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7" r:id="rId2"/>
    <p:sldId id="399" r:id="rId3"/>
    <p:sldId id="400" r:id="rId4"/>
    <p:sldId id="401" r:id="rId5"/>
    <p:sldId id="260" r:id="rId6"/>
    <p:sldId id="421" r:id="rId7"/>
    <p:sldId id="262" r:id="rId8"/>
    <p:sldId id="261" r:id="rId9"/>
    <p:sldId id="403" r:id="rId10"/>
    <p:sldId id="422" r:id="rId11"/>
    <p:sldId id="423" r:id="rId12"/>
    <p:sldId id="428" r:id="rId13"/>
    <p:sldId id="404" r:id="rId14"/>
    <p:sldId id="406" r:id="rId15"/>
    <p:sldId id="407" r:id="rId16"/>
    <p:sldId id="408" r:id="rId17"/>
    <p:sldId id="426" r:id="rId18"/>
    <p:sldId id="270" r:id="rId19"/>
    <p:sldId id="272" r:id="rId20"/>
    <p:sldId id="413" r:id="rId21"/>
    <p:sldId id="414" r:id="rId22"/>
    <p:sldId id="415" r:id="rId23"/>
    <p:sldId id="429" r:id="rId24"/>
    <p:sldId id="416" r:id="rId25"/>
    <p:sldId id="425" r:id="rId26"/>
    <p:sldId id="417" r:id="rId27"/>
    <p:sldId id="418" r:id="rId28"/>
    <p:sldId id="419" r:id="rId29"/>
    <p:sldId id="420" r:id="rId30"/>
    <p:sldId id="431" r:id="rId31"/>
    <p:sldId id="432" r:id="rId32"/>
    <p:sldId id="430" r:id="rId3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ACA1416-493E-D72B-B632-A7715B0862C9}" name="Davis, Maryann" initials="MD" userId="S::Maryann.Davis@umassmed.edu::fa0d2fba-3e5d-4d6a-8f5b-26a10be622a8" providerId="AD"/>
  <p188:author id="{035BCF76-52ED-0FF3-DA51-01F0B41D7CD8}" name="Logan, Deirdre" initials="DL" userId="S::Deirdre.Logan@umassmed.edu::887d52e6-e724-4f8c-9a80-ece1df9bc11e" providerId="AD"/>
  <p188:author id="{76381BFD-F54A-46A7-3E6A-9026736E910A}" name="Nancy Koroloff" initials="NK" userId="1d3ad5265af4c0c9"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AF37"/>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C7DFEBD-FEF1-40B2-B68D-D2C3C3B5DB68}" v="6" dt="2025-06-02T15:45:30.55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5871" autoAdjust="0"/>
  </p:normalViewPr>
  <p:slideViewPr>
    <p:cSldViewPr snapToGrid="0">
      <p:cViewPr varScale="1">
        <p:scale>
          <a:sx n="63" d="100"/>
          <a:sy n="63" d="100"/>
        </p:scale>
        <p:origin x="638" y="62"/>
      </p:cViewPr>
      <p:guideLst/>
    </p:cSldViewPr>
  </p:slideViewPr>
  <p:notesTextViewPr>
    <p:cViewPr>
      <p:scale>
        <a:sx n="1" d="1"/>
        <a:sy n="1" d="1"/>
      </p:scale>
      <p:origin x="0" y="0"/>
    </p:cViewPr>
  </p:notesTextViewPr>
  <p:notesViewPr>
    <p:cSldViewPr snapToGrid="0">
      <p:cViewPr varScale="1">
        <p:scale>
          <a:sx n="81" d="100"/>
          <a:sy n="81" d="100"/>
        </p:scale>
        <p:origin x="3858"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5/10/relationships/revisionInfo" Target="revisionInfo.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40"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DC076C8-BB0E-4128-882F-592F576D1F61}"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464AE1D1-536A-489B-B34A-E4E229D279E8}">
      <dgm:prSet/>
      <dgm:spPr/>
      <dgm:t>
        <a:bodyPr/>
        <a:lstStyle/>
        <a:p>
          <a:r>
            <a:rPr lang="en-US" dirty="0"/>
            <a:t>Johnsen, M., Morrissey, J., &amp; Calloway, M. (1996).  Structure and Change in Child Mental Health Service Delivery Networks.  </a:t>
          </a:r>
          <a:r>
            <a:rPr lang="en-US" i="1" dirty="0"/>
            <a:t>Journal of Community Psychology, </a:t>
          </a:r>
          <a:r>
            <a:rPr lang="en-US" dirty="0"/>
            <a:t>(24) 3, 275-289</a:t>
          </a:r>
        </a:p>
      </dgm:t>
    </dgm:pt>
    <dgm:pt modelId="{3B6816CF-5E18-4CE8-B22A-A4E6A9034C86}" type="parTrans" cxnId="{DECBC535-35DE-493C-96CC-5019249C2701}">
      <dgm:prSet/>
      <dgm:spPr/>
      <dgm:t>
        <a:bodyPr/>
        <a:lstStyle/>
        <a:p>
          <a:endParaRPr lang="en-US"/>
        </a:p>
      </dgm:t>
    </dgm:pt>
    <dgm:pt modelId="{C97D9177-2CBA-499A-8032-6551A5A5708B}" type="sibTrans" cxnId="{DECBC535-35DE-493C-96CC-5019249C2701}">
      <dgm:prSet/>
      <dgm:spPr/>
      <dgm:t>
        <a:bodyPr/>
        <a:lstStyle/>
        <a:p>
          <a:endParaRPr lang="en-US"/>
        </a:p>
      </dgm:t>
    </dgm:pt>
    <dgm:pt modelId="{C541ABC8-486E-46DC-9025-724D82DC1F1A}">
      <dgm:prSet/>
      <dgm:spPr/>
      <dgm:t>
        <a:bodyPr/>
        <a:lstStyle/>
        <a:p>
          <a:r>
            <a:rPr lang="en-US" dirty="0"/>
            <a:t>Davis, M., Koroloff, N., and Johnsen, M. (2012).  Social Network Analysis of Child and Adult Interorganizational Connections. </a:t>
          </a:r>
          <a:r>
            <a:rPr lang="en-US" i="1" dirty="0"/>
            <a:t>Psychiatric Rehabilitation Journal, (35), </a:t>
          </a:r>
          <a:r>
            <a:rPr lang="en-US" dirty="0"/>
            <a:t>3, 265-272</a:t>
          </a:r>
        </a:p>
      </dgm:t>
    </dgm:pt>
    <dgm:pt modelId="{491C8FDA-D2E2-42A5-9023-5BB3AE190AE6}" type="parTrans" cxnId="{8CBD15E3-B827-43B4-8754-2B59B7A20B4E}">
      <dgm:prSet/>
      <dgm:spPr/>
      <dgm:t>
        <a:bodyPr/>
        <a:lstStyle/>
        <a:p>
          <a:endParaRPr lang="en-US"/>
        </a:p>
      </dgm:t>
    </dgm:pt>
    <dgm:pt modelId="{7509D40D-1DC7-46F7-B1F3-6C7639C86015}" type="sibTrans" cxnId="{8CBD15E3-B827-43B4-8754-2B59B7A20B4E}">
      <dgm:prSet/>
      <dgm:spPr/>
      <dgm:t>
        <a:bodyPr/>
        <a:lstStyle/>
        <a:p>
          <a:endParaRPr lang="en-US"/>
        </a:p>
      </dgm:t>
    </dgm:pt>
    <dgm:pt modelId="{7E48BF5C-195C-47AF-A0BB-DBF307764352}" type="pres">
      <dgm:prSet presAssocID="{EDC076C8-BB0E-4128-882F-592F576D1F61}" presName="hierChild1" presStyleCnt="0">
        <dgm:presLayoutVars>
          <dgm:chPref val="1"/>
          <dgm:dir/>
          <dgm:animOne val="branch"/>
          <dgm:animLvl val="lvl"/>
          <dgm:resizeHandles/>
        </dgm:presLayoutVars>
      </dgm:prSet>
      <dgm:spPr/>
    </dgm:pt>
    <dgm:pt modelId="{EC7EC495-DDE4-440B-A347-5724D2C91018}" type="pres">
      <dgm:prSet presAssocID="{464AE1D1-536A-489B-B34A-E4E229D279E8}" presName="hierRoot1" presStyleCnt="0"/>
      <dgm:spPr/>
    </dgm:pt>
    <dgm:pt modelId="{36BE882F-D390-4F33-9E7C-0E6968C3356F}" type="pres">
      <dgm:prSet presAssocID="{464AE1D1-536A-489B-B34A-E4E229D279E8}" presName="composite" presStyleCnt="0"/>
      <dgm:spPr/>
    </dgm:pt>
    <dgm:pt modelId="{87CDD6B7-52D4-44BF-817E-EE88B71F749D}" type="pres">
      <dgm:prSet presAssocID="{464AE1D1-536A-489B-B34A-E4E229D279E8}" presName="background" presStyleLbl="node0" presStyleIdx="0" presStyleCnt="2"/>
      <dgm:spPr/>
    </dgm:pt>
    <dgm:pt modelId="{BFF2A394-21E7-4630-A141-E1F4E0BBCDDE}" type="pres">
      <dgm:prSet presAssocID="{464AE1D1-536A-489B-B34A-E4E229D279E8}" presName="text" presStyleLbl="fgAcc0" presStyleIdx="0" presStyleCnt="2">
        <dgm:presLayoutVars>
          <dgm:chPref val="3"/>
        </dgm:presLayoutVars>
      </dgm:prSet>
      <dgm:spPr/>
    </dgm:pt>
    <dgm:pt modelId="{4CBCB3CC-66D9-461B-AEEB-F569F8586687}" type="pres">
      <dgm:prSet presAssocID="{464AE1D1-536A-489B-B34A-E4E229D279E8}" presName="hierChild2" presStyleCnt="0"/>
      <dgm:spPr/>
    </dgm:pt>
    <dgm:pt modelId="{BD814B82-340E-4B3E-A1EF-0DD600E03426}" type="pres">
      <dgm:prSet presAssocID="{C541ABC8-486E-46DC-9025-724D82DC1F1A}" presName="hierRoot1" presStyleCnt="0"/>
      <dgm:spPr/>
    </dgm:pt>
    <dgm:pt modelId="{DFDB7F66-EDD8-49C1-91AF-B9F030565620}" type="pres">
      <dgm:prSet presAssocID="{C541ABC8-486E-46DC-9025-724D82DC1F1A}" presName="composite" presStyleCnt="0"/>
      <dgm:spPr/>
    </dgm:pt>
    <dgm:pt modelId="{4E5A036E-DD64-4C49-9F64-A30EA91624B7}" type="pres">
      <dgm:prSet presAssocID="{C541ABC8-486E-46DC-9025-724D82DC1F1A}" presName="background" presStyleLbl="node0" presStyleIdx="1" presStyleCnt="2"/>
      <dgm:spPr/>
    </dgm:pt>
    <dgm:pt modelId="{D50D7DC0-DBE9-4DC4-96D4-D06FE789215D}" type="pres">
      <dgm:prSet presAssocID="{C541ABC8-486E-46DC-9025-724D82DC1F1A}" presName="text" presStyleLbl="fgAcc0" presStyleIdx="1" presStyleCnt="2">
        <dgm:presLayoutVars>
          <dgm:chPref val="3"/>
        </dgm:presLayoutVars>
      </dgm:prSet>
      <dgm:spPr/>
    </dgm:pt>
    <dgm:pt modelId="{4F0A67B6-3143-4D55-9175-1FEAFCC2E56C}" type="pres">
      <dgm:prSet presAssocID="{C541ABC8-486E-46DC-9025-724D82DC1F1A}" presName="hierChild2" presStyleCnt="0"/>
      <dgm:spPr/>
    </dgm:pt>
  </dgm:ptLst>
  <dgm:cxnLst>
    <dgm:cxn modelId="{DFEFE528-4A29-4786-914D-EB076E514F95}" type="presOf" srcId="{C541ABC8-486E-46DC-9025-724D82DC1F1A}" destId="{D50D7DC0-DBE9-4DC4-96D4-D06FE789215D}" srcOrd="0" destOrd="0" presId="urn:microsoft.com/office/officeart/2005/8/layout/hierarchy1"/>
    <dgm:cxn modelId="{DECBC535-35DE-493C-96CC-5019249C2701}" srcId="{EDC076C8-BB0E-4128-882F-592F576D1F61}" destId="{464AE1D1-536A-489B-B34A-E4E229D279E8}" srcOrd="0" destOrd="0" parTransId="{3B6816CF-5E18-4CE8-B22A-A4E6A9034C86}" sibTransId="{C97D9177-2CBA-499A-8032-6551A5A5708B}"/>
    <dgm:cxn modelId="{99CE1A5F-06A4-4A0C-94FB-C4B80DC70ADE}" type="presOf" srcId="{464AE1D1-536A-489B-B34A-E4E229D279E8}" destId="{BFF2A394-21E7-4630-A141-E1F4E0BBCDDE}" srcOrd="0" destOrd="0" presId="urn:microsoft.com/office/officeart/2005/8/layout/hierarchy1"/>
    <dgm:cxn modelId="{D872979A-DA4F-4C31-8DB9-6AEF0D7799B0}" type="presOf" srcId="{EDC076C8-BB0E-4128-882F-592F576D1F61}" destId="{7E48BF5C-195C-47AF-A0BB-DBF307764352}" srcOrd="0" destOrd="0" presId="urn:microsoft.com/office/officeart/2005/8/layout/hierarchy1"/>
    <dgm:cxn modelId="{8CBD15E3-B827-43B4-8754-2B59B7A20B4E}" srcId="{EDC076C8-BB0E-4128-882F-592F576D1F61}" destId="{C541ABC8-486E-46DC-9025-724D82DC1F1A}" srcOrd="1" destOrd="0" parTransId="{491C8FDA-D2E2-42A5-9023-5BB3AE190AE6}" sibTransId="{7509D40D-1DC7-46F7-B1F3-6C7639C86015}"/>
    <dgm:cxn modelId="{D8C691BB-F142-450E-8A16-9F0EB9FAAA83}" type="presParOf" srcId="{7E48BF5C-195C-47AF-A0BB-DBF307764352}" destId="{EC7EC495-DDE4-440B-A347-5724D2C91018}" srcOrd="0" destOrd="0" presId="urn:microsoft.com/office/officeart/2005/8/layout/hierarchy1"/>
    <dgm:cxn modelId="{3DC93E2F-9966-48B7-B4BB-FE42C6133F0E}" type="presParOf" srcId="{EC7EC495-DDE4-440B-A347-5724D2C91018}" destId="{36BE882F-D390-4F33-9E7C-0E6968C3356F}" srcOrd="0" destOrd="0" presId="urn:microsoft.com/office/officeart/2005/8/layout/hierarchy1"/>
    <dgm:cxn modelId="{C521D527-1998-4C44-8804-4FEE6FC2B21A}" type="presParOf" srcId="{36BE882F-D390-4F33-9E7C-0E6968C3356F}" destId="{87CDD6B7-52D4-44BF-817E-EE88B71F749D}" srcOrd="0" destOrd="0" presId="urn:microsoft.com/office/officeart/2005/8/layout/hierarchy1"/>
    <dgm:cxn modelId="{E3FD4455-F14C-40CB-992B-53758E041EDD}" type="presParOf" srcId="{36BE882F-D390-4F33-9E7C-0E6968C3356F}" destId="{BFF2A394-21E7-4630-A141-E1F4E0BBCDDE}" srcOrd="1" destOrd="0" presId="urn:microsoft.com/office/officeart/2005/8/layout/hierarchy1"/>
    <dgm:cxn modelId="{54666C02-918C-4F93-890F-C23A5806224B}" type="presParOf" srcId="{EC7EC495-DDE4-440B-A347-5724D2C91018}" destId="{4CBCB3CC-66D9-461B-AEEB-F569F8586687}" srcOrd="1" destOrd="0" presId="urn:microsoft.com/office/officeart/2005/8/layout/hierarchy1"/>
    <dgm:cxn modelId="{CB71E452-DED3-42E8-A55E-FBDA92974299}" type="presParOf" srcId="{7E48BF5C-195C-47AF-A0BB-DBF307764352}" destId="{BD814B82-340E-4B3E-A1EF-0DD600E03426}" srcOrd="1" destOrd="0" presId="urn:microsoft.com/office/officeart/2005/8/layout/hierarchy1"/>
    <dgm:cxn modelId="{8B062191-66AD-4EEB-85EA-0DEF7858BC7F}" type="presParOf" srcId="{BD814B82-340E-4B3E-A1EF-0DD600E03426}" destId="{DFDB7F66-EDD8-49C1-91AF-B9F030565620}" srcOrd="0" destOrd="0" presId="urn:microsoft.com/office/officeart/2005/8/layout/hierarchy1"/>
    <dgm:cxn modelId="{374D57E3-061B-4A38-9099-F26ED98116AF}" type="presParOf" srcId="{DFDB7F66-EDD8-49C1-91AF-B9F030565620}" destId="{4E5A036E-DD64-4C49-9F64-A30EA91624B7}" srcOrd="0" destOrd="0" presId="urn:microsoft.com/office/officeart/2005/8/layout/hierarchy1"/>
    <dgm:cxn modelId="{B43A1CC5-015E-45E1-A09B-EE06027BF3CE}" type="presParOf" srcId="{DFDB7F66-EDD8-49C1-91AF-B9F030565620}" destId="{D50D7DC0-DBE9-4DC4-96D4-D06FE789215D}" srcOrd="1" destOrd="0" presId="urn:microsoft.com/office/officeart/2005/8/layout/hierarchy1"/>
    <dgm:cxn modelId="{235EE16A-3BAC-4938-9594-303A9F9A0F5D}" type="presParOf" srcId="{BD814B82-340E-4B3E-A1EF-0DD600E03426}" destId="{4F0A67B6-3143-4D55-9175-1FEAFCC2E56C}"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561CCA1-A0F9-434A-9E7C-5D0B815FF909}"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E8C24D8A-9713-416B-BEFC-58D6DE81575C}">
      <dgm:prSet/>
      <dgm:spPr/>
      <dgm:t>
        <a:bodyPr/>
        <a:lstStyle/>
        <a:p>
          <a:r>
            <a:rPr lang="en-US" b="0" dirty="0">
              <a:solidFill>
                <a:srgbClr val="000000"/>
              </a:solidFill>
            </a:rPr>
            <a:t>Davis, </a:t>
          </a:r>
          <a:r>
            <a:rPr lang="en-US" dirty="0">
              <a:solidFill>
                <a:srgbClr val="000000"/>
              </a:solidFill>
            </a:rPr>
            <a:t>M. (2003). Addressing the needs of youth in transition to adulthood. </a:t>
          </a:r>
          <a:r>
            <a:rPr lang="en-US" i="1" dirty="0">
              <a:solidFill>
                <a:srgbClr val="000000"/>
              </a:solidFill>
            </a:rPr>
            <a:t>Administration and</a:t>
          </a:r>
          <a:r>
            <a:rPr lang="en-US" dirty="0">
              <a:solidFill>
                <a:srgbClr val="000000"/>
              </a:solidFill>
            </a:rPr>
            <a:t> </a:t>
          </a:r>
          <a:r>
            <a:rPr lang="en-US" i="1" dirty="0">
              <a:solidFill>
                <a:srgbClr val="000000"/>
              </a:solidFill>
            </a:rPr>
            <a:t>Policy in Mental Health</a:t>
          </a:r>
          <a:r>
            <a:rPr lang="en-US" dirty="0">
              <a:solidFill>
                <a:srgbClr val="000000"/>
              </a:solidFill>
            </a:rPr>
            <a:t>, 30, 495-509.</a:t>
          </a:r>
        </a:p>
      </dgm:t>
    </dgm:pt>
    <dgm:pt modelId="{8739FEF8-DF5C-4F42-96F3-4880934EEAE7}" type="parTrans" cxnId="{C1012A7A-A150-4C25-922D-4599806EA1D9}">
      <dgm:prSet/>
      <dgm:spPr/>
      <dgm:t>
        <a:bodyPr/>
        <a:lstStyle/>
        <a:p>
          <a:endParaRPr lang="en-US">
            <a:solidFill>
              <a:srgbClr val="000000"/>
            </a:solidFill>
          </a:endParaRPr>
        </a:p>
      </dgm:t>
    </dgm:pt>
    <dgm:pt modelId="{6066FAC4-BA4F-458E-9E46-FFFAAFCB79AA}" type="sibTrans" cxnId="{C1012A7A-A150-4C25-922D-4599806EA1D9}">
      <dgm:prSet/>
      <dgm:spPr/>
      <dgm:t>
        <a:bodyPr/>
        <a:lstStyle/>
        <a:p>
          <a:endParaRPr lang="en-US">
            <a:solidFill>
              <a:srgbClr val="000000"/>
            </a:solidFill>
          </a:endParaRPr>
        </a:p>
      </dgm:t>
    </dgm:pt>
    <dgm:pt modelId="{6B62D55C-A604-47A3-943B-C6DE65B241DA}">
      <dgm:prSet/>
      <dgm:spPr/>
      <dgm:t>
        <a:bodyPr/>
        <a:lstStyle/>
        <a:p>
          <a:r>
            <a:rPr lang="en-US" b="0" dirty="0">
              <a:solidFill>
                <a:srgbClr val="000000"/>
              </a:solidFill>
            </a:rPr>
            <a:t>Davis, </a:t>
          </a:r>
          <a:r>
            <a:rPr lang="en-US" dirty="0">
              <a:solidFill>
                <a:srgbClr val="000000"/>
              </a:solidFill>
            </a:rPr>
            <a:t>M., &amp; Sondheimer, D. (2005). Child mental health systems’ efforts to support youth in transition to adulthood. </a:t>
          </a:r>
          <a:r>
            <a:rPr lang="en-US" i="1" dirty="0">
              <a:solidFill>
                <a:srgbClr val="000000"/>
              </a:solidFill>
            </a:rPr>
            <a:t>Journal of Behavioral Health Services and Research</a:t>
          </a:r>
          <a:r>
            <a:rPr lang="en-US" dirty="0">
              <a:solidFill>
                <a:srgbClr val="000000"/>
              </a:solidFill>
            </a:rPr>
            <a:t>, 32, 27-42.</a:t>
          </a:r>
        </a:p>
      </dgm:t>
    </dgm:pt>
    <dgm:pt modelId="{1E50AF1F-D936-42D6-A62F-62FDFEB09199}" type="parTrans" cxnId="{668F1F89-CEC8-495C-ACB0-55CF93CE2935}">
      <dgm:prSet/>
      <dgm:spPr/>
      <dgm:t>
        <a:bodyPr/>
        <a:lstStyle/>
        <a:p>
          <a:endParaRPr lang="en-US">
            <a:solidFill>
              <a:srgbClr val="000000"/>
            </a:solidFill>
          </a:endParaRPr>
        </a:p>
      </dgm:t>
    </dgm:pt>
    <dgm:pt modelId="{F086F41E-F50C-470E-BAC4-8CA8616F79EF}" type="sibTrans" cxnId="{668F1F89-CEC8-495C-ACB0-55CF93CE2935}">
      <dgm:prSet/>
      <dgm:spPr/>
      <dgm:t>
        <a:bodyPr/>
        <a:lstStyle/>
        <a:p>
          <a:endParaRPr lang="en-US">
            <a:solidFill>
              <a:srgbClr val="000000"/>
            </a:solidFill>
          </a:endParaRPr>
        </a:p>
      </dgm:t>
    </dgm:pt>
    <dgm:pt modelId="{6A498253-EA38-4A72-A3CD-7A0DFE42C1D4}">
      <dgm:prSet/>
      <dgm:spPr/>
      <dgm:t>
        <a:bodyPr/>
        <a:lstStyle/>
        <a:p>
          <a:r>
            <a:rPr lang="en-US" b="0" dirty="0">
              <a:solidFill>
                <a:srgbClr val="000000"/>
              </a:solidFill>
            </a:rPr>
            <a:t>Davis, </a:t>
          </a:r>
          <a:r>
            <a:rPr lang="en-US" dirty="0">
              <a:solidFill>
                <a:srgbClr val="000000"/>
              </a:solidFill>
            </a:rPr>
            <a:t>M., Geller, J., &amp; Hunt, B. (2006). Within-state availability of transition-to-adulthood services for youths with serious mental health conditions. </a:t>
          </a:r>
          <a:r>
            <a:rPr lang="en-US" i="1" dirty="0">
              <a:solidFill>
                <a:srgbClr val="000000"/>
              </a:solidFill>
            </a:rPr>
            <a:t>Psychiatric Services</a:t>
          </a:r>
          <a:r>
            <a:rPr lang="en-US" dirty="0">
              <a:solidFill>
                <a:srgbClr val="000000"/>
              </a:solidFill>
            </a:rPr>
            <a:t>, 57, 1594-1599.</a:t>
          </a:r>
        </a:p>
      </dgm:t>
    </dgm:pt>
    <dgm:pt modelId="{396ACDB7-72CB-4E3E-8C2E-DCD618A12456}" type="parTrans" cxnId="{5EB2DB9D-DB55-4081-90D3-8F17F387A3CD}">
      <dgm:prSet/>
      <dgm:spPr/>
      <dgm:t>
        <a:bodyPr/>
        <a:lstStyle/>
        <a:p>
          <a:endParaRPr lang="en-US">
            <a:solidFill>
              <a:srgbClr val="000000"/>
            </a:solidFill>
          </a:endParaRPr>
        </a:p>
      </dgm:t>
    </dgm:pt>
    <dgm:pt modelId="{D49DA50D-BA38-47E7-A25C-191920216F38}" type="sibTrans" cxnId="{5EB2DB9D-DB55-4081-90D3-8F17F387A3CD}">
      <dgm:prSet/>
      <dgm:spPr/>
      <dgm:t>
        <a:bodyPr/>
        <a:lstStyle/>
        <a:p>
          <a:endParaRPr lang="en-US">
            <a:solidFill>
              <a:srgbClr val="000000"/>
            </a:solidFill>
          </a:endParaRPr>
        </a:p>
      </dgm:t>
    </dgm:pt>
    <dgm:pt modelId="{DCA07454-3FFE-435A-890A-3AA39F302DC6}" type="pres">
      <dgm:prSet presAssocID="{4561CCA1-A0F9-434A-9E7C-5D0B815FF909}" presName="linear" presStyleCnt="0">
        <dgm:presLayoutVars>
          <dgm:animLvl val="lvl"/>
          <dgm:resizeHandles val="exact"/>
        </dgm:presLayoutVars>
      </dgm:prSet>
      <dgm:spPr/>
    </dgm:pt>
    <dgm:pt modelId="{7200F2C8-EAFF-4F71-B4DD-C74DFF5E3D67}" type="pres">
      <dgm:prSet presAssocID="{E8C24D8A-9713-416B-BEFC-58D6DE81575C}" presName="parentText" presStyleLbl="node1" presStyleIdx="0" presStyleCnt="3">
        <dgm:presLayoutVars>
          <dgm:chMax val="0"/>
          <dgm:bulletEnabled val="1"/>
        </dgm:presLayoutVars>
      </dgm:prSet>
      <dgm:spPr/>
    </dgm:pt>
    <dgm:pt modelId="{1D30D04B-B999-4AF7-94EE-ED4188400096}" type="pres">
      <dgm:prSet presAssocID="{6066FAC4-BA4F-458E-9E46-FFFAAFCB79AA}" presName="spacer" presStyleCnt="0"/>
      <dgm:spPr/>
    </dgm:pt>
    <dgm:pt modelId="{87BA3786-9DAE-47A3-9A8D-23168C20CD23}" type="pres">
      <dgm:prSet presAssocID="{6B62D55C-A604-47A3-943B-C6DE65B241DA}" presName="parentText" presStyleLbl="node1" presStyleIdx="1" presStyleCnt="3">
        <dgm:presLayoutVars>
          <dgm:chMax val="0"/>
          <dgm:bulletEnabled val="1"/>
        </dgm:presLayoutVars>
      </dgm:prSet>
      <dgm:spPr/>
    </dgm:pt>
    <dgm:pt modelId="{8923249D-7031-4CB8-ABE5-F731784AB213}" type="pres">
      <dgm:prSet presAssocID="{F086F41E-F50C-470E-BAC4-8CA8616F79EF}" presName="spacer" presStyleCnt="0"/>
      <dgm:spPr/>
    </dgm:pt>
    <dgm:pt modelId="{4990BA9B-FA96-4674-B0F4-4773488AA9A8}" type="pres">
      <dgm:prSet presAssocID="{6A498253-EA38-4A72-A3CD-7A0DFE42C1D4}" presName="parentText" presStyleLbl="node1" presStyleIdx="2" presStyleCnt="3">
        <dgm:presLayoutVars>
          <dgm:chMax val="0"/>
          <dgm:bulletEnabled val="1"/>
        </dgm:presLayoutVars>
      </dgm:prSet>
      <dgm:spPr/>
    </dgm:pt>
  </dgm:ptLst>
  <dgm:cxnLst>
    <dgm:cxn modelId="{C1012A7A-A150-4C25-922D-4599806EA1D9}" srcId="{4561CCA1-A0F9-434A-9E7C-5D0B815FF909}" destId="{E8C24D8A-9713-416B-BEFC-58D6DE81575C}" srcOrd="0" destOrd="0" parTransId="{8739FEF8-DF5C-4F42-96F3-4880934EEAE7}" sibTransId="{6066FAC4-BA4F-458E-9E46-FFFAAFCB79AA}"/>
    <dgm:cxn modelId="{3E2F8A7C-6AAD-4F94-9CE1-A1151E71B669}" type="presOf" srcId="{6A498253-EA38-4A72-A3CD-7A0DFE42C1D4}" destId="{4990BA9B-FA96-4674-B0F4-4773488AA9A8}" srcOrd="0" destOrd="0" presId="urn:microsoft.com/office/officeart/2005/8/layout/vList2"/>
    <dgm:cxn modelId="{668F1F89-CEC8-495C-ACB0-55CF93CE2935}" srcId="{4561CCA1-A0F9-434A-9E7C-5D0B815FF909}" destId="{6B62D55C-A604-47A3-943B-C6DE65B241DA}" srcOrd="1" destOrd="0" parTransId="{1E50AF1F-D936-42D6-A62F-62FDFEB09199}" sibTransId="{F086F41E-F50C-470E-BAC4-8CA8616F79EF}"/>
    <dgm:cxn modelId="{6025899D-0237-4975-832F-F5F093B524B3}" type="presOf" srcId="{E8C24D8A-9713-416B-BEFC-58D6DE81575C}" destId="{7200F2C8-EAFF-4F71-B4DD-C74DFF5E3D67}" srcOrd="0" destOrd="0" presId="urn:microsoft.com/office/officeart/2005/8/layout/vList2"/>
    <dgm:cxn modelId="{5EB2DB9D-DB55-4081-90D3-8F17F387A3CD}" srcId="{4561CCA1-A0F9-434A-9E7C-5D0B815FF909}" destId="{6A498253-EA38-4A72-A3CD-7A0DFE42C1D4}" srcOrd="2" destOrd="0" parTransId="{396ACDB7-72CB-4E3E-8C2E-DCD618A12456}" sibTransId="{D49DA50D-BA38-47E7-A25C-191920216F38}"/>
    <dgm:cxn modelId="{6A5527D1-9029-4831-AC63-08894DDBDEC6}" type="presOf" srcId="{4561CCA1-A0F9-434A-9E7C-5D0B815FF909}" destId="{DCA07454-3FFE-435A-890A-3AA39F302DC6}" srcOrd="0" destOrd="0" presId="urn:microsoft.com/office/officeart/2005/8/layout/vList2"/>
    <dgm:cxn modelId="{DF794CEE-9506-44F2-AB3A-D66D4DD20335}" type="presOf" srcId="{6B62D55C-A604-47A3-943B-C6DE65B241DA}" destId="{87BA3786-9DAE-47A3-9A8D-23168C20CD23}" srcOrd="0" destOrd="0" presId="urn:microsoft.com/office/officeart/2005/8/layout/vList2"/>
    <dgm:cxn modelId="{7031A484-AF41-4B0D-B285-24660960A1AE}" type="presParOf" srcId="{DCA07454-3FFE-435A-890A-3AA39F302DC6}" destId="{7200F2C8-EAFF-4F71-B4DD-C74DFF5E3D67}" srcOrd="0" destOrd="0" presId="urn:microsoft.com/office/officeart/2005/8/layout/vList2"/>
    <dgm:cxn modelId="{60E10871-F757-4E96-92D9-1FD0C76A437E}" type="presParOf" srcId="{DCA07454-3FFE-435A-890A-3AA39F302DC6}" destId="{1D30D04B-B999-4AF7-94EE-ED4188400096}" srcOrd="1" destOrd="0" presId="urn:microsoft.com/office/officeart/2005/8/layout/vList2"/>
    <dgm:cxn modelId="{BD70D017-B92A-45B9-A6F1-04E46D977AEC}" type="presParOf" srcId="{DCA07454-3FFE-435A-890A-3AA39F302DC6}" destId="{87BA3786-9DAE-47A3-9A8D-23168C20CD23}" srcOrd="2" destOrd="0" presId="urn:microsoft.com/office/officeart/2005/8/layout/vList2"/>
    <dgm:cxn modelId="{0BAED65D-6DEC-402A-AF1B-E5FE7F7BE695}" type="presParOf" srcId="{DCA07454-3FFE-435A-890A-3AA39F302DC6}" destId="{8923249D-7031-4CB8-ABE5-F731784AB213}" srcOrd="3" destOrd="0" presId="urn:microsoft.com/office/officeart/2005/8/layout/vList2"/>
    <dgm:cxn modelId="{09A31CBA-4B44-488A-834D-9C90AF1BB3D1}" type="presParOf" srcId="{DCA07454-3FFE-435A-890A-3AA39F302DC6}" destId="{4990BA9B-FA96-4674-B0F4-4773488AA9A8}"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CDD6B7-52D4-44BF-817E-EE88B71F749D}">
      <dsp:nvSpPr>
        <dsp:cNvPr id="0" name=""/>
        <dsp:cNvSpPr/>
      </dsp:nvSpPr>
      <dsp:spPr>
        <a:xfrm>
          <a:off x="1320" y="150224"/>
          <a:ext cx="4636182" cy="294397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FF2A394-21E7-4630-A141-E1F4E0BBCDDE}">
      <dsp:nvSpPr>
        <dsp:cNvPr id="0" name=""/>
        <dsp:cNvSpPr/>
      </dsp:nvSpPr>
      <dsp:spPr>
        <a:xfrm>
          <a:off x="516452" y="639599"/>
          <a:ext cx="4636182" cy="2943975"/>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Johnsen, M., Morrissey, J., &amp; Calloway, M. (1996).  Structure and Change in Child Mental Health Service Delivery Networks.  </a:t>
          </a:r>
          <a:r>
            <a:rPr lang="en-US" sz="2700" i="1" kern="1200" dirty="0"/>
            <a:t>Journal of Community Psychology, </a:t>
          </a:r>
          <a:r>
            <a:rPr lang="en-US" sz="2700" kern="1200" dirty="0"/>
            <a:t>(24) 3, 275-289</a:t>
          </a:r>
        </a:p>
      </dsp:txBody>
      <dsp:txXfrm>
        <a:off x="602678" y="725825"/>
        <a:ext cx="4463730" cy="2771523"/>
      </dsp:txXfrm>
    </dsp:sp>
    <dsp:sp modelId="{4E5A036E-DD64-4C49-9F64-A30EA91624B7}">
      <dsp:nvSpPr>
        <dsp:cNvPr id="0" name=""/>
        <dsp:cNvSpPr/>
      </dsp:nvSpPr>
      <dsp:spPr>
        <a:xfrm>
          <a:off x="5667765" y="150224"/>
          <a:ext cx="4636182" cy="294397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50D7DC0-DBE9-4DC4-96D4-D06FE789215D}">
      <dsp:nvSpPr>
        <dsp:cNvPr id="0" name=""/>
        <dsp:cNvSpPr/>
      </dsp:nvSpPr>
      <dsp:spPr>
        <a:xfrm>
          <a:off x="6182897" y="639599"/>
          <a:ext cx="4636182" cy="2943975"/>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Davis, M., Koroloff, N., and Johnsen, M. (2012).  Social Network Analysis of Child and Adult Interorganizational Connections. </a:t>
          </a:r>
          <a:r>
            <a:rPr lang="en-US" sz="2700" i="1" kern="1200" dirty="0"/>
            <a:t>Psychiatric Rehabilitation Journal, (35), </a:t>
          </a:r>
          <a:r>
            <a:rPr lang="en-US" sz="2700" kern="1200" dirty="0"/>
            <a:t>3, 265-272</a:t>
          </a:r>
        </a:p>
      </dsp:txBody>
      <dsp:txXfrm>
        <a:off x="6269123" y="725825"/>
        <a:ext cx="4463730" cy="277152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00F2C8-EAFF-4F71-B4DD-C74DFF5E3D67}">
      <dsp:nvSpPr>
        <dsp:cNvPr id="0" name=""/>
        <dsp:cNvSpPr/>
      </dsp:nvSpPr>
      <dsp:spPr>
        <a:xfrm>
          <a:off x="0" y="33373"/>
          <a:ext cx="4828172" cy="1819496"/>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0" kern="1200" dirty="0">
              <a:solidFill>
                <a:srgbClr val="000000"/>
              </a:solidFill>
            </a:rPr>
            <a:t>Davis, </a:t>
          </a:r>
          <a:r>
            <a:rPr lang="en-US" sz="2200" kern="1200" dirty="0">
              <a:solidFill>
                <a:srgbClr val="000000"/>
              </a:solidFill>
            </a:rPr>
            <a:t>M. (2003). Addressing the needs of youth in transition to adulthood. </a:t>
          </a:r>
          <a:r>
            <a:rPr lang="en-US" sz="2200" i="1" kern="1200" dirty="0">
              <a:solidFill>
                <a:srgbClr val="000000"/>
              </a:solidFill>
            </a:rPr>
            <a:t>Administration and</a:t>
          </a:r>
          <a:r>
            <a:rPr lang="en-US" sz="2200" kern="1200" dirty="0">
              <a:solidFill>
                <a:srgbClr val="000000"/>
              </a:solidFill>
            </a:rPr>
            <a:t> </a:t>
          </a:r>
          <a:r>
            <a:rPr lang="en-US" sz="2200" i="1" kern="1200" dirty="0">
              <a:solidFill>
                <a:srgbClr val="000000"/>
              </a:solidFill>
            </a:rPr>
            <a:t>Policy in Mental Health</a:t>
          </a:r>
          <a:r>
            <a:rPr lang="en-US" sz="2200" kern="1200" dirty="0">
              <a:solidFill>
                <a:srgbClr val="000000"/>
              </a:solidFill>
            </a:rPr>
            <a:t>, 30, 495-509.</a:t>
          </a:r>
        </a:p>
      </dsp:txBody>
      <dsp:txXfrm>
        <a:off x="88820" y="122193"/>
        <a:ext cx="4650532" cy="1641856"/>
      </dsp:txXfrm>
    </dsp:sp>
    <dsp:sp modelId="{87BA3786-9DAE-47A3-9A8D-23168C20CD23}">
      <dsp:nvSpPr>
        <dsp:cNvPr id="0" name=""/>
        <dsp:cNvSpPr/>
      </dsp:nvSpPr>
      <dsp:spPr>
        <a:xfrm>
          <a:off x="0" y="1916229"/>
          <a:ext cx="4828172" cy="1819496"/>
        </a:xfrm>
        <a:prstGeom prst="roundRect">
          <a:avLst/>
        </a:prstGeom>
        <a:solidFill>
          <a:schemeClr val="accent2">
            <a:hueOff val="-723100"/>
            <a:satOff val="-4962"/>
            <a:lumOff val="254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0" kern="1200" dirty="0">
              <a:solidFill>
                <a:srgbClr val="000000"/>
              </a:solidFill>
            </a:rPr>
            <a:t>Davis, </a:t>
          </a:r>
          <a:r>
            <a:rPr lang="en-US" sz="2200" kern="1200" dirty="0">
              <a:solidFill>
                <a:srgbClr val="000000"/>
              </a:solidFill>
            </a:rPr>
            <a:t>M., &amp; Sondheimer, D. (2005). Child mental health systems’ efforts to support youth in transition to adulthood. </a:t>
          </a:r>
          <a:r>
            <a:rPr lang="en-US" sz="2200" i="1" kern="1200" dirty="0">
              <a:solidFill>
                <a:srgbClr val="000000"/>
              </a:solidFill>
            </a:rPr>
            <a:t>Journal of Behavioral Health Services and Research</a:t>
          </a:r>
          <a:r>
            <a:rPr lang="en-US" sz="2200" kern="1200" dirty="0">
              <a:solidFill>
                <a:srgbClr val="000000"/>
              </a:solidFill>
            </a:rPr>
            <a:t>, 32, 27-42.</a:t>
          </a:r>
        </a:p>
      </dsp:txBody>
      <dsp:txXfrm>
        <a:off x="88820" y="2005049"/>
        <a:ext cx="4650532" cy="1641856"/>
      </dsp:txXfrm>
    </dsp:sp>
    <dsp:sp modelId="{4990BA9B-FA96-4674-B0F4-4773488AA9A8}">
      <dsp:nvSpPr>
        <dsp:cNvPr id="0" name=""/>
        <dsp:cNvSpPr/>
      </dsp:nvSpPr>
      <dsp:spPr>
        <a:xfrm>
          <a:off x="0" y="3799085"/>
          <a:ext cx="4828172" cy="1819496"/>
        </a:xfrm>
        <a:prstGeom prst="roundRect">
          <a:avLst/>
        </a:prstGeom>
        <a:solidFill>
          <a:schemeClr val="accent2">
            <a:hueOff val="-1446200"/>
            <a:satOff val="-9924"/>
            <a:lumOff val="5098"/>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0" kern="1200" dirty="0">
              <a:solidFill>
                <a:srgbClr val="000000"/>
              </a:solidFill>
            </a:rPr>
            <a:t>Davis, </a:t>
          </a:r>
          <a:r>
            <a:rPr lang="en-US" sz="2200" kern="1200" dirty="0">
              <a:solidFill>
                <a:srgbClr val="000000"/>
              </a:solidFill>
            </a:rPr>
            <a:t>M., Geller, J., &amp; Hunt, B. (2006). Within-state availability of transition-to-adulthood services for youths with serious mental health conditions. </a:t>
          </a:r>
          <a:r>
            <a:rPr lang="en-US" sz="2200" i="1" kern="1200" dirty="0">
              <a:solidFill>
                <a:srgbClr val="000000"/>
              </a:solidFill>
            </a:rPr>
            <a:t>Psychiatric Services</a:t>
          </a:r>
          <a:r>
            <a:rPr lang="en-US" sz="2200" kern="1200" dirty="0">
              <a:solidFill>
                <a:srgbClr val="000000"/>
              </a:solidFill>
            </a:rPr>
            <a:t>, 57, 1594-1599.</a:t>
          </a:r>
        </a:p>
      </dsp:txBody>
      <dsp:txXfrm>
        <a:off x="88820" y="3887905"/>
        <a:ext cx="4650532" cy="164185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27F6B099-F47B-483E-B20B-9D789824517F}" type="datetimeFigureOut">
              <a:rPr lang="en-US" smtClean="0"/>
              <a:t>6/3/2025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147F27BE-1713-4E63-90AA-ED31F8CAB8B6}" type="slidenum">
              <a:rPr lang="en-US" smtClean="0"/>
              <a:t>‹#›</a:t>
            </a:fld>
            <a:endParaRPr lang="en-US"/>
          </a:p>
        </p:txBody>
      </p:sp>
    </p:spTree>
    <p:extLst>
      <p:ext uri="{BB962C8B-B14F-4D97-AF65-F5344CB8AC3E}">
        <p14:creationId xmlns:p14="http://schemas.microsoft.com/office/powerpoint/2010/main" val="9591433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doi.org/10.3109/10398569309081303"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47F27BE-1713-4E63-90AA-ED31F8CAB8B6}" type="slidenum">
              <a:rPr lang="en-US" smtClean="0"/>
              <a:t>1</a:t>
            </a:fld>
            <a:endParaRPr lang="en-US"/>
          </a:p>
        </p:txBody>
      </p:sp>
    </p:spTree>
    <p:extLst>
      <p:ext uri="{BB962C8B-B14F-4D97-AF65-F5344CB8AC3E}">
        <p14:creationId xmlns:p14="http://schemas.microsoft.com/office/powerpoint/2010/main" val="16054197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376238"/>
            <a:ext cx="5575300" cy="3136900"/>
          </a:xfrm>
        </p:spPr>
      </p:sp>
      <p:sp>
        <p:nvSpPr>
          <p:cNvPr id="3" name="Notes Placeholder 2"/>
          <p:cNvSpPr>
            <a:spLocks noGrp="1"/>
          </p:cNvSpPr>
          <p:nvPr>
            <p:ph type="body" idx="1"/>
          </p:nvPr>
        </p:nvSpPr>
        <p:spPr>
          <a:xfrm>
            <a:off x="701040" y="3635130"/>
            <a:ext cx="5608320" cy="4499220"/>
          </a:xfrm>
        </p:spPr>
        <p:txBody>
          <a:bodyPr/>
          <a:lstStyle/>
          <a:p>
            <a:pPr marL="174708" indent="-174708">
              <a:buFont typeface="Arial" panose="020B0604020202020204" pitchFamily="34" charset="0"/>
              <a:buChar char="•"/>
            </a:pPr>
            <a:r>
              <a:rPr lang="en-US" sz="1300" dirty="0">
                <a:latin typeface="Arial" panose="020B0604020202020204" pitchFamily="34" charset="0"/>
                <a:cs typeface="Arial" panose="020B0604020202020204" pitchFamily="34" charset="0"/>
              </a:rPr>
              <a:t>I attended that conference in 1993, and that symposium completely captured my interest.  I, myself, had experienced many difficulties, including with my mental health, in the immediate years after graduating in from high school, so this resonated with me. </a:t>
            </a:r>
          </a:p>
          <a:p>
            <a:pPr marL="174708" indent="-174708">
              <a:buFont typeface="Arial" panose="020B0604020202020204" pitchFamily="34" charset="0"/>
              <a:buChar char="•"/>
            </a:pPr>
            <a:r>
              <a:rPr lang="en-US" sz="1300" dirty="0">
                <a:latin typeface="Arial" panose="020B0604020202020204" pitchFamily="34" charset="0"/>
                <a:cs typeface="Arial" panose="020B0604020202020204" pitchFamily="34" charset="0"/>
              </a:rPr>
              <a:t>I was also working for a  non-profit children’s mental  health agency in the Boston area as “data” person, and I asked the program directors of their numerous adolescent programs what they knew about their clients as they aged out of services, and they described that they were often completely unable to help them obtain adult services, and knew that many weren’t doing well.  </a:t>
            </a:r>
          </a:p>
          <a:p>
            <a:pPr marL="174708" indent="-174708">
              <a:buFont typeface="Arial" panose="020B0604020202020204" pitchFamily="34" charset="0"/>
              <a:buChar char="•"/>
            </a:pPr>
            <a:r>
              <a:rPr lang="en-US" sz="1300" dirty="0">
                <a:latin typeface="Arial" panose="020B0604020202020204" pitchFamily="34" charset="0"/>
                <a:cs typeface="Arial" panose="020B0604020202020204" pitchFamily="34" charset="0"/>
              </a:rPr>
              <a:t>I started by interviewing as many of those youth as I could, and they often described not receiving any more help, being out of school and not able to work.  I had presented some of these findings at the Tampa Children’s conference in 1995.  </a:t>
            </a:r>
          </a:p>
          <a:p>
            <a:pPr marL="174708" indent="-174708">
              <a:buFont typeface="Arial" panose="020B0604020202020204" pitchFamily="34" charset="0"/>
              <a:buChar char="•"/>
            </a:pPr>
            <a:r>
              <a:rPr lang="en-US" sz="1300" dirty="0">
                <a:latin typeface="Arial" panose="020B0604020202020204" pitchFamily="34" charset="0"/>
                <a:cs typeface="Arial" panose="020B0604020202020204" pitchFamily="34" charset="0"/>
              </a:rPr>
              <a:t>Then I got a call from someone at the </a:t>
            </a:r>
            <a:r>
              <a:rPr lang="en-US" sz="1300" dirty="0">
                <a:solidFill>
                  <a:schemeClr val="tx2"/>
                </a:solidFill>
                <a:latin typeface="Arial" panose="020B0604020202020204" pitchFamily="34" charset="0"/>
                <a:ea typeface="Aptos" panose="020B0004020202020204" pitchFamily="34" charset="0"/>
                <a:cs typeface="Arial" panose="020B0604020202020204" pitchFamily="34" charset="0"/>
              </a:rPr>
              <a:t>National Resource Center on Homelessness and Mental Illness  who described that SAMHSA had asked them to convene an experts panel to find out what was known about youth with SED transitioning into adulthood, and their risk of homelessness.  They asked if I would be willing to write the briefing paper for that meeting.  I asked that Ann Vander Stoep work with me on it, and we produced a scoping review for that meeting.  The bottom line from the review was that there was lots of evidence that SED continued beyond age 18 and that these youths were struggling in young adulthood.  Ann and I developed that briefing paper into the review that we published in 1997.</a:t>
            </a:r>
            <a:endParaRPr lang="en-US" sz="13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47F27BE-1713-4E63-90AA-ED31F8CAB8B6}" type="slidenum">
              <a:rPr lang="en-US" smtClean="0"/>
              <a:t>10</a:t>
            </a:fld>
            <a:endParaRPr lang="en-US"/>
          </a:p>
        </p:txBody>
      </p:sp>
    </p:spTree>
    <p:extLst>
      <p:ext uri="{BB962C8B-B14F-4D97-AF65-F5344CB8AC3E}">
        <p14:creationId xmlns:p14="http://schemas.microsoft.com/office/powerpoint/2010/main" val="26540914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NANCY</a:t>
            </a:r>
          </a:p>
        </p:txBody>
      </p:sp>
      <p:sp>
        <p:nvSpPr>
          <p:cNvPr id="4" name="Slide Number Placeholder 3"/>
          <p:cNvSpPr>
            <a:spLocks noGrp="1"/>
          </p:cNvSpPr>
          <p:nvPr>
            <p:ph type="sldNum" sz="quarter" idx="5"/>
          </p:nvPr>
        </p:nvSpPr>
        <p:spPr/>
        <p:txBody>
          <a:bodyPr/>
          <a:lstStyle/>
          <a:p>
            <a:fld id="{147F27BE-1713-4E63-90AA-ED31F8CAB8B6}" type="slidenum">
              <a:rPr lang="en-US" smtClean="0"/>
              <a:t>11</a:t>
            </a:fld>
            <a:endParaRPr lang="en-US"/>
          </a:p>
        </p:txBody>
      </p:sp>
    </p:spTree>
    <p:extLst>
      <p:ext uri="{BB962C8B-B14F-4D97-AF65-F5344CB8AC3E}">
        <p14:creationId xmlns:p14="http://schemas.microsoft.com/office/powerpoint/2010/main" val="21431322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AMANDA:</a:t>
            </a:r>
          </a:p>
        </p:txBody>
      </p:sp>
      <p:sp>
        <p:nvSpPr>
          <p:cNvPr id="4" name="Slide Number Placeholder 3"/>
          <p:cNvSpPr>
            <a:spLocks noGrp="1"/>
          </p:cNvSpPr>
          <p:nvPr>
            <p:ph type="sldNum" sz="quarter" idx="5"/>
          </p:nvPr>
        </p:nvSpPr>
        <p:spPr/>
        <p:txBody>
          <a:bodyPr/>
          <a:lstStyle/>
          <a:p>
            <a:fld id="{147F27BE-1713-4E63-90AA-ED31F8CAB8B6}" type="slidenum">
              <a:rPr lang="en-US" smtClean="0"/>
              <a:t>12</a:t>
            </a:fld>
            <a:endParaRPr lang="en-US"/>
          </a:p>
        </p:txBody>
      </p:sp>
    </p:spTree>
    <p:extLst>
      <p:ext uri="{BB962C8B-B14F-4D97-AF65-F5344CB8AC3E}">
        <p14:creationId xmlns:p14="http://schemas.microsoft.com/office/powerpoint/2010/main" val="11753494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AMANDA intro the question, and answer for yourself.</a:t>
            </a:r>
          </a:p>
        </p:txBody>
      </p:sp>
      <p:sp>
        <p:nvSpPr>
          <p:cNvPr id="4" name="Slide Number Placeholder 3"/>
          <p:cNvSpPr>
            <a:spLocks noGrp="1"/>
          </p:cNvSpPr>
          <p:nvPr>
            <p:ph type="sldNum" sz="quarter" idx="5"/>
          </p:nvPr>
        </p:nvSpPr>
        <p:spPr/>
        <p:txBody>
          <a:bodyPr/>
          <a:lstStyle/>
          <a:p>
            <a:fld id="{147F27BE-1713-4E63-90AA-ED31F8CAB8B6}" type="slidenum">
              <a:rPr lang="en-US" smtClean="0"/>
              <a:t>13</a:t>
            </a:fld>
            <a:endParaRPr lang="en-US"/>
          </a:p>
        </p:txBody>
      </p:sp>
    </p:spTree>
    <p:extLst>
      <p:ext uri="{BB962C8B-B14F-4D97-AF65-F5344CB8AC3E}">
        <p14:creationId xmlns:p14="http://schemas.microsoft.com/office/powerpoint/2010/main" val="35173030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AMANDA:</a:t>
            </a:r>
          </a:p>
        </p:txBody>
      </p:sp>
      <p:sp>
        <p:nvSpPr>
          <p:cNvPr id="4" name="Slide Number Placeholder 3"/>
          <p:cNvSpPr>
            <a:spLocks noGrp="1"/>
          </p:cNvSpPr>
          <p:nvPr>
            <p:ph type="sldNum" sz="quarter" idx="5"/>
          </p:nvPr>
        </p:nvSpPr>
        <p:spPr/>
        <p:txBody>
          <a:bodyPr/>
          <a:lstStyle/>
          <a:p>
            <a:fld id="{147F27BE-1713-4E63-90AA-ED31F8CAB8B6}" type="slidenum">
              <a:rPr lang="en-US" smtClean="0"/>
              <a:t>14</a:t>
            </a:fld>
            <a:endParaRPr lang="en-US"/>
          </a:p>
        </p:txBody>
      </p:sp>
    </p:spTree>
    <p:extLst>
      <p:ext uri="{BB962C8B-B14F-4D97-AF65-F5344CB8AC3E}">
        <p14:creationId xmlns:p14="http://schemas.microsoft.com/office/powerpoint/2010/main" val="17489336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45AC38-C268-97C6-2835-0AA019E0912A}"/>
              </a:ext>
            </a:extLst>
          </p:cNvPr>
          <p:cNvSpPr>
            <a:spLocks noGrp="1" noRot="1" noChangeAspect="1"/>
          </p:cNvSpPr>
          <p:nvPr>
            <p:ph type="sldImg"/>
          </p:nvPr>
        </p:nvSpPr>
        <p:spPr>
          <a:xfrm>
            <a:off x="711200" y="315913"/>
            <a:ext cx="3725863" cy="2095500"/>
          </a:xfrm>
        </p:spPr>
      </p:sp>
      <p:sp>
        <p:nvSpPr>
          <p:cNvPr id="3" name="Notes Placeholder 2">
            <a:extLst>
              <a:ext uri="{FF2B5EF4-FFF2-40B4-BE49-F238E27FC236}">
                <a16:creationId xmlns:a16="http://schemas.microsoft.com/office/drawing/2014/main" id="{1BDA1AA7-092F-7B1E-3080-011793D4B9F4}"/>
              </a:ext>
            </a:extLst>
          </p:cNvPr>
          <p:cNvSpPr txBox="1">
            <a:spLocks noGrp="1"/>
          </p:cNvSpPr>
          <p:nvPr>
            <p:ph type="body" sz="quarter" idx="1"/>
          </p:nvPr>
        </p:nvSpPr>
        <p:spPr>
          <a:xfrm>
            <a:off x="701040" y="2610143"/>
            <a:ext cx="5608320" cy="5524207"/>
          </a:xfrm>
        </p:spPr>
        <p:txBody>
          <a:bodyPr/>
          <a:lstStyle/>
          <a:p>
            <a:pPr>
              <a:spcAft>
                <a:spcPts val="611"/>
              </a:spcAft>
            </a:pPr>
            <a:r>
              <a:rPr lang="en-US" b="1" dirty="0">
                <a:solidFill>
                  <a:srgbClr val="222222"/>
                </a:solidFill>
                <a:latin typeface="Arial" panose="020B0604020202020204" pitchFamily="34" charset="0"/>
                <a:cs typeface="Arial" panose="020B0604020202020204" pitchFamily="34" charset="0"/>
              </a:rPr>
              <a:t>AMANDA:</a:t>
            </a:r>
          </a:p>
          <a:p>
            <a:pPr>
              <a:spcAft>
                <a:spcPts val="611"/>
              </a:spcAft>
            </a:pPr>
            <a:r>
              <a:rPr lang="en-US" b="1" dirty="0">
                <a:solidFill>
                  <a:srgbClr val="222222"/>
                </a:solidFill>
                <a:latin typeface="Arial" panose="020B0604020202020204" pitchFamily="34" charset="0"/>
                <a:cs typeface="Arial" panose="020B0604020202020204" pitchFamily="34" charset="0"/>
              </a:rPr>
              <a:t>Origins of PASS</a:t>
            </a:r>
            <a:endParaRPr lang="en-US" dirty="0">
              <a:solidFill>
                <a:srgbClr val="222222"/>
              </a:solidFill>
              <a:latin typeface="Arial" panose="020B0604020202020204" pitchFamily="34" charset="0"/>
              <a:cs typeface="Arial" panose="020B0604020202020204" pitchFamily="34" charset="0"/>
            </a:endParaRPr>
          </a:p>
          <a:p>
            <a:pPr>
              <a:spcAft>
                <a:spcPts val="611"/>
              </a:spcAft>
            </a:pPr>
            <a:r>
              <a:rPr lang="en-US" dirty="0">
                <a:solidFill>
                  <a:srgbClr val="222222"/>
                </a:solidFill>
                <a:latin typeface="Arial" panose="020B0604020202020204" pitchFamily="34" charset="0"/>
                <a:cs typeface="Arial" panose="020B0604020202020204" pitchFamily="34" charset="0"/>
              </a:rPr>
              <a:t>PASS was inspired by the </a:t>
            </a:r>
            <a:r>
              <a:rPr lang="en-US" b="1" dirty="0">
                <a:solidFill>
                  <a:srgbClr val="222222"/>
                </a:solidFill>
                <a:latin typeface="Arial" panose="020B0604020202020204" pitchFamily="34" charset="0"/>
                <a:cs typeface="Arial" panose="020B0604020202020204" pitchFamily="34" charset="0"/>
              </a:rPr>
              <a:t>Raiders on the Autism Spectrum Excelling (RASE)</a:t>
            </a:r>
            <a:r>
              <a:rPr lang="en-US" dirty="0">
                <a:solidFill>
                  <a:srgbClr val="222222"/>
                </a:solidFill>
                <a:latin typeface="Arial" panose="020B0604020202020204" pitchFamily="34" charset="0"/>
                <a:cs typeface="Arial" panose="020B0604020202020204" pitchFamily="34" charset="0"/>
              </a:rPr>
              <a:t> program, a successful peer coaching initiative at Wright State University in Dayton, Ohio. RASE was developed to support college students with autism spectrum disorder as they transitioned from high school to college.</a:t>
            </a:r>
          </a:p>
          <a:p>
            <a:pPr>
              <a:spcAft>
                <a:spcPts val="611"/>
              </a:spcAft>
              <a:buSzPct val="100000"/>
              <a:buFont typeface="Arial" pitchFamily="34"/>
              <a:buChar char="•"/>
            </a:pPr>
            <a:r>
              <a:rPr lang="en-US" b="1" dirty="0">
                <a:solidFill>
                  <a:srgbClr val="222222"/>
                </a:solidFill>
                <a:latin typeface="Arial" panose="020B0604020202020204" pitchFamily="34" charset="0"/>
                <a:cs typeface="Arial" panose="020B0604020202020204" pitchFamily="34" charset="0"/>
              </a:rPr>
              <a:t>RASE peer coaches</a:t>
            </a:r>
            <a:r>
              <a:rPr lang="en-US" dirty="0">
                <a:solidFill>
                  <a:srgbClr val="222222"/>
                </a:solidFill>
                <a:latin typeface="Arial" panose="020B0604020202020204" pitchFamily="34" charset="0"/>
                <a:cs typeface="Arial" panose="020B0604020202020204" pitchFamily="34" charset="0"/>
              </a:rPr>
              <a:t> help students develop five essential competencies for navigating college life and academic responsibilities.</a:t>
            </a:r>
          </a:p>
          <a:p>
            <a:pPr>
              <a:spcAft>
                <a:spcPts val="611"/>
              </a:spcAft>
              <a:buSzPct val="100000"/>
              <a:buFont typeface="Arial" pitchFamily="34"/>
              <a:buChar char="•"/>
            </a:pPr>
            <a:r>
              <a:rPr lang="en-US" dirty="0">
                <a:solidFill>
                  <a:srgbClr val="222222"/>
                </a:solidFill>
                <a:latin typeface="Arial" panose="020B0604020202020204" pitchFamily="34" charset="0"/>
                <a:cs typeface="Arial" panose="020B0604020202020204" pitchFamily="34" charset="0"/>
              </a:rPr>
              <a:t>PASS is a </a:t>
            </a:r>
            <a:r>
              <a:rPr lang="en-US" b="1" dirty="0">
                <a:solidFill>
                  <a:srgbClr val="222222"/>
                </a:solidFill>
                <a:latin typeface="Arial" panose="020B0604020202020204" pitchFamily="34" charset="0"/>
                <a:cs typeface="Arial" panose="020B0604020202020204" pitchFamily="34" charset="0"/>
              </a:rPr>
              <a:t>modified version</a:t>
            </a:r>
            <a:r>
              <a:rPr lang="en-US" dirty="0">
                <a:solidFill>
                  <a:srgbClr val="222222"/>
                </a:solidFill>
                <a:latin typeface="Arial" panose="020B0604020202020204" pitchFamily="34" charset="0"/>
                <a:cs typeface="Arial" panose="020B0604020202020204" pitchFamily="34" charset="0"/>
              </a:rPr>
              <a:t> of RASE, specifically adapted to meet the needs of college students with mental health conditions.</a:t>
            </a:r>
          </a:p>
          <a:p>
            <a:pPr>
              <a:spcAft>
                <a:spcPts val="611"/>
              </a:spcAft>
            </a:pPr>
            <a:r>
              <a:rPr lang="en-US" b="1" dirty="0">
                <a:solidFill>
                  <a:srgbClr val="222222"/>
                </a:solidFill>
                <a:latin typeface="Arial" panose="020B0604020202020204" pitchFamily="34" charset="0"/>
                <a:cs typeface="Arial" panose="020B0604020202020204" pitchFamily="34" charset="0"/>
              </a:rPr>
              <a:t>PASS Program Structure</a:t>
            </a:r>
            <a:endParaRPr lang="en-US" dirty="0">
              <a:solidFill>
                <a:srgbClr val="222222"/>
              </a:solidFill>
              <a:latin typeface="Arial" panose="020B0604020202020204" pitchFamily="34" charset="0"/>
              <a:cs typeface="Arial" panose="020B0604020202020204" pitchFamily="34" charset="0"/>
            </a:endParaRPr>
          </a:p>
          <a:p>
            <a:pPr>
              <a:spcAft>
                <a:spcPts val="611"/>
              </a:spcAft>
            </a:pPr>
            <a:r>
              <a:rPr lang="en-US" dirty="0">
                <a:solidFill>
                  <a:srgbClr val="222222"/>
                </a:solidFill>
                <a:latin typeface="Arial" panose="020B0604020202020204" pitchFamily="34" charset="0"/>
                <a:cs typeface="Arial" panose="020B0604020202020204" pitchFamily="34" charset="0"/>
              </a:rPr>
              <a:t>PASS is a </a:t>
            </a:r>
            <a:r>
              <a:rPr lang="en-US" b="1" dirty="0">
                <a:solidFill>
                  <a:srgbClr val="222222"/>
                </a:solidFill>
                <a:latin typeface="Arial" panose="020B0604020202020204" pitchFamily="34" charset="0"/>
                <a:cs typeface="Arial" panose="020B0604020202020204" pitchFamily="34" charset="0"/>
              </a:rPr>
              <a:t>highly structured, peer-based mentoring program</a:t>
            </a:r>
            <a:r>
              <a:rPr lang="en-US" dirty="0">
                <a:solidFill>
                  <a:srgbClr val="222222"/>
                </a:solidFill>
                <a:latin typeface="Arial" panose="020B0604020202020204" pitchFamily="34" charset="0"/>
                <a:cs typeface="Arial" panose="020B0604020202020204" pitchFamily="34" charset="0"/>
              </a:rPr>
              <a:t> that provides transitional support and fosters growth in </a:t>
            </a:r>
            <a:r>
              <a:rPr lang="en-US" b="1" dirty="0">
                <a:solidFill>
                  <a:srgbClr val="222222"/>
                </a:solidFill>
                <a:latin typeface="Arial" panose="020B0604020202020204" pitchFamily="34" charset="0"/>
                <a:cs typeface="Arial" panose="020B0604020202020204" pitchFamily="34" charset="0"/>
              </a:rPr>
              <a:t>five key competency areas</a:t>
            </a:r>
            <a:r>
              <a:rPr lang="en-US" dirty="0">
                <a:solidFill>
                  <a:srgbClr val="222222"/>
                </a:solidFill>
                <a:latin typeface="Arial" panose="020B0604020202020204" pitchFamily="34" charset="0"/>
                <a:cs typeface="Arial" panose="020B0604020202020204" pitchFamily="34" charset="0"/>
              </a:rPr>
              <a:t>:</a:t>
            </a:r>
          </a:p>
          <a:p>
            <a:pPr>
              <a:spcAft>
                <a:spcPts val="611"/>
              </a:spcAft>
              <a:buSzPct val="100000"/>
              <a:buFont typeface="Calibri Light"/>
              <a:buAutoNum type="arabicPeriod"/>
            </a:pPr>
            <a:r>
              <a:rPr lang="en-US" b="1" dirty="0">
                <a:solidFill>
                  <a:srgbClr val="222222"/>
                </a:solidFill>
                <a:latin typeface="Arial" panose="020B0604020202020204" pitchFamily="34" charset="0"/>
                <a:cs typeface="Arial" panose="020B0604020202020204" pitchFamily="34" charset="0"/>
              </a:rPr>
              <a:t>Structure</a:t>
            </a:r>
            <a:r>
              <a:rPr lang="en-US" dirty="0">
                <a:solidFill>
                  <a:srgbClr val="222222"/>
                </a:solidFill>
                <a:latin typeface="Arial" panose="020B0604020202020204" pitchFamily="34" charset="0"/>
                <a:cs typeface="Arial" panose="020B0604020202020204" pitchFamily="34" charset="0"/>
              </a:rPr>
              <a:t> – Developing organization, time management, and self-discipline skills.</a:t>
            </a:r>
          </a:p>
          <a:p>
            <a:pPr>
              <a:spcAft>
                <a:spcPts val="611"/>
              </a:spcAft>
              <a:buSzPct val="100000"/>
              <a:buFont typeface="Calibri Light"/>
              <a:buAutoNum type="arabicPeriod"/>
            </a:pPr>
            <a:r>
              <a:rPr lang="en-US" b="1" dirty="0">
                <a:solidFill>
                  <a:srgbClr val="222222"/>
                </a:solidFill>
                <a:latin typeface="Arial" panose="020B0604020202020204" pitchFamily="34" charset="0"/>
                <a:cs typeface="Arial" panose="020B0604020202020204" pitchFamily="34" charset="0"/>
              </a:rPr>
              <a:t>Technology</a:t>
            </a:r>
            <a:r>
              <a:rPr lang="en-US" dirty="0">
                <a:solidFill>
                  <a:srgbClr val="222222"/>
                </a:solidFill>
                <a:latin typeface="Arial" panose="020B0604020202020204" pitchFamily="34" charset="0"/>
                <a:cs typeface="Arial" panose="020B0604020202020204" pitchFamily="34" charset="0"/>
              </a:rPr>
              <a:t> – Utilizing digital tools and resources for academic success.</a:t>
            </a:r>
          </a:p>
          <a:p>
            <a:pPr>
              <a:spcAft>
                <a:spcPts val="611"/>
              </a:spcAft>
              <a:buSzPct val="100000"/>
              <a:buFont typeface="Calibri Light"/>
              <a:buAutoNum type="arabicPeriod"/>
            </a:pPr>
            <a:r>
              <a:rPr lang="en-US" b="1" dirty="0">
                <a:solidFill>
                  <a:srgbClr val="222222"/>
                </a:solidFill>
                <a:latin typeface="Arial" panose="020B0604020202020204" pitchFamily="34" charset="0"/>
                <a:cs typeface="Arial" panose="020B0604020202020204" pitchFamily="34" charset="0"/>
              </a:rPr>
              <a:t>Advocacy</a:t>
            </a:r>
            <a:r>
              <a:rPr lang="en-US" dirty="0">
                <a:solidFill>
                  <a:srgbClr val="222222"/>
                </a:solidFill>
                <a:latin typeface="Arial" panose="020B0604020202020204" pitchFamily="34" charset="0"/>
                <a:cs typeface="Arial" panose="020B0604020202020204" pitchFamily="34" charset="0"/>
              </a:rPr>
              <a:t> – Learning to communicate needs effectively and seek support.</a:t>
            </a:r>
          </a:p>
          <a:p>
            <a:pPr>
              <a:spcAft>
                <a:spcPts val="611"/>
              </a:spcAft>
              <a:buSzPct val="100000"/>
              <a:buFont typeface="Calibri Light"/>
              <a:buAutoNum type="arabicPeriod"/>
            </a:pPr>
            <a:r>
              <a:rPr lang="en-US" b="1" dirty="0">
                <a:solidFill>
                  <a:srgbClr val="222222"/>
                </a:solidFill>
                <a:latin typeface="Arial" panose="020B0604020202020204" pitchFamily="34" charset="0"/>
                <a:cs typeface="Arial" panose="020B0604020202020204" pitchFamily="34" charset="0"/>
              </a:rPr>
              <a:t>Campus Culture</a:t>
            </a:r>
            <a:r>
              <a:rPr lang="en-US" dirty="0">
                <a:solidFill>
                  <a:srgbClr val="222222"/>
                </a:solidFill>
                <a:latin typeface="Arial" panose="020B0604020202020204" pitchFamily="34" charset="0"/>
                <a:cs typeface="Arial" panose="020B0604020202020204" pitchFamily="34" charset="0"/>
              </a:rPr>
              <a:t> – Navigating social and academic life on campus.</a:t>
            </a:r>
          </a:p>
          <a:p>
            <a:pPr>
              <a:spcAft>
                <a:spcPts val="611"/>
              </a:spcAft>
              <a:buSzPct val="100000"/>
              <a:buFont typeface="Calibri Light"/>
              <a:buAutoNum type="arabicPeriod"/>
            </a:pPr>
            <a:r>
              <a:rPr lang="en-US" b="1" dirty="0">
                <a:solidFill>
                  <a:srgbClr val="222222"/>
                </a:solidFill>
                <a:latin typeface="Arial" panose="020B0604020202020204" pitchFamily="34" charset="0"/>
                <a:cs typeface="Arial" panose="020B0604020202020204" pitchFamily="34" charset="0"/>
              </a:rPr>
              <a:t>Commitment</a:t>
            </a:r>
            <a:r>
              <a:rPr lang="en-US" dirty="0">
                <a:solidFill>
                  <a:srgbClr val="222222"/>
                </a:solidFill>
                <a:latin typeface="Arial" panose="020B0604020202020204" pitchFamily="34" charset="0"/>
                <a:cs typeface="Arial" panose="020B0604020202020204" pitchFamily="34" charset="0"/>
              </a:rPr>
              <a:t> – Building motivation, resilience, and long-term academic goals.</a:t>
            </a:r>
          </a:p>
          <a:p>
            <a:pPr>
              <a:spcAft>
                <a:spcPts val="611"/>
              </a:spcAft>
            </a:pPr>
            <a:r>
              <a:rPr lang="en-US" b="1" dirty="0">
                <a:solidFill>
                  <a:srgbClr val="222222"/>
                </a:solidFill>
                <a:latin typeface="Arial" panose="020B0604020202020204" pitchFamily="34" charset="0"/>
                <a:cs typeface="Arial" panose="020B0604020202020204" pitchFamily="34" charset="0"/>
              </a:rPr>
              <a:t>Role of Peer Coaches:</a:t>
            </a:r>
            <a:endParaRPr lang="en-US" dirty="0">
              <a:solidFill>
                <a:srgbClr val="222222"/>
              </a:solidFill>
              <a:latin typeface="Arial" panose="020B0604020202020204" pitchFamily="34" charset="0"/>
              <a:cs typeface="Arial" panose="020B0604020202020204" pitchFamily="34" charset="0"/>
            </a:endParaRPr>
          </a:p>
          <a:p>
            <a:pPr>
              <a:spcAft>
                <a:spcPts val="611"/>
              </a:spcAft>
              <a:buSzPct val="100000"/>
              <a:buFont typeface="Arial" pitchFamily="34"/>
              <a:buChar char="•"/>
            </a:pPr>
            <a:r>
              <a:rPr lang="en-US" dirty="0">
                <a:solidFill>
                  <a:srgbClr val="222222"/>
                </a:solidFill>
                <a:latin typeface="Arial" panose="020B0604020202020204" pitchFamily="34" charset="0"/>
                <a:cs typeface="Arial" panose="020B0604020202020204" pitchFamily="34" charset="0"/>
              </a:rPr>
              <a:t>Peer coaches undergo </a:t>
            </a:r>
            <a:r>
              <a:rPr lang="en-US" b="1" dirty="0">
                <a:solidFill>
                  <a:srgbClr val="222222"/>
                </a:solidFill>
                <a:latin typeface="Arial" panose="020B0604020202020204" pitchFamily="34" charset="0"/>
                <a:cs typeface="Arial" panose="020B0604020202020204" pitchFamily="34" charset="0"/>
              </a:rPr>
              <a:t>specialized training</a:t>
            </a:r>
            <a:r>
              <a:rPr lang="en-US" dirty="0">
                <a:solidFill>
                  <a:srgbClr val="222222"/>
                </a:solidFill>
                <a:latin typeface="Arial" panose="020B0604020202020204" pitchFamily="34" charset="0"/>
                <a:cs typeface="Arial" panose="020B0604020202020204" pitchFamily="34" charset="0"/>
              </a:rPr>
              <a:t> and receive </a:t>
            </a:r>
            <a:r>
              <a:rPr lang="en-US" b="1" dirty="0">
                <a:solidFill>
                  <a:srgbClr val="222222"/>
                </a:solidFill>
                <a:latin typeface="Arial" panose="020B0604020202020204" pitchFamily="34" charset="0"/>
                <a:cs typeface="Arial" panose="020B0604020202020204" pitchFamily="34" charset="0"/>
              </a:rPr>
              <a:t>close supervision</a:t>
            </a:r>
            <a:r>
              <a:rPr lang="en-US" dirty="0">
                <a:solidFill>
                  <a:srgbClr val="222222"/>
                </a:solidFill>
                <a:latin typeface="Arial" panose="020B0604020202020204" pitchFamily="34" charset="0"/>
                <a:cs typeface="Arial" panose="020B0604020202020204" pitchFamily="34" charset="0"/>
              </a:rPr>
              <a:t> by a </a:t>
            </a:r>
            <a:r>
              <a:rPr lang="en-US" b="1" dirty="0">
                <a:solidFill>
                  <a:srgbClr val="222222"/>
                </a:solidFill>
                <a:latin typeface="Arial" panose="020B0604020202020204" pitchFamily="34" charset="0"/>
                <a:cs typeface="Arial" panose="020B0604020202020204" pitchFamily="34" charset="0"/>
              </a:rPr>
              <a:t>PASS Peer Coach Supervisor</a:t>
            </a:r>
            <a:r>
              <a:rPr lang="en-US" dirty="0">
                <a:solidFill>
                  <a:srgbClr val="222222"/>
                </a:solidFill>
                <a:latin typeface="Arial" panose="020B0604020202020204" pitchFamily="34" charset="0"/>
                <a:cs typeface="Arial" panose="020B0604020202020204" pitchFamily="34" charset="0"/>
              </a:rPr>
              <a:t>, a professional on campus who serves as both a mentor and role model.</a:t>
            </a:r>
          </a:p>
          <a:p>
            <a:pPr>
              <a:spcAft>
                <a:spcPts val="611"/>
              </a:spcAft>
              <a:buSzPct val="100000"/>
              <a:buFont typeface="Arial" pitchFamily="34"/>
              <a:buChar char="•"/>
            </a:pPr>
            <a:r>
              <a:rPr lang="en-US" dirty="0">
                <a:solidFill>
                  <a:srgbClr val="222222"/>
                </a:solidFill>
                <a:latin typeface="Arial" panose="020B0604020202020204" pitchFamily="34" charset="0"/>
                <a:cs typeface="Arial" panose="020B0604020202020204" pitchFamily="34" charset="0"/>
              </a:rPr>
              <a:t>The </a:t>
            </a:r>
            <a:r>
              <a:rPr lang="en-US" b="1" dirty="0">
                <a:solidFill>
                  <a:srgbClr val="222222"/>
                </a:solidFill>
                <a:latin typeface="Arial" panose="020B0604020202020204" pitchFamily="34" charset="0"/>
                <a:cs typeface="Arial" panose="020B0604020202020204" pitchFamily="34" charset="0"/>
              </a:rPr>
              <a:t>Peer Coach Supervisor</a:t>
            </a:r>
            <a:r>
              <a:rPr lang="en-US" dirty="0">
                <a:solidFill>
                  <a:srgbClr val="222222"/>
                </a:solidFill>
                <a:latin typeface="Arial" panose="020B0604020202020204" pitchFamily="34" charset="0"/>
                <a:cs typeface="Arial" panose="020B0604020202020204" pitchFamily="34" charset="0"/>
              </a:rPr>
              <a:t> acts as a liaison between the PASS program, university faculty, campus staff, and family members to ensure a supportive and collaborative environment.</a:t>
            </a:r>
          </a:p>
          <a:p>
            <a:pPr>
              <a:spcAft>
                <a:spcPts val="611"/>
              </a:spcAft>
            </a:pPr>
            <a:r>
              <a:rPr lang="en-US" dirty="0">
                <a:solidFill>
                  <a:srgbClr val="222222"/>
                </a:solidFill>
                <a:latin typeface="Arial" panose="020B0604020202020204" pitchFamily="34" charset="0"/>
                <a:cs typeface="Arial" panose="020B0604020202020204" pitchFamily="34" charset="0"/>
              </a:rPr>
              <a:t>Through PASS, students gain the tools, guidance, and confidence needed to </a:t>
            </a:r>
            <a:r>
              <a:rPr lang="en-US" b="1" dirty="0">
                <a:solidFill>
                  <a:srgbClr val="222222"/>
                </a:solidFill>
                <a:latin typeface="Arial" panose="020B0604020202020204" pitchFamily="34" charset="0"/>
                <a:cs typeface="Arial" panose="020B0604020202020204" pitchFamily="34" charset="0"/>
              </a:rPr>
              <a:t>succeed in college and beyond</a:t>
            </a:r>
            <a:r>
              <a:rPr lang="en-US" dirty="0">
                <a:solidFill>
                  <a:srgbClr val="222222"/>
                </a:solidFill>
                <a:latin typeface="Arial" panose="020B0604020202020204" pitchFamily="34" charset="0"/>
                <a:cs typeface="Arial" panose="020B0604020202020204" pitchFamily="34" charset="0"/>
              </a:rPr>
              <a:t>.  </a:t>
            </a:r>
          </a:p>
          <a:p>
            <a:pPr>
              <a:spcAft>
                <a:spcPts val="611"/>
              </a:spcAft>
            </a:pPr>
            <a:endParaRPr lang="en-US"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695633EA-5353-38E0-597B-719573569424}"/>
              </a:ext>
            </a:extLst>
          </p:cNvPr>
          <p:cNvSpPr txBox="1"/>
          <p:nvPr/>
        </p:nvSpPr>
        <p:spPr>
          <a:xfrm>
            <a:off x="3970933" y="8829962"/>
            <a:ext cx="3037840" cy="466438"/>
          </a:xfrm>
          <a:prstGeom prst="rect">
            <a:avLst/>
          </a:prstGeom>
          <a:noFill/>
          <a:ln cap="flat">
            <a:noFill/>
          </a:ln>
        </p:spPr>
        <p:txBody>
          <a:bodyPr vert="horz" wrap="square" lIns="93177" tIns="46589" rIns="93177" bIns="46589" anchor="b" anchorCtr="0" compatLnSpc="1">
            <a:noAutofit/>
          </a:bodyPr>
          <a:lstStyle/>
          <a:p>
            <a:pPr algn="r" defTabSz="931774">
              <a:defRPr sz="1800" b="0" i="0" u="none" strike="noStrike" kern="0" cap="none" spc="0" baseline="0">
                <a:solidFill>
                  <a:srgbClr val="000000"/>
                </a:solidFill>
                <a:uFillTx/>
              </a:defRPr>
            </a:pPr>
            <a:fld id="{1C2EF255-116E-4E53-BAF0-CE861D46277F}" type="slidenum">
              <a:pPr algn="r" defTabSz="931774">
                <a:defRPr sz="1800" b="0" i="0" u="none" strike="noStrike" kern="0" cap="none" spc="0" baseline="0">
                  <a:solidFill>
                    <a:srgbClr val="000000"/>
                  </a:solidFill>
                  <a:uFillTx/>
                </a:defRPr>
              </a:pPr>
              <a:t>15</a:t>
            </a:fld>
            <a:endParaRPr lang="en-GB" sz="1200">
              <a:solidFill>
                <a:srgbClr val="000000"/>
              </a:solidFill>
              <a:latin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sz="1400" dirty="0">
              <a:latin typeface="Arial" panose="020B0604020202020204" pitchFamily="34" charset="0"/>
              <a:cs typeface="Arial" panose="020B0604020202020204" pitchFamily="34" charset="0"/>
            </a:endParaRPr>
          </a:p>
          <a:p>
            <a:pPr defTabSz="931774">
              <a:defRPr/>
            </a:pPr>
            <a:r>
              <a:rPr lang="en-US" sz="1400" dirty="0">
                <a:latin typeface="Arial" panose="020B0604020202020204" pitchFamily="34" charset="0"/>
                <a:cs typeface="Arial" panose="020B0604020202020204" pitchFamily="34" charset="0"/>
              </a:rPr>
              <a:t>AMANDA asks NANCY: </a:t>
            </a:r>
          </a:p>
          <a:p>
            <a:pPr defTabSz="931774">
              <a:defRPr/>
            </a:pPr>
            <a:endParaRPr lang="en-US" sz="1400" dirty="0">
              <a:latin typeface="Arial" panose="020B0604020202020204" pitchFamily="34" charset="0"/>
              <a:cs typeface="Arial" panose="020B0604020202020204" pitchFamily="34" charset="0"/>
            </a:endParaRPr>
          </a:p>
          <a:p>
            <a:pPr defTabSz="931774">
              <a:defRPr/>
            </a:pPr>
            <a:r>
              <a:rPr lang="en-US" sz="1400" dirty="0">
                <a:latin typeface="Arial" panose="020B0604020202020204" pitchFamily="34" charset="0"/>
                <a:cs typeface="Arial" panose="020B0604020202020204" pitchFamily="34" charset="0"/>
              </a:rPr>
              <a:t>NANCY:</a:t>
            </a:r>
          </a:p>
          <a:p>
            <a:pPr defTabSz="931774">
              <a:defRPr/>
            </a:pPr>
            <a:r>
              <a:rPr lang="en-US" sz="1400" dirty="0">
                <a:latin typeface="Arial" panose="020B0604020202020204" pitchFamily="34" charset="0"/>
                <a:cs typeface="Arial" panose="020B0604020202020204" pitchFamily="34" charset="0"/>
              </a:rPr>
              <a:t>Read in 1996 when came out and it was like a light bulb—</a:t>
            </a:r>
          </a:p>
          <a:p>
            <a:pPr defTabSz="931774">
              <a:defRPr/>
            </a:pPr>
            <a:endParaRPr lang="en-US" sz="1400" dirty="0">
              <a:latin typeface="Arial" panose="020B0604020202020204" pitchFamily="34" charset="0"/>
              <a:cs typeface="Arial" panose="020B0604020202020204" pitchFamily="34" charset="0"/>
            </a:endParaRPr>
          </a:p>
          <a:p>
            <a:pPr defTabSz="931774">
              <a:defRPr/>
            </a:pPr>
            <a:r>
              <a:rPr lang="en-US" sz="1400" dirty="0">
                <a:latin typeface="Arial" panose="020B0604020202020204" pitchFamily="34" charset="0"/>
                <a:cs typeface="Arial" panose="020B0604020202020204" pitchFamily="34" charset="0"/>
              </a:rPr>
              <a:t>Showed me how to conceptualize multi level service systems,  individual;  agency/community; service system;-state/federal.  Beginning of my work on logic models.  Helped to shape program evaluation design by separating outcomes for individual from outcomes for service system..  Assigned this article for reading for planning, management and policy classes that I taught in social work.</a:t>
            </a:r>
          </a:p>
          <a:p>
            <a:endParaRPr lang="en-US"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47F27BE-1713-4E63-90AA-ED31F8CAB8B6}" type="slidenum">
              <a:rPr lang="en-US" smtClean="0"/>
              <a:t>16</a:t>
            </a:fld>
            <a:endParaRPr lang="en-US"/>
          </a:p>
        </p:txBody>
      </p:sp>
    </p:spTree>
    <p:extLst>
      <p:ext uri="{BB962C8B-B14F-4D97-AF65-F5344CB8AC3E}">
        <p14:creationId xmlns:p14="http://schemas.microsoft.com/office/powerpoint/2010/main" val="5191849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NANCY:</a:t>
            </a:r>
          </a:p>
          <a:p>
            <a:r>
              <a:rPr lang="en-US" dirty="0">
                <a:latin typeface="Arial" panose="020B0604020202020204" pitchFamily="34" charset="0"/>
                <a:cs typeface="Arial" panose="020B0604020202020204" pitchFamily="34" charset="0"/>
              </a:rPr>
              <a:t>Read first article long after 1996,  when MAD and I were working on second article.  Important to thinking about how to present data, how to think about results.  Gave me a new took– social network analysis– way of measuring change at the system level.</a:t>
            </a:r>
          </a:p>
        </p:txBody>
      </p:sp>
      <p:sp>
        <p:nvSpPr>
          <p:cNvPr id="4" name="Slide Number Placeholder 3"/>
          <p:cNvSpPr>
            <a:spLocks noGrp="1"/>
          </p:cNvSpPr>
          <p:nvPr>
            <p:ph type="sldNum" sz="quarter" idx="5"/>
          </p:nvPr>
        </p:nvSpPr>
        <p:spPr/>
        <p:txBody>
          <a:bodyPr/>
          <a:lstStyle/>
          <a:p>
            <a:fld id="{147F27BE-1713-4E63-90AA-ED31F8CAB8B6}" type="slidenum">
              <a:rPr lang="en-US" smtClean="0"/>
              <a:t>17</a:t>
            </a:fld>
            <a:endParaRPr lang="en-US"/>
          </a:p>
        </p:txBody>
      </p:sp>
    </p:spTree>
    <p:extLst>
      <p:ext uri="{BB962C8B-B14F-4D97-AF65-F5344CB8AC3E}">
        <p14:creationId xmlns:p14="http://schemas.microsoft.com/office/powerpoint/2010/main" val="38194023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352425"/>
            <a:ext cx="5575300" cy="3136900"/>
          </a:xfrm>
        </p:spPr>
      </p:sp>
      <p:sp>
        <p:nvSpPr>
          <p:cNvPr id="3" name="Notes Placeholder 2"/>
          <p:cNvSpPr>
            <a:spLocks noGrp="1"/>
          </p:cNvSpPr>
          <p:nvPr>
            <p:ph type="body" idx="1"/>
          </p:nvPr>
        </p:nvSpPr>
        <p:spPr>
          <a:xfrm>
            <a:off x="701040" y="3647050"/>
            <a:ext cx="5608320" cy="4487300"/>
          </a:xfrm>
        </p:spPr>
        <p:txBody>
          <a:bodyPr/>
          <a:lstStyle/>
          <a:p>
            <a:r>
              <a:rPr lang="en-US" b="1" dirty="0"/>
              <a:t>NANCY:</a:t>
            </a:r>
          </a:p>
          <a:p>
            <a:pPr marL="232943" indent="-232943">
              <a:buAutoNum type="arabicPeriod"/>
            </a:pPr>
            <a:br>
              <a:rPr lang="en-US" b="1" dirty="0"/>
            </a:br>
            <a:r>
              <a:rPr lang="en-US" b="1" dirty="0"/>
              <a:t>Focal point is a </a:t>
            </a:r>
            <a:r>
              <a:rPr lang="en-US" dirty="0"/>
              <a:t>publication of the RRTC Pathways to a Positive Futures, Portland State University, Portland Oregon)Read this article later than 1996 when it was written.  Read when started working with MAD.  First research done using social network analysis applied to child mental health services.  Most important to me was the method used,  less important were findings.  </a:t>
            </a:r>
          </a:p>
          <a:p>
            <a:pPr marL="232943" indent="-232943">
              <a:buAutoNum type="arabicPeriod"/>
            </a:pPr>
            <a:endParaRPr lang="en-US" dirty="0"/>
          </a:p>
          <a:p>
            <a:pPr marL="232943" indent="-232943">
              <a:buAutoNum type="arabicPeriod"/>
            </a:pPr>
            <a:r>
              <a:rPr lang="en-US" dirty="0"/>
              <a:t>Issue of Focal Point that featured the findings from the local evaluation studies done by 10 HTI grantees,  grants funded 2014-2019.  Eileen Brennan and I were editors,  we solicited the articles, helped people write them, nudged people that we thought had good evaluations.  The NOMS were the only national evaluation,  didn’t fit transition aged young people well.  Used adult NOMS because had employment.  Only a few are examples of good evaluation design.  Most had data of some kind but one or two just describe a project.  </a:t>
            </a:r>
          </a:p>
          <a:p>
            <a:pPr marL="232943" indent="-232943">
              <a:buAutoNum type="arabicPeriod"/>
            </a:pPr>
            <a:endParaRPr lang="en-US" dirty="0"/>
          </a:p>
          <a:p>
            <a:pPr marL="232943" indent="-232943">
              <a:buAutoNum type="arabicPeriod"/>
            </a:pPr>
            <a:r>
              <a:rPr lang="en-US" dirty="0"/>
              <a:t>Putting together this issue reminded me of the importance of local evaluation– doing evaluation on a question that is really important to the people in the program– either staff or consumers.  Answering that question and getting results back to stakeholders.  Research with a small r may not be as rigorous as big R research but it has a place and can make a difference in how project are run and made more relevant to needs and preference of young people.</a:t>
            </a:r>
          </a:p>
          <a:p>
            <a:pPr marL="232943" indent="-232943">
              <a:buAutoNum type="arabicPeriod"/>
            </a:pPr>
            <a:endParaRPr lang="en-US" dirty="0"/>
          </a:p>
        </p:txBody>
      </p:sp>
      <p:sp>
        <p:nvSpPr>
          <p:cNvPr id="4" name="Slide Number Placeholder 3"/>
          <p:cNvSpPr>
            <a:spLocks noGrp="1"/>
          </p:cNvSpPr>
          <p:nvPr>
            <p:ph type="sldNum" sz="quarter" idx="5"/>
          </p:nvPr>
        </p:nvSpPr>
        <p:spPr/>
        <p:txBody>
          <a:bodyPr/>
          <a:lstStyle/>
          <a:p>
            <a:fld id="{0F5AA609-D96A-48C3-8B05-A0DA78DDCD24}" type="slidenum">
              <a:rPr lang="en-US" smtClean="0"/>
              <a:t>18</a:t>
            </a:fld>
            <a:endParaRPr lang="en-US"/>
          </a:p>
        </p:txBody>
      </p:sp>
    </p:spTree>
    <p:extLst>
      <p:ext uri="{BB962C8B-B14F-4D97-AF65-F5344CB8AC3E}">
        <p14:creationId xmlns:p14="http://schemas.microsoft.com/office/powerpoint/2010/main" val="38870938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latin typeface="Arial" panose="020B0604020202020204" pitchFamily="34" charset="0"/>
                <a:cs typeface="Arial" panose="020B0604020202020204" pitchFamily="34" charset="0"/>
              </a:rPr>
              <a:t>NANCY:</a:t>
            </a:r>
          </a:p>
          <a:p>
            <a:r>
              <a:rPr lang="en-US" sz="1400" dirty="0">
                <a:latin typeface="Arial" panose="020B0604020202020204" pitchFamily="34" charset="0"/>
                <a:cs typeface="Arial" panose="020B0604020202020204" pitchFamily="34" charset="0"/>
              </a:rPr>
              <a:t>Truncated names of the programs that wrote up their program evaluation for Focal Point.</a:t>
            </a:r>
          </a:p>
          <a:p>
            <a:endParaRPr lang="en-US" sz="1400"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Not all research and evaluation is perfect, can still tell us something, point us in a direction. Take your data where you find it. Use strategies that served us in past when no funding; local and state evaluations, pilot research and secondary analyses of existing administrative databases</a:t>
            </a:r>
          </a:p>
        </p:txBody>
      </p:sp>
      <p:sp>
        <p:nvSpPr>
          <p:cNvPr id="4" name="Slide Number Placeholder 3"/>
          <p:cNvSpPr>
            <a:spLocks noGrp="1"/>
          </p:cNvSpPr>
          <p:nvPr>
            <p:ph type="sldNum" sz="quarter" idx="5"/>
          </p:nvPr>
        </p:nvSpPr>
        <p:spPr/>
        <p:txBody>
          <a:bodyPr/>
          <a:lstStyle/>
          <a:p>
            <a:fld id="{0F5AA609-D96A-48C3-8B05-A0DA78DDCD24}" type="slidenum">
              <a:rPr lang="en-US" smtClean="0"/>
              <a:t>19</a:t>
            </a:fld>
            <a:endParaRPr lang="en-US"/>
          </a:p>
        </p:txBody>
      </p:sp>
    </p:spTree>
    <p:extLst>
      <p:ext uri="{BB962C8B-B14F-4D97-AF65-F5344CB8AC3E}">
        <p14:creationId xmlns:p14="http://schemas.microsoft.com/office/powerpoint/2010/main" val="3701645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Dee</a:t>
            </a:r>
          </a:p>
        </p:txBody>
      </p:sp>
      <p:sp>
        <p:nvSpPr>
          <p:cNvPr id="4" name="Slide Number Placeholder 3"/>
          <p:cNvSpPr>
            <a:spLocks noGrp="1"/>
          </p:cNvSpPr>
          <p:nvPr>
            <p:ph type="sldNum" sz="quarter" idx="5"/>
          </p:nvPr>
        </p:nvSpPr>
        <p:spPr/>
        <p:txBody>
          <a:bodyPr/>
          <a:lstStyle/>
          <a:p>
            <a:fld id="{147F27BE-1713-4E63-90AA-ED31F8CAB8B6}" type="slidenum">
              <a:rPr lang="en-US" smtClean="0"/>
              <a:t>2</a:t>
            </a:fld>
            <a:endParaRPr lang="en-US"/>
          </a:p>
        </p:txBody>
      </p:sp>
    </p:spTree>
    <p:extLst>
      <p:ext uri="{BB962C8B-B14F-4D97-AF65-F5344CB8AC3E}">
        <p14:creationId xmlns:p14="http://schemas.microsoft.com/office/powerpoint/2010/main" val="38412836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5963" y="398463"/>
            <a:ext cx="5578475" cy="3138487"/>
          </a:xfrm>
        </p:spPr>
      </p:sp>
      <p:sp>
        <p:nvSpPr>
          <p:cNvPr id="3" name="Notes Placeholder 2"/>
          <p:cNvSpPr>
            <a:spLocks noGrp="1"/>
          </p:cNvSpPr>
          <p:nvPr>
            <p:ph type="body" idx="1"/>
          </p:nvPr>
        </p:nvSpPr>
        <p:spPr>
          <a:xfrm>
            <a:off x="701040" y="3682805"/>
            <a:ext cx="5608320" cy="4451545"/>
          </a:xfrm>
        </p:spPr>
        <p:txBody>
          <a:bodyPr/>
          <a:lstStyle/>
          <a:p>
            <a:r>
              <a:rPr lang="en-US" dirty="0">
                <a:latin typeface="Arial" panose="020B0604020202020204" pitchFamily="34" charset="0"/>
                <a:cs typeface="Arial" panose="020B0604020202020204" pitchFamily="34" charset="0"/>
              </a:rPr>
              <a:t>NANCY ASKS MARYANN THE QUESTION</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I really struggle with this question. There is a lot of important research in this area, yet still so much more that needs to be done.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The 1997 paper had described a lot about the nature of this population of young people, but we needed to know more about the systems serving them.</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The first project is the result of two surveys that SAMHSA funded me to conduct in 2000 and 2003, to assess what each state’s MH authority for children in 2000, then adults in 2003, was doing specifically to support youth with SMHC transitioning to adulthood (e.g. preparing adolescents for adulthood, helping young adults lay the foundation for a strong mature adulthood).</a:t>
            </a:r>
          </a:p>
          <a:p>
            <a:pPr defTabSz="931774">
              <a:defRPr/>
            </a:pPr>
            <a:endParaRPr lang="en-US" dirty="0">
              <a:latin typeface="Arial" panose="020B0604020202020204" pitchFamily="34" charset="0"/>
              <a:cs typeface="Arial" panose="020B0604020202020204" pitchFamily="34" charset="0"/>
            </a:endParaRPr>
          </a:p>
          <a:p>
            <a:pPr defTabSz="931774">
              <a:defRPr/>
            </a:pPr>
            <a:r>
              <a:rPr lang="en-US" dirty="0">
                <a:latin typeface="Arial" panose="020B0604020202020204" pitchFamily="34" charset="0"/>
                <a:cs typeface="Arial" panose="020B0604020202020204" pitchFamily="34" charset="0"/>
              </a:rPr>
              <a:t>Allowed me to describe public mental health systems’ efforts that impacted TAY - starting with an overview in 2003, then with papers specifically describing and comparing those efforts in child and adult systems.</a:t>
            </a:r>
          </a:p>
          <a:p>
            <a:pPr defTabSz="931774">
              <a:defRPr/>
            </a:pPr>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One-quarter of child state mental health systems and one-half of adult state mental health systems offered no transition services, and few provided any kind of transition service at more than one site. Most types of transition services were available at all in less than 20 percent of the states.</a:t>
            </a: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47F27BE-1713-4E63-90AA-ED31F8CAB8B6}" type="slidenum">
              <a:rPr lang="en-US" smtClean="0"/>
              <a:t>20</a:t>
            </a:fld>
            <a:endParaRPr lang="en-US"/>
          </a:p>
        </p:txBody>
      </p:sp>
    </p:spTree>
    <p:extLst>
      <p:ext uri="{BB962C8B-B14F-4D97-AF65-F5344CB8AC3E}">
        <p14:creationId xmlns:p14="http://schemas.microsoft.com/office/powerpoint/2010/main" val="19954530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8025" y="352425"/>
            <a:ext cx="2209800" cy="1243013"/>
          </a:xfrm>
        </p:spPr>
      </p:sp>
      <p:sp>
        <p:nvSpPr>
          <p:cNvPr id="3" name="Notes Placeholder 2"/>
          <p:cNvSpPr>
            <a:spLocks noGrp="1"/>
          </p:cNvSpPr>
          <p:nvPr>
            <p:ph type="body" idx="1"/>
          </p:nvPr>
        </p:nvSpPr>
        <p:spPr>
          <a:xfrm>
            <a:off x="701040" y="1596206"/>
            <a:ext cx="5608320" cy="6538145"/>
          </a:xfrm>
        </p:spPr>
        <p:txBody>
          <a:bodyPr/>
          <a:lstStyle/>
          <a:p>
            <a:r>
              <a:rPr lang="en-US" sz="1100" dirty="0">
                <a:latin typeface="Arial" panose="020B0604020202020204" pitchFamily="34" charset="0"/>
                <a:cs typeface="Arial" panose="020B0604020202020204" pitchFamily="34" charset="0"/>
              </a:rPr>
              <a:t>The second is a series of research that was initially funded by the national institute of mental health, and later also by the national institute on drug abuse.</a:t>
            </a:r>
          </a:p>
          <a:p>
            <a:endParaRPr lang="en-US" sz="1100" dirty="0">
              <a:latin typeface="Arial" panose="020B0604020202020204" pitchFamily="34" charset="0"/>
              <a:cs typeface="Arial" panose="020B0604020202020204" pitchFamily="34" charset="0"/>
            </a:endParaRPr>
          </a:p>
          <a:p>
            <a:pPr defTabSz="931774"/>
            <a:r>
              <a:rPr lang="en-US" sz="1100" dirty="0">
                <a:latin typeface="Arial" panose="020B0604020202020204" pitchFamily="34" charset="0"/>
                <a:cs typeface="Arial" panose="020B0604020202020204" pitchFamily="34" charset="0"/>
              </a:rPr>
              <a:t>As I saw it, there were 3 major approaches to having evidence-based interventions for TAY, one was to look at existing clinical trials that included this age group and analyze the data just for them to see if the effects were significant, Gary Bond and colleagues did this for the Individual Placement and Support (IPS) model in 2012, another was to adapt EBI for either younger or older populations for use with this age group and test that adapted version, and the third was to develop a new intervention specifically for this age group.</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From earlier work, we had identified that one of the most pernicious young adult outcomes for youth with SMHC was justice-system involvement. </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Recognizing the absence of evidence-based interventions for TAY. So, my wonderful colleague Ashli Sheidow and I applied for grants to enact the second approach – adapt Multisystemic Therapy, which was an EBP for adolescents to reduce recidivism.  Those grants supported the work to develop then test MST-EA. Ashli, is an expert in Multisystemic therapy, was the main developer of the adaptations which were for 17-24 year olds with SMHC, and a later version for SUD, and overseeing the implementation of the intervention, and I was the person in charge of conducting the research (recruiting participants, conducting all data collection). </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In many ways the value of these studies was in the knowledge gained about needed adaptations. We had to convert a home-based intervention that was largely delivered to parents/parental figures to help their adolescent, into one delivered directly to the young person. We learned a lot about what it takes to engage young people who have very challenging circumstances in this treatment, which included a variety of innovations.  We also learned a lot about how to assess including families in the intervention and engaging them in ways the young person was open to. We also added adaptation to directly treat MH conditions, and to focus on developing skills for adulthood. I think a lot of what Ashli and her colleague Mike McCart built into MST-EA are good foundations for other interventions for this age group, particularly those with a combination of SMHC and other very challenging life circumstances, including co-occurring problem substance use.</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We also learned a lot about the challenges of retaining young people with very challenging circumstances in research over time – it has been the most challenging research of my career.</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Still completing final analysis of the </a:t>
            </a:r>
            <a:r>
              <a:rPr lang="en-US" sz="1100" dirty="0" err="1">
                <a:latin typeface="Arial" panose="020B0604020202020204" pitchFamily="34" charset="0"/>
                <a:cs typeface="Arial" panose="020B0604020202020204" pitchFamily="34" charset="0"/>
              </a:rPr>
              <a:t>effectivenss</a:t>
            </a:r>
            <a:r>
              <a:rPr lang="en-US" sz="1100" dirty="0">
                <a:latin typeface="Arial" panose="020B0604020202020204" pitchFamily="34" charset="0"/>
                <a:cs typeface="Arial" panose="020B0604020202020204" pitchFamily="34" charset="0"/>
              </a:rPr>
              <a:t> trial - hoping for positive results.</a:t>
            </a:r>
          </a:p>
        </p:txBody>
      </p:sp>
      <p:sp>
        <p:nvSpPr>
          <p:cNvPr id="4" name="Slide Number Placeholder 3"/>
          <p:cNvSpPr>
            <a:spLocks noGrp="1"/>
          </p:cNvSpPr>
          <p:nvPr>
            <p:ph type="sldNum" sz="quarter" idx="5"/>
          </p:nvPr>
        </p:nvSpPr>
        <p:spPr/>
        <p:txBody>
          <a:bodyPr/>
          <a:lstStyle/>
          <a:p>
            <a:fld id="{147F27BE-1713-4E63-90AA-ED31F8CAB8B6}" type="slidenum">
              <a:rPr lang="en-US" smtClean="0"/>
              <a:t>21</a:t>
            </a:fld>
            <a:endParaRPr lang="en-US"/>
          </a:p>
        </p:txBody>
      </p:sp>
    </p:spTree>
    <p:extLst>
      <p:ext uri="{BB962C8B-B14F-4D97-AF65-F5344CB8AC3E}">
        <p14:creationId xmlns:p14="http://schemas.microsoft.com/office/powerpoint/2010/main" val="6981272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33600" y="268288"/>
            <a:ext cx="2160588" cy="1216025"/>
          </a:xfrm>
        </p:spPr>
      </p:sp>
      <p:sp>
        <p:nvSpPr>
          <p:cNvPr id="3" name="Notes Placeholder 2"/>
          <p:cNvSpPr>
            <a:spLocks noGrp="1"/>
          </p:cNvSpPr>
          <p:nvPr>
            <p:ph type="body" idx="1"/>
          </p:nvPr>
        </p:nvSpPr>
        <p:spPr>
          <a:xfrm>
            <a:off x="701040" y="1484843"/>
            <a:ext cx="5608320" cy="6649508"/>
          </a:xfrm>
        </p:spPr>
        <p:txBody>
          <a:bodyPr/>
          <a:lstStyle/>
          <a:p>
            <a:pPr marL="174708" indent="-174708" defTabSz="931774">
              <a:buFont typeface="Arial" panose="020B0604020202020204" pitchFamily="34" charset="0"/>
              <a:buChar char="•"/>
              <a:defRPr/>
            </a:pPr>
            <a:r>
              <a:rPr lang="en-US" sz="1100" dirty="0">
                <a:latin typeface="Arial" panose="020B0604020202020204" pitchFamily="34" charset="0"/>
                <a:cs typeface="Arial" panose="020B0604020202020204" pitchFamily="34" charset="0"/>
              </a:rPr>
              <a:t>In 2008, my own research had focused on mental health systems and policies, and on TAY involvement in the justice system, and mental health treatments for them.  Then NIDILRR issued the first RFA for RRTC’s for TAY with SMHC.  2 Thinks led to me applying for one of the RRTC’s.  First, was the realization through all of the research on TAY struggles, that if we could crack the nut on how to help them succeed in schooling/training and launching adult </a:t>
            </a:r>
            <a:r>
              <a:rPr lang="en-US" sz="1100" dirty="0" err="1">
                <a:latin typeface="Arial" panose="020B0604020202020204" pitchFamily="34" charset="0"/>
                <a:cs typeface="Arial" panose="020B0604020202020204" pitchFamily="34" charset="0"/>
              </a:rPr>
              <a:t>worklives</a:t>
            </a:r>
            <a:r>
              <a:rPr lang="en-US" sz="1100" dirty="0">
                <a:latin typeface="Arial" panose="020B0604020202020204" pitchFamily="34" charset="0"/>
                <a:cs typeface="Arial" panose="020B0604020202020204" pitchFamily="34" charset="0"/>
              </a:rPr>
              <a:t>, we would make a tremendous contribution to the field.  Second, Marsha Ellison had recently joined our faculty, coming from the Boston University RRTC on adults with psychiatric disabilities.  She was familiar with NIDILRR as a granting agency and their </a:t>
            </a:r>
            <a:r>
              <a:rPr lang="en-US" sz="1100" dirty="0" err="1">
                <a:latin typeface="Arial" panose="020B0604020202020204" pitchFamily="34" charset="0"/>
                <a:cs typeface="Arial" panose="020B0604020202020204" pitchFamily="34" charset="0"/>
              </a:rPr>
              <a:t>expercetations</a:t>
            </a:r>
            <a:r>
              <a:rPr lang="en-US" sz="1100" dirty="0">
                <a:latin typeface="Arial" panose="020B0604020202020204" pitchFamily="34" charset="0"/>
                <a:cs typeface="Arial" panose="020B0604020202020204" pitchFamily="34" charset="0"/>
              </a:rPr>
              <a:t>, as well as what constitutes an RRTC.  So, we worked 15 hour days, 7 days a week for 8 weeks in the summer of 2009 and submitted a proposal that was awarded to us in October 2009.</a:t>
            </a:r>
          </a:p>
          <a:p>
            <a:pPr marL="174708" indent="-174708" defTabSz="931774">
              <a:buFont typeface="Arial" panose="020B0604020202020204" pitchFamily="34" charset="0"/>
              <a:buChar char="•"/>
              <a:defRPr/>
            </a:pPr>
            <a:endParaRPr lang="en-US" sz="1100" dirty="0">
              <a:latin typeface="Arial" panose="020B0604020202020204" pitchFamily="34" charset="0"/>
              <a:cs typeface="Arial" panose="020B0604020202020204" pitchFamily="34" charset="0"/>
            </a:endParaRPr>
          </a:p>
          <a:p>
            <a:pPr marL="174708" indent="-174708" defTabSz="931774">
              <a:buFont typeface="Arial" panose="020B0604020202020204" pitchFamily="34" charset="0"/>
              <a:buChar char="•"/>
              <a:defRPr/>
            </a:pPr>
            <a:r>
              <a:rPr lang="en-US" sz="1100" dirty="0">
                <a:latin typeface="Arial" panose="020B0604020202020204" pitchFamily="34" charset="0"/>
                <a:cs typeface="Arial" panose="020B0604020202020204" pitchFamily="34" charset="0"/>
              </a:rPr>
              <a:t>We have been fortunate to be awarded another 2 of them under me as PI, and a 4</a:t>
            </a:r>
            <a:r>
              <a:rPr lang="en-US" sz="1100" baseline="30000" dirty="0">
                <a:latin typeface="Arial" panose="020B0604020202020204" pitchFamily="34" charset="0"/>
                <a:cs typeface="Arial" panose="020B0604020202020204" pitchFamily="34" charset="0"/>
              </a:rPr>
              <a:t>th</a:t>
            </a:r>
            <a:r>
              <a:rPr lang="en-US" sz="1100" dirty="0">
                <a:latin typeface="Arial" panose="020B0604020202020204" pitchFamily="34" charset="0"/>
                <a:cs typeface="Arial" panose="020B0604020202020204" pitchFamily="34" charset="0"/>
              </a:rPr>
              <a:t> under Marsha Ellison and Michelle Mullen as </a:t>
            </a:r>
            <a:r>
              <a:rPr lang="en-US" sz="1100" dirty="0" err="1">
                <a:latin typeface="Arial" panose="020B0604020202020204" pitchFamily="34" charset="0"/>
                <a:cs typeface="Arial" panose="020B0604020202020204" pitchFamily="34" charset="0"/>
              </a:rPr>
              <a:t>coPI’s</a:t>
            </a:r>
            <a:r>
              <a:rPr lang="en-US" sz="1100" dirty="0">
                <a:latin typeface="Arial" panose="020B0604020202020204" pitchFamily="34" charset="0"/>
                <a:cs typeface="Arial" panose="020B0604020202020204" pitchFamily="34" charset="0"/>
              </a:rPr>
              <a:t>.  And Kathryn Sabella, who has been part of the leadership of these RRTC’s, with Liz Thomas at Temple U, were awarded one on community inclusion in  2023.</a:t>
            </a:r>
          </a:p>
          <a:p>
            <a:pPr marL="174708" indent="-174708" defTabSz="931774">
              <a:buFont typeface="Arial" panose="020B0604020202020204" pitchFamily="34" charset="0"/>
              <a:buChar char="•"/>
              <a:defRPr/>
            </a:pPr>
            <a:endParaRPr lang="en-US" sz="1100" dirty="0">
              <a:latin typeface="Arial" panose="020B0604020202020204" pitchFamily="34" charset="0"/>
              <a:cs typeface="Arial" panose="020B0604020202020204" pitchFamily="34" charset="0"/>
            </a:endParaRPr>
          </a:p>
          <a:p>
            <a:pPr marL="174708" indent="-174708" defTabSz="931774">
              <a:buFont typeface="Arial" panose="020B0604020202020204" pitchFamily="34" charset="0"/>
              <a:buChar char="•"/>
              <a:defRPr/>
            </a:pPr>
            <a:r>
              <a:rPr lang="en-US" sz="1100" dirty="0">
                <a:latin typeface="Arial" panose="020B0604020202020204" pitchFamily="34" charset="0"/>
                <a:cs typeface="Arial" panose="020B0604020202020204" pitchFamily="34" charset="0"/>
              </a:rPr>
              <a:t>In 2009 no intervention had evidence of efficacy in helping TAY w SMHC in school or work. Since then, we have conducted research on understanding the population and the context of their school and work lives, we’ve developed and begun to test numerous interventions to strengthen those capacities including PASS, BRYTE, FSST, and HYPE, TEST.  Go to our website to find more on all of this research.</a:t>
            </a:r>
          </a:p>
          <a:p>
            <a:pPr marL="174708" indent="-174708" defTabSz="931774">
              <a:buFont typeface="Arial" panose="020B0604020202020204" pitchFamily="34" charset="0"/>
              <a:buChar char="•"/>
              <a:defRPr/>
            </a:pPr>
            <a:r>
              <a:rPr lang="en-US" sz="1100" dirty="0">
                <a:latin typeface="Arial" panose="020B0604020202020204" pitchFamily="34" charset="0"/>
                <a:cs typeface="Arial" panose="020B0604020202020204" pitchFamily="34" charset="0"/>
              </a:rPr>
              <a:t>One of the joys of research is discovering things you didn’t expect, and weren’t the focus of your research.  I’ll mention two things; Kathryn Sabella, in investigating factors that contribute to school and work functioning after high school, discovered the tremendous impact that the diagnosing and prescribing processes of our medical providers has on young adults’ self-identities, which has implications for help seeking and other aspects of their lives., second, with Ian Lane, they discovered who changeable gender identity in young adulthood, and developed better research methods to assess this.</a:t>
            </a:r>
          </a:p>
          <a:p>
            <a:pPr marL="174708" indent="-174708" defTabSz="931774">
              <a:buFont typeface="Arial" panose="020B0604020202020204" pitchFamily="34" charset="0"/>
              <a:buChar char="•"/>
              <a:defRPr/>
            </a:pPr>
            <a:endParaRPr lang="en-US" sz="1100" dirty="0">
              <a:latin typeface="Arial" panose="020B0604020202020204" pitchFamily="34" charset="0"/>
              <a:cs typeface="Arial" panose="020B0604020202020204" pitchFamily="34" charset="0"/>
            </a:endParaRPr>
          </a:p>
          <a:p>
            <a:pPr marL="174708" indent="-174708" defTabSz="931774">
              <a:buFont typeface="Arial" panose="020B0604020202020204" pitchFamily="34" charset="0"/>
              <a:buChar char="•"/>
              <a:defRPr/>
            </a:pPr>
            <a:r>
              <a:rPr lang="en-US" sz="1100" dirty="0">
                <a:latin typeface="Arial" panose="020B0604020202020204" pitchFamily="34" charset="0"/>
                <a:cs typeface="Arial" panose="020B0604020202020204" pitchFamily="34" charset="0"/>
              </a:rPr>
              <a:t>2 other things, quickly, that comes with NIDILRR funding – they require genuine partnership with people with lived experience, which put us on a path of developing capacities to do so with young people, which has improved our research tremendously, and has allowed us to use what we’ve learned to help others in related fields, and in services, to do the same. </a:t>
            </a:r>
          </a:p>
          <a:p>
            <a:pPr marL="174708" indent="-174708" defTabSz="931774">
              <a:buFont typeface="Arial" panose="020B0604020202020204" pitchFamily="34" charset="0"/>
              <a:buChar char="•"/>
              <a:defRPr/>
            </a:pPr>
            <a:endParaRPr lang="en-US" sz="1100" dirty="0">
              <a:latin typeface="Arial" panose="020B0604020202020204" pitchFamily="34" charset="0"/>
              <a:cs typeface="Arial" panose="020B0604020202020204" pitchFamily="34" charset="0"/>
            </a:endParaRPr>
          </a:p>
          <a:p>
            <a:pPr marL="174708" indent="-174708" defTabSz="931774">
              <a:buFont typeface="Arial" panose="020B0604020202020204" pitchFamily="34" charset="0"/>
              <a:buChar char="•"/>
              <a:defRPr/>
            </a:pPr>
            <a:r>
              <a:rPr lang="en-US" sz="1100" dirty="0">
                <a:latin typeface="Arial" panose="020B0604020202020204" pitchFamily="34" charset="0"/>
                <a:cs typeface="Arial" panose="020B0604020202020204" pitchFamily="34" charset="0"/>
              </a:rPr>
              <a:t>NIDILRR also requires that you share the knowledge gained from research with those who will use the research in their lives and work, not just with other researchers. Marsha Ellison has become a national leader in knowledge translation as a result of her work in our RRTC’s, and in particular, doing what she calls Participatory Knowledge Translation with youth. Amanda is going to tell you a little more about that.</a:t>
            </a:r>
          </a:p>
          <a:p>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47F27BE-1713-4E63-90AA-ED31F8CAB8B6}" type="slidenum">
              <a:rPr lang="en-US" smtClean="0"/>
              <a:t>22</a:t>
            </a:fld>
            <a:endParaRPr lang="en-US"/>
          </a:p>
        </p:txBody>
      </p:sp>
    </p:spTree>
    <p:extLst>
      <p:ext uri="{BB962C8B-B14F-4D97-AF65-F5344CB8AC3E}">
        <p14:creationId xmlns:p14="http://schemas.microsoft.com/office/powerpoint/2010/main" val="24225412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sz="1400" dirty="0" err="1">
                <a:latin typeface="Arial" panose="020B0604020202020204" pitchFamily="34" charset="0"/>
                <a:cs typeface="Arial" panose="020B0604020202020204" pitchFamily="34" charset="0"/>
              </a:rPr>
              <a:t>MaD</a:t>
            </a:r>
            <a:r>
              <a:rPr lang="en-US" sz="1400" dirty="0">
                <a:latin typeface="Arial" panose="020B0604020202020204" pitchFamily="34" charset="0"/>
                <a:cs typeface="Arial" panose="020B0604020202020204" pitchFamily="34" charset="0"/>
              </a:rPr>
              <a:t>:</a:t>
            </a:r>
          </a:p>
          <a:p>
            <a:pPr defTabSz="931774">
              <a:defRPr/>
            </a:pPr>
            <a:r>
              <a:rPr lang="en-US" sz="1400" dirty="0">
                <a:latin typeface="Arial" panose="020B0604020202020204" pitchFamily="34" charset="0"/>
                <a:cs typeface="Arial" panose="020B0604020202020204" pitchFamily="34" charset="0"/>
              </a:rPr>
              <a:t>some of the most important research that has informed research in this field came from outside the field: in particular the research that describes how the transition to adulthood has changed from post WWII and more recently post the great recession, then post the pandemic, as well as research shedding light on the implications of these major events or eras for those at-risk of poor outcomes (MacArthur network, IOM Investing in the Health and Wellbeing of Young Adults)</a:t>
            </a:r>
          </a:p>
          <a:p>
            <a:endParaRPr lang="en-US"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47F27BE-1713-4E63-90AA-ED31F8CAB8B6}" type="slidenum">
              <a:rPr lang="en-US" smtClean="0"/>
              <a:t>23</a:t>
            </a:fld>
            <a:endParaRPr lang="en-US"/>
          </a:p>
        </p:txBody>
      </p:sp>
    </p:spTree>
    <p:extLst>
      <p:ext uri="{BB962C8B-B14F-4D97-AF65-F5344CB8AC3E}">
        <p14:creationId xmlns:p14="http://schemas.microsoft.com/office/powerpoint/2010/main" val="32678398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latin typeface="Arial" panose="020B0604020202020204" pitchFamily="34" charset="0"/>
                <a:cs typeface="Arial" panose="020B0604020202020204" pitchFamily="34" charset="0"/>
              </a:rPr>
              <a:t>NANCY: One of the most important aspects of doing research is effectively communicating the findings of that research to those who should hear about it.</a:t>
            </a:r>
          </a:p>
        </p:txBody>
      </p:sp>
      <p:sp>
        <p:nvSpPr>
          <p:cNvPr id="4" name="Slide Number Placeholder 3"/>
          <p:cNvSpPr>
            <a:spLocks noGrp="1"/>
          </p:cNvSpPr>
          <p:nvPr>
            <p:ph type="sldNum" sz="quarter" idx="5"/>
          </p:nvPr>
        </p:nvSpPr>
        <p:spPr/>
        <p:txBody>
          <a:bodyPr/>
          <a:lstStyle/>
          <a:p>
            <a:fld id="{147F27BE-1713-4E63-90AA-ED31F8CAB8B6}" type="slidenum">
              <a:rPr lang="en-US" smtClean="0"/>
              <a:t>24</a:t>
            </a:fld>
            <a:endParaRPr lang="en-US"/>
          </a:p>
        </p:txBody>
      </p:sp>
    </p:spTree>
    <p:extLst>
      <p:ext uri="{BB962C8B-B14F-4D97-AF65-F5344CB8AC3E}">
        <p14:creationId xmlns:p14="http://schemas.microsoft.com/office/powerpoint/2010/main" val="28265511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400" dirty="0">
                <a:latin typeface="Arial" panose="020B0604020202020204" pitchFamily="34" charset="0"/>
                <a:cs typeface="Arial" panose="020B0604020202020204" pitchFamily="34" charset="0"/>
              </a:rPr>
              <a:t>NANCY:  </a:t>
            </a:r>
          </a:p>
          <a:p>
            <a:pPr algn="l"/>
            <a:r>
              <a:rPr lang="en-US" sz="1400" dirty="0">
                <a:latin typeface="Arial" panose="020B0604020202020204" pitchFamily="34" charset="0"/>
                <a:cs typeface="Arial" panose="020B0604020202020204" pitchFamily="34" charset="0"/>
              </a:rPr>
              <a:t>in 1995- mostly articles for other researchers</a:t>
            </a:r>
          </a:p>
          <a:p>
            <a:pPr algn="l"/>
            <a:r>
              <a:rPr lang="en-US" sz="1400" dirty="0">
                <a:latin typeface="Arial" panose="020B0604020202020204" pitchFamily="34" charset="0"/>
                <a:cs typeface="Arial" panose="020B0604020202020204" pitchFamily="34" charset="0"/>
              </a:rPr>
              <a:t>--slowly began to target service providers and policy</a:t>
            </a:r>
          </a:p>
          <a:p>
            <a:pPr algn="l"/>
            <a:r>
              <a:rPr lang="en-US" sz="1400" dirty="0">
                <a:latin typeface="Arial" panose="020B0604020202020204" pitchFamily="34" charset="0"/>
                <a:cs typeface="Arial" panose="020B0604020202020204" pitchFamily="34" charset="0"/>
              </a:rPr>
              <a:t>Today--	publications that target families, young people, general population</a:t>
            </a:r>
          </a:p>
          <a:p>
            <a:pPr algn="l"/>
            <a:endParaRPr lang="en-US" sz="1400" dirty="0">
              <a:latin typeface="Arial" panose="020B0604020202020204" pitchFamily="34" charset="0"/>
              <a:cs typeface="Arial" panose="020B0604020202020204" pitchFamily="34" charset="0"/>
            </a:endParaRPr>
          </a:p>
          <a:p>
            <a:pPr algn="l"/>
            <a:r>
              <a:rPr lang="en-US" sz="1400" dirty="0">
                <a:latin typeface="Arial" panose="020B0604020202020204" pitchFamily="34" charset="0"/>
                <a:cs typeface="Arial" panose="020B0604020202020204" pitchFamily="34" charset="0"/>
              </a:rPr>
              <a:t>NANCY TO AMANDA:</a:t>
            </a:r>
          </a:p>
          <a:p>
            <a:pPr algn="l"/>
            <a:r>
              <a:rPr lang="en-US" sz="1400" dirty="0">
                <a:latin typeface="Arial" panose="020B0604020202020204" pitchFamily="34" charset="0"/>
                <a:cs typeface="Arial" panose="020B0604020202020204" pitchFamily="34" charset="0"/>
              </a:rPr>
              <a:t>From your perspective, how has dissemination and/or use of research findings changed during this period?</a:t>
            </a:r>
          </a:p>
          <a:p>
            <a:endParaRPr lang="en-US"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47F27BE-1713-4E63-90AA-ED31F8CAB8B6}" type="slidenum">
              <a:rPr lang="en-US" smtClean="0"/>
              <a:t>25</a:t>
            </a:fld>
            <a:endParaRPr lang="en-US"/>
          </a:p>
        </p:txBody>
      </p:sp>
    </p:spTree>
    <p:extLst>
      <p:ext uri="{BB962C8B-B14F-4D97-AF65-F5344CB8AC3E}">
        <p14:creationId xmlns:p14="http://schemas.microsoft.com/office/powerpoint/2010/main" val="39423222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AMANDA</a:t>
            </a:r>
          </a:p>
        </p:txBody>
      </p:sp>
      <p:sp>
        <p:nvSpPr>
          <p:cNvPr id="4" name="Slide Number Placeholder 3"/>
          <p:cNvSpPr>
            <a:spLocks noGrp="1"/>
          </p:cNvSpPr>
          <p:nvPr>
            <p:ph type="sldNum" sz="quarter" idx="5"/>
          </p:nvPr>
        </p:nvSpPr>
        <p:spPr/>
        <p:txBody>
          <a:bodyPr/>
          <a:lstStyle/>
          <a:p>
            <a:fld id="{147F27BE-1713-4E63-90AA-ED31F8CAB8B6}" type="slidenum">
              <a:rPr lang="en-US" smtClean="0"/>
              <a:t>26</a:t>
            </a:fld>
            <a:endParaRPr lang="en-US"/>
          </a:p>
        </p:txBody>
      </p:sp>
    </p:spTree>
    <p:extLst>
      <p:ext uri="{BB962C8B-B14F-4D97-AF65-F5344CB8AC3E}">
        <p14:creationId xmlns:p14="http://schemas.microsoft.com/office/powerpoint/2010/main" val="39415330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845DBB-B37F-E85D-33C2-115DFADDDB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28BA83-023C-5D54-424A-D8366A2D4899}"/>
              </a:ext>
            </a:extLst>
          </p:cNvPr>
          <p:cNvSpPr txBox="1">
            <a:spLocks noGrp="1"/>
          </p:cNvSpPr>
          <p:nvPr>
            <p:ph type="body" sz="quarter" idx="1"/>
          </p:nvPr>
        </p:nvSpPr>
        <p:spPr/>
        <p:txBody>
          <a:bodyPr/>
          <a:lstStyle/>
          <a:p>
            <a:pPr lvl="0"/>
            <a:r>
              <a:rPr lang="en-US" dirty="0"/>
              <a:t>AMANDA:</a:t>
            </a:r>
          </a:p>
          <a:p>
            <a:pPr lvl="0"/>
            <a:r>
              <a:rPr lang="en-US" dirty="0" err="1"/>
              <a:t>Youtube</a:t>
            </a:r>
            <a:r>
              <a:rPr lang="en-US" dirty="0"/>
              <a:t>- 17 episodes, ranging topics on therapy animals, </a:t>
            </a:r>
            <a:r>
              <a:rPr lang="en-US" dirty="0" err="1"/>
              <a:t>jedcampus</a:t>
            </a:r>
            <a:r>
              <a:rPr lang="en-US" dirty="0"/>
              <a:t>, what to wear during interviews, mental health awareness campaigns, live at the </a:t>
            </a:r>
            <a:r>
              <a:rPr lang="en-US" dirty="0" err="1"/>
              <a:t>tampa</a:t>
            </a:r>
            <a:r>
              <a:rPr lang="en-US" dirty="0"/>
              <a:t> conference, accommodations etc.</a:t>
            </a:r>
          </a:p>
          <a:p>
            <a:pPr lvl="0"/>
            <a:endParaRPr lang="en-US" dirty="0"/>
          </a:p>
          <a:p>
            <a:pPr lvl="0"/>
            <a:r>
              <a:rPr lang="en-US" dirty="0">
                <a:solidFill>
                  <a:srgbClr val="B3B3B3"/>
                </a:solidFill>
                <a:latin typeface="SpotifyMixUI"/>
              </a:rPr>
              <a:t>-Researchers and colleagues who share information from their studies and interventions designed to support transition aged youth and young adults navigating school or work.</a:t>
            </a:r>
            <a:br>
              <a:rPr lang="en-US" dirty="0"/>
            </a:br>
            <a:r>
              <a:rPr lang="en-US" dirty="0">
                <a:solidFill>
                  <a:srgbClr val="B3B3B3"/>
                </a:solidFill>
                <a:latin typeface="SpotifyMixUI"/>
              </a:rPr>
              <a:t>-Young adults with mental health conditions who share their journeys navigating high school, college, and post-grad life. These authentic conversations offer an inside look into what it’s like transitioning to adulthood when you have a mental health condition.</a:t>
            </a:r>
            <a:endParaRPr lang="en-US" dirty="0"/>
          </a:p>
        </p:txBody>
      </p:sp>
      <p:sp>
        <p:nvSpPr>
          <p:cNvPr id="4" name="Slide Number Placeholder 3">
            <a:extLst>
              <a:ext uri="{FF2B5EF4-FFF2-40B4-BE49-F238E27FC236}">
                <a16:creationId xmlns:a16="http://schemas.microsoft.com/office/drawing/2014/main" id="{D7215AF3-3366-D571-1392-5226E070E8F5}"/>
              </a:ext>
            </a:extLst>
          </p:cNvPr>
          <p:cNvSpPr txBox="1"/>
          <p:nvPr/>
        </p:nvSpPr>
        <p:spPr>
          <a:xfrm>
            <a:off x="3970933" y="8829962"/>
            <a:ext cx="3037840" cy="466438"/>
          </a:xfrm>
          <a:prstGeom prst="rect">
            <a:avLst/>
          </a:prstGeom>
          <a:noFill/>
          <a:ln cap="flat">
            <a:noFill/>
          </a:ln>
        </p:spPr>
        <p:txBody>
          <a:bodyPr vert="horz" wrap="square" lIns="93177" tIns="46589" rIns="93177" bIns="46589" anchor="b" anchorCtr="0" compatLnSpc="1">
            <a:noAutofit/>
          </a:bodyPr>
          <a:lstStyle/>
          <a:p>
            <a:pPr algn="r" defTabSz="931774">
              <a:defRPr sz="1800" b="0" i="0" u="none" strike="noStrike" kern="0" cap="none" spc="0" baseline="0">
                <a:solidFill>
                  <a:srgbClr val="000000"/>
                </a:solidFill>
                <a:uFillTx/>
              </a:defRPr>
            </a:pPr>
            <a:fld id="{3D4CFA87-9EE6-4BAC-9B9F-0E9644E2F05F}" type="slidenum">
              <a:pPr algn="r" defTabSz="931774">
                <a:defRPr sz="1800" b="0" i="0" u="none" strike="noStrike" kern="0" cap="none" spc="0" baseline="0">
                  <a:solidFill>
                    <a:srgbClr val="000000"/>
                  </a:solidFill>
                  <a:uFillTx/>
                </a:defRPr>
              </a:pPr>
              <a:t>27</a:t>
            </a:fld>
            <a:endParaRPr lang="en-GB" sz="1200">
              <a:solidFill>
                <a:srgbClr val="000000"/>
              </a:solidFill>
              <a:latin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AMANDA:</a:t>
            </a:r>
          </a:p>
        </p:txBody>
      </p:sp>
      <p:sp>
        <p:nvSpPr>
          <p:cNvPr id="4" name="Slide Number Placeholder 3"/>
          <p:cNvSpPr>
            <a:spLocks noGrp="1"/>
          </p:cNvSpPr>
          <p:nvPr>
            <p:ph type="sldNum" sz="quarter" idx="5"/>
          </p:nvPr>
        </p:nvSpPr>
        <p:spPr/>
        <p:txBody>
          <a:bodyPr/>
          <a:lstStyle/>
          <a:p>
            <a:fld id="{147F27BE-1713-4E63-90AA-ED31F8CAB8B6}" type="slidenum">
              <a:rPr lang="en-US" smtClean="0"/>
              <a:t>28</a:t>
            </a:fld>
            <a:endParaRPr lang="en-US"/>
          </a:p>
        </p:txBody>
      </p:sp>
    </p:spTree>
    <p:extLst>
      <p:ext uri="{BB962C8B-B14F-4D97-AF65-F5344CB8AC3E}">
        <p14:creationId xmlns:p14="http://schemas.microsoft.com/office/powerpoint/2010/main" val="104288763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436563"/>
            <a:ext cx="5575300" cy="3136900"/>
          </a:xfrm>
        </p:spPr>
      </p:sp>
      <p:sp>
        <p:nvSpPr>
          <p:cNvPr id="3" name="Notes Placeholder 2"/>
          <p:cNvSpPr>
            <a:spLocks noGrp="1"/>
          </p:cNvSpPr>
          <p:nvPr>
            <p:ph type="body" idx="1"/>
          </p:nvPr>
        </p:nvSpPr>
        <p:spPr>
          <a:xfrm>
            <a:off x="701040" y="3837745"/>
            <a:ext cx="5608320" cy="4296605"/>
          </a:xfrm>
        </p:spPr>
        <p:txBody>
          <a:bodyPr/>
          <a:lstStyle/>
          <a:p>
            <a:pPr marL="0" lvl="1">
              <a:spcAft>
                <a:spcPts val="1223"/>
              </a:spcAft>
            </a:pPr>
            <a:r>
              <a:rPr lang="en-US" sz="1400" dirty="0">
                <a:latin typeface="Arial" panose="020B0604020202020204" pitchFamily="34" charset="0"/>
                <a:cs typeface="Arial" panose="020B0604020202020204" pitchFamily="34" charset="0"/>
              </a:rPr>
              <a:t>Amanda asks </a:t>
            </a:r>
            <a:r>
              <a:rPr lang="en-US" sz="1400" dirty="0" err="1">
                <a:latin typeface="Arial" panose="020B0604020202020204" pitchFamily="34" charset="0"/>
                <a:cs typeface="Arial" panose="020B0604020202020204" pitchFamily="34" charset="0"/>
              </a:rPr>
              <a:t>MaD</a:t>
            </a:r>
            <a:endParaRPr lang="en-US" sz="1400" dirty="0">
              <a:latin typeface="Arial" panose="020B0604020202020204" pitchFamily="34" charset="0"/>
              <a:cs typeface="Arial" panose="020B0604020202020204" pitchFamily="34" charset="0"/>
            </a:endParaRPr>
          </a:p>
          <a:p>
            <a:pPr marL="174708" lvl="1" indent="-174708">
              <a:spcAft>
                <a:spcPts val="1223"/>
              </a:spcAft>
              <a:buFont typeface="Arial" panose="020B0604020202020204" pitchFamily="34" charset="0"/>
              <a:buChar char="•"/>
            </a:pPr>
            <a:r>
              <a:rPr lang="en-US" sz="1400" dirty="0">
                <a:latin typeface="Arial" panose="020B0604020202020204" pitchFamily="34" charset="0"/>
                <a:cs typeface="Arial" panose="020B0604020202020204" pitchFamily="34" charset="0"/>
              </a:rPr>
              <a:t>The forces that demand research remain. We have all established that services, policies, and practices need to be tailored to young people, and that well established knowledge base will support those who continue to advocate for that and for the research base that improves that system.  Moreover,  young people and their adult allies, and those who provide services for them will continue to ask or demand for services and supports to be helpful and to work, and that is a demand for research. Researchers who are passionate about this research will continue to keep an eagle eye out for opportunities to expand our knowledge base. </a:t>
            </a:r>
          </a:p>
          <a:p>
            <a:pPr marL="0" lvl="1" indent="0">
              <a:spcAft>
                <a:spcPts val="1223"/>
              </a:spcAft>
              <a:buFont typeface="Arial" panose="020B0604020202020204" pitchFamily="34" charset="0"/>
              <a:buNone/>
            </a:pPr>
            <a:r>
              <a:rPr lang="en-US" sz="1400" dirty="0" err="1">
                <a:latin typeface="Arial" panose="020B0604020202020204" pitchFamily="34" charset="0"/>
                <a:cs typeface="Arial" panose="020B0604020202020204" pitchFamily="34" charset="0"/>
              </a:rPr>
              <a:t>MaD</a:t>
            </a:r>
            <a:r>
              <a:rPr lang="en-US" sz="1400" dirty="0">
                <a:latin typeface="Arial" panose="020B0604020202020204" pitchFamily="34" charset="0"/>
                <a:cs typeface="Arial" panose="020B0604020202020204" pitchFamily="34" charset="0"/>
              </a:rPr>
              <a:t> asks Nancy</a:t>
            </a:r>
          </a:p>
          <a:p>
            <a:pPr marL="174708" lvl="1" indent="-174708">
              <a:spcAft>
                <a:spcPts val="1223"/>
              </a:spcAft>
              <a:buFont typeface="Arial" panose="020B0604020202020204" pitchFamily="34" charset="0"/>
              <a:buChar char="•"/>
            </a:pPr>
            <a:r>
              <a:rPr lang="en-US" sz="1400" dirty="0">
                <a:latin typeface="Arial" panose="020B0604020202020204" pitchFamily="34" charset="0"/>
                <a:cs typeface="Arial" panose="020B0604020202020204" pitchFamily="34" charset="0"/>
              </a:rPr>
              <a:t>Nancy – New young researchers interested in this population especially new researchers like  Amanda and Brie Masselli, individuals who experienced the services system and want to know more about what works.  Involvement of young people with mental health challenges in research.  </a:t>
            </a:r>
          </a:p>
          <a:p>
            <a:pPr marL="0" lvl="1">
              <a:spcAft>
                <a:spcPts val="1223"/>
              </a:spcAft>
            </a:pPr>
            <a:r>
              <a:rPr lang="en-US" sz="1400" dirty="0">
                <a:latin typeface="Arial" panose="020B0604020202020204" pitchFamily="34" charset="0"/>
                <a:cs typeface="Arial" panose="020B0604020202020204" pitchFamily="34" charset="0"/>
              </a:rPr>
              <a:t>Nancy asks Amanda</a:t>
            </a:r>
          </a:p>
          <a:p>
            <a:pPr marL="291179" lvl="1" indent="-291179">
              <a:spcAft>
                <a:spcPts val="1223"/>
              </a:spcAft>
              <a:buFont typeface="Arial" panose="020B0604020202020204" pitchFamily="34" charset="0"/>
              <a:buChar char="•"/>
            </a:pPr>
            <a:r>
              <a:rPr lang="en-US" sz="1400" dirty="0">
                <a:latin typeface="Arial" panose="020B0604020202020204" pitchFamily="34" charset="0"/>
                <a:cs typeface="Arial" panose="020B0604020202020204" pitchFamily="34" charset="0"/>
              </a:rPr>
              <a:t>Amanda – fuel your champions</a:t>
            </a:r>
          </a:p>
          <a:p>
            <a:pPr>
              <a:spcAft>
                <a:spcPts val="1223"/>
              </a:spcAft>
            </a:pPr>
            <a:endParaRPr lang="en-US" dirty="0"/>
          </a:p>
        </p:txBody>
      </p:sp>
      <p:sp>
        <p:nvSpPr>
          <p:cNvPr id="4" name="Slide Number Placeholder 3"/>
          <p:cNvSpPr>
            <a:spLocks noGrp="1"/>
          </p:cNvSpPr>
          <p:nvPr>
            <p:ph type="sldNum" sz="quarter" idx="5"/>
          </p:nvPr>
        </p:nvSpPr>
        <p:spPr/>
        <p:txBody>
          <a:bodyPr/>
          <a:lstStyle/>
          <a:p>
            <a:fld id="{147F27BE-1713-4E63-90AA-ED31F8CAB8B6}" type="slidenum">
              <a:rPr lang="en-US" smtClean="0"/>
              <a:t>29</a:t>
            </a:fld>
            <a:endParaRPr lang="en-US"/>
          </a:p>
        </p:txBody>
      </p:sp>
    </p:spTree>
    <p:extLst>
      <p:ext uri="{BB962C8B-B14F-4D97-AF65-F5344CB8AC3E}">
        <p14:creationId xmlns:p14="http://schemas.microsoft.com/office/powerpoint/2010/main" val="19656118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Dee</a:t>
            </a:r>
          </a:p>
        </p:txBody>
      </p:sp>
      <p:sp>
        <p:nvSpPr>
          <p:cNvPr id="4" name="Slide Number Placeholder 3"/>
          <p:cNvSpPr>
            <a:spLocks noGrp="1"/>
          </p:cNvSpPr>
          <p:nvPr>
            <p:ph type="sldNum" sz="quarter" idx="5"/>
          </p:nvPr>
        </p:nvSpPr>
        <p:spPr/>
        <p:txBody>
          <a:bodyPr/>
          <a:lstStyle/>
          <a:p>
            <a:fld id="{147F27BE-1713-4E63-90AA-ED31F8CAB8B6}" type="slidenum">
              <a:rPr lang="en-US" smtClean="0"/>
              <a:t>3</a:t>
            </a:fld>
            <a:endParaRPr lang="en-US"/>
          </a:p>
        </p:txBody>
      </p:sp>
    </p:spTree>
    <p:extLst>
      <p:ext uri="{BB962C8B-B14F-4D97-AF65-F5344CB8AC3E}">
        <p14:creationId xmlns:p14="http://schemas.microsoft.com/office/powerpoint/2010/main" val="23201192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7F27BE-1713-4E63-90AA-ED31F8CAB8B6}" type="slidenum">
              <a:rPr lang="en-US" smtClean="0"/>
              <a:t>4</a:t>
            </a:fld>
            <a:endParaRPr lang="en-US"/>
          </a:p>
        </p:txBody>
      </p:sp>
    </p:spTree>
    <p:extLst>
      <p:ext uri="{BB962C8B-B14F-4D97-AF65-F5344CB8AC3E}">
        <p14:creationId xmlns:p14="http://schemas.microsoft.com/office/powerpoint/2010/main" val="25178914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503238"/>
            <a:ext cx="5773738" cy="3248025"/>
          </a:xfrm>
        </p:spPr>
      </p:sp>
      <p:sp>
        <p:nvSpPr>
          <p:cNvPr id="3" name="Notes Placeholder 2"/>
          <p:cNvSpPr>
            <a:spLocks noGrp="1"/>
          </p:cNvSpPr>
          <p:nvPr>
            <p:ph type="body" idx="1"/>
          </p:nvPr>
        </p:nvSpPr>
        <p:spPr>
          <a:xfrm>
            <a:off x="701040" y="4886570"/>
            <a:ext cx="5608320" cy="3247780"/>
          </a:xfrm>
        </p:spPr>
        <p:txBody>
          <a:bodyPr/>
          <a:lstStyle/>
          <a:p>
            <a:endParaRPr lang="en-US" dirty="0"/>
          </a:p>
        </p:txBody>
      </p:sp>
      <p:sp>
        <p:nvSpPr>
          <p:cNvPr id="4" name="Slide Number Placeholder 3"/>
          <p:cNvSpPr>
            <a:spLocks noGrp="1"/>
          </p:cNvSpPr>
          <p:nvPr>
            <p:ph type="sldNum" sz="quarter" idx="5"/>
          </p:nvPr>
        </p:nvSpPr>
        <p:spPr/>
        <p:txBody>
          <a:bodyPr/>
          <a:lstStyle/>
          <a:p>
            <a:fld id="{147F27BE-1713-4E63-90AA-ED31F8CAB8B6}" type="slidenum">
              <a:rPr lang="en-US" smtClean="0"/>
              <a:t>5</a:t>
            </a:fld>
            <a:endParaRPr lang="en-US"/>
          </a:p>
        </p:txBody>
      </p:sp>
    </p:spTree>
    <p:extLst>
      <p:ext uri="{BB962C8B-B14F-4D97-AF65-F5344CB8AC3E}">
        <p14:creationId xmlns:p14="http://schemas.microsoft.com/office/powerpoint/2010/main" val="26512018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1200" y="411163"/>
            <a:ext cx="3748088" cy="2108200"/>
          </a:xfrm>
        </p:spPr>
      </p:sp>
      <p:sp>
        <p:nvSpPr>
          <p:cNvPr id="3" name="Notes Placeholder 2"/>
          <p:cNvSpPr>
            <a:spLocks noGrp="1"/>
          </p:cNvSpPr>
          <p:nvPr>
            <p:ph type="body" idx="1"/>
          </p:nvPr>
        </p:nvSpPr>
        <p:spPr>
          <a:xfrm>
            <a:off x="701040" y="2848512"/>
            <a:ext cx="5608320" cy="5285838"/>
          </a:xfrm>
        </p:spPr>
        <p:txBody>
          <a:bodyPr/>
          <a:lstStyle/>
          <a:p>
            <a:r>
              <a:rPr lang="en-US" sz="1400" dirty="0"/>
              <a:t>MARYANN:</a:t>
            </a:r>
          </a:p>
          <a:p>
            <a:r>
              <a:rPr lang="en-US" sz="1400" dirty="0"/>
              <a:t>Actually several public laws passed in early 1980’s that sparked interest in youth with disabilities transitioning into adulthood.</a:t>
            </a:r>
          </a:p>
          <a:p>
            <a:endParaRPr lang="en-US" sz="1400" dirty="0"/>
          </a:p>
          <a:p>
            <a:r>
              <a:rPr lang="en-US" sz="1400" dirty="0"/>
              <a:t>-Public Law 98-527 The Developmental Disabilities Act of 1984.  Required employment related activities be provided by agencies serving youth with developmental disabilities.</a:t>
            </a:r>
          </a:p>
          <a:p>
            <a:r>
              <a:rPr lang="en-US" sz="1400" dirty="0"/>
              <a:t>-Public Law 98-524  The Vocational Act of 1994 or Carl D. Perkins Vocational Education Act mandates that students with disabilities and their parents be informed of vocational education opportunities available to them one year prior to the date the youth becomes eligible or by 9th grade.</a:t>
            </a:r>
          </a:p>
          <a:p>
            <a:endParaRPr lang="en-US" sz="1400" dirty="0"/>
          </a:p>
          <a:p>
            <a:r>
              <a:rPr lang="en-US" sz="1400" dirty="0"/>
              <a:t>Perhaps most significantly, the Education of the Handicapped Act was passed in 1975, and in the amendments of 1983, it authorized new transitional services into work, postsecondary education and adult services. It encouraged the Secretary of Education to develop model secondary and transitional programs to assist handicapped youth in the transition to postsecondary life through grant programs. It also emphasized the need for research on this topic. But it wasn’t required and Nancy’s research found that only 4 states required transition planning in 1988.</a:t>
            </a:r>
          </a:p>
          <a:p>
            <a:endParaRPr lang="en-US" sz="1400" dirty="0"/>
          </a:p>
          <a:p>
            <a:r>
              <a:rPr lang="en-US" sz="1400" dirty="0"/>
              <a:t>Using knowledge developed from these initial efforts to develop transition programs, transition planning for all special education students was  </a:t>
            </a:r>
            <a:r>
              <a:rPr lang="en-US" sz="1400" b="1" dirty="0"/>
              <a:t>mandated </a:t>
            </a:r>
            <a:r>
              <a:rPr lang="en-US" sz="1400" dirty="0"/>
              <a:t>in 1990, in the renamed “Individuals with Disabilities Education Act”, requiring both planning and provision of transition programs.</a:t>
            </a:r>
          </a:p>
        </p:txBody>
      </p:sp>
      <p:sp>
        <p:nvSpPr>
          <p:cNvPr id="4" name="Slide Number Placeholder 3"/>
          <p:cNvSpPr>
            <a:spLocks noGrp="1"/>
          </p:cNvSpPr>
          <p:nvPr>
            <p:ph type="sldNum" sz="quarter" idx="5"/>
          </p:nvPr>
        </p:nvSpPr>
        <p:spPr/>
        <p:txBody>
          <a:bodyPr/>
          <a:lstStyle/>
          <a:p>
            <a:fld id="{147F27BE-1713-4E63-90AA-ED31F8CAB8B6}" type="slidenum">
              <a:rPr lang="en-US" smtClean="0"/>
              <a:t>6</a:t>
            </a:fld>
            <a:endParaRPr lang="en-US"/>
          </a:p>
        </p:txBody>
      </p:sp>
    </p:spTree>
    <p:extLst>
      <p:ext uri="{BB962C8B-B14F-4D97-AF65-F5344CB8AC3E}">
        <p14:creationId xmlns:p14="http://schemas.microsoft.com/office/powerpoint/2010/main" val="1341784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5963" y="517525"/>
            <a:ext cx="5578475" cy="3138488"/>
          </a:xfrm>
        </p:spPr>
      </p:sp>
      <p:sp>
        <p:nvSpPr>
          <p:cNvPr id="3" name="Notes Placeholder 2"/>
          <p:cNvSpPr>
            <a:spLocks noGrp="1"/>
          </p:cNvSpPr>
          <p:nvPr>
            <p:ph type="body" idx="1"/>
          </p:nvPr>
        </p:nvSpPr>
        <p:spPr>
          <a:xfrm>
            <a:off x="701040" y="3945010"/>
            <a:ext cx="5608320" cy="4189340"/>
          </a:xfrm>
        </p:spPr>
        <p:txBody>
          <a:bodyPr/>
          <a:lstStyle/>
          <a:p>
            <a:r>
              <a:rPr lang="en-US" sz="1400" dirty="0"/>
              <a:t>MARYANN:</a:t>
            </a:r>
          </a:p>
          <a:p>
            <a:r>
              <a:rPr lang="en-US" sz="1400" dirty="0"/>
              <a:t>Advocacy is also a foundation of mental health services and</a:t>
            </a:r>
          </a:p>
          <a:p>
            <a:r>
              <a:rPr lang="en-US" sz="1400" dirty="0"/>
              <a:t>There were 3 major forums in 1995</a:t>
            </a:r>
          </a:p>
          <a:p>
            <a:pPr marL="291179" indent="-291179">
              <a:buFont typeface="Arial" panose="020B0604020202020204" pitchFamily="34" charset="0"/>
              <a:buChar char="•"/>
            </a:pPr>
            <a:r>
              <a:rPr lang="en-US" sz="1400" dirty="0"/>
              <a:t>The best-established one was the National Alliance on Mental Illness (NAMI), which started in the 1970’s by families of adults with schizophrenia.  In 1995 it was still primarily an advocacy organization run by families of adults with mental illness,</a:t>
            </a:r>
          </a:p>
          <a:p>
            <a:pPr marL="291179" indent="-291179">
              <a:buFont typeface="Arial" panose="020B0604020202020204" pitchFamily="34" charset="0"/>
              <a:buChar char="•"/>
            </a:pPr>
            <a:r>
              <a:rPr lang="en-US" sz="1400" dirty="0"/>
              <a:t>The Adult Consumer Movement was very active.  There was not one unifying organization, but many smaller organizations in many states.  This was an era in which consumer lead services became much more common.  Many of the adults in these organizations had experienced long periods of very restrictive hospitalization.</a:t>
            </a:r>
          </a:p>
          <a:p>
            <a:pPr marL="291179" indent="-291179">
              <a:buFont typeface="Arial" panose="020B0604020202020204" pitchFamily="34" charset="0"/>
              <a:buChar char="•"/>
            </a:pPr>
            <a:r>
              <a:rPr lang="en-US" sz="1400" dirty="0"/>
              <a:t>The Federation of Families for Children’s Mental Health was the only advocacy organization focused on children and adolescents.  </a:t>
            </a:r>
          </a:p>
          <a:p>
            <a:pPr marL="291179" indent="-291179">
              <a:buFont typeface="Arial" panose="020B0604020202020204" pitchFamily="34" charset="0"/>
              <a:buChar char="•"/>
            </a:pPr>
            <a:r>
              <a:rPr lang="en-US" sz="1400" dirty="0"/>
              <a:t>None of these organizations had a focus on the issues of young people who were becoming adult or who were young adults.  That occurred in 2001 with the formation of the National Youth Development Board that advised SAMHSA, and later became </a:t>
            </a:r>
            <a:r>
              <a:rPr lang="en-US" sz="1400" dirty="0" err="1"/>
              <a:t>YouthMove</a:t>
            </a:r>
            <a:r>
              <a:rPr lang="en-US" sz="1400" dirty="0"/>
              <a:t> International</a:t>
            </a:r>
          </a:p>
        </p:txBody>
      </p:sp>
      <p:sp>
        <p:nvSpPr>
          <p:cNvPr id="4" name="Slide Number Placeholder 3"/>
          <p:cNvSpPr>
            <a:spLocks noGrp="1"/>
          </p:cNvSpPr>
          <p:nvPr>
            <p:ph type="sldNum" sz="quarter" idx="5"/>
          </p:nvPr>
        </p:nvSpPr>
        <p:spPr/>
        <p:txBody>
          <a:bodyPr/>
          <a:lstStyle/>
          <a:p>
            <a:fld id="{147F27BE-1713-4E63-90AA-ED31F8CAB8B6}" type="slidenum">
              <a:rPr lang="en-US" smtClean="0"/>
              <a:t>7</a:t>
            </a:fld>
            <a:endParaRPr lang="en-US"/>
          </a:p>
        </p:txBody>
      </p:sp>
    </p:spTree>
    <p:extLst>
      <p:ext uri="{BB962C8B-B14F-4D97-AF65-F5344CB8AC3E}">
        <p14:creationId xmlns:p14="http://schemas.microsoft.com/office/powerpoint/2010/main" val="41323504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268288"/>
            <a:ext cx="5575300" cy="3136900"/>
          </a:xfrm>
        </p:spPr>
      </p:sp>
      <p:sp>
        <p:nvSpPr>
          <p:cNvPr id="3" name="Notes Placeholder 2"/>
          <p:cNvSpPr>
            <a:spLocks noGrp="1"/>
          </p:cNvSpPr>
          <p:nvPr>
            <p:ph type="body" idx="1"/>
          </p:nvPr>
        </p:nvSpPr>
        <p:spPr>
          <a:xfrm>
            <a:off x="701040" y="3651518"/>
            <a:ext cx="5608320" cy="3660458"/>
          </a:xfrm>
        </p:spPr>
        <p:txBody>
          <a:bodyPr/>
          <a:lstStyle/>
          <a:p>
            <a:pPr lvl="0"/>
            <a:r>
              <a:rPr lang="en-US" dirty="0"/>
              <a:t>MARYANN:</a:t>
            </a:r>
          </a:p>
          <a:p>
            <a:pPr lvl="0"/>
            <a:endParaRPr lang="en-US" sz="1800" dirty="0"/>
          </a:p>
          <a:p>
            <a:pPr lvl="0"/>
            <a:r>
              <a:rPr lang="en-US" i="1" dirty="0"/>
              <a:t>The NLTS  was a congressionally mandated longitudinal study that followed a nationally representative sample of special education students in secondary school for 8 years (1987-1994) (poor outcomes for those w SED)</a:t>
            </a:r>
          </a:p>
          <a:p>
            <a:pPr lvl="0"/>
            <a:r>
              <a:rPr lang="en-US" sz="1400" i="1" dirty="0"/>
              <a:t>https://eric.ed.gov/?id=ED365085</a:t>
            </a:r>
          </a:p>
          <a:p>
            <a:pPr lvl="0"/>
            <a:r>
              <a:rPr lang="en-US" sz="1400" i="1" dirty="0"/>
              <a:t>https://eric.ed.gov/?id=ED365086</a:t>
            </a:r>
          </a:p>
          <a:p>
            <a:pPr lvl="0"/>
            <a:endParaRPr lang="en-US" dirty="0"/>
          </a:p>
          <a:p>
            <a:pPr lvl="0"/>
            <a:r>
              <a:rPr lang="en-US" dirty="0"/>
              <a:t>Tampa conference symposium 1993 (including NLTS),  shared findings from 4 studies, including the NLTS, that had followed a sample of adolescents with SED who were receiving some kind of services – special education or child mental health services, into young adulthood.  All found young people struggling with the tasks of young adulthood.</a:t>
            </a:r>
          </a:p>
          <a:p>
            <a:pPr lvl="0"/>
            <a:r>
              <a:rPr lang="en-US" dirty="0"/>
              <a:t>  </a:t>
            </a:r>
          </a:p>
          <a:p>
            <a:pPr lvl="0"/>
            <a:r>
              <a:rPr lang="en-US" dirty="0"/>
              <a:t>Patrick McGorry published description of early psychosis intervention model in Australia (</a:t>
            </a:r>
            <a:r>
              <a:rPr lang="en-US" u="sng" dirty="0"/>
              <a:t>1993</a:t>
            </a:r>
            <a:r>
              <a:rPr lang="en-US" dirty="0"/>
              <a:t>  ) – little work on early psychosis in the US at this point, but this was the starting point of the international movement to provide early intervention in psychosis that eventually became the focus of NIMH in 2007, and resulted in SAMHSA’s mental health block grants mandating a 5 then later 10% </a:t>
            </a:r>
            <a:r>
              <a:rPr lang="en-US" dirty="0" err="1"/>
              <a:t>setaside</a:t>
            </a:r>
            <a:r>
              <a:rPr lang="en-US" dirty="0"/>
              <a:t> for the treatment of early psychosis that started in fiscal year (FY) 2014</a:t>
            </a:r>
            <a:endParaRPr lang="en-US" sz="1600" dirty="0"/>
          </a:p>
          <a:p>
            <a:pPr lvl="0"/>
            <a:endParaRPr lang="en-US" sz="1600" dirty="0"/>
          </a:p>
          <a:p>
            <a:r>
              <a:rPr lang="en-US" sz="1100" dirty="0"/>
              <a:t> </a:t>
            </a:r>
            <a:r>
              <a:rPr lang="en-US" dirty="0"/>
              <a:t>McGorry, Patrick. (1993). Early psychosis prevention and intervention </a:t>
            </a:r>
            <a:r>
              <a:rPr lang="en-US" dirty="0" err="1"/>
              <a:t>centre</a:t>
            </a:r>
            <a:r>
              <a:rPr lang="en-US" dirty="0"/>
              <a:t>. Australasian Psychiatry, 1(1) 32-34. </a:t>
            </a:r>
            <a:r>
              <a:rPr lang="en-US" u="sng" dirty="0">
                <a:hlinkClick r:id="rId3"/>
              </a:rPr>
              <a:t>https://doi.org/10.3109/10398569309081303</a:t>
            </a:r>
            <a:endParaRPr lang="en-US" dirty="0"/>
          </a:p>
          <a:p>
            <a:pPr lvl="0"/>
            <a:r>
              <a:rPr lang="en-US" sz="1100" dirty="0"/>
              <a:t> </a:t>
            </a:r>
            <a:r>
              <a:rPr lang="en-US" dirty="0"/>
              <a:t>Bill McFarlane started the PIER clinic in Maine in 2000 to identify those with early psychosis</a:t>
            </a:r>
          </a:p>
          <a:p>
            <a:pPr lvl="0"/>
            <a:r>
              <a:rPr lang="en-US" dirty="0"/>
              <a:t>The RAISE (Recovery After an Initial Schizophrenia Episode ) study wasn’t funded until 2008</a:t>
            </a:r>
          </a:p>
          <a:p>
            <a:endParaRPr lang="en-US" b="0" dirty="0"/>
          </a:p>
        </p:txBody>
      </p:sp>
      <p:sp>
        <p:nvSpPr>
          <p:cNvPr id="4" name="Slide Number Placeholder 3"/>
          <p:cNvSpPr>
            <a:spLocks noGrp="1"/>
          </p:cNvSpPr>
          <p:nvPr>
            <p:ph type="sldNum" sz="quarter" idx="5"/>
          </p:nvPr>
        </p:nvSpPr>
        <p:spPr/>
        <p:txBody>
          <a:bodyPr/>
          <a:lstStyle/>
          <a:p>
            <a:fld id="{147F27BE-1713-4E63-90AA-ED31F8CAB8B6}" type="slidenum">
              <a:rPr lang="en-US" smtClean="0"/>
              <a:t>8</a:t>
            </a:fld>
            <a:endParaRPr lang="en-US"/>
          </a:p>
        </p:txBody>
      </p:sp>
    </p:spTree>
    <p:extLst>
      <p:ext uri="{BB962C8B-B14F-4D97-AF65-F5344CB8AC3E}">
        <p14:creationId xmlns:p14="http://schemas.microsoft.com/office/powerpoint/2010/main" val="33164940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MaD</a:t>
            </a:r>
            <a:r>
              <a:rPr lang="en-US" dirty="0"/>
              <a:t> answers then asks Nancy, Nancy asks Amanda</a:t>
            </a:r>
          </a:p>
        </p:txBody>
      </p:sp>
      <p:sp>
        <p:nvSpPr>
          <p:cNvPr id="4" name="Slide Number Placeholder 3"/>
          <p:cNvSpPr>
            <a:spLocks noGrp="1"/>
          </p:cNvSpPr>
          <p:nvPr>
            <p:ph type="sldNum" sz="quarter" idx="5"/>
          </p:nvPr>
        </p:nvSpPr>
        <p:spPr/>
        <p:txBody>
          <a:bodyPr/>
          <a:lstStyle/>
          <a:p>
            <a:fld id="{147F27BE-1713-4E63-90AA-ED31F8CAB8B6}" type="slidenum">
              <a:rPr lang="en-US" smtClean="0"/>
              <a:t>9</a:t>
            </a:fld>
            <a:endParaRPr lang="en-US"/>
          </a:p>
        </p:txBody>
      </p:sp>
    </p:spTree>
    <p:extLst>
      <p:ext uri="{BB962C8B-B14F-4D97-AF65-F5344CB8AC3E}">
        <p14:creationId xmlns:p14="http://schemas.microsoft.com/office/powerpoint/2010/main" val="789413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3.jpg"/><Relationship Id="rId7" Type="http://schemas.openxmlformats.org/officeDocument/2006/relationships/image" Target="../media/image7.jp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8.jpg"/><Relationship Id="rId4" Type="http://schemas.openxmlformats.org/officeDocument/2006/relationships/image" Target="../media/image7.jp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3.jpg"/><Relationship Id="rId7" Type="http://schemas.openxmlformats.org/officeDocument/2006/relationships/image" Target="../media/image7.jp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9.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2700000" scaled="1"/>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51DC2-5C9F-47B9-6DDF-8D0DB481831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9E35D0B-DBFB-5568-4C60-1E3BEFC460B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027E597-8D08-C78E-39C6-6A9821A19BFE}"/>
              </a:ext>
            </a:extLst>
          </p:cNvPr>
          <p:cNvSpPr>
            <a:spLocks noGrp="1"/>
          </p:cNvSpPr>
          <p:nvPr>
            <p:ph type="dt" sz="half" idx="10"/>
          </p:nvPr>
        </p:nvSpPr>
        <p:spPr/>
        <p:txBody>
          <a:bodyPr/>
          <a:lstStyle/>
          <a:p>
            <a:fld id="{BBFB7359-8B0C-472D-8042-FBCB3AE918B4}" type="datetimeFigureOut">
              <a:rPr lang="en-US" smtClean="0"/>
              <a:t>6/3/2025</a:t>
            </a:fld>
            <a:endParaRPr lang="en-US"/>
          </a:p>
        </p:txBody>
      </p:sp>
      <p:sp>
        <p:nvSpPr>
          <p:cNvPr id="5" name="Footer Placeholder 4">
            <a:extLst>
              <a:ext uri="{FF2B5EF4-FFF2-40B4-BE49-F238E27FC236}">
                <a16:creationId xmlns:a16="http://schemas.microsoft.com/office/drawing/2014/main" id="{4C6ED419-C33B-4F8E-60B3-57C95F6E25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008FCE-1387-4C38-CFA5-C7C0039B6E6B}"/>
              </a:ext>
            </a:extLst>
          </p:cNvPr>
          <p:cNvSpPr>
            <a:spLocks noGrp="1"/>
          </p:cNvSpPr>
          <p:nvPr>
            <p:ph type="sldNum" sz="quarter" idx="12"/>
          </p:nvPr>
        </p:nvSpPr>
        <p:spPr/>
        <p:txBody>
          <a:bodyPr/>
          <a:lstStyle/>
          <a:p>
            <a:fld id="{86236E31-3E4A-4FD7-AF02-125C0F4917E3}" type="slidenum">
              <a:rPr lang="en-US" smtClean="0"/>
              <a:t>‹#›</a:t>
            </a:fld>
            <a:endParaRPr lang="en-US"/>
          </a:p>
        </p:txBody>
      </p:sp>
    </p:spTree>
    <p:extLst>
      <p:ext uri="{BB962C8B-B14F-4D97-AF65-F5344CB8AC3E}">
        <p14:creationId xmlns:p14="http://schemas.microsoft.com/office/powerpoint/2010/main" val="2643604578"/>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2700000" scaled="1"/>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903F6-15C1-A115-288F-C29A93CD085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9055465-B3FD-E82F-74B0-1B78B18C431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52EC13B-3E61-72EE-3889-6B3F250E2662}"/>
              </a:ext>
            </a:extLst>
          </p:cNvPr>
          <p:cNvSpPr>
            <a:spLocks noGrp="1"/>
          </p:cNvSpPr>
          <p:nvPr>
            <p:ph type="dt" sz="half" idx="10"/>
          </p:nvPr>
        </p:nvSpPr>
        <p:spPr/>
        <p:txBody>
          <a:bodyPr/>
          <a:lstStyle/>
          <a:p>
            <a:fld id="{BBFB7359-8B0C-472D-8042-FBCB3AE918B4}" type="datetimeFigureOut">
              <a:rPr lang="en-US" smtClean="0"/>
              <a:t>6/3/2025</a:t>
            </a:fld>
            <a:endParaRPr lang="en-US"/>
          </a:p>
        </p:txBody>
      </p:sp>
      <p:sp>
        <p:nvSpPr>
          <p:cNvPr id="5" name="Footer Placeholder 4">
            <a:extLst>
              <a:ext uri="{FF2B5EF4-FFF2-40B4-BE49-F238E27FC236}">
                <a16:creationId xmlns:a16="http://schemas.microsoft.com/office/drawing/2014/main" id="{1B2BBAD3-023E-073B-FD49-39F1FC233F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F31980-AC68-E067-1FBA-B47FCC6A1AC1}"/>
              </a:ext>
            </a:extLst>
          </p:cNvPr>
          <p:cNvSpPr>
            <a:spLocks noGrp="1"/>
          </p:cNvSpPr>
          <p:nvPr>
            <p:ph type="sldNum" sz="quarter" idx="12"/>
          </p:nvPr>
        </p:nvSpPr>
        <p:spPr/>
        <p:txBody>
          <a:bodyPr/>
          <a:lstStyle/>
          <a:p>
            <a:fld id="{86236E31-3E4A-4FD7-AF02-125C0F4917E3}" type="slidenum">
              <a:rPr lang="en-US" smtClean="0"/>
              <a:t>‹#›</a:t>
            </a:fld>
            <a:endParaRPr lang="en-US"/>
          </a:p>
        </p:txBody>
      </p:sp>
    </p:spTree>
    <p:extLst>
      <p:ext uri="{BB962C8B-B14F-4D97-AF65-F5344CB8AC3E}">
        <p14:creationId xmlns:p14="http://schemas.microsoft.com/office/powerpoint/2010/main" val="3794682157"/>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2700000" scaled="1"/>
          <a:tileRect/>
        </a:gradFill>
        <a:effectLst/>
      </p:bgPr>
    </p:bg>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2214355-69FC-44E7-01A8-C9AEF6DE01B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60F8F9D-31A2-0488-C155-FB2058F7AA6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B33C31-25C2-27DA-52B0-979C53EDE243}"/>
              </a:ext>
            </a:extLst>
          </p:cNvPr>
          <p:cNvSpPr>
            <a:spLocks noGrp="1"/>
          </p:cNvSpPr>
          <p:nvPr>
            <p:ph type="dt" sz="half" idx="10"/>
          </p:nvPr>
        </p:nvSpPr>
        <p:spPr/>
        <p:txBody>
          <a:bodyPr/>
          <a:lstStyle/>
          <a:p>
            <a:fld id="{BBFB7359-8B0C-472D-8042-FBCB3AE918B4}" type="datetimeFigureOut">
              <a:rPr lang="en-US" smtClean="0"/>
              <a:t>6/3/2025</a:t>
            </a:fld>
            <a:endParaRPr lang="en-US"/>
          </a:p>
        </p:txBody>
      </p:sp>
      <p:sp>
        <p:nvSpPr>
          <p:cNvPr id="5" name="Footer Placeholder 4">
            <a:extLst>
              <a:ext uri="{FF2B5EF4-FFF2-40B4-BE49-F238E27FC236}">
                <a16:creationId xmlns:a16="http://schemas.microsoft.com/office/drawing/2014/main" id="{0F7527AB-732D-E148-AAC2-482A1DBF46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13B8C8-DD1C-7A95-E2F7-ACF3364444D2}"/>
              </a:ext>
            </a:extLst>
          </p:cNvPr>
          <p:cNvSpPr>
            <a:spLocks noGrp="1"/>
          </p:cNvSpPr>
          <p:nvPr>
            <p:ph type="sldNum" sz="quarter" idx="12"/>
          </p:nvPr>
        </p:nvSpPr>
        <p:spPr/>
        <p:txBody>
          <a:bodyPr/>
          <a:lstStyle/>
          <a:p>
            <a:fld id="{86236E31-3E4A-4FD7-AF02-125C0F4917E3}" type="slidenum">
              <a:rPr lang="en-US" smtClean="0"/>
              <a:t>‹#›</a:t>
            </a:fld>
            <a:endParaRPr lang="en-US"/>
          </a:p>
        </p:txBody>
      </p:sp>
    </p:spTree>
    <p:extLst>
      <p:ext uri="{BB962C8B-B14F-4D97-AF65-F5344CB8AC3E}">
        <p14:creationId xmlns:p14="http://schemas.microsoft.com/office/powerpoint/2010/main" val="3124557569"/>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KnockoutHeader+TwoLists">
    <p:bg>
      <p:bgPr>
        <a:blipFill dpi="0" rotWithShape="1">
          <a:blip r:embed="rId2">
            <a:alphaModFix amt="60000"/>
            <a:lum/>
            <a:extLst>
              <a:ext uri="{BEBA8EAE-BF5A-486C-A8C5-ECC9F3942E4B}">
                <a14:imgProps xmlns:a14="http://schemas.microsoft.com/office/drawing/2010/main">
                  <a14:imgLayer r:embed="rId3">
                    <a14:imgEffect>
                      <a14:artisticPencilSketch/>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FBA62D1-D5B2-6208-AA7D-0DE3F9C47EB3}"/>
              </a:ext>
            </a:extLst>
          </p:cNvPr>
          <p:cNvSpPr/>
          <p:nvPr userDrawn="1"/>
        </p:nvSpPr>
        <p:spPr>
          <a:xfrm>
            <a:off x="0" y="0"/>
            <a:ext cx="12192000" cy="144083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n>
                <a:noFill/>
              </a:ln>
            </a:endParaRPr>
          </a:p>
        </p:txBody>
      </p:sp>
      <p:sp>
        <p:nvSpPr>
          <p:cNvPr id="4" name="Content Placeholder 3">
            <a:extLst>
              <a:ext uri="{FF2B5EF4-FFF2-40B4-BE49-F238E27FC236}">
                <a16:creationId xmlns:a16="http://schemas.microsoft.com/office/drawing/2014/main" id="{46496013-A816-5043-8E60-F1E883072C36}"/>
              </a:ext>
            </a:extLst>
          </p:cNvPr>
          <p:cNvSpPr>
            <a:spLocks noGrp="1"/>
          </p:cNvSpPr>
          <p:nvPr>
            <p:ph sz="half" idx="2"/>
          </p:nvPr>
        </p:nvSpPr>
        <p:spPr>
          <a:xfrm>
            <a:off x="457199" y="1995055"/>
            <a:ext cx="11137233" cy="4638501"/>
          </a:xfrm>
        </p:spPr>
        <p:txBody>
          <a:bodyPr>
            <a:normAutofit/>
          </a:bodyPr>
          <a:lstStyle>
            <a:lvl1pPr>
              <a:defRPr sz="3600"/>
            </a:lvl1pPr>
            <a:lvl2pPr>
              <a:defRPr sz="3600"/>
            </a:lvl2pPr>
            <a:lvl3pPr>
              <a:defRPr sz="3600"/>
            </a:lvl3pPr>
            <a:lvl4pPr>
              <a:defRPr sz="3600"/>
            </a:lvl4pPr>
            <a:lvl5pPr>
              <a:defRPr sz="3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itle 1">
            <a:extLst>
              <a:ext uri="{FF2B5EF4-FFF2-40B4-BE49-F238E27FC236}">
                <a16:creationId xmlns:a16="http://schemas.microsoft.com/office/drawing/2014/main" id="{95220166-CC05-3B44-9A19-1F510029F921}"/>
              </a:ext>
            </a:extLst>
          </p:cNvPr>
          <p:cNvSpPr>
            <a:spLocks noGrp="1"/>
          </p:cNvSpPr>
          <p:nvPr>
            <p:ph type="title"/>
          </p:nvPr>
        </p:nvSpPr>
        <p:spPr>
          <a:xfrm>
            <a:off x="470589" y="288294"/>
            <a:ext cx="11123843" cy="827499"/>
          </a:xfrm>
          <a:prstGeom prst="rect">
            <a:avLst/>
          </a:prstGeom>
        </p:spPr>
        <p:txBody>
          <a:bodyPr/>
          <a:lstStyle>
            <a:lvl1pPr>
              <a:defRPr b="1" i="0">
                <a:solidFill>
                  <a:schemeClr val="bg1"/>
                </a:solidFill>
                <a:latin typeface="Arial Black" panose="020B0604020202020204" pitchFamily="34" charset="0"/>
                <a:cs typeface="Arial Black" panose="020B0604020202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3907535061"/>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68">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Q&amp;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CAAEDBD-1E90-784B-A9A2-61AF713B1B71}"/>
              </a:ext>
            </a:extLst>
          </p:cNvPr>
          <p:cNvSpPr/>
          <p:nvPr userDrawn="1"/>
        </p:nvSpPr>
        <p:spPr>
          <a:xfrm>
            <a:off x="457200" y="1796994"/>
            <a:ext cx="9753600" cy="3228230"/>
          </a:xfrm>
          <a:prstGeom prst="rect">
            <a:avLst/>
          </a:prstGeom>
          <a:solidFill>
            <a:srgbClr val="000000">
              <a:alpha val="25000"/>
            </a:srgbClr>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GB" sz="1200" b="0" dirty="0"/>
              <a:t>The Transitions to Adulthood Center for Research (Transitions ACR) is a research </a:t>
            </a:r>
            <a:r>
              <a:rPr lang="en-GB" sz="1200" b="0" dirty="0" err="1"/>
              <a:t>center</a:t>
            </a:r>
            <a:r>
              <a:rPr lang="en-GB" sz="1200" b="0" dirty="0"/>
              <a:t> within the Implementation Science and Practice Advances Research Center (iSPARC) that conducts research, training, technical assistance and dissemination activities to improve outcomes among youth and young adults (ages 14 to 30) with serious mental health conditions (SMHC). We utilize community-engaged approaches, including Participatory Action Research, and prioritize the needs of youth and young adults from populations that have been marginalized or underserved.</a:t>
            </a:r>
          </a:p>
          <a:p>
            <a:pPr algn="l"/>
            <a:endParaRPr lang="en-GB" sz="1200" b="0" dirty="0"/>
          </a:p>
          <a:p>
            <a:pPr algn="l"/>
            <a:r>
              <a:rPr lang="en-GB" sz="1200" b="0" dirty="0"/>
              <a:t>Visit us at umassmed.edu/TransitionsACR </a:t>
            </a:r>
          </a:p>
          <a:p>
            <a:pPr algn="l"/>
            <a:endParaRPr lang="en-GB" sz="1200" b="0" dirty="0"/>
          </a:p>
          <a:p>
            <a:pPr algn="l"/>
            <a:r>
              <a:rPr lang="en-GB" sz="1200" b="0" dirty="0"/>
              <a:t>The content of this presentation is supported in part under grants with funding from the National Institute on Disability, Independent Living, and Rehabilitation Research, (NIDILRR), United States Departments of Health and Human Services (NIDILRR grant numbers 90RTE0012, 90RTCP0010, and 90RTEM0005) and co-funded by the Substance Abuse and Mental Health Services Administration (SAMHSA). NIDILRR is a Center within the Administration for Community Living (ACL), Department of Health and Human Services. The contents do not necessarily represent the policy of NIDILRR, ACL, SAMHSA, or HHS, and you should not assume endorsement by the Federal Government.</a:t>
            </a:r>
          </a:p>
          <a:p>
            <a:pPr algn="l"/>
            <a:endParaRPr lang="en-GB" sz="1200" b="0" dirty="0"/>
          </a:p>
          <a:p>
            <a:pPr algn="l"/>
            <a:r>
              <a:rPr lang="en-GB" sz="1200" b="0" dirty="0"/>
              <a:t>The authors have no conflict of interest.</a:t>
            </a:r>
          </a:p>
        </p:txBody>
      </p:sp>
      <p:sp>
        <p:nvSpPr>
          <p:cNvPr id="8" name="Text Placeholder 7">
            <a:extLst>
              <a:ext uri="{FF2B5EF4-FFF2-40B4-BE49-F238E27FC236}">
                <a16:creationId xmlns:a16="http://schemas.microsoft.com/office/drawing/2014/main" id="{C8EA2483-A0AF-3148-BB61-7DF34A6114E8}"/>
              </a:ext>
            </a:extLst>
          </p:cNvPr>
          <p:cNvSpPr>
            <a:spLocks noGrp="1"/>
          </p:cNvSpPr>
          <p:nvPr>
            <p:ph type="body" sz="quarter" idx="10" hasCustomPrompt="1"/>
          </p:nvPr>
        </p:nvSpPr>
        <p:spPr>
          <a:xfrm>
            <a:off x="457200" y="1239839"/>
            <a:ext cx="5791200" cy="406082"/>
          </a:xfrm>
        </p:spPr>
        <p:txBody>
          <a:bodyPr>
            <a:normAutofit/>
          </a:bodyPr>
          <a:lstStyle>
            <a:lvl1pPr marL="0" indent="0">
              <a:buNone/>
              <a:defRPr sz="2000" b="1" spc="100" baseline="0">
                <a:solidFill>
                  <a:schemeClr val="accent3"/>
                </a:solidFill>
              </a:defRPr>
            </a:lvl1pPr>
          </a:lstStyle>
          <a:p>
            <a:pPr lvl="0"/>
            <a:r>
              <a:rPr lang="en-US" dirty="0"/>
              <a:t>ACKNOWLEDGEMENT &amp; DISCLOSURE</a:t>
            </a:r>
          </a:p>
        </p:txBody>
      </p:sp>
      <p:grpSp>
        <p:nvGrpSpPr>
          <p:cNvPr id="15" name="Group 14" descr="UMass Chan Logo&#10;iSPARC logo people made out of stars&#10;Transitions logo youths jumping&#10;RRTC Logo Silhouettes of a youth, college student, professional worker and trade worker&#10;Temple University logo&#10;CIRC Logo&#10;">
            <a:extLst>
              <a:ext uri="{FF2B5EF4-FFF2-40B4-BE49-F238E27FC236}">
                <a16:creationId xmlns:a16="http://schemas.microsoft.com/office/drawing/2014/main" id="{5127FF44-91E2-0998-6807-62CC6FB52915}"/>
              </a:ext>
            </a:extLst>
          </p:cNvPr>
          <p:cNvGrpSpPr/>
          <p:nvPr userDrawn="1"/>
        </p:nvGrpSpPr>
        <p:grpSpPr>
          <a:xfrm>
            <a:off x="221293" y="6099605"/>
            <a:ext cx="6736098" cy="588466"/>
            <a:chOff x="2563012" y="4866073"/>
            <a:chExt cx="8865994" cy="774533"/>
          </a:xfrm>
        </p:grpSpPr>
        <p:pic>
          <p:nvPicPr>
            <p:cNvPr id="16" name="Picture 15">
              <a:extLst>
                <a:ext uri="{FF2B5EF4-FFF2-40B4-BE49-F238E27FC236}">
                  <a16:creationId xmlns:a16="http://schemas.microsoft.com/office/drawing/2014/main" id="{1EE46EFC-13D4-C6D9-8B08-AAABB5C3AB11}"/>
                </a:ext>
              </a:extLst>
            </p:cNvPr>
            <p:cNvPicPr>
              <a:picLocks noChangeAspect="1"/>
            </p:cNvPicPr>
            <p:nvPr userDrawn="1"/>
          </p:nvPicPr>
          <p:blipFill>
            <a:blip r:embed="rId3"/>
            <a:srcRect/>
            <a:stretch/>
          </p:blipFill>
          <p:spPr>
            <a:xfrm>
              <a:off x="5696133" y="4902808"/>
              <a:ext cx="1017679" cy="716675"/>
            </a:xfrm>
            <a:prstGeom prst="rect">
              <a:avLst/>
            </a:prstGeom>
          </p:spPr>
        </p:pic>
        <p:pic>
          <p:nvPicPr>
            <p:cNvPr id="17" name="Graphic 16">
              <a:extLst>
                <a:ext uri="{FF2B5EF4-FFF2-40B4-BE49-F238E27FC236}">
                  <a16:creationId xmlns:a16="http://schemas.microsoft.com/office/drawing/2014/main" id="{56BE898F-63F7-768A-3395-63282805C98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563012" y="4902808"/>
              <a:ext cx="970789" cy="737798"/>
            </a:xfrm>
            <a:prstGeom prst="rect">
              <a:avLst/>
            </a:prstGeom>
          </p:spPr>
        </p:pic>
        <p:pic>
          <p:nvPicPr>
            <p:cNvPr id="18" name="Picture 17" descr="Text&#10;&#10;Description automatically generated">
              <a:extLst>
                <a:ext uri="{FF2B5EF4-FFF2-40B4-BE49-F238E27FC236}">
                  <a16:creationId xmlns:a16="http://schemas.microsoft.com/office/drawing/2014/main" id="{4C3007BA-A8B0-1949-7C98-CC6B29E0232E}"/>
                </a:ext>
              </a:extLst>
            </p:cNvPr>
            <p:cNvPicPr>
              <a:picLocks noChangeAspect="1"/>
            </p:cNvPicPr>
            <p:nvPr userDrawn="1"/>
          </p:nvPicPr>
          <p:blipFill>
            <a:blip r:embed="rId6"/>
            <a:srcRect b="20500"/>
            <a:stretch/>
          </p:blipFill>
          <p:spPr>
            <a:xfrm>
              <a:off x="3515392" y="4866073"/>
              <a:ext cx="2169857" cy="774533"/>
            </a:xfrm>
            <a:prstGeom prst="rect">
              <a:avLst/>
            </a:prstGeom>
          </p:spPr>
        </p:pic>
        <p:pic>
          <p:nvPicPr>
            <p:cNvPr id="19" name="Picture 18" descr="A close-up of a sign&#10;&#10;AI-generated content may be incorrect.">
              <a:extLst>
                <a:ext uri="{FF2B5EF4-FFF2-40B4-BE49-F238E27FC236}">
                  <a16:creationId xmlns:a16="http://schemas.microsoft.com/office/drawing/2014/main" id="{2E4F190D-3B0B-1397-A6C9-B32A12086EB1}"/>
                </a:ext>
              </a:extLst>
            </p:cNvPr>
            <p:cNvPicPr>
              <a:picLocks noChangeAspect="1"/>
            </p:cNvPicPr>
            <p:nvPr userDrawn="1"/>
          </p:nvPicPr>
          <p:blipFill>
            <a:blip r:embed="rId7"/>
            <a:stretch>
              <a:fillRect/>
            </a:stretch>
          </p:blipFill>
          <p:spPr>
            <a:xfrm>
              <a:off x="10206520" y="4901704"/>
              <a:ext cx="1222486" cy="680382"/>
            </a:xfrm>
            <a:prstGeom prst="rect">
              <a:avLst/>
            </a:prstGeom>
          </p:spPr>
        </p:pic>
        <p:pic>
          <p:nvPicPr>
            <p:cNvPr id="20" name="Picture 19" descr="Silhouettes of people walking in different poses&#10;&#10;AI-generated content may be incorrect.">
              <a:extLst>
                <a:ext uri="{FF2B5EF4-FFF2-40B4-BE49-F238E27FC236}">
                  <a16:creationId xmlns:a16="http://schemas.microsoft.com/office/drawing/2014/main" id="{E52DD657-1B7F-10A4-9556-2172EFF63854}"/>
                </a:ext>
              </a:extLst>
            </p:cNvPr>
            <p:cNvPicPr>
              <a:picLocks noChangeAspect="1"/>
            </p:cNvPicPr>
            <p:nvPr userDrawn="1"/>
          </p:nvPicPr>
          <p:blipFill>
            <a:blip r:embed="rId8"/>
            <a:stretch>
              <a:fillRect/>
            </a:stretch>
          </p:blipFill>
          <p:spPr>
            <a:xfrm>
              <a:off x="6790821" y="4897604"/>
              <a:ext cx="1091824" cy="716675"/>
            </a:xfrm>
            <a:prstGeom prst="rect">
              <a:avLst/>
            </a:prstGeom>
          </p:spPr>
        </p:pic>
        <p:pic>
          <p:nvPicPr>
            <p:cNvPr id="21" name="Picture 20" descr="A close-up of a logo&#10;&#10;AI-generated content may be incorrect.">
              <a:extLst>
                <a:ext uri="{FF2B5EF4-FFF2-40B4-BE49-F238E27FC236}">
                  <a16:creationId xmlns:a16="http://schemas.microsoft.com/office/drawing/2014/main" id="{2708285D-A30C-F056-8C6F-56F202038616}"/>
                </a:ext>
              </a:extLst>
            </p:cNvPr>
            <p:cNvPicPr>
              <a:picLocks noChangeAspect="1"/>
            </p:cNvPicPr>
            <p:nvPr userDrawn="1"/>
          </p:nvPicPr>
          <p:blipFill>
            <a:blip r:embed="rId9"/>
            <a:stretch>
              <a:fillRect/>
            </a:stretch>
          </p:blipFill>
          <p:spPr>
            <a:xfrm>
              <a:off x="7959654" y="4901704"/>
              <a:ext cx="2169857" cy="673404"/>
            </a:xfrm>
            <a:prstGeom prst="rect">
              <a:avLst/>
            </a:prstGeom>
          </p:spPr>
        </p:pic>
      </p:grpSp>
      <p:grpSp>
        <p:nvGrpSpPr>
          <p:cNvPr id="26" name="Group 25" descr="NIDILRR logo&#10;SAMHSA logo">
            <a:extLst>
              <a:ext uri="{FF2B5EF4-FFF2-40B4-BE49-F238E27FC236}">
                <a16:creationId xmlns:a16="http://schemas.microsoft.com/office/drawing/2014/main" id="{BF8B1973-DAEC-F73A-25BD-15AB983D37E4}"/>
              </a:ext>
            </a:extLst>
          </p:cNvPr>
          <p:cNvGrpSpPr/>
          <p:nvPr userDrawn="1"/>
        </p:nvGrpSpPr>
        <p:grpSpPr>
          <a:xfrm>
            <a:off x="7028147" y="6127515"/>
            <a:ext cx="2299043" cy="516094"/>
            <a:chOff x="8817187" y="5988847"/>
            <a:chExt cx="2913261" cy="653975"/>
          </a:xfrm>
        </p:grpSpPr>
        <p:pic>
          <p:nvPicPr>
            <p:cNvPr id="23" name="Picture 22" descr="A black and white logo&#10;&#10;AI-generated content may be incorrect.">
              <a:extLst>
                <a:ext uri="{FF2B5EF4-FFF2-40B4-BE49-F238E27FC236}">
                  <a16:creationId xmlns:a16="http://schemas.microsoft.com/office/drawing/2014/main" id="{AC314A30-1D82-D448-6D4F-7B868A514DAE}"/>
                </a:ext>
              </a:extLst>
            </p:cNvPr>
            <p:cNvPicPr>
              <a:picLocks noChangeAspect="1"/>
            </p:cNvPicPr>
            <p:nvPr userDrawn="1"/>
          </p:nvPicPr>
          <p:blipFill>
            <a:blip r:embed="rId10"/>
            <a:stretch>
              <a:fillRect/>
            </a:stretch>
          </p:blipFill>
          <p:spPr>
            <a:xfrm>
              <a:off x="8817187" y="5988847"/>
              <a:ext cx="1282304" cy="653975"/>
            </a:xfrm>
            <a:prstGeom prst="rect">
              <a:avLst/>
            </a:prstGeom>
          </p:spPr>
        </p:pic>
        <p:pic>
          <p:nvPicPr>
            <p:cNvPr id="25" name="Picture 24" descr="A black and white logo&#10;&#10;AI-generated content may be incorrect.">
              <a:extLst>
                <a:ext uri="{FF2B5EF4-FFF2-40B4-BE49-F238E27FC236}">
                  <a16:creationId xmlns:a16="http://schemas.microsoft.com/office/drawing/2014/main" id="{F31B0292-E6D8-02D1-5821-3D0A895E1F88}"/>
                </a:ext>
              </a:extLst>
            </p:cNvPr>
            <p:cNvPicPr>
              <a:picLocks noChangeAspect="1"/>
            </p:cNvPicPr>
            <p:nvPr userDrawn="1"/>
          </p:nvPicPr>
          <p:blipFill>
            <a:blip r:embed="rId11"/>
            <a:stretch>
              <a:fillRect/>
            </a:stretch>
          </p:blipFill>
          <p:spPr>
            <a:xfrm>
              <a:off x="10173511" y="6100057"/>
              <a:ext cx="1556937" cy="524688"/>
            </a:xfrm>
            <a:prstGeom prst="rect">
              <a:avLst/>
            </a:prstGeom>
          </p:spPr>
        </p:pic>
      </p:grpSp>
    </p:spTree>
    <p:extLst>
      <p:ext uri="{BB962C8B-B14F-4D97-AF65-F5344CB8AC3E}">
        <p14:creationId xmlns:p14="http://schemas.microsoft.com/office/powerpoint/2010/main" val="35904842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SectionDivi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C5181-3FA0-AD42-8E13-57C0B3C05F91}"/>
              </a:ext>
            </a:extLst>
          </p:cNvPr>
          <p:cNvSpPr>
            <a:spLocks noGrp="1"/>
          </p:cNvSpPr>
          <p:nvPr>
            <p:ph type="ctrTitle" hasCustomPrompt="1"/>
          </p:nvPr>
        </p:nvSpPr>
        <p:spPr>
          <a:xfrm>
            <a:off x="457200" y="1924986"/>
            <a:ext cx="11277600" cy="1504017"/>
          </a:xfrm>
          <a:prstGeom prst="rect">
            <a:avLst/>
          </a:prstGeom>
        </p:spPr>
        <p:txBody>
          <a:bodyPr anchor="b">
            <a:noAutofit/>
          </a:bodyPr>
          <a:lstStyle>
            <a:lvl1pPr algn="l">
              <a:defRPr sz="5500" b="1" i="0">
                <a:solidFill>
                  <a:schemeClr val="bg1"/>
                </a:solidFill>
                <a:latin typeface="Arial Black" panose="020B0604020202020204" pitchFamily="34" charset="0"/>
                <a:cs typeface="Arial Black" panose="020B0604020202020204" pitchFamily="34" charset="0"/>
              </a:defRPr>
            </a:lvl1pPr>
          </a:lstStyle>
          <a:p>
            <a:r>
              <a:rPr lang="en-US" dirty="0"/>
              <a:t>Click to edit Master title style lorem ipsum</a:t>
            </a:r>
          </a:p>
        </p:txBody>
      </p:sp>
      <p:sp>
        <p:nvSpPr>
          <p:cNvPr id="7" name="Slide Number Placeholder 5">
            <a:extLst>
              <a:ext uri="{FF2B5EF4-FFF2-40B4-BE49-F238E27FC236}">
                <a16:creationId xmlns:a16="http://schemas.microsoft.com/office/drawing/2014/main" id="{9F716103-B16D-A04C-8864-10DE367B1113}"/>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chemeClr val="bg1"/>
              </a:solidFill>
            </a:endParaRPr>
          </a:p>
        </p:txBody>
      </p:sp>
      <p:grpSp>
        <p:nvGrpSpPr>
          <p:cNvPr id="10" name="Group 9" descr="Transitions logo youths jumping&#10;RRTC Logo Silhouettes of a youth, college student, professional worker and trade worker&#10;CIRC Logo">
            <a:extLst>
              <a:ext uri="{FF2B5EF4-FFF2-40B4-BE49-F238E27FC236}">
                <a16:creationId xmlns:a16="http://schemas.microsoft.com/office/drawing/2014/main" id="{DFAEE4BF-4B86-50A1-430A-7CEA0281D684}"/>
              </a:ext>
            </a:extLst>
          </p:cNvPr>
          <p:cNvGrpSpPr/>
          <p:nvPr userDrawn="1"/>
        </p:nvGrpSpPr>
        <p:grpSpPr>
          <a:xfrm>
            <a:off x="358816" y="6067718"/>
            <a:ext cx="2765507" cy="563646"/>
            <a:chOff x="358816" y="6067718"/>
            <a:chExt cx="2765507" cy="563646"/>
          </a:xfrm>
        </p:grpSpPr>
        <p:pic>
          <p:nvPicPr>
            <p:cNvPr id="14" name="Picture 13">
              <a:extLst>
                <a:ext uri="{FF2B5EF4-FFF2-40B4-BE49-F238E27FC236}">
                  <a16:creationId xmlns:a16="http://schemas.microsoft.com/office/drawing/2014/main" id="{FBC7BC92-FEEE-BF3C-4AF9-67967E3A55BC}"/>
                </a:ext>
              </a:extLst>
            </p:cNvPr>
            <p:cNvPicPr>
              <a:picLocks noChangeAspect="1"/>
            </p:cNvPicPr>
            <p:nvPr userDrawn="1"/>
          </p:nvPicPr>
          <p:blipFill>
            <a:blip r:embed="rId3"/>
            <a:srcRect/>
            <a:stretch/>
          </p:blipFill>
          <p:spPr>
            <a:xfrm>
              <a:off x="358816" y="6071781"/>
              <a:ext cx="794608" cy="559583"/>
            </a:xfrm>
            <a:prstGeom prst="rect">
              <a:avLst/>
            </a:prstGeom>
          </p:spPr>
        </p:pic>
        <p:pic>
          <p:nvPicPr>
            <p:cNvPr id="15" name="Picture 14" descr="A close-up of a sign&#10;&#10;AI-generated content may be incorrect.">
              <a:extLst>
                <a:ext uri="{FF2B5EF4-FFF2-40B4-BE49-F238E27FC236}">
                  <a16:creationId xmlns:a16="http://schemas.microsoft.com/office/drawing/2014/main" id="{65297E4B-CD1A-98DF-3CD8-970C5CE8C59F}"/>
                </a:ext>
              </a:extLst>
            </p:cNvPr>
            <p:cNvPicPr>
              <a:picLocks noChangeAspect="1"/>
            </p:cNvPicPr>
            <p:nvPr userDrawn="1"/>
          </p:nvPicPr>
          <p:blipFill>
            <a:blip r:embed="rId4"/>
            <a:stretch>
              <a:fillRect/>
            </a:stretch>
          </p:blipFill>
          <p:spPr>
            <a:xfrm>
              <a:off x="2126183" y="6067718"/>
              <a:ext cx="998140" cy="555520"/>
            </a:xfrm>
            <a:prstGeom prst="rect">
              <a:avLst/>
            </a:prstGeom>
          </p:spPr>
        </p:pic>
        <p:pic>
          <p:nvPicPr>
            <p:cNvPr id="17" name="Picture 16" descr="Silhouettes of people walking in different poses&#10;&#10;AI-generated content may be incorrect.">
              <a:extLst>
                <a:ext uri="{FF2B5EF4-FFF2-40B4-BE49-F238E27FC236}">
                  <a16:creationId xmlns:a16="http://schemas.microsoft.com/office/drawing/2014/main" id="{D886A129-A4F3-4238-4AE2-18580951D3B3}"/>
                </a:ext>
              </a:extLst>
            </p:cNvPr>
            <p:cNvPicPr>
              <a:picLocks noChangeAspect="1"/>
            </p:cNvPicPr>
            <p:nvPr userDrawn="1"/>
          </p:nvPicPr>
          <p:blipFill>
            <a:blip r:embed="rId5"/>
            <a:stretch>
              <a:fillRect/>
            </a:stretch>
          </p:blipFill>
          <p:spPr>
            <a:xfrm>
              <a:off x="1213553" y="6067718"/>
              <a:ext cx="852501" cy="559583"/>
            </a:xfrm>
            <a:prstGeom prst="rect">
              <a:avLst/>
            </a:prstGeom>
          </p:spPr>
        </p:pic>
      </p:grpSp>
    </p:spTree>
    <p:extLst>
      <p:ext uri="{BB962C8B-B14F-4D97-AF65-F5344CB8AC3E}">
        <p14:creationId xmlns:p14="http://schemas.microsoft.com/office/powerpoint/2010/main" val="4144305568"/>
      </p:ext>
    </p:extLst>
  </p:cSld>
  <p:clrMapOvr>
    <a:masterClrMapping/>
  </p:clrMapOvr>
  <p:extLst>
    <p:ext uri="{DCECCB84-F9BA-43D5-87BE-67443E8EF086}">
      <p15:sldGuideLst xmlns:p15="http://schemas.microsoft.com/office/powerpoint/2012/main">
        <p15:guide id="1" orient="horz" pos="4032">
          <p15:clr>
            <a:srgbClr val="FBAE40"/>
          </p15:clr>
        </p15:guide>
        <p15:guide id="2" orient="horz" pos="576">
          <p15:clr>
            <a:srgbClr val="FBAE40"/>
          </p15:clr>
        </p15:guide>
        <p15:guide id="3" pos="7392">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C5181-3FA0-AD42-8E13-57C0B3C05F91}"/>
              </a:ext>
            </a:extLst>
          </p:cNvPr>
          <p:cNvSpPr>
            <a:spLocks noGrp="1"/>
          </p:cNvSpPr>
          <p:nvPr>
            <p:ph type="ctrTitle"/>
          </p:nvPr>
        </p:nvSpPr>
        <p:spPr>
          <a:xfrm>
            <a:off x="1524000" y="950425"/>
            <a:ext cx="9144000" cy="2387600"/>
          </a:xfrm>
          <a:prstGeom prst="rect">
            <a:avLst/>
          </a:prstGeom>
        </p:spPr>
        <p:txBody>
          <a:bodyPr anchor="b"/>
          <a:lstStyle>
            <a:lvl1pPr algn="ctr">
              <a:defRPr sz="6000" b="1" i="0">
                <a:solidFill>
                  <a:schemeClr val="bg1"/>
                </a:solidFill>
                <a:latin typeface="Arial Black" panose="020B0604020202020204" pitchFamily="34" charset="0"/>
                <a:cs typeface="Arial Black" panose="020B06040202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128D5C79-B6B2-EC41-B895-75479BC66990}"/>
              </a:ext>
            </a:extLst>
          </p:cNvPr>
          <p:cNvSpPr>
            <a:spLocks noGrp="1"/>
          </p:cNvSpPr>
          <p:nvPr>
            <p:ph type="subTitle" idx="1"/>
          </p:nvPr>
        </p:nvSpPr>
        <p:spPr>
          <a:xfrm>
            <a:off x="1524000" y="3519977"/>
            <a:ext cx="9144000" cy="729331"/>
          </a:xfrm>
        </p:spPr>
        <p:txBody>
          <a:bodyPr>
            <a:normAutofit/>
          </a:bodyPr>
          <a:lstStyle>
            <a:lvl1pPr marL="0" indent="0" algn="ctr">
              <a:buNone/>
              <a:defRPr sz="2400" i="0">
                <a:solidFill>
                  <a:schemeClr val="bg1"/>
                </a:solidFill>
                <a:latin typeface="Arial" panose="020B0604020202020204" pitchFamily="34" charset="0"/>
                <a:cs typeface="Arial" panose="020B0604020202020204" pitchFamily="34" charset="0"/>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US" dirty="0"/>
          </a:p>
        </p:txBody>
      </p:sp>
      <p:sp>
        <p:nvSpPr>
          <p:cNvPr id="8" name="Text Placeholder 7">
            <a:extLst>
              <a:ext uri="{FF2B5EF4-FFF2-40B4-BE49-F238E27FC236}">
                <a16:creationId xmlns:a16="http://schemas.microsoft.com/office/drawing/2014/main" id="{E6D60042-FB4E-E64B-9CD6-98FFAD1B45A7}"/>
              </a:ext>
            </a:extLst>
          </p:cNvPr>
          <p:cNvSpPr>
            <a:spLocks noGrp="1"/>
          </p:cNvSpPr>
          <p:nvPr>
            <p:ph type="body" sz="quarter" idx="10" hasCustomPrompt="1"/>
          </p:nvPr>
        </p:nvSpPr>
        <p:spPr>
          <a:xfrm>
            <a:off x="1524000" y="6306472"/>
            <a:ext cx="9144000" cy="551528"/>
          </a:xfrm>
        </p:spPr>
        <p:txBody>
          <a:bodyPr>
            <a:normAutofit/>
          </a:bodyPr>
          <a:lstStyle>
            <a:lvl1pPr marL="0" indent="0" algn="ctr">
              <a:buNone/>
              <a:defRPr sz="1200" b="1" i="0" spc="133" baseline="0">
                <a:solidFill>
                  <a:schemeClr val="bg1"/>
                </a:solidFill>
                <a:latin typeface="Arial Black" panose="020B0604020202020204" pitchFamily="34" charset="0"/>
                <a:cs typeface="Arial Black" panose="020B0604020202020204" pitchFamily="34" charset="0"/>
              </a:defRPr>
            </a:lvl1pPr>
            <a:lvl2pPr marL="457177" indent="0">
              <a:buNone/>
              <a:defRPr/>
            </a:lvl2pPr>
          </a:lstStyle>
          <a:p>
            <a:pPr lvl="0"/>
            <a:r>
              <a:rPr lang="en-US" dirty="0"/>
              <a:t>DATE OF PRESENTATION  |  LOCATION OF PRESENTATION</a:t>
            </a:r>
          </a:p>
        </p:txBody>
      </p:sp>
      <p:pic>
        <p:nvPicPr>
          <p:cNvPr id="7" name="Picture 6" descr="Transitions logo silhouettes of youth jumping">
            <a:extLst>
              <a:ext uri="{FF2B5EF4-FFF2-40B4-BE49-F238E27FC236}">
                <a16:creationId xmlns:a16="http://schemas.microsoft.com/office/drawing/2014/main" id="{B98EE3F3-92A9-40C1-8966-E69CD68DB9F2}"/>
              </a:ext>
            </a:extLst>
          </p:cNvPr>
          <p:cNvPicPr>
            <a:picLocks noChangeAspect="1"/>
          </p:cNvPicPr>
          <p:nvPr userDrawn="1"/>
        </p:nvPicPr>
        <p:blipFill>
          <a:blip r:embed="rId3"/>
          <a:srcRect/>
          <a:stretch/>
        </p:blipFill>
        <p:spPr>
          <a:xfrm>
            <a:off x="4710878" y="4913690"/>
            <a:ext cx="978179" cy="688859"/>
          </a:xfrm>
          <a:prstGeom prst="rect">
            <a:avLst/>
          </a:prstGeom>
        </p:spPr>
      </p:pic>
      <p:pic>
        <p:nvPicPr>
          <p:cNvPr id="5" name="Graphic 4" descr="UMass Chan logo">
            <a:extLst>
              <a:ext uri="{FF2B5EF4-FFF2-40B4-BE49-F238E27FC236}">
                <a16:creationId xmlns:a16="http://schemas.microsoft.com/office/drawing/2014/main" id="{A013EA80-1AB5-4514-883C-2B5D3876E18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699364" y="4913690"/>
            <a:ext cx="933109" cy="709162"/>
          </a:xfrm>
          <a:prstGeom prst="rect">
            <a:avLst/>
          </a:prstGeom>
        </p:spPr>
      </p:pic>
      <p:pic>
        <p:nvPicPr>
          <p:cNvPr id="6" name="Picture 5" descr="iSPARC logo people in the shapes of stars">
            <a:extLst>
              <a:ext uri="{FF2B5EF4-FFF2-40B4-BE49-F238E27FC236}">
                <a16:creationId xmlns:a16="http://schemas.microsoft.com/office/drawing/2014/main" id="{E67017E8-A60E-28EC-AC2B-ACA442436764}"/>
              </a:ext>
            </a:extLst>
          </p:cNvPr>
          <p:cNvPicPr>
            <a:picLocks noChangeAspect="1"/>
          </p:cNvPicPr>
          <p:nvPr userDrawn="1"/>
        </p:nvPicPr>
        <p:blipFill>
          <a:blip r:embed="rId6"/>
          <a:srcRect b="20500"/>
          <a:stretch/>
        </p:blipFill>
        <p:spPr>
          <a:xfrm>
            <a:off x="2614779" y="4878381"/>
            <a:ext cx="2085637" cy="744471"/>
          </a:xfrm>
          <a:prstGeom prst="rect">
            <a:avLst/>
          </a:prstGeom>
        </p:spPr>
      </p:pic>
      <p:pic>
        <p:nvPicPr>
          <p:cNvPr id="9" name="Picture 8" descr="CIRC logo all text">
            <a:extLst>
              <a:ext uri="{FF2B5EF4-FFF2-40B4-BE49-F238E27FC236}">
                <a16:creationId xmlns:a16="http://schemas.microsoft.com/office/drawing/2014/main" id="{9E8B8718-3C15-A9D8-CCC8-D6A8AE12E7A7}"/>
              </a:ext>
            </a:extLst>
          </p:cNvPr>
          <p:cNvPicPr>
            <a:picLocks noChangeAspect="1"/>
          </p:cNvPicPr>
          <p:nvPr userDrawn="1"/>
        </p:nvPicPr>
        <p:blipFill>
          <a:blip r:embed="rId7"/>
          <a:stretch>
            <a:fillRect/>
          </a:stretch>
        </p:blipFill>
        <p:spPr>
          <a:xfrm>
            <a:off x="9046201" y="4912629"/>
            <a:ext cx="1175037" cy="653974"/>
          </a:xfrm>
          <a:prstGeom prst="rect">
            <a:avLst/>
          </a:prstGeom>
        </p:spPr>
      </p:pic>
      <p:pic>
        <p:nvPicPr>
          <p:cNvPr id="11" name="Picture 10" descr="RRTC Logo Silhouettes of a youth, college student, professional worker and trade worker&#10;&#10;">
            <a:extLst>
              <a:ext uri="{FF2B5EF4-FFF2-40B4-BE49-F238E27FC236}">
                <a16:creationId xmlns:a16="http://schemas.microsoft.com/office/drawing/2014/main" id="{94145124-A4F4-F4A0-3DA0-1BBF58412B31}"/>
              </a:ext>
            </a:extLst>
          </p:cNvPr>
          <p:cNvPicPr>
            <a:picLocks noChangeAspect="1"/>
          </p:cNvPicPr>
          <p:nvPr userDrawn="1"/>
        </p:nvPicPr>
        <p:blipFill>
          <a:blip r:embed="rId8"/>
          <a:stretch>
            <a:fillRect/>
          </a:stretch>
        </p:blipFill>
        <p:spPr>
          <a:xfrm>
            <a:off x="5763077" y="4908688"/>
            <a:ext cx="1049447" cy="688859"/>
          </a:xfrm>
          <a:prstGeom prst="rect">
            <a:avLst/>
          </a:prstGeom>
        </p:spPr>
      </p:pic>
      <p:pic>
        <p:nvPicPr>
          <p:cNvPr id="15" name="Picture 14" descr="Temple University logo">
            <a:extLst>
              <a:ext uri="{FF2B5EF4-FFF2-40B4-BE49-F238E27FC236}">
                <a16:creationId xmlns:a16="http://schemas.microsoft.com/office/drawing/2014/main" id="{24F8AD88-9F3D-DD6A-4C3C-77488B11C534}"/>
              </a:ext>
            </a:extLst>
          </p:cNvPr>
          <p:cNvPicPr>
            <a:picLocks noChangeAspect="1"/>
          </p:cNvPicPr>
          <p:nvPr userDrawn="1"/>
        </p:nvPicPr>
        <p:blipFill>
          <a:blip r:embed="rId9"/>
          <a:stretch>
            <a:fillRect/>
          </a:stretch>
        </p:blipFill>
        <p:spPr>
          <a:xfrm>
            <a:off x="6886544" y="4912629"/>
            <a:ext cx="2085637" cy="647267"/>
          </a:xfrm>
          <a:prstGeom prst="rect">
            <a:avLst/>
          </a:prstGeom>
        </p:spPr>
      </p:pic>
    </p:spTree>
    <p:extLst>
      <p:ext uri="{BB962C8B-B14F-4D97-AF65-F5344CB8AC3E}">
        <p14:creationId xmlns:p14="http://schemas.microsoft.com/office/powerpoint/2010/main" val="22362136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TwoImages+Caption">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A419CE84-8071-825D-9733-EB855EC63BDA}"/>
              </a:ext>
            </a:extLst>
          </p:cNvPr>
          <p:cNvSpPr/>
          <p:nvPr/>
        </p:nvSpPr>
        <p:spPr>
          <a:xfrm>
            <a:off x="0" y="4561841"/>
            <a:ext cx="6096003" cy="2296158"/>
          </a:xfrm>
          <a:prstGeom prst="rect">
            <a:avLst/>
          </a:prstGeom>
          <a:solidFill>
            <a:srgbClr val="000F9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Arial"/>
            </a:endParaRPr>
          </a:p>
        </p:txBody>
      </p:sp>
      <p:sp>
        <p:nvSpPr>
          <p:cNvPr id="3" name="Title 1">
            <a:extLst>
              <a:ext uri="{FF2B5EF4-FFF2-40B4-BE49-F238E27FC236}">
                <a16:creationId xmlns:a16="http://schemas.microsoft.com/office/drawing/2014/main" id="{8E3923D5-2EDE-1A3D-2F68-876F1875EB43}"/>
              </a:ext>
            </a:extLst>
          </p:cNvPr>
          <p:cNvSpPr txBox="1">
            <a:spLocks noGrp="1"/>
          </p:cNvSpPr>
          <p:nvPr>
            <p:ph type="title"/>
          </p:nvPr>
        </p:nvSpPr>
        <p:spPr>
          <a:xfrm>
            <a:off x="457200" y="4744199"/>
            <a:ext cx="4693916" cy="1982757"/>
          </a:xfrm>
        </p:spPr>
        <p:txBody>
          <a:bodyPr>
            <a:noAutofit/>
          </a:bodyPr>
          <a:lstStyle>
            <a:lvl1pPr>
              <a:defRPr sz="3600" b="0">
                <a:solidFill>
                  <a:srgbClr val="FFFFFF"/>
                </a:solidFill>
                <a:latin typeface="Arial" pitchFamily="34"/>
                <a:cs typeface="Arial" pitchFamily="34"/>
              </a:defRPr>
            </a:lvl1pPr>
          </a:lstStyle>
          <a:p>
            <a:pPr lvl="0"/>
            <a:r>
              <a:rPr lang="en-US"/>
              <a:t>Click to edit Master title style lorem ipsum lorem ipsum photo caption</a:t>
            </a:r>
          </a:p>
        </p:txBody>
      </p:sp>
      <p:sp>
        <p:nvSpPr>
          <p:cNvPr id="4" name="Picture Placeholder 2">
            <a:extLst>
              <a:ext uri="{FF2B5EF4-FFF2-40B4-BE49-F238E27FC236}">
                <a16:creationId xmlns:a16="http://schemas.microsoft.com/office/drawing/2014/main" id="{33B80874-6490-2691-D5E7-13B51C5C0886}"/>
              </a:ext>
            </a:extLst>
          </p:cNvPr>
          <p:cNvSpPr txBox="1">
            <a:spLocks noGrp="1"/>
          </p:cNvSpPr>
          <p:nvPr>
            <p:ph type="pic" idx="4294967295"/>
          </p:nvPr>
        </p:nvSpPr>
        <p:spPr>
          <a:xfrm>
            <a:off x="6096003" y="0"/>
            <a:ext cx="6096003" cy="6858000"/>
          </a:xfrm>
        </p:spPr>
        <p:txBody>
          <a:bodyPr/>
          <a:lstStyle>
            <a:lvl1pPr marL="0" indent="0">
              <a:buNone/>
              <a:defRPr sz="3200"/>
            </a:lvl1pPr>
          </a:lstStyle>
          <a:p>
            <a:pPr lvl="0"/>
            <a:r>
              <a:rPr lang="en-US"/>
              <a:t>Click icon to add picture</a:t>
            </a:r>
          </a:p>
        </p:txBody>
      </p:sp>
      <p:sp>
        <p:nvSpPr>
          <p:cNvPr id="5" name="Triangle 4">
            <a:extLst>
              <a:ext uri="{FF2B5EF4-FFF2-40B4-BE49-F238E27FC236}">
                <a16:creationId xmlns:a16="http://schemas.microsoft.com/office/drawing/2014/main" id="{03C3DC3E-FD12-B78A-42D5-8C69CF150366}"/>
              </a:ext>
            </a:extLst>
          </p:cNvPr>
          <p:cNvSpPr/>
          <p:nvPr/>
        </p:nvSpPr>
        <p:spPr>
          <a:xfrm rot="5400013">
            <a:off x="5532119" y="5244550"/>
            <a:ext cx="182880" cy="182880"/>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 0 0 -90"/>
              <a:gd name="f12" fmla="abs f3"/>
              <a:gd name="f13" fmla="abs f4"/>
              <a:gd name="f14" fmla="abs f5"/>
              <a:gd name="f15" fmla="*/ f8 f0 1"/>
              <a:gd name="f16" fmla="*/ f9 f0 1"/>
              <a:gd name="f17" fmla="*/ f10 f0 1"/>
              <a:gd name="f18" fmla="*/ f11 f0 1"/>
              <a:gd name="f19" fmla="?: f12 f3 1"/>
              <a:gd name="f20" fmla="?: f13 f4 1"/>
              <a:gd name="f21" fmla="?: f14 f5 1"/>
              <a:gd name="f22" fmla="*/ f15 1 f2"/>
              <a:gd name="f23" fmla="*/ f16 1 f2"/>
              <a:gd name="f24" fmla="*/ f17 1 f2"/>
              <a:gd name="f25" fmla="*/ f18 1 f2"/>
              <a:gd name="f26" fmla="*/ f19 1 21600"/>
              <a:gd name="f27" fmla="*/ f20 1 21600"/>
              <a:gd name="f28" fmla="*/ 21600 f19 1"/>
              <a:gd name="f29" fmla="*/ 21600 f20 1"/>
              <a:gd name="f30" fmla="+- f22 0 f1"/>
              <a:gd name="f31" fmla="+- f23 0 f1"/>
              <a:gd name="f32" fmla="+- f24 0 f1"/>
              <a:gd name="f33" fmla="+- f25 0 f1"/>
              <a:gd name="f34" fmla="min f27 f26"/>
              <a:gd name="f35" fmla="*/ f28 1 f21"/>
              <a:gd name="f36" fmla="*/ f29 1 f21"/>
              <a:gd name="f37" fmla="val f35"/>
              <a:gd name="f38" fmla="val f36"/>
              <a:gd name="f39" fmla="*/ f6 f34 1"/>
              <a:gd name="f40" fmla="+- f38 0 f6"/>
              <a:gd name="f41" fmla="+- f37 0 f6"/>
              <a:gd name="f42" fmla="*/ f38 f34 1"/>
              <a:gd name="f43" fmla="*/ f37 f34 1"/>
              <a:gd name="f44" fmla="*/ f40 1 2"/>
              <a:gd name="f45" fmla="*/ f41 1 2"/>
              <a:gd name="f46" fmla="*/ f41 f7 1"/>
              <a:gd name="f47" fmla="+- f6 f44 0"/>
              <a:gd name="f48" fmla="*/ f46 1 200000"/>
              <a:gd name="f49" fmla="*/ f46 1 100000"/>
              <a:gd name="f50" fmla="+- f48 f45 0"/>
              <a:gd name="f51" fmla="*/ f48 f34 1"/>
              <a:gd name="f52" fmla="*/ f47 f34 1"/>
              <a:gd name="f53" fmla="*/ f49 f34 1"/>
              <a:gd name="f54" fmla="*/ f50 f34 1"/>
            </a:gdLst>
            <a:ahLst/>
            <a:cxnLst>
              <a:cxn ang="3cd4">
                <a:pos x="hc" y="t"/>
              </a:cxn>
              <a:cxn ang="0">
                <a:pos x="r" y="vc"/>
              </a:cxn>
              <a:cxn ang="cd4">
                <a:pos x="hc" y="b"/>
              </a:cxn>
              <a:cxn ang="cd2">
                <a:pos x="l" y="vc"/>
              </a:cxn>
              <a:cxn ang="f30">
                <a:pos x="f53" y="f39"/>
              </a:cxn>
              <a:cxn ang="f31">
                <a:pos x="f51" y="f52"/>
              </a:cxn>
              <a:cxn ang="f32">
                <a:pos x="f39" y="f42"/>
              </a:cxn>
              <a:cxn ang="f32">
                <a:pos x="f53" y="f42"/>
              </a:cxn>
              <a:cxn ang="f32">
                <a:pos x="f43" y="f42"/>
              </a:cxn>
              <a:cxn ang="f33">
                <a:pos x="f54" y="f52"/>
              </a:cxn>
            </a:cxnLst>
            <a:rect l="f51" t="f52" r="f54" b="f42"/>
            <a:pathLst>
              <a:path>
                <a:moveTo>
                  <a:pt x="f39" y="f42"/>
                </a:moveTo>
                <a:lnTo>
                  <a:pt x="f53" y="f39"/>
                </a:lnTo>
                <a:lnTo>
                  <a:pt x="f43" y="f42"/>
                </a:lnTo>
                <a:close/>
              </a:path>
            </a:pathLst>
          </a:custGeom>
          <a:solidFill>
            <a:srgbClr val="FFC62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rial"/>
            </a:endParaRPr>
          </a:p>
        </p:txBody>
      </p:sp>
      <p:sp>
        <p:nvSpPr>
          <p:cNvPr id="6" name="Triangle 7">
            <a:extLst>
              <a:ext uri="{FF2B5EF4-FFF2-40B4-BE49-F238E27FC236}">
                <a16:creationId xmlns:a16="http://schemas.microsoft.com/office/drawing/2014/main" id="{7E9DD021-A515-6EDF-2340-90FB363E92A7}"/>
              </a:ext>
            </a:extLst>
          </p:cNvPr>
          <p:cNvSpPr/>
          <p:nvPr/>
        </p:nvSpPr>
        <p:spPr>
          <a:xfrm>
            <a:off x="5532120" y="4868814"/>
            <a:ext cx="182880" cy="182880"/>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 0 0 -90"/>
              <a:gd name="f12" fmla="abs f3"/>
              <a:gd name="f13" fmla="abs f4"/>
              <a:gd name="f14" fmla="abs f5"/>
              <a:gd name="f15" fmla="*/ f8 f0 1"/>
              <a:gd name="f16" fmla="*/ f9 f0 1"/>
              <a:gd name="f17" fmla="*/ f10 f0 1"/>
              <a:gd name="f18" fmla="*/ f11 f0 1"/>
              <a:gd name="f19" fmla="?: f12 f3 1"/>
              <a:gd name="f20" fmla="?: f13 f4 1"/>
              <a:gd name="f21" fmla="?: f14 f5 1"/>
              <a:gd name="f22" fmla="*/ f15 1 f2"/>
              <a:gd name="f23" fmla="*/ f16 1 f2"/>
              <a:gd name="f24" fmla="*/ f17 1 f2"/>
              <a:gd name="f25" fmla="*/ f18 1 f2"/>
              <a:gd name="f26" fmla="*/ f19 1 21600"/>
              <a:gd name="f27" fmla="*/ f20 1 21600"/>
              <a:gd name="f28" fmla="*/ 21600 f19 1"/>
              <a:gd name="f29" fmla="*/ 21600 f20 1"/>
              <a:gd name="f30" fmla="+- f22 0 f1"/>
              <a:gd name="f31" fmla="+- f23 0 f1"/>
              <a:gd name="f32" fmla="+- f24 0 f1"/>
              <a:gd name="f33" fmla="+- f25 0 f1"/>
              <a:gd name="f34" fmla="min f27 f26"/>
              <a:gd name="f35" fmla="*/ f28 1 f21"/>
              <a:gd name="f36" fmla="*/ f29 1 f21"/>
              <a:gd name="f37" fmla="val f35"/>
              <a:gd name="f38" fmla="val f36"/>
              <a:gd name="f39" fmla="*/ f6 f34 1"/>
              <a:gd name="f40" fmla="+- f38 0 f6"/>
              <a:gd name="f41" fmla="+- f37 0 f6"/>
              <a:gd name="f42" fmla="*/ f38 f34 1"/>
              <a:gd name="f43" fmla="*/ f37 f34 1"/>
              <a:gd name="f44" fmla="*/ f40 1 2"/>
              <a:gd name="f45" fmla="*/ f41 1 2"/>
              <a:gd name="f46" fmla="*/ f41 f7 1"/>
              <a:gd name="f47" fmla="+- f6 f44 0"/>
              <a:gd name="f48" fmla="*/ f46 1 200000"/>
              <a:gd name="f49" fmla="*/ f46 1 100000"/>
              <a:gd name="f50" fmla="+- f48 f45 0"/>
              <a:gd name="f51" fmla="*/ f48 f34 1"/>
              <a:gd name="f52" fmla="*/ f47 f34 1"/>
              <a:gd name="f53" fmla="*/ f49 f34 1"/>
              <a:gd name="f54" fmla="*/ f50 f34 1"/>
            </a:gdLst>
            <a:ahLst/>
            <a:cxnLst>
              <a:cxn ang="3cd4">
                <a:pos x="hc" y="t"/>
              </a:cxn>
              <a:cxn ang="0">
                <a:pos x="r" y="vc"/>
              </a:cxn>
              <a:cxn ang="cd4">
                <a:pos x="hc" y="b"/>
              </a:cxn>
              <a:cxn ang="cd2">
                <a:pos x="l" y="vc"/>
              </a:cxn>
              <a:cxn ang="f30">
                <a:pos x="f53" y="f39"/>
              </a:cxn>
              <a:cxn ang="f31">
                <a:pos x="f51" y="f52"/>
              </a:cxn>
              <a:cxn ang="f32">
                <a:pos x="f39" y="f42"/>
              </a:cxn>
              <a:cxn ang="f32">
                <a:pos x="f53" y="f42"/>
              </a:cxn>
              <a:cxn ang="f32">
                <a:pos x="f43" y="f42"/>
              </a:cxn>
              <a:cxn ang="f33">
                <a:pos x="f54" y="f52"/>
              </a:cxn>
            </a:cxnLst>
            <a:rect l="f51" t="f52" r="f54" b="f42"/>
            <a:pathLst>
              <a:path>
                <a:moveTo>
                  <a:pt x="f39" y="f42"/>
                </a:moveTo>
                <a:lnTo>
                  <a:pt x="f53" y="f39"/>
                </a:lnTo>
                <a:lnTo>
                  <a:pt x="f43" y="f42"/>
                </a:lnTo>
                <a:close/>
              </a:path>
            </a:pathLst>
          </a:custGeom>
          <a:solidFill>
            <a:srgbClr val="FFC62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rial"/>
            </a:endParaRPr>
          </a:p>
        </p:txBody>
      </p:sp>
      <p:sp>
        <p:nvSpPr>
          <p:cNvPr id="7" name="Picture Placeholder 8">
            <a:extLst>
              <a:ext uri="{FF2B5EF4-FFF2-40B4-BE49-F238E27FC236}">
                <a16:creationId xmlns:a16="http://schemas.microsoft.com/office/drawing/2014/main" id="{F3468BE2-9945-6018-A3B2-E9A633379B7C}"/>
              </a:ext>
            </a:extLst>
          </p:cNvPr>
          <p:cNvSpPr txBox="1">
            <a:spLocks noGrp="1"/>
          </p:cNvSpPr>
          <p:nvPr>
            <p:ph type="pic" idx="4294967295"/>
          </p:nvPr>
        </p:nvSpPr>
        <p:spPr>
          <a:xfrm>
            <a:off x="0" y="0"/>
            <a:ext cx="6096003" cy="4561841"/>
          </a:xfrm>
        </p:spPr>
        <p:txBody>
          <a:bodyPr/>
          <a:lstStyle>
            <a:lvl1pPr>
              <a:defRPr/>
            </a:lvl1pPr>
          </a:lstStyle>
          <a:p>
            <a:pPr lvl="0"/>
            <a:r>
              <a:rPr lang="en-US"/>
              <a:t>Click icon to add picture</a:t>
            </a:r>
          </a:p>
        </p:txBody>
      </p:sp>
    </p:spTree>
    <p:extLst>
      <p:ext uri="{BB962C8B-B14F-4D97-AF65-F5344CB8AC3E}">
        <p14:creationId xmlns:p14="http://schemas.microsoft.com/office/powerpoint/2010/main" val="1532987407"/>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2700000" scaled="1"/>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CC518-42EA-49DA-675B-C88D4BCBD9B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DB81C99-7482-D2C3-D5F2-00436D6176B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CA9C0F-8AF5-7A88-EC74-5D00D7C4E633}"/>
              </a:ext>
            </a:extLst>
          </p:cNvPr>
          <p:cNvSpPr>
            <a:spLocks noGrp="1"/>
          </p:cNvSpPr>
          <p:nvPr>
            <p:ph type="dt" sz="half" idx="10"/>
          </p:nvPr>
        </p:nvSpPr>
        <p:spPr/>
        <p:txBody>
          <a:bodyPr/>
          <a:lstStyle/>
          <a:p>
            <a:fld id="{BBFB7359-8B0C-472D-8042-FBCB3AE918B4}" type="datetimeFigureOut">
              <a:rPr lang="en-US" smtClean="0"/>
              <a:t>6/3/2025</a:t>
            </a:fld>
            <a:endParaRPr lang="en-US"/>
          </a:p>
        </p:txBody>
      </p:sp>
      <p:sp>
        <p:nvSpPr>
          <p:cNvPr id="5" name="Footer Placeholder 4">
            <a:extLst>
              <a:ext uri="{FF2B5EF4-FFF2-40B4-BE49-F238E27FC236}">
                <a16:creationId xmlns:a16="http://schemas.microsoft.com/office/drawing/2014/main" id="{0B43ACC0-D7FB-F977-6A99-81CE177308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FBAA4D-6E94-3C8C-5051-4FBA828B588A}"/>
              </a:ext>
            </a:extLst>
          </p:cNvPr>
          <p:cNvSpPr>
            <a:spLocks noGrp="1"/>
          </p:cNvSpPr>
          <p:nvPr>
            <p:ph type="sldNum" sz="quarter" idx="12"/>
          </p:nvPr>
        </p:nvSpPr>
        <p:spPr/>
        <p:txBody>
          <a:bodyPr/>
          <a:lstStyle/>
          <a:p>
            <a:fld id="{86236E31-3E4A-4FD7-AF02-125C0F4917E3}" type="slidenum">
              <a:rPr lang="en-US" smtClean="0"/>
              <a:t>‹#›</a:t>
            </a:fld>
            <a:endParaRPr lang="en-US"/>
          </a:p>
        </p:txBody>
      </p:sp>
    </p:spTree>
    <p:extLst>
      <p:ext uri="{BB962C8B-B14F-4D97-AF65-F5344CB8AC3E}">
        <p14:creationId xmlns:p14="http://schemas.microsoft.com/office/powerpoint/2010/main" val="2821792688"/>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2700000" scaled="1"/>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483B4-0564-BE46-B416-BF9435A6AC2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B299896-78DD-DDF9-A766-81FA981A92B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080F91E-5C6E-F78D-4B65-893BF0FBEC4D}"/>
              </a:ext>
            </a:extLst>
          </p:cNvPr>
          <p:cNvSpPr>
            <a:spLocks noGrp="1"/>
          </p:cNvSpPr>
          <p:nvPr>
            <p:ph type="dt" sz="half" idx="10"/>
          </p:nvPr>
        </p:nvSpPr>
        <p:spPr/>
        <p:txBody>
          <a:bodyPr/>
          <a:lstStyle/>
          <a:p>
            <a:fld id="{BBFB7359-8B0C-472D-8042-FBCB3AE918B4}" type="datetimeFigureOut">
              <a:rPr lang="en-US" smtClean="0"/>
              <a:t>6/3/2025</a:t>
            </a:fld>
            <a:endParaRPr lang="en-US"/>
          </a:p>
        </p:txBody>
      </p:sp>
      <p:sp>
        <p:nvSpPr>
          <p:cNvPr id="5" name="Footer Placeholder 4">
            <a:extLst>
              <a:ext uri="{FF2B5EF4-FFF2-40B4-BE49-F238E27FC236}">
                <a16:creationId xmlns:a16="http://schemas.microsoft.com/office/drawing/2014/main" id="{542D5885-3BA9-EB90-B5B1-45F28944E3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9AE532-6FE8-6DD1-0475-F83EE9534691}"/>
              </a:ext>
            </a:extLst>
          </p:cNvPr>
          <p:cNvSpPr>
            <a:spLocks noGrp="1"/>
          </p:cNvSpPr>
          <p:nvPr>
            <p:ph type="sldNum" sz="quarter" idx="12"/>
          </p:nvPr>
        </p:nvSpPr>
        <p:spPr/>
        <p:txBody>
          <a:bodyPr/>
          <a:lstStyle/>
          <a:p>
            <a:fld id="{86236E31-3E4A-4FD7-AF02-125C0F4917E3}" type="slidenum">
              <a:rPr lang="en-US" smtClean="0"/>
              <a:t>‹#›</a:t>
            </a:fld>
            <a:endParaRPr lang="en-US"/>
          </a:p>
        </p:txBody>
      </p:sp>
    </p:spTree>
    <p:extLst>
      <p:ext uri="{BB962C8B-B14F-4D97-AF65-F5344CB8AC3E}">
        <p14:creationId xmlns:p14="http://schemas.microsoft.com/office/powerpoint/2010/main" val="640197522"/>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2700000" scaled="1"/>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DC4AD2-F3A2-1CA7-4CDE-1AE6C40DD72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89EB513-9865-D94E-30AC-043131127EA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BF1B211-A9A7-0949-7524-E36AB0C4AA5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E5111C6-B8BF-7C90-09C2-C88364FD6DCE}"/>
              </a:ext>
            </a:extLst>
          </p:cNvPr>
          <p:cNvSpPr>
            <a:spLocks noGrp="1"/>
          </p:cNvSpPr>
          <p:nvPr>
            <p:ph type="dt" sz="half" idx="10"/>
          </p:nvPr>
        </p:nvSpPr>
        <p:spPr/>
        <p:txBody>
          <a:bodyPr/>
          <a:lstStyle/>
          <a:p>
            <a:fld id="{BBFB7359-8B0C-472D-8042-FBCB3AE918B4}" type="datetimeFigureOut">
              <a:rPr lang="en-US" smtClean="0"/>
              <a:t>6/3/2025</a:t>
            </a:fld>
            <a:endParaRPr lang="en-US"/>
          </a:p>
        </p:txBody>
      </p:sp>
      <p:sp>
        <p:nvSpPr>
          <p:cNvPr id="6" name="Footer Placeholder 5">
            <a:extLst>
              <a:ext uri="{FF2B5EF4-FFF2-40B4-BE49-F238E27FC236}">
                <a16:creationId xmlns:a16="http://schemas.microsoft.com/office/drawing/2014/main" id="{6BD021A9-0812-78FB-1506-8C008F8782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9D9CC97-2061-CC3F-EC58-D2F7D4962BD8}"/>
              </a:ext>
            </a:extLst>
          </p:cNvPr>
          <p:cNvSpPr>
            <a:spLocks noGrp="1"/>
          </p:cNvSpPr>
          <p:nvPr>
            <p:ph type="sldNum" sz="quarter" idx="12"/>
          </p:nvPr>
        </p:nvSpPr>
        <p:spPr/>
        <p:txBody>
          <a:bodyPr/>
          <a:lstStyle/>
          <a:p>
            <a:fld id="{86236E31-3E4A-4FD7-AF02-125C0F4917E3}" type="slidenum">
              <a:rPr lang="en-US" smtClean="0"/>
              <a:t>‹#›</a:t>
            </a:fld>
            <a:endParaRPr lang="en-US"/>
          </a:p>
        </p:txBody>
      </p:sp>
    </p:spTree>
    <p:extLst>
      <p:ext uri="{BB962C8B-B14F-4D97-AF65-F5344CB8AC3E}">
        <p14:creationId xmlns:p14="http://schemas.microsoft.com/office/powerpoint/2010/main" val="408715514"/>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2700000" scaled="1"/>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F920A-BB3C-D21D-C933-8341CD834D1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7AA3C6A-DBB2-DAA7-A942-5B23F481980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2816ABF-9B8E-442E-A41A-7B5B67A7CBA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3267DF7-C2F3-9B43-F973-A800F651DFB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13BE821-39BF-8E6F-146A-7B90D149B14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04A6249-9F27-2FD7-66FE-CBD4731A15F6}"/>
              </a:ext>
            </a:extLst>
          </p:cNvPr>
          <p:cNvSpPr>
            <a:spLocks noGrp="1"/>
          </p:cNvSpPr>
          <p:nvPr>
            <p:ph type="dt" sz="half" idx="10"/>
          </p:nvPr>
        </p:nvSpPr>
        <p:spPr/>
        <p:txBody>
          <a:bodyPr/>
          <a:lstStyle/>
          <a:p>
            <a:fld id="{BBFB7359-8B0C-472D-8042-FBCB3AE918B4}" type="datetimeFigureOut">
              <a:rPr lang="en-US" smtClean="0"/>
              <a:t>6/3/2025</a:t>
            </a:fld>
            <a:endParaRPr lang="en-US"/>
          </a:p>
        </p:txBody>
      </p:sp>
      <p:sp>
        <p:nvSpPr>
          <p:cNvPr id="8" name="Footer Placeholder 7">
            <a:extLst>
              <a:ext uri="{FF2B5EF4-FFF2-40B4-BE49-F238E27FC236}">
                <a16:creationId xmlns:a16="http://schemas.microsoft.com/office/drawing/2014/main" id="{092DE7A2-BA01-5D0A-A418-6AEA70E37D6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1A9F74D-2198-A24A-E1C1-85C3AAB59A27}"/>
              </a:ext>
            </a:extLst>
          </p:cNvPr>
          <p:cNvSpPr>
            <a:spLocks noGrp="1"/>
          </p:cNvSpPr>
          <p:nvPr>
            <p:ph type="sldNum" sz="quarter" idx="12"/>
          </p:nvPr>
        </p:nvSpPr>
        <p:spPr/>
        <p:txBody>
          <a:bodyPr/>
          <a:lstStyle/>
          <a:p>
            <a:fld id="{86236E31-3E4A-4FD7-AF02-125C0F4917E3}" type="slidenum">
              <a:rPr lang="en-US" smtClean="0"/>
              <a:t>‹#›</a:t>
            </a:fld>
            <a:endParaRPr lang="en-US"/>
          </a:p>
        </p:txBody>
      </p:sp>
    </p:spTree>
    <p:extLst>
      <p:ext uri="{BB962C8B-B14F-4D97-AF65-F5344CB8AC3E}">
        <p14:creationId xmlns:p14="http://schemas.microsoft.com/office/powerpoint/2010/main" val="1176626849"/>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2700000" scaled="1"/>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1DA9B-50CC-2577-F0CE-F577DA965AA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A68227F-0480-87CE-8D1B-5D6050D43779}"/>
              </a:ext>
            </a:extLst>
          </p:cNvPr>
          <p:cNvSpPr>
            <a:spLocks noGrp="1"/>
          </p:cNvSpPr>
          <p:nvPr>
            <p:ph type="dt" sz="half" idx="10"/>
          </p:nvPr>
        </p:nvSpPr>
        <p:spPr/>
        <p:txBody>
          <a:bodyPr/>
          <a:lstStyle/>
          <a:p>
            <a:fld id="{BBFB7359-8B0C-472D-8042-FBCB3AE918B4}" type="datetimeFigureOut">
              <a:rPr lang="en-US" smtClean="0"/>
              <a:t>6/3/2025</a:t>
            </a:fld>
            <a:endParaRPr lang="en-US"/>
          </a:p>
        </p:txBody>
      </p:sp>
      <p:sp>
        <p:nvSpPr>
          <p:cNvPr id="4" name="Footer Placeholder 3">
            <a:extLst>
              <a:ext uri="{FF2B5EF4-FFF2-40B4-BE49-F238E27FC236}">
                <a16:creationId xmlns:a16="http://schemas.microsoft.com/office/drawing/2014/main" id="{9F75D147-BE1D-076D-7B79-FCE075D40A4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835B166-F53E-7AC6-6AF8-0B7C32FEB29B}"/>
              </a:ext>
            </a:extLst>
          </p:cNvPr>
          <p:cNvSpPr>
            <a:spLocks noGrp="1"/>
          </p:cNvSpPr>
          <p:nvPr>
            <p:ph type="sldNum" sz="quarter" idx="12"/>
          </p:nvPr>
        </p:nvSpPr>
        <p:spPr/>
        <p:txBody>
          <a:bodyPr/>
          <a:lstStyle/>
          <a:p>
            <a:fld id="{86236E31-3E4A-4FD7-AF02-125C0F4917E3}" type="slidenum">
              <a:rPr lang="en-US" smtClean="0"/>
              <a:t>‹#›</a:t>
            </a:fld>
            <a:endParaRPr lang="en-US"/>
          </a:p>
        </p:txBody>
      </p:sp>
    </p:spTree>
    <p:extLst>
      <p:ext uri="{BB962C8B-B14F-4D97-AF65-F5344CB8AC3E}">
        <p14:creationId xmlns:p14="http://schemas.microsoft.com/office/powerpoint/2010/main" val="639002104"/>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2700000" scaled="1"/>
          <a:tileRect/>
        </a:gra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7C9CFFB-6A1C-7F5C-783D-6C6504BB999A}"/>
              </a:ext>
            </a:extLst>
          </p:cNvPr>
          <p:cNvSpPr>
            <a:spLocks noGrp="1"/>
          </p:cNvSpPr>
          <p:nvPr>
            <p:ph type="dt" sz="half" idx="10"/>
          </p:nvPr>
        </p:nvSpPr>
        <p:spPr/>
        <p:txBody>
          <a:bodyPr/>
          <a:lstStyle/>
          <a:p>
            <a:fld id="{BBFB7359-8B0C-472D-8042-FBCB3AE918B4}" type="datetimeFigureOut">
              <a:rPr lang="en-US" smtClean="0"/>
              <a:t>6/3/2025</a:t>
            </a:fld>
            <a:endParaRPr lang="en-US"/>
          </a:p>
        </p:txBody>
      </p:sp>
      <p:sp>
        <p:nvSpPr>
          <p:cNvPr id="3" name="Footer Placeholder 2">
            <a:extLst>
              <a:ext uri="{FF2B5EF4-FFF2-40B4-BE49-F238E27FC236}">
                <a16:creationId xmlns:a16="http://schemas.microsoft.com/office/drawing/2014/main" id="{E7379F94-BC5F-BFFC-1E2C-4AC0D92D0A3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66705CC-E771-FF71-7C8C-FA0613CB89F0}"/>
              </a:ext>
            </a:extLst>
          </p:cNvPr>
          <p:cNvSpPr>
            <a:spLocks noGrp="1"/>
          </p:cNvSpPr>
          <p:nvPr>
            <p:ph type="sldNum" sz="quarter" idx="12"/>
          </p:nvPr>
        </p:nvSpPr>
        <p:spPr/>
        <p:txBody>
          <a:bodyPr/>
          <a:lstStyle/>
          <a:p>
            <a:fld id="{86236E31-3E4A-4FD7-AF02-125C0F4917E3}" type="slidenum">
              <a:rPr lang="en-US" smtClean="0"/>
              <a:t>‹#›</a:t>
            </a:fld>
            <a:endParaRPr lang="en-US"/>
          </a:p>
        </p:txBody>
      </p:sp>
    </p:spTree>
    <p:extLst>
      <p:ext uri="{BB962C8B-B14F-4D97-AF65-F5344CB8AC3E}">
        <p14:creationId xmlns:p14="http://schemas.microsoft.com/office/powerpoint/2010/main" val="1118079322"/>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2700000" scaled="1"/>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63555-9887-9448-0EE8-264100A92B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08CF87D-E736-E022-9733-9E32915D5E6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79ABD15-CA5E-5536-B620-1F58950C90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532246-DB57-2A07-633D-BF2A3D9961D4}"/>
              </a:ext>
            </a:extLst>
          </p:cNvPr>
          <p:cNvSpPr>
            <a:spLocks noGrp="1"/>
          </p:cNvSpPr>
          <p:nvPr>
            <p:ph type="dt" sz="half" idx="10"/>
          </p:nvPr>
        </p:nvSpPr>
        <p:spPr/>
        <p:txBody>
          <a:bodyPr/>
          <a:lstStyle/>
          <a:p>
            <a:fld id="{BBFB7359-8B0C-472D-8042-FBCB3AE918B4}" type="datetimeFigureOut">
              <a:rPr lang="en-US" smtClean="0"/>
              <a:t>6/3/2025</a:t>
            </a:fld>
            <a:endParaRPr lang="en-US"/>
          </a:p>
        </p:txBody>
      </p:sp>
      <p:sp>
        <p:nvSpPr>
          <p:cNvPr id="6" name="Footer Placeholder 5">
            <a:extLst>
              <a:ext uri="{FF2B5EF4-FFF2-40B4-BE49-F238E27FC236}">
                <a16:creationId xmlns:a16="http://schemas.microsoft.com/office/drawing/2014/main" id="{D4B25F5B-CD64-EFF2-C942-56605680CBF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9D61B95-7227-655F-A569-79B22C591652}"/>
              </a:ext>
            </a:extLst>
          </p:cNvPr>
          <p:cNvSpPr>
            <a:spLocks noGrp="1"/>
          </p:cNvSpPr>
          <p:nvPr>
            <p:ph type="sldNum" sz="quarter" idx="12"/>
          </p:nvPr>
        </p:nvSpPr>
        <p:spPr/>
        <p:txBody>
          <a:bodyPr/>
          <a:lstStyle/>
          <a:p>
            <a:fld id="{86236E31-3E4A-4FD7-AF02-125C0F4917E3}" type="slidenum">
              <a:rPr lang="en-US" smtClean="0"/>
              <a:t>‹#›</a:t>
            </a:fld>
            <a:endParaRPr lang="en-US"/>
          </a:p>
        </p:txBody>
      </p:sp>
    </p:spTree>
    <p:extLst>
      <p:ext uri="{BB962C8B-B14F-4D97-AF65-F5344CB8AC3E}">
        <p14:creationId xmlns:p14="http://schemas.microsoft.com/office/powerpoint/2010/main" val="3773240736"/>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2700000" scaled="1"/>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9281E5-A522-7E60-2707-C9E9BF22CB4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98E65E4-EA8A-5CA3-2E7C-F3110267933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15D1786-8263-1E66-CE25-D8BCC980FF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0BF4BF3-44A6-7D9A-2085-44706FAF7626}"/>
              </a:ext>
            </a:extLst>
          </p:cNvPr>
          <p:cNvSpPr>
            <a:spLocks noGrp="1"/>
          </p:cNvSpPr>
          <p:nvPr>
            <p:ph type="dt" sz="half" idx="10"/>
          </p:nvPr>
        </p:nvSpPr>
        <p:spPr/>
        <p:txBody>
          <a:bodyPr/>
          <a:lstStyle/>
          <a:p>
            <a:fld id="{BBFB7359-8B0C-472D-8042-FBCB3AE918B4}" type="datetimeFigureOut">
              <a:rPr lang="en-US" smtClean="0"/>
              <a:t>6/3/2025</a:t>
            </a:fld>
            <a:endParaRPr lang="en-US"/>
          </a:p>
        </p:txBody>
      </p:sp>
      <p:sp>
        <p:nvSpPr>
          <p:cNvPr id="6" name="Footer Placeholder 5">
            <a:extLst>
              <a:ext uri="{FF2B5EF4-FFF2-40B4-BE49-F238E27FC236}">
                <a16:creationId xmlns:a16="http://schemas.microsoft.com/office/drawing/2014/main" id="{72390374-C1B1-38B0-1177-620AD2B13BF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0DD195D-7635-854B-D23F-E047BD992EF6}"/>
              </a:ext>
            </a:extLst>
          </p:cNvPr>
          <p:cNvSpPr>
            <a:spLocks noGrp="1"/>
          </p:cNvSpPr>
          <p:nvPr>
            <p:ph type="sldNum" sz="quarter" idx="12"/>
          </p:nvPr>
        </p:nvSpPr>
        <p:spPr/>
        <p:txBody>
          <a:bodyPr/>
          <a:lstStyle/>
          <a:p>
            <a:fld id="{86236E31-3E4A-4FD7-AF02-125C0F4917E3}" type="slidenum">
              <a:rPr lang="en-US" smtClean="0"/>
              <a:t>‹#›</a:t>
            </a:fld>
            <a:endParaRPr lang="en-US"/>
          </a:p>
        </p:txBody>
      </p:sp>
    </p:spTree>
    <p:extLst>
      <p:ext uri="{BB962C8B-B14F-4D97-AF65-F5344CB8AC3E}">
        <p14:creationId xmlns:p14="http://schemas.microsoft.com/office/powerpoint/2010/main" val="2994667273"/>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9E71AB8-0EC9-8207-55A1-4636FB6F323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3A0F10E-E8B2-F883-04C9-3A7F02CB5BC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0E75E1-4D71-137F-20B2-F857C8DB602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BFB7359-8B0C-472D-8042-FBCB3AE918B4}" type="datetimeFigureOut">
              <a:rPr lang="en-US" smtClean="0"/>
              <a:t>6/3/2025</a:t>
            </a:fld>
            <a:endParaRPr lang="en-US"/>
          </a:p>
        </p:txBody>
      </p:sp>
      <p:sp>
        <p:nvSpPr>
          <p:cNvPr id="5" name="Footer Placeholder 4">
            <a:extLst>
              <a:ext uri="{FF2B5EF4-FFF2-40B4-BE49-F238E27FC236}">
                <a16:creationId xmlns:a16="http://schemas.microsoft.com/office/drawing/2014/main" id="{5785A541-31D9-C8EE-99C3-9531ED3DDA7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694421F-79D0-2B78-FE62-3734429484D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6236E31-3E4A-4FD7-AF02-125C0F4917E3}" type="slidenum">
              <a:rPr lang="en-US" smtClean="0"/>
              <a:t>‹#›</a:t>
            </a:fld>
            <a:endParaRPr lang="en-US"/>
          </a:p>
        </p:txBody>
      </p:sp>
    </p:spTree>
    <p:extLst>
      <p:ext uri="{BB962C8B-B14F-4D97-AF65-F5344CB8AC3E}">
        <p14:creationId xmlns:p14="http://schemas.microsoft.com/office/powerpoint/2010/main" val="17001448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hyperlink" Target="https://www.pathwaysrtc.pdx.edu/pdf/fpS19.pdf" TargetMode="External"/><Relationship Id="rId5" Type="http://schemas.openxmlformats.org/officeDocument/2006/relationships/hyperlink" Target="https://www.pathwaysrtc.pdx.edu/focal-point-S19" TargetMode="External"/><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Deirdre.Logan@umassmed.edu" TargetMode="External"/><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ww.umassmed.edu/TransitionsACR/"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jpeg"/><Relationship Id="rId7"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1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31.png"/></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7.xml"/><Relationship Id="rId1" Type="http://schemas.openxmlformats.org/officeDocument/2006/relationships/slideLayout" Target="../slideLayouts/slideLayout12.xml"/><Relationship Id="rId4" Type="http://schemas.openxmlformats.org/officeDocument/2006/relationships/image" Target="../media/image33.png"/></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8.xml"/><Relationship Id="rId1" Type="http://schemas.openxmlformats.org/officeDocument/2006/relationships/slideLayout" Target="../slideLayouts/slideLayout12.xml"/><Relationship Id="rId5" Type="http://schemas.openxmlformats.org/officeDocument/2006/relationships/image" Target="../media/image36.png"/><Relationship Id="rId4" Type="http://schemas.openxmlformats.org/officeDocument/2006/relationships/image" Target="../media/image35.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image" Target="../media/image37.png"/><Relationship Id="rId1" Type="http://schemas.openxmlformats.org/officeDocument/2006/relationships/slideLayout" Target="../slideLayouts/slideLayout12.xml"/><Relationship Id="rId6" Type="http://schemas.openxmlformats.org/officeDocument/2006/relationships/image" Target="../media/image41.png"/><Relationship Id="rId5" Type="http://schemas.openxmlformats.org/officeDocument/2006/relationships/image" Target="../media/image40.jpg"/><Relationship Id="rId4" Type="http://schemas.openxmlformats.org/officeDocument/2006/relationships/image" Target="../media/image39.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76C9D-D7B4-4B46-B532-ED39E38CEDE6}"/>
              </a:ext>
            </a:extLst>
          </p:cNvPr>
          <p:cNvSpPr>
            <a:spLocks noGrp="1"/>
          </p:cNvSpPr>
          <p:nvPr>
            <p:ph type="ctrTitle"/>
          </p:nvPr>
        </p:nvSpPr>
        <p:spPr>
          <a:xfrm>
            <a:off x="1524000" y="377104"/>
            <a:ext cx="9144000" cy="2387600"/>
          </a:xfrm>
        </p:spPr>
        <p:txBody>
          <a:bodyPr>
            <a:normAutofit/>
          </a:bodyPr>
          <a:lstStyle/>
          <a:p>
            <a:r>
              <a:rPr lang="en-US" sz="4000" dirty="0"/>
              <a:t>YOUTH &amp; YOUNG ADULTS with SERIOUS MENTAL HEALTH CONDITIONS:</a:t>
            </a:r>
            <a:br>
              <a:rPr lang="en-US" sz="4000" dirty="0"/>
            </a:br>
            <a:r>
              <a:rPr lang="en-US" sz="4000" dirty="0"/>
              <a:t>REFLECTIONS ON 30 YEARS</a:t>
            </a:r>
          </a:p>
        </p:txBody>
      </p:sp>
      <p:sp>
        <p:nvSpPr>
          <p:cNvPr id="3" name="Subtitle 2">
            <a:extLst>
              <a:ext uri="{FF2B5EF4-FFF2-40B4-BE49-F238E27FC236}">
                <a16:creationId xmlns:a16="http://schemas.microsoft.com/office/drawing/2014/main" id="{ED9CAD2D-FD41-42F1-B50B-816CD8301332}"/>
              </a:ext>
            </a:extLst>
          </p:cNvPr>
          <p:cNvSpPr>
            <a:spLocks noGrp="1"/>
          </p:cNvSpPr>
          <p:nvPr>
            <p:ph type="subTitle" idx="1"/>
          </p:nvPr>
        </p:nvSpPr>
        <p:spPr>
          <a:xfrm>
            <a:off x="1624361" y="2885323"/>
            <a:ext cx="9144000" cy="729331"/>
          </a:xfrm>
        </p:spPr>
        <p:txBody>
          <a:bodyPr/>
          <a:lstStyle/>
          <a:p>
            <a:r>
              <a:rPr lang="en-US" sz="3200" dirty="0">
                <a:solidFill>
                  <a:prstClr val="white"/>
                </a:solidFill>
                <a:latin typeface="Century Gothic" panose="020B0502020202020204"/>
              </a:rPr>
              <a:t>Part 2 - Research</a:t>
            </a:r>
          </a:p>
          <a:p>
            <a:endParaRPr lang="en-US" dirty="0"/>
          </a:p>
        </p:txBody>
      </p:sp>
      <p:sp>
        <p:nvSpPr>
          <p:cNvPr id="4" name="Text Placeholder 3">
            <a:extLst>
              <a:ext uri="{FF2B5EF4-FFF2-40B4-BE49-F238E27FC236}">
                <a16:creationId xmlns:a16="http://schemas.microsoft.com/office/drawing/2014/main" id="{EF6C65E4-503B-4D0F-A066-9AFC9D99B8DD}"/>
              </a:ext>
            </a:extLst>
          </p:cNvPr>
          <p:cNvSpPr>
            <a:spLocks noGrp="1"/>
          </p:cNvSpPr>
          <p:nvPr>
            <p:ph type="body" sz="quarter" idx="10"/>
          </p:nvPr>
        </p:nvSpPr>
        <p:spPr/>
        <p:txBody>
          <a:bodyPr/>
          <a:lstStyle/>
          <a:p>
            <a:r>
              <a:rPr lang="en-US" sz="1200" dirty="0">
                <a:solidFill>
                  <a:prstClr val="white"/>
                </a:solidFill>
                <a:latin typeface="Century Gothic" panose="020B0502020202020204"/>
              </a:rPr>
              <a:t>June 2, 2025</a:t>
            </a:r>
          </a:p>
        </p:txBody>
      </p:sp>
      <p:sp>
        <p:nvSpPr>
          <p:cNvPr id="5" name="Subtitle 2">
            <a:extLst>
              <a:ext uri="{FF2B5EF4-FFF2-40B4-BE49-F238E27FC236}">
                <a16:creationId xmlns:a16="http://schemas.microsoft.com/office/drawing/2014/main" id="{C0F12D2C-F4D7-5CD8-3051-AEB3AF42EE86}"/>
              </a:ext>
            </a:extLst>
          </p:cNvPr>
          <p:cNvSpPr txBox="1">
            <a:spLocks/>
          </p:cNvSpPr>
          <p:nvPr/>
        </p:nvSpPr>
        <p:spPr>
          <a:xfrm>
            <a:off x="1524000" y="3345366"/>
            <a:ext cx="9144000" cy="1450559"/>
          </a:xfrm>
          <a:prstGeom prst="rect">
            <a:avLst/>
          </a:prstGeom>
        </p:spPr>
        <p:txBody>
          <a:bodyPr vert="horz" lIns="91440" tIns="45720" rIns="91440" bIns="45720" rtlCol="0">
            <a:normAutofit/>
          </a:bodyPr>
          <a:lstStyle>
            <a:lvl1pPr marL="0" indent="0" algn="ctr" defTabSz="914354" rtl="0" eaLnBrk="1" latinLnBrk="0" hangingPunct="1">
              <a:lnSpc>
                <a:spcPct val="90000"/>
              </a:lnSpc>
              <a:spcBef>
                <a:spcPts val="1000"/>
              </a:spcBef>
              <a:buClr>
                <a:schemeClr val="tx2"/>
              </a:buClr>
              <a:buFont typeface="Arial" panose="020B0604020202020204" pitchFamily="34" charset="0"/>
              <a:buNone/>
              <a:defRPr sz="2400" i="0" kern="1200">
                <a:solidFill>
                  <a:schemeClr val="bg1"/>
                </a:solidFill>
                <a:latin typeface="Arial" panose="020B0604020202020204" pitchFamily="34" charset="0"/>
                <a:ea typeface="+mn-ea"/>
                <a:cs typeface="Arial" panose="020B0604020202020204" pitchFamily="34" charset="0"/>
              </a:defRPr>
            </a:lvl1pPr>
            <a:lvl2pPr marL="457178" indent="0" algn="ctr" defTabSz="914354" rtl="0" eaLnBrk="1" latinLnBrk="0" hangingPunct="1">
              <a:lnSpc>
                <a:spcPct val="90000"/>
              </a:lnSpc>
              <a:spcBef>
                <a:spcPts val="500"/>
              </a:spcBef>
              <a:buClr>
                <a:schemeClr val="tx2"/>
              </a:buClr>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Clr>
                <a:schemeClr val="tx2"/>
              </a:buClr>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Clr>
                <a:schemeClr val="tx2"/>
              </a:buClr>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Clr>
                <a:schemeClr val="tx2"/>
              </a:buClr>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eaLnBrk="1" hangingPunct="1"/>
            <a:r>
              <a:rPr lang="en-GB" sz="2400" dirty="0"/>
              <a:t>Amanda Baczko</a:t>
            </a:r>
          </a:p>
          <a:p>
            <a:pPr algn="r" eaLnBrk="1" hangingPunct="1"/>
            <a:r>
              <a:rPr lang="en-US" sz="2400" dirty="0"/>
              <a:t>Maryann Davis</a:t>
            </a:r>
          </a:p>
          <a:p>
            <a:pPr algn="r" eaLnBrk="1" hangingPunct="1"/>
            <a:r>
              <a:rPr lang="en-US" dirty="0"/>
              <a:t>Nancy Koroloff</a:t>
            </a:r>
            <a:endParaRPr lang="en-US" sz="2400" dirty="0"/>
          </a:p>
          <a:p>
            <a:endParaRPr lang="en-US" dirty="0"/>
          </a:p>
        </p:txBody>
      </p:sp>
    </p:spTree>
    <p:extLst>
      <p:ext uri="{BB962C8B-B14F-4D97-AF65-F5344CB8AC3E}">
        <p14:creationId xmlns:p14="http://schemas.microsoft.com/office/powerpoint/2010/main" val="22203475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9D9C5C-4FD8-ADA1-6A8D-4571F6374919}"/>
              </a:ext>
            </a:extLst>
          </p:cNvPr>
          <p:cNvSpPr>
            <a:spLocks noGrp="1"/>
          </p:cNvSpPr>
          <p:nvPr>
            <p:ph type="title"/>
          </p:nvPr>
        </p:nvSpPr>
        <p:spPr>
          <a:xfrm>
            <a:off x="841248" y="548640"/>
            <a:ext cx="3600860" cy="5431536"/>
          </a:xfrm>
        </p:spPr>
        <p:txBody>
          <a:bodyPr>
            <a:normAutofit/>
          </a:bodyPr>
          <a:lstStyle/>
          <a:p>
            <a:r>
              <a:rPr lang="en-US" sz="5400" dirty="0">
                <a:latin typeface="Arial Black" panose="020B0A04020102020204" pitchFamily="34" charset="0"/>
              </a:rPr>
              <a:t>Maryann</a:t>
            </a: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4C9E216-AF7A-483F-8EF0-05B4E4BCFB6C}"/>
              </a:ext>
            </a:extLst>
          </p:cNvPr>
          <p:cNvSpPr>
            <a:spLocks noGrp="1"/>
          </p:cNvSpPr>
          <p:nvPr>
            <p:ph idx="1"/>
          </p:nvPr>
        </p:nvSpPr>
        <p:spPr>
          <a:xfrm>
            <a:off x="5126418" y="552091"/>
            <a:ext cx="6224335" cy="5431536"/>
          </a:xfrm>
        </p:spPr>
        <p:txBody>
          <a:bodyPr anchor="ctr">
            <a:normAutofit lnSpcReduction="10000"/>
          </a:bodyPr>
          <a:lstStyle/>
          <a:p>
            <a:pPr marL="457200" indent="-457200">
              <a:spcBef>
                <a:spcPts val="1200"/>
              </a:spcBef>
              <a:buSzPct val="150000"/>
            </a:pPr>
            <a:r>
              <a:rPr lang="en-US" sz="2000" b="1" dirty="0">
                <a:latin typeface="Arial" panose="020B0604020202020204" pitchFamily="34" charset="0"/>
                <a:ea typeface="Aptos" panose="020B0004020202020204" pitchFamily="34" charset="0"/>
                <a:cs typeface="Arial" panose="020B0604020202020204" pitchFamily="34" charset="0"/>
              </a:rPr>
              <a:t>In 1995, </a:t>
            </a:r>
            <a:r>
              <a:rPr lang="en-US" sz="2000" dirty="0">
                <a:latin typeface="Arial" panose="020B0604020202020204" pitchFamily="34" charset="0"/>
                <a:ea typeface="Aptos" panose="020B0004020202020204" pitchFamily="34" charset="0"/>
                <a:cs typeface="Arial" panose="020B0604020202020204" pitchFamily="34" charset="0"/>
              </a:rPr>
              <a:t>SAMHSA funded the National Resource Center on Homelessness and Mental Illness to convene experts and produce a white paper reviewing what is known about </a:t>
            </a:r>
            <a:r>
              <a:rPr lang="en-US" sz="2000" i="1" dirty="0">
                <a:latin typeface="Arial" panose="020B0604020202020204" pitchFamily="34" charset="0"/>
                <a:ea typeface="Aptos" panose="020B0004020202020204" pitchFamily="34" charset="0"/>
                <a:cs typeface="Arial" panose="020B0604020202020204" pitchFamily="34" charset="0"/>
              </a:rPr>
              <a:t>The Transition to Adulthood among Adolescents who have Serious Emotional Disturbances; At Risk for Homelessness</a:t>
            </a:r>
          </a:p>
          <a:p>
            <a:pPr marL="914400" lvl="1" indent="-457200">
              <a:spcAft>
                <a:spcPts val="600"/>
              </a:spcAft>
              <a:buSzPct val="150000"/>
            </a:pPr>
            <a:endParaRPr lang="en-US" sz="2000" dirty="0">
              <a:latin typeface="Arial" panose="020B0604020202020204" pitchFamily="34" charset="0"/>
              <a:cs typeface="Arial" panose="020B0604020202020204" pitchFamily="34" charset="0"/>
            </a:endParaRPr>
          </a:p>
          <a:p>
            <a:pPr marL="914400" lvl="1" indent="-457200">
              <a:spcAft>
                <a:spcPts val="600"/>
              </a:spcAft>
              <a:buSzPct val="150000"/>
            </a:pPr>
            <a:r>
              <a:rPr lang="en-US" sz="2000" dirty="0">
                <a:latin typeface="Arial" panose="020B0604020202020204" pitchFamily="34" charset="0"/>
                <a:cs typeface="Arial" panose="020B0604020202020204" pitchFamily="34" charset="0"/>
              </a:rPr>
              <a:t>Maryann Davis and Ann Vander Stoep wrote the briefing paper which became Davis &amp; Vander Stoep (1997)</a:t>
            </a:r>
          </a:p>
          <a:p>
            <a:pPr marL="914400" lvl="1" indent="-457200">
              <a:spcAft>
                <a:spcPts val="600"/>
              </a:spcAft>
              <a:buSzPct val="150000"/>
            </a:pPr>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ea typeface="Times New Roman" panose="02020603050405020304" pitchFamily="18" charset="0"/>
                <a:cs typeface="Arial" panose="020B0604020202020204" pitchFamily="34" charset="0"/>
              </a:rPr>
              <a:t>Davis, M., &amp; Vander Stoep, A.  (1997). The transition to adulthood among children and adolescents who have serious emotional disturbance Part I: Developmental transitions. </a:t>
            </a:r>
            <a:r>
              <a:rPr lang="en-US" sz="2000" i="1" dirty="0">
                <a:latin typeface="Arial" panose="020B0604020202020204" pitchFamily="34" charset="0"/>
                <a:ea typeface="Times New Roman" panose="02020603050405020304" pitchFamily="18" charset="0"/>
                <a:cs typeface="Arial" panose="020B0604020202020204" pitchFamily="34" charset="0"/>
              </a:rPr>
              <a:t>Journal of Mental Health</a:t>
            </a:r>
            <a:r>
              <a:rPr lang="en-US" sz="2000" dirty="0">
                <a:latin typeface="Arial" panose="020B0604020202020204" pitchFamily="34" charset="0"/>
                <a:ea typeface="Times New Roman" panose="02020603050405020304" pitchFamily="18" charset="0"/>
                <a:cs typeface="Arial" panose="020B0604020202020204" pitchFamily="34" charset="0"/>
              </a:rPr>
              <a:t> </a:t>
            </a:r>
            <a:r>
              <a:rPr lang="en-US" sz="2000" i="1" dirty="0">
                <a:latin typeface="Arial" panose="020B0604020202020204" pitchFamily="34" charset="0"/>
                <a:ea typeface="Times New Roman" panose="02020603050405020304" pitchFamily="18" charset="0"/>
                <a:cs typeface="Arial" panose="020B0604020202020204" pitchFamily="34" charset="0"/>
              </a:rPr>
              <a:t>Administration</a:t>
            </a:r>
            <a:r>
              <a:rPr lang="en-US" sz="2000" dirty="0">
                <a:latin typeface="Arial" panose="020B0604020202020204" pitchFamily="34" charset="0"/>
                <a:ea typeface="Times New Roman" panose="02020603050405020304" pitchFamily="18" charset="0"/>
                <a:cs typeface="Arial" panose="020B0604020202020204" pitchFamily="34" charset="0"/>
              </a:rPr>
              <a:t>, 24 (4), 400-427.</a:t>
            </a:r>
          </a:p>
          <a:p>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146515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313AB19-6AC2-B40A-E03E-293770B378FC}"/>
              </a:ext>
            </a:extLst>
          </p:cNvPr>
          <p:cNvSpPr>
            <a:spLocks noGrp="1"/>
          </p:cNvSpPr>
          <p:nvPr>
            <p:ph type="title"/>
          </p:nvPr>
        </p:nvSpPr>
        <p:spPr>
          <a:xfrm>
            <a:off x="686834" y="1153572"/>
            <a:ext cx="3200400" cy="4461163"/>
          </a:xfrm>
        </p:spPr>
        <p:txBody>
          <a:bodyPr>
            <a:normAutofit/>
          </a:bodyPr>
          <a:lstStyle/>
          <a:p>
            <a:r>
              <a:rPr lang="en-US" sz="5400" dirty="0">
                <a:solidFill>
                  <a:srgbClr val="FFFFFF"/>
                </a:solidFill>
                <a:effectLst>
                  <a:outerShdw blurRad="38100" dist="38100" dir="2700000" algn="tl">
                    <a:srgbClr val="000000">
                      <a:alpha val="43137"/>
                    </a:srgbClr>
                  </a:outerShdw>
                </a:effectLst>
                <a:latin typeface="Arial Black" panose="020B0A04020102020204" pitchFamily="34" charset="0"/>
              </a:rPr>
              <a:t>Nancy</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E480A0FC-C7EA-CF17-6589-A92C444454FA}"/>
              </a:ext>
            </a:extLst>
          </p:cNvPr>
          <p:cNvSpPr>
            <a:spLocks noGrp="1"/>
          </p:cNvSpPr>
          <p:nvPr>
            <p:ph idx="1"/>
          </p:nvPr>
        </p:nvSpPr>
        <p:spPr>
          <a:xfrm>
            <a:off x="4447308" y="591344"/>
            <a:ext cx="6906491" cy="5585619"/>
          </a:xfrm>
        </p:spPr>
        <p:txBody>
          <a:bodyPr anchor="ctr">
            <a:normAutofit/>
          </a:bodyPr>
          <a:lstStyle/>
          <a:p>
            <a:r>
              <a:rPr lang="en-US" sz="2400" dirty="0">
                <a:latin typeface="Arial" panose="020B0604020202020204" pitchFamily="34" charset="0"/>
                <a:cs typeface="Arial" panose="020B0604020202020204" pitchFamily="34" charset="0"/>
              </a:rPr>
              <a:t>1984-2009  RRTC on Family Support and Children’s Mental Health</a:t>
            </a:r>
          </a:p>
          <a:p>
            <a:r>
              <a:rPr lang="en-US" sz="2400" dirty="0">
                <a:latin typeface="Arial" panose="020B0604020202020204" pitchFamily="34" charset="0"/>
                <a:cs typeface="Arial" panose="020B0604020202020204" pitchFamily="34" charset="0"/>
              </a:rPr>
              <a:t>    One of the RRTC’s research projects in 1984-89 cycle was on programs designed to support transition aged youth with SED.  Did a companion study on state policies related to mental health services for transition aged youth.  </a:t>
            </a:r>
          </a:p>
          <a:p>
            <a:r>
              <a:rPr lang="en-US" sz="2400" dirty="0">
                <a:latin typeface="Arial" panose="020B0604020202020204" pitchFamily="34" charset="0"/>
                <a:cs typeface="Arial" panose="020B0604020202020204" pitchFamily="34" charset="0"/>
              </a:rPr>
              <a:t>Continued to do research on family advocacy and support groups,  aware of concerns for children as they moved into adulthood.</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Became involved with Partnership for Youth Transition (2002)as evaluator for Clark County.  Hired first young person with mental health challenges as research assistant.</a:t>
            </a:r>
          </a:p>
        </p:txBody>
      </p:sp>
    </p:spTree>
    <p:extLst>
      <p:ext uri="{BB962C8B-B14F-4D97-AF65-F5344CB8AC3E}">
        <p14:creationId xmlns:p14="http://schemas.microsoft.com/office/powerpoint/2010/main" val="20203556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E7F94237-0536-4DB1-8C95-39E355CED9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a:extLst>
              <a:ext uri="{FF2B5EF4-FFF2-40B4-BE49-F238E27FC236}">
                <a16:creationId xmlns:a16="http://schemas.microsoft.com/office/drawing/2014/main" id="{1A3C89F8-0D2F-47FF-B903-151248265F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81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5" name="Picture 4" descr="This is a photo of three young adult women who once worked at the L&amp;W RRTC.">
            <a:extLst>
              <a:ext uri="{FF2B5EF4-FFF2-40B4-BE49-F238E27FC236}">
                <a16:creationId xmlns:a16="http://schemas.microsoft.com/office/drawing/2014/main" id="{1E26BD40-0706-000E-4635-8A92E9D427D1}"/>
              </a:ext>
            </a:extLst>
          </p:cNvPr>
          <p:cNvPicPr>
            <a:picLocks noChangeAspect="1"/>
          </p:cNvPicPr>
          <p:nvPr/>
        </p:nvPicPr>
        <p:blipFill>
          <a:blip r:embed="rId3">
            <a:duotone>
              <a:schemeClr val="accent1">
                <a:shade val="45000"/>
                <a:satMod val="135000"/>
              </a:schemeClr>
              <a:prstClr val="white"/>
            </a:duotone>
            <a:alphaModFix amt="35000"/>
          </a:blip>
          <a:srcRect t="191" b="18582"/>
          <a:stretch>
            <a:fillRect/>
          </a:stretch>
        </p:blipFill>
        <p:spPr>
          <a:xfrm>
            <a:off x="20" y="10"/>
            <a:ext cx="12191981" cy="6857989"/>
          </a:xfrm>
          <a:prstGeom prst="rect">
            <a:avLst/>
          </a:prstGeom>
        </p:spPr>
      </p:pic>
      <p:sp>
        <p:nvSpPr>
          <p:cNvPr id="2" name="Title 1">
            <a:extLst>
              <a:ext uri="{FF2B5EF4-FFF2-40B4-BE49-F238E27FC236}">
                <a16:creationId xmlns:a16="http://schemas.microsoft.com/office/drawing/2014/main" id="{562EFA02-D0E0-AD45-60B8-F6D13BD0BC6C}"/>
              </a:ext>
            </a:extLst>
          </p:cNvPr>
          <p:cNvSpPr>
            <a:spLocks noGrp="1"/>
          </p:cNvSpPr>
          <p:nvPr>
            <p:ph type="title"/>
          </p:nvPr>
        </p:nvSpPr>
        <p:spPr>
          <a:xfrm>
            <a:off x="3880430" y="583345"/>
            <a:ext cx="7160357" cy="4164820"/>
          </a:xfrm>
        </p:spPr>
        <p:txBody>
          <a:bodyPr vert="horz" lIns="91440" tIns="45720" rIns="91440" bIns="45720" rtlCol="0" anchor="t">
            <a:normAutofit/>
          </a:bodyPr>
          <a:lstStyle/>
          <a:p>
            <a:pPr algn="r"/>
            <a:r>
              <a:rPr lang="en-US" sz="8000" dirty="0">
                <a:solidFill>
                  <a:srgbClr val="FFFFFF"/>
                </a:solidFill>
                <a:latin typeface="Arial Black" panose="020B0A04020102020204" pitchFamily="34" charset="0"/>
              </a:rPr>
              <a:t>Amanda</a:t>
            </a:r>
          </a:p>
        </p:txBody>
      </p:sp>
      <p:sp>
        <p:nvSpPr>
          <p:cNvPr id="25" name="Graphic 13">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4359" y="583345"/>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60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7" name="Graphic 12">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33139" y="8126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w="42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9" name="Graphic 15">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8819" y="1037066"/>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61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cxnSp>
        <p:nvCxnSpPr>
          <p:cNvPr id="31" name="Straight Connector 30">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56114" y="3503032"/>
            <a:ext cx="0" cy="334609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sp>
        <p:nvSpPr>
          <p:cNvPr id="33" name="Graphic 22">
            <a:extLst>
              <a:ext uri="{FF2B5EF4-FFF2-40B4-BE49-F238E27FC236}">
                <a16:creationId xmlns:a16="http://schemas.microsoft.com/office/drawing/2014/main" id="{508BEF50-7B1E-49A4-BC19-5F4F1D755E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36425" y="5636680"/>
            <a:ext cx="151536" cy="151536"/>
          </a:xfrm>
          <a:custGeom>
            <a:avLst/>
            <a:gdLst>
              <a:gd name="connsiteX0" fmla="*/ 141251 w 151536"/>
              <a:gd name="connsiteY0" fmla="*/ 65483 h 151536"/>
              <a:gd name="connsiteX1" fmla="*/ 86053 w 151536"/>
              <a:gd name="connsiteY1" fmla="*/ 65483 h 151536"/>
              <a:gd name="connsiteX2" fmla="*/ 86053 w 151536"/>
              <a:gd name="connsiteY2" fmla="*/ 10285 h 151536"/>
              <a:gd name="connsiteX3" fmla="*/ 75768 w 151536"/>
              <a:gd name="connsiteY3" fmla="*/ 0 h 151536"/>
              <a:gd name="connsiteX4" fmla="*/ 65483 w 151536"/>
              <a:gd name="connsiteY4" fmla="*/ 10285 h 151536"/>
              <a:gd name="connsiteX5" fmla="*/ 65483 w 151536"/>
              <a:gd name="connsiteY5" fmla="*/ 65483 h 151536"/>
              <a:gd name="connsiteX6" fmla="*/ 10285 w 151536"/>
              <a:gd name="connsiteY6" fmla="*/ 65483 h 151536"/>
              <a:gd name="connsiteX7" fmla="*/ 0 w 151536"/>
              <a:gd name="connsiteY7" fmla="*/ 75768 h 151536"/>
              <a:gd name="connsiteX8" fmla="*/ 10285 w 151536"/>
              <a:gd name="connsiteY8" fmla="*/ 86053 h 151536"/>
              <a:gd name="connsiteX9" fmla="*/ 65483 w 151536"/>
              <a:gd name="connsiteY9" fmla="*/ 86053 h 151536"/>
              <a:gd name="connsiteX10" fmla="*/ 65483 w 151536"/>
              <a:gd name="connsiteY10" fmla="*/ 141251 h 151536"/>
              <a:gd name="connsiteX11" fmla="*/ 75768 w 151536"/>
              <a:gd name="connsiteY11" fmla="*/ 151536 h 151536"/>
              <a:gd name="connsiteX12" fmla="*/ 86053 w 151536"/>
              <a:gd name="connsiteY12" fmla="*/ 141251 h 151536"/>
              <a:gd name="connsiteX13" fmla="*/ 86053 w 151536"/>
              <a:gd name="connsiteY13" fmla="*/ 86053 h 151536"/>
              <a:gd name="connsiteX14" fmla="*/ 141251 w 151536"/>
              <a:gd name="connsiteY14" fmla="*/ 86053 h 151536"/>
              <a:gd name="connsiteX15" fmla="*/ 151536 w 151536"/>
              <a:gd name="connsiteY15" fmla="*/ 75768 h 151536"/>
              <a:gd name="connsiteX16" fmla="*/ 141251 w 151536"/>
              <a:gd name="connsiteY16" fmla="*/ 65483 h 151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rgbClr val="FFFFFF"/>
          </a:solidFill>
          <a:ln w="64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5" name="Graphic 23">
            <a:extLst>
              <a:ext uri="{FF2B5EF4-FFF2-40B4-BE49-F238E27FC236}">
                <a16:creationId xmlns:a16="http://schemas.microsoft.com/office/drawing/2014/main" id="{3FBAD350-5664-4811-A208-657FB882D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45175" y="6096759"/>
            <a:ext cx="108625" cy="108625"/>
          </a:xfrm>
          <a:custGeom>
            <a:avLst/>
            <a:gdLst>
              <a:gd name="connsiteX0" fmla="*/ 54313 w 108625"/>
              <a:gd name="connsiteY0" fmla="*/ 16053 h 108625"/>
              <a:gd name="connsiteX1" fmla="*/ 92572 w 108625"/>
              <a:gd name="connsiteY1" fmla="*/ 54313 h 108625"/>
              <a:gd name="connsiteX2" fmla="*/ 54313 w 108625"/>
              <a:gd name="connsiteY2" fmla="*/ 92572 h 108625"/>
              <a:gd name="connsiteX3" fmla="*/ 16053 w 108625"/>
              <a:gd name="connsiteY3" fmla="*/ 54313 h 108625"/>
              <a:gd name="connsiteX4" fmla="*/ 54313 w 108625"/>
              <a:gd name="connsiteY4" fmla="*/ 16053 h 108625"/>
              <a:gd name="connsiteX5" fmla="*/ 54313 w 108625"/>
              <a:gd name="connsiteY5" fmla="*/ 0 h 108625"/>
              <a:gd name="connsiteX6" fmla="*/ 0 w 108625"/>
              <a:gd name="connsiteY6" fmla="*/ 54313 h 108625"/>
              <a:gd name="connsiteX7" fmla="*/ 54313 w 108625"/>
              <a:gd name="connsiteY7" fmla="*/ 108625 h 108625"/>
              <a:gd name="connsiteX8" fmla="*/ 108625 w 108625"/>
              <a:gd name="connsiteY8" fmla="*/ 54313 h 108625"/>
              <a:gd name="connsiteX9" fmla="*/ 54313 w 108625"/>
              <a:gd name="connsiteY9" fmla="*/ 0 h 10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rgbClr val="FFFFFF"/>
          </a:solidFill>
          <a:ln w="51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7" name="Graphic 21">
            <a:extLst>
              <a:ext uri="{FF2B5EF4-FFF2-40B4-BE49-F238E27FC236}">
                <a16:creationId xmlns:a16="http://schemas.microsoft.com/office/drawing/2014/main" id="{C39ADB8F-D187-49D7-BDCF-C1B6DC7270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54288" y="6238029"/>
            <a:ext cx="95759" cy="95759"/>
          </a:xfrm>
          <a:custGeom>
            <a:avLst/>
            <a:gdLst>
              <a:gd name="connsiteX0" fmla="*/ 95759 w 95759"/>
              <a:gd name="connsiteY0" fmla="*/ 47880 h 95759"/>
              <a:gd name="connsiteX1" fmla="*/ 47880 w 95759"/>
              <a:gd name="connsiteY1" fmla="*/ 95759 h 95759"/>
              <a:gd name="connsiteX2" fmla="*/ 0 w 95759"/>
              <a:gd name="connsiteY2" fmla="*/ 47880 h 95759"/>
              <a:gd name="connsiteX3" fmla="*/ 47880 w 95759"/>
              <a:gd name="connsiteY3" fmla="*/ 0 h 95759"/>
              <a:gd name="connsiteX4" fmla="*/ 95759 w 95759"/>
              <a:gd name="connsiteY4" fmla="*/ 47880 h 95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rgbClr val="FFFFFF"/>
          </a:solidFill>
          <a:ln w="46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92235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ACCAE-C5FB-C9FE-2A64-0AA893E1F969}"/>
              </a:ext>
            </a:extLst>
          </p:cNvPr>
          <p:cNvSpPr>
            <a:spLocks noGrp="1"/>
          </p:cNvSpPr>
          <p:nvPr>
            <p:ph type="ctrTitle"/>
          </p:nvPr>
        </p:nvSpPr>
        <p:spPr>
          <a:xfrm>
            <a:off x="457200" y="2932151"/>
            <a:ext cx="11277600" cy="1504017"/>
          </a:xfrm>
        </p:spPr>
        <p:txBody>
          <a:bodyPr/>
          <a:lstStyle/>
          <a:p>
            <a:pPr algn="ctr"/>
            <a:r>
              <a:rPr lang="en-US" dirty="0"/>
              <a:t>From your perspective, what are 2-3 important studies or projects from these 3 decades, and why?</a:t>
            </a:r>
          </a:p>
        </p:txBody>
      </p:sp>
    </p:spTree>
    <p:extLst>
      <p:ext uri="{BB962C8B-B14F-4D97-AF65-F5344CB8AC3E}">
        <p14:creationId xmlns:p14="http://schemas.microsoft.com/office/powerpoint/2010/main" val="34969411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4BF0939-BEC2-02DA-FB3C-0C640A12C62E}"/>
              </a:ext>
            </a:extLst>
          </p:cNvPr>
          <p:cNvSpPr txBox="1">
            <a:spLocks noGrp="1"/>
          </p:cNvSpPr>
          <p:nvPr>
            <p:ph type="title"/>
          </p:nvPr>
        </p:nvSpPr>
        <p:spPr/>
        <p:txBody>
          <a:bodyPr anchorCtr="1"/>
          <a:lstStyle/>
          <a:p>
            <a:pPr lvl="0" algn="ctr"/>
            <a:r>
              <a:rPr lang="en-US" sz="4300" dirty="0"/>
              <a:t>Value Add: Impact the Researchers</a:t>
            </a:r>
          </a:p>
        </p:txBody>
      </p:sp>
      <p:sp>
        <p:nvSpPr>
          <p:cNvPr id="2" name="Content Placeholder 1">
            <a:extLst>
              <a:ext uri="{FF2B5EF4-FFF2-40B4-BE49-F238E27FC236}">
                <a16:creationId xmlns:a16="http://schemas.microsoft.com/office/drawing/2014/main" id="{DE732A74-E1BF-454E-67FB-BC0AB907D7E5}"/>
              </a:ext>
            </a:extLst>
          </p:cNvPr>
          <p:cNvSpPr txBox="1">
            <a:spLocks noGrp="1"/>
          </p:cNvSpPr>
          <p:nvPr>
            <p:ph type="body" idx="4294967295"/>
          </p:nvPr>
        </p:nvSpPr>
        <p:spPr>
          <a:xfrm>
            <a:off x="457200" y="1995056"/>
            <a:ext cx="11137236" cy="4638504"/>
          </a:xfrm>
        </p:spPr>
        <p:txBody>
          <a:bodyPr/>
          <a:lstStyle/>
          <a:p>
            <a:pPr marL="0" lvl="0" indent="0">
              <a:buNone/>
            </a:pPr>
            <a:r>
              <a:rPr lang="en-US" dirty="0"/>
              <a:t>Research teams historically made up of seasoned researchers infused with lived experience and youth culture. </a:t>
            </a:r>
          </a:p>
          <a:p>
            <a:pPr marL="0" lvl="0" indent="0">
              <a:buNone/>
            </a:pPr>
            <a:endParaRPr lang="en-US" dirty="0"/>
          </a:p>
          <a:p>
            <a:pPr lvl="1"/>
            <a:r>
              <a:rPr lang="en-US" sz="3200" dirty="0"/>
              <a:t>Change in practice, belief systems, and team dynamics</a:t>
            </a:r>
          </a:p>
          <a:p>
            <a:pPr lvl="1"/>
            <a:r>
              <a:rPr lang="en-US" sz="3200" dirty="0"/>
              <a:t>Stigmas and biases altered head on</a:t>
            </a:r>
          </a:p>
          <a:p>
            <a:pPr marL="457172" lvl="1" indent="0">
              <a:buNone/>
            </a:pPr>
            <a:endParaRPr lang="en-US" sz="3200" dirty="0"/>
          </a:p>
        </p:txBody>
      </p:sp>
      <p:pic>
        <p:nvPicPr>
          <p:cNvPr id="4" name="Picture 2" descr="Pyramid showing the 4 levels of meaningful youth involvement">
            <a:extLst>
              <a:ext uri="{FF2B5EF4-FFF2-40B4-BE49-F238E27FC236}">
                <a16:creationId xmlns:a16="http://schemas.microsoft.com/office/drawing/2014/main" id="{BE3183CF-08E4-54CB-E9F5-2153A9CBFF8A}"/>
              </a:ext>
            </a:extLst>
          </p:cNvPr>
          <p:cNvPicPr>
            <a:picLocks noChangeAspect="1"/>
          </p:cNvPicPr>
          <p:nvPr/>
        </p:nvPicPr>
        <p:blipFill>
          <a:blip r:embed="rId3"/>
          <a:srcRect l="405" t="3808" r="504" b="2926"/>
          <a:stretch>
            <a:fillRect/>
          </a:stretch>
        </p:blipFill>
        <p:spPr>
          <a:xfrm>
            <a:off x="8626467" y="4291343"/>
            <a:ext cx="3200400" cy="2209044"/>
          </a:xfrm>
          <a:prstGeom prst="rect">
            <a:avLst/>
          </a:prstGeom>
          <a:noFill/>
          <a:ln cap="flat">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EFBF536D-DA19-FE97-BD10-47785D67A91D}"/>
              </a:ext>
            </a:extLst>
          </p:cNvPr>
          <p:cNvSpPr txBox="1">
            <a:spLocks noGrp="1"/>
          </p:cNvSpPr>
          <p:nvPr>
            <p:ph type="title"/>
          </p:nvPr>
        </p:nvSpPr>
        <p:spPr/>
        <p:txBody>
          <a:bodyPr>
            <a:normAutofit/>
          </a:bodyPr>
          <a:lstStyle/>
          <a:p>
            <a:pPr lvl="0"/>
            <a:r>
              <a:rPr lang="en-US" sz="4000" dirty="0">
                <a:latin typeface="Arial Black" panose="020B0A04020102020204" pitchFamily="34" charset="0"/>
              </a:rPr>
              <a:t>Peer Academic Supports for Success</a:t>
            </a:r>
          </a:p>
        </p:txBody>
      </p:sp>
      <p:sp>
        <p:nvSpPr>
          <p:cNvPr id="3" name="Content Placeholder 1">
            <a:extLst>
              <a:ext uri="{FF2B5EF4-FFF2-40B4-BE49-F238E27FC236}">
                <a16:creationId xmlns:a16="http://schemas.microsoft.com/office/drawing/2014/main" id="{E0D6101C-360C-F3D2-29CA-729BA208AB58}"/>
              </a:ext>
            </a:extLst>
          </p:cNvPr>
          <p:cNvSpPr txBox="1">
            <a:spLocks noGrp="1"/>
          </p:cNvSpPr>
          <p:nvPr>
            <p:ph type="body" idx="4294967295"/>
          </p:nvPr>
        </p:nvSpPr>
        <p:spPr>
          <a:xfrm>
            <a:off x="457200" y="541589"/>
            <a:ext cx="5596127" cy="4638678"/>
          </a:xfrm>
        </p:spPr>
        <p:txBody>
          <a:bodyPr/>
          <a:lstStyle/>
          <a:p>
            <a:pPr marL="0" lvl="0" indent="0">
              <a:buNone/>
            </a:pPr>
            <a:r>
              <a:rPr lang="en-US" dirty="0"/>
              <a:t>Peer academic coaching program, developed in partnership with Learning &amp; Working RRTC, Boston University and Wright State University</a:t>
            </a:r>
          </a:p>
          <a:p>
            <a:pPr marL="0" lvl="0" indent="0">
              <a:buNone/>
            </a:pPr>
            <a:endParaRPr lang="en-US" dirty="0"/>
          </a:p>
        </p:txBody>
      </p:sp>
      <p:pic>
        <p:nvPicPr>
          <p:cNvPr id="4" name="Picture 22" descr="Student Studying Brainstorming Analying Campu.. | Free stock photo - 1487">
            <a:extLst>
              <a:ext uri="{FF2B5EF4-FFF2-40B4-BE49-F238E27FC236}">
                <a16:creationId xmlns:a16="http://schemas.microsoft.com/office/drawing/2014/main" id="{8D79E1E3-9DE9-1AE2-E01A-1E6A9D30AD7A}"/>
              </a:ext>
            </a:extLst>
          </p:cNvPr>
          <p:cNvPicPr>
            <a:picLocks noGrp="1" noChangeAspect="1"/>
          </p:cNvPicPr>
          <p:nvPr>
            <p:ph type="pic" idx="4294967295"/>
          </p:nvPr>
        </p:nvPicPr>
        <p:blipFill>
          <a:blip r:embed="rId3"/>
          <a:srcRect l="32481" r="-6312"/>
          <a:stretch>
            <a:fillRect/>
          </a:stretch>
        </p:blipFill>
        <p:spPr>
          <a:xfrm>
            <a:off x="5926839" y="0"/>
            <a:ext cx="6847841" cy="6858000"/>
          </a:xfr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A3C89F8-0D2F-47FF-B903-151248265F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81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1" name="Title 10">
            <a:extLst>
              <a:ext uri="{FF2B5EF4-FFF2-40B4-BE49-F238E27FC236}">
                <a16:creationId xmlns:a16="http://schemas.microsoft.com/office/drawing/2014/main" id="{FC5B4729-2336-82B1-A5CF-05D400831A31}"/>
              </a:ext>
            </a:extLst>
          </p:cNvPr>
          <p:cNvSpPr>
            <a:spLocks noGrp="1"/>
          </p:cNvSpPr>
          <p:nvPr>
            <p:ph type="title"/>
          </p:nvPr>
        </p:nvSpPr>
        <p:spPr>
          <a:xfrm>
            <a:off x="3880430" y="583345"/>
            <a:ext cx="7160357" cy="4164820"/>
          </a:xfrm>
        </p:spPr>
        <p:txBody>
          <a:bodyPr vert="horz" lIns="91440" tIns="45720" rIns="91440" bIns="45720" rtlCol="0" anchor="t">
            <a:normAutofit fontScale="90000"/>
          </a:bodyPr>
          <a:lstStyle/>
          <a:p>
            <a:pPr algn="r"/>
            <a:r>
              <a:rPr lang="en-US" kern="1200" dirty="0">
                <a:solidFill>
                  <a:srgbClr val="FFFFFF"/>
                </a:solidFill>
                <a:latin typeface="Arial" panose="020B0604020202020204" pitchFamily="34" charset="0"/>
                <a:cs typeface="Arial" panose="020B0604020202020204" pitchFamily="34" charset="0"/>
              </a:rPr>
              <a:t>Konrad, E. (1996).  A Multidimensional Framework for Conceptualizing Human Services Integration Initiatives.  </a:t>
            </a:r>
            <a:r>
              <a:rPr lang="en-US" i="1" kern="1200" dirty="0">
                <a:solidFill>
                  <a:srgbClr val="FFFFFF"/>
                </a:solidFill>
                <a:latin typeface="Arial" panose="020B0604020202020204" pitchFamily="34" charset="0"/>
                <a:cs typeface="Arial" panose="020B0604020202020204" pitchFamily="34" charset="0"/>
              </a:rPr>
              <a:t>New Directions for Evaluation. </a:t>
            </a:r>
            <a:r>
              <a:rPr lang="en-US" kern="1200" dirty="0">
                <a:solidFill>
                  <a:srgbClr val="FFFFFF"/>
                </a:solidFill>
                <a:latin typeface="Arial" panose="020B0604020202020204" pitchFamily="34" charset="0"/>
                <a:cs typeface="Arial" panose="020B0604020202020204" pitchFamily="34" charset="0"/>
              </a:rPr>
              <a:t>Vol 59, Spring.</a:t>
            </a:r>
          </a:p>
        </p:txBody>
      </p:sp>
      <p:sp>
        <p:nvSpPr>
          <p:cNvPr id="18" name="Graphic 13">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4359" y="583345"/>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603" cap="flat">
            <a:noFill/>
            <a:prstDash val="solid"/>
            <a:miter/>
          </a:ln>
        </p:spPr>
        <p:txBody>
          <a:bodyPr rtlCol="0" anchor="ctr"/>
          <a:lstStyle/>
          <a:p>
            <a:endParaRPr lang="en-US">
              <a:solidFill>
                <a:srgbClr val="FFFFFF"/>
              </a:solidFill>
            </a:endParaRPr>
          </a:p>
        </p:txBody>
      </p:sp>
      <p:sp>
        <p:nvSpPr>
          <p:cNvPr id="20" name="Graphic 12">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33139" y="8126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w="422" cap="flat">
            <a:noFill/>
            <a:prstDash val="solid"/>
            <a:miter/>
          </a:ln>
        </p:spPr>
        <p:txBody>
          <a:bodyPr rtlCol="0" anchor="ctr"/>
          <a:lstStyle/>
          <a:p>
            <a:endParaRPr lang="en-US">
              <a:solidFill>
                <a:srgbClr val="FFFFFF"/>
              </a:solidFill>
            </a:endParaRPr>
          </a:p>
        </p:txBody>
      </p:sp>
      <p:sp>
        <p:nvSpPr>
          <p:cNvPr id="22" name="Graphic 15">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8819" y="1037066"/>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610" cap="flat">
            <a:noFill/>
            <a:prstDash val="solid"/>
            <a:miter/>
          </a:ln>
        </p:spPr>
        <p:txBody>
          <a:bodyPr rtlCol="0" anchor="ctr"/>
          <a:lstStyle/>
          <a:p>
            <a:endParaRPr lang="en-US">
              <a:solidFill>
                <a:srgbClr val="FFFFFF"/>
              </a:solidFill>
            </a:endParaRPr>
          </a:p>
        </p:txBody>
      </p:sp>
      <p:cxnSp>
        <p:nvCxnSpPr>
          <p:cNvPr id="24" name="Straight Connector 23">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56114" y="3503032"/>
            <a:ext cx="0" cy="334609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sp>
        <p:nvSpPr>
          <p:cNvPr id="26" name="Graphic 22">
            <a:extLst>
              <a:ext uri="{FF2B5EF4-FFF2-40B4-BE49-F238E27FC236}">
                <a16:creationId xmlns:a16="http://schemas.microsoft.com/office/drawing/2014/main" id="{508BEF50-7B1E-49A4-BC19-5F4F1D755E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36425" y="5636680"/>
            <a:ext cx="151536" cy="151536"/>
          </a:xfrm>
          <a:custGeom>
            <a:avLst/>
            <a:gdLst>
              <a:gd name="connsiteX0" fmla="*/ 141251 w 151536"/>
              <a:gd name="connsiteY0" fmla="*/ 65483 h 151536"/>
              <a:gd name="connsiteX1" fmla="*/ 86053 w 151536"/>
              <a:gd name="connsiteY1" fmla="*/ 65483 h 151536"/>
              <a:gd name="connsiteX2" fmla="*/ 86053 w 151536"/>
              <a:gd name="connsiteY2" fmla="*/ 10285 h 151536"/>
              <a:gd name="connsiteX3" fmla="*/ 75768 w 151536"/>
              <a:gd name="connsiteY3" fmla="*/ 0 h 151536"/>
              <a:gd name="connsiteX4" fmla="*/ 65483 w 151536"/>
              <a:gd name="connsiteY4" fmla="*/ 10285 h 151536"/>
              <a:gd name="connsiteX5" fmla="*/ 65483 w 151536"/>
              <a:gd name="connsiteY5" fmla="*/ 65483 h 151536"/>
              <a:gd name="connsiteX6" fmla="*/ 10285 w 151536"/>
              <a:gd name="connsiteY6" fmla="*/ 65483 h 151536"/>
              <a:gd name="connsiteX7" fmla="*/ 0 w 151536"/>
              <a:gd name="connsiteY7" fmla="*/ 75768 h 151536"/>
              <a:gd name="connsiteX8" fmla="*/ 10285 w 151536"/>
              <a:gd name="connsiteY8" fmla="*/ 86053 h 151536"/>
              <a:gd name="connsiteX9" fmla="*/ 65483 w 151536"/>
              <a:gd name="connsiteY9" fmla="*/ 86053 h 151536"/>
              <a:gd name="connsiteX10" fmla="*/ 65483 w 151536"/>
              <a:gd name="connsiteY10" fmla="*/ 141251 h 151536"/>
              <a:gd name="connsiteX11" fmla="*/ 75768 w 151536"/>
              <a:gd name="connsiteY11" fmla="*/ 151536 h 151536"/>
              <a:gd name="connsiteX12" fmla="*/ 86053 w 151536"/>
              <a:gd name="connsiteY12" fmla="*/ 141251 h 151536"/>
              <a:gd name="connsiteX13" fmla="*/ 86053 w 151536"/>
              <a:gd name="connsiteY13" fmla="*/ 86053 h 151536"/>
              <a:gd name="connsiteX14" fmla="*/ 141251 w 151536"/>
              <a:gd name="connsiteY14" fmla="*/ 86053 h 151536"/>
              <a:gd name="connsiteX15" fmla="*/ 151536 w 151536"/>
              <a:gd name="connsiteY15" fmla="*/ 75768 h 151536"/>
              <a:gd name="connsiteX16" fmla="*/ 141251 w 151536"/>
              <a:gd name="connsiteY16" fmla="*/ 65483 h 151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rgbClr val="FFFFFF"/>
          </a:solidFill>
          <a:ln w="646" cap="flat">
            <a:noFill/>
            <a:prstDash val="solid"/>
            <a:miter/>
          </a:ln>
        </p:spPr>
        <p:txBody>
          <a:bodyPr rtlCol="0" anchor="ctr"/>
          <a:lstStyle/>
          <a:p>
            <a:endParaRPr lang="en-US">
              <a:solidFill>
                <a:srgbClr val="FFFFFF"/>
              </a:solidFill>
            </a:endParaRPr>
          </a:p>
        </p:txBody>
      </p:sp>
      <p:sp>
        <p:nvSpPr>
          <p:cNvPr id="28" name="Graphic 23">
            <a:extLst>
              <a:ext uri="{FF2B5EF4-FFF2-40B4-BE49-F238E27FC236}">
                <a16:creationId xmlns:a16="http://schemas.microsoft.com/office/drawing/2014/main" id="{3FBAD350-5664-4811-A208-657FB882D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45175" y="6096759"/>
            <a:ext cx="108625" cy="108625"/>
          </a:xfrm>
          <a:custGeom>
            <a:avLst/>
            <a:gdLst>
              <a:gd name="connsiteX0" fmla="*/ 54313 w 108625"/>
              <a:gd name="connsiteY0" fmla="*/ 16053 h 108625"/>
              <a:gd name="connsiteX1" fmla="*/ 92572 w 108625"/>
              <a:gd name="connsiteY1" fmla="*/ 54313 h 108625"/>
              <a:gd name="connsiteX2" fmla="*/ 54313 w 108625"/>
              <a:gd name="connsiteY2" fmla="*/ 92572 h 108625"/>
              <a:gd name="connsiteX3" fmla="*/ 16053 w 108625"/>
              <a:gd name="connsiteY3" fmla="*/ 54313 h 108625"/>
              <a:gd name="connsiteX4" fmla="*/ 54313 w 108625"/>
              <a:gd name="connsiteY4" fmla="*/ 16053 h 108625"/>
              <a:gd name="connsiteX5" fmla="*/ 54313 w 108625"/>
              <a:gd name="connsiteY5" fmla="*/ 0 h 108625"/>
              <a:gd name="connsiteX6" fmla="*/ 0 w 108625"/>
              <a:gd name="connsiteY6" fmla="*/ 54313 h 108625"/>
              <a:gd name="connsiteX7" fmla="*/ 54313 w 108625"/>
              <a:gd name="connsiteY7" fmla="*/ 108625 h 108625"/>
              <a:gd name="connsiteX8" fmla="*/ 108625 w 108625"/>
              <a:gd name="connsiteY8" fmla="*/ 54313 h 108625"/>
              <a:gd name="connsiteX9" fmla="*/ 54313 w 108625"/>
              <a:gd name="connsiteY9" fmla="*/ 0 h 10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rgbClr val="FFFFFF"/>
          </a:solidFill>
          <a:ln w="516" cap="flat">
            <a:noFill/>
            <a:prstDash val="solid"/>
            <a:miter/>
          </a:ln>
        </p:spPr>
        <p:txBody>
          <a:bodyPr rtlCol="0" anchor="ctr"/>
          <a:lstStyle/>
          <a:p>
            <a:endParaRPr lang="en-US">
              <a:solidFill>
                <a:srgbClr val="FFFFFF"/>
              </a:solidFill>
            </a:endParaRPr>
          </a:p>
        </p:txBody>
      </p:sp>
      <p:sp>
        <p:nvSpPr>
          <p:cNvPr id="30" name="Graphic 21">
            <a:extLst>
              <a:ext uri="{FF2B5EF4-FFF2-40B4-BE49-F238E27FC236}">
                <a16:creationId xmlns:a16="http://schemas.microsoft.com/office/drawing/2014/main" id="{C39ADB8F-D187-49D7-BDCF-C1B6DC7270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54288" y="6238029"/>
            <a:ext cx="95759" cy="95759"/>
          </a:xfrm>
          <a:custGeom>
            <a:avLst/>
            <a:gdLst>
              <a:gd name="connsiteX0" fmla="*/ 95759 w 95759"/>
              <a:gd name="connsiteY0" fmla="*/ 47880 h 95759"/>
              <a:gd name="connsiteX1" fmla="*/ 47880 w 95759"/>
              <a:gd name="connsiteY1" fmla="*/ 95759 h 95759"/>
              <a:gd name="connsiteX2" fmla="*/ 0 w 95759"/>
              <a:gd name="connsiteY2" fmla="*/ 47880 h 95759"/>
              <a:gd name="connsiteX3" fmla="*/ 47880 w 95759"/>
              <a:gd name="connsiteY3" fmla="*/ 0 h 95759"/>
              <a:gd name="connsiteX4" fmla="*/ 95759 w 95759"/>
              <a:gd name="connsiteY4" fmla="*/ 47880 h 95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rgbClr val="FFFFFF"/>
          </a:solidFill>
          <a:ln w="469" cap="flat">
            <a:noFill/>
            <a:prstDash val="solid"/>
            <a:miter/>
          </a:ln>
        </p:spPr>
        <p:txBody>
          <a:bodyPr rtlCol="0" anchor="ctr"/>
          <a:lstStyle/>
          <a:p>
            <a:endParaRPr lang="en-US">
              <a:solidFill>
                <a:srgbClr val="FFFFFF"/>
              </a:solidFill>
            </a:endParaRPr>
          </a:p>
        </p:txBody>
      </p:sp>
    </p:spTree>
    <p:extLst>
      <p:ext uri="{BB962C8B-B14F-4D97-AF65-F5344CB8AC3E}">
        <p14:creationId xmlns:p14="http://schemas.microsoft.com/office/powerpoint/2010/main" val="26811727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C8908E2-EE49-44D2-9428-A28D2312A8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pSp>
        <p:nvGrpSpPr>
          <p:cNvPr id="13" name="Group 12">
            <a:extLst>
              <a:ext uri="{FF2B5EF4-FFF2-40B4-BE49-F238E27FC236}">
                <a16:creationId xmlns:a16="http://schemas.microsoft.com/office/drawing/2014/main" id="{05314994-6337-4875-8CF5-652CAFE8342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1"/>
            <a:ext cx="12191999" cy="4267200"/>
            <a:chOff x="7467600" y="0"/>
            <a:chExt cx="4724400" cy="6858000"/>
          </a:xfrm>
        </p:grpSpPr>
        <p:sp>
          <p:nvSpPr>
            <p:cNvPr id="14" name="Rectangle 13">
              <a:extLst>
                <a:ext uri="{FF2B5EF4-FFF2-40B4-BE49-F238E27FC236}">
                  <a16:creationId xmlns:a16="http://schemas.microsoft.com/office/drawing/2014/main" id="{B3A2D4D6-D501-439A-9FC6-397879C465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5CD20BAA-1998-4EBB-AD61-13A92072EC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7" name="Freeform: Shape 16">
            <a:extLst>
              <a:ext uri="{FF2B5EF4-FFF2-40B4-BE49-F238E27FC236}">
                <a16:creationId xmlns:a16="http://schemas.microsoft.com/office/drawing/2014/main" id="{7449A6C7-D15F-4AA5-BFA5-71A404B470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267200"/>
          </a:xfrm>
          <a:custGeom>
            <a:avLst/>
            <a:gdLst>
              <a:gd name="connsiteX0" fmla="*/ 2537169 w 12192000"/>
              <a:gd name="connsiteY0" fmla="*/ 4125568 h 4267200"/>
              <a:gd name="connsiteX1" fmla="*/ 3246267 w 12192000"/>
              <a:gd name="connsiteY1" fmla="*/ 4262961 h 4267200"/>
              <a:gd name="connsiteX2" fmla="*/ 3253970 w 12192000"/>
              <a:gd name="connsiteY2" fmla="*/ 4267200 h 4267200"/>
              <a:gd name="connsiteX3" fmla="*/ 3071791 w 12192000"/>
              <a:gd name="connsiteY3" fmla="*/ 4267200 h 4267200"/>
              <a:gd name="connsiteX4" fmla="*/ 2975095 w 12192000"/>
              <a:gd name="connsiteY4" fmla="*/ 4243356 h 4267200"/>
              <a:gd name="connsiteX5" fmla="*/ 2626982 w 12192000"/>
              <a:gd name="connsiteY5" fmla="*/ 4206450 h 4267200"/>
              <a:gd name="connsiteX6" fmla="*/ 2490617 w 12192000"/>
              <a:gd name="connsiteY6" fmla="*/ 4206951 h 4267200"/>
              <a:gd name="connsiteX7" fmla="*/ 2819869 w 12192000"/>
              <a:gd name="connsiteY7" fmla="*/ 4252936 h 4267200"/>
              <a:gd name="connsiteX8" fmla="*/ 2900997 w 12192000"/>
              <a:gd name="connsiteY8" fmla="*/ 4267200 h 4267200"/>
              <a:gd name="connsiteX9" fmla="*/ 2705858 w 12192000"/>
              <a:gd name="connsiteY9" fmla="*/ 4267200 h 4267200"/>
              <a:gd name="connsiteX10" fmla="*/ 2561467 w 12192000"/>
              <a:gd name="connsiteY10" fmla="*/ 4246270 h 4267200"/>
              <a:gd name="connsiteX11" fmla="*/ 2305292 w 12192000"/>
              <a:gd name="connsiteY11" fmla="*/ 4219492 h 4267200"/>
              <a:gd name="connsiteX12" fmla="*/ 2409349 w 12192000"/>
              <a:gd name="connsiteY12" fmla="*/ 4267200 h 4267200"/>
              <a:gd name="connsiteX13" fmla="*/ 2266705 w 12192000"/>
              <a:gd name="connsiteY13" fmla="*/ 4267200 h 4267200"/>
              <a:gd name="connsiteX14" fmla="*/ 2183576 w 12192000"/>
              <a:gd name="connsiteY14" fmla="*/ 4227150 h 4267200"/>
              <a:gd name="connsiteX15" fmla="*/ 2151029 w 12192000"/>
              <a:gd name="connsiteY15" fmla="*/ 4146947 h 4267200"/>
              <a:gd name="connsiteX16" fmla="*/ 2537169 w 12192000"/>
              <a:gd name="connsiteY16" fmla="*/ 4125568 h 4267200"/>
              <a:gd name="connsiteX17" fmla="*/ 9258094 w 12192000"/>
              <a:gd name="connsiteY17" fmla="*/ 3958602 h 4267200"/>
              <a:gd name="connsiteX18" fmla="*/ 8526712 w 12192000"/>
              <a:gd name="connsiteY18" fmla="*/ 4119804 h 4267200"/>
              <a:gd name="connsiteX19" fmla="*/ 9258094 w 12192000"/>
              <a:gd name="connsiteY19" fmla="*/ 3958602 h 4267200"/>
              <a:gd name="connsiteX20" fmla="*/ 9168987 w 12192000"/>
              <a:gd name="connsiteY20" fmla="*/ 3919232 h 4267200"/>
              <a:gd name="connsiteX21" fmla="*/ 8603910 w 12192000"/>
              <a:gd name="connsiteY21" fmla="*/ 4068895 h 4267200"/>
              <a:gd name="connsiteX22" fmla="*/ 9252382 w 12192000"/>
              <a:gd name="connsiteY22" fmla="*/ 3927759 h 4267200"/>
              <a:gd name="connsiteX23" fmla="*/ 9168987 w 12192000"/>
              <a:gd name="connsiteY23" fmla="*/ 3919232 h 4267200"/>
              <a:gd name="connsiteX24" fmla="*/ 1635889 w 12192000"/>
              <a:gd name="connsiteY24" fmla="*/ 3709494 h 4267200"/>
              <a:gd name="connsiteX25" fmla="*/ 1634800 w 12192000"/>
              <a:gd name="connsiteY25" fmla="*/ 3731111 h 4267200"/>
              <a:gd name="connsiteX26" fmla="*/ 1635889 w 12192000"/>
              <a:gd name="connsiteY26" fmla="*/ 3709494 h 4267200"/>
              <a:gd name="connsiteX27" fmla="*/ 3174829 w 12192000"/>
              <a:gd name="connsiteY27" fmla="*/ 3620110 h 4267200"/>
              <a:gd name="connsiteX28" fmla="*/ 3189263 w 12192000"/>
              <a:gd name="connsiteY28" fmla="*/ 3625726 h 4267200"/>
              <a:gd name="connsiteX29" fmla="*/ 3560912 w 12192000"/>
              <a:gd name="connsiteY29" fmla="*/ 4079863 h 4267200"/>
              <a:gd name="connsiteX30" fmla="*/ 3611854 w 12192000"/>
              <a:gd name="connsiteY30" fmla="*/ 4188366 h 4267200"/>
              <a:gd name="connsiteX31" fmla="*/ 3631583 w 12192000"/>
              <a:gd name="connsiteY31" fmla="*/ 4267200 h 4267200"/>
              <a:gd name="connsiteX32" fmla="*/ 3575699 w 12192000"/>
              <a:gd name="connsiteY32" fmla="*/ 4267200 h 4267200"/>
              <a:gd name="connsiteX33" fmla="*/ 3575567 w 12192000"/>
              <a:gd name="connsiteY33" fmla="*/ 4263588 h 4267200"/>
              <a:gd name="connsiteX34" fmla="*/ 3467355 w 12192000"/>
              <a:gd name="connsiteY34" fmla="*/ 3988130 h 4267200"/>
              <a:gd name="connsiteX35" fmla="*/ 3310753 w 12192000"/>
              <a:gd name="connsiteY35" fmla="*/ 3787140 h 4267200"/>
              <a:gd name="connsiteX36" fmla="*/ 3291335 w 12192000"/>
              <a:gd name="connsiteY36" fmla="*/ 3767420 h 4267200"/>
              <a:gd name="connsiteX37" fmla="*/ 3390805 w 12192000"/>
              <a:gd name="connsiteY37" fmla="*/ 3937163 h 4267200"/>
              <a:gd name="connsiteX38" fmla="*/ 3545740 w 12192000"/>
              <a:gd name="connsiteY38" fmla="*/ 4251102 h 4267200"/>
              <a:gd name="connsiteX39" fmla="*/ 3550709 w 12192000"/>
              <a:gd name="connsiteY39" fmla="*/ 4267200 h 4267200"/>
              <a:gd name="connsiteX40" fmla="*/ 3513586 w 12192000"/>
              <a:gd name="connsiteY40" fmla="*/ 4267200 h 4267200"/>
              <a:gd name="connsiteX41" fmla="*/ 3470728 w 12192000"/>
              <a:gd name="connsiteY41" fmla="*/ 4152456 h 4267200"/>
              <a:gd name="connsiteX42" fmla="*/ 3364433 w 12192000"/>
              <a:gd name="connsiteY42" fmla="*/ 3953121 h 4267200"/>
              <a:gd name="connsiteX43" fmla="*/ 3316479 w 12192000"/>
              <a:gd name="connsiteY43" fmla="*/ 3872136 h 4267200"/>
              <a:gd name="connsiteX44" fmla="*/ 3504482 w 12192000"/>
              <a:gd name="connsiteY44" fmla="*/ 4267200 h 4267200"/>
              <a:gd name="connsiteX45" fmla="*/ 3467547 w 12192000"/>
              <a:gd name="connsiteY45" fmla="*/ 4267200 h 4267200"/>
              <a:gd name="connsiteX46" fmla="*/ 3177952 w 12192000"/>
              <a:gd name="connsiteY46" fmla="*/ 3657386 h 4267200"/>
              <a:gd name="connsiteX47" fmla="*/ 3174829 w 12192000"/>
              <a:gd name="connsiteY47" fmla="*/ 3620110 h 4267200"/>
              <a:gd name="connsiteX48" fmla="*/ 11279315 w 12192000"/>
              <a:gd name="connsiteY48" fmla="*/ 3618448 h 4267200"/>
              <a:gd name="connsiteX49" fmla="*/ 11317765 w 12192000"/>
              <a:gd name="connsiteY49" fmla="*/ 3638405 h 4267200"/>
              <a:gd name="connsiteX50" fmla="*/ 11304886 w 12192000"/>
              <a:gd name="connsiteY50" fmla="*/ 4200582 h 4267200"/>
              <a:gd name="connsiteX51" fmla="*/ 11298904 w 12192000"/>
              <a:gd name="connsiteY51" fmla="*/ 4267200 h 4267200"/>
              <a:gd name="connsiteX52" fmla="*/ 11213088 w 12192000"/>
              <a:gd name="connsiteY52" fmla="*/ 4267200 h 4267200"/>
              <a:gd name="connsiteX53" fmla="*/ 11219157 w 12192000"/>
              <a:gd name="connsiteY53" fmla="*/ 4210725 h 4267200"/>
              <a:gd name="connsiteX54" fmla="*/ 11225213 w 12192000"/>
              <a:gd name="connsiteY54" fmla="*/ 3936722 h 4267200"/>
              <a:gd name="connsiteX55" fmla="*/ 11182914 w 12192000"/>
              <a:gd name="connsiteY55" fmla="*/ 4196771 h 4267200"/>
              <a:gd name="connsiteX56" fmla="*/ 11172266 w 12192000"/>
              <a:gd name="connsiteY56" fmla="*/ 4267200 h 4267200"/>
              <a:gd name="connsiteX57" fmla="*/ 11140975 w 12192000"/>
              <a:gd name="connsiteY57" fmla="*/ 4267200 h 4267200"/>
              <a:gd name="connsiteX58" fmla="*/ 11152239 w 12192000"/>
              <a:gd name="connsiteY58" fmla="*/ 4192628 h 4267200"/>
              <a:gd name="connsiteX59" fmla="*/ 11201005 w 12192000"/>
              <a:gd name="connsiteY59" fmla="*/ 3900089 h 4267200"/>
              <a:gd name="connsiteX60" fmla="*/ 11105754 w 12192000"/>
              <a:gd name="connsiteY60" fmla="*/ 4139192 h 4267200"/>
              <a:gd name="connsiteX61" fmla="*/ 11065821 w 12192000"/>
              <a:gd name="connsiteY61" fmla="*/ 4267200 h 4267200"/>
              <a:gd name="connsiteX62" fmla="*/ 10978133 w 12192000"/>
              <a:gd name="connsiteY62" fmla="*/ 4267200 h 4267200"/>
              <a:gd name="connsiteX63" fmla="*/ 11088889 w 12192000"/>
              <a:gd name="connsiteY63" fmla="*/ 3963916 h 4267200"/>
              <a:gd name="connsiteX64" fmla="*/ 11231212 w 12192000"/>
              <a:gd name="connsiteY64" fmla="*/ 3645474 h 4267200"/>
              <a:gd name="connsiteX65" fmla="*/ 11279315 w 12192000"/>
              <a:gd name="connsiteY65" fmla="*/ 3618448 h 4267200"/>
              <a:gd name="connsiteX66" fmla="*/ 10296877 w 12192000"/>
              <a:gd name="connsiteY66" fmla="*/ 3526602 h 4267200"/>
              <a:gd name="connsiteX67" fmla="*/ 10314210 w 12192000"/>
              <a:gd name="connsiteY67" fmla="*/ 3538353 h 4267200"/>
              <a:gd name="connsiteX68" fmla="*/ 10450858 w 12192000"/>
              <a:gd name="connsiteY68" fmla="*/ 3902477 h 4267200"/>
              <a:gd name="connsiteX69" fmla="*/ 10572255 w 12192000"/>
              <a:gd name="connsiteY69" fmla="*/ 4267200 h 4267200"/>
              <a:gd name="connsiteX70" fmla="*/ 10477642 w 12192000"/>
              <a:gd name="connsiteY70" fmla="*/ 4267200 h 4267200"/>
              <a:gd name="connsiteX71" fmla="*/ 10436479 w 12192000"/>
              <a:gd name="connsiteY71" fmla="*/ 4144570 h 4267200"/>
              <a:gd name="connsiteX72" fmla="*/ 10277529 w 12192000"/>
              <a:gd name="connsiteY72" fmla="*/ 3701307 h 4267200"/>
              <a:gd name="connsiteX73" fmla="*/ 10276797 w 12192000"/>
              <a:gd name="connsiteY73" fmla="*/ 3708672 h 4267200"/>
              <a:gd name="connsiteX74" fmla="*/ 10385906 w 12192000"/>
              <a:gd name="connsiteY74" fmla="*/ 4147031 h 4267200"/>
              <a:gd name="connsiteX75" fmla="*/ 10431445 w 12192000"/>
              <a:gd name="connsiteY75" fmla="*/ 4267200 h 4267200"/>
              <a:gd name="connsiteX76" fmla="*/ 10398237 w 12192000"/>
              <a:gd name="connsiteY76" fmla="*/ 4267200 h 4267200"/>
              <a:gd name="connsiteX77" fmla="*/ 10356661 w 12192000"/>
              <a:gd name="connsiteY77" fmla="*/ 4157302 h 4267200"/>
              <a:gd name="connsiteX78" fmla="*/ 10268559 w 12192000"/>
              <a:gd name="connsiteY78" fmla="*/ 3871054 h 4267200"/>
              <a:gd name="connsiteX79" fmla="*/ 10340065 w 12192000"/>
              <a:gd name="connsiteY79" fmla="*/ 4201637 h 4267200"/>
              <a:gd name="connsiteX80" fmla="*/ 10368861 w 12192000"/>
              <a:gd name="connsiteY80" fmla="*/ 4267200 h 4267200"/>
              <a:gd name="connsiteX81" fmla="*/ 10267862 w 12192000"/>
              <a:gd name="connsiteY81" fmla="*/ 4267200 h 4267200"/>
              <a:gd name="connsiteX82" fmla="*/ 10236210 w 12192000"/>
              <a:gd name="connsiteY82" fmla="*/ 4185635 h 4267200"/>
              <a:gd name="connsiteX83" fmla="*/ 10225980 w 12192000"/>
              <a:gd name="connsiteY83" fmla="*/ 3561061 h 4267200"/>
              <a:gd name="connsiteX84" fmla="*/ 10296877 w 12192000"/>
              <a:gd name="connsiteY84" fmla="*/ 3526602 h 4267200"/>
              <a:gd name="connsiteX85" fmla="*/ 3429186 w 12192000"/>
              <a:gd name="connsiteY85" fmla="*/ 3458784 h 4267200"/>
              <a:gd name="connsiteX86" fmla="*/ 3446761 w 12192000"/>
              <a:gd name="connsiteY86" fmla="*/ 3461278 h 4267200"/>
              <a:gd name="connsiteX87" fmla="*/ 4419733 w 12192000"/>
              <a:gd name="connsiteY87" fmla="*/ 3963555 h 4267200"/>
              <a:gd name="connsiteX88" fmla="*/ 4659448 w 12192000"/>
              <a:gd name="connsiteY88" fmla="*/ 4172746 h 4267200"/>
              <a:gd name="connsiteX89" fmla="*/ 4719140 w 12192000"/>
              <a:gd name="connsiteY89" fmla="*/ 4267200 h 4267200"/>
              <a:gd name="connsiteX90" fmla="*/ 4641222 w 12192000"/>
              <a:gd name="connsiteY90" fmla="*/ 4267200 h 4267200"/>
              <a:gd name="connsiteX91" fmla="*/ 4599968 w 12192000"/>
              <a:gd name="connsiteY91" fmla="*/ 4207074 h 4267200"/>
              <a:gd name="connsiteX92" fmla="*/ 4136093 w 12192000"/>
              <a:gd name="connsiteY92" fmla="*/ 3858466 h 4267200"/>
              <a:gd name="connsiteX93" fmla="*/ 3670252 w 12192000"/>
              <a:gd name="connsiteY93" fmla="*/ 3622798 h 4267200"/>
              <a:gd name="connsiteX94" fmla="*/ 3817258 w 12192000"/>
              <a:gd name="connsiteY94" fmla="*/ 3723577 h 4267200"/>
              <a:gd name="connsiteX95" fmla="*/ 4000461 w 12192000"/>
              <a:gd name="connsiteY95" fmla="*/ 3855966 h 4267200"/>
              <a:gd name="connsiteX96" fmla="*/ 4088180 w 12192000"/>
              <a:gd name="connsiteY96" fmla="*/ 3929774 h 4267200"/>
              <a:gd name="connsiteX97" fmla="*/ 4184555 w 12192000"/>
              <a:gd name="connsiteY97" fmla="*/ 4010683 h 4267200"/>
              <a:gd name="connsiteX98" fmla="*/ 4399563 w 12192000"/>
              <a:gd name="connsiteY98" fmla="*/ 4158106 h 4267200"/>
              <a:gd name="connsiteX99" fmla="*/ 4546299 w 12192000"/>
              <a:gd name="connsiteY99" fmla="*/ 4254934 h 4267200"/>
              <a:gd name="connsiteX100" fmla="*/ 4561743 w 12192000"/>
              <a:gd name="connsiteY100" fmla="*/ 4267200 h 4267200"/>
              <a:gd name="connsiteX101" fmla="*/ 4509274 w 12192000"/>
              <a:gd name="connsiteY101" fmla="*/ 4267200 h 4267200"/>
              <a:gd name="connsiteX102" fmla="*/ 4383389 w 12192000"/>
              <a:gd name="connsiteY102" fmla="*/ 4184369 h 4267200"/>
              <a:gd name="connsiteX103" fmla="*/ 4165508 w 12192000"/>
              <a:gd name="connsiteY103" fmla="*/ 4035196 h 4267200"/>
              <a:gd name="connsiteX104" fmla="*/ 4068162 w 12192000"/>
              <a:gd name="connsiteY104" fmla="*/ 3953394 h 4267200"/>
              <a:gd name="connsiteX105" fmla="*/ 3981416 w 12192000"/>
              <a:gd name="connsiteY105" fmla="*/ 3880482 h 4267200"/>
              <a:gd name="connsiteX106" fmla="*/ 3800147 w 12192000"/>
              <a:gd name="connsiteY106" fmla="*/ 3749872 h 4267200"/>
              <a:gd name="connsiteX107" fmla="*/ 3655073 w 12192000"/>
              <a:gd name="connsiteY107" fmla="*/ 3650884 h 4267200"/>
              <a:gd name="connsiteX108" fmla="*/ 3989938 w 12192000"/>
              <a:gd name="connsiteY108" fmla="*/ 3991685 h 4267200"/>
              <a:gd name="connsiteX109" fmla="*/ 4393907 w 12192000"/>
              <a:gd name="connsiteY109" fmla="*/ 4261258 h 4267200"/>
              <a:gd name="connsiteX110" fmla="*/ 4408201 w 12192000"/>
              <a:gd name="connsiteY110" fmla="*/ 4267200 h 4267200"/>
              <a:gd name="connsiteX111" fmla="*/ 4250346 w 12192000"/>
              <a:gd name="connsiteY111" fmla="*/ 4267200 h 4267200"/>
              <a:gd name="connsiteX112" fmla="*/ 4245269 w 12192000"/>
              <a:gd name="connsiteY112" fmla="*/ 4265040 h 4267200"/>
              <a:gd name="connsiteX113" fmla="*/ 4036318 w 12192000"/>
              <a:gd name="connsiteY113" fmla="*/ 4147013 h 4267200"/>
              <a:gd name="connsiteX114" fmla="*/ 3432098 w 12192000"/>
              <a:gd name="connsiteY114" fmla="*/ 3537312 h 4267200"/>
              <a:gd name="connsiteX115" fmla="*/ 3429186 w 12192000"/>
              <a:gd name="connsiteY115" fmla="*/ 3458784 h 4267200"/>
              <a:gd name="connsiteX116" fmla="*/ 9334796 w 12192000"/>
              <a:gd name="connsiteY116" fmla="*/ 3456584 h 4267200"/>
              <a:gd name="connsiteX117" fmla="*/ 9651570 w 12192000"/>
              <a:gd name="connsiteY117" fmla="*/ 3826505 h 4267200"/>
              <a:gd name="connsiteX118" fmla="*/ 9334796 w 12192000"/>
              <a:gd name="connsiteY118" fmla="*/ 3456584 h 4267200"/>
              <a:gd name="connsiteX119" fmla="*/ 4440129 w 12192000"/>
              <a:gd name="connsiteY119" fmla="*/ 3448571 h 4267200"/>
              <a:gd name="connsiteX120" fmla="*/ 4856525 w 12192000"/>
              <a:gd name="connsiteY120" fmla="*/ 3915351 h 4267200"/>
              <a:gd name="connsiteX121" fmla="*/ 5059055 w 12192000"/>
              <a:gd name="connsiteY121" fmla="*/ 4108918 h 4267200"/>
              <a:gd name="connsiteX122" fmla="*/ 5290070 w 12192000"/>
              <a:gd name="connsiteY122" fmla="*/ 4263619 h 4267200"/>
              <a:gd name="connsiteX123" fmla="*/ 4834991 w 12192000"/>
              <a:gd name="connsiteY123" fmla="*/ 3830985 h 4267200"/>
              <a:gd name="connsiteX124" fmla="*/ 4440129 w 12192000"/>
              <a:gd name="connsiteY124" fmla="*/ 3448571 h 4267200"/>
              <a:gd name="connsiteX125" fmla="*/ 5425834 w 12192000"/>
              <a:gd name="connsiteY125" fmla="*/ 3162785 h 4267200"/>
              <a:gd name="connsiteX126" fmla="*/ 5401644 w 12192000"/>
              <a:gd name="connsiteY126" fmla="*/ 3617847 h 4267200"/>
              <a:gd name="connsiteX127" fmla="*/ 5467256 w 12192000"/>
              <a:gd name="connsiteY127" fmla="*/ 4175494 h 4267200"/>
              <a:gd name="connsiteX128" fmla="*/ 5448069 w 12192000"/>
              <a:gd name="connsiteY128" fmla="*/ 3567554 h 4267200"/>
              <a:gd name="connsiteX129" fmla="*/ 1318687 w 12192000"/>
              <a:gd name="connsiteY129" fmla="*/ 3113840 h 4267200"/>
              <a:gd name="connsiteX130" fmla="*/ 1066793 w 12192000"/>
              <a:gd name="connsiteY130" fmla="*/ 3212171 h 4267200"/>
              <a:gd name="connsiteX131" fmla="*/ 993319 w 12192000"/>
              <a:gd name="connsiteY131" fmla="*/ 3247648 h 4267200"/>
              <a:gd name="connsiteX132" fmla="*/ 853081 w 12192000"/>
              <a:gd name="connsiteY132" fmla="*/ 3312410 h 4267200"/>
              <a:gd name="connsiteX133" fmla="*/ 805957 w 12192000"/>
              <a:gd name="connsiteY133" fmla="*/ 3330443 h 4267200"/>
              <a:gd name="connsiteX134" fmla="*/ 1318687 w 12192000"/>
              <a:gd name="connsiteY134" fmla="*/ 3113840 h 4267200"/>
              <a:gd name="connsiteX135" fmla="*/ 5453702 w 12192000"/>
              <a:gd name="connsiteY135" fmla="*/ 3090882 h 4267200"/>
              <a:gd name="connsiteX136" fmla="*/ 5480135 w 12192000"/>
              <a:gd name="connsiteY136" fmla="*/ 3565802 h 4267200"/>
              <a:gd name="connsiteX137" fmla="*/ 5499023 w 12192000"/>
              <a:gd name="connsiteY137" fmla="*/ 4166310 h 4267200"/>
              <a:gd name="connsiteX138" fmla="*/ 5547022 w 12192000"/>
              <a:gd name="connsiteY138" fmla="*/ 3607838 h 4267200"/>
              <a:gd name="connsiteX139" fmla="*/ 5515964 w 12192000"/>
              <a:gd name="connsiteY139" fmla="*/ 3378541 h 4267200"/>
              <a:gd name="connsiteX140" fmla="*/ 5453702 w 12192000"/>
              <a:gd name="connsiteY140" fmla="*/ 3090882 h 4267200"/>
              <a:gd name="connsiteX141" fmla="*/ 9790480 w 12192000"/>
              <a:gd name="connsiteY141" fmla="*/ 3078533 h 4267200"/>
              <a:gd name="connsiteX142" fmla="*/ 9763295 w 12192000"/>
              <a:gd name="connsiteY142" fmla="*/ 3245370 h 4267200"/>
              <a:gd name="connsiteX143" fmla="*/ 9736458 w 12192000"/>
              <a:gd name="connsiteY143" fmla="*/ 3758413 h 4267200"/>
              <a:gd name="connsiteX144" fmla="*/ 9763499 w 12192000"/>
              <a:gd name="connsiteY144" fmla="*/ 3528057 h 4267200"/>
              <a:gd name="connsiteX145" fmla="*/ 9793906 w 12192000"/>
              <a:gd name="connsiteY145" fmla="*/ 3231157 h 4267200"/>
              <a:gd name="connsiteX146" fmla="*/ 9791874 w 12192000"/>
              <a:gd name="connsiteY146" fmla="*/ 3142788 h 4267200"/>
              <a:gd name="connsiteX147" fmla="*/ 9790480 w 12192000"/>
              <a:gd name="connsiteY147" fmla="*/ 3078533 h 4267200"/>
              <a:gd name="connsiteX148" fmla="*/ 1238695 w 12192000"/>
              <a:gd name="connsiteY148" fmla="*/ 3076820 h 4267200"/>
              <a:gd name="connsiteX149" fmla="*/ 716371 w 12192000"/>
              <a:gd name="connsiteY149" fmla="*/ 3293249 h 4267200"/>
              <a:gd name="connsiteX150" fmla="*/ 579522 w 12192000"/>
              <a:gd name="connsiteY150" fmla="*/ 3371759 h 4267200"/>
              <a:gd name="connsiteX151" fmla="*/ 600288 w 12192000"/>
              <a:gd name="connsiteY151" fmla="*/ 3365555 h 4267200"/>
              <a:gd name="connsiteX152" fmla="*/ 840692 w 12192000"/>
              <a:gd name="connsiteY152" fmla="*/ 3284921 h 4267200"/>
              <a:gd name="connsiteX153" fmla="*/ 979248 w 12192000"/>
              <a:gd name="connsiteY153" fmla="*/ 3221003 h 4267200"/>
              <a:gd name="connsiteX154" fmla="*/ 1053282 w 12192000"/>
              <a:gd name="connsiteY154" fmla="*/ 3185247 h 4267200"/>
              <a:gd name="connsiteX155" fmla="*/ 1320603 w 12192000"/>
              <a:gd name="connsiteY155" fmla="*/ 3081281 h 4267200"/>
              <a:gd name="connsiteX156" fmla="*/ 1238695 w 12192000"/>
              <a:gd name="connsiteY156" fmla="*/ 3076820 h 4267200"/>
              <a:gd name="connsiteX157" fmla="*/ 5425627 w 12192000"/>
              <a:gd name="connsiteY157" fmla="*/ 2954192 h 4267200"/>
              <a:gd name="connsiteX158" fmla="*/ 5470770 w 12192000"/>
              <a:gd name="connsiteY158" fmla="*/ 3005435 h 4267200"/>
              <a:gd name="connsiteX159" fmla="*/ 5567647 w 12192000"/>
              <a:gd name="connsiteY159" fmla="*/ 4190286 h 4267200"/>
              <a:gd name="connsiteX160" fmla="*/ 5545854 w 12192000"/>
              <a:gd name="connsiteY160" fmla="*/ 4267200 h 4267200"/>
              <a:gd name="connsiteX161" fmla="*/ 5391871 w 12192000"/>
              <a:gd name="connsiteY161" fmla="*/ 4267200 h 4267200"/>
              <a:gd name="connsiteX162" fmla="*/ 5318171 w 12192000"/>
              <a:gd name="connsiteY162" fmla="*/ 4175818 h 4267200"/>
              <a:gd name="connsiteX163" fmla="*/ 4943646 w 12192000"/>
              <a:gd name="connsiteY163" fmla="*/ 3822916 h 4267200"/>
              <a:gd name="connsiteX164" fmla="*/ 4594837 w 12192000"/>
              <a:gd name="connsiteY164" fmla="*/ 3532274 h 4267200"/>
              <a:gd name="connsiteX165" fmla="*/ 4441737 w 12192000"/>
              <a:gd name="connsiteY165" fmla="*/ 3399734 h 4267200"/>
              <a:gd name="connsiteX166" fmla="*/ 4431236 w 12192000"/>
              <a:gd name="connsiteY166" fmla="*/ 3400954 h 4267200"/>
              <a:gd name="connsiteX167" fmla="*/ 4557150 w 12192000"/>
              <a:gd name="connsiteY167" fmla="*/ 3510023 h 4267200"/>
              <a:gd name="connsiteX168" fmla="*/ 4856936 w 12192000"/>
              <a:gd name="connsiteY168" fmla="*/ 3809146 h 4267200"/>
              <a:gd name="connsiteX169" fmla="*/ 5111996 w 12192000"/>
              <a:gd name="connsiteY169" fmla="*/ 4065759 h 4267200"/>
              <a:gd name="connsiteX170" fmla="*/ 5246890 w 12192000"/>
              <a:gd name="connsiteY170" fmla="*/ 4187633 h 4267200"/>
              <a:gd name="connsiteX171" fmla="*/ 5347266 w 12192000"/>
              <a:gd name="connsiteY171" fmla="*/ 4267200 h 4267200"/>
              <a:gd name="connsiteX172" fmla="*/ 5164092 w 12192000"/>
              <a:gd name="connsiteY172" fmla="*/ 4267200 h 4267200"/>
              <a:gd name="connsiteX173" fmla="*/ 5108945 w 12192000"/>
              <a:gd name="connsiteY173" fmla="*/ 4232176 h 4267200"/>
              <a:gd name="connsiteX174" fmla="*/ 4294126 w 12192000"/>
              <a:gd name="connsiteY174" fmla="*/ 3303048 h 4267200"/>
              <a:gd name="connsiteX175" fmla="*/ 4305321 w 12192000"/>
              <a:gd name="connsiteY175" fmla="*/ 3256953 h 4267200"/>
              <a:gd name="connsiteX176" fmla="*/ 4949299 w 12192000"/>
              <a:gd name="connsiteY176" fmla="*/ 3766336 h 4267200"/>
              <a:gd name="connsiteX177" fmla="*/ 5291452 w 12192000"/>
              <a:gd name="connsiteY177" fmla="*/ 4076801 h 4267200"/>
              <a:gd name="connsiteX178" fmla="*/ 5434998 w 12192000"/>
              <a:gd name="connsiteY178" fmla="*/ 4254100 h 4267200"/>
              <a:gd name="connsiteX179" fmla="*/ 5351015 w 12192000"/>
              <a:gd name="connsiteY179" fmla="*/ 3760989 h 4267200"/>
              <a:gd name="connsiteX180" fmla="*/ 5413780 w 12192000"/>
              <a:gd name="connsiteY180" fmla="*/ 2966265 h 4267200"/>
              <a:gd name="connsiteX181" fmla="*/ 5425627 w 12192000"/>
              <a:gd name="connsiteY181" fmla="*/ 2954192 h 4267200"/>
              <a:gd name="connsiteX182" fmla="*/ 8380397 w 12192000"/>
              <a:gd name="connsiteY182" fmla="*/ 2896659 h 4267200"/>
              <a:gd name="connsiteX183" fmla="*/ 8634801 w 12192000"/>
              <a:gd name="connsiteY183" fmla="*/ 3304169 h 4267200"/>
              <a:gd name="connsiteX184" fmla="*/ 8971448 w 12192000"/>
              <a:gd name="connsiteY184" fmla="*/ 3675946 h 4267200"/>
              <a:gd name="connsiteX185" fmla="*/ 8820691 w 12192000"/>
              <a:gd name="connsiteY185" fmla="*/ 3486482 h 4267200"/>
              <a:gd name="connsiteX186" fmla="*/ 8807612 w 12192000"/>
              <a:gd name="connsiteY186" fmla="*/ 3467256 h 4267200"/>
              <a:gd name="connsiteX187" fmla="*/ 8556796 w 12192000"/>
              <a:gd name="connsiteY187" fmla="*/ 3116474 h 4267200"/>
              <a:gd name="connsiteX188" fmla="*/ 8427018 w 12192000"/>
              <a:gd name="connsiteY188" fmla="*/ 2948853 h 4267200"/>
              <a:gd name="connsiteX189" fmla="*/ 8380397 w 12192000"/>
              <a:gd name="connsiteY189" fmla="*/ 2896659 h 4267200"/>
              <a:gd name="connsiteX190" fmla="*/ 9831020 w 12192000"/>
              <a:gd name="connsiteY190" fmla="*/ 2871730 h 4267200"/>
              <a:gd name="connsiteX191" fmla="*/ 9827707 w 12192000"/>
              <a:gd name="connsiteY191" fmla="*/ 2915231 h 4267200"/>
              <a:gd name="connsiteX192" fmla="*/ 9820699 w 12192000"/>
              <a:gd name="connsiteY192" fmla="*/ 3051540 h 4267200"/>
              <a:gd name="connsiteX193" fmla="*/ 9822525 w 12192000"/>
              <a:gd name="connsiteY193" fmla="*/ 3140814 h 4267200"/>
              <a:gd name="connsiteX194" fmla="*/ 9824704 w 12192000"/>
              <a:gd name="connsiteY194" fmla="*/ 3230628 h 4267200"/>
              <a:gd name="connsiteX195" fmla="*/ 9793821 w 12192000"/>
              <a:gd name="connsiteY195" fmla="*/ 3531652 h 4267200"/>
              <a:gd name="connsiteX196" fmla="*/ 9767436 w 12192000"/>
              <a:gd name="connsiteY196" fmla="*/ 3750864 h 4267200"/>
              <a:gd name="connsiteX197" fmla="*/ 9814477 w 12192000"/>
              <a:gd name="connsiteY197" fmla="*/ 3662531 h 4267200"/>
              <a:gd name="connsiteX198" fmla="*/ 9831020 w 12192000"/>
              <a:gd name="connsiteY198" fmla="*/ 2871730 h 4267200"/>
              <a:gd name="connsiteX199" fmla="*/ 8380521 w 12192000"/>
              <a:gd name="connsiteY199" fmla="*/ 2850596 h 4267200"/>
              <a:gd name="connsiteX200" fmla="*/ 8451446 w 12192000"/>
              <a:gd name="connsiteY200" fmla="*/ 2928627 h 4267200"/>
              <a:gd name="connsiteX201" fmla="*/ 8582269 w 12192000"/>
              <a:gd name="connsiteY201" fmla="*/ 3097880 h 4267200"/>
              <a:gd name="connsiteX202" fmla="*/ 8833783 w 12192000"/>
              <a:gd name="connsiteY202" fmla="*/ 3449753 h 4267200"/>
              <a:gd name="connsiteX203" fmla="*/ 8846863 w 12192000"/>
              <a:gd name="connsiteY203" fmla="*/ 3468981 h 4267200"/>
              <a:gd name="connsiteX204" fmla="*/ 8960046 w 12192000"/>
              <a:gd name="connsiteY204" fmla="*/ 3620389 h 4267200"/>
              <a:gd name="connsiteX205" fmla="*/ 8380521 w 12192000"/>
              <a:gd name="connsiteY205" fmla="*/ 2850596 h 4267200"/>
              <a:gd name="connsiteX206" fmla="*/ 9854151 w 12192000"/>
              <a:gd name="connsiteY206" fmla="*/ 2642862 h 4267200"/>
              <a:gd name="connsiteX207" fmla="*/ 9871341 w 12192000"/>
              <a:gd name="connsiteY207" fmla="*/ 2659697 h 4267200"/>
              <a:gd name="connsiteX208" fmla="*/ 9966678 w 12192000"/>
              <a:gd name="connsiteY208" fmla="*/ 3423399 h 4267200"/>
              <a:gd name="connsiteX209" fmla="*/ 9880832 w 12192000"/>
              <a:gd name="connsiteY209" fmla="*/ 3700562 h 4267200"/>
              <a:gd name="connsiteX210" fmla="*/ 9896024 w 12192000"/>
              <a:gd name="connsiteY210" fmla="*/ 4178295 h 4267200"/>
              <a:gd name="connsiteX211" fmla="*/ 10028060 w 12192000"/>
              <a:gd name="connsiteY211" fmla="*/ 4267200 h 4267200"/>
              <a:gd name="connsiteX212" fmla="*/ 9651813 w 12192000"/>
              <a:gd name="connsiteY212" fmla="*/ 4267200 h 4267200"/>
              <a:gd name="connsiteX213" fmla="*/ 9814527 w 12192000"/>
              <a:gd name="connsiteY213" fmla="*/ 4248048 h 4267200"/>
              <a:gd name="connsiteX214" fmla="*/ 9615182 w 12192000"/>
              <a:gd name="connsiteY214" fmla="*/ 4220499 h 4267200"/>
              <a:gd name="connsiteX215" fmla="*/ 9465210 w 12192000"/>
              <a:gd name="connsiteY215" fmla="*/ 4242240 h 4267200"/>
              <a:gd name="connsiteX216" fmla="*/ 9387108 w 12192000"/>
              <a:gd name="connsiteY216" fmla="*/ 4267200 h 4267200"/>
              <a:gd name="connsiteX217" fmla="*/ 9268441 w 12192000"/>
              <a:gd name="connsiteY217" fmla="*/ 4267200 h 4267200"/>
              <a:gd name="connsiteX218" fmla="*/ 9307676 w 12192000"/>
              <a:gd name="connsiteY218" fmla="*/ 4251276 h 4267200"/>
              <a:gd name="connsiteX219" fmla="*/ 9761570 w 12192000"/>
              <a:gd name="connsiteY219" fmla="*/ 4182283 h 4267200"/>
              <a:gd name="connsiteX220" fmla="*/ 9368237 w 12192000"/>
              <a:gd name="connsiteY220" fmla="*/ 3949470 h 4267200"/>
              <a:gd name="connsiteX221" fmla="*/ 9354614 w 12192000"/>
              <a:gd name="connsiteY221" fmla="*/ 3951288 h 4267200"/>
              <a:gd name="connsiteX222" fmla="*/ 8364351 w 12192000"/>
              <a:gd name="connsiteY222" fmla="*/ 4159267 h 4267200"/>
              <a:gd name="connsiteX223" fmla="*/ 8386567 w 12192000"/>
              <a:gd name="connsiteY223" fmla="*/ 4119760 h 4267200"/>
              <a:gd name="connsiteX224" fmla="*/ 9231713 w 12192000"/>
              <a:gd name="connsiteY224" fmla="*/ 3873539 h 4267200"/>
              <a:gd name="connsiteX225" fmla="*/ 9023301 w 12192000"/>
              <a:gd name="connsiteY225" fmla="*/ 3763109 h 4267200"/>
              <a:gd name="connsiteX226" fmla="*/ 9010556 w 12192000"/>
              <a:gd name="connsiteY226" fmla="*/ 3758998 h 4267200"/>
              <a:gd name="connsiteX227" fmla="*/ 8604324 w 12192000"/>
              <a:gd name="connsiteY227" fmla="*/ 3417171 h 4267200"/>
              <a:gd name="connsiteX228" fmla="*/ 8218577 w 12192000"/>
              <a:gd name="connsiteY228" fmla="*/ 2770227 h 4267200"/>
              <a:gd name="connsiteX229" fmla="*/ 8222774 w 12192000"/>
              <a:gd name="connsiteY229" fmla="*/ 2749954 h 4267200"/>
              <a:gd name="connsiteX230" fmla="*/ 8297623 w 12192000"/>
              <a:gd name="connsiteY230" fmla="*/ 2731935 h 4267200"/>
              <a:gd name="connsiteX231" fmla="*/ 9090618 w 12192000"/>
              <a:gd name="connsiteY231" fmla="*/ 3716225 h 4267200"/>
              <a:gd name="connsiteX232" fmla="*/ 9762441 w 12192000"/>
              <a:gd name="connsiteY232" fmla="*/ 4093587 h 4267200"/>
              <a:gd name="connsiteX233" fmla="*/ 9717826 w 12192000"/>
              <a:gd name="connsiteY233" fmla="*/ 3916719 h 4267200"/>
              <a:gd name="connsiteX234" fmla="*/ 9713123 w 12192000"/>
              <a:gd name="connsiteY234" fmla="*/ 3916663 h 4267200"/>
              <a:gd name="connsiteX235" fmla="*/ 9175594 w 12192000"/>
              <a:gd name="connsiteY235" fmla="*/ 3326950 h 4267200"/>
              <a:gd name="connsiteX236" fmla="*/ 9253941 w 12192000"/>
              <a:gd name="connsiteY236" fmla="*/ 3287566 h 4267200"/>
              <a:gd name="connsiteX237" fmla="*/ 9625671 w 12192000"/>
              <a:gd name="connsiteY237" fmla="*/ 3639960 h 4267200"/>
              <a:gd name="connsiteX238" fmla="*/ 9656881 w 12192000"/>
              <a:gd name="connsiteY238" fmla="*/ 3333361 h 4267200"/>
              <a:gd name="connsiteX239" fmla="*/ 9782066 w 12192000"/>
              <a:gd name="connsiteY239" fmla="*/ 2680771 h 4267200"/>
              <a:gd name="connsiteX240" fmla="*/ 9854151 w 12192000"/>
              <a:gd name="connsiteY240" fmla="*/ 2642862 h 4267200"/>
              <a:gd name="connsiteX241" fmla="*/ 11114299 w 12192000"/>
              <a:gd name="connsiteY241" fmla="*/ 2390555 h 4267200"/>
              <a:gd name="connsiteX242" fmla="*/ 11113373 w 12192000"/>
              <a:gd name="connsiteY242" fmla="*/ 2392739 h 4267200"/>
              <a:gd name="connsiteX243" fmla="*/ 11117197 w 12192000"/>
              <a:gd name="connsiteY243" fmla="*/ 2394358 h 4267200"/>
              <a:gd name="connsiteX244" fmla="*/ 11114299 w 12192000"/>
              <a:gd name="connsiteY244" fmla="*/ 2390555 h 4267200"/>
              <a:gd name="connsiteX245" fmla="*/ 10506276 w 12192000"/>
              <a:gd name="connsiteY245" fmla="*/ 2118977 h 4267200"/>
              <a:gd name="connsiteX246" fmla="*/ 10431542 w 12192000"/>
              <a:gd name="connsiteY246" fmla="*/ 2525128 h 4267200"/>
              <a:gd name="connsiteX247" fmla="*/ 10391375 w 12192000"/>
              <a:gd name="connsiteY247" fmla="*/ 2667145 h 4267200"/>
              <a:gd name="connsiteX248" fmla="*/ 10355047 w 12192000"/>
              <a:gd name="connsiteY248" fmla="*/ 2832031 h 4267200"/>
              <a:gd name="connsiteX249" fmla="*/ 10336080 w 12192000"/>
              <a:gd name="connsiteY249" fmla="*/ 2927011 h 4267200"/>
              <a:gd name="connsiteX250" fmla="*/ 10389394 w 12192000"/>
              <a:gd name="connsiteY250" fmla="*/ 2782834 h 4267200"/>
              <a:gd name="connsiteX251" fmla="*/ 10506276 w 12192000"/>
              <a:gd name="connsiteY251" fmla="*/ 2118977 h 4267200"/>
              <a:gd name="connsiteX252" fmla="*/ 11538179 w 12192000"/>
              <a:gd name="connsiteY252" fmla="*/ 2090376 h 4267200"/>
              <a:gd name="connsiteX253" fmla="*/ 11577479 w 12192000"/>
              <a:gd name="connsiteY253" fmla="*/ 2228695 h 4267200"/>
              <a:gd name="connsiteX254" fmla="*/ 11586754 w 12192000"/>
              <a:gd name="connsiteY254" fmla="*/ 2266098 h 4267200"/>
              <a:gd name="connsiteX255" fmla="*/ 11609011 w 12192000"/>
              <a:gd name="connsiteY255" fmla="*/ 2353427 h 4267200"/>
              <a:gd name="connsiteX256" fmla="*/ 11761579 w 12192000"/>
              <a:gd name="connsiteY256" fmla="*/ 2703223 h 4267200"/>
              <a:gd name="connsiteX257" fmla="*/ 11877711 w 12192000"/>
              <a:gd name="connsiteY257" fmla="*/ 2947465 h 4267200"/>
              <a:gd name="connsiteX258" fmla="*/ 11538179 w 12192000"/>
              <a:gd name="connsiteY258" fmla="*/ 2090376 h 4267200"/>
              <a:gd name="connsiteX259" fmla="*/ 6604735 w 12192000"/>
              <a:gd name="connsiteY259" fmla="*/ 2041381 h 4267200"/>
              <a:gd name="connsiteX260" fmla="*/ 7204487 w 12192000"/>
              <a:gd name="connsiteY260" fmla="*/ 2742112 h 4267200"/>
              <a:gd name="connsiteX261" fmla="*/ 7131592 w 12192000"/>
              <a:gd name="connsiteY261" fmla="*/ 2672096 h 4267200"/>
              <a:gd name="connsiteX262" fmla="*/ 6996344 w 12192000"/>
              <a:gd name="connsiteY262" fmla="*/ 2518310 h 4267200"/>
              <a:gd name="connsiteX263" fmla="*/ 6735495 w 12192000"/>
              <a:gd name="connsiteY263" fmla="*/ 2196890 h 4267200"/>
              <a:gd name="connsiteX264" fmla="*/ 6721901 w 12192000"/>
              <a:gd name="connsiteY264" fmla="*/ 2179274 h 4267200"/>
              <a:gd name="connsiteX265" fmla="*/ 6604735 w 12192000"/>
              <a:gd name="connsiteY265" fmla="*/ 2041381 h 4267200"/>
              <a:gd name="connsiteX266" fmla="*/ 11488421 w 12192000"/>
              <a:gd name="connsiteY266" fmla="*/ 2034549 h 4267200"/>
              <a:gd name="connsiteX267" fmla="*/ 11840356 w 12192000"/>
              <a:gd name="connsiteY267" fmla="*/ 2932293 h 4267200"/>
              <a:gd name="connsiteX268" fmla="*/ 11736331 w 12192000"/>
              <a:gd name="connsiteY268" fmla="*/ 2715710 h 4267200"/>
              <a:gd name="connsiteX269" fmla="*/ 11581560 w 12192000"/>
              <a:gd name="connsiteY269" fmla="*/ 2360474 h 4267200"/>
              <a:gd name="connsiteX270" fmla="*/ 11558442 w 12192000"/>
              <a:gd name="connsiteY270" fmla="*/ 2272139 h 4267200"/>
              <a:gd name="connsiteX271" fmla="*/ 11549169 w 12192000"/>
              <a:gd name="connsiteY271" fmla="*/ 2234734 h 4267200"/>
              <a:gd name="connsiteX272" fmla="*/ 11488421 w 12192000"/>
              <a:gd name="connsiteY272" fmla="*/ 2034549 h 4267200"/>
              <a:gd name="connsiteX273" fmla="*/ 10468916 w 12192000"/>
              <a:gd name="connsiteY273" fmla="*/ 2032338 h 4267200"/>
              <a:gd name="connsiteX274" fmla="*/ 10421480 w 12192000"/>
              <a:gd name="connsiteY274" fmla="*/ 2185446 h 4267200"/>
              <a:gd name="connsiteX275" fmla="*/ 10351264 w 12192000"/>
              <a:gd name="connsiteY275" fmla="*/ 2591574 h 4267200"/>
              <a:gd name="connsiteX276" fmla="*/ 10294485 w 12192000"/>
              <a:gd name="connsiteY276" fmla="*/ 2991809 h 4267200"/>
              <a:gd name="connsiteX277" fmla="*/ 10327850 w 12192000"/>
              <a:gd name="connsiteY277" fmla="*/ 2826310 h 4267200"/>
              <a:gd name="connsiteX278" fmla="*/ 10364099 w 12192000"/>
              <a:gd name="connsiteY278" fmla="*/ 2660098 h 4267200"/>
              <a:gd name="connsiteX279" fmla="*/ 10404725 w 12192000"/>
              <a:gd name="connsiteY279" fmla="*/ 2516991 h 4267200"/>
              <a:gd name="connsiteX280" fmla="*/ 10478071 w 12192000"/>
              <a:gd name="connsiteY280" fmla="*/ 2114122 h 4267200"/>
              <a:gd name="connsiteX281" fmla="*/ 10468916 w 12192000"/>
              <a:gd name="connsiteY281" fmla="*/ 2032338 h 4267200"/>
              <a:gd name="connsiteX282" fmla="*/ 10573132 w 12192000"/>
              <a:gd name="connsiteY282" fmla="*/ 1991479 h 4267200"/>
              <a:gd name="connsiteX283" fmla="*/ 11066880 w 12192000"/>
              <a:gd name="connsiteY283" fmla="*/ 2371770 h 4267200"/>
              <a:gd name="connsiteX284" fmla="*/ 10573132 w 12192000"/>
              <a:gd name="connsiteY284" fmla="*/ 1991479 h 4267200"/>
              <a:gd name="connsiteX285" fmla="*/ 6591670 w 12192000"/>
              <a:gd name="connsiteY285" fmla="*/ 1988277 h 4267200"/>
              <a:gd name="connsiteX286" fmla="*/ 6747349 w 12192000"/>
              <a:gd name="connsiteY286" fmla="*/ 2160069 h 4267200"/>
              <a:gd name="connsiteX287" fmla="*/ 6760943 w 12192000"/>
              <a:gd name="connsiteY287" fmla="*/ 2177686 h 4267200"/>
              <a:gd name="connsiteX288" fmla="*/ 7021065 w 12192000"/>
              <a:gd name="connsiteY288" fmla="*/ 2498102 h 4267200"/>
              <a:gd name="connsiteX289" fmla="*/ 7155223 w 12192000"/>
              <a:gd name="connsiteY289" fmla="*/ 2650386 h 4267200"/>
              <a:gd name="connsiteX290" fmla="*/ 7203167 w 12192000"/>
              <a:gd name="connsiteY290" fmla="*/ 2697288 h 4267200"/>
              <a:gd name="connsiteX291" fmla="*/ 6937703 w 12192000"/>
              <a:gd name="connsiteY291" fmla="*/ 2321981 h 4267200"/>
              <a:gd name="connsiteX292" fmla="*/ 6591670 w 12192000"/>
              <a:gd name="connsiteY292" fmla="*/ 1988277 h 4267200"/>
              <a:gd name="connsiteX293" fmla="*/ 5798671 w 12192000"/>
              <a:gd name="connsiteY293" fmla="*/ 1981601 h 4267200"/>
              <a:gd name="connsiteX294" fmla="*/ 5754709 w 12192000"/>
              <a:gd name="connsiteY294" fmla="*/ 2071454 h 4267200"/>
              <a:gd name="connsiteX295" fmla="*/ 5763044 w 12192000"/>
              <a:gd name="connsiteY295" fmla="*/ 2842206 h 4267200"/>
              <a:gd name="connsiteX296" fmla="*/ 5764974 w 12192000"/>
              <a:gd name="connsiteY296" fmla="*/ 2799609 h 4267200"/>
              <a:gd name="connsiteX297" fmla="*/ 5767665 w 12192000"/>
              <a:gd name="connsiteY297" fmla="*/ 2666409 h 4267200"/>
              <a:gd name="connsiteX298" fmla="*/ 5763055 w 12192000"/>
              <a:gd name="connsiteY298" fmla="*/ 2579705 h 4267200"/>
              <a:gd name="connsiteX299" fmla="*/ 5758079 w 12192000"/>
              <a:gd name="connsiteY299" fmla="*/ 2492508 h 4267200"/>
              <a:gd name="connsiteX300" fmla="*/ 5779325 w 12192000"/>
              <a:gd name="connsiteY300" fmla="*/ 2197069 h 4267200"/>
              <a:gd name="connsiteX301" fmla="*/ 5798671 w 12192000"/>
              <a:gd name="connsiteY301" fmla="*/ 1981601 h 4267200"/>
              <a:gd name="connsiteX302" fmla="*/ 5829202 w 12192000"/>
              <a:gd name="connsiteY302" fmla="*/ 1971679 h 4267200"/>
              <a:gd name="connsiteX303" fmla="*/ 5809558 w 12192000"/>
              <a:gd name="connsiteY303" fmla="*/ 2198043 h 4267200"/>
              <a:gd name="connsiteX304" fmla="*/ 5788653 w 12192000"/>
              <a:gd name="connsiteY304" fmla="*/ 2489430 h 4267200"/>
              <a:gd name="connsiteX305" fmla="*/ 5793439 w 12192000"/>
              <a:gd name="connsiteY305" fmla="*/ 2575235 h 4267200"/>
              <a:gd name="connsiteX306" fmla="*/ 5796837 w 12192000"/>
              <a:gd name="connsiteY306" fmla="*/ 2637633 h 4267200"/>
              <a:gd name="connsiteX307" fmla="*/ 5818614 w 12192000"/>
              <a:gd name="connsiteY307" fmla="*/ 2473055 h 4267200"/>
              <a:gd name="connsiteX308" fmla="*/ 5829202 w 12192000"/>
              <a:gd name="connsiteY308" fmla="*/ 1971679 h 4267200"/>
              <a:gd name="connsiteX309" fmla="*/ 10578769 w 12192000"/>
              <a:gd name="connsiteY309" fmla="*/ 1962963 h 4267200"/>
              <a:gd name="connsiteX310" fmla="*/ 11073823 w 12192000"/>
              <a:gd name="connsiteY310" fmla="*/ 2338658 h 4267200"/>
              <a:gd name="connsiteX311" fmla="*/ 10578769 w 12192000"/>
              <a:gd name="connsiteY311" fmla="*/ 1962963 h 4267200"/>
              <a:gd name="connsiteX312" fmla="*/ 5911389 w 12192000"/>
              <a:gd name="connsiteY312" fmla="*/ 1898371 h 4267200"/>
              <a:gd name="connsiteX313" fmla="*/ 6237627 w 12192000"/>
              <a:gd name="connsiteY313" fmla="*/ 2231921 h 4267200"/>
              <a:gd name="connsiteX314" fmla="*/ 5911389 w 12192000"/>
              <a:gd name="connsiteY314" fmla="*/ 1898371 h 4267200"/>
              <a:gd name="connsiteX315" fmla="*/ 6944437 w 12192000"/>
              <a:gd name="connsiteY315" fmla="*/ 1575402 h 4267200"/>
              <a:gd name="connsiteX316" fmla="*/ 6304730 w 12192000"/>
              <a:gd name="connsiteY316" fmla="*/ 1766654 h 4267200"/>
              <a:gd name="connsiteX317" fmla="*/ 6944437 w 12192000"/>
              <a:gd name="connsiteY317" fmla="*/ 1575402 h 4267200"/>
              <a:gd name="connsiteX318" fmla="*/ 7019523 w 12192000"/>
              <a:gd name="connsiteY318" fmla="*/ 1519450 h 4267200"/>
              <a:gd name="connsiteX319" fmla="*/ 6298091 w 12192000"/>
              <a:gd name="connsiteY319" fmla="*/ 1737122 h 4267200"/>
              <a:gd name="connsiteX320" fmla="*/ 7019523 w 12192000"/>
              <a:gd name="connsiteY320" fmla="*/ 1519450 h 4267200"/>
              <a:gd name="connsiteX321" fmla="*/ 2399523 w 12192000"/>
              <a:gd name="connsiteY321" fmla="*/ 1428234 h 4267200"/>
              <a:gd name="connsiteX322" fmla="*/ 2224982 w 12192000"/>
              <a:gd name="connsiteY322" fmla="*/ 1826201 h 4267200"/>
              <a:gd name="connsiteX323" fmla="*/ 2096099 w 12192000"/>
              <a:gd name="connsiteY323" fmla="*/ 2345900 h 4267200"/>
              <a:gd name="connsiteX324" fmla="*/ 2283317 w 12192000"/>
              <a:gd name="connsiteY324" fmla="*/ 1796925 h 4267200"/>
              <a:gd name="connsiteX325" fmla="*/ 2448558 w 12192000"/>
              <a:gd name="connsiteY325" fmla="*/ 1373435 h 4267200"/>
              <a:gd name="connsiteX326" fmla="*/ 2312521 w 12192000"/>
              <a:gd name="connsiteY326" fmla="*/ 1806140 h 4267200"/>
              <a:gd name="connsiteX327" fmla="*/ 2127533 w 12192000"/>
              <a:gd name="connsiteY327" fmla="*/ 2348380 h 4267200"/>
              <a:gd name="connsiteX328" fmla="*/ 2358080 w 12192000"/>
              <a:gd name="connsiteY328" fmla="*/ 1866134 h 4267200"/>
              <a:gd name="connsiteX329" fmla="*/ 2407436 w 12192000"/>
              <a:gd name="connsiteY329" fmla="*/ 1651070 h 4267200"/>
              <a:gd name="connsiteX330" fmla="*/ 2448558 w 12192000"/>
              <a:gd name="connsiteY330" fmla="*/ 1373435 h 4267200"/>
              <a:gd name="connsiteX331" fmla="*/ 278707 w 12192000"/>
              <a:gd name="connsiteY331" fmla="*/ 1352270 h 4267200"/>
              <a:gd name="connsiteX332" fmla="*/ 321570 w 12192000"/>
              <a:gd name="connsiteY332" fmla="*/ 1861610 h 4267200"/>
              <a:gd name="connsiteX333" fmla="*/ 294281 w 12192000"/>
              <a:gd name="connsiteY333" fmla="*/ 1440658 h 4267200"/>
              <a:gd name="connsiteX334" fmla="*/ 1423821 w 12192000"/>
              <a:gd name="connsiteY334" fmla="*/ 1351958 h 4267200"/>
              <a:gd name="connsiteX335" fmla="*/ 1638521 w 12192000"/>
              <a:gd name="connsiteY335" fmla="*/ 1908470 h 4267200"/>
              <a:gd name="connsiteX336" fmla="*/ 1754199 w 12192000"/>
              <a:gd name="connsiteY336" fmla="*/ 2149284 h 4267200"/>
              <a:gd name="connsiteX337" fmla="*/ 1908359 w 12192000"/>
              <a:gd name="connsiteY337" fmla="*/ 2364988 h 4267200"/>
              <a:gd name="connsiteX338" fmla="*/ 1647661 w 12192000"/>
              <a:gd name="connsiteY338" fmla="*/ 1825945 h 4267200"/>
              <a:gd name="connsiteX339" fmla="*/ 1423821 w 12192000"/>
              <a:gd name="connsiteY339" fmla="*/ 1351958 h 4267200"/>
              <a:gd name="connsiteX340" fmla="*/ 9518298 w 12192000"/>
              <a:gd name="connsiteY340" fmla="*/ 1338235 h 4267200"/>
              <a:gd name="connsiteX341" fmla="*/ 9838009 w 12192000"/>
              <a:gd name="connsiteY341" fmla="*/ 2272553 h 4267200"/>
              <a:gd name="connsiteX342" fmla="*/ 9805906 w 12192000"/>
              <a:gd name="connsiteY342" fmla="*/ 2159819 h 4267200"/>
              <a:gd name="connsiteX343" fmla="*/ 9801623 w 12192000"/>
              <a:gd name="connsiteY343" fmla="*/ 2142555 h 4267200"/>
              <a:gd name="connsiteX344" fmla="*/ 9628671 w 12192000"/>
              <a:gd name="connsiteY344" fmla="*/ 1617375 h 4267200"/>
              <a:gd name="connsiteX345" fmla="*/ 9598299 w 12192000"/>
              <a:gd name="connsiteY345" fmla="*/ 1544643 h 4267200"/>
              <a:gd name="connsiteX346" fmla="*/ 9518298 w 12192000"/>
              <a:gd name="connsiteY346" fmla="*/ 1338235 h 4267200"/>
              <a:gd name="connsiteX347" fmla="*/ 1431890 w 12192000"/>
              <a:gd name="connsiteY347" fmla="*/ 1306475 h 4267200"/>
              <a:gd name="connsiteX348" fmla="*/ 1507597 w 12192000"/>
              <a:gd name="connsiteY348" fmla="*/ 1446132 h 4267200"/>
              <a:gd name="connsiteX349" fmla="*/ 1674586 w 12192000"/>
              <a:gd name="connsiteY349" fmla="*/ 1813832 h 4267200"/>
              <a:gd name="connsiteX350" fmla="*/ 1815950 w 12192000"/>
              <a:gd name="connsiteY350" fmla="*/ 2128564 h 4267200"/>
              <a:gd name="connsiteX351" fmla="*/ 1984242 w 12192000"/>
              <a:gd name="connsiteY351" fmla="*/ 2430829 h 4267200"/>
              <a:gd name="connsiteX352" fmla="*/ 2014023 w 12192000"/>
              <a:gd name="connsiteY352" fmla="*/ 2450995 h 4267200"/>
              <a:gd name="connsiteX353" fmla="*/ 1747337 w 12192000"/>
              <a:gd name="connsiteY353" fmla="*/ 1855264 h 4267200"/>
              <a:gd name="connsiteX354" fmla="*/ 1533749 w 12192000"/>
              <a:gd name="connsiteY354" fmla="*/ 1478656 h 4267200"/>
              <a:gd name="connsiteX355" fmla="*/ 1431890 w 12192000"/>
              <a:gd name="connsiteY355" fmla="*/ 1306475 h 4267200"/>
              <a:gd name="connsiteX356" fmla="*/ 5052692 w 12192000"/>
              <a:gd name="connsiteY356" fmla="*/ 1292994 h 4267200"/>
              <a:gd name="connsiteX357" fmla="*/ 5200661 w 12192000"/>
              <a:gd name="connsiteY357" fmla="*/ 1635186 h 4267200"/>
              <a:gd name="connsiteX358" fmla="*/ 5297138 w 12192000"/>
              <a:gd name="connsiteY358" fmla="*/ 1906351 h 4267200"/>
              <a:gd name="connsiteX359" fmla="*/ 5052692 w 12192000"/>
              <a:gd name="connsiteY359" fmla="*/ 1292994 h 4267200"/>
              <a:gd name="connsiteX360" fmla="*/ 9528078 w 12192000"/>
              <a:gd name="connsiteY360" fmla="*/ 1278636 h 4267200"/>
              <a:gd name="connsiteX361" fmla="*/ 9623946 w 12192000"/>
              <a:gd name="connsiteY361" fmla="*/ 1534260 h 4267200"/>
              <a:gd name="connsiteX362" fmla="*/ 9654858 w 12192000"/>
              <a:gd name="connsiteY362" fmla="*/ 1607218 h 4267200"/>
              <a:gd name="connsiteX363" fmla="*/ 9826304 w 12192000"/>
              <a:gd name="connsiteY363" fmla="*/ 2125320 h 4267200"/>
              <a:gd name="connsiteX364" fmla="*/ 9701198 w 12192000"/>
              <a:gd name="connsiteY364" fmla="*/ 1646797 h 4267200"/>
              <a:gd name="connsiteX365" fmla="*/ 9528078 w 12192000"/>
              <a:gd name="connsiteY365" fmla="*/ 1278636 h 4267200"/>
              <a:gd name="connsiteX366" fmla="*/ 5009948 w 12192000"/>
              <a:gd name="connsiteY366" fmla="*/ 1273619 h 4267200"/>
              <a:gd name="connsiteX367" fmla="*/ 5121777 w 12192000"/>
              <a:gd name="connsiteY367" fmla="*/ 1654213 h 4267200"/>
              <a:gd name="connsiteX368" fmla="*/ 5293545 w 12192000"/>
              <a:gd name="connsiteY368" fmla="*/ 2072247 h 4267200"/>
              <a:gd name="connsiteX369" fmla="*/ 5294042 w 12192000"/>
              <a:gd name="connsiteY369" fmla="*/ 2065019 h 4267200"/>
              <a:gd name="connsiteX370" fmla="*/ 5171936 w 12192000"/>
              <a:gd name="connsiteY370" fmla="*/ 1647613 h 4267200"/>
              <a:gd name="connsiteX371" fmla="*/ 5009948 w 12192000"/>
              <a:gd name="connsiteY371" fmla="*/ 1273619 h 4267200"/>
              <a:gd name="connsiteX372" fmla="*/ 655236 w 12192000"/>
              <a:gd name="connsiteY372" fmla="*/ 1268632 h 4267200"/>
              <a:gd name="connsiteX373" fmla="*/ 839521 w 12192000"/>
              <a:gd name="connsiteY373" fmla="*/ 1685315 h 4267200"/>
              <a:gd name="connsiteX374" fmla="*/ 1109416 w 12192000"/>
              <a:gd name="connsiteY374" fmla="*/ 2061663 h 4267200"/>
              <a:gd name="connsiteX375" fmla="*/ 1298300 w 12192000"/>
              <a:gd name="connsiteY375" fmla="*/ 2247742 h 4267200"/>
              <a:gd name="connsiteX376" fmla="*/ 1125871 w 12192000"/>
              <a:gd name="connsiteY376" fmla="*/ 1989513 h 4267200"/>
              <a:gd name="connsiteX377" fmla="*/ 981574 w 12192000"/>
              <a:gd name="connsiteY377" fmla="*/ 1783157 h 4267200"/>
              <a:gd name="connsiteX378" fmla="*/ 922198 w 12192000"/>
              <a:gd name="connsiteY378" fmla="*/ 1677437 h 4267200"/>
              <a:gd name="connsiteX379" fmla="*/ 869293 w 12192000"/>
              <a:gd name="connsiteY379" fmla="*/ 1583214 h 4267200"/>
              <a:gd name="connsiteX380" fmla="*/ 751431 w 12192000"/>
              <a:gd name="connsiteY380" fmla="*/ 1405731 h 4267200"/>
              <a:gd name="connsiteX381" fmla="*/ 6516292 w 12192000"/>
              <a:gd name="connsiteY381" fmla="*/ 1263064 h 4267200"/>
              <a:gd name="connsiteX382" fmla="*/ 5736320 w 12192000"/>
              <a:gd name="connsiteY382" fmla="*/ 1501803 h 4267200"/>
              <a:gd name="connsiteX383" fmla="*/ 6516292 w 12192000"/>
              <a:gd name="connsiteY383" fmla="*/ 1263064 h 4267200"/>
              <a:gd name="connsiteX384" fmla="*/ 291466 w 12192000"/>
              <a:gd name="connsiteY384" fmla="*/ 1250369 h 4267200"/>
              <a:gd name="connsiteX385" fmla="*/ 323180 w 12192000"/>
              <a:gd name="connsiteY385" fmla="*/ 1435283 h 4267200"/>
              <a:gd name="connsiteX386" fmla="*/ 349381 w 12192000"/>
              <a:gd name="connsiteY386" fmla="*/ 1875041 h 4267200"/>
              <a:gd name="connsiteX387" fmla="*/ 374363 w 12192000"/>
              <a:gd name="connsiteY387" fmla="*/ 1506494 h 4267200"/>
              <a:gd name="connsiteX388" fmla="*/ 302168 w 12192000"/>
              <a:gd name="connsiteY388" fmla="*/ 1274495 h 4267200"/>
              <a:gd name="connsiteX389" fmla="*/ 291466 w 12192000"/>
              <a:gd name="connsiteY389" fmla="*/ 1250369 h 4267200"/>
              <a:gd name="connsiteX390" fmla="*/ 678222 w 12192000"/>
              <a:gd name="connsiteY390" fmla="*/ 1248670 h 4267200"/>
              <a:gd name="connsiteX391" fmla="*/ 775536 w 12192000"/>
              <a:gd name="connsiteY391" fmla="*/ 1388015 h 4267200"/>
              <a:gd name="connsiteX392" fmla="*/ 894529 w 12192000"/>
              <a:gd name="connsiteY392" fmla="*/ 1567739 h 4267200"/>
              <a:gd name="connsiteX393" fmla="*/ 948000 w 12192000"/>
              <a:gd name="connsiteY393" fmla="*/ 1663088 h 4267200"/>
              <a:gd name="connsiteX394" fmla="*/ 1006812 w 12192000"/>
              <a:gd name="connsiteY394" fmla="*/ 1767683 h 4267200"/>
              <a:gd name="connsiteX395" fmla="*/ 1149133 w 12192000"/>
              <a:gd name="connsiteY395" fmla="*/ 1971513 h 4267200"/>
              <a:gd name="connsiteX396" fmla="*/ 1333952 w 12192000"/>
              <a:gd name="connsiteY396" fmla="*/ 2251620 h 4267200"/>
              <a:gd name="connsiteX397" fmla="*/ 1337329 w 12192000"/>
              <a:gd name="connsiteY397" fmla="*/ 2258350 h 4267200"/>
              <a:gd name="connsiteX398" fmla="*/ 1014726 w 12192000"/>
              <a:gd name="connsiteY398" fmla="*/ 1615556 h 4267200"/>
              <a:gd name="connsiteX399" fmla="*/ 678222 w 12192000"/>
              <a:gd name="connsiteY399" fmla="*/ 1248670 h 4267200"/>
              <a:gd name="connsiteX400" fmla="*/ 9441752 w 12192000"/>
              <a:gd name="connsiteY400" fmla="*/ 1245311 h 4267200"/>
              <a:gd name="connsiteX401" fmla="*/ 9278979 w 12192000"/>
              <a:gd name="connsiteY401" fmla="*/ 1406236 h 4267200"/>
              <a:gd name="connsiteX402" fmla="*/ 9235540 w 12192000"/>
              <a:gd name="connsiteY402" fmla="*/ 1546869 h 4267200"/>
              <a:gd name="connsiteX403" fmla="*/ 9264074 w 12192000"/>
              <a:gd name="connsiteY403" fmla="*/ 1557016 h 4267200"/>
              <a:gd name="connsiteX404" fmla="*/ 9441752 w 12192000"/>
              <a:gd name="connsiteY404" fmla="*/ 1245311 h 4267200"/>
              <a:gd name="connsiteX405" fmla="*/ 6691602 w 12192000"/>
              <a:gd name="connsiteY405" fmla="*/ 1140573 h 4267200"/>
              <a:gd name="connsiteX406" fmla="*/ 6571100 w 12192000"/>
              <a:gd name="connsiteY406" fmla="*/ 1183662 h 4267200"/>
              <a:gd name="connsiteX407" fmla="*/ 6241687 w 12192000"/>
              <a:gd name="connsiteY407" fmla="*/ 1257600 h 4267200"/>
              <a:gd name="connsiteX408" fmla="*/ 5693009 w 12192000"/>
              <a:gd name="connsiteY408" fmla="*/ 1478256 h 4267200"/>
              <a:gd name="connsiteX409" fmla="*/ 6548420 w 12192000"/>
              <a:gd name="connsiteY409" fmla="*/ 1214599 h 4267200"/>
              <a:gd name="connsiteX410" fmla="*/ 6605473 w 12192000"/>
              <a:gd name="connsiteY410" fmla="*/ 1184686 h 4267200"/>
              <a:gd name="connsiteX411" fmla="*/ 6691602 w 12192000"/>
              <a:gd name="connsiteY411" fmla="*/ 1140573 h 4267200"/>
              <a:gd name="connsiteX412" fmla="*/ 4002475 w 12192000"/>
              <a:gd name="connsiteY412" fmla="*/ 1037802 h 4267200"/>
              <a:gd name="connsiteX413" fmla="*/ 4000324 w 12192000"/>
              <a:gd name="connsiteY413" fmla="*/ 1039362 h 4267200"/>
              <a:gd name="connsiteX414" fmla="*/ 4002862 w 12192000"/>
              <a:gd name="connsiteY414" fmla="*/ 1042866 h 4267200"/>
              <a:gd name="connsiteX415" fmla="*/ 4002475 w 12192000"/>
              <a:gd name="connsiteY415" fmla="*/ 1037802 h 4267200"/>
              <a:gd name="connsiteX416" fmla="*/ 506322 w 12192000"/>
              <a:gd name="connsiteY416" fmla="*/ 1020997 h 4267200"/>
              <a:gd name="connsiteX417" fmla="*/ 533068 w 12192000"/>
              <a:gd name="connsiteY417" fmla="*/ 1029409 h 4267200"/>
              <a:gd name="connsiteX418" fmla="*/ 1232525 w 12192000"/>
              <a:gd name="connsiteY418" fmla="*/ 1804675 h 4267200"/>
              <a:gd name="connsiteX419" fmla="*/ 1388858 w 12192000"/>
              <a:gd name="connsiteY419" fmla="*/ 2368011 h 4267200"/>
              <a:gd name="connsiteX420" fmla="*/ 1384098 w 12192000"/>
              <a:gd name="connsiteY420" fmla="*/ 2378125 h 4267200"/>
              <a:gd name="connsiteX421" fmla="*/ 1425393 w 12192000"/>
              <a:gd name="connsiteY421" fmla="*/ 2589124 h 4267200"/>
              <a:gd name="connsiteX422" fmla="*/ 1424001 w 12192000"/>
              <a:gd name="connsiteY422" fmla="*/ 2597541 h 4267200"/>
              <a:gd name="connsiteX423" fmla="*/ 2152729 w 12192000"/>
              <a:gd name="connsiteY423" fmla="*/ 2864487 h 4267200"/>
              <a:gd name="connsiteX424" fmla="*/ 2020609 w 12192000"/>
              <a:gd name="connsiteY424" fmla="*/ 2539671 h 4267200"/>
              <a:gd name="connsiteX425" fmla="*/ 2018920 w 12192000"/>
              <a:gd name="connsiteY425" fmla="*/ 2536309 h 4267200"/>
              <a:gd name="connsiteX426" fmla="*/ 1342441 w 12192000"/>
              <a:gd name="connsiteY426" fmla="*/ 1173017 h 4267200"/>
              <a:gd name="connsiteX427" fmla="*/ 1367925 w 12192000"/>
              <a:gd name="connsiteY427" fmla="*/ 1135648 h 4267200"/>
              <a:gd name="connsiteX428" fmla="*/ 1771401 w 12192000"/>
              <a:gd name="connsiteY428" fmla="*/ 1806673 h 4267200"/>
              <a:gd name="connsiteX429" fmla="*/ 1972385 w 12192000"/>
              <a:gd name="connsiteY429" fmla="*/ 2198735 h 4267200"/>
              <a:gd name="connsiteX430" fmla="*/ 2040892 w 12192000"/>
              <a:gd name="connsiteY430" fmla="*/ 2405205 h 4267200"/>
              <a:gd name="connsiteX431" fmla="*/ 2131689 w 12192000"/>
              <a:gd name="connsiteY431" fmla="*/ 1936926 h 4267200"/>
              <a:gd name="connsiteX432" fmla="*/ 2454820 w 12192000"/>
              <a:gd name="connsiteY432" fmla="*/ 1248808 h 4267200"/>
              <a:gd name="connsiteX433" fmla="*/ 2492512 w 12192000"/>
              <a:gd name="connsiteY433" fmla="*/ 1302920 h 4267200"/>
              <a:gd name="connsiteX434" fmla="*/ 2081216 w 12192000"/>
              <a:gd name="connsiteY434" fmla="*/ 2527513 h 4267200"/>
              <a:gd name="connsiteX435" fmla="*/ 2081211 w 12192000"/>
              <a:gd name="connsiteY435" fmla="*/ 2528916 h 4267200"/>
              <a:gd name="connsiteX436" fmla="*/ 2199067 w 12192000"/>
              <a:gd name="connsiteY436" fmla="*/ 2884061 h 4267200"/>
              <a:gd name="connsiteX437" fmla="*/ 3192586 w 12192000"/>
              <a:gd name="connsiteY437" fmla="*/ 3411496 h 4267200"/>
              <a:gd name="connsiteX438" fmla="*/ 3182620 w 12192000"/>
              <a:gd name="connsiteY438" fmla="*/ 3483279 h 4267200"/>
              <a:gd name="connsiteX439" fmla="*/ 2435119 w 12192000"/>
              <a:gd name="connsiteY439" fmla="*/ 3080173 h 4267200"/>
              <a:gd name="connsiteX440" fmla="*/ 2410152 w 12192000"/>
              <a:gd name="connsiteY440" fmla="*/ 3063751 h 4267200"/>
              <a:gd name="connsiteX441" fmla="*/ 2408099 w 12192000"/>
              <a:gd name="connsiteY441" fmla="*/ 3064403 h 4267200"/>
              <a:gd name="connsiteX442" fmla="*/ 2407218 w 12192000"/>
              <a:gd name="connsiteY442" fmla="*/ 3070324 h 4267200"/>
              <a:gd name="connsiteX443" fmla="*/ 2380138 w 12192000"/>
              <a:gd name="connsiteY443" fmla="*/ 3099341 h 4267200"/>
              <a:gd name="connsiteX444" fmla="*/ 1765923 w 12192000"/>
              <a:gd name="connsiteY444" fmla="*/ 3581043 h 4267200"/>
              <a:gd name="connsiteX445" fmla="*/ 1702258 w 12192000"/>
              <a:gd name="connsiteY445" fmla="*/ 3612286 h 4267200"/>
              <a:gd name="connsiteX446" fmla="*/ 1538370 w 12192000"/>
              <a:gd name="connsiteY446" fmla="*/ 3811804 h 4267200"/>
              <a:gd name="connsiteX447" fmla="*/ 1325720 w 12192000"/>
              <a:gd name="connsiteY447" fmla="*/ 4125411 h 4267200"/>
              <a:gd name="connsiteX448" fmla="*/ 1206279 w 12192000"/>
              <a:gd name="connsiteY448" fmla="*/ 4267200 h 4267200"/>
              <a:gd name="connsiteX449" fmla="*/ 1115040 w 12192000"/>
              <a:gd name="connsiteY449" fmla="*/ 4267200 h 4267200"/>
              <a:gd name="connsiteX450" fmla="*/ 1258195 w 12192000"/>
              <a:gd name="connsiteY450" fmla="*/ 4099624 h 4267200"/>
              <a:gd name="connsiteX451" fmla="*/ 1423113 w 12192000"/>
              <a:gd name="connsiteY451" fmla="*/ 3874565 h 4267200"/>
              <a:gd name="connsiteX452" fmla="*/ 1260565 w 12192000"/>
              <a:gd name="connsiteY452" fmla="*/ 4031982 h 4267200"/>
              <a:gd name="connsiteX453" fmla="*/ 1073327 w 12192000"/>
              <a:gd name="connsiteY453" fmla="*/ 4218727 h 4267200"/>
              <a:gd name="connsiteX454" fmla="*/ 1032294 w 12192000"/>
              <a:gd name="connsiteY454" fmla="*/ 4267200 h 4267200"/>
              <a:gd name="connsiteX455" fmla="*/ 993830 w 12192000"/>
              <a:gd name="connsiteY455" fmla="*/ 4267200 h 4267200"/>
              <a:gd name="connsiteX456" fmla="*/ 1051860 w 12192000"/>
              <a:gd name="connsiteY456" fmla="*/ 4198693 h 4267200"/>
              <a:gd name="connsiteX457" fmla="*/ 1240607 w 12192000"/>
              <a:gd name="connsiteY457" fmla="*/ 4010401 h 4267200"/>
              <a:gd name="connsiteX458" fmla="*/ 1310106 w 12192000"/>
              <a:gd name="connsiteY458" fmla="*/ 3943217 h 4267200"/>
              <a:gd name="connsiteX459" fmla="*/ 952103 w 12192000"/>
              <a:gd name="connsiteY459" fmla="*/ 4265972 h 4267200"/>
              <a:gd name="connsiteX460" fmla="*/ 951207 w 12192000"/>
              <a:gd name="connsiteY460" fmla="*/ 4267200 h 4267200"/>
              <a:gd name="connsiteX461" fmla="*/ 862760 w 12192000"/>
              <a:gd name="connsiteY461" fmla="*/ 4267200 h 4267200"/>
              <a:gd name="connsiteX462" fmla="*/ 909145 w 12192000"/>
              <a:gd name="connsiteY462" fmla="*/ 4199225 h 4267200"/>
              <a:gd name="connsiteX463" fmla="*/ 1214067 w 12192000"/>
              <a:gd name="connsiteY463" fmla="*/ 3908561 h 4267200"/>
              <a:gd name="connsiteX464" fmla="*/ 640967 w 12192000"/>
              <a:gd name="connsiteY464" fmla="*/ 4105601 h 4267200"/>
              <a:gd name="connsiteX465" fmla="*/ 372807 w 12192000"/>
              <a:gd name="connsiteY465" fmla="*/ 4243651 h 4267200"/>
              <a:gd name="connsiteX466" fmla="*/ 332830 w 12192000"/>
              <a:gd name="connsiteY466" fmla="*/ 4267200 h 4267200"/>
              <a:gd name="connsiteX467" fmla="*/ 168301 w 12192000"/>
              <a:gd name="connsiteY467" fmla="*/ 4267200 h 4267200"/>
              <a:gd name="connsiteX468" fmla="*/ 278002 w 12192000"/>
              <a:gd name="connsiteY468" fmla="*/ 4201399 h 4267200"/>
              <a:gd name="connsiteX469" fmla="*/ 527241 w 12192000"/>
              <a:gd name="connsiteY469" fmla="*/ 4065078 h 4267200"/>
              <a:gd name="connsiteX470" fmla="*/ 1510397 w 12192000"/>
              <a:gd name="connsiteY470" fmla="*/ 3684705 h 4267200"/>
              <a:gd name="connsiteX471" fmla="*/ 1146550 w 12192000"/>
              <a:gd name="connsiteY471" fmla="*/ 3802012 h 4267200"/>
              <a:gd name="connsiteX472" fmla="*/ 698834 w 12192000"/>
              <a:gd name="connsiteY472" fmla="*/ 3952272 h 4267200"/>
              <a:gd name="connsiteX473" fmla="*/ 192528 w 12192000"/>
              <a:gd name="connsiteY473" fmla="*/ 4236299 h 4267200"/>
              <a:gd name="connsiteX474" fmla="*/ 148586 w 12192000"/>
              <a:gd name="connsiteY474" fmla="*/ 4267200 h 4267200"/>
              <a:gd name="connsiteX475" fmla="*/ 98116 w 12192000"/>
              <a:gd name="connsiteY475" fmla="*/ 4267200 h 4267200"/>
              <a:gd name="connsiteX476" fmla="*/ 169669 w 12192000"/>
              <a:gd name="connsiteY476" fmla="*/ 4216852 h 4267200"/>
              <a:gd name="connsiteX477" fmla="*/ 687572 w 12192000"/>
              <a:gd name="connsiteY477" fmla="*/ 3925629 h 4267200"/>
              <a:gd name="connsiteX478" fmla="*/ 1138365 w 12192000"/>
              <a:gd name="connsiteY478" fmla="*/ 3774515 h 4267200"/>
              <a:gd name="connsiteX479" fmla="*/ 1505579 w 12192000"/>
              <a:gd name="connsiteY479" fmla="*/ 3655526 h 4267200"/>
              <a:gd name="connsiteX480" fmla="*/ 1313114 w 12192000"/>
              <a:gd name="connsiteY480" fmla="*/ 3655216 h 4267200"/>
              <a:gd name="connsiteX481" fmla="*/ 1109304 w 12192000"/>
              <a:gd name="connsiteY481" fmla="*/ 3669030 h 4267200"/>
              <a:gd name="connsiteX482" fmla="*/ 258951 w 12192000"/>
              <a:gd name="connsiteY482" fmla="*/ 4111994 h 4267200"/>
              <a:gd name="connsiteX483" fmla="*/ 80807 w 12192000"/>
              <a:gd name="connsiteY483" fmla="*/ 4267200 h 4267200"/>
              <a:gd name="connsiteX484" fmla="*/ 0 w 12192000"/>
              <a:gd name="connsiteY484" fmla="*/ 4267200 h 4267200"/>
              <a:gd name="connsiteX485" fmla="*/ 0 w 12192000"/>
              <a:gd name="connsiteY485" fmla="*/ 4233763 h 4267200"/>
              <a:gd name="connsiteX486" fmla="*/ 36881 w 12192000"/>
              <a:gd name="connsiteY486" fmla="*/ 4200118 h 4267200"/>
              <a:gd name="connsiteX487" fmla="*/ 910534 w 12192000"/>
              <a:gd name="connsiteY487" fmla="*/ 3629753 h 4267200"/>
              <a:gd name="connsiteX488" fmla="*/ 1578717 w 12192000"/>
              <a:gd name="connsiteY488" fmla="*/ 3575982 h 4267200"/>
              <a:gd name="connsiteX489" fmla="*/ 2338780 w 12192000"/>
              <a:gd name="connsiteY489" fmla="*/ 3033725 h 4267200"/>
              <a:gd name="connsiteX490" fmla="*/ 1807991 w 12192000"/>
              <a:gd name="connsiteY490" fmla="*/ 2807184 h 4267200"/>
              <a:gd name="connsiteX491" fmla="*/ 1416358 w 12192000"/>
              <a:gd name="connsiteY491" fmla="*/ 3112571 h 4267200"/>
              <a:gd name="connsiteX492" fmla="*/ 939066 w 12192000"/>
              <a:gd name="connsiteY492" fmla="*/ 3378798 h 4267200"/>
              <a:gd name="connsiteX493" fmla="*/ 115099 w 12192000"/>
              <a:gd name="connsiteY493" fmla="*/ 3607650 h 4267200"/>
              <a:gd name="connsiteX494" fmla="*/ 97284 w 12192000"/>
              <a:gd name="connsiteY494" fmla="*/ 3520393 h 4267200"/>
              <a:gd name="connsiteX495" fmla="*/ 922050 w 12192000"/>
              <a:gd name="connsiteY495" fmla="*/ 3074867 h 4267200"/>
              <a:gd name="connsiteX496" fmla="*/ 1405265 w 12192000"/>
              <a:gd name="connsiteY496" fmla="*/ 3016319 h 4267200"/>
              <a:gd name="connsiteX497" fmla="*/ 1407512 w 12192000"/>
              <a:gd name="connsiteY497" fmla="*/ 3018001 h 4267200"/>
              <a:gd name="connsiteX498" fmla="*/ 1726266 w 12192000"/>
              <a:gd name="connsiteY498" fmla="*/ 2777274 h 4267200"/>
              <a:gd name="connsiteX499" fmla="*/ 625390 w 12192000"/>
              <a:gd name="connsiteY499" fmla="*/ 2514541 h 4267200"/>
              <a:gd name="connsiteX500" fmla="*/ 619799 w 12192000"/>
              <a:gd name="connsiteY500" fmla="*/ 2527180 h 4267200"/>
              <a:gd name="connsiteX501" fmla="*/ 310030 w 12192000"/>
              <a:gd name="connsiteY501" fmla="*/ 2771818 h 4267200"/>
              <a:gd name="connsiteX502" fmla="*/ 173877 w 12192000"/>
              <a:gd name="connsiteY502" fmla="*/ 2937056 h 4267200"/>
              <a:gd name="connsiteX503" fmla="*/ 77889 w 12192000"/>
              <a:gd name="connsiteY503" fmla="*/ 3138440 h 4267200"/>
              <a:gd name="connsiteX504" fmla="*/ 0 w 12192000"/>
              <a:gd name="connsiteY504" fmla="*/ 3271395 h 4267200"/>
              <a:gd name="connsiteX505" fmla="*/ 0 w 12192000"/>
              <a:gd name="connsiteY505" fmla="*/ 3153002 h 4267200"/>
              <a:gd name="connsiteX506" fmla="*/ 2386 w 12192000"/>
              <a:gd name="connsiteY506" fmla="*/ 3149203 h 4267200"/>
              <a:gd name="connsiteX507" fmla="*/ 89753 w 12192000"/>
              <a:gd name="connsiteY507" fmla="*/ 2987702 h 4267200"/>
              <a:gd name="connsiteX508" fmla="*/ 76869 w 12192000"/>
              <a:gd name="connsiteY508" fmla="*/ 3005404 h 4267200"/>
              <a:gd name="connsiteX509" fmla="*/ 32049 w 12192000"/>
              <a:gd name="connsiteY509" fmla="*/ 3065814 h 4267200"/>
              <a:gd name="connsiteX510" fmla="*/ 0 w 12192000"/>
              <a:gd name="connsiteY510" fmla="*/ 3108744 h 4267200"/>
              <a:gd name="connsiteX511" fmla="*/ 0 w 12192000"/>
              <a:gd name="connsiteY511" fmla="*/ 3058059 h 4267200"/>
              <a:gd name="connsiteX512" fmla="*/ 7610 w 12192000"/>
              <a:gd name="connsiteY512" fmla="*/ 3047889 h 4267200"/>
              <a:gd name="connsiteX513" fmla="*/ 52419 w 12192000"/>
              <a:gd name="connsiteY513" fmla="*/ 2987479 h 4267200"/>
              <a:gd name="connsiteX514" fmla="*/ 59142 w 12192000"/>
              <a:gd name="connsiteY514" fmla="*/ 2978488 h 4267200"/>
              <a:gd name="connsiteX515" fmla="*/ 0 w 12192000"/>
              <a:gd name="connsiteY515" fmla="*/ 3015334 h 4267200"/>
              <a:gd name="connsiteX516" fmla="*/ 0 w 12192000"/>
              <a:gd name="connsiteY516" fmla="*/ 2914286 h 4267200"/>
              <a:gd name="connsiteX517" fmla="*/ 36383 w 12192000"/>
              <a:gd name="connsiteY517" fmla="*/ 2901128 h 4267200"/>
              <a:gd name="connsiteX518" fmla="*/ 156329 w 12192000"/>
              <a:gd name="connsiteY518" fmla="*/ 2840533 h 4267200"/>
              <a:gd name="connsiteX519" fmla="*/ 358355 w 12192000"/>
              <a:gd name="connsiteY519" fmla="*/ 2620471 h 4267200"/>
              <a:gd name="connsiteX520" fmla="*/ 510577 w 12192000"/>
              <a:gd name="connsiteY520" fmla="*/ 2501244 h 4267200"/>
              <a:gd name="connsiteX521" fmla="*/ 211967 w 12192000"/>
              <a:gd name="connsiteY521" fmla="*/ 2479171 h 4267200"/>
              <a:gd name="connsiteX522" fmla="*/ 0 w 12192000"/>
              <a:gd name="connsiteY522" fmla="*/ 2476398 h 4267200"/>
              <a:gd name="connsiteX523" fmla="*/ 0 w 12192000"/>
              <a:gd name="connsiteY523" fmla="*/ 2389189 h 4267200"/>
              <a:gd name="connsiteX524" fmla="*/ 103062 w 12192000"/>
              <a:gd name="connsiteY524" fmla="*/ 2389518 h 4267200"/>
              <a:gd name="connsiteX525" fmla="*/ 510734 w 12192000"/>
              <a:gd name="connsiteY525" fmla="*/ 2416201 h 4267200"/>
              <a:gd name="connsiteX526" fmla="*/ 279257 w 12192000"/>
              <a:gd name="connsiteY526" fmla="*/ 2092102 h 4267200"/>
              <a:gd name="connsiteX527" fmla="*/ 65265 w 12192000"/>
              <a:gd name="connsiteY527" fmla="*/ 2006049 h 4267200"/>
              <a:gd name="connsiteX528" fmla="*/ 0 w 12192000"/>
              <a:gd name="connsiteY528" fmla="*/ 1982532 h 4267200"/>
              <a:gd name="connsiteX529" fmla="*/ 0 w 12192000"/>
              <a:gd name="connsiteY529" fmla="*/ 1912789 h 4267200"/>
              <a:gd name="connsiteX530" fmla="*/ 97460 w 12192000"/>
              <a:gd name="connsiteY530" fmla="*/ 1953725 h 4267200"/>
              <a:gd name="connsiteX531" fmla="*/ 221272 w 12192000"/>
              <a:gd name="connsiteY531" fmla="*/ 1980766 h 4267200"/>
              <a:gd name="connsiteX532" fmla="*/ 116765 w 12192000"/>
              <a:gd name="connsiteY532" fmla="*/ 1911033 h 4267200"/>
              <a:gd name="connsiteX533" fmla="*/ 16405 w 12192000"/>
              <a:gd name="connsiteY533" fmla="*/ 1803412 h 4267200"/>
              <a:gd name="connsiteX534" fmla="*/ 0 w 12192000"/>
              <a:gd name="connsiteY534" fmla="*/ 1784777 h 4267200"/>
              <a:gd name="connsiteX535" fmla="*/ 0 w 12192000"/>
              <a:gd name="connsiteY535" fmla="*/ 1740082 h 4267200"/>
              <a:gd name="connsiteX536" fmla="*/ 39394 w 12192000"/>
              <a:gd name="connsiteY536" fmla="*/ 1784856 h 4267200"/>
              <a:gd name="connsiteX537" fmla="*/ 135813 w 12192000"/>
              <a:gd name="connsiteY537" fmla="*/ 1888838 h 4267200"/>
              <a:gd name="connsiteX538" fmla="*/ 242575 w 12192000"/>
              <a:gd name="connsiteY538" fmla="*/ 1958841 h 4267200"/>
              <a:gd name="connsiteX539" fmla="*/ 82197 w 12192000"/>
              <a:gd name="connsiteY539" fmla="*/ 1754826 h 4267200"/>
              <a:gd name="connsiteX540" fmla="*/ 0 w 12192000"/>
              <a:gd name="connsiteY540" fmla="*/ 1679650 h 4267200"/>
              <a:gd name="connsiteX541" fmla="*/ 0 w 12192000"/>
              <a:gd name="connsiteY541" fmla="*/ 1602463 h 4267200"/>
              <a:gd name="connsiteX542" fmla="*/ 84689 w 12192000"/>
              <a:gd name="connsiteY542" fmla="*/ 1677442 h 4267200"/>
              <a:gd name="connsiteX543" fmla="*/ 298437 w 12192000"/>
              <a:gd name="connsiteY543" fmla="*/ 1968019 h 4267200"/>
              <a:gd name="connsiteX544" fmla="*/ 227269 w 12192000"/>
              <a:gd name="connsiteY544" fmla="*/ 1114064 h 4267200"/>
              <a:gd name="connsiteX545" fmla="*/ 248003 w 12192000"/>
              <a:gd name="connsiteY545" fmla="*/ 1089613 h 4267200"/>
              <a:gd name="connsiteX546" fmla="*/ 427020 w 12192000"/>
              <a:gd name="connsiteY546" fmla="*/ 1619803 h 4267200"/>
              <a:gd name="connsiteX547" fmla="*/ 340345 w 12192000"/>
              <a:gd name="connsiteY547" fmla="*/ 2027739 h 4267200"/>
              <a:gd name="connsiteX548" fmla="*/ 360865 w 12192000"/>
              <a:gd name="connsiteY548" fmla="*/ 2044827 h 4267200"/>
              <a:gd name="connsiteX549" fmla="*/ 560414 w 12192000"/>
              <a:gd name="connsiteY549" fmla="*/ 2421457 h 4267200"/>
              <a:gd name="connsiteX550" fmla="*/ 1359703 w 12192000"/>
              <a:gd name="connsiteY550" fmla="*/ 2578554 h 4267200"/>
              <a:gd name="connsiteX551" fmla="*/ 1359422 w 12192000"/>
              <a:gd name="connsiteY551" fmla="*/ 2577994 h 4267200"/>
              <a:gd name="connsiteX552" fmla="*/ 828701 w 12192000"/>
              <a:gd name="connsiteY552" fmla="*/ 1839520 h 4267200"/>
              <a:gd name="connsiteX553" fmla="*/ 494427 w 12192000"/>
              <a:gd name="connsiteY553" fmla="*/ 1092333 h 4267200"/>
              <a:gd name="connsiteX554" fmla="*/ 506322 w 12192000"/>
              <a:gd name="connsiteY554" fmla="*/ 1020997 h 4267200"/>
              <a:gd name="connsiteX555" fmla="*/ 4570198 w 12192000"/>
              <a:gd name="connsiteY555" fmla="*/ 978081 h 4267200"/>
              <a:gd name="connsiteX556" fmla="*/ 4523691 w 12192000"/>
              <a:gd name="connsiteY556" fmla="*/ 1127776 h 4267200"/>
              <a:gd name="connsiteX557" fmla="*/ 4509875 w 12192000"/>
              <a:gd name="connsiteY557" fmla="*/ 1167552 h 4267200"/>
              <a:gd name="connsiteX558" fmla="*/ 4478168 w 12192000"/>
              <a:gd name="connsiteY558" fmla="*/ 1260735 h 4267200"/>
              <a:gd name="connsiteX559" fmla="*/ 4409309 w 12192000"/>
              <a:gd name="connsiteY559" fmla="*/ 1666996 h 4267200"/>
              <a:gd name="connsiteX560" fmla="*/ 4370031 w 12192000"/>
              <a:gd name="connsiteY560" fmla="*/ 1955666 h 4267200"/>
              <a:gd name="connsiteX561" fmla="*/ 4570198 w 12192000"/>
              <a:gd name="connsiteY561" fmla="*/ 978081 h 4267200"/>
              <a:gd name="connsiteX562" fmla="*/ 12149131 w 12192000"/>
              <a:gd name="connsiteY562" fmla="*/ 959050 h 4267200"/>
              <a:gd name="connsiteX563" fmla="*/ 12105664 w 12192000"/>
              <a:gd name="connsiteY563" fmla="*/ 1006960 h 4267200"/>
              <a:gd name="connsiteX564" fmla="*/ 11883102 w 12192000"/>
              <a:gd name="connsiteY564" fmla="*/ 1184424 h 4267200"/>
              <a:gd name="connsiteX565" fmla="*/ 11665174 w 12192000"/>
              <a:gd name="connsiteY565" fmla="*/ 1317493 h 4267200"/>
              <a:gd name="connsiteX566" fmla="*/ 11590337 w 12192000"/>
              <a:gd name="connsiteY566" fmla="*/ 1348256 h 4267200"/>
              <a:gd name="connsiteX567" fmla="*/ 11492588 w 12192000"/>
              <a:gd name="connsiteY567" fmla="*/ 1390573 h 4267200"/>
              <a:gd name="connsiteX568" fmla="*/ 11888865 w 12192000"/>
              <a:gd name="connsiteY568" fmla="*/ 1220988 h 4267200"/>
              <a:gd name="connsiteX569" fmla="*/ 12149131 w 12192000"/>
              <a:gd name="connsiteY569" fmla="*/ 959050 h 4267200"/>
              <a:gd name="connsiteX570" fmla="*/ 4557898 w 12192000"/>
              <a:gd name="connsiteY570" fmla="*/ 900011 h 4267200"/>
              <a:gd name="connsiteX571" fmla="*/ 4344840 w 12192000"/>
              <a:gd name="connsiteY571" fmla="*/ 1922038 h 4267200"/>
              <a:gd name="connsiteX572" fmla="*/ 4378710 w 12192000"/>
              <a:gd name="connsiteY572" fmla="*/ 1665516 h 4267200"/>
              <a:gd name="connsiteX573" fmla="*/ 4448798 w 12192000"/>
              <a:gd name="connsiteY573" fmla="*/ 1253024 h 4267200"/>
              <a:gd name="connsiteX574" fmla="*/ 4480315 w 12192000"/>
              <a:gd name="connsiteY574" fmla="*/ 1158454 h 4267200"/>
              <a:gd name="connsiteX575" fmla="*/ 4494133 w 12192000"/>
              <a:gd name="connsiteY575" fmla="*/ 1118676 h 4267200"/>
              <a:gd name="connsiteX576" fmla="*/ 4557898 w 12192000"/>
              <a:gd name="connsiteY576" fmla="*/ 900011 h 4267200"/>
              <a:gd name="connsiteX577" fmla="*/ 5870151 w 12192000"/>
              <a:gd name="connsiteY577" fmla="*/ 898890 h 4267200"/>
              <a:gd name="connsiteX578" fmla="*/ 5861335 w 12192000"/>
              <a:gd name="connsiteY578" fmla="*/ 899177 h 4267200"/>
              <a:gd name="connsiteX579" fmla="*/ 5843702 w 12192000"/>
              <a:gd name="connsiteY579" fmla="*/ 899748 h 4267200"/>
              <a:gd name="connsiteX580" fmla="*/ 5651107 w 12192000"/>
              <a:gd name="connsiteY580" fmla="*/ 920306 h 4267200"/>
              <a:gd name="connsiteX581" fmla="*/ 5459407 w 12192000"/>
              <a:gd name="connsiteY581" fmla="*/ 940975 h 4267200"/>
              <a:gd name="connsiteX582" fmla="*/ 5374846 w 12192000"/>
              <a:gd name="connsiteY582" fmla="*/ 941988 h 4267200"/>
              <a:gd name="connsiteX583" fmla="*/ 5256105 w 12192000"/>
              <a:gd name="connsiteY583" fmla="*/ 945632 h 4267200"/>
              <a:gd name="connsiteX584" fmla="*/ 5107071 w 12192000"/>
              <a:gd name="connsiteY584" fmla="*/ 969720 h 4267200"/>
              <a:gd name="connsiteX585" fmla="*/ 4998681 w 12192000"/>
              <a:gd name="connsiteY585" fmla="*/ 988771 h 4267200"/>
              <a:gd name="connsiteX586" fmla="*/ 5870151 w 12192000"/>
              <a:gd name="connsiteY586" fmla="*/ 898890 h 4267200"/>
              <a:gd name="connsiteX587" fmla="*/ 12190084 w 12192000"/>
              <a:gd name="connsiteY587" fmla="*/ 854709 h 4267200"/>
              <a:gd name="connsiteX588" fmla="*/ 12162947 w 12192000"/>
              <a:gd name="connsiteY588" fmla="*/ 879275 h 4267200"/>
              <a:gd name="connsiteX589" fmla="*/ 11721478 w 12192000"/>
              <a:gd name="connsiteY589" fmla="*/ 1216434 h 4267200"/>
              <a:gd name="connsiteX590" fmla="*/ 11680712 w 12192000"/>
              <a:gd name="connsiteY590" fmla="*/ 1239730 h 4267200"/>
              <a:gd name="connsiteX591" fmla="*/ 11505347 w 12192000"/>
              <a:gd name="connsiteY591" fmla="*/ 1352837 h 4267200"/>
              <a:gd name="connsiteX592" fmla="*/ 11580962 w 12192000"/>
              <a:gd name="connsiteY592" fmla="*/ 1321759 h 4267200"/>
              <a:gd name="connsiteX593" fmla="*/ 11654234 w 12192000"/>
              <a:gd name="connsiteY593" fmla="*/ 1291618 h 4267200"/>
              <a:gd name="connsiteX594" fmla="*/ 11867274 w 12192000"/>
              <a:gd name="connsiteY594" fmla="*/ 1160983 h 4267200"/>
              <a:gd name="connsiteX595" fmla="*/ 12086035 w 12192000"/>
              <a:gd name="connsiteY595" fmla="*/ 986418 h 4267200"/>
              <a:gd name="connsiteX596" fmla="*/ 12190084 w 12192000"/>
              <a:gd name="connsiteY596" fmla="*/ 854709 h 4267200"/>
              <a:gd name="connsiteX597" fmla="*/ 5504425 w 12192000"/>
              <a:gd name="connsiteY597" fmla="*/ 848067 h 4267200"/>
              <a:gd name="connsiteX598" fmla="*/ 4968849 w 12192000"/>
              <a:gd name="connsiteY598" fmla="*/ 962318 h 4267200"/>
              <a:gd name="connsiteX599" fmla="*/ 5104039 w 12192000"/>
              <a:gd name="connsiteY599" fmla="*/ 940634 h 4267200"/>
              <a:gd name="connsiteX600" fmla="*/ 5256311 w 12192000"/>
              <a:gd name="connsiteY600" fmla="*/ 916490 h 4267200"/>
              <a:gd name="connsiteX601" fmla="*/ 5377381 w 12192000"/>
              <a:gd name="connsiteY601" fmla="*/ 912671 h 4267200"/>
              <a:gd name="connsiteX602" fmla="*/ 5460148 w 12192000"/>
              <a:gd name="connsiteY602" fmla="*/ 911442 h 4267200"/>
              <a:gd name="connsiteX603" fmla="*/ 5648971 w 12192000"/>
              <a:gd name="connsiteY603" fmla="*/ 891331 h 4267200"/>
              <a:gd name="connsiteX604" fmla="*/ 5844807 w 12192000"/>
              <a:gd name="connsiteY604" fmla="*/ 870718 h 4267200"/>
              <a:gd name="connsiteX605" fmla="*/ 5862975 w 12192000"/>
              <a:gd name="connsiteY605" fmla="*/ 869756 h 4267200"/>
              <a:gd name="connsiteX606" fmla="*/ 5920887 w 12192000"/>
              <a:gd name="connsiteY606" fmla="*/ 865929 h 4267200"/>
              <a:gd name="connsiteX607" fmla="*/ 5504425 w 12192000"/>
              <a:gd name="connsiteY607" fmla="*/ 848067 h 4267200"/>
              <a:gd name="connsiteX608" fmla="*/ 8924104 w 12192000"/>
              <a:gd name="connsiteY608" fmla="*/ 777000 h 4267200"/>
              <a:gd name="connsiteX609" fmla="*/ 8921999 w 12192000"/>
              <a:gd name="connsiteY609" fmla="*/ 794136 h 4267200"/>
              <a:gd name="connsiteX610" fmla="*/ 8916066 w 12192000"/>
              <a:gd name="connsiteY610" fmla="*/ 843129 h 4267200"/>
              <a:gd name="connsiteX611" fmla="*/ 8909852 w 12192000"/>
              <a:gd name="connsiteY611" fmla="*/ 1005313 h 4267200"/>
              <a:gd name="connsiteX612" fmla="*/ 8936982 w 12192000"/>
              <a:gd name="connsiteY612" fmla="*/ 1614896 h 4267200"/>
              <a:gd name="connsiteX613" fmla="*/ 8939706 w 12192000"/>
              <a:gd name="connsiteY613" fmla="*/ 1632791 h 4267200"/>
              <a:gd name="connsiteX614" fmla="*/ 8946691 w 12192000"/>
              <a:gd name="connsiteY614" fmla="*/ 1680170 h 4267200"/>
              <a:gd name="connsiteX615" fmla="*/ 8947643 w 12192000"/>
              <a:gd name="connsiteY615" fmla="*/ 1649028 h 4267200"/>
              <a:gd name="connsiteX616" fmla="*/ 8931687 w 12192000"/>
              <a:gd name="connsiteY616" fmla="*/ 871628 h 4267200"/>
              <a:gd name="connsiteX617" fmla="*/ 8929804 w 12192000"/>
              <a:gd name="connsiteY617" fmla="*/ 850229 h 4267200"/>
              <a:gd name="connsiteX618" fmla="*/ 8924104 w 12192000"/>
              <a:gd name="connsiteY618" fmla="*/ 777000 h 4267200"/>
              <a:gd name="connsiteX619" fmla="*/ 8951219 w 12192000"/>
              <a:gd name="connsiteY619" fmla="*/ 764662 h 4267200"/>
              <a:gd name="connsiteX620" fmla="*/ 8957270 w 12192000"/>
              <a:gd name="connsiteY620" fmla="*/ 847698 h 4267200"/>
              <a:gd name="connsiteX621" fmla="*/ 8959153 w 12192000"/>
              <a:gd name="connsiteY621" fmla="*/ 869097 h 4267200"/>
              <a:gd name="connsiteX622" fmla="*/ 8976081 w 12192000"/>
              <a:gd name="connsiteY622" fmla="*/ 1619865 h 4267200"/>
              <a:gd name="connsiteX623" fmla="*/ 8951219 w 12192000"/>
              <a:gd name="connsiteY623" fmla="*/ 764662 h 4267200"/>
              <a:gd name="connsiteX624" fmla="*/ 8898081 w 12192000"/>
              <a:gd name="connsiteY624" fmla="*/ 630137 h 4267200"/>
              <a:gd name="connsiteX625" fmla="*/ 8910095 w 12192000"/>
              <a:gd name="connsiteY625" fmla="*/ 1626691 h 4267200"/>
              <a:gd name="connsiteX626" fmla="*/ 8908822 w 12192000"/>
              <a:gd name="connsiteY626" fmla="*/ 1619067 h 4267200"/>
              <a:gd name="connsiteX627" fmla="*/ 8881669 w 12192000"/>
              <a:gd name="connsiteY627" fmla="*/ 1004967 h 4267200"/>
              <a:gd name="connsiteX628" fmla="*/ 8888265 w 12192000"/>
              <a:gd name="connsiteY628" fmla="*/ 840369 h 4267200"/>
              <a:gd name="connsiteX629" fmla="*/ 8894429 w 12192000"/>
              <a:gd name="connsiteY629" fmla="*/ 790831 h 4267200"/>
              <a:gd name="connsiteX630" fmla="*/ 8898081 w 12192000"/>
              <a:gd name="connsiteY630" fmla="*/ 630137 h 4267200"/>
              <a:gd name="connsiteX631" fmla="*/ 11491396 w 12192000"/>
              <a:gd name="connsiteY631" fmla="*/ 623931 h 4267200"/>
              <a:gd name="connsiteX632" fmla="*/ 11413329 w 12192000"/>
              <a:gd name="connsiteY632" fmla="*/ 662344 h 4267200"/>
              <a:gd name="connsiteX633" fmla="*/ 10966547 w 12192000"/>
              <a:gd name="connsiteY633" fmla="*/ 818916 h 4267200"/>
              <a:gd name="connsiteX634" fmla="*/ 10498883 w 12192000"/>
              <a:gd name="connsiteY634" fmla="*/ 1111507 h 4267200"/>
              <a:gd name="connsiteX635" fmla="*/ 10671292 w 12192000"/>
              <a:gd name="connsiteY635" fmla="*/ 1035777 h 4267200"/>
              <a:gd name="connsiteX636" fmla="*/ 10685894 w 12192000"/>
              <a:gd name="connsiteY636" fmla="*/ 1027151 h 4267200"/>
              <a:gd name="connsiteX637" fmla="*/ 11104337 w 12192000"/>
              <a:gd name="connsiteY637" fmla="*/ 817377 h 4267200"/>
              <a:gd name="connsiteX638" fmla="*/ 11491396 w 12192000"/>
              <a:gd name="connsiteY638" fmla="*/ 623931 h 4267200"/>
              <a:gd name="connsiteX639" fmla="*/ 10779304 w 12192000"/>
              <a:gd name="connsiteY639" fmla="*/ 584486 h 4267200"/>
              <a:gd name="connsiteX640" fmla="*/ 10658378 w 12192000"/>
              <a:gd name="connsiteY640" fmla="*/ 772788 h 4267200"/>
              <a:gd name="connsiteX641" fmla="*/ 10475581 w 12192000"/>
              <a:gd name="connsiteY641" fmla="*/ 1070739 h 4267200"/>
              <a:gd name="connsiteX642" fmla="*/ 10735178 w 12192000"/>
              <a:gd name="connsiteY642" fmla="*/ 693281 h 4267200"/>
              <a:gd name="connsiteX643" fmla="*/ 10132488 w 12192000"/>
              <a:gd name="connsiteY643" fmla="*/ 518596 h 4267200"/>
              <a:gd name="connsiteX644" fmla="*/ 9879465 w 12192000"/>
              <a:gd name="connsiteY644" fmla="*/ 567273 h 4267200"/>
              <a:gd name="connsiteX645" fmla="*/ 9364243 w 12192000"/>
              <a:gd name="connsiteY645" fmla="*/ 809468 h 4267200"/>
              <a:gd name="connsiteX646" fmla="*/ 9366655 w 12192000"/>
              <a:gd name="connsiteY646" fmla="*/ 809848 h 4267200"/>
              <a:gd name="connsiteX647" fmla="*/ 9914233 w 12192000"/>
              <a:gd name="connsiteY647" fmla="*/ 596159 h 4267200"/>
              <a:gd name="connsiteX648" fmla="*/ 10264524 w 12192000"/>
              <a:gd name="connsiteY648" fmla="*/ 501747 h 4267200"/>
              <a:gd name="connsiteX649" fmla="*/ 9922837 w 12192000"/>
              <a:gd name="connsiteY649" fmla="*/ 622979 h 4267200"/>
              <a:gd name="connsiteX650" fmla="*/ 9416908 w 12192000"/>
              <a:gd name="connsiteY650" fmla="*/ 818889 h 4267200"/>
              <a:gd name="connsiteX651" fmla="*/ 9418234 w 12192000"/>
              <a:gd name="connsiteY651" fmla="*/ 818810 h 4267200"/>
              <a:gd name="connsiteX652" fmla="*/ 10264524 w 12192000"/>
              <a:gd name="connsiteY652" fmla="*/ 501747 h 4267200"/>
              <a:gd name="connsiteX653" fmla="*/ 10802699 w 12192000"/>
              <a:gd name="connsiteY653" fmla="*/ 488163 h 4267200"/>
              <a:gd name="connsiteX654" fmla="*/ 10618739 w 12192000"/>
              <a:gd name="connsiteY654" fmla="*/ 734118 h 4267200"/>
              <a:gd name="connsiteX655" fmla="*/ 10604580 w 12192000"/>
              <a:gd name="connsiteY655" fmla="*/ 753877 h 4267200"/>
              <a:gd name="connsiteX656" fmla="*/ 10529643 w 12192000"/>
              <a:gd name="connsiteY656" fmla="*/ 867004 h 4267200"/>
              <a:gd name="connsiteX657" fmla="*/ 10462194 w 12192000"/>
              <a:gd name="connsiteY657" fmla="*/ 1035452 h 4267200"/>
              <a:gd name="connsiteX658" fmla="*/ 10635117 w 12192000"/>
              <a:gd name="connsiteY658" fmla="*/ 757788 h 4267200"/>
              <a:gd name="connsiteX659" fmla="*/ 10802699 w 12192000"/>
              <a:gd name="connsiteY659" fmla="*/ 488163 h 4267200"/>
              <a:gd name="connsiteX660" fmla="*/ 10359107 w 12192000"/>
              <a:gd name="connsiteY660" fmla="*/ 485136 h 4267200"/>
              <a:gd name="connsiteX661" fmla="*/ 9515108 w 12192000"/>
              <a:gd name="connsiteY661" fmla="*/ 825701 h 4267200"/>
              <a:gd name="connsiteX662" fmla="*/ 10359107 w 12192000"/>
              <a:gd name="connsiteY662" fmla="*/ 485136 h 4267200"/>
              <a:gd name="connsiteX663" fmla="*/ 11886089 w 12192000"/>
              <a:gd name="connsiteY663" fmla="*/ 483936 h 4267200"/>
              <a:gd name="connsiteX664" fmla="*/ 11622890 w 12192000"/>
              <a:gd name="connsiteY664" fmla="*/ 661575 h 4267200"/>
              <a:gd name="connsiteX665" fmla="*/ 11038640 w 12192000"/>
              <a:gd name="connsiteY665" fmla="*/ 996875 h 4267200"/>
              <a:gd name="connsiteX666" fmla="*/ 10561310 w 12192000"/>
              <a:gd name="connsiteY666" fmla="*/ 1145020 h 4267200"/>
              <a:gd name="connsiteX667" fmla="*/ 10675127 w 12192000"/>
              <a:gd name="connsiteY667" fmla="*/ 1163586 h 4267200"/>
              <a:gd name="connsiteX668" fmla="*/ 11120351 w 12192000"/>
              <a:gd name="connsiteY668" fmla="*/ 990907 h 4267200"/>
              <a:gd name="connsiteX669" fmla="*/ 11648506 w 12192000"/>
              <a:gd name="connsiteY669" fmla="*/ 680145 h 4267200"/>
              <a:gd name="connsiteX670" fmla="*/ 11886089 w 12192000"/>
              <a:gd name="connsiteY670" fmla="*/ 483936 h 4267200"/>
              <a:gd name="connsiteX671" fmla="*/ 3607114 w 12192000"/>
              <a:gd name="connsiteY671" fmla="*/ 467441 h 4267200"/>
              <a:gd name="connsiteX672" fmla="*/ 3296242 w 12192000"/>
              <a:gd name="connsiteY672" fmla="*/ 807991 h 4267200"/>
              <a:gd name="connsiteX673" fmla="*/ 3174674 w 12192000"/>
              <a:gd name="connsiteY673" fmla="*/ 919759 h 4267200"/>
              <a:gd name="connsiteX674" fmla="*/ 3042978 w 12192000"/>
              <a:gd name="connsiteY674" fmla="*/ 1054894 h 4267200"/>
              <a:gd name="connsiteX675" fmla="*/ 2968914 w 12192000"/>
              <a:gd name="connsiteY675" fmla="*/ 1133756 h 4267200"/>
              <a:gd name="connsiteX676" fmla="*/ 3103823 w 12192000"/>
              <a:gd name="connsiteY676" fmla="*/ 1026814 h 4267200"/>
              <a:gd name="connsiteX677" fmla="*/ 3607114 w 12192000"/>
              <a:gd name="connsiteY677" fmla="*/ 467441 h 4267200"/>
              <a:gd name="connsiteX678" fmla="*/ 10784544 w 12192000"/>
              <a:gd name="connsiteY678" fmla="*/ 465669 h 4267200"/>
              <a:gd name="connsiteX679" fmla="*/ 10426419 w 12192000"/>
              <a:gd name="connsiteY679" fmla="*/ 1062158 h 4267200"/>
              <a:gd name="connsiteX680" fmla="*/ 10471732 w 12192000"/>
              <a:gd name="connsiteY680" fmla="*/ 921679 h 4267200"/>
              <a:gd name="connsiteX681" fmla="*/ 10504824 w 12192000"/>
              <a:gd name="connsiteY681" fmla="*/ 852631 h 4267200"/>
              <a:gd name="connsiteX682" fmla="*/ 10582237 w 12192000"/>
              <a:gd name="connsiteY682" fmla="*/ 736692 h 4267200"/>
              <a:gd name="connsiteX683" fmla="*/ 10596401 w 12192000"/>
              <a:gd name="connsiteY683" fmla="*/ 716935 h 4267200"/>
              <a:gd name="connsiteX684" fmla="*/ 10784544 w 12192000"/>
              <a:gd name="connsiteY684" fmla="*/ 465669 h 4267200"/>
              <a:gd name="connsiteX685" fmla="*/ 11916494 w 12192000"/>
              <a:gd name="connsiteY685" fmla="*/ 422768 h 4267200"/>
              <a:gd name="connsiteX686" fmla="*/ 11703185 w 12192000"/>
              <a:gd name="connsiteY686" fmla="*/ 528178 h 4267200"/>
              <a:gd name="connsiteX687" fmla="*/ 11680755 w 12192000"/>
              <a:gd name="connsiteY687" fmla="*/ 543149 h 4267200"/>
              <a:gd name="connsiteX688" fmla="*/ 11116818 w 12192000"/>
              <a:gd name="connsiteY688" fmla="*/ 842623 h 4267200"/>
              <a:gd name="connsiteX689" fmla="*/ 10700164 w 12192000"/>
              <a:gd name="connsiteY689" fmla="*/ 1051220 h 4267200"/>
              <a:gd name="connsiteX690" fmla="*/ 10685570 w 12192000"/>
              <a:gd name="connsiteY690" fmla="*/ 1059849 h 4267200"/>
              <a:gd name="connsiteX691" fmla="*/ 10584288 w 12192000"/>
              <a:gd name="connsiteY691" fmla="*/ 1113543 h 4267200"/>
              <a:gd name="connsiteX692" fmla="*/ 11026698 w 12192000"/>
              <a:gd name="connsiteY692" fmla="*/ 971858 h 4267200"/>
              <a:gd name="connsiteX693" fmla="*/ 11607604 w 12192000"/>
              <a:gd name="connsiteY693" fmla="*/ 638368 h 4267200"/>
              <a:gd name="connsiteX694" fmla="*/ 11919452 w 12192000"/>
              <a:gd name="connsiteY694" fmla="*/ 423380 h 4267200"/>
              <a:gd name="connsiteX695" fmla="*/ 11916494 w 12192000"/>
              <a:gd name="connsiteY695" fmla="*/ 422768 h 4267200"/>
              <a:gd name="connsiteX696" fmla="*/ 8148168 w 12192000"/>
              <a:gd name="connsiteY696" fmla="*/ 416949 h 4267200"/>
              <a:gd name="connsiteX697" fmla="*/ 7862052 w 12192000"/>
              <a:gd name="connsiteY697" fmla="*/ 694330 h 4267200"/>
              <a:gd name="connsiteX698" fmla="*/ 7808002 w 12192000"/>
              <a:gd name="connsiteY698" fmla="*/ 759654 h 4267200"/>
              <a:gd name="connsiteX699" fmla="*/ 8295299 w 12192000"/>
              <a:gd name="connsiteY699" fmla="*/ 416143 h 4267200"/>
              <a:gd name="connsiteX700" fmla="*/ 8309124 w 12192000"/>
              <a:gd name="connsiteY700" fmla="*/ 534021 h 4267200"/>
              <a:gd name="connsiteX701" fmla="*/ 8293154 w 12192000"/>
              <a:gd name="connsiteY701" fmla="*/ 672115 h 4267200"/>
              <a:gd name="connsiteX702" fmla="*/ 8279099 w 12192000"/>
              <a:gd name="connsiteY702" fmla="*/ 769176 h 4267200"/>
              <a:gd name="connsiteX703" fmla="*/ 8309186 w 12192000"/>
              <a:gd name="connsiteY703" fmla="*/ 1060039 h 4267200"/>
              <a:gd name="connsiteX704" fmla="*/ 8410512 w 12192000"/>
              <a:gd name="connsiteY704" fmla="*/ 1511108 h 4267200"/>
              <a:gd name="connsiteX705" fmla="*/ 8351657 w 12192000"/>
              <a:gd name="connsiteY705" fmla="*/ 521768 h 4267200"/>
              <a:gd name="connsiteX706" fmla="*/ 8295299 w 12192000"/>
              <a:gd name="connsiteY706" fmla="*/ 416143 h 4267200"/>
              <a:gd name="connsiteX707" fmla="*/ 8266483 w 12192000"/>
              <a:gd name="connsiteY707" fmla="*/ 414244 h 4267200"/>
              <a:gd name="connsiteX708" fmla="*/ 8343425 w 12192000"/>
              <a:gd name="connsiteY708" fmla="*/ 1357811 h 4267200"/>
              <a:gd name="connsiteX709" fmla="*/ 8282114 w 12192000"/>
              <a:gd name="connsiteY709" fmla="*/ 1064671 h 4267200"/>
              <a:gd name="connsiteX710" fmla="*/ 8251298 w 12192000"/>
              <a:gd name="connsiteY710" fmla="*/ 766414 h 4267200"/>
              <a:gd name="connsiteX711" fmla="*/ 8265729 w 12192000"/>
              <a:gd name="connsiteY711" fmla="*/ 666939 h 4267200"/>
              <a:gd name="connsiteX712" fmla="*/ 8281494 w 12192000"/>
              <a:gd name="connsiteY712" fmla="*/ 533909 h 4267200"/>
              <a:gd name="connsiteX713" fmla="*/ 8266483 w 12192000"/>
              <a:gd name="connsiteY713" fmla="*/ 414244 h 4267200"/>
              <a:gd name="connsiteX714" fmla="*/ 8140802 w 12192000"/>
              <a:gd name="connsiteY714" fmla="*/ 388720 h 4267200"/>
              <a:gd name="connsiteX715" fmla="*/ 7860379 w 12192000"/>
              <a:gd name="connsiteY715" fmla="*/ 596411 h 4267200"/>
              <a:gd name="connsiteX716" fmla="*/ 7737688 w 12192000"/>
              <a:gd name="connsiteY716" fmla="*/ 790400 h 4267200"/>
              <a:gd name="connsiteX717" fmla="*/ 7726885 w 12192000"/>
              <a:gd name="connsiteY717" fmla="*/ 812869 h 4267200"/>
              <a:gd name="connsiteX718" fmla="*/ 7840490 w 12192000"/>
              <a:gd name="connsiteY718" fmla="*/ 676832 h 4267200"/>
              <a:gd name="connsiteX719" fmla="*/ 8140802 w 12192000"/>
              <a:gd name="connsiteY719" fmla="*/ 388720 h 4267200"/>
              <a:gd name="connsiteX720" fmla="*/ 3744487 w 12192000"/>
              <a:gd name="connsiteY720" fmla="*/ 383136 h 4267200"/>
              <a:gd name="connsiteX721" fmla="*/ 3970213 w 12192000"/>
              <a:gd name="connsiteY721" fmla="*/ 995559 h 4267200"/>
              <a:gd name="connsiteX722" fmla="*/ 3744487 w 12192000"/>
              <a:gd name="connsiteY722" fmla="*/ 383136 h 4267200"/>
              <a:gd name="connsiteX723" fmla="*/ 3624562 w 12192000"/>
              <a:gd name="connsiteY723" fmla="*/ 367041 h 4267200"/>
              <a:gd name="connsiteX724" fmla="*/ 3489712 w 12192000"/>
              <a:gd name="connsiteY724" fmla="*/ 485386 h 4267200"/>
              <a:gd name="connsiteX725" fmla="*/ 3182994 w 12192000"/>
              <a:gd name="connsiteY725" fmla="*/ 828265 h 4267200"/>
              <a:gd name="connsiteX726" fmla="*/ 2892114 w 12192000"/>
              <a:gd name="connsiteY726" fmla="*/ 1172635 h 4267200"/>
              <a:gd name="connsiteX727" fmla="*/ 3021459 w 12192000"/>
              <a:gd name="connsiteY727" fmla="*/ 1035385 h 4267200"/>
              <a:gd name="connsiteX728" fmla="*/ 3153873 w 12192000"/>
              <a:gd name="connsiteY728" fmla="*/ 898971 h 4267200"/>
              <a:gd name="connsiteX729" fmla="*/ 3276511 w 12192000"/>
              <a:gd name="connsiteY729" fmla="*/ 786423 h 4267200"/>
              <a:gd name="connsiteX730" fmla="*/ 3584154 w 12192000"/>
              <a:gd name="connsiteY730" fmla="*/ 448218 h 4267200"/>
              <a:gd name="connsiteX731" fmla="*/ 3624562 w 12192000"/>
              <a:gd name="connsiteY731" fmla="*/ 367041 h 4267200"/>
              <a:gd name="connsiteX732" fmla="*/ 3766672 w 12192000"/>
              <a:gd name="connsiteY732" fmla="*/ 359429 h 4267200"/>
              <a:gd name="connsiteX733" fmla="*/ 3996338 w 12192000"/>
              <a:gd name="connsiteY733" fmla="*/ 968237 h 4267200"/>
              <a:gd name="connsiteX734" fmla="*/ 3766672 w 12192000"/>
              <a:gd name="connsiteY734" fmla="*/ 359429 h 4267200"/>
              <a:gd name="connsiteX735" fmla="*/ 5805386 w 12192000"/>
              <a:gd name="connsiteY735" fmla="*/ 239240 h 4267200"/>
              <a:gd name="connsiteX736" fmla="*/ 5736947 w 12192000"/>
              <a:gd name="connsiteY736" fmla="*/ 261367 h 4267200"/>
              <a:gd name="connsiteX737" fmla="*/ 5427012 w 12192000"/>
              <a:gd name="connsiteY737" fmla="*/ 311272 h 4267200"/>
              <a:gd name="connsiteX738" fmla="*/ 5147818 w 12192000"/>
              <a:gd name="connsiteY738" fmla="*/ 322112 h 4267200"/>
              <a:gd name="connsiteX739" fmla="*/ 5060854 w 12192000"/>
              <a:gd name="connsiteY739" fmla="*/ 311882 h 4267200"/>
              <a:gd name="connsiteX740" fmla="*/ 4945989 w 12192000"/>
              <a:gd name="connsiteY740" fmla="*/ 300516 h 4267200"/>
              <a:gd name="connsiteX741" fmla="*/ 5410479 w 12192000"/>
              <a:gd name="connsiteY741" fmla="*/ 348434 h 4267200"/>
              <a:gd name="connsiteX742" fmla="*/ 5805386 w 12192000"/>
              <a:gd name="connsiteY742" fmla="*/ 239240 h 4267200"/>
              <a:gd name="connsiteX743" fmla="*/ 5905192 w 12192000"/>
              <a:gd name="connsiteY743" fmla="*/ 163079 h 4267200"/>
              <a:gd name="connsiteX744" fmla="*/ 5865655 w 12192000"/>
              <a:gd name="connsiteY744" fmla="*/ 171901 h 4267200"/>
              <a:gd name="connsiteX745" fmla="*/ 5259740 w 12192000"/>
              <a:gd name="connsiteY745" fmla="*/ 257013 h 4267200"/>
              <a:gd name="connsiteX746" fmla="*/ 5208466 w 12192000"/>
              <a:gd name="connsiteY746" fmla="*/ 257550 h 4267200"/>
              <a:gd name="connsiteX747" fmla="*/ 4980204 w 12192000"/>
              <a:gd name="connsiteY747" fmla="*/ 271903 h 4267200"/>
              <a:gd name="connsiteX748" fmla="*/ 5068068 w 12192000"/>
              <a:gd name="connsiteY748" fmla="*/ 282244 h 4267200"/>
              <a:gd name="connsiteX749" fmla="*/ 5153231 w 12192000"/>
              <a:gd name="connsiteY749" fmla="*/ 292240 h 4267200"/>
              <a:gd name="connsiteX750" fmla="*/ 5426491 w 12192000"/>
              <a:gd name="connsiteY750" fmla="*/ 281128 h 4267200"/>
              <a:gd name="connsiteX751" fmla="*/ 5731212 w 12192000"/>
              <a:gd name="connsiteY751" fmla="*/ 231951 h 4267200"/>
              <a:gd name="connsiteX752" fmla="*/ 5905192 w 12192000"/>
              <a:gd name="connsiteY752" fmla="*/ 163079 h 4267200"/>
              <a:gd name="connsiteX753" fmla="*/ 5944437 w 12192000"/>
              <a:gd name="connsiteY753" fmla="*/ 113829 h 4267200"/>
              <a:gd name="connsiteX754" fmla="*/ 5825032 w 12192000"/>
              <a:gd name="connsiteY754" fmla="*/ 146405 h 4267200"/>
              <a:gd name="connsiteX755" fmla="*/ 4955599 w 12192000"/>
              <a:gd name="connsiteY755" fmla="*/ 247008 h 4267200"/>
              <a:gd name="connsiteX756" fmla="*/ 5210104 w 12192000"/>
              <a:gd name="connsiteY756" fmla="*/ 228123 h 4267200"/>
              <a:gd name="connsiteX757" fmla="*/ 5261015 w 12192000"/>
              <a:gd name="connsiteY757" fmla="*/ 227087 h 4267200"/>
              <a:gd name="connsiteX758" fmla="*/ 5861181 w 12192000"/>
              <a:gd name="connsiteY758" fmla="*/ 143093 h 4267200"/>
              <a:gd name="connsiteX759" fmla="*/ 5961252 w 12192000"/>
              <a:gd name="connsiteY759" fmla="*/ 114820 h 4267200"/>
              <a:gd name="connsiteX760" fmla="*/ 5944437 w 12192000"/>
              <a:gd name="connsiteY760" fmla="*/ 113829 h 4267200"/>
              <a:gd name="connsiteX761" fmla="*/ 9095810 w 12192000"/>
              <a:gd name="connsiteY761" fmla="*/ 0 h 4267200"/>
              <a:gd name="connsiteX762" fmla="*/ 9215999 w 12192000"/>
              <a:gd name="connsiteY762" fmla="*/ 0 h 4267200"/>
              <a:gd name="connsiteX763" fmla="*/ 9250991 w 12192000"/>
              <a:gd name="connsiteY763" fmla="*/ 17650 h 4267200"/>
              <a:gd name="connsiteX764" fmla="*/ 9551793 w 12192000"/>
              <a:gd name="connsiteY764" fmla="*/ 69947 h 4267200"/>
              <a:gd name="connsiteX765" fmla="*/ 10211701 w 12192000"/>
              <a:gd name="connsiteY765" fmla="*/ 15192 h 4267200"/>
              <a:gd name="connsiteX766" fmla="*/ 9665014 w 12192000"/>
              <a:gd name="connsiteY766" fmla="*/ 41266 h 4267200"/>
              <a:gd name="connsiteX767" fmla="*/ 9382567 w 12192000"/>
              <a:gd name="connsiteY767" fmla="*/ 18583 h 4267200"/>
              <a:gd name="connsiteX768" fmla="*/ 9283159 w 12192000"/>
              <a:gd name="connsiteY768" fmla="*/ 0 h 4267200"/>
              <a:gd name="connsiteX769" fmla="*/ 9469266 w 12192000"/>
              <a:gd name="connsiteY769" fmla="*/ 0 h 4267200"/>
              <a:gd name="connsiteX770" fmla="*/ 9504117 w 12192000"/>
              <a:gd name="connsiteY770" fmla="*/ 4274 h 4267200"/>
              <a:gd name="connsiteX771" fmla="*/ 9667223 w 12192000"/>
              <a:gd name="connsiteY771" fmla="*/ 13232 h 4267200"/>
              <a:gd name="connsiteX772" fmla="*/ 9887703 w 12192000"/>
              <a:gd name="connsiteY772" fmla="*/ 12601 h 4267200"/>
              <a:gd name="connsiteX773" fmla="*/ 10088930 w 12192000"/>
              <a:gd name="connsiteY773" fmla="*/ 0 h 4267200"/>
              <a:gd name="connsiteX774" fmla="*/ 10544171 w 12192000"/>
              <a:gd name="connsiteY774" fmla="*/ 0 h 4267200"/>
              <a:gd name="connsiteX775" fmla="*/ 10392396 w 12192000"/>
              <a:gd name="connsiteY775" fmla="*/ 36772 h 4267200"/>
              <a:gd name="connsiteX776" fmla="*/ 9413803 w 12192000"/>
              <a:gd name="connsiteY776" fmla="*/ 131277 h 4267200"/>
              <a:gd name="connsiteX777" fmla="*/ 9174626 w 12192000"/>
              <a:gd name="connsiteY777" fmla="*/ 44983 h 4267200"/>
              <a:gd name="connsiteX778" fmla="*/ 8474998 w 12192000"/>
              <a:gd name="connsiteY778" fmla="*/ 0 h 4267200"/>
              <a:gd name="connsiteX779" fmla="*/ 8573502 w 12192000"/>
              <a:gd name="connsiteY779" fmla="*/ 0 h 4267200"/>
              <a:gd name="connsiteX780" fmla="*/ 8659539 w 12192000"/>
              <a:gd name="connsiteY780" fmla="*/ 117664 h 4267200"/>
              <a:gd name="connsiteX781" fmla="*/ 9248507 w 12192000"/>
              <a:gd name="connsiteY781" fmla="*/ 743734 h 4267200"/>
              <a:gd name="connsiteX782" fmla="*/ 9309457 w 12192000"/>
              <a:gd name="connsiteY782" fmla="*/ 795932 h 4267200"/>
              <a:gd name="connsiteX783" fmla="*/ 9785496 w 12192000"/>
              <a:gd name="connsiteY783" fmla="*/ 530713 h 4267200"/>
              <a:gd name="connsiteX784" fmla="*/ 10482828 w 12192000"/>
              <a:gd name="connsiteY784" fmla="*/ 399738 h 4267200"/>
              <a:gd name="connsiteX785" fmla="*/ 10468382 w 12192000"/>
              <a:gd name="connsiteY785" fmla="*/ 461219 h 4267200"/>
              <a:gd name="connsiteX786" fmla="*/ 9430790 w 12192000"/>
              <a:gd name="connsiteY786" fmla="*/ 895589 h 4267200"/>
              <a:gd name="connsiteX787" fmla="*/ 10019780 w 12192000"/>
              <a:gd name="connsiteY787" fmla="*/ 1298815 h 4267200"/>
              <a:gd name="connsiteX788" fmla="*/ 10372218 w 12192000"/>
              <a:gd name="connsiteY788" fmla="*/ 1146081 h 4267200"/>
              <a:gd name="connsiteX789" fmla="*/ 10896429 w 12192000"/>
              <a:gd name="connsiteY789" fmla="*/ 310883 h 4267200"/>
              <a:gd name="connsiteX790" fmla="*/ 10919735 w 12192000"/>
              <a:gd name="connsiteY790" fmla="*/ 318176 h 4267200"/>
              <a:gd name="connsiteX791" fmla="*/ 10637064 w 12192000"/>
              <a:gd name="connsiteY791" fmla="*/ 935661 h 4267200"/>
              <a:gd name="connsiteX792" fmla="*/ 10516995 w 12192000"/>
              <a:gd name="connsiteY792" fmla="*/ 1070245 h 4267200"/>
              <a:gd name="connsiteX793" fmla="*/ 10868835 w 12192000"/>
              <a:gd name="connsiteY793" fmla="*/ 815534 h 4267200"/>
              <a:gd name="connsiteX794" fmla="*/ 11704547 w 12192000"/>
              <a:gd name="connsiteY794" fmla="*/ 465665 h 4267200"/>
              <a:gd name="connsiteX795" fmla="*/ 12033562 w 12192000"/>
              <a:gd name="connsiteY795" fmla="*/ 350012 h 4267200"/>
              <a:gd name="connsiteX796" fmla="*/ 12025537 w 12192000"/>
              <a:gd name="connsiteY796" fmla="*/ 382666 h 4267200"/>
              <a:gd name="connsiteX797" fmla="*/ 11088649 w 12192000"/>
              <a:gd name="connsiteY797" fmla="*/ 1056676 h 4267200"/>
              <a:gd name="connsiteX798" fmla="*/ 10561600 w 12192000"/>
              <a:gd name="connsiteY798" fmla="*/ 1229477 h 4267200"/>
              <a:gd name="connsiteX799" fmla="*/ 10280797 w 12192000"/>
              <a:gd name="connsiteY799" fmla="*/ 1263181 h 4267200"/>
              <a:gd name="connsiteX800" fmla="*/ 10083376 w 12192000"/>
              <a:gd name="connsiteY800" fmla="*/ 1334114 h 4267200"/>
              <a:gd name="connsiteX801" fmla="*/ 10832582 w 12192000"/>
              <a:gd name="connsiteY801" fmla="*/ 1687356 h 4267200"/>
              <a:gd name="connsiteX802" fmla="*/ 10839263 w 12192000"/>
              <a:gd name="connsiteY802" fmla="*/ 1683743 h 4267200"/>
              <a:gd name="connsiteX803" fmla="*/ 11350910 w 12192000"/>
              <a:gd name="connsiteY803" fmla="*/ 1443899 h 4267200"/>
              <a:gd name="connsiteX804" fmla="*/ 11360346 w 12192000"/>
              <a:gd name="connsiteY804" fmla="*/ 1429225 h 4267200"/>
              <a:gd name="connsiteX805" fmla="*/ 12167580 w 12192000"/>
              <a:gd name="connsiteY805" fmla="*/ 789523 h 4267200"/>
              <a:gd name="connsiteX806" fmla="*/ 12192000 w 12192000"/>
              <a:gd name="connsiteY806" fmla="*/ 769876 h 4267200"/>
              <a:gd name="connsiteX807" fmla="*/ 12192000 w 12192000"/>
              <a:gd name="connsiteY807" fmla="*/ 802845 h 4267200"/>
              <a:gd name="connsiteX808" fmla="*/ 12173558 w 12192000"/>
              <a:gd name="connsiteY808" fmla="*/ 821317 h 4267200"/>
              <a:gd name="connsiteX809" fmla="*/ 12117398 w 12192000"/>
              <a:gd name="connsiteY809" fmla="*/ 877374 h 4267200"/>
              <a:gd name="connsiteX810" fmla="*/ 11472926 w 12192000"/>
              <a:gd name="connsiteY810" fmla="*/ 1344259 h 4267200"/>
              <a:gd name="connsiteX811" fmla="*/ 11666978 w 12192000"/>
              <a:gd name="connsiteY811" fmla="*/ 1215889 h 4267200"/>
              <a:gd name="connsiteX812" fmla="*/ 11707200 w 12192000"/>
              <a:gd name="connsiteY812" fmla="*/ 1192361 h 4267200"/>
              <a:gd name="connsiteX813" fmla="*/ 12144637 w 12192000"/>
              <a:gd name="connsiteY813" fmla="*/ 858646 h 4267200"/>
              <a:gd name="connsiteX814" fmla="*/ 12192000 w 12192000"/>
              <a:gd name="connsiteY814" fmla="*/ 810414 h 4267200"/>
              <a:gd name="connsiteX815" fmla="*/ 12192000 w 12192000"/>
              <a:gd name="connsiteY815" fmla="*/ 916439 h 4267200"/>
              <a:gd name="connsiteX816" fmla="*/ 12150630 w 12192000"/>
              <a:gd name="connsiteY816" fmla="*/ 982925 h 4267200"/>
              <a:gd name="connsiteX817" fmla="*/ 11389484 w 12192000"/>
              <a:gd name="connsiteY817" fmla="*/ 1469889 h 4267200"/>
              <a:gd name="connsiteX818" fmla="*/ 10923736 w 12192000"/>
              <a:gd name="connsiteY818" fmla="*/ 1721439 h 4267200"/>
              <a:gd name="connsiteX819" fmla="*/ 11091913 w 12192000"/>
              <a:gd name="connsiteY819" fmla="*/ 1780406 h 4267200"/>
              <a:gd name="connsiteX820" fmla="*/ 11771238 w 12192000"/>
              <a:gd name="connsiteY820" fmla="*/ 1944400 h 4267200"/>
              <a:gd name="connsiteX821" fmla="*/ 11783166 w 12192000"/>
              <a:gd name="connsiteY821" fmla="*/ 1931422 h 4267200"/>
              <a:gd name="connsiteX822" fmla="*/ 12131988 w 12192000"/>
              <a:gd name="connsiteY822" fmla="*/ 1574357 h 4267200"/>
              <a:gd name="connsiteX823" fmla="*/ 12192000 w 12192000"/>
              <a:gd name="connsiteY823" fmla="*/ 1537429 h 4267200"/>
              <a:gd name="connsiteX824" fmla="*/ 12192000 w 12192000"/>
              <a:gd name="connsiteY824" fmla="*/ 1589108 h 4267200"/>
              <a:gd name="connsiteX825" fmla="*/ 12112105 w 12192000"/>
              <a:gd name="connsiteY825" fmla="*/ 1640352 h 4267200"/>
              <a:gd name="connsiteX826" fmla="*/ 11849203 w 12192000"/>
              <a:gd name="connsiteY826" fmla="*/ 1900149 h 4267200"/>
              <a:gd name="connsiteX827" fmla="*/ 11946326 w 12192000"/>
              <a:gd name="connsiteY827" fmla="*/ 1822808 h 4267200"/>
              <a:gd name="connsiteX828" fmla="*/ 12055863 w 12192000"/>
              <a:gd name="connsiteY828" fmla="*/ 1735914 h 4267200"/>
              <a:gd name="connsiteX829" fmla="*/ 12150816 w 12192000"/>
              <a:gd name="connsiteY829" fmla="*/ 1678902 h 4267200"/>
              <a:gd name="connsiteX830" fmla="*/ 12192000 w 12192000"/>
              <a:gd name="connsiteY830" fmla="*/ 1655121 h 4267200"/>
              <a:gd name="connsiteX831" fmla="*/ 12192000 w 12192000"/>
              <a:gd name="connsiteY831" fmla="*/ 1686869 h 4267200"/>
              <a:gd name="connsiteX832" fmla="*/ 12163772 w 12192000"/>
              <a:gd name="connsiteY832" fmla="*/ 1703058 h 4267200"/>
              <a:gd name="connsiteX833" fmla="*/ 12070597 w 12192000"/>
              <a:gd name="connsiteY833" fmla="*/ 1758893 h 4267200"/>
              <a:gd name="connsiteX834" fmla="*/ 11963621 w 12192000"/>
              <a:gd name="connsiteY834" fmla="*/ 1844299 h 4267200"/>
              <a:gd name="connsiteX835" fmla="*/ 11886604 w 12192000"/>
              <a:gd name="connsiteY835" fmla="*/ 1907617 h 4267200"/>
              <a:gd name="connsiteX836" fmla="*/ 12153575 w 12192000"/>
              <a:gd name="connsiteY836" fmla="*/ 1786372 h 4267200"/>
              <a:gd name="connsiteX837" fmla="*/ 12192000 w 12192000"/>
              <a:gd name="connsiteY837" fmla="*/ 1759693 h 4267200"/>
              <a:gd name="connsiteX838" fmla="*/ 12192000 w 12192000"/>
              <a:gd name="connsiteY838" fmla="*/ 1809459 h 4267200"/>
              <a:gd name="connsiteX839" fmla="*/ 12121362 w 12192000"/>
              <a:gd name="connsiteY839" fmla="*/ 1857561 h 4267200"/>
              <a:gd name="connsiteX840" fmla="*/ 11895949 w 12192000"/>
              <a:gd name="connsiteY840" fmla="*/ 1963079 h 4267200"/>
              <a:gd name="connsiteX841" fmla="*/ 12192000 w 12192000"/>
              <a:gd name="connsiteY841" fmla="*/ 1990579 h 4267200"/>
              <a:gd name="connsiteX842" fmla="*/ 12192000 w 12192000"/>
              <a:gd name="connsiteY842" fmla="*/ 2065582 h 4267200"/>
              <a:gd name="connsiteX843" fmla="*/ 12153918 w 12192000"/>
              <a:gd name="connsiteY843" fmla="*/ 2063926 h 4267200"/>
              <a:gd name="connsiteX844" fmla="*/ 12192000 w 12192000"/>
              <a:gd name="connsiteY844" fmla="*/ 2085104 h 4267200"/>
              <a:gd name="connsiteX845" fmla="*/ 12192000 w 12192000"/>
              <a:gd name="connsiteY845" fmla="*/ 2178471 h 4267200"/>
              <a:gd name="connsiteX846" fmla="*/ 12085355 w 12192000"/>
              <a:gd name="connsiteY846" fmla="*/ 2122457 h 4267200"/>
              <a:gd name="connsiteX847" fmla="*/ 12192000 w 12192000"/>
              <a:gd name="connsiteY847" fmla="*/ 2196158 h 4267200"/>
              <a:gd name="connsiteX848" fmla="*/ 12192000 w 12192000"/>
              <a:gd name="connsiteY848" fmla="*/ 2230374 h 4267200"/>
              <a:gd name="connsiteX849" fmla="*/ 12041237 w 12192000"/>
              <a:gd name="connsiteY849" fmla="*/ 2126309 h 4267200"/>
              <a:gd name="connsiteX850" fmla="*/ 12174450 w 12192000"/>
              <a:gd name="connsiteY850" fmla="*/ 2262541 h 4267200"/>
              <a:gd name="connsiteX851" fmla="*/ 12192000 w 12192000"/>
              <a:gd name="connsiteY851" fmla="*/ 2275857 h 4267200"/>
              <a:gd name="connsiteX852" fmla="*/ 12192000 w 12192000"/>
              <a:gd name="connsiteY852" fmla="*/ 2377131 h 4267200"/>
              <a:gd name="connsiteX853" fmla="*/ 12155801 w 12192000"/>
              <a:gd name="connsiteY853" fmla="*/ 2349925 h 4267200"/>
              <a:gd name="connsiteX854" fmla="*/ 11930164 w 12192000"/>
              <a:gd name="connsiteY854" fmla="*/ 2041945 h 4267200"/>
              <a:gd name="connsiteX855" fmla="*/ 11561767 w 12192000"/>
              <a:gd name="connsiteY855" fmla="*/ 1984479 h 4267200"/>
              <a:gd name="connsiteX856" fmla="*/ 11987997 w 12192000"/>
              <a:gd name="connsiteY856" fmla="*/ 3153822 h 4267200"/>
              <a:gd name="connsiteX857" fmla="*/ 11926558 w 12192000"/>
              <a:gd name="connsiteY857" fmla="*/ 3203134 h 4267200"/>
              <a:gd name="connsiteX858" fmla="*/ 11440430 w 12192000"/>
              <a:gd name="connsiteY858" fmla="*/ 1973028 h 4267200"/>
              <a:gd name="connsiteX859" fmla="*/ 11446754 w 12192000"/>
              <a:gd name="connsiteY859" fmla="*/ 1959605 h 4267200"/>
              <a:gd name="connsiteX860" fmla="*/ 11050651 w 12192000"/>
              <a:gd name="connsiteY860" fmla="*/ 1850495 h 4267200"/>
              <a:gd name="connsiteX861" fmla="*/ 10389960 w 12192000"/>
              <a:gd name="connsiteY861" fmla="*/ 1586232 h 4267200"/>
              <a:gd name="connsiteX862" fmla="*/ 10500699 w 12192000"/>
              <a:gd name="connsiteY862" fmla="*/ 1913175 h 4267200"/>
              <a:gd name="connsiteX863" fmla="*/ 10507814 w 12192000"/>
              <a:gd name="connsiteY863" fmla="*/ 1920694 h 4267200"/>
              <a:gd name="connsiteX864" fmla="*/ 10518908 w 12192000"/>
              <a:gd name="connsiteY864" fmla="*/ 1911226 h 4267200"/>
              <a:gd name="connsiteX865" fmla="*/ 11258935 w 12192000"/>
              <a:gd name="connsiteY865" fmla="*/ 2442781 h 4267200"/>
              <a:gd name="connsiteX866" fmla="*/ 11211663 w 12192000"/>
              <a:gd name="connsiteY866" fmla="*/ 2510325 h 4267200"/>
              <a:gd name="connsiteX867" fmla="*/ 10571295 w 12192000"/>
              <a:gd name="connsiteY867" fmla="*/ 2105302 h 4267200"/>
              <a:gd name="connsiteX868" fmla="*/ 10435737 w 12192000"/>
              <a:gd name="connsiteY868" fmla="*/ 2805672 h 4267200"/>
              <a:gd name="connsiteX869" fmla="*/ 10206831 w 12192000"/>
              <a:gd name="connsiteY869" fmla="*/ 3151701 h 4267200"/>
              <a:gd name="connsiteX870" fmla="*/ 10196482 w 12192000"/>
              <a:gd name="connsiteY870" fmla="*/ 3135084 h 4267200"/>
              <a:gd name="connsiteX871" fmla="*/ 10381882 w 12192000"/>
              <a:gd name="connsiteY871" fmla="*/ 2155807 h 4267200"/>
              <a:gd name="connsiteX872" fmla="*/ 10439260 w 12192000"/>
              <a:gd name="connsiteY872" fmla="*/ 1962486 h 4267200"/>
              <a:gd name="connsiteX873" fmla="*/ 10439409 w 12192000"/>
              <a:gd name="connsiteY873" fmla="*/ 1960615 h 4267200"/>
              <a:gd name="connsiteX874" fmla="*/ 10439915 w 12192000"/>
              <a:gd name="connsiteY874" fmla="*/ 1951821 h 4267200"/>
              <a:gd name="connsiteX875" fmla="*/ 10314241 w 12192000"/>
              <a:gd name="connsiteY875" fmla="*/ 1556749 h 4267200"/>
              <a:gd name="connsiteX876" fmla="*/ 10315061 w 12192000"/>
              <a:gd name="connsiteY876" fmla="*/ 1548729 h 4267200"/>
              <a:gd name="connsiteX877" fmla="*/ 9526158 w 12192000"/>
              <a:gd name="connsiteY877" fmla="*/ 1071804 h 4267200"/>
              <a:gd name="connsiteX878" fmla="*/ 9758689 w 12192000"/>
              <a:gd name="connsiteY878" fmla="*/ 1585512 h 4267200"/>
              <a:gd name="connsiteX879" fmla="*/ 9941392 w 12192000"/>
              <a:gd name="connsiteY879" fmla="*/ 2432858 h 4267200"/>
              <a:gd name="connsiteX880" fmla="*/ 9887724 w 12192000"/>
              <a:gd name="connsiteY880" fmla="*/ 2495762 h 4267200"/>
              <a:gd name="connsiteX881" fmla="*/ 9587446 w 12192000"/>
              <a:gd name="connsiteY881" fmla="*/ 1872898 h 4267200"/>
              <a:gd name="connsiteX882" fmla="*/ 9462810 w 12192000"/>
              <a:gd name="connsiteY882" fmla="*/ 1288346 h 4267200"/>
              <a:gd name="connsiteX883" fmla="*/ 9318575 w 12192000"/>
              <a:gd name="connsiteY883" fmla="*/ 1540820 h 4267200"/>
              <a:gd name="connsiteX884" fmla="*/ 9191090 w 12192000"/>
              <a:gd name="connsiteY884" fmla="*/ 1688355 h 4267200"/>
              <a:gd name="connsiteX885" fmla="*/ 9177757 w 12192000"/>
              <a:gd name="connsiteY885" fmla="*/ 1683354 h 4267200"/>
              <a:gd name="connsiteX886" fmla="*/ 9274865 w 12192000"/>
              <a:gd name="connsiteY886" fmla="*/ 1336896 h 4267200"/>
              <a:gd name="connsiteX887" fmla="*/ 9478649 w 12192000"/>
              <a:gd name="connsiteY887" fmla="*/ 1173376 h 4267200"/>
              <a:gd name="connsiteX888" fmla="*/ 9482281 w 12192000"/>
              <a:gd name="connsiteY888" fmla="*/ 1167830 h 4267200"/>
              <a:gd name="connsiteX889" fmla="*/ 9438637 w 12192000"/>
              <a:gd name="connsiteY889" fmla="*/ 1015438 h 4267200"/>
              <a:gd name="connsiteX890" fmla="*/ 9439458 w 12192000"/>
              <a:gd name="connsiteY890" fmla="*/ 1007420 h 4267200"/>
              <a:gd name="connsiteX891" fmla="*/ 9197105 w 12192000"/>
              <a:gd name="connsiteY891" fmla="*/ 808882 h 4267200"/>
              <a:gd name="connsiteX892" fmla="*/ 8973607 w 12192000"/>
              <a:gd name="connsiteY892" fmla="*/ 597733 h 4267200"/>
              <a:gd name="connsiteX893" fmla="*/ 8967512 w 12192000"/>
              <a:gd name="connsiteY893" fmla="*/ 1795211 h 4267200"/>
              <a:gd name="connsiteX894" fmla="*/ 8912526 w 12192000"/>
              <a:gd name="connsiteY894" fmla="*/ 1841464 h 4267200"/>
              <a:gd name="connsiteX895" fmla="*/ 8893391 w 12192000"/>
              <a:gd name="connsiteY895" fmla="*/ 572788 h 4267200"/>
              <a:gd name="connsiteX896" fmla="*/ 8902990 w 12192000"/>
              <a:gd name="connsiteY896" fmla="*/ 560750 h 4267200"/>
              <a:gd name="connsiteX897" fmla="*/ 8919102 w 12192000"/>
              <a:gd name="connsiteY897" fmla="*/ 542471 h 4267200"/>
              <a:gd name="connsiteX898" fmla="*/ 8661728 w 12192000"/>
              <a:gd name="connsiteY898" fmla="*/ 250903 h 4267200"/>
              <a:gd name="connsiteX899" fmla="*/ 8357758 w 12192000"/>
              <a:gd name="connsiteY899" fmla="*/ 0 h 4267200"/>
              <a:gd name="connsiteX900" fmla="*/ 8405492 w 12192000"/>
              <a:gd name="connsiteY900" fmla="*/ 0 h 4267200"/>
              <a:gd name="connsiteX901" fmla="*/ 8392083 w 12192000"/>
              <a:gd name="connsiteY901" fmla="*/ 30495 h 4267200"/>
              <a:gd name="connsiteX902" fmla="*/ 8339888 w 12192000"/>
              <a:gd name="connsiteY902" fmla="*/ 306259 h 4267200"/>
              <a:gd name="connsiteX903" fmla="*/ 8473847 w 12192000"/>
              <a:gd name="connsiteY903" fmla="*/ 727373 h 4267200"/>
              <a:gd name="connsiteX904" fmla="*/ 8454081 w 12192000"/>
              <a:gd name="connsiteY904" fmla="*/ 1611960 h 4267200"/>
              <a:gd name="connsiteX905" fmla="*/ 8396000 w 12192000"/>
              <a:gd name="connsiteY905" fmla="*/ 1663986 h 4267200"/>
              <a:gd name="connsiteX906" fmla="*/ 8238881 w 12192000"/>
              <a:gd name="connsiteY906" fmla="*/ 368438 h 4267200"/>
              <a:gd name="connsiteX907" fmla="*/ 7668140 w 12192000"/>
              <a:gd name="connsiteY907" fmla="*/ 942511 h 4267200"/>
              <a:gd name="connsiteX908" fmla="*/ 7637853 w 12192000"/>
              <a:gd name="connsiteY908" fmla="*/ 942567 h 4267200"/>
              <a:gd name="connsiteX909" fmla="*/ 7909649 w 12192000"/>
              <a:gd name="connsiteY909" fmla="*/ 489150 h 4267200"/>
              <a:gd name="connsiteX910" fmla="*/ 8256182 w 12192000"/>
              <a:gd name="connsiteY910" fmla="*/ 301724 h 4267200"/>
              <a:gd name="connsiteX911" fmla="*/ 8255912 w 12192000"/>
              <a:gd name="connsiteY911" fmla="*/ 276498 h 4267200"/>
              <a:gd name="connsiteX912" fmla="*/ 8315225 w 12192000"/>
              <a:gd name="connsiteY912" fmla="*/ 89075 h 4267200"/>
              <a:gd name="connsiteX913" fmla="*/ 7497388 w 12192000"/>
              <a:gd name="connsiteY913" fmla="*/ 0 h 4267200"/>
              <a:gd name="connsiteX914" fmla="*/ 7560921 w 12192000"/>
              <a:gd name="connsiteY914" fmla="*/ 0 h 4267200"/>
              <a:gd name="connsiteX915" fmla="*/ 7546742 w 12192000"/>
              <a:gd name="connsiteY915" fmla="*/ 68966 h 4267200"/>
              <a:gd name="connsiteX916" fmla="*/ 7488853 w 12192000"/>
              <a:gd name="connsiteY916" fmla="*/ 535687 h 4267200"/>
              <a:gd name="connsiteX917" fmla="*/ 7529509 w 12192000"/>
              <a:gd name="connsiteY917" fmla="*/ 380358 h 4267200"/>
              <a:gd name="connsiteX918" fmla="*/ 7585939 w 12192000"/>
              <a:gd name="connsiteY918" fmla="*/ 184712 h 4267200"/>
              <a:gd name="connsiteX919" fmla="*/ 7621792 w 12192000"/>
              <a:gd name="connsiteY919" fmla="*/ 87864 h 4267200"/>
              <a:gd name="connsiteX920" fmla="*/ 7654204 w 12192000"/>
              <a:gd name="connsiteY920" fmla="*/ 0 h 4267200"/>
              <a:gd name="connsiteX921" fmla="*/ 7683986 w 12192000"/>
              <a:gd name="connsiteY921" fmla="*/ 0 h 4267200"/>
              <a:gd name="connsiteX922" fmla="*/ 7647914 w 12192000"/>
              <a:gd name="connsiteY922" fmla="*/ 97640 h 4267200"/>
              <a:gd name="connsiteX923" fmla="*/ 7612524 w 12192000"/>
              <a:gd name="connsiteY923" fmla="*/ 193392 h 4267200"/>
              <a:gd name="connsiteX924" fmla="*/ 7557013 w 12192000"/>
              <a:gd name="connsiteY924" fmla="*/ 386853 h 4267200"/>
              <a:gd name="connsiteX925" fmla="*/ 7517286 w 12192000"/>
              <a:gd name="connsiteY925" fmla="*/ 539999 h 4267200"/>
              <a:gd name="connsiteX926" fmla="*/ 7704204 w 12192000"/>
              <a:gd name="connsiteY926" fmla="*/ 152292 h 4267200"/>
              <a:gd name="connsiteX927" fmla="*/ 7756975 w 12192000"/>
              <a:gd name="connsiteY927" fmla="*/ 0 h 4267200"/>
              <a:gd name="connsiteX928" fmla="*/ 7837329 w 12192000"/>
              <a:gd name="connsiteY928" fmla="*/ 0 h 4267200"/>
              <a:gd name="connsiteX929" fmla="*/ 7821760 w 12192000"/>
              <a:gd name="connsiteY929" fmla="*/ 65656 h 4267200"/>
              <a:gd name="connsiteX930" fmla="*/ 7488925 w 12192000"/>
              <a:gd name="connsiteY930" fmla="*/ 763628 h 4267200"/>
              <a:gd name="connsiteX931" fmla="*/ 7419999 w 12192000"/>
              <a:gd name="connsiteY931" fmla="*/ 774360 h 4267200"/>
              <a:gd name="connsiteX932" fmla="*/ 7487820 w 12192000"/>
              <a:gd name="connsiteY932" fmla="*/ 37416 h 4267200"/>
              <a:gd name="connsiteX933" fmla="*/ 3882765 w 12192000"/>
              <a:gd name="connsiteY933" fmla="*/ 0 h 4267200"/>
              <a:gd name="connsiteX934" fmla="*/ 3995099 w 12192000"/>
              <a:gd name="connsiteY934" fmla="*/ 0 h 4267200"/>
              <a:gd name="connsiteX935" fmla="*/ 4163818 w 12192000"/>
              <a:gd name="connsiteY935" fmla="*/ 234104 h 4267200"/>
              <a:gd name="connsiteX936" fmla="*/ 4172099 w 12192000"/>
              <a:gd name="connsiteY936" fmla="*/ 234207 h 4267200"/>
              <a:gd name="connsiteX937" fmla="*/ 4784282 w 12192000"/>
              <a:gd name="connsiteY937" fmla="*/ 276561 h 4267200"/>
              <a:gd name="connsiteX938" fmla="*/ 4801687 w 12192000"/>
              <a:gd name="connsiteY938" fmla="*/ 267764 h 4267200"/>
              <a:gd name="connsiteX939" fmla="*/ 6082788 w 12192000"/>
              <a:gd name="connsiteY939" fmla="*/ 64119 h 4267200"/>
              <a:gd name="connsiteX940" fmla="*/ 6099442 w 12192000"/>
              <a:gd name="connsiteY940" fmla="*/ 82568 h 4267200"/>
              <a:gd name="connsiteX941" fmla="*/ 4804137 w 12192000"/>
              <a:gd name="connsiteY941" fmla="*/ 320931 h 4267200"/>
              <a:gd name="connsiteX942" fmla="*/ 4227047 w 12192000"/>
              <a:gd name="connsiteY942" fmla="*/ 313415 h 4267200"/>
              <a:gd name="connsiteX943" fmla="*/ 4346041 w 12192000"/>
              <a:gd name="connsiteY943" fmla="*/ 456086 h 4267200"/>
              <a:gd name="connsiteX944" fmla="*/ 4870967 w 12192000"/>
              <a:gd name="connsiteY944" fmla="*/ 963061 h 4267200"/>
              <a:gd name="connsiteX945" fmla="*/ 4889647 w 12192000"/>
              <a:gd name="connsiteY945" fmla="*/ 957147 h 4267200"/>
              <a:gd name="connsiteX946" fmla="*/ 5422504 w 12192000"/>
              <a:gd name="connsiteY946" fmla="*/ 805191 h 4267200"/>
              <a:gd name="connsiteX947" fmla="*/ 6087656 w 12192000"/>
              <a:gd name="connsiteY947" fmla="*/ 826703 h 4267200"/>
              <a:gd name="connsiteX948" fmla="*/ 6058717 w 12192000"/>
              <a:gd name="connsiteY948" fmla="*/ 865992 h 4267200"/>
              <a:gd name="connsiteX949" fmla="*/ 4974153 w 12192000"/>
              <a:gd name="connsiteY949" fmla="*/ 1045456 h 4267200"/>
              <a:gd name="connsiteX950" fmla="*/ 5627835 w 12192000"/>
              <a:gd name="connsiteY950" fmla="*/ 1472077 h 4267200"/>
              <a:gd name="connsiteX951" fmla="*/ 5629817 w 12192000"/>
              <a:gd name="connsiteY951" fmla="*/ 1471412 h 4267200"/>
              <a:gd name="connsiteX952" fmla="*/ 5634124 w 12192000"/>
              <a:gd name="connsiteY952" fmla="*/ 1470572 h 4267200"/>
              <a:gd name="connsiteX953" fmla="*/ 5755832 w 12192000"/>
              <a:gd name="connsiteY953" fmla="*/ 1383886 h 4267200"/>
              <a:gd name="connsiteX954" fmla="*/ 6014186 w 12192000"/>
              <a:gd name="connsiteY954" fmla="*/ 1279799 h 4267200"/>
              <a:gd name="connsiteX955" fmla="*/ 6901619 w 12192000"/>
              <a:gd name="connsiteY955" fmla="*/ 1047874 h 4267200"/>
              <a:gd name="connsiteX956" fmla="*/ 6931566 w 12192000"/>
              <a:gd name="connsiteY956" fmla="*/ 1062034 h 4267200"/>
              <a:gd name="connsiteX957" fmla="*/ 5790982 w 12192000"/>
              <a:gd name="connsiteY957" fmla="*/ 1561380 h 4267200"/>
              <a:gd name="connsiteX958" fmla="*/ 6188971 w 12192000"/>
              <a:gd name="connsiteY958" fmla="*/ 1755168 h 4267200"/>
              <a:gd name="connsiteX959" fmla="*/ 6202446 w 12192000"/>
              <a:gd name="connsiteY959" fmla="*/ 1752268 h 4267200"/>
              <a:gd name="connsiteX960" fmla="*/ 7179560 w 12192000"/>
              <a:gd name="connsiteY960" fmla="*/ 1467551 h 4267200"/>
              <a:gd name="connsiteX961" fmla="*/ 7158730 w 12192000"/>
              <a:gd name="connsiteY961" fmla="*/ 1507835 h 4267200"/>
              <a:gd name="connsiteX962" fmla="*/ 6326959 w 12192000"/>
              <a:gd name="connsiteY962" fmla="*/ 1817686 h 4267200"/>
              <a:gd name="connsiteX963" fmla="*/ 6537433 w 12192000"/>
              <a:gd name="connsiteY963" fmla="*/ 1907790 h 4267200"/>
              <a:gd name="connsiteX964" fmla="*/ 6550221 w 12192000"/>
              <a:gd name="connsiteY964" fmla="*/ 1910729 h 4267200"/>
              <a:gd name="connsiteX965" fmla="*/ 6964438 w 12192000"/>
              <a:gd name="connsiteY965" fmla="*/ 2209505 h 4267200"/>
              <a:gd name="connsiteX966" fmla="*/ 7367862 w 12192000"/>
              <a:gd name="connsiteY966" fmla="*/ 2806833 h 4267200"/>
              <a:gd name="connsiteX967" fmla="*/ 7364329 w 12192000"/>
              <a:gd name="connsiteY967" fmla="*/ 2826907 h 4267200"/>
              <a:gd name="connsiteX968" fmla="*/ 7290545 w 12192000"/>
              <a:gd name="connsiteY968" fmla="*/ 2850663 h 4267200"/>
              <a:gd name="connsiteX969" fmla="*/ 6472036 w 12192000"/>
              <a:gd name="connsiteY969" fmla="*/ 1959003 h 4267200"/>
              <a:gd name="connsiteX970" fmla="*/ 5792897 w 12192000"/>
              <a:gd name="connsiteY970" fmla="*/ 1647747 h 4267200"/>
              <a:gd name="connsiteX971" fmla="*/ 5842751 w 12192000"/>
              <a:gd name="connsiteY971" fmla="*/ 1816112 h 4267200"/>
              <a:gd name="connsiteX972" fmla="*/ 5847424 w 12192000"/>
              <a:gd name="connsiteY972" fmla="*/ 1815776 h 4267200"/>
              <a:gd name="connsiteX973" fmla="*/ 6399821 w 12192000"/>
              <a:gd name="connsiteY973" fmla="*/ 2344799 h 4267200"/>
              <a:gd name="connsiteX974" fmla="*/ 6323232 w 12192000"/>
              <a:gd name="connsiteY974" fmla="*/ 2389634 h 4267200"/>
              <a:gd name="connsiteX975" fmla="*/ 5942958 w 12192000"/>
              <a:gd name="connsiteY975" fmla="*/ 2077708 h 4267200"/>
              <a:gd name="connsiteX976" fmla="*/ 5921559 w 12192000"/>
              <a:gd name="connsiteY976" fmla="*/ 2378596 h 4267200"/>
              <a:gd name="connsiteX977" fmla="*/ 5817651 w 12192000"/>
              <a:gd name="connsiteY977" fmla="*/ 3023919 h 4267200"/>
              <a:gd name="connsiteX978" fmla="*/ 5729634 w 12192000"/>
              <a:gd name="connsiteY978" fmla="*/ 3051849 h 4267200"/>
              <a:gd name="connsiteX979" fmla="*/ 5611018 w 12192000"/>
              <a:gd name="connsiteY979" fmla="*/ 2316769 h 4267200"/>
              <a:gd name="connsiteX980" fmla="*/ 5687608 w 12192000"/>
              <a:gd name="connsiteY980" fmla="*/ 2039972 h 4267200"/>
              <a:gd name="connsiteX981" fmla="*/ 5657554 w 12192000"/>
              <a:gd name="connsiteY981" fmla="*/ 1576445 h 4267200"/>
              <a:gd name="connsiteX982" fmla="*/ 5150475 w 12192000"/>
              <a:gd name="connsiteY982" fmla="*/ 1274012 h 4267200"/>
              <a:gd name="connsiteX983" fmla="*/ 5349142 w 12192000"/>
              <a:gd name="connsiteY983" fmla="*/ 2204405 h 4267200"/>
              <a:gd name="connsiteX984" fmla="*/ 5262214 w 12192000"/>
              <a:gd name="connsiteY984" fmla="*/ 2233836 h 4267200"/>
              <a:gd name="connsiteX985" fmla="*/ 4981539 w 12192000"/>
              <a:gd name="connsiteY985" fmla="*/ 1542201 h 4267200"/>
              <a:gd name="connsiteX986" fmla="*/ 4958461 w 12192000"/>
              <a:gd name="connsiteY986" fmla="*/ 1136957 h 4267200"/>
              <a:gd name="connsiteX987" fmla="*/ 4655015 w 12192000"/>
              <a:gd name="connsiteY987" fmla="*/ 891426 h 4267200"/>
              <a:gd name="connsiteX988" fmla="*/ 4348002 w 12192000"/>
              <a:gd name="connsiteY988" fmla="*/ 2205895 h 4267200"/>
              <a:gd name="connsiteX989" fmla="*/ 4262250 w 12192000"/>
              <a:gd name="connsiteY989" fmla="*/ 2219972 h 4267200"/>
              <a:gd name="connsiteX990" fmla="*/ 4550611 w 12192000"/>
              <a:gd name="connsiteY990" fmla="*/ 817540 h 4267200"/>
              <a:gd name="connsiteX991" fmla="*/ 4564418 w 12192000"/>
              <a:gd name="connsiteY991" fmla="*/ 808293 h 4267200"/>
              <a:gd name="connsiteX992" fmla="*/ 4266388 w 12192000"/>
              <a:gd name="connsiteY992" fmla="*/ 500083 h 4267200"/>
              <a:gd name="connsiteX993" fmla="*/ 4032842 w 12192000"/>
              <a:gd name="connsiteY993" fmla="*/ 211809 h 4267200"/>
              <a:gd name="connsiteX994" fmla="*/ 3721337 w 12192000"/>
              <a:gd name="connsiteY994" fmla="*/ 0 h 4267200"/>
              <a:gd name="connsiteX995" fmla="*/ 3797544 w 12192000"/>
              <a:gd name="connsiteY995" fmla="*/ 0 h 4267200"/>
              <a:gd name="connsiteX996" fmla="*/ 3775734 w 12192000"/>
              <a:gd name="connsiteY996" fmla="*/ 95131 h 4267200"/>
              <a:gd name="connsiteX997" fmla="*/ 3724807 w 12192000"/>
              <a:gd name="connsiteY997" fmla="*/ 272257 h 4267200"/>
              <a:gd name="connsiteX998" fmla="*/ 3726844 w 12192000"/>
              <a:gd name="connsiteY998" fmla="*/ 282988 h 4267200"/>
              <a:gd name="connsiteX999" fmla="*/ 3742664 w 12192000"/>
              <a:gd name="connsiteY999" fmla="*/ 279918 h 4267200"/>
              <a:gd name="connsiteX1000" fmla="*/ 4103910 w 12192000"/>
              <a:gd name="connsiteY1000" fmla="*/ 1161917 h 4267200"/>
              <a:gd name="connsiteX1001" fmla="*/ 4020269 w 12192000"/>
              <a:gd name="connsiteY1001" fmla="*/ 1200406 h 4267200"/>
              <a:gd name="connsiteX1002" fmla="*/ 3674882 w 12192000"/>
              <a:gd name="connsiteY1002" fmla="*/ 488524 h 4267200"/>
              <a:gd name="connsiteX1003" fmla="*/ 3132682 w 12192000"/>
              <a:gd name="connsiteY1003" fmla="*/ 1072284 h 4267200"/>
              <a:gd name="connsiteX1004" fmla="*/ 2716346 w 12192000"/>
              <a:gd name="connsiteY1004" fmla="*/ 1276376 h 4267200"/>
              <a:gd name="connsiteX1005" fmla="*/ 2716772 w 12192000"/>
              <a:gd name="connsiteY1005" fmla="*/ 1255462 h 4267200"/>
              <a:gd name="connsiteX1006" fmla="*/ 3471096 w 12192000"/>
              <a:gd name="connsiteY1006" fmla="*/ 437072 h 4267200"/>
              <a:gd name="connsiteX1007" fmla="*/ 3639057 w 12192000"/>
              <a:gd name="connsiteY1007" fmla="*/ 286334 h 4267200"/>
              <a:gd name="connsiteX1008" fmla="*/ 3640309 w 12192000"/>
              <a:gd name="connsiteY1008" fmla="*/ 284664 h 4267200"/>
              <a:gd name="connsiteX1009" fmla="*/ 3646022 w 12192000"/>
              <a:gd name="connsiteY1009" fmla="*/ 276711 h 4267200"/>
              <a:gd name="connsiteX1010" fmla="*/ 3707943 w 12192000"/>
              <a:gd name="connsiteY1010" fmla="*/ 65958 h 4267200"/>
              <a:gd name="connsiteX1011" fmla="*/ 2867960 w 12192000"/>
              <a:gd name="connsiteY1011" fmla="*/ 0 h 4267200"/>
              <a:gd name="connsiteX1012" fmla="*/ 2926351 w 12192000"/>
              <a:gd name="connsiteY1012" fmla="*/ 0 h 4267200"/>
              <a:gd name="connsiteX1013" fmla="*/ 2902823 w 12192000"/>
              <a:gd name="connsiteY1013" fmla="*/ 262929 h 4267200"/>
              <a:gd name="connsiteX1014" fmla="*/ 2940663 w 12192000"/>
              <a:gd name="connsiteY1014" fmla="*/ 140884 h 4267200"/>
              <a:gd name="connsiteX1015" fmla="*/ 2947039 w 12192000"/>
              <a:gd name="connsiteY1015" fmla="*/ 122524 h 4267200"/>
              <a:gd name="connsiteX1016" fmla="*/ 2984316 w 12192000"/>
              <a:gd name="connsiteY1016" fmla="*/ 0 h 4267200"/>
              <a:gd name="connsiteX1017" fmla="*/ 3016114 w 12192000"/>
              <a:gd name="connsiteY1017" fmla="*/ 0 h 4267200"/>
              <a:gd name="connsiteX1018" fmla="*/ 2979949 w 12192000"/>
              <a:gd name="connsiteY1018" fmla="*/ 119274 h 4267200"/>
              <a:gd name="connsiteX1019" fmla="*/ 3023879 w 12192000"/>
              <a:gd name="connsiteY1019" fmla="*/ 0 h 4267200"/>
              <a:gd name="connsiteX1020" fmla="*/ 3105400 w 12192000"/>
              <a:gd name="connsiteY1020" fmla="*/ 0 h 4267200"/>
              <a:gd name="connsiteX1021" fmla="*/ 3094669 w 12192000"/>
              <a:gd name="connsiteY1021" fmla="*/ 30308 h 4267200"/>
              <a:gd name="connsiteX1022" fmla="*/ 2901945 w 12192000"/>
              <a:gd name="connsiteY1022" fmla="*/ 466538 h 4267200"/>
              <a:gd name="connsiteX1023" fmla="*/ 2815209 w 12192000"/>
              <a:gd name="connsiteY1023" fmla="*/ 497361 h 4267200"/>
              <a:gd name="connsiteX1024" fmla="*/ 2844845 w 12192000"/>
              <a:gd name="connsiteY1024" fmla="*/ 127638 h 4267200"/>
              <a:gd name="connsiteX1025" fmla="*/ 1057230 w 12192000"/>
              <a:gd name="connsiteY1025" fmla="*/ 0 h 4267200"/>
              <a:gd name="connsiteX1026" fmla="*/ 1111003 w 12192000"/>
              <a:gd name="connsiteY1026" fmla="*/ 0 h 4267200"/>
              <a:gd name="connsiteX1027" fmla="*/ 1125553 w 12192000"/>
              <a:gd name="connsiteY1027" fmla="*/ 52588 h 4267200"/>
              <a:gd name="connsiteX1028" fmla="*/ 1304276 w 12192000"/>
              <a:gd name="connsiteY1028" fmla="*/ 476275 h 4267200"/>
              <a:gd name="connsiteX1029" fmla="*/ 1492066 w 12192000"/>
              <a:gd name="connsiteY1029" fmla="*/ 886333 h 4267200"/>
              <a:gd name="connsiteX1030" fmla="*/ 1423698 w 12192000"/>
              <a:gd name="connsiteY1030" fmla="*/ 710817 h 4267200"/>
              <a:gd name="connsiteX1031" fmla="*/ 1357609 w 12192000"/>
              <a:gd name="connsiteY1031" fmla="*/ 532892 h 4267200"/>
              <a:gd name="connsiteX1032" fmla="*/ 1309550 w 12192000"/>
              <a:gd name="connsiteY1032" fmla="*/ 374031 h 4267200"/>
              <a:gd name="connsiteX1033" fmla="*/ 1193673 w 12192000"/>
              <a:gd name="connsiteY1033" fmla="*/ 49533 h 4267200"/>
              <a:gd name="connsiteX1034" fmla="*/ 1164391 w 12192000"/>
              <a:gd name="connsiteY1034" fmla="*/ 0 h 4267200"/>
              <a:gd name="connsiteX1035" fmla="*/ 1200666 w 12192000"/>
              <a:gd name="connsiteY1035" fmla="*/ 0 h 4267200"/>
              <a:gd name="connsiteX1036" fmla="*/ 1223408 w 12192000"/>
              <a:gd name="connsiteY1036" fmla="*/ 38996 h 4267200"/>
              <a:gd name="connsiteX1037" fmla="*/ 1339635 w 12192000"/>
              <a:gd name="connsiteY1037" fmla="*/ 365517 h 4267200"/>
              <a:gd name="connsiteX1038" fmla="*/ 1387469 w 12192000"/>
              <a:gd name="connsiteY1038" fmla="*/ 523079 h 4267200"/>
              <a:gd name="connsiteX1039" fmla="*/ 1452685 w 12192000"/>
              <a:gd name="connsiteY1039" fmla="*/ 699806 h 4267200"/>
              <a:gd name="connsiteX1040" fmla="*/ 1492092 w 12192000"/>
              <a:gd name="connsiteY1040" fmla="*/ 800424 h 4267200"/>
              <a:gd name="connsiteX1041" fmla="*/ 1455302 w 12192000"/>
              <a:gd name="connsiteY1041" fmla="*/ 632913 h 4267200"/>
              <a:gd name="connsiteX1042" fmla="*/ 1222336 w 12192000"/>
              <a:gd name="connsiteY1042" fmla="*/ 9480 h 4267200"/>
              <a:gd name="connsiteX1043" fmla="*/ 1214634 w 12192000"/>
              <a:gd name="connsiteY1043" fmla="*/ 0 h 4267200"/>
              <a:gd name="connsiteX1044" fmla="*/ 1289827 w 12192000"/>
              <a:gd name="connsiteY1044" fmla="*/ 0 h 4267200"/>
              <a:gd name="connsiteX1045" fmla="*/ 1321076 w 12192000"/>
              <a:gd name="connsiteY1045" fmla="*/ 59722 h 4267200"/>
              <a:gd name="connsiteX1046" fmla="*/ 1512579 w 12192000"/>
              <a:gd name="connsiteY1046" fmla="*/ 626441 h 4267200"/>
              <a:gd name="connsiteX1047" fmla="*/ 1506076 w 12192000"/>
              <a:gd name="connsiteY1047" fmla="*/ 1089289 h 4267200"/>
              <a:gd name="connsiteX1048" fmla="*/ 1486346 w 12192000"/>
              <a:gd name="connsiteY1048" fmla="*/ 1079919 h 4267200"/>
              <a:gd name="connsiteX1049" fmla="*/ 1070511 w 12192000"/>
              <a:gd name="connsiteY1049" fmla="*/ 48609 h 4267200"/>
              <a:gd name="connsiteX1050" fmla="*/ 43151 w 12192000"/>
              <a:gd name="connsiteY1050" fmla="*/ 0 h 4267200"/>
              <a:gd name="connsiteX1051" fmla="*/ 95283 w 12192000"/>
              <a:gd name="connsiteY1051" fmla="*/ 0 h 4267200"/>
              <a:gd name="connsiteX1052" fmla="*/ 300708 w 12192000"/>
              <a:gd name="connsiteY1052" fmla="*/ 154571 h 4267200"/>
              <a:gd name="connsiteX1053" fmla="*/ 530414 w 12192000"/>
              <a:gd name="connsiteY1053" fmla="*/ 354673 h 4267200"/>
              <a:gd name="connsiteX1054" fmla="*/ 333785 w 12192000"/>
              <a:gd name="connsiteY1054" fmla="*/ 161564 h 4267200"/>
              <a:gd name="connsiteX1055" fmla="*/ 147005 w 12192000"/>
              <a:gd name="connsiteY1055" fmla="*/ 0 h 4267200"/>
              <a:gd name="connsiteX1056" fmla="*/ 272509 w 12192000"/>
              <a:gd name="connsiteY1056" fmla="*/ 0 h 4267200"/>
              <a:gd name="connsiteX1057" fmla="*/ 326276 w 12192000"/>
              <a:gd name="connsiteY1057" fmla="*/ 45847 h 4267200"/>
              <a:gd name="connsiteX1058" fmla="*/ 823759 w 12192000"/>
              <a:gd name="connsiteY1058" fmla="*/ 574145 h 4267200"/>
              <a:gd name="connsiteX1059" fmla="*/ 811254 w 12192000"/>
              <a:gd name="connsiteY1059" fmla="*/ 665546 h 4267200"/>
              <a:gd name="connsiteX1060" fmla="*/ 154042 w 12192000"/>
              <a:gd name="connsiteY1060" fmla="*/ 261522 h 4267200"/>
              <a:gd name="connsiteX1061" fmla="*/ 13550 w 12192000"/>
              <a:gd name="connsiteY1061" fmla="*/ 158423 h 4267200"/>
              <a:gd name="connsiteX1062" fmla="*/ 0 w 12192000"/>
              <a:gd name="connsiteY1062" fmla="*/ 146618 h 4267200"/>
              <a:gd name="connsiteX1063" fmla="*/ 0 w 12192000"/>
              <a:gd name="connsiteY1063" fmla="*/ 59161 h 4267200"/>
              <a:gd name="connsiteX1064" fmla="*/ 45427 w 12192000"/>
              <a:gd name="connsiteY1064" fmla="*/ 101078 h 4267200"/>
              <a:gd name="connsiteX1065" fmla="*/ 630103 w 12192000"/>
              <a:gd name="connsiteY1065" fmla="*/ 485885 h 4267200"/>
              <a:gd name="connsiteX1066" fmla="*/ 532040 w 12192000"/>
              <a:gd name="connsiteY1066" fmla="*/ 399359 h 4267200"/>
              <a:gd name="connsiteX1067" fmla="*/ 517618 w 12192000"/>
              <a:gd name="connsiteY1067" fmla="*/ 385726 h 4267200"/>
              <a:gd name="connsiteX1068" fmla="*/ 285074 w 12192000"/>
              <a:gd name="connsiteY1068" fmla="*/ 182755 h 426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Lst>
            <a:rect l="l" t="t" r="r" b="b"/>
            <a:pathLst>
              <a:path w="12192000" h="4267200">
                <a:moveTo>
                  <a:pt x="2537169" y="4125568"/>
                </a:moveTo>
                <a:cubicBezTo>
                  <a:pt x="2788218" y="4126068"/>
                  <a:pt x="3025872" y="4161336"/>
                  <a:pt x="3246267" y="4262961"/>
                </a:cubicBezTo>
                <a:lnTo>
                  <a:pt x="3253970" y="4267200"/>
                </a:lnTo>
                <a:lnTo>
                  <a:pt x="3071791" y="4267200"/>
                </a:lnTo>
                <a:lnTo>
                  <a:pt x="2975095" y="4243356"/>
                </a:lnTo>
                <a:cubicBezTo>
                  <a:pt x="2862058" y="4220032"/>
                  <a:pt x="2745568" y="4209031"/>
                  <a:pt x="2626982" y="4206450"/>
                </a:cubicBezTo>
                <a:cubicBezTo>
                  <a:pt x="2581807" y="4205467"/>
                  <a:pt x="2536327" y="4205706"/>
                  <a:pt x="2490617" y="4206951"/>
                </a:cubicBezTo>
                <a:cubicBezTo>
                  <a:pt x="2601507" y="4219748"/>
                  <a:pt x="2711611" y="4236309"/>
                  <a:pt x="2819869" y="4252936"/>
                </a:cubicBezTo>
                <a:lnTo>
                  <a:pt x="2900997" y="4267200"/>
                </a:lnTo>
                <a:lnTo>
                  <a:pt x="2705858" y="4267200"/>
                </a:lnTo>
                <a:lnTo>
                  <a:pt x="2561467" y="4246270"/>
                </a:lnTo>
                <a:cubicBezTo>
                  <a:pt x="2476258" y="4235123"/>
                  <a:pt x="2390533" y="4225627"/>
                  <a:pt x="2305292" y="4219492"/>
                </a:cubicBezTo>
                <a:lnTo>
                  <a:pt x="2409349" y="4267200"/>
                </a:lnTo>
                <a:lnTo>
                  <a:pt x="2266705" y="4267200"/>
                </a:lnTo>
                <a:lnTo>
                  <a:pt x="2183576" y="4227150"/>
                </a:lnTo>
                <a:cubicBezTo>
                  <a:pt x="2170260" y="4220226"/>
                  <a:pt x="2115765" y="4150220"/>
                  <a:pt x="2151029" y="4146947"/>
                </a:cubicBezTo>
                <a:cubicBezTo>
                  <a:pt x="2282770" y="4133761"/>
                  <a:pt x="2411644" y="4125319"/>
                  <a:pt x="2537169" y="4125568"/>
                </a:cubicBezTo>
                <a:close/>
                <a:moveTo>
                  <a:pt x="9258094" y="3958602"/>
                </a:moveTo>
                <a:cubicBezTo>
                  <a:pt x="9013678" y="4006086"/>
                  <a:pt x="8768731" y="4060051"/>
                  <a:pt x="8526712" y="4119804"/>
                </a:cubicBezTo>
                <a:cubicBezTo>
                  <a:pt x="8781748" y="4123003"/>
                  <a:pt x="9026494" y="4069940"/>
                  <a:pt x="9258094" y="3958602"/>
                </a:cubicBezTo>
                <a:close/>
                <a:moveTo>
                  <a:pt x="9168987" y="3919232"/>
                </a:moveTo>
                <a:cubicBezTo>
                  <a:pt x="8975366" y="3912045"/>
                  <a:pt x="8788341" y="3989836"/>
                  <a:pt x="8603910" y="4068895"/>
                </a:cubicBezTo>
                <a:cubicBezTo>
                  <a:pt x="8818554" y="4017452"/>
                  <a:pt x="9035976" y="3970366"/>
                  <a:pt x="9252382" y="3927759"/>
                </a:cubicBezTo>
                <a:cubicBezTo>
                  <a:pt x="9224441" y="3923020"/>
                  <a:pt x="9196646" y="3920259"/>
                  <a:pt x="9168987" y="3919232"/>
                </a:cubicBezTo>
                <a:close/>
                <a:moveTo>
                  <a:pt x="1635889" y="3709494"/>
                </a:moveTo>
                <a:lnTo>
                  <a:pt x="1634800" y="3731111"/>
                </a:lnTo>
                <a:cubicBezTo>
                  <a:pt x="1634800" y="3731111"/>
                  <a:pt x="1635342" y="3716795"/>
                  <a:pt x="1635889" y="3709494"/>
                </a:cubicBezTo>
                <a:close/>
                <a:moveTo>
                  <a:pt x="3174829" y="3620110"/>
                </a:moveTo>
                <a:cubicBezTo>
                  <a:pt x="3177710" y="3619202"/>
                  <a:pt x="3182308" y="3620648"/>
                  <a:pt x="3189263" y="3625726"/>
                </a:cubicBezTo>
                <a:cubicBezTo>
                  <a:pt x="3348177" y="3744655"/>
                  <a:pt x="3463235" y="3908187"/>
                  <a:pt x="3560912" y="4079863"/>
                </a:cubicBezTo>
                <a:cubicBezTo>
                  <a:pt x="3582321" y="4117314"/>
                  <a:pt x="3599153" y="4153173"/>
                  <a:pt x="3611854" y="4188366"/>
                </a:cubicBezTo>
                <a:lnTo>
                  <a:pt x="3631583" y="4267200"/>
                </a:lnTo>
                <a:lnTo>
                  <a:pt x="3575699" y="4267200"/>
                </a:lnTo>
                <a:lnTo>
                  <a:pt x="3575567" y="4263588"/>
                </a:lnTo>
                <a:cubicBezTo>
                  <a:pt x="3563792" y="4170010"/>
                  <a:pt x="3527316" y="4081090"/>
                  <a:pt x="3467355" y="3988130"/>
                </a:cubicBezTo>
                <a:cubicBezTo>
                  <a:pt x="3420192" y="3915029"/>
                  <a:pt x="3371016" y="3849934"/>
                  <a:pt x="3310753" y="3787140"/>
                </a:cubicBezTo>
                <a:cubicBezTo>
                  <a:pt x="3303466" y="3779509"/>
                  <a:pt x="3297626" y="3773227"/>
                  <a:pt x="3291335" y="3767420"/>
                </a:cubicBezTo>
                <a:cubicBezTo>
                  <a:pt x="3324815" y="3824296"/>
                  <a:pt x="3358740" y="3880691"/>
                  <a:pt x="3390805" y="3937163"/>
                </a:cubicBezTo>
                <a:cubicBezTo>
                  <a:pt x="3450145" y="4040978"/>
                  <a:pt x="3506325" y="4144397"/>
                  <a:pt x="3545740" y="4251102"/>
                </a:cubicBezTo>
                <a:lnTo>
                  <a:pt x="3550709" y="4267200"/>
                </a:lnTo>
                <a:lnTo>
                  <a:pt x="3513586" y="4267200"/>
                </a:lnTo>
                <a:lnTo>
                  <a:pt x="3470728" y="4152456"/>
                </a:lnTo>
                <a:cubicBezTo>
                  <a:pt x="3439124" y="4085665"/>
                  <a:pt x="3402484" y="4019598"/>
                  <a:pt x="3364433" y="3953121"/>
                </a:cubicBezTo>
                <a:lnTo>
                  <a:pt x="3316479" y="3872136"/>
                </a:lnTo>
                <a:lnTo>
                  <a:pt x="3504482" y="4267200"/>
                </a:lnTo>
                <a:lnTo>
                  <a:pt x="3467547" y="4267200"/>
                </a:lnTo>
                <a:lnTo>
                  <a:pt x="3177952" y="3657386"/>
                </a:lnTo>
                <a:cubicBezTo>
                  <a:pt x="3172991" y="3646754"/>
                  <a:pt x="3166185" y="3622836"/>
                  <a:pt x="3174829" y="3620110"/>
                </a:cubicBezTo>
                <a:close/>
                <a:moveTo>
                  <a:pt x="11279315" y="3618448"/>
                </a:moveTo>
                <a:cubicBezTo>
                  <a:pt x="11299830" y="3614620"/>
                  <a:pt x="11318737" y="3618623"/>
                  <a:pt x="11317765" y="3638405"/>
                </a:cubicBezTo>
                <a:cubicBezTo>
                  <a:pt x="11309587" y="3820966"/>
                  <a:pt x="11315203" y="4012597"/>
                  <a:pt x="11304886" y="4200582"/>
                </a:cubicBezTo>
                <a:lnTo>
                  <a:pt x="11298904" y="4267200"/>
                </a:lnTo>
                <a:lnTo>
                  <a:pt x="11213088" y="4267200"/>
                </a:lnTo>
                <a:lnTo>
                  <a:pt x="11219157" y="4210725"/>
                </a:lnTo>
                <a:cubicBezTo>
                  <a:pt x="11223807" y="4119600"/>
                  <a:pt x="11224640" y="4027718"/>
                  <a:pt x="11225213" y="3936722"/>
                </a:cubicBezTo>
                <a:cubicBezTo>
                  <a:pt x="11207028" y="4022695"/>
                  <a:pt x="11194593" y="4110355"/>
                  <a:pt x="11182914" y="4196771"/>
                </a:cubicBezTo>
                <a:lnTo>
                  <a:pt x="11172266" y="4267200"/>
                </a:lnTo>
                <a:lnTo>
                  <a:pt x="11140975" y="4267200"/>
                </a:lnTo>
                <a:lnTo>
                  <a:pt x="11152239" y="4192628"/>
                </a:lnTo>
                <a:cubicBezTo>
                  <a:pt x="11165272" y="4096160"/>
                  <a:pt x="11178361" y="3997344"/>
                  <a:pt x="11201005" y="3900089"/>
                </a:cubicBezTo>
                <a:cubicBezTo>
                  <a:pt x="11166930" y="3979173"/>
                  <a:pt x="11134730" y="4058831"/>
                  <a:pt x="11105754" y="4139192"/>
                </a:cubicBezTo>
                <a:lnTo>
                  <a:pt x="11065821" y="4267200"/>
                </a:lnTo>
                <a:lnTo>
                  <a:pt x="10978133" y="4267200"/>
                </a:lnTo>
                <a:lnTo>
                  <a:pt x="11088889" y="3963916"/>
                </a:lnTo>
                <a:cubicBezTo>
                  <a:pt x="11133459" y="3856779"/>
                  <a:pt x="11181967" y="3750740"/>
                  <a:pt x="11231212" y="3645474"/>
                </a:cubicBezTo>
                <a:cubicBezTo>
                  <a:pt x="11236675" y="3633934"/>
                  <a:pt x="11258799" y="3622276"/>
                  <a:pt x="11279315" y="3618448"/>
                </a:cubicBezTo>
                <a:close/>
                <a:moveTo>
                  <a:pt x="10296877" y="3526602"/>
                </a:moveTo>
                <a:cubicBezTo>
                  <a:pt x="10305089" y="3527517"/>
                  <a:pt x="10311503" y="3531079"/>
                  <a:pt x="10314210" y="3538353"/>
                </a:cubicBezTo>
                <a:cubicBezTo>
                  <a:pt x="10361472" y="3659113"/>
                  <a:pt x="10407318" y="3780392"/>
                  <a:pt x="10450858" y="3902477"/>
                </a:cubicBezTo>
                <a:lnTo>
                  <a:pt x="10572255" y="4267200"/>
                </a:lnTo>
                <a:lnTo>
                  <a:pt x="10477642" y="4267200"/>
                </a:lnTo>
                <a:lnTo>
                  <a:pt x="10436479" y="4144570"/>
                </a:lnTo>
                <a:cubicBezTo>
                  <a:pt x="10386976" y="3995354"/>
                  <a:pt x="10333255" y="3848072"/>
                  <a:pt x="10277529" y="3701307"/>
                </a:cubicBezTo>
                <a:cubicBezTo>
                  <a:pt x="10277467" y="3703640"/>
                  <a:pt x="10276853" y="3706334"/>
                  <a:pt x="10276797" y="3708672"/>
                </a:cubicBezTo>
                <a:cubicBezTo>
                  <a:pt x="10284209" y="3854149"/>
                  <a:pt x="10331835" y="3999199"/>
                  <a:pt x="10385906" y="4147031"/>
                </a:cubicBezTo>
                <a:lnTo>
                  <a:pt x="10431445" y="4267200"/>
                </a:lnTo>
                <a:lnTo>
                  <a:pt x="10398237" y="4267200"/>
                </a:lnTo>
                <a:lnTo>
                  <a:pt x="10356661" y="4157302"/>
                </a:lnTo>
                <a:cubicBezTo>
                  <a:pt x="10321871" y="4061517"/>
                  <a:pt x="10289232" y="3966669"/>
                  <a:pt x="10268559" y="3871054"/>
                </a:cubicBezTo>
                <a:cubicBezTo>
                  <a:pt x="10272790" y="3985997"/>
                  <a:pt x="10299544" y="4094770"/>
                  <a:pt x="10340065" y="4201637"/>
                </a:cubicBezTo>
                <a:lnTo>
                  <a:pt x="10368861" y="4267200"/>
                </a:lnTo>
                <a:lnTo>
                  <a:pt x="10267862" y="4267200"/>
                </a:lnTo>
                <a:lnTo>
                  <a:pt x="10236210" y="4185635"/>
                </a:lnTo>
                <a:cubicBezTo>
                  <a:pt x="10169925" y="3991261"/>
                  <a:pt x="10150284" y="3789583"/>
                  <a:pt x="10225980" y="3561061"/>
                </a:cubicBezTo>
                <a:cubicBezTo>
                  <a:pt x="10231424" y="3544935"/>
                  <a:pt x="10272241" y="3523857"/>
                  <a:pt x="10296877" y="3526602"/>
                </a:cubicBezTo>
                <a:close/>
                <a:moveTo>
                  <a:pt x="3429186" y="3458784"/>
                </a:moveTo>
                <a:cubicBezTo>
                  <a:pt x="3434043" y="3458424"/>
                  <a:pt x="3439865" y="3459167"/>
                  <a:pt x="3446761" y="3461278"/>
                </a:cubicBezTo>
                <a:cubicBezTo>
                  <a:pt x="3801752" y="3568638"/>
                  <a:pt x="4119982" y="3746863"/>
                  <a:pt x="4419733" y="3963555"/>
                </a:cubicBezTo>
                <a:cubicBezTo>
                  <a:pt x="4508451" y="4027538"/>
                  <a:pt x="4593765" y="4093753"/>
                  <a:pt x="4659448" y="4172746"/>
                </a:cubicBezTo>
                <a:lnTo>
                  <a:pt x="4719140" y="4267200"/>
                </a:lnTo>
                <a:lnTo>
                  <a:pt x="4641222" y="4267200"/>
                </a:lnTo>
                <a:lnTo>
                  <a:pt x="4599968" y="4207074"/>
                </a:lnTo>
                <a:cubicBezTo>
                  <a:pt x="4478590" y="4057581"/>
                  <a:pt x="4278987" y="3946713"/>
                  <a:pt x="4136093" y="3858466"/>
                </a:cubicBezTo>
                <a:cubicBezTo>
                  <a:pt x="3985171" y="3764831"/>
                  <a:pt x="3831168" y="3687155"/>
                  <a:pt x="3670252" y="3622798"/>
                </a:cubicBezTo>
                <a:lnTo>
                  <a:pt x="3817258" y="3723577"/>
                </a:lnTo>
                <a:cubicBezTo>
                  <a:pt x="3878082" y="3765387"/>
                  <a:pt x="3941278" y="3808498"/>
                  <a:pt x="4000461" y="3855966"/>
                </a:cubicBezTo>
                <a:cubicBezTo>
                  <a:pt x="4030299" y="3879926"/>
                  <a:pt x="4059233" y="3904849"/>
                  <a:pt x="4088180" y="3929774"/>
                </a:cubicBezTo>
                <a:cubicBezTo>
                  <a:pt x="4119532" y="3956928"/>
                  <a:pt x="4151864" y="3984979"/>
                  <a:pt x="4184555" y="4010683"/>
                </a:cubicBezTo>
                <a:cubicBezTo>
                  <a:pt x="4252374" y="4064322"/>
                  <a:pt x="4327401" y="4112085"/>
                  <a:pt x="4399563" y="4158106"/>
                </a:cubicBezTo>
                <a:cubicBezTo>
                  <a:pt x="4448555" y="4189447"/>
                  <a:pt x="4498141" y="4221114"/>
                  <a:pt x="4546299" y="4254934"/>
                </a:cubicBezTo>
                <a:lnTo>
                  <a:pt x="4561743" y="4267200"/>
                </a:lnTo>
                <a:lnTo>
                  <a:pt x="4509274" y="4267200"/>
                </a:lnTo>
                <a:lnTo>
                  <a:pt x="4383389" y="4184369"/>
                </a:lnTo>
                <a:cubicBezTo>
                  <a:pt x="4310251" y="4137460"/>
                  <a:pt x="4234739" y="4089250"/>
                  <a:pt x="4165508" y="4035196"/>
                </a:cubicBezTo>
                <a:cubicBezTo>
                  <a:pt x="4131846" y="4008598"/>
                  <a:pt x="4099524" y="3980549"/>
                  <a:pt x="4068162" y="3953394"/>
                </a:cubicBezTo>
                <a:cubicBezTo>
                  <a:pt x="4039704" y="3928919"/>
                  <a:pt x="4010763" y="3903992"/>
                  <a:pt x="3981416" y="3880482"/>
                </a:cubicBezTo>
                <a:cubicBezTo>
                  <a:pt x="3923199" y="3833909"/>
                  <a:pt x="3860482" y="3791236"/>
                  <a:pt x="3800147" y="3749872"/>
                </a:cubicBezTo>
                <a:lnTo>
                  <a:pt x="3655073" y="3650884"/>
                </a:lnTo>
                <a:cubicBezTo>
                  <a:pt x="3768399" y="3765347"/>
                  <a:pt x="3873410" y="3884450"/>
                  <a:pt x="3989938" y="3991685"/>
                </a:cubicBezTo>
                <a:cubicBezTo>
                  <a:pt x="4106468" y="4098916"/>
                  <a:pt x="4234512" y="4194281"/>
                  <a:pt x="4393907" y="4261258"/>
                </a:cubicBezTo>
                <a:lnTo>
                  <a:pt x="4408201" y="4267200"/>
                </a:lnTo>
                <a:lnTo>
                  <a:pt x="4250346" y="4267200"/>
                </a:lnTo>
                <a:lnTo>
                  <a:pt x="4245269" y="4265040"/>
                </a:lnTo>
                <a:cubicBezTo>
                  <a:pt x="4167858" y="4230709"/>
                  <a:pt x="4095232" y="4193560"/>
                  <a:pt x="4036318" y="4147013"/>
                </a:cubicBezTo>
                <a:cubicBezTo>
                  <a:pt x="3810777" y="3969273"/>
                  <a:pt x="3654591" y="3720297"/>
                  <a:pt x="3432098" y="3537312"/>
                </a:cubicBezTo>
                <a:cubicBezTo>
                  <a:pt x="3408505" y="3517876"/>
                  <a:pt x="3395188" y="3461306"/>
                  <a:pt x="3429186" y="3458784"/>
                </a:cubicBezTo>
                <a:close/>
                <a:moveTo>
                  <a:pt x="9334796" y="3456584"/>
                </a:moveTo>
                <a:cubicBezTo>
                  <a:pt x="9406875" y="3608228"/>
                  <a:pt x="9503788" y="3758542"/>
                  <a:pt x="9651570" y="3826505"/>
                </a:cubicBezTo>
                <a:cubicBezTo>
                  <a:pt x="9559808" y="3686686"/>
                  <a:pt x="9456900" y="3564734"/>
                  <a:pt x="9334796" y="3456584"/>
                </a:cubicBezTo>
                <a:close/>
                <a:moveTo>
                  <a:pt x="4440129" y="3448571"/>
                </a:moveTo>
                <a:cubicBezTo>
                  <a:pt x="4500684" y="3600308"/>
                  <a:pt x="4765312" y="3823987"/>
                  <a:pt x="4856525" y="3915351"/>
                </a:cubicBezTo>
                <a:cubicBezTo>
                  <a:pt x="4921046" y="3979838"/>
                  <a:pt x="4987678" y="4047617"/>
                  <a:pt x="5059055" y="4108918"/>
                </a:cubicBezTo>
                <a:cubicBezTo>
                  <a:pt x="5130436" y="4170218"/>
                  <a:pt x="5206561" y="4225043"/>
                  <a:pt x="5290070" y="4263619"/>
                </a:cubicBezTo>
                <a:cubicBezTo>
                  <a:pt x="5126032" y="4132785"/>
                  <a:pt x="4978794" y="3979858"/>
                  <a:pt x="4834991" y="3830985"/>
                </a:cubicBezTo>
                <a:cubicBezTo>
                  <a:pt x="4709629" y="3700933"/>
                  <a:pt x="4579958" y="3567796"/>
                  <a:pt x="4440129" y="3448571"/>
                </a:cubicBezTo>
                <a:close/>
                <a:moveTo>
                  <a:pt x="5425834" y="3162785"/>
                </a:moveTo>
                <a:cubicBezTo>
                  <a:pt x="5393133" y="3300089"/>
                  <a:pt x="5401723" y="3491623"/>
                  <a:pt x="5401644" y="3617847"/>
                </a:cubicBezTo>
                <a:cubicBezTo>
                  <a:pt x="5401790" y="3807859"/>
                  <a:pt x="5425483" y="3992734"/>
                  <a:pt x="5467256" y="4175494"/>
                </a:cubicBezTo>
                <a:cubicBezTo>
                  <a:pt x="5469824" y="3971868"/>
                  <a:pt x="5459296" y="3766904"/>
                  <a:pt x="5448069" y="3567554"/>
                </a:cubicBezTo>
                <a:close/>
                <a:moveTo>
                  <a:pt x="1318687" y="3113840"/>
                </a:moveTo>
                <a:cubicBezTo>
                  <a:pt x="1233126" y="3142037"/>
                  <a:pt x="1148133" y="3174161"/>
                  <a:pt x="1066793" y="3212171"/>
                </a:cubicBezTo>
                <a:cubicBezTo>
                  <a:pt x="1042399" y="3223712"/>
                  <a:pt x="1017440" y="3235542"/>
                  <a:pt x="993319" y="3247648"/>
                </a:cubicBezTo>
                <a:cubicBezTo>
                  <a:pt x="947600" y="3269890"/>
                  <a:pt x="900765" y="3292688"/>
                  <a:pt x="853081" y="3312410"/>
                </a:cubicBezTo>
                <a:cubicBezTo>
                  <a:pt x="837376" y="3318884"/>
                  <a:pt x="821948" y="3324526"/>
                  <a:pt x="805957" y="3330443"/>
                </a:cubicBezTo>
                <a:cubicBezTo>
                  <a:pt x="973723" y="3284161"/>
                  <a:pt x="1193682" y="3229943"/>
                  <a:pt x="1318687" y="3113840"/>
                </a:cubicBezTo>
                <a:close/>
                <a:moveTo>
                  <a:pt x="5453702" y="3090882"/>
                </a:moveTo>
                <a:lnTo>
                  <a:pt x="5480135" y="3565802"/>
                </a:lnTo>
                <a:cubicBezTo>
                  <a:pt x="5490809" y="3762845"/>
                  <a:pt x="5501220" y="3965024"/>
                  <a:pt x="5499023" y="4166310"/>
                </a:cubicBezTo>
                <a:cubicBezTo>
                  <a:pt x="5546233" y="3984186"/>
                  <a:pt x="5562118" y="3799116"/>
                  <a:pt x="5547022" y="3607838"/>
                </a:cubicBezTo>
                <a:cubicBezTo>
                  <a:pt x="5541143" y="3530760"/>
                  <a:pt x="5529684" y="3453908"/>
                  <a:pt x="5515964" y="3378541"/>
                </a:cubicBezTo>
                <a:cubicBezTo>
                  <a:pt x="5505773" y="3321668"/>
                  <a:pt x="5475310" y="3095607"/>
                  <a:pt x="5453702" y="3090882"/>
                </a:cubicBezTo>
                <a:close/>
                <a:moveTo>
                  <a:pt x="9790480" y="3078533"/>
                </a:moveTo>
                <a:cubicBezTo>
                  <a:pt x="9782502" y="3134217"/>
                  <a:pt x="9773626" y="3189710"/>
                  <a:pt x="9763295" y="3245370"/>
                </a:cubicBezTo>
                <a:cubicBezTo>
                  <a:pt x="9730259" y="3421320"/>
                  <a:pt x="9693170" y="3586065"/>
                  <a:pt x="9736458" y="3758413"/>
                </a:cubicBezTo>
                <a:cubicBezTo>
                  <a:pt x="9741385" y="3680922"/>
                  <a:pt x="9752472" y="3603320"/>
                  <a:pt x="9763499" y="3528057"/>
                </a:cubicBezTo>
                <a:cubicBezTo>
                  <a:pt x="9778184" y="3430521"/>
                  <a:pt x="9793478" y="3330298"/>
                  <a:pt x="9793906" y="3231157"/>
                </a:cubicBezTo>
                <a:cubicBezTo>
                  <a:pt x="9793949" y="3202011"/>
                  <a:pt x="9792735" y="3172131"/>
                  <a:pt x="9791874" y="3142788"/>
                </a:cubicBezTo>
                <a:cubicBezTo>
                  <a:pt x="9791175" y="3121009"/>
                  <a:pt x="9790832" y="3099770"/>
                  <a:pt x="9790480" y="3078533"/>
                </a:cubicBezTo>
                <a:close/>
                <a:moveTo>
                  <a:pt x="1238695" y="3076820"/>
                </a:moveTo>
                <a:cubicBezTo>
                  <a:pt x="1051055" y="3082190"/>
                  <a:pt x="886407" y="3192548"/>
                  <a:pt x="716371" y="3293249"/>
                </a:cubicBezTo>
                <a:cubicBezTo>
                  <a:pt x="670943" y="3320259"/>
                  <a:pt x="625512" y="3345868"/>
                  <a:pt x="579522" y="3371759"/>
                </a:cubicBezTo>
                <a:cubicBezTo>
                  <a:pt x="586257" y="3369787"/>
                  <a:pt x="592991" y="3367806"/>
                  <a:pt x="600288" y="3365555"/>
                </a:cubicBezTo>
                <a:cubicBezTo>
                  <a:pt x="680240" y="3341573"/>
                  <a:pt x="762713" y="3317034"/>
                  <a:pt x="840692" y="3284921"/>
                </a:cubicBezTo>
                <a:cubicBezTo>
                  <a:pt x="887813" y="3265484"/>
                  <a:pt x="934087" y="3242968"/>
                  <a:pt x="979248" y="3221003"/>
                </a:cubicBezTo>
                <a:cubicBezTo>
                  <a:pt x="1004208" y="3209175"/>
                  <a:pt x="1028322" y="3197074"/>
                  <a:pt x="1053282" y="3185247"/>
                </a:cubicBezTo>
                <a:cubicBezTo>
                  <a:pt x="1139666" y="3144704"/>
                  <a:pt x="1229994" y="3110602"/>
                  <a:pt x="1320603" y="3081281"/>
                </a:cubicBezTo>
                <a:cubicBezTo>
                  <a:pt x="1292776" y="3077429"/>
                  <a:pt x="1265502" y="3076054"/>
                  <a:pt x="1238695" y="3076820"/>
                </a:cubicBezTo>
                <a:close/>
                <a:moveTo>
                  <a:pt x="5425627" y="2954192"/>
                </a:moveTo>
                <a:cubicBezTo>
                  <a:pt x="5441934" y="2956815"/>
                  <a:pt x="5467954" y="2996115"/>
                  <a:pt x="5470770" y="3005435"/>
                </a:cubicBezTo>
                <a:cubicBezTo>
                  <a:pt x="5591522" y="3395900"/>
                  <a:pt x="5656650" y="3795361"/>
                  <a:pt x="5567647" y="4190286"/>
                </a:cubicBezTo>
                <a:lnTo>
                  <a:pt x="5545854" y="4267200"/>
                </a:lnTo>
                <a:lnTo>
                  <a:pt x="5391871" y="4267200"/>
                </a:lnTo>
                <a:lnTo>
                  <a:pt x="5318171" y="4175818"/>
                </a:lnTo>
                <a:cubicBezTo>
                  <a:pt x="5204859" y="4048423"/>
                  <a:pt x="5075331" y="3936412"/>
                  <a:pt x="4943646" y="3822916"/>
                </a:cubicBezTo>
                <a:cubicBezTo>
                  <a:pt x="4828850" y="3724110"/>
                  <a:pt x="4714058" y="3625311"/>
                  <a:pt x="4594837" y="3532274"/>
                </a:cubicBezTo>
                <a:cubicBezTo>
                  <a:pt x="4562450" y="3507077"/>
                  <a:pt x="4474786" y="3410282"/>
                  <a:pt x="4441737" y="3399734"/>
                </a:cubicBezTo>
                <a:cubicBezTo>
                  <a:pt x="4437014" y="3398227"/>
                  <a:pt x="4433408" y="3398482"/>
                  <a:pt x="4431236" y="3400954"/>
                </a:cubicBezTo>
                <a:cubicBezTo>
                  <a:pt x="4474088" y="3436036"/>
                  <a:pt x="4516531" y="3472527"/>
                  <a:pt x="4557150" y="3510023"/>
                </a:cubicBezTo>
                <a:cubicBezTo>
                  <a:pt x="4661606" y="3606446"/>
                  <a:pt x="4760255" y="3709152"/>
                  <a:pt x="4856936" y="3809146"/>
                </a:cubicBezTo>
                <a:cubicBezTo>
                  <a:pt x="4939779" y="3895025"/>
                  <a:pt x="5024071" y="3982240"/>
                  <a:pt x="5111996" y="4065759"/>
                </a:cubicBezTo>
                <a:cubicBezTo>
                  <a:pt x="5155961" y="4107518"/>
                  <a:pt x="5200834" y="4148352"/>
                  <a:pt x="5246890" y="4187633"/>
                </a:cubicBezTo>
                <a:lnTo>
                  <a:pt x="5347266" y="4267200"/>
                </a:lnTo>
                <a:lnTo>
                  <a:pt x="5164092" y="4267200"/>
                </a:lnTo>
                <a:lnTo>
                  <a:pt x="5108945" y="4232176"/>
                </a:lnTo>
                <a:cubicBezTo>
                  <a:pt x="4772838" y="3999708"/>
                  <a:pt x="4490756" y="3581960"/>
                  <a:pt x="4294126" y="3303048"/>
                </a:cubicBezTo>
                <a:cubicBezTo>
                  <a:pt x="4284225" y="3288537"/>
                  <a:pt x="4271318" y="3233630"/>
                  <a:pt x="4305321" y="3256953"/>
                </a:cubicBezTo>
                <a:cubicBezTo>
                  <a:pt x="4530520" y="3414680"/>
                  <a:pt x="4740956" y="3587440"/>
                  <a:pt x="4949299" y="3766336"/>
                </a:cubicBezTo>
                <a:cubicBezTo>
                  <a:pt x="5065543" y="3866477"/>
                  <a:pt x="5184542" y="3965579"/>
                  <a:pt x="5291452" y="4076801"/>
                </a:cubicBezTo>
                <a:cubicBezTo>
                  <a:pt x="5309900" y="4095629"/>
                  <a:pt x="5393714" y="4211504"/>
                  <a:pt x="5434998" y="4254100"/>
                </a:cubicBezTo>
                <a:cubicBezTo>
                  <a:pt x="5369347" y="4172892"/>
                  <a:pt x="5356822" y="3836202"/>
                  <a:pt x="5351015" y="3760989"/>
                </a:cubicBezTo>
                <a:cubicBezTo>
                  <a:pt x="5330486" y="3492147"/>
                  <a:pt x="5355823" y="3228927"/>
                  <a:pt x="5413780" y="2966265"/>
                </a:cubicBezTo>
                <a:cubicBezTo>
                  <a:pt x="5415835" y="2956520"/>
                  <a:pt x="5420191" y="2953318"/>
                  <a:pt x="5425627" y="2954192"/>
                </a:cubicBezTo>
                <a:close/>
                <a:moveTo>
                  <a:pt x="8380397" y="2896659"/>
                </a:moveTo>
                <a:cubicBezTo>
                  <a:pt x="8455275" y="3038078"/>
                  <a:pt x="8545153" y="3173735"/>
                  <a:pt x="8634801" y="3304169"/>
                </a:cubicBezTo>
                <a:cubicBezTo>
                  <a:pt x="8726195" y="3437326"/>
                  <a:pt x="8821496" y="3600936"/>
                  <a:pt x="8971448" y="3675946"/>
                </a:cubicBezTo>
                <a:cubicBezTo>
                  <a:pt x="8910775" y="3621244"/>
                  <a:pt x="8864937" y="3553231"/>
                  <a:pt x="8820691" y="3486482"/>
                </a:cubicBezTo>
                <a:cubicBezTo>
                  <a:pt x="8816331" y="3480073"/>
                  <a:pt x="8811972" y="3473665"/>
                  <a:pt x="8807612" y="3467256"/>
                </a:cubicBezTo>
                <a:cubicBezTo>
                  <a:pt x="8727274" y="3347730"/>
                  <a:pt x="8640362" y="3230102"/>
                  <a:pt x="8556796" y="3116474"/>
                </a:cubicBezTo>
                <a:cubicBezTo>
                  <a:pt x="8515702" y="3060746"/>
                  <a:pt x="8472667" y="3003195"/>
                  <a:pt x="8427018" y="2948853"/>
                </a:cubicBezTo>
                <a:cubicBezTo>
                  <a:pt x="8411728" y="2931040"/>
                  <a:pt x="8396239" y="2914119"/>
                  <a:pt x="8380397" y="2896659"/>
                </a:cubicBezTo>
                <a:close/>
                <a:moveTo>
                  <a:pt x="9831020" y="2871730"/>
                </a:moveTo>
                <a:lnTo>
                  <a:pt x="9827707" y="2915231"/>
                </a:lnTo>
                <a:cubicBezTo>
                  <a:pt x="9824540" y="2960178"/>
                  <a:pt x="9821168" y="3006017"/>
                  <a:pt x="9820699" y="3051540"/>
                </a:cubicBezTo>
                <a:cubicBezTo>
                  <a:pt x="9820458" y="3081589"/>
                  <a:pt x="9821664" y="3111470"/>
                  <a:pt x="9822525" y="3140814"/>
                </a:cubicBezTo>
                <a:cubicBezTo>
                  <a:pt x="9823738" y="3170696"/>
                  <a:pt x="9824947" y="3200579"/>
                  <a:pt x="9824704" y="3230628"/>
                </a:cubicBezTo>
                <a:cubicBezTo>
                  <a:pt x="9823869" y="3331557"/>
                  <a:pt x="9808712" y="3433224"/>
                  <a:pt x="9793821" y="3531652"/>
                </a:cubicBezTo>
                <a:cubicBezTo>
                  <a:pt x="9783066" y="3603683"/>
                  <a:pt x="9772446" y="3677150"/>
                  <a:pt x="9767436" y="3750864"/>
                </a:cubicBezTo>
                <a:cubicBezTo>
                  <a:pt x="9782786" y="3724954"/>
                  <a:pt x="9799440" y="3697443"/>
                  <a:pt x="9814477" y="3662531"/>
                </a:cubicBezTo>
                <a:cubicBezTo>
                  <a:pt x="9926754" y="3406015"/>
                  <a:pt x="9892054" y="3133900"/>
                  <a:pt x="9831020" y="2871730"/>
                </a:cubicBezTo>
                <a:close/>
                <a:moveTo>
                  <a:pt x="8380521" y="2850596"/>
                </a:moveTo>
                <a:cubicBezTo>
                  <a:pt x="8404481" y="2875897"/>
                  <a:pt x="8428794" y="2901731"/>
                  <a:pt x="8451446" y="2928627"/>
                </a:cubicBezTo>
                <a:cubicBezTo>
                  <a:pt x="8497446" y="2983517"/>
                  <a:pt x="8540828" y="3041610"/>
                  <a:pt x="8582269" y="3097880"/>
                </a:cubicBezTo>
                <a:cubicBezTo>
                  <a:pt x="8666744" y="3211700"/>
                  <a:pt x="8753998" y="3329876"/>
                  <a:pt x="8833783" y="3449753"/>
                </a:cubicBezTo>
                <a:cubicBezTo>
                  <a:pt x="8838143" y="3456162"/>
                  <a:pt x="8842503" y="3462572"/>
                  <a:pt x="8846863" y="3468981"/>
                </a:cubicBezTo>
                <a:cubicBezTo>
                  <a:pt x="8881714" y="3521040"/>
                  <a:pt x="8917610" y="3574725"/>
                  <a:pt x="8960046" y="3620389"/>
                </a:cubicBezTo>
                <a:cubicBezTo>
                  <a:pt x="8847240" y="3316219"/>
                  <a:pt x="8665033" y="3014288"/>
                  <a:pt x="8380521" y="2850596"/>
                </a:cubicBezTo>
                <a:close/>
                <a:moveTo>
                  <a:pt x="9854151" y="2642862"/>
                </a:moveTo>
                <a:cubicBezTo>
                  <a:pt x="9862376" y="2644690"/>
                  <a:pt x="9868748" y="2649859"/>
                  <a:pt x="9871341" y="2659697"/>
                </a:cubicBezTo>
                <a:cubicBezTo>
                  <a:pt x="9936549" y="2907705"/>
                  <a:pt x="10004418" y="3164740"/>
                  <a:pt x="9966678" y="3423399"/>
                </a:cubicBezTo>
                <a:cubicBezTo>
                  <a:pt x="9951724" y="3524170"/>
                  <a:pt x="9914841" y="3605244"/>
                  <a:pt x="9880832" y="3700562"/>
                </a:cubicBezTo>
                <a:cubicBezTo>
                  <a:pt x="9817639" y="3880472"/>
                  <a:pt x="9825316" y="4002022"/>
                  <a:pt x="9896024" y="4178295"/>
                </a:cubicBezTo>
                <a:lnTo>
                  <a:pt x="10028060" y="4267200"/>
                </a:lnTo>
                <a:lnTo>
                  <a:pt x="9651813" y="4267200"/>
                </a:lnTo>
                <a:lnTo>
                  <a:pt x="9814527" y="4248048"/>
                </a:lnTo>
                <a:cubicBezTo>
                  <a:pt x="9748431" y="4225943"/>
                  <a:pt x="9681848" y="4217991"/>
                  <a:pt x="9615182" y="4220499"/>
                </a:cubicBezTo>
                <a:cubicBezTo>
                  <a:pt x="9565183" y="4222381"/>
                  <a:pt x="9515136" y="4230147"/>
                  <a:pt x="9465210" y="4242240"/>
                </a:cubicBezTo>
                <a:lnTo>
                  <a:pt x="9387108" y="4267200"/>
                </a:lnTo>
                <a:lnTo>
                  <a:pt x="9268441" y="4267200"/>
                </a:lnTo>
                <a:lnTo>
                  <a:pt x="9307676" y="4251276"/>
                </a:lnTo>
                <a:cubicBezTo>
                  <a:pt x="9459842" y="4196603"/>
                  <a:pt x="9613869" y="4164948"/>
                  <a:pt x="9761570" y="4182283"/>
                </a:cubicBezTo>
                <a:cubicBezTo>
                  <a:pt x="9633677" y="4101602"/>
                  <a:pt x="9502269" y="4023929"/>
                  <a:pt x="9368237" y="3949470"/>
                </a:cubicBezTo>
                <a:cubicBezTo>
                  <a:pt x="9363677" y="3950852"/>
                  <a:pt x="9358768" y="3951697"/>
                  <a:pt x="9354614" y="3951288"/>
                </a:cubicBezTo>
                <a:cubicBezTo>
                  <a:pt x="9045666" y="4112095"/>
                  <a:pt x="8711508" y="4184792"/>
                  <a:pt x="8364351" y="4159267"/>
                </a:cubicBezTo>
                <a:cubicBezTo>
                  <a:pt x="8322605" y="4156073"/>
                  <a:pt x="8373028" y="4125362"/>
                  <a:pt x="8386567" y="4119760"/>
                </a:cubicBezTo>
                <a:cubicBezTo>
                  <a:pt x="8661942" y="4017222"/>
                  <a:pt x="8938634" y="3857115"/>
                  <a:pt x="9231713" y="3873539"/>
                </a:cubicBezTo>
                <a:cubicBezTo>
                  <a:pt x="9162796" y="3836374"/>
                  <a:pt x="9093324" y="3799562"/>
                  <a:pt x="9023301" y="3763109"/>
                </a:cubicBezTo>
                <a:cubicBezTo>
                  <a:pt x="9018245" y="3762512"/>
                  <a:pt x="9014299" y="3761207"/>
                  <a:pt x="9010556" y="3758998"/>
                </a:cubicBezTo>
                <a:cubicBezTo>
                  <a:pt x="8818026" y="3719652"/>
                  <a:pt x="8714888" y="3571783"/>
                  <a:pt x="8604324" y="3417171"/>
                </a:cubicBezTo>
                <a:cubicBezTo>
                  <a:pt x="8460937" y="3216099"/>
                  <a:pt x="8313620" y="2999153"/>
                  <a:pt x="8218577" y="2770227"/>
                </a:cubicBezTo>
                <a:cubicBezTo>
                  <a:pt x="8215211" y="2762227"/>
                  <a:pt x="8217371" y="2755481"/>
                  <a:pt x="8222774" y="2749954"/>
                </a:cubicBezTo>
                <a:cubicBezTo>
                  <a:pt x="8238990" y="2733370"/>
                  <a:pt x="8284424" y="2727735"/>
                  <a:pt x="8297623" y="2731935"/>
                </a:cubicBezTo>
                <a:cubicBezTo>
                  <a:pt x="8726387" y="2883841"/>
                  <a:pt x="8964880" y="3311498"/>
                  <a:pt x="9090618" y="3716225"/>
                </a:cubicBezTo>
                <a:cubicBezTo>
                  <a:pt x="9321070" y="3835548"/>
                  <a:pt x="9546131" y="3959850"/>
                  <a:pt x="9762441" y="4093587"/>
                </a:cubicBezTo>
                <a:cubicBezTo>
                  <a:pt x="9739891" y="4035197"/>
                  <a:pt x="9720655" y="3974696"/>
                  <a:pt x="9717826" y="3916719"/>
                </a:cubicBezTo>
                <a:cubicBezTo>
                  <a:pt x="9716379" y="3916883"/>
                  <a:pt x="9714371" y="3917401"/>
                  <a:pt x="9713123" y="3916663"/>
                </a:cubicBezTo>
                <a:cubicBezTo>
                  <a:pt x="9419408" y="3876118"/>
                  <a:pt x="9276568" y="3571232"/>
                  <a:pt x="9175594" y="3326950"/>
                </a:cubicBezTo>
                <a:cubicBezTo>
                  <a:pt x="9162477" y="3295477"/>
                  <a:pt x="9234580" y="3273123"/>
                  <a:pt x="9253941" y="3287566"/>
                </a:cubicBezTo>
                <a:cubicBezTo>
                  <a:pt x="9396995" y="3390749"/>
                  <a:pt x="9519263" y="3506453"/>
                  <a:pt x="9625671" y="3639960"/>
                </a:cubicBezTo>
                <a:cubicBezTo>
                  <a:pt x="9622492" y="3540061"/>
                  <a:pt x="9637797" y="3439839"/>
                  <a:pt x="9656881" y="3333361"/>
                </a:cubicBezTo>
                <a:cubicBezTo>
                  <a:pt x="9696972" y="3116116"/>
                  <a:pt x="9713720" y="2891570"/>
                  <a:pt x="9782066" y="2680771"/>
                </a:cubicBezTo>
                <a:cubicBezTo>
                  <a:pt x="9788129" y="2661952"/>
                  <a:pt x="9829478" y="2637374"/>
                  <a:pt x="9854151" y="2642862"/>
                </a:cubicBezTo>
                <a:close/>
                <a:moveTo>
                  <a:pt x="11114299" y="2390555"/>
                </a:moveTo>
                <a:lnTo>
                  <a:pt x="11113373" y="2392739"/>
                </a:lnTo>
                <a:lnTo>
                  <a:pt x="11117197" y="2394358"/>
                </a:lnTo>
                <a:cubicBezTo>
                  <a:pt x="11116333" y="2393349"/>
                  <a:pt x="11115474" y="2392343"/>
                  <a:pt x="11114299" y="2390555"/>
                </a:cubicBezTo>
                <a:close/>
                <a:moveTo>
                  <a:pt x="10506276" y="2118977"/>
                </a:moveTo>
                <a:cubicBezTo>
                  <a:pt x="10510550" y="2257918"/>
                  <a:pt x="10470507" y="2393544"/>
                  <a:pt x="10431542" y="2525128"/>
                </a:cubicBezTo>
                <a:cubicBezTo>
                  <a:pt x="10417502" y="2571972"/>
                  <a:pt x="10403548" y="2620144"/>
                  <a:pt x="10391375" y="2667145"/>
                </a:cubicBezTo>
                <a:cubicBezTo>
                  <a:pt x="10377290" y="2721696"/>
                  <a:pt x="10366481" y="2777642"/>
                  <a:pt x="10355047" y="2832031"/>
                </a:cubicBezTo>
                <a:lnTo>
                  <a:pt x="10336080" y="2927011"/>
                </a:lnTo>
                <a:cubicBezTo>
                  <a:pt x="10349636" y="2893472"/>
                  <a:pt x="10367643" y="2846374"/>
                  <a:pt x="10389394" y="2782834"/>
                </a:cubicBezTo>
                <a:cubicBezTo>
                  <a:pt x="10448427" y="2611467"/>
                  <a:pt x="10546967" y="2325483"/>
                  <a:pt x="10506276" y="2118977"/>
                </a:cubicBezTo>
                <a:close/>
                <a:moveTo>
                  <a:pt x="11538179" y="2090376"/>
                </a:moveTo>
                <a:cubicBezTo>
                  <a:pt x="11552237" y="2136248"/>
                  <a:pt x="11565750" y="2181883"/>
                  <a:pt x="11577479" y="2228695"/>
                </a:cubicBezTo>
                <a:lnTo>
                  <a:pt x="11586754" y="2266098"/>
                </a:lnTo>
                <a:cubicBezTo>
                  <a:pt x="11593656" y="2295423"/>
                  <a:pt x="11600787" y="2324193"/>
                  <a:pt x="11609011" y="2353427"/>
                </a:cubicBezTo>
                <a:cubicBezTo>
                  <a:pt x="11644349" y="2475257"/>
                  <a:pt x="11704023" y="2591295"/>
                  <a:pt x="11761579" y="2703223"/>
                </a:cubicBezTo>
                <a:cubicBezTo>
                  <a:pt x="11802170" y="2782214"/>
                  <a:pt x="11843944" y="2862994"/>
                  <a:pt x="11877711" y="2947465"/>
                </a:cubicBezTo>
                <a:cubicBezTo>
                  <a:pt x="11815017" y="2640863"/>
                  <a:pt x="11724956" y="2342636"/>
                  <a:pt x="11538179" y="2090376"/>
                </a:cubicBezTo>
                <a:close/>
                <a:moveTo>
                  <a:pt x="6604735" y="2041381"/>
                </a:moveTo>
                <a:cubicBezTo>
                  <a:pt x="6726311" y="2327927"/>
                  <a:pt x="6916754" y="2606522"/>
                  <a:pt x="7204487" y="2742112"/>
                </a:cubicBezTo>
                <a:cubicBezTo>
                  <a:pt x="7179895" y="2719491"/>
                  <a:pt x="7154936" y="2696378"/>
                  <a:pt x="7131592" y="2672096"/>
                </a:cubicBezTo>
                <a:cubicBezTo>
                  <a:pt x="7084181" y="2622518"/>
                  <a:pt x="7039271" y="2569608"/>
                  <a:pt x="6996344" y="2518310"/>
                </a:cubicBezTo>
                <a:cubicBezTo>
                  <a:pt x="6908871" y="2414600"/>
                  <a:pt x="6818501" y="2306884"/>
                  <a:pt x="6735495" y="2196890"/>
                </a:cubicBezTo>
                <a:lnTo>
                  <a:pt x="6721901" y="2179274"/>
                </a:lnTo>
                <a:cubicBezTo>
                  <a:pt x="6685654" y="2131523"/>
                  <a:pt x="6648317" y="2082278"/>
                  <a:pt x="6604735" y="2041381"/>
                </a:cubicBezTo>
                <a:close/>
                <a:moveTo>
                  <a:pt x="11488421" y="2034549"/>
                </a:moveTo>
                <a:cubicBezTo>
                  <a:pt x="11459234" y="2371132"/>
                  <a:pt x="11651925" y="2658088"/>
                  <a:pt x="11840356" y="2932293"/>
                </a:cubicBezTo>
                <a:cubicBezTo>
                  <a:pt x="11809128" y="2858555"/>
                  <a:pt x="11772688" y="2786473"/>
                  <a:pt x="11736331" y="2715710"/>
                </a:cubicBezTo>
                <a:cubicBezTo>
                  <a:pt x="11678147" y="2602235"/>
                  <a:pt x="11617611" y="2485181"/>
                  <a:pt x="11581560" y="2360474"/>
                </a:cubicBezTo>
                <a:cubicBezTo>
                  <a:pt x="11573334" y="2331239"/>
                  <a:pt x="11565889" y="2301693"/>
                  <a:pt x="11558442" y="2272139"/>
                </a:cubicBezTo>
                <a:lnTo>
                  <a:pt x="11549169" y="2234734"/>
                </a:lnTo>
                <a:cubicBezTo>
                  <a:pt x="11532130" y="2167007"/>
                  <a:pt x="11511443" y="2100302"/>
                  <a:pt x="11488421" y="2034549"/>
                </a:cubicBezTo>
                <a:close/>
                <a:moveTo>
                  <a:pt x="10468916" y="2032338"/>
                </a:moveTo>
                <a:cubicBezTo>
                  <a:pt x="10450533" y="2081859"/>
                  <a:pt x="10434093" y="2132840"/>
                  <a:pt x="10421480" y="2185446"/>
                </a:cubicBezTo>
                <a:cubicBezTo>
                  <a:pt x="10388668" y="2317695"/>
                  <a:pt x="10374105" y="2457032"/>
                  <a:pt x="10351264" y="2591574"/>
                </a:cubicBezTo>
                <a:cubicBezTo>
                  <a:pt x="10332355" y="2700098"/>
                  <a:pt x="10281261" y="2959166"/>
                  <a:pt x="10294485" y="2991809"/>
                </a:cubicBezTo>
                <a:lnTo>
                  <a:pt x="10327850" y="2826310"/>
                </a:lnTo>
                <a:cubicBezTo>
                  <a:pt x="10338741" y="2771690"/>
                  <a:pt x="10350331" y="2715434"/>
                  <a:pt x="10364099" y="2660098"/>
                </a:cubicBezTo>
                <a:cubicBezTo>
                  <a:pt x="10376185" y="2611783"/>
                  <a:pt x="10390682" y="2563843"/>
                  <a:pt x="10404725" y="2516991"/>
                </a:cubicBezTo>
                <a:cubicBezTo>
                  <a:pt x="10443463" y="2385961"/>
                  <a:pt x="10483500" y="2250332"/>
                  <a:pt x="10478071" y="2114122"/>
                </a:cubicBezTo>
                <a:cubicBezTo>
                  <a:pt x="10476867" y="2086568"/>
                  <a:pt x="10473555" y="2059413"/>
                  <a:pt x="10468916" y="2032338"/>
                </a:cubicBezTo>
                <a:close/>
                <a:moveTo>
                  <a:pt x="10573132" y="1991479"/>
                </a:moveTo>
                <a:cubicBezTo>
                  <a:pt x="10722027" y="2144650"/>
                  <a:pt x="10877543" y="2280670"/>
                  <a:pt x="11066880" y="2371770"/>
                </a:cubicBezTo>
                <a:cubicBezTo>
                  <a:pt x="10930664" y="2234271"/>
                  <a:pt x="10767866" y="2088089"/>
                  <a:pt x="10573132" y="1991479"/>
                </a:cubicBezTo>
                <a:close/>
                <a:moveTo>
                  <a:pt x="6591670" y="1988277"/>
                </a:moveTo>
                <a:cubicBezTo>
                  <a:pt x="6653650" y="2036451"/>
                  <a:pt x="6701310" y="2098809"/>
                  <a:pt x="6747349" y="2160069"/>
                </a:cubicBezTo>
                <a:lnTo>
                  <a:pt x="6760943" y="2177686"/>
                </a:lnTo>
                <a:cubicBezTo>
                  <a:pt x="6844486" y="2287290"/>
                  <a:pt x="6934499" y="2394502"/>
                  <a:pt x="7021065" y="2498102"/>
                </a:cubicBezTo>
                <a:cubicBezTo>
                  <a:pt x="7063629" y="2548900"/>
                  <a:pt x="7108178" y="2601313"/>
                  <a:pt x="7155223" y="2650386"/>
                </a:cubicBezTo>
                <a:cubicBezTo>
                  <a:pt x="7170968" y="2666443"/>
                  <a:pt x="7186885" y="2681619"/>
                  <a:pt x="7203167" y="2697288"/>
                </a:cubicBezTo>
                <a:cubicBezTo>
                  <a:pt x="7124362" y="2565928"/>
                  <a:pt x="7030837" y="2441422"/>
                  <a:pt x="6937703" y="2321981"/>
                </a:cubicBezTo>
                <a:cubicBezTo>
                  <a:pt x="6842752" y="2200032"/>
                  <a:pt x="6742965" y="2048781"/>
                  <a:pt x="6591670" y="1988277"/>
                </a:cubicBezTo>
                <a:close/>
                <a:moveTo>
                  <a:pt x="5798671" y="1981601"/>
                </a:moveTo>
                <a:cubicBezTo>
                  <a:pt x="5784234" y="2008086"/>
                  <a:pt x="5768551" y="2036236"/>
                  <a:pt x="5754709" y="2071454"/>
                </a:cubicBezTo>
                <a:cubicBezTo>
                  <a:pt x="5651219" y="2330361"/>
                  <a:pt x="5694208" y="2592217"/>
                  <a:pt x="5763044" y="2842206"/>
                </a:cubicBezTo>
                <a:lnTo>
                  <a:pt x="5764974" y="2799609"/>
                </a:lnTo>
                <a:cubicBezTo>
                  <a:pt x="5766710" y="2755616"/>
                  <a:pt x="5768626" y="2710738"/>
                  <a:pt x="5767665" y="2666409"/>
                </a:cubicBezTo>
                <a:cubicBezTo>
                  <a:pt x="5766964" y="2637156"/>
                  <a:pt x="5764828" y="2608182"/>
                  <a:pt x="5763055" y="2579705"/>
                </a:cubicBezTo>
                <a:cubicBezTo>
                  <a:pt x="5760913" y="2550734"/>
                  <a:pt x="5758780" y="2521760"/>
                  <a:pt x="5758079" y="2492508"/>
                </a:cubicBezTo>
                <a:cubicBezTo>
                  <a:pt x="5755745" y="2394242"/>
                  <a:pt x="5767619" y="2294070"/>
                  <a:pt x="5779325" y="2197069"/>
                </a:cubicBezTo>
                <a:cubicBezTo>
                  <a:pt x="5787753" y="2126095"/>
                  <a:pt x="5796001" y="2053736"/>
                  <a:pt x="5798671" y="1981601"/>
                </a:cubicBezTo>
                <a:close/>
                <a:moveTo>
                  <a:pt x="5829202" y="1971679"/>
                </a:moveTo>
                <a:cubicBezTo>
                  <a:pt x="5826736" y="2047481"/>
                  <a:pt x="5818154" y="2123904"/>
                  <a:pt x="5809558" y="2198043"/>
                </a:cubicBezTo>
                <a:cubicBezTo>
                  <a:pt x="5798026" y="2294159"/>
                  <a:pt x="5785973" y="2392938"/>
                  <a:pt x="5788653" y="2489430"/>
                </a:cubicBezTo>
                <a:cubicBezTo>
                  <a:pt x="5789524" y="2517790"/>
                  <a:pt x="5791665" y="2546759"/>
                  <a:pt x="5793439" y="2575235"/>
                </a:cubicBezTo>
                <a:cubicBezTo>
                  <a:pt x="5794815" y="2596366"/>
                  <a:pt x="5795822" y="2617001"/>
                  <a:pt x="5796837" y="2637633"/>
                </a:cubicBezTo>
                <a:cubicBezTo>
                  <a:pt x="5803017" y="2582794"/>
                  <a:pt x="5810098" y="2528066"/>
                  <a:pt x="5818614" y="2473055"/>
                </a:cubicBezTo>
                <a:cubicBezTo>
                  <a:pt x="5845917" y="2299125"/>
                  <a:pt x="5877599" y="2135758"/>
                  <a:pt x="5829202" y="1971679"/>
                </a:cubicBezTo>
                <a:close/>
                <a:moveTo>
                  <a:pt x="10578769" y="1962963"/>
                </a:moveTo>
                <a:cubicBezTo>
                  <a:pt x="10773649" y="2057701"/>
                  <a:pt x="10936285" y="2201237"/>
                  <a:pt x="11073823" y="2338658"/>
                </a:cubicBezTo>
                <a:cubicBezTo>
                  <a:pt x="10938241" y="2169232"/>
                  <a:pt x="10752627" y="1968969"/>
                  <a:pt x="10578769" y="1962963"/>
                </a:cubicBezTo>
                <a:close/>
                <a:moveTo>
                  <a:pt x="5911389" y="1898371"/>
                </a:moveTo>
                <a:cubicBezTo>
                  <a:pt x="6006914" y="2026768"/>
                  <a:pt x="6112955" y="2136857"/>
                  <a:pt x="6237627" y="2231921"/>
                </a:cubicBezTo>
                <a:cubicBezTo>
                  <a:pt x="6161282" y="2090381"/>
                  <a:pt x="6060308" y="1952200"/>
                  <a:pt x="5911389" y="1898371"/>
                </a:cubicBezTo>
                <a:close/>
                <a:moveTo>
                  <a:pt x="6944437" y="1575402"/>
                </a:moveTo>
                <a:cubicBezTo>
                  <a:pt x="6732842" y="1643305"/>
                  <a:pt x="6518352" y="1707201"/>
                  <a:pt x="6304730" y="1766654"/>
                </a:cubicBezTo>
                <a:cubicBezTo>
                  <a:pt x="6527947" y="1784949"/>
                  <a:pt x="6737901" y="1680839"/>
                  <a:pt x="6944437" y="1575402"/>
                </a:cubicBezTo>
                <a:close/>
                <a:moveTo>
                  <a:pt x="7019523" y="1519450"/>
                </a:moveTo>
                <a:cubicBezTo>
                  <a:pt x="6766096" y="1537552"/>
                  <a:pt x="6524653" y="1609537"/>
                  <a:pt x="6298091" y="1737122"/>
                </a:cubicBezTo>
                <a:cubicBezTo>
                  <a:pt x="6539381" y="1670594"/>
                  <a:pt x="6780997" y="1597715"/>
                  <a:pt x="7019523" y="1519450"/>
                </a:cubicBezTo>
                <a:close/>
                <a:moveTo>
                  <a:pt x="2399523" y="1428234"/>
                </a:moveTo>
                <a:cubicBezTo>
                  <a:pt x="2324192" y="1539775"/>
                  <a:pt x="2267478" y="1713586"/>
                  <a:pt x="2224982" y="1826201"/>
                </a:cubicBezTo>
                <a:cubicBezTo>
                  <a:pt x="2161246" y="1995817"/>
                  <a:pt x="2120250" y="2168765"/>
                  <a:pt x="2096099" y="2345900"/>
                </a:cubicBezTo>
                <a:cubicBezTo>
                  <a:pt x="2166834" y="2165047"/>
                  <a:pt x="2226331" y="1978598"/>
                  <a:pt x="2283317" y="1796925"/>
                </a:cubicBezTo>
                <a:close/>
                <a:moveTo>
                  <a:pt x="2448558" y="1373435"/>
                </a:moveTo>
                <a:lnTo>
                  <a:pt x="2312521" y="1806140"/>
                </a:lnTo>
                <a:cubicBezTo>
                  <a:pt x="2255817" y="1985569"/>
                  <a:pt x="2197150" y="2169492"/>
                  <a:pt x="2127533" y="2348380"/>
                </a:cubicBezTo>
                <a:cubicBezTo>
                  <a:pt x="2230881" y="2201722"/>
                  <a:pt x="2307261" y="2041905"/>
                  <a:pt x="2358080" y="1866134"/>
                </a:cubicBezTo>
                <a:cubicBezTo>
                  <a:pt x="2378743" y="1795373"/>
                  <a:pt x="2394349" y="1722940"/>
                  <a:pt x="2407436" y="1651070"/>
                </a:cubicBezTo>
                <a:cubicBezTo>
                  <a:pt x="2417458" y="1596892"/>
                  <a:pt x="2466254" y="1384915"/>
                  <a:pt x="2448558" y="1373435"/>
                </a:cubicBezTo>
                <a:close/>
                <a:moveTo>
                  <a:pt x="278707" y="1352270"/>
                </a:moveTo>
                <a:lnTo>
                  <a:pt x="321570" y="1861610"/>
                </a:lnTo>
                <a:cubicBezTo>
                  <a:pt x="336248" y="1725752"/>
                  <a:pt x="317508" y="1584885"/>
                  <a:pt x="294281" y="1440658"/>
                </a:cubicBezTo>
                <a:close/>
                <a:moveTo>
                  <a:pt x="1423821" y="1351958"/>
                </a:moveTo>
                <a:cubicBezTo>
                  <a:pt x="1426859" y="1507722"/>
                  <a:pt x="1587831" y="1796280"/>
                  <a:pt x="1638521" y="1908470"/>
                </a:cubicBezTo>
                <a:cubicBezTo>
                  <a:pt x="1674424" y="1987707"/>
                  <a:pt x="1711105" y="2070587"/>
                  <a:pt x="1754199" y="2149284"/>
                </a:cubicBezTo>
                <a:cubicBezTo>
                  <a:pt x="1797295" y="2227981"/>
                  <a:pt x="1846801" y="2302493"/>
                  <a:pt x="1908359" y="2364988"/>
                </a:cubicBezTo>
                <a:cubicBezTo>
                  <a:pt x="1805946" y="2193096"/>
                  <a:pt x="1725953" y="2007134"/>
                  <a:pt x="1647661" y="1825945"/>
                </a:cubicBezTo>
                <a:cubicBezTo>
                  <a:pt x="1579500" y="1667751"/>
                  <a:pt x="1508533" y="1505355"/>
                  <a:pt x="1423821" y="1351958"/>
                </a:cubicBezTo>
                <a:close/>
                <a:moveTo>
                  <a:pt x="9518298" y="1338235"/>
                </a:moveTo>
                <a:cubicBezTo>
                  <a:pt x="9531977" y="1651120"/>
                  <a:pt x="9677527" y="1999242"/>
                  <a:pt x="9838009" y="2272553"/>
                </a:cubicBezTo>
                <a:cubicBezTo>
                  <a:pt x="9825312" y="2235634"/>
                  <a:pt x="9815180" y="2197225"/>
                  <a:pt x="9805906" y="2159819"/>
                </a:cubicBezTo>
                <a:lnTo>
                  <a:pt x="9801623" y="2142555"/>
                </a:lnTo>
                <a:cubicBezTo>
                  <a:pt x="9756626" y="1964482"/>
                  <a:pt x="9698390" y="1787247"/>
                  <a:pt x="9628671" y="1617375"/>
                </a:cubicBezTo>
                <a:cubicBezTo>
                  <a:pt x="9618364" y="1593060"/>
                  <a:pt x="9608603" y="1568967"/>
                  <a:pt x="9598299" y="1544643"/>
                </a:cubicBezTo>
                <a:cubicBezTo>
                  <a:pt x="9570133" y="1477354"/>
                  <a:pt x="9541339" y="1408510"/>
                  <a:pt x="9518298" y="1338235"/>
                </a:cubicBezTo>
                <a:close/>
                <a:moveTo>
                  <a:pt x="1431890" y="1306475"/>
                </a:moveTo>
                <a:cubicBezTo>
                  <a:pt x="1458339" y="1352187"/>
                  <a:pt x="1483952" y="1399016"/>
                  <a:pt x="1507597" y="1446132"/>
                </a:cubicBezTo>
                <a:cubicBezTo>
                  <a:pt x="1568403" y="1567288"/>
                  <a:pt x="1621917" y="1692101"/>
                  <a:pt x="1674586" y="1813832"/>
                </a:cubicBezTo>
                <a:cubicBezTo>
                  <a:pt x="1719648" y="1918315"/>
                  <a:pt x="1765554" y="2024477"/>
                  <a:pt x="1815950" y="2128564"/>
                </a:cubicBezTo>
                <a:cubicBezTo>
                  <a:pt x="1866346" y="2232648"/>
                  <a:pt x="1921228" y="2334658"/>
                  <a:pt x="1984242" y="2430829"/>
                </a:cubicBezTo>
                <a:cubicBezTo>
                  <a:pt x="1994073" y="2437830"/>
                  <a:pt x="2003908" y="2444836"/>
                  <a:pt x="2014023" y="2450995"/>
                </a:cubicBezTo>
                <a:cubicBezTo>
                  <a:pt x="1956448" y="2239741"/>
                  <a:pt x="1853160" y="2049325"/>
                  <a:pt x="1747337" y="1855264"/>
                </a:cubicBezTo>
                <a:cubicBezTo>
                  <a:pt x="1678102" y="1728504"/>
                  <a:pt x="1608870" y="1601753"/>
                  <a:pt x="1533749" y="1478656"/>
                </a:cubicBezTo>
                <a:cubicBezTo>
                  <a:pt x="1510398" y="1440515"/>
                  <a:pt x="1454048" y="1294657"/>
                  <a:pt x="1431890" y="1306475"/>
                </a:cubicBezTo>
                <a:close/>
                <a:moveTo>
                  <a:pt x="5052692" y="1292994"/>
                </a:moveTo>
                <a:cubicBezTo>
                  <a:pt x="5103155" y="1406739"/>
                  <a:pt x="5153078" y="1520878"/>
                  <a:pt x="5200661" y="1635186"/>
                </a:cubicBezTo>
                <a:cubicBezTo>
                  <a:pt x="5238218" y="1725483"/>
                  <a:pt x="5273610" y="1815047"/>
                  <a:pt x="5297138" y="1906351"/>
                </a:cubicBezTo>
                <a:cubicBezTo>
                  <a:pt x="5281533" y="1683399"/>
                  <a:pt x="5177210" y="1491946"/>
                  <a:pt x="5052692" y="1292994"/>
                </a:cubicBezTo>
                <a:close/>
                <a:moveTo>
                  <a:pt x="9528078" y="1278636"/>
                </a:moveTo>
                <a:cubicBezTo>
                  <a:pt x="9552982" y="1365794"/>
                  <a:pt x="9588937" y="1451189"/>
                  <a:pt x="9623946" y="1534260"/>
                </a:cubicBezTo>
                <a:lnTo>
                  <a:pt x="9654858" y="1607218"/>
                </a:lnTo>
                <a:cubicBezTo>
                  <a:pt x="9724183" y="1774989"/>
                  <a:pt x="9781702" y="1949347"/>
                  <a:pt x="9826304" y="2125320"/>
                </a:cubicBezTo>
                <a:cubicBezTo>
                  <a:pt x="9794296" y="1963695"/>
                  <a:pt x="9753660" y="1804203"/>
                  <a:pt x="9701198" y="1646797"/>
                </a:cubicBezTo>
                <a:cubicBezTo>
                  <a:pt x="9655682" y="1511000"/>
                  <a:pt x="9586050" y="1397178"/>
                  <a:pt x="9528078" y="1278636"/>
                </a:cubicBezTo>
                <a:close/>
                <a:moveTo>
                  <a:pt x="5009948" y="1273619"/>
                </a:moveTo>
                <a:cubicBezTo>
                  <a:pt x="5013363" y="1406203"/>
                  <a:pt x="5078144" y="1538571"/>
                  <a:pt x="5121777" y="1654213"/>
                </a:cubicBezTo>
                <a:cubicBezTo>
                  <a:pt x="5175625" y="1795269"/>
                  <a:pt x="5233597" y="1934093"/>
                  <a:pt x="5293545" y="2072247"/>
                </a:cubicBezTo>
                <a:cubicBezTo>
                  <a:pt x="5293533" y="2069971"/>
                  <a:pt x="5294060" y="2067298"/>
                  <a:pt x="5294042" y="2065019"/>
                </a:cubicBezTo>
                <a:cubicBezTo>
                  <a:pt x="5282123" y="1924099"/>
                  <a:pt x="5230273" y="1786942"/>
                  <a:pt x="5171936" y="1647613"/>
                </a:cubicBezTo>
                <a:cubicBezTo>
                  <a:pt x="5119977" y="1522743"/>
                  <a:pt x="5065315" y="1397539"/>
                  <a:pt x="5009948" y="1273619"/>
                </a:cubicBezTo>
                <a:close/>
                <a:moveTo>
                  <a:pt x="655236" y="1268632"/>
                </a:moveTo>
                <a:cubicBezTo>
                  <a:pt x="717895" y="1408869"/>
                  <a:pt x="771574" y="1550454"/>
                  <a:pt x="839521" y="1685315"/>
                </a:cubicBezTo>
                <a:cubicBezTo>
                  <a:pt x="907470" y="1820177"/>
                  <a:pt x="989683" y="1948318"/>
                  <a:pt x="1109416" y="2061663"/>
                </a:cubicBezTo>
                <a:cubicBezTo>
                  <a:pt x="1177718" y="2126399"/>
                  <a:pt x="1244319" y="2184954"/>
                  <a:pt x="1298300" y="2247742"/>
                </a:cubicBezTo>
                <a:cubicBezTo>
                  <a:pt x="1250168" y="2156040"/>
                  <a:pt x="1187457" y="2071655"/>
                  <a:pt x="1125871" y="1989513"/>
                </a:cubicBezTo>
                <a:cubicBezTo>
                  <a:pt x="1076370" y="1923070"/>
                  <a:pt x="1025189" y="1854667"/>
                  <a:pt x="981574" y="1783157"/>
                </a:cubicBezTo>
                <a:cubicBezTo>
                  <a:pt x="960475" y="1748106"/>
                  <a:pt x="941058" y="1712211"/>
                  <a:pt x="922198" y="1677437"/>
                </a:cubicBezTo>
                <a:cubicBezTo>
                  <a:pt x="905028" y="1646031"/>
                  <a:pt x="887579" y="1614059"/>
                  <a:pt x="869293" y="1583214"/>
                </a:cubicBezTo>
                <a:cubicBezTo>
                  <a:pt x="832994" y="1522086"/>
                  <a:pt x="791368" y="1462924"/>
                  <a:pt x="751431" y="1405731"/>
                </a:cubicBezTo>
                <a:close/>
                <a:moveTo>
                  <a:pt x="6516292" y="1263064"/>
                </a:moveTo>
                <a:cubicBezTo>
                  <a:pt x="6288018" y="1373581"/>
                  <a:pt x="6031500" y="1451909"/>
                  <a:pt x="5736320" y="1501803"/>
                </a:cubicBezTo>
                <a:cubicBezTo>
                  <a:pt x="6001708" y="1565837"/>
                  <a:pt x="6267694" y="1408906"/>
                  <a:pt x="6516292" y="1263064"/>
                </a:cubicBezTo>
                <a:close/>
                <a:moveTo>
                  <a:pt x="291466" y="1250369"/>
                </a:moveTo>
                <a:cubicBezTo>
                  <a:pt x="302228" y="1312380"/>
                  <a:pt x="313548" y="1374109"/>
                  <a:pt x="323180" y="1435283"/>
                </a:cubicBezTo>
                <a:cubicBezTo>
                  <a:pt x="347262" y="1585402"/>
                  <a:pt x="366566" y="1733005"/>
                  <a:pt x="349381" y="1875041"/>
                </a:cubicBezTo>
                <a:cubicBezTo>
                  <a:pt x="398887" y="1761016"/>
                  <a:pt x="404047" y="1643975"/>
                  <a:pt x="374363" y="1506494"/>
                </a:cubicBezTo>
                <a:cubicBezTo>
                  <a:pt x="356845" y="1425406"/>
                  <a:pt x="334841" y="1350786"/>
                  <a:pt x="302168" y="1274495"/>
                </a:cubicBezTo>
                <a:cubicBezTo>
                  <a:pt x="298229" y="1265236"/>
                  <a:pt x="295129" y="1257666"/>
                  <a:pt x="291466" y="1250369"/>
                </a:cubicBezTo>
                <a:close/>
                <a:moveTo>
                  <a:pt x="678222" y="1248670"/>
                </a:moveTo>
                <a:lnTo>
                  <a:pt x="775536" y="1388015"/>
                </a:lnTo>
                <a:cubicBezTo>
                  <a:pt x="815764" y="1445771"/>
                  <a:pt x="857669" y="1505484"/>
                  <a:pt x="894529" y="1567739"/>
                </a:cubicBezTo>
                <a:cubicBezTo>
                  <a:pt x="913103" y="1599148"/>
                  <a:pt x="930546" y="1631115"/>
                  <a:pt x="948000" y="1663088"/>
                </a:cubicBezTo>
                <a:cubicBezTo>
                  <a:pt x="966853" y="1697859"/>
                  <a:pt x="986277" y="1733757"/>
                  <a:pt x="1006812" y="1767683"/>
                </a:cubicBezTo>
                <a:cubicBezTo>
                  <a:pt x="1049303" y="1838347"/>
                  <a:pt x="1100205" y="1906189"/>
                  <a:pt x="1149133" y="1971513"/>
                </a:cubicBezTo>
                <a:cubicBezTo>
                  <a:pt x="1215506" y="2060384"/>
                  <a:pt x="1283561" y="2151216"/>
                  <a:pt x="1333952" y="2251620"/>
                </a:cubicBezTo>
                <a:lnTo>
                  <a:pt x="1337329" y="2258350"/>
                </a:lnTo>
                <a:cubicBezTo>
                  <a:pt x="1352131" y="2023413"/>
                  <a:pt x="1145204" y="1784597"/>
                  <a:pt x="1014726" y="1615556"/>
                </a:cubicBezTo>
                <a:cubicBezTo>
                  <a:pt x="911517" y="1481269"/>
                  <a:pt x="800192" y="1360189"/>
                  <a:pt x="678222" y="1248670"/>
                </a:cubicBezTo>
                <a:close/>
                <a:moveTo>
                  <a:pt x="9441752" y="1245311"/>
                </a:moveTo>
                <a:cubicBezTo>
                  <a:pt x="9367449" y="1271794"/>
                  <a:pt x="9313207" y="1329954"/>
                  <a:pt x="9278979" y="1406236"/>
                </a:cubicBezTo>
                <a:cubicBezTo>
                  <a:pt x="9261017" y="1445630"/>
                  <a:pt x="9242585" y="1502850"/>
                  <a:pt x="9235540" y="1546869"/>
                </a:cubicBezTo>
                <a:cubicBezTo>
                  <a:pt x="9223867" y="1618535"/>
                  <a:pt x="9230001" y="1614698"/>
                  <a:pt x="9264074" y="1557016"/>
                </a:cubicBezTo>
                <a:cubicBezTo>
                  <a:pt x="9325587" y="1454296"/>
                  <a:pt x="9384605" y="1349880"/>
                  <a:pt x="9441752" y="1245311"/>
                </a:cubicBezTo>
                <a:close/>
                <a:moveTo>
                  <a:pt x="6691602" y="1140573"/>
                </a:moveTo>
                <a:cubicBezTo>
                  <a:pt x="6646175" y="1158238"/>
                  <a:pt x="6598950" y="1175684"/>
                  <a:pt x="6571100" y="1183662"/>
                </a:cubicBezTo>
                <a:cubicBezTo>
                  <a:pt x="6462406" y="1213607"/>
                  <a:pt x="6352215" y="1234713"/>
                  <a:pt x="6241687" y="1257600"/>
                </a:cubicBezTo>
                <a:cubicBezTo>
                  <a:pt x="6040746" y="1299467"/>
                  <a:pt x="5893317" y="1420819"/>
                  <a:pt x="5693009" y="1478256"/>
                </a:cubicBezTo>
                <a:cubicBezTo>
                  <a:pt x="6021285" y="1426507"/>
                  <a:pt x="6301876" y="1340642"/>
                  <a:pt x="6548420" y="1214599"/>
                </a:cubicBezTo>
                <a:cubicBezTo>
                  <a:pt x="6567440" y="1204628"/>
                  <a:pt x="6586456" y="1194658"/>
                  <a:pt x="6605473" y="1184686"/>
                </a:cubicBezTo>
                <a:cubicBezTo>
                  <a:pt x="6633823" y="1169483"/>
                  <a:pt x="6662531" y="1154778"/>
                  <a:pt x="6691602" y="1140573"/>
                </a:cubicBezTo>
                <a:close/>
                <a:moveTo>
                  <a:pt x="4002475" y="1037802"/>
                </a:moveTo>
                <a:cubicBezTo>
                  <a:pt x="4001933" y="1038196"/>
                  <a:pt x="4000861" y="1038973"/>
                  <a:pt x="4000324" y="1039362"/>
                </a:cubicBezTo>
                <a:cubicBezTo>
                  <a:pt x="4001046" y="1040360"/>
                  <a:pt x="4002134" y="1041861"/>
                  <a:pt x="4002862" y="1042866"/>
                </a:cubicBezTo>
                <a:cubicBezTo>
                  <a:pt x="4002672" y="1041472"/>
                  <a:pt x="4002487" y="1040086"/>
                  <a:pt x="4002475" y="1037802"/>
                </a:cubicBezTo>
                <a:close/>
                <a:moveTo>
                  <a:pt x="506322" y="1020997"/>
                </a:moveTo>
                <a:cubicBezTo>
                  <a:pt x="513282" y="1018930"/>
                  <a:pt x="522180" y="1021005"/>
                  <a:pt x="533068" y="1029409"/>
                </a:cubicBezTo>
                <a:cubicBezTo>
                  <a:pt x="813777" y="1244537"/>
                  <a:pt x="1037861" y="1510547"/>
                  <a:pt x="1232525" y="1804675"/>
                </a:cubicBezTo>
                <a:cubicBezTo>
                  <a:pt x="1347857" y="1978510"/>
                  <a:pt x="1448039" y="2155739"/>
                  <a:pt x="1388858" y="2368011"/>
                </a:cubicBezTo>
                <a:cubicBezTo>
                  <a:pt x="1387462" y="2372226"/>
                  <a:pt x="1385496" y="2375314"/>
                  <a:pt x="1384098" y="2378125"/>
                </a:cubicBezTo>
                <a:cubicBezTo>
                  <a:pt x="1412260" y="2438425"/>
                  <a:pt x="1428077" y="2506324"/>
                  <a:pt x="1425393" y="2589124"/>
                </a:cubicBezTo>
                <a:cubicBezTo>
                  <a:pt x="1425681" y="2592488"/>
                  <a:pt x="1424559" y="2594453"/>
                  <a:pt x="1424001" y="2597541"/>
                </a:cubicBezTo>
                <a:cubicBezTo>
                  <a:pt x="1672217" y="2669579"/>
                  <a:pt x="1915127" y="2759032"/>
                  <a:pt x="2152729" y="2864487"/>
                </a:cubicBezTo>
                <a:cubicBezTo>
                  <a:pt x="2132903" y="2746636"/>
                  <a:pt x="2106350" y="2629357"/>
                  <a:pt x="2020609" y="2539671"/>
                </a:cubicBezTo>
                <a:cubicBezTo>
                  <a:pt x="2019486" y="2538832"/>
                  <a:pt x="2019482" y="2537426"/>
                  <a:pt x="2018920" y="2536309"/>
                </a:cubicBezTo>
                <a:cubicBezTo>
                  <a:pt x="1612986" y="2284320"/>
                  <a:pt x="1451410" y="1593008"/>
                  <a:pt x="1342441" y="1173017"/>
                </a:cubicBezTo>
                <a:cubicBezTo>
                  <a:pt x="1338482" y="1156742"/>
                  <a:pt x="1345418" y="1103405"/>
                  <a:pt x="1367925" y="1135648"/>
                </a:cubicBezTo>
                <a:cubicBezTo>
                  <a:pt x="1515878" y="1352095"/>
                  <a:pt x="1645605" y="1576999"/>
                  <a:pt x="1771401" y="1806673"/>
                </a:cubicBezTo>
                <a:cubicBezTo>
                  <a:pt x="1841477" y="1935111"/>
                  <a:pt x="1914363" y="2063547"/>
                  <a:pt x="1972385" y="2198735"/>
                </a:cubicBezTo>
                <a:cubicBezTo>
                  <a:pt x="1982518" y="2221738"/>
                  <a:pt x="2018367" y="2353316"/>
                  <a:pt x="2040892" y="2405205"/>
                </a:cubicBezTo>
                <a:cubicBezTo>
                  <a:pt x="2009600" y="2310668"/>
                  <a:pt x="2111587" y="2005996"/>
                  <a:pt x="2131689" y="1936926"/>
                </a:cubicBezTo>
                <a:cubicBezTo>
                  <a:pt x="2203731" y="1690111"/>
                  <a:pt x="2314813" y="1463729"/>
                  <a:pt x="2454820" y="1248808"/>
                </a:cubicBezTo>
                <a:cubicBezTo>
                  <a:pt x="2475264" y="1216788"/>
                  <a:pt x="2493340" y="1290570"/>
                  <a:pt x="2492512" y="1302920"/>
                </a:cubicBezTo>
                <a:cubicBezTo>
                  <a:pt x="2465675" y="1747535"/>
                  <a:pt x="2370053" y="2178216"/>
                  <a:pt x="2081216" y="2527513"/>
                </a:cubicBezTo>
                <a:cubicBezTo>
                  <a:pt x="2081497" y="2528073"/>
                  <a:pt x="2081211" y="2528916"/>
                  <a:pt x="2081211" y="2528916"/>
                </a:cubicBezTo>
                <a:cubicBezTo>
                  <a:pt x="2150699" y="2633778"/>
                  <a:pt x="2178105" y="2756954"/>
                  <a:pt x="2199067" y="2884061"/>
                </a:cubicBezTo>
                <a:cubicBezTo>
                  <a:pt x="2641128" y="3084915"/>
                  <a:pt x="3028660" y="3311628"/>
                  <a:pt x="3192586" y="3411496"/>
                </a:cubicBezTo>
                <a:cubicBezTo>
                  <a:pt x="3356510" y="3511368"/>
                  <a:pt x="3237401" y="3517312"/>
                  <a:pt x="3182620" y="3483279"/>
                </a:cubicBezTo>
                <a:cubicBezTo>
                  <a:pt x="3055506" y="3404310"/>
                  <a:pt x="2789863" y="3259545"/>
                  <a:pt x="2435119" y="3080173"/>
                </a:cubicBezTo>
                <a:lnTo>
                  <a:pt x="2410152" y="3063751"/>
                </a:lnTo>
                <a:lnTo>
                  <a:pt x="2408099" y="3064403"/>
                </a:lnTo>
                <a:lnTo>
                  <a:pt x="2407218" y="3070324"/>
                </a:lnTo>
                <a:cubicBezTo>
                  <a:pt x="2402612" y="3079171"/>
                  <a:pt x="2394080" y="3088906"/>
                  <a:pt x="2380138" y="3099341"/>
                </a:cubicBezTo>
                <a:cubicBezTo>
                  <a:pt x="2194333" y="3283170"/>
                  <a:pt x="1992503" y="3449064"/>
                  <a:pt x="1765923" y="3581043"/>
                </a:cubicBezTo>
                <a:cubicBezTo>
                  <a:pt x="1744896" y="3593696"/>
                  <a:pt x="1723857" y="3603555"/>
                  <a:pt x="1702258" y="3612286"/>
                </a:cubicBezTo>
                <a:cubicBezTo>
                  <a:pt x="1664333" y="3650747"/>
                  <a:pt x="1731601" y="3589836"/>
                  <a:pt x="1538370" y="3811804"/>
                </a:cubicBezTo>
                <a:cubicBezTo>
                  <a:pt x="1473491" y="3921431"/>
                  <a:pt x="1402113" y="4025542"/>
                  <a:pt x="1325720" y="4125411"/>
                </a:cubicBezTo>
                <a:lnTo>
                  <a:pt x="1206279" y="4267200"/>
                </a:lnTo>
                <a:lnTo>
                  <a:pt x="1115040" y="4267200"/>
                </a:lnTo>
                <a:lnTo>
                  <a:pt x="1258195" y="4099624"/>
                </a:lnTo>
                <a:cubicBezTo>
                  <a:pt x="1315987" y="4027073"/>
                  <a:pt x="1371166" y="3952247"/>
                  <a:pt x="1423113" y="3874565"/>
                </a:cubicBezTo>
                <a:lnTo>
                  <a:pt x="1260565" y="4031982"/>
                </a:lnTo>
                <a:cubicBezTo>
                  <a:pt x="1197929" y="4092559"/>
                  <a:pt x="1134310" y="4154329"/>
                  <a:pt x="1073327" y="4218727"/>
                </a:cubicBezTo>
                <a:lnTo>
                  <a:pt x="1032294" y="4267200"/>
                </a:lnTo>
                <a:lnTo>
                  <a:pt x="993830" y="4267200"/>
                </a:lnTo>
                <a:lnTo>
                  <a:pt x="1051860" y="4198693"/>
                </a:lnTo>
                <a:cubicBezTo>
                  <a:pt x="1113440" y="4133732"/>
                  <a:pt x="1177549" y="4071540"/>
                  <a:pt x="1240607" y="4010401"/>
                </a:cubicBezTo>
                <a:lnTo>
                  <a:pt x="1310106" y="3943217"/>
                </a:lnTo>
                <a:cubicBezTo>
                  <a:pt x="1174685" y="4033303"/>
                  <a:pt x="1054913" y="4139624"/>
                  <a:pt x="952103" y="4265972"/>
                </a:cubicBezTo>
                <a:lnTo>
                  <a:pt x="951207" y="4267200"/>
                </a:lnTo>
                <a:lnTo>
                  <a:pt x="862760" y="4267200"/>
                </a:lnTo>
                <a:lnTo>
                  <a:pt x="909145" y="4199225"/>
                </a:lnTo>
                <a:cubicBezTo>
                  <a:pt x="998789" y="4086824"/>
                  <a:pt x="1101084" y="3991246"/>
                  <a:pt x="1214067" y="3908561"/>
                </a:cubicBezTo>
                <a:cubicBezTo>
                  <a:pt x="1023317" y="3973399"/>
                  <a:pt x="824392" y="4020568"/>
                  <a:pt x="640967" y="4105601"/>
                </a:cubicBezTo>
                <a:cubicBezTo>
                  <a:pt x="549674" y="4147907"/>
                  <a:pt x="460581" y="4194508"/>
                  <a:pt x="372807" y="4243651"/>
                </a:cubicBezTo>
                <a:lnTo>
                  <a:pt x="332830" y="4267200"/>
                </a:lnTo>
                <a:lnTo>
                  <a:pt x="168301" y="4267200"/>
                </a:lnTo>
                <a:lnTo>
                  <a:pt x="278002" y="4201399"/>
                </a:lnTo>
                <a:cubicBezTo>
                  <a:pt x="359885" y="4153808"/>
                  <a:pt x="442683" y="4107866"/>
                  <a:pt x="527241" y="4065078"/>
                </a:cubicBezTo>
                <a:cubicBezTo>
                  <a:pt x="838255" y="3908281"/>
                  <a:pt x="1212318" y="3863093"/>
                  <a:pt x="1510397" y="3684705"/>
                </a:cubicBezTo>
                <a:cubicBezTo>
                  <a:pt x="1390337" y="3729510"/>
                  <a:pt x="1267181" y="3766747"/>
                  <a:pt x="1146550" y="3802012"/>
                </a:cubicBezTo>
                <a:cubicBezTo>
                  <a:pt x="997862" y="3845736"/>
                  <a:pt x="843568" y="3890871"/>
                  <a:pt x="698834" y="3952272"/>
                </a:cubicBezTo>
                <a:cubicBezTo>
                  <a:pt x="519814" y="4027898"/>
                  <a:pt x="352828" y="4127506"/>
                  <a:pt x="192528" y="4236299"/>
                </a:cubicBezTo>
                <a:lnTo>
                  <a:pt x="148586" y="4267200"/>
                </a:lnTo>
                <a:lnTo>
                  <a:pt x="98116" y="4267200"/>
                </a:lnTo>
                <a:lnTo>
                  <a:pt x="169669" y="4216852"/>
                </a:lnTo>
                <a:cubicBezTo>
                  <a:pt x="333361" y="4105506"/>
                  <a:pt x="504130" y="4002947"/>
                  <a:pt x="687572" y="3925629"/>
                </a:cubicBezTo>
                <a:cubicBezTo>
                  <a:pt x="833705" y="3864223"/>
                  <a:pt x="989118" y="3818520"/>
                  <a:pt x="1138365" y="3774515"/>
                </a:cubicBezTo>
                <a:cubicBezTo>
                  <a:pt x="1260121" y="3738686"/>
                  <a:pt x="1384681" y="3701451"/>
                  <a:pt x="1505579" y="3655526"/>
                </a:cubicBezTo>
                <a:cubicBezTo>
                  <a:pt x="1442294" y="3658846"/>
                  <a:pt x="1378650" y="3655854"/>
                  <a:pt x="1313114" y="3655216"/>
                </a:cubicBezTo>
                <a:cubicBezTo>
                  <a:pt x="1247578" y="3654578"/>
                  <a:pt x="1180153" y="3656293"/>
                  <a:pt x="1109304" y="3669030"/>
                </a:cubicBezTo>
                <a:cubicBezTo>
                  <a:pt x="794692" y="3725281"/>
                  <a:pt x="516258" y="3901624"/>
                  <a:pt x="258951" y="4111994"/>
                </a:cubicBezTo>
                <a:lnTo>
                  <a:pt x="80807" y="4267200"/>
                </a:lnTo>
                <a:lnTo>
                  <a:pt x="0" y="4267200"/>
                </a:lnTo>
                <a:lnTo>
                  <a:pt x="0" y="4233763"/>
                </a:lnTo>
                <a:lnTo>
                  <a:pt x="36881" y="4200118"/>
                </a:lnTo>
                <a:cubicBezTo>
                  <a:pt x="302143" y="3962792"/>
                  <a:pt x="585478" y="3740226"/>
                  <a:pt x="910534" y="3629753"/>
                </a:cubicBezTo>
                <a:cubicBezTo>
                  <a:pt x="1140280" y="3551663"/>
                  <a:pt x="1356783" y="3624873"/>
                  <a:pt x="1578717" y="3575982"/>
                </a:cubicBezTo>
                <a:cubicBezTo>
                  <a:pt x="1857881" y="3513822"/>
                  <a:pt x="2134207" y="3238918"/>
                  <a:pt x="2338780" y="3033725"/>
                </a:cubicBezTo>
                <a:cubicBezTo>
                  <a:pt x="2165203" y="2949506"/>
                  <a:pt x="1987990" y="2873430"/>
                  <a:pt x="1807991" y="2807184"/>
                </a:cubicBezTo>
                <a:cubicBezTo>
                  <a:pt x="1696192" y="2934214"/>
                  <a:pt x="1567238" y="3035444"/>
                  <a:pt x="1416358" y="3112571"/>
                </a:cubicBezTo>
                <a:cubicBezTo>
                  <a:pt x="1318658" y="3280278"/>
                  <a:pt x="1112986" y="3321000"/>
                  <a:pt x="939066" y="3378798"/>
                </a:cubicBezTo>
                <a:cubicBezTo>
                  <a:pt x="668357" y="3469020"/>
                  <a:pt x="393418" y="3543804"/>
                  <a:pt x="115099" y="3607650"/>
                </a:cubicBezTo>
                <a:cubicBezTo>
                  <a:pt x="80589" y="3615844"/>
                  <a:pt x="67554" y="3533906"/>
                  <a:pt x="97284" y="3520393"/>
                </a:cubicBezTo>
                <a:cubicBezTo>
                  <a:pt x="382521" y="3387774"/>
                  <a:pt x="642160" y="3215335"/>
                  <a:pt x="922050" y="3074867"/>
                </a:cubicBezTo>
                <a:cubicBezTo>
                  <a:pt x="1080787" y="2995199"/>
                  <a:pt x="1233979" y="2960447"/>
                  <a:pt x="1405265" y="3016319"/>
                </a:cubicBezTo>
                <a:cubicBezTo>
                  <a:pt x="1406106" y="3016600"/>
                  <a:pt x="1406671" y="3017724"/>
                  <a:pt x="1407512" y="3018001"/>
                </a:cubicBezTo>
                <a:cubicBezTo>
                  <a:pt x="1526420" y="2954115"/>
                  <a:pt x="1632390" y="2874245"/>
                  <a:pt x="1726266" y="2777274"/>
                </a:cubicBezTo>
                <a:cubicBezTo>
                  <a:pt x="1369635" y="2651515"/>
                  <a:pt x="1000990" y="2561972"/>
                  <a:pt x="625390" y="2514541"/>
                </a:cubicBezTo>
                <a:cubicBezTo>
                  <a:pt x="624559" y="2519877"/>
                  <a:pt x="622878" y="2524928"/>
                  <a:pt x="619799" y="2527180"/>
                </a:cubicBezTo>
                <a:cubicBezTo>
                  <a:pt x="509037" y="2598914"/>
                  <a:pt x="403069" y="2677377"/>
                  <a:pt x="310030" y="2771818"/>
                </a:cubicBezTo>
                <a:cubicBezTo>
                  <a:pt x="266034" y="2817076"/>
                  <a:pt x="224887" y="2891795"/>
                  <a:pt x="173877" y="2937056"/>
                </a:cubicBezTo>
                <a:cubicBezTo>
                  <a:pt x="145840" y="3003792"/>
                  <a:pt x="113686" y="3071134"/>
                  <a:pt x="77889" y="3138440"/>
                </a:cubicBezTo>
                <a:lnTo>
                  <a:pt x="0" y="3271395"/>
                </a:lnTo>
                <a:lnTo>
                  <a:pt x="0" y="3153002"/>
                </a:lnTo>
                <a:lnTo>
                  <a:pt x="2386" y="3149203"/>
                </a:lnTo>
                <a:cubicBezTo>
                  <a:pt x="33821" y="3095439"/>
                  <a:pt x="63030" y="3041490"/>
                  <a:pt x="89753" y="2987702"/>
                </a:cubicBezTo>
                <a:cubicBezTo>
                  <a:pt x="85546" y="2993322"/>
                  <a:pt x="81066" y="2999788"/>
                  <a:pt x="76869" y="3005404"/>
                </a:cubicBezTo>
                <a:cubicBezTo>
                  <a:pt x="63139" y="3024231"/>
                  <a:pt x="48575" y="3042776"/>
                  <a:pt x="32049" y="3065814"/>
                </a:cubicBezTo>
                <a:lnTo>
                  <a:pt x="0" y="3108744"/>
                </a:lnTo>
                <a:lnTo>
                  <a:pt x="0" y="3058059"/>
                </a:lnTo>
                <a:lnTo>
                  <a:pt x="7610" y="3047889"/>
                </a:lnTo>
                <a:cubicBezTo>
                  <a:pt x="24410" y="3025415"/>
                  <a:pt x="38695" y="3006301"/>
                  <a:pt x="52419" y="2987479"/>
                </a:cubicBezTo>
                <a:cubicBezTo>
                  <a:pt x="54382" y="2984385"/>
                  <a:pt x="57184" y="2981579"/>
                  <a:pt x="59142" y="2978488"/>
                </a:cubicBezTo>
                <a:lnTo>
                  <a:pt x="0" y="3015334"/>
                </a:lnTo>
                <a:lnTo>
                  <a:pt x="0" y="2914286"/>
                </a:lnTo>
                <a:lnTo>
                  <a:pt x="36383" y="2901128"/>
                </a:lnTo>
                <a:cubicBezTo>
                  <a:pt x="76283" y="2885228"/>
                  <a:pt x="116303" y="2866415"/>
                  <a:pt x="156329" y="2840533"/>
                </a:cubicBezTo>
                <a:cubicBezTo>
                  <a:pt x="229785" y="2792431"/>
                  <a:pt x="289125" y="2682604"/>
                  <a:pt x="358355" y="2620471"/>
                </a:cubicBezTo>
                <a:cubicBezTo>
                  <a:pt x="406846" y="2577174"/>
                  <a:pt x="457591" y="2538372"/>
                  <a:pt x="510577" y="2501244"/>
                </a:cubicBezTo>
                <a:cubicBezTo>
                  <a:pt x="411488" y="2490937"/>
                  <a:pt x="311929" y="2483543"/>
                  <a:pt x="211967" y="2479171"/>
                </a:cubicBezTo>
                <a:lnTo>
                  <a:pt x="0" y="2476398"/>
                </a:lnTo>
                <a:lnTo>
                  <a:pt x="0" y="2389189"/>
                </a:lnTo>
                <a:lnTo>
                  <a:pt x="103062" y="2389518"/>
                </a:lnTo>
                <a:cubicBezTo>
                  <a:pt x="239716" y="2392822"/>
                  <a:pt x="375712" y="2401808"/>
                  <a:pt x="510734" y="2416201"/>
                </a:cubicBezTo>
                <a:cubicBezTo>
                  <a:pt x="453295" y="2294758"/>
                  <a:pt x="388809" y="2156489"/>
                  <a:pt x="279257" y="2092102"/>
                </a:cubicBezTo>
                <a:cubicBezTo>
                  <a:pt x="214509" y="2054029"/>
                  <a:pt x="140169" y="2030776"/>
                  <a:pt x="65265" y="2006049"/>
                </a:cubicBezTo>
                <a:lnTo>
                  <a:pt x="0" y="1982532"/>
                </a:lnTo>
                <a:lnTo>
                  <a:pt x="0" y="1912789"/>
                </a:lnTo>
                <a:lnTo>
                  <a:pt x="97460" y="1953725"/>
                </a:lnTo>
                <a:cubicBezTo>
                  <a:pt x="140146" y="1968817"/>
                  <a:pt x="181972" y="1973804"/>
                  <a:pt x="221272" y="1980766"/>
                </a:cubicBezTo>
                <a:cubicBezTo>
                  <a:pt x="184478" y="1960612"/>
                  <a:pt x="148800" y="1938494"/>
                  <a:pt x="116765" y="1911033"/>
                </a:cubicBezTo>
                <a:cubicBezTo>
                  <a:pt x="78825" y="1878815"/>
                  <a:pt x="47051" y="1840696"/>
                  <a:pt x="16405" y="1803412"/>
                </a:cubicBezTo>
                <a:lnTo>
                  <a:pt x="0" y="1784777"/>
                </a:lnTo>
                <a:lnTo>
                  <a:pt x="0" y="1740082"/>
                </a:lnTo>
                <a:lnTo>
                  <a:pt x="39394" y="1784856"/>
                </a:lnTo>
                <a:cubicBezTo>
                  <a:pt x="69479" y="1821014"/>
                  <a:pt x="100126" y="1858299"/>
                  <a:pt x="135813" y="1888838"/>
                </a:cubicBezTo>
                <a:cubicBezTo>
                  <a:pt x="168411" y="1916009"/>
                  <a:pt x="204933" y="1938411"/>
                  <a:pt x="242575" y="1958841"/>
                </a:cubicBezTo>
                <a:cubicBezTo>
                  <a:pt x="195379" y="1882642"/>
                  <a:pt x="141547" y="1815083"/>
                  <a:pt x="82197" y="1754826"/>
                </a:cubicBezTo>
                <a:lnTo>
                  <a:pt x="0" y="1679650"/>
                </a:lnTo>
                <a:lnTo>
                  <a:pt x="0" y="1602463"/>
                </a:lnTo>
                <a:lnTo>
                  <a:pt x="84689" y="1677442"/>
                </a:lnTo>
                <a:cubicBezTo>
                  <a:pt x="165950" y="1759826"/>
                  <a:pt x="237786" y="1855565"/>
                  <a:pt x="298437" y="1968019"/>
                </a:cubicBezTo>
                <a:lnTo>
                  <a:pt x="227269" y="1114064"/>
                </a:lnTo>
                <a:cubicBezTo>
                  <a:pt x="226129" y="1099191"/>
                  <a:pt x="230003" y="1062136"/>
                  <a:pt x="248003" y="1089613"/>
                </a:cubicBezTo>
                <a:cubicBezTo>
                  <a:pt x="349844" y="1249160"/>
                  <a:pt x="397556" y="1433768"/>
                  <a:pt x="427020" y="1619803"/>
                </a:cubicBezTo>
                <a:cubicBezTo>
                  <a:pt x="453086" y="1782272"/>
                  <a:pt x="422387" y="1897385"/>
                  <a:pt x="340345" y="2027739"/>
                </a:cubicBezTo>
                <a:cubicBezTo>
                  <a:pt x="347373" y="2033339"/>
                  <a:pt x="354114" y="2038383"/>
                  <a:pt x="360865" y="2044827"/>
                </a:cubicBezTo>
                <a:cubicBezTo>
                  <a:pt x="443500" y="2128340"/>
                  <a:pt x="506078" y="2306190"/>
                  <a:pt x="560414" y="2421457"/>
                </a:cubicBezTo>
                <a:cubicBezTo>
                  <a:pt x="831022" y="2452769"/>
                  <a:pt x="1098019" y="2506255"/>
                  <a:pt x="1359703" y="2578554"/>
                </a:cubicBezTo>
                <a:lnTo>
                  <a:pt x="1359422" y="2577994"/>
                </a:lnTo>
                <a:cubicBezTo>
                  <a:pt x="1370467" y="2269807"/>
                  <a:pt x="976420" y="2084880"/>
                  <a:pt x="828701" y="1839520"/>
                </a:cubicBezTo>
                <a:cubicBezTo>
                  <a:pt x="687172" y="1605098"/>
                  <a:pt x="631475" y="1330413"/>
                  <a:pt x="494427" y="1092333"/>
                </a:cubicBezTo>
                <a:cubicBezTo>
                  <a:pt x="481980" y="1070671"/>
                  <a:pt x="485440" y="1027197"/>
                  <a:pt x="506322" y="1020997"/>
                </a:cubicBezTo>
                <a:close/>
                <a:moveTo>
                  <a:pt x="4570198" y="978081"/>
                </a:moveTo>
                <a:cubicBezTo>
                  <a:pt x="4555714" y="1028259"/>
                  <a:pt x="4540870" y="1077934"/>
                  <a:pt x="4523691" y="1127776"/>
                </a:cubicBezTo>
                <a:lnTo>
                  <a:pt x="4509875" y="1167552"/>
                </a:lnTo>
                <a:cubicBezTo>
                  <a:pt x="4498703" y="1198545"/>
                  <a:pt x="4488074" y="1229138"/>
                  <a:pt x="4478168" y="1260735"/>
                </a:cubicBezTo>
                <a:cubicBezTo>
                  <a:pt x="4437866" y="1392962"/>
                  <a:pt x="4423333" y="1532451"/>
                  <a:pt x="4409309" y="1666996"/>
                </a:cubicBezTo>
                <a:cubicBezTo>
                  <a:pt x="4399387" y="1761934"/>
                  <a:pt x="4389478" y="1859162"/>
                  <a:pt x="4370031" y="1955666"/>
                </a:cubicBezTo>
                <a:cubicBezTo>
                  <a:pt x="4495511" y="1636562"/>
                  <a:pt x="4590903" y="1311031"/>
                  <a:pt x="4570198" y="978081"/>
                </a:cubicBezTo>
                <a:close/>
                <a:moveTo>
                  <a:pt x="12149131" y="959050"/>
                </a:moveTo>
                <a:cubicBezTo>
                  <a:pt x="12135265" y="975072"/>
                  <a:pt x="12121401" y="991089"/>
                  <a:pt x="12105664" y="1006960"/>
                </a:cubicBezTo>
                <a:cubicBezTo>
                  <a:pt x="12040174" y="1071943"/>
                  <a:pt x="11966532" y="1125748"/>
                  <a:pt x="11883102" y="1184424"/>
                </a:cubicBezTo>
                <a:cubicBezTo>
                  <a:pt x="11822339" y="1227583"/>
                  <a:pt x="11746281" y="1281016"/>
                  <a:pt x="11665174" y="1317493"/>
                </a:cubicBezTo>
                <a:cubicBezTo>
                  <a:pt x="11640620" y="1328342"/>
                  <a:pt x="11615753" y="1338416"/>
                  <a:pt x="11590337" y="1348256"/>
                </a:cubicBezTo>
                <a:cubicBezTo>
                  <a:pt x="11556383" y="1361567"/>
                  <a:pt x="11523739" y="1374791"/>
                  <a:pt x="11492588" y="1390573"/>
                </a:cubicBezTo>
                <a:cubicBezTo>
                  <a:pt x="11632969" y="1358579"/>
                  <a:pt x="11770492" y="1298342"/>
                  <a:pt x="11888865" y="1220988"/>
                </a:cubicBezTo>
                <a:cubicBezTo>
                  <a:pt x="11984266" y="1158366"/>
                  <a:pt x="12085135" y="1064584"/>
                  <a:pt x="12149131" y="959050"/>
                </a:cubicBezTo>
                <a:close/>
                <a:moveTo>
                  <a:pt x="4557898" y="900011"/>
                </a:moveTo>
                <a:cubicBezTo>
                  <a:pt x="4330292" y="1199280"/>
                  <a:pt x="4335713" y="1567725"/>
                  <a:pt x="4344840" y="1922038"/>
                </a:cubicBezTo>
                <a:cubicBezTo>
                  <a:pt x="4360210" y="1836882"/>
                  <a:pt x="4369815" y="1750562"/>
                  <a:pt x="4378710" y="1665516"/>
                </a:cubicBezTo>
                <a:cubicBezTo>
                  <a:pt x="4393083" y="1529197"/>
                  <a:pt x="4407432" y="1388309"/>
                  <a:pt x="4448798" y="1253024"/>
                </a:cubicBezTo>
                <a:cubicBezTo>
                  <a:pt x="4458700" y="1221425"/>
                  <a:pt x="4469507" y="1189944"/>
                  <a:pt x="4480315" y="1158454"/>
                </a:cubicBezTo>
                <a:lnTo>
                  <a:pt x="4494133" y="1118676"/>
                </a:lnTo>
                <a:cubicBezTo>
                  <a:pt x="4518925" y="1046526"/>
                  <a:pt x="4539765" y="973431"/>
                  <a:pt x="4557898" y="900011"/>
                </a:cubicBezTo>
                <a:close/>
                <a:moveTo>
                  <a:pt x="5870151" y="898890"/>
                </a:moveTo>
                <a:cubicBezTo>
                  <a:pt x="5866911" y="898948"/>
                  <a:pt x="5864574" y="899121"/>
                  <a:pt x="5861335" y="899177"/>
                </a:cubicBezTo>
                <a:lnTo>
                  <a:pt x="5843702" y="899748"/>
                </a:lnTo>
                <a:cubicBezTo>
                  <a:pt x="5780018" y="902412"/>
                  <a:pt x="5714210" y="911192"/>
                  <a:pt x="5651107" y="920306"/>
                </a:cubicBezTo>
                <a:cubicBezTo>
                  <a:pt x="5588537" y="929031"/>
                  <a:pt x="5523624" y="937920"/>
                  <a:pt x="5459407" y="940975"/>
                </a:cubicBezTo>
                <a:cubicBezTo>
                  <a:pt x="5431523" y="942110"/>
                  <a:pt x="5402918" y="942237"/>
                  <a:pt x="5374846" y="941988"/>
                </a:cubicBezTo>
                <a:cubicBezTo>
                  <a:pt x="5336157" y="941792"/>
                  <a:pt x="5295497" y="942268"/>
                  <a:pt x="5256105" y="945632"/>
                </a:cubicBezTo>
                <a:cubicBezTo>
                  <a:pt x="5206829" y="950064"/>
                  <a:pt x="5155964" y="960232"/>
                  <a:pt x="5107071" y="969720"/>
                </a:cubicBezTo>
                <a:cubicBezTo>
                  <a:pt x="5071129" y="976700"/>
                  <a:pt x="5035177" y="983681"/>
                  <a:pt x="4998681" y="988771"/>
                </a:cubicBezTo>
                <a:cubicBezTo>
                  <a:pt x="5256175" y="1057755"/>
                  <a:pt x="5597864" y="989418"/>
                  <a:pt x="5870151" y="898890"/>
                </a:cubicBezTo>
                <a:close/>
                <a:moveTo>
                  <a:pt x="12190084" y="854709"/>
                </a:moveTo>
                <a:cubicBezTo>
                  <a:pt x="12181324" y="863235"/>
                  <a:pt x="12172252" y="870980"/>
                  <a:pt x="12162947" y="879275"/>
                </a:cubicBezTo>
                <a:cubicBezTo>
                  <a:pt x="12028326" y="998039"/>
                  <a:pt x="11883371" y="1121443"/>
                  <a:pt x="11721478" y="1216434"/>
                </a:cubicBezTo>
                <a:lnTo>
                  <a:pt x="11680712" y="1239730"/>
                </a:lnTo>
                <a:cubicBezTo>
                  <a:pt x="11620220" y="1274640"/>
                  <a:pt x="11558177" y="1310180"/>
                  <a:pt x="11505347" y="1352837"/>
                </a:cubicBezTo>
                <a:cubicBezTo>
                  <a:pt x="11530133" y="1341442"/>
                  <a:pt x="11555544" y="1331600"/>
                  <a:pt x="11580962" y="1321759"/>
                </a:cubicBezTo>
                <a:cubicBezTo>
                  <a:pt x="11605590" y="1312227"/>
                  <a:pt x="11630227" y="1302697"/>
                  <a:pt x="11654234" y="1291618"/>
                </a:cubicBezTo>
                <a:cubicBezTo>
                  <a:pt x="11733018" y="1256083"/>
                  <a:pt x="11807521" y="1203284"/>
                  <a:pt x="11867274" y="1160983"/>
                </a:cubicBezTo>
                <a:cubicBezTo>
                  <a:pt x="11949151" y="1102940"/>
                  <a:pt x="12022324" y="1050225"/>
                  <a:pt x="12086035" y="986418"/>
                </a:cubicBezTo>
                <a:cubicBezTo>
                  <a:pt x="12128278" y="944429"/>
                  <a:pt x="12163191" y="899980"/>
                  <a:pt x="12190084" y="854709"/>
                </a:cubicBezTo>
                <a:close/>
                <a:moveTo>
                  <a:pt x="5504425" y="848067"/>
                </a:moveTo>
                <a:cubicBezTo>
                  <a:pt x="5313518" y="848319"/>
                  <a:pt x="5144450" y="894555"/>
                  <a:pt x="4968849" y="962318"/>
                </a:cubicBezTo>
                <a:cubicBezTo>
                  <a:pt x="5013986" y="957830"/>
                  <a:pt x="5059460" y="949291"/>
                  <a:pt x="5104039" y="940634"/>
                </a:cubicBezTo>
                <a:cubicBezTo>
                  <a:pt x="5153465" y="930752"/>
                  <a:pt x="5205230" y="920703"/>
                  <a:pt x="5256311" y="916490"/>
                </a:cubicBezTo>
                <a:cubicBezTo>
                  <a:pt x="5297138" y="912849"/>
                  <a:pt x="5338158" y="912871"/>
                  <a:pt x="5377381" y="912671"/>
                </a:cubicBezTo>
                <a:cubicBezTo>
                  <a:pt x="5405093" y="912428"/>
                  <a:pt x="5432627" y="913077"/>
                  <a:pt x="5460148" y="911442"/>
                </a:cubicBezTo>
                <a:cubicBezTo>
                  <a:pt x="5522934" y="908669"/>
                  <a:pt x="5586937" y="899666"/>
                  <a:pt x="5648971" y="891331"/>
                </a:cubicBezTo>
                <a:cubicBezTo>
                  <a:pt x="5712974" y="882328"/>
                  <a:pt x="5779324" y="873155"/>
                  <a:pt x="5844807" y="870718"/>
                </a:cubicBezTo>
                <a:lnTo>
                  <a:pt x="5862975" y="869756"/>
                </a:lnTo>
                <a:cubicBezTo>
                  <a:pt x="5882405" y="869405"/>
                  <a:pt x="5902011" y="868171"/>
                  <a:pt x="5920887" y="865929"/>
                </a:cubicBezTo>
                <a:cubicBezTo>
                  <a:pt x="5782825" y="855356"/>
                  <a:pt x="5643867" y="846954"/>
                  <a:pt x="5504425" y="848067"/>
                </a:cubicBezTo>
                <a:close/>
                <a:moveTo>
                  <a:pt x="8924104" y="777000"/>
                </a:moveTo>
                <a:cubicBezTo>
                  <a:pt x="8923664" y="782606"/>
                  <a:pt x="8922673" y="787979"/>
                  <a:pt x="8921999" y="794136"/>
                </a:cubicBezTo>
                <a:cubicBezTo>
                  <a:pt x="8919582" y="810498"/>
                  <a:pt x="8917940" y="826538"/>
                  <a:pt x="8916066" y="843129"/>
                </a:cubicBezTo>
                <a:cubicBezTo>
                  <a:pt x="8910698" y="896870"/>
                  <a:pt x="8909926" y="951907"/>
                  <a:pt x="8909852" y="1005313"/>
                </a:cubicBezTo>
                <a:cubicBezTo>
                  <a:pt x="8907936" y="1206014"/>
                  <a:pt x="8906433" y="1413328"/>
                  <a:pt x="8936982" y="1614896"/>
                </a:cubicBezTo>
                <a:lnTo>
                  <a:pt x="8939706" y="1632791"/>
                </a:lnTo>
                <a:lnTo>
                  <a:pt x="8946691" y="1680170"/>
                </a:lnTo>
                <a:cubicBezTo>
                  <a:pt x="8947341" y="1669501"/>
                  <a:pt x="8947217" y="1659149"/>
                  <a:pt x="8947643" y="1649028"/>
                </a:cubicBezTo>
                <a:cubicBezTo>
                  <a:pt x="8950646" y="1394060"/>
                  <a:pt x="8954155" y="1130296"/>
                  <a:pt x="8931687" y="871628"/>
                </a:cubicBezTo>
                <a:lnTo>
                  <a:pt x="8929804" y="850229"/>
                </a:lnTo>
                <a:cubicBezTo>
                  <a:pt x="8927750" y="826182"/>
                  <a:pt x="8925696" y="802134"/>
                  <a:pt x="8924104" y="777000"/>
                </a:cubicBezTo>
                <a:close/>
                <a:moveTo>
                  <a:pt x="8951219" y="764662"/>
                </a:moveTo>
                <a:cubicBezTo>
                  <a:pt x="8952434" y="792211"/>
                  <a:pt x="8955277" y="820458"/>
                  <a:pt x="8957270" y="847698"/>
                </a:cubicBezTo>
                <a:lnTo>
                  <a:pt x="8959153" y="869097"/>
                </a:lnTo>
                <a:cubicBezTo>
                  <a:pt x="8981354" y="1119277"/>
                  <a:pt x="8978808" y="1373147"/>
                  <a:pt x="8976081" y="1619865"/>
                </a:cubicBezTo>
                <a:cubicBezTo>
                  <a:pt x="9043646" y="1335574"/>
                  <a:pt x="9035127" y="1045475"/>
                  <a:pt x="8951219" y="764662"/>
                </a:cubicBezTo>
                <a:close/>
                <a:moveTo>
                  <a:pt x="8898081" y="630137"/>
                </a:moveTo>
                <a:cubicBezTo>
                  <a:pt x="8735190" y="940376"/>
                  <a:pt x="8800852" y="1302315"/>
                  <a:pt x="8910095" y="1626691"/>
                </a:cubicBezTo>
                <a:lnTo>
                  <a:pt x="8908822" y="1619067"/>
                </a:lnTo>
                <a:cubicBezTo>
                  <a:pt x="8877873" y="1415398"/>
                  <a:pt x="8879292" y="1206762"/>
                  <a:pt x="8881669" y="1004967"/>
                </a:cubicBezTo>
                <a:cubicBezTo>
                  <a:pt x="8881975" y="951016"/>
                  <a:pt x="8882434" y="895204"/>
                  <a:pt x="8888265" y="840369"/>
                </a:cubicBezTo>
                <a:cubicBezTo>
                  <a:pt x="8890137" y="823783"/>
                  <a:pt x="8892011" y="807192"/>
                  <a:pt x="8894429" y="790831"/>
                </a:cubicBezTo>
                <a:cubicBezTo>
                  <a:pt x="8901122" y="737010"/>
                  <a:pt x="8907725" y="681866"/>
                  <a:pt x="8898081" y="630137"/>
                </a:cubicBezTo>
                <a:close/>
                <a:moveTo>
                  <a:pt x="11491396" y="623931"/>
                </a:moveTo>
                <a:cubicBezTo>
                  <a:pt x="11465686" y="637515"/>
                  <a:pt x="11440209" y="650546"/>
                  <a:pt x="11413329" y="662344"/>
                </a:cubicBezTo>
                <a:cubicBezTo>
                  <a:pt x="11268660" y="727282"/>
                  <a:pt x="11113102" y="758642"/>
                  <a:pt x="10966547" y="818916"/>
                </a:cubicBezTo>
                <a:cubicBezTo>
                  <a:pt x="10793574" y="889896"/>
                  <a:pt x="10652020" y="1008307"/>
                  <a:pt x="10498883" y="1111507"/>
                </a:cubicBezTo>
                <a:cubicBezTo>
                  <a:pt x="10559155" y="1098395"/>
                  <a:pt x="10616158" y="1067158"/>
                  <a:pt x="10671292" y="1035777"/>
                </a:cubicBezTo>
                <a:lnTo>
                  <a:pt x="10685894" y="1027151"/>
                </a:lnTo>
                <a:cubicBezTo>
                  <a:pt x="10821548" y="950027"/>
                  <a:pt x="10965272" y="882756"/>
                  <a:pt x="11104337" y="817377"/>
                </a:cubicBezTo>
                <a:cubicBezTo>
                  <a:pt x="11233375" y="757414"/>
                  <a:pt x="11364889" y="694633"/>
                  <a:pt x="11491396" y="623931"/>
                </a:cubicBezTo>
                <a:close/>
                <a:moveTo>
                  <a:pt x="10779304" y="584486"/>
                </a:moveTo>
                <a:cubicBezTo>
                  <a:pt x="10740583" y="648568"/>
                  <a:pt x="10699136" y="711502"/>
                  <a:pt x="10658378" y="772788"/>
                </a:cubicBezTo>
                <a:cubicBezTo>
                  <a:pt x="10594579" y="868744"/>
                  <a:pt x="10529620" y="967431"/>
                  <a:pt x="10475581" y="1070739"/>
                </a:cubicBezTo>
                <a:cubicBezTo>
                  <a:pt x="10578194" y="966751"/>
                  <a:pt x="10672522" y="819977"/>
                  <a:pt x="10735178" y="693281"/>
                </a:cubicBezTo>
                <a:close/>
                <a:moveTo>
                  <a:pt x="10132488" y="518596"/>
                </a:moveTo>
                <a:cubicBezTo>
                  <a:pt x="10047856" y="532980"/>
                  <a:pt x="9963302" y="548687"/>
                  <a:pt x="9879465" y="567273"/>
                </a:cubicBezTo>
                <a:cubicBezTo>
                  <a:pt x="9683016" y="611580"/>
                  <a:pt x="9523495" y="697916"/>
                  <a:pt x="9364243" y="809468"/>
                </a:cubicBezTo>
                <a:cubicBezTo>
                  <a:pt x="9364793" y="809701"/>
                  <a:pt x="9365336" y="809931"/>
                  <a:pt x="9366655" y="809848"/>
                </a:cubicBezTo>
                <a:cubicBezTo>
                  <a:pt x="9558665" y="728900"/>
                  <a:pt x="9742999" y="656935"/>
                  <a:pt x="9914233" y="596159"/>
                </a:cubicBezTo>
                <a:close/>
                <a:moveTo>
                  <a:pt x="10264524" y="501747"/>
                </a:moveTo>
                <a:lnTo>
                  <a:pt x="9922837" y="622979"/>
                </a:lnTo>
                <a:cubicBezTo>
                  <a:pt x="9763806" y="679263"/>
                  <a:pt x="9594234" y="745243"/>
                  <a:pt x="9416908" y="818889"/>
                </a:cubicBezTo>
                <a:cubicBezTo>
                  <a:pt x="9417689" y="818579"/>
                  <a:pt x="9417689" y="818579"/>
                  <a:pt x="9418234" y="818810"/>
                </a:cubicBezTo>
                <a:cubicBezTo>
                  <a:pt x="9717394" y="764555"/>
                  <a:pt x="10002904" y="633058"/>
                  <a:pt x="10264524" y="501747"/>
                </a:cubicBezTo>
                <a:close/>
                <a:moveTo>
                  <a:pt x="10802699" y="488163"/>
                </a:moveTo>
                <a:lnTo>
                  <a:pt x="10618739" y="734118"/>
                </a:lnTo>
                <a:lnTo>
                  <a:pt x="10604580" y="753877"/>
                </a:lnTo>
                <a:cubicBezTo>
                  <a:pt x="10575714" y="793161"/>
                  <a:pt x="10550336" y="828772"/>
                  <a:pt x="10529643" y="867004"/>
                </a:cubicBezTo>
                <a:cubicBezTo>
                  <a:pt x="10501301" y="918746"/>
                  <a:pt x="10479284" y="973805"/>
                  <a:pt x="10462194" y="1035452"/>
                </a:cubicBezTo>
                <a:cubicBezTo>
                  <a:pt x="10514547" y="939156"/>
                  <a:pt x="10575176" y="847655"/>
                  <a:pt x="10635117" y="757788"/>
                </a:cubicBezTo>
                <a:cubicBezTo>
                  <a:pt x="10692800" y="670189"/>
                  <a:pt x="10751735" y="581180"/>
                  <a:pt x="10802699" y="488163"/>
                </a:cubicBezTo>
                <a:close/>
                <a:moveTo>
                  <a:pt x="10359107" y="485136"/>
                </a:moveTo>
                <a:cubicBezTo>
                  <a:pt x="10100692" y="616512"/>
                  <a:pt x="9815681" y="755947"/>
                  <a:pt x="9515108" y="825701"/>
                </a:cubicBezTo>
                <a:cubicBezTo>
                  <a:pt x="9825509" y="831572"/>
                  <a:pt x="10104184" y="667562"/>
                  <a:pt x="10359107" y="485136"/>
                </a:cubicBezTo>
                <a:close/>
                <a:moveTo>
                  <a:pt x="11886089" y="483936"/>
                </a:moveTo>
                <a:cubicBezTo>
                  <a:pt x="11800033" y="547295"/>
                  <a:pt x="11710455" y="605296"/>
                  <a:pt x="11622890" y="661575"/>
                </a:cubicBezTo>
                <a:cubicBezTo>
                  <a:pt x="11437051" y="781189"/>
                  <a:pt x="11244843" y="905190"/>
                  <a:pt x="11038640" y="996875"/>
                </a:cubicBezTo>
                <a:cubicBezTo>
                  <a:pt x="10885656" y="1064725"/>
                  <a:pt x="10725662" y="1114166"/>
                  <a:pt x="10561310" y="1145020"/>
                </a:cubicBezTo>
                <a:cubicBezTo>
                  <a:pt x="10596460" y="1154752"/>
                  <a:pt x="10632933" y="1164394"/>
                  <a:pt x="10675127" y="1163586"/>
                </a:cubicBezTo>
                <a:cubicBezTo>
                  <a:pt x="10827145" y="1160350"/>
                  <a:pt x="10989398" y="1058435"/>
                  <a:pt x="11120351" y="990907"/>
                </a:cubicBezTo>
                <a:cubicBezTo>
                  <a:pt x="11302032" y="897860"/>
                  <a:pt x="11481110" y="797268"/>
                  <a:pt x="11648506" y="680145"/>
                </a:cubicBezTo>
                <a:cubicBezTo>
                  <a:pt x="11691733" y="649515"/>
                  <a:pt x="11821224" y="550475"/>
                  <a:pt x="11886089" y="483936"/>
                </a:cubicBezTo>
                <a:close/>
                <a:moveTo>
                  <a:pt x="3607114" y="467441"/>
                </a:moveTo>
                <a:cubicBezTo>
                  <a:pt x="3528124" y="599478"/>
                  <a:pt x="3410482" y="705343"/>
                  <a:pt x="3296242" y="807991"/>
                </a:cubicBezTo>
                <a:cubicBezTo>
                  <a:pt x="3255418" y="844446"/>
                  <a:pt x="3213877" y="882186"/>
                  <a:pt x="3174674" y="919759"/>
                </a:cubicBezTo>
                <a:cubicBezTo>
                  <a:pt x="3129209" y="963390"/>
                  <a:pt x="3085915" y="1010032"/>
                  <a:pt x="3042978" y="1054894"/>
                </a:cubicBezTo>
                <a:lnTo>
                  <a:pt x="2968914" y="1133756"/>
                </a:lnTo>
                <a:cubicBezTo>
                  <a:pt x="3001355" y="1109480"/>
                  <a:pt x="3045966" y="1074853"/>
                  <a:pt x="3103823" y="1026814"/>
                </a:cubicBezTo>
                <a:cubicBezTo>
                  <a:pt x="3260201" y="897449"/>
                  <a:pt x="3521192" y="681569"/>
                  <a:pt x="3607114" y="467441"/>
                </a:cubicBezTo>
                <a:close/>
                <a:moveTo>
                  <a:pt x="10784544" y="465669"/>
                </a:moveTo>
                <a:cubicBezTo>
                  <a:pt x="10662409" y="521478"/>
                  <a:pt x="10422179" y="894258"/>
                  <a:pt x="10426419" y="1062158"/>
                </a:cubicBezTo>
                <a:cubicBezTo>
                  <a:pt x="10438657" y="1011968"/>
                  <a:pt x="10453241" y="965354"/>
                  <a:pt x="10471732" y="921679"/>
                </a:cubicBezTo>
                <a:cubicBezTo>
                  <a:pt x="10481672" y="898200"/>
                  <a:pt x="10492705" y="875187"/>
                  <a:pt x="10504824" y="852631"/>
                </a:cubicBezTo>
                <a:cubicBezTo>
                  <a:pt x="10526215" y="812759"/>
                  <a:pt x="10552604" y="776291"/>
                  <a:pt x="10582237" y="736692"/>
                </a:cubicBezTo>
                <a:lnTo>
                  <a:pt x="10596401" y="716935"/>
                </a:lnTo>
                <a:cubicBezTo>
                  <a:pt x="10661482" y="628604"/>
                  <a:pt x="10720448" y="548625"/>
                  <a:pt x="10784544" y="465669"/>
                </a:cubicBezTo>
                <a:close/>
                <a:moveTo>
                  <a:pt x="11916494" y="422768"/>
                </a:moveTo>
                <a:cubicBezTo>
                  <a:pt x="11840345" y="436884"/>
                  <a:pt x="11770712" y="482734"/>
                  <a:pt x="11703185" y="528178"/>
                </a:cubicBezTo>
                <a:lnTo>
                  <a:pt x="11680755" y="543149"/>
                </a:lnTo>
                <a:cubicBezTo>
                  <a:pt x="11503085" y="661715"/>
                  <a:pt x="11307002" y="753816"/>
                  <a:pt x="11116818" y="842623"/>
                </a:cubicBezTo>
                <a:cubicBezTo>
                  <a:pt x="10977992" y="907459"/>
                  <a:pt x="10835051" y="974411"/>
                  <a:pt x="10700164" y="1051220"/>
                </a:cubicBezTo>
                <a:lnTo>
                  <a:pt x="10685570" y="1059849"/>
                </a:lnTo>
                <a:cubicBezTo>
                  <a:pt x="10652486" y="1078679"/>
                  <a:pt x="10619176" y="1098052"/>
                  <a:pt x="10584288" y="1113543"/>
                </a:cubicBezTo>
                <a:cubicBezTo>
                  <a:pt x="10736655" y="1082118"/>
                  <a:pt x="10884823" y="1034762"/>
                  <a:pt x="11026698" y="971858"/>
                </a:cubicBezTo>
                <a:cubicBezTo>
                  <a:pt x="11231114" y="881353"/>
                  <a:pt x="11422542" y="757667"/>
                  <a:pt x="11607604" y="638368"/>
                </a:cubicBezTo>
                <a:cubicBezTo>
                  <a:pt x="11712249" y="570645"/>
                  <a:pt x="11819449" y="501435"/>
                  <a:pt x="11919452" y="423380"/>
                </a:cubicBezTo>
                <a:cubicBezTo>
                  <a:pt x="11918363" y="422918"/>
                  <a:pt x="11917811" y="422686"/>
                  <a:pt x="11916494" y="422768"/>
                </a:cubicBezTo>
                <a:close/>
                <a:moveTo>
                  <a:pt x="8148168" y="416949"/>
                </a:moveTo>
                <a:cubicBezTo>
                  <a:pt x="8041447" y="489578"/>
                  <a:pt x="7951585" y="589312"/>
                  <a:pt x="7862052" y="694330"/>
                </a:cubicBezTo>
                <a:lnTo>
                  <a:pt x="7808002" y="759654"/>
                </a:lnTo>
                <a:close/>
                <a:moveTo>
                  <a:pt x="8295299" y="416143"/>
                </a:moveTo>
                <a:cubicBezTo>
                  <a:pt x="8303328" y="454953"/>
                  <a:pt x="8309263" y="494162"/>
                  <a:pt x="8309124" y="534021"/>
                </a:cubicBezTo>
                <a:cubicBezTo>
                  <a:pt x="8309177" y="581042"/>
                  <a:pt x="8301211" y="627240"/>
                  <a:pt x="8293154" y="672115"/>
                </a:cubicBezTo>
                <a:cubicBezTo>
                  <a:pt x="8287455" y="703824"/>
                  <a:pt x="8281839" y="736857"/>
                  <a:pt x="8279099" y="769176"/>
                </a:cubicBezTo>
                <a:cubicBezTo>
                  <a:pt x="8271208" y="866910"/>
                  <a:pt x="8290164" y="965070"/>
                  <a:pt x="8309186" y="1060039"/>
                </a:cubicBezTo>
                <a:cubicBezTo>
                  <a:pt x="8338258" y="1208834"/>
                  <a:pt x="8368983" y="1362838"/>
                  <a:pt x="8410512" y="1511108"/>
                </a:cubicBezTo>
                <a:cubicBezTo>
                  <a:pt x="8445511" y="1186645"/>
                  <a:pt x="8463496" y="815698"/>
                  <a:pt x="8351657" y="521768"/>
                </a:cubicBezTo>
                <a:cubicBezTo>
                  <a:pt x="8336376" y="481820"/>
                  <a:pt x="8314355" y="448679"/>
                  <a:pt x="8295299" y="416143"/>
                </a:cubicBezTo>
                <a:close/>
                <a:moveTo>
                  <a:pt x="8266483" y="414244"/>
                </a:moveTo>
                <a:cubicBezTo>
                  <a:pt x="8162811" y="736679"/>
                  <a:pt x="8223592" y="1050836"/>
                  <a:pt x="8343425" y="1357811"/>
                </a:cubicBezTo>
                <a:cubicBezTo>
                  <a:pt x="8320496" y="1259904"/>
                  <a:pt x="8300994" y="1161513"/>
                  <a:pt x="8282114" y="1064671"/>
                </a:cubicBezTo>
                <a:cubicBezTo>
                  <a:pt x="8263238" y="967838"/>
                  <a:pt x="8243336" y="867346"/>
                  <a:pt x="8251298" y="766414"/>
                </a:cubicBezTo>
                <a:cubicBezTo>
                  <a:pt x="8253954" y="732777"/>
                  <a:pt x="8259797" y="699198"/>
                  <a:pt x="8265729" y="666939"/>
                </a:cubicBezTo>
                <a:cubicBezTo>
                  <a:pt x="8273319" y="623158"/>
                  <a:pt x="8281376" y="578281"/>
                  <a:pt x="8281494" y="533909"/>
                </a:cubicBezTo>
                <a:cubicBezTo>
                  <a:pt x="8281080" y="493822"/>
                  <a:pt x="8274834" y="453832"/>
                  <a:pt x="8266483" y="414244"/>
                </a:cubicBezTo>
                <a:close/>
                <a:moveTo>
                  <a:pt x="8140802" y="388720"/>
                </a:moveTo>
                <a:cubicBezTo>
                  <a:pt x="8028462" y="422924"/>
                  <a:pt x="7941106" y="490876"/>
                  <a:pt x="7860379" y="596411"/>
                </a:cubicBezTo>
                <a:cubicBezTo>
                  <a:pt x="7812773" y="658663"/>
                  <a:pt x="7772566" y="720182"/>
                  <a:pt x="7737688" y="790400"/>
                </a:cubicBezTo>
                <a:cubicBezTo>
                  <a:pt x="7733439" y="798902"/>
                  <a:pt x="7729892" y="805767"/>
                  <a:pt x="7726885" y="812869"/>
                </a:cubicBezTo>
                <a:cubicBezTo>
                  <a:pt x="7764906" y="767160"/>
                  <a:pt x="7802380" y="721219"/>
                  <a:pt x="7840490" y="676832"/>
                </a:cubicBezTo>
                <a:cubicBezTo>
                  <a:pt x="7933738" y="567590"/>
                  <a:pt x="8028101" y="463327"/>
                  <a:pt x="8140802" y="388720"/>
                </a:cubicBezTo>
                <a:close/>
                <a:moveTo>
                  <a:pt x="3744487" y="383136"/>
                </a:moveTo>
                <a:cubicBezTo>
                  <a:pt x="3789590" y="603780"/>
                  <a:pt x="3850997" y="811848"/>
                  <a:pt x="3970213" y="995559"/>
                </a:cubicBezTo>
                <a:cubicBezTo>
                  <a:pt x="3927384" y="796159"/>
                  <a:pt x="3865366" y="574806"/>
                  <a:pt x="3744487" y="383136"/>
                </a:cubicBezTo>
                <a:close/>
                <a:moveTo>
                  <a:pt x="3624562" y="367041"/>
                </a:moveTo>
                <a:cubicBezTo>
                  <a:pt x="3578160" y="403736"/>
                  <a:pt x="3532667" y="442805"/>
                  <a:pt x="3489712" y="485386"/>
                </a:cubicBezTo>
                <a:cubicBezTo>
                  <a:pt x="3380716" y="591858"/>
                  <a:pt x="3284219" y="714458"/>
                  <a:pt x="3182994" y="828265"/>
                </a:cubicBezTo>
                <a:cubicBezTo>
                  <a:pt x="3100902" y="919812"/>
                  <a:pt x="2899469" y="1135252"/>
                  <a:pt x="2892114" y="1172635"/>
                </a:cubicBezTo>
                <a:lnTo>
                  <a:pt x="3021459" y="1035385"/>
                </a:lnTo>
                <a:cubicBezTo>
                  <a:pt x="3064036" y="990026"/>
                  <a:pt x="3108229" y="943501"/>
                  <a:pt x="3153873" y="898971"/>
                </a:cubicBezTo>
                <a:cubicBezTo>
                  <a:pt x="3193783" y="860125"/>
                  <a:pt x="3235680" y="822883"/>
                  <a:pt x="3276511" y="786423"/>
                </a:cubicBezTo>
                <a:cubicBezTo>
                  <a:pt x="3390214" y="684175"/>
                  <a:pt x="3507852" y="578306"/>
                  <a:pt x="3584154" y="448218"/>
                </a:cubicBezTo>
                <a:cubicBezTo>
                  <a:pt x="3599491" y="421848"/>
                  <a:pt x="3612660" y="394752"/>
                  <a:pt x="3624562" y="367041"/>
                </a:cubicBezTo>
                <a:close/>
                <a:moveTo>
                  <a:pt x="3766672" y="359429"/>
                </a:moveTo>
                <a:cubicBezTo>
                  <a:pt x="3888797" y="549425"/>
                  <a:pt x="3952247" y="768223"/>
                  <a:pt x="3996338" y="968237"/>
                </a:cubicBezTo>
                <a:cubicBezTo>
                  <a:pt x="3973140" y="739339"/>
                  <a:pt x="3922473" y="455576"/>
                  <a:pt x="3766672" y="359429"/>
                </a:cubicBezTo>
                <a:close/>
                <a:moveTo>
                  <a:pt x="5805386" y="239240"/>
                </a:moveTo>
                <a:cubicBezTo>
                  <a:pt x="5783116" y="246988"/>
                  <a:pt x="5760847" y="254734"/>
                  <a:pt x="5736947" y="261367"/>
                </a:cubicBezTo>
                <a:cubicBezTo>
                  <a:pt x="5638133" y="287976"/>
                  <a:pt x="5538513" y="299897"/>
                  <a:pt x="5427012" y="311272"/>
                </a:cubicBezTo>
                <a:cubicBezTo>
                  <a:pt x="5345554" y="319953"/>
                  <a:pt x="5243942" y="330268"/>
                  <a:pt x="5147818" y="322112"/>
                </a:cubicBezTo>
                <a:cubicBezTo>
                  <a:pt x="5118835" y="319462"/>
                  <a:pt x="5090027" y="315925"/>
                  <a:pt x="5060854" y="311882"/>
                </a:cubicBezTo>
                <a:cubicBezTo>
                  <a:pt x="5021780" y="306636"/>
                  <a:pt x="4983964" y="301993"/>
                  <a:pt x="4945989" y="300516"/>
                </a:cubicBezTo>
                <a:cubicBezTo>
                  <a:pt x="5093776" y="343728"/>
                  <a:pt x="5255799" y="359063"/>
                  <a:pt x="5410479" y="348434"/>
                </a:cubicBezTo>
                <a:cubicBezTo>
                  <a:pt x="5535307" y="339607"/>
                  <a:pt x="5683741" y="304513"/>
                  <a:pt x="5805386" y="239240"/>
                </a:cubicBezTo>
                <a:close/>
                <a:moveTo>
                  <a:pt x="5905192" y="163079"/>
                </a:moveTo>
                <a:cubicBezTo>
                  <a:pt x="5892074" y="166484"/>
                  <a:pt x="5879136" y="168997"/>
                  <a:pt x="5865655" y="171901"/>
                </a:cubicBezTo>
                <a:cubicBezTo>
                  <a:pt x="5671371" y="212758"/>
                  <a:pt x="5464843" y="252569"/>
                  <a:pt x="5259740" y="257013"/>
                </a:cubicBezTo>
                <a:cubicBezTo>
                  <a:pt x="5242649" y="257191"/>
                  <a:pt x="5225558" y="257369"/>
                  <a:pt x="5208466" y="257550"/>
                </a:cubicBezTo>
                <a:cubicBezTo>
                  <a:pt x="5132177" y="258666"/>
                  <a:pt x="5054091" y="259560"/>
                  <a:pt x="4980204" y="271903"/>
                </a:cubicBezTo>
                <a:cubicBezTo>
                  <a:pt x="5009725" y="274165"/>
                  <a:pt x="5038894" y="278201"/>
                  <a:pt x="5068068" y="282244"/>
                </a:cubicBezTo>
                <a:cubicBezTo>
                  <a:pt x="5096338" y="286164"/>
                  <a:pt x="5124608" y="290090"/>
                  <a:pt x="5153231" y="292240"/>
                </a:cubicBezTo>
                <a:cubicBezTo>
                  <a:pt x="5246661" y="300067"/>
                  <a:pt x="5346469" y="289533"/>
                  <a:pt x="5426491" y="281128"/>
                </a:cubicBezTo>
                <a:cubicBezTo>
                  <a:pt x="5536189" y="269536"/>
                  <a:pt x="5634727" y="258390"/>
                  <a:pt x="5731212" y="231951"/>
                </a:cubicBezTo>
                <a:cubicBezTo>
                  <a:pt x="5794995" y="214721"/>
                  <a:pt x="5853525" y="191373"/>
                  <a:pt x="5905192" y="163079"/>
                </a:cubicBezTo>
                <a:close/>
                <a:moveTo>
                  <a:pt x="5944437" y="113829"/>
                </a:moveTo>
                <a:cubicBezTo>
                  <a:pt x="5917256" y="119186"/>
                  <a:pt x="5863594" y="140199"/>
                  <a:pt x="5825032" y="146405"/>
                </a:cubicBezTo>
                <a:cubicBezTo>
                  <a:pt x="5539893" y="189777"/>
                  <a:pt x="5237140" y="170377"/>
                  <a:pt x="4955599" y="247008"/>
                </a:cubicBezTo>
                <a:cubicBezTo>
                  <a:pt x="5038637" y="230314"/>
                  <a:pt x="5125543" y="229138"/>
                  <a:pt x="5210104" y="228123"/>
                </a:cubicBezTo>
                <a:cubicBezTo>
                  <a:pt x="5227195" y="227945"/>
                  <a:pt x="5244285" y="227765"/>
                  <a:pt x="5261015" y="227087"/>
                </a:cubicBezTo>
                <a:cubicBezTo>
                  <a:pt x="5463242" y="223204"/>
                  <a:pt x="5667966" y="183171"/>
                  <a:pt x="5861181" y="143093"/>
                </a:cubicBezTo>
                <a:cubicBezTo>
                  <a:pt x="5895331" y="135893"/>
                  <a:pt x="5928215" y="128080"/>
                  <a:pt x="5961252" y="114820"/>
                </a:cubicBezTo>
                <a:cubicBezTo>
                  <a:pt x="5959615" y="111998"/>
                  <a:pt x="5953497" y="112044"/>
                  <a:pt x="5944437" y="113829"/>
                </a:cubicBezTo>
                <a:close/>
                <a:moveTo>
                  <a:pt x="9095810" y="0"/>
                </a:moveTo>
                <a:lnTo>
                  <a:pt x="9215999" y="0"/>
                </a:lnTo>
                <a:lnTo>
                  <a:pt x="9250991" y="17650"/>
                </a:lnTo>
                <a:cubicBezTo>
                  <a:pt x="9345825" y="54329"/>
                  <a:pt x="9448424" y="64330"/>
                  <a:pt x="9551793" y="69947"/>
                </a:cubicBezTo>
                <a:cubicBezTo>
                  <a:pt x="9773323" y="81971"/>
                  <a:pt x="9993517" y="56091"/>
                  <a:pt x="10211701" y="15192"/>
                </a:cubicBezTo>
                <a:cubicBezTo>
                  <a:pt x="10030564" y="37013"/>
                  <a:pt x="9847820" y="45912"/>
                  <a:pt x="9665014" y="41266"/>
                </a:cubicBezTo>
                <a:cubicBezTo>
                  <a:pt x="9560295" y="38460"/>
                  <a:pt x="9467175" y="31066"/>
                  <a:pt x="9382567" y="18583"/>
                </a:cubicBezTo>
                <a:lnTo>
                  <a:pt x="9283159" y="0"/>
                </a:lnTo>
                <a:lnTo>
                  <a:pt x="9469266" y="0"/>
                </a:lnTo>
                <a:lnTo>
                  <a:pt x="9504117" y="4274"/>
                </a:lnTo>
                <a:cubicBezTo>
                  <a:pt x="9555272" y="8689"/>
                  <a:pt x="9609472" y="11637"/>
                  <a:pt x="9667223" y="13232"/>
                </a:cubicBezTo>
                <a:cubicBezTo>
                  <a:pt x="9740740" y="15225"/>
                  <a:pt x="9814266" y="15008"/>
                  <a:pt x="9887703" y="12601"/>
                </a:cubicBezTo>
                <a:lnTo>
                  <a:pt x="10088930" y="0"/>
                </a:lnTo>
                <a:lnTo>
                  <a:pt x="10544171" y="0"/>
                </a:lnTo>
                <a:lnTo>
                  <a:pt x="10392396" y="36772"/>
                </a:lnTo>
                <a:cubicBezTo>
                  <a:pt x="10070832" y="110795"/>
                  <a:pt x="9739873" y="167441"/>
                  <a:pt x="9413803" y="131277"/>
                </a:cubicBezTo>
                <a:cubicBezTo>
                  <a:pt x="9315472" y="120226"/>
                  <a:pt x="9243539" y="84460"/>
                  <a:pt x="9174626" y="44983"/>
                </a:cubicBezTo>
                <a:close/>
                <a:moveTo>
                  <a:pt x="8474998" y="0"/>
                </a:moveTo>
                <a:lnTo>
                  <a:pt x="8573502" y="0"/>
                </a:lnTo>
                <a:lnTo>
                  <a:pt x="8659539" y="117664"/>
                </a:lnTo>
                <a:cubicBezTo>
                  <a:pt x="8833725" y="341427"/>
                  <a:pt x="9029703" y="551148"/>
                  <a:pt x="9248507" y="743734"/>
                </a:cubicBezTo>
                <a:cubicBezTo>
                  <a:pt x="9268744" y="761313"/>
                  <a:pt x="9289217" y="778348"/>
                  <a:pt x="9309457" y="795932"/>
                </a:cubicBezTo>
                <a:cubicBezTo>
                  <a:pt x="9458210" y="686371"/>
                  <a:pt x="9607233" y="585288"/>
                  <a:pt x="9785496" y="530713"/>
                </a:cubicBezTo>
                <a:cubicBezTo>
                  <a:pt x="10009630" y="462073"/>
                  <a:pt x="10250992" y="434854"/>
                  <a:pt x="10482828" y="399738"/>
                </a:cubicBezTo>
                <a:cubicBezTo>
                  <a:pt x="10519933" y="394202"/>
                  <a:pt x="10478550" y="453937"/>
                  <a:pt x="10468382" y="461219"/>
                </a:cubicBezTo>
                <a:cubicBezTo>
                  <a:pt x="10161572" y="688641"/>
                  <a:pt x="9818370" y="924476"/>
                  <a:pt x="9430790" y="895589"/>
                </a:cubicBezTo>
                <a:cubicBezTo>
                  <a:pt x="9617112" y="1044003"/>
                  <a:pt x="9813963" y="1178199"/>
                  <a:pt x="10019780" y="1298815"/>
                </a:cubicBezTo>
                <a:cubicBezTo>
                  <a:pt x="10142151" y="1263712"/>
                  <a:pt x="10256792" y="1186061"/>
                  <a:pt x="10372218" y="1146081"/>
                </a:cubicBezTo>
                <a:cubicBezTo>
                  <a:pt x="10279439" y="901425"/>
                  <a:pt x="10751513" y="443317"/>
                  <a:pt x="10896429" y="310883"/>
                </a:cubicBezTo>
                <a:cubicBezTo>
                  <a:pt x="10907980" y="300321"/>
                  <a:pt x="10927341" y="295643"/>
                  <a:pt x="10919735" y="318176"/>
                </a:cubicBezTo>
                <a:cubicBezTo>
                  <a:pt x="10845552" y="531416"/>
                  <a:pt x="10769057" y="750112"/>
                  <a:pt x="10637064" y="935661"/>
                </a:cubicBezTo>
                <a:cubicBezTo>
                  <a:pt x="10618262" y="961821"/>
                  <a:pt x="10471373" y="1105010"/>
                  <a:pt x="10516995" y="1070245"/>
                </a:cubicBezTo>
                <a:cubicBezTo>
                  <a:pt x="10630585" y="984423"/>
                  <a:pt x="10740230" y="886628"/>
                  <a:pt x="10868835" y="815534"/>
                </a:cubicBezTo>
                <a:cubicBezTo>
                  <a:pt x="11133493" y="669415"/>
                  <a:pt x="11435682" y="612577"/>
                  <a:pt x="11704547" y="465665"/>
                </a:cubicBezTo>
                <a:cubicBezTo>
                  <a:pt x="11748194" y="441649"/>
                  <a:pt x="11962368" y="287033"/>
                  <a:pt x="12033562" y="350012"/>
                </a:cubicBezTo>
                <a:cubicBezTo>
                  <a:pt x="12042008" y="357446"/>
                  <a:pt x="12029170" y="377121"/>
                  <a:pt x="12025537" y="382666"/>
                </a:cubicBezTo>
                <a:cubicBezTo>
                  <a:pt x="11835636" y="694348"/>
                  <a:pt x="11402055" y="895784"/>
                  <a:pt x="11088649" y="1056676"/>
                </a:cubicBezTo>
                <a:cubicBezTo>
                  <a:pt x="10916755" y="1144851"/>
                  <a:pt x="10757473" y="1230645"/>
                  <a:pt x="10561600" y="1229477"/>
                </a:cubicBezTo>
                <a:cubicBezTo>
                  <a:pt x="10456897" y="1228927"/>
                  <a:pt x="10388434" y="1221837"/>
                  <a:pt x="10280797" y="1263181"/>
                </a:cubicBezTo>
                <a:cubicBezTo>
                  <a:pt x="10214114" y="1288380"/>
                  <a:pt x="10149765" y="1312641"/>
                  <a:pt x="10083376" y="1334114"/>
                </a:cubicBezTo>
                <a:cubicBezTo>
                  <a:pt x="10323674" y="1470609"/>
                  <a:pt x="10574467" y="1588379"/>
                  <a:pt x="10832582" y="1687356"/>
                </a:cubicBezTo>
                <a:cubicBezTo>
                  <a:pt x="10835145" y="1685866"/>
                  <a:pt x="10837160" y="1684144"/>
                  <a:pt x="10839263" y="1683743"/>
                </a:cubicBezTo>
                <a:cubicBezTo>
                  <a:pt x="11026680" y="1639479"/>
                  <a:pt x="11198523" y="1559010"/>
                  <a:pt x="11350910" y="1443899"/>
                </a:cubicBezTo>
                <a:cubicBezTo>
                  <a:pt x="11353302" y="1439761"/>
                  <a:pt x="11356166" y="1434532"/>
                  <a:pt x="11360346" y="1429225"/>
                </a:cubicBezTo>
                <a:cubicBezTo>
                  <a:pt x="11568454" y="1154547"/>
                  <a:pt x="11893126" y="995756"/>
                  <a:pt x="12167580" y="789523"/>
                </a:cubicBezTo>
                <a:lnTo>
                  <a:pt x="12192000" y="769876"/>
                </a:lnTo>
                <a:lnTo>
                  <a:pt x="12192000" y="802845"/>
                </a:lnTo>
                <a:lnTo>
                  <a:pt x="12173558" y="821317"/>
                </a:lnTo>
                <a:cubicBezTo>
                  <a:pt x="12156328" y="839775"/>
                  <a:pt x="12135859" y="862655"/>
                  <a:pt x="12117398" y="877374"/>
                </a:cubicBezTo>
                <a:cubicBezTo>
                  <a:pt x="11911342" y="1038644"/>
                  <a:pt x="11659100" y="1158472"/>
                  <a:pt x="11472926" y="1344259"/>
                </a:cubicBezTo>
                <a:cubicBezTo>
                  <a:pt x="11530856" y="1294104"/>
                  <a:pt x="11599815" y="1254410"/>
                  <a:pt x="11666978" y="1215889"/>
                </a:cubicBezTo>
                <a:cubicBezTo>
                  <a:pt x="11680568" y="1208123"/>
                  <a:pt x="11694155" y="1200357"/>
                  <a:pt x="11707200" y="1192361"/>
                </a:cubicBezTo>
                <a:cubicBezTo>
                  <a:pt x="11867081" y="1099094"/>
                  <a:pt x="12010478" y="976320"/>
                  <a:pt x="12144637" y="858646"/>
                </a:cubicBezTo>
                <a:lnTo>
                  <a:pt x="12192000" y="810414"/>
                </a:lnTo>
                <a:lnTo>
                  <a:pt x="12192000" y="916439"/>
                </a:lnTo>
                <a:lnTo>
                  <a:pt x="12150630" y="982925"/>
                </a:lnTo>
                <a:cubicBezTo>
                  <a:pt x="11972246" y="1237618"/>
                  <a:pt x="11719654" y="1416530"/>
                  <a:pt x="11389484" y="1469889"/>
                </a:cubicBezTo>
                <a:cubicBezTo>
                  <a:pt x="11249700" y="1582602"/>
                  <a:pt x="11093517" y="1667134"/>
                  <a:pt x="10923736" y="1721439"/>
                </a:cubicBezTo>
                <a:cubicBezTo>
                  <a:pt x="10979487" y="1741826"/>
                  <a:pt x="11035469" y="1761662"/>
                  <a:pt x="11091913" y="1780406"/>
                </a:cubicBezTo>
                <a:cubicBezTo>
                  <a:pt x="11318237" y="1855623"/>
                  <a:pt x="11544464" y="1908264"/>
                  <a:pt x="11771238" y="1944400"/>
                </a:cubicBezTo>
                <a:cubicBezTo>
                  <a:pt x="11775181" y="1939634"/>
                  <a:pt x="11778904" y="1935410"/>
                  <a:pt x="11783166" y="1931422"/>
                </a:cubicBezTo>
                <a:cubicBezTo>
                  <a:pt x="11885723" y="1797152"/>
                  <a:pt x="11990570" y="1669642"/>
                  <a:pt x="12131988" y="1574357"/>
                </a:cubicBezTo>
                <a:lnTo>
                  <a:pt x="12192000" y="1537429"/>
                </a:lnTo>
                <a:lnTo>
                  <a:pt x="12192000" y="1589108"/>
                </a:lnTo>
                <a:lnTo>
                  <a:pt x="12112105" y="1640352"/>
                </a:lnTo>
                <a:cubicBezTo>
                  <a:pt x="12011319" y="1713959"/>
                  <a:pt x="11928638" y="1801479"/>
                  <a:pt x="11849203" y="1900149"/>
                </a:cubicBezTo>
                <a:cubicBezTo>
                  <a:pt x="11883038" y="1876488"/>
                  <a:pt x="11915071" y="1849494"/>
                  <a:pt x="11946326" y="1822808"/>
                </a:cubicBezTo>
                <a:cubicBezTo>
                  <a:pt x="11980834" y="1792997"/>
                  <a:pt x="12017130" y="1762011"/>
                  <a:pt x="12055863" y="1735914"/>
                </a:cubicBezTo>
                <a:cubicBezTo>
                  <a:pt x="12086678" y="1714840"/>
                  <a:pt x="12119524" y="1696556"/>
                  <a:pt x="12150816" y="1678902"/>
                </a:cubicBezTo>
                <a:lnTo>
                  <a:pt x="12192000" y="1655121"/>
                </a:lnTo>
                <a:lnTo>
                  <a:pt x="12192000" y="1686869"/>
                </a:lnTo>
                <a:lnTo>
                  <a:pt x="12163772" y="1703058"/>
                </a:lnTo>
                <a:cubicBezTo>
                  <a:pt x="12132704" y="1720165"/>
                  <a:pt x="12100405" y="1738677"/>
                  <a:pt x="12070597" y="1758893"/>
                </a:cubicBezTo>
                <a:cubicBezTo>
                  <a:pt x="12033422" y="1784357"/>
                  <a:pt x="11997904" y="1815035"/>
                  <a:pt x="11963621" y="1844299"/>
                </a:cubicBezTo>
                <a:cubicBezTo>
                  <a:pt x="11938421" y="1865816"/>
                  <a:pt x="11913214" y="1887338"/>
                  <a:pt x="11886604" y="1907617"/>
                </a:cubicBezTo>
                <a:cubicBezTo>
                  <a:pt x="11977116" y="1884856"/>
                  <a:pt x="12067233" y="1841647"/>
                  <a:pt x="12153575" y="1786372"/>
                </a:cubicBezTo>
                <a:lnTo>
                  <a:pt x="12192000" y="1759693"/>
                </a:lnTo>
                <a:lnTo>
                  <a:pt x="12192000" y="1809459"/>
                </a:lnTo>
                <a:lnTo>
                  <a:pt x="12121362" y="1857561"/>
                </a:lnTo>
                <a:cubicBezTo>
                  <a:pt x="12048187" y="1902591"/>
                  <a:pt x="11972544" y="1939172"/>
                  <a:pt x="11895949" y="1963079"/>
                </a:cubicBezTo>
                <a:lnTo>
                  <a:pt x="12192000" y="1990579"/>
                </a:lnTo>
                <a:lnTo>
                  <a:pt x="12192000" y="2065582"/>
                </a:lnTo>
                <a:lnTo>
                  <a:pt x="12153918" y="2063926"/>
                </a:lnTo>
                <a:lnTo>
                  <a:pt x="12192000" y="2085104"/>
                </a:lnTo>
                <a:lnTo>
                  <a:pt x="12192000" y="2178471"/>
                </a:lnTo>
                <a:lnTo>
                  <a:pt x="12085355" y="2122457"/>
                </a:lnTo>
                <a:lnTo>
                  <a:pt x="12192000" y="2196158"/>
                </a:lnTo>
                <a:lnTo>
                  <a:pt x="12192000" y="2230374"/>
                </a:lnTo>
                <a:lnTo>
                  <a:pt x="12041237" y="2126309"/>
                </a:lnTo>
                <a:cubicBezTo>
                  <a:pt x="12076493" y="2177612"/>
                  <a:pt x="12124001" y="2222030"/>
                  <a:pt x="12174450" y="2262541"/>
                </a:cubicBezTo>
                <a:lnTo>
                  <a:pt x="12192000" y="2275857"/>
                </a:lnTo>
                <a:lnTo>
                  <a:pt x="12192000" y="2377131"/>
                </a:lnTo>
                <a:lnTo>
                  <a:pt x="12155801" y="2349925"/>
                </a:lnTo>
                <a:cubicBezTo>
                  <a:pt x="12047062" y="2264619"/>
                  <a:pt x="11950704" y="2181979"/>
                  <a:pt x="11930164" y="2041945"/>
                </a:cubicBezTo>
                <a:cubicBezTo>
                  <a:pt x="11807338" y="2027929"/>
                  <a:pt x="11684723" y="2008847"/>
                  <a:pt x="11561767" y="1984479"/>
                </a:cubicBezTo>
                <a:cubicBezTo>
                  <a:pt x="11829168" y="2318516"/>
                  <a:pt x="11916257" y="2737804"/>
                  <a:pt x="11987997" y="3153822"/>
                </a:cubicBezTo>
                <a:cubicBezTo>
                  <a:pt x="11991834" y="3176690"/>
                  <a:pt x="11945766" y="3233800"/>
                  <a:pt x="11926558" y="3203134"/>
                </a:cubicBezTo>
                <a:cubicBezTo>
                  <a:pt x="11688637" y="2826855"/>
                  <a:pt x="11343207" y="2452063"/>
                  <a:pt x="11440430" y="1973028"/>
                </a:cubicBezTo>
                <a:cubicBezTo>
                  <a:pt x="11441503" y="1968973"/>
                  <a:pt x="11443583" y="1964061"/>
                  <a:pt x="11446754" y="1959605"/>
                </a:cubicBezTo>
                <a:cubicBezTo>
                  <a:pt x="11314670" y="1929437"/>
                  <a:pt x="11182797" y="1894208"/>
                  <a:pt x="11050651" y="1850495"/>
                </a:cubicBezTo>
                <a:cubicBezTo>
                  <a:pt x="10825423" y="1775743"/>
                  <a:pt x="10604642" y="1687421"/>
                  <a:pt x="10389960" y="1586232"/>
                </a:cubicBezTo>
                <a:cubicBezTo>
                  <a:pt x="10423849" y="1697796"/>
                  <a:pt x="10481699" y="1805979"/>
                  <a:pt x="10500699" y="1913175"/>
                </a:cubicBezTo>
                <a:cubicBezTo>
                  <a:pt x="10502971" y="1915419"/>
                  <a:pt x="10505550" y="1918445"/>
                  <a:pt x="10507814" y="1920694"/>
                </a:cubicBezTo>
                <a:cubicBezTo>
                  <a:pt x="10511536" y="1916469"/>
                  <a:pt x="10515800" y="1912482"/>
                  <a:pt x="10518908" y="1911226"/>
                </a:cubicBezTo>
                <a:cubicBezTo>
                  <a:pt x="10803133" y="1788841"/>
                  <a:pt x="11118572" y="2264893"/>
                  <a:pt x="11258935" y="2442781"/>
                </a:cubicBezTo>
                <a:cubicBezTo>
                  <a:pt x="11271929" y="2459223"/>
                  <a:pt x="11230610" y="2515770"/>
                  <a:pt x="11211663" y="2510325"/>
                </a:cubicBezTo>
                <a:cubicBezTo>
                  <a:pt x="10952813" y="2437432"/>
                  <a:pt x="10754880" y="2286035"/>
                  <a:pt x="10571295" y="2105302"/>
                </a:cubicBezTo>
                <a:cubicBezTo>
                  <a:pt x="10593939" y="2333141"/>
                  <a:pt x="10477445" y="2625036"/>
                  <a:pt x="10435737" y="2805672"/>
                </a:cubicBezTo>
                <a:cubicBezTo>
                  <a:pt x="10398299" y="2965580"/>
                  <a:pt x="10359478" y="3078554"/>
                  <a:pt x="10206831" y="3151701"/>
                </a:cubicBezTo>
                <a:cubicBezTo>
                  <a:pt x="10193935" y="3157832"/>
                  <a:pt x="10194572" y="3142650"/>
                  <a:pt x="10196482" y="3135084"/>
                </a:cubicBezTo>
                <a:cubicBezTo>
                  <a:pt x="10274073" y="2811909"/>
                  <a:pt x="10304290" y="2478979"/>
                  <a:pt x="10381882" y="2155807"/>
                </a:cubicBezTo>
                <a:cubicBezTo>
                  <a:pt x="10395105" y="2100241"/>
                  <a:pt x="10437104" y="2020803"/>
                  <a:pt x="10439260" y="1962486"/>
                </a:cubicBezTo>
                <a:cubicBezTo>
                  <a:pt x="10439491" y="1961942"/>
                  <a:pt x="10439175" y="1961166"/>
                  <a:pt x="10439409" y="1960615"/>
                </a:cubicBezTo>
                <a:cubicBezTo>
                  <a:pt x="10439475" y="1957427"/>
                  <a:pt x="10440085" y="1954468"/>
                  <a:pt x="10439915" y="1951821"/>
                </a:cubicBezTo>
                <a:cubicBezTo>
                  <a:pt x="10433959" y="1836632"/>
                  <a:pt x="10332627" y="1683636"/>
                  <a:pt x="10314241" y="1556749"/>
                </a:cubicBezTo>
                <a:cubicBezTo>
                  <a:pt x="10313847" y="1554649"/>
                  <a:pt x="10314451" y="1551688"/>
                  <a:pt x="10315061" y="1548729"/>
                </a:cubicBezTo>
                <a:cubicBezTo>
                  <a:pt x="10038413" y="1412938"/>
                  <a:pt x="9774128" y="1254043"/>
                  <a:pt x="9526158" y="1071804"/>
                </a:cubicBezTo>
                <a:cubicBezTo>
                  <a:pt x="9586547" y="1245450"/>
                  <a:pt x="9699054" y="1407035"/>
                  <a:pt x="9758689" y="1585512"/>
                </a:cubicBezTo>
                <a:cubicBezTo>
                  <a:pt x="9851296" y="1860991"/>
                  <a:pt x="9909066" y="2144264"/>
                  <a:pt x="9941392" y="2432858"/>
                </a:cubicBezTo>
                <a:cubicBezTo>
                  <a:pt x="9942776" y="2446319"/>
                  <a:pt x="9898852" y="2512059"/>
                  <a:pt x="9887724" y="2495762"/>
                </a:cubicBezTo>
                <a:cubicBezTo>
                  <a:pt x="9758830" y="2305989"/>
                  <a:pt x="9675953" y="2083557"/>
                  <a:pt x="9587446" y="1872898"/>
                </a:cubicBezTo>
                <a:cubicBezTo>
                  <a:pt x="9504836" y="1675682"/>
                  <a:pt x="9450239" y="1492905"/>
                  <a:pt x="9462810" y="1288346"/>
                </a:cubicBezTo>
                <a:cubicBezTo>
                  <a:pt x="9416080" y="1372857"/>
                  <a:pt x="9368030" y="1457457"/>
                  <a:pt x="9318575" y="1540820"/>
                </a:cubicBezTo>
                <a:cubicBezTo>
                  <a:pt x="9284037" y="1599587"/>
                  <a:pt x="9257140" y="1661598"/>
                  <a:pt x="9191090" y="1688355"/>
                </a:cubicBezTo>
                <a:cubicBezTo>
                  <a:pt x="9186426" y="1690241"/>
                  <a:pt x="9179411" y="1688563"/>
                  <a:pt x="9177757" y="1683354"/>
                </a:cubicBezTo>
                <a:cubicBezTo>
                  <a:pt x="9143528" y="1583238"/>
                  <a:pt x="9220115" y="1420588"/>
                  <a:pt x="9274865" y="1336896"/>
                </a:cubicBezTo>
                <a:cubicBezTo>
                  <a:pt x="9324504" y="1260695"/>
                  <a:pt x="9393212" y="1200294"/>
                  <a:pt x="9478649" y="1173376"/>
                </a:cubicBezTo>
                <a:cubicBezTo>
                  <a:pt x="9479343" y="1171736"/>
                  <a:pt x="9480811" y="1169782"/>
                  <a:pt x="9482281" y="1167830"/>
                </a:cubicBezTo>
                <a:cubicBezTo>
                  <a:pt x="9463542" y="1119335"/>
                  <a:pt x="9448141" y="1069035"/>
                  <a:pt x="9438637" y="1015438"/>
                </a:cubicBezTo>
                <a:cubicBezTo>
                  <a:pt x="9438473" y="1012795"/>
                  <a:pt x="9438847" y="1010377"/>
                  <a:pt x="9439458" y="1007420"/>
                </a:cubicBezTo>
                <a:cubicBezTo>
                  <a:pt x="9356819" y="944106"/>
                  <a:pt x="9275563" y="877509"/>
                  <a:pt x="9197105" y="808882"/>
                </a:cubicBezTo>
                <a:cubicBezTo>
                  <a:pt x="9119732" y="740719"/>
                  <a:pt x="9045390" y="669969"/>
                  <a:pt x="8973607" y="597733"/>
                </a:cubicBezTo>
                <a:cubicBezTo>
                  <a:pt x="9117865" y="988437"/>
                  <a:pt x="9115639" y="1402749"/>
                  <a:pt x="8967512" y="1795211"/>
                </a:cubicBezTo>
                <a:cubicBezTo>
                  <a:pt x="8964595" y="1803635"/>
                  <a:pt x="8922055" y="1866099"/>
                  <a:pt x="8912526" y="1841464"/>
                </a:cubicBezTo>
                <a:cubicBezTo>
                  <a:pt x="8756044" y="1433999"/>
                  <a:pt x="8647107" y="967467"/>
                  <a:pt x="8893391" y="572788"/>
                </a:cubicBezTo>
                <a:cubicBezTo>
                  <a:pt x="8896018" y="568101"/>
                  <a:pt x="8899507" y="564428"/>
                  <a:pt x="8902990" y="560750"/>
                </a:cubicBezTo>
                <a:cubicBezTo>
                  <a:pt x="8907633" y="554349"/>
                  <a:pt x="8913596" y="547863"/>
                  <a:pt x="8919102" y="542471"/>
                </a:cubicBezTo>
                <a:cubicBezTo>
                  <a:pt x="8828814" y="448553"/>
                  <a:pt x="8743025" y="351231"/>
                  <a:pt x="8661728" y="250903"/>
                </a:cubicBezTo>
                <a:close/>
                <a:moveTo>
                  <a:pt x="8357758" y="0"/>
                </a:moveTo>
                <a:lnTo>
                  <a:pt x="8405492" y="0"/>
                </a:lnTo>
                <a:lnTo>
                  <a:pt x="8392083" y="30495"/>
                </a:lnTo>
                <a:cubicBezTo>
                  <a:pt x="8354166" y="121698"/>
                  <a:pt x="8324318" y="217584"/>
                  <a:pt x="8339888" y="306259"/>
                </a:cubicBezTo>
                <a:cubicBezTo>
                  <a:pt x="8364400" y="446040"/>
                  <a:pt x="8455049" y="577127"/>
                  <a:pt x="8473847" y="727373"/>
                </a:cubicBezTo>
                <a:cubicBezTo>
                  <a:pt x="8510300" y="1013846"/>
                  <a:pt x="8488635" y="1326579"/>
                  <a:pt x="8454081" y="1611960"/>
                </a:cubicBezTo>
                <a:cubicBezTo>
                  <a:pt x="8452268" y="1625361"/>
                  <a:pt x="8409518" y="1692886"/>
                  <a:pt x="8396000" y="1663986"/>
                </a:cubicBezTo>
                <a:cubicBezTo>
                  <a:pt x="8190763" y="1233305"/>
                  <a:pt x="8063839" y="818387"/>
                  <a:pt x="8238881" y="368438"/>
                </a:cubicBezTo>
                <a:lnTo>
                  <a:pt x="7668140" y="942511"/>
                </a:lnTo>
                <a:cubicBezTo>
                  <a:pt x="7658137" y="952438"/>
                  <a:pt x="7629107" y="972341"/>
                  <a:pt x="7637853" y="942567"/>
                </a:cubicBezTo>
                <a:cubicBezTo>
                  <a:pt x="7690270" y="771614"/>
                  <a:pt x="7793861" y="624255"/>
                  <a:pt x="7909649" y="489150"/>
                </a:cubicBezTo>
                <a:cubicBezTo>
                  <a:pt x="8010566" y="370919"/>
                  <a:pt x="8112174" y="322520"/>
                  <a:pt x="8256182" y="301724"/>
                </a:cubicBezTo>
                <a:cubicBezTo>
                  <a:pt x="8255907" y="293239"/>
                  <a:pt x="8255408" y="285302"/>
                  <a:pt x="8255912" y="276498"/>
                </a:cubicBezTo>
                <a:cubicBezTo>
                  <a:pt x="8260651" y="221208"/>
                  <a:pt x="8285427" y="155085"/>
                  <a:pt x="8315225" y="89075"/>
                </a:cubicBezTo>
                <a:close/>
                <a:moveTo>
                  <a:pt x="7497388" y="0"/>
                </a:moveTo>
                <a:lnTo>
                  <a:pt x="7560921" y="0"/>
                </a:lnTo>
                <a:lnTo>
                  <a:pt x="7546742" y="68966"/>
                </a:lnTo>
                <a:cubicBezTo>
                  <a:pt x="7513334" y="225436"/>
                  <a:pt x="7494394" y="379659"/>
                  <a:pt x="7488853" y="535687"/>
                </a:cubicBezTo>
                <a:lnTo>
                  <a:pt x="7529509" y="380358"/>
                </a:lnTo>
                <a:cubicBezTo>
                  <a:pt x="7546426" y="316055"/>
                  <a:pt x="7563725" y="249346"/>
                  <a:pt x="7585939" y="184712"/>
                </a:cubicBezTo>
                <a:cubicBezTo>
                  <a:pt x="7597162" y="152119"/>
                  <a:pt x="7609478" y="119997"/>
                  <a:pt x="7621792" y="87864"/>
                </a:cubicBezTo>
                <a:lnTo>
                  <a:pt x="7654204" y="0"/>
                </a:lnTo>
                <a:lnTo>
                  <a:pt x="7683986" y="0"/>
                </a:lnTo>
                <a:lnTo>
                  <a:pt x="7647914" y="97640"/>
                </a:lnTo>
                <a:cubicBezTo>
                  <a:pt x="7635833" y="129221"/>
                  <a:pt x="7623516" y="161350"/>
                  <a:pt x="7612524" y="193392"/>
                </a:cubicBezTo>
                <a:cubicBezTo>
                  <a:pt x="7590775" y="256933"/>
                  <a:pt x="7573702" y="323103"/>
                  <a:pt x="7557013" y="386853"/>
                </a:cubicBezTo>
                <a:lnTo>
                  <a:pt x="7517286" y="539999"/>
                </a:lnTo>
                <a:cubicBezTo>
                  <a:pt x="7579804" y="409054"/>
                  <a:pt x="7648790" y="283748"/>
                  <a:pt x="7704204" y="152292"/>
                </a:cubicBezTo>
                <a:lnTo>
                  <a:pt x="7756975" y="0"/>
                </a:lnTo>
                <a:lnTo>
                  <a:pt x="7837329" y="0"/>
                </a:lnTo>
                <a:lnTo>
                  <a:pt x="7821760" y="65656"/>
                </a:lnTo>
                <a:cubicBezTo>
                  <a:pt x="7739780" y="311007"/>
                  <a:pt x="7576279" y="519263"/>
                  <a:pt x="7488925" y="763628"/>
                </a:cubicBezTo>
                <a:cubicBezTo>
                  <a:pt x="7478308" y="793254"/>
                  <a:pt x="7422482" y="826275"/>
                  <a:pt x="7419999" y="774360"/>
                </a:cubicBezTo>
                <a:cubicBezTo>
                  <a:pt x="7407159" y="524115"/>
                  <a:pt x="7434412" y="279259"/>
                  <a:pt x="7487820" y="37416"/>
                </a:cubicBezTo>
                <a:close/>
                <a:moveTo>
                  <a:pt x="3882765" y="0"/>
                </a:moveTo>
                <a:lnTo>
                  <a:pt x="3995099" y="0"/>
                </a:lnTo>
                <a:lnTo>
                  <a:pt x="4163818" y="234104"/>
                </a:lnTo>
                <a:cubicBezTo>
                  <a:pt x="4167056" y="234046"/>
                  <a:pt x="4169933" y="233486"/>
                  <a:pt x="4172099" y="234207"/>
                </a:cubicBezTo>
                <a:cubicBezTo>
                  <a:pt x="4370329" y="290447"/>
                  <a:pt x="4575890" y="304753"/>
                  <a:pt x="4784282" y="276561"/>
                </a:cubicBezTo>
                <a:cubicBezTo>
                  <a:pt x="4788943" y="273941"/>
                  <a:pt x="4794689" y="270546"/>
                  <a:pt x="4801687" y="267764"/>
                </a:cubicBezTo>
                <a:cubicBezTo>
                  <a:pt x="5207052" y="98325"/>
                  <a:pt x="5661672" y="149587"/>
                  <a:pt x="6082788" y="64119"/>
                </a:cubicBezTo>
                <a:cubicBezTo>
                  <a:pt x="6097705" y="60940"/>
                  <a:pt x="6122565" y="65809"/>
                  <a:pt x="6099442" y="82568"/>
                </a:cubicBezTo>
                <a:cubicBezTo>
                  <a:pt x="5702970" y="366122"/>
                  <a:pt x="5250177" y="483706"/>
                  <a:pt x="4804137" y="320931"/>
                </a:cubicBezTo>
                <a:cubicBezTo>
                  <a:pt x="4608728" y="353445"/>
                  <a:pt x="4415104" y="351091"/>
                  <a:pt x="4227047" y="313415"/>
                </a:cubicBezTo>
                <a:cubicBezTo>
                  <a:pt x="4265992" y="361495"/>
                  <a:pt x="4305481" y="409180"/>
                  <a:pt x="4346041" y="456086"/>
                </a:cubicBezTo>
                <a:cubicBezTo>
                  <a:pt x="4508645" y="644218"/>
                  <a:pt x="4684629" y="811207"/>
                  <a:pt x="4870967" y="963061"/>
                </a:cubicBezTo>
                <a:cubicBezTo>
                  <a:pt x="4877428" y="960662"/>
                  <a:pt x="4883360" y="958653"/>
                  <a:pt x="4889647" y="957147"/>
                </a:cubicBezTo>
                <a:cubicBezTo>
                  <a:pt x="5063790" y="885104"/>
                  <a:pt x="5235998" y="820573"/>
                  <a:pt x="5422504" y="805191"/>
                </a:cubicBezTo>
                <a:cubicBezTo>
                  <a:pt x="5643719" y="786779"/>
                  <a:pt x="5869113" y="808075"/>
                  <a:pt x="6087656" y="826703"/>
                </a:cubicBezTo>
                <a:cubicBezTo>
                  <a:pt x="6118977" y="829180"/>
                  <a:pt x="6064821" y="863092"/>
                  <a:pt x="6058717" y="865992"/>
                </a:cubicBezTo>
                <a:cubicBezTo>
                  <a:pt x="5757093" y="988464"/>
                  <a:pt x="5312094" y="1115658"/>
                  <a:pt x="4974153" y="1045456"/>
                </a:cubicBezTo>
                <a:cubicBezTo>
                  <a:pt x="5180499" y="1203411"/>
                  <a:pt x="5398986" y="1344171"/>
                  <a:pt x="5627835" y="1472077"/>
                </a:cubicBezTo>
                <a:cubicBezTo>
                  <a:pt x="5628372" y="1471688"/>
                  <a:pt x="5629279" y="1471800"/>
                  <a:pt x="5629817" y="1471412"/>
                </a:cubicBezTo>
                <a:cubicBezTo>
                  <a:pt x="5631249" y="1471132"/>
                  <a:pt x="5633225" y="1470462"/>
                  <a:pt x="5634124" y="1470572"/>
                </a:cubicBezTo>
                <a:cubicBezTo>
                  <a:pt x="5647257" y="1469448"/>
                  <a:pt x="5751167" y="1386498"/>
                  <a:pt x="5755832" y="1383886"/>
                </a:cubicBezTo>
                <a:cubicBezTo>
                  <a:pt x="5837996" y="1338827"/>
                  <a:pt x="5925989" y="1306339"/>
                  <a:pt x="6014186" y="1279799"/>
                </a:cubicBezTo>
                <a:cubicBezTo>
                  <a:pt x="6310230" y="1190367"/>
                  <a:pt x="6608567" y="1157268"/>
                  <a:pt x="6901619" y="1047874"/>
                </a:cubicBezTo>
                <a:cubicBezTo>
                  <a:pt x="6921553" y="1040293"/>
                  <a:pt x="6976591" y="1037028"/>
                  <a:pt x="6931566" y="1062034"/>
                </a:cubicBezTo>
                <a:cubicBezTo>
                  <a:pt x="6610108" y="1243134"/>
                  <a:pt x="6183662" y="1573592"/>
                  <a:pt x="5790982" y="1561380"/>
                </a:cubicBezTo>
                <a:cubicBezTo>
                  <a:pt x="5920545" y="1629240"/>
                  <a:pt x="6053507" y="1693876"/>
                  <a:pt x="6188971" y="1755168"/>
                </a:cubicBezTo>
                <a:cubicBezTo>
                  <a:pt x="6193458" y="1753446"/>
                  <a:pt x="6198307" y="1752214"/>
                  <a:pt x="6202446" y="1752268"/>
                </a:cubicBezTo>
                <a:cubicBezTo>
                  <a:pt x="6504288" y="1570118"/>
                  <a:pt x="6833930" y="1471594"/>
                  <a:pt x="7179560" y="1467551"/>
                </a:cubicBezTo>
                <a:cubicBezTo>
                  <a:pt x="7221126" y="1467186"/>
                  <a:pt x="7172003" y="1501258"/>
                  <a:pt x="7158730" y="1507835"/>
                </a:cubicBezTo>
                <a:cubicBezTo>
                  <a:pt x="6888412" y="1630502"/>
                  <a:pt x="6618589" y="1809287"/>
                  <a:pt x="6326959" y="1817686"/>
                </a:cubicBezTo>
                <a:cubicBezTo>
                  <a:pt x="6396578" y="1848113"/>
                  <a:pt x="6466739" y="1878148"/>
                  <a:pt x="6537433" y="1907790"/>
                </a:cubicBezTo>
                <a:cubicBezTo>
                  <a:pt x="6542473" y="1907949"/>
                  <a:pt x="6546435" y="1908891"/>
                  <a:pt x="6550221" y="1910729"/>
                </a:cubicBezTo>
                <a:cubicBezTo>
                  <a:pt x="6742694" y="1932993"/>
                  <a:pt x="6849771" y="2068278"/>
                  <a:pt x="6964438" y="2209505"/>
                </a:cubicBezTo>
                <a:cubicBezTo>
                  <a:pt x="7113162" y="2393201"/>
                  <a:pt x="7266286" y="2592015"/>
                  <a:pt x="7367862" y="2806833"/>
                </a:cubicBezTo>
                <a:cubicBezTo>
                  <a:pt x="7371456" y="2814338"/>
                  <a:pt x="7369522" y="2821080"/>
                  <a:pt x="7364329" y="2826907"/>
                </a:cubicBezTo>
                <a:cubicBezTo>
                  <a:pt x="7348741" y="2844389"/>
                  <a:pt x="7303788" y="2853651"/>
                  <a:pt x="7290545" y="2850663"/>
                </a:cubicBezTo>
                <a:cubicBezTo>
                  <a:pt x="6859896" y="2738539"/>
                  <a:pt x="6609607" y="2342306"/>
                  <a:pt x="6472036" y="1959003"/>
                </a:cubicBezTo>
                <a:cubicBezTo>
                  <a:pt x="6239391" y="1862081"/>
                  <a:pt x="6011946" y="1759868"/>
                  <a:pt x="5792897" y="1647747"/>
                </a:cubicBezTo>
                <a:cubicBezTo>
                  <a:pt x="5817125" y="1702679"/>
                  <a:pt x="5838127" y="1759942"/>
                  <a:pt x="5842751" y="1816112"/>
                </a:cubicBezTo>
                <a:cubicBezTo>
                  <a:pt x="5844184" y="1815832"/>
                  <a:pt x="5846161" y="1815162"/>
                  <a:pt x="5847424" y="1815776"/>
                </a:cubicBezTo>
                <a:cubicBezTo>
                  <a:pt x="6140442" y="1830791"/>
                  <a:pt x="6291873" y="2115536"/>
                  <a:pt x="6399821" y="2344799"/>
                </a:cubicBezTo>
                <a:cubicBezTo>
                  <a:pt x="6413837" y="2374329"/>
                  <a:pt x="6342916" y="2402075"/>
                  <a:pt x="6323232" y="2389634"/>
                </a:cubicBezTo>
                <a:cubicBezTo>
                  <a:pt x="6177906" y="2301146"/>
                  <a:pt x="6052833" y="2198747"/>
                  <a:pt x="5942958" y="2077708"/>
                </a:cubicBezTo>
                <a:cubicBezTo>
                  <a:pt x="5949243" y="2174636"/>
                  <a:pt x="5937179" y="2273417"/>
                  <a:pt x="5921559" y="2378596"/>
                </a:cubicBezTo>
                <a:cubicBezTo>
                  <a:pt x="5888539" y="2593290"/>
                  <a:pt x="5878937" y="2813146"/>
                  <a:pt x="5817651" y="3023919"/>
                </a:cubicBezTo>
                <a:cubicBezTo>
                  <a:pt x="5810408" y="3049005"/>
                  <a:pt x="5741174" y="3089270"/>
                  <a:pt x="5729634" y="3051849"/>
                </a:cubicBezTo>
                <a:cubicBezTo>
                  <a:pt x="5657096" y="2815984"/>
                  <a:pt x="5581632" y="2571559"/>
                  <a:pt x="5611018" y="2316769"/>
                </a:cubicBezTo>
                <a:cubicBezTo>
                  <a:pt x="5622715" y="2217484"/>
                  <a:pt x="5656813" y="2135538"/>
                  <a:pt x="5687608" y="2039972"/>
                </a:cubicBezTo>
                <a:cubicBezTo>
                  <a:pt x="5744741" y="1859679"/>
                  <a:pt x="5733310" y="1742061"/>
                  <a:pt x="5657554" y="1576445"/>
                </a:cubicBezTo>
                <a:cubicBezTo>
                  <a:pt x="5483232" y="1483028"/>
                  <a:pt x="5313009" y="1382833"/>
                  <a:pt x="5150475" y="1274012"/>
                </a:cubicBezTo>
                <a:cubicBezTo>
                  <a:pt x="5326569" y="1559959"/>
                  <a:pt x="5457991" y="1838600"/>
                  <a:pt x="5349142" y="2204405"/>
                </a:cubicBezTo>
                <a:cubicBezTo>
                  <a:pt x="5342604" y="2225928"/>
                  <a:pt x="5273881" y="2261245"/>
                  <a:pt x="5262214" y="2233836"/>
                </a:cubicBezTo>
                <a:cubicBezTo>
                  <a:pt x="5160759" y="2006724"/>
                  <a:pt x="5064863" y="1777114"/>
                  <a:pt x="4981539" y="1542201"/>
                </a:cubicBezTo>
                <a:cubicBezTo>
                  <a:pt x="4932755" y="1405876"/>
                  <a:pt x="4893729" y="1278486"/>
                  <a:pt x="4958461" y="1136957"/>
                </a:cubicBezTo>
                <a:cubicBezTo>
                  <a:pt x="4854219" y="1059900"/>
                  <a:pt x="4753195" y="978221"/>
                  <a:pt x="4655015" y="891426"/>
                </a:cubicBezTo>
                <a:cubicBezTo>
                  <a:pt x="4700834" y="1342763"/>
                  <a:pt x="4530476" y="1779853"/>
                  <a:pt x="4348002" y="2205895"/>
                </a:cubicBezTo>
                <a:cubicBezTo>
                  <a:pt x="4337873" y="2229260"/>
                  <a:pt x="4261560" y="2258626"/>
                  <a:pt x="4262250" y="2219972"/>
                </a:cubicBezTo>
                <a:cubicBezTo>
                  <a:pt x="4268663" y="1744520"/>
                  <a:pt x="4175629" y="1214471"/>
                  <a:pt x="4550611" y="817540"/>
                </a:cubicBezTo>
                <a:cubicBezTo>
                  <a:pt x="4554014" y="814312"/>
                  <a:pt x="4558850" y="810804"/>
                  <a:pt x="4564418" y="808293"/>
                </a:cubicBezTo>
                <a:cubicBezTo>
                  <a:pt x="4461330" y="711325"/>
                  <a:pt x="4361455" y="609738"/>
                  <a:pt x="4266388" y="500083"/>
                </a:cubicBezTo>
                <a:cubicBezTo>
                  <a:pt x="4185451" y="406519"/>
                  <a:pt x="4107556" y="310364"/>
                  <a:pt x="4032842" y="211809"/>
                </a:cubicBezTo>
                <a:close/>
                <a:moveTo>
                  <a:pt x="3721337" y="0"/>
                </a:moveTo>
                <a:lnTo>
                  <a:pt x="3797544" y="0"/>
                </a:lnTo>
                <a:lnTo>
                  <a:pt x="3775734" y="95131"/>
                </a:lnTo>
                <a:cubicBezTo>
                  <a:pt x="3762598" y="156923"/>
                  <a:pt x="3748081" y="217234"/>
                  <a:pt x="3724807" y="272257"/>
                </a:cubicBezTo>
                <a:cubicBezTo>
                  <a:pt x="3725550" y="275539"/>
                  <a:pt x="3726109" y="279707"/>
                  <a:pt x="3726844" y="282988"/>
                </a:cubicBezTo>
                <a:cubicBezTo>
                  <a:pt x="3732776" y="280979"/>
                  <a:pt x="3739065" y="279475"/>
                  <a:pt x="3742664" y="279918"/>
                </a:cubicBezTo>
                <a:cubicBezTo>
                  <a:pt x="4076263" y="313585"/>
                  <a:pt x="4081377" y="922622"/>
                  <a:pt x="4103910" y="1161917"/>
                </a:cubicBezTo>
                <a:cubicBezTo>
                  <a:pt x="4106010" y="1184045"/>
                  <a:pt x="4034389" y="1215360"/>
                  <a:pt x="4020269" y="1200406"/>
                </a:cubicBezTo>
                <a:cubicBezTo>
                  <a:pt x="3826459" y="997506"/>
                  <a:pt x="3735339" y="752983"/>
                  <a:pt x="3674882" y="488524"/>
                </a:cubicBezTo>
                <a:cubicBezTo>
                  <a:pt x="3559684" y="713184"/>
                  <a:pt x="3278706" y="925237"/>
                  <a:pt x="3132682" y="1072284"/>
                </a:cubicBezTo>
                <a:cubicBezTo>
                  <a:pt x="3002939" y="1202191"/>
                  <a:pt x="2899935" y="1287527"/>
                  <a:pt x="2716346" y="1276376"/>
                </a:cubicBezTo>
                <a:cubicBezTo>
                  <a:pt x="2700863" y="1275390"/>
                  <a:pt x="2710506" y="1261536"/>
                  <a:pt x="2716772" y="1255462"/>
                </a:cubicBezTo>
                <a:cubicBezTo>
                  <a:pt x="2980750" y="993927"/>
                  <a:pt x="3207119" y="698608"/>
                  <a:pt x="3471096" y="437072"/>
                </a:cubicBezTo>
                <a:cubicBezTo>
                  <a:pt x="3516376" y="392044"/>
                  <a:pt x="3602281" y="339698"/>
                  <a:pt x="3639057" y="286334"/>
                </a:cubicBezTo>
                <a:cubicBezTo>
                  <a:pt x="3639591" y="285947"/>
                  <a:pt x="3639767" y="285058"/>
                  <a:pt x="3640309" y="284664"/>
                </a:cubicBezTo>
                <a:cubicBezTo>
                  <a:pt x="3642272" y="281720"/>
                  <a:pt x="3644597" y="279273"/>
                  <a:pt x="3646022" y="276711"/>
                </a:cubicBezTo>
                <a:cubicBezTo>
                  <a:pt x="3677659" y="221350"/>
                  <a:pt x="3693078" y="144742"/>
                  <a:pt x="3707943" y="65958"/>
                </a:cubicBezTo>
                <a:close/>
                <a:moveTo>
                  <a:pt x="2867960" y="0"/>
                </a:moveTo>
                <a:lnTo>
                  <a:pt x="2926351" y="0"/>
                </a:lnTo>
                <a:lnTo>
                  <a:pt x="2902823" y="262929"/>
                </a:lnTo>
                <a:cubicBezTo>
                  <a:pt x="2913215" y="221824"/>
                  <a:pt x="2926844" y="180662"/>
                  <a:pt x="2940663" y="140884"/>
                </a:cubicBezTo>
                <a:lnTo>
                  <a:pt x="2947039" y="122524"/>
                </a:lnTo>
                <a:lnTo>
                  <a:pt x="2984316" y="0"/>
                </a:lnTo>
                <a:lnTo>
                  <a:pt x="3016114" y="0"/>
                </a:lnTo>
                <a:lnTo>
                  <a:pt x="2979949" y="119274"/>
                </a:lnTo>
                <a:lnTo>
                  <a:pt x="3023879" y="0"/>
                </a:lnTo>
                <a:lnTo>
                  <a:pt x="3105400" y="0"/>
                </a:lnTo>
                <a:lnTo>
                  <a:pt x="3094669" y="30308"/>
                </a:lnTo>
                <a:cubicBezTo>
                  <a:pt x="3037894" y="178003"/>
                  <a:pt x="2973232" y="323305"/>
                  <a:pt x="2901945" y="466538"/>
                </a:cubicBezTo>
                <a:cubicBezTo>
                  <a:pt x="2895180" y="479835"/>
                  <a:pt x="2815686" y="518381"/>
                  <a:pt x="2815209" y="497361"/>
                </a:cubicBezTo>
                <a:cubicBezTo>
                  <a:pt x="2812746" y="375148"/>
                  <a:pt x="2825702" y="251298"/>
                  <a:pt x="2844845" y="127638"/>
                </a:cubicBezTo>
                <a:close/>
                <a:moveTo>
                  <a:pt x="1057230" y="0"/>
                </a:moveTo>
                <a:lnTo>
                  <a:pt x="1111003" y="0"/>
                </a:lnTo>
                <a:lnTo>
                  <a:pt x="1125553" y="52588"/>
                </a:lnTo>
                <a:cubicBezTo>
                  <a:pt x="1174409" y="196547"/>
                  <a:pt x="1244674" y="336170"/>
                  <a:pt x="1304276" y="476275"/>
                </a:cubicBezTo>
                <a:cubicBezTo>
                  <a:pt x="1351896" y="589579"/>
                  <a:pt x="1459984" y="863646"/>
                  <a:pt x="1492066" y="886333"/>
                </a:cubicBezTo>
                <a:lnTo>
                  <a:pt x="1423698" y="710817"/>
                </a:lnTo>
                <a:cubicBezTo>
                  <a:pt x="1401022" y="652964"/>
                  <a:pt x="1378015" y="593152"/>
                  <a:pt x="1357609" y="532892"/>
                </a:cubicBezTo>
                <a:cubicBezTo>
                  <a:pt x="1339853" y="480241"/>
                  <a:pt x="1324587" y="426487"/>
                  <a:pt x="1309550" y="374031"/>
                </a:cubicBezTo>
                <a:cubicBezTo>
                  <a:pt x="1277632" y="264242"/>
                  <a:pt x="1244842" y="151584"/>
                  <a:pt x="1193673" y="49533"/>
                </a:cubicBezTo>
                <a:lnTo>
                  <a:pt x="1164391" y="0"/>
                </a:lnTo>
                <a:lnTo>
                  <a:pt x="1200666" y="0"/>
                </a:lnTo>
                <a:lnTo>
                  <a:pt x="1223408" y="38996"/>
                </a:lnTo>
                <a:cubicBezTo>
                  <a:pt x="1274817" y="142454"/>
                  <a:pt x="1307626" y="255236"/>
                  <a:pt x="1339635" y="365517"/>
                </a:cubicBezTo>
                <a:cubicBezTo>
                  <a:pt x="1354670" y="417965"/>
                  <a:pt x="1370587" y="471608"/>
                  <a:pt x="1387469" y="523079"/>
                </a:cubicBezTo>
                <a:cubicBezTo>
                  <a:pt x="1407105" y="582792"/>
                  <a:pt x="1430659" y="641842"/>
                  <a:pt x="1452685" y="699806"/>
                </a:cubicBezTo>
                <a:lnTo>
                  <a:pt x="1492092" y="800424"/>
                </a:lnTo>
                <a:cubicBezTo>
                  <a:pt x="1484618" y="760762"/>
                  <a:pt x="1473155" y="705686"/>
                  <a:pt x="1455302" y="632913"/>
                </a:cubicBezTo>
                <a:cubicBezTo>
                  <a:pt x="1413478" y="460985"/>
                  <a:pt x="1347194" y="188426"/>
                  <a:pt x="1222336" y="9480"/>
                </a:cubicBezTo>
                <a:lnTo>
                  <a:pt x="1214634" y="0"/>
                </a:lnTo>
                <a:lnTo>
                  <a:pt x="1289827" y="0"/>
                </a:lnTo>
                <a:lnTo>
                  <a:pt x="1321076" y="59722"/>
                </a:lnTo>
                <a:cubicBezTo>
                  <a:pt x="1409905" y="250193"/>
                  <a:pt x="1460341" y="480374"/>
                  <a:pt x="1512579" y="626441"/>
                </a:cubicBezTo>
                <a:cubicBezTo>
                  <a:pt x="1573756" y="799163"/>
                  <a:pt x="1605359" y="928641"/>
                  <a:pt x="1506076" y="1089289"/>
                </a:cubicBezTo>
                <a:cubicBezTo>
                  <a:pt x="1497659" y="1102817"/>
                  <a:pt x="1489109" y="1088176"/>
                  <a:pt x="1486346" y="1079919"/>
                </a:cubicBezTo>
                <a:cubicBezTo>
                  <a:pt x="1364522" y="729689"/>
                  <a:pt x="1192335" y="398839"/>
                  <a:pt x="1070511" y="48609"/>
                </a:cubicBezTo>
                <a:close/>
                <a:moveTo>
                  <a:pt x="43151" y="0"/>
                </a:moveTo>
                <a:lnTo>
                  <a:pt x="95283" y="0"/>
                </a:lnTo>
                <a:lnTo>
                  <a:pt x="300708" y="154571"/>
                </a:lnTo>
                <a:cubicBezTo>
                  <a:pt x="379729" y="218614"/>
                  <a:pt x="456466" y="285481"/>
                  <a:pt x="530414" y="354673"/>
                </a:cubicBezTo>
                <a:cubicBezTo>
                  <a:pt x="466701" y="288424"/>
                  <a:pt x="401285" y="223977"/>
                  <a:pt x="333785" y="161564"/>
                </a:cubicBezTo>
                <a:lnTo>
                  <a:pt x="147005" y="0"/>
                </a:lnTo>
                <a:lnTo>
                  <a:pt x="272509" y="0"/>
                </a:lnTo>
                <a:lnTo>
                  <a:pt x="326276" y="45847"/>
                </a:lnTo>
                <a:cubicBezTo>
                  <a:pt x="505803" y="208268"/>
                  <a:pt x="670600" y="385490"/>
                  <a:pt x="823759" y="574145"/>
                </a:cubicBezTo>
                <a:cubicBezTo>
                  <a:pt x="833168" y="585952"/>
                  <a:pt x="831522" y="674146"/>
                  <a:pt x="811254" y="665546"/>
                </a:cubicBezTo>
                <a:cubicBezTo>
                  <a:pt x="575890" y="564984"/>
                  <a:pt x="364063" y="406029"/>
                  <a:pt x="154042" y="261522"/>
                </a:cubicBezTo>
                <a:cubicBezTo>
                  <a:pt x="104946" y="227663"/>
                  <a:pt x="58037" y="193597"/>
                  <a:pt x="13550" y="158423"/>
                </a:cubicBezTo>
                <a:lnTo>
                  <a:pt x="0" y="146618"/>
                </a:lnTo>
                <a:lnTo>
                  <a:pt x="0" y="59161"/>
                </a:lnTo>
                <a:lnTo>
                  <a:pt x="45427" y="101078"/>
                </a:lnTo>
                <a:cubicBezTo>
                  <a:pt x="223783" y="254949"/>
                  <a:pt x="433006" y="385896"/>
                  <a:pt x="630103" y="485885"/>
                </a:cubicBezTo>
                <a:cubicBezTo>
                  <a:pt x="595938" y="458865"/>
                  <a:pt x="563284" y="428899"/>
                  <a:pt x="532040" y="399359"/>
                </a:cubicBezTo>
                <a:lnTo>
                  <a:pt x="517618" y="385726"/>
                </a:lnTo>
                <a:cubicBezTo>
                  <a:pt x="442853" y="315667"/>
                  <a:pt x="365106" y="247799"/>
                  <a:pt x="285074" y="182755"/>
                </a:cubicBez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19" name="Rectangle 18">
            <a:extLst>
              <a:ext uri="{FF2B5EF4-FFF2-40B4-BE49-F238E27FC236}">
                <a16:creationId xmlns:a16="http://schemas.microsoft.com/office/drawing/2014/main" id="{ED888B23-07FA-482A-96DF-47E31AF1A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457201"/>
            <a:ext cx="11277600" cy="5943598"/>
          </a:xfrm>
          <a:prstGeom prst="rect">
            <a:avLst/>
          </a:prstGeom>
          <a:ln w="12700" cap="flat" cmpd="sng" algn="ctr">
            <a:noFill/>
            <a:prstDash val="solid"/>
            <a:miter lim="800000"/>
          </a:ln>
          <a:effectLst>
            <a:outerShdw blurRad="317500" algn="ctr"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18" name="Content Placeholder 4">
            <a:extLst>
              <a:ext uri="{FF2B5EF4-FFF2-40B4-BE49-F238E27FC236}">
                <a16:creationId xmlns:a16="http://schemas.microsoft.com/office/drawing/2014/main" id="{3434B517-4697-843D-0D04-70069973C4A1}"/>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3476347164"/>
              </p:ext>
            </p:extLst>
          </p:nvPr>
        </p:nvGraphicFramePr>
        <p:xfrm>
          <a:off x="685800" y="2137228"/>
          <a:ext cx="10820400" cy="37337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1867CBDC-23E8-3C5D-3656-64105DFDE920}"/>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t>Articles</a:t>
            </a:r>
          </a:p>
        </p:txBody>
      </p:sp>
    </p:spTree>
    <p:extLst>
      <p:ext uri="{BB962C8B-B14F-4D97-AF65-F5344CB8AC3E}">
        <p14:creationId xmlns:p14="http://schemas.microsoft.com/office/powerpoint/2010/main" val="32644446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AC1364A-3E3D-4F0D-8776-78AF3A270D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90247AF-FD90-0017-31FC-CF164B35CDC2}"/>
              </a:ext>
            </a:extLst>
          </p:cNvPr>
          <p:cNvSpPr>
            <a:spLocks noGrp="1"/>
          </p:cNvSpPr>
          <p:nvPr>
            <p:ph type="title"/>
          </p:nvPr>
        </p:nvSpPr>
        <p:spPr>
          <a:xfrm>
            <a:off x="4797501" y="329184"/>
            <a:ext cx="6755626" cy="1783080"/>
          </a:xfrm>
        </p:spPr>
        <p:txBody>
          <a:bodyPr anchor="b">
            <a:normAutofit/>
          </a:bodyPr>
          <a:lstStyle/>
          <a:p>
            <a:r>
              <a:rPr lang="en-US" sz="5400" b="1" dirty="0">
                <a:latin typeface="Arial Black" panose="020B0A04020102020204" pitchFamily="34" charset="0"/>
              </a:rPr>
              <a:t>Special Issue of Focal Point</a:t>
            </a:r>
            <a:endParaRPr lang="en-US" sz="5400" dirty="0">
              <a:latin typeface="Arial Black" panose="020B0A04020102020204" pitchFamily="34" charset="0"/>
            </a:endParaRPr>
          </a:p>
        </p:txBody>
      </p:sp>
      <p:pic>
        <p:nvPicPr>
          <p:cNvPr id="7" name="Picture 6" descr="The Focal point magazine cover. It has a person's feet on the ground in a starting position.">
            <a:extLst>
              <a:ext uri="{FF2B5EF4-FFF2-40B4-BE49-F238E27FC236}">
                <a16:creationId xmlns:a16="http://schemas.microsoft.com/office/drawing/2014/main" id="{D81C7C78-76B2-DB08-F826-1B98FE91CB51}"/>
              </a:ext>
            </a:extLst>
          </p:cNvPr>
          <p:cNvPicPr>
            <a:picLocks noChangeAspect="1"/>
          </p:cNvPicPr>
          <p:nvPr/>
        </p:nvPicPr>
        <p:blipFill>
          <a:blip r:embed="rId3"/>
          <a:stretch>
            <a:fillRect/>
          </a:stretch>
        </p:blipFill>
        <p:spPr>
          <a:xfrm>
            <a:off x="811747" y="158496"/>
            <a:ext cx="3012513" cy="3907536"/>
          </a:xfrm>
          <a:prstGeom prst="rect">
            <a:avLst/>
          </a:prstGeom>
        </p:spPr>
      </p:pic>
      <p:sp>
        <p:nvSpPr>
          <p:cNvPr id="16" name="sketchy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7494"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This is the Pathways RRTC's logo">
            <a:extLst>
              <a:ext uri="{FF2B5EF4-FFF2-40B4-BE49-F238E27FC236}">
                <a16:creationId xmlns:a16="http://schemas.microsoft.com/office/drawing/2014/main" id="{4C52A4F5-EDA0-535B-9137-692127D5364C}"/>
              </a:ext>
            </a:extLst>
          </p:cNvPr>
          <p:cNvPicPr>
            <a:picLocks noChangeAspect="1"/>
          </p:cNvPicPr>
          <p:nvPr/>
        </p:nvPicPr>
        <p:blipFill>
          <a:blip r:embed="rId4"/>
          <a:stretch>
            <a:fillRect/>
          </a:stretch>
        </p:blipFill>
        <p:spPr>
          <a:xfrm>
            <a:off x="320040" y="4723599"/>
            <a:ext cx="3995928" cy="950799"/>
          </a:xfrm>
          <a:prstGeom prst="rect">
            <a:avLst/>
          </a:prstGeom>
        </p:spPr>
      </p:pic>
      <p:sp>
        <p:nvSpPr>
          <p:cNvPr id="3" name="Content Placeholder 2">
            <a:extLst>
              <a:ext uri="{FF2B5EF4-FFF2-40B4-BE49-F238E27FC236}">
                <a16:creationId xmlns:a16="http://schemas.microsoft.com/office/drawing/2014/main" id="{2F861FC6-D291-D057-85C5-9E059F495C18}"/>
              </a:ext>
            </a:extLst>
          </p:cNvPr>
          <p:cNvSpPr>
            <a:spLocks noGrp="1"/>
          </p:cNvSpPr>
          <p:nvPr>
            <p:ph idx="1"/>
          </p:nvPr>
        </p:nvSpPr>
        <p:spPr>
          <a:xfrm>
            <a:off x="4797494" y="2706624"/>
            <a:ext cx="6755626" cy="3483864"/>
          </a:xfrm>
        </p:spPr>
        <p:txBody>
          <a:bodyPr>
            <a:normAutofit/>
          </a:bodyPr>
          <a:lstStyle/>
          <a:p>
            <a:pPr marL="0" indent="0">
              <a:buNone/>
            </a:pPr>
            <a:r>
              <a:rPr lang="en-US" sz="2200" dirty="0">
                <a:latin typeface="Arial" panose="020B0604020202020204" pitchFamily="34" charset="0"/>
                <a:cs typeface="Arial" panose="020B0604020202020204" pitchFamily="34" charset="0"/>
              </a:rPr>
              <a:t>Focal Point, (2019).  Evaluation of Innovative Transition Programs.  Vol. 33.</a:t>
            </a:r>
          </a:p>
          <a:p>
            <a:pPr marL="0" indent="0">
              <a:buNone/>
            </a:pPr>
            <a:r>
              <a:rPr lang="en-US" sz="2200" dirty="0">
                <a:latin typeface="Arial" panose="020B0604020202020204" pitchFamily="34" charset="0"/>
                <a:cs typeface="Arial" panose="020B0604020202020204" pitchFamily="34" charset="0"/>
                <a:hlinkClick r:id="rId5"/>
              </a:rPr>
              <a:t>https://www.pathwaysrtc.pdx.edu/focal-point-S19</a:t>
            </a:r>
            <a:r>
              <a:rPr lang="en-US" sz="2200" dirty="0">
                <a:latin typeface="Arial" panose="020B0604020202020204" pitchFamily="34" charset="0"/>
                <a:cs typeface="Arial" panose="020B0604020202020204" pitchFamily="34" charset="0"/>
              </a:rPr>
              <a:t> </a:t>
            </a:r>
          </a:p>
          <a:p>
            <a:pPr marL="0" indent="0">
              <a:buNone/>
            </a:pPr>
            <a:r>
              <a:rPr lang="en-US" sz="2200" dirty="0">
                <a:latin typeface="Arial" panose="020B0604020202020204" pitchFamily="34" charset="0"/>
                <a:cs typeface="Arial" panose="020B0604020202020204" pitchFamily="34" charset="0"/>
              </a:rPr>
              <a:t>Featured local evaluation project done by Healthy Transition Initiative (HTI) grantees.</a:t>
            </a:r>
          </a:p>
          <a:p>
            <a:pPr marL="0" indent="0">
              <a:buNone/>
            </a:pPr>
            <a:r>
              <a:rPr lang="en-US" sz="2200" dirty="0">
                <a:latin typeface="Arial" panose="020B0604020202020204" pitchFamily="34" charset="0"/>
                <a:cs typeface="Arial" panose="020B0604020202020204" pitchFamily="34" charset="0"/>
                <a:hlinkClick r:id="rId6"/>
              </a:rPr>
              <a:t>https://www.pathwaysrtc.pdx.edu/pdf/fpS19.pdf</a:t>
            </a:r>
            <a:r>
              <a:rPr lang="en-US" sz="22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9269357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6414293-080C-6A47-113A-053E28BBF4A7}"/>
              </a:ext>
            </a:extLst>
          </p:cNvPr>
          <p:cNvSpPr>
            <a:spLocks noGrp="1"/>
          </p:cNvSpPr>
          <p:nvPr>
            <p:ph type="title"/>
          </p:nvPr>
        </p:nvSpPr>
        <p:spPr>
          <a:xfrm>
            <a:off x="841248" y="548640"/>
            <a:ext cx="3600860" cy="5431536"/>
          </a:xfrm>
        </p:spPr>
        <p:txBody>
          <a:bodyPr>
            <a:normAutofit/>
          </a:bodyPr>
          <a:lstStyle/>
          <a:p>
            <a:r>
              <a:rPr lang="en-US" sz="5400" dirty="0"/>
              <a:t>Healthy Transitions Initiative (HTI) Programs Featured:</a:t>
            </a: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81AFF56-9100-75AE-9226-C4FCA7493198}"/>
              </a:ext>
            </a:extLst>
          </p:cNvPr>
          <p:cNvSpPr>
            <a:spLocks noGrp="1"/>
          </p:cNvSpPr>
          <p:nvPr>
            <p:ph idx="1"/>
          </p:nvPr>
        </p:nvSpPr>
        <p:spPr>
          <a:xfrm>
            <a:off x="5126418" y="552091"/>
            <a:ext cx="6224335" cy="5431536"/>
          </a:xfrm>
        </p:spPr>
        <p:txBody>
          <a:bodyPr anchor="ctr">
            <a:normAutofit lnSpcReduction="10000"/>
          </a:bodyPr>
          <a:lstStyle/>
          <a:p>
            <a:endParaRPr lang="en-US" sz="2200" dirty="0">
              <a:latin typeface="Arial" panose="020B0604020202020204" pitchFamily="34" charset="0"/>
              <a:cs typeface="Arial" panose="020B0604020202020204" pitchFamily="34" charset="0"/>
            </a:endParaRPr>
          </a:p>
          <a:p>
            <a:r>
              <a:rPr lang="en-US" sz="2200" b="1" dirty="0" err="1">
                <a:latin typeface="Arial" panose="020B0604020202020204" pitchFamily="34" charset="0"/>
                <a:cs typeface="Arial" panose="020B0604020202020204" pitchFamily="34" charset="0"/>
              </a:rPr>
              <a:t>YouForward</a:t>
            </a:r>
            <a:r>
              <a:rPr lang="en-US" sz="2200" dirty="0">
                <a:latin typeface="Arial" panose="020B0604020202020204" pitchFamily="34" charset="0"/>
                <a:cs typeface="Arial" panose="020B0604020202020204" pitchFamily="34" charset="0"/>
              </a:rPr>
              <a:t>, Low-barrier access: Massachusetts</a:t>
            </a:r>
          </a:p>
          <a:p>
            <a:r>
              <a:rPr lang="en-US" sz="2200" b="1" dirty="0">
                <a:latin typeface="Arial" panose="020B0604020202020204" pitchFamily="34" charset="0"/>
                <a:cs typeface="Arial" panose="020B0604020202020204" pitchFamily="34" charset="0"/>
              </a:rPr>
              <a:t>TAYLRD</a:t>
            </a:r>
            <a:r>
              <a:rPr lang="en-US" sz="2200" dirty="0">
                <a:latin typeface="Arial" panose="020B0604020202020204" pitchFamily="34" charset="0"/>
                <a:cs typeface="Arial" panose="020B0604020202020204" pitchFamily="34" charset="0"/>
              </a:rPr>
              <a:t>, Drop-In Centers:  Kentucky</a:t>
            </a:r>
          </a:p>
          <a:p>
            <a:r>
              <a:rPr lang="en-US" sz="2200" b="1" dirty="0">
                <a:latin typeface="Arial" panose="020B0604020202020204" pitchFamily="34" charset="0"/>
                <a:cs typeface="Arial" panose="020B0604020202020204" pitchFamily="34" charset="0"/>
              </a:rPr>
              <a:t>OYEAH</a:t>
            </a:r>
            <a:r>
              <a:rPr lang="en-US" sz="2200" dirty="0">
                <a:latin typeface="Arial" panose="020B0604020202020204" pitchFamily="34" charset="0"/>
                <a:cs typeface="Arial" panose="020B0604020202020204" pitchFamily="34" charset="0"/>
              </a:rPr>
              <a:t>, Wraparound:  </a:t>
            </a:r>
            <a:r>
              <a:rPr lang="en-US" sz="2200" dirty="0" err="1">
                <a:latin typeface="Arial" panose="020B0604020202020204" pitchFamily="34" charset="0"/>
                <a:cs typeface="Arial" panose="020B0604020202020204" pitchFamily="34" charset="0"/>
              </a:rPr>
              <a:t>Milwaukie,Wisconsin</a:t>
            </a:r>
            <a:endParaRPr lang="en-US" sz="2200" dirty="0">
              <a:latin typeface="Arial" panose="020B0604020202020204" pitchFamily="34" charset="0"/>
              <a:cs typeface="Arial" panose="020B0604020202020204" pitchFamily="34" charset="0"/>
            </a:endParaRPr>
          </a:p>
          <a:p>
            <a:r>
              <a:rPr lang="en-US" sz="2200" b="1" dirty="0">
                <a:latin typeface="Arial" panose="020B0604020202020204" pitchFamily="34" charset="0"/>
                <a:cs typeface="Arial" panose="020B0604020202020204" pitchFamily="34" charset="0"/>
              </a:rPr>
              <a:t>CT Strong</a:t>
            </a:r>
            <a:r>
              <a:rPr lang="en-US" sz="2200" dirty="0">
                <a:latin typeface="Arial" panose="020B0604020202020204" pitchFamily="34" charset="0"/>
                <a:cs typeface="Arial" panose="020B0604020202020204" pitchFamily="34" charset="0"/>
              </a:rPr>
              <a:t>, Wraparound:  Connecticut</a:t>
            </a:r>
          </a:p>
          <a:p>
            <a:r>
              <a:rPr lang="en-US" sz="2200" b="1" dirty="0">
                <a:latin typeface="Arial" panose="020B0604020202020204" pitchFamily="34" charset="0"/>
                <a:cs typeface="Arial" panose="020B0604020202020204" pitchFamily="34" charset="0"/>
              </a:rPr>
              <a:t>CORE</a:t>
            </a:r>
            <a:r>
              <a:rPr lang="en-US" sz="2200" dirty="0">
                <a:latin typeface="Arial" panose="020B0604020202020204" pitchFamily="34" charset="0"/>
                <a:cs typeface="Arial" panose="020B0604020202020204" pitchFamily="34" charset="0"/>
              </a:rPr>
              <a:t>, Early Intervention for FEP: Delaware</a:t>
            </a:r>
          </a:p>
          <a:p>
            <a:r>
              <a:rPr lang="en-US" sz="2200" b="1" dirty="0">
                <a:latin typeface="Arial" panose="020B0604020202020204" pitchFamily="34" charset="0"/>
                <a:cs typeface="Arial" panose="020B0604020202020204" pitchFamily="34" charset="0"/>
              </a:rPr>
              <a:t>Coordinated Specialty Care for FEP</a:t>
            </a:r>
            <a:r>
              <a:rPr lang="en-US" sz="2200" dirty="0">
                <a:latin typeface="Arial" panose="020B0604020202020204" pitchFamily="34" charset="0"/>
                <a:cs typeface="Arial" panose="020B0604020202020204" pitchFamily="34" charset="0"/>
              </a:rPr>
              <a:t>: Rohde Island</a:t>
            </a:r>
          </a:p>
          <a:p>
            <a:r>
              <a:rPr lang="en-US" sz="2200" b="1" dirty="0" err="1">
                <a:latin typeface="Arial" panose="020B0604020202020204" pitchFamily="34" charset="0"/>
                <a:cs typeface="Arial" panose="020B0604020202020204" pitchFamily="34" charset="0"/>
              </a:rPr>
              <a:t>MindStrong</a:t>
            </a:r>
            <a:r>
              <a:rPr lang="en-US" sz="2200" b="1" dirty="0">
                <a:latin typeface="Arial" panose="020B0604020202020204" pitchFamily="34" charset="0"/>
                <a:cs typeface="Arial" panose="020B0604020202020204" pitchFamily="34" charset="0"/>
              </a:rPr>
              <a:t> &amp; Emerge</a:t>
            </a:r>
            <a:r>
              <a:rPr lang="en-US" sz="2200" dirty="0">
                <a:latin typeface="Arial" panose="020B0604020202020204" pitchFamily="34" charset="0"/>
                <a:cs typeface="Arial" panose="020B0604020202020204" pitchFamily="34" charset="0"/>
              </a:rPr>
              <a:t>, TIP and CSC: Thresholds, Chicago.</a:t>
            </a:r>
          </a:p>
          <a:p>
            <a:r>
              <a:rPr lang="en-US" sz="2200" b="1" dirty="0">
                <a:latin typeface="Arial" panose="020B0604020202020204" pitchFamily="34" charset="0"/>
                <a:cs typeface="Arial" panose="020B0604020202020204" pitchFamily="34" charset="0"/>
              </a:rPr>
              <a:t>Youth Empowered Solutions</a:t>
            </a:r>
            <a:r>
              <a:rPr lang="en-US" sz="2200" dirty="0">
                <a:latin typeface="Arial" panose="020B0604020202020204" pitchFamily="34" charset="0"/>
                <a:cs typeface="Arial" panose="020B0604020202020204" pitchFamily="34" charset="0"/>
              </a:rPr>
              <a:t>, Modified NOMS:  Wisconsin</a:t>
            </a:r>
          </a:p>
          <a:p>
            <a:r>
              <a:rPr lang="en-US" sz="2200" b="1" dirty="0">
                <a:latin typeface="Arial" panose="020B0604020202020204" pitchFamily="34" charset="0"/>
                <a:cs typeface="Arial" panose="020B0604020202020204" pitchFamily="34" charset="0"/>
              </a:rPr>
              <a:t>Improving Academic Supports</a:t>
            </a:r>
            <a:r>
              <a:rPr lang="en-US" sz="2200" dirty="0">
                <a:latin typeface="Arial" panose="020B0604020202020204" pitchFamily="34" charset="0"/>
                <a:cs typeface="Arial" panose="020B0604020202020204" pitchFamily="34" charset="0"/>
              </a:rPr>
              <a:t>:  Maryland</a:t>
            </a:r>
          </a:p>
          <a:p>
            <a:endParaRPr lang="en-US"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176242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44A479-4C3D-1A6A-8077-D4FA644866B0}"/>
              </a:ext>
            </a:extLst>
          </p:cNvPr>
          <p:cNvSpPr>
            <a:spLocks noGrp="1"/>
          </p:cNvSpPr>
          <p:nvPr>
            <p:ph type="title"/>
          </p:nvPr>
        </p:nvSpPr>
        <p:spPr/>
        <p:txBody>
          <a:bodyPr>
            <a:normAutofit/>
          </a:bodyPr>
          <a:lstStyle/>
          <a:p>
            <a:pPr algn="ctr"/>
            <a:r>
              <a:rPr lang="en-US" dirty="0"/>
              <a:t>Webinar Housekeeping</a:t>
            </a:r>
          </a:p>
        </p:txBody>
      </p:sp>
      <p:sp>
        <p:nvSpPr>
          <p:cNvPr id="2" name="Content Placeholder 1">
            <a:extLst>
              <a:ext uri="{FF2B5EF4-FFF2-40B4-BE49-F238E27FC236}">
                <a16:creationId xmlns:a16="http://schemas.microsoft.com/office/drawing/2014/main" id="{D0A094D0-8017-6F6B-28EE-E7ED14BFF4AB}"/>
              </a:ext>
            </a:extLst>
          </p:cNvPr>
          <p:cNvSpPr>
            <a:spLocks noGrp="1"/>
          </p:cNvSpPr>
          <p:nvPr>
            <p:ph sz="half" idx="2"/>
          </p:nvPr>
        </p:nvSpPr>
        <p:spPr/>
        <p:txBody>
          <a:bodyPr>
            <a:normAutofit lnSpcReduction="10000"/>
          </a:bodyPr>
          <a:lstStyle/>
          <a:p>
            <a:r>
              <a:rPr lang="en-US" sz="2400" dirty="0">
                <a:solidFill>
                  <a:srgbClr val="515151"/>
                </a:solidFill>
                <a:latin typeface="Times New Roman" panose="02020603050405020304" pitchFamily="18" charset="0"/>
                <a:cs typeface="Times New Roman" panose="02020603050405020304" pitchFamily="18" charset="0"/>
              </a:rPr>
              <a:t>This webinar is being recorded and will be available on our website.</a:t>
            </a:r>
          </a:p>
          <a:p>
            <a:endParaRPr lang="en-US" sz="800" dirty="0">
              <a:solidFill>
                <a:srgbClr val="515151"/>
              </a:solidFill>
              <a:latin typeface="Times New Roman" panose="02020603050405020304" pitchFamily="18" charset="0"/>
              <a:cs typeface="Times New Roman" panose="02020603050405020304" pitchFamily="18" charset="0"/>
            </a:endParaRPr>
          </a:p>
          <a:p>
            <a:r>
              <a:rPr lang="en-US" sz="2400" dirty="0">
                <a:solidFill>
                  <a:srgbClr val="515151"/>
                </a:solidFill>
                <a:latin typeface="Times New Roman" panose="02020603050405020304" pitchFamily="18" charset="0"/>
                <a:cs typeface="Times New Roman" panose="02020603050405020304" pitchFamily="18" charset="0"/>
              </a:rPr>
              <a:t>ASL Interpreters are available.</a:t>
            </a:r>
          </a:p>
          <a:p>
            <a:endParaRPr lang="en-US" sz="800" dirty="0">
              <a:solidFill>
                <a:srgbClr val="515151"/>
              </a:solidFill>
              <a:latin typeface="Times New Roman" panose="02020603050405020304" pitchFamily="18" charset="0"/>
              <a:cs typeface="Times New Roman" panose="02020603050405020304" pitchFamily="18" charset="0"/>
            </a:endParaRPr>
          </a:p>
          <a:p>
            <a:r>
              <a:rPr lang="en-US" sz="2400" dirty="0">
                <a:solidFill>
                  <a:srgbClr val="515151"/>
                </a:solidFill>
                <a:latin typeface="Times New Roman" panose="02020603050405020304" pitchFamily="18" charset="0"/>
                <a:cs typeface="Times New Roman" panose="02020603050405020304" pitchFamily="18" charset="0"/>
              </a:rPr>
              <a:t>Live captions are being auto-generated by Zoom. The icon to enable them is in the control panel at the bottom of your Zoom window.</a:t>
            </a:r>
          </a:p>
          <a:p>
            <a:endParaRPr lang="en-US" sz="800" dirty="0">
              <a:solidFill>
                <a:srgbClr val="515151"/>
              </a:solidFill>
              <a:latin typeface="Times New Roman" panose="02020603050405020304" pitchFamily="18" charset="0"/>
              <a:cs typeface="Times New Roman" panose="02020603050405020304" pitchFamily="18" charset="0"/>
            </a:endParaRPr>
          </a:p>
          <a:p>
            <a:r>
              <a:rPr lang="en-US" sz="2400" dirty="0">
                <a:solidFill>
                  <a:srgbClr val="515151"/>
                </a:solidFill>
                <a:latin typeface="Times New Roman" panose="02020603050405020304" pitchFamily="18" charset="0"/>
                <a:cs typeface="Times New Roman" panose="02020603050405020304" pitchFamily="18" charset="0"/>
              </a:rPr>
              <a:t>Participants are automatically muted with webcams off.</a:t>
            </a:r>
          </a:p>
          <a:p>
            <a:endParaRPr lang="en-US" sz="800" dirty="0">
              <a:solidFill>
                <a:srgbClr val="515151"/>
              </a:solidFill>
              <a:latin typeface="Times New Roman" panose="02020603050405020304" pitchFamily="18" charset="0"/>
              <a:cs typeface="Times New Roman" panose="02020603050405020304" pitchFamily="18" charset="0"/>
            </a:endParaRPr>
          </a:p>
          <a:p>
            <a:r>
              <a:rPr lang="en-US" sz="2400" dirty="0">
                <a:solidFill>
                  <a:srgbClr val="515151"/>
                </a:solidFill>
                <a:latin typeface="Times New Roman" panose="02020603050405020304" pitchFamily="18" charset="0"/>
                <a:cs typeface="Times New Roman" panose="02020603050405020304" pitchFamily="18" charset="0"/>
              </a:rPr>
              <a:t>There will be a moderated Q&amp;A session </a:t>
            </a:r>
            <a:r>
              <a:rPr lang="en-US" sz="2400" b="1" u="sng" dirty="0">
                <a:solidFill>
                  <a:srgbClr val="515151"/>
                </a:solidFill>
                <a:latin typeface="Times New Roman" panose="02020603050405020304" pitchFamily="18" charset="0"/>
                <a:cs typeface="Times New Roman" panose="02020603050405020304" pitchFamily="18" charset="0"/>
              </a:rPr>
              <a:t>at two points</a:t>
            </a:r>
            <a:r>
              <a:rPr lang="en-US" sz="2400" dirty="0">
                <a:solidFill>
                  <a:srgbClr val="515151"/>
                </a:solidFill>
                <a:latin typeface="Times New Roman" panose="02020603050405020304" pitchFamily="18" charset="0"/>
                <a:cs typeface="Times New Roman" panose="02020603050405020304" pitchFamily="18" charset="0"/>
              </a:rPr>
              <a:t>, before 1PM and again after the presentation. Please use the Q&amp;A button or Chat to send questions to the presenters. If you have to leave by 1PM please put * at the beginning of your question.</a:t>
            </a:r>
          </a:p>
          <a:p>
            <a:endParaRPr lang="en-US" sz="800" dirty="0">
              <a:solidFill>
                <a:srgbClr val="515151"/>
              </a:solidFill>
              <a:latin typeface="Times New Roman" panose="02020603050405020304" pitchFamily="18" charset="0"/>
              <a:cs typeface="Times New Roman" panose="02020603050405020304" pitchFamily="18" charset="0"/>
            </a:endParaRPr>
          </a:p>
          <a:p>
            <a:r>
              <a:rPr lang="en-US" sz="2400" dirty="0">
                <a:solidFill>
                  <a:srgbClr val="515151"/>
                </a:solidFill>
                <a:latin typeface="Times New Roman" panose="02020603050405020304" pitchFamily="18" charset="0"/>
                <a:cs typeface="Times New Roman" panose="02020603050405020304" pitchFamily="18" charset="0"/>
              </a:rPr>
              <a:t>Problems? Send a DM to Dee Logan or an email at </a:t>
            </a:r>
            <a:r>
              <a:rPr lang="en-US" sz="2400" dirty="0">
                <a:solidFill>
                  <a:srgbClr val="000000"/>
                </a:solidFill>
                <a:latin typeface="Times New Roman" panose="02020603050405020304" pitchFamily="18" charset="0"/>
                <a:cs typeface="Times New Roman" panose="02020603050405020304" pitchFamily="18" charset="0"/>
                <a:hlinkClick r:id="rId3"/>
              </a:rPr>
              <a:t>Deirdre.Logan@umassmed.edu</a:t>
            </a:r>
            <a:r>
              <a:rPr lang="en-US" sz="2400" dirty="0">
                <a:solidFill>
                  <a:srgbClr val="000000"/>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2727057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Slide background fill">
            <a:extLst>
              <a:ext uri="{FF2B5EF4-FFF2-40B4-BE49-F238E27FC236}">
                <a16:creationId xmlns:a16="http://schemas.microsoft.com/office/drawing/2014/main" id="{8DF67618-B87B-4195-8E24-3B126F79FF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Color 2">
            <a:extLst>
              <a:ext uri="{FF2B5EF4-FFF2-40B4-BE49-F238E27FC236}">
                <a16:creationId xmlns:a16="http://schemas.microsoft.com/office/drawing/2014/main" id="{64960379-9FF9-400A-A8A8-F5AB633FD3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2" name="Group 31">
            <a:extLst>
              <a:ext uri="{FF2B5EF4-FFF2-40B4-BE49-F238E27FC236}">
                <a16:creationId xmlns:a16="http://schemas.microsoft.com/office/drawing/2014/main" id="{2C491629-AE25-486B-9B22-2CE4EE8F7E4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6218159" cy="6858000"/>
            <a:chOff x="651279" y="598259"/>
            <a:chExt cx="10889442" cy="5680742"/>
          </a:xfrm>
        </p:grpSpPr>
        <p:sp>
          <p:nvSpPr>
            <p:cNvPr id="33" name="Color">
              <a:extLst>
                <a:ext uri="{FF2B5EF4-FFF2-40B4-BE49-F238E27FC236}">
                  <a16:creationId xmlns:a16="http://schemas.microsoft.com/office/drawing/2014/main" id="{590EB173-7DC2-4BE8-BC08-19BC09DBD9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Color">
              <a:extLst>
                <a:ext uri="{FF2B5EF4-FFF2-40B4-BE49-F238E27FC236}">
                  <a16:creationId xmlns:a16="http://schemas.microsoft.com/office/drawing/2014/main" id="{0731E2C9-2CF0-48B4-9CEA-35B2199AF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6" name="Group 35">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37" name="Freeform: Shape 36">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8" name="Freeform: Shape 37">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9" name="Freeform: Shape 38">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0" name="Freeform: Shape 39">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1" name="Freeform: Shape 40">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2" name="Freeform: Shape 41">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3" name="Freeform: Shape 42">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5D3D50CA-AA2E-A6BB-822A-209CEDD12B0C}"/>
              </a:ext>
            </a:extLst>
          </p:cNvPr>
          <p:cNvSpPr>
            <a:spLocks noGrp="1"/>
          </p:cNvSpPr>
          <p:nvPr>
            <p:ph type="title"/>
          </p:nvPr>
        </p:nvSpPr>
        <p:spPr>
          <a:xfrm>
            <a:off x="786385" y="841248"/>
            <a:ext cx="5129600" cy="5340097"/>
          </a:xfrm>
        </p:spPr>
        <p:txBody>
          <a:bodyPr anchor="ctr">
            <a:normAutofit fontScale="90000"/>
          </a:bodyPr>
          <a:lstStyle/>
          <a:p>
            <a:r>
              <a:rPr lang="en-US" sz="4800" dirty="0">
                <a:solidFill>
                  <a:schemeClr val="bg1"/>
                </a:solidFill>
                <a:latin typeface="Arial Black" panose="020B0A04020102020204" pitchFamily="34" charset="0"/>
              </a:rPr>
              <a:t>SAMHSA*-funded Projects to Assess TAY Supports in Child and Adult MH Systems in Each State </a:t>
            </a:r>
          </a:p>
        </p:txBody>
      </p:sp>
      <p:graphicFrame>
        <p:nvGraphicFramePr>
          <p:cNvPr id="24" name="Content Placeholder 2">
            <a:extLst>
              <a:ext uri="{FF2B5EF4-FFF2-40B4-BE49-F238E27FC236}">
                <a16:creationId xmlns:a16="http://schemas.microsoft.com/office/drawing/2014/main" id="{03615304-D746-F989-8723-DE93BA2447F3}"/>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1976247988"/>
              </p:ext>
            </p:extLst>
          </p:nvPr>
        </p:nvGraphicFramePr>
        <p:xfrm>
          <a:off x="6525628" y="529388"/>
          <a:ext cx="4828172" cy="56519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91AE924C-4258-95C4-3D6E-6797A13D2B21}"/>
              </a:ext>
            </a:extLst>
          </p:cNvPr>
          <p:cNvSpPr txBox="1"/>
          <p:nvPr/>
        </p:nvSpPr>
        <p:spPr>
          <a:xfrm>
            <a:off x="27646" y="6228523"/>
            <a:ext cx="6068354" cy="400110"/>
          </a:xfrm>
          <a:prstGeom prst="rect">
            <a:avLst/>
          </a:prstGeom>
          <a:noFill/>
        </p:spPr>
        <p:txBody>
          <a:bodyPr wrap="square" rtlCol="0">
            <a:spAutoFit/>
          </a:bodyPr>
          <a:lstStyle/>
          <a:p>
            <a:r>
              <a:rPr lang="en-US" sz="2000" i="1" dirty="0">
                <a:solidFill>
                  <a:schemeClr val="bg1"/>
                </a:solidFill>
              </a:rPr>
              <a:t>*Substance Abuse and Mental Health Services Administration</a:t>
            </a:r>
          </a:p>
        </p:txBody>
      </p:sp>
    </p:spTree>
    <p:extLst>
      <p:ext uri="{BB962C8B-B14F-4D97-AF65-F5344CB8AC3E}">
        <p14:creationId xmlns:p14="http://schemas.microsoft.com/office/powerpoint/2010/main" val="15028728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Color Cover">
            <a:extLst>
              <a:ext uri="{FF2B5EF4-FFF2-40B4-BE49-F238E27FC236}">
                <a16:creationId xmlns:a16="http://schemas.microsoft.com/office/drawing/2014/main" id="{815925C2-A704-4D47-B1C1-3FCA52512E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Color Cover">
            <a:extLst>
              <a:ext uri="{FF2B5EF4-FFF2-40B4-BE49-F238E27FC236}">
                <a16:creationId xmlns:a16="http://schemas.microsoft.com/office/drawing/2014/main" id="{01D4315C-C23C-4FD3-98DF-08C29E2292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1">
            <a:extLst>
              <a:ext uri="{FF2B5EF4-FFF2-40B4-BE49-F238E27FC236}">
                <a16:creationId xmlns:a16="http://schemas.microsoft.com/office/drawing/2014/main" id="{5E6B47BC-43FD-4C91-8BFF-B41B99A8A39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6064235" cy="6858000"/>
            <a:chOff x="651279" y="598259"/>
            <a:chExt cx="10889442" cy="5680742"/>
          </a:xfrm>
        </p:grpSpPr>
        <p:sp>
          <p:nvSpPr>
            <p:cNvPr id="13" name="Color">
              <a:extLst>
                <a:ext uri="{FF2B5EF4-FFF2-40B4-BE49-F238E27FC236}">
                  <a16:creationId xmlns:a16="http://schemas.microsoft.com/office/drawing/2014/main" id="{13038185-AC3C-4595-945F-25311424C5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Color">
              <a:extLst>
                <a:ext uri="{FF2B5EF4-FFF2-40B4-BE49-F238E27FC236}">
                  <a16:creationId xmlns:a16="http://schemas.microsoft.com/office/drawing/2014/main" id="{75D51AA0-C095-4650-A361-B294320BFE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6" name="Group 15">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7" name="Freeform: Shape 16">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 name="Freeform: Shape 17">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47C9B73E-637B-5658-0399-DB7742E703D4}"/>
              </a:ext>
            </a:extLst>
          </p:cNvPr>
          <p:cNvSpPr>
            <a:spLocks noGrp="1"/>
          </p:cNvSpPr>
          <p:nvPr>
            <p:ph type="title"/>
          </p:nvPr>
        </p:nvSpPr>
        <p:spPr>
          <a:xfrm>
            <a:off x="786385" y="841248"/>
            <a:ext cx="5129600" cy="5340097"/>
          </a:xfrm>
        </p:spPr>
        <p:txBody>
          <a:bodyPr anchor="ctr">
            <a:normAutofit fontScale="90000"/>
          </a:bodyPr>
          <a:lstStyle/>
          <a:p>
            <a:r>
              <a:rPr lang="en-US" sz="4800" dirty="0">
                <a:solidFill>
                  <a:schemeClr val="bg1"/>
                </a:solidFill>
                <a:latin typeface="Arial Black" panose="020B0A04020102020204" pitchFamily="34" charset="0"/>
              </a:rPr>
              <a:t>NIMH/NIDA*-funded Studies to Develop Multisystemic Therapy for Emerging Adults (MST-EA)</a:t>
            </a:r>
          </a:p>
        </p:txBody>
      </p:sp>
      <p:sp>
        <p:nvSpPr>
          <p:cNvPr id="4" name="TextBox 3">
            <a:extLst>
              <a:ext uri="{FF2B5EF4-FFF2-40B4-BE49-F238E27FC236}">
                <a16:creationId xmlns:a16="http://schemas.microsoft.com/office/drawing/2014/main" id="{784FABE6-E8E3-92B7-A6E7-5E6579476B8C}"/>
              </a:ext>
            </a:extLst>
          </p:cNvPr>
          <p:cNvSpPr txBox="1"/>
          <p:nvPr/>
        </p:nvSpPr>
        <p:spPr>
          <a:xfrm>
            <a:off x="27646" y="5970277"/>
            <a:ext cx="6036589" cy="646331"/>
          </a:xfrm>
          <a:prstGeom prst="rect">
            <a:avLst/>
          </a:prstGeom>
          <a:noFill/>
        </p:spPr>
        <p:txBody>
          <a:bodyPr wrap="square" rtlCol="0">
            <a:spAutoFit/>
          </a:bodyPr>
          <a:lstStyle/>
          <a:p>
            <a:r>
              <a:rPr lang="en-US" i="1" dirty="0">
                <a:solidFill>
                  <a:schemeClr val="bg1"/>
                </a:solidFill>
              </a:rPr>
              <a:t>* National Institute of Mental Health/National Institute on Drug Abuse</a:t>
            </a:r>
          </a:p>
        </p:txBody>
      </p:sp>
      <p:sp>
        <p:nvSpPr>
          <p:cNvPr id="3" name="Content Placeholder 2">
            <a:extLst>
              <a:ext uri="{FF2B5EF4-FFF2-40B4-BE49-F238E27FC236}">
                <a16:creationId xmlns:a16="http://schemas.microsoft.com/office/drawing/2014/main" id="{485EC67F-DF93-B7D3-1936-F5676AE87CE5}"/>
              </a:ext>
            </a:extLst>
          </p:cNvPr>
          <p:cNvSpPr>
            <a:spLocks noGrp="1"/>
          </p:cNvSpPr>
          <p:nvPr>
            <p:ph idx="1"/>
          </p:nvPr>
        </p:nvSpPr>
        <p:spPr>
          <a:xfrm>
            <a:off x="6464409" y="238539"/>
            <a:ext cx="5422791" cy="6321287"/>
          </a:xfrm>
        </p:spPr>
        <p:txBody>
          <a:bodyPr anchor="ctr">
            <a:normAutofit/>
          </a:bodyPr>
          <a:lstStyle/>
          <a:p>
            <a:r>
              <a:rPr lang="en-US" sz="2000" dirty="0">
                <a:solidFill>
                  <a:schemeClr val="tx2"/>
                </a:solidFill>
                <a:latin typeface="Arial" panose="020B0604020202020204" pitchFamily="34" charset="0"/>
                <a:cs typeface="Arial" panose="020B0604020202020204" pitchFamily="34" charset="0"/>
              </a:rPr>
              <a:t>Davis, M., Sheidow, A.J., &amp; McCart, M.R (2015). Reducing recidivism and symptoms in emerging adults with serious mental health conditions and justice system involvement. </a:t>
            </a:r>
            <a:r>
              <a:rPr lang="en-US" sz="2000" i="1" dirty="0">
                <a:solidFill>
                  <a:schemeClr val="tx2"/>
                </a:solidFill>
                <a:latin typeface="Arial" panose="020B0604020202020204" pitchFamily="34" charset="0"/>
                <a:cs typeface="Arial" panose="020B0604020202020204" pitchFamily="34" charset="0"/>
              </a:rPr>
              <a:t>Journal of Behavioral Health Services and Research,</a:t>
            </a:r>
            <a:r>
              <a:rPr lang="en-US" sz="2000" dirty="0">
                <a:solidFill>
                  <a:schemeClr val="tx2"/>
                </a:solidFill>
                <a:latin typeface="Arial" panose="020B0604020202020204" pitchFamily="34" charset="0"/>
                <a:cs typeface="Arial" panose="020B0604020202020204" pitchFamily="34" charset="0"/>
              </a:rPr>
              <a:t> </a:t>
            </a:r>
            <a:r>
              <a:rPr lang="en-US" sz="2000" i="1" dirty="0">
                <a:solidFill>
                  <a:schemeClr val="tx2"/>
                </a:solidFill>
                <a:latin typeface="Arial" panose="020B0604020202020204" pitchFamily="34" charset="0"/>
                <a:cs typeface="Arial" panose="020B0604020202020204" pitchFamily="34" charset="0"/>
              </a:rPr>
              <a:t>42(2),</a:t>
            </a:r>
            <a:r>
              <a:rPr lang="en-US" sz="2000" dirty="0">
                <a:solidFill>
                  <a:schemeClr val="tx2"/>
                </a:solidFill>
                <a:latin typeface="Arial" panose="020B0604020202020204" pitchFamily="34" charset="0"/>
                <a:cs typeface="Arial" panose="020B0604020202020204" pitchFamily="34" charset="0"/>
              </a:rPr>
              <a:t> 172-190. DOI: 10.1007/s11414-014-9425-8</a:t>
            </a:r>
          </a:p>
          <a:p>
            <a:r>
              <a:rPr lang="en-US" sz="2000" dirty="0">
                <a:solidFill>
                  <a:schemeClr val="tx2"/>
                </a:solidFill>
                <a:latin typeface="Arial" panose="020B0604020202020204" pitchFamily="34" charset="0"/>
                <a:cs typeface="Arial" panose="020B0604020202020204" pitchFamily="34" charset="0"/>
              </a:rPr>
              <a:t>Sheidow, A.J., McCart, M.R., &amp; Davis, M. (2016). Multisystemic therapy for emerging adults (MST-EA) with serious mental health conditions and criminal justice involvement. </a:t>
            </a:r>
            <a:r>
              <a:rPr lang="en-US" sz="2000" i="1" dirty="0">
                <a:solidFill>
                  <a:schemeClr val="tx2"/>
                </a:solidFill>
                <a:latin typeface="Arial" panose="020B0604020202020204" pitchFamily="34" charset="0"/>
                <a:cs typeface="Arial" panose="020B0604020202020204" pitchFamily="34" charset="0"/>
              </a:rPr>
              <a:t>Cognitive and Behavioral Practice, 23 (3)</a:t>
            </a:r>
            <a:r>
              <a:rPr lang="en-US" sz="2000" dirty="0">
                <a:solidFill>
                  <a:schemeClr val="tx2"/>
                </a:solidFill>
                <a:latin typeface="Arial" panose="020B0604020202020204" pitchFamily="34" charset="0"/>
                <a:cs typeface="Arial" panose="020B0604020202020204" pitchFamily="34" charset="0"/>
              </a:rPr>
              <a:t> 356–367. DOI: 10.1016/j.cbpra.2015.09.003.</a:t>
            </a:r>
          </a:p>
          <a:p>
            <a:r>
              <a:rPr lang="en-US" sz="2000" dirty="0">
                <a:solidFill>
                  <a:schemeClr val="tx2"/>
                </a:solidFill>
                <a:latin typeface="Arial" panose="020B0604020202020204" pitchFamily="34" charset="0"/>
                <a:cs typeface="Arial" panose="020B0604020202020204" pitchFamily="34" charset="0"/>
              </a:rPr>
              <a:t>Davis, M., Sheidow, A., McCart, M., &amp; Perrault, R. (2018). Vocational coaches for justice-involved emerging adults. </a:t>
            </a:r>
            <a:r>
              <a:rPr lang="en-US" sz="2000" i="1" dirty="0">
                <a:solidFill>
                  <a:schemeClr val="tx2"/>
                </a:solidFill>
                <a:latin typeface="Arial" panose="020B0604020202020204" pitchFamily="34" charset="0"/>
                <a:cs typeface="Arial" panose="020B0604020202020204" pitchFamily="34" charset="0"/>
              </a:rPr>
              <a:t>Psychiatric Rehabilitation Journal, 41(4), </a:t>
            </a:r>
            <a:r>
              <a:rPr lang="en-US" sz="2000" dirty="0">
                <a:solidFill>
                  <a:schemeClr val="tx2"/>
                </a:solidFill>
                <a:latin typeface="Arial" panose="020B0604020202020204" pitchFamily="34" charset="0"/>
                <a:cs typeface="Arial" panose="020B0604020202020204" pitchFamily="34" charset="0"/>
              </a:rPr>
              <a:t>266-276</a:t>
            </a:r>
            <a:r>
              <a:rPr lang="en-US" sz="2000" i="1" dirty="0">
                <a:solidFill>
                  <a:schemeClr val="tx2"/>
                </a:solidFill>
                <a:latin typeface="Arial" panose="020B0604020202020204" pitchFamily="34" charset="0"/>
                <a:cs typeface="Arial" panose="020B0604020202020204" pitchFamily="34" charset="0"/>
              </a:rPr>
              <a:t>.</a:t>
            </a:r>
            <a:r>
              <a:rPr lang="en-US" sz="2000" dirty="0">
                <a:solidFill>
                  <a:schemeClr val="tx2"/>
                </a:solidFill>
                <a:latin typeface="Arial" panose="020B0604020202020204" pitchFamily="34" charset="0"/>
                <a:cs typeface="Arial" panose="020B0604020202020204" pitchFamily="34" charset="0"/>
              </a:rPr>
              <a:t> DOI:10.1037/prj0000323</a:t>
            </a:r>
          </a:p>
          <a:p>
            <a:endParaRPr lang="en-US" sz="2000"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708619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F4F97BD1-DF86-42F7-FB0C-74C3C491EFB1}"/>
              </a:ext>
            </a:extLst>
          </p:cNvPr>
          <p:cNvSpPr>
            <a:spLocks noGrp="1"/>
          </p:cNvSpPr>
          <p:nvPr>
            <p:ph type="title"/>
          </p:nvPr>
        </p:nvSpPr>
        <p:spPr>
          <a:xfrm>
            <a:off x="640079" y="1243013"/>
            <a:ext cx="4525255" cy="4371974"/>
          </a:xfrm>
        </p:spPr>
        <p:txBody>
          <a:bodyPr>
            <a:normAutofit/>
          </a:bodyPr>
          <a:lstStyle/>
          <a:p>
            <a:r>
              <a:rPr lang="en-US" sz="3300" dirty="0">
                <a:solidFill>
                  <a:schemeClr val="tx2"/>
                </a:solidFill>
                <a:latin typeface="Arial Black" panose="020B0A04020102020204" pitchFamily="34" charset="0"/>
              </a:rPr>
              <a:t>NIDILRR-funding of Rehabilitation Research and Training Center: Learning &amp; Working During the Transition to Adulthood (2009-present)</a:t>
            </a:r>
          </a:p>
        </p:txBody>
      </p:sp>
      <p:sp>
        <p:nvSpPr>
          <p:cNvPr id="3" name="Content Placeholder 2">
            <a:extLst>
              <a:ext uri="{FF2B5EF4-FFF2-40B4-BE49-F238E27FC236}">
                <a16:creationId xmlns:a16="http://schemas.microsoft.com/office/drawing/2014/main" id="{CA138AE3-4719-6E7E-6629-715A57BD40AD}"/>
              </a:ext>
            </a:extLst>
          </p:cNvPr>
          <p:cNvSpPr>
            <a:spLocks noGrp="1"/>
          </p:cNvSpPr>
          <p:nvPr>
            <p:ph idx="1"/>
          </p:nvPr>
        </p:nvSpPr>
        <p:spPr>
          <a:xfrm>
            <a:off x="5215811" y="260578"/>
            <a:ext cx="6790659" cy="5774462"/>
          </a:xfrm>
        </p:spPr>
        <p:txBody>
          <a:bodyPr anchor="ctr">
            <a:normAutofit/>
          </a:bodyPr>
          <a:lstStyle/>
          <a:p>
            <a:r>
              <a:rPr lang="en-US" sz="3200" dirty="0">
                <a:solidFill>
                  <a:schemeClr val="tx2"/>
                </a:solidFill>
                <a:latin typeface="Arial" panose="020B0604020202020204" pitchFamily="34" charset="0"/>
                <a:cs typeface="Arial" panose="020B0604020202020204" pitchFamily="34" charset="0"/>
              </a:rPr>
              <a:t>Research to inform the development &amp; tested interventions to support school/work/careers: PASS, BRYT, FSST, HYPE, TEST</a:t>
            </a:r>
          </a:p>
          <a:p>
            <a:r>
              <a:rPr lang="en-US" sz="3200" dirty="0">
                <a:solidFill>
                  <a:schemeClr val="tx2"/>
                </a:solidFill>
                <a:latin typeface="Arial" panose="020B0604020202020204" pitchFamily="34" charset="0"/>
                <a:cs typeface="Arial" panose="020B0604020202020204" pitchFamily="34" charset="0"/>
              </a:rPr>
              <a:t>Learned/Learning how to partner authentically with youth with lived/living experience of SMHC to design/conduct/disseminate research</a:t>
            </a:r>
          </a:p>
          <a:p>
            <a:r>
              <a:rPr lang="en-US" sz="3200" dirty="0">
                <a:solidFill>
                  <a:schemeClr val="tx2"/>
                </a:solidFill>
                <a:latin typeface="Arial" panose="020B0604020202020204" pitchFamily="34" charset="0"/>
                <a:cs typeface="Arial" panose="020B0604020202020204" pitchFamily="34" charset="0"/>
              </a:rPr>
              <a:t>Learned/learning how to do effective Knowledge Translation</a:t>
            </a:r>
          </a:p>
        </p:txBody>
      </p:sp>
      <p:sp>
        <p:nvSpPr>
          <p:cNvPr id="4" name="TextBox 3">
            <a:extLst>
              <a:ext uri="{FF2B5EF4-FFF2-40B4-BE49-F238E27FC236}">
                <a16:creationId xmlns:a16="http://schemas.microsoft.com/office/drawing/2014/main" id="{156786B7-E266-05DD-EDE6-5059BDCD2792}"/>
              </a:ext>
            </a:extLst>
          </p:cNvPr>
          <p:cNvSpPr txBox="1"/>
          <p:nvPr/>
        </p:nvSpPr>
        <p:spPr>
          <a:xfrm>
            <a:off x="4121426" y="6135757"/>
            <a:ext cx="7898296" cy="461665"/>
          </a:xfrm>
          <a:prstGeom prst="rect">
            <a:avLst/>
          </a:prstGeom>
          <a:noFill/>
        </p:spPr>
        <p:txBody>
          <a:bodyPr wrap="square" rtlCol="0">
            <a:spAutoFit/>
          </a:bodyPr>
          <a:lstStyle/>
          <a:p>
            <a:r>
              <a:rPr lang="en-US" sz="2400" b="1" dirty="0">
                <a:solidFill>
                  <a:srgbClr val="FF0000"/>
                </a:solidFill>
                <a:hlinkClick r:id="rId3">
                  <a:extLst>
                    <a:ext uri="{A12FA001-AC4F-418D-AE19-62706E023703}">
                      <ahyp:hlinkClr xmlns:ahyp="http://schemas.microsoft.com/office/drawing/2018/hyperlinkcolor" val="tx"/>
                    </a:ext>
                  </a:extLst>
                </a:hlinkClick>
              </a:rPr>
              <a:t>https://www.umassmed.edu/TransitionsACR/</a:t>
            </a:r>
            <a:r>
              <a:rPr lang="en-US" sz="2400" b="1" dirty="0">
                <a:solidFill>
                  <a:srgbClr val="FF0000"/>
                </a:solidFill>
              </a:rPr>
              <a:t> </a:t>
            </a:r>
          </a:p>
        </p:txBody>
      </p:sp>
    </p:spTree>
    <p:extLst>
      <p:ext uri="{BB962C8B-B14F-4D97-AF65-F5344CB8AC3E}">
        <p14:creationId xmlns:p14="http://schemas.microsoft.com/office/powerpoint/2010/main" val="25188612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B88A7-4A0E-717B-4E00-AED94908B01F}"/>
              </a:ext>
            </a:extLst>
          </p:cNvPr>
          <p:cNvSpPr>
            <a:spLocks noGrp="1"/>
          </p:cNvSpPr>
          <p:nvPr>
            <p:ph type="title"/>
          </p:nvPr>
        </p:nvSpPr>
        <p:spPr/>
        <p:txBody>
          <a:bodyPr/>
          <a:lstStyle/>
          <a:p>
            <a:r>
              <a:rPr lang="en-US" dirty="0">
                <a:latin typeface="Arial Black" panose="020B0A04020102020204" pitchFamily="34" charset="0"/>
              </a:rPr>
              <a:t>One more point…</a:t>
            </a:r>
          </a:p>
        </p:txBody>
      </p:sp>
      <p:pic>
        <p:nvPicPr>
          <p:cNvPr id="5" name="Picture 4">
            <a:extLst>
              <a:ext uri="{FF2B5EF4-FFF2-40B4-BE49-F238E27FC236}">
                <a16:creationId xmlns:a16="http://schemas.microsoft.com/office/drawing/2014/main" id="{6D4B9FE6-9323-D51D-5F3B-1AD6D3C95CA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94535" y="1690688"/>
            <a:ext cx="2703292" cy="4086795"/>
          </a:xfrm>
          <a:prstGeom prst="rect">
            <a:avLst/>
          </a:prstGeom>
        </p:spPr>
      </p:pic>
      <p:sp>
        <p:nvSpPr>
          <p:cNvPr id="6" name="TextBox 5">
            <a:extLst>
              <a:ext uri="{FF2B5EF4-FFF2-40B4-BE49-F238E27FC236}">
                <a16:creationId xmlns:a16="http://schemas.microsoft.com/office/drawing/2014/main" id="{AA38AB09-A705-C47D-D8B3-BEFEEBF1A190}"/>
              </a:ext>
            </a:extLst>
          </p:cNvPr>
          <p:cNvSpPr txBox="1"/>
          <p:nvPr/>
        </p:nvSpPr>
        <p:spPr>
          <a:xfrm>
            <a:off x="294535" y="5972933"/>
            <a:ext cx="2905246" cy="646331"/>
          </a:xfrm>
          <a:prstGeom prst="rect">
            <a:avLst/>
          </a:prstGeom>
          <a:noFill/>
        </p:spPr>
        <p:txBody>
          <a:bodyPr wrap="square" rtlCol="0">
            <a:spAutoFit/>
          </a:bodyPr>
          <a:lstStyle/>
          <a:p>
            <a:r>
              <a:rPr lang="en-US" dirty="0" err="1"/>
              <a:t>Settersten</a:t>
            </a:r>
            <a:r>
              <a:rPr lang="en-US" dirty="0"/>
              <a:t>, </a:t>
            </a:r>
            <a:r>
              <a:rPr lang="en-US" dirty="0" err="1"/>
              <a:t>Furstengberg</a:t>
            </a:r>
            <a:r>
              <a:rPr lang="en-US" dirty="0"/>
              <a:t>, &amp; Rumbaut (Eds.) 2005</a:t>
            </a:r>
          </a:p>
        </p:txBody>
      </p:sp>
      <p:pic>
        <p:nvPicPr>
          <p:cNvPr id="8" name="Picture 7">
            <a:extLst>
              <a:ext uri="{FF2B5EF4-FFF2-40B4-BE49-F238E27FC236}">
                <a16:creationId xmlns:a16="http://schemas.microsoft.com/office/drawing/2014/main" id="{90280CA0-3C39-2AEA-22C5-D10C22A57A7E}"/>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811190" y="1690688"/>
            <a:ext cx="2810267" cy="4086795"/>
          </a:xfrm>
          <a:prstGeom prst="rect">
            <a:avLst/>
          </a:prstGeom>
        </p:spPr>
      </p:pic>
      <p:sp>
        <p:nvSpPr>
          <p:cNvPr id="9" name="TextBox 8">
            <a:extLst>
              <a:ext uri="{FF2B5EF4-FFF2-40B4-BE49-F238E27FC236}">
                <a16:creationId xmlns:a16="http://schemas.microsoft.com/office/drawing/2014/main" id="{2F46276A-94DE-06FB-E352-A7236D294DA0}"/>
              </a:ext>
            </a:extLst>
          </p:cNvPr>
          <p:cNvSpPr txBox="1"/>
          <p:nvPr/>
        </p:nvSpPr>
        <p:spPr>
          <a:xfrm>
            <a:off x="3811190" y="6111433"/>
            <a:ext cx="2705357" cy="369332"/>
          </a:xfrm>
          <a:prstGeom prst="rect">
            <a:avLst/>
          </a:prstGeom>
          <a:noFill/>
        </p:spPr>
        <p:txBody>
          <a:bodyPr wrap="square" rtlCol="0">
            <a:spAutoFit/>
          </a:bodyPr>
          <a:lstStyle/>
          <a:p>
            <a:r>
              <a:rPr lang="en-US" dirty="0"/>
              <a:t>Osgood et al (Eds.) 2005</a:t>
            </a:r>
          </a:p>
        </p:txBody>
      </p:sp>
      <p:sp>
        <p:nvSpPr>
          <p:cNvPr id="12" name="TextBox 11">
            <a:extLst>
              <a:ext uri="{FF2B5EF4-FFF2-40B4-BE49-F238E27FC236}">
                <a16:creationId xmlns:a16="http://schemas.microsoft.com/office/drawing/2014/main" id="{2D4B83FB-3414-C951-9008-F2AFD142BCA2}"/>
              </a:ext>
            </a:extLst>
          </p:cNvPr>
          <p:cNvSpPr txBox="1"/>
          <p:nvPr/>
        </p:nvSpPr>
        <p:spPr>
          <a:xfrm>
            <a:off x="7859520" y="5972933"/>
            <a:ext cx="3368233" cy="646331"/>
          </a:xfrm>
          <a:prstGeom prst="rect">
            <a:avLst/>
          </a:prstGeom>
          <a:noFill/>
        </p:spPr>
        <p:txBody>
          <a:bodyPr wrap="square" rtlCol="0">
            <a:spAutoFit/>
          </a:bodyPr>
          <a:lstStyle/>
          <a:p>
            <a:r>
              <a:rPr lang="en-US" dirty="0"/>
              <a:t>National Academies: Bonnie, Stroud, &amp; Breiner (Eds.) 2015</a:t>
            </a:r>
          </a:p>
        </p:txBody>
      </p:sp>
      <p:pic>
        <p:nvPicPr>
          <p:cNvPr id="4" name="Picture 3">
            <a:extLst>
              <a:ext uri="{FF2B5EF4-FFF2-40B4-BE49-F238E27FC236}">
                <a16:creationId xmlns:a16="http://schemas.microsoft.com/office/drawing/2014/main" id="{77D4F0BE-B9C5-8474-8E6B-DEC7D2DE3F78}"/>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7859520" y="1633530"/>
            <a:ext cx="2772162" cy="4201111"/>
          </a:xfrm>
          <a:prstGeom prst="rect">
            <a:avLst/>
          </a:prstGeom>
        </p:spPr>
      </p:pic>
    </p:spTree>
    <p:extLst>
      <p:ext uri="{BB962C8B-B14F-4D97-AF65-F5344CB8AC3E}">
        <p14:creationId xmlns:p14="http://schemas.microsoft.com/office/powerpoint/2010/main" val="37694702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DCA4485-C198-75B8-7E88-A3106D11A888}"/>
              </a:ext>
            </a:extLst>
          </p:cNvPr>
          <p:cNvSpPr>
            <a:spLocks noGrp="1"/>
          </p:cNvSpPr>
          <p:nvPr>
            <p:ph type="ctrTitle"/>
          </p:nvPr>
        </p:nvSpPr>
        <p:spPr>
          <a:xfrm>
            <a:off x="602974" y="3170690"/>
            <a:ext cx="11277600" cy="1504017"/>
          </a:xfrm>
        </p:spPr>
        <p:txBody>
          <a:bodyPr/>
          <a:lstStyle/>
          <a:p>
            <a:pPr algn="ctr"/>
            <a:r>
              <a:rPr lang="en-US" dirty="0"/>
              <a:t>From your perspective, how has dissemination and/or use of research findings changed in this time-frame?</a:t>
            </a:r>
          </a:p>
        </p:txBody>
      </p:sp>
    </p:spTree>
    <p:extLst>
      <p:ext uri="{BB962C8B-B14F-4D97-AF65-F5344CB8AC3E}">
        <p14:creationId xmlns:p14="http://schemas.microsoft.com/office/powerpoint/2010/main" val="39901333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F35401B-0E2F-0DB4-67D1-02134B11A9BB}"/>
              </a:ext>
            </a:extLst>
          </p:cNvPr>
          <p:cNvSpPr>
            <a:spLocks noGrp="1"/>
          </p:cNvSpPr>
          <p:nvPr>
            <p:ph type="ctrTitle"/>
          </p:nvPr>
        </p:nvSpPr>
        <p:spPr>
          <a:xfrm>
            <a:off x="826396" y="586855"/>
            <a:ext cx="4230100" cy="3387497"/>
          </a:xfrm>
        </p:spPr>
        <p:txBody>
          <a:bodyPr vert="horz" lIns="91440" tIns="45720" rIns="91440" bIns="45720" rtlCol="0" anchor="b">
            <a:normAutofit/>
          </a:bodyPr>
          <a:lstStyle/>
          <a:p>
            <a:pPr algn="r"/>
            <a:r>
              <a:rPr lang="en-US" sz="4000" kern="1200" dirty="0">
                <a:solidFill>
                  <a:srgbClr val="FFFFFF"/>
                </a:solidFill>
                <a:latin typeface="+mj-lt"/>
                <a:ea typeface="+mj-ea"/>
                <a:cs typeface="+mj-cs"/>
              </a:rPr>
              <a:t>From a Researchers Perspective:</a:t>
            </a:r>
            <a:br>
              <a:rPr lang="en-US" sz="4000" kern="1200" dirty="0">
                <a:solidFill>
                  <a:srgbClr val="FFFFFF"/>
                </a:solidFill>
                <a:latin typeface="+mj-lt"/>
                <a:ea typeface="+mj-ea"/>
                <a:cs typeface="+mj-cs"/>
              </a:rPr>
            </a:br>
            <a:r>
              <a:rPr lang="en-US" sz="4000" kern="1200" dirty="0">
                <a:solidFill>
                  <a:srgbClr val="FFFFFF"/>
                </a:solidFill>
                <a:latin typeface="+mj-lt"/>
                <a:ea typeface="+mj-ea"/>
                <a:cs typeface="+mj-cs"/>
              </a:rPr>
              <a:t>Biggest </a:t>
            </a:r>
            <a:r>
              <a:rPr lang="en-US" sz="4000" dirty="0">
                <a:solidFill>
                  <a:srgbClr val="FFFFFF"/>
                </a:solidFill>
                <a:latin typeface="Arial Black" panose="020B0A04020102020204" pitchFamily="34" charset="0"/>
              </a:rPr>
              <a:t>C</a:t>
            </a:r>
            <a:r>
              <a:rPr lang="en-US" sz="4000" kern="1200" dirty="0">
                <a:solidFill>
                  <a:srgbClr val="FFFFFF"/>
                </a:solidFill>
                <a:latin typeface="Arial Black" panose="020B0A04020102020204" pitchFamily="34" charset="0"/>
              </a:rPr>
              <a:t>hanges</a:t>
            </a:r>
            <a:r>
              <a:rPr lang="en-US" sz="4000" kern="1200" dirty="0">
                <a:solidFill>
                  <a:srgbClr val="FFFFFF"/>
                </a:solidFill>
                <a:latin typeface="+mj-lt"/>
                <a:ea typeface="+mj-ea"/>
                <a:cs typeface="+mj-cs"/>
              </a:rPr>
              <a:t> in Dissemination</a:t>
            </a:r>
          </a:p>
        </p:txBody>
      </p:sp>
      <p:sp>
        <p:nvSpPr>
          <p:cNvPr id="3" name="Subtitle 2">
            <a:extLst>
              <a:ext uri="{FF2B5EF4-FFF2-40B4-BE49-F238E27FC236}">
                <a16:creationId xmlns:a16="http://schemas.microsoft.com/office/drawing/2014/main" id="{9ABD587D-5D76-0DC2-055F-8892DA063093}"/>
              </a:ext>
            </a:extLst>
          </p:cNvPr>
          <p:cNvSpPr>
            <a:spLocks noGrp="1"/>
          </p:cNvSpPr>
          <p:nvPr>
            <p:ph type="subTitle" idx="1"/>
          </p:nvPr>
        </p:nvSpPr>
        <p:spPr>
          <a:xfrm>
            <a:off x="6503158" y="649480"/>
            <a:ext cx="4862447" cy="5546047"/>
          </a:xfrm>
        </p:spPr>
        <p:txBody>
          <a:bodyPr vert="horz" lIns="91440" tIns="45720" rIns="91440" bIns="45720" rtlCol="0" anchor="ctr">
            <a:normAutofit/>
          </a:bodyPr>
          <a:lstStyle/>
          <a:p>
            <a:pPr indent="-228600" algn="l">
              <a:buFont typeface="Arial" panose="020B0604020202020204" pitchFamily="34" charset="0"/>
              <a:buChar char="•"/>
            </a:pPr>
            <a:r>
              <a:rPr lang="en-US" sz="3200" dirty="0">
                <a:latin typeface="Arial" panose="020B0604020202020204" pitchFamily="34" charset="0"/>
                <a:cs typeface="Arial" panose="020B0604020202020204" pitchFamily="34" charset="0"/>
              </a:rPr>
              <a:t>Increase in number of audiences researchers try to reach</a:t>
            </a:r>
          </a:p>
          <a:p>
            <a:pPr indent="-228600" algn="l">
              <a:buFont typeface="Arial" panose="020B0604020202020204" pitchFamily="34" charset="0"/>
              <a:buChar char="•"/>
            </a:pPr>
            <a:endParaRPr lang="en-US" sz="3200" dirty="0">
              <a:latin typeface="Arial" panose="020B0604020202020204" pitchFamily="34" charset="0"/>
              <a:cs typeface="Arial" panose="020B0604020202020204" pitchFamily="34" charset="0"/>
            </a:endParaRPr>
          </a:p>
          <a:p>
            <a:pPr indent="-228600" algn="l">
              <a:buFont typeface="Arial" panose="020B0604020202020204" pitchFamily="34" charset="0"/>
              <a:buChar char="•"/>
            </a:pPr>
            <a:r>
              <a:rPr lang="en-US" sz="3200" dirty="0">
                <a:latin typeface="Arial" panose="020B0604020202020204" pitchFamily="34" charset="0"/>
                <a:cs typeface="Arial" panose="020B0604020202020204" pitchFamily="34" charset="0"/>
              </a:rPr>
              <a:t>Use of internet to disseminate findings</a:t>
            </a:r>
          </a:p>
          <a:p>
            <a:pPr indent="-228600" algn="l">
              <a:buFont typeface="Arial" panose="020B0604020202020204" pitchFamily="34" charset="0"/>
              <a:buChar char="•"/>
            </a:pPr>
            <a:endParaRPr lang="en-US" sz="3200" dirty="0">
              <a:latin typeface="Arial" panose="020B0604020202020204" pitchFamily="34" charset="0"/>
              <a:cs typeface="Arial" panose="020B0604020202020204" pitchFamily="34" charset="0"/>
            </a:endParaRPr>
          </a:p>
          <a:p>
            <a:pPr indent="-228600" algn="l">
              <a:buFont typeface="Arial" panose="020B0604020202020204" pitchFamily="34" charset="0"/>
              <a:buChar char="•"/>
            </a:pPr>
            <a:r>
              <a:rPr lang="en-US" sz="3200" dirty="0">
                <a:latin typeface="Arial" panose="020B0604020202020204" pitchFamily="34" charset="0"/>
                <a:cs typeface="Arial" panose="020B0604020202020204" pitchFamily="34" charset="0"/>
              </a:rPr>
              <a:t>Increase in diversity of methods. No longer just journal articles</a:t>
            </a:r>
            <a:r>
              <a:rPr lang="en-US" sz="28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6019166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804488E-275F-169B-E397-4BD75CC5B9FF}"/>
              </a:ext>
            </a:extLst>
          </p:cNvPr>
          <p:cNvSpPr txBox="1">
            <a:spLocks noGrp="1"/>
          </p:cNvSpPr>
          <p:nvPr>
            <p:ph type="title"/>
          </p:nvPr>
        </p:nvSpPr>
        <p:spPr/>
        <p:txBody>
          <a:bodyPr anchorCtr="1"/>
          <a:lstStyle/>
          <a:p>
            <a:pPr lvl="0" algn="r">
              <a:tabLst>
                <a:tab pos="1828800" algn="l"/>
              </a:tabLst>
            </a:pPr>
            <a:r>
              <a:rPr lang="en-US" sz="4400" dirty="0"/>
              <a:t>Easy to Digest Information</a:t>
            </a:r>
          </a:p>
        </p:txBody>
      </p:sp>
      <p:pic>
        <p:nvPicPr>
          <p:cNvPr id="6" name="Picture 7">
            <a:extLst>
              <a:ext uri="{FF2B5EF4-FFF2-40B4-BE49-F238E27FC236}">
                <a16:creationId xmlns:a16="http://schemas.microsoft.com/office/drawing/2014/main" id="{F4CDE28A-3021-358F-7064-CE531B1C80BA}"/>
              </a:ext>
              <a:ext uri="{C183D7F6-B498-43B3-948B-1728B52AA6E4}">
                <adec:decorative xmlns:adec="http://schemas.microsoft.com/office/drawing/2017/decorative" val="1"/>
              </a:ext>
            </a:extLst>
          </p:cNvPr>
          <p:cNvPicPr>
            <a:picLocks noChangeAspect="1"/>
          </p:cNvPicPr>
          <p:nvPr/>
        </p:nvPicPr>
        <p:blipFill>
          <a:blip r:embed="rId3"/>
          <a:srcRect/>
          <a:stretch>
            <a:fillRect/>
          </a:stretch>
        </p:blipFill>
        <p:spPr>
          <a:xfrm rot="1833729">
            <a:off x="5072066" y="3847118"/>
            <a:ext cx="1328129" cy="2361108"/>
          </a:xfrm>
          <a:prstGeom prst="rect">
            <a:avLst/>
          </a:prstGeom>
          <a:noFill/>
          <a:ln cap="flat">
            <a:noFill/>
          </a:ln>
        </p:spPr>
      </p:pic>
      <p:grpSp>
        <p:nvGrpSpPr>
          <p:cNvPr id="11" name="Group 10">
            <a:extLst>
              <a:ext uri="{FF2B5EF4-FFF2-40B4-BE49-F238E27FC236}">
                <a16:creationId xmlns:a16="http://schemas.microsoft.com/office/drawing/2014/main" id="{A0FCD36D-C5B4-8A89-E922-A2737D608531}"/>
              </a:ext>
              <a:ext uri="{C183D7F6-B498-43B3-948B-1728B52AA6E4}">
                <adec:decorative xmlns:adec="http://schemas.microsoft.com/office/drawing/2017/decorative" val="1"/>
              </a:ext>
            </a:extLst>
          </p:cNvPr>
          <p:cNvGrpSpPr/>
          <p:nvPr/>
        </p:nvGrpSpPr>
        <p:grpSpPr>
          <a:xfrm>
            <a:off x="648739" y="1734918"/>
            <a:ext cx="4320731" cy="4590982"/>
            <a:chOff x="648739" y="1734918"/>
            <a:chExt cx="4320731" cy="4590982"/>
          </a:xfrm>
        </p:grpSpPr>
        <p:pic>
          <p:nvPicPr>
            <p:cNvPr id="4" name="Picture 6">
              <a:extLst>
                <a:ext uri="{FF2B5EF4-FFF2-40B4-BE49-F238E27FC236}">
                  <a16:creationId xmlns:a16="http://schemas.microsoft.com/office/drawing/2014/main" id="{CA3F6E1E-BAD5-F20D-5453-1BC80C0EE5A2}"/>
                </a:ext>
              </a:extLst>
            </p:cNvPr>
            <p:cNvPicPr>
              <a:picLocks noChangeAspect="1"/>
            </p:cNvPicPr>
            <p:nvPr/>
          </p:nvPicPr>
          <p:blipFill>
            <a:blip r:embed="rId4"/>
            <a:srcRect l="60932" t="11163" r="16619" b="5581"/>
            <a:stretch>
              <a:fillRect/>
            </a:stretch>
          </p:blipFill>
          <p:spPr>
            <a:xfrm>
              <a:off x="648739" y="1734918"/>
              <a:ext cx="1828800" cy="2514600"/>
            </a:xfrm>
            <a:prstGeom prst="rect">
              <a:avLst/>
            </a:prstGeom>
            <a:solidFill>
              <a:srgbClr val="EDEDED"/>
            </a:solidFill>
            <a:ln w="88897" cap="sq">
              <a:solidFill>
                <a:srgbClr val="FFFFFF"/>
              </a:solidFill>
              <a:prstDash val="solid"/>
              <a:miter/>
            </a:ln>
            <a:effectLst>
              <a:outerShdw dist="18004" dir="5400000" algn="tl">
                <a:srgbClr val="000000">
                  <a:alpha val="40000"/>
                </a:srgbClr>
              </a:outerShdw>
            </a:effectLst>
          </p:spPr>
        </p:pic>
        <p:pic>
          <p:nvPicPr>
            <p:cNvPr id="5" name="Picture 2" descr="H:\brss tacs marsah\accom.png">
              <a:extLst>
                <a:ext uri="{FF2B5EF4-FFF2-40B4-BE49-F238E27FC236}">
                  <a16:creationId xmlns:a16="http://schemas.microsoft.com/office/drawing/2014/main" id="{143AB4A2-4583-FAC8-8025-54AE5A0EDE20}"/>
                </a:ext>
              </a:extLst>
            </p:cNvPr>
            <p:cNvPicPr>
              <a:picLocks noChangeAspect="1"/>
            </p:cNvPicPr>
            <p:nvPr/>
          </p:nvPicPr>
          <p:blipFill>
            <a:blip r:embed="rId5"/>
            <a:srcRect/>
            <a:stretch>
              <a:fillRect/>
            </a:stretch>
          </p:blipFill>
          <p:spPr>
            <a:xfrm>
              <a:off x="3005824" y="1734918"/>
              <a:ext cx="1963646" cy="2749116"/>
            </a:xfrm>
            <a:prstGeom prst="rect">
              <a:avLst/>
            </a:prstGeom>
            <a:solidFill>
              <a:srgbClr val="EDEDED"/>
            </a:solidFill>
            <a:ln w="88897" cap="sq">
              <a:solidFill>
                <a:srgbClr val="FFFFFF"/>
              </a:solidFill>
              <a:prstDash val="solid"/>
              <a:miter/>
            </a:ln>
            <a:effectLst>
              <a:outerShdw dist="18004" dir="5400000" algn="tl">
                <a:srgbClr val="000000">
                  <a:alpha val="40000"/>
                </a:srgbClr>
              </a:outerShdw>
            </a:effectLst>
          </p:spPr>
        </p:pic>
        <p:pic>
          <p:nvPicPr>
            <p:cNvPr id="7" name="Picture 8">
              <a:extLst>
                <a:ext uri="{FF2B5EF4-FFF2-40B4-BE49-F238E27FC236}">
                  <a16:creationId xmlns:a16="http://schemas.microsoft.com/office/drawing/2014/main" id="{17248359-018A-352D-4C05-6216EF22DE13}"/>
                </a:ext>
              </a:extLst>
            </p:cNvPr>
            <p:cNvPicPr>
              <a:picLocks noChangeAspect="1"/>
            </p:cNvPicPr>
            <p:nvPr/>
          </p:nvPicPr>
          <p:blipFill>
            <a:blip r:embed="rId6"/>
            <a:srcRect l="13704" t="8372" r="69391" b="28372"/>
            <a:stretch>
              <a:fillRect/>
            </a:stretch>
          </p:blipFill>
          <p:spPr>
            <a:xfrm>
              <a:off x="1509747" y="3411397"/>
              <a:ext cx="2151601" cy="2914503"/>
            </a:xfrm>
            <a:prstGeom prst="rect">
              <a:avLst/>
            </a:prstGeom>
            <a:solidFill>
              <a:srgbClr val="EDEDED"/>
            </a:solidFill>
            <a:ln w="88897" cap="sq">
              <a:solidFill>
                <a:srgbClr val="FFFFFF"/>
              </a:solidFill>
              <a:prstDash val="solid"/>
              <a:miter/>
            </a:ln>
            <a:effectLst>
              <a:outerShdw dist="18004" dir="5400000" algn="tl">
                <a:srgbClr val="000000">
                  <a:alpha val="40000"/>
                </a:srgbClr>
              </a:outerShdw>
            </a:effectLst>
          </p:spPr>
        </p:pic>
      </p:grpSp>
      <p:grpSp>
        <p:nvGrpSpPr>
          <p:cNvPr id="10" name="Group 9">
            <a:extLst>
              <a:ext uri="{FF2B5EF4-FFF2-40B4-BE49-F238E27FC236}">
                <a16:creationId xmlns:a16="http://schemas.microsoft.com/office/drawing/2014/main" id="{811A9BAF-6FBC-8E22-8F81-EBD75C365B1F}"/>
              </a:ext>
              <a:ext uri="{C183D7F6-B498-43B3-948B-1728B52AA6E4}">
                <adec:decorative xmlns:adec="http://schemas.microsoft.com/office/drawing/2017/decorative" val="1"/>
              </a:ext>
            </a:extLst>
          </p:cNvPr>
          <p:cNvGrpSpPr/>
          <p:nvPr/>
        </p:nvGrpSpPr>
        <p:grpSpPr>
          <a:xfrm>
            <a:off x="7066208" y="1794217"/>
            <a:ext cx="4579425" cy="4626178"/>
            <a:chOff x="7066208" y="1794217"/>
            <a:chExt cx="4579425" cy="4626178"/>
          </a:xfrm>
        </p:grpSpPr>
        <p:pic>
          <p:nvPicPr>
            <p:cNvPr id="2" name="Picture 15">
              <a:extLst>
                <a:ext uri="{FF2B5EF4-FFF2-40B4-BE49-F238E27FC236}">
                  <a16:creationId xmlns:a16="http://schemas.microsoft.com/office/drawing/2014/main" id="{E9DA77E6-FE51-2B60-F26A-F78A436F6EBC}"/>
                </a:ext>
              </a:extLst>
            </p:cNvPr>
            <p:cNvPicPr>
              <a:picLocks noChangeAspect="1"/>
            </p:cNvPicPr>
            <p:nvPr/>
          </p:nvPicPr>
          <p:blipFill>
            <a:blip r:embed="rId7"/>
            <a:stretch>
              <a:fillRect/>
            </a:stretch>
          </p:blipFill>
          <p:spPr>
            <a:xfrm>
              <a:off x="9601218" y="1794217"/>
              <a:ext cx="2044415" cy="2860663"/>
            </a:xfrm>
            <a:prstGeom prst="rect">
              <a:avLst/>
            </a:prstGeom>
            <a:solidFill>
              <a:srgbClr val="EDEDED"/>
            </a:solidFill>
            <a:ln w="88897" cap="sq">
              <a:solidFill>
                <a:srgbClr val="FFFFFF"/>
              </a:solidFill>
              <a:prstDash val="solid"/>
              <a:miter/>
            </a:ln>
            <a:effectLst>
              <a:outerShdw dist="18004" dir="5400000" algn="tl">
                <a:srgbClr val="000000">
                  <a:alpha val="40000"/>
                </a:srgbClr>
              </a:outerShdw>
            </a:effectLst>
          </p:spPr>
        </p:pic>
        <p:pic>
          <p:nvPicPr>
            <p:cNvPr id="8" name="Picture 13">
              <a:extLst>
                <a:ext uri="{FF2B5EF4-FFF2-40B4-BE49-F238E27FC236}">
                  <a16:creationId xmlns:a16="http://schemas.microsoft.com/office/drawing/2014/main" id="{D47A478C-0EDE-9E9B-EB2B-02F98D304EA9}"/>
                </a:ext>
              </a:extLst>
            </p:cNvPr>
            <p:cNvPicPr>
              <a:picLocks noChangeAspect="1"/>
            </p:cNvPicPr>
            <p:nvPr/>
          </p:nvPicPr>
          <p:blipFill>
            <a:blip r:embed="rId8"/>
            <a:stretch>
              <a:fillRect/>
            </a:stretch>
          </p:blipFill>
          <p:spPr>
            <a:xfrm>
              <a:off x="7066208" y="1794217"/>
              <a:ext cx="2114732" cy="2959044"/>
            </a:xfrm>
            <a:prstGeom prst="rect">
              <a:avLst/>
            </a:prstGeom>
            <a:solidFill>
              <a:srgbClr val="EDEDED"/>
            </a:solidFill>
            <a:ln w="88897" cap="sq">
              <a:solidFill>
                <a:srgbClr val="FFFFFF"/>
              </a:solidFill>
              <a:prstDash val="solid"/>
              <a:miter/>
            </a:ln>
            <a:effectLst>
              <a:outerShdw dist="18004" dir="5400000" algn="tl">
                <a:srgbClr val="000000">
                  <a:alpha val="40000"/>
                </a:srgbClr>
              </a:outerShdw>
            </a:effectLst>
          </p:spPr>
        </p:pic>
        <p:pic>
          <p:nvPicPr>
            <p:cNvPr id="9" name="Picture 11">
              <a:extLst>
                <a:ext uri="{FF2B5EF4-FFF2-40B4-BE49-F238E27FC236}">
                  <a16:creationId xmlns:a16="http://schemas.microsoft.com/office/drawing/2014/main" id="{7FEE8966-995F-4E5D-D953-15495F573F3E}"/>
                </a:ext>
              </a:extLst>
            </p:cNvPr>
            <p:cNvPicPr>
              <a:picLocks noChangeAspect="1"/>
            </p:cNvPicPr>
            <p:nvPr/>
          </p:nvPicPr>
          <p:blipFill>
            <a:blip r:embed="rId9"/>
            <a:stretch>
              <a:fillRect/>
            </a:stretch>
          </p:blipFill>
          <p:spPr>
            <a:xfrm>
              <a:off x="8218992" y="3429000"/>
              <a:ext cx="2344183" cy="2991395"/>
            </a:xfrm>
            <a:prstGeom prst="rect">
              <a:avLst/>
            </a:prstGeom>
            <a:solidFill>
              <a:srgbClr val="EDEDED"/>
            </a:solidFill>
            <a:ln w="88897" cap="sq">
              <a:solidFill>
                <a:srgbClr val="FFFFFF"/>
              </a:solidFill>
              <a:prstDash val="solid"/>
              <a:miter/>
            </a:ln>
            <a:effectLst>
              <a:outerShdw dist="18004" dir="5400000" algn="tl">
                <a:srgbClr val="000000">
                  <a:alpha val="40000"/>
                </a:srgbClr>
              </a:outerShdw>
            </a:effectLst>
          </p:spPr>
        </p:pic>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4">
            <a:extLst>
              <a:ext uri="{FF2B5EF4-FFF2-40B4-BE49-F238E27FC236}">
                <a16:creationId xmlns:a16="http://schemas.microsoft.com/office/drawing/2014/main" id="{66058479-B696-F8B9-5515-FD1DA440C537}"/>
              </a:ext>
            </a:extLst>
          </p:cNvPr>
          <p:cNvSpPr txBox="1">
            <a:spLocks noGrp="1"/>
          </p:cNvSpPr>
          <p:nvPr>
            <p:ph type="title"/>
          </p:nvPr>
        </p:nvSpPr>
        <p:spPr>
          <a:xfrm>
            <a:off x="398212" y="288292"/>
            <a:ext cx="11123840" cy="827495"/>
          </a:xfrm>
        </p:spPr>
        <p:txBody>
          <a:bodyPr anchorCtr="1"/>
          <a:lstStyle/>
          <a:p>
            <a:pPr lvl="0" algn="ctr"/>
            <a:r>
              <a:rPr lang="en-US"/>
              <a:t>Multimedia Dissemination</a:t>
            </a:r>
          </a:p>
        </p:txBody>
      </p:sp>
      <p:pic>
        <p:nvPicPr>
          <p:cNvPr id="3" name="Picture 2">
            <a:extLst>
              <a:ext uri="{FF2B5EF4-FFF2-40B4-BE49-F238E27FC236}">
                <a16:creationId xmlns:a16="http://schemas.microsoft.com/office/drawing/2014/main" id="{FB6087D2-2798-DEF3-C48C-5603C42EA559}"/>
              </a:ext>
              <a:ext uri="{C183D7F6-B498-43B3-948B-1728B52AA6E4}">
                <adec:decorative xmlns:adec="http://schemas.microsoft.com/office/drawing/2017/decorative" val="1"/>
              </a:ext>
            </a:extLst>
          </p:cNvPr>
          <p:cNvPicPr>
            <a:picLocks noChangeAspect="1"/>
          </p:cNvPicPr>
          <p:nvPr/>
        </p:nvPicPr>
        <p:blipFill>
          <a:blip r:embed="rId3"/>
          <a:srcRect/>
          <a:stretch>
            <a:fillRect/>
          </a:stretch>
        </p:blipFill>
        <p:spPr>
          <a:xfrm>
            <a:off x="7107329" y="1938528"/>
            <a:ext cx="4414723" cy="4414723"/>
          </a:xfrm>
          <a:prstGeom prst="rect">
            <a:avLst/>
          </a:prstGeom>
          <a:noFill/>
          <a:ln cap="flat">
            <a:noFill/>
          </a:ln>
        </p:spPr>
      </p:pic>
      <p:pic>
        <p:nvPicPr>
          <p:cNvPr id="4" name="Picture 7">
            <a:extLst>
              <a:ext uri="{FF2B5EF4-FFF2-40B4-BE49-F238E27FC236}">
                <a16:creationId xmlns:a16="http://schemas.microsoft.com/office/drawing/2014/main" id="{872A9419-14E1-16B6-3E72-C46380532DC0}"/>
              </a:ext>
              <a:ext uri="{C183D7F6-B498-43B3-948B-1728B52AA6E4}">
                <adec:decorative xmlns:adec="http://schemas.microsoft.com/office/drawing/2017/decorative" val="1"/>
              </a:ext>
            </a:extLst>
          </p:cNvPr>
          <p:cNvPicPr>
            <a:picLocks noChangeAspect="1"/>
          </p:cNvPicPr>
          <p:nvPr/>
        </p:nvPicPr>
        <p:blipFill>
          <a:blip r:embed="rId4"/>
          <a:srcRect r="5185"/>
          <a:stretch>
            <a:fillRect/>
          </a:stretch>
        </p:blipFill>
        <p:spPr>
          <a:xfrm>
            <a:off x="121532" y="2312343"/>
            <a:ext cx="6601135" cy="3086273"/>
          </a:xfrm>
          <a:prstGeom prst="rect">
            <a:avLst/>
          </a:prstGeom>
          <a:noFill/>
          <a:ln cap="flat">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B44A95EF-FFC6-127A-D30E-C353CFA555EF}"/>
              </a:ext>
            </a:extLst>
          </p:cNvPr>
          <p:cNvSpPr txBox="1">
            <a:spLocks noGrp="1"/>
          </p:cNvSpPr>
          <p:nvPr>
            <p:ph type="title"/>
          </p:nvPr>
        </p:nvSpPr>
        <p:spPr>
          <a:xfrm>
            <a:off x="470586" y="372654"/>
            <a:ext cx="11123840" cy="827495"/>
          </a:xfrm>
        </p:spPr>
        <p:txBody>
          <a:bodyPr anchorCtr="1"/>
          <a:lstStyle/>
          <a:p>
            <a:pPr lvl="0" algn="ctr"/>
            <a:r>
              <a:rPr lang="en-US" sz="4300" dirty="0"/>
              <a:t>Mental Health Memes</a:t>
            </a:r>
          </a:p>
        </p:txBody>
      </p:sp>
      <p:pic>
        <p:nvPicPr>
          <p:cNvPr id="3" name="Picture 2" descr="Bernie Sanders wearing a surgical mask, heavy winter coat and mittens sitting on a chair outside.&#10;&#10;The text above the image states, &quot;Waiting for my accommodations to be approved.&quot;&#10;&#10;&#10;">
            <a:extLst>
              <a:ext uri="{FF2B5EF4-FFF2-40B4-BE49-F238E27FC236}">
                <a16:creationId xmlns:a16="http://schemas.microsoft.com/office/drawing/2014/main" id="{FB3DBBF7-B9E5-85B0-84B6-9CCE62C293E8}"/>
              </a:ext>
            </a:extLst>
          </p:cNvPr>
          <p:cNvPicPr>
            <a:picLocks noChangeAspect="1"/>
          </p:cNvPicPr>
          <p:nvPr/>
        </p:nvPicPr>
        <p:blipFill>
          <a:blip r:embed="rId3"/>
          <a:srcRect/>
          <a:stretch>
            <a:fillRect/>
          </a:stretch>
        </p:blipFill>
        <p:spPr>
          <a:xfrm>
            <a:off x="248744" y="2352220"/>
            <a:ext cx="3305629" cy="3305629"/>
          </a:xfrm>
          <a:prstGeom prst="rect">
            <a:avLst/>
          </a:prstGeom>
          <a:noFill/>
          <a:ln cap="flat">
            <a:noFill/>
          </a:ln>
        </p:spPr>
      </p:pic>
      <p:pic>
        <p:nvPicPr>
          <p:cNvPr id="4" name="Picture 5" descr="Chris Helmsworth as Thor in armor holding his hammer Mjölnir while on a battlefield.&#10;&#10;The text says, &quot;When you've faced a lot of trauma and you're still worthy.&quot;">
            <a:extLst>
              <a:ext uri="{FF2B5EF4-FFF2-40B4-BE49-F238E27FC236}">
                <a16:creationId xmlns:a16="http://schemas.microsoft.com/office/drawing/2014/main" id="{7F14765B-62EC-FC70-B8A5-5CB24B40D65A}"/>
              </a:ext>
            </a:extLst>
          </p:cNvPr>
          <p:cNvPicPr>
            <a:picLocks noChangeAspect="1"/>
          </p:cNvPicPr>
          <p:nvPr/>
        </p:nvPicPr>
        <p:blipFill>
          <a:blip r:embed="rId4"/>
          <a:srcRect t="14792" b="18750"/>
          <a:stretch>
            <a:fillRect/>
          </a:stretch>
        </p:blipFill>
        <p:spPr>
          <a:xfrm>
            <a:off x="3772704" y="2503206"/>
            <a:ext cx="4519614" cy="3003657"/>
          </a:xfrm>
          <a:prstGeom prst="rect">
            <a:avLst/>
          </a:prstGeom>
          <a:noFill/>
          <a:ln cap="flat">
            <a:noFill/>
          </a:ln>
        </p:spPr>
      </p:pic>
      <p:pic>
        <p:nvPicPr>
          <p:cNvPr id="5" name="Picture 7" descr="A meme of presidet Barack Obama giving himself a medal.&#10;&#10;The text reads, &quot;When I acknowledge hor far I've come with my mental health.&quot;">
            <a:extLst>
              <a:ext uri="{FF2B5EF4-FFF2-40B4-BE49-F238E27FC236}">
                <a16:creationId xmlns:a16="http://schemas.microsoft.com/office/drawing/2014/main" id="{30EA9CB5-AC1E-9EDE-91EA-A18F959BDEB6}"/>
              </a:ext>
            </a:extLst>
          </p:cNvPr>
          <p:cNvPicPr>
            <a:picLocks noChangeAspect="1"/>
          </p:cNvPicPr>
          <p:nvPr/>
        </p:nvPicPr>
        <p:blipFill>
          <a:blip r:embed="rId5"/>
          <a:stretch>
            <a:fillRect/>
          </a:stretch>
        </p:blipFill>
        <p:spPr>
          <a:xfrm>
            <a:off x="8510649" y="2352220"/>
            <a:ext cx="3317708" cy="3305629"/>
          </a:xfrm>
          <a:prstGeom prst="rect">
            <a:avLst/>
          </a:prstGeom>
          <a:noFill/>
          <a:ln cap="flat">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3B6F29A-BD42-9D88-C752-08F7804DC3C9}"/>
              </a:ext>
            </a:extLst>
          </p:cNvPr>
          <p:cNvSpPr>
            <a:spLocks noGrp="1"/>
          </p:cNvSpPr>
          <p:nvPr>
            <p:ph type="ctrTitle"/>
          </p:nvPr>
        </p:nvSpPr>
        <p:spPr>
          <a:xfrm>
            <a:off x="298174" y="3722446"/>
            <a:ext cx="11277600" cy="1504017"/>
          </a:xfrm>
        </p:spPr>
        <p:txBody>
          <a:bodyPr/>
          <a:lstStyle/>
          <a:p>
            <a:pPr algn="ctr"/>
            <a:r>
              <a:rPr lang="en-US" dirty="0"/>
              <a:t>Given the current political climate, what from the past 3 decades do you find hopeful about the future of research in this field?</a:t>
            </a:r>
          </a:p>
        </p:txBody>
      </p:sp>
    </p:spTree>
    <p:extLst>
      <p:ext uri="{BB962C8B-B14F-4D97-AF65-F5344CB8AC3E}">
        <p14:creationId xmlns:p14="http://schemas.microsoft.com/office/powerpoint/2010/main" val="31668181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F93E0EF-D5BD-DBEF-51F6-52FFD8DBA011}"/>
              </a:ext>
            </a:extLst>
          </p:cNvPr>
          <p:cNvSpPr>
            <a:spLocks noGrp="1"/>
          </p:cNvSpPr>
          <p:nvPr>
            <p:ph type="title" idx="4294967295"/>
          </p:nvPr>
        </p:nvSpPr>
        <p:spPr>
          <a:xfrm>
            <a:off x="457200" y="1239838"/>
            <a:ext cx="5791200" cy="406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1" i="0" u="none" strike="noStrike" kern="1200" cap="none" spc="100" normalizeH="0" baseline="0" noProof="0" dirty="0">
                <a:ln>
                  <a:noFill/>
                </a:ln>
                <a:solidFill>
                  <a:schemeClr val="accent3"/>
                </a:solidFill>
                <a:effectLst/>
                <a:uLnTx/>
                <a:uFillTx/>
                <a:latin typeface="+mn-lt"/>
                <a:ea typeface="+mn-ea"/>
                <a:cs typeface="+mn-cs"/>
              </a:rPr>
              <a:t>ACNKOWLEDGEMENT &amp; DISCLOSURE</a:t>
            </a:r>
          </a:p>
        </p:txBody>
      </p:sp>
    </p:spTree>
    <p:extLst>
      <p:ext uri="{BB962C8B-B14F-4D97-AF65-F5344CB8AC3E}">
        <p14:creationId xmlns:p14="http://schemas.microsoft.com/office/powerpoint/2010/main" val="4823994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4805B6F-FE19-BC80-39C9-64E124B0EF1F}"/>
              </a:ext>
            </a:extLst>
          </p:cNvPr>
          <p:cNvSpPr>
            <a:spLocks noGrp="1"/>
          </p:cNvSpPr>
          <p:nvPr>
            <p:ph type="ctrTitle"/>
          </p:nvPr>
        </p:nvSpPr>
        <p:spPr/>
        <p:txBody>
          <a:bodyPr/>
          <a:lstStyle/>
          <a:p>
            <a:r>
              <a:rPr lang="en-US" dirty="0"/>
              <a:t>Discussant Reflections</a:t>
            </a:r>
          </a:p>
        </p:txBody>
      </p:sp>
      <p:sp>
        <p:nvSpPr>
          <p:cNvPr id="6" name="TextBox 5">
            <a:extLst>
              <a:ext uri="{FF2B5EF4-FFF2-40B4-BE49-F238E27FC236}">
                <a16:creationId xmlns:a16="http://schemas.microsoft.com/office/drawing/2014/main" id="{A115A372-BF2B-3FC4-FFB3-852791A86832}"/>
              </a:ext>
            </a:extLst>
          </p:cNvPr>
          <p:cNvSpPr txBox="1"/>
          <p:nvPr/>
        </p:nvSpPr>
        <p:spPr>
          <a:xfrm>
            <a:off x="606287" y="3429000"/>
            <a:ext cx="6291470" cy="1754326"/>
          </a:xfrm>
          <a:prstGeom prst="rect">
            <a:avLst/>
          </a:prstGeom>
          <a:noFill/>
        </p:spPr>
        <p:txBody>
          <a:bodyPr wrap="square" rtlCol="0">
            <a:spAutoFit/>
          </a:bodyPr>
          <a:lstStyle/>
          <a:p>
            <a:r>
              <a:rPr lang="en-US" sz="3600" dirty="0">
                <a:solidFill>
                  <a:schemeClr val="bg1"/>
                </a:solidFill>
                <a:latin typeface="Arial" panose="020B0604020202020204" pitchFamily="34" charset="0"/>
                <a:cs typeface="Arial" panose="020B0604020202020204" pitchFamily="34" charset="0"/>
              </a:rPr>
              <a:t>Past, present and future</a:t>
            </a:r>
          </a:p>
          <a:p>
            <a:endParaRPr lang="en-US" sz="3600" dirty="0">
              <a:solidFill>
                <a:schemeClr val="bg1"/>
              </a:solidFill>
              <a:latin typeface="Arial" panose="020B0604020202020204" pitchFamily="34" charset="0"/>
              <a:cs typeface="Arial" panose="020B0604020202020204" pitchFamily="34" charset="0"/>
            </a:endParaRPr>
          </a:p>
          <a:p>
            <a:r>
              <a:rPr lang="en-US" sz="3600" dirty="0">
                <a:solidFill>
                  <a:schemeClr val="bg1"/>
                </a:solidFill>
                <a:latin typeface="Arial" panose="020B0604020202020204" pitchFamily="34" charset="0"/>
                <a:cs typeface="Arial" panose="020B0604020202020204" pitchFamily="34" charset="0"/>
              </a:rPr>
              <a:t>Kathryn Sabella, Ph.D.</a:t>
            </a:r>
          </a:p>
        </p:txBody>
      </p:sp>
    </p:spTree>
    <p:extLst>
      <p:ext uri="{BB962C8B-B14F-4D97-AF65-F5344CB8AC3E}">
        <p14:creationId xmlns:p14="http://schemas.microsoft.com/office/powerpoint/2010/main" val="2764504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1D6CA91-67B6-D8B8-4A8D-669FC698FDEA}"/>
              </a:ext>
            </a:extLst>
          </p:cNvPr>
          <p:cNvSpPr>
            <a:spLocks noGrp="1"/>
          </p:cNvSpPr>
          <p:nvPr>
            <p:ph type="title"/>
          </p:nvPr>
        </p:nvSpPr>
        <p:spPr/>
        <p:txBody>
          <a:bodyPr>
            <a:normAutofit/>
          </a:bodyPr>
          <a:lstStyle/>
          <a:p>
            <a:r>
              <a:rPr lang="en-US" sz="3600" dirty="0"/>
              <a:t>Learning &amp; Working RRTC Products</a:t>
            </a:r>
          </a:p>
        </p:txBody>
      </p:sp>
      <p:sp>
        <p:nvSpPr>
          <p:cNvPr id="19" name="TextBox 18">
            <a:extLst>
              <a:ext uri="{FF2B5EF4-FFF2-40B4-BE49-F238E27FC236}">
                <a16:creationId xmlns:a16="http://schemas.microsoft.com/office/drawing/2014/main" id="{5FDAC3A9-CE2B-7C3A-1F1B-8DEDDBA3EA29}"/>
              </a:ext>
            </a:extLst>
          </p:cNvPr>
          <p:cNvSpPr txBox="1"/>
          <p:nvPr/>
        </p:nvSpPr>
        <p:spPr>
          <a:xfrm>
            <a:off x="470589" y="1776549"/>
            <a:ext cx="3047674" cy="2308324"/>
          </a:xfrm>
          <a:prstGeom prst="rect">
            <a:avLst/>
          </a:prstGeom>
          <a:noFill/>
        </p:spPr>
        <p:txBody>
          <a:bodyPr wrap="square" rtlCol="0">
            <a:spAutoFit/>
          </a:bodyPr>
          <a:lstStyle/>
          <a:p>
            <a:pPr marL="285750" indent="-285750">
              <a:buClr>
                <a:schemeClr val="tx2"/>
              </a:buClr>
              <a:buFont typeface="Arial" panose="020B0604020202020204" pitchFamily="34" charset="0"/>
              <a:buChar char="•"/>
            </a:pPr>
            <a:r>
              <a:rPr lang="en-US" sz="2400" dirty="0"/>
              <a:t>Podcasts</a:t>
            </a:r>
          </a:p>
          <a:p>
            <a:pPr marL="285750" indent="-285750">
              <a:buClr>
                <a:schemeClr val="tx2"/>
              </a:buClr>
              <a:buFont typeface="Arial" panose="020B0604020202020204" pitchFamily="34" charset="0"/>
              <a:buChar char="•"/>
            </a:pPr>
            <a:r>
              <a:rPr lang="en-US" sz="2400" dirty="0"/>
              <a:t>Tip Sheets</a:t>
            </a:r>
          </a:p>
          <a:p>
            <a:pPr marL="285750" indent="-285750">
              <a:buClr>
                <a:schemeClr val="tx2"/>
              </a:buClr>
              <a:buFont typeface="Arial" panose="020B0604020202020204" pitchFamily="34" charset="0"/>
              <a:buChar char="•"/>
            </a:pPr>
            <a:r>
              <a:rPr lang="en-US" sz="2400" dirty="0"/>
              <a:t>Webinars</a:t>
            </a:r>
          </a:p>
          <a:p>
            <a:pPr>
              <a:buClr>
                <a:schemeClr val="tx2"/>
              </a:buClr>
            </a:pPr>
            <a:r>
              <a:rPr lang="en-US" dirty="0"/>
              <a:t>https://www.umassmed.edu/TransitionsACR/research/</a:t>
            </a:r>
            <a:br>
              <a:rPr lang="en-US" dirty="0"/>
            </a:br>
            <a:r>
              <a:rPr lang="en-US" dirty="0"/>
              <a:t>center-grants/learning-working-rrtc-2024-2029/ </a:t>
            </a:r>
          </a:p>
        </p:txBody>
      </p:sp>
      <p:pic>
        <p:nvPicPr>
          <p:cNvPr id="3" name="Picture 2" descr="QR code for Learning &amp; Working RRTC website">
            <a:extLst>
              <a:ext uri="{FF2B5EF4-FFF2-40B4-BE49-F238E27FC236}">
                <a16:creationId xmlns:a16="http://schemas.microsoft.com/office/drawing/2014/main" id="{AB18AFBC-8447-353B-A80B-562DFA8AA298}"/>
              </a:ext>
            </a:extLst>
          </p:cNvPr>
          <p:cNvPicPr>
            <a:picLocks noChangeAspect="1"/>
          </p:cNvPicPr>
          <p:nvPr/>
        </p:nvPicPr>
        <p:blipFill>
          <a:blip r:embed="rId2"/>
          <a:stretch>
            <a:fillRect/>
          </a:stretch>
        </p:blipFill>
        <p:spPr>
          <a:xfrm>
            <a:off x="934481" y="4084873"/>
            <a:ext cx="2308324" cy="2308324"/>
          </a:xfrm>
          <a:prstGeom prst="rect">
            <a:avLst/>
          </a:prstGeom>
        </p:spPr>
      </p:pic>
      <p:pic>
        <p:nvPicPr>
          <p:cNvPr id="8" name="Picture 7">
            <a:extLst>
              <a:ext uri="{FF2B5EF4-FFF2-40B4-BE49-F238E27FC236}">
                <a16:creationId xmlns:a16="http://schemas.microsoft.com/office/drawing/2014/main" id="{72A77F99-5B44-AEB5-00CA-9E6FC55C2CCB}"/>
              </a:ext>
              <a:ext uri="{C183D7F6-B498-43B3-948B-1728B52AA6E4}">
                <adec:decorative xmlns:adec="http://schemas.microsoft.com/office/drawing/2017/decorative" val="1"/>
              </a:ext>
            </a:extLst>
          </p:cNvPr>
          <p:cNvPicPr>
            <a:picLocks noChangeAspect="1"/>
          </p:cNvPicPr>
          <p:nvPr/>
        </p:nvPicPr>
        <p:blipFill>
          <a:blip r:embed="rId3"/>
          <a:srcRect t="5135" b="6777"/>
          <a:stretch/>
        </p:blipFill>
        <p:spPr>
          <a:xfrm rot="21138916">
            <a:off x="3778083" y="2082521"/>
            <a:ext cx="3047674" cy="1677885"/>
          </a:xfrm>
          <a:prstGeom prst="rect">
            <a:avLst/>
          </a:prstGeom>
          <a:ln w="28575">
            <a:solidFill>
              <a:schemeClr val="tx2"/>
            </a:solidFill>
          </a:ln>
        </p:spPr>
      </p:pic>
      <p:pic>
        <p:nvPicPr>
          <p:cNvPr id="12" name="Picture 11">
            <a:extLst>
              <a:ext uri="{FF2B5EF4-FFF2-40B4-BE49-F238E27FC236}">
                <a16:creationId xmlns:a16="http://schemas.microsoft.com/office/drawing/2014/main" id="{6B300144-4FE9-E855-FF20-155309D04DA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rot="915318">
            <a:off x="9062466" y="3091809"/>
            <a:ext cx="2531967" cy="3276663"/>
          </a:xfrm>
          <a:prstGeom prst="rect">
            <a:avLst/>
          </a:prstGeom>
          <a:ln w="28575">
            <a:solidFill>
              <a:schemeClr val="tx2"/>
            </a:solidFill>
          </a:ln>
        </p:spPr>
      </p:pic>
      <p:pic>
        <p:nvPicPr>
          <p:cNvPr id="14" name="Picture 13">
            <a:extLst>
              <a:ext uri="{FF2B5EF4-FFF2-40B4-BE49-F238E27FC236}">
                <a16:creationId xmlns:a16="http://schemas.microsoft.com/office/drawing/2014/main" id="{A7AED3FF-1F0F-CE64-13D2-B8AEF9D471E1}"/>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rot="21335685">
            <a:off x="8271634" y="1741101"/>
            <a:ext cx="2531968" cy="3276663"/>
          </a:xfrm>
          <a:prstGeom prst="rect">
            <a:avLst/>
          </a:prstGeom>
          <a:ln w="28575">
            <a:solidFill>
              <a:schemeClr val="tx2"/>
            </a:solidFill>
          </a:ln>
        </p:spPr>
      </p:pic>
      <p:pic>
        <p:nvPicPr>
          <p:cNvPr id="16" name="Picture 15">
            <a:extLst>
              <a:ext uri="{FF2B5EF4-FFF2-40B4-BE49-F238E27FC236}">
                <a16:creationId xmlns:a16="http://schemas.microsoft.com/office/drawing/2014/main" id="{17F08707-6D8B-61D6-7B2A-CE3532676DF6}"/>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5919723" y="2240018"/>
            <a:ext cx="2950784" cy="3688480"/>
          </a:xfrm>
          <a:prstGeom prst="rect">
            <a:avLst/>
          </a:prstGeom>
          <a:ln w="28575">
            <a:solidFill>
              <a:schemeClr val="tx2"/>
            </a:solidFill>
          </a:ln>
        </p:spPr>
      </p:pic>
      <p:pic>
        <p:nvPicPr>
          <p:cNvPr id="10" name="Picture 9">
            <a:extLst>
              <a:ext uri="{FF2B5EF4-FFF2-40B4-BE49-F238E27FC236}">
                <a16:creationId xmlns:a16="http://schemas.microsoft.com/office/drawing/2014/main" id="{8DE492F6-8A15-404D-1DB6-6A1B4A3DE8E8}"/>
              </a:ext>
              <a:ext uri="{C183D7F6-B498-43B3-948B-1728B52AA6E4}">
                <adec:decorative xmlns:adec="http://schemas.microsoft.com/office/drawing/2017/decorative" val="1"/>
              </a:ext>
            </a:extLst>
          </p:cNvPr>
          <p:cNvPicPr>
            <a:picLocks noChangeAspect="1"/>
          </p:cNvPicPr>
          <p:nvPr/>
        </p:nvPicPr>
        <p:blipFill>
          <a:blip r:embed="rId7"/>
          <a:srcRect t="5856" b="6777"/>
          <a:stretch/>
        </p:blipFill>
        <p:spPr>
          <a:xfrm rot="561264">
            <a:off x="3761599" y="4190630"/>
            <a:ext cx="3047674" cy="1664156"/>
          </a:xfrm>
          <a:prstGeom prst="rect">
            <a:avLst/>
          </a:prstGeom>
          <a:ln w="28575">
            <a:solidFill>
              <a:schemeClr val="tx2"/>
            </a:solidFill>
          </a:ln>
        </p:spPr>
      </p:pic>
    </p:spTree>
    <p:extLst>
      <p:ext uri="{BB962C8B-B14F-4D97-AF65-F5344CB8AC3E}">
        <p14:creationId xmlns:p14="http://schemas.microsoft.com/office/powerpoint/2010/main" val="28156524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A162CF-0A34-5A97-4022-D5AB13C19F54}"/>
              </a:ext>
            </a:extLst>
          </p:cNvPr>
          <p:cNvSpPr>
            <a:spLocks noGrp="1"/>
          </p:cNvSpPr>
          <p:nvPr>
            <p:ph type="ctrTitle"/>
          </p:nvPr>
        </p:nvSpPr>
        <p:spPr/>
        <p:txBody>
          <a:bodyPr/>
          <a:lstStyle/>
          <a:p>
            <a:r>
              <a:rPr lang="en-US" dirty="0"/>
              <a:t>Thank You!</a:t>
            </a:r>
          </a:p>
        </p:txBody>
      </p:sp>
      <p:sp>
        <p:nvSpPr>
          <p:cNvPr id="3" name="Subtitle 2">
            <a:extLst>
              <a:ext uri="{FF2B5EF4-FFF2-40B4-BE49-F238E27FC236}">
                <a16:creationId xmlns:a16="http://schemas.microsoft.com/office/drawing/2014/main" id="{971D8C57-E6BD-A62B-6F81-D45C32B2AF82}"/>
              </a:ext>
            </a:extLst>
          </p:cNvPr>
          <p:cNvSpPr>
            <a:spLocks noGrp="1"/>
          </p:cNvSpPr>
          <p:nvPr>
            <p:ph type="subTitle" idx="1"/>
          </p:nvPr>
        </p:nvSpPr>
        <p:spPr/>
        <p:txBody>
          <a:bodyPr/>
          <a:lstStyle/>
          <a:p>
            <a:endParaRPr lang="en-US"/>
          </a:p>
        </p:txBody>
      </p:sp>
      <p:sp>
        <p:nvSpPr>
          <p:cNvPr id="4" name="Text Placeholder 3">
            <a:extLst>
              <a:ext uri="{FF2B5EF4-FFF2-40B4-BE49-F238E27FC236}">
                <a16:creationId xmlns:a16="http://schemas.microsoft.com/office/drawing/2014/main" id="{9873260B-820C-75B4-F1CC-B9BD5B2A603E}"/>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5723012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DE9969E-FA79-ACC6-5004-23D0B610031D}"/>
              </a:ext>
            </a:extLst>
          </p:cNvPr>
          <p:cNvSpPr>
            <a:spLocks noGrp="1"/>
          </p:cNvSpPr>
          <p:nvPr>
            <p:ph type="ctrTitle"/>
          </p:nvPr>
        </p:nvSpPr>
        <p:spPr>
          <a:xfrm>
            <a:off x="457200" y="564538"/>
            <a:ext cx="11277600" cy="1186204"/>
          </a:xfrm>
        </p:spPr>
        <p:txBody>
          <a:bodyPr/>
          <a:lstStyle/>
          <a:p>
            <a:pPr algn="ctr"/>
            <a:r>
              <a:rPr lang="en-US" dirty="0"/>
              <a:t>Why reflect on 30 years?</a:t>
            </a:r>
          </a:p>
        </p:txBody>
      </p:sp>
      <p:pic>
        <p:nvPicPr>
          <p:cNvPr id="3" name="Picture 2" descr="This picture is from about 10 years ago.  From the upper right and going clockwise, is Diane Sondheimer, Maryann Davis, Gwen White, and Nancy Koroloff. ">
            <a:extLst>
              <a:ext uri="{FF2B5EF4-FFF2-40B4-BE49-F238E27FC236}">
                <a16:creationId xmlns:a16="http://schemas.microsoft.com/office/drawing/2014/main" id="{081B2293-F637-1638-D96A-1367A4F64D60}"/>
              </a:ext>
            </a:extLst>
          </p:cNvPr>
          <p:cNvPicPr>
            <a:picLocks noChangeAspect="1"/>
          </p:cNvPicPr>
          <p:nvPr/>
        </p:nvPicPr>
        <p:blipFill>
          <a:blip r:embed="rId3"/>
          <a:stretch>
            <a:fillRect/>
          </a:stretch>
        </p:blipFill>
        <p:spPr>
          <a:xfrm>
            <a:off x="4368954" y="2068554"/>
            <a:ext cx="3454091" cy="4605454"/>
          </a:xfrm>
          <a:prstGeom prst="rect">
            <a:avLst/>
          </a:prstGeom>
        </p:spPr>
      </p:pic>
    </p:spTree>
    <p:extLst>
      <p:ext uri="{BB962C8B-B14F-4D97-AF65-F5344CB8AC3E}">
        <p14:creationId xmlns:p14="http://schemas.microsoft.com/office/powerpoint/2010/main" val="9670044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8" name="Rectangle 87">
            <a:extLst>
              <a:ext uri="{FF2B5EF4-FFF2-40B4-BE49-F238E27FC236}">
                <a16:creationId xmlns:a16="http://schemas.microsoft.com/office/drawing/2014/main" id="{FF93924A-10DF-4647-8C7A-115C017577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CD92789-80EF-B4C8-E71D-BDD62A432EDF}"/>
              </a:ext>
            </a:extLst>
          </p:cNvPr>
          <p:cNvSpPr>
            <a:spLocks noGrp="1"/>
          </p:cNvSpPr>
          <p:nvPr>
            <p:ph type="title"/>
          </p:nvPr>
        </p:nvSpPr>
        <p:spPr>
          <a:xfrm>
            <a:off x="603418" y="391253"/>
            <a:ext cx="4802249" cy="927506"/>
          </a:xfrm>
          <a:solidFill>
            <a:schemeClr val="accent2">
              <a:alpha val="50000"/>
            </a:schemeClr>
          </a:solidFill>
        </p:spPr>
        <p:txBody>
          <a:bodyPr vert="horz" lIns="91440" tIns="45720" rIns="91440" bIns="45720" rtlCol="0" anchor="ctr">
            <a:normAutofit/>
          </a:bodyPr>
          <a:lstStyle/>
          <a:p>
            <a:r>
              <a:rPr lang="en-US" sz="4000" b="1" kern="1200" dirty="0">
                <a:solidFill>
                  <a:schemeClr val="tx1"/>
                </a:solidFill>
                <a:latin typeface="+mj-lt"/>
                <a:ea typeface="+mj-ea"/>
                <a:cs typeface="+mj-cs"/>
              </a:rPr>
              <a:t>MH Services</a:t>
            </a:r>
            <a:endParaRPr lang="en-US" sz="4000" kern="1200" dirty="0">
              <a:solidFill>
                <a:schemeClr val="tx1"/>
              </a:solidFill>
              <a:latin typeface="+mj-lt"/>
              <a:ea typeface="+mj-ea"/>
              <a:cs typeface="+mj-cs"/>
            </a:endParaRPr>
          </a:p>
        </p:txBody>
      </p:sp>
      <p:sp>
        <p:nvSpPr>
          <p:cNvPr id="3" name="TextBox 2">
            <a:extLst>
              <a:ext uri="{FF2B5EF4-FFF2-40B4-BE49-F238E27FC236}">
                <a16:creationId xmlns:a16="http://schemas.microsoft.com/office/drawing/2014/main" id="{F4974DB7-9E08-1088-1AE6-C294E4D78211}"/>
              </a:ext>
            </a:extLst>
          </p:cNvPr>
          <p:cNvSpPr txBox="1"/>
          <p:nvPr/>
        </p:nvSpPr>
        <p:spPr>
          <a:xfrm>
            <a:off x="6928817" y="391253"/>
            <a:ext cx="3093396" cy="1107996"/>
          </a:xfrm>
          <a:prstGeom prst="rect">
            <a:avLst/>
          </a:prstGeom>
          <a:noFill/>
        </p:spPr>
        <p:txBody>
          <a:bodyPr wrap="square" rtlCol="0">
            <a:spAutoFit/>
          </a:bodyPr>
          <a:lstStyle/>
          <a:p>
            <a:pPr algn="ctr"/>
            <a:r>
              <a:rPr lang="en-US" sz="6600" b="1" dirty="0">
                <a:solidFill>
                  <a:srgbClr val="D4AF37"/>
                </a:solidFill>
              </a:rPr>
              <a:t>1995</a:t>
            </a:r>
          </a:p>
        </p:txBody>
      </p:sp>
      <p:sp>
        <p:nvSpPr>
          <p:cNvPr id="7" name="TextBox 6">
            <a:extLst>
              <a:ext uri="{FF2B5EF4-FFF2-40B4-BE49-F238E27FC236}">
                <a16:creationId xmlns:a16="http://schemas.microsoft.com/office/drawing/2014/main" id="{BEAE6A07-CDEC-4DD0-7912-896281C944AA}"/>
              </a:ext>
            </a:extLst>
          </p:cNvPr>
          <p:cNvSpPr txBox="1"/>
          <p:nvPr/>
        </p:nvSpPr>
        <p:spPr>
          <a:xfrm>
            <a:off x="603418" y="1318759"/>
            <a:ext cx="4802249" cy="5156320"/>
          </a:xfrm>
          <a:prstGeom prst="rect">
            <a:avLst/>
          </a:prstGeom>
          <a:solidFill>
            <a:schemeClr val="accent2">
              <a:alpha val="50000"/>
            </a:schemeClr>
          </a:solidFill>
        </p:spPr>
        <p:txBody>
          <a:bodyPr vert="horz" lIns="91440" tIns="45720" rIns="91440" bIns="45720" rtlCol="0">
            <a:normAutofit/>
          </a:bodyPr>
          <a:lstStyle/>
          <a:p>
            <a:pPr marL="341313" lvl="2" indent="-228600">
              <a:lnSpc>
                <a:spcPct val="90000"/>
              </a:lnSpc>
              <a:spcAft>
                <a:spcPts val="1200"/>
              </a:spcAft>
              <a:buFont typeface="Arial" panose="020B0604020202020204" pitchFamily="34" charset="0"/>
              <a:buChar char="•"/>
            </a:pPr>
            <a:r>
              <a:rPr lang="en-US" b="1" dirty="0">
                <a:latin typeface="Arial" panose="020B0604020202020204" pitchFamily="34" charset="0"/>
                <a:cs typeface="Arial" panose="020B0604020202020204" pitchFamily="34" charset="0"/>
              </a:rPr>
              <a:t>13 states had NO separate child mental health system</a:t>
            </a:r>
            <a:r>
              <a:rPr lang="en-US" dirty="0">
                <a:latin typeface="Arial" panose="020B0604020202020204" pitchFamily="34" charset="0"/>
                <a:cs typeface="Arial" panose="020B0604020202020204" pitchFamily="34" charset="0"/>
              </a:rPr>
              <a:t>, but most systems split into child/adult (Davis et al., 1995)</a:t>
            </a:r>
          </a:p>
          <a:p>
            <a:pPr marL="341313" lvl="2" indent="-228600">
              <a:lnSpc>
                <a:spcPct val="90000"/>
              </a:lnSpc>
              <a:spcAft>
                <a:spcPts val="1200"/>
              </a:spcAft>
              <a:buFont typeface="Arial" panose="020B0604020202020204" pitchFamily="34" charset="0"/>
              <a:buChar char="•"/>
            </a:pPr>
            <a:r>
              <a:rPr lang="en-US" b="1" u="sng" dirty="0">
                <a:latin typeface="Arial" panose="020B0604020202020204" pitchFamily="34" charset="0"/>
                <a:cs typeface="Arial" panose="020B0604020202020204" pitchFamily="34" charset="0"/>
              </a:rPr>
              <a:t>SED</a:t>
            </a:r>
            <a:r>
              <a:rPr lang="en-US" b="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referred to children with “emotional disturbance” </a:t>
            </a:r>
            <a:r>
              <a:rPr lang="en-US" b="1" dirty="0">
                <a:latin typeface="Arial" panose="020B0604020202020204" pitchFamily="34" charset="0"/>
                <a:cs typeface="Arial" panose="020B0604020202020204" pitchFamily="34" charset="0"/>
              </a:rPr>
              <a:t>and </a:t>
            </a:r>
            <a:r>
              <a:rPr lang="en-US" b="1" u="sng" dirty="0">
                <a:latin typeface="Arial" panose="020B0604020202020204" pitchFamily="34" charset="0"/>
                <a:cs typeface="Arial" panose="020B0604020202020204" pitchFamily="34" charset="0"/>
              </a:rPr>
              <a:t>SMI</a:t>
            </a:r>
            <a:r>
              <a:rPr lang="en-US" b="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referred to adults with “mental illness”</a:t>
            </a:r>
          </a:p>
          <a:p>
            <a:pPr marL="341313" lvl="2" indent="-228600">
              <a:lnSpc>
                <a:spcPct val="90000"/>
              </a:lnSpc>
              <a:spcAft>
                <a:spcPts val="1200"/>
              </a:spcAft>
              <a:buFont typeface="Arial" panose="020B0604020202020204" pitchFamily="34" charset="0"/>
              <a:buChar char="•"/>
            </a:pPr>
            <a:r>
              <a:rPr lang="en-US" b="1" dirty="0">
                <a:latin typeface="Arial" panose="020B0604020202020204" pitchFamily="34" charset="0"/>
                <a:cs typeface="Arial" panose="020B0604020202020204" pitchFamily="34" charset="0"/>
              </a:rPr>
              <a:t>Only scattered services throughout the U.S. focused on youth transitioning into adulthood with SMHC</a:t>
            </a:r>
          </a:p>
          <a:p>
            <a:pPr marL="341313" lvl="2" indent="-228600">
              <a:lnSpc>
                <a:spcPct val="90000"/>
              </a:lnSpc>
              <a:spcAft>
                <a:spcPts val="600"/>
              </a:spcAft>
              <a:buFont typeface="Arial" panose="020B0604020202020204" pitchFamily="34" charset="0"/>
              <a:buChar char="•"/>
            </a:pPr>
            <a:r>
              <a:rPr lang="en-US" b="1" dirty="0">
                <a:latin typeface="Arial" panose="020B0604020202020204" pitchFamily="34" charset="0"/>
                <a:cs typeface="Arial" panose="020B0604020202020204" pitchFamily="34" charset="0"/>
              </a:rPr>
              <a:t>Rusty Clark’s paper (1993)</a:t>
            </a:r>
          </a:p>
          <a:p>
            <a:pPr marL="798513" lvl="3" indent="-228600">
              <a:lnSpc>
                <a:spcPct val="90000"/>
              </a:lnSpc>
              <a:spcAft>
                <a:spcPts val="1200"/>
              </a:spcAft>
              <a:buFont typeface="Arial" panose="020B0604020202020204" pitchFamily="34" charset="0"/>
              <a:buChar char="•"/>
            </a:pPr>
            <a:r>
              <a:rPr lang="en-US" dirty="0">
                <a:latin typeface="Arial" panose="020B0604020202020204" pitchFamily="34" charset="0"/>
                <a:cs typeface="Arial" panose="020B0604020202020204" pitchFamily="34" charset="0"/>
              </a:rPr>
              <a:t>Nominated model services to help youth &amp; young adults transition into work, education &amp; independent living</a:t>
            </a:r>
          </a:p>
          <a:p>
            <a:pPr marL="285750" indent="-228600">
              <a:lnSpc>
                <a:spcPct val="90000"/>
              </a:lnSpc>
              <a:spcAft>
                <a:spcPts val="1200"/>
              </a:spcAft>
              <a:buFont typeface="Arial" panose="020B0604020202020204" pitchFamily="34" charset="0"/>
              <a:buChar char="•"/>
            </a:pPr>
            <a:r>
              <a:rPr lang="en-US" b="1" u="sng" dirty="0">
                <a:solidFill>
                  <a:srgbClr val="FF0000"/>
                </a:solidFill>
                <a:latin typeface="Arial" panose="020B0604020202020204" pitchFamily="34" charset="0"/>
                <a:cs typeface="Arial" panose="020B0604020202020204" pitchFamily="34" charset="0"/>
              </a:rPr>
              <a:t>No term for the age group</a:t>
            </a:r>
            <a:r>
              <a:rPr lang="en-US" b="1" dirty="0">
                <a:solidFill>
                  <a:srgbClr val="FF0000"/>
                </a:solidFill>
                <a:latin typeface="Arial" panose="020B0604020202020204" pitchFamily="34" charset="0"/>
                <a:cs typeface="Arial" panose="020B0604020202020204" pitchFamily="34" charset="0"/>
              </a:rPr>
              <a:t> </a:t>
            </a:r>
            <a:r>
              <a:rPr lang="en-US" b="1" dirty="0">
                <a:latin typeface="Arial" panose="020B0604020202020204" pitchFamily="34" charset="0"/>
                <a:cs typeface="Arial" panose="020B0604020202020204" pitchFamily="34" charset="0"/>
              </a:rPr>
              <a:t>–– “transition-age youths” (Cook et al., </a:t>
            </a:r>
            <a:r>
              <a:rPr lang="en-US" b="1" u="sng" dirty="0">
                <a:latin typeface="Arial" panose="020B0604020202020204" pitchFamily="34" charset="0"/>
                <a:cs typeface="Arial" panose="020B0604020202020204" pitchFamily="34" charset="0"/>
              </a:rPr>
              <a:t>1997)</a:t>
            </a:r>
            <a:r>
              <a:rPr lang="en-US" b="1" dirty="0">
                <a:latin typeface="Arial" panose="020B0604020202020204" pitchFamily="34" charset="0"/>
                <a:cs typeface="Arial" panose="020B0604020202020204" pitchFamily="34" charset="0"/>
              </a:rPr>
              <a:t>  Emerging Adults (Arnett 2000) </a:t>
            </a:r>
          </a:p>
        </p:txBody>
      </p:sp>
      <p:pic>
        <p:nvPicPr>
          <p:cNvPr id="10" name="Picture 9">
            <a:extLst>
              <a:ext uri="{FF2B5EF4-FFF2-40B4-BE49-F238E27FC236}">
                <a16:creationId xmlns:a16="http://schemas.microsoft.com/office/drawing/2014/main" id="{6DC3208A-217D-0257-7D27-72546DE8DB26}"/>
              </a:ext>
              <a:ext uri="{C183D7F6-B498-43B3-948B-1728B52AA6E4}">
                <adec:decorative xmlns:adec="http://schemas.microsoft.com/office/drawing/2017/decorative" val="1"/>
              </a:ext>
            </a:extLst>
          </p:cNvPr>
          <p:cNvPicPr>
            <a:picLocks noChangeAspect="1"/>
          </p:cNvPicPr>
          <p:nvPr/>
        </p:nvPicPr>
        <p:blipFill>
          <a:blip r:embed="rId3"/>
          <a:srcRect l="6206" r="7626"/>
          <a:stretch>
            <a:fillRect/>
          </a:stretch>
        </p:blipFill>
        <p:spPr>
          <a:xfrm>
            <a:off x="9188877" y="1843285"/>
            <a:ext cx="3003123" cy="2064985"/>
          </a:xfrm>
          <a:prstGeom prst="rect">
            <a:avLst/>
          </a:prstGeom>
        </p:spPr>
      </p:pic>
      <p:pic>
        <p:nvPicPr>
          <p:cNvPr id="12" name="Picture 11">
            <a:extLst>
              <a:ext uri="{FF2B5EF4-FFF2-40B4-BE49-F238E27FC236}">
                <a16:creationId xmlns:a16="http://schemas.microsoft.com/office/drawing/2014/main" id="{0721A5E2-5AB8-B12E-CFAB-8498E8C9DE53}"/>
              </a:ext>
              <a:ext uri="{C183D7F6-B498-43B3-948B-1728B52AA6E4}">
                <adec:decorative xmlns:adec="http://schemas.microsoft.com/office/drawing/2017/decorative" val="1"/>
              </a:ext>
            </a:extLst>
          </p:cNvPr>
          <p:cNvPicPr>
            <a:picLocks noChangeAspect="1"/>
          </p:cNvPicPr>
          <p:nvPr/>
        </p:nvPicPr>
        <p:blipFill>
          <a:blip r:embed="rId4"/>
          <a:srcRect r="3" b="7670"/>
          <a:stretch>
            <a:fillRect/>
          </a:stretch>
        </p:blipFill>
        <p:spPr>
          <a:xfrm>
            <a:off x="5995436" y="4790113"/>
            <a:ext cx="3016307" cy="2067887"/>
          </a:xfrm>
          <a:prstGeom prst="rect">
            <a:avLst/>
          </a:prstGeom>
        </p:spPr>
      </p:pic>
      <p:pic>
        <p:nvPicPr>
          <p:cNvPr id="20" name="Picture 19">
            <a:extLst>
              <a:ext uri="{FF2B5EF4-FFF2-40B4-BE49-F238E27FC236}">
                <a16:creationId xmlns:a16="http://schemas.microsoft.com/office/drawing/2014/main" id="{AE100207-E89E-8841-8E7C-88D3673560F5}"/>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9740594" y="4072046"/>
            <a:ext cx="1752600" cy="2609850"/>
          </a:xfrm>
          <a:prstGeom prst="rect">
            <a:avLst/>
          </a:prstGeom>
        </p:spPr>
      </p:pic>
      <p:pic>
        <p:nvPicPr>
          <p:cNvPr id="16" name="Picture 15">
            <a:extLst>
              <a:ext uri="{FF2B5EF4-FFF2-40B4-BE49-F238E27FC236}">
                <a16:creationId xmlns:a16="http://schemas.microsoft.com/office/drawing/2014/main" id="{77473E80-8D4A-F2A8-22B9-528417C2830C}"/>
              </a:ext>
              <a:ext uri="{C183D7F6-B498-43B3-948B-1728B52AA6E4}">
                <adec:decorative xmlns:adec="http://schemas.microsoft.com/office/drawing/2017/decorative" val="1"/>
              </a:ext>
            </a:extLst>
          </p:cNvPr>
          <p:cNvPicPr>
            <a:picLocks noChangeAspect="1"/>
          </p:cNvPicPr>
          <p:nvPr/>
        </p:nvPicPr>
        <p:blipFill>
          <a:blip r:embed="rId6"/>
          <a:srcRect t="10660" b="39898"/>
          <a:stretch>
            <a:fillRect/>
          </a:stretch>
        </p:blipFill>
        <p:spPr>
          <a:xfrm>
            <a:off x="5995436" y="2433837"/>
            <a:ext cx="3016307" cy="2234180"/>
          </a:xfrm>
          <a:prstGeom prst="rect">
            <a:avLst/>
          </a:prstGeom>
        </p:spPr>
      </p:pic>
    </p:spTree>
    <p:extLst>
      <p:ext uri="{BB962C8B-B14F-4D97-AF65-F5344CB8AC3E}">
        <p14:creationId xmlns:p14="http://schemas.microsoft.com/office/powerpoint/2010/main" val="3308070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76D72DD-3D05-6D2D-2720-5E518BE65F0D}"/>
              </a:ext>
            </a:extLst>
          </p:cNvPr>
          <p:cNvSpPr>
            <a:spLocks noGrp="1"/>
          </p:cNvSpPr>
          <p:nvPr>
            <p:ph type="title"/>
          </p:nvPr>
        </p:nvSpPr>
        <p:spPr>
          <a:xfrm>
            <a:off x="686834" y="1153572"/>
            <a:ext cx="3200400" cy="4461163"/>
          </a:xfrm>
        </p:spPr>
        <p:txBody>
          <a:bodyPr>
            <a:normAutofit/>
          </a:bodyPr>
          <a:lstStyle/>
          <a:p>
            <a:r>
              <a:rPr lang="en-US" b="1" dirty="0">
                <a:solidFill>
                  <a:srgbClr val="FFFFFF"/>
                </a:solidFill>
                <a:effectLst>
                  <a:outerShdw blurRad="38100" dist="38100" dir="2700000" algn="tl">
                    <a:srgbClr val="000000">
                      <a:alpha val="43137"/>
                    </a:srgbClr>
                  </a:outerShdw>
                </a:effectLst>
                <a:latin typeface="Arial Black" panose="020B0A04020102020204" pitchFamily="34" charset="0"/>
              </a:rPr>
              <a:t>Policies</a:t>
            </a:r>
            <a:br>
              <a:rPr lang="en-US" b="1" dirty="0">
                <a:solidFill>
                  <a:srgbClr val="FFFFFF"/>
                </a:solidFill>
                <a:effectLst>
                  <a:outerShdw blurRad="38100" dist="38100" dir="2700000" algn="tl">
                    <a:srgbClr val="000000">
                      <a:alpha val="43137"/>
                    </a:srgbClr>
                  </a:outerShdw>
                </a:effectLst>
                <a:latin typeface="Arial Black" panose="020B0A04020102020204" pitchFamily="34" charset="0"/>
              </a:rPr>
            </a:br>
            <a:r>
              <a:rPr lang="en-US" b="1" dirty="0">
                <a:solidFill>
                  <a:srgbClr val="FFFFFF"/>
                </a:solidFill>
                <a:effectLst>
                  <a:outerShdw blurRad="38100" dist="38100" dir="2700000" algn="tl">
                    <a:srgbClr val="000000">
                      <a:alpha val="43137"/>
                    </a:srgbClr>
                  </a:outerShdw>
                </a:effectLst>
                <a:latin typeface="Arial Black" panose="020B0A04020102020204" pitchFamily="34" charset="0"/>
              </a:rPr>
              <a:t>1995</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7832EEE2-D0B4-CDB8-1F5F-CD03D0E76FAC}"/>
              </a:ext>
            </a:extLst>
          </p:cNvPr>
          <p:cNvSpPr>
            <a:spLocks noGrp="1"/>
          </p:cNvSpPr>
          <p:nvPr>
            <p:ph idx="1"/>
          </p:nvPr>
        </p:nvSpPr>
        <p:spPr>
          <a:xfrm>
            <a:off x="4447308" y="591344"/>
            <a:ext cx="6906491" cy="5585619"/>
          </a:xfrm>
        </p:spPr>
        <p:txBody>
          <a:bodyPr anchor="ctr">
            <a:normAutofit fontScale="92500" lnSpcReduction="10000"/>
          </a:bodyPr>
          <a:lstStyle/>
          <a:p>
            <a:pPr marL="0" indent="0">
              <a:buNone/>
            </a:pPr>
            <a:r>
              <a:rPr lang="en-US" sz="2600" b="1" dirty="0">
                <a:latin typeface="Arial" panose="020B0604020202020204" pitchFamily="34" charset="0"/>
                <a:cs typeface="Arial" panose="020B0604020202020204" pitchFamily="34" charset="0"/>
              </a:rPr>
              <a:t>Interest in transition-aged youth was sparked by federal legislation </a:t>
            </a:r>
          </a:p>
          <a:p>
            <a:endParaRPr lang="en-US" sz="2400" dirty="0">
              <a:latin typeface="Arial" panose="020B0604020202020204" pitchFamily="34" charset="0"/>
              <a:cs typeface="Arial" panose="020B0604020202020204" pitchFamily="34" charset="0"/>
            </a:endParaRPr>
          </a:p>
          <a:p>
            <a:pPr marL="0" indent="0">
              <a:buNone/>
            </a:pPr>
            <a:r>
              <a:rPr lang="en-US" sz="2400" dirty="0">
                <a:latin typeface="Arial" panose="020B0604020202020204" pitchFamily="34" charset="0"/>
                <a:cs typeface="Arial" panose="020B0604020202020204" pitchFamily="34" charset="0"/>
              </a:rPr>
              <a:t>Public Law 98-199 Education of the Handicapped Act Amendments of 1983.  </a:t>
            </a:r>
          </a:p>
          <a:p>
            <a:r>
              <a:rPr lang="en-US" sz="2400" dirty="0">
                <a:latin typeface="Arial" panose="020B0604020202020204" pitchFamily="34" charset="0"/>
                <a:cs typeface="Arial" panose="020B0604020202020204" pitchFamily="34" charset="0"/>
              </a:rPr>
              <a:t>Required transition services for youth with disabilities between ages of 12 and 22.</a:t>
            </a:r>
          </a:p>
          <a:p>
            <a:r>
              <a:rPr lang="en-US" sz="2400" dirty="0">
                <a:latin typeface="Arial" panose="020B0604020202020204" pitchFamily="34" charset="0"/>
                <a:cs typeface="Arial" panose="020B0604020202020204" pitchFamily="34" charset="0"/>
              </a:rPr>
              <a:t>Focus was on youth in special education and on transition planning, not on development of services.</a:t>
            </a:r>
          </a:p>
          <a:p>
            <a:r>
              <a:rPr lang="en-US" sz="2400" dirty="0">
                <a:latin typeface="Arial" panose="020B0604020202020204" pitchFamily="34" charset="0"/>
                <a:cs typeface="Arial" panose="020B0604020202020204" pitchFamily="34" charset="0"/>
              </a:rPr>
              <a:t>Data collected in 1988 (Koroloff, 1990) found 4 states that required transition planning for all students with disabilities and 3 states that established a state level body to coordinate transition services across divisions.</a:t>
            </a:r>
          </a:p>
          <a:p>
            <a:r>
              <a:rPr lang="en-US" sz="2400" b="1" dirty="0">
                <a:solidFill>
                  <a:schemeClr val="tx2"/>
                </a:solidFill>
                <a:latin typeface="Arial" panose="020B0604020202020204" pitchFamily="34" charset="0"/>
                <a:cs typeface="Arial" panose="020B0604020202020204" pitchFamily="34" charset="0"/>
              </a:rPr>
              <a:t>Individuals with Disabilities Education Act mandated Transition Planning in 1990</a:t>
            </a:r>
          </a:p>
        </p:txBody>
      </p:sp>
    </p:spTree>
    <p:extLst>
      <p:ext uri="{BB962C8B-B14F-4D97-AF65-F5344CB8AC3E}">
        <p14:creationId xmlns:p14="http://schemas.microsoft.com/office/powerpoint/2010/main" val="25197181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3C823D3-D619-407C-89E0-C6F6B1E7A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47F8E3E-2FFA-4A0F-B3C7-E57ADDCFB4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2AB79B9F-94C3-F8AF-6B4F-D158BB40F058}"/>
              </a:ext>
            </a:extLst>
          </p:cNvPr>
          <p:cNvSpPr>
            <a:spLocks noGrp="1"/>
          </p:cNvSpPr>
          <p:nvPr>
            <p:ph type="title"/>
          </p:nvPr>
        </p:nvSpPr>
        <p:spPr>
          <a:xfrm>
            <a:off x="1571194" y="156240"/>
            <a:ext cx="9699643" cy="914813"/>
          </a:xfrm>
        </p:spPr>
        <p:txBody>
          <a:bodyPr anchor="b">
            <a:noAutofit/>
          </a:bodyPr>
          <a:lstStyle/>
          <a:p>
            <a:pPr algn="ctr"/>
            <a:r>
              <a:rPr lang="en-US" sz="7200" b="1" dirty="0">
                <a:ln w="0"/>
                <a:gradFill>
                  <a:gsLst>
                    <a:gs pos="0">
                      <a:srgbClr val="FFC000"/>
                    </a:gs>
                    <a:gs pos="50000">
                      <a:schemeClr val="accent5"/>
                    </a:gs>
                    <a:gs pos="100000">
                      <a:schemeClr val="accent6">
                        <a:lumMod val="60000"/>
                        <a:lumOff val="40000"/>
                      </a:schemeClr>
                    </a:gs>
                  </a:gsLst>
                  <a:lin ang="5400000"/>
                </a:gradFill>
                <a:effectLst>
                  <a:reflection blurRad="6350" stA="53000" endA="300" endPos="35500" dir="5400000" sy="-90000" algn="bl" rotWithShape="0"/>
                </a:effectLst>
              </a:rPr>
              <a:t>1995</a:t>
            </a:r>
          </a:p>
        </p:txBody>
      </p:sp>
      <p:grpSp>
        <p:nvGrpSpPr>
          <p:cNvPr id="12" name="Group 11">
            <a:extLst>
              <a:ext uri="{FF2B5EF4-FFF2-40B4-BE49-F238E27FC236}">
                <a16:creationId xmlns:a16="http://schemas.microsoft.com/office/drawing/2014/main" id="{33D939F1-7ABE-4D0E-946A-43F37F556AF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3346102" cy="2510865"/>
            <a:chOff x="-305" y="-1"/>
            <a:chExt cx="3832880" cy="2876136"/>
          </a:xfrm>
        </p:grpSpPr>
        <p:sp>
          <p:nvSpPr>
            <p:cNvPr id="13" name="Freeform: Shape 12">
              <a:extLst>
                <a:ext uri="{FF2B5EF4-FFF2-40B4-BE49-F238E27FC236}">
                  <a16:creationId xmlns:a16="http://schemas.microsoft.com/office/drawing/2014/main" id="{63FE0426-0FE4-451E-A8BB-08DA6A6AC2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4A32F7E8-35B4-451F-AA07-AECF7CA1D5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E1097796-C3C8-4772-9EBD-9F5CA368F5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EC4BC137-BB50-4235-A83F-4B4EEE159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630C47E3-40C4-3C16-4929-D1D702C84139}"/>
              </a:ext>
            </a:extLst>
          </p:cNvPr>
          <p:cNvSpPr>
            <a:spLocks noGrp="1"/>
          </p:cNvSpPr>
          <p:nvPr>
            <p:ph idx="1"/>
          </p:nvPr>
        </p:nvSpPr>
        <p:spPr>
          <a:xfrm>
            <a:off x="1179226" y="2316644"/>
            <a:ext cx="9833548" cy="4136707"/>
          </a:xfrm>
        </p:spPr>
        <p:txBody>
          <a:bodyPr>
            <a:normAutofit fontScale="92500" lnSpcReduction="10000"/>
          </a:bodyPr>
          <a:lstStyle/>
          <a:p>
            <a:r>
              <a:rPr lang="en-US" sz="3600" dirty="0">
                <a:latin typeface="Arial" panose="020B0604020202020204" pitchFamily="34" charset="0"/>
                <a:cs typeface="Arial" panose="020B0604020202020204" pitchFamily="34" charset="0"/>
              </a:rPr>
              <a:t>National Alliance on Mental Illness (NAMI) existed – focused on families of adults with mental illness</a:t>
            </a:r>
          </a:p>
          <a:p>
            <a:r>
              <a:rPr lang="en-US" sz="3600" dirty="0">
                <a:latin typeface="Arial" panose="020B0604020202020204" pitchFamily="34" charset="0"/>
                <a:cs typeface="Arial" panose="020B0604020202020204" pitchFamily="34" charset="0"/>
              </a:rPr>
              <a:t>Consumer movement (adults with mental illness) – very separate from NAMI</a:t>
            </a:r>
          </a:p>
          <a:p>
            <a:r>
              <a:rPr lang="en-US" sz="3600" dirty="0">
                <a:latin typeface="Arial" panose="020B0604020202020204" pitchFamily="34" charset="0"/>
                <a:cs typeface="Arial" panose="020B0604020202020204" pitchFamily="34" charset="0"/>
              </a:rPr>
              <a:t>Federation of Families for Children’s Mental Health – became national in 1989</a:t>
            </a:r>
          </a:p>
          <a:p>
            <a:r>
              <a:rPr lang="en-US" sz="3000" b="1" dirty="0">
                <a:solidFill>
                  <a:srgbClr val="FF0000"/>
                </a:solidFill>
                <a:latin typeface="Arial" panose="020B0604020202020204" pitchFamily="34" charset="0"/>
                <a:cs typeface="Arial" panose="020B0604020202020204" pitchFamily="34" charset="0"/>
              </a:rPr>
              <a:t>No national advocacy organization for youth/young adults until 2001 (National Youth Development Board) which became </a:t>
            </a:r>
            <a:r>
              <a:rPr lang="en-US" sz="3000" b="1" dirty="0" err="1">
                <a:solidFill>
                  <a:srgbClr val="FF0000"/>
                </a:solidFill>
                <a:latin typeface="Arial" panose="020B0604020202020204" pitchFamily="34" charset="0"/>
                <a:cs typeface="Arial" panose="020B0604020202020204" pitchFamily="34" charset="0"/>
              </a:rPr>
              <a:t>YouthMove</a:t>
            </a:r>
            <a:r>
              <a:rPr lang="en-US" sz="3000" b="1" dirty="0">
                <a:solidFill>
                  <a:srgbClr val="FF0000"/>
                </a:solidFill>
                <a:latin typeface="Arial" panose="020B0604020202020204" pitchFamily="34" charset="0"/>
                <a:cs typeface="Arial" panose="020B0604020202020204" pitchFamily="34" charset="0"/>
              </a:rPr>
              <a:t> international in 2007 </a:t>
            </a:r>
          </a:p>
          <a:p>
            <a:endParaRPr lang="en-US" sz="1500" dirty="0">
              <a:solidFill>
                <a:schemeClr val="tx2"/>
              </a:solidFill>
              <a:latin typeface="Arial" panose="020B0604020202020204" pitchFamily="34" charset="0"/>
              <a:cs typeface="Arial" panose="020B0604020202020204" pitchFamily="34" charset="0"/>
            </a:endParaRPr>
          </a:p>
        </p:txBody>
      </p:sp>
      <p:grpSp>
        <p:nvGrpSpPr>
          <p:cNvPr id="18" name="Group 17">
            <a:extLst>
              <a:ext uri="{FF2B5EF4-FFF2-40B4-BE49-F238E27FC236}">
                <a16:creationId xmlns:a16="http://schemas.microsoft.com/office/drawing/2014/main" id="{9DB3963A-4187-4A72-9DA4-CA6BADE229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9072780" y="3734338"/>
            <a:ext cx="3878664" cy="2368659"/>
            <a:chOff x="6867015" y="-1"/>
            <a:chExt cx="5324985" cy="3251912"/>
          </a:xfrm>
          <a:solidFill>
            <a:schemeClr val="accent5">
              <a:alpha val="10000"/>
            </a:schemeClr>
          </a:solidFill>
        </p:grpSpPr>
        <p:sp>
          <p:nvSpPr>
            <p:cNvPr id="19" name="Freeform: Shape 18">
              <a:extLst>
                <a:ext uri="{FF2B5EF4-FFF2-40B4-BE49-F238E27FC236}">
                  <a16:creationId xmlns:a16="http://schemas.microsoft.com/office/drawing/2014/main" id="{2428E75E-001A-4568-B035-574F1303EF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64AC8CFC-1164-4525-82A0-25F75ADCF4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6F35C856-5B70-4CA2-BB8F-A37197D8F9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550FD8B0-DE97-47B1-84ED-67A3BD00FE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TextBox 3">
            <a:extLst>
              <a:ext uri="{FF2B5EF4-FFF2-40B4-BE49-F238E27FC236}">
                <a16:creationId xmlns:a16="http://schemas.microsoft.com/office/drawing/2014/main" id="{A2C52AD9-75C4-64F6-6836-FF474F9602C3}"/>
              </a:ext>
            </a:extLst>
          </p:cNvPr>
          <p:cNvSpPr txBox="1"/>
          <p:nvPr/>
        </p:nvSpPr>
        <p:spPr>
          <a:xfrm>
            <a:off x="3346102" y="1339905"/>
            <a:ext cx="6365457" cy="707886"/>
          </a:xfrm>
          <a:prstGeom prst="rect">
            <a:avLst/>
          </a:prstGeom>
          <a:noFill/>
        </p:spPr>
        <p:txBody>
          <a:bodyPr wrap="square" rtlCol="0">
            <a:spAutoFit/>
          </a:bodyPr>
          <a:lstStyle/>
          <a:p>
            <a:pPr algn="ctr"/>
            <a:r>
              <a:rPr lang="en-US" sz="4000" b="1" dirty="0">
                <a:latin typeface="Arial Black" panose="020B0A04020102020204" pitchFamily="34" charset="0"/>
              </a:rPr>
              <a:t>Advocacy</a:t>
            </a:r>
          </a:p>
        </p:txBody>
      </p:sp>
    </p:spTree>
    <p:extLst>
      <p:ext uri="{BB962C8B-B14F-4D97-AF65-F5344CB8AC3E}">
        <p14:creationId xmlns:p14="http://schemas.microsoft.com/office/powerpoint/2010/main" val="2935621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463E918-D6CA-A5B7-EBAC-D0399F730251}"/>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6FACB3C-9069-4791-BC5C-0DB7CD19B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1F2038E-D777-4B76-81DD-DD13EE91B9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DD354807-230F-4402-B1B9-F733A8F1F19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818240" y="-16714"/>
            <a:ext cx="6373761" cy="6874714"/>
            <a:chOff x="5818240" y="-1"/>
            <a:chExt cx="6373761" cy="6874714"/>
          </a:xfrm>
        </p:grpSpPr>
        <p:sp>
          <p:nvSpPr>
            <p:cNvPr id="17" name="Freeform: Shape 16">
              <a:extLst>
                <a:ext uri="{FF2B5EF4-FFF2-40B4-BE49-F238E27FC236}">
                  <a16:creationId xmlns:a16="http://schemas.microsoft.com/office/drawing/2014/main" id="{BF5A6F4A-CE87-4D5C-9382-8167967CE8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18240" y="-1"/>
              <a:ext cx="6373761" cy="6874714"/>
            </a:xfrm>
            <a:custGeom>
              <a:avLst/>
              <a:gdLst>
                <a:gd name="connsiteX0" fmla="*/ 6373761 w 6373761"/>
                <a:gd name="connsiteY0" fmla="*/ 5771297 h 6874714"/>
                <a:gd name="connsiteX1" fmla="*/ 6373761 w 6373761"/>
                <a:gd name="connsiteY1" fmla="*/ 6247960 h 6874714"/>
                <a:gd name="connsiteX2" fmla="*/ 6235932 w 6373761"/>
                <a:gd name="connsiteY2" fmla="*/ 6361930 h 6874714"/>
                <a:gd name="connsiteX3" fmla="*/ 5960375 w 6373761"/>
                <a:gd name="connsiteY3" fmla="*/ 6587489 h 6874714"/>
                <a:gd name="connsiteX4" fmla="*/ 5822907 w 6373761"/>
                <a:gd name="connsiteY4" fmla="*/ 6701871 h 6874714"/>
                <a:gd name="connsiteX5" fmla="*/ 5681115 w 6373761"/>
                <a:gd name="connsiteY5" fmla="*/ 6816896 h 6874714"/>
                <a:gd name="connsiteX6" fmla="*/ 5604096 w 6373761"/>
                <a:gd name="connsiteY6" fmla="*/ 6874714 h 6874714"/>
                <a:gd name="connsiteX7" fmla="*/ 4878485 w 6373761"/>
                <a:gd name="connsiteY7" fmla="*/ 6874714 h 6874714"/>
                <a:gd name="connsiteX8" fmla="*/ 5006014 w 6373761"/>
                <a:gd name="connsiteY8" fmla="*/ 6800200 h 6874714"/>
                <a:gd name="connsiteX9" fmla="*/ 5149855 w 6373761"/>
                <a:gd name="connsiteY9" fmla="*/ 6707667 h 6874714"/>
                <a:gd name="connsiteX10" fmla="*/ 5431866 w 6373761"/>
                <a:gd name="connsiteY10" fmla="*/ 6506210 h 6874714"/>
                <a:gd name="connsiteX11" fmla="*/ 5571036 w 6373761"/>
                <a:gd name="connsiteY11" fmla="*/ 6399557 h 6874714"/>
                <a:gd name="connsiteX12" fmla="*/ 5711649 w 6373761"/>
                <a:gd name="connsiteY12" fmla="*/ 6288912 h 6874714"/>
                <a:gd name="connsiteX13" fmla="*/ 6276589 w 6373761"/>
                <a:gd name="connsiteY13" fmla="*/ 5852379 h 6874714"/>
                <a:gd name="connsiteX14" fmla="*/ 3975975 w 6373761"/>
                <a:gd name="connsiteY14" fmla="*/ 263 h 6874714"/>
                <a:gd name="connsiteX15" fmla="*/ 4350473 w 6373761"/>
                <a:gd name="connsiteY15" fmla="*/ 24963 h 6874714"/>
                <a:gd name="connsiteX16" fmla="*/ 5077909 w 6373761"/>
                <a:gd name="connsiteY16" fmla="*/ 189450 h 6874714"/>
                <a:gd name="connsiteX17" fmla="*/ 5746507 w 6373761"/>
                <a:gd name="connsiteY17" fmla="*/ 505804 h 6874714"/>
                <a:gd name="connsiteX18" fmla="*/ 6322456 w 6373761"/>
                <a:gd name="connsiteY18" fmla="*/ 956633 h 6874714"/>
                <a:gd name="connsiteX19" fmla="*/ 6373761 w 6373761"/>
                <a:gd name="connsiteY19" fmla="*/ 1011863 h 6874714"/>
                <a:gd name="connsiteX20" fmla="*/ 6373761 w 6373761"/>
                <a:gd name="connsiteY20" fmla="*/ 1185075 h 6874714"/>
                <a:gd name="connsiteX21" fmla="*/ 6359489 w 6373761"/>
                <a:gd name="connsiteY21" fmla="*/ 1169497 h 6874714"/>
                <a:gd name="connsiteX22" fmla="*/ 6233869 w 6373761"/>
                <a:gd name="connsiteY22" fmla="*/ 1047442 h 6874714"/>
                <a:gd name="connsiteX23" fmla="*/ 5961423 w 6373761"/>
                <a:gd name="connsiteY23" fmla="*/ 827953 h 6874714"/>
                <a:gd name="connsiteX24" fmla="*/ 5663555 w 6373761"/>
                <a:gd name="connsiteY24" fmla="*/ 645304 h 6874714"/>
                <a:gd name="connsiteX25" fmla="*/ 5013827 w 6373761"/>
                <a:gd name="connsiteY25" fmla="*/ 397863 h 6874714"/>
                <a:gd name="connsiteX26" fmla="*/ 4327409 w 6373761"/>
                <a:gd name="connsiteY26" fmla="*/ 302545 h 6874714"/>
                <a:gd name="connsiteX27" fmla="*/ 3639939 w 6373761"/>
                <a:gd name="connsiteY27" fmla="*/ 338868 h 6874714"/>
                <a:gd name="connsiteX28" fmla="*/ 3302495 w 6373761"/>
                <a:gd name="connsiteY28" fmla="*/ 403659 h 6874714"/>
                <a:gd name="connsiteX29" fmla="*/ 2971604 w 6373761"/>
                <a:gd name="connsiteY29" fmla="*/ 496273 h 6874714"/>
                <a:gd name="connsiteX30" fmla="*/ 2648706 w 6373761"/>
                <a:gd name="connsiteY30" fmla="*/ 614389 h 6874714"/>
                <a:gd name="connsiteX31" fmla="*/ 2335374 w 6373761"/>
                <a:gd name="connsiteY31" fmla="*/ 757109 h 6874714"/>
                <a:gd name="connsiteX32" fmla="*/ 1741342 w 6373761"/>
                <a:gd name="connsiteY32" fmla="*/ 1107725 h 6874714"/>
                <a:gd name="connsiteX33" fmla="*/ 1600861 w 6373761"/>
                <a:gd name="connsiteY33" fmla="*/ 1208710 h 6874714"/>
                <a:gd name="connsiteX34" fmla="*/ 1531799 w 6373761"/>
                <a:gd name="connsiteY34" fmla="*/ 1260879 h 6874714"/>
                <a:gd name="connsiteX35" fmla="*/ 1463655 w 6373761"/>
                <a:gd name="connsiteY35" fmla="*/ 1314333 h 6874714"/>
                <a:gd name="connsiteX36" fmla="*/ 1200777 w 6373761"/>
                <a:gd name="connsiteY36" fmla="*/ 1541166 h 6874714"/>
                <a:gd name="connsiteX37" fmla="*/ 731501 w 6373761"/>
                <a:gd name="connsiteY37" fmla="*/ 2055754 h 6874714"/>
                <a:gd name="connsiteX38" fmla="*/ 531393 w 6373761"/>
                <a:gd name="connsiteY38" fmla="*/ 2342739 h 6874714"/>
                <a:gd name="connsiteX39" fmla="*/ 361033 w 6373761"/>
                <a:gd name="connsiteY39" fmla="*/ 2649046 h 6874714"/>
                <a:gd name="connsiteX40" fmla="*/ 323292 w 6373761"/>
                <a:gd name="connsiteY40" fmla="*/ 2728263 h 6874714"/>
                <a:gd name="connsiteX41" fmla="*/ 304945 w 6373761"/>
                <a:gd name="connsiteY41" fmla="*/ 2768193 h 6874714"/>
                <a:gd name="connsiteX42" fmla="*/ 287516 w 6373761"/>
                <a:gd name="connsiteY42" fmla="*/ 2808510 h 6874714"/>
                <a:gd name="connsiteX43" fmla="*/ 254230 w 6373761"/>
                <a:gd name="connsiteY43" fmla="*/ 2889788 h 6874714"/>
                <a:gd name="connsiteX44" fmla="*/ 223042 w 6373761"/>
                <a:gd name="connsiteY44" fmla="*/ 2971968 h 6874714"/>
                <a:gd name="connsiteX45" fmla="*/ 121611 w 6373761"/>
                <a:gd name="connsiteY45" fmla="*/ 3308544 h 6874714"/>
                <a:gd name="connsiteX46" fmla="*/ 39314 w 6373761"/>
                <a:gd name="connsiteY46" fmla="*/ 4005912 h 6874714"/>
                <a:gd name="connsiteX47" fmla="*/ 73910 w 6373761"/>
                <a:gd name="connsiteY47" fmla="*/ 4354081 h 6874714"/>
                <a:gd name="connsiteX48" fmla="*/ 179534 w 6373761"/>
                <a:gd name="connsiteY48" fmla="*/ 4687050 h 6874714"/>
                <a:gd name="connsiteX49" fmla="*/ 215964 w 6373761"/>
                <a:gd name="connsiteY49" fmla="*/ 4766654 h 6874714"/>
                <a:gd name="connsiteX50" fmla="*/ 256457 w 6373761"/>
                <a:gd name="connsiteY50" fmla="*/ 4844455 h 6874714"/>
                <a:gd name="connsiteX51" fmla="*/ 346225 w 6373761"/>
                <a:gd name="connsiteY51" fmla="*/ 4995290 h 6874714"/>
                <a:gd name="connsiteX52" fmla="*/ 445296 w 6373761"/>
                <a:gd name="connsiteY52" fmla="*/ 5140971 h 6874714"/>
                <a:gd name="connsiteX53" fmla="*/ 551443 w 6373761"/>
                <a:gd name="connsiteY53" fmla="*/ 5282531 h 6874714"/>
                <a:gd name="connsiteX54" fmla="*/ 772387 w 6373761"/>
                <a:gd name="connsiteY54" fmla="*/ 5562561 h 6874714"/>
                <a:gd name="connsiteX55" fmla="*/ 882858 w 6373761"/>
                <a:gd name="connsiteY55" fmla="*/ 5704507 h 6874714"/>
                <a:gd name="connsiteX56" fmla="*/ 990316 w 6373761"/>
                <a:gd name="connsiteY56" fmla="*/ 5848258 h 6874714"/>
                <a:gd name="connsiteX57" fmla="*/ 1097774 w 6373761"/>
                <a:gd name="connsiteY57" fmla="*/ 5987114 h 6874714"/>
                <a:gd name="connsiteX58" fmla="*/ 1210080 w 6373761"/>
                <a:gd name="connsiteY58" fmla="*/ 6121203 h 6874714"/>
                <a:gd name="connsiteX59" fmla="*/ 1448192 w 6373761"/>
                <a:gd name="connsiteY59" fmla="*/ 6374054 h 6874714"/>
                <a:gd name="connsiteX60" fmla="*/ 1982991 w 6373761"/>
                <a:gd name="connsiteY60" fmla="*/ 6796158 h 6874714"/>
                <a:gd name="connsiteX61" fmla="*/ 2118475 w 6373761"/>
                <a:gd name="connsiteY61" fmla="*/ 6874714 h 6874714"/>
                <a:gd name="connsiteX62" fmla="*/ 1569874 w 6373761"/>
                <a:gd name="connsiteY62" fmla="*/ 6874714 h 6874714"/>
                <a:gd name="connsiteX63" fmla="*/ 1507802 w 6373761"/>
                <a:gd name="connsiteY63" fmla="*/ 6817815 h 6874714"/>
                <a:gd name="connsiteX64" fmla="*/ 1256865 w 6373761"/>
                <a:gd name="connsiteY64" fmla="*/ 6543437 h 6874714"/>
                <a:gd name="connsiteX65" fmla="*/ 1038410 w 6373761"/>
                <a:gd name="connsiteY65" fmla="*/ 6248722 h 6874714"/>
                <a:gd name="connsiteX66" fmla="*/ 845380 w 6373761"/>
                <a:gd name="connsiteY66" fmla="*/ 5941386 h 6874714"/>
                <a:gd name="connsiteX67" fmla="*/ 755351 w 6373761"/>
                <a:gd name="connsiteY67" fmla="*/ 5788877 h 6874714"/>
                <a:gd name="connsiteX68" fmla="*/ 661784 w 6373761"/>
                <a:gd name="connsiteY68" fmla="*/ 5638944 h 6874714"/>
                <a:gd name="connsiteX69" fmla="*/ 466525 w 6373761"/>
                <a:gd name="connsiteY69" fmla="*/ 5340366 h 6874714"/>
                <a:gd name="connsiteX70" fmla="*/ 370992 w 6373761"/>
                <a:gd name="connsiteY70" fmla="*/ 5188502 h 6874714"/>
                <a:gd name="connsiteX71" fmla="*/ 280046 w 6373761"/>
                <a:gd name="connsiteY71" fmla="*/ 5033287 h 6874714"/>
                <a:gd name="connsiteX72" fmla="*/ 126853 w 6373761"/>
                <a:gd name="connsiteY72" fmla="*/ 4707660 h 6874714"/>
                <a:gd name="connsiteX73" fmla="*/ 30272 w 6373761"/>
                <a:gd name="connsiteY73" fmla="*/ 4362068 h 6874714"/>
                <a:gd name="connsiteX74" fmla="*/ 0 w 6373761"/>
                <a:gd name="connsiteY74" fmla="*/ 4005912 h 6874714"/>
                <a:gd name="connsiteX75" fmla="*/ 270480 w 6373761"/>
                <a:gd name="connsiteY75" fmla="*/ 2610532 h 6874714"/>
                <a:gd name="connsiteX76" fmla="*/ 415942 w 6373761"/>
                <a:gd name="connsiteY76" fmla="*/ 2280526 h 6874714"/>
                <a:gd name="connsiteX77" fmla="*/ 590102 w 6373761"/>
                <a:gd name="connsiteY77" fmla="*/ 1962626 h 6874714"/>
                <a:gd name="connsiteX78" fmla="*/ 1020719 w 6373761"/>
                <a:gd name="connsiteY78" fmla="*/ 1373070 h 6874714"/>
                <a:gd name="connsiteX79" fmla="*/ 1275080 w 6373761"/>
                <a:gd name="connsiteY79" fmla="*/ 1107081 h 6874714"/>
                <a:gd name="connsiteX80" fmla="*/ 1342437 w 6373761"/>
                <a:gd name="connsiteY80" fmla="*/ 1043965 h 6874714"/>
                <a:gd name="connsiteX81" fmla="*/ 1411106 w 6373761"/>
                <a:gd name="connsiteY81" fmla="*/ 982138 h 6874714"/>
                <a:gd name="connsiteX82" fmla="*/ 1553029 w 6373761"/>
                <a:gd name="connsiteY82" fmla="*/ 863376 h 6874714"/>
                <a:gd name="connsiteX83" fmla="*/ 2173401 w 6373761"/>
                <a:gd name="connsiteY83" fmla="*/ 454409 h 6874714"/>
                <a:gd name="connsiteX84" fmla="*/ 3599708 w 6373761"/>
                <a:gd name="connsiteY84" fmla="*/ 16332 h 6874714"/>
                <a:gd name="connsiteX85" fmla="*/ 3975975 w 6373761"/>
                <a:gd name="connsiteY85" fmla="*/ 263 h 6874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6373761" h="6874714">
                  <a:moveTo>
                    <a:pt x="6373761" y="5771297"/>
                  </a:moveTo>
                  <a:lnTo>
                    <a:pt x="6373761" y="6247960"/>
                  </a:lnTo>
                  <a:lnTo>
                    <a:pt x="6235932" y="6361930"/>
                  </a:lnTo>
                  <a:cubicBezTo>
                    <a:pt x="6143250" y="6437460"/>
                    <a:pt x="6051059" y="6512200"/>
                    <a:pt x="5960375" y="6587489"/>
                  </a:cubicBezTo>
                  <a:lnTo>
                    <a:pt x="5822907" y="6701871"/>
                  </a:lnTo>
                  <a:cubicBezTo>
                    <a:pt x="5776123" y="6740385"/>
                    <a:pt x="5729079" y="6778899"/>
                    <a:pt x="5681115" y="6816896"/>
                  </a:cubicBezTo>
                  <a:lnTo>
                    <a:pt x="5604096" y="6874714"/>
                  </a:lnTo>
                  <a:lnTo>
                    <a:pt x="4878485" y="6874714"/>
                  </a:lnTo>
                  <a:lnTo>
                    <a:pt x="5006014" y="6800200"/>
                  </a:lnTo>
                  <a:cubicBezTo>
                    <a:pt x="5054354" y="6770429"/>
                    <a:pt x="5102285" y="6739483"/>
                    <a:pt x="5149855" y="6707667"/>
                  </a:cubicBezTo>
                  <a:cubicBezTo>
                    <a:pt x="5244993" y="6643906"/>
                    <a:pt x="5338561" y="6576025"/>
                    <a:pt x="5431866" y="6506210"/>
                  </a:cubicBezTo>
                  <a:cubicBezTo>
                    <a:pt x="5478386" y="6471304"/>
                    <a:pt x="5524777" y="6435495"/>
                    <a:pt x="5571036" y="6399557"/>
                  </a:cubicBezTo>
                  <a:lnTo>
                    <a:pt x="5711649" y="6288912"/>
                  </a:lnTo>
                  <a:cubicBezTo>
                    <a:pt x="5902059" y="6140395"/>
                    <a:pt x="6093257" y="5998320"/>
                    <a:pt x="6276589" y="5852379"/>
                  </a:cubicBezTo>
                  <a:close/>
                  <a:moveTo>
                    <a:pt x="3975975" y="263"/>
                  </a:moveTo>
                  <a:cubicBezTo>
                    <a:pt x="4101550" y="1809"/>
                    <a:pt x="4226830" y="10149"/>
                    <a:pt x="4350473" y="24963"/>
                  </a:cubicBezTo>
                  <a:cubicBezTo>
                    <a:pt x="4598149" y="54846"/>
                    <a:pt x="4842943" y="108687"/>
                    <a:pt x="5077909" y="189450"/>
                  </a:cubicBezTo>
                  <a:cubicBezTo>
                    <a:pt x="5312876" y="269955"/>
                    <a:pt x="5537357" y="376867"/>
                    <a:pt x="5746507" y="505804"/>
                  </a:cubicBezTo>
                  <a:cubicBezTo>
                    <a:pt x="5955527" y="634999"/>
                    <a:pt x="6148688" y="786864"/>
                    <a:pt x="6322456" y="956633"/>
                  </a:cubicBezTo>
                  <a:lnTo>
                    <a:pt x="6373761" y="1011863"/>
                  </a:lnTo>
                  <a:lnTo>
                    <a:pt x="6373761" y="1185075"/>
                  </a:lnTo>
                  <a:lnTo>
                    <a:pt x="6359489" y="1169497"/>
                  </a:lnTo>
                  <a:cubicBezTo>
                    <a:pt x="6318811" y="1127602"/>
                    <a:pt x="6276917" y="1086890"/>
                    <a:pt x="6233869" y="1047442"/>
                  </a:cubicBezTo>
                  <a:cubicBezTo>
                    <a:pt x="6147509" y="968870"/>
                    <a:pt x="6056431" y="895448"/>
                    <a:pt x="5961423" y="827953"/>
                  </a:cubicBezTo>
                  <a:cubicBezTo>
                    <a:pt x="5865891" y="761102"/>
                    <a:pt x="5766688" y="699403"/>
                    <a:pt x="5663555" y="645304"/>
                  </a:cubicBezTo>
                  <a:cubicBezTo>
                    <a:pt x="5457943" y="535816"/>
                    <a:pt x="5238703" y="453894"/>
                    <a:pt x="5013827" y="397863"/>
                  </a:cubicBezTo>
                  <a:cubicBezTo>
                    <a:pt x="4788953" y="341703"/>
                    <a:pt x="4558442" y="310917"/>
                    <a:pt x="4327409" y="302545"/>
                  </a:cubicBezTo>
                  <a:cubicBezTo>
                    <a:pt x="4096111" y="293012"/>
                    <a:pt x="3867174" y="305893"/>
                    <a:pt x="3639939" y="338868"/>
                  </a:cubicBezTo>
                  <a:cubicBezTo>
                    <a:pt x="3526585" y="355999"/>
                    <a:pt x="3413885" y="377254"/>
                    <a:pt x="3302495" y="403659"/>
                  </a:cubicBezTo>
                  <a:cubicBezTo>
                    <a:pt x="3191107" y="430451"/>
                    <a:pt x="3080634" y="460978"/>
                    <a:pt x="2971604" y="496273"/>
                  </a:cubicBezTo>
                  <a:cubicBezTo>
                    <a:pt x="2862573" y="531437"/>
                    <a:pt x="2754854" y="570852"/>
                    <a:pt x="2648706" y="614389"/>
                  </a:cubicBezTo>
                  <a:cubicBezTo>
                    <a:pt x="2542690" y="658056"/>
                    <a:pt x="2438114" y="705714"/>
                    <a:pt x="2335374" y="757109"/>
                  </a:cubicBezTo>
                  <a:cubicBezTo>
                    <a:pt x="2129894" y="859769"/>
                    <a:pt x="1931228" y="976855"/>
                    <a:pt x="1741342" y="1107725"/>
                  </a:cubicBezTo>
                  <a:cubicBezTo>
                    <a:pt x="1694035" y="1140571"/>
                    <a:pt x="1646858" y="1173933"/>
                    <a:pt x="1600861" y="1208710"/>
                  </a:cubicBezTo>
                  <a:cubicBezTo>
                    <a:pt x="1577535" y="1225713"/>
                    <a:pt x="1554732" y="1243361"/>
                    <a:pt x="1531799" y="1260879"/>
                  </a:cubicBezTo>
                  <a:cubicBezTo>
                    <a:pt x="1508735" y="1278267"/>
                    <a:pt x="1486064" y="1296171"/>
                    <a:pt x="1463655" y="1314333"/>
                  </a:cubicBezTo>
                  <a:cubicBezTo>
                    <a:pt x="1373627" y="1386853"/>
                    <a:pt x="1285564" y="1462077"/>
                    <a:pt x="1200777" y="1541166"/>
                  </a:cubicBezTo>
                  <a:cubicBezTo>
                    <a:pt x="1030810" y="1698827"/>
                    <a:pt x="873161" y="1870785"/>
                    <a:pt x="731501" y="2055754"/>
                  </a:cubicBezTo>
                  <a:cubicBezTo>
                    <a:pt x="660734" y="2148239"/>
                    <a:pt x="593771" y="2243944"/>
                    <a:pt x="531393" y="2342739"/>
                  </a:cubicBezTo>
                  <a:cubicBezTo>
                    <a:pt x="470063" y="2442050"/>
                    <a:pt x="412140" y="2543810"/>
                    <a:pt x="361033" y="2649046"/>
                  </a:cubicBezTo>
                  <a:cubicBezTo>
                    <a:pt x="347798" y="2675194"/>
                    <a:pt x="335479" y="2701728"/>
                    <a:pt x="323292" y="2728263"/>
                  </a:cubicBezTo>
                  <a:lnTo>
                    <a:pt x="304945" y="2768193"/>
                  </a:lnTo>
                  <a:lnTo>
                    <a:pt x="287516" y="2808510"/>
                  </a:lnTo>
                  <a:cubicBezTo>
                    <a:pt x="276115" y="2835432"/>
                    <a:pt x="264583" y="2862352"/>
                    <a:pt x="254230" y="2889788"/>
                  </a:cubicBezTo>
                  <a:cubicBezTo>
                    <a:pt x="243877" y="2917224"/>
                    <a:pt x="232477" y="2944274"/>
                    <a:pt x="223042" y="2971968"/>
                  </a:cubicBezTo>
                  <a:cubicBezTo>
                    <a:pt x="182679" y="3081970"/>
                    <a:pt x="148475" y="3194291"/>
                    <a:pt x="121611" y="3308544"/>
                  </a:cubicBezTo>
                  <a:cubicBezTo>
                    <a:pt x="67096" y="3536534"/>
                    <a:pt x="39183" y="3771224"/>
                    <a:pt x="39314" y="4005912"/>
                  </a:cubicBezTo>
                  <a:cubicBezTo>
                    <a:pt x="39969" y="4122871"/>
                    <a:pt x="51109" y="4239571"/>
                    <a:pt x="73910" y="4354081"/>
                  </a:cubicBezTo>
                  <a:cubicBezTo>
                    <a:pt x="97892" y="4468334"/>
                    <a:pt x="132619" y="4580140"/>
                    <a:pt x="179534" y="4687050"/>
                  </a:cubicBezTo>
                  <a:cubicBezTo>
                    <a:pt x="190673" y="4713972"/>
                    <a:pt x="203647" y="4740249"/>
                    <a:pt x="215964" y="4766654"/>
                  </a:cubicBezTo>
                  <a:cubicBezTo>
                    <a:pt x="229332" y="4792674"/>
                    <a:pt x="242043" y="4818950"/>
                    <a:pt x="256457" y="4844455"/>
                  </a:cubicBezTo>
                  <a:cubicBezTo>
                    <a:pt x="283978" y="4895978"/>
                    <a:pt x="314642" y="4945956"/>
                    <a:pt x="346225" y="4995290"/>
                  </a:cubicBezTo>
                  <a:cubicBezTo>
                    <a:pt x="377676" y="5044752"/>
                    <a:pt x="411355" y="5092926"/>
                    <a:pt x="445296" y="5140971"/>
                  </a:cubicBezTo>
                  <a:cubicBezTo>
                    <a:pt x="479760" y="5188630"/>
                    <a:pt x="515537" y="5235645"/>
                    <a:pt x="551443" y="5282531"/>
                  </a:cubicBezTo>
                  <a:cubicBezTo>
                    <a:pt x="623387" y="5376434"/>
                    <a:pt x="698608" y="5468402"/>
                    <a:pt x="772387" y="5562561"/>
                  </a:cubicBezTo>
                  <a:cubicBezTo>
                    <a:pt x="809472" y="5609448"/>
                    <a:pt x="846428" y="5656719"/>
                    <a:pt x="882858" y="5704507"/>
                  </a:cubicBezTo>
                  <a:cubicBezTo>
                    <a:pt x="919159" y="5751909"/>
                    <a:pt x="955196" y="5802273"/>
                    <a:pt x="990316" y="5848258"/>
                  </a:cubicBezTo>
                  <a:cubicBezTo>
                    <a:pt x="1025175" y="5895402"/>
                    <a:pt x="1061736" y="5941129"/>
                    <a:pt x="1097774" y="5987114"/>
                  </a:cubicBezTo>
                  <a:cubicBezTo>
                    <a:pt x="1134860" y="6032326"/>
                    <a:pt x="1171684" y="6077536"/>
                    <a:pt x="1210080" y="6121203"/>
                  </a:cubicBezTo>
                  <a:cubicBezTo>
                    <a:pt x="1286350" y="6209051"/>
                    <a:pt x="1365632" y="6293677"/>
                    <a:pt x="1448192" y="6374054"/>
                  </a:cubicBezTo>
                  <a:cubicBezTo>
                    <a:pt x="1613572" y="6534420"/>
                    <a:pt x="1792057" y="6677526"/>
                    <a:pt x="1982991" y="6796158"/>
                  </a:cubicBezTo>
                  <a:lnTo>
                    <a:pt x="2118475" y="6874714"/>
                  </a:lnTo>
                  <a:lnTo>
                    <a:pt x="1569874" y="6874714"/>
                  </a:lnTo>
                  <a:lnTo>
                    <a:pt x="1507802" y="6817815"/>
                  </a:lnTo>
                  <a:cubicBezTo>
                    <a:pt x="1418412" y="6730595"/>
                    <a:pt x="1334903" y="6638562"/>
                    <a:pt x="1256865" y="6543437"/>
                  </a:cubicBezTo>
                  <a:cubicBezTo>
                    <a:pt x="1179155" y="6447861"/>
                    <a:pt x="1106817" y="6349194"/>
                    <a:pt x="1038410" y="6248722"/>
                  </a:cubicBezTo>
                  <a:cubicBezTo>
                    <a:pt x="969873" y="6148253"/>
                    <a:pt x="905922" y="6045592"/>
                    <a:pt x="845380" y="5941386"/>
                  </a:cubicBezTo>
                  <a:cubicBezTo>
                    <a:pt x="814453" y="5888704"/>
                    <a:pt x="786147" y="5839370"/>
                    <a:pt x="755351" y="5788877"/>
                  </a:cubicBezTo>
                  <a:cubicBezTo>
                    <a:pt x="724817" y="5738771"/>
                    <a:pt x="693760" y="5688665"/>
                    <a:pt x="661784" y="5638944"/>
                  </a:cubicBezTo>
                  <a:lnTo>
                    <a:pt x="466525" y="5340366"/>
                  </a:lnTo>
                  <a:cubicBezTo>
                    <a:pt x="434156" y="5290131"/>
                    <a:pt x="402181" y="5239639"/>
                    <a:pt x="370992" y="5188502"/>
                  </a:cubicBezTo>
                  <a:cubicBezTo>
                    <a:pt x="339803" y="5137364"/>
                    <a:pt x="308876" y="5086099"/>
                    <a:pt x="280046" y="5033287"/>
                  </a:cubicBezTo>
                  <a:cubicBezTo>
                    <a:pt x="222255" y="4928179"/>
                    <a:pt x="169181" y="4819982"/>
                    <a:pt x="126853" y="4707660"/>
                  </a:cubicBezTo>
                  <a:cubicBezTo>
                    <a:pt x="83739" y="4595725"/>
                    <a:pt x="51764" y="4479670"/>
                    <a:pt x="30272" y="4362068"/>
                  </a:cubicBezTo>
                  <a:cubicBezTo>
                    <a:pt x="9698" y="4244466"/>
                    <a:pt x="0" y="4125060"/>
                    <a:pt x="0" y="4005912"/>
                  </a:cubicBezTo>
                  <a:cubicBezTo>
                    <a:pt x="1704" y="3530867"/>
                    <a:pt x="95140" y="3057110"/>
                    <a:pt x="270480" y="2610532"/>
                  </a:cubicBezTo>
                  <a:cubicBezTo>
                    <a:pt x="314511" y="2498984"/>
                    <a:pt x="362212" y="2388466"/>
                    <a:pt x="415942" y="2280526"/>
                  </a:cubicBezTo>
                  <a:cubicBezTo>
                    <a:pt x="468884" y="2172197"/>
                    <a:pt x="527199" y="2066188"/>
                    <a:pt x="590102" y="1962626"/>
                  </a:cubicBezTo>
                  <a:cubicBezTo>
                    <a:pt x="716037" y="1755631"/>
                    <a:pt x="859794" y="1557653"/>
                    <a:pt x="1020719" y="1373070"/>
                  </a:cubicBezTo>
                  <a:cubicBezTo>
                    <a:pt x="1101575" y="1281101"/>
                    <a:pt x="1185969" y="1191838"/>
                    <a:pt x="1275080" y="1107081"/>
                  </a:cubicBezTo>
                  <a:cubicBezTo>
                    <a:pt x="1297227" y="1085699"/>
                    <a:pt x="1319504" y="1064575"/>
                    <a:pt x="1342437" y="1043965"/>
                  </a:cubicBezTo>
                  <a:cubicBezTo>
                    <a:pt x="1365240" y="1023226"/>
                    <a:pt x="1387648" y="1002102"/>
                    <a:pt x="1411106" y="982138"/>
                  </a:cubicBezTo>
                  <a:cubicBezTo>
                    <a:pt x="1457497" y="941563"/>
                    <a:pt x="1505065" y="902276"/>
                    <a:pt x="1553029" y="863376"/>
                  </a:cubicBezTo>
                  <a:cubicBezTo>
                    <a:pt x="1745798" y="708806"/>
                    <a:pt x="1954030" y="571882"/>
                    <a:pt x="2173401" y="454409"/>
                  </a:cubicBezTo>
                  <a:cubicBezTo>
                    <a:pt x="2612013" y="219334"/>
                    <a:pt x="3099505" y="65666"/>
                    <a:pt x="3599708" y="16332"/>
                  </a:cubicBezTo>
                  <a:cubicBezTo>
                    <a:pt x="3724530" y="3966"/>
                    <a:pt x="3850400" y="-1283"/>
                    <a:pt x="3975975" y="26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61023DD2-2E6F-4419-B404-80F08460B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65276" y="313387"/>
              <a:ext cx="6326724" cy="6561326"/>
            </a:xfrm>
            <a:custGeom>
              <a:avLst/>
              <a:gdLst>
                <a:gd name="connsiteX0" fmla="*/ 6326724 w 6326724"/>
                <a:gd name="connsiteY0" fmla="*/ 5020808 h 6561326"/>
                <a:gd name="connsiteX1" fmla="*/ 6326724 w 6326724"/>
                <a:gd name="connsiteY1" fmla="*/ 5698632 h 6561326"/>
                <a:gd name="connsiteX2" fmla="*/ 6067438 w 6326724"/>
                <a:gd name="connsiteY2" fmla="*/ 5902509 h 6561326"/>
                <a:gd name="connsiteX3" fmla="*/ 5799974 w 6326724"/>
                <a:gd name="connsiteY3" fmla="*/ 6102017 h 6561326"/>
                <a:gd name="connsiteX4" fmla="*/ 5665258 w 6326724"/>
                <a:gd name="connsiteY4" fmla="*/ 6202100 h 6561326"/>
                <a:gd name="connsiteX5" fmla="*/ 5526873 w 6326724"/>
                <a:gd name="connsiteY5" fmla="*/ 6302828 h 6561326"/>
                <a:gd name="connsiteX6" fmla="*/ 5385080 w 6326724"/>
                <a:gd name="connsiteY6" fmla="*/ 6402268 h 6561326"/>
                <a:gd name="connsiteX7" fmla="*/ 5238833 w 6326724"/>
                <a:gd name="connsiteY7" fmla="*/ 6498875 h 6561326"/>
                <a:gd name="connsiteX8" fmla="*/ 5138040 w 6326724"/>
                <a:gd name="connsiteY8" fmla="*/ 6561326 h 6561326"/>
                <a:gd name="connsiteX9" fmla="*/ 3946072 w 6326724"/>
                <a:gd name="connsiteY9" fmla="*/ 6561326 h 6561326"/>
                <a:gd name="connsiteX10" fmla="*/ 3976009 w 6326724"/>
                <a:gd name="connsiteY10" fmla="*/ 6555242 h 6561326"/>
                <a:gd name="connsiteX11" fmla="*/ 4404855 w 6326724"/>
                <a:gd name="connsiteY11" fmla="*/ 6399048 h 6561326"/>
                <a:gd name="connsiteX12" fmla="*/ 4938868 w 6326724"/>
                <a:gd name="connsiteY12" fmla="*/ 6072132 h 6561326"/>
                <a:gd name="connsiteX13" fmla="*/ 5068342 w 6326724"/>
                <a:gd name="connsiteY13" fmla="*/ 5976042 h 6561326"/>
                <a:gd name="connsiteX14" fmla="*/ 5197816 w 6326724"/>
                <a:gd name="connsiteY14" fmla="*/ 5876730 h 6561326"/>
                <a:gd name="connsiteX15" fmla="*/ 5460039 w 6326724"/>
                <a:gd name="connsiteY15" fmla="*/ 5670637 h 6561326"/>
                <a:gd name="connsiteX16" fmla="*/ 5999033 w 6326724"/>
                <a:gd name="connsiteY16" fmla="*/ 5271718 h 6561326"/>
                <a:gd name="connsiteX17" fmla="*/ 6258766 w 6326724"/>
                <a:gd name="connsiteY17" fmla="*/ 5077603 h 6561326"/>
                <a:gd name="connsiteX18" fmla="*/ 4139342 w 6326724"/>
                <a:gd name="connsiteY18" fmla="*/ 440 h 6561326"/>
                <a:gd name="connsiteX19" fmla="*/ 4315744 w 6326724"/>
                <a:gd name="connsiteY19" fmla="*/ 6808 h 6561326"/>
                <a:gd name="connsiteX20" fmla="*/ 5015400 w 6326724"/>
                <a:gd name="connsiteY20" fmla="*/ 113591 h 6561326"/>
                <a:gd name="connsiteX21" fmla="*/ 5681114 w 6326724"/>
                <a:gd name="connsiteY21" fmla="*/ 361418 h 6561326"/>
                <a:gd name="connsiteX22" fmla="*/ 6270952 w 6326724"/>
                <a:gd name="connsiteY22" fmla="*/ 755441 h 6561326"/>
                <a:gd name="connsiteX23" fmla="*/ 6326724 w 6326724"/>
                <a:gd name="connsiteY23" fmla="*/ 807432 h 6561326"/>
                <a:gd name="connsiteX24" fmla="*/ 6326724 w 6326724"/>
                <a:gd name="connsiteY24" fmla="*/ 1231565 h 6561326"/>
                <a:gd name="connsiteX25" fmla="*/ 6302093 w 6326724"/>
                <a:gd name="connsiteY25" fmla="*/ 1203002 h 6561326"/>
                <a:gd name="connsiteX26" fmla="*/ 6066914 w 6326724"/>
                <a:gd name="connsiteY26" fmla="*/ 989616 h 6561326"/>
                <a:gd name="connsiteX27" fmla="*/ 5533688 w 6326724"/>
                <a:gd name="connsiteY27" fmla="*/ 647242 h 6561326"/>
                <a:gd name="connsiteX28" fmla="*/ 4933626 w 6326724"/>
                <a:gd name="connsiteY28" fmla="*/ 432262 h 6561326"/>
                <a:gd name="connsiteX29" fmla="*/ 4296873 w 6326724"/>
                <a:gd name="connsiteY29" fmla="*/ 343126 h 6561326"/>
                <a:gd name="connsiteX30" fmla="*/ 3651602 w 6326724"/>
                <a:gd name="connsiteY30" fmla="*/ 365797 h 6561326"/>
                <a:gd name="connsiteX31" fmla="*/ 3018256 w 6326724"/>
                <a:gd name="connsiteY31" fmla="*/ 496666 h 6561326"/>
                <a:gd name="connsiteX32" fmla="*/ 2412429 w 6326724"/>
                <a:gd name="connsiteY32" fmla="*/ 724399 h 6561326"/>
                <a:gd name="connsiteX33" fmla="*/ 1329857 w 6326724"/>
                <a:gd name="connsiteY33" fmla="*/ 1424086 h 6561326"/>
                <a:gd name="connsiteX34" fmla="*/ 887314 w 6326724"/>
                <a:gd name="connsiteY34" fmla="*/ 1891015 h 6561326"/>
                <a:gd name="connsiteX35" fmla="*/ 537420 w 6326724"/>
                <a:gd name="connsiteY35" fmla="*/ 2427245 h 6561326"/>
                <a:gd name="connsiteX36" fmla="*/ 299965 w 6326724"/>
                <a:gd name="connsiteY36" fmla="*/ 3020021 h 6561326"/>
                <a:gd name="connsiteX37" fmla="*/ 213606 w 6326724"/>
                <a:gd name="connsiteY37" fmla="*/ 3651953 h 6561326"/>
                <a:gd name="connsiteX38" fmla="*/ 250036 w 6326724"/>
                <a:gd name="connsiteY38" fmla="*/ 3961352 h 6561326"/>
                <a:gd name="connsiteX39" fmla="*/ 357625 w 6326724"/>
                <a:gd name="connsiteY39" fmla="*/ 4250783 h 6561326"/>
                <a:gd name="connsiteX40" fmla="*/ 432715 w 6326724"/>
                <a:gd name="connsiteY40" fmla="*/ 4387063 h 6561326"/>
                <a:gd name="connsiteX41" fmla="*/ 518943 w 6326724"/>
                <a:gd name="connsiteY41" fmla="*/ 4518962 h 6561326"/>
                <a:gd name="connsiteX42" fmla="*/ 718133 w 6326724"/>
                <a:gd name="connsiteY42" fmla="*/ 4773874 h 6561326"/>
                <a:gd name="connsiteX43" fmla="*/ 933704 w 6326724"/>
                <a:gd name="connsiteY43" fmla="*/ 5030717 h 6561326"/>
                <a:gd name="connsiteX44" fmla="*/ 1040900 w 6326724"/>
                <a:gd name="connsiteY44" fmla="*/ 5164806 h 6561326"/>
                <a:gd name="connsiteX45" fmla="*/ 1092401 w 6326724"/>
                <a:gd name="connsiteY45" fmla="*/ 5230628 h 6561326"/>
                <a:gd name="connsiteX46" fmla="*/ 1142854 w 6326724"/>
                <a:gd name="connsiteY46" fmla="*/ 5293615 h 6561326"/>
                <a:gd name="connsiteX47" fmla="*/ 1576354 w 6326724"/>
                <a:gd name="connsiteY47" fmla="*/ 5759128 h 6561326"/>
                <a:gd name="connsiteX48" fmla="*/ 1806865 w 6326724"/>
                <a:gd name="connsiteY48" fmla="*/ 5968571 h 6561326"/>
                <a:gd name="connsiteX49" fmla="*/ 2048253 w 6326724"/>
                <a:gd name="connsiteY49" fmla="*/ 6161654 h 6561326"/>
                <a:gd name="connsiteX50" fmla="*/ 2587506 w 6326724"/>
                <a:gd name="connsiteY50" fmla="*/ 6467059 h 6561326"/>
                <a:gd name="connsiteX51" fmla="*/ 2889176 w 6326724"/>
                <a:gd name="connsiteY51" fmla="*/ 6553360 h 6561326"/>
                <a:gd name="connsiteX52" fmla="*/ 2929698 w 6326724"/>
                <a:gd name="connsiteY52" fmla="*/ 6561326 h 6561326"/>
                <a:gd name="connsiteX53" fmla="*/ 1816374 w 6326724"/>
                <a:gd name="connsiteY53" fmla="*/ 6561326 h 6561326"/>
                <a:gd name="connsiteX54" fmla="*/ 1787601 w 6326724"/>
                <a:gd name="connsiteY54" fmla="*/ 6545761 h 6561326"/>
                <a:gd name="connsiteX55" fmla="*/ 1225544 w 6326724"/>
                <a:gd name="connsiteY55" fmla="*/ 6094158 h 6561326"/>
                <a:gd name="connsiteX56" fmla="*/ 997654 w 6326724"/>
                <a:gd name="connsiteY56" fmla="*/ 5822374 h 6561326"/>
                <a:gd name="connsiteX57" fmla="*/ 798596 w 6326724"/>
                <a:gd name="connsiteY57" fmla="*/ 5534615 h 6561326"/>
                <a:gd name="connsiteX58" fmla="*/ 752075 w 6326724"/>
                <a:gd name="connsiteY58" fmla="*/ 5461324 h 6561326"/>
                <a:gd name="connsiteX59" fmla="*/ 707650 w 6326724"/>
                <a:gd name="connsiteY59" fmla="*/ 5390221 h 6561326"/>
                <a:gd name="connsiteX60" fmla="*/ 619980 w 6326724"/>
                <a:gd name="connsiteY60" fmla="*/ 5252396 h 6561326"/>
                <a:gd name="connsiteX61" fmla="*/ 438349 w 6326724"/>
                <a:gd name="connsiteY61" fmla="*/ 4970822 h 6561326"/>
                <a:gd name="connsiteX62" fmla="*/ 261044 w 6326724"/>
                <a:gd name="connsiteY62" fmla="*/ 4673145 h 6561326"/>
                <a:gd name="connsiteX63" fmla="*/ 181107 w 6326724"/>
                <a:gd name="connsiteY63" fmla="*/ 4515356 h 6561326"/>
                <a:gd name="connsiteX64" fmla="*/ 113224 w 6326724"/>
                <a:gd name="connsiteY64" fmla="*/ 4350223 h 6561326"/>
                <a:gd name="connsiteX65" fmla="*/ 61199 w 6326724"/>
                <a:gd name="connsiteY65" fmla="*/ 4178908 h 6561326"/>
                <a:gd name="connsiteX66" fmla="*/ 41804 w 6326724"/>
                <a:gd name="connsiteY66" fmla="*/ 4091577 h 6561326"/>
                <a:gd name="connsiteX67" fmla="*/ 33287 w 6326724"/>
                <a:gd name="connsiteY67" fmla="*/ 4047781 h 6561326"/>
                <a:gd name="connsiteX68" fmla="*/ 26209 w 6326724"/>
                <a:gd name="connsiteY68" fmla="*/ 4003858 h 6561326"/>
                <a:gd name="connsiteX69" fmla="*/ 0 w 6326724"/>
                <a:gd name="connsiteY69" fmla="*/ 3651953 h 6561326"/>
                <a:gd name="connsiteX70" fmla="*/ 72731 w 6326724"/>
                <a:gd name="connsiteY70" fmla="*/ 2966307 h 6561326"/>
                <a:gd name="connsiteX71" fmla="*/ 291316 w 6326724"/>
                <a:gd name="connsiteY71" fmla="*/ 2309385 h 6561326"/>
                <a:gd name="connsiteX72" fmla="*/ 1110878 w 6326724"/>
                <a:gd name="connsiteY72" fmla="*/ 1193776 h 6561326"/>
                <a:gd name="connsiteX73" fmla="*/ 1654327 w 6326724"/>
                <a:gd name="connsiteY73" fmla="*/ 756730 h 6561326"/>
                <a:gd name="connsiteX74" fmla="*/ 2261727 w 6326724"/>
                <a:gd name="connsiteY74" fmla="*/ 409720 h 6561326"/>
                <a:gd name="connsiteX75" fmla="*/ 3610060 w 6326724"/>
                <a:gd name="connsiteY75" fmla="*/ 27032 h 6561326"/>
                <a:gd name="connsiteX76" fmla="*/ 4139342 w 6326724"/>
                <a:gd name="connsiteY76" fmla="*/ 440 h 656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326724" h="6561326">
                  <a:moveTo>
                    <a:pt x="6326724" y="5020808"/>
                  </a:moveTo>
                  <a:lnTo>
                    <a:pt x="6326724" y="5698632"/>
                  </a:lnTo>
                  <a:lnTo>
                    <a:pt x="6067438" y="5902509"/>
                  </a:lnTo>
                  <a:cubicBezTo>
                    <a:pt x="5977868" y="5970407"/>
                    <a:pt x="5888364" y="6036453"/>
                    <a:pt x="5799974" y="6102017"/>
                  </a:cubicBezTo>
                  <a:lnTo>
                    <a:pt x="5665258" y="6202100"/>
                  </a:lnTo>
                  <a:cubicBezTo>
                    <a:pt x="5619654" y="6235719"/>
                    <a:pt x="5573656" y="6269596"/>
                    <a:pt x="5526873" y="6302828"/>
                  </a:cubicBezTo>
                  <a:cubicBezTo>
                    <a:pt x="5480220" y="6336189"/>
                    <a:pt x="5433044" y="6369423"/>
                    <a:pt x="5385080" y="6402268"/>
                  </a:cubicBezTo>
                  <a:cubicBezTo>
                    <a:pt x="5336988" y="6434857"/>
                    <a:pt x="5288500" y="6467187"/>
                    <a:pt x="5238833" y="6498875"/>
                  </a:cubicBezTo>
                  <a:lnTo>
                    <a:pt x="5138040" y="6561326"/>
                  </a:lnTo>
                  <a:lnTo>
                    <a:pt x="3946072" y="6561326"/>
                  </a:lnTo>
                  <a:lnTo>
                    <a:pt x="3976009" y="6555242"/>
                  </a:lnTo>
                  <a:cubicBezTo>
                    <a:pt x="4123712" y="6519227"/>
                    <a:pt x="4266863" y="6466383"/>
                    <a:pt x="4404855" y="6399048"/>
                  </a:cubicBezTo>
                  <a:cubicBezTo>
                    <a:pt x="4589500" y="6310299"/>
                    <a:pt x="4765232" y="6196690"/>
                    <a:pt x="4938868" y="6072132"/>
                  </a:cubicBezTo>
                  <a:cubicBezTo>
                    <a:pt x="4982245" y="6041089"/>
                    <a:pt x="5025359" y="6008630"/>
                    <a:pt x="5068342" y="5976042"/>
                  </a:cubicBezTo>
                  <a:cubicBezTo>
                    <a:pt x="5111588" y="5943453"/>
                    <a:pt x="5154702" y="5910349"/>
                    <a:pt x="5197816" y="5876730"/>
                  </a:cubicBezTo>
                  <a:lnTo>
                    <a:pt x="5460039" y="5670637"/>
                  </a:lnTo>
                  <a:cubicBezTo>
                    <a:pt x="5639966" y="5530365"/>
                    <a:pt x="5821596" y="5399753"/>
                    <a:pt x="5999033" y="5271718"/>
                  </a:cubicBezTo>
                  <a:cubicBezTo>
                    <a:pt x="6087686" y="5207700"/>
                    <a:pt x="6174667" y="5143360"/>
                    <a:pt x="6258766" y="5077603"/>
                  </a:cubicBezTo>
                  <a:close/>
                  <a:moveTo>
                    <a:pt x="4139342" y="440"/>
                  </a:moveTo>
                  <a:cubicBezTo>
                    <a:pt x="4198237" y="1301"/>
                    <a:pt x="4257068" y="3427"/>
                    <a:pt x="4315744" y="6808"/>
                  </a:cubicBezTo>
                  <a:cubicBezTo>
                    <a:pt x="4550841" y="20849"/>
                    <a:pt x="4785806" y="55240"/>
                    <a:pt x="5015400" y="113591"/>
                  </a:cubicBezTo>
                  <a:cubicBezTo>
                    <a:pt x="5244992" y="171812"/>
                    <a:pt x="5469212" y="254249"/>
                    <a:pt x="5681114" y="361418"/>
                  </a:cubicBezTo>
                  <a:cubicBezTo>
                    <a:pt x="5892754" y="468586"/>
                    <a:pt x="6093124" y="599584"/>
                    <a:pt x="6270952" y="755441"/>
                  </a:cubicBezTo>
                  <a:lnTo>
                    <a:pt x="6326724" y="807432"/>
                  </a:lnTo>
                  <a:lnTo>
                    <a:pt x="6326724" y="1231565"/>
                  </a:lnTo>
                  <a:lnTo>
                    <a:pt x="6302093" y="1203002"/>
                  </a:lnTo>
                  <a:cubicBezTo>
                    <a:pt x="6227937" y="1127247"/>
                    <a:pt x="6149211" y="1056081"/>
                    <a:pt x="6066914" y="989616"/>
                  </a:cubicBezTo>
                  <a:cubicBezTo>
                    <a:pt x="5902714" y="856299"/>
                    <a:pt x="5724360" y="740371"/>
                    <a:pt x="5533688" y="647242"/>
                  </a:cubicBezTo>
                  <a:cubicBezTo>
                    <a:pt x="5343146" y="553857"/>
                    <a:pt x="5141466" y="482239"/>
                    <a:pt x="4933626" y="432262"/>
                  </a:cubicBezTo>
                  <a:cubicBezTo>
                    <a:pt x="4725788" y="382156"/>
                    <a:pt x="4512182" y="353303"/>
                    <a:pt x="4296873" y="343126"/>
                  </a:cubicBezTo>
                  <a:cubicBezTo>
                    <a:pt x="4081172" y="332435"/>
                    <a:pt x="3865732" y="339520"/>
                    <a:pt x="3651602" y="365797"/>
                  </a:cubicBezTo>
                  <a:cubicBezTo>
                    <a:pt x="3437604" y="392202"/>
                    <a:pt x="3225572" y="436384"/>
                    <a:pt x="3018256" y="496666"/>
                  </a:cubicBezTo>
                  <a:cubicBezTo>
                    <a:pt x="2810809" y="556691"/>
                    <a:pt x="2608474" y="634362"/>
                    <a:pt x="2412429" y="724399"/>
                  </a:cubicBezTo>
                  <a:cubicBezTo>
                    <a:pt x="2019160" y="902541"/>
                    <a:pt x="1651969" y="1138775"/>
                    <a:pt x="1329857" y="1424086"/>
                  </a:cubicBezTo>
                  <a:cubicBezTo>
                    <a:pt x="1169326" y="1567192"/>
                    <a:pt x="1020588" y="1723307"/>
                    <a:pt x="887314" y="1891015"/>
                  </a:cubicBezTo>
                  <a:cubicBezTo>
                    <a:pt x="753778" y="2058466"/>
                    <a:pt x="635967" y="2238026"/>
                    <a:pt x="537420" y="2427245"/>
                  </a:cubicBezTo>
                  <a:cubicBezTo>
                    <a:pt x="438874" y="2616335"/>
                    <a:pt x="356839" y="2814313"/>
                    <a:pt x="299965" y="3020021"/>
                  </a:cubicBezTo>
                  <a:cubicBezTo>
                    <a:pt x="242961" y="3225212"/>
                    <a:pt x="213474" y="3438518"/>
                    <a:pt x="213606" y="3651953"/>
                  </a:cubicBezTo>
                  <a:cubicBezTo>
                    <a:pt x="214785" y="3756804"/>
                    <a:pt x="225269" y="3860881"/>
                    <a:pt x="250036" y="3961352"/>
                  </a:cubicBezTo>
                  <a:cubicBezTo>
                    <a:pt x="274412" y="4061950"/>
                    <a:pt x="312284" y="4158171"/>
                    <a:pt x="357625" y="4250783"/>
                  </a:cubicBezTo>
                  <a:cubicBezTo>
                    <a:pt x="380558" y="4297025"/>
                    <a:pt x="405982" y="4342366"/>
                    <a:pt x="432715" y="4387063"/>
                  </a:cubicBezTo>
                  <a:cubicBezTo>
                    <a:pt x="459841" y="4431630"/>
                    <a:pt x="488803" y="4475554"/>
                    <a:pt x="518943" y="4518962"/>
                  </a:cubicBezTo>
                  <a:cubicBezTo>
                    <a:pt x="580011" y="4605521"/>
                    <a:pt x="647893" y="4689504"/>
                    <a:pt x="718133" y="4773874"/>
                  </a:cubicBezTo>
                  <a:cubicBezTo>
                    <a:pt x="788374" y="4858372"/>
                    <a:pt x="861760" y="4942871"/>
                    <a:pt x="933704" y="5030717"/>
                  </a:cubicBezTo>
                  <a:cubicBezTo>
                    <a:pt x="969742" y="5074512"/>
                    <a:pt x="1005387" y="5119337"/>
                    <a:pt x="1040900" y="5164806"/>
                  </a:cubicBezTo>
                  <a:lnTo>
                    <a:pt x="1092401" y="5230628"/>
                  </a:lnTo>
                  <a:cubicBezTo>
                    <a:pt x="1109306" y="5251624"/>
                    <a:pt x="1125425" y="5273135"/>
                    <a:pt x="1142854" y="5293615"/>
                  </a:cubicBezTo>
                  <a:cubicBezTo>
                    <a:pt x="1278880" y="5460293"/>
                    <a:pt x="1426438" y="5613704"/>
                    <a:pt x="1576354" y="5759128"/>
                  </a:cubicBezTo>
                  <a:cubicBezTo>
                    <a:pt x="1651706" y="5831519"/>
                    <a:pt x="1728368" y="5901461"/>
                    <a:pt x="1806865" y="5968571"/>
                  </a:cubicBezTo>
                  <a:cubicBezTo>
                    <a:pt x="1885362" y="6035680"/>
                    <a:pt x="1965299" y="6100599"/>
                    <a:pt x="2048253" y="6161654"/>
                  </a:cubicBezTo>
                  <a:cubicBezTo>
                    <a:pt x="2213502" y="6284022"/>
                    <a:pt x="2391724" y="6393380"/>
                    <a:pt x="2587506" y="6467059"/>
                  </a:cubicBezTo>
                  <a:cubicBezTo>
                    <a:pt x="2685137" y="6503898"/>
                    <a:pt x="2786304" y="6532106"/>
                    <a:pt x="2889176" y="6553360"/>
                  </a:cubicBezTo>
                  <a:lnTo>
                    <a:pt x="2929698" y="6561326"/>
                  </a:lnTo>
                  <a:lnTo>
                    <a:pt x="1816374" y="6561326"/>
                  </a:lnTo>
                  <a:lnTo>
                    <a:pt x="1787601" y="6545761"/>
                  </a:lnTo>
                  <a:cubicBezTo>
                    <a:pt x="1577272" y="6422749"/>
                    <a:pt x="1389483" y="6266761"/>
                    <a:pt x="1225544" y="6094158"/>
                  </a:cubicBezTo>
                  <a:cubicBezTo>
                    <a:pt x="1143116" y="6007986"/>
                    <a:pt x="1068158" y="5916274"/>
                    <a:pt x="997654" y="5822374"/>
                  </a:cubicBezTo>
                  <a:cubicBezTo>
                    <a:pt x="927546" y="5728086"/>
                    <a:pt x="860842" y="5632381"/>
                    <a:pt x="798596" y="5534615"/>
                  </a:cubicBezTo>
                  <a:cubicBezTo>
                    <a:pt x="782608" y="5510399"/>
                    <a:pt x="767537" y="5485797"/>
                    <a:pt x="752075" y="5461324"/>
                  </a:cubicBezTo>
                  <a:lnTo>
                    <a:pt x="707650" y="5390221"/>
                  </a:lnTo>
                  <a:cubicBezTo>
                    <a:pt x="679213" y="5344237"/>
                    <a:pt x="649728" y="5298638"/>
                    <a:pt x="619980" y="5252396"/>
                  </a:cubicBezTo>
                  <a:lnTo>
                    <a:pt x="438349" y="4970822"/>
                  </a:lnTo>
                  <a:cubicBezTo>
                    <a:pt x="377413" y="4874860"/>
                    <a:pt x="317263" y="4776064"/>
                    <a:pt x="261044" y="4673145"/>
                  </a:cubicBezTo>
                  <a:cubicBezTo>
                    <a:pt x="233000" y="4621622"/>
                    <a:pt x="205874" y="4569197"/>
                    <a:pt x="181107" y="4515356"/>
                  </a:cubicBezTo>
                  <a:cubicBezTo>
                    <a:pt x="156470" y="4461385"/>
                    <a:pt x="133537" y="4406385"/>
                    <a:pt x="113224" y="4350223"/>
                  </a:cubicBezTo>
                  <a:cubicBezTo>
                    <a:pt x="93305" y="4293934"/>
                    <a:pt x="75614" y="4236872"/>
                    <a:pt x="61199" y="4178908"/>
                  </a:cubicBezTo>
                  <a:cubicBezTo>
                    <a:pt x="54385" y="4149927"/>
                    <a:pt x="47440" y="4120815"/>
                    <a:pt x="41804" y="4091577"/>
                  </a:cubicBezTo>
                  <a:lnTo>
                    <a:pt x="33287" y="4047781"/>
                  </a:lnTo>
                  <a:lnTo>
                    <a:pt x="26209" y="4003858"/>
                  </a:lnTo>
                  <a:cubicBezTo>
                    <a:pt x="7732" y="3886643"/>
                    <a:pt x="0" y="3768783"/>
                    <a:pt x="0" y="3651953"/>
                  </a:cubicBezTo>
                  <a:cubicBezTo>
                    <a:pt x="524" y="3422031"/>
                    <a:pt x="25030" y="3192109"/>
                    <a:pt x="72731" y="2966307"/>
                  </a:cubicBezTo>
                  <a:cubicBezTo>
                    <a:pt x="120301" y="2740634"/>
                    <a:pt x="193163" y="2519343"/>
                    <a:pt x="291316" y="2309385"/>
                  </a:cubicBezTo>
                  <a:cubicBezTo>
                    <a:pt x="488540" y="1889469"/>
                    <a:pt x="774352" y="1513736"/>
                    <a:pt x="1110878" y="1193776"/>
                  </a:cubicBezTo>
                  <a:cubicBezTo>
                    <a:pt x="1279535" y="1033797"/>
                    <a:pt x="1461821" y="887856"/>
                    <a:pt x="1654327" y="756730"/>
                  </a:cubicBezTo>
                  <a:cubicBezTo>
                    <a:pt x="1847096" y="625732"/>
                    <a:pt x="2049956" y="509031"/>
                    <a:pt x="2261727" y="409720"/>
                  </a:cubicBezTo>
                  <a:cubicBezTo>
                    <a:pt x="2685792" y="212515"/>
                    <a:pt x="3142357" y="82162"/>
                    <a:pt x="3610060" y="27032"/>
                  </a:cubicBezTo>
                  <a:cubicBezTo>
                    <a:pt x="3785399" y="6647"/>
                    <a:pt x="3962657" y="-2144"/>
                    <a:pt x="4139342" y="4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BC4A6C98-F96E-4587-B01F-A9B01BBFAD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0322" y="353119"/>
              <a:ext cx="6321679" cy="6521594"/>
            </a:xfrm>
            <a:custGeom>
              <a:avLst/>
              <a:gdLst>
                <a:gd name="connsiteX0" fmla="*/ 4150102 w 6321679"/>
                <a:gd name="connsiteY0" fmla="*/ 0 h 6521594"/>
                <a:gd name="connsiteX1" fmla="*/ 6083891 w 6321679"/>
                <a:gd name="connsiteY1" fmla="*/ 619943 h 6521594"/>
                <a:gd name="connsiteX2" fmla="*/ 6321679 w 6321679"/>
                <a:gd name="connsiteY2" fmla="*/ 822247 h 6521594"/>
                <a:gd name="connsiteX3" fmla="*/ 6321679 w 6321679"/>
                <a:gd name="connsiteY3" fmla="*/ 1866928 h 6521594"/>
                <a:gd name="connsiteX4" fmla="*/ 6212358 w 6321679"/>
                <a:gd name="connsiteY4" fmla="*/ 1689281 h 6521594"/>
                <a:gd name="connsiteX5" fmla="*/ 6049880 w 6321679"/>
                <a:gd name="connsiteY5" fmla="*/ 1477173 h 6521594"/>
                <a:gd name="connsiteX6" fmla="*/ 5248663 w 6321679"/>
                <a:gd name="connsiteY6" fmla="*/ 869327 h 6521594"/>
                <a:gd name="connsiteX7" fmla="*/ 4150102 w 6321679"/>
                <a:gd name="connsiteY7" fmla="*/ 644042 h 6521594"/>
                <a:gd name="connsiteX8" fmla="*/ 2867946 w 6321679"/>
                <a:gd name="connsiteY8" fmla="*/ 886459 h 6521594"/>
                <a:gd name="connsiteX9" fmla="*/ 1728892 w 6321679"/>
                <a:gd name="connsiteY9" fmla="*/ 1552397 h 6521594"/>
                <a:gd name="connsiteX10" fmla="*/ 941043 w 6321679"/>
                <a:gd name="connsiteY10" fmla="*/ 2512664 h 6521594"/>
                <a:gd name="connsiteX11" fmla="*/ 655362 w 6321679"/>
                <a:gd name="connsiteY11" fmla="*/ 3630204 h 6521594"/>
                <a:gd name="connsiteX12" fmla="*/ 1128177 w 6321679"/>
                <a:gd name="connsiteY12" fmla="*/ 4667883 h 6521594"/>
                <a:gd name="connsiteX13" fmla="*/ 1366419 w 6321679"/>
                <a:gd name="connsiteY13" fmla="*/ 4997246 h 6521594"/>
                <a:gd name="connsiteX14" fmla="*/ 3601937 w 6321679"/>
                <a:gd name="connsiteY14" fmla="*/ 6284685 h 6521594"/>
                <a:gd name="connsiteX15" fmla="*/ 5298985 w 6321679"/>
                <a:gd name="connsiteY15" fmla="*/ 5492643 h 6521594"/>
                <a:gd name="connsiteX16" fmla="*/ 5505513 w 6321679"/>
                <a:gd name="connsiteY16" fmla="*/ 5335367 h 6521594"/>
                <a:gd name="connsiteX17" fmla="*/ 6252618 w 6321679"/>
                <a:gd name="connsiteY17" fmla="*/ 4722492 h 6521594"/>
                <a:gd name="connsiteX18" fmla="*/ 6321679 w 6321679"/>
                <a:gd name="connsiteY18" fmla="*/ 4651477 h 6521594"/>
                <a:gd name="connsiteX19" fmla="*/ 6321679 w 6321679"/>
                <a:gd name="connsiteY19" fmla="*/ 5523097 h 6521594"/>
                <a:gd name="connsiteX20" fmla="*/ 6024428 w 6321679"/>
                <a:gd name="connsiteY20" fmla="*/ 5754969 h 6521594"/>
                <a:gd name="connsiteX21" fmla="*/ 5702345 w 6321679"/>
                <a:gd name="connsiteY21" fmla="*/ 6000018 h 6521594"/>
                <a:gd name="connsiteX22" fmla="*/ 4988380 w 6321679"/>
                <a:gd name="connsiteY22" fmla="*/ 6506549 h 6521594"/>
                <a:gd name="connsiteX23" fmla="*/ 4961490 w 6321679"/>
                <a:gd name="connsiteY23" fmla="*/ 6521594 h 6521594"/>
                <a:gd name="connsiteX24" fmla="*/ 2011326 w 6321679"/>
                <a:gd name="connsiteY24" fmla="*/ 6521594 h 6521594"/>
                <a:gd name="connsiteX25" fmla="*/ 1982893 w 6321679"/>
                <a:gd name="connsiteY25" fmla="*/ 6505768 h 6521594"/>
                <a:gd name="connsiteX26" fmla="*/ 824149 w 6321679"/>
                <a:gd name="connsiteY26" fmla="*/ 5358682 h 6521594"/>
                <a:gd name="connsiteX27" fmla="*/ 0 w 6321679"/>
                <a:gd name="connsiteY27" fmla="*/ 3630075 h 6521594"/>
                <a:gd name="connsiteX28" fmla="*/ 4150102 w 6321679"/>
                <a:gd name="connsiteY28" fmla="*/ 0 h 652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321679" h="6521594">
                  <a:moveTo>
                    <a:pt x="4150102" y="0"/>
                  </a:moveTo>
                  <a:cubicBezTo>
                    <a:pt x="4918148" y="0"/>
                    <a:pt x="5569597" y="228540"/>
                    <a:pt x="6083891" y="619943"/>
                  </a:cubicBezTo>
                  <a:lnTo>
                    <a:pt x="6321679" y="822247"/>
                  </a:lnTo>
                  <a:lnTo>
                    <a:pt x="6321679" y="1866928"/>
                  </a:lnTo>
                  <a:lnTo>
                    <a:pt x="6212358" y="1689281"/>
                  </a:lnTo>
                  <a:cubicBezTo>
                    <a:pt x="6161484" y="1615222"/>
                    <a:pt x="6107295" y="1544427"/>
                    <a:pt x="6049880" y="1477173"/>
                  </a:cubicBezTo>
                  <a:cubicBezTo>
                    <a:pt x="5825135" y="1214018"/>
                    <a:pt x="5555573" y="1009470"/>
                    <a:pt x="5248663" y="869327"/>
                  </a:cubicBezTo>
                  <a:cubicBezTo>
                    <a:pt x="4921178" y="719909"/>
                    <a:pt x="4551627" y="644042"/>
                    <a:pt x="4150102" y="644042"/>
                  </a:cubicBezTo>
                  <a:cubicBezTo>
                    <a:pt x="3724203" y="644042"/>
                    <a:pt x="3292799" y="725448"/>
                    <a:pt x="2867946" y="886459"/>
                  </a:cubicBezTo>
                  <a:cubicBezTo>
                    <a:pt x="2454234" y="1042832"/>
                    <a:pt x="2060440" y="1273141"/>
                    <a:pt x="1728892" y="1552397"/>
                  </a:cubicBezTo>
                  <a:cubicBezTo>
                    <a:pt x="1391580" y="1836419"/>
                    <a:pt x="1126473" y="2159600"/>
                    <a:pt x="941043" y="2512664"/>
                  </a:cubicBezTo>
                  <a:cubicBezTo>
                    <a:pt x="751551" y="2873583"/>
                    <a:pt x="655362" y="3249575"/>
                    <a:pt x="655362" y="3630204"/>
                  </a:cubicBezTo>
                  <a:cubicBezTo>
                    <a:pt x="655362" y="4013537"/>
                    <a:pt x="808817" y="4237405"/>
                    <a:pt x="1128177" y="4667883"/>
                  </a:cubicBezTo>
                  <a:cubicBezTo>
                    <a:pt x="1205232" y="4771702"/>
                    <a:pt x="1284908" y="4879129"/>
                    <a:pt x="1366419" y="4997246"/>
                  </a:cubicBezTo>
                  <a:cubicBezTo>
                    <a:pt x="1989282" y="5899677"/>
                    <a:pt x="2657880" y="6284685"/>
                    <a:pt x="3601937" y="6284685"/>
                  </a:cubicBezTo>
                  <a:cubicBezTo>
                    <a:pt x="4221523" y="6284685"/>
                    <a:pt x="4676122" y="5971036"/>
                    <a:pt x="5298985" y="5492643"/>
                  </a:cubicBezTo>
                  <a:cubicBezTo>
                    <a:pt x="5368571" y="5439187"/>
                    <a:pt x="5438156" y="5386375"/>
                    <a:pt x="5505513" y="5335367"/>
                  </a:cubicBezTo>
                  <a:cubicBezTo>
                    <a:pt x="5779335" y="5127761"/>
                    <a:pt x="6041730" y="4928776"/>
                    <a:pt x="6252618" y="4722492"/>
                  </a:cubicBezTo>
                  <a:lnTo>
                    <a:pt x="6321679" y="4651477"/>
                  </a:lnTo>
                  <a:lnTo>
                    <a:pt x="6321679" y="5523097"/>
                  </a:lnTo>
                  <a:lnTo>
                    <a:pt x="6024428" y="5754969"/>
                  </a:lnTo>
                  <a:cubicBezTo>
                    <a:pt x="5918395" y="5835747"/>
                    <a:pt x="5810491" y="5916953"/>
                    <a:pt x="5702345" y="6000018"/>
                  </a:cubicBezTo>
                  <a:cubicBezTo>
                    <a:pt x="5466020" y="6181541"/>
                    <a:pt x="5232938" y="6357503"/>
                    <a:pt x="4988380" y="6506549"/>
                  </a:cubicBezTo>
                  <a:lnTo>
                    <a:pt x="4961490" y="6521594"/>
                  </a:lnTo>
                  <a:lnTo>
                    <a:pt x="2011326" y="6521594"/>
                  </a:lnTo>
                  <a:lnTo>
                    <a:pt x="1982893" y="6505768"/>
                  </a:lnTo>
                  <a:cubicBezTo>
                    <a:pt x="1531799" y="6233999"/>
                    <a:pt x="1157400" y="5841520"/>
                    <a:pt x="824149" y="5358682"/>
                  </a:cubicBezTo>
                  <a:cubicBezTo>
                    <a:pt x="424196" y="4779302"/>
                    <a:pt x="0" y="4381929"/>
                    <a:pt x="0" y="3630075"/>
                  </a:cubicBezTo>
                  <a:cubicBezTo>
                    <a:pt x="0" y="1625174"/>
                    <a:pt x="2089794" y="0"/>
                    <a:pt x="415010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A66409EC-9CC3-482A-A4A5-54ED092B3F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0322" y="353119"/>
              <a:ext cx="6321679" cy="6521594"/>
            </a:xfrm>
            <a:custGeom>
              <a:avLst/>
              <a:gdLst>
                <a:gd name="connsiteX0" fmla="*/ 4150102 w 6321679"/>
                <a:gd name="connsiteY0" fmla="*/ 0 h 6521594"/>
                <a:gd name="connsiteX1" fmla="*/ 6083891 w 6321679"/>
                <a:gd name="connsiteY1" fmla="*/ 619943 h 6521594"/>
                <a:gd name="connsiteX2" fmla="*/ 6321679 w 6321679"/>
                <a:gd name="connsiteY2" fmla="*/ 822247 h 6521594"/>
                <a:gd name="connsiteX3" fmla="*/ 6321679 w 6321679"/>
                <a:gd name="connsiteY3" fmla="*/ 2150195 h 6521594"/>
                <a:gd name="connsiteX4" fmla="*/ 6241288 w 6321679"/>
                <a:gd name="connsiteY4" fmla="*/ 1985338 h 6521594"/>
                <a:gd name="connsiteX5" fmla="*/ 5949367 w 6321679"/>
                <a:gd name="connsiteY5" fmla="*/ 1559997 h 6521594"/>
                <a:gd name="connsiteX6" fmla="*/ 5193362 w 6321679"/>
                <a:gd name="connsiteY6" fmla="*/ 986156 h 6521594"/>
                <a:gd name="connsiteX7" fmla="*/ 4150102 w 6321679"/>
                <a:gd name="connsiteY7" fmla="*/ 772850 h 6521594"/>
                <a:gd name="connsiteX8" fmla="*/ 2914861 w 6321679"/>
                <a:gd name="connsiteY8" fmla="*/ 1006637 h 6521594"/>
                <a:gd name="connsiteX9" fmla="*/ 1814073 w 6321679"/>
                <a:gd name="connsiteY9" fmla="*/ 1650163 h 6521594"/>
                <a:gd name="connsiteX10" fmla="*/ 1057412 w 6321679"/>
                <a:gd name="connsiteY10" fmla="*/ 2571657 h 6521594"/>
                <a:gd name="connsiteX11" fmla="*/ 786277 w 6321679"/>
                <a:gd name="connsiteY11" fmla="*/ 3630204 h 6521594"/>
                <a:gd name="connsiteX12" fmla="*/ 1233931 w 6321679"/>
                <a:gd name="connsiteY12" fmla="*/ 4592016 h 6521594"/>
                <a:gd name="connsiteX13" fmla="*/ 1474795 w 6321679"/>
                <a:gd name="connsiteY13" fmla="*/ 4924985 h 6521594"/>
                <a:gd name="connsiteX14" fmla="*/ 2393691 w 6321679"/>
                <a:gd name="connsiteY14" fmla="*/ 5846995 h 6521594"/>
                <a:gd name="connsiteX15" fmla="*/ 3601805 w 6321679"/>
                <a:gd name="connsiteY15" fmla="*/ 6155876 h 6521594"/>
                <a:gd name="connsiteX16" fmla="*/ 4378909 w 6321679"/>
                <a:gd name="connsiteY16" fmla="*/ 5959186 h 6521594"/>
                <a:gd name="connsiteX17" fmla="*/ 5218129 w 6321679"/>
                <a:gd name="connsiteY17" fmla="*/ 5391271 h 6521594"/>
                <a:gd name="connsiteX18" fmla="*/ 5425313 w 6321679"/>
                <a:gd name="connsiteY18" fmla="*/ 5233481 h 6521594"/>
                <a:gd name="connsiteX19" fmla="*/ 6254366 w 6321679"/>
                <a:gd name="connsiteY19" fmla="*/ 4534301 h 6521594"/>
                <a:gd name="connsiteX20" fmla="*/ 6321679 w 6321679"/>
                <a:gd name="connsiteY20" fmla="*/ 4456641 h 6521594"/>
                <a:gd name="connsiteX21" fmla="*/ 6321679 w 6321679"/>
                <a:gd name="connsiteY21" fmla="*/ 5523097 h 6521594"/>
                <a:gd name="connsiteX22" fmla="*/ 6024428 w 6321679"/>
                <a:gd name="connsiteY22" fmla="*/ 5754969 h 6521594"/>
                <a:gd name="connsiteX23" fmla="*/ 5702345 w 6321679"/>
                <a:gd name="connsiteY23" fmla="*/ 6000018 h 6521594"/>
                <a:gd name="connsiteX24" fmla="*/ 4988380 w 6321679"/>
                <a:gd name="connsiteY24" fmla="*/ 6506549 h 6521594"/>
                <a:gd name="connsiteX25" fmla="*/ 4961490 w 6321679"/>
                <a:gd name="connsiteY25" fmla="*/ 6521594 h 6521594"/>
                <a:gd name="connsiteX26" fmla="*/ 2011326 w 6321679"/>
                <a:gd name="connsiteY26" fmla="*/ 6521594 h 6521594"/>
                <a:gd name="connsiteX27" fmla="*/ 1982893 w 6321679"/>
                <a:gd name="connsiteY27" fmla="*/ 6505768 h 6521594"/>
                <a:gd name="connsiteX28" fmla="*/ 824149 w 6321679"/>
                <a:gd name="connsiteY28" fmla="*/ 5358682 h 6521594"/>
                <a:gd name="connsiteX29" fmla="*/ 0 w 6321679"/>
                <a:gd name="connsiteY29" fmla="*/ 3630075 h 6521594"/>
                <a:gd name="connsiteX30" fmla="*/ 4150102 w 6321679"/>
                <a:gd name="connsiteY30" fmla="*/ 0 h 652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321679" h="6521594">
                  <a:moveTo>
                    <a:pt x="4150102" y="0"/>
                  </a:moveTo>
                  <a:cubicBezTo>
                    <a:pt x="4918148" y="0"/>
                    <a:pt x="5569597" y="228540"/>
                    <a:pt x="6083891" y="619943"/>
                  </a:cubicBezTo>
                  <a:lnTo>
                    <a:pt x="6321679" y="822247"/>
                  </a:lnTo>
                  <a:lnTo>
                    <a:pt x="6321679" y="2150195"/>
                  </a:lnTo>
                  <a:lnTo>
                    <a:pt x="6241288" y="1985338"/>
                  </a:lnTo>
                  <a:cubicBezTo>
                    <a:pt x="6156788" y="1831195"/>
                    <a:pt x="6059249" y="1688709"/>
                    <a:pt x="5949367" y="1559997"/>
                  </a:cubicBezTo>
                  <a:cubicBezTo>
                    <a:pt x="5737073" y="1311397"/>
                    <a:pt x="5482843" y="1118314"/>
                    <a:pt x="5193362" y="986156"/>
                  </a:cubicBezTo>
                  <a:cubicBezTo>
                    <a:pt x="4883437" y="844596"/>
                    <a:pt x="4532365" y="772850"/>
                    <a:pt x="4150102" y="772850"/>
                  </a:cubicBezTo>
                  <a:cubicBezTo>
                    <a:pt x="3746218" y="772850"/>
                    <a:pt x="3319008" y="853613"/>
                    <a:pt x="2914861" y="1006637"/>
                  </a:cubicBezTo>
                  <a:cubicBezTo>
                    <a:pt x="2515039" y="1157857"/>
                    <a:pt x="2134350" y="1380438"/>
                    <a:pt x="1814073" y="1650163"/>
                  </a:cubicBezTo>
                  <a:cubicBezTo>
                    <a:pt x="1494190" y="1919502"/>
                    <a:pt x="1232622" y="2238173"/>
                    <a:pt x="1057412" y="2571657"/>
                  </a:cubicBezTo>
                  <a:cubicBezTo>
                    <a:pt x="877486" y="2914158"/>
                    <a:pt x="786277" y="3270313"/>
                    <a:pt x="786277" y="3630204"/>
                  </a:cubicBezTo>
                  <a:cubicBezTo>
                    <a:pt x="786277" y="3974121"/>
                    <a:pt x="923483" y="4173646"/>
                    <a:pt x="1233931" y="4592016"/>
                  </a:cubicBezTo>
                  <a:cubicBezTo>
                    <a:pt x="1311641" y="4696736"/>
                    <a:pt x="1391972" y="4805064"/>
                    <a:pt x="1474795" y="4924985"/>
                  </a:cubicBezTo>
                  <a:cubicBezTo>
                    <a:pt x="1767682" y="5349278"/>
                    <a:pt x="2068172" y="5650948"/>
                    <a:pt x="2393691" y="5846995"/>
                  </a:cubicBezTo>
                  <a:cubicBezTo>
                    <a:pt x="2738735" y="6054891"/>
                    <a:pt x="3133971" y="6155876"/>
                    <a:pt x="3601805" y="6155876"/>
                  </a:cubicBezTo>
                  <a:cubicBezTo>
                    <a:pt x="3867305" y="6155876"/>
                    <a:pt x="4114196" y="6093405"/>
                    <a:pt x="4378909" y="5959186"/>
                  </a:cubicBezTo>
                  <a:cubicBezTo>
                    <a:pt x="4650699" y="5821362"/>
                    <a:pt x="4919737" y="5620421"/>
                    <a:pt x="5218129" y="5391271"/>
                  </a:cubicBezTo>
                  <a:cubicBezTo>
                    <a:pt x="5288107" y="5337558"/>
                    <a:pt x="5357824" y="5284617"/>
                    <a:pt x="5425313" y="5233481"/>
                  </a:cubicBezTo>
                  <a:cubicBezTo>
                    <a:pt x="5739037" y="4995556"/>
                    <a:pt x="6037512" y="4769168"/>
                    <a:pt x="6254366" y="4534301"/>
                  </a:cubicBezTo>
                  <a:lnTo>
                    <a:pt x="6321679" y="4456641"/>
                  </a:lnTo>
                  <a:lnTo>
                    <a:pt x="6321679" y="5523097"/>
                  </a:lnTo>
                  <a:lnTo>
                    <a:pt x="6024428" y="5754969"/>
                  </a:lnTo>
                  <a:cubicBezTo>
                    <a:pt x="5918395" y="5835747"/>
                    <a:pt x="5810491" y="5916953"/>
                    <a:pt x="5702345" y="6000018"/>
                  </a:cubicBezTo>
                  <a:cubicBezTo>
                    <a:pt x="5466020" y="6181541"/>
                    <a:pt x="5232938" y="6357503"/>
                    <a:pt x="4988380" y="6506549"/>
                  </a:cubicBezTo>
                  <a:lnTo>
                    <a:pt x="4961490" y="6521594"/>
                  </a:lnTo>
                  <a:lnTo>
                    <a:pt x="2011326" y="6521594"/>
                  </a:lnTo>
                  <a:lnTo>
                    <a:pt x="1982893" y="6505768"/>
                  </a:lnTo>
                  <a:cubicBezTo>
                    <a:pt x="1531799" y="6233999"/>
                    <a:pt x="1157400" y="5841520"/>
                    <a:pt x="824149" y="5358682"/>
                  </a:cubicBezTo>
                  <a:cubicBezTo>
                    <a:pt x="424196" y="4779302"/>
                    <a:pt x="0" y="4381929"/>
                    <a:pt x="0" y="3630075"/>
                  </a:cubicBezTo>
                  <a:cubicBezTo>
                    <a:pt x="0" y="1625174"/>
                    <a:pt x="2089794" y="0"/>
                    <a:pt x="415010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3AF460E4-86DA-6C73-7AE2-B6F7FDDA7FF0}"/>
              </a:ext>
            </a:extLst>
          </p:cNvPr>
          <p:cNvSpPr>
            <a:spLocks noGrp="1"/>
          </p:cNvSpPr>
          <p:nvPr>
            <p:ph type="title"/>
          </p:nvPr>
        </p:nvSpPr>
        <p:spPr>
          <a:xfrm>
            <a:off x="704313" y="196901"/>
            <a:ext cx="4766330" cy="1011790"/>
          </a:xfrm>
        </p:spPr>
        <p:txBody>
          <a:bodyPr vert="horz" lIns="91440" tIns="45720" rIns="91440" bIns="45720" rtlCol="0" anchor="ctr">
            <a:normAutofit/>
          </a:bodyPr>
          <a:lstStyle/>
          <a:p>
            <a:pPr algn="ctr"/>
            <a:r>
              <a:rPr lang="en-US" b="1" dirty="0">
                <a:latin typeface="Arial Black" panose="020B0A04020102020204" pitchFamily="34" charset="0"/>
              </a:rPr>
              <a:t>Research </a:t>
            </a:r>
            <a:r>
              <a:rPr lang="en-US" b="1" dirty="0">
                <a:solidFill>
                  <a:srgbClr val="D4AF37"/>
                </a:solidFill>
                <a:latin typeface="Arial Black" panose="020B0A04020102020204" pitchFamily="34" charset="0"/>
              </a:rPr>
              <a:t>1995</a:t>
            </a:r>
            <a:endParaRPr lang="en-US" sz="3600" b="1" kern="1200" dirty="0">
              <a:solidFill>
                <a:srgbClr val="D4AF37"/>
              </a:solidFill>
              <a:latin typeface="Arial Black" panose="020B0A04020102020204" pitchFamily="34" charset="0"/>
            </a:endParaRPr>
          </a:p>
        </p:txBody>
      </p:sp>
      <p:sp>
        <p:nvSpPr>
          <p:cNvPr id="3" name="TextBox 2">
            <a:extLst>
              <a:ext uri="{FF2B5EF4-FFF2-40B4-BE49-F238E27FC236}">
                <a16:creationId xmlns:a16="http://schemas.microsoft.com/office/drawing/2014/main" id="{C8A55F4A-EBC6-3207-4591-3CA1B6B97E3E}"/>
              </a:ext>
            </a:extLst>
          </p:cNvPr>
          <p:cNvSpPr txBox="1"/>
          <p:nvPr/>
        </p:nvSpPr>
        <p:spPr>
          <a:xfrm>
            <a:off x="276400" y="1827488"/>
            <a:ext cx="10372550" cy="4687437"/>
          </a:xfrm>
          <a:prstGeom prst="rect">
            <a:avLst/>
          </a:prstGeom>
          <a:noFill/>
        </p:spPr>
        <p:txBody>
          <a:bodyPr wrap="square" rtlCol="0">
            <a:spAutoFit/>
          </a:bodyPr>
          <a:lstStyle/>
          <a:p>
            <a:pPr marL="457200" indent="-457200">
              <a:spcAft>
                <a:spcPts val="1200"/>
              </a:spcAft>
              <a:buSzPct val="150000"/>
              <a:buFont typeface="Arial" panose="020B0604020202020204" pitchFamily="34" charset="0"/>
              <a:buChar char="•"/>
            </a:pPr>
            <a:r>
              <a:rPr lang="en-US" sz="2200" b="1" dirty="0">
                <a:solidFill>
                  <a:schemeClr val="tx2"/>
                </a:solidFill>
                <a:latin typeface="Arial" panose="020B0604020202020204" pitchFamily="34" charset="0"/>
                <a:cs typeface="Arial" panose="020B0604020202020204" pitchFamily="34" charset="0"/>
              </a:rPr>
              <a:t>National Longitudinal Transition Study of special education students  </a:t>
            </a:r>
            <a:r>
              <a:rPr lang="en-US" sz="2200" dirty="0">
                <a:solidFill>
                  <a:schemeClr val="tx2"/>
                </a:solidFill>
                <a:latin typeface="Arial" panose="020B0604020202020204" pitchFamily="34" charset="0"/>
                <a:cs typeface="Arial" panose="020B0604020202020204" pitchFamily="34" charset="0"/>
              </a:rPr>
              <a:t>(NLTS 1987-1994) </a:t>
            </a:r>
          </a:p>
          <a:p>
            <a:pPr marL="914400" lvl="1" indent="-457200">
              <a:spcAft>
                <a:spcPts val="1200"/>
              </a:spcAft>
              <a:buSzPct val="150000"/>
              <a:buFont typeface="Arial" panose="020B0604020202020204" pitchFamily="34" charset="0"/>
              <a:buChar char="•"/>
            </a:pPr>
            <a:r>
              <a:rPr lang="en-US" sz="2200" dirty="0">
                <a:solidFill>
                  <a:schemeClr val="tx2"/>
                </a:solidFill>
                <a:latin typeface="Arial" panose="020B0604020202020204" pitchFamily="34" charset="0"/>
                <a:cs typeface="Arial" panose="020B0604020202020204" pitchFamily="34" charset="0"/>
              </a:rPr>
              <a:t>Several reports issued starting in 1993 </a:t>
            </a:r>
          </a:p>
          <a:p>
            <a:pPr marL="914400" lvl="1" indent="-457200">
              <a:spcAft>
                <a:spcPts val="1200"/>
              </a:spcAft>
              <a:buSzPct val="150000"/>
              <a:buFont typeface="Arial" panose="020B0604020202020204" pitchFamily="34" charset="0"/>
              <a:buChar char="•"/>
            </a:pPr>
            <a:r>
              <a:rPr lang="en-US" sz="2200" b="1" i="1" dirty="0">
                <a:solidFill>
                  <a:schemeClr val="tx2"/>
                </a:solidFill>
                <a:latin typeface="Arial" panose="020B0604020202020204" pitchFamily="34" charset="0"/>
                <a:cs typeface="Arial" panose="020B0604020202020204" pitchFamily="34" charset="0"/>
              </a:rPr>
              <a:t>Reported poor school performance and postsecondary outcomes in students with SED</a:t>
            </a:r>
          </a:p>
          <a:p>
            <a:pPr marL="466725" indent="-409575">
              <a:lnSpc>
                <a:spcPct val="90000"/>
              </a:lnSpc>
              <a:spcAft>
                <a:spcPts val="1200"/>
              </a:spcAft>
              <a:buSzPct val="150000"/>
              <a:buFont typeface="Arial" panose="020B0604020202020204" pitchFamily="34" charset="0"/>
              <a:buChar char="•"/>
            </a:pPr>
            <a:r>
              <a:rPr lang="en-US" sz="2200" b="1" dirty="0">
                <a:solidFill>
                  <a:schemeClr val="tx2"/>
                </a:solidFill>
                <a:latin typeface="Arial" panose="020B0604020202020204" pitchFamily="34" charset="0"/>
                <a:cs typeface="Arial" panose="020B0604020202020204" pitchFamily="34" charset="0"/>
              </a:rPr>
              <a:t>Children’s Mental Health Conference </a:t>
            </a:r>
            <a:r>
              <a:rPr lang="en-US" sz="2200" dirty="0">
                <a:solidFill>
                  <a:schemeClr val="tx2"/>
                </a:solidFill>
                <a:latin typeface="Arial" panose="020B0604020202020204" pitchFamily="34" charset="0"/>
                <a:cs typeface="Arial" panose="020B0604020202020204" pitchFamily="34" charset="0"/>
              </a:rPr>
              <a:t>in Tampa, 1993, Symposium on studies following youth with SED into adulthood  </a:t>
            </a:r>
          </a:p>
          <a:p>
            <a:pPr marL="971550" lvl="1" indent="-457200">
              <a:lnSpc>
                <a:spcPct val="90000"/>
              </a:lnSpc>
              <a:spcAft>
                <a:spcPts val="1200"/>
              </a:spcAft>
              <a:buSzPct val="150000"/>
              <a:buFont typeface="Arial" panose="020B0604020202020204" pitchFamily="34" charset="0"/>
              <a:buChar char="•"/>
            </a:pPr>
            <a:r>
              <a:rPr lang="en-US" sz="2200" b="1" i="1" dirty="0">
                <a:solidFill>
                  <a:schemeClr val="tx2"/>
                </a:solidFill>
                <a:latin typeface="Arial" panose="020B0604020202020204" pitchFamily="34" charset="0"/>
                <a:cs typeface="Arial" panose="020B0604020202020204" pitchFamily="34" charset="0"/>
              </a:rPr>
              <a:t>All reported alarmingly poor functional outcomes starting at age 18, and suggested that few services were accessed in young adulthood</a:t>
            </a:r>
          </a:p>
          <a:p>
            <a:pPr marL="514350" indent="-457200">
              <a:lnSpc>
                <a:spcPct val="90000"/>
              </a:lnSpc>
              <a:spcAft>
                <a:spcPts val="1200"/>
              </a:spcAft>
              <a:buSzPct val="150000"/>
              <a:buFont typeface="Arial" panose="020B0604020202020204" pitchFamily="34" charset="0"/>
              <a:buChar char="•"/>
            </a:pPr>
            <a:r>
              <a:rPr lang="en-US" sz="2200" b="1" dirty="0">
                <a:latin typeface="Arial" panose="020B0604020202020204" pitchFamily="34" charset="0"/>
                <a:cs typeface="Arial" panose="020B0604020202020204" pitchFamily="34" charset="0"/>
              </a:rPr>
              <a:t>Patrick McGorry published description of early psychosis intervention model in Australia (</a:t>
            </a:r>
            <a:r>
              <a:rPr lang="en-US" sz="2200" b="1" u="sng" dirty="0">
                <a:latin typeface="Arial" panose="020B0604020202020204" pitchFamily="34" charset="0"/>
                <a:cs typeface="Arial" panose="020B0604020202020204" pitchFamily="34" charset="0"/>
              </a:rPr>
              <a:t>1993</a:t>
            </a:r>
            <a:r>
              <a:rPr lang="en-US" sz="2200" b="1" dirty="0">
                <a:latin typeface="Arial" panose="020B0604020202020204" pitchFamily="34" charset="0"/>
                <a:cs typeface="Arial" panose="020B0604020202020204" pitchFamily="34" charset="0"/>
              </a:rPr>
              <a:t> ) – little work on early psychosis in the US at this point</a:t>
            </a:r>
          </a:p>
        </p:txBody>
      </p:sp>
    </p:spTree>
    <p:extLst>
      <p:ext uri="{BB962C8B-B14F-4D97-AF65-F5344CB8AC3E}">
        <p14:creationId xmlns:p14="http://schemas.microsoft.com/office/powerpoint/2010/main" val="38510348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C25B4B2-BF3E-4133-6511-AFBD5EC889AB}"/>
              </a:ext>
            </a:extLst>
          </p:cNvPr>
          <p:cNvSpPr>
            <a:spLocks noGrp="1"/>
          </p:cNvSpPr>
          <p:nvPr>
            <p:ph type="ctrTitle"/>
          </p:nvPr>
        </p:nvSpPr>
        <p:spPr/>
        <p:txBody>
          <a:bodyPr/>
          <a:lstStyle/>
          <a:p>
            <a:r>
              <a:rPr lang="en-US" dirty="0"/>
              <a:t>WHAT GOT YOU INTO THIS FIELD OF RESEARCH?</a:t>
            </a:r>
          </a:p>
        </p:txBody>
      </p:sp>
    </p:spTree>
    <p:extLst>
      <p:ext uri="{BB962C8B-B14F-4D97-AF65-F5344CB8AC3E}">
        <p14:creationId xmlns:p14="http://schemas.microsoft.com/office/powerpoint/2010/main" val="2715934108"/>
      </p:ext>
    </p:extLst>
  </p:cSld>
  <p:clrMapOvr>
    <a:masterClrMapping/>
  </p:clrMapOvr>
</p:sld>
</file>

<file path=ppt/theme/theme1.xml><?xml version="1.0" encoding="utf-8"?>
<a:theme xmlns:a="http://schemas.openxmlformats.org/drawingml/2006/main" name="Office Theme">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Gill Sans MT">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6106</TotalTime>
  <Words>5095</Words>
  <Application>Microsoft Office PowerPoint</Application>
  <PresentationFormat>Widescreen</PresentationFormat>
  <Paragraphs>291</Paragraphs>
  <Slides>32</Slides>
  <Notes>29</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32</vt:i4>
      </vt:variant>
    </vt:vector>
  </HeadingPairs>
  <TitlesOfParts>
    <vt:vector size="42" baseType="lpstr">
      <vt:lpstr>Aptos</vt:lpstr>
      <vt:lpstr>Arial</vt:lpstr>
      <vt:lpstr>Arial Black</vt:lpstr>
      <vt:lpstr>Calibri</vt:lpstr>
      <vt:lpstr>Calibri Light</vt:lpstr>
      <vt:lpstr>Century Gothic</vt:lpstr>
      <vt:lpstr>Gill Sans MT</vt:lpstr>
      <vt:lpstr>SpotifyMixUI</vt:lpstr>
      <vt:lpstr>Times New Roman</vt:lpstr>
      <vt:lpstr>Office Theme</vt:lpstr>
      <vt:lpstr>YOUTH &amp; YOUNG ADULTS with SERIOUS MENTAL HEALTH CONDITIONS: REFLECTIONS ON 30 YEARS</vt:lpstr>
      <vt:lpstr>Webinar Housekeeping</vt:lpstr>
      <vt:lpstr>ACNKOWLEDGEMENT &amp; DISCLOSURE</vt:lpstr>
      <vt:lpstr>Why reflect on 30 years?</vt:lpstr>
      <vt:lpstr>MH Services</vt:lpstr>
      <vt:lpstr>Policies 1995</vt:lpstr>
      <vt:lpstr>1995</vt:lpstr>
      <vt:lpstr>Research 1995</vt:lpstr>
      <vt:lpstr>WHAT GOT YOU INTO THIS FIELD OF RESEARCH?</vt:lpstr>
      <vt:lpstr>Maryann</vt:lpstr>
      <vt:lpstr>Nancy</vt:lpstr>
      <vt:lpstr>Amanda</vt:lpstr>
      <vt:lpstr>From your perspective, what are 2-3 important studies or projects from these 3 decades, and why?</vt:lpstr>
      <vt:lpstr>Value Add: Impact the Researchers</vt:lpstr>
      <vt:lpstr>Peer Academic Supports for Success</vt:lpstr>
      <vt:lpstr>Konrad, E. (1996).  A Multidimensional Framework for Conceptualizing Human Services Integration Initiatives.  New Directions for Evaluation. Vol 59, Spring.</vt:lpstr>
      <vt:lpstr>Articles</vt:lpstr>
      <vt:lpstr>Special Issue of Focal Point</vt:lpstr>
      <vt:lpstr>Healthy Transitions Initiative (HTI) Programs Featured:</vt:lpstr>
      <vt:lpstr>SAMHSA*-funded Projects to Assess TAY Supports in Child and Adult MH Systems in Each State </vt:lpstr>
      <vt:lpstr>NIMH/NIDA*-funded Studies to Develop Multisystemic Therapy for Emerging Adults (MST-EA)</vt:lpstr>
      <vt:lpstr>NIDILRR-funding of Rehabilitation Research and Training Center: Learning &amp; Working During the Transition to Adulthood (2009-present)</vt:lpstr>
      <vt:lpstr>One more point…</vt:lpstr>
      <vt:lpstr>From your perspective, how has dissemination and/or use of research findings changed in this time-frame?</vt:lpstr>
      <vt:lpstr>From a Researchers Perspective: Biggest Changes in Dissemination</vt:lpstr>
      <vt:lpstr>Easy to Digest Information</vt:lpstr>
      <vt:lpstr>Multimedia Dissemination</vt:lpstr>
      <vt:lpstr>Mental Health Memes</vt:lpstr>
      <vt:lpstr>Given the current political climate, what from the past 3 decades do you find hopeful about the future of research in this field?</vt:lpstr>
      <vt:lpstr>Discussant Reflections</vt:lpstr>
      <vt:lpstr>Learning &amp; Working RRTC Products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Davis, Maryann</dc:creator>
  <cp:lastModifiedBy>Logan, Deirdre</cp:lastModifiedBy>
  <cp:revision>26</cp:revision>
  <cp:lastPrinted>2025-06-02T14:05:48Z</cp:lastPrinted>
  <dcterms:created xsi:type="dcterms:W3CDTF">2025-04-24T15:08:49Z</dcterms:created>
  <dcterms:modified xsi:type="dcterms:W3CDTF">2025-06-03T15:22:11Z</dcterms:modified>
</cp:coreProperties>
</file>