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846" r:id="rId6"/>
    <p:sldId id="800" r:id="rId7"/>
    <p:sldId id="293" r:id="rId8"/>
    <p:sldId id="785" r:id="rId9"/>
    <p:sldId id="264" r:id="rId10"/>
    <p:sldId id="801" r:id="rId11"/>
    <p:sldId id="759" r:id="rId12"/>
    <p:sldId id="802" r:id="rId13"/>
    <p:sldId id="763" r:id="rId14"/>
    <p:sldId id="784" r:id="rId15"/>
    <p:sldId id="789" r:id="rId16"/>
    <p:sldId id="790" r:id="rId17"/>
    <p:sldId id="787" r:id="rId18"/>
    <p:sldId id="788" r:id="rId19"/>
    <p:sldId id="795" r:id="rId20"/>
    <p:sldId id="786" r:id="rId21"/>
    <p:sldId id="796" r:id="rId22"/>
    <p:sldId id="280" r:id="rId23"/>
    <p:sldId id="797" r:id="rId24"/>
    <p:sldId id="798" r:id="rId25"/>
    <p:sldId id="799" r:id="rId26"/>
    <p:sldId id="277" r:id="rId27"/>
    <p:sldId id="282" r:id="rId28"/>
    <p:sldId id="818" r:id="rId29"/>
    <p:sldId id="268" r:id="rId30"/>
    <p:sldId id="816" r:id="rId31"/>
    <p:sldId id="817" r:id="rId32"/>
    <p:sldId id="842" r:id="rId33"/>
    <p:sldId id="269" r:id="rId34"/>
    <p:sldId id="819" r:id="rId35"/>
    <p:sldId id="805" r:id="rId36"/>
    <p:sldId id="843" r:id="rId37"/>
    <p:sldId id="821" r:id="rId38"/>
    <p:sldId id="822" r:id="rId39"/>
    <p:sldId id="823" r:id="rId40"/>
    <p:sldId id="844" r:id="rId41"/>
    <p:sldId id="825" r:id="rId42"/>
    <p:sldId id="826" r:id="rId43"/>
    <p:sldId id="827" r:id="rId44"/>
    <p:sldId id="845" r:id="rId45"/>
    <p:sldId id="829" r:id="rId46"/>
    <p:sldId id="830" r:id="rId47"/>
    <p:sldId id="831" r:id="rId48"/>
    <p:sldId id="794" r:id="rId49"/>
    <p:sldId id="284" r:id="rId50"/>
    <p:sldId id="847" r:id="rId51"/>
    <p:sldId id="809" r:id="rId52"/>
    <p:sldId id="832" r:id="rId53"/>
    <p:sldId id="833" r:id="rId54"/>
    <p:sldId id="834" r:id="rId55"/>
    <p:sldId id="836" r:id="rId56"/>
    <p:sldId id="837" r:id="rId57"/>
    <p:sldId id="838" r:id="rId58"/>
    <p:sldId id="839" r:id="rId59"/>
    <p:sldId id="840" r:id="rId60"/>
    <p:sldId id="841" r:id="rId61"/>
    <p:sldId id="803" r:id="rId62"/>
    <p:sldId id="813" r:id="rId63"/>
    <p:sldId id="288" r:id="rId64"/>
    <p:sldId id="78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7CEB92-1F25-28BF-268B-F8327A487FDD}" name="Elizabeth Thomas" initials="ET" userId="S::tug66715@temple.edu::902ba751-f6ff-4087-afd0-20bdc6c36382" providerId="AD"/>
  <p188:author id="{B3DF7DD7-072C-956F-1933-B4533FD37435}" name="Roy-Bujnowski, Kristen" initials="RK" userId="S::kristen.roy-bujnowski@umassmed.edu::f36c90d9-df33-4a9b-9dee-ecc469c29a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B96"/>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6606A-915E-4B2E-AA2E-B8FF202C6788}" v="23" dt="2024-06-05T12:38:50.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96283" autoAdjust="0"/>
  </p:normalViewPr>
  <p:slideViewPr>
    <p:cSldViewPr snapToGrid="0">
      <p:cViewPr varScale="1">
        <p:scale>
          <a:sx n="107" d="100"/>
          <a:sy n="107" d="100"/>
        </p:scale>
        <p:origin x="576" y="114"/>
      </p:cViewPr>
      <p:guideLst/>
    </p:cSldViewPr>
  </p:slideViewPr>
  <p:outlineViewPr>
    <p:cViewPr>
      <p:scale>
        <a:sx n="33" d="100"/>
        <a:sy n="33" d="100"/>
      </p:scale>
      <p:origin x="0" y="-2644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AD329-F80A-444A-9762-461AD30C630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3530AA3-6F2E-4C2B-8B77-6EE91EDF7776}">
      <dgm:prSet/>
      <dgm:spPr/>
      <dgm:t>
        <a:bodyPr/>
        <a:lstStyle/>
        <a:p>
          <a:r>
            <a:rPr lang="en-US" dirty="0"/>
            <a:t>Community Participation and Young Adults with Serious Mental Health Conditions</a:t>
          </a:r>
        </a:p>
      </dgm:t>
    </dgm:pt>
    <dgm:pt modelId="{749A966C-E903-4AB0-8EB8-E56A68F1129A}" type="parTrans" cxnId="{355FAFD1-0995-4B51-AB06-1569F142E154}">
      <dgm:prSet/>
      <dgm:spPr/>
      <dgm:t>
        <a:bodyPr/>
        <a:lstStyle/>
        <a:p>
          <a:endParaRPr lang="en-US"/>
        </a:p>
      </dgm:t>
    </dgm:pt>
    <dgm:pt modelId="{E0B050E5-6C57-4323-8A75-9D4157455AC4}" type="sibTrans" cxnId="{355FAFD1-0995-4B51-AB06-1569F142E154}">
      <dgm:prSet/>
      <dgm:spPr/>
      <dgm:t>
        <a:bodyPr/>
        <a:lstStyle/>
        <a:p>
          <a:endParaRPr lang="en-US"/>
        </a:p>
      </dgm:t>
    </dgm:pt>
    <dgm:pt modelId="{91C67307-5213-400D-B65E-B32DB180E97B}">
      <dgm:prSet/>
      <dgm:spPr/>
      <dgm:t>
        <a:bodyPr/>
        <a:lstStyle/>
        <a:p>
          <a:r>
            <a:rPr lang="en-US" dirty="0"/>
            <a:t>Disparities among Young Adults from Disadvantaged Backgrounds</a:t>
          </a:r>
        </a:p>
      </dgm:t>
    </dgm:pt>
    <dgm:pt modelId="{EE1B5B92-D741-49DD-B513-8C284CDC2BA7}" type="parTrans" cxnId="{78E00939-44EA-4ED0-BFEF-FAAF9BB11B45}">
      <dgm:prSet/>
      <dgm:spPr/>
      <dgm:t>
        <a:bodyPr/>
        <a:lstStyle/>
        <a:p>
          <a:endParaRPr lang="en-US"/>
        </a:p>
      </dgm:t>
    </dgm:pt>
    <dgm:pt modelId="{BF0D803C-D0F7-4C1D-AEE3-1DD2046E4C02}" type="sibTrans" cxnId="{78E00939-44EA-4ED0-BFEF-FAAF9BB11B45}">
      <dgm:prSet/>
      <dgm:spPr/>
      <dgm:t>
        <a:bodyPr/>
        <a:lstStyle/>
        <a:p>
          <a:endParaRPr lang="en-US"/>
        </a:p>
      </dgm:t>
    </dgm:pt>
    <dgm:pt modelId="{C1A05DBE-6063-4CBE-A23A-B69FB3096889}">
      <dgm:prSet/>
      <dgm:spPr/>
      <dgm:t>
        <a:bodyPr/>
        <a:lstStyle/>
        <a:p>
          <a:r>
            <a:rPr lang="en-US" dirty="0"/>
            <a:t>Introduction to CIRC Center</a:t>
          </a:r>
        </a:p>
      </dgm:t>
    </dgm:pt>
    <dgm:pt modelId="{A82131A3-D995-4DC2-9BBF-DE77950EA22C}" type="parTrans" cxnId="{3B749DC4-306E-45E5-83D9-C427D5C538F6}">
      <dgm:prSet/>
      <dgm:spPr/>
      <dgm:t>
        <a:bodyPr/>
        <a:lstStyle/>
        <a:p>
          <a:endParaRPr lang="en-US"/>
        </a:p>
      </dgm:t>
    </dgm:pt>
    <dgm:pt modelId="{D916E018-ED17-4AA1-AA3D-9A0EA4FB776F}" type="sibTrans" cxnId="{3B749DC4-306E-45E5-83D9-C427D5C538F6}">
      <dgm:prSet/>
      <dgm:spPr/>
      <dgm:t>
        <a:bodyPr/>
        <a:lstStyle/>
        <a:p>
          <a:endParaRPr lang="en-US"/>
        </a:p>
      </dgm:t>
    </dgm:pt>
    <dgm:pt modelId="{DAB54512-9CEC-4D37-9DA2-B78699A0654A}">
      <dgm:prSet/>
      <dgm:spPr/>
      <dgm:t>
        <a:bodyPr/>
        <a:lstStyle/>
        <a:p>
          <a:r>
            <a:rPr lang="en-US" dirty="0"/>
            <a:t>Opportunities for Collaboration and Technical Assistance </a:t>
          </a:r>
        </a:p>
      </dgm:t>
    </dgm:pt>
    <dgm:pt modelId="{812767D3-BA4B-4F86-9794-1CD463E0C332}" type="parTrans" cxnId="{191D99F9-DE30-4485-BC73-0C6D714ED5B8}">
      <dgm:prSet/>
      <dgm:spPr/>
      <dgm:t>
        <a:bodyPr/>
        <a:lstStyle/>
        <a:p>
          <a:endParaRPr lang="en-US"/>
        </a:p>
      </dgm:t>
    </dgm:pt>
    <dgm:pt modelId="{EBE699AB-EA27-4B25-9C6A-78AD6F14DD43}" type="sibTrans" cxnId="{191D99F9-DE30-4485-BC73-0C6D714ED5B8}">
      <dgm:prSet/>
      <dgm:spPr/>
      <dgm:t>
        <a:bodyPr/>
        <a:lstStyle/>
        <a:p>
          <a:endParaRPr lang="en-US"/>
        </a:p>
      </dgm:t>
    </dgm:pt>
    <dgm:pt modelId="{207186CF-3AAA-4C54-87B9-53696848ED20}" type="pres">
      <dgm:prSet presAssocID="{EACAD329-F80A-444A-9762-461AD30C630B}" presName="hierChild1" presStyleCnt="0">
        <dgm:presLayoutVars>
          <dgm:chPref val="1"/>
          <dgm:dir/>
          <dgm:animOne val="branch"/>
          <dgm:animLvl val="lvl"/>
          <dgm:resizeHandles/>
        </dgm:presLayoutVars>
      </dgm:prSet>
      <dgm:spPr/>
    </dgm:pt>
    <dgm:pt modelId="{934E189A-0E2A-4332-B955-332C6BAC1846}" type="pres">
      <dgm:prSet presAssocID="{23530AA3-6F2E-4C2B-8B77-6EE91EDF7776}" presName="hierRoot1" presStyleCnt="0"/>
      <dgm:spPr/>
    </dgm:pt>
    <dgm:pt modelId="{A0B629A4-40DA-4270-8347-3ED57B38597C}" type="pres">
      <dgm:prSet presAssocID="{23530AA3-6F2E-4C2B-8B77-6EE91EDF7776}" presName="composite" presStyleCnt="0"/>
      <dgm:spPr/>
    </dgm:pt>
    <dgm:pt modelId="{186AF8F3-6EEA-4500-A95B-C8B7AC43E186}" type="pres">
      <dgm:prSet presAssocID="{23530AA3-6F2E-4C2B-8B77-6EE91EDF7776}" presName="background" presStyleLbl="node0" presStyleIdx="0" presStyleCnt="4"/>
      <dgm:spPr/>
    </dgm:pt>
    <dgm:pt modelId="{441F159C-1512-460D-9ECE-846DCF754911}" type="pres">
      <dgm:prSet presAssocID="{23530AA3-6F2E-4C2B-8B77-6EE91EDF7776}" presName="text" presStyleLbl="fgAcc0" presStyleIdx="0" presStyleCnt="4">
        <dgm:presLayoutVars>
          <dgm:chPref val="3"/>
        </dgm:presLayoutVars>
      </dgm:prSet>
      <dgm:spPr/>
    </dgm:pt>
    <dgm:pt modelId="{2AF36ACC-429E-4684-ADB0-B00C780E4D4D}" type="pres">
      <dgm:prSet presAssocID="{23530AA3-6F2E-4C2B-8B77-6EE91EDF7776}" presName="hierChild2" presStyleCnt="0"/>
      <dgm:spPr/>
    </dgm:pt>
    <dgm:pt modelId="{9BE8029D-9226-4625-A313-5CBB35389F3D}" type="pres">
      <dgm:prSet presAssocID="{91C67307-5213-400D-B65E-B32DB180E97B}" presName="hierRoot1" presStyleCnt="0"/>
      <dgm:spPr/>
    </dgm:pt>
    <dgm:pt modelId="{12536F2B-7C27-4F7D-9AEF-D7A1A1A7A31D}" type="pres">
      <dgm:prSet presAssocID="{91C67307-5213-400D-B65E-B32DB180E97B}" presName="composite" presStyleCnt="0"/>
      <dgm:spPr/>
    </dgm:pt>
    <dgm:pt modelId="{65D26A74-F00B-4491-A64E-6F162471DEDF}" type="pres">
      <dgm:prSet presAssocID="{91C67307-5213-400D-B65E-B32DB180E97B}" presName="background" presStyleLbl="node0" presStyleIdx="1" presStyleCnt="4"/>
      <dgm:spPr/>
    </dgm:pt>
    <dgm:pt modelId="{1A6A4FDB-96E2-4519-A150-2197EBFA4E68}" type="pres">
      <dgm:prSet presAssocID="{91C67307-5213-400D-B65E-B32DB180E97B}" presName="text" presStyleLbl="fgAcc0" presStyleIdx="1" presStyleCnt="4">
        <dgm:presLayoutVars>
          <dgm:chPref val="3"/>
        </dgm:presLayoutVars>
      </dgm:prSet>
      <dgm:spPr/>
    </dgm:pt>
    <dgm:pt modelId="{870E25F7-0454-4DAC-A77F-6F07BEB91CB3}" type="pres">
      <dgm:prSet presAssocID="{91C67307-5213-400D-B65E-B32DB180E97B}" presName="hierChild2" presStyleCnt="0"/>
      <dgm:spPr/>
    </dgm:pt>
    <dgm:pt modelId="{B96783CD-A0F0-4834-9B97-3F5CA7C07B3D}" type="pres">
      <dgm:prSet presAssocID="{C1A05DBE-6063-4CBE-A23A-B69FB3096889}" presName="hierRoot1" presStyleCnt="0"/>
      <dgm:spPr/>
    </dgm:pt>
    <dgm:pt modelId="{FB694DD5-5E14-493E-98B2-FF8E6A911A82}" type="pres">
      <dgm:prSet presAssocID="{C1A05DBE-6063-4CBE-A23A-B69FB3096889}" presName="composite" presStyleCnt="0"/>
      <dgm:spPr/>
    </dgm:pt>
    <dgm:pt modelId="{27D3CDFD-DFAD-43F0-8B01-42052D6173B2}" type="pres">
      <dgm:prSet presAssocID="{C1A05DBE-6063-4CBE-A23A-B69FB3096889}" presName="background" presStyleLbl="node0" presStyleIdx="2" presStyleCnt="4"/>
      <dgm:spPr/>
    </dgm:pt>
    <dgm:pt modelId="{A030438D-BD33-4772-B6BA-59A655A856DB}" type="pres">
      <dgm:prSet presAssocID="{C1A05DBE-6063-4CBE-A23A-B69FB3096889}" presName="text" presStyleLbl="fgAcc0" presStyleIdx="2" presStyleCnt="4">
        <dgm:presLayoutVars>
          <dgm:chPref val="3"/>
        </dgm:presLayoutVars>
      </dgm:prSet>
      <dgm:spPr/>
    </dgm:pt>
    <dgm:pt modelId="{327AE44C-3D26-4354-8254-FCB393033822}" type="pres">
      <dgm:prSet presAssocID="{C1A05DBE-6063-4CBE-A23A-B69FB3096889}" presName="hierChild2" presStyleCnt="0"/>
      <dgm:spPr/>
    </dgm:pt>
    <dgm:pt modelId="{E7BCAE11-BCC4-45A7-AF0C-06E23449FA5B}" type="pres">
      <dgm:prSet presAssocID="{DAB54512-9CEC-4D37-9DA2-B78699A0654A}" presName="hierRoot1" presStyleCnt="0"/>
      <dgm:spPr/>
    </dgm:pt>
    <dgm:pt modelId="{C3B165E5-18FC-4FBD-A50E-951417D6DB05}" type="pres">
      <dgm:prSet presAssocID="{DAB54512-9CEC-4D37-9DA2-B78699A0654A}" presName="composite" presStyleCnt="0"/>
      <dgm:spPr/>
    </dgm:pt>
    <dgm:pt modelId="{5C3BDFF4-1660-4403-BE45-47283EB97D71}" type="pres">
      <dgm:prSet presAssocID="{DAB54512-9CEC-4D37-9DA2-B78699A0654A}" presName="background" presStyleLbl="node0" presStyleIdx="3" presStyleCnt="4"/>
      <dgm:spPr/>
    </dgm:pt>
    <dgm:pt modelId="{EC1137A0-A602-4266-9504-9D5E1C04B006}" type="pres">
      <dgm:prSet presAssocID="{DAB54512-9CEC-4D37-9DA2-B78699A0654A}" presName="text" presStyleLbl="fgAcc0" presStyleIdx="3" presStyleCnt="4">
        <dgm:presLayoutVars>
          <dgm:chPref val="3"/>
        </dgm:presLayoutVars>
      </dgm:prSet>
      <dgm:spPr/>
    </dgm:pt>
    <dgm:pt modelId="{7CF62232-9775-431F-A389-E27329F16587}" type="pres">
      <dgm:prSet presAssocID="{DAB54512-9CEC-4D37-9DA2-B78699A0654A}" presName="hierChild2" presStyleCnt="0"/>
      <dgm:spPr/>
    </dgm:pt>
  </dgm:ptLst>
  <dgm:cxnLst>
    <dgm:cxn modelId="{2FEED01A-B5EF-41CC-8D9C-AF393E87F96B}" type="presOf" srcId="{91C67307-5213-400D-B65E-B32DB180E97B}" destId="{1A6A4FDB-96E2-4519-A150-2197EBFA4E68}" srcOrd="0" destOrd="0" presId="urn:microsoft.com/office/officeart/2005/8/layout/hierarchy1"/>
    <dgm:cxn modelId="{6CBA362B-35DC-44A2-AB51-F487A92C3653}" type="presOf" srcId="{C1A05DBE-6063-4CBE-A23A-B69FB3096889}" destId="{A030438D-BD33-4772-B6BA-59A655A856DB}" srcOrd="0" destOrd="0" presId="urn:microsoft.com/office/officeart/2005/8/layout/hierarchy1"/>
    <dgm:cxn modelId="{267A0A2C-66F4-45EC-8501-3D2BFD3F44C2}" type="presOf" srcId="{23530AA3-6F2E-4C2B-8B77-6EE91EDF7776}" destId="{441F159C-1512-460D-9ECE-846DCF754911}" srcOrd="0" destOrd="0" presId="urn:microsoft.com/office/officeart/2005/8/layout/hierarchy1"/>
    <dgm:cxn modelId="{78E00939-44EA-4ED0-BFEF-FAAF9BB11B45}" srcId="{EACAD329-F80A-444A-9762-461AD30C630B}" destId="{91C67307-5213-400D-B65E-B32DB180E97B}" srcOrd="1" destOrd="0" parTransId="{EE1B5B92-D741-49DD-B513-8C284CDC2BA7}" sibTransId="{BF0D803C-D0F7-4C1D-AEE3-1DD2046E4C02}"/>
    <dgm:cxn modelId="{1BB281AA-CD1C-44C6-A464-95D4D8CE4F2E}" type="presOf" srcId="{DAB54512-9CEC-4D37-9DA2-B78699A0654A}" destId="{EC1137A0-A602-4266-9504-9D5E1C04B006}" srcOrd="0" destOrd="0" presId="urn:microsoft.com/office/officeart/2005/8/layout/hierarchy1"/>
    <dgm:cxn modelId="{3B749DC4-306E-45E5-83D9-C427D5C538F6}" srcId="{EACAD329-F80A-444A-9762-461AD30C630B}" destId="{C1A05DBE-6063-4CBE-A23A-B69FB3096889}" srcOrd="2" destOrd="0" parTransId="{A82131A3-D995-4DC2-9BBF-DE77950EA22C}" sibTransId="{D916E018-ED17-4AA1-AA3D-9A0EA4FB776F}"/>
    <dgm:cxn modelId="{355FAFD1-0995-4B51-AB06-1569F142E154}" srcId="{EACAD329-F80A-444A-9762-461AD30C630B}" destId="{23530AA3-6F2E-4C2B-8B77-6EE91EDF7776}" srcOrd="0" destOrd="0" parTransId="{749A966C-E903-4AB0-8EB8-E56A68F1129A}" sibTransId="{E0B050E5-6C57-4323-8A75-9D4157455AC4}"/>
    <dgm:cxn modelId="{D1769CDF-17B6-4094-B2D5-ADE8A0245F00}" type="presOf" srcId="{EACAD329-F80A-444A-9762-461AD30C630B}" destId="{207186CF-3AAA-4C54-87B9-53696848ED20}" srcOrd="0" destOrd="0" presId="urn:microsoft.com/office/officeart/2005/8/layout/hierarchy1"/>
    <dgm:cxn modelId="{191D99F9-DE30-4485-BC73-0C6D714ED5B8}" srcId="{EACAD329-F80A-444A-9762-461AD30C630B}" destId="{DAB54512-9CEC-4D37-9DA2-B78699A0654A}" srcOrd="3" destOrd="0" parTransId="{812767D3-BA4B-4F86-9794-1CD463E0C332}" sibTransId="{EBE699AB-EA27-4B25-9C6A-78AD6F14DD43}"/>
    <dgm:cxn modelId="{61DBAA47-2E38-41D5-8930-08CD30904840}" type="presParOf" srcId="{207186CF-3AAA-4C54-87B9-53696848ED20}" destId="{934E189A-0E2A-4332-B955-332C6BAC1846}" srcOrd="0" destOrd="0" presId="urn:microsoft.com/office/officeart/2005/8/layout/hierarchy1"/>
    <dgm:cxn modelId="{E0A24B3A-91B1-44BF-B408-3B3298F1D36F}" type="presParOf" srcId="{934E189A-0E2A-4332-B955-332C6BAC1846}" destId="{A0B629A4-40DA-4270-8347-3ED57B38597C}" srcOrd="0" destOrd="0" presId="urn:microsoft.com/office/officeart/2005/8/layout/hierarchy1"/>
    <dgm:cxn modelId="{2D945982-53E6-44CB-8EA4-B44C7577E3F9}" type="presParOf" srcId="{A0B629A4-40DA-4270-8347-3ED57B38597C}" destId="{186AF8F3-6EEA-4500-A95B-C8B7AC43E186}" srcOrd="0" destOrd="0" presId="urn:microsoft.com/office/officeart/2005/8/layout/hierarchy1"/>
    <dgm:cxn modelId="{DA6946F2-5535-46FE-8F88-1EC0B54FEA06}" type="presParOf" srcId="{A0B629A4-40DA-4270-8347-3ED57B38597C}" destId="{441F159C-1512-460D-9ECE-846DCF754911}" srcOrd="1" destOrd="0" presId="urn:microsoft.com/office/officeart/2005/8/layout/hierarchy1"/>
    <dgm:cxn modelId="{98DB9F4D-67F8-4F39-B556-3517D8507069}" type="presParOf" srcId="{934E189A-0E2A-4332-B955-332C6BAC1846}" destId="{2AF36ACC-429E-4684-ADB0-B00C780E4D4D}" srcOrd="1" destOrd="0" presId="urn:microsoft.com/office/officeart/2005/8/layout/hierarchy1"/>
    <dgm:cxn modelId="{5821E019-6E38-43DC-A33C-2343F78B6488}" type="presParOf" srcId="{207186CF-3AAA-4C54-87B9-53696848ED20}" destId="{9BE8029D-9226-4625-A313-5CBB35389F3D}" srcOrd="1" destOrd="0" presId="urn:microsoft.com/office/officeart/2005/8/layout/hierarchy1"/>
    <dgm:cxn modelId="{1C2EA5A5-2D25-4067-BC66-296863B43B1E}" type="presParOf" srcId="{9BE8029D-9226-4625-A313-5CBB35389F3D}" destId="{12536F2B-7C27-4F7D-9AEF-D7A1A1A7A31D}" srcOrd="0" destOrd="0" presId="urn:microsoft.com/office/officeart/2005/8/layout/hierarchy1"/>
    <dgm:cxn modelId="{4636D881-3CA2-4BEB-9DCE-AF3B37EEEAB0}" type="presParOf" srcId="{12536F2B-7C27-4F7D-9AEF-D7A1A1A7A31D}" destId="{65D26A74-F00B-4491-A64E-6F162471DEDF}" srcOrd="0" destOrd="0" presId="urn:microsoft.com/office/officeart/2005/8/layout/hierarchy1"/>
    <dgm:cxn modelId="{25728C15-AF8D-47D9-9531-B8B16F3739FC}" type="presParOf" srcId="{12536F2B-7C27-4F7D-9AEF-D7A1A1A7A31D}" destId="{1A6A4FDB-96E2-4519-A150-2197EBFA4E68}" srcOrd="1" destOrd="0" presId="urn:microsoft.com/office/officeart/2005/8/layout/hierarchy1"/>
    <dgm:cxn modelId="{54B9B565-2DEC-4B99-94EB-7905287C3031}" type="presParOf" srcId="{9BE8029D-9226-4625-A313-5CBB35389F3D}" destId="{870E25F7-0454-4DAC-A77F-6F07BEB91CB3}" srcOrd="1" destOrd="0" presId="urn:microsoft.com/office/officeart/2005/8/layout/hierarchy1"/>
    <dgm:cxn modelId="{3F3A4AC6-E1B2-4712-AC00-36CEB30F2E1A}" type="presParOf" srcId="{207186CF-3AAA-4C54-87B9-53696848ED20}" destId="{B96783CD-A0F0-4834-9B97-3F5CA7C07B3D}" srcOrd="2" destOrd="0" presId="urn:microsoft.com/office/officeart/2005/8/layout/hierarchy1"/>
    <dgm:cxn modelId="{D4768B66-E3D0-4004-B09F-D58632FB6051}" type="presParOf" srcId="{B96783CD-A0F0-4834-9B97-3F5CA7C07B3D}" destId="{FB694DD5-5E14-493E-98B2-FF8E6A911A82}" srcOrd="0" destOrd="0" presId="urn:microsoft.com/office/officeart/2005/8/layout/hierarchy1"/>
    <dgm:cxn modelId="{5B8DDF90-90E1-4776-92E8-6A2F44852DD3}" type="presParOf" srcId="{FB694DD5-5E14-493E-98B2-FF8E6A911A82}" destId="{27D3CDFD-DFAD-43F0-8B01-42052D6173B2}" srcOrd="0" destOrd="0" presId="urn:microsoft.com/office/officeart/2005/8/layout/hierarchy1"/>
    <dgm:cxn modelId="{3EEA1439-4BBC-4FAE-95BA-76FD177C3460}" type="presParOf" srcId="{FB694DD5-5E14-493E-98B2-FF8E6A911A82}" destId="{A030438D-BD33-4772-B6BA-59A655A856DB}" srcOrd="1" destOrd="0" presId="urn:microsoft.com/office/officeart/2005/8/layout/hierarchy1"/>
    <dgm:cxn modelId="{6373A374-28EF-40B6-A113-38FC3A5D62D2}" type="presParOf" srcId="{B96783CD-A0F0-4834-9B97-3F5CA7C07B3D}" destId="{327AE44C-3D26-4354-8254-FCB393033822}" srcOrd="1" destOrd="0" presId="urn:microsoft.com/office/officeart/2005/8/layout/hierarchy1"/>
    <dgm:cxn modelId="{5DDC1642-4BE4-4BB1-B1AC-C7ADA91CCB4F}" type="presParOf" srcId="{207186CF-3AAA-4C54-87B9-53696848ED20}" destId="{E7BCAE11-BCC4-45A7-AF0C-06E23449FA5B}" srcOrd="3" destOrd="0" presId="urn:microsoft.com/office/officeart/2005/8/layout/hierarchy1"/>
    <dgm:cxn modelId="{337959AB-D01D-49FE-8E09-C8986132E934}" type="presParOf" srcId="{E7BCAE11-BCC4-45A7-AF0C-06E23449FA5B}" destId="{C3B165E5-18FC-4FBD-A50E-951417D6DB05}" srcOrd="0" destOrd="0" presId="urn:microsoft.com/office/officeart/2005/8/layout/hierarchy1"/>
    <dgm:cxn modelId="{E091323A-EAB3-4FC7-B29D-000021A0B875}" type="presParOf" srcId="{C3B165E5-18FC-4FBD-A50E-951417D6DB05}" destId="{5C3BDFF4-1660-4403-BE45-47283EB97D71}" srcOrd="0" destOrd="0" presId="urn:microsoft.com/office/officeart/2005/8/layout/hierarchy1"/>
    <dgm:cxn modelId="{042AD61C-A293-4A5F-B972-8A17A084D762}" type="presParOf" srcId="{C3B165E5-18FC-4FBD-A50E-951417D6DB05}" destId="{EC1137A0-A602-4266-9504-9D5E1C04B006}" srcOrd="1" destOrd="0" presId="urn:microsoft.com/office/officeart/2005/8/layout/hierarchy1"/>
    <dgm:cxn modelId="{C463DFE0-6D5B-40A2-BCF5-E9627972A184}" type="presParOf" srcId="{E7BCAE11-BCC4-45A7-AF0C-06E23449FA5B}" destId="{7CF62232-9775-431F-A389-E27329F165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584549-2616-42D1-95EE-6B5DF1C4E978}"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9798F194-B0B6-43CB-BF07-D2D095B3FB54}">
      <dgm:prSet phldrT="[Text]" custT="1"/>
      <dgm:spPr/>
      <dgm:t>
        <a:bodyPr/>
        <a:lstStyle/>
        <a:p>
          <a:r>
            <a:rPr lang="en-US" sz="1600"/>
            <a:t>UMass Chan Medical School</a:t>
          </a:r>
        </a:p>
      </dgm:t>
    </dgm:pt>
    <dgm:pt modelId="{9BA2F851-5F3D-4C99-91E1-A8014799B747}" type="parTrans" cxnId="{5A660068-6A83-450B-803C-B3A6623ED5DE}">
      <dgm:prSet/>
      <dgm:spPr/>
      <dgm:t>
        <a:bodyPr/>
        <a:lstStyle/>
        <a:p>
          <a:endParaRPr lang="en-US"/>
        </a:p>
      </dgm:t>
    </dgm:pt>
    <dgm:pt modelId="{7116B07B-B800-4165-865D-382132FA2AED}" type="sibTrans" cxnId="{5A660068-6A83-450B-803C-B3A6623ED5DE}">
      <dgm:prSet/>
      <dgm:spPr/>
      <dgm:t>
        <a:bodyPr/>
        <a:lstStyle/>
        <a:p>
          <a:endParaRPr lang="en-US"/>
        </a:p>
      </dgm:t>
    </dgm:pt>
    <dgm:pt modelId="{ABEF2069-1F64-467E-89AF-586FEF3FBBCC}">
      <dgm:prSet phldrT="[Text]" custT="1"/>
      <dgm:spPr/>
      <dgm:t>
        <a:bodyPr/>
        <a:lstStyle/>
        <a:p>
          <a:r>
            <a:rPr lang="en-US" sz="1400" dirty="0"/>
            <a:t>Temple RRTC on Community Living and Participation for People with Serious Mental Illness </a:t>
          </a:r>
        </a:p>
      </dgm:t>
    </dgm:pt>
    <dgm:pt modelId="{862E48E6-D73F-4C6D-81B0-7EA4C18F7375}" type="parTrans" cxnId="{2410FF8F-A323-4EA1-94BA-C93CE25F5C3A}">
      <dgm:prSet/>
      <dgm:spPr/>
      <dgm:t>
        <a:bodyPr/>
        <a:lstStyle/>
        <a:p>
          <a:endParaRPr lang="en-US"/>
        </a:p>
      </dgm:t>
    </dgm:pt>
    <dgm:pt modelId="{047BAF8E-23EB-4C12-9FE8-A744E31A9DE7}" type="sibTrans" cxnId="{2410FF8F-A323-4EA1-94BA-C93CE25F5C3A}">
      <dgm:prSet/>
      <dgm:spPr/>
      <dgm:t>
        <a:bodyPr/>
        <a:lstStyle/>
        <a:p>
          <a:endParaRPr lang="en-US"/>
        </a:p>
      </dgm:t>
    </dgm:pt>
    <dgm:pt modelId="{63549122-EBBC-47E2-837A-875E51AECF60}">
      <dgm:prSet phldrT="[Text]" custT="1"/>
      <dgm:spPr/>
      <dgm:t>
        <a:bodyPr/>
        <a:lstStyle/>
        <a:p>
          <a:r>
            <a:rPr lang="en-US" sz="1600"/>
            <a:t>Temple University (CPH) </a:t>
          </a:r>
        </a:p>
      </dgm:t>
    </dgm:pt>
    <dgm:pt modelId="{A0E4C285-2EA9-4295-A82B-1B398DDDADD4}" type="parTrans" cxnId="{13B17B2E-12C7-4C96-B7FE-57A310201979}">
      <dgm:prSet/>
      <dgm:spPr/>
      <dgm:t>
        <a:bodyPr/>
        <a:lstStyle/>
        <a:p>
          <a:endParaRPr lang="en-US"/>
        </a:p>
      </dgm:t>
    </dgm:pt>
    <dgm:pt modelId="{D44F8C65-4A3D-4157-B93D-D54584B8048F}" type="sibTrans" cxnId="{13B17B2E-12C7-4C96-B7FE-57A310201979}">
      <dgm:prSet/>
      <dgm:spPr/>
      <dgm:t>
        <a:bodyPr/>
        <a:lstStyle/>
        <a:p>
          <a:endParaRPr lang="en-US"/>
        </a:p>
      </dgm:t>
    </dgm:pt>
    <dgm:pt modelId="{947E53EE-C2C8-4477-801C-A21A3FA29093}">
      <dgm:prSet phldrT="[Text]" custT="1"/>
      <dgm:spPr/>
      <dgm:t>
        <a:bodyPr/>
        <a:lstStyle/>
        <a:p>
          <a:r>
            <a:rPr lang="en-US" sz="1400" dirty="0"/>
            <a:t>Learning and Working During the Transition to Adulthood RRTC</a:t>
          </a:r>
        </a:p>
      </dgm:t>
    </dgm:pt>
    <dgm:pt modelId="{5EDC7F75-728A-45FD-B3B6-2D5FF4E6DA75}" type="parTrans" cxnId="{22803B32-C9FF-455C-BB24-7BD192A380DD}">
      <dgm:prSet/>
      <dgm:spPr/>
      <dgm:t>
        <a:bodyPr/>
        <a:lstStyle/>
        <a:p>
          <a:endParaRPr lang="en-US"/>
        </a:p>
      </dgm:t>
    </dgm:pt>
    <dgm:pt modelId="{4F8C9AE0-FB36-46EE-AAC6-DF9DFDE10AFB}" type="sibTrans" cxnId="{22803B32-C9FF-455C-BB24-7BD192A380DD}">
      <dgm:prSet/>
      <dgm:spPr/>
      <dgm:t>
        <a:bodyPr/>
        <a:lstStyle/>
        <a:p>
          <a:endParaRPr lang="en-US"/>
        </a:p>
      </dgm:t>
    </dgm:pt>
    <dgm:pt modelId="{81284153-375F-4422-849B-4699229A55BB}" type="asst">
      <dgm:prSet phldrT="[Text]" custT="1"/>
      <dgm:spPr/>
      <dgm:t>
        <a:bodyPr/>
        <a:lstStyle/>
        <a:p>
          <a:r>
            <a:rPr lang="en-US" sz="1400" dirty="0"/>
            <a:t>CIRC </a:t>
          </a:r>
        </a:p>
      </dgm:t>
    </dgm:pt>
    <dgm:pt modelId="{7090A518-1AAB-4EDB-A2E0-E742E37C4F18}" type="parTrans" cxnId="{2BD91DC1-2271-4A6E-941F-E9A539835B0F}">
      <dgm:prSet/>
      <dgm:spPr/>
      <dgm:t>
        <a:bodyPr/>
        <a:lstStyle/>
        <a:p>
          <a:endParaRPr lang="en-US"/>
        </a:p>
      </dgm:t>
    </dgm:pt>
    <dgm:pt modelId="{0F8DD1F6-1BE5-458D-834C-C0DEA97D10B0}" type="sibTrans" cxnId="{2BD91DC1-2271-4A6E-941F-E9A539835B0F}">
      <dgm:prSet/>
      <dgm:spPr/>
      <dgm:t>
        <a:bodyPr/>
        <a:lstStyle/>
        <a:p>
          <a:endParaRPr lang="en-US"/>
        </a:p>
      </dgm:t>
    </dgm:pt>
    <dgm:pt modelId="{76714DE5-230B-4EB1-A1FB-0522AF3E8613}" type="pres">
      <dgm:prSet presAssocID="{8C584549-2616-42D1-95EE-6B5DF1C4E978}" presName="Name0" presStyleCnt="0">
        <dgm:presLayoutVars>
          <dgm:orgChart val="1"/>
          <dgm:chPref val="1"/>
          <dgm:dir/>
          <dgm:animOne val="branch"/>
          <dgm:animLvl val="lvl"/>
          <dgm:resizeHandles/>
        </dgm:presLayoutVars>
      </dgm:prSet>
      <dgm:spPr/>
    </dgm:pt>
    <dgm:pt modelId="{67DCD853-3889-4EAF-A3D7-CC27FDA59416}" type="pres">
      <dgm:prSet presAssocID="{9798F194-B0B6-43CB-BF07-D2D095B3FB54}" presName="hierRoot1" presStyleCnt="0">
        <dgm:presLayoutVars>
          <dgm:hierBranch val="init"/>
        </dgm:presLayoutVars>
      </dgm:prSet>
      <dgm:spPr/>
    </dgm:pt>
    <dgm:pt modelId="{6772455F-FB45-409B-BCB7-453FBD118A79}" type="pres">
      <dgm:prSet presAssocID="{9798F194-B0B6-43CB-BF07-D2D095B3FB54}" presName="rootComposite1" presStyleCnt="0"/>
      <dgm:spPr/>
    </dgm:pt>
    <dgm:pt modelId="{77C955E4-197D-421F-AC41-186D3707F967}" type="pres">
      <dgm:prSet presAssocID="{9798F194-B0B6-43CB-BF07-D2D095B3FB54}" presName="rootText1" presStyleLbl="alignAcc1" presStyleIdx="0" presStyleCnt="0">
        <dgm:presLayoutVars>
          <dgm:chPref val="3"/>
        </dgm:presLayoutVars>
      </dgm:prSet>
      <dgm:spPr/>
    </dgm:pt>
    <dgm:pt modelId="{47E45C98-5AFA-4322-AA05-1B61D45BFACB}" type="pres">
      <dgm:prSet presAssocID="{9798F194-B0B6-43CB-BF07-D2D095B3FB54}" presName="topArc1" presStyleLbl="parChTrans1D1" presStyleIdx="0" presStyleCnt="10"/>
      <dgm:spPr/>
    </dgm:pt>
    <dgm:pt modelId="{F1C385D7-330C-4674-BA05-22691AAABD95}" type="pres">
      <dgm:prSet presAssocID="{9798F194-B0B6-43CB-BF07-D2D095B3FB54}" presName="bottomArc1" presStyleLbl="parChTrans1D1" presStyleIdx="1" presStyleCnt="10"/>
      <dgm:spPr/>
    </dgm:pt>
    <dgm:pt modelId="{452183C4-DF23-44D6-A047-AF61727603F0}" type="pres">
      <dgm:prSet presAssocID="{9798F194-B0B6-43CB-BF07-D2D095B3FB54}" presName="topConnNode1" presStyleLbl="node1" presStyleIdx="0" presStyleCnt="0"/>
      <dgm:spPr/>
    </dgm:pt>
    <dgm:pt modelId="{DA48FDC2-A869-40D8-AC5B-9306F8DA91F7}" type="pres">
      <dgm:prSet presAssocID="{9798F194-B0B6-43CB-BF07-D2D095B3FB54}" presName="hierChild2" presStyleCnt="0"/>
      <dgm:spPr/>
    </dgm:pt>
    <dgm:pt modelId="{83B2ED77-06A8-4EBD-9A58-867B42CF86B5}" type="pres">
      <dgm:prSet presAssocID="{5EDC7F75-728A-45FD-B3B6-2D5FF4E6DA75}" presName="Name28" presStyleLbl="parChTrans1D2" presStyleIdx="0" presStyleCnt="2"/>
      <dgm:spPr/>
    </dgm:pt>
    <dgm:pt modelId="{2CF46B44-FF7E-40D8-A653-0F2BF21A941D}" type="pres">
      <dgm:prSet presAssocID="{947E53EE-C2C8-4477-801C-A21A3FA29093}" presName="hierRoot2" presStyleCnt="0">
        <dgm:presLayoutVars>
          <dgm:hierBranch val="init"/>
        </dgm:presLayoutVars>
      </dgm:prSet>
      <dgm:spPr/>
    </dgm:pt>
    <dgm:pt modelId="{B38BC024-2A04-4B53-BA42-88576AE7C173}" type="pres">
      <dgm:prSet presAssocID="{947E53EE-C2C8-4477-801C-A21A3FA29093}" presName="rootComposite2" presStyleCnt="0"/>
      <dgm:spPr/>
    </dgm:pt>
    <dgm:pt modelId="{1EDC6F45-FB7B-4ADD-98CE-2798B2854B8F}" type="pres">
      <dgm:prSet presAssocID="{947E53EE-C2C8-4477-801C-A21A3FA29093}" presName="rootText2" presStyleLbl="alignAcc1" presStyleIdx="0" presStyleCnt="0">
        <dgm:presLayoutVars>
          <dgm:chPref val="3"/>
        </dgm:presLayoutVars>
      </dgm:prSet>
      <dgm:spPr/>
    </dgm:pt>
    <dgm:pt modelId="{3E2A1A9A-8FF4-4AC1-A33B-CA23AE7736F9}" type="pres">
      <dgm:prSet presAssocID="{947E53EE-C2C8-4477-801C-A21A3FA29093}" presName="topArc2" presStyleLbl="parChTrans1D1" presStyleIdx="2" presStyleCnt="10"/>
      <dgm:spPr/>
    </dgm:pt>
    <dgm:pt modelId="{FA5445EF-FCD1-4529-8752-DA01249EE373}" type="pres">
      <dgm:prSet presAssocID="{947E53EE-C2C8-4477-801C-A21A3FA29093}" presName="bottomArc2" presStyleLbl="parChTrans1D1" presStyleIdx="3" presStyleCnt="10"/>
      <dgm:spPr/>
    </dgm:pt>
    <dgm:pt modelId="{E159FB86-343D-4F3F-AE72-7C10F6E20290}" type="pres">
      <dgm:prSet presAssocID="{947E53EE-C2C8-4477-801C-A21A3FA29093}" presName="topConnNode2" presStyleLbl="node2" presStyleIdx="0" presStyleCnt="0"/>
      <dgm:spPr/>
    </dgm:pt>
    <dgm:pt modelId="{0A601F43-7433-4394-933C-1B599C451D95}" type="pres">
      <dgm:prSet presAssocID="{947E53EE-C2C8-4477-801C-A21A3FA29093}" presName="hierChild4" presStyleCnt="0"/>
      <dgm:spPr/>
    </dgm:pt>
    <dgm:pt modelId="{C98A4E84-2BB4-4AC5-8B45-82156E3B8C31}" type="pres">
      <dgm:prSet presAssocID="{947E53EE-C2C8-4477-801C-A21A3FA29093}" presName="hierChild5" presStyleCnt="0"/>
      <dgm:spPr/>
    </dgm:pt>
    <dgm:pt modelId="{830FA757-6256-444A-BD9F-B20FAC9A9B95}" type="pres">
      <dgm:prSet presAssocID="{9798F194-B0B6-43CB-BF07-D2D095B3FB54}" presName="hierChild3" presStyleCnt="0"/>
      <dgm:spPr/>
    </dgm:pt>
    <dgm:pt modelId="{F9CE2CE5-B3E6-4207-BE7B-8E45386A0A8E}" type="pres">
      <dgm:prSet presAssocID="{63549122-EBBC-47E2-837A-875E51AECF60}" presName="hierRoot1" presStyleCnt="0">
        <dgm:presLayoutVars>
          <dgm:hierBranch val="init"/>
        </dgm:presLayoutVars>
      </dgm:prSet>
      <dgm:spPr/>
    </dgm:pt>
    <dgm:pt modelId="{915EFF7A-2483-4F64-92A5-915CCC599F8D}" type="pres">
      <dgm:prSet presAssocID="{63549122-EBBC-47E2-837A-875E51AECF60}" presName="rootComposite1" presStyleCnt="0"/>
      <dgm:spPr/>
    </dgm:pt>
    <dgm:pt modelId="{831550A2-2C12-44D0-8875-A4F4AFA82CFF}" type="pres">
      <dgm:prSet presAssocID="{63549122-EBBC-47E2-837A-875E51AECF60}" presName="rootText1" presStyleLbl="alignAcc1" presStyleIdx="0" presStyleCnt="0">
        <dgm:presLayoutVars>
          <dgm:chPref val="3"/>
        </dgm:presLayoutVars>
      </dgm:prSet>
      <dgm:spPr/>
    </dgm:pt>
    <dgm:pt modelId="{0B9F70DE-AF27-4B4B-9B41-550C1AA88DFB}" type="pres">
      <dgm:prSet presAssocID="{63549122-EBBC-47E2-837A-875E51AECF60}" presName="topArc1" presStyleLbl="parChTrans1D1" presStyleIdx="4" presStyleCnt="10"/>
      <dgm:spPr/>
    </dgm:pt>
    <dgm:pt modelId="{3D16502D-188F-4F9C-8545-028D10BBEF39}" type="pres">
      <dgm:prSet presAssocID="{63549122-EBBC-47E2-837A-875E51AECF60}" presName="bottomArc1" presStyleLbl="parChTrans1D1" presStyleIdx="5" presStyleCnt="10"/>
      <dgm:spPr/>
    </dgm:pt>
    <dgm:pt modelId="{B4315910-7BEF-432F-BB74-08E063689226}" type="pres">
      <dgm:prSet presAssocID="{63549122-EBBC-47E2-837A-875E51AECF60}" presName="topConnNode1" presStyleLbl="node1" presStyleIdx="0" presStyleCnt="0"/>
      <dgm:spPr/>
    </dgm:pt>
    <dgm:pt modelId="{C6A5484E-5FFC-486A-A1AE-1569C537F20C}" type="pres">
      <dgm:prSet presAssocID="{63549122-EBBC-47E2-837A-875E51AECF60}" presName="hierChild2" presStyleCnt="0"/>
      <dgm:spPr/>
    </dgm:pt>
    <dgm:pt modelId="{61560ED6-20CC-4BBD-AFE3-2F91EAAC5F87}" type="pres">
      <dgm:prSet presAssocID="{862E48E6-D73F-4C6D-81B0-7EA4C18F7375}" presName="Name28" presStyleLbl="parChTrans1D2" presStyleIdx="1" presStyleCnt="2"/>
      <dgm:spPr/>
    </dgm:pt>
    <dgm:pt modelId="{2345638C-6F09-43FF-98E0-4A79D9F0DB93}" type="pres">
      <dgm:prSet presAssocID="{ABEF2069-1F64-467E-89AF-586FEF3FBBCC}" presName="hierRoot2" presStyleCnt="0">
        <dgm:presLayoutVars>
          <dgm:hierBranch val="init"/>
        </dgm:presLayoutVars>
      </dgm:prSet>
      <dgm:spPr/>
    </dgm:pt>
    <dgm:pt modelId="{CE81B0B4-67C8-434A-BBFC-D761F246D243}" type="pres">
      <dgm:prSet presAssocID="{ABEF2069-1F64-467E-89AF-586FEF3FBBCC}" presName="rootComposite2" presStyleCnt="0"/>
      <dgm:spPr/>
    </dgm:pt>
    <dgm:pt modelId="{02551285-5B90-4539-82F7-3AC664864FF3}" type="pres">
      <dgm:prSet presAssocID="{ABEF2069-1F64-467E-89AF-586FEF3FBBCC}" presName="rootText2" presStyleLbl="alignAcc1" presStyleIdx="0" presStyleCnt="0">
        <dgm:presLayoutVars>
          <dgm:chPref val="3"/>
        </dgm:presLayoutVars>
      </dgm:prSet>
      <dgm:spPr/>
    </dgm:pt>
    <dgm:pt modelId="{D4855020-91C4-4EAE-9D17-0DD074E4803E}" type="pres">
      <dgm:prSet presAssocID="{ABEF2069-1F64-467E-89AF-586FEF3FBBCC}" presName="topArc2" presStyleLbl="parChTrans1D1" presStyleIdx="6" presStyleCnt="10"/>
      <dgm:spPr/>
    </dgm:pt>
    <dgm:pt modelId="{FFE73AC9-ED3B-4A98-A857-0E6EA95F98AA}" type="pres">
      <dgm:prSet presAssocID="{ABEF2069-1F64-467E-89AF-586FEF3FBBCC}" presName="bottomArc2" presStyleLbl="parChTrans1D1" presStyleIdx="7" presStyleCnt="10"/>
      <dgm:spPr/>
    </dgm:pt>
    <dgm:pt modelId="{FA423BEC-6CB9-4313-AC75-A5331F98CE3B}" type="pres">
      <dgm:prSet presAssocID="{ABEF2069-1F64-467E-89AF-586FEF3FBBCC}" presName="topConnNode2" presStyleLbl="node2" presStyleIdx="0" presStyleCnt="0"/>
      <dgm:spPr/>
    </dgm:pt>
    <dgm:pt modelId="{01102323-52CD-4884-B727-518BEDA8CB61}" type="pres">
      <dgm:prSet presAssocID="{ABEF2069-1F64-467E-89AF-586FEF3FBBCC}" presName="hierChild4" presStyleCnt="0"/>
      <dgm:spPr/>
    </dgm:pt>
    <dgm:pt modelId="{4B6D9FC8-B02B-4663-893D-0C1A55F86AD4}" type="pres">
      <dgm:prSet presAssocID="{ABEF2069-1F64-467E-89AF-586FEF3FBBCC}" presName="hierChild5" presStyleCnt="0"/>
      <dgm:spPr/>
    </dgm:pt>
    <dgm:pt modelId="{177F25FA-4331-4969-8898-759510FB60B8}" type="pres">
      <dgm:prSet presAssocID="{7090A518-1AAB-4EDB-A2E0-E742E37C4F18}" presName="Name101" presStyleLbl="parChTrans1D3" presStyleIdx="0" presStyleCnt="1"/>
      <dgm:spPr/>
    </dgm:pt>
    <dgm:pt modelId="{DF68C158-764D-42C1-9FB6-6DBC959D2337}" type="pres">
      <dgm:prSet presAssocID="{81284153-375F-4422-849B-4699229A55BB}" presName="hierRoot3" presStyleCnt="0">
        <dgm:presLayoutVars>
          <dgm:hierBranch val="init"/>
        </dgm:presLayoutVars>
      </dgm:prSet>
      <dgm:spPr/>
    </dgm:pt>
    <dgm:pt modelId="{0EEFD938-EEA2-4594-B575-C99A3AAE95AA}" type="pres">
      <dgm:prSet presAssocID="{81284153-375F-4422-849B-4699229A55BB}" presName="rootComposite3" presStyleCnt="0"/>
      <dgm:spPr/>
    </dgm:pt>
    <dgm:pt modelId="{FFE195A7-959A-4F5D-85CE-1197DD53D44F}" type="pres">
      <dgm:prSet presAssocID="{81284153-375F-4422-849B-4699229A55BB}" presName="rootText3" presStyleLbl="alignAcc1" presStyleIdx="0" presStyleCnt="0" custLinFactNeighborX="-548" custLinFactNeighborY="29556">
        <dgm:presLayoutVars>
          <dgm:chPref val="3"/>
        </dgm:presLayoutVars>
      </dgm:prSet>
      <dgm:spPr/>
    </dgm:pt>
    <dgm:pt modelId="{7A03DF7F-7180-416D-AD9E-8DCB626688A0}" type="pres">
      <dgm:prSet presAssocID="{81284153-375F-4422-849B-4699229A55BB}" presName="topArc3" presStyleLbl="parChTrans1D1" presStyleIdx="8" presStyleCnt="10"/>
      <dgm:spPr/>
    </dgm:pt>
    <dgm:pt modelId="{FE9CDE9E-EAC5-4F4F-9D81-E112CE6ABE74}" type="pres">
      <dgm:prSet presAssocID="{81284153-375F-4422-849B-4699229A55BB}" presName="bottomArc3" presStyleLbl="parChTrans1D1" presStyleIdx="9" presStyleCnt="10"/>
      <dgm:spPr/>
    </dgm:pt>
    <dgm:pt modelId="{2846A793-F9F9-4ACF-B750-5F6995C7E9D9}" type="pres">
      <dgm:prSet presAssocID="{81284153-375F-4422-849B-4699229A55BB}" presName="topConnNode3" presStyleLbl="asst2" presStyleIdx="0" presStyleCnt="0"/>
      <dgm:spPr/>
    </dgm:pt>
    <dgm:pt modelId="{E8581B5F-9D35-42CC-A702-B76E602FD0C6}" type="pres">
      <dgm:prSet presAssocID="{81284153-375F-4422-849B-4699229A55BB}" presName="hierChild6" presStyleCnt="0"/>
      <dgm:spPr/>
    </dgm:pt>
    <dgm:pt modelId="{BF28F815-6795-43DD-A3EE-F56F76FFEABB}" type="pres">
      <dgm:prSet presAssocID="{81284153-375F-4422-849B-4699229A55BB}" presName="hierChild7" presStyleCnt="0"/>
      <dgm:spPr/>
    </dgm:pt>
    <dgm:pt modelId="{E6F0920B-89DF-4442-B3BE-8A154CA396BA}" type="pres">
      <dgm:prSet presAssocID="{63549122-EBBC-47E2-837A-875E51AECF60}" presName="hierChild3" presStyleCnt="0"/>
      <dgm:spPr/>
    </dgm:pt>
  </dgm:ptLst>
  <dgm:cxnLst>
    <dgm:cxn modelId="{FD0DE216-B73F-4C24-A68F-67C280920D67}" type="presOf" srcId="{947E53EE-C2C8-4477-801C-A21A3FA29093}" destId="{E159FB86-343D-4F3F-AE72-7C10F6E20290}" srcOrd="1" destOrd="0" presId="urn:microsoft.com/office/officeart/2008/layout/HalfCircleOrganizationChart"/>
    <dgm:cxn modelId="{4801502E-7ACD-4C2A-AB4C-D8347764F9AC}" type="presOf" srcId="{ABEF2069-1F64-467E-89AF-586FEF3FBBCC}" destId="{FA423BEC-6CB9-4313-AC75-A5331F98CE3B}" srcOrd="1" destOrd="0" presId="urn:microsoft.com/office/officeart/2008/layout/HalfCircleOrganizationChart"/>
    <dgm:cxn modelId="{13B17B2E-12C7-4C96-B7FE-57A310201979}" srcId="{8C584549-2616-42D1-95EE-6B5DF1C4E978}" destId="{63549122-EBBC-47E2-837A-875E51AECF60}" srcOrd="1" destOrd="0" parTransId="{A0E4C285-2EA9-4295-A82B-1B398DDDADD4}" sibTransId="{D44F8C65-4A3D-4157-B93D-D54584B8048F}"/>
    <dgm:cxn modelId="{22803B32-C9FF-455C-BB24-7BD192A380DD}" srcId="{9798F194-B0B6-43CB-BF07-D2D095B3FB54}" destId="{947E53EE-C2C8-4477-801C-A21A3FA29093}" srcOrd="0" destOrd="0" parTransId="{5EDC7F75-728A-45FD-B3B6-2D5FF4E6DA75}" sibTransId="{4F8C9AE0-FB36-46EE-AAC6-DF9DFDE10AFB}"/>
    <dgm:cxn modelId="{E1773B5B-85B8-451F-BC6C-0952094F92F2}" type="presOf" srcId="{7090A518-1AAB-4EDB-A2E0-E742E37C4F18}" destId="{177F25FA-4331-4969-8898-759510FB60B8}" srcOrd="0" destOrd="0" presId="urn:microsoft.com/office/officeart/2008/layout/HalfCircleOrganizationChart"/>
    <dgm:cxn modelId="{B946BC5E-3962-4379-9635-196DBB29FF40}" type="presOf" srcId="{9798F194-B0B6-43CB-BF07-D2D095B3FB54}" destId="{77C955E4-197D-421F-AC41-186D3707F967}" srcOrd="0" destOrd="0" presId="urn:microsoft.com/office/officeart/2008/layout/HalfCircleOrganizationChart"/>
    <dgm:cxn modelId="{7E360361-02B6-4671-A239-9EEC5F94FDF2}" type="presOf" srcId="{5EDC7F75-728A-45FD-B3B6-2D5FF4E6DA75}" destId="{83B2ED77-06A8-4EBD-9A58-867B42CF86B5}" srcOrd="0" destOrd="0" presId="urn:microsoft.com/office/officeart/2008/layout/HalfCircleOrganizationChart"/>
    <dgm:cxn modelId="{71E8B447-5286-49A4-B7AE-1314A0CE079B}" type="presOf" srcId="{63549122-EBBC-47E2-837A-875E51AECF60}" destId="{B4315910-7BEF-432F-BB74-08E063689226}" srcOrd="1" destOrd="0" presId="urn:microsoft.com/office/officeart/2008/layout/HalfCircleOrganizationChart"/>
    <dgm:cxn modelId="{5A660068-6A83-450B-803C-B3A6623ED5DE}" srcId="{8C584549-2616-42D1-95EE-6B5DF1C4E978}" destId="{9798F194-B0B6-43CB-BF07-D2D095B3FB54}" srcOrd="0" destOrd="0" parTransId="{9BA2F851-5F3D-4C99-91E1-A8014799B747}" sibTransId="{7116B07B-B800-4165-865D-382132FA2AED}"/>
    <dgm:cxn modelId="{947E154A-9A37-491B-B85A-93CA6AE4F059}" type="presOf" srcId="{8C584549-2616-42D1-95EE-6B5DF1C4E978}" destId="{76714DE5-230B-4EB1-A1FB-0522AF3E8613}" srcOrd="0" destOrd="0" presId="urn:microsoft.com/office/officeart/2008/layout/HalfCircleOrganizationChart"/>
    <dgm:cxn modelId="{FEA4CF6D-568C-43C0-B6F9-625298331103}" type="presOf" srcId="{947E53EE-C2C8-4477-801C-A21A3FA29093}" destId="{1EDC6F45-FB7B-4ADD-98CE-2798B2854B8F}" srcOrd="0" destOrd="0" presId="urn:microsoft.com/office/officeart/2008/layout/HalfCircleOrganizationChart"/>
    <dgm:cxn modelId="{28C80989-8927-49AF-BB83-3D721ACB7292}" type="presOf" srcId="{ABEF2069-1F64-467E-89AF-586FEF3FBBCC}" destId="{02551285-5B90-4539-82F7-3AC664864FF3}" srcOrd="0" destOrd="0" presId="urn:microsoft.com/office/officeart/2008/layout/HalfCircleOrganizationChart"/>
    <dgm:cxn modelId="{2410FF8F-A323-4EA1-94BA-C93CE25F5C3A}" srcId="{63549122-EBBC-47E2-837A-875E51AECF60}" destId="{ABEF2069-1F64-467E-89AF-586FEF3FBBCC}" srcOrd="0" destOrd="0" parTransId="{862E48E6-D73F-4C6D-81B0-7EA4C18F7375}" sibTransId="{047BAF8E-23EB-4C12-9FE8-A744E31A9DE7}"/>
    <dgm:cxn modelId="{46A87FA6-D50B-46E7-BFC8-89168A4A3D32}" type="presOf" srcId="{9798F194-B0B6-43CB-BF07-D2D095B3FB54}" destId="{452183C4-DF23-44D6-A047-AF61727603F0}" srcOrd="1" destOrd="0" presId="urn:microsoft.com/office/officeart/2008/layout/HalfCircleOrganizationChart"/>
    <dgm:cxn modelId="{2BD91DC1-2271-4A6E-941F-E9A539835B0F}" srcId="{ABEF2069-1F64-467E-89AF-586FEF3FBBCC}" destId="{81284153-375F-4422-849B-4699229A55BB}" srcOrd="0" destOrd="0" parTransId="{7090A518-1AAB-4EDB-A2E0-E742E37C4F18}" sibTransId="{0F8DD1F6-1BE5-458D-834C-C0DEA97D10B0}"/>
    <dgm:cxn modelId="{E0EFB7C1-2451-4E38-AC7C-2546E4C49F96}" type="presOf" srcId="{862E48E6-D73F-4C6D-81B0-7EA4C18F7375}" destId="{61560ED6-20CC-4BBD-AFE3-2F91EAAC5F87}" srcOrd="0" destOrd="0" presId="urn:microsoft.com/office/officeart/2008/layout/HalfCircleOrganizationChart"/>
    <dgm:cxn modelId="{80B7A3E6-5DEE-46B4-933E-ECDB10A36057}" type="presOf" srcId="{81284153-375F-4422-849B-4699229A55BB}" destId="{FFE195A7-959A-4F5D-85CE-1197DD53D44F}" srcOrd="0" destOrd="0" presId="urn:microsoft.com/office/officeart/2008/layout/HalfCircleOrganizationChart"/>
    <dgm:cxn modelId="{B68940FC-CBFC-416D-8860-664867AEC61F}" type="presOf" srcId="{81284153-375F-4422-849B-4699229A55BB}" destId="{2846A793-F9F9-4ACF-B750-5F6995C7E9D9}" srcOrd="1" destOrd="0" presId="urn:microsoft.com/office/officeart/2008/layout/HalfCircleOrganizationChart"/>
    <dgm:cxn modelId="{BA22EFFE-E19E-4780-B485-09C6732BF992}" type="presOf" srcId="{63549122-EBBC-47E2-837A-875E51AECF60}" destId="{831550A2-2C12-44D0-8875-A4F4AFA82CFF}" srcOrd="0" destOrd="0" presId="urn:microsoft.com/office/officeart/2008/layout/HalfCircleOrganizationChart"/>
    <dgm:cxn modelId="{213B5239-35C3-4283-BA58-B24C16E3A2A5}" type="presParOf" srcId="{76714DE5-230B-4EB1-A1FB-0522AF3E8613}" destId="{67DCD853-3889-4EAF-A3D7-CC27FDA59416}" srcOrd="0" destOrd="0" presId="urn:microsoft.com/office/officeart/2008/layout/HalfCircleOrganizationChart"/>
    <dgm:cxn modelId="{1D67D0F6-2190-4EB1-80F5-311401B11563}" type="presParOf" srcId="{67DCD853-3889-4EAF-A3D7-CC27FDA59416}" destId="{6772455F-FB45-409B-BCB7-453FBD118A79}" srcOrd="0" destOrd="0" presId="urn:microsoft.com/office/officeart/2008/layout/HalfCircleOrganizationChart"/>
    <dgm:cxn modelId="{E1B4AF6F-5482-4BFF-B3ED-CD0B0B4DC9B6}" type="presParOf" srcId="{6772455F-FB45-409B-BCB7-453FBD118A79}" destId="{77C955E4-197D-421F-AC41-186D3707F967}" srcOrd="0" destOrd="0" presId="urn:microsoft.com/office/officeart/2008/layout/HalfCircleOrganizationChart"/>
    <dgm:cxn modelId="{3FBEDE11-3B37-4AEF-8336-8E6C10A38BF5}" type="presParOf" srcId="{6772455F-FB45-409B-BCB7-453FBD118A79}" destId="{47E45C98-5AFA-4322-AA05-1B61D45BFACB}" srcOrd="1" destOrd="0" presId="urn:microsoft.com/office/officeart/2008/layout/HalfCircleOrganizationChart"/>
    <dgm:cxn modelId="{1BF0E51C-4B26-4E1D-BE61-DEE229F58786}" type="presParOf" srcId="{6772455F-FB45-409B-BCB7-453FBD118A79}" destId="{F1C385D7-330C-4674-BA05-22691AAABD95}" srcOrd="2" destOrd="0" presId="urn:microsoft.com/office/officeart/2008/layout/HalfCircleOrganizationChart"/>
    <dgm:cxn modelId="{AAEE5F0C-1221-4F2C-8CAF-59642E2F82FE}" type="presParOf" srcId="{6772455F-FB45-409B-BCB7-453FBD118A79}" destId="{452183C4-DF23-44D6-A047-AF61727603F0}" srcOrd="3" destOrd="0" presId="urn:microsoft.com/office/officeart/2008/layout/HalfCircleOrganizationChart"/>
    <dgm:cxn modelId="{4800A4E7-337D-451B-B62F-80BBCFD7028F}" type="presParOf" srcId="{67DCD853-3889-4EAF-A3D7-CC27FDA59416}" destId="{DA48FDC2-A869-40D8-AC5B-9306F8DA91F7}" srcOrd="1" destOrd="0" presId="urn:microsoft.com/office/officeart/2008/layout/HalfCircleOrganizationChart"/>
    <dgm:cxn modelId="{DFC0359E-7E18-4CB7-81A7-C62664361B00}" type="presParOf" srcId="{DA48FDC2-A869-40D8-AC5B-9306F8DA91F7}" destId="{83B2ED77-06A8-4EBD-9A58-867B42CF86B5}" srcOrd="0" destOrd="0" presId="urn:microsoft.com/office/officeart/2008/layout/HalfCircleOrganizationChart"/>
    <dgm:cxn modelId="{D8545A85-C73C-4B5E-A791-A000BDF8F2EE}" type="presParOf" srcId="{DA48FDC2-A869-40D8-AC5B-9306F8DA91F7}" destId="{2CF46B44-FF7E-40D8-A653-0F2BF21A941D}" srcOrd="1" destOrd="0" presId="urn:microsoft.com/office/officeart/2008/layout/HalfCircleOrganizationChart"/>
    <dgm:cxn modelId="{228AC3F6-5264-4E8B-9EC0-14470A68722B}" type="presParOf" srcId="{2CF46B44-FF7E-40D8-A653-0F2BF21A941D}" destId="{B38BC024-2A04-4B53-BA42-88576AE7C173}" srcOrd="0" destOrd="0" presId="urn:microsoft.com/office/officeart/2008/layout/HalfCircleOrganizationChart"/>
    <dgm:cxn modelId="{26878C12-B201-4617-B932-0B4A50458C77}" type="presParOf" srcId="{B38BC024-2A04-4B53-BA42-88576AE7C173}" destId="{1EDC6F45-FB7B-4ADD-98CE-2798B2854B8F}" srcOrd="0" destOrd="0" presId="urn:microsoft.com/office/officeart/2008/layout/HalfCircleOrganizationChart"/>
    <dgm:cxn modelId="{C11013D5-2C10-4459-9793-33B31D35234B}" type="presParOf" srcId="{B38BC024-2A04-4B53-BA42-88576AE7C173}" destId="{3E2A1A9A-8FF4-4AC1-A33B-CA23AE7736F9}" srcOrd="1" destOrd="0" presId="urn:microsoft.com/office/officeart/2008/layout/HalfCircleOrganizationChart"/>
    <dgm:cxn modelId="{219C0B86-12EC-4115-880C-D999A4A3BFFE}" type="presParOf" srcId="{B38BC024-2A04-4B53-BA42-88576AE7C173}" destId="{FA5445EF-FCD1-4529-8752-DA01249EE373}" srcOrd="2" destOrd="0" presId="urn:microsoft.com/office/officeart/2008/layout/HalfCircleOrganizationChart"/>
    <dgm:cxn modelId="{C56DBCA1-711A-4A14-808E-660E4835E205}" type="presParOf" srcId="{B38BC024-2A04-4B53-BA42-88576AE7C173}" destId="{E159FB86-343D-4F3F-AE72-7C10F6E20290}" srcOrd="3" destOrd="0" presId="urn:microsoft.com/office/officeart/2008/layout/HalfCircleOrganizationChart"/>
    <dgm:cxn modelId="{687C3FC9-67F8-4447-8F74-0E8B8C5C659C}" type="presParOf" srcId="{2CF46B44-FF7E-40D8-A653-0F2BF21A941D}" destId="{0A601F43-7433-4394-933C-1B599C451D95}" srcOrd="1" destOrd="0" presId="urn:microsoft.com/office/officeart/2008/layout/HalfCircleOrganizationChart"/>
    <dgm:cxn modelId="{E93F2671-7E4E-478C-B55A-A29852F86FD5}" type="presParOf" srcId="{2CF46B44-FF7E-40D8-A653-0F2BF21A941D}" destId="{C98A4E84-2BB4-4AC5-8B45-82156E3B8C31}" srcOrd="2" destOrd="0" presId="urn:microsoft.com/office/officeart/2008/layout/HalfCircleOrganizationChart"/>
    <dgm:cxn modelId="{E7218A7D-98FE-4938-B928-09953391B436}" type="presParOf" srcId="{67DCD853-3889-4EAF-A3D7-CC27FDA59416}" destId="{830FA757-6256-444A-BD9F-B20FAC9A9B95}" srcOrd="2" destOrd="0" presId="urn:microsoft.com/office/officeart/2008/layout/HalfCircleOrganizationChart"/>
    <dgm:cxn modelId="{E1D29D75-5806-4018-90AB-59D0B4E9FE4E}" type="presParOf" srcId="{76714DE5-230B-4EB1-A1FB-0522AF3E8613}" destId="{F9CE2CE5-B3E6-4207-BE7B-8E45386A0A8E}" srcOrd="1" destOrd="0" presId="urn:microsoft.com/office/officeart/2008/layout/HalfCircleOrganizationChart"/>
    <dgm:cxn modelId="{55257C1A-6668-4C77-BC0D-10FBBAC61A9A}" type="presParOf" srcId="{F9CE2CE5-B3E6-4207-BE7B-8E45386A0A8E}" destId="{915EFF7A-2483-4F64-92A5-915CCC599F8D}" srcOrd="0" destOrd="0" presId="urn:microsoft.com/office/officeart/2008/layout/HalfCircleOrganizationChart"/>
    <dgm:cxn modelId="{FBD148DD-F196-4B79-8C5D-C84FA607B93E}" type="presParOf" srcId="{915EFF7A-2483-4F64-92A5-915CCC599F8D}" destId="{831550A2-2C12-44D0-8875-A4F4AFA82CFF}" srcOrd="0" destOrd="0" presId="urn:microsoft.com/office/officeart/2008/layout/HalfCircleOrganizationChart"/>
    <dgm:cxn modelId="{6D9E3DE5-4745-4AFF-81BF-54D9C26C8B67}" type="presParOf" srcId="{915EFF7A-2483-4F64-92A5-915CCC599F8D}" destId="{0B9F70DE-AF27-4B4B-9B41-550C1AA88DFB}" srcOrd="1" destOrd="0" presId="urn:microsoft.com/office/officeart/2008/layout/HalfCircleOrganizationChart"/>
    <dgm:cxn modelId="{A5BB195E-460A-4E1E-A32F-FDEE1C5969ED}" type="presParOf" srcId="{915EFF7A-2483-4F64-92A5-915CCC599F8D}" destId="{3D16502D-188F-4F9C-8545-028D10BBEF39}" srcOrd="2" destOrd="0" presId="urn:microsoft.com/office/officeart/2008/layout/HalfCircleOrganizationChart"/>
    <dgm:cxn modelId="{51FE1F74-CD63-4C8C-91A1-1EB48E0CF5A4}" type="presParOf" srcId="{915EFF7A-2483-4F64-92A5-915CCC599F8D}" destId="{B4315910-7BEF-432F-BB74-08E063689226}" srcOrd="3" destOrd="0" presId="urn:microsoft.com/office/officeart/2008/layout/HalfCircleOrganizationChart"/>
    <dgm:cxn modelId="{B8B5AC52-7146-43F2-9A09-7FAC92EB07B1}" type="presParOf" srcId="{F9CE2CE5-B3E6-4207-BE7B-8E45386A0A8E}" destId="{C6A5484E-5FFC-486A-A1AE-1569C537F20C}" srcOrd="1" destOrd="0" presId="urn:microsoft.com/office/officeart/2008/layout/HalfCircleOrganizationChart"/>
    <dgm:cxn modelId="{4FC33145-462B-42B5-8AF0-F5C538EB32F2}" type="presParOf" srcId="{C6A5484E-5FFC-486A-A1AE-1569C537F20C}" destId="{61560ED6-20CC-4BBD-AFE3-2F91EAAC5F87}" srcOrd="0" destOrd="0" presId="urn:microsoft.com/office/officeart/2008/layout/HalfCircleOrganizationChart"/>
    <dgm:cxn modelId="{D0889353-37B7-49F1-B75F-453245C28FF4}" type="presParOf" srcId="{C6A5484E-5FFC-486A-A1AE-1569C537F20C}" destId="{2345638C-6F09-43FF-98E0-4A79D9F0DB93}" srcOrd="1" destOrd="0" presId="urn:microsoft.com/office/officeart/2008/layout/HalfCircleOrganizationChart"/>
    <dgm:cxn modelId="{848C7CAD-E8F4-4959-AF81-E8C4EDD492E7}" type="presParOf" srcId="{2345638C-6F09-43FF-98E0-4A79D9F0DB93}" destId="{CE81B0B4-67C8-434A-BBFC-D761F246D243}" srcOrd="0" destOrd="0" presId="urn:microsoft.com/office/officeart/2008/layout/HalfCircleOrganizationChart"/>
    <dgm:cxn modelId="{02377F4C-2608-4E26-B142-B4A8FD603787}" type="presParOf" srcId="{CE81B0B4-67C8-434A-BBFC-D761F246D243}" destId="{02551285-5B90-4539-82F7-3AC664864FF3}" srcOrd="0" destOrd="0" presId="urn:microsoft.com/office/officeart/2008/layout/HalfCircleOrganizationChart"/>
    <dgm:cxn modelId="{FDFA6A62-0255-45C8-8A72-C0F66F5AD46F}" type="presParOf" srcId="{CE81B0B4-67C8-434A-BBFC-D761F246D243}" destId="{D4855020-91C4-4EAE-9D17-0DD074E4803E}" srcOrd="1" destOrd="0" presId="urn:microsoft.com/office/officeart/2008/layout/HalfCircleOrganizationChart"/>
    <dgm:cxn modelId="{7851011E-0A91-40B7-A417-8DA8EB52C627}" type="presParOf" srcId="{CE81B0B4-67C8-434A-BBFC-D761F246D243}" destId="{FFE73AC9-ED3B-4A98-A857-0E6EA95F98AA}" srcOrd="2" destOrd="0" presId="urn:microsoft.com/office/officeart/2008/layout/HalfCircleOrganizationChart"/>
    <dgm:cxn modelId="{61584537-6050-4AED-8A13-788D848BD02F}" type="presParOf" srcId="{CE81B0B4-67C8-434A-BBFC-D761F246D243}" destId="{FA423BEC-6CB9-4313-AC75-A5331F98CE3B}" srcOrd="3" destOrd="0" presId="urn:microsoft.com/office/officeart/2008/layout/HalfCircleOrganizationChart"/>
    <dgm:cxn modelId="{F9E7EF14-43B6-4329-A116-4EB579E607EC}" type="presParOf" srcId="{2345638C-6F09-43FF-98E0-4A79D9F0DB93}" destId="{01102323-52CD-4884-B727-518BEDA8CB61}" srcOrd="1" destOrd="0" presId="urn:microsoft.com/office/officeart/2008/layout/HalfCircleOrganizationChart"/>
    <dgm:cxn modelId="{2EFDC6F6-4FCF-4C57-A2BC-DA81C78AD5F2}" type="presParOf" srcId="{2345638C-6F09-43FF-98E0-4A79D9F0DB93}" destId="{4B6D9FC8-B02B-4663-893D-0C1A55F86AD4}" srcOrd="2" destOrd="0" presId="urn:microsoft.com/office/officeart/2008/layout/HalfCircleOrganizationChart"/>
    <dgm:cxn modelId="{463425D4-6B62-492E-A78A-C2D714D53130}" type="presParOf" srcId="{4B6D9FC8-B02B-4663-893D-0C1A55F86AD4}" destId="{177F25FA-4331-4969-8898-759510FB60B8}" srcOrd="0" destOrd="0" presId="urn:microsoft.com/office/officeart/2008/layout/HalfCircleOrganizationChart"/>
    <dgm:cxn modelId="{5F1CA34E-4D3F-4550-B9EA-714BE971BAA9}" type="presParOf" srcId="{4B6D9FC8-B02B-4663-893D-0C1A55F86AD4}" destId="{DF68C158-764D-42C1-9FB6-6DBC959D2337}" srcOrd="1" destOrd="0" presId="urn:microsoft.com/office/officeart/2008/layout/HalfCircleOrganizationChart"/>
    <dgm:cxn modelId="{7E11478D-3ED8-4B99-B0A1-F7D264C731F3}" type="presParOf" srcId="{DF68C158-764D-42C1-9FB6-6DBC959D2337}" destId="{0EEFD938-EEA2-4594-B575-C99A3AAE95AA}" srcOrd="0" destOrd="0" presId="urn:microsoft.com/office/officeart/2008/layout/HalfCircleOrganizationChart"/>
    <dgm:cxn modelId="{8B48039A-16BB-4F7D-8A3C-26FC51D91941}" type="presParOf" srcId="{0EEFD938-EEA2-4594-B575-C99A3AAE95AA}" destId="{FFE195A7-959A-4F5D-85CE-1197DD53D44F}" srcOrd="0" destOrd="0" presId="urn:microsoft.com/office/officeart/2008/layout/HalfCircleOrganizationChart"/>
    <dgm:cxn modelId="{6F1A893F-B989-4F6F-AC42-D88AFF9E81DA}" type="presParOf" srcId="{0EEFD938-EEA2-4594-B575-C99A3AAE95AA}" destId="{7A03DF7F-7180-416D-AD9E-8DCB626688A0}" srcOrd="1" destOrd="0" presId="urn:microsoft.com/office/officeart/2008/layout/HalfCircleOrganizationChart"/>
    <dgm:cxn modelId="{2046E97B-546E-4708-B6A9-846BC942A634}" type="presParOf" srcId="{0EEFD938-EEA2-4594-B575-C99A3AAE95AA}" destId="{FE9CDE9E-EAC5-4F4F-9D81-E112CE6ABE74}" srcOrd="2" destOrd="0" presId="urn:microsoft.com/office/officeart/2008/layout/HalfCircleOrganizationChart"/>
    <dgm:cxn modelId="{A83B4694-C1F2-480C-841F-49038602BCD8}" type="presParOf" srcId="{0EEFD938-EEA2-4594-B575-C99A3AAE95AA}" destId="{2846A793-F9F9-4ACF-B750-5F6995C7E9D9}" srcOrd="3" destOrd="0" presId="urn:microsoft.com/office/officeart/2008/layout/HalfCircleOrganizationChart"/>
    <dgm:cxn modelId="{00CD492C-DEB7-476E-A364-F7F5753E5DC2}" type="presParOf" srcId="{DF68C158-764D-42C1-9FB6-6DBC959D2337}" destId="{E8581B5F-9D35-42CC-A702-B76E602FD0C6}" srcOrd="1" destOrd="0" presId="urn:microsoft.com/office/officeart/2008/layout/HalfCircleOrganizationChart"/>
    <dgm:cxn modelId="{91C24FD8-3C89-4DF2-B24E-B1FFBF1DBA83}" type="presParOf" srcId="{DF68C158-764D-42C1-9FB6-6DBC959D2337}" destId="{BF28F815-6795-43DD-A3EE-F56F76FFEABB}" srcOrd="2" destOrd="0" presId="urn:microsoft.com/office/officeart/2008/layout/HalfCircleOrganizationChart"/>
    <dgm:cxn modelId="{54E42443-DABF-4FAD-A29F-BCE01400EA4C}" type="presParOf" srcId="{F9CE2CE5-B3E6-4207-BE7B-8E45386A0A8E}" destId="{E6F0920B-89DF-4442-B3BE-8A154CA396BA}"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A7EB1-965D-48F7-AC16-4FA6DD6D72B7}"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52EB9F36-0E34-4063-9DE3-6EBBC1E4571F}">
      <dgm:prSet custT="1"/>
      <dgm:spPr/>
      <dgm:t>
        <a:bodyPr/>
        <a:lstStyle/>
        <a:p>
          <a:r>
            <a:rPr lang="en-US" sz="1600" b="1" dirty="0">
              <a:solidFill>
                <a:schemeClr val="tx2"/>
              </a:solidFill>
            </a:rPr>
            <a:t>Generate new knowledge </a:t>
          </a:r>
          <a:r>
            <a:rPr lang="en-US" sz="1600" dirty="0">
              <a:solidFill>
                <a:schemeClr val="tx2"/>
              </a:solidFill>
            </a:rPr>
            <a:t>regarding developmentally appropriate interventions that maximize community living and participation.</a:t>
          </a:r>
        </a:p>
      </dgm:t>
    </dgm:pt>
    <dgm:pt modelId="{7519C824-A9FB-47A3-B4FF-6459AA9CB866}" type="parTrans" cxnId="{E46586F7-46CE-4DD3-9832-0FBEA96D50F8}">
      <dgm:prSet/>
      <dgm:spPr/>
      <dgm:t>
        <a:bodyPr/>
        <a:lstStyle/>
        <a:p>
          <a:endParaRPr lang="en-US"/>
        </a:p>
      </dgm:t>
    </dgm:pt>
    <dgm:pt modelId="{8183FB11-0090-4075-BDC1-12104A857D8C}" type="sibTrans" cxnId="{E46586F7-46CE-4DD3-9832-0FBEA96D50F8}">
      <dgm:prSet phldrT="1" phldr="0"/>
      <dgm:spPr/>
      <dgm:t>
        <a:bodyPr/>
        <a:lstStyle/>
        <a:p>
          <a:r>
            <a:rPr lang="en-US"/>
            <a:t>1</a:t>
          </a:r>
          <a:endParaRPr lang="en-US" dirty="0"/>
        </a:p>
      </dgm:t>
    </dgm:pt>
    <dgm:pt modelId="{B7483D54-153C-40F8-BC62-FDAFDE81CB05}">
      <dgm:prSet custT="1"/>
      <dgm:spPr/>
      <dgm:t>
        <a:bodyPr/>
        <a:lstStyle/>
        <a:p>
          <a:r>
            <a:rPr lang="en-US" sz="1600" b="1" dirty="0">
              <a:solidFill>
                <a:schemeClr val="tx2"/>
              </a:solidFill>
            </a:rPr>
            <a:t>Generate new knowledge </a:t>
          </a:r>
          <a:r>
            <a:rPr lang="en-US" sz="1600" dirty="0">
              <a:solidFill>
                <a:schemeClr val="tx2"/>
              </a:solidFill>
            </a:rPr>
            <a:t>about key systems and policy issues that affect community living and participation outcomes.</a:t>
          </a:r>
        </a:p>
      </dgm:t>
    </dgm:pt>
    <dgm:pt modelId="{18AE27CF-B527-40BF-92D2-470F684A38A8}" type="parTrans" cxnId="{21DDEC7B-5C40-4016-A1D8-353B3F0BB415}">
      <dgm:prSet/>
      <dgm:spPr/>
      <dgm:t>
        <a:bodyPr/>
        <a:lstStyle/>
        <a:p>
          <a:endParaRPr lang="en-US"/>
        </a:p>
      </dgm:t>
    </dgm:pt>
    <dgm:pt modelId="{56F2F8CA-2C9D-47FE-9F33-63D8A022CFDF}" type="sibTrans" cxnId="{21DDEC7B-5C40-4016-A1D8-353B3F0BB415}">
      <dgm:prSet phldrT="2" phldr="0"/>
      <dgm:spPr/>
      <dgm:t>
        <a:bodyPr/>
        <a:lstStyle/>
        <a:p>
          <a:r>
            <a:rPr lang="en-US"/>
            <a:t>2</a:t>
          </a:r>
        </a:p>
      </dgm:t>
    </dgm:pt>
    <dgm:pt modelId="{AA821EF6-20DC-444F-929C-A15487610234}">
      <dgm:prSet custT="1"/>
      <dgm:spPr/>
      <dgm:t>
        <a:bodyPr/>
        <a:lstStyle/>
        <a:p>
          <a:r>
            <a:rPr lang="en-US" sz="1600" b="1" spc="-20" baseline="0" dirty="0">
              <a:solidFill>
                <a:schemeClr val="tx2"/>
              </a:solidFill>
            </a:rPr>
            <a:t>Provide training, dissemination, and technical assistance activities </a:t>
          </a:r>
          <a:r>
            <a:rPr lang="en-US" sz="1600" spc="-20" baseline="0" dirty="0">
              <a:solidFill>
                <a:schemeClr val="tx2"/>
              </a:solidFill>
            </a:rPr>
            <a:t>to young adults, their families, service and support providers, researchers, policymakers, and other stakeholders.</a:t>
          </a:r>
        </a:p>
      </dgm:t>
    </dgm:pt>
    <dgm:pt modelId="{56EA1D97-6782-4A0C-B5AE-DB133AAFE4DB}" type="parTrans" cxnId="{E93B3863-DADA-400A-B4E2-55FF9347D05B}">
      <dgm:prSet/>
      <dgm:spPr/>
      <dgm:t>
        <a:bodyPr/>
        <a:lstStyle/>
        <a:p>
          <a:endParaRPr lang="en-US"/>
        </a:p>
      </dgm:t>
    </dgm:pt>
    <dgm:pt modelId="{AAC065B8-F2DE-4866-9F3C-2AA3D86A5613}" type="sibTrans" cxnId="{E93B3863-DADA-400A-B4E2-55FF9347D05B}">
      <dgm:prSet phldrT="3" phldr="0"/>
      <dgm:spPr/>
      <dgm:t>
        <a:bodyPr/>
        <a:lstStyle/>
        <a:p>
          <a:r>
            <a:rPr lang="en-US"/>
            <a:t>3</a:t>
          </a:r>
        </a:p>
      </dgm:t>
    </dgm:pt>
    <dgm:pt modelId="{F99BF56E-7EBE-479F-85E2-2D31CC92C97E}" type="pres">
      <dgm:prSet presAssocID="{97AA7EB1-965D-48F7-AC16-4FA6DD6D72B7}" presName="Name0" presStyleCnt="0">
        <dgm:presLayoutVars>
          <dgm:animLvl val="lvl"/>
          <dgm:resizeHandles val="exact"/>
        </dgm:presLayoutVars>
      </dgm:prSet>
      <dgm:spPr/>
    </dgm:pt>
    <dgm:pt modelId="{DB7EC84A-F0C2-42C7-9402-783ED5B4D401}" type="pres">
      <dgm:prSet presAssocID="{52EB9F36-0E34-4063-9DE3-6EBBC1E4571F}" presName="compositeNode" presStyleCnt="0">
        <dgm:presLayoutVars>
          <dgm:bulletEnabled val="1"/>
        </dgm:presLayoutVars>
      </dgm:prSet>
      <dgm:spPr/>
    </dgm:pt>
    <dgm:pt modelId="{0B86C963-B861-4FF4-888A-C18109B15DC1}" type="pres">
      <dgm:prSet presAssocID="{52EB9F36-0E34-4063-9DE3-6EBBC1E4571F}" presName="bgRect" presStyleLbl="bgAccFollowNode1" presStyleIdx="0" presStyleCnt="3"/>
      <dgm:spPr/>
    </dgm:pt>
    <dgm:pt modelId="{0CE82355-DBF1-46B4-B068-D80F5C8C595B}" type="pres">
      <dgm:prSet presAssocID="{8183FB11-0090-4075-BDC1-12104A857D8C}" presName="sibTransNodeCircle" presStyleLbl="alignNode1" presStyleIdx="0" presStyleCnt="6">
        <dgm:presLayoutVars>
          <dgm:chMax val="0"/>
          <dgm:bulletEnabled/>
        </dgm:presLayoutVars>
      </dgm:prSet>
      <dgm:spPr/>
    </dgm:pt>
    <dgm:pt modelId="{8CCB5043-C1A9-479A-9B91-F3975FAD8861}" type="pres">
      <dgm:prSet presAssocID="{52EB9F36-0E34-4063-9DE3-6EBBC1E4571F}" presName="bottomLine" presStyleLbl="alignNode1" presStyleIdx="1" presStyleCnt="6">
        <dgm:presLayoutVars/>
      </dgm:prSet>
      <dgm:spPr/>
    </dgm:pt>
    <dgm:pt modelId="{C54A186C-0FAD-4257-A771-E6396653622B}" type="pres">
      <dgm:prSet presAssocID="{52EB9F36-0E34-4063-9DE3-6EBBC1E4571F}" presName="nodeText" presStyleLbl="bgAccFollowNode1" presStyleIdx="0" presStyleCnt="3">
        <dgm:presLayoutVars>
          <dgm:bulletEnabled val="1"/>
        </dgm:presLayoutVars>
      </dgm:prSet>
      <dgm:spPr/>
    </dgm:pt>
    <dgm:pt modelId="{8E14DD25-FF36-467C-8ADC-16A2BBD243B7}" type="pres">
      <dgm:prSet presAssocID="{8183FB11-0090-4075-BDC1-12104A857D8C}" presName="sibTrans" presStyleCnt="0"/>
      <dgm:spPr/>
    </dgm:pt>
    <dgm:pt modelId="{55E6AFF0-4EFD-4F03-A1CC-44314AAF488F}" type="pres">
      <dgm:prSet presAssocID="{B7483D54-153C-40F8-BC62-FDAFDE81CB05}" presName="compositeNode" presStyleCnt="0">
        <dgm:presLayoutVars>
          <dgm:bulletEnabled val="1"/>
        </dgm:presLayoutVars>
      </dgm:prSet>
      <dgm:spPr/>
    </dgm:pt>
    <dgm:pt modelId="{360A4004-EC73-4FE1-B2D5-70AC5FFE416E}" type="pres">
      <dgm:prSet presAssocID="{B7483D54-153C-40F8-BC62-FDAFDE81CB05}" presName="bgRect" presStyleLbl="bgAccFollowNode1" presStyleIdx="1" presStyleCnt="3"/>
      <dgm:spPr/>
    </dgm:pt>
    <dgm:pt modelId="{F3A20A97-9AED-4D5B-91E2-E2481B53E6D7}" type="pres">
      <dgm:prSet presAssocID="{56F2F8CA-2C9D-47FE-9F33-63D8A022CFDF}" presName="sibTransNodeCircle" presStyleLbl="alignNode1" presStyleIdx="2" presStyleCnt="6">
        <dgm:presLayoutVars>
          <dgm:chMax val="0"/>
          <dgm:bulletEnabled/>
        </dgm:presLayoutVars>
      </dgm:prSet>
      <dgm:spPr/>
    </dgm:pt>
    <dgm:pt modelId="{34654970-C20A-4209-B9A1-82283E7F61FC}" type="pres">
      <dgm:prSet presAssocID="{B7483D54-153C-40F8-BC62-FDAFDE81CB05}" presName="bottomLine" presStyleLbl="alignNode1" presStyleIdx="3" presStyleCnt="6">
        <dgm:presLayoutVars/>
      </dgm:prSet>
      <dgm:spPr/>
    </dgm:pt>
    <dgm:pt modelId="{4BEAFBAA-D4AF-4D2A-A4AA-02FB218F39B6}" type="pres">
      <dgm:prSet presAssocID="{B7483D54-153C-40F8-BC62-FDAFDE81CB05}" presName="nodeText" presStyleLbl="bgAccFollowNode1" presStyleIdx="1" presStyleCnt="3">
        <dgm:presLayoutVars>
          <dgm:bulletEnabled val="1"/>
        </dgm:presLayoutVars>
      </dgm:prSet>
      <dgm:spPr/>
    </dgm:pt>
    <dgm:pt modelId="{63ED3A9D-5CD9-4E64-B2F5-29B8A54214EF}" type="pres">
      <dgm:prSet presAssocID="{56F2F8CA-2C9D-47FE-9F33-63D8A022CFDF}" presName="sibTrans" presStyleCnt="0"/>
      <dgm:spPr/>
    </dgm:pt>
    <dgm:pt modelId="{85EDCE67-9B7F-48E6-8210-10379FDBE1C8}" type="pres">
      <dgm:prSet presAssocID="{AA821EF6-20DC-444F-929C-A15487610234}" presName="compositeNode" presStyleCnt="0">
        <dgm:presLayoutVars>
          <dgm:bulletEnabled val="1"/>
        </dgm:presLayoutVars>
      </dgm:prSet>
      <dgm:spPr/>
    </dgm:pt>
    <dgm:pt modelId="{FD07CDCE-522D-4FBC-8474-A6BE91B648D9}" type="pres">
      <dgm:prSet presAssocID="{AA821EF6-20DC-444F-929C-A15487610234}" presName="bgRect" presStyleLbl="bgAccFollowNode1" presStyleIdx="2" presStyleCnt="3"/>
      <dgm:spPr/>
    </dgm:pt>
    <dgm:pt modelId="{97CDF271-F6FE-42D2-A51E-230D94483C1F}" type="pres">
      <dgm:prSet presAssocID="{AAC065B8-F2DE-4866-9F3C-2AA3D86A5613}" presName="sibTransNodeCircle" presStyleLbl="alignNode1" presStyleIdx="4" presStyleCnt="6">
        <dgm:presLayoutVars>
          <dgm:chMax val="0"/>
          <dgm:bulletEnabled/>
        </dgm:presLayoutVars>
      </dgm:prSet>
      <dgm:spPr/>
    </dgm:pt>
    <dgm:pt modelId="{AE772642-CF3A-4617-B257-0C1E177AA005}" type="pres">
      <dgm:prSet presAssocID="{AA821EF6-20DC-444F-929C-A15487610234}" presName="bottomLine" presStyleLbl="alignNode1" presStyleIdx="5" presStyleCnt="6">
        <dgm:presLayoutVars/>
      </dgm:prSet>
      <dgm:spPr/>
    </dgm:pt>
    <dgm:pt modelId="{BC8A5365-01F8-4829-A012-83A6A33FBA3B}" type="pres">
      <dgm:prSet presAssocID="{AA821EF6-20DC-444F-929C-A15487610234}" presName="nodeText" presStyleLbl="bgAccFollowNode1" presStyleIdx="2" presStyleCnt="3">
        <dgm:presLayoutVars>
          <dgm:bulletEnabled val="1"/>
        </dgm:presLayoutVars>
      </dgm:prSet>
      <dgm:spPr/>
    </dgm:pt>
  </dgm:ptLst>
  <dgm:cxnLst>
    <dgm:cxn modelId="{3C5F1510-35AA-41C0-A25C-F0AA4E4C6A15}" type="presOf" srcId="{B7483D54-153C-40F8-BC62-FDAFDE81CB05}" destId="{4BEAFBAA-D4AF-4D2A-A4AA-02FB218F39B6}" srcOrd="1" destOrd="0" presId="urn:microsoft.com/office/officeart/2016/7/layout/BasicLinearProcessNumbered"/>
    <dgm:cxn modelId="{23CE613C-36E5-44A5-A65D-79A7ED28D5C1}" type="presOf" srcId="{52EB9F36-0E34-4063-9DE3-6EBBC1E4571F}" destId="{C54A186C-0FAD-4257-A771-E6396653622B}" srcOrd="1" destOrd="0" presId="urn:microsoft.com/office/officeart/2016/7/layout/BasicLinearProcessNumbered"/>
    <dgm:cxn modelId="{0DCCB03C-20B7-45C3-868A-B00593E27BE3}" type="presOf" srcId="{8183FB11-0090-4075-BDC1-12104A857D8C}" destId="{0CE82355-DBF1-46B4-B068-D80F5C8C595B}" srcOrd="0" destOrd="0" presId="urn:microsoft.com/office/officeart/2016/7/layout/BasicLinearProcessNumbered"/>
    <dgm:cxn modelId="{E93B3863-DADA-400A-B4E2-55FF9347D05B}" srcId="{97AA7EB1-965D-48F7-AC16-4FA6DD6D72B7}" destId="{AA821EF6-20DC-444F-929C-A15487610234}" srcOrd="2" destOrd="0" parTransId="{56EA1D97-6782-4A0C-B5AE-DB133AAFE4DB}" sibTransId="{AAC065B8-F2DE-4866-9F3C-2AA3D86A5613}"/>
    <dgm:cxn modelId="{21DDEC7B-5C40-4016-A1D8-353B3F0BB415}" srcId="{97AA7EB1-965D-48F7-AC16-4FA6DD6D72B7}" destId="{B7483D54-153C-40F8-BC62-FDAFDE81CB05}" srcOrd="1" destOrd="0" parTransId="{18AE27CF-B527-40BF-92D2-470F684A38A8}" sibTransId="{56F2F8CA-2C9D-47FE-9F33-63D8A022CFDF}"/>
    <dgm:cxn modelId="{65557CA0-48E4-4716-8CD2-0C06C34784E5}" type="presOf" srcId="{52EB9F36-0E34-4063-9DE3-6EBBC1E4571F}" destId="{0B86C963-B861-4FF4-888A-C18109B15DC1}" srcOrd="0" destOrd="0" presId="urn:microsoft.com/office/officeart/2016/7/layout/BasicLinearProcessNumbered"/>
    <dgm:cxn modelId="{4DEF87A1-0E5B-42A7-9E35-683343E410C6}" type="presOf" srcId="{97AA7EB1-965D-48F7-AC16-4FA6DD6D72B7}" destId="{F99BF56E-7EBE-479F-85E2-2D31CC92C97E}" srcOrd="0" destOrd="0" presId="urn:microsoft.com/office/officeart/2016/7/layout/BasicLinearProcessNumbered"/>
    <dgm:cxn modelId="{944EEDAA-61AB-407D-B874-A7D0D2D720DA}" type="presOf" srcId="{AA821EF6-20DC-444F-929C-A15487610234}" destId="{BC8A5365-01F8-4829-A012-83A6A33FBA3B}" srcOrd="1" destOrd="0" presId="urn:microsoft.com/office/officeart/2016/7/layout/BasicLinearProcessNumbered"/>
    <dgm:cxn modelId="{AA7560AD-0815-4C05-9159-C545307672EB}" type="presOf" srcId="{AA821EF6-20DC-444F-929C-A15487610234}" destId="{FD07CDCE-522D-4FBC-8474-A6BE91B648D9}" srcOrd="0" destOrd="0" presId="urn:microsoft.com/office/officeart/2016/7/layout/BasicLinearProcessNumbered"/>
    <dgm:cxn modelId="{35CCE3B4-9470-4D1E-9BDF-83D20C887372}" type="presOf" srcId="{AAC065B8-F2DE-4866-9F3C-2AA3D86A5613}" destId="{97CDF271-F6FE-42D2-A51E-230D94483C1F}" srcOrd="0" destOrd="0" presId="urn:microsoft.com/office/officeart/2016/7/layout/BasicLinearProcessNumbered"/>
    <dgm:cxn modelId="{26F5E8C0-C719-473D-A45A-E6E659F6755C}" type="presOf" srcId="{B7483D54-153C-40F8-BC62-FDAFDE81CB05}" destId="{360A4004-EC73-4FE1-B2D5-70AC5FFE416E}" srcOrd="0" destOrd="0" presId="urn:microsoft.com/office/officeart/2016/7/layout/BasicLinearProcessNumbered"/>
    <dgm:cxn modelId="{86450ACB-6DC7-4C31-A63B-620787B58264}" type="presOf" srcId="{56F2F8CA-2C9D-47FE-9F33-63D8A022CFDF}" destId="{F3A20A97-9AED-4D5B-91E2-E2481B53E6D7}" srcOrd="0" destOrd="0" presId="urn:microsoft.com/office/officeart/2016/7/layout/BasicLinearProcessNumbered"/>
    <dgm:cxn modelId="{E46586F7-46CE-4DD3-9832-0FBEA96D50F8}" srcId="{97AA7EB1-965D-48F7-AC16-4FA6DD6D72B7}" destId="{52EB9F36-0E34-4063-9DE3-6EBBC1E4571F}" srcOrd="0" destOrd="0" parTransId="{7519C824-A9FB-47A3-B4FF-6459AA9CB866}" sibTransId="{8183FB11-0090-4075-BDC1-12104A857D8C}"/>
    <dgm:cxn modelId="{A9C1DD3B-C771-4949-A630-93F8CBD6E183}" type="presParOf" srcId="{F99BF56E-7EBE-479F-85E2-2D31CC92C97E}" destId="{DB7EC84A-F0C2-42C7-9402-783ED5B4D401}" srcOrd="0" destOrd="0" presId="urn:microsoft.com/office/officeart/2016/7/layout/BasicLinearProcessNumbered"/>
    <dgm:cxn modelId="{8C715BD5-1471-4F6C-937F-78598C72E0D8}" type="presParOf" srcId="{DB7EC84A-F0C2-42C7-9402-783ED5B4D401}" destId="{0B86C963-B861-4FF4-888A-C18109B15DC1}" srcOrd="0" destOrd="0" presId="urn:microsoft.com/office/officeart/2016/7/layout/BasicLinearProcessNumbered"/>
    <dgm:cxn modelId="{A0E87C71-282E-410C-AE46-1D80A0236E43}" type="presParOf" srcId="{DB7EC84A-F0C2-42C7-9402-783ED5B4D401}" destId="{0CE82355-DBF1-46B4-B068-D80F5C8C595B}" srcOrd="1" destOrd="0" presId="urn:microsoft.com/office/officeart/2016/7/layout/BasicLinearProcessNumbered"/>
    <dgm:cxn modelId="{A738C439-6BD7-4C10-9A24-7B657BF2FB8F}" type="presParOf" srcId="{DB7EC84A-F0C2-42C7-9402-783ED5B4D401}" destId="{8CCB5043-C1A9-479A-9B91-F3975FAD8861}" srcOrd="2" destOrd="0" presId="urn:microsoft.com/office/officeart/2016/7/layout/BasicLinearProcessNumbered"/>
    <dgm:cxn modelId="{F3A11824-0812-4592-8253-24784FAA4740}" type="presParOf" srcId="{DB7EC84A-F0C2-42C7-9402-783ED5B4D401}" destId="{C54A186C-0FAD-4257-A771-E6396653622B}" srcOrd="3" destOrd="0" presId="urn:microsoft.com/office/officeart/2016/7/layout/BasicLinearProcessNumbered"/>
    <dgm:cxn modelId="{D1DE428E-212E-481B-8F8E-E69E8F9A4B07}" type="presParOf" srcId="{F99BF56E-7EBE-479F-85E2-2D31CC92C97E}" destId="{8E14DD25-FF36-467C-8ADC-16A2BBD243B7}" srcOrd="1" destOrd="0" presId="urn:microsoft.com/office/officeart/2016/7/layout/BasicLinearProcessNumbered"/>
    <dgm:cxn modelId="{8A73076F-F48B-4D85-85A1-A0C8B64C7E39}" type="presParOf" srcId="{F99BF56E-7EBE-479F-85E2-2D31CC92C97E}" destId="{55E6AFF0-4EFD-4F03-A1CC-44314AAF488F}" srcOrd="2" destOrd="0" presId="urn:microsoft.com/office/officeart/2016/7/layout/BasicLinearProcessNumbered"/>
    <dgm:cxn modelId="{F5A7A08B-E85A-45D2-8EEF-53BA8933208F}" type="presParOf" srcId="{55E6AFF0-4EFD-4F03-A1CC-44314AAF488F}" destId="{360A4004-EC73-4FE1-B2D5-70AC5FFE416E}" srcOrd="0" destOrd="0" presId="urn:microsoft.com/office/officeart/2016/7/layout/BasicLinearProcessNumbered"/>
    <dgm:cxn modelId="{5C9F3495-D80E-4E85-AAF3-A4E293D5B375}" type="presParOf" srcId="{55E6AFF0-4EFD-4F03-A1CC-44314AAF488F}" destId="{F3A20A97-9AED-4D5B-91E2-E2481B53E6D7}" srcOrd="1" destOrd="0" presId="urn:microsoft.com/office/officeart/2016/7/layout/BasicLinearProcessNumbered"/>
    <dgm:cxn modelId="{7CFE3954-D2A0-4A8E-AB06-6BBB45EF1FBD}" type="presParOf" srcId="{55E6AFF0-4EFD-4F03-A1CC-44314AAF488F}" destId="{34654970-C20A-4209-B9A1-82283E7F61FC}" srcOrd="2" destOrd="0" presId="urn:microsoft.com/office/officeart/2016/7/layout/BasicLinearProcessNumbered"/>
    <dgm:cxn modelId="{89D38478-D234-46E8-9ED5-D0F529148863}" type="presParOf" srcId="{55E6AFF0-4EFD-4F03-A1CC-44314AAF488F}" destId="{4BEAFBAA-D4AF-4D2A-A4AA-02FB218F39B6}" srcOrd="3" destOrd="0" presId="urn:microsoft.com/office/officeart/2016/7/layout/BasicLinearProcessNumbered"/>
    <dgm:cxn modelId="{A83F6AA9-125E-4DB3-A6AA-1F263246AD6F}" type="presParOf" srcId="{F99BF56E-7EBE-479F-85E2-2D31CC92C97E}" destId="{63ED3A9D-5CD9-4E64-B2F5-29B8A54214EF}" srcOrd="3" destOrd="0" presId="urn:microsoft.com/office/officeart/2016/7/layout/BasicLinearProcessNumbered"/>
    <dgm:cxn modelId="{CE8F8EF1-FD87-4BF6-8A41-7E2D3245F01F}" type="presParOf" srcId="{F99BF56E-7EBE-479F-85E2-2D31CC92C97E}" destId="{85EDCE67-9B7F-48E6-8210-10379FDBE1C8}" srcOrd="4" destOrd="0" presId="urn:microsoft.com/office/officeart/2016/7/layout/BasicLinearProcessNumbered"/>
    <dgm:cxn modelId="{FE5EB677-4032-49CF-B3EA-05FD9CFC3AF6}" type="presParOf" srcId="{85EDCE67-9B7F-48E6-8210-10379FDBE1C8}" destId="{FD07CDCE-522D-4FBC-8474-A6BE91B648D9}" srcOrd="0" destOrd="0" presId="urn:microsoft.com/office/officeart/2016/7/layout/BasicLinearProcessNumbered"/>
    <dgm:cxn modelId="{7C5D051D-8D2C-4EC3-9704-0AB9C855BCF1}" type="presParOf" srcId="{85EDCE67-9B7F-48E6-8210-10379FDBE1C8}" destId="{97CDF271-F6FE-42D2-A51E-230D94483C1F}" srcOrd="1" destOrd="0" presId="urn:microsoft.com/office/officeart/2016/7/layout/BasicLinearProcessNumbered"/>
    <dgm:cxn modelId="{64C576AB-F4F6-43E3-BF9E-446EC58B81AD}" type="presParOf" srcId="{85EDCE67-9B7F-48E6-8210-10379FDBE1C8}" destId="{AE772642-CF3A-4617-B257-0C1E177AA005}" srcOrd="2" destOrd="0" presId="urn:microsoft.com/office/officeart/2016/7/layout/BasicLinearProcessNumbered"/>
    <dgm:cxn modelId="{5071F4AB-59A1-44D0-9342-C75F081DAB6A}" type="presParOf" srcId="{85EDCE67-9B7F-48E6-8210-10379FDBE1C8}" destId="{BC8A5365-01F8-4829-A012-83A6A33FBA3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ED87A0-5377-4272-A52E-F7F4F0DD12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12992D-57A8-4C31-AC28-8DBD7EFBBA54}">
      <dgm:prSet custT="1"/>
      <dgm:spPr/>
      <dgm:t>
        <a:bodyPr/>
        <a:lstStyle/>
        <a:p>
          <a:r>
            <a:rPr lang="en-US" sz="2000" b="1" dirty="0"/>
            <a:t>Disability justice</a:t>
          </a:r>
          <a:endParaRPr lang="en-US" sz="2000" dirty="0"/>
        </a:p>
      </dgm:t>
    </dgm:pt>
    <dgm:pt modelId="{C03C2698-C87F-4F38-A659-20FC9F08FC43}" type="parTrans" cxnId="{8516C139-976B-46D4-8662-EB8FB04D7FA7}">
      <dgm:prSet/>
      <dgm:spPr/>
      <dgm:t>
        <a:bodyPr/>
        <a:lstStyle/>
        <a:p>
          <a:endParaRPr lang="en-US"/>
        </a:p>
      </dgm:t>
    </dgm:pt>
    <dgm:pt modelId="{10BD5486-9BFA-48F5-85D3-1A0299D9E430}" type="sibTrans" cxnId="{8516C139-976B-46D4-8662-EB8FB04D7FA7}">
      <dgm:prSet/>
      <dgm:spPr/>
      <dgm:t>
        <a:bodyPr/>
        <a:lstStyle/>
        <a:p>
          <a:endParaRPr lang="en-US"/>
        </a:p>
      </dgm:t>
    </dgm:pt>
    <dgm:pt modelId="{4732E61B-CD98-4EF9-B913-899A6FB93924}">
      <dgm:prSet custT="1"/>
      <dgm:spPr/>
      <dgm:t>
        <a:bodyPr/>
        <a:lstStyle/>
        <a:p>
          <a:r>
            <a:rPr lang="en-US" sz="2000" dirty="0">
              <a:solidFill>
                <a:schemeClr val="tx2"/>
              </a:solidFill>
            </a:rPr>
            <a:t>Focus on </a:t>
          </a:r>
          <a:r>
            <a:rPr lang="en-US" sz="2000" u="sng" dirty="0">
              <a:solidFill>
                <a:schemeClr val="tx2"/>
              </a:solidFill>
            </a:rPr>
            <a:t>intersectionality</a:t>
          </a:r>
          <a:r>
            <a:rPr lang="en-US" sz="2000" u="none" dirty="0">
              <a:solidFill>
                <a:schemeClr val="tx2"/>
              </a:solidFill>
            </a:rPr>
            <a:t> to understand experience of disability</a:t>
          </a:r>
          <a:r>
            <a:rPr lang="en-US" sz="2000" dirty="0">
              <a:solidFill>
                <a:schemeClr val="tx2"/>
              </a:solidFill>
            </a:rPr>
            <a:t>.</a:t>
          </a:r>
        </a:p>
      </dgm:t>
    </dgm:pt>
    <dgm:pt modelId="{82FDC761-E0ED-4F00-89D8-D640ACC3300F}" type="parTrans" cxnId="{B5ACAE90-CEA6-4D54-8D79-E6C670FE2279}">
      <dgm:prSet/>
      <dgm:spPr/>
      <dgm:t>
        <a:bodyPr/>
        <a:lstStyle/>
        <a:p>
          <a:endParaRPr lang="en-US"/>
        </a:p>
      </dgm:t>
    </dgm:pt>
    <dgm:pt modelId="{EAE4AAA6-33A9-46D4-A292-3AC14927AF60}" type="sibTrans" cxnId="{B5ACAE90-CEA6-4D54-8D79-E6C670FE2279}">
      <dgm:prSet/>
      <dgm:spPr/>
      <dgm:t>
        <a:bodyPr/>
        <a:lstStyle/>
        <a:p>
          <a:endParaRPr lang="en-US"/>
        </a:p>
      </dgm:t>
    </dgm:pt>
    <dgm:pt modelId="{FA30E521-05BF-4146-86FD-3B4E1EA7A8EB}">
      <dgm:prSet custT="1"/>
      <dgm:spPr/>
      <dgm:t>
        <a:bodyPr/>
        <a:lstStyle/>
        <a:p>
          <a:r>
            <a:rPr lang="en-US" sz="2000" i="1" dirty="0">
              <a:solidFill>
                <a:schemeClr val="tx2"/>
              </a:solidFill>
            </a:rPr>
            <a:t>All research projects pay attention to multiple sources of marginalization and disadvantage.</a:t>
          </a:r>
          <a:endParaRPr lang="en-US" sz="2000" dirty="0">
            <a:solidFill>
              <a:schemeClr val="tx2"/>
            </a:solidFill>
          </a:endParaRPr>
        </a:p>
      </dgm:t>
    </dgm:pt>
    <dgm:pt modelId="{02FA8A15-67A3-4DE5-86B0-72EC81F5BCE7}" type="parTrans" cxnId="{724095C2-5AE8-4CD4-8D1E-2123C2BC2CE4}">
      <dgm:prSet/>
      <dgm:spPr/>
      <dgm:t>
        <a:bodyPr/>
        <a:lstStyle/>
        <a:p>
          <a:endParaRPr lang="en-US"/>
        </a:p>
      </dgm:t>
    </dgm:pt>
    <dgm:pt modelId="{1DAAA0DC-1F8E-4DEF-94F2-445CC91D6A42}" type="sibTrans" cxnId="{724095C2-5AE8-4CD4-8D1E-2123C2BC2CE4}">
      <dgm:prSet/>
      <dgm:spPr/>
      <dgm:t>
        <a:bodyPr/>
        <a:lstStyle/>
        <a:p>
          <a:endParaRPr lang="en-US"/>
        </a:p>
      </dgm:t>
    </dgm:pt>
    <dgm:pt modelId="{E737A21C-BB2A-401C-ABFB-CFD968077760}">
      <dgm:prSet custT="1"/>
      <dgm:spPr/>
      <dgm:t>
        <a:bodyPr/>
        <a:lstStyle/>
        <a:p>
          <a:r>
            <a:rPr lang="en-US" sz="2000" b="1" dirty="0"/>
            <a:t>Social model of disability</a:t>
          </a:r>
          <a:endParaRPr lang="en-US" sz="2000" dirty="0"/>
        </a:p>
      </dgm:t>
    </dgm:pt>
    <dgm:pt modelId="{BCE78D84-3FB5-45F8-8E8B-43BB7D0E072B}" type="parTrans" cxnId="{4C13008A-229C-4203-9BE0-BBDE9EF8CED1}">
      <dgm:prSet/>
      <dgm:spPr/>
      <dgm:t>
        <a:bodyPr/>
        <a:lstStyle/>
        <a:p>
          <a:endParaRPr lang="en-US"/>
        </a:p>
      </dgm:t>
    </dgm:pt>
    <dgm:pt modelId="{AAD8621D-8845-4075-8695-EAE75A309073}" type="sibTrans" cxnId="{4C13008A-229C-4203-9BE0-BBDE9EF8CED1}">
      <dgm:prSet/>
      <dgm:spPr/>
      <dgm:t>
        <a:bodyPr/>
        <a:lstStyle/>
        <a:p>
          <a:endParaRPr lang="en-US"/>
        </a:p>
      </dgm:t>
    </dgm:pt>
    <dgm:pt modelId="{BF82F60C-FFD5-4590-9753-3D1F5F40DB3A}">
      <dgm:prSet custT="1"/>
      <dgm:spPr/>
      <dgm:t>
        <a:bodyPr/>
        <a:lstStyle/>
        <a:p>
          <a:r>
            <a:rPr lang="en-US" sz="2000" dirty="0">
              <a:solidFill>
                <a:schemeClr val="tx2"/>
              </a:solidFill>
            </a:rPr>
            <a:t>Lack of participation considered as resulting from a poor person-environment fit.</a:t>
          </a:r>
        </a:p>
      </dgm:t>
    </dgm:pt>
    <dgm:pt modelId="{F705D5D9-D009-487F-ADDD-EF2122392F5E}" type="parTrans" cxnId="{B21CE692-3A64-417F-80E5-20A56B384DA8}">
      <dgm:prSet/>
      <dgm:spPr/>
      <dgm:t>
        <a:bodyPr/>
        <a:lstStyle/>
        <a:p>
          <a:endParaRPr lang="en-US"/>
        </a:p>
      </dgm:t>
    </dgm:pt>
    <dgm:pt modelId="{FE0BE1DE-61FD-4511-9899-4F5ECCCDE6F3}" type="sibTrans" cxnId="{B21CE692-3A64-417F-80E5-20A56B384DA8}">
      <dgm:prSet/>
      <dgm:spPr/>
      <dgm:t>
        <a:bodyPr/>
        <a:lstStyle/>
        <a:p>
          <a:endParaRPr lang="en-US"/>
        </a:p>
      </dgm:t>
    </dgm:pt>
    <dgm:pt modelId="{80148608-10AD-4479-9CBB-0ABBDC59AC21}">
      <dgm:prSet custT="1"/>
      <dgm:spPr/>
      <dgm:t>
        <a:bodyPr/>
        <a:lstStyle/>
        <a:p>
          <a:r>
            <a:rPr lang="en-US" sz="2000" i="1" dirty="0">
              <a:solidFill>
                <a:schemeClr val="tx2"/>
              </a:solidFill>
            </a:rPr>
            <a:t>Projects seek to address environmental barriers to community living and participation (e.g., stigma and discrimination, system issues).</a:t>
          </a:r>
          <a:endParaRPr lang="en-US" sz="2000" dirty="0">
            <a:solidFill>
              <a:schemeClr val="tx2"/>
            </a:solidFill>
          </a:endParaRPr>
        </a:p>
      </dgm:t>
    </dgm:pt>
    <dgm:pt modelId="{5F7F04C2-0972-42E3-8D98-EBFEDB4597F0}" type="parTrans" cxnId="{4BF22BD6-01F9-4007-A240-0C0DD12FE390}">
      <dgm:prSet/>
      <dgm:spPr/>
      <dgm:t>
        <a:bodyPr/>
        <a:lstStyle/>
        <a:p>
          <a:endParaRPr lang="en-US"/>
        </a:p>
      </dgm:t>
    </dgm:pt>
    <dgm:pt modelId="{6430969D-D973-4F4B-A0B4-41FE66BA044B}" type="sibTrans" cxnId="{4BF22BD6-01F9-4007-A240-0C0DD12FE390}">
      <dgm:prSet/>
      <dgm:spPr/>
      <dgm:t>
        <a:bodyPr/>
        <a:lstStyle/>
        <a:p>
          <a:endParaRPr lang="en-US"/>
        </a:p>
      </dgm:t>
    </dgm:pt>
    <dgm:pt modelId="{735B2512-89A7-4057-BEB5-EDAFA11DF5DE}">
      <dgm:prSet custT="1"/>
      <dgm:spPr/>
      <dgm:t>
        <a:bodyPr/>
        <a:lstStyle/>
        <a:p>
          <a:r>
            <a:rPr lang="en-US" sz="2000" b="1" dirty="0"/>
            <a:t>Developmental theories and perspectives</a:t>
          </a:r>
          <a:endParaRPr lang="en-US" sz="2000" dirty="0"/>
        </a:p>
      </dgm:t>
    </dgm:pt>
    <dgm:pt modelId="{64FF138A-8078-47F5-BE0A-591C5C92FD6E}" type="parTrans" cxnId="{6FEFD071-4276-49A0-A154-416FA7D616B9}">
      <dgm:prSet/>
      <dgm:spPr/>
      <dgm:t>
        <a:bodyPr/>
        <a:lstStyle/>
        <a:p>
          <a:endParaRPr lang="en-US"/>
        </a:p>
      </dgm:t>
    </dgm:pt>
    <dgm:pt modelId="{F81B76F5-20E2-44CE-AA02-09F3B9D49A25}" type="sibTrans" cxnId="{6FEFD071-4276-49A0-A154-416FA7D616B9}">
      <dgm:prSet/>
      <dgm:spPr/>
      <dgm:t>
        <a:bodyPr/>
        <a:lstStyle/>
        <a:p>
          <a:endParaRPr lang="en-US"/>
        </a:p>
      </dgm:t>
    </dgm:pt>
    <dgm:pt modelId="{4128A9DA-C050-4B86-A8CC-F564DE6847C5}">
      <dgm:prSet custT="1"/>
      <dgm:spPr/>
      <dgm:t>
        <a:bodyPr/>
        <a:lstStyle/>
        <a:p>
          <a:pPr>
            <a:buChar char="•"/>
          </a:pPr>
          <a:r>
            <a:rPr lang="en-US" sz="2000" dirty="0">
              <a:solidFill>
                <a:schemeClr val="tx2"/>
              </a:solidFill>
            </a:rPr>
            <a:t>Recognition of unique milestones, needs and experiences of YAs</a:t>
          </a:r>
          <a:endParaRPr lang="en-US" sz="2000" dirty="0"/>
        </a:p>
      </dgm:t>
    </dgm:pt>
    <dgm:pt modelId="{E3135BD0-1504-4246-9B4E-832FD64FCCB9}" type="parTrans" cxnId="{2330B35A-4984-41AE-9DF6-8F7E661B9C6C}">
      <dgm:prSet/>
      <dgm:spPr/>
      <dgm:t>
        <a:bodyPr/>
        <a:lstStyle/>
        <a:p>
          <a:endParaRPr lang="en-US"/>
        </a:p>
      </dgm:t>
    </dgm:pt>
    <dgm:pt modelId="{DD047A6C-2832-4B5E-A4FF-C366DB7AA023}" type="sibTrans" cxnId="{2330B35A-4984-41AE-9DF6-8F7E661B9C6C}">
      <dgm:prSet/>
      <dgm:spPr/>
      <dgm:t>
        <a:bodyPr/>
        <a:lstStyle/>
        <a:p>
          <a:endParaRPr lang="en-US"/>
        </a:p>
      </dgm:t>
    </dgm:pt>
    <dgm:pt modelId="{88904FA5-B802-4E43-9C44-C817C5F0921C}">
      <dgm:prSet custT="1"/>
      <dgm:spPr/>
      <dgm:t>
        <a:bodyPr/>
        <a:lstStyle/>
        <a:p>
          <a:r>
            <a:rPr lang="en-US" sz="2000" i="1" dirty="0">
              <a:solidFill>
                <a:schemeClr val="tx2"/>
              </a:solidFill>
            </a:rPr>
            <a:t>Projects incorporate a developmental lens.</a:t>
          </a:r>
          <a:endParaRPr lang="en-US" sz="2000" dirty="0">
            <a:solidFill>
              <a:schemeClr val="tx2"/>
            </a:solidFill>
          </a:endParaRPr>
        </a:p>
      </dgm:t>
    </dgm:pt>
    <dgm:pt modelId="{745C472C-FA87-402B-BC4F-74DBF8C3C34B}" type="parTrans" cxnId="{FDA5E5B9-84ED-4501-961A-0D355B2EC475}">
      <dgm:prSet/>
      <dgm:spPr/>
      <dgm:t>
        <a:bodyPr/>
        <a:lstStyle/>
        <a:p>
          <a:endParaRPr lang="en-US"/>
        </a:p>
      </dgm:t>
    </dgm:pt>
    <dgm:pt modelId="{3532E71A-0645-4699-877C-9C1CAAF9BB1D}" type="sibTrans" cxnId="{FDA5E5B9-84ED-4501-961A-0D355B2EC475}">
      <dgm:prSet/>
      <dgm:spPr/>
      <dgm:t>
        <a:bodyPr/>
        <a:lstStyle/>
        <a:p>
          <a:endParaRPr lang="en-US"/>
        </a:p>
      </dgm:t>
    </dgm:pt>
    <dgm:pt modelId="{651BB04A-6921-49B7-A7D9-A2E0BBAA1661}" type="pres">
      <dgm:prSet presAssocID="{04ED87A0-5377-4272-A52E-F7F4F0DD1261}" presName="linear" presStyleCnt="0">
        <dgm:presLayoutVars>
          <dgm:animLvl val="lvl"/>
          <dgm:resizeHandles val="exact"/>
        </dgm:presLayoutVars>
      </dgm:prSet>
      <dgm:spPr/>
    </dgm:pt>
    <dgm:pt modelId="{A30FF176-53B1-487B-B5BE-025F92853A6B}" type="pres">
      <dgm:prSet presAssocID="{8812992D-57A8-4C31-AC28-8DBD7EFBBA54}" presName="parentText" presStyleLbl="node1" presStyleIdx="0" presStyleCnt="3" custScaleY="34180">
        <dgm:presLayoutVars>
          <dgm:chMax val="0"/>
          <dgm:bulletEnabled val="1"/>
        </dgm:presLayoutVars>
      </dgm:prSet>
      <dgm:spPr/>
    </dgm:pt>
    <dgm:pt modelId="{9E8F756C-3185-42D1-94CC-7431DADFC07A}" type="pres">
      <dgm:prSet presAssocID="{8812992D-57A8-4C31-AC28-8DBD7EFBBA54}" presName="childText" presStyleLbl="revTx" presStyleIdx="0" presStyleCnt="3">
        <dgm:presLayoutVars>
          <dgm:bulletEnabled val="1"/>
        </dgm:presLayoutVars>
      </dgm:prSet>
      <dgm:spPr/>
    </dgm:pt>
    <dgm:pt modelId="{77EB8D19-3B42-4D74-B68F-E2552ABCA1BD}" type="pres">
      <dgm:prSet presAssocID="{E737A21C-BB2A-401C-ABFB-CFD968077760}" presName="parentText" presStyleLbl="node1" presStyleIdx="1" presStyleCnt="3" custScaleY="40942" custLinFactNeighborX="-514" custLinFactNeighborY="-2779">
        <dgm:presLayoutVars>
          <dgm:chMax val="0"/>
          <dgm:bulletEnabled val="1"/>
        </dgm:presLayoutVars>
      </dgm:prSet>
      <dgm:spPr/>
    </dgm:pt>
    <dgm:pt modelId="{A6E4B844-C59A-43E9-BF97-4019B7BC40DF}" type="pres">
      <dgm:prSet presAssocID="{E737A21C-BB2A-401C-ABFB-CFD968077760}" presName="childText" presStyleLbl="revTx" presStyleIdx="1" presStyleCnt="3">
        <dgm:presLayoutVars>
          <dgm:bulletEnabled val="1"/>
        </dgm:presLayoutVars>
      </dgm:prSet>
      <dgm:spPr/>
    </dgm:pt>
    <dgm:pt modelId="{F68A968B-DAB7-41DD-8A9F-2A8232D7F7BD}" type="pres">
      <dgm:prSet presAssocID="{735B2512-89A7-4057-BEB5-EDAFA11DF5DE}" presName="parentText" presStyleLbl="node1" presStyleIdx="2" presStyleCnt="3" custScaleY="30937">
        <dgm:presLayoutVars>
          <dgm:chMax val="0"/>
          <dgm:bulletEnabled val="1"/>
        </dgm:presLayoutVars>
      </dgm:prSet>
      <dgm:spPr/>
    </dgm:pt>
    <dgm:pt modelId="{94456129-22A5-4BF2-8908-59C9FA85B0F4}" type="pres">
      <dgm:prSet presAssocID="{735B2512-89A7-4057-BEB5-EDAFA11DF5DE}" presName="childText" presStyleLbl="revTx" presStyleIdx="2" presStyleCnt="3">
        <dgm:presLayoutVars>
          <dgm:bulletEnabled val="1"/>
        </dgm:presLayoutVars>
      </dgm:prSet>
      <dgm:spPr/>
    </dgm:pt>
  </dgm:ptLst>
  <dgm:cxnLst>
    <dgm:cxn modelId="{3E47D306-91C0-45EF-9642-59E1C07799C5}" type="presOf" srcId="{4732E61B-CD98-4EF9-B913-899A6FB93924}" destId="{9E8F756C-3185-42D1-94CC-7431DADFC07A}" srcOrd="0" destOrd="0" presId="urn:microsoft.com/office/officeart/2005/8/layout/vList2"/>
    <dgm:cxn modelId="{BD6D9B14-DB4D-4593-B599-75D2F99F71CD}" type="presOf" srcId="{BF82F60C-FFD5-4590-9753-3D1F5F40DB3A}" destId="{A6E4B844-C59A-43E9-BF97-4019B7BC40DF}" srcOrd="0" destOrd="0" presId="urn:microsoft.com/office/officeart/2005/8/layout/vList2"/>
    <dgm:cxn modelId="{31F5CB29-1CD5-4329-AF79-09B0A6BD9319}" type="presOf" srcId="{80148608-10AD-4479-9CBB-0ABBDC59AC21}" destId="{A6E4B844-C59A-43E9-BF97-4019B7BC40DF}" srcOrd="0" destOrd="1" presId="urn:microsoft.com/office/officeart/2005/8/layout/vList2"/>
    <dgm:cxn modelId="{21204137-A561-45FE-B96F-30656CECD5CB}" type="presOf" srcId="{88904FA5-B802-4E43-9C44-C817C5F0921C}" destId="{94456129-22A5-4BF2-8908-59C9FA85B0F4}" srcOrd="0" destOrd="1" presId="urn:microsoft.com/office/officeart/2005/8/layout/vList2"/>
    <dgm:cxn modelId="{8516C139-976B-46D4-8662-EB8FB04D7FA7}" srcId="{04ED87A0-5377-4272-A52E-F7F4F0DD1261}" destId="{8812992D-57A8-4C31-AC28-8DBD7EFBBA54}" srcOrd="0" destOrd="0" parTransId="{C03C2698-C87F-4F38-A659-20FC9F08FC43}" sibTransId="{10BD5486-9BFA-48F5-85D3-1A0299D9E430}"/>
    <dgm:cxn modelId="{7D65DE5F-8123-4635-9D07-788B817CCBF2}" type="presOf" srcId="{735B2512-89A7-4057-BEB5-EDAFA11DF5DE}" destId="{F68A968B-DAB7-41DD-8A9F-2A8232D7F7BD}" srcOrd="0" destOrd="0" presId="urn:microsoft.com/office/officeart/2005/8/layout/vList2"/>
    <dgm:cxn modelId="{6FEFD071-4276-49A0-A154-416FA7D616B9}" srcId="{04ED87A0-5377-4272-A52E-F7F4F0DD1261}" destId="{735B2512-89A7-4057-BEB5-EDAFA11DF5DE}" srcOrd="2" destOrd="0" parTransId="{64FF138A-8078-47F5-BE0A-591C5C92FD6E}" sibTransId="{F81B76F5-20E2-44CE-AA02-09F3B9D49A25}"/>
    <dgm:cxn modelId="{2330B35A-4984-41AE-9DF6-8F7E661B9C6C}" srcId="{735B2512-89A7-4057-BEB5-EDAFA11DF5DE}" destId="{4128A9DA-C050-4B86-A8CC-F564DE6847C5}" srcOrd="0" destOrd="0" parTransId="{E3135BD0-1504-4246-9B4E-832FD64FCCB9}" sibTransId="{DD047A6C-2832-4B5E-A4FF-C366DB7AA023}"/>
    <dgm:cxn modelId="{0F25B67C-86AB-4186-8DEA-55A2AB1722E5}" type="presOf" srcId="{4128A9DA-C050-4B86-A8CC-F564DE6847C5}" destId="{94456129-22A5-4BF2-8908-59C9FA85B0F4}" srcOrd="0" destOrd="0" presId="urn:microsoft.com/office/officeart/2005/8/layout/vList2"/>
    <dgm:cxn modelId="{89507088-B2EF-4A8E-AAEE-D03102231EB5}" type="presOf" srcId="{04ED87A0-5377-4272-A52E-F7F4F0DD1261}" destId="{651BB04A-6921-49B7-A7D9-A2E0BBAA1661}" srcOrd="0" destOrd="0" presId="urn:microsoft.com/office/officeart/2005/8/layout/vList2"/>
    <dgm:cxn modelId="{4C13008A-229C-4203-9BE0-BBDE9EF8CED1}" srcId="{04ED87A0-5377-4272-A52E-F7F4F0DD1261}" destId="{E737A21C-BB2A-401C-ABFB-CFD968077760}" srcOrd="1" destOrd="0" parTransId="{BCE78D84-3FB5-45F8-8E8B-43BB7D0E072B}" sibTransId="{AAD8621D-8845-4075-8695-EAE75A309073}"/>
    <dgm:cxn modelId="{B5ACAE90-CEA6-4D54-8D79-E6C670FE2279}" srcId="{8812992D-57A8-4C31-AC28-8DBD7EFBBA54}" destId="{4732E61B-CD98-4EF9-B913-899A6FB93924}" srcOrd="0" destOrd="0" parTransId="{82FDC761-E0ED-4F00-89D8-D640ACC3300F}" sibTransId="{EAE4AAA6-33A9-46D4-A292-3AC14927AF60}"/>
    <dgm:cxn modelId="{B21CE692-3A64-417F-80E5-20A56B384DA8}" srcId="{E737A21C-BB2A-401C-ABFB-CFD968077760}" destId="{BF82F60C-FFD5-4590-9753-3D1F5F40DB3A}" srcOrd="0" destOrd="0" parTransId="{F705D5D9-D009-487F-ADDD-EF2122392F5E}" sibTransId="{FE0BE1DE-61FD-4511-9899-4F5ECCCDE6F3}"/>
    <dgm:cxn modelId="{E7720AA5-7985-4E96-9C5D-FD17BF6434D1}" type="presOf" srcId="{8812992D-57A8-4C31-AC28-8DBD7EFBBA54}" destId="{A30FF176-53B1-487B-B5BE-025F92853A6B}" srcOrd="0" destOrd="0" presId="urn:microsoft.com/office/officeart/2005/8/layout/vList2"/>
    <dgm:cxn modelId="{67C030AD-322D-4A43-AED5-8B4F7AFBFCA5}" type="presOf" srcId="{FA30E521-05BF-4146-86FD-3B4E1EA7A8EB}" destId="{9E8F756C-3185-42D1-94CC-7431DADFC07A}" srcOrd="0" destOrd="1" presId="urn:microsoft.com/office/officeart/2005/8/layout/vList2"/>
    <dgm:cxn modelId="{FDA5E5B9-84ED-4501-961A-0D355B2EC475}" srcId="{735B2512-89A7-4057-BEB5-EDAFA11DF5DE}" destId="{88904FA5-B802-4E43-9C44-C817C5F0921C}" srcOrd="1" destOrd="0" parTransId="{745C472C-FA87-402B-BC4F-74DBF8C3C34B}" sibTransId="{3532E71A-0645-4699-877C-9C1CAAF9BB1D}"/>
    <dgm:cxn modelId="{657458BD-0F8F-4200-9491-0C7109756CFA}" type="presOf" srcId="{E737A21C-BB2A-401C-ABFB-CFD968077760}" destId="{77EB8D19-3B42-4D74-B68F-E2552ABCA1BD}" srcOrd="0" destOrd="0" presId="urn:microsoft.com/office/officeart/2005/8/layout/vList2"/>
    <dgm:cxn modelId="{724095C2-5AE8-4CD4-8D1E-2123C2BC2CE4}" srcId="{8812992D-57A8-4C31-AC28-8DBD7EFBBA54}" destId="{FA30E521-05BF-4146-86FD-3B4E1EA7A8EB}" srcOrd="1" destOrd="0" parTransId="{02FA8A15-67A3-4DE5-86B0-72EC81F5BCE7}" sibTransId="{1DAAA0DC-1F8E-4DEF-94F2-445CC91D6A42}"/>
    <dgm:cxn modelId="{4BF22BD6-01F9-4007-A240-0C0DD12FE390}" srcId="{E737A21C-BB2A-401C-ABFB-CFD968077760}" destId="{80148608-10AD-4479-9CBB-0ABBDC59AC21}" srcOrd="1" destOrd="0" parTransId="{5F7F04C2-0972-42E3-8D98-EBFEDB4597F0}" sibTransId="{6430969D-D973-4F4B-A0B4-41FE66BA044B}"/>
    <dgm:cxn modelId="{18F1852A-4973-4549-B253-BCCE8EED38D6}" type="presParOf" srcId="{651BB04A-6921-49B7-A7D9-A2E0BBAA1661}" destId="{A30FF176-53B1-487B-B5BE-025F92853A6B}" srcOrd="0" destOrd="0" presId="urn:microsoft.com/office/officeart/2005/8/layout/vList2"/>
    <dgm:cxn modelId="{B0AEE0D7-8E10-41CC-A84A-E8EE33AEF171}" type="presParOf" srcId="{651BB04A-6921-49B7-A7D9-A2E0BBAA1661}" destId="{9E8F756C-3185-42D1-94CC-7431DADFC07A}" srcOrd="1" destOrd="0" presId="urn:microsoft.com/office/officeart/2005/8/layout/vList2"/>
    <dgm:cxn modelId="{C38E1567-6CF3-4949-919F-6DB195D255FA}" type="presParOf" srcId="{651BB04A-6921-49B7-A7D9-A2E0BBAA1661}" destId="{77EB8D19-3B42-4D74-B68F-E2552ABCA1BD}" srcOrd="2" destOrd="0" presId="urn:microsoft.com/office/officeart/2005/8/layout/vList2"/>
    <dgm:cxn modelId="{BB4192E9-C71F-49BE-BD1D-E2AF8A545D95}" type="presParOf" srcId="{651BB04A-6921-49B7-A7D9-A2E0BBAA1661}" destId="{A6E4B844-C59A-43E9-BF97-4019B7BC40DF}" srcOrd="3" destOrd="0" presId="urn:microsoft.com/office/officeart/2005/8/layout/vList2"/>
    <dgm:cxn modelId="{A59F45B3-8C80-4E66-B3ED-4CC2090BF84C}" type="presParOf" srcId="{651BB04A-6921-49B7-A7D9-A2E0BBAA1661}" destId="{F68A968B-DAB7-41DD-8A9F-2A8232D7F7BD}" srcOrd="4" destOrd="0" presId="urn:microsoft.com/office/officeart/2005/8/layout/vList2"/>
    <dgm:cxn modelId="{06C84F77-3EF6-44FF-9526-0B98DD70420E}" type="presParOf" srcId="{651BB04A-6921-49B7-A7D9-A2E0BBAA1661}" destId="{94456129-22A5-4BF2-8908-59C9FA85B0F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C996D3-43CE-44DA-93BB-DDB17E0233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7AD6295-490D-4E18-9100-2D45E9ED98F2}">
      <dgm:prSet custT="1"/>
      <dgm:spPr/>
      <dgm:t>
        <a:bodyPr/>
        <a:lstStyle/>
        <a:p>
          <a:r>
            <a:rPr lang="en-US" sz="2000" b="1" dirty="0"/>
            <a:t>(Youth) participatory action research approach</a:t>
          </a:r>
          <a:endParaRPr lang="en-US" sz="2000" dirty="0"/>
        </a:p>
      </dgm:t>
    </dgm:pt>
    <dgm:pt modelId="{1719CA00-1FFD-4770-9828-75FA9D162714}" type="parTrans" cxnId="{C2D5CB92-0025-4004-BEC8-91D1BC29D48A}">
      <dgm:prSet/>
      <dgm:spPr/>
      <dgm:t>
        <a:bodyPr/>
        <a:lstStyle/>
        <a:p>
          <a:endParaRPr lang="en-US"/>
        </a:p>
      </dgm:t>
    </dgm:pt>
    <dgm:pt modelId="{A1BB44E9-7D69-41A1-8D5D-E1F1AB453DB2}" type="sibTrans" cxnId="{C2D5CB92-0025-4004-BEC8-91D1BC29D48A}">
      <dgm:prSet/>
      <dgm:spPr/>
      <dgm:t>
        <a:bodyPr/>
        <a:lstStyle/>
        <a:p>
          <a:endParaRPr lang="en-US"/>
        </a:p>
      </dgm:t>
    </dgm:pt>
    <dgm:pt modelId="{113F5F6A-8248-4E93-BC65-C01766E035F3}">
      <dgm:prSet custT="1"/>
      <dgm:spPr/>
      <dgm:t>
        <a:bodyPr/>
        <a:lstStyle/>
        <a:p>
          <a:r>
            <a:rPr lang="en-US" sz="2000" dirty="0">
              <a:solidFill>
                <a:schemeClr val="tx2"/>
              </a:solidFill>
            </a:rPr>
            <a:t>Designed to foster youth empowerment and action related to social injustices. </a:t>
          </a:r>
        </a:p>
      </dgm:t>
    </dgm:pt>
    <dgm:pt modelId="{5909156A-6B1C-4341-A0EA-06E2D0F6D492}" type="parTrans" cxnId="{C338976A-6615-464A-AD32-E54589B728EB}">
      <dgm:prSet/>
      <dgm:spPr/>
      <dgm:t>
        <a:bodyPr/>
        <a:lstStyle/>
        <a:p>
          <a:endParaRPr lang="en-US"/>
        </a:p>
      </dgm:t>
    </dgm:pt>
    <dgm:pt modelId="{7F8E8A5A-72BF-4531-A63B-0177441E39FE}" type="sibTrans" cxnId="{C338976A-6615-464A-AD32-E54589B728EB}">
      <dgm:prSet/>
      <dgm:spPr/>
      <dgm:t>
        <a:bodyPr/>
        <a:lstStyle/>
        <a:p>
          <a:endParaRPr lang="en-US"/>
        </a:p>
      </dgm:t>
    </dgm:pt>
    <dgm:pt modelId="{F74138CF-FBDA-4A3F-B25C-5F785E1BC9F9}">
      <dgm:prSet custT="1"/>
      <dgm:spPr/>
      <dgm:t>
        <a:bodyPr/>
        <a:lstStyle/>
        <a:p>
          <a:r>
            <a:rPr lang="en-US" sz="2000" i="0" dirty="0">
              <a:solidFill>
                <a:schemeClr val="tx2"/>
              </a:solidFill>
            </a:rPr>
            <a:t>All projects informed by lived experiences and concerns of YAs and include Young Adult Advisory Board (YAB) as co-investigators or key collaborators.</a:t>
          </a:r>
        </a:p>
      </dgm:t>
    </dgm:pt>
    <dgm:pt modelId="{C2A59C96-4691-4E83-8EE5-D5B05F3CDD49}" type="parTrans" cxnId="{3744A587-5725-4F73-9867-6B405DFA014B}">
      <dgm:prSet/>
      <dgm:spPr/>
      <dgm:t>
        <a:bodyPr/>
        <a:lstStyle/>
        <a:p>
          <a:endParaRPr lang="en-US"/>
        </a:p>
      </dgm:t>
    </dgm:pt>
    <dgm:pt modelId="{911A38A2-ED34-4440-8A63-396977431D28}" type="sibTrans" cxnId="{3744A587-5725-4F73-9867-6B405DFA014B}">
      <dgm:prSet/>
      <dgm:spPr/>
      <dgm:t>
        <a:bodyPr/>
        <a:lstStyle/>
        <a:p>
          <a:endParaRPr lang="en-US"/>
        </a:p>
      </dgm:t>
    </dgm:pt>
    <dgm:pt modelId="{B2FD1178-66D1-41DA-AB0A-8EF92ED26DA4}">
      <dgm:prSet custT="1"/>
      <dgm:spPr/>
      <dgm:t>
        <a:bodyPr/>
        <a:lstStyle/>
        <a:p>
          <a:r>
            <a:rPr lang="en-US" sz="2000" i="0" dirty="0">
              <a:solidFill>
                <a:schemeClr val="tx2"/>
              </a:solidFill>
            </a:rPr>
            <a:t>Participatory activities enhanced by Family Advisory Board (FAB) and Multi-Stakeholder Advisory Board (MAB).</a:t>
          </a:r>
        </a:p>
      </dgm:t>
    </dgm:pt>
    <dgm:pt modelId="{C313F590-7187-4B21-B315-C749934E3356}" type="parTrans" cxnId="{14F64927-9139-45DD-8AFE-B2BCEF8B0A46}">
      <dgm:prSet/>
      <dgm:spPr/>
      <dgm:t>
        <a:bodyPr/>
        <a:lstStyle/>
        <a:p>
          <a:endParaRPr lang="en-US"/>
        </a:p>
      </dgm:t>
    </dgm:pt>
    <dgm:pt modelId="{B14ED422-DF71-4565-837C-574067D99C97}" type="sibTrans" cxnId="{14F64927-9139-45DD-8AFE-B2BCEF8B0A46}">
      <dgm:prSet/>
      <dgm:spPr/>
      <dgm:t>
        <a:bodyPr/>
        <a:lstStyle/>
        <a:p>
          <a:endParaRPr lang="en-US"/>
        </a:p>
      </dgm:t>
    </dgm:pt>
    <dgm:pt modelId="{46A259E4-EB89-4F77-B2B7-F5C0BC4426FF}" type="pres">
      <dgm:prSet presAssocID="{54C996D3-43CE-44DA-93BB-DDB17E0233BF}" presName="linear" presStyleCnt="0">
        <dgm:presLayoutVars>
          <dgm:dir/>
          <dgm:animLvl val="lvl"/>
          <dgm:resizeHandles val="exact"/>
        </dgm:presLayoutVars>
      </dgm:prSet>
      <dgm:spPr/>
    </dgm:pt>
    <dgm:pt modelId="{C3DFC56F-6B9A-4499-A863-CFA3B1373E15}" type="pres">
      <dgm:prSet presAssocID="{17AD6295-490D-4E18-9100-2D45E9ED98F2}" presName="parentLin" presStyleCnt="0"/>
      <dgm:spPr/>
    </dgm:pt>
    <dgm:pt modelId="{C9EDEC0E-F47C-4579-8082-DAFB3024BF53}" type="pres">
      <dgm:prSet presAssocID="{17AD6295-490D-4E18-9100-2D45E9ED98F2}" presName="parentLeftMargin" presStyleLbl="node1" presStyleIdx="0" presStyleCnt="1"/>
      <dgm:spPr/>
    </dgm:pt>
    <dgm:pt modelId="{A7F22B76-4DC1-4B3C-BFE3-1D4BFCA912BC}" type="pres">
      <dgm:prSet presAssocID="{17AD6295-490D-4E18-9100-2D45E9ED98F2}" presName="parentText" presStyleLbl="node1" presStyleIdx="0" presStyleCnt="1" custScaleX="173904" custScaleY="38819" custLinFactNeighborX="-46697" custLinFactNeighborY="-35725">
        <dgm:presLayoutVars>
          <dgm:chMax val="0"/>
          <dgm:bulletEnabled val="1"/>
        </dgm:presLayoutVars>
      </dgm:prSet>
      <dgm:spPr/>
    </dgm:pt>
    <dgm:pt modelId="{91A84B5F-DBA1-49BC-B99B-50C36DA86CA1}" type="pres">
      <dgm:prSet presAssocID="{17AD6295-490D-4E18-9100-2D45E9ED98F2}" presName="negativeSpace" presStyleCnt="0"/>
      <dgm:spPr/>
    </dgm:pt>
    <dgm:pt modelId="{8E9A79DE-01F5-4152-B46B-7E012DB0E372}" type="pres">
      <dgm:prSet presAssocID="{17AD6295-490D-4E18-9100-2D45E9ED98F2}" presName="childText" presStyleLbl="conFgAcc1" presStyleIdx="0" presStyleCnt="1" custScaleY="73360" custLinFactNeighborX="-521" custLinFactNeighborY="-5180">
        <dgm:presLayoutVars>
          <dgm:bulletEnabled val="1"/>
        </dgm:presLayoutVars>
      </dgm:prSet>
      <dgm:spPr/>
    </dgm:pt>
  </dgm:ptLst>
  <dgm:cxnLst>
    <dgm:cxn modelId="{50907817-7622-4E8B-91E7-8CCDE4752997}" type="presOf" srcId="{113F5F6A-8248-4E93-BC65-C01766E035F3}" destId="{8E9A79DE-01F5-4152-B46B-7E012DB0E372}" srcOrd="0" destOrd="0" presId="urn:microsoft.com/office/officeart/2005/8/layout/list1"/>
    <dgm:cxn modelId="{14F64927-9139-45DD-8AFE-B2BCEF8B0A46}" srcId="{17AD6295-490D-4E18-9100-2D45E9ED98F2}" destId="{B2FD1178-66D1-41DA-AB0A-8EF92ED26DA4}" srcOrd="2" destOrd="0" parTransId="{C313F590-7187-4B21-B315-C749934E3356}" sibTransId="{B14ED422-DF71-4565-837C-574067D99C97}"/>
    <dgm:cxn modelId="{F0C8C33E-004E-483B-9CE6-1C7F7CE38735}" type="presOf" srcId="{54C996D3-43CE-44DA-93BB-DDB17E0233BF}" destId="{46A259E4-EB89-4F77-B2B7-F5C0BC4426FF}" srcOrd="0" destOrd="0" presId="urn:microsoft.com/office/officeart/2005/8/layout/list1"/>
    <dgm:cxn modelId="{C8B9F548-43BF-4F12-86ED-EF37D3157B9E}" type="presOf" srcId="{17AD6295-490D-4E18-9100-2D45E9ED98F2}" destId="{A7F22B76-4DC1-4B3C-BFE3-1D4BFCA912BC}" srcOrd="1" destOrd="0" presId="urn:microsoft.com/office/officeart/2005/8/layout/list1"/>
    <dgm:cxn modelId="{C338976A-6615-464A-AD32-E54589B728EB}" srcId="{17AD6295-490D-4E18-9100-2D45E9ED98F2}" destId="{113F5F6A-8248-4E93-BC65-C01766E035F3}" srcOrd="0" destOrd="0" parTransId="{5909156A-6B1C-4341-A0EA-06E2D0F6D492}" sibTransId="{7F8E8A5A-72BF-4531-A63B-0177441E39FE}"/>
    <dgm:cxn modelId="{466CDA72-E377-4DC4-BCF6-58503C09A604}" type="presOf" srcId="{17AD6295-490D-4E18-9100-2D45E9ED98F2}" destId="{C9EDEC0E-F47C-4579-8082-DAFB3024BF53}" srcOrd="0" destOrd="0" presId="urn:microsoft.com/office/officeart/2005/8/layout/list1"/>
    <dgm:cxn modelId="{B1109F59-B7D3-493A-97E0-1B13C62869DA}" type="presOf" srcId="{B2FD1178-66D1-41DA-AB0A-8EF92ED26DA4}" destId="{8E9A79DE-01F5-4152-B46B-7E012DB0E372}" srcOrd="0" destOrd="2" presId="urn:microsoft.com/office/officeart/2005/8/layout/list1"/>
    <dgm:cxn modelId="{3C7CE683-9049-4DA2-B6CD-FCDF5D489AB8}" type="presOf" srcId="{F74138CF-FBDA-4A3F-B25C-5F785E1BC9F9}" destId="{8E9A79DE-01F5-4152-B46B-7E012DB0E372}" srcOrd="0" destOrd="1" presId="urn:microsoft.com/office/officeart/2005/8/layout/list1"/>
    <dgm:cxn modelId="{3744A587-5725-4F73-9867-6B405DFA014B}" srcId="{17AD6295-490D-4E18-9100-2D45E9ED98F2}" destId="{F74138CF-FBDA-4A3F-B25C-5F785E1BC9F9}" srcOrd="1" destOrd="0" parTransId="{C2A59C96-4691-4E83-8EE5-D5B05F3CDD49}" sibTransId="{911A38A2-ED34-4440-8A63-396977431D28}"/>
    <dgm:cxn modelId="{C2D5CB92-0025-4004-BEC8-91D1BC29D48A}" srcId="{54C996D3-43CE-44DA-93BB-DDB17E0233BF}" destId="{17AD6295-490D-4E18-9100-2D45E9ED98F2}" srcOrd="0" destOrd="0" parTransId="{1719CA00-1FFD-4770-9828-75FA9D162714}" sibTransId="{A1BB44E9-7D69-41A1-8D5D-E1F1AB453DB2}"/>
    <dgm:cxn modelId="{374FE04B-6657-4C33-B10A-D59A7FD7DF3A}" type="presParOf" srcId="{46A259E4-EB89-4F77-B2B7-F5C0BC4426FF}" destId="{C3DFC56F-6B9A-4499-A863-CFA3B1373E15}" srcOrd="0" destOrd="0" presId="urn:microsoft.com/office/officeart/2005/8/layout/list1"/>
    <dgm:cxn modelId="{96E59389-26A4-4945-8AAF-AD387703F687}" type="presParOf" srcId="{C3DFC56F-6B9A-4499-A863-CFA3B1373E15}" destId="{C9EDEC0E-F47C-4579-8082-DAFB3024BF53}" srcOrd="0" destOrd="0" presId="urn:microsoft.com/office/officeart/2005/8/layout/list1"/>
    <dgm:cxn modelId="{C4EE7820-CD4E-469C-B50B-51AD416E67A0}" type="presParOf" srcId="{C3DFC56F-6B9A-4499-A863-CFA3B1373E15}" destId="{A7F22B76-4DC1-4B3C-BFE3-1D4BFCA912BC}" srcOrd="1" destOrd="0" presId="urn:microsoft.com/office/officeart/2005/8/layout/list1"/>
    <dgm:cxn modelId="{5AFB019F-B632-46C0-AD8D-8C851CBE8AE2}" type="presParOf" srcId="{46A259E4-EB89-4F77-B2B7-F5C0BC4426FF}" destId="{91A84B5F-DBA1-49BC-B99B-50C36DA86CA1}" srcOrd="1" destOrd="0" presId="urn:microsoft.com/office/officeart/2005/8/layout/list1"/>
    <dgm:cxn modelId="{393EE3AA-6A87-4F03-95B9-B9C3DC024C91}" type="presParOf" srcId="{46A259E4-EB89-4F77-B2B7-F5C0BC4426FF}" destId="{8E9A79DE-01F5-4152-B46B-7E012DB0E37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AF8F3-6EEA-4500-A95B-C8B7AC43E186}">
      <dsp:nvSpPr>
        <dsp:cNvPr id="0" name=""/>
        <dsp:cNvSpPr/>
      </dsp:nvSpPr>
      <dsp:spPr>
        <a:xfrm>
          <a:off x="3278" y="754892"/>
          <a:ext cx="2340780" cy="14863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F159C-1512-460D-9ECE-846DCF754911}">
      <dsp:nvSpPr>
        <dsp:cNvPr id="0" name=""/>
        <dsp:cNvSpPr/>
      </dsp:nvSpPr>
      <dsp:spPr>
        <a:xfrm>
          <a:off x="263365" y="1001974"/>
          <a:ext cx="2340780" cy="14863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Community Participation and Young Adults with Serious Mental Health Conditions</a:t>
          </a:r>
        </a:p>
      </dsp:txBody>
      <dsp:txXfrm>
        <a:off x="306900" y="1045509"/>
        <a:ext cx="2253710" cy="1399325"/>
      </dsp:txXfrm>
    </dsp:sp>
    <dsp:sp modelId="{65D26A74-F00B-4491-A64E-6F162471DEDF}">
      <dsp:nvSpPr>
        <dsp:cNvPr id="0" name=""/>
        <dsp:cNvSpPr/>
      </dsp:nvSpPr>
      <dsp:spPr>
        <a:xfrm>
          <a:off x="2864232" y="754892"/>
          <a:ext cx="2340780" cy="14863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A4FDB-96E2-4519-A150-2197EBFA4E68}">
      <dsp:nvSpPr>
        <dsp:cNvPr id="0" name=""/>
        <dsp:cNvSpPr/>
      </dsp:nvSpPr>
      <dsp:spPr>
        <a:xfrm>
          <a:off x="3124319" y="1001974"/>
          <a:ext cx="2340780" cy="14863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Disparities among Young Adults from Disadvantaged Backgrounds</a:t>
          </a:r>
        </a:p>
      </dsp:txBody>
      <dsp:txXfrm>
        <a:off x="3167854" y="1045509"/>
        <a:ext cx="2253710" cy="1399325"/>
      </dsp:txXfrm>
    </dsp:sp>
    <dsp:sp modelId="{27D3CDFD-DFAD-43F0-8B01-42052D6173B2}">
      <dsp:nvSpPr>
        <dsp:cNvPr id="0" name=""/>
        <dsp:cNvSpPr/>
      </dsp:nvSpPr>
      <dsp:spPr>
        <a:xfrm>
          <a:off x="5725186" y="754892"/>
          <a:ext cx="2340780" cy="14863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0438D-BD33-4772-B6BA-59A655A856DB}">
      <dsp:nvSpPr>
        <dsp:cNvPr id="0" name=""/>
        <dsp:cNvSpPr/>
      </dsp:nvSpPr>
      <dsp:spPr>
        <a:xfrm>
          <a:off x="5985273" y="1001974"/>
          <a:ext cx="2340780" cy="14863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Introduction to CIRC Center</a:t>
          </a:r>
        </a:p>
      </dsp:txBody>
      <dsp:txXfrm>
        <a:off x="6028808" y="1045509"/>
        <a:ext cx="2253710" cy="1399325"/>
      </dsp:txXfrm>
    </dsp:sp>
    <dsp:sp modelId="{5C3BDFF4-1660-4403-BE45-47283EB97D71}">
      <dsp:nvSpPr>
        <dsp:cNvPr id="0" name=""/>
        <dsp:cNvSpPr/>
      </dsp:nvSpPr>
      <dsp:spPr>
        <a:xfrm>
          <a:off x="8586141" y="754892"/>
          <a:ext cx="2340780" cy="14863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137A0-A602-4266-9504-9D5E1C04B006}">
      <dsp:nvSpPr>
        <dsp:cNvPr id="0" name=""/>
        <dsp:cNvSpPr/>
      </dsp:nvSpPr>
      <dsp:spPr>
        <a:xfrm>
          <a:off x="8846227" y="1001974"/>
          <a:ext cx="2340780" cy="14863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Opportunities for Collaboration and Technical Assistance </a:t>
          </a:r>
        </a:p>
      </dsp:txBody>
      <dsp:txXfrm>
        <a:off x="8889762" y="1045509"/>
        <a:ext cx="2253710" cy="1399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F25FA-4331-4969-8898-759510FB60B8}">
      <dsp:nvSpPr>
        <dsp:cNvPr id="0" name=""/>
        <dsp:cNvSpPr/>
      </dsp:nvSpPr>
      <dsp:spPr>
        <a:xfrm>
          <a:off x="5529207" y="2897767"/>
          <a:ext cx="1006654" cy="934637"/>
        </a:xfrm>
        <a:custGeom>
          <a:avLst/>
          <a:gdLst/>
          <a:ahLst/>
          <a:cxnLst/>
          <a:rect l="0" t="0" r="0" b="0"/>
          <a:pathLst>
            <a:path>
              <a:moveTo>
                <a:pt x="1006654" y="0"/>
              </a:moveTo>
              <a:lnTo>
                <a:pt x="1006654" y="934637"/>
              </a:lnTo>
              <a:lnTo>
                <a:pt x="0" y="9346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60ED6-20CC-4BBD-AFE3-2F91EAAC5F87}">
      <dsp:nvSpPr>
        <dsp:cNvPr id="0" name=""/>
        <dsp:cNvSpPr/>
      </dsp:nvSpPr>
      <dsp:spPr>
        <a:xfrm>
          <a:off x="6490141" y="1197984"/>
          <a:ext cx="91440" cy="502752"/>
        </a:xfrm>
        <a:custGeom>
          <a:avLst/>
          <a:gdLst/>
          <a:ahLst/>
          <a:cxnLst/>
          <a:rect l="0" t="0" r="0" b="0"/>
          <a:pathLst>
            <a:path>
              <a:moveTo>
                <a:pt x="45720" y="0"/>
              </a:moveTo>
              <a:lnTo>
                <a:pt x="45720" y="5027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B2ED77-06A8-4EBD-9A58-867B42CF86B5}">
      <dsp:nvSpPr>
        <dsp:cNvPr id="0" name=""/>
        <dsp:cNvSpPr/>
      </dsp:nvSpPr>
      <dsp:spPr>
        <a:xfrm>
          <a:off x="3593329" y="1197984"/>
          <a:ext cx="91440" cy="502752"/>
        </a:xfrm>
        <a:custGeom>
          <a:avLst/>
          <a:gdLst/>
          <a:ahLst/>
          <a:cxnLst/>
          <a:rect l="0" t="0" r="0" b="0"/>
          <a:pathLst>
            <a:path>
              <a:moveTo>
                <a:pt x="45720" y="0"/>
              </a:moveTo>
              <a:lnTo>
                <a:pt x="45720" y="5027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E45C98-5AFA-4322-AA05-1B61D45BFACB}">
      <dsp:nvSpPr>
        <dsp:cNvPr id="0" name=""/>
        <dsp:cNvSpPr/>
      </dsp:nvSpPr>
      <dsp:spPr>
        <a:xfrm>
          <a:off x="3040534" y="954"/>
          <a:ext cx="1197030" cy="1197030"/>
        </a:xfrm>
        <a:prstGeom prst="arc">
          <a:avLst>
            <a:gd name="adj1" fmla="val 13200000"/>
            <a:gd name="adj2" fmla="val 192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C385D7-330C-4674-BA05-22691AAABD95}">
      <dsp:nvSpPr>
        <dsp:cNvPr id="0" name=""/>
        <dsp:cNvSpPr/>
      </dsp:nvSpPr>
      <dsp:spPr>
        <a:xfrm>
          <a:off x="3040534" y="954"/>
          <a:ext cx="1197030" cy="1197030"/>
        </a:xfrm>
        <a:prstGeom prst="arc">
          <a:avLst>
            <a:gd name="adj1" fmla="val 2400000"/>
            <a:gd name="adj2" fmla="val 84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C955E4-197D-421F-AC41-186D3707F967}">
      <dsp:nvSpPr>
        <dsp:cNvPr id="0" name=""/>
        <dsp:cNvSpPr/>
      </dsp:nvSpPr>
      <dsp:spPr>
        <a:xfrm>
          <a:off x="2442019" y="216419"/>
          <a:ext cx="2394060" cy="76609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UMass Chan Medical School</a:t>
          </a:r>
        </a:p>
      </dsp:txBody>
      <dsp:txXfrm>
        <a:off x="2442019" y="216419"/>
        <a:ext cx="2394060" cy="766099"/>
      </dsp:txXfrm>
    </dsp:sp>
    <dsp:sp modelId="{3E2A1A9A-8FF4-4AC1-A33B-CA23AE7736F9}">
      <dsp:nvSpPr>
        <dsp:cNvPr id="0" name=""/>
        <dsp:cNvSpPr/>
      </dsp:nvSpPr>
      <dsp:spPr>
        <a:xfrm>
          <a:off x="3040534" y="1700736"/>
          <a:ext cx="1197030" cy="1197030"/>
        </a:xfrm>
        <a:prstGeom prst="arc">
          <a:avLst>
            <a:gd name="adj1" fmla="val 13200000"/>
            <a:gd name="adj2" fmla="val 192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5445EF-FCD1-4529-8752-DA01249EE373}">
      <dsp:nvSpPr>
        <dsp:cNvPr id="0" name=""/>
        <dsp:cNvSpPr/>
      </dsp:nvSpPr>
      <dsp:spPr>
        <a:xfrm>
          <a:off x="3040534" y="1700736"/>
          <a:ext cx="1197030" cy="1197030"/>
        </a:xfrm>
        <a:prstGeom prst="arc">
          <a:avLst>
            <a:gd name="adj1" fmla="val 2400000"/>
            <a:gd name="adj2" fmla="val 84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DC6F45-FB7B-4ADD-98CE-2798B2854B8F}">
      <dsp:nvSpPr>
        <dsp:cNvPr id="0" name=""/>
        <dsp:cNvSpPr/>
      </dsp:nvSpPr>
      <dsp:spPr>
        <a:xfrm>
          <a:off x="2442019" y="1916202"/>
          <a:ext cx="2394060" cy="76609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Learning and Working During the Transition to Adulthood RRTC</a:t>
          </a:r>
        </a:p>
      </dsp:txBody>
      <dsp:txXfrm>
        <a:off x="2442019" y="1916202"/>
        <a:ext cx="2394060" cy="766099"/>
      </dsp:txXfrm>
    </dsp:sp>
    <dsp:sp modelId="{0B9F70DE-AF27-4B4B-9B41-550C1AA88DFB}">
      <dsp:nvSpPr>
        <dsp:cNvPr id="0" name=""/>
        <dsp:cNvSpPr/>
      </dsp:nvSpPr>
      <dsp:spPr>
        <a:xfrm>
          <a:off x="5937346" y="954"/>
          <a:ext cx="1197030" cy="1197030"/>
        </a:xfrm>
        <a:prstGeom prst="arc">
          <a:avLst>
            <a:gd name="adj1" fmla="val 13200000"/>
            <a:gd name="adj2" fmla="val 192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16502D-188F-4F9C-8545-028D10BBEF39}">
      <dsp:nvSpPr>
        <dsp:cNvPr id="0" name=""/>
        <dsp:cNvSpPr/>
      </dsp:nvSpPr>
      <dsp:spPr>
        <a:xfrm>
          <a:off x="5937346" y="954"/>
          <a:ext cx="1197030" cy="1197030"/>
        </a:xfrm>
        <a:prstGeom prst="arc">
          <a:avLst>
            <a:gd name="adj1" fmla="val 2400000"/>
            <a:gd name="adj2" fmla="val 84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1550A2-2C12-44D0-8875-A4F4AFA82CFF}">
      <dsp:nvSpPr>
        <dsp:cNvPr id="0" name=""/>
        <dsp:cNvSpPr/>
      </dsp:nvSpPr>
      <dsp:spPr>
        <a:xfrm>
          <a:off x="5338831" y="216419"/>
          <a:ext cx="2394060" cy="76609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Temple University (CPH) </a:t>
          </a:r>
        </a:p>
      </dsp:txBody>
      <dsp:txXfrm>
        <a:off x="5338831" y="216419"/>
        <a:ext cx="2394060" cy="766099"/>
      </dsp:txXfrm>
    </dsp:sp>
    <dsp:sp modelId="{D4855020-91C4-4EAE-9D17-0DD074E4803E}">
      <dsp:nvSpPr>
        <dsp:cNvPr id="0" name=""/>
        <dsp:cNvSpPr/>
      </dsp:nvSpPr>
      <dsp:spPr>
        <a:xfrm>
          <a:off x="5937346" y="1700736"/>
          <a:ext cx="1197030" cy="1197030"/>
        </a:xfrm>
        <a:prstGeom prst="arc">
          <a:avLst>
            <a:gd name="adj1" fmla="val 13200000"/>
            <a:gd name="adj2" fmla="val 192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E73AC9-ED3B-4A98-A857-0E6EA95F98AA}">
      <dsp:nvSpPr>
        <dsp:cNvPr id="0" name=""/>
        <dsp:cNvSpPr/>
      </dsp:nvSpPr>
      <dsp:spPr>
        <a:xfrm>
          <a:off x="5937346" y="1700736"/>
          <a:ext cx="1197030" cy="1197030"/>
        </a:xfrm>
        <a:prstGeom prst="arc">
          <a:avLst>
            <a:gd name="adj1" fmla="val 2400000"/>
            <a:gd name="adj2" fmla="val 84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51285-5B90-4539-82F7-3AC664864FF3}">
      <dsp:nvSpPr>
        <dsp:cNvPr id="0" name=""/>
        <dsp:cNvSpPr/>
      </dsp:nvSpPr>
      <dsp:spPr>
        <a:xfrm>
          <a:off x="5338831" y="1916202"/>
          <a:ext cx="2394060" cy="76609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Temple RRTC on Community Living and Participation for People with Serious Mental Illness </a:t>
          </a:r>
        </a:p>
      </dsp:txBody>
      <dsp:txXfrm>
        <a:off x="5338831" y="1916202"/>
        <a:ext cx="2394060" cy="766099"/>
      </dsp:txXfrm>
    </dsp:sp>
    <dsp:sp modelId="{7A03DF7F-7180-416D-AD9E-8DCB626688A0}">
      <dsp:nvSpPr>
        <dsp:cNvPr id="0" name=""/>
        <dsp:cNvSpPr/>
      </dsp:nvSpPr>
      <dsp:spPr>
        <a:xfrm>
          <a:off x="4475821" y="3616939"/>
          <a:ext cx="1197030" cy="1197030"/>
        </a:xfrm>
        <a:prstGeom prst="arc">
          <a:avLst>
            <a:gd name="adj1" fmla="val 13200000"/>
            <a:gd name="adj2" fmla="val 192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9CDE9E-EAC5-4F4F-9D81-E112CE6ABE74}">
      <dsp:nvSpPr>
        <dsp:cNvPr id="0" name=""/>
        <dsp:cNvSpPr/>
      </dsp:nvSpPr>
      <dsp:spPr>
        <a:xfrm>
          <a:off x="4475821" y="3616939"/>
          <a:ext cx="1197030" cy="1197030"/>
        </a:xfrm>
        <a:prstGeom prst="arc">
          <a:avLst>
            <a:gd name="adj1" fmla="val 2400000"/>
            <a:gd name="adj2" fmla="val 840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E195A7-959A-4F5D-85CE-1197DD53D44F}">
      <dsp:nvSpPr>
        <dsp:cNvPr id="0" name=""/>
        <dsp:cNvSpPr/>
      </dsp:nvSpPr>
      <dsp:spPr>
        <a:xfrm>
          <a:off x="3877305" y="3832404"/>
          <a:ext cx="2394060" cy="76609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CIRC </a:t>
          </a:r>
        </a:p>
      </dsp:txBody>
      <dsp:txXfrm>
        <a:off x="3877305" y="3832404"/>
        <a:ext cx="2394060" cy="766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6C963-B861-4FF4-888A-C18109B15DC1}">
      <dsp:nvSpPr>
        <dsp:cNvPr id="0" name=""/>
        <dsp:cNvSpPr/>
      </dsp:nvSpPr>
      <dsp:spPr>
        <a:xfrm>
          <a:off x="0" y="0"/>
          <a:ext cx="3496964" cy="324326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2637" tIns="330200" rIns="272637"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2"/>
              </a:solidFill>
            </a:rPr>
            <a:t>Generate new knowledge </a:t>
          </a:r>
          <a:r>
            <a:rPr lang="en-US" sz="1600" kern="1200" dirty="0">
              <a:solidFill>
                <a:schemeClr val="tx2"/>
              </a:solidFill>
            </a:rPr>
            <a:t>regarding developmentally appropriate interventions that maximize community living and participation.</a:t>
          </a:r>
        </a:p>
      </dsp:txBody>
      <dsp:txXfrm>
        <a:off x="0" y="1232439"/>
        <a:ext cx="3496964" cy="1945957"/>
      </dsp:txXfrm>
    </dsp:sp>
    <dsp:sp modelId="{0CE82355-DBF1-46B4-B068-D80F5C8C595B}">
      <dsp:nvSpPr>
        <dsp:cNvPr id="0" name=""/>
        <dsp:cNvSpPr/>
      </dsp:nvSpPr>
      <dsp:spPr>
        <a:xfrm>
          <a:off x="1261992" y="324326"/>
          <a:ext cx="972978" cy="97297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857" tIns="12700" rIns="7585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404481" y="466815"/>
        <a:ext cx="688000" cy="688000"/>
      </dsp:txXfrm>
    </dsp:sp>
    <dsp:sp modelId="{8CCB5043-C1A9-479A-9B91-F3975FAD8861}">
      <dsp:nvSpPr>
        <dsp:cNvPr id="0" name=""/>
        <dsp:cNvSpPr/>
      </dsp:nvSpPr>
      <dsp:spPr>
        <a:xfrm>
          <a:off x="0" y="3243191"/>
          <a:ext cx="3496964"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A4004-EC73-4FE1-B2D5-70AC5FFE416E}">
      <dsp:nvSpPr>
        <dsp:cNvPr id="0" name=""/>
        <dsp:cNvSpPr/>
      </dsp:nvSpPr>
      <dsp:spPr>
        <a:xfrm>
          <a:off x="3846661" y="0"/>
          <a:ext cx="3496964" cy="324326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2637" tIns="330200" rIns="272637"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2"/>
              </a:solidFill>
            </a:rPr>
            <a:t>Generate new knowledge </a:t>
          </a:r>
          <a:r>
            <a:rPr lang="en-US" sz="1600" kern="1200" dirty="0">
              <a:solidFill>
                <a:schemeClr val="tx2"/>
              </a:solidFill>
            </a:rPr>
            <a:t>about key systems and policy issues that affect community living and participation outcomes.</a:t>
          </a:r>
        </a:p>
      </dsp:txBody>
      <dsp:txXfrm>
        <a:off x="3846661" y="1232439"/>
        <a:ext cx="3496964" cy="1945957"/>
      </dsp:txXfrm>
    </dsp:sp>
    <dsp:sp modelId="{F3A20A97-9AED-4D5B-91E2-E2481B53E6D7}">
      <dsp:nvSpPr>
        <dsp:cNvPr id="0" name=""/>
        <dsp:cNvSpPr/>
      </dsp:nvSpPr>
      <dsp:spPr>
        <a:xfrm>
          <a:off x="5108654" y="324326"/>
          <a:ext cx="972978" cy="97297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857" tIns="12700" rIns="7585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251143" y="466815"/>
        <a:ext cx="688000" cy="688000"/>
      </dsp:txXfrm>
    </dsp:sp>
    <dsp:sp modelId="{34654970-C20A-4209-B9A1-82283E7F61FC}">
      <dsp:nvSpPr>
        <dsp:cNvPr id="0" name=""/>
        <dsp:cNvSpPr/>
      </dsp:nvSpPr>
      <dsp:spPr>
        <a:xfrm>
          <a:off x="3846661" y="3243191"/>
          <a:ext cx="3496964"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7CDCE-522D-4FBC-8474-A6BE91B648D9}">
      <dsp:nvSpPr>
        <dsp:cNvPr id="0" name=""/>
        <dsp:cNvSpPr/>
      </dsp:nvSpPr>
      <dsp:spPr>
        <a:xfrm>
          <a:off x="7693322" y="0"/>
          <a:ext cx="3496964" cy="324326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2637" tIns="330200" rIns="272637" bIns="330200" numCol="1" spcCol="1270" anchor="t" anchorCtr="0">
          <a:noAutofit/>
        </a:bodyPr>
        <a:lstStyle/>
        <a:p>
          <a:pPr marL="0" lvl="0" indent="0" algn="l" defTabSz="711200">
            <a:lnSpc>
              <a:spcPct val="90000"/>
            </a:lnSpc>
            <a:spcBef>
              <a:spcPct val="0"/>
            </a:spcBef>
            <a:spcAft>
              <a:spcPct val="35000"/>
            </a:spcAft>
            <a:buNone/>
          </a:pPr>
          <a:r>
            <a:rPr lang="en-US" sz="1600" b="1" kern="1200" spc="-20" baseline="0" dirty="0">
              <a:solidFill>
                <a:schemeClr val="tx2"/>
              </a:solidFill>
            </a:rPr>
            <a:t>Provide training, dissemination, and technical assistance activities </a:t>
          </a:r>
          <a:r>
            <a:rPr lang="en-US" sz="1600" kern="1200" spc="-20" baseline="0" dirty="0">
              <a:solidFill>
                <a:schemeClr val="tx2"/>
              </a:solidFill>
            </a:rPr>
            <a:t>to young adults, their families, service and support providers, researchers, policymakers, and other stakeholders.</a:t>
          </a:r>
        </a:p>
      </dsp:txBody>
      <dsp:txXfrm>
        <a:off x="7693322" y="1232439"/>
        <a:ext cx="3496964" cy="1945957"/>
      </dsp:txXfrm>
    </dsp:sp>
    <dsp:sp modelId="{97CDF271-F6FE-42D2-A51E-230D94483C1F}">
      <dsp:nvSpPr>
        <dsp:cNvPr id="0" name=""/>
        <dsp:cNvSpPr/>
      </dsp:nvSpPr>
      <dsp:spPr>
        <a:xfrm>
          <a:off x="8955315" y="324326"/>
          <a:ext cx="972978" cy="97297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857" tIns="12700" rIns="7585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9097804" y="466815"/>
        <a:ext cx="688000" cy="688000"/>
      </dsp:txXfrm>
    </dsp:sp>
    <dsp:sp modelId="{AE772642-CF3A-4617-B257-0C1E177AA005}">
      <dsp:nvSpPr>
        <dsp:cNvPr id="0" name=""/>
        <dsp:cNvSpPr/>
      </dsp:nvSpPr>
      <dsp:spPr>
        <a:xfrm>
          <a:off x="7693322" y="3243191"/>
          <a:ext cx="3496964" cy="7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FF176-53B1-487B-B5BE-025F92853A6B}">
      <dsp:nvSpPr>
        <dsp:cNvPr id="0" name=""/>
        <dsp:cNvSpPr/>
      </dsp:nvSpPr>
      <dsp:spPr>
        <a:xfrm>
          <a:off x="0" y="20370"/>
          <a:ext cx="11190111" cy="35831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Disability justice</a:t>
          </a:r>
          <a:endParaRPr lang="en-US" sz="2000" kern="1200" dirty="0"/>
        </a:p>
      </dsp:txBody>
      <dsp:txXfrm>
        <a:off x="17491" y="37861"/>
        <a:ext cx="11155129" cy="323333"/>
      </dsp:txXfrm>
    </dsp:sp>
    <dsp:sp modelId="{9E8F756C-3185-42D1-94CC-7431DADFC07A}">
      <dsp:nvSpPr>
        <dsp:cNvPr id="0" name=""/>
        <dsp:cNvSpPr/>
      </dsp:nvSpPr>
      <dsp:spPr>
        <a:xfrm>
          <a:off x="0" y="378686"/>
          <a:ext cx="11190111"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8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Focus on </a:t>
          </a:r>
          <a:r>
            <a:rPr lang="en-US" sz="2000" u="sng" kern="1200" dirty="0">
              <a:solidFill>
                <a:schemeClr val="tx2"/>
              </a:solidFill>
            </a:rPr>
            <a:t>intersectionality</a:t>
          </a:r>
          <a:r>
            <a:rPr lang="en-US" sz="2000" u="none" kern="1200" dirty="0">
              <a:solidFill>
                <a:schemeClr val="tx2"/>
              </a:solidFill>
            </a:rPr>
            <a:t> to understand experience of disability</a:t>
          </a:r>
          <a:r>
            <a:rPr lang="en-US" sz="2000" kern="1200" dirty="0">
              <a:solidFill>
                <a:schemeClr val="tx2"/>
              </a:solidFill>
            </a:rPr>
            <a:t>.</a:t>
          </a:r>
        </a:p>
        <a:p>
          <a:pPr marL="228600" lvl="1" indent="-228600" algn="l" defTabSz="889000">
            <a:lnSpc>
              <a:spcPct val="90000"/>
            </a:lnSpc>
            <a:spcBef>
              <a:spcPct val="0"/>
            </a:spcBef>
            <a:spcAft>
              <a:spcPct val="20000"/>
            </a:spcAft>
            <a:buChar char="•"/>
          </a:pPr>
          <a:r>
            <a:rPr lang="en-US" sz="2000" i="1" kern="1200" dirty="0">
              <a:solidFill>
                <a:schemeClr val="tx2"/>
              </a:solidFill>
            </a:rPr>
            <a:t>All research projects pay attention to multiple sources of marginalization and disadvantage.</a:t>
          </a:r>
          <a:endParaRPr lang="en-US" sz="2000" kern="1200" dirty="0">
            <a:solidFill>
              <a:schemeClr val="tx2"/>
            </a:solidFill>
          </a:endParaRPr>
        </a:p>
      </dsp:txBody>
      <dsp:txXfrm>
        <a:off x="0" y="378686"/>
        <a:ext cx="11190111" cy="927360"/>
      </dsp:txXfrm>
    </dsp:sp>
    <dsp:sp modelId="{77EB8D19-3B42-4D74-B68F-E2552ABCA1BD}">
      <dsp:nvSpPr>
        <dsp:cNvPr id="0" name=""/>
        <dsp:cNvSpPr/>
      </dsp:nvSpPr>
      <dsp:spPr>
        <a:xfrm>
          <a:off x="0" y="1280275"/>
          <a:ext cx="11190111" cy="4292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Social model of disability</a:t>
          </a:r>
          <a:endParaRPr lang="en-US" sz="2000" kern="1200" dirty="0"/>
        </a:p>
      </dsp:txBody>
      <dsp:txXfrm>
        <a:off x="20952" y="1301227"/>
        <a:ext cx="11148207" cy="387299"/>
      </dsp:txXfrm>
    </dsp:sp>
    <dsp:sp modelId="{A6E4B844-C59A-43E9-BF97-4019B7BC40DF}">
      <dsp:nvSpPr>
        <dsp:cNvPr id="0" name=""/>
        <dsp:cNvSpPr/>
      </dsp:nvSpPr>
      <dsp:spPr>
        <a:xfrm>
          <a:off x="0" y="1735249"/>
          <a:ext cx="11190111"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8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Lack of participation considered as resulting from a poor person-environment fit.</a:t>
          </a:r>
        </a:p>
        <a:p>
          <a:pPr marL="228600" lvl="1" indent="-228600" algn="l" defTabSz="889000">
            <a:lnSpc>
              <a:spcPct val="90000"/>
            </a:lnSpc>
            <a:spcBef>
              <a:spcPct val="0"/>
            </a:spcBef>
            <a:spcAft>
              <a:spcPct val="20000"/>
            </a:spcAft>
            <a:buChar char="•"/>
          </a:pPr>
          <a:r>
            <a:rPr lang="en-US" sz="2000" i="1" kern="1200" dirty="0">
              <a:solidFill>
                <a:schemeClr val="tx2"/>
              </a:solidFill>
            </a:rPr>
            <a:t>Projects seek to address environmental barriers to community living and participation (e.g., stigma and discrimination, system issues).</a:t>
          </a:r>
          <a:endParaRPr lang="en-US" sz="2000" kern="1200" dirty="0">
            <a:solidFill>
              <a:schemeClr val="tx2"/>
            </a:solidFill>
          </a:endParaRPr>
        </a:p>
      </dsp:txBody>
      <dsp:txXfrm>
        <a:off x="0" y="1735249"/>
        <a:ext cx="11190111" cy="927360"/>
      </dsp:txXfrm>
    </dsp:sp>
    <dsp:sp modelId="{F68A968B-DAB7-41DD-8A9F-2A8232D7F7BD}">
      <dsp:nvSpPr>
        <dsp:cNvPr id="0" name=""/>
        <dsp:cNvSpPr/>
      </dsp:nvSpPr>
      <dsp:spPr>
        <a:xfrm>
          <a:off x="0" y="2662609"/>
          <a:ext cx="11190111" cy="3243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Developmental theories and perspectives</a:t>
          </a:r>
          <a:endParaRPr lang="en-US" sz="2000" kern="1200" dirty="0"/>
        </a:p>
      </dsp:txBody>
      <dsp:txXfrm>
        <a:off x="15832" y="2678441"/>
        <a:ext cx="11158447" cy="292654"/>
      </dsp:txXfrm>
    </dsp:sp>
    <dsp:sp modelId="{94456129-22A5-4BF2-8908-59C9FA85B0F4}">
      <dsp:nvSpPr>
        <dsp:cNvPr id="0" name=""/>
        <dsp:cNvSpPr/>
      </dsp:nvSpPr>
      <dsp:spPr>
        <a:xfrm>
          <a:off x="0" y="2986928"/>
          <a:ext cx="11190111"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8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2"/>
              </a:solidFill>
            </a:rPr>
            <a:t>Recognition of unique milestones, needs and experiences of YAs</a:t>
          </a:r>
          <a:endParaRPr lang="en-US" sz="2000" kern="1200" dirty="0"/>
        </a:p>
        <a:p>
          <a:pPr marL="228600" lvl="1" indent="-228600" algn="l" defTabSz="889000">
            <a:lnSpc>
              <a:spcPct val="90000"/>
            </a:lnSpc>
            <a:spcBef>
              <a:spcPct val="0"/>
            </a:spcBef>
            <a:spcAft>
              <a:spcPct val="20000"/>
            </a:spcAft>
            <a:buChar char="•"/>
          </a:pPr>
          <a:r>
            <a:rPr lang="en-US" sz="2000" i="1" kern="1200" dirty="0">
              <a:solidFill>
                <a:schemeClr val="tx2"/>
              </a:solidFill>
            </a:rPr>
            <a:t>Projects incorporate a developmental lens.</a:t>
          </a:r>
          <a:endParaRPr lang="en-US" sz="2000" kern="1200" dirty="0">
            <a:solidFill>
              <a:schemeClr val="tx2"/>
            </a:solidFill>
          </a:endParaRPr>
        </a:p>
      </dsp:txBody>
      <dsp:txXfrm>
        <a:off x="0" y="2986928"/>
        <a:ext cx="11190111" cy="927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A79DE-01F5-4152-B46B-7E012DB0E372}">
      <dsp:nvSpPr>
        <dsp:cNvPr id="0" name=""/>
        <dsp:cNvSpPr/>
      </dsp:nvSpPr>
      <dsp:spPr>
        <a:xfrm>
          <a:off x="0" y="674432"/>
          <a:ext cx="7513938" cy="2736034"/>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165" tIns="416560" rIns="58316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2"/>
              </a:solidFill>
            </a:rPr>
            <a:t>Designed to foster youth empowerment and action related to social injustices. </a:t>
          </a:r>
        </a:p>
        <a:p>
          <a:pPr marL="228600" lvl="1" indent="-228600" algn="l" defTabSz="889000">
            <a:lnSpc>
              <a:spcPct val="90000"/>
            </a:lnSpc>
            <a:spcBef>
              <a:spcPct val="0"/>
            </a:spcBef>
            <a:spcAft>
              <a:spcPct val="15000"/>
            </a:spcAft>
            <a:buChar char="•"/>
          </a:pPr>
          <a:r>
            <a:rPr lang="en-US" sz="2000" i="0" kern="1200" dirty="0">
              <a:solidFill>
                <a:schemeClr val="tx2"/>
              </a:solidFill>
            </a:rPr>
            <a:t>All projects informed by lived experiences and concerns of YAs and include Young Adult Advisory Board (YAB) as co-investigators or key collaborators.</a:t>
          </a:r>
        </a:p>
        <a:p>
          <a:pPr marL="228600" lvl="1" indent="-228600" algn="l" defTabSz="889000">
            <a:lnSpc>
              <a:spcPct val="90000"/>
            </a:lnSpc>
            <a:spcBef>
              <a:spcPct val="0"/>
            </a:spcBef>
            <a:spcAft>
              <a:spcPct val="15000"/>
            </a:spcAft>
            <a:buChar char="•"/>
          </a:pPr>
          <a:r>
            <a:rPr lang="en-US" sz="2000" i="0" kern="1200" dirty="0">
              <a:solidFill>
                <a:schemeClr val="tx2"/>
              </a:solidFill>
            </a:rPr>
            <a:t>Participatory activities enhanced by Family Advisory Board (FAB) and Multi-Stakeholder Advisory Board (MAB).</a:t>
          </a:r>
        </a:p>
      </dsp:txBody>
      <dsp:txXfrm>
        <a:off x="0" y="674432"/>
        <a:ext cx="7513938" cy="2736034"/>
      </dsp:txXfrm>
    </dsp:sp>
    <dsp:sp modelId="{A7F22B76-4DC1-4B3C-BFE3-1D4BFCA912BC}">
      <dsp:nvSpPr>
        <dsp:cNvPr id="0" name=""/>
        <dsp:cNvSpPr/>
      </dsp:nvSpPr>
      <dsp:spPr>
        <a:xfrm>
          <a:off x="157820" y="259659"/>
          <a:ext cx="7208564" cy="733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806" tIns="0" rIns="198806" bIns="0" numCol="1" spcCol="1270" anchor="ctr" anchorCtr="0">
          <a:noAutofit/>
        </a:bodyPr>
        <a:lstStyle/>
        <a:p>
          <a:pPr marL="0" lvl="0" indent="0" algn="l" defTabSz="889000">
            <a:lnSpc>
              <a:spcPct val="90000"/>
            </a:lnSpc>
            <a:spcBef>
              <a:spcPct val="0"/>
            </a:spcBef>
            <a:spcAft>
              <a:spcPct val="35000"/>
            </a:spcAft>
            <a:buNone/>
          </a:pPr>
          <a:r>
            <a:rPr lang="en-US" sz="2000" b="1" kern="1200" dirty="0"/>
            <a:t>(Youth) participatory action research approach</a:t>
          </a:r>
          <a:endParaRPr lang="en-US" sz="2000" kern="1200" dirty="0"/>
        </a:p>
      </dsp:txBody>
      <dsp:txXfrm>
        <a:off x="193622" y="295461"/>
        <a:ext cx="7136960" cy="6617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EB4D1-0AA3-4710-B6E8-F99293345A69}"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BD493-92B0-4C2E-88A0-C3D5D601C586}" type="slidenum">
              <a:rPr lang="en-US" smtClean="0"/>
              <a:t>‹#›</a:t>
            </a:fld>
            <a:endParaRPr lang="en-US"/>
          </a:p>
        </p:txBody>
      </p:sp>
    </p:spTree>
    <p:extLst>
      <p:ext uri="{BB962C8B-B14F-4D97-AF65-F5344CB8AC3E}">
        <p14:creationId xmlns:p14="http://schemas.microsoft.com/office/powerpoint/2010/main" val="23101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a:t>
            </a:fld>
            <a:endParaRPr lang="en-US" dirty="0"/>
          </a:p>
        </p:txBody>
      </p:sp>
    </p:spTree>
    <p:extLst>
      <p:ext uri="{BB962C8B-B14F-4D97-AF65-F5344CB8AC3E}">
        <p14:creationId xmlns:p14="http://schemas.microsoft.com/office/powerpoint/2010/main" val="106942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Liz</a:t>
            </a:r>
          </a:p>
          <a:p>
            <a:pPr marL="166684" indent="-166684">
              <a:buFont typeface="Arial" panose="020B0604020202020204" pitchFamily="34" charset="0"/>
              <a:buChar char="•"/>
            </a:pPr>
            <a:endParaRPr lang="en-US" dirty="0"/>
          </a:p>
          <a:p>
            <a:pPr marL="166684" indent="-166684">
              <a:buFont typeface="Arial" panose="020B0604020202020204" pitchFamily="34" charset="0"/>
              <a:buChar char="•"/>
            </a:pPr>
            <a:r>
              <a:rPr lang="en-US" dirty="0"/>
              <a:t>The TU Collaborative also conducted </a:t>
            </a:r>
            <a:r>
              <a:rPr lang="en-US" baseline="0" dirty="0"/>
              <a:t>a study with 879 individuals with serious mental illnesses (105 of whom were between the ages of 18-30) in order to compare the amount, importance, and sufficiency of community participation across age groups. </a:t>
            </a:r>
          </a:p>
          <a:p>
            <a:pPr marL="166684" indent="-166684">
              <a:buFont typeface="Arial" panose="020B0604020202020204" pitchFamily="34" charset="0"/>
              <a:buChar char="•"/>
            </a:pPr>
            <a:r>
              <a:rPr lang="en-US" baseline="0" dirty="0"/>
              <a:t>Young adults tended to value and spend time more time working and going to school than middle-aged or older adults. However, on average, young adults reported spending only about 5 days a month working and about 2 days a month going to school.</a:t>
            </a:r>
          </a:p>
          <a:p>
            <a:pPr marL="166684" indent="-166684">
              <a:buFont typeface="Arial" panose="020B0604020202020204" pitchFamily="34" charset="0"/>
              <a:buChar char="•"/>
            </a:pPr>
            <a:r>
              <a:rPr lang="en-US" baseline="0" dirty="0"/>
              <a:t>At least 70% of young adults indicated that running errands, going shopping, going to a place of worship, and spending time with family/friends were important to them.</a:t>
            </a:r>
          </a:p>
          <a:p>
            <a:pPr marL="166684" indent="-166684">
              <a:buFont typeface="Arial" panose="020B0604020202020204" pitchFamily="34" charset="0"/>
              <a:buChar char="•"/>
            </a:pPr>
            <a:r>
              <a:rPr lang="en-US" baseline="0" dirty="0"/>
              <a:t>Finally, compared to those older, young adults were less satisfied with their amount of participation, reporting that only 36% of important areas were done enough. </a:t>
            </a:r>
            <a:endParaRPr lang="en-US" dirty="0"/>
          </a:p>
        </p:txBody>
      </p:sp>
      <p:sp>
        <p:nvSpPr>
          <p:cNvPr id="4" name="Slide Number Placeholder 3"/>
          <p:cNvSpPr>
            <a:spLocks noGrp="1"/>
          </p:cNvSpPr>
          <p:nvPr>
            <p:ph type="sldNum" sz="quarter" idx="10"/>
          </p:nvPr>
        </p:nvSpPr>
        <p:spPr/>
        <p:txBody>
          <a:bodyPr/>
          <a:lstStyle/>
          <a:p>
            <a:fld id="{833E9A2B-587F-4763-BF09-64C2852A22FE}" type="slidenum">
              <a:rPr lang="en-US" smtClean="0"/>
              <a:pPr/>
              <a:t>10</a:t>
            </a:fld>
            <a:endParaRPr lang="en-US"/>
          </a:p>
        </p:txBody>
      </p:sp>
    </p:spTree>
    <p:extLst>
      <p:ext uri="{BB962C8B-B14F-4D97-AF65-F5344CB8AC3E}">
        <p14:creationId xmlns:p14="http://schemas.microsoft.com/office/powerpoint/2010/main" val="210404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11</a:t>
            </a:fld>
            <a:endParaRPr lang="en-US"/>
          </a:p>
        </p:txBody>
      </p:sp>
    </p:spTree>
    <p:extLst>
      <p:ext uri="{BB962C8B-B14F-4D97-AF65-F5344CB8AC3E}">
        <p14:creationId xmlns:p14="http://schemas.microsoft.com/office/powerpoint/2010/main" val="406232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12</a:t>
            </a:fld>
            <a:endParaRPr lang="en-US"/>
          </a:p>
        </p:txBody>
      </p:sp>
    </p:spTree>
    <p:extLst>
      <p:ext uri="{BB962C8B-B14F-4D97-AF65-F5344CB8AC3E}">
        <p14:creationId xmlns:p14="http://schemas.microsoft.com/office/powerpoint/2010/main" val="3200067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a:p>
            <a:endParaRPr lang="en-US" dirty="0"/>
          </a:p>
          <a:p>
            <a:r>
              <a:rPr lang="en-US" dirty="0"/>
              <a:t>First, we need to clearly define what we mean by “disadvantaged backgrounds”</a:t>
            </a:r>
          </a:p>
        </p:txBody>
      </p:sp>
      <p:sp>
        <p:nvSpPr>
          <p:cNvPr id="4" name="Slide Number Placeholder 3"/>
          <p:cNvSpPr>
            <a:spLocks noGrp="1"/>
          </p:cNvSpPr>
          <p:nvPr>
            <p:ph type="sldNum" sz="quarter" idx="5"/>
          </p:nvPr>
        </p:nvSpPr>
        <p:spPr/>
        <p:txBody>
          <a:bodyPr/>
          <a:lstStyle/>
          <a:p>
            <a:fld id="{1333041C-73B1-4448-9243-FD14EC52C5FE}" type="slidenum">
              <a:rPr lang="en-US" smtClean="0"/>
              <a:t>13</a:t>
            </a:fld>
            <a:endParaRPr lang="en-US"/>
          </a:p>
        </p:txBody>
      </p:sp>
    </p:spTree>
    <p:extLst>
      <p:ext uri="{BB962C8B-B14F-4D97-AF65-F5344CB8AC3E}">
        <p14:creationId xmlns:p14="http://schemas.microsoft.com/office/powerpoint/2010/main" val="4213776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14</a:t>
            </a:fld>
            <a:endParaRPr lang="en-US"/>
          </a:p>
        </p:txBody>
      </p:sp>
    </p:spTree>
    <p:extLst>
      <p:ext uri="{BB962C8B-B14F-4D97-AF65-F5344CB8AC3E}">
        <p14:creationId xmlns:p14="http://schemas.microsoft.com/office/powerpoint/2010/main" val="1381274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15</a:t>
            </a:fld>
            <a:endParaRPr lang="en-US"/>
          </a:p>
        </p:txBody>
      </p:sp>
    </p:spTree>
    <p:extLst>
      <p:ext uri="{BB962C8B-B14F-4D97-AF65-F5344CB8AC3E}">
        <p14:creationId xmlns:p14="http://schemas.microsoft.com/office/powerpoint/2010/main" val="246985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mbria Math" panose="02040503050406030204" pitchFamily="18" charset="0"/>
              </a:rPr>
              <a:t>Kathryn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mbria Math" panose="02040503050406030204" pitchFamily="18" charset="0"/>
              </a:rPr>
              <a:t>This traditional development pipeline often delays interventions from reaching marginalized subgroups which can further exacerbate health and mental health inequities.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ea typeface="Cambria Math" panose="02040503050406030204" pitchFamily="18" charset="0"/>
              </a:rPr>
              <a:t>QuantCrit</a:t>
            </a:r>
            <a:r>
              <a:rPr lang="en-US" sz="1200" dirty="0">
                <a:effectLst/>
                <a:ea typeface="Cambria Math" panose="02040503050406030204" pitchFamily="18" charset="0"/>
              </a:rPr>
              <a:t> would see this assumption (that researchers should start efficacy with the “majority” population, e.g., white, middle- and upper-class) as an example of White power and privilege.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mbria Math" panose="02040503050406030204" pitchFamily="18" charset="0"/>
              </a:rPr>
              <a:t>This pattern is part of the increasing awareness of the historical, social, political, and economic structures and power relations evident in traditional social science research methods that contribute to inequities.</a:t>
            </a:r>
            <a:endParaRPr lang="en-US" sz="1200" dirty="0">
              <a:ea typeface="Cambria Math"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16</a:t>
            </a:fld>
            <a:endParaRPr lang="en-US"/>
          </a:p>
        </p:txBody>
      </p:sp>
    </p:spTree>
    <p:extLst>
      <p:ext uri="{BB962C8B-B14F-4D97-AF65-F5344CB8AC3E}">
        <p14:creationId xmlns:p14="http://schemas.microsoft.com/office/powerpoint/2010/main" val="284506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17</a:t>
            </a:fld>
            <a:endParaRPr lang="en-US"/>
          </a:p>
        </p:txBody>
      </p:sp>
    </p:spTree>
    <p:extLst>
      <p:ext uri="{BB962C8B-B14F-4D97-AF65-F5344CB8AC3E}">
        <p14:creationId xmlns:p14="http://schemas.microsoft.com/office/powerpoint/2010/main" val="1571571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18</a:t>
            </a:fld>
            <a:endParaRPr lang="en-US"/>
          </a:p>
        </p:txBody>
      </p:sp>
    </p:spTree>
    <p:extLst>
      <p:ext uri="{BB962C8B-B14F-4D97-AF65-F5344CB8AC3E}">
        <p14:creationId xmlns:p14="http://schemas.microsoft.com/office/powerpoint/2010/main" val="156669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19</a:t>
            </a:fld>
            <a:endParaRPr lang="en-US"/>
          </a:p>
        </p:txBody>
      </p:sp>
    </p:spTree>
    <p:extLst>
      <p:ext uri="{BB962C8B-B14F-4D97-AF65-F5344CB8AC3E}">
        <p14:creationId xmlns:p14="http://schemas.microsoft.com/office/powerpoint/2010/main" val="332115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 – introduce self</a:t>
            </a:r>
          </a:p>
          <a:p>
            <a:r>
              <a:rPr lang="en-US" dirty="0"/>
              <a:t>Liz introduce self</a:t>
            </a:r>
          </a:p>
          <a:p>
            <a:r>
              <a:rPr lang="en-US" dirty="0"/>
              <a:t>Liz – prompt poll</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2</a:t>
            </a:fld>
            <a:endParaRPr lang="en-US"/>
          </a:p>
        </p:txBody>
      </p:sp>
    </p:spTree>
    <p:extLst>
      <p:ext uri="{BB962C8B-B14F-4D97-AF65-F5344CB8AC3E}">
        <p14:creationId xmlns:p14="http://schemas.microsoft.com/office/powerpoint/2010/main" val="3171000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20</a:t>
            </a:fld>
            <a:endParaRPr lang="en-US"/>
          </a:p>
        </p:txBody>
      </p:sp>
    </p:spTree>
    <p:extLst>
      <p:ext uri="{BB962C8B-B14F-4D97-AF65-F5344CB8AC3E}">
        <p14:creationId xmlns:p14="http://schemas.microsoft.com/office/powerpoint/2010/main" val="1492781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First, we approach our work from a disability justice perspective, which includes a focus on intersectionality and recognition that the experience of disability is shaped by a person’s multiple social identities and the social institutions and processes that contribute to oppression. All of our research projects attend to, and ultimately seek to address, the multiple sources of marginalization and disadvantage that TAY with SMHC experience that limit their participation. </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Second, we have adopted the social model of disability into our work, with many of our projects seeking to address environmental barriers to community living and participation such as stigma and discrimination and systems issues. </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Third, we approach Center activities from a developmental perspective, recognizing the normative developmental milestones, needs, and experiences of TAY. The substantial work we have already done to better understand developmental expectations for participation among TAY with SMHC serves as a foundation for our proposed work.</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21</a:t>
            </a:fld>
            <a:endParaRPr lang="en-US"/>
          </a:p>
        </p:txBody>
      </p:sp>
    </p:spTree>
    <p:extLst>
      <p:ext uri="{BB962C8B-B14F-4D97-AF65-F5344CB8AC3E}">
        <p14:creationId xmlns:p14="http://schemas.microsoft.com/office/powerpoint/2010/main" val="294843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 take a participatory action research approach. We put youth in parentheses here because we designed our Center with and for youth, but our participatory activities are enhanced by involvement from our Family Advisory Board (FAB) and Multi-Stakeholder Advisory Board (MAB). </a:t>
            </a:r>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22</a:t>
            </a:fld>
            <a:endParaRPr lang="en-US"/>
          </a:p>
        </p:txBody>
      </p:sp>
    </p:spTree>
    <p:extLst>
      <p:ext uri="{BB962C8B-B14F-4D97-AF65-F5344CB8AC3E}">
        <p14:creationId xmlns:p14="http://schemas.microsoft.com/office/powerpoint/2010/main" val="115998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1333041C-73B1-4448-9243-FD14EC52C5FE}" type="slidenum">
              <a:rPr lang="en-US" smtClean="0"/>
              <a:t>23</a:t>
            </a:fld>
            <a:endParaRPr lang="en-US"/>
          </a:p>
        </p:txBody>
      </p:sp>
    </p:spTree>
    <p:extLst>
      <p:ext uri="{BB962C8B-B14F-4D97-AF65-F5344CB8AC3E}">
        <p14:creationId xmlns:p14="http://schemas.microsoft.com/office/powerpoint/2010/main" val="1182456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Liz</a:t>
            </a:r>
            <a:r>
              <a:rPr lang="en-US" err="1">
                <a:sym typeface="Wingdings" panose="05000000000000000000" pitchFamily="2" charset="2"/>
              </a:rPr>
              <a:t></a:t>
            </a:r>
            <a:r>
              <a:rPr lang="en-US" err="1"/>
              <a:t>Kathryn</a:t>
            </a:r>
            <a:endParaRPr lang="en-US"/>
          </a:p>
        </p:txBody>
      </p:sp>
      <p:sp>
        <p:nvSpPr>
          <p:cNvPr id="4" name="Slide Number Placeholder 3"/>
          <p:cNvSpPr>
            <a:spLocks noGrp="1"/>
          </p:cNvSpPr>
          <p:nvPr>
            <p:ph type="sldNum" sz="quarter" idx="5"/>
          </p:nvPr>
        </p:nvSpPr>
        <p:spPr/>
        <p:txBody>
          <a:bodyPr/>
          <a:lstStyle/>
          <a:p>
            <a:fld id="{1333041C-73B1-4448-9243-FD14EC52C5FE}" type="slidenum">
              <a:rPr lang="en-US" smtClean="0"/>
              <a:t>24</a:t>
            </a:fld>
            <a:endParaRPr lang="en-US"/>
          </a:p>
        </p:txBody>
      </p:sp>
    </p:spTree>
    <p:extLst>
      <p:ext uri="{BB962C8B-B14F-4D97-AF65-F5344CB8AC3E}">
        <p14:creationId xmlns:p14="http://schemas.microsoft.com/office/powerpoint/2010/main" val="257046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25</a:t>
            </a:fld>
            <a:endParaRPr lang="en-US"/>
          </a:p>
        </p:txBody>
      </p:sp>
    </p:spTree>
    <p:extLst>
      <p:ext uri="{BB962C8B-B14F-4D97-AF65-F5344CB8AC3E}">
        <p14:creationId xmlns:p14="http://schemas.microsoft.com/office/powerpoint/2010/main" val="69086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 </a:t>
            </a:r>
          </a:p>
        </p:txBody>
      </p:sp>
      <p:sp>
        <p:nvSpPr>
          <p:cNvPr id="4" name="Slide Number Placeholder 3"/>
          <p:cNvSpPr>
            <a:spLocks noGrp="1"/>
          </p:cNvSpPr>
          <p:nvPr>
            <p:ph type="sldNum" sz="quarter" idx="5"/>
          </p:nvPr>
        </p:nvSpPr>
        <p:spPr/>
        <p:txBody>
          <a:bodyPr/>
          <a:lstStyle/>
          <a:p>
            <a:fld id="{1333041C-73B1-4448-9243-FD14EC52C5FE}" type="slidenum">
              <a:rPr lang="en-US" smtClean="0"/>
              <a:t>26</a:t>
            </a:fld>
            <a:endParaRPr lang="en-US"/>
          </a:p>
        </p:txBody>
      </p:sp>
    </p:spTree>
    <p:extLst>
      <p:ext uri="{BB962C8B-B14F-4D97-AF65-F5344CB8AC3E}">
        <p14:creationId xmlns:p14="http://schemas.microsoft.com/office/powerpoint/2010/main" val="3033297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27</a:t>
            </a:fld>
            <a:endParaRPr lang="en-US"/>
          </a:p>
        </p:txBody>
      </p:sp>
    </p:spTree>
    <p:extLst>
      <p:ext uri="{BB962C8B-B14F-4D97-AF65-F5344CB8AC3E}">
        <p14:creationId xmlns:p14="http://schemas.microsoft.com/office/powerpoint/2010/main" val="4079760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1333041C-73B1-4448-9243-FD14EC52C5FE}" type="slidenum">
              <a:rPr lang="en-US" smtClean="0"/>
              <a:t>29</a:t>
            </a:fld>
            <a:endParaRPr lang="en-US"/>
          </a:p>
        </p:txBody>
      </p:sp>
    </p:spTree>
    <p:extLst>
      <p:ext uri="{BB962C8B-B14F-4D97-AF65-F5344CB8AC3E}">
        <p14:creationId xmlns:p14="http://schemas.microsoft.com/office/powerpoint/2010/main" val="2206169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endParaRPr lang="en-US" sz="1200" kern="1200" dirty="0">
              <a:effectLst/>
              <a:latin typeface="+mn-lt"/>
              <a:ea typeface="+mn-ea"/>
              <a:cs typeface="+mn-cs"/>
            </a:endParaRPr>
          </a:p>
          <a:p>
            <a:endParaRPr lang="en-US" sz="120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know that young people who identify as LGBTQIA+ are at increased risk for mental health issues due to negative social experiences such as marginalization, stigma, and discrimination. They also experience difficulty finding safe communities and social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Acceptance and Commitment Therapy (ACT) is an evidence-based intervention that, when appropriately adapted, may be well suited to address the needs of young people with SMHC who identify as LGBTQIA+.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project involves the development and pilot evaluation of a novel intervention called FLOW to improve social connectedness and enhance mental health among LGBTQIA+ TAY with SMHC. FLOW is an identity-affirming adaptation of Acceptance and Commitment Therapy to Improve Social Support (or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ACTsocial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which was developed by Dr. Kelly to help individuals who have experienced interpersonal trauma to increase their social connectedness with family members, partners, friends, and peers. </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30</a:t>
            </a:fld>
            <a:endParaRPr lang="en-US"/>
          </a:p>
        </p:txBody>
      </p:sp>
    </p:spTree>
    <p:extLst>
      <p:ext uri="{BB962C8B-B14F-4D97-AF65-F5344CB8AC3E}">
        <p14:creationId xmlns:p14="http://schemas.microsoft.com/office/powerpoint/2010/main" val="379226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CBFBD493-92B0-4C2E-88A0-C3D5D601C586}" type="slidenum">
              <a:rPr lang="en-US" smtClean="0"/>
              <a:t>3</a:t>
            </a:fld>
            <a:endParaRPr lang="en-US"/>
          </a:p>
        </p:txBody>
      </p:sp>
    </p:spTree>
    <p:extLst>
      <p:ext uri="{BB962C8B-B14F-4D97-AF65-F5344CB8AC3E}">
        <p14:creationId xmlns:p14="http://schemas.microsoft.com/office/powerpoint/2010/main" val="3534594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project will address 3 primary research questions about the preliminary impact, acceptability, and feasibility of FLOW and will progress across 3 phases involving: 1) intervention adaptation in collaboration with LGBTQIA+ TAY with SMHC, 2) an open pilot trial, and 3) a pilot randomized controlled trial comparing FLOW to Person-Centered Therapy (a common intervention for interpersonal difficulties). </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31</a:t>
            </a:fld>
            <a:endParaRPr lang="en-US"/>
          </a:p>
        </p:txBody>
      </p:sp>
    </p:spTree>
    <p:extLst>
      <p:ext uri="{BB962C8B-B14F-4D97-AF65-F5344CB8AC3E}">
        <p14:creationId xmlns:p14="http://schemas.microsoft.com/office/powerpoint/2010/main" val="935064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32</a:t>
            </a:fld>
            <a:endParaRPr lang="en-US"/>
          </a:p>
        </p:txBody>
      </p:sp>
    </p:spTree>
    <p:extLst>
      <p:ext uri="{BB962C8B-B14F-4D97-AF65-F5344CB8AC3E}">
        <p14:creationId xmlns:p14="http://schemas.microsoft.com/office/powerpoint/2010/main" val="3029400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33</a:t>
            </a:fld>
            <a:endParaRPr lang="en-US"/>
          </a:p>
        </p:txBody>
      </p:sp>
    </p:spTree>
    <p:extLst>
      <p:ext uri="{BB962C8B-B14F-4D97-AF65-F5344CB8AC3E}">
        <p14:creationId xmlns:p14="http://schemas.microsoft.com/office/powerpoint/2010/main" val="2323972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 </a:t>
            </a:r>
          </a:p>
        </p:txBody>
      </p:sp>
      <p:sp>
        <p:nvSpPr>
          <p:cNvPr id="4" name="Slide Number Placeholder 3"/>
          <p:cNvSpPr>
            <a:spLocks noGrp="1"/>
          </p:cNvSpPr>
          <p:nvPr>
            <p:ph type="sldNum" sz="quarter" idx="5"/>
          </p:nvPr>
        </p:nvSpPr>
        <p:spPr/>
        <p:txBody>
          <a:bodyPr/>
          <a:lstStyle/>
          <a:p>
            <a:fld id="{1333041C-73B1-4448-9243-FD14EC52C5FE}" type="slidenum">
              <a:rPr lang="en-US" smtClean="0"/>
              <a:t>34</a:t>
            </a:fld>
            <a:endParaRPr lang="en-US"/>
          </a:p>
        </p:txBody>
      </p:sp>
    </p:spTree>
    <p:extLst>
      <p:ext uri="{BB962C8B-B14F-4D97-AF65-F5344CB8AC3E}">
        <p14:creationId xmlns:p14="http://schemas.microsoft.com/office/powerpoint/2010/main" val="379897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CBFBD493-92B0-4C2E-88A0-C3D5D601C586}" type="slidenum">
              <a:rPr lang="en-US" smtClean="0"/>
              <a:t>35</a:t>
            </a:fld>
            <a:endParaRPr lang="en-US"/>
          </a:p>
        </p:txBody>
      </p:sp>
    </p:spTree>
    <p:extLst>
      <p:ext uri="{BB962C8B-B14F-4D97-AF65-F5344CB8AC3E}">
        <p14:creationId xmlns:p14="http://schemas.microsoft.com/office/powerpoint/2010/main" val="3012219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CBFBD493-92B0-4C2E-88A0-C3D5D601C586}" type="slidenum">
              <a:rPr lang="en-US" smtClean="0"/>
              <a:t>36</a:t>
            </a:fld>
            <a:endParaRPr lang="en-US"/>
          </a:p>
        </p:txBody>
      </p:sp>
    </p:spTree>
    <p:extLst>
      <p:ext uri="{BB962C8B-B14F-4D97-AF65-F5344CB8AC3E}">
        <p14:creationId xmlns:p14="http://schemas.microsoft.com/office/powerpoint/2010/main" val="3482482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1333041C-73B1-4448-9243-FD14EC52C5FE}" type="slidenum">
              <a:rPr lang="en-US" smtClean="0"/>
              <a:t>37</a:t>
            </a:fld>
            <a:endParaRPr lang="en-US"/>
          </a:p>
        </p:txBody>
      </p:sp>
    </p:spTree>
    <p:extLst>
      <p:ext uri="{BB962C8B-B14F-4D97-AF65-F5344CB8AC3E}">
        <p14:creationId xmlns:p14="http://schemas.microsoft.com/office/powerpoint/2010/main" val="4028204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pPr algn="l" rtl="0" fontAlgn="base"/>
            <a:r>
              <a:rPr lang="en-US" b="0" i="0" u="none" strike="noStrike" dirty="0">
                <a:solidFill>
                  <a:srgbClr val="000000"/>
                </a:solidFill>
                <a:effectLst/>
                <a:highlight>
                  <a:srgbClr val="F5F5F5"/>
                </a:highlight>
                <a:latin typeface="Calibri" panose="020F0502020204030204" pitchFamily="34" charset="0"/>
              </a:rPr>
              <a:t>Young people with SMHC are more likely to have system involvement (child welfare, justice system, public mental health). System involvement can have a negative impact on community participation, especially employment.</a:t>
            </a:r>
          </a:p>
          <a:p>
            <a:pPr algn="l" rtl="0" fontAlgn="base"/>
            <a:endParaRPr lang="en-US" b="0" i="0" u="none" strike="noStrike" dirty="0">
              <a:solidFill>
                <a:srgbClr val="000000"/>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Calibri" panose="020F0502020204030204" pitchFamily="34" charset="0"/>
              </a:rPr>
              <a:t>We need a better understanding of the characteristics of young people who are most at risk for negative employment outcomes.</a:t>
            </a:r>
          </a:p>
          <a:p>
            <a:pPr algn="l" rtl="0" fontAlgn="base"/>
            <a:endParaRPr lang="en-US" b="0" i="0" u="none" strike="noStrike" dirty="0">
              <a:solidFill>
                <a:srgbClr val="000000"/>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Calibri" panose="020F0502020204030204" pitchFamily="34" charset="0"/>
              </a:rPr>
              <a:t>Research project 4 involves use of Washington State’s Integrated Data System, which includes over two decades of cross-system data for persons served by various state departments and service providers. </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38</a:t>
            </a:fld>
            <a:endParaRPr lang="en-US"/>
          </a:p>
        </p:txBody>
      </p:sp>
    </p:spTree>
    <p:extLst>
      <p:ext uri="{BB962C8B-B14F-4D97-AF65-F5344CB8AC3E}">
        <p14:creationId xmlns:p14="http://schemas.microsoft.com/office/powerpoint/2010/main" val="348160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b="0" i="0" u="none" strike="noStrike" dirty="0">
                <a:solidFill>
                  <a:srgbClr val="000000"/>
                </a:solidFill>
                <a:effectLst/>
                <a:highlight>
                  <a:srgbClr val="F5F5F5"/>
                </a:highlight>
                <a:latin typeface="Calibri" panose="020F0502020204030204" pitchFamily="34" charset="0"/>
              </a:rPr>
              <a:t>This project will assess whether there are distinct longitudinal trajectories of child welfare, justice, and public mental health system involvement that exist for TAY with SMHC before the age of 21 years. We will also examine between-group differences among the trajectories in terms of system setting, demographic, and clinical characteristic variables, and evaluate whether trajectory group membership predicts employment outcomes (employment status, number of jobs, earnings) of TAY between the ages of 22 and 26 years. </a:t>
            </a:r>
            <a:r>
              <a:rPr lang="en-US" b="0" i="0" dirty="0">
                <a:solidFill>
                  <a:srgbClr val="444444"/>
                </a:solidFill>
                <a:effectLst/>
                <a:highlight>
                  <a:srgbClr val="F5F5F5"/>
                </a:highlight>
                <a:latin typeface="Calibri" panose="020F0502020204030204" pitchFamily="34" charset="0"/>
              </a:rPr>
              <a:t>​</a:t>
            </a:r>
          </a:p>
          <a:p>
            <a:endParaRPr lang="en-US" b="0" i="0" dirty="0">
              <a:solidFill>
                <a:srgbClr val="444444"/>
              </a:solidFill>
              <a:effectLst/>
              <a:highlight>
                <a:srgbClr val="F5F5F5"/>
              </a:highlight>
              <a:latin typeface="Calibri" panose="020F0502020204030204" pitchFamily="34" charset="0"/>
            </a:endParaRPr>
          </a:p>
          <a:p>
            <a:r>
              <a:rPr lang="en-US" b="0" i="0" dirty="0">
                <a:solidFill>
                  <a:srgbClr val="444444"/>
                </a:solidFill>
                <a:effectLst/>
                <a:highlight>
                  <a:srgbClr val="F5F5F5"/>
                </a:highlight>
                <a:latin typeface="Calibri" panose="020F0502020204030204" pitchFamily="34" charset="0"/>
              </a:rPr>
              <a:t>We will use advanced statistical modeling to profile developmental trajectories of system involvement over time.</a:t>
            </a:r>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39</a:t>
            </a:fld>
            <a:endParaRPr lang="en-US"/>
          </a:p>
        </p:txBody>
      </p:sp>
    </p:spTree>
    <p:extLst>
      <p:ext uri="{BB962C8B-B14F-4D97-AF65-F5344CB8AC3E}">
        <p14:creationId xmlns:p14="http://schemas.microsoft.com/office/powerpoint/2010/main" val="2373818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CBFBD493-92B0-4C2E-88A0-C3D5D601C586}" type="slidenum">
              <a:rPr lang="en-US" smtClean="0"/>
              <a:t>40</a:t>
            </a:fld>
            <a:endParaRPr lang="en-US"/>
          </a:p>
        </p:txBody>
      </p:sp>
    </p:spTree>
    <p:extLst>
      <p:ext uri="{BB962C8B-B14F-4D97-AF65-F5344CB8AC3E}">
        <p14:creationId xmlns:p14="http://schemas.microsoft.com/office/powerpoint/2010/main" val="54674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4</a:t>
            </a:fld>
            <a:endParaRPr lang="en-US" dirty="0"/>
          </a:p>
        </p:txBody>
      </p:sp>
    </p:spTree>
    <p:extLst>
      <p:ext uri="{BB962C8B-B14F-4D97-AF65-F5344CB8AC3E}">
        <p14:creationId xmlns:p14="http://schemas.microsoft.com/office/powerpoint/2010/main" val="2378970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41</a:t>
            </a:fld>
            <a:endParaRPr lang="en-US" dirty="0"/>
          </a:p>
        </p:txBody>
      </p:sp>
    </p:spTree>
    <p:extLst>
      <p:ext uri="{BB962C8B-B14F-4D97-AF65-F5344CB8AC3E}">
        <p14:creationId xmlns:p14="http://schemas.microsoft.com/office/powerpoint/2010/main" val="3299215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 </a:t>
            </a:r>
          </a:p>
        </p:txBody>
      </p:sp>
      <p:sp>
        <p:nvSpPr>
          <p:cNvPr id="4" name="Slide Number Placeholder 3"/>
          <p:cNvSpPr>
            <a:spLocks noGrp="1"/>
          </p:cNvSpPr>
          <p:nvPr>
            <p:ph type="sldNum" sz="quarter" idx="5"/>
          </p:nvPr>
        </p:nvSpPr>
        <p:spPr/>
        <p:txBody>
          <a:bodyPr/>
          <a:lstStyle/>
          <a:p>
            <a:fld id="{1333041C-73B1-4448-9243-FD14EC52C5FE}" type="slidenum">
              <a:rPr lang="en-US" smtClean="0"/>
              <a:t>42</a:t>
            </a:fld>
            <a:endParaRPr lang="en-US" dirty="0"/>
          </a:p>
        </p:txBody>
      </p:sp>
    </p:spTree>
    <p:extLst>
      <p:ext uri="{BB962C8B-B14F-4D97-AF65-F5344CB8AC3E}">
        <p14:creationId xmlns:p14="http://schemas.microsoft.com/office/powerpoint/2010/main" val="1265527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CBFBD493-92B0-4C2E-88A0-C3D5D601C586}" type="slidenum">
              <a:rPr lang="en-US" smtClean="0"/>
              <a:t>43</a:t>
            </a:fld>
            <a:endParaRPr lang="en-US" dirty="0"/>
          </a:p>
        </p:txBody>
      </p:sp>
    </p:spTree>
    <p:extLst>
      <p:ext uri="{BB962C8B-B14F-4D97-AF65-F5344CB8AC3E}">
        <p14:creationId xmlns:p14="http://schemas.microsoft.com/office/powerpoint/2010/main" val="435072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CBFBD493-92B0-4C2E-88A0-C3D5D601C586}" type="slidenum">
              <a:rPr lang="en-US" smtClean="0"/>
              <a:t>44</a:t>
            </a:fld>
            <a:endParaRPr lang="en-US"/>
          </a:p>
        </p:txBody>
      </p:sp>
    </p:spTree>
    <p:extLst>
      <p:ext uri="{BB962C8B-B14F-4D97-AF65-F5344CB8AC3E}">
        <p14:creationId xmlns:p14="http://schemas.microsoft.com/office/powerpoint/2010/main" val="3910388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a:p>
            <a:endParaRPr lang="en-US" dirty="0"/>
          </a:p>
          <a:p>
            <a:r>
              <a:rPr lang="en-US" dirty="0"/>
              <a:t>Define KT</a:t>
            </a:r>
          </a:p>
          <a:p>
            <a:endParaRPr lang="en-US" dirty="0"/>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45</a:t>
            </a:fld>
            <a:endParaRPr lang="en-US" dirty="0"/>
          </a:p>
        </p:txBody>
      </p:sp>
    </p:spTree>
    <p:extLst>
      <p:ext uri="{BB962C8B-B14F-4D97-AF65-F5344CB8AC3E}">
        <p14:creationId xmlns:p14="http://schemas.microsoft.com/office/powerpoint/2010/main" val="3988197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 – what topics do you want hear more about</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46</a:t>
            </a:fld>
            <a:endParaRPr lang="en-US" dirty="0"/>
          </a:p>
        </p:txBody>
      </p:sp>
    </p:spTree>
    <p:extLst>
      <p:ext uri="{BB962C8B-B14F-4D97-AF65-F5344CB8AC3E}">
        <p14:creationId xmlns:p14="http://schemas.microsoft.com/office/powerpoint/2010/main" val="2988488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JL – populate with thumbnails re: podcasts, tip sheets (even from L&amp;W RRTC) etc.</a:t>
            </a:r>
          </a:p>
          <a:p>
            <a:endParaRPr lang="en-US" dirty="0"/>
          </a:p>
          <a:p>
            <a:r>
              <a:rPr lang="en-US" dirty="0"/>
              <a:t>Kathryn - Poll #2: which modalities would you want to see more of from our center? Select that apply.</a:t>
            </a:r>
          </a:p>
        </p:txBody>
      </p:sp>
      <p:sp>
        <p:nvSpPr>
          <p:cNvPr id="4" name="Slide Number Placeholder 3"/>
          <p:cNvSpPr>
            <a:spLocks noGrp="1"/>
          </p:cNvSpPr>
          <p:nvPr>
            <p:ph type="sldNum" sz="quarter" idx="5"/>
          </p:nvPr>
        </p:nvSpPr>
        <p:spPr/>
        <p:txBody>
          <a:bodyPr/>
          <a:lstStyle/>
          <a:p>
            <a:fld id="{CBFBD493-92B0-4C2E-88A0-C3D5D601C586}" type="slidenum">
              <a:rPr lang="en-US" smtClean="0"/>
              <a:t>47</a:t>
            </a:fld>
            <a:endParaRPr lang="en-US"/>
          </a:p>
        </p:txBody>
      </p:sp>
    </p:spTree>
    <p:extLst>
      <p:ext uri="{BB962C8B-B14F-4D97-AF65-F5344CB8AC3E}">
        <p14:creationId xmlns:p14="http://schemas.microsoft.com/office/powerpoint/2010/main" val="537077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1333041C-73B1-4448-9243-FD14EC52C5FE}" type="slidenum">
              <a:rPr lang="en-US" smtClean="0"/>
              <a:t>49</a:t>
            </a:fld>
            <a:endParaRPr lang="en-US"/>
          </a:p>
        </p:txBody>
      </p:sp>
    </p:spTree>
    <p:extLst>
      <p:ext uri="{BB962C8B-B14F-4D97-AF65-F5344CB8AC3E}">
        <p14:creationId xmlns:p14="http://schemas.microsoft.com/office/powerpoint/2010/main" val="2936841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Civic engagement…is an important area of community participation. But there are inequitable learning opportunities among people from disadvantaged backgrounds, limiting their ability to participate in civic life.</a:t>
            </a:r>
          </a:p>
          <a:p>
            <a:endParaRPr lang="en-US" dirty="0"/>
          </a:p>
          <a:p>
            <a:pPr algn="l" rtl="0" fontAlgn="base"/>
            <a:r>
              <a:rPr lang="en-US" b="0" i="0" u="none" strike="noStrike" dirty="0">
                <a:solidFill>
                  <a:srgbClr val="000000"/>
                </a:solidFill>
                <a:effectLst/>
                <a:highlight>
                  <a:srgbClr val="F5F5F5"/>
                </a:highlight>
                <a:latin typeface="Calibri" panose="020F0502020204030204" pitchFamily="34" charset="0"/>
              </a:rPr>
              <a:t>The project will involve the development and implementation of a civic engagement education program from TAY with SMHC from disadvantaged backgrounds.</a:t>
            </a:r>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50</a:t>
            </a:fld>
            <a:endParaRPr lang="en-US"/>
          </a:p>
        </p:txBody>
      </p:sp>
    </p:spTree>
    <p:extLst>
      <p:ext uri="{BB962C8B-B14F-4D97-AF65-F5344CB8AC3E}">
        <p14:creationId xmlns:p14="http://schemas.microsoft.com/office/powerpoint/2010/main" val="2693213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pPr algn="l" rtl="0" fontAlgn="base"/>
            <a:r>
              <a:rPr lang="en-US" b="0" i="0" u="none" strike="noStrike" dirty="0">
                <a:solidFill>
                  <a:srgbClr val="000000"/>
                </a:solidFill>
                <a:effectLst/>
                <a:highlight>
                  <a:srgbClr val="F5F5F5"/>
                </a:highlight>
                <a:latin typeface="Calibri" panose="020F0502020204030204" pitchFamily="34" charset="0"/>
              </a:rPr>
              <a:t>This exciting training project will be led by Dr. Barbara </a:t>
            </a:r>
            <a:r>
              <a:rPr lang="en-US" b="0" i="0" u="none" strike="noStrike" dirty="0" err="1">
                <a:solidFill>
                  <a:srgbClr val="000000"/>
                </a:solidFill>
                <a:effectLst/>
                <a:highlight>
                  <a:srgbClr val="F5F5F5"/>
                </a:highlight>
                <a:latin typeface="Calibri" panose="020F0502020204030204" pitchFamily="34" charset="0"/>
              </a:rPr>
              <a:t>Ferman</a:t>
            </a:r>
            <a:r>
              <a:rPr lang="en-US" b="0" i="0" u="none" strike="noStrike" dirty="0">
                <a:solidFill>
                  <a:srgbClr val="000000"/>
                </a:solidFill>
                <a:effectLst/>
                <a:highlight>
                  <a:srgbClr val="F5F5F5"/>
                </a:highlight>
                <a:latin typeface="Calibri" panose="020F0502020204030204" pitchFamily="34" charset="0"/>
              </a:rPr>
              <a:t> from Temple University and her colleagues from the University Community Collaborative, which provides a youth programming continuum dedicated to fostering young leaders and civic engagement among TAY in Philadelphia, many of whom come from marginalized and disadvantaged backgrounds. Dr. </a:t>
            </a:r>
            <a:r>
              <a:rPr lang="en-US" b="0" i="0" u="none" strike="noStrike" dirty="0" err="1">
                <a:solidFill>
                  <a:srgbClr val="000000"/>
                </a:solidFill>
                <a:effectLst/>
                <a:highlight>
                  <a:srgbClr val="F5F5F5"/>
                </a:highlight>
                <a:latin typeface="Calibri" panose="020F0502020204030204" pitchFamily="34" charset="0"/>
              </a:rPr>
              <a:t>Ferman</a:t>
            </a:r>
            <a:r>
              <a:rPr lang="en-US" b="0" i="0" u="none" strike="noStrike" dirty="0">
                <a:solidFill>
                  <a:srgbClr val="000000"/>
                </a:solidFill>
                <a:effectLst/>
                <a:highlight>
                  <a:srgbClr val="F5F5F5"/>
                </a:highlight>
                <a:latin typeface="Calibri" panose="020F0502020204030204" pitchFamily="34" charset="0"/>
              </a:rPr>
              <a:t> and colleagues will develop a succinct civic engagement training curriculum derived from the Collaborative’s ongoing programming and created in collaboration with TAY participants. The aim of the program will be to support TAY with taking civic action (advocacy, community organizing, voting, volunteering) around social, economic, and/or political issues by increasing relevant knowledge, skills, and behaviors. The program will be implemented in a first episode psychosis program in Philadelphia that serves TAY with SMHC from disadvantaged backgrounds and will be refined before the preparation of a train-the-trainer package.</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51</a:t>
            </a:fld>
            <a:endParaRPr lang="en-US"/>
          </a:p>
        </p:txBody>
      </p:sp>
    </p:spTree>
    <p:extLst>
      <p:ext uri="{BB962C8B-B14F-4D97-AF65-F5344CB8AC3E}">
        <p14:creationId xmlns:p14="http://schemas.microsoft.com/office/powerpoint/2010/main" val="418039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a:p>
            <a:r>
              <a:rPr lang="en-US" dirty="0"/>
              <a:t>Prompt – via Chat, what example of community participation come to mind when you think about young adults with mental health conditions from disadvantaged backgrounds?</a:t>
            </a:r>
          </a:p>
        </p:txBody>
      </p:sp>
      <p:sp>
        <p:nvSpPr>
          <p:cNvPr id="4" name="Slide Number Placeholder 3"/>
          <p:cNvSpPr>
            <a:spLocks noGrp="1"/>
          </p:cNvSpPr>
          <p:nvPr>
            <p:ph type="sldNum" sz="quarter" idx="5"/>
          </p:nvPr>
        </p:nvSpPr>
        <p:spPr/>
        <p:txBody>
          <a:bodyPr/>
          <a:lstStyle/>
          <a:p>
            <a:fld id="{1333041C-73B1-4448-9243-FD14EC52C5FE}" type="slidenum">
              <a:rPr lang="en-US" smtClean="0"/>
              <a:t>5</a:t>
            </a:fld>
            <a:endParaRPr lang="en-US" dirty="0"/>
          </a:p>
        </p:txBody>
      </p:sp>
    </p:spTree>
    <p:extLst>
      <p:ext uri="{BB962C8B-B14F-4D97-AF65-F5344CB8AC3E}">
        <p14:creationId xmlns:p14="http://schemas.microsoft.com/office/powerpoint/2010/main" val="1932014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b="0" i="0" u="none" strike="noStrike" dirty="0">
                <a:solidFill>
                  <a:srgbClr val="000000"/>
                </a:solidFill>
                <a:effectLst/>
                <a:highlight>
                  <a:srgbClr val="F5F5F5"/>
                </a:highlight>
                <a:latin typeface="Calibri" panose="020F0502020204030204" pitchFamily="34" charset="0"/>
              </a:rPr>
              <a:t>This training project will be led by Natalie </a:t>
            </a:r>
            <a:r>
              <a:rPr lang="en-US" b="0" i="0" u="none" strike="noStrike" dirty="0" err="1">
                <a:solidFill>
                  <a:srgbClr val="000000"/>
                </a:solidFill>
                <a:effectLst/>
                <a:highlight>
                  <a:srgbClr val="F5F5F5"/>
                </a:highlight>
                <a:latin typeface="Calibri" panose="020F0502020204030204" pitchFamily="34" charset="0"/>
              </a:rPr>
              <a:t>Stollon</a:t>
            </a:r>
            <a:r>
              <a:rPr lang="en-US" b="0" i="0" u="none" strike="noStrike" dirty="0">
                <a:solidFill>
                  <a:srgbClr val="000000"/>
                </a:solidFill>
                <a:effectLst/>
                <a:highlight>
                  <a:srgbClr val="F5F5F5"/>
                </a:highlight>
                <a:latin typeface="Calibri" panose="020F0502020204030204" pitchFamily="34" charset="0"/>
              </a:rPr>
              <a:t> from the Children’s Hospital of Philadelphia, in collaboration with Kathryn Burke from the Institute on Disabilities at Temple University. </a:t>
            </a:r>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52</a:t>
            </a:fld>
            <a:endParaRPr lang="en-US"/>
          </a:p>
        </p:txBody>
      </p:sp>
    </p:spTree>
    <p:extLst>
      <p:ext uri="{BB962C8B-B14F-4D97-AF65-F5344CB8AC3E}">
        <p14:creationId xmlns:p14="http://schemas.microsoft.com/office/powerpoint/2010/main" val="89863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There is a high level of comorbidity between young people with neurodevelopmental disabilities and SMHC. Many healthcare providers are not prepared to effectively support these youth with their community participation, especially when they also come from additional disadvantaged backgrounds.</a:t>
            </a:r>
          </a:p>
          <a:p>
            <a:endParaRPr lang="en-US" dirty="0"/>
          </a:p>
          <a:p>
            <a:r>
              <a:rPr lang="en-US" dirty="0"/>
              <a:t>LEND is a unique program which provides </a:t>
            </a:r>
            <a:r>
              <a:rPr lang="en-US" b="0" i="0" u="none" strike="noStrike" dirty="0">
                <a:solidFill>
                  <a:srgbClr val="000000"/>
                </a:solidFill>
                <a:effectLst/>
                <a:highlight>
                  <a:srgbClr val="F5F5F5"/>
                </a:highlight>
                <a:latin typeface="Calibri" panose="020F0502020204030204" pitchFamily="34" charset="0"/>
              </a:rPr>
              <a:t>graduate level training to pre- and in-service professionals from multiple disciplines (social work, nursing, psychology, PT/OT) and seeks to improve systems of care for youth with neurodevelopmental disabilities and chronic health (including mental health) conditions.</a:t>
            </a:r>
            <a:endParaRPr lang="en-US" dirty="0"/>
          </a:p>
          <a:p>
            <a:endParaRPr lang="en-US" dirty="0"/>
          </a:p>
          <a:p>
            <a:pPr algn="l" rtl="0" fontAlgn="base"/>
            <a:r>
              <a:rPr lang="en-US" b="0" i="0" u="none" strike="noStrike" dirty="0">
                <a:solidFill>
                  <a:srgbClr val="000000"/>
                </a:solidFill>
                <a:effectLst/>
                <a:highlight>
                  <a:srgbClr val="F5F5F5"/>
                </a:highlight>
                <a:latin typeface="Calibri" panose="020F0502020204030204" pitchFamily="34" charset="0"/>
              </a:rPr>
              <a:t>This project will develop and implement new curriculum content related to promoting community living and participation and TAY with co-occurring SMHC and neurodevelopmental disabilities from disadvantaged backgrounds into CHOP’s LEND Training Program. </a:t>
            </a:r>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53</a:t>
            </a:fld>
            <a:endParaRPr lang="en-US"/>
          </a:p>
        </p:txBody>
      </p:sp>
    </p:spTree>
    <p:extLst>
      <p:ext uri="{BB962C8B-B14F-4D97-AF65-F5344CB8AC3E}">
        <p14:creationId xmlns:p14="http://schemas.microsoft.com/office/powerpoint/2010/main" val="3095480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highlight>
                  <a:srgbClr val="F5F5F5"/>
                </a:highlight>
                <a:latin typeface="Calibri" panose="020F0502020204030204" pitchFamily="34" charset="0"/>
              </a:rPr>
              <a:t>We will partner with LEND fellows to develop the curriculum, which will cover topics such as SMHC, disadvantaged youth populations with SMHC, and community inclusion and participation. It will then be implemented with the 2025-2026 cohort of CHOP LEND Fellows.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highlight>
                <a:srgbClr val="F5F5F5"/>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highlight>
                  <a:srgbClr val="F5F5F5"/>
                </a:highlight>
                <a:latin typeface="Calibri" panose="020F0502020204030204" pitchFamily="34" charset="0"/>
              </a:rPr>
              <a:t>This is an exciting opportunity to prepare the next generation of healthcare professionals to promote community living and participation among TAY with SMHC. It will also have impact beyond the Philadelphia region, as the Association of University Centers on Disability (AUCD) that supports LEND has agreed to disseminate the curriculum content to its other 60 programs throughout the United States. </a:t>
            </a:r>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54</a:t>
            </a:fld>
            <a:endParaRPr lang="en-US"/>
          </a:p>
        </p:txBody>
      </p:sp>
    </p:spTree>
    <p:extLst>
      <p:ext uri="{BB962C8B-B14F-4D97-AF65-F5344CB8AC3E}">
        <p14:creationId xmlns:p14="http://schemas.microsoft.com/office/powerpoint/2010/main" val="1214693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b="0" i="0" u="none" strike="noStrike" dirty="0">
                <a:solidFill>
                  <a:srgbClr val="000000"/>
                </a:solidFill>
                <a:effectLst/>
                <a:highlight>
                  <a:srgbClr val="F5F5F5"/>
                </a:highlight>
                <a:latin typeface="Calibri" panose="020F0502020204030204" pitchFamily="34" charset="0"/>
              </a:rPr>
              <a:t>The last training project will be led by Dr. Gretchen </a:t>
            </a:r>
            <a:r>
              <a:rPr lang="en-US" b="0" i="0" u="none" strike="noStrike" dirty="0" err="1">
                <a:solidFill>
                  <a:srgbClr val="000000"/>
                </a:solidFill>
                <a:effectLst/>
                <a:highlight>
                  <a:srgbClr val="F5F5F5"/>
                </a:highlight>
                <a:latin typeface="Calibri" panose="020F0502020204030204" pitchFamily="34" charset="0"/>
              </a:rPr>
              <a:t>Snethen</a:t>
            </a:r>
            <a:r>
              <a:rPr lang="en-US" b="0" i="0" u="none" strike="noStrike" dirty="0">
                <a:solidFill>
                  <a:srgbClr val="000000"/>
                </a:solidFill>
                <a:effectLst/>
                <a:highlight>
                  <a:srgbClr val="F5F5F5"/>
                </a:highlight>
                <a:latin typeface="Calibri" panose="020F0502020204030204" pitchFamily="34" charset="0"/>
              </a:rPr>
              <a:t> from the Temple University RRTC in collaboration with </a:t>
            </a:r>
            <a:r>
              <a:rPr lang="en-US" b="0" i="0" u="none" strike="noStrike" dirty="0" err="1">
                <a:solidFill>
                  <a:srgbClr val="000000"/>
                </a:solidFill>
                <a:effectLst/>
                <a:highlight>
                  <a:srgbClr val="F5F5F5"/>
                </a:highlight>
                <a:latin typeface="Calibri" panose="020F0502020204030204" pitchFamily="34" charset="0"/>
              </a:rPr>
              <a:t>YouthMove</a:t>
            </a:r>
            <a:r>
              <a:rPr lang="en-US" b="0" i="0" u="none" strike="noStrike" dirty="0">
                <a:solidFill>
                  <a:srgbClr val="000000"/>
                </a:solidFill>
                <a:effectLst/>
                <a:highlight>
                  <a:srgbClr val="F5F5F5"/>
                </a:highligh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55</a:t>
            </a:fld>
            <a:endParaRPr lang="en-US"/>
          </a:p>
        </p:txBody>
      </p:sp>
    </p:spTree>
    <p:extLst>
      <p:ext uri="{BB962C8B-B14F-4D97-AF65-F5344CB8AC3E}">
        <p14:creationId xmlns:p14="http://schemas.microsoft.com/office/powerpoint/2010/main" val="864554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pPr algn="l" rtl="0" fontAlgn="base"/>
            <a:r>
              <a:rPr lang="en-US" b="0" i="0" u="none" strike="noStrike" dirty="0">
                <a:solidFill>
                  <a:srgbClr val="000000"/>
                </a:solidFill>
                <a:effectLst/>
                <a:highlight>
                  <a:srgbClr val="F5F5F5"/>
                </a:highlight>
                <a:latin typeface="Calibri" panose="020F0502020204030204" pitchFamily="34" charset="0"/>
              </a:rPr>
              <a:t>Storytelling can be a powerful tool for people to share their experiences and inspire hope and behavior change. Community participation stories feature experiences of participation and focus on self-selected topics like education, new jobs, independence, or friendships/family tales. This project will support peer providers with learning how to develop and share their stories of community participation and use this process to support the TAY with SMHC from disadvantaged backgrounds with whom they work in doing the same. </a:t>
            </a:r>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333041C-73B1-4448-9243-FD14EC52C5FE}" type="slidenum">
              <a:rPr lang="en-US" smtClean="0"/>
              <a:t>56</a:t>
            </a:fld>
            <a:endParaRPr lang="en-US"/>
          </a:p>
        </p:txBody>
      </p:sp>
    </p:spTree>
    <p:extLst>
      <p:ext uri="{BB962C8B-B14F-4D97-AF65-F5344CB8AC3E}">
        <p14:creationId xmlns:p14="http://schemas.microsoft.com/office/powerpoint/2010/main" val="605009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b="0" i="0" u="none" strike="noStrike" dirty="0">
                <a:solidFill>
                  <a:srgbClr val="000000"/>
                </a:solidFill>
                <a:effectLst/>
                <a:highlight>
                  <a:srgbClr val="F5F5F5"/>
                </a:highlight>
                <a:latin typeface="Calibri" panose="020F0502020204030204" pitchFamily="34" charset="0"/>
              </a:rPr>
              <a:t>The project will involve the adaptation of a storytelling training manual and the implementation of this training with peer providers from at least 10 </a:t>
            </a:r>
            <a:r>
              <a:rPr lang="en-US" b="0" i="0" u="none" strike="noStrike" dirty="0" err="1">
                <a:solidFill>
                  <a:srgbClr val="000000"/>
                </a:solidFill>
                <a:effectLst/>
                <a:highlight>
                  <a:srgbClr val="F5F5F5"/>
                </a:highlight>
                <a:latin typeface="Calibri" panose="020F0502020204030204" pitchFamily="34" charset="0"/>
              </a:rPr>
              <a:t>YouthMove</a:t>
            </a:r>
            <a:r>
              <a:rPr lang="en-US" b="0" i="0" u="none" strike="noStrike" dirty="0">
                <a:solidFill>
                  <a:srgbClr val="000000"/>
                </a:solidFill>
                <a:effectLst/>
                <a:highlight>
                  <a:srgbClr val="F5F5F5"/>
                </a:highlight>
                <a:latin typeface="Calibri" panose="020F0502020204030204" pitchFamily="34" charset="0"/>
              </a:rPr>
              <a:t> chapters.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highlight>
                  <a:srgbClr val="F5F5F5"/>
                </a:highlight>
                <a:latin typeface="Calibri" panose="020F0502020204030204" pitchFamily="34" charset="0"/>
              </a:rPr>
              <a:t>The training materials will be refined and a train the trainer package will be prepared for broad dissemination. </a:t>
            </a:r>
            <a:r>
              <a:rPr lang="en-US" b="0" i="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57</a:t>
            </a:fld>
            <a:endParaRPr lang="en-US"/>
          </a:p>
        </p:txBody>
      </p:sp>
    </p:spTree>
    <p:extLst>
      <p:ext uri="{BB962C8B-B14F-4D97-AF65-F5344CB8AC3E}">
        <p14:creationId xmlns:p14="http://schemas.microsoft.com/office/powerpoint/2010/main" val="2939400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 to end</a:t>
            </a:r>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58</a:t>
            </a:fld>
            <a:endParaRPr lang="en-US"/>
          </a:p>
        </p:txBody>
      </p:sp>
    </p:spTree>
    <p:extLst>
      <p:ext uri="{BB962C8B-B14F-4D97-AF65-F5344CB8AC3E}">
        <p14:creationId xmlns:p14="http://schemas.microsoft.com/office/powerpoint/2010/main" val="1030564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Kathryn</a:t>
            </a:r>
          </a:p>
        </p:txBody>
      </p:sp>
      <p:sp>
        <p:nvSpPr>
          <p:cNvPr id="4" name="Slide Number Placeholder 3"/>
          <p:cNvSpPr>
            <a:spLocks noGrp="1"/>
          </p:cNvSpPr>
          <p:nvPr>
            <p:ph type="sldNum" sz="quarter" idx="5"/>
          </p:nvPr>
        </p:nvSpPr>
        <p:spPr/>
        <p:txBody>
          <a:bodyPr/>
          <a:lstStyle/>
          <a:p>
            <a:fld id="{1333041C-73B1-4448-9243-FD14EC52C5FE}" type="slidenum">
              <a:rPr lang="en-US" smtClean="0"/>
              <a:t>60</a:t>
            </a:fld>
            <a:endParaRPr lang="en-US"/>
          </a:p>
        </p:txBody>
      </p:sp>
    </p:spTree>
    <p:extLst>
      <p:ext uri="{BB962C8B-B14F-4D97-AF65-F5344CB8AC3E}">
        <p14:creationId xmlns:p14="http://schemas.microsoft.com/office/powerpoint/2010/main" val="2654374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61</a:t>
            </a:fld>
            <a:endParaRPr lang="en-US"/>
          </a:p>
        </p:txBody>
      </p:sp>
    </p:spTree>
    <p:extLst>
      <p:ext uri="{BB962C8B-B14F-4D97-AF65-F5344CB8AC3E}">
        <p14:creationId xmlns:p14="http://schemas.microsoft.com/office/powerpoint/2010/main" val="10787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CD6FFBA-8A54-2C47-94B2-55D9D2DBA4DB}"/>
              </a:ext>
            </a:extLst>
          </p:cNvPr>
          <p:cNvSpPr txBox="1">
            <a:spLocks noGrp="1"/>
          </p:cNvSpPr>
          <p:nvPr>
            <p:ph type="sldNum" sz="quarter" idx="5"/>
          </p:nvPr>
        </p:nvSpPr>
        <p:spPr>
          <a:ln/>
        </p:spPr>
        <p:txBody>
          <a:bodyPr lIns="0" tIns="0" rIns="0" bIns="0" anchor="b" anchorCtr="0">
            <a:noAutofit/>
          </a:bodyPr>
          <a:lstStyle/>
          <a:p>
            <a:pPr lvl="0"/>
            <a:fld id="{F4621601-2F9B-F34D-B322-E0E3643D0168}" type="slidenum">
              <a:t>6</a:t>
            </a:fld>
            <a:endParaRPr lang="en-US" dirty="0"/>
          </a:p>
        </p:txBody>
      </p:sp>
      <p:sp>
        <p:nvSpPr>
          <p:cNvPr id="2" name="Slide Image Placeholder 1">
            <a:extLst>
              <a:ext uri="{FF2B5EF4-FFF2-40B4-BE49-F238E27FC236}">
                <a16:creationId xmlns:a16="http://schemas.microsoft.com/office/drawing/2014/main" id="{CB0BE48D-FBC0-B84F-A314-125CF99237D0}"/>
              </a:ext>
            </a:extLst>
          </p:cNvPr>
          <p:cNvSpPr>
            <a:spLocks noGrp="1" noRot="1" noChangeAspect="1" noResize="1"/>
          </p:cNvSpPr>
          <p:nvPr>
            <p:ph type="sldImg"/>
          </p:nvPr>
        </p:nvSpPr>
        <p:spPr>
          <a:xfrm>
            <a:off x="533400" y="763588"/>
            <a:ext cx="6705600" cy="377190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A4485527-AA5B-6747-A372-DDDA32D23C6E}"/>
              </a:ext>
            </a:extLst>
          </p:cNvPr>
          <p:cNvSpPr txBox="1">
            <a:spLocks noGrp="1"/>
          </p:cNvSpPr>
          <p:nvPr>
            <p:ph type="body" sz="quarter" idx="1"/>
          </p:nvPr>
        </p:nvSpPr>
        <p:spPr/>
        <p:txBody>
          <a:bodyPr/>
          <a:lstStyle/>
          <a:p>
            <a:r>
              <a:rPr lang="en-US" dirty="0"/>
              <a:t>Liz</a:t>
            </a:r>
          </a:p>
          <a:p>
            <a:endParaRPr lang="en-US" dirty="0"/>
          </a:p>
          <a:p>
            <a:r>
              <a:rPr lang="en-US" dirty="0"/>
              <a:t>I’d like to make sure we are all on the same page about what I mean by community participation, since this term can be used to refer to different things. Community participation is…</a:t>
            </a:r>
          </a:p>
          <a:p>
            <a:endParaRPr lang="en-US" dirty="0"/>
          </a:p>
          <a:p>
            <a:r>
              <a:rPr lang="en-US" dirty="0"/>
              <a:t>Domains include…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community integration (which is </a:t>
            </a:r>
            <a:r>
              <a:rPr lang="en-US" sz="1200" dirty="0"/>
              <a:t>“The opportunity to live in the community, and be valued for one’s uniqueness and ability, like everyone else.” (Salzer, 2006)</a:t>
            </a:r>
            <a:r>
              <a:rPr lang="en-US" dirty="0"/>
              <a:t> is a right </a:t>
            </a:r>
            <a:r>
              <a:rPr lang="en-US" baseline="0" dirty="0"/>
              <a:t>based on the ADA that was reinforced by the Supreme Court Olmsted decision in 1999. Olmsted set off a lot of different policy actions in the federal government. President Bush put forth the New Freedom Initiative in 2001 and the New Freedom Commission Report in 2003. These really underscore the notion of community integration as a right.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Community participation is not only as a right, but a medical necessity. This Well Together document is something that was developed by the Temple University Collaborative on Community Inclusion in collaboration with an organization called </a:t>
            </a:r>
            <a:r>
              <a:rPr lang="en-US" baseline="0" dirty="0" err="1"/>
              <a:t>Wellways</a:t>
            </a:r>
            <a:r>
              <a:rPr lang="en-US" baseline="0" dirty="0"/>
              <a:t> Australia that includes the fundamental concepts and theories underlying the importance of community inclusion and participation and also evidence for the medical necessity of community inclusion/participation.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argument for medical necessity is based on a number of theories and concepts, like the World Health Organization’s International Classification of Functioning, Disability, and Health (ICF), where participation is viewed as a dimension of health and health functioning. According to the ICF, participation refers to involvement in a social situation (e.g., being a student, going to church, synagogue or mosque, voting – anything that involves social interactions in meaningful activities).</a:t>
            </a:r>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7</a:t>
            </a:fld>
            <a:endParaRPr lang="en-US"/>
          </a:p>
        </p:txBody>
      </p:sp>
    </p:spTree>
    <p:extLst>
      <p:ext uri="{BB962C8B-B14F-4D97-AF65-F5344CB8AC3E}">
        <p14:creationId xmlns:p14="http://schemas.microsoft.com/office/powerpoint/2010/main" val="178780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Liz</a:t>
            </a:r>
          </a:p>
          <a:p>
            <a:pPr marL="166684" indent="-166684">
              <a:buFont typeface="Arial" panose="020B0604020202020204" pitchFamily="34" charset="0"/>
              <a:buChar char="•"/>
            </a:pPr>
            <a:endParaRPr lang="en-US" dirty="0"/>
          </a:p>
          <a:p>
            <a:pPr marL="166684" indent="-166684">
              <a:buFont typeface="Arial" panose="020B0604020202020204" pitchFamily="34" charset="0"/>
              <a:buChar char="•"/>
            </a:pPr>
            <a:r>
              <a:rPr lang="en-US" dirty="0"/>
              <a:t>Community participation is a way to test out and solidify</a:t>
            </a:r>
            <a:r>
              <a:rPr lang="en-US" baseline="0" dirty="0"/>
              <a:t> personal interests, social roles, and identity. </a:t>
            </a:r>
            <a:endParaRPr lang="en-US" dirty="0"/>
          </a:p>
          <a:p>
            <a:pPr marL="166370" indent="-166370">
              <a:buFont typeface="Arial" panose="020B0604020202020204" pitchFamily="34" charset="0"/>
              <a:buChar char="•"/>
            </a:pPr>
            <a:r>
              <a:rPr lang="en-US" dirty="0"/>
              <a:t>However,</a:t>
            </a:r>
            <a:r>
              <a:rPr lang="en-US" baseline="0" dirty="0"/>
              <a:t> the o</a:t>
            </a:r>
            <a:r>
              <a:rPr lang="en-US" dirty="0"/>
              <a:t>nset of serious mental illnesses,</a:t>
            </a:r>
            <a:r>
              <a:rPr lang="en-US" baseline="0" dirty="0"/>
              <a:t> which tends to occur during young adulthood, </a:t>
            </a:r>
            <a:r>
              <a:rPr lang="en-US" dirty="0"/>
              <a:t>can interrupt or</a:t>
            </a:r>
            <a:r>
              <a:rPr lang="en-US" baseline="0" dirty="0"/>
              <a:t> delay the pursue of community participation interests and goals. For example, it can prolong the attainment of educational achievements needed for competitive employment.</a:t>
            </a:r>
            <a:r>
              <a:rPr lang="en-US" dirty="0"/>
              <a:t> </a:t>
            </a:r>
            <a:endParaRPr lang="en-US" baseline="0" dirty="0">
              <a:ea typeface="Calibri"/>
              <a:cs typeface="Calibri"/>
            </a:endParaRPr>
          </a:p>
          <a:p>
            <a:pPr marL="166684" indent="-166684">
              <a:buFont typeface="Arial" panose="020B0604020202020204" pitchFamily="34" charset="0"/>
              <a:buChar char="•"/>
            </a:pPr>
            <a:r>
              <a:rPr lang="en-US" baseline="0" dirty="0"/>
              <a:t>We know from research that young adults with early psychosis who do not receive treatment designed to minimize illness-related disruptions are at greater risk for health problems and poorer functional outcomes as they age. This further supports the notion that community participation is a medical necessity.</a:t>
            </a:r>
          </a:p>
          <a:p>
            <a:pPr marL="166684" indent="-166684">
              <a:buFont typeface="Arial" panose="020B0604020202020204" pitchFamily="34" charset="0"/>
              <a:buChar char="•"/>
            </a:pPr>
            <a:r>
              <a:rPr lang="en-US" baseline="0" dirty="0"/>
              <a:t>Finally, a focus on life goals (e.g., work, educational attainment, relationships) is viewed as a facilitator of engagement in mental health services (specifically coordinated specialty care) among young adults. Thus, assisting young people with developing and pursuing community participation goals is likely to promote meaningful involvement in services and longer-term retention in care.</a:t>
            </a:r>
          </a:p>
          <a:p>
            <a:pPr marL="166684" indent="-16668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33E9A2B-587F-4763-BF09-64C2852A22FE}" type="slidenum">
              <a:rPr lang="en-US" smtClean="0"/>
              <a:pPr/>
              <a:t>8</a:t>
            </a:fld>
            <a:endParaRPr lang="en-US"/>
          </a:p>
        </p:txBody>
      </p:sp>
    </p:spTree>
    <p:extLst>
      <p:ext uri="{BB962C8B-B14F-4D97-AF65-F5344CB8AC3E}">
        <p14:creationId xmlns:p14="http://schemas.microsoft.com/office/powerpoint/2010/main" val="107639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Liz</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TU Collaborative conducted focus groups with 11 participants from a CSC program or residential program for young adult men. The goal of these groups was to elicit a broad range of community participation areas and activities considered to be important to young people. Participants identified a total of 16 community participation areas and 58 specific activities that were important to them, including the ones listed on this slide.</a:t>
            </a:r>
            <a:endParaRPr lang="en-US" dirty="0"/>
          </a:p>
          <a:p>
            <a:endParaRPr lang="en-US" dirty="0"/>
          </a:p>
        </p:txBody>
      </p:sp>
      <p:sp>
        <p:nvSpPr>
          <p:cNvPr id="4" name="Slide Number Placeholder 3"/>
          <p:cNvSpPr>
            <a:spLocks noGrp="1"/>
          </p:cNvSpPr>
          <p:nvPr>
            <p:ph type="sldNum" sz="quarter" idx="5"/>
          </p:nvPr>
        </p:nvSpPr>
        <p:spPr/>
        <p:txBody>
          <a:bodyPr/>
          <a:lstStyle/>
          <a:p>
            <a:fld id="{CBFBD493-92B0-4C2E-88A0-C3D5D601C586}" type="slidenum">
              <a:rPr lang="en-US" smtClean="0"/>
              <a:t>9</a:t>
            </a:fld>
            <a:endParaRPr lang="en-US"/>
          </a:p>
        </p:txBody>
      </p:sp>
    </p:spTree>
    <p:extLst>
      <p:ext uri="{BB962C8B-B14F-4D97-AF65-F5344CB8AC3E}">
        <p14:creationId xmlns:p14="http://schemas.microsoft.com/office/powerpoint/2010/main" val="3805149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8D29-04A5-DF77-C27E-2F20D1DAD4A6}"/>
              </a:ext>
            </a:extLst>
          </p:cNvPr>
          <p:cNvSpPr>
            <a:spLocks noGrp="1"/>
          </p:cNvSpPr>
          <p:nvPr>
            <p:ph type="ctrTitle"/>
          </p:nvPr>
        </p:nvSpPr>
        <p:spPr>
          <a:xfrm>
            <a:off x="1524000" y="1035865"/>
            <a:ext cx="9144000" cy="1744405"/>
          </a:xfrm>
        </p:spPr>
        <p:txBody>
          <a:bodyPr anchor="ctr"/>
          <a:lstStyle>
            <a:lvl1pPr algn="ctr">
              <a:defRPr sz="6000" b="1">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8354DE0-F1FD-E7EC-8EA5-46161D0B5ED9}"/>
              </a:ext>
            </a:extLst>
          </p:cNvPr>
          <p:cNvSpPr>
            <a:spLocks noGrp="1"/>
          </p:cNvSpPr>
          <p:nvPr>
            <p:ph type="subTitle" idx="1"/>
          </p:nvPr>
        </p:nvSpPr>
        <p:spPr>
          <a:xfrm>
            <a:off x="1524000" y="2780270"/>
            <a:ext cx="9144000" cy="889687"/>
          </a:xfrm>
        </p:spPr>
        <p:txBody>
          <a:bodyPr anchor="ctr"/>
          <a:lstStyle>
            <a:lvl1pPr marL="0" indent="0" algn="ctr">
              <a:buNone/>
              <a:defRPr sz="2400">
                <a:solidFill>
                  <a:schemeClr val="tx2"/>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0389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ouple of children playing in a field&#10;&#10;Description automatically generated">
            <a:extLst>
              <a:ext uri="{FF2B5EF4-FFF2-40B4-BE49-F238E27FC236}">
                <a16:creationId xmlns:a16="http://schemas.microsoft.com/office/drawing/2014/main" id="{360C0238-67B7-B74E-2E34-1A2809B6FAEF}"/>
              </a:ext>
            </a:extLst>
          </p:cNvPr>
          <p:cNvPicPr>
            <a:picLocks noChangeAspect="1"/>
          </p:cNvPicPr>
          <p:nvPr userDrawn="1"/>
        </p:nvPicPr>
        <p:blipFill rotWithShape="1">
          <a:blip r:embed="rId3"/>
          <a:srcRect t="6687" b="25111"/>
          <a:stretch/>
        </p:blipFill>
        <p:spPr>
          <a:xfrm>
            <a:off x="0" y="1"/>
            <a:ext cx="12192000" cy="5545122"/>
          </a:xfrm>
          <a:prstGeom prst="rect">
            <a:avLst/>
          </a:prstGeom>
        </p:spPr>
      </p:pic>
      <p:sp>
        <p:nvSpPr>
          <p:cNvPr id="7" name="Slide Number Placeholder 6">
            <a:extLst>
              <a:ext uri="{FF2B5EF4-FFF2-40B4-BE49-F238E27FC236}">
                <a16:creationId xmlns:a16="http://schemas.microsoft.com/office/drawing/2014/main" id="{C0A7D5D3-0D3C-B256-93F8-9F6F76440191}"/>
              </a:ext>
            </a:extLst>
          </p:cNvPr>
          <p:cNvSpPr>
            <a:spLocks noGrp="1"/>
          </p:cNvSpPr>
          <p:nvPr>
            <p:ph type="sldNum" sz="quarter" idx="12"/>
          </p:nvPr>
        </p:nvSpPr>
        <p:spPr>
          <a:xfrm>
            <a:off x="8953500" y="6356350"/>
            <a:ext cx="2743200" cy="365125"/>
          </a:xfrm>
        </p:spPr>
        <p:txBody>
          <a:bodyPr/>
          <a:lstStyle/>
          <a:p>
            <a:fld id="{9BD27684-930D-5C4F-910E-893A826D9F4B}" type="slidenum">
              <a:rPr lang="en-US" smtClean="0"/>
              <a:t>‹#›</a:t>
            </a:fld>
            <a:endParaRPr lang="en-US"/>
          </a:p>
        </p:txBody>
      </p:sp>
      <p:sp>
        <p:nvSpPr>
          <p:cNvPr id="8" name="Rectangle 7">
            <a:extLst>
              <a:ext uri="{FF2B5EF4-FFF2-40B4-BE49-F238E27FC236}">
                <a16:creationId xmlns:a16="http://schemas.microsoft.com/office/drawing/2014/main" id="{6A77DF08-E132-A411-F313-3DBF4F3AAD24}"/>
              </a:ext>
            </a:extLst>
          </p:cNvPr>
          <p:cNvSpPr/>
          <p:nvPr userDrawn="1"/>
        </p:nvSpPr>
        <p:spPr>
          <a:xfrm>
            <a:off x="495300" y="1142999"/>
            <a:ext cx="11201400" cy="3794759"/>
          </a:xfrm>
          <a:prstGeom prst="rect">
            <a:avLst/>
          </a:prstGeom>
          <a:gradFill>
            <a:gsLst>
              <a:gs pos="0">
                <a:schemeClr val="accent1">
                  <a:lumMod val="5000"/>
                  <a:lumOff val="95000"/>
                  <a:alpha val="60000"/>
                </a:schemeClr>
              </a:gs>
              <a:gs pos="40000">
                <a:schemeClr val="bg1">
                  <a:alpha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urple quote marks on a black background&#10;&#10;Description automatically generated">
            <a:extLst>
              <a:ext uri="{FF2B5EF4-FFF2-40B4-BE49-F238E27FC236}">
                <a16:creationId xmlns:a16="http://schemas.microsoft.com/office/drawing/2014/main" id="{8B27CF8D-950D-4DDE-C104-C7D59FB75AF0}"/>
              </a:ext>
            </a:extLst>
          </p:cNvPr>
          <p:cNvPicPr>
            <a:picLocks noChangeAspect="1"/>
          </p:cNvPicPr>
          <p:nvPr userDrawn="1"/>
        </p:nvPicPr>
        <p:blipFill>
          <a:blip r:embed="rId4"/>
          <a:stretch>
            <a:fillRect/>
          </a:stretch>
        </p:blipFill>
        <p:spPr>
          <a:xfrm>
            <a:off x="244390" y="215595"/>
            <a:ext cx="1933908" cy="1576135"/>
          </a:xfrm>
          <a:prstGeom prst="rect">
            <a:avLst/>
          </a:prstGeom>
        </p:spPr>
      </p:pic>
      <p:sp>
        <p:nvSpPr>
          <p:cNvPr id="14" name="Text Placeholder 13">
            <a:extLst>
              <a:ext uri="{FF2B5EF4-FFF2-40B4-BE49-F238E27FC236}">
                <a16:creationId xmlns:a16="http://schemas.microsoft.com/office/drawing/2014/main" id="{4B91988C-71D4-8019-E371-83A8DD55390A}"/>
              </a:ext>
            </a:extLst>
          </p:cNvPr>
          <p:cNvSpPr>
            <a:spLocks noGrp="1"/>
          </p:cNvSpPr>
          <p:nvPr>
            <p:ph type="body" sz="quarter" idx="13" hasCustomPrompt="1"/>
          </p:nvPr>
        </p:nvSpPr>
        <p:spPr>
          <a:xfrm>
            <a:off x="1190625" y="1816444"/>
            <a:ext cx="9810750" cy="2606675"/>
          </a:xfrm>
        </p:spPr>
        <p:txBody>
          <a:bodyPr>
            <a:normAutofit/>
          </a:bodyPr>
          <a:lstStyle>
            <a:lvl1pPr marL="0" indent="0">
              <a:lnSpc>
                <a:spcPct val="100000"/>
              </a:lnSpc>
              <a:buNone/>
              <a:defRPr sz="4400" b="0" i="1">
                <a:solidFill>
                  <a:schemeClr val="tx1"/>
                </a:solidFill>
              </a:defRPr>
            </a:lvl1pPr>
            <a:lvl2pPr marL="457200" indent="0">
              <a:lnSpc>
                <a:spcPct val="100000"/>
              </a:lnSpc>
              <a:buNone/>
              <a:defRPr sz="2400"/>
            </a:lvl2pPr>
            <a:lvl3pPr marL="914400" indent="0">
              <a:lnSpc>
                <a:spcPct val="100000"/>
              </a:lnSpc>
              <a:buNone/>
              <a:defRPr sz="2400"/>
            </a:lvl3pPr>
            <a:lvl4pPr marL="1371600" indent="0">
              <a:lnSpc>
                <a:spcPct val="100000"/>
              </a:lnSpc>
              <a:buNone/>
              <a:defRPr sz="2400"/>
            </a:lvl4pPr>
            <a:lvl5pPr marL="1828800" indent="0">
              <a:lnSpc>
                <a:spcPct val="100000"/>
              </a:lnSpc>
              <a:buNone/>
              <a:defRPr sz="2400"/>
            </a:lvl5pPr>
          </a:lstStyle>
          <a:p>
            <a:pPr lvl="0"/>
            <a:r>
              <a:rPr lang="en-US" dirty="0"/>
              <a:t>Quote goes here lorem ipsum dolor </a:t>
            </a:r>
            <a:br>
              <a:rPr lang="en-US" dirty="0"/>
            </a:br>
            <a:r>
              <a:rPr lang="en-US" dirty="0"/>
              <a:t>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a:t>
            </a:r>
          </a:p>
        </p:txBody>
      </p:sp>
    </p:spTree>
    <p:extLst>
      <p:ext uri="{BB962C8B-B14F-4D97-AF65-F5344CB8AC3E}">
        <p14:creationId xmlns:p14="http://schemas.microsoft.com/office/powerpoint/2010/main" val="245464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12" userDrawn="1">
          <p15:clr>
            <a:srgbClr val="FBAE40"/>
          </p15:clr>
        </p15:guide>
        <p15:guide id="4" pos="73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D094F3-686C-8854-9419-14E01594646E}"/>
              </a:ext>
            </a:extLst>
          </p:cNvPr>
          <p:cNvSpPr>
            <a:spLocks noGrp="1"/>
          </p:cNvSpPr>
          <p:nvPr>
            <p:ph type="dt" sz="half" idx="10"/>
          </p:nvPr>
        </p:nvSpPr>
        <p:spPr/>
        <p:txBody>
          <a:bodyPr/>
          <a:lstStyle/>
          <a:p>
            <a:fld id="{024EF547-8001-44D7-A043-715E9E40C58E}" type="datetimeFigureOut">
              <a:rPr lang="en-US" smtClean="0"/>
              <a:t>6/12/2024</a:t>
            </a:fld>
            <a:endParaRPr lang="en-US"/>
          </a:p>
        </p:txBody>
      </p:sp>
      <p:sp>
        <p:nvSpPr>
          <p:cNvPr id="3" name="Footer Placeholder 2">
            <a:extLst>
              <a:ext uri="{FF2B5EF4-FFF2-40B4-BE49-F238E27FC236}">
                <a16:creationId xmlns:a16="http://schemas.microsoft.com/office/drawing/2014/main" id="{37D0FA5D-0A7D-240C-EE55-824A688993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D8E3F1-E1E0-E7C3-A067-85AE6FCE8A3F}"/>
              </a:ext>
            </a:extLst>
          </p:cNvPr>
          <p:cNvSpPr>
            <a:spLocks noGrp="1"/>
          </p:cNvSpPr>
          <p:nvPr>
            <p:ph type="sldNum" sz="quarter" idx="12"/>
          </p:nvPr>
        </p:nvSpPr>
        <p:spPr/>
        <p:txBody>
          <a:bodyPr/>
          <a:lstStyle/>
          <a:p>
            <a:fld id="{1F16208D-40E6-41C8-960B-02238185B249}" type="slidenum">
              <a:rPr lang="en-US" smtClean="0"/>
              <a:t>‹#›</a:t>
            </a:fld>
            <a:endParaRPr lang="en-US"/>
          </a:p>
        </p:txBody>
      </p:sp>
    </p:spTree>
    <p:extLst>
      <p:ext uri="{BB962C8B-B14F-4D97-AF65-F5344CB8AC3E}">
        <p14:creationId xmlns:p14="http://schemas.microsoft.com/office/powerpoint/2010/main" val="75078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F0AA-84B1-45C6-7387-4473EFE6500C}"/>
              </a:ext>
            </a:extLst>
          </p:cNvPr>
          <p:cNvSpPr>
            <a:spLocks noGrp="1"/>
          </p:cNvSpPr>
          <p:nvPr>
            <p:ph type="title"/>
          </p:nvPr>
        </p:nvSpPr>
        <p:spPr>
          <a:xfrm>
            <a:off x="506589" y="309386"/>
            <a:ext cx="10515600" cy="1325563"/>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7EEA6C-D477-6CA4-FF45-0F11C6CAF475}"/>
              </a:ext>
            </a:extLst>
          </p:cNvPr>
          <p:cNvSpPr>
            <a:spLocks noGrp="1"/>
          </p:cNvSpPr>
          <p:nvPr>
            <p:ph idx="1"/>
          </p:nvPr>
        </p:nvSpPr>
        <p:spPr>
          <a:xfrm>
            <a:off x="506589" y="1825625"/>
            <a:ext cx="10515600" cy="3243086"/>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7BC8E1A-D15C-2A40-6333-D71748C4A33D}"/>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104136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F0AA-84B1-45C6-7387-4473EFE6500C}"/>
              </a:ext>
            </a:extLst>
          </p:cNvPr>
          <p:cNvSpPr>
            <a:spLocks noGrp="1"/>
          </p:cNvSpPr>
          <p:nvPr>
            <p:ph type="title"/>
          </p:nvPr>
        </p:nvSpPr>
        <p:spPr>
          <a:xfrm>
            <a:off x="506588" y="383029"/>
            <a:ext cx="11190111" cy="1325563"/>
          </a:xfrm>
        </p:spPr>
        <p:txBody>
          <a:bodyPr>
            <a:normAutofit/>
          </a:bodyPr>
          <a:lstStyle>
            <a:lvl1pPr>
              <a:defRPr sz="2400" b="1"/>
            </a:lvl1pPr>
          </a:lstStyle>
          <a:p>
            <a:r>
              <a:rPr lang="en-US" dirty="0"/>
              <a:t>Click to edit Master title style</a:t>
            </a:r>
          </a:p>
        </p:txBody>
      </p:sp>
      <p:sp>
        <p:nvSpPr>
          <p:cNvPr id="3" name="Content Placeholder 2">
            <a:extLst>
              <a:ext uri="{FF2B5EF4-FFF2-40B4-BE49-F238E27FC236}">
                <a16:creationId xmlns:a16="http://schemas.microsoft.com/office/drawing/2014/main" id="{2E7EEA6C-D477-6CA4-FF45-0F11C6CAF475}"/>
              </a:ext>
            </a:extLst>
          </p:cNvPr>
          <p:cNvSpPr>
            <a:spLocks noGrp="1"/>
          </p:cNvSpPr>
          <p:nvPr>
            <p:ph idx="1"/>
          </p:nvPr>
        </p:nvSpPr>
        <p:spPr>
          <a:xfrm>
            <a:off x="506589" y="1825625"/>
            <a:ext cx="5589411" cy="3243086"/>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7BC8E1A-D15C-2A40-6333-D71748C4A33D}"/>
              </a:ext>
            </a:extLst>
          </p:cNvPr>
          <p:cNvSpPr>
            <a:spLocks noGrp="1"/>
          </p:cNvSpPr>
          <p:nvPr>
            <p:ph type="sldNum" sz="quarter" idx="12"/>
          </p:nvPr>
        </p:nvSpPr>
        <p:spPr/>
        <p:txBody>
          <a:bodyPr/>
          <a:lstStyle/>
          <a:p>
            <a:fld id="{9BD27684-930D-5C4F-910E-893A826D9F4B}" type="slidenum">
              <a:rPr lang="en-US" smtClean="0"/>
              <a:t>‹#›</a:t>
            </a:fld>
            <a:endParaRPr lang="en-US"/>
          </a:p>
        </p:txBody>
      </p:sp>
      <p:sp>
        <p:nvSpPr>
          <p:cNvPr id="5" name="Picture Placeholder 4">
            <a:extLst>
              <a:ext uri="{FF2B5EF4-FFF2-40B4-BE49-F238E27FC236}">
                <a16:creationId xmlns:a16="http://schemas.microsoft.com/office/drawing/2014/main" id="{7558CB8E-7529-B26E-9752-393AD1D3B531}"/>
              </a:ext>
            </a:extLst>
          </p:cNvPr>
          <p:cNvSpPr>
            <a:spLocks noGrp="1"/>
          </p:cNvSpPr>
          <p:nvPr>
            <p:ph type="pic" sz="quarter" idx="13"/>
          </p:nvPr>
        </p:nvSpPr>
        <p:spPr>
          <a:xfrm>
            <a:off x="6096000" y="1825625"/>
            <a:ext cx="2219517" cy="2220834"/>
          </a:xfrm>
          <a:prstGeom prst="ellipse">
            <a:avLst/>
          </a:prstGeom>
        </p:spPr>
        <p:txBody>
          <a:bodyPr/>
          <a:lstStyle/>
          <a:p>
            <a:endParaRPr lang="en-US"/>
          </a:p>
        </p:txBody>
      </p:sp>
    </p:spTree>
    <p:extLst>
      <p:ext uri="{BB962C8B-B14F-4D97-AF65-F5344CB8AC3E}">
        <p14:creationId xmlns:p14="http://schemas.microsoft.com/office/powerpoint/2010/main" val="15980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DE24-F687-1641-8B18-3A0CD382C0F9}"/>
              </a:ext>
            </a:extLst>
          </p:cNvPr>
          <p:cNvSpPr>
            <a:spLocks noGrp="1"/>
          </p:cNvSpPr>
          <p:nvPr>
            <p:ph type="title"/>
          </p:nvPr>
        </p:nvSpPr>
        <p:spPr>
          <a:xfrm>
            <a:off x="506589" y="1143000"/>
            <a:ext cx="10515600" cy="1426368"/>
          </a:xfrm>
        </p:spPr>
        <p:txBody>
          <a:bodyPr anchor="b">
            <a:normAutofit/>
          </a:bodyPr>
          <a:lstStyle>
            <a:lvl1pPr>
              <a:defRPr sz="5400"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B6F83D-4DA3-9E70-71DC-71B683C19DF9}"/>
              </a:ext>
            </a:extLst>
          </p:cNvPr>
          <p:cNvSpPr>
            <a:spLocks noGrp="1"/>
          </p:cNvSpPr>
          <p:nvPr>
            <p:ph type="body" idx="1"/>
          </p:nvPr>
        </p:nvSpPr>
        <p:spPr>
          <a:xfrm>
            <a:off x="506589" y="2856000"/>
            <a:ext cx="10515600" cy="1500187"/>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8E8F8AB-D3D2-09E8-79F2-9270CD34A6CC}"/>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145084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8568F-B1EF-B491-D53D-FC59FD2EB241}"/>
              </a:ext>
            </a:extLst>
          </p:cNvPr>
          <p:cNvSpPr>
            <a:spLocks noGrp="1"/>
          </p:cNvSpPr>
          <p:nvPr>
            <p:ph type="title"/>
          </p:nvPr>
        </p:nvSpPr>
        <p:spPr>
          <a:xfrm>
            <a:off x="506589" y="309386"/>
            <a:ext cx="10515600" cy="1325563"/>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42CFCB4-33E2-55DB-24AF-8B4417CC4538}"/>
              </a:ext>
            </a:extLst>
          </p:cNvPr>
          <p:cNvSpPr>
            <a:spLocks noGrp="1"/>
          </p:cNvSpPr>
          <p:nvPr>
            <p:ph sz="half" idx="1"/>
          </p:nvPr>
        </p:nvSpPr>
        <p:spPr>
          <a:xfrm>
            <a:off x="506589" y="1825625"/>
            <a:ext cx="5181600" cy="3141486"/>
          </a:xfrm>
        </p:spPr>
        <p:txBody>
          <a:bodyPr>
            <a:normAutofit/>
          </a:bodyPr>
          <a:lstStyle>
            <a:lvl1pPr>
              <a:buClr>
                <a:schemeClr val="accent1"/>
              </a:buClr>
              <a:defRPr sz="2400">
                <a:solidFill>
                  <a:schemeClr val="tx2"/>
                </a:solidFill>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3095472-E860-55F0-B8FB-444C9A59DF02}"/>
              </a:ext>
            </a:extLst>
          </p:cNvPr>
          <p:cNvSpPr>
            <a:spLocks noGrp="1"/>
          </p:cNvSpPr>
          <p:nvPr>
            <p:ph sz="half" idx="2"/>
          </p:nvPr>
        </p:nvSpPr>
        <p:spPr>
          <a:xfrm>
            <a:off x="6096000" y="1819980"/>
            <a:ext cx="5181600" cy="3141486"/>
          </a:xfrm>
        </p:spPr>
        <p:txBody>
          <a:bodyPr>
            <a:normAutofit/>
          </a:bodyPr>
          <a:lstStyle>
            <a:lvl1pPr>
              <a:buClr>
                <a:schemeClr val="accent1"/>
              </a:buClr>
              <a:defRPr sz="2400">
                <a:solidFill>
                  <a:schemeClr val="tx2"/>
                </a:solidFill>
              </a:defRPr>
            </a:lvl1pPr>
            <a:lvl2pPr>
              <a:buClr>
                <a:schemeClr val="accent1"/>
              </a:buClr>
              <a:defRPr sz="2400">
                <a:solidFill>
                  <a:schemeClr val="tx2"/>
                </a:solidFill>
              </a:defRPr>
            </a:lvl2pPr>
            <a:lvl3pPr>
              <a:buClr>
                <a:schemeClr val="accent1"/>
              </a:buClr>
              <a:defRPr sz="2400">
                <a:solidFill>
                  <a:schemeClr val="tx2"/>
                </a:solidFill>
              </a:defRPr>
            </a:lvl3pPr>
            <a:lvl4pPr>
              <a:buClr>
                <a:schemeClr val="accent1"/>
              </a:buClr>
              <a:defRPr sz="2400">
                <a:solidFill>
                  <a:schemeClr val="tx2"/>
                </a:solidFill>
              </a:defRPr>
            </a:lvl4pPr>
            <a:lvl5pPr>
              <a:buClr>
                <a:schemeClr val="accent1"/>
              </a:buClr>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3B6259B-E9F4-0129-802A-2D05ECDEF157}"/>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2460897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B388-2E0A-7486-AED7-32CDB71529CF}"/>
              </a:ext>
            </a:extLst>
          </p:cNvPr>
          <p:cNvSpPr>
            <a:spLocks noGrp="1"/>
          </p:cNvSpPr>
          <p:nvPr>
            <p:ph type="title"/>
          </p:nvPr>
        </p:nvSpPr>
        <p:spPr>
          <a:xfrm>
            <a:off x="506589" y="308680"/>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8CCB5-89BF-C6EB-1396-4C9D2F44028D}"/>
              </a:ext>
            </a:extLst>
          </p:cNvPr>
          <p:cNvSpPr>
            <a:spLocks noGrp="1"/>
          </p:cNvSpPr>
          <p:nvPr>
            <p:ph type="body" idx="1"/>
          </p:nvPr>
        </p:nvSpPr>
        <p:spPr>
          <a:xfrm>
            <a:off x="50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52564-D46F-DEB8-4F37-DCC12D8B1A32}"/>
              </a:ext>
            </a:extLst>
          </p:cNvPr>
          <p:cNvSpPr>
            <a:spLocks noGrp="1"/>
          </p:cNvSpPr>
          <p:nvPr>
            <p:ph sz="half" idx="2"/>
          </p:nvPr>
        </p:nvSpPr>
        <p:spPr>
          <a:xfrm>
            <a:off x="506589" y="2505075"/>
            <a:ext cx="5157787" cy="2450747"/>
          </a:xfrm>
        </p:spPr>
        <p:txBody>
          <a:bodyPr>
            <a:normAutofit/>
          </a:bodyPr>
          <a:lstStyle>
            <a:lvl1pPr>
              <a:buClr>
                <a:schemeClr val="accent1"/>
              </a:buClr>
              <a:defRPr sz="2000">
                <a:solidFill>
                  <a:schemeClr val="tx2"/>
                </a:solidFill>
              </a:defRPr>
            </a:lvl1pPr>
            <a:lvl2pPr>
              <a:buClr>
                <a:schemeClr val="accent1"/>
              </a:buClr>
              <a:defRPr sz="2000">
                <a:solidFill>
                  <a:schemeClr val="tx2"/>
                </a:solidFill>
              </a:defRPr>
            </a:lvl2pPr>
            <a:lvl3pPr>
              <a:buClr>
                <a:schemeClr val="accent1"/>
              </a:buClr>
              <a:defRPr sz="2000">
                <a:solidFill>
                  <a:schemeClr val="tx2"/>
                </a:solidFill>
              </a:defRPr>
            </a:lvl3pPr>
            <a:lvl4pPr>
              <a:buClr>
                <a:schemeClr val="accent1"/>
              </a:buClr>
              <a:defRPr sz="2000">
                <a:solidFill>
                  <a:schemeClr val="tx2"/>
                </a:solidFill>
              </a:defRPr>
            </a:lvl4pPr>
            <a:lvl5pPr>
              <a:buClr>
                <a:schemeClr val="accent1"/>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2D66C58-C071-1DA5-7E2F-AF256C788433}"/>
              </a:ext>
            </a:extLst>
          </p:cNvPr>
          <p:cNvSpPr>
            <a:spLocks noGrp="1"/>
          </p:cNvSpPr>
          <p:nvPr>
            <p:ph type="body" sz="quarter" idx="3"/>
          </p:nvPr>
        </p:nvSpPr>
        <p:spPr>
          <a:xfrm>
            <a:off x="6104466" y="1681163"/>
            <a:ext cx="55922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5A32C2-3F8E-0A35-018E-B9782F4C7151}"/>
              </a:ext>
            </a:extLst>
          </p:cNvPr>
          <p:cNvSpPr>
            <a:spLocks noGrp="1"/>
          </p:cNvSpPr>
          <p:nvPr>
            <p:ph sz="quarter" idx="4"/>
          </p:nvPr>
        </p:nvSpPr>
        <p:spPr>
          <a:xfrm>
            <a:off x="6104466" y="2505075"/>
            <a:ext cx="5592234" cy="2450747"/>
          </a:xfrm>
        </p:spPr>
        <p:txBody>
          <a:bodyPr>
            <a:normAutofit/>
          </a:bodyPr>
          <a:lstStyle>
            <a:lvl1pPr>
              <a:buClr>
                <a:schemeClr val="accent1"/>
              </a:buClr>
              <a:defRPr sz="2000">
                <a:solidFill>
                  <a:schemeClr val="tx2"/>
                </a:solidFill>
              </a:defRPr>
            </a:lvl1pPr>
            <a:lvl2pPr>
              <a:buClr>
                <a:schemeClr val="accent1"/>
              </a:buClr>
              <a:defRPr sz="2000">
                <a:solidFill>
                  <a:schemeClr val="tx2"/>
                </a:solidFill>
              </a:defRPr>
            </a:lvl2pPr>
            <a:lvl3pPr>
              <a:buClr>
                <a:schemeClr val="accent1"/>
              </a:buClr>
              <a:defRPr sz="2000">
                <a:solidFill>
                  <a:schemeClr val="tx2"/>
                </a:solidFill>
              </a:defRPr>
            </a:lvl3pPr>
            <a:lvl4pPr>
              <a:buClr>
                <a:schemeClr val="accent1"/>
              </a:buClr>
              <a:defRPr sz="2000">
                <a:solidFill>
                  <a:schemeClr val="tx2"/>
                </a:solidFill>
              </a:defRPr>
            </a:lvl4pPr>
            <a:lvl5pPr>
              <a:buClr>
                <a:schemeClr val="accent1"/>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8E6CEFF-FA01-1B4C-CCCB-DD362D699872}"/>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353895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5B640-48AF-39FE-4D2F-AF77B9EDE947}"/>
              </a:ext>
            </a:extLst>
          </p:cNvPr>
          <p:cNvSpPr>
            <a:spLocks noGrp="1"/>
          </p:cNvSpPr>
          <p:nvPr>
            <p:ph type="sldNum" sz="quarter" idx="12"/>
          </p:nvPr>
        </p:nvSpPr>
        <p:spPr/>
        <p:txBody>
          <a:bodyPr/>
          <a:lstStyle/>
          <a:p>
            <a:fld id="{9BD27684-930D-5C4F-910E-893A826D9F4B}" type="slidenum">
              <a:rPr lang="en-US" smtClean="0"/>
              <a:t>‹#›</a:t>
            </a:fld>
            <a:endParaRPr lang="en-US"/>
          </a:p>
        </p:txBody>
      </p:sp>
      <p:sp>
        <p:nvSpPr>
          <p:cNvPr id="6" name="Picture Placeholder 5">
            <a:extLst>
              <a:ext uri="{FF2B5EF4-FFF2-40B4-BE49-F238E27FC236}">
                <a16:creationId xmlns:a16="http://schemas.microsoft.com/office/drawing/2014/main" id="{840F7169-D6EE-503E-9834-AFCD659916FC}"/>
              </a:ext>
            </a:extLst>
          </p:cNvPr>
          <p:cNvSpPr>
            <a:spLocks noGrp="1"/>
          </p:cNvSpPr>
          <p:nvPr>
            <p:ph type="pic" sz="quarter" idx="13"/>
          </p:nvPr>
        </p:nvSpPr>
        <p:spPr>
          <a:xfrm>
            <a:off x="0" y="0"/>
            <a:ext cx="12192000" cy="5531556"/>
          </a:xfrm>
        </p:spPr>
        <p:txBody>
          <a:bodyPr/>
          <a:lstStyle/>
          <a:p>
            <a:r>
              <a:rPr lang="en-US"/>
              <a:t>Click icon to add picture</a:t>
            </a:r>
          </a:p>
        </p:txBody>
      </p:sp>
    </p:spTree>
    <p:extLst>
      <p:ext uri="{BB962C8B-B14F-4D97-AF65-F5344CB8AC3E}">
        <p14:creationId xmlns:p14="http://schemas.microsoft.com/office/powerpoint/2010/main" val="120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60D66-33EB-D142-E84F-715A2B40F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5C137-0ED9-E043-5A87-E89030A53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A2977-0344-7BAE-8B63-F59FA6472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6141EB1-BDC3-C7F5-5260-EE9C83091CFB}"/>
              </a:ext>
            </a:extLst>
          </p:cNvPr>
          <p:cNvSpPr>
            <a:spLocks noGrp="1"/>
          </p:cNvSpPr>
          <p:nvPr>
            <p:ph type="sldNum" sz="quarter" idx="12"/>
          </p:nvPr>
        </p:nvSpPr>
        <p:spPr/>
        <p:txBody>
          <a:bodyPr/>
          <a:lstStyle/>
          <a:p>
            <a:fld id="{9BD27684-930D-5C4F-910E-893A826D9F4B}" type="slidenum">
              <a:rPr lang="en-US" smtClean="0"/>
              <a:t>‹#›</a:t>
            </a:fld>
            <a:endParaRPr lang="en-US"/>
          </a:p>
        </p:txBody>
      </p:sp>
    </p:spTree>
    <p:extLst>
      <p:ext uri="{BB962C8B-B14F-4D97-AF65-F5344CB8AC3E}">
        <p14:creationId xmlns:p14="http://schemas.microsoft.com/office/powerpoint/2010/main" val="71707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A7D5D3-0D3C-B256-93F8-9F6F76440191}"/>
              </a:ext>
            </a:extLst>
          </p:cNvPr>
          <p:cNvSpPr>
            <a:spLocks noGrp="1"/>
          </p:cNvSpPr>
          <p:nvPr>
            <p:ph type="sldNum" sz="quarter" idx="12"/>
          </p:nvPr>
        </p:nvSpPr>
        <p:spPr>
          <a:xfrm>
            <a:off x="8953500" y="6356350"/>
            <a:ext cx="2743200" cy="365125"/>
          </a:xfrm>
        </p:spPr>
        <p:txBody>
          <a:bodyPr/>
          <a:lstStyle/>
          <a:p>
            <a:fld id="{9BD27684-930D-5C4F-910E-893A826D9F4B}" type="slidenum">
              <a:rPr lang="en-US" smtClean="0"/>
              <a:t>‹#›</a:t>
            </a:fld>
            <a:endParaRPr lang="en-US"/>
          </a:p>
        </p:txBody>
      </p:sp>
      <p:sp>
        <p:nvSpPr>
          <p:cNvPr id="2" name="Rectangle 1">
            <a:extLst>
              <a:ext uri="{FF2B5EF4-FFF2-40B4-BE49-F238E27FC236}">
                <a16:creationId xmlns:a16="http://schemas.microsoft.com/office/drawing/2014/main" id="{74B39B31-9517-4055-50E8-6BB372199FB1}"/>
              </a:ext>
            </a:extLst>
          </p:cNvPr>
          <p:cNvSpPr/>
          <p:nvPr userDrawn="1"/>
        </p:nvSpPr>
        <p:spPr>
          <a:xfrm>
            <a:off x="0" y="0"/>
            <a:ext cx="12192000" cy="5537200"/>
          </a:xfrm>
          <a:prstGeom prst="rect">
            <a:avLst/>
          </a:prstGeom>
          <a:solidFill>
            <a:srgbClr val="6B2B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586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12">
          <p15:clr>
            <a:srgbClr val="FBAE40"/>
          </p15:clr>
        </p15:guide>
        <p15:guide id="4" pos="73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44FD5-EF75-5031-92BE-564863132347}"/>
              </a:ext>
            </a:extLst>
          </p:cNvPr>
          <p:cNvSpPr>
            <a:spLocks noGrp="1"/>
          </p:cNvSpPr>
          <p:nvPr>
            <p:ph type="title"/>
          </p:nvPr>
        </p:nvSpPr>
        <p:spPr>
          <a:xfrm>
            <a:off x="495300" y="30938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651AE4-5AC8-2194-2474-68F2F21FFB10}"/>
              </a:ext>
            </a:extLst>
          </p:cNvPr>
          <p:cNvSpPr>
            <a:spLocks noGrp="1"/>
          </p:cNvSpPr>
          <p:nvPr>
            <p:ph type="body" idx="1"/>
          </p:nvPr>
        </p:nvSpPr>
        <p:spPr>
          <a:xfrm>
            <a:off x="4953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943D40-F50F-EA71-D7AE-D403B92D8D12}"/>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D27684-930D-5C4F-910E-893A826D9F4B}" type="slidenum">
              <a:rPr lang="en-US" smtClean="0"/>
              <a:t>‹#›</a:t>
            </a:fld>
            <a:endParaRPr lang="en-US"/>
          </a:p>
        </p:txBody>
      </p:sp>
    </p:spTree>
    <p:extLst>
      <p:ext uri="{BB962C8B-B14F-4D97-AF65-F5344CB8AC3E}">
        <p14:creationId xmlns:p14="http://schemas.microsoft.com/office/powerpoint/2010/main" val="2201185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5" r:id="rId7"/>
    <p:sldLayoutId id="2147483656" r:id="rId8"/>
    <p:sldLayoutId id="2147483658" r:id="rId9"/>
    <p:sldLayoutId id="2147483657"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312" userDrawn="1">
          <p15:clr>
            <a:srgbClr val="F26B43"/>
          </p15:clr>
        </p15:guide>
        <p15:guide id="4" pos="73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guides.lib.ku.edu/socialjustic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6.jpg"/><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instagram.com/transitions_acr/" TargetMode="External"/><Relationship Id="rId3" Type="http://schemas.openxmlformats.org/officeDocument/2006/relationships/hyperlink" Target="https://open.spotify.com/episode/3BZH8CWBUfhKByrVYtTpIg?si=cpENXi3UQQq64MR9Kmd6Ag" TargetMode="External"/><Relationship Id="rId7" Type="http://schemas.openxmlformats.org/officeDocument/2006/relationships/hyperlink" Target="https://www.youtube.com/user/TransitionsRTC" TargetMode="External"/><Relationship Id="rId2" Type="http://schemas.openxmlformats.org/officeDocument/2006/relationships/hyperlink" Target="https://www.umassmed.edu/transitionsacr/circ" TargetMode="External"/><Relationship Id="rId1" Type="http://schemas.openxmlformats.org/officeDocument/2006/relationships/slideLayout" Target="../slideLayouts/slideLayout2.xml"/><Relationship Id="rId6" Type="http://schemas.openxmlformats.org/officeDocument/2006/relationships/hyperlink" Target="https://twitter.com/TransitionsACR" TargetMode="External"/><Relationship Id="rId5" Type="http://schemas.openxmlformats.org/officeDocument/2006/relationships/hyperlink" Target="https://www.facebook.com/TransitionsACR" TargetMode="External"/><Relationship Id="rId4" Type="http://schemas.openxmlformats.org/officeDocument/2006/relationships/hyperlink" Target="https://open.spotify.com/episode/3QgumPhMPiM1GETDghTRkL?si=l_fP7aYNRx2n3n7oPAs6MQ"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13" Type="http://schemas.openxmlformats.org/officeDocument/2006/relationships/hyperlink" Target="https://creativecommons.org/licenses/by-nd/3.0/" TargetMode="External"/><Relationship Id="rId3" Type="http://schemas.openxmlformats.org/officeDocument/2006/relationships/image" Target="../media/image7.jpeg"/><Relationship Id="rId7" Type="http://schemas.openxmlformats.org/officeDocument/2006/relationships/hyperlink" Target="https://www.flickr.com/photos/blmoregon/49065834863/" TargetMode="External"/><Relationship Id="rId12" Type="http://schemas.openxmlformats.org/officeDocument/2006/relationships/hyperlink" Target="https://storiedabirreria.blogspot.com/2018/11/time-deal-di-leonardo-patrignani-e.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0.jpeg"/><Relationship Id="rId5" Type="http://schemas.openxmlformats.org/officeDocument/2006/relationships/hyperlink" Target="https://creativecommons.org/licenses/by-nc-nd/3.0/" TargetMode="External"/><Relationship Id="rId15" Type="http://schemas.openxmlformats.org/officeDocument/2006/relationships/hyperlink" Target="https://disasteravoidanceexperts.com/how-to-prevent-failure-in-working-from-home-to-address-the-covid-19-coronavirus-pandemic/" TargetMode="External"/><Relationship Id="rId10" Type="http://schemas.openxmlformats.org/officeDocument/2006/relationships/hyperlink" Target="https://pxhere.com/en/photo/1531599" TargetMode="External"/><Relationship Id="rId4" Type="http://schemas.openxmlformats.org/officeDocument/2006/relationships/hyperlink" Target="https://indiaprasthutha.blogspot.com/2006/11/gilroy-hanuman-temple.html" TargetMode="External"/><Relationship Id="rId9" Type="http://schemas.openxmlformats.org/officeDocument/2006/relationships/image" Target="../media/image9.jpeg"/><Relationship Id="rId1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hyperlink" Target="https://www.umassmed.edu/TransitionsACR/need-help/technical-assistanc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kathryn.sabella@umassmed.ed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hyperlink" Target="mailto:elizabeth.thomas@templ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pressbooks.nscc.ca/lumenlife/chapter/human-developme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www.goodfreephotos.com/people/woman-jumping-up.jpg.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B03B-B590-878F-4735-9B6B06C01DE2}"/>
              </a:ext>
            </a:extLst>
          </p:cNvPr>
          <p:cNvSpPr>
            <a:spLocks noGrp="1"/>
          </p:cNvSpPr>
          <p:nvPr>
            <p:ph type="ctrTitle"/>
          </p:nvPr>
        </p:nvSpPr>
        <p:spPr>
          <a:xfrm>
            <a:off x="1182129" y="1035865"/>
            <a:ext cx="9827741" cy="1744405"/>
          </a:xfrm>
        </p:spPr>
        <p:txBody>
          <a:bodyPr>
            <a:noAutofit/>
          </a:bodyPr>
          <a:lstStyle/>
          <a:p>
            <a:r>
              <a:rPr lang="en-US" sz="4000" i="0" dirty="0">
                <a:solidFill>
                  <a:srgbClr val="6B2B96"/>
                </a:solidFill>
                <a:effectLst/>
                <a:latin typeface="+mj-lt"/>
              </a:rPr>
              <a:t>Enhancing Community Participation among </a:t>
            </a:r>
            <a:r>
              <a:rPr lang="en-US" sz="4000" dirty="0">
                <a:solidFill>
                  <a:srgbClr val="6B2B96"/>
                </a:solidFill>
                <a:latin typeface="+mj-lt"/>
              </a:rPr>
              <a:t>Young Adults</a:t>
            </a:r>
            <a:r>
              <a:rPr lang="en-US" sz="4000" i="0" dirty="0">
                <a:solidFill>
                  <a:srgbClr val="6B2B96"/>
                </a:solidFill>
                <a:effectLst/>
                <a:latin typeface="+mj-lt"/>
              </a:rPr>
              <a:t> with Serious Mental Health Conditions from Disadvantaged Backgrounds</a:t>
            </a:r>
            <a:endParaRPr lang="en-US" sz="4000" dirty="0">
              <a:solidFill>
                <a:srgbClr val="6B2B96"/>
              </a:solidFill>
              <a:latin typeface="+mj-lt"/>
            </a:endParaRPr>
          </a:p>
        </p:txBody>
      </p:sp>
      <p:sp>
        <p:nvSpPr>
          <p:cNvPr id="3" name="Subtitle 2">
            <a:extLst>
              <a:ext uri="{FF2B5EF4-FFF2-40B4-BE49-F238E27FC236}">
                <a16:creationId xmlns:a16="http://schemas.microsoft.com/office/drawing/2014/main" id="{11C302F4-B64D-E677-3ABE-39CA6831F564}"/>
              </a:ext>
            </a:extLst>
          </p:cNvPr>
          <p:cNvSpPr>
            <a:spLocks noGrp="1"/>
          </p:cNvSpPr>
          <p:nvPr>
            <p:ph type="subTitle" idx="1"/>
          </p:nvPr>
        </p:nvSpPr>
        <p:spPr>
          <a:xfrm>
            <a:off x="1524000" y="3104120"/>
            <a:ext cx="9144000" cy="889687"/>
          </a:xfrm>
        </p:spPr>
        <p:txBody>
          <a:bodyPr/>
          <a:lstStyle/>
          <a:p>
            <a:r>
              <a:rPr lang="en-US" dirty="0"/>
              <a:t>Kathryn Sabella, PhD &amp; Liz Thomas, PhD</a:t>
            </a:r>
          </a:p>
          <a:p>
            <a:r>
              <a:rPr lang="en-US" dirty="0"/>
              <a:t>June 5, 2024</a:t>
            </a:r>
          </a:p>
        </p:txBody>
      </p:sp>
    </p:spTree>
    <p:extLst>
      <p:ext uri="{BB962C8B-B14F-4D97-AF65-F5344CB8AC3E}">
        <p14:creationId xmlns:p14="http://schemas.microsoft.com/office/powerpoint/2010/main" val="46923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4" y="0"/>
            <a:ext cx="3829792" cy="5538439"/>
          </a:xfrm>
        </p:spPr>
        <p:txBody>
          <a:bodyPr>
            <a:normAutofit/>
          </a:bodyPr>
          <a:lstStyle/>
          <a:p>
            <a:r>
              <a:rPr lang="en-US" sz="3200" dirty="0"/>
              <a:t>Community Participation and Young Adults </a:t>
            </a:r>
          </a:p>
        </p:txBody>
      </p:sp>
      <p:sp>
        <p:nvSpPr>
          <p:cNvPr id="3" name="Content Placeholder 2"/>
          <p:cNvSpPr>
            <a:spLocks noGrp="1"/>
          </p:cNvSpPr>
          <p:nvPr>
            <p:ph idx="1"/>
          </p:nvPr>
        </p:nvSpPr>
        <p:spPr>
          <a:xfrm>
            <a:off x="4274635" y="1143000"/>
            <a:ext cx="7422066" cy="3714752"/>
          </a:xfrm>
        </p:spPr>
        <p:txBody>
          <a:bodyPr anchor="ctr">
            <a:normAutofit/>
          </a:bodyPr>
          <a:lstStyle/>
          <a:p>
            <a:r>
              <a:rPr lang="en-US" sz="2000" dirty="0"/>
              <a:t>Young adults value and spend more time working and going to school than those older.</a:t>
            </a:r>
          </a:p>
          <a:p>
            <a:pPr lvl="1"/>
            <a:r>
              <a:rPr lang="en-US" sz="2000" dirty="0"/>
              <a:t>BUT, young adults report a relatively small amount of time spent in these activities. </a:t>
            </a:r>
          </a:p>
          <a:p>
            <a:r>
              <a:rPr lang="en-US" sz="2000" dirty="0"/>
              <a:t>Young adults also tend to value running errands, going shopping, going to a place of worship, and spending time with family/friends.</a:t>
            </a:r>
          </a:p>
          <a:p>
            <a:r>
              <a:rPr lang="en-US" sz="2000" dirty="0"/>
              <a:t>Young adults seem to be less satisfied with their amount of participation in important areas than those older.</a:t>
            </a:r>
          </a:p>
        </p:txBody>
      </p:sp>
      <p:sp>
        <p:nvSpPr>
          <p:cNvPr id="5" name="TextBox 4">
            <a:extLst>
              <a:ext uri="{FF2B5EF4-FFF2-40B4-BE49-F238E27FC236}">
                <a16:creationId xmlns:a16="http://schemas.microsoft.com/office/drawing/2014/main" id="{4423801B-7DF3-D2B0-8833-04679CC9CCC6}"/>
              </a:ext>
            </a:extLst>
          </p:cNvPr>
          <p:cNvSpPr txBox="1"/>
          <p:nvPr/>
        </p:nvSpPr>
        <p:spPr>
          <a:xfrm>
            <a:off x="4442108" y="4857751"/>
            <a:ext cx="7254593" cy="646331"/>
          </a:xfrm>
          <a:prstGeom prst="rect">
            <a:avLst/>
          </a:prstGeom>
          <a:noFill/>
        </p:spPr>
        <p:txBody>
          <a:bodyPr wrap="square" rtlCol="0">
            <a:spAutoFit/>
          </a:bodyPr>
          <a:lstStyle/>
          <a:p>
            <a:r>
              <a:rPr lang="en-US" sz="900" dirty="0">
                <a:solidFill>
                  <a:schemeClr val="tx2"/>
                </a:solidFill>
              </a:rPr>
              <a:t>Thomas, E. C., Snethen, G., &amp; </a:t>
            </a:r>
            <a:r>
              <a:rPr lang="en-US" sz="900" dirty="0" err="1">
                <a:solidFill>
                  <a:schemeClr val="tx2"/>
                </a:solidFill>
              </a:rPr>
              <a:t>Salzer</a:t>
            </a:r>
            <a:r>
              <a:rPr lang="en-US" sz="900" dirty="0">
                <a:solidFill>
                  <a:schemeClr val="tx2"/>
                </a:solidFill>
              </a:rPr>
              <a:t>, M. S. (2017). A developmental study of community participation of individuals with serious mental illnesses: implications for policy and practice. </a:t>
            </a:r>
            <a:r>
              <a:rPr lang="en-US" sz="900" i="1" dirty="0">
                <a:solidFill>
                  <a:schemeClr val="tx2"/>
                </a:solidFill>
              </a:rPr>
              <a:t>American Journal of Orthopsychiatry, 87, </a:t>
            </a:r>
            <a:r>
              <a:rPr lang="en-US" sz="900" dirty="0">
                <a:solidFill>
                  <a:schemeClr val="tx2"/>
                </a:solidFill>
              </a:rPr>
              <a:t>597-605.</a:t>
            </a:r>
          </a:p>
          <a:p>
            <a:endParaRPr lang="en-US" dirty="0">
              <a:solidFill>
                <a:schemeClr val="tx2"/>
              </a:solidFill>
            </a:endParaRPr>
          </a:p>
        </p:txBody>
      </p:sp>
    </p:spTree>
    <p:extLst>
      <p:ext uri="{BB962C8B-B14F-4D97-AF65-F5344CB8AC3E}">
        <p14:creationId xmlns:p14="http://schemas.microsoft.com/office/powerpoint/2010/main" val="930018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50E-9D56-2DCB-90E6-89145B71BEAE}"/>
              </a:ext>
            </a:extLst>
          </p:cNvPr>
          <p:cNvSpPr>
            <a:spLocks noGrp="1"/>
          </p:cNvSpPr>
          <p:nvPr>
            <p:ph type="title"/>
          </p:nvPr>
        </p:nvSpPr>
        <p:spPr>
          <a:xfrm>
            <a:off x="495300" y="765717"/>
            <a:ext cx="7429499" cy="988741"/>
          </a:xfrm>
        </p:spPr>
        <p:txBody>
          <a:bodyPr anchor="t">
            <a:normAutofit/>
          </a:bodyPr>
          <a:lstStyle/>
          <a:p>
            <a:r>
              <a:rPr lang="en-US" sz="3200" b="1" dirty="0"/>
              <a:t>Community Participation in a Post-COVID </a:t>
            </a:r>
            <a:r>
              <a:rPr lang="en-US" sz="3200" dirty="0"/>
              <a:t>C</a:t>
            </a:r>
            <a:r>
              <a:rPr lang="en-US" sz="3200" b="1" dirty="0"/>
              <a:t>ontext	</a:t>
            </a:r>
          </a:p>
        </p:txBody>
      </p:sp>
      <p:sp>
        <p:nvSpPr>
          <p:cNvPr id="3" name="Content Placeholder 2">
            <a:extLst>
              <a:ext uri="{FF2B5EF4-FFF2-40B4-BE49-F238E27FC236}">
                <a16:creationId xmlns:a16="http://schemas.microsoft.com/office/drawing/2014/main" id="{D06DC75C-52DD-23F0-A420-B1E3BBD85105}"/>
              </a:ext>
            </a:extLst>
          </p:cNvPr>
          <p:cNvSpPr>
            <a:spLocks noGrp="1"/>
          </p:cNvSpPr>
          <p:nvPr>
            <p:ph idx="1"/>
          </p:nvPr>
        </p:nvSpPr>
        <p:spPr>
          <a:xfrm>
            <a:off x="495300" y="1784194"/>
            <a:ext cx="7429500" cy="3768882"/>
          </a:xfrm>
        </p:spPr>
        <p:txBody>
          <a:bodyPr>
            <a:normAutofit fontScale="92500"/>
          </a:bodyPr>
          <a:lstStyle/>
          <a:p>
            <a:pPr>
              <a:lnSpc>
                <a:spcPct val="100000"/>
              </a:lnSpc>
            </a:pPr>
            <a:r>
              <a:rPr lang="en-US" sz="2000" i="0" u="none" strike="noStrike" baseline="0" dirty="0">
                <a:latin typeface="+mj-lt"/>
              </a:rPr>
              <a:t>Young </a:t>
            </a:r>
            <a:r>
              <a:rPr lang="en-US" sz="2000" dirty="0">
                <a:latin typeface="+mj-lt"/>
              </a:rPr>
              <a:t>adult</a:t>
            </a:r>
            <a:r>
              <a:rPr lang="en-US" sz="2000" i="0" u="none" strike="noStrike" baseline="0" dirty="0">
                <a:latin typeface="+mj-lt"/>
              </a:rPr>
              <a:t>s with SMHC frequently report disruptions in the areas of work, residential situation, intimate and social relationships, and school.</a:t>
            </a:r>
          </a:p>
          <a:p>
            <a:pPr>
              <a:lnSpc>
                <a:spcPct val="100000"/>
              </a:lnSpc>
            </a:pPr>
            <a:r>
              <a:rPr lang="en-US" sz="2000" i="0" u="none" strike="noStrike" baseline="0" dirty="0">
                <a:latin typeface="+mj-lt"/>
              </a:rPr>
              <a:t>Respondents in poorer physical health and poorer mental health were significantly more likely to experience multiple role disruptions, indicating they may be more at risk for long-term negative outcomes.</a:t>
            </a:r>
          </a:p>
          <a:p>
            <a:pPr>
              <a:lnSpc>
                <a:spcPct val="100000"/>
              </a:lnSpc>
            </a:pPr>
            <a:r>
              <a:rPr lang="en-US" sz="2000" i="0" u="none" strike="noStrike" baseline="0" dirty="0">
                <a:latin typeface="+mj-lt"/>
              </a:rPr>
              <a:t>It’s unclear how COVID has impacted community participation in a post-COVID era for all age groups, but particularly </a:t>
            </a:r>
            <a:r>
              <a:rPr lang="en-US" sz="2000" dirty="0">
                <a:latin typeface="+mj-lt"/>
              </a:rPr>
              <a:t>young adults </a:t>
            </a:r>
            <a:r>
              <a:rPr lang="en-US" sz="2000" i="0" u="none" strike="noStrike" baseline="0" dirty="0">
                <a:latin typeface="+mj-lt"/>
              </a:rPr>
              <a:t>who are at a critical developmental period</a:t>
            </a:r>
            <a:endParaRPr lang="en-US" sz="2000" b="0" i="0" u="none" strike="noStrike" baseline="0" dirty="0">
              <a:latin typeface="+mj-lt"/>
            </a:endParaRPr>
          </a:p>
          <a:p>
            <a:pPr marL="0" indent="0">
              <a:buNone/>
            </a:pPr>
            <a:r>
              <a:rPr lang="en-US" sz="1000" spc="-5" dirty="0">
                <a:effectLst/>
                <a:latin typeface="+mj-lt"/>
                <a:ea typeface="Times New Roman" panose="02020603050405020304" pitchFamily="18" charset="0"/>
                <a:cs typeface="Arial" panose="020B0604020202020204" pitchFamily="34" charset="0"/>
              </a:rPr>
              <a:t>Sabella, K</a:t>
            </a:r>
            <a:r>
              <a:rPr lang="en-US" sz="1000" b="1" spc="-5" dirty="0">
                <a:effectLst/>
                <a:latin typeface="+mj-lt"/>
                <a:ea typeface="Times New Roman" panose="02020603050405020304" pitchFamily="18" charset="0"/>
                <a:cs typeface="Arial" panose="020B0604020202020204" pitchFamily="34" charset="0"/>
              </a:rPr>
              <a:t>., </a:t>
            </a:r>
            <a:r>
              <a:rPr lang="en-US" sz="1000" spc="-5" dirty="0">
                <a:effectLst/>
                <a:latin typeface="+mj-lt"/>
                <a:ea typeface="Times New Roman" panose="02020603050405020304" pitchFamily="18" charset="0"/>
                <a:cs typeface="Arial" panose="020B0604020202020204" pitchFamily="34" charset="0"/>
              </a:rPr>
              <a:t>Jonikas, J., Aranda, F., Steigman, P., Cortex, C., and J. Cook. Life Interrupted: Pandemic-Related Disrupted Transitions Among Young Adults with Mental Illness. Poster. 6</a:t>
            </a:r>
            <a:r>
              <a:rPr lang="en-US" sz="1000" spc="-5" baseline="30000" dirty="0">
                <a:effectLst/>
                <a:latin typeface="+mj-lt"/>
                <a:ea typeface="Times New Roman" panose="02020603050405020304" pitchFamily="18" charset="0"/>
                <a:cs typeface="Arial" panose="020B0604020202020204" pitchFamily="34" charset="0"/>
              </a:rPr>
              <a:t>th</a:t>
            </a:r>
            <a:r>
              <a:rPr lang="en-US" sz="1000" spc="-5" dirty="0">
                <a:effectLst/>
                <a:latin typeface="+mj-lt"/>
                <a:ea typeface="Times New Roman" panose="02020603050405020304" pitchFamily="18" charset="0"/>
                <a:cs typeface="Arial" panose="020B0604020202020204" pitchFamily="34" charset="0"/>
              </a:rPr>
              <a:t> Annual International Association for Youth Mental Health (IAYMH) Conference, Copenhagen, DK.</a:t>
            </a:r>
            <a:endParaRPr lang="en-US" sz="1000" dirty="0">
              <a:effectLst/>
              <a:latin typeface="+mj-lt"/>
              <a:ea typeface="Times New Roman" panose="02020603050405020304" pitchFamily="18" charset="0"/>
              <a:cs typeface="Times New Roman" panose="02020603050405020304" pitchFamily="18" charset="0"/>
            </a:endParaRPr>
          </a:p>
        </p:txBody>
      </p:sp>
      <p:pic>
        <p:nvPicPr>
          <p:cNvPr id="4" name="Picture 3" descr="Time Magazine 2020 cover">
            <a:extLst>
              <a:ext uri="{FF2B5EF4-FFF2-40B4-BE49-F238E27FC236}">
                <a16:creationId xmlns:a16="http://schemas.microsoft.com/office/drawing/2014/main" id="{4225E7F7-BA43-F632-D2E7-5C03E8BA0277}"/>
              </a:ext>
            </a:extLst>
          </p:cNvPr>
          <p:cNvPicPr>
            <a:picLocks noChangeAspect="1"/>
          </p:cNvPicPr>
          <p:nvPr/>
        </p:nvPicPr>
        <p:blipFill>
          <a:blip r:embed="rId3"/>
          <a:stretch>
            <a:fillRect/>
          </a:stretch>
        </p:blipFill>
        <p:spPr>
          <a:xfrm>
            <a:off x="8244508" y="765717"/>
            <a:ext cx="3452192" cy="4602920"/>
          </a:xfrm>
          <a:prstGeom prst="rect">
            <a:avLst/>
          </a:prstGeom>
        </p:spPr>
      </p:pic>
    </p:spTree>
    <p:extLst>
      <p:ext uri="{BB962C8B-B14F-4D97-AF65-F5344CB8AC3E}">
        <p14:creationId xmlns:p14="http://schemas.microsoft.com/office/powerpoint/2010/main" val="107348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A7FD-749A-FA8B-AFEA-4013CDE2A16A}"/>
              </a:ext>
            </a:extLst>
          </p:cNvPr>
          <p:cNvSpPr>
            <a:spLocks noGrp="1"/>
          </p:cNvSpPr>
          <p:nvPr>
            <p:ph type="title"/>
          </p:nvPr>
        </p:nvSpPr>
        <p:spPr>
          <a:xfrm>
            <a:off x="1524000" y="1"/>
            <a:ext cx="9144000" cy="5535826"/>
          </a:xfrm>
        </p:spPr>
        <p:txBody>
          <a:bodyPr vert="horz" lIns="91440" tIns="45720" rIns="91440" bIns="45720" rtlCol="0" anchor="ctr">
            <a:normAutofit/>
          </a:bodyPr>
          <a:lstStyle/>
          <a:p>
            <a:pPr algn="ctr"/>
            <a:r>
              <a:rPr lang="en-US" sz="5000" kern="1200" dirty="0">
                <a:solidFill>
                  <a:schemeClr val="tx1"/>
                </a:solidFill>
                <a:latin typeface="+mj-lt"/>
                <a:ea typeface="+mj-ea"/>
                <a:cs typeface="+mj-cs"/>
              </a:rPr>
              <a:t>Disparities among Young Adults from Disadvantaged Backgrounds</a:t>
            </a:r>
          </a:p>
        </p:txBody>
      </p:sp>
    </p:spTree>
    <p:extLst>
      <p:ext uri="{BB962C8B-B14F-4D97-AF65-F5344CB8AC3E}">
        <p14:creationId xmlns:p14="http://schemas.microsoft.com/office/powerpoint/2010/main" val="64848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E8DF8B-BB9D-FE7D-0249-1E1029CEB380}"/>
              </a:ext>
            </a:extLst>
          </p:cNvPr>
          <p:cNvSpPr>
            <a:spLocks noGrp="1"/>
          </p:cNvSpPr>
          <p:nvPr>
            <p:ph type="title"/>
          </p:nvPr>
        </p:nvSpPr>
        <p:spPr>
          <a:xfrm>
            <a:off x="495299" y="457200"/>
            <a:ext cx="5600701" cy="1600200"/>
          </a:xfrm>
        </p:spPr>
        <p:txBody>
          <a:bodyPr anchor="ctr">
            <a:normAutofit/>
          </a:bodyPr>
          <a:lstStyle/>
          <a:p>
            <a:r>
              <a:rPr lang="en-US" b="1" dirty="0"/>
              <a:t>Defining Disadvantaged Backgrounds</a:t>
            </a:r>
          </a:p>
        </p:txBody>
      </p:sp>
      <p:pic>
        <p:nvPicPr>
          <p:cNvPr id="3" name="Picture 2" descr="A diagram of a person with different words defining the make up of their background">
            <a:extLst>
              <a:ext uri="{FF2B5EF4-FFF2-40B4-BE49-F238E27FC236}">
                <a16:creationId xmlns:a16="http://schemas.microsoft.com/office/drawing/2014/main" id="{223340F5-DA59-5813-5100-CBA58DD35D6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1560900" y="1789373"/>
            <a:ext cx="3472018" cy="3367439"/>
          </a:xfrm>
          <a:prstGeom prst="rect">
            <a:avLst/>
          </a:prstGeom>
        </p:spPr>
      </p:pic>
      <p:sp>
        <p:nvSpPr>
          <p:cNvPr id="6" name="TextBox 5">
            <a:extLst>
              <a:ext uri="{FF2B5EF4-FFF2-40B4-BE49-F238E27FC236}">
                <a16:creationId xmlns:a16="http://schemas.microsoft.com/office/drawing/2014/main" id="{27A6A325-854C-CEA1-FB08-0BA5B9BAA4F8}"/>
              </a:ext>
            </a:extLst>
          </p:cNvPr>
          <p:cNvSpPr txBox="1"/>
          <p:nvPr/>
        </p:nvSpPr>
        <p:spPr>
          <a:xfrm>
            <a:off x="1560900" y="5164501"/>
            <a:ext cx="3472018"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4" tooltip="https://guides.lib.ku.edu/socialjustic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5" name="Content Placeholder 4">
            <a:extLst>
              <a:ext uri="{FF2B5EF4-FFF2-40B4-BE49-F238E27FC236}">
                <a16:creationId xmlns:a16="http://schemas.microsoft.com/office/drawing/2014/main" id="{308D0AAD-4EFE-CED3-86CC-C599A0765A0A}"/>
              </a:ext>
            </a:extLst>
          </p:cNvPr>
          <p:cNvSpPr>
            <a:spLocks noGrp="1"/>
          </p:cNvSpPr>
          <p:nvPr>
            <p:ph idx="1"/>
          </p:nvPr>
        </p:nvSpPr>
        <p:spPr>
          <a:xfrm>
            <a:off x="6096000" y="854926"/>
            <a:ext cx="5600700" cy="4192859"/>
          </a:xfrm>
        </p:spPr>
        <p:txBody>
          <a:bodyPr anchor="ctr">
            <a:normAutofit lnSpcReduction="10000"/>
          </a:bodyPr>
          <a:lstStyle/>
          <a:p>
            <a:r>
              <a:rPr lang="en-US" sz="2000" dirty="0">
                <a:solidFill>
                  <a:schemeClr val="tx2"/>
                </a:solidFill>
              </a:rPr>
              <a:t>Young adults of color (i.e., BIPOC or racial/ethnic minoritized TAY)</a:t>
            </a:r>
          </a:p>
          <a:p>
            <a:r>
              <a:rPr lang="en-US" sz="2000" dirty="0">
                <a:solidFill>
                  <a:schemeClr val="tx2"/>
                </a:solidFill>
              </a:rPr>
              <a:t>Lesbian, gay, bisexual, transgender, queer, intersex, asexual, and more (LGBTQIA+) young adults</a:t>
            </a:r>
          </a:p>
          <a:p>
            <a:r>
              <a:rPr lang="en-US" sz="2000" dirty="0">
                <a:solidFill>
                  <a:schemeClr val="tx2"/>
                </a:solidFill>
              </a:rPr>
              <a:t>Young adults in other circumstances:</a:t>
            </a:r>
          </a:p>
          <a:p>
            <a:pPr lvl="1"/>
            <a:r>
              <a:rPr lang="en-US" sz="2000" dirty="0">
                <a:solidFill>
                  <a:schemeClr val="tx2"/>
                </a:solidFill>
              </a:rPr>
              <a:t>living in rural areas</a:t>
            </a:r>
          </a:p>
          <a:p>
            <a:pPr lvl="1"/>
            <a:r>
              <a:rPr lang="en-US" sz="2000" dirty="0">
                <a:solidFill>
                  <a:schemeClr val="tx2"/>
                </a:solidFill>
              </a:rPr>
              <a:t>adversely affected by persistent poverty or inequality</a:t>
            </a:r>
          </a:p>
          <a:p>
            <a:pPr lvl="1"/>
            <a:r>
              <a:rPr lang="en-US" sz="2000" dirty="0">
                <a:solidFill>
                  <a:schemeClr val="tx2"/>
                </a:solidFill>
              </a:rPr>
              <a:t>justice and/or child welfare system involvement</a:t>
            </a:r>
          </a:p>
          <a:p>
            <a:r>
              <a:rPr lang="en-US" sz="2000" dirty="0">
                <a:solidFill>
                  <a:schemeClr val="tx2"/>
                </a:solidFill>
              </a:rPr>
              <a:t>Possessing </a:t>
            </a:r>
            <a:r>
              <a:rPr lang="en-US" sz="2000" i="1" dirty="0">
                <a:solidFill>
                  <a:schemeClr val="tx2"/>
                </a:solidFill>
              </a:rPr>
              <a:t>multiple marginalized identities </a:t>
            </a:r>
            <a:r>
              <a:rPr lang="en-US" sz="2000" dirty="0">
                <a:solidFill>
                  <a:schemeClr val="tx2"/>
                </a:solidFill>
              </a:rPr>
              <a:t>and sources of disadvantage impacts both mental health </a:t>
            </a:r>
            <a:r>
              <a:rPr lang="en-US" sz="2000" i="1" dirty="0">
                <a:solidFill>
                  <a:schemeClr val="tx2"/>
                </a:solidFill>
              </a:rPr>
              <a:t>and</a:t>
            </a:r>
            <a:r>
              <a:rPr lang="en-US" sz="2000" dirty="0">
                <a:solidFill>
                  <a:schemeClr val="tx2"/>
                </a:solidFill>
              </a:rPr>
              <a:t> community participation</a:t>
            </a:r>
          </a:p>
        </p:txBody>
      </p:sp>
    </p:spTree>
    <p:extLst>
      <p:ext uri="{BB962C8B-B14F-4D97-AF65-F5344CB8AC3E}">
        <p14:creationId xmlns:p14="http://schemas.microsoft.com/office/powerpoint/2010/main" val="136778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0A20-C739-2C69-F589-21172D421A4B}"/>
              </a:ext>
            </a:extLst>
          </p:cNvPr>
          <p:cNvSpPr>
            <a:spLocks noGrp="1"/>
          </p:cNvSpPr>
          <p:nvPr>
            <p:ph type="title"/>
          </p:nvPr>
        </p:nvSpPr>
        <p:spPr>
          <a:xfrm>
            <a:off x="506589" y="577015"/>
            <a:ext cx="10515600" cy="1325563"/>
          </a:xfrm>
        </p:spPr>
        <p:txBody>
          <a:bodyPr>
            <a:normAutofit/>
          </a:bodyPr>
          <a:lstStyle/>
          <a:p>
            <a:r>
              <a:rPr lang="en-US" sz="3200" dirty="0"/>
              <a:t>Community Participation Disparities among Young Adults from Disadvantaged Backgrounds</a:t>
            </a:r>
          </a:p>
        </p:txBody>
      </p:sp>
      <p:graphicFrame>
        <p:nvGraphicFramePr>
          <p:cNvPr id="4" name="Table 4">
            <a:extLst>
              <a:ext uri="{FF2B5EF4-FFF2-40B4-BE49-F238E27FC236}">
                <a16:creationId xmlns:a16="http://schemas.microsoft.com/office/drawing/2014/main" id="{5E0D8AF4-3D03-8730-AA4C-7469911F88DB}"/>
              </a:ext>
            </a:extLst>
          </p:cNvPr>
          <p:cNvGraphicFramePr>
            <a:graphicFrameLocks noGrp="1"/>
          </p:cNvGraphicFramePr>
          <p:nvPr>
            <p:ph idx="1"/>
            <p:extLst>
              <p:ext uri="{D42A27DB-BD31-4B8C-83A1-F6EECF244321}">
                <p14:modId xmlns:p14="http://schemas.microsoft.com/office/powerpoint/2010/main" val="933420024"/>
              </p:ext>
            </p:extLst>
          </p:nvPr>
        </p:nvGraphicFramePr>
        <p:xfrm>
          <a:off x="506589" y="1809791"/>
          <a:ext cx="11190111" cy="3507937"/>
        </p:xfrm>
        <a:graphic>
          <a:graphicData uri="http://schemas.openxmlformats.org/drawingml/2006/table">
            <a:tbl>
              <a:tblPr firstRow="1" bandRow="1">
                <a:tableStyleId>{5C22544A-7EE6-4342-B048-85BDC9FD1C3A}</a:tableStyleId>
              </a:tblPr>
              <a:tblGrid>
                <a:gridCol w="2177138">
                  <a:extLst>
                    <a:ext uri="{9D8B030D-6E8A-4147-A177-3AD203B41FA5}">
                      <a16:colId xmlns:a16="http://schemas.microsoft.com/office/drawing/2014/main" val="1597700578"/>
                    </a:ext>
                  </a:extLst>
                </a:gridCol>
                <a:gridCol w="9012973">
                  <a:extLst>
                    <a:ext uri="{9D8B030D-6E8A-4147-A177-3AD203B41FA5}">
                      <a16:colId xmlns:a16="http://schemas.microsoft.com/office/drawing/2014/main" val="1190617620"/>
                    </a:ext>
                  </a:extLst>
                </a:gridCol>
              </a:tblGrid>
              <a:tr h="598873">
                <a:tc>
                  <a:txBody>
                    <a:bodyPr/>
                    <a:lstStyle/>
                    <a:p>
                      <a:pPr algn="ctr"/>
                      <a:r>
                        <a:rPr lang="en-US" sz="1600" dirty="0"/>
                        <a:t>Community Participation Area</a:t>
                      </a:r>
                    </a:p>
                  </a:txBody>
                  <a:tcPr/>
                </a:tc>
                <a:tc>
                  <a:txBody>
                    <a:bodyPr/>
                    <a:lstStyle/>
                    <a:p>
                      <a:pPr algn="ctr"/>
                      <a:r>
                        <a:rPr lang="en-US" sz="1600" dirty="0"/>
                        <a:t>Disparities</a:t>
                      </a:r>
                    </a:p>
                  </a:txBody>
                  <a:tcPr anchor="ctr"/>
                </a:tc>
                <a:extLst>
                  <a:ext uri="{0D108BD9-81ED-4DB2-BD59-A6C34878D82A}">
                    <a16:rowId xmlns:a16="http://schemas.microsoft.com/office/drawing/2014/main" val="4246010194"/>
                  </a:ext>
                </a:extLst>
              </a:tr>
              <a:tr h="853747">
                <a:tc>
                  <a:txBody>
                    <a:bodyPr/>
                    <a:lstStyle/>
                    <a:p>
                      <a:r>
                        <a:rPr lang="en-US" sz="1600" dirty="0">
                          <a:solidFill>
                            <a:schemeClr val="tx2"/>
                          </a:solidFill>
                        </a:rPr>
                        <a:t>Social </a:t>
                      </a:r>
                    </a:p>
                    <a:p>
                      <a:r>
                        <a:rPr lang="en-US" sz="1600" dirty="0">
                          <a:solidFill>
                            <a:schemeClr val="tx2"/>
                          </a:solidFill>
                        </a:rPr>
                        <a:t>Relationships</a:t>
                      </a:r>
                    </a:p>
                  </a:txBody>
                  <a:tcPr anchor="ctr"/>
                </a:tc>
                <a:tc>
                  <a:txBody>
                    <a:bodyPr/>
                    <a:lstStyle/>
                    <a:p>
                      <a:r>
                        <a:rPr lang="en-US" sz="1600" dirty="0">
                          <a:solidFill>
                            <a:schemeClr val="tx2"/>
                          </a:solidFill>
                        </a:rPr>
                        <a:t>Young adults of color, LGBTQIA+ young adults, and those involved in the foster care system experience numerous barriers to social connection (e.g., lack of understanding from others, stigma, feelings of shame/inferiority).</a:t>
                      </a:r>
                    </a:p>
                  </a:txBody>
                  <a:tcPr/>
                </a:tc>
                <a:extLst>
                  <a:ext uri="{0D108BD9-81ED-4DB2-BD59-A6C34878D82A}">
                    <a16:rowId xmlns:a16="http://schemas.microsoft.com/office/drawing/2014/main" val="3787289894"/>
                  </a:ext>
                </a:extLst>
              </a:tr>
              <a:tr h="600785">
                <a:tc>
                  <a:txBody>
                    <a:bodyPr/>
                    <a:lstStyle/>
                    <a:p>
                      <a:r>
                        <a:rPr lang="en-US" sz="1600" dirty="0">
                          <a:solidFill>
                            <a:schemeClr val="tx2"/>
                          </a:solidFill>
                        </a:rPr>
                        <a:t>Education</a:t>
                      </a:r>
                    </a:p>
                  </a:txBody>
                  <a:tcPr anchor="ctr"/>
                </a:tc>
                <a:tc>
                  <a:txBody>
                    <a:bodyPr/>
                    <a:lstStyle/>
                    <a:p>
                      <a:r>
                        <a:rPr lang="en-US" sz="1600" dirty="0">
                          <a:solidFill>
                            <a:schemeClr val="tx2"/>
                          </a:solidFill>
                        </a:rPr>
                        <a:t>Economically disadvantaged young adults and those from racial/ethnic minorities backgrounds are less likely than the general student population to graduate from high school.</a:t>
                      </a:r>
                    </a:p>
                  </a:txBody>
                  <a:tcPr/>
                </a:tc>
                <a:extLst>
                  <a:ext uri="{0D108BD9-81ED-4DB2-BD59-A6C34878D82A}">
                    <a16:rowId xmlns:a16="http://schemas.microsoft.com/office/drawing/2014/main" val="1956035174"/>
                  </a:ext>
                </a:extLst>
              </a:tr>
              <a:tr h="853747">
                <a:tc>
                  <a:txBody>
                    <a:bodyPr/>
                    <a:lstStyle/>
                    <a:p>
                      <a:r>
                        <a:rPr lang="en-US" sz="1600" dirty="0">
                          <a:solidFill>
                            <a:schemeClr val="tx2"/>
                          </a:solidFill>
                        </a:rPr>
                        <a:t>Employment</a:t>
                      </a:r>
                    </a:p>
                  </a:txBody>
                  <a:tcPr anchor="ctr"/>
                </a:tc>
                <a:tc>
                  <a:txBody>
                    <a:bodyPr/>
                    <a:lstStyle/>
                    <a:p>
                      <a:r>
                        <a:rPr lang="en-US" sz="1600" dirty="0">
                          <a:solidFill>
                            <a:schemeClr val="tx2"/>
                          </a:solidFill>
                        </a:rPr>
                        <a:t>Justice-involved young adults often lack job readiness skills and work experience to obtain/maintain employment and are further disadvantaged by the stigma associated with having a criminal history. </a:t>
                      </a:r>
                    </a:p>
                  </a:txBody>
                  <a:tcPr/>
                </a:tc>
                <a:extLst>
                  <a:ext uri="{0D108BD9-81ED-4DB2-BD59-A6C34878D82A}">
                    <a16:rowId xmlns:a16="http://schemas.microsoft.com/office/drawing/2014/main" val="4265237552"/>
                  </a:ext>
                </a:extLst>
              </a:tr>
              <a:tr h="600785">
                <a:tc>
                  <a:txBody>
                    <a:bodyPr/>
                    <a:lstStyle/>
                    <a:p>
                      <a:r>
                        <a:rPr lang="en-US" sz="1600" dirty="0">
                          <a:solidFill>
                            <a:schemeClr val="tx2"/>
                          </a:solidFill>
                        </a:rPr>
                        <a:t>Civic engagement</a:t>
                      </a:r>
                    </a:p>
                  </a:txBody>
                  <a:tcPr anchor="ctr"/>
                </a:tc>
                <a:tc>
                  <a:txBody>
                    <a:bodyPr/>
                    <a:lstStyle/>
                    <a:p>
                      <a:r>
                        <a:rPr lang="en-US" sz="1600" dirty="0">
                          <a:solidFill>
                            <a:schemeClr val="tx2"/>
                          </a:solidFill>
                        </a:rPr>
                        <a:t>Structural inequities can prevent marginalized young adults from participating in civic life to the same degree as more privileged peers, referred to as the “civic engagement gap.”</a:t>
                      </a:r>
                    </a:p>
                  </a:txBody>
                  <a:tcPr/>
                </a:tc>
                <a:extLst>
                  <a:ext uri="{0D108BD9-81ED-4DB2-BD59-A6C34878D82A}">
                    <a16:rowId xmlns:a16="http://schemas.microsoft.com/office/drawing/2014/main" val="315081133"/>
                  </a:ext>
                </a:extLst>
              </a:tr>
            </a:tbl>
          </a:graphicData>
        </a:graphic>
      </p:graphicFrame>
      <p:sp>
        <p:nvSpPr>
          <p:cNvPr id="5" name="TextBox 4">
            <a:extLst>
              <a:ext uri="{FF2B5EF4-FFF2-40B4-BE49-F238E27FC236}">
                <a16:creationId xmlns:a16="http://schemas.microsoft.com/office/drawing/2014/main" id="{0F89D4C8-A041-ABAF-5FE8-4237C8B86444}"/>
              </a:ext>
            </a:extLst>
          </p:cNvPr>
          <p:cNvSpPr txBox="1"/>
          <p:nvPr/>
        </p:nvSpPr>
        <p:spPr>
          <a:xfrm>
            <a:off x="2567346" y="5580036"/>
            <a:ext cx="7057307" cy="230832"/>
          </a:xfrm>
          <a:prstGeom prst="rect">
            <a:avLst/>
          </a:prstGeom>
          <a:noFill/>
        </p:spPr>
        <p:txBody>
          <a:bodyPr wrap="square" rtlCol="0">
            <a:spAutoFit/>
          </a:bodyPr>
          <a:lstStyle/>
          <a:p>
            <a:r>
              <a:rPr lang="en-US" sz="900" dirty="0" err="1">
                <a:solidFill>
                  <a:schemeClr val="tx2"/>
                </a:solidFill>
              </a:rPr>
              <a:t>Sapiro</a:t>
            </a:r>
            <a:r>
              <a:rPr lang="en-US" sz="900" dirty="0">
                <a:solidFill>
                  <a:schemeClr val="tx2"/>
                </a:solidFill>
              </a:rPr>
              <a:t> et al. (2020); Simons &amp; Steele (2020); Schubert et al. (2018); Fitzgerald et al. (2021)</a:t>
            </a:r>
          </a:p>
        </p:txBody>
      </p:sp>
    </p:spTree>
    <p:extLst>
      <p:ext uri="{BB962C8B-B14F-4D97-AF65-F5344CB8AC3E}">
        <p14:creationId xmlns:p14="http://schemas.microsoft.com/office/powerpoint/2010/main" val="1046902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2E6A-0998-8B13-14D5-A9D74551D8CF}"/>
              </a:ext>
            </a:extLst>
          </p:cNvPr>
          <p:cNvSpPr>
            <a:spLocks noGrp="1"/>
          </p:cNvSpPr>
          <p:nvPr>
            <p:ph type="title"/>
          </p:nvPr>
        </p:nvSpPr>
        <p:spPr>
          <a:xfrm>
            <a:off x="6803408" y="791737"/>
            <a:ext cx="4893291" cy="457199"/>
          </a:xfrm>
        </p:spPr>
        <p:txBody>
          <a:bodyPr anchor="ctr">
            <a:noAutofit/>
          </a:bodyPr>
          <a:lstStyle/>
          <a:p>
            <a:r>
              <a:rPr lang="en-US" sz="3200" dirty="0"/>
              <a:t>Key Gaps Remain</a:t>
            </a:r>
          </a:p>
        </p:txBody>
      </p:sp>
      <p:pic>
        <p:nvPicPr>
          <p:cNvPr id="18" name="Picture 4" descr="White puzzle with one purple piece">
            <a:extLst>
              <a:ext uri="{FF2B5EF4-FFF2-40B4-BE49-F238E27FC236}">
                <a16:creationId xmlns:a16="http://schemas.microsoft.com/office/drawing/2014/main" id="{EF36C227-9507-AD4E-4A49-6C4C5430DBC2}"/>
              </a:ext>
            </a:extLst>
          </p:cNvPr>
          <p:cNvPicPr>
            <a:picLocks noChangeAspect="1"/>
          </p:cNvPicPr>
          <p:nvPr/>
        </p:nvPicPr>
        <p:blipFill rotWithShape="1">
          <a:blip r:embed="rId3">
            <a:duotone>
              <a:schemeClr val="accent1">
                <a:shade val="45000"/>
                <a:satMod val="135000"/>
              </a:schemeClr>
              <a:prstClr val="white"/>
            </a:duotone>
          </a:blip>
          <a:srcRect l="25802" r="24198"/>
          <a:stretch/>
        </p:blipFill>
        <p:spPr>
          <a:xfrm>
            <a:off x="-1" y="-2"/>
            <a:ext cx="6096001" cy="5534027"/>
          </a:xfrm>
          <a:prstGeom prst="rect">
            <a:avLst/>
          </a:prstGeom>
        </p:spPr>
      </p:pic>
      <p:sp>
        <p:nvSpPr>
          <p:cNvPr id="3" name="Content Placeholder 2">
            <a:extLst>
              <a:ext uri="{FF2B5EF4-FFF2-40B4-BE49-F238E27FC236}">
                <a16:creationId xmlns:a16="http://schemas.microsoft.com/office/drawing/2014/main" id="{F01A435C-2FD0-7DCD-0B99-C1793303CB88}"/>
              </a:ext>
            </a:extLst>
          </p:cNvPr>
          <p:cNvSpPr>
            <a:spLocks noGrp="1"/>
          </p:cNvSpPr>
          <p:nvPr>
            <p:ph idx="1"/>
          </p:nvPr>
        </p:nvSpPr>
        <p:spPr>
          <a:xfrm>
            <a:off x="6677950" y="1143001"/>
            <a:ext cx="5018749" cy="3741233"/>
          </a:xfrm>
        </p:spPr>
        <p:txBody>
          <a:bodyPr anchor="ctr">
            <a:normAutofit/>
          </a:bodyPr>
          <a:lstStyle/>
          <a:p>
            <a:r>
              <a:rPr lang="en-US" sz="2000" dirty="0"/>
              <a:t>Few interventions exist specifically for young adults with SMHC from disadvantaged backgrounds</a:t>
            </a:r>
          </a:p>
          <a:p>
            <a:pPr lvl="1"/>
            <a:r>
              <a:rPr lang="en-US" sz="2000" dirty="0"/>
              <a:t>Those that do aren’t necessarily designed to promote community participation </a:t>
            </a:r>
          </a:p>
          <a:p>
            <a:r>
              <a:rPr lang="en-US" sz="2000" dirty="0"/>
              <a:t>We do not know whether interventions designed to promote community participation address the unique needs of young adults from disadvantaged backgrounds</a:t>
            </a:r>
          </a:p>
        </p:txBody>
      </p:sp>
    </p:spTree>
    <p:extLst>
      <p:ext uri="{BB962C8B-B14F-4D97-AF65-F5344CB8AC3E}">
        <p14:creationId xmlns:p14="http://schemas.microsoft.com/office/powerpoint/2010/main" val="3961700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9A2E-60C2-5780-8C9A-FA1C074F4968}"/>
              </a:ext>
            </a:extLst>
          </p:cNvPr>
          <p:cNvSpPr>
            <a:spLocks noGrp="1"/>
          </p:cNvSpPr>
          <p:nvPr>
            <p:ph type="title"/>
          </p:nvPr>
        </p:nvSpPr>
        <p:spPr>
          <a:xfrm>
            <a:off x="506589" y="763418"/>
            <a:ext cx="10515600" cy="536434"/>
          </a:xfrm>
        </p:spPr>
        <p:txBody>
          <a:bodyPr>
            <a:normAutofit/>
          </a:bodyPr>
          <a:lstStyle/>
          <a:p>
            <a:r>
              <a:rPr lang="en-US" sz="3200" dirty="0" err="1"/>
              <a:t>QuantCrit</a:t>
            </a:r>
            <a:r>
              <a:rPr lang="en-US" sz="3200" dirty="0"/>
              <a:t> Movement</a:t>
            </a:r>
          </a:p>
        </p:txBody>
      </p:sp>
      <p:sp>
        <p:nvSpPr>
          <p:cNvPr id="3" name="Content Placeholder 2">
            <a:extLst>
              <a:ext uri="{FF2B5EF4-FFF2-40B4-BE49-F238E27FC236}">
                <a16:creationId xmlns:a16="http://schemas.microsoft.com/office/drawing/2014/main" id="{5A38E11E-86C0-0BE1-166E-F9BE73AF043A}"/>
              </a:ext>
            </a:extLst>
          </p:cNvPr>
          <p:cNvSpPr>
            <a:spLocks noGrp="1"/>
          </p:cNvSpPr>
          <p:nvPr>
            <p:ph idx="1"/>
          </p:nvPr>
        </p:nvSpPr>
        <p:spPr>
          <a:xfrm>
            <a:off x="506589" y="1409701"/>
            <a:ext cx="11178822" cy="3498850"/>
          </a:xfrm>
        </p:spPr>
        <p:txBody>
          <a:bodyPr>
            <a:normAutofit/>
          </a:bodyPr>
          <a:lstStyle/>
          <a:p>
            <a:r>
              <a:rPr lang="en-US" sz="2000" dirty="0">
                <a:effectLst/>
                <a:ea typeface="Cambria Math" panose="02040503050406030204" pitchFamily="18" charset="0"/>
              </a:rPr>
              <a:t>Researchers should use a </a:t>
            </a:r>
            <a:r>
              <a:rPr lang="en-US" sz="2000" dirty="0">
                <a:ea typeface="Cambria Math" panose="02040503050406030204" pitchFamily="18" charset="0"/>
              </a:rPr>
              <a:t>critical lens to assess if and how methods of research are influenced by historical, social, political, and economic power relations as well as their own biases.</a:t>
            </a:r>
          </a:p>
          <a:p>
            <a:r>
              <a:rPr lang="en-US" sz="2000" dirty="0">
                <a:effectLst/>
                <a:ea typeface="Cambria Math" panose="02040503050406030204" pitchFamily="18" charset="0"/>
              </a:rPr>
              <a:t>Research should work towards achieving equity and supporting social justice when possible. </a:t>
            </a:r>
          </a:p>
          <a:p>
            <a:r>
              <a:rPr lang="en-US" sz="2000" dirty="0">
                <a:ea typeface="Cambria Math" panose="02040503050406030204" pitchFamily="18" charset="0"/>
              </a:rPr>
              <a:t>Example:</a:t>
            </a:r>
          </a:p>
          <a:p>
            <a:pPr lvl="1"/>
            <a:r>
              <a:rPr lang="en-US" sz="2000" dirty="0">
                <a:effectLst/>
                <a:ea typeface="Cambria Math" panose="02040503050406030204" pitchFamily="18" charset="0"/>
              </a:rPr>
              <a:t>Traditionally, interventions are developed and tested with the broadest target population (i.e. “majority population) and </a:t>
            </a:r>
            <a:r>
              <a:rPr lang="en-US" sz="2000" dirty="0">
                <a:ea typeface="Cambria Math" panose="02040503050406030204" pitchFamily="18" charset="0"/>
              </a:rPr>
              <a:t>interventions are only adapted for diverse or marginalized subgroups later, after they’ve been established as efficacious with the broader population. </a:t>
            </a:r>
          </a:p>
        </p:txBody>
      </p:sp>
      <p:sp>
        <p:nvSpPr>
          <p:cNvPr id="4" name="TextBox 3">
            <a:extLst>
              <a:ext uri="{FF2B5EF4-FFF2-40B4-BE49-F238E27FC236}">
                <a16:creationId xmlns:a16="http://schemas.microsoft.com/office/drawing/2014/main" id="{B7FD0E0B-6771-2D8D-408F-AF85048EEB86}"/>
              </a:ext>
            </a:extLst>
          </p:cNvPr>
          <p:cNvSpPr txBox="1"/>
          <p:nvPr/>
        </p:nvSpPr>
        <p:spPr>
          <a:xfrm>
            <a:off x="506589" y="4908550"/>
            <a:ext cx="11190111" cy="507831"/>
          </a:xfrm>
          <a:prstGeom prst="rect">
            <a:avLst/>
          </a:prstGeom>
          <a:noFill/>
        </p:spPr>
        <p:txBody>
          <a:bodyPr wrap="square" rtlCol="0">
            <a:spAutoFit/>
          </a:bodyPr>
          <a:lstStyle/>
          <a:p>
            <a:pPr marR="0" lvl="0">
              <a:spcBef>
                <a:spcPts val="0"/>
              </a:spcBef>
              <a:spcAft>
                <a:spcPts val="0"/>
              </a:spcAft>
            </a:pPr>
            <a:r>
              <a:rPr lang="en-US" sz="900" kern="100" dirty="0">
                <a:solidFill>
                  <a:schemeClr val="tx2"/>
                </a:solidFill>
                <a:effectLst/>
                <a:latin typeface="+mj-lt"/>
                <a:ea typeface="Calibri" panose="020F0502020204030204" pitchFamily="34" charset="0"/>
              </a:rPr>
              <a:t>Gillborn D, </a:t>
            </a:r>
            <a:r>
              <a:rPr lang="en-US" sz="900" kern="100" dirty="0" err="1">
                <a:solidFill>
                  <a:schemeClr val="tx2"/>
                </a:solidFill>
                <a:effectLst/>
                <a:latin typeface="+mj-lt"/>
                <a:ea typeface="Calibri" panose="020F0502020204030204" pitchFamily="34" charset="0"/>
              </a:rPr>
              <a:t>Warmington</a:t>
            </a:r>
            <a:r>
              <a:rPr lang="en-US" sz="900" kern="100" dirty="0">
                <a:solidFill>
                  <a:schemeClr val="tx2"/>
                </a:solidFill>
                <a:effectLst/>
                <a:latin typeface="+mj-lt"/>
                <a:ea typeface="Calibri" panose="020F0502020204030204" pitchFamily="34" charset="0"/>
              </a:rPr>
              <a:t> P, </a:t>
            </a:r>
            <a:r>
              <a:rPr lang="en-US" sz="900" kern="100" dirty="0" err="1">
                <a:solidFill>
                  <a:schemeClr val="tx2"/>
                </a:solidFill>
                <a:effectLst/>
                <a:latin typeface="+mj-lt"/>
                <a:ea typeface="Calibri" panose="020F0502020204030204" pitchFamily="34" charset="0"/>
              </a:rPr>
              <a:t>Demack</a:t>
            </a:r>
            <a:r>
              <a:rPr lang="en-US" sz="900" kern="100" dirty="0">
                <a:solidFill>
                  <a:schemeClr val="tx2"/>
                </a:solidFill>
                <a:effectLst/>
                <a:latin typeface="+mj-lt"/>
                <a:ea typeface="Calibri" panose="020F0502020204030204" pitchFamily="34" charset="0"/>
              </a:rPr>
              <a:t> S. QuantCrit: education, policy, ‘Big Data’ and principles for a critical race theory of statistics. </a:t>
            </a:r>
            <a:r>
              <a:rPr lang="en-US" sz="900" i="1" kern="100" dirty="0">
                <a:solidFill>
                  <a:schemeClr val="tx2"/>
                </a:solidFill>
                <a:effectLst/>
                <a:latin typeface="+mj-lt"/>
                <a:ea typeface="Calibri" panose="020F0502020204030204" pitchFamily="34" charset="0"/>
              </a:rPr>
              <a:t>Race Ethnicity and Education</a:t>
            </a:r>
            <a:r>
              <a:rPr lang="en-US" sz="900" kern="100" dirty="0">
                <a:solidFill>
                  <a:schemeClr val="tx2"/>
                </a:solidFill>
                <a:effectLst/>
                <a:latin typeface="+mj-lt"/>
                <a:ea typeface="Calibri" panose="020F0502020204030204" pitchFamily="34" charset="0"/>
              </a:rPr>
              <a:t>. 2018/03/04 2018;21(2):158-179. doi:10.1080/13613324.2017.1377417; Suzuki, S., Morris, S. L., &amp; Johnson, S. K. (2021). Using QuantCrit to advance an anti-racist developmental science: Applications to mixture modeling. Journal of Adolescent Research, 36(5), 535-560.</a:t>
            </a:r>
          </a:p>
        </p:txBody>
      </p:sp>
    </p:spTree>
    <p:extLst>
      <p:ext uri="{BB962C8B-B14F-4D97-AF65-F5344CB8AC3E}">
        <p14:creationId xmlns:p14="http://schemas.microsoft.com/office/powerpoint/2010/main" val="1593158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C7DA-79C7-FCF4-9989-051301D4AC2E}"/>
              </a:ext>
            </a:extLst>
          </p:cNvPr>
          <p:cNvSpPr>
            <a:spLocks noGrp="1"/>
          </p:cNvSpPr>
          <p:nvPr>
            <p:ph type="title"/>
          </p:nvPr>
        </p:nvSpPr>
        <p:spPr>
          <a:xfrm>
            <a:off x="506588" y="0"/>
            <a:ext cx="11190111" cy="5084805"/>
          </a:xfrm>
        </p:spPr>
        <p:txBody>
          <a:bodyPr vert="horz" lIns="91440" tIns="45720" rIns="91440" bIns="45720" rtlCol="0" anchor="ctr">
            <a:normAutofit/>
          </a:bodyPr>
          <a:lstStyle/>
          <a:p>
            <a:pPr algn="ctr"/>
            <a:r>
              <a:rPr lang="en-US" sz="5000" kern="1200" dirty="0">
                <a:solidFill>
                  <a:schemeClr val="tx1"/>
                </a:solidFill>
                <a:latin typeface="+mj-lt"/>
                <a:ea typeface="+mj-ea"/>
                <a:cs typeface="+mj-cs"/>
              </a:rPr>
              <a:t>Introduction to CIRC Center</a:t>
            </a:r>
          </a:p>
        </p:txBody>
      </p:sp>
      <p:sp>
        <p:nvSpPr>
          <p:cNvPr id="3" name="Text Placeholder 2">
            <a:extLst>
              <a:ext uri="{FF2B5EF4-FFF2-40B4-BE49-F238E27FC236}">
                <a16:creationId xmlns:a16="http://schemas.microsoft.com/office/drawing/2014/main" id="{CDBB349D-E8EC-A44D-8B80-58953FF931E0}"/>
              </a:ext>
            </a:extLst>
          </p:cNvPr>
          <p:cNvSpPr>
            <a:spLocks noGrp="1"/>
          </p:cNvSpPr>
          <p:nvPr>
            <p:ph type="body" idx="1"/>
          </p:nvPr>
        </p:nvSpPr>
        <p:spPr>
          <a:xfrm>
            <a:off x="506588" y="2823089"/>
            <a:ext cx="11178823" cy="463809"/>
          </a:xfrm>
        </p:spPr>
        <p:txBody>
          <a:bodyPr vert="horz" lIns="91440" tIns="45720" rIns="91440" bIns="45720" rtlCol="0" anchor="ctr">
            <a:normAutofit lnSpcReduction="10000"/>
          </a:bodyPr>
          <a:lstStyle/>
          <a:p>
            <a:pPr algn="ctr"/>
            <a:r>
              <a:rPr lang="en-US" sz="2800" kern="1200" dirty="0">
                <a:solidFill>
                  <a:schemeClr val="tx1"/>
                </a:solidFill>
                <a:latin typeface="+mn-lt"/>
                <a:ea typeface="+mn-ea"/>
                <a:cs typeface="+mn-cs"/>
              </a:rPr>
              <a:t>9/1/2023-8/31/2028</a:t>
            </a:r>
          </a:p>
        </p:txBody>
      </p:sp>
    </p:spTree>
    <p:extLst>
      <p:ext uri="{BB962C8B-B14F-4D97-AF65-F5344CB8AC3E}">
        <p14:creationId xmlns:p14="http://schemas.microsoft.com/office/powerpoint/2010/main" val="170583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42BE-E97D-B9CA-57B7-4E06CFC6DF00}"/>
              </a:ext>
            </a:extLst>
          </p:cNvPr>
          <p:cNvSpPr>
            <a:spLocks noGrp="1"/>
          </p:cNvSpPr>
          <p:nvPr>
            <p:ph type="title"/>
          </p:nvPr>
        </p:nvSpPr>
        <p:spPr>
          <a:xfrm>
            <a:off x="506588" y="802887"/>
            <a:ext cx="11190111" cy="904427"/>
          </a:xfrm>
        </p:spPr>
        <p:txBody>
          <a:bodyPr>
            <a:noAutofit/>
          </a:bodyPr>
          <a:lstStyle/>
          <a:p>
            <a:r>
              <a:rPr lang="en-US" sz="3200" dirty="0"/>
              <a:t>The Center for Community Inclusion and Reflective Collaboration (CIRC Center) Overall Goal</a:t>
            </a:r>
          </a:p>
        </p:txBody>
      </p:sp>
      <p:sp>
        <p:nvSpPr>
          <p:cNvPr id="3" name="Content Placeholder 2">
            <a:extLst>
              <a:ext uri="{FF2B5EF4-FFF2-40B4-BE49-F238E27FC236}">
                <a16:creationId xmlns:a16="http://schemas.microsoft.com/office/drawing/2014/main" id="{A4D9C00E-3CEE-3933-1186-8701489D0BD9}"/>
              </a:ext>
            </a:extLst>
          </p:cNvPr>
          <p:cNvSpPr>
            <a:spLocks noGrp="1"/>
          </p:cNvSpPr>
          <p:nvPr>
            <p:ph idx="1"/>
          </p:nvPr>
        </p:nvSpPr>
        <p:spPr>
          <a:xfrm>
            <a:off x="506589" y="1825625"/>
            <a:ext cx="10515600" cy="3415448"/>
          </a:xfrm>
        </p:spPr>
        <p:txBody>
          <a:bodyPr anchor="ctr">
            <a:normAutofit/>
          </a:bodyPr>
          <a:lstStyle/>
          <a:p>
            <a:pPr marL="0" indent="0">
              <a:buNone/>
            </a:pPr>
            <a:r>
              <a:rPr lang="en-US" sz="2000" dirty="0"/>
              <a:t>To serve as a national leader in state-of-the-art research and knowledge translation activities to significantly advance community living and participation outcomes among young adults (14-26) with serious mental health conditions from disadvantaged, vulnerable, and marginalized backgrounds.</a:t>
            </a:r>
          </a:p>
        </p:txBody>
      </p:sp>
    </p:spTree>
    <p:extLst>
      <p:ext uri="{BB962C8B-B14F-4D97-AF65-F5344CB8AC3E}">
        <p14:creationId xmlns:p14="http://schemas.microsoft.com/office/powerpoint/2010/main" val="94783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B4106-73B9-006B-2447-D4098297CCDA}"/>
              </a:ext>
            </a:extLst>
          </p:cNvPr>
          <p:cNvSpPr>
            <a:spLocks noGrp="1"/>
          </p:cNvSpPr>
          <p:nvPr>
            <p:ph type="title"/>
          </p:nvPr>
        </p:nvSpPr>
        <p:spPr>
          <a:xfrm>
            <a:off x="1073989" y="552615"/>
            <a:ext cx="10044023" cy="877729"/>
          </a:xfrm>
        </p:spPr>
        <p:txBody>
          <a:bodyPr anchor="ctr">
            <a:normAutofit/>
          </a:bodyPr>
          <a:lstStyle/>
          <a:p>
            <a:r>
              <a:rPr lang="en-US" sz="4000">
                <a:solidFill>
                  <a:srgbClr val="FFFFFF"/>
                </a:solidFill>
              </a:rPr>
              <a:t>Organizational Structure</a:t>
            </a:r>
          </a:p>
        </p:txBody>
      </p:sp>
      <p:graphicFrame>
        <p:nvGraphicFramePr>
          <p:cNvPr id="6" name="Content Placeholder 5" descr="org chart showing relationship to create CIRC">
            <a:extLst>
              <a:ext uri="{FF2B5EF4-FFF2-40B4-BE49-F238E27FC236}">
                <a16:creationId xmlns:a16="http://schemas.microsoft.com/office/drawing/2014/main" id="{3B44EDCD-FD0B-FCC3-95B6-83CC4EE78A99}"/>
              </a:ext>
            </a:extLst>
          </p:cNvPr>
          <p:cNvGraphicFramePr>
            <a:graphicFrameLocks noGrp="1"/>
          </p:cNvGraphicFramePr>
          <p:nvPr>
            <p:ph idx="1"/>
            <p:extLst>
              <p:ext uri="{D42A27DB-BD31-4B8C-83A1-F6EECF244321}">
                <p14:modId xmlns:p14="http://schemas.microsoft.com/office/powerpoint/2010/main" val="3061332114"/>
              </p:ext>
            </p:extLst>
          </p:nvPr>
        </p:nvGraphicFramePr>
        <p:xfrm>
          <a:off x="1008544" y="552615"/>
          <a:ext cx="10174911" cy="4598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18353C3C-E992-FE04-C463-781C133252AE}"/>
              </a:ext>
              <a:ext uri="{C183D7F6-B498-43B3-948B-1728B52AA6E4}">
                <adec:decorative xmlns:adec="http://schemas.microsoft.com/office/drawing/2017/decorative" val="1"/>
              </a:ext>
            </a:extLst>
          </p:cNvPr>
          <p:cNvCxnSpPr>
            <a:cxnSpLocks/>
          </p:cNvCxnSpPr>
          <p:nvPr/>
        </p:nvCxnSpPr>
        <p:spPr>
          <a:xfrm>
            <a:off x="4670632" y="3454398"/>
            <a:ext cx="0" cy="9281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E789BD-8B26-7075-8BF1-6A69FE82CC77}"/>
              </a:ext>
              <a:ext uri="{C183D7F6-B498-43B3-948B-1728B52AA6E4}">
                <adec:decorative xmlns:adec="http://schemas.microsoft.com/office/drawing/2017/decorative" val="1"/>
              </a:ext>
            </a:extLst>
          </p:cNvPr>
          <p:cNvCxnSpPr>
            <a:cxnSpLocks/>
          </p:cNvCxnSpPr>
          <p:nvPr/>
        </p:nvCxnSpPr>
        <p:spPr>
          <a:xfrm flipH="1">
            <a:off x="4670632" y="4382562"/>
            <a:ext cx="958427"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8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7171-4B26-5548-D72B-DA28FE8939B7}"/>
              </a:ext>
            </a:extLst>
          </p:cNvPr>
          <p:cNvSpPr>
            <a:spLocks noGrp="1"/>
          </p:cNvSpPr>
          <p:nvPr>
            <p:ph type="title"/>
          </p:nvPr>
        </p:nvSpPr>
        <p:spPr>
          <a:xfrm>
            <a:off x="506588" y="351331"/>
            <a:ext cx="11190111" cy="1325563"/>
          </a:xfrm>
        </p:spPr>
        <p:txBody>
          <a:bodyPr>
            <a:normAutofit/>
          </a:bodyPr>
          <a:lstStyle/>
          <a:p>
            <a:r>
              <a:rPr lang="en-US" sz="3200" dirty="0"/>
              <a:t>Introductions</a:t>
            </a:r>
          </a:p>
        </p:txBody>
      </p:sp>
      <p:pic>
        <p:nvPicPr>
          <p:cNvPr id="5" name="Picture Placeholder 6" descr="Kathryn Sabella">
            <a:extLst>
              <a:ext uri="{FF2B5EF4-FFF2-40B4-BE49-F238E27FC236}">
                <a16:creationId xmlns:a16="http://schemas.microsoft.com/office/drawing/2014/main" id="{A1032F8D-E06C-CD85-CED2-830EDCEF0D43}"/>
              </a:ext>
            </a:extLst>
          </p:cNvPr>
          <p:cNvPicPr>
            <a:picLocks noChangeAspect="1"/>
          </p:cNvPicPr>
          <p:nvPr/>
        </p:nvPicPr>
        <p:blipFill>
          <a:blip r:embed="rId3"/>
          <a:srcRect l="36" r="36"/>
          <a:stretch/>
        </p:blipFill>
        <p:spPr>
          <a:xfrm>
            <a:off x="2050938" y="1439611"/>
            <a:ext cx="3257047" cy="3259377"/>
          </a:xfrm>
          <a:prstGeom prst="ellipse">
            <a:avLst/>
          </a:prstGeom>
          <a:ln w="38100">
            <a:solidFill>
              <a:schemeClr val="tx1"/>
            </a:solidFill>
          </a:ln>
        </p:spPr>
      </p:pic>
      <p:sp>
        <p:nvSpPr>
          <p:cNvPr id="12" name="TextBox 11">
            <a:extLst>
              <a:ext uri="{FF2B5EF4-FFF2-40B4-BE49-F238E27FC236}">
                <a16:creationId xmlns:a16="http://schemas.microsoft.com/office/drawing/2014/main" id="{FFFE0C68-0AA5-690D-4C2A-DA11F97A19C6}"/>
              </a:ext>
            </a:extLst>
          </p:cNvPr>
          <p:cNvSpPr txBox="1"/>
          <p:nvPr/>
        </p:nvSpPr>
        <p:spPr>
          <a:xfrm>
            <a:off x="1876429" y="4040972"/>
            <a:ext cx="3606067" cy="1261884"/>
          </a:xfrm>
          <a:prstGeom prst="rect">
            <a:avLst/>
          </a:prstGeom>
          <a:solidFill>
            <a:schemeClr val="tx1"/>
          </a:solidFill>
        </p:spPr>
        <p:txBody>
          <a:bodyPr wrap="square" rtlCol="0">
            <a:spAutoFit/>
          </a:bodyPr>
          <a:lstStyle/>
          <a:p>
            <a:pPr algn="ctr"/>
            <a:r>
              <a:rPr lang="en-US" sz="2000" b="1" dirty="0">
                <a:solidFill>
                  <a:schemeClr val="bg1"/>
                </a:solidFill>
              </a:rPr>
              <a:t>Kathryn Sabella, PhD</a:t>
            </a:r>
          </a:p>
          <a:p>
            <a:pPr algn="ctr"/>
            <a:r>
              <a:rPr lang="en-US" sz="1400" dirty="0">
                <a:solidFill>
                  <a:schemeClr val="bg1"/>
                </a:solidFill>
              </a:rPr>
              <a:t>Co-Director, CIRC Center</a:t>
            </a:r>
          </a:p>
          <a:p>
            <a:pPr algn="ctr"/>
            <a:r>
              <a:rPr lang="en-US" sz="1400" dirty="0">
                <a:solidFill>
                  <a:schemeClr val="bg1"/>
                </a:solidFill>
              </a:rPr>
              <a:t>Assistant Professor of Psychiatry,</a:t>
            </a:r>
            <a:br>
              <a:rPr lang="en-US" sz="1400" dirty="0">
                <a:solidFill>
                  <a:schemeClr val="bg1"/>
                </a:solidFill>
              </a:rPr>
            </a:br>
            <a:r>
              <a:rPr lang="en-US" sz="1400" dirty="0">
                <a:solidFill>
                  <a:schemeClr val="bg1"/>
                </a:solidFill>
              </a:rPr>
              <a:t>iSPARC, Department of Psychiatry,</a:t>
            </a:r>
            <a:br>
              <a:rPr lang="en-US" sz="1400" dirty="0">
                <a:solidFill>
                  <a:schemeClr val="bg1"/>
                </a:solidFill>
              </a:rPr>
            </a:br>
            <a:r>
              <a:rPr lang="en-US" sz="1400" dirty="0">
                <a:solidFill>
                  <a:schemeClr val="bg1"/>
                </a:solidFill>
              </a:rPr>
              <a:t>UMass Chan Medical School</a:t>
            </a:r>
          </a:p>
        </p:txBody>
      </p:sp>
      <p:pic>
        <p:nvPicPr>
          <p:cNvPr id="4" name="Picture Placeholder 6" descr="headshot of Liz Thomas. White woman long brown hair">
            <a:extLst>
              <a:ext uri="{FF2B5EF4-FFF2-40B4-BE49-F238E27FC236}">
                <a16:creationId xmlns:a16="http://schemas.microsoft.com/office/drawing/2014/main" id="{9A596CA0-2FD7-B2E6-00CA-5C6A8601EE64}"/>
              </a:ext>
            </a:extLst>
          </p:cNvPr>
          <p:cNvPicPr>
            <a:picLocks noChangeAspect="1"/>
          </p:cNvPicPr>
          <p:nvPr/>
        </p:nvPicPr>
        <p:blipFill>
          <a:blip r:embed="rId4"/>
          <a:srcRect l="36" r="36"/>
          <a:stretch/>
        </p:blipFill>
        <p:spPr>
          <a:xfrm>
            <a:off x="6884015" y="1440949"/>
            <a:ext cx="3257047" cy="3259377"/>
          </a:xfrm>
          <a:prstGeom prst="ellipse">
            <a:avLst/>
          </a:prstGeom>
          <a:ln w="38100">
            <a:solidFill>
              <a:schemeClr val="tx1"/>
            </a:solidFill>
          </a:ln>
        </p:spPr>
      </p:pic>
      <p:sp>
        <p:nvSpPr>
          <p:cNvPr id="10" name="TextBox 9">
            <a:extLst>
              <a:ext uri="{FF2B5EF4-FFF2-40B4-BE49-F238E27FC236}">
                <a16:creationId xmlns:a16="http://schemas.microsoft.com/office/drawing/2014/main" id="{8A6C6D9D-639C-F8C8-BDE4-B5DA69AEFF6D}"/>
              </a:ext>
            </a:extLst>
          </p:cNvPr>
          <p:cNvSpPr txBox="1"/>
          <p:nvPr/>
        </p:nvSpPr>
        <p:spPr>
          <a:xfrm>
            <a:off x="6709503" y="4040972"/>
            <a:ext cx="3606067" cy="1261884"/>
          </a:xfrm>
          <a:prstGeom prst="rect">
            <a:avLst/>
          </a:prstGeom>
          <a:solidFill>
            <a:schemeClr val="tx1"/>
          </a:solidFill>
        </p:spPr>
        <p:txBody>
          <a:bodyPr wrap="square" rtlCol="0">
            <a:spAutoFit/>
          </a:bodyPr>
          <a:lstStyle/>
          <a:p>
            <a:pPr algn="ctr"/>
            <a:r>
              <a:rPr lang="en-US" sz="2000" b="1" dirty="0">
                <a:solidFill>
                  <a:schemeClr val="bg1"/>
                </a:solidFill>
              </a:rPr>
              <a:t>Elizabeth Thomas, PhD</a:t>
            </a:r>
          </a:p>
          <a:p>
            <a:pPr algn="ctr"/>
            <a:r>
              <a:rPr lang="en-US" sz="1400" dirty="0">
                <a:solidFill>
                  <a:schemeClr val="bg1"/>
                </a:solidFill>
              </a:rPr>
              <a:t>Co-Director, CIRC Center</a:t>
            </a:r>
          </a:p>
          <a:p>
            <a:pPr algn="ctr"/>
            <a:r>
              <a:rPr lang="en-US" sz="1400" dirty="0">
                <a:solidFill>
                  <a:schemeClr val="bg1"/>
                </a:solidFill>
              </a:rPr>
              <a:t>Assistant Professor of Social and Behavioral Sciences,</a:t>
            </a:r>
          </a:p>
          <a:p>
            <a:pPr algn="ctr"/>
            <a:r>
              <a:rPr lang="en-US" sz="1400" dirty="0">
                <a:solidFill>
                  <a:schemeClr val="bg1"/>
                </a:solidFill>
              </a:rPr>
              <a:t>Temple University College of Public Health</a:t>
            </a:r>
          </a:p>
        </p:txBody>
      </p:sp>
    </p:spTree>
    <p:extLst>
      <p:ext uri="{BB962C8B-B14F-4D97-AF65-F5344CB8AC3E}">
        <p14:creationId xmlns:p14="http://schemas.microsoft.com/office/powerpoint/2010/main" val="740315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0EA1-15E8-50FD-4EB5-C24D20CDF65E}"/>
              </a:ext>
            </a:extLst>
          </p:cNvPr>
          <p:cNvSpPr>
            <a:spLocks noGrp="1"/>
          </p:cNvSpPr>
          <p:nvPr>
            <p:ph type="title"/>
          </p:nvPr>
        </p:nvSpPr>
        <p:spPr>
          <a:xfrm>
            <a:off x="506589" y="347486"/>
            <a:ext cx="10515600" cy="1325563"/>
          </a:xfrm>
        </p:spPr>
        <p:txBody>
          <a:bodyPr>
            <a:normAutofit/>
          </a:bodyPr>
          <a:lstStyle/>
          <a:p>
            <a:r>
              <a:rPr lang="en-US" sz="3200" dirty="0"/>
              <a:t>Objectives</a:t>
            </a:r>
          </a:p>
        </p:txBody>
      </p:sp>
      <p:graphicFrame>
        <p:nvGraphicFramePr>
          <p:cNvPr id="7" name="Content Placeholder 2">
            <a:extLst>
              <a:ext uri="{FF2B5EF4-FFF2-40B4-BE49-F238E27FC236}">
                <a16:creationId xmlns:a16="http://schemas.microsoft.com/office/drawing/2014/main" id="{D37BA688-9D2A-A35D-DA1D-410049F122F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981160"/>
              </p:ext>
            </p:extLst>
          </p:nvPr>
        </p:nvGraphicFramePr>
        <p:xfrm>
          <a:off x="506412" y="1825625"/>
          <a:ext cx="11190287" cy="3243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9090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D16A-9629-8267-B12C-745A52E83360}"/>
              </a:ext>
            </a:extLst>
          </p:cNvPr>
          <p:cNvSpPr>
            <a:spLocks noGrp="1"/>
          </p:cNvSpPr>
          <p:nvPr>
            <p:ph type="title"/>
          </p:nvPr>
        </p:nvSpPr>
        <p:spPr>
          <a:xfrm>
            <a:off x="506589" y="347486"/>
            <a:ext cx="10515600" cy="1325563"/>
          </a:xfrm>
        </p:spPr>
        <p:txBody>
          <a:bodyPr anchor="ctr">
            <a:normAutofit/>
          </a:bodyPr>
          <a:lstStyle/>
          <a:p>
            <a:r>
              <a:rPr lang="en-US" sz="3200" dirty="0"/>
              <a:t>Guiding Principles, Assumptions, and Values</a:t>
            </a:r>
          </a:p>
        </p:txBody>
      </p:sp>
      <p:graphicFrame>
        <p:nvGraphicFramePr>
          <p:cNvPr id="12" name="Content Placeholder 2">
            <a:extLst>
              <a:ext uri="{FF2B5EF4-FFF2-40B4-BE49-F238E27FC236}">
                <a16:creationId xmlns:a16="http://schemas.microsoft.com/office/drawing/2014/main" id="{965B41A7-DBD0-05ED-E568-47B708DC072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61989909"/>
              </p:ext>
            </p:extLst>
          </p:nvPr>
        </p:nvGraphicFramePr>
        <p:xfrm>
          <a:off x="506588" y="1405691"/>
          <a:ext cx="11190111" cy="3934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411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4FFF-3FF1-9A4F-9E61-15C44E14F925}"/>
              </a:ext>
            </a:extLst>
          </p:cNvPr>
          <p:cNvSpPr>
            <a:spLocks noGrp="1"/>
          </p:cNvSpPr>
          <p:nvPr>
            <p:ph type="title"/>
          </p:nvPr>
        </p:nvSpPr>
        <p:spPr>
          <a:xfrm>
            <a:off x="495300" y="1"/>
            <a:ext cx="3378543" cy="5530850"/>
          </a:xfrm>
        </p:spPr>
        <p:txBody>
          <a:bodyPr anchor="ctr">
            <a:normAutofit/>
          </a:bodyPr>
          <a:lstStyle/>
          <a:p>
            <a:r>
              <a:rPr lang="en-US" sz="3200" dirty="0"/>
              <a:t>Guiding Principles, Assumptions, and Values (cont.)</a:t>
            </a:r>
          </a:p>
        </p:txBody>
      </p:sp>
      <p:graphicFrame>
        <p:nvGraphicFramePr>
          <p:cNvPr id="14" name="Content Placeholder 2">
            <a:extLst>
              <a:ext uri="{FF2B5EF4-FFF2-40B4-BE49-F238E27FC236}">
                <a16:creationId xmlns:a16="http://schemas.microsoft.com/office/drawing/2014/main" id="{37DA4289-B40D-981D-49B3-C7DFFEB5CE6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30383160"/>
              </p:ext>
            </p:extLst>
          </p:nvPr>
        </p:nvGraphicFramePr>
        <p:xfrm>
          <a:off x="4182762" y="871150"/>
          <a:ext cx="7513938" cy="4182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49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53FE-10CE-AA56-2E47-56786C7CF93E}"/>
              </a:ext>
            </a:extLst>
          </p:cNvPr>
          <p:cNvSpPr>
            <a:spLocks noGrp="1"/>
          </p:cNvSpPr>
          <p:nvPr>
            <p:ph type="title"/>
          </p:nvPr>
        </p:nvSpPr>
        <p:spPr>
          <a:xfrm>
            <a:off x="495301" y="753762"/>
            <a:ext cx="4352364" cy="1185494"/>
          </a:xfrm>
        </p:spPr>
        <p:txBody>
          <a:bodyPr anchor="t">
            <a:normAutofit/>
          </a:bodyPr>
          <a:lstStyle/>
          <a:p>
            <a:r>
              <a:rPr lang="en-US" sz="3200" b="1" dirty="0"/>
              <a:t>Proposed Center Activities</a:t>
            </a:r>
          </a:p>
        </p:txBody>
      </p:sp>
      <p:sp>
        <p:nvSpPr>
          <p:cNvPr id="3" name="Content Placeholder 2">
            <a:extLst>
              <a:ext uri="{FF2B5EF4-FFF2-40B4-BE49-F238E27FC236}">
                <a16:creationId xmlns:a16="http://schemas.microsoft.com/office/drawing/2014/main" id="{65FB54EE-FC84-DFC9-C081-4D64CBB9B803}"/>
              </a:ext>
            </a:extLst>
          </p:cNvPr>
          <p:cNvSpPr>
            <a:spLocks noGrp="1"/>
          </p:cNvSpPr>
          <p:nvPr>
            <p:ph idx="1"/>
          </p:nvPr>
        </p:nvSpPr>
        <p:spPr>
          <a:xfrm>
            <a:off x="495300" y="1797908"/>
            <a:ext cx="4352363" cy="3426695"/>
          </a:xfrm>
        </p:spPr>
        <p:txBody>
          <a:bodyPr>
            <a:normAutofit/>
          </a:bodyPr>
          <a:lstStyle/>
          <a:p>
            <a:r>
              <a:rPr lang="en-US" sz="2000" dirty="0"/>
              <a:t>5 Research Projects </a:t>
            </a:r>
          </a:p>
          <a:p>
            <a:r>
              <a:rPr lang="en-US" sz="2000" dirty="0"/>
              <a:t>Ongoing dissemination activities</a:t>
            </a:r>
          </a:p>
          <a:p>
            <a:r>
              <a:rPr lang="en-US" sz="2000" dirty="0"/>
              <a:t>3 Training Projects</a:t>
            </a:r>
          </a:p>
          <a:p>
            <a:r>
              <a:rPr lang="en-US" sz="2000" dirty="0"/>
              <a:t>2 Types of Technical Assistance</a:t>
            </a:r>
          </a:p>
        </p:txBody>
      </p:sp>
      <p:pic>
        <p:nvPicPr>
          <p:cNvPr id="12" name="Picture 11" descr="Cubes connected with a purple line">
            <a:extLst>
              <a:ext uri="{FF2B5EF4-FFF2-40B4-BE49-F238E27FC236}">
                <a16:creationId xmlns:a16="http://schemas.microsoft.com/office/drawing/2014/main" id="{24E154B3-F179-D5B0-7D78-452CD5E90FBC}"/>
              </a:ext>
            </a:extLst>
          </p:cNvPr>
          <p:cNvPicPr>
            <a:picLocks noChangeAspect="1"/>
          </p:cNvPicPr>
          <p:nvPr/>
        </p:nvPicPr>
        <p:blipFill rotWithShape="1">
          <a:blip r:embed="rId3">
            <a:duotone>
              <a:schemeClr val="accent1">
                <a:shade val="45000"/>
                <a:satMod val="135000"/>
              </a:schemeClr>
              <a:prstClr val="white"/>
            </a:duotone>
          </a:blip>
          <a:srcRect l="18994" r="7564" b="-1"/>
          <a:stretch/>
        </p:blipFill>
        <p:spPr>
          <a:xfrm>
            <a:off x="5671306" y="10"/>
            <a:ext cx="6520693" cy="5535818"/>
          </a:xfrm>
          <a:prstGeom prst="rect">
            <a:avLst/>
          </a:prstGeom>
        </p:spPr>
      </p:pic>
    </p:spTree>
    <p:extLst>
      <p:ext uri="{BB962C8B-B14F-4D97-AF65-F5344CB8AC3E}">
        <p14:creationId xmlns:p14="http://schemas.microsoft.com/office/powerpoint/2010/main" val="2805273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838200" y="0"/>
            <a:ext cx="10512552" cy="5548184"/>
          </a:xfrm>
        </p:spPr>
        <p:txBody>
          <a:bodyPr vert="horz" lIns="91440" tIns="45720" rIns="91440" bIns="45720" rtlCol="0" anchor="ctr">
            <a:normAutofit/>
          </a:bodyPr>
          <a:lstStyle/>
          <a:p>
            <a:pPr algn="ctr"/>
            <a:r>
              <a:rPr lang="en-US" sz="5000" kern="1200" dirty="0">
                <a:solidFill>
                  <a:schemeClr val="tx1"/>
                </a:solidFill>
                <a:latin typeface="+mj-lt"/>
                <a:ea typeface="+mj-ea"/>
                <a:cs typeface="+mj-cs"/>
              </a:rPr>
              <a:t>Research Projects</a:t>
            </a:r>
          </a:p>
        </p:txBody>
      </p:sp>
    </p:spTree>
    <p:extLst>
      <p:ext uri="{BB962C8B-B14F-4D97-AF65-F5344CB8AC3E}">
        <p14:creationId xmlns:p14="http://schemas.microsoft.com/office/powerpoint/2010/main" val="2078730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9" y="12032"/>
            <a:ext cx="5480260" cy="5529649"/>
          </a:xfrm>
        </p:spPr>
        <p:txBody>
          <a:bodyPr vert="horz" lIns="91440" tIns="45720" rIns="91440" bIns="45720" rtlCol="0" anchor="ctr">
            <a:noAutofit/>
          </a:bodyPr>
          <a:lstStyle/>
          <a:p>
            <a:r>
              <a:rPr lang="en-US" sz="2800" b="1" dirty="0"/>
              <a:t>R1: Preliminary Assessment of Effectiveness, Implementation, and Research Feasibility of the </a:t>
            </a:r>
            <a:r>
              <a:rPr lang="en-US" sz="2800" b="1" dirty="0" err="1"/>
              <a:t>bryt</a:t>
            </a:r>
            <a:r>
              <a:rPr lang="en-US" sz="2800" b="1" dirty="0"/>
              <a:t> Intervention for BIPOC and Economically Disadvantaged High School Students</a:t>
            </a:r>
            <a:endParaRPr lang="en-US" sz="28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idx="1"/>
          </p:nvPr>
        </p:nvSpPr>
        <p:spPr>
          <a:xfrm>
            <a:off x="6096000" y="853942"/>
            <a:ext cx="5600700" cy="3243086"/>
          </a:xfrm>
        </p:spPr>
        <p:txBody>
          <a:bodyPr>
            <a:normAutofit/>
          </a:bodyPr>
          <a:lstStyle/>
          <a:p>
            <a:pPr marL="0" indent="0">
              <a:buNone/>
            </a:pPr>
            <a:r>
              <a:rPr lang="en-US" sz="2300" b="1" dirty="0"/>
              <a:t>Leadership</a:t>
            </a:r>
            <a:r>
              <a:rPr lang="en-US" sz="2300" dirty="0"/>
              <a:t>:</a:t>
            </a:r>
            <a:br>
              <a:rPr lang="en-US" sz="2300" dirty="0"/>
            </a:br>
            <a:r>
              <a:rPr lang="en-US" sz="2300" dirty="0"/>
              <a:t>Kathryn Sabella, PhD (PI); Michelle Munson, PhD; Bo Wang, PhD; Paul </a:t>
            </a:r>
            <a:r>
              <a:rPr lang="en-US" sz="2300" dirty="0" err="1"/>
              <a:t>Hyry-Dermith</a:t>
            </a:r>
            <a:r>
              <a:rPr lang="en-US" sz="2300" dirty="0"/>
              <a:t>, PhD; 2 YAB members (Co-Is)</a:t>
            </a:r>
          </a:p>
        </p:txBody>
      </p:sp>
      <p:pic>
        <p:nvPicPr>
          <p:cNvPr id="7" name="Picture Placeholder 6" descr="Kathryn Sabella">
            <a:extLst>
              <a:ext uri="{FF2B5EF4-FFF2-40B4-BE49-F238E27FC236}">
                <a16:creationId xmlns:a16="http://schemas.microsoft.com/office/drawing/2014/main" id="{52B80295-7BF5-4253-E587-4CF15DA8CC28}"/>
              </a:ext>
            </a:extLst>
          </p:cNvPr>
          <p:cNvPicPr>
            <a:picLocks noGrp="1" noChangeAspect="1"/>
          </p:cNvPicPr>
          <p:nvPr>
            <p:ph type="pic" sz="quarter" idx="13"/>
          </p:nvPr>
        </p:nvPicPr>
        <p:blipFill>
          <a:blip r:embed="rId3"/>
          <a:srcRect l="36" r="36"/>
          <a:stretch/>
        </p:blipFill>
        <p:spPr>
          <a:xfrm>
            <a:off x="6096000" y="2525697"/>
            <a:ext cx="1400774" cy="1401776"/>
          </a:xfrm>
          <a:ln w="38100">
            <a:solidFill>
              <a:schemeClr val="tx1"/>
            </a:solidFill>
          </a:ln>
        </p:spPr>
      </p:pic>
      <p:sp>
        <p:nvSpPr>
          <p:cNvPr id="12" name="TextBox 11">
            <a:extLst>
              <a:ext uri="{FF2B5EF4-FFF2-40B4-BE49-F238E27FC236}">
                <a16:creationId xmlns:a16="http://schemas.microsoft.com/office/drawing/2014/main" id="{A7DDADD2-3E1E-1468-B0E7-6BFBFBB11F2A}"/>
              </a:ext>
            </a:extLst>
          </p:cNvPr>
          <p:cNvSpPr txBox="1"/>
          <p:nvPr/>
        </p:nvSpPr>
        <p:spPr>
          <a:xfrm>
            <a:off x="6225340" y="3734514"/>
            <a:ext cx="1142093" cy="230832"/>
          </a:xfrm>
          <a:prstGeom prst="rect">
            <a:avLst/>
          </a:prstGeom>
          <a:solidFill>
            <a:schemeClr val="tx1"/>
          </a:solidFill>
        </p:spPr>
        <p:txBody>
          <a:bodyPr wrap="square" rtlCol="0">
            <a:spAutoFit/>
          </a:bodyPr>
          <a:lstStyle/>
          <a:p>
            <a:pPr algn="ctr"/>
            <a:r>
              <a:rPr lang="en-US" sz="900" b="1" dirty="0">
                <a:solidFill>
                  <a:schemeClr val="bg1"/>
                </a:solidFill>
              </a:rPr>
              <a:t>Kathryn Sabella</a:t>
            </a:r>
          </a:p>
        </p:txBody>
      </p:sp>
      <p:pic>
        <p:nvPicPr>
          <p:cNvPr id="11" name="Picture Placeholder 6" descr="Michelle Munson">
            <a:extLst>
              <a:ext uri="{FF2B5EF4-FFF2-40B4-BE49-F238E27FC236}">
                <a16:creationId xmlns:a16="http://schemas.microsoft.com/office/drawing/2014/main" id="{447EE926-60B0-40C5-4CC7-A2201F64C07D}"/>
              </a:ext>
            </a:extLst>
          </p:cNvPr>
          <p:cNvPicPr>
            <a:picLocks noChangeAspect="1"/>
          </p:cNvPicPr>
          <p:nvPr/>
        </p:nvPicPr>
        <p:blipFill>
          <a:blip r:embed="rId4"/>
          <a:srcRect l="36" r="36"/>
          <a:stretch/>
        </p:blipFill>
        <p:spPr>
          <a:xfrm>
            <a:off x="7495576" y="3556236"/>
            <a:ext cx="1400774" cy="1401776"/>
          </a:xfrm>
          <a:prstGeom prst="ellipse">
            <a:avLst/>
          </a:prstGeom>
          <a:ln w="38100">
            <a:solidFill>
              <a:schemeClr val="tx1"/>
            </a:solidFill>
          </a:ln>
        </p:spPr>
      </p:pic>
      <p:sp>
        <p:nvSpPr>
          <p:cNvPr id="13" name="TextBox 12">
            <a:extLst>
              <a:ext uri="{FF2B5EF4-FFF2-40B4-BE49-F238E27FC236}">
                <a16:creationId xmlns:a16="http://schemas.microsoft.com/office/drawing/2014/main" id="{245EC95F-14E4-13C1-1239-B682CEDDF4F0}"/>
              </a:ext>
            </a:extLst>
          </p:cNvPr>
          <p:cNvSpPr txBox="1"/>
          <p:nvPr/>
        </p:nvSpPr>
        <p:spPr>
          <a:xfrm>
            <a:off x="7588821" y="4766390"/>
            <a:ext cx="1214285" cy="230832"/>
          </a:xfrm>
          <a:prstGeom prst="rect">
            <a:avLst/>
          </a:prstGeom>
          <a:solidFill>
            <a:schemeClr val="tx1"/>
          </a:solidFill>
        </p:spPr>
        <p:txBody>
          <a:bodyPr wrap="square" rtlCol="0">
            <a:spAutoFit/>
          </a:bodyPr>
          <a:lstStyle/>
          <a:p>
            <a:pPr algn="ctr"/>
            <a:r>
              <a:rPr lang="en-US" sz="900" b="1" dirty="0">
                <a:solidFill>
                  <a:schemeClr val="bg1"/>
                </a:solidFill>
              </a:rPr>
              <a:t>Michelle Munson</a:t>
            </a:r>
          </a:p>
        </p:txBody>
      </p:sp>
      <p:pic>
        <p:nvPicPr>
          <p:cNvPr id="9" name="Picture Placeholder 6" descr="Bo Wang">
            <a:extLst>
              <a:ext uri="{FF2B5EF4-FFF2-40B4-BE49-F238E27FC236}">
                <a16:creationId xmlns:a16="http://schemas.microsoft.com/office/drawing/2014/main" id="{34FC597A-DAB9-ADC0-D550-923AE1A316A3}"/>
              </a:ext>
            </a:extLst>
          </p:cNvPr>
          <p:cNvPicPr>
            <a:picLocks noChangeAspect="1"/>
          </p:cNvPicPr>
          <p:nvPr/>
        </p:nvPicPr>
        <p:blipFill>
          <a:blip r:embed="rId5"/>
          <a:srcRect t="12640" b="12640"/>
          <a:stretch/>
        </p:blipFill>
        <p:spPr>
          <a:xfrm>
            <a:off x="8897548" y="2525697"/>
            <a:ext cx="1400774" cy="1401776"/>
          </a:xfrm>
          <a:prstGeom prst="ellipse">
            <a:avLst/>
          </a:prstGeom>
          <a:ln w="38100">
            <a:solidFill>
              <a:schemeClr val="tx1"/>
            </a:solidFill>
          </a:ln>
        </p:spPr>
      </p:pic>
      <p:sp>
        <p:nvSpPr>
          <p:cNvPr id="14" name="TextBox 13">
            <a:extLst>
              <a:ext uri="{FF2B5EF4-FFF2-40B4-BE49-F238E27FC236}">
                <a16:creationId xmlns:a16="http://schemas.microsoft.com/office/drawing/2014/main" id="{F384D6BB-29B1-CC63-702F-8708BCAD34C9}"/>
              </a:ext>
            </a:extLst>
          </p:cNvPr>
          <p:cNvSpPr txBox="1"/>
          <p:nvPr/>
        </p:nvSpPr>
        <p:spPr>
          <a:xfrm>
            <a:off x="9228891" y="3734514"/>
            <a:ext cx="727909" cy="230832"/>
          </a:xfrm>
          <a:prstGeom prst="rect">
            <a:avLst/>
          </a:prstGeom>
          <a:solidFill>
            <a:schemeClr val="tx1"/>
          </a:solidFill>
        </p:spPr>
        <p:txBody>
          <a:bodyPr wrap="square" rtlCol="0">
            <a:spAutoFit/>
          </a:bodyPr>
          <a:lstStyle/>
          <a:p>
            <a:pPr algn="ctr"/>
            <a:r>
              <a:rPr lang="en-US" sz="900" b="1" dirty="0">
                <a:solidFill>
                  <a:schemeClr val="bg1"/>
                </a:solidFill>
              </a:rPr>
              <a:t>Bo Wang</a:t>
            </a:r>
          </a:p>
        </p:txBody>
      </p:sp>
      <p:pic>
        <p:nvPicPr>
          <p:cNvPr id="10" name="Picture Placeholder 6" descr="Paul Hyry-Dermith">
            <a:extLst>
              <a:ext uri="{FF2B5EF4-FFF2-40B4-BE49-F238E27FC236}">
                <a16:creationId xmlns:a16="http://schemas.microsoft.com/office/drawing/2014/main" id="{035AB764-74AF-02C2-1E21-0C949824F7A3}"/>
              </a:ext>
            </a:extLst>
          </p:cNvPr>
          <p:cNvPicPr>
            <a:picLocks noChangeAspect="1"/>
          </p:cNvPicPr>
          <p:nvPr/>
        </p:nvPicPr>
        <p:blipFill>
          <a:blip r:embed="rId6"/>
          <a:srcRect l="36" r="36"/>
          <a:stretch/>
        </p:blipFill>
        <p:spPr>
          <a:xfrm>
            <a:off x="10297124" y="3556236"/>
            <a:ext cx="1400774" cy="1401776"/>
          </a:xfrm>
          <a:prstGeom prst="ellipse">
            <a:avLst/>
          </a:prstGeom>
          <a:ln w="38100">
            <a:solidFill>
              <a:schemeClr val="tx1"/>
            </a:solidFill>
          </a:ln>
        </p:spPr>
      </p:pic>
      <p:sp>
        <p:nvSpPr>
          <p:cNvPr id="15" name="TextBox 14">
            <a:extLst>
              <a:ext uri="{FF2B5EF4-FFF2-40B4-BE49-F238E27FC236}">
                <a16:creationId xmlns:a16="http://schemas.microsoft.com/office/drawing/2014/main" id="{20163443-DA11-9EAE-D2CE-B1C52A78DB85}"/>
              </a:ext>
            </a:extLst>
          </p:cNvPr>
          <p:cNvSpPr txBox="1"/>
          <p:nvPr/>
        </p:nvSpPr>
        <p:spPr>
          <a:xfrm>
            <a:off x="10338399" y="4770675"/>
            <a:ext cx="1318224" cy="230832"/>
          </a:xfrm>
          <a:prstGeom prst="rect">
            <a:avLst/>
          </a:prstGeom>
          <a:solidFill>
            <a:schemeClr val="tx1"/>
          </a:solidFill>
        </p:spPr>
        <p:txBody>
          <a:bodyPr wrap="square" rtlCol="0">
            <a:spAutoFit/>
          </a:bodyPr>
          <a:lstStyle/>
          <a:p>
            <a:pPr algn="ctr"/>
            <a:r>
              <a:rPr lang="en-US" sz="900" b="1" dirty="0">
                <a:solidFill>
                  <a:schemeClr val="bg1"/>
                </a:solidFill>
              </a:rPr>
              <a:t>Paul </a:t>
            </a:r>
            <a:r>
              <a:rPr lang="en-US" sz="900" b="1" dirty="0" err="1">
                <a:solidFill>
                  <a:schemeClr val="bg1"/>
                </a:solidFill>
              </a:rPr>
              <a:t>Hyry-Dermith</a:t>
            </a:r>
            <a:endParaRPr lang="en-US" sz="900" b="1" dirty="0">
              <a:solidFill>
                <a:schemeClr val="bg1"/>
              </a:solidFill>
            </a:endParaRPr>
          </a:p>
        </p:txBody>
      </p:sp>
    </p:spTree>
    <p:extLst>
      <p:ext uri="{BB962C8B-B14F-4D97-AF65-F5344CB8AC3E}">
        <p14:creationId xmlns:p14="http://schemas.microsoft.com/office/powerpoint/2010/main" val="3046645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3"/>
            <a:ext cx="10515600" cy="1325563"/>
          </a:xfrm>
        </p:spPr>
        <p:txBody>
          <a:bodyPr>
            <a:normAutofit/>
          </a:bodyPr>
          <a:lstStyle/>
          <a:p>
            <a:r>
              <a:rPr lang="en-US" sz="3200" b="1" dirty="0"/>
              <a:t>R1: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377387"/>
            <a:ext cx="11190111" cy="3691324"/>
          </a:xfrm>
        </p:spPr>
        <p:txBody>
          <a:bodyPr>
            <a:noAutofit/>
          </a:bodyPr>
          <a:lstStyle/>
          <a:p>
            <a:r>
              <a:rPr lang="en-US" sz="2000" dirty="0"/>
              <a:t>Compared to their peers, high school students with serious mental health conditions struggle with </a:t>
            </a:r>
          </a:p>
          <a:p>
            <a:pPr lvl="1"/>
            <a:r>
              <a:rPr lang="en-US" sz="2000" dirty="0"/>
              <a:t>lower graduation rates </a:t>
            </a:r>
          </a:p>
          <a:p>
            <a:pPr lvl="1"/>
            <a:r>
              <a:rPr lang="en-US" sz="2000" dirty="0"/>
              <a:t>high rates of absenteeism, school refusal, and unexcused absences.</a:t>
            </a:r>
          </a:p>
          <a:p>
            <a:r>
              <a:rPr lang="en-US" sz="2000" dirty="0"/>
              <a:t>bryt (pronounced “bright”) = a short-term program for high school students with SMHC who are returning to school after extended absences due to psychiatric hospitalization or intensive outpatient therapy. </a:t>
            </a:r>
          </a:p>
          <a:p>
            <a:pPr>
              <a:spcAft>
                <a:spcPts val="1000"/>
              </a:spcAft>
            </a:pPr>
            <a:r>
              <a:rPr lang="en-US" sz="2000" dirty="0"/>
              <a:t>Given systemic inequities and the widening achievement gap worsened by COVID, BIPOC/LSES students with SMHC need support urgently.</a:t>
            </a:r>
          </a:p>
          <a:p>
            <a:pPr marL="0" indent="0">
              <a:buNone/>
            </a:pPr>
            <a:r>
              <a:rPr lang="en-US" sz="2000" b="1" dirty="0"/>
              <a:t>This study will explore the feasibility, appropriateness, and acceptability of bryt specifically with this population of students.</a:t>
            </a:r>
          </a:p>
        </p:txBody>
      </p:sp>
    </p:spTree>
    <p:extLst>
      <p:ext uri="{BB962C8B-B14F-4D97-AF65-F5344CB8AC3E}">
        <p14:creationId xmlns:p14="http://schemas.microsoft.com/office/powerpoint/2010/main" val="4155203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2632"/>
            <a:ext cx="10515600" cy="1325563"/>
          </a:xfrm>
        </p:spPr>
        <p:txBody>
          <a:bodyPr>
            <a:normAutofit/>
          </a:bodyPr>
          <a:lstStyle/>
          <a:p>
            <a:r>
              <a:rPr lang="en-US" sz="3200" dirty="0"/>
              <a:t>R1: Our Proposed Research</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8" y="1388962"/>
            <a:ext cx="11190111" cy="3679749"/>
          </a:xfrm>
        </p:spPr>
        <p:txBody>
          <a:bodyPr>
            <a:normAutofit fontScale="85000" lnSpcReduction="20000"/>
          </a:bodyPr>
          <a:lstStyle/>
          <a:p>
            <a:pPr>
              <a:lnSpc>
                <a:spcPct val="120000"/>
              </a:lnSpc>
            </a:pPr>
            <a:r>
              <a:rPr lang="en-US" dirty="0"/>
              <a:t>Research questions</a:t>
            </a:r>
          </a:p>
          <a:p>
            <a:pPr lvl="1">
              <a:lnSpc>
                <a:spcPct val="120000"/>
              </a:lnSpc>
            </a:pPr>
            <a:r>
              <a:rPr lang="en-US" dirty="0"/>
              <a:t>In what ways does </a:t>
            </a:r>
            <a:r>
              <a:rPr lang="en-US" dirty="0" err="1"/>
              <a:t>bryt</a:t>
            </a:r>
            <a:r>
              <a:rPr lang="en-US" dirty="0"/>
              <a:t> need to be adapted to better meet the needs of BIPOC/LSES students with SMHC?</a:t>
            </a:r>
          </a:p>
          <a:p>
            <a:pPr lvl="1">
              <a:lnSpc>
                <a:spcPct val="120000"/>
              </a:lnSpc>
            </a:pPr>
            <a:r>
              <a:rPr lang="en-US" dirty="0"/>
              <a:t>Is there preliminary evidence that the adapted bryt is effective?</a:t>
            </a:r>
          </a:p>
          <a:p>
            <a:pPr lvl="1">
              <a:lnSpc>
                <a:spcPct val="120000"/>
              </a:lnSpc>
            </a:pPr>
            <a:r>
              <a:rPr lang="en-US" dirty="0"/>
              <a:t>What research methods are needed for a future rigorous test of the adapted bryt?</a:t>
            </a:r>
          </a:p>
          <a:p>
            <a:pPr>
              <a:lnSpc>
                <a:spcPct val="120000"/>
              </a:lnSpc>
            </a:pPr>
            <a:r>
              <a:rPr lang="en-US" dirty="0"/>
              <a:t>Research activities</a:t>
            </a:r>
          </a:p>
          <a:p>
            <a:pPr lvl="1">
              <a:lnSpc>
                <a:spcPct val="120000"/>
              </a:lnSpc>
            </a:pPr>
            <a:r>
              <a:rPr lang="en-US" dirty="0"/>
              <a:t>Focus groups with bryt students, families, and bryt coordinators</a:t>
            </a:r>
          </a:p>
          <a:p>
            <a:pPr lvl="1">
              <a:lnSpc>
                <a:spcPct val="120000"/>
              </a:lnSpc>
            </a:pPr>
            <a:r>
              <a:rPr lang="en-US" dirty="0"/>
              <a:t>Intervention adaptation based on focus group findings</a:t>
            </a:r>
          </a:p>
          <a:p>
            <a:pPr lvl="1">
              <a:lnSpc>
                <a:spcPct val="120000"/>
              </a:lnSpc>
            </a:pPr>
            <a:r>
              <a:rPr lang="en-US" dirty="0"/>
              <a:t>Pilot feasibility randomized controlled trial</a:t>
            </a:r>
          </a:p>
        </p:txBody>
      </p:sp>
    </p:spTree>
    <p:extLst>
      <p:ext uri="{BB962C8B-B14F-4D97-AF65-F5344CB8AC3E}">
        <p14:creationId xmlns:p14="http://schemas.microsoft.com/office/powerpoint/2010/main" val="1301150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E01C-AEAE-E9CB-CD8A-12429DE545D7}"/>
              </a:ext>
            </a:extLst>
          </p:cNvPr>
          <p:cNvSpPr>
            <a:spLocks noGrp="1"/>
          </p:cNvSpPr>
          <p:nvPr>
            <p:ph type="title"/>
          </p:nvPr>
        </p:nvSpPr>
        <p:spPr>
          <a:xfrm>
            <a:off x="506589" y="352633"/>
            <a:ext cx="6638282" cy="1325563"/>
          </a:xfrm>
        </p:spPr>
        <p:txBody>
          <a:bodyPr>
            <a:normAutofit/>
          </a:bodyPr>
          <a:lstStyle/>
          <a:p>
            <a:r>
              <a:rPr lang="en-US" sz="3200" dirty="0"/>
              <a:t>As a result of R1, we will have:</a:t>
            </a:r>
          </a:p>
        </p:txBody>
      </p:sp>
      <p:sp>
        <p:nvSpPr>
          <p:cNvPr id="3" name="Content Placeholder 2">
            <a:extLst>
              <a:ext uri="{FF2B5EF4-FFF2-40B4-BE49-F238E27FC236}">
                <a16:creationId xmlns:a16="http://schemas.microsoft.com/office/drawing/2014/main" id="{434DD50A-8A6E-2DFB-17E2-F235C04B99A6}"/>
              </a:ext>
            </a:extLst>
          </p:cNvPr>
          <p:cNvSpPr>
            <a:spLocks noGrp="1"/>
          </p:cNvSpPr>
          <p:nvPr>
            <p:ph idx="1"/>
          </p:nvPr>
        </p:nvSpPr>
        <p:spPr>
          <a:xfrm>
            <a:off x="506588" y="1825625"/>
            <a:ext cx="6701035" cy="3243086"/>
          </a:xfrm>
        </p:spPr>
        <p:txBody>
          <a:bodyPr>
            <a:normAutofit/>
          </a:bodyPr>
          <a:lstStyle/>
          <a:p>
            <a:r>
              <a:rPr lang="en-US" sz="2000" dirty="0"/>
              <a:t>New knowledge about how bryt should be tailored to meet the unique needs of BIPOC/LSES youth</a:t>
            </a:r>
          </a:p>
          <a:p>
            <a:r>
              <a:rPr lang="en-US" sz="2000" dirty="0"/>
              <a:t>Intervention materials for field testing </a:t>
            </a:r>
          </a:p>
          <a:p>
            <a:r>
              <a:rPr lang="en-US" sz="2000" dirty="0"/>
              <a:t>Findings to support future research on </a:t>
            </a:r>
            <a:r>
              <a:rPr lang="en-US" sz="2000" dirty="0" err="1"/>
              <a:t>bryt</a:t>
            </a:r>
            <a:endParaRPr lang="en-US" sz="2000" dirty="0"/>
          </a:p>
        </p:txBody>
      </p:sp>
      <p:pic>
        <p:nvPicPr>
          <p:cNvPr id="7" name="Picture 6" descr="High schoolers writing in class">
            <a:extLst>
              <a:ext uri="{FF2B5EF4-FFF2-40B4-BE49-F238E27FC236}">
                <a16:creationId xmlns:a16="http://schemas.microsoft.com/office/drawing/2014/main" id="{8832524C-1F1B-229D-F53D-AB8127274607}"/>
              </a:ext>
            </a:extLst>
          </p:cNvPr>
          <p:cNvPicPr>
            <a:picLocks noChangeAspect="1"/>
          </p:cNvPicPr>
          <p:nvPr/>
        </p:nvPicPr>
        <p:blipFill>
          <a:blip r:embed="rId2"/>
          <a:stretch>
            <a:fillRect/>
          </a:stretch>
        </p:blipFill>
        <p:spPr>
          <a:xfrm>
            <a:off x="7762240" y="1"/>
            <a:ext cx="4429760" cy="5537200"/>
          </a:xfrm>
          <a:prstGeom prst="rect">
            <a:avLst/>
          </a:prstGeom>
        </p:spPr>
      </p:pic>
    </p:spTree>
    <p:extLst>
      <p:ext uri="{BB962C8B-B14F-4D97-AF65-F5344CB8AC3E}">
        <p14:creationId xmlns:p14="http://schemas.microsoft.com/office/powerpoint/2010/main" val="336592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9" y="0"/>
            <a:ext cx="5480260" cy="5529649"/>
          </a:xfrm>
        </p:spPr>
        <p:txBody>
          <a:bodyPr vert="horz" lIns="91440" tIns="45720" rIns="91440" bIns="45720" rtlCol="0" anchor="ctr">
            <a:noAutofit/>
          </a:bodyPr>
          <a:lstStyle/>
          <a:p>
            <a:r>
              <a:rPr lang="en-US" sz="2800" b="1" dirty="0"/>
              <a:t>R2: The Development and Pilot Evaluation of Flexible Living and Optimal Wellness (FLOW): An Intervention to Support the Social Integration of LGBTQIA+ </a:t>
            </a:r>
            <a:r>
              <a:rPr lang="en-US" sz="2800" dirty="0"/>
              <a:t>Young Adults</a:t>
            </a:r>
            <a:r>
              <a:rPr lang="en-US" sz="2800" b="1" dirty="0"/>
              <a:t> with Serious Mental Health Conditions </a:t>
            </a:r>
            <a:endParaRPr lang="en-US" sz="28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idx="1"/>
          </p:nvPr>
        </p:nvSpPr>
        <p:spPr>
          <a:xfrm>
            <a:off x="6096000" y="842369"/>
            <a:ext cx="5600700" cy="3243086"/>
          </a:xfrm>
        </p:spPr>
        <p:txBody>
          <a:bodyPr>
            <a:normAutofit/>
          </a:bodyPr>
          <a:lstStyle/>
          <a:p>
            <a:pPr marL="0" indent="0">
              <a:buNone/>
            </a:pPr>
            <a:r>
              <a:rPr lang="en-US" sz="2400" b="1" dirty="0"/>
              <a:t>Leadership</a:t>
            </a:r>
            <a:r>
              <a:rPr lang="en-US" sz="2400" dirty="0"/>
              <a:t>:</a:t>
            </a:r>
            <a:br>
              <a:rPr lang="en-US" sz="2400" dirty="0"/>
            </a:br>
            <a:r>
              <a:rPr lang="en-US" sz="2400" dirty="0"/>
              <a:t>Megan Kelly, PhD (PI);Ethan </a:t>
            </a:r>
            <a:r>
              <a:rPr lang="en-US" sz="2400" dirty="0" err="1"/>
              <a:t>Moitra</a:t>
            </a:r>
            <a:r>
              <a:rPr lang="en-US" sz="2400" dirty="0"/>
              <a:t>, PhD; Akihiko Masuda, PhD; Michelle Munson, PhD (co-Is)</a:t>
            </a:r>
          </a:p>
        </p:txBody>
      </p:sp>
      <p:pic>
        <p:nvPicPr>
          <p:cNvPr id="7" name="Picture Placeholder 6" descr="Megan Kelly">
            <a:extLst>
              <a:ext uri="{FF2B5EF4-FFF2-40B4-BE49-F238E27FC236}">
                <a16:creationId xmlns:a16="http://schemas.microsoft.com/office/drawing/2014/main" id="{52B80295-7BF5-4253-E587-4CF15DA8CC28}"/>
              </a:ext>
            </a:extLst>
          </p:cNvPr>
          <p:cNvPicPr>
            <a:picLocks noGrp="1" noChangeAspect="1"/>
          </p:cNvPicPr>
          <p:nvPr>
            <p:ph type="pic" sz="quarter" idx="13"/>
          </p:nvPr>
        </p:nvPicPr>
        <p:blipFill>
          <a:blip r:embed="rId3"/>
          <a:srcRect l="10083" r="10083"/>
          <a:stretch/>
        </p:blipFill>
        <p:spPr>
          <a:xfrm>
            <a:off x="6096000" y="2525697"/>
            <a:ext cx="1400774" cy="1401776"/>
          </a:xfrm>
          <a:ln w="38100">
            <a:solidFill>
              <a:schemeClr val="tx1"/>
            </a:solidFill>
          </a:ln>
        </p:spPr>
      </p:pic>
      <p:sp>
        <p:nvSpPr>
          <p:cNvPr id="8" name="TextBox 7">
            <a:extLst>
              <a:ext uri="{FF2B5EF4-FFF2-40B4-BE49-F238E27FC236}">
                <a16:creationId xmlns:a16="http://schemas.microsoft.com/office/drawing/2014/main" id="{64E39FFD-10AE-D76B-B755-B2D3A8F880D4}"/>
              </a:ext>
            </a:extLst>
          </p:cNvPr>
          <p:cNvSpPr txBox="1"/>
          <p:nvPr/>
        </p:nvSpPr>
        <p:spPr>
          <a:xfrm>
            <a:off x="6339641" y="3734514"/>
            <a:ext cx="924760" cy="230832"/>
          </a:xfrm>
          <a:prstGeom prst="rect">
            <a:avLst/>
          </a:prstGeom>
          <a:solidFill>
            <a:schemeClr val="tx1"/>
          </a:solidFill>
        </p:spPr>
        <p:txBody>
          <a:bodyPr wrap="square" rtlCol="0">
            <a:spAutoFit/>
          </a:bodyPr>
          <a:lstStyle/>
          <a:p>
            <a:pPr algn="ctr"/>
            <a:r>
              <a:rPr lang="en-US" sz="900" b="1" dirty="0">
                <a:solidFill>
                  <a:schemeClr val="bg1"/>
                </a:solidFill>
              </a:rPr>
              <a:t>Megan Kelly</a:t>
            </a:r>
          </a:p>
        </p:txBody>
      </p:sp>
      <p:pic>
        <p:nvPicPr>
          <p:cNvPr id="10" name="Picture Placeholder 6" descr="Headshot of Ethan Moitra brown man smiling">
            <a:extLst>
              <a:ext uri="{FF2B5EF4-FFF2-40B4-BE49-F238E27FC236}">
                <a16:creationId xmlns:a16="http://schemas.microsoft.com/office/drawing/2014/main" id="{035AB764-74AF-02C2-1E21-0C949824F7A3}"/>
              </a:ext>
            </a:extLst>
          </p:cNvPr>
          <p:cNvPicPr>
            <a:picLocks noChangeAspect="1"/>
          </p:cNvPicPr>
          <p:nvPr/>
        </p:nvPicPr>
        <p:blipFill>
          <a:blip r:embed="rId4"/>
          <a:srcRect t="16643" b="16643"/>
          <a:stretch/>
        </p:blipFill>
        <p:spPr>
          <a:xfrm>
            <a:off x="7488820" y="3556236"/>
            <a:ext cx="1400774" cy="1401776"/>
          </a:xfrm>
          <a:prstGeom prst="ellipse">
            <a:avLst/>
          </a:prstGeom>
          <a:ln w="38100">
            <a:solidFill>
              <a:schemeClr val="tx1"/>
            </a:solidFill>
          </a:ln>
        </p:spPr>
      </p:pic>
      <p:sp>
        <p:nvSpPr>
          <p:cNvPr id="5" name="TextBox 4">
            <a:extLst>
              <a:ext uri="{FF2B5EF4-FFF2-40B4-BE49-F238E27FC236}">
                <a16:creationId xmlns:a16="http://schemas.microsoft.com/office/drawing/2014/main" id="{67AF5A02-7CBB-257D-4B92-6D7E5EDEB284}"/>
              </a:ext>
            </a:extLst>
          </p:cNvPr>
          <p:cNvSpPr txBox="1"/>
          <p:nvPr/>
        </p:nvSpPr>
        <p:spPr>
          <a:xfrm>
            <a:off x="7694596" y="4766390"/>
            <a:ext cx="983079" cy="230832"/>
          </a:xfrm>
          <a:prstGeom prst="rect">
            <a:avLst/>
          </a:prstGeom>
          <a:solidFill>
            <a:schemeClr val="tx1"/>
          </a:solidFill>
        </p:spPr>
        <p:txBody>
          <a:bodyPr wrap="square" rtlCol="0">
            <a:spAutoFit/>
          </a:bodyPr>
          <a:lstStyle/>
          <a:p>
            <a:pPr algn="ctr"/>
            <a:r>
              <a:rPr lang="en-US" sz="900" b="1" dirty="0">
                <a:solidFill>
                  <a:schemeClr val="bg1"/>
                </a:solidFill>
              </a:rPr>
              <a:t>Ethan </a:t>
            </a:r>
            <a:r>
              <a:rPr lang="en-US" sz="900" b="1" dirty="0" err="1">
                <a:solidFill>
                  <a:schemeClr val="bg1"/>
                </a:solidFill>
              </a:rPr>
              <a:t>Moitra</a:t>
            </a:r>
            <a:endParaRPr lang="en-US" sz="900" b="1" dirty="0">
              <a:solidFill>
                <a:schemeClr val="bg1"/>
              </a:solidFill>
            </a:endParaRPr>
          </a:p>
        </p:txBody>
      </p:sp>
      <p:pic>
        <p:nvPicPr>
          <p:cNvPr id="9" name="Picture Placeholder 6" descr="Akihiko Masuda">
            <a:extLst>
              <a:ext uri="{FF2B5EF4-FFF2-40B4-BE49-F238E27FC236}">
                <a16:creationId xmlns:a16="http://schemas.microsoft.com/office/drawing/2014/main" id="{34FC597A-DAB9-ADC0-D550-923AE1A316A3}"/>
              </a:ext>
            </a:extLst>
          </p:cNvPr>
          <p:cNvPicPr>
            <a:picLocks noChangeAspect="1"/>
          </p:cNvPicPr>
          <p:nvPr/>
        </p:nvPicPr>
        <p:blipFill>
          <a:blip r:embed="rId5"/>
          <a:srcRect l="23144" r="23144"/>
          <a:stretch/>
        </p:blipFill>
        <p:spPr>
          <a:xfrm>
            <a:off x="8897548" y="2525697"/>
            <a:ext cx="1400774" cy="1401776"/>
          </a:xfrm>
          <a:prstGeom prst="ellipse">
            <a:avLst/>
          </a:prstGeom>
          <a:ln w="38100">
            <a:solidFill>
              <a:schemeClr val="tx1"/>
            </a:solidFill>
          </a:ln>
        </p:spPr>
      </p:pic>
      <p:sp>
        <p:nvSpPr>
          <p:cNvPr id="12" name="TextBox 11">
            <a:extLst>
              <a:ext uri="{FF2B5EF4-FFF2-40B4-BE49-F238E27FC236}">
                <a16:creationId xmlns:a16="http://schemas.microsoft.com/office/drawing/2014/main" id="{2FC0D1BC-144F-B08F-CDAC-C721B0596488}"/>
              </a:ext>
            </a:extLst>
          </p:cNvPr>
          <p:cNvSpPr txBox="1"/>
          <p:nvPr/>
        </p:nvSpPr>
        <p:spPr>
          <a:xfrm>
            <a:off x="9026888" y="3734514"/>
            <a:ext cx="1142093" cy="230832"/>
          </a:xfrm>
          <a:prstGeom prst="rect">
            <a:avLst/>
          </a:prstGeom>
          <a:solidFill>
            <a:schemeClr val="tx1"/>
          </a:solidFill>
        </p:spPr>
        <p:txBody>
          <a:bodyPr wrap="square" rtlCol="0">
            <a:spAutoFit/>
          </a:bodyPr>
          <a:lstStyle/>
          <a:p>
            <a:pPr algn="ctr"/>
            <a:r>
              <a:rPr lang="en-US" sz="900" b="1" dirty="0">
                <a:solidFill>
                  <a:schemeClr val="bg1"/>
                </a:solidFill>
              </a:rPr>
              <a:t>Akihiko Masuda</a:t>
            </a:r>
          </a:p>
        </p:txBody>
      </p:sp>
      <p:pic>
        <p:nvPicPr>
          <p:cNvPr id="11" name="Picture Placeholder 6" descr="Michelle Munson">
            <a:extLst>
              <a:ext uri="{FF2B5EF4-FFF2-40B4-BE49-F238E27FC236}">
                <a16:creationId xmlns:a16="http://schemas.microsoft.com/office/drawing/2014/main" id="{447EE926-60B0-40C5-4CC7-A2201F64C07D}"/>
              </a:ext>
            </a:extLst>
          </p:cNvPr>
          <p:cNvPicPr>
            <a:picLocks noChangeAspect="1"/>
          </p:cNvPicPr>
          <p:nvPr/>
        </p:nvPicPr>
        <p:blipFill>
          <a:blip r:embed="rId6"/>
          <a:srcRect l="36" r="36"/>
          <a:stretch/>
        </p:blipFill>
        <p:spPr>
          <a:xfrm>
            <a:off x="10298322" y="3556236"/>
            <a:ext cx="1400774" cy="1401776"/>
          </a:xfrm>
          <a:prstGeom prst="ellipse">
            <a:avLst/>
          </a:prstGeom>
          <a:ln w="38100">
            <a:solidFill>
              <a:schemeClr val="tx1"/>
            </a:solidFill>
          </a:ln>
        </p:spPr>
      </p:pic>
      <p:sp>
        <p:nvSpPr>
          <p:cNvPr id="3" name="TextBox 2">
            <a:extLst>
              <a:ext uri="{FF2B5EF4-FFF2-40B4-BE49-F238E27FC236}">
                <a16:creationId xmlns:a16="http://schemas.microsoft.com/office/drawing/2014/main" id="{63B1B307-88B8-BA1C-4C9C-F43BC9D35271}"/>
              </a:ext>
            </a:extLst>
          </p:cNvPr>
          <p:cNvSpPr txBox="1"/>
          <p:nvPr/>
        </p:nvSpPr>
        <p:spPr>
          <a:xfrm>
            <a:off x="10391566" y="4766390"/>
            <a:ext cx="1214285" cy="230832"/>
          </a:xfrm>
          <a:prstGeom prst="rect">
            <a:avLst/>
          </a:prstGeom>
          <a:solidFill>
            <a:schemeClr val="tx1"/>
          </a:solidFill>
        </p:spPr>
        <p:txBody>
          <a:bodyPr wrap="square" rtlCol="0">
            <a:spAutoFit/>
          </a:bodyPr>
          <a:lstStyle/>
          <a:p>
            <a:pPr algn="ctr"/>
            <a:r>
              <a:rPr lang="en-US" sz="900" b="1" dirty="0">
                <a:solidFill>
                  <a:schemeClr val="bg1"/>
                </a:solidFill>
              </a:rPr>
              <a:t>Michelle Munson</a:t>
            </a:r>
          </a:p>
        </p:txBody>
      </p:sp>
    </p:spTree>
    <p:extLst>
      <p:ext uri="{BB962C8B-B14F-4D97-AF65-F5344CB8AC3E}">
        <p14:creationId xmlns:p14="http://schemas.microsoft.com/office/powerpoint/2010/main" val="99844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549-0D35-44CB-C502-9F3CB622C378}"/>
              </a:ext>
            </a:extLst>
          </p:cNvPr>
          <p:cNvSpPr>
            <a:spLocks noGrp="1"/>
          </p:cNvSpPr>
          <p:nvPr>
            <p:ph type="title"/>
          </p:nvPr>
        </p:nvSpPr>
        <p:spPr>
          <a:xfrm>
            <a:off x="506589" y="370756"/>
            <a:ext cx="10515600" cy="1325563"/>
          </a:xfrm>
        </p:spPr>
        <p:txBody>
          <a:bodyPr>
            <a:normAutofit/>
          </a:bodyPr>
          <a:lstStyle/>
          <a:p>
            <a:r>
              <a:rPr lang="en-US" sz="3200" dirty="0"/>
              <a:t>Acknowledgement &amp; Disclosure</a:t>
            </a:r>
          </a:p>
        </p:txBody>
      </p:sp>
      <p:sp>
        <p:nvSpPr>
          <p:cNvPr id="3" name="Content Placeholder 2">
            <a:extLst>
              <a:ext uri="{FF2B5EF4-FFF2-40B4-BE49-F238E27FC236}">
                <a16:creationId xmlns:a16="http://schemas.microsoft.com/office/drawing/2014/main" id="{F7C0617D-AD21-B35B-94EC-095EC9FA1273}"/>
              </a:ext>
            </a:extLst>
          </p:cNvPr>
          <p:cNvSpPr>
            <a:spLocks noGrp="1"/>
          </p:cNvSpPr>
          <p:nvPr>
            <p:ph idx="1"/>
          </p:nvPr>
        </p:nvSpPr>
        <p:spPr>
          <a:xfrm>
            <a:off x="506588" y="1825625"/>
            <a:ext cx="11190111" cy="3243086"/>
          </a:xfrm>
        </p:spPr>
        <p:txBody>
          <a:bodyPr>
            <a:normAutofit/>
          </a:bodyPr>
          <a:lstStyle/>
          <a:p>
            <a:pPr marL="0" indent="0">
              <a:buNone/>
            </a:pPr>
            <a:r>
              <a:rPr lang="en-US" sz="2000" dirty="0"/>
              <a:t>The contents of this presentation were developed under a grant from the National Institute on Disability, Independent Living, and Rehabilitation Research (NIDILRR grant number 90RTCP0010) and co-funded by the Substance Abuse and Mental Health Services Administration (SAMHSA).  NIDILRR is a Center within the Administration for Community Living (ACL), Department of Health and Human Services (HHS).  The contents of this presentation do not necessarily represent the policy of NIDILRR, ACL, SAMHSA, or HHS, and you should not assume endorsement by the Federal Government.</a:t>
            </a:r>
          </a:p>
          <a:p>
            <a:pPr marL="0" indent="0">
              <a:buNone/>
            </a:pPr>
            <a:endParaRPr lang="en-US" sz="2000" dirty="0"/>
          </a:p>
          <a:p>
            <a:pPr marL="0" indent="0">
              <a:buNone/>
            </a:pPr>
            <a:r>
              <a:rPr lang="en-US" sz="2000" dirty="0"/>
              <a:t>The authors have no conflict of interest.</a:t>
            </a:r>
          </a:p>
          <a:p>
            <a:pPr marL="0" indent="0">
              <a:buNone/>
            </a:pPr>
            <a:endParaRPr lang="en-US" sz="2000" dirty="0"/>
          </a:p>
        </p:txBody>
      </p:sp>
    </p:spTree>
    <p:extLst>
      <p:ext uri="{BB962C8B-B14F-4D97-AF65-F5344CB8AC3E}">
        <p14:creationId xmlns:p14="http://schemas.microsoft.com/office/powerpoint/2010/main" val="395343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2943-CDE5-D1D1-2269-695F2FFF0174}"/>
              </a:ext>
            </a:extLst>
          </p:cNvPr>
          <p:cNvSpPr>
            <a:spLocks noGrp="1"/>
          </p:cNvSpPr>
          <p:nvPr>
            <p:ph type="title"/>
          </p:nvPr>
        </p:nvSpPr>
        <p:spPr>
          <a:xfrm>
            <a:off x="506589" y="358813"/>
            <a:ext cx="10515600" cy="1325563"/>
          </a:xfrm>
        </p:spPr>
        <p:txBody>
          <a:bodyPr vert="horz" lIns="91440" tIns="45720" rIns="91440" bIns="45720" rtlCol="0" anchor="ctr">
            <a:normAutofit/>
          </a:bodyPr>
          <a:lstStyle/>
          <a:p>
            <a:r>
              <a:rPr lang="en-US" sz="3200" b="1" kern="1200" dirty="0">
                <a:solidFill>
                  <a:schemeClr val="tx1"/>
                </a:solidFill>
                <a:latin typeface="+mj-lt"/>
                <a:ea typeface="+mj-ea"/>
                <a:cs typeface="+mj-cs"/>
              </a:rPr>
              <a:t>R2: Background</a:t>
            </a:r>
          </a:p>
        </p:txBody>
      </p:sp>
      <p:sp>
        <p:nvSpPr>
          <p:cNvPr id="5" name="Content Placeholder 4">
            <a:extLst>
              <a:ext uri="{FF2B5EF4-FFF2-40B4-BE49-F238E27FC236}">
                <a16:creationId xmlns:a16="http://schemas.microsoft.com/office/drawing/2014/main" id="{1BEFD5B6-0C84-0B93-6E10-5EB66C9EC1F1}"/>
              </a:ext>
            </a:extLst>
          </p:cNvPr>
          <p:cNvSpPr>
            <a:spLocks noGrp="1"/>
          </p:cNvSpPr>
          <p:nvPr>
            <p:ph idx="1"/>
          </p:nvPr>
        </p:nvSpPr>
        <p:spPr>
          <a:xfrm>
            <a:off x="506588" y="1435261"/>
            <a:ext cx="11190111" cy="3633450"/>
          </a:xfrm>
        </p:spPr>
        <p:txBody>
          <a:bodyPr>
            <a:normAutofit/>
          </a:bodyPr>
          <a:lstStyle/>
          <a:p>
            <a:r>
              <a:rPr lang="en-US" sz="2000" dirty="0">
                <a:solidFill>
                  <a:schemeClr val="tx2"/>
                </a:solidFill>
              </a:rPr>
              <a:t>LGBTQIA+ youth face higher mental health risks due to marginalization, stigma, and discrimination</a:t>
            </a:r>
          </a:p>
          <a:p>
            <a:r>
              <a:rPr lang="en-US" sz="2000" dirty="0"/>
              <a:t>LGBTQIA+ youth have a harder time finding </a:t>
            </a:r>
            <a:r>
              <a:rPr lang="en-US" sz="2000" dirty="0">
                <a:solidFill>
                  <a:schemeClr val="tx2"/>
                </a:solidFill>
              </a:rPr>
              <a:t>safe, supportive communities and social connections for healthy development.</a:t>
            </a:r>
          </a:p>
          <a:p>
            <a:pPr>
              <a:spcAft>
                <a:spcPts val="1000"/>
              </a:spcAft>
            </a:pPr>
            <a:r>
              <a:rPr lang="en-US" sz="2000" b="1" dirty="0">
                <a:solidFill>
                  <a:schemeClr val="tx2"/>
                </a:solidFill>
              </a:rPr>
              <a:t>Acceptance and Commitment Therapy (ACT) </a:t>
            </a:r>
            <a:r>
              <a:rPr lang="en-US" sz="2000" dirty="0">
                <a:solidFill>
                  <a:schemeClr val="tx2"/>
                </a:solidFill>
              </a:rPr>
              <a:t>is an evidence-based intervention that helps individuals commit to positive behavior change aligned with their values by accepting challenging thoughts and emotions.</a:t>
            </a:r>
          </a:p>
          <a:p>
            <a:pPr marL="0" indent="0">
              <a:buNone/>
            </a:pPr>
            <a:r>
              <a:rPr lang="en-US" sz="2000" b="1" dirty="0">
                <a:solidFill>
                  <a:schemeClr val="tx2"/>
                </a:solidFill>
              </a:rPr>
              <a:t>This study will explore the feasibility, acceptability, and preliminary impact of Flexible Living and Optimal Wellness (FLOW), an identity-affirming adaptation of ACT for YAs with SMHC who identify as LGBTQIA+.</a:t>
            </a:r>
          </a:p>
          <a:p>
            <a:endParaRPr lang="en-US" sz="2000" dirty="0"/>
          </a:p>
        </p:txBody>
      </p:sp>
    </p:spTree>
    <p:extLst>
      <p:ext uri="{BB962C8B-B14F-4D97-AF65-F5344CB8AC3E}">
        <p14:creationId xmlns:p14="http://schemas.microsoft.com/office/powerpoint/2010/main" val="3171754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BAAC-C633-AC61-62C8-8367F38E2B93}"/>
              </a:ext>
            </a:extLst>
          </p:cNvPr>
          <p:cNvSpPr>
            <a:spLocks noGrp="1"/>
          </p:cNvSpPr>
          <p:nvPr>
            <p:ph type="title"/>
          </p:nvPr>
        </p:nvSpPr>
        <p:spPr>
          <a:xfrm>
            <a:off x="506589" y="352632"/>
            <a:ext cx="10515600" cy="1325563"/>
          </a:xfrm>
        </p:spPr>
        <p:txBody>
          <a:bodyPr>
            <a:normAutofit/>
          </a:bodyPr>
          <a:lstStyle/>
          <a:p>
            <a:r>
              <a:rPr lang="en-US" sz="3200" dirty="0"/>
              <a:t>R2: Our Proposed Research</a:t>
            </a:r>
          </a:p>
        </p:txBody>
      </p:sp>
      <p:sp>
        <p:nvSpPr>
          <p:cNvPr id="3" name="Content Placeholder 2">
            <a:extLst>
              <a:ext uri="{FF2B5EF4-FFF2-40B4-BE49-F238E27FC236}">
                <a16:creationId xmlns:a16="http://schemas.microsoft.com/office/drawing/2014/main" id="{84B61A6C-4CFB-1F78-8D45-B0A96CEAA245}"/>
              </a:ext>
            </a:extLst>
          </p:cNvPr>
          <p:cNvSpPr>
            <a:spLocks noGrp="1"/>
          </p:cNvSpPr>
          <p:nvPr>
            <p:ph idx="1"/>
          </p:nvPr>
        </p:nvSpPr>
        <p:spPr>
          <a:xfrm>
            <a:off x="506588" y="1400537"/>
            <a:ext cx="11190111" cy="3974652"/>
          </a:xfrm>
        </p:spPr>
        <p:txBody>
          <a:bodyPr>
            <a:normAutofit fontScale="85000" lnSpcReduction="20000"/>
          </a:bodyPr>
          <a:lstStyle/>
          <a:p>
            <a:pPr>
              <a:lnSpc>
                <a:spcPct val="90000"/>
              </a:lnSpc>
              <a:spcAft>
                <a:spcPts val="600"/>
              </a:spcAft>
            </a:pPr>
            <a:r>
              <a:rPr lang="en-US" b="1" dirty="0">
                <a:solidFill>
                  <a:schemeClr val="tx2"/>
                </a:solidFill>
              </a:rPr>
              <a:t> </a:t>
            </a:r>
            <a:r>
              <a:rPr lang="en-US" dirty="0">
                <a:solidFill>
                  <a:schemeClr val="tx2"/>
                </a:solidFill>
              </a:rPr>
              <a:t>Research questions</a:t>
            </a:r>
          </a:p>
          <a:p>
            <a:pPr lvl="1">
              <a:lnSpc>
                <a:spcPct val="120000"/>
              </a:lnSpc>
              <a:spcAft>
                <a:spcPts val="600"/>
              </a:spcAft>
            </a:pPr>
            <a:r>
              <a:rPr lang="en-US" dirty="0">
                <a:solidFill>
                  <a:schemeClr val="tx2"/>
                </a:solidFill>
              </a:rPr>
              <a:t>What is the preliminary impact of FLOW on social connectedness and mental health among LGBTQIA+ </a:t>
            </a:r>
            <a:r>
              <a:rPr lang="en-US" dirty="0"/>
              <a:t>YAs</a:t>
            </a:r>
            <a:r>
              <a:rPr lang="en-US" dirty="0">
                <a:solidFill>
                  <a:schemeClr val="tx2"/>
                </a:solidFill>
              </a:rPr>
              <a:t> with SMHC?</a:t>
            </a:r>
          </a:p>
          <a:p>
            <a:pPr lvl="1">
              <a:spcAft>
                <a:spcPts val="600"/>
              </a:spcAft>
            </a:pPr>
            <a:r>
              <a:rPr lang="en-US" dirty="0">
                <a:solidFill>
                  <a:schemeClr val="tx2"/>
                </a:solidFill>
              </a:rPr>
              <a:t>Is the FLOW approach acceptable to this group?</a:t>
            </a:r>
          </a:p>
          <a:p>
            <a:pPr lvl="1">
              <a:spcAft>
                <a:spcPts val="600"/>
              </a:spcAft>
            </a:pPr>
            <a:r>
              <a:rPr lang="en-US" dirty="0">
                <a:solidFill>
                  <a:schemeClr val="tx2"/>
                </a:solidFill>
              </a:rPr>
              <a:t>Is FLOW feasible to be studied in a larger clinical trial? </a:t>
            </a:r>
            <a:endParaRPr lang="en-US" b="1" dirty="0">
              <a:solidFill>
                <a:schemeClr val="tx2"/>
              </a:solidFill>
            </a:endParaRPr>
          </a:p>
          <a:p>
            <a:r>
              <a:rPr lang="en-US" dirty="0"/>
              <a:t>Research activities</a:t>
            </a:r>
          </a:p>
          <a:p>
            <a:pPr lvl="1">
              <a:lnSpc>
                <a:spcPct val="120000"/>
              </a:lnSpc>
            </a:pPr>
            <a:r>
              <a:rPr lang="en-US" dirty="0"/>
              <a:t>Qualitative interviews with YAs with SMHC who identify as LGBTQIA+</a:t>
            </a:r>
          </a:p>
          <a:p>
            <a:pPr lvl="1">
              <a:lnSpc>
                <a:spcPct val="120000"/>
              </a:lnSpc>
            </a:pPr>
            <a:r>
              <a:rPr lang="en-US" dirty="0"/>
              <a:t>Intervention adaptation based on qualitative findings</a:t>
            </a:r>
          </a:p>
          <a:p>
            <a:pPr lvl="1">
              <a:lnSpc>
                <a:spcPct val="120000"/>
              </a:lnSpc>
            </a:pPr>
            <a:r>
              <a:rPr lang="en-US" dirty="0"/>
              <a:t>Single group pilot trial of FLOW</a:t>
            </a:r>
          </a:p>
          <a:p>
            <a:pPr lvl="1">
              <a:lnSpc>
                <a:spcPct val="120000"/>
              </a:lnSpc>
            </a:pPr>
            <a:r>
              <a:rPr lang="en-US" dirty="0"/>
              <a:t>Pilot randomized controlled trial of FLOW</a:t>
            </a:r>
          </a:p>
        </p:txBody>
      </p:sp>
    </p:spTree>
    <p:extLst>
      <p:ext uri="{BB962C8B-B14F-4D97-AF65-F5344CB8AC3E}">
        <p14:creationId xmlns:p14="http://schemas.microsoft.com/office/powerpoint/2010/main" val="296385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0431-E41C-D52C-1036-90C752E4FE6D}"/>
              </a:ext>
            </a:extLst>
          </p:cNvPr>
          <p:cNvSpPr>
            <a:spLocks noGrp="1"/>
          </p:cNvSpPr>
          <p:nvPr>
            <p:ph type="title"/>
          </p:nvPr>
        </p:nvSpPr>
        <p:spPr>
          <a:xfrm>
            <a:off x="4723023" y="352632"/>
            <a:ext cx="6973677" cy="1325563"/>
          </a:xfrm>
        </p:spPr>
        <p:txBody>
          <a:bodyPr>
            <a:normAutofit/>
          </a:bodyPr>
          <a:lstStyle/>
          <a:p>
            <a:r>
              <a:rPr lang="en-US" sz="3200" dirty="0"/>
              <a:t>As a result of R2, we will have:</a:t>
            </a:r>
          </a:p>
        </p:txBody>
      </p:sp>
      <p:pic>
        <p:nvPicPr>
          <p:cNvPr id="5" name="Picture 4" descr="Close up of holding a paper rainbow heart">
            <a:extLst>
              <a:ext uri="{FF2B5EF4-FFF2-40B4-BE49-F238E27FC236}">
                <a16:creationId xmlns:a16="http://schemas.microsoft.com/office/drawing/2014/main" id="{29264FE0-C627-D9D3-C5E4-18582D318E2F}"/>
              </a:ext>
            </a:extLst>
          </p:cNvPr>
          <p:cNvPicPr>
            <a:picLocks noChangeAspect="1"/>
          </p:cNvPicPr>
          <p:nvPr/>
        </p:nvPicPr>
        <p:blipFill>
          <a:blip r:embed="rId3"/>
          <a:stretch>
            <a:fillRect/>
          </a:stretch>
        </p:blipFill>
        <p:spPr>
          <a:xfrm>
            <a:off x="-1" y="-1"/>
            <a:ext cx="4433207" cy="5541509"/>
          </a:xfrm>
          <a:prstGeom prst="rect">
            <a:avLst/>
          </a:prstGeom>
        </p:spPr>
      </p:pic>
      <p:sp>
        <p:nvSpPr>
          <p:cNvPr id="3" name="Content Placeholder 2">
            <a:extLst>
              <a:ext uri="{FF2B5EF4-FFF2-40B4-BE49-F238E27FC236}">
                <a16:creationId xmlns:a16="http://schemas.microsoft.com/office/drawing/2014/main" id="{BD10CC6A-8C28-9B85-8EE1-8C80788AFF59}"/>
              </a:ext>
            </a:extLst>
          </p:cNvPr>
          <p:cNvSpPr>
            <a:spLocks noGrp="1"/>
          </p:cNvSpPr>
          <p:nvPr>
            <p:ph idx="1"/>
          </p:nvPr>
        </p:nvSpPr>
        <p:spPr>
          <a:xfrm>
            <a:off x="4723024" y="1825625"/>
            <a:ext cx="6973676" cy="3243086"/>
          </a:xfrm>
        </p:spPr>
        <p:txBody>
          <a:bodyPr>
            <a:normAutofit/>
          </a:bodyPr>
          <a:lstStyle/>
          <a:p>
            <a:r>
              <a:rPr lang="en-US" sz="2000" dirty="0"/>
              <a:t>New knowledge about how Acceptance and Commitment Therapy (ACT) should be tailored to meet the unique needs of LGBTQIA+ youth</a:t>
            </a:r>
          </a:p>
          <a:p>
            <a:r>
              <a:rPr lang="en-US" sz="2000" dirty="0"/>
              <a:t>Intervention materials for field testing </a:t>
            </a:r>
          </a:p>
          <a:p>
            <a:r>
              <a:rPr lang="en-US" sz="2000" dirty="0"/>
              <a:t>Findings to support future research on FLOW</a:t>
            </a:r>
          </a:p>
          <a:p>
            <a:endParaRPr lang="en-US" dirty="0"/>
          </a:p>
        </p:txBody>
      </p:sp>
    </p:spTree>
    <p:extLst>
      <p:ext uri="{BB962C8B-B14F-4D97-AF65-F5344CB8AC3E}">
        <p14:creationId xmlns:p14="http://schemas.microsoft.com/office/powerpoint/2010/main" val="2920855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9" y="0"/>
            <a:ext cx="5480260" cy="5529649"/>
          </a:xfrm>
        </p:spPr>
        <p:txBody>
          <a:bodyPr vert="horz" lIns="91440" tIns="45720" rIns="91440" bIns="45720" rtlCol="0" anchor="ctr">
            <a:noAutofit/>
          </a:bodyPr>
          <a:lstStyle/>
          <a:p>
            <a:r>
              <a:rPr lang="en-US" sz="2800" b="1" dirty="0"/>
              <a:t>R3: Improving Implementation of Risk-Need-Responsivity: Service Accessibility for Justice-Involved </a:t>
            </a:r>
            <a:r>
              <a:rPr lang="en-US" sz="2800" dirty="0"/>
              <a:t>Young Adults</a:t>
            </a:r>
            <a:r>
              <a:rPr lang="en-US" sz="2800" b="1" dirty="0"/>
              <a:t> with Serious Mental Health Conditions</a:t>
            </a:r>
            <a:endParaRPr lang="en-US" sz="28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idx="1"/>
          </p:nvPr>
        </p:nvSpPr>
        <p:spPr>
          <a:xfrm>
            <a:off x="6096000" y="849086"/>
            <a:ext cx="5600700" cy="3537000"/>
          </a:xfrm>
        </p:spPr>
        <p:txBody>
          <a:bodyPr>
            <a:normAutofit/>
          </a:bodyPr>
          <a:lstStyle/>
          <a:p>
            <a:pPr marL="0" indent="0">
              <a:buNone/>
            </a:pPr>
            <a:r>
              <a:rPr lang="en-US" sz="2400" b="1" dirty="0"/>
              <a:t>Leadership</a:t>
            </a:r>
            <a:r>
              <a:rPr lang="en-US" sz="2400" dirty="0"/>
              <a:t>:</a:t>
            </a:r>
            <a:br>
              <a:rPr lang="en-US" sz="2400" dirty="0"/>
            </a:br>
            <a:r>
              <a:rPr lang="en-US" sz="2400" dirty="0"/>
              <a:t>Gina Vincent, PhD &amp; Spencer Lawson, PhD (co-PIs) </a:t>
            </a:r>
          </a:p>
        </p:txBody>
      </p:sp>
      <p:pic>
        <p:nvPicPr>
          <p:cNvPr id="7" name="Picture Placeholder 6" descr="Gina Vincent">
            <a:extLst>
              <a:ext uri="{FF2B5EF4-FFF2-40B4-BE49-F238E27FC236}">
                <a16:creationId xmlns:a16="http://schemas.microsoft.com/office/drawing/2014/main" id="{52B80295-7BF5-4253-E587-4CF15DA8CC28}"/>
              </a:ext>
            </a:extLst>
          </p:cNvPr>
          <p:cNvPicPr>
            <a:picLocks noGrp="1" noChangeAspect="1"/>
          </p:cNvPicPr>
          <p:nvPr>
            <p:ph type="pic" sz="quarter" idx="13"/>
          </p:nvPr>
        </p:nvPicPr>
        <p:blipFill>
          <a:blip r:embed="rId3"/>
          <a:srcRect l="36" r="36"/>
          <a:stretch/>
        </p:blipFill>
        <p:spPr>
          <a:xfrm>
            <a:off x="6095999" y="2001954"/>
            <a:ext cx="2486551" cy="2488330"/>
          </a:xfrm>
          <a:ln w="38100">
            <a:solidFill>
              <a:schemeClr val="tx1"/>
            </a:solidFill>
          </a:ln>
        </p:spPr>
      </p:pic>
      <p:sp>
        <p:nvSpPr>
          <p:cNvPr id="3" name="TextBox 2">
            <a:extLst>
              <a:ext uri="{FF2B5EF4-FFF2-40B4-BE49-F238E27FC236}">
                <a16:creationId xmlns:a16="http://schemas.microsoft.com/office/drawing/2014/main" id="{BBDCFBFD-70E5-122E-9800-71A323423A77}"/>
              </a:ext>
            </a:extLst>
          </p:cNvPr>
          <p:cNvSpPr txBox="1"/>
          <p:nvPr/>
        </p:nvSpPr>
        <p:spPr>
          <a:xfrm>
            <a:off x="6850777" y="4302420"/>
            <a:ext cx="972423" cy="230832"/>
          </a:xfrm>
          <a:prstGeom prst="rect">
            <a:avLst/>
          </a:prstGeom>
          <a:solidFill>
            <a:schemeClr val="tx1"/>
          </a:solidFill>
        </p:spPr>
        <p:txBody>
          <a:bodyPr wrap="square" rtlCol="0">
            <a:spAutoFit/>
          </a:bodyPr>
          <a:lstStyle/>
          <a:p>
            <a:pPr algn="ctr"/>
            <a:r>
              <a:rPr lang="en-US" sz="900" b="1" dirty="0">
                <a:solidFill>
                  <a:schemeClr val="bg1"/>
                </a:solidFill>
              </a:rPr>
              <a:t>Gina Vincent</a:t>
            </a:r>
          </a:p>
        </p:txBody>
      </p:sp>
      <p:pic>
        <p:nvPicPr>
          <p:cNvPr id="9" name="Picture Placeholder 6" descr="Spencer Lawson">
            <a:extLst>
              <a:ext uri="{FF2B5EF4-FFF2-40B4-BE49-F238E27FC236}">
                <a16:creationId xmlns:a16="http://schemas.microsoft.com/office/drawing/2014/main" id="{34FC597A-DAB9-ADC0-D550-923AE1A316A3}"/>
              </a:ext>
            </a:extLst>
          </p:cNvPr>
          <p:cNvPicPr>
            <a:picLocks noChangeAspect="1"/>
          </p:cNvPicPr>
          <p:nvPr/>
        </p:nvPicPr>
        <p:blipFill>
          <a:blip r:embed="rId4"/>
          <a:srcRect l="36" r="36"/>
          <a:stretch/>
        </p:blipFill>
        <p:spPr>
          <a:xfrm>
            <a:off x="9210149" y="2001954"/>
            <a:ext cx="2486551" cy="2488330"/>
          </a:xfrm>
          <a:prstGeom prst="ellipse">
            <a:avLst/>
          </a:prstGeom>
          <a:ln w="38100">
            <a:solidFill>
              <a:schemeClr val="tx1"/>
            </a:solidFill>
          </a:ln>
        </p:spPr>
      </p:pic>
      <p:sp>
        <p:nvSpPr>
          <p:cNvPr id="5" name="TextBox 4">
            <a:extLst>
              <a:ext uri="{FF2B5EF4-FFF2-40B4-BE49-F238E27FC236}">
                <a16:creationId xmlns:a16="http://schemas.microsoft.com/office/drawing/2014/main" id="{995AD809-47B0-19D4-E550-ED88C717BA21}"/>
              </a:ext>
            </a:extLst>
          </p:cNvPr>
          <p:cNvSpPr txBox="1"/>
          <p:nvPr/>
        </p:nvSpPr>
        <p:spPr>
          <a:xfrm>
            <a:off x="9878312" y="4302420"/>
            <a:ext cx="1151638" cy="230832"/>
          </a:xfrm>
          <a:prstGeom prst="rect">
            <a:avLst/>
          </a:prstGeom>
          <a:solidFill>
            <a:schemeClr val="tx1"/>
          </a:solidFill>
        </p:spPr>
        <p:txBody>
          <a:bodyPr wrap="square" rtlCol="0">
            <a:spAutoFit/>
          </a:bodyPr>
          <a:lstStyle/>
          <a:p>
            <a:pPr algn="ctr"/>
            <a:r>
              <a:rPr lang="en-US" sz="900" b="1" dirty="0">
                <a:solidFill>
                  <a:schemeClr val="bg1"/>
                </a:solidFill>
              </a:rPr>
              <a:t>Spencer Lawson</a:t>
            </a:r>
          </a:p>
        </p:txBody>
      </p:sp>
    </p:spTree>
    <p:extLst>
      <p:ext uri="{BB962C8B-B14F-4D97-AF65-F5344CB8AC3E}">
        <p14:creationId xmlns:p14="http://schemas.microsoft.com/office/powerpoint/2010/main" val="4068601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2"/>
            <a:ext cx="10515600" cy="1325563"/>
          </a:xfrm>
        </p:spPr>
        <p:txBody>
          <a:bodyPr>
            <a:normAutofit/>
          </a:bodyPr>
          <a:lstStyle/>
          <a:p>
            <a:r>
              <a:rPr lang="en-US" sz="3200" b="1" dirty="0"/>
              <a:t>R3: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634949"/>
            <a:ext cx="11190111" cy="3433762"/>
          </a:xfrm>
        </p:spPr>
        <p:txBody>
          <a:bodyPr>
            <a:noAutofit/>
          </a:bodyPr>
          <a:lstStyle/>
          <a:p>
            <a:r>
              <a:rPr lang="en-US" sz="2000" b="1" dirty="0"/>
              <a:t>Risk-Need-Responsivity (RNR) </a:t>
            </a:r>
            <a:r>
              <a:rPr lang="en-US" sz="2000" dirty="0"/>
              <a:t>is a proven method to help justice-involved youth with mental health challenges participate in the community and reduce justice involvement.</a:t>
            </a:r>
          </a:p>
          <a:p>
            <a:r>
              <a:rPr lang="en-US" sz="2000" dirty="0"/>
              <a:t>RNR assesses a young adult’s risk for reoffending and matches them with services to meet their needs. </a:t>
            </a:r>
          </a:p>
          <a:p>
            <a:r>
              <a:rPr lang="en-US" sz="2000" dirty="0"/>
              <a:t>In practice, implementing RNR can be difficult for a variety of reasons</a:t>
            </a:r>
          </a:p>
          <a:p>
            <a:pPr>
              <a:spcAft>
                <a:spcPts val="1000"/>
              </a:spcAft>
            </a:pPr>
            <a:r>
              <a:rPr lang="en-US" sz="2000" dirty="0"/>
              <a:t>Mental health services alone do not significantly reduce justice involvement, and limited availability of services can be an issue, particularly in rural areas.</a:t>
            </a:r>
          </a:p>
          <a:p>
            <a:pPr marL="0" indent="0">
              <a:buNone/>
            </a:pPr>
            <a:r>
              <a:rPr lang="en-US" sz="2000" b="1" dirty="0"/>
              <a:t>This study will explore barriers and feasible solutions to implementation of the RNR model, specifically related to need-to-service matching.</a:t>
            </a:r>
          </a:p>
          <a:p>
            <a:endParaRPr lang="en-US" sz="2000" dirty="0"/>
          </a:p>
        </p:txBody>
      </p:sp>
    </p:spTree>
    <p:extLst>
      <p:ext uri="{BB962C8B-B14F-4D97-AF65-F5344CB8AC3E}">
        <p14:creationId xmlns:p14="http://schemas.microsoft.com/office/powerpoint/2010/main" val="2912937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8812"/>
            <a:ext cx="10515600" cy="1325563"/>
          </a:xfrm>
        </p:spPr>
        <p:txBody>
          <a:bodyPr>
            <a:normAutofit/>
          </a:bodyPr>
          <a:lstStyle/>
          <a:p>
            <a:r>
              <a:rPr lang="en-US" sz="3200" dirty="0"/>
              <a:t>R3: Our Proposed Research</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9" y="1342663"/>
            <a:ext cx="10515600" cy="4097438"/>
          </a:xfrm>
        </p:spPr>
        <p:txBody>
          <a:bodyPr>
            <a:normAutofit fontScale="85000" lnSpcReduction="10000"/>
          </a:bodyPr>
          <a:lstStyle/>
          <a:p>
            <a:pPr>
              <a:lnSpc>
                <a:spcPct val="110000"/>
              </a:lnSpc>
            </a:pPr>
            <a:r>
              <a:rPr lang="en-US" dirty="0"/>
              <a:t>Research questions</a:t>
            </a:r>
          </a:p>
          <a:p>
            <a:pPr lvl="1">
              <a:lnSpc>
                <a:spcPct val="110000"/>
              </a:lnSpc>
            </a:pPr>
            <a:r>
              <a:rPr lang="en-US" sz="2400" dirty="0"/>
              <a:t>What are current gaps in need-to-service matching?</a:t>
            </a:r>
          </a:p>
          <a:p>
            <a:pPr lvl="1">
              <a:lnSpc>
                <a:spcPct val="110000"/>
              </a:lnSpc>
            </a:pPr>
            <a:r>
              <a:rPr lang="en-US" sz="2400" dirty="0"/>
              <a:t>What are implementation barriers and facilitators to need-to-service matching?</a:t>
            </a:r>
          </a:p>
          <a:p>
            <a:pPr lvl="1">
              <a:lnSpc>
                <a:spcPct val="110000"/>
              </a:lnSpc>
            </a:pPr>
            <a:r>
              <a:rPr lang="en-US" sz="2400" dirty="0"/>
              <a:t>What are feasible and acceptable solutions for improving need-to-service matching?</a:t>
            </a:r>
          </a:p>
          <a:p>
            <a:pPr lvl="1">
              <a:lnSpc>
                <a:spcPct val="110000"/>
              </a:lnSpc>
            </a:pPr>
            <a:r>
              <a:rPr lang="en-US" sz="2400" dirty="0"/>
              <a:t>How do questions 1-3 vary between rural and urban communities?</a:t>
            </a:r>
          </a:p>
          <a:p>
            <a:pPr>
              <a:lnSpc>
                <a:spcPct val="110000"/>
              </a:lnSpc>
            </a:pPr>
            <a:r>
              <a:rPr lang="en-US" dirty="0"/>
              <a:t>Research activities</a:t>
            </a:r>
          </a:p>
          <a:p>
            <a:pPr lvl="1">
              <a:lnSpc>
                <a:spcPct val="110000"/>
              </a:lnSpc>
            </a:pPr>
            <a:r>
              <a:rPr lang="en-US" dirty="0"/>
              <a:t>Focus groups with justice-involved YAs with SMHC who are participating in RNR programs and RNR program staff </a:t>
            </a:r>
          </a:p>
          <a:p>
            <a:pPr lvl="2">
              <a:lnSpc>
                <a:spcPct val="110000"/>
              </a:lnSpc>
            </a:pPr>
            <a:r>
              <a:rPr lang="en-US" sz="2400" dirty="0"/>
              <a:t>Rural and urban representation</a:t>
            </a:r>
          </a:p>
          <a:p>
            <a:pPr lvl="2">
              <a:lnSpc>
                <a:spcPct val="110000"/>
              </a:lnSpc>
            </a:pPr>
            <a:r>
              <a:rPr lang="en-US" sz="2400" dirty="0"/>
              <a:t>Focus on barriers and feasible solutions</a:t>
            </a:r>
          </a:p>
        </p:txBody>
      </p:sp>
    </p:spTree>
    <p:extLst>
      <p:ext uri="{BB962C8B-B14F-4D97-AF65-F5344CB8AC3E}">
        <p14:creationId xmlns:p14="http://schemas.microsoft.com/office/powerpoint/2010/main" val="2317215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E01C-AEAE-E9CB-CD8A-12429DE545D7}"/>
              </a:ext>
            </a:extLst>
          </p:cNvPr>
          <p:cNvSpPr>
            <a:spLocks noGrp="1"/>
          </p:cNvSpPr>
          <p:nvPr>
            <p:ph type="title"/>
          </p:nvPr>
        </p:nvSpPr>
        <p:spPr>
          <a:xfrm>
            <a:off x="506589" y="352633"/>
            <a:ext cx="6872905" cy="1325563"/>
          </a:xfrm>
        </p:spPr>
        <p:txBody>
          <a:bodyPr>
            <a:normAutofit/>
          </a:bodyPr>
          <a:lstStyle/>
          <a:p>
            <a:r>
              <a:rPr lang="en-US" sz="3200" dirty="0"/>
              <a:t>As a result of R3, we will have:</a:t>
            </a:r>
          </a:p>
        </p:txBody>
      </p:sp>
      <p:sp>
        <p:nvSpPr>
          <p:cNvPr id="3" name="Content Placeholder 2">
            <a:extLst>
              <a:ext uri="{FF2B5EF4-FFF2-40B4-BE49-F238E27FC236}">
                <a16:creationId xmlns:a16="http://schemas.microsoft.com/office/drawing/2014/main" id="{434DD50A-8A6E-2DFB-17E2-F235C04B99A6}"/>
              </a:ext>
            </a:extLst>
          </p:cNvPr>
          <p:cNvSpPr>
            <a:spLocks noGrp="1"/>
          </p:cNvSpPr>
          <p:nvPr>
            <p:ph idx="1"/>
          </p:nvPr>
        </p:nvSpPr>
        <p:spPr>
          <a:xfrm>
            <a:off x="506589" y="1825625"/>
            <a:ext cx="6872906" cy="3243086"/>
          </a:xfrm>
        </p:spPr>
        <p:txBody>
          <a:bodyPr/>
          <a:lstStyle/>
          <a:p>
            <a:r>
              <a:rPr lang="en-US" sz="2000" dirty="0"/>
              <a:t>New knowledge about key systems and policy barriers and feasible solutions for overcoming implementation barriers in rural and urban settings</a:t>
            </a:r>
          </a:p>
          <a:p>
            <a:pPr marL="0" indent="0">
              <a:buNone/>
            </a:pPr>
            <a:endParaRPr lang="en-US" dirty="0"/>
          </a:p>
        </p:txBody>
      </p:sp>
      <p:pic>
        <p:nvPicPr>
          <p:cNvPr id="6" name="Picture 5" descr="A scales of justice and gavel">
            <a:extLst>
              <a:ext uri="{FF2B5EF4-FFF2-40B4-BE49-F238E27FC236}">
                <a16:creationId xmlns:a16="http://schemas.microsoft.com/office/drawing/2014/main" id="{9E75BE19-D4CA-0706-7D05-60DF8C242CD4}"/>
              </a:ext>
            </a:extLst>
          </p:cNvPr>
          <p:cNvPicPr>
            <a:picLocks noChangeAspect="1"/>
          </p:cNvPicPr>
          <p:nvPr/>
        </p:nvPicPr>
        <p:blipFill>
          <a:blip r:embed="rId3"/>
          <a:stretch>
            <a:fillRect/>
          </a:stretch>
        </p:blipFill>
        <p:spPr>
          <a:xfrm>
            <a:off x="7756072" y="0"/>
            <a:ext cx="4435928" cy="5544910"/>
          </a:xfrm>
          <a:prstGeom prst="rect">
            <a:avLst/>
          </a:prstGeom>
        </p:spPr>
      </p:pic>
    </p:spTree>
    <p:extLst>
      <p:ext uri="{BB962C8B-B14F-4D97-AF65-F5344CB8AC3E}">
        <p14:creationId xmlns:p14="http://schemas.microsoft.com/office/powerpoint/2010/main" val="312477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9" y="0"/>
            <a:ext cx="5480260" cy="5529649"/>
          </a:xfrm>
        </p:spPr>
        <p:txBody>
          <a:bodyPr vert="horz" lIns="91440" tIns="45720" rIns="91440" bIns="45720" rtlCol="0" anchor="ctr">
            <a:noAutofit/>
          </a:bodyPr>
          <a:lstStyle/>
          <a:p>
            <a:r>
              <a:rPr lang="en-US" sz="2800" b="1" dirty="0"/>
              <a:t>R4: Leveraging Integrated Data Systems to Elucidate Relationships between System Involvement and Community Participation Outcomes among YAs with SMHC</a:t>
            </a:r>
            <a:endParaRPr lang="en-US" sz="28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idx="1"/>
          </p:nvPr>
        </p:nvSpPr>
        <p:spPr>
          <a:xfrm>
            <a:off x="6096000" y="842369"/>
            <a:ext cx="5600700" cy="2063429"/>
          </a:xfrm>
        </p:spPr>
        <p:txBody>
          <a:bodyPr>
            <a:normAutofit/>
          </a:bodyPr>
          <a:lstStyle/>
          <a:p>
            <a:pPr marL="0" indent="0">
              <a:buNone/>
            </a:pPr>
            <a:r>
              <a:rPr lang="en-US" sz="2400" b="1" dirty="0"/>
              <a:t>Leadership</a:t>
            </a:r>
            <a:r>
              <a:rPr lang="en-US" sz="2400" dirty="0"/>
              <a:t>:</a:t>
            </a:r>
            <a:br>
              <a:rPr lang="en-US" sz="2400" dirty="0"/>
            </a:br>
            <a:r>
              <a:rPr lang="en-US" sz="2400" dirty="0"/>
              <a:t>Elizabeth Thomas, PhD (PI); Caterina Roman, PhD; Eugene </a:t>
            </a:r>
            <a:r>
              <a:rPr lang="en-US" sz="2400" dirty="0" err="1"/>
              <a:t>Brusilovskiy</a:t>
            </a:r>
            <a:r>
              <a:rPr lang="en-US" sz="2400" dirty="0"/>
              <a:t>, MUSA; </a:t>
            </a:r>
            <a:r>
              <a:rPr lang="en-US" sz="2400" dirty="0" err="1"/>
              <a:t>Recai</a:t>
            </a:r>
            <a:r>
              <a:rPr lang="en-US" sz="2400" dirty="0"/>
              <a:t> </a:t>
            </a:r>
            <a:r>
              <a:rPr lang="en-US" sz="2400" dirty="0" err="1"/>
              <a:t>Yucel</a:t>
            </a:r>
            <a:r>
              <a:rPr lang="en-US" sz="2400" dirty="0"/>
              <a:t>, PhD, FASA (co-Is)</a:t>
            </a:r>
          </a:p>
        </p:txBody>
      </p:sp>
      <p:pic>
        <p:nvPicPr>
          <p:cNvPr id="7" name="Picture Placeholder 6" descr="headshot of Liz Thomas white woman with long brown hair">
            <a:extLst>
              <a:ext uri="{FF2B5EF4-FFF2-40B4-BE49-F238E27FC236}">
                <a16:creationId xmlns:a16="http://schemas.microsoft.com/office/drawing/2014/main" id="{52B80295-7BF5-4253-E587-4CF15DA8CC28}"/>
              </a:ext>
            </a:extLst>
          </p:cNvPr>
          <p:cNvPicPr>
            <a:picLocks noGrp="1" noChangeAspect="1"/>
          </p:cNvPicPr>
          <p:nvPr>
            <p:ph type="pic" sz="quarter" idx="13"/>
          </p:nvPr>
        </p:nvPicPr>
        <p:blipFill>
          <a:blip r:embed="rId3"/>
          <a:srcRect l="36" r="36"/>
          <a:stretch/>
        </p:blipFill>
        <p:spPr>
          <a:xfrm>
            <a:off x="6096000" y="2525697"/>
            <a:ext cx="1400774" cy="1401776"/>
          </a:xfrm>
          <a:ln w="38100">
            <a:solidFill>
              <a:schemeClr val="tx1"/>
            </a:solidFill>
          </a:ln>
        </p:spPr>
      </p:pic>
      <p:sp>
        <p:nvSpPr>
          <p:cNvPr id="6" name="TextBox 5">
            <a:extLst>
              <a:ext uri="{FF2B5EF4-FFF2-40B4-BE49-F238E27FC236}">
                <a16:creationId xmlns:a16="http://schemas.microsoft.com/office/drawing/2014/main" id="{5F80E49A-6331-2A27-1346-D45149167FCE}"/>
              </a:ext>
            </a:extLst>
          </p:cNvPr>
          <p:cNvSpPr txBox="1"/>
          <p:nvPr/>
        </p:nvSpPr>
        <p:spPr>
          <a:xfrm>
            <a:off x="6163245" y="3734514"/>
            <a:ext cx="1266284" cy="230832"/>
          </a:xfrm>
          <a:prstGeom prst="rect">
            <a:avLst/>
          </a:prstGeom>
          <a:solidFill>
            <a:schemeClr val="tx1"/>
          </a:solidFill>
        </p:spPr>
        <p:txBody>
          <a:bodyPr wrap="square" rtlCol="0">
            <a:spAutoFit/>
          </a:bodyPr>
          <a:lstStyle/>
          <a:p>
            <a:pPr algn="ctr"/>
            <a:r>
              <a:rPr lang="en-US" sz="900" b="1" dirty="0">
                <a:solidFill>
                  <a:schemeClr val="bg1"/>
                </a:solidFill>
              </a:rPr>
              <a:t>Elizabeth Thomas</a:t>
            </a:r>
          </a:p>
        </p:txBody>
      </p:sp>
      <p:pic>
        <p:nvPicPr>
          <p:cNvPr id="10" name="Picture Placeholder 6" descr="Caterina Roman">
            <a:extLst>
              <a:ext uri="{FF2B5EF4-FFF2-40B4-BE49-F238E27FC236}">
                <a16:creationId xmlns:a16="http://schemas.microsoft.com/office/drawing/2014/main" id="{035AB764-74AF-02C2-1E21-0C949824F7A3}"/>
              </a:ext>
            </a:extLst>
          </p:cNvPr>
          <p:cNvPicPr>
            <a:picLocks noChangeAspect="1"/>
          </p:cNvPicPr>
          <p:nvPr/>
        </p:nvPicPr>
        <p:blipFill>
          <a:blip r:embed="rId4"/>
          <a:srcRect l="36" r="36"/>
          <a:stretch/>
        </p:blipFill>
        <p:spPr>
          <a:xfrm>
            <a:off x="7495576" y="3556236"/>
            <a:ext cx="1400774" cy="1401776"/>
          </a:xfrm>
          <a:prstGeom prst="ellipse">
            <a:avLst/>
          </a:prstGeom>
          <a:ln w="38100">
            <a:solidFill>
              <a:schemeClr val="tx1"/>
            </a:solidFill>
          </a:ln>
        </p:spPr>
      </p:pic>
      <p:sp>
        <p:nvSpPr>
          <p:cNvPr id="5" name="TextBox 4">
            <a:extLst>
              <a:ext uri="{FF2B5EF4-FFF2-40B4-BE49-F238E27FC236}">
                <a16:creationId xmlns:a16="http://schemas.microsoft.com/office/drawing/2014/main" id="{E93A57CA-8871-8287-137C-9AE331E527CD}"/>
              </a:ext>
            </a:extLst>
          </p:cNvPr>
          <p:cNvSpPr txBox="1"/>
          <p:nvPr/>
        </p:nvSpPr>
        <p:spPr>
          <a:xfrm>
            <a:off x="7598464" y="4766390"/>
            <a:ext cx="1194998" cy="230832"/>
          </a:xfrm>
          <a:prstGeom prst="rect">
            <a:avLst/>
          </a:prstGeom>
          <a:solidFill>
            <a:schemeClr val="tx1"/>
          </a:solidFill>
        </p:spPr>
        <p:txBody>
          <a:bodyPr wrap="square" rtlCol="0">
            <a:spAutoFit/>
          </a:bodyPr>
          <a:lstStyle/>
          <a:p>
            <a:pPr algn="ctr"/>
            <a:r>
              <a:rPr lang="en-US" sz="900" b="1" dirty="0">
                <a:solidFill>
                  <a:schemeClr val="bg1"/>
                </a:solidFill>
              </a:rPr>
              <a:t>Caterina Roman</a:t>
            </a:r>
          </a:p>
        </p:txBody>
      </p:sp>
      <p:pic>
        <p:nvPicPr>
          <p:cNvPr id="9" name="Picture Placeholder 6" descr="Eugene Brusilovskiy">
            <a:extLst>
              <a:ext uri="{FF2B5EF4-FFF2-40B4-BE49-F238E27FC236}">
                <a16:creationId xmlns:a16="http://schemas.microsoft.com/office/drawing/2014/main" id="{34FC597A-DAB9-ADC0-D550-923AE1A316A3}"/>
              </a:ext>
            </a:extLst>
          </p:cNvPr>
          <p:cNvPicPr>
            <a:picLocks noChangeAspect="1"/>
          </p:cNvPicPr>
          <p:nvPr/>
        </p:nvPicPr>
        <p:blipFill>
          <a:blip r:embed="rId5"/>
          <a:srcRect l="36" r="36"/>
          <a:stretch/>
        </p:blipFill>
        <p:spPr>
          <a:xfrm>
            <a:off x="8897548" y="2525697"/>
            <a:ext cx="1400774" cy="1401776"/>
          </a:xfrm>
          <a:prstGeom prst="ellipse">
            <a:avLst/>
          </a:prstGeom>
          <a:ln w="38100">
            <a:solidFill>
              <a:schemeClr val="tx1"/>
            </a:solidFill>
          </a:ln>
        </p:spPr>
      </p:pic>
      <p:sp>
        <p:nvSpPr>
          <p:cNvPr id="8" name="TextBox 7">
            <a:extLst>
              <a:ext uri="{FF2B5EF4-FFF2-40B4-BE49-F238E27FC236}">
                <a16:creationId xmlns:a16="http://schemas.microsoft.com/office/drawing/2014/main" id="{2AE3706F-20CA-EFD0-F322-6B4DD4DFA264}"/>
              </a:ext>
            </a:extLst>
          </p:cNvPr>
          <p:cNvSpPr txBox="1"/>
          <p:nvPr/>
        </p:nvSpPr>
        <p:spPr>
          <a:xfrm>
            <a:off x="8897548" y="3734514"/>
            <a:ext cx="1400774" cy="230832"/>
          </a:xfrm>
          <a:prstGeom prst="rect">
            <a:avLst/>
          </a:prstGeom>
          <a:solidFill>
            <a:schemeClr val="tx1"/>
          </a:solidFill>
        </p:spPr>
        <p:txBody>
          <a:bodyPr wrap="square" rtlCol="0">
            <a:spAutoFit/>
          </a:bodyPr>
          <a:lstStyle/>
          <a:p>
            <a:pPr algn="ctr"/>
            <a:r>
              <a:rPr lang="en-US" sz="900" b="1" dirty="0">
                <a:solidFill>
                  <a:schemeClr val="bg1"/>
                </a:solidFill>
              </a:rPr>
              <a:t>Eugene </a:t>
            </a:r>
            <a:r>
              <a:rPr lang="en-US" sz="900" b="1" dirty="0" err="1">
                <a:solidFill>
                  <a:schemeClr val="bg1"/>
                </a:solidFill>
              </a:rPr>
              <a:t>Brusilovskiy</a:t>
            </a:r>
            <a:endParaRPr lang="en-US" sz="900" b="1" dirty="0">
              <a:solidFill>
                <a:schemeClr val="bg1"/>
              </a:solidFill>
            </a:endParaRPr>
          </a:p>
        </p:txBody>
      </p:sp>
      <p:pic>
        <p:nvPicPr>
          <p:cNvPr id="11" name="Picture Placeholder 6" descr="Recai Yucel">
            <a:extLst>
              <a:ext uri="{FF2B5EF4-FFF2-40B4-BE49-F238E27FC236}">
                <a16:creationId xmlns:a16="http://schemas.microsoft.com/office/drawing/2014/main" id="{447EE926-60B0-40C5-4CC7-A2201F64C07D}"/>
              </a:ext>
            </a:extLst>
          </p:cNvPr>
          <p:cNvPicPr>
            <a:picLocks noChangeAspect="1"/>
          </p:cNvPicPr>
          <p:nvPr/>
        </p:nvPicPr>
        <p:blipFill>
          <a:blip r:embed="rId6"/>
          <a:srcRect l="36" r="36"/>
          <a:stretch/>
        </p:blipFill>
        <p:spPr>
          <a:xfrm>
            <a:off x="10298322" y="3556236"/>
            <a:ext cx="1400774" cy="1401776"/>
          </a:xfrm>
          <a:prstGeom prst="ellipse">
            <a:avLst/>
          </a:prstGeom>
          <a:ln w="38100">
            <a:solidFill>
              <a:schemeClr val="tx1"/>
            </a:solidFill>
          </a:ln>
        </p:spPr>
      </p:pic>
      <p:sp>
        <p:nvSpPr>
          <p:cNvPr id="3" name="TextBox 2">
            <a:extLst>
              <a:ext uri="{FF2B5EF4-FFF2-40B4-BE49-F238E27FC236}">
                <a16:creationId xmlns:a16="http://schemas.microsoft.com/office/drawing/2014/main" id="{4359C548-150D-49EF-88B8-C10380407B35}"/>
              </a:ext>
            </a:extLst>
          </p:cNvPr>
          <p:cNvSpPr txBox="1"/>
          <p:nvPr/>
        </p:nvSpPr>
        <p:spPr>
          <a:xfrm>
            <a:off x="10560050" y="4766390"/>
            <a:ext cx="874351" cy="230832"/>
          </a:xfrm>
          <a:prstGeom prst="rect">
            <a:avLst/>
          </a:prstGeom>
          <a:solidFill>
            <a:schemeClr val="tx1"/>
          </a:solidFill>
        </p:spPr>
        <p:txBody>
          <a:bodyPr wrap="square" rtlCol="0">
            <a:spAutoFit/>
          </a:bodyPr>
          <a:lstStyle/>
          <a:p>
            <a:pPr algn="ctr"/>
            <a:r>
              <a:rPr lang="en-US" sz="900" b="1" dirty="0" err="1">
                <a:solidFill>
                  <a:schemeClr val="bg1"/>
                </a:solidFill>
              </a:rPr>
              <a:t>Recai</a:t>
            </a:r>
            <a:r>
              <a:rPr lang="en-US" sz="900" b="1" dirty="0">
                <a:solidFill>
                  <a:schemeClr val="bg1"/>
                </a:solidFill>
              </a:rPr>
              <a:t> </a:t>
            </a:r>
            <a:r>
              <a:rPr lang="en-US" sz="900" b="1" dirty="0" err="1">
                <a:solidFill>
                  <a:schemeClr val="bg1"/>
                </a:solidFill>
              </a:rPr>
              <a:t>Yucel</a:t>
            </a:r>
            <a:endParaRPr lang="en-US" sz="900" b="1" dirty="0">
              <a:solidFill>
                <a:schemeClr val="bg1"/>
              </a:solidFill>
            </a:endParaRPr>
          </a:p>
        </p:txBody>
      </p:sp>
    </p:spTree>
    <p:extLst>
      <p:ext uri="{BB962C8B-B14F-4D97-AF65-F5344CB8AC3E}">
        <p14:creationId xmlns:p14="http://schemas.microsoft.com/office/powerpoint/2010/main" val="99020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4"/>
            <a:ext cx="10515600" cy="1325563"/>
          </a:xfrm>
        </p:spPr>
        <p:txBody>
          <a:bodyPr>
            <a:normAutofit/>
          </a:bodyPr>
          <a:lstStyle/>
          <a:p>
            <a:r>
              <a:rPr lang="en-US" sz="3200" b="1" dirty="0"/>
              <a:t>R4: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678197"/>
            <a:ext cx="11190111" cy="3243086"/>
          </a:xfrm>
        </p:spPr>
        <p:txBody>
          <a:bodyPr>
            <a:noAutofit/>
          </a:bodyPr>
          <a:lstStyle/>
          <a:p>
            <a:r>
              <a:rPr lang="en-US" sz="2000" dirty="0"/>
              <a:t>Youth with SMHC are more likely to be involved in the child welfare and justice systems and to use expensive services like psychiatric hospitalizations, which can hinder their ability to participate in community activities like employment. </a:t>
            </a:r>
          </a:p>
          <a:p>
            <a:pPr>
              <a:spcAft>
                <a:spcPts val="1000"/>
              </a:spcAft>
            </a:pPr>
            <a:r>
              <a:rPr lang="en-US" sz="2000" dirty="0"/>
              <a:t>To improve services and systems, policymakers need to identify high-risk individuals and target interventions accordingly. However, there are gaps in our knowledge of who is most at risk for poor outcomes, suggesting that additional research is needed.</a:t>
            </a:r>
          </a:p>
          <a:p>
            <a:pPr marL="0" indent="0">
              <a:buNone/>
            </a:pPr>
            <a:r>
              <a:rPr lang="en-US" sz="2000" b="1" dirty="0"/>
              <a:t>Using administrative data from Washington State, this study will explore patterns of system involvement over time and the impact of this system involvement on later employment outcomes.</a:t>
            </a:r>
          </a:p>
        </p:txBody>
      </p:sp>
    </p:spTree>
    <p:extLst>
      <p:ext uri="{BB962C8B-B14F-4D97-AF65-F5344CB8AC3E}">
        <p14:creationId xmlns:p14="http://schemas.microsoft.com/office/powerpoint/2010/main" val="2426359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2633"/>
            <a:ext cx="10515600" cy="1325563"/>
          </a:xfrm>
        </p:spPr>
        <p:txBody>
          <a:bodyPr>
            <a:normAutofit/>
          </a:bodyPr>
          <a:lstStyle/>
          <a:p>
            <a:r>
              <a:rPr lang="en-US" sz="3200" dirty="0"/>
              <a:t>R4: Our Proposed Research</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9" y="1458410"/>
            <a:ext cx="11178822" cy="3731428"/>
          </a:xfrm>
        </p:spPr>
        <p:txBody>
          <a:bodyPr>
            <a:normAutofit fontScale="85000" lnSpcReduction="20000"/>
          </a:bodyPr>
          <a:lstStyle/>
          <a:p>
            <a:pPr>
              <a:lnSpc>
                <a:spcPct val="120000"/>
              </a:lnSpc>
            </a:pPr>
            <a:r>
              <a:rPr lang="en-US" dirty="0"/>
              <a:t>Research questions</a:t>
            </a:r>
          </a:p>
          <a:p>
            <a:pPr lvl="1">
              <a:lnSpc>
                <a:spcPct val="120000"/>
              </a:lnSpc>
            </a:pPr>
            <a:r>
              <a:rPr lang="en-US" sz="2400" dirty="0"/>
              <a:t>What distinct longitudinal trajectories of child welfare, justice, and public mental health system involvement exist for the sample before the age of 21 years?</a:t>
            </a:r>
          </a:p>
          <a:p>
            <a:pPr lvl="1">
              <a:lnSpc>
                <a:spcPct val="120000"/>
              </a:lnSpc>
            </a:pPr>
            <a:r>
              <a:rPr lang="en-US" sz="2400" dirty="0"/>
              <a:t>What between-group differences exist among the various trajectories in terms of system setting, demographic, and clinical characteristics?</a:t>
            </a:r>
          </a:p>
          <a:p>
            <a:pPr lvl="1">
              <a:lnSpc>
                <a:spcPct val="120000"/>
              </a:lnSpc>
            </a:pPr>
            <a:r>
              <a:rPr lang="en-US" sz="2400" dirty="0"/>
              <a:t>To what extent does trajectory group membership predict employment outcomes between the ages of 22 and 26 years?</a:t>
            </a:r>
          </a:p>
          <a:p>
            <a:pPr>
              <a:lnSpc>
                <a:spcPct val="120000"/>
              </a:lnSpc>
            </a:pPr>
            <a:r>
              <a:rPr lang="en-US" dirty="0"/>
              <a:t>Research activities</a:t>
            </a:r>
          </a:p>
          <a:p>
            <a:pPr lvl="1">
              <a:lnSpc>
                <a:spcPct val="120000"/>
              </a:lnSpc>
            </a:pPr>
            <a:r>
              <a:rPr lang="en-US" dirty="0"/>
              <a:t>Use a statistical approach that profiles “developmental trajectories” of an outcome over age or time to examine the questions.</a:t>
            </a:r>
          </a:p>
        </p:txBody>
      </p:sp>
    </p:spTree>
    <p:extLst>
      <p:ext uri="{BB962C8B-B14F-4D97-AF65-F5344CB8AC3E}">
        <p14:creationId xmlns:p14="http://schemas.microsoft.com/office/powerpoint/2010/main" val="286870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BF0C-D7E8-B495-3ABA-08AA4F1D2CCE}"/>
              </a:ext>
            </a:extLst>
          </p:cNvPr>
          <p:cNvSpPr>
            <a:spLocks noGrp="1"/>
          </p:cNvSpPr>
          <p:nvPr>
            <p:ph type="title"/>
          </p:nvPr>
        </p:nvSpPr>
        <p:spPr>
          <a:xfrm>
            <a:off x="506589" y="346208"/>
            <a:ext cx="10515600" cy="1325563"/>
          </a:xfrm>
        </p:spPr>
        <p:txBody>
          <a:bodyPr>
            <a:normAutofit/>
          </a:bodyPr>
          <a:lstStyle/>
          <a:p>
            <a:r>
              <a:rPr lang="en-US" sz="3200" dirty="0"/>
              <a:t>Outline</a:t>
            </a:r>
          </a:p>
        </p:txBody>
      </p:sp>
      <p:graphicFrame>
        <p:nvGraphicFramePr>
          <p:cNvPr id="5" name="Content Placeholder 2" descr="chart showing current knowledge and what CIRC will do">
            <a:extLst>
              <a:ext uri="{FF2B5EF4-FFF2-40B4-BE49-F238E27FC236}">
                <a16:creationId xmlns:a16="http://schemas.microsoft.com/office/drawing/2014/main" id="{E08D04A2-E724-447A-DD80-1B036F286162}"/>
              </a:ext>
            </a:extLst>
          </p:cNvPr>
          <p:cNvGraphicFramePr>
            <a:graphicFrameLocks noGrp="1"/>
          </p:cNvGraphicFramePr>
          <p:nvPr>
            <p:ph idx="1"/>
            <p:extLst>
              <p:ext uri="{D42A27DB-BD31-4B8C-83A1-F6EECF244321}">
                <p14:modId xmlns:p14="http://schemas.microsoft.com/office/powerpoint/2010/main" val="387088518"/>
              </p:ext>
            </p:extLst>
          </p:nvPr>
        </p:nvGraphicFramePr>
        <p:xfrm>
          <a:off x="506412" y="1825625"/>
          <a:ext cx="11190287" cy="3243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uble Brace 2">
            <a:extLst>
              <a:ext uri="{FF2B5EF4-FFF2-40B4-BE49-F238E27FC236}">
                <a16:creationId xmlns:a16="http://schemas.microsoft.com/office/drawing/2014/main" id="{E748EEE0-E82F-F6FA-3C70-494A450A6C8F}"/>
              </a:ext>
              <a:ext uri="{C183D7F6-B498-43B3-948B-1728B52AA6E4}">
                <adec:decorative xmlns:adec="http://schemas.microsoft.com/office/drawing/2017/decorative" val="1"/>
              </a:ext>
            </a:extLst>
          </p:cNvPr>
          <p:cNvSpPr/>
          <p:nvPr/>
        </p:nvSpPr>
        <p:spPr>
          <a:xfrm rot="5400000">
            <a:off x="1779623" y="2263424"/>
            <a:ext cx="2912537" cy="2381955"/>
          </a:xfrm>
          <a:prstGeom prst="bracePair">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5F02A4EF-3F11-880A-8C01-6E67B0831460}"/>
              </a:ext>
            </a:extLst>
          </p:cNvPr>
          <p:cNvSpPr txBox="1"/>
          <p:nvPr/>
        </p:nvSpPr>
        <p:spPr>
          <a:xfrm>
            <a:off x="1169811" y="1483226"/>
            <a:ext cx="4132162" cy="461665"/>
          </a:xfrm>
          <a:prstGeom prst="rect">
            <a:avLst/>
          </a:prstGeom>
          <a:noFill/>
        </p:spPr>
        <p:txBody>
          <a:bodyPr wrap="square" rtlCol="0">
            <a:spAutoFit/>
          </a:bodyPr>
          <a:lstStyle/>
          <a:p>
            <a:pPr algn="ctr"/>
            <a:r>
              <a:rPr lang="en-US" sz="2400" dirty="0"/>
              <a:t>Current knowledge</a:t>
            </a:r>
          </a:p>
        </p:txBody>
      </p:sp>
      <p:sp>
        <p:nvSpPr>
          <p:cNvPr id="6" name="Double Brace 5">
            <a:extLst>
              <a:ext uri="{FF2B5EF4-FFF2-40B4-BE49-F238E27FC236}">
                <a16:creationId xmlns:a16="http://schemas.microsoft.com/office/drawing/2014/main" id="{C60D38F0-5690-E930-9F64-A98AE679E4FE}"/>
              </a:ext>
              <a:ext uri="{C183D7F6-B498-43B3-948B-1728B52AA6E4}">
                <adec:decorative xmlns:adec="http://schemas.microsoft.com/office/drawing/2017/decorative" val="1"/>
              </a:ext>
            </a:extLst>
          </p:cNvPr>
          <p:cNvSpPr/>
          <p:nvPr/>
        </p:nvSpPr>
        <p:spPr>
          <a:xfrm rot="5400000">
            <a:off x="7416129" y="2280824"/>
            <a:ext cx="2912537" cy="2381955"/>
          </a:xfrm>
          <a:prstGeom prst="bracePair">
            <a:avLst/>
          </a:prstGeom>
          <a:ln w="317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84F52CA3-1B0E-696E-0C66-8BAD4DC30FCC}"/>
              </a:ext>
            </a:extLst>
          </p:cNvPr>
          <p:cNvSpPr txBox="1"/>
          <p:nvPr/>
        </p:nvSpPr>
        <p:spPr>
          <a:xfrm>
            <a:off x="6723238" y="1553868"/>
            <a:ext cx="4132162" cy="461665"/>
          </a:xfrm>
          <a:prstGeom prst="rect">
            <a:avLst/>
          </a:prstGeom>
          <a:noFill/>
        </p:spPr>
        <p:txBody>
          <a:bodyPr wrap="square" rtlCol="0">
            <a:spAutoFit/>
          </a:bodyPr>
          <a:lstStyle/>
          <a:p>
            <a:pPr algn="ctr"/>
            <a:r>
              <a:rPr lang="en-US" sz="2400" dirty="0"/>
              <a:t>The activities of CIRC</a:t>
            </a:r>
          </a:p>
        </p:txBody>
      </p:sp>
    </p:spTree>
    <p:extLst>
      <p:ext uri="{BB962C8B-B14F-4D97-AF65-F5344CB8AC3E}">
        <p14:creationId xmlns:p14="http://schemas.microsoft.com/office/powerpoint/2010/main" val="80509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E01C-AEAE-E9CB-CD8A-12429DE545D7}"/>
              </a:ext>
            </a:extLst>
          </p:cNvPr>
          <p:cNvSpPr>
            <a:spLocks noGrp="1"/>
          </p:cNvSpPr>
          <p:nvPr>
            <p:ph type="title"/>
          </p:nvPr>
        </p:nvSpPr>
        <p:spPr>
          <a:xfrm>
            <a:off x="4750594" y="352632"/>
            <a:ext cx="6946105" cy="1325563"/>
          </a:xfrm>
        </p:spPr>
        <p:txBody>
          <a:bodyPr>
            <a:normAutofit/>
          </a:bodyPr>
          <a:lstStyle/>
          <a:p>
            <a:r>
              <a:rPr lang="en-US" sz="3200" dirty="0"/>
              <a:t>As a result of R4 we will have:</a:t>
            </a:r>
          </a:p>
        </p:txBody>
      </p:sp>
      <p:pic>
        <p:nvPicPr>
          <p:cNvPr id="5" name="Picture 4" descr="Young woman holding a resume">
            <a:extLst>
              <a:ext uri="{FF2B5EF4-FFF2-40B4-BE49-F238E27FC236}">
                <a16:creationId xmlns:a16="http://schemas.microsoft.com/office/drawing/2014/main" id="{9642EF4F-AEA4-FF51-1AB6-6EB6E9033DB7}"/>
              </a:ext>
            </a:extLst>
          </p:cNvPr>
          <p:cNvPicPr>
            <a:picLocks noChangeAspect="1"/>
          </p:cNvPicPr>
          <p:nvPr/>
        </p:nvPicPr>
        <p:blipFill>
          <a:blip r:embed="rId3"/>
          <a:stretch>
            <a:fillRect/>
          </a:stretch>
        </p:blipFill>
        <p:spPr>
          <a:xfrm>
            <a:off x="0" y="0"/>
            <a:ext cx="4433207" cy="5541508"/>
          </a:xfrm>
          <a:prstGeom prst="rect">
            <a:avLst/>
          </a:prstGeom>
        </p:spPr>
      </p:pic>
      <p:sp>
        <p:nvSpPr>
          <p:cNvPr id="3" name="Content Placeholder 2">
            <a:extLst>
              <a:ext uri="{FF2B5EF4-FFF2-40B4-BE49-F238E27FC236}">
                <a16:creationId xmlns:a16="http://schemas.microsoft.com/office/drawing/2014/main" id="{434DD50A-8A6E-2DFB-17E2-F235C04B99A6}"/>
              </a:ext>
            </a:extLst>
          </p:cNvPr>
          <p:cNvSpPr>
            <a:spLocks noGrp="1"/>
          </p:cNvSpPr>
          <p:nvPr>
            <p:ph idx="1"/>
          </p:nvPr>
        </p:nvSpPr>
        <p:spPr>
          <a:xfrm>
            <a:off x="4750594" y="1825625"/>
            <a:ext cx="6946105" cy="3243086"/>
          </a:xfrm>
        </p:spPr>
        <p:txBody>
          <a:bodyPr>
            <a:normAutofit/>
          </a:bodyPr>
          <a:lstStyle/>
          <a:p>
            <a:r>
              <a:rPr lang="en-US" sz="2000" dirty="0"/>
              <a:t>New knowledge about long-term patterns of system involvement that can help improve services and policies for better integration and support</a:t>
            </a:r>
          </a:p>
          <a:p>
            <a:r>
              <a:rPr lang="en-US" sz="2000" dirty="0"/>
              <a:t>Brief on the implications of study findings for services, systems, and policies</a:t>
            </a:r>
          </a:p>
          <a:p>
            <a:r>
              <a:rPr lang="en-US" sz="2000" dirty="0"/>
              <a:t>A blueprint for other states looking to use integrated data systems</a:t>
            </a:r>
          </a:p>
          <a:p>
            <a:endParaRPr lang="en-US" sz="2000" dirty="0"/>
          </a:p>
        </p:txBody>
      </p:sp>
    </p:spTree>
    <p:extLst>
      <p:ext uri="{BB962C8B-B14F-4D97-AF65-F5344CB8AC3E}">
        <p14:creationId xmlns:p14="http://schemas.microsoft.com/office/powerpoint/2010/main" val="3097589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9" y="0"/>
            <a:ext cx="5480260" cy="5529649"/>
          </a:xfrm>
        </p:spPr>
        <p:txBody>
          <a:bodyPr vert="horz" lIns="91440" tIns="45720" rIns="91440" bIns="45720" rtlCol="0" anchor="ctr">
            <a:noAutofit/>
          </a:bodyPr>
          <a:lstStyle/>
          <a:p>
            <a:r>
              <a:rPr lang="en-US" sz="2800" b="1" dirty="0"/>
              <a:t>R5: Community Participation since the COVID Pandemic: A Mixed Methods Study of the Conceptualizations and Experiences of YAs with SMHC from Disadvantaged Backgrounds</a:t>
            </a:r>
            <a:endParaRPr lang="en-US" sz="28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idx="1"/>
          </p:nvPr>
        </p:nvSpPr>
        <p:spPr>
          <a:xfrm>
            <a:off x="6096000" y="607200"/>
            <a:ext cx="5600700" cy="2063429"/>
          </a:xfrm>
        </p:spPr>
        <p:txBody>
          <a:bodyPr>
            <a:normAutofit/>
          </a:bodyPr>
          <a:lstStyle/>
          <a:p>
            <a:pPr marL="0" indent="0">
              <a:buNone/>
            </a:pPr>
            <a:r>
              <a:rPr lang="en-US" sz="2400" b="1" dirty="0"/>
              <a:t>Leadership</a:t>
            </a:r>
            <a:r>
              <a:rPr lang="en-US" sz="2400" dirty="0"/>
              <a:t>:</a:t>
            </a:r>
            <a:br>
              <a:rPr lang="en-US" sz="2400" dirty="0"/>
            </a:br>
            <a:r>
              <a:rPr lang="en-US" sz="2400" dirty="0"/>
              <a:t>Alicia Lucksted, PhD &amp; Kathryn Sabella, PhD (co-PIs); Elizabeth Thomas, PhD; Eugene Brusilovskiy, MUSA; 2 YAB members (co-Is)</a:t>
            </a:r>
            <a:endParaRPr lang="en-US" sz="2400" b="1" dirty="0"/>
          </a:p>
          <a:p>
            <a:endParaRPr lang="en-US" sz="2400" dirty="0"/>
          </a:p>
        </p:txBody>
      </p:sp>
      <p:pic>
        <p:nvPicPr>
          <p:cNvPr id="7" name="Picture Placeholder 6" descr="Alicia Lucksted">
            <a:extLst>
              <a:ext uri="{FF2B5EF4-FFF2-40B4-BE49-F238E27FC236}">
                <a16:creationId xmlns:a16="http://schemas.microsoft.com/office/drawing/2014/main" id="{52B80295-7BF5-4253-E587-4CF15DA8CC28}"/>
              </a:ext>
            </a:extLst>
          </p:cNvPr>
          <p:cNvPicPr>
            <a:picLocks noGrp="1" noChangeAspect="1"/>
          </p:cNvPicPr>
          <p:nvPr>
            <p:ph type="pic" sz="quarter" idx="13"/>
          </p:nvPr>
        </p:nvPicPr>
        <p:blipFill>
          <a:blip r:embed="rId3"/>
          <a:srcRect t="9971" b="9971"/>
          <a:stretch/>
        </p:blipFill>
        <p:spPr>
          <a:xfrm>
            <a:off x="6096000" y="2525697"/>
            <a:ext cx="1400774" cy="1401776"/>
          </a:xfrm>
          <a:ln w="38100">
            <a:solidFill>
              <a:schemeClr val="tx1"/>
            </a:solidFill>
          </a:ln>
        </p:spPr>
      </p:pic>
      <p:sp>
        <p:nvSpPr>
          <p:cNvPr id="6" name="TextBox 5">
            <a:extLst>
              <a:ext uri="{FF2B5EF4-FFF2-40B4-BE49-F238E27FC236}">
                <a16:creationId xmlns:a16="http://schemas.microsoft.com/office/drawing/2014/main" id="{E18F2E72-7D38-F486-4B17-FE458F08518E}"/>
              </a:ext>
            </a:extLst>
          </p:cNvPr>
          <p:cNvSpPr txBox="1"/>
          <p:nvPr/>
        </p:nvSpPr>
        <p:spPr>
          <a:xfrm>
            <a:off x="6257386" y="3734514"/>
            <a:ext cx="1084647" cy="230832"/>
          </a:xfrm>
          <a:prstGeom prst="rect">
            <a:avLst/>
          </a:prstGeom>
          <a:solidFill>
            <a:schemeClr val="tx1"/>
          </a:solidFill>
        </p:spPr>
        <p:txBody>
          <a:bodyPr wrap="square" rtlCol="0">
            <a:spAutoFit/>
          </a:bodyPr>
          <a:lstStyle/>
          <a:p>
            <a:pPr algn="ctr"/>
            <a:r>
              <a:rPr lang="en-US" sz="900" b="1" dirty="0">
                <a:solidFill>
                  <a:schemeClr val="bg1"/>
                </a:solidFill>
              </a:rPr>
              <a:t>Alicia Lucksted</a:t>
            </a:r>
          </a:p>
        </p:txBody>
      </p:sp>
      <p:pic>
        <p:nvPicPr>
          <p:cNvPr id="10" name="Picture Placeholder 6" descr="Kathryn Sabella">
            <a:extLst>
              <a:ext uri="{FF2B5EF4-FFF2-40B4-BE49-F238E27FC236}">
                <a16:creationId xmlns:a16="http://schemas.microsoft.com/office/drawing/2014/main" id="{035AB764-74AF-02C2-1E21-0C949824F7A3}"/>
              </a:ext>
            </a:extLst>
          </p:cNvPr>
          <p:cNvPicPr>
            <a:picLocks noChangeAspect="1"/>
          </p:cNvPicPr>
          <p:nvPr/>
        </p:nvPicPr>
        <p:blipFill>
          <a:blip r:embed="rId4"/>
          <a:srcRect l="36" r="36"/>
          <a:stretch/>
        </p:blipFill>
        <p:spPr>
          <a:xfrm>
            <a:off x="7496774" y="3556236"/>
            <a:ext cx="1400774" cy="1401776"/>
          </a:xfrm>
          <a:prstGeom prst="ellipse">
            <a:avLst/>
          </a:prstGeom>
          <a:ln w="38100">
            <a:solidFill>
              <a:schemeClr val="tx1"/>
            </a:solidFill>
          </a:ln>
        </p:spPr>
      </p:pic>
      <p:sp>
        <p:nvSpPr>
          <p:cNvPr id="5" name="TextBox 4">
            <a:extLst>
              <a:ext uri="{FF2B5EF4-FFF2-40B4-BE49-F238E27FC236}">
                <a16:creationId xmlns:a16="http://schemas.microsoft.com/office/drawing/2014/main" id="{5C721C21-79FB-CF33-D543-1F5691DBEA4D}"/>
              </a:ext>
            </a:extLst>
          </p:cNvPr>
          <p:cNvSpPr txBox="1"/>
          <p:nvPr/>
        </p:nvSpPr>
        <p:spPr>
          <a:xfrm>
            <a:off x="7624915" y="4766390"/>
            <a:ext cx="1136650" cy="230832"/>
          </a:xfrm>
          <a:prstGeom prst="rect">
            <a:avLst/>
          </a:prstGeom>
          <a:solidFill>
            <a:schemeClr val="tx1"/>
          </a:solidFill>
        </p:spPr>
        <p:txBody>
          <a:bodyPr wrap="square" rtlCol="0">
            <a:spAutoFit/>
          </a:bodyPr>
          <a:lstStyle/>
          <a:p>
            <a:pPr algn="ctr"/>
            <a:r>
              <a:rPr lang="en-US" sz="900" b="1" dirty="0">
                <a:solidFill>
                  <a:schemeClr val="bg1"/>
                </a:solidFill>
              </a:rPr>
              <a:t>Kathryn Sabella</a:t>
            </a:r>
          </a:p>
        </p:txBody>
      </p:sp>
      <p:pic>
        <p:nvPicPr>
          <p:cNvPr id="9" name="Picture Placeholder 6" descr="headshot of Liz Thomas white woman long brown hair">
            <a:extLst>
              <a:ext uri="{FF2B5EF4-FFF2-40B4-BE49-F238E27FC236}">
                <a16:creationId xmlns:a16="http://schemas.microsoft.com/office/drawing/2014/main" id="{34FC597A-DAB9-ADC0-D550-923AE1A316A3}"/>
              </a:ext>
            </a:extLst>
          </p:cNvPr>
          <p:cNvPicPr>
            <a:picLocks noChangeAspect="1"/>
          </p:cNvPicPr>
          <p:nvPr/>
        </p:nvPicPr>
        <p:blipFill>
          <a:blip r:embed="rId5"/>
          <a:srcRect l="36" r="36"/>
          <a:stretch/>
        </p:blipFill>
        <p:spPr>
          <a:xfrm>
            <a:off x="8897548" y="2525697"/>
            <a:ext cx="1400774" cy="1401776"/>
          </a:xfrm>
          <a:prstGeom prst="ellipse">
            <a:avLst/>
          </a:prstGeom>
          <a:ln w="38100">
            <a:solidFill>
              <a:schemeClr val="tx1"/>
            </a:solidFill>
          </a:ln>
        </p:spPr>
      </p:pic>
      <p:sp>
        <p:nvSpPr>
          <p:cNvPr id="8" name="TextBox 7">
            <a:extLst>
              <a:ext uri="{FF2B5EF4-FFF2-40B4-BE49-F238E27FC236}">
                <a16:creationId xmlns:a16="http://schemas.microsoft.com/office/drawing/2014/main" id="{7D3A3F89-9A3F-0C7A-EF0B-19E5BDC5FF6F}"/>
              </a:ext>
            </a:extLst>
          </p:cNvPr>
          <p:cNvSpPr txBox="1"/>
          <p:nvPr/>
        </p:nvSpPr>
        <p:spPr>
          <a:xfrm>
            <a:off x="8961020" y="3734514"/>
            <a:ext cx="1271434" cy="230832"/>
          </a:xfrm>
          <a:prstGeom prst="rect">
            <a:avLst/>
          </a:prstGeom>
          <a:solidFill>
            <a:schemeClr val="tx1"/>
          </a:solidFill>
        </p:spPr>
        <p:txBody>
          <a:bodyPr wrap="square" rtlCol="0">
            <a:spAutoFit/>
          </a:bodyPr>
          <a:lstStyle/>
          <a:p>
            <a:pPr algn="ctr"/>
            <a:r>
              <a:rPr lang="en-US" sz="900" b="1" dirty="0">
                <a:solidFill>
                  <a:schemeClr val="bg1"/>
                </a:solidFill>
              </a:rPr>
              <a:t>Elizabeth Thomas</a:t>
            </a:r>
          </a:p>
        </p:txBody>
      </p:sp>
      <p:pic>
        <p:nvPicPr>
          <p:cNvPr id="11" name="Picture Placeholder 6" descr="Eugene Brusilovskiy">
            <a:extLst>
              <a:ext uri="{FF2B5EF4-FFF2-40B4-BE49-F238E27FC236}">
                <a16:creationId xmlns:a16="http://schemas.microsoft.com/office/drawing/2014/main" id="{447EE926-60B0-40C5-4CC7-A2201F64C07D}"/>
              </a:ext>
            </a:extLst>
          </p:cNvPr>
          <p:cNvPicPr>
            <a:picLocks noChangeAspect="1"/>
          </p:cNvPicPr>
          <p:nvPr/>
        </p:nvPicPr>
        <p:blipFill>
          <a:blip r:embed="rId6"/>
          <a:srcRect l="36" r="36"/>
          <a:stretch/>
        </p:blipFill>
        <p:spPr>
          <a:xfrm>
            <a:off x="10298322" y="3556236"/>
            <a:ext cx="1400774" cy="1401776"/>
          </a:xfrm>
          <a:prstGeom prst="ellipse">
            <a:avLst/>
          </a:prstGeom>
          <a:ln w="38100">
            <a:solidFill>
              <a:schemeClr val="tx1"/>
            </a:solidFill>
          </a:ln>
        </p:spPr>
      </p:pic>
      <p:sp>
        <p:nvSpPr>
          <p:cNvPr id="3" name="TextBox 2">
            <a:extLst>
              <a:ext uri="{FF2B5EF4-FFF2-40B4-BE49-F238E27FC236}">
                <a16:creationId xmlns:a16="http://schemas.microsoft.com/office/drawing/2014/main" id="{1FC3CCA4-57FF-4D6F-EBF2-C3B0E3B311C9}"/>
              </a:ext>
            </a:extLst>
          </p:cNvPr>
          <p:cNvSpPr txBox="1"/>
          <p:nvPr/>
        </p:nvSpPr>
        <p:spPr>
          <a:xfrm>
            <a:off x="10298322" y="4766390"/>
            <a:ext cx="1400774" cy="230832"/>
          </a:xfrm>
          <a:prstGeom prst="rect">
            <a:avLst/>
          </a:prstGeom>
          <a:solidFill>
            <a:schemeClr val="tx1"/>
          </a:solidFill>
        </p:spPr>
        <p:txBody>
          <a:bodyPr wrap="square" rtlCol="0">
            <a:spAutoFit/>
          </a:bodyPr>
          <a:lstStyle/>
          <a:p>
            <a:pPr algn="ctr"/>
            <a:r>
              <a:rPr lang="en-US" sz="900" b="1" dirty="0">
                <a:solidFill>
                  <a:schemeClr val="bg1"/>
                </a:solidFill>
              </a:rPr>
              <a:t>Eugene Brusilovskiy</a:t>
            </a:r>
          </a:p>
        </p:txBody>
      </p:sp>
    </p:spTree>
    <p:extLst>
      <p:ext uri="{BB962C8B-B14F-4D97-AF65-F5344CB8AC3E}">
        <p14:creationId xmlns:p14="http://schemas.microsoft.com/office/powerpoint/2010/main" val="3066587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4"/>
            <a:ext cx="10515600" cy="1325563"/>
          </a:xfrm>
        </p:spPr>
        <p:txBody>
          <a:bodyPr>
            <a:normAutofit/>
          </a:bodyPr>
          <a:lstStyle/>
          <a:p>
            <a:r>
              <a:rPr lang="en-US" sz="3200" b="1" dirty="0"/>
              <a:t>R5: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825625"/>
            <a:ext cx="11190111" cy="3243086"/>
          </a:xfrm>
        </p:spPr>
        <p:txBody>
          <a:bodyPr>
            <a:noAutofit/>
          </a:bodyPr>
          <a:lstStyle/>
          <a:p>
            <a:r>
              <a:rPr lang="en-US" sz="2000" dirty="0"/>
              <a:t>Youth with SMHC from disadvantaged backgrounds are interested in various community activities but often participate less than they would like. </a:t>
            </a:r>
          </a:p>
          <a:p>
            <a:pPr>
              <a:spcAft>
                <a:spcPts val="1000"/>
              </a:spcAft>
            </a:pPr>
            <a:r>
              <a:rPr lang="en-US" sz="2000" dirty="0"/>
              <a:t>The COVID-19 pandemic changed how people engage in their communities, particularly online, and made existing barriers like poverty and stigma worse for these youth.</a:t>
            </a:r>
          </a:p>
          <a:p>
            <a:pPr marL="0" indent="0">
              <a:buNone/>
            </a:pPr>
            <a:r>
              <a:rPr lang="en-US" sz="2000" b="1" dirty="0"/>
              <a:t>This study will provide an updated understanding of what community participation looks like among YAs with SMHC to design interventions, systems, and policies that meet their current experiences and needs. </a:t>
            </a:r>
          </a:p>
        </p:txBody>
      </p:sp>
    </p:spTree>
    <p:extLst>
      <p:ext uri="{BB962C8B-B14F-4D97-AF65-F5344CB8AC3E}">
        <p14:creationId xmlns:p14="http://schemas.microsoft.com/office/powerpoint/2010/main" val="1541862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2633"/>
            <a:ext cx="10515600" cy="1325563"/>
          </a:xfrm>
        </p:spPr>
        <p:txBody>
          <a:bodyPr>
            <a:normAutofit/>
          </a:bodyPr>
          <a:lstStyle/>
          <a:p>
            <a:r>
              <a:rPr lang="en-US" sz="3200" dirty="0"/>
              <a:t>R5: Our Proposed Research</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9" y="1423687"/>
            <a:ext cx="11178822" cy="3580800"/>
          </a:xfrm>
        </p:spPr>
        <p:txBody>
          <a:bodyPr>
            <a:normAutofit fontScale="85000" lnSpcReduction="20000"/>
          </a:bodyPr>
          <a:lstStyle/>
          <a:p>
            <a:pPr>
              <a:lnSpc>
                <a:spcPct val="120000"/>
              </a:lnSpc>
            </a:pPr>
            <a:r>
              <a:rPr lang="en-US" dirty="0"/>
              <a:t>Research questions</a:t>
            </a:r>
          </a:p>
          <a:p>
            <a:pPr lvl="1">
              <a:lnSpc>
                <a:spcPct val="120000"/>
              </a:lnSpc>
            </a:pPr>
            <a:r>
              <a:rPr lang="en-US" sz="2400" dirty="0"/>
              <a:t>How are YAs with SMHC from disadvantaged backgrounds conceptualizing and experiencing community participation since COVID?</a:t>
            </a:r>
          </a:p>
          <a:p>
            <a:pPr lvl="1">
              <a:lnSpc>
                <a:spcPct val="120000"/>
              </a:lnSpc>
            </a:pPr>
            <a:r>
              <a:rPr lang="en-US" sz="2400" dirty="0"/>
              <a:t>To what extent are YAs with SMHC from disadvantaged backgrounds participating in areas that are important to them since COVID?</a:t>
            </a:r>
          </a:p>
          <a:p>
            <a:pPr>
              <a:lnSpc>
                <a:spcPct val="120000"/>
              </a:lnSpc>
            </a:pPr>
            <a:r>
              <a:rPr lang="en-US" dirty="0"/>
              <a:t>Research activities</a:t>
            </a:r>
          </a:p>
          <a:p>
            <a:pPr lvl="1">
              <a:lnSpc>
                <a:spcPct val="120000"/>
              </a:lnSpc>
            </a:pPr>
            <a:r>
              <a:rPr lang="en-US" dirty="0"/>
              <a:t>Qualitative interviews with 40 YAs with SMHC from disadvantaged backgrounds about the meaning and experience of community participation</a:t>
            </a:r>
          </a:p>
          <a:p>
            <a:pPr lvl="1">
              <a:lnSpc>
                <a:spcPct val="120000"/>
              </a:lnSpc>
            </a:pPr>
            <a:r>
              <a:rPr lang="en-US" dirty="0"/>
              <a:t>Survey that will allow us to measure community participation among a larger group of YAs.</a:t>
            </a:r>
          </a:p>
        </p:txBody>
      </p:sp>
    </p:spTree>
    <p:extLst>
      <p:ext uri="{BB962C8B-B14F-4D97-AF65-F5344CB8AC3E}">
        <p14:creationId xmlns:p14="http://schemas.microsoft.com/office/powerpoint/2010/main" val="3276129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E01C-AEAE-E9CB-CD8A-12429DE545D7}"/>
              </a:ext>
            </a:extLst>
          </p:cNvPr>
          <p:cNvSpPr>
            <a:spLocks noGrp="1"/>
          </p:cNvSpPr>
          <p:nvPr>
            <p:ph type="title"/>
          </p:nvPr>
        </p:nvSpPr>
        <p:spPr>
          <a:xfrm>
            <a:off x="506589" y="346455"/>
            <a:ext cx="6821134" cy="1325563"/>
          </a:xfrm>
        </p:spPr>
        <p:txBody>
          <a:bodyPr>
            <a:normAutofit/>
          </a:bodyPr>
          <a:lstStyle/>
          <a:p>
            <a:r>
              <a:rPr lang="en-US" sz="3200" dirty="0"/>
              <a:t>As a result of R5 we will have:</a:t>
            </a:r>
          </a:p>
        </p:txBody>
      </p:sp>
      <p:sp>
        <p:nvSpPr>
          <p:cNvPr id="3" name="Content Placeholder 2">
            <a:extLst>
              <a:ext uri="{FF2B5EF4-FFF2-40B4-BE49-F238E27FC236}">
                <a16:creationId xmlns:a16="http://schemas.microsoft.com/office/drawing/2014/main" id="{434DD50A-8A6E-2DFB-17E2-F235C04B99A6}"/>
              </a:ext>
            </a:extLst>
          </p:cNvPr>
          <p:cNvSpPr>
            <a:spLocks noGrp="1"/>
          </p:cNvSpPr>
          <p:nvPr>
            <p:ph idx="1"/>
          </p:nvPr>
        </p:nvSpPr>
        <p:spPr>
          <a:xfrm>
            <a:off x="506589" y="1825625"/>
            <a:ext cx="6821134" cy="3243086"/>
          </a:xfrm>
        </p:spPr>
        <p:txBody>
          <a:bodyPr>
            <a:normAutofit/>
          </a:bodyPr>
          <a:lstStyle/>
          <a:p>
            <a:r>
              <a:rPr lang="en-US" sz="2000" dirty="0"/>
              <a:t>Trainings and ongoing support to young people with lived experience to foster involvement in research as interviewers, data analysts, and co-investigators</a:t>
            </a:r>
          </a:p>
          <a:p>
            <a:r>
              <a:rPr lang="en-US" sz="2000" dirty="0"/>
              <a:t>New knowledge needed to help develop better interventions, policies, and support systems tailored to meet the needs of YAs with SMHC from disadvantaged backgrounds</a:t>
            </a:r>
          </a:p>
          <a:p>
            <a:pPr marL="0" indent="0">
              <a:buNone/>
            </a:pPr>
            <a:endParaRPr lang="en-US" sz="2000" dirty="0"/>
          </a:p>
        </p:txBody>
      </p:sp>
      <p:pic>
        <p:nvPicPr>
          <p:cNvPr id="5" name="Picture 4" descr="A young adult putting on a face mask">
            <a:extLst>
              <a:ext uri="{FF2B5EF4-FFF2-40B4-BE49-F238E27FC236}">
                <a16:creationId xmlns:a16="http://schemas.microsoft.com/office/drawing/2014/main" id="{0F23E042-823A-EEF4-E27A-3D47D58F7F0F}"/>
              </a:ext>
            </a:extLst>
          </p:cNvPr>
          <p:cNvPicPr>
            <a:picLocks noChangeAspect="1"/>
          </p:cNvPicPr>
          <p:nvPr/>
        </p:nvPicPr>
        <p:blipFill>
          <a:blip r:embed="rId3"/>
          <a:stretch>
            <a:fillRect/>
          </a:stretch>
        </p:blipFill>
        <p:spPr>
          <a:xfrm>
            <a:off x="7760426" y="0"/>
            <a:ext cx="4431574" cy="5539468"/>
          </a:xfrm>
          <a:prstGeom prst="rect">
            <a:avLst/>
          </a:prstGeom>
        </p:spPr>
      </p:pic>
    </p:spTree>
    <p:extLst>
      <p:ext uri="{BB962C8B-B14F-4D97-AF65-F5344CB8AC3E}">
        <p14:creationId xmlns:p14="http://schemas.microsoft.com/office/powerpoint/2010/main" val="378945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BB0B-B1D1-BDCE-CFA0-ACB0F4587032}"/>
              </a:ext>
            </a:extLst>
          </p:cNvPr>
          <p:cNvSpPr>
            <a:spLocks noGrp="1"/>
          </p:cNvSpPr>
          <p:nvPr>
            <p:ph type="title"/>
          </p:nvPr>
        </p:nvSpPr>
        <p:spPr>
          <a:xfrm>
            <a:off x="838200" y="0"/>
            <a:ext cx="10512552" cy="5542005"/>
          </a:xfrm>
        </p:spPr>
        <p:txBody>
          <a:bodyPr vert="horz" lIns="91440" tIns="45720" rIns="91440" bIns="45720" rtlCol="0" anchor="ctr">
            <a:normAutofit/>
          </a:bodyPr>
          <a:lstStyle/>
          <a:p>
            <a:pPr algn="ctr"/>
            <a:r>
              <a:rPr lang="en-US" sz="5000" dirty="0"/>
              <a:t>Knowledge Translation</a:t>
            </a:r>
            <a:endParaRPr lang="en-US" sz="5000" kern="1200" dirty="0">
              <a:solidFill>
                <a:schemeClr val="tx1"/>
              </a:solidFill>
              <a:latin typeface="+mj-lt"/>
              <a:ea typeface="+mj-ea"/>
              <a:cs typeface="+mj-cs"/>
            </a:endParaRPr>
          </a:p>
        </p:txBody>
      </p:sp>
    </p:spTree>
    <p:extLst>
      <p:ext uri="{BB962C8B-B14F-4D97-AF65-F5344CB8AC3E}">
        <p14:creationId xmlns:p14="http://schemas.microsoft.com/office/powerpoint/2010/main" val="4242845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AC9-183C-94E1-83B8-15FE049E6A3B}"/>
              </a:ext>
            </a:extLst>
          </p:cNvPr>
          <p:cNvSpPr>
            <a:spLocks noGrp="1"/>
          </p:cNvSpPr>
          <p:nvPr>
            <p:ph type="title"/>
          </p:nvPr>
        </p:nvSpPr>
        <p:spPr>
          <a:xfrm>
            <a:off x="506589" y="358812"/>
            <a:ext cx="10515600" cy="1325563"/>
          </a:xfrm>
        </p:spPr>
        <p:txBody>
          <a:bodyPr>
            <a:normAutofit/>
          </a:bodyPr>
          <a:lstStyle/>
          <a:p>
            <a:r>
              <a:rPr lang="en-US" sz="3200" dirty="0"/>
              <a:t>Ongoing Dissemination</a:t>
            </a:r>
          </a:p>
        </p:txBody>
      </p:sp>
      <p:sp>
        <p:nvSpPr>
          <p:cNvPr id="3" name="Content Placeholder 2">
            <a:extLst>
              <a:ext uri="{FF2B5EF4-FFF2-40B4-BE49-F238E27FC236}">
                <a16:creationId xmlns:a16="http://schemas.microsoft.com/office/drawing/2014/main" id="{89359D60-A442-B8A7-965A-7E0A9A34F138}"/>
              </a:ext>
            </a:extLst>
          </p:cNvPr>
          <p:cNvSpPr>
            <a:spLocks noGrp="1"/>
          </p:cNvSpPr>
          <p:nvPr>
            <p:ph idx="1"/>
          </p:nvPr>
        </p:nvSpPr>
        <p:spPr>
          <a:xfrm>
            <a:off x="506589" y="1634949"/>
            <a:ext cx="5946838" cy="3433762"/>
          </a:xfrm>
        </p:spPr>
        <p:txBody>
          <a:bodyPr>
            <a:normAutofit/>
          </a:bodyPr>
          <a:lstStyle/>
          <a:p>
            <a:r>
              <a:rPr lang="en-US" sz="2400" b="1" dirty="0"/>
              <a:t>Leadership: </a:t>
            </a:r>
            <a:r>
              <a:rPr lang="en-US" sz="2400" dirty="0"/>
              <a:t>Marsha Ellison, PhD &amp; Deirdre Logan </a:t>
            </a:r>
          </a:p>
          <a:p>
            <a:r>
              <a:rPr lang="en-US" sz="2400" b="1" dirty="0"/>
              <a:t>Activities:</a:t>
            </a:r>
          </a:p>
          <a:p>
            <a:pPr lvl="1"/>
            <a:r>
              <a:rPr lang="en-US" sz="2000" dirty="0"/>
              <a:t>Journal publications and conferences</a:t>
            </a:r>
          </a:p>
          <a:p>
            <a:pPr lvl="1"/>
            <a:r>
              <a:rPr lang="en-US" sz="2000" dirty="0"/>
              <a:t>Electronic media including podcasts, social media, and written blogs</a:t>
            </a:r>
          </a:p>
          <a:p>
            <a:pPr lvl="1"/>
            <a:r>
              <a:rPr lang="en-US" sz="2000" dirty="0"/>
              <a:t>Other printed media (tip sheets and briefs)</a:t>
            </a:r>
            <a:endParaRPr lang="en-US" sz="2000" b="1" dirty="0"/>
          </a:p>
        </p:txBody>
      </p:sp>
      <p:pic>
        <p:nvPicPr>
          <p:cNvPr id="5" name="Picture 4" descr="Pattern with icons representing various dissemination modalities">
            <a:extLst>
              <a:ext uri="{FF2B5EF4-FFF2-40B4-BE49-F238E27FC236}">
                <a16:creationId xmlns:a16="http://schemas.microsoft.com/office/drawing/2014/main" id="{F53B447D-1A46-F863-D2C5-03DC639913FB}"/>
              </a:ext>
            </a:extLst>
          </p:cNvPr>
          <p:cNvPicPr>
            <a:picLocks noChangeAspect="1"/>
          </p:cNvPicPr>
          <p:nvPr/>
        </p:nvPicPr>
        <p:blipFill>
          <a:blip r:embed="rId3">
            <a:duotone>
              <a:prstClr val="black"/>
              <a:schemeClr val="accent1">
                <a:tint val="45000"/>
                <a:satMod val="400000"/>
              </a:schemeClr>
            </a:duotone>
          </a:blip>
          <a:stretch>
            <a:fillRect/>
          </a:stretch>
        </p:blipFill>
        <p:spPr>
          <a:xfrm>
            <a:off x="6920784" y="1"/>
            <a:ext cx="5271215" cy="5538290"/>
          </a:xfrm>
          <a:prstGeom prst="rect">
            <a:avLst/>
          </a:prstGeom>
        </p:spPr>
      </p:pic>
    </p:spTree>
    <p:extLst>
      <p:ext uri="{BB962C8B-B14F-4D97-AF65-F5344CB8AC3E}">
        <p14:creationId xmlns:p14="http://schemas.microsoft.com/office/powerpoint/2010/main" val="999469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5C4A-44F8-786A-E63F-E381EDDB5541}"/>
              </a:ext>
            </a:extLst>
          </p:cNvPr>
          <p:cNvSpPr>
            <a:spLocks noGrp="1"/>
          </p:cNvSpPr>
          <p:nvPr>
            <p:ph type="title"/>
          </p:nvPr>
        </p:nvSpPr>
        <p:spPr>
          <a:xfrm>
            <a:off x="506589" y="-1325563"/>
            <a:ext cx="10515600" cy="1325563"/>
          </a:xfrm>
        </p:spPr>
        <p:txBody>
          <a:bodyPr vert="horz" lIns="91440" tIns="45720" rIns="91440" bIns="45720" rtlCol="0" anchor="b">
            <a:normAutofit/>
          </a:bodyPr>
          <a:lstStyle/>
          <a:p>
            <a:r>
              <a:rPr lang="en-US" dirty="0"/>
              <a:t>Product Outputs</a:t>
            </a:r>
          </a:p>
        </p:txBody>
      </p:sp>
      <p:pic>
        <p:nvPicPr>
          <p:cNvPr id="6" name="Picture 5" descr="Collage of several Transitions ACR communications materials">
            <a:extLst>
              <a:ext uri="{FF2B5EF4-FFF2-40B4-BE49-F238E27FC236}">
                <a16:creationId xmlns:a16="http://schemas.microsoft.com/office/drawing/2014/main" id="{CD5C80EC-88FD-3A42-BCD9-39E6D09F2F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9057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1F96-B5F2-C086-4DED-6158A1FC85E3}"/>
              </a:ext>
            </a:extLst>
          </p:cNvPr>
          <p:cNvSpPr>
            <a:spLocks noGrp="1"/>
          </p:cNvSpPr>
          <p:nvPr>
            <p:ph type="title"/>
          </p:nvPr>
        </p:nvSpPr>
        <p:spPr>
          <a:xfrm>
            <a:off x="506589" y="352632"/>
            <a:ext cx="10515600" cy="1325563"/>
          </a:xfrm>
        </p:spPr>
        <p:txBody>
          <a:bodyPr>
            <a:normAutofit/>
          </a:bodyPr>
          <a:lstStyle/>
          <a:p>
            <a:r>
              <a:rPr lang="en-US" sz="3200" dirty="0"/>
              <a:t>Check Out Our Existing Products!</a:t>
            </a:r>
          </a:p>
        </p:txBody>
      </p:sp>
      <p:sp>
        <p:nvSpPr>
          <p:cNvPr id="3" name="Content Placeholder 2">
            <a:extLst>
              <a:ext uri="{FF2B5EF4-FFF2-40B4-BE49-F238E27FC236}">
                <a16:creationId xmlns:a16="http://schemas.microsoft.com/office/drawing/2014/main" id="{49A48C4F-9865-4A43-90C4-E5525E8C45D6}"/>
              </a:ext>
            </a:extLst>
          </p:cNvPr>
          <p:cNvSpPr>
            <a:spLocks noGrp="1"/>
          </p:cNvSpPr>
          <p:nvPr>
            <p:ph idx="1"/>
          </p:nvPr>
        </p:nvSpPr>
        <p:spPr>
          <a:xfrm>
            <a:off x="506589" y="1516284"/>
            <a:ext cx="11178822" cy="3552427"/>
          </a:xfrm>
        </p:spPr>
        <p:txBody>
          <a:bodyPr>
            <a:noAutofit/>
          </a:bodyPr>
          <a:lstStyle/>
          <a:p>
            <a:r>
              <a:rPr lang="en-US" sz="2000" dirty="0"/>
              <a:t>Website: </a:t>
            </a:r>
            <a:r>
              <a:rPr lang="en-US" sz="2000" dirty="0">
                <a:hlinkClick r:id="rId2"/>
              </a:rPr>
              <a:t>https://www.umassmed.edu/transitionsacr/circ</a:t>
            </a:r>
            <a:r>
              <a:rPr lang="en-US" sz="2000" dirty="0"/>
              <a:t> </a:t>
            </a:r>
          </a:p>
          <a:p>
            <a:r>
              <a:rPr lang="en-US" sz="2000" dirty="0"/>
              <a:t>Podcast episodes:</a:t>
            </a:r>
          </a:p>
          <a:p>
            <a:pPr lvl="1"/>
            <a:r>
              <a:rPr lang="en-US" sz="2000" dirty="0">
                <a:hlinkClick r:id="rId3"/>
              </a:rPr>
              <a:t>S.T.A.Y. Tuned Podcast Episode 13: Salsa Dancing, a Youth Advisory Board and Peer Support for Mental Health</a:t>
            </a:r>
            <a:endParaRPr lang="en-US" sz="2000" dirty="0"/>
          </a:p>
          <a:p>
            <a:pPr lvl="1"/>
            <a:r>
              <a:rPr lang="en-US" sz="2000" dirty="0">
                <a:hlinkClick r:id="rId4"/>
              </a:rPr>
              <a:t>S.T.A.Y. Tuned Podcast Episode 17: Leveling Up Together: Gaming, Community, and Mental Health</a:t>
            </a:r>
            <a:endParaRPr lang="en-US" sz="2000" dirty="0"/>
          </a:p>
          <a:p>
            <a:r>
              <a:rPr lang="en-US" sz="2000" dirty="0"/>
              <a:t>Social media accounts:	</a:t>
            </a:r>
          </a:p>
          <a:p>
            <a:pPr lvl="1"/>
            <a:r>
              <a:rPr lang="en-US" sz="2000" dirty="0">
                <a:hlinkClick r:id="rId5"/>
              </a:rPr>
              <a:t>https://www.facebook.com/TransitionsACR</a:t>
            </a:r>
            <a:endParaRPr lang="en-US" sz="2000" dirty="0"/>
          </a:p>
          <a:p>
            <a:pPr lvl="1"/>
            <a:r>
              <a:rPr lang="en-US" sz="2000" dirty="0">
                <a:hlinkClick r:id="rId6"/>
              </a:rPr>
              <a:t>https://twitter.com/TransitionsACR</a:t>
            </a:r>
            <a:endParaRPr lang="en-US" sz="2000" dirty="0"/>
          </a:p>
          <a:p>
            <a:pPr lvl="1"/>
            <a:r>
              <a:rPr lang="en-US" sz="2000" dirty="0">
                <a:hlinkClick r:id="rId7"/>
              </a:rPr>
              <a:t>https://www.youtube.com/user/TransitionsRTC</a:t>
            </a:r>
            <a:r>
              <a:rPr lang="en-US" sz="2000" dirty="0"/>
              <a:t> </a:t>
            </a:r>
          </a:p>
          <a:p>
            <a:pPr lvl="1"/>
            <a:r>
              <a:rPr lang="en-US" sz="2000" dirty="0">
                <a:hlinkClick r:id="rId8"/>
              </a:rPr>
              <a:t>https://www.instagram.com/transitions_acr/</a:t>
            </a:r>
            <a:r>
              <a:rPr lang="en-US" sz="2000" dirty="0"/>
              <a:t>  </a:t>
            </a:r>
          </a:p>
        </p:txBody>
      </p:sp>
    </p:spTree>
    <p:extLst>
      <p:ext uri="{BB962C8B-B14F-4D97-AF65-F5344CB8AC3E}">
        <p14:creationId xmlns:p14="http://schemas.microsoft.com/office/powerpoint/2010/main" val="3138679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907744" y="735225"/>
            <a:ext cx="5788956" cy="2751336"/>
          </a:xfrm>
        </p:spPr>
        <p:txBody>
          <a:bodyPr vert="horz" lIns="91440" tIns="45720" rIns="91440" bIns="45720" rtlCol="0" anchor="b">
            <a:noAutofit/>
          </a:bodyPr>
          <a:lstStyle/>
          <a:p>
            <a:r>
              <a:rPr lang="en-US" sz="3200" b="1" dirty="0"/>
              <a:t>T1: Fostering Disability Justice Leadership and Civic Engagement among YAs with SMHC from Disadvantaged Backgrounds</a:t>
            </a:r>
            <a:endParaRPr lang="en-US" sz="3200" kern="1200" dirty="0">
              <a:solidFill>
                <a:schemeClr val="tx1"/>
              </a:solidFill>
              <a:latin typeface="+mj-lt"/>
              <a:ea typeface="+mj-ea"/>
              <a:cs typeface="+mj-cs"/>
            </a:endParaRPr>
          </a:p>
        </p:txBody>
      </p:sp>
      <p:pic>
        <p:nvPicPr>
          <p:cNvPr id="5" name="Picture 4" descr="Two young adult volunteers planting trees">
            <a:extLst>
              <a:ext uri="{FF2B5EF4-FFF2-40B4-BE49-F238E27FC236}">
                <a16:creationId xmlns:a16="http://schemas.microsoft.com/office/drawing/2014/main" id="{D8C8BEDA-61FC-B13F-AB66-EF493C9DC5A2}"/>
              </a:ext>
            </a:extLst>
          </p:cNvPr>
          <p:cNvPicPr>
            <a:picLocks noChangeAspect="1"/>
          </p:cNvPicPr>
          <p:nvPr/>
        </p:nvPicPr>
        <p:blipFill>
          <a:blip r:embed="rId3"/>
          <a:stretch>
            <a:fillRect/>
          </a:stretch>
        </p:blipFill>
        <p:spPr>
          <a:xfrm>
            <a:off x="0" y="0"/>
            <a:ext cx="5540375" cy="5540375"/>
          </a:xfrm>
          <a:prstGeom prst="rect">
            <a:avLst/>
          </a:prstGeom>
        </p:spPr>
      </p:pic>
      <p:sp>
        <p:nvSpPr>
          <p:cNvPr id="4" name="Text Placeholder 3">
            <a:extLst>
              <a:ext uri="{FF2B5EF4-FFF2-40B4-BE49-F238E27FC236}">
                <a16:creationId xmlns:a16="http://schemas.microsoft.com/office/drawing/2014/main" id="{2F423ED3-770C-F6CA-7B9B-8C25B6493C6F}"/>
              </a:ext>
            </a:extLst>
          </p:cNvPr>
          <p:cNvSpPr>
            <a:spLocks noGrp="1"/>
          </p:cNvSpPr>
          <p:nvPr>
            <p:ph type="body" idx="1"/>
          </p:nvPr>
        </p:nvSpPr>
        <p:spPr>
          <a:xfrm>
            <a:off x="5907744" y="3710227"/>
            <a:ext cx="5788956" cy="1230164"/>
          </a:xfrm>
        </p:spPr>
        <p:txBody>
          <a:bodyPr>
            <a:normAutofit/>
          </a:bodyPr>
          <a:lstStyle/>
          <a:p>
            <a:r>
              <a:rPr lang="en-US" b="1" dirty="0"/>
              <a:t>Leadership</a:t>
            </a:r>
            <a:r>
              <a:rPr lang="en-US" dirty="0"/>
              <a:t>: Barbara </a:t>
            </a:r>
            <a:r>
              <a:rPr lang="en-US" sz="2400" dirty="0"/>
              <a:t>Ferman, PhD (co-lead); </a:t>
            </a:r>
            <a:r>
              <a:rPr lang="en-US" sz="2400" dirty="0" err="1"/>
              <a:t>Ieshia</a:t>
            </a:r>
            <a:r>
              <a:rPr lang="en-US" sz="2400" dirty="0"/>
              <a:t> Nelson, MA (co-lead); Ethan Rodriguez</a:t>
            </a:r>
            <a:endParaRPr lang="en-US" sz="2400" b="1" dirty="0"/>
          </a:p>
          <a:p>
            <a:endParaRPr lang="en-US" dirty="0"/>
          </a:p>
        </p:txBody>
      </p:sp>
    </p:spTree>
    <p:extLst>
      <p:ext uri="{BB962C8B-B14F-4D97-AF65-F5344CB8AC3E}">
        <p14:creationId xmlns:p14="http://schemas.microsoft.com/office/powerpoint/2010/main" val="19416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C4DC-ADA6-3761-75C9-E4BEA528E47B}"/>
              </a:ext>
            </a:extLst>
          </p:cNvPr>
          <p:cNvSpPr>
            <a:spLocks noGrp="1"/>
          </p:cNvSpPr>
          <p:nvPr>
            <p:ph type="title"/>
          </p:nvPr>
        </p:nvSpPr>
        <p:spPr>
          <a:xfrm>
            <a:off x="1524000" y="1"/>
            <a:ext cx="9144000" cy="5535826"/>
          </a:xfrm>
        </p:spPr>
        <p:txBody>
          <a:bodyPr vert="horz" lIns="91440" tIns="45720" rIns="91440" bIns="45720" rtlCol="0" anchor="ctr">
            <a:normAutofit/>
          </a:bodyPr>
          <a:lstStyle/>
          <a:p>
            <a:pPr algn="ctr"/>
            <a:r>
              <a:rPr lang="en-US" sz="5000" kern="1200" dirty="0">
                <a:solidFill>
                  <a:schemeClr val="tx1"/>
                </a:solidFill>
                <a:latin typeface="+mj-lt"/>
                <a:ea typeface="+mj-ea"/>
                <a:cs typeface="+mj-cs"/>
              </a:rPr>
              <a:t>Community Participation and Young Adults with Serious Mental Health Conditions</a:t>
            </a:r>
          </a:p>
        </p:txBody>
      </p:sp>
    </p:spTree>
    <p:extLst>
      <p:ext uri="{BB962C8B-B14F-4D97-AF65-F5344CB8AC3E}">
        <p14:creationId xmlns:p14="http://schemas.microsoft.com/office/powerpoint/2010/main" val="1754382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2"/>
            <a:ext cx="10515600" cy="1325563"/>
          </a:xfrm>
        </p:spPr>
        <p:txBody>
          <a:bodyPr>
            <a:normAutofit/>
          </a:bodyPr>
          <a:lstStyle/>
          <a:p>
            <a:r>
              <a:rPr lang="en-US" sz="3200" b="1" dirty="0"/>
              <a:t>T1: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495300" y="1480487"/>
            <a:ext cx="11201400" cy="3243086"/>
          </a:xfrm>
        </p:spPr>
        <p:txBody>
          <a:bodyPr>
            <a:noAutofit/>
          </a:bodyPr>
          <a:lstStyle/>
          <a:p>
            <a:r>
              <a:rPr lang="en-US" sz="2000" dirty="0"/>
              <a:t>Civic engagement (i.e., participation in activities such as voting, advocacy, community organizing, or volunteering) promotes personal and community well-being.</a:t>
            </a:r>
          </a:p>
          <a:p>
            <a:pPr>
              <a:spcAft>
                <a:spcPts val="1000"/>
              </a:spcAft>
            </a:pPr>
            <a:r>
              <a:rPr lang="en-US" sz="2000" dirty="0"/>
              <a:t>Inequitable learning opportunities impede participation in civic life among youth with SMHC from disadvantaged backgrounds.</a:t>
            </a:r>
          </a:p>
          <a:p>
            <a:pPr marL="0" indent="0">
              <a:buNone/>
            </a:pPr>
            <a:r>
              <a:rPr lang="en-US" sz="2000" b="1" dirty="0"/>
              <a:t>This project trains these young people to take action on social, economic, and political issues of importance to them.</a:t>
            </a:r>
          </a:p>
        </p:txBody>
      </p:sp>
    </p:spTree>
    <p:extLst>
      <p:ext uri="{BB962C8B-B14F-4D97-AF65-F5344CB8AC3E}">
        <p14:creationId xmlns:p14="http://schemas.microsoft.com/office/powerpoint/2010/main" val="2937515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2632"/>
            <a:ext cx="10515600" cy="1325563"/>
          </a:xfrm>
        </p:spPr>
        <p:txBody>
          <a:bodyPr>
            <a:normAutofit/>
          </a:bodyPr>
          <a:lstStyle/>
          <a:p>
            <a:r>
              <a:rPr lang="en-US" sz="3200" dirty="0"/>
              <a:t>T1: Description &amp; Deliverables</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8" y="1481559"/>
            <a:ext cx="11190111" cy="3587152"/>
          </a:xfrm>
        </p:spPr>
        <p:txBody>
          <a:bodyPr>
            <a:normAutofit/>
          </a:bodyPr>
          <a:lstStyle/>
          <a:p>
            <a:r>
              <a:rPr lang="en-US" sz="2000" dirty="0"/>
              <a:t>Dr. </a:t>
            </a:r>
            <a:r>
              <a:rPr lang="en-US" sz="2000" dirty="0" err="1"/>
              <a:t>Ferman</a:t>
            </a:r>
            <a:r>
              <a:rPr lang="en-US" sz="2000" dirty="0"/>
              <a:t> and Ms. Nelson will partner with young adults to:</a:t>
            </a:r>
          </a:p>
          <a:p>
            <a:pPr lvl="1"/>
            <a:r>
              <a:rPr lang="en-US" sz="2000" dirty="0"/>
              <a:t>develop a civic engagement program specific to young adults with SMHC from disadvantaged backgrounds.</a:t>
            </a:r>
          </a:p>
          <a:p>
            <a:pPr lvl="1"/>
            <a:r>
              <a:rPr lang="en-US" sz="2000" dirty="0"/>
              <a:t>create training sessions on topics such as disability justice, race-related power issues, the infrastructure of local systems, media as a social change tool, community outreach, voting, and volunteering.</a:t>
            </a:r>
          </a:p>
          <a:p>
            <a:r>
              <a:rPr lang="en-US" sz="2000" dirty="0"/>
              <a:t>The program will be implemented with up to 15 YAs from Philadelphia-based programs, refined, and prepared for wider dissemination.</a:t>
            </a:r>
          </a:p>
          <a:p>
            <a:r>
              <a:rPr lang="en-US" sz="2000" dirty="0"/>
              <a:t>The train-the-trainer package will be shared to offer these trainings to Young Adult Access Centers in MA.</a:t>
            </a:r>
          </a:p>
        </p:txBody>
      </p:sp>
    </p:spTree>
    <p:extLst>
      <p:ext uri="{BB962C8B-B14F-4D97-AF65-F5344CB8AC3E}">
        <p14:creationId xmlns:p14="http://schemas.microsoft.com/office/powerpoint/2010/main" val="795691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506588" y="1084104"/>
            <a:ext cx="7499345" cy="1970065"/>
          </a:xfrm>
        </p:spPr>
        <p:txBody>
          <a:bodyPr vert="horz" lIns="91440" tIns="45720" rIns="91440" bIns="45720" rtlCol="0" anchor="b">
            <a:noAutofit/>
          </a:bodyPr>
          <a:lstStyle/>
          <a:p>
            <a:r>
              <a:rPr lang="en-US" sz="3200" b="1" dirty="0"/>
              <a:t>T2: Preparing the Next Generation of Healthcare Professionals to Promote Community Participation among YAs with SMHC from Disadvantaged Backgrounds</a:t>
            </a:r>
            <a:endParaRPr lang="en-US" sz="32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2F423ED3-770C-F6CA-7B9B-8C25B6493C6F}"/>
              </a:ext>
            </a:extLst>
          </p:cNvPr>
          <p:cNvSpPr>
            <a:spLocks noGrp="1"/>
          </p:cNvSpPr>
          <p:nvPr>
            <p:ph type="body" idx="1"/>
          </p:nvPr>
        </p:nvSpPr>
        <p:spPr>
          <a:xfrm>
            <a:off x="506589" y="3171587"/>
            <a:ext cx="7499345" cy="1500187"/>
          </a:xfrm>
        </p:spPr>
        <p:txBody>
          <a:bodyPr/>
          <a:lstStyle/>
          <a:p>
            <a:r>
              <a:rPr lang="en-US" b="1" dirty="0"/>
              <a:t>Leadership</a:t>
            </a:r>
            <a:r>
              <a:rPr lang="en-US" dirty="0"/>
              <a:t>: Natalie Stollon, LCSW, MPH &amp; Kathryn Burke, PhD</a:t>
            </a:r>
          </a:p>
          <a:p>
            <a:endParaRPr lang="en-US" dirty="0"/>
          </a:p>
        </p:txBody>
      </p:sp>
      <p:pic>
        <p:nvPicPr>
          <p:cNvPr id="5" name="Picture 4" descr="Close-up of a healthcare professional wearing a stethoscope">
            <a:extLst>
              <a:ext uri="{FF2B5EF4-FFF2-40B4-BE49-F238E27FC236}">
                <a16:creationId xmlns:a16="http://schemas.microsoft.com/office/drawing/2014/main" id="{79D00222-A719-E859-9813-30C6AA0A7AC5}"/>
              </a:ext>
            </a:extLst>
          </p:cNvPr>
          <p:cNvPicPr>
            <a:picLocks noChangeAspect="1"/>
          </p:cNvPicPr>
          <p:nvPr/>
        </p:nvPicPr>
        <p:blipFill>
          <a:blip r:embed="rId3"/>
          <a:stretch>
            <a:fillRect/>
          </a:stretch>
        </p:blipFill>
        <p:spPr>
          <a:xfrm>
            <a:off x="8497657" y="0"/>
            <a:ext cx="3694343" cy="5541515"/>
          </a:xfrm>
          <a:prstGeom prst="rect">
            <a:avLst/>
          </a:prstGeom>
        </p:spPr>
      </p:pic>
    </p:spTree>
    <p:extLst>
      <p:ext uri="{BB962C8B-B14F-4D97-AF65-F5344CB8AC3E}">
        <p14:creationId xmlns:p14="http://schemas.microsoft.com/office/powerpoint/2010/main" val="1483962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4"/>
            <a:ext cx="10515600" cy="1325563"/>
          </a:xfrm>
        </p:spPr>
        <p:txBody>
          <a:bodyPr>
            <a:normAutofit/>
          </a:bodyPr>
          <a:lstStyle/>
          <a:p>
            <a:r>
              <a:rPr lang="en-US" sz="3200" b="1" dirty="0"/>
              <a:t>T2: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469985"/>
            <a:ext cx="11190111" cy="3598726"/>
          </a:xfrm>
        </p:spPr>
        <p:txBody>
          <a:bodyPr>
            <a:noAutofit/>
          </a:bodyPr>
          <a:lstStyle/>
          <a:p>
            <a:r>
              <a:rPr lang="en-US" sz="2000" dirty="0"/>
              <a:t>Many youth with neurodevelopmental disabilities also have SMHC and they face higher risks of adversities that can limit their ability to participate in their communities. </a:t>
            </a:r>
          </a:p>
          <a:p>
            <a:r>
              <a:rPr lang="en-US" sz="2000" dirty="0"/>
              <a:t>Many healthcare providers do not have enough knowledge or training to effectively support the community participation needs of these youth.</a:t>
            </a:r>
          </a:p>
          <a:p>
            <a:pPr>
              <a:spcAft>
                <a:spcPts val="1000"/>
              </a:spcAft>
            </a:pPr>
            <a:r>
              <a:rPr lang="en-US" sz="2000" dirty="0"/>
              <a:t>The LEND program (Leadership Education in Neurodevelopmental and Related Disabilities) provides training to pre- and in-service professionals from multiple disciplines and seeks to improve systems of care for youth.</a:t>
            </a:r>
          </a:p>
          <a:p>
            <a:pPr marL="0" indent="0">
              <a:buNone/>
            </a:pPr>
            <a:r>
              <a:rPr lang="en-US" sz="2000" b="1" dirty="0"/>
              <a:t>We will partner with the Children’s Hospital of Philadelphia (CHOP) to develop new training content to incorporate into the LEND training on promoting community living among YAs with SMHC and neurodevelopmental disabilities from disadvantaged backgrounds. </a:t>
            </a:r>
          </a:p>
        </p:txBody>
      </p:sp>
    </p:spTree>
    <p:extLst>
      <p:ext uri="{BB962C8B-B14F-4D97-AF65-F5344CB8AC3E}">
        <p14:creationId xmlns:p14="http://schemas.microsoft.com/office/powerpoint/2010/main" val="1954924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2634"/>
            <a:ext cx="10515600" cy="1325563"/>
          </a:xfrm>
        </p:spPr>
        <p:txBody>
          <a:bodyPr>
            <a:normAutofit/>
          </a:bodyPr>
          <a:lstStyle/>
          <a:p>
            <a:r>
              <a:rPr lang="en-US" sz="3200" dirty="0"/>
              <a:t>T2: Description &amp; Deliverables</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8" y="1334530"/>
            <a:ext cx="11190111" cy="3734181"/>
          </a:xfrm>
        </p:spPr>
        <p:txBody>
          <a:bodyPr>
            <a:normAutofit/>
          </a:bodyPr>
          <a:lstStyle/>
          <a:p>
            <a:r>
              <a:rPr lang="en-US" sz="2000" dirty="0"/>
              <a:t>We will recruit 2-4 LEND fellows to create up to eight new training modules that follow cultural competence best practices and Center research findings.</a:t>
            </a:r>
          </a:p>
          <a:p>
            <a:r>
              <a:rPr lang="en-US" sz="2000" dirty="0"/>
              <a:t>The modules will cover SMHC overview, disadvantaged youth populations with SMHC, and community inclusion and participation. </a:t>
            </a:r>
          </a:p>
          <a:p>
            <a:r>
              <a:rPr lang="en-US" sz="2000" dirty="0"/>
              <a:t>Dr. Stollon will implement the new modules within the 2025-2026 cohort of CHOP LEND Fellows, and the Association of University Centers on Disabilities will share them with other LEND programs.</a:t>
            </a:r>
          </a:p>
        </p:txBody>
      </p:sp>
    </p:spTree>
    <p:extLst>
      <p:ext uri="{BB962C8B-B14F-4D97-AF65-F5344CB8AC3E}">
        <p14:creationId xmlns:p14="http://schemas.microsoft.com/office/powerpoint/2010/main" val="541094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F17D-645E-5A06-A92A-C36C9193A982}"/>
              </a:ext>
            </a:extLst>
          </p:cNvPr>
          <p:cNvSpPr>
            <a:spLocks noGrp="1"/>
          </p:cNvSpPr>
          <p:nvPr>
            <p:ph type="title"/>
          </p:nvPr>
        </p:nvSpPr>
        <p:spPr>
          <a:xfrm>
            <a:off x="4043362" y="746618"/>
            <a:ext cx="7653337" cy="1426368"/>
          </a:xfrm>
        </p:spPr>
        <p:txBody>
          <a:bodyPr vert="horz" lIns="91440" tIns="45720" rIns="91440" bIns="45720" rtlCol="0" anchor="b">
            <a:noAutofit/>
          </a:bodyPr>
          <a:lstStyle/>
          <a:p>
            <a:r>
              <a:rPr lang="en-US" sz="3200" b="1" dirty="0"/>
              <a:t>T3: Community Participation </a:t>
            </a:r>
            <a:r>
              <a:rPr lang="en-US" sz="3200" b="1" dirty="0" err="1"/>
              <a:t>StorySlams</a:t>
            </a:r>
            <a:r>
              <a:rPr lang="en-US" sz="3200" b="1" dirty="0"/>
              <a:t>: A Train the Trainer Approach</a:t>
            </a:r>
            <a:endParaRPr lang="en-US" sz="3200" kern="1200" dirty="0">
              <a:solidFill>
                <a:schemeClr val="tx1"/>
              </a:solidFill>
              <a:latin typeface="+mj-lt"/>
              <a:ea typeface="+mj-ea"/>
              <a:cs typeface="+mj-cs"/>
            </a:endParaRPr>
          </a:p>
        </p:txBody>
      </p:sp>
      <p:pic>
        <p:nvPicPr>
          <p:cNvPr id="5" name="Picture 4" descr="Young Latina woman writing in a notebook in front of a computer">
            <a:extLst>
              <a:ext uri="{FF2B5EF4-FFF2-40B4-BE49-F238E27FC236}">
                <a16:creationId xmlns:a16="http://schemas.microsoft.com/office/drawing/2014/main" id="{4582A589-D5C7-995F-3B93-88C2CF95ACF3}"/>
              </a:ext>
            </a:extLst>
          </p:cNvPr>
          <p:cNvPicPr>
            <a:picLocks noChangeAspect="1"/>
          </p:cNvPicPr>
          <p:nvPr/>
        </p:nvPicPr>
        <p:blipFill>
          <a:blip r:embed="rId3"/>
          <a:stretch>
            <a:fillRect/>
          </a:stretch>
        </p:blipFill>
        <p:spPr>
          <a:xfrm>
            <a:off x="0" y="0"/>
            <a:ext cx="3695700" cy="5543550"/>
          </a:xfrm>
          <a:prstGeom prst="rect">
            <a:avLst/>
          </a:prstGeom>
        </p:spPr>
      </p:pic>
      <p:sp>
        <p:nvSpPr>
          <p:cNvPr id="4" name="Text Placeholder 3">
            <a:extLst>
              <a:ext uri="{FF2B5EF4-FFF2-40B4-BE49-F238E27FC236}">
                <a16:creationId xmlns:a16="http://schemas.microsoft.com/office/drawing/2014/main" id="{2F423ED3-770C-F6CA-7B9B-8C25B6493C6F}"/>
              </a:ext>
            </a:extLst>
          </p:cNvPr>
          <p:cNvSpPr>
            <a:spLocks noGrp="1"/>
          </p:cNvSpPr>
          <p:nvPr>
            <p:ph type="body" idx="1"/>
          </p:nvPr>
        </p:nvSpPr>
        <p:spPr>
          <a:xfrm>
            <a:off x="4043361" y="2286000"/>
            <a:ext cx="7653337" cy="1500187"/>
          </a:xfrm>
        </p:spPr>
        <p:txBody>
          <a:bodyPr/>
          <a:lstStyle/>
          <a:p>
            <a:r>
              <a:rPr lang="en-US" b="1" dirty="0"/>
              <a:t>Leadership</a:t>
            </a:r>
            <a:r>
              <a:rPr lang="en-US" dirty="0"/>
              <a:t>: Gretchen Snethen, PhD (co-lead); Kyra Baker-Short, MSRT (co-lead); </a:t>
            </a:r>
            <a:r>
              <a:rPr lang="en-US" dirty="0" err="1"/>
              <a:t>YouthMove</a:t>
            </a:r>
            <a:r>
              <a:rPr lang="en-US" dirty="0"/>
              <a:t> consultants</a:t>
            </a:r>
          </a:p>
          <a:p>
            <a:endParaRPr lang="en-US" dirty="0"/>
          </a:p>
        </p:txBody>
      </p:sp>
    </p:spTree>
    <p:extLst>
      <p:ext uri="{BB962C8B-B14F-4D97-AF65-F5344CB8AC3E}">
        <p14:creationId xmlns:p14="http://schemas.microsoft.com/office/powerpoint/2010/main" val="1046272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EF4B-26E1-AAD6-23E2-DED6452DB299}"/>
              </a:ext>
            </a:extLst>
          </p:cNvPr>
          <p:cNvSpPr>
            <a:spLocks noGrp="1"/>
          </p:cNvSpPr>
          <p:nvPr>
            <p:ph type="title"/>
          </p:nvPr>
        </p:nvSpPr>
        <p:spPr>
          <a:xfrm>
            <a:off x="506589" y="352634"/>
            <a:ext cx="10515600" cy="1325563"/>
          </a:xfrm>
        </p:spPr>
        <p:txBody>
          <a:bodyPr>
            <a:normAutofit/>
          </a:bodyPr>
          <a:lstStyle/>
          <a:p>
            <a:r>
              <a:rPr lang="en-US" sz="3200" b="1" dirty="0"/>
              <a:t>T3: Background</a:t>
            </a:r>
          </a:p>
        </p:txBody>
      </p:sp>
      <p:sp>
        <p:nvSpPr>
          <p:cNvPr id="3" name="Content Placeholder 2">
            <a:extLst>
              <a:ext uri="{FF2B5EF4-FFF2-40B4-BE49-F238E27FC236}">
                <a16:creationId xmlns:a16="http://schemas.microsoft.com/office/drawing/2014/main" id="{8DB01F59-7392-4DF4-9231-482B60A283D5}"/>
              </a:ext>
            </a:extLst>
          </p:cNvPr>
          <p:cNvSpPr>
            <a:spLocks noGrp="1"/>
          </p:cNvSpPr>
          <p:nvPr>
            <p:ph idx="1"/>
          </p:nvPr>
        </p:nvSpPr>
        <p:spPr>
          <a:xfrm>
            <a:off x="506588" y="1825625"/>
            <a:ext cx="11190111" cy="3243086"/>
          </a:xfrm>
        </p:spPr>
        <p:txBody>
          <a:bodyPr>
            <a:noAutofit/>
          </a:bodyPr>
          <a:lstStyle/>
          <a:p>
            <a:pPr>
              <a:spcAft>
                <a:spcPts val="1000"/>
              </a:spcAft>
            </a:pPr>
            <a:r>
              <a:rPr lang="en-US" sz="2000" dirty="0"/>
              <a:t>Stories of community participation written and shared by young people have the potential to highlight strengths and strategies young people can use to engage in their communities.</a:t>
            </a:r>
          </a:p>
          <a:p>
            <a:pPr marL="0" indent="0">
              <a:buNone/>
            </a:pPr>
            <a:r>
              <a:rPr lang="en-US" sz="2000" b="1" dirty="0"/>
              <a:t>This project supports peer support providers who work with young adults with SMHC from disadvantaged backgrounds to develop and share their own stories of community participation and use this process to support young adults in doing the same.</a:t>
            </a:r>
          </a:p>
        </p:txBody>
      </p:sp>
    </p:spTree>
    <p:extLst>
      <p:ext uri="{BB962C8B-B14F-4D97-AF65-F5344CB8AC3E}">
        <p14:creationId xmlns:p14="http://schemas.microsoft.com/office/powerpoint/2010/main" val="2296058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E718-033F-FE21-C82C-AB9DF990B35C}"/>
              </a:ext>
            </a:extLst>
          </p:cNvPr>
          <p:cNvSpPr>
            <a:spLocks noGrp="1"/>
          </p:cNvSpPr>
          <p:nvPr>
            <p:ph type="title"/>
          </p:nvPr>
        </p:nvSpPr>
        <p:spPr>
          <a:xfrm>
            <a:off x="506589" y="358812"/>
            <a:ext cx="10515600" cy="1325563"/>
          </a:xfrm>
        </p:spPr>
        <p:txBody>
          <a:bodyPr>
            <a:normAutofit/>
          </a:bodyPr>
          <a:lstStyle/>
          <a:p>
            <a:r>
              <a:rPr lang="en-US" sz="3200" dirty="0"/>
              <a:t>T3: Description &amp; Deliverables</a:t>
            </a:r>
          </a:p>
        </p:txBody>
      </p:sp>
      <p:sp>
        <p:nvSpPr>
          <p:cNvPr id="3" name="Content Placeholder 2">
            <a:extLst>
              <a:ext uri="{FF2B5EF4-FFF2-40B4-BE49-F238E27FC236}">
                <a16:creationId xmlns:a16="http://schemas.microsoft.com/office/drawing/2014/main" id="{7B5723AD-EEA3-E083-461A-E75AA0956971}"/>
              </a:ext>
            </a:extLst>
          </p:cNvPr>
          <p:cNvSpPr>
            <a:spLocks noGrp="1"/>
          </p:cNvSpPr>
          <p:nvPr>
            <p:ph idx="1"/>
          </p:nvPr>
        </p:nvSpPr>
        <p:spPr>
          <a:xfrm>
            <a:off x="506588" y="1362247"/>
            <a:ext cx="11190111" cy="3243086"/>
          </a:xfrm>
        </p:spPr>
        <p:txBody>
          <a:bodyPr>
            <a:normAutofit/>
          </a:bodyPr>
          <a:lstStyle/>
          <a:p>
            <a:r>
              <a:rPr lang="en-US" sz="2000" dirty="0"/>
              <a:t>Dr. Snethen and Ms. Baker-Short will work with Youth MOVE National representatives to adapt an existing storytelling training manual for YAs.</a:t>
            </a:r>
          </a:p>
          <a:p>
            <a:r>
              <a:rPr lang="en-US" sz="2000" dirty="0"/>
              <a:t>They will train peer providers from 10 Youth MOVE chapters through online workshops and ongoing technical support. </a:t>
            </a:r>
          </a:p>
          <a:p>
            <a:r>
              <a:rPr lang="en-US" sz="2000" dirty="0"/>
              <a:t>The finalized training materials will be shared through various networks.  </a:t>
            </a:r>
          </a:p>
        </p:txBody>
      </p:sp>
    </p:spTree>
    <p:extLst>
      <p:ext uri="{BB962C8B-B14F-4D97-AF65-F5344CB8AC3E}">
        <p14:creationId xmlns:p14="http://schemas.microsoft.com/office/powerpoint/2010/main" val="2766994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681E-A4A8-2CA9-CF13-8993BDF4D4C7}"/>
              </a:ext>
            </a:extLst>
          </p:cNvPr>
          <p:cNvSpPr>
            <a:spLocks noGrp="1"/>
          </p:cNvSpPr>
          <p:nvPr>
            <p:ph type="ctrTitle"/>
          </p:nvPr>
        </p:nvSpPr>
        <p:spPr>
          <a:xfrm>
            <a:off x="1524000" y="1143000"/>
            <a:ext cx="9144000" cy="1744405"/>
          </a:xfrm>
        </p:spPr>
        <p:txBody>
          <a:bodyPr>
            <a:noAutofit/>
          </a:bodyPr>
          <a:lstStyle/>
          <a:p>
            <a:r>
              <a:rPr lang="en-US" sz="5000" dirty="0"/>
              <a:t>Opportunities for Collaboration and Technical Assistance</a:t>
            </a:r>
          </a:p>
        </p:txBody>
      </p:sp>
    </p:spTree>
    <p:extLst>
      <p:ext uri="{BB962C8B-B14F-4D97-AF65-F5344CB8AC3E}">
        <p14:creationId xmlns:p14="http://schemas.microsoft.com/office/powerpoint/2010/main" val="3480734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9C8D-FF3F-7FA1-9200-33AC4B13ABE0}"/>
              </a:ext>
            </a:extLst>
          </p:cNvPr>
          <p:cNvSpPr>
            <a:spLocks noGrp="1"/>
          </p:cNvSpPr>
          <p:nvPr>
            <p:ph type="title"/>
          </p:nvPr>
        </p:nvSpPr>
        <p:spPr>
          <a:xfrm>
            <a:off x="506589" y="346454"/>
            <a:ext cx="10515600" cy="1325563"/>
          </a:xfrm>
        </p:spPr>
        <p:txBody>
          <a:bodyPr>
            <a:normAutofit/>
          </a:bodyPr>
          <a:lstStyle/>
          <a:p>
            <a:r>
              <a:rPr lang="en-US" sz="3200"/>
              <a:t>Ways To Collaborate </a:t>
            </a:r>
            <a:endParaRPr lang="en-US" sz="3200" dirty="0"/>
          </a:p>
        </p:txBody>
      </p:sp>
      <p:sp>
        <p:nvSpPr>
          <p:cNvPr id="3" name="Content Placeholder 2">
            <a:extLst>
              <a:ext uri="{FF2B5EF4-FFF2-40B4-BE49-F238E27FC236}">
                <a16:creationId xmlns:a16="http://schemas.microsoft.com/office/drawing/2014/main" id="{66A2C9C6-CB65-A7E1-8731-B4CD3DB99837}"/>
              </a:ext>
            </a:extLst>
          </p:cNvPr>
          <p:cNvSpPr>
            <a:spLocks noGrp="1"/>
          </p:cNvSpPr>
          <p:nvPr>
            <p:ph idx="1"/>
          </p:nvPr>
        </p:nvSpPr>
        <p:spPr>
          <a:xfrm>
            <a:off x="506589" y="1395382"/>
            <a:ext cx="5821640" cy="4009180"/>
          </a:xfrm>
        </p:spPr>
        <p:txBody>
          <a:bodyPr>
            <a:normAutofit fontScale="92500" lnSpcReduction="10000"/>
          </a:bodyPr>
          <a:lstStyle/>
          <a:p>
            <a:pPr>
              <a:lnSpc>
                <a:spcPct val="120000"/>
              </a:lnSpc>
            </a:pPr>
            <a:r>
              <a:rPr lang="en-US" sz="2000"/>
              <a:t>Possible collaborations on ongoing research projects (e.g., working together to address a “sub-question” of interest)​</a:t>
            </a:r>
          </a:p>
          <a:p>
            <a:pPr>
              <a:lnSpc>
                <a:spcPct val="120000"/>
              </a:lnSpc>
            </a:pPr>
            <a:r>
              <a:rPr lang="en-US" sz="2000"/>
              <a:t>Possible collaborations on future research projects (during (hopefully) next cycle of Center funding)​</a:t>
            </a:r>
          </a:p>
          <a:p>
            <a:pPr>
              <a:lnSpc>
                <a:spcPct val="120000"/>
              </a:lnSpc>
            </a:pPr>
            <a:r>
              <a:rPr lang="en-US" sz="2000"/>
              <a:t>Possible collaborations on dissemination activities (e.g., via social media) – if you are doing work or if you know of work that aligns with our mission, please feel free to share!​</a:t>
            </a:r>
          </a:p>
          <a:p>
            <a:pPr>
              <a:lnSpc>
                <a:spcPct val="120000"/>
              </a:lnSpc>
            </a:pPr>
            <a:r>
              <a:rPr lang="en-US" sz="2000"/>
              <a:t>You could request “technical assistance” from us to support your work​</a:t>
            </a:r>
            <a:endParaRPr lang="en-US" sz="2000" dirty="0"/>
          </a:p>
        </p:txBody>
      </p:sp>
      <p:pic>
        <p:nvPicPr>
          <p:cNvPr id="5" name="Picture 4" descr="Illustration of hands shaking">
            <a:extLst>
              <a:ext uri="{FF2B5EF4-FFF2-40B4-BE49-F238E27FC236}">
                <a16:creationId xmlns:a16="http://schemas.microsoft.com/office/drawing/2014/main" id="{E53D61F1-0085-459D-C1D8-9E6D45ADF1BA}"/>
              </a:ext>
            </a:extLst>
          </p:cNvPr>
          <p:cNvPicPr>
            <a:picLocks noChangeAspect="1"/>
          </p:cNvPicPr>
          <p:nvPr/>
        </p:nvPicPr>
        <p:blipFill>
          <a:blip r:embed="rId2">
            <a:duotone>
              <a:schemeClr val="accent1">
                <a:shade val="45000"/>
                <a:satMod val="135000"/>
              </a:schemeClr>
              <a:prstClr val="white"/>
            </a:duotone>
          </a:blip>
          <a:stretch>
            <a:fillRect/>
          </a:stretch>
        </p:blipFill>
        <p:spPr>
          <a:xfrm>
            <a:off x="6495143" y="1004628"/>
            <a:ext cx="5348960" cy="4547085"/>
          </a:xfrm>
          <a:prstGeom prst="rect">
            <a:avLst/>
          </a:prstGeom>
        </p:spPr>
      </p:pic>
    </p:spTree>
    <p:extLst>
      <p:ext uri="{BB962C8B-B14F-4D97-AF65-F5344CB8AC3E}">
        <p14:creationId xmlns:p14="http://schemas.microsoft.com/office/powerpoint/2010/main" val="175518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0669-A06C-AB46-B80D-401871AD33F7}"/>
              </a:ext>
            </a:extLst>
          </p:cNvPr>
          <p:cNvSpPr txBox="1">
            <a:spLocks/>
          </p:cNvSpPr>
          <p:nvPr/>
        </p:nvSpPr>
        <p:spPr>
          <a:xfrm>
            <a:off x="6541108" y="761872"/>
            <a:ext cx="5155591" cy="2076102"/>
          </a:xfrm>
          <a:prstGeom prst="rect">
            <a:avLst/>
          </a:prstGeom>
        </p:spPr>
        <p:txBody>
          <a:bodyPr vert="horz" lIns="91440" tIns="45720" rIns="91440" bIns="45720" rtlCol="0" anchor="ctr">
            <a:normAutofit fontScale="92500" lnSpcReduction="20000"/>
          </a:bodyPr>
          <a:lstStyle/>
          <a:p>
            <a:pPr defTabSz="786384">
              <a:spcAft>
                <a:spcPts val="1200"/>
              </a:spcAft>
            </a:pPr>
            <a:r>
              <a:rPr lang="en-US" sz="3500" b="1" kern="1200" dirty="0">
                <a:solidFill>
                  <a:srgbClr val="6B2B96"/>
                </a:solidFill>
                <a:latin typeface="+mj-lt"/>
                <a:ea typeface="+mj-ea"/>
                <a:cs typeface="+mj-cs"/>
              </a:rPr>
              <a:t>Community Participation:</a:t>
            </a:r>
            <a:endParaRPr lang="en-US" sz="3500" b="1" dirty="0">
              <a:solidFill>
                <a:srgbClr val="6B2B96"/>
              </a:solidFill>
              <a:latin typeface="+mj-lt"/>
              <a:ea typeface="+mj-ea"/>
              <a:cs typeface="+mj-cs"/>
            </a:endParaRPr>
          </a:p>
          <a:p>
            <a:pPr defTabSz="786384">
              <a:spcAft>
                <a:spcPts val="1200"/>
              </a:spcAft>
            </a:pPr>
            <a:r>
              <a:rPr lang="en-US" sz="2200" kern="1200" dirty="0">
                <a:solidFill>
                  <a:schemeClr val="tx2"/>
                </a:solidFill>
                <a:ea typeface="+mj-ea"/>
                <a:cs typeface="+mj-cs"/>
              </a:rPr>
              <a:t>the “choice and action that individuals make to be active in valued roles in the communities of their choice, across a variety of domains in their life.”</a:t>
            </a:r>
            <a:endParaRPr lang="en-US" sz="2200" b="0" kern="1200" dirty="0">
              <a:solidFill>
                <a:schemeClr val="tx2"/>
              </a:solidFill>
              <a:ea typeface="+mj-ea"/>
              <a:cs typeface="+mj-cs"/>
            </a:endParaRPr>
          </a:p>
        </p:txBody>
      </p:sp>
      <p:sp>
        <p:nvSpPr>
          <p:cNvPr id="3" name="Text Placeholder 2">
            <a:extLst>
              <a:ext uri="{FF2B5EF4-FFF2-40B4-BE49-F238E27FC236}">
                <a16:creationId xmlns:a16="http://schemas.microsoft.com/office/drawing/2014/main" id="{6664BD98-39A4-4D46-B404-BCD643C6E719}"/>
              </a:ext>
            </a:extLst>
          </p:cNvPr>
          <p:cNvSpPr txBox="1">
            <a:spLocks/>
          </p:cNvSpPr>
          <p:nvPr/>
        </p:nvSpPr>
        <p:spPr>
          <a:xfrm>
            <a:off x="6541109" y="3000178"/>
            <a:ext cx="5155590" cy="1775482"/>
          </a:xfrm>
          <a:prstGeom prst="rect">
            <a:avLst/>
          </a:prstGeom>
        </p:spPr>
        <p:txBody>
          <a:bodyPr vert="horz" lIns="91440" tIns="45720" rIns="91440" bIns="45720" numCol="2" rtlCol="0">
            <a:normAutofit/>
          </a:bodyPr>
          <a:lstStyle/>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Education</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Employment</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Family</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Friendships</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Romance</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Religion</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Recreation</a:t>
            </a:r>
          </a:p>
          <a:p>
            <a:pPr marL="285750" indent="-285750" defTabSz="786384">
              <a:spcAft>
                <a:spcPts val="600"/>
              </a:spcAft>
              <a:buSzPct val="100000"/>
              <a:buFont typeface="Arial" panose="020B0604020202020204" pitchFamily="34" charset="0"/>
              <a:buChar char="•"/>
            </a:pPr>
            <a:r>
              <a:rPr lang="en-US" sz="2000" kern="1200" dirty="0">
                <a:solidFill>
                  <a:schemeClr val="tx2"/>
                </a:solidFill>
                <a:latin typeface="+mn-lt"/>
                <a:ea typeface="+mn-ea"/>
                <a:cs typeface="+mn-cs"/>
              </a:rPr>
              <a:t>Civic engagement</a:t>
            </a:r>
            <a:endParaRPr lang="en-US" sz="2800" dirty="0">
              <a:solidFill>
                <a:schemeClr val="tx2"/>
              </a:solidFill>
              <a:latin typeface="+mn-lt"/>
              <a:cs typeface="+mn-cs"/>
            </a:endParaRPr>
          </a:p>
        </p:txBody>
      </p:sp>
      <p:sp>
        <p:nvSpPr>
          <p:cNvPr id="7" name="Title 6">
            <a:extLst>
              <a:ext uri="{FF2B5EF4-FFF2-40B4-BE49-F238E27FC236}">
                <a16:creationId xmlns:a16="http://schemas.microsoft.com/office/drawing/2014/main" id="{96EE1E66-F822-5D36-33ED-C2E7E47447C9}"/>
              </a:ext>
            </a:extLst>
          </p:cNvPr>
          <p:cNvSpPr txBox="1">
            <a:spLocks noGrp="1"/>
          </p:cNvSpPr>
          <p:nvPr>
            <p:ph type="title" idx="4294967295"/>
          </p:nvPr>
        </p:nvSpPr>
        <p:spPr>
          <a:xfrm>
            <a:off x="6541108" y="4797286"/>
            <a:ext cx="5155592"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86384"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222222"/>
                </a:solidFill>
                <a:effectLst/>
                <a:highlight>
                  <a:srgbClr val="FFFFFF"/>
                </a:highlight>
                <a:uLnTx/>
                <a:uFillTx/>
                <a:latin typeface="+mj-lt"/>
                <a:ea typeface="+mn-ea"/>
                <a:cs typeface="+mn-cs"/>
              </a:rPr>
              <a:t>Burns-Lynch, B., &amp; MUSA, E. B. (2016). An empirical study of the relationship between community participation, recovery, and quality of life of individuals with serious mental illnesses. </a:t>
            </a:r>
            <a:r>
              <a:rPr kumimoji="0" lang="en-US" sz="900" b="0" i="1" u="none" strike="noStrike" kern="1200" cap="none" spc="0" normalizeH="0" baseline="0" noProof="0" dirty="0">
                <a:ln>
                  <a:noFill/>
                </a:ln>
                <a:solidFill>
                  <a:srgbClr val="222222"/>
                </a:solidFill>
                <a:effectLst/>
                <a:highlight>
                  <a:srgbClr val="FFFFFF"/>
                </a:highlight>
                <a:uLnTx/>
                <a:uFillTx/>
                <a:latin typeface="+mj-lt"/>
                <a:ea typeface="+mn-ea"/>
                <a:cs typeface="+mn-cs"/>
              </a:rPr>
              <a:t>Israel Journal of Psychiatry</a:t>
            </a:r>
            <a:r>
              <a:rPr kumimoji="0" lang="en-US" sz="900" b="0" i="0" u="none" strike="noStrike" kern="1200" cap="none" spc="0" normalizeH="0" baseline="0" noProof="0" dirty="0">
                <a:ln>
                  <a:noFill/>
                </a:ln>
                <a:solidFill>
                  <a:srgbClr val="222222"/>
                </a:solidFill>
                <a:effectLst/>
                <a:highlight>
                  <a:srgbClr val="FFFFFF"/>
                </a:highlight>
                <a:uLnTx/>
                <a:uFillTx/>
                <a:latin typeface="+mj-lt"/>
                <a:ea typeface="+mn-ea"/>
                <a:cs typeface="+mn-cs"/>
              </a:rPr>
              <a:t>, </a:t>
            </a:r>
            <a:r>
              <a:rPr kumimoji="0" lang="en-US" sz="900" b="0" i="1" u="none" strike="noStrike" kern="1200" cap="none" spc="0" normalizeH="0" baseline="0" noProof="0" dirty="0">
                <a:ln>
                  <a:noFill/>
                </a:ln>
                <a:solidFill>
                  <a:srgbClr val="222222"/>
                </a:solidFill>
                <a:effectLst/>
                <a:highlight>
                  <a:srgbClr val="FFFFFF"/>
                </a:highlight>
                <a:uLnTx/>
                <a:uFillTx/>
                <a:latin typeface="+mj-lt"/>
                <a:ea typeface="+mn-ea"/>
                <a:cs typeface="+mn-cs"/>
              </a:rPr>
              <a:t>53</a:t>
            </a:r>
            <a:r>
              <a:rPr kumimoji="0" lang="en-US" sz="900" b="0" i="0" u="none" strike="noStrike" kern="1200" cap="none" spc="0" normalizeH="0" baseline="0" noProof="0" dirty="0">
                <a:ln>
                  <a:noFill/>
                </a:ln>
                <a:solidFill>
                  <a:srgbClr val="222222"/>
                </a:solidFill>
                <a:effectLst/>
                <a:highlight>
                  <a:srgbClr val="FFFFFF"/>
                </a:highlight>
                <a:uLnTx/>
                <a:uFillTx/>
                <a:latin typeface="+mj-lt"/>
                <a:ea typeface="+mn-ea"/>
                <a:cs typeface="+mn-cs"/>
              </a:rPr>
              <a:t>(1), 46.</a:t>
            </a:r>
            <a:endParaRPr kumimoji="0" lang="en-US" sz="900" b="0" i="0" u="none" strike="noStrike" kern="1200" cap="none" spc="0" normalizeH="0" baseline="0" noProof="0" dirty="0">
              <a:ln>
                <a:noFill/>
              </a:ln>
              <a:solidFill>
                <a:schemeClr val="tx2"/>
              </a:solidFill>
              <a:effectLst/>
              <a:uLnTx/>
              <a:uFillTx/>
              <a:latin typeface="+mj-lt"/>
              <a:ea typeface="+mn-ea"/>
              <a:cs typeface="+mn-cs"/>
            </a:endParaRPr>
          </a:p>
        </p:txBody>
      </p:sp>
      <p:grpSp>
        <p:nvGrpSpPr>
          <p:cNvPr id="4" name="Group 3" descr="brown woman being anointed by  Buddhist priest in a temple">
            <a:extLst>
              <a:ext uri="{FF2B5EF4-FFF2-40B4-BE49-F238E27FC236}">
                <a16:creationId xmlns:a16="http://schemas.microsoft.com/office/drawing/2014/main" id="{54B33003-BAC4-5025-CE8D-D42426BCD2FE}"/>
              </a:ext>
            </a:extLst>
          </p:cNvPr>
          <p:cNvGrpSpPr/>
          <p:nvPr/>
        </p:nvGrpSpPr>
        <p:grpSpPr>
          <a:xfrm>
            <a:off x="495302" y="407428"/>
            <a:ext cx="3303448" cy="2477586"/>
            <a:chOff x="719052" y="407427"/>
            <a:chExt cx="3395007" cy="2546255"/>
          </a:xfrm>
        </p:grpSpPr>
        <p:pic>
          <p:nvPicPr>
            <p:cNvPr id="13" name="Picture 12" descr="A picture containing person, indoor&#10;&#10;Description automatically generated">
              <a:extLst>
                <a:ext uri="{FF2B5EF4-FFF2-40B4-BE49-F238E27FC236}">
                  <a16:creationId xmlns:a16="http://schemas.microsoft.com/office/drawing/2014/main" id="{559C67A0-726B-7023-3256-AF969ABC72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052" y="407427"/>
              <a:ext cx="3395007" cy="2546255"/>
            </a:xfrm>
            <a:prstGeom prst="rect">
              <a:avLst/>
            </a:prstGeom>
          </p:spPr>
        </p:pic>
        <p:sp>
          <p:nvSpPr>
            <p:cNvPr id="14" name="TextBox 13">
              <a:extLst>
                <a:ext uri="{FF2B5EF4-FFF2-40B4-BE49-F238E27FC236}">
                  <a16:creationId xmlns:a16="http://schemas.microsoft.com/office/drawing/2014/main" id="{FED82A7A-1559-B030-7722-8DB7FA2A4A0B}"/>
                </a:ext>
              </a:extLst>
            </p:cNvPr>
            <p:cNvSpPr txBox="1"/>
            <p:nvPr/>
          </p:nvSpPr>
          <p:spPr>
            <a:xfrm>
              <a:off x="719052" y="2768695"/>
              <a:ext cx="3395007" cy="184987"/>
            </a:xfrm>
            <a:prstGeom prst="rect">
              <a:avLst/>
            </a:prstGeom>
            <a:solidFill>
              <a:srgbClr val="000000"/>
            </a:solidFill>
          </p:spPr>
          <p:txBody>
            <a:bodyPr wrap="square" rtlCol="0">
              <a:spAutoFit/>
            </a:bodyPr>
            <a:lstStyle/>
            <a:p>
              <a:pPr algn="r" defTabSz="786384">
                <a:spcAft>
                  <a:spcPts val="516"/>
                </a:spcAft>
              </a:pPr>
              <a:r>
                <a:rPr lang="en-US" sz="602" kern="1200" dirty="0">
                  <a:solidFill>
                    <a:srgbClr val="FFFFFF"/>
                  </a:solidFill>
                  <a:latin typeface="+mn-lt"/>
                  <a:ea typeface="+mn-ea"/>
                  <a:cs typeface="+mn-cs"/>
                  <a:hlinkClick r:id="rId4" tooltip="https://indiaprasthutha.blogspot.com/2006/11/gilroy-hanuman-temple.html">
                    <a:extLst>
                      <a:ext uri="{A12FA001-AC4F-418D-AE19-62706E023703}">
                        <ahyp:hlinkClr xmlns:ahyp="http://schemas.microsoft.com/office/drawing/2018/hyperlinkcolor" val="tx"/>
                      </a:ext>
                    </a:extLst>
                  </a:hlinkClick>
                </a:rPr>
                <a:t>This Photo</a:t>
              </a:r>
              <a:r>
                <a:rPr lang="en-US" sz="602" kern="1200" dirty="0">
                  <a:solidFill>
                    <a:srgbClr val="FFFFFF"/>
                  </a:solidFill>
                  <a:latin typeface="+mn-lt"/>
                  <a:ea typeface="+mn-ea"/>
                  <a:cs typeface="+mn-cs"/>
                </a:rPr>
                <a:t> by Unknown Author is licensed under </a:t>
              </a:r>
              <a:r>
                <a:rPr lang="en-US" sz="602" kern="1200" dirty="0">
                  <a:solidFill>
                    <a:srgbClr val="FFFFFF"/>
                  </a:solidFill>
                  <a:latin typeface="+mn-lt"/>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grpSp>
      <p:pic>
        <p:nvPicPr>
          <p:cNvPr id="16" name="Picture 15" descr="A person riding a bicycle on a trail in a field&#10;">
            <a:extLst>
              <a:ext uri="{FF2B5EF4-FFF2-40B4-BE49-F238E27FC236}">
                <a16:creationId xmlns:a16="http://schemas.microsoft.com/office/drawing/2014/main" id="{2F00A7EB-BDDF-B10A-D8D0-CE1E2C7E1DB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95302" y="3200358"/>
            <a:ext cx="3303448" cy="1858190"/>
          </a:xfrm>
          <a:prstGeom prst="rect">
            <a:avLst/>
          </a:prstGeom>
        </p:spPr>
      </p:pic>
      <p:sp>
        <p:nvSpPr>
          <p:cNvPr id="17" name="TextBox 16">
            <a:extLst>
              <a:ext uri="{FF2B5EF4-FFF2-40B4-BE49-F238E27FC236}">
                <a16:creationId xmlns:a16="http://schemas.microsoft.com/office/drawing/2014/main" id="{8F056A21-7672-2EAD-AB88-6849DF5DF69F}"/>
              </a:ext>
            </a:extLst>
          </p:cNvPr>
          <p:cNvSpPr txBox="1"/>
          <p:nvPr/>
        </p:nvSpPr>
        <p:spPr>
          <a:xfrm>
            <a:off x="495301" y="5043909"/>
            <a:ext cx="3303448" cy="184987"/>
          </a:xfrm>
          <a:prstGeom prst="rect">
            <a:avLst/>
          </a:prstGeom>
          <a:solidFill>
            <a:srgbClr val="000000"/>
          </a:solidFill>
        </p:spPr>
        <p:txBody>
          <a:bodyPr wrap="square" rtlCol="0">
            <a:spAutoFit/>
          </a:bodyPr>
          <a:lstStyle/>
          <a:p>
            <a:pPr algn="r" defTabSz="786384">
              <a:spcAft>
                <a:spcPts val="516"/>
              </a:spcAft>
            </a:pPr>
            <a:r>
              <a:rPr lang="en-US" sz="602" kern="1200" dirty="0">
                <a:solidFill>
                  <a:srgbClr val="FFFFFF"/>
                </a:solidFill>
                <a:latin typeface="+mn-lt"/>
                <a:ea typeface="+mn-ea"/>
                <a:cs typeface="+mn-cs"/>
                <a:hlinkClick r:id="rId7" tooltip="https://www.flickr.com/photos/blmoregon/49065834863/">
                  <a:extLst>
                    <a:ext uri="{A12FA001-AC4F-418D-AE19-62706E023703}">
                      <ahyp:hlinkClr xmlns:ahyp="http://schemas.microsoft.com/office/drawing/2018/hyperlinkcolor" val="tx"/>
                    </a:ext>
                  </a:extLst>
                </a:hlinkClick>
              </a:rPr>
              <a:t>This Photo</a:t>
            </a:r>
            <a:r>
              <a:rPr lang="en-US" sz="602" kern="1200" dirty="0">
                <a:solidFill>
                  <a:srgbClr val="FFFFFF"/>
                </a:solidFill>
                <a:latin typeface="+mn-lt"/>
                <a:ea typeface="+mn-ea"/>
                <a:cs typeface="+mn-cs"/>
              </a:rPr>
              <a:t> by Unknown Author is licensed under </a:t>
            </a:r>
            <a:r>
              <a:rPr lang="en-US" sz="602" kern="1200" dirty="0">
                <a:solidFill>
                  <a:srgbClr val="FFFFFF"/>
                </a:solidFill>
                <a:latin typeface="+mn-lt"/>
                <a:ea typeface="+mn-ea"/>
                <a:cs typeface="+mn-cs"/>
                <a:hlinkClick r:id="rId8"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8" name="Picture 7" descr="young adults sitting at a conference table in a conference room with their laptops">
            <a:extLst>
              <a:ext uri="{FF2B5EF4-FFF2-40B4-BE49-F238E27FC236}">
                <a16:creationId xmlns:a16="http://schemas.microsoft.com/office/drawing/2014/main" id="{2F1838D7-34AE-4AF7-A8CC-61B6FBC08A8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105633" y="407427"/>
            <a:ext cx="2128593" cy="1255870"/>
          </a:xfrm>
          <a:prstGeom prst="rect">
            <a:avLst/>
          </a:prstGeom>
        </p:spPr>
      </p:pic>
      <p:pic>
        <p:nvPicPr>
          <p:cNvPr id="10" name="Picture 9" descr="A group of people posing for a photo with their thumbs up">
            <a:extLst>
              <a:ext uri="{FF2B5EF4-FFF2-40B4-BE49-F238E27FC236}">
                <a16:creationId xmlns:a16="http://schemas.microsoft.com/office/drawing/2014/main" id="{03007890-390D-A881-F8C4-2257CFD3830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105633" y="1917437"/>
            <a:ext cx="2128593" cy="1575158"/>
          </a:xfrm>
          <a:prstGeom prst="rect">
            <a:avLst/>
          </a:prstGeom>
        </p:spPr>
      </p:pic>
      <p:sp>
        <p:nvSpPr>
          <p:cNvPr id="11" name="TextBox 10">
            <a:extLst>
              <a:ext uri="{FF2B5EF4-FFF2-40B4-BE49-F238E27FC236}">
                <a16:creationId xmlns:a16="http://schemas.microsoft.com/office/drawing/2014/main" id="{A0766A88-23D6-67BE-F53A-FBD3A089A7D8}"/>
              </a:ext>
            </a:extLst>
          </p:cNvPr>
          <p:cNvSpPr txBox="1"/>
          <p:nvPr/>
        </p:nvSpPr>
        <p:spPr>
          <a:xfrm>
            <a:off x="4105633" y="3214955"/>
            <a:ext cx="2128593" cy="277640"/>
          </a:xfrm>
          <a:prstGeom prst="rect">
            <a:avLst/>
          </a:prstGeom>
          <a:solidFill>
            <a:srgbClr val="000000"/>
          </a:solidFill>
        </p:spPr>
        <p:txBody>
          <a:bodyPr wrap="square" rtlCol="0">
            <a:spAutoFit/>
          </a:bodyPr>
          <a:lstStyle/>
          <a:p>
            <a:pPr algn="r" defTabSz="786384">
              <a:spcAft>
                <a:spcPts val="516"/>
              </a:spcAft>
            </a:pPr>
            <a:r>
              <a:rPr lang="en-US" sz="602" kern="1200" dirty="0">
                <a:solidFill>
                  <a:srgbClr val="FFFFFF"/>
                </a:solidFill>
                <a:latin typeface="+mn-lt"/>
                <a:ea typeface="+mn-ea"/>
                <a:cs typeface="+mn-cs"/>
                <a:hlinkClick r:id="rId12" tooltip="https://storiedabirreria.blogspot.com/2018/11/time-deal-di-leonardo-patrignani-e.html">
                  <a:extLst>
                    <a:ext uri="{A12FA001-AC4F-418D-AE19-62706E023703}">
                      <ahyp:hlinkClr xmlns:ahyp="http://schemas.microsoft.com/office/drawing/2018/hyperlinkcolor" val="tx"/>
                    </a:ext>
                  </a:extLst>
                </a:hlinkClick>
              </a:rPr>
              <a:t>This Photo</a:t>
            </a:r>
            <a:r>
              <a:rPr lang="en-US" sz="602" kern="1200" dirty="0">
                <a:solidFill>
                  <a:srgbClr val="FFFFFF"/>
                </a:solidFill>
                <a:latin typeface="+mn-lt"/>
                <a:ea typeface="+mn-ea"/>
                <a:cs typeface="+mn-cs"/>
              </a:rPr>
              <a:t> by Unknown Author is licensed under </a:t>
            </a:r>
            <a:r>
              <a:rPr lang="en-US" sz="602" kern="1200" dirty="0">
                <a:solidFill>
                  <a:srgbClr val="FFFFFF"/>
                </a:solidFill>
                <a:latin typeface="+mn-lt"/>
                <a:ea typeface="+mn-ea"/>
                <a:cs typeface="+mn-cs"/>
                <a:hlinkClick r:id="rId13"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pic>
        <p:nvPicPr>
          <p:cNvPr id="5" name="Picture 4" descr="a black woman working on her computer in a home office">
            <a:extLst>
              <a:ext uri="{FF2B5EF4-FFF2-40B4-BE49-F238E27FC236}">
                <a16:creationId xmlns:a16="http://schemas.microsoft.com/office/drawing/2014/main" id="{2E9FD780-A863-AFEA-3E1E-353399943E77}"/>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4105633" y="3776229"/>
            <a:ext cx="2128593" cy="1420836"/>
          </a:xfrm>
          <a:prstGeom prst="rect">
            <a:avLst/>
          </a:prstGeom>
        </p:spPr>
      </p:pic>
      <p:sp>
        <p:nvSpPr>
          <p:cNvPr id="6" name="TextBox 5">
            <a:extLst>
              <a:ext uri="{FF2B5EF4-FFF2-40B4-BE49-F238E27FC236}">
                <a16:creationId xmlns:a16="http://schemas.microsoft.com/office/drawing/2014/main" id="{2084792B-93E3-7FB6-3797-B9539159691F}"/>
              </a:ext>
            </a:extLst>
          </p:cNvPr>
          <p:cNvSpPr txBox="1"/>
          <p:nvPr/>
        </p:nvSpPr>
        <p:spPr>
          <a:xfrm>
            <a:off x="4105633" y="5030908"/>
            <a:ext cx="2128593" cy="184987"/>
          </a:xfrm>
          <a:prstGeom prst="rect">
            <a:avLst/>
          </a:prstGeom>
          <a:solidFill>
            <a:srgbClr val="000000"/>
          </a:solidFill>
        </p:spPr>
        <p:txBody>
          <a:bodyPr wrap="square" rtlCol="0">
            <a:spAutoFit/>
          </a:bodyPr>
          <a:lstStyle/>
          <a:p>
            <a:pPr algn="r" defTabSz="786384">
              <a:spcAft>
                <a:spcPts val="516"/>
              </a:spcAft>
            </a:pPr>
            <a:r>
              <a:rPr lang="en-US" sz="602" kern="1200" dirty="0">
                <a:solidFill>
                  <a:srgbClr val="FFFFFF"/>
                </a:solidFill>
                <a:latin typeface="+mn-lt"/>
                <a:ea typeface="+mn-ea"/>
                <a:cs typeface="+mn-cs"/>
                <a:hlinkClick r:id="rId15" tooltip="https://disasteravoidanceexperts.com/how-to-prevent-failure-in-working-from-home-to-address-the-covid-19-coronavirus-pandemic/">
                  <a:extLst>
                    <a:ext uri="{A12FA001-AC4F-418D-AE19-62706E023703}">
                      <ahyp:hlinkClr xmlns:ahyp="http://schemas.microsoft.com/office/drawing/2018/hyperlinkcolor" val="tx"/>
                    </a:ext>
                  </a:extLst>
                </a:hlinkClick>
              </a:rPr>
              <a:t>This Photo</a:t>
            </a:r>
            <a:r>
              <a:rPr lang="en-US" sz="602" kern="1200" dirty="0">
                <a:solidFill>
                  <a:srgbClr val="FFFFFF"/>
                </a:solidFill>
                <a:latin typeface="+mn-lt"/>
                <a:ea typeface="+mn-ea"/>
                <a:cs typeface="+mn-cs"/>
              </a:rPr>
              <a:t> by Unknown Author is licensed under </a:t>
            </a:r>
            <a:r>
              <a:rPr lang="en-US" sz="602" kern="1200" dirty="0">
                <a:solidFill>
                  <a:srgbClr val="FFFFFF"/>
                </a:solidFill>
                <a:latin typeface="+mn-lt"/>
                <a:ea typeface="+mn-ea"/>
                <a:cs typeface="+mn-cs"/>
                <a:hlinkClick r:id="rId8"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AC9-183C-94E1-83B8-15FE049E6A3B}"/>
              </a:ext>
            </a:extLst>
          </p:cNvPr>
          <p:cNvSpPr>
            <a:spLocks noGrp="1"/>
          </p:cNvSpPr>
          <p:nvPr>
            <p:ph type="title"/>
          </p:nvPr>
        </p:nvSpPr>
        <p:spPr>
          <a:xfrm>
            <a:off x="506588" y="587413"/>
            <a:ext cx="11190111" cy="1325563"/>
          </a:xfrm>
        </p:spPr>
        <p:txBody>
          <a:bodyPr>
            <a:normAutofit/>
          </a:bodyPr>
          <a:lstStyle/>
          <a:p>
            <a:r>
              <a:rPr lang="en-US" sz="3200" dirty="0"/>
              <a:t>Technical Assistance </a:t>
            </a:r>
            <a:r>
              <a:rPr lang="en-US" sz="3200" b="1" dirty="0"/>
              <a:t>Responding to Stakeholder Requests for Technical Assistance </a:t>
            </a:r>
          </a:p>
        </p:txBody>
      </p:sp>
      <p:sp>
        <p:nvSpPr>
          <p:cNvPr id="3" name="Content Placeholder 2">
            <a:extLst>
              <a:ext uri="{FF2B5EF4-FFF2-40B4-BE49-F238E27FC236}">
                <a16:creationId xmlns:a16="http://schemas.microsoft.com/office/drawing/2014/main" id="{89359D60-A442-B8A7-965A-7E0A9A34F138}"/>
              </a:ext>
            </a:extLst>
          </p:cNvPr>
          <p:cNvSpPr>
            <a:spLocks noGrp="1"/>
          </p:cNvSpPr>
          <p:nvPr>
            <p:ph idx="1"/>
          </p:nvPr>
        </p:nvSpPr>
        <p:spPr>
          <a:xfrm>
            <a:off x="506588" y="1825625"/>
            <a:ext cx="11190111" cy="3243086"/>
          </a:xfrm>
        </p:spPr>
        <p:txBody>
          <a:bodyPr>
            <a:normAutofit/>
          </a:bodyPr>
          <a:lstStyle/>
          <a:p>
            <a:r>
              <a:rPr lang="en-US" sz="2000" b="1" dirty="0"/>
              <a:t>What is Technical Assistance? </a:t>
            </a:r>
            <a:r>
              <a:rPr lang="en-US" sz="2000" dirty="0"/>
              <a:t>Guidance informed by emerging findings from research projects and based on extensive knowledge of our RRTC faculty, staff, and collaborators.</a:t>
            </a:r>
          </a:p>
          <a:p>
            <a:pPr marL="457200" lvl="1" indent="0">
              <a:buNone/>
            </a:pPr>
            <a:r>
              <a:rPr lang="en-US" sz="2000" dirty="0"/>
              <a:t>Special Feature! Consultation opportunities with YAB and FAB to gain reactions, feedback, and input on relevant ideas/activities related to community participation among YAs with SMHC from disadvantaged backgrounds.</a:t>
            </a:r>
            <a:endParaRPr lang="en-US" sz="2000" b="1" dirty="0"/>
          </a:p>
          <a:p>
            <a:r>
              <a:rPr lang="en-US" sz="2000" b="1" dirty="0"/>
              <a:t>Who can request TA? </a:t>
            </a:r>
            <a:r>
              <a:rPr lang="en-US" sz="2000" dirty="0"/>
              <a:t>Diverse stakeholders who support young adults with SMHC from disadvantaged backgrounds and their families</a:t>
            </a:r>
            <a:endParaRPr lang="en-US" sz="2000" b="1" dirty="0"/>
          </a:p>
          <a:p>
            <a:r>
              <a:rPr lang="en-US" sz="2000" dirty="0"/>
              <a:t>TA requests may be made via our website here: </a:t>
            </a:r>
            <a:r>
              <a:rPr lang="en-US" sz="2000" dirty="0">
                <a:hlinkClick r:id="rId3"/>
              </a:rPr>
              <a:t>Request TA</a:t>
            </a:r>
            <a:endParaRPr lang="en-US" sz="2000" dirty="0"/>
          </a:p>
        </p:txBody>
      </p:sp>
    </p:spTree>
    <p:extLst>
      <p:ext uri="{BB962C8B-B14F-4D97-AF65-F5344CB8AC3E}">
        <p14:creationId xmlns:p14="http://schemas.microsoft.com/office/powerpoint/2010/main" val="260890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89" y="309386"/>
            <a:ext cx="10515600" cy="975717"/>
          </a:xfrm>
        </p:spPr>
        <p:txBody>
          <a:bodyPr anchor="b">
            <a:normAutofit/>
          </a:bodyPr>
          <a:lstStyle/>
          <a:p>
            <a:r>
              <a:rPr lang="en-US" sz="3200" dirty="0"/>
              <a:t>Questions?</a:t>
            </a:r>
          </a:p>
        </p:txBody>
      </p:sp>
      <p:sp>
        <p:nvSpPr>
          <p:cNvPr id="3" name="Content Placeholder 2"/>
          <p:cNvSpPr>
            <a:spLocks noGrp="1"/>
          </p:cNvSpPr>
          <p:nvPr>
            <p:ph idx="1"/>
          </p:nvPr>
        </p:nvSpPr>
        <p:spPr>
          <a:xfrm>
            <a:off x="506589" y="1143000"/>
            <a:ext cx="7729190" cy="4368114"/>
          </a:xfrm>
        </p:spPr>
        <p:txBody>
          <a:bodyPr anchor="ctr">
            <a:normAutofit/>
          </a:bodyPr>
          <a:lstStyle/>
          <a:p>
            <a:pPr marL="0" indent="0">
              <a:buNone/>
            </a:pPr>
            <a:r>
              <a:rPr lang="en-US" sz="2000" dirty="0"/>
              <a:t>For more information about supporting young adults with serious mental health conditions from disadvantaged backgrounds with community participation or about CIRC, please send an email to </a:t>
            </a:r>
            <a:r>
              <a:rPr lang="en-US" sz="2000" dirty="0">
                <a:hlinkClick r:id="rId3"/>
              </a:rPr>
              <a:t>kathryn.sabella@umassmed.edu</a:t>
            </a:r>
            <a:r>
              <a:rPr lang="en-US" sz="2000" dirty="0"/>
              <a:t> or </a:t>
            </a:r>
            <a:r>
              <a:rPr lang="en-US" sz="2000" dirty="0">
                <a:hlinkClick r:id="rId4"/>
              </a:rPr>
              <a:t>elizabeth.thomas@temple.edu</a:t>
            </a:r>
            <a:r>
              <a:rPr lang="en-US" sz="2000" dirty="0"/>
              <a:t> </a:t>
            </a:r>
          </a:p>
        </p:txBody>
      </p:sp>
      <p:pic>
        <p:nvPicPr>
          <p:cNvPr id="5" name="Picture 4" descr="A question mark on a speech bubble">
            <a:extLst>
              <a:ext uri="{FF2B5EF4-FFF2-40B4-BE49-F238E27FC236}">
                <a16:creationId xmlns:a16="http://schemas.microsoft.com/office/drawing/2014/main" id="{34B00D90-D1DD-1DE8-A905-FD0B76655D30}"/>
              </a:ext>
              <a:ext uri="{C183D7F6-B498-43B3-948B-1728B52AA6E4}">
                <adec:decorative xmlns:adec="http://schemas.microsoft.com/office/drawing/2017/decorative" val="0"/>
              </a:ext>
            </a:extLst>
          </p:cNvPr>
          <p:cNvPicPr>
            <a:picLocks/>
          </p:cNvPicPr>
          <p:nvPr/>
        </p:nvPicPr>
        <p:blipFill>
          <a:blip r:embed="rId5">
            <a:duotone>
              <a:prstClr val="black"/>
              <a:schemeClr val="accent1">
                <a:tint val="45000"/>
                <a:satMod val="400000"/>
              </a:schemeClr>
            </a:duotone>
          </a:blip>
          <a:stretch>
            <a:fillRect/>
          </a:stretch>
        </p:blipFill>
        <p:spPr>
          <a:xfrm>
            <a:off x="8612659" y="824884"/>
            <a:ext cx="3084040" cy="4291715"/>
          </a:xfrm>
          <a:prstGeom prst="rect">
            <a:avLst/>
          </a:prstGeom>
        </p:spPr>
      </p:pic>
    </p:spTree>
    <p:extLst>
      <p:ext uri="{BB962C8B-B14F-4D97-AF65-F5344CB8AC3E}">
        <p14:creationId xmlns:p14="http://schemas.microsoft.com/office/powerpoint/2010/main" val="2920220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3499-D4E2-D560-2C0F-4E931959D3A3}"/>
              </a:ext>
            </a:extLst>
          </p:cNvPr>
          <p:cNvSpPr>
            <a:spLocks noGrp="1"/>
          </p:cNvSpPr>
          <p:nvPr>
            <p:ph type="title"/>
          </p:nvPr>
        </p:nvSpPr>
        <p:spPr>
          <a:xfrm>
            <a:off x="495301" y="444926"/>
            <a:ext cx="5600700" cy="1282390"/>
          </a:xfrm>
        </p:spPr>
        <p:txBody>
          <a:bodyPr/>
          <a:lstStyle/>
          <a:p>
            <a:r>
              <a:rPr lang="en-US" b="1" dirty="0"/>
              <a:t>Importance of Community Participation</a:t>
            </a:r>
          </a:p>
        </p:txBody>
      </p:sp>
      <p:sp>
        <p:nvSpPr>
          <p:cNvPr id="4" name="Text Placeholder 3">
            <a:extLst>
              <a:ext uri="{FF2B5EF4-FFF2-40B4-BE49-F238E27FC236}">
                <a16:creationId xmlns:a16="http://schemas.microsoft.com/office/drawing/2014/main" id="{66957A7C-80CD-8BA0-16ED-E5CD142D56D8}"/>
              </a:ext>
            </a:extLst>
          </p:cNvPr>
          <p:cNvSpPr>
            <a:spLocks noGrp="1"/>
          </p:cNvSpPr>
          <p:nvPr>
            <p:ph type="body" sz="half" idx="2"/>
          </p:nvPr>
        </p:nvSpPr>
        <p:spPr>
          <a:xfrm>
            <a:off x="495301" y="2057400"/>
            <a:ext cx="5600699" cy="2819400"/>
          </a:xfrm>
        </p:spPr>
        <p:txBody>
          <a:bodyPr/>
          <a:lstStyle/>
          <a:p>
            <a:pPr marL="457200" indent="-457200">
              <a:buFont typeface="+mj-lt"/>
              <a:buAutoNum type="arabicPeriod"/>
            </a:pPr>
            <a:r>
              <a:rPr lang="en-US" sz="2000" u="sng" dirty="0">
                <a:solidFill>
                  <a:schemeClr val="tx2"/>
                </a:solidFill>
              </a:rPr>
              <a:t>Community integration</a:t>
            </a:r>
            <a:r>
              <a:rPr lang="en-US" sz="2000" dirty="0">
                <a:solidFill>
                  <a:schemeClr val="tx2"/>
                </a:solidFill>
              </a:rPr>
              <a:t> is a legal right.</a:t>
            </a:r>
          </a:p>
          <a:p>
            <a:pPr marL="457200" indent="-457200">
              <a:buFont typeface="+mj-lt"/>
              <a:buAutoNum type="arabicPeriod"/>
            </a:pPr>
            <a:r>
              <a:rPr lang="en-US" sz="2000" dirty="0">
                <a:solidFill>
                  <a:schemeClr val="tx2"/>
                </a:solidFill>
              </a:rPr>
              <a:t>Community participation is a medical necessity. </a:t>
            </a:r>
          </a:p>
          <a:p>
            <a:pPr lvl="1"/>
            <a:r>
              <a:rPr lang="en-US" sz="2000" dirty="0">
                <a:solidFill>
                  <a:schemeClr val="tx2"/>
                </a:solidFill>
              </a:rPr>
              <a:t>Based on theories/frameworks such as the World Health Organization’s International Classification of Functioning, Disability, and Health (ICF) </a:t>
            </a:r>
          </a:p>
          <a:p>
            <a:endParaRPr lang="en-US" dirty="0"/>
          </a:p>
        </p:txBody>
      </p:sp>
      <p:pic>
        <p:nvPicPr>
          <p:cNvPr id="5" name="Picture 2">
            <a:extLst>
              <a:ext uri="{FF2B5EF4-FFF2-40B4-BE49-F238E27FC236}">
                <a16:creationId xmlns:a16="http://schemas.microsoft.com/office/drawing/2014/main" id="{0B6FB708-B819-8EB8-EE4C-1F86F03A5BE0}"/>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200054" y="353121"/>
            <a:ext cx="3470734" cy="48736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025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86424"/>
            <a:ext cx="11201400" cy="1109932"/>
          </a:xfrm>
        </p:spPr>
        <p:txBody>
          <a:bodyPr>
            <a:normAutofit/>
          </a:bodyPr>
          <a:lstStyle/>
          <a:p>
            <a:r>
              <a:rPr lang="en-US" sz="3200" dirty="0"/>
              <a:t>Community Participation and Young Adults </a:t>
            </a:r>
            <a:r>
              <a:rPr lang="en-US" sz="3200" u="sng" dirty="0"/>
              <a:t>(14-26) </a:t>
            </a:r>
            <a:r>
              <a:rPr lang="en-US" sz="3200" dirty="0"/>
              <a:t>with Serious Mental Health Conditions</a:t>
            </a:r>
          </a:p>
        </p:txBody>
      </p:sp>
      <p:pic>
        <p:nvPicPr>
          <p:cNvPr id="5" name="Picture 4" descr="illustration of a child growing to adulthood">
            <a:extLst>
              <a:ext uri="{FF2B5EF4-FFF2-40B4-BE49-F238E27FC236}">
                <a16:creationId xmlns:a16="http://schemas.microsoft.com/office/drawing/2014/main" id="{3FC21357-9FB4-A45E-31ED-86729D3E97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5301" y="1796356"/>
            <a:ext cx="5600700" cy="3150394"/>
          </a:xfrm>
          <a:prstGeom prst="rect">
            <a:avLst/>
          </a:prstGeom>
        </p:spPr>
      </p:pic>
      <p:sp>
        <p:nvSpPr>
          <p:cNvPr id="3" name="Content Placeholder 2"/>
          <p:cNvSpPr>
            <a:spLocks noGrp="1"/>
          </p:cNvSpPr>
          <p:nvPr>
            <p:ph idx="1"/>
          </p:nvPr>
        </p:nvSpPr>
        <p:spPr>
          <a:xfrm>
            <a:off x="6631258" y="1796356"/>
            <a:ext cx="5065439" cy="2831719"/>
          </a:xfrm>
        </p:spPr>
        <p:txBody>
          <a:bodyPr anchor="ctr">
            <a:normAutofit/>
          </a:bodyPr>
          <a:lstStyle/>
          <a:p>
            <a:r>
              <a:rPr lang="en-US" sz="2000" dirty="0"/>
              <a:t>Especially important to consider young adults’ community participation because:</a:t>
            </a:r>
          </a:p>
          <a:p>
            <a:pPr lvl="1"/>
            <a:r>
              <a:rPr lang="en-US" sz="2000" dirty="0"/>
              <a:t>Participation is a way to explore social roles and identity </a:t>
            </a:r>
          </a:p>
          <a:p>
            <a:pPr lvl="1"/>
            <a:r>
              <a:rPr lang="en-US" sz="2000" dirty="0"/>
              <a:t>Period of high risk of disability onset</a:t>
            </a:r>
          </a:p>
          <a:p>
            <a:pPr lvl="1"/>
            <a:r>
              <a:rPr lang="en-US" sz="2000" dirty="0"/>
              <a:t>Consequences of interrupted developmental milestones </a:t>
            </a:r>
          </a:p>
          <a:p>
            <a:pPr lvl="1"/>
            <a:r>
              <a:rPr lang="en-US" sz="2000" dirty="0"/>
              <a:t>Focus on life goals is seen as an engagement facilitator</a:t>
            </a:r>
          </a:p>
        </p:txBody>
      </p:sp>
      <p:sp>
        <p:nvSpPr>
          <p:cNvPr id="6" name="TextBox 5">
            <a:extLst>
              <a:ext uri="{FF2B5EF4-FFF2-40B4-BE49-F238E27FC236}">
                <a16:creationId xmlns:a16="http://schemas.microsoft.com/office/drawing/2014/main" id="{969BB175-E204-35B5-1ABC-5DD2589DC487}"/>
              </a:ext>
            </a:extLst>
          </p:cNvPr>
          <p:cNvSpPr txBox="1"/>
          <p:nvPr/>
        </p:nvSpPr>
        <p:spPr>
          <a:xfrm>
            <a:off x="493369" y="4746695"/>
            <a:ext cx="5600700"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4" tooltip="https://pressbooks.nscc.ca/lumenlife/chapter/human-developmen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4" name="TextBox 3">
            <a:extLst>
              <a:ext uri="{FF2B5EF4-FFF2-40B4-BE49-F238E27FC236}">
                <a16:creationId xmlns:a16="http://schemas.microsoft.com/office/drawing/2014/main" id="{F1153013-EEC1-C037-250C-2A44C4AA145C}"/>
              </a:ext>
            </a:extLst>
          </p:cNvPr>
          <p:cNvSpPr txBox="1"/>
          <p:nvPr/>
        </p:nvSpPr>
        <p:spPr>
          <a:xfrm>
            <a:off x="6631258" y="4798393"/>
            <a:ext cx="5052506" cy="507831"/>
          </a:xfrm>
          <a:prstGeom prst="rect">
            <a:avLst/>
          </a:prstGeom>
          <a:noFill/>
        </p:spPr>
        <p:txBody>
          <a:bodyPr wrap="square" rtlCol="0">
            <a:spAutoFit/>
          </a:bodyPr>
          <a:lstStyle/>
          <a:p>
            <a:r>
              <a:rPr lang="en-US" sz="900" b="0" i="0" dirty="0">
                <a:solidFill>
                  <a:srgbClr val="222222"/>
                </a:solidFill>
                <a:effectLst/>
                <a:highlight>
                  <a:srgbClr val="FFFFFF"/>
                </a:highlight>
                <a:latin typeface="+mj-lt"/>
              </a:rPr>
              <a:t>Lucksted, A., </a:t>
            </a:r>
            <a:r>
              <a:rPr lang="en-US" sz="900" b="0" i="0" dirty="0" err="1">
                <a:solidFill>
                  <a:srgbClr val="222222"/>
                </a:solidFill>
                <a:effectLst/>
                <a:highlight>
                  <a:srgbClr val="FFFFFF"/>
                </a:highlight>
                <a:latin typeface="+mj-lt"/>
              </a:rPr>
              <a:t>Essock</a:t>
            </a:r>
            <a:r>
              <a:rPr lang="en-US" sz="900" b="0" i="0" dirty="0">
                <a:solidFill>
                  <a:srgbClr val="222222"/>
                </a:solidFill>
                <a:effectLst/>
                <a:highlight>
                  <a:srgbClr val="FFFFFF"/>
                </a:highlight>
                <a:latin typeface="+mj-lt"/>
              </a:rPr>
              <a:t>, S. M., Stevenson, J., Mendon, S. J., </a:t>
            </a:r>
            <a:r>
              <a:rPr lang="en-US" sz="900" b="0" i="0" dirty="0" err="1">
                <a:solidFill>
                  <a:srgbClr val="222222"/>
                </a:solidFill>
                <a:effectLst/>
                <a:highlight>
                  <a:srgbClr val="FFFFFF"/>
                </a:highlight>
                <a:latin typeface="+mj-lt"/>
              </a:rPr>
              <a:t>Nossel</a:t>
            </a:r>
            <a:r>
              <a:rPr lang="en-US" sz="900" b="0" i="0" dirty="0">
                <a:solidFill>
                  <a:srgbClr val="222222"/>
                </a:solidFill>
                <a:effectLst/>
                <a:highlight>
                  <a:srgbClr val="FFFFFF"/>
                </a:highlight>
                <a:latin typeface="+mj-lt"/>
              </a:rPr>
              <a:t>, I. R., Goldman, H. H., ... &amp; Dixon, L. B. (2015). Client views of engagement in the RAISE Connection Program for early psychosis recovery. </a:t>
            </a:r>
            <a:r>
              <a:rPr lang="en-US" sz="900" b="0" i="1" dirty="0">
                <a:solidFill>
                  <a:srgbClr val="222222"/>
                </a:solidFill>
                <a:effectLst/>
                <a:highlight>
                  <a:srgbClr val="FFFFFF"/>
                </a:highlight>
                <a:latin typeface="+mj-lt"/>
              </a:rPr>
              <a:t>Psychiatric Services</a:t>
            </a:r>
            <a:r>
              <a:rPr lang="en-US" sz="900" b="0" i="0" dirty="0">
                <a:solidFill>
                  <a:srgbClr val="222222"/>
                </a:solidFill>
                <a:effectLst/>
                <a:highlight>
                  <a:srgbClr val="FFFFFF"/>
                </a:highlight>
                <a:latin typeface="+mj-lt"/>
              </a:rPr>
              <a:t>, </a:t>
            </a:r>
            <a:r>
              <a:rPr lang="en-US" sz="900" b="0" i="1" dirty="0">
                <a:solidFill>
                  <a:srgbClr val="222222"/>
                </a:solidFill>
                <a:effectLst/>
                <a:highlight>
                  <a:srgbClr val="FFFFFF"/>
                </a:highlight>
                <a:latin typeface="+mj-lt"/>
              </a:rPr>
              <a:t>66</a:t>
            </a:r>
            <a:r>
              <a:rPr lang="en-US" sz="900" b="0" i="0" dirty="0">
                <a:solidFill>
                  <a:srgbClr val="222222"/>
                </a:solidFill>
                <a:effectLst/>
                <a:highlight>
                  <a:srgbClr val="FFFFFF"/>
                </a:highlight>
                <a:latin typeface="+mj-lt"/>
              </a:rPr>
              <a:t>(7), 699-704.</a:t>
            </a:r>
            <a:endParaRPr lang="en-US" sz="900" dirty="0">
              <a:latin typeface="+mj-lt"/>
            </a:endParaRPr>
          </a:p>
        </p:txBody>
      </p:sp>
    </p:spTree>
    <p:extLst>
      <p:ext uri="{BB962C8B-B14F-4D97-AF65-F5344CB8AC3E}">
        <p14:creationId xmlns:p14="http://schemas.microsoft.com/office/powerpoint/2010/main" val="85469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B6C1-38AE-A7C2-32C8-304303DCBD66}"/>
              </a:ext>
            </a:extLst>
          </p:cNvPr>
          <p:cNvSpPr>
            <a:spLocks noGrp="1"/>
          </p:cNvSpPr>
          <p:nvPr>
            <p:ph type="title"/>
          </p:nvPr>
        </p:nvSpPr>
        <p:spPr>
          <a:xfrm>
            <a:off x="495298" y="812903"/>
            <a:ext cx="5600701" cy="914400"/>
          </a:xfrm>
        </p:spPr>
        <p:txBody>
          <a:bodyPr>
            <a:noAutofit/>
          </a:bodyPr>
          <a:lstStyle/>
          <a:p>
            <a:r>
              <a:rPr lang="en-US" b="1" dirty="0"/>
              <a:t>Community Participation Interests of Young Adults</a:t>
            </a:r>
          </a:p>
        </p:txBody>
      </p:sp>
      <p:pic>
        <p:nvPicPr>
          <p:cNvPr id="12" name="Picture 11" descr="A group of people sitting on a couch watching a game on tv">
            <a:extLst>
              <a:ext uri="{FF2B5EF4-FFF2-40B4-BE49-F238E27FC236}">
                <a16:creationId xmlns:a16="http://schemas.microsoft.com/office/drawing/2014/main" id="{F8455E54-85C8-ED7E-95B1-E7A247EACC40}"/>
              </a:ext>
            </a:extLst>
          </p:cNvPr>
          <p:cNvPicPr>
            <a:picLocks noChangeAspect="1"/>
          </p:cNvPicPr>
          <p:nvPr/>
        </p:nvPicPr>
        <p:blipFill rotWithShape="1">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
          <a:stretch/>
        </p:blipFill>
        <p:spPr>
          <a:xfrm>
            <a:off x="0" y="2182019"/>
            <a:ext cx="5728295" cy="33337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3364F5B4-9822-E2D9-3FDC-4A76C5C7E9AF}"/>
              </a:ext>
            </a:extLst>
          </p:cNvPr>
          <p:cNvSpPr>
            <a:spLocks noGrp="1"/>
          </p:cNvSpPr>
          <p:nvPr>
            <p:ph idx="1"/>
          </p:nvPr>
        </p:nvSpPr>
        <p:spPr>
          <a:xfrm>
            <a:off x="6095999" y="973873"/>
            <a:ext cx="5600701" cy="3923804"/>
          </a:xfrm>
        </p:spPr>
        <p:txBody>
          <a:bodyPr>
            <a:normAutofit fontScale="92500" lnSpcReduction="20000"/>
          </a:bodyPr>
          <a:lstStyle/>
          <a:p>
            <a:pPr>
              <a:spcAft>
                <a:spcPts val="1000"/>
              </a:spcAft>
            </a:pPr>
            <a:r>
              <a:rPr lang="en-US" sz="1800" dirty="0">
                <a:solidFill>
                  <a:schemeClr val="tx2"/>
                </a:solidFill>
              </a:rPr>
              <a:t>Focus groups with individuals aged 18-26 identified the following participation areas as being important:</a:t>
            </a:r>
          </a:p>
          <a:p>
            <a:pPr lvl="1"/>
            <a:r>
              <a:rPr lang="en-US" sz="1800" dirty="0">
                <a:solidFill>
                  <a:schemeClr val="tx2"/>
                </a:solidFill>
              </a:rPr>
              <a:t>Working for pay </a:t>
            </a:r>
          </a:p>
          <a:p>
            <a:pPr lvl="1"/>
            <a:r>
              <a:rPr lang="en-US" sz="1800" dirty="0">
                <a:solidFill>
                  <a:schemeClr val="tx2"/>
                </a:solidFill>
              </a:rPr>
              <a:t>Taking classes to earn an educational degree or professional certificate or for fun</a:t>
            </a:r>
          </a:p>
          <a:p>
            <a:pPr lvl="1"/>
            <a:r>
              <a:rPr lang="en-US" sz="1800" dirty="0">
                <a:solidFill>
                  <a:schemeClr val="tx2"/>
                </a:solidFill>
              </a:rPr>
              <a:t>Going to public spaces (e.g., library, park, museum, restaurant)</a:t>
            </a:r>
          </a:p>
          <a:p>
            <a:pPr lvl="1"/>
            <a:r>
              <a:rPr lang="en-US" sz="1800" dirty="0">
                <a:solidFill>
                  <a:schemeClr val="tx2"/>
                </a:solidFill>
              </a:rPr>
              <a:t>Going to place of worship or participating in “spiritual” activities </a:t>
            </a:r>
          </a:p>
          <a:p>
            <a:pPr lvl="1"/>
            <a:r>
              <a:rPr lang="en-US" sz="1800" dirty="0">
                <a:solidFill>
                  <a:schemeClr val="tx2"/>
                </a:solidFill>
              </a:rPr>
              <a:t>Going online to socialize or get information</a:t>
            </a:r>
          </a:p>
          <a:p>
            <a:pPr lvl="1"/>
            <a:r>
              <a:rPr lang="en-US" sz="1800" dirty="0">
                <a:solidFill>
                  <a:schemeClr val="tx2"/>
                </a:solidFill>
              </a:rPr>
              <a:t>Volunteering</a:t>
            </a:r>
          </a:p>
          <a:p>
            <a:pPr lvl="1"/>
            <a:r>
              <a:rPr lang="en-US" sz="1800" dirty="0">
                <a:solidFill>
                  <a:schemeClr val="tx2"/>
                </a:solidFill>
              </a:rPr>
              <a:t>Participating in civic activities (e.g., marches or demonstrations)</a:t>
            </a:r>
          </a:p>
          <a:p>
            <a:pPr lvl="1"/>
            <a:r>
              <a:rPr lang="en-US" sz="1800" dirty="0">
                <a:solidFill>
                  <a:schemeClr val="tx2"/>
                </a:solidFill>
              </a:rPr>
              <a:t>Going to/watching sporting events</a:t>
            </a:r>
          </a:p>
          <a:p>
            <a:pPr lvl="1"/>
            <a:r>
              <a:rPr lang="en-US" sz="1800" dirty="0">
                <a:solidFill>
                  <a:schemeClr val="tx2"/>
                </a:solidFill>
              </a:rPr>
              <a:t>Doing a physical activity for fun</a:t>
            </a:r>
          </a:p>
          <a:p>
            <a:pPr lvl="1"/>
            <a:r>
              <a:rPr lang="en-US" sz="1800" dirty="0">
                <a:solidFill>
                  <a:schemeClr val="tx2"/>
                </a:solidFill>
              </a:rPr>
              <a:t>Participating in artistic activities</a:t>
            </a:r>
          </a:p>
        </p:txBody>
      </p:sp>
      <p:sp>
        <p:nvSpPr>
          <p:cNvPr id="5" name="TextBox 4">
            <a:extLst>
              <a:ext uri="{FF2B5EF4-FFF2-40B4-BE49-F238E27FC236}">
                <a16:creationId xmlns:a16="http://schemas.microsoft.com/office/drawing/2014/main" id="{4DB00971-66D4-41CF-FA53-AA47CC970F38}"/>
              </a:ext>
            </a:extLst>
          </p:cNvPr>
          <p:cNvSpPr txBox="1"/>
          <p:nvPr/>
        </p:nvSpPr>
        <p:spPr>
          <a:xfrm>
            <a:off x="6096000" y="4897677"/>
            <a:ext cx="5600700" cy="507831"/>
          </a:xfrm>
          <a:prstGeom prst="rect">
            <a:avLst/>
          </a:prstGeom>
          <a:noFill/>
        </p:spPr>
        <p:txBody>
          <a:bodyPr wrap="square" rtlCol="0">
            <a:spAutoFit/>
          </a:bodyPr>
          <a:lstStyle/>
          <a:p>
            <a:r>
              <a:rPr lang="en-US" sz="900" dirty="0">
                <a:solidFill>
                  <a:schemeClr val="tx2"/>
                </a:solidFill>
                <a:latin typeface="+mj-lt"/>
              </a:rPr>
              <a:t>Thomas, E. C., Snethen, G., O’Shea, A., Suarez, J., </a:t>
            </a:r>
            <a:r>
              <a:rPr lang="en-US" sz="900" dirty="0" err="1">
                <a:solidFill>
                  <a:schemeClr val="tx2"/>
                </a:solidFill>
                <a:latin typeface="+mj-lt"/>
              </a:rPr>
              <a:t>Hurford</a:t>
            </a:r>
            <a:r>
              <a:rPr lang="en-US" sz="900" dirty="0">
                <a:solidFill>
                  <a:schemeClr val="tx2"/>
                </a:solidFill>
                <a:latin typeface="+mj-lt"/>
              </a:rPr>
              <a:t>, I., &amp; </a:t>
            </a:r>
            <a:r>
              <a:rPr lang="en-US" sz="900" dirty="0" err="1">
                <a:solidFill>
                  <a:schemeClr val="tx2"/>
                </a:solidFill>
                <a:latin typeface="+mj-lt"/>
              </a:rPr>
              <a:t>Salzer</a:t>
            </a:r>
            <a:r>
              <a:rPr lang="en-US" sz="900" dirty="0">
                <a:solidFill>
                  <a:schemeClr val="tx2"/>
                </a:solidFill>
                <a:latin typeface="+mj-lt"/>
              </a:rPr>
              <a:t>, M. S. (2020). An examination of the community participation interests of young adults with serious mental illnesses. </a:t>
            </a:r>
            <a:r>
              <a:rPr lang="en-US" sz="900" i="1" dirty="0">
                <a:solidFill>
                  <a:schemeClr val="tx2"/>
                </a:solidFill>
                <a:latin typeface="+mj-lt"/>
              </a:rPr>
              <a:t>The journal of behavioral health services &amp; research</a:t>
            </a:r>
            <a:r>
              <a:rPr lang="en-US" sz="900" dirty="0">
                <a:solidFill>
                  <a:schemeClr val="tx2"/>
                </a:solidFill>
                <a:latin typeface="+mj-lt"/>
              </a:rPr>
              <a:t>, </a:t>
            </a:r>
            <a:r>
              <a:rPr lang="en-US" sz="900" i="1" dirty="0">
                <a:solidFill>
                  <a:schemeClr val="tx2"/>
                </a:solidFill>
                <a:latin typeface="+mj-lt"/>
              </a:rPr>
              <a:t>47</a:t>
            </a:r>
            <a:r>
              <a:rPr lang="en-US" sz="900" dirty="0">
                <a:solidFill>
                  <a:schemeClr val="tx2"/>
                </a:solidFill>
                <a:latin typeface="+mj-lt"/>
              </a:rPr>
              <a:t>, 526-543.</a:t>
            </a:r>
          </a:p>
        </p:txBody>
      </p:sp>
    </p:spTree>
    <p:extLst>
      <p:ext uri="{BB962C8B-B14F-4D97-AF65-F5344CB8AC3E}">
        <p14:creationId xmlns:p14="http://schemas.microsoft.com/office/powerpoint/2010/main" val="97423747"/>
      </p:ext>
    </p:extLst>
  </p:cSld>
  <p:clrMapOvr>
    <a:masterClrMapping/>
  </p:clrMapOvr>
</p:sld>
</file>

<file path=ppt/theme/theme1.xml><?xml version="1.0" encoding="utf-8"?>
<a:theme xmlns:a="http://schemas.openxmlformats.org/drawingml/2006/main" name="Office Theme">
  <a:themeElements>
    <a:clrScheme name="Custom 4">
      <a:dk1>
        <a:srgbClr val="633092"/>
      </a:dk1>
      <a:lt1>
        <a:srgbClr val="FFFFFF"/>
      </a:lt1>
      <a:dk2>
        <a:srgbClr val="333333"/>
      </a:dk2>
      <a:lt2>
        <a:srgbClr val="E8E8E8"/>
      </a:lt2>
      <a:accent1>
        <a:srgbClr val="8258A7"/>
      </a:accent1>
      <a:accent2>
        <a:srgbClr val="F36F16"/>
      </a:accent2>
      <a:accent3>
        <a:srgbClr val="196B24"/>
      </a:accent3>
      <a:accent4>
        <a:srgbClr val="0F9ED5"/>
      </a:accent4>
      <a:accent5>
        <a:srgbClr val="83DADE"/>
      </a:accent5>
      <a:accent6>
        <a:srgbClr val="0B5B46"/>
      </a:accent6>
      <a:hlink>
        <a:srgbClr val="0071CE"/>
      </a:hlink>
      <a:folHlink>
        <a:srgbClr val="83DAD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AA445B3-E550-024F-B777-A43991C5F623}" vid="{36915C43-0298-B841-980F-8B77D3A3D3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BD35FA3780D24D862C171AB7563E1A" ma:contentTypeVersion="16" ma:contentTypeDescription="Create a new document." ma:contentTypeScope="" ma:versionID="56017796a822d0a753d68f082417b346">
  <xsd:schema xmlns:xsd="http://www.w3.org/2001/XMLSchema" xmlns:xs="http://www.w3.org/2001/XMLSchema" xmlns:p="http://schemas.microsoft.com/office/2006/metadata/properties" xmlns:ns1="http://schemas.microsoft.com/sharepoint/v3" xmlns:ns2="52177951-ae7b-4ecf-8e9f-effe8c67758e" xmlns:ns3="f579344b-253e-4784-bf34-4c70bb5c932f" targetNamespace="http://schemas.microsoft.com/office/2006/metadata/properties" ma:root="true" ma:fieldsID="19254ee611cb158c96a28b02b4533a06" ns1:_="" ns2:_="" ns3:_="">
    <xsd:import namespace="http://schemas.microsoft.com/sharepoint/v3"/>
    <xsd:import namespace="52177951-ae7b-4ecf-8e9f-effe8c67758e"/>
    <xsd:import namespace="f579344b-253e-4784-bf34-4c70bb5c93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1:_ip_UnifiedCompliancePolicyProperties" minOccurs="0"/>
                <xsd:element ref="ns1:_ip_UnifiedCompliancePolicyUIAction"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77951-ae7b-4ecf-8e9f-effe8c6775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79344b-253e-4784-bf34-4c70bb5c932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763a299-05aa-488d-a2dd-18587b35b8ea}" ma:internalName="TaxCatchAll" ma:showField="CatchAllData" ma:web="f579344b-253e-4784-bf34-4c70bb5c93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2177951-ae7b-4ecf-8e9f-effe8c67758e">
      <Terms xmlns="http://schemas.microsoft.com/office/infopath/2007/PartnerControls"/>
    </lcf76f155ced4ddcb4097134ff3c332f>
    <TaxCatchAll xmlns="f579344b-253e-4784-bf34-4c70bb5c932f"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3C41DE4-57A4-4911-9AF8-061FE01B6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2177951-ae7b-4ecf-8e9f-effe8c67758e"/>
    <ds:schemaRef ds:uri="f579344b-253e-4784-bf34-4c70bb5c93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03C528-99BC-4EFB-AEF7-7DA518B33F4C}">
  <ds:schemaRefs>
    <ds:schemaRef ds:uri="http://schemas.microsoft.com/sharepoint/v3/contenttype/forms"/>
  </ds:schemaRefs>
</ds:datastoreItem>
</file>

<file path=customXml/itemProps3.xml><?xml version="1.0" encoding="utf-8"?>
<ds:datastoreItem xmlns:ds="http://schemas.openxmlformats.org/officeDocument/2006/customXml" ds:itemID="{1431DACF-244A-48DB-A7F0-5921A4D5353E}">
  <ds:schemaRefs>
    <ds:schemaRef ds:uri="http://schemas.microsoft.com/office/2006/metadata/properties"/>
    <ds:schemaRef ds:uri="http://www.w3.org/XML/1998/namespace"/>
    <ds:schemaRef ds:uri="http://schemas.openxmlformats.org/package/2006/metadata/core-properties"/>
    <ds:schemaRef ds:uri="http://purl.org/dc/dcmitype/"/>
    <ds:schemaRef ds:uri="http://schemas.microsoft.com/office/infopath/2007/PartnerControls"/>
    <ds:schemaRef ds:uri="http://purl.org/dc/elements/1.1/"/>
    <ds:schemaRef ds:uri="52177951-ae7b-4ecf-8e9f-effe8c67758e"/>
    <ds:schemaRef ds:uri="http://schemas.microsoft.com/office/2006/documentManagement/types"/>
    <ds:schemaRef ds:uri="http://purl.org/dc/terms/"/>
    <ds:schemaRef ds:uri="f579344b-253e-4784-bf34-4c70bb5c932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CIRCcenter_PPT</Template>
  <TotalTime>2524</TotalTime>
  <Words>6536</Words>
  <Application>Microsoft Office PowerPoint</Application>
  <PresentationFormat>Widescreen</PresentationFormat>
  <Paragraphs>525</Paragraphs>
  <Slides>61</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Cambria Math</vt:lpstr>
      <vt:lpstr>Georgia</vt:lpstr>
      <vt:lpstr>Wingdings</vt:lpstr>
      <vt:lpstr>Office Theme</vt:lpstr>
      <vt:lpstr>Enhancing Community Participation among Young Adults with Serious Mental Health Conditions from Disadvantaged Backgrounds</vt:lpstr>
      <vt:lpstr>Introductions</vt:lpstr>
      <vt:lpstr>Acknowledgement &amp; Disclosure</vt:lpstr>
      <vt:lpstr>Outline</vt:lpstr>
      <vt:lpstr>Community Participation and Young Adults with Serious Mental Health Conditions</vt:lpstr>
      <vt:lpstr>Burns-Lynch, B., &amp; MUSA, E. B. (2016). An empirical study of the relationship between community participation, recovery, and quality of life of individuals with serious mental illnesses. Israel Journal of Psychiatry, 53(1), 46.</vt:lpstr>
      <vt:lpstr>Importance of Community Participation</vt:lpstr>
      <vt:lpstr>Community Participation and Young Adults (14-26) with Serious Mental Health Conditions</vt:lpstr>
      <vt:lpstr>Community Participation Interests of Young Adults</vt:lpstr>
      <vt:lpstr>Community Participation and Young Adults </vt:lpstr>
      <vt:lpstr>Community Participation in a Post-COVID Context </vt:lpstr>
      <vt:lpstr>Disparities among Young Adults from Disadvantaged Backgrounds</vt:lpstr>
      <vt:lpstr>Defining Disadvantaged Backgrounds</vt:lpstr>
      <vt:lpstr>Community Participation Disparities among Young Adults from Disadvantaged Backgrounds</vt:lpstr>
      <vt:lpstr>Key Gaps Remain</vt:lpstr>
      <vt:lpstr>QuantCrit Movement</vt:lpstr>
      <vt:lpstr>Introduction to CIRC Center</vt:lpstr>
      <vt:lpstr>The Center for Community Inclusion and Reflective Collaboration (CIRC Center) Overall Goal</vt:lpstr>
      <vt:lpstr>Organizational Structure</vt:lpstr>
      <vt:lpstr>Objectives</vt:lpstr>
      <vt:lpstr>Guiding Principles, Assumptions, and Values</vt:lpstr>
      <vt:lpstr>Guiding Principles, Assumptions, and Values (cont.)</vt:lpstr>
      <vt:lpstr>Proposed Center Activities</vt:lpstr>
      <vt:lpstr>Research Projects</vt:lpstr>
      <vt:lpstr>R1: Preliminary Assessment of Effectiveness, Implementation, and Research Feasibility of the bryt Intervention for BIPOC and Economically Disadvantaged High School Students</vt:lpstr>
      <vt:lpstr>R1: Background</vt:lpstr>
      <vt:lpstr>R1: Our Proposed Research</vt:lpstr>
      <vt:lpstr>As a result of R1, we will have:</vt:lpstr>
      <vt:lpstr>R2: The Development and Pilot Evaluation of Flexible Living and Optimal Wellness (FLOW): An Intervention to Support the Social Integration of LGBTQIA+ Young Adults with Serious Mental Health Conditions </vt:lpstr>
      <vt:lpstr>R2: Background</vt:lpstr>
      <vt:lpstr>R2: Our Proposed Research</vt:lpstr>
      <vt:lpstr>As a result of R2, we will have:</vt:lpstr>
      <vt:lpstr>R3: Improving Implementation of Risk-Need-Responsivity: Service Accessibility for Justice-Involved Young Adults with Serious Mental Health Conditions</vt:lpstr>
      <vt:lpstr>R3: Background</vt:lpstr>
      <vt:lpstr>R3: Our Proposed Research</vt:lpstr>
      <vt:lpstr>As a result of R3, we will have:</vt:lpstr>
      <vt:lpstr>R4: Leveraging Integrated Data Systems to Elucidate Relationships between System Involvement and Community Participation Outcomes among YAs with SMHC</vt:lpstr>
      <vt:lpstr>R4: Background</vt:lpstr>
      <vt:lpstr>R4: Our Proposed Research</vt:lpstr>
      <vt:lpstr>As a result of R4 we will have:</vt:lpstr>
      <vt:lpstr>R5: Community Participation since the COVID Pandemic: A Mixed Methods Study of the Conceptualizations and Experiences of YAs with SMHC from Disadvantaged Backgrounds</vt:lpstr>
      <vt:lpstr>R5: Background</vt:lpstr>
      <vt:lpstr>R5: Our Proposed Research</vt:lpstr>
      <vt:lpstr>As a result of R5 we will have:</vt:lpstr>
      <vt:lpstr>Knowledge Translation</vt:lpstr>
      <vt:lpstr>Ongoing Dissemination</vt:lpstr>
      <vt:lpstr>Product Outputs</vt:lpstr>
      <vt:lpstr>Check Out Our Existing Products!</vt:lpstr>
      <vt:lpstr>T1: Fostering Disability Justice Leadership and Civic Engagement among YAs with SMHC from Disadvantaged Backgrounds</vt:lpstr>
      <vt:lpstr>T1: Background</vt:lpstr>
      <vt:lpstr>T1: Description &amp; Deliverables</vt:lpstr>
      <vt:lpstr>T2: Preparing the Next Generation of Healthcare Professionals to Promote Community Participation among YAs with SMHC from Disadvantaged Backgrounds</vt:lpstr>
      <vt:lpstr>T2: Background</vt:lpstr>
      <vt:lpstr>T2: Description &amp; Deliverables</vt:lpstr>
      <vt:lpstr>T3: Community Participation StorySlams: A Train the Trainer Approach</vt:lpstr>
      <vt:lpstr>T3: Background</vt:lpstr>
      <vt:lpstr>T3: Description &amp; Deliverables</vt:lpstr>
      <vt:lpstr>Opportunities for Collaboration and Technical Assistance</vt:lpstr>
      <vt:lpstr>Ways To Collaborate </vt:lpstr>
      <vt:lpstr>Technical Assistance Responding to Stakeholder Requests for Technical Assistance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Community Participation among Young Adults with Serious Mental Health Conditions from Disadvantaged Backgrounds</dc:title>
  <dc:creator>Elizabeth Thomas</dc:creator>
  <cp:lastModifiedBy>Tasca, Robin</cp:lastModifiedBy>
  <cp:revision>15</cp:revision>
  <dcterms:created xsi:type="dcterms:W3CDTF">2024-05-17T08:55:48Z</dcterms:created>
  <dcterms:modified xsi:type="dcterms:W3CDTF">2024-06-12T19:44:48Z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0x01010061BD35FA3780D24D862C171AB7563E1A</vt:lpwstr>
  </property>
  <property fmtid="{D5CDD505-2E9C-101B-9397-08002B2CF9AE}" pid="3" name="MediaServiceImageTags">
    <vt:lpwstr/>
  </property>
</Properties>
</file>