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charts/chart13.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22.xml" ContentType="application/vnd.openxmlformats-officedocument.presentationml.notesSlide+xml"/>
  <Override PartName="/ppt/charts/chart12.xml" ContentType="application/vnd.openxmlformats-officedocument.drawingml.chart+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charts/chart10.xml" ContentType="application/vnd.openxmlformats-officedocument.drawingml.chart+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57" r:id="rId2"/>
    <p:sldId id="337" r:id="rId3"/>
    <p:sldId id="256" r:id="rId4"/>
    <p:sldId id="259" r:id="rId5"/>
    <p:sldId id="260" r:id="rId6"/>
    <p:sldId id="377" r:id="rId7"/>
    <p:sldId id="339" r:id="rId8"/>
    <p:sldId id="406" r:id="rId9"/>
    <p:sldId id="407" r:id="rId10"/>
    <p:sldId id="402" r:id="rId11"/>
    <p:sldId id="444" r:id="rId12"/>
    <p:sldId id="401" r:id="rId13"/>
    <p:sldId id="384" r:id="rId14"/>
    <p:sldId id="404" r:id="rId15"/>
    <p:sldId id="403" r:id="rId16"/>
    <p:sldId id="378" r:id="rId17"/>
    <p:sldId id="389" r:id="rId18"/>
    <p:sldId id="410" r:id="rId19"/>
    <p:sldId id="412" r:id="rId20"/>
    <p:sldId id="413" r:id="rId21"/>
    <p:sldId id="414" r:id="rId22"/>
    <p:sldId id="415" r:id="rId23"/>
    <p:sldId id="417" r:id="rId24"/>
    <p:sldId id="418" r:id="rId25"/>
    <p:sldId id="419" r:id="rId26"/>
    <p:sldId id="420" r:id="rId27"/>
    <p:sldId id="421" r:id="rId28"/>
    <p:sldId id="422" r:id="rId29"/>
    <p:sldId id="423" r:id="rId30"/>
    <p:sldId id="424" r:id="rId31"/>
    <p:sldId id="426" r:id="rId32"/>
    <p:sldId id="427" r:id="rId33"/>
    <p:sldId id="428" r:id="rId34"/>
    <p:sldId id="429" r:id="rId35"/>
    <p:sldId id="433" r:id="rId36"/>
    <p:sldId id="434" r:id="rId37"/>
    <p:sldId id="380" r:id="rId38"/>
    <p:sldId id="437" r:id="rId39"/>
    <p:sldId id="379" r:id="rId40"/>
    <p:sldId id="349" r:id="rId41"/>
    <p:sldId id="381" r:id="rId42"/>
    <p:sldId id="365" r:id="rId43"/>
    <p:sldId id="382" r:id="rId44"/>
    <p:sldId id="383" r:id="rId45"/>
    <p:sldId id="435" r:id="rId46"/>
    <p:sldId id="442" r:id="rId47"/>
    <p:sldId id="440" r:id="rId48"/>
    <p:sldId id="443" r:id="rId49"/>
    <p:sldId id="445" r:id="rId50"/>
    <p:sldId id="394" r:id="rId51"/>
    <p:sldId id="307" r:id="rId52"/>
  </p:sldIdLst>
  <p:sldSz cx="9144000" cy="6858000" type="screen4x3"/>
  <p:notesSz cx="7010400" cy="9296400"/>
  <p:custDataLst>
    <p:tags r:id="rId5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54061"/>
    <a:srgbClr val="FAC090"/>
    <a:srgbClr val="984807"/>
    <a:srgbClr val="95B3D7"/>
    <a:srgbClr val="BFBFBF"/>
    <a:srgbClr val="948A54"/>
    <a:srgbClr val="77933C"/>
    <a:srgbClr val="C4BD97"/>
    <a:srgbClr val="4F81BD"/>
    <a:srgbClr val="66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780" autoAdjust="0"/>
    <p:restoredTop sz="94632" autoAdjust="0"/>
  </p:normalViewPr>
  <p:slideViewPr>
    <p:cSldViewPr snapToGrid="0">
      <p:cViewPr>
        <p:scale>
          <a:sx n="77" d="100"/>
          <a:sy n="77" d="100"/>
        </p:scale>
        <p:origin x="738" y="1080"/>
      </p:cViewPr>
      <p:guideLst>
        <p:guide orient="horz" pos="2160"/>
        <p:guide pos="2880"/>
      </p:guideLst>
    </p:cSldViewPr>
  </p:slideViewPr>
  <p:notesTextViewPr>
    <p:cViewPr>
      <p:scale>
        <a:sx n="100" d="100"/>
        <a:sy n="100" d="100"/>
      </p:scale>
      <p:origin x="0" y="0"/>
    </p:cViewPr>
  </p:notesTextViewPr>
  <p:sorterViewPr>
    <p:cViewPr>
      <p:scale>
        <a:sx n="71" d="100"/>
        <a:sy n="71" d="100"/>
      </p:scale>
      <p:origin x="0" y="0"/>
    </p:cViewPr>
  </p:sorterViewPr>
  <p:notesViewPr>
    <p:cSldViewPr snapToGrid="0">
      <p:cViewPr varScale="1">
        <p:scale>
          <a:sx n="55" d="100"/>
          <a:sy n="55" d="100"/>
        </p:scale>
        <p:origin x="-1806" y="-96"/>
      </p:cViewPr>
      <p:guideLst>
        <p:guide orient="horz" pos="2928"/>
        <p:guide pos="2209"/>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_Worksheet15.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3"/>
  <c:chart>
    <c:autoTitleDeleted val="1"/>
    <c:plotArea>
      <c:layout>
        <c:manualLayout>
          <c:layoutTarget val="inner"/>
          <c:xMode val="edge"/>
          <c:yMode val="edge"/>
          <c:x val="0.41757445730148868"/>
          <c:y val="4.4896522574311828E-2"/>
          <c:w val="0.5169310134285976"/>
          <c:h val="0.71734766722573762"/>
        </c:manualLayout>
      </c:layout>
      <c:barChart>
        <c:barDir val="bar"/>
        <c:grouping val="clustered"/>
        <c:ser>
          <c:idx val="1"/>
          <c:order val="0"/>
          <c:tx>
            <c:strRef>
              <c:f>Sheet1!$B$1</c:f>
              <c:strCache>
                <c:ptCount val="1"/>
                <c:pt idx="0">
                  <c:v>General population</c:v>
                </c:pt>
              </c:strCache>
            </c:strRef>
          </c:tx>
          <c:spPr>
            <a:pattFill prst="wdUpDiag">
              <a:fgClr>
                <a:schemeClr val="accent1">
                  <a:lumMod val="50000"/>
                </a:schemeClr>
              </a:fgClr>
              <a:bgClr>
                <a:schemeClr val="bg1"/>
              </a:bgClr>
            </a:pattFill>
          </c:spPr>
          <c:dLbls>
            <c:dLbl>
              <c:idx val="0"/>
              <c:tx>
                <c:rich>
                  <a:bodyPr/>
                  <a:lstStyle/>
                  <a:p>
                    <a:r>
                      <a:rPr lang="en-US" smtClean="0">
                        <a:latin typeface="Arial" panose="020B0604020202020204" pitchFamily="34" charset="0"/>
                        <a:cs typeface="Arial" panose="020B0604020202020204" pitchFamily="34" charset="0"/>
                      </a:rPr>
                      <a:t>92</a:t>
                    </a:r>
                    <a:endParaRPr lang="en-US"/>
                  </a:p>
                </c:rich>
              </c:tx>
              <c:showVal val="1"/>
            </c:dLbl>
            <c:dLbl>
              <c:idx val="1"/>
              <c:layout/>
              <c:tx>
                <c:rich>
                  <a:bodyPr/>
                  <a:lstStyle/>
                  <a:p>
                    <a:r>
                      <a:rPr lang="en-US" dirty="0" smtClean="0">
                        <a:latin typeface="Arial" panose="020B0604020202020204" pitchFamily="34" charset="0"/>
                        <a:cs typeface="Arial" panose="020B0604020202020204" pitchFamily="34" charset="0"/>
                      </a:rPr>
                      <a:t>66***</a:t>
                    </a:r>
                    <a:endParaRPr lang="en-US" dirty="0"/>
                  </a:p>
                </c:rich>
              </c:tx>
              <c:showVal val="1"/>
            </c:dLbl>
            <c:dLbl>
              <c:idx val="2"/>
              <c:tx>
                <c:rich>
                  <a:bodyPr/>
                  <a:lstStyle/>
                  <a:p>
                    <a:r>
                      <a:rPr lang="en-US" smtClean="0">
                        <a:latin typeface="Arial" panose="020B0604020202020204" pitchFamily="34" charset="0"/>
                        <a:cs typeface="Arial" panose="020B0604020202020204" pitchFamily="34" charset="0"/>
                      </a:rPr>
                      <a:t>76</a:t>
                    </a:r>
                    <a:endParaRPr lang="en-US"/>
                  </a:p>
                </c:rich>
              </c:tx>
              <c:showVal val="1"/>
            </c:dLbl>
            <c:txPr>
              <a:bodyPr/>
              <a:lstStyle/>
              <a:p>
                <a:pPr>
                  <a:defRPr>
                    <a:latin typeface="Arial" panose="020B0604020202020204" pitchFamily="34" charset="0"/>
                    <a:cs typeface="Arial" panose="020B0604020202020204" pitchFamily="34" charset="0"/>
                  </a:defRPr>
                </a:pPr>
                <a:endParaRPr lang="en-US"/>
              </a:p>
            </c:txPr>
            <c:showVal val="1"/>
          </c:dLbls>
          <c:cat>
            <c:strRef>
              <c:f>Sheet1!$A$2:$A$3</c:f>
              <c:strCache>
                <c:ptCount val="2"/>
                <c:pt idx="0">
                  <c:v>Ever employed since high school</c:v>
                </c:pt>
                <c:pt idx="1">
                  <c:v>Currently employed</c:v>
                </c:pt>
              </c:strCache>
            </c:strRef>
          </c:cat>
          <c:val>
            <c:numRef>
              <c:f>Sheet1!$B$2:$B$3</c:f>
              <c:numCache>
                <c:formatCode>0%</c:formatCode>
                <c:ptCount val="2"/>
                <c:pt idx="1">
                  <c:v>0.66100000000000014</c:v>
                </c:pt>
              </c:numCache>
            </c:numRef>
          </c:val>
        </c:ser>
        <c:ser>
          <c:idx val="0"/>
          <c:order val="1"/>
          <c:tx>
            <c:strRef>
              <c:f>Sheet1!$C$1</c:f>
              <c:strCache>
                <c:ptCount val="1"/>
                <c:pt idx="0">
                  <c:v>All young adults with disabilities</c:v>
                </c:pt>
              </c:strCache>
            </c:strRef>
          </c:tx>
          <c:spPr>
            <a:solidFill>
              <a:schemeClr val="accent1">
                <a:lumMod val="60000"/>
                <a:lumOff val="40000"/>
              </a:schemeClr>
            </a:solidFill>
          </c:spPr>
          <c:dLbls>
            <c:dLbl>
              <c:idx val="0"/>
              <c:layout/>
              <c:tx>
                <c:rich>
                  <a:bodyPr/>
                  <a:lstStyle/>
                  <a:p>
                    <a:r>
                      <a:rPr lang="en-US" dirty="0" smtClean="0">
                        <a:latin typeface="Arial" panose="020B0604020202020204" pitchFamily="34" charset="0"/>
                        <a:cs typeface="Arial" panose="020B0604020202020204" pitchFamily="34" charset="0"/>
                      </a:rPr>
                      <a:t>91</a:t>
                    </a:r>
                    <a:endParaRPr lang="en-US" dirty="0"/>
                  </a:p>
                </c:rich>
              </c:tx>
              <c:dLblPos val="outEnd"/>
              <c:showVal val="1"/>
            </c:dLbl>
            <c:dLbl>
              <c:idx val="1"/>
              <c:layout/>
              <c:tx>
                <c:rich>
                  <a:bodyPr/>
                  <a:lstStyle/>
                  <a:p>
                    <a:r>
                      <a:rPr lang="en-US" dirty="0" smtClean="0">
                        <a:latin typeface="Arial" panose="020B0604020202020204" pitchFamily="34" charset="0"/>
                        <a:cs typeface="Arial" panose="020B0604020202020204" pitchFamily="34" charset="0"/>
                      </a:rPr>
                      <a:t>60**</a:t>
                    </a:r>
                    <a:endParaRPr lang="en-US" dirty="0"/>
                  </a:p>
                </c:rich>
              </c:tx>
              <c:dLblPos val="outEnd"/>
              <c:showVal val="1"/>
            </c:dLbl>
            <c:dLbl>
              <c:idx val="2"/>
              <c:tx>
                <c:rich>
                  <a:bodyPr/>
                  <a:lstStyle/>
                  <a:p>
                    <a:r>
                      <a:rPr lang="en-US" dirty="0" smtClean="0">
                        <a:latin typeface="Arial" panose="020B0604020202020204" pitchFamily="34" charset="0"/>
                        <a:cs typeface="Arial" panose="020B0604020202020204" pitchFamily="34" charset="0"/>
                      </a:rPr>
                      <a:t>41</a:t>
                    </a:r>
                    <a:endParaRPr lang="en-US" dirty="0"/>
                  </a:p>
                </c:rich>
              </c:tx>
              <c:dLblPos val="outEnd"/>
              <c:showVal val="1"/>
            </c:dLbl>
            <c:txPr>
              <a:bodyPr/>
              <a:lstStyle/>
              <a:p>
                <a:pPr>
                  <a:defRPr>
                    <a:latin typeface="Arial" panose="020B0604020202020204" pitchFamily="34" charset="0"/>
                    <a:cs typeface="Arial" panose="020B0604020202020204" pitchFamily="34" charset="0"/>
                  </a:defRPr>
                </a:pPr>
                <a:endParaRPr lang="en-US"/>
              </a:p>
            </c:txPr>
            <c:dLblPos val="outEnd"/>
            <c:showVal val="1"/>
          </c:dLbls>
          <c:cat>
            <c:strRef>
              <c:f>Sheet1!$A$2:$A$3</c:f>
              <c:strCache>
                <c:ptCount val="2"/>
                <c:pt idx="0">
                  <c:v>Ever employed since high school</c:v>
                </c:pt>
                <c:pt idx="1">
                  <c:v>Currently employed</c:v>
                </c:pt>
              </c:strCache>
            </c:strRef>
          </c:cat>
          <c:val>
            <c:numRef>
              <c:f>Sheet1!$C$2:$C$3</c:f>
              <c:numCache>
                <c:formatCode>0%</c:formatCode>
                <c:ptCount val="2"/>
                <c:pt idx="0">
                  <c:v>0.91</c:v>
                </c:pt>
                <c:pt idx="1">
                  <c:v>0.60200000000000009</c:v>
                </c:pt>
              </c:numCache>
            </c:numRef>
          </c:val>
        </c:ser>
        <c:ser>
          <c:idx val="2"/>
          <c:order val="2"/>
          <c:tx>
            <c:strRef>
              <c:f>Sheet1!$D$1</c:f>
              <c:strCache>
                <c:ptCount val="1"/>
                <c:pt idx="0">
                  <c:v>Young adults with ED</c:v>
                </c:pt>
              </c:strCache>
            </c:strRef>
          </c:tx>
          <c:spPr>
            <a:solidFill>
              <a:schemeClr val="accent1">
                <a:lumMod val="50000"/>
              </a:schemeClr>
            </a:solidFill>
          </c:spPr>
          <c:dLbls>
            <c:dLbl>
              <c:idx val="0"/>
              <c:layout/>
              <c:tx>
                <c:rich>
                  <a:bodyPr/>
                  <a:lstStyle/>
                  <a:p>
                    <a:r>
                      <a:rPr lang="en-US" dirty="0" smtClean="0"/>
                      <a:t>91</a:t>
                    </a:r>
                    <a:endParaRPr lang="en-US" dirty="0"/>
                  </a:p>
                </c:rich>
              </c:tx>
              <c:showVal val="1"/>
            </c:dLbl>
            <c:dLbl>
              <c:idx val="1"/>
              <c:layout/>
              <c:tx>
                <c:rich>
                  <a:bodyPr/>
                  <a:lstStyle/>
                  <a:p>
                    <a:r>
                      <a:rPr lang="en-US" dirty="0" smtClean="0"/>
                      <a:t>50</a:t>
                    </a:r>
                    <a:endParaRPr lang="en-US" dirty="0"/>
                  </a:p>
                </c:rich>
              </c:tx>
              <c:showVal val="1"/>
            </c:dLbl>
            <c:txPr>
              <a:bodyPr/>
              <a:lstStyle/>
              <a:p>
                <a:pPr>
                  <a:defRPr>
                    <a:latin typeface="Arial" panose="020B0604020202020204" pitchFamily="34" charset="0"/>
                    <a:cs typeface="Arial" panose="020B0604020202020204" pitchFamily="34" charset="0"/>
                  </a:defRPr>
                </a:pPr>
                <a:endParaRPr lang="en-US"/>
              </a:p>
            </c:txPr>
            <c:showVal val="1"/>
          </c:dLbls>
          <c:cat>
            <c:strRef>
              <c:f>Sheet1!$A$2:$A$3</c:f>
              <c:strCache>
                <c:ptCount val="2"/>
                <c:pt idx="0">
                  <c:v>Ever employed since high school</c:v>
                </c:pt>
                <c:pt idx="1">
                  <c:v>Currently employed</c:v>
                </c:pt>
              </c:strCache>
            </c:strRef>
          </c:cat>
          <c:val>
            <c:numRef>
              <c:f>Sheet1!$D$2:$D$3</c:f>
              <c:numCache>
                <c:formatCode>0%</c:formatCode>
                <c:ptCount val="2"/>
                <c:pt idx="0">
                  <c:v>0.91200000000000003</c:v>
                </c:pt>
                <c:pt idx="1">
                  <c:v>0.49600000000000005</c:v>
                </c:pt>
              </c:numCache>
            </c:numRef>
          </c:val>
        </c:ser>
        <c:dLbls>
          <c:showVal val="1"/>
        </c:dLbls>
        <c:axId val="68580096"/>
        <c:axId val="68581632"/>
      </c:barChart>
      <c:catAx>
        <c:axId val="68580096"/>
        <c:scaling>
          <c:orientation val="minMax"/>
        </c:scaling>
        <c:axPos val="l"/>
        <c:tickLblPos val="nextTo"/>
        <c:txPr>
          <a:bodyPr/>
          <a:lstStyle/>
          <a:p>
            <a:pPr>
              <a:defRPr>
                <a:latin typeface="Arial" panose="020B0604020202020204" pitchFamily="34" charset="0"/>
                <a:cs typeface="Arial" panose="020B0604020202020204" pitchFamily="34" charset="0"/>
              </a:defRPr>
            </a:pPr>
            <a:endParaRPr lang="en-US"/>
          </a:p>
        </c:txPr>
        <c:crossAx val="68581632"/>
        <c:crosses val="autoZero"/>
        <c:auto val="1"/>
        <c:lblAlgn val="ctr"/>
        <c:lblOffset val="100"/>
      </c:catAx>
      <c:valAx>
        <c:axId val="68581632"/>
        <c:scaling>
          <c:orientation val="minMax"/>
          <c:max val="1"/>
        </c:scaling>
        <c:axPos val="b"/>
        <c:title>
          <c:tx>
            <c:rich>
              <a:bodyPr/>
              <a:lstStyle/>
              <a:p>
                <a:pPr>
                  <a:defRPr/>
                </a:pPr>
                <a:r>
                  <a:rPr lang="en-US"/>
                  <a:t>Percent</a:t>
                </a:r>
              </a:p>
            </c:rich>
          </c:tx>
          <c:layout/>
        </c:title>
        <c:numFmt formatCode="General" sourceLinked="1"/>
        <c:majorTickMark val="none"/>
        <c:tickLblPos val="none"/>
        <c:crossAx val="68580096"/>
        <c:crosses val="autoZero"/>
        <c:crossBetween val="between"/>
        <c:majorUnit val="0.2"/>
      </c:valAx>
    </c:plotArea>
    <c:legend>
      <c:legendPos val="b"/>
      <c:layout>
        <c:manualLayout>
          <c:xMode val="edge"/>
          <c:yMode val="edge"/>
          <c:x val="1.1307768565817873E-3"/>
          <c:y val="0.82110083533603784"/>
          <c:w val="0.89999994075594258"/>
          <c:h val="7.1725728462045127E-2"/>
        </c:manualLayout>
      </c:layout>
    </c:legend>
    <c:plotVisOnly val="1"/>
    <c:dispBlanksAs val="gap"/>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47650575634550996"/>
          <c:y val="7.6267303758515467E-2"/>
          <c:w val="0.47483629995122373"/>
          <c:h val="0.66547591527862726"/>
        </c:manualLayout>
      </c:layout>
      <c:barChart>
        <c:barDir val="bar"/>
        <c:grouping val="clustered"/>
        <c:ser>
          <c:idx val="1"/>
          <c:order val="0"/>
          <c:tx>
            <c:strRef>
              <c:f>Sheet1!$B$1</c:f>
              <c:strCache>
                <c:ptCount val="1"/>
                <c:pt idx="0">
                  <c:v>Series 1</c:v>
                </c:pt>
              </c:strCache>
            </c:strRef>
          </c:tx>
          <c:spPr>
            <a:solidFill>
              <a:schemeClr val="accent1">
                <a:lumMod val="75000"/>
              </a:schemeClr>
            </a:solidFill>
          </c:spPr>
          <c:dLbls>
            <c:dLbl>
              <c:idx val="0"/>
              <c:layout/>
              <c:tx>
                <c:rich>
                  <a:bodyPr/>
                  <a:lstStyle/>
                  <a:p>
                    <a:r>
                      <a:rPr lang="en-US" smtClean="0"/>
                      <a:t>44</a:t>
                    </a:r>
                    <a:endParaRPr lang="en-US"/>
                  </a:p>
                </c:rich>
              </c:tx>
              <c:showVal val="1"/>
            </c:dLbl>
            <c:dLbl>
              <c:idx val="1"/>
              <c:layout/>
              <c:tx>
                <c:rich>
                  <a:bodyPr/>
                  <a:lstStyle/>
                  <a:p>
                    <a:r>
                      <a:rPr lang="en-US" smtClean="0"/>
                      <a:t>44</a:t>
                    </a:r>
                    <a:endParaRPr lang="en-US"/>
                  </a:p>
                </c:rich>
              </c:tx>
              <c:showVal val="1"/>
            </c:dLbl>
            <c:txPr>
              <a:bodyPr/>
              <a:lstStyle/>
              <a:p>
                <a:pPr>
                  <a:defRPr>
                    <a:latin typeface="Arial" panose="020B0604020202020204" pitchFamily="34" charset="0"/>
                    <a:cs typeface="Arial" panose="020B0604020202020204" pitchFamily="34" charset="0"/>
                  </a:defRPr>
                </a:pPr>
                <a:endParaRPr lang="en-US"/>
              </a:p>
            </c:txPr>
            <c:showVal val="1"/>
          </c:dLbls>
          <c:cat>
            <c:strRef>
              <c:f>Sheet1!$A$2:$A$3</c:f>
              <c:strCache>
                <c:ptCount val="2"/>
                <c:pt idx="0">
                  <c:v>Attend a career or technical education school</c:v>
                </c:pt>
                <c:pt idx="1">
                  <c:v>Attend a 2- or 4-year college</c:v>
                </c:pt>
              </c:strCache>
            </c:strRef>
          </c:cat>
          <c:val>
            <c:numRef>
              <c:f>Sheet1!$B$2:$B$3</c:f>
              <c:numCache>
                <c:formatCode>0%</c:formatCode>
                <c:ptCount val="2"/>
                <c:pt idx="0">
                  <c:v>0.44</c:v>
                </c:pt>
                <c:pt idx="1">
                  <c:v>0.44</c:v>
                </c:pt>
              </c:numCache>
            </c:numRef>
          </c:val>
        </c:ser>
        <c:dLbls>
          <c:showVal val="1"/>
        </c:dLbls>
        <c:axId val="84054400"/>
        <c:axId val="84055936"/>
      </c:barChart>
      <c:catAx>
        <c:axId val="84054400"/>
        <c:scaling>
          <c:orientation val="minMax"/>
        </c:scaling>
        <c:axPos val="l"/>
        <c:tickLblPos val="nextTo"/>
        <c:txPr>
          <a:bodyPr/>
          <a:lstStyle/>
          <a:p>
            <a:pPr>
              <a:defRPr>
                <a:latin typeface="Arial" panose="020B0604020202020204" pitchFamily="34" charset="0"/>
                <a:cs typeface="Arial" panose="020B0604020202020204" pitchFamily="34" charset="0"/>
              </a:defRPr>
            </a:pPr>
            <a:endParaRPr lang="en-US"/>
          </a:p>
        </c:txPr>
        <c:crossAx val="84055936"/>
        <c:crosses val="autoZero"/>
        <c:auto val="1"/>
        <c:lblAlgn val="ctr"/>
        <c:lblOffset val="100"/>
      </c:catAx>
      <c:valAx>
        <c:axId val="84055936"/>
        <c:scaling>
          <c:orientation val="minMax"/>
          <c:max val="1"/>
        </c:scaling>
        <c:delete val="1"/>
        <c:axPos val="b"/>
        <c:title>
          <c:tx>
            <c:rich>
              <a:bodyPr/>
              <a:lstStyle/>
              <a:p>
                <a:pPr>
                  <a:defRPr>
                    <a:latin typeface="Arial" panose="020B0604020202020204" pitchFamily="34" charset="0"/>
                    <a:cs typeface="Arial" panose="020B0604020202020204" pitchFamily="34" charset="0"/>
                  </a:defRPr>
                </a:pPr>
                <a:r>
                  <a:rPr lang="en-US" b="0" dirty="0" smtClean="0">
                    <a:latin typeface="Arial" panose="020B0604020202020204" pitchFamily="34" charset="0"/>
                    <a:cs typeface="Arial" panose="020B0604020202020204" pitchFamily="34" charset="0"/>
                  </a:rPr>
                  <a:t>Percent</a:t>
                </a:r>
                <a:endParaRPr lang="en-US" b="0" dirty="0">
                  <a:latin typeface="Arial" panose="020B0604020202020204" pitchFamily="34" charset="0"/>
                  <a:cs typeface="Arial" panose="020B0604020202020204" pitchFamily="34" charset="0"/>
                </a:endParaRPr>
              </a:p>
            </c:rich>
          </c:tx>
          <c:layout>
            <c:manualLayout>
              <c:xMode val="edge"/>
              <c:yMode val="edge"/>
              <c:x val="0.58060045677962213"/>
              <c:y val="0.76148930847976692"/>
            </c:manualLayout>
          </c:layout>
        </c:title>
        <c:numFmt formatCode="0%" sourceLinked="1"/>
        <c:tickLblPos val="none"/>
        <c:crossAx val="84054400"/>
        <c:crosses val="autoZero"/>
        <c:crossBetween val="between"/>
        <c:majorUnit val="0.2"/>
      </c:valAx>
    </c:plotArea>
    <c:plotVisOnly val="1"/>
    <c:dispBlanksAs val="gap"/>
  </c:chart>
  <c:txPr>
    <a:bodyPr/>
    <a:lstStyle/>
    <a:p>
      <a:pPr>
        <a:defRPr sz="1800"/>
      </a:pPr>
      <a:endParaRPr lang="en-US"/>
    </a:p>
  </c:txPr>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47489670043973031"/>
          <c:y val="5.3355899494251999E-2"/>
          <c:w val="0.50324051834003369"/>
          <c:h val="0.86968598589179713"/>
        </c:manualLayout>
      </c:layout>
      <c:barChart>
        <c:barDir val="bar"/>
        <c:grouping val="clustered"/>
        <c:ser>
          <c:idx val="0"/>
          <c:order val="0"/>
          <c:tx>
            <c:strRef>
              <c:f>Sheet1!$B$1</c:f>
              <c:strCache>
                <c:ptCount val="1"/>
                <c:pt idx="0">
                  <c:v>Series 1</c:v>
                </c:pt>
              </c:strCache>
            </c:strRef>
          </c:tx>
          <c:spPr>
            <a:solidFill>
              <a:schemeClr val="accent1">
                <a:lumMod val="75000"/>
              </a:schemeClr>
            </a:solidFill>
          </c:spPr>
          <c:dLbls>
            <c:dLbl>
              <c:idx val="0"/>
              <c:layout/>
              <c:tx>
                <c:rich>
                  <a:bodyPr/>
                  <a:lstStyle/>
                  <a:p>
                    <a:r>
                      <a:rPr lang="en-US" smtClean="0"/>
                      <a:t>14</a:t>
                    </a:r>
                    <a:endParaRPr lang="en-US"/>
                  </a:p>
                </c:rich>
              </c:tx>
              <c:dLblPos val="outEnd"/>
              <c:showVal val="1"/>
            </c:dLbl>
            <c:dLbl>
              <c:idx val="1"/>
              <c:layout/>
              <c:tx>
                <c:rich>
                  <a:bodyPr/>
                  <a:lstStyle/>
                  <a:p>
                    <a:r>
                      <a:rPr lang="en-US" smtClean="0"/>
                      <a:t>30</a:t>
                    </a:r>
                    <a:endParaRPr lang="en-US"/>
                  </a:p>
                </c:rich>
              </c:tx>
              <c:dLblPos val="outEnd"/>
              <c:showVal val="1"/>
            </c:dLbl>
            <c:dLbl>
              <c:idx val="2"/>
              <c:layout/>
              <c:tx>
                <c:rich>
                  <a:bodyPr/>
                  <a:lstStyle/>
                  <a:p>
                    <a:r>
                      <a:rPr lang="en-US" smtClean="0"/>
                      <a:t>56</a:t>
                    </a:r>
                    <a:endParaRPr lang="en-US"/>
                  </a:p>
                </c:rich>
              </c:tx>
              <c:dLblPos val="outEnd"/>
              <c:showVal val="1"/>
            </c:dLbl>
            <c:txPr>
              <a:bodyPr/>
              <a:lstStyle/>
              <a:p>
                <a:pPr>
                  <a:defRPr>
                    <a:latin typeface="Arial" panose="020B0604020202020204" pitchFamily="34" charset="0"/>
                    <a:cs typeface="Arial" panose="020B0604020202020204" pitchFamily="34" charset="0"/>
                  </a:defRPr>
                </a:pPr>
                <a:endParaRPr lang="en-US"/>
              </a:p>
            </c:txPr>
            <c:dLblPos val="outEnd"/>
            <c:showVal val="1"/>
          </c:dLbls>
          <c:cat>
            <c:strRef>
              <c:f>Sheet1!$A$2:$A$4</c:f>
              <c:strCache>
                <c:ptCount val="3"/>
                <c:pt idx="0">
                  <c:v>Definitely or probably won't</c:v>
                </c:pt>
                <c:pt idx="1">
                  <c:v>Probably will</c:v>
                </c:pt>
                <c:pt idx="2">
                  <c:v>Definitely will</c:v>
                </c:pt>
              </c:strCache>
            </c:strRef>
          </c:cat>
          <c:val>
            <c:numRef>
              <c:f>Sheet1!$B$2:$B$4</c:f>
              <c:numCache>
                <c:formatCode>0%</c:formatCode>
                <c:ptCount val="3"/>
                <c:pt idx="0">
                  <c:v>0.14000000000000001</c:v>
                </c:pt>
                <c:pt idx="1">
                  <c:v>0.30000000000000004</c:v>
                </c:pt>
                <c:pt idx="2">
                  <c:v>0.56000000000000005</c:v>
                </c:pt>
              </c:numCache>
            </c:numRef>
          </c:val>
        </c:ser>
        <c:dLbls/>
        <c:axId val="104376192"/>
        <c:axId val="104377728"/>
      </c:barChart>
      <c:catAx>
        <c:axId val="104376192"/>
        <c:scaling>
          <c:orientation val="minMax"/>
        </c:scaling>
        <c:axPos val="l"/>
        <c:tickLblPos val="nextTo"/>
        <c:txPr>
          <a:bodyPr/>
          <a:lstStyle/>
          <a:p>
            <a:pPr>
              <a:defRPr>
                <a:latin typeface="Arial" panose="020B0604020202020204" pitchFamily="34" charset="0"/>
                <a:cs typeface="Arial" panose="020B0604020202020204" pitchFamily="34" charset="0"/>
              </a:defRPr>
            </a:pPr>
            <a:endParaRPr lang="en-US"/>
          </a:p>
        </c:txPr>
        <c:crossAx val="104377728"/>
        <c:crosses val="autoZero"/>
        <c:auto val="1"/>
        <c:lblAlgn val="ctr"/>
        <c:lblOffset val="100"/>
      </c:catAx>
      <c:valAx>
        <c:axId val="104377728"/>
        <c:scaling>
          <c:orientation val="minMax"/>
          <c:max val="1"/>
        </c:scaling>
        <c:delete val="1"/>
        <c:axPos val="b"/>
        <c:title>
          <c:tx>
            <c:rich>
              <a:bodyPr/>
              <a:lstStyle/>
              <a:p>
                <a:pPr>
                  <a:defRPr b="0">
                    <a:latin typeface="Arial" panose="020B0604020202020204" pitchFamily="34" charset="0"/>
                    <a:cs typeface="Arial" panose="020B0604020202020204" pitchFamily="34" charset="0"/>
                  </a:defRPr>
                </a:pPr>
                <a:r>
                  <a:rPr lang="en-US" b="0" dirty="0" smtClean="0">
                    <a:latin typeface="Arial" panose="020B0604020202020204" pitchFamily="34" charset="0"/>
                    <a:cs typeface="Arial" panose="020B0604020202020204" pitchFamily="34" charset="0"/>
                  </a:rPr>
                  <a:t>Percent</a:t>
                </a:r>
              </a:p>
            </c:rich>
          </c:tx>
          <c:layout>
            <c:manualLayout>
              <c:xMode val="edge"/>
              <c:yMode val="edge"/>
              <c:x val="0.50658213913746364"/>
              <c:y val="0.90745612270146647"/>
            </c:manualLayout>
          </c:layout>
        </c:title>
        <c:numFmt formatCode="0%" sourceLinked="1"/>
        <c:tickLblPos val="none"/>
        <c:crossAx val="104376192"/>
        <c:crosses val="autoZero"/>
        <c:crossBetween val="between"/>
        <c:majorUnit val="0.2"/>
      </c:valAx>
    </c:plotArea>
    <c:plotVisOnly val="1"/>
    <c:dispBlanksAs val="gap"/>
  </c:chart>
  <c:txPr>
    <a:bodyPr/>
    <a:lstStyle/>
    <a:p>
      <a:pPr>
        <a:defRPr sz="1800"/>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47489670043973031"/>
          <c:y val="5.3355899494251999E-2"/>
          <c:w val="0.50324051834003369"/>
          <c:h val="0.81637145509143572"/>
        </c:manualLayout>
      </c:layout>
      <c:barChart>
        <c:barDir val="bar"/>
        <c:grouping val="clustered"/>
        <c:ser>
          <c:idx val="0"/>
          <c:order val="0"/>
          <c:tx>
            <c:strRef>
              <c:f>Sheet1!$B$1</c:f>
              <c:strCache>
                <c:ptCount val="1"/>
                <c:pt idx="0">
                  <c:v>Series 1</c:v>
                </c:pt>
              </c:strCache>
            </c:strRef>
          </c:tx>
          <c:spPr>
            <a:solidFill>
              <a:schemeClr val="accent1">
                <a:lumMod val="50000"/>
              </a:schemeClr>
            </a:solidFill>
          </c:spPr>
          <c:dPt>
            <c:idx val="0"/>
            <c:spPr>
              <a:solidFill>
                <a:schemeClr val="accent1">
                  <a:lumMod val="75000"/>
                </a:schemeClr>
              </a:solidFill>
            </c:spPr>
          </c:dPt>
          <c:dPt>
            <c:idx val="1"/>
            <c:spPr>
              <a:solidFill>
                <a:schemeClr val="accent1">
                  <a:lumMod val="75000"/>
                </a:schemeClr>
              </a:solidFill>
            </c:spPr>
          </c:dPt>
          <c:dPt>
            <c:idx val="2"/>
            <c:spPr>
              <a:solidFill>
                <a:schemeClr val="accent1">
                  <a:lumMod val="75000"/>
                </a:schemeClr>
              </a:solidFill>
            </c:spPr>
          </c:dPt>
          <c:dLbls>
            <c:dLbl>
              <c:idx val="0"/>
              <c:layout/>
              <c:tx>
                <c:rich>
                  <a:bodyPr/>
                  <a:lstStyle/>
                  <a:p>
                    <a:r>
                      <a:rPr lang="en-US" smtClean="0"/>
                      <a:t>42</a:t>
                    </a:r>
                    <a:endParaRPr lang="en-US"/>
                  </a:p>
                </c:rich>
              </c:tx>
              <c:dLblPos val="outEnd"/>
              <c:showVal val="1"/>
            </c:dLbl>
            <c:dLbl>
              <c:idx val="1"/>
              <c:layout/>
              <c:tx>
                <c:rich>
                  <a:bodyPr/>
                  <a:lstStyle/>
                  <a:p>
                    <a:r>
                      <a:rPr lang="en-US" smtClean="0"/>
                      <a:t>39</a:t>
                    </a:r>
                    <a:endParaRPr lang="en-US"/>
                  </a:p>
                </c:rich>
              </c:tx>
              <c:dLblPos val="outEnd"/>
              <c:showVal val="1"/>
            </c:dLbl>
            <c:dLbl>
              <c:idx val="2"/>
              <c:layout/>
              <c:tx>
                <c:rich>
                  <a:bodyPr/>
                  <a:lstStyle/>
                  <a:p>
                    <a:r>
                      <a:rPr lang="en-US" smtClean="0"/>
                      <a:t>19</a:t>
                    </a:r>
                    <a:endParaRPr lang="en-US"/>
                  </a:p>
                </c:rich>
              </c:tx>
              <c:dLblPos val="outEnd"/>
              <c:showVal val="1"/>
            </c:dLbl>
            <c:txPr>
              <a:bodyPr/>
              <a:lstStyle/>
              <a:p>
                <a:pPr>
                  <a:defRPr>
                    <a:latin typeface="Arial" panose="020B0604020202020204" pitchFamily="34" charset="0"/>
                    <a:cs typeface="Arial" panose="020B0604020202020204" pitchFamily="34" charset="0"/>
                  </a:defRPr>
                </a:pPr>
                <a:endParaRPr lang="en-US"/>
              </a:p>
            </c:txPr>
            <c:dLblPos val="outEnd"/>
            <c:showVal val="1"/>
          </c:dLbls>
          <c:cat>
            <c:strRef>
              <c:f>Sheet1!$A$2:$A$4</c:f>
              <c:strCache>
                <c:ptCount val="3"/>
                <c:pt idx="0">
                  <c:v>Definitely or probably won't</c:v>
                </c:pt>
                <c:pt idx="1">
                  <c:v>Probably will</c:v>
                </c:pt>
                <c:pt idx="2">
                  <c:v>Definitely will</c:v>
                </c:pt>
              </c:strCache>
            </c:strRef>
          </c:cat>
          <c:val>
            <c:numRef>
              <c:f>Sheet1!$B$2:$B$4</c:f>
              <c:numCache>
                <c:formatCode>0%</c:formatCode>
                <c:ptCount val="3"/>
                <c:pt idx="0">
                  <c:v>0.42000000000000004</c:v>
                </c:pt>
                <c:pt idx="1">
                  <c:v>0.39000000000000007</c:v>
                </c:pt>
                <c:pt idx="2">
                  <c:v>0.19</c:v>
                </c:pt>
              </c:numCache>
            </c:numRef>
          </c:val>
        </c:ser>
        <c:dLbls/>
        <c:axId val="104424192"/>
        <c:axId val="104425728"/>
      </c:barChart>
      <c:catAx>
        <c:axId val="104424192"/>
        <c:scaling>
          <c:orientation val="minMax"/>
        </c:scaling>
        <c:axPos val="l"/>
        <c:tickLblPos val="nextTo"/>
        <c:txPr>
          <a:bodyPr/>
          <a:lstStyle/>
          <a:p>
            <a:pPr>
              <a:defRPr>
                <a:latin typeface="Arial" panose="020B0604020202020204" pitchFamily="34" charset="0"/>
                <a:cs typeface="Arial" panose="020B0604020202020204" pitchFamily="34" charset="0"/>
              </a:defRPr>
            </a:pPr>
            <a:endParaRPr lang="en-US"/>
          </a:p>
        </c:txPr>
        <c:crossAx val="104425728"/>
        <c:crosses val="autoZero"/>
        <c:auto val="1"/>
        <c:lblAlgn val="ctr"/>
        <c:lblOffset val="100"/>
      </c:catAx>
      <c:valAx>
        <c:axId val="104425728"/>
        <c:scaling>
          <c:orientation val="minMax"/>
          <c:max val="1"/>
        </c:scaling>
        <c:delete val="1"/>
        <c:axPos val="b"/>
        <c:title>
          <c:tx>
            <c:rich>
              <a:bodyPr/>
              <a:lstStyle/>
              <a:p>
                <a:pPr>
                  <a:defRPr b="0">
                    <a:latin typeface="Arial" panose="020B0604020202020204" pitchFamily="34" charset="0"/>
                    <a:cs typeface="Arial" panose="020B0604020202020204" pitchFamily="34" charset="0"/>
                  </a:defRPr>
                </a:pPr>
                <a:r>
                  <a:rPr lang="en-US" b="0" dirty="0" smtClean="0">
                    <a:latin typeface="Arial" panose="020B0604020202020204" pitchFamily="34" charset="0"/>
                    <a:cs typeface="Arial" panose="020B0604020202020204" pitchFamily="34" charset="0"/>
                  </a:rPr>
                  <a:t>Percent</a:t>
                </a:r>
              </a:p>
            </c:rich>
          </c:tx>
          <c:layout>
            <c:manualLayout>
              <c:xMode val="edge"/>
              <c:yMode val="edge"/>
              <c:x val="0.50658213913746364"/>
              <c:y val="0.90745612270146647"/>
            </c:manualLayout>
          </c:layout>
        </c:title>
        <c:numFmt formatCode="0%" sourceLinked="1"/>
        <c:tickLblPos val="none"/>
        <c:crossAx val="104424192"/>
        <c:crosses val="autoZero"/>
        <c:crossBetween val="between"/>
        <c:majorUnit val="0.2"/>
      </c:valAx>
    </c:plotArea>
    <c:plotVisOnly val="1"/>
    <c:dispBlanksAs val="gap"/>
  </c:chart>
  <c:txPr>
    <a:bodyPr/>
    <a:lstStyle/>
    <a:p>
      <a:pPr>
        <a:defRPr sz="1800"/>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46848133157372984"/>
          <c:y val="8.6164241772928002E-2"/>
          <c:w val="0.50965593013784261"/>
          <c:h val="0.83687767375534761"/>
        </c:manualLayout>
      </c:layout>
      <c:barChart>
        <c:barDir val="bar"/>
        <c:grouping val="clustered"/>
        <c:ser>
          <c:idx val="0"/>
          <c:order val="0"/>
          <c:tx>
            <c:strRef>
              <c:f>Sheet1!$B$1</c:f>
              <c:strCache>
                <c:ptCount val="1"/>
                <c:pt idx="0">
                  <c:v>Series 1</c:v>
                </c:pt>
              </c:strCache>
            </c:strRef>
          </c:tx>
          <c:spPr>
            <a:solidFill>
              <a:schemeClr val="accent1">
                <a:lumMod val="75000"/>
              </a:schemeClr>
            </a:solidFill>
          </c:spPr>
          <c:dLbls>
            <c:dLbl>
              <c:idx val="0"/>
              <c:layout/>
              <c:tx>
                <c:rich>
                  <a:bodyPr/>
                  <a:lstStyle/>
                  <a:p>
                    <a:r>
                      <a:rPr lang="en-US" smtClean="0"/>
                      <a:t>38</a:t>
                    </a:r>
                    <a:endParaRPr lang="en-US"/>
                  </a:p>
                </c:rich>
              </c:tx>
              <c:dLblPos val="outEnd"/>
              <c:showVal val="1"/>
            </c:dLbl>
            <c:dLbl>
              <c:idx val="1"/>
              <c:layout/>
              <c:tx>
                <c:rich>
                  <a:bodyPr/>
                  <a:lstStyle/>
                  <a:p>
                    <a:r>
                      <a:rPr lang="en-US" smtClean="0"/>
                      <a:t>15</a:t>
                    </a:r>
                    <a:endParaRPr lang="en-US"/>
                  </a:p>
                </c:rich>
              </c:tx>
              <c:dLblPos val="outEnd"/>
              <c:showVal val="1"/>
            </c:dLbl>
            <c:dLbl>
              <c:idx val="2"/>
              <c:layout/>
              <c:tx>
                <c:rich>
                  <a:bodyPr/>
                  <a:lstStyle/>
                  <a:p>
                    <a:r>
                      <a:rPr lang="en-US" smtClean="0"/>
                      <a:t>50</a:t>
                    </a:r>
                    <a:endParaRPr lang="en-US"/>
                  </a:p>
                </c:rich>
              </c:tx>
              <c:dLblPos val="outEnd"/>
              <c:showVal val="1"/>
            </c:dLbl>
            <c:dLbl>
              <c:idx val="3"/>
              <c:layout/>
              <c:tx>
                <c:rich>
                  <a:bodyPr/>
                  <a:lstStyle/>
                  <a:p>
                    <a:r>
                      <a:rPr lang="en-US" smtClean="0"/>
                      <a:t>73</a:t>
                    </a:r>
                    <a:endParaRPr lang="en-US"/>
                  </a:p>
                </c:rich>
              </c:tx>
              <c:dLblPos val="outEnd"/>
              <c:showVal val="1"/>
            </c:dLbl>
            <c:dLbl>
              <c:idx val="4"/>
              <c:layout/>
              <c:tx>
                <c:rich>
                  <a:bodyPr/>
                  <a:lstStyle/>
                  <a:p>
                    <a:r>
                      <a:rPr lang="en-US" smtClean="0"/>
                      <a:t>72</a:t>
                    </a:r>
                    <a:endParaRPr lang="en-US"/>
                  </a:p>
                </c:rich>
              </c:tx>
              <c:dLblPos val="outEnd"/>
              <c:showVal val="1"/>
            </c:dLbl>
            <c:txPr>
              <a:bodyPr/>
              <a:lstStyle/>
              <a:p>
                <a:pPr>
                  <a:defRPr>
                    <a:latin typeface="Arial" panose="020B0604020202020204" pitchFamily="34" charset="0"/>
                    <a:cs typeface="Arial" panose="020B0604020202020204" pitchFamily="34" charset="0"/>
                  </a:defRPr>
                </a:pPr>
                <a:endParaRPr lang="en-US"/>
              </a:p>
            </c:txPr>
            <c:dLblPos val="outEnd"/>
            <c:showVal val="1"/>
          </c:dLbls>
          <c:cat>
            <c:strRef>
              <c:f>Sheet1!$A$2:$A$6</c:f>
              <c:strCache>
                <c:ptCount val="5"/>
                <c:pt idx="0">
                  <c:v>Participated in support groups for families of youth with disabilities</c:v>
                </c:pt>
                <c:pt idx="1">
                  <c:v>Volunteer at school</c:v>
                </c:pt>
                <c:pt idx="2">
                  <c:v>School or class event</c:v>
                </c:pt>
                <c:pt idx="3">
                  <c:v>Parent-teacher conference</c:v>
                </c:pt>
                <c:pt idx="4">
                  <c:v>General school meetings</c:v>
                </c:pt>
              </c:strCache>
            </c:strRef>
          </c:cat>
          <c:val>
            <c:numRef>
              <c:f>Sheet1!$B$2:$B$6</c:f>
              <c:numCache>
                <c:formatCode>0%</c:formatCode>
                <c:ptCount val="5"/>
                <c:pt idx="0">
                  <c:v>0.38000000000000006</c:v>
                </c:pt>
                <c:pt idx="1">
                  <c:v>0.15000000000000002</c:v>
                </c:pt>
                <c:pt idx="2">
                  <c:v>0.5</c:v>
                </c:pt>
                <c:pt idx="3">
                  <c:v>0.73000000000000009</c:v>
                </c:pt>
                <c:pt idx="4">
                  <c:v>0.72000000000000008</c:v>
                </c:pt>
              </c:numCache>
            </c:numRef>
          </c:val>
        </c:ser>
        <c:dLbls/>
        <c:axId val="107719680"/>
        <c:axId val="104493824"/>
      </c:barChart>
      <c:catAx>
        <c:axId val="107719680"/>
        <c:scaling>
          <c:orientation val="minMax"/>
        </c:scaling>
        <c:axPos val="l"/>
        <c:tickLblPos val="nextTo"/>
        <c:txPr>
          <a:bodyPr/>
          <a:lstStyle/>
          <a:p>
            <a:pPr>
              <a:defRPr>
                <a:latin typeface="Arial" panose="020B0604020202020204" pitchFamily="34" charset="0"/>
                <a:cs typeface="Arial" panose="020B0604020202020204" pitchFamily="34" charset="0"/>
              </a:defRPr>
            </a:pPr>
            <a:endParaRPr lang="en-US"/>
          </a:p>
        </c:txPr>
        <c:crossAx val="104493824"/>
        <c:crosses val="autoZero"/>
        <c:auto val="1"/>
        <c:lblAlgn val="ctr"/>
        <c:lblOffset val="100"/>
      </c:catAx>
      <c:valAx>
        <c:axId val="104493824"/>
        <c:scaling>
          <c:orientation val="minMax"/>
          <c:max val="1"/>
        </c:scaling>
        <c:delete val="1"/>
        <c:axPos val="b"/>
        <c:title>
          <c:tx>
            <c:rich>
              <a:bodyPr/>
              <a:lstStyle/>
              <a:p>
                <a:pPr>
                  <a:defRPr b="0">
                    <a:latin typeface="Arial" panose="020B0604020202020204" pitchFamily="34" charset="0"/>
                    <a:cs typeface="Arial" panose="020B0604020202020204" pitchFamily="34" charset="0"/>
                  </a:defRPr>
                </a:pPr>
                <a:r>
                  <a:rPr lang="en-US" b="0" dirty="0" smtClean="0">
                    <a:latin typeface="Arial" panose="020B0604020202020204" pitchFamily="34" charset="0"/>
                    <a:cs typeface="Arial" panose="020B0604020202020204" pitchFamily="34" charset="0"/>
                  </a:rPr>
                  <a:t>Percent</a:t>
                </a:r>
              </a:p>
            </c:rich>
          </c:tx>
          <c:layout>
            <c:manualLayout>
              <c:xMode val="edge"/>
              <c:yMode val="edge"/>
              <c:x val="0.50658213913746364"/>
              <c:y val="0.90745612270146647"/>
            </c:manualLayout>
          </c:layout>
        </c:title>
        <c:numFmt formatCode="0%" sourceLinked="1"/>
        <c:tickLblPos val="none"/>
        <c:crossAx val="107719680"/>
        <c:crosses val="autoZero"/>
        <c:crossBetween val="between"/>
        <c:majorUnit val="0.2"/>
      </c:valAx>
    </c:plotArea>
    <c:plotVisOnly val="1"/>
    <c:dispBlanksAs val="gap"/>
  </c:chart>
  <c:txPr>
    <a:bodyPr/>
    <a:lstStyle/>
    <a:p>
      <a:pPr>
        <a:defRPr sz="1800"/>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47561479835069054"/>
          <c:y val="3.6478424591628346E-2"/>
          <c:w val="0.52438520164931268"/>
          <c:h val="0.79311054906988854"/>
        </c:manualLayout>
      </c:layout>
      <c:barChart>
        <c:barDir val="bar"/>
        <c:grouping val="clustered"/>
        <c:ser>
          <c:idx val="0"/>
          <c:order val="0"/>
          <c:tx>
            <c:strRef>
              <c:f>Sheet1!$B$1</c:f>
              <c:strCache>
                <c:ptCount val="1"/>
                <c:pt idx="0">
                  <c:v>Column1</c:v>
                </c:pt>
              </c:strCache>
            </c:strRef>
          </c:tx>
          <c:spPr>
            <a:solidFill>
              <a:schemeClr val="accent1">
                <a:lumMod val="75000"/>
              </a:schemeClr>
            </a:solidFill>
          </c:spPr>
          <c:dLbls>
            <c:dLbl>
              <c:idx val="0"/>
              <c:layout>
                <c:manualLayout>
                  <c:x val="6.4153969526864474E-3"/>
                  <c:y val="-2.806032660894488E-3"/>
                </c:manualLayout>
              </c:layout>
              <c:tx>
                <c:rich>
                  <a:bodyPr/>
                  <a:lstStyle/>
                  <a:p>
                    <a:r>
                      <a:rPr lang="en-US" dirty="0" smtClean="0"/>
                      <a:t>53</a:t>
                    </a:r>
                    <a:endParaRPr lang="en-US" dirty="0"/>
                  </a:p>
                </c:rich>
              </c:tx>
              <c:showVal val="1"/>
            </c:dLbl>
            <c:dLbl>
              <c:idx val="1"/>
              <c:tx>
                <c:rich>
                  <a:bodyPr/>
                  <a:lstStyle/>
                  <a:p>
                    <a:r>
                      <a:rPr lang="en-US" dirty="0" smtClean="0"/>
                      <a:t>28</a:t>
                    </a:r>
                    <a:endParaRPr lang="en-US" dirty="0"/>
                  </a:p>
                </c:rich>
              </c:tx>
              <c:showVal val="1"/>
            </c:dLbl>
            <c:dLbl>
              <c:idx val="2"/>
              <c:tx>
                <c:rich>
                  <a:bodyPr/>
                  <a:lstStyle/>
                  <a:p>
                    <a:r>
                      <a:rPr lang="en-US" dirty="0" smtClean="0"/>
                      <a:t>19</a:t>
                    </a:r>
                    <a:endParaRPr lang="en-US" dirty="0"/>
                  </a:p>
                </c:rich>
              </c:tx>
              <c:showVal val="1"/>
            </c:dLbl>
            <c:dLbl>
              <c:idx val="3"/>
              <c:tx>
                <c:rich>
                  <a:bodyPr/>
                  <a:lstStyle/>
                  <a:p>
                    <a:r>
                      <a:rPr lang="en-US" smtClean="0"/>
                      <a:t>49%</a:t>
                    </a:r>
                    <a:endParaRPr lang="en-US"/>
                  </a:p>
                </c:rich>
              </c:tx>
              <c:showVal val="1"/>
            </c:dLbl>
            <c:txPr>
              <a:bodyPr/>
              <a:lstStyle/>
              <a:p>
                <a:pPr>
                  <a:defRPr>
                    <a:latin typeface="Arial" pitchFamily="34" charset="0"/>
                    <a:cs typeface="Arial" pitchFamily="34" charset="0"/>
                  </a:defRPr>
                </a:pPr>
                <a:endParaRPr lang="en-US"/>
              </a:p>
            </c:txPr>
            <c:showVal val="1"/>
          </c:dLbls>
          <c:cat>
            <c:strRef>
              <c:f>Sheet1!$A$2:$A$4</c:f>
              <c:strCache>
                <c:ptCount val="3"/>
                <c:pt idx="0">
                  <c:v>Steadily engaged (3 time points)</c:v>
                </c:pt>
                <c:pt idx="1">
                  <c:v>Primarily engaged (2 time points)</c:v>
                </c:pt>
                <c:pt idx="2">
                  <c:v>Fully or primarily disengaged (0 or 1 time points)</c:v>
                </c:pt>
              </c:strCache>
            </c:strRef>
          </c:cat>
          <c:val>
            <c:numRef>
              <c:f>Sheet1!$B$2:$B$4</c:f>
              <c:numCache>
                <c:formatCode>0</c:formatCode>
                <c:ptCount val="3"/>
                <c:pt idx="0">
                  <c:v>53</c:v>
                </c:pt>
                <c:pt idx="1">
                  <c:v>25</c:v>
                </c:pt>
                <c:pt idx="2">
                  <c:v>22</c:v>
                </c:pt>
              </c:numCache>
            </c:numRef>
          </c:val>
        </c:ser>
        <c:dLbls>
          <c:showVal val="1"/>
        </c:dLbls>
        <c:axId val="115569792"/>
        <c:axId val="115571328"/>
      </c:barChart>
      <c:catAx>
        <c:axId val="115569792"/>
        <c:scaling>
          <c:orientation val="minMax"/>
        </c:scaling>
        <c:axPos val="l"/>
        <c:tickLblPos val="nextTo"/>
        <c:txPr>
          <a:bodyPr/>
          <a:lstStyle/>
          <a:p>
            <a:pPr>
              <a:defRPr>
                <a:latin typeface="Arial" pitchFamily="34" charset="0"/>
                <a:cs typeface="Arial" pitchFamily="34" charset="0"/>
              </a:defRPr>
            </a:pPr>
            <a:endParaRPr lang="en-US"/>
          </a:p>
        </c:txPr>
        <c:crossAx val="115571328"/>
        <c:crosses val="autoZero"/>
        <c:auto val="1"/>
        <c:lblAlgn val="ctr"/>
        <c:lblOffset val="100"/>
      </c:catAx>
      <c:valAx>
        <c:axId val="115571328"/>
        <c:scaling>
          <c:orientation val="minMax"/>
          <c:max val="70"/>
        </c:scaling>
        <c:delete val="1"/>
        <c:axPos val="b"/>
        <c:title>
          <c:tx>
            <c:rich>
              <a:bodyPr/>
              <a:lstStyle/>
              <a:p>
                <a:pPr>
                  <a:defRPr b="0">
                    <a:latin typeface="Arial" pitchFamily="34" charset="0"/>
                    <a:cs typeface="Arial" pitchFamily="34" charset="0"/>
                  </a:defRPr>
                </a:pPr>
                <a:r>
                  <a:rPr lang="en-US" b="0" dirty="0" smtClean="0">
                    <a:latin typeface="Arial" pitchFamily="34" charset="0"/>
                    <a:cs typeface="Arial" pitchFamily="34" charset="0"/>
                  </a:rPr>
                  <a:t>Percent</a:t>
                </a:r>
                <a:endParaRPr lang="en-US" b="0" dirty="0">
                  <a:latin typeface="Arial" pitchFamily="34" charset="0"/>
                  <a:cs typeface="Arial" pitchFamily="34" charset="0"/>
                </a:endParaRPr>
              </a:p>
            </c:rich>
          </c:tx>
          <c:layout>
            <c:manualLayout>
              <c:xMode val="edge"/>
              <c:yMode val="edge"/>
              <c:x val="0.65197734405091901"/>
              <c:y val="0.82958897366151685"/>
            </c:manualLayout>
          </c:layout>
        </c:title>
        <c:numFmt formatCode="0" sourceLinked="1"/>
        <c:majorTickMark val="none"/>
        <c:tickLblPos val="none"/>
        <c:crossAx val="115569792"/>
        <c:crosses val="autoZero"/>
        <c:crossBetween val="between"/>
        <c:majorUnit val="10"/>
      </c:valAx>
      <c:spPr>
        <a:noFill/>
        <a:ln w="25400">
          <a:noFill/>
        </a:ln>
      </c:spPr>
    </c:plotArea>
    <c:plotVisOnly val="1"/>
    <c:dispBlanksAs val="gap"/>
  </c:chart>
  <c:txPr>
    <a:bodyPr/>
    <a:lstStyle/>
    <a:p>
      <a:pPr>
        <a:defRPr sz="1800"/>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47561479835069054"/>
          <c:y val="3.6478424591628346E-2"/>
          <c:w val="0.50674286002942492"/>
          <c:h val="0.79311054906988854"/>
        </c:manualLayout>
      </c:layout>
      <c:barChart>
        <c:barDir val="bar"/>
        <c:grouping val="clustered"/>
        <c:ser>
          <c:idx val="0"/>
          <c:order val="0"/>
          <c:tx>
            <c:strRef>
              <c:f>Sheet1!$B$1</c:f>
              <c:strCache>
                <c:ptCount val="1"/>
                <c:pt idx="0">
                  <c:v>Column1</c:v>
                </c:pt>
              </c:strCache>
            </c:strRef>
          </c:tx>
          <c:spPr>
            <a:solidFill>
              <a:schemeClr val="accent1">
                <a:lumMod val="75000"/>
              </a:schemeClr>
            </a:solidFill>
          </c:spPr>
          <c:dLbls>
            <c:dLbl>
              <c:idx val="0"/>
              <c:layout>
                <c:manualLayout>
                  <c:x val="6.4153969526864474E-3"/>
                  <c:y val="-2.806032660894488E-3"/>
                </c:manualLayout>
              </c:layout>
              <c:tx>
                <c:rich>
                  <a:bodyPr/>
                  <a:lstStyle/>
                  <a:p>
                    <a:r>
                      <a:rPr lang="en-US" dirty="0" smtClean="0"/>
                      <a:t>40</a:t>
                    </a:r>
                  </a:p>
                </c:rich>
              </c:tx>
              <c:showVal val="1"/>
            </c:dLbl>
            <c:dLbl>
              <c:idx val="1"/>
              <c:tx>
                <c:rich>
                  <a:bodyPr/>
                  <a:lstStyle/>
                  <a:p>
                    <a:r>
                      <a:rPr lang="en-US" dirty="0" smtClean="0"/>
                      <a:t>17</a:t>
                    </a:r>
                    <a:endParaRPr lang="en-US" dirty="0"/>
                  </a:p>
                </c:rich>
              </c:tx>
              <c:showVal val="1"/>
            </c:dLbl>
            <c:dLbl>
              <c:idx val="2"/>
              <c:tx>
                <c:rich>
                  <a:bodyPr/>
                  <a:lstStyle/>
                  <a:p>
                    <a:r>
                      <a:rPr lang="en-US" dirty="0" smtClean="0"/>
                      <a:t>8</a:t>
                    </a:r>
                    <a:endParaRPr lang="en-US" dirty="0"/>
                  </a:p>
                </c:rich>
              </c:tx>
              <c:showVal val="1"/>
            </c:dLbl>
            <c:dLbl>
              <c:idx val="3"/>
              <c:tx>
                <c:rich>
                  <a:bodyPr/>
                  <a:lstStyle/>
                  <a:p>
                    <a:r>
                      <a:rPr lang="en-US" dirty="0" smtClean="0"/>
                      <a:t>22</a:t>
                    </a:r>
                    <a:endParaRPr lang="en-US" dirty="0"/>
                  </a:p>
                </c:rich>
              </c:tx>
              <c:showVal val="1"/>
            </c:dLbl>
            <c:txPr>
              <a:bodyPr/>
              <a:lstStyle/>
              <a:p>
                <a:pPr>
                  <a:defRPr>
                    <a:latin typeface="Arial" pitchFamily="34" charset="0"/>
                    <a:cs typeface="Arial" pitchFamily="34" charset="0"/>
                  </a:defRPr>
                </a:pPr>
                <a:endParaRPr lang="en-US"/>
              </a:p>
            </c:txPr>
            <c:showVal val="1"/>
          </c:dLbls>
          <c:cat>
            <c:strRef>
              <c:f>Sheet1!$A$2:$A$6</c:f>
              <c:strCache>
                <c:ptCount val="5"/>
                <c:pt idx="0">
                  <c:v>Fully engaged, employment and postsecondary education</c:v>
                </c:pt>
                <c:pt idx="1">
                  <c:v>Fully engaged, employment only</c:v>
                </c:pt>
                <c:pt idx="2">
                  <c:v>Fully engaged, postsecondary education only </c:v>
                </c:pt>
                <c:pt idx="3">
                  <c:v>Partially engaged</c:v>
                </c:pt>
                <c:pt idx="4">
                  <c:v>Fully disengaged </c:v>
                </c:pt>
              </c:strCache>
            </c:strRef>
          </c:cat>
          <c:val>
            <c:numRef>
              <c:f>Sheet1!$B$2:$B$6</c:f>
              <c:numCache>
                <c:formatCode>0</c:formatCode>
                <c:ptCount val="5"/>
                <c:pt idx="0">
                  <c:v>40</c:v>
                </c:pt>
                <c:pt idx="1">
                  <c:v>17</c:v>
                </c:pt>
                <c:pt idx="2">
                  <c:v>8</c:v>
                </c:pt>
                <c:pt idx="3">
                  <c:v>22</c:v>
                </c:pt>
                <c:pt idx="4">
                  <c:v>13</c:v>
                </c:pt>
              </c:numCache>
            </c:numRef>
          </c:val>
        </c:ser>
        <c:dLbls>
          <c:showVal val="1"/>
        </c:dLbls>
        <c:axId val="108115840"/>
        <c:axId val="108117376"/>
      </c:barChart>
      <c:catAx>
        <c:axId val="108115840"/>
        <c:scaling>
          <c:orientation val="minMax"/>
        </c:scaling>
        <c:axPos val="l"/>
        <c:tickLblPos val="nextTo"/>
        <c:txPr>
          <a:bodyPr/>
          <a:lstStyle/>
          <a:p>
            <a:pPr>
              <a:defRPr>
                <a:latin typeface="Arial" pitchFamily="34" charset="0"/>
                <a:cs typeface="Arial" pitchFamily="34" charset="0"/>
              </a:defRPr>
            </a:pPr>
            <a:endParaRPr lang="en-US"/>
          </a:p>
        </c:txPr>
        <c:crossAx val="108117376"/>
        <c:crosses val="autoZero"/>
        <c:auto val="1"/>
        <c:lblAlgn val="ctr"/>
        <c:lblOffset val="100"/>
      </c:catAx>
      <c:valAx>
        <c:axId val="108117376"/>
        <c:scaling>
          <c:orientation val="minMax"/>
          <c:max val="50"/>
        </c:scaling>
        <c:delete val="1"/>
        <c:axPos val="b"/>
        <c:title>
          <c:tx>
            <c:rich>
              <a:bodyPr/>
              <a:lstStyle/>
              <a:p>
                <a:pPr>
                  <a:defRPr b="0">
                    <a:latin typeface="Arial" pitchFamily="34" charset="0"/>
                    <a:cs typeface="Arial" pitchFamily="34" charset="0"/>
                  </a:defRPr>
                </a:pPr>
                <a:r>
                  <a:rPr lang="en-US" b="0" dirty="0" smtClean="0">
                    <a:latin typeface="Arial" pitchFamily="34" charset="0"/>
                    <a:cs typeface="Arial" pitchFamily="34" charset="0"/>
                  </a:rPr>
                  <a:t>Percent</a:t>
                </a:r>
                <a:endParaRPr lang="en-US" b="0" dirty="0">
                  <a:latin typeface="Arial" pitchFamily="34" charset="0"/>
                  <a:cs typeface="Arial" pitchFamily="34" charset="0"/>
                </a:endParaRPr>
              </a:p>
            </c:rich>
          </c:tx>
          <c:layout>
            <c:manualLayout>
              <c:xMode val="edge"/>
              <c:yMode val="edge"/>
              <c:x val="0.65197734405091901"/>
              <c:y val="0.82958897366151685"/>
            </c:manualLayout>
          </c:layout>
        </c:title>
        <c:numFmt formatCode="0" sourceLinked="1"/>
        <c:majorTickMark val="none"/>
        <c:tickLblPos val="none"/>
        <c:crossAx val="108115840"/>
        <c:crosses val="autoZero"/>
        <c:crossBetween val="between"/>
        <c:majorUnit val="10"/>
      </c:valAx>
      <c:spPr>
        <a:noFill/>
        <a:ln w="25400">
          <a:noFill/>
        </a:ln>
      </c:spPr>
    </c:plotArea>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47240709987434421"/>
          <c:y val="4.4896522574311822E-2"/>
          <c:w val="0.50674286002942492"/>
          <c:h val="0.71734766722573762"/>
        </c:manualLayout>
      </c:layout>
      <c:barChart>
        <c:barDir val="bar"/>
        <c:grouping val="clustered"/>
        <c:ser>
          <c:idx val="1"/>
          <c:order val="0"/>
          <c:tx>
            <c:strRef>
              <c:f>Sheet1!$C$1</c:f>
              <c:strCache>
                <c:ptCount val="1"/>
                <c:pt idx="0">
                  <c:v>Worked for pay since HS</c:v>
                </c:pt>
              </c:strCache>
            </c:strRef>
          </c:tx>
          <c:spPr>
            <a:solidFill>
              <a:schemeClr val="accent1">
                <a:lumMod val="60000"/>
                <a:lumOff val="40000"/>
              </a:schemeClr>
            </a:solidFill>
          </c:spPr>
          <c:dLbls>
            <c:dLbl>
              <c:idx val="0"/>
              <c:layout/>
              <c:tx>
                <c:rich>
                  <a:bodyPr/>
                  <a:lstStyle/>
                  <a:p>
                    <a:r>
                      <a:rPr lang="en-US" smtClean="0"/>
                      <a:t>92</a:t>
                    </a:r>
                    <a:endParaRPr lang="en-US"/>
                  </a:p>
                </c:rich>
              </c:tx>
              <c:showVal val="1"/>
            </c:dLbl>
            <c:dLbl>
              <c:idx val="1"/>
              <c:layout/>
              <c:tx>
                <c:rich>
                  <a:bodyPr/>
                  <a:lstStyle/>
                  <a:p>
                    <a:r>
                      <a:rPr lang="en-US" smtClean="0"/>
                      <a:t>83</a:t>
                    </a:r>
                    <a:endParaRPr lang="en-US"/>
                  </a:p>
                </c:rich>
              </c:tx>
              <c:showVal val="1"/>
            </c:dLbl>
            <c:dLbl>
              <c:idx val="2"/>
              <c:layout/>
              <c:tx>
                <c:rich>
                  <a:bodyPr/>
                  <a:lstStyle/>
                  <a:p>
                    <a:r>
                      <a:rPr lang="en-US" dirty="0" smtClean="0"/>
                      <a:t>76</a:t>
                    </a:r>
                    <a:endParaRPr lang="en-US" dirty="0"/>
                  </a:p>
                </c:rich>
              </c:tx>
              <c:showVal val="1"/>
            </c:dLbl>
            <c:txPr>
              <a:bodyPr/>
              <a:lstStyle/>
              <a:p>
                <a:pPr>
                  <a:defRPr>
                    <a:latin typeface="Arial" panose="020B0604020202020204" pitchFamily="34" charset="0"/>
                    <a:cs typeface="Arial" panose="020B0604020202020204" pitchFamily="34" charset="0"/>
                  </a:defRPr>
                </a:pPr>
                <a:endParaRPr lang="en-US"/>
              </a:p>
            </c:txPr>
            <c:showVal val="1"/>
          </c:dLbls>
          <c:cat>
            <c:strRef>
              <c:f>Sheet1!$A$2:$A$4</c:f>
              <c:strCache>
                <c:ptCount val="3"/>
                <c:pt idx="0">
                  <c:v>More than 4 years after HS</c:v>
                </c:pt>
                <c:pt idx="1">
                  <c:v>2 up to 4 years after HS</c:v>
                </c:pt>
                <c:pt idx="2">
                  <c:v>Up to 2 years after HS</c:v>
                </c:pt>
              </c:strCache>
            </c:strRef>
          </c:cat>
          <c:val>
            <c:numRef>
              <c:f>Sheet1!$C$2:$C$4</c:f>
              <c:numCache>
                <c:formatCode>0%</c:formatCode>
                <c:ptCount val="3"/>
                <c:pt idx="0">
                  <c:v>0.92</c:v>
                </c:pt>
                <c:pt idx="1">
                  <c:v>0.83000000000000007</c:v>
                </c:pt>
                <c:pt idx="2">
                  <c:v>0.76000000000000012</c:v>
                </c:pt>
              </c:numCache>
            </c:numRef>
          </c:val>
        </c:ser>
        <c:ser>
          <c:idx val="0"/>
          <c:order val="1"/>
          <c:tx>
            <c:strRef>
              <c:f>Sheet1!$B$1</c:f>
              <c:strCache>
                <c:ptCount val="1"/>
                <c:pt idx="0">
                  <c:v>Currently working for pay</c:v>
                </c:pt>
              </c:strCache>
            </c:strRef>
          </c:tx>
          <c:spPr>
            <a:solidFill>
              <a:schemeClr val="accent1">
                <a:lumMod val="50000"/>
              </a:schemeClr>
            </a:solidFill>
          </c:spPr>
          <c:dLbls>
            <c:dLbl>
              <c:idx val="0"/>
              <c:layout/>
              <c:tx>
                <c:rich>
                  <a:bodyPr/>
                  <a:lstStyle/>
                  <a:p>
                    <a:r>
                      <a:rPr lang="en-US" dirty="0" smtClean="0"/>
                      <a:t>58***</a:t>
                    </a:r>
                    <a:endParaRPr lang="en-US" dirty="0"/>
                  </a:p>
                </c:rich>
              </c:tx>
              <c:dLblPos val="outEnd"/>
              <c:showVal val="1"/>
            </c:dLbl>
            <c:dLbl>
              <c:idx val="1"/>
              <c:layout/>
              <c:tx>
                <c:rich>
                  <a:bodyPr/>
                  <a:lstStyle/>
                  <a:p>
                    <a:r>
                      <a:rPr lang="en-US" dirty="0" smtClean="0">
                        <a:latin typeface="Arial" panose="020B0604020202020204" pitchFamily="34" charset="0"/>
                        <a:cs typeface="Arial" panose="020B0604020202020204" pitchFamily="34" charset="0"/>
                      </a:rPr>
                      <a:t>58***</a:t>
                    </a:r>
                    <a:endParaRPr lang="en-US" dirty="0"/>
                  </a:p>
                </c:rich>
              </c:tx>
              <c:dLblPos val="outEnd"/>
              <c:showVal val="1"/>
            </c:dLbl>
            <c:dLbl>
              <c:idx val="2"/>
              <c:layout/>
              <c:tx>
                <c:rich>
                  <a:bodyPr/>
                  <a:lstStyle/>
                  <a:p>
                    <a:r>
                      <a:rPr lang="en-US" dirty="0" smtClean="0">
                        <a:latin typeface="Arial" panose="020B0604020202020204" pitchFamily="34" charset="0"/>
                        <a:cs typeface="Arial" panose="020B0604020202020204" pitchFamily="34" charset="0"/>
                      </a:rPr>
                      <a:t>41***</a:t>
                    </a:r>
                    <a:endParaRPr lang="en-US" dirty="0"/>
                  </a:p>
                </c:rich>
              </c:tx>
              <c:dLblPos val="outEnd"/>
              <c:showVal val="1"/>
            </c:dLbl>
            <c:txPr>
              <a:bodyPr/>
              <a:lstStyle/>
              <a:p>
                <a:pPr>
                  <a:defRPr>
                    <a:latin typeface="Arial" panose="020B0604020202020204" pitchFamily="34" charset="0"/>
                    <a:cs typeface="Arial" panose="020B0604020202020204" pitchFamily="34" charset="0"/>
                  </a:defRPr>
                </a:pPr>
                <a:endParaRPr lang="en-US"/>
              </a:p>
            </c:txPr>
            <c:dLblPos val="outEnd"/>
            <c:showVal val="1"/>
          </c:dLbls>
          <c:cat>
            <c:strRef>
              <c:f>Sheet1!$A$2:$A$4</c:f>
              <c:strCache>
                <c:ptCount val="3"/>
                <c:pt idx="0">
                  <c:v>More than 4 years after HS</c:v>
                </c:pt>
                <c:pt idx="1">
                  <c:v>2 up to 4 years after HS</c:v>
                </c:pt>
                <c:pt idx="2">
                  <c:v>Up to 2 years after HS</c:v>
                </c:pt>
              </c:strCache>
            </c:strRef>
          </c:cat>
          <c:val>
            <c:numRef>
              <c:f>Sheet1!$B$2:$B$4</c:f>
              <c:numCache>
                <c:formatCode>0%</c:formatCode>
                <c:ptCount val="3"/>
                <c:pt idx="0">
                  <c:v>0.58000000000000007</c:v>
                </c:pt>
                <c:pt idx="1">
                  <c:v>0.58000000000000007</c:v>
                </c:pt>
                <c:pt idx="2">
                  <c:v>0.41000000000000003</c:v>
                </c:pt>
              </c:numCache>
            </c:numRef>
          </c:val>
        </c:ser>
        <c:dLbls>
          <c:showVal val="1"/>
        </c:dLbls>
        <c:axId val="68513792"/>
        <c:axId val="68515328"/>
      </c:barChart>
      <c:catAx>
        <c:axId val="68513792"/>
        <c:scaling>
          <c:orientation val="minMax"/>
        </c:scaling>
        <c:axPos val="l"/>
        <c:tickLblPos val="nextTo"/>
        <c:txPr>
          <a:bodyPr/>
          <a:lstStyle/>
          <a:p>
            <a:pPr>
              <a:defRPr>
                <a:latin typeface="Arial" panose="020B0604020202020204" pitchFamily="34" charset="0"/>
                <a:cs typeface="Arial" panose="020B0604020202020204" pitchFamily="34" charset="0"/>
              </a:defRPr>
            </a:pPr>
            <a:endParaRPr lang="en-US"/>
          </a:p>
        </c:txPr>
        <c:crossAx val="68515328"/>
        <c:crosses val="autoZero"/>
        <c:auto val="1"/>
        <c:lblAlgn val="ctr"/>
        <c:lblOffset val="100"/>
      </c:catAx>
      <c:valAx>
        <c:axId val="68515328"/>
        <c:scaling>
          <c:orientation val="minMax"/>
          <c:max val="1"/>
        </c:scaling>
        <c:delete val="1"/>
        <c:axPos val="b"/>
        <c:title>
          <c:tx>
            <c:rich>
              <a:bodyPr/>
              <a:lstStyle/>
              <a:p>
                <a:pPr>
                  <a:defRPr b="0">
                    <a:latin typeface="Arial" panose="020B0604020202020204" pitchFamily="34" charset="0"/>
                    <a:cs typeface="Arial" panose="020B0604020202020204" pitchFamily="34" charset="0"/>
                  </a:defRPr>
                </a:pPr>
                <a:r>
                  <a:rPr lang="en-US" b="0" dirty="0" smtClean="0">
                    <a:latin typeface="Arial" panose="020B0604020202020204" pitchFamily="34" charset="0"/>
                    <a:cs typeface="Arial" panose="020B0604020202020204" pitchFamily="34" charset="0"/>
                  </a:rPr>
                  <a:t>Percent</a:t>
                </a:r>
                <a:endParaRPr lang="en-US" b="0" dirty="0">
                  <a:latin typeface="Arial" panose="020B0604020202020204" pitchFamily="34" charset="0"/>
                  <a:cs typeface="Arial" panose="020B0604020202020204" pitchFamily="34" charset="0"/>
                </a:endParaRPr>
              </a:p>
            </c:rich>
          </c:tx>
          <c:layout/>
        </c:title>
        <c:numFmt formatCode="0%" sourceLinked="1"/>
        <c:tickLblPos val="none"/>
        <c:crossAx val="68513792"/>
        <c:crosses val="autoZero"/>
        <c:crossBetween val="between"/>
        <c:majorUnit val="0.2"/>
      </c:valAx>
      <c:spPr>
        <a:noFill/>
        <a:ln w="25400">
          <a:noFill/>
        </a:ln>
      </c:spPr>
    </c:plotArea>
    <c:legend>
      <c:legendPos val="b"/>
      <c:layout>
        <c:manualLayout>
          <c:xMode val="edge"/>
          <c:yMode val="edge"/>
          <c:x val="1.1307768565817873E-3"/>
          <c:y val="0.82110083533603784"/>
          <c:w val="0.98490765238146361"/>
          <c:h val="8.2691606622816716E-2"/>
        </c:manualLayout>
      </c:layout>
      <c:txPr>
        <a:bodyPr/>
        <a:lstStyle/>
        <a:p>
          <a:pPr>
            <a:defRPr>
              <a:latin typeface="Arial" panose="020B0604020202020204" pitchFamily="34" charset="0"/>
              <a:cs typeface="Arial" panose="020B0604020202020204" pitchFamily="34" charset="0"/>
            </a:defRPr>
          </a:pPr>
          <a:endParaRPr lang="en-US"/>
        </a:p>
      </c:txPr>
    </c:legend>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47240709987434421"/>
          <c:y val="4.4896522574311822E-2"/>
          <c:w val="0.50674286002942492"/>
          <c:h val="0.85764930027046204"/>
        </c:manualLayout>
      </c:layout>
      <c:barChart>
        <c:barDir val="bar"/>
        <c:grouping val="clustered"/>
        <c:ser>
          <c:idx val="1"/>
          <c:order val="0"/>
          <c:tx>
            <c:strRef>
              <c:f>Sheet1!$C$1</c:f>
              <c:strCache>
                <c:ptCount val="1"/>
              </c:strCache>
            </c:strRef>
          </c:tx>
          <c:spPr>
            <a:solidFill>
              <a:schemeClr val="accent1">
                <a:lumMod val="60000"/>
                <a:lumOff val="40000"/>
              </a:schemeClr>
            </a:solidFill>
          </c:spPr>
          <c:dLbls>
            <c:dLbl>
              <c:idx val="0"/>
              <c:tx>
                <c:rich>
                  <a:bodyPr/>
                  <a:lstStyle/>
                  <a:p>
                    <a:r>
                      <a:rPr lang="en-US" smtClean="0"/>
                      <a:t>5</a:t>
                    </a:r>
                    <a:endParaRPr lang="en-US"/>
                  </a:p>
                </c:rich>
              </c:tx>
              <c:showVal val="1"/>
            </c:dLbl>
            <c:dLbl>
              <c:idx val="1"/>
              <c:tx>
                <c:rich>
                  <a:bodyPr/>
                  <a:lstStyle/>
                  <a:p>
                    <a:r>
                      <a:rPr lang="en-US" smtClean="0"/>
                      <a:t>20</a:t>
                    </a:r>
                    <a:endParaRPr lang="en-US"/>
                  </a:p>
                </c:rich>
              </c:tx>
              <c:showVal val="1"/>
            </c:dLbl>
            <c:dLbl>
              <c:idx val="2"/>
              <c:tx>
                <c:rich>
                  <a:bodyPr/>
                  <a:lstStyle/>
                  <a:p>
                    <a:r>
                      <a:rPr lang="en-US" smtClean="0"/>
                      <a:t>12</a:t>
                    </a:r>
                    <a:endParaRPr lang="en-US"/>
                  </a:p>
                </c:rich>
              </c:tx>
              <c:showVal val="1"/>
            </c:dLbl>
            <c:dLbl>
              <c:idx val="3"/>
              <c:tx>
                <c:rich>
                  <a:bodyPr/>
                  <a:lstStyle/>
                  <a:p>
                    <a:r>
                      <a:rPr lang="en-US" smtClean="0"/>
                      <a:t>31</a:t>
                    </a:r>
                    <a:endParaRPr lang="en-US"/>
                  </a:p>
                </c:rich>
              </c:tx>
              <c:showVal val="1"/>
            </c:dLbl>
            <c:txPr>
              <a:bodyPr/>
              <a:lstStyle/>
              <a:p>
                <a:pPr>
                  <a:defRPr>
                    <a:latin typeface="Arial" panose="020B0604020202020204" pitchFamily="34" charset="0"/>
                    <a:cs typeface="Arial" panose="020B0604020202020204" pitchFamily="34" charset="0"/>
                  </a:defRPr>
                </a:pPr>
                <a:endParaRPr lang="en-US"/>
              </a:p>
            </c:txPr>
            <c:showVal val="1"/>
          </c:dLbls>
          <c:cat>
            <c:strRef>
              <c:f>Sheet1!$A$2:$A$4</c:f>
              <c:strCache>
                <c:ptCount val="3"/>
                <c:pt idx="0">
                  <c:v>Took a concentration of occupationally specific CTE</c:v>
                </c:pt>
                <c:pt idx="1">
                  <c:v>Took occupationally specific  CTE</c:v>
                </c:pt>
                <c:pt idx="2">
                  <c:v>Took any CTE</c:v>
                </c:pt>
              </c:strCache>
            </c:strRef>
          </c:cat>
          <c:val>
            <c:numRef>
              <c:f>Sheet1!$C$2:$C$4</c:f>
              <c:numCache>
                <c:formatCode>General</c:formatCode>
                <c:ptCount val="3"/>
              </c:numCache>
            </c:numRef>
          </c:val>
        </c:ser>
        <c:ser>
          <c:idx val="0"/>
          <c:order val="1"/>
          <c:tx>
            <c:strRef>
              <c:f>Sheet1!$B$1</c:f>
              <c:strCache>
                <c:ptCount val="1"/>
                <c:pt idx="0">
                  <c:v>Column1</c:v>
                </c:pt>
              </c:strCache>
            </c:strRef>
          </c:tx>
          <c:spPr>
            <a:solidFill>
              <a:schemeClr val="accent1">
                <a:lumMod val="75000"/>
              </a:schemeClr>
            </a:solidFill>
          </c:spPr>
          <c:dLbls>
            <c:dLbl>
              <c:idx val="0"/>
              <c:layout/>
              <c:tx>
                <c:rich>
                  <a:bodyPr/>
                  <a:lstStyle/>
                  <a:p>
                    <a:r>
                      <a:rPr lang="en-US" dirty="0" smtClean="0"/>
                      <a:t>26</a:t>
                    </a:r>
                    <a:endParaRPr lang="en-US" dirty="0"/>
                  </a:p>
                </c:rich>
              </c:tx>
              <c:dLblPos val="outEnd"/>
              <c:showVal val="1"/>
            </c:dLbl>
            <c:dLbl>
              <c:idx val="1"/>
              <c:layout/>
              <c:tx>
                <c:rich>
                  <a:bodyPr/>
                  <a:lstStyle/>
                  <a:p>
                    <a:r>
                      <a:rPr lang="en-US" dirty="0" smtClean="0">
                        <a:latin typeface="Arial" panose="020B0604020202020204" pitchFamily="34" charset="0"/>
                        <a:cs typeface="Arial" panose="020B0604020202020204" pitchFamily="34" charset="0"/>
                      </a:rPr>
                      <a:t>86</a:t>
                    </a:r>
                    <a:endParaRPr lang="en-US" dirty="0"/>
                  </a:p>
                </c:rich>
              </c:tx>
              <c:dLblPos val="outEnd"/>
              <c:showVal val="1"/>
            </c:dLbl>
            <c:dLbl>
              <c:idx val="2"/>
              <c:layout/>
              <c:tx>
                <c:rich>
                  <a:bodyPr/>
                  <a:lstStyle/>
                  <a:p>
                    <a:r>
                      <a:rPr lang="en-US" dirty="0" smtClean="0">
                        <a:latin typeface="Arial" panose="020B0604020202020204" pitchFamily="34" charset="0"/>
                        <a:cs typeface="Arial" panose="020B0604020202020204" pitchFamily="34" charset="0"/>
                      </a:rPr>
                      <a:t>90</a:t>
                    </a:r>
                    <a:endParaRPr lang="en-US" dirty="0"/>
                  </a:p>
                </c:rich>
              </c:tx>
              <c:dLblPos val="outEnd"/>
              <c:showVal val="1"/>
            </c:dLbl>
            <c:dLbl>
              <c:idx val="3"/>
              <c:tx>
                <c:rich>
                  <a:bodyPr/>
                  <a:lstStyle/>
                  <a:p>
                    <a:r>
                      <a:rPr lang="en-US" smtClean="0"/>
                      <a:t>17</a:t>
                    </a:r>
                    <a:endParaRPr lang="en-US"/>
                  </a:p>
                </c:rich>
              </c:tx>
              <c:dLblPos val="outEnd"/>
              <c:showVal val="1"/>
            </c:dLbl>
            <c:txPr>
              <a:bodyPr/>
              <a:lstStyle/>
              <a:p>
                <a:pPr>
                  <a:defRPr>
                    <a:latin typeface="Arial" panose="020B0604020202020204" pitchFamily="34" charset="0"/>
                    <a:cs typeface="Arial" panose="020B0604020202020204" pitchFamily="34" charset="0"/>
                  </a:defRPr>
                </a:pPr>
                <a:endParaRPr lang="en-US"/>
              </a:p>
            </c:txPr>
            <c:dLblPos val="outEnd"/>
            <c:showVal val="1"/>
          </c:dLbls>
          <c:cat>
            <c:strRef>
              <c:f>Sheet1!$A$2:$A$4</c:f>
              <c:strCache>
                <c:ptCount val="3"/>
                <c:pt idx="0">
                  <c:v>Took a concentration of occupationally specific CTE</c:v>
                </c:pt>
                <c:pt idx="1">
                  <c:v>Took occupationally specific  CTE</c:v>
                </c:pt>
                <c:pt idx="2">
                  <c:v>Took any CTE</c:v>
                </c:pt>
              </c:strCache>
            </c:strRef>
          </c:cat>
          <c:val>
            <c:numRef>
              <c:f>Sheet1!$B$2:$B$4</c:f>
              <c:numCache>
                <c:formatCode>0</c:formatCode>
                <c:ptCount val="3"/>
                <c:pt idx="0">
                  <c:v>25.6</c:v>
                </c:pt>
                <c:pt idx="1">
                  <c:v>86.1</c:v>
                </c:pt>
                <c:pt idx="2">
                  <c:v>90.1</c:v>
                </c:pt>
              </c:numCache>
            </c:numRef>
          </c:val>
        </c:ser>
        <c:dLbls>
          <c:showVal val="1"/>
        </c:dLbls>
        <c:axId val="69188224"/>
        <c:axId val="70672768"/>
      </c:barChart>
      <c:catAx>
        <c:axId val="69188224"/>
        <c:scaling>
          <c:orientation val="minMax"/>
        </c:scaling>
        <c:axPos val="l"/>
        <c:tickLblPos val="nextTo"/>
        <c:txPr>
          <a:bodyPr/>
          <a:lstStyle/>
          <a:p>
            <a:pPr>
              <a:defRPr>
                <a:latin typeface="Arial" panose="020B0604020202020204" pitchFamily="34" charset="0"/>
                <a:cs typeface="Arial" panose="020B0604020202020204" pitchFamily="34" charset="0"/>
              </a:defRPr>
            </a:pPr>
            <a:endParaRPr lang="en-US"/>
          </a:p>
        </c:txPr>
        <c:crossAx val="70672768"/>
        <c:crosses val="autoZero"/>
        <c:auto val="1"/>
        <c:lblAlgn val="ctr"/>
        <c:lblOffset val="100"/>
      </c:catAx>
      <c:valAx>
        <c:axId val="70672768"/>
        <c:scaling>
          <c:orientation val="minMax"/>
          <c:max val="100"/>
        </c:scaling>
        <c:axPos val="b"/>
        <c:title>
          <c:tx>
            <c:rich>
              <a:bodyPr/>
              <a:lstStyle/>
              <a:p>
                <a:pPr>
                  <a:defRPr b="0">
                    <a:latin typeface="Arial" panose="020B0604020202020204" pitchFamily="34" charset="0"/>
                    <a:cs typeface="Arial" panose="020B0604020202020204" pitchFamily="34" charset="0"/>
                  </a:defRPr>
                </a:pPr>
                <a:r>
                  <a:rPr lang="en-US" b="0" dirty="0" smtClean="0">
                    <a:latin typeface="Arial" panose="020B0604020202020204" pitchFamily="34" charset="0"/>
                    <a:cs typeface="Arial" panose="020B0604020202020204" pitchFamily="34" charset="0"/>
                  </a:rPr>
                  <a:t>Percent</a:t>
                </a:r>
                <a:endParaRPr lang="en-US" b="0" dirty="0">
                  <a:latin typeface="Arial" panose="020B0604020202020204" pitchFamily="34" charset="0"/>
                  <a:cs typeface="Arial" panose="020B0604020202020204" pitchFamily="34" charset="0"/>
                </a:endParaRPr>
              </a:p>
            </c:rich>
          </c:tx>
          <c:layout/>
        </c:title>
        <c:numFmt formatCode="General" sourceLinked="1"/>
        <c:majorTickMark val="none"/>
        <c:tickLblPos val="none"/>
        <c:crossAx val="69188224"/>
        <c:crosses val="autoZero"/>
        <c:crossBetween val="between"/>
        <c:majorUnit val="10"/>
      </c:valAx>
      <c:spPr>
        <a:noFill/>
        <a:ln w="25400">
          <a:noFill/>
        </a:ln>
      </c:spPr>
    </c:plotArea>
    <c:plotVisOnly val="1"/>
    <c:dispBlanksAs val="gap"/>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47240709987434421"/>
          <c:y val="4.4896522574311822E-2"/>
          <c:w val="0.50674286002942492"/>
          <c:h val="0.71734766722573762"/>
        </c:manualLayout>
      </c:layout>
      <c:barChart>
        <c:barDir val="bar"/>
        <c:grouping val="clustered"/>
        <c:ser>
          <c:idx val="1"/>
          <c:order val="0"/>
          <c:tx>
            <c:strRef>
              <c:f>Sheet1!$C$1</c:f>
              <c:strCache>
                <c:ptCount val="1"/>
                <c:pt idx="0">
                  <c:v>Young adults in the general population</c:v>
                </c:pt>
              </c:strCache>
            </c:strRef>
          </c:tx>
          <c:spPr>
            <a:solidFill>
              <a:schemeClr val="accent1">
                <a:lumMod val="60000"/>
                <a:lumOff val="40000"/>
              </a:schemeClr>
            </a:solidFill>
          </c:spPr>
          <c:dLbls>
            <c:dLbl>
              <c:idx val="0"/>
              <c:layout/>
              <c:tx>
                <c:rich>
                  <a:bodyPr/>
                  <a:lstStyle/>
                  <a:p>
                    <a:r>
                      <a:rPr lang="en-US" smtClean="0"/>
                      <a:t>20</a:t>
                    </a:r>
                    <a:endParaRPr lang="en-US"/>
                  </a:p>
                </c:rich>
              </c:tx>
              <c:showVal val="1"/>
            </c:dLbl>
            <c:dLbl>
              <c:idx val="1"/>
              <c:layout/>
              <c:tx>
                <c:rich>
                  <a:bodyPr/>
                  <a:lstStyle/>
                  <a:p>
                    <a:r>
                      <a:rPr lang="en-US" smtClean="0"/>
                      <a:t>40</a:t>
                    </a:r>
                    <a:endParaRPr lang="en-US"/>
                  </a:p>
                </c:rich>
              </c:tx>
              <c:showVal val="1"/>
            </c:dLbl>
            <c:dLbl>
              <c:idx val="2"/>
              <c:layout/>
              <c:tx>
                <c:rich>
                  <a:bodyPr/>
                  <a:lstStyle/>
                  <a:p>
                    <a:r>
                      <a:rPr lang="en-US" smtClean="0"/>
                      <a:t>21</a:t>
                    </a:r>
                    <a:endParaRPr lang="en-US"/>
                  </a:p>
                </c:rich>
              </c:tx>
              <c:showVal val="1"/>
            </c:dLbl>
            <c:dLbl>
              <c:idx val="3"/>
              <c:layout/>
              <c:tx>
                <c:rich>
                  <a:bodyPr/>
                  <a:lstStyle/>
                  <a:p>
                    <a:r>
                      <a:rPr lang="en-US" smtClean="0"/>
                      <a:t>67</a:t>
                    </a:r>
                    <a:endParaRPr lang="en-US"/>
                  </a:p>
                </c:rich>
              </c:tx>
              <c:showVal val="1"/>
            </c:dLbl>
            <c:txPr>
              <a:bodyPr/>
              <a:lstStyle/>
              <a:p>
                <a:pPr>
                  <a:defRPr>
                    <a:latin typeface="Arial" panose="020B0604020202020204" pitchFamily="34" charset="0"/>
                    <a:cs typeface="Arial" panose="020B0604020202020204" pitchFamily="34" charset="0"/>
                  </a:defRPr>
                </a:pPr>
                <a:endParaRPr lang="en-US"/>
              </a:p>
            </c:txPr>
            <c:showVal val="1"/>
          </c:dLbls>
          <c:cat>
            <c:strRef>
              <c:f>Sheet1!$A$2:$A$5</c:f>
              <c:strCache>
                <c:ptCount val="4"/>
                <c:pt idx="0">
                  <c:v>Career or technical education school</c:v>
                </c:pt>
                <c:pt idx="1">
                  <c:v>4-year college</c:v>
                </c:pt>
                <c:pt idx="2">
                  <c:v>2-year/community college</c:v>
                </c:pt>
                <c:pt idx="3">
                  <c:v>Any postsecondary school</c:v>
                </c:pt>
              </c:strCache>
            </c:strRef>
          </c:cat>
          <c:val>
            <c:numRef>
              <c:f>Sheet1!$C$2:$C$5</c:f>
              <c:numCache>
                <c:formatCode>0%</c:formatCode>
                <c:ptCount val="4"/>
                <c:pt idx="0">
                  <c:v>0.2</c:v>
                </c:pt>
                <c:pt idx="1">
                  <c:v>0.4</c:v>
                </c:pt>
                <c:pt idx="2">
                  <c:v>0.21000000000000002</c:v>
                </c:pt>
                <c:pt idx="3">
                  <c:v>0.67000000000000015</c:v>
                </c:pt>
              </c:numCache>
            </c:numRef>
          </c:val>
        </c:ser>
        <c:ser>
          <c:idx val="0"/>
          <c:order val="1"/>
          <c:tx>
            <c:strRef>
              <c:f>Sheet1!$B$1</c:f>
              <c:strCache>
                <c:ptCount val="1"/>
                <c:pt idx="0">
                  <c:v>Young adults with ED</c:v>
                </c:pt>
              </c:strCache>
            </c:strRef>
          </c:tx>
          <c:spPr>
            <a:solidFill>
              <a:schemeClr val="accent1">
                <a:lumMod val="50000"/>
              </a:schemeClr>
            </a:solidFill>
          </c:spPr>
          <c:dLbls>
            <c:dLbl>
              <c:idx val="0"/>
              <c:layout/>
              <c:tx>
                <c:rich>
                  <a:bodyPr/>
                  <a:lstStyle/>
                  <a:p>
                    <a:r>
                      <a:rPr lang="en-US" smtClean="0"/>
                      <a:t>24</a:t>
                    </a:r>
                    <a:endParaRPr lang="en-US"/>
                  </a:p>
                </c:rich>
              </c:tx>
              <c:dLblPos val="outEnd"/>
              <c:showVal val="1"/>
            </c:dLbl>
            <c:dLbl>
              <c:idx val="1"/>
              <c:layout/>
              <c:tx>
                <c:rich>
                  <a:bodyPr/>
                  <a:lstStyle/>
                  <a:p>
                    <a:r>
                      <a:rPr lang="en-US" dirty="0" smtClean="0">
                        <a:latin typeface="Arial" panose="020B0604020202020204" pitchFamily="34" charset="0"/>
                        <a:cs typeface="Arial" panose="020B0604020202020204" pitchFamily="34" charset="0"/>
                      </a:rPr>
                      <a:t>3</a:t>
                    </a:r>
                    <a:endParaRPr lang="en-US" dirty="0"/>
                  </a:p>
                </c:rich>
              </c:tx>
              <c:dLblPos val="outEnd"/>
              <c:showVal val="1"/>
            </c:dLbl>
            <c:dLbl>
              <c:idx val="2"/>
              <c:layout/>
              <c:tx>
                <c:rich>
                  <a:bodyPr/>
                  <a:lstStyle/>
                  <a:p>
                    <a:r>
                      <a:rPr lang="en-US" dirty="0" smtClean="0">
                        <a:latin typeface="Arial" panose="020B0604020202020204" pitchFamily="34" charset="0"/>
                        <a:cs typeface="Arial" panose="020B0604020202020204" pitchFamily="34" charset="0"/>
                      </a:rPr>
                      <a:t>32</a:t>
                    </a:r>
                    <a:endParaRPr lang="en-US" dirty="0"/>
                  </a:p>
                </c:rich>
              </c:tx>
              <c:dLblPos val="outEnd"/>
              <c:showVal val="1"/>
            </c:dLbl>
            <c:dLbl>
              <c:idx val="3"/>
              <c:layout/>
              <c:tx>
                <c:rich>
                  <a:bodyPr/>
                  <a:lstStyle/>
                  <a:p>
                    <a:r>
                      <a:rPr lang="en-US" smtClean="0"/>
                      <a:t>43</a:t>
                    </a:r>
                    <a:endParaRPr lang="en-US"/>
                  </a:p>
                </c:rich>
              </c:tx>
              <c:dLblPos val="outEnd"/>
              <c:showVal val="1"/>
            </c:dLbl>
            <c:txPr>
              <a:bodyPr/>
              <a:lstStyle/>
              <a:p>
                <a:pPr>
                  <a:defRPr>
                    <a:latin typeface="Arial" panose="020B0604020202020204" pitchFamily="34" charset="0"/>
                    <a:cs typeface="Arial" panose="020B0604020202020204" pitchFamily="34" charset="0"/>
                  </a:defRPr>
                </a:pPr>
                <a:endParaRPr lang="en-US"/>
              </a:p>
            </c:txPr>
            <c:dLblPos val="outEnd"/>
            <c:showVal val="1"/>
          </c:dLbls>
          <c:cat>
            <c:strRef>
              <c:f>Sheet1!$A$2:$A$5</c:f>
              <c:strCache>
                <c:ptCount val="4"/>
                <c:pt idx="0">
                  <c:v>Career or technical education school</c:v>
                </c:pt>
                <c:pt idx="1">
                  <c:v>4-year college</c:v>
                </c:pt>
                <c:pt idx="2">
                  <c:v>2-year/community college</c:v>
                </c:pt>
                <c:pt idx="3">
                  <c:v>Any postsecondary school</c:v>
                </c:pt>
              </c:strCache>
            </c:strRef>
          </c:cat>
          <c:val>
            <c:numRef>
              <c:f>Sheet1!$B$2:$B$5</c:f>
              <c:numCache>
                <c:formatCode>0%</c:formatCode>
                <c:ptCount val="4"/>
                <c:pt idx="0">
                  <c:v>0.24000000000000002</c:v>
                </c:pt>
                <c:pt idx="1">
                  <c:v>3.0000000000000002E-2</c:v>
                </c:pt>
                <c:pt idx="2">
                  <c:v>0.32000000000000006</c:v>
                </c:pt>
                <c:pt idx="3">
                  <c:v>0.43000000000000005</c:v>
                </c:pt>
              </c:numCache>
            </c:numRef>
          </c:val>
        </c:ser>
        <c:dLbls>
          <c:showVal val="1"/>
        </c:dLbls>
        <c:axId val="70942720"/>
        <c:axId val="70944256"/>
      </c:barChart>
      <c:catAx>
        <c:axId val="70942720"/>
        <c:scaling>
          <c:orientation val="minMax"/>
        </c:scaling>
        <c:axPos val="l"/>
        <c:tickLblPos val="nextTo"/>
        <c:txPr>
          <a:bodyPr/>
          <a:lstStyle/>
          <a:p>
            <a:pPr>
              <a:defRPr>
                <a:latin typeface="Arial" panose="020B0604020202020204" pitchFamily="34" charset="0"/>
                <a:cs typeface="Arial" panose="020B0604020202020204" pitchFamily="34" charset="0"/>
              </a:defRPr>
            </a:pPr>
            <a:endParaRPr lang="en-US"/>
          </a:p>
        </c:txPr>
        <c:crossAx val="70944256"/>
        <c:crosses val="autoZero"/>
        <c:auto val="1"/>
        <c:lblAlgn val="ctr"/>
        <c:lblOffset val="100"/>
      </c:catAx>
      <c:valAx>
        <c:axId val="70944256"/>
        <c:scaling>
          <c:orientation val="minMax"/>
          <c:max val="1"/>
        </c:scaling>
        <c:delete val="1"/>
        <c:axPos val="b"/>
        <c:title>
          <c:tx>
            <c:rich>
              <a:bodyPr/>
              <a:lstStyle/>
              <a:p>
                <a:pPr>
                  <a:defRPr b="0">
                    <a:latin typeface="Arial" panose="020B0604020202020204" pitchFamily="34" charset="0"/>
                    <a:cs typeface="Arial" panose="020B0604020202020204" pitchFamily="34" charset="0"/>
                  </a:defRPr>
                </a:pPr>
                <a:r>
                  <a:rPr lang="en-US" b="0" dirty="0" smtClean="0">
                    <a:latin typeface="Arial" panose="020B0604020202020204" pitchFamily="34" charset="0"/>
                    <a:cs typeface="Arial" panose="020B0604020202020204" pitchFamily="34" charset="0"/>
                  </a:rPr>
                  <a:t>Percent</a:t>
                </a:r>
                <a:endParaRPr lang="en-US" b="0" dirty="0">
                  <a:latin typeface="Arial" panose="020B0604020202020204" pitchFamily="34" charset="0"/>
                  <a:cs typeface="Arial" panose="020B0604020202020204" pitchFamily="34" charset="0"/>
                </a:endParaRPr>
              </a:p>
            </c:rich>
          </c:tx>
          <c:layout/>
        </c:title>
        <c:numFmt formatCode="0%" sourceLinked="1"/>
        <c:tickLblPos val="none"/>
        <c:crossAx val="70942720"/>
        <c:crosses val="autoZero"/>
        <c:crossBetween val="between"/>
        <c:majorUnit val="0.2"/>
      </c:valAx>
      <c:spPr>
        <a:noFill/>
        <a:ln w="25400">
          <a:noFill/>
        </a:ln>
      </c:spPr>
    </c:plotArea>
    <c:legend>
      <c:legendPos val="b"/>
      <c:layout>
        <c:manualLayout>
          <c:xMode val="edge"/>
          <c:yMode val="edge"/>
          <c:x val="1.1307768565817873E-3"/>
          <c:y val="0.82110083533603784"/>
          <c:w val="0.98490765238146361"/>
          <c:h val="8.2691606622816716E-2"/>
        </c:manualLayout>
      </c:layout>
      <c:txPr>
        <a:bodyPr/>
        <a:lstStyle/>
        <a:p>
          <a:pPr>
            <a:defRPr>
              <a:latin typeface="Arial" panose="020B0604020202020204" pitchFamily="34" charset="0"/>
              <a:cs typeface="Arial" panose="020B0604020202020204" pitchFamily="34" charset="0"/>
            </a:defRPr>
          </a:pPr>
          <a:endParaRPr lang="en-US"/>
        </a:p>
      </c:txPr>
    </c:legend>
    <c:plotVisOnly val="1"/>
    <c:dispBlanksAs val="gap"/>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70576285272220352"/>
          <c:y val="5.8926685878784323E-2"/>
          <c:w val="0.29423714727779643"/>
          <c:h val="0.56582190353743655"/>
        </c:manualLayout>
      </c:layout>
      <c:barChart>
        <c:barDir val="bar"/>
        <c:grouping val="clustered"/>
        <c:ser>
          <c:idx val="1"/>
          <c:order val="0"/>
          <c:tx>
            <c:strRef>
              <c:f>Sheet1!$C$1</c:f>
              <c:strCache>
                <c:ptCount val="1"/>
                <c:pt idx="0">
                  <c:v>Young adults in the general population</c:v>
                </c:pt>
              </c:strCache>
            </c:strRef>
          </c:tx>
          <c:spPr>
            <a:solidFill>
              <a:schemeClr val="accent1">
                <a:lumMod val="40000"/>
                <a:lumOff val="60000"/>
              </a:schemeClr>
            </a:solidFill>
          </c:spPr>
          <c:dLbls>
            <c:dLbl>
              <c:idx val="0"/>
              <c:tx>
                <c:rich>
                  <a:bodyPr/>
                  <a:lstStyle/>
                  <a:p>
                    <a:r>
                      <a:rPr lang="en-US" sz="2000" dirty="0">
                        <a:latin typeface="+mj-lt"/>
                        <a:cs typeface="Arial" pitchFamily="34" charset="0"/>
                      </a:rPr>
                      <a:t>52</a:t>
                    </a:r>
                    <a:r>
                      <a:rPr lang="en-US" sz="2000" dirty="0" smtClean="0">
                        <a:latin typeface="+mj-lt"/>
                        <a:cs typeface="Arial" pitchFamily="34" charset="0"/>
                      </a:rPr>
                      <a:t>%***</a:t>
                    </a:r>
                    <a:endParaRPr lang="en-US" dirty="0"/>
                  </a:p>
                </c:rich>
              </c:tx>
              <c:showVal val="1"/>
            </c:dLbl>
            <c:dLbl>
              <c:idx val="3"/>
              <c:layout>
                <c:manualLayout>
                  <c:x val="2.0582573103472201E-3"/>
                  <c:y val="5.612065321788976E-3"/>
                </c:manualLayout>
              </c:layout>
              <c:tx>
                <c:rich>
                  <a:bodyPr/>
                  <a:lstStyle/>
                  <a:p>
                    <a:r>
                      <a:rPr lang="en-US" sz="2000" dirty="0" smtClean="0">
                        <a:latin typeface="+mj-lt"/>
                      </a:rPr>
                      <a:t>52</a:t>
                    </a:r>
                    <a:endParaRPr lang="en-US" dirty="0"/>
                  </a:p>
                </c:rich>
              </c:tx>
              <c:showVal val="1"/>
            </c:dLbl>
            <c:txPr>
              <a:bodyPr/>
              <a:lstStyle/>
              <a:p>
                <a:pPr>
                  <a:defRPr sz="2000">
                    <a:latin typeface="+mj-lt"/>
                    <a:cs typeface="Arial" pitchFamily="34" charset="0"/>
                  </a:defRPr>
                </a:pPr>
                <a:endParaRPr lang="en-US"/>
              </a:p>
            </c:txPr>
            <c:showVal val="1"/>
          </c:dLbls>
          <c:cat>
            <c:strRef>
              <c:f>Sheet1!$A$2:$A$5</c:f>
              <c:strCache>
                <c:ptCount val="4"/>
                <c:pt idx="0">
                  <c:v>Career or technical education school</c:v>
                </c:pt>
                <c:pt idx="1">
                  <c:v>4-year college</c:v>
                </c:pt>
                <c:pt idx="2">
                  <c:v>2-year/community college</c:v>
                </c:pt>
                <c:pt idx="3">
                  <c:v> Any postsecondary school</c:v>
                </c:pt>
              </c:strCache>
            </c:strRef>
          </c:cat>
          <c:val>
            <c:numRef>
              <c:f>Sheet1!$C$2:$C$5</c:f>
              <c:numCache>
                <c:formatCode>General</c:formatCode>
                <c:ptCount val="4"/>
                <c:pt idx="3" formatCode="0.0">
                  <c:v>52</c:v>
                </c:pt>
              </c:numCache>
            </c:numRef>
          </c:val>
        </c:ser>
        <c:ser>
          <c:idx val="0"/>
          <c:order val="1"/>
          <c:tx>
            <c:strRef>
              <c:f>Sheet1!$B$1</c:f>
              <c:strCache>
                <c:ptCount val="1"/>
                <c:pt idx="0">
                  <c:v>Young adults with ED</c:v>
                </c:pt>
              </c:strCache>
            </c:strRef>
          </c:tx>
          <c:spPr>
            <a:solidFill>
              <a:schemeClr val="accent1">
                <a:lumMod val="75000"/>
              </a:schemeClr>
            </a:solidFill>
          </c:spPr>
          <c:dLbls>
            <c:dLbl>
              <c:idx val="0"/>
              <c:layout/>
              <c:tx>
                <c:rich>
                  <a:bodyPr/>
                  <a:lstStyle/>
                  <a:p>
                    <a:r>
                      <a:rPr lang="en-US" smtClean="0"/>
                      <a:t>49</a:t>
                    </a:r>
                    <a:endParaRPr lang="en-US"/>
                  </a:p>
                </c:rich>
              </c:tx>
              <c:showVal val="1"/>
            </c:dLbl>
            <c:dLbl>
              <c:idx val="1"/>
              <c:layout/>
              <c:tx>
                <c:rich>
                  <a:bodyPr/>
                  <a:lstStyle/>
                  <a:p>
                    <a:r>
                      <a:rPr lang="en-US" smtClean="0"/>
                      <a:t>15</a:t>
                    </a:r>
                    <a:endParaRPr lang="en-US"/>
                  </a:p>
                </c:rich>
              </c:tx>
              <c:showVal val="1"/>
            </c:dLbl>
            <c:dLbl>
              <c:idx val="2"/>
              <c:layout/>
              <c:tx>
                <c:rich>
                  <a:bodyPr/>
                  <a:lstStyle/>
                  <a:p>
                    <a:r>
                      <a:rPr lang="en-US" smtClean="0"/>
                      <a:t>40</a:t>
                    </a:r>
                    <a:endParaRPr lang="en-US"/>
                  </a:p>
                </c:rich>
              </c:tx>
              <c:showVal val="1"/>
            </c:dLbl>
            <c:dLbl>
              <c:idx val="3"/>
              <c:layout/>
              <c:tx>
                <c:rich>
                  <a:bodyPr/>
                  <a:lstStyle/>
                  <a:p>
                    <a:r>
                      <a:rPr lang="en-US" smtClean="0"/>
                      <a:t>49</a:t>
                    </a:r>
                    <a:endParaRPr lang="en-US"/>
                  </a:p>
                </c:rich>
              </c:tx>
              <c:showVal val="1"/>
            </c:dLbl>
            <c:txPr>
              <a:bodyPr/>
              <a:lstStyle/>
              <a:p>
                <a:pPr>
                  <a:defRPr sz="2000">
                    <a:latin typeface="+mj-lt"/>
                    <a:cs typeface="Arial" pitchFamily="34" charset="0"/>
                  </a:defRPr>
                </a:pPr>
                <a:endParaRPr lang="en-US"/>
              </a:p>
            </c:txPr>
            <c:showVal val="1"/>
          </c:dLbls>
          <c:cat>
            <c:strRef>
              <c:f>Sheet1!$A$2:$A$5</c:f>
              <c:strCache>
                <c:ptCount val="4"/>
                <c:pt idx="0">
                  <c:v>Career or technical education school</c:v>
                </c:pt>
                <c:pt idx="1">
                  <c:v>4-year college</c:v>
                </c:pt>
                <c:pt idx="2">
                  <c:v>2-year/community college</c:v>
                </c:pt>
                <c:pt idx="3">
                  <c:v> Any postsecondary school</c:v>
                </c:pt>
              </c:strCache>
            </c:strRef>
          </c:cat>
          <c:val>
            <c:numRef>
              <c:f>Sheet1!$B$2:$B$5</c:f>
              <c:numCache>
                <c:formatCode>0.0</c:formatCode>
                <c:ptCount val="4"/>
                <c:pt idx="0">
                  <c:v>49</c:v>
                </c:pt>
                <c:pt idx="1">
                  <c:v>15</c:v>
                </c:pt>
                <c:pt idx="2">
                  <c:v>40</c:v>
                </c:pt>
                <c:pt idx="3">
                  <c:v>49</c:v>
                </c:pt>
              </c:numCache>
            </c:numRef>
          </c:val>
        </c:ser>
        <c:dLbls>
          <c:showVal val="1"/>
        </c:dLbls>
        <c:gapWidth val="41"/>
        <c:axId val="70905216"/>
        <c:axId val="72361088"/>
      </c:barChart>
      <c:catAx>
        <c:axId val="70905216"/>
        <c:scaling>
          <c:orientation val="minMax"/>
        </c:scaling>
        <c:axPos val="l"/>
        <c:tickLblPos val="nextTo"/>
        <c:txPr>
          <a:bodyPr/>
          <a:lstStyle/>
          <a:p>
            <a:pPr>
              <a:defRPr sz="2000">
                <a:latin typeface="+mj-lt"/>
                <a:cs typeface="Arial" pitchFamily="34" charset="0"/>
              </a:defRPr>
            </a:pPr>
            <a:endParaRPr lang="en-US"/>
          </a:p>
        </c:txPr>
        <c:crossAx val="72361088"/>
        <c:crosses val="autoZero"/>
        <c:auto val="1"/>
        <c:lblAlgn val="ctr"/>
        <c:lblOffset val="100"/>
      </c:catAx>
      <c:valAx>
        <c:axId val="72361088"/>
        <c:scaling>
          <c:orientation val="minMax"/>
          <c:max val="70"/>
        </c:scaling>
        <c:delete val="1"/>
        <c:axPos val="b"/>
        <c:title>
          <c:tx>
            <c:rich>
              <a:bodyPr/>
              <a:lstStyle/>
              <a:p>
                <a:pPr>
                  <a:defRPr sz="2000" b="0">
                    <a:latin typeface="+mj-lt"/>
                    <a:cs typeface="Arial" pitchFamily="34" charset="0"/>
                  </a:defRPr>
                </a:pPr>
                <a:r>
                  <a:rPr lang="en-US" sz="2000" b="0" dirty="0" smtClean="0">
                    <a:latin typeface="+mj-lt"/>
                    <a:cs typeface="Arial" pitchFamily="34" charset="0"/>
                  </a:rPr>
                  <a:t>Percent</a:t>
                </a:r>
                <a:endParaRPr lang="en-US" sz="2000" b="0" dirty="0">
                  <a:latin typeface="+mj-lt"/>
                  <a:cs typeface="Arial" pitchFamily="34" charset="0"/>
                </a:endParaRPr>
              </a:p>
            </c:rich>
          </c:tx>
          <c:layout>
            <c:manualLayout>
              <c:xMode val="edge"/>
              <c:yMode val="edge"/>
              <c:x val="0.63339719263239913"/>
              <c:y val="0.64158478538158614"/>
            </c:manualLayout>
          </c:layout>
        </c:title>
        <c:numFmt formatCode="General" sourceLinked="1"/>
        <c:majorTickMark val="none"/>
        <c:tickLblPos val="none"/>
        <c:crossAx val="70905216"/>
        <c:crosses val="autoZero"/>
        <c:crossBetween val="between"/>
        <c:majorUnit val="10"/>
      </c:valAx>
      <c:spPr>
        <a:noFill/>
        <a:ln w="25400">
          <a:noFill/>
        </a:ln>
      </c:spPr>
    </c:plotArea>
    <c:legend>
      <c:legendPos val="b"/>
      <c:layout>
        <c:manualLayout>
          <c:xMode val="edge"/>
          <c:yMode val="edge"/>
          <c:x val="0.21833858650693966"/>
          <c:y val="0.72850175752652224"/>
          <c:w val="0.7757464229909008"/>
          <c:h val="0.10594231548070543"/>
        </c:manualLayout>
      </c:layout>
      <c:txPr>
        <a:bodyPr/>
        <a:lstStyle/>
        <a:p>
          <a:pPr>
            <a:defRPr sz="2000">
              <a:latin typeface="+mj-lt"/>
              <a:cs typeface="Arial" pitchFamily="34" charset="0"/>
            </a:defRPr>
          </a:pPr>
          <a:endParaRPr lang="en-US"/>
        </a:p>
      </c:txPr>
    </c:legend>
    <c:plotVisOnly val="1"/>
    <c:dispBlanksAs val="gap"/>
  </c:chart>
  <c:txPr>
    <a:bodyPr/>
    <a:lstStyle/>
    <a:p>
      <a:pPr>
        <a:defRPr sz="1800"/>
      </a:pPr>
      <a:endParaRPr lang="en-US"/>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39197393429269628"/>
          <c:y val="0.115047339096674"/>
          <c:w val="0.54387209618043941"/>
          <c:h val="0.71166556156115279"/>
        </c:manualLayout>
      </c:layout>
      <c:barChart>
        <c:barDir val="bar"/>
        <c:grouping val="clustered"/>
        <c:ser>
          <c:idx val="1"/>
          <c:order val="0"/>
          <c:tx>
            <c:strRef>
              <c:f>Sheet1!$C$1</c:f>
              <c:strCache>
                <c:ptCount val="1"/>
                <c:pt idx="0">
                  <c:v>Students in the general population</c:v>
                </c:pt>
              </c:strCache>
            </c:strRef>
          </c:tx>
          <c:spPr>
            <a:solidFill>
              <a:srgbClr val="95B3D7"/>
            </a:solidFill>
          </c:spPr>
          <c:dLbls>
            <c:dLbl>
              <c:idx val="0"/>
              <c:layout/>
              <c:tx>
                <c:rich>
                  <a:bodyPr/>
                  <a:lstStyle/>
                  <a:p>
                    <a:r>
                      <a:rPr lang="en-US" dirty="0" smtClean="0">
                        <a:latin typeface="Arial" panose="020B0604020202020204" pitchFamily="34" charset="0"/>
                        <a:cs typeface="Arial" panose="020B0604020202020204" pitchFamily="34" charset="0"/>
                      </a:rPr>
                      <a:t>4.9***</a:t>
                    </a:r>
                    <a:endParaRPr lang="en-US" dirty="0"/>
                  </a:p>
                </c:rich>
              </c:tx>
              <c:dLblPos val="outEnd"/>
              <c:showVal val="1"/>
            </c:dLbl>
            <c:dLbl>
              <c:idx val="1"/>
              <c:layout/>
              <c:tx>
                <c:rich>
                  <a:bodyPr/>
                  <a:lstStyle/>
                  <a:p>
                    <a:r>
                      <a:rPr lang="en-US" dirty="0" smtClean="0">
                        <a:latin typeface="Arial" panose="020B0604020202020204" pitchFamily="34" charset="0"/>
                        <a:cs typeface="Arial" panose="020B0604020202020204" pitchFamily="34" charset="0"/>
                      </a:rPr>
                      <a:t>3.1</a:t>
                    </a:r>
                    <a:endParaRPr lang="en-US" dirty="0" smtClean="0"/>
                  </a:p>
                </c:rich>
              </c:tx>
              <c:dLblPos val="outEnd"/>
              <c:showVal val="1"/>
            </c:dLbl>
            <c:dLbl>
              <c:idx val="2"/>
              <c:layout/>
              <c:tx>
                <c:rich>
                  <a:bodyPr/>
                  <a:lstStyle/>
                  <a:p>
                    <a:r>
                      <a:rPr lang="en-US" dirty="0" smtClean="0">
                        <a:latin typeface="Arial" panose="020B0604020202020204" pitchFamily="34" charset="0"/>
                        <a:cs typeface="Arial" panose="020B0604020202020204" pitchFamily="34" charset="0"/>
                      </a:rPr>
                      <a:t>16.1***</a:t>
                    </a:r>
                    <a:endParaRPr lang="en-US" dirty="0"/>
                  </a:p>
                </c:rich>
              </c:tx>
              <c:dLblPos val="outEnd"/>
              <c:showVal val="1"/>
            </c:dLbl>
            <c:dLbl>
              <c:idx val="3"/>
              <c:layout/>
              <c:tx>
                <c:rich>
                  <a:bodyPr/>
                  <a:lstStyle/>
                  <a:p>
                    <a:r>
                      <a:rPr lang="en-US" dirty="0" smtClean="0">
                        <a:latin typeface="Arial" panose="020B0604020202020204" pitchFamily="34" charset="0"/>
                        <a:cs typeface="Arial" panose="020B0604020202020204" pitchFamily="34" charset="0"/>
                      </a:rPr>
                      <a:t>24.2***</a:t>
                    </a:r>
                    <a:endParaRPr lang="en-US" dirty="0"/>
                  </a:p>
                </c:rich>
              </c:tx>
              <c:dLblPos val="outEnd"/>
              <c:showVal val="1"/>
            </c:dLbl>
            <c:txPr>
              <a:bodyPr/>
              <a:lstStyle/>
              <a:p>
                <a:pPr>
                  <a:defRPr>
                    <a:latin typeface="Arial" panose="020B0604020202020204" pitchFamily="34" charset="0"/>
                    <a:cs typeface="Arial" panose="020B0604020202020204" pitchFamily="34" charset="0"/>
                  </a:defRPr>
                </a:pPr>
                <a:endParaRPr lang="en-US"/>
              </a:p>
            </c:txPr>
            <c:dLblPos val="outEnd"/>
            <c:showVal val="1"/>
          </c:dLbls>
          <c:cat>
            <c:strRef>
              <c:f>Sheet1!$A$2:$A$5</c:f>
              <c:strCache>
                <c:ptCount val="4"/>
                <c:pt idx="0">
                  <c:v>Other courses</c:v>
                </c:pt>
                <c:pt idx="1">
                  <c:v>Vocational courses</c:v>
                </c:pt>
                <c:pt idx="2">
                  <c:v>Academic courses</c:v>
                </c:pt>
                <c:pt idx="3">
                  <c:v>Total</c:v>
                </c:pt>
              </c:strCache>
            </c:strRef>
          </c:cat>
          <c:val>
            <c:numRef>
              <c:f>Sheet1!$C$2:$C$5</c:f>
              <c:numCache>
                <c:formatCode>0.0</c:formatCode>
                <c:ptCount val="4"/>
                <c:pt idx="0">
                  <c:v>4.9000000000000004</c:v>
                </c:pt>
                <c:pt idx="1">
                  <c:v>3.1</c:v>
                </c:pt>
                <c:pt idx="2">
                  <c:v>16.100000000000001</c:v>
                </c:pt>
                <c:pt idx="3">
                  <c:v>24.2</c:v>
                </c:pt>
              </c:numCache>
            </c:numRef>
          </c:val>
        </c:ser>
        <c:ser>
          <c:idx val="0"/>
          <c:order val="1"/>
          <c:tx>
            <c:strRef>
              <c:f>Sheet1!$B$1</c:f>
              <c:strCache>
                <c:ptCount val="1"/>
                <c:pt idx="0">
                  <c:v>Students with ED</c:v>
                </c:pt>
              </c:strCache>
            </c:strRef>
          </c:tx>
          <c:spPr>
            <a:solidFill>
              <a:srgbClr val="254061"/>
            </a:solidFill>
          </c:spPr>
          <c:dLbls>
            <c:txPr>
              <a:bodyPr/>
              <a:lstStyle/>
              <a:p>
                <a:pPr>
                  <a:defRPr>
                    <a:solidFill>
                      <a:schemeClr val="tx1"/>
                    </a:solidFill>
                    <a:latin typeface="Arial" panose="020B0604020202020204" pitchFamily="34" charset="0"/>
                    <a:cs typeface="Arial" panose="020B0604020202020204" pitchFamily="34" charset="0"/>
                  </a:defRPr>
                </a:pPr>
                <a:endParaRPr lang="en-US"/>
              </a:p>
            </c:txPr>
            <c:dLblPos val="outEnd"/>
            <c:showVal val="1"/>
          </c:dLbls>
          <c:cat>
            <c:strRef>
              <c:f>Sheet1!$A$2:$A$5</c:f>
              <c:strCache>
                <c:ptCount val="4"/>
                <c:pt idx="0">
                  <c:v>Other courses</c:v>
                </c:pt>
                <c:pt idx="1">
                  <c:v>Vocational courses</c:v>
                </c:pt>
                <c:pt idx="2">
                  <c:v>Academic courses</c:v>
                </c:pt>
                <c:pt idx="3">
                  <c:v>Total</c:v>
                </c:pt>
              </c:strCache>
            </c:strRef>
          </c:cat>
          <c:val>
            <c:numRef>
              <c:f>Sheet1!$B$2:$B$5</c:f>
              <c:numCache>
                <c:formatCode>0.0</c:formatCode>
                <c:ptCount val="4"/>
                <c:pt idx="0">
                  <c:v>4.0999999999999996</c:v>
                </c:pt>
                <c:pt idx="1">
                  <c:v>3.2</c:v>
                </c:pt>
                <c:pt idx="2">
                  <c:v>10.5</c:v>
                </c:pt>
                <c:pt idx="3">
                  <c:v>17.8</c:v>
                </c:pt>
              </c:numCache>
            </c:numRef>
          </c:val>
        </c:ser>
        <c:dLbls>
          <c:showVal val="1"/>
        </c:dLbls>
        <c:axId val="70779264"/>
        <c:axId val="70780800"/>
      </c:barChart>
      <c:catAx>
        <c:axId val="70779264"/>
        <c:scaling>
          <c:orientation val="minMax"/>
        </c:scaling>
        <c:axPos val="l"/>
        <c:tickLblPos val="nextTo"/>
        <c:txPr>
          <a:bodyPr/>
          <a:lstStyle/>
          <a:p>
            <a:pPr>
              <a:defRPr>
                <a:latin typeface="Arial" pitchFamily="34" charset="0"/>
                <a:cs typeface="Arial" pitchFamily="34" charset="0"/>
              </a:defRPr>
            </a:pPr>
            <a:endParaRPr lang="en-US"/>
          </a:p>
        </c:txPr>
        <c:crossAx val="70780800"/>
        <c:crosses val="autoZero"/>
        <c:auto val="1"/>
        <c:lblAlgn val="ctr"/>
        <c:lblOffset val="100"/>
      </c:catAx>
      <c:valAx>
        <c:axId val="70780800"/>
        <c:scaling>
          <c:orientation val="minMax"/>
          <c:max val="30"/>
        </c:scaling>
        <c:delete val="1"/>
        <c:axPos val="b"/>
        <c:title>
          <c:tx>
            <c:rich>
              <a:bodyPr/>
              <a:lstStyle/>
              <a:p>
                <a:pPr>
                  <a:defRPr>
                    <a:latin typeface="Arial" panose="020B0604020202020204" pitchFamily="34" charset="0"/>
                    <a:cs typeface="Arial" panose="020B0604020202020204" pitchFamily="34" charset="0"/>
                  </a:defRPr>
                </a:pPr>
                <a:r>
                  <a:rPr lang="en-US" b="0" dirty="0" smtClean="0">
                    <a:latin typeface="Arial" panose="020B0604020202020204" pitchFamily="34" charset="0"/>
                    <a:cs typeface="Arial" panose="020B0604020202020204" pitchFamily="34" charset="0"/>
                  </a:rPr>
                  <a:t>Credits</a:t>
                </a:r>
                <a:endParaRPr lang="en-US" b="0" dirty="0">
                  <a:latin typeface="Arial" panose="020B0604020202020204" pitchFamily="34" charset="0"/>
                  <a:cs typeface="Arial" panose="020B0604020202020204" pitchFamily="34" charset="0"/>
                </a:endParaRPr>
              </a:p>
            </c:rich>
          </c:tx>
          <c:layout>
            <c:manualLayout>
              <c:xMode val="edge"/>
              <c:yMode val="edge"/>
              <c:x val="0.55982812292809836"/>
              <c:y val="0.78181637808351501"/>
            </c:manualLayout>
          </c:layout>
        </c:title>
        <c:numFmt formatCode="0.0" sourceLinked="1"/>
        <c:tickLblPos val="none"/>
        <c:crossAx val="70779264"/>
        <c:crosses val="autoZero"/>
        <c:crossBetween val="between"/>
        <c:majorUnit val="5"/>
      </c:valAx>
    </c:plotArea>
    <c:legend>
      <c:legendPos val="b"/>
      <c:layout>
        <c:manualLayout>
          <c:xMode val="edge"/>
          <c:yMode val="edge"/>
          <c:x val="5.3207635332672427E-2"/>
          <c:y val="0.87722148855392779"/>
          <c:w val="0.9"/>
          <c:h val="7.7881988871760593E-2"/>
        </c:manualLayout>
      </c:layout>
      <c:txPr>
        <a:bodyPr/>
        <a:lstStyle/>
        <a:p>
          <a:pPr>
            <a:defRPr>
              <a:latin typeface="Arial" panose="020B0604020202020204" pitchFamily="34" charset="0"/>
              <a:cs typeface="Arial" panose="020B0604020202020204" pitchFamily="34" charset="0"/>
            </a:defRPr>
          </a:pPr>
          <a:endParaRPr lang="en-US"/>
        </a:p>
      </c:txPr>
    </c:legend>
    <c:plotVisOnly val="1"/>
    <c:dispBlanksAs val="gap"/>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38511110128876236"/>
          <c:y val="0.115047339096674"/>
          <c:w val="0.61488889871123753"/>
          <c:h val="0.71166556156115279"/>
        </c:manualLayout>
      </c:layout>
      <c:barChart>
        <c:barDir val="bar"/>
        <c:grouping val="clustered"/>
        <c:ser>
          <c:idx val="1"/>
          <c:order val="0"/>
          <c:tx>
            <c:strRef>
              <c:f>Sheet1!$C$1</c:f>
              <c:strCache>
                <c:ptCount val="1"/>
                <c:pt idx="0">
                  <c:v>Students in the general population</c:v>
                </c:pt>
              </c:strCache>
            </c:strRef>
          </c:tx>
          <c:spPr>
            <a:solidFill>
              <a:srgbClr val="95B3D7"/>
            </a:solidFill>
          </c:spPr>
          <c:dLbls>
            <c:dLbl>
              <c:idx val="0"/>
              <c:layout/>
              <c:tx>
                <c:rich>
                  <a:bodyPr/>
                  <a:lstStyle/>
                  <a:p>
                    <a:r>
                      <a:rPr lang="en-US" dirty="0" smtClean="0">
                        <a:latin typeface="Arial" panose="020B0604020202020204" pitchFamily="34" charset="0"/>
                        <a:cs typeface="Arial" panose="020B0604020202020204" pitchFamily="34" charset="0"/>
                      </a:rPr>
                      <a:t>47%***</a:t>
                    </a:r>
                    <a:endParaRPr lang="en-US" dirty="0"/>
                  </a:p>
                </c:rich>
              </c:tx>
              <c:dLblPos val="outEnd"/>
              <c:showVal val="1"/>
            </c:dLbl>
            <c:dLbl>
              <c:idx val="1"/>
              <c:tx>
                <c:rich>
                  <a:bodyPr/>
                  <a:lstStyle/>
                  <a:p>
                    <a:r>
                      <a:rPr lang="en-US" dirty="0" smtClean="0">
                        <a:latin typeface="Arial" panose="020B0604020202020204" pitchFamily="34" charset="0"/>
                        <a:cs typeface="Arial" panose="020B0604020202020204" pitchFamily="34" charset="0"/>
                      </a:rPr>
                      <a:t>3.1</a:t>
                    </a:r>
                    <a:endParaRPr lang="en-US" dirty="0" smtClean="0"/>
                  </a:p>
                </c:rich>
              </c:tx>
              <c:dLblPos val="outEnd"/>
              <c:showVal val="1"/>
            </c:dLbl>
            <c:dLbl>
              <c:idx val="2"/>
              <c:layout/>
              <c:tx>
                <c:rich>
                  <a:bodyPr/>
                  <a:lstStyle/>
                  <a:p>
                    <a:r>
                      <a:rPr lang="en-US" dirty="0" smtClean="0">
                        <a:latin typeface="Arial" panose="020B0604020202020204" pitchFamily="34" charset="0"/>
                        <a:cs typeface="Arial" panose="020B0604020202020204" pitchFamily="34" charset="0"/>
                      </a:rPr>
                      <a:t>2.7***	</a:t>
                    </a:r>
                    <a:endParaRPr lang="en-US" dirty="0"/>
                  </a:p>
                </c:rich>
              </c:tx>
              <c:dLblPos val="outEnd"/>
              <c:showVal val="1"/>
            </c:dLbl>
            <c:dLbl>
              <c:idx val="3"/>
              <c:tx>
                <c:rich>
                  <a:bodyPr/>
                  <a:lstStyle/>
                  <a:p>
                    <a:r>
                      <a:rPr lang="en-US" dirty="0" smtClean="0">
                        <a:latin typeface="Arial" panose="020B0604020202020204" pitchFamily="34" charset="0"/>
                        <a:cs typeface="Arial" panose="020B0604020202020204" pitchFamily="34" charset="0"/>
                      </a:rPr>
                      <a:t>24.2***</a:t>
                    </a:r>
                    <a:endParaRPr lang="en-US" dirty="0"/>
                  </a:p>
                </c:rich>
              </c:tx>
              <c:dLblPos val="outEnd"/>
              <c:showVal val="1"/>
            </c:dLbl>
            <c:txPr>
              <a:bodyPr/>
              <a:lstStyle/>
              <a:p>
                <a:pPr>
                  <a:defRPr>
                    <a:latin typeface="Arial" panose="020B0604020202020204" pitchFamily="34" charset="0"/>
                    <a:cs typeface="Arial" panose="020B0604020202020204" pitchFamily="34" charset="0"/>
                  </a:defRPr>
                </a:pPr>
                <a:endParaRPr lang="en-US"/>
              </a:p>
            </c:txPr>
            <c:dLblPos val="outEnd"/>
            <c:showVal val="1"/>
          </c:dLbls>
          <c:cat>
            <c:strRef>
              <c:f>Sheet1!$A$2:$A$4</c:f>
              <c:strCache>
                <c:ptCount val="3"/>
                <c:pt idx="0">
                  <c:v>Percentage of students who failed one or more courses</c:v>
                </c:pt>
                <c:pt idx="1">
                  <c:v>Mean GPA in academic courses</c:v>
                </c:pt>
                <c:pt idx="2">
                  <c:v>Mean overall GPA</c:v>
                </c:pt>
              </c:strCache>
            </c:strRef>
          </c:cat>
          <c:val>
            <c:numRef>
              <c:f>Sheet1!$C$2:$C$4</c:f>
              <c:numCache>
                <c:formatCode>General</c:formatCode>
                <c:ptCount val="3"/>
                <c:pt idx="0" formatCode="0.0">
                  <c:v>47</c:v>
                </c:pt>
                <c:pt idx="2" formatCode="0.0">
                  <c:v>2.7</c:v>
                </c:pt>
              </c:numCache>
            </c:numRef>
          </c:val>
        </c:ser>
        <c:ser>
          <c:idx val="0"/>
          <c:order val="1"/>
          <c:tx>
            <c:strRef>
              <c:f>Sheet1!$B$1</c:f>
              <c:strCache>
                <c:ptCount val="1"/>
                <c:pt idx="0">
                  <c:v>Students with ED</c:v>
                </c:pt>
              </c:strCache>
            </c:strRef>
          </c:tx>
          <c:spPr>
            <a:solidFill>
              <a:srgbClr val="254061"/>
            </a:solidFill>
          </c:spPr>
          <c:dLbls>
            <c:dLbl>
              <c:idx val="0"/>
              <c:layout/>
              <c:tx>
                <c:rich>
                  <a:bodyPr/>
                  <a:lstStyle/>
                  <a:p>
                    <a:r>
                      <a:rPr lang="en-US" dirty="0" smtClean="0"/>
                      <a:t>77%***</a:t>
                    </a:r>
                    <a:endParaRPr lang="en-US" dirty="0"/>
                  </a:p>
                </c:rich>
              </c:tx>
              <c:dLblPos val="outEnd"/>
              <c:showVal val="1"/>
            </c:dLbl>
            <c:dLbl>
              <c:idx val="1"/>
              <c:layout/>
              <c:tx>
                <c:rich>
                  <a:bodyPr/>
                  <a:lstStyle/>
                  <a:p>
                    <a:r>
                      <a:rPr lang="en-US" smtClean="0"/>
                      <a:t>1.94</a:t>
                    </a:r>
                    <a:endParaRPr lang="en-US"/>
                  </a:p>
                </c:rich>
              </c:tx>
              <c:dLblPos val="outEnd"/>
              <c:showVal val="1"/>
            </c:dLbl>
            <c:txPr>
              <a:bodyPr/>
              <a:lstStyle/>
              <a:p>
                <a:pPr>
                  <a:defRPr>
                    <a:solidFill>
                      <a:schemeClr val="tx1"/>
                    </a:solidFill>
                    <a:latin typeface="Arial" panose="020B0604020202020204" pitchFamily="34" charset="0"/>
                    <a:cs typeface="Arial" panose="020B0604020202020204" pitchFamily="34" charset="0"/>
                  </a:defRPr>
                </a:pPr>
                <a:endParaRPr lang="en-US"/>
              </a:p>
            </c:txPr>
            <c:dLblPos val="outEnd"/>
            <c:showVal val="1"/>
          </c:dLbls>
          <c:cat>
            <c:strRef>
              <c:f>Sheet1!$A$2:$A$4</c:f>
              <c:strCache>
                <c:ptCount val="3"/>
                <c:pt idx="0">
                  <c:v>Percentage of students who failed one or more courses</c:v>
                </c:pt>
                <c:pt idx="1">
                  <c:v>Mean GPA in academic courses</c:v>
                </c:pt>
                <c:pt idx="2">
                  <c:v>Mean overall GPA</c:v>
                </c:pt>
              </c:strCache>
            </c:strRef>
          </c:cat>
          <c:val>
            <c:numRef>
              <c:f>Sheet1!$B$2:$B$4</c:f>
              <c:numCache>
                <c:formatCode>0.0</c:formatCode>
                <c:ptCount val="3"/>
                <c:pt idx="0">
                  <c:v>77</c:v>
                </c:pt>
                <c:pt idx="1">
                  <c:v>1.9400000000000002</c:v>
                </c:pt>
                <c:pt idx="2">
                  <c:v>2</c:v>
                </c:pt>
              </c:numCache>
            </c:numRef>
          </c:val>
        </c:ser>
        <c:dLbls>
          <c:showVal val="1"/>
        </c:dLbls>
        <c:axId val="70835584"/>
        <c:axId val="72438912"/>
      </c:barChart>
      <c:catAx>
        <c:axId val="70835584"/>
        <c:scaling>
          <c:orientation val="minMax"/>
        </c:scaling>
        <c:axPos val="l"/>
        <c:tickLblPos val="nextTo"/>
        <c:txPr>
          <a:bodyPr/>
          <a:lstStyle/>
          <a:p>
            <a:pPr>
              <a:defRPr>
                <a:latin typeface="Arial" pitchFamily="34" charset="0"/>
                <a:cs typeface="Arial" pitchFamily="34" charset="0"/>
              </a:defRPr>
            </a:pPr>
            <a:endParaRPr lang="en-US"/>
          </a:p>
        </c:txPr>
        <c:crossAx val="72438912"/>
        <c:crosses val="autoZero"/>
        <c:auto val="1"/>
        <c:lblAlgn val="ctr"/>
        <c:lblOffset val="100"/>
      </c:catAx>
      <c:valAx>
        <c:axId val="72438912"/>
        <c:scaling>
          <c:orientation val="minMax"/>
          <c:max val="100"/>
        </c:scaling>
        <c:delete val="1"/>
        <c:axPos val="b"/>
        <c:numFmt formatCode="0.0" sourceLinked="1"/>
        <c:tickLblPos val="none"/>
        <c:crossAx val="70835584"/>
        <c:crosses val="autoZero"/>
        <c:crossBetween val="between"/>
        <c:majorUnit val="5"/>
      </c:valAx>
    </c:plotArea>
    <c:legend>
      <c:legendPos val="b"/>
      <c:layout>
        <c:manualLayout>
          <c:xMode val="edge"/>
          <c:yMode val="edge"/>
          <c:x val="5.3207635332672427E-2"/>
          <c:y val="0.87722148855392779"/>
          <c:w val="0.84381153078952453"/>
          <c:h val="7.2701212979425611E-2"/>
        </c:manualLayout>
      </c:layout>
      <c:txPr>
        <a:bodyPr/>
        <a:lstStyle/>
        <a:p>
          <a:pPr>
            <a:defRPr>
              <a:latin typeface="Arial" panose="020B0604020202020204" pitchFamily="34" charset="0"/>
              <a:cs typeface="Arial" panose="020B0604020202020204" pitchFamily="34" charset="0"/>
            </a:defRPr>
          </a:pPr>
          <a:endParaRPr lang="en-US"/>
        </a:p>
      </c:txPr>
    </c:legend>
    <c:plotVisOnly val="1"/>
    <c:dispBlanksAs val="gap"/>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56607738548810449"/>
          <c:y val="3.0866359269839376E-2"/>
          <c:w val="0.3535230999350889"/>
          <c:h val="0.86250439961617031"/>
        </c:manualLayout>
      </c:layout>
      <c:barChart>
        <c:barDir val="bar"/>
        <c:grouping val="clustered"/>
        <c:ser>
          <c:idx val="0"/>
          <c:order val="0"/>
          <c:tx>
            <c:strRef>
              <c:f>Sheet1!$B$1</c:f>
              <c:strCache>
                <c:ptCount val="1"/>
                <c:pt idx="0">
                  <c:v>Series 1</c:v>
                </c:pt>
              </c:strCache>
            </c:strRef>
          </c:tx>
          <c:spPr>
            <a:solidFill>
              <a:schemeClr val="accent1">
                <a:lumMod val="75000"/>
              </a:schemeClr>
            </a:solidFill>
          </c:spPr>
          <c:dLbls>
            <c:dLbl>
              <c:idx val="0"/>
              <c:layout/>
              <c:tx>
                <c:rich>
                  <a:bodyPr/>
                  <a:lstStyle/>
                  <a:p>
                    <a:r>
                      <a:rPr lang="en-US" smtClean="0"/>
                      <a:t>11</a:t>
                    </a:r>
                    <a:endParaRPr lang="en-US"/>
                  </a:p>
                </c:rich>
              </c:tx>
              <c:dLblPos val="outEnd"/>
              <c:showVal val="1"/>
            </c:dLbl>
            <c:dLbl>
              <c:idx val="1"/>
              <c:layout/>
              <c:tx>
                <c:rich>
                  <a:bodyPr/>
                  <a:lstStyle/>
                  <a:p>
                    <a:r>
                      <a:rPr lang="en-US" smtClean="0"/>
                      <a:t>53</a:t>
                    </a:r>
                    <a:endParaRPr lang="en-US"/>
                  </a:p>
                </c:rich>
              </c:tx>
              <c:dLblPos val="outEnd"/>
              <c:showVal val="1"/>
            </c:dLbl>
            <c:dLbl>
              <c:idx val="2"/>
              <c:layout/>
              <c:tx>
                <c:rich>
                  <a:bodyPr/>
                  <a:lstStyle/>
                  <a:p>
                    <a:r>
                      <a:rPr lang="en-US" smtClean="0"/>
                      <a:t>30</a:t>
                    </a:r>
                    <a:endParaRPr lang="en-US"/>
                  </a:p>
                </c:rich>
              </c:tx>
              <c:dLblPos val="outEnd"/>
              <c:showVal val="1"/>
            </c:dLbl>
            <c:dLbl>
              <c:idx val="4"/>
              <c:layout/>
              <c:tx>
                <c:rich>
                  <a:bodyPr/>
                  <a:lstStyle/>
                  <a:p>
                    <a:r>
                      <a:rPr lang="en-US" smtClean="0"/>
                      <a:t>94</a:t>
                    </a:r>
                    <a:endParaRPr lang="en-US"/>
                  </a:p>
                </c:rich>
              </c:tx>
              <c:dLblPos val="outEnd"/>
              <c:showVal val="1"/>
            </c:dLbl>
            <c:txPr>
              <a:bodyPr/>
              <a:lstStyle/>
              <a:p>
                <a:pPr>
                  <a:defRPr sz="2200">
                    <a:latin typeface="+mj-lt"/>
                  </a:defRPr>
                </a:pPr>
                <a:endParaRPr lang="en-US"/>
              </a:p>
            </c:txPr>
            <c:dLblPos val="outEnd"/>
            <c:showVal val="1"/>
          </c:dLbls>
          <c:cat>
            <c:strRef>
              <c:f>Sheet1!$A$2:$A$6</c:f>
              <c:strCache>
                <c:ptCount val="5"/>
                <c:pt idx="0">
                  <c:v>Took leadership role</c:v>
                </c:pt>
                <c:pt idx="1">
                  <c:v>Provided some input</c:v>
                </c:pt>
                <c:pt idx="2">
                  <c:v>Participated very little 
or not at all</c:v>
                </c:pt>
                <c:pt idx="4">
                  <c:v>Attended most recent meeting</c:v>
                </c:pt>
              </c:strCache>
            </c:strRef>
          </c:cat>
          <c:val>
            <c:numRef>
              <c:f>Sheet1!$B$2:$B$6</c:f>
              <c:numCache>
                <c:formatCode>0%</c:formatCode>
                <c:ptCount val="5"/>
                <c:pt idx="0">
                  <c:v>0.11</c:v>
                </c:pt>
                <c:pt idx="1">
                  <c:v>0.53</c:v>
                </c:pt>
                <c:pt idx="2">
                  <c:v>0.30000000000000004</c:v>
                </c:pt>
                <c:pt idx="4">
                  <c:v>0.94000000000000006</c:v>
                </c:pt>
              </c:numCache>
            </c:numRef>
          </c:val>
        </c:ser>
        <c:dLbls/>
        <c:axId val="83637376"/>
        <c:axId val="83638912"/>
      </c:barChart>
      <c:catAx>
        <c:axId val="83637376"/>
        <c:scaling>
          <c:orientation val="minMax"/>
        </c:scaling>
        <c:axPos val="l"/>
        <c:tickLblPos val="nextTo"/>
        <c:txPr>
          <a:bodyPr/>
          <a:lstStyle/>
          <a:p>
            <a:pPr>
              <a:defRPr sz="2200">
                <a:latin typeface="+mj-lt"/>
              </a:defRPr>
            </a:pPr>
            <a:endParaRPr lang="en-US"/>
          </a:p>
        </c:txPr>
        <c:crossAx val="83638912"/>
        <c:crosses val="autoZero"/>
        <c:auto val="1"/>
        <c:lblAlgn val="ctr"/>
        <c:lblOffset val="100"/>
      </c:catAx>
      <c:valAx>
        <c:axId val="83638912"/>
        <c:scaling>
          <c:orientation val="minMax"/>
        </c:scaling>
        <c:delete val="1"/>
        <c:axPos val="b"/>
        <c:numFmt formatCode="0%" sourceLinked="1"/>
        <c:tickLblPos val="none"/>
        <c:crossAx val="83637376"/>
        <c:crosses val="autoZero"/>
        <c:crossBetween val="between"/>
      </c:valAx>
    </c:plotArea>
    <c:plotVisOnly val="1"/>
    <c:dispBlanksAs val="gap"/>
  </c:chart>
  <c:txPr>
    <a:bodyPr/>
    <a:lstStyle/>
    <a:p>
      <a:pPr>
        <a:defRPr sz="1800">
          <a:latin typeface="Arial" pitchFamily="34" charset="0"/>
          <a:cs typeface="Arial" pitchFamily="34" charset="0"/>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56607738548810449"/>
          <c:y val="3.0866359269839376E-2"/>
          <c:w val="0.3535230999350889"/>
          <c:h val="0.86250439961617031"/>
        </c:manualLayout>
      </c:layout>
      <c:barChart>
        <c:barDir val="bar"/>
        <c:grouping val="clustered"/>
        <c:ser>
          <c:idx val="0"/>
          <c:order val="0"/>
          <c:tx>
            <c:strRef>
              <c:f>Sheet1!$B$1</c:f>
              <c:strCache>
                <c:ptCount val="1"/>
                <c:pt idx="0">
                  <c:v>Series 1</c:v>
                </c:pt>
              </c:strCache>
            </c:strRef>
          </c:tx>
          <c:spPr>
            <a:solidFill>
              <a:schemeClr val="accent1">
                <a:lumMod val="75000"/>
              </a:schemeClr>
            </a:solidFill>
          </c:spPr>
          <c:dLbls>
            <c:txPr>
              <a:bodyPr/>
              <a:lstStyle/>
              <a:p>
                <a:pPr>
                  <a:defRPr sz="2200">
                    <a:latin typeface="+mj-lt"/>
                  </a:defRPr>
                </a:pPr>
                <a:endParaRPr lang="en-US"/>
              </a:p>
            </c:txPr>
            <c:dLblPos val="outEnd"/>
            <c:showVal val="1"/>
          </c:dLbls>
          <c:cat>
            <c:strRef>
              <c:f>Sheet1!$A$2:$A$4</c:f>
              <c:strCache>
                <c:ptCount val="3"/>
                <c:pt idx="0">
                  <c:v>Representative of postsecondary education institution attended transition planning meetings</c:v>
                </c:pt>
                <c:pt idx="1">
                  <c:v>High school contacted CTE school on student's behalf</c:v>
                </c:pt>
                <c:pt idx="2">
                  <c:v>High school contacted 2- or 4-year college on student's behalf</c:v>
                </c:pt>
              </c:strCache>
            </c:strRef>
          </c:cat>
          <c:val>
            <c:numRef>
              <c:f>Sheet1!$B$2:$B$4</c:f>
              <c:numCache>
                <c:formatCode>0%</c:formatCode>
                <c:ptCount val="3"/>
                <c:pt idx="0">
                  <c:v>2.0000000000000004E-2</c:v>
                </c:pt>
                <c:pt idx="1">
                  <c:v>0.23</c:v>
                </c:pt>
                <c:pt idx="2">
                  <c:v>0.18000000000000002</c:v>
                </c:pt>
              </c:numCache>
            </c:numRef>
          </c:val>
        </c:ser>
        <c:dLbls/>
        <c:axId val="83962112"/>
        <c:axId val="83968000"/>
      </c:barChart>
      <c:catAx>
        <c:axId val="83962112"/>
        <c:scaling>
          <c:orientation val="minMax"/>
        </c:scaling>
        <c:axPos val="l"/>
        <c:tickLblPos val="nextTo"/>
        <c:txPr>
          <a:bodyPr/>
          <a:lstStyle/>
          <a:p>
            <a:pPr>
              <a:defRPr sz="2200">
                <a:latin typeface="+mj-lt"/>
              </a:defRPr>
            </a:pPr>
            <a:endParaRPr lang="en-US"/>
          </a:p>
        </c:txPr>
        <c:crossAx val="83968000"/>
        <c:crosses val="autoZero"/>
        <c:auto val="1"/>
        <c:lblAlgn val="ctr"/>
        <c:lblOffset val="100"/>
      </c:catAx>
      <c:valAx>
        <c:axId val="83968000"/>
        <c:scaling>
          <c:orientation val="minMax"/>
        </c:scaling>
        <c:delete val="1"/>
        <c:axPos val="b"/>
        <c:numFmt formatCode="0%" sourceLinked="1"/>
        <c:tickLblPos val="none"/>
        <c:crossAx val="83962112"/>
        <c:crosses val="autoZero"/>
        <c:crossBetween val="between"/>
      </c:valAx>
    </c:plotArea>
    <c:plotVisOnly val="1"/>
    <c:dispBlanksAs val="gap"/>
  </c:chart>
  <c:txPr>
    <a:bodyPr/>
    <a:lstStyle/>
    <a:p>
      <a:pPr>
        <a:defRPr sz="1800">
          <a:latin typeface="Arial" pitchFamily="34" charset="0"/>
          <a:cs typeface="Arial" pitchFamily="34" charset="0"/>
        </a:defRPr>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0.22118</cdr:x>
      <cdr:y>0</cdr:y>
    </cdr:from>
    <cdr:to>
      <cdr:x>0.94641</cdr:x>
      <cdr:y>0.05898</cdr:y>
    </cdr:to>
    <cdr:sp macro="" textlink="">
      <cdr:nvSpPr>
        <cdr:cNvPr id="2" name="Text Box 5"/>
        <cdr:cNvSpPr txBox="1">
          <a:spLocks xmlns:a="http://schemas.openxmlformats.org/drawingml/2006/main" noChangeArrowheads="1"/>
        </cdr:cNvSpPr>
      </cdr:nvSpPr>
      <cdr:spPr bwMode="auto">
        <a:xfrm xmlns:a="http://schemas.openxmlformats.org/drawingml/2006/main">
          <a:off x="2310110" y="0"/>
          <a:ext cx="7574650" cy="24622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00" dirty="0" smtClean="0">
              <a:latin typeface="Arial" pitchFamily="34" charset="0"/>
              <a:cs typeface="Arial" pitchFamily="34" charset="0"/>
            </a:rPr>
            <a:t>.</a:t>
          </a:r>
          <a:endParaRPr lang="en-US" sz="1000" b="0" dirty="0">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0.14515</cdr:y>
    </cdr:from>
    <cdr:to>
      <cdr:x>0.42323</cdr:x>
      <cdr:y>0.22644</cdr:y>
    </cdr:to>
    <cdr:sp macro="" textlink="">
      <cdr:nvSpPr>
        <cdr:cNvPr id="2" name="TextBox 1"/>
        <cdr:cNvSpPr txBox="1"/>
      </cdr:nvSpPr>
      <cdr:spPr>
        <a:xfrm xmlns:a="http://schemas.openxmlformats.org/drawingml/2006/main">
          <a:off x="-753035" y="764772"/>
          <a:ext cx="3478461" cy="428313"/>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US" sz="1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29" tIns="46215" rIns="92429" bIns="46215" rtlCol="0"/>
          <a:lstStyle>
            <a:lvl1pPr algn="l">
              <a:defRPr sz="1100"/>
            </a:lvl1pPr>
          </a:lstStyle>
          <a:p>
            <a:r>
              <a:rPr lang="en-US" dirty="0" smtClean="0">
                <a:latin typeface="Arial" pitchFamily="34" charset="0"/>
                <a:cs typeface="Arial" pitchFamily="34" charset="0"/>
              </a:rPr>
              <a:t>Factors Associated with Positive Outcomes of Deaf and Hard of Hearing Students</a:t>
            </a:r>
          </a:p>
        </p:txBody>
      </p:sp>
      <p:sp>
        <p:nvSpPr>
          <p:cNvPr id="3" name="Date Placeholder 2"/>
          <p:cNvSpPr>
            <a:spLocks noGrp="1"/>
          </p:cNvSpPr>
          <p:nvPr>
            <p:ph type="dt" sz="quarter" idx="1"/>
          </p:nvPr>
        </p:nvSpPr>
        <p:spPr>
          <a:xfrm>
            <a:off x="3970938" y="0"/>
            <a:ext cx="3037840" cy="464820"/>
          </a:xfrm>
          <a:prstGeom prst="rect">
            <a:avLst/>
          </a:prstGeom>
        </p:spPr>
        <p:txBody>
          <a:bodyPr vert="horz" lIns="92429" tIns="46215" rIns="92429" bIns="46215" rtlCol="0"/>
          <a:lstStyle>
            <a:lvl1pPr algn="r">
              <a:defRPr sz="1100"/>
            </a:lvl1pPr>
          </a:lstStyle>
          <a:p>
            <a:r>
              <a:rPr lang="en-US" dirty="0" smtClean="0"/>
              <a:t>CEC; 4/10/2014</a:t>
            </a:r>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2429" tIns="46215" rIns="92429" bIns="46215" rtlCol="0" anchor="b"/>
          <a:lstStyle>
            <a:lvl1pPr algn="l">
              <a:defRPr sz="1100"/>
            </a:lvl1pPr>
          </a:lstStyle>
          <a:p>
            <a:pPr indent="-327915">
              <a:lnSpc>
                <a:spcPct val="80000"/>
              </a:lnSpc>
              <a:spcBef>
                <a:spcPct val="20000"/>
              </a:spcBef>
              <a:defRPr/>
            </a:pPr>
            <a:r>
              <a:rPr lang="en-US" dirty="0" smtClean="0">
                <a:solidFill>
                  <a:schemeClr val="tx2"/>
                </a:solidFill>
                <a:latin typeface="Arial" pitchFamily="34" charset="0"/>
                <a:cs typeface="Arial" pitchFamily="34" charset="0"/>
              </a:rPr>
              <a:t>Debra Shaver, Lynn Newman, Marc Marschark</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2429" tIns="46215" rIns="92429" bIns="46215" rtlCol="0" anchor="b"/>
          <a:lstStyle>
            <a:lvl1pPr algn="r">
              <a:defRPr sz="1100"/>
            </a:lvl1pPr>
          </a:lstStyle>
          <a:p>
            <a:fld id="{A8F59354-E0F6-4DDB-85C9-652583270F0C}" type="slidenum">
              <a:rPr lang="en-US" smtClean="0"/>
              <a:pPr/>
              <a:t>‹#›</a:t>
            </a:fld>
            <a:endParaRPr lang="en-US" dirty="0"/>
          </a:p>
        </p:txBody>
      </p:sp>
    </p:spTree>
    <p:extLst>
      <p:ext uri="{BB962C8B-B14F-4D97-AF65-F5344CB8AC3E}">
        <p14:creationId xmlns:p14="http://schemas.microsoft.com/office/powerpoint/2010/main" xmlns="" val="132569825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29" tIns="46215" rIns="92429" bIns="46215" rtlCol="0"/>
          <a:lstStyle>
            <a:lvl1pPr algn="l">
              <a:defRPr sz="1100"/>
            </a:lvl1pPr>
          </a:lstStyle>
          <a:p>
            <a:r>
              <a:rPr lang="en-US" dirty="0" smtClean="0"/>
              <a:t>NLTS2: Students with LD; Dr. Lynn Newman &amp; Dr. Mary Wagner</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2429" tIns="46215" rIns="92429" bIns="46215" rtlCol="0"/>
          <a:lstStyle>
            <a:lvl1pPr algn="r">
              <a:defRPr sz="1100"/>
            </a:lvl1pPr>
          </a:lstStyle>
          <a:p>
            <a:fld id="{D353D0E1-D19F-41EB-9037-9DBBF54A50BB}" type="datetimeFigureOut">
              <a:rPr lang="en-US" smtClean="0"/>
              <a:pPr/>
              <a:t>5/14/2014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429" tIns="46215" rIns="92429" bIns="46215"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29" tIns="46215" rIns="92429" bIns="462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2429" tIns="46215" rIns="92429" bIns="46215" rtlCol="0" anchor="b"/>
          <a:lstStyle>
            <a:lvl1pPr algn="l">
              <a:defRPr sz="1100"/>
            </a:lvl1pPr>
          </a:lstStyle>
          <a:p>
            <a:r>
              <a:rPr lang="en-US" dirty="0" smtClean="0"/>
              <a:t>LDAA 49th Annual International Conference, Chicago, IL, 2012</a:t>
            </a: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429" tIns="46215" rIns="92429" bIns="46215" rtlCol="0" anchor="b"/>
          <a:lstStyle>
            <a:lvl1pPr algn="r">
              <a:defRPr sz="1100"/>
            </a:lvl1pPr>
          </a:lstStyle>
          <a:p>
            <a:fld id="{5C513F63-DBAB-4B3F-BC97-7C695A1E1C49}" type="slidenum">
              <a:rPr lang="en-US" smtClean="0"/>
              <a:pPr/>
              <a:t>‹#›</a:t>
            </a:fld>
            <a:endParaRPr lang="en-US" dirty="0"/>
          </a:p>
        </p:txBody>
      </p:sp>
    </p:spTree>
    <p:extLst>
      <p:ext uri="{BB962C8B-B14F-4D97-AF65-F5344CB8AC3E}">
        <p14:creationId xmlns:p14="http://schemas.microsoft.com/office/powerpoint/2010/main" xmlns="" val="115847135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513F63-DBAB-4B3F-BC97-7C695A1E1C49}" type="slidenum">
              <a:rPr lang="en-US" smtClean="0"/>
              <a:pPr/>
              <a:t>1</a:t>
            </a:fld>
            <a:endParaRPr lang="en-US" dirty="0"/>
          </a:p>
        </p:txBody>
      </p:sp>
      <p:sp>
        <p:nvSpPr>
          <p:cNvPr id="8" name="Header Placeholder 7"/>
          <p:cNvSpPr>
            <a:spLocks noGrp="1"/>
          </p:cNvSpPr>
          <p:nvPr>
            <p:ph type="hdr" sz="quarter" idx="11"/>
          </p:nvPr>
        </p:nvSpPr>
        <p:spPr/>
        <p:txBody>
          <a:bodyPr/>
          <a:lstStyle/>
          <a:p>
            <a:r>
              <a:rPr lang="en-US" dirty="0" smtClean="0"/>
              <a:t>NLTS2: Students with LD; Dr. Lynn Newman &amp; Dr. Mary Wagner</a:t>
            </a:r>
            <a:endParaRPr lang="en-US" dirty="0"/>
          </a:p>
        </p:txBody>
      </p:sp>
      <p:sp>
        <p:nvSpPr>
          <p:cNvPr id="9" name="Footer Placeholder 8"/>
          <p:cNvSpPr>
            <a:spLocks noGrp="1"/>
          </p:cNvSpPr>
          <p:nvPr>
            <p:ph type="ftr" sz="quarter" idx="12"/>
          </p:nvPr>
        </p:nvSpPr>
        <p:spPr/>
        <p:txBody>
          <a:bodyPr/>
          <a:lstStyle/>
          <a:p>
            <a:r>
              <a:rPr lang="en-US" dirty="0" smtClean="0"/>
              <a:t>LDAA 49th Annual International Conference, Chicago, IL, 2012</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NLTS2: Students with LD; Dr. Lynn Newman &amp; Dr. Mary Wagner</a:t>
            </a:r>
            <a:endParaRPr lang="en-US" dirty="0"/>
          </a:p>
        </p:txBody>
      </p:sp>
      <p:sp>
        <p:nvSpPr>
          <p:cNvPr id="5" name="Footer Placeholder 4"/>
          <p:cNvSpPr>
            <a:spLocks noGrp="1"/>
          </p:cNvSpPr>
          <p:nvPr>
            <p:ph type="ftr" sz="quarter" idx="11"/>
          </p:nvPr>
        </p:nvSpPr>
        <p:spPr/>
        <p:txBody>
          <a:bodyPr/>
          <a:lstStyle/>
          <a:p>
            <a:r>
              <a:rPr lang="en-US" dirty="0" smtClean="0"/>
              <a:t>LDAA 49th Annual International Conference, Chicago, IL, 2012</a:t>
            </a:r>
            <a:endParaRPr lang="en-US" dirty="0"/>
          </a:p>
        </p:txBody>
      </p:sp>
      <p:sp>
        <p:nvSpPr>
          <p:cNvPr id="6" name="Slide Number Placeholder 5"/>
          <p:cNvSpPr>
            <a:spLocks noGrp="1"/>
          </p:cNvSpPr>
          <p:nvPr>
            <p:ph type="sldNum" sz="quarter" idx="12"/>
          </p:nvPr>
        </p:nvSpPr>
        <p:spPr/>
        <p:txBody>
          <a:bodyPr/>
          <a:lstStyle/>
          <a:p>
            <a:fld id="{5C513F63-DBAB-4B3F-BC97-7C695A1E1C49}"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9EB141-DA06-4E78-B8BA-B9D5AD9BB936}" type="slidenum">
              <a:rPr lang="en-US" smtClean="0"/>
              <a:pPr/>
              <a:t>12</a:t>
            </a:fld>
            <a:endParaRPr lang="en-US" dirty="0"/>
          </a:p>
        </p:txBody>
      </p:sp>
    </p:spTree>
    <p:extLst>
      <p:ext uri="{BB962C8B-B14F-4D97-AF65-F5344CB8AC3E}">
        <p14:creationId xmlns:p14="http://schemas.microsoft.com/office/powerpoint/2010/main" xmlns="" val="3744987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NLTS2: Students with LD; Dr. Lynn Newman &amp; Dr. Mary Wagner</a:t>
            </a:r>
            <a:endParaRPr lang="en-US" dirty="0"/>
          </a:p>
        </p:txBody>
      </p:sp>
      <p:sp>
        <p:nvSpPr>
          <p:cNvPr id="5" name="Footer Placeholder 4"/>
          <p:cNvSpPr>
            <a:spLocks noGrp="1"/>
          </p:cNvSpPr>
          <p:nvPr>
            <p:ph type="ftr" sz="quarter" idx="11"/>
          </p:nvPr>
        </p:nvSpPr>
        <p:spPr/>
        <p:txBody>
          <a:bodyPr/>
          <a:lstStyle/>
          <a:p>
            <a:r>
              <a:rPr lang="en-US" dirty="0" smtClean="0"/>
              <a:t>LDAA 49th Annual International Conference, Chicago, IL, 2012</a:t>
            </a:r>
            <a:endParaRPr lang="en-US" dirty="0"/>
          </a:p>
        </p:txBody>
      </p:sp>
      <p:sp>
        <p:nvSpPr>
          <p:cNvPr id="6" name="Slide Number Placeholder 5"/>
          <p:cNvSpPr>
            <a:spLocks noGrp="1"/>
          </p:cNvSpPr>
          <p:nvPr>
            <p:ph type="sldNum" sz="quarter" idx="12"/>
          </p:nvPr>
        </p:nvSpPr>
        <p:spPr/>
        <p:txBody>
          <a:bodyPr/>
          <a:lstStyle/>
          <a:p>
            <a:fld id="{5C513F63-DBAB-4B3F-BC97-7C695A1E1C49}"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Reminder, highest dropout rate of all categories </a:t>
            </a:r>
            <a:endParaRPr lang="en-US" dirty="0"/>
          </a:p>
        </p:txBody>
      </p:sp>
      <p:sp>
        <p:nvSpPr>
          <p:cNvPr id="4" name="Header Placeholder 3"/>
          <p:cNvSpPr>
            <a:spLocks noGrp="1"/>
          </p:cNvSpPr>
          <p:nvPr>
            <p:ph type="hdr" sz="quarter" idx="10"/>
          </p:nvPr>
        </p:nvSpPr>
        <p:spPr/>
        <p:txBody>
          <a:bodyPr/>
          <a:lstStyle/>
          <a:p>
            <a:r>
              <a:rPr lang="en-US" smtClean="0"/>
              <a:t>NLTS2: Students with LD; Dr. Lynn Newman &amp; Dr. Mary Wagner</a:t>
            </a:r>
            <a:endParaRPr lang="en-US" dirty="0"/>
          </a:p>
        </p:txBody>
      </p:sp>
      <p:sp>
        <p:nvSpPr>
          <p:cNvPr id="5" name="Footer Placeholder 4"/>
          <p:cNvSpPr>
            <a:spLocks noGrp="1"/>
          </p:cNvSpPr>
          <p:nvPr>
            <p:ph type="ftr" sz="quarter" idx="11"/>
          </p:nvPr>
        </p:nvSpPr>
        <p:spPr/>
        <p:txBody>
          <a:bodyPr/>
          <a:lstStyle/>
          <a:p>
            <a:r>
              <a:rPr lang="en-US" smtClean="0"/>
              <a:t>LDAA 49th Annual International Conference, Chicago, IL, 2012</a:t>
            </a:r>
            <a:endParaRPr lang="en-US" dirty="0"/>
          </a:p>
        </p:txBody>
      </p:sp>
      <p:sp>
        <p:nvSpPr>
          <p:cNvPr id="6" name="Slide Number Placeholder 5"/>
          <p:cNvSpPr>
            <a:spLocks noGrp="1"/>
          </p:cNvSpPr>
          <p:nvPr>
            <p:ph type="sldNum" sz="quarter" idx="12"/>
          </p:nvPr>
        </p:nvSpPr>
        <p:spPr/>
        <p:txBody>
          <a:bodyPr/>
          <a:lstStyle/>
          <a:p>
            <a:fld id="{5C513F63-DBAB-4B3F-BC97-7C695A1E1C49}" type="slidenum">
              <a:rPr lang="en-US" smtClean="0"/>
              <a:pPr/>
              <a:t>14</a:t>
            </a:fld>
            <a:endParaRPr lang="en-US" dirty="0"/>
          </a:p>
        </p:txBody>
      </p:sp>
    </p:spTree>
    <p:extLst>
      <p:ext uri="{BB962C8B-B14F-4D97-AF65-F5344CB8AC3E}">
        <p14:creationId xmlns:p14="http://schemas.microsoft.com/office/powerpoint/2010/main" xmlns="" val="3039711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NLTS2: Students with LD; Dr. Lynn Newman &amp; Dr. Mary Wagner</a:t>
            </a:r>
            <a:endParaRPr lang="en-US" dirty="0"/>
          </a:p>
        </p:txBody>
      </p:sp>
      <p:sp>
        <p:nvSpPr>
          <p:cNvPr id="5" name="Footer Placeholder 4"/>
          <p:cNvSpPr>
            <a:spLocks noGrp="1"/>
          </p:cNvSpPr>
          <p:nvPr>
            <p:ph type="ftr" sz="quarter" idx="11"/>
          </p:nvPr>
        </p:nvSpPr>
        <p:spPr/>
        <p:txBody>
          <a:bodyPr/>
          <a:lstStyle/>
          <a:p>
            <a:r>
              <a:rPr lang="en-US" dirty="0" smtClean="0"/>
              <a:t>LDAA 49th Annual International Conference, Chicago, IL, 2012</a:t>
            </a:r>
            <a:endParaRPr lang="en-US" dirty="0"/>
          </a:p>
        </p:txBody>
      </p:sp>
      <p:sp>
        <p:nvSpPr>
          <p:cNvPr id="6" name="Slide Number Placeholder 5"/>
          <p:cNvSpPr>
            <a:spLocks noGrp="1"/>
          </p:cNvSpPr>
          <p:nvPr>
            <p:ph type="sldNum" sz="quarter" idx="12"/>
          </p:nvPr>
        </p:nvSpPr>
        <p:spPr/>
        <p:txBody>
          <a:bodyPr/>
          <a:lstStyle/>
          <a:p>
            <a:fld id="{5C513F63-DBAB-4B3F-BC97-7C695A1E1C49}" type="slidenum">
              <a:rPr lang="en-US" smtClean="0"/>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Reminder, highest dropout rate of all categories </a:t>
            </a:r>
            <a:endParaRPr lang="en-US" dirty="0"/>
          </a:p>
        </p:txBody>
      </p:sp>
      <p:sp>
        <p:nvSpPr>
          <p:cNvPr id="4" name="Header Placeholder 3"/>
          <p:cNvSpPr>
            <a:spLocks noGrp="1"/>
          </p:cNvSpPr>
          <p:nvPr>
            <p:ph type="hdr" sz="quarter" idx="10"/>
          </p:nvPr>
        </p:nvSpPr>
        <p:spPr/>
        <p:txBody>
          <a:bodyPr/>
          <a:lstStyle/>
          <a:p>
            <a:r>
              <a:rPr lang="en-US" smtClean="0"/>
              <a:t>NLTS2: Students with LD; Dr. Lynn Newman &amp; Dr. Mary Wagner</a:t>
            </a:r>
            <a:endParaRPr lang="en-US" dirty="0"/>
          </a:p>
        </p:txBody>
      </p:sp>
      <p:sp>
        <p:nvSpPr>
          <p:cNvPr id="5" name="Footer Placeholder 4"/>
          <p:cNvSpPr>
            <a:spLocks noGrp="1"/>
          </p:cNvSpPr>
          <p:nvPr>
            <p:ph type="ftr" sz="quarter" idx="11"/>
          </p:nvPr>
        </p:nvSpPr>
        <p:spPr/>
        <p:txBody>
          <a:bodyPr/>
          <a:lstStyle/>
          <a:p>
            <a:r>
              <a:rPr lang="en-US" smtClean="0"/>
              <a:t>LDAA 49th Annual International Conference, Chicago, IL, 2012</a:t>
            </a:r>
            <a:endParaRPr lang="en-US" dirty="0"/>
          </a:p>
        </p:txBody>
      </p:sp>
      <p:sp>
        <p:nvSpPr>
          <p:cNvPr id="6" name="Slide Number Placeholder 5"/>
          <p:cNvSpPr>
            <a:spLocks noGrp="1"/>
          </p:cNvSpPr>
          <p:nvPr>
            <p:ph type="sldNum" sz="quarter" idx="12"/>
          </p:nvPr>
        </p:nvSpPr>
        <p:spPr/>
        <p:txBody>
          <a:bodyPr/>
          <a:lstStyle/>
          <a:p>
            <a:fld id="{5C513F63-DBAB-4B3F-BC97-7C695A1E1C49}" type="slidenum">
              <a:rPr lang="en-US" smtClean="0"/>
              <a:pPr/>
              <a:t>17</a:t>
            </a:fld>
            <a:endParaRPr lang="en-US" dirty="0"/>
          </a:p>
        </p:txBody>
      </p:sp>
    </p:spTree>
    <p:extLst>
      <p:ext uri="{BB962C8B-B14F-4D97-AF65-F5344CB8AC3E}">
        <p14:creationId xmlns:p14="http://schemas.microsoft.com/office/powerpoint/2010/main" xmlns="" val="3039711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NLTS2: Students with LD; Dr. Lynn Newman &amp; Dr. Mary Wagner</a:t>
            </a:r>
            <a:endParaRPr lang="en-US" dirty="0"/>
          </a:p>
        </p:txBody>
      </p:sp>
      <p:sp>
        <p:nvSpPr>
          <p:cNvPr id="5" name="Footer Placeholder 4"/>
          <p:cNvSpPr>
            <a:spLocks noGrp="1"/>
          </p:cNvSpPr>
          <p:nvPr>
            <p:ph type="ftr" sz="quarter" idx="11"/>
          </p:nvPr>
        </p:nvSpPr>
        <p:spPr/>
        <p:txBody>
          <a:bodyPr/>
          <a:lstStyle/>
          <a:p>
            <a:r>
              <a:rPr lang="en-US" dirty="0" smtClean="0"/>
              <a:t>LDAA 49th Annual International Conference, Chicago, IL, 2012</a:t>
            </a:r>
            <a:endParaRPr lang="en-US" dirty="0"/>
          </a:p>
        </p:txBody>
      </p:sp>
      <p:sp>
        <p:nvSpPr>
          <p:cNvPr id="6" name="Slide Number Placeholder 5"/>
          <p:cNvSpPr>
            <a:spLocks noGrp="1"/>
          </p:cNvSpPr>
          <p:nvPr>
            <p:ph type="sldNum" sz="quarter" idx="12"/>
          </p:nvPr>
        </p:nvSpPr>
        <p:spPr/>
        <p:txBody>
          <a:bodyPr/>
          <a:lstStyle/>
          <a:p>
            <a:fld id="{5C513F63-DBAB-4B3F-BC97-7C695A1E1C49}" type="slidenum">
              <a:rPr lang="en-US" smtClean="0"/>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NLTS2: Students with LD; Dr. Lynn Newman &amp; Dr. Mary Wagner</a:t>
            </a:r>
            <a:endParaRPr lang="en-US" dirty="0"/>
          </a:p>
        </p:txBody>
      </p:sp>
      <p:sp>
        <p:nvSpPr>
          <p:cNvPr id="5" name="Footer Placeholder 4"/>
          <p:cNvSpPr>
            <a:spLocks noGrp="1"/>
          </p:cNvSpPr>
          <p:nvPr>
            <p:ph type="ftr" sz="quarter" idx="11"/>
          </p:nvPr>
        </p:nvSpPr>
        <p:spPr/>
        <p:txBody>
          <a:bodyPr/>
          <a:lstStyle/>
          <a:p>
            <a:r>
              <a:rPr lang="en-US" dirty="0" smtClean="0"/>
              <a:t>LDAA 49th Annual International Conference, Chicago, IL, 2012</a:t>
            </a:r>
            <a:endParaRPr lang="en-US" dirty="0"/>
          </a:p>
        </p:txBody>
      </p:sp>
      <p:sp>
        <p:nvSpPr>
          <p:cNvPr id="6" name="Slide Number Placeholder 5"/>
          <p:cNvSpPr>
            <a:spLocks noGrp="1"/>
          </p:cNvSpPr>
          <p:nvPr>
            <p:ph type="sldNum" sz="quarter" idx="12"/>
          </p:nvPr>
        </p:nvSpPr>
        <p:spPr/>
        <p:txBody>
          <a:bodyPr/>
          <a:lstStyle/>
          <a:p>
            <a:fld id="{5C513F63-DBAB-4B3F-BC97-7C695A1E1C49}"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FIX TO ADD DHH YOUNG ADULTS</a:t>
            </a:r>
            <a:endParaRPr lang="en-US" dirty="0"/>
          </a:p>
        </p:txBody>
      </p:sp>
      <p:sp>
        <p:nvSpPr>
          <p:cNvPr id="4" name="Header Placeholder 3"/>
          <p:cNvSpPr>
            <a:spLocks noGrp="1"/>
          </p:cNvSpPr>
          <p:nvPr>
            <p:ph type="hdr" sz="quarter" idx="10"/>
          </p:nvPr>
        </p:nvSpPr>
        <p:spPr/>
        <p:txBody>
          <a:bodyPr/>
          <a:lstStyle/>
          <a:p>
            <a:r>
              <a:rPr lang="en-US" smtClean="0"/>
              <a:t>NLTS2: Students with LD; Dr. Lynn Newman &amp; Dr. Mary Wagner</a:t>
            </a:r>
            <a:endParaRPr lang="en-US" dirty="0"/>
          </a:p>
        </p:txBody>
      </p:sp>
      <p:sp>
        <p:nvSpPr>
          <p:cNvPr id="5" name="Footer Placeholder 4"/>
          <p:cNvSpPr>
            <a:spLocks noGrp="1"/>
          </p:cNvSpPr>
          <p:nvPr>
            <p:ph type="ftr" sz="quarter" idx="11"/>
          </p:nvPr>
        </p:nvSpPr>
        <p:spPr/>
        <p:txBody>
          <a:bodyPr/>
          <a:lstStyle/>
          <a:p>
            <a:r>
              <a:rPr lang="en-US" smtClean="0"/>
              <a:t>LDAA 49th Annual International Conference, Chicago, IL, 2012</a:t>
            </a:r>
            <a:endParaRPr lang="en-US" dirty="0"/>
          </a:p>
        </p:txBody>
      </p:sp>
      <p:sp>
        <p:nvSpPr>
          <p:cNvPr id="6" name="Slide Number Placeholder 5"/>
          <p:cNvSpPr>
            <a:spLocks noGrp="1"/>
          </p:cNvSpPr>
          <p:nvPr>
            <p:ph type="sldNum" sz="quarter" idx="12"/>
          </p:nvPr>
        </p:nvSpPr>
        <p:spPr/>
        <p:txBody>
          <a:bodyPr/>
          <a:lstStyle/>
          <a:p>
            <a:fld id="{5C513F63-DBAB-4B3F-BC97-7C695A1E1C49}" type="slidenum">
              <a:rPr lang="en-US" smtClean="0"/>
              <a:pPr/>
              <a:t>20</a:t>
            </a:fld>
            <a:endParaRPr lang="en-US" dirty="0"/>
          </a:p>
        </p:txBody>
      </p:sp>
    </p:spTree>
    <p:extLst>
      <p:ext uri="{BB962C8B-B14F-4D97-AF65-F5344CB8AC3E}">
        <p14:creationId xmlns:p14="http://schemas.microsoft.com/office/powerpoint/2010/main" xmlns="" val="3089105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NLTS2: Students with LD; Dr. Lynn Newman &amp; Dr. Mary Wagner</a:t>
            </a:r>
            <a:endParaRPr lang="en-US" dirty="0"/>
          </a:p>
        </p:txBody>
      </p:sp>
      <p:sp>
        <p:nvSpPr>
          <p:cNvPr id="5" name="Footer Placeholder 4"/>
          <p:cNvSpPr>
            <a:spLocks noGrp="1"/>
          </p:cNvSpPr>
          <p:nvPr>
            <p:ph type="ftr" sz="quarter" idx="11"/>
          </p:nvPr>
        </p:nvSpPr>
        <p:spPr/>
        <p:txBody>
          <a:bodyPr/>
          <a:lstStyle/>
          <a:p>
            <a:r>
              <a:rPr lang="en-US" dirty="0" smtClean="0"/>
              <a:t>LDAA 49th Annual International Conference, Chicago, IL, 2012</a:t>
            </a:r>
            <a:endParaRPr lang="en-US" dirty="0"/>
          </a:p>
        </p:txBody>
      </p:sp>
      <p:sp>
        <p:nvSpPr>
          <p:cNvPr id="6" name="Slide Number Placeholder 5"/>
          <p:cNvSpPr>
            <a:spLocks noGrp="1"/>
          </p:cNvSpPr>
          <p:nvPr>
            <p:ph type="sldNum" sz="quarter" idx="12"/>
          </p:nvPr>
        </p:nvSpPr>
        <p:spPr/>
        <p:txBody>
          <a:bodyPr/>
          <a:lstStyle/>
          <a:p>
            <a:fld id="{5C513F63-DBAB-4B3F-BC97-7C695A1E1C49}" type="slidenum">
              <a:rPr lang="en-US" smtClean="0"/>
              <a:pPr/>
              <a:t>23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NLTS2: Students with LD; Dr. Lynn Newman &amp; Dr. Mary Wagner</a:t>
            </a:r>
            <a:endParaRPr lang="en-US" dirty="0"/>
          </a:p>
        </p:txBody>
      </p:sp>
      <p:sp>
        <p:nvSpPr>
          <p:cNvPr id="5" name="Footer Placeholder 4"/>
          <p:cNvSpPr>
            <a:spLocks noGrp="1"/>
          </p:cNvSpPr>
          <p:nvPr>
            <p:ph type="ftr" sz="quarter" idx="11"/>
          </p:nvPr>
        </p:nvSpPr>
        <p:spPr/>
        <p:txBody>
          <a:bodyPr/>
          <a:lstStyle/>
          <a:p>
            <a:r>
              <a:rPr lang="en-US" dirty="0" smtClean="0"/>
              <a:t>LDAA 49th Annual International Conference, Chicago, IL, 2012</a:t>
            </a:r>
            <a:endParaRPr lang="en-US" dirty="0"/>
          </a:p>
        </p:txBody>
      </p:sp>
      <p:sp>
        <p:nvSpPr>
          <p:cNvPr id="6" name="Slide Number Placeholder 5"/>
          <p:cNvSpPr>
            <a:spLocks noGrp="1"/>
          </p:cNvSpPr>
          <p:nvPr>
            <p:ph type="sldNum" sz="quarter" idx="12"/>
          </p:nvPr>
        </p:nvSpPr>
        <p:spPr/>
        <p:txBody>
          <a:bodyPr/>
          <a:lstStyle/>
          <a:p>
            <a:fld id="{5C513F63-DBAB-4B3F-BC97-7C695A1E1C49}"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NLTS2: Students with LD; Dr. Lynn Newman &amp; Dr. Mary Wagner</a:t>
            </a:r>
            <a:endParaRPr lang="en-US" dirty="0"/>
          </a:p>
        </p:txBody>
      </p:sp>
      <p:sp>
        <p:nvSpPr>
          <p:cNvPr id="5" name="Footer Placeholder 4"/>
          <p:cNvSpPr>
            <a:spLocks noGrp="1"/>
          </p:cNvSpPr>
          <p:nvPr>
            <p:ph type="ftr" sz="quarter" idx="11"/>
          </p:nvPr>
        </p:nvSpPr>
        <p:spPr/>
        <p:txBody>
          <a:bodyPr/>
          <a:lstStyle/>
          <a:p>
            <a:r>
              <a:rPr lang="en-US" dirty="0" smtClean="0"/>
              <a:t>LDAA 49th Annual International Conference, Chicago, IL, 2012</a:t>
            </a:r>
            <a:endParaRPr lang="en-US" dirty="0"/>
          </a:p>
        </p:txBody>
      </p:sp>
      <p:sp>
        <p:nvSpPr>
          <p:cNvPr id="6" name="Slide Number Placeholder 5"/>
          <p:cNvSpPr>
            <a:spLocks noGrp="1"/>
          </p:cNvSpPr>
          <p:nvPr>
            <p:ph type="sldNum" sz="quarter" idx="12"/>
          </p:nvPr>
        </p:nvSpPr>
        <p:spPr/>
        <p:txBody>
          <a:bodyPr/>
          <a:lstStyle/>
          <a:p>
            <a:fld id="{5C513F63-DBAB-4B3F-BC97-7C695A1E1C49}" type="slidenum">
              <a:rPr lang="en-US" smtClean="0"/>
              <a:pPr/>
              <a:t>24</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NLTS2: Students with LD; Dr. Lynn Newman &amp; Dr. Mary Wagner</a:t>
            </a:r>
            <a:endParaRPr lang="en-US" dirty="0"/>
          </a:p>
        </p:txBody>
      </p:sp>
      <p:sp>
        <p:nvSpPr>
          <p:cNvPr id="5" name="Footer Placeholder 4"/>
          <p:cNvSpPr>
            <a:spLocks noGrp="1"/>
          </p:cNvSpPr>
          <p:nvPr>
            <p:ph type="ftr" sz="quarter" idx="11"/>
          </p:nvPr>
        </p:nvSpPr>
        <p:spPr/>
        <p:txBody>
          <a:bodyPr/>
          <a:lstStyle/>
          <a:p>
            <a:r>
              <a:rPr lang="en-US" dirty="0" smtClean="0"/>
              <a:t>LDAA 49th Annual International Conference, Chicago, IL, 2012</a:t>
            </a:r>
            <a:endParaRPr lang="en-US" dirty="0"/>
          </a:p>
        </p:txBody>
      </p:sp>
      <p:sp>
        <p:nvSpPr>
          <p:cNvPr id="6" name="Slide Number Placeholder 5"/>
          <p:cNvSpPr>
            <a:spLocks noGrp="1"/>
          </p:cNvSpPr>
          <p:nvPr>
            <p:ph type="sldNum" sz="quarter" idx="12"/>
          </p:nvPr>
        </p:nvSpPr>
        <p:spPr/>
        <p:txBody>
          <a:bodyPr/>
          <a:lstStyle/>
          <a:p>
            <a:fld id="{5C513F63-DBAB-4B3F-BC97-7C695A1E1C49}" type="slidenum">
              <a:rPr lang="en-US" smtClean="0"/>
              <a:pPr/>
              <a:t>29</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NLTS2: Students with LD; Dr. Lynn Newman &amp; Dr. Mary Wagner</a:t>
            </a:r>
            <a:endParaRPr lang="en-US" dirty="0"/>
          </a:p>
        </p:txBody>
      </p:sp>
      <p:sp>
        <p:nvSpPr>
          <p:cNvPr id="5" name="Footer Placeholder 4"/>
          <p:cNvSpPr>
            <a:spLocks noGrp="1"/>
          </p:cNvSpPr>
          <p:nvPr>
            <p:ph type="ftr" sz="quarter" idx="11"/>
          </p:nvPr>
        </p:nvSpPr>
        <p:spPr/>
        <p:txBody>
          <a:bodyPr/>
          <a:lstStyle/>
          <a:p>
            <a:r>
              <a:rPr lang="en-US" dirty="0" smtClean="0"/>
              <a:t>LDAA 49th Annual International Conference, Chicago, IL, 2012</a:t>
            </a:r>
            <a:endParaRPr lang="en-US" dirty="0"/>
          </a:p>
        </p:txBody>
      </p:sp>
      <p:sp>
        <p:nvSpPr>
          <p:cNvPr id="6" name="Slide Number Placeholder 5"/>
          <p:cNvSpPr>
            <a:spLocks noGrp="1"/>
          </p:cNvSpPr>
          <p:nvPr>
            <p:ph type="sldNum" sz="quarter" idx="12"/>
          </p:nvPr>
        </p:nvSpPr>
        <p:spPr/>
        <p:txBody>
          <a:bodyPr/>
          <a:lstStyle/>
          <a:p>
            <a:fld id="{5C513F63-DBAB-4B3F-BC97-7C695A1E1C49}" type="slidenum">
              <a:rPr lang="en-US" smtClean="0"/>
              <a:pPr/>
              <a:t>30</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NLTS2: Students with LD; Dr. Lynn Newman &amp; Dr. Mary Wagner</a:t>
            </a:r>
            <a:endParaRPr lang="en-US" dirty="0"/>
          </a:p>
        </p:txBody>
      </p:sp>
      <p:sp>
        <p:nvSpPr>
          <p:cNvPr id="5" name="Footer Placeholder 4"/>
          <p:cNvSpPr>
            <a:spLocks noGrp="1"/>
          </p:cNvSpPr>
          <p:nvPr>
            <p:ph type="ftr" sz="quarter" idx="11"/>
          </p:nvPr>
        </p:nvSpPr>
        <p:spPr/>
        <p:txBody>
          <a:bodyPr/>
          <a:lstStyle/>
          <a:p>
            <a:r>
              <a:rPr lang="en-US" dirty="0" smtClean="0"/>
              <a:t>LDAA 49th Annual International Conference, Chicago, IL, 2012</a:t>
            </a:r>
            <a:endParaRPr lang="en-US" dirty="0"/>
          </a:p>
        </p:txBody>
      </p:sp>
      <p:sp>
        <p:nvSpPr>
          <p:cNvPr id="6" name="Slide Number Placeholder 5"/>
          <p:cNvSpPr>
            <a:spLocks noGrp="1"/>
          </p:cNvSpPr>
          <p:nvPr>
            <p:ph type="sldNum" sz="quarter" idx="12"/>
          </p:nvPr>
        </p:nvSpPr>
        <p:spPr/>
        <p:txBody>
          <a:bodyPr/>
          <a:lstStyle/>
          <a:p>
            <a:fld id="{5C513F63-DBAB-4B3F-BC97-7C695A1E1C49}" type="slidenum">
              <a:rPr lang="en-US" smtClean="0"/>
              <a:pPr/>
              <a:t>31</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NLTS2: Students with LD; Dr. Lynn Newman &amp; Dr. Mary Wagner</a:t>
            </a:r>
            <a:endParaRPr lang="en-US" dirty="0"/>
          </a:p>
        </p:txBody>
      </p:sp>
      <p:sp>
        <p:nvSpPr>
          <p:cNvPr id="5" name="Footer Placeholder 4"/>
          <p:cNvSpPr>
            <a:spLocks noGrp="1"/>
          </p:cNvSpPr>
          <p:nvPr>
            <p:ph type="ftr" sz="quarter" idx="11"/>
          </p:nvPr>
        </p:nvSpPr>
        <p:spPr/>
        <p:txBody>
          <a:bodyPr/>
          <a:lstStyle/>
          <a:p>
            <a:r>
              <a:rPr lang="en-US" dirty="0" smtClean="0"/>
              <a:t>LDAA 49th Annual International Conference, Chicago, IL, 2012</a:t>
            </a:r>
            <a:endParaRPr lang="en-US" dirty="0"/>
          </a:p>
        </p:txBody>
      </p:sp>
      <p:sp>
        <p:nvSpPr>
          <p:cNvPr id="6" name="Slide Number Placeholder 5"/>
          <p:cNvSpPr>
            <a:spLocks noGrp="1"/>
          </p:cNvSpPr>
          <p:nvPr>
            <p:ph type="sldNum" sz="quarter" idx="12"/>
          </p:nvPr>
        </p:nvSpPr>
        <p:spPr/>
        <p:txBody>
          <a:bodyPr/>
          <a:lstStyle/>
          <a:p>
            <a:fld id="{5C513F63-DBAB-4B3F-BC97-7C695A1E1C49}" type="slidenum">
              <a:rPr lang="en-US" smtClean="0"/>
              <a:pPr/>
              <a:t>33</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NLTS2: Students with LD; Dr. Lynn Newman &amp; Dr. Mary Wagner</a:t>
            </a:r>
            <a:endParaRPr lang="en-US" dirty="0"/>
          </a:p>
        </p:txBody>
      </p:sp>
      <p:sp>
        <p:nvSpPr>
          <p:cNvPr id="5" name="Footer Placeholder 4"/>
          <p:cNvSpPr>
            <a:spLocks noGrp="1"/>
          </p:cNvSpPr>
          <p:nvPr>
            <p:ph type="ftr" sz="quarter" idx="11"/>
          </p:nvPr>
        </p:nvSpPr>
        <p:spPr/>
        <p:txBody>
          <a:bodyPr/>
          <a:lstStyle/>
          <a:p>
            <a:r>
              <a:rPr lang="en-US" dirty="0" smtClean="0"/>
              <a:t>LDAA 49th Annual International Conference, Chicago, IL, 2012</a:t>
            </a:r>
            <a:endParaRPr lang="en-US" dirty="0"/>
          </a:p>
        </p:txBody>
      </p:sp>
      <p:sp>
        <p:nvSpPr>
          <p:cNvPr id="6" name="Slide Number Placeholder 5"/>
          <p:cNvSpPr>
            <a:spLocks noGrp="1"/>
          </p:cNvSpPr>
          <p:nvPr>
            <p:ph type="sldNum" sz="quarter" idx="12"/>
          </p:nvPr>
        </p:nvSpPr>
        <p:spPr/>
        <p:txBody>
          <a:bodyPr/>
          <a:lstStyle/>
          <a:p>
            <a:fld id="{5C513F63-DBAB-4B3F-BC97-7C695A1E1C49}" type="slidenum">
              <a:rPr lang="en-US" smtClean="0"/>
              <a:pPr/>
              <a:t>35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NLTS2: Students with LD; Dr. Lynn Newman &amp; Dr. Mary Wagner</a:t>
            </a:r>
            <a:endParaRPr lang="en-US" dirty="0"/>
          </a:p>
        </p:txBody>
      </p:sp>
      <p:sp>
        <p:nvSpPr>
          <p:cNvPr id="5" name="Footer Placeholder 4"/>
          <p:cNvSpPr>
            <a:spLocks noGrp="1"/>
          </p:cNvSpPr>
          <p:nvPr>
            <p:ph type="ftr" sz="quarter" idx="11"/>
          </p:nvPr>
        </p:nvSpPr>
        <p:spPr/>
        <p:txBody>
          <a:bodyPr/>
          <a:lstStyle/>
          <a:p>
            <a:r>
              <a:rPr lang="en-US" dirty="0" smtClean="0"/>
              <a:t>LDAA 49th Annual International Conference, Chicago, IL, 2012</a:t>
            </a:r>
            <a:endParaRPr lang="en-US" dirty="0"/>
          </a:p>
        </p:txBody>
      </p:sp>
      <p:sp>
        <p:nvSpPr>
          <p:cNvPr id="6" name="Slide Number Placeholder 5"/>
          <p:cNvSpPr>
            <a:spLocks noGrp="1"/>
          </p:cNvSpPr>
          <p:nvPr>
            <p:ph type="sldNum" sz="quarter" idx="12"/>
          </p:nvPr>
        </p:nvSpPr>
        <p:spPr/>
        <p:txBody>
          <a:bodyPr/>
          <a:lstStyle/>
          <a:p>
            <a:fld id="{5C513F63-DBAB-4B3F-BC97-7C695A1E1C49}" type="slidenum">
              <a:rPr lang="en-US" smtClean="0"/>
              <a:pPr/>
              <a:t>36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NLTS2: Students with LD; Dr. Lynn Newman &amp; Dr. Mary Wagner</a:t>
            </a:r>
            <a:endParaRPr lang="en-US" dirty="0"/>
          </a:p>
        </p:txBody>
      </p:sp>
      <p:sp>
        <p:nvSpPr>
          <p:cNvPr id="5" name="Footer Placeholder 4"/>
          <p:cNvSpPr>
            <a:spLocks noGrp="1"/>
          </p:cNvSpPr>
          <p:nvPr>
            <p:ph type="ftr" sz="quarter" idx="11"/>
          </p:nvPr>
        </p:nvSpPr>
        <p:spPr/>
        <p:txBody>
          <a:bodyPr/>
          <a:lstStyle/>
          <a:p>
            <a:r>
              <a:rPr lang="en-US" dirty="0" smtClean="0"/>
              <a:t>LDAA 49th Annual International Conference, Chicago, IL, 2012</a:t>
            </a:r>
            <a:endParaRPr lang="en-US" dirty="0"/>
          </a:p>
        </p:txBody>
      </p:sp>
      <p:sp>
        <p:nvSpPr>
          <p:cNvPr id="6" name="Slide Number Placeholder 5"/>
          <p:cNvSpPr>
            <a:spLocks noGrp="1"/>
          </p:cNvSpPr>
          <p:nvPr>
            <p:ph type="sldNum" sz="quarter" idx="12"/>
          </p:nvPr>
        </p:nvSpPr>
        <p:spPr/>
        <p:txBody>
          <a:bodyPr/>
          <a:lstStyle/>
          <a:p>
            <a:fld id="{5C513F63-DBAB-4B3F-BC97-7C695A1E1C49}" type="slidenum">
              <a:rPr lang="en-US" smtClean="0"/>
              <a:pPr/>
              <a:t>37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NLTS2: Students with LD; Dr. Lynn Newman &amp; Dr. Mary Wagner</a:t>
            </a:r>
            <a:endParaRPr lang="en-US" dirty="0"/>
          </a:p>
        </p:txBody>
      </p:sp>
      <p:sp>
        <p:nvSpPr>
          <p:cNvPr id="5" name="Footer Placeholder 4"/>
          <p:cNvSpPr>
            <a:spLocks noGrp="1"/>
          </p:cNvSpPr>
          <p:nvPr>
            <p:ph type="ftr" sz="quarter" idx="11"/>
          </p:nvPr>
        </p:nvSpPr>
        <p:spPr/>
        <p:txBody>
          <a:bodyPr/>
          <a:lstStyle/>
          <a:p>
            <a:r>
              <a:rPr lang="en-US" dirty="0" smtClean="0"/>
              <a:t>LDAA 49th Annual International Conference, Chicago, IL, 2012</a:t>
            </a:r>
            <a:endParaRPr lang="en-US" dirty="0"/>
          </a:p>
        </p:txBody>
      </p:sp>
      <p:sp>
        <p:nvSpPr>
          <p:cNvPr id="6" name="Slide Number Placeholder 5"/>
          <p:cNvSpPr>
            <a:spLocks noGrp="1"/>
          </p:cNvSpPr>
          <p:nvPr>
            <p:ph type="sldNum" sz="quarter" idx="12"/>
          </p:nvPr>
        </p:nvSpPr>
        <p:spPr/>
        <p:txBody>
          <a:bodyPr/>
          <a:lstStyle/>
          <a:p>
            <a:fld id="{5C513F63-DBAB-4B3F-BC97-7C695A1E1C49}" type="slidenum">
              <a:rPr lang="en-US" smtClean="0"/>
              <a:pPr/>
              <a:t>39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NLTS2: Students with LD; Dr. Lynn Newman &amp; Dr. Mary Wagner</a:t>
            </a:r>
            <a:endParaRPr lang="en-US" dirty="0"/>
          </a:p>
        </p:txBody>
      </p:sp>
      <p:sp>
        <p:nvSpPr>
          <p:cNvPr id="5" name="Footer Placeholder 4"/>
          <p:cNvSpPr>
            <a:spLocks noGrp="1"/>
          </p:cNvSpPr>
          <p:nvPr>
            <p:ph type="ftr" sz="quarter" idx="11"/>
          </p:nvPr>
        </p:nvSpPr>
        <p:spPr/>
        <p:txBody>
          <a:bodyPr/>
          <a:lstStyle/>
          <a:p>
            <a:r>
              <a:rPr lang="en-US" dirty="0" smtClean="0"/>
              <a:t>LDAA 49th Annual International Conference, Chicago, IL, 2012</a:t>
            </a:r>
            <a:endParaRPr lang="en-US" dirty="0"/>
          </a:p>
        </p:txBody>
      </p:sp>
      <p:sp>
        <p:nvSpPr>
          <p:cNvPr id="6" name="Slide Number Placeholder 5"/>
          <p:cNvSpPr>
            <a:spLocks noGrp="1"/>
          </p:cNvSpPr>
          <p:nvPr>
            <p:ph type="sldNum" sz="quarter" idx="12"/>
          </p:nvPr>
        </p:nvSpPr>
        <p:spPr/>
        <p:txBody>
          <a:bodyPr/>
          <a:lstStyle/>
          <a:p>
            <a:fld id="{5C513F63-DBAB-4B3F-BC97-7C695A1E1C49}" type="slidenum">
              <a:rPr lang="en-US" smtClean="0"/>
              <a:pPr/>
              <a:t>40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NLTS2: Students with LD; Dr. Lynn Newman &amp; Dr. Mary Wagner</a:t>
            </a:r>
            <a:endParaRPr lang="en-US" dirty="0"/>
          </a:p>
        </p:txBody>
      </p:sp>
      <p:sp>
        <p:nvSpPr>
          <p:cNvPr id="5" name="Footer Placeholder 4"/>
          <p:cNvSpPr>
            <a:spLocks noGrp="1"/>
          </p:cNvSpPr>
          <p:nvPr>
            <p:ph type="ftr" sz="quarter" idx="11"/>
          </p:nvPr>
        </p:nvSpPr>
        <p:spPr/>
        <p:txBody>
          <a:bodyPr/>
          <a:lstStyle/>
          <a:p>
            <a:r>
              <a:rPr lang="en-US" dirty="0" smtClean="0"/>
              <a:t>LDAA 49th Annual International Conference, Chicago, IL, 2012</a:t>
            </a:r>
            <a:endParaRPr lang="en-US" dirty="0"/>
          </a:p>
        </p:txBody>
      </p:sp>
      <p:sp>
        <p:nvSpPr>
          <p:cNvPr id="6" name="Slide Number Placeholder 5"/>
          <p:cNvSpPr>
            <a:spLocks noGrp="1"/>
          </p:cNvSpPr>
          <p:nvPr>
            <p:ph type="sldNum" sz="quarter" idx="12"/>
          </p:nvPr>
        </p:nvSpPr>
        <p:spPr/>
        <p:txBody>
          <a:bodyPr/>
          <a:lstStyle/>
          <a:p>
            <a:fld id="{5C513F63-DBAB-4B3F-BC97-7C695A1E1C49}" type="slidenum">
              <a:rPr lang="en-US" smtClean="0"/>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NLTS2: Students with LD; Dr. Lynn Newman &amp; Dr. Mary Wagner</a:t>
            </a:r>
            <a:endParaRPr lang="en-US" dirty="0"/>
          </a:p>
        </p:txBody>
      </p:sp>
      <p:sp>
        <p:nvSpPr>
          <p:cNvPr id="5" name="Footer Placeholder 4"/>
          <p:cNvSpPr>
            <a:spLocks noGrp="1"/>
          </p:cNvSpPr>
          <p:nvPr>
            <p:ph type="ftr" sz="quarter" idx="11"/>
          </p:nvPr>
        </p:nvSpPr>
        <p:spPr/>
        <p:txBody>
          <a:bodyPr/>
          <a:lstStyle/>
          <a:p>
            <a:r>
              <a:rPr lang="en-US" dirty="0" smtClean="0"/>
              <a:t>LDAA 49th Annual International Conference, Chicago, IL, 2012</a:t>
            </a:r>
            <a:endParaRPr lang="en-US" dirty="0"/>
          </a:p>
        </p:txBody>
      </p:sp>
      <p:sp>
        <p:nvSpPr>
          <p:cNvPr id="6" name="Slide Number Placeholder 5"/>
          <p:cNvSpPr>
            <a:spLocks noGrp="1"/>
          </p:cNvSpPr>
          <p:nvPr>
            <p:ph type="sldNum" sz="quarter" idx="12"/>
          </p:nvPr>
        </p:nvSpPr>
        <p:spPr/>
        <p:txBody>
          <a:bodyPr/>
          <a:lstStyle/>
          <a:p>
            <a:fld id="{5C513F63-DBAB-4B3F-BC97-7C695A1E1C49}" type="slidenum">
              <a:rPr lang="en-US" smtClean="0"/>
              <a:pPr/>
              <a:t>44</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NLTS2: Students with LD; Dr. Lynn Newman &amp; Dr. Mary Wagner</a:t>
            </a:r>
            <a:endParaRPr lang="en-US" dirty="0"/>
          </a:p>
        </p:txBody>
      </p:sp>
      <p:sp>
        <p:nvSpPr>
          <p:cNvPr id="5" name="Footer Placeholder 4"/>
          <p:cNvSpPr>
            <a:spLocks noGrp="1"/>
          </p:cNvSpPr>
          <p:nvPr>
            <p:ph type="ftr" sz="quarter" idx="11"/>
          </p:nvPr>
        </p:nvSpPr>
        <p:spPr/>
        <p:txBody>
          <a:bodyPr/>
          <a:lstStyle/>
          <a:p>
            <a:r>
              <a:rPr lang="en-US" dirty="0" smtClean="0"/>
              <a:t>LDAA 49th Annual International Conference, Chicago, IL, 2012</a:t>
            </a:r>
            <a:endParaRPr lang="en-US" dirty="0"/>
          </a:p>
        </p:txBody>
      </p:sp>
      <p:sp>
        <p:nvSpPr>
          <p:cNvPr id="6" name="Slide Number Placeholder 5"/>
          <p:cNvSpPr>
            <a:spLocks noGrp="1"/>
          </p:cNvSpPr>
          <p:nvPr>
            <p:ph type="sldNum" sz="quarter" idx="12"/>
          </p:nvPr>
        </p:nvSpPr>
        <p:spPr/>
        <p:txBody>
          <a:bodyPr/>
          <a:lstStyle/>
          <a:p>
            <a:fld id="{5C513F63-DBAB-4B3F-BC97-7C695A1E1C49}" type="slidenum">
              <a:rPr lang="en-US" smtClean="0"/>
              <a:pPr/>
              <a:t>45</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NLTS2: Students with LD; Dr. Lynn Newman &amp; Dr. Mary Wagner</a:t>
            </a:r>
            <a:endParaRPr lang="en-US" dirty="0"/>
          </a:p>
        </p:txBody>
      </p:sp>
      <p:sp>
        <p:nvSpPr>
          <p:cNvPr id="5" name="Footer Placeholder 4"/>
          <p:cNvSpPr>
            <a:spLocks noGrp="1"/>
          </p:cNvSpPr>
          <p:nvPr>
            <p:ph type="ftr" sz="quarter" idx="11"/>
          </p:nvPr>
        </p:nvSpPr>
        <p:spPr/>
        <p:txBody>
          <a:bodyPr/>
          <a:lstStyle/>
          <a:p>
            <a:r>
              <a:rPr lang="en-US" dirty="0" smtClean="0"/>
              <a:t>LDAA 49th Annual International Conference, Chicago, IL, 2012</a:t>
            </a:r>
            <a:endParaRPr lang="en-US" dirty="0"/>
          </a:p>
        </p:txBody>
      </p:sp>
      <p:sp>
        <p:nvSpPr>
          <p:cNvPr id="6" name="Slide Number Placeholder 5"/>
          <p:cNvSpPr>
            <a:spLocks noGrp="1"/>
          </p:cNvSpPr>
          <p:nvPr>
            <p:ph type="sldNum" sz="quarter" idx="12"/>
          </p:nvPr>
        </p:nvSpPr>
        <p:spPr/>
        <p:txBody>
          <a:bodyPr/>
          <a:lstStyle/>
          <a:p>
            <a:fld id="{5C513F63-DBAB-4B3F-BC97-7C695A1E1C49}" type="slidenum">
              <a:rPr lang="en-US" smtClean="0"/>
              <a:pPr/>
              <a:t>50</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NLTS2: Students with LD; Dr. Lynn Newman &amp; Dr. Mary Wagner</a:t>
            </a:r>
            <a:endParaRPr lang="en-US" dirty="0"/>
          </a:p>
        </p:txBody>
      </p:sp>
      <p:sp>
        <p:nvSpPr>
          <p:cNvPr id="5" name="Footer Placeholder 4"/>
          <p:cNvSpPr>
            <a:spLocks noGrp="1"/>
          </p:cNvSpPr>
          <p:nvPr>
            <p:ph type="ftr" sz="quarter" idx="11"/>
          </p:nvPr>
        </p:nvSpPr>
        <p:spPr/>
        <p:txBody>
          <a:bodyPr/>
          <a:lstStyle/>
          <a:p>
            <a:r>
              <a:rPr lang="en-US" dirty="0" smtClean="0"/>
              <a:t>LDAA 49th Annual International Conference, Chicago, IL, 2012</a:t>
            </a:r>
            <a:endParaRPr lang="en-US" dirty="0"/>
          </a:p>
        </p:txBody>
      </p:sp>
      <p:sp>
        <p:nvSpPr>
          <p:cNvPr id="6" name="Slide Number Placeholder 5"/>
          <p:cNvSpPr>
            <a:spLocks noGrp="1"/>
          </p:cNvSpPr>
          <p:nvPr>
            <p:ph type="sldNum" sz="quarter" idx="12"/>
          </p:nvPr>
        </p:nvSpPr>
        <p:spPr/>
        <p:txBody>
          <a:bodyPr/>
          <a:lstStyle/>
          <a:p>
            <a:fld id="{5C513F63-DBAB-4B3F-BC97-7C695A1E1C49}" type="slidenum">
              <a:rPr lang="en-US" smtClean="0"/>
              <a:pPr/>
              <a:t>51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ED more likely to be male than any</a:t>
            </a:r>
            <a:r>
              <a:rPr lang="en-US" baseline="0" dirty="0" smtClean="0"/>
              <a:t> other disability category –general pop = 50.8, Disability = 65.8% p &lt; .001</a:t>
            </a:r>
          </a:p>
          <a:p>
            <a:r>
              <a:rPr lang="en-US" baseline="0" dirty="0" smtClean="0"/>
              <a:t>Least likely to live with 2 parents 48.7% vs. 61.4% all dis.  p &lt; .001</a:t>
            </a:r>
          </a:p>
          <a:p>
            <a:r>
              <a:rPr lang="en-US" baseline="0" dirty="0" smtClean="0"/>
              <a:t>46% take meds, compared with 18.5% of all disabilities  p &lt; .001</a:t>
            </a:r>
            <a:endParaRPr lang="en-US" dirty="0"/>
          </a:p>
        </p:txBody>
      </p:sp>
      <p:sp>
        <p:nvSpPr>
          <p:cNvPr id="4" name="Header Placeholder 3"/>
          <p:cNvSpPr>
            <a:spLocks noGrp="1"/>
          </p:cNvSpPr>
          <p:nvPr>
            <p:ph type="hdr" sz="quarter" idx="10"/>
          </p:nvPr>
        </p:nvSpPr>
        <p:spPr/>
        <p:txBody>
          <a:bodyPr/>
          <a:lstStyle/>
          <a:p>
            <a:r>
              <a:rPr lang="en-US" dirty="0" smtClean="0"/>
              <a:t>NLTS2: Students with LD; Dr. Lynn Newman &amp; Dr. Mary Wagner</a:t>
            </a:r>
            <a:endParaRPr lang="en-US" dirty="0"/>
          </a:p>
        </p:txBody>
      </p:sp>
      <p:sp>
        <p:nvSpPr>
          <p:cNvPr id="5" name="Footer Placeholder 4"/>
          <p:cNvSpPr>
            <a:spLocks noGrp="1"/>
          </p:cNvSpPr>
          <p:nvPr>
            <p:ph type="ftr" sz="quarter" idx="11"/>
          </p:nvPr>
        </p:nvSpPr>
        <p:spPr/>
        <p:txBody>
          <a:bodyPr/>
          <a:lstStyle/>
          <a:p>
            <a:r>
              <a:rPr lang="en-US" dirty="0" smtClean="0"/>
              <a:t>LDAA 49th Annual International Conference, Chicago, IL, 2012</a:t>
            </a:r>
            <a:endParaRPr lang="en-US" dirty="0"/>
          </a:p>
        </p:txBody>
      </p:sp>
      <p:sp>
        <p:nvSpPr>
          <p:cNvPr id="6" name="Slide Number Placeholder 5"/>
          <p:cNvSpPr>
            <a:spLocks noGrp="1"/>
          </p:cNvSpPr>
          <p:nvPr>
            <p:ph type="sldNum" sz="quarter" idx="12"/>
          </p:nvPr>
        </p:nvSpPr>
        <p:spPr/>
        <p:txBody>
          <a:bodyPr/>
          <a:lstStyle/>
          <a:p>
            <a:fld id="{5C513F63-DBAB-4B3F-BC97-7C695A1E1C49}"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NLTS2: Students with LD; Dr. Lynn Newman &amp; Dr. Mary Wagner</a:t>
            </a:r>
            <a:endParaRPr lang="en-US" dirty="0"/>
          </a:p>
        </p:txBody>
      </p:sp>
      <p:sp>
        <p:nvSpPr>
          <p:cNvPr id="5" name="Footer Placeholder 4"/>
          <p:cNvSpPr>
            <a:spLocks noGrp="1"/>
          </p:cNvSpPr>
          <p:nvPr>
            <p:ph type="ftr" sz="quarter" idx="11"/>
          </p:nvPr>
        </p:nvSpPr>
        <p:spPr/>
        <p:txBody>
          <a:bodyPr/>
          <a:lstStyle/>
          <a:p>
            <a:r>
              <a:rPr lang="en-US" dirty="0" smtClean="0"/>
              <a:t>LDAA 49th Annual International Conference, Chicago, IL, 2012</a:t>
            </a:r>
            <a:endParaRPr lang="en-US" dirty="0"/>
          </a:p>
        </p:txBody>
      </p:sp>
      <p:sp>
        <p:nvSpPr>
          <p:cNvPr id="6" name="Slide Number Placeholder 5"/>
          <p:cNvSpPr>
            <a:spLocks noGrp="1"/>
          </p:cNvSpPr>
          <p:nvPr>
            <p:ph type="sldNum" sz="quarter" idx="12"/>
          </p:nvPr>
        </p:nvSpPr>
        <p:spPr/>
        <p:txBody>
          <a:bodyPr/>
          <a:lstStyle/>
          <a:p>
            <a:fld id="{5C513F63-DBAB-4B3F-BC97-7C695A1E1C49}"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NLTS2: Students with LD; Dr. Lynn Newman &amp; Dr. Mary Wagner</a:t>
            </a:r>
            <a:endParaRPr lang="en-US" dirty="0"/>
          </a:p>
        </p:txBody>
      </p:sp>
      <p:sp>
        <p:nvSpPr>
          <p:cNvPr id="5" name="Footer Placeholder 4"/>
          <p:cNvSpPr>
            <a:spLocks noGrp="1"/>
          </p:cNvSpPr>
          <p:nvPr>
            <p:ph type="ftr" sz="quarter" idx="11"/>
          </p:nvPr>
        </p:nvSpPr>
        <p:spPr/>
        <p:txBody>
          <a:bodyPr/>
          <a:lstStyle/>
          <a:p>
            <a:r>
              <a:rPr lang="en-US" dirty="0" smtClean="0"/>
              <a:t>LDAA 49th Annual International Conference, Chicago, IL, 2012</a:t>
            </a:r>
            <a:endParaRPr lang="en-US" dirty="0"/>
          </a:p>
        </p:txBody>
      </p:sp>
      <p:sp>
        <p:nvSpPr>
          <p:cNvPr id="6" name="Slide Number Placeholder 5"/>
          <p:cNvSpPr>
            <a:spLocks noGrp="1"/>
          </p:cNvSpPr>
          <p:nvPr>
            <p:ph type="sldNum" sz="quarter" idx="12"/>
          </p:nvPr>
        </p:nvSpPr>
        <p:spPr/>
        <p:txBody>
          <a:bodyPr/>
          <a:lstStyle/>
          <a:p>
            <a:fld id="{5C513F63-DBAB-4B3F-BC97-7C695A1E1C49}"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NLTS2: Students with LD; Dr. Lynn Newman &amp; Dr. Mary Wagner</a:t>
            </a:r>
            <a:endParaRPr lang="en-US" dirty="0"/>
          </a:p>
        </p:txBody>
      </p:sp>
      <p:sp>
        <p:nvSpPr>
          <p:cNvPr id="5" name="Footer Placeholder 4"/>
          <p:cNvSpPr>
            <a:spLocks noGrp="1"/>
          </p:cNvSpPr>
          <p:nvPr>
            <p:ph type="ftr" sz="quarter" idx="11"/>
          </p:nvPr>
        </p:nvSpPr>
        <p:spPr/>
        <p:txBody>
          <a:bodyPr/>
          <a:lstStyle/>
          <a:p>
            <a:r>
              <a:rPr lang="en-US" dirty="0" smtClean="0"/>
              <a:t>LDAA 49th Annual International Conference, Chicago, IL, 2012</a:t>
            </a:r>
            <a:endParaRPr lang="en-US" dirty="0"/>
          </a:p>
        </p:txBody>
      </p:sp>
      <p:sp>
        <p:nvSpPr>
          <p:cNvPr id="6" name="Slide Number Placeholder 5"/>
          <p:cNvSpPr>
            <a:spLocks noGrp="1"/>
          </p:cNvSpPr>
          <p:nvPr>
            <p:ph type="sldNum" sz="quarter" idx="12"/>
          </p:nvPr>
        </p:nvSpPr>
        <p:spPr/>
        <p:txBody>
          <a:bodyPr/>
          <a:lstStyle/>
          <a:p>
            <a:fld id="{5C513F63-DBAB-4B3F-BC97-7C695A1E1C49}"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NLTS2: Students with LD; Dr. Lynn Newman &amp; Dr. Mary Wagner</a:t>
            </a:r>
            <a:endParaRPr lang="en-US" dirty="0"/>
          </a:p>
        </p:txBody>
      </p:sp>
      <p:sp>
        <p:nvSpPr>
          <p:cNvPr id="5" name="Footer Placeholder 4"/>
          <p:cNvSpPr>
            <a:spLocks noGrp="1"/>
          </p:cNvSpPr>
          <p:nvPr>
            <p:ph type="ftr" sz="quarter" idx="11"/>
          </p:nvPr>
        </p:nvSpPr>
        <p:spPr/>
        <p:txBody>
          <a:bodyPr/>
          <a:lstStyle/>
          <a:p>
            <a:r>
              <a:rPr lang="en-US" dirty="0" smtClean="0"/>
              <a:t>LDAA 49th Annual International Conference, Chicago, IL, 2012</a:t>
            </a:r>
            <a:endParaRPr lang="en-US" dirty="0"/>
          </a:p>
        </p:txBody>
      </p:sp>
      <p:sp>
        <p:nvSpPr>
          <p:cNvPr id="6" name="Slide Number Placeholder 5"/>
          <p:cNvSpPr>
            <a:spLocks noGrp="1"/>
          </p:cNvSpPr>
          <p:nvPr>
            <p:ph type="sldNum" sz="quarter" idx="12"/>
          </p:nvPr>
        </p:nvSpPr>
        <p:spPr/>
        <p:txBody>
          <a:bodyPr/>
          <a:lstStyle/>
          <a:p>
            <a:fld id="{5C513F63-DBAB-4B3F-BC97-7C695A1E1C49}"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9EB141-DA06-4E78-B8BA-B9D5AD9BB936}" type="slidenum">
              <a:rPr lang="en-US" smtClean="0"/>
              <a:pPr/>
              <a:t>10</a:t>
            </a:fld>
            <a:endParaRPr lang="en-US" dirty="0"/>
          </a:p>
        </p:txBody>
      </p:sp>
    </p:spTree>
    <p:extLst>
      <p:ext uri="{BB962C8B-B14F-4D97-AF65-F5344CB8AC3E}">
        <p14:creationId xmlns:p14="http://schemas.microsoft.com/office/powerpoint/2010/main" xmlns="" val="37449871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1557"/>
          <a:stretch/>
        </p:blipFill>
        <p:spPr>
          <a:xfrm>
            <a:off x="4615542" y="3135086"/>
            <a:ext cx="4528457" cy="3079923"/>
          </a:xfrm>
          <a:prstGeom prst="rect">
            <a:avLst/>
          </a:prstGeom>
        </p:spPr>
      </p:pic>
      <p:sp>
        <p:nvSpPr>
          <p:cNvPr id="18" name="Rectangle 17"/>
          <p:cNvSpPr/>
          <p:nvPr userDrawn="1"/>
        </p:nvSpPr>
        <p:spPr>
          <a:xfrm>
            <a:off x="4615543" y="6212114"/>
            <a:ext cx="4528457" cy="64588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617220" y="2873828"/>
            <a:ext cx="4085409" cy="398417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605790" y="0"/>
            <a:ext cx="8538211" cy="313508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pic>
        <p:nvPicPr>
          <p:cNvPr id="22" name="Picture 21" descr="sri_logo_white.png"/>
          <p:cNvPicPr>
            <a:picLocks noChangeAspect="1"/>
          </p:cNvPicPr>
          <p:nvPr userDrawn="1"/>
        </p:nvPicPr>
        <p:blipFill>
          <a:blip r:embed="rId3" cstate="print"/>
          <a:stretch>
            <a:fillRect/>
          </a:stretch>
        </p:blipFill>
        <p:spPr>
          <a:xfrm>
            <a:off x="7581989" y="335203"/>
            <a:ext cx="1068526" cy="753368"/>
          </a:xfrm>
          <a:prstGeom prst="rect">
            <a:avLst/>
          </a:prstGeom>
        </p:spPr>
      </p:pic>
      <p:pic>
        <p:nvPicPr>
          <p:cNvPr id="19" name="Picture 18" descr="left blue square.jpg"/>
          <p:cNvPicPr>
            <a:picLocks noChangeAspect="1"/>
          </p:cNvPicPr>
          <p:nvPr userDrawn="1"/>
        </p:nvPicPr>
        <p:blipFill>
          <a:blip r:embed="rId4" cstate="print"/>
          <a:stretch>
            <a:fillRect/>
          </a:stretch>
        </p:blipFill>
        <p:spPr>
          <a:xfrm>
            <a:off x="1" y="0"/>
            <a:ext cx="622852" cy="68580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28" name="Straight Connector 27"/>
          <p:cNvCxnSpPr/>
          <p:nvPr userDrawn="1"/>
        </p:nvCxnSpPr>
        <p:spPr>
          <a:xfrm>
            <a:off x="848139" y="1431235"/>
            <a:ext cx="7858539" cy="0"/>
          </a:xfrm>
          <a:prstGeom prst="line">
            <a:avLst/>
          </a:prstGeom>
          <a:ln w="76200">
            <a:solidFill>
              <a:schemeClr val="bg1"/>
            </a:solidFill>
          </a:ln>
          <a:effectLst>
            <a:glow rad="101600">
              <a:schemeClr val="accent1">
                <a:satMod val="175000"/>
                <a:alpha val="40000"/>
              </a:schemeClr>
            </a:glow>
            <a:outerShdw blurRad="50800" dist="38100" dir="2700000" algn="tl" rotWithShape="0">
              <a:prstClr val="black">
                <a:alpha val="40000"/>
              </a:prstClr>
            </a:outerShdw>
            <a:softEdge rad="31750"/>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9" name="Title 1"/>
          <p:cNvSpPr>
            <a:spLocks noGrp="1"/>
          </p:cNvSpPr>
          <p:nvPr>
            <p:ph type="title"/>
          </p:nvPr>
        </p:nvSpPr>
        <p:spPr>
          <a:xfrm>
            <a:off x="768626" y="221630"/>
            <a:ext cx="6858000" cy="1143000"/>
          </a:xfrm>
        </p:spPr>
        <p:txBody>
          <a:bodyPr>
            <a:normAutofit/>
          </a:bodyPr>
          <a:lstStyle>
            <a:lvl1pPr algn="l">
              <a:lnSpc>
                <a:spcPts val="3500"/>
              </a:lnSpc>
              <a:defRPr sz="3400">
                <a:solidFill>
                  <a:schemeClr val="tx2"/>
                </a:solidFill>
                <a:latin typeface="Arial" pitchFamily="34" charset="0"/>
                <a:cs typeface="Arial" pitchFamily="34" charset="0"/>
              </a:defRPr>
            </a:lvl1pPr>
          </a:lstStyle>
          <a:p>
            <a:r>
              <a:rPr lang="en-US" dirty="0" smtClean="0"/>
              <a:t>Click to edit Master title style</a:t>
            </a:r>
            <a:endParaRPr lang="en-US" dirty="0"/>
          </a:p>
        </p:txBody>
      </p:sp>
      <p:sp>
        <p:nvSpPr>
          <p:cNvPr id="30" name="Content Placeholder 2"/>
          <p:cNvSpPr>
            <a:spLocks noGrp="1"/>
          </p:cNvSpPr>
          <p:nvPr>
            <p:ph idx="1"/>
          </p:nvPr>
        </p:nvSpPr>
        <p:spPr>
          <a:xfrm>
            <a:off x="768626" y="1600200"/>
            <a:ext cx="7918174" cy="4525963"/>
          </a:xfrm>
        </p:spPr>
        <p:txBody>
          <a:bodyPr>
            <a:normAutofit/>
          </a:bodyPr>
          <a:lstStyle>
            <a:lvl1pPr>
              <a:lnSpc>
                <a:spcPct val="100000"/>
              </a:lnSpc>
              <a:spcBef>
                <a:spcPts val="600"/>
              </a:spcBef>
              <a:spcAft>
                <a:spcPts val="600"/>
              </a:spcAft>
              <a:buFont typeface="Wingdings" pitchFamily="2" charset="2"/>
              <a:buChar char="§"/>
              <a:defRPr sz="2800">
                <a:solidFill>
                  <a:schemeClr val="tx2"/>
                </a:solidFill>
                <a:latin typeface="Arial" pitchFamily="34" charset="0"/>
                <a:cs typeface="Arial" pitchFamily="34" charset="0"/>
              </a:defRPr>
            </a:lvl1pPr>
            <a:lvl2pPr marL="692150" indent="-301625">
              <a:lnSpc>
                <a:spcPct val="100000"/>
              </a:lnSpc>
              <a:spcBef>
                <a:spcPts val="600"/>
              </a:spcBef>
              <a:spcAft>
                <a:spcPts val="600"/>
              </a:spcAft>
              <a:tabLst>
                <a:tab pos="684213" algn="l"/>
              </a:tabLst>
              <a:defRPr sz="2400">
                <a:solidFill>
                  <a:schemeClr val="tx2"/>
                </a:solidFill>
                <a:latin typeface="Arial" pitchFamily="34" charset="0"/>
                <a:cs typeface="Arial" pitchFamily="34" charset="0"/>
              </a:defRPr>
            </a:lvl2pPr>
            <a:lvl3pPr marL="993775" indent="-274638">
              <a:lnSpc>
                <a:spcPct val="100000"/>
              </a:lnSpc>
              <a:spcBef>
                <a:spcPts val="600"/>
              </a:spcBef>
              <a:spcAft>
                <a:spcPts val="600"/>
              </a:spcAft>
              <a:tabLst>
                <a:tab pos="968375" algn="l"/>
              </a:tabLst>
              <a:defRPr sz="2000">
                <a:solidFill>
                  <a:schemeClr val="tx2"/>
                </a:solidFill>
                <a:latin typeface="Arial" pitchFamily="34" charset="0"/>
                <a:cs typeface="Arial" pitchFamily="34" charset="0"/>
              </a:defRPr>
            </a:lvl3pPr>
            <a:lvl4pPr>
              <a:defRPr sz="1800">
                <a:solidFill>
                  <a:schemeClr val="bg1"/>
                </a:solidFill>
                <a:latin typeface="Arial" pitchFamily="34" charset="0"/>
                <a:cs typeface="Arial" pitchFamily="34" charset="0"/>
              </a:defRPr>
            </a:lvl4pPr>
            <a:lvl5pPr>
              <a:defRPr sz="1800">
                <a:solidFill>
                  <a:schemeClr val="bg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1" name="Rectangle 30"/>
          <p:cNvSpPr/>
          <p:nvPr userDrawn="1"/>
        </p:nvSpPr>
        <p:spPr>
          <a:xfrm>
            <a:off x="8266203" y="469506"/>
            <a:ext cx="480232" cy="48023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userDrawn="1"/>
        </p:nvSpPr>
        <p:spPr>
          <a:xfrm>
            <a:off x="8114123" y="821635"/>
            <a:ext cx="279934" cy="2799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userDrawn="1"/>
        </p:nvSpPr>
        <p:spPr>
          <a:xfrm>
            <a:off x="7980968" y="297859"/>
            <a:ext cx="365760" cy="36576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pic>
        <p:nvPicPr>
          <p:cNvPr id="34" name="Picture 33" descr="left blue square.jpg"/>
          <p:cNvPicPr>
            <a:picLocks noChangeAspect="1"/>
          </p:cNvPicPr>
          <p:nvPr userDrawn="1"/>
        </p:nvPicPr>
        <p:blipFill>
          <a:blip r:embed="rId2" cstate="print"/>
          <a:stretch>
            <a:fillRect/>
          </a:stretch>
        </p:blipFill>
        <p:spPr>
          <a:xfrm>
            <a:off x="1" y="0"/>
            <a:ext cx="622852" cy="6858000"/>
          </a:xfrm>
          <a:prstGeom prst="rect">
            <a:avLst/>
          </a:prstGeom>
        </p:spPr>
      </p:pic>
      <p:sp>
        <p:nvSpPr>
          <p:cNvPr id="13" name="Footer Placeholder 4"/>
          <p:cNvSpPr>
            <a:spLocks noGrp="1"/>
          </p:cNvSpPr>
          <p:nvPr>
            <p:ph type="ftr" sz="quarter" idx="11"/>
          </p:nvPr>
        </p:nvSpPr>
        <p:spPr>
          <a:xfrm>
            <a:off x="779756" y="6629400"/>
            <a:ext cx="6019800" cy="152400"/>
          </a:xfrm>
        </p:spPr>
        <p:txBody>
          <a:bodyPr/>
          <a:lstStyle>
            <a:lvl1pPr algn="l">
              <a:defRPr sz="1000" b="1">
                <a:latin typeface="Arial" pitchFamily="34" charset="0"/>
                <a:cs typeface="Arial" pitchFamily="34" charset="0"/>
              </a:defRPr>
            </a:lvl1pPr>
          </a:lstStyle>
          <a:p>
            <a:r>
              <a:rPr lang="en-US" dirty="0" smtClean="0"/>
              <a:t>Customize (or Delete) Footer Using Header/Footer Command</a:t>
            </a:r>
            <a:endParaRPr lang="en-US" dirty="0"/>
          </a:p>
        </p:txBody>
      </p:sp>
      <p:sp>
        <p:nvSpPr>
          <p:cNvPr id="14" name="Slide Number Placeholder 5"/>
          <p:cNvSpPr>
            <a:spLocks noGrp="1"/>
          </p:cNvSpPr>
          <p:nvPr>
            <p:ph type="sldNum" sz="quarter" idx="4"/>
          </p:nvPr>
        </p:nvSpPr>
        <p:spPr>
          <a:xfrm>
            <a:off x="8547100" y="6400799"/>
            <a:ext cx="520700" cy="258590"/>
          </a:xfrm>
          <a:prstGeom prst="rect">
            <a:avLst/>
          </a:prstGeom>
        </p:spPr>
        <p:txBody>
          <a:bodyPr/>
          <a:lstStyle>
            <a:lvl1pPr algn="ctr">
              <a:defRPr sz="1000" b="1">
                <a:solidFill>
                  <a:schemeClr val="tx2"/>
                </a:solidFill>
                <a:latin typeface="Arial" pitchFamily="34" charset="0"/>
                <a:cs typeface="Arial" pitchFamily="34" charset="0"/>
              </a:defRPr>
            </a:lvl1pPr>
          </a:lstStyle>
          <a:p>
            <a:fld id="{321DD493-AA78-49EA-9C12-DE2BC4A55EFB}" type="slidenum">
              <a:rPr lang="en-US" smtClean="0"/>
              <a:pPr/>
              <a:t>‹#›</a:t>
            </a:fld>
            <a:endParaRPr lang="en-US" dirty="0"/>
          </a:p>
        </p:txBody>
      </p:sp>
      <p:pic>
        <p:nvPicPr>
          <p:cNvPr id="15" name="Picture 14" descr="SRILogotypeBK.jpg"/>
          <p:cNvPicPr>
            <a:picLocks noChangeAspect="1"/>
          </p:cNvPicPr>
          <p:nvPr userDrawn="1"/>
        </p:nvPicPr>
        <p:blipFill>
          <a:blip r:embed="rId3" cstate="print"/>
          <a:stretch>
            <a:fillRect/>
          </a:stretch>
        </p:blipFill>
        <p:spPr>
          <a:xfrm>
            <a:off x="873712" y="6450917"/>
            <a:ext cx="1510748" cy="128917"/>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Picture 8" descr="left blue square.jpg"/>
          <p:cNvPicPr>
            <a:picLocks noChangeAspect="1"/>
          </p:cNvPicPr>
          <p:nvPr userDrawn="1"/>
        </p:nvPicPr>
        <p:blipFill>
          <a:blip r:embed="rId2" cstate="print"/>
          <a:stretch>
            <a:fillRect/>
          </a:stretch>
        </p:blipFill>
        <p:spPr>
          <a:xfrm>
            <a:off x="1" y="0"/>
            <a:ext cx="622852" cy="6858000"/>
          </a:xfrm>
          <a:prstGeom prst="rect">
            <a:avLst/>
          </a:prstGeom>
        </p:spPr>
      </p:pic>
      <p:sp>
        <p:nvSpPr>
          <p:cNvPr id="10" name="Title 1"/>
          <p:cNvSpPr>
            <a:spLocks noGrp="1"/>
          </p:cNvSpPr>
          <p:nvPr>
            <p:ph type="ctrTitle"/>
          </p:nvPr>
        </p:nvSpPr>
        <p:spPr>
          <a:xfrm>
            <a:off x="1396575" y="655250"/>
            <a:ext cx="6732105" cy="1085627"/>
          </a:xfrm>
        </p:spPr>
        <p:txBody>
          <a:bodyPr anchor="t" anchorCtr="0">
            <a:noAutofit/>
          </a:bodyPr>
          <a:lstStyle>
            <a:lvl1pPr algn="l">
              <a:defRPr sz="3200" b="0">
                <a:solidFill>
                  <a:schemeClr val="tx2"/>
                </a:solidFill>
                <a:latin typeface="Arial" pitchFamily="34" charset="0"/>
                <a:cs typeface="Arial" pitchFamily="34" charset="0"/>
              </a:defRPr>
            </a:lvl1pPr>
          </a:lstStyle>
          <a:p>
            <a:r>
              <a:rPr lang="en-US" dirty="0" smtClean="0"/>
              <a:t>Click to edit Master title style</a:t>
            </a:r>
            <a:endParaRPr lang="en-US" dirty="0"/>
          </a:p>
        </p:txBody>
      </p:sp>
      <p:pic>
        <p:nvPicPr>
          <p:cNvPr id="11" name="Picture 10" descr="SRILogotypeBK.jpg"/>
          <p:cNvPicPr>
            <a:picLocks noChangeAspect="1"/>
          </p:cNvPicPr>
          <p:nvPr userDrawn="1"/>
        </p:nvPicPr>
        <p:blipFill>
          <a:blip r:embed="rId3" cstate="print"/>
          <a:stretch>
            <a:fillRect/>
          </a:stretch>
        </p:blipFill>
        <p:spPr>
          <a:xfrm>
            <a:off x="877824" y="6455664"/>
            <a:ext cx="1510748" cy="128917"/>
          </a:xfrm>
          <a:prstGeom prst="rect">
            <a:avLst/>
          </a:prstGeom>
        </p:spPr>
      </p:pic>
      <p:sp>
        <p:nvSpPr>
          <p:cNvPr id="12" name="Rectangle 11"/>
          <p:cNvSpPr/>
          <p:nvPr userDrawn="1"/>
        </p:nvSpPr>
        <p:spPr>
          <a:xfrm>
            <a:off x="8266203" y="469506"/>
            <a:ext cx="480232" cy="48023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8114123" y="821635"/>
            <a:ext cx="279934" cy="2799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7980968" y="297859"/>
            <a:ext cx="365760" cy="36576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Content Placeholder 2"/>
          <p:cNvSpPr>
            <a:spLocks noGrp="1"/>
          </p:cNvSpPr>
          <p:nvPr>
            <p:ph sz="half" idx="1"/>
          </p:nvPr>
        </p:nvSpPr>
        <p:spPr>
          <a:xfrm>
            <a:off x="1397977" y="1705708"/>
            <a:ext cx="6847321" cy="1723292"/>
          </a:xfrm>
        </p:spPr>
        <p:txBody>
          <a:bodyPr vert="horz" lIns="91440" tIns="45720" rIns="91440" bIns="45720" rtlCol="0">
            <a:normAutofit/>
          </a:bodyPr>
          <a:lstStyle>
            <a:lvl1pPr marL="346075" indent="-346075" algn="l" defTabSz="914400" rtl="0" eaLnBrk="1" latinLnBrk="0" hangingPunct="1">
              <a:lnSpc>
                <a:spcPct val="100000"/>
              </a:lnSpc>
              <a:spcBef>
                <a:spcPts val="600"/>
              </a:spcBef>
              <a:spcAft>
                <a:spcPts val="600"/>
              </a:spcAft>
              <a:buFont typeface="Wingdings" pitchFamily="2" charset="2"/>
              <a:buChar char="§"/>
              <a:tabLst>
                <a:tab pos="346075" algn="l"/>
              </a:tabLst>
              <a:defRPr lang="en-US" sz="2400" kern="1200" dirty="0" smtClean="0">
                <a:solidFill>
                  <a:schemeClr val="tx2"/>
                </a:solidFill>
                <a:latin typeface="Arial" pitchFamily="34" charset="0"/>
                <a:ea typeface="+mn-ea"/>
                <a:cs typeface="Arial" pitchFamily="34" charset="0"/>
              </a:defRPr>
            </a:lvl1pPr>
            <a:lvl2pPr marL="657225" indent="-293688" algn="l" defTabSz="914400" rtl="0" eaLnBrk="1" latinLnBrk="0" hangingPunct="1">
              <a:lnSpc>
                <a:spcPct val="100000"/>
              </a:lnSpc>
              <a:spcBef>
                <a:spcPts val="600"/>
              </a:spcBef>
              <a:spcAft>
                <a:spcPts val="600"/>
              </a:spcAft>
              <a:tabLst>
                <a:tab pos="630238" algn="l"/>
              </a:tabLst>
              <a:defRPr lang="en-US" sz="2200" kern="1200" dirty="0" smtClean="0">
                <a:solidFill>
                  <a:schemeClr val="tx2"/>
                </a:solidFill>
                <a:latin typeface="Arial" pitchFamily="34" charset="0"/>
                <a:ea typeface="+mn-ea"/>
                <a:cs typeface="Arial" pitchFamily="34" charset="0"/>
              </a:defRPr>
            </a:lvl2pPr>
            <a:lvl3pPr marL="860425" indent="-195263" algn="l" defTabSz="914400" rtl="0" eaLnBrk="1" latinLnBrk="0" hangingPunct="1">
              <a:lnSpc>
                <a:spcPct val="100000"/>
              </a:lnSpc>
              <a:spcBef>
                <a:spcPts val="600"/>
              </a:spcBef>
              <a:spcAft>
                <a:spcPts val="600"/>
              </a:spcAft>
              <a:tabLst>
                <a:tab pos="860425" algn="l"/>
              </a:tabLst>
              <a:defRPr lang="en-US" sz="1800" kern="1200" dirty="0" smtClean="0">
                <a:solidFill>
                  <a:schemeClr val="tx2"/>
                </a:solidFill>
                <a:latin typeface="Arial" pitchFamily="34" charset="0"/>
                <a:ea typeface="+mn-ea"/>
                <a:cs typeface="Arial" pitchFamily="34" charset="0"/>
              </a:defRPr>
            </a:lvl3pPr>
            <a:lvl4pPr algn="l" defTabSz="914400" rtl="0" eaLnBrk="1" latinLnBrk="0" hangingPunct="1">
              <a:spcBef>
                <a:spcPct val="20000"/>
              </a:spcBef>
              <a:defRPr lang="en-US" sz="2400" kern="1200" dirty="0" smtClean="0">
                <a:solidFill>
                  <a:schemeClr val="bg1"/>
                </a:solidFill>
                <a:latin typeface="Arial" pitchFamily="34" charset="0"/>
                <a:ea typeface="+mn-ea"/>
                <a:cs typeface="Arial" pitchFamily="34" charset="0"/>
              </a:defRPr>
            </a:lvl4pPr>
            <a:lvl5pPr algn="l" defTabSz="914400" rtl="0" eaLnBrk="1" latinLnBrk="0" hangingPunct="1">
              <a:spcBef>
                <a:spcPct val="20000"/>
              </a:spcBef>
              <a:defRPr lang="en-US" sz="2400" kern="1200" dirty="0" smtClean="0">
                <a:solidFill>
                  <a:schemeClr val="bg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6" name="Picture Placeholder 8"/>
          <p:cNvSpPr>
            <a:spLocks noGrp="1"/>
          </p:cNvSpPr>
          <p:nvPr>
            <p:ph type="pic" sz="quarter" idx="10"/>
          </p:nvPr>
        </p:nvSpPr>
        <p:spPr>
          <a:xfrm>
            <a:off x="2505808" y="3314700"/>
            <a:ext cx="4431323" cy="2778369"/>
          </a:xfrm>
        </p:spPr>
        <p:txBody>
          <a:bodyPr/>
          <a:lstStyle>
            <a:lvl1pPr>
              <a:defRPr>
                <a:solidFill>
                  <a:schemeClr val="tx2"/>
                </a:solidFill>
              </a:defRPr>
            </a:lvl1pPr>
          </a:lstStyle>
          <a:p>
            <a:r>
              <a:rPr lang="en-US" dirty="0" smtClean="0"/>
              <a:t>Click icon to add picture</a:t>
            </a:r>
            <a:endParaRPr lang="en-US" dirty="0"/>
          </a:p>
        </p:txBody>
      </p:sp>
      <p:sp>
        <p:nvSpPr>
          <p:cNvPr id="17" name="Slide Number Placeholder 5"/>
          <p:cNvSpPr>
            <a:spLocks noGrp="1"/>
          </p:cNvSpPr>
          <p:nvPr>
            <p:ph type="sldNum" sz="quarter" idx="4"/>
          </p:nvPr>
        </p:nvSpPr>
        <p:spPr>
          <a:xfrm>
            <a:off x="8547100" y="6400800"/>
            <a:ext cx="520700" cy="256032"/>
          </a:xfrm>
          <a:prstGeom prst="rect">
            <a:avLst/>
          </a:prstGeom>
        </p:spPr>
        <p:txBody>
          <a:bodyPr/>
          <a:lstStyle>
            <a:lvl1pPr algn="ctr">
              <a:defRPr sz="1000" b="1">
                <a:solidFill>
                  <a:schemeClr val="tx2"/>
                </a:solidFill>
                <a:latin typeface="Arial" pitchFamily="34" charset="0"/>
                <a:cs typeface="Arial" pitchFamily="34" charset="0"/>
              </a:defRPr>
            </a:lvl1pPr>
          </a:lstStyle>
          <a:p>
            <a:fld id="{321DD493-AA78-49EA-9C12-DE2BC4A55EF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1" name="Rectangle 20"/>
          <p:cNvSpPr/>
          <p:nvPr userDrawn="1"/>
        </p:nvSpPr>
        <p:spPr>
          <a:xfrm>
            <a:off x="8266203" y="469506"/>
            <a:ext cx="480232" cy="48023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8114123" y="821635"/>
            <a:ext cx="279934" cy="2799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7980968" y="297859"/>
            <a:ext cx="365760" cy="36576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pic>
        <p:nvPicPr>
          <p:cNvPr id="24" name="Picture 23" descr="left blue square.jpg"/>
          <p:cNvPicPr>
            <a:picLocks noChangeAspect="1"/>
          </p:cNvPicPr>
          <p:nvPr userDrawn="1"/>
        </p:nvPicPr>
        <p:blipFill>
          <a:blip r:embed="rId2" cstate="print"/>
          <a:stretch>
            <a:fillRect/>
          </a:stretch>
        </p:blipFill>
        <p:spPr>
          <a:xfrm>
            <a:off x="1" y="0"/>
            <a:ext cx="622852" cy="6858000"/>
          </a:xfrm>
          <a:prstGeom prst="rect">
            <a:avLst/>
          </a:prstGeom>
        </p:spPr>
      </p:pic>
      <p:sp>
        <p:nvSpPr>
          <p:cNvPr id="25" name="Title 1"/>
          <p:cNvSpPr>
            <a:spLocks noGrp="1"/>
          </p:cNvSpPr>
          <p:nvPr>
            <p:ph type="title"/>
          </p:nvPr>
        </p:nvSpPr>
        <p:spPr>
          <a:xfrm>
            <a:off x="874642" y="221630"/>
            <a:ext cx="6858000" cy="1143000"/>
          </a:xfrm>
        </p:spPr>
        <p:txBody>
          <a:bodyPr/>
          <a:lstStyle>
            <a:lvl1pPr algn="l">
              <a:lnSpc>
                <a:spcPts val="3500"/>
              </a:lnSpc>
              <a:defRPr lang="en-US" sz="3400" kern="1200" smtClean="0">
                <a:solidFill>
                  <a:schemeClr val="tx2"/>
                </a:solidFill>
                <a:latin typeface="Arial" pitchFamily="34" charset="0"/>
                <a:ea typeface="+mj-ea"/>
                <a:cs typeface="Arial" pitchFamily="34" charset="0"/>
              </a:defRPr>
            </a:lvl1pPr>
          </a:lstStyle>
          <a:p>
            <a:r>
              <a:rPr lang="en-US" smtClean="0"/>
              <a:t>Click to edit Master title style</a:t>
            </a:r>
            <a:endParaRPr lang="en-US" dirty="0"/>
          </a:p>
        </p:txBody>
      </p:sp>
      <p:sp>
        <p:nvSpPr>
          <p:cNvPr id="26" name="Content Placeholder 2"/>
          <p:cNvSpPr>
            <a:spLocks noGrp="1"/>
          </p:cNvSpPr>
          <p:nvPr>
            <p:ph sz="half" idx="1"/>
          </p:nvPr>
        </p:nvSpPr>
        <p:spPr>
          <a:xfrm>
            <a:off x="887896" y="1600200"/>
            <a:ext cx="3607904" cy="4525963"/>
          </a:xfrm>
        </p:spPr>
        <p:txBody>
          <a:bodyPr vert="horz" lIns="91440" tIns="45720" rIns="91440" bIns="45720" rtlCol="0">
            <a:normAutofit/>
          </a:bodyPr>
          <a:lstStyle>
            <a:lvl1pPr marL="346075" indent="-346075" algn="l" defTabSz="914400" rtl="0" eaLnBrk="1" latinLnBrk="0" hangingPunct="1">
              <a:lnSpc>
                <a:spcPct val="100000"/>
              </a:lnSpc>
              <a:spcBef>
                <a:spcPts val="600"/>
              </a:spcBef>
              <a:spcAft>
                <a:spcPts val="600"/>
              </a:spcAft>
              <a:buFont typeface="Wingdings" pitchFamily="2" charset="2"/>
              <a:buChar char="§"/>
              <a:tabLst>
                <a:tab pos="346075" algn="l"/>
              </a:tabLst>
              <a:defRPr lang="en-US" sz="2400" kern="1200" dirty="0" smtClean="0">
                <a:solidFill>
                  <a:schemeClr val="tx2"/>
                </a:solidFill>
                <a:latin typeface="Arial" pitchFamily="34" charset="0"/>
                <a:ea typeface="+mn-ea"/>
                <a:cs typeface="Arial" pitchFamily="34" charset="0"/>
              </a:defRPr>
            </a:lvl1pPr>
            <a:lvl2pPr marL="657225" indent="-293688" algn="l" defTabSz="914400" rtl="0" eaLnBrk="1" latinLnBrk="0" hangingPunct="1">
              <a:lnSpc>
                <a:spcPct val="100000"/>
              </a:lnSpc>
              <a:spcBef>
                <a:spcPts val="600"/>
              </a:spcBef>
              <a:spcAft>
                <a:spcPts val="600"/>
              </a:spcAft>
              <a:tabLst>
                <a:tab pos="630238" algn="l"/>
              </a:tabLst>
              <a:defRPr lang="en-US" sz="2200" kern="1200" dirty="0" smtClean="0">
                <a:solidFill>
                  <a:schemeClr val="tx2"/>
                </a:solidFill>
                <a:latin typeface="Arial" pitchFamily="34" charset="0"/>
                <a:ea typeface="+mn-ea"/>
                <a:cs typeface="Arial" pitchFamily="34" charset="0"/>
              </a:defRPr>
            </a:lvl2pPr>
            <a:lvl3pPr marL="860425" indent="-195263" algn="l" defTabSz="914400" rtl="0" eaLnBrk="1" latinLnBrk="0" hangingPunct="1">
              <a:lnSpc>
                <a:spcPct val="100000"/>
              </a:lnSpc>
              <a:spcBef>
                <a:spcPts val="600"/>
              </a:spcBef>
              <a:spcAft>
                <a:spcPts val="600"/>
              </a:spcAft>
              <a:tabLst>
                <a:tab pos="860425" algn="l"/>
              </a:tabLst>
              <a:defRPr lang="en-US" sz="1800" kern="1200" dirty="0" smtClean="0">
                <a:solidFill>
                  <a:schemeClr val="tx2"/>
                </a:solidFill>
                <a:latin typeface="Arial" pitchFamily="34" charset="0"/>
                <a:ea typeface="+mn-ea"/>
                <a:cs typeface="Arial" pitchFamily="34" charset="0"/>
              </a:defRPr>
            </a:lvl3pPr>
            <a:lvl4pPr algn="l" defTabSz="914400" rtl="0" eaLnBrk="1" latinLnBrk="0" hangingPunct="1">
              <a:spcBef>
                <a:spcPct val="20000"/>
              </a:spcBef>
              <a:defRPr lang="en-US" sz="2400" kern="1200" dirty="0" smtClean="0">
                <a:solidFill>
                  <a:schemeClr val="bg1"/>
                </a:solidFill>
                <a:latin typeface="Arial" pitchFamily="34" charset="0"/>
                <a:ea typeface="+mn-ea"/>
                <a:cs typeface="Arial" pitchFamily="34" charset="0"/>
              </a:defRPr>
            </a:lvl4pPr>
            <a:lvl5pPr algn="l" defTabSz="914400" rtl="0" eaLnBrk="1" latinLnBrk="0" hangingPunct="1">
              <a:spcBef>
                <a:spcPct val="20000"/>
              </a:spcBef>
              <a:defRPr lang="en-US" sz="2400" kern="1200" dirty="0" smtClean="0">
                <a:solidFill>
                  <a:schemeClr val="bg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27" name="Picture Placeholder 8"/>
          <p:cNvSpPr>
            <a:spLocks noGrp="1"/>
          </p:cNvSpPr>
          <p:nvPr>
            <p:ph type="pic" sz="quarter" idx="10"/>
          </p:nvPr>
        </p:nvSpPr>
        <p:spPr>
          <a:xfrm>
            <a:off x="4757738" y="1603375"/>
            <a:ext cx="3935412" cy="4452938"/>
          </a:xfrm>
        </p:spPr>
        <p:txBody>
          <a:bodyPr/>
          <a:lstStyle>
            <a:lvl1pPr>
              <a:defRPr>
                <a:solidFill>
                  <a:schemeClr val="tx2"/>
                </a:solidFill>
              </a:defRPr>
            </a:lvl1pPr>
          </a:lstStyle>
          <a:p>
            <a:r>
              <a:rPr lang="en-US" dirty="0" smtClean="0"/>
              <a:t>Click icon to add picture</a:t>
            </a:r>
            <a:endParaRPr lang="en-US" dirty="0"/>
          </a:p>
        </p:txBody>
      </p:sp>
      <p:cxnSp>
        <p:nvCxnSpPr>
          <p:cNvPr id="28" name="Straight Connector 27"/>
          <p:cNvCxnSpPr/>
          <p:nvPr userDrawn="1"/>
        </p:nvCxnSpPr>
        <p:spPr>
          <a:xfrm>
            <a:off x="848139" y="1431235"/>
            <a:ext cx="7858539" cy="0"/>
          </a:xfrm>
          <a:prstGeom prst="line">
            <a:avLst/>
          </a:prstGeom>
          <a:ln w="76200">
            <a:solidFill>
              <a:schemeClr val="bg1"/>
            </a:solidFill>
          </a:ln>
          <a:effectLst>
            <a:glow rad="101600">
              <a:schemeClr val="accent1">
                <a:satMod val="175000"/>
                <a:alpha val="40000"/>
              </a:schemeClr>
            </a:glow>
            <a:outerShdw blurRad="50800" dist="38100" dir="2700000" algn="tl" rotWithShape="0">
              <a:prstClr val="black">
                <a:alpha val="40000"/>
              </a:prstClr>
            </a:outerShdw>
            <a:softEdge rad="31750"/>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11"/>
          </p:nvPr>
        </p:nvSpPr>
        <p:spPr>
          <a:xfrm>
            <a:off x="779756" y="6629400"/>
            <a:ext cx="6019800" cy="152400"/>
          </a:xfrm>
        </p:spPr>
        <p:txBody>
          <a:bodyPr/>
          <a:lstStyle>
            <a:lvl1pPr algn="l">
              <a:defRPr sz="1000" b="1">
                <a:latin typeface="Arial" pitchFamily="34" charset="0"/>
                <a:cs typeface="Arial" pitchFamily="34" charset="0"/>
              </a:defRPr>
            </a:lvl1pPr>
          </a:lstStyle>
          <a:p>
            <a:r>
              <a:rPr lang="en-US" dirty="0" smtClean="0"/>
              <a:t>Customize (or Delete) Footer Using Header/Footer Command</a:t>
            </a:r>
            <a:endParaRPr lang="en-US" dirty="0"/>
          </a:p>
        </p:txBody>
      </p:sp>
      <p:sp>
        <p:nvSpPr>
          <p:cNvPr id="15" name="Slide Number Placeholder 5"/>
          <p:cNvSpPr>
            <a:spLocks noGrp="1"/>
          </p:cNvSpPr>
          <p:nvPr>
            <p:ph type="sldNum" sz="quarter" idx="4"/>
          </p:nvPr>
        </p:nvSpPr>
        <p:spPr>
          <a:xfrm>
            <a:off x="8547100" y="6400799"/>
            <a:ext cx="520700" cy="258590"/>
          </a:xfrm>
          <a:prstGeom prst="rect">
            <a:avLst/>
          </a:prstGeom>
        </p:spPr>
        <p:txBody>
          <a:bodyPr/>
          <a:lstStyle>
            <a:lvl1pPr algn="ctr">
              <a:defRPr sz="1000" b="1">
                <a:solidFill>
                  <a:schemeClr val="tx2"/>
                </a:solidFill>
                <a:latin typeface="Arial" pitchFamily="34" charset="0"/>
                <a:cs typeface="Arial" pitchFamily="34" charset="0"/>
              </a:defRPr>
            </a:lvl1pPr>
          </a:lstStyle>
          <a:p>
            <a:fld id="{321DD493-AA78-49EA-9C12-DE2BC4A55EFB}" type="slidenum">
              <a:rPr lang="en-US" smtClean="0"/>
              <a:pPr/>
              <a:t>‹#›</a:t>
            </a:fld>
            <a:endParaRPr lang="en-US" dirty="0"/>
          </a:p>
        </p:txBody>
      </p:sp>
      <p:pic>
        <p:nvPicPr>
          <p:cNvPr id="16" name="Picture 15" descr="SRILogotypeBK.jpg"/>
          <p:cNvPicPr>
            <a:picLocks noChangeAspect="1"/>
          </p:cNvPicPr>
          <p:nvPr userDrawn="1"/>
        </p:nvPicPr>
        <p:blipFill>
          <a:blip r:embed="rId3" cstate="print"/>
          <a:stretch>
            <a:fillRect/>
          </a:stretch>
        </p:blipFill>
        <p:spPr>
          <a:xfrm>
            <a:off x="873712" y="6450917"/>
            <a:ext cx="1510748" cy="12891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9" name="Rectangle 18"/>
          <p:cNvSpPr/>
          <p:nvPr userDrawn="1"/>
        </p:nvSpPr>
        <p:spPr>
          <a:xfrm>
            <a:off x="8266203" y="469506"/>
            <a:ext cx="480232" cy="48023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8114123" y="821635"/>
            <a:ext cx="279934" cy="2799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7980968" y="297859"/>
            <a:ext cx="365760" cy="36576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pic>
        <p:nvPicPr>
          <p:cNvPr id="22" name="Picture 21" descr="left blue square.jpg"/>
          <p:cNvPicPr>
            <a:picLocks noChangeAspect="1"/>
          </p:cNvPicPr>
          <p:nvPr userDrawn="1"/>
        </p:nvPicPr>
        <p:blipFill>
          <a:blip r:embed="rId2" cstate="print"/>
          <a:stretch>
            <a:fillRect/>
          </a:stretch>
        </p:blipFill>
        <p:spPr>
          <a:xfrm>
            <a:off x="1" y="0"/>
            <a:ext cx="622852" cy="6858000"/>
          </a:xfrm>
          <a:prstGeom prst="rect">
            <a:avLst/>
          </a:prstGeom>
        </p:spPr>
      </p:pic>
      <p:sp>
        <p:nvSpPr>
          <p:cNvPr id="23" name="Title 1"/>
          <p:cNvSpPr>
            <a:spLocks noGrp="1"/>
          </p:cNvSpPr>
          <p:nvPr>
            <p:ph type="title"/>
          </p:nvPr>
        </p:nvSpPr>
        <p:spPr>
          <a:xfrm>
            <a:off x="874642" y="221630"/>
            <a:ext cx="6858000" cy="1143000"/>
          </a:xfrm>
        </p:spPr>
        <p:txBody>
          <a:bodyPr/>
          <a:lstStyle>
            <a:lvl1pPr algn="l">
              <a:lnSpc>
                <a:spcPts val="3500"/>
              </a:lnSpc>
              <a:defRPr lang="en-US" sz="3400" kern="1200" smtClean="0">
                <a:solidFill>
                  <a:schemeClr val="tx2"/>
                </a:solidFill>
                <a:latin typeface="Arial" pitchFamily="34" charset="0"/>
                <a:ea typeface="+mj-ea"/>
                <a:cs typeface="Arial" pitchFamily="34" charset="0"/>
              </a:defRPr>
            </a:lvl1pPr>
          </a:lstStyle>
          <a:p>
            <a:r>
              <a:rPr lang="en-US" dirty="0" smtClean="0"/>
              <a:t>Click to edit Master title style</a:t>
            </a:r>
            <a:endParaRPr lang="en-US" dirty="0"/>
          </a:p>
        </p:txBody>
      </p:sp>
      <p:sp>
        <p:nvSpPr>
          <p:cNvPr id="24" name="Text Placeholder 17"/>
          <p:cNvSpPr>
            <a:spLocks noGrp="1"/>
          </p:cNvSpPr>
          <p:nvPr>
            <p:ph type="body" sz="quarter" idx="10"/>
          </p:nvPr>
        </p:nvSpPr>
        <p:spPr>
          <a:xfrm>
            <a:off x="993913" y="1789802"/>
            <a:ext cx="7474226" cy="384175"/>
          </a:xfrm>
        </p:spPr>
        <p:txBody>
          <a:bodyPr>
            <a:normAutofit/>
          </a:bodyPr>
          <a:lstStyle>
            <a:lvl1pPr algn="ctr">
              <a:buFontTx/>
              <a:buNone/>
              <a:defRPr sz="1800" b="1">
                <a:solidFill>
                  <a:schemeClr val="tx2"/>
                </a:solidFill>
                <a:latin typeface="Arial" pitchFamily="34" charset="0"/>
                <a:cs typeface="Arial" pitchFamily="34" charset="0"/>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25" name="Chart Placeholder 19"/>
          <p:cNvSpPr>
            <a:spLocks noGrp="1"/>
          </p:cNvSpPr>
          <p:nvPr>
            <p:ph type="chart" sz="quarter" idx="11"/>
          </p:nvPr>
        </p:nvSpPr>
        <p:spPr>
          <a:xfrm>
            <a:off x="967409" y="2386014"/>
            <a:ext cx="7394713" cy="3603970"/>
          </a:xfrm>
        </p:spPr>
        <p:txBody>
          <a:bodyPr/>
          <a:lstStyle>
            <a:lvl1pPr>
              <a:defRPr>
                <a:solidFill>
                  <a:schemeClr val="tx2"/>
                </a:solidFill>
              </a:defRPr>
            </a:lvl1pPr>
          </a:lstStyle>
          <a:p>
            <a:r>
              <a:rPr lang="en-US" dirty="0" smtClean="0"/>
              <a:t>Click icon to add chart</a:t>
            </a:r>
            <a:endParaRPr lang="en-US" dirty="0"/>
          </a:p>
        </p:txBody>
      </p:sp>
      <p:cxnSp>
        <p:nvCxnSpPr>
          <p:cNvPr id="26" name="Straight Connector 25"/>
          <p:cNvCxnSpPr/>
          <p:nvPr userDrawn="1"/>
        </p:nvCxnSpPr>
        <p:spPr>
          <a:xfrm>
            <a:off x="848139" y="1431235"/>
            <a:ext cx="7858539" cy="0"/>
          </a:xfrm>
          <a:prstGeom prst="line">
            <a:avLst/>
          </a:prstGeom>
          <a:ln w="76200">
            <a:solidFill>
              <a:schemeClr val="bg1"/>
            </a:solidFill>
          </a:ln>
          <a:effectLst>
            <a:glow rad="101600">
              <a:schemeClr val="accent1">
                <a:satMod val="175000"/>
                <a:alpha val="40000"/>
              </a:schemeClr>
            </a:glow>
            <a:outerShdw blurRad="50800" dist="38100" dir="2700000" algn="tl" rotWithShape="0">
              <a:prstClr val="black">
                <a:alpha val="40000"/>
              </a:prstClr>
            </a:outerShdw>
            <a:softEdge rad="31750"/>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12"/>
          </p:nvPr>
        </p:nvSpPr>
        <p:spPr>
          <a:xfrm>
            <a:off x="779756" y="6629400"/>
            <a:ext cx="6019800" cy="152400"/>
          </a:xfrm>
        </p:spPr>
        <p:txBody>
          <a:bodyPr/>
          <a:lstStyle>
            <a:lvl1pPr algn="l">
              <a:defRPr sz="1000" b="1">
                <a:latin typeface="Arial" pitchFamily="34" charset="0"/>
                <a:cs typeface="Arial" pitchFamily="34" charset="0"/>
              </a:defRPr>
            </a:lvl1pPr>
          </a:lstStyle>
          <a:p>
            <a:r>
              <a:rPr lang="en-US" dirty="0" smtClean="0"/>
              <a:t>Customize (or Delete) Footer Using Header/Footer Command</a:t>
            </a:r>
            <a:endParaRPr lang="en-US" dirty="0"/>
          </a:p>
        </p:txBody>
      </p:sp>
      <p:sp>
        <p:nvSpPr>
          <p:cNvPr id="16" name="Slide Number Placeholder 5"/>
          <p:cNvSpPr>
            <a:spLocks noGrp="1"/>
          </p:cNvSpPr>
          <p:nvPr>
            <p:ph type="sldNum" sz="quarter" idx="4"/>
          </p:nvPr>
        </p:nvSpPr>
        <p:spPr>
          <a:xfrm>
            <a:off x="8547100" y="6400799"/>
            <a:ext cx="520700" cy="258590"/>
          </a:xfrm>
          <a:prstGeom prst="rect">
            <a:avLst/>
          </a:prstGeom>
        </p:spPr>
        <p:txBody>
          <a:bodyPr/>
          <a:lstStyle>
            <a:lvl1pPr algn="ctr">
              <a:defRPr sz="1000" b="1">
                <a:solidFill>
                  <a:schemeClr val="tx2"/>
                </a:solidFill>
                <a:latin typeface="Arial" pitchFamily="34" charset="0"/>
                <a:cs typeface="Arial" pitchFamily="34" charset="0"/>
              </a:defRPr>
            </a:lvl1pPr>
          </a:lstStyle>
          <a:p>
            <a:fld id="{321DD493-AA78-49EA-9C12-DE2BC4A55EFB}" type="slidenum">
              <a:rPr lang="en-US" smtClean="0"/>
              <a:pPr/>
              <a:t>‹#›</a:t>
            </a:fld>
            <a:endParaRPr lang="en-US" dirty="0"/>
          </a:p>
        </p:txBody>
      </p:sp>
      <p:pic>
        <p:nvPicPr>
          <p:cNvPr id="17" name="Picture 16" descr="SRILogotypeBK.jpg"/>
          <p:cNvPicPr>
            <a:picLocks noChangeAspect="1"/>
          </p:cNvPicPr>
          <p:nvPr userDrawn="1"/>
        </p:nvPicPr>
        <p:blipFill>
          <a:blip r:embed="rId3" cstate="print"/>
          <a:stretch>
            <a:fillRect/>
          </a:stretch>
        </p:blipFill>
        <p:spPr>
          <a:xfrm>
            <a:off x="873712" y="6450917"/>
            <a:ext cx="1510748" cy="12891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1">
    <p:spTree>
      <p:nvGrpSpPr>
        <p:cNvPr id="1" name=""/>
        <p:cNvGrpSpPr/>
        <p:nvPr/>
      </p:nvGrpSpPr>
      <p:grpSpPr>
        <a:xfrm>
          <a:off x="0" y="0"/>
          <a:ext cx="0" cy="0"/>
          <a:chOff x="0" y="0"/>
          <a:chExt cx="0" cy="0"/>
        </a:xfrm>
      </p:grpSpPr>
      <p:pic>
        <p:nvPicPr>
          <p:cNvPr id="15" name="Picture 14" descr="left blue square.jpg"/>
          <p:cNvPicPr>
            <a:picLocks noChangeAspect="1"/>
          </p:cNvPicPr>
          <p:nvPr userDrawn="1"/>
        </p:nvPicPr>
        <p:blipFill>
          <a:blip r:embed="rId2" cstate="print"/>
          <a:stretch>
            <a:fillRect/>
          </a:stretch>
        </p:blipFill>
        <p:spPr>
          <a:xfrm>
            <a:off x="1" y="0"/>
            <a:ext cx="622852" cy="6858000"/>
          </a:xfrm>
          <a:prstGeom prst="rect">
            <a:avLst/>
          </a:prstGeom>
        </p:spPr>
      </p:pic>
      <p:sp>
        <p:nvSpPr>
          <p:cNvPr id="16" name="Rectangle 15"/>
          <p:cNvSpPr/>
          <p:nvPr userDrawn="1"/>
        </p:nvSpPr>
        <p:spPr>
          <a:xfrm>
            <a:off x="8266203" y="469506"/>
            <a:ext cx="480232" cy="48023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4" name="Rectangle 23"/>
          <p:cNvSpPr/>
          <p:nvPr userDrawn="1"/>
        </p:nvSpPr>
        <p:spPr>
          <a:xfrm>
            <a:off x="8114123" y="821635"/>
            <a:ext cx="279934" cy="2799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6" name="Rectangle 25"/>
          <p:cNvSpPr/>
          <p:nvPr userDrawn="1"/>
        </p:nvSpPr>
        <p:spPr>
          <a:xfrm>
            <a:off x="7980968" y="297859"/>
            <a:ext cx="365760" cy="36576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dirty="0">
              <a:solidFill>
                <a:schemeClr val="bg1"/>
              </a:solidFill>
            </a:endParaRPr>
          </a:p>
        </p:txBody>
      </p:sp>
      <p:sp>
        <p:nvSpPr>
          <p:cNvPr id="34" name="Picture Placeholder 2"/>
          <p:cNvSpPr>
            <a:spLocks noGrp="1"/>
          </p:cNvSpPr>
          <p:nvPr userDrawn="1"/>
        </p:nvSpPr>
        <p:spPr>
          <a:xfrm>
            <a:off x="1447800" y="2667000"/>
            <a:ext cx="3352800" cy="3200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17" name="Text Placeholder 14"/>
          <p:cNvSpPr>
            <a:spLocks noGrp="1"/>
          </p:cNvSpPr>
          <p:nvPr>
            <p:ph type="body" sz="quarter" idx="10"/>
          </p:nvPr>
        </p:nvSpPr>
        <p:spPr>
          <a:xfrm>
            <a:off x="5105400" y="1828800"/>
            <a:ext cx="3581400" cy="4114800"/>
          </a:xfrm>
        </p:spPr>
        <p:txBody>
          <a:bodyPr>
            <a:noAutofit/>
          </a:bodyPr>
          <a:lstStyle>
            <a:lvl1pPr marL="230188" indent="-230188">
              <a:lnSpc>
                <a:spcPct val="100000"/>
              </a:lnSpc>
              <a:spcBef>
                <a:spcPts val="600"/>
              </a:spcBef>
              <a:spcAft>
                <a:spcPts val="600"/>
              </a:spcAft>
              <a:buFont typeface="Wingdings" pitchFamily="2" charset="2"/>
              <a:buChar char="§"/>
              <a:tabLst>
                <a:tab pos="230188" algn="l"/>
              </a:tabLst>
              <a:defRPr sz="2400" b="1">
                <a:solidFill>
                  <a:schemeClr val="tx2"/>
                </a:solidFill>
                <a:latin typeface="Arial" pitchFamily="34" charset="0"/>
                <a:cs typeface="Arial" pitchFamily="34" charset="0"/>
              </a:defRPr>
            </a:lvl1pPr>
            <a:lvl2pPr marL="461963" indent="-231775">
              <a:lnSpc>
                <a:spcPct val="100000"/>
              </a:lnSpc>
              <a:spcBef>
                <a:spcPts val="600"/>
              </a:spcBef>
              <a:spcAft>
                <a:spcPts val="600"/>
              </a:spcAft>
              <a:buFont typeface="Arial" pitchFamily="34" charset="0"/>
              <a:buChar char="−"/>
              <a:tabLst>
                <a:tab pos="461963" algn="l"/>
              </a:tabLst>
              <a:defRPr sz="2000" b="1">
                <a:solidFill>
                  <a:schemeClr val="tx2"/>
                </a:solidFill>
                <a:latin typeface="Arial" pitchFamily="34" charset="0"/>
                <a:cs typeface="Arial" pitchFamily="34" charset="0"/>
              </a:defRPr>
            </a:lvl2pPr>
            <a:lvl3pPr marL="630238" indent="-168275">
              <a:lnSpc>
                <a:spcPct val="100000"/>
              </a:lnSpc>
              <a:spcBef>
                <a:spcPts val="600"/>
              </a:spcBef>
              <a:spcAft>
                <a:spcPts val="600"/>
              </a:spcAft>
              <a:buFont typeface="Arial" pitchFamily="34" charset="0"/>
              <a:buChar char="•"/>
              <a:tabLst>
                <a:tab pos="630238" algn="l"/>
              </a:tabLst>
              <a:defRPr sz="1800" b="1">
                <a:solidFill>
                  <a:schemeClr val="tx2"/>
                </a:solidFill>
                <a:latin typeface="Arial" pitchFamily="34" charset="0"/>
                <a:cs typeface="Arial" pitchFamily="34" charset="0"/>
              </a:defRPr>
            </a:lvl3pPr>
            <a:lvl4pPr>
              <a:buFontTx/>
              <a:buNone/>
              <a:defRPr sz="1600">
                <a:solidFill>
                  <a:schemeClr val="accent1">
                    <a:lumMod val="20000"/>
                    <a:lumOff val="80000"/>
                  </a:schemeClr>
                </a:solidFill>
              </a:defRPr>
            </a:lvl4pPr>
            <a:lvl5pPr>
              <a:buFontTx/>
              <a:buNone/>
              <a:defRPr sz="1600">
                <a:solidFill>
                  <a:schemeClr val="accent1">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18" name="Rectangle 17"/>
          <p:cNvSpPr/>
          <p:nvPr userDrawn="1"/>
        </p:nvSpPr>
        <p:spPr>
          <a:xfrm>
            <a:off x="1295400" y="762000"/>
            <a:ext cx="3673258" cy="52578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icture Placeholder 2"/>
          <p:cNvSpPr>
            <a:spLocks noGrp="1"/>
          </p:cNvSpPr>
          <p:nvPr>
            <p:ph type="pic" idx="1"/>
          </p:nvPr>
        </p:nvSpPr>
        <p:spPr>
          <a:xfrm>
            <a:off x="1421166" y="2895600"/>
            <a:ext cx="3429000" cy="2971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0" name="Text Placeholder 3"/>
          <p:cNvSpPr>
            <a:spLocks noGrp="1"/>
          </p:cNvSpPr>
          <p:nvPr>
            <p:ph type="body" sz="half" idx="2" hasCustomPrompt="1"/>
          </p:nvPr>
        </p:nvSpPr>
        <p:spPr>
          <a:xfrm>
            <a:off x="1447800" y="990600"/>
            <a:ext cx="3313135" cy="1576192"/>
          </a:xfrm>
          <a:effectLst/>
        </p:spPr>
        <p:txBody>
          <a:bodyPr>
            <a:noAutofit/>
          </a:bodyPr>
          <a:lstStyle>
            <a:lvl1pPr marL="0" indent="0" algn="l">
              <a:lnSpc>
                <a:spcPts val="3800"/>
              </a:lnSpc>
              <a:buNone/>
              <a:defRPr sz="3600" b="1">
                <a:solidFill>
                  <a:schemeClr val="tx2"/>
                </a:solidFill>
                <a:effectLst/>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1" name="Footer Placeholder 4"/>
          <p:cNvSpPr>
            <a:spLocks noGrp="1"/>
          </p:cNvSpPr>
          <p:nvPr>
            <p:ph type="ftr" sz="quarter" idx="11"/>
          </p:nvPr>
        </p:nvSpPr>
        <p:spPr>
          <a:xfrm>
            <a:off x="779756" y="6629400"/>
            <a:ext cx="6019800" cy="152400"/>
          </a:xfrm>
        </p:spPr>
        <p:txBody>
          <a:bodyPr/>
          <a:lstStyle>
            <a:lvl1pPr algn="l">
              <a:defRPr sz="1000" b="1">
                <a:latin typeface="Arial" pitchFamily="34" charset="0"/>
                <a:cs typeface="Arial" pitchFamily="34" charset="0"/>
              </a:defRPr>
            </a:lvl1pPr>
          </a:lstStyle>
          <a:p>
            <a:r>
              <a:rPr lang="en-US" dirty="0" smtClean="0"/>
              <a:t>Customize (or Delete) Footer Using Header/Footer Command</a:t>
            </a:r>
            <a:endParaRPr lang="en-US" dirty="0"/>
          </a:p>
        </p:txBody>
      </p:sp>
      <p:sp>
        <p:nvSpPr>
          <p:cNvPr id="27" name="Slide Number Placeholder 5"/>
          <p:cNvSpPr>
            <a:spLocks noGrp="1"/>
          </p:cNvSpPr>
          <p:nvPr>
            <p:ph type="sldNum" sz="quarter" idx="4"/>
          </p:nvPr>
        </p:nvSpPr>
        <p:spPr>
          <a:xfrm>
            <a:off x="8547100" y="6400799"/>
            <a:ext cx="520700" cy="258590"/>
          </a:xfrm>
          <a:prstGeom prst="rect">
            <a:avLst/>
          </a:prstGeom>
        </p:spPr>
        <p:txBody>
          <a:bodyPr/>
          <a:lstStyle>
            <a:lvl1pPr algn="ctr">
              <a:defRPr sz="1000" b="1">
                <a:solidFill>
                  <a:schemeClr val="tx2"/>
                </a:solidFill>
                <a:latin typeface="Arial" pitchFamily="34" charset="0"/>
                <a:cs typeface="Arial" pitchFamily="34" charset="0"/>
              </a:defRPr>
            </a:lvl1pPr>
          </a:lstStyle>
          <a:p>
            <a:fld id="{321DD493-AA78-49EA-9C12-DE2BC4A55EFB}" type="slidenum">
              <a:rPr lang="en-US" smtClean="0"/>
              <a:pPr/>
              <a:t>‹#›</a:t>
            </a:fld>
            <a:endParaRPr lang="en-US" dirty="0"/>
          </a:p>
        </p:txBody>
      </p:sp>
      <p:pic>
        <p:nvPicPr>
          <p:cNvPr id="28" name="Picture 27" descr="SRILogotypeBK.jpg"/>
          <p:cNvPicPr>
            <a:picLocks noChangeAspect="1"/>
          </p:cNvPicPr>
          <p:nvPr userDrawn="1"/>
        </p:nvPicPr>
        <p:blipFill>
          <a:blip r:embed="rId3" cstate="print"/>
          <a:stretch>
            <a:fillRect/>
          </a:stretch>
        </p:blipFill>
        <p:spPr>
          <a:xfrm>
            <a:off x="873712" y="6450917"/>
            <a:ext cx="1510748" cy="12891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2800"/>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fld id="{DACFB7FC-07A5-4E6A-8388-63ACC6CFDE93}" type="datetimeFigureOut">
              <a:rPr lang="en-US"/>
              <a:pPr>
                <a:defRPr/>
              </a:pPr>
              <a:t>5/14/2014</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9"/>
          <p:cNvSpPr>
            <a:spLocks noGrp="1" noChangeArrowheads="1"/>
          </p:cNvSpPr>
          <p:nvPr>
            <p:ph type="sldNum" sz="quarter" idx="12"/>
          </p:nvPr>
        </p:nvSpPr>
        <p:spPr>
          <a:ln/>
        </p:spPr>
        <p:txBody>
          <a:bodyPr/>
          <a:lstStyle>
            <a:lvl1pPr>
              <a:defRPr/>
            </a:lvl1pPr>
          </a:lstStyle>
          <a:p>
            <a:pPr>
              <a:defRPr/>
            </a:pPr>
            <a:fld id="{D357456D-0466-48FD-BDFB-FF65455E1B8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2AD0D-87A3-4741-85AD-AF09EB20E0D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9" r:id="rId5"/>
    <p:sldLayoutId id="2147483654" r:id="rId6"/>
    <p:sldLayoutId id="2147483660" r:id="rId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12.emf"/><Relationship Id="rId4" Type="http://schemas.openxmlformats.org/officeDocument/2006/relationships/image" Target="../media/image11.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942975" y="928908"/>
            <a:ext cx="6883854" cy="1692771"/>
          </a:xfrm>
          <a:prstGeom prst="rect">
            <a:avLst/>
          </a:prstGeom>
          <a:noFill/>
        </p:spPr>
        <p:txBody>
          <a:bodyPr wrap="square" rtlCol="0">
            <a:spAutoFit/>
          </a:bodyPr>
          <a:lstStyle/>
          <a:p>
            <a:r>
              <a:rPr lang="en-US" sz="2500" b="1" dirty="0" smtClean="0">
                <a:solidFill>
                  <a:schemeClr val="bg1"/>
                </a:solidFill>
                <a:latin typeface="Arial" pitchFamily="34" charset="0"/>
                <a:cs typeface="Arial" pitchFamily="34" charset="0"/>
              </a:rPr>
              <a:t>Promoting Successful Transitions for Youth with Serious Mental Health Conditions</a:t>
            </a:r>
          </a:p>
          <a:p>
            <a:endParaRPr lang="en-US" b="1" dirty="0" smtClean="0">
              <a:solidFill>
                <a:schemeClr val="bg1"/>
              </a:solidFill>
              <a:latin typeface="Arial" pitchFamily="34" charset="0"/>
              <a:cs typeface="Arial" pitchFamily="34" charset="0"/>
            </a:endParaRPr>
          </a:p>
          <a:p>
            <a:r>
              <a:rPr lang="en-US" b="1" dirty="0" smtClean="0">
                <a:solidFill>
                  <a:schemeClr val="bg1"/>
                </a:solidFill>
                <a:latin typeface="Arial" pitchFamily="34" charset="0"/>
                <a:cs typeface="Arial" pitchFamily="34" charset="0"/>
              </a:rPr>
              <a:t>Findings from the National Longitudinal Transition Study-2 (NLTS2)</a:t>
            </a:r>
            <a:endParaRPr lang="en-US" b="1" dirty="0">
              <a:solidFill>
                <a:schemeClr val="bg1"/>
              </a:solidFill>
              <a:latin typeface="Arial" pitchFamily="34" charset="0"/>
              <a:cs typeface="Arial" pitchFamily="34" charset="0"/>
            </a:endParaRPr>
          </a:p>
        </p:txBody>
      </p:sp>
      <p:sp>
        <p:nvSpPr>
          <p:cNvPr id="6" name="Text Placeholder 29"/>
          <p:cNvSpPr txBox="1">
            <a:spLocks/>
          </p:cNvSpPr>
          <p:nvPr/>
        </p:nvSpPr>
        <p:spPr>
          <a:xfrm>
            <a:off x="638828" y="3256767"/>
            <a:ext cx="3998486" cy="1495794"/>
          </a:xfrm>
          <a:prstGeom prst="rect">
            <a:avLst/>
          </a:prstGeom>
        </p:spPr>
        <p:txBody>
          <a:bodyPr wrap="square">
            <a:spAutoFit/>
          </a:bodyPr>
          <a:lstStyle>
            <a:lvl1pPr marL="0" algn="r" defTabSz="914400" rtl="0" eaLnBrk="1" latinLnBrk="0" hangingPunct="1">
              <a:lnSpc>
                <a:spcPct val="80000"/>
              </a:lnSpc>
              <a:buFontTx/>
              <a:buNone/>
              <a:defRPr lang="en-US" sz="2400" b="1" kern="1200" smtClean="0">
                <a:solidFill>
                  <a:schemeClr val="accent3">
                    <a:lumMod val="75000"/>
                  </a:schemeClr>
                </a:solidFill>
                <a:latin typeface="Arial" pitchFamily="34" charset="0"/>
                <a:ea typeface="+mn-ea"/>
                <a:cs typeface="Arial" pitchFamily="34" charset="0"/>
              </a:defRPr>
            </a:lvl1pPr>
            <a:lvl2pPr marL="0" algn="l" defTabSz="914400" rtl="0" eaLnBrk="1" latinLnBrk="0" hangingPunct="1">
              <a:lnSpc>
                <a:spcPct val="80000"/>
              </a:lnSpc>
              <a:buFontTx/>
              <a:buNone/>
              <a:defRPr lang="en-US" sz="2400" b="1" kern="1200" smtClean="0">
                <a:solidFill>
                  <a:schemeClr val="accent3">
                    <a:lumMod val="75000"/>
                  </a:schemeClr>
                </a:solidFill>
                <a:latin typeface="Arial" pitchFamily="34" charset="0"/>
                <a:ea typeface="+mn-ea"/>
                <a:cs typeface="Arial" pitchFamily="34" charset="0"/>
              </a:defRPr>
            </a:lvl2pPr>
            <a:lvl3pPr marL="0" algn="l" defTabSz="914400" rtl="0" eaLnBrk="1" latinLnBrk="0" hangingPunct="1">
              <a:lnSpc>
                <a:spcPct val="80000"/>
              </a:lnSpc>
              <a:buFontTx/>
              <a:buNone/>
              <a:defRPr lang="en-US" sz="2400" b="1" kern="1200" smtClean="0">
                <a:solidFill>
                  <a:schemeClr val="accent3">
                    <a:lumMod val="75000"/>
                  </a:schemeClr>
                </a:solidFill>
                <a:latin typeface="Arial" pitchFamily="34" charset="0"/>
                <a:ea typeface="+mn-ea"/>
                <a:cs typeface="Arial" pitchFamily="34" charset="0"/>
              </a:defRPr>
            </a:lvl3pPr>
            <a:lvl4pPr marL="0" algn="l" defTabSz="914400" rtl="0" eaLnBrk="1" latinLnBrk="0" hangingPunct="1">
              <a:lnSpc>
                <a:spcPct val="80000"/>
              </a:lnSpc>
              <a:buFontTx/>
              <a:buNone/>
              <a:defRPr lang="en-US" sz="2400" b="1" kern="1200" smtClean="0">
                <a:solidFill>
                  <a:schemeClr val="accent3">
                    <a:lumMod val="75000"/>
                  </a:schemeClr>
                </a:solidFill>
                <a:latin typeface="Arial" pitchFamily="34" charset="0"/>
                <a:ea typeface="+mn-ea"/>
                <a:cs typeface="Arial" pitchFamily="34" charset="0"/>
              </a:defRPr>
            </a:lvl4pPr>
            <a:lvl5pPr marL="0" algn="l" defTabSz="914400" rtl="0" eaLnBrk="1" latinLnBrk="0" hangingPunct="1">
              <a:lnSpc>
                <a:spcPct val="80000"/>
              </a:lnSpc>
              <a:buFontTx/>
              <a:buNone/>
              <a:defRPr lang="en-US" sz="2400" b="1" kern="1200" dirty="0" smtClean="0">
                <a:solidFill>
                  <a:schemeClr val="accent3">
                    <a:lumMod val="75000"/>
                  </a:schemeClr>
                </a:solidFill>
                <a:latin typeface="Arial" pitchFamily="34" charset="0"/>
                <a:ea typeface="+mn-ea"/>
                <a:cs typeface="Arial" pitchFamily="34" charset="0"/>
              </a:defRPr>
            </a:lvl5pPr>
          </a:lstStyle>
          <a:p>
            <a:pPr indent="-342900" algn="l">
              <a:spcBef>
                <a:spcPct val="20000"/>
              </a:spcBef>
              <a:defRPr/>
            </a:pPr>
            <a:endParaRPr lang="en-US" dirty="0" smtClean="0">
              <a:solidFill>
                <a:schemeClr val="tx2"/>
              </a:solidFill>
            </a:endParaRPr>
          </a:p>
          <a:p>
            <a:pPr indent="-342900" algn="l">
              <a:spcBef>
                <a:spcPct val="20000"/>
              </a:spcBef>
              <a:defRPr/>
            </a:pPr>
            <a:r>
              <a:rPr lang="en-US" dirty="0" smtClean="0">
                <a:solidFill>
                  <a:schemeClr val="tx2"/>
                </a:solidFill>
              </a:rPr>
              <a:t>Mary Wagner, Ph.D.</a:t>
            </a:r>
          </a:p>
          <a:p>
            <a:pPr indent="-342900" algn="l">
              <a:spcBef>
                <a:spcPct val="20000"/>
              </a:spcBef>
              <a:defRPr/>
            </a:pPr>
            <a:r>
              <a:rPr lang="en-US" dirty="0" smtClean="0">
                <a:solidFill>
                  <a:schemeClr val="tx2"/>
                </a:solidFill>
              </a:rPr>
              <a:t>Lynn Newman, </a:t>
            </a:r>
            <a:r>
              <a:rPr lang="en-US" dirty="0" err="1" smtClean="0">
                <a:solidFill>
                  <a:schemeClr val="tx2"/>
                </a:solidFill>
              </a:rPr>
              <a:t>Ed.D</a:t>
            </a:r>
            <a:r>
              <a:rPr lang="en-US" dirty="0" smtClean="0">
                <a:solidFill>
                  <a:schemeClr val="tx2"/>
                </a:solidFill>
              </a:rPr>
              <a:t>.</a:t>
            </a:r>
            <a:endParaRPr lang="en-US" dirty="0">
              <a:solidFill>
                <a:schemeClr val="tx2"/>
              </a:solidFill>
            </a:endParaRPr>
          </a:p>
          <a:p>
            <a:pPr marL="0" marR="0" lvl="0" indent="-342900" algn="l" defTabSz="914400" rtl="0" eaLnBrk="1" fontAlgn="auto" latinLnBrk="0" hangingPunct="1">
              <a:lnSpc>
                <a:spcPct val="80000"/>
              </a:lnSpc>
              <a:spcBef>
                <a:spcPct val="20000"/>
              </a:spcBef>
              <a:spcAft>
                <a:spcPts val="0"/>
              </a:spcAft>
              <a:buClrTx/>
              <a:buSzTx/>
              <a:buFontTx/>
              <a:buNone/>
              <a:tabLst/>
              <a:defRPr/>
            </a:pPr>
            <a:endParaRPr lang="en-US" dirty="0" smtClean="0">
              <a:solidFill>
                <a:schemeClr val="tx2"/>
              </a:solidFill>
            </a:endParaRPr>
          </a:p>
        </p:txBody>
      </p:sp>
      <p:sp>
        <p:nvSpPr>
          <p:cNvPr id="7" name="Title 31"/>
          <p:cNvSpPr txBox="1">
            <a:spLocks/>
          </p:cNvSpPr>
          <p:nvPr/>
        </p:nvSpPr>
        <p:spPr>
          <a:xfrm>
            <a:off x="838200" y="4465877"/>
            <a:ext cx="3799114" cy="1488620"/>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700" b="0" i="1"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0" u="none" strike="noStrike" kern="1200" cap="none" spc="0" normalizeH="0" baseline="0" noProof="0" dirty="0" smtClean="0">
                <a:ln>
                  <a:noFill/>
                </a:ln>
                <a:solidFill>
                  <a:schemeClr val="tx1"/>
                </a:solidFill>
                <a:effectLst/>
                <a:uLnTx/>
                <a:uFillTx/>
                <a:latin typeface="Arial" panose="020B0604020202020204" pitchFamily="34" charset="0"/>
                <a:ea typeface="+mj-ea"/>
                <a:cs typeface="Arial" pitchFamily="34" charset="0"/>
              </a:rPr>
              <a:t>Webinar sponsored by the </a:t>
            </a:r>
          </a:p>
          <a:p>
            <a:pPr lvl="0">
              <a:spcBef>
                <a:spcPct val="0"/>
              </a:spcBef>
              <a:defRPr/>
            </a:pPr>
            <a:r>
              <a:rPr lang="en-US" sz="1600" dirty="0">
                <a:latin typeface="Arial" panose="020B0604020202020204" pitchFamily="34" charset="0"/>
                <a:cs typeface="Arial" panose="020B0604020202020204" pitchFamily="34" charset="0"/>
              </a:rPr>
              <a:t>Transitions Research and Training </a:t>
            </a:r>
            <a:r>
              <a:rPr lang="en-US" sz="1600" dirty="0" smtClean="0">
                <a:latin typeface="Arial" panose="020B0604020202020204" pitchFamily="34" charset="0"/>
                <a:cs typeface="Arial" panose="020B0604020202020204" pitchFamily="34" charset="0"/>
              </a:rPr>
              <a:t>Center, University of Massachusetts Medical School</a:t>
            </a:r>
          </a:p>
          <a:p>
            <a:pPr lvl="0">
              <a:spcBef>
                <a:spcPct val="0"/>
              </a:spcBef>
              <a:defRPr/>
            </a:pPr>
            <a:r>
              <a:rPr kumimoji="0" lang="en-US" sz="1600" b="0" u="none" strike="noStrike" kern="1200" cap="none" spc="0" normalizeH="0" noProof="0" dirty="0" smtClean="0">
                <a:ln>
                  <a:noFill/>
                </a:ln>
                <a:solidFill>
                  <a:schemeClr val="tx1"/>
                </a:solidFill>
                <a:effectLst/>
                <a:uLnTx/>
                <a:uFillTx/>
                <a:latin typeface="Arial" pitchFamily="34" charset="0"/>
                <a:ea typeface="+mj-ea"/>
                <a:cs typeface="Arial" pitchFamily="34" charset="0"/>
              </a:rPr>
              <a:t>Worcester, MA</a:t>
            </a:r>
          </a:p>
        </p:txBody>
      </p:sp>
      <p:sp>
        <p:nvSpPr>
          <p:cNvPr id="8" name="Title 31"/>
          <p:cNvSpPr txBox="1">
            <a:spLocks/>
          </p:cNvSpPr>
          <p:nvPr/>
        </p:nvSpPr>
        <p:spPr>
          <a:xfrm>
            <a:off x="838200" y="5829300"/>
            <a:ext cx="3619500" cy="8096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May 14, 2014</a:t>
            </a:r>
            <a:endParaRPr kumimoji="0" lang="en-US" sz="16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625" y="221630"/>
            <a:ext cx="7210717" cy="1143000"/>
          </a:xfrm>
        </p:spPr>
        <p:txBody>
          <a:bodyPr>
            <a:normAutofit/>
          </a:bodyPr>
          <a:lstStyle/>
          <a:p>
            <a:r>
              <a:rPr lang="en-US" sz="3200" dirty="0" smtClean="0"/>
              <a:t>Outcomes assessed</a:t>
            </a:r>
            <a:endParaRPr lang="en-US" sz="3200" dirty="0"/>
          </a:p>
        </p:txBody>
      </p:sp>
      <p:sp>
        <p:nvSpPr>
          <p:cNvPr id="3" name="Content Placeholder 2"/>
          <p:cNvSpPr>
            <a:spLocks noGrp="1"/>
          </p:cNvSpPr>
          <p:nvPr>
            <p:ph idx="1"/>
          </p:nvPr>
        </p:nvSpPr>
        <p:spPr/>
        <p:txBody>
          <a:bodyPr>
            <a:noAutofit/>
          </a:bodyPr>
          <a:lstStyle/>
          <a:p>
            <a:r>
              <a:rPr lang="en-US" sz="2600" dirty="0" smtClean="0"/>
              <a:t>Achieving full time employment</a:t>
            </a:r>
          </a:p>
          <a:p>
            <a:pPr lvl="1"/>
            <a:r>
              <a:rPr lang="en-US" dirty="0" smtClean="0"/>
              <a:t>In the first 2 years after high school</a:t>
            </a:r>
          </a:p>
          <a:p>
            <a:pPr lvl="1"/>
            <a:r>
              <a:rPr lang="en-US" dirty="0" smtClean="0"/>
              <a:t>2 up to 8 years after high school</a:t>
            </a:r>
          </a:p>
          <a:p>
            <a:r>
              <a:rPr lang="en-US" sz="2600" dirty="0" smtClean="0"/>
              <a:t>Hypothesizing that interventions in high school will have the greatest impact</a:t>
            </a:r>
            <a:br>
              <a:rPr lang="en-US" sz="2600" dirty="0" smtClean="0"/>
            </a:br>
            <a:r>
              <a:rPr lang="en-US" sz="2600" dirty="0" smtClean="0"/>
              <a:t>in the early post-high</a:t>
            </a:r>
            <a:br>
              <a:rPr lang="en-US" sz="2600" dirty="0" smtClean="0"/>
            </a:br>
            <a:r>
              <a:rPr lang="en-US" sz="2600" dirty="0" smtClean="0"/>
              <a:t>school years</a:t>
            </a:r>
            <a:endParaRPr lang="en-US" dirty="0"/>
          </a:p>
          <a:p>
            <a:endParaRPr lang="en-US" sz="2400" dirty="0" smtClean="0"/>
          </a:p>
        </p:txBody>
      </p:sp>
      <p:sp>
        <p:nvSpPr>
          <p:cNvPr id="6" name="Slide Number Placeholder 5"/>
          <p:cNvSpPr>
            <a:spLocks noGrp="1"/>
          </p:cNvSpPr>
          <p:nvPr>
            <p:ph type="sldNum" sz="quarter" idx="4"/>
          </p:nvPr>
        </p:nvSpPr>
        <p:spPr/>
        <p:txBody>
          <a:bodyPr/>
          <a:lstStyle/>
          <a:p>
            <a:fld id="{321DD493-AA78-49EA-9C12-DE2BC4A55EFB}" type="slidenum">
              <a:rPr lang="en-US" smtClean="0"/>
              <a:pPr/>
              <a:t>10</a:t>
            </a:fld>
            <a:endParaRPr lang="en-US" dirty="0"/>
          </a:p>
        </p:txBody>
      </p:sp>
      <p:pic>
        <p:nvPicPr>
          <p:cNvPr id="1026" name="Picture 2" descr="C:\Documents and Settings\mwagner\Local Settings\Temporary Internet Files\Content.IE5\UPLMKDIB\MP900442309[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90985" y="3906794"/>
            <a:ext cx="3225114" cy="21500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02656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626" y="221630"/>
            <a:ext cx="7460974" cy="1143000"/>
          </a:xfrm>
        </p:spPr>
        <p:txBody>
          <a:bodyPr>
            <a:normAutofit/>
          </a:bodyPr>
          <a:lstStyle/>
          <a:p>
            <a:r>
              <a:rPr lang="en-US" dirty="0" smtClean="0"/>
              <a:t>What promotes early employment after high school?</a:t>
            </a:r>
            <a:endParaRPr lang="en-US" dirty="0"/>
          </a:p>
        </p:txBody>
      </p:sp>
      <p:sp>
        <p:nvSpPr>
          <p:cNvPr id="3" name="Content Placeholder 2"/>
          <p:cNvSpPr>
            <a:spLocks noGrp="1"/>
          </p:cNvSpPr>
          <p:nvPr>
            <p:ph idx="1"/>
          </p:nvPr>
        </p:nvSpPr>
        <p:spPr>
          <a:xfrm>
            <a:off x="768625" y="1482811"/>
            <a:ext cx="8251807" cy="4819135"/>
          </a:xfrm>
        </p:spPr>
        <p:txBody>
          <a:bodyPr>
            <a:noAutofit/>
          </a:bodyPr>
          <a:lstStyle/>
          <a:p>
            <a:pPr>
              <a:spcBef>
                <a:spcPts val="300"/>
              </a:spcBef>
              <a:spcAft>
                <a:spcPts val="300"/>
              </a:spcAft>
            </a:pPr>
            <a:r>
              <a:rPr lang="en-US" sz="2200" dirty="0" smtClean="0"/>
              <a:t>Tested the effects of </a:t>
            </a:r>
            <a:endParaRPr lang="en-US" sz="2200" dirty="0"/>
          </a:p>
          <a:p>
            <a:pPr lvl="1">
              <a:spcBef>
                <a:spcPts val="300"/>
              </a:spcBef>
              <a:spcAft>
                <a:spcPts val="300"/>
              </a:spcAft>
            </a:pPr>
            <a:r>
              <a:rPr lang="en-US" sz="2000" dirty="0"/>
              <a:t>Transition planning activities (e.g., contacting potential employers, youth had leadership role)</a:t>
            </a:r>
          </a:p>
          <a:p>
            <a:pPr lvl="1">
              <a:spcBef>
                <a:spcPts val="300"/>
              </a:spcBef>
              <a:spcAft>
                <a:spcPts val="300"/>
              </a:spcAft>
            </a:pPr>
            <a:r>
              <a:rPr lang="en-US" sz="2000" dirty="0" smtClean="0"/>
              <a:t>Career/technical </a:t>
            </a:r>
            <a:r>
              <a:rPr lang="en-US" sz="2000" dirty="0"/>
              <a:t>education course-taking</a:t>
            </a:r>
          </a:p>
          <a:p>
            <a:pPr lvl="2">
              <a:spcBef>
                <a:spcPts val="300"/>
              </a:spcBef>
              <a:spcAft>
                <a:spcPts val="300"/>
              </a:spcAft>
            </a:pPr>
            <a:r>
              <a:rPr lang="en-US" dirty="0"/>
              <a:t>Any CTE courses in general education setting</a:t>
            </a:r>
          </a:p>
          <a:p>
            <a:pPr lvl="2">
              <a:spcBef>
                <a:spcPts val="300"/>
              </a:spcBef>
              <a:spcAft>
                <a:spcPts val="300"/>
              </a:spcAft>
            </a:pPr>
            <a:r>
              <a:rPr lang="en-US" dirty="0"/>
              <a:t>A concentration of CTE courses in a general education setting </a:t>
            </a:r>
            <a:r>
              <a:rPr lang="en-US" dirty="0" smtClean="0"/>
              <a:t>(4 </a:t>
            </a:r>
            <a:r>
              <a:rPr lang="en-US" dirty="0"/>
              <a:t>or more credits earned in an occupationally-specific area).</a:t>
            </a:r>
          </a:p>
          <a:p>
            <a:pPr lvl="1">
              <a:spcBef>
                <a:spcPts val="300"/>
              </a:spcBef>
              <a:spcAft>
                <a:spcPts val="300"/>
              </a:spcAft>
            </a:pPr>
            <a:r>
              <a:rPr lang="en-US" sz="2000" dirty="0" smtClean="0"/>
              <a:t>Post-high </a:t>
            </a:r>
            <a:r>
              <a:rPr lang="en-US" sz="2000" dirty="0"/>
              <a:t>school goals </a:t>
            </a:r>
          </a:p>
          <a:p>
            <a:pPr lvl="1">
              <a:spcBef>
                <a:spcPts val="300"/>
              </a:spcBef>
              <a:spcAft>
                <a:spcPts val="300"/>
              </a:spcAft>
            </a:pPr>
            <a:r>
              <a:rPr lang="en-US" sz="2000" dirty="0" smtClean="0"/>
              <a:t>Employment-related high school services (e.g., job search instruction)</a:t>
            </a:r>
          </a:p>
          <a:p>
            <a:pPr lvl="1">
              <a:spcBef>
                <a:spcPts val="300"/>
              </a:spcBef>
              <a:spcAft>
                <a:spcPts val="300"/>
              </a:spcAft>
            </a:pPr>
            <a:r>
              <a:rPr lang="en-US" sz="2000" dirty="0" smtClean="0"/>
              <a:t>Having a job in high school</a:t>
            </a:r>
          </a:p>
          <a:p>
            <a:pPr lvl="1">
              <a:spcBef>
                <a:spcPts val="300"/>
              </a:spcBef>
              <a:spcAft>
                <a:spcPts val="300"/>
              </a:spcAft>
            </a:pPr>
            <a:r>
              <a:rPr lang="en-US" sz="2000" dirty="0" smtClean="0"/>
              <a:t>Receiving behavioral/mental health services</a:t>
            </a:r>
          </a:p>
          <a:p>
            <a:pPr lvl="1">
              <a:spcBef>
                <a:spcPts val="300"/>
              </a:spcBef>
              <a:spcAft>
                <a:spcPts val="300"/>
              </a:spcAft>
            </a:pPr>
            <a:r>
              <a:rPr lang="en-US" sz="2000" dirty="0"/>
              <a:t>High school graduation</a:t>
            </a:r>
          </a:p>
          <a:p>
            <a:pPr lvl="1">
              <a:spcBef>
                <a:spcPts val="300"/>
              </a:spcBef>
              <a:spcAft>
                <a:spcPts val="300"/>
              </a:spcAft>
            </a:pPr>
            <a:endParaRPr lang="en-US" sz="2000" dirty="0" smtClean="0"/>
          </a:p>
        </p:txBody>
      </p:sp>
      <p:sp>
        <p:nvSpPr>
          <p:cNvPr id="4" name="Slide Number Placeholder 3"/>
          <p:cNvSpPr>
            <a:spLocks noGrp="1"/>
          </p:cNvSpPr>
          <p:nvPr>
            <p:ph type="sldNum" sz="quarter" idx="4"/>
          </p:nvPr>
        </p:nvSpPr>
        <p:spPr/>
        <p:txBody>
          <a:bodyPr/>
          <a:lstStyle/>
          <a:p>
            <a:fld id="{321DD493-AA78-49EA-9C12-DE2BC4A55EFB}" type="slidenum">
              <a:rPr lang="en-US" smtClean="0"/>
              <a:pPr/>
              <a:t>11</a:t>
            </a:fld>
            <a:endParaRPr lang="en-US" dirty="0"/>
          </a:p>
        </p:txBody>
      </p:sp>
    </p:spTree>
    <p:extLst>
      <p:ext uri="{BB962C8B-B14F-4D97-AF65-F5344CB8AC3E}">
        <p14:creationId xmlns:p14="http://schemas.microsoft.com/office/powerpoint/2010/main" xmlns="" val="13192272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625" y="221630"/>
            <a:ext cx="7210717" cy="1143000"/>
          </a:xfrm>
        </p:spPr>
        <p:txBody>
          <a:bodyPr>
            <a:normAutofit/>
          </a:bodyPr>
          <a:lstStyle/>
          <a:p>
            <a:r>
              <a:rPr lang="en-US" sz="3200" dirty="0" smtClean="0"/>
              <a:t>Methods</a:t>
            </a:r>
            <a:endParaRPr lang="en-US" sz="3200" dirty="0"/>
          </a:p>
        </p:txBody>
      </p:sp>
      <p:sp>
        <p:nvSpPr>
          <p:cNvPr id="3" name="Content Placeholder 2"/>
          <p:cNvSpPr>
            <a:spLocks noGrp="1"/>
          </p:cNvSpPr>
          <p:nvPr>
            <p:ph idx="1"/>
          </p:nvPr>
        </p:nvSpPr>
        <p:spPr/>
        <p:txBody>
          <a:bodyPr>
            <a:noAutofit/>
          </a:bodyPr>
          <a:lstStyle/>
          <a:p>
            <a:r>
              <a:rPr lang="en-US" sz="2400" dirty="0" smtClean="0"/>
              <a:t>Propensity scoring methods strive </a:t>
            </a:r>
            <a:r>
              <a:rPr lang="en-US" sz="2400" dirty="0"/>
              <a:t>to create balance on observed covariates between treatment and comparison groups using statistical methods instead of </a:t>
            </a:r>
            <a:r>
              <a:rPr lang="en-US" sz="2400" dirty="0" smtClean="0"/>
              <a:t>randomization.</a:t>
            </a:r>
          </a:p>
          <a:p>
            <a:r>
              <a:rPr lang="en-US" sz="2400" dirty="0"/>
              <a:t>Baseline equivalence </a:t>
            </a:r>
            <a:r>
              <a:rPr lang="en-US" sz="2400" dirty="0" smtClean="0"/>
              <a:t>tests assess how well balanced adjusted treatment and comparison groups are.</a:t>
            </a:r>
            <a:endParaRPr lang="en-US" sz="2400" dirty="0"/>
          </a:p>
          <a:p>
            <a:r>
              <a:rPr lang="en-US" sz="2400" dirty="0"/>
              <a:t>Multiple imputation </a:t>
            </a:r>
            <a:r>
              <a:rPr lang="en-US" sz="2400" dirty="0" smtClean="0"/>
              <a:t>was used on </a:t>
            </a:r>
            <a:r>
              <a:rPr lang="en-US" sz="2400" dirty="0"/>
              <a:t>missing covariates, but not on intervention or outcome variables. </a:t>
            </a:r>
          </a:p>
          <a:p>
            <a:r>
              <a:rPr lang="en-US" sz="2400" dirty="0" smtClean="0"/>
              <a:t>Results are the average population effect of treatment on </a:t>
            </a:r>
            <a:r>
              <a:rPr lang="en-US" sz="2400" dirty="0"/>
              <a:t>the treated </a:t>
            </a:r>
            <a:r>
              <a:rPr lang="en-US" sz="2400" dirty="0" smtClean="0"/>
              <a:t>(PTT), not the analysis sample.</a:t>
            </a:r>
          </a:p>
        </p:txBody>
      </p:sp>
      <p:sp>
        <p:nvSpPr>
          <p:cNvPr id="6" name="Slide Number Placeholder 5"/>
          <p:cNvSpPr>
            <a:spLocks noGrp="1"/>
          </p:cNvSpPr>
          <p:nvPr>
            <p:ph type="sldNum" sz="quarter" idx="4"/>
          </p:nvPr>
        </p:nvSpPr>
        <p:spPr/>
        <p:txBody>
          <a:bodyPr/>
          <a:lstStyle/>
          <a:p>
            <a:fld id="{321DD493-AA78-49EA-9C12-DE2BC4A55EFB}" type="slidenum">
              <a:rPr lang="en-US" smtClean="0"/>
              <a:pPr/>
              <a:t>12</a:t>
            </a:fld>
            <a:endParaRPr lang="en-US" dirty="0"/>
          </a:p>
        </p:txBody>
      </p:sp>
    </p:spTree>
    <p:extLst>
      <p:ext uri="{BB962C8B-B14F-4D97-AF65-F5344CB8AC3E}">
        <p14:creationId xmlns:p14="http://schemas.microsoft.com/office/powerpoint/2010/main" xmlns="" val="3103109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626" y="221630"/>
            <a:ext cx="7460974" cy="1143000"/>
          </a:xfrm>
        </p:spPr>
        <p:txBody>
          <a:bodyPr>
            <a:normAutofit/>
          </a:bodyPr>
          <a:lstStyle/>
          <a:p>
            <a:r>
              <a:rPr lang="en-US" dirty="0" smtClean="0"/>
              <a:t>Predicting employment outcomes</a:t>
            </a:r>
            <a:endParaRPr lang="en-US" dirty="0"/>
          </a:p>
        </p:txBody>
      </p:sp>
      <p:sp>
        <p:nvSpPr>
          <p:cNvPr id="3" name="Content Placeholder 2"/>
          <p:cNvSpPr>
            <a:spLocks noGrp="1"/>
          </p:cNvSpPr>
          <p:nvPr>
            <p:ph idx="1"/>
          </p:nvPr>
        </p:nvSpPr>
        <p:spPr>
          <a:xfrm>
            <a:off x="768626" y="1532239"/>
            <a:ext cx="7918174" cy="4868562"/>
          </a:xfrm>
        </p:spPr>
        <p:txBody>
          <a:bodyPr>
            <a:normAutofit lnSpcReduction="10000"/>
          </a:bodyPr>
          <a:lstStyle/>
          <a:p>
            <a:r>
              <a:rPr lang="en-US" sz="2500" dirty="0" smtClean="0"/>
              <a:t>Used propensity score modeling techniques to </a:t>
            </a:r>
            <a:r>
              <a:rPr lang="en-US" sz="2500" dirty="0"/>
              <a:t>create comparison groups statistically </a:t>
            </a:r>
            <a:r>
              <a:rPr lang="en-US" sz="2500" dirty="0" smtClean="0"/>
              <a:t>similar on: </a:t>
            </a:r>
          </a:p>
          <a:p>
            <a:pPr lvl="1">
              <a:spcBef>
                <a:spcPts val="300"/>
              </a:spcBef>
              <a:spcAft>
                <a:spcPts val="300"/>
              </a:spcAft>
            </a:pPr>
            <a:r>
              <a:rPr lang="en-US" sz="2200" dirty="0" smtClean="0"/>
              <a:t>Demographics—age, gender, mother’s education, household income, race/ethnicity, two-parent household</a:t>
            </a:r>
          </a:p>
          <a:p>
            <a:pPr lvl="1">
              <a:spcBef>
                <a:spcPts val="300"/>
              </a:spcBef>
              <a:spcAft>
                <a:spcPts val="300"/>
              </a:spcAft>
            </a:pPr>
            <a:r>
              <a:rPr lang="en-US" sz="2200" dirty="0" smtClean="0"/>
              <a:t>Disability—diagnosed with ADD/ADHD</a:t>
            </a:r>
          </a:p>
          <a:p>
            <a:pPr lvl="1">
              <a:spcBef>
                <a:spcPts val="300"/>
              </a:spcBef>
              <a:spcAft>
                <a:spcPts val="300"/>
              </a:spcAft>
            </a:pPr>
            <a:r>
              <a:rPr lang="en-US" sz="2200" dirty="0" smtClean="0"/>
              <a:t>Scores on scales measuring skills related to cognitive functioning, social assertion, self-control, social cooperation </a:t>
            </a:r>
          </a:p>
          <a:p>
            <a:pPr lvl="1">
              <a:spcBef>
                <a:spcPts val="300"/>
              </a:spcBef>
              <a:spcAft>
                <a:spcPts val="300"/>
              </a:spcAft>
            </a:pPr>
            <a:r>
              <a:rPr lang="en-US" sz="2200" dirty="0" smtClean="0"/>
              <a:t>Scores on scale of family support for education at home and family involvement at school</a:t>
            </a:r>
          </a:p>
          <a:p>
            <a:pPr lvl="1">
              <a:spcBef>
                <a:spcPts val="300"/>
              </a:spcBef>
              <a:spcAft>
                <a:spcPts val="300"/>
              </a:spcAft>
            </a:pPr>
            <a:r>
              <a:rPr lang="en-US" sz="2200" dirty="0" smtClean="0"/>
              <a:t>Experiences during school—GPA, number of absences, ever arrested, ever held back a grade, number of school changes</a:t>
            </a:r>
          </a:p>
          <a:p>
            <a:pPr marL="390525" lvl="1" indent="0">
              <a:buNone/>
            </a:pPr>
            <a:endParaRPr lang="en-US" dirty="0" smtClean="0"/>
          </a:p>
        </p:txBody>
      </p:sp>
      <p:sp>
        <p:nvSpPr>
          <p:cNvPr id="4" name="Slide Number Placeholder 3"/>
          <p:cNvSpPr>
            <a:spLocks noGrp="1"/>
          </p:cNvSpPr>
          <p:nvPr>
            <p:ph type="sldNum" sz="quarter" idx="4"/>
          </p:nvPr>
        </p:nvSpPr>
        <p:spPr/>
        <p:txBody>
          <a:bodyPr/>
          <a:lstStyle/>
          <a:p>
            <a:fld id="{321DD493-AA78-49EA-9C12-DE2BC4A55EFB}" type="slidenum">
              <a:rPr lang="en-US" smtClean="0"/>
              <a:pPr/>
              <a:t>13</a:t>
            </a:fld>
            <a:endParaRPr lang="en-US" dirty="0"/>
          </a:p>
        </p:txBody>
      </p:sp>
    </p:spTree>
    <p:extLst>
      <p:ext uri="{BB962C8B-B14F-4D97-AF65-F5344CB8AC3E}">
        <p14:creationId xmlns:p14="http://schemas.microsoft.com/office/powerpoint/2010/main" xmlns="" val="20022435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189" y="272212"/>
            <a:ext cx="8340811" cy="901025"/>
          </a:xfrm>
        </p:spPr>
        <p:txBody>
          <a:bodyPr>
            <a:noAutofit/>
          </a:bodyPr>
          <a:lstStyle/>
          <a:p>
            <a:r>
              <a:rPr lang="en-US" sz="3200" dirty="0" smtClean="0"/>
              <a:t>Effects </a:t>
            </a:r>
            <a:r>
              <a:rPr lang="en-US" sz="3200" dirty="0"/>
              <a:t>on full-time employment of </a:t>
            </a:r>
            <a:r>
              <a:rPr lang="en-US" sz="3200" dirty="0" smtClean="0"/>
              <a:t/>
            </a:r>
            <a:br>
              <a:rPr lang="en-US" sz="3200" dirty="0" smtClean="0"/>
            </a:br>
            <a:r>
              <a:rPr lang="en-US" sz="3200" dirty="0" smtClean="0"/>
              <a:t>providing transition planning instruction</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621564627"/>
              </p:ext>
            </p:extLst>
          </p:nvPr>
        </p:nvGraphicFramePr>
        <p:xfrm>
          <a:off x="1796019" y="1858473"/>
          <a:ext cx="6137019" cy="3260514"/>
        </p:xfrm>
        <a:graphic>
          <a:graphicData uri="http://schemas.openxmlformats.org/drawingml/2006/table">
            <a:tbl>
              <a:tblPr firstRow="1" bandRow="1">
                <a:tableStyleId>{5C22544A-7EE6-4342-B048-85BDC9FD1C3A}</a:tableStyleId>
              </a:tblPr>
              <a:tblGrid>
                <a:gridCol w="4530641"/>
                <a:gridCol w="1606378"/>
              </a:tblGrid>
              <a:tr h="8082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
                      </a:r>
                      <a:br>
                        <a:rPr lang="en-US" sz="2000" dirty="0" smtClean="0"/>
                      </a:br>
                      <a:r>
                        <a:rPr lang="en-US" sz="2000" dirty="0" smtClean="0"/>
                        <a:t>Years</a:t>
                      </a:r>
                      <a:r>
                        <a:rPr lang="en-US" sz="2000" baseline="0" dirty="0" smtClean="0"/>
                        <a:t> out of high school</a:t>
                      </a:r>
                      <a:endParaRPr lang="en-US" sz="2000" dirty="0"/>
                    </a:p>
                  </a:txBody>
                  <a:tcPr>
                    <a:solidFill>
                      <a:schemeClr val="accent1">
                        <a:lumMod val="75000"/>
                      </a:schemeClr>
                    </a:solidFill>
                  </a:tcPr>
                </a:tc>
                <a:tc>
                  <a:txBody>
                    <a:bodyPr/>
                    <a:lstStyle/>
                    <a:p>
                      <a:pPr algn="ctr"/>
                      <a:endParaRPr lang="en-US" sz="2000" dirty="0" smtClean="0"/>
                    </a:p>
                    <a:p>
                      <a:pPr algn="ctr"/>
                      <a:r>
                        <a:rPr lang="en-US" sz="2000" dirty="0" smtClean="0"/>
                        <a:t>Odds Ratio</a:t>
                      </a:r>
                      <a:endParaRPr lang="en-US" sz="2000" dirty="0"/>
                    </a:p>
                  </a:txBody>
                  <a:tcPr>
                    <a:solidFill>
                      <a:schemeClr val="accent1">
                        <a:lumMod val="75000"/>
                      </a:schemeClr>
                    </a:solidFill>
                  </a:tcPr>
                </a:tc>
              </a:tr>
              <a:tr h="562534">
                <a:tc>
                  <a:txBody>
                    <a:bodyPr/>
                    <a:lstStyle/>
                    <a:p>
                      <a:r>
                        <a:rPr lang="en-US" sz="2800" dirty="0" smtClean="0"/>
                        <a:t>Up to 2 years post high school</a:t>
                      </a:r>
                      <a:endParaRPr 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800" b="0" kern="1200" dirty="0" smtClean="0">
                          <a:solidFill>
                            <a:schemeClr val="dk1"/>
                          </a:solidFill>
                          <a:latin typeface="+mn-lt"/>
                          <a:ea typeface="+mn-ea"/>
                          <a:cs typeface="+mn-cs"/>
                        </a:rPr>
                        <a:t>0.30</a:t>
                      </a:r>
                      <a:endParaRPr lang="en-US" sz="2800" b="1" kern="1200" dirty="0" smtClean="0">
                        <a:solidFill>
                          <a:schemeClr val="dk1"/>
                        </a:solidFill>
                        <a:latin typeface="+mn-lt"/>
                        <a:ea typeface="+mn-ea"/>
                        <a:cs typeface="+mn-cs"/>
                      </a:endParaRPr>
                    </a:p>
                  </a:txBody>
                  <a:tcPr anchor="ctr"/>
                </a:tc>
              </a:tr>
              <a:tr h="630194">
                <a:tc>
                  <a:txBody>
                    <a:bodyPr/>
                    <a:lstStyle/>
                    <a:p>
                      <a:r>
                        <a:rPr lang="en-US" sz="2800" dirty="0" smtClean="0"/>
                        <a:t>2 up to 8 years post high school</a:t>
                      </a:r>
                      <a:endParaRPr 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800" kern="1200" dirty="0" smtClean="0">
                          <a:solidFill>
                            <a:schemeClr val="dk1"/>
                          </a:solidFill>
                          <a:latin typeface="+mn-lt"/>
                          <a:ea typeface="+mn-ea"/>
                          <a:cs typeface="+mn-cs"/>
                        </a:rPr>
                        <a:t>0.61</a:t>
                      </a:r>
                    </a:p>
                  </a:txBody>
                  <a:tcPr anchor="ctr"/>
                </a:tc>
              </a:tr>
              <a:tr h="667265">
                <a:tc>
                  <a:txBody>
                    <a:bodyPr/>
                    <a:lstStyle/>
                    <a:p>
                      <a:r>
                        <a:rPr lang="en-US" sz="2800" dirty="0" smtClean="0"/>
                        <a:t>Any time since leaving high school</a:t>
                      </a:r>
                      <a:endParaRPr 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800" b="0" kern="1200" dirty="0" smtClean="0">
                          <a:solidFill>
                            <a:schemeClr val="dk1"/>
                          </a:solidFill>
                          <a:latin typeface="+mn-lt"/>
                          <a:ea typeface="+mn-ea"/>
                          <a:cs typeface="+mn-cs"/>
                        </a:rPr>
                        <a:t>0.21**</a:t>
                      </a:r>
                    </a:p>
                  </a:txBody>
                  <a:tcPr anchor="ctr"/>
                </a:tc>
              </a:tr>
            </a:tbl>
          </a:graphicData>
        </a:graphic>
      </p:graphicFrame>
      <p:sp>
        <p:nvSpPr>
          <p:cNvPr id="4" name="Slide Number Placeholder 3"/>
          <p:cNvSpPr>
            <a:spLocks noGrp="1"/>
          </p:cNvSpPr>
          <p:nvPr>
            <p:ph type="sldNum" sz="quarter" idx="4"/>
          </p:nvPr>
        </p:nvSpPr>
        <p:spPr/>
        <p:txBody>
          <a:bodyPr/>
          <a:lstStyle/>
          <a:p>
            <a:fld id="{321DD493-AA78-49EA-9C12-DE2BC4A55EFB}" type="slidenum">
              <a:rPr lang="en-US" smtClean="0"/>
              <a:pPr/>
              <a:t>14</a:t>
            </a:fld>
            <a:endParaRPr lang="en-US" dirty="0"/>
          </a:p>
        </p:txBody>
      </p:sp>
      <p:sp>
        <p:nvSpPr>
          <p:cNvPr id="6" name="Rectangle 5"/>
          <p:cNvSpPr/>
          <p:nvPr/>
        </p:nvSpPr>
        <p:spPr>
          <a:xfrm>
            <a:off x="2866767" y="6398601"/>
            <a:ext cx="5489119" cy="338554"/>
          </a:xfrm>
          <a:prstGeom prst="rect">
            <a:avLst/>
          </a:prstGeom>
        </p:spPr>
        <p:txBody>
          <a:bodyPr wrap="square">
            <a:spAutoFit/>
          </a:bodyPr>
          <a:lstStyle/>
          <a:p>
            <a:r>
              <a:rPr lang="en-US" sz="1600" dirty="0" smtClean="0">
                <a:latin typeface="Arial" panose="020B0604020202020204" pitchFamily="34" charset="0"/>
                <a:cs typeface="Arial" panose="020B0604020202020204" pitchFamily="34" charset="0"/>
              </a:rPr>
              <a:t>** </a:t>
            </a:r>
            <a:r>
              <a:rPr lang="en-US" sz="1600" i="1" dirty="0" smtClean="0">
                <a:latin typeface="Arial" panose="020B0604020202020204" pitchFamily="34" charset="0"/>
                <a:cs typeface="Arial" panose="020B0604020202020204" pitchFamily="34" charset="0"/>
              </a:rPr>
              <a:t>p</a:t>
            </a:r>
            <a:r>
              <a:rPr lang="en-US" sz="1600" dirty="0" smtClean="0">
                <a:latin typeface="Arial" panose="020B0604020202020204" pitchFamily="34" charset="0"/>
                <a:cs typeface="Arial" panose="020B0604020202020204" pitchFamily="34" charset="0"/>
              </a:rPr>
              <a:t> &lt; .01</a:t>
            </a:r>
            <a:endParaRPr lang="en-US" sz="1400" dirty="0" smtClean="0">
              <a:latin typeface="Arial" panose="020B0604020202020204" pitchFamily="34" charset="0"/>
              <a:cs typeface="Arial" panose="020B0604020202020204" pitchFamily="34" charset="0"/>
            </a:endParaRPr>
          </a:p>
        </p:txBody>
      </p:sp>
      <p:sp>
        <p:nvSpPr>
          <p:cNvPr id="3" name="TextBox 2"/>
          <p:cNvSpPr txBox="1"/>
          <p:nvPr/>
        </p:nvSpPr>
        <p:spPr>
          <a:xfrm>
            <a:off x="840259" y="5548177"/>
            <a:ext cx="8143103" cy="430887"/>
          </a:xfrm>
          <a:prstGeom prst="rect">
            <a:avLst/>
          </a:prstGeom>
          <a:noFill/>
        </p:spPr>
        <p:txBody>
          <a:bodyPr wrap="square" rtlCol="0">
            <a:spAutoFit/>
          </a:bodyPr>
          <a:lstStyle/>
          <a:p>
            <a:r>
              <a:rPr lang="en-US" sz="2200" dirty="0" smtClean="0"/>
              <a:t>Youth received transition planning instruction in high school = 78.4%</a:t>
            </a:r>
            <a:r>
              <a:rPr lang="en-US" dirty="0" smtClean="0"/>
              <a:t> </a:t>
            </a:r>
            <a:endParaRPr lang="en-US" dirty="0"/>
          </a:p>
        </p:txBody>
      </p:sp>
    </p:spTree>
    <p:extLst>
      <p:ext uri="{BB962C8B-B14F-4D97-AF65-F5344CB8AC3E}">
        <p14:creationId xmlns:p14="http://schemas.microsoft.com/office/powerpoint/2010/main" xmlns="" val="1025753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119" y="287900"/>
            <a:ext cx="7685540" cy="858442"/>
          </a:xfrm>
        </p:spPr>
        <p:txBody>
          <a:bodyPr>
            <a:noAutofit/>
          </a:bodyPr>
          <a:lstStyle/>
          <a:p>
            <a:r>
              <a:rPr lang="en-US" sz="2800" dirty="0" smtClean="0"/>
              <a:t>Effects on full-time </a:t>
            </a:r>
            <a:r>
              <a:rPr lang="en-US" sz="2800" dirty="0"/>
              <a:t>employment</a:t>
            </a:r>
            <a:r>
              <a:rPr lang="en-US" sz="2800" dirty="0" smtClean="0"/>
              <a:t> of any </a:t>
            </a:r>
            <a:br>
              <a:rPr lang="en-US" sz="2800" dirty="0" smtClean="0"/>
            </a:br>
            <a:r>
              <a:rPr lang="en-US" sz="2800" dirty="0" smtClean="0"/>
              <a:t>general education CTE </a:t>
            </a:r>
            <a:r>
              <a:rPr lang="en-US" sz="2800" dirty="0"/>
              <a:t>and CTE </a:t>
            </a:r>
            <a:r>
              <a:rPr lang="en-US" sz="2800" dirty="0" smtClean="0"/>
              <a:t>concentration</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916735322"/>
              </p:ext>
            </p:extLst>
          </p:nvPr>
        </p:nvGraphicFramePr>
        <p:xfrm>
          <a:off x="1136657" y="1750935"/>
          <a:ext cx="7475838" cy="4082278"/>
        </p:xfrm>
        <a:graphic>
          <a:graphicData uri="http://schemas.openxmlformats.org/drawingml/2006/table">
            <a:tbl>
              <a:tblPr firstRow="1" bandRow="1">
                <a:tableStyleId>{5C22544A-7EE6-4342-B048-85BDC9FD1C3A}</a:tableStyleId>
              </a:tblPr>
              <a:tblGrid>
                <a:gridCol w="3744262"/>
                <a:gridCol w="1902776"/>
                <a:gridCol w="1828800"/>
              </a:tblGrid>
              <a:tr h="5103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solidFill>
                      <a:schemeClr val="accent1">
                        <a:lumMod val="75000"/>
                      </a:schemeClr>
                    </a:solidFill>
                  </a:tcPr>
                </a:tc>
                <a:tc gridSpan="2">
                  <a:txBody>
                    <a:bodyPr/>
                    <a:lstStyle/>
                    <a:p>
                      <a:pPr algn="ctr"/>
                      <a:r>
                        <a:rPr lang="en-US" sz="2000" dirty="0" smtClean="0"/>
                        <a:t>Odds Ratios</a:t>
                      </a:r>
                      <a:endParaRPr lang="en-US" sz="2000" dirty="0"/>
                    </a:p>
                  </a:txBody>
                  <a:tcPr>
                    <a:solidFill>
                      <a:schemeClr val="accent1">
                        <a:lumMod val="75000"/>
                      </a:schemeClr>
                    </a:solidFill>
                  </a:tcPr>
                </a:tc>
                <a:tc hMerge="1">
                  <a:txBody>
                    <a:bodyPr/>
                    <a:lstStyle/>
                    <a:p>
                      <a:pPr algn="ctr"/>
                      <a:endParaRPr lang="en-US" sz="2000" dirty="0"/>
                    </a:p>
                  </a:txBody>
                  <a:tcPr>
                    <a:solidFill>
                      <a:schemeClr val="accent1">
                        <a:lumMod val="75000"/>
                      </a:schemeClr>
                    </a:solidFill>
                  </a:tcPr>
                </a:tc>
              </a:tr>
              <a:tr h="7661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dirty="0"/>
                    </a:p>
                  </a:txBody>
                  <a:tcPr>
                    <a:solidFill>
                      <a:schemeClr val="accent1">
                        <a:lumMod val="75000"/>
                      </a:schemeClr>
                    </a:solidFill>
                  </a:tcPr>
                </a:tc>
                <a:tc>
                  <a:txBody>
                    <a:bodyPr/>
                    <a:lstStyle/>
                    <a:p>
                      <a:pPr algn="ctr"/>
                      <a:r>
                        <a:rPr lang="en-US" sz="2000" b="1" dirty="0" smtClean="0">
                          <a:solidFill>
                            <a:schemeClr val="bg1"/>
                          </a:solidFill>
                        </a:rPr>
                        <a:t>Any General Education CTE</a:t>
                      </a:r>
                      <a:endParaRPr lang="en-US" sz="2000" b="1" dirty="0">
                        <a:solidFill>
                          <a:schemeClr val="bg1"/>
                        </a:solidFill>
                      </a:endParaRPr>
                    </a:p>
                  </a:txBody>
                  <a:tcPr>
                    <a:solidFill>
                      <a:schemeClr val="accent1">
                        <a:lumMod val="75000"/>
                      </a:schemeClr>
                    </a:solidFill>
                  </a:tcPr>
                </a:tc>
                <a:tc>
                  <a:txBody>
                    <a:bodyPr/>
                    <a:lstStyle/>
                    <a:p>
                      <a:pPr algn="ctr"/>
                      <a:r>
                        <a:rPr lang="en-US" sz="2000" b="1" dirty="0" smtClean="0">
                          <a:solidFill>
                            <a:schemeClr val="bg1"/>
                          </a:solidFill>
                        </a:rPr>
                        <a:t>Concentration* of Gen Ed CTE</a:t>
                      </a:r>
                      <a:endParaRPr lang="en-US" sz="2000" b="1" dirty="0">
                        <a:solidFill>
                          <a:schemeClr val="bg1"/>
                        </a:solidFill>
                      </a:endParaRPr>
                    </a:p>
                  </a:txBody>
                  <a:tcPr>
                    <a:solidFill>
                      <a:schemeClr val="accent1">
                        <a:lumMod val="75000"/>
                      </a:schemeClr>
                    </a:solidFill>
                  </a:tcPr>
                </a:tc>
              </a:tr>
              <a:tr h="903860">
                <a:tc>
                  <a:txBody>
                    <a:bodyPr/>
                    <a:lstStyle/>
                    <a:p>
                      <a:r>
                        <a:rPr lang="en-US" sz="2700" dirty="0" smtClean="0"/>
                        <a:t>Up to 2 years post high school</a:t>
                      </a:r>
                      <a:endParaRPr lang="en-US" sz="27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700" kern="1200" dirty="0" smtClean="0">
                          <a:solidFill>
                            <a:schemeClr val="dk1"/>
                          </a:solidFill>
                          <a:latin typeface="+mn-lt"/>
                          <a:ea typeface="+mn-ea"/>
                          <a:cs typeface="+mn-cs"/>
                        </a:rPr>
                        <a:t>1.95</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700" kern="1200" dirty="0" smtClean="0">
                          <a:solidFill>
                            <a:schemeClr val="dk1"/>
                          </a:solidFill>
                          <a:latin typeface="+mn-lt"/>
                          <a:ea typeface="+mn-ea"/>
                          <a:cs typeface="+mn-cs"/>
                        </a:rPr>
                        <a:t>4.07**</a:t>
                      </a:r>
                    </a:p>
                  </a:txBody>
                  <a:tcPr anchor="ctr"/>
                </a:tc>
              </a:tr>
              <a:tr h="873380">
                <a:tc>
                  <a:txBody>
                    <a:bodyPr/>
                    <a:lstStyle/>
                    <a:p>
                      <a:r>
                        <a:rPr lang="en-US" sz="2700" dirty="0" smtClean="0"/>
                        <a:t>2 up to 8 years post high school</a:t>
                      </a:r>
                      <a:endParaRPr lang="en-US" sz="2700" dirty="0"/>
                    </a:p>
                  </a:txBody>
                  <a:tcPr/>
                </a:tc>
                <a:tc>
                  <a:txBody>
                    <a:bodyPr/>
                    <a:lstStyle/>
                    <a:p>
                      <a:pPr marL="0" algn="ctr" defTabSz="914400" rtl="0" eaLnBrk="1" latinLnBrk="0" hangingPunct="1">
                        <a:tabLst>
                          <a:tab pos="914400" algn="dec"/>
                        </a:tabLst>
                      </a:pPr>
                      <a:r>
                        <a:rPr lang="en-US" sz="2700" kern="1200" dirty="0" smtClean="0">
                          <a:solidFill>
                            <a:schemeClr val="dk1"/>
                          </a:solidFill>
                          <a:latin typeface="+mn-lt"/>
                          <a:ea typeface="+mn-ea"/>
                          <a:cs typeface="+mn-cs"/>
                        </a:rPr>
                        <a:t>2.03</a:t>
                      </a:r>
                    </a:p>
                  </a:txBody>
                  <a:tcPr anchor="ctr"/>
                </a:tc>
                <a:tc>
                  <a:txBody>
                    <a:bodyPr/>
                    <a:lstStyle/>
                    <a:p>
                      <a:pPr marL="0" algn="ctr" defTabSz="914400" rtl="0" eaLnBrk="1" latinLnBrk="0" hangingPunct="1">
                        <a:tabLst>
                          <a:tab pos="914400" algn="dec"/>
                        </a:tabLst>
                      </a:pPr>
                      <a:r>
                        <a:rPr lang="en-US" sz="2700" kern="1200" dirty="0" smtClean="0">
                          <a:solidFill>
                            <a:schemeClr val="dk1"/>
                          </a:solidFill>
                          <a:latin typeface="+mn-lt"/>
                          <a:ea typeface="+mn-ea"/>
                          <a:cs typeface="+mn-cs"/>
                        </a:rPr>
                        <a:t>1.80</a:t>
                      </a:r>
                    </a:p>
                  </a:txBody>
                  <a:tcPr anchor="ctr"/>
                </a:tc>
              </a:tr>
              <a:tr h="977007">
                <a:tc>
                  <a:txBody>
                    <a:bodyPr/>
                    <a:lstStyle/>
                    <a:p>
                      <a:r>
                        <a:rPr lang="en-US" sz="2700" dirty="0" smtClean="0"/>
                        <a:t>Any time since leaving high school</a:t>
                      </a:r>
                      <a:endParaRPr lang="en-US" sz="2700" dirty="0"/>
                    </a:p>
                  </a:txBody>
                  <a:tcPr/>
                </a:tc>
                <a:tc>
                  <a:txBody>
                    <a:bodyPr/>
                    <a:lstStyle/>
                    <a:p>
                      <a:pPr marL="0" algn="ctr" defTabSz="914400" rtl="0" eaLnBrk="1" latinLnBrk="0" hangingPunct="1">
                        <a:tabLst>
                          <a:tab pos="914400" algn="dec"/>
                        </a:tabLst>
                      </a:pPr>
                      <a:r>
                        <a:rPr lang="en-US" sz="2700" kern="1200" dirty="0" smtClean="0">
                          <a:solidFill>
                            <a:schemeClr val="dk1"/>
                          </a:solidFill>
                          <a:latin typeface="+mn-lt"/>
                          <a:ea typeface="+mn-ea"/>
                          <a:cs typeface="+mn-cs"/>
                        </a:rPr>
                        <a:t>2.49*</a:t>
                      </a:r>
                    </a:p>
                  </a:txBody>
                  <a:tcPr anchor="ctr"/>
                </a:tc>
                <a:tc>
                  <a:txBody>
                    <a:bodyPr/>
                    <a:lstStyle/>
                    <a:p>
                      <a:pPr marL="0" algn="ctr" defTabSz="914400" rtl="0" eaLnBrk="1" latinLnBrk="0" hangingPunct="1">
                        <a:tabLst>
                          <a:tab pos="914400" algn="dec"/>
                        </a:tabLst>
                      </a:pPr>
                      <a:r>
                        <a:rPr lang="en-US" sz="2700" kern="1200" dirty="0" smtClean="0">
                          <a:solidFill>
                            <a:schemeClr val="dk1"/>
                          </a:solidFill>
                          <a:latin typeface="+mn-lt"/>
                          <a:ea typeface="+mn-ea"/>
                          <a:cs typeface="+mn-cs"/>
                        </a:rPr>
                        <a:t>4.04*</a:t>
                      </a:r>
                    </a:p>
                  </a:txBody>
                  <a:tcPr anchor="ctr"/>
                </a:tc>
              </a:tr>
            </a:tbl>
          </a:graphicData>
        </a:graphic>
      </p:graphicFrame>
      <p:sp>
        <p:nvSpPr>
          <p:cNvPr id="4" name="Slide Number Placeholder 3"/>
          <p:cNvSpPr>
            <a:spLocks noGrp="1"/>
          </p:cNvSpPr>
          <p:nvPr>
            <p:ph type="sldNum" sz="quarter" idx="4"/>
          </p:nvPr>
        </p:nvSpPr>
        <p:spPr/>
        <p:txBody>
          <a:bodyPr/>
          <a:lstStyle/>
          <a:p>
            <a:fld id="{321DD493-AA78-49EA-9C12-DE2BC4A55EFB}" type="slidenum">
              <a:rPr lang="en-US" smtClean="0"/>
              <a:pPr/>
              <a:t>15</a:t>
            </a:fld>
            <a:endParaRPr lang="en-US" dirty="0"/>
          </a:p>
        </p:txBody>
      </p:sp>
      <p:sp>
        <p:nvSpPr>
          <p:cNvPr id="6" name="Rectangle 5"/>
          <p:cNvSpPr/>
          <p:nvPr/>
        </p:nvSpPr>
        <p:spPr>
          <a:xfrm>
            <a:off x="2557849" y="6114390"/>
            <a:ext cx="6156391" cy="738664"/>
          </a:xfrm>
          <a:prstGeom prst="rect">
            <a:avLst/>
          </a:prstGeom>
        </p:spPr>
        <p:txBody>
          <a:bodyPr wrap="square">
            <a:spAutoFit/>
          </a:bodyPr>
          <a:lstStyle/>
          <a:p>
            <a:r>
              <a:rPr lang="en-US" sz="1400" dirty="0"/>
              <a:t>CTE = Career and </a:t>
            </a:r>
            <a:r>
              <a:rPr lang="en-US" sz="1400" dirty="0" smtClean="0"/>
              <a:t>technical education </a:t>
            </a:r>
          </a:p>
          <a:p>
            <a:r>
              <a:rPr lang="en-US" sz="1400" dirty="0" smtClean="0"/>
              <a:t>Concentration = earning 4 or more credits in an occupationally specific CTE subject</a:t>
            </a:r>
          </a:p>
          <a:p>
            <a:r>
              <a:rPr lang="en-US" sz="1400" dirty="0" smtClean="0"/>
              <a:t>*</a:t>
            </a:r>
            <a:r>
              <a:rPr lang="en-US" sz="1400" i="1" dirty="0" smtClean="0"/>
              <a:t>p</a:t>
            </a:r>
            <a:r>
              <a:rPr lang="en-US" sz="1400" dirty="0" smtClean="0"/>
              <a:t> &lt; .05; ** </a:t>
            </a:r>
            <a:r>
              <a:rPr lang="en-US" sz="1400" i="1" dirty="0" smtClean="0"/>
              <a:t>p</a:t>
            </a:r>
            <a:r>
              <a:rPr lang="en-US" sz="1400" dirty="0" smtClean="0"/>
              <a:t> &lt; .01</a:t>
            </a:r>
          </a:p>
        </p:txBody>
      </p:sp>
    </p:spTree>
    <p:extLst>
      <p:ext uri="{BB962C8B-B14F-4D97-AF65-F5344CB8AC3E}">
        <p14:creationId xmlns:p14="http://schemas.microsoft.com/office/powerpoint/2010/main" xmlns="" val="20909155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625" y="221630"/>
            <a:ext cx="7300337" cy="1143000"/>
          </a:xfrm>
        </p:spPr>
        <p:txBody>
          <a:bodyPr>
            <a:normAutofit/>
          </a:bodyPr>
          <a:lstStyle/>
          <a:p>
            <a:r>
              <a:rPr lang="en-US" dirty="0" smtClean="0"/>
              <a:t>CTE enrollment of youth with ED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938005170"/>
              </p:ext>
            </p:extLst>
          </p:nvPr>
        </p:nvGraphicFramePr>
        <p:xfrm>
          <a:off x="768350" y="1600200"/>
          <a:ext cx="791845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321DD493-AA78-49EA-9C12-DE2BC4A55EFB}" type="slidenum">
              <a:rPr lang="en-US" smtClean="0"/>
              <a:pPr/>
              <a:t>16</a:t>
            </a:fld>
            <a:endParaRPr lang="en-US" dirty="0"/>
          </a:p>
        </p:txBody>
      </p:sp>
      <p:sp>
        <p:nvSpPr>
          <p:cNvPr id="6" name="Text Box 5"/>
          <p:cNvSpPr txBox="1">
            <a:spLocks noChangeArrowheads="1"/>
          </p:cNvSpPr>
          <p:nvPr/>
        </p:nvSpPr>
        <p:spPr bwMode="auto">
          <a:xfrm>
            <a:off x="2367419" y="6116862"/>
            <a:ext cx="6576164" cy="861774"/>
          </a:xfrm>
          <a:prstGeom prst="rect">
            <a:avLst/>
          </a:prstGeom>
          <a:noFill/>
          <a:ln w="9525">
            <a:noFill/>
            <a:miter lim="800000"/>
            <a:headEnd/>
            <a:tailEnd/>
          </a:ln>
        </p:spPr>
        <p:txBody>
          <a:bodyPr wrap="square">
            <a:spAutoFit/>
          </a:bodyPr>
          <a:lstStyle/>
          <a:p>
            <a:r>
              <a:rPr lang="en-US" sz="1000" b="0" dirty="0" smtClean="0">
                <a:latin typeface="Arial" panose="020B0604020202020204" pitchFamily="34" charset="0"/>
                <a:cs typeface="Arial" panose="020B0604020202020204" pitchFamily="34" charset="0"/>
              </a:rPr>
              <a:t>NOTE: Analyses include young adults with disabilities out of high school up to 8 years. Young adults who had enrolled in more than one type of postsecondary school were included in each type of school they had attended. </a:t>
            </a:r>
          </a:p>
          <a:p>
            <a:r>
              <a:rPr lang="en-US" sz="1000" dirty="0">
                <a:latin typeface="Arial" panose="020B0604020202020204" pitchFamily="34" charset="0"/>
                <a:cs typeface="Arial" panose="020B0604020202020204" pitchFamily="34" charset="0"/>
              </a:rPr>
              <a:t>SOURCE: U.S. Department of Education, Institute of Education Sciences, National Center for Special Education Research, National Longitudinal Transition Study-2 (NLTS2), </a:t>
            </a:r>
            <a:r>
              <a:rPr lang="en-US" sz="1000" dirty="0" smtClean="0">
                <a:latin typeface="Arial" panose="020B0604020202020204" pitchFamily="34" charset="0"/>
                <a:cs typeface="Arial" panose="020B0604020202020204" pitchFamily="34" charset="0"/>
              </a:rPr>
              <a:t>high school transcripts.</a:t>
            </a:r>
            <a:endParaRPr lang="en-US" sz="1000" dirty="0">
              <a:latin typeface="Arial" panose="020B0604020202020204" pitchFamily="34" charset="0"/>
              <a:cs typeface="Arial" panose="020B0604020202020204" pitchFamily="34" charset="0"/>
            </a:endParaRPr>
          </a:p>
          <a:p>
            <a:endParaRPr lang="en-US" sz="1000" b="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837701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189" y="272212"/>
            <a:ext cx="8340811" cy="901025"/>
          </a:xfrm>
        </p:spPr>
        <p:txBody>
          <a:bodyPr>
            <a:noAutofit/>
          </a:bodyPr>
          <a:lstStyle/>
          <a:p>
            <a:r>
              <a:rPr lang="en-US" sz="3200" dirty="0" smtClean="0"/>
              <a:t>Effects of HS graduation on full-time employment</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080435791"/>
              </p:ext>
            </p:extLst>
          </p:nvPr>
        </p:nvGraphicFramePr>
        <p:xfrm>
          <a:off x="1796019" y="1858473"/>
          <a:ext cx="6137019" cy="3260514"/>
        </p:xfrm>
        <a:graphic>
          <a:graphicData uri="http://schemas.openxmlformats.org/drawingml/2006/table">
            <a:tbl>
              <a:tblPr firstRow="1" bandRow="1">
                <a:tableStyleId>{5C22544A-7EE6-4342-B048-85BDC9FD1C3A}</a:tableStyleId>
              </a:tblPr>
              <a:tblGrid>
                <a:gridCol w="4530641"/>
                <a:gridCol w="1606378"/>
              </a:tblGrid>
              <a:tr h="8082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
                      </a:r>
                      <a:br>
                        <a:rPr lang="en-US" sz="2000" dirty="0" smtClean="0"/>
                      </a:br>
                      <a:r>
                        <a:rPr lang="en-US" sz="2000" dirty="0" smtClean="0"/>
                        <a:t>Years</a:t>
                      </a:r>
                      <a:r>
                        <a:rPr lang="en-US" sz="2000" baseline="0" dirty="0" smtClean="0"/>
                        <a:t> out of high school</a:t>
                      </a:r>
                      <a:endParaRPr lang="en-US" sz="2000" dirty="0"/>
                    </a:p>
                  </a:txBody>
                  <a:tcPr>
                    <a:solidFill>
                      <a:schemeClr val="accent1">
                        <a:lumMod val="75000"/>
                      </a:schemeClr>
                    </a:solidFill>
                  </a:tcPr>
                </a:tc>
                <a:tc>
                  <a:txBody>
                    <a:bodyPr/>
                    <a:lstStyle/>
                    <a:p>
                      <a:pPr algn="ctr"/>
                      <a:endParaRPr lang="en-US" sz="2000" dirty="0" smtClean="0"/>
                    </a:p>
                    <a:p>
                      <a:pPr algn="ctr"/>
                      <a:r>
                        <a:rPr lang="en-US" sz="2000" dirty="0" smtClean="0"/>
                        <a:t>Odds Ratio</a:t>
                      </a:r>
                      <a:endParaRPr lang="en-US" sz="2000" dirty="0"/>
                    </a:p>
                  </a:txBody>
                  <a:tcPr>
                    <a:solidFill>
                      <a:schemeClr val="accent1">
                        <a:lumMod val="75000"/>
                      </a:schemeClr>
                    </a:solidFill>
                  </a:tcPr>
                </a:tc>
              </a:tr>
              <a:tr h="562534">
                <a:tc>
                  <a:txBody>
                    <a:bodyPr/>
                    <a:lstStyle/>
                    <a:p>
                      <a:r>
                        <a:rPr lang="en-US" sz="2800" dirty="0" smtClean="0"/>
                        <a:t>Up to 2 years post high school</a:t>
                      </a:r>
                      <a:endParaRPr 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800" b="0" kern="1200" dirty="0" smtClean="0">
                          <a:solidFill>
                            <a:schemeClr val="dk1"/>
                          </a:solidFill>
                          <a:latin typeface="+mn-lt"/>
                          <a:ea typeface="+mn-ea"/>
                          <a:cs typeface="+mn-cs"/>
                        </a:rPr>
                        <a:t>0.40</a:t>
                      </a:r>
                      <a:r>
                        <a:rPr lang="en-US" sz="2800" b="1" kern="1200" dirty="0" smtClean="0">
                          <a:solidFill>
                            <a:schemeClr val="dk1"/>
                          </a:solidFill>
                          <a:latin typeface="+mn-lt"/>
                          <a:ea typeface="+mn-ea"/>
                          <a:cs typeface="+mn-cs"/>
                        </a:rPr>
                        <a:t>*</a:t>
                      </a:r>
                    </a:p>
                  </a:txBody>
                  <a:tcPr anchor="ctr"/>
                </a:tc>
              </a:tr>
              <a:tr h="630194">
                <a:tc>
                  <a:txBody>
                    <a:bodyPr/>
                    <a:lstStyle/>
                    <a:p>
                      <a:r>
                        <a:rPr lang="en-US" sz="2800" dirty="0" smtClean="0"/>
                        <a:t>2 up to 8 years post high school</a:t>
                      </a:r>
                      <a:endParaRPr 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800" kern="1200" dirty="0" smtClean="0">
                          <a:solidFill>
                            <a:schemeClr val="dk1"/>
                          </a:solidFill>
                          <a:latin typeface="+mn-lt"/>
                          <a:ea typeface="+mn-ea"/>
                          <a:cs typeface="+mn-cs"/>
                        </a:rPr>
                        <a:t>1.36</a:t>
                      </a:r>
                    </a:p>
                  </a:txBody>
                  <a:tcPr anchor="ctr"/>
                </a:tc>
              </a:tr>
              <a:tr h="667265">
                <a:tc>
                  <a:txBody>
                    <a:bodyPr/>
                    <a:lstStyle/>
                    <a:p>
                      <a:r>
                        <a:rPr lang="en-US" sz="2800" dirty="0" smtClean="0"/>
                        <a:t>Any time since leaving high school</a:t>
                      </a:r>
                      <a:endParaRPr 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800" b="0" kern="1200" dirty="0" smtClean="0">
                          <a:solidFill>
                            <a:schemeClr val="dk1"/>
                          </a:solidFill>
                          <a:latin typeface="+mn-lt"/>
                          <a:ea typeface="+mn-ea"/>
                          <a:cs typeface="+mn-cs"/>
                        </a:rPr>
                        <a:t>0.86</a:t>
                      </a:r>
                    </a:p>
                  </a:txBody>
                  <a:tcPr anchor="ctr"/>
                </a:tc>
              </a:tr>
            </a:tbl>
          </a:graphicData>
        </a:graphic>
      </p:graphicFrame>
      <p:sp>
        <p:nvSpPr>
          <p:cNvPr id="4" name="Slide Number Placeholder 3"/>
          <p:cNvSpPr>
            <a:spLocks noGrp="1"/>
          </p:cNvSpPr>
          <p:nvPr>
            <p:ph type="sldNum" sz="quarter" idx="4"/>
          </p:nvPr>
        </p:nvSpPr>
        <p:spPr/>
        <p:txBody>
          <a:bodyPr/>
          <a:lstStyle/>
          <a:p>
            <a:fld id="{321DD493-AA78-49EA-9C12-DE2BC4A55EFB}" type="slidenum">
              <a:rPr lang="en-US" smtClean="0"/>
              <a:pPr/>
              <a:t>17</a:t>
            </a:fld>
            <a:endParaRPr lang="en-US" dirty="0"/>
          </a:p>
        </p:txBody>
      </p:sp>
      <p:sp>
        <p:nvSpPr>
          <p:cNvPr id="6" name="Rectangle 5"/>
          <p:cNvSpPr/>
          <p:nvPr/>
        </p:nvSpPr>
        <p:spPr>
          <a:xfrm>
            <a:off x="2607276" y="6384045"/>
            <a:ext cx="4945422" cy="276999"/>
          </a:xfrm>
          <a:prstGeom prst="rect">
            <a:avLst/>
          </a:prstGeom>
        </p:spPr>
        <p:txBody>
          <a:bodyPr wrap="square">
            <a:spAutoFit/>
          </a:bodyPr>
          <a:lstStyle/>
          <a:p>
            <a:r>
              <a:rPr lang="en-US" sz="1200" dirty="0" smtClean="0">
                <a:latin typeface="Arial" panose="020B0604020202020204" pitchFamily="34" charset="0"/>
                <a:cs typeface="Arial" panose="020B0604020202020204" pitchFamily="34" charset="0"/>
              </a:rPr>
              <a:t>* </a:t>
            </a:r>
            <a:r>
              <a:rPr lang="en-US" sz="1200" i="1" dirty="0" smtClean="0">
                <a:latin typeface="Arial" panose="020B0604020202020204" pitchFamily="34" charset="0"/>
                <a:cs typeface="Arial" panose="020B0604020202020204" pitchFamily="34" charset="0"/>
              </a:rPr>
              <a:t>p </a:t>
            </a:r>
            <a:r>
              <a:rPr lang="en-US" sz="1200" dirty="0" smtClean="0">
                <a:latin typeface="Arial" panose="020B0604020202020204" pitchFamily="34" charset="0"/>
                <a:cs typeface="Arial" panose="020B0604020202020204" pitchFamily="34" charset="0"/>
              </a:rPr>
              <a:t> &lt; .05 </a:t>
            </a:r>
          </a:p>
        </p:txBody>
      </p:sp>
      <p:sp>
        <p:nvSpPr>
          <p:cNvPr id="3" name="TextBox 2"/>
          <p:cNvSpPr txBox="1"/>
          <p:nvPr/>
        </p:nvSpPr>
        <p:spPr>
          <a:xfrm>
            <a:off x="988541" y="5375181"/>
            <a:ext cx="7698259" cy="461665"/>
          </a:xfrm>
          <a:prstGeom prst="rect">
            <a:avLst/>
          </a:prstGeom>
          <a:noFill/>
        </p:spPr>
        <p:txBody>
          <a:bodyPr wrap="square" rtlCol="0">
            <a:spAutoFit/>
          </a:bodyPr>
          <a:lstStyle/>
          <a:p>
            <a:r>
              <a:rPr lang="en-US" sz="2400" dirty="0" smtClean="0"/>
              <a:t>High school graduation rate for youth with ED = 74.2%.</a:t>
            </a:r>
            <a:endParaRPr lang="en-US" sz="2400" dirty="0"/>
          </a:p>
        </p:txBody>
      </p:sp>
    </p:spTree>
    <p:extLst>
      <p:ext uri="{BB962C8B-B14F-4D97-AF65-F5344CB8AC3E}">
        <p14:creationId xmlns:p14="http://schemas.microsoft.com/office/powerpoint/2010/main" xmlns="" val="210202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4973" y="1327618"/>
            <a:ext cx="7503736" cy="1538130"/>
          </a:xfrm>
        </p:spPr>
        <p:txBody>
          <a:bodyPr/>
          <a:lstStyle/>
          <a:p>
            <a:pPr algn="ctr"/>
            <a:r>
              <a:rPr lang="en-US" b="1" dirty="0" smtClean="0"/>
              <a:t>Postsecondary School Enrollment</a:t>
            </a:r>
            <a:br>
              <a:rPr lang="en-US" b="1" dirty="0" smtClean="0"/>
            </a:br>
            <a:r>
              <a:rPr lang="en-US" dirty="0" smtClean="0"/>
              <a:t/>
            </a:r>
            <a:br>
              <a:rPr lang="en-US" dirty="0" smtClean="0"/>
            </a:br>
            <a:r>
              <a:rPr lang="en-US" dirty="0" smtClean="0"/>
              <a:t/>
            </a:r>
            <a:br>
              <a:rPr lang="en-US" dirty="0" smtClean="0"/>
            </a:br>
            <a:endParaRPr lang="en-US" dirty="0"/>
          </a:p>
        </p:txBody>
      </p:sp>
      <p:pic>
        <p:nvPicPr>
          <p:cNvPr id="9" name="Picture Placeholder 8" descr="excitedgraduate.jpg"/>
          <p:cNvPicPr>
            <a:picLocks noGrp="1" noChangeAspect="1"/>
          </p:cNvPicPr>
          <p:nvPr>
            <p:ph type="pic" sz="quarter" idx="10"/>
          </p:nvPr>
        </p:nvPicPr>
        <p:blipFill>
          <a:blip r:embed="rId3" cstate="print"/>
          <a:srcRect t="5700" b="5700"/>
          <a:stretch>
            <a:fillRect/>
          </a:stretch>
        </p:blipFill>
        <p:spPr>
          <a:xfrm>
            <a:off x="2542879" y="2486798"/>
            <a:ext cx="4431323" cy="2778369"/>
          </a:xfrm>
        </p:spPr>
      </p:pic>
      <p:sp>
        <p:nvSpPr>
          <p:cNvPr id="4" name="Slide Number Placeholder 3"/>
          <p:cNvSpPr>
            <a:spLocks noGrp="1"/>
          </p:cNvSpPr>
          <p:nvPr>
            <p:ph type="sldNum" sz="quarter" idx="4"/>
          </p:nvPr>
        </p:nvSpPr>
        <p:spPr/>
        <p:txBody>
          <a:bodyPr/>
          <a:lstStyle/>
          <a:p>
            <a:fld id="{321DD493-AA78-49EA-9C12-DE2BC4A55EFB}" type="slidenum">
              <a:rPr lang="en-US" smtClean="0"/>
              <a:pPr/>
              <a:t>18</a:t>
            </a:fld>
            <a:endParaRPr lang="en-US" dirty="0"/>
          </a:p>
        </p:txBody>
      </p:sp>
    </p:spTree>
    <p:extLst>
      <p:ext uri="{BB962C8B-B14F-4D97-AF65-F5344CB8AC3E}">
        <p14:creationId xmlns:p14="http://schemas.microsoft.com/office/powerpoint/2010/main" xmlns="" val="1369063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Postsecondary school enrollment of young adults with ED up to 8 years post-high-school</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224491774"/>
              </p:ext>
            </p:extLst>
          </p:nvPr>
        </p:nvGraphicFramePr>
        <p:xfrm>
          <a:off x="768350" y="1600200"/>
          <a:ext cx="791845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321DD493-AA78-49EA-9C12-DE2BC4A55EFB}" type="slidenum">
              <a:rPr lang="en-US" smtClean="0"/>
              <a:pPr/>
              <a:t>19</a:t>
            </a:fld>
            <a:endParaRPr lang="en-US" dirty="0"/>
          </a:p>
        </p:txBody>
      </p:sp>
      <p:sp>
        <p:nvSpPr>
          <p:cNvPr id="6" name="Text Box 5"/>
          <p:cNvSpPr txBox="1">
            <a:spLocks noChangeArrowheads="1"/>
          </p:cNvSpPr>
          <p:nvPr/>
        </p:nvSpPr>
        <p:spPr bwMode="auto">
          <a:xfrm>
            <a:off x="2367419" y="5721438"/>
            <a:ext cx="6576164" cy="1015663"/>
          </a:xfrm>
          <a:prstGeom prst="rect">
            <a:avLst/>
          </a:prstGeom>
          <a:noFill/>
          <a:ln w="9525">
            <a:noFill/>
            <a:miter lim="800000"/>
            <a:headEnd/>
            <a:tailEnd/>
          </a:ln>
        </p:spPr>
        <p:txBody>
          <a:bodyPr wrap="square">
            <a:spAutoFit/>
          </a:bodyPr>
          <a:lstStyle/>
          <a:p>
            <a:r>
              <a:rPr lang="en-US" sz="1000" b="0" dirty="0" smtClean="0">
                <a:latin typeface="Arial" panose="020B0604020202020204" pitchFamily="34" charset="0"/>
                <a:cs typeface="Arial" panose="020B0604020202020204" pitchFamily="34" charset="0"/>
              </a:rPr>
              <a:t>NOTE: Young adults who had enrolled in more than one type of postsecondary school were included in each type of school they had attended. </a:t>
            </a:r>
          </a:p>
          <a:p>
            <a:r>
              <a:rPr lang="en-US" sz="1000" b="0" dirty="0" smtClean="0">
                <a:latin typeface="Arial" panose="020B0604020202020204" pitchFamily="34" charset="0"/>
                <a:cs typeface="Arial" panose="020B0604020202020204" pitchFamily="34" charset="0"/>
              </a:rPr>
              <a:t>SOURCE: </a:t>
            </a:r>
            <a:r>
              <a:rPr lang="en-US" sz="1000" b="0" dirty="0">
                <a:latin typeface="Arial" panose="020B0604020202020204" pitchFamily="34" charset="0"/>
                <a:cs typeface="Arial" panose="020B0604020202020204" pitchFamily="34" charset="0"/>
              </a:rPr>
              <a:t>U.S. Department of Education, Institute of Education Sciences, National Center for Special </a:t>
            </a:r>
            <a:r>
              <a:rPr lang="en-US" sz="1000" b="0" dirty="0" smtClean="0">
                <a:latin typeface="Arial" panose="020B0604020202020204" pitchFamily="34" charset="0"/>
                <a:cs typeface="Arial" panose="020B0604020202020204" pitchFamily="34" charset="0"/>
              </a:rPr>
              <a:t>Education Research</a:t>
            </a:r>
            <a:r>
              <a:rPr lang="en-US" sz="1000" b="0" dirty="0">
                <a:latin typeface="Arial" panose="020B0604020202020204" pitchFamily="34" charset="0"/>
                <a:cs typeface="Arial" panose="020B0604020202020204" pitchFamily="34" charset="0"/>
              </a:rPr>
              <a:t>, National Longitudinal Transition Study-2 (NLTS2</a:t>
            </a:r>
            <a:r>
              <a:rPr lang="en-US" sz="1000" b="0" dirty="0" smtClean="0">
                <a:latin typeface="Arial" panose="020B0604020202020204" pitchFamily="34" charset="0"/>
                <a:cs typeface="Arial" panose="020B0604020202020204" pitchFamily="34" charset="0"/>
              </a:rPr>
              <a:t>), Waves 2-5 parent interviews and youth interviews/surveys, 2003-2009; U.S. Department of Labor, Bureau of Labor Statistics, National Longitudinal Survey of Youth 1998 (NLSY 97), 2005 youth survey. Responses for 21- to 25-year-olds.</a:t>
            </a:r>
            <a:endParaRPr lang="en-US" sz="1000" b="0" dirty="0">
              <a:latin typeface="Arial" panose="020B0604020202020204" pitchFamily="34" charset="0"/>
              <a:cs typeface="Arial" panose="020B0604020202020204" pitchFamily="34" charset="0"/>
            </a:endParaRPr>
          </a:p>
        </p:txBody>
      </p:sp>
      <p:sp>
        <p:nvSpPr>
          <p:cNvPr id="10" name="TextBox 9"/>
          <p:cNvSpPr txBox="1"/>
          <p:nvPr/>
        </p:nvSpPr>
        <p:spPr>
          <a:xfrm>
            <a:off x="806824" y="1624405"/>
            <a:ext cx="2226832"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Ever enrolled in: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129578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Agenda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Provide a national picture of youth who received special education services in high school in the category of emotional disturbance regarding:</a:t>
            </a:r>
          </a:p>
          <a:p>
            <a:pPr lvl="1"/>
            <a:r>
              <a:rPr lang="en-US" dirty="0" smtClean="0"/>
              <a:t>Post-high school employment </a:t>
            </a:r>
          </a:p>
          <a:p>
            <a:pPr lvl="1"/>
            <a:r>
              <a:rPr lang="en-US" dirty="0" smtClean="0"/>
              <a:t>Participation in postsecondary education</a:t>
            </a:r>
          </a:p>
          <a:p>
            <a:pPr lvl="1"/>
            <a:r>
              <a:rPr lang="en-US" dirty="0" smtClean="0"/>
              <a:t>Longitudinal patterns of productive engagement in employment and/or postsecondary education 6 years post high school</a:t>
            </a:r>
          </a:p>
          <a:p>
            <a:pPr lvl="1"/>
            <a:r>
              <a:rPr lang="en-US" dirty="0" smtClean="0"/>
              <a:t>Factors related to an increased likelihood of employment and postsecondary education up to 8 years after high school, and productive engagement 4 years after high school</a:t>
            </a:r>
          </a:p>
        </p:txBody>
      </p:sp>
      <p:sp>
        <p:nvSpPr>
          <p:cNvPr id="4" name="Slide Number Placeholder 3"/>
          <p:cNvSpPr>
            <a:spLocks noGrp="1"/>
          </p:cNvSpPr>
          <p:nvPr>
            <p:ph type="sldNum" sz="quarter" idx="4"/>
          </p:nvPr>
        </p:nvSpPr>
        <p:spPr/>
        <p:txBody>
          <a:bodyPr/>
          <a:lstStyle/>
          <a:p>
            <a:fld id="{321DD493-AA78-49EA-9C12-DE2BC4A55EFB}" type="slidenum">
              <a:rPr lang="en-US" smtClean="0"/>
              <a:pPr/>
              <a:t>2</a:t>
            </a:fld>
            <a:endParaRPr lang="en-US" dirty="0"/>
          </a:p>
        </p:txBody>
      </p:sp>
    </p:spTree>
    <p:extLst>
      <p:ext uri="{BB962C8B-B14F-4D97-AF65-F5344CB8AC3E}">
        <p14:creationId xmlns:p14="http://schemas.microsoft.com/office/powerpoint/2010/main" xmlns="" val="14827720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321DD493-AA78-49EA-9C12-DE2BC4A55EFB}" type="slidenum">
              <a:rPr lang="en-US" smtClean="0"/>
              <a:pPr/>
              <a:t>20</a:t>
            </a:fld>
            <a:endParaRPr lang="en-US" dirty="0"/>
          </a:p>
        </p:txBody>
      </p:sp>
      <p:sp>
        <p:nvSpPr>
          <p:cNvPr id="5" name="Title 1"/>
          <p:cNvSpPr>
            <a:spLocks noGrp="1"/>
          </p:cNvSpPr>
          <p:nvPr>
            <p:ph type="title"/>
          </p:nvPr>
        </p:nvSpPr>
        <p:spPr>
          <a:xfrm>
            <a:off x="768626" y="221630"/>
            <a:ext cx="6858000" cy="1143000"/>
          </a:xfrm>
        </p:spPr>
        <p:txBody>
          <a:bodyPr/>
          <a:lstStyle/>
          <a:p>
            <a:r>
              <a:rPr lang="en-US" dirty="0" smtClean="0"/>
              <a:t>Postsecondary school completion at the time of final interview/survey</a:t>
            </a:r>
            <a:endParaRPr lang="en-US" dirty="0"/>
          </a:p>
        </p:txBody>
      </p:sp>
      <p:graphicFrame>
        <p:nvGraphicFramePr>
          <p:cNvPr id="6" name="Content Placeholder 4"/>
          <p:cNvGraphicFramePr>
            <a:graphicFrameLocks noGrp="1"/>
          </p:cNvGraphicFramePr>
          <p:nvPr>
            <p:ph idx="1"/>
            <p:extLst>
              <p:ext uri="{D42A27DB-BD31-4B8C-83A1-F6EECF244321}">
                <p14:modId xmlns:p14="http://schemas.microsoft.com/office/powerpoint/2010/main" xmlns="" val="1335642227"/>
              </p:ext>
            </p:extLst>
          </p:nvPr>
        </p:nvGraphicFramePr>
        <p:xfrm>
          <a:off x="-1529081" y="2042930"/>
          <a:ext cx="10444480" cy="417483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781051" y="1692481"/>
            <a:ext cx="7547404" cy="400110"/>
          </a:xfrm>
          <a:prstGeom prst="rect">
            <a:avLst/>
          </a:prstGeom>
          <a:noFill/>
        </p:spPr>
        <p:txBody>
          <a:bodyPr wrap="square" rtlCol="0">
            <a:spAutoFit/>
          </a:bodyPr>
          <a:lstStyle/>
          <a:p>
            <a:r>
              <a:rPr lang="en-US" sz="2000" dirty="0" smtClean="0">
                <a:cs typeface="Arial" pitchFamily="34" charset="0"/>
              </a:rPr>
              <a:t>Earned degree or </a:t>
            </a:r>
            <a:r>
              <a:rPr lang="en-US" sz="2000" dirty="0">
                <a:cs typeface="Arial" pitchFamily="34" charset="0"/>
              </a:rPr>
              <a:t>completed program at:</a:t>
            </a:r>
          </a:p>
        </p:txBody>
      </p:sp>
      <p:sp>
        <p:nvSpPr>
          <p:cNvPr id="8" name="Text Box 5"/>
          <p:cNvSpPr txBox="1">
            <a:spLocks noChangeArrowheads="1"/>
          </p:cNvSpPr>
          <p:nvPr/>
        </p:nvSpPr>
        <p:spPr bwMode="auto">
          <a:xfrm>
            <a:off x="2459736" y="6300216"/>
            <a:ext cx="6309360" cy="553998"/>
          </a:xfrm>
          <a:prstGeom prst="rect">
            <a:avLst/>
          </a:prstGeom>
          <a:noFill/>
          <a:ln w="9525">
            <a:noFill/>
            <a:miter lim="800000"/>
            <a:headEnd/>
            <a:tailEnd/>
          </a:ln>
        </p:spPr>
        <p:txBody>
          <a:bodyPr wrap="square">
            <a:spAutoFit/>
          </a:bodyPr>
          <a:lstStyle/>
          <a:p>
            <a:r>
              <a:rPr lang="en-US" sz="1000" b="0" dirty="0" smtClean="0">
                <a:latin typeface="Arial" panose="020B0604020202020204" pitchFamily="34" charset="0"/>
                <a:cs typeface="Arial" panose="020B0604020202020204" pitchFamily="34" charset="0"/>
              </a:rPr>
              <a:t>SOURCE: </a:t>
            </a:r>
            <a:r>
              <a:rPr lang="en-US" sz="1000" b="0" dirty="0">
                <a:latin typeface="Arial" panose="020B0604020202020204" pitchFamily="34" charset="0"/>
                <a:cs typeface="Arial" panose="020B0604020202020204" pitchFamily="34" charset="0"/>
              </a:rPr>
              <a:t>U.S. Department of Education, Institute of Education Sciences, National Center for Special </a:t>
            </a:r>
            <a:r>
              <a:rPr lang="en-US" sz="1000" b="0" dirty="0" smtClean="0">
                <a:latin typeface="Arial" panose="020B0604020202020204" pitchFamily="34" charset="0"/>
                <a:cs typeface="Arial" panose="020B0604020202020204" pitchFamily="34" charset="0"/>
              </a:rPr>
              <a:t>Education Research</a:t>
            </a:r>
            <a:r>
              <a:rPr lang="en-US" sz="1000" b="0" dirty="0">
                <a:latin typeface="Arial" panose="020B0604020202020204" pitchFamily="34" charset="0"/>
                <a:cs typeface="Arial" panose="020B0604020202020204" pitchFamily="34" charset="0"/>
              </a:rPr>
              <a:t>, National Longitudinal Transition Study-2 (NLTS2</a:t>
            </a:r>
            <a:r>
              <a:rPr lang="en-US" sz="1000" b="0" dirty="0" smtClean="0">
                <a:latin typeface="Arial" panose="020B0604020202020204" pitchFamily="34" charset="0"/>
                <a:cs typeface="Arial" panose="020B0604020202020204" pitchFamily="34" charset="0"/>
              </a:rPr>
              <a:t>), Wave 2 - 5 parent interviews and youth interviews/surveys, 2003 - 2009.</a:t>
            </a:r>
            <a:endParaRPr lang="en-US" sz="10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6692527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promotes postsecondary school enrollment for young adults with ED?</a:t>
            </a:r>
            <a:endParaRPr lang="en-US" dirty="0"/>
          </a:p>
        </p:txBody>
      </p:sp>
      <p:sp>
        <p:nvSpPr>
          <p:cNvPr id="3" name="Content Placeholder 2"/>
          <p:cNvSpPr>
            <a:spLocks noGrp="1"/>
          </p:cNvSpPr>
          <p:nvPr>
            <p:ph idx="1"/>
          </p:nvPr>
        </p:nvSpPr>
        <p:spPr>
          <a:xfrm>
            <a:off x="768626" y="1600200"/>
            <a:ext cx="7918174" cy="4775886"/>
          </a:xfrm>
        </p:spPr>
        <p:txBody>
          <a:bodyPr>
            <a:normAutofit fontScale="92500" lnSpcReduction="10000"/>
          </a:bodyPr>
          <a:lstStyle/>
          <a:p>
            <a:r>
              <a:rPr lang="en-US" dirty="0" smtClean="0"/>
              <a:t>Tested the effects of</a:t>
            </a:r>
          </a:p>
          <a:p>
            <a:pPr lvl="1"/>
            <a:r>
              <a:rPr lang="en-US" dirty="0" smtClean="0"/>
              <a:t>Course taking</a:t>
            </a:r>
          </a:p>
          <a:p>
            <a:pPr lvl="1"/>
            <a:r>
              <a:rPr lang="en-US" dirty="0" smtClean="0"/>
              <a:t>Behavioral/mental health services</a:t>
            </a:r>
          </a:p>
          <a:p>
            <a:pPr lvl="1"/>
            <a:r>
              <a:rPr lang="en-US" dirty="0" smtClean="0"/>
              <a:t>Learning strategies</a:t>
            </a:r>
          </a:p>
          <a:p>
            <a:pPr lvl="1"/>
            <a:r>
              <a:rPr lang="en-US" dirty="0" smtClean="0"/>
              <a:t>Transition planning activities</a:t>
            </a:r>
          </a:p>
          <a:p>
            <a:pPr lvl="1"/>
            <a:r>
              <a:rPr lang="en-US" dirty="0" smtClean="0"/>
              <a:t>Post-high school goals</a:t>
            </a:r>
          </a:p>
          <a:p>
            <a:pPr lvl="1"/>
            <a:r>
              <a:rPr lang="en-US" dirty="0" smtClean="0"/>
              <a:t>Youth expectations</a:t>
            </a:r>
          </a:p>
          <a:p>
            <a:pPr lvl="1"/>
            <a:r>
              <a:rPr lang="en-US" dirty="0" smtClean="0"/>
              <a:t>Parent involvement</a:t>
            </a:r>
          </a:p>
          <a:p>
            <a:pPr lvl="1"/>
            <a:r>
              <a:rPr lang="en-US" dirty="0" smtClean="0"/>
              <a:t>Parent expectations</a:t>
            </a:r>
          </a:p>
          <a:p>
            <a:pPr lvl="1"/>
            <a:r>
              <a:rPr lang="en-US" dirty="0" smtClean="0"/>
              <a:t>Graduation status</a:t>
            </a:r>
            <a:endParaRPr lang="en-US" dirty="0"/>
          </a:p>
        </p:txBody>
      </p:sp>
      <p:sp>
        <p:nvSpPr>
          <p:cNvPr id="4" name="Slide Number Placeholder 3"/>
          <p:cNvSpPr>
            <a:spLocks noGrp="1"/>
          </p:cNvSpPr>
          <p:nvPr>
            <p:ph type="sldNum" sz="quarter" idx="4"/>
          </p:nvPr>
        </p:nvSpPr>
        <p:spPr/>
        <p:txBody>
          <a:bodyPr/>
          <a:lstStyle/>
          <a:p>
            <a:fld id="{321DD493-AA78-49EA-9C12-DE2BC4A55EFB}" type="slidenum">
              <a:rPr lang="en-US" smtClean="0"/>
              <a:pPr/>
              <a:t>21</a:t>
            </a:fld>
            <a:endParaRPr lang="en-US" dirty="0"/>
          </a:p>
        </p:txBody>
      </p:sp>
    </p:spTree>
    <p:extLst>
      <p:ext uri="{BB962C8B-B14F-4D97-AF65-F5344CB8AC3E}">
        <p14:creationId xmlns:p14="http://schemas.microsoft.com/office/powerpoint/2010/main" xmlns="" val="189272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332" y="420495"/>
            <a:ext cx="7780468" cy="901025"/>
          </a:xfrm>
        </p:spPr>
        <p:txBody>
          <a:bodyPr>
            <a:normAutofit fontScale="90000"/>
          </a:bodyPr>
          <a:lstStyle/>
          <a:p>
            <a:r>
              <a:rPr lang="en-US" sz="3300" dirty="0" smtClean="0"/>
              <a:t>Effects of course taking and performance </a:t>
            </a:r>
            <a:br>
              <a:rPr lang="en-US" sz="3300" dirty="0" smtClean="0"/>
            </a:br>
            <a:r>
              <a:rPr lang="en-US" sz="3300" dirty="0" smtClean="0"/>
              <a:t>on postsecondary enrollment:    </a:t>
            </a:r>
            <a:r>
              <a:rPr lang="en-US" dirty="0" smtClean="0"/>
              <a:t/>
            </a:r>
            <a:br>
              <a:rPr lang="en-US" dirty="0" smtClean="0"/>
            </a:b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718443636"/>
              </p:ext>
            </p:extLst>
          </p:nvPr>
        </p:nvGraphicFramePr>
        <p:xfrm>
          <a:off x="716692" y="1664440"/>
          <a:ext cx="8266669" cy="4281337"/>
        </p:xfrm>
        <a:graphic>
          <a:graphicData uri="http://schemas.openxmlformats.org/drawingml/2006/table">
            <a:tbl>
              <a:tblPr firstRow="1" bandRow="1">
                <a:tableStyleId>{5C22544A-7EE6-4342-B048-85BDC9FD1C3A}</a:tableStyleId>
              </a:tblPr>
              <a:tblGrid>
                <a:gridCol w="5980670"/>
                <a:gridCol w="1322173"/>
                <a:gridCol w="963826"/>
              </a:tblGrid>
              <a:tr h="7676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Course taking and performance</a:t>
                      </a:r>
                      <a:endParaRPr lang="en-US" sz="2000" dirty="0"/>
                    </a:p>
                  </a:txBody>
                  <a:tcPr anchor="b">
                    <a:solidFill>
                      <a:schemeClr val="accent1">
                        <a:lumMod val="75000"/>
                      </a:schemeClr>
                    </a:solidFill>
                  </a:tcPr>
                </a:tc>
                <a:tc>
                  <a:txBody>
                    <a:bodyPr/>
                    <a:lstStyle/>
                    <a:p>
                      <a:pPr algn="ctr"/>
                      <a:r>
                        <a:rPr lang="en-US" sz="2000" dirty="0" smtClean="0"/>
                        <a:t>2</a:t>
                      </a:r>
                      <a:r>
                        <a:rPr lang="en-US" sz="2000" baseline="0" dirty="0" smtClean="0"/>
                        <a:t> or 4 </a:t>
                      </a:r>
                      <a:r>
                        <a:rPr lang="en-US" sz="2000" dirty="0" smtClean="0"/>
                        <a:t>year college</a:t>
                      </a:r>
                      <a:br>
                        <a:rPr lang="en-US" sz="2000" dirty="0" smtClean="0"/>
                      </a:br>
                      <a:r>
                        <a:rPr lang="en-US" sz="2000" dirty="0" smtClean="0"/>
                        <a:t>OR</a:t>
                      </a:r>
                      <a:endParaRPr lang="en-US" sz="2000" dirty="0"/>
                    </a:p>
                  </a:txBody>
                  <a:tcPr>
                    <a:solidFill>
                      <a:schemeClr val="accent1">
                        <a:lumMod val="75000"/>
                      </a:schemeClr>
                    </a:solidFill>
                  </a:tcPr>
                </a:tc>
                <a:tc>
                  <a:txBody>
                    <a:bodyPr/>
                    <a:lstStyle/>
                    <a:p>
                      <a:pPr algn="ctr"/>
                      <a:r>
                        <a:rPr lang="en-US" sz="2000" dirty="0" smtClean="0"/>
                        <a:t>CTE school</a:t>
                      </a:r>
                      <a:br>
                        <a:rPr lang="en-US" sz="2000" dirty="0" smtClean="0"/>
                      </a:br>
                      <a:r>
                        <a:rPr lang="en-US" sz="2000" dirty="0" smtClean="0"/>
                        <a:t>OR</a:t>
                      </a:r>
                      <a:endParaRPr lang="en-US" sz="2000" dirty="0"/>
                    </a:p>
                  </a:txBody>
                  <a:tcPr>
                    <a:solidFill>
                      <a:schemeClr val="accent1">
                        <a:lumMod val="75000"/>
                      </a:schemeClr>
                    </a:solidFill>
                  </a:tcPr>
                </a:tc>
              </a:tr>
              <a:tr h="851396">
                <a:tc>
                  <a:txBody>
                    <a:bodyPr/>
                    <a:lstStyle/>
                    <a:p>
                      <a:r>
                        <a:rPr lang="en-US" sz="2400" dirty="0" smtClean="0"/>
                        <a:t>General education academic credits accounted for higher than mean proportion of credits</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400" kern="1200" dirty="0" smtClean="0">
                          <a:solidFill>
                            <a:schemeClr val="dk1"/>
                          </a:solidFill>
                          <a:latin typeface="+mn-lt"/>
                          <a:ea typeface="+mn-ea"/>
                          <a:cs typeface="+mn-cs"/>
                        </a:rPr>
                        <a:t>4.10*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endParaRPr lang="en-US" sz="2400" kern="1200" dirty="0" smtClean="0">
                        <a:solidFill>
                          <a:schemeClr val="dk1"/>
                        </a:solidFill>
                        <a:latin typeface="+mn-lt"/>
                        <a:ea typeface="+mn-ea"/>
                        <a:cs typeface="+mn-cs"/>
                      </a:endParaRPr>
                    </a:p>
                  </a:txBody>
                  <a:tcPr anchor="ctr"/>
                </a:tc>
              </a:tr>
              <a:tr h="976183">
                <a:tc>
                  <a:txBody>
                    <a:bodyPr/>
                    <a:lstStyle/>
                    <a:p>
                      <a:r>
                        <a:rPr lang="en-US" sz="2400" kern="1200" dirty="0" smtClean="0">
                          <a:solidFill>
                            <a:schemeClr val="dk1"/>
                          </a:solidFill>
                          <a:effectLst/>
                          <a:latin typeface="+mn-lt"/>
                          <a:ea typeface="+mn-ea"/>
                          <a:cs typeface="+mn-cs"/>
                        </a:rPr>
                        <a:t>General education CTE credits</a:t>
                      </a:r>
                      <a:r>
                        <a:rPr lang="en-US" sz="2400" kern="1200" baseline="0" dirty="0" smtClean="0">
                          <a:solidFill>
                            <a:schemeClr val="dk1"/>
                          </a:solidFill>
                          <a:effectLst/>
                          <a:latin typeface="+mn-lt"/>
                          <a:ea typeface="+mn-ea"/>
                          <a:cs typeface="+mn-cs"/>
                        </a:rPr>
                        <a:t> accounted for higher than mean proportion of credits</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endParaRPr lang="en-US" sz="2400" kern="1200" dirty="0" smtClean="0">
                        <a:solidFill>
                          <a:schemeClr val="dk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endParaRPr lang="en-US" sz="2400" kern="1200" dirty="0" smtClean="0">
                        <a:solidFill>
                          <a:schemeClr val="dk1"/>
                        </a:solidFill>
                        <a:latin typeface="+mn-lt"/>
                        <a:ea typeface="+mn-ea"/>
                        <a:cs typeface="+mn-cs"/>
                      </a:endParaRPr>
                    </a:p>
                  </a:txBody>
                  <a:tcPr anchor="ctr"/>
                </a:tc>
              </a:tr>
              <a:tr h="624958">
                <a:tc>
                  <a:txBody>
                    <a:bodyPr/>
                    <a:lstStyle/>
                    <a:p>
                      <a:r>
                        <a:rPr lang="en-US" sz="2400" dirty="0" smtClean="0"/>
                        <a:t>Occupationally-specific concentration of general education </a:t>
                      </a:r>
                      <a:r>
                        <a:rPr lang="en-US" sz="2400" smtClean="0"/>
                        <a:t>CTE courses</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endParaRPr lang="en-US" sz="2400" kern="1200" dirty="0" smtClean="0">
                        <a:solidFill>
                          <a:schemeClr val="dk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endParaRPr lang="en-US" sz="2400" kern="1200" dirty="0" smtClean="0">
                        <a:solidFill>
                          <a:schemeClr val="dk1"/>
                        </a:solidFill>
                        <a:latin typeface="+mn-lt"/>
                        <a:ea typeface="+mn-ea"/>
                        <a:cs typeface="+mn-cs"/>
                      </a:endParaRPr>
                    </a:p>
                  </a:txBody>
                  <a:tcPr anchor="ctr"/>
                </a:tc>
              </a:tr>
              <a:tr h="624958">
                <a:tc>
                  <a:txBody>
                    <a:bodyPr/>
                    <a:lstStyle/>
                    <a:p>
                      <a:r>
                        <a:rPr lang="en-US" sz="2400" dirty="0" smtClean="0"/>
                        <a:t>GPA in academic</a:t>
                      </a:r>
                      <a:r>
                        <a:rPr lang="en-US" sz="2400" baseline="0" dirty="0" smtClean="0"/>
                        <a:t> </a:t>
                      </a:r>
                      <a:r>
                        <a:rPr lang="en-US" sz="2400" dirty="0" smtClean="0"/>
                        <a:t>course</a:t>
                      </a:r>
                      <a:r>
                        <a:rPr lang="en-US" sz="2400" baseline="0" dirty="0" smtClean="0"/>
                        <a:t>s</a:t>
                      </a:r>
                      <a:r>
                        <a:rPr lang="en-US" sz="2400" dirty="0" smtClean="0"/>
                        <a:t> </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400" kern="1200" dirty="0" smtClean="0">
                          <a:solidFill>
                            <a:schemeClr val="dk1"/>
                          </a:solidFill>
                          <a:latin typeface="+mn-lt"/>
                          <a:ea typeface="+mn-ea"/>
                          <a:cs typeface="+mn-cs"/>
                        </a:rPr>
                        <a:t>4.45***</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endParaRPr lang="en-US" sz="2400" kern="1200" dirty="0" smtClean="0">
                        <a:solidFill>
                          <a:schemeClr val="dk1"/>
                        </a:solidFill>
                        <a:latin typeface="+mn-lt"/>
                        <a:ea typeface="+mn-ea"/>
                        <a:cs typeface="+mn-cs"/>
                      </a:endParaRPr>
                    </a:p>
                  </a:txBody>
                  <a:tcPr anchor="ctr"/>
                </a:tc>
              </a:tr>
            </a:tbl>
          </a:graphicData>
        </a:graphic>
      </p:graphicFrame>
      <p:sp>
        <p:nvSpPr>
          <p:cNvPr id="4" name="Slide Number Placeholder 3"/>
          <p:cNvSpPr>
            <a:spLocks noGrp="1"/>
          </p:cNvSpPr>
          <p:nvPr>
            <p:ph type="sldNum" sz="quarter" idx="4"/>
          </p:nvPr>
        </p:nvSpPr>
        <p:spPr/>
        <p:txBody>
          <a:bodyPr/>
          <a:lstStyle/>
          <a:p>
            <a:fld id="{321DD493-AA78-49EA-9C12-DE2BC4A55EFB}" type="slidenum">
              <a:rPr lang="en-US" smtClean="0"/>
              <a:pPr/>
              <a:t>22</a:t>
            </a:fld>
            <a:endParaRPr lang="en-US" dirty="0"/>
          </a:p>
        </p:txBody>
      </p:sp>
      <p:sp>
        <p:nvSpPr>
          <p:cNvPr id="6" name="Rectangle 5"/>
          <p:cNvSpPr/>
          <p:nvPr/>
        </p:nvSpPr>
        <p:spPr>
          <a:xfrm>
            <a:off x="906332" y="6089676"/>
            <a:ext cx="7422122" cy="276999"/>
          </a:xfrm>
          <a:prstGeom prst="rect">
            <a:avLst/>
          </a:prstGeom>
        </p:spPr>
        <p:txBody>
          <a:bodyPr wrap="square">
            <a:spAutoFit/>
          </a:bodyPr>
          <a:lstStyle/>
          <a:p>
            <a:r>
              <a:rPr lang="en-US" sz="1200" dirty="0" smtClean="0"/>
              <a:t> </a:t>
            </a:r>
            <a:r>
              <a:rPr lang="en-US" sz="1050" dirty="0" smtClean="0"/>
              <a:t>* </a:t>
            </a:r>
            <a:r>
              <a:rPr lang="en-US" sz="1050" i="1" dirty="0">
                <a:latin typeface="Arial" panose="020B0604020202020204" pitchFamily="34" charset="0"/>
                <a:cs typeface="Arial" panose="020B0604020202020204" pitchFamily="34" charset="0"/>
              </a:rPr>
              <a:t>p</a:t>
            </a:r>
            <a:r>
              <a:rPr lang="en-US" sz="1050" dirty="0">
                <a:latin typeface="Arial" panose="020B0604020202020204" pitchFamily="34" charset="0"/>
                <a:cs typeface="Arial" panose="020B0604020202020204" pitchFamily="34" charset="0"/>
              </a:rPr>
              <a:t> &lt; .</a:t>
            </a:r>
            <a:r>
              <a:rPr lang="en-US" sz="1050" dirty="0" smtClean="0">
                <a:latin typeface="Arial" panose="020B0604020202020204" pitchFamily="34" charset="0"/>
                <a:cs typeface="Arial" panose="020B0604020202020204" pitchFamily="34" charset="0"/>
              </a:rPr>
              <a:t>05;</a:t>
            </a:r>
            <a:r>
              <a:rPr lang="en-US" sz="1050" dirty="0" smtClean="0"/>
              <a:t> </a:t>
            </a:r>
            <a:r>
              <a:rPr lang="en-US" sz="1050" dirty="0" smtClean="0">
                <a:latin typeface="Arial" panose="020B0604020202020204" pitchFamily="34" charset="0"/>
                <a:cs typeface="Arial" panose="020B0604020202020204" pitchFamily="34" charset="0"/>
              </a:rPr>
              <a:t>*** </a:t>
            </a:r>
            <a:r>
              <a:rPr lang="en-US" sz="1050" i="1" dirty="0" smtClean="0">
                <a:latin typeface="Arial" panose="020B0604020202020204" pitchFamily="34" charset="0"/>
                <a:cs typeface="Arial" panose="020B0604020202020204" pitchFamily="34" charset="0"/>
              </a:rPr>
              <a:t>p</a:t>
            </a:r>
            <a:r>
              <a:rPr lang="en-US" sz="1050" dirty="0" smtClean="0">
                <a:latin typeface="Arial" panose="020B0604020202020204" pitchFamily="34" charset="0"/>
                <a:cs typeface="Arial" panose="020B0604020202020204" pitchFamily="34" charset="0"/>
              </a:rPr>
              <a:t> &lt; .001; Empty </a:t>
            </a:r>
            <a:r>
              <a:rPr lang="en-US" sz="1050" dirty="0">
                <a:latin typeface="Arial" panose="020B0604020202020204" pitchFamily="34" charset="0"/>
                <a:cs typeface="Arial" panose="020B0604020202020204" pitchFamily="34" charset="0"/>
              </a:rPr>
              <a:t>cell </a:t>
            </a:r>
            <a:r>
              <a:rPr lang="en-US" sz="1050" dirty="0" smtClean="0">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No significant </a:t>
            </a:r>
            <a:r>
              <a:rPr lang="en-US" sz="1050" dirty="0" smtClean="0">
                <a:latin typeface="Arial" panose="020B0604020202020204" pitchFamily="34" charset="0"/>
                <a:cs typeface="Arial" panose="020B0604020202020204" pitchFamily="34" charset="0"/>
              </a:rPr>
              <a:t>relationship; OR = odds ratio; CTE = Career and Technical Education</a:t>
            </a:r>
            <a:r>
              <a:rPr lang="en-US" sz="1000"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xmlns="" val="1198746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number of credits earned in high school, by course type</a:t>
            </a:r>
            <a:endParaRPr lang="en-US" dirty="0"/>
          </a:p>
        </p:txBody>
      </p:sp>
      <p:sp>
        <p:nvSpPr>
          <p:cNvPr id="4" name="Slide Number Placeholder 3"/>
          <p:cNvSpPr>
            <a:spLocks noGrp="1"/>
          </p:cNvSpPr>
          <p:nvPr>
            <p:ph type="sldNum" sz="quarter" idx="4"/>
          </p:nvPr>
        </p:nvSpPr>
        <p:spPr/>
        <p:txBody>
          <a:bodyPr/>
          <a:lstStyle/>
          <a:p>
            <a:fld id="{321DD493-AA78-49EA-9C12-DE2BC4A55EFB}" type="slidenum">
              <a:rPr lang="en-US" smtClean="0"/>
              <a:pPr/>
              <a:t>23</a:t>
            </a:fld>
            <a:endParaRPr lang="en-US" dirty="0"/>
          </a:p>
        </p:txBody>
      </p:sp>
      <p:sp>
        <p:nvSpPr>
          <p:cNvPr id="6" name="Text Box 5"/>
          <p:cNvSpPr txBox="1">
            <a:spLocks noChangeArrowheads="1"/>
          </p:cNvSpPr>
          <p:nvPr/>
        </p:nvSpPr>
        <p:spPr bwMode="auto">
          <a:xfrm>
            <a:off x="2459736" y="6007608"/>
            <a:ext cx="6309360" cy="861774"/>
          </a:xfrm>
          <a:prstGeom prst="rect">
            <a:avLst/>
          </a:prstGeom>
          <a:noFill/>
          <a:ln w="9525">
            <a:noFill/>
            <a:miter lim="800000"/>
            <a:headEnd/>
            <a:tailEnd/>
          </a:ln>
        </p:spPr>
        <p:txBody>
          <a:bodyPr wrap="square">
            <a:spAutoFit/>
          </a:bodyPr>
          <a:lstStyle/>
          <a:p>
            <a:r>
              <a:rPr lang="en-US" sz="1000" b="0" dirty="0" smtClean="0">
                <a:latin typeface="Arial" panose="020B0604020202020204" pitchFamily="34" charset="0"/>
                <a:cs typeface="Arial" panose="020B0604020202020204" pitchFamily="34" charset="0"/>
              </a:rPr>
              <a:t>*** </a:t>
            </a:r>
            <a:r>
              <a:rPr lang="en-US" sz="1000" b="0" i="1" dirty="0" smtClean="0">
                <a:latin typeface="Arial" panose="020B0604020202020204" pitchFamily="34" charset="0"/>
                <a:cs typeface="Arial" panose="020B0604020202020204" pitchFamily="34" charset="0"/>
              </a:rPr>
              <a:t>p</a:t>
            </a:r>
            <a:r>
              <a:rPr lang="en-US" sz="1000" b="0" dirty="0" smtClean="0">
                <a:latin typeface="Arial" panose="020B0604020202020204" pitchFamily="34" charset="0"/>
                <a:cs typeface="Arial" panose="020B0604020202020204" pitchFamily="34" charset="0"/>
              </a:rPr>
              <a:t> &lt; .001.</a:t>
            </a:r>
          </a:p>
          <a:p>
            <a:r>
              <a:rPr lang="en-US" sz="1000" b="0" dirty="0" smtClean="0">
                <a:latin typeface="Arial" panose="020B0604020202020204" pitchFamily="34" charset="0"/>
                <a:cs typeface="Arial" panose="020B0604020202020204" pitchFamily="34" charset="0"/>
              </a:rPr>
              <a:t>SOURCE: </a:t>
            </a:r>
            <a:r>
              <a:rPr lang="en-US" sz="1000" b="0" dirty="0">
                <a:latin typeface="Arial" panose="020B0604020202020204" pitchFamily="34" charset="0"/>
                <a:cs typeface="Arial" panose="020B0604020202020204" pitchFamily="34" charset="0"/>
              </a:rPr>
              <a:t>U.S. Department of Education, Institute of Education Sciences, National Center for Special Education Research, National Longitudinal Transition Study-2 (NLTS2</a:t>
            </a:r>
            <a:r>
              <a:rPr lang="en-US" sz="1000" b="0" dirty="0" smtClean="0">
                <a:latin typeface="Arial" panose="020B0604020202020204" pitchFamily="34" charset="0"/>
                <a:cs typeface="Arial" panose="020B0604020202020204" pitchFamily="34" charset="0"/>
              </a:rPr>
              <a:t>), high school transcripts</a:t>
            </a:r>
            <a:r>
              <a:rPr lang="en-US" sz="1000" dirty="0" smtClean="0">
                <a:latin typeface="Arial" panose="020B0604020202020204" pitchFamily="34" charset="0"/>
                <a:cs typeface="Arial" panose="020B0604020202020204" pitchFamily="34" charset="0"/>
              </a:rPr>
              <a:t>; U.S. Department of Education, National Center for Education Statistics, Education Longitudinal Study of 2002 (ELS:2002), High School Transcript Study.</a:t>
            </a:r>
            <a:endParaRPr lang="en-US" sz="1000" b="0" dirty="0">
              <a:latin typeface="Arial" panose="020B0604020202020204" pitchFamily="34" charset="0"/>
              <a:cs typeface="Arial" panose="020B0604020202020204" pitchFamily="34" charset="0"/>
            </a:endParaRP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xmlns="" val="4191391925"/>
              </p:ext>
            </p:extLst>
          </p:nvPr>
        </p:nvGraphicFramePr>
        <p:xfrm>
          <a:off x="950795" y="1481645"/>
          <a:ext cx="791845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859971" y="1687286"/>
            <a:ext cx="3200400" cy="646331"/>
          </a:xfrm>
          <a:prstGeom prst="rect">
            <a:avLst/>
          </a:prstGeom>
          <a:noFill/>
        </p:spPr>
        <p:txBody>
          <a:bodyPr wrap="square" rtlCol="0">
            <a:spAutoFit/>
          </a:bodyPr>
          <a:lstStyle/>
          <a:p>
            <a:r>
              <a:rPr lang="en-US" dirty="0" smtClean="0">
                <a:latin typeface="Arial" pitchFamily="34" charset="0"/>
                <a:cs typeface="Arial" pitchFamily="34" charset="0"/>
              </a:rPr>
              <a:t>Average number of credits earned:</a:t>
            </a:r>
            <a:endParaRPr lang="en-US" dirty="0">
              <a:latin typeface="Arial" pitchFamily="34" charset="0"/>
              <a:cs typeface="Arial" pitchFamily="34" charset="0"/>
            </a:endParaRPr>
          </a:p>
        </p:txBody>
      </p:sp>
    </p:spTree>
    <p:extLst>
      <p:ext uri="{BB962C8B-B14F-4D97-AF65-F5344CB8AC3E}">
        <p14:creationId xmlns:p14="http://schemas.microsoft.com/office/powerpoint/2010/main" xmlns="" val="6958985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performance</a:t>
            </a:r>
            <a:endParaRPr lang="en-US" dirty="0"/>
          </a:p>
        </p:txBody>
      </p:sp>
      <p:sp>
        <p:nvSpPr>
          <p:cNvPr id="4" name="Slide Number Placeholder 3"/>
          <p:cNvSpPr>
            <a:spLocks noGrp="1"/>
          </p:cNvSpPr>
          <p:nvPr>
            <p:ph type="sldNum" sz="quarter" idx="4"/>
          </p:nvPr>
        </p:nvSpPr>
        <p:spPr/>
        <p:txBody>
          <a:bodyPr/>
          <a:lstStyle/>
          <a:p>
            <a:fld id="{321DD493-AA78-49EA-9C12-DE2BC4A55EFB}" type="slidenum">
              <a:rPr lang="en-US" smtClean="0"/>
              <a:pPr/>
              <a:t>24</a:t>
            </a:fld>
            <a:endParaRPr lang="en-US" dirty="0"/>
          </a:p>
        </p:txBody>
      </p:sp>
      <p:sp>
        <p:nvSpPr>
          <p:cNvPr id="6" name="Text Box 5"/>
          <p:cNvSpPr txBox="1">
            <a:spLocks noChangeArrowheads="1"/>
          </p:cNvSpPr>
          <p:nvPr/>
        </p:nvSpPr>
        <p:spPr bwMode="auto">
          <a:xfrm>
            <a:off x="2459736" y="6007608"/>
            <a:ext cx="6309360" cy="861774"/>
          </a:xfrm>
          <a:prstGeom prst="rect">
            <a:avLst/>
          </a:prstGeom>
          <a:noFill/>
          <a:ln w="9525">
            <a:noFill/>
            <a:miter lim="800000"/>
            <a:headEnd/>
            <a:tailEnd/>
          </a:ln>
        </p:spPr>
        <p:txBody>
          <a:bodyPr wrap="square">
            <a:spAutoFit/>
          </a:bodyPr>
          <a:lstStyle/>
          <a:p>
            <a:r>
              <a:rPr lang="en-US" sz="1000" b="0" dirty="0" smtClean="0">
                <a:latin typeface="Arial" panose="020B0604020202020204" pitchFamily="34" charset="0"/>
                <a:cs typeface="Arial" panose="020B0604020202020204" pitchFamily="34" charset="0"/>
              </a:rPr>
              <a:t>*** </a:t>
            </a:r>
            <a:r>
              <a:rPr lang="en-US" sz="1000" b="0" i="1" dirty="0" smtClean="0">
                <a:latin typeface="Arial" panose="020B0604020202020204" pitchFamily="34" charset="0"/>
                <a:cs typeface="Arial" panose="020B0604020202020204" pitchFamily="34" charset="0"/>
              </a:rPr>
              <a:t>p</a:t>
            </a:r>
            <a:r>
              <a:rPr lang="en-US" sz="1000" b="0" dirty="0" smtClean="0">
                <a:latin typeface="Arial" panose="020B0604020202020204" pitchFamily="34" charset="0"/>
                <a:cs typeface="Arial" panose="020B0604020202020204" pitchFamily="34" charset="0"/>
              </a:rPr>
              <a:t> &lt; .001.</a:t>
            </a:r>
          </a:p>
          <a:p>
            <a:r>
              <a:rPr lang="en-US" sz="1000" b="0" dirty="0" smtClean="0">
                <a:latin typeface="Arial" panose="020B0604020202020204" pitchFamily="34" charset="0"/>
                <a:cs typeface="Arial" panose="020B0604020202020204" pitchFamily="34" charset="0"/>
              </a:rPr>
              <a:t>SOURCE: </a:t>
            </a:r>
            <a:r>
              <a:rPr lang="en-US" sz="1000" b="0" dirty="0">
                <a:latin typeface="Arial" panose="020B0604020202020204" pitchFamily="34" charset="0"/>
                <a:cs typeface="Arial" panose="020B0604020202020204" pitchFamily="34" charset="0"/>
              </a:rPr>
              <a:t>U.S. Department of Education, Institute of Education Sciences, National Center for Special Education Research, National Longitudinal Transition Study-2 (NLTS2</a:t>
            </a:r>
            <a:r>
              <a:rPr lang="en-US" sz="1000" b="0" dirty="0" smtClean="0">
                <a:latin typeface="Arial" panose="020B0604020202020204" pitchFamily="34" charset="0"/>
                <a:cs typeface="Arial" panose="020B0604020202020204" pitchFamily="34" charset="0"/>
              </a:rPr>
              <a:t>), high school transcripts</a:t>
            </a:r>
            <a:r>
              <a:rPr lang="en-US" sz="1000" dirty="0" smtClean="0">
                <a:latin typeface="Arial" panose="020B0604020202020204" pitchFamily="34" charset="0"/>
                <a:cs typeface="Arial" panose="020B0604020202020204" pitchFamily="34" charset="0"/>
              </a:rPr>
              <a:t>; U.S. Department of Education, National Center for Education Statistics, Education Longitudinal Study of 2002 (ELS:2002), High School Transcript Study.</a:t>
            </a:r>
            <a:endParaRPr lang="en-US" sz="1000" b="0" dirty="0">
              <a:latin typeface="Arial" panose="020B0604020202020204" pitchFamily="34" charset="0"/>
              <a:cs typeface="Arial" panose="020B0604020202020204" pitchFamily="34" charset="0"/>
            </a:endParaRP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xmlns="" val="1833488595"/>
              </p:ext>
            </p:extLst>
          </p:nvPr>
        </p:nvGraphicFramePr>
        <p:xfrm>
          <a:off x="687776" y="1481645"/>
          <a:ext cx="808132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7675641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332" y="346353"/>
            <a:ext cx="7780468" cy="901025"/>
          </a:xfrm>
        </p:spPr>
        <p:txBody>
          <a:bodyPr>
            <a:normAutofit fontScale="90000"/>
          </a:bodyPr>
          <a:lstStyle/>
          <a:p>
            <a:r>
              <a:rPr lang="en-US" sz="3100" dirty="0" smtClean="0"/>
              <a:t>Effects of transition planning experiences </a:t>
            </a:r>
            <a:br>
              <a:rPr lang="en-US" sz="3100" dirty="0" smtClean="0"/>
            </a:br>
            <a:r>
              <a:rPr lang="en-US" sz="3100" dirty="0" smtClean="0"/>
              <a:t>on postsecondary</a:t>
            </a:r>
            <a:r>
              <a:rPr lang="en-US" sz="3100" dirty="0"/>
              <a:t> </a:t>
            </a:r>
            <a:r>
              <a:rPr lang="en-US" sz="3100" dirty="0" smtClean="0"/>
              <a:t>enrollment:    </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092887028"/>
              </p:ext>
            </p:extLst>
          </p:nvPr>
        </p:nvGraphicFramePr>
        <p:xfrm>
          <a:off x="976019" y="1899223"/>
          <a:ext cx="7772567" cy="3657600"/>
        </p:xfrm>
        <a:graphic>
          <a:graphicData uri="http://schemas.openxmlformats.org/drawingml/2006/table">
            <a:tbl>
              <a:tblPr firstRow="1" bandRow="1">
                <a:tableStyleId>{5C22544A-7EE6-4342-B048-85BDC9FD1C3A}</a:tableStyleId>
              </a:tblPr>
              <a:tblGrid>
                <a:gridCol w="4955224"/>
                <a:gridCol w="1544595"/>
                <a:gridCol w="1272748"/>
              </a:tblGrid>
              <a:tr h="9289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Transition planning experiences</a:t>
                      </a:r>
                      <a:endParaRPr lang="en-US" sz="2000" dirty="0"/>
                    </a:p>
                  </a:txBody>
                  <a:tcPr anchor="b">
                    <a:solidFill>
                      <a:schemeClr val="accent1">
                        <a:lumMod val="75000"/>
                      </a:schemeClr>
                    </a:solidFill>
                  </a:tcPr>
                </a:tc>
                <a:tc>
                  <a:txBody>
                    <a:bodyPr/>
                    <a:lstStyle/>
                    <a:p>
                      <a:pPr algn="ctr"/>
                      <a:r>
                        <a:rPr lang="en-US" sz="2000" dirty="0" smtClean="0"/>
                        <a:t>2</a:t>
                      </a:r>
                      <a:r>
                        <a:rPr lang="en-US" sz="2000" baseline="0" dirty="0" smtClean="0"/>
                        <a:t> or 4 </a:t>
                      </a:r>
                      <a:r>
                        <a:rPr lang="en-US" sz="2000" dirty="0" smtClean="0"/>
                        <a:t>year college</a:t>
                      </a:r>
                      <a:br>
                        <a:rPr lang="en-US" sz="2000" dirty="0" smtClean="0"/>
                      </a:br>
                      <a:r>
                        <a:rPr lang="en-US" sz="2000" dirty="0" smtClean="0"/>
                        <a:t>OR</a:t>
                      </a:r>
                      <a:endParaRPr lang="en-US" sz="2000" dirty="0"/>
                    </a:p>
                  </a:txBody>
                  <a:tcPr>
                    <a:solidFill>
                      <a:schemeClr val="accent1">
                        <a:lumMod val="75000"/>
                      </a:schemeClr>
                    </a:solidFill>
                  </a:tcPr>
                </a:tc>
                <a:tc>
                  <a:txBody>
                    <a:bodyPr/>
                    <a:lstStyle/>
                    <a:p>
                      <a:pPr algn="ctr"/>
                      <a:r>
                        <a:rPr lang="en-US" sz="2000" dirty="0" smtClean="0"/>
                        <a:t>CTE school</a:t>
                      </a:r>
                      <a:br>
                        <a:rPr lang="en-US" sz="2000" dirty="0" smtClean="0"/>
                      </a:br>
                      <a:r>
                        <a:rPr lang="en-US" sz="2000" dirty="0" smtClean="0"/>
                        <a:t>OR</a:t>
                      </a:r>
                      <a:endParaRPr lang="en-US" sz="2000" dirty="0"/>
                    </a:p>
                  </a:txBody>
                  <a:tcPr>
                    <a:solidFill>
                      <a:schemeClr val="accent1">
                        <a:lumMod val="75000"/>
                      </a:schemeClr>
                    </a:solidFill>
                  </a:tcPr>
                </a:tc>
              </a:tr>
              <a:tr h="844541">
                <a:tc>
                  <a:txBody>
                    <a:bodyPr/>
                    <a:lstStyle/>
                    <a:p>
                      <a:r>
                        <a:rPr lang="en-US" sz="2700" dirty="0" smtClean="0"/>
                        <a:t>Student took leadership role</a:t>
                      </a:r>
                      <a:r>
                        <a:rPr lang="en-US" sz="2700" baseline="0" dirty="0" smtClean="0"/>
                        <a:t> during transition planning meeting</a:t>
                      </a:r>
                      <a:endParaRPr lang="en-US" sz="27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800" kern="1200" dirty="0" smtClean="0">
                          <a:solidFill>
                            <a:schemeClr val="dk1"/>
                          </a:solidFill>
                          <a:latin typeface="+mn-lt"/>
                          <a:ea typeface="+mn-ea"/>
                          <a:cs typeface="+mn-cs"/>
                        </a:rPr>
                        <a:t>4.45*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endParaRPr lang="en-US" sz="2800" kern="1200" dirty="0" smtClean="0">
                        <a:solidFill>
                          <a:schemeClr val="dk1"/>
                        </a:solidFill>
                        <a:latin typeface="+mn-lt"/>
                        <a:ea typeface="+mn-ea"/>
                        <a:cs typeface="+mn-cs"/>
                      </a:endParaRPr>
                    </a:p>
                  </a:txBody>
                  <a:tcPr anchor="ctr"/>
                </a:tc>
              </a:tr>
              <a:tr h="844541">
                <a:tc>
                  <a:txBody>
                    <a:bodyPr/>
                    <a:lstStyle/>
                    <a:p>
                      <a:r>
                        <a:rPr lang="en-US" sz="2700" kern="1200" dirty="0" smtClean="0">
                          <a:solidFill>
                            <a:schemeClr val="dk1"/>
                          </a:solidFill>
                          <a:effectLst/>
                          <a:latin typeface="+mn-lt"/>
                          <a:ea typeface="+mn-ea"/>
                          <a:cs typeface="+mn-cs"/>
                        </a:rPr>
                        <a:t>Postsecondary school representative attended transition planning meeting</a:t>
                      </a:r>
                      <a:endParaRPr lang="en-US" sz="27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800" kern="1200" dirty="0" smtClean="0">
                          <a:solidFill>
                            <a:schemeClr val="dk1"/>
                          </a:solidFill>
                          <a:latin typeface="+mn-lt"/>
                          <a:ea typeface="+mn-ea"/>
                          <a:cs typeface="+mn-cs"/>
                        </a:rPr>
                        <a:t>28.97***</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endParaRPr lang="en-US" sz="2800" kern="1200" dirty="0" smtClean="0">
                        <a:solidFill>
                          <a:schemeClr val="dk1"/>
                        </a:solidFill>
                        <a:latin typeface="+mn-lt"/>
                        <a:ea typeface="+mn-ea"/>
                        <a:cs typeface="+mn-cs"/>
                      </a:endParaRPr>
                    </a:p>
                  </a:txBody>
                  <a:tcPr anchor="ctr"/>
                </a:tc>
              </a:tr>
            </a:tbl>
          </a:graphicData>
        </a:graphic>
      </p:graphicFrame>
      <p:sp>
        <p:nvSpPr>
          <p:cNvPr id="4" name="Slide Number Placeholder 3"/>
          <p:cNvSpPr>
            <a:spLocks noGrp="1"/>
          </p:cNvSpPr>
          <p:nvPr>
            <p:ph type="sldNum" sz="quarter" idx="4"/>
          </p:nvPr>
        </p:nvSpPr>
        <p:spPr/>
        <p:txBody>
          <a:bodyPr/>
          <a:lstStyle/>
          <a:p>
            <a:fld id="{321DD493-AA78-49EA-9C12-DE2BC4A55EFB}" type="slidenum">
              <a:rPr lang="en-US" smtClean="0"/>
              <a:pPr/>
              <a:t>25</a:t>
            </a:fld>
            <a:endParaRPr lang="en-US" dirty="0"/>
          </a:p>
        </p:txBody>
      </p:sp>
      <p:sp>
        <p:nvSpPr>
          <p:cNvPr id="6" name="Rectangle 5"/>
          <p:cNvSpPr/>
          <p:nvPr/>
        </p:nvSpPr>
        <p:spPr>
          <a:xfrm>
            <a:off x="906331" y="6089676"/>
            <a:ext cx="7693972" cy="276999"/>
          </a:xfrm>
          <a:prstGeom prst="rect">
            <a:avLst/>
          </a:prstGeom>
        </p:spPr>
        <p:txBody>
          <a:bodyPr wrap="square">
            <a:spAutoFit/>
          </a:bodyPr>
          <a:lstStyle/>
          <a:p>
            <a:r>
              <a:rPr lang="en-US" sz="1200" dirty="0" smtClean="0"/>
              <a:t> </a:t>
            </a:r>
            <a:r>
              <a:rPr lang="en-US" sz="1000" dirty="0" smtClean="0"/>
              <a:t> </a:t>
            </a:r>
            <a:r>
              <a:rPr lang="en-US" sz="1050" dirty="0" smtClean="0"/>
              <a:t>*</a:t>
            </a:r>
            <a:r>
              <a:rPr lang="en-US" sz="1050" i="1" dirty="0" smtClean="0">
                <a:latin typeface="Arial" panose="020B0604020202020204" pitchFamily="34" charset="0"/>
                <a:cs typeface="Arial" panose="020B0604020202020204" pitchFamily="34" charset="0"/>
              </a:rPr>
              <a:t>p</a:t>
            </a:r>
            <a:r>
              <a:rPr lang="en-US" sz="1050" dirty="0" smtClean="0">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&lt; .</a:t>
            </a:r>
            <a:r>
              <a:rPr lang="en-US" sz="1050" dirty="0" smtClean="0">
                <a:latin typeface="Arial" panose="020B0604020202020204" pitchFamily="34" charset="0"/>
                <a:cs typeface="Arial" panose="020B0604020202020204" pitchFamily="34" charset="0"/>
              </a:rPr>
              <a:t>05;</a:t>
            </a:r>
            <a:r>
              <a:rPr lang="en-US" sz="1050" dirty="0" smtClean="0"/>
              <a:t> </a:t>
            </a:r>
            <a:r>
              <a:rPr lang="en-US" sz="1050" dirty="0" smtClean="0">
                <a:latin typeface="Arial" panose="020B0604020202020204" pitchFamily="34" charset="0"/>
                <a:cs typeface="Arial" panose="020B0604020202020204" pitchFamily="34" charset="0"/>
              </a:rPr>
              <a:t>*** </a:t>
            </a:r>
            <a:r>
              <a:rPr lang="en-US" sz="1050" i="1" dirty="0" smtClean="0">
                <a:latin typeface="Arial" panose="020B0604020202020204" pitchFamily="34" charset="0"/>
                <a:cs typeface="Arial" panose="020B0604020202020204" pitchFamily="34" charset="0"/>
              </a:rPr>
              <a:t>p</a:t>
            </a:r>
            <a:r>
              <a:rPr lang="en-US" sz="1050" dirty="0" smtClean="0">
                <a:latin typeface="Arial" panose="020B0604020202020204" pitchFamily="34" charset="0"/>
                <a:cs typeface="Arial" panose="020B0604020202020204" pitchFamily="34" charset="0"/>
              </a:rPr>
              <a:t> &lt; .001; Empty </a:t>
            </a:r>
            <a:r>
              <a:rPr lang="en-US" sz="1050" dirty="0">
                <a:latin typeface="Arial" panose="020B0604020202020204" pitchFamily="34" charset="0"/>
                <a:cs typeface="Arial" panose="020B0604020202020204" pitchFamily="34" charset="0"/>
              </a:rPr>
              <a:t>cell </a:t>
            </a:r>
            <a:r>
              <a:rPr lang="en-US" sz="1050" dirty="0" smtClean="0">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No significant </a:t>
            </a:r>
            <a:r>
              <a:rPr lang="en-US" sz="1050" dirty="0" smtClean="0">
                <a:latin typeface="Arial" panose="020B0604020202020204" pitchFamily="34" charset="0"/>
                <a:cs typeface="Arial" panose="020B0604020202020204" pitchFamily="34" charset="0"/>
              </a:rPr>
              <a:t>relationship; </a:t>
            </a:r>
            <a:r>
              <a:rPr lang="en-US" sz="1050" dirty="0">
                <a:latin typeface="Arial" panose="020B0604020202020204" pitchFamily="34" charset="0"/>
                <a:cs typeface="Arial" panose="020B0604020202020204" pitchFamily="34" charset="0"/>
              </a:rPr>
              <a:t>; OR = odds </a:t>
            </a:r>
            <a:r>
              <a:rPr lang="en-US" sz="1050" dirty="0" smtClean="0">
                <a:latin typeface="Arial" panose="020B0604020202020204" pitchFamily="34" charset="0"/>
                <a:cs typeface="Arial" panose="020B0604020202020204" pitchFamily="34" charset="0"/>
              </a:rPr>
              <a:t>ratio</a:t>
            </a:r>
            <a:r>
              <a:rPr lang="en-US" sz="1000" dirty="0" smtClean="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CTE = Career and Technical Education</a:t>
            </a:r>
            <a:endParaRPr lang="en-US" sz="1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8111684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100" dirty="0" smtClean="0"/>
              <a:t>Student participation in transition planning meetings by youth with ED</a:t>
            </a:r>
            <a:endParaRPr lang="en-US" sz="31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170320182"/>
              </p:ext>
            </p:extLst>
          </p:nvPr>
        </p:nvGraphicFramePr>
        <p:xfrm>
          <a:off x="0" y="1704975"/>
          <a:ext cx="885825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4"/>
          </p:nvPr>
        </p:nvSpPr>
        <p:spPr/>
        <p:txBody>
          <a:bodyPr/>
          <a:lstStyle/>
          <a:p>
            <a:fld id="{321DD493-AA78-49EA-9C12-DE2BC4A55EFB}" type="slidenum">
              <a:rPr lang="en-US" smtClean="0"/>
              <a:pPr/>
              <a:t>26</a:t>
            </a:fld>
            <a:endParaRPr lang="en-US" dirty="0"/>
          </a:p>
        </p:txBody>
      </p:sp>
      <p:sp>
        <p:nvSpPr>
          <p:cNvPr id="8" name="TextBox 7"/>
          <p:cNvSpPr txBox="1"/>
          <p:nvPr/>
        </p:nvSpPr>
        <p:spPr>
          <a:xfrm>
            <a:off x="1162619" y="2710330"/>
            <a:ext cx="3324693" cy="769441"/>
          </a:xfrm>
          <a:prstGeom prst="rect">
            <a:avLst/>
          </a:prstGeom>
          <a:noFill/>
        </p:spPr>
        <p:txBody>
          <a:bodyPr wrap="none" rtlCol="0">
            <a:spAutoFit/>
          </a:bodyPr>
          <a:lstStyle/>
          <a:p>
            <a:r>
              <a:rPr lang="en-US" sz="2200" dirty="0" smtClean="0">
                <a:latin typeface="+mj-lt"/>
                <a:cs typeface="Arial" pitchFamily="34" charset="0"/>
              </a:rPr>
              <a:t>Role in meeting of students</a:t>
            </a:r>
            <a:br>
              <a:rPr lang="en-US" sz="2200" dirty="0" smtClean="0">
                <a:latin typeface="+mj-lt"/>
                <a:cs typeface="Arial" pitchFamily="34" charset="0"/>
              </a:rPr>
            </a:br>
            <a:r>
              <a:rPr lang="en-US" sz="2200" dirty="0" smtClean="0">
                <a:latin typeface="+mj-lt"/>
                <a:cs typeface="Arial" pitchFamily="34" charset="0"/>
              </a:rPr>
              <a:t>who attended:</a:t>
            </a:r>
            <a:endParaRPr lang="en-US" sz="2200" dirty="0">
              <a:latin typeface="+mj-lt"/>
              <a:cs typeface="Arial" pitchFamily="34" charset="0"/>
            </a:endParaRPr>
          </a:p>
        </p:txBody>
      </p:sp>
      <p:sp>
        <p:nvSpPr>
          <p:cNvPr id="9" name="Text Box 5"/>
          <p:cNvSpPr txBox="1">
            <a:spLocks noChangeArrowheads="1"/>
          </p:cNvSpPr>
          <p:nvPr/>
        </p:nvSpPr>
        <p:spPr bwMode="auto">
          <a:xfrm>
            <a:off x="2512695" y="6261870"/>
            <a:ext cx="6108062" cy="553998"/>
          </a:xfrm>
          <a:prstGeom prst="rect">
            <a:avLst/>
          </a:prstGeom>
          <a:noFill/>
          <a:ln w="9525">
            <a:noFill/>
            <a:miter lim="800000"/>
            <a:headEnd/>
            <a:tailEnd/>
          </a:ln>
        </p:spPr>
        <p:txBody>
          <a:bodyPr wrap="square">
            <a:spAutoFit/>
          </a:bodyPr>
          <a:lstStyle/>
          <a:p>
            <a:r>
              <a:rPr lang="en-US" sz="1000" b="0" dirty="0" smtClean="0">
                <a:latin typeface="Arial" panose="020B0604020202020204" pitchFamily="34" charset="0"/>
                <a:cs typeface="Arial" panose="020B0604020202020204" pitchFamily="34" charset="0"/>
              </a:rPr>
              <a:t>SOURCE: </a:t>
            </a:r>
            <a:r>
              <a:rPr lang="en-US" sz="1000" b="0" dirty="0">
                <a:latin typeface="Arial" panose="020B0604020202020204" pitchFamily="34" charset="0"/>
                <a:cs typeface="Arial" panose="020B0604020202020204" pitchFamily="34" charset="0"/>
              </a:rPr>
              <a:t>U.S. Department of Education, Institute of Education Sciences, National Center for Special Education Research, National Longitudinal Transition Study-2 (NLTS2</a:t>
            </a:r>
            <a:r>
              <a:rPr lang="en-US" sz="1000" b="0" dirty="0" smtClean="0">
                <a:latin typeface="Arial" panose="020B0604020202020204" pitchFamily="34" charset="0"/>
                <a:cs typeface="Arial" panose="020B0604020202020204" pitchFamily="34" charset="0"/>
              </a:rPr>
              <a:t>), Wave </a:t>
            </a:r>
            <a:r>
              <a:rPr lang="en-US" sz="1000" b="0" dirty="0">
                <a:latin typeface="Arial" panose="020B0604020202020204" pitchFamily="34" charset="0"/>
                <a:cs typeface="Arial" panose="020B0604020202020204" pitchFamily="34" charset="0"/>
              </a:rPr>
              <a:t>1 student’s school program survey, 2002.</a:t>
            </a:r>
          </a:p>
        </p:txBody>
      </p:sp>
      <p:sp>
        <p:nvSpPr>
          <p:cNvPr id="2" name="TextBox 1"/>
          <p:cNvSpPr txBox="1"/>
          <p:nvPr/>
        </p:nvSpPr>
        <p:spPr>
          <a:xfrm>
            <a:off x="5943600" y="5724525"/>
            <a:ext cx="1058751" cy="430887"/>
          </a:xfrm>
          <a:prstGeom prst="rect">
            <a:avLst/>
          </a:prstGeom>
          <a:noFill/>
        </p:spPr>
        <p:txBody>
          <a:bodyPr wrap="none" rtlCol="0">
            <a:spAutoFit/>
          </a:bodyPr>
          <a:lstStyle/>
          <a:p>
            <a:r>
              <a:rPr lang="en-US" sz="2200" dirty="0" smtClean="0"/>
              <a:t>Percent</a:t>
            </a:r>
            <a:endParaRPr lang="en-US" sz="2200" dirty="0"/>
          </a:p>
        </p:txBody>
      </p:sp>
    </p:spTree>
    <p:extLst>
      <p:ext uri="{BB962C8B-B14F-4D97-AF65-F5344CB8AC3E}">
        <p14:creationId xmlns:p14="http://schemas.microsoft.com/office/powerpoint/2010/main" xmlns="" val="1391298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100" dirty="0" smtClean="0"/>
              <a:t>Contacts with postsecondary schools in transition planning for youth with ED</a:t>
            </a:r>
            <a:endParaRPr lang="en-US" sz="31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114958241"/>
              </p:ext>
            </p:extLst>
          </p:nvPr>
        </p:nvGraphicFramePr>
        <p:xfrm>
          <a:off x="0" y="1704975"/>
          <a:ext cx="885825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4"/>
          </p:nvPr>
        </p:nvSpPr>
        <p:spPr/>
        <p:txBody>
          <a:bodyPr/>
          <a:lstStyle/>
          <a:p>
            <a:fld id="{321DD493-AA78-49EA-9C12-DE2BC4A55EFB}" type="slidenum">
              <a:rPr lang="en-US" smtClean="0"/>
              <a:pPr/>
              <a:t>27</a:t>
            </a:fld>
            <a:endParaRPr lang="en-US" dirty="0"/>
          </a:p>
        </p:txBody>
      </p:sp>
      <p:sp>
        <p:nvSpPr>
          <p:cNvPr id="9" name="Text Box 5"/>
          <p:cNvSpPr txBox="1">
            <a:spLocks noChangeArrowheads="1"/>
          </p:cNvSpPr>
          <p:nvPr/>
        </p:nvSpPr>
        <p:spPr bwMode="auto">
          <a:xfrm>
            <a:off x="2512695" y="6286584"/>
            <a:ext cx="6108062" cy="553998"/>
          </a:xfrm>
          <a:prstGeom prst="rect">
            <a:avLst/>
          </a:prstGeom>
          <a:noFill/>
          <a:ln w="9525">
            <a:noFill/>
            <a:miter lim="800000"/>
            <a:headEnd/>
            <a:tailEnd/>
          </a:ln>
        </p:spPr>
        <p:txBody>
          <a:bodyPr wrap="square">
            <a:spAutoFit/>
          </a:bodyPr>
          <a:lstStyle/>
          <a:p>
            <a:r>
              <a:rPr lang="en-US" sz="1000" b="0" dirty="0" smtClean="0">
                <a:latin typeface="Arial" panose="020B0604020202020204" pitchFamily="34" charset="0"/>
                <a:cs typeface="Arial" panose="020B0604020202020204" pitchFamily="34" charset="0"/>
              </a:rPr>
              <a:t>SOURCE: </a:t>
            </a:r>
            <a:r>
              <a:rPr lang="en-US" sz="1000" b="0" dirty="0">
                <a:latin typeface="Arial" panose="020B0604020202020204" pitchFamily="34" charset="0"/>
                <a:cs typeface="Arial" panose="020B0604020202020204" pitchFamily="34" charset="0"/>
              </a:rPr>
              <a:t>U.S. Department of Education, Institute of Education Sciences, National Center for Special Education Research, National Longitudinal Transition Study-2 (NLTS2</a:t>
            </a:r>
            <a:r>
              <a:rPr lang="en-US" sz="1000" b="0" dirty="0" smtClean="0">
                <a:latin typeface="Arial" panose="020B0604020202020204" pitchFamily="34" charset="0"/>
                <a:cs typeface="Arial" panose="020B0604020202020204" pitchFamily="34" charset="0"/>
              </a:rPr>
              <a:t>), Wave </a:t>
            </a:r>
            <a:r>
              <a:rPr lang="en-US" sz="1000" b="0" dirty="0">
                <a:latin typeface="Arial" panose="020B0604020202020204" pitchFamily="34" charset="0"/>
                <a:cs typeface="Arial" panose="020B0604020202020204" pitchFamily="34" charset="0"/>
              </a:rPr>
              <a:t>1 student’s school program survey, 2002.</a:t>
            </a:r>
          </a:p>
        </p:txBody>
      </p:sp>
      <p:sp>
        <p:nvSpPr>
          <p:cNvPr id="2" name="TextBox 1"/>
          <p:cNvSpPr txBox="1"/>
          <p:nvPr/>
        </p:nvSpPr>
        <p:spPr>
          <a:xfrm>
            <a:off x="5943600" y="5724525"/>
            <a:ext cx="1058751" cy="430887"/>
          </a:xfrm>
          <a:prstGeom prst="rect">
            <a:avLst/>
          </a:prstGeom>
          <a:noFill/>
        </p:spPr>
        <p:txBody>
          <a:bodyPr wrap="none" rtlCol="0">
            <a:spAutoFit/>
          </a:bodyPr>
          <a:lstStyle/>
          <a:p>
            <a:r>
              <a:rPr lang="en-US" sz="2200" dirty="0" smtClean="0"/>
              <a:t>Percent</a:t>
            </a:r>
            <a:endParaRPr lang="en-US" sz="2200" dirty="0"/>
          </a:p>
        </p:txBody>
      </p:sp>
    </p:spTree>
    <p:extLst>
      <p:ext uri="{BB962C8B-B14F-4D97-AF65-F5344CB8AC3E}">
        <p14:creationId xmlns:p14="http://schemas.microsoft.com/office/powerpoint/2010/main" xmlns="" val="2780526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332" y="420495"/>
            <a:ext cx="7780468" cy="901025"/>
          </a:xfrm>
        </p:spPr>
        <p:txBody>
          <a:bodyPr>
            <a:normAutofit fontScale="90000"/>
          </a:bodyPr>
          <a:lstStyle/>
          <a:p>
            <a:r>
              <a:rPr lang="en-US" dirty="0" smtClean="0"/>
              <a:t>Effects of goals and expectations on postsecondary</a:t>
            </a:r>
            <a:r>
              <a:rPr lang="en-US" dirty="0"/>
              <a:t> </a:t>
            </a:r>
            <a:r>
              <a:rPr lang="en-US" dirty="0" smtClean="0"/>
              <a:t>enrollment:    </a:t>
            </a:r>
            <a:br>
              <a:rPr lang="en-US" dirty="0" smtClean="0"/>
            </a:b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895281821"/>
              </p:ext>
            </p:extLst>
          </p:nvPr>
        </p:nvGraphicFramePr>
        <p:xfrm>
          <a:off x="976019" y="1664440"/>
          <a:ext cx="7772567" cy="4502082"/>
        </p:xfrm>
        <a:graphic>
          <a:graphicData uri="http://schemas.openxmlformats.org/drawingml/2006/table">
            <a:tbl>
              <a:tblPr firstRow="1" bandRow="1">
                <a:tableStyleId>{5C22544A-7EE6-4342-B048-85BDC9FD1C3A}</a:tableStyleId>
              </a:tblPr>
              <a:tblGrid>
                <a:gridCol w="5029365"/>
                <a:gridCol w="1470454"/>
                <a:gridCol w="1272748"/>
              </a:tblGrid>
              <a:tr h="9289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Goals and expectations</a:t>
                      </a:r>
                      <a:endParaRPr lang="en-US" sz="2000" dirty="0"/>
                    </a:p>
                  </a:txBody>
                  <a:tcPr anchor="b">
                    <a:solidFill>
                      <a:schemeClr val="accent1">
                        <a:lumMod val="75000"/>
                      </a:schemeClr>
                    </a:solidFill>
                  </a:tcPr>
                </a:tc>
                <a:tc>
                  <a:txBody>
                    <a:bodyPr/>
                    <a:lstStyle/>
                    <a:p>
                      <a:pPr algn="ctr"/>
                      <a:r>
                        <a:rPr lang="en-US" sz="2000" dirty="0" smtClean="0"/>
                        <a:t>2</a:t>
                      </a:r>
                      <a:r>
                        <a:rPr lang="en-US" sz="2000" baseline="0" dirty="0" smtClean="0"/>
                        <a:t> or 4 </a:t>
                      </a:r>
                      <a:r>
                        <a:rPr lang="en-US" sz="2000" dirty="0" smtClean="0"/>
                        <a:t>year college</a:t>
                      </a:r>
                      <a:br>
                        <a:rPr lang="en-US" sz="2000" dirty="0" smtClean="0"/>
                      </a:br>
                      <a:r>
                        <a:rPr lang="en-US" sz="2000" dirty="0" smtClean="0"/>
                        <a:t>OR</a:t>
                      </a:r>
                      <a:endParaRPr lang="en-US" sz="2000" dirty="0"/>
                    </a:p>
                  </a:txBody>
                  <a:tcPr>
                    <a:solidFill>
                      <a:schemeClr val="accent1">
                        <a:lumMod val="75000"/>
                      </a:schemeClr>
                    </a:solidFill>
                  </a:tcPr>
                </a:tc>
                <a:tc>
                  <a:txBody>
                    <a:bodyPr/>
                    <a:lstStyle/>
                    <a:p>
                      <a:pPr algn="ctr"/>
                      <a:r>
                        <a:rPr lang="en-US" sz="2000" dirty="0" smtClean="0"/>
                        <a:t>CTE school</a:t>
                      </a:r>
                      <a:br>
                        <a:rPr lang="en-US" sz="2000" dirty="0" smtClean="0"/>
                      </a:br>
                      <a:r>
                        <a:rPr lang="en-US" sz="2000" dirty="0" smtClean="0"/>
                        <a:t>OR</a:t>
                      </a:r>
                      <a:endParaRPr lang="en-US" sz="2000" dirty="0"/>
                    </a:p>
                  </a:txBody>
                  <a:tcPr>
                    <a:solidFill>
                      <a:schemeClr val="accent1">
                        <a:lumMod val="75000"/>
                      </a:schemeClr>
                    </a:solidFill>
                  </a:tcPr>
                </a:tc>
              </a:tr>
              <a:tr h="844541">
                <a:tc>
                  <a:txBody>
                    <a:bodyPr/>
                    <a:lstStyle/>
                    <a:p>
                      <a:r>
                        <a:rPr lang="en-US" sz="2400" dirty="0" smtClean="0"/>
                        <a:t>Attending a 2- or 4-year college is a primary goal on transition plan</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400" kern="1200" dirty="0" smtClean="0">
                          <a:solidFill>
                            <a:schemeClr val="dk1"/>
                          </a:solidFill>
                          <a:latin typeface="+mn-lt"/>
                          <a:ea typeface="+mn-ea"/>
                          <a:cs typeface="+mn-cs"/>
                        </a:rPr>
                        <a:t>5.78**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endParaRPr lang="en-US" sz="2400" kern="1200" dirty="0" smtClean="0">
                        <a:solidFill>
                          <a:schemeClr val="dk1"/>
                        </a:solidFill>
                        <a:latin typeface="+mn-lt"/>
                        <a:ea typeface="+mn-ea"/>
                        <a:cs typeface="+mn-cs"/>
                      </a:endParaRPr>
                    </a:p>
                  </a:txBody>
                  <a:tcPr anchor="ctr"/>
                </a:tc>
              </a:tr>
              <a:tr h="844541">
                <a:tc>
                  <a:txBody>
                    <a:bodyPr/>
                    <a:lstStyle/>
                    <a:p>
                      <a:r>
                        <a:rPr lang="en-US" sz="2400" kern="1200" dirty="0" smtClean="0">
                          <a:solidFill>
                            <a:schemeClr val="dk1"/>
                          </a:solidFill>
                          <a:effectLst/>
                          <a:latin typeface="+mn-lt"/>
                          <a:ea typeface="+mn-ea"/>
                          <a:cs typeface="+mn-cs"/>
                        </a:rPr>
                        <a:t>Attending a CTE school is a primary goal on transition plan</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endParaRPr lang="en-US" sz="2400" kern="1200" dirty="0" smtClean="0">
                        <a:solidFill>
                          <a:schemeClr val="dk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endParaRPr lang="en-US" sz="2400" kern="1200" dirty="0" smtClean="0">
                        <a:solidFill>
                          <a:schemeClr val="dk1"/>
                        </a:solidFill>
                        <a:latin typeface="+mn-lt"/>
                        <a:ea typeface="+mn-ea"/>
                        <a:cs typeface="+mn-cs"/>
                      </a:endParaRPr>
                    </a:p>
                  </a:txBody>
                  <a:tcPr anchor="ctr"/>
                </a:tc>
              </a:tr>
              <a:tr h="844541">
                <a:tc>
                  <a:txBody>
                    <a:bodyPr/>
                    <a:lstStyle/>
                    <a:p>
                      <a:r>
                        <a:rPr lang="en-US" sz="2400" dirty="0" smtClean="0"/>
                        <a:t>Youth expects to attend </a:t>
                      </a:r>
                      <a:br>
                        <a:rPr lang="en-US" sz="2400" dirty="0" smtClean="0"/>
                      </a:br>
                      <a:r>
                        <a:rPr lang="en-US" sz="2400" dirty="0" smtClean="0"/>
                        <a:t>postsecondary school</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400" kern="1200" dirty="0" smtClean="0">
                          <a:solidFill>
                            <a:schemeClr val="dk1"/>
                          </a:solidFill>
                          <a:latin typeface="+mn-lt"/>
                          <a:ea typeface="+mn-ea"/>
                          <a:cs typeface="+mn-cs"/>
                        </a:rPr>
                        <a:t>7.66***</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400" kern="1200" dirty="0" smtClean="0">
                          <a:solidFill>
                            <a:schemeClr val="dk1"/>
                          </a:solidFill>
                          <a:latin typeface="+mn-lt"/>
                          <a:ea typeface="+mn-ea"/>
                          <a:cs typeface="+mn-cs"/>
                        </a:rPr>
                        <a:t>2.92**</a:t>
                      </a:r>
                    </a:p>
                  </a:txBody>
                  <a:tcPr anchor="ctr"/>
                </a:tc>
              </a:tr>
              <a:tr h="9626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Parent expects youth will attend postsecondary school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400" kern="1200" dirty="0" smtClean="0">
                          <a:solidFill>
                            <a:schemeClr val="dk1"/>
                          </a:solidFill>
                          <a:latin typeface="+mn-lt"/>
                          <a:ea typeface="+mn-ea"/>
                          <a:cs typeface="+mn-cs"/>
                        </a:rPr>
                        <a:t>3.63**</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endParaRPr lang="en-US" sz="2400" kern="1200" dirty="0" smtClean="0">
                        <a:solidFill>
                          <a:schemeClr val="dk1"/>
                        </a:solidFill>
                        <a:latin typeface="+mn-lt"/>
                        <a:ea typeface="+mn-ea"/>
                        <a:cs typeface="+mn-cs"/>
                      </a:endParaRPr>
                    </a:p>
                  </a:txBody>
                  <a:tcPr anchor="ctr"/>
                </a:tc>
              </a:tr>
            </a:tbl>
          </a:graphicData>
        </a:graphic>
      </p:graphicFrame>
      <p:sp>
        <p:nvSpPr>
          <p:cNvPr id="4" name="Slide Number Placeholder 3"/>
          <p:cNvSpPr>
            <a:spLocks noGrp="1"/>
          </p:cNvSpPr>
          <p:nvPr>
            <p:ph type="sldNum" sz="quarter" idx="4"/>
          </p:nvPr>
        </p:nvSpPr>
        <p:spPr/>
        <p:txBody>
          <a:bodyPr/>
          <a:lstStyle/>
          <a:p>
            <a:fld id="{321DD493-AA78-49EA-9C12-DE2BC4A55EFB}" type="slidenum">
              <a:rPr lang="en-US" smtClean="0"/>
              <a:pPr/>
              <a:t>28</a:t>
            </a:fld>
            <a:endParaRPr lang="en-US" dirty="0"/>
          </a:p>
        </p:txBody>
      </p:sp>
      <p:sp>
        <p:nvSpPr>
          <p:cNvPr id="6" name="Rectangle 5"/>
          <p:cNvSpPr/>
          <p:nvPr/>
        </p:nvSpPr>
        <p:spPr>
          <a:xfrm>
            <a:off x="906331" y="6089676"/>
            <a:ext cx="7249127" cy="276999"/>
          </a:xfrm>
          <a:prstGeom prst="rect">
            <a:avLst/>
          </a:prstGeom>
        </p:spPr>
        <p:txBody>
          <a:bodyPr wrap="square">
            <a:spAutoFit/>
          </a:bodyPr>
          <a:lstStyle/>
          <a:p>
            <a:r>
              <a:rPr lang="en-US" sz="1200" dirty="0" smtClean="0"/>
              <a:t> </a:t>
            </a:r>
            <a:r>
              <a:rPr lang="en-US" sz="1000" dirty="0" smtClean="0"/>
              <a:t>**</a:t>
            </a:r>
            <a:r>
              <a:rPr lang="en-US" sz="1000" i="1" dirty="0" smtClean="0">
                <a:latin typeface="Arial" panose="020B0604020202020204" pitchFamily="34" charset="0"/>
                <a:cs typeface="Arial" panose="020B0604020202020204" pitchFamily="34" charset="0"/>
              </a:rPr>
              <a:t>p</a:t>
            </a:r>
            <a:r>
              <a:rPr lang="en-US" sz="1000" dirty="0" smtClean="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&lt; .</a:t>
            </a:r>
            <a:r>
              <a:rPr lang="en-US" sz="1000" dirty="0" smtClean="0">
                <a:latin typeface="Arial" panose="020B0604020202020204" pitchFamily="34" charset="0"/>
                <a:cs typeface="Arial" panose="020B0604020202020204" pitchFamily="34" charset="0"/>
              </a:rPr>
              <a:t>01;</a:t>
            </a:r>
            <a:r>
              <a:rPr lang="en-US" sz="1000" dirty="0" smtClean="0"/>
              <a:t> </a:t>
            </a:r>
            <a:r>
              <a:rPr lang="en-US" sz="1000" dirty="0" smtClean="0">
                <a:latin typeface="Arial" panose="020B0604020202020204" pitchFamily="34" charset="0"/>
                <a:cs typeface="Arial" panose="020B0604020202020204" pitchFamily="34" charset="0"/>
              </a:rPr>
              <a:t>*** </a:t>
            </a:r>
            <a:r>
              <a:rPr lang="en-US" sz="1000" i="1" dirty="0" smtClean="0">
                <a:latin typeface="Arial" panose="020B0604020202020204" pitchFamily="34" charset="0"/>
                <a:cs typeface="Arial" panose="020B0604020202020204" pitchFamily="34" charset="0"/>
              </a:rPr>
              <a:t>p</a:t>
            </a:r>
            <a:r>
              <a:rPr lang="en-US" sz="1000" dirty="0" smtClean="0">
                <a:latin typeface="Arial" panose="020B0604020202020204" pitchFamily="34" charset="0"/>
                <a:cs typeface="Arial" panose="020B0604020202020204" pitchFamily="34" charset="0"/>
              </a:rPr>
              <a:t> &lt; .001; Empty </a:t>
            </a:r>
            <a:r>
              <a:rPr lang="en-US" sz="1000" dirty="0">
                <a:latin typeface="Arial" panose="020B0604020202020204" pitchFamily="34" charset="0"/>
                <a:cs typeface="Arial" panose="020B0604020202020204" pitchFamily="34" charset="0"/>
              </a:rPr>
              <a:t>cell </a:t>
            </a:r>
            <a:r>
              <a:rPr lang="en-US" sz="1000" dirty="0" smtClean="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 significant </a:t>
            </a:r>
            <a:r>
              <a:rPr lang="en-US" sz="1000" dirty="0" smtClean="0">
                <a:latin typeface="Arial" panose="020B0604020202020204" pitchFamily="34" charset="0"/>
                <a:cs typeface="Arial" panose="020B0604020202020204" pitchFamily="34" charset="0"/>
              </a:rPr>
              <a:t>relationship; </a:t>
            </a:r>
            <a:r>
              <a:rPr lang="en-US" sz="1000" dirty="0">
                <a:latin typeface="Arial" panose="020B0604020202020204" pitchFamily="34" charset="0"/>
                <a:cs typeface="Arial" panose="020B0604020202020204" pitchFamily="34" charset="0"/>
              </a:rPr>
              <a:t>; OR = odds ratio; CTE </a:t>
            </a:r>
            <a:r>
              <a:rPr lang="en-US" sz="1000" dirty="0" smtClean="0">
                <a:latin typeface="Arial" panose="020B0604020202020204" pitchFamily="34" charset="0"/>
                <a:cs typeface="Arial" panose="020B0604020202020204" pitchFamily="34" charset="0"/>
              </a:rPr>
              <a:t>= Career and Technical Education.</a:t>
            </a:r>
          </a:p>
        </p:txBody>
      </p:sp>
    </p:spTree>
    <p:extLst>
      <p:ext uri="{BB962C8B-B14F-4D97-AF65-F5344CB8AC3E}">
        <p14:creationId xmlns:p14="http://schemas.microsoft.com/office/powerpoint/2010/main" xmlns="" val="32863509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625" y="221630"/>
            <a:ext cx="7176769" cy="1143000"/>
          </a:xfrm>
        </p:spPr>
        <p:txBody>
          <a:bodyPr>
            <a:normAutofit/>
          </a:bodyPr>
          <a:lstStyle/>
          <a:p>
            <a:r>
              <a:rPr lang="en-US" sz="3200" dirty="0" smtClean="0"/>
              <a:t>Transition plan goals of youth with ED</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23778006"/>
              </p:ext>
            </p:extLst>
          </p:nvPr>
        </p:nvGraphicFramePr>
        <p:xfrm>
          <a:off x="753035" y="1589058"/>
          <a:ext cx="8218843" cy="526894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321DD493-AA78-49EA-9C12-DE2BC4A55EFB}" type="slidenum">
              <a:rPr lang="en-US" smtClean="0"/>
              <a:pPr/>
              <a:t>29</a:t>
            </a:fld>
            <a:endParaRPr lang="en-US" dirty="0"/>
          </a:p>
        </p:txBody>
      </p:sp>
      <p:sp>
        <p:nvSpPr>
          <p:cNvPr id="7" name="TextBox 1"/>
          <p:cNvSpPr txBox="1"/>
          <p:nvPr/>
        </p:nvSpPr>
        <p:spPr>
          <a:xfrm>
            <a:off x="821076" y="1653985"/>
            <a:ext cx="3478488" cy="41506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latin typeface="Arial" panose="020B0604020202020204" pitchFamily="34" charset="0"/>
                <a:cs typeface="Arial" panose="020B0604020202020204" pitchFamily="34" charset="0"/>
              </a:rPr>
              <a:t>Primary transition goal:</a:t>
            </a:r>
            <a:endParaRPr lang="en-US" sz="1800" dirty="0">
              <a:latin typeface="Arial" panose="020B0604020202020204" pitchFamily="34" charset="0"/>
              <a:cs typeface="Arial" panose="020B0604020202020204" pitchFamily="34" charset="0"/>
            </a:endParaRPr>
          </a:p>
        </p:txBody>
      </p:sp>
      <p:sp>
        <p:nvSpPr>
          <p:cNvPr id="9" name="Text Box 5"/>
          <p:cNvSpPr txBox="1">
            <a:spLocks noChangeArrowheads="1"/>
          </p:cNvSpPr>
          <p:nvPr/>
        </p:nvSpPr>
        <p:spPr bwMode="auto">
          <a:xfrm>
            <a:off x="2460112" y="6300216"/>
            <a:ext cx="6309360" cy="553998"/>
          </a:xfrm>
          <a:prstGeom prst="rect">
            <a:avLst/>
          </a:prstGeom>
          <a:noFill/>
          <a:ln w="9525">
            <a:noFill/>
            <a:miter lim="800000"/>
            <a:headEnd/>
            <a:tailEnd/>
          </a:ln>
        </p:spPr>
        <p:txBody>
          <a:bodyPr wrap="square">
            <a:spAutoFit/>
          </a:bodyPr>
          <a:lstStyle/>
          <a:p>
            <a:r>
              <a:rPr lang="en-US" sz="1000" b="0" dirty="0" smtClean="0">
                <a:latin typeface="Arial" panose="020B0604020202020204" pitchFamily="34" charset="0"/>
                <a:cs typeface="Arial" panose="020B0604020202020204" pitchFamily="34" charset="0"/>
              </a:rPr>
              <a:t>SOURCE: </a:t>
            </a:r>
            <a:r>
              <a:rPr lang="en-US" sz="1000" b="0" dirty="0">
                <a:latin typeface="Arial" panose="020B0604020202020204" pitchFamily="34" charset="0"/>
                <a:cs typeface="Arial" panose="020B0604020202020204" pitchFamily="34" charset="0"/>
              </a:rPr>
              <a:t>U.S. Department of Education, Institute of Education Sciences, National Center for Special Education Research, National Longitudinal Transition Study-2 (NLTS2</a:t>
            </a:r>
            <a:r>
              <a:rPr lang="en-US" sz="1000" b="0" dirty="0" smtClean="0">
                <a:latin typeface="Arial" panose="020B0604020202020204" pitchFamily="34" charset="0"/>
                <a:cs typeface="Arial" panose="020B0604020202020204" pitchFamily="34" charset="0"/>
              </a:rPr>
              <a:t>), Wave </a:t>
            </a:r>
            <a:r>
              <a:rPr lang="en-US" sz="1000" b="0" dirty="0">
                <a:latin typeface="Arial" panose="020B0604020202020204" pitchFamily="34" charset="0"/>
                <a:cs typeface="Arial" panose="020B0604020202020204" pitchFamily="34" charset="0"/>
              </a:rPr>
              <a:t>1 student’s school program survey, 2002.</a:t>
            </a:r>
          </a:p>
        </p:txBody>
      </p:sp>
    </p:spTree>
    <p:extLst>
      <p:ext uri="{BB962C8B-B14F-4D97-AF65-F5344CB8AC3E}">
        <p14:creationId xmlns:p14="http://schemas.microsoft.com/office/powerpoint/2010/main" xmlns="" val="3517585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p:txBody>
          <a:bodyPr/>
          <a:lstStyle/>
          <a:p>
            <a:r>
              <a:rPr lang="en-US" dirty="0" smtClean="0"/>
              <a:t>NLTS2 overview</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7242836"/>
              </p:ext>
            </p:extLst>
          </p:nvPr>
        </p:nvGraphicFramePr>
        <p:xfrm>
          <a:off x="768350" y="1600200"/>
          <a:ext cx="7918450" cy="4470400"/>
        </p:xfrm>
        <a:graphic>
          <a:graphicData uri="http://schemas.openxmlformats.org/drawingml/2006/table">
            <a:tbl>
              <a:tblPr firstRow="1" bandRow="1">
                <a:tableStyleId>{5C22544A-7EE6-4342-B048-85BDC9FD1C3A}</a:tableStyleId>
              </a:tblPr>
              <a:tblGrid>
                <a:gridCol w="2717128"/>
                <a:gridCol w="5201322"/>
              </a:tblGrid>
              <a:tr h="370840">
                <a:tc>
                  <a:txBody>
                    <a:bodyPr/>
                    <a:lstStyle/>
                    <a:p>
                      <a:r>
                        <a:rPr lang="en-US" sz="1600" b="0" dirty="0" smtClean="0">
                          <a:solidFill>
                            <a:schemeClr val="tx1"/>
                          </a:solidFill>
                          <a:latin typeface="Arial" pitchFamily="34" charset="0"/>
                          <a:cs typeface="Arial" pitchFamily="34" charset="0"/>
                        </a:rPr>
                        <a:t>Stratified random</a:t>
                      </a:r>
                      <a:r>
                        <a:rPr lang="en-US" sz="1600" b="0" baseline="0" dirty="0" smtClean="0">
                          <a:solidFill>
                            <a:schemeClr val="tx1"/>
                          </a:solidFill>
                          <a:latin typeface="Arial" pitchFamily="34" charset="0"/>
                          <a:cs typeface="Arial" pitchFamily="34" charset="0"/>
                        </a:rPr>
                        <a:t> sample</a:t>
                      </a:r>
                      <a:endParaRPr lang="en-US" sz="1600" b="0" dirty="0">
                        <a:solidFill>
                          <a:schemeClr val="tx1"/>
                        </a:solidFill>
                        <a:latin typeface="Arial" pitchFamily="34" charset="0"/>
                        <a:cs typeface="Arial" pitchFamily="34" charset="0"/>
                      </a:endParaRPr>
                    </a:p>
                  </a:txBody>
                  <a:tcPr>
                    <a:solidFill>
                      <a:srgbClr val="E9EDF4"/>
                    </a:solidFill>
                  </a:tcPr>
                </a:tc>
                <a:tc>
                  <a:txBody>
                    <a:bodyPr/>
                    <a:lstStyle/>
                    <a:p>
                      <a:r>
                        <a:rPr lang="en-US" sz="1600" b="0" dirty="0" smtClean="0">
                          <a:solidFill>
                            <a:schemeClr val="tx1"/>
                          </a:solidFill>
                          <a:latin typeface="Arial" pitchFamily="34" charset="0"/>
                          <a:cs typeface="Arial" pitchFamily="34" charset="0"/>
                        </a:rPr>
                        <a:t>Nationally representative</a:t>
                      </a:r>
                      <a:r>
                        <a:rPr lang="en-US" sz="1600" b="0" baseline="0" dirty="0" smtClean="0">
                          <a:solidFill>
                            <a:schemeClr val="tx1"/>
                          </a:solidFill>
                          <a:latin typeface="Arial" pitchFamily="34" charset="0"/>
                          <a:cs typeface="Arial" pitchFamily="34" charset="0"/>
                        </a:rPr>
                        <a:t> sample of 500 LEAs and </a:t>
                      </a:r>
                      <a:br>
                        <a:rPr lang="en-US" sz="1600" b="0" baseline="0" dirty="0" smtClean="0">
                          <a:solidFill>
                            <a:schemeClr val="tx1"/>
                          </a:solidFill>
                          <a:latin typeface="Arial" pitchFamily="34" charset="0"/>
                          <a:cs typeface="Arial" pitchFamily="34" charset="0"/>
                        </a:rPr>
                      </a:br>
                      <a:r>
                        <a:rPr lang="en-US" sz="1600" b="0" baseline="0" dirty="0" smtClean="0">
                          <a:solidFill>
                            <a:schemeClr val="tx1"/>
                          </a:solidFill>
                          <a:latin typeface="Arial" pitchFamily="34" charset="0"/>
                          <a:cs typeface="Arial" pitchFamily="34" charset="0"/>
                        </a:rPr>
                        <a:t>40 special schools, stratified by:</a:t>
                      </a:r>
                    </a:p>
                    <a:p>
                      <a:pPr marL="228600" lvl="1" indent="0">
                        <a:buFont typeface="Arial" pitchFamily="34" charset="0"/>
                        <a:buChar char="•"/>
                      </a:pPr>
                      <a:r>
                        <a:rPr lang="en-US" sz="1600" b="0" dirty="0" smtClean="0">
                          <a:solidFill>
                            <a:schemeClr val="tx1"/>
                          </a:solidFill>
                          <a:latin typeface="Arial" pitchFamily="34" charset="0"/>
                          <a:cs typeface="Arial" pitchFamily="34" charset="0"/>
                        </a:rPr>
                        <a:t> Geographic region</a:t>
                      </a:r>
                    </a:p>
                    <a:p>
                      <a:pPr marL="228600" lvl="1" indent="0">
                        <a:buFont typeface="Arial" pitchFamily="34" charset="0"/>
                        <a:buChar char="•"/>
                      </a:pPr>
                      <a:r>
                        <a:rPr lang="en-US" sz="1600" b="0" dirty="0" smtClean="0">
                          <a:solidFill>
                            <a:schemeClr val="tx1"/>
                          </a:solidFill>
                          <a:latin typeface="Arial" pitchFamily="34" charset="0"/>
                          <a:cs typeface="Arial" pitchFamily="34" charset="0"/>
                        </a:rPr>
                        <a:t> Enrollment size</a:t>
                      </a:r>
                    </a:p>
                    <a:p>
                      <a:pPr marL="228600" lvl="1" indent="0">
                        <a:buFont typeface="Arial" pitchFamily="34" charset="0"/>
                        <a:buChar char="•"/>
                      </a:pPr>
                      <a:r>
                        <a:rPr lang="en-US" sz="1600" b="0" dirty="0" smtClean="0">
                          <a:solidFill>
                            <a:schemeClr val="tx1"/>
                          </a:solidFill>
                          <a:latin typeface="Arial" pitchFamily="34" charset="0"/>
                          <a:cs typeface="Arial" pitchFamily="34" charset="0"/>
                        </a:rPr>
                        <a:t> District wealth</a:t>
                      </a:r>
                    </a:p>
                    <a:p>
                      <a:pPr>
                        <a:buFont typeface="Arial" pitchFamily="34" charset="0"/>
                        <a:buNone/>
                      </a:pPr>
                      <a:r>
                        <a:rPr lang="en-US" sz="1600" b="0" dirty="0" smtClean="0">
                          <a:solidFill>
                            <a:schemeClr val="tx1"/>
                          </a:solidFill>
                          <a:latin typeface="Arial" pitchFamily="34" charset="0"/>
                          <a:cs typeface="Arial" pitchFamily="34" charset="0"/>
                        </a:rPr>
                        <a:t>11,280 students receiving</a:t>
                      </a:r>
                      <a:r>
                        <a:rPr lang="en-US" sz="1600" b="0" baseline="0" dirty="0" smtClean="0">
                          <a:solidFill>
                            <a:schemeClr val="tx1"/>
                          </a:solidFill>
                          <a:latin typeface="Arial" pitchFamily="34" charset="0"/>
                          <a:cs typeface="Arial" pitchFamily="34" charset="0"/>
                        </a:rPr>
                        <a:t> special education services</a:t>
                      </a:r>
                    </a:p>
                    <a:p>
                      <a:pPr>
                        <a:buFont typeface="Arial" pitchFamily="34" charset="0"/>
                        <a:buNone/>
                      </a:pPr>
                      <a:r>
                        <a:rPr lang="en-US" sz="1600" b="0" baseline="0" dirty="0" smtClean="0">
                          <a:solidFill>
                            <a:schemeClr val="tx1"/>
                          </a:solidFill>
                          <a:latin typeface="Arial" pitchFamily="34" charset="0"/>
                          <a:cs typeface="Arial" pitchFamily="34" charset="0"/>
                        </a:rPr>
                        <a:t>1,000 students in ED category</a:t>
                      </a:r>
                      <a:endParaRPr lang="en-US" sz="1600" b="0" dirty="0">
                        <a:solidFill>
                          <a:schemeClr val="tx1"/>
                        </a:solidFill>
                        <a:latin typeface="Arial" pitchFamily="34" charset="0"/>
                        <a:cs typeface="Arial" pitchFamily="34" charset="0"/>
                      </a:endParaRPr>
                    </a:p>
                  </a:txBody>
                  <a:tcPr>
                    <a:solidFill>
                      <a:srgbClr val="E9EDF4"/>
                    </a:solidFill>
                  </a:tcPr>
                </a:tc>
              </a:tr>
              <a:tr h="370840">
                <a:tc>
                  <a:txBody>
                    <a:bodyPr/>
                    <a:lstStyle/>
                    <a:p>
                      <a:r>
                        <a:rPr lang="en-US" sz="1600" dirty="0" smtClean="0">
                          <a:latin typeface="Arial" pitchFamily="34" charset="0"/>
                          <a:cs typeface="Arial" pitchFamily="34" charset="0"/>
                        </a:rPr>
                        <a:t>Focused on</a:t>
                      </a:r>
                      <a:endParaRPr lang="en-US"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Youth, ages 13 to 16 at start of study</a:t>
                      </a:r>
                      <a:endParaRPr lang="en-US" sz="1600" dirty="0">
                        <a:latin typeface="Arial" pitchFamily="34" charset="0"/>
                        <a:cs typeface="Arial" pitchFamily="34" charset="0"/>
                      </a:endParaRPr>
                    </a:p>
                  </a:txBody>
                  <a:tcPr/>
                </a:tc>
              </a:tr>
              <a:tr h="370840">
                <a:tc>
                  <a:txBody>
                    <a:bodyPr/>
                    <a:lstStyle/>
                    <a:p>
                      <a:r>
                        <a:rPr lang="en-US" sz="1600" dirty="0" smtClean="0">
                          <a:latin typeface="Arial" pitchFamily="34" charset="0"/>
                          <a:cs typeface="Arial" pitchFamily="34" charset="0"/>
                        </a:rPr>
                        <a:t>Study years</a:t>
                      </a:r>
                      <a:endParaRPr lang="en-US"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2001-2011</a:t>
                      </a:r>
                      <a:endParaRPr lang="en-US" sz="1600" dirty="0">
                        <a:latin typeface="Arial" pitchFamily="34" charset="0"/>
                        <a:cs typeface="Arial" pitchFamily="34" charset="0"/>
                      </a:endParaRPr>
                    </a:p>
                  </a:txBody>
                  <a:tcPr/>
                </a:tc>
              </a:tr>
              <a:tr h="370840">
                <a:tc>
                  <a:txBody>
                    <a:bodyPr/>
                    <a:lstStyle/>
                    <a:p>
                      <a:r>
                        <a:rPr lang="en-US" sz="1600" dirty="0" smtClean="0">
                          <a:latin typeface="Arial" pitchFamily="34" charset="0"/>
                          <a:cs typeface="Arial" pitchFamily="34" charset="0"/>
                        </a:rPr>
                        <a:t>Generalizes to</a:t>
                      </a:r>
                      <a:endParaRPr lang="en-US"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All disability</a:t>
                      </a:r>
                      <a:r>
                        <a:rPr lang="en-US" sz="1600" baseline="0" dirty="0" smtClean="0">
                          <a:latin typeface="Arial" pitchFamily="34" charset="0"/>
                          <a:cs typeface="Arial" pitchFamily="34" charset="0"/>
                        </a:rPr>
                        <a:t> categories, each age cohort</a:t>
                      </a:r>
                      <a:endParaRPr lang="en-US" sz="1600" dirty="0">
                        <a:latin typeface="Arial" pitchFamily="34" charset="0"/>
                        <a:cs typeface="Arial" pitchFamily="34" charset="0"/>
                      </a:endParaRPr>
                    </a:p>
                  </a:txBody>
                  <a:tcPr/>
                </a:tc>
              </a:tr>
              <a:tr h="370840">
                <a:tc>
                  <a:txBody>
                    <a:bodyPr/>
                    <a:lstStyle/>
                    <a:p>
                      <a:r>
                        <a:rPr lang="en-US" sz="1600" dirty="0" smtClean="0">
                          <a:latin typeface="Arial" pitchFamily="34" charset="0"/>
                          <a:cs typeface="Arial" pitchFamily="34" charset="0"/>
                        </a:rPr>
                        <a:t>Longitudinal</a:t>
                      </a:r>
                      <a:endParaRPr lang="en-US"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5 waves of data collection over 9 years</a:t>
                      </a:r>
                      <a:endParaRPr lang="en-US" sz="1600" dirty="0">
                        <a:latin typeface="Arial" pitchFamily="34" charset="0"/>
                        <a:cs typeface="Arial" pitchFamily="34" charset="0"/>
                      </a:endParaRPr>
                    </a:p>
                  </a:txBody>
                  <a:tcPr/>
                </a:tc>
              </a:tr>
              <a:tr h="370840">
                <a:tc gridSpan="2">
                  <a:txBody>
                    <a:bodyPr/>
                    <a:lstStyle/>
                    <a:p>
                      <a:r>
                        <a:rPr lang="en-US" sz="1200" dirty="0" smtClean="0">
                          <a:latin typeface="Arial" pitchFamily="34" charset="0"/>
                          <a:cs typeface="Arial" pitchFamily="34" charset="0"/>
                        </a:rPr>
                        <a:t>Analyses</a:t>
                      </a:r>
                      <a:r>
                        <a:rPr lang="en-US" sz="1200" baseline="0" dirty="0" smtClean="0">
                          <a:latin typeface="Arial" pitchFamily="34" charset="0"/>
                          <a:cs typeface="Arial" pitchFamily="34" charset="0"/>
                        </a:rPr>
                        <a:t> reported here have been partially funded with federal funds from the U.S. Department of Education, Institute of Education Sciences, National Center for Special Education Research, under grant number R324A100025 and through a NIDRR- and SAMHSA-funded </a:t>
                      </a:r>
                      <a:r>
                        <a:rPr lang="en-US" sz="1200" baseline="0" dirty="0" err="1" smtClean="0">
                          <a:latin typeface="Arial" pitchFamily="34" charset="0"/>
                          <a:cs typeface="Arial" pitchFamily="34" charset="0"/>
                        </a:rPr>
                        <a:t>subgrant</a:t>
                      </a:r>
                      <a:r>
                        <a:rPr lang="en-US" sz="1200" baseline="0" dirty="0" smtClean="0">
                          <a:latin typeface="Arial" pitchFamily="34" charset="0"/>
                          <a:cs typeface="Arial" pitchFamily="34" charset="0"/>
                        </a:rPr>
                        <a:t> from the University of Massachusetts, Worcester. The content of this publication does not necessarily reflect the view or policies of the U.S. Department of Education, nor does mention of trade names, commercial products, or organizations imply endorsement by the U.S. government.</a:t>
                      </a:r>
                      <a:endParaRPr lang="en-US" sz="1200" dirty="0">
                        <a:latin typeface="Arial" pitchFamily="34" charset="0"/>
                        <a:cs typeface="Arial" pitchFamily="34" charset="0"/>
                      </a:endParaRPr>
                    </a:p>
                  </a:txBody>
                  <a:tcPr>
                    <a:solidFill>
                      <a:schemeClr val="bg1"/>
                    </a:solidFill>
                  </a:tcPr>
                </a:tc>
                <a:tc hMerge="1">
                  <a:txBody>
                    <a:bodyPr/>
                    <a:lstStyle/>
                    <a:p>
                      <a:endParaRPr lang="en-US" dirty="0"/>
                    </a:p>
                  </a:txBody>
                  <a:tcPr/>
                </a:tc>
              </a:tr>
            </a:tbl>
          </a:graphicData>
        </a:graphic>
      </p:graphicFrame>
      <p:sp>
        <p:nvSpPr>
          <p:cNvPr id="6" name="Slide Number Placeholder 5"/>
          <p:cNvSpPr>
            <a:spLocks noGrp="1"/>
          </p:cNvSpPr>
          <p:nvPr>
            <p:ph type="sldNum" sz="quarter" idx="4"/>
          </p:nvPr>
        </p:nvSpPr>
        <p:spPr/>
        <p:txBody>
          <a:bodyPr/>
          <a:lstStyle/>
          <a:p>
            <a:fld id="{321DD493-AA78-49EA-9C12-DE2BC4A55EFB}" type="slidenum">
              <a:rPr lang="en-US" smtClean="0"/>
              <a:pPr/>
              <a:t>3</a:t>
            </a:fld>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67703" y="307586"/>
            <a:ext cx="1555074" cy="80161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626" y="221630"/>
            <a:ext cx="7201482" cy="1143000"/>
          </a:xfrm>
        </p:spPr>
        <p:txBody>
          <a:bodyPr>
            <a:normAutofit/>
          </a:bodyPr>
          <a:lstStyle/>
          <a:p>
            <a:r>
              <a:rPr lang="en-US" sz="3200" dirty="0" smtClean="0"/>
              <a:t>Youth expectations</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337562998"/>
              </p:ext>
            </p:extLst>
          </p:nvPr>
        </p:nvGraphicFramePr>
        <p:xfrm>
          <a:off x="768350" y="1600200"/>
          <a:ext cx="791845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321DD493-AA78-49EA-9C12-DE2BC4A55EFB}" type="slidenum">
              <a:rPr lang="en-US" smtClean="0"/>
              <a:pPr/>
              <a:t>30</a:t>
            </a:fld>
            <a:endParaRPr lang="en-US" dirty="0"/>
          </a:p>
        </p:txBody>
      </p:sp>
      <p:sp>
        <p:nvSpPr>
          <p:cNvPr id="6" name="Text Box 5"/>
          <p:cNvSpPr txBox="1">
            <a:spLocks noChangeArrowheads="1"/>
          </p:cNvSpPr>
          <p:nvPr/>
        </p:nvSpPr>
        <p:spPr bwMode="auto">
          <a:xfrm>
            <a:off x="2459736" y="6245352"/>
            <a:ext cx="6309360" cy="400110"/>
          </a:xfrm>
          <a:prstGeom prst="rect">
            <a:avLst/>
          </a:prstGeom>
          <a:noFill/>
          <a:ln w="9525">
            <a:noFill/>
            <a:miter lim="800000"/>
            <a:headEnd/>
            <a:tailEnd/>
          </a:ln>
        </p:spPr>
        <p:txBody>
          <a:bodyPr wrap="square">
            <a:spAutoFit/>
          </a:bodyPr>
          <a:lstStyle/>
          <a:p>
            <a:r>
              <a:rPr lang="en-US" sz="1000" b="0" dirty="0" smtClean="0">
                <a:latin typeface="Arial" panose="020B0604020202020204" pitchFamily="34" charset="0"/>
                <a:cs typeface="Arial" panose="020B0604020202020204" pitchFamily="34" charset="0"/>
              </a:rPr>
              <a:t>SOURCE: </a:t>
            </a:r>
            <a:r>
              <a:rPr lang="en-US" sz="1000" b="0" dirty="0">
                <a:latin typeface="Arial" panose="020B0604020202020204" pitchFamily="34" charset="0"/>
                <a:cs typeface="Arial" panose="020B0604020202020204" pitchFamily="34" charset="0"/>
              </a:rPr>
              <a:t>U.S. Department of Education, Institute of Education Sciences, National Center for Special Education Research, National Longitudinal Transition Study-2 (NLTS2</a:t>
            </a:r>
            <a:r>
              <a:rPr lang="en-US" sz="1000" b="0" dirty="0" smtClean="0">
                <a:latin typeface="Arial" panose="020B0604020202020204" pitchFamily="34" charset="0"/>
                <a:cs typeface="Arial" panose="020B0604020202020204" pitchFamily="34" charset="0"/>
              </a:rPr>
              <a:t>), Wave 1 interview/survey.</a:t>
            </a:r>
            <a:endParaRPr lang="en-US" sz="1000" b="0" dirty="0">
              <a:latin typeface="Arial" panose="020B0604020202020204" pitchFamily="34" charset="0"/>
              <a:cs typeface="Arial" panose="020B0604020202020204" pitchFamily="34" charset="0"/>
            </a:endParaRPr>
          </a:p>
        </p:txBody>
      </p:sp>
      <p:sp>
        <p:nvSpPr>
          <p:cNvPr id="3" name="TextBox 2"/>
          <p:cNvSpPr txBox="1"/>
          <p:nvPr/>
        </p:nvSpPr>
        <p:spPr>
          <a:xfrm>
            <a:off x="818147" y="1534300"/>
            <a:ext cx="3453228" cy="707886"/>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Expects to attend postsecondary school</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9634662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626" y="221630"/>
            <a:ext cx="7127342" cy="1143000"/>
          </a:xfrm>
        </p:spPr>
        <p:txBody>
          <a:bodyPr/>
          <a:lstStyle/>
          <a:p>
            <a:r>
              <a:rPr lang="en-US" sz="3200" dirty="0" smtClean="0"/>
              <a:t>Parent expectations for youth with ED</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055243005"/>
              </p:ext>
            </p:extLst>
          </p:nvPr>
        </p:nvGraphicFramePr>
        <p:xfrm>
          <a:off x="768350" y="1600200"/>
          <a:ext cx="791845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321DD493-AA78-49EA-9C12-DE2BC4A55EFB}" type="slidenum">
              <a:rPr lang="en-US" smtClean="0"/>
              <a:pPr/>
              <a:t>31</a:t>
            </a:fld>
            <a:endParaRPr lang="en-US" dirty="0"/>
          </a:p>
        </p:txBody>
      </p:sp>
      <p:sp>
        <p:nvSpPr>
          <p:cNvPr id="6" name="Text Box 5"/>
          <p:cNvSpPr txBox="1">
            <a:spLocks noChangeArrowheads="1"/>
          </p:cNvSpPr>
          <p:nvPr/>
        </p:nvSpPr>
        <p:spPr bwMode="auto">
          <a:xfrm>
            <a:off x="2459736" y="6245352"/>
            <a:ext cx="6309360" cy="400110"/>
          </a:xfrm>
          <a:prstGeom prst="rect">
            <a:avLst/>
          </a:prstGeom>
          <a:noFill/>
          <a:ln w="9525">
            <a:noFill/>
            <a:miter lim="800000"/>
            <a:headEnd/>
            <a:tailEnd/>
          </a:ln>
        </p:spPr>
        <p:txBody>
          <a:bodyPr wrap="square">
            <a:spAutoFit/>
          </a:bodyPr>
          <a:lstStyle/>
          <a:p>
            <a:r>
              <a:rPr lang="en-US" sz="1000" b="0" dirty="0" smtClean="0">
                <a:latin typeface="Arial" panose="020B0604020202020204" pitchFamily="34" charset="0"/>
                <a:cs typeface="Arial" panose="020B0604020202020204" pitchFamily="34" charset="0"/>
              </a:rPr>
              <a:t>SOURCE: </a:t>
            </a:r>
            <a:r>
              <a:rPr lang="en-US" sz="1000" b="0" dirty="0">
                <a:latin typeface="Arial" panose="020B0604020202020204" pitchFamily="34" charset="0"/>
                <a:cs typeface="Arial" panose="020B0604020202020204" pitchFamily="34" charset="0"/>
              </a:rPr>
              <a:t>U.S. Department of Education, Institute of Education Sciences, National Center for Special Education Research, National Longitudinal Transition Study-2 (NLTS2</a:t>
            </a:r>
            <a:r>
              <a:rPr lang="en-US" sz="1000" b="0" dirty="0" smtClean="0">
                <a:latin typeface="Arial" panose="020B0604020202020204" pitchFamily="34" charset="0"/>
                <a:cs typeface="Arial" panose="020B0604020202020204" pitchFamily="34" charset="0"/>
              </a:rPr>
              <a:t>), Wave 1 interview/survey.</a:t>
            </a:r>
            <a:endParaRPr lang="en-US" sz="1000" b="0" dirty="0">
              <a:latin typeface="Arial" panose="020B0604020202020204" pitchFamily="34" charset="0"/>
              <a:cs typeface="Arial" panose="020B0604020202020204" pitchFamily="34" charset="0"/>
            </a:endParaRPr>
          </a:p>
        </p:txBody>
      </p:sp>
      <p:sp>
        <p:nvSpPr>
          <p:cNvPr id="3" name="TextBox 2"/>
          <p:cNvSpPr txBox="1"/>
          <p:nvPr/>
        </p:nvSpPr>
        <p:spPr>
          <a:xfrm>
            <a:off x="818147" y="1534300"/>
            <a:ext cx="3453228" cy="707886"/>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Expects student will attend postsecondary school</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1503451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332" y="420495"/>
            <a:ext cx="7780468" cy="901025"/>
          </a:xfrm>
        </p:spPr>
        <p:txBody>
          <a:bodyPr>
            <a:normAutofit fontScale="90000"/>
          </a:bodyPr>
          <a:lstStyle/>
          <a:p>
            <a:r>
              <a:rPr lang="en-US" dirty="0" smtClean="0"/>
              <a:t>Effects of parent involvement on postsecondary</a:t>
            </a:r>
            <a:r>
              <a:rPr lang="en-US" dirty="0"/>
              <a:t> </a:t>
            </a:r>
            <a:r>
              <a:rPr lang="en-US" dirty="0" smtClean="0"/>
              <a:t>enrollment:    </a:t>
            </a:r>
            <a:br>
              <a:rPr lang="en-US" dirty="0" smtClean="0"/>
            </a:b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206905985"/>
              </p:ext>
            </p:extLst>
          </p:nvPr>
        </p:nvGraphicFramePr>
        <p:xfrm>
          <a:off x="976019" y="1664440"/>
          <a:ext cx="7772567" cy="3591071"/>
        </p:xfrm>
        <a:graphic>
          <a:graphicData uri="http://schemas.openxmlformats.org/drawingml/2006/table">
            <a:tbl>
              <a:tblPr firstRow="1" bandRow="1">
                <a:tableStyleId>{5C22544A-7EE6-4342-B048-85BDC9FD1C3A}</a:tableStyleId>
              </a:tblPr>
              <a:tblGrid>
                <a:gridCol w="5029365"/>
                <a:gridCol w="1544594"/>
                <a:gridCol w="1198608"/>
              </a:tblGrid>
              <a:tr h="7676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Parent involvement</a:t>
                      </a:r>
                      <a:endParaRPr lang="en-US" sz="2000" dirty="0"/>
                    </a:p>
                  </a:txBody>
                  <a:tcPr anchor="b">
                    <a:solidFill>
                      <a:schemeClr val="accent1">
                        <a:lumMod val="75000"/>
                      </a:schemeClr>
                    </a:solidFill>
                  </a:tcPr>
                </a:tc>
                <a:tc>
                  <a:txBody>
                    <a:bodyPr/>
                    <a:lstStyle/>
                    <a:p>
                      <a:pPr algn="ctr"/>
                      <a:r>
                        <a:rPr lang="en-US" sz="2000" dirty="0" smtClean="0"/>
                        <a:t>2</a:t>
                      </a:r>
                      <a:r>
                        <a:rPr lang="en-US" sz="2000" baseline="0" dirty="0" smtClean="0"/>
                        <a:t> or 4 </a:t>
                      </a:r>
                      <a:r>
                        <a:rPr lang="en-US" sz="2000" dirty="0" smtClean="0"/>
                        <a:t>year college</a:t>
                      </a:r>
                      <a:br>
                        <a:rPr lang="en-US" sz="2000" dirty="0" smtClean="0"/>
                      </a:br>
                      <a:r>
                        <a:rPr lang="en-US" sz="2000" dirty="0" smtClean="0"/>
                        <a:t>OR</a:t>
                      </a:r>
                      <a:endParaRPr lang="en-US" sz="2000" dirty="0"/>
                    </a:p>
                  </a:txBody>
                  <a:tcPr>
                    <a:solidFill>
                      <a:schemeClr val="accent1">
                        <a:lumMod val="75000"/>
                      </a:schemeClr>
                    </a:solidFill>
                  </a:tcPr>
                </a:tc>
                <a:tc>
                  <a:txBody>
                    <a:bodyPr/>
                    <a:lstStyle/>
                    <a:p>
                      <a:pPr algn="ctr"/>
                      <a:r>
                        <a:rPr lang="en-US" sz="2000" dirty="0" smtClean="0"/>
                        <a:t>CTE school</a:t>
                      </a:r>
                      <a:br>
                        <a:rPr lang="en-US" sz="2000" dirty="0" smtClean="0"/>
                      </a:br>
                      <a:r>
                        <a:rPr lang="en-US" sz="2000" dirty="0" smtClean="0"/>
                        <a:t>OR</a:t>
                      </a:r>
                      <a:endParaRPr lang="en-US" sz="2000" dirty="0"/>
                    </a:p>
                  </a:txBody>
                  <a:tcPr>
                    <a:solidFill>
                      <a:schemeClr val="accent1">
                        <a:lumMod val="75000"/>
                      </a:schemeClr>
                    </a:solidFill>
                  </a:tcPr>
                </a:tc>
              </a:tr>
              <a:tr h="1259351">
                <a:tc>
                  <a:txBody>
                    <a:bodyPr/>
                    <a:lstStyle/>
                    <a:p>
                      <a:r>
                        <a:rPr lang="en-US" sz="2700" dirty="0" smtClean="0"/>
                        <a:t>Parent involvement in school activities is above the mean</a:t>
                      </a:r>
                      <a:endParaRPr lang="en-US" sz="27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800" kern="1200" dirty="0" smtClean="0">
                          <a:solidFill>
                            <a:schemeClr val="dk1"/>
                          </a:solidFill>
                          <a:latin typeface="+mn-lt"/>
                          <a:ea typeface="+mn-ea"/>
                          <a:cs typeface="+mn-cs"/>
                        </a:rPr>
                        <a:t>1.84*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endParaRPr lang="en-US" sz="2800" kern="1200" dirty="0" smtClean="0">
                        <a:solidFill>
                          <a:schemeClr val="dk1"/>
                        </a:solidFill>
                        <a:latin typeface="+mn-lt"/>
                        <a:ea typeface="+mn-ea"/>
                        <a:cs typeface="+mn-cs"/>
                      </a:endParaRPr>
                    </a:p>
                  </a:txBody>
                  <a:tcPr anchor="ctr"/>
                </a:tc>
              </a:tr>
              <a:tr h="1259351">
                <a:tc>
                  <a:txBody>
                    <a:bodyPr/>
                    <a:lstStyle/>
                    <a:p>
                      <a:r>
                        <a:rPr lang="en-US" sz="2700" kern="1200" dirty="0" smtClean="0">
                          <a:solidFill>
                            <a:schemeClr val="dk1"/>
                          </a:solidFill>
                          <a:effectLst/>
                          <a:latin typeface="+mn-lt"/>
                          <a:ea typeface="+mn-ea"/>
                          <a:cs typeface="+mn-cs"/>
                        </a:rPr>
                        <a:t>Parent participated in support groups for families of students with disabilities</a:t>
                      </a:r>
                      <a:endParaRPr lang="en-US" sz="27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endParaRPr lang="en-US" sz="2800" kern="1200" dirty="0" smtClean="0">
                        <a:solidFill>
                          <a:schemeClr val="dk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800" kern="1200" dirty="0" smtClean="0">
                          <a:solidFill>
                            <a:schemeClr val="dk1"/>
                          </a:solidFill>
                          <a:latin typeface="+mn-lt"/>
                          <a:ea typeface="+mn-ea"/>
                          <a:cs typeface="+mn-cs"/>
                        </a:rPr>
                        <a:t>2.32*</a:t>
                      </a:r>
                    </a:p>
                  </a:txBody>
                  <a:tcPr anchor="ctr"/>
                </a:tc>
              </a:tr>
            </a:tbl>
          </a:graphicData>
        </a:graphic>
      </p:graphicFrame>
      <p:sp>
        <p:nvSpPr>
          <p:cNvPr id="4" name="Slide Number Placeholder 3"/>
          <p:cNvSpPr>
            <a:spLocks noGrp="1"/>
          </p:cNvSpPr>
          <p:nvPr>
            <p:ph type="sldNum" sz="quarter" idx="4"/>
          </p:nvPr>
        </p:nvSpPr>
        <p:spPr/>
        <p:txBody>
          <a:bodyPr/>
          <a:lstStyle/>
          <a:p>
            <a:fld id="{321DD493-AA78-49EA-9C12-DE2BC4A55EFB}" type="slidenum">
              <a:rPr lang="en-US" smtClean="0"/>
              <a:pPr/>
              <a:t>32</a:t>
            </a:fld>
            <a:endParaRPr lang="en-US" dirty="0"/>
          </a:p>
        </p:txBody>
      </p:sp>
      <p:sp>
        <p:nvSpPr>
          <p:cNvPr id="6" name="Rectangle 5"/>
          <p:cNvSpPr/>
          <p:nvPr/>
        </p:nvSpPr>
        <p:spPr>
          <a:xfrm>
            <a:off x="906331" y="6089676"/>
            <a:ext cx="7249127" cy="276999"/>
          </a:xfrm>
          <a:prstGeom prst="rect">
            <a:avLst/>
          </a:prstGeom>
        </p:spPr>
        <p:txBody>
          <a:bodyPr wrap="square">
            <a:spAutoFit/>
          </a:bodyPr>
          <a:lstStyle/>
          <a:p>
            <a:r>
              <a:rPr lang="en-US" sz="1200" dirty="0" smtClean="0"/>
              <a:t> </a:t>
            </a:r>
            <a:r>
              <a:rPr lang="en-US" sz="1000" dirty="0" smtClean="0"/>
              <a:t>* </a:t>
            </a:r>
            <a:r>
              <a:rPr lang="en-US" sz="1000" i="1" dirty="0">
                <a:latin typeface="Arial" panose="020B0604020202020204" pitchFamily="34" charset="0"/>
                <a:cs typeface="Arial" panose="020B0604020202020204" pitchFamily="34" charset="0"/>
              </a:rPr>
              <a:t>p</a:t>
            </a:r>
            <a:r>
              <a:rPr lang="en-US" sz="1000" dirty="0">
                <a:latin typeface="Arial" panose="020B0604020202020204" pitchFamily="34" charset="0"/>
                <a:cs typeface="Arial" panose="020B0604020202020204" pitchFamily="34" charset="0"/>
              </a:rPr>
              <a:t> &lt; .</a:t>
            </a:r>
            <a:r>
              <a:rPr lang="en-US" sz="1000" dirty="0" smtClean="0">
                <a:latin typeface="Arial" panose="020B0604020202020204" pitchFamily="34" charset="0"/>
                <a:cs typeface="Arial" panose="020B0604020202020204" pitchFamily="34" charset="0"/>
              </a:rPr>
              <a:t>05; Empty </a:t>
            </a:r>
            <a:r>
              <a:rPr lang="en-US" sz="1000" dirty="0">
                <a:latin typeface="Arial" panose="020B0604020202020204" pitchFamily="34" charset="0"/>
                <a:cs typeface="Arial" panose="020B0604020202020204" pitchFamily="34" charset="0"/>
              </a:rPr>
              <a:t>cell </a:t>
            </a:r>
            <a:r>
              <a:rPr lang="en-US" sz="1000" dirty="0" smtClean="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 significant </a:t>
            </a:r>
            <a:r>
              <a:rPr lang="en-US" sz="1000" dirty="0" smtClean="0">
                <a:latin typeface="Arial" panose="020B0604020202020204" pitchFamily="34" charset="0"/>
                <a:cs typeface="Arial" panose="020B0604020202020204" pitchFamily="34" charset="0"/>
              </a:rPr>
              <a:t>relationship; </a:t>
            </a:r>
            <a:r>
              <a:rPr lang="en-US" sz="1000" dirty="0">
                <a:latin typeface="Arial" panose="020B0604020202020204" pitchFamily="34" charset="0"/>
                <a:cs typeface="Arial" panose="020B0604020202020204" pitchFamily="34" charset="0"/>
              </a:rPr>
              <a:t>; OR = odds ratio; CTE </a:t>
            </a:r>
            <a:r>
              <a:rPr lang="en-US" sz="1000" dirty="0" smtClean="0">
                <a:latin typeface="Arial" panose="020B0604020202020204" pitchFamily="34" charset="0"/>
                <a:cs typeface="Arial" panose="020B0604020202020204" pitchFamily="34" charset="0"/>
              </a:rPr>
              <a:t>= Career and Technical Education.</a:t>
            </a:r>
          </a:p>
        </p:txBody>
      </p:sp>
    </p:spTree>
    <p:extLst>
      <p:ext uri="{BB962C8B-B14F-4D97-AF65-F5344CB8AC3E}">
        <p14:creationId xmlns:p14="http://schemas.microsoft.com/office/powerpoint/2010/main" xmlns="" val="832876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625" y="221630"/>
            <a:ext cx="7275624" cy="1143000"/>
          </a:xfrm>
        </p:spPr>
        <p:txBody>
          <a:bodyPr>
            <a:normAutofit/>
          </a:bodyPr>
          <a:lstStyle/>
          <a:p>
            <a:r>
              <a:rPr lang="en-US" sz="3100" dirty="0"/>
              <a:t>I</a:t>
            </a:r>
            <a:r>
              <a:rPr lang="en-US" sz="3100" dirty="0" smtClean="0"/>
              <a:t>nvolvement of parents of youth with ED</a:t>
            </a:r>
            <a:endParaRPr lang="en-US" sz="31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065576876"/>
              </p:ext>
            </p:extLst>
          </p:nvPr>
        </p:nvGraphicFramePr>
        <p:xfrm>
          <a:off x="768350" y="1600200"/>
          <a:ext cx="7918450" cy="464515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321DD493-AA78-49EA-9C12-DE2BC4A55EFB}" type="slidenum">
              <a:rPr lang="en-US" smtClean="0"/>
              <a:pPr/>
              <a:t>33</a:t>
            </a:fld>
            <a:endParaRPr lang="en-US" dirty="0"/>
          </a:p>
        </p:txBody>
      </p:sp>
      <p:sp>
        <p:nvSpPr>
          <p:cNvPr id="6" name="Text Box 5"/>
          <p:cNvSpPr txBox="1">
            <a:spLocks noChangeArrowheads="1"/>
          </p:cNvSpPr>
          <p:nvPr/>
        </p:nvSpPr>
        <p:spPr bwMode="auto">
          <a:xfrm>
            <a:off x="2459736" y="6245352"/>
            <a:ext cx="6309360" cy="400110"/>
          </a:xfrm>
          <a:prstGeom prst="rect">
            <a:avLst/>
          </a:prstGeom>
          <a:noFill/>
          <a:ln w="9525">
            <a:noFill/>
            <a:miter lim="800000"/>
            <a:headEnd/>
            <a:tailEnd/>
          </a:ln>
        </p:spPr>
        <p:txBody>
          <a:bodyPr wrap="square">
            <a:spAutoFit/>
          </a:bodyPr>
          <a:lstStyle/>
          <a:p>
            <a:r>
              <a:rPr lang="en-US" sz="1000" b="0" dirty="0" smtClean="0">
                <a:latin typeface="Arial" panose="020B0604020202020204" pitchFamily="34" charset="0"/>
                <a:cs typeface="Arial" panose="020B0604020202020204" pitchFamily="34" charset="0"/>
              </a:rPr>
              <a:t>SOURCE: </a:t>
            </a:r>
            <a:r>
              <a:rPr lang="en-US" sz="1000" b="0" dirty="0">
                <a:latin typeface="Arial" panose="020B0604020202020204" pitchFamily="34" charset="0"/>
                <a:cs typeface="Arial" panose="020B0604020202020204" pitchFamily="34" charset="0"/>
              </a:rPr>
              <a:t>U.S. Department of Education, Institute of Education Sciences, National Center for Special Education Research, National Longitudinal Transition Study-2 (NLTS2</a:t>
            </a:r>
            <a:r>
              <a:rPr lang="en-US" sz="1000" b="0" dirty="0" smtClean="0">
                <a:latin typeface="Arial" panose="020B0604020202020204" pitchFamily="34" charset="0"/>
                <a:cs typeface="Arial" panose="020B0604020202020204" pitchFamily="34" charset="0"/>
              </a:rPr>
              <a:t>), Wave 1 interview/survey.</a:t>
            </a:r>
            <a:endParaRPr lang="en-US" sz="1000" b="0" dirty="0">
              <a:latin typeface="Arial" panose="020B0604020202020204" pitchFamily="34" charset="0"/>
              <a:cs typeface="Arial" panose="020B0604020202020204" pitchFamily="34" charset="0"/>
            </a:endParaRPr>
          </a:p>
        </p:txBody>
      </p:sp>
      <p:sp>
        <p:nvSpPr>
          <p:cNvPr id="3" name="TextBox 2"/>
          <p:cNvSpPr txBox="1"/>
          <p:nvPr/>
        </p:nvSpPr>
        <p:spPr>
          <a:xfrm>
            <a:off x="818147" y="1534300"/>
            <a:ext cx="3453228" cy="707886"/>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Participated in school-based activities: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9734019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332" y="420495"/>
            <a:ext cx="7780468" cy="901025"/>
          </a:xfrm>
        </p:spPr>
        <p:txBody>
          <a:bodyPr>
            <a:normAutofit fontScale="90000"/>
          </a:bodyPr>
          <a:lstStyle/>
          <a:p>
            <a:r>
              <a:rPr lang="en-US" dirty="0" smtClean="0"/>
              <a:t>Effects of high school completion on postsecondary</a:t>
            </a:r>
            <a:r>
              <a:rPr lang="en-US" dirty="0"/>
              <a:t> </a:t>
            </a:r>
            <a:r>
              <a:rPr lang="en-US" dirty="0" smtClean="0"/>
              <a:t>enrollment    </a:t>
            </a:r>
            <a:br>
              <a:rPr lang="en-US" dirty="0" smtClean="0"/>
            </a:b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519390577"/>
              </p:ext>
            </p:extLst>
          </p:nvPr>
        </p:nvGraphicFramePr>
        <p:xfrm>
          <a:off x="976019" y="1664440"/>
          <a:ext cx="7772567" cy="2265191"/>
        </p:xfrm>
        <a:graphic>
          <a:graphicData uri="http://schemas.openxmlformats.org/drawingml/2006/table">
            <a:tbl>
              <a:tblPr firstRow="1" bandRow="1">
                <a:tableStyleId>{5C22544A-7EE6-4342-B048-85BDC9FD1C3A}</a:tableStyleId>
              </a:tblPr>
              <a:tblGrid>
                <a:gridCol w="5029365"/>
                <a:gridCol w="1507524"/>
                <a:gridCol w="1235678"/>
              </a:tblGrid>
              <a:tr h="7676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High school completion status</a:t>
                      </a:r>
                      <a:endParaRPr lang="en-US" sz="2000" dirty="0"/>
                    </a:p>
                  </a:txBody>
                  <a:tcPr anchor="b">
                    <a:solidFill>
                      <a:schemeClr val="accent1">
                        <a:lumMod val="75000"/>
                      </a:schemeClr>
                    </a:solidFill>
                  </a:tcPr>
                </a:tc>
                <a:tc>
                  <a:txBody>
                    <a:bodyPr/>
                    <a:lstStyle/>
                    <a:p>
                      <a:pPr algn="ctr"/>
                      <a:r>
                        <a:rPr lang="en-US" sz="2000" dirty="0" smtClean="0"/>
                        <a:t>2</a:t>
                      </a:r>
                      <a:r>
                        <a:rPr lang="en-US" sz="2000" baseline="0" dirty="0" smtClean="0"/>
                        <a:t> or 4 </a:t>
                      </a:r>
                      <a:r>
                        <a:rPr lang="en-US" sz="2000" dirty="0" smtClean="0"/>
                        <a:t>year college</a:t>
                      </a:r>
                      <a:br>
                        <a:rPr lang="en-US" sz="2000" dirty="0" smtClean="0"/>
                      </a:br>
                      <a:r>
                        <a:rPr lang="en-US" sz="2000" dirty="0" smtClean="0"/>
                        <a:t>OR</a:t>
                      </a:r>
                      <a:endParaRPr lang="en-US" sz="2000" dirty="0"/>
                    </a:p>
                  </a:txBody>
                  <a:tcPr>
                    <a:solidFill>
                      <a:schemeClr val="accent1">
                        <a:lumMod val="75000"/>
                      </a:schemeClr>
                    </a:solidFill>
                  </a:tcPr>
                </a:tc>
                <a:tc>
                  <a:txBody>
                    <a:bodyPr/>
                    <a:lstStyle/>
                    <a:p>
                      <a:pPr algn="ctr"/>
                      <a:r>
                        <a:rPr lang="en-US" sz="2000" dirty="0" smtClean="0"/>
                        <a:t>CTE school</a:t>
                      </a:r>
                      <a:br>
                        <a:rPr lang="en-US" sz="2000" dirty="0" smtClean="0"/>
                      </a:br>
                      <a:r>
                        <a:rPr lang="en-US" sz="2000" dirty="0" smtClean="0"/>
                        <a:t>OR</a:t>
                      </a:r>
                      <a:endParaRPr lang="en-US" sz="2000" dirty="0"/>
                    </a:p>
                  </a:txBody>
                  <a:tcPr>
                    <a:solidFill>
                      <a:schemeClr val="accent1">
                        <a:lumMod val="75000"/>
                      </a:schemeClr>
                    </a:solidFill>
                  </a:tcPr>
                </a:tc>
              </a:tr>
              <a:tr h="1259351">
                <a:tc>
                  <a:txBody>
                    <a:bodyPr/>
                    <a:lstStyle/>
                    <a:p>
                      <a:r>
                        <a:rPr lang="en-US" sz="2700" dirty="0" smtClean="0"/>
                        <a:t>Completed high school</a:t>
                      </a:r>
                      <a:endParaRPr lang="en-US" sz="27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800" kern="1200" dirty="0" smtClean="0">
                          <a:solidFill>
                            <a:schemeClr val="dk1"/>
                          </a:solidFill>
                          <a:latin typeface="+mn-lt"/>
                          <a:ea typeface="+mn-ea"/>
                          <a:cs typeface="+mn-cs"/>
                        </a:rPr>
                        <a:t>2.98***</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endParaRPr lang="en-US" sz="2800" kern="1200" dirty="0" smtClean="0">
                        <a:solidFill>
                          <a:schemeClr val="dk1"/>
                        </a:solidFill>
                        <a:latin typeface="+mn-lt"/>
                        <a:ea typeface="+mn-ea"/>
                        <a:cs typeface="+mn-cs"/>
                      </a:endParaRPr>
                    </a:p>
                  </a:txBody>
                  <a:tcPr anchor="ctr"/>
                </a:tc>
              </a:tr>
            </a:tbl>
          </a:graphicData>
        </a:graphic>
      </p:graphicFrame>
      <p:sp>
        <p:nvSpPr>
          <p:cNvPr id="4" name="Slide Number Placeholder 3"/>
          <p:cNvSpPr>
            <a:spLocks noGrp="1"/>
          </p:cNvSpPr>
          <p:nvPr>
            <p:ph type="sldNum" sz="quarter" idx="4"/>
          </p:nvPr>
        </p:nvSpPr>
        <p:spPr/>
        <p:txBody>
          <a:bodyPr/>
          <a:lstStyle/>
          <a:p>
            <a:fld id="{321DD493-AA78-49EA-9C12-DE2BC4A55EFB}" type="slidenum">
              <a:rPr lang="en-US" smtClean="0"/>
              <a:pPr/>
              <a:t>34</a:t>
            </a:fld>
            <a:endParaRPr lang="en-US" dirty="0"/>
          </a:p>
        </p:txBody>
      </p:sp>
      <p:sp>
        <p:nvSpPr>
          <p:cNvPr id="6" name="Rectangle 5"/>
          <p:cNvSpPr/>
          <p:nvPr/>
        </p:nvSpPr>
        <p:spPr>
          <a:xfrm>
            <a:off x="906331" y="6089676"/>
            <a:ext cx="7249127" cy="276999"/>
          </a:xfrm>
          <a:prstGeom prst="rect">
            <a:avLst/>
          </a:prstGeom>
        </p:spPr>
        <p:txBody>
          <a:bodyPr wrap="square">
            <a:spAutoFit/>
          </a:bodyPr>
          <a:lstStyle/>
          <a:p>
            <a:r>
              <a:rPr lang="en-US" sz="1200" dirty="0" smtClean="0"/>
              <a:t> </a:t>
            </a:r>
            <a:r>
              <a:rPr lang="en-US" sz="1000" dirty="0" smtClean="0">
                <a:latin typeface="Arial" panose="020B0604020202020204" pitchFamily="34" charset="0"/>
                <a:cs typeface="Arial" panose="020B0604020202020204" pitchFamily="34" charset="0"/>
              </a:rPr>
              <a:t>*** </a:t>
            </a:r>
            <a:r>
              <a:rPr lang="en-US" sz="1000" i="1" dirty="0" smtClean="0">
                <a:latin typeface="Arial" panose="020B0604020202020204" pitchFamily="34" charset="0"/>
                <a:cs typeface="Arial" panose="020B0604020202020204" pitchFamily="34" charset="0"/>
              </a:rPr>
              <a:t>p</a:t>
            </a:r>
            <a:r>
              <a:rPr lang="en-US" sz="1000" dirty="0" smtClean="0">
                <a:latin typeface="Arial" panose="020B0604020202020204" pitchFamily="34" charset="0"/>
                <a:cs typeface="Arial" panose="020B0604020202020204" pitchFamily="34" charset="0"/>
              </a:rPr>
              <a:t> &lt; .001; Empty </a:t>
            </a:r>
            <a:r>
              <a:rPr lang="en-US" sz="1000" dirty="0">
                <a:latin typeface="Arial" panose="020B0604020202020204" pitchFamily="34" charset="0"/>
                <a:cs typeface="Arial" panose="020B0604020202020204" pitchFamily="34" charset="0"/>
              </a:rPr>
              <a:t>cell </a:t>
            </a:r>
            <a:r>
              <a:rPr lang="en-US" sz="1000" dirty="0" smtClean="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 significant </a:t>
            </a:r>
            <a:r>
              <a:rPr lang="en-US" sz="1000" dirty="0" smtClean="0">
                <a:latin typeface="Arial" panose="020B0604020202020204" pitchFamily="34" charset="0"/>
                <a:cs typeface="Arial" panose="020B0604020202020204" pitchFamily="34" charset="0"/>
              </a:rPr>
              <a:t>relationship; </a:t>
            </a:r>
            <a:r>
              <a:rPr lang="en-US" sz="1000" dirty="0">
                <a:latin typeface="Arial" panose="020B0604020202020204" pitchFamily="34" charset="0"/>
                <a:cs typeface="Arial" panose="020B0604020202020204" pitchFamily="34" charset="0"/>
              </a:rPr>
              <a:t>; OR = odds ratio; CTE </a:t>
            </a:r>
            <a:r>
              <a:rPr lang="en-US" sz="1000" dirty="0" smtClean="0">
                <a:latin typeface="Arial" panose="020B0604020202020204" pitchFamily="34" charset="0"/>
                <a:cs typeface="Arial" panose="020B0604020202020204" pitchFamily="34" charset="0"/>
              </a:rPr>
              <a:t>= Career and Technical Education.</a:t>
            </a:r>
          </a:p>
        </p:txBody>
      </p:sp>
      <p:sp>
        <p:nvSpPr>
          <p:cNvPr id="3" name="Rectangle 2"/>
          <p:cNvSpPr/>
          <p:nvPr/>
        </p:nvSpPr>
        <p:spPr>
          <a:xfrm>
            <a:off x="906331" y="4056819"/>
            <a:ext cx="7768111" cy="1946687"/>
          </a:xfrm>
          <a:prstGeom prst="rect">
            <a:avLst/>
          </a:prstGeom>
        </p:spPr>
        <p:txBody>
          <a:bodyPr wrap="square">
            <a:spAutoFit/>
          </a:bodyPr>
          <a:lstStyle/>
          <a:p>
            <a:pPr marL="342900" indent="-342900">
              <a:buFont typeface="Arial" panose="020B0604020202020204" pitchFamily="34" charset="0"/>
              <a:buChar char="•"/>
            </a:pPr>
            <a:r>
              <a:rPr lang="en-US" sz="2200" dirty="0"/>
              <a:t>Comparing NLTS (1987) and NLTS2 </a:t>
            </a:r>
            <a:r>
              <a:rPr lang="en-US" sz="2200" dirty="0" smtClean="0"/>
              <a:t> (</a:t>
            </a:r>
            <a:r>
              <a:rPr lang="en-US" sz="2200" dirty="0"/>
              <a:t>2001), the high school completion </a:t>
            </a:r>
            <a:r>
              <a:rPr lang="en-US" sz="2200" dirty="0" smtClean="0"/>
              <a:t>rate </a:t>
            </a:r>
            <a:r>
              <a:rPr lang="en-US" sz="2200" dirty="0"/>
              <a:t>of students with ED had </a:t>
            </a:r>
            <a:r>
              <a:rPr lang="en-US" sz="2200" dirty="0" smtClean="0"/>
              <a:t>increased 16 </a:t>
            </a:r>
            <a:r>
              <a:rPr lang="en-US" sz="2200" dirty="0"/>
              <a:t>percentage points.</a:t>
            </a:r>
            <a:br>
              <a:rPr lang="en-US" sz="2200" dirty="0"/>
            </a:br>
            <a:endParaRPr lang="en-US" sz="1000" dirty="0"/>
          </a:p>
          <a:p>
            <a:pPr marL="342900" indent="-342900">
              <a:buFont typeface="Arial" panose="020B0604020202020204" pitchFamily="34" charset="0"/>
              <a:buChar char="•"/>
            </a:pPr>
            <a:r>
              <a:rPr lang="en-US" sz="2200" dirty="0"/>
              <a:t>Up to 8 years post high school,  </a:t>
            </a:r>
            <a:r>
              <a:rPr lang="en-US" sz="2200" dirty="0" smtClean="0"/>
              <a:t>74</a:t>
            </a:r>
            <a:r>
              <a:rPr lang="en-US" sz="2200" dirty="0" smtClean="0"/>
              <a:t>% </a:t>
            </a:r>
            <a:r>
              <a:rPr lang="en-US" sz="2200" dirty="0"/>
              <a:t>of young adults with ED had completed high school.</a:t>
            </a:r>
          </a:p>
        </p:txBody>
      </p:sp>
    </p:spTree>
    <p:extLst>
      <p:ext uri="{BB962C8B-B14F-4D97-AF65-F5344CB8AC3E}">
        <p14:creationId xmlns:p14="http://schemas.microsoft.com/office/powerpoint/2010/main" xmlns="" val="14394955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9140" y="668558"/>
            <a:ext cx="7102257" cy="1085627"/>
          </a:xfrm>
        </p:spPr>
        <p:txBody>
          <a:bodyPr/>
          <a:lstStyle/>
          <a:p>
            <a:pPr algn="ctr"/>
            <a:r>
              <a:rPr lang="en-US" b="1" dirty="0" smtClean="0"/>
              <a:t>Putting It all Together: </a:t>
            </a:r>
            <a:br>
              <a:rPr lang="en-US" b="1" dirty="0" smtClean="0"/>
            </a:br>
            <a:r>
              <a:rPr lang="en-US" b="1" dirty="0" smtClean="0"/>
              <a:t>Engagement Over Time</a:t>
            </a:r>
            <a:r>
              <a:rPr lang="en-US" dirty="0" smtClean="0"/>
              <a:t/>
            </a:r>
            <a:br>
              <a:rPr lang="en-US" dirty="0" smtClean="0"/>
            </a:br>
            <a:r>
              <a:rPr lang="en-US" dirty="0"/>
              <a:t/>
            </a:r>
            <a:br>
              <a:rPr lang="en-US" dirty="0"/>
            </a:br>
            <a:r>
              <a:rPr lang="en-US" dirty="0" smtClean="0"/>
              <a:t> </a:t>
            </a:r>
            <a:r>
              <a:rPr lang="en-US" b="1" dirty="0" smtClean="0"/>
              <a:t/>
            </a:r>
            <a:br>
              <a:rPr lang="en-US" b="1" dirty="0" smtClean="0"/>
            </a:br>
            <a:r>
              <a:rPr lang="en-US" b="1" dirty="0" smtClean="0"/>
              <a:t/>
            </a:r>
            <a:br>
              <a:rPr lang="en-US" b="1" dirty="0" smtClean="0"/>
            </a:br>
            <a:r>
              <a:rPr lang="en-US" dirty="0" smtClean="0"/>
              <a:t/>
            </a:r>
            <a:br>
              <a:rPr lang="en-US" dirty="0" smtClean="0"/>
            </a:br>
            <a:r>
              <a:rPr lang="en-US" dirty="0" smtClean="0"/>
              <a:t/>
            </a:r>
            <a:br>
              <a:rPr lang="en-US" dirty="0" smtClean="0"/>
            </a:br>
            <a:endParaRPr lang="en-US" dirty="0"/>
          </a:p>
        </p:txBody>
      </p:sp>
      <p:sp>
        <p:nvSpPr>
          <p:cNvPr id="6" name="Slide Number Placeholder 5"/>
          <p:cNvSpPr>
            <a:spLocks noGrp="1"/>
          </p:cNvSpPr>
          <p:nvPr>
            <p:ph type="sldNum" sz="quarter" idx="4"/>
          </p:nvPr>
        </p:nvSpPr>
        <p:spPr/>
        <p:txBody>
          <a:bodyPr/>
          <a:lstStyle/>
          <a:p>
            <a:fld id="{321DD493-AA78-49EA-9C12-DE2BC4A55EFB}" type="slidenum">
              <a:rPr lang="en-US" smtClean="0"/>
              <a:pPr/>
              <a:t>35</a:t>
            </a:fld>
            <a:endParaRPr lang="en-US" dirty="0"/>
          </a:p>
        </p:txBody>
      </p:sp>
      <p:pic>
        <p:nvPicPr>
          <p:cNvPr id="1029" name="Picture 5" descr="C:\Documents and Settings\mwagner\Local Settings\Temporary Internet Files\Content.IE5\EKCSSEE2\MP900400871[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67286" y="2281758"/>
            <a:ext cx="1915420" cy="2394860"/>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C:\Documents and Settings\mwagner\Local Settings\Temporary Internet Files\Content.IE5\2MKIMNQO\MP900399489[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32777" y="4522572"/>
            <a:ext cx="2184592" cy="2184592"/>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335426" y="2496058"/>
            <a:ext cx="2341651" cy="35109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864016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626" y="221630"/>
            <a:ext cx="7460974" cy="1143000"/>
          </a:xfrm>
        </p:spPr>
        <p:txBody>
          <a:bodyPr>
            <a:normAutofit/>
          </a:bodyPr>
          <a:lstStyle/>
          <a:p>
            <a:r>
              <a:rPr lang="en-US" dirty="0" smtClean="0"/>
              <a:t>Going the next ste</a:t>
            </a:r>
            <a:r>
              <a:rPr lang="en-US" dirty="0"/>
              <a:t>p</a:t>
            </a:r>
          </a:p>
        </p:txBody>
      </p:sp>
      <p:sp>
        <p:nvSpPr>
          <p:cNvPr id="3" name="Content Placeholder 2"/>
          <p:cNvSpPr>
            <a:spLocks noGrp="1"/>
          </p:cNvSpPr>
          <p:nvPr>
            <p:ph idx="1"/>
          </p:nvPr>
        </p:nvSpPr>
        <p:spPr>
          <a:xfrm>
            <a:off x="768626" y="1495167"/>
            <a:ext cx="7918174" cy="5016843"/>
          </a:xfrm>
        </p:spPr>
        <p:txBody>
          <a:bodyPr>
            <a:normAutofit/>
          </a:bodyPr>
          <a:lstStyle/>
          <a:p>
            <a:r>
              <a:rPr lang="en-US" sz="2600" dirty="0" smtClean="0"/>
              <a:t>The most common post-high school experience of youth with ED combines employment and postsecondary education participation.</a:t>
            </a:r>
          </a:p>
          <a:p>
            <a:r>
              <a:rPr lang="en-US" sz="2600" dirty="0" smtClean="0"/>
              <a:t>The combinations fluctuate over time.</a:t>
            </a:r>
            <a:endParaRPr lang="en-US" sz="2000" dirty="0"/>
          </a:p>
          <a:p>
            <a:r>
              <a:rPr lang="en-US" sz="2600" dirty="0" smtClean="0"/>
              <a:t>Examining the patterns of engagement in these activities over time paints a more complete picture of youth experiences than most outcome-oriented research can provide.</a:t>
            </a:r>
          </a:p>
          <a:p>
            <a:r>
              <a:rPr lang="en-US" sz="2600" dirty="0" smtClean="0"/>
              <a:t>NLTS2 data support examining these patterns over a 6-year period for young adults with three waves of data after leaving high school.</a:t>
            </a:r>
          </a:p>
          <a:p>
            <a:endParaRPr lang="en-US" sz="2000" dirty="0" smtClean="0"/>
          </a:p>
        </p:txBody>
      </p:sp>
      <p:sp>
        <p:nvSpPr>
          <p:cNvPr id="4" name="Slide Number Placeholder 3"/>
          <p:cNvSpPr>
            <a:spLocks noGrp="1"/>
          </p:cNvSpPr>
          <p:nvPr>
            <p:ph type="sldNum" sz="quarter" idx="4"/>
          </p:nvPr>
        </p:nvSpPr>
        <p:spPr/>
        <p:txBody>
          <a:bodyPr/>
          <a:lstStyle/>
          <a:p>
            <a:fld id="{321DD493-AA78-49EA-9C12-DE2BC4A55EFB}" type="slidenum">
              <a:rPr lang="en-US" smtClean="0"/>
              <a:pPr/>
              <a:t>36</a:t>
            </a:fld>
            <a:endParaRPr lang="en-US" dirty="0"/>
          </a:p>
        </p:txBody>
      </p:sp>
    </p:spTree>
    <p:extLst>
      <p:ext uri="{BB962C8B-B14F-4D97-AF65-F5344CB8AC3E}">
        <p14:creationId xmlns:p14="http://schemas.microsoft.com/office/powerpoint/2010/main" xmlns="" val="31254708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626" y="221630"/>
            <a:ext cx="7460974" cy="1143000"/>
          </a:xfrm>
        </p:spPr>
        <p:txBody>
          <a:bodyPr>
            <a:normAutofit/>
          </a:bodyPr>
          <a:lstStyle/>
          <a:p>
            <a:r>
              <a:rPr lang="en-US" dirty="0" smtClean="0"/>
              <a:t>Patterns of engagement</a:t>
            </a:r>
            <a:endParaRPr lang="en-US" dirty="0"/>
          </a:p>
        </p:txBody>
      </p:sp>
      <p:sp>
        <p:nvSpPr>
          <p:cNvPr id="3" name="Content Placeholder 2"/>
          <p:cNvSpPr>
            <a:spLocks noGrp="1"/>
          </p:cNvSpPr>
          <p:nvPr>
            <p:ph idx="1"/>
          </p:nvPr>
        </p:nvSpPr>
        <p:spPr>
          <a:xfrm>
            <a:off x="768626" y="1495167"/>
            <a:ext cx="7918174" cy="5016843"/>
          </a:xfrm>
        </p:spPr>
        <p:txBody>
          <a:bodyPr>
            <a:normAutofit/>
          </a:bodyPr>
          <a:lstStyle/>
          <a:p>
            <a:r>
              <a:rPr lang="en-US" sz="2600" dirty="0" smtClean="0"/>
              <a:t>Engagement is participating after high school in:</a:t>
            </a:r>
          </a:p>
          <a:p>
            <a:pPr lvl="1">
              <a:spcBef>
                <a:spcPts val="300"/>
              </a:spcBef>
              <a:spcAft>
                <a:spcPts val="300"/>
              </a:spcAft>
            </a:pPr>
            <a:r>
              <a:rPr lang="en-US" sz="2000" dirty="0" smtClean="0"/>
              <a:t>Full-time paid employment, </a:t>
            </a:r>
          </a:p>
          <a:p>
            <a:pPr lvl="1">
              <a:spcBef>
                <a:spcPts val="300"/>
              </a:spcBef>
              <a:spcAft>
                <a:spcPts val="300"/>
              </a:spcAft>
            </a:pPr>
            <a:r>
              <a:rPr lang="en-US" sz="2000" dirty="0" smtClean="0"/>
              <a:t>Part-time paid employment, and/or </a:t>
            </a:r>
          </a:p>
          <a:p>
            <a:pPr lvl="1">
              <a:spcBef>
                <a:spcPts val="300"/>
              </a:spcBef>
              <a:spcAft>
                <a:spcPts val="300"/>
              </a:spcAft>
            </a:pPr>
            <a:r>
              <a:rPr lang="en-US" sz="2000" dirty="0" smtClean="0"/>
              <a:t>Any form of postsecondary education</a:t>
            </a:r>
            <a:endParaRPr lang="en-US" sz="2000" dirty="0"/>
          </a:p>
          <a:p>
            <a:r>
              <a:rPr lang="en-US" sz="2600" dirty="0" smtClean="0"/>
              <a:t>Calculated six combinations of engagement at each of three time periods after high school:</a:t>
            </a:r>
            <a:endParaRPr lang="en-US" sz="2600" dirty="0"/>
          </a:p>
          <a:p>
            <a:pPr lvl="1">
              <a:spcBef>
                <a:spcPts val="300"/>
              </a:spcBef>
              <a:spcAft>
                <a:spcPts val="300"/>
              </a:spcAft>
            </a:pPr>
            <a:r>
              <a:rPr lang="en-US" sz="2000" dirty="0" smtClean="0"/>
              <a:t>Full-time job, in school</a:t>
            </a:r>
          </a:p>
          <a:p>
            <a:pPr lvl="1">
              <a:spcBef>
                <a:spcPts val="300"/>
              </a:spcBef>
              <a:spcAft>
                <a:spcPts val="300"/>
              </a:spcAft>
            </a:pPr>
            <a:r>
              <a:rPr lang="en-US" sz="2000" dirty="0" smtClean="0"/>
              <a:t>Full time job, not in school</a:t>
            </a:r>
          </a:p>
          <a:p>
            <a:pPr lvl="1">
              <a:spcBef>
                <a:spcPts val="300"/>
              </a:spcBef>
              <a:spcAft>
                <a:spcPts val="300"/>
              </a:spcAft>
            </a:pPr>
            <a:r>
              <a:rPr lang="en-US" sz="2000" dirty="0" smtClean="0"/>
              <a:t>Part-time job, in school</a:t>
            </a:r>
          </a:p>
          <a:p>
            <a:pPr lvl="1">
              <a:spcBef>
                <a:spcPts val="300"/>
              </a:spcBef>
              <a:spcAft>
                <a:spcPts val="300"/>
              </a:spcAft>
            </a:pPr>
            <a:r>
              <a:rPr lang="en-US" sz="2000" dirty="0" smtClean="0"/>
              <a:t>Part-time job, not in school</a:t>
            </a:r>
          </a:p>
          <a:p>
            <a:pPr lvl="1">
              <a:spcBef>
                <a:spcPts val="300"/>
              </a:spcBef>
              <a:spcAft>
                <a:spcPts val="300"/>
              </a:spcAft>
            </a:pPr>
            <a:r>
              <a:rPr lang="en-US" sz="2000" dirty="0" smtClean="0"/>
              <a:t>Not employed, in school</a:t>
            </a:r>
          </a:p>
          <a:p>
            <a:pPr lvl="1">
              <a:spcBef>
                <a:spcPts val="300"/>
              </a:spcBef>
              <a:spcAft>
                <a:spcPts val="300"/>
              </a:spcAft>
            </a:pPr>
            <a:r>
              <a:rPr lang="en-US" sz="2000" dirty="0" smtClean="0"/>
              <a:t>Not employed, not in school</a:t>
            </a:r>
          </a:p>
        </p:txBody>
      </p:sp>
      <p:sp>
        <p:nvSpPr>
          <p:cNvPr id="4" name="Slide Number Placeholder 3"/>
          <p:cNvSpPr>
            <a:spLocks noGrp="1"/>
          </p:cNvSpPr>
          <p:nvPr>
            <p:ph type="sldNum" sz="quarter" idx="4"/>
          </p:nvPr>
        </p:nvSpPr>
        <p:spPr/>
        <p:txBody>
          <a:bodyPr/>
          <a:lstStyle/>
          <a:p>
            <a:fld id="{321DD493-AA78-49EA-9C12-DE2BC4A55EFB}" type="slidenum">
              <a:rPr lang="en-US" smtClean="0"/>
              <a:pPr/>
              <a:t>37</a:t>
            </a:fld>
            <a:endParaRPr lang="en-US" dirty="0"/>
          </a:p>
        </p:txBody>
      </p:sp>
    </p:spTree>
    <p:extLst>
      <p:ext uri="{BB962C8B-B14F-4D97-AF65-F5344CB8AC3E}">
        <p14:creationId xmlns:p14="http://schemas.microsoft.com/office/powerpoint/2010/main" xmlns="" val="9610596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189" y="272212"/>
            <a:ext cx="8340811" cy="901025"/>
          </a:xfrm>
        </p:spPr>
        <p:txBody>
          <a:bodyPr>
            <a:noAutofit/>
          </a:bodyPr>
          <a:lstStyle/>
          <a:p>
            <a:r>
              <a:rPr lang="en-US" sz="3100" dirty="0" smtClean="0"/>
              <a:t>Patterns of engagement by time out of </a:t>
            </a:r>
            <a:br>
              <a:rPr lang="en-US" sz="3100" dirty="0" smtClean="0"/>
            </a:br>
            <a:r>
              <a:rPr lang="en-US" sz="3100" dirty="0" smtClean="0"/>
              <a:t>high school</a:t>
            </a:r>
            <a:endParaRPr lang="en-US" sz="31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815685975"/>
              </p:ext>
            </p:extLst>
          </p:nvPr>
        </p:nvGraphicFramePr>
        <p:xfrm>
          <a:off x="906332" y="1858473"/>
          <a:ext cx="7680961" cy="3948384"/>
        </p:xfrm>
        <a:graphic>
          <a:graphicData uri="http://schemas.openxmlformats.org/drawingml/2006/table">
            <a:tbl>
              <a:tblPr firstRow="1" bandRow="1">
                <a:tableStyleId>{5C22544A-7EE6-4342-B048-85BDC9FD1C3A}</a:tableStyleId>
              </a:tblPr>
              <a:tblGrid>
                <a:gridCol w="3648899"/>
                <a:gridCol w="1460988"/>
                <a:gridCol w="1285537"/>
                <a:gridCol w="1285537"/>
              </a:tblGrid>
              <a:tr h="6710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
                      </a:r>
                      <a:br>
                        <a:rPr lang="en-US" sz="2000" dirty="0" smtClean="0"/>
                      </a:br>
                      <a:r>
                        <a:rPr lang="en-US" sz="2000" dirty="0" smtClean="0"/>
                        <a:t>Engagement</a:t>
                      </a:r>
                      <a:endParaRPr lang="en-US" sz="2000" dirty="0"/>
                    </a:p>
                  </a:txBody>
                  <a:tcPr>
                    <a:solidFill>
                      <a:schemeClr val="accent1">
                        <a:lumMod val="75000"/>
                      </a:schemeClr>
                    </a:solidFill>
                  </a:tcPr>
                </a:tc>
                <a:tc>
                  <a:txBody>
                    <a:bodyPr/>
                    <a:lstStyle/>
                    <a:p>
                      <a:pPr algn="ctr"/>
                      <a:r>
                        <a:rPr lang="en-US" sz="2000" dirty="0" smtClean="0"/>
                        <a:t>Up to 2 years</a:t>
                      </a:r>
                      <a:endParaRPr lang="en-US" sz="2000" dirty="0"/>
                    </a:p>
                  </a:txBody>
                  <a:tcPr>
                    <a:solidFill>
                      <a:schemeClr val="accent1">
                        <a:lumMod val="75000"/>
                      </a:schemeClr>
                    </a:solidFill>
                  </a:tcPr>
                </a:tc>
                <a:tc>
                  <a:txBody>
                    <a:bodyPr/>
                    <a:lstStyle/>
                    <a:p>
                      <a:pPr algn="ctr"/>
                      <a:r>
                        <a:rPr lang="en-US" sz="2000" dirty="0" smtClean="0"/>
                        <a:t>2 up to 4 years</a:t>
                      </a:r>
                      <a:endParaRPr lang="en-US" sz="2000" dirty="0"/>
                    </a:p>
                  </a:txBody>
                  <a:tcPr>
                    <a:solidFill>
                      <a:schemeClr val="accent1">
                        <a:lumMod val="75000"/>
                      </a:schemeClr>
                    </a:solidFill>
                  </a:tcPr>
                </a:tc>
                <a:tc>
                  <a:txBody>
                    <a:bodyPr/>
                    <a:lstStyle/>
                    <a:p>
                      <a:pPr algn="ctr"/>
                      <a:r>
                        <a:rPr lang="en-US" sz="2000" dirty="0" smtClean="0"/>
                        <a:t>&gt; 4 years</a:t>
                      </a:r>
                      <a:endParaRPr lang="en-US" sz="2000" dirty="0"/>
                    </a:p>
                  </a:txBody>
                  <a:tcPr>
                    <a:solidFill>
                      <a:schemeClr val="accent1">
                        <a:lumMod val="75000"/>
                      </a:schemeClr>
                    </a:solidFill>
                  </a:tcPr>
                </a:tc>
              </a:tr>
              <a:tr h="495957">
                <a:tc>
                  <a:txBody>
                    <a:bodyPr/>
                    <a:lstStyle/>
                    <a:p>
                      <a:r>
                        <a:rPr lang="en-US" sz="2400" dirty="0" smtClean="0"/>
                        <a:t>No work, no school</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400" b="0" kern="1200" dirty="0" smtClean="0">
                          <a:solidFill>
                            <a:schemeClr val="dk1"/>
                          </a:solidFill>
                          <a:latin typeface="+mn-lt"/>
                          <a:ea typeface="+mn-ea"/>
                          <a:cs typeface="+mn-cs"/>
                        </a:rPr>
                        <a:t>40.9%</a:t>
                      </a:r>
                    </a:p>
                  </a:txBody>
                  <a:tcPr anchor="ctr"/>
                </a:tc>
                <a:tc>
                  <a:txBody>
                    <a:bodyPr/>
                    <a:lstStyle/>
                    <a:p>
                      <a:pPr algn="ctr"/>
                      <a:r>
                        <a:rPr lang="en-US" sz="2400" dirty="0" smtClean="0"/>
                        <a:t>20.6%</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400" kern="1200" dirty="0" smtClean="0">
                          <a:solidFill>
                            <a:schemeClr val="dk1"/>
                          </a:solidFill>
                          <a:latin typeface="+mn-lt"/>
                          <a:ea typeface="+mn-ea"/>
                          <a:cs typeface="+mn-cs"/>
                        </a:rPr>
                        <a:t>19.9%</a:t>
                      </a:r>
                    </a:p>
                  </a:txBody>
                  <a:tcPr anchor="ctr"/>
                </a:tc>
              </a:tr>
              <a:tr h="502284">
                <a:tc>
                  <a:txBody>
                    <a:bodyPr/>
                    <a:lstStyle/>
                    <a:p>
                      <a:r>
                        <a:rPr lang="en-US" sz="2400" dirty="0" smtClean="0"/>
                        <a:t>No work, in school</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400" kern="1200" dirty="0" smtClean="0">
                          <a:solidFill>
                            <a:schemeClr val="dk1"/>
                          </a:solidFill>
                          <a:latin typeface="+mn-lt"/>
                          <a:ea typeface="+mn-ea"/>
                          <a:cs typeface="+mn-cs"/>
                        </a:rPr>
                        <a:t>11.9%</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400" kern="1200" dirty="0" smtClean="0">
                          <a:solidFill>
                            <a:schemeClr val="dk1"/>
                          </a:solidFill>
                          <a:latin typeface="+mn-lt"/>
                          <a:ea typeface="+mn-ea"/>
                          <a:cs typeface="+mn-cs"/>
                        </a:rPr>
                        <a:t>17.4%</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400" kern="1200" dirty="0" smtClean="0">
                          <a:solidFill>
                            <a:schemeClr val="dk1"/>
                          </a:solidFill>
                          <a:latin typeface="+mn-lt"/>
                          <a:ea typeface="+mn-ea"/>
                          <a:cs typeface="+mn-cs"/>
                        </a:rPr>
                        <a:t>19.4%</a:t>
                      </a:r>
                    </a:p>
                  </a:txBody>
                  <a:tcPr anchor="ctr"/>
                </a:tc>
              </a:tr>
              <a:tr h="580751">
                <a:tc>
                  <a:txBody>
                    <a:bodyPr/>
                    <a:lstStyle/>
                    <a:p>
                      <a:r>
                        <a:rPr lang="en-US" sz="2400" dirty="0" smtClean="0"/>
                        <a:t>Part-time work, no school</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400" kern="1200" dirty="0" smtClean="0">
                          <a:solidFill>
                            <a:schemeClr val="dk1"/>
                          </a:solidFill>
                          <a:latin typeface="+mn-lt"/>
                          <a:ea typeface="+mn-ea"/>
                          <a:cs typeface="+mn-cs"/>
                        </a:rPr>
                        <a:t>15.8%</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400" b="0" kern="1200" dirty="0" smtClean="0">
                          <a:solidFill>
                            <a:schemeClr val="dk1"/>
                          </a:solidFill>
                          <a:latin typeface="+mn-lt"/>
                          <a:ea typeface="+mn-ea"/>
                          <a:cs typeface="+mn-cs"/>
                        </a:rPr>
                        <a:t>7.4%</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400" b="0" kern="1200" dirty="0" smtClean="0">
                          <a:solidFill>
                            <a:schemeClr val="dk1"/>
                          </a:solidFill>
                          <a:latin typeface="+mn-lt"/>
                          <a:ea typeface="+mn-ea"/>
                          <a:cs typeface="+mn-cs"/>
                        </a:rPr>
                        <a:t>8.3%</a:t>
                      </a:r>
                    </a:p>
                  </a:txBody>
                  <a:tcPr anchor="ctr"/>
                </a:tc>
              </a:tr>
              <a:tr h="568411">
                <a:tc>
                  <a:txBody>
                    <a:bodyPr/>
                    <a:lstStyle/>
                    <a:p>
                      <a:r>
                        <a:rPr lang="en-US" sz="2400" dirty="0" smtClean="0"/>
                        <a:t>Full-time work, no</a:t>
                      </a:r>
                      <a:r>
                        <a:rPr lang="en-US" sz="2400" baseline="0" dirty="0" smtClean="0"/>
                        <a:t> school</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400" kern="1200" dirty="0" smtClean="0">
                          <a:solidFill>
                            <a:schemeClr val="dk1"/>
                          </a:solidFill>
                          <a:latin typeface="+mn-lt"/>
                          <a:ea typeface="+mn-ea"/>
                          <a:cs typeface="+mn-cs"/>
                        </a:rPr>
                        <a:t>16.8%</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400" b="0" kern="1200" dirty="0" smtClean="0">
                          <a:solidFill>
                            <a:schemeClr val="dk1"/>
                          </a:solidFill>
                          <a:latin typeface="+mn-lt"/>
                          <a:ea typeface="+mn-ea"/>
                          <a:cs typeface="+mn-cs"/>
                        </a:rPr>
                        <a:t>22.8%</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400" b="0" kern="1200" dirty="0" smtClean="0">
                          <a:solidFill>
                            <a:schemeClr val="dk1"/>
                          </a:solidFill>
                          <a:latin typeface="+mn-lt"/>
                          <a:ea typeface="+mn-ea"/>
                          <a:cs typeface="+mn-cs"/>
                        </a:rPr>
                        <a:t>22.0%</a:t>
                      </a:r>
                    </a:p>
                  </a:txBody>
                  <a:tcPr anchor="ctr"/>
                </a:tc>
              </a:tr>
              <a:tr h="5681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Part-time work, in school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400" b="0" kern="1200" dirty="0" smtClean="0">
                          <a:solidFill>
                            <a:schemeClr val="dk1"/>
                          </a:solidFill>
                          <a:latin typeface="+mn-lt"/>
                          <a:ea typeface="+mn-ea"/>
                          <a:cs typeface="+mn-cs"/>
                        </a:rPr>
                        <a:t>8.7%</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400" b="0" kern="1200" dirty="0" smtClean="0">
                          <a:solidFill>
                            <a:schemeClr val="dk1"/>
                          </a:solidFill>
                          <a:latin typeface="+mn-lt"/>
                          <a:ea typeface="+mn-ea"/>
                          <a:cs typeface="+mn-cs"/>
                        </a:rPr>
                        <a:t>11.7%</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400" b="0" kern="1200" dirty="0" smtClean="0">
                          <a:solidFill>
                            <a:schemeClr val="dk1"/>
                          </a:solidFill>
                          <a:latin typeface="+mn-lt"/>
                          <a:ea typeface="+mn-ea"/>
                          <a:cs typeface="+mn-cs"/>
                        </a:rPr>
                        <a:t>9.6%</a:t>
                      </a:r>
                    </a:p>
                  </a:txBody>
                  <a:tcPr anchor="ctr"/>
                </a:tc>
              </a:tr>
              <a:tr h="531831">
                <a:tc>
                  <a:txBody>
                    <a:bodyPr/>
                    <a:lstStyle/>
                    <a:p>
                      <a:r>
                        <a:rPr lang="en-US" sz="2700" dirty="0" smtClean="0"/>
                        <a:t>Full-time</a:t>
                      </a:r>
                      <a:r>
                        <a:rPr lang="en-US" sz="2700" baseline="0" dirty="0" smtClean="0"/>
                        <a:t> work, in school</a:t>
                      </a:r>
                      <a:endParaRPr lang="en-US" sz="27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400" kern="1200" dirty="0" smtClean="0">
                          <a:solidFill>
                            <a:schemeClr val="dk1"/>
                          </a:solidFill>
                          <a:latin typeface="+mn-lt"/>
                          <a:ea typeface="+mn-ea"/>
                          <a:cs typeface="+mn-cs"/>
                        </a:rPr>
                        <a:t>5.9%</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400" kern="1200" dirty="0" smtClean="0">
                          <a:solidFill>
                            <a:schemeClr val="dk1"/>
                          </a:solidFill>
                          <a:latin typeface="+mn-lt"/>
                          <a:ea typeface="+mn-ea"/>
                          <a:cs typeface="+mn-cs"/>
                        </a:rPr>
                        <a:t>20.1%</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400" b="0" kern="1200" dirty="0" smtClean="0">
                          <a:solidFill>
                            <a:schemeClr val="dk1"/>
                          </a:solidFill>
                          <a:latin typeface="+mn-lt"/>
                          <a:ea typeface="+mn-ea"/>
                          <a:cs typeface="+mn-cs"/>
                        </a:rPr>
                        <a:t>20.7%</a:t>
                      </a:r>
                    </a:p>
                  </a:txBody>
                  <a:tcPr anchor="ctr"/>
                </a:tc>
              </a:tr>
            </a:tbl>
          </a:graphicData>
        </a:graphic>
      </p:graphicFrame>
      <p:sp>
        <p:nvSpPr>
          <p:cNvPr id="4" name="Slide Number Placeholder 3"/>
          <p:cNvSpPr>
            <a:spLocks noGrp="1"/>
          </p:cNvSpPr>
          <p:nvPr>
            <p:ph type="sldNum" sz="quarter" idx="4"/>
          </p:nvPr>
        </p:nvSpPr>
        <p:spPr/>
        <p:txBody>
          <a:bodyPr/>
          <a:lstStyle/>
          <a:p>
            <a:fld id="{321DD493-AA78-49EA-9C12-DE2BC4A55EFB}" type="slidenum">
              <a:rPr lang="en-US" smtClean="0"/>
              <a:pPr/>
              <a:t>38</a:t>
            </a:fld>
            <a:endParaRPr lang="en-US" dirty="0"/>
          </a:p>
        </p:txBody>
      </p:sp>
    </p:spTree>
    <p:extLst>
      <p:ext uri="{BB962C8B-B14F-4D97-AF65-F5344CB8AC3E}">
        <p14:creationId xmlns:p14="http://schemas.microsoft.com/office/powerpoint/2010/main" xmlns="" val="33146403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626" y="221630"/>
            <a:ext cx="7460974" cy="1143000"/>
          </a:xfrm>
        </p:spPr>
        <p:txBody>
          <a:bodyPr>
            <a:normAutofit/>
          </a:bodyPr>
          <a:lstStyle/>
          <a:p>
            <a:r>
              <a:rPr lang="en-US" dirty="0" smtClean="0"/>
              <a:t>Patterns of </a:t>
            </a:r>
            <a:r>
              <a:rPr lang="en-US" dirty="0" err="1" smtClean="0"/>
              <a:t>engagementover</a:t>
            </a:r>
            <a:r>
              <a:rPr lang="en-US" dirty="0" smtClean="0"/>
              <a:t> time</a:t>
            </a:r>
            <a:endParaRPr lang="en-US" dirty="0"/>
          </a:p>
        </p:txBody>
      </p:sp>
      <p:sp>
        <p:nvSpPr>
          <p:cNvPr id="3" name="Content Placeholder 2"/>
          <p:cNvSpPr>
            <a:spLocks noGrp="1"/>
          </p:cNvSpPr>
          <p:nvPr>
            <p:ph idx="1"/>
          </p:nvPr>
        </p:nvSpPr>
        <p:spPr>
          <a:xfrm>
            <a:off x="768626" y="1495168"/>
            <a:ext cx="7918174" cy="4868562"/>
          </a:xfrm>
        </p:spPr>
        <p:txBody>
          <a:bodyPr>
            <a:normAutofit/>
          </a:bodyPr>
          <a:lstStyle/>
          <a:p>
            <a:r>
              <a:rPr lang="en-US" sz="2300" dirty="0" smtClean="0"/>
              <a:t>Combined patterns of engagement over time to form three sequences of engagement:</a:t>
            </a:r>
          </a:p>
          <a:p>
            <a:pPr lvl="1">
              <a:spcBef>
                <a:spcPts val="300"/>
              </a:spcBef>
              <a:spcAft>
                <a:spcPts val="300"/>
              </a:spcAft>
            </a:pPr>
            <a:r>
              <a:rPr lang="en-US" sz="1900" dirty="0" smtClean="0"/>
              <a:t>Fully or primarily disengaged—no engagement at 2 or 3 time points, e.g.:</a:t>
            </a:r>
          </a:p>
          <a:p>
            <a:pPr lvl="2">
              <a:spcBef>
                <a:spcPts val="300"/>
              </a:spcBef>
              <a:spcAft>
                <a:spcPts val="300"/>
              </a:spcAft>
            </a:pPr>
            <a:r>
              <a:rPr lang="en-US" sz="1800" dirty="0" smtClean="0"/>
              <a:t>No work, no school;   No work, no school;   No work, no school</a:t>
            </a:r>
          </a:p>
          <a:p>
            <a:pPr lvl="2">
              <a:spcBef>
                <a:spcPts val="300"/>
              </a:spcBef>
              <a:spcAft>
                <a:spcPts val="300"/>
              </a:spcAft>
            </a:pPr>
            <a:r>
              <a:rPr lang="en-US" sz="1800" dirty="0" smtClean="0"/>
              <a:t>No work, no school;   PT work, in school;   No work, no school</a:t>
            </a:r>
          </a:p>
          <a:p>
            <a:pPr lvl="1">
              <a:spcBef>
                <a:spcPts val="300"/>
              </a:spcBef>
              <a:spcAft>
                <a:spcPts val="300"/>
              </a:spcAft>
            </a:pPr>
            <a:r>
              <a:rPr lang="en-US" sz="2000" dirty="0" smtClean="0"/>
              <a:t>Primarily engaged at 2 times points, e.g</a:t>
            </a:r>
            <a:r>
              <a:rPr lang="en-US" sz="2000" dirty="0"/>
              <a:t>.:</a:t>
            </a:r>
          </a:p>
          <a:p>
            <a:pPr lvl="2">
              <a:spcBef>
                <a:spcPts val="300"/>
              </a:spcBef>
              <a:spcAft>
                <a:spcPts val="300"/>
              </a:spcAft>
            </a:pPr>
            <a:r>
              <a:rPr lang="en-US" sz="1800" dirty="0"/>
              <a:t>No work, no school;   PT work, in school;   PT work, </a:t>
            </a:r>
            <a:r>
              <a:rPr lang="en-US" sz="1800" dirty="0" smtClean="0"/>
              <a:t>no school</a:t>
            </a:r>
          </a:p>
          <a:p>
            <a:pPr lvl="2">
              <a:spcBef>
                <a:spcPts val="300"/>
              </a:spcBef>
              <a:spcAft>
                <a:spcPts val="300"/>
              </a:spcAft>
            </a:pPr>
            <a:r>
              <a:rPr lang="en-US" sz="1800" dirty="0" smtClean="0"/>
              <a:t>PT work, in school;   PT work, no school;  No work, no school</a:t>
            </a:r>
            <a:endParaRPr lang="en-US" sz="1800" dirty="0"/>
          </a:p>
          <a:p>
            <a:pPr lvl="1">
              <a:spcBef>
                <a:spcPts val="300"/>
              </a:spcBef>
              <a:spcAft>
                <a:spcPts val="300"/>
              </a:spcAft>
            </a:pPr>
            <a:r>
              <a:rPr lang="en-US" sz="2000" dirty="0" smtClean="0"/>
              <a:t>Steadily engaged over time—evidence of work and/or school at all 3 time points, e.g.:</a:t>
            </a:r>
          </a:p>
          <a:p>
            <a:pPr lvl="2">
              <a:spcBef>
                <a:spcPts val="300"/>
              </a:spcBef>
              <a:spcAft>
                <a:spcPts val="300"/>
              </a:spcAft>
            </a:pPr>
            <a:r>
              <a:rPr lang="en-US" sz="1800" dirty="0" smtClean="0"/>
              <a:t>FT work, no school;   PT work, in school;  PT work, no school </a:t>
            </a:r>
          </a:p>
          <a:p>
            <a:pPr lvl="2">
              <a:spcBef>
                <a:spcPts val="300"/>
              </a:spcBef>
              <a:spcAft>
                <a:spcPts val="300"/>
              </a:spcAft>
            </a:pPr>
            <a:r>
              <a:rPr lang="en-US" sz="1800" dirty="0" smtClean="0"/>
              <a:t>No work, in school;   No work, in school;  FT work, no school</a:t>
            </a:r>
          </a:p>
          <a:p>
            <a:pPr lvl="1">
              <a:spcBef>
                <a:spcPts val="300"/>
              </a:spcBef>
              <a:spcAft>
                <a:spcPts val="300"/>
              </a:spcAft>
            </a:pPr>
            <a:endParaRPr lang="en-US" sz="1800" dirty="0"/>
          </a:p>
          <a:p>
            <a:pPr marL="390525" lvl="1" indent="0">
              <a:buNone/>
            </a:pPr>
            <a:endParaRPr lang="en-US" dirty="0" smtClean="0"/>
          </a:p>
          <a:p>
            <a:pPr marL="390525" lvl="1" indent="0">
              <a:buNone/>
            </a:pPr>
            <a:endParaRPr lang="en-US" dirty="0" smtClean="0"/>
          </a:p>
        </p:txBody>
      </p:sp>
      <p:sp>
        <p:nvSpPr>
          <p:cNvPr id="4" name="Slide Number Placeholder 3"/>
          <p:cNvSpPr>
            <a:spLocks noGrp="1"/>
          </p:cNvSpPr>
          <p:nvPr>
            <p:ph type="sldNum" sz="quarter" idx="4"/>
          </p:nvPr>
        </p:nvSpPr>
        <p:spPr/>
        <p:txBody>
          <a:bodyPr/>
          <a:lstStyle/>
          <a:p>
            <a:fld id="{321DD493-AA78-49EA-9C12-DE2BC4A55EFB}" type="slidenum">
              <a:rPr lang="en-US" smtClean="0"/>
              <a:pPr/>
              <a:t>39</a:t>
            </a:fld>
            <a:endParaRPr lang="en-US" dirty="0"/>
          </a:p>
        </p:txBody>
      </p:sp>
    </p:spTree>
    <p:extLst>
      <p:ext uri="{BB962C8B-B14F-4D97-AF65-F5344CB8AC3E}">
        <p14:creationId xmlns:p14="http://schemas.microsoft.com/office/powerpoint/2010/main" xmlns="" val="114847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p:txBody>
          <a:bodyPr/>
          <a:lstStyle/>
          <a:p>
            <a:r>
              <a:rPr lang="en-US" smtClean="0"/>
              <a:t>Data sources</a:t>
            </a:r>
            <a:endParaRPr lang="en-US" dirty="0"/>
          </a:p>
        </p:txBody>
      </p:sp>
      <p:sp>
        <p:nvSpPr>
          <p:cNvPr id="16" name="Content Placeholder 15"/>
          <p:cNvSpPr>
            <a:spLocks noGrp="1"/>
          </p:cNvSpPr>
          <p:nvPr>
            <p:ph idx="1"/>
          </p:nvPr>
        </p:nvSpPr>
        <p:spPr/>
        <p:txBody>
          <a:bodyPr>
            <a:normAutofit lnSpcReduction="10000"/>
          </a:bodyPr>
          <a:lstStyle/>
          <a:p>
            <a:r>
              <a:rPr lang="en-US" dirty="0" smtClean="0"/>
              <a:t>NLTS2</a:t>
            </a:r>
          </a:p>
          <a:p>
            <a:pPr lvl="1"/>
            <a:r>
              <a:rPr lang="en-US" dirty="0" smtClean="0"/>
              <a:t>Parent telephone interview (Wave 1, 2001)</a:t>
            </a:r>
          </a:p>
          <a:p>
            <a:pPr lvl="1"/>
            <a:r>
              <a:rPr lang="en-US" dirty="0"/>
              <a:t>Parent and youth telephone interview/survey </a:t>
            </a:r>
            <a:br>
              <a:rPr lang="en-US" dirty="0"/>
            </a:br>
            <a:r>
              <a:rPr lang="en-US" dirty="0"/>
              <a:t>(Waves 2-5, 2003-2009)</a:t>
            </a:r>
          </a:p>
          <a:p>
            <a:pPr lvl="1"/>
            <a:r>
              <a:rPr lang="en-US" dirty="0" smtClean="0"/>
              <a:t>Surveys of school staff (2002 and 2004)</a:t>
            </a:r>
          </a:p>
          <a:p>
            <a:pPr lvl="1"/>
            <a:r>
              <a:rPr lang="en-US" dirty="0" smtClean="0"/>
              <a:t>Direct assessments of academic achievement (Woodcock-Johnson III, 2002 and 2004)</a:t>
            </a:r>
          </a:p>
          <a:p>
            <a:pPr lvl="1"/>
            <a:r>
              <a:rPr lang="en-US" dirty="0" smtClean="0"/>
              <a:t>High school transcripts (2002 through 2009)</a:t>
            </a:r>
          </a:p>
          <a:p>
            <a:r>
              <a:rPr lang="en-US" dirty="0" smtClean="0"/>
              <a:t>NLTS comparison (comparable sample and data items from1985)</a:t>
            </a:r>
            <a:endParaRPr lang="en-US" dirty="0"/>
          </a:p>
        </p:txBody>
      </p:sp>
      <p:sp>
        <p:nvSpPr>
          <p:cNvPr id="6" name="Slide Number Placeholder 5"/>
          <p:cNvSpPr>
            <a:spLocks noGrp="1"/>
          </p:cNvSpPr>
          <p:nvPr>
            <p:ph type="sldNum" sz="quarter" idx="4"/>
          </p:nvPr>
        </p:nvSpPr>
        <p:spPr/>
        <p:txBody>
          <a:bodyPr/>
          <a:lstStyle/>
          <a:p>
            <a:fld id="{321DD493-AA78-49EA-9C12-DE2BC4A55EFB}"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625" y="221630"/>
            <a:ext cx="7263267" cy="1143000"/>
          </a:xfrm>
        </p:spPr>
        <p:txBody>
          <a:bodyPr>
            <a:normAutofit/>
          </a:bodyPr>
          <a:lstStyle/>
          <a:p>
            <a:r>
              <a:rPr lang="en-US" sz="2800" dirty="0" smtClean="0"/>
              <a:t>Prevalence of three patterns of engagement over 6 years post high school</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179908971"/>
              </p:ext>
            </p:extLst>
          </p:nvPr>
        </p:nvGraphicFramePr>
        <p:xfrm>
          <a:off x="768350" y="1600200"/>
          <a:ext cx="791845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6"/>
          <p:cNvSpPr>
            <a:spLocks noGrp="1"/>
          </p:cNvSpPr>
          <p:nvPr>
            <p:ph type="sldNum" sz="quarter" idx="4"/>
          </p:nvPr>
        </p:nvSpPr>
        <p:spPr/>
        <p:txBody>
          <a:bodyPr/>
          <a:lstStyle/>
          <a:p>
            <a:fld id="{321DD493-AA78-49EA-9C12-DE2BC4A55EFB}" type="slidenum">
              <a:rPr lang="en-US" smtClean="0"/>
              <a:pPr/>
              <a:t>40</a:t>
            </a:fld>
            <a:endParaRPr lang="en-US" dirty="0"/>
          </a:p>
        </p:txBody>
      </p:sp>
    </p:spTree>
    <p:extLst>
      <p:ext uri="{BB962C8B-B14F-4D97-AF65-F5344CB8AC3E}">
        <p14:creationId xmlns:p14="http://schemas.microsoft.com/office/powerpoint/2010/main" xmlns="" val="39572373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189" y="272212"/>
            <a:ext cx="8340811" cy="901025"/>
          </a:xfrm>
        </p:spPr>
        <p:txBody>
          <a:bodyPr>
            <a:noAutofit/>
          </a:bodyPr>
          <a:lstStyle/>
          <a:p>
            <a:r>
              <a:rPr lang="en-US" sz="3100" dirty="0" smtClean="0"/>
              <a:t>Demographic factors associated with </a:t>
            </a:r>
            <a:br>
              <a:rPr lang="en-US" sz="3100" dirty="0" smtClean="0"/>
            </a:br>
            <a:r>
              <a:rPr lang="en-US" sz="3100" dirty="0" smtClean="0"/>
              <a:t>disengagement and steady engagement</a:t>
            </a:r>
            <a:endParaRPr lang="en-US" sz="31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891022934"/>
              </p:ext>
            </p:extLst>
          </p:nvPr>
        </p:nvGraphicFramePr>
        <p:xfrm>
          <a:off x="906332" y="1858473"/>
          <a:ext cx="7680960" cy="4417913"/>
        </p:xfrm>
        <a:graphic>
          <a:graphicData uri="http://schemas.openxmlformats.org/drawingml/2006/table">
            <a:tbl>
              <a:tblPr firstRow="1" bandRow="1">
                <a:tableStyleId>{5C22544A-7EE6-4342-B048-85BDC9FD1C3A}</a:tableStyleId>
              </a:tblPr>
              <a:tblGrid>
                <a:gridCol w="4382360"/>
                <a:gridCol w="1754659"/>
                <a:gridCol w="1543941"/>
              </a:tblGrid>
              <a:tr h="4028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solidFill>
                      <a:schemeClr val="accent1">
                        <a:lumMod val="75000"/>
                      </a:schemeClr>
                    </a:solidFill>
                  </a:tcPr>
                </a:tc>
                <a:tc gridSpan="2">
                  <a:txBody>
                    <a:bodyPr/>
                    <a:lstStyle/>
                    <a:p>
                      <a:pPr algn="ctr"/>
                      <a:r>
                        <a:rPr lang="en-US" sz="2000" dirty="0" smtClean="0"/>
                        <a:t>Odds</a:t>
                      </a:r>
                      <a:r>
                        <a:rPr lang="en-US" sz="2000" baseline="0" dirty="0" smtClean="0"/>
                        <a:t> Ratios</a:t>
                      </a:r>
                      <a:endParaRPr lang="en-US" sz="2000" dirty="0"/>
                    </a:p>
                  </a:txBody>
                  <a:tcPr>
                    <a:solidFill>
                      <a:schemeClr val="accent1">
                        <a:lumMod val="75000"/>
                      </a:schemeClr>
                    </a:solidFill>
                  </a:tcPr>
                </a:tc>
                <a:tc hMerge="1">
                  <a:txBody>
                    <a:bodyPr/>
                    <a:lstStyle/>
                    <a:p>
                      <a:pPr algn="ctr"/>
                      <a:endParaRPr lang="en-US" sz="2000" dirty="0"/>
                    </a:p>
                  </a:txBody>
                  <a:tcPr>
                    <a:solidFill>
                      <a:schemeClr val="accent1">
                        <a:lumMod val="75000"/>
                      </a:schemeClr>
                    </a:solidFill>
                  </a:tcPr>
                </a:tc>
              </a:tr>
              <a:tr h="8082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
                      </a:r>
                      <a:br>
                        <a:rPr lang="en-US" sz="2000" dirty="0" smtClean="0">
                          <a:solidFill>
                            <a:schemeClr val="bg1"/>
                          </a:solidFill>
                        </a:rPr>
                      </a:br>
                      <a:r>
                        <a:rPr lang="en-US" sz="2400" dirty="0" smtClean="0">
                          <a:solidFill>
                            <a:schemeClr val="bg1"/>
                          </a:solidFill>
                        </a:rPr>
                        <a:t>Demographics</a:t>
                      </a:r>
                      <a:endParaRPr lang="en-US" sz="2400" dirty="0">
                        <a:solidFill>
                          <a:schemeClr val="bg1"/>
                        </a:solidFill>
                      </a:endParaRPr>
                    </a:p>
                  </a:txBody>
                  <a:tcPr>
                    <a:solidFill>
                      <a:schemeClr val="accent1">
                        <a:lumMod val="75000"/>
                      </a:schemeClr>
                    </a:solidFill>
                  </a:tcPr>
                </a:tc>
                <a:tc>
                  <a:txBody>
                    <a:bodyPr/>
                    <a:lstStyle/>
                    <a:p>
                      <a:pPr algn="ctr"/>
                      <a:r>
                        <a:rPr lang="en-US" sz="2000" dirty="0" smtClean="0">
                          <a:solidFill>
                            <a:schemeClr val="bg1"/>
                          </a:solidFill>
                        </a:rPr>
                        <a:t>Fully/primarily disengaged</a:t>
                      </a:r>
                      <a:endParaRPr lang="en-US" sz="2000" dirty="0">
                        <a:solidFill>
                          <a:schemeClr val="bg1"/>
                        </a:solidFill>
                      </a:endParaRPr>
                    </a:p>
                  </a:txBody>
                  <a:tcPr>
                    <a:solidFill>
                      <a:schemeClr val="accent1">
                        <a:lumMod val="75000"/>
                      </a:schemeClr>
                    </a:solidFill>
                  </a:tcPr>
                </a:tc>
                <a:tc>
                  <a:txBody>
                    <a:bodyPr/>
                    <a:lstStyle/>
                    <a:p>
                      <a:pPr algn="ctr"/>
                      <a:r>
                        <a:rPr lang="en-US" sz="2000" dirty="0" smtClean="0">
                          <a:solidFill>
                            <a:schemeClr val="bg1"/>
                          </a:solidFill>
                        </a:rPr>
                        <a:t>Steadily engaged</a:t>
                      </a:r>
                      <a:endParaRPr lang="en-US" sz="2000" dirty="0">
                        <a:solidFill>
                          <a:schemeClr val="bg1"/>
                        </a:solidFill>
                      </a:endParaRPr>
                    </a:p>
                  </a:txBody>
                  <a:tcPr>
                    <a:solidFill>
                      <a:schemeClr val="accent1">
                        <a:lumMod val="75000"/>
                      </a:schemeClr>
                    </a:solidFill>
                  </a:tcPr>
                </a:tc>
              </a:tr>
              <a:tr h="562534">
                <a:tc>
                  <a:txBody>
                    <a:bodyPr/>
                    <a:lstStyle/>
                    <a:p>
                      <a:r>
                        <a:rPr lang="en-US" sz="2700" dirty="0" smtClean="0"/>
                        <a:t>Male</a:t>
                      </a:r>
                      <a:endParaRPr lang="en-US" sz="27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endParaRPr lang="en-US" sz="2600" b="0" kern="1200" dirty="0" smtClean="0">
                        <a:solidFill>
                          <a:schemeClr val="dk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endParaRPr lang="en-US" sz="2600" b="0" kern="1200" dirty="0" smtClean="0">
                        <a:solidFill>
                          <a:schemeClr val="dk1"/>
                        </a:solidFill>
                        <a:latin typeface="+mn-lt"/>
                        <a:ea typeface="+mn-ea"/>
                        <a:cs typeface="+mn-cs"/>
                      </a:endParaRPr>
                    </a:p>
                  </a:txBody>
                  <a:tcPr anchor="ctr"/>
                </a:tc>
              </a:tr>
              <a:tr h="630194">
                <a:tc>
                  <a:txBody>
                    <a:bodyPr/>
                    <a:lstStyle/>
                    <a:p>
                      <a:r>
                        <a:rPr lang="en-US" sz="2400" dirty="0" smtClean="0"/>
                        <a:t>Age</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endParaRPr lang="en-US" sz="2600" b="0" kern="1200" dirty="0" smtClean="0">
                        <a:solidFill>
                          <a:schemeClr val="dk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endParaRPr lang="en-US" sz="2600" b="0" kern="1200" dirty="0" smtClean="0">
                        <a:solidFill>
                          <a:schemeClr val="dk1"/>
                        </a:solidFill>
                        <a:latin typeface="+mn-lt"/>
                        <a:ea typeface="+mn-ea"/>
                        <a:cs typeface="+mn-cs"/>
                      </a:endParaRPr>
                    </a:p>
                  </a:txBody>
                  <a:tcPr anchor="ctr"/>
                </a:tc>
              </a:tr>
              <a:tr h="667265">
                <a:tc>
                  <a:txBody>
                    <a:bodyPr/>
                    <a:lstStyle/>
                    <a:p>
                      <a:r>
                        <a:rPr lang="en-US" sz="2400" dirty="0" smtClean="0"/>
                        <a:t>Mother’s education level</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600" b="0" kern="1200" dirty="0" smtClean="0">
                          <a:solidFill>
                            <a:schemeClr val="dk1"/>
                          </a:solidFill>
                          <a:latin typeface="+mn-lt"/>
                          <a:ea typeface="+mn-ea"/>
                          <a:cs typeface="+mn-cs"/>
                        </a:rPr>
                        <a:t> 0.13**</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600" b="0" kern="1200" dirty="0" smtClean="0">
                          <a:solidFill>
                            <a:schemeClr val="dk1"/>
                          </a:solidFill>
                          <a:latin typeface="+mn-lt"/>
                          <a:ea typeface="+mn-ea"/>
                          <a:cs typeface="+mn-cs"/>
                        </a:rPr>
                        <a:t>+2.94*</a:t>
                      </a:r>
                    </a:p>
                  </a:txBody>
                  <a:tcPr anchor="ctr"/>
                </a:tc>
              </a:tr>
              <a:tr h="679622">
                <a:tc>
                  <a:txBody>
                    <a:bodyPr/>
                    <a:lstStyle/>
                    <a:p>
                      <a:r>
                        <a:rPr lang="en-US" sz="2400" dirty="0" smtClean="0"/>
                        <a:t>White</a:t>
                      </a:r>
                      <a:r>
                        <a:rPr lang="en-US" sz="2400" baseline="0" dirty="0" smtClean="0"/>
                        <a:t> or </a:t>
                      </a:r>
                      <a:r>
                        <a:rPr lang="en-US" sz="2400" dirty="0" smtClean="0"/>
                        <a:t>Asian race/ethnicity</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600" b="0" kern="1200" dirty="0" smtClean="0">
                          <a:solidFill>
                            <a:schemeClr val="dk1"/>
                          </a:solidFill>
                          <a:latin typeface="+mn-lt"/>
                          <a:ea typeface="+mn-ea"/>
                          <a:cs typeface="+mn-cs"/>
                        </a:rPr>
                        <a:t>7.43*</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600" b="0" kern="1200" dirty="0" smtClean="0">
                          <a:solidFill>
                            <a:schemeClr val="dk1"/>
                          </a:solidFill>
                          <a:latin typeface="+mn-lt"/>
                          <a:ea typeface="+mn-ea"/>
                          <a:cs typeface="+mn-cs"/>
                        </a:rPr>
                        <a:t>-0.27*</a:t>
                      </a:r>
                    </a:p>
                  </a:txBody>
                  <a:tcPr anchor="ctr"/>
                </a:tc>
              </a:tr>
              <a:tr h="667265">
                <a:tc>
                  <a:txBody>
                    <a:bodyPr/>
                    <a:lstStyle/>
                    <a:p>
                      <a:r>
                        <a:rPr lang="en-US" sz="2400" dirty="0" smtClean="0"/>
                        <a:t>Household</a:t>
                      </a:r>
                      <a:r>
                        <a:rPr lang="en-US" sz="2400" baseline="0" dirty="0" smtClean="0"/>
                        <a:t> income &gt; $50,000</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endParaRPr lang="en-US" sz="2600" b="0" kern="1200" dirty="0" smtClean="0">
                        <a:solidFill>
                          <a:schemeClr val="dk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600" b="0" kern="1200" dirty="0" smtClean="0">
                          <a:solidFill>
                            <a:schemeClr val="dk1"/>
                          </a:solidFill>
                          <a:latin typeface="+mn-lt"/>
                          <a:ea typeface="+mn-ea"/>
                          <a:cs typeface="+mn-cs"/>
                        </a:rPr>
                        <a:t> +5.17*</a:t>
                      </a:r>
                    </a:p>
                  </a:txBody>
                  <a:tcPr anchor="ctr"/>
                </a:tc>
              </a:tr>
            </a:tbl>
          </a:graphicData>
        </a:graphic>
      </p:graphicFrame>
      <p:sp>
        <p:nvSpPr>
          <p:cNvPr id="4" name="Slide Number Placeholder 3"/>
          <p:cNvSpPr>
            <a:spLocks noGrp="1"/>
          </p:cNvSpPr>
          <p:nvPr>
            <p:ph type="sldNum" sz="quarter" idx="4"/>
          </p:nvPr>
        </p:nvSpPr>
        <p:spPr/>
        <p:txBody>
          <a:bodyPr/>
          <a:lstStyle/>
          <a:p>
            <a:fld id="{321DD493-AA78-49EA-9C12-DE2BC4A55EFB}" type="slidenum">
              <a:rPr lang="en-US" smtClean="0"/>
              <a:pPr/>
              <a:t>41</a:t>
            </a:fld>
            <a:endParaRPr lang="en-US" dirty="0"/>
          </a:p>
        </p:txBody>
      </p:sp>
      <p:sp>
        <p:nvSpPr>
          <p:cNvPr id="6" name="Rectangle 5"/>
          <p:cNvSpPr/>
          <p:nvPr/>
        </p:nvSpPr>
        <p:spPr>
          <a:xfrm>
            <a:off x="2401529" y="6398601"/>
            <a:ext cx="5954358" cy="246221"/>
          </a:xfrm>
          <a:prstGeom prst="rect">
            <a:avLst/>
          </a:prstGeom>
        </p:spPr>
        <p:txBody>
          <a:bodyPr wrap="square">
            <a:spAutoFit/>
          </a:bodyPr>
          <a:lstStyle/>
          <a:p>
            <a:r>
              <a:rPr lang="en-US" sz="1000" dirty="0" smtClean="0">
                <a:latin typeface="Arial" panose="020B0604020202020204" pitchFamily="34" charset="0"/>
                <a:cs typeface="Arial" panose="020B0604020202020204" pitchFamily="34" charset="0"/>
              </a:rPr>
              <a:t>* </a:t>
            </a:r>
            <a:r>
              <a:rPr lang="en-US" sz="1000" i="1" dirty="0" smtClean="0">
                <a:latin typeface="Arial" panose="020B0604020202020204" pitchFamily="34" charset="0"/>
                <a:cs typeface="Arial" panose="020B0604020202020204" pitchFamily="34" charset="0"/>
              </a:rPr>
              <a:t>p </a:t>
            </a:r>
            <a:r>
              <a:rPr lang="en-US" sz="1000" dirty="0" smtClean="0">
                <a:latin typeface="Arial" panose="020B0604020202020204" pitchFamily="34" charset="0"/>
                <a:cs typeface="Arial" panose="020B0604020202020204" pitchFamily="34" charset="0"/>
              </a:rPr>
              <a:t> &lt; .05,  ** </a:t>
            </a:r>
            <a:r>
              <a:rPr lang="en-US" sz="1000" i="1" dirty="0" smtClean="0">
                <a:latin typeface="Arial" panose="020B0604020202020204" pitchFamily="34" charset="0"/>
                <a:cs typeface="Arial" panose="020B0604020202020204" pitchFamily="34" charset="0"/>
              </a:rPr>
              <a:t>p</a:t>
            </a:r>
            <a:r>
              <a:rPr lang="en-US" sz="1000" dirty="0" smtClean="0">
                <a:latin typeface="Arial" panose="020B0604020202020204" pitchFamily="34" charset="0"/>
                <a:cs typeface="Arial" panose="020B0604020202020204" pitchFamily="34" charset="0"/>
              </a:rPr>
              <a:t> &lt; .01.  Empty </a:t>
            </a:r>
            <a:r>
              <a:rPr lang="en-US" sz="1000" dirty="0">
                <a:latin typeface="Arial" panose="020B0604020202020204" pitchFamily="34" charset="0"/>
                <a:cs typeface="Arial" panose="020B0604020202020204" pitchFamily="34" charset="0"/>
              </a:rPr>
              <a:t>cell </a:t>
            </a:r>
            <a:r>
              <a:rPr lang="en-US" sz="1000" dirty="0" smtClean="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 significant </a:t>
            </a:r>
            <a:r>
              <a:rPr lang="en-US" sz="1000" dirty="0" smtClean="0">
                <a:latin typeface="Arial" panose="020B0604020202020204" pitchFamily="34" charset="0"/>
                <a:cs typeface="Arial" panose="020B0604020202020204" pitchFamily="34" charset="0"/>
              </a:rPr>
              <a:t>relationship</a:t>
            </a:r>
          </a:p>
        </p:txBody>
      </p:sp>
    </p:spTree>
    <p:extLst>
      <p:ext uri="{BB962C8B-B14F-4D97-AF65-F5344CB8AC3E}">
        <p14:creationId xmlns:p14="http://schemas.microsoft.com/office/powerpoint/2010/main" xmlns="" val="38133327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332" y="309282"/>
            <a:ext cx="7780468" cy="901025"/>
          </a:xfrm>
        </p:spPr>
        <p:txBody>
          <a:bodyPr>
            <a:noAutofit/>
          </a:bodyPr>
          <a:lstStyle/>
          <a:p>
            <a:r>
              <a:rPr lang="en-US" sz="3200" dirty="0" smtClean="0"/>
              <a:t>Experiences associated with </a:t>
            </a:r>
            <a:br>
              <a:rPr lang="en-US" sz="3200" dirty="0" smtClean="0"/>
            </a:br>
            <a:r>
              <a:rPr lang="en-US" sz="3200" dirty="0" smtClean="0"/>
              <a:t>disengagement and steady engagement</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284227180"/>
              </p:ext>
            </p:extLst>
          </p:nvPr>
        </p:nvGraphicFramePr>
        <p:xfrm>
          <a:off x="918689" y="1820851"/>
          <a:ext cx="7680960" cy="2787668"/>
        </p:xfrm>
        <a:graphic>
          <a:graphicData uri="http://schemas.openxmlformats.org/drawingml/2006/table">
            <a:tbl>
              <a:tblPr firstRow="1" bandRow="1">
                <a:tableStyleId>{5C22544A-7EE6-4342-B048-85BDC9FD1C3A}</a:tableStyleId>
              </a:tblPr>
              <a:tblGrid>
                <a:gridCol w="4382360"/>
                <a:gridCol w="1754659"/>
                <a:gridCol w="1543941"/>
              </a:tblGrid>
              <a:tr h="8082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
                      </a:r>
                      <a:br>
                        <a:rPr lang="en-US" sz="2000" dirty="0" smtClean="0"/>
                      </a:br>
                      <a:r>
                        <a:rPr lang="en-US" sz="2400" dirty="0" smtClean="0"/>
                        <a:t>Experiences</a:t>
                      </a:r>
                      <a:endParaRPr lang="en-US" sz="2000" dirty="0"/>
                    </a:p>
                  </a:txBody>
                  <a:tcPr>
                    <a:solidFill>
                      <a:schemeClr val="accent1">
                        <a:lumMod val="75000"/>
                      </a:schemeClr>
                    </a:solidFill>
                  </a:tcPr>
                </a:tc>
                <a:tc>
                  <a:txBody>
                    <a:bodyPr/>
                    <a:lstStyle/>
                    <a:p>
                      <a:pPr algn="ctr"/>
                      <a:r>
                        <a:rPr lang="en-US" sz="2000" dirty="0" smtClean="0"/>
                        <a:t>Fully/primarily disengaged</a:t>
                      </a:r>
                      <a:endParaRPr lang="en-US" sz="2000" dirty="0"/>
                    </a:p>
                  </a:txBody>
                  <a:tcPr>
                    <a:solidFill>
                      <a:schemeClr val="accent1">
                        <a:lumMod val="75000"/>
                      </a:schemeClr>
                    </a:solidFill>
                  </a:tcPr>
                </a:tc>
                <a:tc>
                  <a:txBody>
                    <a:bodyPr/>
                    <a:lstStyle/>
                    <a:p>
                      <a:pPr algn="ctr"/>
                      <a:r>
                        <a:rPr lang="en-US" sz="2000" dirty="0" smtClean="0"/>
                        <a:t>Steadily engaged</a:t>
                      </a:r>
                      <a:endParaRPr lang="en-US" sz="2000" dirty="0"/>
                    </a:p>
                  </a:txBody>
                  <a:tcPr>
                    <a:solidFill>
                      <a:schemeClr val="accent1">
                        <a:lumMod val="75000"/>
                      </a:schemeClr>
                    </a:solidFill>
                  </a:tcPr>
                </a:tc>
              </a:tr>
              <a:tr h="562534">
                <a:tc>
                  <a:txBody>
                    <a:bodyPr/>
                    <a:lstStyle/>
                    <a:p>
                      <a:r>
                        <a:rPr lang="en-US" sz="2400" dirty="0" smtClean="0"/>
                        <a:t>Graduated from high school on time</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600" b="0" kern="1200" dirty="0" smtClean="0">
                          <a:solidFill>
                            <a:schemeClr val="dk1"/>
                          </a:solidFill>
                          <a:latin typeface="+mn-lt"/>
                          <a:ea typeface="+mn-ea"/>
                          <a:cs typeface="+mn-cs"/>
                        </a:rPr>
                        <a:t>-0.04**</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600" b="0" kern="1200" dirty="0" smtClean="0">
                          <a:solidFill>
                            <a:schemeClr val="dk1"/>
                          </a:solidFill>
                          <a:latin typeface="+mn-lt"/>
                          <a:ea typeface="+mn-ea"/>
                          <a:cs typeface="+mn-cs"/>
                        </a:rPr>
                        <a:t>+22.9***</a:t>
                      </a:r>
                    </a:p>
                  </a:txBody>
                  <a:tcPr anchor="ctr"/>
                </a:tc>
              </a:tr>
              <a:tr h="538650">
                <a:tc>
                  <a:txBody>
                    <a:bodyPr/>
                    <a:lstStyle/>
                    <a:p>
                      <a:r>
                        <a:rPr lang="en-US" sz="2400" dirty="0" smtClean="0"/>
                        <a:t>Had a paid job in high school</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endParaRPr lang="en-US" sz="2600" b="0" kern="1200" dirty="0" smtClean="0">
                        <a:solidFill>
                          <a:schemeClr val="dk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endParaRPr lang="en-US" sz="2600" b="0" kern="1200" dirty="0" smtClean="0">
                        <a:solidFill>
                          <a:schemeClr val="dk1"/>
                        </a:solidFill>
                        <a:latin typeface="+mn-lt"/>
                        <a:ea typeface="+mn-ea"/>
                        <a:cs typeface="+mn-cs"/>
                      </a:endParaRPr>
                    </a:p>
                  </a:txBody>
                  <a:tcPr anchor="ctr"/>
                </a:tc>
              </a:tr>
              <a:tr h="617838">
                <a:tc>
                  <a:txBody>
                    <a:bodyPr/>
                    <a:lstStyle/>
                    <a:p>
                      <a:r>
                        <a:rPr lang="en-US" sz="2400" dirty="0" smtClean="0"/>
                        <a:t>Had been arrested in high school </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endParaRPr lang="en-US" sz="2600" b="0" kern="1200" dirty="0" smtClean="0">
                        <a:solidFill>
                          <a:schemeClr val="dk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endParaRPr lang="en-US" sz="2600" b="0" kern="1200" dirty="0" smtClean="0">
                        <a:solidFill>
                          <a:schemeClr val="dk1"/>
                        </a:solidFill>
                        <a:latin typeface="+mn-lt"/>
                        <a:ea typeface="+mn-ea"/>
                        <a:cs typeface="+mn-cs"/>
                      </a:endParaRPr>
                    </a:p>
                  </a:txBody>
                  <a:tcPr anchor="ctr"/>
                </a:tc>
              </a:tr>
            </a:tbl>
          </a:graphicData>
        </a:graphic>
      </p:graphicFrame>
      <p:sp>
        <p:nvSpPr>
          <p:cNvPr id="4" name="Slide Number Placeholder 3"/>
          <p:cNvSpPr>
            <a:spLocks noGrp="1"/>
          </p:cNvSpPr>
          <p:nvPr>
            <p:ph type="sldNum" sz="quarter" idx="4"/>
          </p:nvPr>
        </p:nvSpPr>
        <p:spPr/>
        <p:txBody>
          <a:bodyPr/>
          <a:lstStyle/>
          <a:p>
            <a:fld id="{321DD493-AA78-49EA-9C12-DE2BC4A55EFB}" type="slidenum">
              <a:rPr lang="en-US" smtClean="0"/>
              <a:pPr/>
              <a:t>42</a:t>
            </a:fld>
            <a:endParaRPr lang="en-US" dirty="0"/>
          </a:p>
        </p:txBody>
      </p:sp>
      <p:sp>
        <p:nvSpPr>
          <p:cNvPr id="6" name="Rectangle 5"/>
          <p:cNvSpPr/>
          <p:nvPr/>
        </p:nvSpPr>
        <p:spPr>
          <a:xfrm>
            <a:off x="2401529" y="6398601"/>
            <a:ext cx="5954358" cy="246221"/>
          </a:xfrm>
          <a:prstGeom prst="rect">
            <a:avLst/>
          </a:prstGeom>
        </p:spPr>
        <p:txBody>
          <a:bodyPr wrap="square">
            <a:spAutoFit/>
          </a:bodyPr>
          <a:lstStyle/>
          <a:p>
            <a:r>
              <a:rPr lang="en-US" sz="1000" dirty="0" smtClean="0">
                <a:latin typeface="Arial" panose="020B0604020202020204" pitchFamily="34" charset="0"/>
                <a:cs typeface="Arial" panose="020B0604020202020204" pitchFamily="34" charset="0"/>
              </a:rPr>
              <a:t> ** </a:t>
            </a:r>
            <a:r>
              <a:rPr lang="en-US" sz="1000" i="1" dirty="0" smtClean="0">
                <a:latin typeface="Arial" panose="020B0604020202020204" pitchFamily="34" charset="0"/>
                <a:cs typeface="Arial" panose="020B0604020202020204" pitchFamily="34" charset="0"/>
              </a:rPr>
              <a:t>p </a:t>
            </a:r>
            <a:r>
              <a:rPr lang="en-US" sz="1000" dirty="0" smtClean="0">
                <a:latin typeface="Arial" panose="020B0604020202020204" pitchFamily="34" charset="0"/>
                <a:cs typeface="Arial" panose="020B0604020202020204" pitchFamily="34" charset="0"/>
              </a:rPr>
              <a:t>&lt; .01; *** </a:t>
            </a:r>
            <a:r>
              <a:rPr lang="en-US" sz="1000" i="1" dirty="0" smtClean="0">
                <a:latin typeface="Arial" panose="020B0604020202020204" pitchFamily="34" charset="0"/>
                <a:cs typeface="Arial" panose="020B0604020202020204" pitchFamily="34" charset="0"/>
              </a:rPr>
              <a:t>p</a:t>
            </a:r>
            <a:r>
              <a:rPr lang="en-US" sz="1000" dirty="0" smtClean="0">
                <a:latin typeface="Arial" panose="020B0604020202020204" pitchFamily="34" charset="0"/>
                <a:cs typeface="Arial" panose="020B0604020202020204" pitchFamily="34" charset="0"/>
              </a:rPr>
              <a:t> &lt; .001; Empty </a:t>
            </a:r>
            <a:r>
              <a:rPr lang="en-US" sz="1000" dirty="0">
                <a:latin typeface="Arial" panose="020B0604020202020204" pitchFamily="34" charset="0"/>
                <a:cs typeface="Arial" panose="020B0604020202020204" pitchFamily="34" charset="0"/>
              </a:rPr>
              <a:t>cell </a:t>
            </a:r>
            <a:r>
              <a:rPr lang="en-US" sz="1000" dirty="0" smtClean="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 significant </a:t>
            </a:r>
            <a:r>
              <a:rPr lang="en-US" sz="1000" dirty="0" smtClean="0">
                <a:latin typeface="Arial" panose="020B0604020202020204" pitchFamily="34" charset="0"/>
                <a:cs typeface="Arial" panose="020B0604020202020204" pitchFamily="34" charset="0"/>
              </a:rPr>
              <a:t>relationship.</a:t>
            </a:r>
          </a:p>
        </p:txBody>
      </p:sp>
    </p:spTree>
    <p:extLst>
      <p:ext uri="{BB962C8B-B14F-4D97-AF65-F5344CB8AC3E}">
        <p14:creationId xmlns:p14="http://schemas.microsoft.com/office/powerpoint/2010/main" xmlns="" val="7448835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332" y="309282"/>
            <a:ext cx="7780468" cy="901025"/>
          </a:xfrm>
        </p:spPr>
        <p:txBody>
          <a:bodyPr>
            <a:noAutofit/>
          </a:bodyPr>
          <a:lstStyle/>
          <a:p>
            <a:r>
              <a:rPr lang="en-US" sz="3200" dirty="0" smtClean="0"/>
              <a:t>Other factors associated with </a:t>
            </a:r>
            <a:br>
              <a:rPr lang="en-US" sz="3200" dirty="0" smtClean="0"/>
            </a:br>
            <a:r>
              <a:rPr lang="en-US" sz="3200" dirty="0" smtClean="0"/>
              <a:t>disengagement and steady engagement</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631504493"/>
              </p:ext>
            </p:extLst>
          </p:nvPr>
        </p:nvGraphicFramePr>
        <p:xfrm>
          <a:off x="918689" y="1820851"/>
          <a:ext cx="7680960" cy="2193714"/>
        </p:xfrm>
        <a:graphic>
          <a:graphicData uri="http://schemas.openxmlformats.org/drawingml/2006/table">
            <a:tbl>
              <a:tblPr firstRow="1" bandRow="1">
                <a:tableStyleId>{5C22544A-7EE6-4342-B048-85BDC9FD1C3A}</a:tableStyleId>
              </a:tblPr>
              <a:tblGrid>
                <a:gridCol w="4382360"/>
                <a:gridCol w="1754659"/>
                <a:gridCol w="1543941"/>
              </a:tblGrid>
              <a:tr h="8082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
                      </a:r>
                      <a:br>
                        <a:rPr lang="en-US" sz="2000" dirty="0" smtClean="0"/>
                      </a:br>
                      <a:r>
                        <a:rPr lang="en-US" sz="2000" dirty="0" smtClean="0"/>
                        <a:t>Experiences</a:t>
                      </a:r>
                      <a:endParaRPr lang="en-US" sz="2000" dirty="0"/>
                    </a:p>
                  </a:txBody>
                  <a:tcPr>
                    <a:solidFill>
                      <a:schemeClr val="accent1">
                        <a:lumMod val="75000"/>
                      </a:schemeClr>
                    </a:solidFill>
                  </a:tcPr>
                </a:tc>
                <a:tc>
                  <a:txBody>
                    <a:bodyPr/>
                    <a:lstStyle/>
                    <a:p>
                      <a:pPr algn="ctr"/>
                      <a:r>
                        <a:rPr lang="en-US" sz="2000" dirty="0" smtClean="0"/>
                        <a:t>Fully/primarily disengaged</a:t>
                      </a:r>
                      <a:endParaRPr lang="en-US" sz="2000" dirty="0"/>
                    </a:p>
                  </a:txBody>
                  <a:tcPr>
                    <a:solidFill>
                      <a:schemeClr val="accent1">
                        <a:lumMod val="75000"/>
                      </a:schemeClr>
                    </a:solidFill>
                  </a:tcPr>
                </a:tc>
                <a:tc>
                  <a:txBody>
                    <a:bodyPr/>
                    <a:lstStyle/>
                    <a:p>
                      <a:pPr algn="ctr"/>
                      <a:r>
                        <a:rPr lang="en-US" sz="2000" dirty="0" smtClean="0"/>
                        <a:t>Steadily engaged</a:t>
                      </a:r>
                      <a:endParaRPr lang="en-US" sz="2000" dirty="0"/>
                    </a:p>
                  </a:txBody>
                  <a:tcPr>
                    <a:solidFill>
                      <a:schemeClr val="accent1">
                        <a:lumMod val="75000"/>
                      </a:schemeClr>
                    </a:solidFill>
                  </a:tcPr>
                </a:tc>
              </a:tr>
              <a:tr h="562534">
                <a:tc>
                  <a:txBody>
                    <a:bodyPr/>
                    <a:lstStyle/>
                    <a:p>
                      <a:r>
                        <a:rPr lang="en-US" sz="2400" dirty="0" smtClean="0"/>
                        <a:t>Youth’s social skills scale score</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600" b="0" kern="1200" dirty="0" smtClean="0">
                          <a:solidFill>
                            <a:schemeClr val="dk1"/>
                          </a:solidFill>
                          <a:latin typeface="+mn-lt"/>
                          <a:ea typeface="+mn-ea"/>
                          <a:cs typeface="+mn-cs"/>
                        </a:rPr>
                        <a:t>-0.65**</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600" b="0" kern="1200" dirty="0" smtClean="0">
                          <a:solidFill>
                            <a:schemeClr val="dk1"/>
                          </a:solidFill>
                          <a:latin typeface="+mn-lt"/>
                          <a:ea typeface="+mn-ea"/>
                          <a:cs typeface="+mn-cs"/>
                        </a:rPr>
                        <a:t>+1.34*</a:t>
                      </a:r>
                    </a:p>
                  </a:txBody>
                  <a:tcPr anchor="ctr"/>
                </a:tc>
              </a:tr>
              <a:tr h="679622">
                <a:tc>
                  <a:txBody>
                    <a:bodyPr/>
                    <a:lstStyle/>
                    <a:p>
                      <a:r>
                        <a:rPr lang="en-US" sz="2400" dirty="0" smtClean="0"/>
                        <a:t>Level of family support for</a:t>
                      </a:r>
                      <a:r>
                        <a:rPr lang="en-US" sz="2400" baseline="0" dirty="0" smtClean="0"/>
                        <a:t> education at home</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endParaRPr lang="en-US" sz="2600" b="0" kern="1200" dirty="0" smtClean="0">
                        <a:solidFill>
                          <a:schemeClr val="dk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endParaRPr lang="en-US" sz="2600" b="0" kern="1200" dirty="0" smtClean="0">
                        <a:solidFill>
                          <a:schemeClr val="dk1"/>
                        </a:solidFill>
                        <a:latin typeface="+mn-lt"/>
                        <a:ea typeface="+mn-ea"/>
                        <a:cs typeface="+mn-cs"/>
                      </a:endParaRPr>
                    </a:p>
                  </a:txBody>
                  <a:tcPr anchor="ctr"/>
                </a:tc>
              </a:tr>
            </a:tbl>
          </a:graphicData>
        </a:graphic>
      </p:graphicFrame>
      <p:sp>
        <p:nvSpPr>
          <p:cNvPr id="4" name="Slide Number Placeholder 3"/>
          <p:cNvSpPr>
            <a:spLocks noGrp="1"/>
          </p:cNvSpPr>
          <p:nvPr>
            <p:ph type="sldNum" sz="quarter" idx="4"/>
          </p:nvPr>
        </p:nvSpPr>
        <p:spPr/>
        <p:txBody>
          <a:bodyPr/>
          <a:lstStyle/>
          <a:p>
            <a:fld id="{321DD493-AA78-49EA-9C12-DE2BC4A55EFB}" type="slidenum">
              <a:rPr lang="en-US" smtClean="0"/>
              <a:pPr/>
              <a:t>43</a:t>
            </a:fld>
            <a:endParaRPr lang="en-US" dirty="0"/>
          </a:p>
        </p:txBody>
      </p:sp>
      <p:sp>
        <p:nvSpPr>
          <p:cNvPr id="6" name="Rectangle 5"/>
          <p:cNvSpPr/>
          <p:nvPr/>
        </p:nvSpPr>
        <p:spPr>
          <a:xfrm>
            <a:off x="2401529" y="6398601"/>
            <a:ext cx="5954358" cy="246221"/>
          </a:xfrm>
          <a:prstGeom prst="rect">
            <a:avLst/>
          </a:prstGeom>
        </p:spPr>
        <p:txBody>
          <a:bodyPr wrap="square">
            <a:spAutoFit/>
          </a:bodyPr>
          <a:lstStyle/>
          <a:p>
            <a:r>
              <a:rPr lang="en-US" sz="1000" dirty="0" smtClean="0">
                <a:latin typeface="Arial" panose="020B0604020202020204" pitchFamily="34" charset="0"/>
                <a:cs typeface="Arial" panose="020B0604020202020204" pitchFamily="34" charset="0"/>
              </a:rPr>
              <a:t> * </a:t>
            </a:r>
            <a:r>
              <a:rPr lang="en-US" sz="1000" i="1" dirty="0" smtClean="0">
                <a:latin typeface="Arial" panose="020B0604020202020204" pitchFamily="34" charset="0"/>
                <a:cs typeface="Arial" panose="020B0604020202020204" pitchFamily="34" charset="0"/>
              </a:rPr>
              <a:t>p</a:t>
            </a:r>
            <a:r>
              <a:rPr lang="en-US" sz="1000" dirty="0" smtClean="0">
                <a:latin typeface="Arial" panose="020B0604020202020204" pitchFamily="34" charset="0"/>
                <a:cs typeface="Arial" panose="020B0604020202020204" pitchFamily="34" charset="0"/>
              </a:rPr>
              <a:t> &lt; .05, ** </a:t>
            </a:r>
            <a:r>
              <a:rPr lang="en-US" sz="1000" i="1" dirty="0" smtClean="0">
                <a:latin typeface="Arial" panose="020B0604020202020204" pitchFamily="34" charset="0"/>
                <a:cs typeface="Arial" panose="020B0604020202020204" pitchFamily="34" charset="0"/>
              </a:rPr>
              <a:t>p</a:t>
            </a:r>
            <a:r>
              <a:rPr lang="en-US" sz="1000" dirty="0" smtClean="0">
                <a:latin typeface="Arial" panose="020B0604020202020204" pitchFamily="34" charset="0"/>
                <a:cs typeface="Arial" panose="020B0604020202020204" pitchFamily="34" charset="0"/>
              </a:rPr>
              <a:t> &lt; .01; Empty </a:t>
            </a:r>
            <a:r>
              <a:rPr lang="en-US" sz="1000" dirty="0">
                <a:latin typeface="Arial" panose="020B0604020202020204" pitchFamily="34" charset="0"/>
                <a:cs typeface="Arial" panose="020B0604020202020204" pitchFamily="34" charset="0"/>
              </a:rPr>
              <a:t>cell </a:t>
            </a:r>
            <a:r>
              <a:rPr lang="en-US" sz="1000" dirty="0" smtClean="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 significant </a:t>
            </a:r>
            <a:r>
              <a:rPr lang="en-US" sz="1000" dirty="0" smtClean="0">
                <a:latin typeface="Arial" panose="020B0604020202020204" pitchFamily="34" charset="0"/>
                <a:cs typeface="Arial" panose="020B0604020202020204" pitchFamily="34" charset="0"/>
              </a:rPr>
              <a:t>relationship.</a:t>
            </a:r>
          </a:p>
        </p:txBody>
      </p:sp>
    </p:spTree>
    <p:extLst>
      <p:ext uri="{BB962C8B-B14F-4D97-AF65-F5344CB8AC3E}">
        <p14:creationId xmlns:p14="http://schemas.microsoft.com/office/powerpoint/2010/main" xmlns="" val="12596500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626" y="221630"/>
            <a:ext cx="7460974" cy="1143000"/>
          </a:xfrm>
        </p:spPr>
        <p:txBody>
          <a:bodyPr>
            <a:normAutofit/>
          </a:bodyPr>
          <a:lstStyle/>
          <a:p>
            <a:r>
              <a:rPr lang="en-US" dirty="0" smtClean="0"/>
              <a:t>Taking the next step</a:t>
            </a:r>
            <a:endParaRPr lang="en-US" dirty="0"/>
          </a:p>
        </p:txBody>
      </p:sp>
      <p:sp>
        <p:nvSpPr>
          <p:cNvPr id="3" name="Content Placeholder 2"/>
          <p:cNvSpPr>
            <a:spLocks noGrp="1"/>
          </p:cNvSpPr>
          <p:nvPr>
            <p:ph idx="1"/>
          </p:nvPr>
        </p:nvSpPr>
        <p:spPr>
          <a:xfrm>
            <a:off x="768626" y="1495168"/>
            <a:ext cx="7918174" cy="4868562"/>
          </a:xfrm>
        </p:spPr>
        <p:txBody>
          <a:bodyPr>
            <a:normAutofit/>
          </a:bodyPr>
          <a:lstStyle/>
          <a:p>
            <a:r>
              <a:rPr lang="en-US" dirty="0" smtClean="0"/>
              <a:t>Goal:  Identify school practices</a:t>
            </a:r>
            <a:r>
              <a:rPr lang="en-US" dirty="0"/>
              <a:t> </a:t>
            </a:r>
            <a:r>
              <a:rPr lang="en-US" dirty="0" smtClean="0"/>
              <a:t>and interventions during high school that protect against disengagement and/or promote engagement using propensity score modeling</a:t>
            </a:r>
          </a:p>
          <a:p>
            <a:pPr lvl="1">
              <a:spcBef>
                <a:spcPts val="300"/>
              </a:spcBef>
              <a:spcAft>
                <a:spcPts val="300"/>
              </a:spcAft>
            </a:pPr>
            <a:r>
              <a:rPr lang="en-US" dirty="0" smtClean="0"/>
              <a:t>Obstacle: Too few youth with 3 waves of data to identify “statistical twins” needed for this analysis technique</a:t>
            </a:r>
          </a:p>
          <a:p>
            <a:pPr lvl="1">
              <a:spcBef>
                <a:spcPts val="300"/>
              </a:spcBef>
              <a:spcAft>
                <a:spcPts val="300"/>
              </a:spcAft>
            </a:pPr>
            <a:r>
              <a:rPr lang="en-US" dirty="0" smtClean="0"/>
              <a:t>Solution: Redefine patterns to require two waves of data—i.e., what is the pattern of engagement/ disengagement over the first 4 post-high school years?</a:t>
            </a:r>
          </a:p>
          <a:p>
            <a:pPr lvl="1">
              <a:spcBef>
                <a:spcPts val="300"/>
              </a:spcBef>
              <a:spcAft>
                <a:spcPts val="300"/>
              </a:spcAft>
            </a:pPr>
            <a:endParaRPr lang="en-US" sz="1800" dirty="0"/>
          </a:p>
          <a:p>
            <a:pPr marL="390525" lvl="1" indent="0">
              <a:buNone/>
            </a:pPr>
            <a:endParaRPr lang="en-US" dirty="0" smtClean="0"/>
          </a:p>
          <a:p>
            <a:pPr marL="390525" lvl="1" indent="0">
              <a:buNone/>
            </a:pPr>
            <a:endParaRPr lang="en-US" dirty="0" smtClean="0"/>
          </a:p>
        </p:txBody>
      </p:sp>
      <p:sp>
        <p:nvSpPr>
          <p:cNvPr id="4" name="Slide Number Placeholder 3"/>
          <p:cNvSpPr>
            <a:spLocks noGrp="1"/>
          </p:cNvSpPr>
          <p:nvPr>
            <p:ph type="sldNum" sz="quarter" idx="4"/>
          </p:nvPr>
        </p:nvSpPr>
        <p:spPr/>
        <p:txBody>
          <a:bodyPr/>
          <a:lstStyle/>
          <a:p>
            <a:fld id="{321DD493-AA78-49EA-9C12-DE2BC4A55EFB}" type="slidenum">
              <a:rPr lang="en-US" smtClean="0"/>
              <a:pPr/>
              <a:t>44</a:t>
            </a:fld>
            <a:endParaRPr lang="en-US" dirty="0"/>
          </a:p>
        </p:txBody>
      </p:sp>
    </p:spTree>
    <p:extLst>
      <p:ext uri="{BB962C8B-B14F-4D97-AF65-F5344CB8AC3E}">
        <p14:creationId xmlns:p14="http://schemas.microsoft.com/office/powerpoint/2010/main" xmlns="" val="1934509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625" y="221630"/>
            <a:ext cx="7263267" cy="1143000"/>
          </a:xfrm>
        </p:spPr>
        <p:txBody>
          <a:bodyPr>
            <a:normAutofit/>
          </a:bodyPr>
          <a:lstStyle/>
          <a:p>
            <a:r>
              <a:rPr lang="en-US" sz="2800" dirty="0" smtClean="0"/>
              <a:t>Prevalence of patterns of engagement</a:t>
            </a:r>
            <a:br>
              <a:rPr lang="en-US" sz="2800" dirty="0" smtClean="0"/>
            </a:br>
            <a:r>
              <a:rPr lang="en-US" sz="2800" dirty="0" smtClean="0"/>
              <a:t>over 4 years after high school</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554668486"/>
              </p:ext>
            </p:extLst>
          </p:nvPr>
        </p:nvGraphicFramePr>
        <p:xfrm>
          <a:off x="768350" y="1600200"/>
          <a:ext cx="791845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6"/>
          <p:cNvSpPr>
            <a:spLocks noGrp="1"/>
          </p:cNvSpPr>
          <p:nvPr>
            <p:ph type="sldNum" sz="quarter" idx="4"/>
          </p:nvPr>
        </p:nvSpPr>
        <p:spPr/>
        <p:txBody>
          <a:bodyPr/>
          <a:lstStyle/>
          <a:p>
            <a:fld id="{321DD493-AA78-49EA-9C12-DE2BC4A55EFB}" type="slidenum">
              <a:rPr lang="en-US" smtClean="0"/>
              <a:pPr/>
              <a:t>45</a:t>
            </a:fld>
            <a:endParaRPr lang="en-US" dirty="0"/>
          </a:p>
        </p:txBody>
      </p:sp>
    </p:spTree>
    <p:extLst>
      <p:ext uri="{BB962C8B-B14F-4D97-AF65-F5344CB8AC3E}">
        <p14:creationId xmlns:p14="http://schemas.microsoft.com/office/powerpoint/2010/main" xmlns="" val="42718465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189" y="272212"/>
            <a:ext cx="8340811" cy="901025"/>
          </a:xfrm>
        </p:spPr>
        <p:txBody>
          <a:bodyPr>
            <a:noAutofit/>
          </a:bodyPr>
          <a:lstStyle/>
          <a:p>
            <a:r>
              <a:rPr lang="en-US" sz="3100" dirty="0" smtClean="0"/>
              <a:t>Association between CTE course taking</a:t>
            </a:r>
            <a:br>
              <a:rPr lang="en-US" sz="3100" dirty="0" smtClean="0"/>
            </a:br>
            <a:r>
              <a:rPr lang="en-US" sz="3100" dirty="0" smtClean="0"/>
              <a:t>and engagement</a:t>
            </a:r>
            <a:endParaRPr lang="en-US" sz="31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214508466"/>
              </p:ext>
            </p:extLst>
          </p:nvPr>
        </p:nvGraphicFramePr>
        <p:xfrm>
          <a:off x="881618" y="1927655"/>
          <a:ext cx="7680961" cy="3865963"/>
        </p:xfrm>
        <a:graphic>
          <a:graphicData uri="http://schemas.openxmlformats.org/drawingml/2006/table">
            <a:tbl>
              <a:tblPr firstRow="1" bandRow="1">
                <a:tableStyleId>{5C22544A-7EE6-4342-B048-85BDC9FD1C3A}</a:tableStyleId>
              </a:tblPr>
              <a:tblGrid>
                <a:gridCol w="3369106"/>
                <a:gridCol w="951470"/>
                <a:gridCol w="1096239"/>
                <a:gridCol w="1103264"/>
                <a:gridCol w="1160882"/>
              </a:tblGrid>
              <a:tr h="4357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solidFill>
                      <a:schemeClr val="accent1">
                        <a:lumMod val="75000"/>
                      </a:schemeClr>
                    </a:solidFill>
                  </a:tcPr>
                </a:tc>
                <a:tc gridSpan="4">
                  <a:txBody>
                    <a:bodyPr/>
                    <a:lstStyle/>
                    <a:p>
                      <a:pPr algn="ctr"/>
                      <a:r>
                        <a:rPr lang="en-US" sz="2000" dirty="0" smtClean="0"/>
                        <a:t>Odds</a:t>
                      </a:r>
                      <a:r>
                        <a:rPr lang="en-US" sz="2000" baseline="0" dirty="0" smtClean="0"/>
                        <a:t> Ratios</a:t>
                      </a:r>
                      <a:endParaRPr lang="en-US" sz="2000" dirty="0"/>
                    </a:p>
                  </a:txBody>
                  <a:tcPr>
                    <a:solidFill>
                      <a:schemeClr val="accent1">
                        <a:lumMod val="75000"/>
                      </a:schemeClr>
                    </a:solidFill>
                  </a:tcPr>
                </a:tc>
                <a:tc hMerge="1">
                  <a:txBody>
                    <a:bodyPr/>
                    <a:lstStyle/>
                    <a:p>
                      <a:pPr algn="ctr"/>
                      <a:endParaRPr lang="en-US" sz="2000" dirty="0"/>
                    </a:p>
                  </a:txBody>
                  <a:tcPr>
                    <a:solidFill>
                      <a:schemeClr val="accent1">
                        <a:lumMod val="75000"/>
                      </a:schemeClr>
                    </a:solidFill>
                  </a:tcPr>
                </a:tc>
                <a:tc hMerge="1">
                  <a:txBody>
                    <a:bodyPr/>
                    <a:lstStyle/>
                    <a:p>
                      <a:pPr algn="ctr"/>
                      <a:endParaRPr lang="en-US" sz="2000" dirty="0"/>
                    </a:p>
                  </a:txBody>
                  <a:tcPr>
                    <a:solidFill>
                      <a:schemeClr val="accent1">
                        <a:lumMod val="75000"/>
                      </a:schemeClr>
                    </a:solidFill>
                  </a:tcPr>
                </a:tc>
                <a:tc hMerge="1">
                  <a:txBody>
                    <a:bodyPr/>
                    <a:lstStyle/>
                    <a:p>
                      <a:pPr algn="ctr"/>
                      <a:endParaRPr lang="en-US" sz="2000" dirty="0"/>
                    </a:p>
                  </a:txBody>
                  <a:tcPr>
                    <a:solidFill>
                      <a:schemeClr val="accent1">
                        <a:lumMod val="75000"/>
                      </a:schemeClr>
                    </a:solidFill>
                  </a:tcPr>
                </a:tc>
              </a:tr>
              <a:tr h="10557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CTE course</a:t>
                      </a:r>
                      <a:r>
                        <a:rPr lang="en-US" sz="2400" baseline="0" dirty="0" smtClean="0">
                          <a:solidFill>
                            <a:schemeClr val="bg1"/>
                          </a:solidFill>
                        </a:rPr>
                        <a:t> taking</a:t>
                      </a:r>
                      <a:endParaRPr lang="en-US" sz="2400" dirty="0">
                        <a:solidFill>
                          <a:schemeClr val="bg1"/>
                        </a:solidFill>
                      </a:endParaRPr>
                    </a:p>
                  </a:txBody>
                  <a:tcPr>
                    <a:solidFill>
                      <a:schemeClr val="accent1">
                        <a:lumMod val="75000"/>
                      </a:schemeClr>
                    </a:solidFill>
                  </a:tcPr>
                </a:tc>
                <a:tc>
                  <a:txBody>
                    <a:bodyPr/>
                    <a:lstStyle/>
                    <a:p>
                      <a:pPr algn="ctr"/>
                      <a:r>
                        <a:rPr lang="en-US" sz="1900" dirty="0" err="1" smtClean="0">
                          <a:solidFill>
                            <a:schemeClr val="bg1"/>
                          </a:solidFill>
                        </a:rPr>
                        <a:t>Disen</a:t>
                      </a:r>
                      <a:r>
                        <a:rPr lang="en-US" sz="1900" dirty="0" smtClean="0">
                          <a:solidFill>
                            <a:schemeClr val="bg1"/>
                          </a:solidFill>
                        </a:rPr>
                        <a:t>-gaged</a:t>
                      </a:r>
                      <a:endParaRPr lang="en-US" sz="1900" dirty="0">
                        <a:solidFill>
                          <a:schemeClr val="bg1"/>
                        </a:solidFill>
                      </a:endParaRPr>
                    </a:p>
                  </a:txBody>
                  <a:tcPr anchor="b">
                    <a:solidFill>
                      <a:schemeClr val="accent1">
                        <a:lumMod val="75000"/>
                      </a:schemeClr>
                    </a:solidFill>
                  </a:tcPr>
                </a:tc>
                <a:tc>
                  <a:txBody>
                    <a:bodyPr/>
                    <a:lstStyle/>
                    <a:p>
                      <a:pPr algn="ctr"/>
                      <a:r>
                        <a:rPr lang="en-US" sz="1900" dirty="0" smtClean="0">
                          <a:solidFill>
                            <a:schemeClr val="bg1"/>
                          </a:solidFill>
                        </a:rPr>
                        <a:t>Engaged: employ-</a:t>
                      </a:r>
                      <a:r>
                        <a:rPr lang="en-US" sz="1900" dirty="0" err="1" smtClean="0">
                          <a:solidFill>
                            <a:schemeClr val="bg1"/>
                          </a:solidFill>
                        </a:rPr>
                        <a:t>ment</a:t>
                      </a:r>
                      <a:endParaRPr lang="en-US" sz="1900" dirty="0">
                        <a:solidFill>
                          <a:schemeClr val="bg1"/>
                        </a:solidFill>
                      </a:endParaRPr>
                    </a:p>
                  </a:txBody>
                  <a:tcPr anchor="b">
                    <a:solidFill>
                      <a:schemeClr val="accent1">
                        <a:lumMod val="75000"/>
                      </a:schemeClr>
                    </a:solidFill>
                  </a:tcPr>
                </a:tc>
                <a:tc>
                  <a:txBody>
                    <a:bodyPr/>
                    <a:lstStyle/>
                    <a:p>
                      <a:pPr algn="ctr"/>
                      <a:r>
                        <a:rPr lang="en-US" sz="1900" dirty="0" smtClean="0">
                          <a:solidFill>
                            <a:schemeClr val="bg1"/>
                          </a:solidFill>
                        </a:rPr>
                        <a:t>Engaged: </a:t>
                      </a:r>
                      <a:r>
                        <a:rPr lang="en-US" sz="1900" dirty="0" err="1" smtClean="0">
                          <a:solidFill>
                            <a:schemeClr val="bg1"/>
                          </a:solidFill>
                        </a:rPr>
                        <a:t>Postsec</a:t>
                      </a:r>
                      <a:r>
                        <a:rPr lang="en-US" sz="1900" dirty="0" smtClean="0">
                          <a:solidFill>
                            <a:schemeClr val="bg1"/>
                          </a:solidFill>
                        </a:rPr>
                        <a:t>. Ed.</a:t>
                      </a:r>
                      <a:endParaRPr lang="en-US" sz="1900" dirty="0">
                        <a:solidFill>
                          <a:schemeClr val="bg1"/>
                        </a:solidFill>
                      </a:endParaRPr>
                    </a:p>
                  </a:txBody>
                  <a:tcPr anchor="b">
                    <a:solidFill>
                      <a:schemeClr val="accent1">
                        <a:lumMod val="75000"/>
                      </a:schemeClr>
                    </a:solidFill>
                  </a:tcPr>
                </a:tc>
                <a:tc>
                  <a:txBody>
                    <a:bodyPr/>
                    <a:lstStyle/>
                    <a:p>
                      <a:pPr algn="ctr"/>
                      <a:r>
                        <a:rPr lang="en-US" sz="1900" dirty="0" smtClean="0">
                          <a:solidFill>
                            <a:schemeClr val="bg1"/>
                          </a:solidFill>
                        </a:rPr>
                        <a:t>Engaged: Both</a:t>
                      </a:r>
                      <a:endParaRPr lang="en-US" sz="1900" dirty="0">
                        <a:solidFill>
                          <a:schemeClr val="bg1"/>
                        </a:solidFill>
                      </a:endParaRPr>
                    </a:p>
                  </a:txBody>
                  <a:tcPr anchor="b">
                    <a:solidFill>
                      <a:schemeClr val="accent1">
                        <a:lumMod val="75000"/>
                      </a:schemeClr>
                    </a:solidFill>
                  </a:tcPr>
                </a:tc>
              </a:tr>
              <a:tr h="535025">
                <a:tc>
                  <a:txBody>
                    <a:bodyPr/>
                    <a:lstStyle/>
                    <a:p>
                      <a:r>
                        <a:rPr lang="en-US" sz="2400" dirty="0" smtClean="0"/>
                        <a:t>Youth</a:t>
                      </a:r>
                      <a:r>
                        <a:rPr lang="en-US" sz="2400" baseline="0" dirty="0" smtClean="0"/>
                        <a:t> t</a:t>
                      </a:r>
                      <a:r>
                        <a:rPr lang="en-US" sz="2400" dirty="0" smtClean="0"/>
                        <a:t>ook:</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endParaRPr lang="en-US" sz="2600" b="0" kern="1200" dirty="0" smtClean="0">
                        <a:solidFill>
                          <a:schemeClr val="dk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endParaRPr lang="en-US" sz="2600" b="0" kern="1200" dirty="0" smtClean="0">
                        <a:solidFill>
                          <a:schemeClr val="dk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endParaRPr lang="en-US" sz="2600" b="0" kern="1200" dirty="0" smtClean="0">
                        <a:solidFill>
                          <a:schemeClr val="dk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endParaRPr lang="en-US" sz="2600" b="0" kern="1200" dirty="0" smtClean="0">
                        <a:solidFill>
                          <a:schemeClr val="dk1"/>
                        </a:solidFill>
                        <a:latin typeface="+mn-lt"/>
                        <a:ea typeface="+mn-ea"/>
                        <a:cs typeface="+mn-cs"/>
                      </a:endParaRPr>
                    </a:p>
                  </a:txBody>
                  <a:tcPr anchor="ctr"/>
                </a:tc>
              </a:tr>
              <a:tr h="650736">
                <a:tc>
                  <a:txBody>
                    <a:bodyPr/>
                    <a:lstStyle/>
                    <a:p>
                      <a:r>
                        <a:rPr lang="en-US" sz="2400" dirty="0" smtClean="0"/>
                        <a:t>Any general ed. CTE</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600" b="0" kern="1200" dirty="0" smtClean="0">
                          <a:solidFill>
                            <a:schemeClr val="dk1"/>
                          </a:solidFill>
                          <a:latin typeface="+mn-lt"/>
                          <a:ea typeface="+mn-ea"/>
                          <a:cs typeface="+mn-cs"/>
                        </a:rPr>
                        <a:t>0.26</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500" b="0" kern="1200" dirty="0" smtClean="0">
                          <a:solidFill>
                            <a:schemeClr val="dk1"/>
                          </a:solidFill>
                          <a:latin typeface="+mn-lt"/>
                          <a:ea typeface="+mn-ea"/>
                          <a:cs typeface="+mn-cs"/>
                        </a:rPr>
                        <a:t>3.68**</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600" b="0" kern="1200" dirty="0" smtClean="0">
                          <a:solidFill>
                            <a:schemeClr val="dk1"/>
                          </a:solidFill>
                          <a:latin typeface="+mn-lt"/>
                          <a:ea typeface="+mn-ea"/>
                          <a:cs typeface="+mn-cs"/>
                        </a:rPr>
                        <a:t>0.81</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600" b="0" kern="1200" dirty="0" smtClean="0">
                          <a:solidFill>
                            <a:schemeClr val="dk1"/>
                          </a:solidFill>
                          <a:latin typeface="+mn-lt"/>
                          <a:ea typeface="+mn-ea"/>
                          <a:cs typeface="+mn-cs"/>
                        </a:rPr>
                        <a:t>1.26</a:t>
                      </a:r>
                    </a:p>
                  </a:txBody>
                  <a:tcPr anchor="ctr"/>
                </a:tc>
              </a:tr>
              <a:tr h="904944">
                <a:tc>
                  <a:txBody>
                    <a:bodyPr/>
                    <a:lstStyle/>
                    <a:p>
                      <a:r>
                        <a:rPr lang="en-US" sz="2400" dirty="0" smtClean="0"/>
                        <a:t>Concentration</a:t>
                      </a:r>
                      <a:r>
                        <a:rPr lang="en-US" sz="2400" baseline="0" dirty="0" smtClean="0"/>
                        <a:t> of </a:t>
                      </a:r>
                      <a:r>
                        <a:rPr lang="en-US" sz="2400" baseline="0" dirty="0" err="1" smtClean="0"/>
                        <a:t>occupa-tionally</a:t>
                      </a:r>
                      <a:r>
                        <a:rPr lang="en-US" sz="2400" baseline="0" dirty="0" smtClean="0"/>
                        <a:t> specific general ed. CTE</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600" b="0" kern="1200" dirty="0" smtClean="0">
                          <a:solidFill>
                            <a:schemeClr val="dk1"/>
                          </a:solidFill>
                          <a:latin typeface="+mn-lt"/>
                          <a:ea typeface="+mn-ea"/>
                          <a:cs typeface="+mn-cs"/>
                        </a:rPr>
                        <a:t>0.50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600" b="0" kern="1200" dirty="0" smtClean="0">
                          <a:solidFill>
                            <a:schemeClr val="dk1"/>
                          </a:solidFill>
                          <a:latin typeface="+mn-lt"/>
                          <a:ea typeface="+mn-ea"/>
                          <a:cs typeface="+mn-cs"/>
                        </a:rPr>
                        <a:t>0.93</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600" b="0" kern="1200" dirty="0" smtClean="0">
                          <a:solidFill>
                            <a:schemeClr val="dk1"/>
                          </a:solidFill>
                          <a:latin typeface="+mn-lt"/>
                          <a:ea typeface="+mn-ea"/>
                          <a:cs typeface="+mn-cs"/>
                        </a:rPr>
                        <a:t>3.72</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600" b="0" kern="1200" dirty="0" smtClean="0">
                          <a:solidFill>
                            <a:schemeClr val="dk1"/>
                          </a:solidFill>
                          <a:latin typeface="+mn-lt"/>
                          <a:ea typeface="+mn-ea"/>
                          <a:cs typeface="+mn-cs"/>
                        </a:rPr>
                        <a:t>0.94</a:t>
                      </a:r>
                    </a:p>
                  </a:txBody>
                  <a:tcPr anchor="ctr"/>
                </a:tc>
              </a:tr>
            </a:tbl>
          </a:graphicData>
        </a:graphic>
      </p:graphicFrame>
      <p:sp>
        <p:nvSpPr>
          <p:cNvPr id="4" name="Slide Number Placeholder 3"/>
          <p:cNvSpPr>
            <a:spLocks noGrp="1"/>
          </p:cNvSpPr>
          <p:nvPr>
            <p:ph type="sldNum" sz="quarter" idx="4"/>
          </p:nvPr>
        </p:nvSpPr>
        <p:spPr/>
        <p:txBody>
          <a:bodyPr/>
          <a:lstStyle/>
          <a:p>
            <a:fld id="{321DD493-AA78-49EA-9C12-DE2BC4A55EFB}" type="slidenum">
              <a:rPr lang="en-US" smtClean="0"/>
              <a:pPr/>
              <a:t>46</a:t>
            </a:fld>
            <a:endParaRPr lang="en-US" dirty="0"/>
          </a:p>
        </p:txBody>
      </p:sp>
      <p:sp>
        <p:nvSpPr>
          <p:cNvPr id="6" name="Rectangle 5"/>
          <p:cNvSpPr/>
          <p:nvPr/>
        </p:nvSpPr>
        <p:spPr>
          <a:xfrm>
            <a:off x="3657599" y="6398601"/>
            <a:ext cx="4698287"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 </a:t>
            </a:r>
            <a:r>
              <a:rPr lang="en-US" sz="1400" i="1" dirty="0" smtClean="0">
                <a:latin typeface="Arial" panose="020B0604020202020204" pitchFamily="34" charset="0"/>
                <a:cs typeface="Arial" panose="020B0604020202020204" pitchFamily="34" charset="0"/>
              </a:rPr>
              <a:t>p</a:t>
            </a:r>
            <a:r>
              <a:rPr lang="en-US" sz="1400" dirty="0" smtClean="0">
                <a:latin typeface="Arial" panose="020B0604020202020204" pitchFamily="34" charset="0"/>
                <a:cs typeface="Arial" panose="020B0604020202020204" pitchFamily="34" charset="0"/>
              </a:rPr>
              <a:t> &lt; .01 </a:t>
            </a:r>
          </a:p>
        </p:txBody>
      </p:sp>
    </p:spTree>
    <p:extLst>
      <p:ext uri="{BB962C8B-B14F-4D97-AF65-F5344CB8AC3E}">
        <p14:creationId xmlns:p14="http://schemas.microsoft.com/office/powerpoint/2010/main" xmlns="" val="22478964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189" y="272212"/>
            <a:ext cx="8340811" cy="901025"/>
          </a:xfrm>
        </p:spPr>
        <p:txBody>
          <a:bodyPr>
            <a:noAutofit/>
          </a:bodyPr>
          <a:lstStyle/>
          <a:p>
            <a:r>
              <a:rPr lang="en-US" sz="3100" dirty="0" smtClean="0"/>
              <a:t>Association between engagement and transition planning goals and instruction</a:t>
            </a:r>
            <a:endParaRPr lang="en-US" sz="31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686672988"/>
              </p:ext>
            </p:extLst>
          </p:nvPr>
        </p:nvGraphicFramePr>
        <p:xfrm>
          <a:off x="906332" y="1587380"/>
          <a:ext cx="7680961" cy="4983943"/>
        </p:xfrm>
        <a:graphic>
          <a:graphicData uri="http://schemas.openxmlformats.org/drawingml/2006/table">
            <a:tbl>
              <a:tblPr firstRow="1" bandRow="1">
                <a:tableStyleId>{5C22544A-7EE6-4342-B048-85BDC9FD1C3A}</a:tableStyleId>
              </a:tblPr>
              <a:tblGrid>
                <a:gridCol w="3008033"/>
                <a:gridCol w="163365"/>
                <a:gridCol w="1041026"/>
                <a:gridCol w="1204391"/>
                <a:gridCol w="1103264"/>
                <a:gridCol w="1160882"/>
              </a:tblGrid>
              <a:tr h="39243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solidFill>
                      <a:schemeClr val="accent1">
                        <a:lumMod val="75000"/>
                      </a:schemeClr>
                    </a:solidFill>
                  </a:tcPr>
                </a:tc>
                <a:tc hMerge="1">
                  <a:txBody>
                    <a:bodyPr/>
                    <a:lstStyle/>
                    <a:p>
                      <a:pPr algn="ctr"/>
                      <a:endParaRPr lang="en-US" sz="2000" dirty="0"/>
                    </a:p>
                  </a:txBody>
                  <a:tcPr>
                    <a:solidFill>
                      <a:schemeClr val="accent1">
                        <a:lumMod val="75000"/>
                      </a:schemeClr>
                    </a:solidFill>
                  </a:tcPr>
                </a:tc>
                <a:tc>
                  <a:txBody>
                    <a:bodyPr/>
                    <a:lstStyle/>
                    <a:p>
                      <a:endParaRPr lang="en-US" dirty="0"/>
                    </a:p>
                  </a:txBody>
                  <a:tcPr>
                    <a:solidFill>
                      <a:schemeClr val="accent1">
                        <a:lumMod val="75000"/>
                      </a:schemeClr>
                    </a:solidFill>
                  </a:tcPr>
                </a:tc>
                <a:tc>
                  <a:txBody>
                    <a:bodyPr/>
                    <a:lstStyle/>
                    <a:p>
                      <a:pPr algn="ctr"/>
                      <a:endParaRPr lang="en-US" sz="2000" dirty="0"/>
                    </a:p>
                  </a:txBody>
                  <a:tcPr>
                    <a:solidFill>
                      <a:schemeClr val="accent1">
                        <a:lumMod val="75000"/>
                      </a:schemeClr>
                    </a:solidFill>
                  </a:tcPr>
                </a:tc>
                <a:tc gridSpan="2">
                  <a:txBody>
                    <a:bodyPr/>
                    <a:lstStyle/>
                    <a:p>
                      <a:pPr algn="ctr"/>
                      <a:r>
                        <a:rPr lang="en-US" sz="2000" dirty="0" smtClean="0"/>
                        <a:t>Odds</a:t>
                      </a:r>
                      <a:r>
                        <a:rPr lang="en-US" sz="2000" baseline="0" dirty="0" smtClean="0"/>
                        <a:t> Ratios</a:t>
                      </a:r>
                      <a:endParaRPr lang="en-US" sz="2000" dirty="0"/>
                    </a:p>
                  </a:txBody>
                  <a:tcPr>
                    <a:solidFill>
                      <a:schemeClr val="accent1">
                        <a:lumMod val="75000"/>
                      </a:schemeClr>
                    </a:solidFill>
                  </a:tcPr>
                </a:tc>
                <a:tc hMerge="1">
                  <a:txBody>
                    <a:bodyPr/>
                    <a:lstStyle/>
                    <a:p>
                      <a:pPr algn="ctr"/>
                      <a:endParaRPr lang="en-US" sz="2000" dirty="0"/>
                    </a:p>
                  </a:txBody>
                  <a:tcPr>
                    <a:solidFill>
                      <a:schemeClr val="accent1">
                        <a:lumMod val="75000"/>
                      </a:schemeClr>
                    </a:solidFill>
                  </a:tcPr>
                </a:tc>
              </a:tr>
              <a:tr h="907861">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
                      </a:r>
                      <a:br>
                        <a:rPr lang="en-US" sz="2000" dirty="0" smtClean="0">
                          <a:solidFill>
                            <a:schemeClr val="bg1"/>
                          </a:solidFill>
                        </a:rPr>
                      </a:br>
                      <a:r>
                        <a:rPr lang="en-US" sz="2000" dirty="0" err="1" smtClean="0">
                          <a:solidFill>
                            <a:schemeClr val="bg1"/>
                          </a:solidFill>
                        </a:rPr>
                        <a:t>Postschool</a:t>
                      </a:r>
                      <a:r>
                        <a:rPr lang="en-US" sz="2000" baseline="0" dirty="0" smtClean="0">
                          <a:solidFill>
                            <a:schemeClr val="bg1"/>
                          </a:solidFill>
                        </a:rPr>
                        <a:t> goal on transition plan</a:t>
                      </a:r>
                      <a:endParaRPr lang="en-US" sz="2400" dirty="0">
                        <a:solidFill>
                          <a:schemeClr val="bg1"/>
                        </a:solidFill>
                      </a:endParaRPr>
                    </a:p>
                  </a:txBody>
                  <a:tcPr>
                    <a:solidFill>
                      <a:schemeClr val="accent1">
                        <a:lumMod val="75000"/>
                      </a:schemeClr>
                    </a:solidFill>
                  </a:tcPr>
                </a:tc>
                <a:tc hMerge="1">
                  <a:txBody>
                    <a:bodyPr/>
                    <a:lstStyle/>
                    <a:p>
                      <a:pPr algn="ctr"/>
                      <a:endParaRPr lang="en-US" sz="1900" dirty="0">
                        <a:solidFill>
                          <a:schemeClr val="bg1"/>
                        </a:solidFill>
                      </a:endParaRPr>
                    </a:p>
                  </a:txBody>
                  <a:tcPr>
                    <a:solidFill>
                      <a:schemeClr val="accent1">
                        <a:lumMod val="75000"/>
                      </a:schemeClr>
                    </a:solidFill>
                  </a:tcPr>
                </a:tc>
                <a:tc>
                  <a:txBody>
                    <a:bodyPr/>
                    <a:lstStyle/>
                    <a:p>
                      <a:pPr algn="ctr"/>
                      <a:r>
                        <a:rPr lang="en-US" sz="1900" dirty="0" err="1" smtClean="0">
                          <a:solidFill>
                            <a:schemeClr val="bg1"/>
                          </a:solidFill>
                        </a:rPr>
                        <a:t>Disen</a:t>
                      </a:r>
                      <a:r>
                        <a:rPr lang="en-US" sz="1900" dirty="0" smtClean="0">
                          <a:solidFill>
                            <a:schemeClr val="bg1"/>
                          </a:solidFill>
                        </a:rPr>
                        <a:t>-gaged</a:t>
                      </a:r>
                      <a:endParaRPr lang="en-US" sz="1900" dirty="0">
                        <a:solidFill>
                          <a:schemeClr val="bg1"/>
                        </a:solidFill>
                      </a:endParaRPr>
                    </a:p>
                  </a:txBody>
                  <a:tcPr anchor="b">
                    <a:solidFill>
                      <a:schemeClr val="accent1">
                        <a:lumMod val="75000"/>
                      </a:schemeClr>
                    </a:solidFill>
                  </a:tcPr>
                </a:tc>
                <a:tc>
                  <a:txBody>
                    <a:bodyPr/>
                    <a:lstStyle/>
                    <a:p>
                      <a:pPr algn="ctr"/>
                      <a:r>
                        <a:rPr lang="en-US" sz="1900" dirty="0" smtClean="0">
                          <a:solidFill>
                            <a:schemeClr val="bg1"/>
                          </a:solidFill>
                        </a:rPr>
                        <a:t>Engaged: employ-</a:t>
                      </a:r>
                      <a:r>
                        <a:rPr lang="en-US" sz="1900" dirty="0" err="1" smtClean="0">
                          <a:solidFill>
                            <a:schemeClr val="bg1"/>
                          </a:solidFill>
                        </a:rPr>
                        <a:t>ment</a:t>
                      </a:r>
                      <a:endParaRPr lang="en-US" sz="1900" dirty="0">
                        <a:solidFill>
                          <a:schemeClr val="bg1"/>
                        </a:solidFill>
                      </a:endParaRPr>
                    </a:p>
                  </a:txBody>
                  <a:tcPr anchor="b">
                    <a:solidFill>
                      <a:schemeClr val="accent1">
                        <a:lumMod val="75000"/>
                      </a:schemeClr>
                    </a:solidFill>
                  </a:tcPr>
                </a:tc>
                <a:tc>
                  <a:txBody>
                    <a:bodyPr/>
                    <a:lstStyle/>
                    <a:p>
                      <a:pPr algn="ctr"/>
                      <a:r>
                        <a:rPr lang="en-US" sz="1900" dirty="0" smtClean="0">
                          <a:solidFill>
                            <a:schemeClr val="bg1"/>
                          </a:solidFill>
                        </a:rPr>
                        <a:t>Engaged: </a:t>
                      </a:r>
                      <a:r>
                        <a:rPr lang="en-US" sz="1900" dirty="0" err="1" smtClean="0">
                          <a:solidFill>
                            <a:schemeClr val="bg1"/>
                          </a:solidFill>
                        </a:rPr>
                        <a:t>Postsec</a:t>
                      </a:r>
                      <a:r>
                        <a:rPr lang="en-US" sz="1900" dirty="0" smtClean="0">
                          <a:solidFill>
                            <a:schemeClr val="bg1"/>
                          </a:solidFill>
                        </a:rPr>
                        <a:t>. Ed.</a:t>
                      </a:r>
                      <a:endParaRPr lang="en-US" sz="1900" dirty="0">
                        <a:solidFill>
                          <a:schemeClr val="bg1"/>
                        </a:solidFill>
                      </a:endParaRPr>
                    </a:p>
                  </a:txBody>
                  <a:tcPr anchor="b">
                    <a:solidFill>
                      <a:schemeClr val="accent1">
                        <a:lumMod val="75000"/>
                      </a:schemeClr>
                    </a:solidFill>
                  </a:tcPr>
                </a:tc>
                <a:tc>
                  <a:txBody>
                    <a:bodyPr/>
                    <a:lstStyle/>
                    <a:p>
                      <a:pPr algn="ctr"/>
                      <a:r>
                        <a:rPr lang="en-US" sz="1900" dirty="0" smtClean="0">
                          <a:solidFill>
                            <a:schemeClr val="bg1"/>
                          </a:solidFill>
                        </a:rPr>
                        <a:t>Engaged: Both</a:t>
                      </a:r>
                      <a:endParaRPr lang="en-US" sz="1900" dirty="0">
                        <a:solidFill>
                          <a:schemeClr val="bg1"/>
                        </a:solidFill>
                      </a:endParaRPr>
                    </a:p>
                  </a:txBody>
                  <a:tcPr anchor="b">
                    <a:solidFill>
                      <a:schemeClr val="accent1">
                        <a:lumMod val="75000"/>
                      </a:schemeClr>
                    </a:solidFill>
                  </a:tcPr>
                </a:tc>
              </a:tr>
              <a:tr h="433362">
                <a:tc gridSpan="3">
                  <a:txBody>
                    <a:bodyPr/>
                    <a:lstStyle/>
                    <a:p>
                      <a:r>
                        <a:rPr lang="en-US" sz="2200" dirty="0" smtClean="0"/>
                        <a:t>Transition planning goals:</a:t>
                      </a:r>
                      <a:endParaRPr lang="en-US" sz="22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endParaRPr lang="en-US" sz="2200" b="0" kern="1200" dirty="0" smtClean="0">
                        <a:solidFill>
                          <a:schemeClr val="dk1"/>
                        </a:solidFill>
                        <a:latin typeface="+mn-lt"/>
                        <a:ea typeface="+mn-ea"/>
                        <a:cs typeface="+mn-cs"/>
                      </a:endParaRPr>
                    </a:p>
                  </a:txBody>
                  <a:tcPr anchor="ct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endParaRPr lang="en-US" sz="2200" b="0" kern="1200" dirty="0" smtClean="0">
                        <a:solidFill>
                          <a:schemeClr val="dk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endParaRPr lang="en-US" sz="2200" b="0" kern="1200" dirty="0" smtClean="0">
                        <a:solidFill>
                          <a:schemeClr val="dk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endParaRPr lang="en-US" sz="2200" b="0" kern="1200" dirty="0" smtClean="0">
                        <a:solidFill>
                          <a:schemeClr val="dk1"/>
                        </a:solidFill>
                        <a:latin typeface="+mn-lt"/>
                        <a:ea typeface="+mn-ea"/>
                        <a:cs typeface="+mn-cs"/>
                      </a:endParaRPr>
                    </a:p>
                  </a:txBody>
                  <a:tcPr anchor="ctr"/>
                </a:tc>
              </a:tr>
              <a:tr h="613959">
                <a:tc>
                  <a:txBody>
                    <a:bodyPr/>
                    <a:lstStyle/>
                    <a:p>
                      <a:r>
                        <a:rPr lang="en-US" sz="2200" dirty="0" smtClean="0"/>
                        <a:t>Graduate </a:t>
                      </a:r>
                      <a:r>
                        <a:rPr lang="en-US" sz="2200" baseline="0" dirty="0" smtClean="0"/>
                        <a:t>2/4 year college or CTE school</a:t>
                      </a:r>
                      <a:endParaRPr lang="en-US" sz="2200"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200" b="0" kern="1200" dirty="0" smtClean="0">
                          <a:solidFill>
                            <a:schemeClr val="dk1"/>
                          </a:solidFill>
                          <a:latin typeface="+mn-lt"/>
                          <a:ea typeface="+mn-ea"/>
                          <a:cs typeface="+mn-cs"/>
                        </a:rPr>
                        <a:t>0.60</a:t>
                      </a:r>
                    </a:p>
                  </a:txBody>
                  <a:tcPr anchor="ct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200" b="0" kern="1200" dirty="0" smtClean="0">
                          <a:solidFill>
                            <a:schemeClr val="dk1"/>
                          </a:solidFill>
                          <a:latin typeface="+mn-lt"/>
                          <a:ea typeface="+mn-ea"/>
                          <a:cs typeface="+mn-cs"/>
                        </a:rPr>
                        <a:t>0.16</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200" b="0" kern="1200" dirty="0" smtClean="0">
                          <a:solidFill>
                            <a:schemeClr val="dk1"/>
                          </a:solidFill>
                          <a:latin typeface="+mn-lt"/>
                          <a:ea typeface="+mn-ea"/>
                          <a:cs typeface="+mn-cs"/>
                        </a:rPr>
                        <a:t>2.40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200" b="0" kern="1200" dirty="0" smtClean="0">
                          <a:solidFill>
                            <a:schemeClr val="dk1"/>
                          </a:solidFill>
                          <a:latin typeface="+mn-lt"/>
                          <a:ea typeface="+mn-ea"/>
                          <a:cs typeface="+mn-cs"/>
                        </a:rPr>
                        <a:t>20.11*</a:t>
                      </a:r>
                    </a:p>
                  </a:txBody>
                  <a:tcPr anchor="ctr"/>
                </a:tc>
              </a:tr>
              <a:tr h="720810">
                <a:tc>
                  <a:txBody>
                    <a:bodyPr/>
                    <a:lstStyle/>
                    <a:p>
                      <a:r>
                        <a:rPr lang="en-US" sz="2200" dirty="0" smtClean="0"/>
                        <a:t>Find competitive employment</a:t>
                      </a:r>
                      <a:endParaRPr lang="en-US" sz="2200"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200" b="0" kern="1200" dirty="0" smtClean="0">
                          <a:solidFill>
                            <a:schemeClr val="dk1"/>
                          </a:solidFill>
                          <a:latin typeface="+mn-lt"/>
                          <a:ea typeface="+mn-ea"/>
                          <a:cs typeface="+mn-cs"/>
                        </a:rPr>
                        <a:t>0.16*</a:t>
                      </a:r>
                    </a:p>
                  </a:txBody>
                  <a:tcPr anchor="ct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200" b="0" kern="1200" dirty="0" smtClean="0">
                          <a:solidFill>
                            <a:schemeClr val="dk1"/>
                          </a:solidFill>
                          <a:latin typeface="+mn-lt"/>
                          <a:ea typeface="+mn-ea"/>
                          <a:cs typeface="+mn-cs"/>
                        </a:rPr>
                        <a:t>0.56</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200" b="0" kern="1200" dirty="0" smtClean="0">
                          <a:solidFill>
                            <a:schemeClr val="dk1"/>
                          </a:solidFill>
                          <a:latin typeface="+mn-lt"/>
                          <a:ea typeface="+mn-ea"/>
                          <a:cs typeface="+mn-cs"/>
                        </a:rPr>
                        <a:t>1.20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200" b="0" kern="1200" dirty="0" smtClean="0">
                          <a:solidFill>
                            <a:schemeClr val="dk1"/>
                          </a:solidFill>
                          <a:latin typeface="+mn-lt"/>
                          <a:ea typeface="+mn-ea"/>
                          <a:cs typeface="+mn-cs"/>
                        </a:rPr>
                        <a:t>3.50*</a:t>
                      </a:r>
                    </a:p>
                  </a:txBody>
                  <a:tcPr anchor="ctr"/>
                </a:tc>
              </a:tr>
              <a:tr h="527221">
                <a:tc>
                  <a:txBody>
                    <a:bodyPr/>
                    <a:lstStyle/>
                    <a:p>
                      <a:r>
                        <a:rPr lang="en-US" sz="2200" dirty="0" smtClean="0"/>
                        <a:t>Do both</a:t>
                      </a:r>
                      <a:endParaRPr lang="en-US" sz="2200"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200" b="0" kern="1200" dirty="0" smtClean="0">
                          <a:solidFill>
                            <a:schemeClr val="dk1"/>
                          </a:solidFill>
                          <a:latin typeface="+mn-lt"/>
                          <a:ea typeface="+mn-ea"/>
                          <a:cs typeface="+mn-cs"/>
                        </a:rPr>
                        <a:t>0.10**</a:t>
                      </a:r>
                    </a:p>
                  </a:txBody>
                  <a:tcPr anchor="ct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200" b="0" kern="1200" dirty="0" smtClean="0">
                          <a:solidFill>
                            <a:schemeClr val="dk1"/>
                          </a:solidFill>
                          <a:latin typeface="+mn-lt"/>
                          <a:ea typeface="+mn-ea"/>
                          <a:cs typeface="+mn-cs"/>
                        </a:rPr>
                        <a:t>0.34</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200" b="0" kern="1200" dirty="0" smtClean="0">
                          <a:solidFill>
                            <a:schemeClr val="dk1"/>
                          </a:solidFill>
                          <a:latin typeface="+mn-lt"/>
                          <a:ea typeface="+mn-ea"/>
                          <a:cs typeface="+mn-cs"/>
                        </a:rPr>
                        <a:t>0.70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200" b="0" kern="1200" dirty="0" smtClean="0">
                          <a:solidFill>
                            <a:schemeClr val="dk1"/>
                          </a:solidFill>
                          <a:latin typeface="+mn-lt"/>
                          <a:ea typeface="+mn-ea"/>
                          <a:cs typeface="+mn-cs"/>
                        </a:rPr>
                        <a:t>4.63*</a:t>
                      </a:r>
                    </a:p>
                  </a:txBody>
                  <a:tcPr anchor="ctr"/>
                </a:tc>
              </a:tr>
              <a:tr h="601069">
                <a:tc>
                  <a:txBody>
                    <a:bodyPr/>
                    <a:lstStyle/>
                    <a:p>
                      <a:r>
                        <a:rPr lang="en-US" sz="2200" dirty="0" smtClean="0"/>
                        <a:t>Student instructed in transition planning process</a:t>
                      </a:r>
                      <a:endParaRPr lang="en-US" sz="2200"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200" b="0" kern="1200" dirty="0" smtClean="0">
                          <a:solidFill>
                            <a:schemeClr val="dk1"/>
                          </a:solidFill>
                          <a:latin typeface="+mn-lt"/>
                          <a:ea typeface="+mn-ea"/>
                          <a:cs typeface="+mn-cs"/>
                        </a:rPr>
                        <a:t>0.07*</a:t>
                      </a:r>
                    </a:p>
                  </a:txBody>
                  <a:tcPr anchor="ctr"/>
                </a:tc>
                <a:tc hMerge="1">
                  <a:txBody>
                    <a:bodyPr/>
                    <a:lstStyle/>
                    <a:p>
                      <a:endParaRPr lang="en-US"/>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200" b="0" kern="1200" dirty="0" smtClean="0">
                          <a:solidFill>
                            <a:schemeClr val="dk1"/>
                          </a:solidFill>
                          <a:latin typeface="+mn-lt"/>
                          <a:ea typeface="+mn-ea"/>
                          <a:cs typeface="+mn-cs"/>
                        </a:rPr>
                        <a:t>Fully engaged (collapsed</a:t>
                      </a:r>
                      <a:r>
                        <a:rPr lang="en-US" sz="2200" b="0" kern="1200" baseline="0" dirty="0" smtClean="0">
                          <a:solidFill>
                            <a:schemeClr val="dk1"/>
                          </a:solidFill>
                          <a:latin typeface="+mn-lt"/>
                          <a:ea typeface="+mn-ea"/>
                          <a:cs typeface="+mn-cs"/>
                        </a:rPr>
                        <a:t>)</a:t>
                      </a:r>
                      <a:br>
                        <a:rPr lang="en-US" sz="2200" b="0" kern="1200" baseline="0" dirty="0" smtClean="0">
                          <a:solidFill>
                            <a:schemeClr val="dk1"/>
                          </a:solidFill>
                          <a:latin typeface="+mn-lt"/>
                          <a:ea typeface="+mn-ea"/>
                          <a:cs typeface="+mn-cs"/>
                        </a:rPr>
                      </a:br>
                      <a:r>
                        <a:rPr lang="en-US" sz="2200" b="0" kern="1200" baseline="0" dirty="0" smtClean="0">
                          <a:solidFill>
                            <a:schemeClr val="dk1"/>
                          </a:solidFill>
                          <a:latin typeface="+mn-lt"/>
                          <a:ea typeface="+mn-ea"/>
                          <a:cs typeface="+mn-cs"/>
                        </a:rPr>
                        <a:t>16.07*</a:t>
                      </a:r>
                      <a:endParaRPr lang="en-US" sz="2200" b="0" kern="1200" dirty="0" smtClean="0">
                        <a:solidFill>
                          <a:schemeClr val="dk1"/>
                        </a:solidFill>
                        <a:latin typeface="+mn-lt"/>
                        <a:ea typeface="+mn-ea"/>
                        <a:cs typeface="+mn-cs"/>
                      </a:endParaRPr>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endParaRPr lang="en-US" sz="2200" b="0" kern="1200" dirty="0" smtClean="0">
                        <a:solidFill>
                          <a:schemeClr val="dk1"/>
                        </a:solidFill>
                        <a:latin typeface="+mn-lt"/>
                        <a:ea typeface="+mn-ea"/>
                        <a:cs typeface="+mn-cs"/>
                      </a:endParaRPr>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endParaRPr lang="en-US" sz="2200" b="0" kern="1200" dirty="0" smtClean="0">
                        <a:solidFill>
                          <a:schemeClr val="dk1"/>
                        </a:solidFill>
                        <a:latin typeface="+mn-lt"/>
                        <a:ea typeface="+mn-ea"/>
                        <a:cs typeface="+mn-cs"/>
                      </a:endParaRPr>
                    </a:p>
                  </a:txBody>
                  <a:tcPr anchor="ctr"/>
                </a:tc>
              </a:tr>
            </a:tbl>
          </a:graphicData>
        </a:graphic>
      </p:graphicFrame>
      <p:sp>
        <p:nvSpPr>
          <p:cNvPr id="4" name="Slide Number Placeholder 3"/>
          <p:cNvSpPr>
            <a:spLocks noGrp="1"/>
          </p:cNvSpPr>
          <p:nvPr>
            <p:ph type="sldNum" sz="quarter" idx="4"/>
          </p:nvPr>
        </p:nvSpPr>
        <p:spPr/>
        <p:txBody>
          <a:bodyPr/>
          <a:lstStyle/>
          <a:p>
            <a:fld id="{321DD493-AA78-49EA-9C12-DE2BC4A55EFB}" type="slidenum">
              <a:rPr lang="en-US" smtClean="0"/>
              <a:pPr/>
              <a:t>47</a:t>
            </a:fld>
            <a:endParaRPr lang="en-US" dirty="0"/>
          </a:p>
        </p:txBody>
      </p:sp>
      <p:sp>
        <p:nvSpPr>
          <p:cNvPr id="6" name="Rectangle 5"/>
          <p:cNvSpPr/>
          <p:nvPr/>
        </p:nvSpPr>
        <p:spPr>
          <a:xfrm>
            <a:off x="3818237" y="6546885"/>
            <a:ext cx="4537649" cy="246221"/>
          </a:xfrm>
          <a:prstGeom prst="rect">
            <a:avLst/>
          </a:prstGeom>
        </p:spPr>
        <p:txBody>
          <a:bodyPr wrap="square">
            <a:spAutoFit/>
          </a:bodyPr>
          <a:lstStyle/>
          <a:p>
            <a:r>
              <a:rPr lang="en-US" sz="1000" dirty="0" smtClean="0">
                <a:latin typeface="Arial" panose="020B0604020202020204" pitchFamily="34" charset="0"/>
                <a:cs typeface="Arial" panose="020B0604020202020204" pitchFamily="34" charset="0"/>
              </a:rPr>
              <a:t>* </a:t>
            </a:r>
            <a:r>
              <a:rPr lang="en-US" sz="1000" i="1" dirty="0" smtClean="0">
                <a:latin typeface="Arial" panose="020B0604020202020204" pitchFamily="34" charset="0"/>
                <a:cs typeface="Arial" panose="020B0604020202020204" pitchFamily="34" charset="0"/>
              </a:rPr>
              <a:t>p </a:t>
            </a:r>
            <a:r>
              <a:rPr lang="en-US" sz="1000" dirty="0" smtClean="0">
                <a:latin typeface="Arial" panose="020B0604020202020204" pitchFamily="34" charset="0"/>
                <a:cs typeface="Arial" panose="020B0604020202020204" pitchFamily="34" charset="0"/>
              </a:rPr>
              <a:t> &lt; .05,  ** </a:t>
            </a:r>
            <a:r>
              <a:rPr lang="en-US" sz="1000" i="1" dirty="0" smtClean="0">
                <a:latin typeface="Arial" panose="020B0604020202020204" pitchFamily="34" charset="0"/>
                <a:cs typeface="Arial" panose="020B0604020202020204" pitchFamily="34" charset="0"/>
              </a:rPr>
              <a:t>p</a:t>
            </a:r>
            <a:r>
              <a:rPr lang="en-US" sz="1000" dirty="0" smtClean="0">
                <a:latin typeface="Arial" panose="020B0604020202020204" pitchFamily="34" charset="0"/>
                <a:cs typeface="Arial" panose="020B0604020202020204" pitchFamily="34" charset="0"/>
              </a:rPr>
              <a:t> &lt; .01.  </a:t>
            </a:r>
          </a:p>
        </p:txBody>
      </p:sp>
    </p:spTree>
    <p:extLst>
      <p:ext uri="{BB962C8B-B14F-4D97-AF65-F5344CB8AC3E}">
        <p14:creationId xmlns:p14="http://schemas.microsoft.com/office/powerpoint/2010/main" xmlns="" val="41439744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189" y="272212"/>
            <a:ext cx="8340811" cy="901025"/>
          </a:xfrm>
        </p:spPr>
        <p:txBody>
          <a:bodyPr>
            <a:noAutofit/>
          </a:bodyPr>
          <a:lstStyle/>
          <a:p>
            <a:r>
              <a:rPr lang="en-US" sz="3100" dirty="0" smtClean="0"/>
              <a:t>Association between engagement and </a:t>
            </a:r>
            <a:br>
              <a:rPr lang="en-US" sz="3100" dirty="0" smtClean="0"/>
            </a:br>
            <a:r>
              <a:rPr lang="en-US" sz="3100" dirty="0" smtClean="0"/>
              <a:t>parents </a:t>
            </a:r>
            <a:r>
              <a:rPr lang="en-US" sz="3100" dirty="0"/>
              <a:t>involvement </a:t>
            </a:r>
            <a:r>
              <a:rPr lang="en-US" sz="3100" dirty="0" smtClean="0"/>
              <a:t>and expectations</a:t>
            </a:r>
            <a:br>
              <a:rPr lang="en-US" sz="3100" dirty="0" smtClean="0"/>
            </a:br>
            <a:endParaRPr lang="en-US" sz="31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199785341"/>
              </p:ext>
            </p:extLst>
          </p:nvPr>
        </p:nvGraphicFramePr>
        <p:xfrm>
          <a:off x="906332" y="1241389"/>
          <a:ext cx="7680961" cy="5186596"/>
        </p:xfrm>
        <a:graphic>
          <a:graphicData uri="http://schemas.openxmlformats.org/drawingml/2006/table">
            <a:tbl>
              <a:tblPr firstRow="1" bandRow="1">
                <a:tableStyleId>{5C22544A-7EE6-4342-B048-85BDC9FD1C3A}</a:tableStyleId>
              </a:tblPr>
              <a:tblGrid>
                <a:gridCol w="3008033"/>
                <a:gridCol w="163365"/>
                <a:gridCol w="1041026"/>
                <a:gridCol w="1204391"/>
                <a:gridCol w="1103264"/>
                <a:gridCol w="1160882"/>
              </a:tblGrid>
              <a:tr h="39243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solidFill>
                      <a:schemeClr val="accent1">
                        <a:lumMod val="75000"/>
                      </a:schemeClr>
                    </a:solidFill>
                  </a:tcPr>
                </a:tc>
                <a:tc hMerge="1">
                  <a:txBody>
                    <a:bodyPr/>
                    <a:lstStyle/>
                    <a:p>
                      <a:pPr algn="ctr"/>
                      <a:endParaRPr lang="en-US" sz="2000" dirty="0"/>
                    </a:p>
                  </a:txBody>
                  <a:tcPr>
                    <a:solidFill>
                      <a:schemeClr val="accent1">
                        <a:lumMod val="75000"/>
                      </a:schemeClr>
                    </a:solidFill>
                  </a:tcPr>
                </a:tc>
                <a:tc>
                  <a:txBody>
                    <a:bodyPr/>
                    <a:lstStyle/>
                    <a:p>
                      <a:endParaRPr lang="en-US" dirty="0"/>
                    </a:p>
                  </a:txBody>
                  <a:tcPr>
                    <a:solidFill>
                      <a:schemeClr val="accent1">
                        <a:lumMod val="75000"/>
                      </a:schemeClr>
                    </a:solidFill>
                  </a:tcPr>
                </a:tc>
                <a:tc>
                  <a:txBody>
                    <a:bodyPr/>
                    <a:lstStyle/>
                    <a:p>
                      <a:pPr algn="ctr"/>
                      <a:endParaRPr lang="en-US" sz="2000" dirty="0"/>
                    </a:p>
                  </a:txBody>
                  <a:tcPr>
                    <a:solidFill>
                      <a:schemeClr val="accent1">
                        <a:lumMod val="75000"/>
                      </a:schemeClr>
                    </a:solidFill>
                  </a:tcPr>
                </a:tc>
                <a:tc gridSpan="2">
                  <a:txBody>
                    <a:bodyPr/>
                    <a:lstStyle/>
                    <a:p>
                      <a:pPr algn="ctr"/>
                      <a:r>
                        <a:rPr lang="en-US" sz="2000" dirty="0" smtClean="0"/>
                        <a:t>Odds</a:t>
                      </a:r>
                      <a:r>
                        <a:rPr lang="en-US" sz="2000" baseline="0" dirty="0" smtClean="0"/>
                        <a:t> Ratios</a:t>
                      </a:r>
                      <a:endParaRPr lang="en-US" sz="2000" dirty="0"/>
                    </a:p>
                  </a:txBody>
                  <a:tcPr>
                    <a:solidFill>
                      <a:schemeClr val="accent1">
                        <a:lumMod val="75000"/>
                      </a:schemeClr>
                    </a:solidFill>
                  </a:tcPr>
                </a:tc>
                <a:tc hMerge="1">
                  <a:txBody>
                    <a:bodyPr/>
                    <a:lstStyle/>
                    <a:p>
                      <a:pPr algn="ctr"/>
                      <a:endParaRPr lang="en-US" sz="2000" dirty="0"/>
                    </a:p>
                  </a:txBody>
                  <a:tcPr>
                    <a:solidFill>
                      <a:schemeClr val="accent1">
                        <a:lumMod val="75000"/>
                      </a:schemeClr>
                    </a:solidFill>
                  </a:tcPr>
                </a:tc>
              </a:tr>
              <a:tr h="93538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Parents’ involvement</a:t>
                      </a:r>
                      <a:r>
                        <a:rPr lang="en-US" sz="2000" baseline="0" dirty="0" smtClean="0">
                          <a:solidFill>
                            <a:schemeClr val="bg1"/>
                          </a:solidFill>
                        </a:rPr>
                        <a:t> and expectations</a:t>
                      </a:r>
                      <a:endParaRPr lang="en-US" sz="2400" dirty="0">
                        <a:solidFill>
                          <a:schemeClr val="bg1"/>
                        </a:solidFill>
                      </a:endParaRPr>
                    </a:p>
                  </a:txBody>
                  <a:tcPr anchor="b">
                    <a:solidFill>
                      <a:schemeClr val="accent1">
                        <a:lumMod val="75000"/>
                      </a:schemeClr>
                    </a:solidFill>
                  </a:tcPr>
                </a:tc>
                <a:tc hMerge="1">
                  <a:txBody>
                    <a:bodyPr/>
                    <a:lstStyle/>
                    <a:p>
                      <a:pPr algn="ctr"/>
                      <a:endParaRPr lang="en-US" sz="1900" dirty="0">
                        <a:solidFill>
                          <a:schemeClr val="bg1"/>
                        </a:solidFill>
                      </a:endParaRPr>
                    </a:p>
                  </a:txBody>
                  <a:tcPr>
                    <a:solidFill>
                      <a:schemeClr val="accent1">
                        <a:lumMod val="75000"/>
                      </a:schemeClr>
                    </a:solidFill>
                  </a:tcPr>
                </a:tc>
                <a:tc>
                  <a:txBody>
                    <a:bodyPr/>
                    <a:lstStyle/>
                    <a:p>
                      <a:pPr algn="ctr"/>
                      <a:r>
                        <a:rPr lang="en-US" sz="1900" dirty="0" err="1" smtClean="0">
                          <a:solidFill>
                            <a:schemeClr val="bg1"/>
                          </a:solidFill>
                        </a:rPr>
                        <a:t>Disen</a:t>
                      </a:r>
                      <a:r>
                        <a:rPr lang="en-US" sz="1900" dirty="0" smtClean="0">
                          <a:solidFill>
                            <a:schemeClr val="bg1"/>
                          </a:solidFill>
                        </a:rPr>
                        <a:t>-gaged</a:t>
                      </a:r>
                      <a:endParaRPr lang="en-US" sz="1900" dirty="0">
                        <a:solidFill>
                          <a:schemeClr val="bg1"/>
                        </a:solidFill>
                      </a:endParaRPr>
                    </a:p>
                  </a:txBody>
                  <a:tcPr anchor="b">
                    <a:solidFill>
                      <a:schemeClr val="accent1">
                        <a:lumMod val="75000"/>
                      </a:schemeClr>
                    </a:solidFill>
                  </a:tcPr>
                </a:tc>
                <a:tc>
                  <a:txBody>
                    <a:bodyPr/>
                    <a:lstStyle/>
                    <a:p>
                      <a:pPr algn="ctr"/>
                      <a:r>
                        <a:rPr lang="en-US" sz="1900" dirty="0" smtClean="0">
                          <a:solidFill>
                            <a:schemeClr val="bg1"/>
                          </a:solidFill>
                        </a:rPr>
                        <a:t>Engaged: employ-</a:t>
                      </a:r>
                      <a:r>
                        <a:rPr lang="en-US" sz="1900" dirty="0" err="1" smtClean="0">
                          <a:solidFill>
                            <a:schemeClr val="bg1"/>
                          </a:solidFill>
                        </a:rPr>
                        <a:t>ment</a:t>
                      </a:r>
                      <a:endParaRPr lang="en-US" sz="1900" dirty="0">
                        <a:solidFill>
                          <a:schemeClr val="bg1"/>
                        </a:solidFill>
                      </a:endParaRPr>
                    </a:p>
                  </a:txBody>
                  <a:tcPr anchor="b">
                    <a:solidFill>
                      <a:schemeClr val="accent1">
                        <a:lumMod val="75000"/>
                      </a:schemeClr>
                    </a:solidFill>
                  </a:tcPr>
                </a:tc>
                <a:tc>
                  <a:txBody>
                    <a:bodyPr/>
                    <a:lstStyle/>
                    <a:p>
                      <a:pPr algn="ctr"/>
                      <a:r>
                        <a:rPr lang="en-US" sz="1900" dirty="0" smtClean="0">
                          <a:solidFill>
                            <a:schemeClr val="bg1"/>
                          </a:solidFill>
                        </a:rPr>
                        <a:t>Engaged: </a:t>
                      </a:r>
                      <a:r>
                        <a:rPr lang="en-US" sz="1900" dirty="0" err="1" smtClean="0">
                          <a:solidFill>
                            <a:schemeClr val="bg1"/>
                          </a:solidFill>
                        </a:rPr>
                        <a:t>Postsec</a:t>
                      </a:r>
                      <a:r>
                        <a:rPr lang="en-US" sz="1900" dirty="0" smtClean="0">
                          <a:solidFill>
                            <a:schemeClr val="bg1"/>
                          </a:solidFill>
                        </a:rPr>
                        <a:t>. Ed.</a:t>
                      </a:r>
                      <a:endParaRPr lang="en-US" sz="1900" dirty="0">
                        <a:solidFill>
                          <a:schemeClr val="bg1"/>
                        </a:solidFill>
                      </a:endParaRPr>
                    </a:p>
                  </a:txBody>
                  <a:tcPr anchor="b">
                    <a:solidFill>
                      <a:schemeClr val="accent1">
                        <a:lumMod val="75000"/>
                      </a:schemeClr>
                    </a:solidFill>
                  </a:tcPr>
                </a:tc>
                <a:tc>
                  <a:txBody>
                    <a:bodyPr/>
                    <a:lstStyle/>
                    <a:p>
                      <a:pPr algn="ctr"/>
                      <a:r>
                        <a:rPr lang="en-US" sz="1900" dirty="0" smtClean="0">
                          <a:solidFill>
                            <a:schemeClr val="bg1"/>
                          </a:solidFill>
                        </a:rPr>
                        <a:t>Engaged: Both</a:t>
                      </a:r>
                      <a:endParaRPr lang="en-US" sz="1900" dirty="0">
                        <a:solidFill>
                          <a:schemeClr val="bg1"/>
                        </a:solidFill>
                      </a:endParaRPr>
                    </a:p>
                  </a:txBody>
                  <a:tcPr anchor="b">
                    <a:solidFill>
                      <a:schemeClr val="accent1">
                        <a:lumMod val="75000"/>
                      </a:schemeClr>
                    </a:solidFill>
                  </a:tcPr>
                </a:tc>
              </a:tr>
              <a:tr h="613959">
                <a:tc>
                  <a:txBody>
                    <a:bodyPr/>
                    <a:lstStyle/>
                    <a:p>
                      <a:r>
                        <a:rPr lang="en-US" sz="2400" dirty="0" smtClean="0"/>
                        <a:t>Scale of family support at</a:t>
                      </a:r>
                      <a:r>
                        <a:rPr lang="en-US" sz="2400" baseline="0" dirty="0" smtClean="0"/>
                        <a:t> home</a:t>
                      </a:r>
                      <a:endParaRPr lang="en-US" sz="2400"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400" b="0" kern="1200" dirty="0" smtClean="0">
                          <a:solidFill>
                            <a:schemeClr val="dk1"/>
                          </a:solidFill>
                          <a:latin typeface="+mn-lt"/>
                          <a:ea typeface="+mn-ea"/>
                          <a:cs typeface="+mn-cs"/>
                        </a:rPr>
                        <a:t>0.72</a:t>
                      </a:r>
                    </a:p>
                  </a:txBody>
                  <a:tcPr anchor="ct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400" b="0" kern="1200" dirty="0" smtClean="0">
                          <a:solidFill>
                            <a:schemeClr val="dk1"/>
                          </a:solidFill>
                          <a:latin typeface="+mn-lt"/>
                          <a:ea typeface="+mn-ea"/>
                          <a:cs typeface="+mn-cs"/>
                        </a:rPr>
                        <a:t>1.46</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400" b="0" kern="1200" dirty="0" smtClean="0">
                          <a:solidFill>
                            <a:schemeClr val="dk1"/>
                          </a:solidFill>
                          <a:latin typeface="+mn-lt"/>
                          <a:ea typeface="+mn-ea"/>
                          <a:cs typeface="+mn-cs"/>
                        </a:rPr>
                        <a:t>9.15*</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400" b="0" kern="1200" dirty="0" smtClean="0">
                          <a:solidFill>
                            <a:schemeClr val="dk1"/>
                          </a:solidFill>
                          <a:latin typeface="+mn-lt"/>
                          <a:ea typeface="+mn-ea"/>
                          <a:cs typeface="+mn-cs"/>
                        </a:rPr>
                        <a:t>0.22*</a:t>
                      </a:r>
                    </a:p>
                  </a:txBody>
                  <a:tcPr anchor="ctr"/>
                </a:tc>
              </a:tr>
              <a:tr h="613959">
                <a:tc>
                  <a:txBody>
                    <a:bodyPr/>
                    <a:lstStyle/>
                    <a:p>
                      <a:r>
                        <a:rPr lang="en-US" sz="2400" dirty="0" smtClean="0"/>
                        <a:t>Scale of family involvement</a:t>
                      </a:r>
                      <a:r>
                        <a:rPr lang="en-US" sz="2400" baseline="0" dirty="0" smtClean="0"/>
                        <a:t> at school</a:t>
                      </a:r>
                      <a:endParaRPr lang="en-US" sz="2400"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400" b="0" kern="1200" dirty="0" smtClean="0">
                          <a:solidFill>
                            <a:schemeClr val="dk1"/>
                          </a:solidFill>
                          <a:latin typeface="+mn-lt"/>
                          <a:ea typeface="+mn-ea"/>
                          <a:cs typeface="+mn-cs"/>
                        </a:rPr>
                        <a:t>0.90</a:t>
                      </a:r>
                    </a:p>
                  </a:txBody>
                  <a:tcPr anchor="ct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400" b="0" kern="1200" dirty="0" smtClean="0">
                          <a:solidFill>
                            <a:schemeClr val="dk1"/>
                          </a:solidFill>
                          <a:latin typeface="+mn-lt"/>
                          <a:ea typeface="+mn-ea"/>
                          <a:cs typeface="+mn-cs"/>
                        </a:rPr>
                        <a:t>0.48</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400" b="0" kern="1200" dirty="0" smtClean="0">
                          <a:solidFill>
                            <a:schemeClr val="dk1"/>
                          </a:solidFill>
                          <a:latin typeface="+mn-lt"/>
                          <a:ea typeface="+mn-ea"/>
                          <a:cs typeface="+mn-cs"/>
                        </a:rPr>
                        <a:t>3.12</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400" b="0" kern="1200" dirty="0" smtClean="0">
                          <a:solidFill>
                            <a:schemeClr val="dk1"/>
                          </a:solidFill>
                          <a:latin typeface="+mn-lt"/>
                          <a:ea typeface="+mn-ea"/>
                          <a:cs typeface="+mn-cs"/>
                        </a:rPr>
                        <a:t>0.62</a:t>
                      </a:r>
                    </a:p>
                  </a:txBody>
                  <a:tcPr anchor="ctr"/>
                </a:tc>
              </a:tr>
              <a:tr h="538396">
                <a:tc gridSpan="3">
                  <a:txBody>
                    <a:bodyPr/>
                    <a:lstStyle/>
                    <a:p>
                      <a:r>
                        <a:rPr lang="en-US" sz="2400" dirty="0" smtClean="0"/>
                        <a:t>Expects youth eventually will:</a:t>
                      </a:r>
                      <a:endParaRPr lang="en-US" sz="24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endParaRPr lang="en-US" sz="2600" b="0" kern="1200" dirty="0" smtClean="0">
                        <a:solidFill>
                          <a:schemeClr val="dk1"/>
                        </a:solidFill>
                        <a:latin typeface="+mn-lt"/>
                        <a:ea typeface="+mn-ea"/>
                        <a:cs typeface="+mn-cs"/>
                      </a:endParaRPr>
                    </a:p>
                  </a:txBody>
                  <a:tcPr anchor="ct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endParaRPr lang="en-US" sz="2400" b="0" kern="1200" dirty="0" smtClean="0">
                        <a:solidFill>
                          <a:schemeClr val="dk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endParaRPr lang="en-US" sz="2400" b="0" kern="1200" dirty="0" smtClean="0">
                        <a:solidFill>
                          <a:schemeClr val="dk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endParaRPr lang="en-US" sz="2400" b="0" kern="1200" dirty="0" smtClean="0">
                        <a:solidFill>
                          <a:schemeClr val="dk1"/>
                        </a:solidFill>
                        <a:latin typeface="+mn-lt"/>
                        <a:ea typeface="+mn-ea"/>
                        <a:cs typeface="+mn-cs"/>
                      </a:endParaRPr>
                    </a:p>
                  </a:txBody>
                  <a:tcPr anchor="ctr"/>
                </a:tc>
              </a:tr>
              <a:tr h="5931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Become financially</a:t>
                      </a:r>
                      <a:r>
                        <a:rPr lang="en-US" sz="2400" baseline="0" dirty="0" smtClean="0"/>
                        <a:t> self-sufficient</a:t>
                      </a:r>
                      <a:endParaRPr lang="en-US" sz="2400" dirty="0" smtClean="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400" b="0" kern="1200" dirty="0" smtClean="0">
                          <a:solidFill>
                            <a:schemeClr val="dk1"/>
                          </a:solidFill>
                          <a:latin typeface="+mn-lt"/>
                          <a:ea typeface="+mn-ea"/>
                          <a:cs typeface="+mn-cs"/>
                        </a:rPr>
                        <a:t>0.22*</a:t>
                      </a:r>
                    </a:p>
                  </a:txBody>
                  <a:tcPr anchor="ct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400" b="0" kern="1200" dirty="0" smtClean="0">
                          <a:solidFill>
                            <a:schemeClr val="dk1"/>
                          </a:solidFill>
                          <a:latin typeface="+mn-lt"/>
                          <a:ea typeface="+mn-ea"/>
                          <a:cs typeface="+mn-cs"/>
                        </a:rPr>
                        <a:t>5.65***</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400" b="0" kern="1200" dirty="0" smtClean="0">
                          <a:solidFill>
                            <a:schemeClr val="dk1"/>
                          </a:solidFill>
                          <a:latin typeface="+mn-lt"/>
                          <a:ea typeface="+mn-ea"/>
                          <a:cs typeface="+mn-cs"/>
                        </a:rPr>
                        <a:t>0.20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400" b="0" kern="1200" dirty="0" smtClean="0">
                          <a:solidFill>
                            <a:schemeClr val="dk1"/>
                          </a:solidFill>
                          <a:latin typeface="+mn-lt"/>
                          <a:ea typeface="+mn-ea"/>
                          <a:cs typeface="+mn-cs"/>
                        </a:rPr>
                        <a:t>0.77</a:t>
                      </a:r>
                    </a:p>
                  </a:txBody>
                  <a:tcPr anchor="ctr"/>
                </a:tc>
              </a:tr>
              <a:tr h="801757">
                <a:tc>
                  <a:txBody>
                    <a:bodyPr/>
                    <a:lstStyle/>
                    <a:p>
                      <a:r>
                        <a:rPr lang="en-US" sz="2400" dirty="0" smtClean="0"/>
                        <a:t>Find competitive employment</a:t>
                      </a:r>
                      <a:endParaRPr lang="en-US" sz="2400"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400" b="0" kern="1200" dirty="0" smtClean="0">
                          <a:solidFill>
                            <a:schemeClr val="dk1"/>
                          </a:solidFill>
                          <a:latin typeface="+mn-lt"/>
                          <a:ea typeface="+mn-ea"/>
                          <a:cs typeface="+mn-cs"/>
                        </a:rPr>
                        <a:t>0.57</a:t>
                      </a:r>
                    </a:p>
                  </a:txBody>
                  <a:tcPr anchor="ctr"/>
                </a:tc>
                <a:tc hMerge="1">
                  <a:txBody>
                    <a:bodyPr/>
                    <a:lstStyle/>
                    <a:p>
                      <a:endParaRPr lang="en-US"/>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400" b="0" kern="1200" dirty="0" smtClean="0">
                          <a:solidFill>
                            <a:schemeClr val="dk1"/>
                          </a:solidFill>
                          <a:latin typeface="+mn-lt"/>
                          <a:ea typeface="+mn-ea"/>
                          <a:cs typeface="+mn-cs"/>
                        </a:rPr>
                        <a:t>Fully engaged (collapsed)</a:t>
                      </a:r>
                    </a:p>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400" b="0" kern="1200" dirty="0" smtClean="0">
                          <a:solidFill>
                            <a:schemeClr val="dk1"/>
                          </a:solidFill>
                          <a:latin typeface="+mn-lt"/>
                          <a:ea typeface="+mn-ea"/>
                          <a:cs typeface="+mn-cs"/>
                        </a:rPr>
                        <a:t>3.13*</a:t>
                      </a:r>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endParaRPr lang="en-US" sz="2600" b="0" kern="1200" dirty="0" smtClean="0">
                        <a:solidFill>
                          <a:schemeClr val="dk1"/>
                        </a:solidFill>
                        <a:latin typeface="+mn-lt"/>
                        <a:ea typeface="+mn-ea"/>
                        <a:cs typeface="+mn-cs"/>
                      </a:endParaRPr>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endParaRPr lang="en-US" sz="2600" b="0" kern="1200" dirty="0" smtClean="0">
                        <a:solidFill>
                          <a:schemeClr val="dk1"/>
                        </a:solidFill>
                        <a:latin typeface="+mn-lt"/>
                        <a:ea typeface="+mn-ea"/>
                        <a:cs typeface="+mn-cs"/>
                      </a:endParaRPr>
                    </a:p>
                  </a:txBody>
                  <a:tcPr anchor="ctr"/>
                </a:tc>
              </a:tr>
            </a:tbl>
          </a:graphicData>
        </a:graphic>
      </p:graphicFrame>
      <p:sp>
        <p:nvSpPr>
          <p:cNvPr id="4" name="Slide Number Placeholder 3"/>
          <p:cNvSpPr>
            <a:spLocks noGrp="1"/>
          </p:cNvSpPr>
          <p:nvPr>
            <p:ph type="sldNum" sz="quarter" idx="4"/>
          </p:nvPr>
        </p:nvSpPr>
        <p:spPr/>
        <p:txBody>
          <a:bodyPr/>
          <a:lstStyle/>
          <a:p>
            <a:fld id="{321DD493-AA78-49EA-9C12-DE2BC4A55EFB}" type="slidenum">
              <a:rPr lang="en-US" smtClean="0"/>
              <a:pPr/>
              <a:t>48</a:t>
            </a:fld>
            <a:endParaRPr lang="en-US" dirty="0"/>
          </a:p>
        </p:txBody>
      </p:sp>
      <p:sp>
        <p:nvSpPr>
          <p:cNvPr id="6" name="Rectangle 5"/>
          <p:cNvSpPr/>
          <p:nvPr/>
        </p:nvSpPr>
        <p:spPr>
          <a:xfrm>
            <a:off x="2401529" y="6398601"/>
            <a:ext cx="5954358" cy="246221"/>
          </a:xfrm>
          <a:prstGeom prst="rect">
            <a:avLst/>
          </a:prstGeom>
        </p:spPr>
        <p:txBody>
          <a:bodyPr wrap="square">
            <a:spAutoFit/>
          </a:bodyPr>
          <a:lstStyle/>
          <a:p>
            <a:r>
              <a:rPr lang="en-US" sz="1000" dirty="0" smtClean="0">
                <a:latin typeface="Arial" panose="020B0604020202020204" pitchFamily="34" charset="0"/>
                <a:cs typeface="Arial" panose="020B0604020202020204" pitchFamily="34" charset="0"/>
              </a:rPr>
              <a:t>* </a:t>
            </a:r>
            <a:r>
              <a:rPr lang="en-US" sz="1000" i="1" dirty="0" smtClean="0">
                <a:latin typeface="Arial" panose="020B0604020202020204" pitchFamily="34" charset="0"/>
                <a:cs typeface="Arial" panose="020B0604020202020204" pitchFamily="34" charset="0"/>
              </a:rPr>
              <a:t>p </a:t>
            </a:r>
            <a:r>
              <a:rPr lang="en-US" sz="1000" dirty="0" smtClean="0">
                <a:latin typeface="Arial" panose="020B0604020202020204" pitchFamily="34" charset="0"/>
                <a:cs typeface="Arial" panose="020B0604020202020204" pitchFamily="34" charset="0"/>
              </a:rPr>
              <a:t> &lt; .05,  ** </a:t>
            </a:r>
            <a:r>
              <a:rPr lang="en-US" sz="1000" i="1" dirty="0" smtClean="0">
                <a:latin typeface="Arial" panose="020B0604020202020204" pitchFamily="34" charset="0"/>
                <a:cs typeface="Arial" panose="020B0604020202020204" pitchFamily="34" charset="0"/>
              </a:rPr>
              <a:t>p</a:t>
            </a:r>
            <a:r>
              <a:rPr lang="en-US" sz="1000" dirty="0" smtClean="0">
                <a:latin typeface="Arial" panose="020B0604020202020204" pitchFamily="34" charset="0"/>
                <a:cs typeface="Arial" panose="020B0604020202020204" pitchFamily="34" charset="0"/>
              </a:rPr>
              <a:t> &lt; .01.  Empty </a:t>
            </a:r>
            <a:r>
              <a:rPr lang="en-US" sz="1000" dirty="0">
                <a:latin typeface="Arial" panose="020B0604020202020204" pitchFamily="34" charset="0"/>
                <a:cs typeface="Arial" panose="020B0604020202020204" pitchFamily="34" charset="0"/>
              </a:rPr>
              <a:t>cell </a:t>
            </a:r>
            <a:r>
              <a:rPr lang="en-US" sz="1000" dirty="0" smtClean="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No significant </a:t>
            </a:r>
            <a:r>
              <a:rPr lang="en-US" sz="1000" dirty="0" smtClean="0">
                <a:latin typeface="Arial" panose="020B0604020202020204" pitchFamily="34" charset="0"/>
                <a:cs typeface="Arial" panose="020B0604020202020204" pitchFamily="34" charset="0"/>
              </a:rPr>
              <a:t>relationship</a:t>
            </a:r>
          </a:p>
        </p:txBody>
      </p:sp>
    </p:spTree>
    <p:extLst>
      <p:ext uri="{BB962C8B-B14F-4D97-AF65-F5344CB8AC3E}">
        <p14:creationId xmlns:p14="http://schemas.microsoft.com/office/powerpoint/2010/main" xmlns="" val="16292869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189" y="272212"/>
            <a:ext cx="8340811" cy="901025"/>
          </a:xfrm>
        </p:spPr>
        <p:txBody>
          <a:bodyPr>
            <a:noAutofit/>
          </a:bodyPr>
          <a:lstStyle/>
          <a:p>
            <a:r>
              <a:rPr lang="en-US" sz="3100" dirty="0" smtClean="0"/>
              <a:t>Association between high school </a:t>
            </a:r>
            <a:br>
              <a:rPr lang="en-US" sz="3100" dirty="0" smtClean="0"/>
            </a:br>
            <a:r>
              <a:rPr lang="en-US" sz="3100" dirty="0" smtClean="0"/>
              <a:t>graduation and engagement</a:t>
            </a:r>
            <a:endParaRPr lang="en-US" sz="31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705504501"/>
              </p:ext>
            </p:extLst>
          </p:nvPr>
        </p:nvGraphicFramePr>
        <p:xfrm>
          <a:off x="881618" y="1927655"/>
          <a:ext cx="7680961" cy="2314442"/>
        </p:xfrm>
        <a:graphic>
          <a:graphicData uri="http://schemas.openxmlformats.org/drawingml/2006/table">
            <a:tbl>
              <a:tblPr firstRow="1" bandRow="1">
                <a:tableStyleId>{5C22544A-7EE6-4342-B048-85BDC9FD1C3A}</a:tableStyleId>
              </a:tblPr>
              <a:tblGrid>
                <a:gridCol w="3369106"/>
                <a:gridCol w="951470"/>
                <a:gridCol w="1096239"/>
                <a:gridCol w="1103264"/>
                <a:gridCol w="1160882"/>
              </a:tblGrid>
              <a:tr h="4357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solidFill>
                      <a:schemeClr val="accent1">
                        <a:lumMod val="75000"/>
                      </a:schemeClr>
                    </a:solidFill>
                  </a:tcPr>
                </a:tc>
                <a:tc gridSpan="4">
                  <a:txBody>
                    <a:bodyPr/>
                    <a:lstStyle/>
                    <a:p>
                      <a:pPr algn="ctr"/>
                      <a:r>
                        <a:rPr lang="en-US" sz="2000" dirty="0" smtClean="0"/>
                        <a:t>Odds</a:t>
                      </a:r>
                      <a:r>
                        <a:rPr lang="en-US" sz="2000" baseline="0" dirty="0" smtClean="0"/>
                        <a:t> Ratios</a:t>
                      </a:r>
                      <a:endParaRPr lang="en-US" sz="2000" dirty="0"/>
                    </a:p>
                  </a:txBody>
                  <a:tcPr>
                    <a:solidFill>
                      <a:schemeClr val="accent1">
                        <a:lumMod val="75000"/>
                      </a:schemeClr>
                    </a:solidFill>
                  </a:tcPr>
                </a:tc>
                <a:tc hMerge="1">
                  <a:txBody>
                    <a:bodyPr/>
                    <a:lstStyle/>
                    <a:p>
                      <a:pPr algn="ctr"/>
                      <a:endParaRPr lang="en-US" sz="2000" dirty="0"/>
                    </a:p>
                  </a:txBody>
                  <a:tcPr>
                    <a:solidFill>
                      <a:schemeClr val="accent1">
                        <a:lumMod val="75000"/>
                      </a:schemeClr>
                    </a:solidFill>
                  </a:tcPr>
                </a:tc>
                <a:tc hMerge="1">
                  <a:txBody>
                    <a:bodyPr/>
                    <a:lstStyle/>
                    <a:p>
                      <a:pPr algn="ctr"/>
                      <a:endParaRPr lang="en-US" sz="2000" dirty="0"/>
                    </a:p>
                  </a:txBody>
                  <a:tcPr>
                    <a:solidFill>
                      <a:schemeClr val="accent1">
                        <a:lumMod val="75000"/>
                      </a:schemeClr>
                    </a:solidFill>
                  </a:tcPr>
                </a:tc>
                <a:tc hMerge="1">
                  <a:txBody>
                    <a:bodyPr/>
                    <a:lstStyle/>
                    <a:p>
                      <a:pPr algn="ctr"/>
                      <a:endParaRPr lang="en-US" sz="2000" dirty="0"/>
                    </a:p>
                  </a:txBody>
                  <a:tcPr>
                    <a:solidFill>
                      <a:schemeClr val="accent1">
                        <a:lumMod val="75000"/>
                      </a:schemeClr>
                    </a:solidFill>
                  </a:tcPr>
                </a:tc>
              </a:tr>
              <a:tr h="10557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CTE course</a:t>
                      </a:r>
                      <a:r>
                        <a:rPr lang="en-US" sz="2400" baseline="0" dirty="0" smtClean="0">
                          <a:solidFill>
                            <a:schemeClr val="bg1"/>
                          </a:solidFill>
                        </a:rPr>
                        <a:t> taking</a:t>
                      </a:r>
                      <a:endParaRPr lang="en-US" sz="2400" dirty="0">
                        <a:solidFill>
                          <a:schemeClr val="bg1"/>
                        </a:solidFill>
                      </a:endParaRPr>
                    </a:p>
                  </a:txBody>
                  <a:tcPr anchor="b">
                    <a:solidFill>
                      <a:schemeClr val="accent1">
                        <a:lumMod val="75000"/>
                      </a:schemeClr>
                    </a:solidFill>
                  </a:tcPr>
                </a:tc>
                <a:tc>
                  <a:txBody>
                    <a:bodyPr/>
                    <a:lstStyle/>
                    <a:p>
                      <a:pPr algn="ctr"/>
                      <a:r>
                        <a:rPr lang="en-US" sz="1900" dirty="0" err="1" smtClean="0">
                          <a:solidFill>
                            <a:schemeClr val="bg1"/>
                          </a:solidFill>
                        </a:rPr>
                        <a:t>Disen</a:t>
                      </a:r>
                      <a:r>
                        <a:rPr lang="en-US" sz="1900" dirty="0" smtClean="0">
                          <a:solidFill>
                            <a:schemeClr val="bg1"/>
                          </a:solidFill>
                        </a:rPr>
                        <a:t>-gaged</a:t>
                      </a:r>
                      <a:endParaRPr lang="en-US" sz="1900" dirty="0">
                        <a:solidFill>
                          <a:schemeClr val="bg1"/>
                        </a:solidFill>
                      </a:endParaRPr>
                    </a:p>
                  </a:txBody>
                  <a:tcPr anchor="b">
                    <a:solidFill>
                      <a:schemeClr val="accent1">
                        <a:lumMod val="75000"/>
                      </a:schemeClr>
                    </a:solidFill>
                  </a:tcPr>
                </a:tc>
                <a:tc>
                  <a:txBody>
                    <a:bodyPr/>
                    <a:lstStyle/>
                    <a:p>
                      <a:pPr algn="ctr"/>
                      <a:r>
                        <a:rPr lang="en-US" sz="1900" dirty="0" smtClean="0">
                          <a:solidFill>
                            <a:schemeClr val="bg1"/>
                          </a:solidFill>
                        </a:rPr>
                        <a:t>Engaged: employ-</a:t>
                      </a:r>
                      <a:r>
                        <a:rPr lang="en-US" sz="1900" dirty="0" err="1" smtClean="0">
                          <a:solidFill>
                            <a:schemeClr val="bg1"/>
                          </a:solidFill>
                        </a:rPr>
                        <a:t>ment</a:t>
                      </a:r>
                      <a:endParaRPr lang="en-US" sz="1900" dirty="0">
                        <a:solidFill>
                          <a:schemeClr val="bg1"/>
                        </a:solidFill>
                      </a:endParaRPr>
                    </a:p>
                  </a:txBody>
                  <a:tcPr anchor="b">
                    <a:solidFill>
                      <a:schemeClr val="accent1">
                        <a:lumMod val="75000"/>
                      </a:schemeClr>
                    </a:solidFill>
                  </a:tcPr>
                </a:tc>
                <a:tc>
                  <a:txBody>
                    <a:bodyPr/>
                    <a:lstStyle/>
                    <a:p>
                      <a:pPr algn="ctr"/>
                      <a:r>
                        <a:rPr lang="en-US" sz="1900" dirty="0" smtClean="0">
                          <a:solidFill>
                            <a:schemeClr val="bg1"/>
                          </a:solidFill>
                        </a:rPr>
                        <a:t>Engaged: </a:t>
                      </a:r>
                      <a:r>
                        <a:rPr lang="en-US" sz="1900" dirty="0" err="1" smtClean="0">
                          <a:solidFill>
                            <a:schemeClr val="bg1"/>
                          </a:solidFill>
                        </a:rPr>
                        <a:t>Postsec</a:t>
                      </a:r>
                      <a:r>
                        <a:rPr lang="en-US" sz="1900" dirty="0" smtClean="0">
                          <a:solidFill>
                            <a:schemeClr val="bg1"/>
                          </a:solidFill>
                        </a:rPr>
                        <a:t>. Ed.</a:t>
                      </a:r>
                      <a:endParaRPr lang="en-US" sz="1900" dirty="0">
                        <a:solidFill>
                          <a:schemeClr val="bg1"/>
                        </a:solidFill>
                      </a:endParaRPr>
                    </a:p>
                  </a:txBody>
                  <a:tcPr anchor="b">
                    <a:solidFill>
                      <a:schemeClr val="accent1">
                        <a:lumMod val="75000"/>
                      </a:schemeClr>
                    </a:solidFill>
                  </a:tcPr>
                </a:tc>
                <a:tc>
                  <a:txBody>
                    <a:bodyPr/>
                    <a:lstStyle/>
                    <a:p>
                      <a:pPr algn="ctr"/>
                      <a:r>
                        <a:rPr lang="en-US" sz="1900" dirty="0" smtClean="0">
                          <a:solidFill>
                            <a:schemeClr val="bg1"/>
                          </a:solidFill>
                        </a:rPr>
                        <a:t>Engaged: Both</a:t>
                      </a:r>
                      <a:endParaRPr lang="en-US" sz="1900" dirty="0">
                        <a:solidFill>
                          <a:schemeClr val="bg1"/>
                        </a:solidFill>
                      </a:endParaRPr>
                    </a:p>
                  </a:txBody>
                  <a:tcPr anchor="b">
                    <a:solidFill>
                      <a:schemeClr val="accent1">
                        <a:lumMod val="75000"/>
                      </a:schemeClr>
                    </a:solidFill>
                  </a:tcPr>
                </a:tc>
              </a:tr>
              <a:tr h="650736">
                <a:tc>
                  <a:txBody>
                    <a:bodyPr/>
                    <a:lstStyle/>
                    <a:p>
                      <a:r>
                        <a:rPr lang="en-US" sz="2400" dirty="0" smtClean="0"/>
                        <a:t>Youth graduated from  high school</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600" b="0" kern="1200" dirty="0" smtClean="0">
                          <a:solidFill>
                            <a:schemeClr val="dk1"/>
                          </a:solidFill>
                          <a:latin typeface="+mn-lt"/>
                          <a:ea typeface="+mn-ea"/>
                          <a:cs typeface="+mn-cs"/>
                        </a:rPr>
                        <a:t>0.23*</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600" b="0" kern="1200" dirty="0" smtClean="0">
                          <a:solidFill>
                            <a:schemeClr val="dk1"/>
                          </a:solidFill>
                          <a:latin typeface="+mn-lt"/>
                          <a:ea typeface="+mn-ea"/>
                          <a:cs typeface="+mn-cs"/>
                        </a:rPr>
                        <a:t>2.09</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600" b="0" kern="1200" dirty="0" smtClean="0">
                          <a:solidFill>
                            <a:schemeClr val="dk1"/>
                          </a:solidFill>
                          <a:latin typeface="+mn-lt"/>
                          <a:ea typeface="+mn-ea"/>
                          <a:cs typeface="+mn-cs"/>
                        </a:rPr>
                        <a:t>2.04</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14400" algn="dec"/>
                        </a:tabLst>
                        <a:defRPr/>
                      </a:pPr>
                      <a:r>
                        <a:rPr lang="en-US" sz="2600" b="0" kern="1200" dirty="0" smtClean="0">
                          <a:solidFill>
                            <a:schemeClr val="dk1"/>
                          </a:solidFill>
                          <a:latin typeface="+mn-lt"/>
                          <a:ea typeface="+mn-ea"/>
                          <a:cs typeface="+mn-cs"/>
                        </a:rPr>
                        <a:t>1.29</a:t>
                      </a:r>
                    </a:p>
                  </a:txBody>
                  <a:tcPr anchor="ctr"/>
                </a:tc>
              </a:tr>
            </a:tbl>
          </a:graphicData>
        </a:graphic>
      </p:graphicFrame>
      <p:sp>
        <p:nvSpPr>
          <p:cNvPr id="4" name="Slide Number Placeholder 3"/>
          <p:cNvSpPr>
            <a:spLocks noGrp="1"/>
          </p:cNvSpPr>
          <p:nvPr>
            <p:ph type="sldNum" sz="quarter" idx="4"/>
          </p:nvPr>
        </p:nvSpPr>
        <p:spPr/>
        <p:txBody>
          <a:bodyPr/>
          <a:lstStyle/>
          <a:p>
            <a:fld id="{321DD493-AA78-49EA-9C12-DE2BC4A55EFB}" type="slidenum">
              <a:rPr lang="en-US" smtClean="0"/>
              <a:pPr/>
              <a:t>49</a:t>
            </a:fld>
            <a:endParaRPr lang="en-US" dirty="0"/>
          </a:p>
        </p:txBody>
      </p:sp>
      <p:sp>
        <p:nvSpPr>
          <p:cNvPr id="6" name="Rectangle 5"/>
          <p:cNvSpPr/>
          <p:nvPr/>
        </p:nvSpPr>
        <p:spPr>
          <a:xfrm>
            <a:off x="2582562" y="6371688"/>
            <a:ext cx="4698287" cy="276999"/>
          </a:xfrm>
          <a:prstGeom prst="rect">
            <a:avLst/>
          </a:prstGeom>
        </p:spPr>
        <p:txBody>
          <a:bodyPr wrap="square">
            <a:spAutoFit/>
          </a:bodyPr>
          <a:lstStyle/>
          <a:p>
            <a:r>
              <a:rPr lang="en-US" sz="1200" dirty="0" smtClean="0">
                <a:latin typeface="Arial" panose="020B0604020202020204" pitchFamily="34" charset="0"/>
                <a:cs typeface="Arial" panose="020B0604020202020204" pitchFamily="34" charset="0"/>
              </a:rPr>
              <a:t>* </a:t>
            </a:r>
            <a:r>
              <a:rPr lang="en-US" sz="1200" i="1" dirty="0" smtClean="0">
                <a:latin typeface="Arial" panose="020B0604020202020204" pitchFamily="34" charset="0"/>
                <a:cs typeface="Arial" panose="020B0604020202020204" pitchFamily="34" charset="0"/>
              </a:rPr>
              <a:t>p</a:t>
            </a:r>
            <a:r>
              <a:rPr lang="en-US" sz="1200" dirty="0" smtClean="0">
                <a:latin typeface="Arial" panose="020B0604020202020204" pitchFamily="34" charset="0"/>
                <a:cs typeface="Arial" panose="020B0604020202020204" pitchFamily="34" charset="0"/>
              </a:rPr>
              <a:t> &lt; .05 </a:t>
            </a:r>
          </a:p>
        </p:txBody>
      </p:sp>
    </p:spTree>
    <p:extLst>
      <p:ext uri="{BB962C8B-B14F-4D97-AF65-F5344CB8AC3E}">
        <p14:creationId xmlns:p14="http://schemas.microsoft.com/office/powerpoint/2010/main" xmlns="" val="2229828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high school students with ED</a:t>
            </a:r>
            <a:endParaRPr lang="en-US" dirty="0"/>
          </a:p>
        </p:txBody>
      </p:sp>
      <p:sp>
        <p:nvSpPr>
          <p:cNvPr id="3" name="Content Placeholder 2"/>
          <p:cNvSpPr>
            <a:spLocks noGrp="1"/>
          </p:cNvSpPr>
          <p:nvPr>
            <p:ph idx="1"/>
          </p:nvPr>
        </p:nvSpPr>
        <p:spPr>
          <a:xfrm>
            <a:off x="768626" y="1600200"/>
            <a:ext cx="7918174" cy="4763530"/>
          </a:xfrm>
        </p:spPr>
        <p:txBody>
          <a:bodyPr>
            <a:normAutofit fontScale="92500" lnSpcReduction="20000"/>
          </a:bodyPr>
          <a:lstStyle/>
          <a:p>
            <a:r>
              <a:rPr lang="en-US" dirty="0" smtClean="0"/>
              <a:t>77% male</a:t>
            </a:r>
          </a:p>
          <a:p>
            <a:r>
              <a:rPr lang="en-US" dirty="0" smtClean="0"/>
              <a:t>61% white, 25% African American, 10% Hispanic</a:t>
            </a:r>
          </a:p>
          <a:p>
            <a:r>
              <a:rPr lang="en-US" dirty="0"/>
              <a:t>49% lived in two-parent household</a:t>
            </a:r>
          </a:p>
          <a:p>
            <a:r>
              <a:rPr lang="en-US" dirty="0" smtClean="0"/>
              <a:t>60% of heads of households with high school degree or less</a:t>
            </a:r>
          </a:p>
          <a:p>
            <a:r>
              <a:rPr lang="en-US" dirty="0" smtClean="0"/>
              <a:t>44% with incomes &lt; $25,000; 30% in poverty</a:t>
            </a:r>
          </a:p>
          <a:p>
            <a:r>
              <a:rPr lang="en-US" dirty="0" smtClean="0"/>
              <a:t>Parent-reported secondary disabilities:</a:t>
            </a:r>
            <a:br>
              <a:rPr lang="en-US" dirty="0" smtClean="0"/>
            </a:br>
            <a:r>
              <a:rPr lang="en-US" dirty="0" smtClean="0"/>
              <a:t>63% ADD/ADHD; 30% learning disability; 20% “other”</a:t>
            </a:r>
          </a:p>
          <a:p>
            <a:r>
              <a:rPr lang="en-US" dirty="0" smtClean="0"/>
              <a:t>46% take medication to affect behavior, mood, or emotions</a:t>
            </a:r>
          </a:p>
        </p:txBody>
      </p:sp>
      <p:sp>
        <p:nvSpPr>
          <p:cNvPr id="4" name="Slide Number Placeholder 3"/>
          <p:cNvSpPr>
            <a:spLocks noGrp="1"/>
          </p:cNvSpPr>
          <p:nvPr>
            <p:ph type="sldNum" sz="quarter" idx="4"/>
          </p:nvPr>
        </p:nvSpPr>
        <p:spPr/>
        <p:txBody>
          <a:bodyPr/>
          <a:lstStyle/>
          <a:p>
            <a:fld id="{321DD493-AA78-49EA-9C12-DE2BC4A55EFB}" type="slidenum">
              <a:rPr lang="en-US" smtClean="0"/>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626" y="221630"/>
            <a:ext cx="7460974" cy="1143000"/>
          </a:xfrm>
        </p:spPr>
        <p:txBody>
          <a:bodyPr>
            <a:normAutofit/>
          </a:bodyPr>
          <a:lstStyle/>
          <a:p>
            <a:r>
              <a:rPr lang="en-US" sz="3600" dirty="0" smtClean="0"/>
              <a:t>Implications</a:t>
            </a:r>
            <a:endParaRPr lang="en-US" sz="3600" dirty="0"/>
          </a:p>
        </p:txBody>
      </p:sp>
      <p:sp>
        <p:nvSpPr>
          <p:cNvPr id="3" name="Content Placeholder 2"/>
          <p:cNvSpPr>
            <a:spLocks noGrp="1"/>
          </p:cNvSpPr>
          <p:nvPr>
            <p:ph idx="1"/>
          </p:nvPr>
        </p:nvSpPr>
        <p:spPr>
          <a:xfrm>
            <a:off x="768626" y="1495168"/>
            <a:ext cx="7918174" cy="4868562"/>
          </a:xfrm>
        </p:spPr>
        <p:txBody>
          <a:bodyPr>
            <a:normAutofit fontScale="70000" lnSpcReduction="20000"/>
          </a:bodyPr>
          <a:lstStyle/>
          <a:p>
            <a:r>
              <a:rPr lang="en-US" sz="3100" dirty="0" smtClean="0"/>
              <a:t>Transition planning could</a:t>
            </a:r>
          </a:p>
          <a:p>
            <a:pPr lvl="1"/>
            <a:r>
              <a:rPr lang="en-US" sz="2700" dirty="0"/>
              <a:t>Encourage active student and parent participation in goal setting</a:t>
            </a:r>
          </a:p>
          <a:p>
            <a:pPr lvl="1"/>
            <a:r>
              <a:rPr lang="en-US" sz="2700" dirty="0" smtClean="0"/>
              <a:t>Encourage a concentration of CTE for those with a primary transition goal of employment</a:t>
            </a:r>
          </a:p>
          <a:p>
            <a:pPr lvl="1"/>
            <a:r>
              <a:rPr lang="en-US" sz="2700" dirty="0"/>
              <a:t>Include both academic and CTE teachers in transition plan for a holistic view of a student’s program </a:t>
            </a:r>
            <a:endParaRPr lang="en-US" sz="2700" dirty="0" smtClean="0"/>
          </a:p>
          <a:p>
            <a:pPr lvl="1"/>
            <a:r>
              <a:rPr lang="en-US" sz="2700" dirty="0" smtClean="0"/>
              <a:t>More actively reach out to potential employers</a:t>
            </a:r>
          </a:p>
          <a:p>
            <a:r>
              <a:rPr lang="en-US" sz="3100" dirty="0" smtClean="0"/>
              <a:t>Supports for success in academic courses</a:t>
            </a:r>
          </a:p>
          <a:p>
            <a:pPr lvl="1"/>
            <a:r>
              <a:rPr lang="en-US" sz="3000" dirty="0" smtClean="0"/>
              <a:t>GPA powerfully predicts high school graduation</a:t>
            </a:r>
          </a:p>
          <a:p>
            <a:pPr lvl="1"/>
            <a:r>
              <a:rPr lang="en-US" sz="3000" dirty="0" smtClean="0"/>
              <a:t>Youth with ED fail more courses than any other students with disabilities, largely academic courses</a:t>
            </a:r>
          </a:p>
          <a:p>
            <a:pPr lvl="1"/>
            <a:r>
              <a:rPr lang="en-US" sz="3000" dirty="0" smtClean="0"/>
              <a:t>Analyses show providing learning supports significantly improves odds of graduating</a:t>
            </a:r>
          </a:p>
          <a:p>
            <a:pPr marL="0" indent="0">
              <a:buNone/>
            </a:pPr>
            <a:endParaRPr lang="en-US" dirty="0" smtClean="0"/>
          </a:p>
        </p:txBody>
      </p:sp>
      <p:sp>
        <p:nvSpPr>
          <p:cNvPr id="4" name="Slide Number Placeholder 3"/>
          <p:cNvSpPr>
            <a:spLocks noGrp="1"/>
          </p:cNvSpPr>
          <p:nvPr>
            <p:ph type="sldNum" sz="quarter" idx="4"/>
          </p:nvPr>
        </p:nvSpPr>
        <p:spPr/>
        <p:txBody>
          <a:bodyPr/>
          <a:lstStyle/>
          <a:p>
            <a:fld id="{321DD493-AA78-49EA-9C12-DE2BC4A55EFB}" type="slidenum">
              <a:rPr lang="en-US" smtClean="0"/>
              <a:pPr/>
              <a:t>50</a:t>
            </a:fld>
            <a:endParaRPr lang="en-US" dirty="0"/>
          </a:p>
        </p:txBody>
      </p:sp>
    </p:spTree>
    <p:extLst>
      <p:ext uri="{BB962C8B-B14F-4D97-AF65-F5344CB8AC3E}">
        <p14:creationId xmlns:p14="http://schemas.microsoft.com/office/powerpoint/2010/main" xmlns="" val="3484806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For more information:</a:t>
            </a:r>
            <a:endParaRPr lang="en-US" dirty="0"/>
          </a:p>
        </p:txBody>
      </p:sp>
      <p:sp>
        <p:nvSpPr>
          <p:cNvPr id="3" name="Content Placeholder 2"/>
          <p:cNvSpPr>
            <a:spLocks noGrp="1"/>
          </p:cNvSpPr>
          <p:nvPr>
            <p:ph sz="half" idx="1"/>
          </p:nvPr>
        </p:nvSpPr>
        <p:spPr>
          <a:xfrm>
            <a:off x="1021977" y="1685986"/>
            <a:ext cx="4130936" cy="1723292"/>
          </a:xfrm>
        </p:spPr>
        <p:txBody>
          <a:bodyPr/>
          <a:lstStyle/>
          <a:p>
            <a:r>
              <a:rPr lang="en-US" dirty="0" smtClean="0"/>
              <a:t>Full reports</a:t>
            </a:r>
          </a:p>
          <a:p>
            <a:r>
              <a:rPr lang="en-US" dirty="0" smtClean="0"/>
              <a:t>Executive summaries</a:t>
            </a:r>
            <a:endParaRPr lang="en-US" dirty="0"/>
          </a:p>
        </p:txBody>
      </p:sp>
      <p:pic>
        <p:nvPicPr>
          <p:cNvPr id="7" name="Picture Placeholder 6" descr="CBR003843-15073302_corbis.jpg"/>
          <p:cNvPicPr>
            <a:picLocks noGrp="1" noChangeAspect="1"/>
          </p:cNvPicPr>
          <p:nvPr>
            <p:ph type="pic" sz="quarter" idx="10"/>
          </p:nvPr>
        </p:nvPicPr>
        <p:blipFill>
          <a:blip r:embed="rId3" cstate="print"/>
          <a:srcRect t="13733" b="13733"/>
          <a:stretch>
            <a:fillRect/>
          </a:stretch>
        </p:blipFill>
        <p:spPr>
          <a:xfrm>
            <a:off x="2505808" y="3529860"/>
            <a:ext cx="4431323" cy="2778369"/>
          </a:xfrm>
        </p:spPr>
      </p:pic>
      <p:sp>
        <p:nvSpPr>
          <p:cNvPr id="5" name="Slide Number Placeholder 4"/>
          <p:cNvSpPr>
            <a:spLocks noGrp="1"/>
          </p:cNvSpPr>
          <p:nvPr>
            <p:ph type="sldNum" sz="quarter" idx="4"/>
          </p:nvPr>
        </p:nvSpPr>
        <p:spPr/>
        <p:txBody>
          <a:bodyPr/>
          <a:lstStyle/>
          <a:p>
            <a:fld id="{321DD493-AA78-49EA-9C12-DE2BC4A55EFB}" type="slidenum">
              <a:rPr lang="en-US" smtClean="0"/>
              <a:pPr/>
              <a:t>51</a:t>
            </a:fld>
            <a:endParaRPr lang="en-US" dirty="0"/>
          </a:p>
        </p:txBody>
      </p:sp>
      <p:sp>
        <p:nvSpPr>
          <p:cNvPr id="6" name="Content Placeholder 2"/>
          <p:cNvSpPr txBox="1">
            <a:spLocks/>
          </p:cNvSpPr>
          <p:nvPr/>
        </p:nvSpPr>
        <p:spPr>
          <a:xfrm>
            <a:off x="4799187" y="1675229"/>
            <a:ext cx="4022084" cy="1723292"/>
          </a:xfrm>
          <a:prstGeom prst="rect">
            <a:avLst/>
          </a:prstGeom>
        </p:spPr>
        <p:txBody>
          <a:bodyPr vert="horz" lIns="91440" tIns="45720" rIns="91440" bIns="45720" rtlCol="0">
            <a:normAutofit/>
          </a:bodyPr>
          <a:lstStyle/>
          <a:p>
            <a:pPr marL="346075" marR="0" lvl="0" indent="-346075" algn="l" defTabSz="914400" rtl="0" eaLnBrk="1" fontAlgn="auto" latinLnBrk="0" hangingPunct="1">
              <a:lnSpc>
                <a:spcPct val="100000"/>
              </a:lnSpc>
              <a:spcBef>
                <a:spcPts val="600"/>
              </a:spcBef>
              <a:spcAft>
                <a:spcPts val="600"/>
              </a:spcAft>
              <a:buClrTx/>
              <a:buSzTx/>
              <a:buFont typeface="Wingdings" pitchFamily="2" charset="2"/>
              <a:buChar char="§"/>
              <a:tabLst>
                <a:tab pos="346075" algn="l"/>
              </a:tabLst>
              <a:defRPr/>
            </a:pPr>
            <a:r>
              <a:rPr kumimoji="0" lang="en-US" sz="2400" b="0" i="0" u="none" strike="noStrike" kern="1200" cap="none" spc="0" normalizeH="0" baseline="0" noProof="0" dirty="0" smtClean="0">
                <a:ln>
                  <a:noFill/>
                </a:ln>
                <a:solidFill>
                  <a:schemeClr val="tx2"/>
                </a:solidFill>
                <a:effectLst/>
                <a:uLnTx/>
                <a:uFillTx/>
                <a:latin typeface="Arial" pitchFamily="34" charset="0"/>
                <a:ea typeface="+mn-ea"/>
                <a:cs typeface="Arial" pitchFamily="34" charset="0"/>
              </a:rPr>
              <a:t>Fact sheets</a:t>
            </a:r>
            <a:r>
              <a:rPr kumimoji="0" lang="en-US" sz="2400" b="0" i="0" u="none" strike="noStrike" kern="1200" cap="none" spc="0" normalizeH="0" noProof="0" dirty="0" smtClean="0">
                <a:ln>
                  <a:noFill/>
                </a:ln>
                <a:solidFill>
                  <a:schemeClr val="tx2"/>
                </a:solidFill>
                <a:effectLst/>
                <a:uLnTx/>
                <a:uFillTx/>
                <a:latin typeface="Arial" pitchFamily="34" charset="0"/>
                <a:ea typeface="+mn-ea"/>
                <a:cs typeface="Arial" pitchFamily="34" charset="0"/>
              </a:rPr>
              <a:t> &amp; Data briefs</a:t>
            </a:r>
            <a:endParaRPr kumimoji="0" lang="en-US" sz="2400" b="0" i="0" u="none" strike="noStrike" kern="1200" cap="none" spc="0" normalizeH="0" baseline="0" noProof="0" dirty="0" smtClean="0">
              <a:ln>
                <a:noFill/>
              </a:ln>
              <a:solidFill>
                <a:schemeClr val="tx2"/>
              </a:solidFill>
              <a:effectLst/>
              <a:uLnTx/>
              <a:uFillTx/>
              <a:latin typeface="Arial" pitchFamily="34" charset="0"/>
              <a:ea typeface="+mn-ea"/>
              <a:cs typeface="Arial" pitchFamily="34" charset="0"/>
            </a:endParaRPr>
          </a:p>
          <a:p>
            <a:pPr marL="346075" marR="0" lvl="0" indent="-346075" algn="l" defTabSz="914400" rtl="0" eaLnBrk="1" fontAlgn="auto" latinLnBrk="0" hangingPunct="1">
              <a:lnSpc>
                <a:spcPct val="100000"/>
              </a:lnSpc>
              <a:spcBef>
                <a:spcPts val="600"/>
              </a:spcBef>
              <a:spcAft>
                <a:spcPts val="600"/>
              </a:spcAft>
              <a:buClrTx/>
              <a:buSzTx/>
              <a:buFont typeface="Wingdings" pitchFamily="2" charset="2"/>
              <a:buChar char="§"/>
              <a:tabLst>
                <a:tab pos="346075" algn="l"/>
              </a:tabLst>
              <a:defRPr/>
            </a:pPr>
            <a:r>
              <a:rPr kumimoji="0" lang="en-US" sz="2400" b="0" i="0" u="none" strike="noStrike" kern="1200" cap="none" spc="0" normalizeH="0" baseline="0" noProof="0" dirty="0" smtClean="0">
                <a:ln>
                  <a:noFill/>
                </a:ln>
                <a:solidFill>
                  <a:schemeClr val="tx2"/>
                </a:solidFill>
                <a:effectLst/>
                <a:uLnTx/>
                <a:uFillTx/>
                <a:latin typeface="Arial" pitchFamily="34" charset="0"/>
                <a:ea typeface="+mn-ea"/>
                <a:cs typeface="Arial" pitchFamily="34" charset="0"/>
              </a:rPr>
              <a:t>Data tables</a:t>
            </a:r>
          </a:p>
        </p:txBody>
      </p:sp>
      <p:sp>
        <p:nvSpPr>
          <p:cNvPr id="8" name="TextBox 7"/>
          <p:cNvSpPr txBox="1"/>
          <p:nvPr/>
        </p:nvSpPr>
        <p:spPr>
          <a:xfrm>
            <a:off x="2990626" y="2786231"/>
            <a:ext cx="3528508" cy="646331"/>
          </a:xfrm>
          <a:prstGeom prst="rect">
            <a:avLst/>
          </a:prstGeom>
          <a:noFill/>
        </p:spPr>
        <p:txBody>
          <a:bodyPr wrap="square" rtlCol="0">
            <a:spAutoFit/>
          </a:bodyPr>
          <a:lstStyle/>
          <a:p>
            <a:pPr algn="ctr"/>
            <a:r>
              <a:rPr lang="en-US" sz="3600" b="1" dirty="0" smtClean="0">
                <a:solidFill>
                  <a:schemeClr val="tx2"/>
                </a:solidFill>
              </a:rPr>
              <a:t>www.nlts2.org</a:t>
            </a:r>
            <a:endParaRPr lang="en-US" sz="3600" b="1" dirty="0">
              <a:solidFill>
                <a:schemeClr val="tx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626" y="221630"/>
            <a:ext cx="7460974" cy="1143000"/>
          </a:xfrm>
        </p:spPr>
        <p:txBody>
          <a:bodyPr>
            <a:normAutofit/>
          </a:bodyPr>
          <a:lstStyle/>
          <a:p>
            <a:r>
              <a:rPr lang="en-US" sz="3200" dirty="0"/>
              <a:t>When youth with ED </a:t>
            </a:r>
            <a:r>
              <a:rPr lang="en-US" sz="3200" dirty="0" smtClean="0"/>
              <a:t>left </a:t>
            </a:r>
            <a:r>
              <a:rPr lang="en-US" sz="3200" dirty="0"/>
              <a:t>high </a:t>
            </a:r>
            <a:r>
              <a:rPr lang="en-US" sz="3200" dirty="0" smtClean="0"/>
              <a:t>school</a:t>
            </a:r>
            <a:endParaRPr lang="en-US" sz="3200" dirty="0"/>
          </a:p>
        </p:txBody>
      </p:sp>
      <p:sp>
        <p:nvSpPr>
          <p:cNvPr id="3" name="Content Placeholder 2"/>
          <p:cNvSpPr>
            <a:spLocks noGrp="1"/>
          </p:cNvSpPr>
          <p:nvPr>
            <p:ph idx="1"/>
          </p:nvPr>
        </p:nvSpPr>
        <p:spPr>
          <a:xfrm>
            <a:off x="768626" y="1600200"/>
            <a:ext cx="7918174" cy="4763530"/>
          </a:xfrm>
        </p:spPr>
        <p:txBody>
          <a:bodyPr>
            <a:noAutofit/>
          </a:bodyPr>
          <a:lstStyle/>
          <a:p>
            <a:pPr>
              <a:spcBef>
                <a:spcPts val="400"/>
              </a:spcBef>
              <a:spcAft>
                <a:spcPts val="400"/>
              </a:spcAft>
            </a:pPr>
            <a:r>
              <a:rPr lang="en-US" sz="2600" dirty="0"/>
              <a:t>58% had a goal of obtaining competitive employment.</a:t>
            </a:r>
          </a:p>
          <a:p>
            <a:pPr>
              <a:spcBef>
                <a:spcPts val="400"/>
              </a:spcBef>
              <a:spcAft>
                <a:spcPts val="400"/>
              </a:spcAft>
            </a:pPr>
            <a:r>
              <a:rPr lang="en-US" sz="2600" dirty="0"/>
              <a:t>24% had any school contacts made with potential employers and 29% had contacts made with job placement agencies.</a:t>
            </a:r>
          </a:p>
          <a:p>
            <a:pPr>
              <a:spcBef>
                <a:spcPts val="400"/>
              </a:spcBef>
              <a:spcAft>
                <a:spcPts val="400"/>
              </a:spcAft>
            </a:pPr>
            <a:r>
              <a:rPr lang="en-US" sz="2600" dirty="0" smtClean="0"/>
              <a:t>44% had a goal of attending a 2- or 4-year college or vocational/technical/business school or program.</a:t>
            </a:r>
          </a:p>
          <a:p>
            <a:pPr>
              <a:spcBef>
                <a:spcPts val="400"/>
              </a:spcBef>
              <a:spcAft>
                <a:spcPts val="400"/>
              </a:spcAft>
            </a:pPr>
            <a:r>
              <a:rPr lang="en-US" sz="2600" dirty="0" smtClean="0"/>
              <a:t>18% had any school contacts made with representatives of such schools/program.</a:t>
            </a:r>
          </a:p>
          <a:p>
            <a:pPr>
              <a:spcBef>
                <a:spcPts val="400"/>
              </a:spcBef>
              <a:spcAft>
                <a:spcPts val="400"/>
              </a:spcAft>
            </a:pPr>
            <a:r>
              <a:rPr lang="en-US" sz="2600" dirty="0" smtClean="0"/>
              <a:t>44% had not completed their high school program.</a:t>
            </a:r>
          </a:p>
        </p:txBody>
      </p:sp>
      <p:sp>
        <p:nvSpPr>
          <p:cNvPr id="4" name="Slide Number Placeholder 3"/>
          <p:cNvSpPr>
            <a:spLocks noGrp="1"/>
          </p:cNvSpPr>
          <p:nvPr>
            <p:ph type="sldNum" sz="quarter" idx="4"/>
          </p:nvPr>
        </p:nvSpPr>
        <p:spPr/>
        <p:txBody>
          <a:bodyPr/>
          <a:lstStyle/>
          <a:p>
            <a:fld id="{321DD493-AA78-49EA-9C12-DE2BC4A55EFB}" type="slidenum">
              <a:rPr lang="en-US" smtClean="0"/>
              <a:pPr/>
              <a:t>6</a:t>
            </a:fld>
            <a:endParaRPr lang="en-US" dirty="0"/>
          </a:p>
        </p:txBody>
      </p:sp>
    </p:spTree>
    <p:extLst>
      <p:ext uri="{BB962C8B-B14F-4D97-AF65-F5344CB8AC3E}">
        <p14:creationId xmlns:p14="http://schemas.microsoft.com/office/powerpoint/2010/main" xmlns="" val="3453156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4973" y="1327618"/>
            <a:ext cx="7503736" cy="1168447"/>
          </a:xfrm>
        </p:spPr>
        <p:txBody>
          <a:bodyPr/>
          <a:lstStyle/>
          <a:p>
            <a:pPr algn="ctr"/>
            <a:r>
              <a:rPr lang="en-US" b="1" dirty="0" smtClean="0"/>
              <a:t>Employment After High School</a:t>
            </a:r>
            <a:br>
              <a:rPr lang="en-US" b="1" dirty="0" smtClean="0"/>
            </a:br>
            <a:r>
              <a:rPr lang="en-US" b="1" dirty="0" smtClean="0"/>
              <a:t/>
            </a:r>
            <a:br>
              <a:rPr lang="en-US" b="1" dirty="0" smtClean="0"/>
            </a:br>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4"/>
          </p:nvPr>
        </p:nvSpPr>
        <p:spPr/>
        <p:txBody>
          <a:bodyPr/>
          <a:lstStyle/>
          <a:p>
            <a:fld id="{321DD493-AA78-49EA-9C12-DE2BC4A55EFB}" type="slidenum">
              <a:rPr lang="en-US" smtClean="0"/>
              <a:pPr/>
              <a:t>7</a:t>
            </a:fld>
            <a:endParaRPr lang="en-US" dirty="0"/>
          </a:p>
        </p:txBody>
      </p:sp>
      <p:pic>
        <p:nvPicPr>
          <p:cNvPr id="1027" name="Picture 3" descr="C:\Documents and Settings\mwagner\Local Settings\Temporary Internet Files\Content.IE5\164U4I21\dglxasset[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02019" y="2724651"/>
            <a:ext cx="2441153" cy="3428999"/>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C:\Documents and Settings\mwagner\Local Settings\Temporary Internet Files\Content.IE5\2MKIMNQO\MP900442309[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69308" y="3698774"/>
            <a:ext cx="3682314" cy="24548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39063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Employment of young adults with ED up to 8 years out of high school</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832979256"/>
              </p:ext>
            </p:extLst>
          </p:nvPr>
        </p:nvGraphicFramePr>
        <p:xfrm>
          <a:off x="704334" y="1587843"/>
          <a:ext cx="8439665" cy="491442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321DD493-AA78-49EA-9C12-DE2BC4A55EFB}" type="slidenum">
              <a:rPr lang="en-US" smtClean="0"/>
              <a:pPr/>
              <a:t>8</a:t>
            </a:fld>
            <a:endParaRPr lang="en-US" dirty="0"/>
          </a:p>
        </p:txBody>
      </p:sp>
      <p:sp>
        <p:nvSpPr>
          <p:cNvPr id="8" name="Text Box 5"/>
          <p:cNvSpPr txBox="1">
            <a:spLocks noChangeArrowheads="1"/>
          </p:cNvSpPr>
          <p:nvPr/>
        </p:nvSpPr>
        <p:spPr bwMode="auto">
          <a:xfrm>
            <a:off x="2533135" y="6348285"/>
            <a:ext cx="5347767" cy="276999"/>
          </a:xfrm>
          <a:prstGeom prst="rect">
            <a:avLst/>
          </a:prstGeom>
          <a:noFill/>
          <a:ln w="9525">
            <a:noFill/>
            <a:miter lim="800000"/>
            <a:headEnd/>
            <a:tailEnd/>
          </a:ln>
        </p:spPr>
        <p:txBody>
          <a:bodyPr wrap="square">
            <a:spAutoFit/>
          </a:bodyPr>
          <a:lstStyle/>
          <a:p>
            <a:r>
              <a:rPr lang="en-US" sz="1200" dirty="0" smtClean="0">
                <a:latin typeface="Arial" panose="020B0604020202020204" pitchFamily="34" charset="0"/>
                <a:cs typeface="Arial" panose="020B0604020202020204" pitchFamily="34" charset="0"/>
              </a:rPr>
              <a:t> **</a:t>
            </a:r>
            <a:r>
              <a:rPr lang="en-US" sz="1200" i="1" dirty="0">
                <a:latin typeface="Arial" panose="020B0604020202020204" pitchFamily="34" charset="0"/>
                <a:cs typeface="Arial" panose="020B0604020202020204" pitchFamily="34" charset="0"/>
              </a:rPr>
              <a:t>p</a:t>
            </a:r>
            <a:r>
              <a:rPr lang="en-US" sz="1200" dirty="0">
                <a:latin typeface="Arial" panose="020B0604020202020204" pitchFamily="34" charset="0"/>
                <a:cs typeface="Arial" panose="020B0604020202020204" pitchFamily="34" charset="0"/>
              </a:rPr>
              <a:t> &lt; .01; *** </a:t>
            </a:r>
            <a:r>
              <a:rPr lang="en-US" sz="1200" i="1" dirty="0">
                <a:latin typeface="Arial" panose="020B0604020202020204" pitchFamily="34" charset="0"/>
                <a:cs typeface="Arial" panose="020B0604020202020204" pitchFamily="34" charset="0"/>
              </a:rPr>
              <a:t>p</a:t>
            </a:r>
            <a:r>
              <a:rPr lang="en-US" sz="1200" dirty="0">
                <a:latin typeface="Arial" panose="020B0604020202020204" pitchFamily="34" charset="0"/>
                <a:cs typeface="Arial" panose="020B0604020202020204" pitchFamily="34" charset="0"/>
              </a:rPr>
              <a:t> &lt; .</a:t>
            </a:r>
            <a:r>
              <a:rPr lang="en-US" sz="1200" dirty="0" smtClean="0">
                <a:latin typeface="Arial" panose="020B0604020202020204" pitchFamily="34" charset="0"/>
                <a:cs typeface="Arial" panose="020B0604020202020204" pitchFamily="34" charset="0"/>
              </a:rPr>
              <a:t>001 </a:t>
            </a:r>
          </a:p>
        </p:txBody>
      </p:sp>
    </p:spTree>
    <p:extLst>
      <p:ext uri="{BB962C8B-B14F-4D97-AF65-F5344CB8AC3E}">
        <p14:creationId xmlns:p14="http://schemas.microsoft.com/office/powerpoint/2010/main" xmlns="" val="4251992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Employment of young adults with ED by time out of high school</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193644296"/>
              </p:ext>
            </p:extLst>
          </p:nvPr>
        </p:nvGraphicFramePr>
        <p:xfrm>
          <a:off x="605481" y="1600200"/>
          <a:ext cx="8338101" cy="491442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321DD493-AA78-49EA-9C12-DE2BC4A55EFB}" type="slidenum">
              <a:rPr lang="en-US" smtClean="0"/>
              <a:pPr/>
              <a:t>9</a:t>
            </a:fld>
            <a:endParaRPr lang="en-US" dirty="0"/>
          </a:p>
        </p:txBody>
      </p:sp>
      <p:sp>
        <p:nvSpPr>
          <p:cNvPr id="6" name="Text Box 5"/>
          <p:cNvSpPr txBox="1">
            <a:spLocks noChangeArrowheads="1"/>
          </p:cNvSpPr>
          <p:nvPr/>
        </p:nvSpPr>
        <p:spPr bwMode="auto">
          <a:xfrm>
            <a:off x="2367419" y="6314574"/>
            <a:ext cx="6576164" cy="461665"/>
          </a:xfrm>
          <a:prstGeom prst="rect">
            <a:avLst/>
          </a:prstGeom>
          <a:noFill/>
          <a:ln w="9525">
            <a:noFill/>
            <a:miter lim="800000"/>
            <a:headEnd/>
            <a:tailEnd/>
          </a:ln>
        </p:spPr>
        <p:txBody>
          <a:bodyPr wrap="square">
            <a:spAutoFit/>
          </a:bodyPr>
          <a:lstStyle/>
          <a:p>
            <a:r>
              <a:rPr lang="en-US" sz="1200" b="0" dirty="0" smtClean="0">
                <a:latin typeface="Arial" panose="020B0604020202020204" pitchFamily="34" charset="0"/>
                <a:cs typeface="Arial" panose="020B0604020202020204" pitchFamily="34" charset="0"/>
              </a:rPr>
              <a:t>*** p &lt; .001</a:t>
            </a:r>
          </a:p>
          <a:p>
            <a:r>
              <a:rPr lang="en-US" sz="1200" b="0" dirty="0" smtClean="0">
                <a:latin typeface="Arial" panose="020B0604020202020204" pitchFamily="34" charset="0"/>
                <a:cs typeface="Arial" panose="020B0604020202020204" pitchFamily="34" charset="0"/>
              </a:rPr>
              <a:t>NOTE: Analyses include young adults with ED out of high school up to 8 years. </a:t>
            </a:r>
          </a:p>
        </p:txBody>
      </p:sp>
    </p:spTree>
    <p:extLst>
      <p:ext uri="{BB962C8B-B14F-4D97-AF65-F5344CB8AC3E}">
        <p14:creationId xmlns:p14="http://schemas.microsoft.com/office/powerpoint/2010/main" xmlns="" val="18704412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oday’s Agenda&amp;quot;&quot;/&gt;&lt;property id=&quot;20307&quot; value=&quot;337&quot;/&gt;&lt;/object&gt;&lt;object type=&quot;3&quot; unique_id=&quot;10006&quot;&gt;&lt;property id=&quot;20148&quot; value=&quot;5&quot;/&gt;&lt;property id=&quot;20300&quot; value=&quot;Slide 3 - &amp;quot;NLTS2 overview&amp;quot;&quot;/&gt;&lt;property id=&quot;20307&quot; value=&quot;256&quot;/&gt;&lt;/object&gt;&lt;object type=&quot;3&quot; unique_id=&quot;10007&quot;&gt;&lt;property id=&quot;20148&quot; value=&quot;5&quot;/&gt;&lt;property id=&quot;20300&quot; value=&quot;Slide 4 - &amp;quot;Data sources&amp;quot;&quot;/&gt;&lt;property id=&quot;20307&quot; value=&quot;259&quot;/&gt;&lt;/object&gt;&lt;object type=&quot;3&quot; unique_id=&quot;10008&quot;&gt;&lt;property id=&quot;20148&quot; value=&quot;5&quot;/&gt;&lt;property id=&quot;20300&quot; value=&quot;Slide 5 - &amp;quot;Demographics of high school students with ED&amp;quot;&quot;/&gt;&lt;property id=&quot;20307&quot; value=&quot;260&quot;/&gt;&lt;/object&gt;&lt;object type=&quot;3&quot; unique_id=&quot;10009&quot;&gt;&lt;property id=&quot;20148&quot; value=&quot;5&quot;/&gt;&lt;property id=&quot;20300&quot; value=&quot;Slide 6 - &amp;quot;Changes over time in high school experiences of youth with ED&amp;quot;&quot;/&gt;&lt;property id=&quot;20307&quot; value=&quot;375&quot;/&gt;&lt;/object&gt;&lt;object type=&quot;3&quot; unique_id=&quot;10010&quot;&gt;&lt;property id=&quot;20148&quot; value=&quot;5&quot;/&gt;&lt;property id=&quot;20300&quot; value=&quot;Slide 7 - &amp;quot;Changes over time in the early post-high school outcomes of youth with ED&amp;quot;&quot;/&gt;&lt;property id=&quot;20307&quot; value=&quot;376&quot;/&gt;&lt;/object&gt;&lt;object type=&quot;3&quot; unique_id=&quot;10011&quot;&gt;&lt;property id=&quot;20148&quot; value=&quot;5&quot;/&gt;&lt;property id=&quot;20300&quot; value=&quot;Slide 8 - &amp;quot;When youth with ED leave high school&amp;quot;&quot;/&gt;&lt;property id=&quot;20307&quot; value=&quot;377&quot;/&gt;&lt;/object&gt;&lt;object type=&quot;3&quot; unique_id=&quot;10012&quot;&gt;&lt;property id=&quot;20148&quot; value=&quot;5&quot;/&gt;&lt;property id=&quot;20300&quot; value=&quot;Slide 9 - &amp;quot;Employment and Postsecondary Education after High School&amp;#x0D;&amp;#x0A;&amp;#x0D;&amp;#x0A;&amp;#x0D;&amp;#x0A;&amp;#x0D;&amp;#x0A;&amp;quot;&quot;/&gt;&lt;property id=&quot;20307&quot; value=&quot;339&quot;/&gt;&lt;/object&gt;&lt;object type=&quot;3&quot; unique_id=&quot;10013&quot;&gt;&lt;property id=&quot;20148&quot; value=&quot;5&quot;/&gt;&lt;property id=&quot;20300&quot; value=&quot;Slide 10 - &amp;quot;Paid employment of youth with ED, by time out of high school&amp;quot;&quot;/&gt;&lt;property id=&quot;20307&quot; value=&quot;340&quot;/&gt;&lt;/object&gt;&lt;object type=&quot;3&quot; unique_id=&quot;10014&quot;&gt;&lt;property id=&quot;20148&quot; value=&quot;5&quot;/&gt;&lt;property id=&quot;20300&quot; value=&quot;Slide 11 - &amp;quot;Postsecondary school enrollment of youth with ED up to 2 years after leaving high school&amp;quot;&quot;/&gt;&lt;property id=&quot;20307&quot; value=&quot;378&quot;/&gt;&lt;/object&gt;&lt;object type=&quot;3&quot; unique_id=&quot;10015&quot;&gt;&lt;property id=&quot;20148&quot; value=&quot;5&quot;/&gt;&lt;property id=&quot;20300&quot; value=&quot;Slide 12 - &amp;quot;Postsecondary school enrollment of youth with ED 2 to 4 years after leaving high school&amp;quot;&quot;/&gt;&lt;property id=&quot;20307&quot; value=&quot;385&quot;/&gt;&lt;/object&gt;&lt;object type=&quot;3&quot; unique_id=&quot;10016&quot;&gt;&lt;property id=&quot;20148&quot; value=&quot;5&quot;/&gt;&lt;property id=&quot;20300&quot; value=&quot;Slide 13 - &amp;quot;Postsecondary school enrollment of youth with ED 4 to 8 years after leaving high school&amp;quot;&quot;/&gt;&lt;property id=&quot;20307&quot; value=&quot;386&quot;/&gt;&lt;/object&gt;&lt;object type=&quot;3&quot; unique_id=&quot;10017&quot;&gt;&lt;property id=&quot;20148&quot; value=&quot;5&quot;/&gt;&lt;property id=&quot;20300&quot; value=&quot;Slide 14 - &amp;quot;Patterns of engagement&amp;quot;&quot;/&gt;&lt;property id=&quot;20307&quot; value=&quot;380&quot;/&gt;&lt;/object&gt;&lt;object type=&quot;3&quot; unique_id=&quot;10018&quot;&gt;&lt;property id=&quot;20148&quot; value=&quot;5&quot;/&gt;&lt;property id=&quot;20300&quot; value=&quot;Slide 15 - &amp;quot;Patterns of engagement over time&amp;quot;&quot;/&gt;&lt;property id=&quot;20307&quot; value=&quot;379&quot;/&gt;&lt;/object&gt;&lt;object type=&quot;3&quot; unique_id=&quot;10019&quot;&gt;&lt;property id=&quot;20148&quot; value=&quot;5&quot;/&gt;&lt;property id=&quot;20300&quot; value=&quot;Slide 16 - &amp;quot;Prevalence of three life patterns&amp;quot;&quot;/&gt;&lt;property id=&quot;20307&quot; value=&quot;349&quot;/&gt;&lt;/object&gt;&lt;object type=&quot;3&quot; unique_id=&quot;10020&quot;&gt;&lt;property id=&quot;20148&quot; value=&quot;5&quot;/&gt;&lt;property id=&quot;20300&quot; value=&quot;Slide 17 - &amp;quot;Demographic factors associated with &amp;#x0D;&amp;#x0A;disengagement and steadily engagement&amp;quot;&quot;/&gt;&lt;property id=&quot;20307&quot; value=&quot;381&quot;/&gt;&lt;/object&gt;&lt;object type=&quot;3&quot; unique_id=&quot;10021&quot;&gt;&lt;property id=&quot;20148&quot; value=&quot;5&quot;/&gt;&lt;property id=&quot;20300&quot; value=&quot;Slide 18 - &amp;quot;Experiences associated with &amp;#x0D;&amp;#x0A;disengagement and steady engagement&amp;quot;&quot;/&gt;&lt;property id=&quot;20307&quot; value=&quot;365&quot;/&gt;&lt;/object&gt;&lt;object type=&quot;3&quot; unique_id=&quot;10022&quot;&gt;&lt;property id=&quot;20148&quot; value=&quot;5&quot;/&gt;&lt;property id=&quot;20300&quot; value=&quot;Slide 19 - &amp;quot;Other factors associated with &amp;#x0D;&amp;#x0A;disengagement and steady engagement&amp;quot;&quot;/&gt;&lt;property id=&quot;20307&quot; value=&quot;382&quot;/&gt;&lt;/object&gt;&lt;object type=&quot;3&quot; unique_id=&quot;10023&quot;&gt;&lt;property id=&quot;20148&quot; value=&quot;5&quot;/&gt;&lt;property id=&quot;20300&quot; value=&quot;Slide 20 - &amp;quot;Next steps in life pattern analysis&amp;quot;&quot;/&gt;&lt;property id=&quot;20307&quot; value=&quot;383&quot;/&gt;&lt;/object&gt;&lt;object type=&quot;3&quot; unique_id=&quot;10024&quot;&gt;&lt;property id=&quot;20148&quot; value=&quot;5&quot;/&gt;&lt;property id=&quot;20300&quot; value=&quot;Slide 21 - &amp;quot;Current Focus: High School Graduation and Post-High School Employment&amp;#x0D;&amp;#x0A;&amp;#x0D;&amp;#x0A; &amp;#x0D;&amp;#x0A;&amp;#x0D;&amp;#x0A;&amp;#x0D;&amp;#x0A;&amp;#x0D;&amp;#x0A;&amp;quot;&quot;/&gt;&lt;property id=&quot;20307&quot; value=&quot;279&quot;/&gt;&lt;/object&gt;&lt;object type=&quot;3&quot; unique_id=&quot;10025&quot;&gt;&lt;property id=&quot;20148&quot; value=&quot;5&quot;/&gt;&lt;property id=&quot;20300&quot; value=&quot;Slide 22 - &amp;quot;High school graduation as a foundation for later employment&amp;quot;&quot;/&gt;&lt;property id=&quot;20307&quot; value=&quot;384&quot;/&gt;&lt;/object&gt;&lt;object type=&quot;3&quot; unique_id=&quot;10026&quot;&gt;&lt;property id=&quot;20148&quot; value=&quot;5&quot;/&gt;&lt;property id=&quot;20300&quot; value=&quot;Slide 23 - &amp;quot;High school graduation as a foundation for later employment (cont.)&amp;quot;&quot;/&gt;&lt;property id=&quot;20307&quot; value=&quot;388&quot;/&gt;&lt;/object&gt;&lt;object type=&quot;3&quot; unique_id=&quot;10027&quot;&gt;&lt;property id=&quot;20148&quot; value=&quot;5&quot;/&gt;&lt;property id=&quot;20300&quot; value=&quot;Slide 24 - &amp;quot;Effects of HS graduation on full-time employment&amp;quot;&quot;/&gt;&lt;property id=&quot;20307&quot; value=&quot;389&quot;/&gt;&lt;/object&gt;&lt;object type=&quot;3&quot; unique_id=&quot;10028&quot;&gt;&lt;property id=&quot;20148&quot; value=&quot;5&quot;/&gt;&lt;property id=&quot;20300&quot; value=&quot;Slide 25 - &amp;quot;What else promotes early employment after high school?&amp;quot;&quot;/&gt;&lt;property id=&quot;20307&quot; value=&quot;390&quot;/&gt;&lt;/object&gt;&lt;object type=&quot;3&quot; unique_id=&quot;10029&quot;&gt;&lt;property id=&quot;20148&quot; value=&quot;5&quot;/&gt;&lt;property id=&quot;20300&quot; value=&quot;Slide 26 - &amp;quot;Effects of CTE concentration on &amp;#x0D;&amp;#x0A;full-time employment&amp;quot;&quot;/&gt;&lt;property id=&quot;20307&quot; value=&quot;391&quot;/&gt;&lt;/object&gt;&lt;object type=&quot;3&quot; unique_id=&quot;10030&quot;&gt;&lt;property id=&quot;20148&quot; value=&quot;5&quot;/&gt;&lt;property id=&quot;20300&quot; value=&quot;Slide 27 - &amp;quot;But wait!  There’s more!&amp;quot;&quot;/&gt;&lt;property id=&quot;20307&quot; value=&quot;393&quot;/&gt;&lt;/object&gt;&lt;object type=&quot;3&quot; unique_id=&quot;10031&quot;&gt;&lt;property id=&quot;20148&quot; value=&quot;5&quot;/&gt;&lt;property id=&quot;20300&quot; value=&quot;Slide 28 - &amp;quot;Implications&amp;quot;&quot;/&gt;&lt;property id=&quot;20307&quot; value=&quot;394&quot;/&gt;&lt;/object&gt;&lt;object type=&quot;3&quot; unique_id=&quot;10032&quot;&gt;&lt;property id=&quot;20148&quot; value=&quot;5&quot;/&gt;&lt;property id=&quot;20300&quot; value=&quot;Slide 29 - &amp;quot;For more information:&amp;quot;&quot;/&gt;&lt;property id=&quot;20307&quot; value=&quot;307&quot;/&gt;&lt;/object&gt;&lt;/object&gt;&lt;/object&gt;&lt;/database&gt;"/>
  <p:tag name="SECTOMILLISECCONVERTED" val="1"/>
</p:tagLst>
</file>

<file path=ppt/theme/theme1.xml><?xml version="1.0" encoding="utf-8"?>
<a:theme xmlns:a="http://schemas.openxmlformats.org/drawingml/2006/main" name="Blue Ba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Bar Template</Template>
  <TotalTime>6975</TotalTime>
  <Words>4100</Words>
  <Application>Microsoft Office PowerPoint</Application>
  <PresentationFormat>On-screen Show (4:3)</PresentationFormat>
  <Paragraphs>670</Paragraphs>
  <Slides>51</Slides>
  <Notes>33</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Blue Bar Template</vt:lpstr>
      <vt:lpstr>Slide 1</vt:lpstr>
      <vt:lpstr>Today’s Agenda</vt:lpstr>
      <vt:lpstr>NLTS2 overview</vt:lpstr>
      <vt:lpstr>Data sources</vt:lpstr>
      <vt:lpstr>Characteristics of high school students with ED</vt:lpstr>
      <vt:lpstr>When youth with ED left high school</vt:lpstr>
      <vt:lpstr>Employment After High School    </vt:lpstr>
      <vt:lpstr>Employment of young adults with ED up to 8 years out of high school</vt:lpstr>
      <vt:lpstr>Employment of young adults with ED by time out of high school</vt:lpstr>
      <vt:lpstr>Outcomes assessed</vt:lpstr>
      <vt:lpstr>What promotes early employment after high school?</vt:lpstr>
      <vt:lpstr>Methods</vt:lpstr>
      <vt:lpstr>Predicting employment outcomes</vt:lpstr>
      <vt:lpstr>Effects on full-time employment of  providing transition planning instruction</vt:lpstr>
      <vt:lpstr>Effects on full-time employment of any  general education CTE and CTE concentration</vt:lpstr>
      <vt:lpstr>CTE enrollment of youth with ED</vt:lpstr>
      <vt:lpstr>Effects of HS graduation on full-time employment</vt:lpstr>
      <vt:lpstr>Postsecondary School Enrollment   </vt:lpstr>
      <vt:lpstr>Postsecondary school enrollment of young adults with ED up to 8 years post-high-school</vt:lpstr>
      <vt:lpstr>Postsecondary school completion at the time of final interview/survey</vt:lpstr>
      <vt:lpstr>What promotes postsecondary school enrollment for young adults with ED?</vt:lpstr>
      <vt:lpstr>Effects of course taking and performance  on postsecondary enrollment:     </vt:lpstr>
      <vt:lpstr>Average number of credits earned in high school, by course type</vt:lpstr>
      <vt:lpstr>Grade performance</vt:lpstr>
      <vt:lpstr>Effects of transition planning experiences  on postsecondary enrollment:    </vt:lpstr>
      <vt:lpstr>Student participation in transition planning meetings by youth with ED</vt:lpstr>
      <vt:lpstr>Contacts with postsecondary schools in transition planning for youth with ED</vt:lpstr>
      <vt:lpstr>Effects of goals and expectations on postsecondary enrollment:     </vt:lpstr>
      <vt:lpstr>Transition plan goals of youth with ED</vt:lpstr>
      <vt:lpstr>Youth expectations</vt:lpstr>
      <vt:lpstr>Parent expectations for youth with ED</vt:lpstr>
      <vt:lpstr>Effects of parent involvement on postsecondary enrollment:     </vt:lpstr>
      <vt:lpstr>Involvement of parents of youth with ED</vt:lpstr>
      <vt:lpstr>Effects of high school completion on postsecondary enrollment     </vt:lpstr>
      <vt:lpstr>Putting It all Together:  Engagement Over Time       </vt:lpstr>
      <vt:lpstr>Going the next step</vt:lpstr>
      <vt:lpstr>Patterns of engagement</vt:lpstr>
      <vt:lpstr>Patterns of engagement by time out of  high school</vt:lpstr>
      <vt:lpstr>Patterns of engagementover time</vt:lpstr>
      <vt:lpstr>Prevalence of three patterns of engagement over 6 years post high school</vt:lpstr>
      <vt:lpstr>Demographic factors associated with  disengagement and steady engagement</vt:lpstr>
      <vt:lpstr>Experiences associated with  disengagement and steady engagement</vt:lpstr>
      <vt:lpstr>Other factors associated with  disengagement and steady engagement</vt:lpstr>
      <vt:lpstr>Taking the next step</vt:lpstr>
      <vt:lpstr>Prevalence of patterns of engagement over 4 years after high school</vt:lpstr>
      <vt:lpstr>Association between CTE course taking and engagement</vt:lpstr>
      <vt:lpstr>Association between engagement and transition planning goals and instruction</vt:lpstr>
      <vt:lpstr>Association between engagement and  parents involvement and expectations </vt:lpstr>
      <vt:lpstr>Association between high school  graduation and engagement</vt:lpstr>
      <vt:lpstr>Implications</vt:lpstr>
      <vt:lpstr>For more information:</vt:lpstr>
    </vt:vector>
  </TitlesOfParts>
  <Company>SRI International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Musielak</dc:creator>
  <cp:lastModifiedBy>CostaA</cp:lastModifiedBy>
  <cp:revision>421</cp:revision>
  <cp:lastPrinted>2014-05-12T18:33:35Z</cp:lastPrinted>
  <dcterms:created xsi:type="dcterms:W3CDTF">2012-02-03T16:58:10Z</dcterms:created>
  <dcterms:modified xsi:type="dcterms:W3CDTF">2014-05-14T17:00:17Z</dcterms:modified>
</cp:coreProperties>
</file>