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8"/>
  </p:notesMasterIdLst>
  <p:handoutMasterIdLst>
    <p:handoutMasterId r:id="rId69"/>
  </p:handoutMasterIdLst>
  <p:sldIdLst>
    <p:sldId id="257" r:id="rId5"/>
    <p:sldId id="258" r:id="rId6"/>
    <p:sldId id="263" r:id="rId7"/>
    <p:sldId id="266" r:id="rId8"/>
    <p:sldId id="265" r:id="rId9"/>
    <p:sldId id="267" r:id="rId10"/>
    <p:sldId id="259" r:id="rId11"/>
    <p:sldId id="260" r:id="rId12"/>
    <p:sldId id="261" r:id="rId13"/>
    <p:sldId id="262" r:id="rId14"/>
    <p:sldId id="268" r:id="rId15"/>
    <p:sldId id="264" r:id="rId16"/>
    <p:sldId id="291" r:id="rId17"/>
    <p:sldId id="292" r:id="rId18"/>
    <p:sldId id="293" r:id="rId19"/>
    <p:sldId id="294" r:id="rId20"/>
    <p:sldId id="272" r:id="rId21"/>
    <p:sldId id="274" r:id="rId22"/>
    <p:sldId id="278" r:id="rId23"/>
    <p:sldId id="288" r:id="rId24"/>
    <p:sldId id="280" r:id="rId25"/>
    <p:sldId id="281" r:id="rId26"/>
    <p:sldId id="290" r:id="rId27"/>
    <p:sldId id="286" r:id="rId28"/>
    <p:sldId id="284" r:id="rId29"/>
    <p:sldId id="295" r:id="rId30"/>
    <p:sldId id="296" r:id="rId31"/>
    <p:sldId id="297" r:id="rId32"/>
    <p:sldId id="298" r:id="rId33"/>
    <p:sldId id="269" r:id="rId34"/>
    <p:sldId id="271" r:id="rId35"/>
    <p:sldId id="299" r:id="rId36"/>
    <p:sldId id="273" r:id="rId37"/>
    <p:sldId id="282" r:id="rId38"/>
    <p:sldId id="300" r:id="rId39"/>
    <p:sldId id="276" r:id="rId40"/>
    <p:sldId id="277" r:id="rId41"/>
    <p:sldId id="283" r:id="rId42"/>
    <p:sldId id="279" r:id="rId43"/>
    <p:sldId id="301" r:id="rId44"/>
    <p:sldId id="302" r:id="rId45"/>
    <p:sldId id="303" r:id="rId46"/>
    <p:sldId id="4410" r:id="rId47"/>
    <p:sldId id="4411" r:id="rId48"/>
    <p:sldId id="4412" r:id="rId49"/>
    <p:sldId id="4413" r:id="rId50"/>
    <p:sldId id="4454" r:id="rId51"/>
    <p:sldId id="4414" r:id="rId52"/>
    <p:sldId id="4460" r:id="rId53"/>
    <p:sldId id="4455" r:id="rId54"/>
    <p:sldId id="4456" r:id="rId55"/>
    <p:sldId id="4442" r:id="rId56"/>
    <p:sldId id="4443" r:id="rId57"/>
    <p:sldId id="4457" r:id="rId58"/>
    <p:sldId id="4444" r:id="rId59"/>
    <p:sldId id="4458" r:id="rId60"/>
    <p:sldId id="4447" r:id="rId61"/>
    <p:sldId id="4446" r:id="rId62"/>
    <p:sldId id="4448" r:id="rId63"/>
    <p:sldId id="4450" r:id="rId64"/>
    <p:sldId id="4451" r:id="rId65"/>
    <p:sldId id="4452" r:id="rId66"/>
    <p:sldId id="445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88470F-55CE-497B-E03D-1500111FCBAB}" name="Narkewicz, Emma L" initials="NEL" userId="S::Emma.Narkewicz@umassmed.edu::4f1b2880-f59e-44d6-a3cb-89c65babb5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30FBB2-EFA5-4149-832C-0C65C7C13C39}" v="409" dt="2024-05-15T21:02:13.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86439" autoAdjust="0"/>
  </p:normalViewPr>
  <p:slideViewPr>
    <p:cSldViewPr snapToGrid="0" snapToObjects="1" showGuides="1">
      <p:cViewPr varScale="1">
        <p:scale>
          <a:sx n="30" d="100"/>
          <a:sy n="30" d="100"/>
        </p:scale>
        <p:origin x="96" y="32"/>
      </p:cViewPr>
      <p:guideLst>
        <p:guide orient="horz" pos="2160"/>
        <p:guide pos="3864"/>
      </p:guideLst>
    </p:cSldViewPr>
  </p:slideViewPr>
  <p:outlineViewPr>
    <p:cViewPr>
      <p:scale>
        <a:sx n="33" d="100"/>
        <a:sy n="33" d="100"/>
      </p:scale>
      <p:origin x="0" y="-546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F21E0C-A76B-4849-9996-F177B4C380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F497A2-B573-DA49-B911-E3D551624B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ECF258-C5C2-474F-B9DC-A64CB8D46CA3}" type="datetimeFigureOut">
              <a:rPr lang="en-US" smtClean="0"/>
              <a:t>10/30/2024</a:t>
            </a:fld>
            <a:endParaRPr lang="en-US"/>
          </a:p>
        </p:txBody>
      </p:sp>
      <p:sp>
        <p:nvSpPr>
          <p:cNvPr id="4" name="Footer Placeholder 3">
            <a:extLst>
              <a:ext uri="{FF2B5EF4-FFF2-40B4-BE49-F238E27FC236}">
                <a16:creationId xmlns:a16="http://schemas.microsoft.com/office/drawing/2014/main" id="{CEFA2547-0B40-7944-AB89-64E690E746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E0E9D8-361C-D94A-AA67-4A8AEF40C6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8F5454-C08A-1249-9C25-7A39A92DB51D}" type="slidenum">
              <a:rPr lang="en-US" smtClean="0"/>
              <a:t>‹#›</a:t>
            </a:fld>
            <a:endParaRPr lang="en-US"/>
          </a:p>
        </p:txBody>
      </p:sp>
    </p:spTree>
    <p:extLst>
      <p:ext uri="{BB962C8B-B14F-4D97-AF65-F5344CB8AC3E}">
        <p14:creationId xmlns:p14="http://schemas.microsoft.com/office/powerpoint/2010/main" val="3278963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ABDDA2-AF06-4CD6-A19B-B14B6DBC372B}" type="datetimeFigureOut">
              <a:rPr lang="en-GB" smtClean="0"/>
              <a:t>30/10/2024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75AF2E-A756-40A4-8098-AA727B5315E6}" type="slidenum">
              <a:rPr lang="en-GB" smtClean="0"/>
              <a:t>‹#›</a:t>
            </a:fld>
            <a:endParaRPr lang="en-GB"/>
          </a:p>
        </p:txBody>
      </p:sp>
    </p:spTree>
    <p:extLst>
      <p:ext uri="{BB962C8B-B14F-4D97-AF65-F5344CB8AC3E}">
        <p14:creationId xmlns:p14="http://schemas.microsoft.com/office/powerpoint/2010/main" val="1670286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19.sv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19.svg"/></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19.svg"/></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2D1FDA-5082-4640-BD65-9AB67A79DB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5410E752-098A-0B68-5418-C451C23C4B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643187"/>
            <a:ext cx="6858000" cy="3857625"/>
          </a:xfrm>
          <a:prstGeom prst="rect">
            <a:avLst/>
          </a:prstGeom>
        </p:spPr>
      </p:pic>
    </p:spTree>
    <p:extLst>
      <p:ext uri="{BB962C8B-B14F-4D97-AF65-F5344CB8AC3E}">
        <p14:creationId xmlns:p14="http://schemas.microsoft.com/office/powerpoint/2010/main" val="3561381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ptos" panose="020B0004020202020204" pitchFamily="34" charset="0"/>
              </a:rPr>
              <a:t>Next, I will describe how our organization honors the value of youth voice through our YAB.</a:t>
            </a:r>
          </a:p>
        </p:txBody>
      </p:sp>
      <p:sp>
        <p:nvSpPr>
          <p:cNvPr id="4" name="Slide Number Placeholder 3"/>
          <p:cNvSpPr>
            <a:spLocks noGrp="1"/>
          </p:cNvSpPr>
          <p:nvPr>
            <p:ph type="sldNum" sz="quarter" idx="5"/>
          </p:nvPr>
        </p:nvSpPr>
        <p:spPr/>
        <p:txBody>
          <a:bodyPr/>
          <a:lstStyle/>
          <a:p>
            <a:fld id="{FD75AF2E-A756-40A4-8098-AA727B5315E6}" type="slidenum">
              <a:rPr lang="en-GB" smtClean="0"/>
              <a:t>12</a:t>
            </a:fld>
            <a:endParaRPr lang="en-GB" dirty="0"/>
          </a:p>
        </p:txBody>
      </p:sp>
    </p:spTree>
    <p:extLst>
      <p:ext uri="{BB962C8B-B14F-4D97-AF65-F5344CB8AC3E}">
        <p14:creationId xmlns:p14="http://schemas.microsoft.com/office/powerpoint/2010/main" val="455880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latin typeface="Aptos" panose="020B0004020202020204" pitchFamily="34" charset="0"/>
              </a:rPr>
              <a:t>Established in 2024</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b="0" dirty="0">
                <a:latin typeface="Aptos" panose="020B0004020202020204" pitchFamily="34" charset="0"/>
              </a:rPr>
              <a:t>Our YAB was first established ten years ago, in 2014.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dirty="0">
              <a:latin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latin typeface="Aptos" panose="020B0004020202020204" pitchFamily="34" charset="0"/>
              </a:rPr>
              <a:t>Began as part of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b="0" dirty="0">
                <a:latin typeface="Aptos" panose="020B0004020202020204" pitchFamily="34" charset="0"/>
              </a:rPr>
              <a:t>The YAB began as part of the 2014-2019 Learning &amp; Working During the Transition to Adulthood RRTC (funded by NIDILRR)</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b="0" dirty="0">
                <a:latin typeface="Aptos" panose="020B0004020202020204" pitchFamily="34" charset="0"/>
              </a:rPr>
              <a:t>has been carried over into subsequent grant cycles.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dirty="0">
              <a:latin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latin typeface="Aptos" panose="020B0004020202020204" pitchFamily="34" charset="0"/>
              </a:rPr>
              <a:t>Image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dirty="0">
                <a:latin typeface="Aptos" panose="020B0004020202020204" pitchFamily="34" charset="0"/>
              </a:rPr>
              <a:t>On the slide, there is a photo of a group of young people engaged in discussion.</a:t>
            </a:r>
          </a:p>
        </p:txBody>
      </p:sp>
      <p:sp>
        <p:nvSpPr>
          <p:cNvPr id="4" name="Slide Number Placeholder 3"/>
          <p:cNvSpPr>
            <a:spLocks noGrp="1"/>
          </p:cNvSpPr>
          <p:nvPr>
            <p:ph type="sldNum" sz="quarter" idx="5"/>
          </p:nvPr>
        </p:nvSpPr>
        <p:spPr/>
        <p:txBody>
          <a:bodyPr/>
          <a:lstStyle/>
          <a:p>
            <a:fld id="{FD75AF2E-A756-40A4-8098-AA727B5315E6}" type="slidenum">
              <a:rPr lang="en-GB" smtClean="0"/>
              <a:t>13</a:t>
            </a:fld>
            <a:endParaRPr lang="en-GB" dirty="0"/>
          </a:p>
        </p:txBody>
      </p:sp>
    </p:spTree>
    <p:extLst>
      <p:ext uri="{BB962C8B-B14F-4D97-AF65-F5344CB8AC3E}">
        <p14:creationId xmlns:p14="http://schemas.microsoft.com/office/powerpoint/2010/main" val="3303642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latin typeface="Aptos" panose="020B0004020202020204" pitchFamily="34" charset="0"/>
              </a:rPr>
              <a:t>Our mission</a:t>
            </a:r>
            <a:r>
              <a:rPr lang="en-US" sz="1000" dirty="0">
                <a:latin typeface="Aptos" panose="020B0004020202020204" pitchFamily="34" charset="0"/>
              </a:rPr>
              <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dirty="0">
                <a:latin typeface="Aptos" panose="020B0004020202020204" pitchFamily="34" charset="0"/>
              </a:rPr>
              <a:t>Our YAB aims to, “Provide our organization with input from young adults living with mental health conditions to improve the research, policies, and services designed to meet their needs.”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dirty="0">
                <a:latin typeface="Aptos" panose="020B0004020202020204" pitchFamily="34" charset="0"/>
              </a:rPr>
              <a:t>Highlighted on the slide are two key elements of a good mission statement: in blue, “</a:t>
            </a:r>
            <a:r>
              <a:rPr lang="en-US" sz="1000" u="sng" dirty="0">
                <a:latin typeface="Aptos" panose="020B0004020202020204" pitchFamily="34" charset="0"/>
              </a:rPr>
              <a:t>Reflect your organization’s needs</a:t>
            </a:r>
            <a:r>
              <a:rPr lang="en-US" sz="1000" dirty="0">
                <a:latin typeface="Aptos" panose="020B0004020202020204" pitchFamily="34" charset="0"/>
              </a:rPr>
              <a:t>,” and in yellow, “C</a:t>
            </a:r>
            <a:r>
              <a:rPr lang="en-US" sz="1000" u="sng" dirty="0">
                <a:latin typeface="Aptos" panose="020B0004020202020204" pitchFamily="34" charset="0"/>
              </a:rPr>
              <a:t>oncisely summarize the purpose of the advisory board</a:t>
            </a:r>
            <a:r>
              <a:rPr lang="en-US" sz="1000" dirty="0">
                <a:latin typeface="Aptos" panose="020B0004020202020204" pitchFamily="34" charset="0"/>
              </a:rPr>
              <a:t>,” which is outlined in the Toolkit, which my colleague Emma will discuss more in-depth.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FD75AF2E-A756-40A4-8098-AA727B5315E6}" type="slidenum">
              <a:rPr lang="en-GB" smtClean="0"/>
              <a:t>14</a:t>
            </a:fld>
            <a:endParaRPr lang="en-GB" dirty="0"/>
          </a:p>
        </p:txBody>
      </p:sp>
    </p:spTree>
    <p:extLst>
      <p:ext uri="{BB962C8B-B14F-4D97-AF65-F5344CB8AC3E}">
        <p14:creationId xmlns:p14="http://schemas.microsoft.com/office/powerpoint/2010/main" val="1699320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dirty="0">
                <a:latin typeface="Aptos" panose="020B0004020202020204" pitchFamily="34" charset="0"/>
              </a:rPr>
              <a:t>About 10-20 young adults...</a:t>
            </a:r>
          </a:p>
          <a:p>
            <a:pPr marL="628650" lvl="1" indent="-171450">
              <a:buFont typeface="Wingdings" panose="05000000000000000000" pitchFamily="2" charset="2"/>
              <a:buChar char="q"/>
            </a:pPr>
            <a:r>
              <a:rPr lang="en-US" sz="1000" dirty="0">
                <a:latin typeface="Aptos" panose="020B0004020202020204" pitchFamily="34" charset="0"/>
              </a:rPr>
              <a:t>Our YAB consists of about 10-20 young adults between the </a:t>
            </a:r>
            <a:r>
              <a:rPr lang="en-US" sz="1000" u="sng" dirty="0">
                <a:latin typeface="Aptos" panose="020B0004020202020204" pitchFamily="34" charset="0"/>
              </a:rPr>
              <a:t>ages of 18-30 </a:t>
            </a:r>
            <a:r>
              <a:rPr lang="en-US" sz="1000" dirty="0">
                <a:latin typeface="Aptos" panose="020B0004020202020204" pitchFamily="34" charset="0"/>
              </a:rPr>
              <a:t>from </a:t>
            </a:r>
            <a:r>
              <a:rPr lang="en-US" sz="1000" u="sng" dirty="0">
                <a:latin typeface="Aptos" panose="020B0004020202020204" pitchFamily="34" charset="0"/>
              </a:rPr>
              <a:t>across the US</a:t>
            </a:r>
            <a:r>
              <a:rPr lang="en-US" sz="1000" dirty="0">
                <a:latin typeface="Aptos" panose="020B0004020202020204" pitchFamily="34" charset="0"/>
              </a:rPr>
              <a:t>. </a:t>
            </a:r>
          </a:p>
          <a:p>
            <a:pPr marL="628650" lvl="1" indent="-171450">
              <a:buFont typeface="Arial" panose="020B0604020202020204" pitchFamily="34" charset="0"/>
              <a:buChar char="•"/>
            </a:pPr>
            <a:endParaRPr lang="en-US" sz="1000" dirty="0">
              <a:latin typeface="Aptos" panose="020B0004020202020204" pitchFamily="34" charset="0"/>
            </a:endParaRPr>
          </a:p>
          <a:p>
            <a:pPr marL="171450" lvl="0" indent="-171450">
              <a:buFont typeface="Arial" panose="020B0604020202020204" pitchFamily="34" charset="0"/>
              <a:buChar char="•"/>
            </a:pPr>
            <a:r>
              <a:rPr lang="en-US" sz="1000" b="1" dirty="0">
                <a:latin typeface="Aptos" panose="020B0004020202020204" pitchFamily="34" charset="0"/>
              </a:rPr>
              <a:t>Meet virtually once a month...</a:t>
            </a:r>
          </a:p>
          <a:p>
            <a:pPr marL="628650" lvl="1" indent="-171450">
              <a:buFont typeface="Wingdings" panose="05000000000000000000" pitchFamily="2" charset="2"/>
              <a:buChar char="q"/>
            </a:pPr>
            <a:r>
              <a:rPr lang="en-US" sz="1000" dirty="0">
                <a:latin typeface="Aptos" panose="020B0004020202020204" pitchFamily="34" charset="0"/>
              </a:rPr>
              <a:t>We meet as a board </a:t>
            </a:r>
            <a:r>
              <a:rPr lang="en-US" sz="1000" u="sng" dirty="0">
                <a:latin typeface="Aptos" panose="020B0004020202020204" pitchFamily="34" charset="0"/>
              </a:rPr>
              <a:t>virtually once a month on Zoom</a:t>
            </a:r>
            <a:r>
              <a:rPr lang="en-US" sz="1000" dirty="0">
                <a:latin typeface="Aptos" panose="020B0004020202020204" pitchFamily="34" charset="0"/>
              </a:rPr>
              <a:t>, which is represented by the icon on the slide.</a:t>
            </a:r>
          </a:p>
          <a:p>
            <a:endParaRPr lang="en-US" sz="1000" dirty="0">
              <a:latin typeface="Aptos" panose="020B0004020202020204" pitchFamily="34" charset="0"/>
            </a:endParaRPr>
          </a:p>
          <a:p>
            <a:pPr marL="171450" indent="-171450">
              <a:buFont typeface="Arial" panose="020B0604020202020204" pitchFamily="34" charset="0"/>
              <a:buChar char="•"/>
            </a:pPr>
            <a:r>
              <a:rPr lang="en-US" sz="1000" b="1" dirty="0">
                <a:latin typeface="Aptos" panose="020B0004020202020204" pitchFamily="34" charset="0"/>
              </a:rPr>
              <a:t>Provide ...</a:t>
            </a:r>
          </a:p>
          <a:p>
            <a:pPr marL="628650" lvl="1" indent="-171450">
              <a:buFont typeface="Wingdings" panose="05000000000000000000" pitchFamily="2" charset="2"/>
              <a:buChar char="q"/>
            </a:pPr>
            <a:r>
              <a:rPr lang="en-US" sz="1000" dirty="0">
                <a:latin typeface="Aptos" panose="020B0004020202020204" pitchFamily="34" charset="0"/>
              </a:rPr>
              <a:t>YAB members also provide </a:t>
            </a:r>
            <a:r>
              <a:rPr lang="en-US" sz="1000" u="sng" dirty="0">
                <a:latin typeface="Aptos" panose="020B0004020202020204" pitchFamily="34" charset="0"/>
              </a:rPr>
              <a:t>consultation as needed</a:t>
            </a:r>
            <a:r>
              <a:rPr lang="en-US" sz="1000" dirty="0">
                <a:latin typeface="Aptos" panose="020B0004020202020204" pitchFamily="34" charset="0"/>
              </a:rPr>
              <a:t>. </a:t>
            </a:r>
          </a:p>
          <a:p>
            <a:endParaRPr lang="en-US" sz="1000" dirty="0">
              <a:latin typeface="Aptos" panose="020B0004020202020204" pitchFamily="34" charset="0"/>
            </a:endParaRPr>
          </a:p>
          <a:p>
            <a:pPr marL="171450" indent="-171450">
              <a:buFont typeface="Arial" panose="020B0604020202020204" pitchFamily="34" charset="0"/>
              <a:buChar char="•"/>
            </a:pPr>
            <a:r>
              <a:rPr lang="en-US" sz="1000" b="1" dirty="0">
                <a:latin typeface="Aptos" panose="020B0004020202020204" pitchFamily="34" charset="0"/>
              </a:rPr>
              <a:t>Members are paid...</a:t>
            </a:r>
          </a:p>
          <a:p>
            <a:pPr marL="628650" lvl="1" indent="-171450">
              <a:buFont typeface="Wingdings" panose="05000000000000000000" pitchFamily="2" charset="2"/>
              <a:buChar char="q"/>
            </a:pPr>
            <a:r>
              <a:rPr lang="en-US" sz="1000" dirty="0">
                <a:latin typeface="Aptos" panose="020B0004020202020204" pitchFamily="34" charset="0"/>
              </a:rPr>
              <a:t>We are committed to providing YAB members with </a:t>
            </a:r>
            <a:r>
              <a:rPr lang="en-US" sz="1000" u="sng" dirty="0">
                <a:latin typeface="Aptos" panose="020B0004020202020204" pitchFamily="34" charset="0"/>
              </a:rPr>
              <a:t>equitable compensation </a:t>
            </a:r>
            <a:r>
              <a:rPr lang="en-US" sz="1000" dirty="0">
                <a:latin typeface="Aptos" panose="020B0004020202020204" pitchFamily="34" charset="0"/>
              </a:rPr>
              <a:t>for their time and contributions, regardless of educational background. This is built into our grant budget from the beginning.</a:t>
            </a:r>
          </a:p>
          <a:p>
            <a:pPr marL="628650" lvl="1" indent="-171450">
              <a:buFont typeface="Wingdings" panose="05000000000000000000" pitchFamily="2" charset="2"/>
              <a:buChar char="q"/>
            </a:pPr>
            <a:r>
              <a:rPr lang="en-US" sz="1000" dirty="0">
                <a:latin typeface="Aptos" panose="020B0004020202020204" pitchFamily="34" charset="0"/>
              </a:rPr>
              <a:t>Members are </a:t>
            </a:r>
            <a:r>
              <a:rPr lang="en-US" sz="1000" u="sng" dirty="0">
                <a:latin typeface="Aptos" panose="020B0004020202020204" pitchFamily="34" charset="0"/>
              </a:rPr>
              <a:t>paid $40/hour as consultants</a:t>
            </a:r>
            <a:r>
              <a:rPr lang="en-US" sz="1000" dirty="0">
                <a:latin typeface="Aptos" panose="020B0004020202020204" pitchFamily="34" charset="0"/>
              </a:rPr>
              <a:t>.</a:t>
            </a:r>
          </a:p>
        </p:txBody>
      </p:sp>
      <p:sp>
        <p:nvSpPr>
          <p:cNvPr id="4" name="Slide Number Placeholder 3"/>
          <p:cNvSpPr>
            <a:spLocks noGrp="1"/>
          </p:cNvSpPr>
          <p:nvPr>
            <p:ph type="sldNum" sz="quarter" idx="5"/>
          </p:nvPr>
        </p:nvSpPr>
        <p:spPr/>
        <p:txBody>
          <a:bodyPr/>
          <a:lstStyle/>
          <a:p>
            <a:fld id="{FD75AF2E-A756-40A4-8098-AA727B5315E6}" type="slidenum">
              <a:rPr lang="en-GB" smtClean="0"/>
              <a:t>15</a:t>
            </a:fld>
            <a:endParaRPr lang="en-GB" dirty="0"/>
          </a:p>
        </p:txBody>
      </p:sp>
    </p:spTree>
    <p:extLst>
      <p:ext uri="{BB962C8B-B14F-4D97-AF65-F5344CB8AC3E}">
        <p14:creationId xmlns:p14="http://schemas.microsoft.com/office/powerpoint/2010/main" val="3999976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dirty="0">
                <a:latin typeface="Aptos" panose="020B0004020202020204" pitchFamily="34" charset="0"/>
              </a:rPr>
              <a:t>Icebreakers</a:t>
            </a:r>
          </a:p>
          <a:p>
            <a:pPr marL="628650" lvl="1" indent="-171450">
              <a:buFont typeface="Wingdings" panose="05000000000000000000" pitchFamily="2" charset="2"/>
              <a:buChar char="q"/>
            </a:pPr>
            <a:r>
              <a:rPr lang="en-US" sz="1000" dirty="0">
                <a:latin typeface="Aptos" panose="020B0004020202020204" pitchFamily="34" charset="0"/>
              </a:rPr>
              <a:t>Our meetings begin with icebreakers, </a:t>
            </a:r>
            <a:r>
              <a:rPr lang="en-US" sz="1000" u="sng" dirty="0">
                <a:latin typeface="Aptos" panose="020B0004020202020204" pitchFamily="34" charset="0"/>
              </a:rPr>
              <a:t>light-hearted, open-ended questions,</a:t>
            </a:r>
          </a:p>
          <a:p>
            <a:pPr marL="628650" lvl="1" indent="-171450">
              <a:buFont typeface="Wingdings" panose="05000000000000000000" pitchFamily="2" charset="2"/>
              <a:buChar char="q"/>
            </a:pPr>
            <a:r>
              <a:rPr lang="en-US" sz="1000" dirty="0">
                <a:latin typeface="Aptos" panose="020B0004020202020204" pitchFamily="34" charset="0"/>
              </a:rPr>
              <a:t>Such as “If you were writing a book, what would it be about?” and “What qualities do you appreciate most in a friend?”</a:t>
            </a:r>
          </a:p>
          <a:p>
            <a:pPr marL="628650" lvl="1" indent="-171450">
              <a:buFont typeface="Wingdings" panose="05000000000000000000" pitchFamily="2" charset="2"/>
              <a:buChar char="q"/>
            </a:pPr>
            <a:r>
              <a:rPr lang="en-US" sz="1000" dirty="0">
                <a:latin typeface="Aptos" panose="020B0004020202020204" pitchFamily="34" charset="0"/>
              </a:rPr>
              <a:t>This is an important piece of </a:t>
            </a:r>
            <a:r>
              <a:rPr lang="en-US" sz="1000" u="sng" dirty="0">
                <a:latin typeface="Aptos" panose="020B0004020202020204" pitchFamily="34" charset="0"/>
              </a:rPr>
              <a:t>group cohesion, helping </a:t>
            </a:r>
            <a:r>
              <a:rPr lang="en-US" sz="1000" dirty="0">
                <a:latin typeface="Aptos" panose="020B0004020202020204" pitchFamily="34" charset="0"/>
              </a:rPr>
              <a:t>members to identify common interests.</a:t>
            </a:r>
          </a:p>
          <a:p>
            <a:pPr marL="457200" lvl="1" indent="0">
              <a:buFont typeface="Wingdings" panose="05000000000000000000" pitchFamily="2" charset="2"/>
              <a:buNone/>
            </a:pPr>
            <a:endParaRPr lang="en-US" sz="1000" dirty="0">
              <a:latin typeface="Aptos" panose="020B0004020202020204" pitchFamily="34" charset="0"/>
            </a:endParaRPr>
          </a:p>
          <a:p>
            <a:pPr marL="171450" indent="-171450">
              <a:buFont typeface="Arial" panose="020B0604020202020204" pitchFamily="34" charset="0"/>
              <a:buChar char="•"/>
            </a:pPr>
            <a:r>
              <a:rPr lang="en-US" sz="1000" b="1" dirty="0">
                <a:latin typeface="Aptos" panose="020B0004020202020204" pitchFamily="34" charset="0"/>
              </a:rPr>
              <a:t>Review</a:t>
            </a:r>
          </a:p>
          <a:p>
            <a:pPr marL="628650" lvl="1" indent="-171450">
              <a:buFont typeface="Wingdings" panose="05000000000000000000" pitchFamily="2" charset="2"/>
              <a:buChar char="q"/>
            </a:pPr>
            <a:r>
              <a:rPr lang="en-US" sz="1000" dirty="0">
                <a:latin typeface="Aptos" panose="020B0004020202020204" pitchFamily="34" charset="0"/>
              </a:rPr>
              <a:t>We review our </a:t>
            </a:r>
            <a:r>
              <a:rPr lang="en-US" sz="1000" u="sng" dirty="0">
                <a:latin typeface="Aptos" panose="020B0004020202020204" pitchFamily="34" charset="0"/>
              </a:rPr>
              <a:t>Comfort Clause, or ground rules, </a:t>
            </a:r>
            <a:r>
              <a:rPr lang="en-US" sz="1000" dirty="0">
                <a:latin typeface="Aptos" panose="020B0004020202020204" pitchFamily="34" charset="0"/>
              </a:rPr>
              <a:t>at the start of each meeting, some of ours include...</a:t>
            </a:r>
          </a:p>
          <a:p>
            <a:pPr marL="628650" lvl="1" indent="-171450">
              <a:buFont typeface="Wingdings" panose="05000000000000000000" pitchFamily="2" charset="2"/>
              <a:buChar char="q"/>
            </a:pPr>
            <a:r>
              <a:rPr lang="en-US" altLang="en-US" sz="1000" b="1" dirty="0">
                <a:latin typeface="Aptos" panose="020B0004020202020204" pitchFamily="34" charset="0"/>
              </a:rPr>
              <a:t>Use preferred language - </a:t>
            </a:r>
            <a:r>
              <a:rPr lang="en-US" altLang="en-US" sz="1000" dirty="0">
                <a:latin typeface="Aptos" panose="020B0004020202020204" pitchFamily="34" charset="0"/>
              </a:rPr>
              <a:t>To mitigate stigma, we encourage person-first language and asking directly how others identify. </a:t>
            </a:r>
            <a:endParaRPr lang="en-US" altLang="en-US" sz="1000" b="0" dirty="0">
              <a:latin typeface="Aptos" panose="020B0004020202020204" pitchFamily="34" charset="0"/>
            </a:endParaRPr>
          </a:p>
          <a:p>
            <a:pPr marL="628650" lvl="1" indent="-171450">
              <a:buFont typeface="Wingdings" panose="05000000000000000000" pitchFamily="2" charset="2"/>
              <a:buChar char="q"/>
            </a:pPr>
            <a:r>
              <a:rPr lang="en-US" altLang="en-US" sz="1000" b="1" dirty="0">
                <a:latin typeface="Aptos" panose="020B0004020202020204" pitchFamily="34" charset="0"/>
              </a:rPr>
              <a:t>Vegas Rule – </a:t>
            </a:r>
            <a:r>
              <a:rPr lang="en-US" altLang="en-US" sz="1000" b="0" dirty="0">
                <a:latin typeface="Aptos" panose="020B0004020202020204" pitchFamily="34" charset="0"/>
              </a:rPr>
              <a:t>which comes from the phrase “What happens in Vegas, stays in Vegas.” This emphasizes confidentiality.</a:t>
            </a:r>
          </a:p>
          <a:p>
            <a:pPr marL="628650" lvl="1" indent="-171450">
              <a:buFont typeface="Wingdings" panose="05000000000000000000" pitchFamily="2" charset="2"/>
              <a:buChar char="q"/>
            </a:pPr>
            <a:r>
              <a:rPr lang="en-US" altLang="en-US" sz="1000" b="1" dirty="0">
                <a:latin typeface="Aptos" panose="020B0004020202020204" pitchFamily="34" charset="0"/>
              </a:rPr>
              <a:t>The “Oops &amp; Ouch” Clause </a:t>
            </a:r>
            <a:r>
              <a:rPr lang="en-US" altLang="en-US" sz="1000" b="0" dirty="0">
                <a:latin typeface="Aptos" panose="020B0004020202020204" pitchFamily="34" charset="0"/>
              </a:rPr>
              <a:t>- </a:t>
            </a:r>
            <a:r>
              <a:rPr lang="en-US" altLang="en-US" sz="1000" dirty="0">
                <a:latin typeface="Aptos" panose="020B0004020202020204" pitchFamily="34" charset="0"/>
              </a:rPr>
              <a:t>Gives people a chance to apologize when they may have upset someone.</a:t>
            </a:r>
            <a:endParaRPr lang="en-US" altLang="en-US" sz="1000" b="1" dirty="0">
              <a:latin typeface="Aptos" panose="020B0004020202020204" pitchFamily="34" charset="0"/>
            </a:endParaRPr>
          </a:p>
          <a:p>
            <a:pPr marL="628650" lvl="1" indent="-171450">
              <a:buFont typeface="Wingdings" panose="05000000000000000000" pitchFamily="2" charset="2"/>
              <a:buChar char="q"/>
            </a:pPr>
            <a:endParaRPr lang="en-US" sz="1000" dirty="0">
              <a:latin typeface="Aptos" panose="020B0004020202020204" pitchFamily="34" charset="0"/>
            </a:endParaRPr>
          </a:p>
          <a:p>
            <a:pPr marL="628650" lvl="1" indent="-171450">
              <a:buFont typeface="Arial" panose="020B0604020202020204" pitchFamily="34" charset="0"/>
              <a:buChar char="•"/>
            </a:pPr>
            <a:endParaRPr lang="en-US" sz="1000" dirty="0">
              <a:latin typeface="Aptos" panose="020B0004020202020204" pitchFamily="34" charset="0"/>
            </a:endParaRPr>
          </a:p>
          <a:p>
            <a:pPr marL="171450" lvl="0" indent="-171450">
              <a:buFont typeface="Arial" panose="020B0604020202020204" pitchFamily="34" charset="0"/>
              <a:buChar char="•"/>
            </a:pPr>
            <a:r>
              <a:rPr lang="en-US" sz="1000" b="1" dirty="0">
                <a:latin typeface="Aptos" panose="020B0004020202020204" pitchFamily="34" charset="0"/>
              </a:rPr>
              <a:t>Two, 45-minute...</a:t>
            </a:r>
          </a:p>
          <a:p>
            <a:pPr marL="628650" lvl="1" indent="-171450">
              <a:buFont typeface="Wingdings" panose="05000000000000000000" pitchFamily="2" charset="2"/>
              <a:buChar char="q"/>
            </a:pPr>
            <a:r>
              <a:rPr lang="en-US" sz="1000" dirty="0">
                <a:latin typeface="Aptos" panose="020B0004020202020204" pitchFamily="34" charset="0"/>
              </a:rPr>
              <a:t>We schedule two 45-minute presentations per meeting.</a:t>
            </a:r>
          </a:p>
        </p:txBody>
      </p:sp>
      <p:sp>
        <p:nvSpPr>
          <p:cNvPr id="4" name="Slide Number Placeholder 3"/>
          <p:cNvSpPr>
            <a:spLocks noGrp="1"/>
          </p:cNvSpPr>
          <p:nvPr>
            <p:ph type="sldNum" sz="quarter" idx="5"/>
          </p:nvPr>
        </p:nvSpPr>
        <p:spPr/>
        <p:txBody>
          <a:bodyPr/>
          <a:lstStyle/>
          <a:p>
            <a:fld id="{FD75AF2E-A756-40A4-8098-AA727B5315E6}" type="slidenum">
              <a:rPr lang="en-GB" smtClean="0"/>
              <a:t>16</a:t>
            </a:fld>
            <a:endParaRPr lang="en-GB" dirty="0"/>
          </a:p>
        </p:txBody>
      </p:sp>
    </p:spTree>
    <p:extLst>
      <p:ext uri="{BB962C8B-B14F-4D97-AF65-F5344CB8AC3E}">
        <p14:creationId xmlns:p14="http://schemas.microsoft.com/office/powerpoint/2010/main" val="162018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dirty="0">
                <a:latin typeface="Aptos" panose="020B0004020202020204" pitchFamily="34" charset="0"/>
              </a:rPr>
              <a:t>Co-creation of expectations...</a:t>
            </a:r>
          </a:p>
          <a:p>
            <a:pPr marL="628650" lvl="1" indent="-171450">
              <a:buFont typeface="Wingdings" panose="05000000000000000000" pitchFamily="2" charset="2"/>
              <a:buChar char="q"/>
            </a:pPr>
            <a:r>
              <a:rPr lang="en-US" sz="1000" dirty="0">
                <a:latin typeface="Aptos" panose="020B0004020202020204" pitchFamily="34" charset="0"/>
              </a:rPr>
              <a:t>Expectations are </a:t>
            </a:r>
            <a:r>
              <a:rPr lang="en-US" sz="1000" u="sng" dirty="0">
                <a:latin typeface="Aptos" panose="020B0004020202020204" pitchFamily="34" charset="0"/>
              </a:rPr>
              <a:t>revisited regularly</a:t>
            </a:r>
            <a:r>
              <a:rPr lang="en-US" sz="1000" u="none" dirty="0">
                <a:latin typeface="Aptos" panose="020B0004020202020204" pitchFamily="34" charset="0"/>
              </a:rPr>
              <a:t>, as we know that the </a:t>
            </a:r>
            <a:r>
              <a:rPr lang="en-US" sz="1000" dirty="0">
                <a:latin typeface="Aptos" panose="020B0004020202020204" pitchFamily="34" charset="0"/>
              </a:rPr>
              <a:t>more involved a team member is in the setting of expectations, the </a:t>
            </a:r>
            <a:r>
              <a:rPr lang="en-US" sz="1000" u="sng" dirty="0">
                <a:latin typeface="Aptos" panose="020B0004020202020204" pitchFamily="34" charset="0"/>
              </a:rPr>
              <a:t>more likely they are to demonstrate interest and engagement</a:t>
            </a:r>
            <a:r>
              <a:rPr lang="en-US" sz="1000" dirty="0">
                <a:latin typeface="Aptos" panose="020B0004020202020204" pitchFamily="34" charset="0"/>
              </a:rPr>
              <a:t>, according to the Project Management Institute (PMI).</a:t>
            </a:r>
          </a:p>
          <a:p>
            <a:pPr marL="171450" lvl="0" indent="-171450" algn="l">
              <a:buFont typeface="Wingdings" panose="05000000000000000000" pitchFamily="2" charset="2"/>
              <a:buChar char="q"/>
            </a:pPr>
            <a:endParaRPr lang="en-US" sz="1000" b="1" dirty="0">
              <a:latin typeface="Aptos" panose="020B0004020202020204" pitchFamily="34" charset="0"/>
            </a:endParaRPr>
          </a:p>
          <a:p>
            <a:pPr marL="171450" lvl="0" indent="-171450" algn="l">
              <a:buFont typeface="Arial" panose="020B0604020202020204" pitchFamily="34" charset="0"/>
              <a:buChar char="•"/>
            </a:pPr>
            <a:r>
              <a:rPr lang="en-US" sz="1000" b="1" dirty="0">
                <a:latin typeface="Aptos" panose="020B0004020202020204" pitchFamily="34" charset="0"/>
              </a:rPr>
              <a:t>Active engagement:</a:t>
            </a:r>
          </a:p>
          <a:p>
            <a:pPr marL="628650" lvl="1" indent="-171450" algn="l">
              <a:buFont typeface="Wingdings" panose="05000000000000000000" pitchFamily="2" charset="2"/>
              <a:buChar char="q"/>
            </a:pPr>
            <a:r>
              <a:rPr lang="en-US" sz="1000" dirty="0">
                <a:latin typeface="Aptos" panose="020B0004020202020204" pitchFamily="34" charset="0"/>
              </a:rPr>
              <a:t>We expect active engagement, while we understand that members </a:t>
            </a:r>
            <a:r>
              <a:rPr lang="en-US" sz="1000" u="sng" dirty="0">
                <a:latin typeface="Aptos" panose="020B0004020202020204" pitchFamily="34" charset="0"/>
              </a:rPr>
              <a:t>may not always have the capacity </a:t>
            </a:r>
            <a:r>
              <a:rPr lang="en-US" sz="1000" dirty="0">
                <a:latin typeface="Aptos" panose="020B0004020202020204" pitchFamily="34" charset="0"/>
              </a:rPr>
              <a:t>to participate to the fullest, whether that’s due to </a:t>
            </a:r>
            <a:r>
              <a:rPr lang="en-US" sz="1000" u="sng" dirty="0">
                <a:latin typeface="Aptos" panose="020B0004020202020204" pitchFamily="34" charset="0"/>
              </a:rPr>
              <a:t>mental health reasons </a:t>
            </a:r>
            <a:r>
              <a:rPr lang="en-US" sz="1000" dirty="0">
                <a:latin typeface="Aptos" panose="020B0004020202020204" pitchFamily="34" charset="0"/>
              </a:rPr>
              <a:t>or a particular </a:t>
            </a:r>
            <a:r>
              <a:rPr lang="en-US" sz="1000" u="sng" dirty="0">
                <a:latin typeface="Aptos" panose="020B0004020202020204" pitchFamily="34" charset="0"/>
              </a:rPr>
              <a:t>topic may not resonate</a:t>
            </a:r>
            <a:r>
              <a:rPr lang="en-US" sz="1000" dirty="0">
                <a:latin typeface="Aptos" panose="020B0004020202020204" pitchFamily="34" charset="0"/>
              </a:rPr>
              <a:t>.</a:t>
            </a:r>
          </a:p>
          <a:p>
            <a:pPr marL="171450" lvl="0" indent="-171450" algn="l">
              <a:buFont typeface="Wingdings" panose="05000000000000000000" pitchFamily="2" charset="2"/>
              <a:buChar char="q"/>
            </a:pPr>
            <a:endParaRPr lang="en-US" sz="1000" dirty="0">
              <a:latin typeface="Aptos" panose="020B0004020202020204" pitchFamily="34" charset="0"/>
            </a:endParaRPr>
          </a:p>
          <a:p>
            <a:pPr marL="171450" lvl="0" indent="-171450" algn="l">
              <a:buFont typeface="Arial" panose="020B0604020202020204" pitchFamily="34" charset="0"/>
              <a:buChar char="•"/>
            </a:pPr>
            <a:r>
              <a:rPr lang="en-US" sz="1000" b="1" dirty="0">
                <a:latin typeface="Aptos" panose="020B0004020202020204" pitchFamily="34" charset="0"/>
              </a:rPr>
              <a:t>At least one year commitment:</a:t>
            </a:r>
          </a:p>
          <a:p>
            <a:pPr marL="628650" lvl="1" indent="-171450" algn="l">
              <a:buFont typeface="Wingdings" panose="05000000000000000000" pitchFamily="2" charset="2"/>
              <a:buChar char="q"/>
            </a:pPr>
            <a:r>
              <a:rPr lang="en-US" sz="1000" dirty="0">
                <a:latin typeface="Aptos" panose="020B0004020202020204" pitchFamily="34" charset="0"/>
              </a:rPr>
              <a:t>We ask for at least </a:t>
            </a:r>
            <a:r>
              <a:rPr lang="en-US" sz="1000" u="sng" dirty="0">
                <a:latin typeface="Aptos" panose="020B0004020202020204" pitchFamily="34" charset="0"/>
              </a:rPr>
              <a:t>one year of commitment.</a:t>
            </a:r>
          </a:p>
          <a:p>
            <a:pPr marL="628650" lvl="1" indent="-171450" algn="l">
              <a:buFont typeface="Wingdings" panose="05000000000000000000" pitchFamily="2" charset="2"/>
              <a:buChar char="q"/>
            </a:pPr>
            <a:endParaRPr lang="en-US" sz="1000" u="sng" dirty="0">
              <a:latin typeface="Aptos" panose="020B0004020202020204" pitchFamily="34" charset="0"/>
            </a:endParaRPr>
          </a:p>
          <a:p>
            <a:pPr marL="171450" lvl="0" indent="-171450" algn="l">
              <a:buFont typeface="Arial" panose="020B0604020202020204" pitchFamily="34" charset="0"/>
              <a:buChar char="•"/>
            </a:pPr>
            <a:r>
              <a:rPr lang="en-US" sz="1000" b="1" u="none" dirty="0">
                <a:latin typeface="Aptos" panose="020B0004020202020204" pitchFamily="34" charset="0"/>
              </a:rPr>
              <a:t>Communicate availability:</a:t>
            </a:r>
          </a:p>
          <a:p>
            <a:pPr marL="628650" lvl="1" indent="-171450" algn="l">
              <a:buFont typeface="Wingdings" panose="05000000000000000000" pitchFamily="2" charset="2"/>
              <a:buChar char="q"/>
            </a:pPr>
            <a:r>
              <a:rPr lang="en-US" sz="1000" dirty="0">
                <a:latin typeface="Aptos" panose="020B0004020202020204" pitchFamily="34" charset="0"/>
              </a:rPr>
              <a:t>We also ask that members communicate their availability ahead of time through </a:t>
            </a:r>
            <a:r>
              <a:rPr lang="en-US" sz="1000" u="none" dirty="0">
                <a:latin typeface="Aptos" panose="020B0004020202020204" pitchFamily="34" charset="0"/>
              </a:rPr>
              <a:t>the online scheduling tool Doodle Poll.</a:t>
            </a:r>
          </a:p>
        </p:txBody>
      </p:sp>
      <p:sp>
        <p:nvSpPr>
          <p:cNvPr id="4" name="Slide Number Placeholder 3"/>
          <p:cNvSpPr>
            <a:spLocks noGrp="1"/>
          </p:cNvSpPr>
          <p:nvPr>
            <p:ph type="sldNum" sz="quarter" idx="5"/>
          </p:nvPr>
        </p:nvSpPr>
        <p:spPr/>
        <p:txBody>
          <a:bodyPr/>
          <a:lstStyle/>
          <a:p>
            <a:fld id="{FD75AF2E-A756-40A4-8098-AA727B5315E6}" type="slidenum">
              <a:rPr lang="en-GB" smtClean="0"/>
              <a:t>17</a:t>
            </a:fld>
            <a:endParaRPr lang="en-GB" dirty="0"/>
          </a:p>
        </p:txBody>
      </p:sp>
    </p:spTree>
    <p:extLst>
      <p:ext uri="{BB962C8B-B14F-4D97-AF65-F5344CB8AC3E}">
        <p14:creationId xmlns:p14="http://schemas.microsoft.com/office/powerpoint/2010/main" val="2836138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ptos" panose="020B0004020202020204" pitchFamily="34" charset="0"/>
              </a:rPr>
              <a:t>Next, we will discuss some strategies for sustaining engagement.</a:t>
            </a:r>
          </a:p>
        </p:txBody>
      </p:sp>
      <p:sp>
        <p:nvSpPr>
          <p:cNvPr id="4" name="Slide Number Placeholder 3"/>
          <p:cNvSpPr>
            <a:spLocks noGrp="1"/>
          </p:cNvSpPr>
          <p:nvPr>
            <p:ph type="sldNum" sz="quarter" idx="5"/>
          </p:nvPr>
        </p:nvSpPr>
        <p:spPr/>
        <p:txBody>
          <a:bodyPr/>
          <a:lstStyle/>
          <a:p>
            <a:fld id="{FD75AF2E-A756-40A4-8098-AA727B5315E6}" type="slidenum">
              <a:rPr lang="en-GB" smtClean="0"/>
              <a:t>18</a:t>
            </a:fld>
            <a:endParaRPr lang="en-GB" dirty="0"/>
          </a:p>
        </p:txBody>
      </p:sp>
    </p:spTree>
    <p:extLst>
      <p:ext uri="{BB962C8B-B14F-4D97-AF65-F5344CB8AC3E}">
        <p14:creationId xmlns:p14="http://schemas.microsoft.com/office/powerpoint/2010/main" val="891714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dirty="0">
                <a:latin typeface="Aptos" panose="020B0004020202020204" pitchFamily="34" charset="0"/>
              </a:rPr>
              <a:t>Retention &amp; Recruitment</a:t>
            </a:r>
          </a:p>
          <a:p>
            <a:pPr marL="628650" lvl="1" indent="-171450">
              <a:buFont typeface="Wingdings" panose="05000000000000000000" pitchFamily="2" charset="2"/>
              <a:buChar char="q"/>
            </a:pPr>
            <a:r>
              <a:rPr lang="en-US" sz="1000" dirty="0">
                <a:latin typeface="Aptos" panose="020B0004020202020204" pitchFamily="34" charset="0"/>
              </a:rPr>
              <a:t>Strategies for Retention &amp; Recruitment.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ptos" panose="020B0004020202020204" pitchFamily="34" charset="0"/>
            </a:endParaRPr>
          </a:p>
          <a:p>
            <a:pPr marL="171450" indent="-171450">
              <a:buFont typeface="Arial" panose="020B0604020202020204" pitchFamily="34" charset="0"/>
              <a:buChar char="•"/>
            </a:pPr>
            <a:r>
              <a:rPr lang="en-US" sz="1000" b="1" dirty="0">
                <a:latin typeface="Aptos" panose="020B0004020202020204" pitchFamily="34" charset="0"/>
              </a:rPr>
              <a:t>Cultivate community...</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dirty="0">
                <a:latin typeface="Aptos" panose="020B0004020202020204" pitchFamily="34" charset="0"/>
              </a:rPr>
              <a:t>Cultivating community during and outside of meetings (such as through </a:t>
            </a:r>
            <a:r>
              <a:rPr lang="en-US" sz="1000" u="sng" dirty="0">
                <a:latin typeface="Aptos" panose="020B0004020202020204" pitchFamily="34" charset="0"/>
              </a:rPr>
              <a:t>LinkedIn and WhatsApp),</a:t>
            </a:r>
            <a:r>
              <a:rPr lang="en-US" sz="1000" dirty="0">
                <a:latin typeface="Aptos" panose="020B0004020202020204" pitchFamily="34" charset="0"/>
              </a:rPr>
              <a:t> helps members to feel a sense of belonging.</a:t>
            </a:r>
          </a:p>
          <a:p>
            <a:pPr marL="171450" lvl="0" indent="-171450">
              <a:buFont typeface="Arial" panose="020B0604020202020204" pitchFamily="34" charset="0"/>
              <a:buChar char="•"/>
            </a:pPr>
            <a:endParaRPr lang="en-US" sz="1000" b="1" u="none" dirty="0">
              <a:latin typeface="Aptos" panose="020B0004020202020204" pitchFamily="34" charset="0"/>
            </a:endParaRPr>
          </a:p>
          <a:p>
            <a:pPr marL="171450" lvl="0" indent="-171450">
              <a:buFont typeface="Arial" panose="020B0604020202020204" pitchFamily="34" charset="0"/>
              <a:buChar char="•"/>
            </a:pPr>
            <a:r>
              <a:rPr lang="en-US" sz="1000" b="1" u="none" dirty="0">
                <a:latin typeface="Aptos" panose="020B0004020202020204" pitchFamily="34" charset="0"/>
              </a:rPr>
              <a:t>Expressing gratitude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dirty="0">
                <a:latin typeface="Aptos" panose="020B0004020202020204" pitchFamily="34" charset="0"/>
              </a:rPr>
              <a:t>Expressing </a:t>
            </a:r>
            <a:r>
              <a:rPr lang="en-US" sz="1000" u="sng" dirty="0">
                <a:latin typeface="Aptos" panose="020B0004020202020204" pitchFamily="34" charset="0"/>
              </a:rPr>
              <a:t>gratitude</a:t>
            </a:r>
            <a:r>
              <a:rPr lang="en-US" sz="1000" u="none" dirty="0">
                <a:latin typeface="Aptos" panose="020B0004020202020204" pitchFamily="34" charset="0"/>
              </a:rPr>
              <a:t>, and showing how YAB contributions have been acted upon, </a:t>
            </a:r>
            <a:r>
              <a:rPr lang="en-US" sz="1000" dirty="0">
                <a:latin typeface="Aptos" panose="020B0004020202020204" pitchFamily="34" charset="0"/>
              </a:rPr>
              <a:t>is key to meaningful engagement.</a:t>
            </a:r>
            <a:endParaRPr lang="en-US" sz="1000" u="sng" dirty="0">
              <a:latin typeface="Aptos" panose="020B00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000" dirty="0">
              <a:latin typeface="Aptos" panose="020B0004020202020204" pitchFamily="34" charset="0"/>
            </a:endParaRPr>
          </a:p>
          <a:p>
            <a:pPr marL="171450" lvl="0" indent="-171450">
              <a:buFont typeface="Arial" panose="020B0604020202020204" pitchFamily="34" charset="0"/>
              <a:buChar char="•"/>
            </a:pPr>
            <a:r>
              <a:rPr lang="en-US" sz="1000" b="1" dirty="0">
                <a:latin typeface="Aptos" panose="020B0004020202020204" pitchFamily="34" charset="0"/>
              </a:rPr>
              <a:t>Share opportunities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dirty="0">
                <a:latin typeface="Aptos" panose="020B0004020202020204" pitchFamily="34" charset="0"/>
              </a:rPr>
              <a:t>Sharing opportunities for further involvement could look like: conference </a:t>
            </a:r>
            <a:r>
              <a:rPr lang="en-US" sz="1000" u="sng" dirty="0">
                <a:latin typeface="Aptos" panose="020B0004020202020204" pitchFamily="34" charset="0"/>
              </a:rPr>
              <a:t>presentations</a:t>
            </a:r>
            <a:r>
              <a:rPr lang="en-US" sz="1000" dirty="0">
                <a:latin typeface="Aptos" panose="020B0004020202020204" pitchFamily="34" charset="0"/>
              </a:rPr>
              <a:t>, appearing on our </a:t>
            </a:r>
            <a:r>
              <a:rPr lang="en-US" sz="1000" u="sng" dirty="0">
                <a:latin typeface="Aptos" panose="020B0004020202020204" pitchFamily="34" charset="0"/>
              </a:rPr>
              <a:t>podcast</a:t>
            </a:r>
            <a:r>
              <a:rPr lang="en-US" sz="1000" dirty="0">
                <a:latin typeface="Aptos" panose="020B0004020202020204" pitchFamily="34" charset="0"/>
              </a:rPr>
              <a:t>, or have a role on research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ptos" panose="020B0004020202020204" pitchFamily="34" charset="0"/>
            </a:endParaRPr>
          </a:p>
          <a:p>
            <a:pPr marL="171450" lvl="0" indent="-171450">
              <a:buFont typeface="Arial" panose="020B0604020202020204" pitchFamily="34" charset="0"/>
              <a:buChar char="•"/>
            </a:pPr>
            <a:r>
              <a:rPr lang="en-US" sz="1000" b="1" dirty="0">
                <a:latin typeface="Aptos" panose="020B0004020202020204" pitchFamily="34" charset="0"/>
              </a:rPr>
              <a:t>Recruit periodically / Consider diversity</a:t>
            </a:r>
          </a:p>
          <a:p>
            <a:pPr marL="628650" lvl="1" indent="-171450">
              <a:buFont typeface="Wingdings" panose="05000000000000000000" pitchFamily="2" charset="2"/>
              <a:buChar char="q"/>
            </a:pPr>
            <a:r>
              <a:rPr lang="en-US" sz="1000" dirty="0">
                <a:latin typeface="Aptos" panose="020B0004020202020204" pitchFamily="34" charset="0"/>
              </a:rPr>
              <a:t>It is important to recruit periodically.</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dirty="0">
                <a:latin typeface="Aptos" panose="020B0004020202020204" pitchFamily="34" charset="0"/>
              </a:rPr>
              <a:t>Turnover is a </a:t>
            </a:r>
            <a:r>
              <a:rPr lang="en-US" sz="1000" u="sng" dirty="0">
                <a:latin typeface="Aptos" panose="020B0004020202020204" pitchFamily="34" charset="0"/>
              </a:rPr>
              <a:t>natural</a:t>
            </a:r>
            <a:r>
              <a:rPr lang="en-US" sz="1000" dirty="0">
                <a:latin typeface="Aptos" panose="020B0004020202020204" pitchFamily="34" charset="0"/>
              </a:rPr>
              <a:t> part of the </a:t>
            </a:r>
            <a:r>
              <a:rPr lang="en-US" sz="1000" u="sng" dirty="0">
                <a:latin typeface="Aptos" panose="020B0004020202020204" pitchFamily="34" charset="0"/>
              </a:rPr>
              <a:t>life cycle </a:t>
            </a:r>
            <a:r>
              <a:rPr lang="en-US" sz="1000" dirty="0">
                <a:latin typeface="Aptos" panose="020B0004020202020204" pitchFamily="34" charset="0"/>
              </a:rPr>
              <a:t>of a board and is not always a </a:t>
            </a:r>
            <a:r>
              <a:rPr lang="en-US" sz="1000" u="sng" dirty="0">
                <a:latin typeface="Aptos" panose="020B0004020202020204" pitchFamily="34" charset="0"/>
              </a:rPr>
              <a:t>bad thing</a:t>
            </a:r>
            <a:r>
              <a:rPr lang="en-US" sz="1000" dirty="0">
                <a:latin typeface="Aptos" panose="020B0004020202020204" pitchFamily="34" charset="0"/>
              </a:rPr>
              <a:t>.</a:t>
            </a:r>
          </a:p>
          <a:p>
            <a:pPr marL="628650" lvl="1" indent="-171450">
              <a:buFont typeface="Wingdings" panose="05000000000000000000" pitchFamily="2" charset="2"/>
              <a:buChar char="q"/>
            </a:pPr>
            <a:r>
              <a:rPr lang="en-US" sz="1000" dirty="0">
                <a:latin typeface="Aptos" panose="020B0004020202020204" pitchFamily="34" charset="0"/>
              </a:rPr>
              <a:t>When recruiting, we consider whose voices are missing, particularly those who are </a:t>
            </a:r>
            <a:r>
              <a:rPr lang="en-US" sz="1000" u="sng" dirty="0">
                <a:latin typeface="Aptos" panose="020B0004020202020204" pitchFamily="34" charset="0"/>
              </a:rPr>
              <a:t>historically underrepresented in research </a:t>
            </a:r>
          </a:p>
          <a:p>
            <a:pPr marL="628650" lvl="1" indent="-171450">
              <a:buFont typeface="Wingdings" panose="05000000000000000000" pitchFamily="2" charset="2"/>
              <a:buChar char="q"/>
            </a:pPr>
            <a:r>
              <a:rPr lang="en-US" sz="1000" dirty="0">
                <a:latin typeface="Aptos" panose="020B0004020202020204" pitchFamily="34" charset="0"/>
              </a:rPr>
              <a:t>(e.g., </a:t>
            </a:r>
            <a:r>
              <a:rPr lang="en-US" sz="1000" u="sng" dirty="0">
                <a:latin typeface="Aptos" panose="020B0004020202020204" pitchFamily="34" charset="0"/>
              </a:rPr>
              <a:t>People of Color</a:t>
            </a:r>
            <a:r>
              <a:rPr lang="en-US" sz="1000" dirty="0">
                <a:latin typeface="Aptos" panose="020B0004020202020204" pitchFamily="34" charset="0"/>
              </a:rPr>
              <a:t>; the </a:t>
            </a:r>
            <a:r>
              <a:rPr lang="en-US" sz="1000" u="sng" dirty="0">
                <a:latin typeface="Aptos" panose="020B0004020202020204" pitchFamily="34" charset="0"/>
              </a:rPr>
              <a:t>LGBTQIA+ </a:t>
            </a:r>
            <a:r>
              <a:rPr lang="en-US" sz="1000" dirty="0">
                <a:latin typeface="Aptos" panose="020B0004020202020204" pitchFamily="34" charset="0"/>
              </a:rPr>
              <a:t>community; those without a </a:t>
            </a:r>
            <a:r>
              <a:rPr lang="en-US" sz="1000" u="sng" dirty="0">
                <a:latin typeface="Aptos" panose="020B0004020202020204" pitchFamily="34" charset="0"/>
              </a:rPr>
              <a:t>formal education</a:t>
            </a:r>
            <a:r>
              <a:rPr lang="en-US" sz="1000" dirty="0">
                <a:latin typeface="Aptos" panose="020B0004020202020204" pitchFamily="34" charset="0"/>
              </a:rPr>
              <a:t>; among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latin typeface="Aptos" panose="020B0004020202020204" pitchFamily="34" charset="0"/>
              </a:rPr>
              <a:t>Image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dirty="0">
                <a:latin typeface="Aptos" panose="020B0004020202020204" pitchFamily="34" charset="0"/>
              </a:rPr>
              <a:t>On the slide, we have a social media post that was used in a recent recruitment campaign.</a:t>
            </a:r>
          </a:p>
          <a:p>
            <a:endParaRPr lang="en-US" sz="10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FD75AF2E-A756-40A4-8098-AA727B5315E6}" type="slidenum">
              <a:rPr lang="en-GB" smtClean="0"/>
              <a:t>19</a:t>
            </a:fld>
            <a:endParaRPr lang="en-GB" dirty="0"/>
          </a:p>
        </p:txBody>
      </p:sp>
    </p:spTree>
    <p:extLst>
      <p:ext uri="{BB962C8B-B14F-4D97-AF65-F5344CB8AC3E}">
        <p14:creationId xmlns:p14="http://schemas.microsoft.com/office/powerpoint/2010/main" val="383531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b="1" dirty="0">
                <a:latin typeface="Aptos" panose="020B0004020202020204" pitchFamily="34" charset="0"/>
              </a:rPr>
              <a:t>Addressing common challenges</a:t>
            </a:r>
          </a:p>
          <a:p>
            <a:pPr marL="628650" lvl="1" indent="-171450">
              <a:buFont typeface="Wingdings" panose="05000000000000000000" pitchFamily="2" charset="2"/>
              <a:buChar char="q"/>
            </a:pPr>
            <a:r>
              <a:rPr lang="en-US" sz="1000" dirty="0">
                <a:latin typeface="Aptos" panose="020B0004020202020204" pitchFamily="34" charset="0"/>
              </a:rPr>
              <a:t>Through this work, we are always learning. Here we will describe our approach to some of the common challenges in sustaining CBPR initiatives, such as the YAB.</a:t>
            </a:r>
          </a:p>
          <a:p>
            <a:pPr marL="457200" lvl="1" indent="0">
              <a:buFont typeface="Wingdings" panose="05000000000000000000" pitchFamily="2" charset="2"/>
              <a:buNone/>
            </a:pPr>
            <a:endParaRPr lang="en-US" sz="1000" dirty="0">
              <a:latin typeface="Aptos" panose="020B0004020202020204" pitchFamily="34" charset="0"/>
            </a:endParaRPr>
          </a:p>
          <a:p>
            <a:pPr marL="171450" lvl="0" indent="-171450">
              <a:buFont typeface="Arial" panose="020B0604020202020204" pitchFamily="34" charset="0"/>
              <a:buChar char="•"/>
            </a:pPr>
            <a:r>
              <a:rPr lang="en-US" sz="1000" b="1" dirty="0">
                <a:latin typeface="Aptos" panose="020B0004020202020204" pitchFamily="34" charset="0"/>
              </a:rPr>
              <a:t>Limited Resources, like time and funding:</a:t>
            </a:r>
          </a:p>
          <a:p>
            <a:pPr marL="628650" lvl="1" indent="-171450">
              <a:buFont typeface="Wingdings" panose="05000000000000000000" pitchFamily="2" charset="2"/>
              <a:buChar char="q"/>
            </a:pPr>
            <a:r>
              <a:rPr lang="en-US" sz="1000" dirty="0">
                <a:latin typeface="Aptos" panose="020B0004020202020204" pitchFamily="34" charset="0"/>
              </a:rPr>
              <a:t>When time and </a:t>
            </a:r>
            <a:r>
              <a:rPr lang="en-US" sz="1000">
                <a:latin typeface="Aptos" panose="020B0004020202020204" pitchFamily="34" charset="0"/>
              </a:rPr>
              <a:t>funding are </a:t>
            </a:r>
            <a:r>
              <a:rPr lang="en-US" sz="1000" dirty="0">
                <a:latin typeface="Aptos" panose="020B0004020202020204" pitchFamily="34" charset="0"/>
              </a:rPr>
              <a:t>limited, we start by building a realistic YAB commitment into the grant budget. </a:t>
            </a:r>
          </a:p>
          <a:p>
            <a:pPr marL="628650" lvl="1" indent="-171450">
              <a:buFont typeface="Wingdings" panose="05000000000000000000" pitchFamily="2" charset="2"/>
              <a:buChar char="q"/>
            </a:pPr>
            <a:r>
              <a:rPr lang="en-US" sz="1000" dirty="0">
                <a:latin typeface="Aptos" panose="020B0004020202020204" pitchFamily="34" charset="0"/>
              </a:rPr>
              <a:t>For us, we have budgeted </a:t>
            </a:r>
            <a:r>
              <a:rPr lang="en-US" sz="1000" u="sng" dirty="0">
                <a:latin typeface="Aptos" panose="020B0004020202020204" pitchFamily="34" charset="0"/>
              </a:rPr>
              <a:t>5 hours/month </a:t>
            </a:r>
            <a:r>
              <a:rPr lang="en-US" sz="1000" u="none" dirty="0">
                <a:latin typeface="Aptos" panose="020B0004020202020204" pitchFamily="34" charset="0"/>
              </a:rPr>
              <a:t>for YAB members and two </a:t>
            </a:r>
            <a:r>
              <a:rPr lang="en-US" sz="1000" dirty="0">
                <a:latin typeface="Aptos" panose="020B0004020202020204" pitchFamily="34" charset="0"/>
              </a:rPr>
              <a:t>co-facilitators </a:t>
            </a:r>
            <a:r>
              <a:rPr lang="en-US" sz="1000" u="sng" dirty="0">
                <a:latin typeface="Aptos" panose="020B0004020202020204" pitchFamily="34" charset="0"/>
              </a:rPr>
              <a:t>at 10% effort.</a:t>
            </a:r>
          </a:p>
          <a:p>
            <a:pPr marL="628650" lvl="1" indent="-171450">
              <a:buFont typeface="Wingdings" panose="05000000000000000000" pitchFamily="2" charset="2"/>
              <a:buChar char="q"/>
            </a:pPr>
            <a:endParaRPr lang="en-US" sz="1000" dirty="0">
              <a:latin typeface="Aptos" panose="020B0004020202020204" pitchFamily="34" charset="0"/>
            </a:endParaRPr>
          </a:p>
          <a:p>
            <a:pPr marL="171450" lvl="0" indent="-171450">
              <a:buFont typeface="Arial" panose="020B0604020202020204" pitchFamily="34" charset="0"/>
              <a:buChar char="•"/>
            </a:pPr>
            <a:r>
              <a:rPr lang="en-US" sz="1000" b="1" dirty="0">
                <a:latin typeface="Aptos" panose="020B0004020202020204" pitchFamily="34" charset="0"/>
              </a:rPr>
              <a:t>Minimum educational requirements for hiring</a:t>
            </a:r>
          </a:p>
          <a:p>
            <a:pPr marL="628650" lvl="1" indent="-171450">
              <a:buFont typeface="Wingdings" panose="05000000000000000000" pitchFamily="2" charset="2"/>
              <a:buChar char="q"/>
            </a:pPr>
            <a:r>
              <a:rPr lang="en-US" sz="1000" dirty="0">
                <a:latin typeface="Aptos" panose="020B0004020202020204" pitchFamily="34" charset="0"/>
              </a:rPr>
              <a:t>We bring on YAB members as consultants to address the barrier to hiring YAB members into roles with minimum requirements (e.g., Bachelor’s degree).</a:t>
            </a:r>
          </a:p>
          <a:p>
            <a:pPr marL="457200" lvl="1" indent="0">
              <a:buFont typeface="Wingdings" panose="05000000000000000000" pitchFamily="2" charset="2"/>
              <a:buNone/>
            </a:pPr>
            <a:endParaRPr lang="en-US" sz="1000" dirty="0">
              <a:latin typeface="Aptos" panose="020B0004020202020204" pitchFamily="34" charset="0"/>
            </a:endParaRPr>
          </a:p>
          <a:p>
            <a:pPr marL="171450" lvl="0" indent="-171450">
              <a:buFont typeface="Arial" panose="020B0604020202020204" pitchFamily="34" charset="0"/>
              <a:buChar char="•"/>
            </a:pPr>
            <a:r>
              <a:rPr lang="en-US" sz="1000" b="1" dirty="0">
                <a:latin typeface="Aptos" panose="020B0004020202020204" pitchFamily="34" charset="0"/>
              </a:rPr>
              <a:t>Sustaining participation across grant cycles</a:t>
            </a:r>
          </a:p>
          <a:p>
            <a:pPr marL="628650" lvl="1" indent="-171450">
              <a:buFont typeface="Wingdings" panose="05000000000000000000" pitchFamily="2" charset="2"/>
              <a:buChar char="q"/>
            </a:pPr>
            <a:r>
              <a:rPr lang="en-US" sz="1000" dirty="0">
                <a:latin typeface="Aptos" panose="020B0004020202020204" pitchFamily="34" charset="0"/>
              </a:rPr>
              <a:t>And finally, to sustain participation across grant cycles, we focus on building </a:t>
            </a:r>
            <a:r>
              <a:rPr lang="en-US" sz="1000" u="sng" dirty="0">
                <a:latin typeface="Aptos" panose="020B0004020202020204" pitchFamily="34" charset="0"/>
              </a:rPr>
              <a:t>relationships and capacity</a:t>
            </a:r>
            <a:r>
              <a:rPr lang="en-US" sz="1000" dirty="0">
                <a:latin typeface="Aptos" panose="020B0004020202020204" pitchFamily="34" charset="0"/>
              </a:rPr>
              <a:t>. </a:t>
            </a:r>
          </a:p>
          <a:p>
            <a:pPr marL="628650" lvl="1" indent="-171450">
              <a:buFont typeface="Wingdings" panose="05000000000000000000" pitchFamily="2" charset="2"/>
              <a:buChar char="q"/>
            </a:pPr>
            <a:r>
              <a:rPr lang="en-US" sz="1000" dirty="0">
                <a:latin typeface="Aptos" panose="020B0004020202020204" pitchFamily="34" charset="0"/>
              </a:rPr>
              <a:t>We host trainings to help members develop skills that </a:t>
            </a:r>
            <a:r>
              <a:rPr lang="en-US" sz="1000" u="sng" dirty="0">
                <a:latin typeface="Aptos" panose="020B0004020202020204" pitchFamily="34" charset="0"/>
              </a:rPr>
              <a:t>can be applied to future projects and initiatives</a:t>
            </a:r>
            <a:r>
              <a:rPr lang="en-US" sz="1000" dirty="0">
                <a:latin typeface="Aptos" panose="020B0004020202020204" pitchFamily="34" charset="0"/>
              </a:rPr>
              <a:t>.</a:t>
            </a:r>
          </a:p>
          <a:p>
            <a:endParaRPr lang="en-US" sz="10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FD75AF2E-A756-40A4-8098-AA727B5315E6}" type="slidenum">
              <a:rPr lang="en-GB" smtClean="0"/>
              <a:t>20</a:t>
            </a:fld>
            <a:endParaRPr lang="en-GB" dirty="0"/>
          </a:p>
        </p:txBody>
      </p:sp>
    </p:spTree>
    <p:extLst>
      <p:ext uri="{BB962C8B-B14F-4D97-AF65-F5344CB8AC3E}">
        <p14:creationId xmlns:p14="http://schemas.microsoft.com/office/powerpoint/2010/main" val="1523355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ptos" panose="020B0004020202020204" pitchFamily="34" charset="0"/>
              </a:rPr>
              <a:t>I will now highlight recent accomplishments of our YAB.</a:t>
            </a:r>
          </a:p>
        </p:txBody>
      </p:sp>
      <p:sp>
        <p:nvSpPr>
          <p:cNvPr id="4" name="Slide Number Placeholder 3"/>
          <p:cNvSpPr>
            <a:spLocks noGrp="1"/>
          </p:cNvSpPr>
          <p:nvPr>
            <p:ph type="sldNum" sz="quarter" idx="5"/>
          </p:nvPr>
        </p:nvSpPr>
        <p:spPr/>
        <p:txBody>
          <a:bodyPr/>
          <a:lstStyle/>
          <a:p>
            <a:fld id="{FD75AF2E-A756-40A4-8098-AA727B5315E6}" type="slidenum">
              <a:rPr lang="en-GB" smtClean="0"/>
              <a:t>21</a:t>
            </a:fld>
            <a:endParaRPr lang="en-GB" dirty="0"/>
          </a:p>
        </p:txBody>
      </p:sp>
    </p:spTree>
    <p:extLst>
      <p:ext uri="{BB962C8B-B14F-4D97-AF65-F5344CB8AC3E}">
        <p14:creationId xmlns:p14="http://schemas.microsoft.com/office/powerpoint/2010/main" val="105189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2D1FDA-5082-4640-BD65-9AB67A79DB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5410E752-098A-0B68-5418-C451C23C4B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643187"/>
            <a:ext cx="6858000" cy="3857625"/>
          </a:xfrm>
          <a:prstGeom prst="rect">
            <a:avLst/>
          </a:prstGeom>
        </p:spPr>
      </p:pic>
    </p:spTree>
    <p:extLst>
      <p:ext uri="{BB962C8B-B14F-4D97-AF65-F5344CB8AC3E}">
        <p14:creationId xmlns:p14="http://schemas.microsoft.com/office/powerpoint/2010/main" val="3844478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lang="en-US" sz="1000" b="1"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The CIRC Center</a:t>
            </a:r>
          </a:p>
          <a:p>
            <a:pPr marL="628650" marR="0" lvl="1"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lang="en-US" sz="1000" u="sng"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Discussions with the YAB were key </a:t>
            </a:r>
            <a:r>
              <a:rPr lang="en-US" sz="1000"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to co-developing a proposal to fund the </a:t>
            </a:r>
            <a:r>
              <a:rPr lang="en-US" sz="1000" u="sng"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CIRC Center (The Center for Community Inclusion and Reflective </a:t>
            </a:r>
            <a:r>
              <a:rPr lang="en-US" sz="1000" u="sng" dirty="0" err="1">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Collaboaration</a:t>
            </a:r>
            <a:r>
              <a:rPr lang="en-US" sz="1000" u="sng"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a:t>
            </a:r>
            <a:r>
              <a:rPr lang="en-US" sz="1000"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 </a:t>
            </a:r>
          </a:p>
          <a:p>
            <a:pPr marL="628650" marR="0" lvl="1"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lang="en-US" sz="1000"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a NIDILRR- and SAMHSA-funded </a:t>
            </a:r>
            <a:r>
              <a:rPr lang="en-US" sz="1000" b="0" i="0" dirty="0">
                <a:solidFill>
                  <a:srgbClr val="222222"/>
                </a:solidFill>
                <a:effectLst/>
                <a:highlight>
                  <a:srgbClr val="FFFFFF"/>
                </a:highlight>
                <a:latin typeface="Aptos" panose="020B0004020202020204" pitchFamily="34" charset="0"/>
              </a:rPr>
              <a:t>Rehabilitation Research and Training Center, </a:t>
            </a:r>
          </a:p>
          <a:p>
            <a:pPr marL="628650" marR="0" lvl="1"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lang="en-US" sz="1000"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This 5-year, $4.37M grant consists of 5 research studies and 3 training projects focused on advancing community living and participation outcomes for young adults from disadvantaged, marginalized, and vulnerable populations who have serious mental health conditions</a:t>
            </a:r>
          </a:p>
          <a:p>
            <a:pPr marL="171450" marR="0" lvl="0" indent="-171450">
              <a:spcBef>
                <a:spcPts val="0"/>
              </a:spcBef>
              <a:spcAft>
                <a:spcPts val="0"/>
              </a:spcAft>
              <a:buSzPts val="1000"/>
              <a:buFont typeface="Arial" panose="020B0604020202020204" pitchFamily="34" charset="0"/>
              <a:buChar char="•"/>
              <a:tabLst>
                <a:tab pos="457200" algn="l"/>
              </a:tabLst>
            </a:pPr>
            <a:r>
              <a:rPr lang="en-US" sz="1000" b="1"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Co-PIs...</a:t>
            </a:r>
          </a:p>
          <a:p>
            <a:pPr marL="628650" marR="0" lvl="1" indent="-171450">
              <a:spcBef>
                <a:spcPts val="0"/>
              </a:spcBef>
              <a:spcAft>
                <a:spcPts val="0"/>
              </a:spcAft>
              <a:buSzPts val="1000"/>
              <a:buFont typeface="Arial" panose="020B0604020202020204" pitchFamily="34" charset="0"/>
              <a:buChar char="•"/>
              <a:tabLst>
                <a:tab pos="457200" algn="l"/>
              </a:tabLst>
            </a:pPr>
            <a:r>
              <a:rPr lang="en-US" sz="1000"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Co-Principal Investigators </a:t>
            </a:r>
            <a:r>
              <a:rPr lang="en-US" sz="1000" b="0" u="sng"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Drs. Kathryn Sabella and Liz Thomas </a:t>
            </a:r>
            <a:r>
              <a:rPr lang="en-US" sz="1000"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rPr>
              <a:t>are pictured smiling here. They are both white women with long, brown hair and blonde highlights. </a:t>
            </a:r>
          </a:p>
        </p:txBody>
      </p:sp>
      <p:sp>
        <p:nvSpPr>
          <p:cNvPr id="4" name="Slide Number Placeholder 3"/>
          <p:cNvSpPr>
            <a:spLocks noGrp="1"/>
          </p:cNvSpPr>
          <p:nvPr>
            <p:ph type="sldNum" sz="quarter" idx="5"/>
          </p:nvPr>
        </p:nvSpPr>
        <p:spPr/>
        <p:txBody>
          <a:bodyPr/>
          <a:lstStyle/>
          <a:p>
            <a:fld id="{FD75AF2E-A756-40A4-8098-AA727B5315E6}" type="slidenum">
              <a:rPr lang="en-GB" smtClean="0"/>
              <a:t>22</a:t>
            </a:fld>
            <a:endParaRPr lang="en-GB" dirty="0"/>
          </a:p>
        </p:txBody>
      </p:sp>
    </p:spTree>
    <p:extLst>
      <p:ext uri="{BB962C8B-B14F-4D97-AF65-F5344CB8AC3E}">
        <p14:creationId xmlns:p14="http://schemas.microsoft.com/office/powerpoint/2010/main" val="662784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latin typeface="Aptos" panose="020B0004020202020204" pitchFamily="34" charset="0"/>
              </a:rPr>
              <a:t>Ways the YAB Shaped the Grant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dirty="0">
                <a:latin typeface="Aptos" panose="020B0004020202020204" pitchFamily="34" charset="0"/>
              </a:rPr>
              <a:t>Co-development helped create a winning proposal in some of the following 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latin typeface="Aptos" panose="020B0004020202020204" pitchFamily="34" charset="0"/>
              </a:rPr>
              <a:t>Began discussions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dirty="0">
                <a:latin typeface="Aptos" panose="020B0004020202020204" pitchFamily="34" charset="0"/>
              </a:rPr>
              <a:t>The Co-PIs began discussions with the YAB on “</a:t>
            </a:r>
            <a:r>
              <a:rPr lang="en-US" sz="1000" u="sng" dirty="0">
                <a:latin typeface="Aptos" panose="020B0004020202020204" pitchFamily="34" charset="0"/>
              </a:rPr>
              <a:t>Community Participation” </a:t>
            </a:r>
            <a:r>
              <a:rPr lang="en-US" sz="1000" dirty="0">
                <a:latin typeface="Aptos" panose="020B0004020202020204" pitchFamily="34" charset="0"/>
              </a:rPr>
              <a:t>a full </a:t>
            </a:r>
            <a:r>
              <a:rPr lang="en-US" sz="1000" u="sng" dirty="0">
                <a:latin typeface="Aptos" panose="020B0004020202020204" pitchFamily="34" charset="0"/>
              </a:rPr>
              <a:t>9 months </a:t>
            </a:r>
            <a:r>
              <a:rPr lang="en-US" sz="1000" dirty="0">
                <a:latin typeface="Aptos" panose="020B0004020202020204" pitchFamily="34" charset="0"/>
              </a:rPr>
              <a:t>before the application was due.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Aptos" panose="020B0004020202020204" pitchFamily="34" charset="0"/>
            </a:endParaRPr>
          </a:p>
          <a:p>
            <a:pPr marL="171450" indent="-171450">
              <a:buFont typeface="Arial" panose="020B0604020202020204" pitchFamily="34" charset="0"/>
              <a:buChar char="•"/>
            </a:pPr>
            <a:r>
              <a:rPr lang="en-US" sz="1000" b="1" dirty="0">
                <a:latin typeface="Aptos" panose="020B0004020202020204" pitchFamily="34" charset="0"/>
              </a:rPr>
              <a:t>Incorporated short-form video....</a:t>
            </a:r>
          </a:p>
          <a:p>
            <a:pPr marL="628650" lvl="1" indent="-171450">
              <a:buFont typeface="Wingdings" panose="05000000000000000000" pitchFamily="2" charset="2"/>
              <a:buChar char="q"/>
            </a:pPr>
            <a:r>
              <a:rPr lang="en-US" sz="1000" dirty="0">
                <a:latin typeface="Aptos" panose="020B0004020202020204" pitchFamily="34" charset="0"/>
              </a:rPr>
              <a:t>YAB members endorsed frequently </a:t>
            </a:r>
            <a:r>
              <a:rPr lang="en-US" sz="1000" u="sng" dirty="0">
                <a:latin typeface="Aptos" panose="020B0004020202020204" pitchFamily="34" charset="0"/>
              </a:rPr>
              <a:t>watching YouTube and short-form videos.</a:t>
            </a:r>
            <a:endParaRPr lang="en-US" sz="1000" dirty="0">
              <a:latin typeface="Aptos" panose="020B00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00" dirty="0">
                <a:latin typeface="Aptos" panose="020B0004020202020204" pitchFamily="34" charset="0"/>
              </a:rPr>
              <a:t>From this, a plan to co-produce </a:t>
            </a:r>
            <a:r>
              <a:rPr lang="en-US" sz="1000" u="sng" dirty="0">
                <a:latin typeface="Aptos" panose="020B0004020202020204" pitchFamily="34" charset="0"/>
              </a:rPr>
              <a:t>18 short-form videos with the YAB to deliver key findings and messages </a:t>
            </a:r>
            <a:r>
              <a:rPr lang="en-US" sz="1000" dirty="0">
                <a:latin typeface="Aptos" panose="020B0004020202020204" pitchFamily="34" charset="0"/>
              </a:rPr>
              <a:t>was incorporated into the Center’s </a:t>
            </a:r>
            <a:r>
              <a:rPr lang="en-US" sz="1000" u="sng" dirty="0">
                <a:latin typeface="Aptos" panose="020B0004020202020204" pitchFamily="34" charset="0"/>
              </a:rPr>
              <a:t>Social Media/Dissemination activities</a:t>
            </a:r>
            <a:r>
              <a:rPr lang="en-US" sz="1000" dirty="0">
                <a:latin typeface="Aptos" panose="020B0004020202020204" pitchFamily="34" charset="0"/>
              </a:rPr>
              <a:t>. </a:t>
            </a:r>
          </a:p>
          <a:p>
            <a:pPr marL="171450" indent="-171450">
              <a:buFont typeface="Arial" panose="020B0604020202020204" pitchFamily="34" charset="0"/>
              <a:buChar char="•"/>
            </a:pPr>
            <a:endParaRPr lang="en-US" sz="1000" dirty="0">
              <a:latin typeface="Aptos" panose="020B0004020202020204" pitchFamily="34" charset="0"/>
            </a:endParaRPr>
          </a:p>
          <a:p>
            <a:pPr marL="171450" indent="-171450">
              <a:buFont typeface="Arial" panose="020B0604020202020204" pitchFamily="34" charset="0"/>
              <a:buChar char="•"/>
            </a:pPr>
            <a:r>
              <a:rPr lang="en-US" sz="1000" b="1" dirty="0">
                <a:latin typeface="Aptos" panose="020B0004020202020204" pitchFamily="34" charset="0"/>
              </a:rPr>
              <a:t>Co-designed study...</a:t>
            </a:r>
          </a:p>
          <a:p>
            <a:pPr marL="628650" lvl="1" indent="-171450">
              <a:buFont typeface="Wingdings" panose="05000000000000000000" pitchFamily="2" charset="2"/>
              <a:buChar char="q"/>
            </a:pPr>
            <a:r>
              <a:rPr lang="en-US" sz="1000" dirty="0">
                <a:latin typeface="Aptos" panose="020B0004020202020204" pitchFamily="34" charset="0"/>
              </a:rPr>
              <a:t>The YAB co-designed a mixed methods research study with the Co-PIs on the </a:t>
            </a:r>
            <a:r>
              <a:rPr lang="en-US" sz="1000" u="sng" dirty="0">
                <a:latin typeface="Aptos" panose="020B0004020202020204" pitchFamily="34" charset="0"/>
              </a:rPr>
              <a:t>conceptualization and experience of community participation</a:t>
            </a:r>
            <a:r>
              <a:rPr lang="en-US" sz="1000" dirty="0">
                <a:latin typeface="Aptos" panose="020B0004020202020204" pitchFamily="34" charset="0"/>
              </a:rPr>
              <a:t>, suggesting we offer </a:t>
            </a:r>
            <a:r>
              <a:rPr lang="en-US" sz="1000" u="sng" dirty="0">
                <a:latin typeface="Aptos" panose="020B0004020202020204" pitchFamily="34" charset="0"/>
              </a:rPr>
              <a:t>both an in-person and virtual option for the qualitative interview</a:t>
            </a:r>
            <a:r>
              <a:rPr lang="en-US" sz="1000" dirty="0">
                <a:latin typeface="Aptos" panose="020B0004020202020204" pitchFamily="34" charset="0"/>
              </a:rPr>
              <a:t>, which has been incorporated into the </a:t>
            </a:r>
            <a:r>
              <a:rPr lang="en-US" sz="1000" u="sng" dirty="0">
                <a:latin typeface="Aptos" panose="020B0004020202020204" pitchFamily="34" charset="0"/>
              </a:rPr>
              <a:t>study design and IRB materials</a:t>
            </a:r>
            <a:endParaRPr lang="en-US" sz="1000" dirty="0">
              <a:latin typeface="Aptos" panose="020B0004020202020204" pitchFamily="34" charset="0"/>
            </a:endParaRPr>
          </a:p>
          <a:p>
            <a:pPr marL="628650" lvl="1" indent="-171450">
              <a:buFont typeface="Wingdings" panose="05000000000000000000" pitchFamily="2" charset="2"/>
              <a:buChar char="q"/>
            </a:pPr>
            <a:r>
              <a:rPr lang="en-US" sz="1000" dirty="0">
                <a:latin typeface="Aptos" panose="020B0004020202020204" pitchFamily="34" charset="0"/>
              </a:rPr>
              <a:t>We are working to </a:t>
            </a:r>
            <a:r>
              <a:rPr lang="en-US" sz="1000" u="sng" dirty="0">
                <a:latin typeface="Aptos" panose="020B0004020202020204" pitchFamily="34" charset="0"/>
              </a:rPr>
              <a:t>train interviewers (including YAB members) </a:t>
            </a:r>
            <a:r>
              <a:rPr lang="en-US" sz="1000" dirty="0">
                <a:latin typeface="Aptos" panose="020B0004020202020204" pitchFamily="34" charset="0"/>
              </a:rPr>
              <a:t>to collect data as part of these in-person or virtual interviews.</a:t>
            </a:r>
          </a:p>
          <a:p>
            <a:pPr marL="0" marR="0" lvl="0" indent="0">
              <a:spcBef>
                <a:spcPts val="0"/>
              </a:spcBef>
              <a:spcAft>
                <a:spcPts val="0"/>
              </a:spcAft>
              <a:buSzPts val="1000"/>
              <a:buFont typeface="Symbol" panose="05050102010706020507" pitchFamily="18" charset="2"/>
              <a:buNone/>
              <a:tabLst>
                <a:tab pos="457200" algn="l"/>
              </a:tabLst>
            </a:pPr>
            <a:endParaRPr lang="en-US" sz="1000"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endParaRPr>
          </a:p>
          <a:p>
            <a:pPr marL="0" marR="0" lvl="0" indent="0">
              <a:spcBef>
                <a:spcPts val="0"/>
              </a:spcBef>
              <a:spcAft>
                <a:spcPts val="0"/>
              </a:spcAft>
              <a:buSzPts val="1000"/>
              <a:buFont typeface="Symbol" panose="05050102010706020507" pitchFamily="18" charset="2"/>
              <a:buNone/>
              <a:tabLst>
                <a:tab pos="457200" algn="l"/>
              </a:tabLst>
            </a:pPr>
            <a:endParaRPr lang="en-US" sz="1000" dirty="0">
              <a:solidFill>
                <a:srgbClr val="000000"/>
              </a:solidFill>
              <a:effectLst/>
              <a:highlight>
                <a:srgbClr val="FFFFFF"/>
              </a:highlight>
              <a:latin typeface="Aptos" panose="020B0004020202020204" pitchFamily="34" charset="0"/>
              <a:ea typeface="Times New Roman" panose="02020603050405020304" pitchFamily="18" charset="0"/>
              <a:cs typeface="Aptos" panose="020B0004020202020204" pitchFamily="34" charset="0"/>
            </a:endParaRPr>
          </a:p>
          <a:p>
            <a:pPr marL="0" marR="0" lvl="0" indent="0">
              <a:spcBef>
                <a:spcPts val="0"/>
              </a:spcBef>
              <a:spcAft>
                <a:spcPts val="0"/>
              </a:spcAft>
              <a:buSzPts val="1000"/>
              <a:buFont typeface="Symbol" panose="05050102010706020507" pitchFamily="18" charset="2"/>
              <a:buNone/>
              <a:tabLst>
                <a:tab pos="457200" algn="l"/>
              </a:tabLst>
            </a:pPr>
            <a:endParaRPr lang="en-US" sz="1000" dirty="0">
              <a:latin typeface="Aptos" panose="020B0004020202020204" pitchFamily="34" charset="0"/>
            </a:endParaRPr>
          </a:p>
          <a:p>
            <a:endParaRPr lang="en-US" sz="10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FD75AF2E-A756-40A4-8098-AA727B5315E6}" type="slidenum">
              <a:rPr lang="en-GB" smtClean="0"/>
              <a:t>23</a:t>
            </a:fld>
            <a:endParaRPr lang="en-GB" dirty="0"/>
          </a:p>
        </p:txBody>
      </p:sp>
    </p:spTree>
    <p:extLst>
      <p:ext uri="{BB962C8B-B14F-4D97-AF65-F5344CB8AC3E}">
        <p14:creationId xmlns:p14="http://schemas.microsoft.com/office/powerpoint/2010/main" val="1439778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dirty="0">
                <a:latin typeface="Aptos" panose="020B0004020202020204" pitchFamily="34" charset="0"/>
              </a:rPr>
              <a:t>Connecting through Podcasts</a:t>
            </a:r>
          </a:p>
          <a:p>
            <a:pPr marL="628650" lvl="1" indent="-171450">
              <a:buFont typeface="Wingdings" panose="05000000000000000000" pitchFamily="2" charset="2"/>
              <a:buChar char="q"/>
            </a:pPr>
            <a:r>
              <a:rPr lang="en-US" sz="1000" dirty="0">
                <a:latin typeface="Aptos" panose="020B0004020202020204" pitchFamily="34" charset="0"/>
              </a:rPr>
              <a:t>Recently, a </a:t>
            </a:r>
            <a:r>
              <a:rPr lang="en-US" sz="1000" u="sng" dirty="0">
                <a:latin typeface="Aptos" panose="020B0004020202020204" pitchFamily="34" charset="0"/>
              </a:rPr>
              <a:t>YAB member </a:t>
            </a:r>
            <a:r>
              <a:rPr lang="en-US" sz="1000" dirty="0">
                <a:latin typeface="Aptos" panose="020B0004020202020204" pitchFamily="34" charset="0"/>
              </a:rPr>
              <a:t>joined our STAY Tuned podcast, </a:t>
            </a:r>
          </a:p>
          <a:p>
            <a:pPr marL="628650" lvl="1" indent="-171450">
              <a:buFont typeface="Wingdings" panose="05000000000000000000" pitchFamily="2" charset="2"/>
              <a:buChar char="q"/>
            </a:pPr>
            <a:r>
              <a:rPr lang="en-US" sz="1000" dirty="0">
                <a:latin typeface="Aptos" panose="020B0004020202020204" pitchFamily="34" charset="0"/>
              </a:rPr>
              <a:t>short for  "</a:t>
            </a:r>
            <a:r>
              <a:rPr lang="en-US" sz="1000" u="sng" dirty="0">
                <a:latin typeface="Aptos" panose="020B0004020202020204" pitchFamily="34" charset="0"/>
              </a:rPr>
              <a:t>Supporting Transition Age Youth with Mental Health Conditions</a:t>
            </a:r>
            <a:r>
              <a:rPr lang="en-US" sz="1000" dirty="0">
                <a:latin typeface="Aptos" panose="020B0004020202020204" pitchFamily="34" charset="0"/>
              </a:rPr>
              <a:t>,” </a:t>
            </a:r>
          </a:p>
          <a:p>
            <a:pPr marL="628650" lvl="1" indent="-171450">
              <a:buFont typeface="Wingdings" panose="05000000000000000000" pitchFamily="2" charset="2"/>
              <a:buChar char="q"/>
            </a:pPr>
            <a:r>
              <a:rPr lang="en-US" sz="1000" dirty="0">
                <a:latin typeface="Aptos" panose="020B0004020202020204" pitchFamily="34" charset="0"/>
              </a:rPr>
              <a:t>to discuss </a:t>
            </a:r>
            <a:r>
              <a:rPr lang="en-US" sz="1000" u="sng" dirty="0">
                <a:latin typeface="Aptos" panose="020B0004020202020204" pitchFamily="34" charset="0"/>
              </a:rPr>
              <a:t>peer support, mental health</a:t>
            </a:r>
            <a:r>
              <a:rPr lang="en-US" sz="1000" dirty="0">
                <a:latin typeface="Aptos" panose="020B0004020202020204" pitchFamily="34" charset="0"/>
              </a:rPr>
              <a:t>, and how </a:t>
            </a:r>
            <a:r>
              <a:rPr lang="en-US" sz="1000" u="sng" dirty="0">
                <a:latin typeface="Aptos" panose="020B0004020202020204" pitchFamily="34" charset="0"/>
              </a:rPr>
              <a:t>community participation </a:t>
            </a:r>
            <a:r>
              <a:rPr lang="en-US" sz="1000" dirty="0">
                <a:latin typeface="Aptos" panose="020B0004020202020204" pitchFamily="34" charset="0"/>
              </a:rPr>
              <a:t>has impacted their mental health. </a:t>
            </a:r>
          </a:p>
          <a:p>
            <a:pPr marL="171450" lvl="0" indent="-171450">
              <a:buFont typeface="Arial" panose="020B0604020202020204" pitchFamily="34" charset="0"/>
              <a:buChar char="•"/>
            </a:pPr>
            <a:endParaRPr lang="en-US" sz="1000" b="1" dirty="0">
              <a:latin typeface="Aptos" panose="020B0004020202020204" pitchFamily="34" charset="0"/>
            </a:endParaRPr>
          </a:p>
          <a:p>
            <a:pPr marL="171450" lvl="0" indent="-171450">
              <a:buFont typeface="Arial" panose="020B0604020202020204" pitchFamily="34" charset="0"/>
              <a:buChar char="•"/>
            </a:pPr>
            <a:r>
              <a:rPr lang="en-US" sz="1000" b="1" dirty="0">
                <a:latin typeface="Aptos" panose="020B0004020202020204" pitchFamily="34" charset="0"/>
              </a:rPr>
              <a:t>STAY Tuned...</a:t>
            </a:r>
          </a:p>
          <a:p>
            <a:pPr marL="628650" lvl="1" indent="-171450">
              <a:buFont typeface="Wingdings" panose="05000000000000000000" pitchFamily="2" charset="2"/>
              <a:buChar char="q"/>
            </a:pPr>
            <a:r>
              <a:rPr lang="en-US" sz="1000" dirty="0">
                <a:latin typeface="Aptos" panose="020B0004020202020204" pitchFamily="34" charset="0"/>
              </a:rPr>
              <a:t>We encourage you to </a:t>
            </a:r>
            <a:r>
              <a:rPr lang="en-US" sz="1000" u="sng" dirty="0">
                <a:latin typeface="Aptos" panose="020B0004020202020204" pitchFamily="34" charset="0"/>
              </a:rPr>
              <a:t>search for STAY Tuned </a:t>
            </a:r>
            <a:r>
              <a:rPr lang="en-US" sz="1000" dirty="0">
                <a:latin typeface="Aptos" panose="020B0004020202020204" pitchFamily="34" charset="0"/>
              </a:rPr>
              <a:t>or </a:t>
            </a:r>
            <a:r>
              <a:rPr lang="en-US" sz="1000" u="sng" dirty="0">
                <a:latin typeface="Aptos" panose="020B0004020202020204" pitchFamily="34" charset="0"/>
              </a:rPr>
              <a:t>scan the QR </a:t>
            </a:r>
            <a:r>
              <a:rPr lang="en-US" sz="1000" dirty="0">
                <a:latin typeface="Aptos" panose="020B0004020202020204" pitchFamily="34" charset="0"/>
              </a:rPr>
              <a:t>code now to listen to the audio and view the video of the podcast.</a:t>
            </a:r>
          </a:p>
          <a:p>
            <a:endParaRPr lang="en-US" sz="1000" dirty="0">
              <a:latin typeface="Aptos" panose="020B0004020202020204" pitchFamily="34" charset="0"/>
            </a:endParaRPr>
          </a:p>
          <a:p>
            <a:pPr marL="171450" indent="-171450">
              <a:buFont typeface="Arial" panose="020B0604020202020204" pitchFamily="34" charset="0"/>
              <a:buChar char="•"/>
            </a:pPr>
            <a:r>
              <a:rPr lang="en-US" sz="1000" b="1" dirty="0">
                <a:latin typeface="Aptos" panose="020B0004020202020204" pitchFamily="34" charset="0"/>
              </a:rPr>
              <a:t>Image</a:t>
            </a:r>
          </a:p>
          <a:p>
            <a:pPr marL="628650" lvl="1" indent="-171450">
              <a:buFont typeface="Wingdings" panose="05000000000000000000" pitchFamily="2" charset="2"/>
              <a:buChar char="q"/>
            </a:pPr>
            <a:r>
              <a:rPr lang="en-US" sz="1000" dirty="0">
                <a:latin typeface="Aptos" panose="020B0004020202020204" pitchFamily="34" charset="0"/>
              </a:rPr>
              <a:t>On the slide we have the cover illustration for the STAY Tuned podcast, an abstract, colorful representation of a person listening with headphones.</a:t>
            </a:r>
          </a:p>
          <a:p>
            <a:endParaRPr lang="en-US" sz="10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FD75AF2E-A756-40A4-8098-AA727B5315E6}" type="slidenum">
              <a:rPr lang="en-GB" smtClean="0"/>
              <a:t>24</a:t>
            </a:fld>
            <a:endParaRPr lang="en-GB" dirty="0"/>
          </a:p>
        </p:txBody>
      </p:sp>
    </p:spTree>
    <p:extLst>
      <p:ext uri="{BB962C8B-B14F-4D97-AF65-F5344CB8AC3E}">
        <p14:creationId xmlns:p14="http://schemas.microsoft.com/office/powerpoint/2010/main" val="3866062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5AF2E-A756-40A4-8098-AA727B5315E6}" type="slidenum">
              <a:rPr lang="en-GB" smtClean="0"/>
              <a:t>25</a:t>
            </a:fld>
            <a:endParaRPr lang="en-GB" dirty="0"/>
          </a:p>
        </p:txBody>
      </p:sp>
    </p:spTree>
    <p:extLst>
      <p:ext uri="{BB962C8B-B14F-4D97-AF65-F5344CB8AC3E}">
        <p14:creationId xmlns:p14="http://schemas.microsoft.com/office/powerpoint/2010/main" val="2092702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I’d I’d like to thank by name Emily McCaffrey who is the toolkit’s first author and a former YAB facilitator, Emily Sudbrock who is co-author of the toolkit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Raphael Mizrahi and Amanda </a:t>
            </a:r>
            <a:r>
              <a:rPr lang="en-US" dirty="0" err="1"/>
              <a:t>Bazko</a:t>
            </a:r>
            <a:r>
              <a:rPr lang="en-US" dirty="0"/>
              <a:t> involved in this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Jean </a:t>
            </a:r>
            <a:r>
              <a:rPr lang="en-US" dirty="0" err="1"/>
              <a:t>Wnuk</a:t>
            </a:r>
            <a:r>
              <a:rPr lang="en-US" dirty="0"/>
              <a:t> and Maya Ingram who are Fab &amp; YAB facilitators,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Dee Logan who is the project manager of this project and was instrumental to the toolkit and  this panel presentation </a:t>
            </a:r>
          </a:p>
        </p:txBody>
      </p:sp>
      <p:sp>
        <p:nvSpPr>
          <p:cNvPr id="4" name="Slide Number Placeholder 3"/>
          <p:cNvSpPr>
            <a:spLocks noGrp="1"/>
          </p:cNvSpPr>
          <p:nvPr>
            <p:ph type="sldNum" sz="quarter" idx="5"/>
          </p:nvPr>
        </p:nvSpPr>
        <p:spPr/>
        <p:txBody>
          <a:bodyPr/>
          <a:lstStyle/>
          <a:p>
            <a:fld id="{8F142ECC-81B9-43B7-946F-7E693FCE439A}" type="slidenum">
              <a:rPr lang="en-US" smtClean="0"/>
              <a:t>27</a:t>
            </a:fld>
            <a:endParaRPr lang="en-US"/>
          </a:p>
        </p:txBody>
      </p:sp>
    </p:spTree>
    <p:extLst>
      <p:ext uri="{BB962C8B-B14F-4D97-AF65-F5344CB8AC3E}">
        <p14:creationId xmlns:p14="http://schemas.microsoft.com/office/powerpoint/2010/main" val="1717549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begin with a quote from the YAB Toolkit that highlights an overarching theme throughout the content.  The quote is: “</a:t>
            </a:r>
            <a:r>
              <a:rPr lang="en-US" sz="1200" dirty="0">
                <a:latin typeface="+mj-lt"/>
              </a:rPr>
              <a:t>Your YAB’s goals will be different depending on your organization, its members, and who you are aiming to serve. For example, your members may work towards becoming advocates, developing resources, or running meetings on their own.” </a:t>
            </a:r>
          </a:p>
          <a:p>
            <a:endParaRPr lang="en-US" sz="1200" dirty="0">
              <a:latin typeface="+mj-lt"/>
            </a:endParaRPr>
          </a:p>
          <a:p>
            <a:r>
              <a:rPr lang="en-US" dirty="0"/>
              <a:t>The toolkit includes examples materials from the Transitions to Adulthood Center for Research’s TACR YAB but the content, resources, and templates can be tailored to your  organization's needs, structure, target population, and goals.</a:t>
            </a:r>
          </a:p>
        </p:txBody>
      </p:sp>
      <p:sp>
        <p:nvSpPr>
          <p:cNvPr id="4" name="Slide Number Placeholder 3"/>
          <p:cNvSpPr>
            <a:spLocks noGrp="1"/>
          </p:cNvSpPr>
          <p:nvPr>
            <p:ph type="sldNum" sz="quarter" idx="5"/>
          </p:nvPr>
        </p:nvSpPr>
        <p:spPr/>
        <p:txBody>
          <a:bodyPr/>
          <a:lstStyle/>
          <a:p>
            <a:fld id="{8F142ECC-81B9-43B7-946F-7E693FCE439A}" type="slidenum">
              <a:rPr lang="en-US" smtClean="0"/>
              <a:t>28</a:t>
            </a:fld>
            <a:endParaRPr lang="en-US"/>
          </a:p>
        </p:txBody>
      </p:sp>
    </p:spTree>
    <p:extLst>
      <p:ext uri="{BB962C8B-B14F-4D97-AF65-F5344CB8AC3E}">
        <p14:creationId xmlns:p14="http://schemas.microsoft.com/office/powerpoint/2010/main" val="3774250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toolkit has taken time and intentionally to get right, develop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useful product that accurately reflects experience and new learnings from our YAB members, YAB facilitators, and other staff and faculty involved in working with the YAB.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This meant taking the time to ask for feedback from these been doing the work “on the ground” who really know what’s going on, can truly speak to the needs and challenges, and what works and doesn’t work. Humility, openness to grow, improve, implement edits.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effectLst/>
                <a:latin typeface="Segoe UI" panose="020B0502040204020203" pitchFamily="34" charset="0"/>
              </a:rPr>
              <a:t>2023 Shannon CSI team agreed to evaluate &amp; pilot the toolkit </a:t>
            </a:r>
            <a:r>
              <a:rPr lang="en-US" sz="1200" dirty="0"/>
              <a:t>while designing their own YAB to serve young adults at high risk for gang involvement in Fitchburg MA. It’s been invaluable to have a fresh set of eyes to let us know if content makes sense and give us areas to improve and add especially from Dr. Dara Drawbridge and Jinnia who are trained implementation specialists</a:t>
            </a:r>
            <a:r>
              <a:rPr lang="en-US" sz="1200" dirty="0">
                <a:effectLst/>
                <a:latin typeface="Segoe UI" panose="020B0502040204020203" pitchFamily="34" charset="0"/>
              </a:rPr>
              <a:t>, Jinnia will provide more information about this process in her portion of the panel.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 Our communications specialist Robin </a:t>
            </a:r>
            <a:r>
              <a:rPr lang="en-US" dirty="0" err="1"/>
              <a:t>Tasca</a:t>
            </a:r>
            <a:r>
              <a:rPr lang="en-US" dirty="0"/>
              <a:t> has also been very involved in this process, and has worked with us with bring the toolkit to life on a webpage, and has helped us go through an make many iterative edits</a:t>
            </a:r>
          </a:p>
        </p:txBody>
      </p:sp>
      <p:sp>
        <p:nvSpPr>
          <p:cNvPr id="4" name="Slide Number Placeholder 3"/>
          <p:cNvSpPr>
            <a:spLocks noGrp="1"/>
          </p:cNvSpPr>
          <p:nvPr>
            <p:ph type="sldNum" sz="quarter" idx="5"/>
          </p:nvPr>
        </p:nvSpPr>
        <p:spPr/>
        <p:txBody>
          <a:bodyPr/>
          <a:lstStyle/>
          <a:p>
            <a:fld id="{8F142ECC-81B9-43B7-946F-7E693FCE439A}" type="slidenum">
              <a:rPr lang="en-US" smtClean="0"/>
              <a:t>29</a:t>
            </a:fld>
            <a:endParaRPr lang="en-US"/>
          </a:p>
        </p:txBody>
      </p:sp>
    </p:spTree>
    <p:extLst>
      <p:ext uri="{BB962C8B-B14F-4D97-AF65-F5344CB8AC3E}">
        <p14:creationId xmlns:p14="http://schemas.microsoft.com/office/powerpoint/2010/main" val="855624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 is an image of Toolkit web page on the Transitions ACR</a:t>
            </a:r>
          </a:p>
          <a:p>
            <a:r>
              <a:rPr lang="en-US" sz="1200" dirty="0"/>
              <a:t>There is a main page overviewing the sections and content</a:t>
            </a:r>
          </a:p>
          <a:p>
            <a:r>
              <a:rPr lang="en-US" sz="1200" dirty="0"/>
              <a:t>On the left there are five clickable sections: Intro, Planning &amp; Organizing, Recruiting &amp; Logistics, Development and Retention, and Resources</a:t>
            </a:r>
          </a:p>
          <a:p>
            <a:r>
              <a:rPr lang="en-US" sz="1200" dirty="0"/>
              <a:t>Content broken into phases that be read sequentially or you can go through and pick and pull what you need</a:t>
            </a:r>
          </a:p>
          <a:p>
            <a:r>
              <a:rPr lang="en-US" sz="1200" dirty="0"/>
              <a:t>Resources page with template/examples/guides/ from all</a:t>
            </a:r>
          </a:p>
        </p:txBody>
      </p:sp>
      <p:sp>
        <p:nvSpPr>
          <p:cNvPr id="4" name="Slide Number Placeholder 3"/>
          <p:cNvSpPr>
            <a:spLocks noGrp="1"/>
          </p:cNvSpPr>
          <p:nvPr>
            <p:ph type="sldNum" sz="quarter" idx="5"/>
          </p:nvPr>
        </p:nvSpPr>
        <p:spPr/>
        <p:txBody>
          <a:bodyPr/>
          <a:lstStyle/>
          <a:p>
            <a:fld id="{8F142ECC-81B9-43B7-946F-7E693FCE439A}" type="slidenum">
              <a:rPr lang="en-US" smtClean="0"/>
              <a:t>30</a:t>
            </a:fld>
            <a:endParaRPr lang="en-US"/>
          </a:p>
        </p:txBody>
      </p:sp>
    </p:spTree>
    <p:extLst>
      <p:ext uri="{BB962C8B-B14F-4D97-AF65-F5344CB8AC3E}">
        <p14:creationId xmlns:p14="http://schemas.microsoft.com/office/powerpoint/2010/main" val="2283205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Some of the main topics covered include the Introduction are the Structure of a YAB and Value of Youth Voice, – MHC and self reflection questions</a:t>
            </a:r>
          </a:p>
          <a:p>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Introduction provides some information and statistics on youth adults with MHC and how MHC can impact many areas of a young person’s daily life and independence. </a:t>
            </a:r>
            <a:r>
              <a:rPr lang="en-US" dirty="0"/>
              <a:t>YAB members emphasized when it comes to MH,  agencies looking to create a YAB around mental don’t need to be experts, more important to come with open mind, absence of stigma, and willingness to learn.</a:t>
            </a:r>
          </a:p>
          <a:p>
            <a:endParaRPr lang="en-US" dirty="0"/>
          </a:p>
          <a:p>
            <a:r>
              <a:rPr lang="en-US" dirty="0"/>
              <a:t>Shannon community safety initiation </a:t>
            </a:r>
          </a:p>
          <a:p>
            <a:r>
              <a:rPr lang="en-US" dirty="0"/>
              <a:t> Key question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Is your organization willing to change its processes and timelines to meaningfully incorporate youth voice? </a:t>
            </a:r>
          </a:p>
          <a:p>
            <a:r>
              <a:rPr lang="en-US" dirty="0"/>
              <a:t>Great feedback we got from Shannon CSI team as part of readiness is:</a:t>
            </a:r>
          </a:p>
          <a:p>
            <a:pPr marL="171450" indent="-171450">
              <a:buFontTx/>
              <a:buChar char="-"/>
            </a:pPr>
            <a:r>
              <a:rPr lang="en-US" dirty="0"/>
              <a:t>Consider is this the best way for our org to incorporate youth voice? Consider alternatives such as interviews, panels, focus group. Doesn’t have to be YAB or nothing</a:t>
            </a:r>
          </a:p>
          <a:p>
            <a:pPr marL="171450" indent="-171450">
              <a:buFontTx/>
              <a:buChar char="-"/>
            </a:pPr>
            <a:r>
              <a:rPr lang="en-US" dirty="0"/>
              <a:t>Consider  and openly talk through your fears about what could go wrong with a YAB? Important to acknowledge and address any reservations or fears or they may hold your organization back and prevent your org from fully committing and buying in to a YAB</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31</a:t>
            </a:fld>
            <a:endParaRPr lang="en-US"/>
          </a:p>
        </p:txBody>
      </p:sp>
    </p:spTree>
    <p:extLst>
      <p:ext uri="{BB962C8B-B14F-4D97-AF65-F5344CB8AC3E}">
        <p14:creationId xmlns:p14="http://schemas.microsoft.com/office/powerpoint/2010/main" val="2314255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voice, tokenism tip sheets &amp; assessments</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Organizations tokenize young adults when they showcase their participation but do not give the young adults any real power.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Organizations that include genuine youth voice allow young adults to influence and participate in decision-making.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Briefs and tip sheets for leaving more about young adults with MHC for readers unfamiliar with the population</a:t>
            </a:r>
          </a:p>
          <a:p>
            <a:r>
              <a:rPr lang="en-US" dirty="0"/>
              <a:t>More information and resources for evaluating a YAB</a:t>
            </a:r>
          </a:p>
          <a:p>
            <a:endParaRPr lang="en-US" dirty="0"/>
          </a:p>
        </p:txBody>
      </p:sp>
      <p:sp>
        <p:nvSpPr>
          <p:cNvPr id="4" name="Slide Number Placeholder 3"/>
          <p:cNvSpPr>
            <a:spLocks noGrp="1"/>
          </p:cNvSpPr>
          <p:nvPr>
            <p:ph type="sldNum" sz="quarter" idx="5"/>
          </p:nvPr>
        </p:nvSpPr>
        <p:spPr/>
        <p:txBody>
          <a:bodyPr/>
          <a:lstStyle/>
          <a:p>
            <a:fld id="{FD75AF2E-A756-40A4-8098-AA727B5315E6}" type="slidenum">
              <a:rPr lang="en-GB" smtClean="0"/>
              <a:t>32</a:t>
            </a:fld>
            <a:endParaRPr lang="en-GB"/>
          </a:p>
        </p:txBody>
      </p:sp>
    </p:spTree>
    <p:extLst>
      <p:ext uri="{BB962C8B-B14F-4D97-AF65-F5344CB8AC3E}">
        <p14:creationId xmlns:p14="http://schemas.microsoft.com/office/powerpoint/2010/main" val="3241769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2D1FDA-5082-4640-BD65-9AB67A79DB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5410E752-098A-0B68-5418-C451C23C4B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643187"/>
            <a:ext cx="6858000" cy="3857625"/>
          </a:xfrm>
          <a:prstGeom prst="rect">
            <a:avLst/>
          </a:prstGeom>
        </p:spPr>
      </p:pic>
    </p:spTree>
    <p:extLst>
      <p:ext uri="{BB962C8B-B14F-4D97-AF65-F5344CB8AC3E}">
        <p14:creationId xmlns:p14="http://schemas.microsoft.com/office/powerpoint/2010/main" val="491586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1 starts out with the identify a champion –  this staff member who spear heads the creation of the YAB. This person needs to hand the </a:t>
            </a:r>
            <a:r>
              <a:rPr lang="en-US" dirty="0" err="1"/>
              <a:t>bandwith</a:t>
            </a:r>
            <a:r>
              <a:rPr lang="en-US" dirty="0"/>
              <a:t>, passion,  and skillset to get organizational buy-in, pitch the idea, and oversee logistics of YAB start up. project manager/advocate/salesperson for the YAB. not always a YAB facilitator or the person who came up with the idea of a YAB.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starting a YAB, importance of getting organizational buy-in, both top-down from leadership in charge </a:t>
            </a:r>
            <a:r>
              <a:rPr lang="en-US" dirty="0" err="1"/>
              <a:t>ofdecision</a:t>
            </a:r>
            <a:r>
              <a:rPr lang="en-US" dirty="0"/>
              <a:t>   and bottom-up from staff on the </a:t>
            </a:r>
            <a:r>
              <a:rPr lang="en-US" dirty="0" err="1"/>
              <a:t>groundwho</a:t>
            </a:r>
            <a:r>
              <a:rPr lang="en-US" dirty="0"/>
              <a:t> will be interacting and changing processes. This means educating leadership and staff about the mission of the YAB and the value it will provide to the organization and community. </a:t>
            </a:r>
            <a:endParaRPr lang="en-US" sz="1200" dirty="0">
              <a:effectLst/>
              <a:latin typeface="+mn-lt"/>
              <a:ea typeface="+mn-ea"/>
              <a:cs typeface="+mn-cs"/>
            </a:endParaRPr>
          </a:p>
          <a:p>
            <a:pPr marL="0" marR="0" lvl="0" indent="0">
              <a:lnSpc>
                <a:spcPct val="107000"/>
              </a:lnSpc>
              <a:spcBef>
                <a:spcPts val="0"/>
              </a:spcBef>
              <a:spcAft>
                <a:spcPts val="0"/>
              </a:spcAft>
              <a:buFont typeface="Symbol" panose="05050102010706020507" pitchFamily="18" charset="2"/>
              <a:buNone/>
            </a:pPr>
            <a:endParaRPr lang="en-US" sz="1200" dirty="0">
              <a:effectLst/>
              <a:latin typeface="+mn-lt"/>
              <a:ea typeface="+mn-ea"/>
              <a:cs typeface="+mn-cs"/>
            </a:endParaRPr>
          </a:p>
          <a:p>
            <a:pPr marL="0" marR="0" lvl="0" indent="0">
              <a:lnSpc>
                <a:spcPct val="107000"/>
              </a:lnSpc>
              <a:spcBef>
                <a:spcPts val="0"/>
              </a:spcBef>
              <a:spcAft>
                <a:spcPts val="0"/>
              </a:spcAft>
              <a:buFont typeface="Symbol" panose="05050102010706020507" pitchFamily="18" charset="2"/>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Your mission statement is an 1-2 sentences that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concelisely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share the purpose and benefits of your YAB, and should also reflect your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orgnaizations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needs and values.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Accimpanying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goals spell out how you will achieve mission statement. Should be reviewed and revised to include YAB feedback, be revised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Clearly describe your organization’s values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Concisely summarize the purpose of an advisory board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Considerations such as </a:t>
            </a:r>
            <a:endParaRPr lang="en-US" dirty="0"/>
          </a:p>
          <a:p>
            <a:r>
              <a:rPr lang="en-US" dirty="0"/>
              <a:t>.For resource budgeting consider the frequency and length of meeting, # of members, compensation rate, outside work, staff involvement, number of members, transportation, snacks. As Tracy mentioned, YAB members should be compensated at higher than regular hourly rate for their lived experience and timer Also discusses additionally budgeting consideration likes SSI benefits, if multiple orgs who will be in charge of payment, format of payment such as stipend vs. payment, </a:t>
            </a:r>
          </a:p>
        </p:txBody>
      </p:sp>
      <p:sp>
        <p:nvSpPr>
          <p:cNvPr id="4" name="Slide Number Placeholder 3"/>
          <p:cNvSpPr>
            <a:spLocks noGrp="1"/>
          </p:cNvSpPr>
          <p:nvPr>
            <p:ph type="sldNum" sz="quarter" idx="5"/>
          </p:nvPr>
        </p:nvSpPr>
        <p:spPr/>
        <p:txBody>
          <a:bodyPr/>
          <a:lstStyle/>
          <a:p>
            <a:fld id="{8F142ECC-81B9-43B7-946F-7E693FCE439A}" type="slidenum">
              <a:rPr lang="en-US" smtClean="0"/>
              <a:t>33</a:t>
            </a:fld>
            <a:endParaRPr lang="en-US"/>
          </a:p>
        </p:txBody>
      </p:sp>
    </p:spTree>
    <p:extLst>
      <p:ext uri="{BB962C8B-B14F-4D97-AF65-F5344CB8AC3E}">
        <p14:creationId xmlns:p14="http://schemas.microsoft.com/office/powerpoint/2010/main" val="2577113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 through budget considerations consider, tip sheets inspired by our YAB on Tips and Tricks to Starting a Young Adult Council, provide a good high-level summary </a:t>
            </a:r>
          </a:p>
        </p:txBody>
      </p:sp>
      <p:sp>
        <p:nvSpPr>
          <p:cNvPr id="4" name="Slide Number Placeholder 3"/>
          <p:cNvSpPr>
            <a:spLocks noGrp="1"/>
          </p:cNvSpPr>
          <p:nvPr>
            <p:ph type="sldNum" sz="quarter" idx="5"/>
          </p:nvPr>
        </p:nvSpPr>
        <p:spPr/>
        <p:txBody>
          <a:bodyPr/>
          <a:lstStyle/>
          <a:p>
            <a:fld id="{8F142ECC-81B9-43B7-946F-7E693FCE439A}" type="slidenum">
              <a:rPr lang="en-US" smtClean="0"/>
              <a:t>34</a:t>
            </a:fld>
            <a:endParaRPr lang="en-US"/>
          </a:p>
        </p:txBody>
      </p:sp>
    </p:spTree>
    <p:extLst>
      <p:ext uri="{BB962C8B-B14F-4D97-AF65-F5344CB8AC3E}">
        <p14:creationId xmlns:p14="http://schemas.microsoft.com/office/powerpoint/2010/main" val="2440418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Recruitment planning start with what population your org serves, what identities are underrepresented. For targeted recruitment YAB members recommended meeting young adults where they are by reaching out to </a:t>
            </a:r>
            <a:r>
              <a:rPr lang="en-US" sz="1800" dirty="0">
                <a:effectLst/>
                <a:highlight>
                  <a:srgbClr val="FF00FF"/>
                </a:highlight>
                <a:latin typeface="Times New Roman" panose="02020603050405020304" pitchFamily="18" charset="0"/>
                <a:ea typeface="Calibri" panose="020F0502020204030204" pitchFamily="34" charset="0"/>
                <a:cs typeface="Times New Roman" panose="02020603050405020304" pitchFamily="18" charset="0"/>
              </a:rPr>
              <a:t>university clubs, university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Creating recruitment materials that clearly convey your YAB’s mission and well membership expectations, such as responsibilities, time commitment, meeting frequency and attendance policies so prospective members can make an informed decision about membership. When setting policies balance accountability &amp; understanding, example is having cameras on, you want members to engage and participate but members may have internet connectivity issues, clear communication and understanding are important. </a:t>
            </a:r>
          </a:p>
          <a:p>
            <a:endParaRPr lang="en-US" dirty="0"/>
          </a:p>
          <a:p>
            <a:r>
              <a:rPr lang="en-US" dirty="0"/>
              <a:t>Applications to collect information about members unique experiences and identities, ideally virtual to be accessible </a:t>
            </a:r>
          </a:p>
          <a:p>
            <a:endParaRPr lang="en-US" dirty="0"/>
          </a:p>
          <a:p>
            <a:r>
              <a:rPr lang="en-US" dirty="0"/>
              <a:t>Interview are standardized, try to remove bias. Consider scheduling interview times outside of M-F 9-5 to accommodate members with work, school, or care-giving commitments. In YAB interviews we provided interview questions ahead of time to help a participant with anxiety feel more comfortable and prepared</a:t>
            </a:r>
          </a:p>
          <a:p>
            <a:endParaRPr lang="en-US" dirty="0"/>
          </a:p>
          <a:p>
            <a:r>
              <a:rPr lang="en-US" dirty="0"/>
              <a:t>Hiring process, multiple people to be involved, review interview notes, clearly communicate either way and offer rejected members information about other potential opportunities for involvement if available </a:t>
            </a:r>
          </a:p>
        </p:txBody>
      </p:sp>
      <p:sp>
        <p:nvSpPr>
          <p:cNvPr id="4" name="Slide Number Placeholder 3"/>
          <p:cNvSpPr>
            <a:spLocks noGrp="1"/>
          </p:cNvSpPr>
          <p:nvPr>
            <p:ph type="sldNum" sz="quarter" idx="5"/>
          </p:nvPr>
        </p:nvSpPr>
        <p:spPr/>
        <p:txBody>
          <a:bodyPr/>
          <a:lstStyle/>
          <a:p>
            <a:fld id="{8F142ECC-81B9-43B7-946F-7E693FCE439A}" type="slidenum">
              <a:rPr lang="en-US" smtClean="0"/>
              <a:t>35</a:t>
            </a:fld>
            <a:endParaRPr lang="en-US"/>
          </a:p>
        </p:txBody>
      </p:sp>
    </p:spTree>
    <p:extLst>
      <p:ext uri="{BB962C8B-B14F-4D97-AF65-F5344CB8AC3E}">
        <p14:creationId xmlns:p14="http://schemas.microsoft.com/office/powerpoint/2010/main" val="2294516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36</a:t>
            </a:fld>
            <a:endParaRPr lang="en-US"/>
          </a:p>
        </p:txBody>
      </p:sp>
    </p:spTree>
    <p:extLst>
      <p:ext uri="{BB962C8B-B14F-4D97-AF65-F5344CB8AC3E}">
        <p14:creationId xmlns:p14="http://schemas.microsoft.com/office/powerpoint/2010/main" val="822238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Meeting Logistics will look different based on your YAB’s structure/goals/mission and format. For </a:t>
            </a:r>
            <a:r>
              <a:rPr lang="en-US" dirty="0" err="1"/>
              <a:t>iSPARC</a:t>
            </a:r>
            <a:r>
              <a:rPr lang="en-US" dirty="0"/>
              <a:t>, this involves scheduling meetings, booking presenters and preparing content to share with members for feedback.</a:t>
            </a:r>
          </a:p>
          <a:p>
            <a:endParaRPr lang="en-US" dirty="0"/>
          </a:p>
          <a:p>
            <a:pPr marL="0" marR="0">
              <a:lnSpc>
                <a:spcPct val="107000"/>
              </a:lnSpc>
              <a:spcBef>
                <a:spcPts val="0"/>
              </a:spcBef>
              <a:spcAft>
                <a:spcPts val="0"/>
              </a:spcAft>
            </a:pPr>
            <a:r>
              <a:rPr lang="en-US" dirty="0"/>
              <a:t>Importance of facilitation skills and shared community guidelines and expectations. </a:t>
            </a:r>
            <a:r>
              <a:rPr lang="en-US" sz="1200" dirty="0">
                <a:solidFill>
                  <a:srgbClr val="7030A0"/>
                </a:solidFill>
                <a:effectLst/>
                <a:latin typeface="Calibri Light" panose="020F0302020204030204" pitchFamily="34" charset="0"/>
                <a:ea typeface="Calibri" panose="020F0502020204030204" pitchFamily="34" charset="0"/>
                <a:cs typeface="Times New Roman" panose="02020603050405020304" pitchFamily="18" charset="0"/>
              </a:rPr>
              <a:t>Comfort clause, addressing conflict proactively, and creating a culture of respectful and psychological safety </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Active listening, Clear Communication, Inclusion, Community Building, Recognition . \</a:t>
            </a:r>
          </a:p>
          <a:p>
            <a:pPr marL="0" marR="0">
              <a:lnSpc>
                <a:spcPct val="107000"/>
              </a:lnSpc>
              <a:spcBef>
                <a:spcPts val="0"/>
              </a:spcBef>
              <a:spcAft>
                <a:spcPts val="0"/>
              </a:spcAft>
            </a:pPr>
            <a:endParaRPr lang="en-US" dirty="0"/>
          </a:p>
          <a:p>
            <a:r>
              <a:rPr lang="en-US" dirty="0"/>
              <a:t>Our YAB is working towards implementing formal evaluations is something our YAB. Evaluations allow you to operationalize your YAB’s mission and goals and assess areas of strength and for growth. This evaluations section walks through considerations about who you should seek feedback from, format of evals (survey, focus group, interviews), what kind of questions you should ask  </a:t>
            </a:r>
          </a:p>
          <a:p>
            <a:endParaRPr lang="en-US" dirty="0"/>
          </a:p>
          <a:p>
            <a:r>
              <a:rPr lang="en-US" dirty="0"/>
              <a:t>YAB Life Cycle  - </a:t>
            </a:r>
          </a:p>
          <a:p>
            <a:r>
              <a:rPr lang="en-US" dirty="0"/>
              <a:t>Turnover is normal,. Which means continued periodic recruitment and considering orienting and welcoming new members to your group. Additionally, some YABs have finite time spans or goals, such as a project specific YAB. If YAB ends, communicate clearly and have meetings dedicated to recognition, reflection, and closure activities such as deleting any access to org materials.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37</a:t>
            </a:fld>
            <a:endParaRPr lang="en-US"/>
          </a:p>
        </p:txBody>
      </p:sp>
    </p:spTree>
    <p:extLst>
      <p:ext uri="{BB962C8B-B14F-4D97-AF65-F5344CB8AC3E}">
        <p14:creationId xmlns:p14="http://schemas.microsoft.com/office/powerpoint/2010/main" val="869812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38</a:t>
            </a:fld>
            <a:endParaRPr lang="en-US"/>
          </a:p>
        </p:txBody>
      </p:sp>
    </p:spTree>
    <p:extLst>
      <p:ext uri="{BB962C8B-B14F-4D97-AF65-F5344CB8AC3E}">
        <p14:creationId xmlns:p14="http://schemas.microsoft.com/office/powerpoint/2010/main" val="4263743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39</a:t>
            </a:fld>
            <a:endParaRPr lang="en-US"/>
          </a:p>
        </p:txBody>
      </p:sp>
    </p:spTree>
    <p:extLst>
      <p:ext uri="{BB962C8B-B14F-4D97-AF65-F5344CB8AC3E}">
        <p14:creationId xmlns:p14="http://schemas.microsoft.com/office/powerpoint/2010/main" val="2779308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5AF2E-A756-40A4-8098-AA727B5315E6}" type="slidenum">
              <a:rPr lang="en-GB" smtClean="0"/>
              <a:t>41</a:t>
            </a:fld>
            <a:endParaRPr lang="en-GB"/>
          </a:p>
        </p:txBody>
      </p:sp>
    </p:spTree>
    <p:extLst>
      <p:ext uri="{BB962C8B-B14F-4D97-AF65-F5344CB8AC3E}">
        <p14:creationId xmlns:p14="http://schemas.microsoft.com/office/powerpoint/2010/main" val="4285989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Jinnia </a:t>
            </a:r>
            <a:r>
              <a:rPr lang="en-US" dirty="0" err="1"/>
              <a:t>Baiye</a:t>
            </a:r>
            <a:r>
              <a:rPr lang="en-US" dirty="0"/>
              <a:t> and I am a black woman with long black braids and I’m  wearing ____. I am an Implementation Support Specialist at the University of Mass. Thank you so much to my co-presenters, Emma and Tracy for speaking about the </a:t>
            </a:r>
            <a:r>
              <a:rPr lang="en-US" dirty="0" err="1"/>
              <a:t>Umass</a:t>
            </a:r>
            <a:r>
              <a:rPr lang="en-US" dirty="0"/>
              <a:t> YAB and the toolkit. As we continue, I’d like to discuss a bit more about my team’s experience piloting the toolkit while building an advisory board and some of the lesson we learned along the way. That is why my section is titled, Youth In Action: Lessons Learned from Building a New Young Adult Advisory Board Utilizing the Toolkit</a:t>
            </a:r>
          </a:p>
        </p:txBody>
      </p:sp>
      <p:sp>
        <p:nvSpPr>
          <p:cNvPr id="4" name="Slide Number Placeholder 3"/>
          <p:cNvSpPr>
            <a:spLocks noGrp="1"/>
          </p:cNvSpPr>
          <p:nvPr>
            <p:ph type="sldNum" sz="quarter" idx="5"/>
          </p:nvPr>
        </p:nvSpPr>
        <p:spPr/>
        <p:txBody>
          <a:bodyPr/>
          <a:lstStyle/>
          <a:p>
            <a:fld id="{FD75AF2E-A756-40A4-8098-AA727B5315E6}" type="slidenum">
              <a:rPr lang="en-GB" smtClean="0"/>
              <a:t>42</a:t>
            </a:fld>
            <a:endParaRPr lang="en-GB"/>
          </a:p>
        </p:txBody>
      </p:sp>
    </p:spTree>
    <p:extLst>
      <p:ext uri="{BB962C8B-B14F-4D97-AF65-F5344CB8AC3E}">
        <p14:creationId xmlns:p14="http://schemas.microsoft.com/office/powerpoint/2010/main" val="325998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I’d like to say thank you to the Transitions ACR team including Emma, Dee and Marsha allowing us to pilot the toolkit. I'd like to say a major thank you to our YAB Working Group. This includes Dara Draw. and Wil </a:t>
            </a:r>
            <a:r>
              <a:rPr lang="en-US" dirty="0" err="1"/>
              <a:t>Renderos</a:t>
            </a:r>
            <a:r>
              <a:rPr lang="en-US" dirty="0"/>
              <a:t>. We also had leaders from some of our agencies present in this group, this included </a:t>
            </a:r>
            <a:r>
              <a:rPr lang="en-US" dirty="0" err="1"/>
              <a:t>Donata</a:t>
            </a:r>
            <a:r>
              <a:rPr lang="en-US" dirty="0"/>
              <a:t> Martin, Shana Fitz (Director of Youth Services, MOC) and Captain Steven Giannini (</a:t>
            </a:r>
            <a:r>
              <a:rPr lang="en-US" b="0" i="0" u="none" strike="noStrike" dirty="0">
                <a:solidFill>
                  <a:srgbClr val="000000"/>
                </a:solidFill>
                <a:effectLst/>
                <a:highlight>
                  <a:srgbClr val="FFFFFF"/>
                </a:highlight>
                <a:latin typeface="Aptos" panose="020B0004020202020204" pitchFamily="34" charset="0"/>
              </a:rPr>
              <a:t>Support Services Commander, FPD)</a:t>
            </a:r>
            <a:r>
              <a:rPr lang="en-US" dirty="0"/>
              <a:t>. We want to thank them for their feedback and input throughout the process of building the YAB. </a:t>
            </a:r>
          </a:p>
        </p:txBody>
      </p:sp>
      <p:sp>
        <p:nvSpPr>
          <p:cNvPr id="4" name="Slide Number Placeholder 3"/>
          <p:cNvSpPr>
            <a:spLocks noGrp="1"/>
          </p:cNvSpPr>
          <p:nvPr>
            <p:ph type="sldNum" sz="quarter" idx="5"/>
          </p:nvPr>
        </p:nvSpPr>
        <p:spPr/>
        <p:txBody>
          <a:bodyPr/>
          <a:lstStyle/>
          <a:p>
            <a:fld id="{FD75AF2E-A756-40A4-8098-AA727B5315E6}" type="slidenum">
              <a:rPr lang="en-GB" smtClean="0"/>
              <a:t>43</a:t>
            </a:fld>
            <a:endParaRPr lang="en-GB"/>
          </a:p>
        </p:txBody>
      </p:sp>
    </p:spTree>
    <p:extLst>
      <p:ext uri="{BB962C8B-B14F-4D97-AF65-F5344CB8AC3E}">
        <p14:creationId xmlns:p14="http://schemas.microsoft.com/office/powerpoint/2010/main" val="2386485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Welcome to our panel! My name is Tracy Neville. I am a white woman with light brown hair, and I am wearing ____. I am a Research Coordinator II and Co-Facilitator of the Young Adult Advisory Board at UMass Chan Medical School within the Transitions to Adulthood Center for Research. Today, I am excited to speak to you about “Youth Voice in Action: Sustaining Community Engagement through Advisory Boards.”	</a:t>
            </a:r>
          </a:p>
        </p:txBody>
      </p:sp>
      <p:sp>
        <p:nvSpPr>
          <p:cNvPr id="4" name="Slide Number Placeholder 3"/>
          <p:cNvSpPr>
            <a:spLocks noGrp="1"/>
          </p:cNvSpPr>
          <p:nvPr>
            <p:ph type="sldNum" sz="quarter" idx="5"/>
          </p:nvPr>
        </p:nvSpPr>
        <p:spPr/>
        <p:txBody>
          <a:bodyPr/>
          <a:lstStyle/>
          <a:p>
            <a:fld id="{FD75AF2E-A756-40A4-8098-AA727B5315E6}" type="slidenum">
              <a:rPr lang="en-GB" smtClean="0"/>
              <a:t>6</a:t>
            </a:fld>
            <a:endParaRPr lang="en-GB" dirty="0"/>
          </a:p>
        </p:txBody>
      </p:sp>
    </p:spTree>
    <p:extLst>
      <p:ext uri="{BB962C8B-B14F-4D97-AF65-F5344CB8AC3E}">
        <p14:creationId xmlns:p14="http://schemas.microsoft.com/office/powerpoint/2010/main" val="2306774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I’d like for us to go through  three main topics:</a:t>
            </a:r>
          </a:p>
          <a:p>
            <a:endParaRPr lang="en-US" dirty="0"/>
          </a:p>
          <a:p>
            <a:r>
              <a:rPr lang="en-US" dirty="0"/>
              <a:t>First, an Introduction to </a:t>
            </a:r>
            <a:r>
              <a:rPr lang="en-US" dirty="0" err="1"/>
              <a:t>theShannon</a:t>
            </a:r>
            <a:r>
              <a:rPr lang="en-US" dirty="0"/>
              <a:t> Community Safety Initiative, which is the organization that I am a part of.</a:t>
            </a:r>
          </a:p>
          <a:p>
            <a:endParaRPr lang="en-US" dirty="0"/>
          </a:p>
          <a:p>
            <a:r>
              <a:rPr lang="en-US" dirty="0"/>
              <a:t>Second, we’ll look at the structure and process of building our Young Adult Advisory Board</a:t>
            </a:r>
          </a:p>
          <a:p>
            <a:endParaRPr lang="en-US" dirty="0"/>
          </a:p>
          <a:p>
            <a:r>
              <a:rPr lang="en-US" dirty="0"/>
              <a:t>And finally, our experience piloting the toolkit</a:t>
            </a:r>
          </a:p>
        </p:txBody>
      </p:sp>
      <p:sp>
        <p:nvSpPr>
          <p:cNvPr id="4" name="Slide Number Placeholder 3"/>
          <p:cNvSpPr>
            <a:spLocks noGrp="1"/>
          </p:cNvSpPr>
          <p:nvPr>
            <p:ph type="sldNum" sz="quarter" idx="5"/>
          </p:nvPr>
        </p:nvSpPr>
        <p:spPr/>
        <p:txBody>
          <a:bodyPr/>
          <a:lstStyle/>
          <a:p>
            <a:fld id="{FD75AF2E-A756-40A4-8098-AA727B5315E6}" type="slidenum">
              <a:rPr lang="en-GB" smtClean="0"/>
              <a:t>44</a:t>
            </a:fld>
            <a:endParaRPr lang="en-GB"/>
          </a:p>
        </p:txBody>
      </p:sp>
    </p:spTree>
    <p:extLst>
      <p:ext uri="{BB962C8B-B14F-4D97-AF65-F5344CB8AC3E}">
        <p14:creationId xmlns:p14="http://schemas.microsoft.com/office/powerpoint/2010/main" val="3322322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introduction the Shannon Community Safety Initiative (CSI). You will hear me use the abbreviation of CSI  throughout the presentation. </a:t>
            </a:r>
          </a:p>
        </p:txBody>
      </p:sp>
      <p:sp>
        <p:nvSpPr>
          <p:cNvPr id="4" name="Slide Number Placeholder 3"/>
          <p:cNvSpPr>
            <a:spLocks noGrp="1"/>
          </p:cNvSpPr>
          <p:nvPr>
            <p:ph type="sldNum" sz="quarter" idx="5"/>
          </p:nvPr>
        </p:nvSpPr>
        <p:spPr/>
        <p:txBody>
          <a:bodyPr/>
          <a:lstStyle/>
          <a:p>
            <a:fld id="{FD75AF2E-A756-40A4-8098-AA727B5315E6}" type="slidenum">
              <a:rPr lang="en-GB" smtClean="0"/>
              <a:t>45</a:t>
            </a:fld>
            <a:endParaRPr lang="en-GB"/>
          </a:p>
        </p:txBody>
      </p:sp>
    </p:spTree>
    <p:extLst>
      <p:ext uri="{BB962C8B-B14F-4D97-AF65-F5344CB8AC3E}">
        <p14:creationId xmlns:p14="http://schemas.microsoft.com/office/powerpoint/2010/main" val="1376525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 CSI supports agencies and organization across the Commonwealth of Mass. through funding</a:t>
            </a:r>
          </a:p>
          <a:p>
            <a:endParaRPr lang="en-US" dirty="0"/>
          </a:p>
          <a:p>
            <a:r>
              <a:rPr lang="en-US" dirty="0"/>
              <a:t>These agencies and organizations have a goal of reducing gang violence and involvement amongst youth and young adults in the community and empowering the youth and young adults to build the lives that they envision for themselves through providing </a:t>
            </a:r>
            <a:r>
              <a:rPr lang="en-US" dirty="0" err="1"/>
              <a:t>resorures</a:t>
            </a:r>
            <a:r>
              <a:rPr lang="en-US" dirty="0"/>
              <a:t> and supports, skill building opportunities, knowledge and generally a safe and fun space to be young</a:t>
            </a:r>
          </a:p>
          <a:p>
            <a:endParaRPr lang="en-US" dirty="0"/>
          </a:p>
          <a:p>
            <a:r>
              <a:rPr lang="en-US" dirty="0"/>
              <a:t>Funding is given to our agencies to facilitate after school programs, innovation centers, sports training programs and mentoring programs – all intended to prevent and intervene with gang involvement.</a:t>
            </a:r>
          </a:p>
          <a:p>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46</a:t>
            </a:fld>
            <a:endParaRPr lang="en-US"/>
          </a:p>
        </p:txBody>
      </p:sp>
    </p:spTree>
    <p:extLst>
      <p:ext uri="{BB962C8B-B14F-4D97-AF65-F5344CB8AC3E}">
        <p14:creationId xmlns:p14="http://schemas.microsoft.com/office/powerpoint/2010/main" val="3999350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Shannon CSI consists of:</a:t>
            </a:r>
          </a:p>
          <a:p>
            <a:r>
              <a:rPr lang="en-US" dirty="0"/>
              <a:t>141 agencies across Mass.</a:t>
            </a:r>
          </a:p>
          <a:p>
            <a:r>
              <a:rPr lang="en-US" dirty="0"/>
              <a:t>These organizations are clustered into 15 sites, each of these sites work directly with the youth and young adults in the community </a:t>
            </a:r>
          </a:p>
          <a:p>
            <a:r>
              <a:rPr lang="en-US" dirty="0"/>
              <a:t> and each site has a site manager (Wil </a:t>
            </a:r>
            <a:r>
              <a:rPr lang="en-US" dirty="0" err="1"/>
              <a:t>Renderos</a:t>
            </a:r>
            <a:r>
              <a:rPr lang="en-US" dirty="0"/>
              <a:t>). </a:t>
            </a:r>
          </a:p>
          <a:p>
            <a:r>
              <a:rPr lang="en-US" dirty="0"/>
              <a:t>The site manager oversees the activities of the agencies</a:t>
            </a:r>
          </a:p>
          <a:p>
            <a:endParaRPr lang="en-US" dirty="0"/>
          </a:p>
          <a:p>
            <a:r>
              <a:rPr lang="en-US" dirty="0"/>
              <a:t>Each site also has a local action research partner which provides strategic </a:t>
            </a:r>
            <a:r>
              <a:rPr lang="en-US" dirty="0" err="1"/>
              <a:t>assisstance</a:t>
            </a:r>
            <a:r>
              <a:rPr lang="en-US" dirty="0"/>
              <a:t> and implementation support to the site manager and agencies  and all organizations within Shannon share one statewide research partner which is Northeastern University.</a:t>
            </a:r>
          </a:p>
        </p:txBody>
      </p:sp>
      <p:sp>
        <p:nvSpPr>
          <p:cNvPr id="4" name="Slide Number Placeholder 3"/>
          <p:cNvSpPr>
            <a:spLocks noGrp="1"/>
          </p:cNvSpPr>
          <p:nvPr>
            <p:ph type="sldNum" sz="quarter" idx="5"/>
          </p:nvPr>
        </p:nvSpPr>
        <p:spPr/>
        <p:txBody>
          <a:bodyPr/>
          <a:lstStyle/>
          <a:p>
            <a:fld id="{8F142ECC-81B9-43B7-946F-7E693FCE439A}" type="slidenum">
              <a:rPr lang="en-US" smtClean="0"/>
              <a:t>47</a:t>
            </a:fld>
            <a:endParaRPr lang="en-US"/>
          </a:p>
        </p:txBody>
      </p:sp>
    </p:spTree>
    <p:extLst>
      <p:ext uri="{BB962C8B-B14F-4D97-AF65-F5344CB8AC3E}">
        <p14:creationId xmlns:p14="http://schemas.microsoft.com/office/powerpoint/2010/main" val="3826250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one of those 15 sites.</a:t>
            </a:r>
          </a:p>
          <a:p>
            <a:r>
              <a:rPr lang="en-US" dirty="0"/>
              <a:t>Our site covers Fitchburg, Gardner and Leominster and we often refer to ourselves as the Tri-City Partnership.</a:t>
            </a:r>
          </a:p>
          <a:p>
            <a:r>
              <a:rPr lang="en-US" dirty="0"/>
              <a:t>Within our site we have 7 partner programs that receive funding for their respective programs. A representative from each program sits on our steering committee where we meet monthly. Lastly, myself and Dara serve as the Local Action Research Partner through </a:t>
            </a:r>
            <a:r>
              <a:rPr lang="en-US" dirty="0" err="1"/>
              <a:t>Umass</a:t>
            </a:r>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48</a:t>
            </a:fld>
            <a:endParaRPr lang="en-US"/>
          </a:p>
        </p:txBody>
      </p:sp>
    </p:spTree>
    <p:extLst>
      <p:ext uri="{BB962C8B-B14F-4D97-AF65-F5344CB8AC3E}">
        <p14:creationId xmlns:p14="http://schemas.microsoft.com/office/powerpoint/2010/main" val="2513306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All of the programs that are funded by Shannon align with the Office of Juvenile Justice and Delinquency Prevention (OJJDP) 5 core strategies to address and prevent gang violence and involvement within a community.</a:t>
            </a:r>
          </a:p>
          <a:p>
            <a:endParaRPr lang="en-US" sz="1200" dirty="0"/>
          </a:p>
          <a:p>
            <a:r>
              <a:rPr lang="en-US" sz="1200" dirty="0"/>
              <a:t>The 5 strategies are: Suppression, Opportunity Provision, Social Intervention, Community Mobilization and Organizational Change and Development. Within our site, our agencies facilitate 14 programs, and they all follow 1 of the 3 core strategies listed on the slide. For example, we have hot spot patrols that are conducted by one of our police departments and this falls under the Suppression strategy. </a:t>
            </a:r>
          </a:p>
          <a:p>
            <a:endParaRPr lang="en-US" sz="1200" dirty="0"/>
          </a:p>
          <a:p>
            <a:r>
              <a:rPr lang="en-US" sz="1200" dirty="0"/>
              <a:t>One of our other agencies, MOC (Making Opportunity Count) runs a Youth Innovation Center and this falls under the Opportunity Provision Strategy. The final core strategy that our programs align with is the Social Intervention strategy.   </a:t>
            </a:r>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49</a:t>
            </a:fld>
            <a:endParaRPr lang="en-US"/>
          </a:p>
        </p:txBody>
      </p:sp>
    </p:spTree>
    <p:extLst>
      <p:ext uri="{BB962C8B-B14F-4D97-AF65-F5344CB8AC3E}">
        <p14:creationId xmlns:p14="http://schemas.microsoft.com/office/powerpoint/2010/main" val="14091116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000"/>
              </a:spcBef>
              <a:spcAft>
                <a:spcPts val="1000"/>
              </a:spcAft>
            </a:pPr>
            <a:r>
              <a:rPr lang="en-CA" sz="1800" dirty="0">
                <a:effectLst/>
                <a:latin typeface="Times New Roman" panose="02020603050405020304" pitchFamily="18" charset="0"/>
                <a:ea typeface="Times New Roman" panose="02020603050405020304" pitchFamily="18" charset="0"/>
                <a:cs typeface="Times New Roman" panose="02020603050405020304" pitchFamily="18" charset="0"/>
              </a:rPr>
              <a:t>The agencies within our site service young people in the between 12-24 years old. Our goals are to:</a:t>
            </a:r>
          </a:p>
          <a:p>
            <a:pPr marL="514350" marR="0" lvl="0" indent="-514350">
              <a:lnSpc>
                <a:spcPct val="115000"/>
              </a:lnSpc>
              <a:spcBef>
                <a:spcPts val="1000"/>
              </a:spcBef>
              <a:spcAft>
                <a:spcPts val="1000"/>
              </a:spcAft>
              <a:buFont typeface="+mj-lt"/>
              <a:buAutoNum type="arabicPeriod"/>
            </a:pPr>
            <a:r>
              <a:rPr lang="en-CA" sz="1800" dirty="0">
                <a:effectLst/>
                <a:ea typeface="Times New Roman" panose="02020603050405020304" pitchFamily="18" charset="0"/>
                <a:cs typeface="Times New Roman" panose="02020603050405020304" pitchFamily="18" charset="0"/>
              </a:rPr>
              <a:t>Assist young people with developing their own personal vision of what they want  in life and helping them achieve those goals.</a:t>
            </a:r>
          </a:p>
          <a:p>
            <a:pPr marL="514350" indent="-514350">
              <a:lnSpc>
                <a:spcPct val="115000"/>
              </a:lnSpc>
              <a:spcBef>
                <a:spcPts val="1000"/>
              </a:spcBef>
              <a:spcAft>
                <a:spcPts val="1000"/>
              </a:spcAft>
              <a:buFont typeface="+mj-lt"/>
              <a:buAutoNum type="arabicPeriod"/>
            </a:pPr>
            <a:r>
              <a:rPr lang="en-CA" sz="1800" dirty="0">
                <a:effectLst/>
                <a:ea typeface="Times New Roman" panose="02020603050405020304" pitchFamily="18" charset="0"/>
                <a:cs typeface="Times New Roman" panose="02020603050405020304" pitchFamily="18" charset="0"/>
              </a:rPr>
              <a:t>Build partnerships among community agencies and young people. (bridging that gap)</a:t>
            </a:r>
          </a:p>
          <a:p>
            <a:pPr marL="514350" indent="-514350">
              <a:lnSpc>
                <a:spcPct val="115000"/>
              </a:lnSpc>
              <a:spcBef>
                <a:spcPts val="1000"/>
              </a:spcBef>
              <a:spcAft>
                <a:spcPts val="1000"/>
              </a:spcAft>
              <a:buFont typeface="+mj-lt"/>
              <a:buAutoNum type="arabicPeriod"/>
            </a:pPr>
            <a:r>
              <a:rPr lang="en-CA" sz="1800" dirty="0">
                <a:effectLst/>
                <a:ea typeface="Times New Roman" panose="02020603050405020304" pitchFamily="18" charset="0"/>
                <a:cs typeface="Times New Roman" panose="02020603050405020304" pitchFamily="18" charset="0"/>
              </a:rPr>
              <a:t>Deliver programs that support and guide young people in the community and cater to their various needs. </a:t>
            </a:r>
            <a:endParaRPr lang="en-US" sz="1800" dirty="0">
              <a:effectLst/>
              <a:ea typeface="Times New Roman" panose="02020603050405020304" pitchFamily="18" charset="0"/>
              <a:cs typeface="Times New Roman" panose="02020603050405020304" pitchFamily="18" charset="0"/>
            </a:endParaRPr>
          </a:p>
          <a:p>
            <a:pPr marL="0" marR="0">
              <a:lnSpc>
                <a:spcPct val="115000"/>
              </a:lnSpc>
              <a:spcBef>
                <a:spcPts val="1000"/>
              </a:spcBef>
              <a:spcAft>
                <a:spcPts val="10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F142ECC-81B9-43B7-946F-7E693FCE439A}" type="slidenum">
              <a:rPr lang="en-US" smtClean="0"/>
              <a:t>50</a:t>
            </a:fld>
            <a:endParaRPr lang="en-US"/>
          </a:p>
        </p:txBody>
      </p:sp>
    </p:spTree>
    <p:extLst>
      <p:ext uri="{BB962C8B-B14F-4D97-AF65-F5344CB8AC3E}">
        <p14:creationId xmlns:p14="http://schemas.microsoft.com/office/powerpoint/2010/main" val="4679425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Young Adult Advisory Board</a:t>
            </a:r>
          </a:p>
        </p:txBody>
      </p:sp>
      <p:sp>
        <p:nvSpPr>
          <p:cNvPr id="4" name="Slide Number Placeholder 3"/>
          <p:cNvSpPr>
            <a:spLocks noGrp="1"/>
          </p:cNvSpPr>
          <p:nvPr>
            <p:ph type="sldNum" sz="quarter" idx="5"/>
          </p:nvPr>
        </p:nvSpPr>
        <p:spPr/>
        <p:txBody>
          <a:bodyPr/>
          <a:lstStyle/>
          <a:p>
            <a:fld id="{FD75AF2E-A756-40A4-8098-AA727B5315E6}" type="slidenum">
              <a:rPr lang="en-GB" smtClean="0"/>
              <a:t>51</a:t>
            </a:fld>
            <a:endParaRPr lang="en-GB"/>
          </a:p>
        </p:txBody>
      </p:sp>
    </p:spTree>
    <p:extLst>
      <p:ext uri="{BB962C8B-B14F-4D97-AF65-F5344CB8AC3E}">
        <p14:creationId xmlns:p14="http://schemas.microsoft.com/office/powerpoint/2010/main" val="1358646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Over the past several years, our site has had discussion about creating an advisory board for the youth and young adults within our site - to engage them and understand ways to better serve them.</a:t>
            </a:r>
          </a:p>
          <a:p>
            <a:endParaRPr lang="en-US" sz="1200" dirty="0"/>
          </a:p>
          <a:p>
            <a:r>
              <a:rPr lang="en-US" sz="1200" dirty="0"/>
              <a:t>In 2022 we conducted intervention maps with all the agencies within our site.  An intervention map allowed</a:t>
            </a:r>
            <a:r>
              <a:rPr lang="en-US" dirty="0"/>
              <a:t> each organization to articulate their statement of the problem, program goals, clearly identify their target population and create a landscape of the programs that they facilitate.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intervention maps indicated that the Shannon programs have a lack of engagement from youth and young adults in the community. This was a confirmation of what many of our leaders already felt. This observation coupled with the presence of the appropriate resources allowed us to start the journey of building an advisory board.</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52</a:t>
            </a:fld>
            <a:endParaRPr lang="en-US" dirty="0"/>
          </a:p>
        </p:txBody>
      </p:sp>
    </p:spTree>
    <p:extLst>
      <p:ext uri="{BB962C8B-B14F-4D97-AF65-F5344CB8AC3E}">
        <p14:creationId xmlns:p14="http://schemas.microsoft.com/office/powerpoint/2010/main" val="2170985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mission for our YAB is to </a:t>
            </a:r>
            <a:r>
              <a:rPr lang="en-US" sz="1200" dirty="0">
                <a:cs typeface="Calibri" panose="020F0502020204030204" pitchFamily="34" charset="0"/>
              </a:rPr>
              <a:t>build an inclusive space where young people have an opportunity to engage in meaningful discussions and provide input on the programmatic activities, policies, and strategies of the Tri-City Partnership and the wider community. – </a:t>
            </a:r>
            <a:endParaRPr lang="en-US" dirty="0"/>
          </a:p>
        </p:txBody>
      </p:sp>
      <p:sp>
        <p:nvSpPr>
          <p:cNvPr id="4" name="Slide Number Placeholder 3"/>
          <p:cNvSpPr>
            <a:spLocks noGrp="1"/>
          </p:cNvSpPr>
          <p:nvPr>
            <p:ph type="sldNum" sz="quarter" idx="5"/>
          </p:nvPr>
        </p:nvSpPr>
        <p:spPr/>
        <p:txBody>
          <a:bodyPr/>
          <a:lstStyle/>
          <a:p>
            <a:fld id="{BED6AAED-2A85-C845-B784-26642D981130}" type="slidenum">
              <a:rPr lang="en-US" smtClean="0"/>
              <a:t>53</a:t>
            </a:fld>
            <a:endParaRPr lang="en-US"/>
          </a:p>
        </p:txBody>
      </p:sp>
    </p:spTree>
    <p:extLst>
      <p:ext uri="{BB962C8B-B14F-4D97-AF65-F5344CB8AC3E}">
        <p14:creationId xmlns:p14="http://schemas.microsoft.com/office/powerpoint/2010/main" val="2890802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We also would like to take this opportunity to thank the “</a:t>
            </a:r>
            <a:r>
              <a:rPr lang="en-US" sz="1100" b="0" dirty="0">
                <a:latin typeface="Aptos" panose="020B0004020202020204" pitchFamily="34" charset="0"/>
              </a:rPr>
              <a:t>many people who have made the Young Adult Advisory Board what it is today, which will be referred to as the YAB throughout this presentation. Thank you to our current and former members (some of whom provided feedback on this presentation), facilitators, faculty, and staff at the Transitions to Adulthood Center for Research.</a:t>
            </a: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FD75AF2E-A756-40A4-8098-AA727B5315E6}" type="slidenum">
              <a:rPr lang="en-GB" smtClean="0"/>
              <a:t>7</a:t>
            </a:fld>
            <a:endParaRPr lang="en-GB" dirty="0"/>
          </a:p>
        </p:txBody>
      </p:sp>
    </p:spTree>
    <p:extLst>
      <p:ext uri="{BB962C8B-B14F-4D97-AF65-F5344CB8AC3E}">
        <p14:creationId xmlns:p14="http://schemas.microsoft.com/office/powerpoint/2010/main" val="2409047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slides</a:t>
            </a:r>
          </a:p>
        </p:txBody>
      </p:sp>
      <p:sp>
        <p:nvSpPr>
          <p:cNvPr id="4" name="Slide Number Placeholder 3"/>
          <p:cNvSpPr>
            <a:spLocks noGrp="1"/>
          </p:cNvSpPr>
          <p:nvPr>
            <p:ph type="sldNum" sz="quarter" idx="10"/>
          </p:nvPr>
        </p:nvSpPr>
        <p:spPr/>
        <p:txBody>
          <a:bodyPr/>
          <a:lstStyle/>
          <a:p>
            <a:fld id="{006BE02D-20C0-F840-AFAC-BEA99C74FDC2}" type="slidenum">
              <a:rPr lang="en-US" smtClean="0"/>
              <a:pPr/>
              <a:t>54</a:t>
            </a:fld>
            <a:endParaRPr lang="en-US" dirty="0"/>
          </a:p>
        </p:txBody>
      </p:sp>
    </p:spTree>
    <p:extLst>
      <p:ext uri="{BB962C8B-B14F-4D97-AF65-F5344CB8AC3E}">
        <p14:creationId xmlns:p14="http://schemas.microsoft.com/office/powerpoint/2010/main" val="5900709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spent all of 2023 building this YAB and this slide shows the timeline of the focus of each month.</a:t>
            </a:r>
          </a:p>
          <a:p>
            <a:endParaRPr lang="en-US" dirty="0"/>
          </a:p>
          <a:p>
            <a:r>
              <a:rPr lang="en-US" dirty="0"/>
              <a:t>At the beginning of the year, we got connected the Transitions ACR team  at UMass because we were looking for resources to get us started on building the YAB. The Center mentioned that their team was working on a toolkit and that is how we were introduced to the opportunity to pilot the their toolkit</a:t>
            </a:r>
          </a:p>
          <a:p>
            <a:endParaRPr lang="en-US" dirty="0"/>
          </a:p>
          <a:p>
            <a:r>
              <a:rPr lang="en-US" dirty="0"/>
              <a:t>Over the first quarter of the year, the toolkit helped to identify and define key components of our YAB including our mission, goals, vision, roles and responsibilities. and our target population. Our target pop. was a discussion that required more attention as we were unsure if we should focus our advisory board on young adults or youth. With the help of our agency leaders, we concluded to start  with young adults as they had more autonomy in their schedules, there was no need for parental consent, and they were recently youth which would allow them to have some insight into the youth's experience within the community.</a:t>
            </a:r>
          </a:p>
          <a:p>
            <a:endParaRPr lang="en-US" dirty="0"/>
          </a:p>
          <a:p>
            <a:r>
              <a:rPr lang="en-US" dirty="0"/>
              <a:t>In the second quarter we attended UMass's YAB which is facilitated by my co-presenter, Tracy. Although their YAB informs research, which defers from the purpose of our YAB,  this was a great opportunity to see a YAB in action, we were able to see the importance of a great facilitator and witness other important YAB components like meeting ground rules. We also began meeting monthly with our YAB working group at this point, we used this monthly meeting to check in with the partner organizations and get feedback on on our progress. </a:t>
            </a:r>
          </a:p>
          <a:p>
            <a:endParaRPr lang="en-US" dirty="0"/>
          </a:p>
          <a:p>
            <a:r>
              <a:rPr lang="en-US" dirty="0"/>
              <a:t>Over the summer we developed all our operational documents like member policies, job descriptions, member contracts and offer letters.</a:t>
            </a:r>
          </a:p>
          <a:p>
            <a:endParaRPr lang="en-US" dirty="0"/>
          </a:p>
          <a:p>
            <a:r>
              <a:rPr lang="en-US" dirty="0"/>
              <a:t>In the final quarter we consolidated all the documents into an orientation packet to share with our YAB members during the onboarding period. We also created a digital version of this packet in Trainer Central to act a digital guide for members as they work through onboarding.</a:t>
            </a:r>
          </a:p>
          <a:p>
            <a:endParaRPr lang="en-US" dirty="0"/>
          </a:p>
          <a:p>
            <a:r>
              <a:rPr lang="en-US" dirty="0"/>
              <a:t>We are currently working on recruiting and implementing for the YAB.</a:t>
            </a:r>
          </a:p>
        </p:txBody>
      </p:sp>
      <p:sp>
        <p:nvSpPr>
          <p:cNvPr id="4" name="Slide Number Placeholder 3"/>
          <p:cNvSpPr>
            <a:spLocks noGrp="1"/>
          </p:cNvSpPr>
          <p:nvPr>
            <p:ph type="sldNum" sz="quarter" idx="5"/>
          </p:nvPr>
        </p:nvSpPr>
        <p:spPr/>
        <p:txBody>
          <a:bodyPr/>
          <a:lstStyle/>
          <a:p>
            <a:fld id="{8F142ECC-81B9-43B7-946F-7E693FCE439A}" type="slidenum">
              <a:rPr lang="en-US" smtClean="0"/>
              <a:t>55</a:t>
            </a:fld>
            <a:endParaRPr lang="en-US"/>
          </a:p>
        </p:txBody>
      </p:sp>
    </p:spTree>
    <p:extLst>
      <p:ext uri="{BB962C8B-B14F-4D97-AF65-F5344CB8AC3E}">
        <p14:creationId xmlns:p14="http://schemas.microsoft.com/office/powerpoint/2010/main" val="35401168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75AF2E-A756-40A4-8098-AA727B5315E6}" type="slidenum">
              <a:rPr lang="en-GB" smtClean="0"/>
              <a:t>56</a:t>
            </a:fld>
            <a:endParaRPr lang="en-GB"/>
          </a:p>
        </p:txBody>
      </p:sp>
    </p:spTree>
    <p:extLst>
      <p:ext uri="{BB962C8B-B14F-4D97-AF65-F5344CB8AC3E}">
        <p14:creationId xmlns:p14="http://schemas.microsoft.com/office/powerpoint/2010/main" val="3719287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were the organization that piloted the toolkit, the first thing we encountered was that the toolkit was intended for an audience different than our target audience. The toolkit was intended for an advisory boards that focused on youth and young adults with mental health experience. Our YAB focused on young adults that are served by our Shannon programs, this often-meant BIPOC youth that lived in low-income neighborhoods and potentially had exposure to gang-violence. Some of these young adults did have experience with mental health challenges, but that was not the focus of Shannon CSI.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Regardless of this, the information and knowledge in the toolkit was high adaptable and transferrable. That's just to say that The toolkit is great for any group who is looking to build an advisory board for a marginalized population as the writers made sure to include the importance of understanding the nuance of your population and how to build an advisory board that will best suit your population.</a:t>
            </a:r>
          </a:p>
          <a:p>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57</a:t>
            </a:fld>
            <a:endParaRPr lang="en-US"/>
          </a:p>
        </p:txBody>
      </p:sp>
    </p:spTree>
    <p:extLst>
      <p:ext uri="{BB962C8B-B14F-4D97-AF65-F5344CB8AC3E}">
        <p14:creationId xmlns:p14="http://schemas.microsoft.com/office/powerpoint/2010/main" val="42907954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guidance of the toolkit we were able to create all of our operational documents including: </a:t>
            </a:r>
          </a:p>
          <a:p>
            <a:pPr lvl="2"/>
            <a:r>
              <a:rPr lang="en-US" sz="1200" dirty="0"/>
              <a:t>Mission/Vision</a:t>
            </a:r>
          </a:p>
          <a:p>
            <a:pPr lvl="2"/>
            <a:r>
              <a:rPr lang="en-US" sz="1200" dirty="0"/>
              <a:t>Job Descriptions for the YAAB members and facilitator</a:t>
            </a:r>
          </a:p>
          <a:p>
            <a:pPr lvl="2"/>
            <a:r>
              <a:rPr lang="en-US" sz="1200" dirty="0"/>
              <a:t>Ground rules/ Member polices</a:t>
            </a:r>
          </a:p>
          <a:p>
            <a:pPr lvl="2"/>
            <a:r>
              <a:rPr lang="en-US" sz="1200" dirty="0"/>
              <a:t>Offer and rejection letter</a:t>
            </a:r>
          </a:p>
          <a:p>
            <a:pPr lvl="2"/>
            <a:r>
              <a:rPr lang="en-US" sz="1200" dirty="0"/>
              <a:t>Interview guide and questions</a:t>
            </a:r>
          </a:p>
          <a:p>
            <a:pPr lvl="2"/>
            <a:r>
              <a:rPr lang="en-US" sz="1200" dirty="0"/>
              <a:t>Elevator pitch, recruitment emails</a:t>
            </a:r>
          </a:p>
          <a:p>
            <a:pPr lvl="2"/>
            <a:r>
              <a:rPr lang="en-US" sz="1200" dirty="0"/>
              <a:t>Marketing Material</a:t>
            </a:r>
          </a:p>
          <a:p>
            <a:pPr lvl="2"/>
            <a:endParaRPr lang="en-US" sz="1200" dirty="0"/>
          </a:p>
          <a:p>
            <a:pPr lvl="2"/>
            <a:r>
              <a:rPr lang="en-US" sz="1200" dirty="0"/>
              <a:t>flyer we used to share with our networks to get potential candidates excited and involved in our recruitment process</a:t>
            </a:r>
          </a:p>
          <a:p>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58</a:t>
            </a:fld>
            <a:endParaRPr lang="en-US"/>
          </a:p>
        </p:txBody>
      </p:sp>
    </p:spTree>
    <p:extLst>
      <p:ext uri="{BB962C8B-B14F-4D97-AF65-F5344CB8AC3E}">
        <p14:creationId xmlns:p14="http://schemas.microsoft.com/office/powerpoint/2010/main" val="2205066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were piloting the toolkit we would meet once monthly with the team at Transitions ACR to discuss our experience with the toolkit.  We created an evaluation and tracking sheet that allowed us to make notes on our experience with each phase of the toolkit. In this tracker we answer questions like, ”Did we use the section?”, “Was it applicable?”, “What did you like or what would you improve?”. This was great because it showed the toolkit team's attention to detail and commitment to improving their toolkit for future users because they wanted to track and record our feedback. Having this tracker also allowed the toolkit team to go back and refer to our suggestions as they made the improvements that they saw fit</a:t>
            </a:r>
          </a:p>
        </p:txBody>
      </p:sp>
      <p:sp>
        <p:nvSpPr>
          <p:cNvPr id="4" name="Slide Number Placeholder 3"/>
          <p:cNvSpPr>
            <a:spLocks noGrp="1"/>
          </p:cNvSpPr>
          <p:nvPr>
            <p:ph type="sldNum" sz="quarter" idx="5"/>
          </p:nvPr>
        </p:nvSpPr>
        <p:spPr/>
        <p:txBody>
          <a:bodyPr/>
          <a:lstStyle/>
          <a:p>
            <a:fld id="{8F142ECC-81B9-43B7-946F-7E693FCE439A}" type="slidenum">
              <a:rPr lang="en-US" smtClean="0"/>
              <a:t>59</a:t>
            </a:fld>
            <a:endParaRPr lang="en-US"/>
          </a:p>
        </p:txBody>
      </p:sp>
    </p:spTree>
    <p:extLst>
      <p:ext uri="{BB962C8B-B14F-4D97-AF65-F5344CB8AC3E}">
        <p14:creationId xmlns:p14="http://schemas.microsoft.com/office/powerpoint/2010/main" val="5095093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intro and Phase 1, titled Planning and Organizing, we had a few suggestions which we have on the screen. Please keep in mind that these suggestions were made some time ago and the team has already done great work to make the appropriate changes to improve the toolkit. </a:t>
            </a:r>
          </a:p>
          <a:p>
            <a:endParaRPr lang="en-US" dirty="0"/>
          </a:p>
          <a:p>
            <a:r>
              <a:rPr lang="en-US" dirty="0"/>
              <a:t>The first suggestion was to include some material regarding organizational readiness, an advisory board is a great method to engage your community, but it may not be the right method for your organization, or you might not have the capacity and/or resources to take on the task. Including some details or links to organizational readiness assessments can allow orgs to understand if this is the right direction for them. </a:t>
            </a:r>
          </a:p>
          <a:p>
            <a:endParaRPr lang="en-US" dirty="0"/>
          </a:p>
          <a:p>
            <a:r>
              <a:rPr lang="en-US" dirty="0"/>
              <a:t>Another suggestion was to include more details on how to appropriately discuss mental health. Mental health is a sensitive topic, and it is important to include guidance about how to respectfully discuss mental health especially since this toolkit  is for YABs that will include folks with lived mental health experience.</a:t>
            </a:r>
          </a:p>
          <a:p>
            <a:endParaRPr lang="en-US" dirty="0"/>
          </a:p>
          <a:p>
            <a:r>
              <a:rPr lang="en-US" dirty="0"/>
              <a:t>Lastly, we suggested including more details on the importance of a champion, how to recruit one and how to differentiate this role from that of a facilitator. </a:t>
            </a:r>
          </a:p>
        </p:txBody>
      </p:sp>
      <p:sp>
        <p:nvSpPr>
          <p:cNvPr id="4" name="Slide Number Placeholder 3"/>
          <p:cNvSpPr>
            <a:spLocks noGrp="1"/>
          </p:cNvSpPr>
          <p:nvPr>
            <p:ph type="sldNum" sz="quarter" idx="5"/>
          </p:nvPr>
        </p:nvSpPr>
        <p:spPr/>
        <p:txBody>
          <a:bodyPr/>
          <a:lstStyle/>
          <a:p>
            <a:fld id="{8F142ECC-81B9-43B7-946F-7E693FCE439A}" type="slidenum">
              <a:rPr lang="en-US" smtClean="0"/>
              <a:t>60</a:t>
            </a:fld>
            <a:endParaRPr lang="en-US"/>
          </a:p>
        </p:txBody>
      </p:sp>
    </p:spTree>
    <p:extLst>
      <p:ext uri="{BB962C8B-B14F-4D97-AF65-F5344CB8AC3E}">
        <p14:creationId xmlns:p14="http://schemas.microsoft.com/office/powerpoint/2010/main" val="13235824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Recruiting and Logistics</a:t>
            </a:r>
          </a:p>
          <a:p>
            <a:endParaRPr lang="en-US" dirty="0"/>
          </a:p>
          <a:p>
            <a:r>
              <a:rPr lang="en-US" dirty="0"/>
              <a:t>Our first suggestion in this section was to include details on the importance of identifying your YAAB's information sharing mechanisms or flow of information sharing.  This allows each stakeholder in the YAB to clearly understand how decisions made by the YAB are being shared, who they're being shared to and whether they are or aren't being implemented. </a:t>
            </a:r>
          </a:p>
          <a:p>
            <a:endParaRPr lang="en-US" dirty="0"/>
          </a:p>
          <a:p>
            <a:r>
              <a:rPr lang="en-US" dirty="0"/>
              <a:t>Our second suggestion is regarding career support during recruitment . When were were recruiting for our YAB, we included the contact information of a free career support counselor. This was to ensure that applicants had the opportunity to seek free assistance with resume building or interview prep if they needed it. We want to make sure all of our applicants feel comfortable and equipped to apply, and we don’t want anyone shying away if they don’t feel prepared. </a:t>
            </a:r>
          </a:p>
          <a:p>
            <a:endParaRPr lang="en-US" dirty="0"/>
          </a:p>
          <a:p>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61</a:t>
            </a:fld>
            <a:endParaRPr lang="en-US"/>
          </a:p>
        </p:txBody>
      </p:sp>
    </p:spTree>
    <p:extLst>
      <p:ext uri="{BB962C8B-B14F-4D97-AF65-F5344CB8AC3E}">
        <p14:creationId xmlns:p14="http://schemas.microsoft.com/office/powerpoint/2010/main" val="35229677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 and retention</a:t>
            </a:r>
          </a:p>
          <a:p>
            <a:endParaRPr lang="en-US" dirty="0"/>
          </a:p>
          <a:p>
            <a:r>
              <a:rPr lang="en-US" dirty="0"/>
              <a:t>For this section, we suggested creating central hub for YAB members. This can be a digital platform where members can access their meeting material such as agenda, minutes or other relevant docs. If the chosen platform has the functionality, then members can also communicate with one another and easily keep their internal flow of communication going in a space that can be moderated and reviewed by the facilitator. Sometimes communicating via email with several YAB members can get confusing and it’s easy to lose track of conversations, but a platform like </a:t>
            </a:r>
            <a:r>
              <a:rPr lang="en-US" dirty="0" err="1"/>
              <a:t>Monday.com</a:t>
            </a:r>
            <a:r>
              <a:rPr lang="en-US" dirty="0"/>
              <a:t>, Trello or Jira can allow facilitators to post documents and allow easy access for members. </a:t>
            </a:r>
          </a:p>
          <a:p>
            <a:endParaRPr lang="en-US" dirty="0"/>
          </a:p>
          <a:p>
            <a:r>
              <a:rPr lang="en-US" dirty="0"/>
              <a:t>Our second suggestion was the include more information or resources about how to properly organize and structure your onboarding and offboarding process for YAB members or any other stakeholders involved in the YAB. It’s important that folks that are a part of the YAB are well oriented, they understand the structure, policies and processes of the YAB. In this work, there may also be challenges and conflicts with time commitment or retention for YAB members, so having a clear and solid offboarding plan is key to ensure that if YAB members are no longer able to commit they can be offboarded in a way that is kind and efficient. This may  include creating a checklist that YAB members need to complete, it can include all the documents or equipment that needs to be returned to the YAB, or it could be an internal checklist for the facilitator to use to know what platforms they need to remove the member from, and any paperwork that needs to be signed. Offboarding is also a great time to have an exit interview with the member, to gain some insight into their experience and ways the experience can be improved. </a:t>
            </a:r>
          </a:p>
          <a:p>
            <a:endParaRPr lang="en-US" dirty="0"/>
          </a:p>
        </p:txBody>
      </p:sp>
      <p:sp>
        <p:nvSpPr>
          <p:cNvPr id="4" name="Slide Number Placeholder 3"/>
          <p:cNvSpPr>
            <a:spLocks noGrp="1"/>
          </p:cNvSpPr>
          <p:nvPr>
            <p:ph type="sldNum" sz="quarter" idx="5"/>
          </p:nvPr>
        </p:nvSpPr>
        <p:spPr/>
        <p:txBody>
          <a:bodyPr/>
          <a:lstStyle/>
          <a:p>
            <a:fld id="{8F142ECC-81B9-43B7-946F-7E693FCE439A}" type="slidenum">
              <a:rPr lang="en-US" smtClean="0"/>
              <a:t>62</a:t>
            </a:fld>
            <a:endParaRPr lang="en-US"/>
          </a:p>
        </p:txBody>
      </p:sp>
    </p:spTree>
    <p:extLst>
      <p:ext uri="{BB962C8B-B14F-4D97-AF65-F5344CB8AC3E}">
        <p14:creationId xmlns:p14="http://schemas.microsoft.com/office/powerpoint/2010/main" val="2359744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some overall suggestions for the toolkit:</a:t>
            </a:r>
          </a:p>
          <a:p>
            <a:endParaRPr lang="en-US" dirty="0"/>
          </a:p>
          <a:p>
            <a:r>
              <a:rPr lang="en-US" dirty="0"/>
              <a:t>As the toolkit evolves, I think it would be great for the toolkit to be presented in a multi-media format. Folks learn in different ways and sometimes, reading isn’t the most engaging method of consuming informational content. The toolkit can include more infographics, videos or audio to help cater to the needs of different users.</a:t>
            </a:r>
          </a:p>
          <a:p>
            <a:endParaRPr lang="en-US" dirty="0"/>
          </a:p>
          <a:p>
            <a:r>
              <a:rPr lang="en-US" dirty="0"/>
              <a:t>I think it would be great for the team to reflect the question, “What should an organization do if the YAB isn’t successful?”. Your organization may have done all of the readiness assessments, all stakeholders may have been onboard, but when it’s time to rollout or implement the YAB, there may be obstacles that prevent the YAB from being successful and achieving its intended goals. How should organizations move forward </a:t>
            </a:r>
          </a:p>
          <a:p>
            <a:r>
              <a:rPr lang="en-US" dirty="0"/>
              <a:t>for some folks it may be trying a different approach to their YAB, others may be dismantling the YAB and for others it may be trying a different form of community engagement. I think it would be valuable to include some information or resources about how to move forward if this is the situation you are in.</a:t>
            </a:r>
          </a:p>
        </p:txBody>
      </p:sp>
      <p:sp>
        <p:nvSpPr>
          <p:cNvPr id="4" name="Slide Number Placeholder 3"/>
          <p:cNvSpPr>
            <a:spLocks noGrp="1"/>
          </p:cNvSpPr>
          <p:nvPr>
            <p:ph type="sldNum" sz="quarter" idx="5"/>
          </p:nvPr>
        </p:nvSpPr>
        <p:spPr/>
        <p:txBody>
          <a:bodyPr/>
          <a:lstStyle/>
          <a:p>
            <a:fld id="{8F142ECC-81B9-43B7-946F-7E693FCE439A}" type="slidenum">
              <a:rPr lang="en-US" smtClean="0"/>
              <a:t>63</a:t>
            </a:fld>
            <a:endParaRPr lang="en-US"/>
          </a:p>
        </p:txBody>
      </p:sp>
    </p:spTree>
    <p:extLst>
      <p:ext uri="{BB962C8B-B14F-4D97-AF65-F5344CB8AC3E}">
        <p14:creationId xmlns:p14="http://schemas.microsoft.com/office/powerpoint/2010/main" val="2042697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ptos" panose="020B0004020202020204" pitchFamily="34" charset="0"/>
              </a:rPr>
              <a:t>I will begin our panel by discussing the following topics:</a:t>
            </a:r>
          </a:p>
          <a:p>
            <a:pPr marL="628650" lvl="1" indent="-171450">
              <a:buFont typeface="Wingdings" panose="05000000000000000000" pitchFamily="2" charset="2"/>
              <a:buChar char="q"/>
            </a:pPr>
            <a:r>
              <a:rPr lang="en-US" sz="1100" dirty="0">
                <a:latin typeface="Aptos" panose="020B0004020202020204" pitchFamily="34" charset="0"/>
              </a:rPr>
              <a:t>The value of youth voice</a:t>
            </a:r>
          </a:p>
          <a:p>
            <a:pPr marL="628650" lvl="1" indent="-171450">
              <a:buFont typeface="Wingdings" panose="05000000000000000000" pitchFamily="2" charset="2"/>
              <a:buChar char="q"/>
            </a:pPr>
            <a:r>
              <a:rPr lang="en-US" sz="1100" dirty="0">
                <a:latin typeface="Aptos" panose="020B0004020202020204" pitchFamily="34" charset="0"/>
              </a:rPr>
              <a:t>YAB Fundamentals, including the structure of our board and what a typical meeting looks like</a:t>
            </a:r>
          </a:p>
          <a:p>
            <a:pPr marL="628650" lvl="1" indent="-171450">
              <a:buFont typeface="Wingdings" panose="05000000000000000000" pitchFamily="2" charset="2"/>
              <a:buChar char="q"/>
            </a:pPr>
            <a:r>
              <a:rPr lang="en-US" sz="1100" dirty="0">
                <a:latin typeface="Aptos" panose="020B0004020202020204" pitchFamily="34" charset="0"/>
              </a:rPr>
              <a:t>Sustaining Engagement, including recruitment, retention, and common challenges we have faced</a:t>
            </a:r>
          </a:p>
          <a:p>
            <a:pPr marL="628650" lvl="1" indent="-171450">
              <a:buFont typeface="Wingdings" panose="05000000000000000000" pitchFamily="2" charset="2"/>
              <a:buChar char="q"/>
            </a:pPr>
            <a:r>
              <a:rPr lang="en-US" sz="1100" dirty="0">
                <a:latin typeface="Aptos" panose="020B0004020202020204" pitchFamily="34" charset="0"/>
              </a:rPr>
              <a:t>Recent Accomplishments of our YAB</a:t>
            </a: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FD75AF2E-A756-40A4-8098-AA727B5315E6}" type="slidenum">
              <a:rPr lang="en-GB" smtClean="0"/>
              <a:t>8</a:t>
            </a:fld>
            <a:endParaRPr lang="en-GB" dirty="0"/>
          </a:p>
        </p:txBody>
      </p:sp>
    </p:spTree>
    <p:extLst>
      <p:ext uri="{BB962C8B-B14F-4D97-AF65-F5344CB8AC3E}">
        <p14:creationId xmlns:p14="http://schemas.microsoft.com/office/powerpoint/2010/main" val="3363853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The Value of Youth Voice</a:t>
            </a:r>
          </a:p>
        </p:txBody>
      </p:sp>
      <p:sp>
        <p:nvSpPr>
          <p:cNvPr id="4" name="Slide Number Placeholder 3"/>
          <p:cNvSpPr>
            <a:spLocks noGrp="1"/>
          </p:cNvSpPr>
          <p:nvPr>
            <p:ph type="sldNum" sz="quarter" idx="5"/>
          </p:nvPr>
        </p:nvSpPr>
        <p:spPr/>
        <p:txBody>
          <a:bodyPr/>
          <a:lstStyle/>
          <a:p>
            <a:fld id="{FD75AF2E-A756-40A4-8098-AA727B5315E6}" type="slidenum">
              <a:rPr lang="en-GB" smtClean="0"/>
              <a:t>9</a:t>
            </a:fld>
            <a:endParaRPr lang="en-GB" dirty="0"/>
          </a:p>
        </p:txBody>
      </p:sp>
    </p:spTree>
    <p:extLst>
      <p:ext uri="{BB962C8B-B14F-4D97-AF65-F5344CB8AC3E}">
        <p14:creationId xmlns:p14="http://schemas.microsoft.com/office/powerpoint/2010/main" val="5273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Aptos" panose="020B0004020202020204" pitchFamily="34" charset="0"/>
              </a:rPr>
              <a:t>Quote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ptos" panose="020B0004020202020204" pitchFamily="34" charset="0"/>
              </a:rPr>
              <a:t>Let’s begin by reflecting on this quote from 21-year-old climate activist Greta Thunberg, “Being young is a great advantage, since we see the world from a new perspective, and we are not afraid to make radical changes.”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Aptos" panose="020B00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Aptos" panose="020B0004020202020204" pitchFamily="34" charset="0"/>
            </a:endParaRPr>
          </a:p>
          <a:p>
            <a:pPr marL="171450" indent="-171450">
              <a:buFont typeface="Arial" panose="020B0604020202020204" pitchFamily="34" charset="0"/>
              <a:buChar char="•"/>
            </a:pPr>
            <a:r>
              <a:rPr lang="en-US" sz="1100" b="1" dirty="0">
                <a:latin typeface="Aptos" panose="020B0004020202020204" pitchFamily="34" charset="0"/>
              </a:rPr>
              <a:t>Young and young adults bring...</a:t>
            </a:r>
            <a:endParaRPr lang="en-US" sz="1100" b="0" dirty="0">
              <a:latin typeface="Aptos" panose="020B0004020202020204" pitchFamily="34" charset="0"/>
            </a:endParaRPr>
          </a:p>
          <a:p>
            <a:pPr marL="628650" lvl="1" indent="-171450">
              <a:buFont typeface="Wingdings" panose="05000000000000000000" pitchFamily="2" charset="2"/>
              <a:buChar char="q"/>
            </a:pPr>
            <a:r>
              <a:rPr lang="en-US" sz="1100" dirty="0">
                <a:latin typeface="Aptos" panose="020B0004020202020204" pitchFamily="34" charset="0"/>
              </a:rPr>
              <a:t>Youth and young adults bring unique perspectives to advisory councils, as they are experiencing shifts in </a:t>
            </a:r>
            <a:r>
              <a:rPr lang="en-US" sz="1100" u="sng" kern="1200" dirty="0">
                <a:solidFill>
                  <a:schemeClr val="tx1"/>
                </a:solidFill>
                <a:latin typeface="Aptos" panose="020B0004020202020204" pitchFamily="34" charset="0"/>
                <a:ea typeface="+mn-ea"/>
                <a:cs typeface="+mn-cs"/>
              </a:rPr>
              <a:t>social and economic norms</a:t>
            </a:r>
            <a:r>
              <a:rPr lang="en-US" sz="1100" u="none" kern="1200" dirty="0">
                <a:solidFill>
                  <a:schemeClr val="tx1"/>
                </a:solidFill>
                <a:latin typeface="Aptos" panose="020B0004020202020204" pitchFamily="34" charset="0"/>
                <a:ea typeface="+mn-ea"/>
                <a:cs typeface="+mn-cs"/>
              </a:rPr>
              <a:t> </a:t>
            </a:r>
            <a:r>
              <a:rPr lang="en-US" sz="1100" dirty="0">
                <a:latin typeface="Aptos" panose="020B0004020202020204" pitchFamily="34" charset="0"/>
              </a:rPr>
              <a:t>firsthand.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dirty="0">
                <a:latin typeface="Aptos" panose="020B0004020202020204" pitchFamily="34" charset="0"/>
              </a:rPr>
              <a:t>This is an </a:t>
            </a:r>
            <a:r>
              <a:rPr lang="en-US" sz="1100" u="sng" dirty="0">
                <a:latin typeface="Aptos" panose="020B0004020202020204" pitchFamily="34" charset="0"/>
              </a:rPr>
              <a:t>“in between” stage, as the brain is still developing, including executive functioning skills</a:t>
            </a:r>
            <a:r>
              <a:rPr lang="en-US" sz="1100" u="none" dirty="0">
                <a:latin typeface="Aptos" panose="020B0004020202020204" pitchFamily="34" charset="0"/>
              </a:rPr>
              <a:t> such as planning and resisting inappropriate behavior </a:t>
            </a:r>
            <a:r>
              <a:rPr lang="en-US" sz="1100" dirty="0">
                <a:latin typeface="Aptos" panose="020B0004020202020204" pitchFamily="34" charset="0"/>
              </a:rPr>
              <a:t>(per Mizrahi, 2018; Munsey, 2006).</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b="0" dirty="0">
                <a:latin typeface="Aptos" panose="020B0004020202020204" pitchFamily="34" charset="0"/>
              </a:rPr>
              <a:t>Engaging youth in advisory councils can be </a:t>
            </a:r>
            <a:r>
              <a:rPr lang="en-US" sz="1100" b="0" u="sng" dirty="0">
                <a:latin typeface="Aptos" panose="020B0004020202020204" pitchFamily="34" charset="0"/>
              </a:rPr>
              <a:t>benefit both your organization and the youth engaged </a:t>
            </a:r>
            <a:r>
              <a:rPr lang="en-US" sz="1100" b="0" dirty="0">
                <a:latin typeface="Aptos" panose="020B0004020202020204" pitchFamily="34" charset="0"/>
              </a:rPr>
              <a:t>(according to Sankofa and colleagues from the </a:t>
            </a:r>
            <a:r>
              <a:rPr lang="en-US" sz="1100" b="0" dirty="0" err="1">
                <a:latin typeface="Aptos" panose="020B0004020202020204" pitchFamily="34" charset="0"/>
              </a:rPr>
              <a:t>The</a:t>
            </a:r>
            <a:r>
              <a:rPr lang="en-US" sz="1100" b="0" dirty="0">
                <a:latin typeface="Aptos" panose="020B0004020202020204" pitchFamily="34" charset="0"/>
              </a:rPr>
              <a:t> Urban Institute).</a:t>
            </a:r>
            <a:endParaRPr lang="en-US" sz="1100" dirty="0">
              <a:latin typeface="Aptos" panose="020B0004020202020204" pitchFamily="34" charset="0"/>
            </a:endParaRPr>
          </a:p>
          <a:p>
            <a:pPr marL="457200" lvl="1" indent="0">
              <a:buFont typeface="Arial" panose="020B0604020202020204" pitchFamily="34" charset="0"/>
              <a:buNone/>
            </a:pPr>
            <a:endParaRPr lang="en-US" sz="1100" dirty="0">
              <a:latin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Aptos" panose="020B0004020202020204" pitchFamily="34" charset="0"/>
              </a:rPr>
              <a:t>Image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dirty="0">
                <a:latin typeface="Aptos" panose="020B0004020202020204" pitchFamily="34" charset="0"/>
              </a:rPr>
              <a:t>The image on the slide is a colorful photo of two young adults for decorative purposes.</a:t>
            </a:r>
          </a:p>
        </p:txBody>
      </p:sp>
      <p:sp>
        <p:nvSpPr>
          <p:cNvPr id="4" name="Slide Number Placeholder 3"/>
          <p:cNvSpPr>
            <a:spLocks noGrp="1"/>
          </p:cNvSpPr>
          <p:nvPr>
            <p:ph type="sldNum" sz="quarter" idx="5"/>
          </p:nvPr>
        </p:nvSpPr>
        <p:spPr/>
        <p:txBody>
          <a:bodyPr/>
          <a:lstStyle/>
          <a:p>
            <a:fld id="{FD75AF2E-A756-40A4-8098-AA727B5315E6}" type="slidenum">
              <a:rPr lang="en-GB" smtClean="0"/>
              <a:t>10</a:t>
            </a:fld>
            <a:endParaRPr lang="en-GB" dirty="0"/>
          </a:p>
        </p:txBody>
      </p:sp>
    </p:spTree>
    <p:extLst>
      <p:ext uri="{BB962C8B-B14F-4D97-AF65-F5344CB8AC3E}">
        <p14:creationId xmlns:p14="http://schemas.microsoft.com/office/powerpoint/2010/main" val="236852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dirty="0">
                <a:latin typeface="Aptos" panose="020B0004020202020204" pitchFamily="34" charset="0"/>
              </a:rPr>
              <a:t>End-user involvement is necessary in both research and knowledge translation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altLang="en-US" sz="1000" dirty="0">
                <a:latin typeface="Aptos" panose="020B0004020202020204" pitchFamily="34" charset="0"/>
              </a:rPr>
              <a:t>Engaging end-users early and often is key in both </a:t>
            </a:r>
            <a:r>
              <a:rPr lang="en-US" altLang="en-US" sz="1000" u="sng" dirty="0">
                <a:latin typeface="Aptos" panose="020B0004020202020204" pitchFamily="34" charset="0"/>
              </a:rPr>
              <a:t>research</a:t>
            </a:r>
            <a:r>
              <a:rPr lang="en-US" altLang="en-US" sz="1000" dirty="0">
                <a:latin typeface="Aptos" panose="020B0004020202020204" pitchFamily="34" charset="0"/>
              </a:rPr>
              <a:t>, and in </a:t>
            </a:r>
            <a:r>
              <a:rPr lang="en-US" altLang="en-US" sz="1000" u="sng" dirty="0">
                <a:latin typeface="Aptos" panose="020B0004020202020204" pitchFamily="34" charset="0"/>
              </a:rPr>
              <a:t>translating knowledge in a way that is accessible and useful.</a:t>
            </a:r>
            <a:endParaRPr lang="en-US" sz="1000" b="1" dirty="0">
              <a:latin typeface="Aptos" panose="020B0004020202020204" pitchFamily="34" charset="0"/>
            </a:endParaRPr>
          </a:p>
          <a:p>
            <a:pPr marL="171450" indent="-171450">
              <a:buFont typeface="Arial" panose="020B0604020202020204" pitchFamily="34" charset="0"/>
              <a:buChar char="•"/>
            </a:pPr>
            <a:r>
              <a:rPr lang="en-US" sz="1000" b="1" dirty="0">
                <a:latin typeface="Aptos" panose="020B0004020202020204" pitchFamily="34" charset="0"/>
              </a:rPr>
              <a:t>Bridging the gap between research and application ... </a:t>
            </a:r>
          </a:p>
          <a:p>
            <a:pPr marL="628650" lvl="1" indent="-171450">
              <a:buFont typeface="Wingdings" panose="05000000000000000000" pitchFamily="2" charset="2"/>
              <a:buChar char="q"/>
            </a:pPr>
            <a:r>
              <a:rPr lang="en-US" altLang="en-US" sz="1000" dirty="0">
                <a:latin typeface="Aptos" panose="020B0004020202020204" pitchFamily="34" charset="0"/>
              </a:rPr>
              <a:t>Community-based participatory research, or </a:t>
            </a:r>
            <a:r>
              <a:rPr lang="en-US" sz="1000" b="0" dirty="0">
                <a:latin typeface="Aptos" panose="020B0004020202020204" pitchFamily="34" charset="0"/>
              </a:rPr>
              <a:t>CBPR, helps to bridge this gap.</a:t>
            </a:r>
          </a:p>
          <a:p>
            <a:pPr marL="628650" lvl="1" indent="-171450">
              <a:buFont typeface="Wingdings" panose="05000000000000000000" pitchFamily="2" charset="2"/>
              <a:buChar char="q"/>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There is a growing recognition that </a:t>
            </a:r>
            <a:r>
              <a:rPr lang="en-US" sz="1000" u="sng" kern="100" dirty="0">
                <a:effectLst/>
                <a:latin typeface="Aptos" panose="020B0004020202020204" pitchFamily="34" charset="0"/>
                <a:ea typeface="Aptos" panose="020B0004020202020204" pitchFamily="34" charset="0"/>
                <a:cs typeface="Times New Roman" panose="02020603050405020304" pitchFamily="18" charset="0"/>
              </a:rPr>
              <a:t>public health issues are largely impacted by social and physical contexts</a:t>
            </a:r>
            <a:r>
              <a:rPr lang="en-US" sz="1000" kern="100" dirty="0">
                <a:effectLst/>
                <a:latin typeface="Aptos" panose="020B0004020202020204" pitchFamily="34" charset="0"/>
                <a:ea typeface="Aptos" panose="020B0004020202020204" pitchFamily="34" charset="0"/>
                <a:cs typeface="Times New Roman" panose="02020603050405020304" pitchFamily="18" charset="0"/>
              </a:rPr>
              <a:t>, underscoring the importance of end-user perspectives (Silberberg et al., 2011).</a:t>
            </a:r>
          </a:p>
          <a:p>
            <a:pPr marL="0" indent="0">
              <a:buFont typeface="Arial" panose="020B0604020202020204" pitchFamily="34" charset="0"/>
              <a:buNone/>
            </a:pPr>
            <a:endParaRPr lang="en-US" sz="1000" b="1" dirty="0">
              <a:latin typeface="Aptos" panose="020B0004020202020204" pitchFamily="34" charset="0"/>
            </a:endParaRPr>
          </a:p>
          <a:p>
            <a:pPr marL="171450" indent="-171450">
              <a:buFont typeface="Arial" panose="020B0604020202020204" pitchFamily="34" charset="0"/>
              <a:buChar char="•"/>
            </a:pPr>
            <a:r>
              <a:rPr lang="en-US" sz="1000" b="1" dirty="0">
                <a:latin typeface="Aptos" panose="020B0004020202020204" pitchFamily="34" charset="0"/>
              </a:rPr>
              <a:t>Avoiding tokenism</a:t>
            </a:r>
          </a:p>
          <a:p>
            <a:pPr marL="628650" lvl="1" indent="-171450">
              <a:buFont typeface="Wingdings" panose="05000000000000000000" pitchFamily="2" charset="2"/>
              <a:buChar char="q"/>
            </a:pPr>
            <a:r>
              <a:rPr lang="en-US" sz="1000" dirty="0">
                <a:latin typeface="Aptos" panose="020B0004020202020204" pitchFamily="34" charset="0"/>
              </a:rPr>
              <a:t>There is always the risk of tokenis</a:t>
            </a:r>
            <a:r>
              <a:rPr lang="en-US" sz="1000" u="none" dirty="0">
                <a:latin typeface="Aptos" panose="020B0004020202020204" pitchFamily="34" charset="0"/>
              </a:rPr>
              <a:t>m, </a:t>
            </a:r>
            <a:r>
              <a:rPr lang="en-US" sz="1000" dirty="0">
                <a:latin typeface="Aptos" panose="020B0004020202020204" pitchFamily="34" charset="0"/>
              </a:rPr>
              <a:t>when end-user perspectives are sought “for show” and are not seriously considered. </a:t>
            </a:r>
          </a:p>
          <a:p>
            <a:pPr marL="628650" lvl="1" indent="-171450">
              <a:buFont typeface="Wingdings" panose="05000000000000000000" pitchFamily="2" charset="2"/>
              <a:buChar char="q"/>
            </a:pPr>
            <a:r>
              <a:rPr lang="en-US" sz="1000" dirty="0">
                <a:latin typeface="Aptos" panose="020B0004020202020204" pitchFamily="34" charset="0"/>
              </a:rPr>
              <a:t>Can often be </a:t>
            </a:r>
            <a:r>
              <a:rPr lang="en-US" sz="1000" u="sng" dirty="0">
                <a:latin typeface="Aptos" panose="020B0004020202020204" pitchFamily="34" charset="0"/>
              </a:rPr>
              <a:t>unintentional</a:t>
            </a:r>
            <a:r>
              <a:rPr lang="en-US" sz="1000" dirty="0">
                <a:latin typeface="Aptos" panose="020B0004020202020204" pitchFamily="34" charset="0"/>
              </a:rPr>
              <a:t>.</a:t>
            </a:r>
          </a:p>
          <a:p>
            <a:pPr marL="628650" lvl="1" indent="-171450">
              <a:buFont typeface="Wingdings" panose="05000000000000000000" pitchFamily="2" charset="2"/>
              <a:buChar char="q"/>
            </a:pPr>
            <a:r>
              <a:rPr lang="en-US" sz="1000" dirty="0">
                <a:latin typeface="Aptos" panose="020B0004020202020204" pitchFamily="34" charset="0"/>
              </a:rPr>
              <a:t>To avoid this, there must be trust in </a:t>
            </a:r>
            <a:r>
              <a:rPr lang="en-US" sz="1000" u="sng" dirty="0">
                <a:latin typeface="Aptos" panose="020B0004020202020204" pitchFamily="34" charset="0"/>
              </a:rPr>
              <a:t>the community to make their own decisions </a:t>
            </a:r>
            <a:r>
              <a:rPr lang="en-US" sz="1000" dirty="0">
                <a:latin typeface="Aptos" panose="020B0004020202020204" pitchFamily="34" charset="0"/>
              </a:rPr>
              <a:t>and a </a:t>
            </a:r>
            <a:r>
              <a:rPr lang="en-US" sz="1000" u="sng" dirty="0">
                <a:latin typeface="Aptos" panose="020B0004020202020204" pitchFamily="34" charset="0"/>
              </a:rPr>
              <a:t>culture of collaboration </a:t>
            </a:r>
            <a:r>
              <a:rPr lang="en-US" sz="1000" dirty="0">
                <a:latin typeface="Aptos" panose="020B0004020202020204" pitchFamily="34" charset="0"/>
              </a:rPr>
              <a:t>(according to Youth Engagement Strategies and Support, or YESS).</a:t>
            </a:r>
          </a:p>
          <a:p>
            <a:pPr marL="171450" lvl="0" indent="-171450">
              <a:buFont typeface="Arial" panose="020B0604020202020204" pitchFamily="34" charset="0"/>
              <a:buChar char="•"/>
            </a:pPr>
            <a:endParaRPr lang="en-US" sz="1000" b="1" dirty="0">
              <a:latin typeface="Aptos" panose="020B0004020202020204" pitchFamily="34" charset="0"/>
            </a:endParaRPr>
          </a:p>
          <a:p>
            <a:pPr marL="171450" lvl="0" indent="-171450">
              <a:buFont typeface="Arial" panose="020B0604020202020204" pitchFamily="34" charset="0"/>
              <a:buChar char="•"/>
            </a:pPr>
            <a:r>
              <a:rPr lang="en-US" sz="1000" b="1" dirty="0">
                <a:latin typeface="Aptos" panose="020B0004020202020204" pitchFamily="34" charset="0"/>
              </a:rPr>
              <a:t>Image</a:t>
            </a:r>
          </a:p>
          <a:p>
            <a:pPr marL="628650" lvl="1" indent="-171450">
              <a:buFont typeface="Wingdings" panose="05000000000000000000" pitchFamily="2" charset="2"/>
              <a:buChar char="q"/>
            </a:pPr>
            <a:r>
              <a:rPr lang="en-US" sz="1000" dirty="0">
                <a:latin typeface="Aptos" panose="020B0004020202020204" pitchFamily="34" charset="0"/>
              </a:rPr>
              <a:t>On the slide, there is a triangle representing the levels of youth engagement. From top to bottom: “Youth Led,” “Youth Partnered,” “Youth Involved,” and “Youth Informed.”</a:t>
            </a:r>
          </a:p>
          <a:p>
            <a:endParaRPr lang="en-US" sz="1000" dirty="0">
              <a:latin typeface="Aptos" panose="020B0004020202020204" pitchFamily="34" charset="0"/>
            </a:endParaRPr>
          </a:p>
          <a:p>
            <a:endParaRPr lang="en-US" sz="10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FD75AF2E-A756-40A4-8098-AA727B5315E6}" type="slidenum">
              <a:rPr lang="en-GB" smtClean="0"/>
              <a:t>11</a:t>
            </a:fld>
            <a:endParaRPr lang="en-GB" dirty="0"/>
          </a:p>
        </p:txBody>
      </p:sp>
    </p:spTree>
    <p:extLst>
      <p:ext uri="{BB962C8B-B14F-4D97-AF65-F5344CB8AC3E}">
        <p14:creationId xmlns:p14="http://schemas.microsoft.com/office/powerpoint/2010/main" val="1358751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950425"/>
            <a:ext cx="9144000" cy="2387600"/>
          </a:xfrm>
          <a:prstGeom prst="rect">
            <a:avLst/>
          </a:prstGeom>
        </p:spPr>
        <p:txBody>
          <a:bodyPr anchor="b"/>
          <a:lstStyle>
            <a:lvl1pPr algn="ctr">
              <a:defRPr sz="6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519977"/>
            <a:ext cx="9144000" cy="729331"/>
          </a:xfrm>
        </p:spPr>
        <p:txBody>
          <a:bodyPr>
            <a:normAutofit/>
          </a:bodyPr>
          <a:lstStyle>
            <a:lvl1pPr marL="0" indent="0" algn="ctr">
              <a:buNone/>
              <a:defRPr sz="2400" i="0">
                <a:solidFill>
                  <a:schemeClr val="bg1"/>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1200" b="1" i="0" spc="133" baseline="0">
                <a:solidFill>
                  <a:schemeClr val="bg1"/>
                </a:solidFill>
                <a:latin typeface="Arial Black" panose="020B0604020202020204" pitchFamily="34" charset="0"/>
                <a:cs typeface="Arial Black" panose="020B0604020202020204" pitchFamily="34" charset="0"/>
              </a:defRPr>
            </a:lvl1pPr>
            <a:lvl2pPr marL="457177" indent="0">
              <a:buNone/>
              <a:defRPr/>
            </a:lvl2pPr>
          </a:lstStyle>
          <a:p>
            <a:pPr lvl="0"/>
            <a:r>
              <a:rPr lang="en-US" dirty="0"/>
              <a:t>DATE OF PRESENTATION  |  LOCATION OF PRESENTATION</a:t>
            </a:r>
          </a:p>
        </p:txBody>
      </p:sp>
      <p:grpSp>
        <p:nvGrpSpPr>
          <p:cNvPr id="12" name="Group 11" descr="UMass Chan logo decorative U&#10;iSPARC logo outline of stars that have heads to make people&#10;Transitions ACR logo kids black outline of kids jumping in the grass">
            <a:extLst>
              <a:ext uri="{FF2B5EF4-FFF2-40B4-BE49-F238E27FC236}">
                <a16:creationId xmlns:a16="http://schemas.microsoft.com/office/drawing/2014/main" id="{D42DAFEC-6C7E-374E-52EE-30B01AF33B27}"/>
              </a:ext>
            </a:extLst>
          </p:cNvPr>
          <p:cNvGrpSpPr/>
          <p:nvPr userDrawn="1"/>
        </p:nvGrpSpPr>
        <p:grpSpPr>
          <a:xfrm>
            <a:off x="2520403" y="4684595"/>
            <a:ext cx="7330382" cy="1305066"/>
            <a:chOff x="2520403" y="4684595"/>
            <a:chExt cx="7330382" cy="1305066"/>
          </a:xfrm>
        </p:grpSpPr>
        <p:pic>
          <p:nvPicPr>
            <p:cNvPr id="7" name="Picture 6">
              <a:extLst>
                <a:ext uri="{FF2B5EF4-FFF2-40B4-BE49-F238E27FC236}">
                  <a16:creationId xmlns:a16="http://schemas.microsoft.com/office/drawing/2014/main" id="{B98EE3F3-92A9-40C1-8966-E69CD68DB9F2}"/>
                </a:ext>
              </a:extLst>
            </p:cNvPr>
            <p:cNvPicPr>
              <a:picLocks noChangeAspect="1"/>
            </p:cNvPicPr>
            <p:nvPr userDrawn="1"/>
          </p:nvPicPr>
          <p:blipFill>
            <a:blip r:embed="rId3"/>
            <a:srcRect/>
            <a:stretch/>
          </p:blipFill>
          <p:spPr>
            <a:xfrm>
              <a:off x="8211716" y="4700753"/>
              <a:ext cx="1639069" cy="1154274"/>
            </a:xfrm>
            <a:prstGeom prst="rect">
              <a:avLst/>
            </a:prstGeom>
          </p:spPr>
        </p:pic>
        <p:pic>
          <p:nvPicPr>
            <p:cNvPr id="5" name="Graphic 4">
              <a:extLst>
                <a:ext uri="{FF2B5EF4-FFF2-40B4-BE49-F238E27FC236}">
                  <a16:creationId xmlns:a16="http://schemas.microsoft.com/office/drawing/2014/main" id="{A013EA80-1AB5-4514-883C-2B5D3876E1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20403" y="4684595"/>
              <a:ext cx="1540044" cy="1170432"/>
            </a:xfrm>
            <a:prstGeom prst="rect">
              <a:avLst/>
            </a:prstGeom>
          </p:spPr>
        </p:pic>
        <p:cxnSp>
          <p:nvCxnSpPr>
            <p:cNvPr id="10" name="Straight Connector 9">
              <a:extLst>
                <a:ext uri="{FF2B5EF4-FFF2-40B4-BE49-F238E27FC236}">
                  <a16:creationId xmlns:a16="http://schemas.microsoft.com/office/drawing/2014/main" id="{06124ECE-2730-4791-BAD1-9341BCB4903E}"/>
                </a:ext>
              </a:extLst>
            </p:cNvPr>
            <p:cNvCxnSpPr/>
            <p:nvPr userDrawn="1"/>
          </p:nvCxnSpPr>
          <p:spPr>
            <a:xfrm>
              <a:off x="4473810" y="4864172"/>
              <a:ext cx="0" cy="75062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21550BC-E1A9-5302-5A08-64F2A65149F4}"/>
                </a:ext>
              </a:extLst>
            </p:cNvPr>
            <p:cNvCxnSpPr/>
            <p:nvPr userDrawn="1"/>
          </p:nvCxnSpPr>
          <p:spPr>
            <a:xfrm>
              <a:off x="7789544" y="4819084"/>
              <a:ext cx="0" cy="75062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E67017E8-A60E-28EC-AC2B-ACA442436764}"/>
                </a:ext>
              </a:extLst>
            </p:cNvPr>
            <p:cNvPicPr>
              <a:picLocks noChangeAspect="1"/>
            </p:cNvPicPr>
            <p:nvPr userDrawn="1"/>
          </p:nvPicPr>
          <p:blipFill>
            <a:blip r:embed="rId6"/>
            <a:stretch>
              <a:fillRect/>
            </a:stretch>
          </p:blipFill>
          <p:spPr>
            <a:xfrm>
              <a:off x="4665509" y="4705098"/>
              <a:ext cx="2860981" cy="1284563"/>
            </a:xfrm>
            <a:prstGeom prst="rect">
              <a:avLst/>
            </a:prstGeom>
          </p:spPr>
        </p:pic>
      </p:grpSp>
    </p:spTree>
    <p:extLst>
      <p:ext uri="{BB962C8B-B14F-4D97-AF65-F5344CB8AC3E}">
        <p14:creationId xmlns:p14="http://schemas.microsoft.com/office/powerpoint/2010/main" val="1960278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Icon">
    <p:bg>
      <p:bgPr>
        <a:blipFill dpi="0" rotWithShape="1">
          <a:blip r:embed="rId2">
            <a:alphaModFix amt="60000"/>
            <a:lum/>
            <a:extLst>
              <a:ext uri="{BEBA8EAE-BF5A-486C-A8C5-ECC9F3942E4B}">
                <a14:imgProps xmlns:a14="http://schemas.microsoft.com/office/drawing/2010/main">
                  <a14:imgLayer r:embed="rId3">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E1485D-3230-F44A-AD4D-B2585F309214}"/>
              </a:ext>
              <a:ext uri="{C183D7F6-B498-43B3-948B-1728B52AA6E4}">
                <adec:decorative xmlns:adec="http://schemas.microsoft.com/office/drawing/2017/decorative" val="1"/>
              </a:ext>
            </a:extLst>
          </p:cNvPr>
          <p:cNvPicPr>
            <a:picLocks noChangeAspect="1"/>
          </p:cNvPicPr>
          <p:nvPr userDrawn="1"/>
        </p:nvPicPr>
        <p:blipFill rotWithShape="1">
          <a:blip r:embed="rId4"/>
          <a:srcRect l="62478" t="-91" r="2" b="-1"/>
          <a:stretch/>
        </p:blipFill>
        <p:spPr>
          <a:xfrm>
            <a:off x="7615825" y="0"/>
            <a:ext cx="4569825" cy="6851649"/>
          </a:xfrm>
          <a:prstGeom prst="rect">
            <a:avLst/>
          </a:prstGeom>
        </p:spPr>
      </p:pic>
      <p:sp>
        <p:nvSpPr>
          <p:cNvPr id="6" name="Picture Placeholder 5">
            <a:extLst>
              <a:ext uri="{FF2B5EF4-FFF2-40B4-BE49-F238E27FC236}">
                <a16:creationId xmlns:a16="http://schemas.microsoft.com/office/drawing/2014/main" id="{7C4CF328-9FC5-DF42-A930-2C0CE17F7B65}"/>
              </a:ext>
            </a:extLst>
          </p:cNvPr>
          <p:cNvSpPr>
            <a:spLocks noGrp="1"/>
          </p:cNvSpPr>
          <p:nvPr>
            <p:ph type="pic" sz="quarter" idx="10"/>
          </p:nvPr>
        </p:nvSpPr>
        <p:spPr>
          <a:xfrm>
            <a:off x="9004127" y="700439"/>
            <a:ext cx="1828800" cy="1828800"/>
          </a:xfrm>
        </p:spPr>
        <p:txBody>
          <a:bodyPr/>
          <a:lstStyle/>
          <a:p>
            <a:r>
              <a:rPr lang="en-US"/>
              <a:t>Click icon to add picture</a:t>
            </a:r>
          </a:p>
        </p:txBody>
      </p:sp>
      <p:sp>
        <p:nvSpPr>
          <p:cNvPr id="12" name="Content Placeholder 2">
            <a:extLst>
              <a:ext uri="{FF2B5EF4-FFF2-40B4-BE49-F238E27FC236}">
                <a16:creationId xmlns:a16="http://schemas.microsoft.com/office/drawing/2014/main" id="{ADA607BF-01B2-BE44-B3D5-70558646B936}"/>
              </a:ext>
            </a:extLst>
          </p:cNvPr>
          <p:cNvSpPr>
            <a:spLocks noGrp="1"/>
          </p:cNvSpPr>
          <p:nvPr>
            <p:ph idx="1"/>
          </p:nvPr>
        </p:nvSpPr>
        <p:spPr>
          <a:xfrm>
            <a:off x="470589" y="1825627"/>
            <a:ext cx="6706065" cy="4676773"/>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9B1A555E-16BA-E647-8D0B-7E303DA304B8}"/>
              </a:ext>
            </a:extLst>
          </p:cNvPr>
          <p:cNvSpPr>
            <a:spLocks noGrp="1"/>
          </p:cNvSpPr>
          <p:nvPr>
            <p:ph type="title"/>
          </p:nvPr>
        </p:nvSpPr>
        <p:spPr>
          <a:xfrm>
            <a:off x="470589" y="355600"/>
            <a:ext cx="6706065" cy="1103706"/>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44212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Images+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41F9E6-79E2-6291-2997-8EB6B0FDD41B}"/>
              </a:ext>
            </a:extLst>
          </p:cNvPr>
          <p:cNvSpPr/>
          <p:nvPr userDrawn="1"/>
        </p:nvSpPr>
        <p:spPr>
          <a:xfrm>
            <a:off x="0" y="4561840"/>
            <a:ext cx="6096001" cy="22961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0" y="4744198"/>
            <a:ext cx="4693921" cy="1982755"/>
          </a:xfrm>
          <a:prstGeom prst="rect">
            <a:avLst/>
          </a:prstGeom>
        </p:spPr>
        <p:txBody>
          <a:bodyPr anchor="t">
            <a:noAutofit/>
          </a:bodyPr>
          <a:lstStyle>
            <a:lvl1pPr>
              <a:defRPr sz="3600" b="0" i="0">
                <a:solidFill>
                  <a:schemeClr val="bg1"/>
                </a:solidFill>
                <a:latin typeface="Arial" panose="020B0604020202020204" pitchFamily="34" charset="0"/>
                <a:cs typeface="Arial" panose="020B0604020202020204" pitchFamily="34" charset="0"/>
              </a:defRPr>
            </a:lvl1pPr>
          </a:lstStyle>
          <a:p>
            <a:r>
              <a:rPr lang="en-US" dirty="0"/>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5532120" y="524455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riangle 7">
            <a:extLst>
              <a:ext uri="{FF2B5EF4-FFF2-40B4-BE49-F238E27FC236}">
                <a16:creationId xmlns:a16="http://schemas.microsoft.com/office/drawing/2014/main" id="{069C2751-724B-084C-8FD0-F226A51728EB}"/>
              </a:ext>
            </a:extLst>
          </p:cNvPr>
          <p:cNvSpPr/>
          <p:nvPr userDrawn="1"/>
        </p:nvSpPr>
        <p:spPr>
          <a:xfrm>
            <a:off x="5532120" y="4868813"/>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4561840"/>
          </a:xfrm>
        </p:spPr>
        <p:txBody>
          <a:bodyPr/>
          <a:lstStyle/>
          <a:p>
            <a:r>
              <a:rPr lang="en-US"/>
              <a:t>Click icon to add picture</a:t>
            </a:r>
          </a:p>
        </p:txBody>
      </p:sp>
    </p:spTree>
    <p:extLst>
      <p:ext uri="{BB962C8B-B14F-4D97-AF65-F5344CB8AC3E}">
        <p14:creationId xmlns:p14="http://schemas.microsoft.com/office/powerpoint/2010/main" val="479832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ide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1"/>
            <a:ext cx="12192000" cy="6783184"/>
          </a:xfrm>
        </p:spPr>
        <p:txBody>
          <a:bodyPr/>
          <a:lstStyle/>
          <a:p>
            <a:r>
              <a:rPr lang="en-US"/>
              <a:t>Click icon to add picture</a:t>
            </a:r>
          </a:p>
        </p:txBody>
      </p:sp>
    </p:spTree>
    <p:extLst>
      <p:ext uri="{BB962C8B-B14F-4D97-AF65-F5344CB8AC3E}">
        <p14:creationId xmlns:p14="http://schemas.microsoft.com/office/powerpoint/2010/main" val="2544062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E24DA-1CB1-1247-9A4B-C5936F5034A4}"/>
              </a:ext>
            </a:extLst>
          </p:cNvPr>
          <p:cNvSpPr txBox="1"/>
          <p:nvPr userDrawn="1"/>
        </p:nvSpPr>
        <p:spPr>
          <a:xfrm>
            <a:off x="358816" y="319211"/>
            <a:ext cx="1088021" cy="1785104"/>
          </a:xfrm>
          <a:prstGeom prst="rect">
            <a:avLst/>
          </a:prstGeom>
          <a:noFill/>
        </p:spPr>
        <p:txBody>
          <a:bodyPr wrap="square" rtlCol="0">
            <a:spAutoFit/>
          </a:bodyPr>
          <a:lstStyle/>
          <a:p>
            <a:r>
              <a:rPr lang="en-US" sz="11000" b="1" i="0" dirty="0">
                <a:solidFill>
                  <a:schemeClr val="bg1"/>
                </a:solidFill>
                <a:latin typeface="Georgia" panose="02040502050405020303" pitchFamily="18" charset="0"/>
                <a:cs typeface="Arial Black" panose="020B0604020202020204" pitchFamily="34" charset="0"/>
              </a:rPr>
              <a:t>“</a:t>
            </a:r>
          </a:p>
        </p:txBody>
      </p:sp>
      <p:sp>
        <p:nvSpPr>
          <p:cNvPr id="7" name="Text Placeholder 6">
            <a:extLst>
              <a:ext uri="{FF2B5EF4-FFF2-40B4-BE49-F238E27FC236}">
                <a16:creationId xmlns:a16="http://schemas.microsoft.com/office/drawing/2014/main" id="{2460E450-63ED-FA4B-8CD9-7EF452BE792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8" name="Title 1">
            <a:extLst>
              <a:ext uri="{FF2B5EF4-FFF2-40B4-BE49-F238E27FC236}">
                <a16:creationId xmlns:a16="http://schemas.microsoft.com/office/drawing/2014/main" id="{E8CE4664-7C88-1A41-B534-F53D664DEB86}"/>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grpSp>
        <p:nvGrpSpPr>
          <p:cNvPr id="13" name="Group 12" descr="UMass Chan logo decorative U&#10;iSPARC logo outline of stars that have heads to make people&#10;Transitions ACR logo kids black outline of kids jumping in the grass">
            <a:extLst>
              <a:ext uri="{FF2B5EF4-FFF2-40B4-BE49-F238E27FC236}">
                <a16:creationId xmlns:a16="http://schemas.microsoft.com/office/drawing/2014/main" id="{E8544089-A123-4ACB-EFA7-C877C728199A}"/>
              </a:ext>
            </a:extLst>
          </p:cNvPr>
          <p:cNvGrpSpPr/>
          <p:nvPr userDrawn="1"/>
        </p:nvGrpSpPr>
        <p:grpSpPr>
          <a:xfrm>
            <a:off x="321982" y="5855565"/>
            <a:ext cx="4707441" cy="767155"/>
            <a:chOff x="346046" y="5735245"/>
            <a:chExt cx="5616555" cy="915310"/>
          </a:xfrm>
        </p:grpSpPr>
        <p:pic>
          <p:nvPicPr>
            <p:cNvPr id="15" name="Picture 14">
              <a:extLst>
                <a:ext uri="{FF2B5EF4-FFF2-40B4-BE49-F238E27FC236}">
                  <a16:creationId xmlns:a16="http://schemas.microsoft.com/office/drawing/2014/main" id="{3A21A101-7B29-6FAA-2408-1629B269299C}"/>
                </a:ext>
              </a:extLst>
            </p:cNvPr>
            <p:cNvPicPr>
              <a:picLocks noChangeAspect="1"/>
            </p:cNvPicPr>
            <p:nvPr userDrawn="1"/>
          </p:nvPicPr>
          <p:blipFill>
            <a:blip r:embed="rId3"/>
            <a:srcRect/>
            <a:stretch/>
          </p:blipFill>
          <p:spPr>
            <a:xfrm>
              <a:off x="4818154" y="5795567"/>
              <a:ext cx="1144447" cy="805949"/>
            </a:xfrm>
            <a:prstGeom prst="rect">
              <a:avLst/>
            </a:prstGeom>
          </p:spPr>
        </p:pic>
        <p:pic>
          <p:nvPicPr>
            <p:cNvPr id="16" name="Graphic 15">
              <a:extLst>
                <a:ext uri="{FF2B5EF4-FFF2-40B4-BE49-F238E27FC236}">
                  <a16:creationId xmlns:a16="http://schemas.microsoft.com/office/drawing/2014/main" id="{6C772E3B-43F1-9E03-6C91-761C4245CA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6046" y="5784285"/>
              <a:ext cx="1075305" cy="817231"/>
            </a:xfrm>
            <a:prstGeom prst="rect">
              <a:avLst/>
            </a:prstGeom>
          </p:spPr>
        </p:pic>
        <p:cxnSp>
          <p:nvCxnSpPr>
            <p:cNvPr id="17" name="Straight Connector 16">
              <a:extLst>
                <a:ext uri="{FF2B5EF4-FFF2-40B4-BE49-F238E27FC236}">
                  <a16:creationId xmlns:a16="http://schemas.microsoft.com/office/drawing/2014/main" id="{3DC6193B-27AC-A18A-32B9-12E2E6711F85}"/>
                </a:ext>
              </a:extLst>
            </p:cNvPr>
            <p:cNvCxnSpPr/>
            <p:nvPr userDrawn="1"/>
          </p:nvCxnSpPr>
          <p:spPr>
            <a:xfrm>
              <a:off x="1646123" y="5909671"/>
              <a:ext cx="0" cy="5241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A25D155-758C-7537-0F24-7B5542E3EF19}"/>
                </a:ext>
              </a:extLst>
            </p:cNvPr>
            <p:cNvCxnSpPr/>
            <p:nvPr userDrawn="1"/>
          </p:nvCxnSpPr>
          <p:spPr>
            <a:xfrm>
              <a:off x="4578585" y="5922850"/>
              <a:ext cx="0" cy="5241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9" name="Picture 18" descr="Text&#10;&#10;Description automatically generated">
              <a:extLst>
                <a:ext uri="{FF2B5EF4-FFF2-40B4-BE49-F238E27FC236}">
                  <a16:creationId xmlns:a16="http://schemas.microsoft.com/office/drawing/2014/main" id="{7337E27D-D114-4DB8-7D5A-7DCE69C809B0}"/>
                </a:ext>
              </a:extLst>
            </p:cNvPr>
            <p:cNvPicPr>
              <a:picLocks noChangeAspect="1"/>
            </p:cNvPicPr>
            <p:nvPr userDrawn="1"/>
          </p:nvPicPr>
          <p:blipFill rotWithShape="1">
            <a:blip r:embed="rId6"/>
            <a:srcRect b="21783"/>
            <a:stretch/>
          </p:blipFill>
          <p:spPr>
            <a:xfrm>
              <a:off x="1780350" y="5735245"/>
              <a:ext cx="2606315" cy="915310"/>
            </a:xfrm>
            <a:prstGeom prst="rect">
              <a:avLst/>
            </a:prstGeom>
          </p:spPr>
        </p:pic>
      </p:grpSp>
    </p:spTree>
    <p:extLst>
      <p:ext uri="{BB962C8B-B14F-4D97-AF65-F5344CB8AC3E}">
        <p14:creationId xmlns:p14="http://schemas.microsoft.com/office/powerpoint/2010/main" val="1309067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9F5C91A-3B82-4246-9CA3-6102B9D654E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12" name="TextBox 11">
            <a:extLst>
              <a:ext uri="{FF2B5EF4-FFF2-40B4-BE49-F238E27FC236}">
                <a16:creationId xmlns:a16="http://schemas.microsoft.com/office/drawing/2014/main" id="{50E054EE-EE92-F548-AA33-3FF426E4145F}"/>
              </a:ext>
            </a:extLst>
          </p:cNvPr>
          <p:cNvSpPr txBox="1"/>
          <p:nvPr userDrawn="1"/>
        </p:nvSpPr>
        <p:spPr>
          <a:xfrm>
            <a:off x="358816" y="319211"/>
            <a:ext cx="1088021" cy="1785104"/>
          </a:xfrm>
          <a:prstGeom prst="rect">
            <a:avLst/>
          </a:prstGeom>
          <a:noFill/>
        </p:spPr>
        <p:txBody>
          <a:bodyPr wrap="square" rtlCol="0">
            <a:spAutoFit/>
          </a:bodyPr>
          <a:lstStyle/>
          <a:p>
            <a:r>
              <a:rPr lang="en-US" sz="11000" b="1" i="0" dirty="0">
                <a:solidFill>
                  <a:schemeClr val="bg1"/>
                </a:solidFill>
                <a:latin typeface="Georgia" panose="02040502050405020303" pitchFamily="18" charset="0"/>
                <a:cs typeface="Arial Black" panose="020B0604020202020204" pitchFamily="34" charset="0"/>
              </a:rPr>
              <a:t>“</a:t>
            </a:r>
          </a:p>
        </p:txBody>
      </p:sp>
      <p:sp>
        <p:nvSpPr>
          <p:cNvPr id="13" name="Text Placeholder 6">
            <a:extLst>
              <a:ext uri="{FF2B5EF4-FFF2-40B4-BE49-F238E27FC236}">
                <a16:creationId xmlns:a16="http://schemas.microsoft.com/office/drawing/2014/main" id="{41D48379-991A-3540-839C-ED0338E371A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14" name="Title 1">
            <a:extLst>
              <a:ext uri="{FF2B5EF4-FFF2-40B4-BE49-F238E27FC236}">
                <a16:creationId xmlns:a16="http://schemas.microsoft.com/office/drawing/2014/main" id="{C61970D8-BB90-6A48-A4D3-D75E94E71539}"/>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grpSp>
        <p:nvGrpSpPr>
          <p:cNvPr id="11" name="Group 10" descr="UMass Chan logo decorative U&#10;iSPARC logo outline of stars that have heads to make people&#10;Transitions ACR logo kids black outline of kids jumping in the grass">
            <a:extLst>
              <a:ext uri="{FF2B5EF4-FFF2-40B4-BE49-F238E27FC236}">
                <a16:creationId xmlns:a16="http://schemas.microsoft.com/office/drawing/2014/main" id="{F4F75E0E-A084-EAE2-B98C-86A60F57594C}"/>
              </a:ext>
            </a:extLst>
          </p:cNvPr>
          <p:cNvGrpSpPr/>
          <p:nvPr userDrawn="1"/>
        </p:nvGrpSpPr>
        <p:grpSpPr>
          <a:xfrm>
            <a:off x="321982" y="5855565"/>
            <a:ext cx="4707441" cy="767155"/>
            <a:chOff x="346046" y="5735245"/>
            <a:chExt cx="5616555" cy="915310"/>
          </a:xfrm>
        </p:grpSpPr>
        <p:pic>
          <p:nvPicPr>
            <p:cNvPr id="16" name="Picture 15">
              <a:extLst>
                <a:ext uri="{FF2B5EF4-FFF2-40B4-BE49-F238E27FC236}">
                  <a16:creationId xmlns:a16="http://schemas.microsoft.com/office/drawing/2014/main" id="{C9E26348-0FFD-77A8-AB11-548A5D925A36}"/>
                </a:ext>
              </a:extLst>
            </p:cNvPr>
            <p:cNvPicPr>
              <a:picLocks noChangeAspect="1"/>
            </p:cNvPicPr>
            <p:nvPr userDrawn="1"/>
          </p:nvPicPr>
          <p:blipFill>
            <a:blip r:embed="rId3"/>
            <a:srcRect/>
            <a:stretch/>
          </p:blipFill>
          <p:spPr>
            <a:xfrm>
              <a:off x="4818154" y="5795567"/>
              <a:ext cx="1144447" cy="805949"/>
            </a:xfrm>
            <a:prstGeom prst="rect">
              <a:avLst/>
            </a:prstGeom>
          </p:spPr>
        </p:pic>
        <p:pic>
          <p:nvPicPr>
            <p:cNvPr id="17" name="Graphic 16">
              <a:extLst>
                <a:ext uri="{FF2B5EF4-FFF2-40B4-BE49-F238E27FC236}">
                  <a16:creationId xmlns:a16="http://schemas.microsoft.com/office/drawing/2014/main" id="{966B2FD2-75EF-D29A-30B8-09BF522CCC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6046" y="5784285"/>
              <a:ext cx="1075305" cy="817231"/>
            </a:xfrm>
            <a:prstGeom prst="rect">
              <a:avLst/>
            </a:prstGeom>
          </p:spPr>
        </p:pic>
        <p:cxnSp>
          <p:nvCxnSpPr>
            <p:cNvPr id="18" name="Straight Connector 17">
              <a:extLst>
                <a:ext uri="{FF2B5EF4-FFF2-40B4-BE49-F238E27FC236}">
                  <a16:creationId xmlns:a16="http://schemas.microsoft.com/office/drawing/2014/main" id="{ED27CA28-2C68-2062-451D-ECDA22DF468E}"/>
                </a:ext>
              </a:extLst>
            </p:cNvPr>
            <p:cNvCxnSpPr/>
            <p:nvPr userDrawn="1"/>
          </p:nvCxnSpPr>
          <p:spPr>
            <a:xfrm>
              <a:off x="1646123" y="5909671"/>
              <a:ext cx="0" cy="5241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4D0E474-0B1B-7DBC-1699-D094AF0DF55C}"/>
                </a:ext>
              </a:extLst>
            </p:cNvPr>
            <p:cNvCxnSpPr/>
            <p:nvPr userDrawn="1"/>
          </p:nvCxnSpPr>
          <p:spPr>
            <a:xfrm>
              <a:off x="4578585" y="5922850"/>
              <a:ext cx="0" cy="5241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20" name="Picture 19" descr="Text&#10;&#10;Description automatically generated">
              <a:extLst>
                <a:ext uri="{FF2B5EF4-FFF2-40B4-BE49-F238E27FC236}">
                  <a16:creationId xmlns:a16="http://schemas.microsoft.com/office/drawing/2014/main" id="{C2BE173B-FA21-CFE7-1705-44E4376A4C0B}"/>
                </a:ext>
              </a:extLst>
            </p:cNvPr>
            <p:cNvPicPr>
              <a:picLocks noChangeAspect="1"/>
            </p:cNvPicPr>
            <p:nvPr userDrawn="1"/>
          </p:nvPicPr>
          <p:blipFill rotWithShape="1">
            <a:blip r:embed="rId6"/>
            <a:srcRect b="21783"/>
            <a:stretch/>
          </p:blipFill>
          <p:spPr>
            <a:xfrm>
              <a:off x="1780350" y="5735245"/>
              <a:ext cx="2606315" cy="915310"/>
            </a:xfrm>
            <a:prstGeom prst="rect">
              <a:avLst/>
            </a:prstGeom>
          </p:spPr>
        </p:pic>
      </p:grpSp>
    </p:spTree>
    <p:extLst>
      <p:ext uri="{BB962C8B-B14F-4D97-AF65-F5344CB8AC3E}">
        <p14:creationId xmlns:p14="http://schemas.microsoft.com/office/powerpoint/2010/main" val="4165734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EDBD-1E90-784B-A9A2-61AF713B1B71}"/>
              </a:ext>
            </a:extLst>
          </p:cNvPr>
          <p:cNvSpPr/>
          <p:nvPr userDrawn="1"/>
        </p:nvSpPr>
        <p:spPr>
          <a:xfrm>
            <a:off x="0" y="914400"/>
            <a:ext cx="10210800" cy="3657600"/>
          </a:xfrm>
          <a:prstGeom prst="rect">
            <a:avLst/>
          </a:prstGeom>
          <a:solidFill>
            <a:srgbClr val="000000">
              <a:alpha val="2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Title 3">
            <a:extLst>
              <a:ext uri="{FF2B5EF4-FFF2-40B4-BE49-F238E27FC236}">
                <a16:creationId xmlns:a16="http://schemas.microsoft.com/office/drawing/2014/main" id="{EAC8191C-45F1-874F-B495-DB8283A1AA95}"/>
              </a:ext>
            </a:extLst>
          </p:cNvPr>
          <p:cNvSpPr>
            <a:spLocks noGrp="1"/>
          </p:cNvSpPr>
          <p:nvPr>
            <p:ph type="ctrTitle" hasCustomPrompt="1"/>
          </p:nvPr>
        </p:nvSpPr>
        <p:spPr>
          <a:xfrm>
            <a:off x="457200" y="1808444"/>
            <a:ext cx="8943654" cy="2194596"/>
          </a:xfrm>
        </p:spPr>
        <p:txBody>
          <a:bodyPr/>
          <a:lstStyle>
            <a:lvl1pPr>
              <a:defRPr>
                <a:solidFill>
                  <a:schemeClr val="bg1"/>
                </a:solidFill>
              </a:defRPr>
            </a:lvl1pPr>
          </a:lstStyle>
          <a:p>
            <a:pPr>
              <a:lnSpc>
                <a:spcPct val="100000"/>
              </a:lnSpc>
            </a:pPr>
            <a:r>
              <a:rPr lang="en-US" sz="4000" dirty="0"/>
              <a:t>Answer goes here lorem ipsum dolore set un </a:t>
            </a:r>
            <a:r>
              <a:rPr lang="en-US" sz="4000" dirty="0" err="1"/>
              <a:t>dumond</a:t>
            </a:r>
            <a:r>
              <a:rPr lang="en-US" sz="4000" dirty="0"/>
              <a:t>.</a:t>
            </a:r>
          </a:p>
        </p:txBody>
      </p:sp>
      <p:sp>
        <p:nvSpPr>
          <p:cNvPr id="8" name="Text Placeholder 7">
            <a:extLst>
              <a:ext uri="{FF2B5EF4-FFF2-40B4-BE49-F238E27FC236}">
                <a16:creationId xmlns:a16="http://schemas.microsoft.com/office/drawing/2014/main" id="{C8EA2483-A0AF-3148-BB61-7DF34A6114E8}"/>
              </a:ext>
            </a:extLst>
          </p:cNvPr>
          <p:cNvSpPr>
            <a:spLocks noGrp="1"/>
          </p:cNvSpPr>
          <p:nvPr>
            <p:ph type="body" sz="quarter" idx="10" hasCustomPrompt="1"/>
          </p:nvPr>
        </p:nvSpPr>
        <p:spPr>
          <a:xfrm>
            <a:off x="457200" y="1239839"/>
            <a:ext cx="5791200" cy="406082"/>
          </a:xfrm>
        </p:spPr>
        <p:txBody>
          <a:bodyPr>
            <a:normAutofit/>
          </a:bodyPr>
          <a:lstStyle>
            <a:lvl1pPr marL="0" indent="0">
              <a:buNone/>
              <a:defRPr sz="2000" b="1" spc="100" baseline="0">
                <a:solidFill>
                  <a:schemeClr val="accent3"/>
                </a:solidFill>
              </a:defRPr>
            </a:lvl1pPr>
          </a:lstStyle>
          <a:p>
            <a:pPr lvl="0"/>
            <a:r>
              <a:rPr lang="en-US" dirty="0"/>
              <a:t>QUESTION GOES HERE?</a:t>
            </a:r>
          </a:p>
        </p:txBody>
      </p:sp>
      <p:grpSp>
        <p:nvGrpSpPr>
          <p:cNvPr id="11" name="Group 10" descr="UMass Chan logo decorative U&#10;iSPARC logo outline of stars that have heads to make people&#10;Transitions ACR logo kids black outline of kids jumping in the grass">
            <a:extLst>
              <a:ext uri="{FF2B5EF4-FFF2-40B4-BE49-F238E27FC236}">
                <a16:creationId xmlns:a16="http://schemas.microsoft.com/office/drawing/2014/main" id="{830DB562-E788-5101-AFF7-B91F0F3CFE19}"/>
              </a:ext>
            </a:extLst>
          </p:cNvPr>
          <p:cNvGrpSpPr/>
          <p:nvPr userDrawn="1"/>
        </p:nvGrpSpPr>
        <p:grpSpPr>
          <a:xfrm>
            <a:off x="321982" y="5855565"/>
            <a:ext cx="4707441" cy="767155"/>
            <a:chOff x="346046" y="5735245"/>
            <a:chExt cx="5616555" cy="915310"/>
          </a:xfrm>
        </p:grpSpPr>
        <p:pic>
          <p:nvPicPr>
            <p:cNvPr id="13" name="Picture 12">
              <a:extLst>
                <a:ext uri="{FF2B5EF4-FFF2-40B4-BE49-F238E27FC236}">
                  <a16:creationId xmlns:a16="http://schemas.microsoft.com/office/drawing/2014/main" id="{8938649E-2273-549A-F26C-C768B498968F}"/>
                </a:ext>
              </a:extLst>
            </p:cNvPr>
            <p:cNvPicPr>
              <a:picLocks noChangeAspect="1"/>
            </p:cNvPicPr>
            <p:nvPr userDrawn="1"/>
          </p:nvPicPr>
          <p:blipFill>
            <a:blip r:embed="rId3"/>
            <a:srcRect/>
            <a:stretch/>
          </p:blipFill>
          <p:spPr>
            <a:xfrm>
              <a:off x="4818154" y="5795567"/>
              <a:ext cx="1144447" cy="805949"/>
            </a:xfrm>
            <a:prstGeom prst="rect">
              <a:avLst/>
            </a:prstGeom>
          </p:spPr>
        </p:pic>
        <p:pic>
          <p:nvPicPr>
            <p:cNvPr id="14" name="Graphic 13">
              <a:extLst>
                <a:ext uri="{FF2B5EF4-FFF2-40B4-BE49-F238E27FC236}">
                  <a16:creationId xmlns:a16="http://schemas.microsoft.com/office/drawing/2014/main" id="{9FC63242-2E7F-3CBD-BF34-16374B770D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6046" y="5784285"/>
              <a:ext cx="1075305" cy="817231"/>
            </a:xfrm>
            <a:prstGeom prst="rect">
              <a:avLst/>
            </a:prstGeom>
          </p:spPr>
        </p:pic>
        <p:cxnSp>
          <p:nvCxnSpPr>
            <p:cNvPr id="15" name="Straight Connector 14">
              <a:extLst>
                <a:ext uri="{FF2B5EF4-FFF2-40B4-BE49-F238E27FC236}">
                  <a16:creationId xmlns:a16="http://schemas.microsoft.com/office/drawing/2014/main" id="{499569EA-F941-45C3-9AAC-E823D4C38EE9}"/>
                </a:ext>
              </a:extLst>
            </p:cNvPr>
            <p:cNvCxnSpPr/>
            <p:nvPr userDrawn="1"/>
          </p:nvCxnSpPr>
          <p:spPr>
            <a:xfrm>
              <a:off x="1646123" y="5909671"/>
              <a:ext cx="0" cy="5241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680DEC-512E-EB05-7501-DC669DAF6B6D}"/>
                </a:ext>
              </a:extLst>
            </p:cNvPr>
            <p:cNvCxnSpPr/>
            <p:nvPr userDrawn="1"/>
          </p:nvCxnSpPr>
          <p:spPr>
            <a:xfrm>
              <a:off x="4578585" y="5922850"/>
              <a:ext cx="0" cy="5241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Picture 16" descr="Text&#10;&#10;Description automatically generated">
              <a:extLst>
                <a:ext uri="{FF2B5EF4-FFF2-40B4-BE49-F238E27FC236}">
                  <a16:creationId xmlns:a16="http://schemas.microsoft.com/office/drawing/2014/main" id="{FEA4CFCA-5F6A-87C2-C10A-A26DEEA678FC}"/>
                </a:ext>
              </a:extLst>
            </p:cNvPr>
            <p:cNvPicPr>
              <a:picLocks noChangeAspect="1"/>
            </p:cNvPicPr>
            <p:nvPr userDrawn="1"/>
          </p:nvPicPr>
          <p:blipFill rotWithShape="1">
            <a:blip r:embed="rId6"/>
            <a:srcRect b="21783"/>
            <a:stretch/>
          </p:blipFill>
          <p:spPr>
            <a:xfrm>
              <a:off x="1780350" y="5735245"/>
              <a:ext cx="2606315" cy="915310"/>
            </a:xfrm>
            <a:prstGeom prst="rect">
              <a:avLst/>
            </a:prstGeom>
          </p:spPr>
        </p:pic>
      </p:grpSp>
    </p:spTree>
    <p:extLst>
      <p:ext uri="{BB962C8B-B14F-4D97-AF65-F5344CB8AC3E}">
        <p14:creationId xmlns:p14="http://schemas.microsoft.com/office/powerpoint/2010/main" val="3878503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2" y="1828799"/>
            <a:ext cx="3563471"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2" y="2719947"/>
            <a:ext cx="3563471"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6"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7"/>
            <a:ext cx="3563468"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4"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35474" y="2719947"/>
            <a:ext cx="3563469"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F31BE896-50CD-BE4D-92F1-F56C0F4F7224}"/>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a:srcRect l="-309" t="-91" r="2" b="80054"/>
          <a:stretch/>
        </p:blipFill>
        <p:spPr>
          <a:xfrm>
            <a:off x="-31401"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grpSp>
        <p:nvGrpSpPr>
          <p:cNvPr id="2" name="Group 1">
            <a:extLst>
              <a:ext uri="{FF2B5EF4-FFF2-40B4-BE49-F238E27FC236}">
                <a16:creationId xmlns:a16="http://schemas.microsoft.com/office/drawing/2014/main" id="{2787248E-86D6-ABDC-8ACE-EDE802C921E9}"/>
              </a:ext>
            </a:extLst>
          </p:cNvPr>
          <p:cNvGrpSpPr/>
          <p:nvPr userDrawn="1"/>
        </p:nvGrpSpPr>
        <p:grpSpPr>
          <a:xfrm>
            <a:off x="470589" y="5843852"/>
            <a:ext cx="2551106" cy="658549"/>
            <a:chOff x="470589" y="5843852"/>
            <a:chExt cx="2551106" cy="658549"/>
          </a:xfrm>
        </p:grpSpPr>
        <p:pic>
          <p:nvPicPr>
            <p:cNvPr id="5" name="Picture 4">
              <a:extLst>
                <a:ext uri="{FF2B5EF4-FFF2-40B4-BE49-F238E27FC236}">
                  <a16:creationId xmlns:a16="http://schemas.microsoft.com/office/drawing/2014/main" id="{40090328-84A1-0AE6-EC44-0FFEB84B8709}"/>
                </a:ext>
              </a:extLst>
            </p:cNvPr>
            <p:cNvPicPr>
              <a:picLocks noChangeAspect="1"/>
            </p:cNvPicPr>
            <p:nvPr userDrawn="1"/>
          </p:nvPicPr>
          <p:blipFill>
            <a:blip r:embed="rId4"/>
            <a:srcRect/>
            <a:stretch/>
          </p:blipFill>
          <p:spPr>
            <a:xfrm>
              <a:off x="470589" y="5843852"/>
              <a:ext cx="842112" cy="640080"/>
            </a:xfrm>
            <a:prstGeom prst="rect">
              <a:avLst/>
            </a:prstGeom>
          </p:spPr>
        </p:pic>
        <p:pic>
          <p:nvPicPr>
            <p:cNvPr id="6" name="Picture 5" descr="Logo&#10;&#10;Description automatically generated">
              <a:extLst>
                <a:ext uri="{FF2B5EF4-FFF2-40B4-BE49-F238E27FC236}">
                  <a16:creationId xmlns:a16="http://schemas.microsoft.com/office/drawing/2014/main" id="{01F02DC6-CB5F-0196-DA57-1827F47A8A8E}"/>
                </a:ext>
              </a:extLst>
            </p:cNvPr>
            <p:cNvPicPr>
              <a:picLocks noChangeAspect="1"/>
            </p:cNvPicPr>
            <p:nvPr userDrawn="1"/>
          </p:nvPicPr>
          <p:blipFill>
            <a:blip r:embed="rId5"/>
            <a:stretch>
              <a:fillRect/>
            </a:stretch>
          </p:blipFill>
          <p:spPr>
            <a:xfrm>
              <a:off x="1464848" y="5843853"/>
              <a:ext cx="658547" cy="658547"/>
            </a:xfrm>
            <a:prstGeom prst="rect">
              <a:avLst/>
            </a:prstGeom>
          </p:spPr>
        </p:pic>
        <p:pic>
          <p:nvPicPr>
            <p:cNvPr id="7" name="Picture 6" descr="Logo, company name&#10;&#10;Description automatically generated">
              <a:extLst>
                <a:ext uri="{FF2B5EF4-FFF2-40B4-BE49-F238E27FC236}">
                  <a16:creationId xmlns:a16="http://schemas.microsoft.com/office/drawing/2014/main" id="{7F88F393-9C4A-4E90-5EB4-784F2CD2917D}"/>
                </a:ext>
              </a:extLst>
            </p:cNvPr>
            <p:cNvPicPr>
              <a:picLocks noChangeAspect="1"/>
            </p:cNvPicPr>
            <p:nvPr userDrawn="1"/>
          </p:nvPicPr>
          <p:blipFill>
            <a:blip r:embed="rId6"/>
            <a:stretch>
              <a:fillRect/>
            </a:stretch>
          </p:blipFill>
          <p:spPr>
            <a:xfrm>
              <a:off x="2275542" y="5843853"/>
              <a:ext cx="746153" cy="658548"/>
            </a:xfrm>
            <a:prstGeom prst="rect">
              <a:avLst/>
            </a:prstGeom>
          </p:spPr>
        </p:pic>
      </p:grpSp>
    </p:spTree>
    <p:extLst>
      <p:ext uri="{BB962C8B-B14F-4D97-AF65-F5344CB8AC3E}">
        <p14:creationId xmlns:p14="http://schemas.microsoft.com/office/powerpoint/2010/main" val="87434171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ullScreen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835930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C5342-97DF-3263-F10A-2C6C2208F5C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5D09AE6-0E66-3568-9393-CCA694CF9CE8}"/>
              </a:ext>
            </a:extLst>
          </p:cNvPr>
          <p:cNvSpPr>
            <a:spLocks noGrp="1"/>
          </p:cNvSpPr>
          <p:nvPr>
            <p:ph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0617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7376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86"/>
            <a:ext cx="11277600" cy="1504017"/>
          </a:xfrm>
          <a:prstGeom prst="rect">
            <a:avLst/>
          </a:prstGeom>
        </p:spPr>
        <p:txBody>
          <a:bodyPr anchor="b">
            <a:noAutofit/>
          </a:bodyPr>
          <a:lstStyle>
            <a:lvl1pPr algn="l">
              <a:defRPr sz="55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 lorem ipsum</a:t>
            </a:r>
          </a:p>
        </p:txBody>
      </p:sp>
      <p:sp>
        <p:nvSpPr>
          <p:cNvPr id="7" name="Slide Number Placeholder 5">
            <a:extLst>
              <a:ext uri="{FF2B5EF4-FFF2-40B4-BE49-F238E27FC236}">
                <a16:creationId xmlns:a16="http://schemas.microsoft.com/office/drawing/2014/main" id="{9F716103-B16D-A04C-8864-10DE367B111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grpSp>
        <p:nvGrpSpPr>
          <p:cNvPr id="11" name="Group 10" descr="UMass Chan logo decorative U&#10;iSPARC logo outline of stars that have heads to make people&#10;Transitions ACR logo kids black outline of kids jumping in the grass">
            <a:extLst>
              <a:ext uri="{FF2B5EF4-FFF2-40B4-BE49-F238E27FC236}">
                <a16:creationId xmlns:a16="http://schemas.microsoft.com/office/drawing/2014/main" id="{F97B5796-E353-012F-C586-85D591ADF7CE}"/>
              </a:ext>
            </a:extLst>
          </p:cNvPr>
          <p:cNvGrpSpPr/>
          <p:nvPr userDrawn="1"/>
        </p:nvGrpSpPr>
        <p:grpSpPr>
          <a:xfrm>
            <a:off x="294517" y="6003464"/>
            <a:ext cx="3897769" cy="706413"/>
            <a:chOff x="2520403" y="4684595"/>
            <a:chExt cx="7330382" cy="1305066"/>
          </a:xfrm>
        </p:grpSpPr>
        <p:pic>
          <p:nvPicPr>
            <p:cNvPr id="12" name="Picture 11">
              <a:extLst>
                <a:ext uri="{FF2B5EF4-FFF2-40B4-BE49-F238E27FC236}">
                  <a16:creationId xmlns:a16="http://schemas.microsoft.com/office/drawing/2014/main" id="{336AACEB-1C9D-28F8-71B6-D7506CFE4DF2}"/>
                </a:ext>
              </a:extLst>
            </p:cNvPr>
            <p:cNvPicPr>
              <a:picLocks noChangeAspect="1"/>
            </p:cNvPicPr>
            <p:nvPr userDrawn="1"/>
          </p:nvPicPr>
          <p:blipFill>
            <a:blip r:embed="rId3"/>
            <a:srcRect/>
            <a:stretch/>
          </p:blipFill>
          <p:spPr>
            <a:xfrm>
              <a:off x="8211716" y="4700753"/>
              <a:ext cx="1639069" cy="1154274"/>
            </a:xfrm>
            <a:prstGeom prst="rect">
              <a:avLst/>
            </a:prstGeom>
          </p:spPr>
        </p:pic>
        <p:pic>
          <p:nvPicPr>
            <p:cNvPr id="13" name="Graphic 12">
              <a:extLst>
                <a:ext uri="{FF2B5EF4-FFF2-40B4-BE49-F238E27FC236}">
                  <a16:creationId xmlns:a16="http://schemas.microsoft.com/office/drawing/2014/main" id="{798F5A0F-26BC-6590-0A4F-C671503D21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20403" y="4684595"/>
              <a:ext cx="1540044" cy="1170432"/>
            </a:xfrm>
            <a:prstGeom prst="rect">
              <a:avLst/>
            </a:prstGeom>
          </p:spPr>
        </p:pic>
        <p:cxnSp>
          <p:nvCxnSpPr>
            <p:cNvPr id="14" name="Straight Connector 13">
              <a:extLst>
                <a:ext uri="{FF2B5EF4-FFF2-40B4-BE49-F238E27FC236}">
                  <a16:creationId xmlns:a16="http://schemas.microsoft.com/office/drawing/2014/main" id="{337421C5-3938-2911-304B-3F2FB8643B0B}"/>
                </a:ext>
              </a:extLst>
            </p:cNvPr>
            <p:cNvCxnSpPr/>
            <p:nvPr userDrawn="1"/>
          </p:nvCxnSpPr>
          <p:spPr>
            <a:xfrm>
              <a:off x="4473810" y="4864172"/>
              <a:ext cx="0" cy="75062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4ABECA-C666-574C-B30D-356A0FB09CDD}"/>
                </a:ext>
              </a:extLst>
            </p:cNvPr>
            <p:cNvCxnSpPr/>
            <p:nvPr userDrawn="1"/>
          </p:nvCxnSpPr>
          <p:spPr>
            <a:xfrm>
              <a:off x="7789544" y="4819084"/>
              <a:ext cx="0" cy="75062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a:extLst>
                <a:ext uri="{FF2B5EF4-FFF2-40B4-BE49-F238E27FC236}">
                  <a16:creationId xmlns:a16="http://schemas.microsoft.com/office/drawing/2014/main" id="{09A37009-67CB-4FCE-4201-AE76BFC26E95}"/>
                </a:ext>
              </a:extLst>
            </p:cNvPr>
            <p:cNvPicPr>
              <a:picLocks noChangeAspect="1"/>
            </p:cNvPicPr>
            <p:nvPr userDrawn="1"/>
          </p:nvPicPr>
          <p:blipFill>
            <a:blip r:embed="rId6"/>
            <a:stretch>
              <a:fillRect/>
            </a:stretch>
          </p:blipFill>
          <p:spPr>
            <a:xfrm>
              <a:off x="4665509" y="4705098"/>
              <a:ext cx="2860981" cy="1284563"/>
            </a:xfrm>
            <a:prstGeom prst="rect">
              <a:avLst/>
            </a:prstGeom>
          </p:spPr>
        </p:pic>
      </p:grpSp>
    </p:spTree>
    <p:extLst>
      <p:ext uri="{BB962C8B-B14F-4D97-AF65-F5344CB8AC3E}">
        <p14:creationId xmlns:p14="http://schemas.microsoft.com/office/powerpoint/2010/main" val="1777813749"/>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576" userDrawn="1">
          <p15:clr>
            <a:srgbClr val="FBAE40"/>
          </p15:clr>
        </p15:guide>
        <p15:guide id="3" pos="73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86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TwoList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1596044"/>
            <a:ext cx="11137232" cy="500426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374069"/>
            <a:ext cx="11123843" cy="698274"/>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98FB25F9-8E93-6D43-B0F6-9892F2537D30}"/>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17511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eader+TwoLis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375229"/>
            <a:ext cx="5540375" cy="1073290"/>
          </a:xfrm>
        </p:spPr>
        <p:txBody>
          <a:bodyPr anchor="b">
            <a:noAutofit/>
          </a:bodyPr>
          <a:lstStyle>
            <a:lvl1pPr marL="0" indent="0">
              <a:buNone/>
              <a:defRPr sz="36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768031"/>
            <a:ext cx="5540375" cy="383227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375229"/>
            <a:ext cx="5402980" cy="1089916"/>
          </a:xfrm>
        </p:spPr>
        <p:txBody>
          <a:bodyPr anchor="b">
            <a:noAutofit/>
          </a:bodyPr>
          <a:lstStyle>
            <a:lvl1pPr marL="0" indent="0">
              <a:buNone/>
              <a:defRPr sz="36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768031"/>
            <a:ext cx="5402981" cy="383227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374069"/>
            <a:ext cx="11123843" cy="698274"/>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98FB25F9-8E93-6D43-B0F6-9892F2537D30}"/>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25217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nockoutHeader+TwoLists">
    <p:bg>
      <p:bgPr>
        <a:blipFill dpi="0" rotWithShape="1">
          <a:blip r:embed="rId2">
            <a:alphaModFix amt="60000"/>
            <a:lum/>
            <a:extLst>
              <a:ext uri="{BEBA8EAE-BF5A-486C-A8C5-ECC9F3942E4B}">
                <a14:imgProps xmlns:a14="http://schemas.microsoft.com/office/drawing/2010/main">
                  <a14:imgLayer r:embed="rId3">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BA62D1-D5B2-6208-AA7D-0DE3F9C47EB3}"/>
              </a:ext>
            </a:extLst>
          </p:cNvPr>
          <p:cNvSpPr/>
          <p:nvPr userDrawn="1"/>
        </p:nvSpPr>
        <p:spPr>
          <a:xfrm>
            <a:off x="0" y="0"/>
            <a:ext cx="12192000" cy="14408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199" y="1995055"/>
            <a:ext cx="11137233" cy="4638501"/>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288294"/>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455700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KnockoutHeader+TwoLists">
    <p:bg>
      <p:bgPr>
        <a:blipFill dpi="0" rotWithShape="1">
          <a:blip r:embed="rId2">
            <a:alphaModFix amt="60000"/>
            <a:lum/>
            <a:extLst>
              <a:ext uri="{BEBA8EAE-BF5A-486C-A8C5-ECC9F3942E4B}">
                <a14:imgProps xmlns:a14="http://schemas.microsoft.com/office/drawing/2010/main">
                  <a14:imgLayer r:embed="rId3">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BA62D1-D5B2-6208-AA7D-0DE3F9C47EB3}"/>
              </a:ext>
            </a:extLst>
          </p:cNvPr>
          <p:cNvSpPr/>
          <p:nvPr userDrawn="1"/>
        </p:nvSpPr>
        <p:spPr>
          <a:xfrm>
            <a:off x="0" y="0"/>
            <a:ext cx="12192000" cy="14408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687484"/>
            <a:ext cx="5540375" cy="1180944"/>
          </a:xfrm>
        </p:spPr>
        <p:txBody>
          <a:bodyPr anchor="b">
            <a:noAutofit/>
          </a:bodyPr>
          <a:lstStyle>
            <a:lvl1pPr marL="0" indent="0">
              <a:buNone/>
              <a:defRPr sz="36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199" y="3115082"/>
            <a:ext cx="5540375" cy="3518474"/>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288294"/>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2" name="Text Placeholder 2">
            <a:extLst>
              <a:ext uri="{FF2B5EF4-FFF2-40B4-BE49-F238E27FC236}">
                <a16:creationId xmlns:a16="http://schemas.microsoft.com/office/drawing/2014/main" id="{22407CE6-ACC3-B858-D92E-2DE2BAF06280}"/>
              </a:ext>
            </a:extLst>
          </p:cNvPr>
          <p:cNvSpPr>
            <a:spLocks noGrp="1"/>
          </p:cNvSpPr>
          <p:nvPr>
            <p:ph type="body" idx="10"/>
          </p:nvPr>
        </p:nvSpPr>
        <p:spPr>
          <a:xfrm>
            <a:off x="6221413" y="1687484"/>
            <a:ext cx="5540375" cy="1180944"/>
          </a:xfrm>
        </p:spPr>
        <p:txBody>
          <a:bodyPr anchor="b">
            <a:noAutofit/>
          </a:bodyPr>
          <a:lstStyle>
            <a:lvl1pPr marL="0" indent="0">
              <a:buNone/>
              <a:defRPr sz="36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7" name="Content Placeholder 3">
            <a:extLst>
              <a:ext uri="{FF2B5EF4-FFF2-40B4-BE49-F238E27FC236}">
                <a16:creationId xmlns:a16="http://schemas.microsoft.com/office/drawing/2014/main" id="{936A7C18-923B-43D4-9652-0A5E5B69172B}"/>
              </a:ext>
            </a:extLst>
          </p:cNvPr>
          <p:cNvSpPr>
            <a:spLocks noGrp="1"/>
          </p:cNvSpPr>
          <p:nvPr>
            <p:ph sz="half" idx="11"/>
          </p:nvPr>
        </p:nvSpPr>
        <p:spPr>
          <a:xfrm>
            <a:off x="6194426" y="3115082"/>
            <a:ext cx="5540375" cy="3518474"/>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717094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nockoutHeader+ThreeLists">
    <p:bg>
      <p:bgPr>
        <a:blipFill dpi="0" rotWithShape="1">
          <a:blip r:embed="rId2">
            <a:alphaModFix amt="60000"/>
            <a:lum/>
            <a:extLst>
              <a:ext uri="{BEBA8EAE-BF5A-486C-A8C5-ECC9F3942E4B}">
                <a14:imgProps xmlns:a14="http://schemas.microsoft.com/office/drawing/2010/main">
                  <a14:imgLayer r:embed="rId3">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427348-305E-5DF8-0B4E-D03D1DD0FCB1}"/>
              </a:ext>
            </a:extLst>
          </p:cNvPr>
          <p:cNvSpPr/>
          <p:nvPr userDrawn="1"/>
        </p:nvSpPr>
        <p:spPr>
          <a:xfrm>
            <a:off x="0" y="0"/>
            <a:ext cx="12192000" cy="14408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93057" y="1529542"/>
            <a:ext cx="3563471" cy="1580369"/>
          </a:xfrm>
        </p:spPr>
        <p:txBody>
          <a:bodyPr anchor="b">
            <a:noAutofit/>
          </a:bodyPr>
          <a:lstStyle>
            <a:lvl1pPr marL="0" indent="0">
              <a:buNone/>
              <a:defRPr sz="36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8171329" y="3177147"/>
            <a:ext cx="3563471" cy="3238776"/>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309451"/>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2" name="Text Placeholder 2">
            <a:extLst>
              <a:ext uri="{FF2B5EF4-FFF2-40B4-BE49-F238E27FC236}">
                <a16:creationId xmlns:a16="http://schemas.microsoft.com/office/drawing/2014/main" id="{EB9D5081-0834-BF78-5B90-EEB741C55026}"/>
              </a:ext>
            </a:extLst>
          </p:cNvPr>
          <p:cNvSpPr>
            <a:spLocks noGrp="1"/>
          </p:cNvSpPr>
          <p:nvPr>
            <p:ph type="body" idx="10"/>
          </p:nvPr>
        </p:nvSpPr>
        <p:spPr>
          <a:xfrm>
            <a:off x="4314264" y="1529542"/>
            <a:ext cx="3563471" cy="1580369"/>
          </a:xfrm>
        </p:spPr>
        <p:txBody>
          <a:bodyPr anchor="b">
            <a:noAutofit/>
          </a:bodyPr>
          <a:lstStyle>
            <a:lvl1pPr marL="0" indent="0">
              <a:buNone/>
              <a:defRPr sz="36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CF5B7AB0-9C9B-1AF5-01E5-EC33EE7C36D5}"/>
              </a:ext>
            </a:extLst>
          </p:cNvPr>
          <p:cNvSpPr>
            <a:spLocks noGrp="1"/>
          </p:cNvSpPr>
          <p:nvPr>
            <p:ph sz="half" idx="11"/>
          </p:nvPr>
        </p:nvSpPr>
        <p:spPr>
          <a:xfrm>
            <a:off x="4314264" y="3177147"/>
            <a:ext cx="3563471" cy="3238776"/>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p:txBody>
      </p:sp>
      <p:sp>
        <p:nvSpPr>
          <p:cNvPr id="6" name="Text Placeholder 2">
            <a:extLst>
              <a:ext uri="{FF2B5EF4-FFF2-40B4-BE49-F238E27FC236}">
                <a16:creationId xmlns:a16="http://schemas.microsoft.com/office/drawing/2014/main" id="{FD31BB6A-8625-0C2A-C26D-CB6889039317}"/>
              </a:ext>
            </a:extLst>
          </p:cNvPr>
          <p:cNvSpPr>
            <a:spLocks noGrp="1"/>
          </p:cNvSpPr>
          <p:nvPr>
            <p:ph type="body" idx="12"/>
          </p:nvPr>
        </p:nvSpPr>
        <p:spPr>
          <a:xfrm>
            <a:off x="8171328" y="1529909"/>
            <a:ext cx="3563471" cy="1580369"/>
          </a:xfrm>
        </p:spPr>
        <p:txBody>
          <a:bodyPr anchor="b">
            <a:noAutofit/>
          </a:bodyPr>
          <a:lstStyle>
            <a:lvl1pPr marL="0" indent="0">
              <a:buNone/>
              <a:defRPr sz="36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7" name="Content Placeholder 3">
            <a:extLst>
              <a:ext uri="{FF2B5EF4-FFF2-40B4-BE49-F238E27FC236}">
                <a16:creationId xmlns:a16="http://schemas.microsoft.com/office/drawing/2014/main" id="{FDFEF53D-6E6A-91C5-3659-ADE05E940E56}"/>
              </a:ext>
            </a:extLst>
          </p:cNvPr>
          <p:cNvSpPr>
            <a:spLocks noGrp="1"/>
          </p:cNvSpPr>
          <p:nvPr>
            <p:ph sz="half" idx="13"/>
          </p:nvPr>
        </p:nvSpPr>
        <p:spPr>
          <a:xfrm>
            <a:off x="493057" y="3181603"/>
            <a:ext cx="3563471" cy="3238776"/>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1175154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List+Medium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6AE2-C12B-2144-B784-06409477643E}"/>
              </a:ext>
            </a:extLst>
          </p:cNvPr>
          <p:cNvSpPr>
            <a:spLocks noGrp="1"/>
          </p:cNvSpPr>
          <p:nvPr>
            <p:ph type="title"/>
          </p:nvPr>
        </p:nvSpPr>
        <p:spPr>
          <a:xfrm>
            <a:off x="457202" y="457200"/>
            <a:ext cx="4504763" cy="1123545"/>
          </a:xfrm>
          <a:prstGeom prst="rect">
            <a:avLst/>
          </a:prstGeom>
        </p:spPr>
        <p:txBody>
          <a:bodyPr anchor="b">
            <a:norm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5634318" y="457201"/>
            <a:ext cx="5940865" cy="5403851"/>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87FA85-E10D-D648-993E-7F4AB3E5A0A4}"/>
              </a:ext>
            </a:extLst>
          </p:cNvPr>
          <p:cNvSpPr>
            <a:spLocks noGrp="1"/>
          </p:cNvSpPr>
          <p:nvPr>
            <p:ph type="body" sz="half" idx="2"/>
          </p:nvPr>
        </p:nvSpPr>
        <p:spPr>
          <a:xfrm>
            <a:off x="457202" y="1882588"/>
            <a:ext cx="4504763" cy="4518212"/>
          </a:xfrm>
        </p:spPr>
        <p:txBody>
          <a:bodyPr>
            <a:normAutofit/>
          </a:bodyPr>
          <a:lstStyle>
            <a:lvl1pPr marL="0" indent="0">
              <a:buNone/>
              <a:defRPr sz="3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Tree>
    <p:extLst>
      <p:ext uri="{BB962C8B-B14F-4D97-AF65-F5344CB8AC3E}">
        <p14:creationId xmlns:p14="http://schemas.microsoft.com/office/powerpoint/2010/main" val="1087103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PortraitPhoto">
    <p:bg>
      <p:bgPr>
        <a:blipFill dpi="0" rotWithShape="1">
          <a:blip r:embed="rId2">
            <a:alphaModFix amt="60000"/>
            <a:lum/>
            <a:extLst>
              <a:ext uri="{BEBA8EAE-BF5A-486C-A8C5-ECC9F3942E4B}">
                <a14:imgProps xmlns:a14="http://schemas.microsoft.com/office/drawing/2010/main">
                  <a14:imgLayer r:embed="rId3">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455CDD-6175-A74F-ABB3-D7D0F2634141}"/>
              </a:ext>
            </a:extLst>
          </p:cNvPr>
          <p:cNvSpPr/>
          <p:nvPr userDrawn="1"/>
        </p:nvSpPr>
        <p:spPr>
          <a:xfrm>
            <a:off x="7620001" y="-1"/>
            <a:ext cx="4571999" cy="479746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96284BF-B9BE-EE49-B8EC-A60012C19CA6}"/>
              </a:ext>
              <a:ext uri="{C183D7F6-B498-43B3-948B-1728B52AA6E4}">
                <adec:decorative xmlns:adec="http://schemas.microsoft.com/office/drawing/2017/decorative" val="1"/>
              </a:ext>
            </a:extLst>
          </p:cNvPr>
          <p:cNvPicPr>
            <a:picLocks noChangeAspect="1"/>
          </p:cNvPicPr>
          <p:nvPr userDrawn="1"/>
        </p:nvPicPr>
        <p:blipFill rotWithShape="1">
          <a:blip r:embed="rId4"/>
          <a:srcRect l="62513" t="69899"/>
          <a:stretch/>
        </p:blipFill>
        <p:spPr>
          <a:xfrm>
            <a:off x="7620001" y="4791116"/>
            <a:ext cx="4565649" cy="2060533"/>
          </a:xfrm>
          <a:prstGeom prst="rect">
            <a:avLst/>
          </a:prstGeom>
        </p:spPr>
      </p:pic>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27"/>
            <a:ext cx="6489011" cy="4531723"/>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5F5E76A7-52CC-D748-B950-94707165ADE0}"/>
              </a:ext>
              <a:ext uri="{C183D7F6-B498-43B3-948B-1728B52AA6E4}">
                <adec:decorative xmlns:adec="http://schemas.microsoft.com/office/drawing/2017/decorative" val="1"/>
              </a:ext>
            </a:extLst>
          </p:cNvPr>
          <p:cNvSpPr>
            <a:spLocks noGrp="1"/>
          </p:cNvSpPr>
          <p:nvPr>
            <p:ph type="pic" sz="quarter" idx="13"/>
          </p:nvPr>
        </p:nvSpPr>
        <p:spPr>
          <a:xfrm>
            <a:off x="7670801" y="-1"/>
            <a:ext cx="4572001" cy="4797469"/>
          </a:xfrm>
        </p:spPr>
        <p:txBody>
          <a:bodyPr/>
          <a:lstStyle/>
          <a:p>
            <a:r>
              <a:rPr lang="en-US"/>
              <a:t>Click icon to add picture</a:t>
            </a:r>
          </a:p>
        </p:txBody>
      </p:sp>
      <p:sp>
        <p:nvSpPr>
          <p:cNvPr id="13" name="Title 1">
            <a:extLst>
              <a:ext uri="{FF2B5EF4-FFF2-40B4-BE49-F238E27FC236}">
                <a16:creationId xmlns:a16="http://schemas.microsoft.com/office/drawing/2014/main" id="{DB7BEFFE-C644-3344-905E-91D79A56E926}"/>
              </a:ext>
            </a:extLst>
          </p:cNvPr>
          <p:cNvSpPr>
            <a:spLocks noGrp="1"/>
          </p:cNvSpPr>
          <p:nvPr>
            <p:ph type="title"/>
          </p:nvPr>
        </p:nvSpPr>
        <p:spPr>
          <a:xfrm>
            <a:off x="470590" y="423949"/>
            <a:ext cx="6489010" cy="1105593"/>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4769712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alphaModFix amt="60000"/>
            <a:lum/>
            <a:extLst>
              <a:ext uri="{BEBA8EAE-BF5A-486C-A8C5-ECC9F3942E4B}">
                <a14:imgProps xmlns:a14="http://schemas.microsoft.com/office/drawing/2010/main">
                  <a14:imgLayer r:embed="rId23">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97" r:id="rId4"/>
    <p:sldLayoutId id="2147483675" r:id="rId5"/>
    <p:sldLayoutId id="2147483698" r:id="rId6"/>
    <p:sldLayoutId id="2147483676" r:id="rId7"/>
    <p:sldLayoutId id="2147483680" r:id="rId8"/>
    <p:sldLayoutId id="2147483667" r:id="rId9"/>
    <p:sldLayoutId id="2147483672" r:id="rId10"/>
    <p:sldLayoutId id="2147483694" r:id="rId11"/>
    <p:sldLayoutId id="2147483681" r:id="rId12"/>
    <p:sldLayoutId id="2147483664" r:id="rId13"/>
    <p:sldLayoutId id="2147483665" r:id="rId14"/>
    <p:sldLayoutId id="2147483696" r:id="rId15"/>
    <p:sldLayoutId id="2147483699" r:id="rId16"/>
    <p:sldLayoutId id="2147483700" r:id="rId17"/>
    <p:sldLayoutId id="2147483701" r:id="rId18"/>
    <p:sldLayoutId id="2147483702" r:id="rId19"/>
    <p:sldLayoutId id="2147483703" r:id="rId20"/>
  </p:sldLayoutIdLst>
  <p:txStyles>
    <p:titleStyle>
      <a:lvl1pPr algn="l" defTabSz="914354" rtl="0" eaLnBrk="1" latinLnBrk="0" hangingPunct="1">
        <a:lnSpc>
          <a:spcPct val="90000"/>
        </a:lnSpc>
        <a:spcBef>
          <a:spcPct val="0"/>
        </a:spcBef>
        <a:buNone/>
        <a:defRPr sz="48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36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36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36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36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36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
          <p15:clr>
            <a:srgbClr val="F26B43"/>
          </p15:clr>
        </p15:guide>
        <p15:guide id="3" orient="horz" pos="5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stock.adobe.com/" TargetMode="External"/><Relationship Id="rId4" Type="http://schemas.openxmlformats.org/officeDocument/2006/relationships/hyperlink" Target="https://stock.adobe.com/images/collage-of-close-up-male-and-female-eyes-isolated-on-colored-neon-backgorund-multicolored-stripes/46242111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umassmed.edu/TransitionsACR/about-us/youth-voice-and-participatory-action-research/"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www.umassmed.edu/TransitionsACR/resources/youth-council-toolki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www.umassmed.edu/TransitionsACR/youth-voice/stay-tuned-podcast/"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02/ajcp.12674" TargetMode="External"/><Relationship Id="rId7" Type="http://schemas.openxmlformats.org/officeDocument/2006/relationships/hyperlink" Target="https://c4innovates.com/wp-content/uploads/2020/01/CDLWR-3476__YESS_Tokenism-TipSheet_v4.pdf"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www.urban.org/sites/default/files/2024-03/Community%20Voice%20and%20Power%20Sharing%20Guidebook.pdf" TargetMode="External"/><Relationship Id="rId5" Type="http://schemas.openxmlformats.org/officeDocument/2006/relationships/hyperlink" Target="https://www.umassmed.edu/TransitionsACR/publication/life-skills/tip-sheets/2018/10/what-were-you-thinking/" TargetMode="External"/><Relationship Id="rId4" Type="http://schemas.openxmlformats.org/officeDocument/2006/relationships/hyperlink" Target="https://www.apa.org/monitor/jun06/emergin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hdl.handle.net/20.500.14038/44343"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hyperlink" Target="http://hdl.handle.net/20.500.14038/44253"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hyperlink" Target="https://www.umassmed.edu/TransitionsACR/resources/youth-council-toolkit/phase-ii/"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escholarship.umassmed.edu/pib/vol15/iss5/1"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6C9D-D7B4-4B46-B532-ED39E38CEDE6}"/>
              </a:ext>
            </a:extLst>
          </p:cNvPr>
          <p:cNvSpPr>
            <a:spLocks noGrp="1"/>
          </p:cNvSpPr>
          <p:nvPr>
            <p:ph type="ctrTitle"/>
          </p:nvPr>
        </p:nvSpPr>
        <p:spPr>
          <a:xfrm>
            <a:off x="1773143" y="97591"/>
            <a:ext cx="9144000" cy="2387600"/>
          </a:xfrm>
        </p:spPr>
        <p:txBody>
          <a:bodyPr>
            <a:normAutofit/>
          </a:bodyPr>
          <a:lstStyle/>
          <a:p>
            <a:r>
              <a:rPr lang="en-US" sz="3600" dirty="0"/>
              <a:t>The How-</a:t>
            </a:r>
            <a:r>
              <a:rPr lang="en-US" sz="3600" dirty="0" err="1"/>
              <a:t>Tos</a:t>
            </a:r>
            <a:r>
              <a:rPr lang="en-US" sz="3600" dirty="0"/>
              <a:t> of Engaging  Community Stakeholders and </a:t>
            </a:r>
            <a:br>
              <a:rPr lang="en-US" sz="3600" dirty="0"/>
            </a:br>
            <a:r>
              <a:rPr lang="en-US" sz="3600" dirty="0"/>
              <a:t>End-users using Advisory Boards</a:t>
            </a:r>
          </a:p>
        </p:txBody>
      </p:sp>
      <p:sp>
        <p:nvSpPr>
          <p:cNvPr id="3" name="Subtitle 2">
            <a:extLst>
              <a:ext uri="{FF2B5EF4-FFF2-40B4-BE49-F238E27FC236}">
                <a16:creationId xmlns:a16="http://schemas.microsoft.com/office/drawing/2014/main" id="{ED9CAD2D-FD41-42F1-B50B-816CD8301332}"/>
              </a:ext>
            </a:extLst>
          </p:cNvPr>
          <p:cNvSpPr>
            <a:spLocks noGrp="1"/>
          </p:cNvSpPr>
          <p:nvPr>
            <p:ph type="subTitle" idx="1"/>
          </p:nvPr>
        </p:nvSpPr>
        <p:spPr>
          <a:xfrm>
            <a:off x="967648" y="2513447"/>
            <a:ext cx="10256704" cy="1164585"/>
          </a:xfrm>
        </p:spPr>
        <p:txBody>
          <a:bodyPr>
            <a:noAutofit/>
          </a:bodyPr>
          <a:lstStyle/>
          <a:p>
            <a:r>
              <a:rPr kumimoji="0" lang="en-US" i="0" u="none" strike="noStrike" kern="1200" cap="none" spc="0" normalizeH="0" baseline="0" noProof="0" dirty="0">
                <a:ln>
                  <a:noFill/>
                </a:ln>
                <a:solidFill>
                  <a:srgbClr val="FFFFFF"/>
                </a:solidFill>
                <a:effectLst/>
                <a:uLnTx/>
                <a:uFillTx/>
                <a:latin typeface="+mj-lt"/>
                <a:ea typeface="+mn-ea"/>
                <a:cs typeface="Calibri" panose="020F0502020204030204" pitchFamily="34" charset="0"/>
              </a:rPr>
              <a:t>Tracy Neville, BA</a:t>
            </a:r>
            <a:br>
              <a:rPr kumimoji="0" lang="en-US" i="0" u="none" strike="noStrike" kern="1200" cap="none" spc="0" normalizeH="0" baseline="0" noProof="0" dirty="0">
                <a:ln>
                  <a:noFill/>
                </a:ln>
                <a:solidFill>
                  <a:srgbClr val="FFFFFF"/>
                </a:solidFill>
                <a:effectLst/>
                <a:uLnTx/>
                <a:uFillTx/>
                <a:latin typeface="+mj-lt"/>
                <a:ea typeface="+mn-ea"/>
                <a:cs typeface="Calibri" panose="020F0502020204030204" pitchFamily="34" charset="0"/>
              </a:rPr>
            </a:br>
            <a:r>
              <a:rPr kumimoji="0" lang="en-US" i="0" u="none" strike="noStrike" kern="1200" cap="none" spc="0" normalizeH="0" baseline="0" noProof="0" dirty="0">
                <a:ln>
                  <a:noFill/>
                </a:ln>
                <a:solidFill>
                  <a:srgbClr val="FFFFFF"/>
                </a:solidFill>
                <a:effectLst/>
                <a:uLnTx/>
                <a:uFillTx/>
                <a:latin typeface="+mj-lt"/>
                <a:ea typeface="+mn-ea"/>
                <a:cs typeface="Calibri" panose="020F0502020204030204" pitchFamily="34" charset="0"/>
              </a:rPr>
              <a:t>Emma L. Narkewicz</a:t>
            </a:r>
            <a:r>
              <a:rPr lang="en-US" dirty="0">
                <a:solidFill>
                  <a:srgbClr val="FFFFFF"/>
                </a:solidFill>
                <a:latin typeface="+mj-lt"/>
                <a:cs typeface="Calibri" panose="020F0502020204030204" pitchFamily="34" charset="0"/>
              </a:rPr>
              <a:t>, MPA</a:t>
            </a:r>
            <a:br>
              <a:rPr lang="en-US" dirty="0">
                <a:solidFill>
                  <a:srgbClr val="FFFFFF"/>
                </a:solidFill>
                <a:latin typeface="+mj-lt"/>
                <a:cs typeface="Calibri" panose="020F0502020204030204" pitchFamily="34" charset="0"/>
              </a:rPr>
            </a:br>
            <a:r>
              <a:rPr lang="en-US" dirty="0">
                <a:latin typeface="+mj-lt"/>
              </a:rPr>
              <a:t>Jinnia Baiye, BSc.</a:t>
            </a:r>
          </a:p>
        </p:txBody>
      </p:sp>
      <p:sp>
        <p:nvSpPr>
          <p:cNvPr id="6" name="TextBox 5">
            <a:extLst>
              <a:ext uri="{FF2B5EF4-FFF2-40B4-BE49-F238E27FC236}">
                <a16:creationId xmlns:a16="http://schemas.microsoft.com/office/drawing/2014/main" id="{AB872964-7575-9505-44F5-59C74CDC120F}"/>
              </a:ext>
            </a:extLst>
          </p:cNvPr>
          <p:cNvSpPr txBox="1"/>
          <p:nvPr/>
        </p:nvSpPr>
        <p:spPr>
          <a:xfrm>
            <a:off x="2466362" y="3749500"/>
            <a:ext cx="7441035" cy="923330"/>
          </a:xfrm>
          <a:prstGeom prst="rect">
            <a:avLst/>
          </a:prstGeom>
          <a:noFill/>
        </p:spPr>
        <p:txBody>
          <a:bodyPr wrap="square">
            <a:spAutoFit/>
          </a:bodyPr>
          <a:lstStyle/>
          <a:p>
            <a:pPr algn="ctr"/>
            <a:r>
              <a:rPr lang="en-US" sz="1800" dirty="0">
                <a:solidFill>
                  <a:schemeClr val="bg1"/>
                </a:solidFill>
              </a:rPr>
              <a:t>We acknowledge </a:t>
            </a:r>
            <a:r>
              <a:rPr lang="en-US" dirty="0">
                <a:solidFill>
                  <a:schemeClr val="bg1"/>
                </a:solidFill>
              </a:rPr>
              <a:t>the Transitions to Adulthood Center for Research’s </a:t>
            </a:r>
            <a:r>
              <a:rPr lang="en-US" sz="1800" dirty="0">
                <a:solidFill>
                  <a:schemeClr val="bg1"/>
                </a:solidFill>
              </a:rPr>
              <a:t>Young Adult Advisory Board (YAB) members </a:t>
            </a:r>
            <a:r>
              <a:rPr lang="en-US" dirty="0">
                <a:solidFill>
                  <a:schemeClr val="bg1"/>
                </a:solidFill>
              </a:rPr>
              <a:t>for providing feedback and input on this panel presentation.</a:t>
            </a:r>
          </a:p>
        </p:txBody>
      </p:sp>
      <p:sp>
        <p:nvSpPr>
          <p:cNvPr id="4" name="Text Placeholder 3">
            <a:extLst>
              <a:ext uri="{FF2B5EF4-FFF2-40B4-BE49-F238E27FC236}">
                <a16:creationId xmlns:a16="http://schemas.microsoft.com/office/drawing/2014/main" id="{EF6C65E4-503B-4D0F-A066-9AFC9D99B8DD}"/>
              </a:ext>
            </a:extLst>
          </p:cNvPr>
          <p:cNvSpPr>
            <a:spLocks noGrp="1"/>
          </p:cNvSpPr>
          <p:nvPr>
            <p:ph type="body" sz="quarter" idx="10"/>
          </p:nvPr>
        </p:nvSpPr>
        <p:spPr/>
        <p:txBody>
          <a:bodyPr/>
          <a:lstStyle/>
          <a:p>
            <a:r>
              <a:rPr lang="en-US" dirty="0"/>
              <a:t>MAY 21, 2024 | 2024 NARRTC ANNUAL CONFERENCE &amp; BUSINESS MEETING</a:t>
            </a:r>
          </a:p>
          <a:p>
            <a:endParaRPr lang="en-US" dirty="0"/>
          </a:p>
        </p:txBody>
      </p:sp>
    </p:spTree>
    <p:extLst>
      <p:ext uri="{BB962C8B-B14F-4D97-AF65-F5344CB8AC3E}">
        <p14:creationId xmlns:p14="http://schemas.microsoft.com/office/powerpoint/2010/main" val="2220347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BCC62-E412-48B3-DFEE-47DCC8C66F3F}"/>
              </a:ext>
            </a:extLst>
          </p:cNvPr>
          <p:cNvSpPr>
            <a:spLocks noGrp="1"/>
          </p:cNvSpPr>
          <p:nvPr>
            <p:ph type="title"/>
          </p:nvPr>
        </p:nvSpPr>
        <p:spPr>
          <a:xfrm>
            <a:off x="470589" y="374069"/>
            <a:ext cx="11123843" cy="698274"/>
          </a:xfrm>
        </p:spPr>
        <p:txBody>
          <a:bodyPr anchor="t">
            <a:normAutofit/>
          </a:bodyPr>
          <a:lstStyle/>
          <a:p>
            <a:r>
              <a:rPr lang="en-US" sz="4400" dirty="0"/>
              <a:t>A Unique Life Stage</a:t>
            </a:r>
          </a:p>
        </p:txBody>
      </p:sp>
      <p:sp>
        <p:nvSpPr>
          <p:cNvPr id="3" name="Content Placeholder 2">
            <a:extLst>
              <a:ext uri="{FF2B5EF4-FFF2-40B4-BE49-F238E27FC236}">
                <a16:creationId xmlns:a16="http://schemas.microsoft.com/office/drawing/2014/main" id="{0F56F444-2DD6-BF46-AA1A-3A0B35E74C75}"/>
              </a:ext>
            </a:extLst>
          </p:cNvPr>
          <p:cNvSpPr>
            <a:spLocks noGrp="1"/>
          </p:cNvSpPr>
          <p:nvPr>
            <p:ph sz="half" idx="2"/>
          </p:nvPr>
        </p:nvSpPr>
        <p:spPr>
          <a:xfrm>
            <a:off x="457199" y="1389046"/>
            <a:ext cx="11137233" cy="2541509"/>
          </a:xfrm>
        </p:spPr>
        <p:txBody>
          <a:bodyPr>
            <a:normAutofit/>
          </a:bodyPr>
          <a:lstStyle/>
          <a:p>
            <a:pPr>
              <a:spcAft>
                <a:spcPts val="1000"/>
              </a:spcAft>
            </a:pPr>
            <a:r>
              <a:rPr lang="en-US" dirty="0"/>
              <a:t>“Being young is a great advantage, since we see the world from a new perspective, and we are not afraid to make radical changes.” – Greta Thunberg</a:t>
            </a:r>
          </a:p>
          <a:p>
            <a:pPr>
              <a:spcAft>
                <a:spcPts val="1000"/>
              </a:spcAft>
            </a:pPr>
            <a:r>
              <a:rPr lang="en-US" dirty="0"/>
              <a:t>Youth bring unique perspectives to advisory councils</a:t>
            </a:r>
          </a:p>
        </p:txBody>
      </p:sp>
      <p:pic>
        <p:nvPicPr>
          <p:cNvPr id="6" name="Picture Placeholder 5" descr="A colorful collage of young adult faces.">
            <a:extLst>
              <a:ext uri="{FF2B5EF4-FFF2-40B4-BE49-F238E27FC236}">
                <a16:creationId xmlns:a16="http://schemas.microsoft.com/office/drawing/2014/main" id="{08361E88-2F6E-9C1C-6274-22749C216C80}"/>
              </a:ext>
            </a:extLst>
          </p:cNvPr>
          <p:cNvPicPr>
            <a:picLocks noGrp="1" noChangeAspect="1"/>
          </p:cNvPicPr>
          <p:nvPr>
            <p:ph sz="quarter" idx="4"/>
          </p:nvPr>
        </p:nvPicPr>
        <p:blipFill rotWithShape="1">
          <a:blip r:embed="rId3"/>
          <a:srcRect l="764" t="50441" r="380" b="1025"/>
          <a:stretch/>
        </p:blipFill>
        <p:spPr>
          <a:xfrm>
            <a:off x="-14748" y="4176215"/>
            <a:ext cx="12206748" cy="2681786"/>
          </a:xfrm>
          <a:noFill/>
        </p:spPr>
      </p:pic>
      <p:sp>
        <p:nvSpPr>
          <p:cNvPr id="7" name="TextBox 6">
            <a:extLst>
              <a:ext uri="{FF2B5EF4-FFF2-40B4-BE49-F238E27FC236}">
                <a16:creationId xmlns:a16="http://schemas.microsoft.com/office/drawing/2014/main" id="{A0203E27-F025-628F-5D18-61BF1A81E472}"/>
              </a:ext>
            </a:extLst>
          </p:cNvPr>
          <p:cNvSpPr txBox="1"/>
          <p:nvPr/>
        </p:nvSpPr>
        <p:spPr>
          <a:xfrm>
            <a:off x="9237518" y="5782325"/>
            <a:ext cx="2954481" cy="965499"/>
          </a:xfrm>
          <a:prstGeom prst="rect">
            <a:avLst/>
          </a:prstGeom>
        </p:spPr>
        <p:txBody>
          <a:bodyPr vert="horz" lIns="91440" tIns="45720" rIns="91440" bIns="45720" rtlCol="0" anchor="b">
            <a:normAutofit/>
          </a:bodyPr>
          <a:lstStyle/>
          <a:p>
            <a:pPr algn="r" defTabSz="914354">
              <a:lnSpc>
                <a:spcPct val="120000"/>
              </a:lnSpc>
              <a:spcBef>
                <a:spcPts val="1000"/>
              </a:spcBef>
              <a:buClr>
                <a:schemeClr val="tx2"/>
              </a:buClr>
            </a:pPr>
            <a:r>
              <a:rPr lang="en-US" sz="1100" kern="1200" dirty="0">
                <a:solidFill>
                  <a:schemeClr val="bg1"/>
                </a:solidFill>
              </a:rPr>
              <a:t>Image by </a:t>
            </a:r>
            <a:r>
              <a:rPr lang="en-US" sz="1100" kern="1200" dirty="0">
                <a:solidFill>
                  <a:schemeClr val="bg1"/>
                </a:solidFill>
                <a:hlinkClick r:id="rId4">
                  <a:extLst>
                    <a:ext uri="{A12FA001-AC4F-418D-AE19-62706E023703}">
                      <ahyp:hlinkClr xmlns:ahyp="http://schemas.microsoft.com/office/drawing/2018/hyperlinkcolor" val="tx"/>
                    </a:ext>
                  </a:extLst>
                </a:hlinkClick>
              </a:rPr>
              <a:t>Master1305</a:t>
            </a:r>
            <a:r>
              <a:rPr lang="en-US" sz="1100" kern="1200" dirty="0">
                <a:solidFill>
                  <a:schemeClr val="bg1"/>
                </a:solidFill>
              </a:rPr>
              <a:t> on </a:t>
            </a:r>
            <a:r>
              <a:rPr lang="en-US" sz="1100" kern="1200" dirty="0">
                <a:solidFill>
                  <a:schemeClr val="bg1"/>
                </a:solidFill>
                <a:hlinkClick r:id="rId5">
                  <a:extLst>
                    <a:ext uri="{A12FA001-AC4F-418D-AE19-62706E023703}">
                      <ahyp:hlinkClr xmlns:ahyp="http://schemas.microsoft.com/office/drawing/2018/hyperlinkcolor" val="tx"/>
                    </a:ext>
                  </a:extLst>
                </a:hlinkClick>
              </a:rPr>
              <a:t>Adobe Stock</a:t>
            </a:r>
            <a:r>
              <a:rPr lang="en-US" sz="1100" kern="1200" dirty="0">
                <a:solidFill>
                  <a:schemeClr val="bg1"/>
                </a:solidFill>
              </a:rPr>
              <a:t>. </a:t>
            </a:r>
            <a:br>
              <a:rPr lang="en-US" sz="1100" kern="1200" dirty="0">
                <a:solidFill>
                  <a:schemeClr val="bg1"/>
                </a:solidFill>
              </a:rPr>
            </a:br>
            <a:r>
              <a:rPr lang="en-US" sz="1100" kern="1200" dirty="0">
                <a:solidFill>
                  <a:schemeClr val="bg1"/>
                </a:solidFill>
              </a:rPr>
              <a:t>License type: Standard.</a:t>
            </a:r>
          </a:p>
        </p:txBody>
      </p:sp>
    </p:spTree>
    <p:extLst>
      <p:ext uri="{BB962C8B-B14F-4D97-AF65-F5344CB8AC3E}">
        <p14:creationId xmlns:p14="http://schemas.microsoft.com/office/powerpoint/2010/main" val="916444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F8588E-9674-0A59-6620-61B475AC9AA4}"/>
              </a:ext>
            </a:extLst>
          </p:cNvPr>
          <p:cNvSpPr>
            <a:spLocks noGrp="1"/>
          </p:cNvSpPr>
          <p:nvPr>
            <p:ph type="title"/>
          </p:nvPr>
        </p:nvSpPr>
        <p:spPr>
          <a:xfrm>
            <a:off x="470589" y="374069"/>
            <a:ext cx="11123843" cy="698274"/>
          </a:xfrm>
        </p:spPr>
        <p:txBody>
          <a:bodyPr anchor="t">
            <a:noAutofit/>
          </a:bodyPr>
          <a:lstStyle/>
          <a:p>
            <a:r>
              <a:rPr lang="en-US" sz="4400" dirty="0"/>
              <a:t>Community-Based Participatory Research (CBPR)</a:t>
            </a:r>
          </a:p>
        </p:txBody>
      </p:sp>
      <p:sp>
        <p:nvSpPr>
          <p:cNvPr id="3" name="Content Placeholder 2">
            <a:extLst>
              <a:ext uri="{FF2B5EF4-FFF2-40B4-BE49-F238E27FC236}">
                <a16:creationId xmlns:a16="http://schemas.microsoft.com/office/drawing/2014/main" id="{3BBA525B-E266-62FD-9A57-6460669DE88A}"/>
              </a:ext>
            </a:extLst>
          </p:cNvPr>
          <p:cNvSpPr>
            <a:spLocks noGrp="1"/>
          </p:cNvSpPr>
          <p:nvPr>
            <p:ph sz="half" idx="2"/>
          </p:nvPr>
        </p:nvSpPr>
        <p:spPr>
          <a:xfrm>
            <a:off x="470589" y="2091819"/>
            <a:ext cx="8018318" cy="4263983"/>
          </a:xfrm>
        </p:spPr>
        <p:txBody>
          <a:bodyPr>
            <a:noAutofit/>
          </a:bodyPr>
          <a:lstStyle/>
          <a:p>
            <a:pPr>
              <a:spcAft>
                <a:spcPts val="1000"/>
              </a:spcAft>
            </a:pPr>
            <a:r>
              <a:rPr lang="en-US" dirty="0"/>
              <a:t>End-user involvement is necessary in research and knowledge translation</a:t>
            </a:r>
          </a:p>
          <a:p>
            <a:pPr>
              <a:spcAft>
                <a:spcPts val="1000"/>
              </a:spcAft>
            </a:pPr>
            <a:r>
              <a:rPr lang="en-US" dirty="0"/>
              <a:t>Bridging the gap between research and application (April et al., 2023; Silberberg et al., 2011)</a:t>
            </a:r>
          </a:p>
          <a:p>
            <a:pPr>
              <a:spcAft>
                <a:spcPts val="1000"/>
              </a:spcAft>
            </a:pPr>
            <a:r>
              <a:rPr lang="en-US" dirty="0"/>
              <a:t>Avoiding tokenism</a:t>
            </a:r>
          </a:p>
        </p:txBody>
      </p:sp>
      <p:pic>
        <p:nvPicPr>
          <p:cNvPr id="8" name="Diagram 1" descr="A blue triangle labelled with 4 levels of youth engagement (top to bottom): Youth Led, Youth Partnered, Youth Involved, and Youth Informed.">
            <a:extLst>
              <a:ext uri="{FF2B5EF4-FFF2-40B4-BE49-F238E27FC236}">
                <a16:creationId xmlns:a16="http://schemas.microsoft.com/office/drawing/2014/main" id="{B0CC2888-6CB1-7817-F66D-C7A5A8808B82}"/>
              </a:ext>
            </a:extLst>
          </p:cNvPr>
          <p:cNvPicPr>
            <a:picLocks noChangeArrowheads="1"/>
          </p:cNvPicPr>
          <p:nvPr/>
        </p:nvPicPr>
        <p:blipFill rotWithShape="1">
          <a:blip r:embed="rId3">
            <a:extLst>
              <a:ext uri="{28A0092B-C50C-407E-A947-70E740481C1C}">
                <a14:useLocalDpi xmlns:a14="http://schemas.microsoft.com/office/drawing/2010/main" val="0"/>
              </a:ext>
            </a:extLst>
          </a:blip>
          <a:srcRect l="-1835" r="-2142"/>
          <a:stretch/>
        </p:blipFill>
        <p:spPr bwMode="auto">
          <a:xfrm>
            <a:off x="8053482" y="2214713"/>
            <a:ext cx="3792775" cy="281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EEFEA59-1C6B-AC7D-0AE6-A6AC715D84E7}"/>
              </a:ext>
            </a:extLst>
          </p:cNvPr>
          <p:cNvSpPr txBox="1"/>
          <p:nvPr/>
        </p:nvSpPr>
        <p:spPr>
          <a:xfrm>
            <a:off x="8053483" y="5030665"/>
            <a:ext cx="5540375" cy="341276"/>
          </a:xfrm>
          <a:prstGeom prst="rect">
            <a:avLst/>
          </a:prstGeom>
        </p:spPr>
        <p:txBody>
          <a:bodyPr vert="horz" lIns="91440" tIns="45720" rIns="91440" bIns="45720" rtlCol="0" anchor="b">
            <a:normAutofit/>
          </a:bodyPr>
          <a:lstStyle/>
          <a:p>
            <a:pPr defTabSz="914354">
              <a:lnSpc>
                <a:spcPct val="90000"/>
              </a:lnSpc>
              <a:spcBef>
                <a:spcPts val="1000"/>
              </a:spcBef>
              <a:buClr>
                <a:schemeClr val="tx2"/>
              </a:buClr>
            </a:pPr>
            <a:r>
              <a:rPr lang="en-US" sz="1100" kern="1200" dirty="0"/>
              <a:t>Image from </a:t>
            </a:r>
            <a:r>
              <a:rPr lang="en-US" sz="1100" kern="1200" dirty="0">
                <a:hlinkClick r:id="rId4">
                  <a:extLst>
                    <a:ext uri="{A12FA001-AC4F-418D-AE19-62706E023703}">
                      <ahyp:hlinkClr xmlns:ahyp="http://schemas.microsoft.com/office/drawing/2018/hyperlinkcolor" val="tx"/>
                    </a:ext>
                  </a:extLst>
                </a:hlinkClick>
              </a:rPr>
              <a:t>Transitions to Adulthood Center for Research</a:t>
            </a:r>
            <a:endParaRPr lang="en-US" sz="1100" kern="1200" dirty="0"/>
          </a:p>
        </p:txBody>
      </p:sp>
    </p:spTree>
    <p:extLst>
      <p:ext uri="{BB962C8B-B14F-4D97-AF65-F5344CB8AC3E}">
        <p14:creationId xmlns:p14="http://schemas.microsoft.com/office/powerpoint/2010/main" val="3046353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8CF3F-0C18-1B57-B89A-A4906FF38B5E}"/>
              </a:ext>
            </a:extLst>
          </p:cNvPr>
          <p:cNvSpPr>
            <a:spLocks noGrp="1"/>
          </p:cNvSpPr>
          <p:nvPr>
            <p:ph type="ctrTitle"/>
          </p:nvPr>
        </p:nvSpPr>
        <p:spPr>
          <a:xfrm>
            <a:off x="457200" y="1749139"/>
            <a:ext cx="11277600" cy="1926045"/>
          </a:xfrm>
        </p:spPr>
        <p:txBody>
          <a:bodyPr/>
          <a:lstStyle/>
          <a:p>
            <a:pPr algn="ctr"/>
            <a:r>
              <a:rPr lang="en-US" sz="6000" dirty="0"/>
              <a:t>YAB Fundamentals</a:t>
            </a:r>
            <a:endParaRPr lang="en-US" dirty="0"/>
          </a:p>
        </p:txBody>
      </p:sp>
    </p:spTree>
    <p:extLst>
      <p:ext uri="{BB962C8B-B14F-4D97-AF65-F5344CB8AC3E}">
        <p14:creationId xmlns:p14="http://schemas.microsoft.com/office/powerpoint/2010/main" val="392036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7983DF-B11F-89C2-43AF-8AD61062EB1F}"/>
              </a:ext>
            </a:extLst>
          </p:cNvPr>
          <p:cNvSpPr>
            <a:spLocks noGrp="1"/>
          </p:cNvSpPr>
          <p:nvPr>
            <p:ph type="title"/>
          </p:nvPr>
        </p:nvSpPr>
        <p:spPr/>
        <p:txBody>
          <a:bodyPr/>
          <a:lstStyle/>
          <a:p>
            <a:r>
              <a:rPr lang="en-US" sz="4400" dirty="0"/>
              <a:t>A Brief History</a:t>
            </a:r>
          </a:p>
        </p:txBody>
      </p:sp>
      <p:sp>
        <p:nvSpPr>
          <p:cNvPr id="3" name="Content Placeholder 2">
            <a:extLst>
              <a:ext uri="{FF2B5EF4-FFF2-40B4-BE49-F238E27FC236}">
                <a16:creationId xmlns:a16="http://schemas.microsoft.com/office/drawing/2014/main" id="{40CBFA42-FA8C-782E-380C-0866B2F3F0AB}"/>
              </a:ext>
            </a:extLst>
          </p:cNvPr>
          <p:cNvSpPr>
            <a:spLocks noGrp="1"/>
          </p:cNvSpPr>
          <p:nvPr>
            <p:ph idx="1"/>
          </p:nvPr>
        </p:nvSpPr>
        <p:spPr/>
        <p:txBody>
          <a:bodyPr/>
          <a:lstStyle/>
          <a:p>
            <a:pPr>
              <a:spcAft>
                <a:spcPts val="1000"/>
              </a:spcAft>
            </a:pPr>
            <a:r>
              <a:rPr lang="en-US" dirty="0"/>
              <a:t>YAB was established in 2014 </a:t>
            </a:r>
          </a:p>
          <a:p>
            <a:pPr>
              <a:spcAft>
                <a:spcPts val="1000"/>
              </a:spcAft>
            </a:pPr>
            <a:r>
              <a:rPr lang="en-US" dirty="0"/>
              <a:t>Began as part of the 2014-2019 Learning &amp; Working During the Transition to Adulthood RRTC (NIDILRR)</a:t>
            </a:r>
            <a:endParaRPr lang="en-US" sz="3600" dirty="0"/>
          </a:p>
          <a:p>
            <a:pPr marL="0" indent="0">
              <a:spcAft>
                <a:spcPts val="1000"/>
              </a:spcAft>
              <a:buNone/>
            </a:pPr>
            <a:endParaRPr lang="en-US" dirty="0">
              <a:highlight>
                <a:srgbClr val="FFFF00"/>
              </a:highlight>
            </a:endParaRPr>
          </a:p>
        </p:txBody>
      </p:sp>
      <p:pic>
        <p:nvPicPr>
          <p:cNvPr id="6" name="Picture Placeholder 5" descr="A group of young people in discussion around a table with papers and a whiteboard.">
            <a:extLst>
              <a:ext uri="{FF2B5EF4-FFF2-40B4-BE49-F238E27FC236}">
                <a16:creationId xmlns:a16="http://schemas.microsoft.com/office/drawing/2014/main" id="{FB066395-C309-5CA3-3D4C-AC01FDAA756D}"/>
              </a:ext>
            </a:extLst>
          </p:cNvPr>
          <p:cNvPicPr>
            <a:picLocks noGrp="1" noChangeAspect="1"/>
          </p:cNvPicPr>
          <p:nvPr>
            <p:ph type="pic" sz="quarter" idx="10"/>
          </p:nvPr>
        </p:nvPicPr>
        <p:blipFill rotWithShape="1">
          <a:blip r:embed="rId3"/>
          <a:srcRect l="762" r="2436"/>
          <a:stretch/>
        </p:blipFill>
        <p:spPr>
          <a:xfrm>
            <a:off x="7615824" y="1459305"/>
            <a:ext cx="4576176" cy="3151517"/>
          </a:xfrm>
        </p:spPr>
      </p:pic>
      <p:sp>
        <p:nvSpPr>
          <p:cNvPr id="7" name="TextBox 6">
            <a:extLst>
              <a:ext uri="{FF2B5EF4-FFF2-40B4-BE49-F238E27FC236}">
                <a16:creationId xmlns:a16="http://schemas.microsoft.com/office/drawing/2014/main" id="{1F8FE5EA-B8B9-7FC4-6CD6-8A55387206F6}"/>
              </a:ext>
            </a:extLst>
          </p:cNvPr>
          <p:cNvSpPr txBox="1"/>
          <p:nvPr/>
        </p:nvSpPr>
        <p:spPr>
          <a:xfrm>
            <a:off x="7708212" y="4752401"/>
            <a:ext cx="4013200" cy="261610"/>
          </a:xfrm>
          <a:prstGeom prst="rect">
            <a:avLst/>
          </a:prstGeom>
          <a:noFill/>
        </p:spPr>
        <p:txBody>
          <a:bodyPr wrap="square" rtlCol="0">
            <a:spAutoFit/>
          </a:bodyPr>
          <a:lstStyle/>
          <a:p>
            <a:r>
              <a:rPr lang="en-US" sz="1100" dirty="0">
                <a:solidFill>
                  <a:schemeClr val="bg1"/>
                </a:solidFill>
              </a:rPr>
              <a:t>Image from </a:t>
            </a:r>
            <a:r>
              <a:rPr lang="en-US" sz="1100" dirty="0">
                <a:solidFill>
                  <a:schemeClr val="bg1"/>
                </a:solidFill>
                <a:hlinkClick r:id="rId4">
                  <a:extLst>
                    <a:ext uri="{A12FA001-AC4F-418D-AE19-62706E023703}">
                      <ahyp:hlinkClr xmlns:ahyp="http://schemas.microsoft.com/office/drawing/2018/hyperlinkcolor" val="tx"/>
                    </a:ext>
                  </a:extLst>
                </a:hlinkClick>
              </a:rPr>
              <a:t>Transitions to Adulthood Center for Research</a:t>
            </a:r>
            <a:endParaRPr lang="en-US" sz="1100" dirty="0">
              <a:solidFill>
                <a:schemeClr val="bg1"/>
              </a:solidFill>
            </a:endParaRPr>
          </a:p>
        </p:txBody>
      </p:sp>
    </p:spTree>
    <p:extLst>
      <p:ext uri="{BB962C8B-B14F-4D97-AF65-F5344CB8AC3E}">
        <p14:creationId xmlns:p14="http://schemas.microsoft.com/office/powerpoint/2010/main" val="4110309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7983DF-B11F-89C2-43AF-8AD61062EB1F}"/>
              </a:ext>
            </a:extLst>
          </p:cNvPr>
          <p:cNvSpPr>
            <a:spLocks noGrp="1"/>
          </p:cNvSpPr>
          <p:nvPr>
            <p:ph type="title"/>
          </p:nvPr>
        </p:nvSpPr>
        <p:spPr>
          <a:xfrm>
            <a:off x="470589" y="374069"/>
            <a:ext cx="11123843" cy="698274"/>
          </a:xfrm>
        </p:spPr>
        <p:txBody>
          <a:bodyPr anchor="t">
            <a:normAutofit/>
          </a:bodyPr>
          <a:lstStyle/>
          <a:p>
            <a:r>
              <a:rPr lang="en-US" sz="4400" dirty="0"/>
              <a:t>Our Mission</a:t>
            </a:r>
          </a:p>
        </p:txBody>
      </p:sp>
      <p:sp>
        <p:nvSpPr>
          <p:cNvPr id="8" name="Rectangle: Rounded Corners 7">
            <a:extLst>
              <a:ext uri="{FF2B5EF4-FFF2-40B4-BE49-F238E27FC236}">
                <a16:creationId xmlns:a16="http://schemas.microsoft.com/office/drawing/2014/main" id="{64C3B00F-36AB-3884-62E2-ECAC24E3E8F2}"/>
              </a:ext>
              <a:ext uri="{C183D7F6-B498-43B3-948B-1728B52AA6E4}">
                <adec:decorative xmlns:adec="http://schemas.microsoft.com/office/drawing/2017/decorative" val="1"/>
              </a:ext>
            </a:extLst>
          </p:cNvPr>
          <p:cNvSpPr/>
          <p:nvPr/>
        </p:nvSpPr>
        <p:spPr>
          <a:xfrm>
            <a:off x="850900" y="2087072"/>
            <a:ext cx="10490200" cy="605328"/>
          </a:xfrm>
          <a:prstGeom prst="roundRect">
            <a:avLst/>
          </a:prstGeom>
          <a:solidFill>
            <a:schemeClr val="tx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0B1B369-F55B-40EF-3EFC-3D492039CA64}"/>
              </a:ext>
              <a:ext uri="{C183D7F6-B498-43B3-948B-1728B52AA6E4}">
                <adec:decorative xmlns:adec="http://schemas.microsoft.com/office/drawing/2017/decorative" val="1"/>
              </a:ext>
            </a:extLst>
          </p:cNvPr>
          <p:cNvSpPr/>
          <p:nvPr/>
        </p:nvSpPr>
        <p:spPr>
          <a:xfrm>
            <a:off x="850900" y="2692400"/>
            <a:ext cx="10490200" cy="605328"/>
          </a:xfrm>
          <a:prstGeom prst="roundRect">
            <a:avLst/>
          </a:prstGeom>
          <a:solidFill>
            <a:schemeClr val="tx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E6B0001-595B-197A-851D-5F8A65AE6907}"/>
              </a:ext>
              <a:ext uri="{C183D7F6-B498-43B3-948B-1728B52AA6E4}">
                <adec:decorative xmlns:adec="http://schemas.microsoft.com/office/drawing/2017/decorative" val="1"/>
              </a:ext>
            </a:extLst>
          </p:cNvPr>
          <p:cNvSpPr/>
          <p:nvPr/>
        </p:nvSpPr>
        <p:spPr>
          <a:xfrm>
            <a:off x="597568" y="3297728"/>
            <a:ext cx="2564732" cy="605328"/>
          </a:xfrm>
          <a:prstGeom prst="roundRect">
            <a:avLst/>
          </a:prstGeom>
          <a:solidFill>
            <a:schemeClr val="tx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C7D7186-D16D-641E-7428-27ECBBA6CE4D}"/>
              </a:ext>
              <a:ext uri="{C183D7F6-B498-43B3-948B-1728B52AA6E4}">
                <adec:decorative xmlns:adec="http://schemas.microsoft.com/office/drawing/2017/decorative" val="1"/>
              </a:ext>
            </a:extLst>
          </p:cNvPr>
          <p:cNvSpPr/>
          <p:nvPr/>
        </p:nvSpPr>
        <p:spPr>
          <a:xfrm>
            <a:off x="3162300" y="3297728"/>
            <a:ext cx="8305466" cy="605328"/>
          </a:xfrm>
          <a:prstGeom prst="roundRect">
            <a:avLst/>
          </a:prstGeom>
          <a:solidFill>
            <a:schemeClr val="accent3">
              <a:lumMod val="20000"/>
              <a:lumOff val="8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F74C977-6057-F3B5-3765-DF304FC45935}"/>
              </a:ext>
              <a:ext uri="{C183D7F6-B498-43B3-948B-1728B52AA6E4}">
                <adec:decorative xmlns:adec="http://schemas.microsoft.com/office/drawing/2017/decorative" val="1"/>
              </a:ext>
            </a:extLst>
          </p:cNvPr>
          <p:cNvSpPr/>
          <p:nvPr/>
        </p:nvSpPr>
        <p:spPr>
          <a:xfrm>
            <a:off x="597568" y="3903056"/>
            <a:ext cx="10870198" cy="605328"/>
          </a:xfrm>
          <a:prstGeom prst="roundRect">
            <a:avLst/>
          </a:prstGeom>
          <a:solidFill>
            <a:schemeClr val="accent3">
              <a:lumMod val="20000"/>
              <a:lumOff val="8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CBFA42-FA8C-782E-380C-0866B2F3F0AB}"/>
              </a:ext>
            </a:extLst>
          </p:cNvPr>
          <p:cNvSpPr>
            <a:spLocks noGrp="1"/>
          </p:cNvSpPr>
          <p:nvPr>
            <p:ph sz="half" idx="2"/>
          </p:nvPr>
        </p:nvSpPr>
        <p:spPr>
          <a:xfrm>
            <a:off x="457200" y="2010872"/>
            <a:ext cx="11137232" cy="2836256"/>
          </a:xfrm>
        </p:spPr>
        <p:txBody>
          <a:bodyPr>
            <a:normAutofit/>
          </a:bodyPr>
          <a:lstStyle/>
          <a:p>
            <a:pPr marL="0" indent="0" algn="ctr">
              <a:buNone/>
            </a:pPr>
            <a:r>
              <a:rPr lang="en-US" sz="4400" dirty="0"/>
              <a:t>“Provide our organization with input from young adults living with mental health conditions to improve the research, policies, and services designed to meet their needs.”</a:t>
            </a:r>
          </a:p>
          <a:p>
            <a:endParaRPr lang="en-US" dirty="0"/>
          </a:p>
        </p:txBody>
      </p:sp>
    </p:spTree>
    <p:extLst>
      <p:ext uri="{BB962C8B-B14F-4D97-AF65-F5344CB8AC3E}">
        <p14:creationId xmlns:p14="http://schemas.microsoft.com/office/powerpoint/2010/main" val="2181444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DD4B65-DB33-1A49-6A1D-214473A4EDCE}"/>
              </a:ext>
            </a:extLst>
          </p:cNvPr>
          <p:cNvSpPr>
            <a:spLocks noGrp="1"/>
          </p:cNvSpPr>
          <p:nvPr>
            <p:ph type="title"/>
          </p:nvPr>
        </p:nvSpPr>
        <p:spPr>
          <a:xfrm>
            <a:off x="470589" y="348086"/>
            <a:ext cx="11123843" cy="1221975"/>
          </a:xfrm>
        </p:spPr>
        <p:txBody>
          <a:bodyPr>
            <a:noAutofit/>
          </a:bodyPr>
          <a:lstStyle/>
          <a:p>
            <a:r>
              <a:rPr lang="en-US" sz="4400" dirty="0"/>
              <a:t>YAB Structure</a:t>
            </a:r>
          </a:p>
        </p:txBody>
      </p:sp>
      <p:sp>
        <p:nvSpPr>
          <p:cNvPr id="2" name="Content Placeholder 1">
            <a:extLst>
              <a:ext uri="{FF2B5EF4-FFF2-40B4-BE49-F238E27FC236}">
                <a16:creationId xmlns:a16="http://schemas.microsoft.com/office/drawing/2014/main" id="{7D0F2755-8B69-9C00-0DB0-27E6E22CE1A4}"/>
              </a:ext>
            </a:extLst>
          </p:cNvPr>
          <p:cNvSpPr>
            <a:spLocks noGrp="1"/>
          </p:cNvSpPr>
          <p:nvPr>
            <p:ph sz="half" idx="2"/>
          </p:nvPr>
        </p:nvSpPr>
        <p:spPr>
          <a:xfrm>
            <a:off x="4622800" y="1891952"/>
            <a:ext cx="7212932" cy="3807099"/>
          </a:xfrm>
        </p:spPr>
        <p:txBody>
          <a:bodyPr>
            <a:normAutofit lnSpcReduction="10000"/>
          </a:bodyPr>
          <a:lstStyle/>
          <a:p>
            <a:pPr>
              <a:spcAft>
                <a:spcPts val="1000"/>
              </a:spcAft>
            </a:pPr>
            <a:r>
              <a:rPr lang="en-US" sz="3600" dirty="0"/>
              <a:t>National board of about 10-20 young adults, ages 18-30 </a:t>
            </a:r>
          </a:p>
          <a:p>
            <a:pPr>
              <a:spcAft>
                <a:spcPts val="1000"/>
              </a:spcAft>
            </a:pPr>
            <a:r>
              <a:rPr lang="en-US" sz="3600" dirty="0"/>
              <a:t>Meet virtually once a month</a:t>
            </a:r>
          </a:p>
          <a:p>
            <a:pPr>
              <a:spcAft>
                <a:spcPts val="1000"/>
              </a:spcAft>
            </a:pPr>
            <a:r>
              <a:rPr lang="en-US" sz="3600" dirty="0"/>
              <a:t>Provide consultation as needed</a:t>
            </a:r>
          </a:p>
          <a:p>
            <a:pPr>
              <a:spcAft>
                <a:spcPts val="1000"/>
              </a:spcAft>
            </a:pPr>
            <a:r>
              <a:rPr lang="en-US" sz="3600" dirty="0"/>
              <a:t>Members are paid $40/hour as consultants</a:t>
            </a:r>
          </a:p>
        </p:txBody>
      </p:sp>
      <p:pic>
        <p:nvPicPr>
          <p:cNvPr id="5" name="Picture 4" descr="An icon representing a virtual meeting.">
            <a:extLst>
              <a:ext uri="{FF2B5EF4-FFF2-40B4-BE49-F238E27FC236}">
                <a16:creationId xmlns:a16="http://schemas.microsoft.com/office/drawing/2014/main" id="{4A1F0196-0BAF-2F59-114B-1B8280B8580D}"/>
              </a:ext>
            </a:extLst>
          </p:cNvPr>
          <p:cNvPicPr>
            <a:picLocks noChangeAspect="1"/>
          </p:cNvPicPr>
          <p:nvPr/>
        </p:nvPicPr>
        <p:blipFill>
          <a:blip r:embed="rId3"/>
          <a:stretch>
            <a:fillRect/>
          </a:stretch>
        </p:blipFill>
        <p:spPr>
          <a:xfrm>
            <a:off x="470589" y="1601578"/>
            <a:ext cx="3654844" cy="3654844"/>
          </a:xfrm>
          <a:prstGeom prst="rect">
            <a:avLst/>
          </a:prstGeom>
        </p:spPr>
      </p:pic>
    </p:spTree>
    <p:extLst>
      <p:ext uri="{BB962C8B-B14F-4D97-AF65-F5344CB8AC3E}">
        <p14:creationId xmlns:p14="http://schemas.microsoft.com/office/powerpoint/2010/main" val="1371733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91FBEE-9E0D-E5A9-18F7-FA29E03B9E25}"/>
              </a:ext>
            </a:extLst>
          </p:cNvPr>
          <p:cNvSpPr>
            <a:spLocks noGrp="1"/>
          </p:cNvSpPr>
          <p:nvPr>
            <p:ph type="title"/>
          </p:nvPr>
        </p:nvSpPr>
        <p:spPr/>
        <p:txBody>
          <a:bodyPr>
            <a:normAutofit/>
          </a:bodyPr>
          <a:lstStyle/>
          <a:p>
            <a:r>
              <a:rPr lang="en-US" sz="4400" dirty="0"/>
              <a:t>Meeting Structure</a:t>
            </a:r>
          </a:p>
        </p:txBody>
      </p:sp>
      <p:sp>
        <p:nvSpPr>
          <p:cNvPr id="2" name="Content Placeholder 1">
            <a:extLst>
              <a:ext uri="{FF2B5EF4-FFF2-40B4-BE49-F238E27FC236}">
                <a16:creationId xmlns:a16="http://schemas.microsoft.com/office/drawing/2014/main" id="{71471A2B-C574-20C4-F7E9-71D23CA1D794}"/>
              </a:ext>
            </a:extLst>
          </p:cNvPr>
          <p:cNvSpPr>
            <a:spLocks noGrp="1"/>
          </p:cNvSpPr>
          <p:nvPr>
            <p:ph sz="half" idx="2"/>
          </p:nvPr>
        </p:nvSpPr>
        <p:spPr>
          <a:xfrm>
            <a:off x="457200" y="1596044"/>
            <a:ext cx="11123843" cy="4572527"/>
          </a:xfrm>
        </p:spPr>
        <p:txBody>
          <a:bodyPr/>
          <a:lstStyle/>
          <a:p>
            <a:pPr>
              <a:spcAft>
                <a:spcPts val="1000"/>
              </a:spcAft>
            </a:pPr>
            <a:r>
              <a:rPr lang="en-US" sz="3600" dirty="0"/>
              <a:t>Icebreakers, such as: </a:t>
            </a:r>
          </a:p>
          <a:p>
            <a:pPr lvl="1">
              <a:spcAft>
                <a:spcPts val="1000"/>
              </a:spcAft>
            </a:pPr>
            <a:r>
              <a:rPr lang="en-US" dirty="0"/>
              <a:t>If you were writing a book, what would it be about?</a:t>
            </a:r>
          </a:p>
          <a:p>
            <a:pPr lvl="1">
              <a:spcAft>
                <a:spcPts val="1000"/>
              </a:spcAft>
            </a:pPr>
            <a:r>
              <a:rPr lang="en-US" dirty="0"/>
              <a:t>What qualities do you appreciate most in a friend?</a:t>
            </a:r>
          </a:p>
          <a:p>
            <a:pPr>
              <a:spcAft>
                <a:spcPts val="1000"/>
              </a:spcAft>
            </a:pPr>
            <a:r>
              <a:rPr lang="en-US" sz="3600" dirty="0"/>
              <a:t>Comfort Clause</a:t>
            </a:r>
            <a:r>
              <a:rPr lang="en-US" dirty="0"/>
              <a:t>, including “Use Preferred Language,” “Vegas Rule,” “Oops and Ouch” clause</a:t>
            </a:r>
          </a:p>
          <a:p>
            <a:pPr>
              <a:spcAft>
                <a:spcPts val="1000"/>
              </a:spcAft>
            </a:pPr>
            <a:r>
              <a:rPr lang="en-US" dirty="0"/>
              <a:t>Two, 45-minute presentations</a:t>
            </a:r>
          </a:p>
          <a:p>
            <a:pPr marL="0" indent="0">
              <a:spcAft>
                <a:spcPts val="1000"/>
              </a:spcAft>
              <a:buNone/>
            </a:pPr>
            <a:endParaRPr lang="en-US" sz="3600" dirty="0"/>
          </a:p>
        </p:txBody>
      </p:sp>
    </p:spTree>
    <p:extLst>
      <p:ext uri="{BB962C8B-B14F-4D97-AF65-F5344CB8AC3E}">
        <p14:creationId xmlns:p14="http://schemas.microsoft.com/office/powerpoint/2010/main" val="218156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4C3018-ADD2-54C1-3D33-F2E8DFC8FC96}"/>
              </a:ext>
            </a:extLst>
          </p:cNvPr>
          <p:cNvSpPr>
            <a:spLocks noGrp="1"/>
          </p:cNvSpPr>
          <p:nvPr>
            <p:ph type="title"/>
          </p:nvPr>
        </p:nvSpPr>
        <p:spPr/>
        <p:txBody>
          <a:bodyPr>
            <a:normAutofit/>
          </a:bodyPr>
          <a:lstStyle/>
          <a:p>
            <a:r>
              <a:rPr lang="en-US" sz="4400" dirty="0"/>
              <a:t>Member Expectations</a:t>
            </a:r>
          </a:p>
        </p:txBody>
      </p:sp>
      <p:sp>
        <p:nvSpPr>
          <p:cNvPr id="2" name="Content Placeholder 1">
            <a:extLst>
              <a:ext uri="{FF2B5EF4-FFF2-40B4-BE49-F238E27FC236}">
                <a16:creationId xmlns:a16="http://schemas.microsoft.com/office/drawing/2014/main" id="{56E6C6A6-E335-F77F-F85C-40FEB2D810DB}"/>
              </a:ext>
            </a:extLst>
          </p:cNvPr>
          <p:cNvSpPr>
            <a:spLocks noGrp="1"/>
          </p:cNvSpPr>
          <p:nvPr>
            <p:ph sz="half" idx="2"/>
          </p:nvPr>
        </p:nvSpPr>
        <p:spPr>
          <a:xfrm>
            <a:off x="457200" y="1596044"/>
            <a:ext cx="10980057" cy="5004261"/>
          </a:xfrm>
        </p:spPr>
        <p:txBody>
          <a:bodyPr/>
          <a:lstStyle/>
          <a:p>
            <a:pPr>
              <a:spcAft>
                <a:spcPts val="1000"/>
              </a:spcAft>
            </a:pPr>
            <a:r>
              <a:rPr lang="en-US" sz="3600" dirty="0"/>
              <a:t>Co-creation of expectations</a:t>
            </a:r>
            <a:r>
              <a:rPr lang="en-US" dirty="0"/>
              <a:t> increases likelihood of sustained interest and engagement (PMI, 2015)</a:t>
            </a:r>
            <a:endParaRPr lang="en-US" sz="3600" dirty="0"/>
          </a:p>
          <a:p>
            <a:pPr>
              <a:spcAft>
                <a:spcPts val="1000"/>
              </a:spcAft>
            </a:pPr>
            <a:r>
              <a:rPr lang="en-US" dirty="0"/>
              <a:t>A</a:t>
            </a:r>
            <a:r>
              <a:rPr lang="en-US" sz="3600" dirty="0"/>
              <a:t>ctive engagement</a:t>
            </a:r>
          </a:p>
          <a:p>
            <a:pPr>
              <a:spcAft>
                <a:spcPts val="1000"/>
              </a:spcAft>
            </a:pPr>
            <a:r>
              <a:rPr lang="en-US" sz="3600" dirty="0"/>
              <a:t>At least one year commitment</a:t>
            </a:r>
          </a:p>
          <a:p>
            <a:pPr>
              <a:spcAft>
                <a:spcPts val="1000"/>
              </a:spcAft>
            </a:pPr>
            <a:r>
              <a:rPr lang="en-US" sz="3600" dirty="0"/>
              <a:t>Communicate availability through Doodle Poll</a:t>
            </a:r>
          </a:p>
        </p:txBody>
      </p:sp>
    </p:spTree>
    <p:extLst>
      <p:ext uri="{BB962C8B-B14F-4D97-AF65-F5344CB8AC3E}">
        <p14:creationId xmlns:p14="http://schemas.microsoft.com/office/powerpoint/2010/main" val="2026215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73F4-F334-5F37-502E-2EA0DF2E88A7}"/>
              </a:ext>
            </a:extLst>
          </p:cNvPr>
          <p:cNvSpPr>
            <a:spLocks noGrp="1"/>
          </p:cNvSpPr>
          <p:nvPr>
            <p:ph type="ctrTitle"/>
          </p:nvPr>
        </p:nvSpPr>
        <p:spPr/>
        <p:txBody>
          <a:bodyPr/>
          <a:lstStyle/>
          <a:p>
            <a:pPr algn="ctr"/>
            <a:r>
              <a:rPr lang="en-US" sz="6000" dirty="0"/>
              <a:t>Sustaining Engagement</a:t>
            </a:r>
            <a:endParaRPr lang="en-US" dirty="0"/>
          </a:p>
        </p:txBody>
      </p:sp>
    </p:spTree>
    <p:extLst>
      <p:ext uri="{BB962C8B-B14F-4D97-AF65-F5344CB8AC3E}">
        <p14:creationId xmlns:p14="http://schemas.microsoft.com/office/powerpoint/2010/main" val="4266975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718A31-A051-A711-0E79-87452C2A4C7A}"/>
              </a:ext>
            </a:extLst>
          </p:cNvPr>
          <p:cNvSpPr>
            <a:spLocks noGrp="1"/>
          </p:cNvSpPr>
          <p:nvPr>
            <p:ph type="title"/>
          </p:nvPr>
        </p:nvSpPr>
        <p:spPr>
          <a:xfrm>
            <a:off x="457201" y="260025"/>
            <a:ext cx="10896600" cy="885390"/>
          </a:xfrm>
        </p:spPr>
        <p:txBody>
          <a:bodyPr anchor="ctr">
            <a:normAutofit/>
          </a:bodyPr>
          <a:lstStyle/>
          <a:p>
            <a:r>
              <a:rPr lang="en-US" sz="4400" dirty="0"/>
              <a:t>Retention &amp; Recruitment</a:t>
            </a:r>
          </a:p>
        </p:txBody>
      </p:sp>
      <p:sp>
        <p:nvSpPr>
          <p:cNvPr id="3" name="Content Placeholder 2">
            <a:extLst>
              <a:ext uri="{FF2B5EF4-FFF2-40B4-BE49-F238E27FC236}">
                <a16:creationId xmlns:a16="http://schemas.microsoft.com/office/drawing/2014/main" id="{B8C58A1C-F5CF-2D79-75B9-238EE40F161D}"/>
              </a:ext>
            </a:extLst>
          </p:cNvPr>
          <p:cNvSpPr>
            <a:spLocks noGrp="1"/>
          </p:cNvSpPr>
          <p:nvPr>
            <p:ph sz="half" idx="2"/>
          </p:nvPr>
        </p:nvSpPr>
        <p:spPr>
          <a:xfrm>
            <a:off x="457200" y="1716919"/>
            <a:ext cx="6624917" cy="4641015"/>
          </a:xfrm>
        </p:spPr>
        <p:txBody>
          <a:bodyPr>
            <a:normAutofit/>
          </a:bodyPr>
          <a:lstStyle/>
          <a:p>
            <a:pPr>
              <a:spcAft>
                <a:spcPts val="1000"/>
              </a:spcAft>
            </a:pPr>
            <a:r>
              <a:rPr lang="en-US" dirty="0"/>
              <a:t>Cultivate community</a:t>
            </a:r>
          </a:p>
          <a:p>
            <a:pPr>
              <a:spcAft>
                <a:spcPts val="1000"/>
              </a:spcAft>
            </a:pPr>
            <a:r>
              <a:rPr lang="en-US" dirty="0"/>
              <a:t>Express gratitude </a:t>
            </a:r>
          </a:p>
          <a:p>
            <a:pPr>
              <a:spcAft>
                <a:spcPts val="1000"/>
              </a:spcAft>
            </a:pPr>
            <a:r>
              <a:rPr lang="en-US" dirty="0"/>
              <a:t>Share opportunities</a:t>
            </a:r>
            <a:endParaRPr lang="en-US" sz="3600" dirty="0"/>
          </a:p>
          <a:p>
            <a:pPr>
              <a:spcAft>
                <a:spcPts val="1000"/>
              </a:spcAft>
            </a:pPr>
            <a:r>
              <a:rPr lang="en-US" dirty="0"/>
              <a:t>Recruit periodically</a:t>
            </a:r>
          </a:p>
          <a:p>
            <a:pPr>
              <a:spcAft>
                <a:spcPts val="1000"/>
              </a:spcAft>
            </a:pPr>
            <a:r>
              <a:rPr lang="en-US" dirty="0"/>
              <a:t>Consider diversity: Whose voices are we missing?</a:t>
            </a:r>
          </a:p>
          <a:p>
            <a:pPr>
              <a:spcAft>
                <a:spcPts val="1000"/>
              </a:spcAft>
            </a:pPr>
            <a:endParaRPr lang="en-US" sz="3600" dirty="0"/>
          </a:p>
          <a:p>
            <a:pPr>
              <a:spcAft>
                <a:spcPts val="1000"/>
              </a:spcAft>
            </a:pPr>
            <a:endParaRPr lang="en-US" dirty="0"/>
          </a:p>
          <a:p>
            <a:pPr marL="0" indent="0">
              <a:spcAft>
                <a:spcPts val="1000"/>
              </a:spcAft>
              <a:buNone/>
            </a:pPr>
            <a:endParaRPr lang="en-US" dirty="0"/>
          </a:p>
        </p:txBody>
      </p:sp>
      <p:pic>
        <p:nvPicPr>
          <p:cNvPr id="5" name="Picture 4" descr="Social media advertisement for the Young Adult Advisory Board. Graphic includes a pastel pink and blue border, with information about how to join, and some benefits of membership.">
            <a:extLst>
              <a:ext uri="{FF2B5EF4-FFF2-40B4-BE49-F238E27FC236}">
                <a16:creationId xmlns:a16="http://schemas.microsoft.com/office/drawing/2014/main" id="{86911D28-A92A-11CA-70F1-31CDF5A1E371}"/>
              </a:ext>
            </a:extLst>
          </p:cNvPr>
          <p:cNvPicPr>
            <a:picLocks noChangeAspect="1"/>
          </p:cNvPicPr>
          <p:nvPr/>
        </p:nvPicPr>
        <p:blipFill>
          <a:blip r:embed="rId3"/>
          <a:srcRect/>
          <a:stretch/>
        </p:blipFill>
        <p:spPr>
          <a:xfrm>
            <a:off x="6598026" y="1369146"/>
            <a:ext cx="5655214" cy="5655214"/>
          </a:xfrm>
          <a:prstGeom prst="rect">
            <a:avLst/>
          </a:prstGeom>
          <a:solidFill>
            <a:srgbClr val="FFFFFF">
              <a:shade val="85000"/>
            </a:srgbClr>
          </a:solidFill>
          <a:ln w="190500" cap="sq">
            <a:noFill/>
            <a:miter lim="800000"/>
          </a:ln>
          <a:effectLst>
            <a:outerShdw blurRad="254000" dist="1651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59638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71A3C06-683D-4934-9881-E354181E700A}"/>
              </a:ext>
            </a:extLst>
          </p:cNvPr>
          <p:cNvSpPr>
            <a:spLocks noGrp="1"/>
          </p:cNvSpPr>
          <p:nvPr>
            <p:ph type="title" idx="4294967295"/>
          </p:nvPr>
        </p:nvSpPr>
        <p:spPr>
          <a:xfrm>
            <a:off x="457200" y="1239838"/>
            <a:ext cx="5791200" cy="406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354"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pPr>
            <a:r>
              <a:rPr kumimoji="0" lang="en-US" sz="2400" b="1" i="0" u="none" strike="noStrike" kern="1200" cap="none" spc="100" normalizeH="0" baseline="0" noProof="0" dirty="0">
                <a:ln>
                  <a:noFill/>
                </a:ln>
                <a:solidFill>
                  <a:schemeClr val="accent3"/>
                </a:solidFill>
                <a:effectLst/>
                <a:uLnTx/>
                <a:uFillTx/>
                <a:latin typeface="Arial Black" panose="020B0A04020102020204" pitchFamily="34" charset="0"/>
                <a:ea typeface="+mn-ea"/>
                <a:cs typeface="+mn-cs"/>
              </a:rPr>
              <a:t>Acknowledgements</a:t>
            </a:r>
          </a:p>
        </p:txBody>
      </p:sp>
      <p:sp>
        <p:nvSpPr>
          <p:cNvPr id="5" name="Title 4">
            <a:extLst>
              <a:ext uri="{FF2B5EF4-FFF2-40B4-BE49-F238E27FC236}">
                <a16:creationId xmlns:a16="http://schemas.microsoft.com/office/drawing/2014/main" id="{BAAFF75F-89BB-43AD-BB94-336F2E103FB4}"/>
              </a:ext>
            </a:extLst>
          </p:cNvPr>
          <p:cNvSpPr>
            <a:spLocks/>
          </p:cNvSpPr>
          <p:nvPr/>
        </p:nvSpPr>
        <p:spPr>
          <a:xfrm>
            <a:off x="457200" y="1808444"/>
            <a:ext cx="9702800" cy="25451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mn-lt"/>
                <a:ea typeface="Calibri" panose="020F0502020204030204" pitchFamily="34" charset="0"/>
                <a:cs typeface="Arial Black" panose="020B0604020202020204" pitchFamily="34" charset="0"/>
              </a:rPr>
              <a:t>This presentation is made possible with funding from the National Institute on Disability, Independent Living, and Rehabilitation Research, (NIDILRR), United States Departments of Health and Human Services (NIDILRR grant number 90RTEM0005). NIDILRR is a Center within the Administration for Community Living (ACL), Department of Health and Human Services (HHS). The contents of this presentation do not necessarily represent the policy of NIDILRR, ACL, or HHS and you should not assume endorsement by the Federal Government.</a:t>
            </a:r>
            <a:br>
              <a:rPr kumimoji="0" lang="en-US" sz="1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Arial Black" panose="020B0604020202020204" pitchFamily="34" charset="0"/>
              </a:rPr>
            </a:br>
            <a:endParaRPr kumimoji="0" lang="en-US" sz="1400" b="1" i="0" u="none" strike="noStrike" kern="1200" cap="none" spc="0" normalizeH="0" baseline="0" noProof="0" dirty="0">
              <a:ln>
                <a:noFill/>
              </a:ln>
              <a:solidFill>
                <a:schemeClr val="bg1"/>
              </a:solidFill>
              <a:effectLst/>
              <a:uLnTx/>
              <a:uFillTx/>
              <a:latin typeface="+mj-lt"/>
              <a:ea typeface="+mj-ea"/>
              <a:cs typeface="Arial Black" panose="020B0604020202020204" pitchFamily="34" charset="0"/>
            </a:endParaRPr>
          </a:p>
        </p:txBody>
      </p:sp>
      <p:grpSp>
        <p:nvGrpSpPr>
          <p:cNvPr id="2" name="Group 1" descr="3 logos - NIDILRR iSPARC 30th and Transitions ACR">
            <a:extLst>
              <a:ext uri="{FF2B5EF4-FFF2-40B4-BE49-F238E27FC236}">
                <a16:creationId xmlns:a16="http://schemas.microsoft.com/office/drawing/2014/main" id="{A3E20339-5899-8D28-4E09-C6F124B50EB0}"/>
              </a:ext>
            </a:extLst>
          </p:cNvPr>
          <p:cNvGrpSpPr/>
          <p:nvPr/>
        </p:nvGrpSpPr>
        <p:grpSpPr>
          <a:xfrm>
            <a:off x="593665" y="3796969"/>
            <a:ext cx="2968255" cy="491320"/>
            <a:chOff x="526553" y="3969792"/>
            <a:chExt cx="2968255" cy="491320"/>
          </a:xfrm>
        </p:grpSpPr>
        <p:pic>
          <p:nvPicPr>
            <p:cNvPr id="13" name="Picture 12">
              <a:extLst>
                <a:ext uri="{FF2B5EF4-FFF2-40B4-BE49-F238E27FC236}">
                  <a16:creationId xmlns:a16="http://schemas.microsoft.com/office/drawing/2014/main" id="{3F5B0566-E82E-4960-8BF6-E7808452963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5585" y="4003912"/>
              <a:ext cx="649223" cy="457200"/>
            </a:xfrm>
            <a:prstGeom prst="rect">
              <a:avLst/>
            </a:prstGeom>
          </p:spPr>
        </p:pic>
        <p:pic>
          <p:nvPicPr>
            <p:cNvPr id="17" name="Picture 16">
              <a:extLst>
                <a:ext uri="{FF2B5EF4-FFF2-40B4-BE49-F238E27FC236}">
                  <a16:creationId xmlns:a16="http://schemas.microsoft.com/office/drawing/2014/main" id="{4121D90C-A403-4F3A-A66D-F7BC6A7FD81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553" y="3969792"/>
              <a:ext cx="896471" cy="457200"/>
            </a:xfrm>
            <a:prstGeom prst="rect">
              <a:avLst/>
            </a:prstGeom>
          </p:spPr>
        </p:pic>
        <p:cxnSp>
          <p:nvCxnSpPr>
            <p:cNvPr id="27" name="Straight Connector 26">
              <a:extLst>
                <a:ext uri="{FF2B5EF4-FFF2-40B4-BE49-F238E27FC236}">
                  <a16:creationId xmlns:a16="http://schemas.microsoft.com/office/drawing/2014/main" id="{4B6DC0E4-3456-4F82-A5BE-6DDF1EC83DEF}"/>
                </a:ext>
                <a:ext uri="{C183D7F6-B498-43B3-948B-1728B52AA6E4}">
                  <adec:decorative xmlns:adec="http://schemas.microsoft.com/office/drawing/2017/decorative" val="1"/>
                </a:ext>
              </a:extLst>
            </p:cNvPr>
            <p:cNvCxnSpPr>
              <a:cxnSpLocks/>
            </p:cNvCxnSpPr>
            <p:nvPr/>
          </p:nvCxnSpPr>
          <p:spPr>
            <a:xfrm>
              <a:off x="1556067" y="4104563"/>
              <a:ext cx="0" cy="261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F22A93-61BF-4CC7-A9E0-25D45B0D2A88}"/>
                </a:ext>
                <a:ext uri="{C183D7F6-B498-43B3-948B-1728B52AA6E4}">
                  <adec:decorative xmlns:adec="http://schemas.microsoft.com/office/drawing/2017/decorative" val="1"/>
                </a:ext>
              </a:extLst>
            </p:cNvPr>
            <p:cNvCxnSpPr>
              <a:cxnSpLocks/>
            </p:cNvCxnSpPr>
            <p:nvPr/>
          </p:nvCxnSpPr>
          <p:spPr>
            <a:xfrm>
              <a:off x="2663431" y="4067885"/>
              <a:ext cx="0" cy="261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blue and gold text with a logo&#10;&#10;Description automatically generated">
              <a:extLst>
                <a:ext uri="{FF2B5EF4-FFF2-40B4-BE49-F238E27FC236}">
                  <a16:creationId xmlns:a16="http://schemas.microsoft.com/office/drawing/2014/main" id="{C8E77B11-E8EC-1A6C-4CE9-A3ACC62213C1}"/>
                </a:ext>
              </a:extLst>
            </p:cNvPr>
            <p:cNvPicPr>
              <a:picLocks noChangeAspect="1"/>
            </p:cNvPicPr>
            <p:nvPr/>
          </p:nvPicPr>
          <p:blipFill>
            <a:blip r:embed="rId4"/>
            <a:stretch>
              <a:fillRect/>
            </a:stretch>
          </p:blipFill>
          <p:spPr>
            <a:xfrm>
              <a:off x="1724492" y="3969792"/>
              <a:ext cx="749638" cy="457200"/>
            </a:xfrm>
            <a:prstGeom prst="rect">
              <a:avLst/>
            </a:prstGeom>
          </p:spPr>
        </p:pic>
      </p:grpSp>
    </p:spTree>
    <p:extLst>
      <p:ext uri="{BB962C8B-B14F-4D97-AF65-F5344CB8AC3E}">
        <p14:creationId xmlns:p14="http://schemas.microsoft.com/office/powerpoint/2010/main" val="1118574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D8CE7B-8C10-F1BE-8089-BE73401E1C6F}"/>
              </a:ext>
            </a:extLst>
          </p:cNvPr>
          <p:cNvSpPr>
            <a:spLocks noGrp="1"/>
          </p:cNvSpPr>
          <p:nvPr>
            <p:ph type="title"/>
          </p:nvPr>
        </p:nvSpPr>
        <p:spPr>
          <a:xfrm>
            <a:off x="470589" y="374069"/>
            <a:ext cx="11123843" cy="1374520"/>
          </a:xfrm>
        </p:spPr>
        <p:txBody>
          <a:bodyPr>
            <a:normAutofit/>
          </a:bodyPr>
          <a:lstStyle/>
          <a:p>
            <a:r>
              <a:rPr lang="en-US" sz="4400" dirty="0"/>
              <a:t>Challenges in Sustaining Advisory Boards</a:t>
            </a:r>
          </a:p>
        </p:txBody>
      </p:sp>
      <p:sp>
        <p:nvSpPr>
          <p:cNvPr id="2" name="Content Placeholder 1">
            <a:extLst>
              <a:ext uri="{FF2B5EF4-FFF2-40B4-BE49-F238E27FC236}">
                <a16:creationId xmlns:a16="http://schemas.microsoft.com/office/drawing/2014/main" id="{6C96078B-C082-A1D5-B7BC-F2B0CD1A40CB}"/>
              </a:ext>
            </a:extLst>
          </p:cNvPr>
          <p:cNvSpPr>
            <a:spLocks noGrp="1"/>
          </p:cNvSpPr>
          <p:nvPr>
            <p:ph sz="half" idx="2"/>
          </p:nvPr>
        </p:nvSpPr>
        <p:spPr>
          <a:xfrm>
            <a:off x="457200" y="2006284"/>
            <a:ext cx="11137232" cy="4184966"/>
          </a:xfrm>
        </p:spPr>
        <p:txBody>
          <a:bodyPr>
            <a:normAutofit/>
          </a:bodyPr>
          <a:lstStyle/>
          <a:p>
            <a:pPr>
              <a:spcAft>
                <a:spcPts val="1000"/>
              </a:spcAft>
            </a:pPr>
            <a:r>
              <a:rPr lang="en-US" dirty="0"/>
              <a:t>When </a:t>
            </a:r>
            <a:r>
              <a:rPr lang="en-US" b="1" dirty="0"/>
              <a:t>time and funding are limited</a:t>
            </a:r>
            <a:r>
              <a:rPr lang="en-US" dirty="0"/>
              <a:t>, start by building the YAB into the grant budget.</a:t>
            </a:r>
          </a:p>
          <a:p>
            <a:pPr>
              <a:spcAft>
                <a:spcPts val="1000"/>
              </a:spcAft>
            </a:pPr>
            <a:r>
              <a:rPr lang="en-US" dirty="0"/>
              <a:t>When </a:t>
            </a:r>
            <a:r>
              <a:rPr lang="en-US" b="1" dirty="0"/>
              <a:t>minimum requirements </a:t>
            </a:r>
            <a:r>
              <a:rPr lang="en-US" dirty="0"/>
              <a:t>are a barrier, consider bringing on members as consultants.</a:t>
            </a:r>
          </a:p>
          <a:p>
            <a:pPr>
              <a:spcAft>
                <a:spcPts val="1000"/>
              </a:spcAft>
            </a:pPr>
            <a:r>
              <a:rPr lang="en-US" dirty="0"/>
              <a:t>When sustaining participation </a:t>
            </a:r>
            <a:r>
              <a:rPr lang="en-US" b="1" dirty="0"/>
              <a:t>across grant cycles</a:t>
            </a:r>
            <a:r>
              <a:rPr lang="en-US" dirty="0"/>
              <a:t>, focus on building relationships and capacity.</a:t>
            </a:r>
          </a:p>
        </p:txBody>
      </p:sp>
    </p:spTree>
    <p:extLst>
      <p:ext uri="{BB962C8B-B14F-4D97-AF65-F5344CB8AC3E}">
        <p14:creationId xmlns:p14="http://schemas.microsoft.com/office/powerpoint/2010/main" val="3736172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9ED98-ADB0-582E-5552-9F6D44E1E2BE}"/>
              </a:ext>
            </a:extLst>
          </p:cNvPr>
          <p:cNvSpPr>
            <a:spLocks noGrp="1"/>
          </p:cNvSpPr>
          <p:nvPr>
            <p:ph type="ctrTitle"/>
          </p:nvPr>
        </p:nvSpPr>
        <p:spPr>
          <a:xfrm>
            <a:off x="457200" y="2143350"/>
            <a:ext cx="11277600" cy="1813188"/>
          </a:xfrm>
        </p:spPr>
        <p:txBody>
          <a:bodyPr/>
          <a:lstStyle/>
          <a:p>
            <a:pPr algn="ctr"/>
            <a:r>
              <a:rPr lang="en-US" sz="6000" dirty="0"/>
              <a:t>Recent Accomplishments of our YAB</a:t>
            </a:r>
            <a:endParaRPr lang="en-US" dirty="0"/>
          </a:p>
        </p:txBody>
      </p:sp>
    </p:spTree>
    <p:extLst>
      <p:ext uri="{BB962C8B-B14F-4D97-AF65-F5344CB8AC3E}">
        <p14:creationId xmlns:p14="http://schemas.microsoft.com/office/powerpoint/2010/main" val="256932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E3A234-6C52-598B-26A1-AAAB24426DD7}"/>
              </a:ext>
            </a:extLst>
          </p:cNvPr>
          <p:cNvSpPr>
            <a:spLocks noGrp="1"/>
          </p:cNvSpPr>
          <p:nvPr>
            <p:ph type="title"/>
          </p:nvPr>
        </p:nvSpPr>
        <p:spPr>
          <a:xfrm>
            <a:off x="457202" y="721894"/>
            <a:ext cx="10932693" cy="1123545"/>
          </a:xfrm>
        </p:spPr>
        <p:txBody>
          <a:bodyPr anchor="b">
            <a:noAutofit/>
          </a:bodyPr>
          <a:lstStyle/>
          <a:p>
            <a:r>
              <a:rPr lang="en-US" sz="4400" dirty="0"/>
              <a:t>YAB Co-Development of NIDILRR/SAMHSA Grant Proposal</a:t>
            </a:r>
          </a:p>
        </p:txBody>
      </p:sp>
      <p:sp>
        <p:nvSpPr>
          <p:cNvPr id="2" name="Content Placeholder 1">
            <a:extLst>
              <a:ext uri="{FF2B5EF4-FFF2-40B4-BE49-F238E27FC236}">
                <a16:creationId xmlns:a16="http://schemas.microsoft.com/office/drawing/2014/main" id="{575D6438-9A01-5A31-555A-F70BFE28F33F}"/>
              </a:ext>
            </a:extLst>
          </p:cNvPr>
          <p:cNvSpPr>
            <a:spLocks noGrp="1"/>
          </p:cNvSpPr>
          <p:nvPr>
            <p:ph type="body" sz="half" idx="2"/>
          </p:nvPr>
        </p:nvSpPr>
        <p:spPr>
          <a:xfrm>
            <a:off x="5200647" y="2299141"/>
            <a:ext cx="6534150" cy="4299284"/>
          </a:xfrm>
        </p:spPr>
        <p:txBody>
          <a:bodyPr>
            <a:normAutofit/>
          </a:bodyPr>
          <a:lstStyle/>
          <a:p>
            <a:pPr marL="571500" indent="-571500">
              <a:spcAft>
                <a:spcPts val="1000"/>
              </a:spcAft>
              <a:buFont typeface="Arial" panose="020B0604020202020204" pitchFamily="34" charset="0"/>
              <a:buChar char="•"/>
            </a:pPr>
            <a:r>
              <a:rPr lang="en-US" sz="3600" dirty="0"/>
              <a:t>The CIRC Center, funded by NIDILRR and SAMHSA </a:t>
            </a:r>
          </a:p>
          <a:p>
            <a:pPr marL="571500" indent="-571500">
              <a:spcAft>
                <a:spcPts val="1000"/>
              </a:spcAft>
              <a:buFont typeface="Arial" panose="020B0604020202020204" pitchFamily="34" charset="0"/>
              <a:buChar char="•"/>
            </a:pPr>
            <a:r>
              <a:rPr lang="en-US" dirty="0"/>
              <a:t>Co-PIs Kathryn Sabella, PhD and Liz Thomas, PhD</a:t>
            </a:r>
          </a:p>
          <a:p>
            <a:pPr marL="571500" indent="-571500">
              <a:spcAft>
                <a:spcPts val="1000"/>
              </a:spcAft>
              <a:buFont typeface="Arial" panose="020B0604020202020204" pitchFamily="34" charset="0"/>
              <a:buChar char="•"/>
            </a:pPr>
            <a:r>
              <a:rPr lang="en-US" dirty="0"/>
              <a:t>5-year, $4.37M grant</a:t>
            </a:r>
          </a:p>
          <a:p>
            <a:pPr marL="571500" indent="-571500">
              <a:spcAft>
                <a:spcPts val="1000"/>
              </a:spcAft>
              <a:buFont typeface="Arial" panose="020B0604020202020204" pitchFamily="34" charset="0"/>
              <a:buChar char="•"/>
            </a:pPr>
            <a:r>
              <a:rPr lang="en-US" dirty="0"/>
              <a:t>5 studies, 3 training projects</a:t>
            </a:r>
          </a:p>
        </p:txBody>
      </p:sp>
      <p:pic>
        <p:nvPicPr>
          <p:cNvPr id="6" name="Picture Placeholder 5" descr="A photo of Kathryn Sabella, PhD, from the Transitions to Adulthood Center for Research, a woman with long brown hair with blonde highlights wearing a green blouse, and Liz Thomas, PhD, from Temple University Collaborative, a woman with long brown hair and a yellow sweater. ">
            <a:extLst>
              <a:ext uri="{FF2B5EF4-FFF2-40B4-BE49-F238E27FC236}">
                <a16:creationId xmlns:a16="http://schemas.microsoft.com/office/drawing/2014/main" id="{207213EE-D4F5-3B21-443D-A7B1A04EBC93}"/>
              </a:ext>
            </a:extLst>
          </p:cNvPr>
          <p:cNvPicPr>
            <a:picLocks noGrp="1" noChangeAspect="1"/>
          </p:cNvPicPr>
          <p:nvPr>
            <p:ph type="pic" idx="1"/>
          </p:nvPr>
        </p:nvPicPr>
        <p:blipFill rotWithShape="1">
          <a:blip r:embed="rId3"/>
          <a:srcRect l="77"/>
          <a:stretch/>
        </p:blipFill>
        <p:spPr>
          <a:xfrm>
            <a:off x="457203" y="2637009"/>
            <a:ext cx="4457698" cy="2676640"/>
          </a:xfrm>
          <a:noFill/>
        </p:spPr>
      </p:pic>
    </p:spTree>
    <p:extLst>
      <p:ext uri="{BB962C8B-B14F-4D97-AF65-F5344CB8AC3E}">
        <p14:creationId xmlns:p14="http://schemas.microsoft.com/office/powerpoint/2010/main" val="2674198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E3A234-6C52-598B-26A1-AAAB24426DD7}"/>
              </a:ext>
            </a:extLst>
          </p:cNvPr>
          <p:cNvSpPr>
            <a:spLocks noGrp="1"/>
          </p:cNvSpPr>
          <p:nvPr>
            <p:ph type="title"/>
          </p:nvPr>
        </p:nvSpPr>
        <p:spPr>
          <a:xfrm>
            <a:off x="470589" y="374068"/>
            <a:ext cx="11123843" cy="1378531"/>
          </a:xfrm>
        </p:spPr>
        <p:txBody>
          <a:bodyPr anchor="t">
            <a:normAutofit/>
          </a:bodyPr>
          <a:lstStyle/>
          <a:p>
            <a:r>
              <a:rPr lang="en-US" sz="4400" dirty="0"/>
              <a:t>Ways the YAB Shaped the Proposal for the CIRC Center</a:t>
            </a:r>
          </a:p>
        </p:txBody>
      </p:sp>
      <p:sp>
        <p:nvSpPr>
          <p:cNvPr id="10" name="Text Placeholder 1">
            <a:extLst>
              <a:ext uri="{FF2B5EF4-FFF2-40B4-BE49-F238E27FC236}">
                <a16:creationId xmlns:a16="http://schemas.microsoft.com/office/drawing/2014/main" id="{9E9E8943-1C2D-56CC-EF6C-9C307EF92BFA}"/>
              </a:ext>
            </a:extLst>
          </p:cNvPr>
          <p:cNvSpPr>
            <a:spLocks noGrp="1"/>
          </p:cNvSpPr>
          <p:nvPr>
            <p:ph sz="half" idx="2"/>
          </p:nvPr>
        </p:nvSpPr>
        <p:spPr>
          <a:xfrm>
            <a:off x="457200" y="2166385"/>
            <a:ext cx="11117982" cy="3948666"/>
          </a:xfrm>
          <a:prstGeom prst="rect">
            <a:avLst/>
          </a:prstGeom>
          <a:noFill/>
          <a:ln>
            <a:noFill/>
          </a:ln>
        </p:spPr>
        <p:txBody>
          <a:bodyPr anchor="t">
            <a:normAutofit/>
          </a:bodyPr>
          <a:lstStyle/>
          <a:p>
            <a:pPr>
              <a:spcAft>
                <a:spcPts val="1000"/>
              </a:spcAft>
            </a:pPr>
            <a:r>
              <a:rPr lang="en-US" b="0" dirty="0"/>
              <a:t>Began discussions a full 9 months before due date</a:t>
            </a:r>
          </a:p>
          <a:p>
            <a:pPr>
              <a:spcAft>
                <a:spcPts val="1000"/>
              </a:spcAft>
            </a:pPr>
            <a:r>
              <a:rPr lang="en-US" b="0" dirty="0"/>
              <a:t>Prioritized short-form video content</a:t>
            </a:r>
          </a:p>
          <a:p>
            <a:pPr>
              <a:spcAft>
                <a:spcPts val="1000"/>
              </a:spcAft>
            </a:pPr>
            <a:r>
              <a:rPr lang="en-US" b="0" dirty="0"/>
              <a:t>Co-designed study to allow in-person or virtual option for all</a:t>
            </a:r>
          </a:p>
        </p:txBody>
      </p:sp>
    </p:spTree>
    <p:extLst>
      <p:ext uri="{BB962C8B-B14F-4D97-AF65-F5344CB8AC3E}">
        <p14:creationId xmlns:p14="http://schemas.microsoft.com/office/powerpoint/2010/main" val="2368564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3CBC58-6FEB-2950-3D92-B83A4DB04331}"/>
              </a:ext>
            </a:extLst>
          </p:cNvPr>
          <p:cNvSpPr>
            <a:spLocks noGrp="1"/>
          </p:cNvSpPr>
          <p:nvPr>
            <p:ph type="title"/>
          </p:nvPr>
        </p:nvSpPr>
        <p:spPr/>
        <p:txBody>
          <a:bodyPr>
            <a:normAutofit/>
          </a:bodyPr>
          <a:lstStyle/>
          <a:p>
            <a:r>
              <a:rPr lang="en-US" sz="4400" dirty="0"/>
              <a:t>Connecting through Podcasts</a:t>
            </a:r>
          </a:p>
        </p:txBody>
      </p:sp>
      <p:sp>
        <p:nvSpPr>
          <p:cNvPr id="10" name="Content Placeholder 6">
            <a:extLst>
              <a:ext uri="{FF2B5EF4-FFF2-40B4-BE49-F238E27FC236}">
                <a16:creationId xmlns:a16="http://schemas.microsoft.com/office/drawing/2014/main" id="{44F195EC-5993-A509-7453-D2D9B828B139}"/>
              </a:ext>
            </a:extLst>
          </p:cNvPr>
          <p:cNvSpPr txBox="1">
            <a:spLocks/>
          </p:cNvSpPr>
          <p:nvPr/>
        </p:nvSpPr>
        <p:spPr>
          <a:xfrm>
            <a:off x="428958" y="1338902"/>
            <a:ext cx="11137233" cy="935493"/>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36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36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36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36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36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STAY Tuned </a:t>
            </a:r>
            <a:r>
              <a:rPr lang="en-US" dirty="0"/>
              <a:t>E</a:t>
            </a:r>
            <a:r>
              <a:rPr lang="en-US" sz="3600" dirty="0"/>
              <a:t>p. 13 and 17 feature YAB members</a:t>
            </a:r>
          </a:p>
        </p:txBody>
      </p:sp>
      <p:pic>
        <p:nvPicPr>
          <p:cNvPr id="14" name="Content Placeholder 13" descr="Cover illustration for the STAY Tuned podcast with an abstract, colorful representation of a person listening with headphones.">
            <a:extLst>
              <a:ext uri="{FF2B5EF4-FFF2-40B4-BE49-F238E27FC236}">
                <a16:creationId xmlns:a16="http://schemas.microsoft.com/office/drawing/2014/main" id="{995C48C1-B3D9-B810-1DE8-A7062475D693}"/>
              </a:ext>
            </a:extLst>
          </p:cNvPr>
          <p:cNvPicPr>
            <a:picLocks noGrp="1" noChangeAspect="1"/>
          </p:cNvPicPr>
          <p:nvPr>
            <p:ph sz="half" idx="2"/>
          </p:nvPr>
        </p:nvPicPr>
        <p:blipFill>
          <a:blip r:embed="rId3"/>
          <a:stretch>
            <a:fillRect/>
          </a:stretch>
        </p:blipFill>
        <p:spPr>
          <a:xfrm>
            <a:off x="1635279" y="2328987"/>
            <a:ext cx="3928459" cy="3928459"/>
          </a:xfrm>
        </p:spPr>
      </p:pic>
      <p:pic>
        <p:nvPicPr>
          <p:cNvPr id="12" name="Content Placeholder 11" descr="A QR code to the following link to access the STAY Tuned podcast: https://www.umassmed.edu/TransitionsACR/youth-voice/stay-tuned-podcast/">
            <a:extLst>
              <a:ext uri="{FF2B5EF4-FFF2-40B4-BE49-F238E27FC236}">
                <a16:creationId xmlns:a16="http://schemas.microsoft.com/office/drawing/2014/main" id="{9766D7BD-D60F-31AE-FAAF-37B3E0883A2F}"/>
              </a:ext>
            </a:extLst>
          </p:cNvPr>
          <p:cNvPicPr>
            <a:picLocks noGrp="1" noChangeAspect="1"/>
          </p:cNvPicPr>
          <p:nvPr>
            <p:ph sz="quarter" idx="4"/>
          </p:nvPr>
        </p:nvPicPr>
        <p:blipFill>
          <a:blip r:embed="rId4"/>
          <a:stretch>
            <a:fillRect/>
          </a:stretch>
        </p:blipFill>
        <p:spPr>
          <a:xfrm>
            <a:off x="6770059" y="2196010"/>
            <a:ext cx="4194412" cy="4194412"/>
          </a:xfrm>
        </p:spPr>
      </p:pic>
      <p:sp>
        <p:nvSpPr>
          <p:cNvPr id="15" name="TextBox 14">
            <a:extLst>
              <a:ext uri="{FF2B5EF4-FFF2-40B4-BE49-F238E27FC236}">
                <a16:creationId xmlns:a16="http://schemas.microsoft.com/office/drawing/2014/main" id="{DAC550C3-BD50-6147-6AC8-033FA52835AA}"/>
              </a:ext>
            </a:extLst>
          </p:cNvPr>
          <p:cNvSpPr txBox="1"/>
          <p:nvPr/>
        </p:nvSpPr>
        <p:spPr>
          <a:xfrm>
            <a:off x="1564186" y="6339217"/>
            <a:ext cx="4013200" cy="261610"/>
          </a:xfrm>
          <a:prstGeom prst="rect">
            <a:avLst/>
          </a:prstGeom>
          <a:noFill/>
        </p:spPr>
        <p:txBody>
          <a:bodyPr wrap="square" rtlCol="0">
            <a:spAutoFit/>
          </a:bodyPr>
          <a:lstStyle/>
          <a:p>
            <a:r>
              <a:rPr lang="en-US" sz="1100" dirty="0">
                <a:solidFill>
                  <a:schemeClr val="tx2"/>
                </a:solidFill>
              </a:rPr>
              <a:t>Image from </a:t>
            </a:r>
            <a:r>
              <a:rPr lang="en-US" sz="1100" dirty="0">
                <a:solidFill>
                  <a:schemeClr val="tx2"/>
                </a:solidFill>
                <a:hlinkClick r:id="rId5">
                  <a:extLst>
                    <a:ext uri="{A12FA001-AC4F-418D-AE19-62706E023703}">
                      <ahyp:hlinkClr xmlns:ahyp="http://schemas.microsoft.com/office/drawing/2018/hyperlinkcolor" val="tx"/>
                    </a:ext>
                  </a:extLst>
                </a:hlinkClick>
              </a:rPr>
              <a:t>Transitions to Adulthood Center for Research</a:t>
            </a:r>
            <a:endParaRPr lang="en-US" sz="1100" dirty="0">
              <a:solidFill>
                <a:schemeClr val="tx2"/>
              </a:solidFill>
            </a:endParaRPr>
          </a:p>
        </p:txBody>
      </p:sp>
    </p:spTree>
    <p:extLst>
      <p:ext uri="{BB962C8B-B14F-4D97-AF65-F5344CB8AC3E}">
        <p14:creationId xmlns:p14="http://schemas.microsoft.com/office/powerpoint/2010/main" val="2928726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E28D4E-A8F1-F0D5-5EBE-AF943D3CD409}"/>
              </a:ext>
            </a:extLst>
          </p:cNvPr>
          <p:cNvSpPr>
            <a:spLocks noGrp="1"/>
          </p:cNvSpPr>
          <p:nvPr>
            <p:ph type="title"/>
          </p:nvPr>
        </p:nvSpPr>
        <p:spPr/>
        <p:txBody>
          <a:bodyPr>
            <a:normAutofit/>
          </a:bodyPr>
          <a:lstStyle/>
          <a:p>
            <a:r>
              <a:rPr lang="en-US" sz="4400" dirty="0"/>
              <a:t>References, Panel Part 1</a:t>
            </a:r>
          </a:p>
        </p:txBody>
      </p:sp>
      <p:sp>
        <p:nvSpPr>
          <p:cNvPr id="2" name="Content Placeholder 1">
            <a:extLst>
              <a:ext uri="{FF2B5EF4-FFF2-40B4-BE49-F238E27FC236}">
                <a16:creationId xmlns:a16="http://schemas.microsoft.com/office/drawing/2014/main" id="{6321D9D8-367F-4704-5965-E664B45CD6AF}"/>
              </a:ext>
            </a:extLst>
          </p:cNvPr>
          <p:cNvSpPr>
            <a:spLocks noGrp="1"/>
          </p:cNvSpPr>
          <p:nvPr>
            <p:ph sz="half" idx="2"/>
          </p:nvPr>
        </p:nvSpPr>
        <p:spPr>
          <a:xfrm>
            <a:off x="398326" y="1146771"/>
            <a:ext cx="11123843" cy="5520729"/>
          </a:xfrm>
        </p:spPr>
        <p:txBody>
          <a:bodyPr numCol="2" spcCol="457200">
            <a:normAutofit fontScale="92500" lnSpcReduction="10000"/>
          </a:bodyPr>
          <a:lstStyle/>
          <a:p>
            <a:pPr marL="457177" lvl="1" indent="-914400">
              <a:buNone/>
            </a:pPr>
            <a:r>
              <a:rPr lang="en-US" sz="1800" kern="100" dirty="0">
                <a:effectLst/>
                <a:ea typeface="Aptos" panose="020B0004020202020204" pitchFamily="34" charset="0"/>
                <a:cs typeface="Times New Roman" panose="02020603050405020304" pitchFamily="18" charset="0"/>
              </a:rPr>
              <a:t>April, K., </a:t>
            </a:r>
            <a:r>
              <a:rPr lang="en-US" sz="1800" kern="100" dirty="0" err="1">
                <a:effectLst/>
                <a:ea typeface="Aptos" panose="020B0004020202020204" pitchFamily="34" charset="0"/>
                <a:cs typeface="Times New Roman" panose="02020603050405020304" pitchFamily="18" charset="0"/>
              </a:rPr>
              <a:t>Stenersen</a:t>
            </a:r>
            <a:r>
              <a:rPr lang="en-US" sz="1800" kern="100" dirty="0">
                <a:effectLst/>
                <a:ea typeface="Aptos" panose="020B0004020202020204" pitchFamily="34" charset="0"/>
                <a:cs typeface="Times New Roman" panose="02020603050405020304" pitchFamily="18" charset="0"/>
              </a:rPr>
              <a:t>, M. R., </a:t>
            </a:r>
            <a:r>
              <a:rPr lang="en-US" sz="1800" kern="100" dirty="0" err="1">
                <a:effectLst/>
                <a:ea typeface="Aptos" panose="020B0004020202020204" pitchFamily="34" charset="0"/>
                <a:cs typeface="Times New Roman" panose="02020603050405020304" pitchFamily="18" charset="0"/>
              </a:rPr>
              <a:t>Deslandes</a:t>
            </a:r>
            <a:r>
              <a:rPr lang="en-US" sz="1800" kern="100" dirty="0">
                <a:effectLst/>
                <a:ea typeface="Aptos" panose="020B0004020202020204" pitchFamily="34" charset="0"/>
                <a:cs typeface="Times New Roman" panose="02020603050405020304" pitchFamily="18" charset="0"/>
              </a:rPr>
              <a:t>, M., Ford, T. C., Gaylord, P., Patterson, J., &amp; Kaufman, J. S. (2023). "Give up your mic": Building capacity and sustainability within community-based participatory research initiatives. </a:t>
            </a:r>
            <a:r>
              <a:rPr lang="en-US" sz="1800" i="1" kern="100" dirty="0">
                <a:effectLst/>
                <a:ea typeface="Aptos" panose="020B0004020202020204" pitchFamily="34" charset="0"/>
                <a:cs typeface="Times New Roman" panose="02020603050405020304" pitchFamily="18" charset="0"/>
              </a:rPr>
              <a:t>American Journal of Community Psychology, 72</a:t>
            </a:r>
            <a:r>
              <a:rPr lang="en-US" sz="1800" kern="100" dirty="0">
                <a:effectLst/>
                <a:ea typeface="Aptos" panose="020B0004020202020204" pitchFamily="34" charset="0"/>
                <a:cs typeface="Times New Roman" panose="02020603050405020304" pitchFamily="18" charset="0"/>
              </a:rPr>
              <a:t>(1-2), 203-216. </a:t>
            </a:r>
            <a:r>
              <a:rPr lang="en-US" sz="1800" u="sng" kern="100" dirty="0">
                <a:effectLst/>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https://doi.org/10.1002/ajcp.12674</a:t>
            </a:r>
            <a:endParaRPr lang="en-US" sz="1800" kern="100" dirty="0">
              <a:effectLst/>
              <a:ea typeface="Aptos" panose="020B0004020202020204" pitchFamily="34" charset="0"/>
              <a:cs typeface="Times New Roman" panose="02020603050405020304" pitchFamily="18" charset="0"/>
            </a:endParaRPr>
          </a:p>
          <a:p>
            <a:pPr marL="457177" lvl="1" indent="-914400">
              <a:buNone/>
            </a:pPr>
            <a:endParaRPr lang="en-US" sz="1800" kern="100" dirty="0">
              <a:effectLst/>
              <a:ea typeface="Aptos" panose="020B0004020202020204" pitchFamily="34" charset="0"/>
              <a:cs typeface="Times New Roman" panose="02020603050405020304" pitchFamily="18" charset="0"/>
            </a:endParaRPr>
          </a:p>
          <a:p>
            <a:pPr marL="457177" lvl="1" indent="-914400">
              <a:buNone/>
            </a:pPr>
            <a:r>
              <a:rPr lang="en-US" sz="1800" kern="100" dirty="0">
                <a:effectLst/>
                <a:ea typeface="Aptos" panose="020B0004020202020204" pitchFamily="34" charset="0"/>
                <a:cs typeface="Times New Roman" panose="02020603050405020304" pitchFamily="18" charset="0"/>
              </a:rPr>
              <a:t>Munsey, C. (2006). Emerging Adults: The in-between age. </a:t>
            </a:r>
            <a:r>
              <a:rPr lang="en-US" sz="1800" i="1" kern="100" dirty="0">
                <a:effectLst/>
                <a:ea typeface="Aptos" panose="020B0004020202020204" pitchFamily="34" charset="0"/>
                <a:cs typeface="Times New Roman" panose="02020603050405020304" pitchFamily="18" charset="0"/>
              </a:rPr>
              <a:t>Monitor on Psychology</a:t>
            </a:r>
            <a:r>
              <a:rPr lang="en-US" sz="1800" kern="100" dirty="0">
                <a:effectLst/>
                <a:ea typeface="Aptos" panose="020B0004020202020204" pitchFamily="34" charset="0"/>
                <a:cs typeface="Times New Roman" panose="02020603050405020304" pitchFamily="18" charset="0"/>
              </a:rPr>
              <a:t>. Retrieved from</a:t>
            </a:r>
            <a:r>
              <a:rPr lang="en-US" sz="1800" kern="100" dirty="0">
                <a:ea typeface="Aptos" panose="020B0004020202020204" pitchFamily="34" charset="0"/>
                <a:cs typeface="Times New Roman" panose="02020603050405020304" pitchFamily="18" charset="0"/>
              </a:rPr>
              <a:t> </a:t>
            </a:r>
            <a:r>
              <a:rPr lang="en-US" sz="1800" u="sng" kern="100" dirty="0">
                <a:effectLst/>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https://www.apa.org/monitor/jun06/emerging</a:t>
            </a:r>
            <a:r>
              <a:rPr lang="en-US" sz="1800" u="sng" kern="100" dirty="0">
                <a:effectLst/>
                <a:ea typeface="Aptos" panose="020B0004020202020204" pitchFamily="34" charset="0"/>
                <a:cs typeface="Times New Roman" panose="02020603050405020304" pitchFamily="18" charset="0"/>
              </a:rPr>
              <a:t>.</a:t>
            </a:r>
          </a:p>
          <a:p>
            <a:pPr marL="457177" lvl="1" indent="-914400">
              <a:buNone/>
            </a:pPr>
            <a:endParaRPr lang="en-US" sz="1800" kern="100" dirty="0">
              <a:effectLst/>
              <a:ea typeface="Aptos" panose="020B0004020202020204" pitchFamily="34" charset="0"/>
              <a:cs typeface="Times New Roman" panose="02020603050405020304" pitchFamily="18" charset="0"/>
            </a:endParaRPr>
          </a:p>
          <a:p>
            <a:pPr marL="457177" lvl="1" indent="-914400">
              <a:buNone/>
            </a:pPr>
            <a:r>
              <a:rPr lang="en-US" sz="1800" kern="100" dirty="0">
                <a:effectLst/>
                <a:ea typeface="Aptos" panose="020B0004020202020204" pitchFamily="34" charset="0"/>
                <a:cs typeface="Times New Roman" panose="02020603050405020304" pitchFamily="18" charset="0"/>
              </a:rPr>
              <a:t>Mizrahi, R. (2018). What Were You Thinking?: Brain Development in Young Adults. Worcester, MA: UMass Chan Medical School, Department of Psychiatry, Implementation Science and Practice Advances Research Center. Retrieved from </a:t>
            </a:r>
            <a:r>
              <a:rPr lang="en-US" sz="1800" kern="100" dirty="0">
                <a:effectLst/>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https://www.umassmed.edu/TransitionsACR/publication/life-skills/tip-sheets/2018/10/what-were-you-thinking/</a:t>
            </a:r>
            <a:r>
              <a:rPr lang="en-US" sz="1800" kern="100" dirty="0">
                <a:effectLst/>
                <a:ea typeface="Aptos" panose="020B0004020202020204" pitchFamily="34" charset="0"/>
                <a:cs typeface="Times New Roman" panose="02020603050405020304" pitchFamily="18" charset="0"/>
              </a:rPr>
              <a:t>.</a:t>
            </a:r>
          </a:p>
          <a:p>
            <a:pPr marL="457177" lvl="1" indent="-914400">
              <a:buNone/>
            </a:pPr>
            <a:endParaRPr lang="en-US" sz="1800" kern="100" dirty="0">
              <a:ea typeface="Aptos" panose="020B0004020202020204" pitchFamily="34" charset="0"/>
              <a:cs typeface="Times New Roman" panose="02020603050405020304" pitchFamily="18" charset="0"/>
            </a:endParaRPr>
          </a:p>
          <a:p>
            <a:pPr marL="457177" lvl="1" indent="-914400">
              <a:buNone/>
            </a:pPr>
            <a:r>
              <a:rPr lang="en-US" sz="1800" kern="100" dirty="0">
                <a:ea typeface="Aptos" panose="020B0004020202020204" pitchFamily="34" charset="0"/>
                <a:cs typeface="Times New Roman" panose="02020603050405020304" pitchFamily="18" charset="0"/>
              </a:rPr>
              <a:t>Project Management Institute (PMI). (2015). </a:t>
            </a:r>
            <a:r>
              <a:rPr lang="en-US" sz="1800" i="1" kern="100" dirty="0">
                <a:ea typeface="Aptos" panose="020B0004020202020204" pitchFamily="34" charset="0"/>
                <a:cs typeface="Times New Roman" panose="02020603050405020304" pitchFamily="18" charset="0"/>
              </a:rPr>
              <a:t>Business Analysis for Practitioners: A Practice Guide.</a:t>
            </a:r>
          </a:p>
          <a:p>
            <a:pPr marL="457177" lvl="1" indent="-914400">
              <a:buNone/>
            </a:pPr>
            <a:endParaRPr lang="en-US" sz="1800" i="1" kern="100" dirty="0">
              <a:ea typeface="Aptos" panose="020B0004020202020204" pitchFamily="34" charset="0"/>
              <a:cs typeface="Times New Roman" panose="02020603050405020304" pitchFamily="18" charset="0"/>
            </a:endParaRPr>
          </a:p>
          <a:p>
            <a:pPr marL="457177" lvl="1" indent="-914400">
              <a:buNone/>
            </a:pPr>
            <a:r>
              <a:rPr lang="en-US" sz="1800" kern="100" dirty="0">
                <a:effectLst/>
                <a:ea typeface="Aptos" panose="020B0004020202020204" pitchFamily="34" charset="0"/>
                <a:cs typeface="Times New Roman" panose="02020603050405020304" pitchFamily="18" charset="0"/>
              </a:rPr>
              <a:t>Silberberg, M., Cook, J., Drescher, C., McCloskey, D. J., Weaver, S., &amp; </a:t>
            </a:r>
            <a:r>
              <a:rPr lang="en-US" sz="1800" kern="100" dirty="0" err="1">
                <a:effectLst/>
                <a:ea typeface="Aptos" panose="020B0004020202020204" pitchFamily="34" charset="0"/>
                <a:cs typeface="Times New Roman" panose="02020603050405020304" pitchFamily="18" charset="0"/>
              </a:rPr>
              <a:t>Ziegahn</a:t>
            </a:r>
            <a:r>
              <a:rPr lang="en-US" sz="1800" kern="100" dirty="0">
                <a:effectLst/>
                <a:ea typeface="Aptos" panose="020B0004020202020204" pitchFamily="34" charset="0"/>
                <a:cs typeface="Times New Roman" panose="02020603050405020304" pitchFamily="18" charset="0"/>
              </a:rPr>
              <a:t>, L. (Eds.). (2011). </a:t>
            </a:r>
            <a:r>
              <a:rPr lang="en-US" sz="1800" i="1" kern="100" dirty="0">
                <a:effectLst/>
                <a:ea typeface="Aptos" panose="020B0004020202020204" pitchFamily="34" charset="0"/>
                <a:cs typeface="Times New Roman" panose="02020603050405020304" pitchFamily="18" charset="0"/>
              </a:rPr>
              <a:t>Principles of Community Engagement</a:t>
            </a:r>
            <a:r>
              <a:rPr lang="en-US" sz="1800" kern="100" dirty="0">
                <a:effectLst/>
                <a:ea typeface="Aptos" panose="020B0004020202020204" pitchFamily="34" charset="0"/>
                <a:cs typeface="Times New Roman" panose="02020603050405020304" pitchFamily="18" charset="0"/>
              </a:rPr>
              <a:t> (2nd ed.). National Institutes of Health (NIH). Retrieved from https://www.atsdr.cdc.gov/communityengagement/index.html</a:t>
            </a:r>
          </a:p>
          <a:p>
            <a:pPr marL="457177" lvl="1" indent="-914400">
              <a:buNone/>
            </a:pPr>
            <a:endParaRPr lang="en-US" sz="1800" kern="100" dirty="0">
              <a:ea typeface="Aptos" panose="020B0004020202020204" pitchFamily="34" charset="0"/>
              <a:cs typeface="Times New Roman" panose="02020603050405020304" pitchFamily="18" charset="0"/>
            </a:endParaRPr>
          </a:p>
          <a:p>
            <a:pPr marL="457177" lvl="1" indent="-914400">
              <a:buNone/>
            </a:pPr>
            <a:r>
              <a:rPr lang="en-US" sz="1800" kern="100" dirty="0">
                <a:effectLst/>
                <a:ea typeface="Aptos" panose="020B0004020202020204" pitchFamily="34" charset="0"/>
                <a:cs typeface="Times New Roman" panose="02020603050405020304" pitchFamily="18" charset="0"/>
              </a:rPr>
              <a:t>Sankofa, J., Daly, H., &amp; </a:t>
            </a:r>
            <a:r>
              <a:rPr lang="en-US" sz="1800" kern="100" dirty="0" err="1">
                <a:effectLst/>
                <a:ea typeface="Aptos" panose="020B0004020202020204" pitchFamily="34" charset="0"/>
                <a:cs typeface="Times New Roman" panose="02020603050405020304" pitchFamily="18" charset="0"/>
              </a:rPr>
              <a:t>Falkenburger</a:t>
            </a:r>
            <a:r>
              <a:rPr lang="en-US" sz="1800" kern="100" dirty="0">
                <a:effectLst/>
                <a:ea typeface="Aptos" panose="020B0004020202020204" pitchFamily="34" charset="0"/>
                <a:cs typeface="Times New Roman" panose="02020603050405020304" pitchFamily="18" charset="0"/>
              </a:rPr>
              <a:t>, E. (2021). Community Voice and Power Sharing Guidebook. </a:t>
            </a:r>
            <a:r>
              <a:rPr lang="en-US" sz="1800" i="1" kern="100" dirty="0">
                <a:effectLst/>
                <a:ea typeface="Aptos" panose="020B0004020202020204" pitchFamily="34" charset="0"/>
                <a:cs typeface="Times New Roman" panose="02020603050405020304" pitchFamily="18" charset="0"/>
              </a:rPr>
              <a:t>The Urban Institute. </a:t>
            </a:r>
            <a:r>
              <a:rPr lang="en-US" sz="1800" kern="100" dirty="0">
                <a:effectLst/>
                <a:ea typeface="Aptos" panose="020B0004020202020204" pitchFamily="34" charset="0"/>
                <a:cs typeface="Times New Roman" panose="02020603050405020304" pitchFamily="18" charset="0"/>
              </a:rPr>
              <a:t>Retrieved from </a:t>
            </a:r>
            <a:r>
              <a:rPr lang="en-US" sz="1800" kern="100" dirty="0">
                <a:effectLst/>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https://www.urban.org/sites/default/files/2024-03/Community%20Voice%20and%20Power%20Sharing%20Guidebook.pdf</a:t>
            </a:r>
            <a:r>
              <a:rPr lang="en-US" sz="1800" kern="100" dirty="0">
                <a:effectLst/>
                <a:ea typeface="Aptos" panose="020B0004020202020204" pitchFamily="34" charset="0"/>
                <a:cs typeface="Times New Roman" panose="02020603050405020304" pitchFamily="18" charset="0"/>
              </a:rPr>
              <a:t> </a:t>
            </a:r>
          </a:p>
          <a:p>
            <a:pPr marL="457177" lvl="1" indent="-914400">
              <a:buNone/>
            </a:pPr>
            <a:endParaRPr lang="en-US" sz="1800" kern="100" dirty="0">
              <a:ea typeface="Aptos" panose="020B0004020202020204" pitchFamily="34" charset="0"/>
              <a:cs typeface="Times New Roman" panose="02020603050405020304" pitchFamily="18" charset="0"/>
            </a:endParaRPr>
          </a:p>
          <a:p>
            <a:pPr marL="457177" lvl="1" indent="-914400">
              <a:buNone/>
            </a:pPr>
            <a:r>
              <a:rPr lang="en-US" sz="1800" kern="100" dirty="0">
                <a:ea typeface="Aptos" panose="020B0004020202020204" pitchFamily="34" charset="0"/>
                <a:cs typeface="Times New Roman" panose="02020603050405020304" pitchFamily="18" charset="0"/>
              </a:rPr>
              <a:t>Youth Engagement Strategies and Support (YESS). </a:t>
            </a:r>
            <a:r>
              <a:rPr lang="en-US" sz="1800" kern="100" dirty="0">
                <a:effectLst/>
                <a:ea typeface="Aptos" panose="020B0004020202020204" pitchFamily="34" charset="0"/>
                <a:cs typeface="Times New Roman" panose="02020603050405020304" pitchFamily="18" charset="0"/>
              </a:rPr>
              <a:t>“Avoiding Tokenism When Engaging Young People.” Retrieved from </a:t>
            </a:r>
            <a:r>
              <a:rPr lang="en-US" sz="1800" kern="100" dirty="0">
                <a:effectLst/>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https://c4innovates.com/wp-content/uploads/2020/01/CDLWR-3476__YESS_Tokenism-TipSheet_v4.pdf</a:t>
            </a:r>
            <a:r>
              <a:rPr lang="en-US" sz="1800" kern="100" dirty="0">
                <a:effectLst/>
                <a:ea typeface="Aptos" panose="020B0004020202020204" pitchFamily="34" charset="0"/>
                <a:cs typeface="Times New Roman" panose="02020603050405020304" pitchFamily="18" charset="0"/>
              </a:rPr>
              <a:t>. </a:t>
            </a:r>
          </a:p>
          <a:p>
            <a:pPr marL="457177" lvl="1" indent="-914400">
              <a:buNone/>
            </a:pPr>
            <a:endParaRPr lang="en-US" sz="1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64777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6FA8-5E7C-AF3B-983D-6F43EBF2752A}"/>
              </a:ext>
            </a:extLst>
          </p:cNvPr>
          <p:cNvSpPr>
            <a:spLocks noGrp="1"/>
          </p:cNvSpPr>
          <p:nvPr>
            <p:ph type="ctrTitle"/>
          </p:nvPr>
        </p:nvSpPr>
        <p:spPr/>
        <p:txBody>
          <a:bodyPr>
            <a:noAutofit/>
          </a:bodyPr>
          <a:lstStyle/>
          <a:p>
            <a:r>
              <a:rPr lang="en-US" sz="4400" dirty="0"/>
              <a:t>A Virtual Toolkit: The Building Blocks for Running an Effective Youth Advisory Board</a:t>
            </a:r>
          </a:p>
        </p:txBody>
      </p:sp>
      <p:sp>
        <p:nvSpPr>
          <p:cNvPr id="3" name="Subtitle 2">
            <a:extLst>
              <a:ext uri="{FF2B5EF4-FFF2-40B4-BE49-F238E27FC236}">
                <a16:creationId xmlns:a16="http://schemas.microsoft.com/office/drawing/2014/main" id="{42E858A9-F081-3379-A5CD-1904E5616CB6}"/>
              </a:ext>
            </a:extLst>
          </p:cNvPr>
          <p:cNvSpPr>
            <a:spLocks noGrp="1"/>
          </p:cNvSpPr>
          <p:nvPr>
            <p:ph type="subTitle" idx="1"/>
          </p:nvPr>
        </p:nvSpPr>
        <p:spPr/>
        <p:txBody>
          <a:bodyPr>
            <a:normAutofit lnSpcReduction="10000"/>
          </a:bodyPr>
          <a:lstStyle/>
          <a:p>
            <a:r>
              <a:rPr lang="en-US" dirty="0"/>
              <a:t>Emma L. Narkewicz, MPA, Clinical Research Coordinator III and  Co-Author of the Virtual YAB Toolkit </a:t>
            </a:r>
          </a:p>
        </p:txBody>
      </p:sp>
      <p:sp>
        <p:nvSpPr>
          <p:cNvPr id="4" name="Text Placeholder 3">
            <a:extLst>
              <a:ext uri="{FF2B5EF4-FFF2-40B4-BE49-F238E27FC236}">
                <a16:creationId xmlns:a16="http://schemas.microsoft.com/office/drawing/2014/main" id="{B11723E1-3C84-5554-3E7F-2EC3CEE03D7E}"/>
              </a:ext>
            </a:extLst>
          </p:cNvPr>
          <p:cNvSpPr>
            <a:spLocks noGrp="1"/>
          </p:cNvSpPr>
          <p:nvPr>
            <p:ph type="body" sz="quarter" idx="10"/>
          </p:nvPr>
        </p:nvSpPr>
        <p:spPr/>
        <p:txBody>
          <a:bodyPr/>
          <a:lstStyle/>
          <a:p>
            <a:r>
              <a:rPr lang="en-US" dirty="0"/>
              <a:t>MAY 21, 2024 | 2024 NARRTC ANNUAL CONFERENCE &amp; BUSINESS MEETING</a:t>
            </a:r>
          </a:p>
          <a:p>
            <a:endParaRPr lang="en-US" dirty="0"/>
          </a:p>
        </p:txBody>
      </p:sp>
    </p:spTree>
    <p:extLst>
      <p:ext uri="{BB962C8B-B14F-4D97-AF65-F5344CB8AC3E}">
        <p14:creationId xmlns:p14="http://schemas.microsoft.com/office/powerpoint/2010/main" val="580299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77D6-4A42-4B4A-9AC0-361DE2CA2DFA}"/>
              </a:ext>
            </a:extLst>
          </p:cNvPr>
          <p:cNvSpPr>
            <a:spLocks noGrp="1"/>
          </p:cNvSpPr>
          <p:nvPr>
            <p:ph type="title"/>
          </p:nvPr>
        </p:nvSpPr>
        <p:spPr/>
        <p:txBody>
          <a:bodyPr>
            <a:normAutofit/>
          </a:bodyPr>
          <a:lstStyle/>
          <a:p>
            <a:r>
              <a:rPr lang="en-US" sz="4400" dirty="0"/>
              <a:t>Acknowledgements </a:t>
            </a:r>
          </a:p>
        </p:txBody>
      </p:sp>
      <p:sp>
        <p:nvSpPr>
          <p:cNvPr id="3" name="Content Placeholder 2">
            <a:extLst>
              <a:ext uri="{FF2B5EF4-FFF2-40B4-BE49-F238E27FC236}">
                <a16:creationId xmlns:a16="http://schemas.microsoft.com/office/drawing/2014/main" id="{5995187A-434C-1273-5EE5-C1E114F73D39}"/>
              </a:ext>
            </a:extLst>
          </p:cNvPr>
          <p:cNvSpPr>
            <a:spLocks noGrp="1"/>
          </p:cNvSpPr>
          <p:nvPr>
            <p:ph sz="half" idx="2"/>
          </p:nvPr>
        </p:nvSpPr>
        <p:spPr/>
        <p:txBody>
          <a:bodyPr>
            <a:normAutofit/>
          </a:bodyPr>
          <a:lstStyle/>
          <a:p>
            <a:pPr marL="0" indent="0">
              <a:buNone/>
            </a:pPr>
            <a:r>
              <a:rPr lang="en-US" sz="3600" b="0" dirty="0"/>
              <a:t>I would like to thank the many people who have contributed to the YAB Toolkit including YAB members, YAB and FAB facilitators, </a:t>
            </a:r>
            <a:r>
              <a:rPr lang="en-US" sz="3600" dirty="0"/>
              <a:t>our </a:t>
            </a:r>
            <a:r>
              <a:rPr lang="en-US" sz="3600" b="0" dirty="0"/>
              <a:t>Shannon Communit</a:t>
            </a:r>
            <a:r>
              <a:rPr lang="en-US" dirty="0"/>
              <a:t>y Safety Initiative</a:t>
            </a:r>
            <a:r>
              <a:rPr lang="en-US" sz="3600" b="0" dirty="0"/>
              <a:t> partners, and faculty and staff at the Transitions to Adulthood Center for Research at UMass Chan Medical School.</a:t>
            </a:r>
            <a:endParaRPr lang="en-US" sz="3600" dirty="0"/>
          </a:p>
        </p:txBody>
      </p:sp>
    </p:spTree>
    <p:extLst>
      <p:ext uri="{BB962C8B-B14F-4D97-AF65-F5344CB8AC3E}">
        <p14:creationId xmlns:p14="http://schemas.microsoft.com/office/powerpoint/2010/main" val="4174215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361DC-D30C-E36E-B0E9-7EE13DDC9174}"/>
              </a:ext>
            </a:extLst>
          </p:cNvPr>
          <p:cNvSpPr>
            <a:spLocks noGrp="1"/>
          </p:cNvSpPr>
          <p:nvPr>
            <p:ph type="ctrTitle"/>
          </p:nvPr>
        </p:nvSpPr>
        <p:spPr/>
        <p:txBody>
          <a:bodyPr/>
          <a:lstStyle/>
          <a:p>
            <a:r>
              <a:rPr lang="en-US" sz="3600" dirty="0">
                <a:latin typeface="+mj-lt"/>
              </a:rPr>
              <a:t>Your YAB’s goals will be different depending on your organization, its members, and who you are aiming to serve. For example, your members may work towards becoming advocates, developing resources, or running meetings on their own.”</a:t>
            </a:r>
          </a:p>
        </p:txBody>
      </p:sp>
      <p:sp>
        <p:nvSpPr>
          <p:cNvPr id="2" name="Text Placeholder 1">
            <a:extLst>
              <a:ext uri="{FF2B5EF4-FFF2-40B4-BE49-F238E27FC236}">
                <a16:creationId xmlns:a16="http://schemas.microsoft.com/office/drawing/2014/main" id="{722087B8-1BC0-8342-A9C4-3D18E712F988}"/>
              </a:ext>
            </a:extLst>
          </p:cNvPr>
          <p:cNvSpPr>
            <a:spLocks noGrp="1"/>
          </p:cNvSpPr>
          <p:nvPr>
            <p:ph type="body" sz="quarter" idx="13"/>
          </p:nvPr>
        </p:nvSpPr>
        <p:spPr>
          <a:xfrm>
            <a:off x="1172224" y="4670784"/>
            <a:ext cx="8897939" cy="846137"/>
          </a:xfrm>
        </p:spPr>
        <p:txBody>
          <a:bodyPr>
            <a:normAutofit/>
          </a:bodyPr>
          <a:lstStyle/>
          <a:p>
            <a:r>
              <a:rPr lang="en-US" sz="2000" dirty="0"/>
              <a:t>- Creating and Sustaining Youth Advisory Boards (YABs): A Toolkit for Health and Human Services </a:t>
            </a:r>
          </a:p>
        </p:txBody>
      </p:sp>
    </p:spTree>
    <p:extLst>
      <p:ext uri="{BB962C8B-B14F-4D97-AF65-F5344CB8AC3E}">
        <p14:creationId xmlns:p14="http://schemas.microsoft.com/office/powerpoint/2010/main" val="287930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8F7B5D-3FB7-02AF-B53D-B28FA6503C6F}"/>
              </a:ext>
            </a:extLst>
          </p:cNvPr>
          <p:cNvSpPr>
            <a:spLocks noGrp="1"/>
          </p:cNvSpPr>
          <p:nvPr>
            <p:ph type="title"/>
          </p:nvPr>
        </p:nvSpPr>
        <p:spPr/>
        <p:txBody>
          <a:bodyPr>
            <a:noAutofit/>
          </a:bodyPr>
          <a:lstStyle/>
          <a:p>
            <a:r>
              <a:rPr lang="en-US" sz="4400" dirty="0"/>
              <a:t>YAB Toolkit Design Process</a:t>
            </a:r>
            <a:br>
              <a:rPr lang="en-US" sz="4400" dirty="0"/>
            </a:br>
            <a:r>
              <a:rPr lang="en-US" sz="4400" dirty="0"/>
              <a:t> </a:t>
            </a:r>
          </a:p>
        </p:txBody>
      </p:sp>
      <p:sp>
        <p:nvSpPr>
          <p:cNvPr id="2" name="Content Placeholder 1">
            <a:extLst>
              <a:ext uri="{FF2B5EF4-FFF2-40B4-BE49-F238E27FC236}">
                <a16:creationId xmlns:a16="http://schemas.microsoft.com/office/drawing/2014/main" id="{6AA7513D-1087-F28F-7A36-3CEF27C8AF54}"/>
              </a:ext>
            </a:extLst>
          </p:cNvPr>
          <p:cNvSpPr>
            <a:spLocks noGrp="1"/>
          </p:cNvSpPr>
          <p:nvPr>
            <p:ph sz="half" idx="2"/>
          </p:nvPr>
        </p:nvSpPr>
        <p:spPr/>
        <p:txBody>
          <a:bodyPr>
            <a:normAutofit/>
          </a:bodyPr>
          <a:lstStyle/>
          <a:p>
            <a:pPr>
              <a:spcAft>
                <a:spcPts val="1000"/>
              </a:spcAft>
            </a:pPr>
            <a:r>
              <a:rPr lang="en-US" dirty="0"/>
              <a:t>Iterative process requiring time and intentionality </a:t>
            </a:r>
          </a:p>
          <a:p>
            <a:pPr>
              <a:spcAft>
                <a:spcPts val="1000"/>
              </a:spcAft>
            </a:pPr>
            <a:r>
              <a:rPr lang="en-US" dirty="0"/>
              <a:t>Recognizing lived experience of YAB members and expertise of staff and community partners</a:t>
            </a:r>
          </a:p>
          <a:p>
            <a:pPr>
              <a:spcAft>
                <a:spcPts val="1000"/>
              </a:spcAft>
            </a:pPr>
            <a:r>
              <a:rPr lang="en-US" dirty="0"/>
              <a:t>Shannon CSI team evaluating and piloting the toolkit</a:t>
            </a:r>
          </a:p>
          <a:p>
            <a:pPr>
              <a:spcAft>
                <a:spcPts val="1000"/>
              </a:spcAft>
            </a:pPr>
            <a:r>
              <a:rPr lang="en-US" dirty="0"/>
              <a:t>Collaborating with iSPARC’s Communication Specialist on website design</a:t>
            </a:r>
          </a:p>
          <a:p>
            <a:pPr marL="0" indent="0">
              <a:buNone/>
            </a:pPr>
            <a:endParaRPr lang="en-US" sz="3200" dirty="0"/>
          </a:p>
          <a:p>
            <a:pPr marL="0" indent="0">
              <a:buNone/>
            </a:pPr>
            <a:endParaRPr lang="en-US" dirty="0"/>
          </a:p>
        </p:txBody>
      </p:sp>
    </p:spTree>
    <p:extLst>
      <p:ext uri="{BB962C8B-B14F-4D97-AF65-F5344CB8AC3E}">
        <p14:creationId xmlns:p14="http://schemas.microsoft.com/office/powerpoint/2010/main" val="1170716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rch">
            <a:extLst>
              <a:ext uri="{FF2B5EF4-FFF2-40B4-BE49-F238E27FC236}">
                <a16:creationId xmlns:a16="http://schemas.microsoft.com/office/drawing/2014/main" id="{44677464-0663-62A5-28C3-B3482864CD94}"/>
              </a:ext>
            </a:extLst>
          </p:cNvPr>
          <p:cNvSpPr>
            <a:spLocks noGrp="1"/>
          </p:cNvSpPr>
          <p:nvPr>
            <p:ph type="title"/>
          </p:nvPr>
        </p:nvSpPr>
        <p:spPr/>
        <p:txBody>
          <a:bodyPr/>
          <a:lstStyle/>
          <a:p>
            <a:r>
              <a:rPr lang="en-US" dirty="0"/>
              <a:t>Tracy Neville, BA</a:t>
            </a:r>
          </a:p>
        </p:txBody>
      </p:sp>
      <p:sp>
        <p:nvSpPr>
          <p:cNvPr id="15" name="Content Placeholder 14">
            <a:extLst>
              <a:ext uri="{FF2B5EF4-FFF2-40B4-BE49-F238E27FC236}">
                <a16:creationId xmlns:a16="http://schemas.microsoft.com/office/drawing/2014/main" id="{D1918EF2-61AA-83A4-6A21-0ED0BC0A612A}"/>
              </a:ext>
            </a:extLst>
          </p:cNvPr>
          <p:cNvSpPr>
            <a:spLocks noGrp="1"/>
          </p:cNvSpPr>
          <p:nvPr>
            <p:ph idx="1"/>
          </p:nvPr>
        </p:nvSpPr>
        <p:spPr>
          <a:xfrm>
            <a:off x="470590" y="1529542"/>
            <a:ext cx="7020560" cy="4531723"/>
          </a:xfrm>
        </p:spPr>
        <p:txBody>
          <a:bodyPr/>
          <a:lstStyle/>
          <a:p>
            <a:pPr>
              <a:lnSpc>
                <a:spcPct val="150000"/>
              </a:lnSpc>
              <a:spcBef>
                <a:spcPts val="0"/>
              </a:spcBef>
            </a:pPr>
            <a:r>
              <a:rPr lang="en-US" dirty="0"/>
              <a:t>Research Coordinator II</a:t>
            </a:r>
          </a:p>
          <a:p>
            <a:pPr>
              <a:lnSpc>
                <a:spcPct val="150000"/>
              </a:lnSpc>
              <a:spcBef>
                <a:spcPts val="0"/>
              </a:spcBef>
            </a:pPr>
            <a:r>
              <a:rPr lang="en-US" dirty="0"/>
              <a:t>Co-Facilitator YAB</a:t>
            </a:r>
          </a:p>
          <a:p>
            <a:pPr marL="0" indent="0">
              <a:buNone/>
            </a:pPr>
            <a:endParaRPr lang="en-US" dirty="0"/>
          </a:p>
        </p:txBody>
      </p:sp>
      <p:pic>
        <p:nvPicPr>
          <p:cNvPr id="22" name="Picture Placeholder 21" descr="A photo of Tracy Neville, BA, a white woman with brown hair wearing a red blouse.">
            <a:extLst>
              <a:ext uri="{FF2B5EF4-FFF2-40B4-BE49-F238E27FC236}">
                <a16:creationId xmlns:a16="http://schemas.microsoft.com/office/drawing/2014/main" id="{5DE5BC72-DD12-0574-441A-923A686492FF}"/>
              </a:ext>
            </a:extLst>
          </p:cNvPr>
          <p:cNvPicPr>
            <a:picLocks noGrp="1" noChangeAspect="1"/>
          </p:cNvPicPr>
          <p:nvPr>
            <p:ph type="pic" sz="quarter" idx="13"/>
          </p:nvPr>
        </p:nvPicPr>
        <p:blipFill>
          <a:blip r:embed="rId3"/>
          <a:srcRect l="2349" r="2349"/>
          <a:stretch>
            <a:fillRect/>
          </a:stretch>
        </p:blipFill>
        <p:spPr>
          <a:xfrm>
            <a:off x="7619999" y="-1"/>
            <a:ext cx="4572001" cy="4797469"/>
          </a:xfrm>
        </p:spPr>
      </p:pic>
    </p:spTree>
    <p:extLst>
      <p:ext uri="{BB962C8B-B14F-4D97-AF65-F5344CB8AC3E}">
        <p14:creationId xmlns:p14="http://schemas.microsoft.com/office/powerpoint/2010/main" val="3905186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DE352-9E24-AC1A-5D68-0BDF2E86FF14}"/>
              </a:ext>
            </a:extLst>
          </p:cNvPr>
          <p:cNvSpPr>
            <a:spLocks noGrp="1"/>
          </p:cNvSpPr>
          <p:nvPr>
            <p:ph type="title" idx="4294967295"/>
          </p:nvPr>
        </p:nvSpPr>
        <p:spPr>
          <a:xfrm>
            <a:off x="457200" y="-885390"/>
            <a:ext cx="10896600" cy="885390"/>
          </a:xfrm>
        </p:spPr>
        <p:txBody>
          <a:bodyPr vert="horz" lIns="91440" tIns="45720" rIns="91440" bIns="45720" rtlCol="0" anchor="b">
            <a:normAutofit/>
          </a:bodyPr>
          <a:lstStyle/>
          <a:p>
            <a:r>
              <a:rPr lang="en-US" dirty="0"/>
              <a:t>Toolkit Webpage</a:t>
            </a:r>
          </a:p>
        </p:txBody>
      </p:sp>
      <p:pic>
        <p:nvPicPr>
          <p:cNvPr id="7" name="Picture 6" descr="This is an image of the YAB Toolkit web page on the Transitions to Adulthood Center for Research website. It shows the website layout, with a home page and links to five sections on the left. ">
            <a:extLst>
              <a:ext uri="{FF2B5EF4-FFF2-40B4-BE49-F238E27FC236}">
                <a16:creationId xmlns:a16="http://schemas.microsoft.com/office/drawing/2014/main" id="{92D248CA-0BB1-A717-9155-02ED772C51C3}"/>
              </a:ext>
            </a:extLst>
          </p:cNvPr>
          <p:cNvPicPr>
            <a:picLocks noChangeAspect="1"/>
          </p:cNvPicPr>
          <p:nvPr/>
        </p:nvPicPr>
        <p:blipFill>
          <a:blip r:embed="rId3"/>
          <a:stretch>
            <a:fillRect/>
          </a:stretch>
        </p:blipFill>
        <p:spPr>
          <a:xfrm>
            <a:off x="1466850" y="319650"/>
            <a:ext cx="9258300" cy="6218700"/>
          </a:xfrm>
          <a:prstGeom prst="rect">
            <a:avLst/>
          </a:prstGeom>
        </p:spPr>
      </p:pic>
    </p:spTree>
    <p:extLst>
      <p:ext uri="{BB962C8B-B14F-4D97-AF65-F5344CB8AC3E}">
        <p14:creationId xmlns:p14="http://schemas.microsoft.com/office/powerpoint/2010/main" val="1911598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77D6-4A42-4B4A-9AC0-361DE2CA2DFA}"/>
              </a:ext>
            </a:extLst>
          </p:cNvPr>
          <p:cNvSpPr>
            <a:spLocks noGrp="1"/>
          </p:cNvSpPr>
          <p:nvPr>
            <p:ph type="title"/>
          </p:nvPr>
        </p:nvSpPr>
        <p:spPr/>
        <p:txBody>
          <a:bodyPr>
            <a:normAutofit/>
          </a:bodyPr>
          <a:lstStyle/>
          <a:p>
            <a:r>
              <a:rPr lang="en-US" sz="4400" dirty="0"/>
              <a:t>YAB Toolkit Introduction Section</a:t>
            </a:r>
          </a:p>
        </p:txBody>
      </p:sp>
      <p:sp>
        <p:nvSpPr>
          <p:cNvPr id="3" name="Content Placeholder 2">
            <a:extLst>
              <a:ext uri="{FF2B5EF4-FFF2-40B4-BE49-F238E27FC236}">
                <a16:creationId xmlns:a16="http://schemas.microsoft.com/office/drawing/2014/main" id="{5995187A-434C-1273-5EE5-C1E114F73D39}"/>
              </a:ext>
            </a:extLst>
          </p:cNvPr>
          <p:cNvSpPr>
            <a:spLocks noGrp="1"/>
          </p:cNvSpPr>
          <p:nvPr>
            <p:ph sz="half" idx="2"/>
          </p:nvPr>
        </p:nvSpPr>
        <p:spPr/>
        <p:txBody>
          <a:bodyPr>
            <a:normAutofit/>
          </a:bodyPr>
          <a:lstStyle/>
          <a:p>
            <a:pPr>
              <a:spcAft>
                <a:spcPts val="1000"/>
              </a:spcAft>
            </a:pPr>
            <a:r>
              <a:rPr lang="en-US" sz="3600" dirty="0"/>
              <a:t>Structure of a YAB</a:t>
            </a:r>
          </a:p>
          <a:p>
            <a:pPr>
              <a:spcAft>
                <a:spcPts val="1000"/>
              </a:spcAft>
            </a:pPr>
            <a:r>
              <a:rPr lang="en-US" sz="3600" dirty="0"/>
              <a:t>Value of Youth Voice</a:t>
            </a:r>
          </a:p>
          <a:p>
            <a:pPr>
              <a:spcAft>
                <a:spcPts val="1000"/>
              </a:spcAft>
            </a:pPr>
            <a:r>
              <a:rPr lang="en-US" dirty="0"/>
              <a:t>Information about</a:t>
            </a:r>
            <a:r>
              <a:rPr lang="en-US" sz="3600" dirty="0"/>
              <a:t> young adults living with Mental Health Conditions (MHC)</a:t>
            </a:r>
          </a:p>
          <a:p>
            <a:pPr>
              <a:spcAft>
                <a:spcPts val="1000"/>
              </a:spcAft>
            </a:pPr>
            <a:r>
              <a:rPr lang="en-US" sz="3600" dirty="0"/>
              <a:t>Self-reflection questions</a:t>
            </a:r>
            <a:r>
              <a:rPr lang="en-US" dirty="0"/>
              <a:t> about organizational readiness</a:t>
            </a:r>
            <a:endParaRPr lang="en-US" sz="3600" dirty="0"/>
          </a:p>
        </p:txBody>
      </p:sp>
    </p:spTree>
    <p:extLst>
      <p:ext uri="{BB962C8B-B14F-4D97-AF65-F5344CB8AC3E}">
        <p14:creationId xmlns:p14="http://schemas.microsoft.com/office/powerpoint/2010/main" val="2005767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6A488B-8BD7-CB84-DB80-DD035E05A7C1}"/>
              </a:ext>
            </a:extLst>
          </p:cNvPr>
          <p:cNvSpPr>
            <a:spLocks noGrp="1"/>
          </p:cNvSpPr>
          <p:nvPr>
            <p:ph type="title"/>
          </p:nvPr>
        </p:nvSpPr>
        <p:spPr/>
        <p:txBody>
          <a:bodyPr/>
          <a:lstStyle/>
          <a:p>
            <a:r>
              <a:rPr lang="en-US" sz="4400" dirty="0"/>
              <a:t>Intro Resources </a:t>
            </a:r>
          </a:p>
        </p:txBody>
      </p:sp>
      <p:sp>
        <p:nvSpPr>
          <p:cNvPr id="2" name="Content Placeholder 1">
            <a:extLst>
              <a:ext uri="{FF2B5EF4-FFF2-40B4-BE49-F238E27FC236}">
                <a16:creationId xmlns:a16="http://schemas.microsoft.com/office/drawing/2014/main" id="{450657D0-DD77-8C6B-1E65-E73D8B2AFCBC}"/>
              </a:ext>
            </a:extLst>
          </p:cNvPr>
          <p:cNvSpPr>
            <a:spLocks noGrp="1"/>
          </p:cNvSpPr>
          <p:nvPr>
            <p:ph idx="1"/>
          </p:nvPr>
        </p:nvSpPr>
        <p:spPr>
          <a:xfrm>
            <a:off x="470590" y="1387216"/>
            <a:ext cx="6489011" cy="4531723"/>
          </a:xfrm>
        </p:spPr>
        <p:txBody>
          <a:bodyPr>
            <a:normAutofit/>
          </a:bodyPr>
          <a:lstStyle/>
          <a:p>
            <a:pPr>
              <a:spcAft>
                <a:spcPts val="1000"/>
              </a:spcAft>
            </a:pPr>
            <a:r>
              <a:rPr lang="en-US" dirty="0"/>
              <a:t>Information on youth voice and tokenism</a:t>
            </a:r>
          </a:p>
          <a:p>
            <a:pPr>
              <a:spcAft>
                <a:spcPts val="1000"/>
              </a:spcAft>
            </a:pPr>
            <a:r>
              <a:rPr lang="en-US" dirty="0"/>
              <a:t>Briefs and tip sheets on young adults with MHC</a:t>
            </a:r>
          </a:p>
          <a:p>
            <a:pPr>
              <a:spcAft>
                <a:spcPts val="1000"/>
              </a:spcAft>
            </a:pPr>
            <a:r>
              <a:rPr lang="en-US" dirty="0"/>
              <a:t>Considerations for starting a YAB</a:t>
            </a:r>
          </a:p>
          <a:p>
            <a:pPr marL="457177" lvl="1" indent="0">
              <a:buNone/>
            </a:pPr>
            <a:endParaRPr lang="en-US" dirty="0"/>
          </a:p>
          <a:p>
            <a:pPr lvl="1"/>
            <a:endParaRPr lang="en-US" dirty="0"/>
          </a:p>
          <a:p>
            <a:pPr lvl="1"/>
            <a:endParaRPr lang="en-US" dirty="0"/>
          </a:p>
          <a:p>
            <a:pPr lvl="1"/>
            <a:endParaRPr lang="en-US" dirty="0"/>
          </a:p>
        </p:txBody>
      </p:sp>
      <p:pic>
        <p:nvPicPr>
          <p:cNvPr id="8" name="Picture Placeholder 7" descr="A yellow and white tip sheet titled &quot;Young Adults Getting Involved: Participatory Action Research &amp; Transition Age Youth.&quot; There is a diagram describing the &quot;Why,&quot; &quot;Challenges Faces,&quot; &quot;How,&quot; and &quot;Positive Outcomes for Young Adults.&quot; ">
            <a:extLst>
              <a:ext uri="{FF2B5EF4-FFF2-40B4-BE49-F238E27FC236}">
                <a16:creationId xmlns:a16="http://schemas.microsoft.com/office/drawing/2014/main" id="{C2CBA929-99D7-7FD4-84CE-BBCE0BE6F728}"/>
              </a:ext>
            </a:extLst>
          </p:cNvPr>
          <p:cNvPicPr>
            <a:picLocks noGrp="1" noChangeAspect="1"/>
          </p:cNvPicPr>
          <p:nvPr>
            <p:ph type="pic" sz="quarter" idx="13"/>
          </p:nvPr>
        </p:nvPicPr>
        <p:blipFill rotWithShape="1">
          <a:blip r:embed="rId3"/>
          <a:srcRect l="5545" t="5317" r="4866" b="-4881"/>
          <a:stretch/>
        </p:blipFill>
        <p:spPr>
          <a:xfrm>
            <a:off x="7658099" y="0"/>
            <a:ext cx="4533901" cy="5011523"/>
          </a:xfrm>
        </p:spPr>
      </p:pic>
      <p:sp>
        <p:nvSpPr>
          <p:cNvPr id="4" name="TextBox 3">
            <a:extLst>
              <a:ext uri="{FF2B5EF4-FFF2-40B4-BE49-F238E27FC236}">
                <a16:creationId xmlns:a16="http://schemas.microsoft.com/office/drawing/2014/main" id="{8546A64C-0179-BF81-780B-9BCB6C203CF0}"/>
              </a:ext>
            </a:extLst>
          </p:cNvPr>
          <p:cNvSpPr txBox="1"/>
          <p:nvPr/>
        </p:nvSpPr>
        <p:spPr>
          <a:xfrm>
            <a:off x="7878871" y="5011523"/>
            <a:ext cx="3842539" cy="646331"/>
          </a:xfrm>
          <a:prstGeom prst="rect">
            <a:avLst/>
          </a:prstGeom>
          <a:noFill/>
        </p:spPr>
        <p:txBody>
          <a:bodyPr wrap="square" rtlCol="0">
            <a:spAutoFit/>
          </a:bodyPr>
          <a:lstStyle/>
          <a:p>
            <a:r>
              <a:rPr lang="en-US" dirty="0">
                <a:solidFill>
                  <a:schemeClr val="bg1"/>
                </a:solidFill>
              </a:rPr>
              <a:t>Image from:</a:t>
            </a:r>
          </a:p>
          <a:p>
            <a:r>
              <a:rPr lang="en-US" dirty="0">
                <a:solidFill>
                  <a:schemeClr val="bg1"/>
                </a:solidFill>
                <a:hlinkClick r:id="rId4">
                  <a:extLst>
                    <a:ext uri="{A12FA001-AC4F-418D-AE19-62706E023703}">
                      <ahyp:hlinkClr xmlns:ahyp="http://schemas.microsoft.com/office/drawing/2018/hyperlinkcolor" val="tx"/>
                    </a:ext>
                  </a:extLst>
                </a:hlinkClick>
              </a:rPr>
              <a:t>(Delman, 2011)</a:t>
            </a:r>
            <a:endParaRPr lang="en-US" dirty="0">
              <a:solidFill>
                <a:schemeClr val="bg1"/>
              </a:solidFill>
            </a:endParaRPr>
          </a:p>
        </p:txBody>
      </p:sp>
    </p:spTree>
    <p:extLst>
      <p:ext uri="{BB962C8B-B14F-4D97-AF65-F5344CB8AC3E}">
        <p14:creationId xmlns:p14="http://schemas.microsoft.com/office/powerpoint/2010/main" val="2926859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77D6-4A42-4B4A-9AC0-361DE2CA2DFA}"/>
              </a:ext>
            </a:extLst>
          </p:cNvPr>
          <p:cNvSpPr>
            <a:spLocks noGrp="1"/>
          </p:cNvSpPr>
          <p:nvPr>
            <p:ph type="title"/>
          </p:nvPr>
        </p:nvSpPr>
        <p:spPr/>
        <p:txBody>
          <a:bodyPr>
            <a:normAutofit/>
          </a:bodyPr>
          <a:lstStyle/>
          <a:p>
            <a:r>
              <a:rPr lang="en-US" sz="4400" dirty="0"/>
              <a:t>Phase 1: Planning and Organizing</a:t>
            </a:r>
          </a:p>
        </p:txBody>
      </p:sp>
      <p:sp>
        <p:nvSpPr>
          <p:cNvPr id="3" name="Content Placeholder 2">
            <a:extLst>
              <a:ext uri="{FF2B5EF4-FFF2-40B4-BE49-F238E27FC236}">
                <a16:creationId xmlns:a16="http://schemas.microsoft.com/office/drawing/2014/main" id="{5995187A-434C-1273-5EE5-C1E114F73D39}"/>
              </a:ext>
            </a:extLst>
          </p:cNvPr>
          <p:cNvSpPr>
            <a:spLocks noGrp="1"/>
          </p:cNvSpPr>
          <p:nvPr>
            <p:ph sz="half" idx="2"/>
          </p:nvPr>
        </p:nvSpPr>
        <p:spPr/>
        <p:txBody>
          <a:bodyPr>
            <a:normAutofit/>
          </a:bodyPr>
          <a:lstStyle/>
          <a:p>
            <a:pPr marL="0" indent="0">
              <a:spcAft>
                <a:spcPts val="1000"/>
              </a:spcAft>
              <a:buNone/>
            </a:pPr>
            <a:r>
              <a:rPr lang="en-US" dirty="0"/>
              <a:t>This planning </a:t>
            </a:r>
            <a:r>
              <a:rPr lang="en-US" sz="3600" dirty="0"/>
              <a:t>and organizing phase is key to achieving future success.</a:t>
            </a:r>
          </a:p>
          <a:p>
            <a:pPr>
              <a:spcAft>
                <a:spcPts val="1000"/>
              </a:spcAft>
            </a:pPr>
            <a:r>
              <a:rPr lang="en-US" sz="3600" dirty="0"/>
              <a:t>Identify a “champion”</a:t>
            </a:r>
            <a:endParaRPr lang="en-US" dirty="0"/>
          </a:p>
          <a:p>
            <a:pPr>
              <a:spcAft>
                <a:spcPts val="1000"/>
              </a:spcAft>
            </a:pPr>
            <a:r>
              <a:rPr lang="en-US" dirty="0"/>
              <a:t>Obtain organizational buy-in</a:t>
            </a:r>
          </a:p>
          <a:p>
            <a:pPr>
              <a:spcAft>
                <a:spcPts val="1000"/>
              </a:spcAft>
            </a:pPr>
            <a:r>
              <a:rPr lang="en-US" sz="3600" dirty="0"/>
              <a:t>Create a mission statement and goals</a:t>
            </a:r>
          </a:p>
          <a:p>
            <a:pPr>
              <a:spcAft>
                <a:spcPts val="1000"/>
              </a:spcAft>
            </a:pPr>
            <a:r>
              <a:rPr lang="en-US" sz="3600" dirty="0"/>
              <a:t>Consider resource allocation and budget</a:t>
            </a:r>
          </a:p>
        </p:txBody>
      </p:sp>
    </p:spTree>
    <p:extLst>
      <p:ext uri="{BB962C8B-B14F-4D97-AF65-F5344CB8AC3E}">
        <p14:creationId xmlns:p14="http://schemas.microsoft.com/office/powerpoint/2010/main" val="3884792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77D6-4A42-4B4A-9AC0-361DE2CA2DFA}"/>
              </a:ext>
            </a:extLst>
          </p:cNvPr>
          <p:cNvSpPr>
            <a:spLocks noGrp="1"/>
          </p:cNvSpPr>
          <p:nvPr>
            <p:ph type="title"/>
          </p:nvPr>
        </p:nvSpPr>
        <p:spPr/>
        <p:txBody>
          <a:bodyPr>
            <a:normAutofit/>
          </a:bodyPr>
          <a:lstStyle/>
          <a:p>
            <a:r>
              <a:rPr lang="en-US" sz="4400" dirty="0"/>
              <a:t>Phase 1 Resources</a:t>
            </a:r>
          </a:p>
        </p:txBody>
      </p:sp>
      <p:sp>
        <p:nvSpPr>
          <p:cNvPr id="2" name="Content Placeholder 1">
            <a:extLst>
              <a:ext uri="{FF2B5EF4-FFF2-40B4-BE49-F238E27FC236}">
                <a16:creationId xmlns:a16="http://schemas.microsoft.com/office/drawing/2014/main" id="{8115661B-8D57-D0A6-0884-6D1C0F6937FF}"/>
              </a:ext>
            </a:extLst>
          </p:cNvPr>
          <p:cNvSpPr>
            <a:spLocks noGrp="1"/>
          </p:cNvSpPr>
          <p:nvPr>
            <p:ph idx="1"/>
          </p:nvPr>
        </p:nvSpPr>
        <p:spPr/>
        <p:txBody>
          <a:bodyPr/>
          <a:lstStyle/>
          <a:p>
            <a:pPr>
              <a:spcAft>
                <a:spcPts val="1000"/>
              </a:spcAft>
            </a:pPr>
            <a:r>
              <a:rPr lang="en-US" dirty="0"/>
              <a:t>Budget template and example</a:t>
            </a:r>
          </a:p>
          <a:p>
            <a:pPr>
              <a:spcAft>
                <a:spcPts val="1000"/>
              </a:spcAft>
            </a:pPr>
            <a:r>
              <a:rPr lang="en-US" dirty="0"/>
              <a:t>Two tip sheets on “tips and tricks” for starting a YAB</a:t>
            </a:r>
          </a:p>
        </p:txBody>
      </p:sp>
      <p:pic>
        <p:nvPicPr>
          <p:cNvPr id="19" name="Picture Placeholder 18" descr="An image of a blue and white tip sheet titled &quot;Tips and Tricks to Starting a Young Adult Council Part: 10 Steps to Starting a Young Adult Advisory Council.&quot; The text describes the structure, purpose, and benefits of young adult advisory council for mental health and Step 1 for starting one, which is to get top-down and bottom up buy in&quot;">
            <a:extLst>
              <a:ext uri="{FF2B5EF4-FFF2-40B4-BE49-F238E27FC236}">
                <a16:creationId xmlns:a16="http://schemas.microsoft.com/office/drawing/2014/main" id="{5755BDA3-7D57-91AE-A305-0BFD9391538B}"/>
              </a:ext>
            </a:extLst>
          </p:cNvPr>
          <p:cNvPicPr>
            <a:picLocks noGrp="1" noChangeAspect="1"/>
          </p:cNvPicPr>
          <p:nvPr>
            <p:ph type="pic" sz="quarter" idx="13"/>
          </p:nvPr>
        </p:nvPicPr>
        <p:blipFill rotWithShape="1">
          <a:blip r:embed="rId3"/>
          <a:srcRect l="1111" t="-6318" r="-1111" b="27140"/>
          <a:stretch/>
        </p:blipFill>
        <p:spPr>
          <a:xfrm>
            <a:off x="7663070" y="-469900"/>
            <a:ext cx="4528930" cy="5245099"/>
          </a:xfrm>
        </p:spPr>
      </p:pic>
      <p:sp>
        <p:nvSpPr>
          <p:cNvPr id="3" name="TextBox 2">
            <a:extLst>
              <a:ext uri="{FF2B5EF4-FFF2-40B4-BE49-F238E27FC236}">
                <a16:creationId xmlns:a16="http://schemas.microsoft.com/office/drawing/2014/main" id="{D9313A9B-11A8-A8D8-C176-A4DD4555404D}"/>
              </a:ext>
            </a:extLst>
          </p:cNvPr>
          <p:cNvSpPr txBox="1"/>
          <p:nvPr/>
        </p:nvSpPr>
        <p:spPr>
          <a:xfrm>
            <a:off x="7878871" y="5011523"/>
            <a:ext cx="3842539" cy="646331"/>
          </a:xfrm>
          <a:prstGeom prst="rect">
            <a:avLst/>
          </a:prstGeom>
          <a:noFill/>
        </p:spPr>
        <p:txBody>
          <a:bodyPr wrap="square" rtlCol="0">
            <a:spAutoFit/>
          </a:bodyPr>
          <a:lstStyle/>
          <a:p>
            <a:r>
              <a:rPr lang="en-US" dirty="0">
                <a:solidFill>
                  <a:schemeClr val="bg1"/>
                </a:solidFill>
              </a:rPr>
              <a:t>Image from:</a:t>
            </a:r>
          </a:p>
          <a:p>
            <a:r>
              <a:rPr lang="en-US" dirty="0">
                <a:solidFill>
                  <a:schemeClr val="bg1"/>
                </a:solidFill>
                <a:hlinkClick r:id="rId4">
                  <a:extLst>
                    <a:ext uri="{A12FA001-AC4F-418D-AE19-62706E023703}">
                      <ahyp:hlinkClr xmlns:ahyp="http://schemas.microsoft.com/office/drawing/2018/hyperlinkcolor" val="tx"/>
                    </a:ext>
                  </a:extLst>
                </a:hlinkClick>
              </a:rPr>
              <a:t>(Mizrahi &amp; Costa, 2018)</a:t>
            </a:r>
            <a:endParaRPr lang="en-US" dirty="0">
              <a:solidFill>
                <a:schemeClr val="bg1"/>
              </a:solidFill>
            </a:endParaRPr>
          </a:p>
        </p:txBody>
      </p:sp>
    </p:spTree>
    <p:extLst>
      <p:ext uri="{BB962C8B-B14F-4D97-AF65-F5344CB8AC3E}">
        <p14:creationId xmlns:p14="http://schemas.microsoft.com/office/powerpoint/2010/main" val="1183419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77D6-4A42-4B4A-9AC0-361DE2CA2DFA}"/>
              </a:ext>
            </a:extLst>
          </p:cNvPr>
          <p:cNvSpPr>
            <a:spLocks noGrp="1"/>
          </p:cNvSpPr>
          <p:nvPr>
            <p:ph type="title"/>
          </p:nvPr>
        </p:nvSpPr>
        <p:spPr/>
        <p:txBody>
          <a:bodyPr>
            <a:normAutofit/>
          </a:bodyPr>
          <a:lstStyle/>
          <a:p>
            <a:r>
              <a:rPr lang="en-US" sz="4400" dirty="0"/>
              <a:t>Phase 2: Recruiting and Logistics </a:t>
            </a:r>
          </a:p>
        </p:txBody>
      </p:sp>
      <p:sp>
        <p:nvSpPr>
          <p:cNvPr id="3" name="Content Placeholder 2">
            <a:extLst>
              <a:ext uri="{FF2B5EF4-FFF2-40B4-BE49-F238E27FC236}">
                <a16:creationId xmlns:a16="http://schemas.microsoft.com/office/drawing/2014/main" id="{5995187A-434C-1273-5EE5-C1E114F73D39}"/>
              </a:ext>
            </a:extLst>
          </p:cNvPr>
          <p:cNvSpPr>
            <a:spLocks noGrp="1"/>
          </p:cNvSpPr>
          <p:nvPr>
            <p:ph sz="half" idx="2"/>
          </p:nvPr>
        </p:nvSpPr>
        <p:spPr/>
        <p:txBody>
          <a:bodyPr>
            <a:normAutofit/>
          </a:bodyPr>
          <a:lstStyle/>
          <a:p>
            <a:pPr marL="0" indent="0">
              <a:spcAft>
                <a:spcPts val="1000"/>
              </a:spcAft>
              <a:buNone/>
            </a:pPr>
            <a:r>
              <a:rPr lang="en-US" sz="3600" dirty="0"/>
              <a:t>Considerations for </a:t>
            </a:r>
            <a:r>
              <a:rPr lang="en-US" dirty="0"/>
              <a:t>accessibility and inclusion during:</a:t>
            </a:r>
            <a:endParaRPr lang="en-US" sz="3600" dirty="0"/>
          </a:p>
          <a:p>
            <a:pPr>
              <a:spcAft>
                <a:spcPts val="1000"/>
              </a:spcAft>
            </a:pPr>
            <a:r>
              <a:rPr lang="en-US" sz="3600" dirty="0"/>
              <a:t>Recruitment planning</a:t>
            </a:r>
          </a:p>
          <a:p>
            <a:pPr>
              <a:spcAft>
                <a:spcPts val="1000"/>
              </a:spcAft>
            </a:pPr>
            <a:r>
              <a:rPr lang="en-US" sz="3600" dirty="0"/>
              <a:t>Setting membership expectations</a:t>
            </a:r>
          </a:p>
          <a:p>
            <a:pPr>
              <a:spcAft>
                <a:spcPts val="1000"/>
              </a:spcAft>
            </a:pPr>
            <a:r>
              <a:rPr lang="en-US" sz="3600" dirty="0"/>
              <a:t>Application process</a:t>
            </a:r>
          </a:p>
          <a:p>
            <a:pPr>
              <a:spcAft>
                <a:spcPts val="1000"/>
              </a:spcAft>
            </a:pPr>
            <a:r>
              <a:rPr lang="en-US" sz="3600" dirty="0"/>
              <a:t>Interviews </a:t>
            </a:r>
          </a:p>
          <a:p>
            <a:pPr>
              <a:spcAft>
                <a:spcPts val="1000"/>
              </a:spcAft>
            </a:pPr>
            <a:r>
              <a:rPr lang="en-US" sz="3600" dirty="0"/>
              <a:t>Hiring </a:t>
            </a:r>
          </a:p>
        </p:txBody>
      </p:sp>
    </p:spTree>
    <p:extLst>
      <p:ext uri="{BB962C8B-B14F-4D97-AF65-F5344CB8AC3E}">
        <p14:creationId xmlns:p14="http://schemas.microsoft.com/office/powerpoint/2010/main" val="2770780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56E223-40F7-6926-048D-72C5F648CD41}"/>
              </a:ext>
            </a:extLst>
          </p:cNvPr>
          <p:cNvSpPr>
            <a:spLocks noGrp="1"/>
          </p:cNvSpPr>
          <p:nvPr>
            <p:ph type="title"/>
          </p:nvPr>
        </p:nvSpPr>
        <p:spPr/>
        <p:txBody>
          <a:bodyPr/>
          <a:lstStyle/>
          <a:p>
            <a:r>
              <a:rPr lang="en-US" sz="4400" dirty="0"/>
              <a:t>Phase 2 Resources</a:t>
            </a:r>
          </a:p>
        </p:txBody>
      </p:sp>
      <p:sp>
        <p:nvSpPr>
          <p:cNvPr id="2" name="Content Placeholder 1">
            <a:extLst>
              <a:ext uri="{FF2B5EF4-FFF2-40B4-BE49-F238E27FC236}">
                <a16:creationId xmlns:a16="http://schemas.microsoft.com/office/drawing/2014/main" id="{CD37B495-7448-A449-B7F4-EDA7A4E10BB6}"/>
              </a:ext>
            </a:extLst>
          </p:cNvPr>
          <p:cNvSpPr>
            <a:spLocks noGrp="1"/>
          </p:cNvSpPr>
          <p:nvPr>
            <p:ph idx="1"/>
          </p:nvPr>
        </p:nvSpPr>
        <p:spPr/>
        <p:txBody>
          <a:bodyPr>
            <a:normAutofit/>
          </a:bodyPr>
          <a:lstStyle/>
          <a:p>
            <a:pPr>
              <a:spcAft>
                <a:spcPts val="1000"/>
              </a:spcAft>
            </a:pPr>
            <a:r>
              <a:rPr lang="en-US" dirty="0"/>
              <a:t>Recruitment flyers</a:t>
            </a:r>
          </a:p>
          <a:p>
            <a:pPr>
              <a:spcAft>
                <a:spcPts val="1000"/>
              </a:spcAft>
            </a:pPr>
            <a:r>
              <a:rPr lang="en-US" dirty="0"/>
              <a:t>Job descriptions</a:t>
            </a:r>
          </a:p>
          <a:p>
            <a:pPr>
              <a:spcAft>
                <a:spcPts val="1000"/>
              </a:spcAft>
            </a:pPr>
            <a:r>
              <a:rPr lang="en-US" dirty="0"/>
              <a:t>Sample application</a:t>
            </a:r>
          </a:p>
          <a:p>
            <a:pPr>
              <a:spcAft>
                <a:spcPts val="1000"/>
              </a:spcAft>
            </a:pPr>
            <a:r>
              <a:rPr lang="en-US" dirty="0"/>
              <a:t>Interview questions</a:t>
            </a:r>
          </a:p>
          <a:p>
            <a:pPr>
              <a:spcAft>
                <a:spcPts val="1000"/>
              </a:spcAft>
            </a:pPr>
            <a:r>
              <a:rPr lang="en-US" dirty="0"/>
              <a:t>Offer and rejection letters</a:t>
            </a:r>
          </a:p>
          <a:p>
            <a:pPr>
              <a:spcAft>
                <a:spcPts val="1000"/>
              </a:spcAft>
            </a:pPr>
            <a:r>
              <a:rPr lang="en-US" dirty="0"/>
              <a:t>Scope of works</a:t>
            </a:r>
          </a:p>
          <a:p>
            <a:endParaRPr lang="en-US" dirty="0"/>
          </a:p>
        </p:txBody>
      </p:sp>
      <p:pic>
        <p:nvPicPr>
          <p:cNvPr id="8" name="Picture Placeholder 7" descr="Social media advertisement for the Young Adult Advisory Board. Graphic includes a pastel pink and blue border, with information about how to join, and some benefits of membership.">
            <a:extLst>
              <a:ext uri="{FF2B5EF4-FFF2-40B4-BE49-F238E27FC236}">
                <a16:creationId xmlns:a16="http://schemas.microsoft.com/office/drawing/2014/main" id="{BAE697CF-A867-B07A-6352-B7D7FAD3EA66}"/>
              </a:ext>
            </a:extLst>
          </p:cNvPr>
          <p:cNvPicPr>
            <a:picLocks noGrp="1" noChangeAspect="1"/>
          </p:cNvPicPr>
          <p:nvPr>
            <p:ph type="pic" sz="quarter" idx="10"/>
          </p:nvPr>
        </p:nvPicPr>
        <p:blipFill rotWithShape="1">
          <a:blip r:embed="rId3"/>
          <a:srcRect l="583" r="583"/>
          <a:stretch/>
        </p:blipFill>
        <p:spPr>
          <a:xfrm>
            <a:off x="7561627" y="-274921"/>
            <a:ext cx="5210906" cy="5210906"/>
          </a:xfrm>
        </p:spPr>
      </p:pic>
    </p:spTree>
    <p:extLst>
      <p:ext uri="{BB962C8B-B14F-4D97-AF65-F5344CB8AC3E}">
        <p14:creationId xmlns:p14="http://schemas.microsoft.com/office/powerpoint/2010/main" val="2061394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77D6-4A42-4B4A-9AC0-361DE2CA2DFA}"/>
              </a:ext>
            </a:extLst>
          </p:cNvPr>
          <p:cNvSpPr>
            <a:spLocks noGrp="1"/>
          </p:cNvSpPr>
          <p:nvPr>
            <p:ph type="title"/>
          </p:nvPr>
        </p:nvSpPr>
        <p:spPr/>
        <p:txBody>
          <a:bodyPr>
            <a:noAutofit/>
          </a:bodyPr>
          <a:lstStyle/>
          <a:p>
            <a:r>
              <a:rPr lang="en-US" sz="4400" dirty="0"/>
              <a:t>Phase 3: Development and Retention</a:t>
            </a:r>
          </a:p>
        </p:txBody>
      </p:sp>
      <p:sp>
        <p:nvSpPr>
          <p:cNvPr id="3" name="Content Placeholder 2">
            <a:extLst>
              <a:ext uri="{FF2B5EF4-FFF2-40B4-BE49-F238E27FC236}">
                <a16:creationId xmlns:a16="http://schemas.microsoft.com/office/drawing/2014/main" id="{5995187A-434C-1273-5EE5-C1E114F73D39}"/>
              </a:ext>
            </a:extLst>
          </p:cNvPr>
          <p:cNvSpPr>
            <a:spLocks noGrp="1"/>
          </p:cNvSpPr>
          <p:nvPr>
            <p:ph sz="half" idx="2"/>
          </p:nvPr>
        </p:nvSpPr>
        <p:spPr/>
        <p:txBody>
          <a:bodyPr>
            <a:normAutofit/>
          </a:bodyPr>
          <a:lstStyle/>
          <a:p>
            <a:pPr>
              <a:spcAft>
                <a:spcPts val="1000"/>
              </a:spcAft>
            </a:pPr>
            <a:r>
              <a:rPr lang="en-US" sz="3600" dirty="0"/>
              <a:t>Meeting logistics</a:t>
            </a:r>
          </a:p>
          <a:p>
            <a:pPr>
              <a:spcAft>
                <a:spcPts val="1000"/>
              </a:spcAft>
            </a:pPr>
            <a:r>
              <a:rPr lang="en-US" sz="3600" dirty="0"/>
              <a:t>Facilitation skills for engaging and sustaining your YAB</a:t>
            </a:r>
          </a:p>
          <a:p>
            <a:pPr>
              <a:spcAft>
                <a:spcPts val="1000"/>
              </a:spcAft>
            </a:pPr>
            <a:r>
              <a:rPr lang="en-US" sz="3600" dirty="0"/>
              <a:t>Evaluations of YAB processes and outcomes</a:t>
            </a:r>
          </a:p>
          <a:p>
            <a:pPr>
              <a:spcAft>
                <a:spcPts val="1000"/>
              </a:spcAft>
            </a:pPr>
            <a:r>
              <a:rPr lang="en-US" sz="3600" dirty="0"/>
              <a:t>Life Cycle of a YAB  </a:t>
            </a:r>
          </a:p>
          <a:p>
            <a:pPr marL="0" indent="0">
              <a:buNone/>
            </a:pPr>
            <a:endParaRPr lang="en-US" sz="3600" dirty="0"/>
          </a:p>
        </p:txBody>
      </p:sp>
    </p:spTree>
    <p:extLst>
      <p:ext uri="{BB962C8B-B14F-4D97-AF65-F5344CB8AC3E}">
        <p14:creationId xmlns:p14="http://schemas.microsoft.com/office/powerpoint/2010/main" val="328393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77D6-4A42-4B4A-9AC0-361DE2CA2DFA}"/>
              </a:ext>
            </a:extLst>
          </p:cNvPr>
          <p:cNvSpPr>
            <a:spLocks noGrp="1"/>
          </p:cNvSpPr>
          <p:nvPr>
            <p:ph type="title"/>
          </p:nvPr>
        </p:nvSpPr>
        <p:spPr/>
        <p:txBody>
          <a:bodyPr anchor="t">
            <a:normAutofit/>
          </a:bodyPr>
          <a:lstStyle/>
          <a:p>
            <a:r>
              <a:rPr lang="en-US" sz="4400" dirty="0"/>
              <a:t>Phase 3 Resources </a:t>
            </a:r>
          </a:p>
        </p:txBody>
      </p:sp>
      <p:sp>
        <p:nvSpPr>
          <p:cNvPr id="3" name="Content Placeholder 2">
            <a:extLst>
              <a:ext uri="{FF2B5EF4-FFF2-40B4-BE49-F238E27FC236}">
                <a16:creationId xmlns:a16="http://schemas.microsoft.com/office/drawing/2014/main" id="{5995187A-434C-1273-5EE5-C1E114F73D39}"/>
              </a:ext>
            </a:extLst>
          </p:cNvPr>
          <p:cNvSpPr>
            <a:spLocks noGrp="1"/>
          </p:cNvSpPr>
          <p:nvPr>
            <p:ph idx="1"/>
          </p:nvPr>
        </p:nvSpPr>
        <p:spPr/>
        <p:txBody>
          <a:bodyPr>
            <a:normAutofit/>
          </a:bodyPr>
          <a:lstStyle/>
          <a:p>
            <a:pPr>
              <a:spcAft>
                <a:spcPts val="1000"/>
              </a:spcAft>
            </a:pPr>
            <a:r>
              <a:rPr lang="en-US" dirty="0"/>
              <a:t>Meeting agendas</a:t>
            </a:r>
          </a:p>
          <a:p>
            <a:pPr>
              <a:spcAft>
                <a:spcPts val="1000"/>
              </a:spcAft>
            </a:pPr>
            <a:r>
              <a:rPr lang="en-US" dirty="0"/>
              <a:t>Roles and responsibilities</a:t>
            </a:r>
          </a:p>
          <a:p>
            <a:pPr>
              <a:spcAft>
                <a:spcPts val="1000"/>
              </a:spcAft>
            </a:pPr>
            <a:r>
              <a:rPr lang="en-US" dirty="0"/>
              <a:t>Evaluation questions and guidance</a:t>
            </a:r>
          </a:p>
          <a:p>
            <a:pPr>
              <a:spcAft>
                <a:spcPts val="1000"/>
              </a:spcAft>
            </a:pPr>
            <a:r>
              <a:rPr lang="en-US" dirty="0"/>
              <a:t>Webinars on running advisory boards</a:t>
            </a:r>
          </a:p>
        </p:txBody>
      </p:sp>
      <p:pic>
        <p:nvPicPr>
          <p:cNvPr id="7" name="Picture Placeholder 6" descr="A group of racially diverse young people sitting around a table in a library.">
            <a:extLst>
              <a:ext uri="{FF2B5EF4-FFF2-40B4-BE49-F238E27FC236}">
                <a16:creationId xmlns:a16="http://schemas.microsoft.com/office/drawing/2014/main" id="{61FDCFAC-9C1F-FAC6-E802-B8F23E4A1A46}"/>
              </a:ext>
            </a:extLst>
          </p:cNvPr>
          <p:cNvPicPr>
            <a:picLocks noGrp="1" noChangeAspect="1"/>
          </p:cNvPicPr>
          <p:nvPr>
            <p:ph type="pic" sz="quarter" idx="10"/>
          </p:nvPr>
        </p:nvPicPr>
        <p:blipFill rotWithShape="1">
          <a:blip r:embed="rId3"/>
          <a:srcRect l="1401" r="-9136"/>
          <a:stretch/>
        </p:blipFill>
        <p:spPr>
          <a:xfrm>
            <a:off x="7613374" y="22391"/>
            <a:ext cx="4999532" cy="3093671"/>
          </a:xfrm>
        </p:spPr>
      </p:pic>
      <p:sp>
        <p:nvSpPr>
          <p:cNvPr id="33" name="TextBox 32">
            <a:extLst>
              <a:ext uri="{FF2B5EF4-FFF2-40B4-BE49-F238E27FC236}">
                <a16:creationId xmlns:a16="http://schemas.microsoft.com/office/drawing/2014/main" id="{6DF2C46B-80F6-43E0-11F1-1DCD7ED21CDD}"/>
              </a:ext>
            </a:extLst>
          </p:cNvPr>
          <p:cNvSpPr txBox="1"/>
          <p:nvPr/>
        </p:nvSpPr>
        <p:spPr>
          <a:xfrm>
            <a:off x="8191870" y="3344740"/>
            <a:ext cx="3842539" cy="646331"/>
          </a:xfrm>
          <a:prstGeom prst="rect">
            <a:avLst/>
          </a:prstGeom>
          <a:noFill/>
        </p:spPr>
        <p:txBody>
          <a:bodyPr wrap="square" rtlCol="0">
            <a:spAutoFit/>
          </a:bodyPr>
          <a:lstStyle/>
          <a:p>
            <a:r>
              <a:rPr lang="en-US" dirty="0">
                <a:solidFill>
                  <a:schemeClr val="bg1"/>
                </a:solidFill>
              </a:rPr>
              <a:t>Image from: </a:t>
            </a:r>
            <a:r>
              <a:rPr lang="en-US" dirty="0">
                <a:solidFill>
                  <a:schemeClr val="bg1"/>
                </a:solidFill>
                <a:hlinkClick r:id="rId4">
                  <a:extLst>
                    <a:ext uri="{A12FA001-AC4F-418D-AE19-62706E023703}">
                      <ahyp:hlinkClr xmlns:ahyp="http://schemas.microsoft.com/office/drawing/2018/hyperlinkcolor" val="tx"/>
                    </a:ext>
                  </a:extLst>
                </a:hlinkClick>
              </a:rPr>
              <a:t>Transitions to Adulthood Center for Research</a:t>
            </a:r>
            <a:endParaRPr lang="en-US" dirty="0">
              <a:solidFill>
                <a:schemeClr val="bg1"/>
              </a:solidFill>
            </a:endParaRPr>
          </a:p>
        </p:txBody>
      </p:sp>
    </p:spTree>
    <p:extLst>
      <p:ext uri="{BB962C8B-B14F-4D97-AF65-F5344CB8AC3E}">
        <p14:creationId xmlns:p14="http://schemas.microsoft.com/office/powerpoint/2010/main" val="678806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77D6-4A42-4B4A-9AC0-361DE2CA2DFA}"/>
              </a:ext>
            </a:extLst>
          </p:cNvPr>
          <p:cNvSpPr>
            <a:spLocks noGrp="1"/>
          </p:cNvSpPr>
          <p:nvPr>
            <p:ph type="title"/>
          </p:nvPr>
        </p:nvSpPr>
        <p:spPr/>
        <p:txBody>
          <a:bodyPr>
            <a:normAutofit/>
          </a:bodyPr>
          <a:lstStyle/>
          <a:p>
            <a:r>
              <a:rPr lang="en-US" sz="4400" dirty="0"/>
              <a:t>What’s Next</a:t>
            </a:r>
          </a:p>
        </p:txBody>
      </p:sp>
      <p:sp>
        <p:nvSpPr>
          <p:cNvPr id="3" name="Content Placeholder 2">
            <a:extLst>
              <a:ext uri="{FF2B5EF4-FFF2-40B4-BE49-F238E27FC236}">
                <a16:creationId xmlns:a16="http://schemas.microsoft.com/office/drawing/2014/main" id="{5995187A-434C-1273-5EE5-C1E114F73D39}"/>
              </a:ext>
            </a:extLst>
          </p:cNvPr>
          <p:cNvSpPr>
            <a:spLocks noGrp="1"/>
          </p:cNvSpPr>
          <p:nvPr>
            <p:ph sz="half" idx="2"/>
          </p:nvPr>
        </p:nvSpPr>
        <p:spPr/>
        <p:txBody>
          <a:bodyPr>
            <a:normAutofit/>
          </a:bodyPr>
          <a:lstStyle/>
          <a:p>
            <a:pPr>
              <a:spcAft>
                <a:spcPts val="1000"/>
              </a:spcAft>
            </a:pPr>
            <a:r>
              <a:rPr lang="en-US" sz="3600" dirty="0"/>
              <a:t>Shannon CSI Partners continuing to pilot and evaluate the toolkit</a:t>
            </a:r>
          </a:p>
          <a:p>
            <a:pPr>
              <a:spcAft>
                <a:spcPts val="1000"/>
              </a:spcAft>
            </a:pPr>
            <a:r>
              <a:rPr lang="en-US" sz="3600" dirty="0"/>
              <a:t>Consider additional formats to share the toolkit, such as short videos or training modules</a:t>
            </a:r>
          </a:p>
          <a:p>
            <a:pPr>
              <a:spcAft>
                <a:spcPts val="1000"/>
              </a:spcAft>
            </a:pPr>
            <a:r>
              <a:rPr lang="en-US" sz="3600" dirty="0"/>
              <a:t>Provide technical assistance to agencies looking to start their own YAB</a:t>
            </a:r>
          </a:p>
          <a:p>
            <a:endParaRPr lang="en-US" sz="3600" dirty="0"/>
          </a:p>
          <a:p>
            <a:pPr marL="0" indent="0">
              <a:buNone/>
            </a:pPr>
            <a:endParaRPr lang="en-US" sz="3600" dirty="0"/>
          </a:p>
        </p:txBody>
      </p:sp>
    </p:spTree>
    <p:extLst>
      <p:ext uri="{BB962C8B-B14F-4D97-AF65-F5344CB8AC3E}">
        <p14:creationId xmlns:p14="http://schemas.microsoft.com/office/powerpoint/2010/main" val="12878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rch">
            <a:extLst>
              <a:ext uri="{FF2B5EF4-FFF2-40B4-BE49-F238E27FC236}">
                <a16:creationId xmlns:a16="http://schemas.microsoft.com/office/drawing/2014/main" id="{44677464-0663-62A5-28C3-B3482864CD94}"/>
              </a:ext>
            </a:extLst>
          </p:cNvPr>
          <p:cNvSpPr>
            <a:spLocks noGrp="1"/>
          </p:cNvSpPr>
          <p:nvPr>
            <p:ph type="title"/>
          </p:nvPr>
        </p:nvSpPr>
        <p:spPr/>
        <p:txBody>
          <a:bodyPr/>
          <a:lstStyle/>
          <a:p>
            <a:r>
              <a:rPr lang="en-US" dirty="0"/>
              <a:t>Emma Narkewicz, MPA</a:t>
            </a:r>
          </a:p>
        </p:txBody>
      </p:sp>
      <p:sp>
        <p:nvSpPr>
          <p:cNvPr id="15" name="Content Placeholder 14">
            <a:extLst>
              <a:ext uri="{FF2B5EF4-FFF2-40B4-BE49-F238E27FC236}">
                <a16:creationId xmlns:a16="http://schemas.microsoft.com/office/drawing/2014/main" id="{D1918EF2-61AA-83A4-6A21-0ED0BC0A612A}"/>
              </a:ext>
            </a:extLst>
          </p:cNvPr>
          <p:cNvSpPr>
            <a:spLocks noGrp="1"/>
          </p:cNvSpPr>
          <p:nvPr>
            <p:ph idx="1"/>
          </p:nvPr>
        </p:nvSpPr>
        <p:spPr>
          <a:xfrm>
            <a:off x="470590" y="1529542"/>
            <a:ext cx="7020560" cy="4531723"/>
          </a:xfrm>
        </p:spPr>
        <p:txBody>
          <a:bodyPr/>
          <a:lstStyle/>
          <a:p>
            <a:pPr>
              <a:lnSpc>
                <a:spcPct val="150000"/>
              </a:lnSpc>
              <a:spcBef>
                <a:spcPts val="0"/>
              </a:spcBef>
            </a:pPr>
            <a:r>
              <a:rPr lang="en-US" dirty="0"/>
              <a:t>Clinical Research Coordinator III</a:t>
            </a:r>
          </a:p>
          <a:p>
            <a:pPr>
              <a:lnSpc>
                <a:spcPct val="150000"/>
              </a:lnSpc>
              <a:spcBef>
                <a:spcPts val="0"/>
              </a:spcBef>
            </a:pPr>
            <a:r>
              <a:rPr lang="en-US" dirty="0"/>
              <a:t>Co-Author YAB Toolkit</a:t>
            </a:r>
          </a:p>
          <a:p>
            <a:pPr marL="0" indent="0">
              <a:buNone/>
            </a:pPr>
            <a:endParaRPr lang="en-US" dirty="0"/>
          </a:p>
        </p:txBody>
      </p:sp>
      <p:pic>
        <p:nvPicPr>
          <p:cNvPr id="11" name="Picture Placeholder 10" descr="A photo of Emma Narkewicz, MPA, a white woman with mid-length brown hair wearing a blue blazer.">
            <a:extLst>
              <a:ext uri="{FF2B5EF4-FFF2-40B4-BE49-F238E27FC236}">
                <a16:creationId xmlns:a16="http://schemas.microsoft.com/office/drawing/2014/main" id="{B2475A62-8207-C68A-BC11-A2874B01483F}"/>
              </a:ext>
            </a:extLst>
          </p:cNvPr>
          <p:cNvPicPr>
            <a:picLocks noGrp="1" noChangeAspect="1"/>
          </p:cNvPicPr>
          <p:nvPr>
            <p:ph type="pic" sz="quarter" idx="13"/>
          </p:nvPr>
        </p:nvPicPr>
        <p:blipFill>
          <a:blip r:embed="rId3"/>
          <a:srcRect l="2349" r="2349"/>
          <a:stretch>
            <a:fillRect/>
          </a:stretch>
        </p:blipFill>
        <p:spPr>
          <a:xfrm>
            <a:off x="7618414" y="0"/>
            <a:ext cx="4573586" cy="4853057"/>
          </a:xfrm>
        </p:spPr>
      </p:pic>
    </p:spTree>
    <p:extLst>
      <p:ext uri="{BB962C8B-B14F-4D97-AF65-F5344CB8AC3E}">
        <p14:creationId xmlns:p14="http://schemas.microsoft.com/office/powerpoint/2010/main" val="1418638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1A0246D-B42B-F066-84C3-CC8A36130B3A}"/>
              </a:ext>
            </a:extLst>
          </p:cNvPr>
          <p:cNvSpPr>
            <a:spLocks noGrp="1"/>
          </p:cNvSpPr>
          <p:nvPr>
            <p:ph type="title"/>
          </p:nvPr>
        </p:nvSpPr>
        <p:spPr/>
        <p:txBody>
          <a:bodyPr anchor="ctr">
            <a:normAutofit/>
          </a:bodyPr>
          <a:lstStyle/>
          <a:p>
            <a:r>
              <a:rPr lang="en-US" sz="4400" dirty="0"/>
              <a:t>Check Out Our Toolkit</a:t>
            </a:r>
          </a:p>
        </p:txBody>
      </p:sp>
      <p:sp>
        <p:nvSpPr>
          <p:cNvPr id="11" name="Text Placeholder 10">
            <a:extLst>
              <a:ext uri="{FF2B5EF4-FFF2-40B4-BE49-F238E27FC236}">
                <a16:creationId xmlns:a16="http://schemas.microsoft.com/office/drawing/2014/main" id="{E03D7360-DEEA-18AA-8D5F-03A80EEF2C5C}"/>
              </a:ext>
            </a:extLst>
          </p:cNvPr>
          <p:cNvSpPr>
            <a:spLocks noGrp="1"/>
          </p:cNvSpPr>
          <p:nvPr>
            <p:ph type="body" idx="1"/>
          </p:nvPr>
        </p:nvSpPr>
        <p:spPr/>
        <p:txBody>
          <a:bodyPr/>
          <a:lstStyle/>
          <a:p>
            <a:pPr algn="ctr"/>
            <a:r>
              <a:rPr lang="en-US" dirty="0"/>
              <a:t>Citation</a:t>
            </a:r>
          </a:p>
        </p:txBody>
      </p:sp>
      <p:sp>
        <p:nvSpPr>
          <p:cNvPr id="2" name="Content Placeholder 1">
            <a:extLst>
              <a:ext uri="{FF2B5EF4-FFF2-40B4-BE49-F238E27FC236}">
                <a16:creationId xmlns:a16="http://schemas.microsoft.com/office/drawing/2014/main" id="{FD1E19D7-46D5-56D7-50A7-7D8652199309}"/>
              </a:ext>
            </a:extLst>
          </p:cNvPr>
          <p:cNvSpPr>
            <a:spLocks noGrp="1"/>
          </p:cNvSpPr>
          <p:nvPr>
            <p:ph sz="half" idx="2"/>
          </p:nvPr>
        </p:nvSpPr>
        <p:spPr/>
        <p:txBody>
          <a:bodyPr>
            <a:normAutofit fontScale="92500" lnSpcReduction="20000"/>
          </a:bodyPr>
          <a:lstStyle/>
          <a:p>
            <a:pPr marL="0" indent="0" fontAlgn="base">
              <a:buNone/>
            </a:pPr>
            <a:r>
              <a:rPr lang="en-US" sz="2500" b="0" i="0" dirty="0">
                <a:effectLst/>
                <a:highlight>
                  <a:srgbClr val="FFFFFF"/>
                </a:highlight>
              </a:rPr>
              <a:t> McCaffrey, E., Narkewicz, E. L., &amp; Sudbrock, E. R. (2024). </a:t>
            </a:r>
            <a:r>
              <a:rPr lang="en-US" sz="2500" b="0" i="0" spc="-50" dirty="0">
                <a:effectLst/>
                <a:highlight>
                  <a:srgbClr val="FFFFFF"/>
                </a:highlight>
              </a:rPr>
              <a:t>Creating and Sustaining Youth Advisory Boards (YABs): </a:t>
            </a:r>
            <a:r>
              <a:rPr lang="en-US" sz="2500" b="0" i="0" dirty="0">
                <a:effectLst/>
                <a:highlight>
                  <a:srgbClr val="FFFFFF"/>
                </a:highlight>
              </a:rPr>
              <a:t>A Toolkit for Health and Human Services. Worcester, MA: UMass Chan Medical School, Department of Psychiatry, Implementation Science and Practice Advances Research Center (</a:t>
            </a:r>
            <a:r>
              <a:rPr lang="en-US" sz="2500" b="0" i="0" dirty="0" err="1">
                <a:effectLst/>
                <a:highlight>
                  <a:srgbClr val="FFFFFF"/>
                </a:highlight>
              </a:rPr>
              <a:t>iSPARC</a:t>
            </a:r>
            <a:r>
              <a:rPr lang="en-US" sz="2500" b="0" i="0" dirty="0">
                <a:effectLst/>
                <a:highlight>
                  <a:srgbClr val="FFFFFF"/>
                </a:highlight>
              </a:rPr>
              <a:t>), Transitions to Adulthood Center for Research.</a:t>
            </a:r>
          </a:p>
          <a:p>
            <a:pPr marL="0" indent="0">
              <a:buNone/>
            </a:pPr>
            <a:br>
              <a:rPr lang="en-US" sz="2500" dirty="0"/>
            </a:br>
            <a:endParaRPr lang="en-US" sz="2500" dirty="0"/>
          </a:p>
        </p:txBody>
      </p:sp>
      <p:sp>
        <p:nvSpPr>
          <p:cNvPr id="12" name="Text Placeholder 11">
            <a:extLst>
              <a:ext uri="{FF2B5EF4-FFF2-40B4-BE49-F238E27FC236}">
                <a16:creationId xmlns:a16="http://schemas.microsoft.com/office/drawing/2014/main" id="{7963BC5C-6F9A-95E7-1B32-AC20E7EEB561}"/>
              </a:ext>
            </a:extLst>
          </p:cNvPr>
          <p:cNvSpPr>
            <a:spLocks noGrp="1"/>
          </p:cNvSpPr>
          <p:nvPr>
            <p:ph type="body" idx="10"/>
          </p:nvPr>
        </p:nvSpPr>
        <p:spPr/>
        <p:txBody>
          <a:bodyPr/>
          <a:lstStyle/>
          <a:p>
            <a:pPr algn="ctr"/>
            <a:r>
              <a:rPr lang="en-US" dirty="0"/>
              <a:t>QR Code</a:t>
            </a:r>
          </a:p>
        </p:txBody>
      </p:sp>
      <p:pic>
        <p:nvPicPr>
          <p:cNvPr id="7" name="Picture Placeholder 6" descr="A qr code on a white background.">
            <a:extLst>
              <a:ext uri="{FF2B5EF4-FFF2-40B4-BE49-F238E27FC236}">
                <a16:creationId xmlns:a16="http://schemas.microsoft.com/office/drawing/2014/main" id="{54C93EA7-2089-B421-96DB-8A8EB2688A62}"/>
              </a:ext>
            </a:extLst>
          </p:cNvPr>
          <p:cNvPicPr>
            <a:picLocks noGrp="1" noChangeAspect="1"/>
          </p:cNvPicPr>
          <p:nvPr>
            <p:ph sz="half" idx="11"/>
          </p:nvPr>
        </p:nvPicPr>
        <p:blipFill rotWithShape="1">
          <a:blip r:embed="rId2"/>
          <a:stretch/>
        </p:blipFill>
        <p:spPr>
          <a:xfrm>
            <a:off x="7718921" y="3115082"/>
            <a:ext cx="2857143" cy="2857143"/>
          </a:xfrm>
          <a:noFill/>
        </p:spPr>
      </p:pic>
    </p:spTree>
    <p:extLst>
      <p:ext uri="{BB962C8B-B14F-4D97-AF65-F5344CB8AC3E}">
        <p14:creationId xmlns:p14="http://schemas.microsoft.com/office/powerpoint/2010/main" val="4100159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F7FF5D-7D56-392B-14A3-6E08EDDF41FB}"/>
              </a:ext>
            </a:extLst>
          </p:cNvPr>
          <p:cNvSpPr>
            <a:spLocks noGrp="1"/>
          </p:cNvSpPr>
          <p:nvPr>
            <p:ph type="title"/>
          </p:nvPr>
        </p:nvSpPr>
        <p:spPr/>
        <p:txBody>
          <a:bodyPr>
            <a:normAutofit/>
          </a:bodyPr>
          <a:lstStyle/>
          <a:p>
            <a:r>
              <a:rPr lang="en-US" sz="4400" dirty="0"/>
              <a:t>References, Panel Part 2</a:t>
            </a:r>
          </a:p>
        </p:txBody>
      </p:sp>
      <p:sp>
        <p:nvSpPr>
          <p:cNvPr id="9" name="Content Placeholder 8">
            <a:extLst>
              <a:ext uri="{FF2B5EF4-FFF2-40B4-BE49-F238E27FC236}">
                <a16:creationId xmlns:a16="http://schemas.microsoft.com/office/drawing/2014/main" id="{B10F4F10-BF2E-34A6-D719-50E7574FCC23}"/>
              </a:ext>
            </a:extLst>
          </p:cNvPr>
          <p:cNvSpPr>
            <a:spLocks noGrp="1"/>
          </p:cNvSpPr>
          <p:nvPr>
            <p:ph sz="half" idx="2"/>
          </p:nvPr>
        </p:nvSpPr>
        <p:spPr>
          <a:xfrm>
            <a:off x="616819" y="1690793"/>
            <a:ext cx="5540375" cy="3832274"/>
          </a:xfrm>
        </p:spPr>
        <p:txBody>
          <a:bodyPr>
            <a:normAutofit fontScale="25000" lnSpcReduction="20000"/>
          </a:bodyPr>
          <a:lstStyle/>
          <a:p>
            <a:pPr marL="0" indent="0">
              <a:lnSpc>
                <a:spcPct val="100000"/>
              </a:lnSpc>
              <a:buNone/>
            </a:pPr>
            <a:r>
              <a:rPr lang="en-US" sz="11200" dirty="0"/>
              <a:t>Delman, J. (2011). Young Adults Getting Involved: Participatory Action Research and Transition Age Youth. Tip Sheet 1. Worcester, MA: University of Massachusetts Medical School, Department of Psychiatry, Systems and Psychosocial Advances Research Center (SPARC), Transitions Research and Training Center</a:t>
            </a:r>
          </a:p>
          <a:p>
            <a:pPr marL="0" indent="0">
              <a:lnSpc>
                <a:spcPct val="100000"/>
              </a:lnSpc>
              <a:buNone/>
            </a:pPr>
            <a:endParaRPr lang="en-US" sz="9800" dirty="0"/>
          </a:p>
          <a:p>
            <a:pPr marL="0" indent="0">
              <a:lnSpc>
                <a:spcPct val="100000"/>
              </a:lnSpc>
              <a:buNone/>
            </a:pPr>
            <a:endParaRPr lang="en-US" sz="1800" dirty="0"/>
          </a:p>
          <a:p>
            <a:pPr marL="0" indent="0">
              <a:lnSpc>
                <a:spcPct val="100000"/>
              </a:lnSpc>
              <a:buNone/>
            </a:pPr>
            <a:endParaRPr lang="en-US" sz="1800" dirty="0"/>
          </a:p>
        </p:txBody>
      </p:sp>
      <p:sp>
        <p:nvSpPr>
          <p:cNvPr id="11" name="Content Placeholder 10">
            <a:extLst>
              <a:ext uri="{FF2B5EF4-FFF2-40B4-BE49-F238E27FC236}">
                <a16:creationId xmlns:a16="http://schemas.microsoft.com/office/drawing/2014/main" id="{1CC4A45A-2F6B-0258-BA7E-561D042E4A74}"/>
              </a:ext>
            </a:extLst>
          </p:cNvPr>
          <p:cNvSpPr>
            <a:spLocks noGrp="1"/>
          </p:cNvSpPr>
          <p:nvPr>
            <p:ph sz="quarter" idx="4"/>
          </p:nvPr>
        </p:nvSpPr>
        <p:spPr>
          <a:xfrm>
            <a:off x="6335038" y="1690793"/>
            <a:ext cx="5402981" cy="3832274"/>
          </a:xfrm>
        </p:spPr>
        <p:txBody>
          <a:bodyPr>
            <a:normAutofit fontScale="25000" lnSpcReduction="20000"/>
          </a:bodyPr>
          <a:lstStyle/>
          <a:p>
            <a:pPr marL="0" indent="0">
              <a:buNone/>
            </a:pPr>
            <a:r>
              <a:rPr lang="en-US" sz="11200" dirty="0"/>
              <a:t>Mizrahi R, Costa A. (2018). Tips and Tricks to Starting a Young Adult Council Part 1: 10 Steps to Starting a Young Adult Advisory Council [English and Spanish versions]. Psychiatry Information in Brief 2018;15(5):1125. https://doi.org/10.7191/pib.1125. Retrieved from </a:t>
            </a:r>
            <a:r>
              <a:rPr lang="en-US" sz="11200" dirty="0">
                <a:hlinkClick r:id="rId3"/>
              </a:rPr>
              <a:t>https://escholarship.umassmed.edu/pib/vol15/iss5/1</a:t>
            </a:r>
            <a:endParaRPr lang="en-US" sz="11200" dirty="0"/>
          </a:p>
          <a:p>
            <a:pPr marL="0" indent="0">
              <a:buNone/>
            </a:pPr>
            <a:endParaRPr lang="en-US" sz="11200" dirty="0"/>
          </a:p>
          <a:p>
            <a:pPr marL="0" indent="0">
              <a:buNone/>
            </a:pPr>
            <a:endParaRPr lang="en-US" dirty="0"/>
          </a:p>
        </p:txBody>
      </p:sp>
    </p:spTree>
    <p:extLst>
      <p:ext uri="{BB962C8B-B14F-4D97-AF65-F5344CB8AC3E}">
        <p14:creationId xmlns:p14="http://schemas.microsoft.com/office/powerpoint/2010/main" val="1927648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6C9D-D7B4-4B46-B532-ED39E38CEDE6}"/>
              </a:ext>
            </a:extLst>
          </p:cNvPr>
          <p:cNvSpPr>
            <a:spLocks noGrp="1"/>
          </p:cNvSpPr>
          <p:nvPr>
            <p:ph type="ctrTitle"/>
          </p:nvPr>
        </p:nvSpPr>
        <p:spPr/>
        <p:txBody>
          <a:bodyPr>
            <a:normAutofit/>
          </a:bodyPr>
          <a:lstStyle/>
          <a:p>
            <a:r>
              <a:rPr lang="en-US" sz="4000" dirty="0"/>
              <a:t>Youth In Action: Lessons Learned from Building a New Young Adult Advisory Board by Utilizing the Toolkit</a:t>
            </a:r>
          </a:p>
        </p:txBody>
      </p:sp>
      <p:sp>
        <p:nvSpPr>
          <p:cNvPr id="3" name="Subtitle 2">
            <a:extLst>
              <a:ext uri="{FF2B5EF4-FFF2-40B4-BE49-F238E27FC236}">
                <a16:creationId xmlns:a16="http://schemas.microsoft.com/office/drawing/2014/main" id="{ED9CAD2D-FD41-42F1-B50B-816CD8301332}"/>
              </a:ext>
            </a:extLst>
          </p:cNvPr>
          <p:cNvSpPr>
            <a:spLocks noGrp="1"/>
          </p:cNvSpPr>
          <p:nvPr>
            <p:ph type="subTitle" idx="1"/>
          </p:nvPr>
        </p:nvSpPr>
        <p:spPr/>
        <p:txBody>
          <a:bodyPr>
            <a:normAutofit fontScale="70000" lnSpcReduction="20000"/>
          </a:bodyPr>
          <a:lstStyle/>
          <a:p>
            <a:r>
              <a:rPr lang="en-US" sz="2900" dirty="0"/>
              <a:t>Jinnia </a:t>
            </a:r>
            <a:r>
              <a:rPr lang="en-US" sz="2900" dirty="0" err="1"/>
              <a:t>Baiye</a:t>
            </a:r>
            <a:r>
              <a:rPr lang="en-US" sz="2900" dirty="0"/>
              <a:t>, BSc., Implementation Support Specialist I</a:t>
            </a:r>
          </a:p>
          <a:p>
            <a:r>
              <a:rPr lang="en-US" dirty="0"/>
              <a:t>Senator Charles E. Shannon, Jr. Community Safety Initiative Local Action Research Partner</a:t>
            </a:r>
          </a:p>
          <a:p>
            <a:endParaRPr lang="en-US" dirty="0"/>
          </a:p>
        </p:txBody>
      </p:sp>
      <p:sp>
        <p:nvSpPr>
          <p:cNvPr id="4" name="Text Placeholder 3">
            <a:extLst>
              <a:ext uri="{FF2B5EF4-FFF2-40B4-BE49-F238E27FC236}">
                <a16:creationId xmlns:a16="http://schemas.microsoft.com/office/drawing/2014/main" id="{EF6C65E4-503B-4D0F-A066-9AFC9D99B8DD}"/>
              </a:ext>
            </a:extLst>
          </p:cNvPr>
          <p:cNvSpPr>
            <a:spLocks noGrp="1"/>
          </p:cNvSpPr>
          <p:nvPr>
            <p:ph type="body" sz="quarter" idx="10"/>
          </p:nvPr>
        </p:nvSpPr>
        <p:spPr/>
        <p:txBody>
          <a:bodyPr/>
          <a:lstStyle/>
          <a:p>
            <a:r>
              <a:rPr lang="en-US" dirty="0"/>
              <a:t>04.21.2024 | 2024 NARRTC ANNUAL CONFERENCE AND BUSINESS MEETING</a:t>
            </a:r>
          </a:p>
          <a:p>
            <a:endParaRPr lang="en-US" dirty="0"/>
          </a:p>
        </p:txBody>
      </p:sp>
    </p:spTree>
    <p:extLst>
      <p:ext uri="{BB962C8B-B14F-4D97-AF65-F5344CB8AC3E}">
        <p14:creationId xmlns:p14="http://schemas.microsoft.com/office/powerpoint/2010/main" val="2295372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664640-2BB1-1B06-CD54-217820A6D0CD}"/>
              </a:ext>
            </a:extLst>
          </p:cNvPr>
          <p:cNvSpPr>
            <a:spLocks noGrp="1" noRot="1" noMove="1" noResize="1" noEditPoints="1" noAdjustHandles="1" noChangeArrowheads="1" noChangeShapeType="1"/>
          </p:cNvSpPr>
          <p:nvPr>
            <p:ph type="title"/>
          </p:nvPr>
        </p:nvSpPr>
        <p:spPr/>
        <p:txBody>
          <a:bodyPr>
            <a:normAutofit/>
          </a:bodyPr>
          <a:lstStyle/>
          <a:p>
            <a:r>
              <a:rPr lang="en-US" sz="4400" b="1" dirty="0"/>
              <a:t>Acknowledgement</a:t>
            </a:r>
            <a:endParaRPr lang="en-US" sz="4400" dirty="0"/>
          </a:p>
        </p:txBody>
      </p:sp>
      <p:sp>
        <p:nvSpPr>
          <p:cNvPr id="2" name="Text Placeholder 1">
            <a:extLst>
              <a:ext uri="{FF2B5EF4-FFF2-40B4-BE49-F238E27FC236}">
                <a16:creationId xmlns:a16="http://schemas.microsoft.com/office/drawing/2014/main" id="{8F185C23-C091-1F09-FC09-54638A7ED1C5}"/>
              </a:ext>
            </a:extLst>
          </p:cNvPr>
          <p:cNvSpPr>
            <a:spLocks noGrp="1" noRot="1" noMove="1" noResize="1" noEditPoints="1" noAdjustHandles="1" noChangeArrowheads="1" noChangeShapeType="1"/>
          </p:cNvSpPr>
          <p:nvPr>
            <p:ph sz="half" idx="2"/>
          </p:nvPr>
        </p:nvSpPr>
        <p:spPr/>
        <p:txBody>
          <a:bodyPr>
            <a:noAutofit/>
          </a:bodyPr>
          <a:lstStyle/>
          <a:p>
            <a:r>
              <a:rPr lang="en-US" sz="2600" b="0" dirty="0">
                <a:ea typeface="Times New Roman" panose="02020603050405020304" pitchFamily="18" charset="0"/>
                <a:cs typeface="Times New Roman" panose="02020603050405020304" pitchFamily="18" charset="0"/>
              </a:rPr>
              <a:t>This project is funded by the </a:t>
            </a:r>
            <a:r>
              <a:rPr lang="en-US" sz="2600" b="0" dirty="0">
                <a:effectLst/>
              </a:rPr>
              <a:t>Office of Grants and Research of The Massachusetts Executive Office of Public Safety and Security, FY24 Shannon Community Safety Initiative: Local Action Research Partner (PI </a:t>
            </a:r>
            <a:r>
              <a:rPr lang="en-US" sz="2600" b="0" dirty="0">
                <a:ea typeface="Times New Roman" panose="02020603050405020304" pitchFamily="18" charset="0"/>
                <a:cs typeface="Times New Roman" panose="02020603050405020304" pitchFamily="18" charset="0"/>
              </a:rPr>
              <a:t>Drawbridge, Contract # </a:t>
            </a:r>
            <a:r>
              <a:rPr lang="en-US" sz="2600" b="0" dirty="0">
                <a:effectLst/>
                <a:latin typeface="Arial" panose="020B0604020202020204" pitchFamily="34" charset="0"/>
                <a:ea typeface="Times New Roman" panose="02020603050405020304" pitchFamily="18" charset="0"/>
              </a:rPr>
              <a:t>E63000000059127</a:t>
            </a:r>
            <a:r>
              <a:rPr lang="en-US" sz="2600" b="0" dirty="0">
                <a:effectLst/>
              </a:rPr>
              <a:t>).</a:t>
            </a:r>
            <a:r>
              <a:rPr lang="en-US" sz="2600" b="0" dirty="0">
                <a:ea typeface="Times New Roman" panose="02020603050405020304" pitchFamily="18" charset="0"/>
                <a:cs typeface="Times New Roman" panose="02020603050405020304" pitchFamily="18" charset="0"/>
              </a:rPr>
              <a:t> </a:t>
            </a:r>
          </a:p>
          <a:p>
            <a:endParaRPr lang="en-US" sz="2600" b="0" dirty="0">
              <a:ea typeface="Times New Roman" panose="02020603050405020304" pitchFamily="18" charset="0"/>
              <a:cs typeface="Times New Roman" panose="02020603050405020304" pitchFamily="18" charset="0"/>
            </a:endParaRPr>
          </a:p>
          <a:p>
            <a:r>
              <a:rPr lang="en-US" sz="2600" b="0" dirty="0">
                <a:ea typeface="Times New Roman" panose="02020603050405020304" pitchFamily="18" charset="0"/>
                <a:cs typeface="Times New Roman" panose="02020603050405020304" pitchFamily="18" charset="0"/>
              </a:rPr>
              <a:t>Thank you to the YAB Working Group, which includes Dara Drawbridge, PhD, UMass Chan Medical School and our Program Manager, Wil </a:t>
            </a:r>
            <a:r>
              <a:rPr lang="en-US" sz="2600" b="0" dirty="0" err="1">
                <a:ea typeface="Times New Roman" panose="02020603050405020304" pitchFamily="18" charset="0"/>
                <a:cs typeface="Times New Roman" panose="02020603050405020304" pitchFamily="18" charset="0"/>
              </a:rPr>
              <a:t>Renderos</a:t>
            </a:r>
            <a:r>
              <a:rPr lang="en-US" sz="2600" b="0" dirty="0">
                <a:ea typeface="Times New Roman" panose="02020603050405020304" pitchFamily="18" charset="0"/>
                <a:cs typeface="Times New Roman" panose="02020603050405020304" pitchFamily="18" charset="0"/>
              </a:rPr>
              <a:t>. Our Partner Programs were represented by </a:t>
            </a:r>
            <a:r>
              <a:rPr lang="en-US" sz="2600" b="0" dirty="0" err="1">
                <a:ea typeface="Times New Roman" panose="02020603050405020304" pitchFamily="18" charset="0"/>
                <a:cs typeface="Times New Roman" panose="02020603050405020304" pitchFamily="18" charset="0"/>
              </a:rPr>
              <a:t>Donata</a:t>
            </a:r>
            <a:r>
              <a:rPr lang="en-US" sz="2600" b="0" dirty="0">
                <a:ea typeface="Times New Roman" panose="02020603050405020304" pitchFamily="18" charset="0"/>
                <a:cs typeface="Times New Roman" panose="02020603050405020304" pitchFamily="18" charset="0"/>
              </a:rPr>
              <a:t> Martin (Spanish American Center), Shana Fitz, (Making Opportunity Count) and Captain Steven Giannini (Fitchburg Police Department). Thank you all for providing guidance and input throughout the process of creating the YAB. </a:t>
            </a:r>
            <a:endParaRPr lang="en-US" sz="2600" b="0" dirty="0">
              <a:effectLst/>
            </a:endParaRPr>
          </a:p>
        </p:txBody>
      </p:sp>
    </p:spTree>
    <p:extLst>
      <p:ext uri="{BB962C8B-B14F-4D97-AF65-F5344CB8AC3E}">
        <p14:creationId xmlns:p14="http://schemas.microsoft.com/office/powerpoint/2010/main" val="2630098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4E2C-88F2-32EA-4441-DED011D5703F}"/>
              </a:ext>
            </a:extLst>
          </p:cNvPr>
          <p:cNvSpPr>
            <a:spLocks noGrp="1"/>
          </p:cNvSpPr>
          <p:nvPr>
            <p:ph type="title"/>
          </p:nvPr>
        </p:nvSpPr>
        <p:spPr/>
        <p:txBody>
          <a:bodyPr>
            <a:normAutofit/>
          </a:bodyPr>
          <a:lstStyle/>
          <a:p>
            <a:r>
              <a:rPr lang="en-US" sz="4400" dirty="0"/>
              <a:t>Overview</a:t>
            </a:r>
          </a:p>
        </p:txBody>
      </p:sp>
      <p:sp>
        <p:nvSpPr>
          <p:cNvPr id="3" name="Content Placeholder 2">
            <a:extLst>
              <a:ext uri="{FF2B5EF4-FFF2-40B4-BE49-F238E27FC236}">
                <a16:creationId xmlns:a16="http://schemas.microsoft.com/office/drawing/2014/main" id="{26BC454F-5B94-6A63-3AEF-C9082C497E65}"/>
              </a:ext>
            </a:extLst>
          </p:cNvPr>
          <p:cNvSpPr>
            <a:spLocks noGrp="1"/>
          </p:cNvSpPr>
          <p:nvPr>
            <p:ph idx="1"/>
          </p:nvPr>
        </p:nvSpPr>
        <p:spPr/>
        <p:txBody>
          <a:bodyPr>
            <a:normAutofit/>
          </a:bodyPr>
          <a:lstStyle/>
          <a:p>
            <a:r>
              <a:rPr lang="en-US" sz="3600" dirty="0"/>
              <a:t>Introduction to the Shannon Community Safety Initiative </a:t>
            </a:r>
          </a:p>
          <a:p>
            <a:r>
              <a:rPr lang="en-US" sz="3600" dirty="0"/>
              <a:t>Tri-City Partnership Young Adult Advisory Board</a:t>
            </a:r>
            <a:endParaRPr lang="en-US" dirty="0"/>
          </a:p>
          <a:p>
            <a:r>
              <a:rPr lang="en-US" sz="3600" dirty="0"/>
              <a:t>Piloting the Toolkit</a:t>
            </a:r>
          </a:p>
        </p:txBody>
      </p:sp>
    </p:spTree>
    <p:extLst>
      <p:ext uri="{BB962C8B-B14F-4D97-AF65-F5344CB8AC3E}">
        <p14:creationId xmlns:p14="http://schemas.microsoft.com/office/powerpoint/2010/main" val="942901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6C9D-D7B4-4B46-B532-ED39E38CEDE6}"/>
              </a:ext>
            </a:extLst>
          </p:cNvPr>
          <p:cNvSpPr>
            <a:spLocks noGrp="1"/>
          </p:cNvSpPr>
          <p:nvPr>
            <p:ph type="ctrTitle"/>
          </p:nvPr>
        </p:nvSpPr>
        <p:spPr>
          <a:xfrm>
            <a:off x="1524000" y="1473839"/>
            <a:ext cx="9144000" cy="2387600"/>
          </a:xfrm>
        </p:spPr>
        <p:txBody>
          <a:bodyPr>
            <a:normAutofit/>
          </a:bodyPr>
          <a:lstStyle/>
          <a:p>
            <a:r>
              <a:rPr lang="en-US" sz="4400" dirty="0"/>
              <a:t>Introduction to the Shannon Community Safety Initiative (CSI)</a:t>
            </a:r>
          </a:p>
        </p:txBody>
      </p:sp>
    </p:spTree>
    <p:extLst>
      <p:ext uri="{BB962C8B-B14F-4D97-AF65-F5344CB8AC3E}">
        <p14:creationId xmlns:p14="http://schemas.microsoft.com/office/powerpoint/2010/main" val="3140962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sz="4400" dirty="0"/>
              <a:t>Program Structure</a:t>
            </a:r>
          </a:p>
        </p:txBody>
      </p:sp>
      <p:sp>
        <p:nvSpPr>
          <p:cNvPr id="3" name="Content Placeholder 2">
            <a:extLst>
              <a:ext uri="{FF2B5EF4-FFF2-40B4-BE49-F238E27FC236}">
                <a16:creationId xmlns:a16="http://schemas.microsoft.com/office/drawing/2014/main" id="{B1367FDE-B1F7-5DFD-B22F-8D84BCD8F539}"/>
              </a:ext>
            </a:extLst>
          </p:cNvPr>
          <p:cNvSpPr>
            <a:spLocks noGrp="1"/>
          </p:cNvSpPr>
          <p:nvPr>
            <p:ph sz="half" idx="2"/>
          </p:nvPr>
        </p:nvSpPr>
        <p:spPr/>
        <p:txBody>
          <a:bodyPr>
            <a:noAutofit/>
          </a:bodyPr>
          <a:lstStyle/>
          <a:p>
            <a:r>
              <a:rPr lang="en-US" sz="3600" dirty="0"/>
              <a:t>Shannon Community Safety Initiative (CSI) supports agencies and organization across the Commonwealth of Massachusetts to reduce gang violence and involvement amongst youth and young adults in the community</a:t>
            </a:r>
          </a:p>
          <a:p>
            <a:pPr marL="0" indent="0">
              <a:buNone/>
            </a:pPr>
            <a:endParaRPr lang="en-US" sz="3600" dirty="0"/>
          </a:p>
        </p:txBody>
      </p:sp>
      <p:sp>
        <p:nvSpPr>
          <p:cNvPr id="7" name="Content Placeholder 2">
            <a:extLst>
              <a:ext uri="{FF2B5EF4-FFF2-40B4-BE49-F238E27FC236}">
                <a16:creationId xmlns:a16="http://schemas.microsoft.com/office/drawing/2014/main" id="{78DA4364-A1FF-42D3-EDD3-74A573257D15}"/>
              </a:ext>
            </a:extLst>
          </p:cNvPr>
          <p:cNvSpPr txBox="1">
            <a:spLocks/>
          </p:cNvSpPr>
          <p:nvPr/>
        </p:nvSpPr>
        <p:spPr>
          <a:xfrm>
            <a:off x="457200" y="5918905"/>
            <a:ext cx="6733735" cy="438445"/>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err="1"/>
              <a:t>www.shannoncsi.com</a:t>
            </a:r>
            <a:endParaRPr lang="en-US" sz="1500" dirty="0"/>
          </a:p>
        </p:txBody>
      </p:sp>
    </p:spTree>
    <p:extLst>
      <p:ext uri="{BB962C8B-B14F-4D97-AF65-F5344CB8AC3E}">
        <p14:creationId xmlns:p14="http://schemas.microsoft.com/office/powerpoint/2010/main" val="3718931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Lst>
          </p:cNvPr>
          <p:cNvSpPr>
            <a:spLocks noGrp="1"/>
          </p:cNvSpPr>
          <p:nvPr>
            <p:ph type="title"/>
          </p:nvPr>
        </p:nvSpPr>
        <p:spPr/>
        <p:txBody>
          <a:bodyPr>
            <a:normAutofit/>
          </a:bodyPr>
          <a:lstStyle/>
          <a:p>
            <a:r>
              <a:rPr lang="en-US" sz="4400" dirty="0"/>
              <a:t>Program Structure </a:t>
            </a:r>
            <a:r>
              <a:rPr lang="en-US" sz="4400" dirty="0" err="1"/>
              <a:t>cont.d</a:t>
            </a:r>
            <a:endParaRPr lang="en-US" sz="4400" dirty="0"/>
          </a:p>
        </p:txBody>
      </p:sp>
      <p:sp>
        <p:nvSpPr>
          <p:cNvPr id="2" name="Text Placeholder 1">
            <a:extLst>
              <a:ext uri="{FF2B5EF4-FFF2-40B4-BE49-F238E27FC236}">
                <a16:creationId xmlns:a16="http://schemas.microsoft.com/office/drawing/2014/main" id="{DCD5AFBF-1E85-ACCE-F1E5-EC77BEB14CE2}"/>
              </a:ext>
            </a:extLst>
          </p:cNvPr>
          <p:cNvSpPr>
            <a:spLocks noGrp="1"/>
          </p:cNvSpPr>
          <p:nvPr>
            <p:ph type="body" idx="4294967295"/>
          </p:nvPr>
        </p:nvSpPr>
        <p:spPr>
          <a:xfrm>
            <a:off x="0" y="2079625"/>
            <a:ext cx="10698163" cy="823913"/>
          </a:xfrm>
        </p:spPr>
        <p:txBody>
          <a:bodyPr>
            <a:noAutofit/>
          </a:bodyPr>
          <a:lstStyle/>
          <a:p>
            <a:r>
              <a:rPr lang="en-US" sz="3400" dirty="0"/>
              <a:t>Shannon CSI consists of: </a:t>
            </a:r>
          </a:p>
        </p:txBody>
      </p:sp>
      <p:sp>
        <p:nvSpPr>
          <p:cNvPr id="3" name="Content Placeholder 2">
            <a:extLst>
              <a:ext uri="{FF2B5EF4-FFF2-40B4-BE49-F238E27FC236}">
                <a16:creationId xmlns:a16="http://schemas.microsoft.com/office/drawing/2014/main" id="{B1367FDE-B1F7-5DFD-B22F-8D84BCD8F539}"/>
              </a:ext>
            </a:extLst>
          </p:cNvPr>
          <p:cNvSpPr>
            <a:spLocks noGrp="1"/>
          </p:cNvSpPr>
          <p:nvPr>
            <p:ph sz="half" idx="2"/>
          </p:nvPr>
        </p:nvSpPr>
        <p:spPr>
          <a:xfrm>
            <a:off x="337278" y="2744563"/>
            <a:ext cx="11137233" cy="4638501"/>
          </a:xfrm>
        </p:spPr>
        <p:txBody>
          <a:bodyPr>
            <a:normAutofit/>
          </a:bodyPr>
          <a:lstStyle/>
          <a:p>
            <a:r>
              <a:rPr lang="en-US" sz="3400" dirty="0"/>
              <a:t>141 Agencies/Organizations</a:t>
            </a:r>
          </a:p>
          <a:p>
            <a:r>
              <a:rPr lang="en-US" sz="3400" dirty="0"/>
              <a:t>15 Site Managers</a:t>
            </a:r>
          </a:p>
          <a:p>
            <a:r>
              <a:rPr lang="en-US" sz="3400" dirty="0"/>
              <a:t>15 Local Action Research Partners</a:t>
            </a:r>
          </a:p>
          <a:p>
            <a:r>
              <a:rPr lang="en-US" sz="3400" dirty="0"/>
              <a:t>1 Statewide Research Partner</a:t>
            </a:r>
          </a:p>
        </p:txBody>
      </p:sp>
      <p:sp>
        <p:nvSpPr>
          <p:cNvPr id="7" name="Content Placeholder 2">
            <a:extLst>
              <a:ext uri="{FF2B5EF4-FFF2-40B4-BE49-F238E27FC236}">
                <a16:creationId xmlns:a16="http://schemas.microsoft.com/office/drawing/2014/main" id="{78DA4364-A1FF-42D3-EDD3-74A573257D15}"/>
              </a:ext>
            </a:extLst>
          </p:cNvPr>
          <p:cNvSpPr txBox="1">
            <a:spLocks/>
          </p:cNvSpPr>
          <p:nvPr/>
        </p:nvSpPr>
        <p:spPr>
          <a:xfrm>
            <a:off x="457200" y="5918905"/>
            <a:ext cx="6733735" cy="438445"/>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err="1"/>
              <a:t>www.shannoncsi.com</a:t>
            </a:r>
            <a:endParaRPr lang="en-US" sz="1500" dirty="0"/>
          </a:p>
        </p:txBody>
      </p:sp>
    </p:spTree>
    <p:extLst>
      <p:ext uri="{BB962C8B-B14F-4D97-AF65-F5344CB8AC3E}">
        <p14:creationId xmlns:p14="http://schemas.microsoft.com/office/powerpoint/2010/main" val="1662904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Lst>
          </p:cNvPr>
          <p:cNvSpPr>
            <a:spLocks noGrp="1"/>
          </p:cNvSpPr>
          <p:nvPr>
            <p:ph type="title"/>
          </p:nvPr>
        </p:nvSpPr>
        <p:spPr/>
        <p:txBody>
          <a:bodyPr>
            <a:normAutofit/>
          </a:bodyPr>
          <a:lstStyle/>
          <a:p>
            <a:r>
              <a:rPr lang="en-US" sz="4400" dirty="0"/>
              <a:t>Our Site</a:t>
            </a:r>
          </a:p>
        </p:txBody>
      </p:sp>
      <p:sp>
        <p:nvSpPr>
          <p:cNvPr id="2" name="Text Placeholder 1">
            <a:extLst>
              <a:ext uri="{FF2B5EF4-FFF2-40B4-BE49-F238E27FC236}">
                <a16:creationId xmlns:a16="http://schemas.microsoft.com/office/drawing/2014/main" id="{DCD5AFBF-1E85-ACCE-F1E5-EC77BEB14CE2}"/>
              </a:ext>
            </a:extLst>
          </p:cNvPr>
          <p:cNvSpPr>
            <a:spLocks noGrp="1"/>
          </p:cNvSpPr>
          <p:nvPr>
            <p:ph type="body" idx="4294967295"/>
          </p:nvPr>
        </p:nvSpPr>
        <p:spPr>
          <a:xfrm>
            <a:off x="219534" y="2033771"/>
            <a:ext cx="10698163" cy="823913"/>
          </a:xfrm>
        </p:spPr>
        <p:txBody>
          <a:bodyPr>
            <a:noAutofit/>
          </a:bodyPr>
          <a:lstStyle/>
          <a:p>
            <a:r>
              <a:rPr lang="en-US" sz="3400" dirty="0"/>
              <a:t>The Tri-City Partnership</a:t>
            </a:r>
          </a:p>
        </p:txBody>
      </p:sp>
      <p:sp>
        <p:nvSpPr>
          <p:cNvPr id="3" name="Content Placeholder 2">
            <a:extLst>
              <a:ext uri="{FF2B5EF4-FFF2-40B4-BE49-F238E27FC236}">
                <a16:creationId xmlns:a16="http://schemas.microsoft.com/office/drawing/2014/main" id="{B1367FDE-B1F7-5DFD-B22F-8D84BCD8F539}"/>
              </a:ext>
            </a:extLst>
          </p:cNvPr>
          <p:cNvSpPr>
            <a:spLocks noGrp="1"/>
          </p:cNvSpPr>
          <p:nvPr>
            <p:ph sz="half" idx="2"/>
          </p:nvPr>
        </p:nvSpPr>
        <p:spPr>
          <a:xfrm>
            <a:off x="219534" y="2672669"/>
            <a:ext cx="11137233" cy="4638501"/>
          </a:xfrm>
        </p:spPr>
        <p:txBody>
          <a:bodyPr>
            <a:normAutofit/>
          </a:bodyPr>
          <a:lstStyle/>
          <a:p>
            <a:r>
              <a:rPr lang="en-US" sz="3400" dirty="0"/>
              <a:t>Fitchburg, Gardner and Leominster area </a:t>
            </a:r>
          </a:p>
          <a:p>
            <a:r>
              <a:rPr lang="en-US" sz="3400" dirty="0"/>
              <a:t>7 Agencies</a:t>
            </a:r>
          </a:p>
          <a:p>
            <a:r>
              <a:rPr lang="en-US" sz="3400" dirty="0"/>
              <a:t>1 Steering Committee</a:t>
            </a:r>
          </a:p>
          <a:p>
            <a:r>
              <a:rPr lang="en-US" sz="3400" dirty="0"/>
              <a:t>1 Local Action Research Partner </a:t>
            </a:r>
          </a:p>
          <a:p>
            <a:endParaRPr lang="en-US" sz="3400" dirty="0"/>
          </a:p>
        </p:txBody>
      </p:sp>
      <p:pic>
        <p:nvPicPr>
          <p:cNvPr id="5" name="Picture 4" descr="Tri-City Partnership logo which has a triangle with handshake in it. &#10;">
            <a:extLst>
              <a:ext uri="{FF2B5EF4-FFF2-40B4-BE49-F238E27FC236}">
                <a16:creationId xmlns:a16="http://schemas.microsoft.com/office/drawing/2014/main" id="{4ED8E3EF-4F93-9CAB-2196-EE5712D80542}"/>
              </a:ext>
              <a:ext uri="{C183D7F6-B498-43B3-948B-1728B52AA6E4}">
                <adec:decorative xmlns:adec="http://schemas.microsoft.com/office/drawing/2017/decorative" val="0"/>
              </a:ext>
            </a:extLst>
          </p:cNvPr>
          <p:cNvPicPr>
            <a:picLocks noChangeAspect="1"/>
          </p:cNvPicPr>
          <p:nvPr/>
        </p:nvPicPr>
        <p:blipFill rotWithShape="1">
          <a:blip r:embed="rId3"/>
          <a:srcRect b="20273"/>
          <a:stretch/>
        </p:blipFill>
        <p:spPr>
          <a:xfrm>
            <a:off x="7952088" y="2144409"/>
            <a:ext cx="3432810" cy="2736873"/>
          </a:xfrm>
          <a:prstGeom prst="rect">
            <a:avLst/>
          </a:prstGeom>
        </p:spPr>
      </p:pic>
    </p:spTree>
    <p:extLst>
      <p:ext uri="{BB962C8B-B14F-4D97-AF65-F5344CB8AC3E}">
        <p14:creationId xmlns:p14="http://schemas.microsoft.com/office/powerpoint/2010/main" val="2163638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Lst>
          </p:cNvPr>
          <p:cNvSpPr>
            <a:spLocks noGrp="1"/>
          </p:cNvSpPr>
          <p:nvPr>
            <p:ph type="title"/>
          </p:nvPr>
        </p:nvSpPr>
        <p:spPr/>
        <p:txBody>
          <a:bodyPr>
            <a:normAutofit/>
          </a:bodyPr>
          <a:lstStyle/>
          <a:p>
            <a:r>
              <a:rPr lang="en-US" sz="4400" dirty="0"/>
              <a:t>Our Programs</a:t>
            </a:r>
          </a:p>
        </p:txBody>
      </p:sp>
      <p:sp>
        <p:nvSpPr>
          <p:cNvPr id="22" name="TextBox 21">
            <a:extLst>
              <a:ext uri="{FF2B5EF4-FFF2-40B4-BE49-F238E27FC236}">
                <a16:creationId xmlns:a16="http://schemas.microsoft.com/office/drawing/2014/main" id="{410496C1-9C89-90E3-3290-365AA027465D}"/>
              </a:ext>
            </a:extLst>
          </p:cNvPr>
          <p:cNvSpPr txBox="1"/>
          <p:nvPr/>
        </p:nvSpPr>
        <p:spPr>
          <a:xfrm>
            <a:off x="402709" y="1511212"/>
            <a:ext cx="11386582" cy="1138773"/>
          </a:xfrm>
          <a:prstGeom prst="rect">
            <a:avLst/>
          </a:prstGeom>
          <a:noFill/>
        </p:spPr>
        <p:txBody>
          <a:bodyPr wrap="square" rtlCol="0">
            <a:spAutoFit/>
          </a:bodyPr>
          <a:lstStyle/>
          <a:p>
            <a:pPr marL="457200" indent="-457200">
              <a:buFont typeface="Arial" panose="020B0604020202020204" pitchFamily="34" charset="0"/>
              <a:buChar char="•"/>
            </a:pPr>
            <a:r>
              <a:rPr lang="en-US" sz="3400" dirty="0"/>
              <a:t>Our programs follow the Office of Juvenile Justice and Delinquency Prevention (OJJDP) 5 core strategies:</a:t>
            </a:r>
          </a:p>
        </p:txBody>
      </p:sp>
      <p:pic>
        <p:nvPicPr>
          <p:cNvPr id="7" name="Picture 6" descr="A person in a uniform representing the Suppression strategy&#10;&#10;">
            <a:extLst>
              <a:ext uri="{FF2B5EF4-FFF2-40B4-BE49-F238E27FC236}">
                <a16:creationId xmlns:a16="http://schemas.microsoft.com/office/drawing/2014/main" id="{8021CC0F-30B5-6EBA-CAF8-06A1A5CDBE8E}"/>
              </a:ext>
            </a:extLst>
          </p:cNvPr>
          <p:cNvPicPr>
            <a:picLocks noChangeAspect="1"/>
          </p:cNvPicPr>
          <p:nvPr/>
        </p:nvPicPr>
        <p:blipFill>
          <a:blip r:embed="rId3"/>
          <a:stretch>
            <a:fillRect/>
          </a:stretch>
        </p:blipFill>
        <p:spPr>
          <a:xfrm>
            <a:off x="230944" y="3228834"/>
            <a:ext cx="1524000" cy="1524000"/>
          </a:xfrm>
          <a:prstGeom prst="rect">
            <a:avLst/>
          </a:prstGeom>
        </p:spPr>
      </p:pic>
      <p:sp>
        <p:nvSpPr>
          <p:cNvPr id="8" name="TextBox 7">
            <a:extLst>
              <a:ext uri="{FF2B5EF4-FFF2-40B4-BE49-F238E27FC236}">
                <a16:creationId xmlns:a16="http://schemas.microsoft.com/office/drawing/2014/main" id="{628EA7B6-63FD-48DE-502D-77857153A4A2}"/>
              </a:ext>
            </a:extLst>
          </p:cNvPr>
          <p:cNvSpPr txBox="1"/>
          <p:nvPr/>
        </p:nvSpPr>
        <p:spPr>
          <a:xfrm>
            <a:off x="1657394" y="3370998"/>
            <a:ext cx="3807725" cy="615553"/>
          </a:xfrm>
          <a:prstGeom prst="rect">
            <a:avLst/>
          </a:prstGeom>
          <a:noFill/>
        </p:spPr>
        <p:txBody>
          <a:bodyPr wrap="square" rtlCol="0">
            <a:spAutoFit/>
          </a:bodyPr>
          <a:lstStyle/>
          <a:p>
            <a:r>
              <a:rPr lang="en-US" sz="3400" dirty="0"/>
              <a:t>Suppression</a:t>
            </a:r>
          </a:p>
        </p:txBody>
      </p:sp>
      <p:sp>
        <p:nvSpPr>
          <p:cNvPr id="9" name="TextBox 8">
            <a:extLst>
              <a:ext uri="{FF2B5EF4-FFF2-40B4-BE49-F238E27FC236}">
                <a16:creationId xmlns:a16="http://schemas.microsoft.com/office/drawing/2014/main" id="{1035E74D-FA68-B9FF-F96C-009BA129CE69}"/>
              </a:ext>
            </a:extLst>
          </p:cNvPr>
          <p:cNvSpPr txBox="1"/>
          <p:nvPr/>
        </p:nvSpPr>
        <p:spPr>
          <a:xfrm>
            <a:off x="1657394" y="3947849"/>
            <a:ext cx="3807725"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Ex. Hot Spot Patrols</a:t>
            </a:r>
          </a:p>
        </p:txBody>
      </p:sp>
      <p:pic>
        <p:nvPicPr>
          <p:cNvPr id="15" name="Picture 14" descr="A green outline of a brain with lightning bolt representing the Opportunity Provision strategy.">
            <a:extLst>
              <a:ext uri="{FF2B5EF4-FFF2-40B4-BE49-F238E27FC236}">
                <a16:creationId xmlns:a16="http://schemas.microsoft.com/office/drawing/2014/main" id="{39ED9231-D2E4-947F-2550-2C3622CC3F5F}"/>
              </a:ext>
            </a:extLst>
          </p:cNvPr>
          <p:cNvPicPr>
            <a:picLocks noChangeAspect="1"/>
          </p:cNvPicPr>
          <p:nvPr/>
        </p:nvPicPr>
        <p:blipFill>
          <a:blip r:embed="rId4"/>
          <a:stretch>
            <a:fillRect/>
          </a:stretch>
        </p:blipFill>
        <p:spPr>
          <a:xfrm>
            <a:off x="5856355" y="3185849"/>
            <a:ext cx="1524000" cy="1524000"/>
          </a:xfrm>
          <a:prstGeom prst="rect">
            <a:avLst/>
          </a:prstGeom>
        </p:spPr>
      </p:pic>
      <p:sp>
        <p:nvSpPr>
          <p:cNvPr id="16" name="TextBox 15">
            <a:extLst>
              <a:ext uri="{FF2B5EF4-FFF2-40B4-BE49-F238E27FC236}">
                <a16:creationId xmlns:a16="http://schemas.microsoft.com/office/drawing/2014/main" id="{13B50910-3D11-AA23-45F4-7C1A03341A49}"/>
              </a:ext>
            </a:extLst>
          </p:cNvPr>
          <p:cNvSpPr txBox="1"/>
          <p:nvPr/>
        </p:nvSpPr>
        <p:spPr>
          <a:xfrm>
            <a:off x="7380355" y="3228834"/>
            <a:ext cx="4572000" cy="615553"/>
          </a:xfrm>
          <a:prstGeom prst="rect">
            <a:avLst/>
          </a:prstGeom>
          <a:noFill/>
        </p:spPr>
        <p:txBody>
          <a:bodyPr wrap="square" rtlCol="0">
            <a:spAutoFit/>
          </a:bodyPr>
          <a:lstStyle/>
          <a:p>
            <a:r>
              <a:rPr lang="en-US" sz="3400" dirty="0"/>
              <a:t>Opportunity Provision</a:t>
            </a:r>
          </a:p>
        </p:txBody>
      </p:sp>
      <p:sp>
        <p:nvSpPr>
          <p:cNvPr id="17" name="TextBox 16">
            <a:extLst>
              <a:ext uri="{FF2B5EF4-FFF2-40B4-BE49-F238E27FC236}">
                <a16:creationId xmlns:a16="http://schemas.microsoft.com/office/drawing/2014/main" id="{43DD7F03-930B-5C88-CF14-564B084722D7}"/>
              </a:ext>
            </a:extLst>
          </p:cNvPr>
          <p:cNvSpPr txBox="1"/>
          <p:nvPr/>
        </p:nvSpPr>
        <p:spPr>
          <a:xfrm>
            <a:off x="7380355" y="3788891"/>
            <a:ext cx="3807725"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Ex. Youth Innovation Center</a:t>
            </a:r>
          </a:p>
        </p:txBody>
      </p:sp>
      <p:pic>
        <p:nvPicPr>
          <p:cNvPr id="11" name="Picture 10" descr="A handshake representing the Social Intervention strategy.">
            <a:extLst>
              <a:ext uri="{FF2B5EF4-FFF2-40B4-BE49-F238E27FC236}">
                <a16:creationId xmlns:a16="http://schemas.microsoft.com/office/drawing/2014/main" id="{AF390113-20C6-6660-4942-8101A26B66AA}"/>
              </a:ext>
            </a:extLst>
          </p:cNvPr>
          <p:cNvPicPr>
            <a:picLocks noChangeAspect="1"/>
          </p:cNvPicPr>
          <p:nvPr/>
        </p:nvPicPr>
        <p:blipFill>
          <a:blip r:embed="rId5"/>
          <a:stretch>
            <a:fillRect/>
          </a:stretch>
        </p:blipFill>
        <p:spPr>
          <a:xfrm>
            <a:off x="3622672" y="5047920"/>
            <a:ext cx="1524000" cy="1524000"/>
          </a:xfrm>
          <a:prstGeom prst="rect">
            <a:avLst/>
          </a:prstGeom>
        </p:spPr>
      </p:pic>
      <p:sp>
        <p:nvSpPr>
          <p:cNvPr id="12" name="TextBox 11">
            <a:extLst>
              <a:ext uri="{FF2B5EF4-FFF2-40B4-BE49-F238E27FC236}">
                <a16:creationId xmlns:a16="http://schemas.microsoft.com/office/drawing/2014/main" id="{2264F3DE-A970-C001-E8FB-4ED438C999B9}"/>
              </a:ext>
            </a:extLst>
          </p:cNvPr>
          <p:cNvSpPr txBox="1"/>
          <p:nvPr/>
        </p:nvSpPr>
        <p:spPr>
          <a:xfrm>
            <a:off x="5301347" y="5309530"/>
            <a:ext cx="3807725" cy="615553"/>
          </a:xfrm>
          <a:prstGeom prst="rect">
            <a:avLst/>
          </a:prstGeom>
          <a:noFill/>
        </p:spPr>
        <p:txBody>
          <a:bodyPr wrap="square" rtlCol="0">
            <a:spAutoFit/>
          </a:bodyPr>
          <a:lstStyle/>
          <a:p>
            <a:r>
              <a:rPr lang="en-US" sz="3400" dirty="0"/>
              <a:t>Social Intervention</a:t>
            </a:r>
          </a:p>
        </p:txBody>
      </p:sp>
      <p:sp>
        <p:nvSpPr>
          <p:cNvPr id="13" name="TextBox 12">
            <a:extLst>
              <a:ext uri="{FF2B5EF4-FFF2-40B4-BE49-F238E27FC236}">
                <a16:creationId xmlns:a16="http://schemas.microsoft.com/office/drawing/2014/main" id="{E7C910DE-F27E-2A9C-060F-085DD0ECF3D1}"/>
              </a:ext>
            </a:extLst>
          </p:cNvPr>
          <p:cNvSpPr txBox="1"/>
          <p:nvPr/>
        </p:nvSpPr>
        <p:spPr>
          <a:xfrm>
            <a:off x="5350122" y="5809920"/>
            <a:ext cx="3807725"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t>Ex. AMP Program</a:t>
            </a:r>
          </a:p>
        </p:txBody>
      </p:sp>
    </p:spTree>
    <p:extLst>
      <p:ext uri="{BB962C8B-B14F-4D97-AF65-F5344CB8AC3E}">
        <p14:creationId xmlns:p14="http://schemas.microsoft.com/office/powerpoint/2010/main" val="309845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rch">
            <a:extLst>
              <a:ext uri="{FF2B5EF4-FFF2-40B4-BE49-F238E27FC236}">
                <a16:creationId xmlns:a16="http://schemas.microsoft.com/office/drawing/2014/main" id="{44677464-0663-62A5-28C3-B3482864CD94}"/>
              </a:ext>
            </a:extLst>
          </p:cNvPr>
          <p:cNvSpPr>
            <a:spLocks noGrp="1"/>
          </p:cNvSpPr>
          <p:nvPr>
            <p:ph type="title"/>
          </p:nvPr>
        </p:nvSpPr>
        <p:spPr/>
        <p:txBody>
          <a:bodyPr/>
          <a:lstStyle/>
          <a:p>
            <a:r>
              <a:rPr lang="en-US" dirty="0"/>
              <a:t>Jinnia Baiye, BSc. </a:t>
            </a:r>
          </a:p>
        </p:txBody>
      </p:sp>
      <p:sp>
        <p:nvSpPr>
          <p:cNvPr id="15" name="Content Placeholder 14">
            <a:extLst>
              <a:ext uri="{FF2B5EF4-FFF2-40B4-BE49-F238E27FC236}">
                <a16:creationId xmlns:a16="http://schemas.microsoft.com/office/drawing/2014/main" id="{D1918EF2-61AA-83A4-6A21-0ED0BC0A612A}"/>
              </a:ext>
            </a:extLst>
          </p:cNvPr>
          <p:cNvSpPr>
            <a:spLocks noGrp="1"/>
          </p:cNvSpPr>
          <p:nvPr>
            <p:ph idx="1"/>
          </p:nvPr>
        </p:nvSpPr>
        <p:spPr>
          <a:xfrm>
            <a:off x="470590" y="1529542"/>
            <a:ext cx="7020560" cy="4531723"/>
          </a:xfrm>
        </p:spPr>
        <p:txBody>
          <a:bodyPr/>
          <a:lstStyle/>
          <a:p>
            <a:pPr>
              <a:lnSpc>
                <a:spcPct val="100000"/>
              </a:lnSpc>
              <a:spcAft>
                <a:spcPts val="600"/>
              </a:spcAft>
            </a:pPr>
            <a:r>
              <a:rPr lang="en-US" sz="3600" dirty="0"/>
              <a:t>Implementation Support Specialist I</a:t>
            </a:r>
          </a:p>
          <a:p>
            <a:pPr>
              <a:lnSpc>
                <a:spcPct val="100000"/>
              </a:lnSpc>
              <a:spcAft>
                <a:spcPts val="600"/>
              </a:spcAft>
            </a:pPr>
            <a:r>
              <a:rPr lang="en-US" sz="3600" dirty="0">
                <a:effectLst/>
                <a:ea typeface="Aptos" panose="020B0004020202020204" pitchFamily="34" charset="0"/>
                <a:cs typeface="Times New Roman" panose="02020603050405020304" pitchFamily="18" charset="0"/>
              </a:rPr>
              <a:t>Senator Charles E. Shannon, Jr. Community Safety Initiative Local Action Research Partner</a:t>
            </a:r>
            <a:endParaRPr lang="en-US" sz="3600" dirty="0"/>
          </a:p>
          <a:p>
            <a:pPr marL="0" indent="0">
              <a:buNone/>
            </a:pPr>
            <a:endParaRPr lang="en-US" dirty="0"/>
          </a:p>
        </p:txBody>
      </p:sp>
      <p:pic>
        <p:nvPicPr>
          <p:cNvPr id="5" name="Picture Placeholder 4" descr="A photo of Jinnia Baiye, BSc., a black woman with short hair wearing a white blouse.">
            <a:extLst>
              <a:ext uri="{FF2B5EF4-FFF2-40B4-BE49-F238E27FC236}">
                <a16:creationId xmlns:a16="http://schemas.microsoft.com/office/drawing/2014/main" id="{E72D862B-8BC0-0512-9BF1-B3142FC0F0F7}"/>
              </a:ext>
            </a:extLst>
          </p:cNvPr>
          <p:cNvPicPr>
            <a:picLocks noGrp="1" noChangeAspect="1"/>
          </p:cNvPicPr>
          <p:nvPr>
            <p:ph type="pic" sz="quarter" idx="13"/>
          </p:nvPr>
        </p:nvPicPr>
        <p:blipFill>
          <a:blip r:embed="rId3"/>
          <a:srcRect l="2349" r="2349"/>
          <a:stretch>
            <a:fillRect/>
          </a:stretch>
        </p:blipFill>
        <p:spPr>
          <a:xfrm>
            <a:off x="7619999" y="0"/>
            <a:ext cx="4572001" cy="4797469"/>
          </a:xfrm>
        </p:spPr>
      </p:pic>
    </p:spTree>
    <p:extLst>
      <p:ext uri="{BB962C8B-B14F-4D97-AF65-F5344CB8AC3E}">
        <p14:creationId xmlns:p14="http://schemas.microsoft.com/office/powerpoint/2010/main" val="10426601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Lst>
          </p:cNvPr>
          <p:cNvSpPr>
            <a:spLocks noGrp="1"/>
          </p:cNvSpPr>
          <p:nvPr>
            <p:ph type="title"/>
          </p:nvPr>
        </p:nvSpPr>
        <p:spPr/>
        <p:txBody>
          <a:bodyPr>
            <a:normAutofit/>
          </a:bodyPr>
          <a:lstStyle/>
          <a:p>
            <a:r>
              <a:rPr lang="en-US" sz="4400" dirty="0"/>
              <a:t>Our Site’s Goal</a:t>
            </a:r>
          </a:p>
        </p:txBody>
      </p:sp>
      <p:sp>
        <p:nvSpPr>
          <p:cNvPr id="12" name="TextBox 11">
            <a:extLst>
              <a:ext uri="{FF2B5EF4-FFF2-40B4-BE49-F238E27FC236}">
                <a16:creationId xmlns:a16="http://schemas.microsoft.com/office/drawing/2014/main" id="{25D3D7E9-A8BF-B930-0C48-6F850057489A}"/>
              </a:ext>
            </a:extLst>
          </p:cNvPr>
          <p:cNvSpPr txBox="1"/>
          <p:nvPr/>
        </p:nvSpPr>
        <p:spPr>
          <a:xfrm>
            <a:off x="263368" y="1972503"/>
            <a:ext cx="11538284" cy="5090368"/>
          </a:xfrm>
          <a:prstGeom prst="rect">
            <a:avLst/>
          </a:prstGeom>
          <a:noFill/>
        </p:spPr>
        <p:txBody>
          <a:bodyPr wrap="square" rtlCol="0">
            <a:spAutoFit/>
          </a:bodyPr>
          <a:lstStyle/>
          <a:p>
            <a:pPr marL="514350" marR="0" lvl="0" indent="-514350">
              <a:lnSpc>
                <a:spcPct val="115000"/>
              </a:lnSpc>
              <a:spcBef>
                <a:spcPts val="1000"/>
              </a:spcBef>
              <a:spcAft>
                <a:spcPts val="1000"/>
              </a:spcAft>
              <a:buFont typeface="+mj-lt"/>
              <a:buAutoNum type="arabicPeriod"/>
            </a:pPr>
            <a:r>
              <a:rPr lang="en-CA" sz="2800" dirty="0">
                <a:effectLst/>
                <a:ea typeface="Times New Roman" panose="02020603050405020304" pitchFamily="18" charset="0"/>
                <a:cs typeface="Times New Roman" panose="02020603050405020304" pitchFamily="18" charset="0"/>
              </a:rPr>
              <a:t>Assist young people with developing their own personal vision of what they want  in life and helping them achieve those goals.</a:t>
            </a:r>
          </a:p>
          <a:p>
            <a:pPr marL="514350" indent="-514350">
              <a:lnSpc>
                <a:spcPct val="115000"/>
              </a:lnSpc>
              <a:spcBef>
                <a:spcPts val="1000"/>
              </a:spcBef>
              <a:spcAft>
                <a:spcPts val="1000"/>
              </a:spcAft>
              <a:buFont typeface="+mj-lt"/>
              <a:buAutoNum type="arabicPeriod"/>
            </a:pPr>
            <a:r>
              <a:rPr lang="en-CA" sz="2800" dirty="0">
                <a:effectLst/>
                <a:ea typeface="Times New Roman" panose="02020603050405020304" pitchFamily="18" charset="0"/>
                <a:cs typeface="Times New Roman" panose="02020603050405020304" pitchFamily="18" charset="0"/>
              </a:rPr>
              <a:t>Build partnerships among community agencies and young people.</a:t>
            </a:r>
          </a:p>
          <a:p>
            <a:pPr marL="514350" indent="-514350">
              <a:lnSpc>
                <a:spcPct val="115000"/>
              </a:lnSpc>
              <a:spcBef>
                <a:spcPts val="1000"/>
              </a:spcBef>
              <a:spcAft>
                <a:spcPts val="1000"/>
              </a:spcAft>
              <a:buFont typeface="+mj-lt"/>
              <a:buAutoNum type="arabicPeriod"/>
            </a:pPr>
            <a:r>
              <a:rPr lang="en-CA" sz="2800" dirty="0">
                <a:effectLst/>
                <a:ea typeface="Times New Roman" panose="02020603050405020304" pitchFamily="18" charset="0"/>
                <a:cs typeface="Times New Roman" panose="02020603050405020304" pitchFamily="18" charset="0"/>
              </a:rPr>
              <a:t>Deliver programs that support and guide young people in the community and cater to their needs. </a:t>
            </a:r>
            <a:endParaRPr lang="en-US" sz="2800" dirty="0">
              <a:effectLst/>
              <a:ea typeface="Times New Roman" panose="02020603050405020304" pitchFamily="18" charset="0"/>
              <a:cs typeface="Times New Roman" panose="02020603050405020304" pitchFamily="18" charset="0"/>
            </a:endParaRPr>
          </a:p>
          <a:p>
            <a:pPr marL="457200" indent="-457200">
              <a:lnSpc>
                <a:spcPct val="115000"/>
              </a:lnSpc>
              <a:spcBef>
                <a:spcPts val="1000"/>
              </a:spcBef>
              <a:spcAft>
                <a:spcPts val="1000"/>
              </a:spcAft>
              <a:buFont typeface="+mj-lt"/>
              <a:buAutoNum type="arabicPeriod"/>
            </a:pPr>
            <a:endParaRPr lang="en-US" sz="2400" dirty="0">
              <a:effectLst/>
              <a:ea typeface="Times New Roman" panose="02020603050405020304" pitchFamily="18" charset="0"/>
              <a:cs typeface="Times New Roman" panose="02020603050405020304" pitchFamily="18" charset="0"/>
            </a:endParaRPr>
          </a:p>
          <a:p>
            <a:pPr marL="457200" marR="0" lvl="0" indent="-457200">
              <a:lnSpc>
                <a:spcPct val="115000"/>
              </a:lnSpc>
              <a:spcBef>
                <a:spcPts val="1000"/>
              </a:spcBef>
              <a:spcAft>
                <a:spcPts val="1000"/>
              </a:spcAft>
              <a:buFont typeface="+mj-lt"/>
              <a:buAutoNum type="arabicPeriod"/>
            </a:pPr>
            <a:endParaRPr lang="en-CA" sz="2400" dirty="0">
              <a:effectLst/>
              <a:ea typeface="Times New Roman" panose="02020603050405020304" pitchFamily="18" charset="0"/>
              <a:cs typeface="Times New Roman" panose="02020603050405020304" pitchFamily="18" charset="0"/>
            </a:endParaRPr>
          </a:p>
          <a:p>
            <a:pPr marR="0" lvl="0">
              <a:lnSpc>
                <a:spcPct val="115000"/>
              </a:lnSpc>
              <a:spcBef>
                <a:spcPts val="1000"/>
              </a:spcBef>
              <a:spcAft>
                <a:spcPts val="1000"/>
              </a:spcAft>
            </a:pPr>
            <a:endParaRPr lang="en-US"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793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6C9D-D7B4-4B46-B532-ED39E38CEDE6}"/>
              </a:ext>
            </a:extLst>
          </p:cNvPr>
          <p:cNvSpPr>
            <a:spLocks noGrp="1"/>
          </p:cNvSpPr>
          <p:nvPr>
            <p:ph type="ctrTitle"/>
          </p:nvPr>
        </p:nvSpPr>
        <p:spPr>
          <a:xfrm>
            <a:off x="1524000" y="1041400"/>
            <a:ext cx="9144000" cy="2387600"/>
          </a:xfrm>
        </p:spPr>
        <p:txBody>
          <a:bodyPr>
            <a:normAutofit/>
          </a:bodyPr>
          <a:lstStyle/>
          <a:p>
            <a:r>
              <a:rPr lang="en-US" sz="4400" dirty="0"/>
              <a:t>The Tri-City Partnership</a:t>
            </a:r>
            <a:br>
              <a:rPr lang="en-US" sz="4400" dirty="0"/>
            </a:br>
            <a:r>
              <a:rPr lang="en-US" sz="4400" dirty="0"/>
              <a:t>Young Adult Advisory Board</a:t>
            </a:r>
          </a:p>
        </p:txBody>
      </p:sp>
    </p:spTree>
    <p:extLst>
      <p:ext uri="{BB962C8B-B14F-4D97-AF65-F5344CB8AC3E}">
        <p14:creationId xmlns:p14="http://schemas.microsoft.com/office/powerpoint/2010/main" val="3784022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A7685F-B188-784F-BD67-8181448638F6}"/>
              </a:ext>
              <a:ext uri="{C183D7F6-B498-43B3-948B-1728B52AA6E4}">
                <adec:decorative xmlns:adec="http://schemas.microsoft.com/office/drawing/2017/decorative" val="1"/>
              </a:ext>
            </a:extLst>
          </p:cNvPr>
          <p:cNvSpPr/>
          <p:nvPr/>
        </p:nvSpPr>
        <p:spPr>
          <a:xfrm>
            <a:off x="-4900" y="0"/>
            <a:ext cx="6585204" cy="25109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4" name="Title 3">
            <a:extLst>
              <a:ext uri="{FF2B5EF4-FFF2-40B4-BE49-F238E27FC236}">
                <a16:creationId xmlns:a16="http://schemas.microsoft.com/office/drawing/2014/main" id="{7736F871-4384-EC97-285C-FDD6C2AE07A7}"/>
              </a:ext>
            </a:extLst>
          </p:cNvPr>
          <p:cNvSpPr>
            <a:spLocks noGrp="1"/>
          </p:cNvSpPr>
          <p:nvPr>
            <p:ph type="title"/>
          </p:nvPr>
        </p:nvSpPr>
        <p:spPr/>
        <p:txBody>
          <a:bodyPr>
            <a:normAutofit/>
          </a:bodyPr>
          <a:lstStyle/>
          <a:p>
            <a:pPr rtl="0" eaLnBrk="1" latinLnBrk="0" hangingPunct="1"/>
            <a:r>
              <a:rPr lang="en-US" sz="4400" b="1" kern="1200" dirty="0">
                <a:solidFill>
                  <a:srgbClr val="FFFFFF"/>
                </a:solidFill>
                <a:effectLst/>
                <a:latin typeface="Arial Black" panose="020B0604020202020204" pitchFamily="34" charset="0"/>
                <a:ea typeface="+mn-ea"/>
                <a:cs typeface="Arial Black" panose="020B0604020202020204" pitchFamily="34" charset="0"/>
              </a:rPr>
              <a:t>What led to this?</a:t>
            </a:r>
            <a:endParaRPr lang="en-US" sz="4400" dirty="0">
              <a:effectLst/>
            </a:endParaRPr>
          </a:p>
          <a:p>
            <a:endParaRPr lang="en-US" sz="4400" dirty="0"/>
          </a:p>
        </p:txBody>
      </p:sp>
      <p:sp>
        <p:nvSpPr>
          <p:cNvPr id="8" name="Content Placeholder 2">
            <a:extLst>
              <a:ext uri="{FF2B5EF4-FFF2-40B4-BE49-F238E27FC236}">
                <a16:creationId xmlns:a16="http://schemas.microsoft.com/office/drawing/2014/main" id="{523BF482-48E5-6C59-D777-E2FAB1390590}"/>
              </a:ext>
            </a:extLst>
          </p:cNvPr>
          <p:cNvSpPr txBox="1">
            <a:spLocks/>
          </p:cNvSpPr>
          <p:nvPr/>
        </p:nvSpPr>
        <p:spPr>
          <a:xfrm>
            <a:off x="168582" y="3531031"/>
            <a:ext cx="7589520" cy="2551019"/>
          </a:xfrm>
          <a:prstGeom prst="rect">
            <a:avLst/>
          </a:prstGeom>
        </p:spPr>
        <p:txBody>
          <a:bodyPr>
            <a:norm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a:t>Our 2022 Intervention Map</a:t>
            </a:r>
          </a:p>
        </p:txBody>
      </p:sp>
      <p:pic>
        <p:nvPicPr>
          <p:cNvPr id="2" name="Picture 1" descr="A paper copy of our intervention map from 2022.&#10;&#10;">
            <a:extLst>
              <a:ext uri="{FF2B5EF4-FFF2-40B4-BE49-F238E27FC236}">
                <a16:creationId xmlns:a16="http://schemas.microsoft.com/office/drawing/2014/main" id="{4E280DBE-19D1-7A98-6114-31E8A239B347}"/>
              </a:ext>
            </a:extLst>
          </p:cNvPr>
          <p:cNvPicPr>
            <a:picLocks noChangeAspect="1"/>
          </p:cNvPicPr>
          <p:nvPr/>
        </p:nvPicPr>
        <p:blipFill rotWithShape="1">
          <a:blip r:embed="rId3"/>
          <a:srcRect l="9655" t="4515" r="11698" b="4510"/>
          <a:stretch/>
        </p:blipFill>
        <p:spPr>
          <a:xfrm>
            <a:off x="6585268" y="0"/>
            <a:ext cx="5623560" cy="6858000"/>
          </a:xfrm>
          <a:prstGeom prst="rect">
            <a:avLst/>
          </a:prstGeom>
          <a:ln>
            <a:solidFill>
              <a:schemeClr val="tx1"/>
            </a:solidFill>
          </a:ln>
        </p:spPr>
      </p:pic>
    </p:spTree>
    <p:extLst>
      <p:ext uri="{BB962C8B-B14F-4D97-AF65-F5344CB8AC3E}">
        <p14:creationId xmlns:p14="http://schemas.microsoft.com/office/powerpoint/2010/main" val="411085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A657CB-2BEF-89A7-9F54-B1F179F2E2A6}"/>
              </a:ext>
              <a:ext uri="{C183D7F6-B498-43B3-948B-1728B52AA6E4}">
                <adec:decorative xmlns:adec="http://schemas.microsoft.com/office/drawing/2017/decorative" val="1"/>
              </a:ext>
            </a:extLst>
          </p:cNvPr>
          <p:cNvSpPr/>
          <p:nvPr/>
        </p:nvSpPr>
        <p:spPr>
          <a:xfrm>
            <a:off x="8468" y="670931"/>
            <a:ext cx="3572988" cy="50320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Title 1">
            <a:extLst>
              <a:ext uri="{FF2B5EF4-FFF2-40B4-BE49-F238E27FC236}">
                <a16:creationId xmlns:a16="http://schemas.microsoft.com/office/drawing/2014/main" id="{B9621608-8998-1260-B017-1BF4BD2CD523}"/>
              </a:ext>
            </a:extLst>
          </p:cNvPr>
          <p:cNvSpPr>
            <a:spLocks noGrp="1"/>
          </p:cNvSpPr>
          <p:nvPr>
            <p:ph type="title"/>
          </p:nvPr>
        </p:nvSpPr>
        <p:spPr>
          <a:xfrm>
            <a:off x="314797" y="2509538"/>
            <a:ext cx="3266658" cy="1325563"/>
          </a:xfrm>
        </p:spPr>
        <p:txBody>
          <a:bodyPr>
            <a:noAutofit/>
          </a:bodyPr>
          <a:lstStyle/>
          <a:p>
            <a:r>
              <a:rPr lang="en-US" sz="4400" dirty="0">
                <a:solidFill>
                  <a:schemeClr val="bg1"/>
                </a:solidFill>
              </a:rPr>
              <a:t>Mission</a:t>
            </a:r>
          </a:p>
        </p:txBody>
      </p:sp>
      <p:sp>
        <p:nvSpPr>
          <p:cNvPr id="3" name="Content Placeholder 2">
            <a:extLst>
              <a:ext uri="{FF2B5EF4-FFF2-40B4-BE49-F238E27FC236}">
                <a16:creationId xmlns:a16="http://schemas.microsoft.com/office/drawing/2014/main" id="{3C04CF91-BAF9-5261-347E-D17330ABB2D9}"/>
              </a:ext>
            </a:extLst>
          </p:cNvPr>
          <p:cNvSpPr>
            <a:spLocks noGrp="1"/>
          </p:cNvSpPr>
          <p:nvPr>
            <p:ph idx="1"/>
          </p:nvPr>
        </p:nvSpPr>
        <p:spPr>
          <a:xfrm>
            <a:off x="4061773" y="1186645"/>
            <a:ext cx="7683083" cy="2968732"/>
          </a:xfrm>
          <a:noFill/>
        </p:spPr>
        <p:txBody>
          <a:bodyPr>
            <a:noAutofit/>
          </a:bodyPr>
          <a:lstStyle/>
          <a:p>
            <a:endParaRPr lang="en-US" sz="3200" b="1" dirty="0">
              <a:cs typeface="Calibri" panose="020F0502020204030204" pitchFamily="34" charset="0"/>
            </a:endParaRPr>
          </a:p>
          <a:p>
            <a:r>
              <a:rPr lang="en-US" sz="3200" dirty="0">
                <a:cs typeface="Calibri" panose="020F0502020204030204" pitchFamily="34" charset="0"/>
              </a:rPr>
              <a:t>Build an inclusive space where young people have an opportunity to engage in meaningful discussions and provide input on the programmatic activities, policies, and strategies of the Tri-City Partnership and the wider community</a:t>
            </a:r>
          </a:p>
        </p:txBody>
      </p:sp>
    </p:spTree>
    <p:extLst>
      <p:ext uri="{BB962C8B-B14F-4D97-AF65-F5344CB8AC3E}">
        <p14:creationId xmlns:p14="http://schemas.microsoft.com/office/powerpoint/2010/main" val="1142702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22E14-03E9-FCB4-F8C5-B2A9690C31FA}"/>
              </a:ext>
            </a:extLst>
          </p:cNvPr>
          <p:cNvSpPr>
            <a:spLocks noGrp="1"/>
          </p:cNvSpPr>
          <p:nvPr>
            <p:ph type="title" idx="4294967295"/>
          </p:nvPr>
        </p:nvSpPr>
        <p:spPr/>
        <p:txBody>
          <a:bodyPr>
            <a:normAutofit/>
          </a:bodyPr>
          <a:lstStyle/>
          <a:p>
            <a:pPr rtl="0" eaLnBrk="1" latinLnBrk="0" hangingPunct="1"/>
            <a:r>
              <a:rPr lang="en-US" sz="4400" b="1" kern="1200" dirty="0">
                <a:solidFill>
                  <a:srgbClr val="000F9F"/>
                </a:solidFill>
                <a:effectLst/>
                <a:latin typeface="Arial Black" panose="020B0604020202020204" pitchFamily="34" charset="0"/>
                <a:ea typeface="Roboto Medium" panose="020F0502020204030204" pitchFamily="34" charset="0"/>
                <a:cs typeface="Arial Black" panose="020B0604020202020204" pitchFamily="34" charset="0"/>
              </a:rPr>
              <a:t>Our YAB’s Goals</a:t>
            </a:r>
            <a:endParaRPr lang="en-US" sz="4400" dirty="0">
              <a:effectLst/>
            </a:endParaRPr>
          </a:p>
        </p:txBody>
      </p:sp>
      <p:sp>
        <p:nvSpPr>
          <p:cNvPr id="38" name="Rectangle 37">
            <a:extLst>
              <a:ext uri="{FF2B5EF4-FFF2-40B4-BE49-F238E27FC236}">
                <a16:creationId xmlns:a16="http://schemas.microsoft.com/office/drawing/2014/main" id="{7ECB100C-356D-B445-867B-8CAC1CFA9167}"/>
              </a:ext>
              <a:ext uri="{C183D7F6-B498-43B3-948B-1728B52AA6E4}">
                <adec:decorative xmlns:adec="http://schemas.microsoft.com/office/drawing/2017/decorative" val="1"/>
              </a:ext>
            </a:extLst>
          </p:cNvPr>
          <p:cNvSpPr/>
          <p:nvPr/>
        </p:nvSpPr>
        <p:spPr>
          <a:xfrm>
            <a:off x="424229" y="1720531"/>
            <a:ext cx="11343542" cy="9504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Box 7">
            <a:extLst>
              <a:ext uri="{FF2B5EF4-FFF2-40B4-BE49-F238E27FC236}">
                <a16:creationId xmlns:a16="http://schemas.microsoft.com/office/drawing/2014/main" id="{413C37BF-9CA8-4F16-5520-50B74483B5C6}"/>
              </a:ext>
            </a:extLst>
          </p:cNvPr>
          <p:cNvSpPr txBox="1"/>
          <p:nvPr/>
        </p:nvSpPr>
        <p:spPr>
          <a:xfrm>
            <a:off x="538529" y="1934160"/>
            <a:ext cx="11114942" cy="461665"/>
          </a:xfrm>
          <a:prstGeom prst="rect">
            <a:avLst/>
          </a:prstGeom>
          <a:noFill/>
        </p:spPr>
        <p:txBody>
          <a:bodyPr wrap="square" rtlCol="0">
            <a:spAutoFit/>
          </a:bodyPr>
          <a:lstStyle/>
          <a:p>
            <a:pPr marL="342900" indent="-342900">
              <a:buFont typeface="+mj-lt"/>
              <a:buAutoNum type="arabicPeriod"/>
            </a:pPr>
            <a:r>
              <a:rPr lang="en-US" sz="2400" b="1" dirty="0">
                <a:solidFill>
                  <a:schemeClr val="bg1"/>
                </a:solidFill>
              </a:rPr>
              <a:t>Provide input on agency programs and policies</a:t>
            </a:r>
          </a:p>
        </p:txBody>
      </p:sp>
      <p:sp>
        <p:nvSpPr>
          <p:cNvPr id="3" name="Rectangle 2">
            <a:extLst>
              <a:ext uri="{FF2B5EF4-FFF2-40B4-BE49-F238E27FC236}">
                <a16:creationId xmlns:a16="http://schemas.microsoft.com/office/drawing/2014/main" id="{127AE7D5-2FB8-A727-27F8-7D39205E4D42}"/>
              </a:ext>
              <a:ext uri="{C183D7F6-B498-43B3-948B-1728B52AA6E4}">
                <adec:decorative xmlns:adec="http://schemas.microsoft.com/office/drawing/2017/decorative" val="1"/>
              </a:ext>
            </a:extLst>
          </p:cNvPr>
          <p:cNvSpPr/>
          <p:nvPr/>
        </p:nvSpPr>
        <p:spPr>
          <a:xfrm>
            <a:off x="424229" y="2953760"/>
            <a:ext cx="11343542" cy="9504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Box 18">
            <a:extLst>
              <a:ext uri="{FF2B5EF4-FFF2-40B4-BE49-F238E27FC236}">
                <a16:creationId xmlns:a16="http://schemas.microsoft.com/office/drawing/2014/main" id="{C80DE9D3-7687-8259-1AFB-9269236901B2}"/>
              </a:ext>
            </a:extLst>
          </p:cNvPr>
          <p:cNvSpPr txBox="1"/>
          <p:nvPr/>
        </p:nvSpPr>
        <p:spPr>
          <a:xfrm>
            <a:off x="538529" y="3214617"/>
            <a:ext cx="11114942" cy="830997"/>
          </a:xfrm>
          <a:prstGeom prst="rect">
            <a:avLst/>
          </a:prstGeom>
          <a:noFill/>
        </p:spPr>
        <p:txBody>
          <a:bodyPr wrap="square" rtlCol="0">
            <a:spAutoFit/>
          </a:bodyPr>
          <a:lstStyle/>
          <a:p>
            <a:r>
              <a:rPr lang="en-US" sz="2400" b="1" dirty="0">
                <a:solidFill>
                  <a:schemeClr val="bg1"/>
                </a:solidFill>
              </a:rPr>
              <a:t>2. Share their experiences in agency programs</a:t>
            </a:r>
            <a:endParaRPr lang="en-US" sz="2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endParaRPr lang="en-US" sz="2400" b="1" dirty="0">
              <a:solidFill>
                <a:schemeClr val="bg1"/>
              </a:solidFill>
            </a:endParaRPr>
          </a:p>
        </p:txBody>
      </p:sp>
      <p:sp>
        <p:nvSpPr>
          <p:cNvPr id="4" name="Rectangle 3">
            <a:extLst>
              <a:ext uri="{FF2B5EF4-FFF2-40B4-BE49-F238E27FC236}">
                <a16:creationId xmlns:a16="http://schemas.microsoft.com/office/drawing/2014/main" id="{692B888A-4475-49FD-2248-7C91048DD025}"/>
              </a:ext>
              <a:ext uri="{C183D7F6-B498-43B3-948B-1728B52AA6E4}">
                <adec:decorative xmlns:adec="http://schemas.microsoft.com/office/drawing/2017/decorative" val="1"/>
              </a:ext>
            </a:extLst>
          </p:cNvPr>
          <p:cNvSpPr/>
          <p:nvPr/>
        </p:nvSpPr>
        <p:spPr>
          <a:xfrm>
            <a:off x="424229" y="4186989"/>
            <a:ext cx="11343542" cy="9504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a:extLst>
              <a:ext uri="{FF2B5EF4-FFF2-40B4-BE49-F238E27FC236}">
                <a16:creationId xmlns:a16="http://schemas.microsoft.com/office/drawing/2014/main" id="{F70CB451-F1D4-0F85-B328-3E3161491728}"/>
              </a:ext>
            </a:extLst>
          </p:cNvPr>
          <p:cNvSpPr txBox="1"/>
          <p:nvPr/>
        </p:nvSpPr>
        <p:spPr>
          <a:xfrm>
            <a:off x="555690" y="4246729"/>
            <a:ext cx="11114942" cy="830997"/>
          </a:xfrm>
          <a:prstGeom prst="rect">
            <a:avLst/>
          </a:prstGeom>
          <a:noFill/>
        </p:spPr>
        <p:txBody>
          <a:bodyPr wrap="square" rtlCol="0">
            <a:spAutoFit/>
          </a:bodyPr>
          <a:lstStyle/>
          <a:p>
            <a:r>
              <a:rPr lang="en-US" sz="2400" b="1" dirty="0">
                <a:solidFill>
                  <a:schemeClr val="bg1"/>
                </a:solidFill>
              </a:rPr>
              <a:t>3. Provide insight on how the Tri-City Partnership can build sustainable relationships with young people in the community</a:t>
            </a:r>
          </a:p>
        </p:txBody>
      </p:sp>
      <p:sp>
        <p:nvSpPr>
          <p:cNvPr id="5" name="Rectangle 4">
            <a:extLst>
              <a:ext uri="{FF2B5EF4-FFF2-40B4-BE49-F238E27FC236}">
                <a16:creationId xmlns:a16="http://schemas.microsoft.com/office/drawing/2014/main" id="{0D610363-84A1-5CAF-CE0E-E097F11F9DFC}"/>
              </a:ext>
              <a:ext uri="{C183D7F6-B498-43B3-948B-1728B52AA6E4}">
                <adec:decorative xmlns:adec="http://schemas.microsoft.com/office/drawing/2017/decorative" val="1"/>
              </a:ext>
            </a:extLst>
          </p:cNvPr>
          <p:cNvSpPr/>
          <p:nvPr/>
        </p:nvSpPr>
        <p:spPr>
          <a:xfrm>
            <a:off x="424229" y="5420218"/>
            <a:ext cx="11343542" cy="9504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TextBox 20">
            <a:extLst>
              <a:ext uri="{FF2B5EF4-FFF2-40B4-BE49-F238E27FC236}">
                <a16:creationId xmlns:a16="http://schemas.microsoft.com/office/drawing/2014/main" id="{4D086A36-10DD-90F7-3C80-8EA2D67493DC}"/>
              </a:ext>
            </a:extLst>
          </p:cNvPr>
          <p:cNvSpPr txBox="1"/>
          <p:nvPr/>
        </p:nvSpPr>
        <p:spPr>
          <a:xfrm>
            <a:off x="555690" y="5479958"/>
            <a:ext cx="11114942" cy="1569660"/>
          </a:xfrm>
          <a:prstGeom prst="rect">
            <a:avLst/>
          </a:prstGeom>
          <a:noFill/>
        </p:spPr>
        <p:txBody>
          <a:bodyPr wrap="square" rtlCol="0">
            <a:spAutoFit/>
          </a:bodyPr>
          <a:lstStyle/>
          <a:p>
            <a:r>
              <a:rPr lang="en-US" sz="2400" b="1" dirty="0">
                <a:solidFill>
                  <a:schemeClr val="bg1"/>
                </a:solidFill>
              </a:rPr>
              <a:t>4. Communicate recommendations regarding important issues affecting young people in their schools and communities </a:t>
            </a:r>
          </a:p>
          <a:p>
            <a:pPr algn="ctr"/>
            <a:endParaRPr lang="en-US" sz="2400" dirty="0">
              <a:solidFill>
                <a:schemeClr val="bg1"/>
              </a:solidFill>
              <a:ea typeface="Lato Light" panose="020F0502020204030203" pitchFamily="34" charset="0"/>
              <a:cs typeface="Lato Light" panose="020F0502020204030203" pitchFamily="34" charset="0"/>
            </a:endParaRPr>
          </a:p>
          <a:p>
            <a:endParaRPr lang="en-US" sz="2400" b="1" dirty="0">
              <a:solidFill>
                <a:schemeClr val="bg1"/>
              </a:solidFill>
            </a:endParaRPr>
          </a:p>
        </p:txBody>
      </p:sp>
    </p:spTree>
    <p:extLst>
      <p:ext uri="{BB962C8B-B14F-4D97-AF65-F5344CB8AC3E}">
        <p14:creationId xmlns:p14="http://schemas.microsoft.com/office/powerpoint/2010/main" val="7619171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DC7A-8813-D13B-DFE5-F07E8D512A11}"/>
              </a:ext>
            </a:extLst>
          </p:cNvPr>
          <p:cNvSpPr>
            <a:spLocks noGrp="1"/>
          </p:cNvSpPr>
          <p:nvPr>
            <p:ph type="title"/>
          </p:nvPr>
        </p:nvSpPr>
        <p:spPr/>
        <p:txBody>
          <a:bodyPr>
            <a:normAutofit/>
          </a:bodyPr>
          <a:lstStyle/>
          <a:p>
            <a:pPr rtl="0" eaLnBrk="1" latinLnBrk="0" hangingPunct="1"/>
            <a:r>
              <a:rPr lang="en-US" sz="4400" b="1" kern="1200" dirty="0">
                <a:solidFill>
                  <a:srgbClr val="FFFFFF"/>
                </a:solidFill>
                <a:effectLst/>
                <a:latin typeface="Arial Black" panose="020B0604020202020204" pitchFamily="34" charset="0"/>
                <a:ea typeface="Lato Heavy"/>
                <a:cs typeface="Arial Black" panose="020B0604020202020204" pitchFamily="34" charset="0"/>
              </a:rPr>
              <a:t>Our Process (2023)</a:t>
            </a:r>
            <a:endParaRPr lang="en-US" sz="4400" dirty="0">
              <a:effectLst/>
            </a:endParaRPr>
          </a:p>
        </p:txBody>
      </p:sp>
      <p:sp>
        <p:nvSpPr>
          <p:cNvPr id="8" name="Line 2">
            <a:extLst>
              <a:ext uri="{FF2B5EF4-FFF2-40B4-BE49-F238E27FC236}">
                <a16:creationId xmlns:a16="http://schemas.microsoft.com/office/drawing/2014/main" id="{81DCCF37-9E37-2E8C-6E8A-1AC3734C3FD6}"/>
              </a:ext>
              <a:ext uri="{C183D7F6-B498-43B3-948B-1728B52AA6E4}">
                <adec:decorative xmlns:adec="http://schemas.microsoft.com/office/drawing/2017/decorative" val="1"/>
              </a:ext>
            </a:extLst>
          </p:cNvPr>
          <p:cNvSpPr>
            <a:spLocks noChangeShapeType="1"/>
          </p:cNvSpPr>
          <p:nvPr/>
        </p:nvSpPr>
        <p:spPr bwMode="auto">
          <a:xfrm flipV="1">
            <a:off x="682625" y="5575274"/>
            <a:ext cx="10619582" cy="0"/>
          </a:xfrm>
          <a:prstGeom prst="line">
            <a:avLst/>
          </a:prstGeom>
          <a:noFill/>
          <a:ln w="50800" cap="flat" cmpd="sng">
            <a:solidFill>
              <a:schemeClr val="bg1">
                <a:lumMod val="85000"/>
              </a:schemeClr>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15" name="Oval 31" hidden="1">
            <a:extLst>
              <a:ext uri="{FF2B5EF4-FFF2-40B4-BE49-F238E27FC236}">
                <a16:creationId xmlns:a16="http://schemas.microsoft.com/office/drawing/2014/main" id="{19F4A39A-CC32-B8FB-F007-33A75C8B2ED2}"/>
              </a:ext>
              <a:ext uri="{C183D7F6-B498-43B3-948B-1728B52AA6E4}">
                <adec:decorative xmlns:adec="http://schemas.microsoft.com/office/drawing/2017/decorative" val="1"/>
              </a:ext>
            </a:extLst>
          </p:cNvPr>
          <p:cNvSpPr>
            <a:spLocks/>
          </p:cNvSpPr>
          <p:nvPr/>
        </p:nvSpPr>
        <p:spPr bwMode="auto">
          <a:xfrm>
            <a:off x="1442244" y="5530824"/>
            <a:ext cx="88900" cy="88900"/>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en-US" altLang="en-US" sz="1600">
              <a:solidFill>
                <a:srgbClr val="FFFFFF"/>
              </a:solidFill>
              <a:latin typeface="Helvetica Light" panose="020B0403020202020204" pitchFamily="34" charset="0"/>
              <a:sym typeface="Helvetica Light" panose="020B0403020202020204" pitchFamily="34" charset="0"/>
            </a:endParaRPr>
          </a:p>
        </p:txBody>
      </p:sp>
      <p:sp>
        <p:nvSpPr>
          <p:cNvPr id="16" name="Oval 32" hidden="1">
            <a:extLst>
              <a:ext uri="{FF2B5EF4-FFF2-40B4-BE49-F238E27FC236}">
                <a16:creationId xmlns:a16="http://schemas.microsoft.com/office/drawing/2014/main" id="{9556EC0C-65C9-8FE6-D1D2-B2816731856B}"/>
              </a:ext>
              <a:ext uri="{C183D7F6-B498-43B3-948B-1728B52AA6E4}">
                <adec:decorative xmlns:adec="http://schemas.microsoft.com/office/drawing/2017/decorative" val="1"/>
              </a:ext>
            </a:extLst>
          </p:cNvPr>
          <p:cNvSpPr>
            <a:spLocks/>
          </p:cNvSpPr>
          <p:nvPr/>
        </p:nvSpPr>
        <p:spPr bwMode="auto">
          <a:xfrm>
            <a:off x="3264499" y="5530824"/>
            <a:ext cx="88900" cy="88900"/>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en-US" altLang="en-US" sz="1600">
              <a:solidFill>
                <a:srgbClr val="FFFFFF"/>
              </a:solidFill>
              <a:latin typeface="Helvetica Light" panose="020B0403020202020204" pitchFamily="34" charset="0"/>
              <a:sym typeface="Helvetica Light" panose="020B0403020202020204" pitchFamily="34" charset="0"/>
            </a:endParaRPr>
          </a:p>
        </p:txBody>
      </p:sp>
      <p:sp>
        <p:nvSpPr>
          <p:cNvPr id="18" name="Oval 34" hidden="1">
            <a:extLst>
              <a:ext uri="{FF2B5EF4-FFF2-40B4-BE49-F238E27FC236}">
                <a16:creationId xmlns:a16="http://schemas.microsoft.com/office/drawing/2014/main" id="{CB00FA39-5E77-327E-2766-5FE7461302D0}"/>
              </a:ext>
              <a:ext uri="{C183D7F6-B498-43B3-948B-1728B52AA6E4}">
                <adec:decorative xmlns:adec="http://schemas.microsoft.com/office/drawing/2017/decorative" val="1"/>
              </a:ext>
            </a:extLst>
          </p:cNvPr>
          <p:cNvSpPr>
            <a:spLocks/>
          </p:cNvSpPr>
          <p:nvPr/>
        </p:nvSpPr>
        <p:spPr bwMode="auto">
          <a:xfrm>
            <a:off x="6842830" y="5530824"/>
            <a:ext cx="88900" cy="88900"/>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en-US" altLang="en-US" sz="1600">
              <a:solidFill>
                <a:srgbClr val="FFFFFF"/>
              </a:solidFill>
              <a:latin typeface="Helvetica Light" panose="020B0403020202020204" pitchFamily="34" charset="0"/>
              <a:sym typeface="Helvetica Light" panose="020B0403020202020204" pitchFamily="34" charset="0"/>
            </a:endParaRPr>
          </a:p>
        </p:txBody>
      </p:sp>
      <p:sp>
        <p:nvSpPr>
          <p:cNvPr id="19" name="Oval 35">
            <a:extLst>
              <a:ext uri="{FF2B5EF4-FFF2-40B4-BE49-F238E27FC236}">
                <a16:creationId xmlns:a16="http://schemas.microsoft.com/office/drawing/2014/main" id="{74F27FB4-DA5A-314E-BE8B-383577CF168F}"/>
              </a:ext>
              <a:ext uri="{C183D7F6-B498-43B3-948B-1728B52AA6E4}">
                <adec:decorative xmlns:adec="http://schemas.microsoft.com/office/drawing/2017/decorative" val="1"/>
              </a:ext>
            </a:extLst>
          </p:cNvPr>
          <p:cNvSpPr>
            <a:spLocks/>
          </p:cNvSpPr>
          <p:nvPr/>
        </p:nvSpPr>
        <p:spPr bwMode="auto">
          <a:xfrm>
            <a:off x="8641949" y="5530824"/>
            <a:ext cx="88900" cy="88900"/>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82550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en-US" altLang="en-US" sz="1600">
              <a:solidFill>
                <a:srgbClr val="FFFFFF"/>
              </a:solidFill>
              <a:latin typeface="Helvetica Light" panose="020B0403020202020204" pitchFamily="34" charset="0"/>
              <a:sym typeface="Helvetica Light" panose="020B0403020202020204" pitchFamily="34" charset="0"/>
            </a:endParaRPr>
          </a:p>
        </p:txBody>
      </p:sp>
      <p:sp>
        <p:nvSpPr>
          <p:cNvPr id="30" name="CuadroTexto 395">
            <a:extLst>
              <a:ext uri="{FF2B5EF4-FFF2-40B4-BE49-F238E27FC236}">
                <a16:creationId xmlns:a16="http://schemas.microsoft.com/office/drawing/2014/main" id="{C8A75AE4-399F-A8C7-79F3-7F9BBAD0E1F5}"/>
              </a:ext>
            </a:extLst>
          </p:cNvPr>
          <p:cNvSpPr txBox="1"/>
          <p:nvPr/>
        </p:nvSpPr>
        <p:spPr>
          <a:xfrm>
            <a:off x="998111" y="5852273"/>
            <a:ext cx="977167" cy="769441"/>
          </a:xfrm>
          <a:prstGeom prst="rect">
            <a:avLst/>
          </a:prstGeom>
          <a:noFill/>
        </p:spPr>
        <p:txBody>
          <a:bodyPr wrap="square" rtlCol="0">
            <a:spAutoFit/>
          </a:bodyPr>
          <a:lstStyle/>
          <a:p>
            <a:pPr algn="ctr"/>
            <a:r>
              <a:rPr lang="en-US" sz="2200" dirty="0">
                <a:solidFill>
                  <a:schemeClr val="tx2"/>
                </a:solidFill>
                <a:latin typeface="Poppins Medium" pitchFamily="2" charset="77"/>
                <a:ea typeface="Lato Semibold" panose="020F0502020204030203" pitchFamily="34" charset="0"/>
                <a:cs typeface="Poppins Medium" pitchFamily="2" charset="77"/>
              </a:rPr>
              <a:t>JAN-FEB</a:t>
            </a:r>
          </a:p>
        </p:txBody>
      </p:sp>
      <p:sp>
        <p:nvSpPr>
          <p:cNvPr id="51" name="Up Arrow 50">
            <a:extLst>
              <a:ext uri="{FF2B5EF4-FFF2-40B4-BE49-F238E27FC236}">
                <a16:creationId xmlns:a16="http://schemas.microsoft.com/office/drawing/2014/main" id="{C08F87E4-788F-9833-4ED4-4C109C90294D}"/>
              </a:ext>
              <a:ext uri="{C183D7F6-B498-43B3-948B-1728B52AA6E4}">
                <adec:decorative xmlns:adec="http://schemas.microsoft.com/office/drawing/2017/decorative" val="1"/>
              </a:ext>
            </a:extLst>
          </p:cNvPr>
          <p:cNvSpPr/>
          <p:nvPr/>
        </p:nvSpPr>
        <p:spPr>
          <a:xfrm>
            <a:off x="1378547" y="4086644"/>
            <a:ext cx="244604" cy="1343393"/>
          </a:xfrm>
          <a:prstGeom prst="up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023A8C2F-9925-688E-8543-47909C9242CB}"/>
              </a:ext>
              <a:ext uri="{C183D7F6-B498-43B3-948B-1728B52AA6E4}">
                <adec:decorative xmlns:adec="http://schemas.microsoft.com/office/drawing/2017/decorative" val="1"/>
              </a:ext>
            </a:extLst>
          </p:cNvPr>
          <p:cNvGrpSpPr/>
          <p:nvPr/>
        </p:nvGrpSpPr>
        <p:grpSpPr>
          <a:xfrm>
            <a:off x="620575" y="3291020"/>
            <a:ext cx="1747428" cy="1015663"/>
            <a:chOff x="9820871" y="5933577"/>
            <a:chExt cx="3494855" cy="2031324"/>
          </a:xfrm>
        </p:grpSpPr>
        <p:sp>
          <p:nvSpPr>
            <p:cNvPr id="37" name="CuadroTexto 395">
              <a:extLst>
                <a:ext uri="{FF2B5EF4-FFF2-40B4-BE49-F238E27FC236}">
                  <a16:creationId xmlns:a16="http://schemas.microsoft.com/office/drawing/2014/main" id="{1EF52E32-D201-D538-FD31-9D0C73108619}"/>
                </a:ext>
              </a:extLst>
            </p:cNvPr>
            <p:cNvSpPr txBox="1"/>
            <p:nvPr/>
          </p:nvSpPr>
          <p:spPr>
            <a:xfrm>
              <a:off x="9820873" y="5944193"/>
              <a:ext cx="3327139" cy="461664"/>
            </a:xfrm>
            <a:prstGeom prst="rect">
              <a:avLst/>
            </a:prstGeom>
            <a:noFill/>
          </p:spPr>
          <p:txBody>
            <a:bodyPr wrap="square" rtlCol="0">
              <a:spAutoFit/>
            </a:bodyPr>
            <a:lstStyle/>
            <a:p>
              <a:pPr algn="ctr"/>
              <a:endParaRPr lang="en-US" sz="900" dirty="0">
                <a:solidFill>
                  <a:schemeClr val="tx2"/>
                </a:solidFill>
                <a:latin typeface="Poppins Medium" pitchFamily="2" charset="77"/>
                <a:ea typeface="Lato Semibold" panose="020F0502020204030203" pitchFamily="34" charset="0"/>
                <a:cs typeface="Poppins Medium" pitchFamily="2" charset="77"/>
              </a:endParaRPr>
            </a:p>
          </p:txBody>
        </p:sp>
        <p:sp>
          <p:nvSpPr>
            <p:cNvPr id="38" name="Rectangle 56">
              <a:extLst>
                <a:ext uri="{FF2B5EF4-FFF2-40B4-BE49-F238E27FC236}">
                  <a16:creationId xmlns:a16="http://schemas.microsoft.com/office/drawing/2014/main" id="{B18A0E7C-A2A2-295B-8274-27022E5E8078}"/>
                </a:ext>
              </a:extLst>
            </p:cNvPr>
            <p:cNvSpPr/>
            <p:nvPr/>
          </p:nvSpPr>
          <p:spPr>
            <a:xfrm>
              <a:off x="9820871" y="5933577"/>
              <a:ext cx="3494855" cy="2031324"/>
            </a:xfrm>
            <a:prstGeom prst="rect">
              <a:avLst/>
            </a:prstGeom>
          </p:spPr>
          <p:txBody>
            <a:bodyPr wrap="square">
              <a:spAutoFit/>
            </a:bodyPr>
            <a:lstStyle/>
            <a:p>
              <a:pPr algn="ctr"/>
              <a:r>
                <a:rPr lang="en-US" sz="2000" dirty="0">
                  <a:ea typeface="Lato Light" panose="020F0502020204030203" pitchFamily="34" charset="0"/>
                  <a:cs typeface="Lato Light" panose="020F0502020204030203" pitchFamily="34" charset="0"/>
                </a:rPr>
                <a:t>Find YAAB Toolkit</a:t>
              </a:r>
            </a:p>
            <a:p>
              <a:pPr algn="ctr"/>
              <a:endParaRPr lang="en-US" sz="2000" dirty="0">
                <a:ea typeface="Lato Light" panose="020F0502020204030203" pitchFamily="34" charset="0"/>
                <a:cs typeface="Lato Light" panose="020F0502020204030203" pitchFamily="34" charset="0"/>
              </a:endParaRPr>
            </a:p>
          </p:txBody>
        </p:sp>
      </p:grpSp>
      <p:sp>
        <p:nvSpPr>
          <p:cNvPr id="31" name="CuadroTexto 395">
            <a:extLst>
              <a:ext uri="{FF2B5EF4-FFF2-40B4-BE49-F238E27FC236}">
                <a16:creationId xmlns:a16="http://schemas.microsoft.com/office/drawing/2014/main" id="{000CACA8-1DCD-818E-6BCF-C9D760929ADE}"/>
              </a:ext>
            </a:extLst>
          </p:cNvPr>
          <p:cNvSpPr txBox="1"/>
          <p:nvPr/>
        </p:nvSpPr>
        <p:spPr>
          <a:xfrm>
            <a:off x="2744529" y="5836733"/>
            <a:ext cx="1246456" cy="430887"/>
          </a:xfrm>
          <a:prstGeom prst="rect">
            <a:avLst/>
          </a:prstGeom>
          <a:noFill/>
        </p:spPr>
        <p:txBody>
          <a:bodyPr wrap="square" rtlCol="0">
            <a:spAutoFit/>
          </a:bodyPr>
          <a:lstStyle/>
          <a:p>
            <a:pPr algn="ctr"/>
            <a:r>
              <a:rPr lang="en-US" sz="2200" dirty="0">
                <a:solidFill>
                  <a:schemeClr val="tx2"/>
                </a:solidFill>
                <a:latin typeface="Poppins Medium" pitchFamily="2" charset="77"/>
                <a:ea typeface="Lato Semibold" panose="020F0502020204030203" pitchFamily="34" charset="0"/>
                <a:cs typeface="Poppins Medium" pitchFamily="2" charset="77"/>
              </a:rPr>
              <a:t>MARCH</a:t>
            </a:r>
          </a:p>
        </p:txBody>
      </p:sp>
      <p:sp>
        <p:nvSpPr>
          <p:cNvPr id="52" name="Up Arrow 51">
            <a:extLst>
              <a:ext uri="{FF2B5EF4-FFF2-40B4-BE49-F238E27FC236}">
                <a16:creationId xmlns:a16="http://schemas.microsoft.com/office/drawing/2014/main" id="{482FFF75-CAA0-ED7E-ECC8-47D6569017B2}"/>
              </a:ext>
              <a:ext uri="{C183D7F6-B498-43B3-948B-1728B52AA6E4}">
                <adec:decorative xmlns:adec="http://schemas.microsoft.com/office/drawing/2017/decorative" val="1"/>
              </a:ext>
            </a:extLst>
          </p:cNvPr>
          <p:cNvSpPr/>
          <p:nvPr/>
        </p:nvSpPr>
        <p:spPr>
          <a:xfrm>
            <a:off x="3189122" y="3484515"/>
            <a:ext cx="244604" cy="1961063"/>
          </a:xfrm>
          <a:prstGeom prst="up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471A96CC-CDD7-EC75-313C-26EE3A9282DB}"/>
              </a:ext>
              <a:ext uri="{C183D7F6-B498-43B3-948B-1728B52AA6E4}">
                <adec:decorative xmlns:adec="http://schemas.microsoft.com/office/drawing/2017/decorative" val="1"/>
              </a:ext>
            </a:extLst>
          </p:cNvPr>
          <p:cNvGrpSpPr/>
          <p:nvPr/>
        </p:nvGrpSpPr>
        <p:grpSpPr>
          <a:xfrm>
            <a:off x="2345953" y="1496321"/>
            <a:ext cx="2060777" cy="1938992"/>
            <a:chOff x="9317787" y="5101878"/>
            <a:chExt cx="4121553" cy="3877980"/>
          </a:xfrm>
        </p:grpSpPr>
        <p:sp>
          <p:nvSpPr>
            <p:cNvPr id="43" name="CuadroTexto 395">
              <a:extLst>
                <a:ext uri="{FF2B5EF4-FFF2-40B4-BE49-F238E27FC236}">
                  <a16:creationId xmlns:a16="http://schemas.microsoft.com/office/drawing/2014/main" id="{61D85E01-D411-1DD2-2992-F604A44D5C9F}"/>
                </a:ext>
              </a:extLst>
            </p:cNvPr>
            <p:cNvSpPr txBox="1"/>
            <p:nvPr/>
          </p:nvSpPr>
          <p:spPr>
            <a:xfrm>
              <a:off x="9820873" y="5944193"/>
              <a:ext cx="3327139" cy="461664"/>
            </a:xfrm>
            <a:prstGeom prst="rect">
              <a:avLst/>
            </a:prstGeom>
            <a:noFill/>
          </p:spPr>
          <p:txBody>
            <a:bodyPr wrap="square" rtlCol="0">
              <a:spAutoFit/>
            </a:bodyPr>
            <a:lstStyle/>
            <a:p>
              <a:pPr algn="ctr"/>
              <a:endParaRPr lang="en-US" sz="900" dirty="0">
                <a:solidFill>
                  <a:schemeClr val="tx2"/>
                </a:solidFill>
                <a:latin typeface="Poppins Medium" pitchFamily="2" charset="77"/>
                <a:ea typeface="Lato Semibold" panose="020F0502020204030203" pitchFamily="34" charset="0"/>
                <a:cs typeface="Poppins Medium" pitchFamily="2" charset="77"/>
              </a:endParaRPr>
            </a:p>
          </p:txBody>
        </p:sp>
        <p:sp>
          <p:nvSpPr>
            <p:cNvPr id="44" name="Rectangle 56">
              <a:extLst>
                <a:ext uri="{FF2B5EF4-FFF2-40B4-BE49-F238E27FC236}">
                  <a16:creationId xmlns:a16="http://schemas.microsoft.com/office/drawing/2014/main" id="{A47DF288-1899-DC12-5E40-45654508080D}"/>
                </a:ext>
              </a:extLst>
            </p:cNvPr>
            <p:cNvSpPr/>
            <p:nvPr/>
          </p:nvSpPr>
          <p:spPr>
            <a:xfrm>
              <a:off x="9317787" y="5101878"/>
              <a:ext cx="4121553" cy="3877980"/>
            </a:xfrm>
            <a:prstGeom prst="rect">
              <a:avLst/>
            </a:prstGeom>
          </p:spPr>
          <p:txBody>
            <a:bodyPr wrap="square">
              <a:spAutoFit/>
            </a:bodyPr>
            <a:lstStyle/>
            <a:p>
              <a:pPr algn="ctr"/>
              <a:r>
                <a:rPr lang="en-US" sz="2000" dirty="0">
                  <a:ea typeface="Lato Light" panose="020F0502020204030203" pitchFamily="34" charset="0"/>
                  <a:cs typeface="Lato Light" panose="020F0502020204030203" pitchFamily="34" charset="0"/>
                </a:rPr>
                <a:t>Target Population</a:t>
              </a:r>
            </a:p>
            <a:p>
              <a:pPr algn="ctr"/>
              <a:r>
                <a:rPr lang="en-US" sz="2000" dirty="0">
                  <a:ea typeface="Lato Light" panose="020F0502020204030203" pitchFamily="34" charset="0"/>
                  <a:cs typeface="Lato Light" panose="020F0502020204030203" pitchFamily="34" charset="0"/>
                </a:rPr>
                <a:t>__</a:t>
              </a:r>
            </a:p>
            <a:p>
              <a:pPr algn="ctr"/>
              <a:endParaRPr lang="en-US" sz="2000" dirty="0">
                <a:ea typeface="Lato Light" panose="020F0502020204030203" pitchFamily="34" charset="0"/>
                <a:cs typeface="Lato Light" panose="020F0502020204030203" pitchFamily="34" charset="0"/>
              </a:endParaRPr>
            </a:p>
            <a:p>
              <a:pPr algn="ctr"/>
              <a:r>
                <a:rPr lang="en-US" sz="2000" dirty="0">
                  <a:ea typeface="Lato Light" panose="020F0502020204030203" pitchFamily="34" charset="0"/>
                  <a:cs typeface="Lato Light" panose="020F0502020204030203" pitchFamily="34" charset="0"/>
                </a:rPr>
                <a:t>Roles and Responsibilities</a:t>
              </a:r>
            </a:p>
          </p:txBody>
        </p:sp>
      </p:grpSp>
      <p:sp>
        <p:nvSpPr>
          <p:cNvPr id="32" name="CuadroTexto 395">
            <a:extLst>
              <a:ext uri="{FF2B5EF4-FFF2-40B4-BE49-F238E27FC236}">
                <a16:creationId xmlns:a16="http://schemas.microsoft.com/office/drawing/2014/main" id="{7014CDFC-47B0-1FD0-D16D-12F937F76735}"/>
              </a:ext>
            </a:extLst>
          </p:cNvPr>
          <p:cNvSpPr txBox="1"/>
          <p:nvPr/>
        </p:nvSpPr>
        <p:spPr>
          <a:xfrm>
            <a:off x="4607584" y="5852273"/>
            <a:ext cx="977167" cy="769441"/>
          </a:xfrm>
          <a:prstGeom prst="rect">
            <a:avLst/>
          </a:prstGeom>
          <a:noFill/>
        </p:spPr>
        <p:txBody>
          <a:bodyPr wrap="square" rtlCol="0">
            <a:spAutoFit/>
          </a:bodyPr>
          <a:lstStyle/>
          <a:p>
            <a:pPr algn="ctr"/>
            <a:r>
              <a:rPr lang="en-US" sz="2200" dirty="0">
                <a:solidFill>
                  <a:schemeClr val="tx2"/>
                </a:solidFill>
                <a:latin typeface="Poppins Medium" pitchFamily="2" charset="77"/>
                <a:ea typeface="Lato Semibold" panose="020F0502020204030203" pitchFamily="34" charset="0"/>
                <a:cs typeface="Poppins Medium" pitchFamily="2" charset="77"/>
              </a:rPr>
              <a:t>APR-MAY</a:t>
            </a:r>
          </a:p>
        </p:txBody>
      </p:sp>
      <p:sp>
        <p:nvSpPr>
          <p:cNvPr id="53" name="Up Arrow 52">
            <a:extLst>
              <a:ext uri="{FF2B5EF4-FFF2-40B4-BE49-F238E27FC236}">
                <a16:creationId xmlns:a16="http://schemas.microsoft.com/office/drawing/2014/main" id="{356C03D5-EB25-C41C-AD90-C29D44B58597}"/>
              </a:ext>
              <a:ext uri="{C183D7F6-B498-43B3-948B-1728B52AA6E4}">
                <adec:decorative xmlns:adec="http://schemas.microsoft.com/office/drawing/2017/decorative" val="1"/>
              </a:ext>
            </a:extLst>
          </p:cNvPr>
          <p:cNvSpPr/>
          <p:nvPr/>
        </p:nvSpPr>
        <p:spPr>
          <a:xfrm>
            <a:off x="4944278" y="3716176"/>
            <a:ext cx="253754" cy="1666390"/>
          </a:xfrm>
          <a:prstGeom prst="up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FC8D80EB-2475-1BD2-2217-722104A93AD5}"/>
              </a:ext>
              <a:ext uri="{C183D7F6-B498-43B3-948B-1728B52AA6E4}">
                <adec:decorative xmlns:adec="http://schemas.microsoft.com/office/drawing/2017/decorative" val="1"/>
              </a:ext>
            </a:extLst>
          </p:cNvPr>
          <p:cNvGrpSpPr/>
          <p:nvPr/>
        </p:nvGrpSpPr>
        <p:grpSpPr>
          <a:xfrm>
            <a:off x="4311515" y="1475434"/>
            <a:ext cx="1675791" cy="2246769"/>
            <a:chOff x="9796431" y="5877521"/>
            <a:chExt cx="3351581" cy="4493533"/>
          </a:xfrm>
        </p:grpSpPr>
        <p:sp>
          <p:nvSpPr>
            <p:cNvPr id="40" name="CuadroTexto 395">
              <a:extLst>
                <a:ext uri="{FF2B5EF4-FFF2-40B4-BE49-F238E27FC236}">
                  <a16:creationId xmlns:a16="http://schemas.microsoft.com/office/drawing/2014/main" id="{4F86F80B-BCDC-9106-9043-A694520EBF8D}"/>
                </a:ext>
              </a:extLst>
            </p:cNvPr>
            <p:cNvSpPr txBox="1"/>
            <p:nvPr/>
          </p:nvSpPr>
          <p:spPr>
            <a:xfrm>
              <a:off x="9820873" y="5944193"/>
              <a:ext cx="3327139" cy="461664"/>
            </a:xfrm>
            <a:prstGeom prst="rect">
              <a:avLst/>
            </a:prstGeom>
            <a:noFill/>
          </p:spPr>
          <p:txBody>
            <a:bodyPr wrap="square" rtlCol="0">
              <a:spAutoFit/>
            </a:bodyPr>
            <a:lstStyle/>
            <a:p>
              <a:pPr algn="ctr"/>
              <a:endParaRPr lang="en-US" sz="900" dirty="0">
                <a:solidFill>
                  <a:schemeClr val="tx2"/>
                </a:solidFill>
                <a:latin typeface="Poppins Medium" pitchFamily="2" charset="77"/>
                <a:ea typeface="Lato Semibold" panose="020F0502020204030203" pitchFamily="34" charset="0"/>
                <a:cs typeface="Poppins Medium" pitchFamily="2" charset="77"/>
              </a:endParaRPr>
            </a:p>
          </p:txBody>
        </p:sp>
        <p:sp>
          <p:nvSpPr>
            <p:cNvPr id="41" name="Rectangle 56">
              <a:extLst>
                <a:ext uri="{FF2B5EF4-FFF2-40B4-BE49-F238E27FC236}">
                  <a16:creationId xmlns:a16="http://schemas.microsoft.com/office/drawing/2014/main" id="{F6E6B621-C5CA-2DEE-C806-793F8C789767}"/>
                </a:ext>
              </a:extLst>
            </p:cNvPr>
            <p:cNvSpPr/>
            <p:nvPr/>
          </p:nvSpPr>
          <p:spPr>
            <a:xfrm>
              <a:off x="9796431" y="5877521"/>
              <a:ext cx="3327139" cy="4493533"/>
            </a:xfrm>
            <a:prstGeom prst="rect">
              <a:avLst/>
            </a:prstGeom>
          </p:spPr>
          <p:txBody>
            <a:bodyPr wrap="square">
              <a:spAutoFit/>
            </a:bodyPr>
            <a:lstStyle/>
            <a:p>
              <a:pPr algn="ctr"/>
              <a:r>
                <a:rPr lang="en-US" sz="2000" dirty="0">
                  <a:ea typeface="Lato Light" panose="020F0502020204030203" pitchFamily="34" charset="0"/>
                  <a:cs typeface="Arial" panose="020B0604020202020204" pitchFamily="34" charset="0"/>
                </a:rPr>
                <a:t>Attend UMass YAB</a:t>
              </a:r>
            </a:p>
            <a:p>
              <a:pPr algn="ctr"/>
              <a:r>
                <a:rPr lang="en-US" sz="2000" dirty="0">
                  <a:ea typeface="Lato Light" panose="020F0502020204030203" pitchFamily="34" charset="0"/>
                  <a:cs typeface="Arial" panose="020B0604020202020204" pitchFamily="34" charset="0"/>
                </a:rPr>
                <a:t>___</a:t>
              </a:r>
            </a:p>
            <a:p>
              <a:pPr algn="ctr"/>
              <a:endParaRPr lang="en-US" sz="2000" dirty="0">
                <a:ea typeface="Lato Light" panose="020F0502020204030203" pitchFamily="34" charset="0"/>
                <a:cs typeface="Arial" panose="020B0604020202020204" pitchFamily="34" charset="0"/>
              </a:endParaRPr>
            </a:p>
            <a:p>
              <a:pPr algn="ctr"/>
              <a:r>
                <a:rPr lang="en-US" sz="2000" dirty="0">
                  <a:ea typeface="Lato Light" panose="020F0502020204030203" pitchFamily="34" charset="0"/>
                  <a:cs typeface="Arial" panose="020B0604020202020204" pitchFamily="34" charset="0"/>
                </a:rPr>
                <a:t>Form YAAB Working Group</a:t>
              </a:r>
            </a:p>
          </p:txBody>
        </p:sp>
      </p:grpSp>
      <p:sp>
        <p:nvSpPr>
          <p:cNvPr id="33" name="CuadroTexto 395">
            <a:extLst>
              <a:ext uri="{FF2B5EF4-FFF2-40B4-BE49-F238E27FC236}">
                <a16:creationId xmlns:a16="http://schemas.microsoft.com/office/drawing/2014/main" id="{AD3BFC7A-90AF-D587-EF4F-DAA9DF26379C}"/>
              </a:ext>
            </a:extLst>
          </p:cNvPr>
          <p:cNvSpPr txBox="1"/>
          <p:nvPr/>
        </p:nvSpPr>
        <p:spPr>
          <a:xfrm>
            <a:off x="6429839" y="5852273"/>
            <a:ext cx="977167" cy="769441"/>
          </a:xfrm>
          <a:prstGeom prst="rect">
            <a:avLst/>
          </a:prstGeom>
          <a:noFill/>
        </p:spPr>
        <p:txBody>
          <a:bodyPr wrap="square" rtlCol="0">
            <a:spAutoFit/>
          </a:bodyPr>
          <a:lstStyle/>
          <a:p>
            <a:pPr algn="ctr"/>
            <a:r>
              <a:rPr lang="en-US" sz="2200" dirty="0">
                <a:solidFill>
                  <a:schemeClr val="tx2"/>
                </a:solidFill>
                <a:latin typeface="Poppins Medium" pitchFamily="2" charset="77"/>
                <a:ea typeface="Lato Semibold" panose="020F0502020204030203" pitchFamily="34" charset="0"/>
                <a:cs typeface="Poppins Medium" pitchFamily="2" charset="77"/>
              </a:rPr>
              <a:t>JUN-AUG</a:t>
            </a:r>
          </a:p>
        </p:txBody>
      </p:sp>
      <p:sp>
        <p:nvSpPr>
          <p:cNvPr id="54" name="Up Arrow 53">
            <a:extLst>
              <a:ext uri="{FF2B5EF4-FFF2-40B4-BE49-F238E27FC236}">
                <a16:creationId xmlns:a16="http://schemas.microsoft.com/office/drawing/2014/main" id="{161CA10F-5453-B2A5-049E-E3B0C7823862}"/>
              </a:ext>
              <a:ext uri="{C183D7F6-B498-43B3-948B-1728B52AA6E4}">
                <adec:decorative xmlns:adec="http://schemas.microsoft.com/office/drawing/2017/decorative" val="1"/>
              </a:ext>
            </a:extLst>
          </p:cNvPr>
          <p:cNvSpPr/>
          <p:nvPr/>
        </p:nvSpPr>
        <p:spPr>
          <a:xfrm>
            <a:off x="6754853" y="3484515"/>
            <a:ext cx="244604" cy="1961063"/>
          </a:xfrm>
          <a:prstGeom prst="up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7AF2F64-C0AB-F158-193A-E1A0381A9017}"/>
              </a:ext>
              <a:ext uri="{C183D7F6-B498-43B3-948B-1728B52AA6E4}">
                <adec:decorative xmlns:adec="http://schemas.microsoft.com/office/drawing/2017/decorative" val="1"/>
              </a:ext>
            </a:extLst>
          </p:cNvPr>
          <p:cNvGrpSpPr/>
          <p:nvPr/>
        </p:nvGrpSpPr>
        <p:grpSpPr>
          <a:xfrm>
            <a:off x="6071163" y="2010702"/>
            <a:ext cx="1663570" cy="1447725"/>
            <a:chOff x="9820872" y="5944193"/>
            <a:chExt cx="3327140" cy="2895450"/>
          </a:xfrm>
        </p:grpSpPr>
        <p:sp>
          <p:nvSpPr>
            <p:cNvPr id="28" name="CuadroTexto 395">
              <a:extLst>
                <a:ext uri="{FF2B5EF4-FFF2-40B4-BE49-F238E27FC236}">
                  <a16:creationId xmlns:a16="http://schemas.microsoft.com/office/drawing/2014/main" id="{9055BABE-233D-BC85-C92B-268AF1C6EFF8}"/>
                </a:ext>
              </a:extLst>
            </p:cNvPr>
            <p:cNvSpPr txBox="1"/>
            <p:nvPr/>
          </p:nvSpPr>
          <p:spPr>
            <a:xfrm>
              <a:off x="9820872" y="5944193"/>
              <a:ext cx="3327140" cy="461664"/>
            </a:xfrm>
            <a:prstGeom prst="rect">
              <a:avLst/>
            </a:prstGeom>
            <a:noFill/>
          </p:spPr>
          <p:txBody>
            <a:bodyPr wrap="square" rtlCol="0">
              <a:spAutoFit/>
            </a:bodyPr>
            <a:lstStyle/>
            <a:p>
              <a:pPr algn="ctr"/>
              <a:endParaRPr lang="en-US" sz="900" dirty="0">
                <a:solidFill>
                  <a:schemeClr val="tx2"/>
                </a:solidFill>
                <a:latin typeface="Poppins Medium" pitchFamily="2" charset="77"/>
                <a:ea typeface="Lato Semibold" panose="020F0502020204030203" pitchFamily="34" charset="0"/>
                <a:cs typeface="Poppins Medium" pitchFamily="2" charset="77"/>
              </a:endParaRPr>
            </a:p>
          </p:txBody>
        </p:sp>
        <p:sp>
          <p:nvSpPr>
            <p:cNvPr id="29" name="Rectangle 56">
              <a:extLst>
                <a:ext uri="{FF2B5EF4-FFF2-40B4-BE49-F238E27FC236}">
                  <a16:creationId xmlns:a16="http://schemas.microsoft.com/office/drawing/2014/main" id="{B090A79E-9520-99B3-8B6C-DE0E43237EA6}"/>
                </a:ext>
              </a:extLst>
            </p:cNvPr>
            <p:cNvSpPr/>
            <p:nvPr/>
          </p:nvSpPr>
          <p:spPr>
            <a:xfrm>
              <a:off x="9820872" y="6192765"/>
              <a:ext cx="3327140" cy="2646878"/>
            </a:xfrm>
            <a:prstGeom prst="rect">
              <a:avLst/>
            </a:prstGeom>
          </p:spPr>
          <p:txBody>
            <a:bodyPr wrap="square">
              <a:spAutoFit/>
            </a:bodyPr>
            <a:lstStyle/>
            <a:p>
              <a:pPr algn="ctr"/>
              <a:r>
                <a:rPr lang="en-US" sz="2000" dirty="0">
                  <a:ea typeface="Lato Light" panose="020F0502020204030203" pitchFamily="34" charset="0"/>
                  <a:cs typeface="Lato Light" panose="020F0502020204030203" pitchFamily="34" charset="0"/>
                </a:rPr>
                <a:t>Create</a:t>
              </a:r>
            </a:p>
            <a:p>
              <a:pPr algn="ctr"/>
              <a:r>
                <a:rPr lang="en-US" sz="2000" dirty="0">
                  <a:ea typeface="Lato Light" panose="020F0502020204030203" pitchFamily="34" charset="0"/>
                  <a:cs typeface="Lato Light" panose="020F0502020204030203" pitchFamily="34" charset="0"/>
                </a:rPr>
                <a:t>all Operational Documents</a:t>
              </a:r>
            </a:p>
          </p:txBody>
        </p:sp>
      </p:grpSp>
      <p:sp>
        <p:nvSpPr>
          <p:cNvPr id="34" name="CuadroTexto 395">
            <a:extLst>
              <a:ext uri="{FF2B5EF4-FFF2-40B4-BE49-F238E27FC236}">
                <a16:creationId xmlns:a16="http://schemas.microsoft.com/office/drawing/2014/main" id="{2185478C-6968-D42F-13F0-748D24088EF8}"/>
              </a:ext>
            </a:extLst>
          </p:cNvPr>
          <p:cNvSpPr txBox="1"/>
          <p:nvPr/>
        </p:nvSpPr>
        <p:spPr>
          <a:xfrm>
            <a:off x="8201016" y="5852273"/>
            <a:ext cx="977167" cy="769441"/>
          </a:xfrm>
          <a:prstGeom prst="rect">
            <a:avLst/>
          </a:prstGeom>
          <a:noFill/>
        </p:spPr>
        <p:txBody>
          <a:bodyPr wrap="square" rtlCol="0">
            <a:spAutoFit/>
          </a:bodyPr>
          <a:lstStyle/>
          <a:p>
            <a:pPr algn="ctr"/>
            <a:r>
              <a:rPr lang="en-US" sz="2200" dirty="0">
                <a:solidFill>
                  <a:schemeClr val="tx2"/>
                </a:solidFill>
                <a:latin typeface="Poppins Medium" pitchFamily="2" charset="77"/>
                <a:ea typeface="Lato Semibold" panose="020F0502020204030203" pitchFamily="34" charset="0"/>
                <a:cs typeface="Poppins Medium" pitchFamily="2" charset="77"/>
              </a:rPr>
              <a:t>SEPT-NOV</a:t>
            </a:r>
          </a:p>
        </p:txBody>
      </p:sp>
      <p:sp>
        <p:nvSpPr>
          <p:cNvPr id="55" name="Up Arrow 54">
            <a:extLst>
              <a:ext uri="{FF2B5EF4-FFF2-40B4-BE49-F238E27FC236}">
                <a16:creationId xmlns:a16="http://schemas.microsoft.com/office/drawing/2014/main" id="{5F203EEF-4A26-4481-459C-E0EBBFB8598B}"/>
              </a:ext>
              <a:ext uri="{C183D7F6-B498-43B3-948B-1728B52AA6E4}">
                <adec:decorative xmlns:adec="http://schemas.microsoft.com/office/drawing/2017/decorative" val="1"/>
              </a:ext>
            </a:extLst>
          </p:cNvPr>
          <p:cNvSpPr/>
          <p:nvPr/>
        </p:nvSpPr>
        <p:spPr>
          <a:xfrm>
            <a:off x="8558306" y="4086645"/>
            <a:ext cx="261561" cy="1343393"/>
          </a:xfrm>
          <a:prstGeom prst="up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2E4F3FAF-D38E-1B14-0096-1EE93265F6D1}"/>
              </a:ext>
              <a:ext uri="{C183D7F6-B498-43B3-948B-1728B52AA6E4}">
                <adec:decorative xmlns:adec="http://schemas.microsoft.com/office/drawing/2017/decorative" val="1"/>
              </a:ext>
            </a:extLst>
          </p:cNvPr>
          <p:cNvGrpSpPr/>
          <p:nvPr/>
        </p:nvGrpSpPr>
        <p:grpSpPr>
          <a:xfrm>
            <a:off x="7852528" y="1545020"/>
            <a:ext cx="1665360" cy="2554545"/>
            <a:chOff x="9817292" y="4897662"/>
            <a:chExt cx="3330720" cy="5109090"/>
          </a:xfrm>
        </p:grpSpPr>
        <p:sp>
          <p:nvSpPr>
            <p:cNvPr id="46" name="CuadroTexto 395">
              <a:extLst>
                <a:ext uri="{FF2B5EF4-FFF2-40B4-BE49-F238E27FC236}">
                  <a16:creationId xmlns:a16="http://schemas.microsoft.com/office/drawing/2014/main" id="{247A0515-423A-9685-4507-04F0F9AD5303}"/>
                </a:ext>
              </a:extLst>
            </p:cNvPr>
            <p:cNvSpPr txBox="1"/>
            <p:nvPr/>
          </p:nvSpPr>
          <p:spPr>
            <a:xfrm>
              <a:off x="9820872" y="5944194"/>
              <a:ext cx="3327140" cy="461664"/>
            </a:xfrm>
            <a:prstGeom prst="rect">
              <a:avLst/>
            </a:prstGeom>
            <a:noFill/>
          </p:spPr>
          <p:txBody>
            <a:bodyPr wrap="square" rtlCol="0">
              <a:spAutoFit/>
            </a:bodyPr>
            <a:lstStyle/>
            <a:p>
              <a:pPr algn="ctr"/>
              <a:endParaRPr lang="en-US" sz="900" dirty="0">
                <a:solidFill>
                  <a:schemeClr val="tx2"/>
                </a:solidFill>
                <a:latin typeface="Poppins Medium" pitchFamily="2" charset="77"/>
                <a:ea typeface="Lato Semibold" panose="020F0502020204030203" pitchFamily="34" charset="0"/>
                <a:cs typeface="Poppins Medium" pitchFamily="2" charset="77"/>
              </a:endParaRPr>
            </a:p>
          </p:txBody>
        </p:sp>
        <p:sp>
          <p:nvSpPr>
            <p:cNvPr id="47" name="Rectangle 56">
              <a:extLst>
                <a:ext uri="{FF2B5EF4-FFF2-40B4-BE49-F238E27FC236}">
                  <a16:creationId xmlns:a16="http://schemas.microsoft.com/office/drawing/2014/main" id="{B8DB086A-A3CD-31FF-84CD-8854BB06CD34}"/>
                </a:ext>
              </a:extLst>
            </p:cNvPr>
            <p:cNvSpPr/>
            <p:nvPr/>
          </p:nvSpPr>
          <p:spPr>
            <a:xfrm>
              <a:off x="9817292" y="4897662"/>
              <a:ext cx="3327140" cy="5109090"/>
            </a:xfrm>
            <a:prstGeom prst="rect">
              <a:avLst/>
            </a:prstGeom>
          </p:spPr>
          <p:txBody>
            <a:bodyPr wrap="square">
              <a:spAutoFit/>
            </a:bodyPr>
            <a:lstStyle/>
            <a:p>
              <a:pPr algn="ctr"/>
              <a:r>
                <a:rPr lang="en-US" sz="2000" dirty="0">
                  <a:ea typeface="Lato Light" panose="020F0502020204030203" pitchFamily="34" charset="0"/>
                  <a:cs typeface="Lato Light" panose="020F0502020204030203" pitchFamily="34" charset="0"/>
                </a:rPr>
                <a:t>Trainer Central Course</a:t>
              </a:r>
            </a:p>
            <a:p>
              <a:pPr algn="ctr"/>
              <a:r>
                <a:rPr lang="en-US" sz="2000" dirty="0">
                  <a:ea typeface="Lato Light" panose="020F0502020204030203" pitchFamily="34" charset="0"/>
                  <a:cs typeface="Lato Light" panose="020F0502020204030203" pitchFamily="34" charset="0"/>
                </a:rPr>
                <a:t>___</a:t>
              </a:r>
            </a:p>
            <a:p>
              <a:pPr algn="ctr"/>
              <a:endParaRPr lang="en-US" sz="2000" dirty="0">
                <a:ea typeface="Lato Light" panose="020F0502020204030203" pitchFamily="34" charset="0"/>
                <a:cs typeface="Lato Light" panose="020F0502020204030203" pitchFamily="34" charset="0"/>
              </a:endParaRPr>
            </a:p>
            <a:p>
              <a:pPr algn="ctr"/>
              <a:r>
                <a:rPr lang="en-US" sz="2000" dirty="0">
                  <a:ea typeface="Lato Light" panose="020F0502020204030203" pitchFamily="34" charset="0"/>
                  <a:cs typeface="Lato Light" panose="020F0502020204030203" pitchFamily="34" charset="0"/>
                </a:rPr>
                <a:t>Digital YAAB Member Application</a:t>
              </a:r>
            </a:p>
          </p:txBody>
        </p:sp>
      </p:grpSp>
      <p:sp>
        <p:nvSpPr>
          <p:cNvPr id="35" name="CuadroTexto 395">
            <a:extLst>
              <a:ext uri="{FF2B5EF4-FFF2-40B4-BE49-F238E27FC236}">
                <a16:creationId xmlns:a16="http://schemas.microsoft.com/office/drawing/2014/main" id="{1C5C2D78-C4CC-811C-CE20-3C4B3FC3758E}"/>
              </a:ext>
            </a:extLst>
          </p:cNvPr>
          <p:cNvSpPr txBox="1"/>
          <p:nvPr/>
        </p:nvSpPr>
        <p:spPr>
          <a:xfrm>
            <a:off x="9541042" y="5852273"/>
            <a:ext cx="1831373" cy="769441"/>
          </a:xfrm>
          <a:prstGeom prst="rect">
            <a:avLst/>
          </a:prstGeom>
          <a:noFill/>
        </p:spPr>
        <p:txBody>
          <a:bodyPr wrap="square" rtlCol="0">
            <a:spAutoFit/>
          </a:bodyPr>
          <a:lstStyle/>
          <a:p>
            <a:pPr algn="ctr"/>
            <a:r>
              <a:rPr lang="en-US" sz="2200" dirty="0">
                <a:solidFill>
                  <a:schemeClr val="tx2"/>
                </a:solidFill>
                <a:latin typeface="Poppins Medium" pitchFamily="2" charset="77"/>
                <a:ea typeface="Lato Semibold" panose="020F0502020204030203" pitchFamily="34" charset="0"/>
                <a:cs typeface="Poppins Medium" pitchFamily="2" charset="77"/>
              </a:rPr>
              <a:t>DEC</a:t>
            </a:r>
          </a:p>
          <a:p>
            <a:pPr algn="ctr"/>
            <a:r>
              <a:rPr lang="en-US" sz="2200" dirty="0">
                <a:solidFill>
                  <a:schemeClr val="tx2"/>
                </a:solidFill>
                <a:latin typeface="Poppins Medium" pitchFamily="2" charset="77"/>
                <a:ea typeface="Lato Semibold" panose="020F0502020204030203" pitchFamily="34" charset="0"/>
                <a:cs typeface="Poppins Medium" pitchFamily="2" charset="77"/>
              </a:rPr>
              <a:t>-PRESENT</a:t>
            </a:r>
          </a:p>
        </p:txBody>
      </p:sp>
      <p:sp>
        <p:nvSpPr>
          <p:cNvPr id="56" name="Up Arrow 55">
            <a:extLst>
              <a:ext uri="{FF2B5EF4-FFF2-40B4-BE49-F238E27FC236}">
                <a16:creationId xmlns:a16="http://schemas.microsoft.com/office/drawing/2014/main" id="{B9AD1757-B339-220F-894B-6AC46AE48B02}"/>
              </a:ext>
              <a:ext uri="{C183D7F6-B498-43B3-948B-1728B52AA6E4}">
                <adec:decorative xmlns:adec="http://schemas.microsoft.com/office/drawing/2017/decorative" val="1"/>
              </a:ext>
            </a:extLst>
          </p:cNvPr>
          <p:cNvSpPr/>
          <p:nvPr/>
        </p:nvSpPr>
        <p:spPr>
          <a:xfrm>
            <a:off x="10378319" y="3484516"/>
            <a:ext cx="261561" cy="1931862"/>
          </a:xfrm>
          <a:prstGeom prst="up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D065234D-3100-B451-28AC-241427A5A30B}"/>
              </a:ext>
              <a:ext uri="{C183D7F6-B498-43B3-948B-1728B52AA6E4}">
                <adec:decorative xmlns:adec="http://schemas.microsoft.com/office/drawing/2017/decorative" val="1"/>
              </a:ext>
            </a:extLst>
          </p:cNvPr>
          <p:cNvGrpSpPr/>
          <p:nvPr/>
        </p:nvGrpSpPr>
        <p:grpSpPr>
          <a:xfrm>
            <a:off x="9636345" y="1952439"/>
            <a:ext cx="2009914" cy="1459459"/>
            <a:chOff x="9423869" y="5944193"/>
            <a:chExt cx="4019827" cy="2918917"/>
          </a:xfrm>
        </p:grpSpPr>
        <p:sp>
          <p:nvSpPr>
            <p:cNvPr id="49" name="CuadroTexto 395">
              <a:extLst>
                <a:ext uri="{FF2B5EF4-FFF2-40B4-BE49-F238E27FC236}">
                  <a16:creationId xmlns:a16="http://schemas.microsoft.com/office/drawing/2014/main" id="{DC09B608-148E-1ACA-68B1-E6FC6EAD93E6}"/>
                </a:ext>
              </a:extLst>
            </p:cNvPr>
            <p:cNvSpPr txBox="1"/>
            <p:nvPr/>
          </p:nvSpPr>
          <p:spPr>
            <a:xfrm>
              <a:off x="9820873" y="5944193"/>
              <a:ext cx="3327139" cy="461663"/>
            </a:xfrm>
            <a:prstGeom prst="rect">
              <a:avLst/>
            </a:prstGeom>
            <a:noFill/>
          </p:spPr>
          <p:txBody>
            <a:bodyPr wrap="square" rtlCol="0">
              <a:spAutoFit/>
            </a:bodyPr>
            <a:lstStyle/>
            <a:p>
              <a:pPr algn="ctr"/>
              <a:endParaRPr lang="en-US" sz="900" dirty="0">
                <a:solidFill>
                  <a:schemeClr val="tx2"/>
                </a:solidFill>
                <a:latin typeface="Poppins Medium" pitchFamily="2" charset="77"/>
                <a:ea typeface="Lato Semibold" panose="020F0502020204030203" pitchFamily="34" charset="0"/>
                <a:cs typeface="Poppins Medium" pitchFamily="2" charset="77"/>
              </a:endParaRPr>
            </a:p>
          </p:txBody>
        </p:sp>
        <p:sp>
          <p:nvSpPr>
            <p:cNvPr id="50" name="Rectangle 56">
              <a:extLst>
                <a:ext uri="{FF2B5EF4-FFF2-40B4-BE49-F238E27FC236}">
                  <a16:creationId xmlns:a16="http://schemas.microsoft.com/office/drawing/2014/main" id="{0531C532-3506-D3E8-4443-531E5F79331D}"/>
                </a:ext>
              </a:extLst>
            </p:cNvPr>
            <p:cNvSpPr/>
            <p:nvPr/>
          </p:nvSpPr>
          <p:spPr>
            <a:xfrm>
              <a:off x="9423869" y="6216233"/>
              <a:ext cx="4019827" cy="2646877"/>
            </a:xfrm>
            <a:prstGeom prst="rect">
              <a:avLst/>
            </a:prstGeom>
          </p:spPr>
          <p:txBody>
            <a:bodyPr wrap="square">
              <a:spAutoFit/>
            </a:bodyPr>
            <a:lstStyle/>
            <a:p>
              <a:pPr algn="ctr"/>
              <a:r>
                <a:rPr lang="en-US" sz="2000" dirty="0">
                  <a:ea typeface="Lato Light" panose="020F0502020204030203" pitchFamily="34" charset="0"/>
                  <a:cs typeface="Lato Light" panose="020F0502020204030203" pitchFamily="34" charset="0"/>
                </a:rPr>
                <a:t>Recruitment</a:t>
              </a:r>
            </a:p>
            <a:p>
              <a:pPr algn="ctr"/>
              <a:r>
                <a:rPr lang="en-US" sz="2000" dirty="0">
                  <a:ea typeface="Lato Light" panose="020F0502020204030203" pitchFamily="34" charset="0"/>
                  <a:cs typeface="Lato Light" panose="020F0502020204030203" pitchFamily="34" charset="0"/>
                </a:rPr>
                <a:t>___</a:t>
              </a:r>
            </a:p>
            <a:p>
              <a:pPr algn="ctr"/>
              <a:endParaRPr lang="en-US" sz="2000" dirty="0">
                <a:ea typeface="Lato Light" panose="020F0502020204030203" pitchFamily="34" charset="0"/>
                <a:cs typeface="Lato Light" panose="020F0502020204030203" pitchFamily="34" charset="0"/>
              </a:endParaRPr>
            </a:p>
            <a:p>
              <a:pPr algn="ctr"/>
              <a:r>
                <a:rPr lang="en-US" sz="2000" dirty="0">
                  <a:ea typeface="Lato Light" panose="020F0502020204030203" pitchFamily="34" charset="0"/>
                  <a:cs typeface="Lato Light" panose="020F0502020204030203" pitchFamily="34" charset="0"/>
                </a:rPr>
                <a:t>Implementation</a:t>
              </a:r>
            </a:p>
          </p:txBody>
        </p:sp>
      </p:grpSp>
    </p:spTree>
    <p:extLst>
      <p:ext uri="{BB962C8B-B14F-4D97-AF65-F5344CB8AC3E}">
        <p14:creationId xmlns:p14="http://schemas.microsoft.com/office/powerpoint/2010/main" val="2796765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6C9D-D7B4-4B46-B532-ED39E38CEDE6}"/>
              </a:ext>
            </a:extLst>
          </p:cNvPr>
          <p:cNvSpPr>
            <a:spLocks noGrp="1"/>
          </p:cNvSpPr>
          <p:nvPr>
            <p:ph type="ctrTitle"/>
          </p:nvPr>
        </p:nvSpPr>
        <p:spPr>
          <a:xfrm>
            <a:off x="1524000" y="732117"/>
            <a:ext cx="9144000" cy="2387600"/>
          </a:xfrm>
        </p:spPr>
        <p:txBody>
          <a:bodyPr>
            <a:normAutofit/>
          </a:bodyPr>
          <a:lstStyle/>
          <a:p>
            <a:r>
              <a:rPr lang="en-US" sz="4400" dirty="0"/>
              <a:t>Piloting the Toolkit</a:t>
            </a:r>
          </a:p>
        </p:txBody>
      </p:sp>
    </p:spTree>
    <p:extLst>
      <p:ext uri="{BB962C8B-B14F-4D97-AF65-F5344CB8AC3E}">
        <p14:creationId xmlns:p14="http://schemas.microsoft.com/office/powerpoint/2010/main" val="3037226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Lst>
          </p:cNvPr>
          <p:cNvSpPr>
            <a:spLocks noGrp="1"/>
          </p:cNvSpPr>
          <p:nvPr>
            <p:ph type="title"/>
          </p:nvPr>
        </p:nvSpPr>
        <p:spPr>
          <a:xfrm>
            <a:off x="470589" y="423206"/>
            <a:ext cx="11123843" cy="827499"/>
          </a:xfrm>
        </p:spPr>
        <p:txBody>
          <a:bodyPr>
            <a:normAutofit/>
          </a:bodyPr>
          <a:lstStyle/>
          <a:p>
            <a:r>
              <a:rPr lang="en-US" sz="4400" dirty="0"/>
              <a:t>Target Population</a:t>
            </a:r>
          </a:p>
        </p:txBody>
      </p:sp>
      <p:sp>
        <p:nvSpPr>
          <p:cNvPr id="3" name="Content Placeholder 2">
            <a:extLst>
              <a:ext uri="{FF2B5EF4-FFF2-40B4-BE49-F238E27FC236}">
                <a16:creationId xmlns:a16="http://schemas.microsoft.com/office/drawing/2014/main" id="{B1367FDE-B1F7-5DFD-B22F-8D84BCD8F539}"/>
              </a:ext>
            </a:extLst>
          </p:cNvPr>
          <p:cNvSpPr>
            <a:spLocks noGrp="1"/>
          </p:cNvSpPr>
          <p:nvPr>
            <p:ph sz="half" idx="2"/>
          </p:nvPr>
        </p:nvSpPr>
        <p:spPr>
          <a:xfrm>
            <a:off x="457199" y="2219499"/>
            <a:ext cx="11137233" cy="4638501"/>
          </a:xfrm>
        </p:spPr>
        <p:txBody>
          <a:bodyPr>
            <a:normAutofit/>
          </a:bodyPr>
          <a:lstStyle/>
          <a:p>
            <a:r>
              <a:rPr lang="en-US" sz="3400" dirty="0"/>
              <a:t>Our YAB focuses on young adults who live or lived in the Tri-City area and have experience with Shannon program</a:t>
            </a:r>
          </a:p>
          <a:p>
            <a:r>
              <a:rPr lang="en-US" sz="3400" dirty="0"/>
              <a:t>The toolkit focuses on youth and young adults with lived mental health conditions</a:t>
            </a:r>
          </a:p>
        </p:txBody>
      </p:sp>
    </p:spTree>
    <p:extLst>
      <p:ext uri="{BB962C8B-B14F-4D97-AF65-F5344CB8AC3E}">
        <p14:creationId xmlns:p14="http://schemas.microsoft.com/office/powerpoint/2010/main" val="2776038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Lst>
          </p:cNvPr>
          <p:cNvSpPr>
            <a:spLocks noGrp="1"/>
          </p:cNvSpPr>
          <p:nvPr>
            <p:ph type="title"/>
          </p:nvPr>
        </p:nvSpPr>
        <p:spPr/>
        <p:txBody>
          <a:bodyPr>
            <a:normAutofit/>
          </a:bodyPr>
          <a:lstStyle/>
          <a:p>
            <a:r>
              <a:rPr lang="en-US" sz="4400" dirty="0"/>
              <a:t>Working with the Toolkit</a:t>
            </a:r>
          </a:p>
        </p:txBody>
      </p:sp>
      <p:sp>
        <p:nvSpPr>
          <p:cNvPr id="3" name="Content Placeholder 2">
            <a:extLst>
              <a:ext uri="{FF2B5EF4-FFF2-40B4-BE49-F238E27FC236}">
                <a16:creationId xmlns:a16="http://schemas.microsoft.com/office/drawing/2014/main" id="{B1367FDE-B1F7-5DFD-B22F-8D84BCD8F539}"/>
              </a:ext>
            </a:extLst>
          </p:cNvPr>
          <p:cNvSpPr>
            <a:spLocks noGrp="1"/>
          </p:cNvSpPr>
          <p:nvPr>
            <p:ph sz="half" idx="2"/>
          </p:nvPr>
        </p:nvSpPr>
        <p:spPr>
          <a:xfrm>
            <a:off x="247337" y="1953724"/>
            <a:ext cx="11137233" cy="4638501"/>
          </a:xfrm>
        </p:spPr>
        <p:txBody>
          <a:bodyPr>
            <a:normAutofit/>
          </a:bodyPr>
          <a:lstStyle/>
          <a:p>
            <a:r>
              <a:rPr lang="en-US" sz="3400" dirty="0"/>
              <a:t>Our team was able to create many of our </a:t>
            </a:r>
          </a:p>
          <a:p>
            <a:pPr marL="0" indent="0">
              <a:buNone/>
            </a:pPr>
            <a:r>
              <a:rPr lang="en-US" sz="3400" dirty="0"/>
              <a:t>operational documents with the guidance </a:t>
            </a:r>
          </a:p>
          <a:p>
            <a:pPr marL="0" indent="0">
              <a:buNone/>
            </a:pPr>
            <a:r>
              <a:rPr lang="en-US" sz="3400" dirty="0"/>
              <a:t>of the toolkit:</a:t>
            </a:r>
          </a:p>
          <a:p>
            <a:pPr lvl="2"/>
            <a:r>
              <a:rPr lang="en-US" sz="3400" dirty="0"/>
              <a:t>Mission/Vision</a:t>
            </a:r>
          </a:p>
          <a:p>
            <a:pPr lvl="2"/>
            <a:r>
              <a:rPr lang="en-US" sz="3400" dirty="0"/>
              <a:t>Job Descriptions</a:t>
            </a:r>
          </a:p>
          <a:p>
            <a:pPr lvl="2"/>
            <a:r>
              <a:rPr lang="en-US" sz="3400" dirty="0"/>
              <a:t>Ground rules/ Member polices</a:t>
            </a:r>
          </a:p>
          <a:p>
            <a:pPr lvl="2"/>
            <a:r>
              <a:rPr lang="en-US" sz="3400" dirty="0"/>
              <a:t>Marketing Material</a:t>
            </a:r>
          </a:p>
          <a:p>
            <a:pPr lvl="2"/>
            <a:endParaRPr lang="en-US" sz="3400" dirty="0"/>
          </a:p>
        </p:txBody>
      </p:sp>
      <p:pic>
        <p:nvPicPr>
          <p:cNvPr id="4" name="Content Placeholder 4" descr="A YAB recruitment flyer with a QR code to the YAB member application.">
            <a:extLst>
              <a:ext uri="{FF2B5EF4-FFF2-40B4-BE49-F238E27FC236}">
                <a16:creationId xmlns:a16="http://schemas.microsoft.com/office/drawing/2014/main" id="{188BAE45-ECD9-E150-17A1-7912A85896E2}"/>
              </a:ext>
            </a:extLst>
          </p:cNvPr>
          <p:cNvPicPr>
            <a:picLocks noChangeAspect="1"/>
          </p:cNvPicPr>
          <p:nvPr/>
        </p:nvPicPr>
        <p:blipFill>
          <a:blip r:embed="rId3"/>
          <a:stretch>
            <a:fillRect/>
          </a:stretch>
        </p:blipFill>
        <p:spPr>
          <a:xfrm>
            <a:off x="8395883" y="1766647"/>
            <a:ext cx="3548780" cy="5012653"/>
          </a:xfrm>
          <a:prstGeom prst="rect">
            <a:avLst/>
          </a:prstGeom>
        </p:spPr>
      </p:pic>
    </p:spTree>
    <p:extLst>
      <p:ext uri="{BB962C8B-B14F-4D97-AF65-F5344CB8AC3E}">
        <p14:creationId xmlns:p14="http://schemas.microsoft.com/office/powerpoint/2010/main" val="2856494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Lst>
          </p:cNvPr>
          <p:cNvSpPr>
            <a:spLocks noGrp="1"/>
          </p:cNvSpPr>
          <p:nvPr>
            <p:ph type="title"/>
          </p:nvPr>
        </p:nvSpPr>
        <p:spPr>
          <a:xfrm>
            <a:off x="470589" y="478501"/>
            <a:ext cx="11123843" cy="827499"/>
          </a:xfrm>
        </p:spPr>
        <p:txBody>
          <a:bodyPr>
            <a:normAutofit/>
          </a:bodyPr>
          <a:lstStyle/>
          <a:p>
            <a:r>
              <a:rPr lang="en-US" sz="4400" dirty="0"/>
              <a:t>Evaluating the Toolkit</a:t>
            </a:r>
          </a:p>
        </p:txBody>
      </p:sp>
      <p:pic>
        <p:nvPicPr>
          <p:cNvPr id="3" name="Picture 2" descr="A screenshot of the tracking sheet&#10;">
            <a:extLst>
              <a:ext uri="{FF2B5EF4-FFF2-40B4-BE49-F238E27FC236}">
                <a16:creationId xmlns:a16="http://schemas.microsoft.com/office/drawing/2014/main" id="{F1CA710C-F6FE-EB7E-8839-F35E17703679}"/>
              </a:ext>
            </a:extLst>
          </p:cNvPr>
          <p:cNvPicPr>
            <a:picLocks noChangeAspect="1"/>
          </p:cNvPicPr>
          <p:nvPr/>
        </p:nvPicPr>
        <p:blipFill>
          <a:blip r:embed="rId3"/>
          <a:stretch>
            <a:fillRect/>
          </a:stretch>
        </p:blipFill>
        <p:spPr>
          <a:xfrm>
            <a:off x="246855" y="2545667"/>
            <a:ext cx="11698290" cy="2927286"/>
          </a:xfrm>
          <a:prstGeom prst="rect">
            <a:avLst/>
          </a:prstGeom>
        </p:spPr>
      </p:pic>
    </p:spTree>
    <p:extLst>
      <p:ext uri="{BB962C8B-B14F-4D97-AF65-F5344CB8AC3E}">
        <p14:creationId xmlns:p14="http://schemas.microsoft.com/office/powerpoint/2010/main" val="605746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6C9D-D7B4-4B46-B532-ED39E38CEDE6}"/>
              </a:ext>
            </a:extLst>
          </p:cNvPr>
          <p:cNvSpPr>
            <a:spLocks noGrp="1"/>
          </p:cNvSpPr>
          <p:nvPr>
            <p:ph type="ctrTitle"/>
          </p:nvPr>
        </p:nvSpPr>
        <p:spPr/>
        <p:txBody>
          <a:bodyPr>
            <a:noAutofit/>
          </a:bodyPr>
          <a:lstStyle/>
          <a:p>
            <a:r>
              <a:rPr lang="en-US" sz="4400" dirty="0"/>
              <a:t>Youth Voice in Action: Sustaining Community Engagement through Advisory Boards</a:t>
            </a:r>
          </a:p>
        </p:txBody>
      </p:sp>
      <p:sp>
        <p:nvSpPr>
          <p:cNvPr id="3" name="Subtitle 2">
            <a:extLst>
              <a:ext uri="{FF2B5EF4-FFF2-40B4-BE49-F238E27FC236}">
                <a16:creationId xmlns:a16="http://schemas.microsoft.com/office/drawing/2014/main" id="{ED9CAD2D-FD41-42F1-B50B-816CD8301332}"/>
              </a:ext>
            </a:extLst>
          </p:cNvPr>
          <p:cNvSpPr>
            <a:spLocks noGrp="1"/>
          </p:cNvSpPr>
          <p:nvPr>
            <p:ph type="subTitle" idx="1"/>
          </p:nvPr>
        </p:nvSpPr>
        <p:spPr/>
        <p:txBody>
          <a:bodyPr>
            <a:normAutofit/>
          </a:bodyPr>
          <a:lstStyle/>
          <a:p>
            <a:r>
              <a:rPr lang="en-US" dirty="0"/>
              <a:t>Tracy Neville, BA, Research Coordinator II and YAB Co-Facilitator</a:t>
            </a:r>
          </a:p>
        </p:txBody>
      </p:sp>
      <p:sp>
        <p:nvSpPr>
          <p:cNvPr id="4" name="Text Placeholder 3">
            <a:extLst>
              <a:ext uri="{FF2B5EF4-FFF2-40B4-BE49-F238E27FC236}">
                <a16:creationId xmlns:a16="http://schemas.microsoft.com/office/drawing/2014/main" id="{EF6C65E4-503B-4D0F-A066-9AFC9D99B8DD}"/>
              </a:ext>
            </a:extLst>
          </p:cNvPr>
          <p:cNvSpPr>
            <a:spLocks noGrp="1"/>
          </p:cNvSpPr>
          <p:nvPr>
            <p:ph type="body" sz="quarter" idx="10"/>
          </p:nvPr>
        </p:nvSpPr>
        <p:spPr/>
        <p:txBody>
          <a:bodyPr/>
          <a:lstStyle/>
          <a:p>
            <a:r>
              <a:rPr lang="en-US" dirty="0"/>
              <a:t>MAY 21, 2024 | 2024 NARRTC ANNUAL CONFERENCE &amp; BUSINESS MEETING</a:t>
            </a:r>
          </a:p>
        </p:txBody>
      </p:sp>
    </p:spTree>
    <p:extLst>
      <p:ext uri="{BB962C8B-B14F-4D97-AF65-F5344CB8AC3E}">
        <p14:creationId xmlns:p14="http://schemas.microsoft.com/office/powerpoint/2010/main" val="29942762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Lst>
          </p:cNvPr>
          <p:cNvSpPr>
            <a:spLocks noGrp="1"/>
          </p:cNvSpPr>
          <p:nvPr>
            <p:ph type="title"/>
          </p:nvPr>
        </p:nvSpPr>
        <p:spPr>
          <a:xfrm>
            <a:off x="290707" y="483422"/>
            <a:ext cx="11123843" cy="827499"/>
          </a:xfrm>
        </p:spPr>
        <p:txBody>
          <a:bodyPr>
            <a:normAutofit/>
          </a:bodyPr>
          <a:lstStyle/>
          <a:p>
            <a:r>
              <a:rPr lang="en-US" sz="4400" dirty="0"/>
              <a:t>Recommendations Pt. 1</a:t>
            </a:r>
          </a:p>
        </p:txBody>
      </p:sp>
      <p:sp>
        <p:nvSpPr>
          <p:cNvPr id="2" name="Text Placeholder 1">
            <a:extLst>
              <a:ext uri="{FF2B5EF4-FFF2-40B4-BE49-F238E27FC236}">
                <a16:creationId xmlns:a16="http://schemas.microsoft.com/office/drawing/2014/main" id="{DCD5AFBF-1E85-ACCE-F1E5-EC77BEB14CE2}"/>
              </a:ext>
            </a:extLst>
          </p:cNvPr>
          <p:cNvSpPr>
            <a:spLocks noGrp="1"/>
          </p:cNvSpPr>
          <p:nvPr>
            <p:ph type="body" idx="4294967295"/>
          </p:nvPr>
        </p:nvSpPr>
        <p:spPr>
          <a:xfrm>
            <a:off x="0" y="2079625"/>
            <a:ext cx="10698163" cy="823913"/>
          </a:xfrm>
        </p:spPr>
        <p:txBody>
          <a:bodyPr>
            <a:noAutofit/>
          </a:bodyPr>
          <a:lstStyle/>
          <a:p>
            <a:pPr marL="0" indent="0">
              <a:buNone/>
            </a:pPr>
            <a:r>
              <a:rPr lang="en-US" sz="3400" b="1" dirty="0"/>
              <a:t>   Introduction and Phase 1</a:t>
            </a:r>
          </a:p>
        </p:txBody>
      </p:sp>
      <p:sp>
        <p:nvSpPr>
          <p:cNvPr id="3" name="Content Placeholder 2">
            <a:extLst>
              <a:ext uri="{FF2B5EF4-FFF2-40B4-BE49-F238E27FC236}">
                <a16:creationId xmlns:a16="http://schemas.microsoft.com/office/drawing/2014/main" id="{B1367FDE-B1F7-5DFD-B22F-8D84BCD8F539}"/>
              </a:ext>
            </a:extLst>
          </p:cNvPr>
          <p:cNvSpPr>
            <a:spLocks noGrp="1"/>
          </p:cNvSpPr>
          <p:nvPr>
            <p:ph sz="half" idx="2"/>
          </p:nvPr>
        </p:nvSpPr>
        <p:spPr>
          <a:xfrm>
            <a:off x="277317" y="2789534"/>
            <a:ext cx="11137233" cy="4638501"/>
          </a:xfrm>
        </p:spPr>
        <p:txBody>
          <a:bodyPr>
            <a:normAutofit/>
          </a:bodyPr>
          <a:lstStyle/>
          <a:p>
            <a:r>
              <a:rPr lang="en-US" sz="3400" dirty="0"/>
              <a:t>Advise users to assess organizational readiness</a:t>
            </a:r>
          </a:p>
          <a:p>
            <a:r>
              <a:rPr lang="en-US" sz="3400" dirty="0"/>
              <a:t>More info on how to appropriately discuss mental health</a:t>
            </a:r>
          </a:p>
          <a:p>
            <a:r>
              <a:rPr lang="en-US" sz="3400" dirty="0"/>
              <a:t>More information on a ‘Champion’</a:t>
            </a:r>
          </a:p>
        </p:txBody>
      </p:sp>
    </p:spTree>
    <p:extLst>
      <p:ext uri="{BB962C8B-B14F-4D97-AF65-F5344CB8AC3E}">
        <p14:creationId xmlns:p14="http://schemas.microsoft.com/office/powerpoint/2010/main" val="34220561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Lst>
          </p:cNvPr>
          <p:cNvSpPr>
            <a:spLocks noGrp="1"/>
          </p:cNvSpPr>
          <p:nvPr>
            <p:ph type="title"/>
          </p:nvPr>
        </p:nvSpPr>
        <p:spPr>
          <a:xfrm>
            <a:off x="230747" y="487218"/>
            <a:ext cx="11123843" cy="827499"/>
          </a:xfrm>
        </p:spPr>
        <p:txBody>
          <a:bodyPr>
            <a:normAutofit/>
          </a:bodyPr>
          <a:lstStyle/>
          <a:p>
            <a:r>
              <a:rPr lang="en-US" sz="4400" dirty="0"/>
              <a:t>Recommendations Pt. 2</a:t>
            </a:r>
          </a:p>
        </p:txBody>
      </p:sp>
      <p:sp>
        <p:nvSpPr>
          <p:cNvPr id="2" name="Text Placeholder 1">
            <a:extLst>
              <a:ext uri="{FF2B5EF4-FFF2-40B4-BE49-F238E27FC236}">
                <a16:creationId xmlns:a16="http://schemas.microsoft.com/office/drawing/2014/main" id="{DCD5AFBF-1E85-ACCE-F1E5-EC77BEB14CE2}"/>
              </a:ext>
            </a:extLst>
          </p:cNvPr>
          <p:cNvSpPr>
            <a:spLocks noGrp="1"/>
          </p:cNvSpPr>
          <p:nvPr>
            <p:ph type="body" idx="4294967295"/>
          </p:nvPr>
        </p:nvSpPr>
        <p:spPr>
          <a:xfrm>
            <a:off x="0" y="2079625"/>
            <a:ext cx="10698163" cy="823913"/>
          </a:xfrm>
        </p:spPr>
        <p:txBody>
          <a:bodyPr>
            <a:noAutofit/>
          </a:bodyPr>
          <a:lstStyle/>
          <a:p>
            <a:pPr marL="0" indent="0">
              <a:buNone/>
            </a:pPr>
            <a:r>
              <a:rPr lang="en-US" sz="3400" b="1" dirty="0"/>
              <a:t>   Phase 2</a:t>
            </a:r>
          </a:p>
        </p:txBody>
      </p:sp>
      <p:sp>
        <p:nvSpPr>
          <p:cNvPr id="3" name="Content Placeholder 2">
            <a:extLst>
              <a:ext uri="{FF2B5EF4-FFF2-40B4-BE49-F238E27FC236}">
                <a16:creationId xmlns:a16="http://schemas.microsoft.com/office/drawing/2014/main" id="{B1367FDE-B1F7-5DFD-B22F-8D84BCD8F539}"/>
              </a:ext>
            </a:extLst>
          </p:cNvPr>
          <p:cNvSpPr>
            <a:spLocks noGrp="1"/>
          </p:cNvSpPr>
          <p:nvPr>
            <p:ph sz="half" idx="2"/>
          </p:nvPr>
        </p:nvSpPr>
        <p:spPr>
          <a:xfrm>
            <a:off x="217357" y="2684603"/>
            <a:ext cx="11137233" cy="4638501"/>
          </a:xfrm>
        </p:spPr>
        <p:txBody>
          <a:bodyPr>
            <a:normAutofit/>
          </a:bodyPr>
          <a:lstStyle/>
          <a:p>
            <a:r>
              <a:rPr lang="en-US" sz="3400" dirty="0"/>
              <a:t>Importance of information sharing</a:t>
            </a:r>
          </a:p>
          <a:p>
            <a:pPr marL="0" indent="0">
              <a:buNone/>
            </a:pPr>
            <a:r>
              <a:rPr lang="en-US" sz="3400" dirty="0"/>
              <a:t>  mechanisms</a:t>
            </a:r>
          </a:p>
          <a:p>
            <a:r>
              <a:rPr lang="en-US" sz="3400" dirty="0"/>
              <a:t>Providing career support to </a:t>
            </a:r>
          </a:p>
          <a:p>
            <a:pPr marL="0" indent="0">
              <a:buNone/>
            </a:pPr>
            <a:r>
              <a:rPr lang="en-US" sz="3400" dirty="0"/>
              <a:t>  YAB member candidates  </a:t>
            </a:r>
          </a:p>
        </p:txBody>
      </p:sp>
      <p:pic>
        <p:nvPicPr>
          <p:cNvPr id="4" name="Picture 3" descr="A screenshot of a document outlining our flow of information sharing between YAB members and the various stakeholders in the YAB">
            <a:extLst>
              <a:ext uri="{FF2B5EF4-FFF2-40B4-BE49-F238E27FC236}">
                <a16:creationId xmlns:a16="http://schemas.microsoft.com/office/drawing/2014/main" id="{CE5FB8CD-4B06-FEDD-5066-BA5D8598F807}"/>
              </a:ext>
            </a:extLst>
          </p:cNvPr>
          <p:cNvPicPr>
            <a:picLocks noChangeAspect="1"/>
          </p:cNvPicPr>
          <p:nvPr/>
        </p:nvPicPr>
        <p:blipFill>
          <a:blip r:embed="rId3"/>
          <a:stretch>
            <a:fillRect/>
          </a:stretch>
        </p:blipFill>
        <p:spPr>
          <a:xfrm>
            <a:off x="8406434" y="209275"/>
            <a:ext cx="3328366" cy="6439449"/>
          </a:xfrm>
          <a:prstGeom prst="rect">
            <a:avLst/>
          </a:prstGeom>
          <a:ln>
            <a:solidFill>
              <a:schemeClr val="tx1"/>
            </a:solidFill>
          </a:ln>
        </p:spPr>
      </p:pic>
    </p:spTree>
    <p:extLst>
      <p:ext uri="{BB962C8B-B14F-4D97-AF65-F5344CB8AC3E}">
        <p14:creationId xmlns:p14="http://schemas.microsoft.com/office/powerpoint/2010/main" val="32521697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Lst>
          </p:cNvPr>
          <p:cNvSpPr>
            <a:spLocks noGrp="1"/>
          </p:cNvSpPr>
          <p:nvPr>
            <p:ph type="title"/>
          </p:nvPr>
        </p:nvSpPr>
        <p:spPr>
          <a:xfrm>
            <a:off x="290708" y="483422"/>
            <a:ext cx="11123843" cy="827499"/>
          </a:xfrm>
        </p:spPr>
        <p:txBody>
          <a:bodyPr>
            <a:normAutofit/>
          </a:bodyPr>
          <a:lstStyle/>
          <a:p>
            <a:r>
              <a:rPr lang="en-US" sz="4400" dirty="0"/>
              <a:t>Recommendations Pt. 3</a:t>
            </a:r>
          </a:p>
        </p:txBody>
      </p:sp>
      <p:sp>
        <p:nvSpPr>
          <p:cNvPr id="2" name="Text Placeholder 1">
            <a:extLst>
              <a:ext uri="{FF2B5EF4-FFF2-40B4-BE49-F238E27FC236}">
                <a16:creationId xmlns:a16="http://schemas.microsoft.com/office/drawing/2014/main" id="{DCD5AFBF-1E85-ACCE-F1E5-EC77BEB14CE2}"/>
              </a:ext>
            </a:extLst>
          </p:cNvPr>
          <p:cNvSpPr>
            <a:spLocks noGrp="1"/>
          </p:cNvSpPr>
          <p:nvPr>
            <p:ph type="body" idx="4294967295"/>
          </p:nvPr>
        </p:nvSpPr>
        <p:spPr>
          <a:xfrm>
            <a:off x="0" y="2079625"/>
            <a:ext cx="10698163" cy="823913"/>
          </a:xfrm>
        </p:spPr>
        <p:txBody>
          <a:bodyPr>
            <a:noAutofit/>
          </a:bodyPr>
          <a:lstStyle/>
          <a:p>
            <a:pPr marL="0" indent="0">
              <a:buNone/>
            </a:pPr>
            <a:r>
              <a:rPr lang="en-US" sz="3400" b="1" dirty="0"/>
              <a:t>   Phase 3</a:t>
            </a:r>
          </a:p>
        </p:txBody>
      </p:sp>
      <p:sp>
        <p:nvSpPr>
          <p:cNvPr id="3" name="Content Placeholder 2">
            <a:extLst>
              <a:ext uri="{FF2B5EF4-FFF2-40B4-BE49-F238E27FC236}">
                <a16:creationId xmlns:a16="http://schemas.microsoft.com/office/drawing/2014/main" id="{B1367FDE-B1F7-5DFD-B22F-8D84BCD8F539}"/>
              </a:ext>
            </a:extLst>
          </p:cNvPr>
          <p:cNvSpPr>
            <a:spLocks noGrp="1"/>
          </p:cNvSpPr>
          <p:nvPr>
            <p:ph sz="half" idx="2"/>
          </p:nvPr>
        </p:nvSpPr>
        <p:spPr>
          <a:xfrm>
            <a:off x="277318" y="2789534"/>
            <a:ext cx="11137233" cy="4638501"/>
          </a:xfrm>
        </p:spPr>
        <p:txBody>
          <a:bodyPr>
            <a:normAutofit/>
          </a:bodyPr>
          <a:lstStyle/>
          <a:p>
            <a:r>
              <a:rPr lang="en-US" sz="3400" dirty="0"/>
              <a:t>Create a ‘central hub’ for YAB members</a:t>
            </a:r>
          </a:p>
          <a:p>
            <a:r>
              <a:rPr lang="en-US" sz="3400" dirty="0"/>
              <a:t>Onboarding and offboarding process for YAB members and facilitators</a:t>
            </a:r>
          </a:p>
          <a:p>
            <a:pPr marL="0" indent="0">
              <a:buNone/>
            </a:pPr>
            <a:endParaRPr lang="en-US" sz="3400" dirty="0"/>
          </a:p>
        </p:txBody>
      </p:sp>
    </p:spTree>
    <p:extLst>
      <p:ext uri="{BB962C8B-B14F-4D97-AF65-F5344CB8AC3E}">
        <p14:creationId xmlns:p14="http://schemas.microsoft.com/office/powerpoint/2010/main" val="17839986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9E1BA-96C9-DB86-B800-048278F51581}"/>
              </a:ext>
            </a:extLst>
          </p:cNvPr>
          <p:cNvSpPr>
            <a:spLocks noGrp="1"/>
          </p:cNvSpPr>
          <p:nvPr>
            <p:ph type="title"/>
          </p:nvPr>
        </p:nvSpPr>
        <p:spPr>
          <a:xfrm>
            <a:off x="305697" y="513402"/>
            <a:ext cx="11123843" cy="827499"/>
          </a:xfrm>
        </p:spPr>
        <p:txBody>
          <a:bodyPr>
            <a:normAutofit/>
          </a:bodyPr>
          <a:lstStyle/>
          <a:p>
            <a:r>
              <a:rPr lang="en-US" sz="4400" dirty="0"/>
              <a:t>Recommendations Pt. 4</a:t>
            </a:r>
          </a:p>
        </p:txBody>
      </p:sp>
      <p:sp>
        <p:nvSpPr>
          <p:cNvPr id="2" name="Text Placeholder 1">
            <a:extLst>
              <a:ext uri="{FF2B5EF4-FFF2-40B4-BE49-F238E27FC236}">
                <a16:creationId xmlns:a16="http://schemas.microsoft.com/office/drawing/2014/main" id="{DCD5AFBF-1E85-ACCE-F1E5-EC77BEB14CE2}"/>
              </a:ext>
            </a:extLst>
          </p:cNvPr>
          <p:cNvSpPr>
            <a:spLocks noGrp="1"/>
          </p:cNvSpPr>
          <p:nvPr>
            <p:ph type="body" idx="4294967295"/>
          </p:nvPr>
        </p:nvSpPr>
        <p:spPr>
          <a:xfrm>
            <a:off x="0" y="2079625"/>
            <a:ext cx="10698163" cy="823913"/>
          </a:xfrm>
        </p:spPr>
        <p:txBody>
          <a:bodyPr>
            <a:noAutofit/>
          </a:bodyPr>
          <a:lstStyle/>
          <a:p>
            <a:pPr marL="0" indent="0">
              <a:buNone/>
            </a:pPr>
            <a:r>
              <a:rPr lang="en-US" sz="3400" b="1" dirty="0"/>
              <a:t>   Overall</a:t>
            </a:r>
          </a:p>
        </p:txBody>
      </p:sp>
      <p:sp>
        <p:nvSpPr>
          <p:cNvPr id="3" name="Content Placeholder 2">
            <a:extLst>
              <a:ext uri="{FF2B5EF4-FFF2-40B4-BE49-F238E27FC236}">
                <a16:creationId xmlns:a16="http://schemas.microsoft.com/office/drawing/2014/main" id="{B1367FDE-B1F7-5DFD-B22F-8D84BCD8F539}"/>
              </a:ext>
            </a:extLst>
          </p:cNvPr>
          <p:cNvSpPr>
            <a:spLocks noGrp="1"/>
          </p:cNvSpPr>
          <p:nvPr>
            <p:ph sz="half" idx="2"/>
          </p:nvPr>
        </p:nvSpPr>
        <p:spPr>
          <a:xfrm>
            <a:off x="292307" y="2729574"/>
            <a:ext cx="11137233" cy="4638501"/>
          </a:xfrm>
        </p:spPr>
        <p:txBody>
          <a:bodyPr>
            <a:normAutofit/>
          </a:bodyPr>
          <a:lstStyle/>
          <a:p>
            <a:r>
              <a:rPr lang="en-US" sz="3400" dirty="0"/>
              <a:t>Consider sharing the toolkit in a multi-media format</a:t>
            </a:r>
          </a:p>
          <a:p>
            <a:r>
              <a:rPr lang="en-US" sz="3400" dirty="0"/>
              <a:t>“What should organizations do if the YAB isn’t successful?”</a:t>
            </a:r>
          </a:p>
        </p:txBody>
      </p:sp>
    </p:spTree>
    <p:extLst>
      <p:ext uri="{BB962C8B-B14F-4D97-AF65-F5344CB8AC3E}">
        <p14:creationId xmlns:p14="http://schemas.microsoft.com/office/powerpoint/2010/main" val="2033253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068DA-E4BC-3D44-50DA-31248E0BB820}"/>
              </a:ext>
            </a:extLst>
          </p:cNvPr>
          <p:cNvSpPr>
            <a:spLocks noGrp="1"/>
          </p:cNvSpPr>
          <p:nvPr>
            <p:ph type="title"/>
          </p:nvPr>
        </p:nvSpPr>
        <p:spPr/>
        <p:txBody>
          <a:bodyPr>
            <a:normAutofit/>
          </a:bodyPr>
          <a:lstStyle/>
          <a:p>
            <a:r>
              <a:rPr lang="en-US" sz="4400" dirty="0"/>
              <a:t>Additional Acknowledgments</a:t>
            </a:r>
          </a:p>
        </p:txBody>
      </p:sp>
      <p:sp>
        <p:nvSpPr>
          <p:cNvPr id="2" name="Content Placeholder 1">
            <a:extLst>
              <a:ext uri="{FF2B5EF4-FFF2-40B4-BE49-F238E27FC236}">
                <a16:creationId xmlns:a16="http://schemas.microsoft.com/office/drawing/2014/main" id="{AC0D305D-68AC-537B-6014-0BA28D15C2F5}"/>
              </a:ext>
            </a:extLst>
          </p:cNvPr>
          <p:cNvSpPr>
            <a:spLocks noGrp="1"/>
          </p:cNvSpPr>
          <p:nvPr>
            <p:ph sz="half" idx="2"/>
          </p:nvPr>
        </p:nvSpPr>
        <p:spPr>
          <a:xfrm>
            <a:off x="457200" y="1596044"/>
            <a:ext cx="11137232" cy="3121099"/>
          </a:xfrm>
        </p:spPr>
        <p:txBody>
          <a:bodyPr/>
          <a:lstStyle/>
          <a:p>
            <a:pPr marL="0" indent="0">
              <a:buNone/>
            </a:pPr>
            <a:r>
              <a:rPr lang="en-US" sz="3600" b="0" dirty="0"/>
              <a:t>We would like to thank the many people who have made the Young Adult Advisory Board (YAB) what it is today, including current and </a:t>
            </a:r>
            <a:r>
              <a:rPr lang="en-US" dirty="0"/>
              <a:t>former</a:t>
            </a:r>
            <a:r>
              <a:rPr lang="en-US" sz="3600" b="0" dirty="0"/>
              <a:t> members</a:t>
            </a:r>
            <a:r>
              <a:rPr lang="en-US" dirty="0"/>
              <a:t>, facilitators</a:t>
            </a:r>
            <a:r>
              <a:rPr lang="en-US" sz="3600" b="0" dirty="0"/>
              <a:t>, faculty, and staff at the Transitions to Adulthood Center for Research.</a:t>
            </a:r>
          </a:p>
        </p:txBody>
      </p:sp>
    </p:spTree>
    <p:extLst>
      <p:ext uri="{BB962C8B-B14F-4D97-AF65-F5344CB8AC3E}">
        <p14:creationId xmlns:p14="http://schemas.microsoft.com/office/powerpoint/2010/main" val="49037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50E67B-27DA-123E-5091-FA2CFB9B7E79}"/>
              </a:ext>
            </a:extLst>
          </p:cNvPr>
          <p:cNvSpPr>
            <a:spLocks noGrp="1"/>
          </p:cNvSpPr>
          <p:nvPr>
            <p:ph type="title"/>
          </p:nvPr>
        </p:nvSpPr>
        <p:spPr/>
        <p:txBody>
          <a:bodyPr/>
          <a:lstStyle/>
          <a:p>
            <a:r>
              <a:rPr lang="en-US" sz="4400" dirty="0"/>
              <a:t>Objectives</a:t>
            </a:r>
          </a:p>
        </p:txBody>
      </p:sp>
      <p:sp>
        <p:nvSpPr>
          <p:cNvPr id="2" name="Content Placeholder 1">
            <a:extLst>
              <a:ext uri="{FF2B5EF4-FFF2-40B4-BE49-F238E27FC236}">
                <a16:creationId xmlns:a16="http://schemas.microsoft.com/office/drawing/2014/main" id="{A82597B3-2CD7-49DF-54B4-914867C86402}"/>
              </a:ext>
            </a:extLst>
          </p:cNvPr>
          <p:cNvSpPr>
            <a:spLocks noGrp="1"/>
          </p:cNvSpPr>
          <p:nvPr>
            <p:ph sz="half" idx="2"/>
          </p:nvPr>
        </p:nvSpPr>
        <p:spPr/>
        <p:txBody>
          <a:bodyPr/>
          <a:lstStyle/>
          <a:p>
            <a:pPr>
              <a:spcAft>
                <a:spcPts val="1000"/>
              </a:spcAft>
            </a:pPr>
            <a:r>
              <a:rPr lang="en-US" sz="3600" dirty="0"/>
              <a:t>The Value of Youth Voice</a:t>
            </a:r>
          </a:p>
          <a:p>
            <a:pPr>
              <a:spcAft>
                <a:spcPts val="1000"/>
              </a:spcAft>
            </a:pPr>
            <a:r>
              <a:rPr lang="en-US" sz="3600" dirty="0"/>
              <a:t>YAB Fundamentals</a:t>
            </a:r>
          </a:p>
          <a:p>
            <a:pPr>
              <a:spcAft>
                <a:spcPts val="1000"/>
              </a:spcAft>
            </a:pPr>
            <a:r>
              <a:rPr lang="en-US" sz="3600" dirty="0"/>
              <a:t>Sustaining Engagement</a:t>
            </a:r>
          </a:p>
          <a:p>
            <a:pPr>
              <a:spcAft>
                <a:spcPts val="1000"/>
              </a:spcAft>
            </a:pPr>
            <a:r>
              <a:rPr lang="en-US" sz="3600" dirty="0"/>
              <a:t>Recent Accomplishments of our YAB</a:t>
            </a:r>
          </a:p>
        </p:txBody>
      </p:sp>
    </p:spTree>
    <p:extLst>
      <p:ext uri="{BB962C8B-B14F-4D97-AF65-F5344CB8AC3E}">
        <p14:creationId xmlns:p14="http://schemas.microsoft.com/office/powerpoint/2010/main" val="199094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37BD-DF67-6690-51EF-7C27F8BF3655}"/>
              </a:ext>
            </a:extLst>
          </p:cNvPr>
          <p:cNvSpPr>
            <a:spLocks noGrp="1"/>
          </p:cNvSpPr>
          <p:nvPr>
            <p:ph type="ctrTitle"/>
          </p:nvPr>
        </p:nvSpPr>
        <p:spPr>
          <a:xfrm>
            <a:off x="457200" y="2580820"/>
            <a:ext cx="11277600" cy="1063175"/>
          </a:xfrm>
        </p:spPr>
        <p:txBody>
          <a:bodyPr/>
          <a:lstStyle/>
          <a:p>
            <a:pPr algn="ctr"/>
            <a:r>
              <a:rPr lang="en-US" sz="6000" dirty="0"/>
              <a:t>The Value of Youth Voice</a:t>
            </a:r>
            <a:endParaRPr lang="en-US" dirty="0"/>
          </a:p>
        </p:txBody>
      </p:sp>
    </p:spTree>
    <p:extLst>
      <p:ext uri="{BB962C8B-B14F-4D97-AF65-F5344CB8AC3E}">
        <p14:creationId xmlns:p14="http://schemas.microsoft.com/office/powerpoint/2010/main" val="106496007"/>
      </p:ext>
    </p:extLst>
  </p:cSld>
  <p:clrMapOvr>
    <a:masterClrMapping/>
  </p:clrMapOvr>
</p:sld>
</file>

<file path=ppt/theme/theme1.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02FE360-E249-4158-9681-9083250FF204}" vid="{904E8305-E657-4389-B9CE-DFCC0C7946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3FF1497EAAC54F947160BE98959C98" ma:contentTypeVersion="15" ma:contentTypeDescription="Create a new document." ma:contentTypeScope="" ma:versionID="240cb44654eed3def201e8bec6a8a11d">
  <xsd:schema xmlns:xsd="http://www.w3.org/2001/XMLSchema" xmlns:xs="http://www.w3.org/2001/XMLSchema" xmlns:p="http://schemas.microsoft.com/office/2006/metadata/properties" xmlns:ns2="5e7dc8e3-189b-446a-a832-eac2234cfa4d" xmlns:ns3="f1ae5d58-bf0a-46ce-86be-bf16ce77adc6" targetNamespace="http://schemas.microsoft.com/office/2006/metadata/properties" ma:root="true" ma:fieldsID="bf13816a6352fe3771e724c8dd5748ff" ns2:_="" ns3:_="">
    <xsd:import namespace="5e7dc8e3-189b-446a-a832-eac2234cfa4d"/>
    <xsd:import namespace="f1ae5d58-bf0a-46ce-86be-bf16ce77ad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7dc8e3-189b-446a-a832-eac2234cf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ae5d58-bf0a-46ce-86be-bf16ce77adc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42bff2a-0146-45a2-b1d9-fc5b3374fe79}" ma:internalName="TaxCatchAll" ma:showField="CatchAllData" ma:web="f1ae5d58-bf0a-46ce-86be-bf16ce77ad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1ae5d58-bf0a-46ce-86be-bf16ce77adc6" xsi:nil="true"/>
    <lcf76f155ced4ddcb4097134ff3c332f xmlns="5e7dc8e3-189b-446a-a832-eac2234cfa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3689184-7091-44C8-BCCA-7562E5F17B52}">
  <ds:schemaRefs>
    <ds:schemaRef ds:uri="http://schemas.microsoft.com/sharepoint/v3/contenttype/forms"/>
  </ds:schemaRefs>
</ds:datastoreItem>
</file>

<file path=customXml/itemProps2.xml><?xml version="1.0" encoding="utf-8"?>
<ds:datastoreItem xmlns:ds="http://schemas.openxmlformats.org/officeDocument/2006/customXml" ds:itemID="{E5FAF190-35CB-47B1-B810-C2E094FE6A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7dc8e3-189b-446a-a832-eac2234cfa4d"/>
    <ds:schemaRef ds:uri="f1ae5d58-bf0a-46ce-86be-bf16ce77ad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CE574A-99BC-4107-A09E-CD4177004089}">
  <ds:schemaRefs>
    <ds:schemaRef ds:uri="f1ae5d58-bf0a-46ce-86be-bf16ce77adc6"/>
    <ds:schemaRef ds:uri="http://purl.org/dc/dcmitype/"/>
    <ds:schemaRef ds:uri="http://schemas.openxmlformats.org/package/2006/metadata/core-properties"/>
    <ds:schemaRef ds:uri="http://purl.org/dc/elements/1.1/"/>
    <ds:schemaRef ds:uri="http://purl.org/dc/terms/"/>
    <ds:schemaRef ds:uri="5e7dc8e3-189b-446a-a832-eac2234cfa4d"/>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UMass Chan TACR Simple Template (3)</Template>
  <TotalTime>366</TotalTime>
  <Words>8485</Words>
  <Application>Microsoft Office PowerPoint</Application>
  <PresentationFormat>Widescreen</PresentationFormat>
  <Paragraphs>653</Paragraphs>
  <Slides>63</Slides>
  <Notes>59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63</vt:i4>
      </vt:variant>
    </vt:vector>
  </HeadingPairs>
  <TitlesOfParts>
    <vt:vector size="78" baseType="lpstr">
      <vt:lpstr>Aptos</vt:lpstr>
      <vt:lpstr>Arial</vt:lpstr>
      <vt:lpstr>Arial Black</vt:lpstr>
      <vt:lpstr>Calibri</vt:lpstr>
      <vt:lpstr>Calibri Light</vt:lpstr>
      <vt:lpstr>Courier New</vt:lpstr>
      <vt:lpstr>Georgia</vt:lpstr>
      <vt:lpstr>Helvetica Light</vt:lpstr>
      <vt:lpstr>Lato Light</vt:lpstr>
      <vt:lpstr>Poppins Medium</vt:lpstr>
      <vt:lpstr>Segoe UI</vt:lpstr>
      <vt:lpstr>Symbol</vt:lpstr>
      <vt:lpstr>Times New Roman</vt:lpstr>
      <vt:lpstr>Wingdings</vt:lpstr>
      <vt:lpstr>2_Standard</vt:lpstr>
      <vt:lpstr>The How-Tos of Engaging  Community Stakeholders and  End-users using Advisory Boards</vt:lpstr>
      <vt:lpstr>Acknowledgements</vt:lpstr>
      <vt:lpstr>Tracy Neville, BA</vt:lpstr>
      <vt:lpstr>Emma Narkewicz, MPA</vt:lpstr>
      <vt:lpstr>Jinnia Baiye, BSc. </vt:lpstr>
      <vt:lpstr>Youth Voice in Action: Sustaining Community Engagement through Advisory Boards</vt:lpstr>
      <vt:lpstr>Additional Acknowledgments</vt:lpstr>
      <vt:lpstr>Objectives</vt:lpstr>
      <vt:lpstr>The Value of Youth Voice</vt:lpstr>
      <vt:lpstr>A Unique Life Stage</vt:lpstr>
      <vt:lpstr>Community-Based Participatory Research (CBPR)</vt:lpstr>
      <vt:lpstr>YAB Fundamentals</vt:lpstr>
      <vt:lpstr>A Brief History</vt:lpstr>
      <vt:lpstr>Our Mission</vt:lpstr>
      <vt:lpstr>YAB Structure</vt:lpstr>
      <vt:lpstr>Meeting Structure</vt:lpstr>
      <vt:lpstr>Member Expectations</vt:lpstr>
      <vt:lpstr>Sustaining Engagement</vt:lpstr>
      <vt:lpstr>Retention &amp; Recruitment</vt:lpstr>
      <vt:lpstr>Challenges in Sustaining Advisory Boards</vt:lpstr>
      <vt:lpstr>Recent Accomplishments of our YAB</vt:lpstr>
      <vt:lpstr>YAB Co-Development of NIDILRR/SAMHSA Grant Proposal</vt:lpstr>
      <vt:lpstr>Ways the YAB Shaped the Proposal for the CIRC Center</vt:lpstr>
      <vt:lpstr>Connecting through Podcasts</vt:lpstr>
      <vt:lpstr>References, Panel Part 1</vt:lpstr>
      <vt:lpstr>A Virtual Toolkit: The Building Blocks for Running an Effective Youth Advisory Board</vt:lpstr>
      <vt:lpstr>Acknowledgements </vt:lpstr>
      <vt:lpstr>Your YAB’s goals will be different depending on your organization, its members, and who you are aiming to serve. For example, your members may work towards becoming advocates, developing resources, or running meetings on their own.”</vt:lpstr>
      <vt:lpstr>YAB Toolkit Design Process  </vt:lpstr>
      <vt:lpstr>Toolkit Webpage</vt:lpstr>
      <vt:lpstr>YAB Toolkit Introduction Section</vt:lpstr>
      <vt:lpstr>Intro Resources </vt:lpstr>
      <vt:lpstr>Phase 1: Planning and Organizing</vt:lpstr>
      <vt:lpstr>Phase 1 Resources</vt:lpstr>
      <vt:lpstr>Phase 2: Recruiting and Logistics </vt:lpstr>
      <vt:lpstr>Phase 2 Resources</vt:lpstr>
      <vt:lpstr>Phase 3: Development and Retention</vt:lpstr>
      <vt:lpstr>Phase 3 Resources </vt:lpstr>
      <vt:lpstr>What’s Next</vt:lpstr>
      <vt:lpstr>Check Out Our Toolkit</vt:lpstr>
      <vt:lpstr>References, Panel Part 2</vt:lpstr>
      <vt:lpstr>Youth In Action: Lessons Learned from Building a New Young Adult Advisory Board by Utilizing the Toolkit</vt:lpstr>
      <vt:lpstr>Acknowledgement</vt:lpstr>
      <vt:lpstr>Overview</vt:lpstr>
      <vt:lpstr>Introduction to the Shannon Community Safety Initiative (CSI)</vt:lpstr>
      <vt:lpstr>Program Structure</vt:lpstr>
      <vt:lpstr>Program Structure cont.d</vt:lpstr>
      <vt:lpstr>Our Site</vt:lpstr>
      <vt:lpstr>Our Programs</vt:lpstr>
      <vt:lpstr>Our Site’s Goal</vt:lpstr>
      <vt:lpstr>The Tri-City Partnership Young Adult Advisory Board</vt:lpstr>
      <vt:lpstr>What led to this? </vt:lpstr>
      <vt:lpstr>Mission</vt:lpstr>
      <vt:lpstr>Our YAB’s Goals</vt:lpstr>
      <vt:lpstr>Our Process (2023)</vt:lpstr>
      <vt:lpstr>Piloting the Toolkit</vt:lpstr>
      <vt:lpstr>Target Population</vt:lpstr>
      <vt:lpstr>Working with the Toolkit</vt:lpstr>
      <vt:lpstr>Evaluating the Toolkit</vt:lpstr>
      <vt:lpstr>Recommendations Pt. 1</vt:lpstr>
      <vt:lpstr>Recommendations Pt. 2</vt:lpstr>
      <vt:lpstr>Recommendations Pt. 3</vt:lpstr>
      <vt:lpstr>Recommendations Pt.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Narkewicz, Emma L</dc:creator>
  <cp:lastModifiedBy>Narkewicz, Emma L</cp:lastModifiedBy>
  <cp:revision>13</cp:revision>
  <dcterms:created xsi:type="dcterms:W3CDTF">2024-04-03T18:27:35Z</dcterms:created>
  <dcterms:modified xsi:type="dcterms:W3CDTF">2024-10-30T15:07:46Z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0x0101001C3FF1497EAAC54F947160BE98959C98</vt:lpwstr>
  </property>
</Properties>
</file>