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notesSlides/notesSlide18.xml" ContentType="application/vnd.openxmlformats-officedocument.presentationml.notesSlide+xml"/>
  <Override PartName="/ppt/charts/chart4.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5.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75" r:id="rId2"/>
    <p:sldMasterId id="2147483788" r:id="rId3"/>
  </p:sldMasterIdLst>
  <p:notesMasterIdLst>
    <p:notesMasterId r:id="rId48"/>
  </p:notesMasterIdLst>
  <p:sldIdLst>
    <p:sldId id="2145707775" r:id="rId4"/>
    <p:sldId id="454" r:id="rId5"/>
    <p:sldId id="469" r:id="rId6"/>
    <p:sldId id="470" r:id="rId7"/>
    <p:sldId id="458" r:id="rId8"/>
    <p:sldId id="459" r:id="rId9"/>
    <p:sldId id="460" r:id="rId10"/>
    <p:sldId id="2145707763" r:id="rId11"/>
    <p:sldId id="2141411280" r:id="rId12"/>
    <p:sldId id="2145707764" r:id="rId13"/>
    <p:sldId id="2141411345" r:id="rId14"/>
    <p:sldId id="2141411348" r:id="rId15"/>
    <p:sldId id="2141411362" r:id="rId16"/>
    <p:sldId id="2141411363" r:id="rId17"/>
    <p:sldId id="2141411351" r:id="rId18"/>
    <p:sldId id="2145707765" r:id="rId19"/>
    <p:sldId id="2145707766" r:id="rId20"/>
    <p:sldId id="2145707767" r:id="rId21"/>
    <p:sldId id="2141411344" r:id="rId22"/>
    <p:sldId id="2141411281" r:id="rId23"/>
    <p:sldId id="2141411282" r:id="rId24"/>
    <p:sldId id="2141411355" r:id="rId25"/>
    <p:sldId id="2141411332" r:id="rId26"/>
    <p:sldId id="2145707768" r:id="rId27"/>
    <p:sldId id="2141411352" r:id="rId28"/>
    <p:sldId id="2145707769" r:id="rId29"/>
    <p:sldId id="2145707770" r:id="rId30"/>
    <p:sldId id="2141411356" r:id="rId31"/>
    <p:sldId id="2141411338" r:id="rId32"/>
    <p:sldId id="2141411353" r:id="rId33"/>
    <p:sldId id="2145707771" r:id="rId34"/>
    <p:sldId id="2145707772" r:id="rId35"/>
    <p:sldId id="2141411358" r:id="rId36"/>
    <p:sldId id="2141411360" r:id="rId37"/>
    <p:sldId id="2141411343" r:id="rId38"/>
    <p:sldId id="2141411361" r:id="rId39"/>
    <p:sldId id="2141411357" r:id="rId40"/>
    <p:sldId id="2145707776" r:id="rId41"/>
    <p:sldId id="2145707777" r:id="rId42"/>
    <p:sldId id="462" r:id="rId43"/>
    <p:sldId id="463" r:id="rId44"/>
    <p:sldId id="2145707781" r:id="rId45"/>
    <p:sldId id="465" r:id="rId46"/>
    <p:sldId id="464"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1" autoAdjust="0"/>
    <p:restoredTop sz="94673" autoAdjust="0"/>
  </p:normalViewPr>
  <p:slideViewPr>
    <p:cSldViewPr snapToGrid="0">
      <p:cViewPr varScale="1">
        <p:scale>
          <a:sx n="105" d="100"/>
          <a:sy n="105" d="100"/>
        </p:scale>
        <p:origin x="798" y="90"/>
      </p:cViewPr>
      <p:guideLst/>
    </p:cSldViewPr>
  </p:slideViewPr>
  <p:outlineViewPr>
    <p:cViewPr>
      <p:scale>
        <a:sx n="33" d="100"/>
        <a:sy n="33" d="100"/>
      </p:scale>
      <p:origin x="0" y="-15924"/>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n-US" sz="2000" b="1" i="0" u="none" strike="noStrike" kern="1200" spc="0" baseline="0">
                <a:solidFill>
                  <a:schemeClr val="tx1"/>
                </a:solidFill>
              </a:rPr>
              <a:t>Provided Long-Acting Naltrexone </a:t>
            </a:r>
            <a:endParaRPr lang="en-US" sz="2000" b="1">
              <a:solidFill>
                <a:schemeClr val="tx1"/>
              </a:solidFill>
            </a:endParaRP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Column1</c:v>
                </c:pt>
              </c:strCache>
            </c:strRef>
          </c:tx>
          <c:spPr>
            <a:ln>
              <a:noFill/>
            </a:ln>
          </c:spPr>
          <c:dPt>
            <c:idx val="0"/>
            <c:bubble3D val="0"/>
            <c:spPr>
              <a:solidFill>
                <a:srgbClr val="C00000"/>
              </a:solidFill>
              <a:ln w="19050">
                <a:noFill/>
              </a:ln>
              <a:effectLst/>
            </c:spPr>
            <c:extLst>
              <c:ext xmlns:c16="http://schemas.microsoft.com/office/drawing/2014/chart" uri="{C3380CC4-5D6E-409C-BE32-E72D297353CC}">
                <c16:uniqueId val="{00000001-30A9-D74D-AE4B-CC799D380774}"/>
              </c:ext>
            </c:extLst>
          </c:dPt>
          <c:dPt>
            <c:idx val="1"/>
            <c:bubble3D val="0"/>
            <c:spPr>
              <a:solidFill>
                <a:schemeClr val="accent2"/>
              </a:solidFill>
              <a:ln w="19050">
                <a:noFill/>
              </a:ln>
              <a:effectLst/>
            </c:spPr>
            <c:extLst>
              <c:ext xmlns:c16="http://schemas.microsoft.com/office/drawing/2014/chart" uri="{C3380CC4-5D6E-409C-BE32-E72D297353CC}">
                <c16:uniqueId val="{00000003-30A9-D74D-AE4B-CC799D380774}"/>
              </c:ext>
            </c:extLst>
          </c:dPt>
          <c:dLbls>
            <c:dLbl>
              <c:idx val="1"/>
              <c:delete val="1"/>
              <c:extLst>
                <c:ext xmlns:c15="http://schemas.microsoft.com/office/drawing/2012/chart" uri="{CE6537A1-D6FC-4f65-9D91-7224C49458BB}"/>
                <c:ext xmlns:c16="http://schemas.microsoft.com/office/drawing/2014/chart" uri="{C3380CC4-5D6E-409C-BE32-E72D297353CC}">
                  <c16:uniqueId val="{00000003-30A9-D74D-AE4B-CC799D380774}"/>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1"/>
                <c:pt idx="0">
                  <c:v>LAI Naltrexone</c:v>
                </c:pt>
              </c:strCache>
            </c:strRef>
          </c:cat>
          <c:val>
            <c:numRef>
              <c:f>Sheet1!$B$2:$B$3</c:f>
              <c:numCache>
                <c:formatCode>0%</c:formatCode>
                <c:ptCount val="2"/>
                <c:pt idx="0">
                  <c:v>0.45</c:v>
                </c:pt>
                <c:pt idx="1">
                  <c:v>0.55000000000000004</c:v>
                </c:pt>
              </c:numCache>
            </c:numRef>
          </c:val>
          <c:extLst>
            <c:ext xmlns:c16="http://schemas.microsoft.com/office/drawing/2014/chart" uri="{C3380CC4-5D6E-409C-BE32-E72D297353CC}">
              <c16:uniqueId val="{00000004-30A9-D74D-AE4B-CC799D380774}"/>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n-US" sz="2000" b="1">
                <a:solidFill>
                  <a:schemeClr val="tx1"/>
                </a:solidFill>
              </a:rPr>
              <a:t>Provided </a:t>
            </a:r>
            <a:r>
              <a:rPr lang="en-US" sz="2000" b="1" baseline="0">
                <a:solidFill>
                  <a:schemeClr val="tx1"/>
                </a:solidFill>
              </a:rPr>
              <a:t>Long-Acting  Buprenorphine </a:t>
            </a:r>
            <a:endParaRPr lang="en-US" sz="2000" b="1">
              <a:solidFill>
                <a:schemeClr val="tx1"/>
              </a:solidFill>
            </a:endParaRPr>
          </a:p>
        </c:rich>
      </c:tx>
      <c:layout>
        <c:manualLayout>
          <c:xMode val="edge"/>
          <c:yMode val="edge"/>
          <c:x val="0.25032173019239295"/>
          <c:y val="1.3273536226824876E-2"/>
        </c:manualLayout>
      </c:layout>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Column1</c:v>
                </c:pt>
              </c:strCache>
            </c:strRef>
          </c:tx>
          <c:spPr>
            <a:ln>
              <a:noFill/>
            </a:ln>
          </c:spPr>
          <c:dPt>
            <c:idx val="0"/>
            <c:bubble3D val="0"/>
            <c:spPr>
              <a:solidFill>
                <a:srgbClr val="C00000"/>
              </a:solidFill>
              <a:ln w="19050">
                <a:noFill/>
              </a:ln>
              <a:effectLst/>
            </c:spPr>
            <c:extLst>
              <c:ext xmlns:c16="http://schemas.microsoft.com/office/drawing/2014/chart" uri="{C3380CC4-5D6E-409C-BE32-E72D297353CC}">
                <c16:uniqueId val="{00000001-F134-534C-B989-589F670EAB9C}"/>
              </c:ext>
            </c:extLst>
          </c:dPt>
          <c:dPt>
            <c:idx val="1"/>
            <c:bubble3D val="0"/>
            <c:spPr>
              <a:solidFill>
                <a:schemeClr val="accent2"/>
              </a:solidFill>
              <a:ln w="19050">
                <a:noFill/>
              </a:ln>
              <a:effectLst/>
            </c:spPr>
            <c:extLst>
              <c:ext xmlns:c16="http://schemas.microsoft.com/office/drawing/2014/chart" uri="{C3380CC4-5D6E-409C-BE32-E72D297353CC}">
                <c16:uniqueId val="{00000003-F134-534C-B989-589F670EAB9C}"/>
              </c:ext>
            </c:extLst>
          </c:dPt>
          <c:dLbls>
            <c:dLbl>
              <c:idx val="0"/>
              <c:layout>
                <c:manualLayout>
                  <c:x val="-0.18645959737390716"/>
                  <c:y val="0.16971380733973176"/>
                </c:manualLayout>
              </c:layout>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134-534C-B989-589F670EAB9C}"/>
                </c:ext>
              </c:extLst>
            </c:dLbl>
            <c:dLbl>
              <c:idx val="1"/>
              <c:delete val="1"/>
              <c:extLst>
                <c:ext xmlns:c15="http://schemas.microsoft.com/office/drawing/2012/chart" uri="{CE6537A1-D6FC-4f65-9D91-7224C49458BB}"/>
                <c:ext xmlns:c16="http://schemas.microsoft.com/office/drawing/2014/chart" uri="{C3380CC4-5D6E-409C-BE32-E72D297353CC}">
                  <c16:uniqueId val="{00000003-F134-534C-B989-589F670EAB9C}"/>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1"/>
                <c:pt idx="0">
                  <c:v>LAI Buprenorphine</c:v>
                </c:pt>
              </c:strCache>
            </c:strRef>
          </c:cat>
          <c:val>
            <c:numRef>
              <c:f>Sheet1!$B$2:$B$3</c:f>
              <c:numCache>
                <c:formatCode>0%</c:formatCode>
                <c:ptCount val="2"/>
                <c:pt idx="0">
                  <c:v>0.13</c:v>
                </c:pt>
                <c:pt idx="1">
                  <c:v>0.55000000000000004</c:v>
                </c:pt>
              </c:numCache>
            </c:numRef>
          </c:val>
          <c:extLst>
            <c:ext xmlns:c16="http://schemas.microsoft.com/office/drawing/2014/chart" uri="{C3380CC4-5D6E-409C-BE32-E72D297353CC}">
              <c16:uniqueId val="{00000004-F134-534C-B989-589F670EAB9C}"/>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stacked"/>
        <c:varyColors val="0"/>
        <c:ser>
          <c:idx val="0"/>
          <c:order val="0"/>
          <c:tx>
            <c:strRef>
              <c:f>Sheet1!$B$1</c:f>
              <c:strCache>
                <c:ptCount val="1"/>
                <c:pt idx="0">
                  <c:v>Routinely Prescribe</c:v>
                </c:pt>
              </c:strCache>
            </c:strRef>
          </c:tx>
          <c:spPr>
            <a:solidFill>
              <a:srgbClr val="1C6E74"/>
            </a:solidFill>
            <a:effectLst/>
          </c:spPr>
          <c:invertIfNegative val="0"/>
          <c:dLbls>
            <c:numFmt formatCode="#,##0" sourceLinked="0"/>
            <c:spPr>
              <a:noFill/>
              <a:ln>
                <a:noFill/>
              </a:ln>
              <a:effectLst/>
            </c:spPr>
            <c:txPr>
              <a:bodyPr/>
              <a:lstStyle/>
              <a:p>
                <a:pPr>
                  <a:defRPr sz="1600" b="1" i="0" u="none" strike="noStrike">
                    <a:solidFill>
                      <a:srgbClr val="FFFFFF"/>
                    </a:solidFill>
                    <a:latin typeface="Aria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Long-Acting Buprenorphine</c:v>
                </c:pt>
                <c:pt idx="1">
                  <c:v>Long-Acting Naltrexone</c:v>
                </c:pt>
                <c:pt idx="2">
                  <c:v>Long-Acting Antipsychotic</c:v>
                </c:pt>
              </c:strCache>
            </c:strRef>
          </c:cat>
          <c:val>
            <c:numRef>
              <c:f>Sheet1!$B$2:$B$4</c:f>
              <c:numCache>
                <c:formatCode>General</c:formatCode>
                <c:ptCount val="3"/>
                <c:pt idx="0">
                  <c:v>9</c:v>
                </c:pt>
                <c:pt idx="1">
                  <c:v>19</c:v>
                </c:pt>
                <c:pt idx="2">
                  <c:v>24</c:v>
                </c:pt>
              </c:numCache>
            </c:numRef>
          </c:val>
          <c:extLst>
            <c:ext xmlns:c16="http://schemas.microsoft.com/office/drawing/2014/chart" uri="{C3380CC4-5D6E-409C-BE32-E72D297353CC}">
              <c16:uniqueId val="{00000000-8257-004B-A8B5-E0489CDEB9E6}"/>
            </c:ext>
          </c:extLst>
        </c:ser>
        <c:ser>
          <c:idx val="1"/>
          <c:order val="1"/>
          <c:tx>
            <c:strRef>
              <c:f>Sheet1!$C$1</c:f>
              <c:strCache>
                <c:ptCount val="1"/>
                <c:pt idx="0">
                  <c:v>Infrequently Prescribe</c:v>
                </c:pt>
              </c:strCache>
            </c:strRef>
          </c:tx>
          <c:spPr>
            <a:solidFill>
              <a:srgbClr val="E8A23A"/>
            </a:solidFill>
            <a:effectLst/>
          </c:spPr>
          <c:invertIfNegative val="0"/>
          <c:dLbls>
            <c:numFmt formatCode="#,##0" sourceLinked="0"/>
            <c:spPr>
              <a:noFill/>
              <a:ln>
                <a:noFill/>
              </a:ln>
              <a:effectLst/>
            </c:spPr>
            <c:txPr>
              <a:bodyPr/>
              <a:lstStyle/>
              <a:p>
                <a:pPr>
                  <a:defRPr sz="1600" b="1" i="0" u="none" strike="noStrike">
                    <a:solidFill>
                      <a:srgbClr val="FFFFFF"/>
                    </a:solidFill>
                    <a:latin typeface="Aria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Long-Acting Buprenorphine</c:v>
                </c:pt>
                <c:pt idx="1">
                  <c:v>Long-Acting Naltrexone</c:v>
                </c:pt>
                <c:pt idx="2">
                  <c:v>Long-Acting Antipsychotic</c:v>
                </c:pt>
              </c:strCache>
            </c:strRef>
          </c:cat>
          <c:val>
            <c:numRef>
              <c:f>Sheet1!$C$2:$C$4</c:f>
              <c:numCache>
                <c:formatCode>General</c:formatCode>
                <c:ptCount val="3"/>
                <c:pt idx="0">
                  <c:v>10</c:v>
                </c:pt>
                <c:pt idx="1">
                  <c:v>6</c:v>
                </c:pt>
                <c:pt idx="2">
                  <c:v>2</c:v>
                </c:pt>
              </c:numCache>
            </c:numRef>
          </c:val>
          <c:extLst>
            <c:ext xmlns:c16="http://schemas.microsoft.com/office/drawing/2014/chart" uri="{C3380CC4-5D6E-409C-BE32-E72D297353CC}">
              <c16:uniqueId val="{00000001-8257-004B-A8B5-E0489CDEB9E6}"/>
            </c:ext>
          </c:extLst>
        </c:ser>
        <c:ser>
          <c:idx val="2"/>
          <c:order val="2"/>
          <c:tx>
            <c:strRef>
              <c:f>Sheet1!$D$1</c:f>
              <c:strCache>
                <c:ptCount val="1"/>
                <c:pt idx="0">
                  <c:v>Do not Prescribe</c:v>
                </c:pt>
              </c:strCache>
            </c:strRef>
          </c:tx>
          <c:spPr>
            <a:solidFill>
              <a:srgbClr val="D1D5DB"/>
            </a:solidFill>
            <a:effectLst/>
          </c:spPr>
          <c:invertIfNegative val="0"/>
          <c:dLbls>
            <c:dLbl>
              <c:idx val="0"/>
              <c:tx>
                <c:rich>
                  <a:bodyPr/>
                  <a:lstStyle/>
                  <a:p>
                    <a:fld id="{508F2411-9941-BB45-8EA9-B809AA284455}" type="VALUE">
                      <a:rPr lang="en-US" smtClean="0"/>
                      <a:pPr/>
                      <a:t>[VALUE]</a:t>
                    </a:fld>
                    <a:endParaRPr lang="en-US"/>
                  </a:p>
                </c:rich>
              </c:tx>
              <c:dLblPos val="ctr"/>
              <c:showLegendKey val="0"/>
              <c:showVal val="1"/>
              <c:showCatName val="0"/>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0-DBA2-0E45-AC14-3A289FB34674}"/>
                </c:ext>
              </c:extLst>
            </c:dLbl>
            <c:numFmt formatCode="#,##0" sourceLinked="0"/>
            <c:spPr>
              <a:noFill/>
              <a:ln>
                <a:noFill/>
              </a:ln>
              <a:effectLst/>
            </c:spPr>
            <c:txPr>
              <a:bodyPr/>
              <a:lstStyle/>
              <a:p>
                <a:pPr>
                  <a:defRPr sz="1600" b="1" i="0" u="none" strike="noStrike">
                    <a:solidFill>
                      <a:schemeClr val="tx1">
                        <a:lumMod val="75000"/>
                        <a:lumOff val="25000"/>
                      </a:schemeClr>
                    </a:solidFill>
                    <a:latin typeface="Aria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Long-Acting Buprenorphine</c:v>
                </c:pt>
                <c:pt idx="1">
                  <c:v>Long-Acting Naltrexone</c:v>
                </c:pt>
                <c:pt idx="2">
                  <c:v>Long-Acting Antipsychotic</c:v>
                </c:pt>
              </c:strCache>
            </c:strRef>
          </c:cat>
          <c:val>
            <c:numRef>
              <c:f>Sheet1!$D$2:$D$4</c:f>
              <c:numCache>
                <c:formatCode>General</c:formatCode>
                <c:ptCount val="3"/>
                <c:pt idx="0">
                  <c:v>10</c:v>
                </c:pt>
                <c:pt idx="1">
                  <c:v>4</c:v>
                </c:pt>
                <c:pt idx="2">
                  <c:v>3</c:v>
                </c:pt>
              </c:numCache>
            </c:numRef>
          </c:val>
          <c:extLst>
            <c:ext xmlns:c16="http://schemas.microsoft.com/office/drawing/2014/chart" uri="{C3380CC4-5D6E-409C-BE32-E72D297353CC}">
              <c16:uniqueId val="{00000002-8257-004B-A8B5-E0489CDEB9E6}"/>
            </c:ext>
          </c:extLst>
        </c:ser>
        <c:dLbls>
          <c:dLblPos val="ctr"/>
          <c:showLegendKey val="0"/>
          <c:showVal val="1"/>
          <c:showCatName val="0"/>
          <c:showSerName val="0"/>
          <c:showPercent val="0"/>
          <c:showBubbleSize val="0"/>
        </c:dLbls>
        <c:gapWidth val="50"/>
        <c:overlap val="10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800" b="1" i="0" u="none" strike="noStrike">
                <a:solidFill>
                  <a:srgbClr val="0F3B3D"/>
                </a:solidFill>
                <a:latin typeface="Calibri"/>
              </a:defRPr>
            </a:pPr>
            <a:endParaRPr lang="en-US"/>
          </a:p>
        </c:txPr>
        <c:crossAx val="2094734552"/>
        <c:crosses val="autoZero"/>
        <c:auto val="1"/>
        <c:lblAlgn val="ctr"/>
        <c:lblOffset val="100"/>
        <c:noMultiLvlLbl val="1"/>
      </c:catAx>
      <c:valAx>
        <c:axId val="2094734552"/>
        <c:scaling>
          <c:orientation val="minMax"/>
          <c:max val="29"/>
          <c:min val="0"/>
        </c:scaling>
        <c:delete val="0"/>
        <c:axPos val="b"/>
        <c:majorGridlines>
          <c:spPr>
            <a:ln w="6350" cap="flat">
              <a:solidFill>
                <a:srgbClr val="E5E7EB"/>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6B7280"/>
                </a:solidFill>
                <a:latin typeface="Calibri"/>
              </a:defRPr>
            </a:pPr>
            <a:endParaRPr lang="en-US"/>
          </a:p>
        </c:txPr>
        <c:crossAx val="2094734554"/>
        <c:crosses val="autoZero"/>
        <c:crossBetween val="between"/>
        <c:majorUnit val="5"/>
      </c:valAx>
      <c:spPr>
        <a:solidFill>
          <a:srgbClr val="FFFFFF"/>
        </a:solidFill>
        <a:ln>
          <a:noFill/>
        </a:ln>
        <a:effectLst/>
      </c:spPr>
    </c:plotArea>
    <c:legend>
      <c:legendPos val="b"/>
      <c:layout>
        <c:manualLayout>
          <c:xMode val="edge"/>
          <c:yMode val="edge"/>
          <c:x val="0.26960674299770498"/>
          <c:y val="0.88309245942471482"/>
          <c:w val="0.6942808779337365"/>
          <c:h val="0.10096366302426482"/>
        </c:manualLayout>
      </c:layout>
      <c:overlay val="0"/>
      <c:txPr>
        <a:bodyPr/>
        <a:lstStyle/>
        <a:p>
          <a:pPr>
            <a:defRPr sz="1600">
              <a:solidFill>
                <a:srgbClr val="1F2937"/>
              </a:solidFill>
              <a:latin typeface="Calibri"/>
              <a:cs typeface="Calibri"/>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Administer + Store onsite</c:v>
                </c:pt>
              </c:strCache>
            </c:strRef>
          </c:tx>
          <c:spPr>
            <a:solidFill>
              <a:srgbClr val="1C6E74"/>
            </a:solidFill>
            <a:effectLst/>
          </c:spPr>
          <c:invertIfNegative val="0"/>
          <c:dLbls>
            <c:numFmt formatCode="#,##0" sourceLinked="0"/>
            <c:spPr>
              <a:noFill/>
              <a:ln>
                <a:noFill/>
              </a:ln>
              <a:effectLst/>
            </c:spPr>
            <c:txPr>
              <a:bodyPr/>
              <a:lstStyle/>
              <a:p>
                <a:pPr>
                  <a:defRPr sz="1600" b="1" i="0" u="none" strike="noStrike">
                    <a:solidFill>
                      <a:srgbClr val="FFFFFF"/>
                    </a:solidFill>
                    <a:latin typeface="Aria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Long-Acting Buprenorphine</c:v>
                </c:pt>
                <c:pt idx="1">
                  <c:v>Long-Acting Naltrexone</c:v>
                </c:pt>
                <c:pt idx="2">
                  <c:v>Long-Acting Antipsychotic</c:v>
                </c:pt>
              </c:strCache>
            </c:strRef>
          </c:cat>
          <c:val>
            <c:numRef>
              <c:f>Sheet1!$B$2:$B$4</c:f>
              <c:numCache>
                <c:formatCode>General</c:formatCode>
                <c:ptCount val="3"/>
                <c:pt idx="0">
                  <c:v>7</c:v>
                </c:pt>
                <c:pt idx="1">
                  <c:v>7</c:v>
                </c:pt>
                <c:pt idx="2">
                  <c:v>10</c:v>
                </c:pt>
              </c:numCache>
            </c:numRef>
          </c:val>
          <c:extLst>
            <c:ext xmlns:c16="http://schemas.microsoft.com/office/drawing/2014/chart" uri="{C3380CC4-5D6E-409C-BE32-E72D297353CC}">
              <c16:uniqueId val="{00000000-3937-0147-B148-D11C8427B785}"/>
            </c:ext>
          </c:extLst>
        </c:ser>
        <c:ser>
          <c:idx val="1"/>
          <c:order val="1"/>
          <c:tx>
            <c:strRef>
              <c:f>Sheet1!$C$1</c:f>
              <c:strCache>
                <c:ptCount val="1"/>
                <c:pt idx="0">
                  <c:v>Administer onsite without storage</c:v>
                </c:pt>
              </c:strCache>
            </c:strRef>
          </c:tx>
          <c:spPr>
            <a:solidFill>
              <a:srgbClr val="4A9BA3"/>
            </a:solidFill>
            <a:effectLst/>
          </c:spPr>
          <c:invertIfNegative val="0"/>
          <c:dLbls>
            <c:numFmt formatCode="#,##0" sourceLinked="0"/>
            <c:spPr>
              <a:noFill/>
              <a:ln>
                <a:noFill/>
              </a:ln>
              <a:effectLst/>
            </c:spPr>
            <c:txPr>
              <a:bodyPr/>
              <a:lstStyle/>
              <a:p>
                <a:pPr>
                  <a:defRPr sz="1600" b="1" i="0" u="none" strike="noStrike">
                    <a:solidFill>
                      <a:srgbClr val="FFFFFF"/>
                    </a:solidFill>
                    <a:latin typeface="Aria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Long-Acting Buprenorphine</c:v>
                </c:pt>
                <c:pt idx="1">
                  <c:v>Long-Acting Naltrexone</c:v>
                </c:pt>
                <c:pt idx="2">
                  <c:v>Long-Acting Antipsychotic</c:v>
                </c:pt>
              </c:strCache>
            </c:strRef>
          </c:cat>
          <c:val>
            <c:numRef>
              <c:f>Sheet1!$C$2:$C$4</c:f>
              <c:numCache>
                <c:formatCode>General</c:formatCode>
                <c:ptCount val="3"/>
                <c:pt idx="0">
                  <c:v>6</c:v>
                </c:pt>
                <c:pt idx="1">
                  <c:v>11</c:v>
                </c:pt>
                <c:pt idx="2">
                  <c:v>9</c:v>
                </c:pt>
              </c:numCache>
            </c:numRef>
          </c:val>
          <c:extLst>
            <c:ext xmlns:c16="http://schemas.microsoft.com/office/drawing/2014/chart" uri="{C3380CC4-5D6E-409C-BE32-E72D297353CC}">
              <c16:uniqueId val="{00000001-3937-0147-B148-D11C8427B785}"/>
            </c:ext>
          </c:extLst>
        </c:ser>
        <c:ser>
          <c:idx val="2"/>
          <c:order val="2"/>
          <c:tx>
            <c:strRef>
              <c:f>Sheet1!$D$1</c:f>
              <c:strCache>
                <c:ptCount val="1"/>
                <c:pt idx="0">
                  <c:v>Refer to external sites</c:v>
                </c:pt>
              </c:strCache>
            </c:strRef>
          </c:tx>
          <c:spPr>
            <a:solidFill>
              <a:srgbClr val="E8A23A"/>
            </a:solidFill>
            <a:effectLst/>
          </c:spPr>
          <c:invertIfNegative val="0"/>
          <c:dLbls>
            <c:numFmt formatCode="#,##0" sourceLinked="0"/>
            <c:spPr>
              <a:noFill/>
              <a:ln>
                <a:noFill/>
              </a:ln>
              <a:effectLst/>
            </c:spPr>
            <c:txPr>
              <a:bodyPr/>
              <a:lstStyle/>
              <a:p>
                <a:pPr>
                  <a:defRPr sz="1600" b="1" i="0" u="none" strike="noStrike">
                    <a:solidFill>
                      <a:srgbClr val="FFFFFF"/>
                    </a:solidFill>
                    <a:latin typeface="Aria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Long-Acting Buprenorphine</c:v>
                </c:pt>
                <c:pt idx="1">
                  <c:v>Long-Acting Naltrexone</c:v>
                </c:pt>
                <c:pt idx="2">
                  <c:v>Long-Acting Antipsychotic</c:v>
                </c:pt>
              </c:strCache>
            </c:strRef>
          </c:cat>
          <c:val>
            <c:numRef>
              <c:f>Sheet1!$D$2:$D$4</c:f>
              <c:numCache>
                <c:formatCode>General</c:formatCode>
                <c:ptCount val="3"/>
                <c:pt idx="0">
                  <c:v>13</c:v>
                </c:pt>
                <c:pt idx="1">
                  <c:v>8</c:v>
                </c:pt>
                <c:pt idx="2">
                  <c:v>7</c:v>
                </c:pt>
              </c:numCache>
            </c:numRef>
          </c:val>
          <c:extLst>
            <c:ext xmlns:c16="http://schemas.microsoft.com/office/drawing/2014/chart" uri="{C3380CC4-5D6E-409C-BE32-E72D297353CC}">
              <c16:uniqueId val="{00000002-3937-0147-B148-D11C8427B785}"/>
            </c:ext>
          </c:extLst>
        </c:ser>
        <c:ser>
          <c:idx val="3"/>
          <c:order val="3"/>
          <c:tx>
            <c:strRef>
              <c:f>Sheet1!$E$1</c:f>
              <c:strCache>
                <c:ptCount val="1"/>
                <c:pt idx="0">
                  <c:v>No established pathway</c:v>
                </c:pt>
              </c:strCache>
            </c:strRef>
          </c:tx>
          <c:spPr>
            <a:solidFill>
              <a:srgbClr val="DC2626"/>
            </a:solidFill>
            <a:effectLst/>
          </c:spPr>
          <c:invertIfNegative val="0"/>
          <c:dLbls>
            <c:numFmt formatCode="#,##0" sourceLinked="0"/>
            <c:spPr>
              <a:noFill/>
              <a:ln>
                <a:noFill/>
              </a:ln>
              <a:effectLst/>
            </c:spPr>
            <c:txPr>
              <a:bodyPr/>
              <a:lstStyle/>
              <a:p>
                <a:pPr>
                  <a:defRPr sz="1600" b="1" i="0" u="none" strike="noStrike">
                    <a:solidFill>
                      <a:srgbClr val="FFFFFF"/>
                    </a:solidFill>
                    <a:latin typeface="Aria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Long-Acting Buprenorphine</c:v>
                </c:pt>
                <c:pt idx="1">
                  <c:v>Long-Acting Naltrexone</c:v>
                </c:pt>
                <c:pt idx="2">
                  <c:v>Long-Acting Antipsychotic</c:v>
                </c:pt>
              </c:strCache>
            </c:strRef>
          </c:cat>
          <c:val>
            <c:numRef>
              <c:f>Sheet1!$E$2:$E$4</c:f>
              <c:numCache>
                <c:formatCode>General</c:formatCode>
                <c:ptCount val="3"/>
                <c:pt idx="0">
                  <c:v>3</c:v>
                </c:pt>
                <c:pt idx="1">
                  <c:v>3</c:v>
                </c:pt>
                <c:pt idx="2">
                  <c:v>3</c:v>
                </c:pt>
              </c:numCache>
            </c:numRef>
          </c:val>
          <c:extLst>
            <c:ext xmlns:c16="http://schemas.microsoft.com/office/drawing/2014/chart" uri="{C3380CC4-5D6E-409C-BE32-E72D297353CC}">
              <c16:uniqueId val="{00000003-3937-0147-B148-D11C8427B785}"/>
            </c:ext>
          </c:extLst>
        </c:ser>
        <c:dLbls>
          <c:dLblPos val="ctr"/>
          <c:showLegendKey val="0"/>
          <c:showVal val="1"/>
          <c:showCatName val="0"/>
          <c:showSerName val="0"/>
          <c:showPercent val="0"/>
          <c:showBubbleSize val="0"/>
        </c:dLbls>
        <c:gapWidth val="50"/>
        <c:overlap val="10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800" b="1" i="0" u="none" strike="noStrike">
                <a:solidFill>
                  <a:srgbClr val="0F3B3D"/>
                </a:solidFill>
                <a:latin typeface="Calibri"/>
              </a:defRPr>
            </a:pPr>
            <a:endParaRPr lang="en-US"/>
          </a:p>
        </c:txPr>
        <c:crossAx val="2094734552"/>
        <c:crosses val="autoZero"/>
        <c:auto val="1"/>
        <c:lblAlgn val="ctr"/>
        <c:lblOffset val="100"/>
        <c:noMultiLvlLbl val="1"/>
      </c:catAx>
      <c:valAx>
        <c:axId val="2094734552"/>
        <c:scaling>
          <c:orientation val="minMax"/>
          <c:max val="29"/>
          <c:min val="0"/>
        </c:scaling>
        <c:delete val="0"/>
        <c:axPos val="b"/>
        <c:majorGridlines>
          <c:spPr>
            <a:ln w="6350" cap="flat">
              <a:solidFill>
                <a:srgbClr val="E5E7EB"/>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6B7280"/>
                </a:solidFill>
                <a:latin typeface="Calibri"/>
              </a:defRPr>
            </a:pPr>
            <a:endParaRPr lang="en-US"/>
          </a:p>
        </c:txPr>
        <c:crossAx val="2094734554"/>
        <c:crosses val="autoZero"/>
        <c:crossBetween val="between"/>
        <c:majorUnit val="5"/>
      </c:valAx>
      <c:spPr>
        <a:solidFill>
          <a:srgbClr val="FFFFFF"/>
        </a:solidFill>
        <a:ln>
          <a:noFill/>
        </a:ln>
        <a:effectLst/>
      </c:spPr>
    </c:plotArea>
    <c:legend>
      <c:legendPos val="b"/>
      <c:overlay val="0"/>
      <c:txPr>
        <a:bodyPr/>
        <a:lstStyle/>
        <a:p>
          <a:pPr>
            <a:defRPr sz="1600">
              <a:solidFill>
                <a:srgbClr val="1F2937"/>
              </a:solidFill>
              <a:latin typeface="Calibri"/>
              <a:cs typeface="Calibri"/>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Sites reporting disruptions</c:v>
                </c:pt>
              </c:strCache>
            </c:strRef>
          </c:tx>
          <c:spPr>
            <a:solidFill>
              <a:srgbClr val="1C6E74">
                <a:alpha val="100000"/>
              </a:srgbClr>
            </a:solidFill>
            <a:effectLst/>
          </c:spPr>
          <c:invertIfNegative val="0"/>
          <c:dPt>
            <c:idx val="0"/>
            <c:invertIfNegative val="0"/>
            <c:bubble3D val="0"/>
            <c:spPr>
              <a:solidFill>
                <a:srgbClr val="1C6E74"/>
              </a:solidFill>
              <a:effectLst/>
            </c:spPr>
            <c:extLst>
              <c:ext xmlns:c16="http://schemas.microsoft.com/office/drawing/2014/chart" uri="{C3380CC4-5D6E-409C-BE32-E72D297353CC}">
                <c16:uniqueId val="{00000001-F930-6346-86BB-D83D847275CA}"/>
              </c:ext>
            </c:extLst>
          </c:dPt>
          <c:dPt>
            <c:idx val="1"/>
            <c:invertIfNegative val="0"/>
            <c:bubble3D val="0"/>
            <c:spPr>
              <a:solidFill>
                <a:srgbClr val="B91C1C"/>
              </a:solidFill>
              <a:effectLst/>
            </c:spPr>
            <c:extLst>
              <c:ext xmlns:c16="http://schemas.microsoft.com/office/drawing/2014/chart" uri="{C3380CC4-5D6E-409C-BE32-E72D297353CC}">
                <c16:uniqueId val="{00000003-F930-6346-86BB-D83D847275CA}"/>
              </c:ext>
            </c:extLst>
          </c:dPt>
          <c:dLbls>
            <c:numFmt formatCode="0&quot;%&quot;" sourceLinked="0"/>
            <c:spPr>
              <a:noFill/>
              <a:ln>
                <a:noFill/>
              </a:ln>
              <a:effectLst/>
            </c:spPr>
            <c:txPr>
              <a:bodyPr/>
              <a:lstStyle/>
              <a:p>
                <a:pPr>
                  <a:defRPr sz="1800" b="1" i="0" u="none" strike="noStrike">
                    <a:solidFill>
                      <a:srgbClr val="0F3B3D"/>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Long-acting Antipsychotic</c:v>
                </c:pt>
                <c:pt idx="1">
                  <c:v>Long-acting Naltrexone &amp; Long-acting Buprenorphine</c:v>
                </c:pt>
              </c:strCache>
            </c:strRef>
          </c:cat>
          <c:val>
            <c:numRef>
              <c:f>Sheet1!$B$2:$B$3</c:f>
              <c:numCache>
                <c:formatCode>General</c:formatCode>
                <c:ptCount val="2"/>
                <c:pt idx="0">
                  <c:v>41</c:v>
                </c:pt>
                <c:pt idx="1">
                  <c:v>66</c:v>
                </c:pt>
              </c:numCache>
            </c:numRef>
          </c:val>
          <c:extLst>
            <c:ext xmlns:c16="http://schemas.microsoft.com/office/drawing/2014/chart" uri="{C3380CC4-5D6E-409C-BE32-E72D297353CC}">
              <c16:uniqueId val="{00000004-F930-6346-86BB-D83D847275CA}"/>
            </c:ext>
          </c:extLst>
        </c:ser>
        <c:dLbls>
          <c:showLegendKey val="0"/>
          <c:showVal val="1"/>
          <c:showCatName val="0"/>
          <c:showSerName val="0"/>
          <c:showPercent val="0"/>
          <c:showBubbleSize val="0"/>
        </c:dLbls>
        <c:gapWidth val="8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400" b="1" i="0" u="none" strike="noStrike">
                <a:solidFill>
                  <a:srgbClr val="0F3B3D"/>
                </a:solidFill>
                <a:latin typeface="Calibri"/>
              </a:defRPr>
            </a:pPr>
            <a:endParaRPr lang="en-US"/>
          </a:p>
        </c:txPr>
        <c:crossAx val="2094734552"/>
        <c:crosses val="autoZero"/>
        <c:auto val="1"/>
        <c:lblAlgn val="ctr"/>
        <c:lblOffset val="100"/>
        <c:noMultiLvlLbl val="1"/>
      </c:catAx>
      <c:valAx>
        <c:axId val="2094734552"/>
        <c:scaling>
          <c:orientation val="minMax"/>
          <c:max val="80"/>
          <c:min val="0"/>
        </c:scaling>
        <c:delete val="0"/>
        <c:axPos val="l"/>
        <c:majorGridlines>
          <c:spPr>
            <a:ln w="6350" cap="flat">
              <a:solidFill>
                <a:srgbClr val="E5E7EB"/>
              </a:solidFill>
              <a:prstDash val="solid"/>
              <a:round/>
            </a:ln>
          </c:spPr>
        </c:majorGridlines>
        <c:numFmt formatCode="0&quot;%&quot;" sourceLinked="0"/>
        <c:majorTickMark val="out"/>
        <c:minorTickMark val="none"/>
        <c:tickLblPos val="nextTo"/>
        <c:spPr>
          <a:ln w="12700" cap="flat">
            <a:solidFill>
              <a:srgbClr val="888888"/>
            </a:solidFill>
            <a:prstDash val="solid"/>
            <a:round/>
          </a:ln>
        </c:spPr>
        <c:txPr>
          <a:bodyPr/>
          <a:lstStyle/>
          <a:p>
            <a:pPr>
              <a:defRPr sz="1400" b="0" i="0" u="none" strike="noStrike">
                <a:solidFill>
                  <a:srgbClr val="6B7280"/>
                </a:solidFill>
                <a:latin typeface="Calibri"/>
              </a:defRPr>
            </a:pPr>
            <a:endParaRPr lang="en-US"/>
          </a:p>
        </c:txPr>
        <c:crossAx val="2094734554"/>
        <c:crosses val="autoZero"/>
        <c:crossBetween val="between"/>
        <c:majorUnit val="20"/>
      </c:valAx>
      <c:spPr>
        <a:solidFill>
          <a:srgbClr val="FFFFFF"/>
        </a:solid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FF0B75-041E-914F-89BF-3F85E986CF10}" type="doc">
      <dgm:prSet loTypeId="urn:microsoft.com/office/officeart/2005/8/layout/radial1" loCatId="" qsTypeId="urn:microsoft.com/office/officeart/2005/8/quickstyle/simple1" qsCatId="simple" csTypeId="urn:microsoft.com/office/officeart/2005/8/colors/colorful1" csCatId="colorful" phldr="1"/>
      <dgm:spPr/>
      <dgm:t>
        <a:bodyPr/>
        <a:lstStyle/>
        <a:p>
          <a:endParaRPr lang="en-US"/>
        </a:p>
      </dgm:t>
    </dgm:pt>
    <dgm:pt modelId="{4F3F3D8F-A4B2-2F40-B90F-35FE1DD09283}">
      <dgm:prSet phldrT="[Text]" custT="1"/>
      <dgm:spPr>
        <a:solidFill>
          <a:schemeClr val="tx1">
            <a:lumMod val="65000"/>
            <a:lumOff val="35000"/>
          </a:schemeClr>
        </a:solidFill>
      </dgm:spPr>
      <dgm:t>
        <a:bodyPr/>
        <a:lstStyle/>
        <a:p>
          <a:r>
            <a:rPr lang="en-US" sz="2000">
              <a:latin typeface="Calibri" panose="020F0502020204030204" pitchFamily="34" charset="0"/>
              <a:cs typeface="Calibri" panose="020F0502020204030204" pitchFamily="34" charset="0"/>
            </a:rPr>
            <a:t>Pharmacy Roles and Supports Provided</a:t>
          </a:r>
        </a:p>
      </dgm:t>
    </dgm:pt>
    <dgm:pt modelId="{43AB1136-A557-F748-B550-02DE7B9637E6}" type="parTrans" cxnId="{6C4B3C66-82FE-B749-9E36-C72141409BBF}">
      <dgm:prSet/>
      <dgm:spPr/>
      <dgm:t>
        <a:bodyPr/>
        <a:lstStyle/>
        <a:p>
          <a:endParaRPr lang="en-US" sz="1500">
            <a:latin typeface="Calibri" panose="020F0502020204030204" pitchFamily="34" charset="0"/>
            <a:cs typeface="Calibri" panose="020F0502020204030204" pitchFamily="34" charset="0"/>
          </a:endParaRPr>
        </a:p>
      </dgm:t>
    </dgm:pt>
    <dgm:pt modelId="{F397E2D9-6938-6041-A90F-2BB0EB1F6EAC}" type="sibTrans" cxnId="{6C4B3C66-82FE-B749-9E36-C72141409BBF}">
      <dgm:prSet/>
      <dgm:spPr/>
      <dgm:t>
        <a:bodyPr/>
        <a:lstStyle/>
        <a:p>
          <a:endParaRPr lang="en-US" sz="1500">
            <a:latin typeface="Calibri" panose="020F0502020204030204" pitchFamily="34" charset="0"/>
            <a:cs typeface="Calibri" panose="020F0502020204030204" pitchFamily="34" charset="0"/>
          </a:endParaRPr>
        </a:p>
      </dgm:t>
    </dgm:pt>
    <dgm:pt modelId="{09BCE3BC-C425-F44B-B2A6-6B02956CB545}">
      <dgm:prSet phldrT="[Text]" custT="1"/>
      <dgm:spPr/>
      <dgm:t>
        <a:bodyPr/>
        <a:lstStyle/>
        <a:p>
          <a:r>
            <a:rPr lang="en-US" sz="1500">
              <a:solidFill>
                <a:schemeClr val="tx1"/>
              </a:solidFill>
              <a:latin typeface="Calibri" panose="020F0502020204030204" pitchFamily="34" charset="0"/>
              <a:cs typeface="Calibri" panose="020F0502020204030204" pitchFamily="34" charset="0"/>
            </a:rPr>
            <a:t>Navigating Prior Authorizations</a:t>
          </a:r>
        </a:p>
      </dgm:t>
    </dgm:pt>
    <dgm:pt modelId="{894AB57B-AF19-4248-A554-2F16C78DEFAD}" type="parTrans" cxnId="{CDC1ECE0-6396-1141-B897-17C0DC99DFF2}">
      <dgm:prSet custT="1"/>
      <dgm:spPr/>
      <dgm:t>
        <a:bodyPr/>
        <a:lstStyle/>
        <a:p>
          <a:endParaRPr lang="en-US" sz="1500">
            <a:latin typeface="Calibri" panose="020F0502020204030204" pitchFamily="34" charset="0"/>
            <a:cs typeface="Calibri" panose="020F0502020204030204" pitchFamily="34" charset="0"/>
          </a:endParaRPr>
        </a:p>
      </dgm:t>
    </dgm:pt>
    <dgm:pt modelId="{379D6256-3ADF-1242-AAAA-6F9BCFCE1D51}" type="sibTrans" cxnId="{CDC1ECE0-6396-1141-B897-17C0DC99DFF2}">
      <dgm:prSet/>
      <dgm:spPr/>
      <dgm:t>
        <a:bodyPr/>
        <a:lstStyle/>
        <a:p>
          <a:endParaRPr lang="en-US" sz="1500">
            <a:latin typeface="Calibri" panose="020F0502020204030204" pitchFamily="34" charset="0"/>
            <a:cs typeface="Calibri" panose="020F0502020204030204" pitchFamily="34" charset="0"/>
          </a:endParaRPr>
        </a:p>
      </dgm:t>
    </dgm:pt>
    <dgm:pt modelId="{0CD7257F-81B4-034E-A78C-77D6BAB54E5E}">
      <dgm:prSet phldrT="[Text]" custT="1"/>
      <dgm:spPr>
        <a:solidFill>
          <a:schemeClr val="accent2"/>
        </a:solidFill>
      </dgm:spPr>
      <dgm:t>
        <a:bodyPr/>
        <a:lstStyle/>
        <a:p>
          <a:r>
            <a:rPr lang="en-US" sz="1500">
              <a:solidFill>
                <a:schemeClr val="tx1"/>
              </a:solidFill>
              <a:latin typeface="Calibri" panose="020F0502020204030204" pitchFamily="34" charset="0"/>
              <a:cs typeface="Calibri" panose="020F0502020204030204" pitchFamily="34" charset="0"/>
            </a:rPr>
            <a:t>Insurance and Benefits Verification</a:t>
          </a:r>
        </a:p>
      </dgm:t>
    </dgm:pt>
    <dgm:pt modelId="{73315FAD-EF73-2546-95FB-1883A18AB378}" type="parTrans" cxnId="{B01BF0C3-7AE2-6F43-A459-64FA08A4DE75}">
      <dgm:prSet custT="1"/>
      <dgm:spPr/>
      <dgm:t>
        <a:bodyPr/>
        <a:lstStyle/>
        <a:p>
          <a:endParaRPr lang="en-US" sz="1500">
            <a:latin typeface="Calibri" panose="020F0502020204030204" pitchFamily="34" charset="0"/>
            <a:cs typeface="Calibri" panose="020F0502020204030204" pitchFamily="34" charset="0"/>
          </a:endParaRPr>
        </a:p>
      </dgm:t>
    </dgm:pt>
    <dgm:pt modelId="{27A2FEBD-9C28-124C-B937-587D1DD85EE9}" type="sibTrans" cxnId="{B01BF0C3-7AE2-6F43-A459-64FA08A4DE75}">
      <dgm:prSet/>
      <dgm:spPr/>
      <dgm:t>
        <a:bodyPr/>
        <a:lstStyle/>
        <a:p>
          <a:endParaRPr lang="en-US" sz="1500">
            <a:latin typeface="Calibri" panose="020F0502020204030204" pitchFamily="34" charset="0"/>
            <a:cs typeface="Calibri" panose="020F0502020204030204" pitchFamily="34" charset="0"/>
          </a:endParaRPr>
        </a:p>
      </dgm:t>
    </dgm:pt>
    <dgm:pt modelId="{F1227238-1668-2041-9798-EE5BEDD2994F}">
      <dgm:prSet phldrT="[Text]" custT="1"/>
      <dgm:spPr>
        <a:solidFill>
          <a:schemeClr val="accent2"/>
        </a:solidFill>
      </dgm:spPr>
      <dgm:t>
        <a:bodyPr/>
        <a:lstStyle/>
        <a:p>
          <a:r>
            <a:rPr lang="en-US" sz="1500">
              <a:solidFill>
                <a:schemeClr val="tx1"/>
              </a:solidFill>
              <a:latin typeface="Calibri" panose="020F0502020204030204" pitchFamily="34" charset="0"/>
              <a:cs typeface="Calibri" panose="020F0502020204030204" pitchFamily="34" charset="0"/>
            </a:rPr>
            <a:t>Applying for Patient Assistance Programs</a:t>
          </a:r>
        </a:p>
      </dgm:t>
    </dgm:pt>
    <dgm:pt modelId="{391865F1-88A5-A249-BD84-8A56EB313702}" type="parTrans" cxnId="{927D29DE-9C4C-4B4F-A097-173B0E190ACC}">
      <dgm:prSet custT="1"/>
      <dgm:spPr/>
      <dgm:t>
        <a:bodyPr/>
        <a:lstStyle/>
        <a:p>
          <a:endParaRPr lang="en-US" sz="1500">
            <a:latin typeface="Calibri" panose="020F0502020204030204" pitchFamily="34" charset="0"/>
            <a:cs typeface="Calibri" panose="020F0502020204030204" pitchFamily="34" charset="0"/>
          </a:endParaRPr>
        </a:p>
      </dgm:t>
    </dgm:pt>
    <dgm:pt modelId="{189BC57B-6C7E-4742-AD99-C8F3654849E3}" type="sibTrans" cxnId="{927D29DE-9C4C-4B4F-A097-173B0E190ACC}">
      <dgm:prSet/>
      <dgm:spPr/>
      <dgm:t>
        <a:bodyPr/>
        <a:lstStyle/>
        <a:p>
          <a:endParaRPr lang="en-US" sz="1500">
            <a:latin typeface="Calibri" panose="020F0502020204030204" pitchFamily="34" charset="0"/>
            <a:cs typeface="Calibri" panose="020F0502020204030204" pitchFamily="34" charset="0"/>
          </a:endParaRPr>
        </a:p>
      </dgm:t>
    </dgm:pt>
    <dgm:pt modelId="{720151F3-43C1-A246-B493-F51656850088}">
      <dgm:prSet phldrT="[Text]" custT="1"/>
      <dgm:spPr/>
      <dgm:t>
        <a:bodyPr/>
        <a:lstStyle/>
        <a:p>
          <a:pPr>
            <a:buClrTx/>
            <a:buSzTx/>
            <a:buFontTx/>
            <a:buNone/>
          </a:pPr>
          <a:r>
            <a:rPr lang="en-US" sz="1500">
              <a:solidFill>
                <a:schemeClr val="tx1"/>
              </a:solidFill>
              <a:latin typeface="Calibri" panose="020F0502020204030204" pitchFamily="34" charset="0"/>
              <a:cs typeface="Calibri" panose="020F0502020204030204" pitchFamily="34" charset="0"/>
            </a:rPr>
            <a:t>Patient Care Coordination</a:t>
          </a:r>
        </a:p>
      </dgm:t>
    </dgm:pt>
    <dgm:pt modelId="{8FD83AC2-1564-E44D-89ED-5DD17606DDC6}" type="parTrans" cxnId="{EF89F00A-977B-4C41-8B08-E42B10456FCB}">
      <dgm:prSet custT="1"/>
      <dgm:spPr/>
      <dgm:t>
        <a:bodyPr/>
        <a:lstStyle/>
        <a:p>
          <a:endParaRPr lang="en-US" sz="1500">
            <a:latin typeface="Calibri" panose="020F0502020204030204" pitchFamily="34" charset="0"/>
            <a:cs typeface="Calibri" panose="020F0502020204030204" pitchFamily="34" charset="0"/>
          </a:endParaRPr>
        </a:p>
      </dgm:t>
    </dgm:pt>
    <dgm:pt modelId="{7E27E3EE-5BB3-B943-89A0-782C5B50C345}" type="sibTrans" cxnId="{EF89F00A-977B-4C41-8B08-E42B10456FCB}">
      <dgm:prSet/>
      <dgm:spPr/>
      <dgm:t>
        <a:bodyPr/>
        <a:lstStyle/>
        <a:p>
          <a:endParaRPr lang="en-US" sz="1500">
            <a:latin typeface="Calibri" panose="020F0502020204030204" pitchFamily="34" charset="0"/>
            <a:cs typeface="Calibri" panose="020F0502020204030204" pitchFamily="34" charset="0"/>
          </a:endParaRPr>
        </a:p>
      </dgm:t>
    </dgm:pt>
    <dgm:pt modelId="{F408B662-825E-9A44-823D-404B2C04B388}">
      <dgm:prSet custT="1"/>
      <dgm:spPr>
        <a:solidFill>
          <a:schemeClr val="accent4"/>
        </a:solidFill>
      </dgm:spPr>
      <dgm:t>
        <a:bodyPr/>
        <a:lstStyle/>
        <a:p>
          <a:r>
            <a:rPr lang="en-US" sz="1500">
              <a:solidFill>
                <a:schemeClr val="tx1"/>
              </a:solidFill>
              <a:latin typeface="Calibri" panose="020F0502020204030204" pitchFamily="34" charset="0"/>
              <a:cs typeface="Calibri" panose="020F0502020204030204" pitchFamily="34" charset="0"/>
            </a:rPr>
            <a:t>Medication Storage</a:t>
          </a:r>
        </a:p>
      </dgm:t>
    </dgm:pt>
    <dgm:pt modelId="{241C3419-477F-C84F-A81E-C10B11579FB3}" type="parTrans" cxnId="{EB41C6D7-D867-0C4B-920F-6EC35EDBAC56}">
      <dgm:prSet custT="1"/>
      <dgm:spPr/>
      <dgm:t>
        <a:bodyPr/>
        <a:lstStyle/>
        <a:p>
          <a:endParaRPr lang="en-US" sz="1500">
            <a:latin typeface="Calibri" panose="020F0502020204030204" pitchFamily="34" charset="0"/>
            <a:cs typeface="Calibri" panose="020F0502020204030204" pitchFamily="34" charset="0"/>
          </a:endParaRPr>
        </a:p>
      </dgm:t>
    </dgm:pt>
    <dgm:pt modelId="{26603908-37C4-8D48-9650-5B1F0CD51764}" type="sibTrans" cxnId="{EB41C6D7-D867-0C4B-920F-6EC35EDBAC56}">
      <dgm:prSet/>
      <dgm:spPr/>
      <dgm:t>
        <a:bodyPr/>
        <a:lstStyle/>
        <a:p>
          <a:endParaRPr lang="en-US" sz="1500">
            <a:latin typeface="Calibri" panose="020F0502020204030204" pitchFamily="34" charset="0"/>
            <a:cs typeface="Calibri" panose="020F0502020204030204" pitchFamily="34" charset="0"/>
          </a:endParaRPr>
        </a:p>
      </dgm:t>
    </dgm:pt>
    <dgm:pt modelId="{0AE03B72-BBB3-F844-A7B9-A2F8A52B43C9}">
      <dgm:prSet custT="1"/>
      <dgm:spPr/>
      <dgm:t>
        <a:bodyPr/>
        <a:lstStyle/>
        <a:p>
          <a:r>
            <a:rPr lang="en-US" sz="1500">
              <a:solidFill>
                <a:schemeClr val="tx1"/>
              </a:solidFill>
              <a:latin typeface="Calibri" panose="020F0502020204030204" pitchFamily="34" charset="0"/>
              <a:cs typeface="Calibri" panose="020F0502020204030204" pitchFamily="34" charset="0"/>
            </a:rPr>
            <a:t>Medication Procurement and Delivery</a:t>
          </a:r>
        </a:p>
      </dgm:t>
    </dgm:pt>
    <dgm:pt modelId="{D272CF37-6FF1-7941-8CC0-179014822AFF}" type="parTrans" cxnId="{2B8C6F18-49C0-6746-A8EC-D29A0D3F6DAD}">
      <dgm:prSet custT="1"/>
      <dgm:spPr/>
      <dgm:t>
        <a:bodyPr/>
        <a:lstStyle/>
        <a:p>
          <a:endParaRPr lang="en-US" sz="1500">
            <a:latin typeface="Calibri" panose="020F0502020204030204" pitchFamily="34" charset="0"/>
            <a:cs typeface="Calibri" panose="020F0502020204030204" pitchFamily="34" charset="0"/>
          </a:endParaRPr>
        </a:p>
      </dgm:t>
    </dgm:pt>
    <dgm:pt modelId="{5DACACCD-07BD-8841-99FB-1FED656BE5CC}" type="sibTrans" cxnId="{2B8C6F18-49C0-6746-A8EC-D29A0D3F6DAD}">
      <dgm:prSet/>
      <dgm:spPr/>
      <dgm:t>
        <a:bodyPr/>
        <a:lstStyle/>
        <a:p>
          <a:endParaRPr lang="en-US" sz="1500">
            <a:latin typeface="Calibri" panose="020F0502020204030204" pitchFamily="34" charset="0"/>
            <a:cs typeface="Calibri" panose="020F0502020204030204" pitchFamily="34" charset="0"/>
          </a:endParaRPr>
        </a:p>
      </dgm:t>
    </dgm:pt>
    <dgm:pt modelId="{71B9EFBB-5993-464D-A686-33E7809B6F83}">
      <dgm:prSet custT="1"/>
      <dgm:spPr>
        <a:solidFill>
          <a:schemeClr val="accent4"/>
        </a:solidFill>
      </dgm:spPr>
      <dgm:t>
        <a:bodyPr/>
        <a:lstStyle/>
        <a:p>
          <a:r>
            <a:rPr lang="en-US" sz="1500">
              <a:solidFill>
                <a:schemeClr val="tx1"/>
              </a:solidFill>
              <a:latin typeface="Calibri" panose="020F0502020204030204" pitchFamily="34" charset="0"/>
              <a:cs typeface="Calibri" panose="020F0502020204030204" pitchFamily="34" charset="0"/>
            </a:rPr>
            <a:t>Medication Administration</a:t>
          </a:r>
        </a:p>
      </dgm:t>
    </dgm:pt>
    <dgm:pt modelId="{88DCFAA8-495D-7642-9BD4-834E2657A75D}" type="parTrans" cxnId="{6F13B5FA-3BF4-1C42-B0F4-67452762A36B}">
      <dgm:prSet custT="1"/>
      <dgm:spPr/>
      <dgm:t>
        <a:bodyPr/>
        <a:lstStyle/>
        <a:p>
          <a:endParaRPr lang="en-US" sz="1500">
            <a:latin typeface="Calibri" panose="020F0502020204030204" pitchFamily="34" charset="0"/>
            <a:cs typeface="Calibri" panose="020F0502020204030204" pitchFamily="34" charset="0"/>
          </a:endParaRPr>
        </a:p>
      </dgm:t>
    </dgm:pt>
    <dgm:pt modelId="{C0AED494-7944-9C47-AD64-ED3678B12EFF}" type="sibTrans" cxnId="{6F13B5FA-3BF4-1C42-B0F4-67452762A36B}">
      <dgm:prSet/>
      <dgm:spPr/>
      <dgm:t>
        <a:bodyPr/>
        <a:lstStyle/>
        <a:p>
          <a:endParaRPr lang="en-US" sz="1500">
            <a:latin typeface="Calibri" panose="020F0502020204030204" pitchFamily="34" charset="0"/>
            <a:cs typeface="Calibri" panose="020F0502020204030204" pitchFamily="34" charset="0"/>
          </a:endParaRPr>
        </a:p>
      </dgm:t>
    </dgm:pt>
    <dgm:pt modelId="{3281E921-41CA-432A-BF8E-7935CEC233DE}">
      <dgm:prSet phldrT="[Text]" phldr="0" custT="1"/>
      <dgm:spPr/>
      <dgm:t>
        <a:bodyPr/>
        <a:lstStyle/>
        <a:p>
          <a:r>
            <a:rPr lang="en-US" sz="1500">
              <a:solidFill>
                <a:schemeClr val="tx1"/>
              </a:solidFill>
              <a:latin typeface="Calibri" panose="020F0502020204030204" pitchFamily="34" charset="0"/>
              <a:cs typeface="Calibri" panose="020F0502020204030204" pitchFamily="34" charset="0"/>
            </a:rPr>
            <a:t>Provider Education and Consultation</a:t>
          </a:r>
          <a:endParaRPr lang="en-US" sz="1500">
            <a:latin typeface="Calibri" panose="020F0502020204030204" pitchFamily="34" charset="0"/>
            <a:cs typeface="Calibri" panose="020F0502020204030204" pitchFamily="34" charset="0"/>
          </a:endParaRPr>
        </a:p>
      </dgm:t>
    </dgm:pt>
    <dgm:pt modelId="{3D6D401F-92CB-4E28-A5FE-087AB4DC1B5E}" type="parTrans" cxnId="{4668846F-E92F-4653-B0B3-38D2CA136568}">
      <dgm:prSet custT="1"/>
      <dgm:spPr/>
      <dgm:t>
        <a:bodyPr/>
        <a:lstStyle/>
        <a:p>
          <a:endParaRPr lang="en-US" sz="1500">
            <a:latin typeface="Calibri" panose="020F0502020204030204" pitchFamily="34" charset="0"/>
            <a:cs typeface="Calibri" panose="020F0502020204030204" pitchFamily="34" charset="0"/>
          </a:endParaRPr>
        </a:p>
      </dgm:t>
    </dgm:pt>
    <dgm:pt modelId="{E9418DF3-D7C3-4E10-8E6A-2F23AC78BEEF}" type="sibTrans" cxnId="{4668846F-E92F-4653-B0B3-38D2CA136568}">
      <dgm:prSet/>
      <dgm:spPr/>
      <dgm:t>
        <a:bodyPr/>
        <a:lstStyle/>
        <a:p>
          <a:endParaRPr lang="en-US" sz="1500">
            <a:latin typeface="Calibri" panose="020F0502020204030204" pitchFamily="34" charset="0"/>
            <a:cs typeface="Calibri" panose="020F0502020204030204" pitchFamily="34" charset="0"/>
          </a:endParaRPr>
        </a:p>
      </dgm:t>
    </dgm:pt>
    <dgm:pt modelId="{73B0E67B-79B7-D44F-AA71-F981C952CDF4}" type="pres">
      <dgm:prSet presAssocID="{A3FF0B75-041E-914F-89BF-3F85E986CF10}" presName="cycle" presStyleCnt="0">
        <dgm:presLayoutVars>
          <dgm:chMax val="1"/>
          <dgm:dir/>
          <dgm:animLvl val="ctr"/>
          <dgm:resizeHandles val="exact"/>
        </dgm:presLayoutVars>
      </dgm:prSet>
      <dgm:spPr/>
    </dgm:pt>
    <dgm:pt modelId="{508963FA-9885-0045-888B-6592AF9D82A7}" type="pres">
      <dgm:prSet presAssocID="{4F3F3D8F-A4B2-2F40-B90F-35FE1DD09283}" presName="centerShape" presStyleLbl="node0" presStyleIdx="0" presStyleCnt="1" custScaleX="152312" custScaleY="154052"/>
      <dgm:spPr/>
    </dgm:pt>
    <dgm:pt modelId="{0B187831-359E-EE4A-A28F-1CC7BF863D91}" type="pres">
      <dgm:prSet presAssocID="{894AB57B-AF19-4248-A554-2F16C78DEFAD}" presName="Name9" presStyleLbl="parChTrans1D2" presStyleIdx="0" presStyleCnt="8"/>
      <dgm:spPr/>
    </dgm:pt>
    <dgm:pt modelId="{F09753A7-13DE-4A4D-B950-F29FFEC8BE0B}" type="pres">
      <dgm:prSet presAssocID="{894AB57B-AF19-4248-A554-2F16C78DEFAD}" presName="connTx" presStyleLbl="parChTrans1D2" presStyleIdx="0" presStyleCnt="8"/>
      <dgm:spPr/>
    </dgm:pt>
    <dgm:pt modelId="{BBE2BD53-C7FE-C74C-ACCD-899B1314DF9F}" type="pres">
      <dgm:prSet presAssocID="{09BCE3BC-C425-F44B-B2A6-6B02956CB545}" presName="node" presStyleLbl="node1" presStyleIdx="0" presStyleCnt="8" custScaleX="151536" custRadScaleRad="90641" custRadScaleInc="-5358">
        <dgm:presLayoutVars>
          <dgm:bulletEnabled val="1"/>
        </dgm:presLayoutVars>
      </dgm:prSet>
      <dgm:spPr/>
    </dgm:pt>
    <dgm:pt modelId="{E3CA2075-0A68-C245-AB9F-63D8DCAFA9A5}" type="pres">
      <dgm:prSet presAssocID="{73315FAD-EF73-2546-95FB-1883A18AB378}" presName="Name9" presStyleLbl="parChTrans1D2" presStyleIdx="1" presStyleCnt="8"/>
      <dgm:spPr/>
    </dgm:pt>
    <dgm:pt modelId="{B24B1166-1F72-6E4E-BE7E-2718C50B25FE}" type="pres">
      <dgm:prSet presAssocID="{73315FAD-EF73-2546-95FB-1883A18AB378}" presName="connTx" presStyleLbl="parChTrans1D2" presStyleIdx="1" presStyleCnt="8"/>
      <dgm:spPr/>
    </dgm:pt>
    <dgm:pt modelId="{517CB2D0-827D-2B46-BE3C-070CC6162212}" type="pres">
      <dgm:prSet presAssocID="{0CD7257F-81B4-034E-A78C-77D6BAB54E5E}" presName="node" presStyleLbl="node1" presStyleIdx="1" presStyleCnt="8" custScaleX="117998" custRadScaleRad="103580" custRadScaleInc="13806">
        <dgm:presLayoutVars>
          <dgm:bulletEnabled val="1"/>
        </dgm:presLayoutVars>
      </dgm:prSet>
      <dgm:spPr/>
    </dgm:pt>
    <dgm:pt modelId="{CA87ECF5-BA3C-0742-832F-5DFBB444EC1F}" type="pres">
      <dgm:prSet presAssocID="{391865F1-88A5-A249-BD84-8A56EB313702}" presName="Name9" presStyleLbl="parChTrans1D2" presStyleIdx="2" presStyleCnt="8"/>
      <dgm:spPr/>
    </dgm:pt>
    <dgm:pt modelId="{98AFFCD4-32E6-BD41-9F97-7690F960E24C}" type="pres">
      <dgm:prSet presAssocID="{391865F1-88A5-A249-BD84-8A56EB313702}" presName="connTx" presStyleLbl="parChTrans1D2" presStyleIdx="2" presStyleCnt="8"/>
      <dgm:spPr/>
    </dgm:pt>
    <dgm:pt modelId="{9722B403-3369-D640-B7B2-9358F1D45FCC}" type="pres">
      <dgm:prSet presAssocID="{F1227238-1668-2041-9798-EE5BEDD2994F}" presName="node" presStyleLbl="node1" presStyleIdx="2" presStyleCnt="8" custScaleX="137928">
        <dgm:presLayoutVars>
          <dgm:bulletEnabled val="1"/>
        </dgm:presLayoutVars>
      </dgm:prSet>
      <dgm:spPr/>
    </dgm:pt>
    <dgm:pt modelId="{1F914F96-266F-4B8A-B903-59C6FEA70117}" type="pres">
      <dgm:prSet presAssocID="{8FD83AC2-1564-E44D-89ED-5DD17606DDC6}" presName="Name9" presStyleLbl="parChTrans1D2" presStyleIdx="3" presStyleCnt="8"/>
      <dgm:spPr/>
    </dgm:pt>
    <dgm:pt modelId="{80C4F040-FEF5-4240-856D-D51824C57E55}" type="pres">
      <dgm:prSet presAssocID="{8FD83AC2-1564-E44D-89ED-5DD17606DDC6}" presName="connTx" presStyleLbl="parChTrans1D2" presStyleIdx="3" presStyleCnt="8"/>
      <dgm:spPr/>
    </dgm:pt>
    <dgm:pt modelId="{CF75B043-4987-4AE4-BA56-7240770F1D06}" type="pres">
      <dgm:prSet presAssocID="{720151F3-43C1-A246-B493-F51656850088}" presName="node" presStyleLbl="node1" presStyleIdx="3" presStyleCnt="8" custScaleX="136673" custRadScaleRad="101128" custRadScaleInc="-19078">
        <dgm:presLayoutVars>
          <dgm:bulletEnabled val="1"/>
        </dgm:presLayoutVars>
      </dgm:prSet>
      <dgm:spPr/>
    </dgm:pt>
    <dgm:pt modelId="{AD528F8B-0245-42D9-9E09-9FCD595377DE}" type="pres">
      <dgm:prSet presAssocID="{3D6D401F-92CB-4E28-A5FE-087AB4DC1B5E}" presName="Name9" presStyleLbl="parChTrans1D2" presStyleIdx="4" presStyleCnt="8"/>
      <dgm:spPr/>
    </dgm:pt>
    <dgm:pt modelId="{A32AA469-1F41-4825-A618-59C0DA7FBB8A}" type="pres">
      <dgm:prSet presAssocID="{3D6D401F-92CB-4E28-A5FE-087AB4DC1B5E}" presName="connTx" presStyleLbl="parChTrans1D2" presStyleIdx="4" presStyleCnt="8"/>
      <dgm:spPr/>
    </dgm:pt>
    <dgm:pt modelId="{9A5B098E-623D-408D-9696-484840343044}" type="pres">
      <dgm:prSet presAssocID="{3281E921-41CA-432A-BF8E-7935CEC233DE}" presName="node" presStyleLbl="node1" presStyleIdx="4" presStyleCnt="8" custScaleX="135026">
        <dgm:presLayoutVars>
          <dgm:bulletEnabled val="1"/>
        </dgm:presLayoutVars>
      </dgm:prSet>
      <dgm:spPr/>
    </dgm:pt>
    <dgm:pt modelId="{78C19450-AD04-4CA9-BCBC-C38DBC5975A8}" type="pres">
      <dgm:prSet presAssocID="{88DCFAA8-495D-7642-9BD4-834E2657A75D}" presName="Name9" presStyleLbl="parChTrans1D2" presStyleIdx="5" presStyleCnt="8"/>
      <dgm:spPr/>
    </dgm:pt>
    <dgm:pt modelId="{0EF0F0E2-8BDD-4AB6-87C5-C064557BF0E5}" type="pres">
      <dgm:prSet presAssocID="{88DCFAA8-495D-7642-9BD4-834E2657A75D}" presName="connTx" presStyleLbl="parChTrans1D2" presStyleIdx="5" presStyleCnt="8"/>
      <dgm:spPr/>
    </dgm:pt>
    <dgm:pt modelId="{9B9A1013-021E-42D6-9514-844BD482CBBB}" type="pres">
      <dgm:prSet presAssocID="{71B9EFBB-5993-464D-A686-33E7809B6F83}" presName="node" presStyleLbl="node1" presStyleIdx="5" presStyleCnt="8" custScaleX="143980" custRadScaleRad="99803" custRadScaleInc="26739">
        <dgm:presLayoutVars>
          <dgm:bulletEnabled val="1"/>
        </dgm:presLayoutVars>
      </dgm:prSet>
      <dgm:spPr/>
    </dgm:pt>
    <dgm:pt modelId="{0E4D8AF6-E642-4077-9BA9-D78F2F36F54C}" type="pres">
      <dgm:prSet presAssocID="{241C3419-477F-C84F-A81E-C10B11579FB3}" presName="Name9" presStyleLbl="parChTrans1D2" presStyleIdx="6" presStyleCnt="8"/>
      <dgm:spPr/>
    </dgm:pt>
    <dgm:pt modelId="{DA7DB243-7C7C-47D7-BBF9-6FB754A8FA9E}" type="pres">
      <dgm:prSet presAssocID="{241C3419-477F-C84F-A81E-C10B11579FB3}" presName="connTx" presStyleLbl="parChTrans1D2" presStyleIdx="6" presStyleCnt="8"/>
      <dgm:spPr/>
    </dgm:pt>
    <dgm:pt modelId="{9A3CC577-A3D1-46C4-9D3F-3B13E1D0674B}" type="pres">
      <dgm:prSet presAssocID="{F408B662-825E-9A44-823D-404B2C04B388}" presName="node" presStyleLbl="node1" presStyleIdx="6" presStyleCnt="8" custScaleX="118573">
        <dgm:presLayoutVars>
          <dgm:bulletEnabled val="1"/>
        </dgm:presLayoutVars>
      </dgm:prSet>
      <dgm:spPr/>
    </dgm:pt>
    <dgm:pt modelId="{EA8C2DDB-FAC6-46B8-A781-DB11F7480BDD}" type="pres">
      <dgm:prSet presAssocID="{D272CF37-6FF1-7941-8CC0-179014822AFF}" presName="Name9" presStyleLbl="parChTrans1D2" presStyleIdx="7" presStyleCnt="8"/>
      <dgm:spPr/>
    </dgm:pt>
    <dgm:pt modelId="{5E078FA8-0B7B-4F08-B8D0-28AF6D9FAA1C}" type="pres">
      <dgm:prSet presAssocID="{D272CF37-6FF1-7941-8CC0-179014822AFF}" presName="connTx" presStyleLbl="parChTrans1D2" presStyleIdx="7" presStyleCnt="8"/>
      <dgm:spPr/>
    </dgm:pt>
    <dgm:pt modelId="{8ABC1308-0606-4B10-8EC1-88D4EE14F980}" type="pres">
      <dgm:prSet presAssocID="{0AE03B72-BBB3-F844-A7B9-A2F8A52B43C9}" presName="node" presStyleLbl="node1" presStyleIdx="7" presStyleCnt="8" custScaleX="129927" custRadScaleRad="103275" custRadScaleInc="-30691">
        <dgm:presLayoutVars>
          <dgm:bulletEnabled val="1"/>
        </dgm:presLayoutVars>
      </dgm:prSet>
      <dgm:spPr/>
    </dgm:pt>
  </dgm:ptLst>
  <dgm:cxnLst>
    <dgm:cxn modelId="{1DED8B07-C404-457E-B2A2-D6B197BA7676}" type="presOf" srcId="{3281E921-41CA-432A-BF8E-7935CEC233DE}" destId="{9A5B098E-623D-408D-9696-484840343044}" srcOrd="0" destOrd="0" presId="urn:microsoft.com/office/officeart/2005/8/layout/radial1"/>
    <dgm:cxn modelId="{EF89F00A-977B-4C41-8B08-E42B10456FCB}" srcId="{4F3F3D8F-A4B2-2F40-B90F-35FE1DD09283}" destId="{720151F3-43C1-A246-B493-F51656850088}" srcOrd="3" destOrd="0" parTransId="{8FD83AC2-1564-E44D-89ED-5DD17606DDC6}" sibTransId="{7E27E3EE-5BB3-B943-89A0-782C5B50C345}"/>
    <dgm:cxn modelId="{A8B8AD0B-2AF3-4F46-9DE5-409C7B0FE5F5}" type="presOf" srcId="{3D6D401F-92CB-4E28-A5FE-087AB4DC1B5E}" destId="{A32AA469-1F41-4825-A618-59C0DA7FBB8A}" srcOrd="1" destOrd="0" presId="urn:microsoft.com/office/officeart/2005/8/layout/radial1"/>
    <dgm:cxn modelId="{28075A0F-580F-47BD-A972-73351C17256E}" type="presOf" srcId="{8FD83AC2-1564-E44D-89ED-5DD17606DDC6}" destId="{80C4F040-FEF5-4240-856D-D51824C57E55}" srcOrd="1" destOrd="0" presId="urn:microsoft.com/office/officeart/2005/8/layout/radial1"/>
    <dgm:cxn modelId="{2B8C6F18-49C0-6746-A8EC-D29A0D3F6DAD}" srcId="{4F3F3D8F-A4B2-2F40-B90F-35FE1DD09283}" destId="{0AE03B72-BBB3-F844-A7B9-A2F8A52B43C9}" srcOrd="7" destOrd="0" parTransId="{D272CF37-6FF1-7941-8CC0-179014822AFF}" sibTransId="{5DACACCD-07BD-8841-99FB-1FED656BE5CC}"/>
    <dgm:cxn modelId="{56FB661F-F89B-46A8-9D60-21288692C710}" type="presOf" srcId="{F1227238-1668-2041-9798-EE5BEDD2994F}" destId="{9722B403-3369-D640-B7B2-9358F1D45FCC}" srcOrd="0" destOrd="0" presId="urn:microsoft.com/office/officeart/2005/8/layout/radial1"/>
    <dgm:cxn modelId="{B79BBC29-DC1E-462A-9D2B-24B3B730EFC9}" type="presOf" srcId="{391865F1-88A5-A249-BD84-8A56EB313702}" destId="{CA87ECF5-BA3C-0742-832F-5DFBB444EC1F}" srcOrd="0" destOrd="0" presId="urn:microsoft.com/office/officeart/2005/8/layout/radial1"/>
    <dgm:cxn modelId="{372D3A39-455A-4D6E-B809-5879B93DFB15}" type="presOf" srcId="{241C3419-477F-C84F-A81E-C10B11579FB3}" destId="{0E4D8AF6-E642-4077-9BA9-D78F2F36F54C}" srcOrd="0" destOrd="0" presId="urn:microsoft.com/office/officeart/2005/8/layout/radial1"/>
    <dgm:cxn modelId="{41005D3A-972A-4914-9E63-04D86F8E049F}" type="presOf" srcId="{4F3F3D8F-A4B2-2F40-B90F-35FE1DD09283}" destId="{508963FA-9885-0045-888B-6592AF9D82A7}" srcOrd="0" destOrd="0" presId="urn:microsoft.com/office/officeart/2005/8/layout/radial1"/>
    <dgm:cxn modelId="{C8341762-823F-43DB-B3C0-0BEC8DBD6000}" type="presOf" srcId="{241C3419-477F-C84F-A81E-C10B11579FB3}" destId="{DA7DB243-7C7C-47D7-BBF9-6FB754A8FA9E}" srcOrd="1" destOrd="0" presId="urn:microsoft.com/office/officeart/2005/8/layout/radial1"/>
    <dgm:cxn modelId="{6C4B3C66-82FE-B749-9E36-C72141409BBF}" srcId="{A3FF0B75-041E-914F-89BF-3F85E986CF10}" destId="{4F3F3D8F-A4B2-2F40-B90F-35FE1DD09283}" srcOrd="0" destOrd="0" parTransId="{43AB1136-A557-F748-B550-02DE7B9637E6}" sibTransId="{F397E2D9-6938-6041-A90F-2BB0EB1F6EAC}"/>
    <dgm:cxn modelId="{F681AE66-49BE-4526-8ACE-5014F9CAD983}" type="presOf" srcId="{8FD83AC2-1564-E44D-89ED-5DD17606DDC6}" destId="{1F914F96-266F-4B8A-B903-59C6FEA70117}" srcOrd="0" destOrd="0" presId="urn:microsoft.com/office/officeart/2005/8/layout/radial1"/>
    <dgm:cxn modelId="{DFB61C47-23FD-44FD-B6E3-EEABC34A6820}" type="presOf" srcId="{88DCFAA8-495D-7642-9BD4-834E2657A75D}" destId="{78C19450-AD04-4CA9-BCBC-C38DBC5975A8}" srcOrd="0" destOrd="0" presId="urn:microsoft.com/office/officeart/2005/8/layout/radial1"/>
    <dgm:cxn modelId="{ED9F146B-3D2C-44ED-8099-B3B9C0160DE6}" type="presOf" srcId="{3D6D401F-92CB-4E28-A5FE-087AB4DC1B5E}" destId="{AD528F8B-0245-42D9-9E09-9FCD595377DE}" srcOrd="0" destOrd="0" presId="urn:microsoft.com/office/officeart/2005/8/layout/radial1"/>
    <dgm:cxn modelId="{2C38B34C-20E5-4216-AF52-608EC691C56F}" type="presOf" srcId="{D272CF37-6FF1-7941-8CC0-179014822AFF}" destId="{5E078FA8-0B7B-4F08-B8D0-28AF6D9FAA1C}" srcOrd="1" destOrd="0" presId="urn:microsoft.com/office/officeart/2005/8/layout/radial1"/>
    <dgm:cxn modelId="{4668846F-E92F-4653-B0B3-38D2CA136568}" srcId="{4F3F3D8F-A4B2-2F40-B90F-35FE1DD09283}" destId="{3281E921-41CA-432A-BF8E-7935CEC233DE}" srcOrd="4" destOrd="0" parTransId="{3D6D401F-92CB-4E28-A5FE-087AB4DC1B5E}" sibTransId="{E9418DF3-D7C3-4E10-8E6A-2F23AC78BEEF}"/>
    <dgm:cxn modelId="{16CB9473-490A-49F4-8463-EEC8059EB1A4}" type="presOf" srcId="{73315FAD-EF73-2546-95FB-1883A18AB378}" destId="{B24B1166-1F72-6E4E-BE7E-2718C50B25FE}" srcOrd="1" destOrd="0" presId="urn:microsoft.com/office/officeart/2005/8/layout/radial1"/>
    <dgm:cxn modelId="{EAA6E356-5F51-44B9-B5D8-C7286424838F}" type="presOf" srcId="{0AE03B72-BBB3-F844-A7B9-A2F8A52B43C9}" destId="{8ABC1308-0606-4B10-8EC1-88D4EE14F980}" srcOrd="0" destOrd="0" presId="urn:microsoft.com/office/officeart/2005/8/layout/radial1"/>
    <dgm:cxn modelId="{BC98907F-40F3-4501-829C-16784110F561}" type="presOf" srcId="{F408B662-825E-9A44-823D-404B2C04B388}" destId="{9A3CC577-A3D1-46C4-9D3F-3B13E1D0674B}" srcOrd="0" destOrd="0" presId="urn:microsoft.com/office/officeart/2005/8/layout/radial1"/>
    <dgm:cxn modelId="{2329BF8C-9B37-47B3-AA76-510CF65FA089}" type="presOf" srcId="{894AB57B-AF19-4248-A554-2F16C78DEFAD}" destId="{0B187831-359E-EE4A-A28F-1CC7BF863D91}" srcOrd="0" destOrd="0" presId="urn:microsoft.com/office/officeart/2005/8/layout/radial1"/>
    <dgm:cxn modelId="{C627D2AB-0C49-3A4B-A4A4-51E969FC1D98}" type="presOf" srcId="{A3FF0B75-041E-914F-89BF-3F85E986CF10}" destId="{73B0E67B-79B7-D44F-AA71-F981C952CDF4}" srcOrd="0" destOrd="0" presId="urn:microsoft.com/office/officeart/2005/8/layout/radial1"/>
    <dgm:cxn modelId="{D01392B2-924C-4FAE-AE24-8123EB4E6219}" type="presOf" srcId="{720151F3-43C1-A246-B493-F51656850088}" destId="{CF75B043-4987-4AE4-BA56-7240770F1D06}" srcOrd="0" destOrd="0" presId="urn:microsoft.com/office/officeart/2005/8/layout/radial1"/>
    <dgm:cxn modelId="{BD491DB6-B77F-484A-800E-1672B91F48C2}" type="presOf" srcId="{0CD7257F-81B4-034E-A78C-77D6BAB54E5E}" destId="{517CB2D0-827D-2B46-BE3C-070CC6162212}" srcOrd="0" destOrd="0" presId="urn:microsoft.com/office/officeart/2005/8/layout/radial1"/>
    <dgm:cxn modelId="{A51CDCB6-7ED1-4C79-BDA4-D22134578784}" type="presOf" srcId="{88DCFAA8-495D-7642-9BD4-834E2657A75D}" destId="{0EF0F0E2-8BDD-4AB6-87C5-C064557BF0E5}" srcOrd="1" destOrd="0" presId="urn:microsoft.com/office/officeart/2005/8/layout/radial1"/>
    <dgm:cxn modelId="{4AD948BA-C874-495A-8CF6-8E556167C292}" type="presOf" srcId="{71B9EFBB-5993-464D-A686-33E7809B6F83}" destId="{9B9A1013-021E-42D6-9514-844BD482CBBB}" srcOrd="0" destOrd="0" presId="urn:microsoft.com/office/officeart/2005/8/layout/radial1"/>
    <dgm:cxn modelId="{C272EDC2-DD1C-4CAE-BDC6-91AD4F933705}" type="presOf" srcId="{73315FAD-EF73-2546-95FB-1883A18AB378}" destId="{E3CA2075-0A68-C245-AB9F-63D8DCAFA9A5}" srcOrd="0" destOrd="0" presId="urn:microsoft.com/office/officeart/2005/8/layout/radial1"/>
    <dgm:cxn modelId="{B01BF0C3-7AE2-6F43-A459-64FA08A4DE75}" srcId="{4F3F3D8F-A4B2-2F40-B90F-35FE1DD09283}" destId="{0CD7257F-81B4-034E-A78C-77D6BAB54E5E}" srcOrd="1" destOrd="0" parTransId="{73315FAD-EF73-2546-95FB-1883A18AB378}" sibTransId="{27A2FEBD-9C28-124C-B937-587D1DD85EE9}"/>
    <dgm:cxn modelId="{EB41C6D7-D867-0C4B-920F-6EC35EDBAC56}" srcId="{4F3F3D8F-A4B2-2F40-B90F-35FE1DD09283}" destId="{F408B662-825E-9A44-823D-404B2C04B388}" srcOrd="6" destOrd="0" parTransId="{241C3419-477F-C84F-A81E-C10B11579FB3}" sibTransId="{26603908-37C4-8D48-9650-5B1F0CD51764}"/>
    <dgm:cxn modelId="{E2D100DA-22A6-46FD-BF3E-6AE30F5B7759}" type="presOf" srcId="{09BCE3BC-C425-F44B-B2A6-6B02956CB545}" destId="{BBE2BD53-C7FE-C74C-ACCD-899B1314DF9F}" srcOrd="0" destOrd="0" presId="urn:microsoft.com/office/officeart/2005/8/layout/radial1"/>
    <dgm:cxn modelId="{927D29DE-9C4C-4B4F-A097-173B0E190ACC}" srcId="{4F3F3D8F-A4B2-2F40-B90F-35FE1DD09283}" destId="{F1227238-1668-2041-9798-EE5BEDD2994F}" srcOrd="2" destOrd="0" parTransId="{391865F1-88A5-A249-BD84-8A56EB313702}" sibTransId="{189BC57B-6C7E-4742-AD99-C8F3654849E3}"/>
    <dgm:cxn modelId="{CDC1ECE0-6396-1141-B897-17C0DC99DFF2}" srcId="{4F3F3D8F-A4B2-2F40-B90F-35FE1DD09283}" destId="{09BCE3BC-C425-F44B-B2A6-6B02956CB545}" srcOrd="0" destOrd="0" parTransId="{894AB57B-AF19-4248-A554-2F16C78DEFAD}" sibTransId="{379D6256-3ADF-1242-AAAA-6F9BCFCE1D51}"/>
    <dgm:cxn modelId="{387CB8EA-A687-49DE-BF57-D81BDC9C9139}" type="presOf" srcId="{391865F1-88A5-A249-BD84-8A56EB313702}" destId="{98AFFCD4-32E6-BD41-9F97-7690F960E24C}" srcOrd="1" destOrd="0" presId="urn:microsoft.com/office/officeart/2005/8/layout/radial1"/>
    <dgm:cxn modelId="{C5DD6AF5-D51D-40AC-8D47-D9D43572B1FD}" type="presOf" srcId="{894AB57B-AF19-4248-A554-2F16C78DEFAD}" destId="{F09753A7-13DE-4A4D-B950-F29FFEC8BE0B}" srcOrd="1" destOrd="0" presId="urn:microsoft.com/office/officeart/2005/8/layout/radial1"/>
    <dgm:cxn modelId="{006148F6-426F-4B23-94A1-34CCB7008DA0}" type="presOf" srcId="{D272CF37-6FF1-7941-8CC0-179014822AFF}" destId="{EA8C2DDB-FAC6-46B8-A781-DB11F7480BDD}" srcOrd="0" destOrd="0" presId="urn:microsoft.com/office/officeart/2005/8/layout/radial1"/>
    <dgm:cxn modelId="{6F13B5FA-3BF4-1C42-B0F4-67452762A36B}" srcId="{4F3F3D8F-A4B2-2F40-B90F-35FE1DD09283}" destId="{71B9EFBB-5993-464D-A686-33E7809B6F83}" srcOrd="5" destOrd="0" parTransId="{88DCFAA8-495D-7642-9BD4-834E2657A75D}" sibTransId="{C0AED494-7944-9C47-AD64-ED3678B12EFF}"/>
    <dgm:cxn modelId="{3DF3EBC8-9400-4965-8F99-1F68E7000AA3}" type="presParOf" srcId="{73B0E67B-79B7-D44F-AA71-F981C952CDF4}" destId="{508963FA-9885-0045-888B-6592AF9D82A7}" srcOrd="0" destOrd="0" presId="urn:microsoft.com/office/officeart/2005/8/layout/radial1"/>
    <dgm:cxn modelId="{9C50B64D-7142-48F6-8345-3BAB5EC2E5F9}" type="presParOf" srcId="{73B0E67B-79B7-D44F-AA71-F981C952CDF4}" destId="{0B187831-359E-EE4A-A28F-1CC7BF863D91}" srcOrd="1" destOrd="0" presId="urn:microsoft.com/office/officeart/2005/8/layout/radial1"/>
    <dgm:cxn modelId="{7C3CC604-D9A9-4481-B7FC-0F61FAE2C181}" type="presParOf" srcId="{0B187831-359E-EE4A-A28F-1CC7BF863D91}" destId="{F09753A7-13DE-4A4D-B950-F29FFEC8BE0B}" srcOrd="0" destOrd="0" presId="urn:microsoft.com/office/officeart/2005/8/layout/radial1"/>
    <dgm:cxn modelId="{161F2C7D-9458-40E5-8181-FAE93F93B63F}" type="presParOf" srcId="{73B0E67B-79B7-D44F-AA71-F981C952CDF4}" destId="{BBE2BD53-C7FE-C74C-ACCD-899B1314DF9F}" srcOrd="2" destOrd="0" presId="urn:microsoft.com/office/officeart/2005/8/layout/radial1"/>
    <dgm:cxn modelId="{CBFB3EA1-D39C-4EC6-97ED-1DD1600D9F88}" type="presParOf" srcId="{73B0E67B-79B7-D44F-AA71-F981C952CDF4}" destId="{E3CA2075-0A68-C245-AB9F-63D8DCAFA9A5}" srcOrd="3" destOrd="0" presId="urn:microsoft.com/office/officeart/2005/8/layout/radial1"/>
    <dgm:cxn modelId="{043E35DC-096E-46E6-9822-D3F5C188AD5A}" type="presParOf" srcId="{E3CA2075-0A68-C245-AB9F-63D8DCAFA9A5}" destId="{B24B1166-1F72-6E4E-BE7E-2718C50B25FE}" srcOrd="0" destOrd="0" presId="urn:microsoft.com/office/officeart/2005/8/layout/radial1"/>
    <dgm:cxn modelId="{A4FE8448-18E0-4A16-BF05-F92CDD368334}" type="presParOf" srcId="{73B0E67B-79B7-D44F-AA71-F981C952CDF4}" destId="{517CB2D0-827D-2B46-BE3C-070CC6162212}" srcOrd="4" destOrd="0" presId="urn:microsoft.com/office/officeart/2005/8/layout/radial1"/>
    <dgm:cxn modelId="{5B05A37D-D1C7-48B2-9B6D-04391C724509}" type="presParOf" srcId="{73B0E67B-79B7-D44F-AA71-F981C952CDF4}" destId="{CA87ECF5-BA3C-0742-832F-5DFBB444EC1F}" srcOrd="5" destOrd="0" presId="urn:microsoft.com/office/officeart/2005/8/layout/radial1"/>
    <dgm:cxn modelId="{611695DC-D6EA-404C-8834-50C9C4575E7A}" type="presParOf" srcId="{CA87ECF5-BA3C-0742-832F-5DFBB444EC1F}" destId="{98AFFCD4-32E6-BD41-9F97-7690F960E24C}" srcOrd="0" destOrd="0" presId="urn:microsoft.com/office/officeart/2005/8/layout/radial1"/>
    <dgm:cxn modelId="{485917EE-274C-4743-875A-934ADBB528D6}" type="presParOf" srcId="{73B0E67B-79B7-D44F-AA71-F981C952CDF4}" destId="{9722B403-3369-D640-B7B2-9358F1D45FCC}" srcOrd="6" destOrd="0" presId="urn:microsoft.com/office/officeart/2005/8/layout/radial1"/>
    <dgm:cxn modelId="{8A173197-D7DC-42A5-A420-8616CB87C779}" type="presParOf" srcId="{73B0E67B-79B7-D44F-AA71-F981C952CDF4}" destId="{1F914F96-266F-4B8A-B903-59C6FEA70117}" srcOrd="7" destOrd="0" presId="urn:microsoft.com/office/officeart/2005/8/layout/radial1"/>
    <dgm:cxn modelId="{0C91C42F-DCB7-4836-9001-99AFB840D6BF}" type="presParOf" srcId="{1F914F96-266F-4B8A-B903-59C6FEA70117}" destId="{80C4F040-FEF5-4240-856D-D51824C57E55}" srcOrd="0" destOrd="0" presId="urn:microsoft.com/office/officeart/2005/8/layout/radial1"/>
    <dgm:cxn modelId="{5B5BABFB-DE76-4FDD-A084-F474E6115087}" type="presParOf" srcId="{73B0E67B-79B7-D44F-AA71-F981C952CDF4}" destId="{CF75B043-4987-4AE4-BA56-7240770F1D06}" srcOrd="8" destOrd="0" presId="urn:microsoft.com/office/officeart/2005/8/layout/radial1"/>
    <dgm:cxn modelId="{0E1D21DC-0455-4720-B455-F0A7E9981035}" type="presParOf" srcId="{73B0E67B-79B7-D44F-AA71-F981C952CDF4}" destId="{AD528F8B-0245-42D9-9E09-9FCD595377DE}" srcOrd="9" destOrd="0" presId="urn:microsoft.com/office/officeart/2005/8/layout/radial1"/>
    <dgm:cxn modelId="{397D625C-D52E-4FF0-8A60-D6CD4A615F3F}" type="presParOf" srcId="{AD528F8B-0245-42D9-9E09-9FCD595377DE}" destId="{A32AA469-1F41-4825-A618-59C0DA7FBB8A}" srcOrd="0" destOrd="0" presId="urn:microsoft.com/office/officeart/2005/8/layout/radial1"/>
    <dgm:cxn modelId="{6E69347C-4012-4F41-83ED-35DE8A4E04F0}" type="presParOf" srcId="{73B0E67B-79B7-D44F-AA71-F981C952CDF4}" destId="{9A5B098E-623D-408D-9696-484840343044}" srcOrd="10" destOrd="0" presId="urn:microsoft.com/office/officeart/2005/8/layout/radial1"/>
    <dgm:cxn modelId="{DD96253F-8296-47F2-BF04-677387176589}" type="presParOf" srcId="{73B0E67B-79B7-D44F-AA71-F981C952CDF4}" destId="{78C19450-AD04-4CA9-BCBC-C38DBC5975A8}" srcOrd="11" destOrd="0" presId="urn:microsoft.com/office/officeart/2005/8/layout/radial1"/>
    <dgm:cxn modelId="{AD7304FE-E061-483C-BB76-F367B7B2D6CC}" type="presParOf" srcId="{78C19450-AD04-4CA9-BCBC-C38DBC5975A8}" destId="{0EF0F0E2-8BDD-4AB6-87C5-C064557BF0E5}" srcOrd="0" destOrd="0" presId="urn:microsoft.com/office/officeart/2005/8/layout/radial1"/>
    <dgm:cxn modelId="{1352843D-6FCF-430C-9CAE-7C1E76A09B94}" type="presParOf" srcId="{73B0E67B-79B7-D44F-AA71-F981C952CDF4}" destId="{9B9A1013-021E-42D6-9514-844BD482CBBB}" srcOrd="12" destOrd="0" presId="urn:microsoft.com/office/officeart/2005/8/layout/radial1"/>
    <dgm:cxn modelId="{92EF72E2-CBF2-4C17-8ECA-5591E4562AE7}" type="presParOf" srcId="{73B0E67B-79B7-D44F-AA71-F981C952CDF4}" destId="{0E4D8AF6-E642-4077-9BA9-D78F2F36F54C}" srcOrd="13" destOrd="0" presId="urn:microsoft.com/office/officeart/2005/8/layout/radial1"/>
    <dgm:cxn modelId="{F728FC5B-B716-4177-B127-7A4249619DF4}" type="presParOf" srcId="{0E4D8AF6-E642-4077-9BA9-D78F2F36F54C}" destId="{DA7DB243-7C7C-47D7-BBF9-6FB754A8FA9E}" srcOrd="0" destOrd="0" presId="urn:microsoft.com/office/officeart/2005/8/layout/radial1"/>
    <dgm:cxn modelId="{9B04BCC2-55D6-41DB-A6F5-F2DA2686CFFC}" type="presParOf" srcId="{73B0E67B-79B7-D44F-AA71-F981C952CDF4}" destId="{9A3CC577-A3D1-46C4-9D3F-3B13E1D0674B}" srcOrd="14" destOrd="0" presId="urn:microsoft.com/office/officeart/2005/8/layout/radial1"/>
    <dgm:cxn modelId="{BACC30F6-FD4B-4E35-95B8-ADE934DA6DE0}" type="presParOf" srcId="{73B0E67B-79B7-D44F-AA71-F981C952CDF4}" destId="{EA8C2DDB-FAC6-46B8-A781-DB11F7480BDD}" srcOrd="15" destOrd="0" presId="urn:microsoft.com/office/officeart/2005/8/layout/radial1"/>
    <dgm:cxn modelId="{2AFB288E-2940-4ACC-B718-3EF150C1C1B1}" type="presParOf" srcId="{EA8C2DDB-FAC6-46B8-A781-DB11F7480BDD}" destId="{5E078FA8-0B7B-4F08-B8D0-28AF6D9FAA1C}" srcOrd="0" destOrd="0" presId="urn:microsoft.com/office/officeart/2005/8/layout/radial1"/>
    <dgm:cxn modelId="{0D4FBB60-03E9-43FC-A598-AD332F9B8203}" type="presParOf" srcId="{73B0E67B-79B7-D44F-AA71-F981C952CDF4}" destId="{8ABC1308-0606-4B10-8EC1-88D4EE14F980}" srcOrd="16"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6FC677-A791-8544-AFFB-317131BC966B}" type="doc">
      <dgm:prSet loTypeId="urn:microsoft.com/office/officeart/2008/layout/VerticalCurvedList" loCatId="" qsTypeId="urn:microsoft.com/office/officeart/2005/8/quickstyle/simple3" qsCatId="simple" csTypeId="urn:microsoft.com/office/officeart/2005/8/colors/accent0_1" csCatId="mainScheme" phldr="1"/>
      <dgm:spPr/>
    </dgm:pt>
    <dgm:pt modelId="{D70AA6F5-D402-6B45-8303-35EF77C005FA}">
      <dgm:prSet phldrT="[Text]" custT="1"/>
      <dgm:spPr>
        <a:solidFill>
          <a:srgbClr val="A6CCD1"/>
        </a:solidFill>
      </dgm:spPr>
      <dgm:t>
        <a:bodyPr/>
        <a:lstStyle/>
        <a:p>
          <a:pPr marL="354013" indent="0" algn="l">
            <a:tabLst/>
          </a:pPr>
          <a:r>
            <a:rPr lang="en-US" sz="2300" b="0">
              <a:latin typeface="Aptos"/>
            </a:rPr>
            <a:t>We are beginning to measure, understand, and address the practice gaps that keep long-acting psychiatric medications hard to access in MA. </a:t>
          </a:r>
        </a:p>
      </dgm:t>
    </dgm:pt>
    <dgm:pt modelId="{E7DEF2BC-6778-EA45-AEE5-629DCC111050}" type="parTrans" cxnId="{5C63F112-8498-C549-B881-266C62AFDB12}">
      <dgm:prSet/>
      <dgm:spPr/>
      <dgm:t>
        <a:bodyPr/>
        <a:lstStyle/>
        <a:p>
          <a:pPr algn="l"/>
          <a:endParaRPr lang="en-US" sz="2300">
            <a:latin typeface="Aptos" panose="020B0004020202020204" pitchFamily="34" charset="0"/>
          </a:endParaRPr>
        </a:p>
      </dgm:t>
    </dgm:pt>
    <dgm:pt modelId="{E20C7341-1BBD-DC46-91EC-26713B218716}" type="sibTrans" cxnId="{5C63F112-8498-C549-B881-266C62AFDB12}">
      <dgm:prSet/>
      <dgm:spPr/>
      <dgm:t>
        <a:bodyPr/>
        <a:lstStyle/>
        <a:p>
          <a:pPr algn="l"/>
          <a:endParaRPr lang="en-US" sz="2300">
            <a:latin typeface="Aptos" panose="020B0004020202020204" pitchFamily="34" charset="0"/>
          </a:endParaRPr>
        </a:p>
      </dgm:t>
    </dgm:pt>
    <dgm:pt modelId="{FF2A3ECF-E63E-B54C-B410-A8C91A6F822B}">
      <dgm:prSet phldrT="[Text]" custT="1"/>
      <dgm:spPr>
        <a:solidFill>
          <a:srgbClr val="A6CCD1"/>
        </a:solidFill>
      </dgm:spPr>
      <dgm:t>
        <a:bodyPr/>
        <a:lstStyle/>
        <a:p>
          <a:pPr algn="l"/>
          <a:r>
            <a:rPr lang="en-US" sz="2300">
              <a:latin typeface="Aptos" panose="020B0004020202020204" pitchFamily="34" charset="0"/>
            </a:rPr>
            <a:t>Strategies are being co-developed from the ground up.</a:t>
          </a:r>
        </a:p>
      </dgm:t>
    </dgm:pt>
    <dgm:pt modelId="{B7DD0847-0F7B-7246-A29C-CB68354FA762}" type="parTrans" cxnId="{B64D6F99-29F6-F943-8F43-32896A4084FF}">
      <dgm:prSet/>
      <dgm:spPr/>
      <dgm:t>
        <a:bodyPr/>
        <a:lstStyle/>
        <a:p>
          <a:pPr algn="l"/>
          <a:endParaRPr lang="en-US" sz="2300">
            <a:latin typeface="Aptos" panose="020B0004020202020204" pitchFamily="34" charset="0"/>
          </a:endParaRPr>
        </a:p>
      </dgm:t>
    </dgm:pt>
    <dgm:pt modelId="{3C7BCA37-D876-4B4A-98A7-3051582F1EF6}" type="sibTrans" cxnId="{B64D6F99-29F6-F943-8F43-32896A4084FF}">
      <dgm:prSet/>
      <dgm:spPr/>
      <dgm:t>
        <a:bodyPr/>
        <a:lstStyle/>
        <a:p>
          <a:pPr algn="l"/>
          <a:endParaRPr lang="en-US" sz="2300">
            <a:latin typeface="Aptos" panose="020B0004020202020204" pitchFamily="34" charset="0"/>
          </a:endParaRPr>
        </a:p>
      </dgm:t>
    </dgm:pt>
    <dgm:pt modelId="{280E02BF-F7ED-824B-AAF9-C11A3EC7EC13}">
      <dgm:prSet phldrT="[Text]" custT="1"/>
      <dgm:spPr>
        <a:solidFill>
          <a:srgbClr val="E8A23A"/>
        </a:solidFill>
      </dgm:spPr>
      <dgm:t>
        <a:bodyPr/>
        <a:lstStyle/>
        <a:p>
          <a:pPr marL="354013" indent="0" algn="l" rtl="0">
            <a:tabLst/>
          </a:pPr>
          <a:r>
            <a:rPr lang="en-US" sz="2300">
              <a:latin typeface="Aptos"/>
            </a:rPr>
            <a:t>A roadmap built on </a:t>
          </a:r>
          <a:r>
            <a:rPr lang="en-US" sz="2300" b="1" i="1">
              <a:latin typeface="Aptos"/>
            </a:rPr>
            <a:t>community-academic partnerships and engagement</a:t>
          </a:r>
          <a:r>
            <a:rPr lang="en-US" sz="2300">
              <a:latin typeface="Aptos"/>
            </a:rPr>
            <a:t>, </a:t>
          </a:r>
          <a:r>
            <a:rPr lang="en-US" sz="2300" b="1" i="1">
              <a:latin typeface="Aptos"/>
            </a:rPr>
            <a:t>implementation strategies</a:t>
          </a:r>
          <a:r>
            <a:rPr lang="en-US" sz="2300">
              <a:latin typeface="Aptos"/>
            </a:rPr>
            <a:t>, and </a:t>
          </a:r>
          <a:r>
            <a:rPr lang="en-US" sz="2300" b="1" i="1">
              <a:latin typeface="Aptos"/>
            </a:rPr>
            <a:t>data-driven quality improvement.</a:t>
          </a:r>
        </a:p>
      </dgm:t>
    </dgm:pt>
    <dgm:pt modelId="{F35BDB91-4328-5F43-AC8D-8C3D8D8B21CE}" type="parTrans" cxnId="{1536FF52-FF61-884F-81BF-42598C24B199}">
      <dgm:prSet/>
      <dgm:spPr/>
      <dgm:t>
        <a:bodyPr/>
        <a:lstStyle/>
        <a:p>
          <a:pPr algn="l"/>
          <a:endParaRPr lang="en-US" sz="2300">
            <a:latin typeface="Aptos" panose="020B0004020202020204" pitchFamily="34" charset="0"/>
          </a:endParaRPr>
        </a:p>
      </dgm:t>
    </dgm:pt>
    <dgm:pt modelId="{2DDCC760-03AF-B548-962A-29CF4D94FA3C}" type="sibTrans" cxnId="{1536FF52-FF61-884F-81BF-42598C24B199}">
      <dgm:prSet/>
      <dgm:spPr/>
      <dgm:t>
        <a:bodyPr/>
        <a:lstStyle/>
        <a:p>
          <a:pPr algn="l"/>
          <a:endParaRPr lang="en-US" sz="2300">
            <a:latin typeface="Aptos" panose="020B0004020202020204" pitchFamily="34" charset="0"/>
          </a:endParaRPr>
        </a:p>
      </dgm:t>
    </dgm:pt>
    <dgm:pt modelId="{5CDB57FC-2C00-854C-827C-0BC55CBADD47}">
      <dgm:prSet custT="1"/>
      <dgm:spPr>
        <a:solidFill>
          <a:srgbClr val="A6CCD1"/>
        </a:solidFill>
      </dgm:spPr>
      <dgm:t>
        <a:bodyPr/>
        <a:lstStyle/>
        <a:p>
          <a:pPr algn="l" rtl="0"/>
          <a:r>
            <a:rPr lang="en-US" sz="2300">
              <a:latin typeface="Aptos"/>
            </a:rPr>
            <a:t>Multilevel barriers are addressed not with a single intervention – but with coordinated action through a cross-agency, multidisciplinary coalition. </a:t>
          </a:r>
        </a:p>
      </dgm:t>
    </dgm:pt>
    <dgm:pt modelId="{CCDE2965-1D4B-7648-A151-8E50C1290EED}" type="parTrans" cxnId="{CFAB2F2F-6B3A-7D4C-8EBB-3EA04CA40E78}">
      <dgm:prSet/>
      <dgm:spPr/>
      <dgm:t>
        <a:bodyPr/>
        <a:lstStyle/>
        <a:p>
          <a:pPr algn="l"/>
          <a:endParaRPr lang="en-US" sz="2300">
            <a:latin typeface="Aptos" panose="020B0004020202020204" pitchFamily="34" charset="0"/>
          </a:endParaRPr>
        </a:p>
      </dgm:t>
    </dgm:pt>
    <dgm:pt modelId="{C0532E8F-527C-F544-B9EF-C7248F6EFCF7}" type="sibTrans" cxnId="{CFAB2F2F-6B3A-7D4C-8EBB-3EA04CA40E78}">
      <dgm:prSet/>
      <dgm:spPr/>
      <dgm:t>
        <a:bodyPr/>
        <a:lstStyle/>
        <a:p>
          <a:pPr algn="l"/>
          <a:endParaRPr lang="en-US" sz="2300">
            <a:latin typeface="Aptos" panose="020B0004020202020204" pitchFamily="34" charset="0"/>
          </a:endParaRPr>
        </a:p>
      </dgm:t>
    </dgm:pt>
    <dgm:pt modelId="{B6B75D53-9735-A544-BECF-2A528068A680}" type="pres">
      <dgm:prSet presAssocID="{E06FC677-A791-8544-AFFB-317131BC966B}" presName="Name0" presStyleCnt="0">
        <dgm:presLayoutVars>
          <dgm:chMax val="7"/>
          <dgm:chPref val="7"/>
          <dgm:dir/>
        </dgm:presLayoutVars>
      </dgm:prSet>
      <dgm:spPr/>
    </dgm:pt>
    <dgm:pt modelId="{A013A02C-B1AA-6646-92D6-30FD907F418C}" type="pres">
      <dgm:prSet presAssocID="{E06FC677-A791-8544-AFFB-317131BC966B}" presName="Name1" presStyleCnt="0"/>
      <dgm:spPr/>
    </dgm:pt>
    <dgm:pt modelId="{C742FCBD-8E4D-3744-B086-C8384C8D3D70}" type="pres">
      <dgm:prSet presAssocID="{E06FC677-A791-8544-AFFB-317131BC966B}" presName="cycle" presStyleCnt="0"/>
      <dgm:spPr/>
    </dgm:pt>
    <dgm:pt modelId="{F80B243B-F0CF-DF4B-9D6D-92A97AF30A71}" type="pres">
      <dgm:prSet presAssocID="{E06FC677-A791-8544-AFFB-317131BC966B}" presName="srcNode" presStyleLbl="node1" presStyleIdx="0" presStyleCnt="4"/>
      <dgm:spPr/>
    </dgm:pt>
    <dgm:pt modelId="{D15CCCE8-8AD4-7E49-9EC0-C883222FBE1C}" type="pres">
      <dgm:prSet presAssocID="{E06FC677-A791-8544-AFFB-317131BC966B}" presName="conn" presStyleLbl="parChTrans1D2" presStyleIdx="0" presStyleCnt="1"/>
      <dgm:spPr/>
    </dgm:pt>
    <dgm:pt modelId="{AB79661C-5FE7-4245-8221-56828EDF3966}" type="pres">
      <dgm:prSet presAssocID="{E06FC677-A791-8544-AFFB-317131BC966B}" presName="extraNode" presStyleLbl="node1" presStyleIdx="0" presStyleCnt="4"/>
      <dgm:spPr/>
    </dgm:pt>
    <dgm:pt modelId="{88AB21D4-21B1-2F4E-B8BB-2645F4D6FFB8}" type="pres">
      <dgm:prSet presAssocID="{E06FC677-A791-8544-AFFB-317131BC966B}" presName="dstNode" presStyleLbl="node1" presStyleIdx="0" presStyleCnt="4"/>
      <dgm:spPr/>
    </dgm:pt>
    <dgm:pt modelId="{C4F8CAA8-4E94-C340-9D6E-5F51282EE8AB}" type="pres">
      <dgm:prSet presAssocID="{D70AA6F5-D402-6B45-8303-35EF77C005FA}" presName="text_1" presStyleLbl="node1" presStyleIdx="0" presStyleCnt="4" custScaleY="133643">
        <dgm:presLayoutVars>
          <dgm:bulletEnabled val="1"/>
        </dgm:presLayoutVars>
      </dgm:prSet>
      <dgm:spPr/>
    </dgm:pt>
    <dgm:pt modelId="{4BD6DB86-0643-C240-8E58-68C5F0835551}" type="pres">
      <dgm:prSet presAssocID="{D70AA6F5-D402-6B45-8303-35EF77C005FA}" presName="accent_1" presStyleCnt="0"/>
      <dgm:spPr/>
    </dgm:pt>
    <dgm:pt modelId="{B4EF5029-C672-9640-B6B3-6E883A6D8B59}" type="pres">
      <dgm:prSet presAssocID="{D70AA6F5-D402-6B45-8303-35EF77C005FA}" presName="accentRepeatNode" presStyleLbl="solidFgAcc1" presStyleIdx="0" presStyleCnt="4" custLinFactNeighborX="-3772" custLinFactNeighborY="-5010"/>
      <dgm:spPr>
        <a:solidFill>
          <a:srgbClr val="F7FAFB"/>
        </a:solidFill>
        <a:ln>
          <a:solidFill>
            <a:schemeClr val="bg2"/>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E66FC76-95FA-FB4E-BDA2-78992604C8AB}" type="pres">
      <dgm:prSet presAssocID="{5CDB57FC-2C00-854C-827C-0BC55CBADD47}" presName="text_2" presStyleLbl="node1" presStyleIdx="1" presStyleCnt="4" custScaleY="135210">
        <dgm:presLayoutVars>
          <dgm:bulletEnabled val="1"/>
        </dgm:presLayoutVars>
      </dgm:prSet>
      <dgm:spPr/>
    </dgm:pt>
    <dgm:pt modelId="{0385D24E-936C-9B49-99ED-62EF504DD420}" type="pres">
      <dgm:prSet presAssocID="{5CDB57FC-2C00-854C-827C-0BC55CBADD47}" presName="accent_2" presStyleCnt="0"/>
      <dgm:spPr/>
    </dgm:pt>
    <dgm:pt modelId="{E64E274D-5C50-EF4F-B030-CF3D0F0C7125}" type="pres">
      <dgm:prSet presAssocID="{5CDB57FC-2C00-854C-827C-0BC55CBADD47}" presName="accentRepeatNode" presStyleLbl="solidFgAcc1" presStyleIdx="1" presStyleCnt="4"/>
      <dgm:spPr>
        <a:solidFill>
          <a:srgbClr val="F7FAFB"/>
        </a:solidFill>
        <a:ln>
          <a:solidFill>
            <a:schemeClr val="bg2"/>
          </a:solidFill>
        </a:ln>
      </dgm:spPr>
    </dgm:pt>
    <dgm:pt modelId="{3C22C604-D198-B14E-9C13-45D6BDE1EFBF}" type="pres">
      <dgm:prSet presAssocID="{FF2A3ECF-E63E-B54C-B410-A8C91A6F822B}" presName="text_3" presStyleLbl="node1" presStyleIdx="2" presStyleCnt="4" custScaleY="136296">
        <dgm:presLayoutVars>
          <dgm:bulletEnabled val="1"/>
        </dgm:presLayoutVars>
      </dgm:prSet>
      <dgm:spPr/>
    </dgm:pt>
    <dgm:pt modelId="{FC0D0205-52D3-574D-B74C-B7ACB97556DE}" type="pres">
      <dgm:prSet presAssocID="{FF2A3ECF-E63E-B54C-B410-A8C91A6F822B}" presName="accent_3" presStyleCnt="0"/>
      <dgm:spPr/>
    </dgm:pt>
    <dgm:pt modelId="{E85A0320-4581-8048-B980-895991CD1DEA}" type="pres">
      <dgm:prSet presAssocID="{FF2A3ECF-E63E-B54C-B410-A8C91A6F822B}" presName="accentRepeatNode" presStyleLbl="solidFgAcc1" presStyleIdx="2" presStyleCnt="4" custLinFactNeighborX="-4018"/>
      <dgm:spPr>
        <a:solidFill>
          <a:srgbClr val="F7FAFB"/>
        </a:solidFill>
        <a:ln>
          <a:solidFill>
            <a:schemeClr val="bg2"/>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8BC9FA1-F9D3-2C46-A404-19C49ED1FEE2}" type="pres">
      <dgm:prSet presAssocID="{280E02BF-F7ED-824B-AAF9-C11A3EC7EC13}" presName="text_4" presStyleLbl="node1" presStyleIdx="3" presStyleCnt="4" custScaleY="147489" custLinFactNeighborX="129" custLinFactNeighborY="14622">
        <dgm:presLayoutVars>
          <dgm:bulletEnabled val="1"/>
        </dgm:presLayoutVars>
      </dgm:prSet>
      <dgm:spPr/>
    </dgm:pt>
    <dgm:pt modelId="{3483D88A-EF79-504A-B72B-B04028EABE35}" type="pres">
      <dgm:prSet presAssocID="{280E02BF-F7ED-824B-AAF9-C11A3EC7EC13}" presName="accent_4" presStyleCnt="0"/>
      <dgm:spPr/>
    </dgm:pt>
    <dgm:pt modelId="{C599D7B9-DE47-3A4E-A646-F9AD505D7FC9}" type="pres">
      <dgm:prSet presAssocID="{280E02BF-F7ED-824B-AAF9-C11A3EC7EC13}" presName="accentRepeatNode" presStyleLbl="solidFgAcc1" presStyleIdx="3" presStyleCnt="4" custScaleX="113094" custScaleY="111244" custLinFactNeighborX="-677" custLinFactNeighborY="9565"/>
      <dgm:spPr>
        <a:solidFill>
          <a:schemeClr val="accent4">
            <a:lumMod val="20000"/>
            <a:lumOff val="80000"/>
          </a:schemeClr>
        </a:solidFill>
        <a:ln>
          <a:solidFill>
            <a:schemeClr val="accent4">
              <a:lumMod val="40000"/>
              <a:lumOff val="60000"/>
            </a:schemeClr>
          </a:solidFill>
        </a:ln>
      </dgm:spPr>
    </dgm:pt>
  </dgm:ptLst>
  <dgm:cxnLst>
    <dgm:cxn modelId="{5C63F112-8498-C549-B881-266C62AFDB12}" srcId="{E06FC677-A791-8544-AFFB-317131BC966B}" destId="{D70AA6F5-D402-6B45-8303-35EF77C005FA}" srcOrd="0" destOrd="0" parTransId="{E7DEF2BC-6778-EA45-AEE5-629DCC111050}" sibTransId="{E20C7341-1BBD-DC46-91EC-26713B218716}"/>
    <dgm:cxn modelId="{2ADC421D-D761-B247-B3DA-BA4F7FF8D73B}" type="presOf" srcId="{D70AA6F5-D402-6B45-8303-35EF77C005FA}" destId="{C4F8CAA8-4E94-C340-9D6E-5F51282EE8AB}" srcOrd="0" destOrd="0" presId="urn:microsoft.com/office/officeart/2008/layout/VerticalCurvedList"/>
    <dgm:cxn modelId="{DA225421-36A0-004C-8732-BEDD31B46B1A}" type="presOf" srcId="{E06FC677-A791-8544-AFFB-317131BC966B}" destId="{B6B75D53-9735-A544-BECF-2A528068A680}" srcOrd="0" destOrd="0" presId="urn:microsoft.com/office/officeart/2008/layout/VerticalCurvedList"/>
    <dgm:cxn modelId="{CFAB2F2F-6B3A-7D4C-8EBB-3EA04CA40E78}" srcId="{E06FC677-A791-8544-AFFB-317131BC966B}" destId="{5CDB57FC-2C00-854C-827C-0BC55CBADD47}" srcOrd="1" destOrd="0" parTransId="{CCDE2965-1D4B-7648-A151-8E50C1290EED}" sibTransId="{C0532E8F-527C-F544-B9EF-C7248F6EFCF7}"/>
    <dgm:cxn modelId="{1536FF52-FF61-884F-81BF-42598C24B199}" srcId="{E06FC677-A791-8544-AFFB-317131BC966B}" destId="{280E02BF-F7ED-824B-AAF9-C11A3EC7EC13}" srcOrd="3" destOrd="0" parTransId="{F35BDB91-4328-5F43-AC8D-8C3D8D8B21CE}" sibTransId="{2DDCC760-03AF-B548-962A-29CF4D94FA3C}"/>
    <dgm:cxn modelId="{31092575-C9BD-7943-A240-9713D304653A}" type="presOf" srcId="{E20C7341-1BBD-DC46-91EC-26713B218716}" destId="{D15CCCE8-8AD4-7E49-9EC0-C883222FBE1C}" srcOrd="0" destOrd="0" presId="urn:microsoft.com/office/officeart/2008/layout/VerticalCurvedList"/>
    <dgm:cxn modelId="{B64D6F99-29F6-F943-8F43-32896A4084FF}" srcId="{E06FC677-A791-8544-AFFB-317131BC966B}" destId="{FF2A3ECF-E63E-B54C-B410-A8C91A6F822B}" srcOrd="2" destOrd="0" parTransId="{B7DD0847-0F7B-7246-A29C-CB68354FA762}" sibTransId="{3C7BCA37-D876-4B4A-98A7-3051582F1EF6}"/>
    <dgm:cxn modelId="{41A232B9-6244-FB48-80DE-B1EB8BBFFF02}" type="presOf" srcId="{5CDB57FC-2C00-854C-827C-0BC55CBADD47}" destId="{9E66FC76-95FA-FB4E-BDA2-78992604C8AB}" srcOrd="0" destOrd="0" presId="urn:microsoft.com/office/officeart/2008/layout/VerticalCurvedList"/>
    <dgm:cxn modelId="{CAF9E4D4-A564-034F-832F-34371AA729AD}" type="presOf" srcId="{280E02BF-F7ED-824B-AAF9-C11A3EC7EC13}" destId="{88BC9FA1-F9D3-2C46-A404-19C49ED1FEE2}" srcOrd="0" destOrd="0" presId="urn:microsoft.com/office/officeart/2008/layout/VerticalCurvedList"/>
    <dgm:cxn modelId="{A8EFC2EC-5B33-AD48-AA64-DC5544CDCF28}" type="presOf" srcId="{FF2A3ECF-E63E-B54C-B410-A8C91A6F822B}" destId="{3C22C604-D198-B14E-9C13-45D6BDE1EFBF}" srcOrd="0" destOrd="0" presId="urn:microsoft.com/office/officeart/2008/layout/VerticalCurvedList"/>
    <dgm:cxn modelId="{462E48BF-4BD0-AD4F-9AAE-66EB2849DD55}" type="presParOf" srcId="{B6B75D53-9735-A544-BECF-2A528068A680}" destId="{A013A02C-B1AA-6646-92D6-30FD907F418C}" srcOrd="0" destOrd="0" presId="urn:microsoft.com/office/officeart/2008/layout/VerticalCurvedList"/>
    <dgm:cxn modelId="{D248CBA3-2469-304D-9BFB-425515935AAA}" type="presParOf" srcId="{A013A02C-B1AA-6646-92D6-30FD907F418C}" destId="{C742FCBD-8E4D-3744-B086-C8384C8D3D70}" srcOrd="0" destOrd="0" presId="urn:microsoft.com/office/officeart/2008/layout/VerticalCurvedList"/>
    <dgm:cxn modelId="{5BADB8C3-0AE1-A447-8073-3D74B7698BB4}" type="presParOf" srcId="{C742FCBD-8E4D-3744-B086-C8384C8D3D70}" destId="{F80B243B-F0CF-DF4B-9D6D-92A97AF30A71}" srcOrd="0" destOrd="0" presId="urn:microsoft.com/office/officeart/2008/layout/VerticalCurvedList"/>
    <dgm:cxn modelId="{415B1E62-BA6C-2846-A6A2-79EB9EC92F82}" type="presParOf" srcId="{C742FCBD-8E4D-3744-B086-C8384C8D3D70}" destId="{D15CCCE8-8AD4-7E49-9EC0-C883222FBE1C}" srcOrd="1" destOrd="0" presId="urn:microsoft.com/office/officeart/2008/layout/VerticalCurvedList"/>
    <dgm:cxn modelId="{F6CB0FA1-F597-044D-A66E-6C2D12E628F0}" type="presParOf" srcId="{C742FCBD-8E4D-3744-B086-C8384C8D3D70}" destId="{AB79661C-5FE7-4245-8221-56828EDF3966}" srcOrd="2" destOrd="0" presId="urn:microsoft.com/office/officeart/2008/layout/VerticalCurvedList"/>
    <dgm:cxn modelId="{5D790C56-A1B2-8744-ADBC-529182C60B1C}" type="presParOf" srcId="{C742FCBD-8E4D-3744-B086-C8384C8D3D70}" destId="{88AB21D4-21B1-2F4E-B8BB-2645F4D6FFB8}" srcOrd="3" destOrd="0" presId="urn:microsoft.com/office/officeart/2008/layout/VerticalCurvedList"/>
    <dgm:cxn modelId="{86E4FB0B-2CE9-C349-8C83-6718BE76C4F8}" type="presParOf" srcId="{A013A02C-B1AA-6646-92D6-30FD907F418C}" destId="{C4F8CAA8-4E94-C340-9D6E-5F51282EE8AB}" srcOrd="1" destOrd="0" presId="urn:microsoft.com/office/officeart/2008/layout/VerticalCurvedList"/>
    <dgm:cxn modelId="{60D82997-D4AE-0449-9821-C3986966AA2C}" type="presParOf" srcId="{A013A02C-B1AA-6646-92D6-30FD907F418C}" destId="{4BD6DB86-0643-C240-8E58-68C5F0835551}" srcOrd="2" destOrd="0" presId="urn:microsoft.com/office/officeart/2008/layout/VerticalCurvedList"/>
    <dgm:cxn modelId="{C3B3740C-6C03-1B44-9750-97C25F24B1E2}" type="presParOf" srcId="{4BD6DB86-0643-C240-8E58-68C5F0835551}" destId="{B4EF5029-C672-9640-B6B3-6E883A6D8B59}" srcOrd="0" destOrd="0" presId="urn:microsoft.com/office/officeart/2008/layout/VerticalCurvedList"/>
    <dgm:cxn modelId="{E5C6E461-4C33-874E-BE18-04A64167FC1A}" type="presParOf" srcId="{A013A02C-B1AA-6646-92D6-30FD907F418C}" destId="{9E66FC76-95FA-FB4E-BDA2-78992604C8AB}" srcOrd="3" destOrd="0" presId="urn:microsoft.com/office/officeart/2008/layout/VerticalCurvedList"/>
    <dgm:cxn modelId="{FE137C40-9958-FC42-B318-F763242213B9}" type="presParOf" srcId="{A013A02C-B1AA-6646-92D6-30FD907F418C}" destId="{0385D24E-936C-9B49-99ED-62EF504DD420}" srcOrd="4" destOrd="0" presId="urn:microsoft.com/office/officeart/2008/layout/VerticalCurvedList"/>
    <dgm:cxn modelId="{108C6BA8-BC6D-7841-A92D-DB5F378C33DE}" type="presParOf" srcId="{0385D24E-936C-9B49-99ED-62EF504DD420}" destId="{E64E274D-5C50-EF4F-B030-CF3D0F0C7125}" srcOrd="0" destOrd="0" presId="urn:microsoft.com/office/officeart/2008/layout/VerticalCurvedList"/>
    <dgm:cxn modelId="{C5C102DB-F1EF-2149-BFE0-69F6E1184E9F}" type="presParOf" srcId="{A013A02C-B1AA-6646-92D6-30FD907F418C}" destId="{3C22C604-D198-B14E-9C13-45D6BDE1EFBF}" srcOrd="5" destOrd="0" presId="urn:microsoft.com/office/officeart/2008/layout/VerticalCurvedList"/>
    <dgm:cxn modelId="{89AFD5D4-2A5E-EC46-9F5F-C3E528CBF137}" type="presParOf" srcId="{A013A02C-B1AA-6646-92D6-30FD907F418C}" destId="{FC0D0205-52D3-574D-B74C-B7ACB97556DE}" srcOrd="6" destOrd="0" presId="urn:microsoft.com/office/officeart/2008/layout/VerticalCurvedList"/>
    <dgm:cxn modelId="{3BDAF6CC-1998-B841-8E1A-10C373ECBD7D}" type="presParOf" srcId="{FC0D0205-52D3-574D-B74C-B7ACB97556DE}" destId="{E85A0320-4581-8048-B980-895991CD1DEA}" srcOrd="0" destOrd="0" presId="urn:microsoft.com/office/officeart/2008/layout/VerticalCurvedList"/>
    <dgm:cxn modelId="{910C59D1-C904-D24B-AE05-F15B613DD3A5}" type="presParOf" srcId="{A013A02C-B1AA-6646-92D6-30FD907F418C}" destId="{88BC9FA1-F9D3-2C46-A404-19C49ED1FEE2}" srcOrd="7" destOrd="0" presId="urn:microsoft.com/office/officeart/2008/layout/VerticalCurvedList"/>
    <dgm:cxn modelId="{FEB979B7-CE1A-844F-9A2E-F3FFC197B5FF}" type="presParOf" srcId="{A013A02C-B1AA-6646-92D6-30FD907F418C}" destId="{3483D88A-EF79-504A-B72B-B04028EABE35}" srcOrd="8" destOrd="0" presId="urn:microsoft.com/office/officeart/2008/layout/VerticalCurvedList"/>
    <dgm:cxn modelId="{974C3495-B622-BE41-A39A-EC7D73B8349F}" type="presParOf" srcId="{3483D88A-EF79-504A-B72B-B04028EABE35}" destId="{C599D7B9-DE47-3A4E-A646-F9AD505D7FC9}" srcOrd="0" destOrd="0" presId="urn:microsoft.com/office/officeart/2008/layout/VerticalCurvedList"/>
  </dgm:cxnLst>
  <dgm:bg>
    <a:noFill/>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8963FA-9885-0045-888B-6592AF9D82A7}">
      <dsp:nvSpPr>
        <dsp:cNvPr id="0" name=""/>
        <dsp:cNvSpPr/>
      </dsp:nvSpPr>
      <dsp:spPr>
        <a:xfrm>
          <a:off x="2948677" y="1658853"/>
          <a:ext cx="1763027" cy="1783168"/>
        </a:xfrm>
        <a:prstGeom prst="ellipse">
          <a:avLst/>
        </a:prstGeom>
        <a:solidFill>
          <a:schemeClr val="tx1">
            <a:lumMod val="65000"/>
            <a:lumOff val="3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a:latin typeface="Calibri" panose="020F0502020204030204" pitchFamily="34" charset="0"/>
              <a:cs typeface="Calibri" panose="020F0502020204030204" pitchFamily="34" charset="0"/>
            </a:rPr>
            <a:t>Pharmacy Roles and Supports Provided</a:t>
          </a:r>
        </a:p>
      </dsp:txBody>
      <dsp:txXfrm>
        <a:off x="3206866" y="1919992"/>
        <a:ext cx="1246649" cy="1260890"/>
      </dsp:txXfrm>
    </dsp:sp>
    <dsp:sp modelId="{0B187831-359E-EE4A-A28F-1CC7BF863D91}">
      <dsp:nvSpPr>
        <dsp:cNvPr id="0" name=""/>
        <dsp:cNvSpPr/>
      </dsp:nvSpPr>
      <dsp:spPr>
        <a:xfrm rot="16127667">
          <a:off x="3651996" y="1489535"/>
          <a:ext cx="312302" cy="26806"/>
        </a:xfrm>
        <a:custGeom>
          <a:avLst/>
          <a:gdLst/>
          <a:ahLst/>
          <a:cxnLst/>
          <a:rect l="0" t="0" r="0" b="0"/>
          <a:pathLst>
            <a:path>
              <a:moveTo>
                <a:pt x="0" y="13403"/>
              </a:moveTo>
              <a:lnTo>
                <a:pt x="312302" y="1340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66750">
            <a:lnSpc>
              <a:spcPct val="90000"/>
            </a:lnSpc>
            <a:spcBef>
              <a:spcPct val="0"/>
            </a:spcBef>
            <a:spcAft>
              <a:spcPct val="35000"/>
            </a:spcAft>
            <a:buNone/>
          </a:pPr>
          <a:endParaRPr lang="en-US" sz="1500" kern="1200">
            <a:latin typeface="Calibri" panose="020F0502020204030204" pitchFamily="34" charset="0"/>
            <a:cs typeface="Calibri" panose="020F0502020204030204" pitchFamily="34" charset="0"/>
          </a:endParaRPr>
        </a:p>
      </dsp:txBody>
      <dsp:txXfrm rot="10800000">
        <a:off x="3800339" y="1495131"/>
        <a:ext cx="15615" cy="15615"/>
      </dsp:txXfrm>
    </dsp:sp>
    <dsp:sp modelId="{BBE2BD53-C7FE-C74C-ACCD-899B1314DF9F}">
      <dsp:nvSpPr>
        <dsp:cNvPr id="0" name=""/>
        <dsp:cNvSpPr/>
      </dsp:nvSpPr>
      <dsp:spPr>
        <a:xfrm>
          <a:off x="2915661" y="189367"/>
          <a:ext cx="1754045" cy="115751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tx1"/>
              </a:solidFill>
              <a:latin typeface="Calibri" panose="020F0502020204030204" pitchFamily="34" charset="0"/>
              <a:cs typeface="Calibri" panose="020F0502020204030204" pitchFamily="34" charset="0"/>
            </a:rPr>
            <a:t>Navigating Prior Authorizations</a:t>
          </a:r>
        </a:p>
      </dsp:txBody>
      <dsp:txXfrm>
        <a:off x="3172535" y="358880"/>
        <a:ext cx="1240297" cy="818484"/>
      </dsp:txXfrm>
    </dsp:sp>
    <dsp:sp modelId="{E3CA2075-0A68-C245-AB9F-63D8DCAFA9A5}">
      <dsp:nvSpPr>
        <dsp:cNvPr id="0" name=""/>
        <dsp:cNvSpPr/>
      </dsp:nvSpPr>
      <dsp:spPr>
        <a:xfrm rot="19086381">
          <a:off x="4423074" y="1771417"/>
          <a:ext cx="521200" cy="26806"/>
        </a:xfrm>
        <a:custGeom>
          <a:avLst/>
          <a:gdLst/>
          <a:ahLst/>
          <a:cxnLst/>
          <a:rect l="0" t="0" r="0" b="0"/>
          <a:pathLst>
            <a:path>
              <a:moveTo>
                <a:pt x="0" y="13403"/>
              </a:moveTo>
              <a:lnTo>
                <a:pt x="521200" y="1340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66750">
            <a:lnSpc>
              <a:spcPct val="90000"/>
            </a:lnSpc>
            <a:spcBef>
              <a:spcPct val="0"/>
            </a:spcBef>
            <a:spcAft>
              <a:spcPct val="35000"/>
            </a:spcAft>
            <a:buNone/>
          </a:pPr>
          <a:endParaRPr lang="en-US" sz="1500" kern="1200">
            <a:latin typeface="Calibri" panose="020F0502020204030204" pitchFamily="34" charset="0"/>
            <a:cs typeface="Calibri" panose="020F0502020204030204" pitchFamily="34" charset="0"/>
          </a:endParaRPr>
        </a:p>
      </dsp:txBody>
      <dsp:txXfrm>
        <a:off x="4670645" y="1771791"/>
        <a:ext cx="26060" cy="26060"/>
      </dsp:txXfrm>
    </dsp:sp>
    <dsp:sp modelId="{517CB2D0-827D-2B46-BE3C-070CC6162212}">
      <dsp:nvSpPr>
        <dsp:cNvPr id="0" name=""/>
        <dsp:cNvSpPr/>
      </dsp:nvSpPr>
      <dsp:spPr>
        <a:xfrm>
          <a:off x="4663726" y="611348"/>
          <a:ext cx="1365839" cy="1157510"/>
        </a:xfrm>
        <a:prstGeom prst="ellips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tx1"/>
              </a:solidFill>
              <a:latin typeface="Calibri" panose="020F0502020204030204" pitchFamily="34" charset="0"/>
              <a:cs typeface="Calibri" panose="020F0502020204030204" pitchFamily="34" charset="0"/>
            </a:rPr>
            <a:t>Insurance and Benefits Verification</a:t>
          </a:r>
        </a:p>
      </dsp:txBody>
      <dsp:txXfrm>
        <a:off x="4863748" y="780861"/>
        <a:ext cx="965795" cy="818484"/>
      </dsp:txXfrm>
    </dsp:sp>
    <dsp:sp modelId="{CA87ECF5-BA3C-0742-832F-5DFBB444EC1F}">
      <dsp:nvSpPr>
        <dsp:cNvPr id="0" name=""/>
        <dsp:cNvSpPr/>
      </dsp:nvSpPr>
      <dsp:spPr>
        <a:xfrm>
          <a:off x="4711704" y="2537034"/>
          <a:ext cx="287000" cy="26806"/>
        </a:xfrm>
        <a:custGeom>
          <a:avLst/>
          <a:gdLst/>
          <a:ahLst/>
          <a:cxnLst/>
          <a:rect l="0" t="0" r="0" b="0"/>
          <a:pathLst>
            <a:path>
              <a:moveTo>
                <a:pt x="0" y="13403"/>
              </a:moveTo>
              <a:lnTo>
                <a:pt x="287000" y="1340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66750">
            <a:lnSpc>
              <a:spcPct val="90000"/>
            </a:lnSpc>
            <a:spcBef>
              <a:spcPct val="0"/>
            </a:spcBef>
            <a:spcAft>
              <a:spcPct val="35000"/>
            </a:spcAft>
            <a:buNone/>
          </a:pPr>
          <a:endParaRPr lang="en-US" sz="1500" kern="1200">
            <a:latin typeface="Calibri" panose="020F0502020204030204" pitchFamily="34" charset="0"/>
            <a:cs typeface="Calibri" panose="020F0502020204030204" pitchFamily="34" charset="0"/>
          </a:endParaRPr>
        </a:p>
      </dsp:txBody>
      <dsp:txXfrm>
        <a:off x="4848030" y="2543262"/>
        <a:ext cx="14350" cy="14350"/>
      </dsp:txXfrm>
    </dsp:sp>
    <dsp:sp modelId="{9722B403-3369-D640-B7B2-9358F1D45FCC}">
      <dsp:nvSpPr>
        <dsp:cNvPr id="0" name=""/>
        <dsp:cNvSpPr/>
      </dsp:nvSpPr>
      <dsp:spPr>
        <a:xfrm>
          <a:off x="4998705" y="1971682"/>
          <a:ext cx="1596531" cy="1157510"/>
        </a:xfrm>
        <a:prstGeom prst="ellips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tx1"/>
              </a:solidFill>
              <a:latin typeface="Calibri" panose="020F0502020204030204" pitchFamily="34" charset="0"/>
              <a:cs typeface="Calibri" panose="020F0502020204030204" pitchFamily="34" charset="0"/>
            </a:rPr>
            <a:t>Applying for Patient Assistance Programs</a:t>
          </a:r>
        </a:p>
      </dsp:txBody>
      <dsp:txXfrm>
        <a:off x="5232512" y="2141195"/>
        <a:ext cx="1128917" cy="818484"/>
      </dsp:txXfrm>
    </dsp:sp>
    <dsp:sp modelId="{1F914F96-266F-4B8A-B903-59C6FEA70117}">
      <dsp:nvSpPr>
        <dsp:cNvPr id="0" name=""/>
        <dsp:cNvSpPr/>
      </dsp:nvSpPr>
      <dsp:spPr>
        <a:xfrm rot="2442447">
          <a:off x="4449955" y="3254034"/>
          <a:ext cx="427212" cy="26806"/>
        </a:xfrm>
        <a:custGeom>
          <a:avLst/>
          <a:gdLst/>
          <a:ahLst/>
          <a:cxnLst/>
          <a:rect l="0" t="0" r="0" b="0"/>
          <a:pathLst>
            <a:path>
              <a:moveTo>
                <a:pt x="0" y="13403"/>
              </a:moveTo>
              <a:lnTo>
                <a:pt x="427212" y="1340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66750">
            <a:lnSpc>
              <a:spcPct val="90000"/>
            </a:lnSpc>
            <a:spcBef>
              <a:spcPct val="0"/>
            </a:spcBef>
            <a:spcAft>
              <a:spcPct val="35000"/>
            </a:spcAft>
            <a:buNone/>
          </a:pPr>
          <a:endParaRPr lang="en-US" sz="1500" kern="1200">
            <a:latin typeface="Calibri" panose="020F0502020204030204" pitchFamily="34" charset="0"/>
            <a:cs typeface="Calibri" panose="020F0502020204030204" pitchFamily="34" charset="0"/>
          </a:endParaRPr>
        </a:p>
      </dsp:txBody>
      <dsp:txXfrm>
        <a:off x="4652881" y="3256757"/>
        <a:ext cx="21360" cy="21360"/>
      </dsp:txXfrm>
    </dsp:sp>
    <dsp:sp modelId="{CF75B043-4987-4AE4-BA56-7240770F1D06}">
      <dsp:nvSpPr>
        <dsp:cNvPr id="0" name=""/>
        <dsp:cNvSpPr/>
      </dsp:nvSpPr>
      <dsp:spPr>
        <a:xfrm>
          <a:off x="4546923" y="3268880"/>
          <a:ext cx="1582004" cy="115751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ClrTx/>
            <a:buSzTx/>
            <a:buFontTx/>
            <a:buNone/>
          </a:pPr>
          <a:r>
            <a:rPr lang="en-US" sz="1500" kern="1200">
              <a:solidFill>
                <a:schemeClr val="tx1"/>
              </a:solidFill>
              <a:latin typeface="Calibri" panose="020F0502020204030204" pitchFamily="34" charset="0"/>
              <a:cs typeface="Calibri" panose="020F0502020204030204" pitchFamily="34" charset="0"/>
            </a:rPr>
            <a:t>Patient Care Coordination</a:t>
          </a:r>
        </a:p>
      </dsp:txBody>
      <dsp:txXfrm>
        <a:off x="4778602" y="3438393"/>
        <a:ext cx="1118646" cy="818484"/>
      </dsp:txXfrm>
    </dsp:sp>
    <dsp:sp modelId="{AD528F8B-0245-42D9-9E09-9FCD595377DE}">
      <dsp:nvSpPr>
        <dsp:cNvPr id="0" name=""/>
        <dsp:cNvSpPr/>
      </dsp:nvSpPr>
      <dsp:spPr>
        <a:xfrm rot="5400000">
          <a:off x="3581970" y="3676839"/>
          <a:ext cx="496440" cy="26806"/>
        </a:xfrm>
        <a:custGeom>
          <a:avLst/>
          <a:gdLst/>
          <a:ahLst/>
          <a:cxnLst/>
          <a:rect l="0" t="0" r="0" b="0"/>
          <a:pathLst>
            <a:path>
              <a:moveTo>
                <a:pt x="0" y="13403"/>
              </a:moveTo>
              <a:lnTo>
                <a:pt x="496440" y="1340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66750">
            <a:lnSpc>
              <a:spcPct val="90000"/>
            </a:lnSpc>
            <a:spcBef>
              <a:spcPct val="0"/>
            </a:spcBef>
            <a:spcAft>
              <a:spcPct val="35000"/>
            </a:spcAft>
            <a:buNone/>
          </a:pPr>
          <a:endParaRPr lang="en-US" sz="1500" kern="1200">
            <a:latin typeface="Calibri" panose="020F0502020204030204" pitchFamily="34" charset="0"/>
            <a:cs typeface="Calibri" panose="020F0502020204030204" pitchFamily="34" charset="0"/>
          </a:endParaRPr>
        </a:p>
      </dsp:txBody>
      <dsp:txXfrm>
        <a:off x="3817779" y="3677831"/>
        <a:ext cx="24822" cy="24822"/>
      </dsp:txXfrm>
    </dsp:sp>
    <dsp:sp modelId="{9A5B098E-623D-408D-9696-484840343044}">
      <dsp:nvSpPr>
        <dsp:cNvPr id="0" name=""/>
        <dsp:cNvSpPr/>
      </dsp:nvSpPr>
      <dsp:spPr>
        <a:xfrm>
          <a:off x="3048720" y="3938463"/>
          <a:ext cx="1562940" cy="1157510"/>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tx1"/>
              </a:solidFill>
              <a:latin typeface="Calibri" panose="020F0502020204030204" pitchFamily="34" charset="0"/>
              <a:cs typeface="Calibri" panose="020F0502020204030204" pitchFamily="34" charset="0"/>
            </a:rPr>
            <a:t>Provider Education and Consultation</a:t>
          </a:r>
          <a:endParaRPr lang="en-US" sz="1500" kern="1200">
            <a:latin typeface="Calibri" panose="020F0502020204030204" pitchFamily="34" charset="0"/>
            <a:cs typeface="Calibri" panose="020F0502020204030204" pitchFamily="34" charset="0"/>
          </a:endParaRPr>
        </a:p>
      </dsp:txBody>
      <dsp:txXfrm>
        <a:off x="3277607" y="4107976"/>
        <a:ext cx="1105166" cy="818484"/>
      </dsp:txXfrm>
    </dsp:sp>
    <dsp:sp modelId="{78C19450-AD04-4CA9-BCBC-C38DBC5975A8}">
      <dsp:nvSpPr>
        <dsp:cNvPr id="0" name=""/>
        <dsp:cNvSpPr/>
      </dsp:nvSpPr>
      <dsp:spPr>
        <a:xfrm rot="8460976">
          <a:off x="2804823" y="3213388"/>
          <a:ext cx="379310" cy="26806"/>
        </a:xfrm>
        <a:custGeom>
          <a:avLst/>
          <a:gdLst/>
          <a:ahLst/>
          <a:cxnLst/>
          <a:rect l="0" t="0" r="0" b="0"/>
          <a:pathLst>
            <a:path>
              <a:moveTo>
                <a:pt x="0" y="13403"/>
              </a:moveTo>
              <a:lnTo>
                <a:pt x="379310" y="1340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66750">
            <a:lnSpc>
              <a:spcPct val="90000"/>
            </a:lnSpc>
            <a:spcBef>
              <a:spcPct val="0"/>
            </a:spcBef>
            <a:spcAft>
              <a:spcPct val="35000"/>
            </a:spcAft>
            <a:buNone/>
          </a:pPr>
          <a:endParaRPr lang="en-US" sz="1500" kern="1200">
            <a:latin typeface="Calibri" panose="020F0502020204030204" pitchFamily="34" charset="0"/>
            <a:cs typeface="Calibri" panose="020F0502020204030204" pitchFamily="34" charset="0"/>
          </a:endParaRPr>
        </a:p>
      </dsp:txBody>
      <dsp:txXfrm rot="10800000">
        <a:off x="2984995" y="3217308"/>
        <a:ext cx="18965" cy="18965"/>
      </dsp:txXfrm>
    </dsp:sp>
    <dsp:sp modelId="{9B9A1013-021E-42D6-9514-844BD482CBBB}">
      <dsp:nvSpPr>
        <dsp:cNvPr id="0" name=""/>
        <dsp:cNvSpPr/>
      </dsp:nvSpPr>
      <dsp:spPr>
        <a:xfrm>
          <a:off x="1471083" y="3206545"/>
          <a:ext cx="1666583" cy="1157510"/>
        </a:xfrm>
        <a:prstGeom prst="ellips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tx1"/>
              </a:solidFill>
              <a:latin typeface="Calibri" panose="020F0502020204030204" pitchFamily="34" charset="0"/>
              <a:cs typeface="Calibri" panose="020F0502020204030204" pitchFamily="34" charset="0"/>
            </a:rPr>
            <a:t>Medication Administration</a:t>
          </a:r>
        </a:p>
      </dsp:txBody>
      <dsp:txXfrm>
        <a:off x="1715148" y="3376058"/>
        <a:ext cx="1178453" cy="818484"/>
      </dsp:txXfrm>
    </dsp:sp>
    <dsp:sp modelId="{0E4D8AF6-E642-4077-9BA9-D78F2F36F54C}">
      <dsp:nvSpPr>
        <dsp:cNvPr id="0" name=""/>
        <dsp:cNvSpPr/>
      </dsp:nvSpPr>
      <dsp:spPr>
        <a:xfrm rot="10800000">
          <a:off x="2549658" y="2537034"/>
          <a:ext cx="399018" cy="26806"/>
        </a:xfrm>
        <a:custGeom>
          <a:avLst/>
          <a:gdLst/>
          <a:ahLst/>
          <a:cxnLst/>
          <a:rect l="0" t="0" r="0" b="0"/>
          <a:pathLst>
            <a:path>
              <a:moveTo>
                <a:pt x="0" y="13403"/>
              </a:moveTo>
              <a:lnTo>
                <a:pt x="399018" y="1340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66750">
            <a:lnSpc>
              <a:spcPct val="90000"/>
            </a:lnSpc>
            <a:spcBef>
              <a:spcPct val="0"/>
            </a:spcBef>
            <a:spcAft>
              <a:spcPct val="35000"/>
            </a:spcAft>
            <a:buNone/>
          </a:pPr>
          <a:endParaRPr lang="en-US" sz="1500" kern="1200">
            <a:latin typeface="Calibri" panose="020F0502020204030204" pitchFamily="34" charset="0"/>
            <a:cs typeface="Calibri" panose="020F0502020204030204" pitchFamily="34" charset="0"/>
          </a:endParaRPr>
        </a:p>
      </dsp:txBody>
      <dsp:txXfrm rot="10800000">
        <a:off x="2739192" y="2540462"/>
        <a:ext cx="19950" cy="19950"/>
      </dsp:txXfrm>
    </dsp:sp>
    <dsp:sp modelId="{9A3CC577-A3D1-46C4-9D3F-3B13E1D0674B}">
      <dsp:nvSpPr>
        <dsp:cNvPr id="0" name=""/>
        <dsp:cNvSpPr/>
      </dsp:nvSpPr>
      <dsp:spPr>
        <a:xfrm>
          <a:off x="1177162" y="1971682"/>
          <a:ext cx="1372495" cy="1157510"/>
        </a:xfrm>
        <a:prstGeom prst="ellips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tx1"/>
              </a:solidFill>
              <a:latin typeface="Calibri" panose="020F0502020204030204" pitchFamily="34" charset="0"/>
              <a:cs typeface="Calibri" panose="020F0502020204030204" pitchFamily="34" charset="0"/>
            </a:rPr>
            <a:t>Medication Storage</a:t>
          </a:r>
        </a:p>
      </dsp:txBody>
      <dsp:txXfrm>
        <a:off x="1378159" y="2141195"/>
        <a:ext cx="970501" cy="818484"/>
      </dsp:txXfrm>
    </dsp:sp>
    <dsp:sp modelId="{EA8C2DDB-FAC6-46B8-A781-DB11F7480BDD}">
      <dsp:nvSpPr>
        <dsp:cNvPr id="0" name=""/>
        <dsp:cNvSpPr/>
      </dsp:nvSpPr>
      <dsp:spPr>
        <a:xfrm rot="13085671">
          <a:off x="2707711" y="1843845"/>
          <a:ext cx="476496" cy="26806"/>
        </a:xfrm>
        <a:custGeom>
          <a:avLst/>
          <a:gdLst/>
          <a:ahLst/>
          <a:cxnLst/>
          <a:rect l="0" t="0" r="0" b="0"/>
          <a:pathLst>
            <a:path>
              <a:moveTo>
                <a:pt x="0" y="13403"/>
              </a:moveTo>
              <a:lnTo>
                <a:pt x="476496" y="1340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66750">
            <a:lnSpc>
              <a:spcPct val="90000"/>
            </a:lnSpc>
            <a:spcBef>
              <a:spcPct val="0"/>
            </a:spcBef>
            <a:spcAft>
              <a:spcPct val="35000"/>
            </a:spcAft>
            <a:buNone/>
          </a:pPr>
          <a:endParaRPr lang="en-US" sz="1500" kern="1200">
            <a:latin typeface="Calibri" panose="020F0502020204030204" pitchFamily="34" charset="0"/>
            <a:cs typeface="Calibri" panose="020F0502020204030204" pitchFamily="34" charset="0"/>
          </a:endParaRPr>
        </a:p>
      </dsp:txBody>
      <dsp:txXfrm rot="10800000">
        <a:off x="2934047" y="1845336"/>
        <a:ext cx="23824" cy="23824"/>
      </dsp:txXfrm>
    </dsp:sp>
    <dsp:sp modelId="{8ABC1308-0606-4B10-8EC1-88D4EE14F980}">
      <dsp:nvSpPr>
        <dsp:cNvPr id="0" name=""/>
        <dsp:cNvSpPr/>
      </dsp:nvSpPr>
      <dsp:spPr>
        <a:xfrm>
          <a:off x="1479695" y="718516"/>
          <a:ext cx="1503918" cy="115751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tx1"/>
              </a:solidFill>
              <a:latin typeface="Calibri" panose="020F0502020204030204" pitchFamily="34" charset="0"/>
              <a:cs typeface="Calibri" panose="020F0502020204030204" pitchFamily="34" charset="0"/>
            </a:rPr>
            <a:t>Medication Procurement and Delivery</a:t>
          </a:r>
        </a:p>
      </dsp:txBody>
      <dsp:txXfrm>
        <a:off x="1699939" y="888029"/>
        <a:ext cx="1063430" cy="8184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5CCCE8-8AD4-7E49-9EC0-C883222FBE1C}">
      <dsp:nvSpPr>
        <dsp:cNvPr id="0" name=""/>
        <dsp:cNvSpPr/>
      </dsp:nvSpPr>
      <dsp:spPr>
        <a:xfrm>
          <a:off x="-4523010" y="-696327"/>
          <a:ext cx="5409672" cy="5409672"/>
        </a:xfrm>
        <a:prstGeom prst="blockArc">
          <a:avLst>
            <a:gd name="adj1" fmla="val 18900000"/>
            <a:gd name="adj2" fmla="val 2700000"/>
            <a:gd name="adj3" fmla="val 399"/>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F8CAA8-4E94-C340-9D6E-5F51282EE8AB}">
      <dsp:nvSpPr>
        <dsp:cNvPr id="0" name=""/>
        <dsp:cNvSpPr/>
      </dsp:nvSpPr>
      <dsp:spPr>
        <a:xfrm>
          <a:off x="473083" y="204875"/>
          <a:ext cx="10527610" cy="825884"/>
        </a:xfrm>
        <a:prstGeom prst="rect">
          <a:avLst/>
        </a:prstGeom>
        <a:solidFill>
          <a:srgbClr val="A6CCD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0520" tIns="58420" rIns="58420" bIns="58420" numCol="1" spcCol="1270" anchor="ctr" anchorCtr="0">
          <a:noAutofit/>
        </a:bodyPr>
        <a:lstStyle/>
        <a:p>
          <a:pPr marL="354013" lvl="0" indent="0" algn="l" defTabSz="1022350">
            <a:lnSpc>
              <a:spcPct val="90000"/>
            </a:lnSpc>
            <a:spcBef>
              <a:spcPct val="0"/>
            </a:spcBef>
            <a:spcAft>
              <a:spcPct val="35000"/>
            </a:spcAft>
            <a:buNone/>
            <a:tabLst/>
          </a:pPr>
          <a:r>
            <a:rPr lang="en-US" sz="2300" b="0" kern="1200">
              <a:latin typeface="Aptos"/>
            </a:rPr>
            <a:t>We are beginning to measure, understand, and address the practice gaps that keep long-acting psychiatric medications hard to access in MA. </a:t>
          </a:r>
        </a:p>
      </dsp:txBody>
      <dsp:txXfrm>
        <a:off x="473083" y="204875"/>
        <a:ext cx="10527610" cy="825884"/>
      </dsp:txXfrm>
    </dsp:sp>
    <dsp:sp modelId="{B4EF5029-C672-9640-B6B3-6E883A6D8B59}">
      <dsp:nvSpPr>
        <dsp:cNvPr id="0" name=""/>
        <dsp:cNvSpPr/>
      </dsp:nvSpPr>
      <dsp:spPr>
        <a:xfrm>
          <a:off x="57710" y="192880"/>
          <a:ext cx="772472" cy="772472"/>
        </a:xfrm>
        <a:prstGeom prst="ellipse">
          <a:avLst/>
        </a:prstGeom>
        <a:solidFill>
          <a:srgbClr val="F7FAFB"/>
        </a:solidFill>
        <a:ln w="6350" cap="flat" cmpd="sng" algn="ctr">
          <a:solidFill>
            <a:schemeClr val="bg2"/>
          </a:solidFill>
          <a:prstDash val="solid"/>
          <a:miter lim="800000"/>
        </a:ln>
        <a:effectLst/>
      </dsp:spPr>
      <dsp:style>
        <a:lnRef idx="1">
          <a:scrgbClr r="0" g="0" b="0"/>
        </a:lnRef>
        <a:fillRef idx="2">
          <a:scrgbClr r="0" g="0" b="0"/>
        </a:fillRef>
        <a:effectRef idx="0">
          <a:scrgbClr r="0" g="0" b="0"/>
        </a:effectRef>
        <a:fontRef idx="minor"/>
      </dsp:style>
    </dsp:sp>
    <dsp:sp modelId="{9E66FC76-95FA-FB4E-BDA2-78992604C8AB}">
      <dsp:nvSpPr>
        <dsp:cNvPr id="0" name=""/>
        <dsp:cNvSpPr/>
      </dsp:nvSpPr>
      <dsp:spPr>
        <a:xfrm>
          <a:off x="827384" y="1127161"/>
          <a:ext cx="10173309" cy="835568"/>
        </a:xfrm>
        <a:prstGeom prst="rect">
          <a:avLst/>
        </a:prstGeom>
        <a:solidFill>
          <a:srgbClr val="A6CCD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0520" tIns="58420" rIns="58420" bIns="58420" numCol="1" spcCol="1270" anchor="ctr" anchorCtr="0">
          <a:noAutofit/>
        </a:bodyPr>
        <a:lstStyle/>
        <a:p>
          <a:pPr marL="0" lvl="0" indent="0" algn="l" defTabSz="1022350" rtl="0">
            <a:lnSpc>
              <a:spcPct val="90000"/>
            </a:lnSpc>
            <a:spcBef>
              <a:spcPct val="0"/>
            </a:spcBef>
            <a:spcAft>
              <a:spcPct val="35000"/>
            </a:spcAft>
            <a:buNone/>
          </a:pPr>
          <a:r>
            <a:rPr lang="en-US" sz="2300" kern="1200">
              <a:latin typeface="Aptos"/>
            </a:rPr>
            <a:t>Multilevel barriers are addressed not with a single intervention – but with coordinated action through a cross-agency, multidisciplinary coalition. </a:t>
          </a:r>
        </a:p>
      </dsp:txBody>
      <dsp:txXfrm>
        <a:off x="827384" y="1127161"/>
        <a:ext cx="10173309" cy="835568"/>
      </dsp:txXfrm>
    </dsp:sp>
    <dsp:sp modelId="{E64E274D-5C50-EF4F-B030-CF3D0F0C7125}">
      <dsp:nvSpPr>
        <dsp:cNvPr id="0" name=""/>
        <dsp:cNvSpPr/>
      </dsp:nvSpPr>
      <dsp:spPr>
        <a:xfrm>
          <a:off x="441148" y="1158708"/>
          <a:ext cx="772472" cy="772472"/>
        </a:xfrm>
        <a:prstGeom prst="ellipse">
          <a:avLst/>
        </a:prstGeom>
        <a:solidFill>
          <a:srgbClr val="F7FAFB"/>
        </a:solidFill>
        <a:ln w="6350" cap="flat" cmpd="sng" algn="ctr">
          <a:solidFill>
            <a:schemeClr val="bg2"/>
          </a:solidFill>
          <a:prstDash val="solid"/>
          <a:miter lim="800000"/>
        </a:ln>
        <a:effectLst/>
      </dsp:spPr>
      <dsp:style>
        <a:lnRef idx="1">
          <a:scrgbClr r="0" g="0" b="0"/>
        </a:lnRef>
        <a:fillRef idx="2">
          <a:scrgbClr r="0" g="0" b="0"/>
        </a:fillRef>
        <a:effectRef idx="0">
          <a:scrgbClr r="0" g="0" b="0"/>
        </a:effectRef>
        <a:fontRef idx="minor"/>
      </dsp:style>
    </dsp:sp>
    <dsp:sp modelId="{3C22C604-D198-B14E-9C13-45D6BDE1EFBF}">
      <dsp:nvSpPr>
        <dsp:cNvPr id="0" name=""/>
        <dsp:cNvSpPr/>
      </dsp:nvSpPr>
      <dsp:spPr>
        <a:xfrm>
          <a:off x="827384" y="2050933"/>
          <a:ext cx="10173309" cy="842279"/>
        </a:xfrm>
        <a:prstGeom prst="rect">
          <a:avLst/>
        </a:prstGeom>
        <a:solidFill>
          <a:srgbClr val="A6CCD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0520"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a:latin typeface="Aptos" panose="020B0004020202020204" pitchFamily="34" charset="0"/>
            </a:rPr>
            <a:t>Strategies are being co-developed from the ground up.</a:t>
          </a:r>
        </a:p>
      </dsp:txBody>
      <dsp:txXfrm>
        <a:off x="827384" y="2050933"/>
        <a:ext cx="10173309" cy="842279"/>
      </dsp:txXfrm>
    </dsp:sp>
    <dsp:sp modelId="{E85A0320-4581-8048-B980-895991CD1DEA}">
      <dsp:nvSpPr>
        <dsp:cNvPr id="0" name=""/>
        <dsp:cNvSpPr/>
      </dsp:nvSpPr>
      <dsp:spPr>
        <a:xfrm>
          <a:off x="410110" y="2085836"/>
          <a:ext cx="772472" cy="772472"/>
        </a:xfrm>
        <a:prstGeom prst="ellipse">
          <a:avLst/>
        </a:prstGeom>
        <a:solidFill>
          <a:srgbClr val="F7FAFB"/>
        </a:solidFill>
        <a:ln w="6350" cap="flat" cmpd="sng" algn="ctr">
          <a:solidFill>
            <a:schemeClr val="bg2"/>
          </a:solidFill>
          <a:prstDash val="solid"/>
          <a:miter lim="800000"/>
        </a:ln>
        <a:effectLst/>
      </dsp:spPr>
      <dsp:style>
        <a:lnRef idx="1">
          <a:scrgbClr r="0" g="0" b="0"/>
        </a:lnRef>
        <a:fillRef idx="2">
          <a:scrgbClr r="0" g="0" b="0"/>
        </a:fillRef>
        <a:effectRef idx="0">
          <a:scrgbClr r="0" g="0" b="0"/>
        </a:effectRef>
        <a:fontRef idx="minor"/>
      </dsp:style>
    </dsp:sp>
    <dsp:sp modelId="{88BC9FA1-F9D3-2C46-A404-19C49ED1FEE2}">
      <dsp:nvSpPr>
        <dsp:cNvPr id="0" name=""/>
        <dsp:cNvSpPr/>
      </dsp:nvSpPr>
      <dsp:spPr>
        <a:xfrm>
          <a:off x="486664" y="3033836"/>
          <a:ext cx="10527610" cy="911449"/>
        </a:xfrm>
        <a:prstGeom prst="rect">
          <a:avLst/>
        </a:prstGeom>
        <a:solidFill>
          <a:srgbClr val="E8A23A"/>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0520" tIns="58420" rIns="58420" bIns="58420" numCol="1" spcCol="1270" anchor="ctr" anchorCtr="0">
          <a:noAutofit/>
        </a:bodyPr>
        <a:lstStyle/>
        <a:p>
          <a:pPr marL="354013" lvl="0" indent="0" algn="l" defTabSz="1022350" rtl="0">
            <a:lnSpc>
              <a:spcPct val="90000"/>
            </a:lnSpc>
            <a:spcBef>
              <a:spcPct val="0"/>
            </a:spcBef>
            <a:spcAft>
              <a:spcPct val="35000"/>
            </a:spcAft>
            <a:buNone/>
            <a:tabLst/>
          </a:pPr>
          <a:r>
            <a:rPr lang="en-US" sz="2300" kern="1200">
              <a:latin typeface="Aptos"/>
            </a:rPr>
            <a:t>A roadmap built on </a:t>
          </a:r>
          <a:r>
            <a:rPr lang="en-US" sz="2300" b="1" i="1" kern="1200">
              <a:latin typeface="Aptos"/>
            </a:rPr>
            <a:t>community-academic partnerships and engagement</a:t>
          </a:r>
          <a:r>
            <a:rPr lang="en-US" sz="2300" kern="1200">
              <a:latin typeface="Aptos"/>
            </a:rPr>
            <a:t>, </a:t>
          </a:r>
          <a:r>
            <a:rPr lang="en-US" sz="2300" b="1" i="1" kern="1200">
              <a:latin typeface="Aptos"/>
            </a:rPr>
            <a:t>implementation strategies</a:t>
          </a:r>
          <a:r>
            <a:rPr lang="en-US" sz="2300" kern="1200">
              <a:latin typeface="Aptos"/>
            </a:rPr>
            <a:t>, and </a:t>
          </a:r>
          <a:r>
            <a:rPr lang="en-US" sz="2300" b="1" i="1" kern="1200">
              <a:latin typeface="Aptos"/>
            </a:rPr>
            <a:t>data-driven quality improvement.</a:t>
          </a:r>
        </a:p>
      </dsp:txBody>
      <dsp:txXfrm>
        <a:off x="486664" y="3033836"/>
        <a:ext cx="10527610" cy="911449"/>
      </dsp:txXfrm>
    </dsp:sp>
    <dsp:sp modelId="{C599D7B9-DE47-3A4E-A646-F9AD505D7FC9}">
      <dsp:nvSpPr>
        <dsp:cNvPr id="0" name=""/>
        <dsp:cNvSpPr/>
      </dsp:nvSpPr>
      <dsp:spPr>
        <a:xfrm>
          <a:off x="31044" y="3043422"/>
          <a:ext cx="873620" cy="859329"/>
        </a:xfrm>
        <a:prstGeom prst="ellipse">
          <a:avLst/>
        </a:prstGeom>
        <a:solidFill>
          <a:schemeClr val="accent4">
            <a:lumMod val="20000"/>
            <a:lumOff val="80000"/>
          </a:schemeClr>
        </a:solidFill>
        <a:ln w="6350" cap="flat" cmpd="sng" algn="ctr">
          <a:solidFill>
            <a:schemeClr val="accent4">
              <a:lumMod val="40000"/>
              <a:lumOff val="6000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9F4512-1878-42B3-B9A7-4ADA59F76AFE}" type="datetimeFigureOut">
              <a:rPr lang="en-US" smtClean="0"/>
              <a:t>5/6/2026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2A1CEC-2F0F-4DF0-BF94-776CB7947601}" type="slidenum">
              <a:rPr lang="en-US" smtClean="0"/>
              <a:t>‹#›</a:t>
            </a:fld>
            <a:endParaRPr lang="en-US"/>
          </a:p>
        </p:txBody>
      </p:sp>
    </p:spTree>
    <p:extLst>
      <p:ext uri="{BB962C8B-B14F-4D97-AF65-F5344CB8AC3E}">
        <p14:creationId xmlns:p14="http://schemas.microsoft.com/office/powerpoint/2010/main" val="2551654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D034A7-9452-C54E-A651-2368A59695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9152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Sense of </a:t>
            </a:r>
            <a:r>
              <a:rPr lang="en-US" err="1"/>
              <a:t>coerceiveness</a:t>
            </a:r>
            <a:r>
              <a:rPr lang="en-US"/>
              <a:t>, mistrust of medical professionals due to illness, mistrust of medical </a:t>
            </a:r>
            <a:r>
              <a:rPr lang="en-US" err="1"/>
              <a:t>proffessionals</a:t>
            </a:r>
            <a:r>
              <a:rPr lang="en-US"/>
              <a:t> due to history/recent experiences (Jimmy &amp; Jose, 2011); </a:t>
            </a:r>
            <a:r>
              <a:rPr lang="en-US" err="1"/>
              <a:t>I’llness</a:t>
            </a:r>
            <a:r>
              <a:rPr lang="en-US"/>
              <a:t>-related factors like lack of insight and substance use </a:t>
            </a:r>
          </a:p>
          <a:p>
            <a:endParaRPr lang="en-US"/>
          </a:p>
          <a:p>
            <a:r>
              <a:rPr lang="en-US"/>
              <a:t>Providers therefore are not having that conversation and offering LAIs </a:t>
            </a:r>
          </a:p>
          <a:p>
            <a:endParaRPr lang="en-US"/>
          </a:p>
          <a:p>
            <a:r>
              <a:rPr lang="en-US"/>
              <a:t>Licensing and regulation hurdles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2D3748"/>
                </a:solidFill>
                <a:latin typeface="Calibri" pitchFamily="34" charset="0"/>
                <a:cs typeface="Calibri" pitchFamily="34" charset="-120"/>
              </a:rPr>
              <a:t>Clinic capacity: staffing, infrastructure, clinical workflow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rgbClr val="2D3748"/>
                </a:solidFill>
                <a:latin typeface="Calibri" pitchFamily="34" charset="0"/>
                <a:cs typeface="Calibri" pitchFamily="34" charset="-120"/>
              </a:rPr>
              <a:t>Systemic barriers are the rate-limiting factor</a:t>
            </a:r>
            <a:br>
              <a:rPr lang="en-US" sz="1200" b="1">
                <a:solidFill>
                  <a:srgbClr val="2D3748"/>
                </a:solidFill>
                <a:latin typeface="Calibri" pitchFamily="34" charset="0"/>
                <a:cs typeface="Calibri" pitchFamily="34" charset="-120"/>
              </a:rPr>
            </a:br>
            <a:endParaRPr lang="en-US" b="1"/>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Organized into a three-phase, implementation science-guided approach for improving access to and use of evidence-based pharmacotherapies in Massachusetts’ community care settings.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theory-based approach -- </a:t>
            </a:r>
            <a:r>
              <a:rPr lang="en-US" sz="1200">
                <a:solidFill>
                  <a:srgbClr val="1B2A4A"/>
                </a:solidFill>
                <a:latin typeface="Calibri" pitchFamily="34" charset="0"/>
                <a:ea typeface="Calibri" pitchFamily="34" charset="-122"/>
                <a:cs typeface="Calibri" pitchFamily="34" charset="-120"/>
              </a:rPr>
              <a:t>Guided by: </a:t>
            </a:r>
            <a:r>
              <a:rPr lang="en-US" sz="1200" b="1">
                <a:solidFill>
                  <a:srgbClr val="1B2A4A"/>
                </a:solidFill>
                <a:latin typeface="Calibri" pitchFamily="34" charset="0"/>
                <a:ea typeface="Calibri" pitchFamily="34" charset="-122"/>
                <a:cs typeface="Calibri" pitchFamily="34" charset="-120"/>
              </a:rPr>
              <a:t>Learning Health System Knowledge to Action Framework </a:t>
            </a:r>
            <a:r>
              <a:rPr lang="en-US" sz="1200">
                <a:solidFill>
                  <a:srgbClr val="1B2A4A"/>
                </a:solidFill>
                <a:latin typeface="Calibri" pitchFamily="34" charset="0"/>
                <a:ea typeface="Calibri" pitchFamily="34" charset="-122"/>
                <a:cs typeface="Calibri" pitchFamily="34" charset="-120"/>
              </a:rPr>
              <a:t>and </a:t>
            </a:r>
            <a:r>
              <a:rPr lang="en-US" sz="1200" b="1">
                <a:solidFill>
                  <a:srgbClr val="1B2A4A"/>
                </a:solidFill>
                <a:latin typeface="Calibri" pitchFamily="34" charset="0"/>
                <a:ea typeface="Calibri" pitchFamily="34" charset="-122"/>
                <a:cs typeface="Calibri" pitchFamily="34" charset="-120"/>
              </a:rPr>
              <a:t>ERIC (Expert Recommendations for Implementing Change) Strategies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bg1">
                    <a:lumMod val="95000"/>
                  </a:schemeClr>
                </a:solidFill>
                <a:latin typeface="Calibri" pitchFamily="34" charset="0"/>
                <a:ea typeface="Calibri" pitchFamily="34" charset="-122"/>
                <a:cs typeface="Calibri" pitchFamily="34" charset="-120"/>
              </a:rPr>
              <a:t>Processes and strategies are </a:t>
            </a:r>
            <a:r>
              <a:rPr lang="en-US" sz="1200" b="1" i="1">
                <a:solidFill>
                  <a:schemeClr val="bg1">
                    <a:lumMod val="95000"/>
                  </a:schemeClr>
                </a:solidFill>
                <a:latin typeface="Calibri" pitchFamily="34" charset="0"/>
                <a:ea typeface="Calibri" pitchFamily="34" charset="-122"/>
                <a:cs typeface="Calibri" pitchFamily="34" charset="-120"/>
              </a:rPr>
              <a:t>designed for feasibility and sustainability </a:t>
            </a:r>
            <a:r>
              <a:rPr lang="en-US" sz="1200">
                <a:solidFill>
                  <a:schemeClr val="bg1">
                    <a:lumMod val="95000"/>
                  </a:schemeClr>
                </a:solidFill>
                <a:latin typeface="Calibri" pitchFamily="34" charset="0"/>
                <a:ea typeface="Calibri" pitchFamily="34" charset="-122"/>
                <a:cs typeface="Calibri" pitchFamily="34" charset="-120"/>
              </a:rPr>
              <a:t>through </a:t>
            </a:r>
            <a:r>
              <a:rPr lang="en-US" sz="1200" b="1" i="1">
                <a:solidFill>
                  <a:schemeClr val="bg1">
                    <a:lumMod val="95000"/>
                  </a:schemeClr>
                </a:solidFill>
                <a:latin typeface="Calibri" pitchFamily="34" charset="0"/>
                <a:ea typeface="Calibri" pitchFamily="34" charset="-122"/>
                <a:cs typeface="Calibri" pitchFamily="34" charset="-120"/>
              </a:rPr>
              <a:t>stakeholder engagement, participatory co-design, and assessing fit to different contexts</a:t>
            </a:r>
            <a:r>
              <a:rPr lang="en-US" sz="1200">
                <a:solidFill>
                  <a:schemeClr val="bg1">
                    <a:lumMod val="95000"/>
                  </a:schemeClr>
                </a:solidFill>
                <a:latin typeface="Calibri" pitchFamily="34" charset="0"/>
                <a:ea typeface="Calibri" pitchFamily="34" charset="-122"/>
                <a:cs typeface="Calibri" pitchFamily="34" charset="-12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solidFill>
                <a:schemeClr val="bg1">
                  <a:lumMod val="95000"/>
                </a:schemeClr>
              </a:solidFill>
              <a:latin typeface="Calibri" pitchFamily="34" charset="0"/>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p>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30000"/>
              </a:lnSpc>
              <a:spcBef>
                <a:spcPts val="0"/>
              </a:spcBef>
              <a:spcAft>
                <a:spcPts val="600"/>
              </a:spcAft>
              <a:buClrTx/>
              <a:buSzTx/>
              <a:buFontTx/>
              <a:buNone/>
              <a:tabLst/>
              <a:defRPr/>
            </a:pPr>
            <a:r>
              <a:rPr lang="en-US" sz="1200">
                <a:latin typeface="Calibri" pitchFamily="34" charset="0"/>
                <a:ea typeface="Calibri" pitchFamily="34" charset="-122"/>
                <a:cs typeface="Calibri" pitchFamily="34" charset="-120"/>
              </a:rPr>
              <a:t>Impactful and sustained change </a:t>
            </a:r>
          </a:p>
          <a:p>
            <a:pPr marL="0" marR="0" lvl="0" indent="0" algn="l" defTabSz="914400" rtl="0" eaLnBrk="1" fontAlgn="auto" latinLnBrk="0" hangingPunct="1">
              <a:lnSpc>
                <a:spcPct val="130000"/>
              </a:lnSpc>
              <a:spcBef>
                <a:spcPts val="0"/>
              </a:spcBef>
              <a:spcAft>
                <a:spcPts val="600"/>
              </a:spcAft>
              <a:buClrTx/>
              <a:buSzTx/>
              <a:buFontTx/>
              <a:buNone/>
              <a:tabLst/>
              <a:defRPr/>
            </a:pPr>
            <a:r>
              <a:rPr lang="en-US" sz="1200">
                <a:latin typeface="Calibri" pitchFamily="34" charset="0"/>
                <a:ea typeface="Calibri" pitchFamily="34" charset="-122"/>
                <a:cs typeface="Calibri" pitchFamily="34" charset="-120"/>
              </a:rPr>
              <a:t>Practice pearls for “developing stakeholder relationships” </a:t>
            </a:r>
          </a:p>
          <a:p>
            <a:pPr marL="0" marR="0" lvl="0" indent="0" algn="l" defTabSz="914400" rtl="0" eaLnBrk="1" fontAlgn="auto" latinLnBrk="0" hangingPunct="1">
              <a:lnSpc>
                <a:spcPct val="130000"/>
              </a:lnSpc>
              <a:spcBef>
                <a:spcPts val="0"/>
              </a:spcBef>
              <a:spcAft>
                <a:spcPts val="600"/>
              </a:spcAft>
              <a:buClrTx/>
              <a:buSzTx/>
              <a:buFontTx/>
              <a:buNone/>
              <a:tabLst/>
              <a:defRPr/>
            </a:pPr>
            <a:endParaRPr lang="en-US" sz="1200">
              <a:latin typeface="Calibri" pitchFamily="34" charset="0"/>
              <a:ea typeface="Calibri" pitchFamily="34" charset="-122"/>
              <a:cs typeface="Calibri" pitchFamily="34" charset="-120"/>
            </a:endParaRPr>
          </a:p>
          <a:p>
            <a:pPr marL="0" marR="0" lvl="0" indent="0" algn="l" defTabSz="914400" rtl="0" eaLnBrk="1" fontAlgn="auto" latinLnBrk="0" hangingPunct="1">
              <a:lnSpc>
                <a:spcPct val="130000"/>
              </a:lnSpc>
              <a:spcBef>
                <a:spcPts val="0"/>
              </a:spcBef>
              <a:spcAft>
                <a:spcPts val="600"/>
              </a:spcAft>
              <a:buClrTx/>
              <a:buSzTx/>
              <a:buFontTx/>
              <a:buNone/>
              <a:tabLst/>
              <a:defRPr/>
            </a:pPr>
            <a:r>
              <a:rPr lang="en-US" sz="1200" b="1" i="1">
                <a:solidFill>
                  <a:srgbClr val="1B2A4A"/>
                </a:solidFill>
                <a:latin typeface="Calibri" pitchFamily="34" charset="0"/>
                <a:ea typeface="Calibri" pitchFamily="34" charset="-122"/>
                <a:cs typeface="Calibri" pitchFamily="34" charset="-120"/>
              </a:rPr>
              <a:t>ERIC Strategies to Develop Stakeholder Relationships: </a:t>
            </a:r>
            <a:br>
              <a:rPr lang="en-US" sz="1200" i="1">
                <a:solidFill>
                  <a:srgbClr val="1B2A4A"/>
                </a:solidFill>
                <a:latin typeface="Calibri" pitchFamily="34" charset="0"/>
                <a:ea typeface="Calibri" pitchFamily="34" charset="-122"/>
                <a:cs typeface="Calibri" pitchFamily="34" charset="-120"/>
              </a:rPr>
            </a:br>
            <a:r>
              <a:rPr lang="en-US" sz="1200" i="1">
                <a:solidFill>
                  <a:srgbClr val="1B2A4A"/>
                </a:solidFill>
                <a:latin typeface="Calibri" pitchFamily="34" charset="0"/>
                <a:ea typeface="Calibri" pitchFamily="34" charset="-122"/>
                <a:cs typeface="Calibri" pitchFamily="34" charset="-120"/>
              </a:rPr>
              <a:t>• Build a coalition  •  Promote network weaving  •  Conduct local consensus discussion •  Develop academic partnerships •  Obtain formal commitments  </a:t>
            </a:r>
            <a:br>
              <a:rPr lang="en-US" sz="1200" i="1">
                <a:solidFill>
                  <a:srgbClr val="1B2A4A"/>
                </a:solidFill>
                <a:latin typeface="Calibri" pitchFamily="34" charset="0"/>
                <a:ea typeface="Calibri" pitchFamily="34" charset="-122"/>
                <a:cs typeface="Calibri" pitchFamily="34" charset="-120"/>
              </a:rPr>
            </a:br>
            <a:r>
              <a:rPr lang="en-US" sz="1200" i="1">
                <a:solidFill>
                  <a:srgbClr val="1B2A4A"/>
                </a:solidFill>
                <a:latin typeface="Calibri" pitchFamily="34" charset="0"/>
                <a:ea typeface="Calibri" pitchFamily="34" charset="-122"/>
                <a:cs typeface="Calibri" pitchFamily="34" charset="-120"/>
              </a:rPr>
              <a:t>•  Use advisory boards and workgroups</a:t>
            </a:r>
            <a:br>
              <a:rPr lang="en-US" sz="1200">
                <a:latin typeface="Calibri" pitchFamily="34" charset="0"/>
                <a:ea typeface="Calibri" pitchFamily="34" charset="-122"/>
                <a:cs typeface="Calibri" pitchFamily="34" charset="-120"/>
              </a:rPr>
            </a:br>
            <a:br>
              <a:rPr lang="en-US" sz="1200">
                <a:latin typeface="Calibri" pitchFamily="34" charset="0"/>
                <a:ea typeface="Calibri" pitchFamily="34" charset="-122"/>
                <a:cs typeface="Calibri" pitchFamily="34" charset="-120"/>
              </a:rPr>
            </a:br>
            <a:r>
              <a:rPr lang="en-US" sz="1200" b="1" kern="0" spc="267">
                <a:solidFill>
                  <a:srgbClr val="FFFFFF"/>
                </a:solidFill>
                <a:latin typeface="Trebuchet MS" pitchFamily="34" charset="0"/>
                <a:ea typeface="Trebuchet MS" pitchFamily="34" charset="-122"/>
                <a:cs typeface="Trebuchet MS" pitchFamily="34" charset="-120"/>
              </a:rPr>
              <a:t>STRUCTURE, PROCESS, &amp; LESSONS</a:t>
            </a:r>
            <a:br>
              <a:rPr lang="en-US" sz="1200">
                <a:latin typeface="Calibri" pitchFamily="34" charset="0"/>
                <a:ea typeface="Calibri" pitchFamily="34" charset="-122"/>
                <a:cs typeface="Calibri" pitchFamily="34" charset="-120"/>
              </a:rPr>
            </a:br>
            <a:br>
              <a:rPr lang="en-US" sz="1200">
                <a:latin typeface="Calibri" pitchFamily="34" charset="0"/>
                <a:ea typeface="Calibri" pitchFamily="34" charset="-122"/>
                <a:cs typeface="Calibri" pitchFamily="34" charset="-120"/>
              </a:rPr>
            </a:br>
            <a:r>
              <a:rPr lang="en-US" sz="1200">
                <a:solidFill>
                  <a:schemeClr val="bg2">
                    <a:lumMod val="50000"/>
                  </a:schemeClr>
                </a:solidFill>
                <a:latin typeface="Calibri" panose="020F0502020204030204" pitchFamily="34" charset="0"/>
                <a:cs typeface="Calibri" panose="020F0502020204030204" pitchFamily="34" charset="0"/>
              </a:rPr>
              <a:t>To date we have built a cross-sector coalition that includes leadership, representatives, and champions from state agencies, community behavioral health centers (CBHCs), and multidisciplinary clinical and research experts, aligned on the </a:t>
            </a:r>
            <a:r>
              <a:rPr lang="en-US" sz="1200" b="1">
                <a:latin typeface="Calibri" panose="020F0502020204030204" pitchFamily="34" charset="0"/>
                <a:cs typeface="Calibri" panose="020F0502020204030204" pitchFamily="34" charset="0"/>
              </a:rPr>
              <a:t>goal of ensuring ”no wrong door to life-saving treatments”.</a:t>
            </a:r>
            <a:endParaRPr lang="en-US" sz="1200">
              <a:latin typeface="Calibri" pitchFamily="34" charset="0"/>
              <a:ea typeface="Calibri" pitchFamily="34" charset="-122"/>
              <a:cs typeface="Calibri" pitchFamily="34" charset="-120"/>
            </a:endParaRPr>
          </a:p>
          <a:p>
            <a:pPr marL="0" indent="0" algn="l">
              <a:lnSpc>
                <a:spcPct val="130000"/>
              </a:lnSpc>
              <a:spcAft>
                <a:spcPts val="600"/>
              </a:spcAft>
              <a:buNone/>
            </a:pPr>
            <a:endParaRPr lang="en-US" sz="1200">
              <a:latin typeface="Calibri" pitchFamily="34" charset="0"/>
              <a:ea typeface="Calibri" pitchFamily="34" charset="-122"/>
              <a:cs typeface="Calibri" pitchFamily="34" charset="-120"/>
            </a:endParaRPr>
          </a:p>
          <a:p>
            <a:pPr marL="0" indent="0" algn="l">
              <a:lnSpc>
                <a:spcPct val="130000"/>
              </a:lnSpc>
              <a:spcAft>
                <a:spcPts val="600"/>
              </a:spcAft>
              <a:buNone/>
            </a:pPr>
            <a:r>
              <a:rPr lang="en-US" sz="1200">
                <a:solidFill>
                  <a:srgbClr val="2D3748"/>
                </a:solidFill>
                <a:latin typeface="Calibri" pitchFamily="34" charset="0"/>
                <a:cs typeface="Calibri" pitchFamily="34" charset="-120"/>
              </a:rPr>
              <a:t>Broad spectrum of stakeholders: policy, psychiatry, pharmacy, nursing, academic, advocacy, for-profit </a:t>
            </a:r>
          </a:p>
          <a:p>
            <a:pPr marL="0" indent="0" algn="l">
              <a:lnSpc>
                <a:spcPct val="130000"/>
              </a:lnSpc>
              <a:spcAft>
                <a:spcPts val="600"/>
              </a:spcAft>
              <a:buNone/>
            </a:pPr>
            <a:r>
              <a:rPr lang="en-US" sz="1200">
                <a:solidFill>
                  <a:srgbClr val="2D3748"/>
                </a:solidFill>
                <a:latin typeface="Calibri" pitchFamily="34" charset="0"/>
                <a:ea typeface="Calibri" pitchFamily="34" charset="-122"/>
                <a:cs typeface="Calibri" pitchFamily="34" charset="-120"/>
              </a:rPr>
              <a:t>Mission-critical, high-priority goals/interest – really about treatment access and better patient care, even aligned with for-profit pharmaceutical companies </a:t>
            </a:r>
          </a:p>
          <a:p>
            <a:pPr marL="0" indent="0" algn="l">
              <a:lnSpc>
                <a:spcPct val="130000"/>
              </a:lnSpc>
              <a:spcAft>
                <a:spcPts val="600"/>
              </a:spcAft>
              <a:buNone/>
            </a:pPr>
            <a:r>
              <a:rPr lang="en-US" sz="1200">
                <a:solidFill>
                  <a:srgbClr val="2D3748"/>
                </a:solidFill>
                <a:latin typeface="Calibri" pitchFamily="34" charset="0"/>
                <a:ea typeface="Calibri" pitchFamily="34" charset="-122"/>
                <a:cs typeface="Calibri" pitchFamily="34" charset="-120"/>
              </a:rPr>
              <a:t>Life-saving treatments – including LAI MAUD and MOUD (naltrexone, buprenorphine) and clozapine  </a:t>
            </a:r>
            <a:br>
              <a:rPr lang="en-US" sz="1200">
                <a:solidFill>
                  <a:srgbClr val="2D3748"/>
                </a:solidFill>
                <a:latin typeface="Calibri" pitchFamily="34" charset="0"/>
                <a:ea typeface="Calibri" pitchFamily="34" charset="-122"/>
                <a:cs typeface="Calibri" pitchFamily="34" charset="-120"/>
              </a:rPr>
            </a:br>
            <a:endParaRPr lang="en-US" sz="1200">
              <a:solidFill>
                <a:srgbClr val="2D3748"/>
              </a:solidFill>
              <a:latin typeface="Calibri" pitchFamily="34" charset="0"/>
              <a:ea typeface="Calibri" pitchFamily="34" charset="-122"/>
              <a:cs typeface="Calibri" pitchFamily="34" charset="-120"/>
            </a:endParaRPr>
          </a:p>
          <a:p>
            <a:pPr marL="228594" indent="-215895">
              <a:lnSpc>
                <a:spcPct val="130000"/>
              </a:lnSpc>
              <a:spcAft>
                <a:spcPts val="667"/>
              </a:spcAft>
              <a:buSzPct val="100000"/>
              <a:buFontTx/>
              <a:buChar char="•"/>
            </a:pPr>
            <a:r>
              <a:rPr lang="en-US">
                <a:solidFill>
                  <a:srgbClr val="2D3748"/>
                </a:solidFill>
                <a:latin typeface="Calibri" pitchFamily="34" charset="0"/>
                <a:cs typeface="Calibri" pitchFamily="34" charset="-120"/>
              </a:rPr>
              <a:t>Formal commitment from key agencies: MassHealth, DMH, DPH, and MBHP</a:t>
            </a:r>
          </a:p>
          <a:p>
            <a:pPr marL="0" indent="0" algn="l">
              <a:lnSpc>
                <a:spcPct val="130000"/>
              </a:lnSpc>
              <a:spcAft>
                <a:spcPts val="600"/>
              </a:spcAft>
              <a:buNone/>
            </a:pPr>
            <a:r>
              <a:rPr lang="en-US" sz="1200">
                <a:solidFill>
                  <a:srgbClr val="2D3748"/>
                </a:solidFill>
                <a:latin typeface="Calibri" pitchFamily="34" charset="0"/>
                <a:ea typeface="Calibri" pitchFamily="34" charset="-122"/>
                <a:cs typeface="Calibri" pitchFamily="34" charset="-120"/>
              </a:rPr>
              <a:t>Consensus on priority focus </a:t>
            </a:r>
          </a:p>
          <a:p>
            <a:pPr marL="0" indent="0" algn="l">
              <a:lnSpc>
                <a:spcPct val="130000"/>
              </a:lnSpc>
              <a:spcAft>
                <a:spcPts val="600"/>
              </a:spcAft>
              <a:buNone/>
            </a:pPr>
            <a:r>
              <a:rPr lang="en-US" sz="1200">
                <a:solidFill>
                  <a:srgbClr val="2D3748"/>
                </a:solidFill>
                <a:latin typeface="Calibri" pitchFamily="34" charset="0"/>
                <a:ea typeface="Calibri" pitchFamily="34" charset="-122"/>
                <a:cs typeface="Calibri" pitchFamily="34" charset="-120"/>
              </a:rPr>
              <a:t>Generate interest and </a:t>
            </a:r>
            <a:r>
              <a:rPr lang="en-US" sz="1200" err="1">
                <a:solidFill>
                  <a:srgbClr val="2D3748"/>
                </a:solidFill>
                <a:latin typeface="Calibri" pitchFamily="34" charset="0"/>
                <a:ea typeface="Calibri" pitchFamily="34" charset="-122"/>
                <a:cs typeface="Calibri" pitchFamily="34" charset="-120"/>
              </a:rPr>
              <a:t>buyin</a:t>
            </a:r>
            <a:r>
              <a:rPr lang="en-US" sz="1200">
                <a:solidFill>
                  <a:srgbClr val="2D3748"/>
                </a:solidFill>
                <a:latin typeface="Calibri" pitchFamily="34" charset="0"/>
                <a:ea typeface="Calibri" pitchFamily="34" charset="-122"/>
                <a:cs typeface="Calibri" pitchFamily="34" charset="-120"/>
              </a:rPr>
              <a:t>, building trust</a:t>
            </a:r>
            <a:endParaRPr lang="en-US" sz="1200">
              <a:latin typeface="Calibri" pitchFamily="34" charset="0"/>
              <a:ea typeface="Calibri" pitchFamily="34" charset="-122"/>
              <a:cs typeface="Calibri" pitchFamily="34" charset="-120"/>
            </a:endParaRPr>
          </a:p>
          <a:p>
            <a:pPr marL="0" indent="0" algn="l">
              <a:lnSpc>
                <a:spcPct val="130000"/>
              </a:lnSpc>
              <a:spcAft>
                <a:spcPts val="600"/>
              </a:spcAft>
              <a:buNone/>
            </a:pPr>
            <a:r>
              <a:rPr lang="en-US" sz="1200">
                <a:latin typeface="Calibri" pitchFamily="34" charset="0"/>
                <a:ea typeface="Calibri" pitchFamily="34" charset="-122"/>
                <a:cs typeface="Calibri" pitchFamily="34" charset="-120"/>
              </a:rPr>
              <a:t>Making sure every part  understands its purpose within the network/group, serves both personal motivations and organizational aspirations </a:t>
            </a:r>
          </a:p>
          <a:p>
            <a:pPr marL="0" marR="0" lvl="0" indent="0" algn="l" defTabSz="914400" rtl="0" eaLnBrk="1" fontAlgn="auto" latinLnBrk="0" hangingPunct="1">
              <a:lnSpc>
                <a:spcPct val="130000"/>
              </a:lnSpc>
              <a:spcBef>
                <a:spcPts val="0"/>
              </a:spcBef>
              <a:spcAft>
                <a:spcPts val="600"/>
              </a:spcAft>
              <a:buClrTx/>
              <a:buSzTx/>
              <a:buFontTx/>
              <a:buNone/>
              <a:tabLst/>
              <a:defRPr/>
            </a:pPr>
            <a:r>
              <a:rPr lang="en-US" sz="1200">
                <a:latin typeface="Calibri" pitchFamily="34" charset="0"/>
                <a:ea typeface="Calibri" pitchFamily="34" charset="-122"/>
                <a:cs typeface="Calibri" pitchFamily="34" charset="-120"/>
              </a:rPr>
              <a:t>Building relationships take time, more people you involved, things go at a slower pace </a:t>
            </a:r>
            <a:br>
              <a:rPr lang="en-US" sz="1200">
                <a:latin typeface="Calibri" pitchFamily="34" charset="0"/>
                <a:ea typeface="Calibri" pitchFamily="34" charset="-122"/>
                <a:cs typeface="Calibri" pitchFamily="34" charset="-120"/>
              </a:rPr>
            </a:br>
            <a:r>
              <a:rPr lang="en-US" i="1">
                <a:solidFill>
                  <a:srgbClr val="2D3748"/>
                </a:solidFill>
                <a:latin typeface="Calibri" pitchFamily="34" charset="0"/>
                <a:cs typeface="Calibri" pitchFamily="34" charset="-120"/>
              </a:rPr>
              <a:t>“Deliberate process, emergent results.”</a:t>
            </a:r>
            <a:endParaRPr lang="en-US" sz="1200">
              <a:latin typeface="Calibri" pitchFamily="34" charset="0"/>
              <a:ea typeface="Calibri" pitchFamily="34" charset="-122"/>
              <a:cs typeface="Calibri" pitchFamily="34" charset="-120"/>
            </a:endParaRPr>
          </a:p>
          <a:p>
            <a:pPr marL="0" indent="0" algn="l">
              <a:lnSpc>
                <a:spcPct val="130000"/>
              </a:lnSpc>
              <a:spcAft>
                <a:spcPts val="600"/>
              </a:spcAft>
              <a:buNone/>
            </a:pPr>
            <a:r>
              <a:rPr lang="en-US" sz="1200">
                <a:latin typeface="Calibri" pitchFamily="34" charset="0"/>
                <a:ea typeface="Calibri" pitchFamily="34" charset="-122"/>
                <a:cs typeface="Calibri" pitchFamily="34" charset="-120"/>
              </a:rPr>
              <a:t>Vs. A priori protocol, hypothesis-driven research --&gt; deliberate process /strategy /approach, but flexible and open enough to let the group and results guide you  --- </a:t>
            </a:r>
            <a:r>
              <a:rPr lang="en-US" sz="1200" b="1">
                <a:latin typeface="Calibri" pitchFamily="34" charset="0"/>
                <a:ea typeface="Calibri" pitchFamily="34" charset="-122"/>
                <a:cs typeface="Calibri" pitchFamily="34" charset="-120"/>
              </a:rPr>
              <a:t>PROCESS OF DISCOVERY AND LEARNING</a:t>
            </a:r>
          </a:p>
          <a:p>
            <a:pPr marL="0" indent="0" algn="l">
              <a:lnSpc>
                <a:spcPct val="130000"/>
              </a:lnSpc>
              <a:spcAft>
                <a:spcPts val="600"/>
              </a:spcAft>
              <a:buNone/>
            </a:pPr>
            <a:endParaRPr lang="en-US" sz="1200" b="1">
              <a:latin typeface="Calibri" pitchFamily="34" charset="0"/>
              <a:ea typeface="Calibri" pitchFamily="34" charset="-122"/>
              <a:cs typeface="Calibri" pitchFamily="34" charset="-120"/>
            </a:endParaRPr>
          </a:p>
          <a:p>
            <a:pPr marL="171450" indent="-171450" algn="l">
              <a:lnSpc>
                <a:spcPct val="130000"/>
              </a:lnSpc>
              <a:spcAft>
                <a:spcPts val="600"/>
              </a:spcAft>
              <a:buFontTx/>
              <a:buChar char="-"/>
            </a:pPr>
            <a:r>
              <a:rPr lang="en-US" sz="1200">
                <a:latin typeface="Calibri" pitchFamily="34" charset="0"/>
                <a:ea typeface="Calibri" pitchFamily="34" charset="-122"/>
                <a:cs typeface="Calibri" pitchFamily="34" charset="-120"/>
              </a:rPr>
              <a:t>Approach that everyone has expertise, experience, and knowledge; (I’m not coming in with the ”right answer” or “right way” of doing things) – humility that I don’t know, that you have wisdom and I want to learn from you, that we can learn from each other, share knowledge and resources – not adding demands (not an additional KPI to meet), but helping you do the work you want to do easier. Reminded that, lead with the basic assumption, and inspire that</a:t>
            </a:r>
            <a:r>
              <a:rPr lang="en-US" sz="1200">
                <a:latin typeface="Calibri" pitchFamily="34" charset="0"/>
                <a:ea typeface="Calibri" pitchFamily="34" charset="-122"/>
                <a:cs typeface="Calibri" pitchFamily="34" charset="-120"/>
                <a:sym typeface="Wingdings" pitchFamily="2" charset="2"/>
              </a:rPr>
              <a:t>: </a:t>
            </a:r>
            <a:r>
              <a:rPr lang="en-US" sz="1200" b="1">
                <a:latin typeface="Calibri" pitchFamily="34" charset="0"/>
                <a:ea typeface="Calibri" pitchFamily="34" charset="-122"/>
                <a:cs typeface="Calibri" pitchFamily="34" charset="-120"/>
              </a:rPr>
              <a:t>People want to do their best work (</a:t>
            </a:r>
            <a:r>
              <a:rPr lang="en-US" sz="1200" b="0">
                <a:latin typeface="Calibri" pitchFamily="34" charset="0"/>
                <a:ea typeface="Calibri" pitchFamily="34" charset="-122"/>
                <a:cs typeface="Calibri" pitchFamily="34" charset="-120"/>
              </a:rPr>
              <a:t>things bigger than your individual control gets in the way like system-level barriers), so let us help make it easier to do the work you want to do). </a:t>
            </a:r>
            <a:endParaRPr lang="en-US" sz="1200">
              <a:latin typeface="Calibri" pitchFamily="34" charset="0"/>
              <a:ea typeface="Calibri" pitchFamily="34" charset="-122"/>
              <a:cs typeface="Calibri" pitchFamily="34" charset="-120"/>
            </a:endParaRPr>
          </a:p>
          <a:p>
            <a:pPr marL="171450" indent="-171450" algn="l">
              <a:lnSpc>
                <a:spcPct val="130000"/>
              </a:lnSpc>
              <a:spcAft>
                <a:spcPts val="600"/>
              </a:spcAft>
              <a:buFontTx/>
              <a:buChar char="-"/>
            </a:pPr>
            <a:r>
              <a:rPr lang="en-US" sz="1200">
                <a:latin typeface="Calibri" pitchFamily="34" charset="0"/>
                <a:ea typeface="Calibri" pitchFamily="34" charset="-122"/>
                <a:cs typeface="Calibri" pitchFamily="34" charset="-120"/>
              </a:rPr>
              <a:t>Shared commitment, priority goal, collective/coordinated action towards – </a:t>
            </a:r>
          </a:p>
          <a:p>
            <a:pPr marL="171450" indent="-171450" algn="l">
              <a:lnSpc>
                <a:spcPct val="130000"/>
              </a:lnSpc>
              <a:spcAft>
                <a:spcPts val="600"/>
              </a:spcAft>
              <a:buFontTx/>
              <a:buChar char="-"/>
            </a:pPr>
            <a:endParaRPr lang="en-US" sz="1200">
              <a:latin typeface="Calibri" pitchFamily="34" charset="0"/>
              <a:ea typeface="Calibri" pitchFamily="34" charset="-122"/>
              <a:cs typeface="Calibri" pitchFamily="34" charset="-120"/>
            </a:endParaRPr>
          </a:p>
          <a:p>
            <a:pPr marL="171450" indent="-171450" algn="l">
              <a:lnSpc>
                <a:spcPct val="130000"/>
              </a:lnSpc>
              <a:spcAft>
                <a:spcPts val="600"/>
              </a:spcAft>
              <a:buFontTx/>
              <a:buChar char="-"/>
            </a:pPr>
            <a:r>
              <a:rPr lang="en-US" sz="1200" b="1">
                <a:latin typeface="Calibri" pitchFamily="34" charset="0"/>
                <a:ea typeface="Calibri" pitchFamily="34" charset="-122"/>
                <a:cs typeface="Calibri" pitchFamily="34" charset="-120"/>
              </a:rPr>
              <a:t>People want to do their best work, our job is to be create the conditions for the best care/work to happen. Not an additional demand, ”how can I make things easier for you”. </a:t>
            </a:r>
          </a:p>
          <a:p>
            <a:pPr marL="171450" indent="-171450" algn="l">
              <a:lnSpc>
                <a:spcPct val="130000"/>
              </a:lnSpc>
              <a:spcAft>
                <a:spcPts val="600"/>
              </a:spcAft>
              <a:buFontTx/>
              <a:buChar char="-"/>
            </a:pPr>
            <a:r>
              <a:rPr lang="en-US" sz="1200">
                <a:latin typeface="Calibri" pitchFamily="34" charset="0"/>
                <a:ea typeface="Calibri" pitchFamily="34" charset="-122"/>
                <a:cs typeface="Calibri" pitchFamily="34" charset="-120"/>
              </a:rPr>
              <a:t>Plan the path but let people redraw it </a:t>
            </a:r>
            <a:br>
              <a:rPr lang="en-US" sz="1200">
                <a:latin typeface="Calibri" pitchFamily="34" charset="0"/>
                <a:ea typeface="Calibri" pitchFamily="34" charset="-122"/>
                <a:cs typeface="Calibri" pitchFamily="34" charset="-120"/>
              </a:rPr>
            </a:br>
            <a:endParaRPr lang="en-US" sz="1200">
              <a:latin typeface="Calibri" pitchFamily="34" charset="0"/>
              <a:ea typeface="Calibri" pitchFamily="34" charset="-122"/>
              <a:cs typeface="Calibri" pitchFamily="34" charset="-120"/>
            </a:endParaRPr>
          </a:p>
          <a:p>
            <a:pPr algn="l"/>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highlight>
                <a:srgbClr val="FFFF00"/>
              </a:highlight>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rgbClr val="2D3748"/>
              </a:solidFill>
              <a:latin typeface="Calibri" pitchFamily="34" charset="0"/>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2D3748"/>
                </a:solidFill>
                <a:latin typeface="Calibri" pitchFamily="34" charset="0"/>
                <a:ea typeface="Calibri" pitchFamily="34" charset="-122"/>
                <a:cs typeface="Calibri" pitchFamily="34" charset="-120"/>
              </a:rPr>
              <a:t>Systematic Literature Review on interventions and implementation strategies for long-acting antipsychotic medication initiation and continuation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rgbClr val="2D3748"/>
              </a:solidFill>
              <a:latin typeface="Calibri" pitchFamily="34" charset="0"/>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2D3748"/>
                </a:solidFill>
                <a:latin typeface="Calibri" pitchFamily="34" charset="0"/>
                <a:ea typeface="Calibri" pitchFamily="34" charset="-122"/>
                <a:cs typeface="Calibri" pitchFamily="34" charset="-120"/>
              </a:rPr>
              <a:t>Identify feasible, evidence- and practice-informed improvements to licensing, practice regulations, and insurance barriers through dialogue with state agencies</a:t>
            </a:r>
          </a:p>
          <a:p>
            <a:pPr marL="0" indent="0" algn="l">
              <a:buNone/>
            </a:pPr>
            <a:endParaRPr lang="en-US" sz="1200"/>
          </a:p>
          <a:p>
            <a:pPr marL="0" indent="0" algn="l">
              <a:buNone/>
            </a:pPr>
            <a:endParaRPr lang="en-US" sz="1200"/>
          </a:p>
          <a:p>
            <a:pPr marL="0" indent="0" algn="l">
              <a:buNone/>
            </a:pPr>
            <a:endParaRPr lang="en-US" sz="1200"/>
          </a:p>
          <a:p>
            <a:pPr marL="0" indent="0" algn="l">
              <a:buNone/>
            </a:pPr>
            <a:r>
              <a:rPr lang="en-US" sz="1200"/>
              <a:t>STAKEHOLDER/COMMUNITY-ENGAGED throughout</a:t>
            </a:r>
            <a:br>
              <a:rPr lang="en-US" sz="1200"/>
            </a:br>
            <a:r>
              <a:rPr lang="en-US" sz="1200">
                <a:solidFill>
                  <a:schemeClr val="bg1">
                    <a:lumMod val="95000"/>
                  </a:schemeClr>
                </a:solidFill>
                <a:latin typeface="Calibri" pitchFamily="34" charset="0"/>
                <a:ea typeface="Calibri" pitchFamily="34" charset="-122"/>
                <a:cs typeface="Calibri" pitchFamily="34" charset="-120"/>
              </a:rPr>
              <a:t>Processes and strategies are </a:t>
            </a:r>
            <a:r>
              <a:rPr lang="en-US" sz="1200" b="1" i="1">
                <a:solidFill>
                  <a:schemeClr val="bg1">
                    <a:lumMod val="95000"/>
                  </a:schemeClr>
                </a:solidFill>
                <a:latin typeface="Calibri" pitchFamily="34" charset="0"/>
                <a:ea typeface="Calibri" pitchFamily="34" charset="-122"/>
                <a:cs typeface="Calibri" pitchFamily="34" charset="-120"/>
              </a:rPr>
              <a:t>designed for feasibility and sustainability </a:t>
            </a:r>
            <a:r>
              <a:rPr lang="en-US" sz="1200">
                <a:solidFill>
                  <a:schemeClr val="bg1">
                    <a:lumMod val="95000"/>
                  </a:schemeClr>
                </a:solidFill>
                <a:latin typeface="Calibri" pitchFamily="34" charset="0"/>
                <a:ea typeface="Calibri" pitchFamily="34" charset="-122"/>
                <a:cs typeface="Calibri" pitchFamily="34" charset="-120"/>
              </a:rPr>
              <a:t>through </a:t>
            </a:r>
            <a:r>
              <a:rPr lang="en-US" sz="1200" b="1" i="1">
                <a:solidFill>
                  <a:schemeClr val="bg1">
                    <a:lumMod val="95000"/>
                  </a:schemeClr>
                </a:solidFill>
                <a:latin typeface="Calibri" pitchFamily="34" charset="0"/>
                <a:ea typeface="Calibri" pitchFamily="34" charset="-122"/>
                <a:cs typeface="Calibri" pitchFamily="34" charset="-120"/>
              </a:rPr>
              <a:t>stakeholder engagement, participatory co-design, and assessing fit to different contexts</a:t>
            </a:r>
            <a:br>
              <a:rPr lang="en-US" sz="1200"/>
            </a:br>
            <a:endParaRPr lang="en-US" sz="1200"/>
          </a:p>
          <a:p>
            <a:pPr algn="l">
              <a:lnSpc>
                <a:spcPct val="130000"/>
              </a:lnSpc>
              <a:spcAft>
                <a:spcPts val="800"/>
              </a:spcAft>
            </a:pPr>
            <a:r>
              <a:rPr lang="en-US" sz="1200">
                <a:latin typeface="Calibri" pitchFamily="34" charset="0"/>
                <a:ea typeface="Calibri" pitchFamily="34" charset="-122"/>
                <a:cs typeface="Calibri" pitchFamily="34" charset="-120"/>
              </a:rPr>
              <a:t>Landscape analysis: needs, readiness, implementation determinants assessment</a:t>
            </a:r>
          </a:p>
          <a:p>
            <a:pPr algn="l">
              <a:lnSpc>
                <a:spcPct val="130000"/>
              </a:lnSpc>
              <a:spcAft>
                <a:spcPts val="800"/>
              </a:spcAft>
            </a:pPr>
            <a:r>
              <a:rPr lang="en-US" sz="1200">
                <a:latin typeface="Calibri" pitchFamily="34" charset="0"/>
                <a:ea typeface="Calibri" pitchFamily="34" charset="-122"/>
                <a:cs typeface="Calibri" pitchFamily="34" charset="-120"/>
              </a:rPr>
              <a:t>Strategic plan development</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2D3748"/>
                </a:solidFill>
                <a:latin typeface="Calibri" pitchFamily="34" charset="0"/>
                <a:cs typeface="Calibri" pitchFamily="34" charset="-120"/>
              </a:rPr>
              <a:t>Understand patient and caregiver perspectives on their treatment experiences and preferences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Establish baseline performance and quality monitoring protocol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2D3748"/>
                </a:solidFill>
                <a:latin typeface="Calibri" pitchFamily="34" charset="0"/>
                <a:cs typeface="Calibri" pitchFamily="34" charset="-120"/>
              </a:rPr>
              <a:t>Conduct regulatory and policy analysis around licensing, practice regulations, insurance barriers </a:t>
            </a:r>
            <a:r>
              <a:rPr lang="en-US" sz="1200">
                <a:solidFill>
                  <a:srgbClr val="2D3748"/>
                </a:solidFill>
                <a:latin typeface="Calibri" pitchFamily="34" charset="0"/>
                <a:ea typeface="Calibri" pitchFamily="34" charset="-122"/>
                <a:cs typeface="Calibri" pitchFamily="34" charset="-120"/>
              </a:rPr>
              <a:t>to identify feasible policy-level changes </a:t>
            </a:r>
            <a:endParaRPr lang="en-US" sz="1200">
              <a:solidFill>
                <a:srgbClr val="2D3748"/>
              </a:solidFill>
              <a:latin typeface="Calibri" pitchFamily="34" charset="0"/>
              <a:cs typeface="Calibri" pitchFamily="34" charset="-120"/>
            </a:endParaRPr>
          </a:p>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FE2BA-8497-D85F-6F35-511202E52D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3F802E-729E-6AE5-264D-86494A9505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5D33B8-C78D-D846-D7BF-25E6F288EF7F}"/>
              </a:ext>
            </a:extLst>
          </p:cNvPr>
          <p:cNvSpPr>
            <a:spLocks noGrp="1"/>
          </p:cNvSpPr>
          <p:nvPr>
            <p:ph type="body" idx="1"/>
          </p:nvPr>
        </p:nvSpPr>
        <p:spPr/>
        <p:txBody>
          <a:bodyPr/>
          <a:lstStyle/>
          <a:p>
            <a:r>
              <a:rPr lang="en-US" sz="1200" kern="1200">
                <a:solidFill>
                  <a:schemeClr val="tx1"/>
                </a:solidFill>
                <a:effectLst/>
                <a:latin typeface="+mn-lt"/>
                <a:ea typeface="+mn-ea"/>
                <a:cs typeface="+mn-cs"/>
              </a:rPr>
              <a:t>• Median est. patient volume at each site: 2500-5000 individuals last year (range: 1000-2500 to ≥10,000 </a:t>
            </a:r>
            <a:r>
              <a:rPr lang="en-US" sz="1200" kern="1200" err="1">
                <a:solidFill>
                  <a:schemeClr val="tx1"/>
                </a:solidFill>
                <a:effectLst/>
                <a:latin typeface="+mn-lt"/>
                <a:ea typeface="+mn-ea"/>
                <a:cs typeface="+mn-cs"/>
              </a:rPr>
              <a:t>individuaals</a:t>
            </a:r>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 Median est. % of individuals on public insurance: 80-100% (More than 80% of sites [24/29[ serve predominantly publicly insured populations: ≥60%) </a:t>
            </a:r>
          </a:p>
          <a:p>
            <a:r>
              <a:rPr lang="en-US" sz="1200" kern="1200">
                <a:solidFill>
                  <a:schemeClr val="tx1"/>
                </a:solidFill>
                <a:effectLst/>
                <a:latin typeface="+mn-lt"/>
                <a:ea typeface="+mn-ea"/>
                <a:cs typeface="+mn-cs"/>
              </a:rPr>
              <a:t>- 3.9/4 for LAI-AP; 3.8/4 for LAI-MAT (average) </a:t>
            </a:r>
          </a:p>
          <a:p>
            <a:endParaRPr lang="en-US"/>
          </a:p>
        </p:txBody>
      </p:sp>
      <p:sp>
        <p:nvSpPr>
          <p:cNvPr id="4" name="Slide Number Placeholder 3">
            <a:extLst>
              <a:ext uri="{FF2B5EF4-FFF2-40B4-BE49-F238E27FC236}">
                <a16:creationId xmlns:a16="http://schemas.microsoft.com/office/drawing/2014/main" id="{EDFCE3D2-A0E5-5940-C93B-C82A8820020C}"/>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20EFE80-F86C-0048-999B-05F7B59011F0}" type="slidenum">
              <a:rPr kumimoji="0" lang="en-US"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26106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Characterizing capability etc. </a:t>
            </a:r>
            <a:br>
              <a:rPr lang="en-US" i="1"/>
            </a:br>
            <a:r>
              <a:rPr lang="en-US" i="1"/>
              <a:t>Highlight for buprenorphine – low capability sites report &lt;5% actual pt volume need. But may not be detecting and treating properly. </a:t>
            </a:r>
            <a:br>
              <a:rPr lang="en-US" i="1"/>
            </a:br>
            <a:br>
              <a:rPr lang="en-US"/>
            </a:br>
            <a:r>
              <a:rPr lang="en-US"/>
              <a:t>Access drives prescribing gaps – over patient and  provider reasons/barriers.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&gt; Licensing reform (DPH Medical designation) highest leverage to clos practice/prescribing gap </a:t>
            </a:r>
            <a:br>
              <a:rPr lang="en-US"/>
            </a:br>
            <a:br>
              <a:rPr lang="en-US"/>
            </a:br>
            <a:r>
              <a:rPr lang="en-US" sz="1200" i="1">
                <a:solidFill>
                  <a:srgbClr val="1F2937"/>
                </a:solidFill>
                <a:latin typeface="Calibri" pitchFamily="34" charset="0"/>
                <a:ea typeface="Calibri" pitchFamily="34" charset="-122"/>
                <a:cs typeface="Calibri" pitchFamily="34" charset="-120"/>
              </a:rPr>
              <a:t>All 5 sites with infrequent or no long-acting antipsychotic prescribing cited lack of onsite administration capability and workflows as the main barrier to routine prescribing. 9/20 sites with infrequent or no long-acting MAT prescribing reported main reason as lack of onsite administration capability and workflows. </a:t>
            </a:r>
          </a:p>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87BDD-513A-D573-AD53-46E8C8CF33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9D4E33-7787-0231-04D1-5FC247DB32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B0337-6005-D013-D805-69EE9AAB422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AP: Only 10 (34%) store AND administer onsite. </a:t>
            </a:r>
            <a:r>
              <a:rPr lang="en-US" sz="1200" kern="1200">
                <a:solidFill>
                  <a:schemeClr val="tx1"/>
                </a:solidFill>
                <a:effectLst/>
                <a:latin typeface="+mn-lt"/>
                <a:ea typeface="+mn-ea"/>
                <a:cs typeface="+mn-cs"/>
              </a:rPr>
              <a:t>Only </a:t>
            </a:r>
            <a:r>
              <a:rPr lang="en-US" sz="1200" b="1" kern="1200">
                <a:solidFill>
                  <a:schemeClr val="tx1"/>
                </a:solidFill>
                <a:effectLst/>
                <a:latin typeface="+mn-lt"/>
                <a:ea typeface="+mn-ea"/>
                <a:cs typeface="+mn-cs"/>
              </a:rPr>
              <a:t>7 sites (24%) store and administer both LAI-Bup and LAI-</a:t>
            </a:r>
            <a:r>
              <a:rPr lang="en-US" sz="1200" b="1" kern="1200" err="1">
                <a:solidFill>
                  <a:schemeClr val="tx1"/>
                </a:solidFill>
                <a:effectLst/>
                <a:latin typeface="+mn-lt"/>
                <a:ea typeface="+mn-ea"/>
                <a:cs typeface="+mn-cs"/>
              </a:rPr>
              <a:t>Nalt</a:t>
            </a:r>
            <a:r>
              <a:rPr lang="en-US" sz="1200" b="1" kern="1200">
                <a:solidFill>
                  <a:schemeClr val="tx1"/>
                </a:solidFill>
                <a:effectLst/>
                <a:latin typeface="+mn-lt"/>
                <a:ea typeface="+mn-ea"/>
                <a:cs typeface="+mn-cs"/>
              </a:rPr>
              <a:t>.</a:t>
            </a:r>
            <a:r>
              <a:rPr lang="en-US">
                <a:effectLst/>
              </a:rPr>
              <a:t> </a:t>
            </a:r>
            <a:br>
              <a:rPr lang="en-US" sz="1200" b="1" kern="1200">
                <a:solidFill>
                  <a:schemeClr val="tx1"/>
                </a:solidFill>
                <a:effectLst/>
                <a:latin typeface="+mn-lt"/>
                <a:ea typeface="+mn-ea"/>
                <a:cs typeface="+mn-cs"/>
              </a:rPr>
            </a:br>
            <a:br>
              <a:rPr lang="en-US" sz="1200" b="1" kern="1200">
                <a:solidFill>
                  <a:schemeClr val="tx1"/>
                </a:solidFill>
                <a:effectLst/>
                <a:latin typeface="+mn-lt"/>
                <a:ea typeface="+mn-ea"/>
                <a:cs typeface="+mn-cs"/>
              </a:rPr>
            </a:br>
            <a:r>
              <a:rPr lang="en-US" sz="1200" b="1" kern="1200">
                <a:solidFill>
                  <a:schemeClr val="tx1"/>
                </a:solidFill>
                <a:effectLst/>
                <a:latin typeface="+mn-lt"/>
                <a:ea typeface="+mn-ea"/>
                <a:cs typeface="+mn-cs"/>
              </a:rPr>
              <a:t>AP: </a:t>
            </a:r>
            <a:r>
              <a:rPr lang="en-US" sz="1200" kern="1200">
                <a:solidFill>
                  <a:schemeClr val="tx1"/>
                </a:solidFill>
                <a:effectLst/>
                <a:latin typeface="+mn-lt"/>
                <a:ea typeface="+mn-ea"/>
                <a:cs typeface="+mn-cs"/>
              </a:rPr>
              <a:t>Most sites used a combination of referral pathways, typically through VNA (6), group living environments (5), or through other hospital outpatient clinics, injection clinics, or other CBHCs (5). Other less frequent pathways included administration at specialized pharmacies or patient’s PCP</a:t>
            </a:r>
            <a:r>
              <a:rPr lang="en-US">
                <a:effectLst/>
              </a:rPr>
              <a:t> </a:t>
            </a:r>
            <a:br>
              <a:rPr lang="en-US">
                <a:effectLst/>
              </a:rPr>
            </a:br>
            <a:r>
              <a:rPr lang="en-US">
                <a:effectLst/>
              </a:rPr>
              <a:t>MAT: </a:t>
            </a:r>
            <a:r>
              <a:rPr lang="en-US" sz="1200" kern="1200">
                <a:solidFill>
                  <a:schemeClr val="tx1"/>
                </a:solidFill>
                <a:effectLst/>
                <a:latin typeface="+mn-lt"/>
                <a:ea typeface="+mn-ea"/>
                <a:cs typeface="+mn-cs"/>
              </a:rPr>
              <a:t>11 sites (38%) have no onsite LAI-MAT storage or administration and typically refer to OTP/Methadone/OBAT clinics or other hospitals/FQHCs; among them, 3 did not have any established pathways for referrals.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a:solidFill>
                <a:srgbClr val="1F2937"/>
              </a:solidFill>
              <a:latin typeface="Calibri" pitchFamily="34" charset="0"/>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rgbClr val="1F2937"/>
                </a:solidFill>
                <a:latin typeface="Calibri" pitchFamily="34" charset="0"/>
                <a:ea typeface="Calibri" pitchFamily="34" charset="-122"/>
                <a:cs typeface="Calibri" pitchFamily="34" charset="-120"/>
              </a:rPr>
              <a:t>13 CBHCs refer patients externally for LAI-Bup (vs 7 for LAI-AP). External pathways: OTP / methadone / OBAT clinics, other hospitals, FQHCs.</a:t>
            </a: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rgbClr val="1F2937"/>
                </a:solidFill>
                <a:latin typeface="Calibri" pitchFamily="34" charset="0"/>
                <a:ea typeface="Calibri" pitchFamily="34" charset="-122"/>
                <a:cs typeface="Calibri" pitchFamily="34" charset="-120"/>
              </a:rPr>
              <a:t>The same 3 CBHCs report no onsite administration AND no established referral pathway for LAI-AP, LAI-</a:t>
            </a:r>
            <a:r>
              <a:rPr lang="en-US" sz="1200" i="1" err="1">
                <a:solidFill>
                  <a:srgbClr val="1F2937"/>
                </a:solidFill>
                <a:latin typeface="Calibri" pitchFamily="34" charset="0"/>
                <a:ea typeface="Calibri" pitchFamily="34" charset="-122"/>
                <a:cs typeface="Calibri" pitchFamily="34" charset="-120"/>
              </a:rPr>
              <a:t>Nalt</a:t>
            </a:r>
            <a:r>
              <a:rPr lang="en-US" sz="1200" i="1">
                <a:solidFill>
                  <a:srgbClr val="1F2937"/>
                </a:solidFill>
                <a:latin typeface="Calibri" pitchFamily="34" charset="0"/>
                <a:ea typeface="Calibri" pitchFamily="34" charset="-122"/>
                <a:cs typeface="Calibri" pitchFamily="34" charset="-120"/>
              </a:rPr>
              <a:t>, or LAI-Bup — patients in these catchments face the steepest access barriers.</a:t>
            </a:r>
            <a:endParaRPr lang="en-US" sz="1200"/>
          </a:p>
          <a:p>
            <a:r>
              <a:rPr lang="en-US" sz="1200">
                <a:solidFill>
                  <a:srgbClr val="1F2937"/>
                </a:solidFill>
                <a:latin typeface="Calibri" pitchFamily="34" charset="0"/>
                <a:ea typeface="Calibri" pitchFamily="34" charset="-122"/>
                <a:cs typeface="Calibri" pitchFamily="34" charset="-120"/>
              </a:rPr>
              <a:t>Only 24% of CBHCs store AND administer LAI-Bup onsite (vs 34% for LAI-AP). </a:t>
            </a:r>
            <a:r>
              <a:rPr lang="en-US" sz="1200" i="1">
                <a:solidFill>
                  <a:srgbClr val="1F2937"/>
                </a:solidFill>
                <a:latin typeface="Calibri" pitchFamily="34" charset="0"/>
                <a:ea typeface="Calibri" pitchFamily="34" charset="-122"/>
                <a:cs typeface="Calibri" pitchFamily="34" charset="-120"/>
              </a:rPr>
              <a:t>The biggest LAI-Bup workflow is external referral (45% of sites) — pointing to storage/licensing as the primary lever.</a:t>
            </a:r>
            <a:endParaRPr lang="en-US"/>
          </a:p>
        </p:txBody>
      </p:sp>
      <p:sp>
        <p:nvSpPr>
          <p:cNvPr id="4" name="Slide Number Placeholder 3">
            <a:extLst>
              <a:ext uri="{FF2B5EF4-FFF2-40B4-BE49-F238E27FC236}">
                <a16:creationId xmlns:a16="http://schemas.microsoft.com/office/drawing/2014/main" id="{92FFBE56-A3C7-CF88-81A2-E1A8ADF986E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62652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a:br>
            <a:r>
              <a:rPr lang="en-US"/>
              <a:t>How it looks when you drop sites with &lt;5% Pt Volume – signal for underserving </a:t>
            </a:r>
          </a:p>
          <a:p>
            <a:r>
              <a:rPr lang="en-US"/>
              <a:t>SES of different regions? </a:t>
            </a:r>
            <a:br>
              <a:rPr lang="en-US"/>
            </a:br>
            <a:r>
              <a:rPr lang="en-US"/>
              <a:t>READINESS TO SERVE score? Needs dimension</a:t>
            </a:r>
            <a:br>
              <a:rPr lang="en-US"/>
            </a:br>
            <a:br>
              <a:rPr lang="en-US"/>
            </a:br>
            <a:r>
              <a:rPr lang="en-US"/>
              <a:t>Tier 5: </a:t>
            </a:r>
            <a:r>
              <a:rPr lang="en-US" sz="1200" i="1">
                <a:solidFill>
                  <a:srgbClr val="6B7280"/>
                </a:solidFill>
                <a:latin typeface="Calibri" pitchFamily="34" charset="0"/>
                <a:ea typeface="Calibri" pitchFamily="34" charset="-122"/>
                <a:cs typeface="Calibri" pitchFamily="34" charset="-120"/>
              </a:rPr>
              <a:t>Capability limited by lack of access</a:t>
            </a:r>
            <a:br>
              <a:rPr lang="en-US"/>
            </a:br>
            <a:endParaRPr lang="en-US"/>
          </a:p>
          <a:p>
            <a:r>
              <a:rPr lang="en-US"/>
              <a:t>Pharmacy – related to size of practice? </a:t>
            </a:r>
            <a:r>
              <a:rPr lang="en-US" b="1"/>
              <a:t>Co-location with pharmacy facilitates greater administration capability (to an extent) – but there are highly effective places doing it co-location and their methods need to be better understood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High capability without pharmacy – effective workarounds </a:t>
            </a:r>
            <a:br>
              <a:rPr lang="en-US"/>
            </a:br>
            <a:r>
              <a:rPr lang="en-US"/>
              <a:t>Pharmacy collaborations as a low-hanging fruit (for Tiers 4 and 5) – a prominent strategy that has a lot of promise (segue into systematic review) – collaboration with pharmacy can bring in expertise </a:t>
            </a:r>
          </a:p>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Reflection of socio-economic factors? </a:t>
            </a:r>
          </a:p>
          <a:p>
            <a:endParaRPr lang="en-US"/>
          </a:p>
          <a:p>
            <a:pPr marL="0" indent="0">
              <a:buNone/>
            </a:pPr>
            <a:r>
              <a:rPr lang="en-US" sz="1200" i="1">
                <a:solidFill>
                  <a:srgbClr val="6B7280"/>
                </a:solidFill>
                <a:latin typeface="Calibri" pitchFamily="34" charset="0"/>
                <a:ea typeface="Calibri" pitchFamily="34" charset="-122"/>
                <a:cs typeface="Calibri" pitchFamily="34" charset="-120"/>
              </a:rPr>
              <a:t>Southeast concentrates access gaps; Western (cluster Tier 3)/Northeast is bimodal</a:t>
            </a:r>
            <a:endParaRPr lang="en-US" sz="120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62D78-917D-3158-0DB3-4E8F73E521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2E20E-1169-2346-936F-428DD00285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CEA4FC-5676-0103-59EB-0D6693699333}"/>
              </a:ext>
            </a:extLst>
          </p:cNvPr>
          <p:cNvSpPr>
            <a:spLocks noGrp="1"/>
          </p:cNvSpPr>
          <p:nvPr>
            <p:ph type="body" idx="1"/>
          </p:nvPr>
        </p:nvSpPr>
        <p:spPr/>
        <p:txBody>
          <a:bodyPr/>
          <a:lstStyle/>
          <a:p>
            <a:endParaRPr lang="en-US"/>
          </a:p>
          <a:p>
            <a:endParaRPr lang="en-US"/>
          </a:p>
          <a:p>
            <a:r>
              <a:rPr lang="en-US"/>
              <a:t>How it looks when you drop sites with &lt;5% Pt Volume – signal for underserving </a:t>
            </a:r>
          </a:p>
          <a:p>
            <a:r>
              <a:rPr lang="en-US"/>
              <a:t>SES of different regions? </a:t>
            </a:r>
            <a:br>
              <a:rPr lang="en-US"/>
            </a:br>
            <a:endParaRPr lang="en-US"/>
          </a:p>
          <a:p>
            <a:r>
              <a:rPr lang="en-US"/>
              <a:t>Pharmacy – related to size of practice? </a:t>
            </a:r>
            <a:r>
              <a:rPr lang="en-US" b="1"/>
              <a:t>Co-location with pharmacy facilitates greater administration capability (to an extent) – but there are highly effective places doing it co-location and their methods need to be better understood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High capability without pharmacy – effective strategies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Pharmacy collaborations as a low-hanging fruit (for Tiers 4 and 5) – a prominent strategy that has a lot of promise (segue into systematic review) – collaboration with pharmacy can bring in expertise </a:t>
            </a:r>
          </a:p>
          <a:p>
            <a:endParaRPr lang="en-US"/>
          </a:p>
        </p:txBody>
      </p:sp>
      <p:sp>
        <p:nvSpPr>
          <p:cNvPr id="4" name="Slide Number Placeholder 3">
            <a:extLst>
              <a:ext uri="{FF2B5EF4-FFF2-40B4-BE49-F238E27FC236}">
                <a16:creationId xmlns:a16="http://schemas.microsoft.com/office/drawing/2014/main" id="{E8A6B698-A03F-987F-049D-2DA5ECE6983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66997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endParaRPr lang="en-US"/>
          </a:p>
        </p:txBody>
      </p:sp>
    </p:spTree>
    <p:extLst>
      <p:ext uri="{BB962C8B-B14F-4D97-AF65-F5344CB8AC3E}">
        <p14:creationId xmlns:p14="http://schemas.microsoft.com/office/powerpoint/2010/main" val="17673566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4F86D-87FA-BF8D-1146-8AF7B53D39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D8A7C2-D912-D674-36D9-997E91F4B1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3CEC81-094B-C2E9-F2BE-A4A5B0BD4BAC}"/>
              </a:ext>
            </a:extLst>
          </p:cNvPr>
          <p:cNvSpPr>
            <a:spLocks noGrp="1"/>
          </p:cNvSpPr>
          <p:nvPr>
            <p:ph type="body" idx="1"/>
          </p:nvPr>
        </p:nvSpPr>
        <p:spPr/>
        <p:txBody>
          <a:bodyPr/>
          <a:lstStyle/>
          <a:p>
            <a:r>
              <a:rPr lang="en-US"/>
              <a:t>How it looks when you drop sites with &lt;5% Pt Volume – signal for underserving </a:t>
            </a:r>
          </a:p>
          <a:p>
            <a:r>
              <a:rPr lang="en-US"/>
              <a:t>SES of different regions? </a:t>
            </a:r>
            <a:br>
              <a:rPr lang="en-US"/>
            </a:b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Pharmacy – related to size of practice? </a:t>
            </a:r>
            <a:r>
              <a:rPr lang="en-US" b="1"/>
              <a:t>Co-location with pharmacy facilitates greater administration capability (to an extent) – but there are highly effective places doing it co-location and their methods need to be better understood. Suggesting forming these partnerships may be a strategic approach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High capability without pharmacy – effective strategies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Pharmacy collaborations as a low-hanging fruit (for Tiers 4 and 5) – a prominent strategy that has a lot of promise (segue into systematic review) – collaboration with pharmacy can bring in expertise </a:t>
            </a:r>
          </a:p>
          <a:p>
            <a:endParaRPr lang="en-US"/>
          </a:p>
        </p:txBody>
      </p:sp>
      <p:sp>
        <p:nvSpPr>
          <p:cNvPr id="4" name="Slide Number Placeholder 3">
            <a:extLst>
              <a:ext uri="{FF2B5EF4-FFF2-40B4-BE49-F238E27FC236}">
                <a16:creationId xmlns:a16="http://schemas.microsoft.com/office/drawing/2014/main" id="{B96CA794-D4BD-A7E5-5839-3088080A4799}"/>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0683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rgbClr val="6B7280"/>
                </a:solidFill>
                <a:latin typeface="Calibri" pitchFamily="34" charset="0"/>
                <a:ea typeface="Calibri" pitchFamily="34" charset="-122"/>
                <a:cs typeface="Calibri" pitchFamily="34" charset="-120"/>
              </a:rPr>
              <a:t>Top 5: operational, regulatory supports  &gt; implementation and learning collaborative supports &gt; provider and patient-facing education and tools </a:t>
            </a:r>
            <a:endParaRPr lang="en-US" sz="1200"/>
          </a:p>
          <a:p>
            <a:r>
              <a:rPr lang="en-US"/>
              <a:t>Indications of what we need to take action around </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data tells us where the gaps are. The people who live with them tell us why those gaps matter. Before we turn to what the coalition can do, let's hear from the people this work is for</a:t>
            </a:r>
            <a:br>
              <a:rPr lang="en-US"/>
            </a:br>
            <a:br>
              <a:rPr lang="en-US"/>
            </a:br>
            <a:r>
              <a:rPr lang="en-US"/>
              <a:t>Katie intro:  I am a psychiatrist at Boston Healthcare for the Homeless Program in Mass General at VHHP. I'm on the street team, so I focus my clinical care on patients who live unsheltered through a combination of street outreach clinic sessions and home visits to patients once they're housed. And I also do research focused on homelessness and mental illness through MGH.</a:t>
            </a:r>
          </a:p>
          <a:p>
            <a:endParaRPr lang="en-US"/>
          </a:p>
        </p:txBody>
      </p:sp>
    </p:spTree>
    <p:extLst>
      <p:ext uri="{BB962C8B-B14F-4D97-AF65-F5344CB8AC3E}">
        <p14:creationId xmlns:p14="http://schemas.microsoft.com/office/powerpoint/2010/main" val="17799996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a:t>More to come from listening tours and patient/caregiver interviews </a:t>
            </a:r>
          </a:p>
          <a:p>
            <a:endParaRPr lang="en-US"/>
          </a:p>
          <a:p>
            <a:r>
              <a:rPr lang="en-US"/>
              <a:t>Proactive systematic offering – acceptance higher than expected, and practice spread quickly </a:t>
            </a:r>
          </a:p>
        </p:txBody>
      </p:sp>
    </p:spTree>
    <p:extLst>
      <p:ext uri="{BB962C8B-B14F-4D97-AF65-F5344CB8AC3E}">
        <p14:creationId xmlns:p14="http://schemas.microsoft.com/office/powerpoint/2010/main" val="41670848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292524"/>
                </a:solidFill>
                <a:latin typeface="Calibri" pitchFamily="34" charset="0"/>
                <a:ea typeface="Calibri" pitchFamily="34" charset="-122"/>
                <a:cs typeface="Calibri" pitchFamily="34" charset="-120"/>
              </a:rPr>
              <a:t>for providers, patients, and families to feel equipped with making decisions about long-acting medication treatment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"What we heard from the survey, and what we heard in those voices, points us toward where the coalition needs to build. Implementation strategies and tools are in development — not finished. Each of these will be refined with service-user feedback and piloted in sites with higher implementation readiness. The same methods will extend to LAI-MAT and clozapine. Here's what's currently on the workbench."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solidFill>
                <a:srgbClr val="292524"/>
              </a:solidFill>
              <a:latin typeface="Calibri" pitchFamily="34" charset="0"/>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solidFill>
                <a:srgbClr val="292524"/>
              </a:solidFill>
              <a:latin typeface="Calibri" pitchFamily="34" charset="0"/>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solidFill>
                  <a:srgbClr val="292524"/>
                </a:solidFill>
                <a:latin typeface="Calibri" pitchFamily="34" charset="0"/>
                <a:ea typeface="Calibri" pitchFamily="34" charset="-122"/>
                <a:cs typeface="Calibri" pitchFamily="34" charset="-120"/>
              </a:rPr>
              <a:t>The landscape analysis will surface additional ideas and priorities. We want to hear what would actually work in your setting.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p>
          <a:p>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Massachusetts now has the first statewide picture of where LAI access breaks down — and where it works.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a:p>
          <a:p>
            <a:pPr marL="0" marR="0" lvl="0" indent="0" algn="l" defTabSz="914400" rtl="0" eaLnBrk="1" fontAlgn="auto" latinLnBrk="0" hangingPunct="1">
              <a:lnSpc>
                <a:spcPct val="100000"/>
              </a:lnSpc>
              <a:spcBef>
                <a:spcPts val="0"/>
              </a:spcBef>
              <a:spcAft>
                <a:spcPts val="0"/>
              </a:spcAft>
              <a:buClrTx/>
              <a:buSzTx/>
              <a:buFontTx/>
              <a:buNone/>
              <a:tabLst/>
              <a:defRPr/>
            </a:pPr>
            <a:r>
              <a:rPr lang="en-US"/>
              <a:t>Licensing, prior authorization, billing, care transitions, and clinical workflows sit across agencies, CBHCs, pharmacy partners, and payers. No one stakeholder can fix them alone.</a:t>
            </a:r>
            <a:br>
              <a:rPr lang="en-US" i="1"/>
            </a:br>
            <a:endParaRPr lang="en-US" i="1"/>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Aptos" panose="020B0004020202020204" pitchFamily="34" charset="0"/>
              </a:rPr>
              <a:t>with the people impacted: </a:t>
            </a:r>
            <a:r>
              <a:rPr lang="en-US" i="1"/>
              <a:t>State agencies, CBHC leadership, providers, patients, and families are shaping each strategy from the ground up. Implementation will be piloted with sites that are ready, then refined and scaled.</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br>
              <a:rPr lang="en-US" i="1"/>
            </a:br>
            <a:r>
              <a:rPr lang="en-US" i="1"/>
              <a:t>Our approach offers a roadmap for bridging practice gaps in pharmacological treatments for serious mental illness — one that centers community-academic partnerships, evidence-based implementation strategies, and data-driven quality improvement.</a:t>
            </a:r>
            <a:endParaRPr lang="en-US"/>
          </a:p>
          <a:p>
            <a:endParaRPr lang="en-US"/>
          </a:p>
        </p:txBody>
      </p:sp>
    </p:spTree>
    <p:extLst>
      <p:ext uri="{BB962C8B-B14F-4D97-AF65-F5344CB8AC3E}">
        <p14:creationId xmlns:p14="http://schemas.microsoft.com/office/powerpoint/2010/main" val="2418107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7688"/>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endParaRPr lang="en-US"/>
          </a:p>
        </p:txBody>
      </p:sp>
    </p:spTree>
    <p:extLst>
      <p:ext uri="{BB962C8B-B14F-4D97-AF65-F5344CB8AC3E}">
        <p14:creationId xmlns:p14="http://schemas.microsoft.com/office/powerpoint/2010/main" val="25602993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87112-112F-90B5-5CF0-B899EE8E61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98A68-2C49-4DA9-93C5-E679B3BD63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8E82B4-EBDC-C98C-2AF9-0406066594A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D51C50B3-5ECA-04EF-E207-AA01F140EE6F}"/>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06945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BE917-D003-6F45-CA08-535C763552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C337A1-3C55-0102-0F1B-29A3B29023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98C7B7-86E3-4F0F-079A-886CA0785BC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E4C2A795-948E-DFCB-DB48-837F103BA17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87477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rgbClr val="FF0000"/>
                </a:solidFill>
                <a:highlight>
                  <a:srgbClr val="FFFF00"/>
                </a:highlight>
              </a:rPr>
              <a:t>4% with schizophrenia or bipolar disorder; 8% AUD; 6% OUD of 7million Massachusetts population </a:t>
            </a:r>
          </a:p>
          <a:p>
            <a:r>
              <a:rPr lang="en-US" b="1">
                <a:solidFill>
                  <a:srgbClr val="FF0000"/>
                </a:solidFill>
                <a:highlight>
                  <a:srgbClr val="FFFF00"/>
                </a:highlight>
              </a:rPr>
              <a:t>But contribute to 1 in 8 ED visits and &gt;30% of frequent psychiatric hospitalizations</a:t>
            </a:r>
            <a:br>
              <a:rPr lang="en-US" b="1">
                <a:solidFill>
                  <a:srgbClr val="FF0000"/>
                </a:solidFill>
                <a:highlight>
                  <a:srgbClr val="FFFF00"/>
                </a:highlight>
              </a:rPr>
            </a:br>
            <a:r>
              <a:rPr lang="en-US" b="1">
                <a:solidFill>
                  <a:srgbClr val="FF0000"/>
                </a:solidFill>
                <a:highlight>
                  <a:srgbClr val="FFFF00"/>
                </a:highlight>
              </a:rPr>
              <a:t>&gt;1500 opioid-related and &gt;1500 alcohol related disorders </a:t>
            </a:r>
          </a:p>
          <a:p>
            <a:endParaRPr lang="en-US" b="1">
              <a:solidFill>
                <a:srgbClr val="FF0000"/>
              </a:solidFill>
              <a:highlight>
                <a:srgbClr val="FFFF00"/>
              </a:highlight>
            </a:endParaRPr>
          </a:p>
          <a:p>
            <a:endParaRPr lang="en-US"/>
          </a:p>
          <a:p>
            <a:r>
              <a:rPr lang="en-US"/>
              <a:t>40-60 % of patients with psychotic disorders have poor medication adherence, even more for SUD </a:t>
            </a:r>
          </a:p>
          <a:p>
            <a:r>
              <a:rPr lang="en-US"/>
              <a:t>37% schizophrenia-related hospital admissions are attributable to antipsychotic nonadherence </a:t>
            </a:r>
          </a:p>
          <a:p>
            <a:r>
              <a:rPr lang="en-US" sz="1200" b="0" i="0" kern="1200">
                <a:solidFill>
                  <a:schemeClr val="tx1"/>
                </a:solidFill>
                <a:effectLst/>
                <a:latin typeface="+mn-lt"/>
                <a:ea typeface="+mn-ea"/>
                <a:cs typeface="+mn-cs"/>
              </a:rPr>
              <a:t>For those with AUD or OUD, nonadherence contributes to recurrent substance use. elevated health risks, including higher likelihood of overdose, complications from illicit drug use and untreated comorbidities. Medication adherence reduces inpatient addiction treatment and acute care usage by as much as 25% while also boosting outpatient engagement.</a:t>
            </a:r>
            <a:br>
              <a:rPr lang="en-US" sz="1200" b="0" i="0" kern="1200">
                <a:solidFill>
                  <a:schemeClr val="tx1"/>
                </a:solidFill>
                <a:effectLst/>
                <a:latin typeface="+mn-lt"/>
                <a:ea typeface="+mn-ea"/>
                <a:cs typeface="+mn-cs"/>
              </a:rPr>
            </a:b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Decades of research have demonstrated the life- changing potential of long-acting medications (LAMs) to prevent relapse, reduce hospitalizations and improve long-term outcomes. </a:t>
            </a:r>
            <a:br>
              <a:rPr lang="en-US"/>
            </a:br>
            <a:endParaRPr lang="en-US"/>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20D18-CFAA-5023-22AA-9F56AB797C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372B02-69EC-86A0-7FC9-30D066C9407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F9CB352-0956-624D-2F6C-7405D8508E5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latin typeface="Calibri" panose="020F0502020204030204" pitchFamily="34" charset="0"/>
                <a:cs typeface="Calibri" panose="020F0502020204030204" pitchFamily="34" charset="0"/>
              </a:rPr>
              <a:t>Relapses are preventable, and long-acting medication is a proven solution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latin typeface="Calibri" panose="020F0502020204030204" pitchFamily="34" charset="0"/>
                <a:cs typeface="Calibri" panose="020F0502020204030204" pitchFamily="34" charset="0"/>
              </a:rPr>
              <a:t>Reduce burden of taking pills daily and ensure consistent medication levels in bloodstream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a:solidFill>
                  <a:schemeClr val="tx1"/>
                </a:solidFill>
                <a:effectLst/>
                <a:latin typeface="+mn-lt"/>
                <a:ea typeface="+mn-ea"/>
                <a:cs typeface="+mn-cs"/>
              </a:rPr>
              <a:t>LAMs can help address adherence </a:t>
            </a:r>
            <a:r>
              <a:rPr lang="en-US" sz="1200" b="0" i="0" kern="1200">
                <a:solidFill>
                  <a:schemeClr val="tx1"/>
                </a:solidFill>
                <a:effectLst/>
                <a:latin typeface="+mn-lt"/>
                <a:ea typeface="+mn-ea"/>
                <a:cs typeface="+mn-cs"/>
              </a:rPr>
              <a:t>by ensuring consistent medication levels and reducing the burden of taking pills daily.</a:t>
            </a:r>
            <a:r>
              <a:rPr lang="en-US"/>
              <a:t> </a:t>
            </a:r>
            <a:br>
              <a:rPr lang="en-US"/>
            </a:br>
            <a:r>
              <a:rPr lang="en-US"/>
              <a:t>Main mechanism for relapse prevention: facilitating medication adherence, allows for stable medication levels and slightly longer grace period, ability to detect missed doses and intervene early</a:t>
            </a:r>
          </a:p>
          <a:p>
            <a:r>
              <a:rPr lang="en-US"/>
              <a:t>Other benefits: reducing family stress and caregiver burden; downstream effects on healthcare costs </a:t>
            </a:r>
          </a:p>
          <a:p>
            <a:br>
              <a:rPr lang="en-US"/>
            </a:br>
            <a:r>
              <a:rPr lang="en-US" sz="1200" b="0" i="0" kern="1200">
                <a:solidFill>
                  <a:schemeClr val="tx1"/>
                </a:solidFill>
                <a:effectLst/>
                <a:latin typeface="+mn-lt"/>
                <a:ea typeface="+mn-ea"/>
                <a:cs typeface="+mn-cs"/>
              </a:rPr>
              <a:t>While research on LAMs for OUDs and AUDS is less extensive than research on LAMs for psychotic disorders, we can see clear parallels in the challenges of nonadherence and poor retention. On the whole medications to treat Aud and Oud are </a:t>
            </a:r>
            <a:r>
              <a:rPr lang="en-US" sz="1200" b="0" i="0" kern="1200" err="1">
                <a:solidFill>
                  <a:schemeClr val="tx1"/>
                </a:solidFill>
                <a:effectLst/>
                <a:latin typeface="+mn-lt"/>
                <a:ea typeface="+mn-ea"/>
                <a:cs typeface="+mn-cs"/>
              </a:rPr>
              <a:t>underprescribed</a:t>
            </a:r>
            <a:r>
              <a:rPr lang="en-US" sz="1200" b="0" i="0" kern="1200">
                <a:solidFill>
                  <a:schemeClr val="tx1"/>
                </a:solidFill>
                <a:effectLst/>
                <a:latin typeface="+mn-lt"/>
                <a:ea typeface="+mn-ea"/>
                <a:cs typeface="+mn-cs"/>
              </a:rPr>
              <a:t>. </a:t>
            </a:r>
          </a:p>
          <a:p>
            <a:r>
              <a:rPr lang="en-US" sz="1200" b="0" i="0" kern="1200">
                <a:solidFill>
                  <a:schemeClr val="tx1"/>
                </a:solidFill>
                <a:effectLst/>
                <a:latin typeface="+mn-lt"/>
                <a:ea typeface="+mn-ea"/>
                <a:cs typeface="+mn-cs"/>
              </a:rPr>
              <a:t>Extended-release naltrexone has demonstrated superior adherence compared to oral AUD medications, leading to better long-term treatment success (Hartung et al., 2014). Other research indicates that extended- release naltrexone reduces health care utilization by 13%-25% compared to oral medications (Mark et al., 2010). </a:t>
            </a:r>
          </a:p>
          <a:p>
            <a:br>
              <a:rPr lang="en-US"/>
            </a:br>
            <a:br>
              <a:rPr lang="en-US"/>
            </a:br>
            <a:br>
              <a:rPr lang="en-US"/>
            </a:br>
            <a:endParaRPr lang="en-US"/>
          </a:p>
          <a:p>
            <a:r>
              <a:rPr lang="en-US" sz="1200" kern="1200">
                <a:solidFill>
                  <a:schemeClr val="tx1"/>
                </a:solidFill>
                <a:effectLst/>
                <a:latin typeface="+mn-lt"/>
                <a:ea typeface="+mn-ea"/>
                <a:cs typeface="+mn-cs"/>
              </a:rPr>
              <a:t>.</a:t>
            </a:r>
            <a:endParaRPr lang="en-US"/>
          </a:p>
          <a:p>
            <a:endParaRPr lang="en-US"/>
          </a:p>
        </p:txBody>
      </p:sp>
      <p:sp>
        <p:nvSpPr>
          <p:cNvPr id="4" name="Slide Number Placeholder 3">
            <a:extLst>
              <a:ext uri="{FF2B5EF4-FFF2-40B4-BE49-F238E27FC236}">
                <a16:creationId xmlns:a16="http://schemas.microsoft.com/office/drawing/2014/main" id="{A1558C13-D56C-29C0-4CDD-B285A1B9E71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9997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64CB3-0769-001E-3872-068AB8D31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D11DF-28E6-CD84-B895-DF19C69415E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E7CC8A5-B097-FC99-23C4-24B0D328EA50}"/>
              </a:ext>
            </a:extLst>
          </p:cNvPr>
          <p:cNvSpPr>
            <a:spLocks noGrp="1"/>
          </p:cNvSpPr>
          <p:nvPr>
            <p:ph type="body" idx="1"/>
          </p:nvPr>
        </p:nvSpPr>
        <p:spPr/>
        <p:txBody>
          <a:bodyPr/>
          <a:lstStyle/>
          <a:p>
            <a:r>
              <a:rPr lang="en-US"/>
              <a:t>The rate is even lower for early-phase illness --- has not been used as first-line treatment. </a:t>
            </a:r>
          </a:p>
          <a:p>
            <a:endParaRPr lang="en-US"/>
          </a:p>
          <a:p>
            <a:pPr>
              <a:lnSpc>
                <a:spcPct val="150000"/>
              </a:lnSpc>
            </a:pPr>
            <a:r>
              <a:rPr lang="en-US" sz="1200"/>
              <a:t>From J&amp;J sponsored market research, 620 pt charts collected from 161 healthcare providers from Aug – Sept 2016. </a:t>
            </a:r>
          </a:p>
          <a:p>
            <a:pPr marL="0" marR="0" lvl="0" indent="0" algn="l" defTabSz="914400" rtl="0" eaLnBrk="1" fontAlgn="auto" latinLnBrk="0" hangingPunct="1">
              <a:lnSpc>
                <a:spcPct val="150000"/>
              </a:lnSpc>
              <a:spcBef>
                <a:spcPts val="0"/>
              </a:spcBef>
              <a:spcAft>
                <a:spcPts val="0"/>
              </a:spcAft>
              <a:buClrTx/>
              <a:buSzTx/>
              <a:buFontTx/>
              <a:buNone/>
              <a:tabLst/>
              <a:defRPr/>
            </a:pPr>
            <a:r>
              <a:rPr lang="en-US" sz="1200"/>
              <a:t>Findings: </a:t>
            </a:r>
            <a:r>
              <a:rPr lang="en-US" sz="1200" kern="1200">
                <a:solidFill>
                  <a:schemeClr val="tx1"/>
                </a:solidFill>
                <a:effectLst/>
                <a:latin typeface="+mn-lt"/>
                <a:ea typeface="+mn-ea"/>
                <a:cs typeface="+mn-cs"/>
              </a:rPr>
              <a:t>On average, patients are prescribed 4 different oral antipsychotic medications before initiating their first LAI antipsychotic. Even though the average age of onset of schizophrenia is ~18-30 years, respectively, the average age of LAI initiation is not until 38 years.</a:t>
            </a:r>
          </a:p>
          <a:p>
            <a:endParaRPr lang="en-US"/>
          </a:p>
        </p:txBody>
      </p:sp>
      <p:sp>
        <p:nvSpPr>
          <p:cNvPr id="4" name="Slide Number Placeholder 3">
            <a:extLst>
              <a:ext uri="{FF2B5EF4-FFF2-40B4-BE49-F238E27FC236}">
                <a16:creationId xmlns:a16="http://schemas.microsoft.com/office/drawing/2014/main" id="{D692981C-B400-42C6-8898-65936116E0D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9426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CEFA7-F297-55CE-5278-D7538BA81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D85B84-918F-E84E-AC35-3359C01D8A1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086C1CA-5902-461E-818C-65C2433733FF}"/>
              </a:ext>
            </a:extLst>
          </p:cNvPr>
          <p:cNvSpPr>
            <a:spLocks noGrp="1"/>
          </p:cNvSpPr>
          <p:nvPr>
            <p:ph type="body" idx="1"/>
          </p:nvPr>
        </p:nvSpPr>
        <p:spPr/>
        <p:txBody>
          <a:bodyPr/>
          <a:lstStyle/>
          <a:p>
            <a:r>
              <a:rPr lang="en-US"/>
              <a:t>The rate is even lower for early-phase illness --- has not been used as first-line treatment. </a:t>
            </a:r>
          </a:p>
          <a:p>
            <a:endParaRPr lang="en-US"/>
          </a:p>
          <a:p>
            <a:pPr>
              <a:lnSpc>
                <a:spcPct val="150000"/>
              </a:lnSpc>
            </a:pPr>
            <a:r>
              <a:rPr lang="en-US" sz="1200"/>
              <a:t>From J&amp;J sponsored market research, 620 pt charts collected from 161 healthcare providers from Aug – Sept 2016. </a:t>
            </a:r>
          </a:p>
          <a:p>
            <a:pPr marL="0" marR="0" lvl="0" indent="0" algn="l" defTabSz="914400" rtl="0" eaLnBrk="1" fontAlgn="auto" latinLnBrk="0" hangingPunct="1">
              <a:lnSpc>
                <a:spcPct val="150000"/>
              </a:lnSpc>
              <a:spcBef>
                <a:spcPts val="0"/>
              </a:spcBef>
              <a:spcAft>
                <a:spcPts val="0"/>
              </a:spcAft>
              <a:buClrTx/>
              <a:buSzTx/>
              <a:buFontTx/>
              <a:buNone/>
              <a:tabLst/>
              <a:defRPr/>
            </a:pPr>
            <a:r>
              <a:rPr lang="en-US" sz="1200"/>
              <a:t>Findings: </a:t>
            </a:r>
            <a:r>
              <a:rPr lang="en-US" sz="1200" kern="1200">
                <a:solidFill>
                  <a:schemeClr val="tx1"/>
                </a:solidFill>
                <a:effectLst/>
                <a:latin typeface="+mn-lt"/>
                <a:ea typeface="+mn-ea"/>
                <a:cs typeface="+mn-cs"/>
              </a:rPr>
              <a:t>On average, patients are prescribed 4 different oral antipsychotic medications before initiating their first LAI antipsychotic. Even though the average age of onset of schizophrenia is ~18-30 years, respectively, the average age of LAI initiation is not until 38 years.</a:t>
            </a:r>
          </a:p>
          <a:p>
            <a:endParaRPr lang="en-US"/>
          </a:p>
        </p:txBody>
      </p:sp>
      <p:sp>
        <p:nvSpPr>
          <p:cNvPr id="4" name="Slide Number Placeholder 3">
            <a:extLst>
              <a:ext uri="{FF2B5EF4-FFF2-40B4-BE49-F238E27FC236}">
                <a16:creationId xmlns:a16="http://schemas.microsoft.com/office/drawing/2014/main" id="{DB1A4A98-BBC7-B7EF-21DC-066184CF132D}"/>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3123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F2150-99FB-1434-2AF9-37E457046D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B58053-9302-C5E1-7C9C-4CF4AEEC65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EFFED52-DB44-73CB-FDFC-C74CD04B0036}"/>
              </a:ext>
            </a:extLst>
          </p:cNvPr>
          <p:cNvSpPr>
            <a:spLocks noGrp="1"/>
          </p:cNvSpPr>
          <p:nvPr>
            <p:ph type="body" idx="1"/>
          </p:nvPr>
        </p:nvSpPr>
        <p:spPr/>
        <p:txBody>
          <a:bodyPr/>
          <a:lstStyle/>
          <a:p>
            <a:r>
              <a:rPr lang="en-US"/>
              <a:t>The rate is even lower for early-phase illness --- has not been used as first-line treatment. </a:t>
            </a:r>
          </a:p>
          <a:p>
            <a:endParaRPr lang="en-US"/>
          </a:p>
          <a:p>
            <a:pPr>
              <a:lnSpc>
                <a:spcPct val="150000"/>
              </a:lnSpc>
            </a:pPr>
            <a:r>
              <a:rPr lang="en-US" sz="1200"/>
              <a:t>From J&amp;J sponsored market research, 620 pt charts collected from 161 healthcare providers from Aug – Sept 2016. </a:t>
            </a:r>
          </a:p>
          <a:p>
            <a:pPr marL="0" marR="0" lvl="0" indent="0" algn="l" defTabSz="914400" rtl="0" eaLnBrk="1" fontAlgn="auto" latinLnBrk="0" hangingPunct="1">
              <a:lnSpc>
                <a:spcPct val="150000"/>
              </a:lnSpc>
              <a:spcBef>
                <a:spcPts val="0"/>
              </a:spcBef>
              <a:spcAft>
                <a:spcPts val="0"/>
              </a:spcAft>
              <a:buClrTx/>
              <a:buSzTx/>
              <a:buFontTx/>
              <a:buNone/>
              <a:tabLst/>
              <a:defRPr/>
            </a:pPr>
            <a:r>
              <a:rPr lang="en-US" sz="1200"/>
              <a:t>Findings: </a:t>
            </a:r>
            <a:r>
              <a:rPr lang="en-US" sz="1200" kern="1200">
                <a:solidFill>
                  <a:schemeClr val="tx1"/>
                </a:solidFill>
                <a:effectLst/>
                <a:latin typeface="+mn-lt"/>
                <a:ea typeface="+mn-ea"/>
                <a:cs typeface="+mn-cs"/>
              </a:rPr>
              <a:t>On average, patients are prescribed 4 different oral antipsychotic medications before initiating their first LAI antipsychotic. Even though the average age of onset of schizophrenia is ~18-30 years, respectively, the average age of LAI initiation is not until 38 years.</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US" sz="1200" kern="1200">
                <a:solidFill>
                  <a:schemeClr val="tx1"/>
                </a:solidFill>
                <a:effectLst/>
                <a:latin typeface="+mn-lt"/>
                <a:ea typeface="+mn-ea"/>
                <a:cs typeface="+mn-cs"/>
              </a:rPr>
              <a:t>https://</a:t>
            </a:r>
            <a:r>
              <a:rPr lang="en-US" sz="1200" kern="1200" err="1">
                <a:solidFill>
                  <a:schemeClr val="tx1"/>
                </a:solidFill>
                <a:effectLst/>
                <a:latin typeface="+mn-lt"/>
                <a:ea typeface="+mn-ea"/>
                <a:cs typeface="+mn-cs"/>
              </a:rPr>
              <a:t>datavisualization.dph.mass.gov</a:t>
            </a:r>
            <a:r>
              <a:rPr lang="en-US" sz="1200" kern="1200">
                <a:solidFill>
                  <a:schemeClr val="tx1"/>
                </a:solidFill>
                <a:effectLst/>
                <a:latin typeface="+mn-lt"/>
                <a:ea typeface="+mn-ea"/>
                <a:cs typeface="+mn-cs"/>
              </a:rPr>
              <a:t>/views/BSAS_Dashboard_Phase_3_Community_Profile/</a:t>
            </a:r>
            <a:r>
              <a:rPr lang="en-US" sz="1200" kern="1200" err="1">
                <a:solidFill>
                  <a:schemeClr val="tx1"/>
                </a:solidFill>
                <a:effectLst/>
                <a:latin typeface="+mn-lt"/>
                <a:ea typeface="+mn-ea"/>
                <a:cs typeface="+mn-cs"/>
              </a:rPr>
              <a:t>CP_Data_to_Action</a:t>
            </a:r>
            <a:r>
              <a:rPr lang="en-US" sz="1200" kern="1200">
                <a:solidFill>
                  <a:schemeClr val="tx1"/>
                </a:solidFill>
                <a:effectLst/>
                <a:latin typeface="+mn-lt"/>
                <a:ea typeface="+mn-ea"/>
                <a:cs typeface="+mn-cs"/>
              </a:rPr>
              <a:t>?%3Aembed=y&amp;%3Alinktarget=_self&amp;Select%20Community%20Detail=State%20of%20Massachusetts&amp;Town%20List=Boston&amp;County%20List=Suffolk%20County</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CCE6028B-9C91-36B0-CA57-990DD169440E}"/>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71453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3F474-AF67-8D88-160B-B93B27BF8F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926660-FC91-056F-24B6-4475792AF6C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7970DC6-D90C-1B26-ACF1-D36D2CED34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9C6AC8-5CD3-9A0C-9DCD-CC67A0A27D34}"/>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6730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3.xml"/><Relationship Id="rId5" Type="http://schemas.openxmlformats.org/officeDocument/2006/relationships/image" Target="../media/image12.jpeg"/><Relationship Id="rId4" Type="http://schemas.openxmlformats.org/officeDocument/2006/relationships/image" Target="../media/image11.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3.xml"/><Relationship Id="rId1" Type="http://schemas.openxmlformats.org/officeDocument/2006/relationships/tags" Target="../tags/tag4.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Master" Target="../slideMasters/slideMaster3.xml"/><Relationship Id="rId1" Type="http://schemas.openxmlformats.org/officeDocument/2006/relationships/tags" Target="../tags/tag5.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Master" Target="../slideMasters/slideMaster3.xml"/><Relationship Id="rId1" Type="http://schemas.openxmlformats.org/officeDocument/2006/relationships/tags" Target="../tags/tag6.xml"/><Relationship Id="rId5" Type="http://schemas.openxmlformats.org/officeDocument/2006/relationships/image" Target="../media/image11.emf"/><Relationship Id="rId4" Type="http://schemas.openxmlformats.org/officeDocument/2006/relationships/oleObject" Target="../embeddings/oleObject2.bin"/></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7.xml"/><Relationship Id="rId4" Type="http://schemas.openxmlformats.org/officeDocument/2006/relationships/image" Target="../media/image1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8.xml"/><Relationship Id="rId4" Type="http://schemas.openxmlformats.org/officeDocument/2006/relationships/image" Target="../media/image11.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9.xml"/><Relationship Id="rId4" Type="http://schemas.openxmlformats.org/officeDocument/2006/relationships/image" Target="../media/image1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0.xml"/><Relationship Id="rId4" Type="http://schemas.openxmlformats.org/officeDocument/2006/relationships/image" Target="../media/image1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1.xml"/><Relationship Id="rId4" Type="http://schemas.openxmlformats.org/officeDocument/2006/relationships/image" Target="../media/image1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2.xml"/><Relationship Id="rId4" Type="http://schemas.openxmlformats.org/officeDocument/2006/relationships/image" Target="../media/image1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3.xml"/><Relationship Id="rId4" Type="http://schemas.openxmlformats.org/officeDocument/2006/relationships/image" Target="../media/image11.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4.xml"/><Relationship Id="rId4" Type="http://schemas.openxmlformats.org/officeDocument/2006/relationships/image" Target="../media/image11.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5.xml"/><Relationship Id="rId4" Type="http://schemas.openxmlformats.org/officeDocument/2006/relationships/image" Target="../media/image11.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6.xml"/><Relationship Id="rId4" Type="http://schemas.openxmlformats.org/officeDocument/2006/relationships/image" Target="../media/image1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7.xml"/><Relationship Id="rId4" Type="http://schemas.openxmlformats.org/officeDocument/2006/relationships/image" Target="../media/image11.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8.xml"/><Relationship Id="rId4" Type="http://schemas.openxmlformats.org/officeDocument/2006/relationships/image" Target="../media/image1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9.xml"/><Relationship Id="rId4" Type="http://schemas.openxmlformats.org/officeDocument/2006/relationships/image" Target="../media/image11.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20.xml"/><Relationship Id="rId4" Type="http://schemas.openxmlformats.org/officeDocument/2006/relationships/image" Target="../media/image11.emf"/></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0.sv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0.sv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21.xml"/><Relationship Id="rId4" Type="http://schemas.openxmlformats.org/officeDocument/2006/relationships/image" Target="../media/image11.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74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4478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1905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4653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4343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1816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Title Slide: Massachusetts General Hospital v2">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80DD3B-CE4D-D208-F655-4F76E96C1D85}"/>
              </a:ext>
            </a:extLst>
          </p:cNvPr>
          <p:cNvPicPr>
            <a:picLocks noChangeAspect="1"/>
          </p:cNvPicPr>
          <p:nvPr userDrawn="1"/>
        </p:nvPicPr>
        <p:blipFill>
          <a:blip r:embed="rId2"/>
          <a:stretch>
            <a:fillRect/>
          </a:stretch>
        </p:blipFill>
        <p:spPr>
          <a:xfrm>
            <a:off x="256309" y="317202"/>
            <a:ext cx="11652155" cy="6264351"/>
          </a:xfrm>
          <a:prstGeom prst="rect">
            <a:avLst/>
          </a:prstGeom>
        </p:spPr>
      </p:pic>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629739" y="2119185"/>
            <a:ext cx="9522781" cy="1680909"/>
          </a:xfrm>
        </p:spPr>
        <p:txBody>
          <a:bodyPr anchor="b"/>
          <a:lstStyle>
            <a:lvl1pPr algn="l">
              <a:defRPr sz="6000">
                <a:solidFill>
                  <a:schemeClr val="bg1"/>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629739" y="3884582"/>
            <a:ext cx="9522781" cy="737220"/>
          </a:xfrm>
        </p:spPr>
        <p:txBody>
          <a:bodyPr/>
          <a:lstStyle>
            <a:lvl1pPr marL="0" indent="0" algn="l">
              <a:buNone/>
              <a:defRPr sz="2400">
                <a:solidFill>
                  <a:schemeClr val="bg1"/>
                </a:solidFil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sz="2400"/>
              <a:t>Presenter or subtitle goes here</a:t>
            </a:r>
            <a:endParaRPr lang="en-US"/>
          </a:p>
        </p:txBody>
      </p:sp>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a:xfrm>
            <a:off x="3843683" y="5996428"/>
            <a:ext cx="7707596" cy="153888"/>
          </a:xfrm>
        </p:spPr>
        <p:txBody>
          <a:bodyPr/>
          <a:lstStyle>
            <a:lvl1pPr>
              <a:defRPr>
                <a:solidFill>
                  <a:schemeClr val="bg1"/>
                </a:solidFill>
              </a:defRPr>
            </a:lvl1pPr>
          </a:lstStyle>
          <a:p>
            <a:r>
              <a:rPr lang="en-US"/>
              <a:t>Edit entity or department by going to Insert &gt; Header &amp; Footer   |   Confidential—do not copy or distribute</a:t>
            </a:r>
          </a:p>
        </p:txBody>
      </p:sp>
      <p:pic>
        <p:nvPicPr>
          <p:cNvPr id="13" name="Graphic 12">
            <a:extLst>
              <a:ext uri="{FF2B5EF4-FFF2-40B4-BE49-F238E27FC236}">
                <a16:creationId xmlns:a16="http://schemas.microsoft.com/office/drawing/2014/main" id="{C4357391-435D-FE40-BA1B-2A5D1496E745}"/>
              </a:ext>
            </a:extLst>
          </p:cNvPr>
          <p:cNvPicPr>
            <a:picLocks noChangeAspect="1"/>
          </p:cNvPicPr>
          <p:nvPr userDrawn="1"/>
        </p:nvPicPr>
        <p:blipFill>
          <a:blip r:embed="rId3"/>
          <a:srcRect/>
          <a:stretch/>
        </p:blipFill>
        <p:spPr>
          <a:xfrm>
            <a:off x="597083" y="738344"/>
            <a:ext cx="4440064" cy="499179"/>
          </a:xfrm>
          <a:prstGeom prst="rect">
            <a:avLst/>
          </a:prstGeom>
        </p:spPr>
      </p:pic>
      <p:pic>
        <p:nvPicPr>
          <p:cNvPr id="12" name="Picture 11" descr="A blue and black logo&#10;&#10;AI-generated content may be incorrect.">
            <a:extLst>
              <a:ext uri="{FF2B5EF4-FFF2-40B4-BE49-F238E27FC236}">
                <a16:creationId xmlns:a16="http://schemas.microsoft.com/office/drawing/2014/main" id="{3D65BBDD-8454-10B9-25CE-C580250FEA6D}"/>
              </a:ext>
            </a:extLst>
          </p:cNvPr>
          <p:cNvPicPr>
            <a:picLocks noChangeAspect="1"/>
          </p:cNvPicPr>
          <p:nvPr userDrawn="1"/>
        </p:nvPicPr>
        <p:blipFill>
          <a:blip r:embed="rId4"/>
          <a:stretch>
            <a:fillRect/>
          </a:stretch>
        </p:blipFill>
        <p:spPr>
          <a:xfrm>
            <a:off x="9366074" y="2286001"/>
            <a:ext cx="2956478" cy="3641032"/>
          </a:xfrm>
          <a:prstGeom prst="rect">
            <a:avLst/>
          </a:prstGeom>
        </p:spPr>
      </p:pic>
      <p:sp>
        <p:nvSpPr>
          <p:cNvPr id="6" name="Text Placeholder 3">
            <a:extLst>
              <a:ext uri="{FF2B5EF4-FFF2-40B4-BE49-F238E27FC236}">
                <a16:creationId xmlns:a16="http://schemas.microsoft.com/office/drawing/2014/main" id="{4F2276BC-102B-5A3C-B0DD-184769F69BCD}"/>
              </a:ext>
            </a:extLst>
          </p:cNvPr>
          <p:cNvSpPr>
            <a:spLocks noGrp="1"/>
          </p:cNvSpPr>
          <p:nvPr>
            <p:ph type="body" sz="half" idx="11" hasCustomPrompt="1"/>
          </p:nvPr>
        </p:nvSpPr>
        <p:spPr>
          <a:xfrm>
            <a:off x="629738" y="4944092"/>
            <a:ext cx="1832218" cy="377146"/>
          </a:xfrm>
        </p:spPr>
        <p:txBody>
          <a:bodyPr/>
          <a:lstStyle>
            <a:lvl1pPr marL="0" indent="0" algn="l">
              <a:buNone/>
              <a:defRPr sz="2400" b="1">
                <a:solidFill>
                  <a:schemeClr val="tx2"/>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Month, year</a:t>
            </a:r>
          </a:p>
        </p:txBody>
      </p:sp>
    </p:spTree>
    <p:extLst>
      <p:ext uri="{BB962C8B-B14F-4D97-AF65-F5344CB8AC3E}">
        <p14:creationId xmlns:p14="http://schemas.microsoft.com/office/powerpoint/2010/main" val="38554997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GB Title Slided _ Choose an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3" name="Picture Placeholder 2">
            <a:extLst>
              <a:ext uri="{FF2B5EF4-FFF2-40B4-BE49-F238E27FC236}">
                <a16:creationId xmlns:a16="http://schemas.microsoft.com/office/drawing/2014/main" id="{BDDA012F-34F3-F5C9-F7D4-F383C4B87025}"/>
              </a:ext>
            </a:extLst>
          </p:cNvPr>
          <p:cNvSpPr>
            <a:spLocks noGrp="1"/>
          </p:cNvSpPr>
          <p:nvPr>
            <p:ph type="pic" sz="quarter" idx="10"/>
          </p:nvPr>
        </p:nvSpPr>
        <p:spPr>
          <a:xfrm>
            <a:off x="7237708" y="329848"/>
            <a:ext cx="4699111" cy="6291724"/>
          </a:xfrm>
          <a:prstGeom prst="roundRect">
            <a:avLst>
              <a:gd name="adj" fmla="val 2380"/>
            </a:avLst>
          </a:prstGeom>
          <a:solidFill>
            <a:schemeClr val="bg1">
              <a:lumMod val="75000"/>
            </a:schemeClr>
          </a:solidFill>
        </p:spPr>
        <p:txBody>
          <a:bodyPr/>
          <a:lstStyle>
            <a:lvl1pPr algn="ctr">
              <a:defRPr/>
            </a:lvl1pPr>
          </a:lstStyle>
          <a:p>
            <a:r>
              <a:rPr lang="en-US"/>
              <a:t>Click icon to add picture</a:t>
            </a:r>
          </a:p>
        </p:txBody>
      </p:sp>
      <p:sp>
        <p:nvSpPr>
          <p:cNvPr id="20" name="Text Placeholder 7">
            <a:extLst>
              <a:ext uri="{FF2B5EF4-FFF2-40B4-BE49-F238E27FC236}">
                <a16:creationId xmlns:a16="http://schemas.microsoft.com/office/drawing/2014/main" id="{01F1DF67-A2BA-7BFA-2A9A-0B0AD7C7DBB0}"/>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21" name="Text Placeholder 7">
            <a:extLst>
              <a:ext uri="{FF2B5EF4-FFF2-40B4-BE49-F238E27FC236}">
                <a16:creationId xmlns:a16="http://schemas.microsoft.com/office/drawing/2014/main" id="{E2F8BA62-AB55-DE9F-47DF-1C11D09C858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22" name="Text Placeholder 7">
            <a:extLst>
              <a:ext uri="{FF2B5EF4-FFF2-40B4-BE49-F238E27FC236}">
                <a16:creationId xmlns:a16="http://schemas.microsoft.com/office/drawing/2014/main" id="{B2BF3188-62EF-B5BF-1363-AF6015929D43}"/>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23" name="Text Placeholder 7">
            <a:extLst>
              <a:ext uri="{FF2B5EF4-FFF2-40B4-BE49-F238E27FC236}">
                <a16:creationId xmlns:a16="http://schemas.microsoft.com/office/drawing/2014/main" id="{F52FE24D-F629-2B31-9A02-D8EB7C97C1D3}"/>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6698740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GB Title Slid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5" name="Picture 4" descr="A person sitting on a couch&#10;&#10;Description automatically generated">
            <a:extLst>
              <a:ext uri="{FF2B5EF4-FFF2-40B4-BE49-F238E27FC236}">
                <a16:creationId xmlns:a16="http://schemas.microsoft.com/office/drawing/2014/main" id="{0EE87768-2D24-0922-DFA2-7D77F1F97C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8" name="Text Placeholder 7">
            <a:extLst>
              <a:ext uri="{FF2B5EF4-FFF2-40B4-BE49-F238E27FC236}">
                <a16:creationId xmlns:a16="http://schemas.microsoft.com/office/drawing/2014/main" id="{1855444C-7285-5283-E2C7-2A837EBF0C76}"/>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1" name="Text Placeholder 7">
            <a:extLst>
              <a:ext uri="{FF2B5EF4-FFF2-40B4-BE49-F238E27FC236}">
                <a16:creationId xmlns:a16="http://schemas.microsoft.com/office/drawing/2014/main" id="{713145B5-8E56-81FC-A879-9F4C36DC9273}"/>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4" name="Text Placeholder 7">
            <a:extLst>
              <a:ext uri="{FF2B5EF4-FFF2-40B4-BE49-F238E27FC236}">
                <a16:creationId xmlns:a16="http://schemas.microsoft.com/office/drawing/2014/main" id="{A0FBF841-C932-CD49-19F7-BD69125B966E}"/>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5" name="Text Placeholder 7">
            <a:extLst>
              <a:ext uri="{FF2B5EF4-FFF2-40B4-BE49-F238E27FC236}">
                <a16:creationId xmlns:a16="http://schemas.microsoft.com/office/drawing/2014/main" id="{DD2040AF-493C-42DD-4546-B68397C2D06D}"/>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Tree>
    <p:extLst>
      <p:ext uri="{BB962C8B-B14F-4D97-AF65-F5344CB8AC3E}">
        <p14:creationId xmlns:p14="http://schemas.microsoft.com/office/powerpoint/2010/main" val="14848457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GB Title Slid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Picture 2">
            <a:extLst>
              <a:ext uri="{FF2B5EF4-FFF2-40B4-BE49-F238E27FC236}">
                <a16:creationId xmlns:a16="http://schemas.microsoft.com/office/drawing/2014/main" id="{81F451AF-43B5-DCA9-F914-1FCFB7438C94}"/>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07"/>
          <a:stretch/>
        </p:blipFill>
        <p:spPr>
          <a:xfrm>
            <a:off x="255182" y="307238"/>
            <a:ext cx="11668595" cy="6314335"/>
          </a:xfrm>
          <a:prstGeom prst="roundRect">
            <a:avLst>
              <a:gd name="adj" fmla="val 2634"/>
            </a:avLst>
          </a:prstGeom>
        </p:spPr>
      </p:pic>
      <p:sp>
        <p:nvSpPr>
          <p:cNvPr id="2" name="Rounded Rectangle 1">
            <a:extLst>
              <a:ext uri="{FF2B5EF4-FFF2-40B4-BE49-F238E27FC236}">
                <a16:creationId xmlns:a16="http://schemas.microsoft.com/office/drawing/2014/main" id="{55DC3D86-E01D-783B-591D-EF33A98820CC}"/>
              </a:ext>
            </a:extLst>
          </p:cNvPr>
          <p:cNvSpPr/>
          <p:nvPr userDrawn="1"/>
        </p:nvSpPr>
        <p:spPr>
          <a:xfrm>
            <a:off x="255182" y="271832"/>
            <a:ext cx="11668595" cy="6349740"/>
          </a:xfrm>
          <a:prstGeom prst="roundRect">
            <a:avLst>
              <a:gd name="adj" fmla="val 2522"/>
            </a:avLst>
          </a:prstGeom>
          <a:gradFill>
            <a:gsLst>
              <a:gs pos="16000">
                <a:schemeClr val="bg1">
                  <a:alpha val="0"/>
                  <a:lumMod val="87000"/>
                  <a:lumOff val="13000"/>
                </a:schemeClr>
              </a:gs>
              <a:gs pos="99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57620416-9A76-6D62-2018-4101C1CBEA08}"/>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FDA6894E-2015-D190-CF0A-5F089643225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948DB2F0-3D6B-D6B5-2489-34CDB471A7A5}"/>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51E9F769-C843-8B8D-31CF-C183E6BD2FED}"/>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1355037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GB Title Sl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38573"/>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5" name="Picture 4">
            <a:extLst>
              <a:ext uri="{FF2B5EF4-FFF2-40B4-BE49-F238E27FC236}">
                <a16:creationId xmlns:a16="http://schemas.microsoft.com/office/drawing/2014/main" id="{6C6205EE-FF05-98A4-CC93-20A4A1B65D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19" name="Rounded Rectangle 18">
            <a:extLst>
              <a:ext uri="{FF2B5EF4-FFF2-40B4-BE49-F238E27FC236}">
                <a16:creationId xmlns:a16="http://schemas.microsoft.com/office/drawing/2014/main" id="{507910EF-0CB9-B4EB-1033-8F85660AE988}"/>
              </a:ext>
            </a:extLst>
          </p:cNvPr>
          <p:cNvSpPr/>
          <p:nvPr userDrawn="1"/>
        </p:nvSpPr>
        <p:spPr>
          <a:xfrm>
            <a:off x="255182" y="276183"/>
            <a:ext cx="11668595" cy="6349740"/>
          </a:xfrm>
          <a:prstGeom prst="roundRect">
            <a:avLst>
              <a:gd name="adj" fmla="val 2522"/>
            </a:avLst>
          </a:prstGeom>
          <a:gradFill>
            <a:gsLst>
              <a:gs pos="24000">
                <a:schemeClr val="bg1">
                  <a:alpha val="0"/>
                  <a:lumMod val="87000"/>
                  <a:lumOff val="13000"/>
                </a:schemeClr>
              </a:gs>
              <a:gs pos="94000">
                <a:schemeClr val="bg1">
                  <a:alpha val="6113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3" name="Text Placeholder 7">
            <a:extLst>
              <a:ext uri="{FF2B5EF4-FFF2-40B4-BE49-F238E27FC236}">
                <a16:creationId xmlns:a16="http://schemas.microsoft.com/office/drawing/2014/main" id="{4E03D661-8ACA-7B44-D248-78689C7FD7AF}"/>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6" name="Text Placeholder 7">
            <a:extLst>
              <a:ext uri="{FF2B5EF4-FFF2-40B4-BE49-F238E27FC236}">
                <a16:creationId xmlns:a16="http://schemas.microsoft.com/office/drawing/2014/main" id="{0D128155-5C17-61E0-9301-B3830CEFD08D}"/>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7" name="Text Placeholder 7">
            <a:extLst>
              <a:ext uri="{FF2B5EF4-FFF2-40B4-BE49-F238E27FC236}">
                <a16:creationId xmlns:a16="http://schemas.microsoft.com/office/drawing/2014/main" id="{683F7DA5-4AA7-06B1-FFC4-7DA7094E0D21}"/>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8" name="Text Placeholder 7">
            <a:extLst>
              <a:ext uri="{FF2B5EF4-FFF2-40B4-BE49-F238E27FC236}">
                <a16:creationId xmlns:a16="http://schemas.microsoft.com/office/drawing/2014/main" id="{819A9471-0749-BE17-6100-FFF5992ABC0F}"/>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2168140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1581912" y="2638045"/>
            <a:ext cx="4271771" cy="31019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338316" y="2638045"/>
            <a:ext cx="4270247" cy="31019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p:txBody>
          <a:bodyPr/>
          <a:lstStyle/>
          <a:p>
            <a:fld id="{25A752E3-B405-4445-9DD9-434E846A7F5B}" type="datetimeFigureOut">
              <a:rPr lang="en-US" smtClean="0"/>
              <a:t>5/6/2026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F3E117BF-E992-1440-8774-155EC6592C14}" type="slidenum">
              <a:rPr lang="en-US" smtClean="0"/>
              <a:t>‹#›</a:t>
            </a:fld>
            <a:endParaRPr lang="en-US"/>
          </a:p>
        </p:txBody>
      </p:sp>
    </p:spTree>
    <p:extLst>
      <p:ext uri="{BB962C8B-B14F-4D97-AF65-F5344CB8AC3E}">
        <p14:creationId xmlns:p14="http://schemas.microsoft.com/office/powerpoint/2010/main" val="21852960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GB Title Slide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2" name="Picture 1">
            <a:extLst>
              <a:ext uri="{FF2B5EF4-FFF2-40B4-BE49-F238E27FC236}">
                <a16:creationId xmlns:a16="http://schemas.microsoft.com/office/drawing/2014/main" id="{EB9E9885-6D02-EDFC-E75E-CD22528087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55182" y="307238"/>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F328AD7E-7064-4AA4-9AF6-700F4BCFCB29}"/>
              </a:ext>
            </a:extLst>
          </p:cNvPr>
          <p:cNvSpPr/>
          <p:nvPr userDrawn="1"/>
        </p:nvSpPr>
        <p:spPr>
          <a:xfrm>
            <a:off x="255182" y="276183"/>
            <a:ext cx="11537016" cy="6349740"/>
          </a:xfrm>
          <a:prstGeom prst="roundRect">
            <a:avLst>
              <a:gd name="adj" fmla="val 2522"/>
            </a:avLst>
          </a:prstGeom>
          <a:gradFill>
            <a:gsLst>
              <a:gs pos="28000">
                <a:schemeClr val="bg1">
                  <a:lumMod val="87000"/>
                  <a:lumOff val="13000"/>
                  <a:alpha val="0"/>
                </a:schemeClr>
              </a:gs>
              <a:gs pos="58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95937CA6-33F7-D3AB-BFB8-B95B5236AEAA}"/>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E206D4F4-2001-D50F-9905-66F0DEA8857E}"/>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AD570635-DC98-5541-C354-FBE557450EB5}"/>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41A78D52-2507-0D50-2FA9-3BBF8865E9C4}"/>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1482022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GB Title Slide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F4FE-E8A2-39C1-AD17-08929CE8D317}"/>
              </a:ext>
            </a:extLst>
          </p:cNvPr>
          <p:cNvSpPr/>
          <p:nvPr userDrawn="1"/>
        </p:nvSpPr>
        <p:spPr>
          <a:xfrm>
            <a:off x="0" y="50448"/>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Picture 2">
            <a:extLst>
              <a:ext uri="{FF2B5EF4-FFF2-40B4-BE49-F238E27FC236}">
                <a16:creationId xmlns:a16="http://schemas.microsoft.com/office/drawing/2014/main" id="{06CA16FC-0D8F-1FCF-8511-1016A8077A17}"/>
              </a:ext>
            </a:extLst>
          </p:cNvPr>
          <p:cNvPicPr>
            <a:picLocks noChangeAspect="1"/>
          </p:cNvPicPr>
          <p:nvPr userDrawn="1"/>
        </p:nvPicPr>
        <p:blipFill>
          <a:blip r:embed="rId2" cstate="screen">
            <a:extLst>
              <a:ext uri="{28A0092B-C50C-407E-A947-70E740481C1C}">
                <a14:useLocalDpi xmlns:a14="http://schemas.microsoft.com/office/drawing/2010/main"/>
              </a:ext>
            </a:extLst>
          </a:blip>
          <a:srcRect b="-564"/>
          <a:stretch/>
        </p:blipFill>
        <p:spPr>
          <a:xfrm>
            <a:off x="255182" y="307238"/>
            <a:ext cx="11668595" cy="6314335"/>
          </a:xfrm>
          <a:prstGeom prst="roundRect">
            <a:avLst>
              <a:gd name="adj" fmla="val 2634"/>
            </a:avLst>
          </a:prstGeom>
        </p:spPr>
      </p:pic>
      <p:sp>
        <p:nvSpPr>
          <p:cNvPr id="18" name="Rounded Rectangle 17">
            <a:extLst>
              <a:ext uri="{FF2B5EF4-FFF2-40B4-BE49-F238E27FC236}">
                <a16:creationId xmlns:a16="http://schemas.microsoft.com/office/drawing/2014/main" id="{12E72516-6CB5-FC0C-E63F-20D466503A9A}"/>
              </a:ext>
            </a:extLst>
          </p:cNvPr>
          <p:cNvSpPr/>
          <p:nvPr userDrawn="1"/>
        </p:nvSpPr>
        <p:spPr>
          <a:xfrm>
            <a:off x="255182" y="276183"/>
            <a:ext cx="11537016" cy="6349740"/>
          </a:xfrm>
          <a:prstGeom prst="roundRect">
            <a:avLst>
              <a:gd name="adj" fmla="val 2522"/>
            </a:avLst>
          </a:prstGeom>
          <a:gradFill>
            <a:gsLst>
              <a:gs pos="24000">
                <a:schemeClr val="bg1">
                  <a:lumMod val="87000"/>
                  <a:lumOff val="13000"/>
                  <a:alpha val="0"/>
                </a:schemeClr>
              </a:gs>
              <a:gs pos="94000">
                <a:schemeClr val="bg1">
                  <a:alpha val="52637"/>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6" name="Graphic 5">
            <a:extLst>
              <a:ext uri="{FF2B5EF4-FFF2-40B4-BE49-F238E27FC236}">
                <a16:creationId xmlns:a16="http://schemas.microsoft.com/office/drawing/2014/main" id="{7B6D094D-EBCB-BD85-4700-4AF974974E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9738" y="645397"/>
            <a:ext cx="2750674" cy="439960"/>
          </a:xfrm>
          <a:prstGeom prst="rect">
            <a:avLst/>
          </a:prstGeom>
        </p:spPr>
      </p:pic>
      <p:sp>
        <p:nvSpPr>
          <p:cNvPr id="12" name="Text Placeholder 7">
            <a:extLst>
              <a:ext uri="{FF2B5EF4-FFF2-40B4-BE49-F238E27FC236}">
                <a16:creationId xmlns:a16="http://schemas.microsoft.com/office/drawing/2014/main" id="{6F1AB58D-9F23-1093-73CD-2BF29393DC74}"/>
              </a:ext>
            </a:extLst>
          </p:cNvPr>
          <p:cNvSpPr>
            <a:spLocks noGrp="1"/>
          </p:cNvSpPr>
          <p:nvPr>
            <p:ph type="body" sz="quarter" idx="11" hasCustomPrompt="1"/>
          </p:nvPr>
        </p:nvSpPr>
        <p:spPr>
          <a:xfrm>
            <a:off x="662810" y="1749956"/>
            <a:ext cx="6435822" cy="563680"/>
          </a:xfrm>
        </p:spPr>
        <p:txBody>
          <a:bodyPr/>
          <a:lstStyle>
            <a:lvl1pPr>
              <a:defRPr lang="en-US" sz="3600" kern="1200" dirty="0" smtClean="0">
                <a:solidFill>
                  <a:schemeClr val="accent2"/>
                </a:solidFill>
                <a:latin typeface="+mj-lt"/>
                <a:ea typeface="+mj-lt"/>
                <a:cs typeface="+mj-lt"/>
              </a:defRPr>
            </a:lvl1pPr>
          </a:lstStyle>
          <a:p>
            <a:pPr lvl="0"/>
            <a:r>
              <a:rPr lang="en-US"/>
              <a:t>Title descriptor</a:t>
            </a:r>
          </a:p>
        </p:txBody>
      </p:sp>
      <p:sp>
        <p:nvSpPr>
          <p:cNvPr id="13" name="Text Placeholder 7">
            <a:extLst>
              <a:ext uri="{FF2B5EF4-FFF2-40B4-BE49-F238E27FC236}">
                <a16:creationId xmlns:a16="http://schemas.microsoft.com/office/drawing/2014/main" id="{601A9E91-2827-30D0-324F-CDFF2CB235B6}"/>
              </a:ext>
            </a:extLst>
          </p:cNvPr>
          <p:cNvSpPr>
            <a:spLocks noGrp="1"/>
          </p:cNvSpPr>
          <p:nvPr>
            <p:ph type="body" sz="quarter" idx="13" hasCustomPrompt="1"/>
          </p:nvPr>
        </p:nvSpPr>
        <p:spPr>
          <a:xfrm>
            <a:off x="662810" y="2447535"/>
            <a:ext cx="6435822" cy="1233120"/>
          </a:xfrm>
        </p:spPr>
        <p:txBody>
          <a:bodyPr/>
          <a:lstStyle>
            <a:lvl1pPr>
              <a:lnSpc>
                <a:spcPct val="85000"/>
              </a:lnSpc>
              <a:defRPr lang="en-US" sz="5400" kern="1200" dirty="0" smtClean="0">
                <a:solidFill>
                  <a:schemeClr val="accent2"/>
                </a:solidFill>
                <a:latin typeface="+mj-lt"/>
                <a:ea typeface="+mj-lt"/>
                <a:cs typeface="+mj-lt"/>
              </a:defRPr>
            </a:lvl1pPr>
          </a:lstStyle>
          <a:p>
            <a:r>
              <a:rPr lang="en-US"/>
              <a:t>Main title, sentence case capitalization</a:t>
            </a:r>
          </a:p>
        </p:txBody>
      </p:sp>
      <p:sp>
        <p:nvSpPr>
          <p:cNvPr id="16" name="Text Placeholder 7">
            <a:extLst>
              <a:ext uri="{FF2B5EF4-FFF2-40B4-BE49-F238E27FC236}">
                <a16:creationId xmlns:a16="http://schemas.microsoft.com/office/drawing/2014/main" id="{5FC47AFA-AC05-CE2E-C94B-899B38C09B71}"/>
              </a:ext>
            </a:extLst>
          </p:cNvPr>
          <p:cNvSpPr>
            <a:spLocks noGrp="1"/>
          </p:cNvSpPr>
          <p:nvPr>
            <p:ph type="body" sz="quarter" idx="14" hasCustomPrompt="1"/>
          </p:nvPr>
        </p:nvSpPr>
        <p:spPr>
          <a:xfrm>
            <a:off x="662810" y="4073777"/>
            <a:ext cx="6435822" cy="1233120"/>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First Last</a:t>
            </a:r>
          </a:p>
          <a:p>
            <a:pPr lvl="0"/>
            <a:r>
              <a:rPr lang="en-US"/>
              <a:t>Title</a:t>
            </a:r>
          </a:p>
          <a:p>
            <a:pPr lvl="0"/>
            <a:r>
              <a:rPr lang="en-US"/>
              <a:t>Organization</a:t>
            </a:r>
          </a:p>
        </p:txBody>
      </p:sp>
      <p:sp>
        <p:nvSpPr>
          <p:cNvPr id="17" name="Text Placeholder 7">
            <a:extLst>
              <a:ext uri="{FF2B5EF4-FFF2-40B4-BE49-F238E27FC236}">
                <a16:creationId xmlns:a16="http://schemas.microsoft.com/office/drawing/2014/main" id="{9C127224-186C-28D1-27C3-792E47CC6FD9}"/>
              </a:ext>
            </a:extLst>
          </p:cNvPr>
          <p:cNvSpPr>
            <a:spLocks noGrp="1"/>
          </p:cNvSpPr>
          <p:nvPr>
            <p:ph type="body" sz="quarter" idx="15" hasCustomPrompt="1"/>
          </p:nvPr>
        </p:nvSpPr>
        <p:spPr>
          <a:xfrm>
            <a:off x="632830" y="5574696"/>
            <a:ext cx="1882270" cy="419144"/>
          </a:xfrm>
        </p:spPr>
        <p:txBody>
          <a:bodyPr/>
          <a:lstStyle>
            <a:lvl1pPr marL="0" indent="0" algn="l" defTabSz="914446" rtl="0" eaLnBrk="1" latinLnBrk="0" hangingPunct="1">
              <a:lnSpc>
                <a:spcPct val="100000"/>
              </a:lnSpc>
              <a:spcBef>
                <a:spcPts val="0"/>
              </a:spcBef>
              <a:buFont typeface="Arial" panose="020B0604020202020204" pitchFamily="34" charset="0"/>
              <a:buNone/>
              <a:defRPr lang="en-US" sz="2400" b="0" kern="1200" dirty="0" smtClean="0">
                <a:solidFill>
                  <a:schemeClr val="accent2"/>
                </a:solidFill>
                <a:latin typeface="+mn-lt"/>
                <a:ea typeface="+mn-ea"/>
                <a:cs typeface="+mn-cs"/>
              </a:defRPr>
            </a:lvl1pPr>
          </a:lstStyle>
          <a:p>
            <a:pPr lvl="0"/>
            <a:r>
              <a:rPr lang="en-US"/>
              <a:t>Month YEAR</a:t>
            </a:r>
          </a:p>
        </p:txBody>
      </p:sp>
    </p:spTree>
    <p:extLst>
      <p:ext uri="{BB962C8B-B14F-4D97-AF65-F5344CB8AC3E}">
        <p14:creationId xmlns:p14="http://schemas.microsoft.com/office/powerpoint/2010/main" val="57767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bg1"/>
                </a:solidFill>
              </a:defRPr>
            </a:lvl1pPr>
          </a:lstStyle>
          <a:p>
            <a:r>
              <a:rPr lang="en-US" sz="5400">
                <a:solidFill>
                  <a:schemeClr val="bg1"/>
                </a:solidFill>
              </a:rPr>
              <a:t>Report Title</a:t>
            </a:r>
            <a:endParaRPr lang="en-US" sz="2000">
              <a:solidFill>
                <a:schemeClr val="bg1"/>
              </a:solidFill>
              <a:latin typeface="+mn-lt"/>
            </a:endParaRPr>
          </a:p>
        </p:txBody>
      </p:sp>
      <p:sp>
        <p:nvSpPr>
          <p:cNvPr id="9" name="Text Placeholder 7">
            <a:extLst>
              <a:ext uri="{FF2B5EF4-FFF2-40B4-BE49-F238E27FC236}">
                <a16:creationId xmlns:a16="http://schemas.microsoft.com/office/drawing/2014/main" id="{0BD610A0-295C-B633-E517-1877EA910989}"/>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bg1"/>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7578912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Divider–Teal">
    <p:bg>
      <p:bgPr>
        <a:solidFill>
          <a:srgbClr val="194165"/>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bg1"/>
                </a:solidFill>
              </a:defRPr>
            </a:lvl1pPr>
          </a:lstStyle>
          <a:p>
            <a:r>
              <a:rPr lang="en-US" sz="5400">
                <a:solidFill>
                  <a:schemeClr val="bg1"/>
                </a:solidFill>
              </a:rPr>
              <a:t>Report Title</a:t>
            </a:r>
            <a:endParaRPr lang="en-US" sz="2000">
              <a:solidFill>
                <a:schemeClr val="bg1"/>
              </a:solidFill>
              <a:latin typeface="+mn-lt"/>
            </a:endParaRPr>
          </a:p>
        </p:txBody>
      </p:sp>
      <p:sp>
        <p:nvSpPr>
          <p:cNvPr id="9" name="Text Placeholder 7">
            <a:extLst>
              <a:ext uri="{FF2B5EF4-FFF2-40B4-BE49-F238E27FC236}">
                <a16:creationId xmlns:a16="http://schemas.microsoft.com/office/drawing/2014/main" id="{0BD610A0-295C-B633-E517-1877EA910989}"/>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bg1"/>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40109349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2" name="Title 1">
            <a:extLst>
              <a:ext uri="{FF2B5EF4-FFF2-40B4-BE49-F238E27FC236}">
                <a16:creationId xmlns:a16="http://schemas.microsoft.com/office/drawing/2014/main" id="{E5591C5B-A373-F821-DC59-346FEBBED732}"/>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3" name="Text Placeholder 7">
            <a:extLst>
              <a:ext uri="{FF2B5EF4-FFF2-40B4-BE49-F238E27FC236}">
                <a16:creationId xmlns:a16="http://schemas.microsoft.com/office/drawing/2014/main" id="{80DDD211-2823-2ED5-5530-A7CF6B88C53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8051590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5_Divider">
    <p:bg>
      <p:bgPr>
        <a:solidFill>
          <a:srgbClr val="EAE7DD"/>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2" name="Title 1">
            <a:extLst>
              <a:ext uri="{FF2B5EF4-FFF2-40B4-BE49-F238E27FC236}">
                <a16:creationId xmlns:a16="http://schemas.microsoft.com/office/drawing/2014/main" id="{E5591C5B-A373-F821-DC59-346FEBBED732}"/>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3" name="Text Placeholder 7">
            <a:extLst>
              <a:ext uri="{FF2B5EF4-FFF2-40B4-BE49-F238E27FC236}">
                <a16:creationId xmlns:a16="http://schemas.microsoft.com/office/drawing/2014/main" id="{80DDD211-2823-2ED5-5530-A7CF6B88C53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4695994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4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13" name="Title 1">
            <a:extLst>
              <a:ext uri="{FF2B5EF4-FFF2-40B4-BE49-F238E27FC236}">
                <a16:creationId xmlns:a16="http://schemas.microsoft.com/office/drawing/2014/main" id="{42DBD525-63EB-B9E0-1F20-C1BE6875CA96}"/>
              </a:ext>
            </a:extLst>
          </p:cNvPr>
          <p:cNvSpPr>
            <a:spLocks noGrp="1"/>
          </p:cNvSpPr>
          <p:nvPr>
            <p:ph type="title" hasCustomPrompt="1"/>
          </p:nvPr>
        </p:nvSpPr>
        <p:spPr>
          <a:xfrm>
            <a:off x="640080" y="795057"/>
            <a:ext cx="7315200" cy="2075413"/>
          </a:xfrm>
        </p:spPr>
        <p:txBody>
          <a:bodyPr tIns="0" bIns="0" anchor="b" anchorCtr="0"/>
          <a:lstStyle>
            <a:lvl1pPr>
              <a:defRPr sz="5400">
                <a:solidFill>
                  <a:schemeClr val="accent2"/>
                </a:solidFill>
              </a:defRPr>
            </a:lvl1pPr>
          </a:lstStyle>
          <a:p>
            <a:r>
              <a:rPr lang="en-US" sz="5400">
                <a:solidFill>
                  <a:schemeClr val="bg1"/>
                </a:solidFill>
              </a:rPr>
              <a:t>Report Title</a:t>
            </a:r>
            <a:endParaRPr lang="en-US" sz="2000">
              <a:solidFill>
                <a:schemeClr val="bg1"/>
              </a:solidFill>
              <a:latin typeface="+mn-lt"/>
            </a:endParaRPr>
          </a:p>
        </p:txBody>
      </p:sp>
      <p:sp>
        <p:nvSpPr>
          <p:cNvPr id="14" name="Text Placeholder 7">
            <a:extLst>
              <a:ext uri="{FF2B5EF4-FFF2-40B4-BE49-F238E27FC236}">
                <a16:creationId xmlns:a16="http://schemas.microsoft.com/office/drawing/2014/main" id="{3B996BF2-6C30-30D3-FE6E-8E75B9737014}"/>
              </a:ext>
            </a:extLst>
          </p:cNvPr>
          <p:cNvSpPr>
            <a:spLocks noGrp="1"/>
          </p:cNvSpPr>
          <p:nvPr>
            <p:ph type="body" sz="quarter" idx="11" hasCustomPrompt="1"/>
          </p:nvPr>
        </p:nvSpPr>
        <p:spPr>
          <a:xfrm>
            <a:off x="631812" y="3334862"/>
            <a:ext cx="7315200" cy="1865713"/>
          </a:xfrm>
        </p:spPr>
        <p:txBody>
          <a:bodyPr tIns="228600"/>
          <a:lstStyle>
            <a:lvl1pPr>
              <a:defRPr lang="en-US" sz="2000" kern="1200" dirty="0" smtClean="0">
                <a:solidFill>
                  <a:schemeClr val="accent2"/>
                </a:solidFill>
                <a:latin typeface="+mn-lt"/>
                <a:ea typeface="+mj-ea"/>
                <a:cs typeface="+mj-cs"/>
              </a:defRPr>
            </a:lvl1pPr>
          </a:lstStyle>
          <a:p>
            <a:pPr lvl="0"/>
            <a:r>
              <a:rPr lang="en-US" sz="2000">
                <a:latin typeface="+mn-lt"/>
              </a:rPr>
              <a:t>Name</a:t>
            </a:r>
            <a:br>
              <a:rPr lang="en-US" sz="2000">
                <a:latin typeface="+mn-lt"/>
              </a:rPr>
            </a:br>
            <a:r>
              <a:rPr lang="en-US" sz="2000">
                <a:latin typeface="+mn-lt"/>
              </a:rPr>
              <a:t>Title</a:t>
            </a:r>
            <a:endParaRPr lang="en-US"/>
          </a:p>
        </p:txBody>
      </p:sp>
    </p:spTree>
    <p:extLst>
      <p:ext uri="{BB962C8B-B14F-4D97-AF65-F5344CB8AC3E}">
        <p14:creationId xmlns:p14="http://schemas.microsoft.com/office/powerpoint/2010/main" val="1638098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_Divider–Teal">
    <p:bg>
      <p:bgPr>
        <a:solidFill>
          <a:schemeClr val="accent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1892809"/>
            <a:ext cx="7315200" cy="2852737"/>
          </a:xfrm>
        </p:spPr>
        <p:txBody>
          <a:bodyPr anchor="ctr"/>
          <a:lstStyle>
            <a:lvl1pPr>
              <a:defRPr sz="5400">
                <a:solidFill>
                  <a:schemeClr val="bg1"/>
                </a:solidFill>
              </a:defRPr>
            </a:lvl1pPr>
          </a:lstStyle>
          <a:p>
            <a:r>
              <a:rPr lang="en-US"/>
              <a:t>Click to edit divider</a:t>
            </a:r>
          </a:p>
        </p:txBody>
      </p:sp>
    </p:spTree>
    <p:extLst>
      <p:ext uri="{BB962C8B-B14F-4D97-AF65-F5344CB8AC3E}">
        <p14:creationId xmlns:p14="http://schemas.microsoft.com/office/powerpoint/2010/main" val="3632770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_Divider–Teal">
    <p:bg>
      <p:bgPr>
        <a:solidFill>
          <a:srgbClr val="194165"/>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A26F6C-7248-10D4-9CF7-EA327A0C772A}"/>
              </a:ext>
            </a:extLst>
          </p:cNvPr>
          <p:cNvGrpSpPr/>
          <p:nvPr userDrawn="1"/>
        </p:nvGrpSpPr>
        <p:grpSpPr>
          <a:xfrm>
            <a:off x="8157626" y="524290"/>
            <a:ext cx="4034375" cy="5796153"/>
            <a:chOff x="7627349" y="524289"/>
            <a:chExt cx="4034375" cy="5796153"/>
          </a:xfrm>
          <a:solidFill>
            <a:schemeClr val="bg1">
              <a:alpha val="26642"/>
            </a:schemeClr>
          </a:solidFill>
        </p:grpSpPr>
        <p:sp>
          <p:nvSpPr>
            <p:cNvPr id="14" name="Freeform 13">
              <a:extLst>
                <a:ext uri="{FF2B5EF4-FFF2-40B4-BE49-F238E27FC236}">
                  <a16:creationId xmlns:a16="http://schemas.microsoft.com/office/drawing/2014/main" id="{A62FFADD-8AD8-A926-8A9C-7044AFE20D2A}"/>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15" name="Freeform 14">
              <a:extLst>
                <a:ext uri="{FF2B5EF4-FFF2-40B4-BE49-F238E27FC236}">
                  <a16:creationId xmlns:a16="http://schemas.microsoft.com/office/drawing/2014/main" id="{8F83E272-65D8-7B13-8A47-C684A9B5712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6" name="Freeform 15">
              <a:extLst>
                <a:ext uri="{FF2B5EF4-FFF2-40B4-BE49-F238E27FC236}">
                  <a16:creationId xmlns:a16="http://schemas.microsoft.com/office/drawing/2014/main" id="{A8F43E5A-41C6-9A2F-FF83-67AA7C71CADC}"/>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17" name="Freeform 16">
              <a:extLst>
                <a:ext uri="{FF2B5EF4-FFF2-40B4-BE49-F238E27FC236}">
                  <a16:creationId xmlns:a16="http://schemas.microsoft.com/office/drawing/2014/main" id="{090A72F8-776F-24BF-25E1-11EDC6467CD5}"/>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18" name="Freeform 17">
              <a:extLst>
                <a:ext uri="{FF2B5EF4-FFF2-40B4-BE49-F238E27FC236}">
                  <a16:creationId xmlns:a16="http://schemas.microsoft.com/office/drawing/2014/main" id="{5CD3C5D1-3373-A8EE-BFDB-3DBF8D98A99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19" name="Freeform 18">
              <a:extLst>
                <a:ext uri="{FF2B5EF4-FFF2-40B4-BE49-F238E27FC236}">
                  <a16:creationId xmlns:a16="http://schemas.microsoft.com/office/drawing/2014/main" id="{26B8FA54-1CA5-87B2-8DF2-A06B5B9A32B2}"/>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20" name="Freeform 19">
              <a:extLst>
                <a:ext uri="{FF2B5EF4-FFF2-40B4-BE49-F238E27FC236}">
                  <a16:creationId xmlns:a16="http://schemas.microsoft.com/office/drawing/2014/main" id="{8556F62B-F171-75F4-A8E1-90684C2AC8F7}"/>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21" name="Freeform 20">
              <a:extLst>
                <a:ext uri="{FF2B5EF4-FFF2-40B4-BE49-F238E27FC236}">
                  <a16:creationId xmlns:a16="http://schemas.microsoft.com/office/drawing/2014/main" id="{EE582D84-CF3C-BAD6-FC48-0D7BBC9FCF52}"/>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2" name="Title 1">
            <a:extLst>
              <a:ext uri="{FF2B5EF4-FFF2-40B4-BE49-F238E27FC236}">
                <a16:creationId xmlns:a16="http://schemas.microsoft.com/office/drawing/2014/main" id="{66A1C9D2-97E1-2D7E-3AA0-0C4DB68E697B}"/>
              </a:ext>
            </a:extLst>
          </p:cNvPr>
          <p:cNvSpPr>
            <a:spLocks noGrp="1"/>
          </p:cNvSpPr>
          <p:nvPr>
            <p:ph type="title" hasCustomPrompt="1"/>
          </p:nvPr>
        </p:nvSpPr>
        <p:spPr>
          <a:xfrm>
            <a:off x="640080" y="1892809"/>
            <a:ext cx="7315200" cy="2852737"/>
          </a:xfrm>
        </p:spPr>
        <p:txBody>
          <a:bodyPr anchor="ctr"/>
          <a:lstStyle>
            <a:lvl1pPr>
              <a:defRPr sz="5400">
                <a:solidFill>
                  <a:schemeClr val="bg1"/>
                </a:solidFill>
              </a:defRPr>
            </a:lvl1pPr>
          </a:lstStyle>
          <a:p>
            <a:r>
              <a:rPr lang="en-US"/>
              <a:t>Click to edit divider</a:t>
            </a:r>
          </a:p>
        </p:txBody>
      </p:sp>
    </p:spTree>
    <p:extLst>
      <p:ext uri="{BB962C8B-B14F-4D97-AF65-F5344CB8AC3E}">
        <p14:creationId xmlns:p14="http://schemas.microsoft.com/office/powerpoint/2010/main" val="39716258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1_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4184172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331478-C1DB-A2B8-592A-74D91C904665}"/>
              </a:ext>
            </a:extLst>
          </p:cNvPr>
          <p:cNvSpPr>
            <a:spLocks noGrp="1"/>
          </p:cNvSpPr>
          <p:nvPr>
            <p:ph type="dt" sz="half" idx="10"/>
          </p:nvPr>
        </p:nvSpPr>
        <p:spPr/>
        <p:txBody>
          <a:bodyPr/>
          <a:lstStyle/>
          <a:p>
            <a:fld id="{4311E0F8-CA77-F141-92F8-0E39F526E80E}" type="datetimeFigureOut">
              <a:rPr lang="en-US" smtClean="0"/>
              <a:t>5/6/2026</a:t>
            </a:fld>
            <a:endParaRPr lang="en-US"/>
          </a:p>
        </p:txBody>
      </p:sp>
      <p:sp>
        <p:nvSpPr>
          <p:cNvPr id="3" name="Footer Placeholder 2">
            <a:extLst>
              <a:ext uri="{FF2B5EF4-FFF2-40B4-BE49-F238E27FC236}">
                <a16:creationId xmlns:a16="http://schemas.microsoft.com/office/drawing/2014/main" id="{77C03E76-DE14-8A53-C185-DF9132C3A0C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17C6E31-4787-D850-EFC7-5C1338B1A16F}"/>
              </a:ext>
            </a:extLst>
          </p:cNvPr>
          <p:cNvSpPr>
            <a:spLocks noGrp="1"/>
          </p:cNvSpPr>
          <p:nvPr>
            <p:ph type="sldNum" sz="quarter" idx="12"/>
          </p:nvPr>
        </p:nvSpPr>
        <p:spPr/>
        <p:txBody>
          <a:bodyPr/>
          <a:lstStyle/>
          <a:p>
            <a:fld id="{0FEE67A5-30BC-534C-B835-5D5725839CD5}" type="slidenum">
              <a:rPr lang="en-US" smtClean="0"/>
              <a:t>‹#›</a:t>
            </a:fld>
            <a:endParaRPr lang="en-US"/>
          </a:p>
        </p:txBody>
      </p:sp>
    </p:spTree>
    <p:extLst>
      <p:ext uri="{BB962C8B-B14F-4D97-AF65-F5344CB8AC3E}">
        <p14:creationId xmlns:p14="http://schemas.microsoft.com/office/powerpoint/2010/main" val="30648982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6_Divider">
    <p:bg>
      <p:bgPr>
        <a:solidFill>
          <a:srgbClr val="EAE7DD"/>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31872555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2_Divider">
    <p:bg>
      <p:bgPr>
        <a:solidFill>
          <a:schemeClr val="tx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4A3774C-D707-F2A4-E275-634ECF0E29A7}"/>
              </a:ext>
            </a:extLst>
          </p:cNvPr>
          <p:cNvSpPr/>
          <p:nvPr userDrawn="1"/>
        </p:nvSpPr>
        <p:spPr>
          <a:xfrm>
            <a:off x="0" y="0"/>
            <a:ext cx="12192000" cy="6858000"/>
          </a:xfrm>
          <a:prstGeom prst="rect">
            <a:avLst/>
          </a:prstGeom>
          <a:solidFill>
            <a:srgbClr val="D5DCE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pSp>
        <p:nvGrpSpPr>
          <p:cNvPr id="3" name="Group 2">
            <a:extLst>
              <a:ext uri="{FF2B5EF4-FFF2-40B4-BE49-F238E27FC236}">
                <a16:creationId xmlns:a16="http://schemas.microsoft.com/office/drawing/2014/main" id="{E24406D9-1546-F048-999E-B1C3935E3C50}"/>
              </a:ext>
            </a:extLst>
          </p:cNvPr>
          <p:cNvGrpSpPr/>
          <p:nvPr/>
        </p:nvGrpSpPr>
        <p:grpSpPr>
          <a:xfrm>
            <a:off x="8157626" y="524290"/>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sz="1800"/>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sz="1800"/>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sz="1800"/>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sz="1800"/>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sz="1800"/>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sz="1800"/>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sz="1800"/>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9"/>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30216409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GB Quote 1">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C956DAAB-4311-6FB6-1E88-B126F229E1F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27804068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GB Quot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08D3E0-0C97-66F6-7CE4-3FC4D729390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11280566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GB Quote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024749-BD1A-F885-FC45-4DBADF08D6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t="3439" r="8360" b="4922"/>
          <a:stretch/>
        </p:blipFill>
        <p:spPr>
          <a:xfrm>
            <a:off x="255182" y="239487"/>
            <a:ext cx="11668595" cy="6382086"/>
          </a:xfrm>
          <a:prstGeom prst="roundRect">
            <a:avLst>
              <a:gd name="adj" fmla="val 2634"/>
            </a:avLst>
          </a:prstGeom>
        </p:spPr>
      </p:pic>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21530464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GB Quote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7CC433-ABB9-CA2C-ABF8-EFA691A8D9E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55182" y="239487"/>
            <a:ext cx="11668595" cy="6382086"/>
          </a:xfrm>
          <a:prstGeom prst="roundRect">
            <a:avLst>
              <a:gd name="adj" fmla="val 2634"/>
            </a:avLst>
          </a:prstGeom>
        </p:spPr>
      </p:pic>
      <p:sp>
        <p:nvSpPr>
          <p:cNvPr id="4" name="Rounded Rectangle 3">
            <a:extLst>
              <a:ext uri="{FF2B5EF4-FFF2-40B4-BE49-F238E27FC236}">
                <a16:creationId xmlns:a16="http://schemas.microsoft.com/office/drawing/2014/main" id="{A550EBF1-27F3-A7C8-22A0-6688ED1D4A03}"/>
              </a:ext>
            </a:extLst>
          </p:cNvPr>
          <p:cNvSpPr/>
          <p:nvPr userDrawn="1"/>
        </p:nvSpPr>
        <p:spPr>
          <a:xfrm>
            <a:off x="255182" y="236427"/>
            <a:ext cx="11668595" cy="6382085"/>
          </a:xfrm>
          <a:prstGeom prst="roundRect">
            <a:avLst>
              <a:gd name="adj" fmla="val 2196"/>
            </a:avLst>
          </a:prstGeom>
          <a:gradFill>
            <a:gsLst>
              <a:gs pos="5000">
                <a:schemeClr val="bg1">
                  <a:lumMod val="87000"/>
                  <a:lumOff val="13000"/>
                  <a:alpha val="0"/>
                </a:schemeClr>
              </a:gs>
              <a:gs pos="43000">
                <a:schemeClr val="bg1">
                  <a:alpha val="77504"/>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5"/>
                      <a:stretch>
                        <a:fillRect/>
                      </a:stretch>
                    </p:blipFill>
                    <p:spPr>
                      <a:xfrm>
                        <a:off x="1589" y="1589"/>
                        <a:ext cx="1587" cy="1587"/>
                      </a:xfrm>
                      <a:prstGeom prst="rect">
                        <a:avLst/>
                      </a:prstGeom>
                    </p:spPr>
                  </p:pic>
                </p:oleObj>
              </mc:Fallback>
            </mc:AlternateContent>
          </a:graphicData>
        </a:graphic>
      </p:graphicFrame>
      <p:sp>
        <p:nvSpPr>
          <p:cNvPr id="11" name="Title 1">
            <a:extLst>
              <a:ext uri="{FF2B5EF4-FFF2-40B4-BE49-F238E27FC236}">
                <a16:creationId xmlns:a16="http://schemas.microsoft.com/office/drawing/2014/main" id="{F4AAE623-33AB-B986-3EF7-218E19AD4ACE}"/>
              </a:ext>
            </a:extLst>
          </p:cNvPr>
          <p:cNvSpPr>
            <a:spLocks noGrp="1"/>
          </p:cNvSpPr>
          <p:nvPr>
            <p:ph type="title"/>
          </p:nvPr>
        </p:nvSpPr>
        <p:spPr>
          <a:xfrm>
            <a:off x="1170432" y="1920240"/>
            <a:ext cx="7444408" cy="2576378"/>
          </a:xfrm>
        </p:spPr>
        <p:txBody>
          <a:bodyPr/>
          <a:lstStyle>
            <a:lvl1pPr>
              <a:defRPr lang="en-US" sz="5400" kern="1200" dirty="0">
                <a:solidFill>
                  <a:schemeClr val="accent2"/>
                </a:solidFill>
                <a:latin typeface="+mj-lt"/>
                <a:ea typeface="+mj-ea"/>
                <a:cs typeface="+mj-cs"/>
              </a:defRPr>
            </a:lvl1pPr>
          </a:lstStyle>
          <a:p>
            <a:r>
              <a:rPr lang="en-US"/>
              <a:t>Click to edit Master title style</a:t>
            </a:r>
          </a:p>
        </p:txBody>
      </p:sp>
      <p:sp>
        <p:nvSpPr>
          <p:cNvPr id="14" name="Text Placeholder 3">
            <a:extLst>
              <a:ext uri="{FF2B5EF4-FFF2-40B4-BE49-F238E27FC236}">
                <a16:creationId xmlns:a16="http://schemas.microsoft.com/office/drawing/2014/main" id="{7ABF227A-9ADB-D7A2-E1B7-23302A1C1FFA}"/>
              </a:ext>
            </a:extLst>
          </p:cNvPr>
          <p:cNvSpPr>
            <a:spLocks noGrp="1"/>
          </p:cNvSpPr>
          <p:nvPr>
            <p:ph type="body" sz="half" idx="2" hasCustomPrompt="1"/>
          </p:nvPr>
        </p:nvSpPr>
        <p:spPr>
          <a:xfrm>
            <a:off x="1170433" y="4626865"/>
            <a:ext cx="3657599" cy="914401"/>
          </a:xfrm>
        </p:spPr>
        <p:txBody>
          <a:bodyPr/>
          <a:lstStyle/>
          <a:p>
            <a:r>
              <a:rPr lang="en-US"/>
              <a:t>–Author of quote</a:t>
            </a:r>
          </a:p>
        </p:txBody>
      </p:sp>
    </p:spTree>
    <p:extLst>
      <p:ext uri="{BB962C8B-B14F-4D97-AF65-F5344CB8AC3E}">
        <p14:creationId xmlns:p14="http://schemas.microsoft.com/office/powerpoint/2010/main" val="8536637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GB Factoid 1">
    <p:bg>
      <p:bgPr>
        <a:solidFill>
          <a:srgbClr val="D5DC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18085040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GB Factoid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Tree>
    <p:extLst>
      <p:ext uri="{BB962C8B-B14F-4D97-AF65-F5344CB8AC3E}">
        <p14:creationId xmlns:p14="http://schemas.microsoft.com/office/powerpoint/2010/main" val="35922869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50520" y="1719072"/>
            <a:ext cx="11315700" cy="4023360"/>
          </a:xfrm>
        </p:spPr>
        <p:txBody>
          <a:bodyPr/>
          <a:lstStyle>
            <a:lvl4pPr marL="917621" indent="-233375">
              <a:buFont typeface="Wingdings" pitchFamily="2" charset="2"/>
              <a:buChar char="§"/>
              <a:defRPr/>
            </a:lvl4pPr>
            <a:lvl5pPr marL="1146233" indent="-234962">
              <a:buSzPct val="90000"/>
              <a:buFont typeface="System Font Regular"/>
              <a:buChar char="–"/>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F243F78F-49AE-367E-9267-B3FD2E55B5D9}"/>
              </a:ext>
            </a:extLst>
          </p:cNvPr>
          <p:cNvSpPr>
            <a:spLocks noGrp="1"/>
          </p:cNvSpPr>
          <p:nvPr>
            <p:ph idx="10" hasCustomPrompt="1"/>
          </p:nvPr>
        </p:nvSpPr>
        <p:spPr>
          <a:xfrm>
            <a:off x="350520" y="5878274"/>
            <a:ext cx="11315700" cy="306032"/>
          </a:xfrm>
        </p:spPr>
        <p:txBody>
          <a:bodyPr/>
          <a:lstStyle>
            <a:lvl1pPr marL="409596" indent="0" algn="l" defTabSz="914446" rtl="0" eaLnBrk="1" latinLnBrk="0" hangingPunct="1">
              <a:lnSpc>
                <a:spcPct val="100000"/>
              </a:lnSpc>
              <a:spcBef>
                <a:spcPts val="0"/>
              </a:spcBef>
              <a:buFont typeface="Arial" panose="020B0604020202020204" pitchFamily="34" charset="0"/>
              <a:buNone/>
              <a:tabLst/>
              <a:defRPr lang="en-US" sz="800" b="0" kern="1200" dirty="0">
                <a:solidFill>
                  <a:schemeClr val="tx1"/>
                </a:solidFill>
                <a:latin typeface="+mn-lt"/>
                <a:ea typeface="+mn-ea"/>
                <a:cs typeface="+mn-cs"/>
              </a:defRPr>
            </a:lvl1pPr>
            <a:lvl2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2pPr>
            <a:lvl3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3pPr>
            <a:lvl4pPr marL="0" indent="0" algn="l" defTabSz="914446" rtl="0" eaLnBrk="1" latinLnBrk="0" hangingPunct="1">
              <a:lnSpc>
                <a:spcPct val="100000"/>
              </a:lnSpc>
              <a:spcBef>
                <a:spcPts val="0"/>
              </a:spcBef>
              <a:buFont typeface="Arial" panose="020B0604020202020204" pitchFamily="34" charset="0"/>
              <a:buNone/>
              <a:defRPr lang="en-US" sz="800" b="0" kern="1200" dirty="0">
                <a:solidFill>
                  <a:schemeClr val="tx1"/>
                </a:solidFill>
                <a:latin typeface="+mn-lt"/>
                <a:ea typeface="+mn-ea"/>
                <a:cs typeface="+mn-cs"/>
              </a:defRPr>
            </a:lvl4pPr>
            <a:lvl5pPr marL="0" indent="0" algn="l" defTabSz="914446" rtl="0" eaLnBrk="1" latinLnBrk="0" hangingPunct="1">
              <a:lnSpc>
                <a:spcPct val="100000"/>
              </a:lnSpc>
              <a:spcBef>
                <a:spcPts val="0"/>
              </a:spcBef>
              <a:buSzPct val="90000"/>
              <a:buFont typeface="Arial" panose="020B0604020202020204" pitchFamily="34" charset="0"/>
              <a:buNone/>
              <a:defRPr lang="en-US" sz="800" b="0" kern="1200" dirty="0">
                <a:solidFill>
                  <a:schemeClr val="tx1"/>
                </a:solidFill>
                <a:latin typeface="+mn-lt"/>
                <a:ea typeface="+mn-ea"/>
                <a:cs typeface="+mn-cs"/>
              </a:defRPr>
            </a:lvl5pPr>
          </a:lstStyle>
          <a:p>
            <a:r>
              <a:rPr lang="en-US" sz="800"/>
              <a:t>Source: enter source copy and/or notes in this live text box</a:t>
            </a:r>
            <a:br>
              <a:rPr lang="en-US" sz="800"/>
            </a:br>
            <a:r>
              <a:rPr lang="en-US" sz="800"/>
              <a:t>Text will wrap up from bottom of text box. Do not resize or reposition this text box. </a:t>
            </a:r>
          </a:p>
        </p:txBody>
      </p:sp>
      <p:sp>
        <p:nvSpPr>
          <p:cNvPr id="4" name="Footer Placeholder 12">
            <a:extLst>
              <a:ext uri="{FF2B5EF4-FFF2-40B4-BE49-F238E27FC236}">
                <a16:creationId xmlns:a16="http://schemas.microsoft.com/office/drawing/2014/main" id="{574C0647-A9CA-9BC2-7188-FE467F0DE5BF}"/>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2700347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MGB Agenda_by topic">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258888"/>
            <a:ext cx="1146680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Footer Placeholder 1">
            <a:extLst>
              <a:ext uri="{FF2B5EF4-FFF2-40B4-BE49-F238E27FC236}">
                <a16:creationId xmlns:a16="http://schemas.microsoft.com/office/drawing/2014/main" id="{05FEACEE-E4E4-8CAB-2DD6-6DE78AEA11B6}"/>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034800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89275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MGB Agenda_by time">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147479DF-B54A-40E9-050D-A7D543D51E04}"/>
              </a:ext>
            </a:extLst>
          </p:cNvPr>
          <p:cNvSpPr>
            <a:spLocks noGrp="1"/>
          </p:cNvSpPr>
          <p:nvPr>
            <p:ph type="tbl" sz="quarter" idx="11"/>
          </p:nvPr>
        </p:nvSpPr>
        <p:spPr>
          <a:xfrm>
            <a:off x="342900" y="1979614"/>
            <a:ext cx="4618038" cy="4340225"/>
          </a:xfrm>
        </p:spPr>
        <p:txBody>
          <a:bodyPr/>
          <a:lstStyle/>
          <a:p>
            <a:r>
              <a:rPr lang="en-US"/>
              <a:t>Click icon to add table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Agenda</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a:xfrm>
            <a:off x="342900" y="1466692"/>
            <a:ext cx="3640377" cy="310770"/>
          </a:xfrm>
        </p:spPr>
        <p:txBody>
          <a:bodyPr/>
          <a:lstStyle>
            <a:lvl2pPr marL="233375" indent="0">
              <a:buNone/>
              <a:defRPr/>
            </a:lvl2pPr>
            <a:lvl4pPr marL="917621" indent="-233375">
              <a:buFont typeface="Wingdings" pitchFamily="2" charset="2"/>
              <a:buChar char="§"/>
              <a:defRPr/>
            </a:lvl4pPr>
            <a:lvl5pPr marL="1146233" indent="-234962">
              <a:buSzPct val="90000"/>
              <a:buFont typeface="System Font Regular"/>
              <a:buChar char="–"/>
              <a:defRPr/>
            </a:lvl5pPr>
          </a:lstStyle>
          <a:p>
            <a:pPr lvl="0"/>
            <a:r>
              <a:rPr lang="en-US"/>
              <a:t>Morning</a:t>
            </a:r>
          </a:p>
        </p:txBody>
      </p:sp>
      <p:sp>
        <p:nvSpPr>
          <p:cNvPr id="10" name="Content Placeholder 2">
            <a:extLst>
              <a:ext uri="{FF2B5EF4-FFF2-40B4-BE49-F238E27FC236}">
                <a16:creationId xmlns:a16="http://schemas.microsoft.com/office/drawing/2014/main" id="{55E49F21-C05A-BCFE-E799-D333C765099D}"/>
              </a:ext>
            </a:extLst>
          </p:cNvPr>
          <p:cNvSpPr>
            <a:spLocks noGrp="1"/>
          </p:cNvSpPr>
          <p:nvPr>
            <p:ph idx="10" hasCustomPrompt="1"/>
          </p:nvPr>
        </p:nvSpPr>
        <p:spPr>
          <a:xfrm>
            <a:off x="6355394" y="1466692"/>
            <a:ext cx="3640377" cy="310770"/>
          </a:xfrm>
        </p:spPr>
        <p:txBody>
          <a:bodyPr/>
          <a:lstStyle>
            <a:lvl2pPr marL="233375" indent="0">
              <a:buNone/>
              <a:defRPr/>
            </a:lvl2pPr>
            <a:lvl4pPr marL="917621" indent="-233375">
              <a:buFont typeface="Wingdings" pitchFamily="2" charset="2"/>
              <a:buChar char="§"/>
              <a:defRPr/>
            </a:lvl4pPr>
            <a:lvl5pPr marL="1146233" indent="-234962">
              <a:buSzPct val="90000"/>
              <a:buFont typeface="System Font Regular"/>
              <a:buChar char="–"/>
              <a:defRPr/>
            </a:lvl5pPr>
          </a:lstStyle>
          <a:p>
            <a:pPr lvl="0"/>
            <a:r>
              <a:rPr lang="en-US"/>
              <a:t>Afternoon</a:t>
            </a:r>
          </a:p>
        </p:txBody>
      </p:sp>
      <p:sp>
        <p:nvSpPr>
          <p:cNvPr id="23" name="Table Placeholder 19">
            <a:extLst>
              <a:ext uri="{FF2B5EF4-FFF2-40B4-BE49-F238E27FC236}">
                <a16:creationId xmlns:a16="http://schemas.microsoft.com/office/drawing/2014/main" id="{E5A83A06-4EFB-E846-3B8F-B46700C5CE9E}"/>
              </a:ext>
            </a:extLst>
          </p:cNvPr>
          <p:cNvSpPr>
            <a:spLocks noGrp="1"/>
          </p:cNvSpPr>
          <p:nvPr>
            <p:ph type="tbl" sz="quarter" idx="12"/>
          </p:nvPr>
        </p:nvSpPr>
        <p:spPr>
          <a:xfrm>
            <a:off x="6355394" y="1979614"/>
            <a:ext cx="4618038" cy="4340225"/>
          </a:xfrm>
        </p:spPr>
        <p:txBody>
          <a:bodyPr/>
          <a:lstStyle/>
          <a:p>
            <a:r>
              <a:rPr lang="en-US"/>
              <a:t>Click icon to add table</a:t>
            </a:r>
          </a:p>
        </p:txBody>
      </p:sp>
      <p:sp>
        <p:nvSpPr>
          <p:cNvPr id="4" name="Footer Placeholder 1">
            <a:extLst>
              <a:ext uri="{FF2B5EF4-FFF2-40B4-BE49-F238E27FC236}">
                <a16:creationId xmlns:a16="http://schemas.microsoft.com/office/drawing/2014/main" id="{C5D3DCF1-0EC1-0490-3DF2-BB2840A59697}"/>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398772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GB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42655" y="1435101"/>
            <a:ext cx="11315700" cy="1476375"/>
          </a:xfrm>
        </p:spPr>
        <p:txBody>
          <a:bodyPr/>
          <a:lstStyle>
            <a:lvl1pPr>
              <a:spcAft>
                <a:spcPts val="800"/>
              </a:spcAft>
              <a:defRPr/>
            </a:lvl1pPr>
          </a:lstStyle>
          <a:p>
            <a:pPr>
              <a:spcAft>
                <a:spcPts val="1200"/>
              </a:spcAft>
            </a:pPr>
            <a:r>
              <a:rPr lang="en-US" sz="2000" b="1">
                <a:solidFill>
                  <a:schemeClr val="accent2"/>
                </a:solidFill>
              </a:rPr>
              <a:t>Subhead is Calibri Bold </a:t>
            </a:r>
            <a:r>
              <a:rPr lang="en-US" sz="2000" b="1">
                <a:solidFill>
                  <a:schemeClr val="accent2"/>
                </a:solidFill>
                <a:latin typeface="Calibri" panose="020F0502020204030204" pitchFamily="34" charset="0"/>
                <a:cs typeface="Calibri" panose="020F0502020204030204" pitchFamily="34" charset="0"/>
              </a:rPr>
              <a:t>24pt. </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Lorem ipsum odor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amet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consectetuer</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adipiscing</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elit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Molestie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hac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primis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lacus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in ac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facilisi</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massa</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faucibus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Nullam</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et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blandit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placerat</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justo</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iaculis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augue</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cras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sociosqu</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 </a:t>
            </a:r>
            <a:r>
              <a:rPr lang="en-US" sz="2000" b="1" i="0" err="1">
                <a:solidFill>
                  <a:schemeClr val="accent2"/>
                </a:solidFill>
                <a:effectLst/>
                <a:highlight>
                  <a:srgbClr val="FFFFFF"/>
                </a:highlight>
                <a:latin typeface="Calibri" panose="020F0502020204030204" pitchFamily="34" charset="0"/>
                <a:cs typeface="Calibri" panose="020F0502020204030204" pitchFamily="34" charset="0"/>
              </a:rPr>
              <a:t>montes</a:t>
            </a:r>
            <a:r>
              <a:rPr lang="en-US" sz="2000" b="1" i="0">
                <a:solidFill>
                  <a:schemeClr val="accent2"/>
                </a:solidFill>
                <a:effectLst/>
                <a:highlight>
                  <a:srgbClr val="FFFFFF"/>
                </a:highlight>
                <a:latin typeface="Calibri" panose="020F0502020204030204" pitchFamily="34" charset="0"/>
                <a:cs typeface="Calibri" panose="020F0502020204030204" pitchFamily="34" charset="0"/>
              </a:rPr>
              <a:t>.</a:t>
            </a:r>
            <a:endParaRPr lang="en-US" sz="2000" b="1">
              <a:solidFill>
                <a:schemeClr val="accent2"/>
              </a:solidFill>
              <a:latin typeface="Calibri" panose="020F0502020204030204" pitchFamily="34" charset="0"/>
              <a:cs typeface="Calibri" panose="020F0502020204030204" pitchFamily="34" charset="0"/>
            </a:endParaRP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65028"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87154" y="4229413"/>
            <a:ext cx="3261946" cy="1661993"/>
          </a:xfrm>
        </p:spPr>
        <p:txBody>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A07EEBBC-09C6-0432-1393-3A93B8F4EF22}"/>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0728530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MGB Blue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solidFill>
            <a:schemeClr val="accent2"/>
          </a:solid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D155CED7-2ACD-468B-2194-11BB602DB54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B8DB65B1-79CB-BCAF-3570-CC8E09AA3848}"/>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40682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MGB Teal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695346" y="-4448311"/>
            <a:ext cx="461664" cy="11870306"/>
          </a:xfrm>
          <a:prstGeom prst="round2SameRect">
            <a:avLst>
              <a:gd name="adj1" fmla="val 25279"/>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solidFill>
                  <a:schemeClr val="bg1"/>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92EC92F2-B706-E7EA-E04E-8FCC434CB23B}"/>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3FF56515-1541-DECB-57E6-E8A5D2824812}"/>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65790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MGB Teal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695346" y="-4448311"/>
            <a:ext cx="461664" cy="11870306"/>
          </a:xfrm>
          <a:prstGeom prst="round2SameRect">
            <a:avLst>
              <a:gd name="adj1" fmla="val 25279"/>
              <a:gd name="adj2" fmla="val 0"/>
            </a:avLst>
          </a:prstGeom>
          <a:solidFill>
            <a:srgbClr val="1941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indent="0" algn="l" defTabSz="914446" rtl="0" eaLnBrk="1" latinLnBrk="0" hangingPunct="1">
              <a:lnSpc>
                <a:spcPct val="100000"/>
              </a:lnSpc>
              <a:spcBef>
                <a:spcPts val="0"/>
              </a:spcBef>
              <a:buFont typeface="Arial" panose="020B0604020202020204" pitchFamily="34" charset="0"/>
              <a:buNone/>
              <a:defRPr lang="en-US" sz="2400" dirty="0" smtClean="0">
                <a:solidFill>
                  <a:schemeClr val="bg1"/>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92EC92F2-B706-E7EA-E04E-8FCC434CB23B}"/>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09FBEBC4-0D71-313B-BF6F-60E1FD5D4513}"/>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52707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MGB Light Green Bar Subhead + Key messages">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23E91DD-CB43-A192-0F3E-45D310C52FC2}"/>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marR="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lang="en-US" sz="2400">
                <a:solidFill>
                  <a:schemeClr val="accent2"/>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C9333FD0-E0BA-B451-5AF3-889DF4A6E7B9}"/>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9714240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MGB Light Green Bar Subhead + Key messages">
    <p:spTree>
      <p:nvGrpSpPr>
        <p:cNvPr id="1" name=""/>
        <p:cNvGrpSpPr/>
        <p:nvPr/>
      </p:nvGrpSpPr>
      <p:grpSpPr>
        <a:xfrm>
          <a:off x="0" y="0"/>
          <a:ext cx="0" cy="0"/>
          <a:chOff x="0" y="0"/>
          <a:chExt cx="0" cy="0"/>
        </a:xfrm>
      </p:grpSpPr>
      <p:sp>
        <p:nvSpPr>
          <p:cNvPr id="3" name="Round Same Side Corner Rectangle 2">
            <a:extLst>
              <a:ext uri="{FF2B5EF4-FFF2-40B4-BE49-F238E27FC236}">
                <a16:creationId xmlns:a16="http://schemas.microsoft.com/office/drawing/2014/main" id="{DD283610-62DE-F746-A2FB-60CB5C7064D0}"/>
              </a:ext>
            </a:extLst>
          </p:cNvPr>
          <p:cNvSpPr/>
          <p:nvPr userDrawn="1"/>
        </p:nvSpPr>
        <p:spPr>
          <a:xfrm rot="5400000">
            <a:off x="5704321" y="-4448310"/>
            <a:ext cx="461664" cy="11870306"/>
          </a:xfrm>
          <a:prstGeom prst="round2SameRect">
            <a:avLst>
              <a:gd name="adj1" fmla="val 25279"/>
              <a:gd name="adj2" fmla="val 0"/>
            </a:avLst>
          </a:prstGeom>
          <a:solidFill>
            <a:srgbClr val="EAE7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sz="1800"/>
          </a:p>
        </p:txBody>
      </p:sp>
      <p:sp>
        <p:nvSpPr>
          <p:cNvPr id="24" name="Text Placeholder 23">
            <a:extLst>
              <a:ext uri="{FF2B5EF4-FFF2-40B4-BE49-F238E27FC236}">
                <a16:creationId xmlns:a16="http://schemas.microsoft.com/office/drawing/2014/main" id="{E3EE7EC3-11E7-0A1E-6544-CE00433931E1}"/>
              </a:ext>
            </a:extLst>
          </p:cNvPr>
          <p:cNvSpPr>
            <a:spLocks noGrp="1"/>
          </p:cNvSpPr>
          <p:nvPr>
            <p:ph type="body" sz="quarter" idx="18" hasCustomPrompt="1"/>
          </p:nvPr>
        </p:nvSpPr>
        <p:spPr>
          <a:xfrm>
            <a:off x="350520" y="1332955"/>
            <a:ext cx="8207491" cy="307777"/>
          </a:xfrm>
          <a:noFill/>
        </p:spPr>
        <p:txBody>
          <a:bodyPr wrap="square" anchor="ctr" anchorCtr="0">
            <a:spAutoFit/>
          </a:bodyPr>
          <a:lstStyle>
            <a:lvl1pPr marL="0" marR="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lang="en-US" sz="2400">
                <a:solidFill>
                  <a:schemeClr val="accent2"/>
                </a:solidFill>
              </a:defRPr>
            </a:lvl1pPr>
          </a:lstStyle>
          <a:p>
            <a:pPr marL="0" marR="0" lvl="0" indent="0" algn="l" defTabSz="914446"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000">
                <a:solidFill>
                  <a:schemeClr val="bg1"/>
                </a:solidFill>
              </a:rPr>
              <a:t>Subhead– Calibri 24pt type</a:t>
            </a:r>
          </a:p>
        </p:txBody>
      </p:sp>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4" name="Footer Placeholder 1">
            <a:extLst>
              <a:ext uri="{FF2B5EF4-FFF2-40B4-BE49-F238E27FC236}">
                <a16:creationId xmlns:a16="http://schemas.microsoft.com/office/drawing/2014/main" id="{C9333FD0-E0BA-B451-5AF3-889DF4A6E7B9}"/>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8">
            <a:extLst>
              <a:ext uri="{FF2B5EF4-FFF2-40B4-BE49-F238E27FC236}">
                <a16:creationId xmlns:a16="http://schemas.microsoft.com/office/drawing/2014/main" id="{0C776D69-F05A-E574-616B-B94E749DA6A7}"/>
              </a:ext>
            </a:extLst>
          </p:cNvPr>
          <p:cNvSpPr>
            <a:spLocks noGrp="1"/>
          </p:cNvSpPr>
          <p:nvPr>
            <p:ph sz="quarter" idx="23"/>
          </p:nvPr>
        </p:nvSpPr>
        <p:spPr>
          <a:xfrm>
            <a:off x="342900" y="1964704"/>
            <a:ext cx="10597242" cy="983969"/>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67169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8" name="Content Placeholder 7">
            <a:extLst>
              <a:ext uri="{FF2B5EF4-FFF2-40B4-BE49-F238E27FC236}">
                <a16:creationId xmlns:a16="http://schemas.microsoft.com/office/drawing/2014/main" id="{D503668D-FB31-7B34-029E-8A1321F571A1}"/>
              </a:ext>
            </a:extLst>
          </p:cNvPr>
          <p:cNvSpPr>
            <a:spLocks noGrp="1"/>
          </p:cNvSpPr>
          <p:nvPr>
            <p:ph sz="quarter" idx="22"/>
          </p:nvPr>
        </p:nvSpPr>
        <p:spPr>
          <a:xfrm rot="5400000">
            <a:off x="4607243" y="-3415524"/>
            <a:ext cx="2451735" cy="11666223"/>
          </a:xfrm>
          <a:prstGeom prst="round2SameRect">
            <a:avLst/>
          </a:prstGeom>
          <a:solidFill>
            <a:schemeClr val="tx2"/>
          </a:solidFill>
        </p:spPr>
        <p:txBody>
          <a:bodyPr vert="vert270" wrap="square" lIns="182880" tIns="274320" rIns="182880" bIns="365760">
            <a:spAutoFit/>
          </a:bodyPr>
          <a:lstStyle>
            <a:lvl1pPr>
              <a:defRPr sz="2400">
                <a:solidFill>
                  <a:schemeClr val="accent2"/>
                </a:solidFill>
              </a:defRPr>
            </a:lvl1pPr>
            <a:lvl2pPr>
              <a:defRPr sz="2400">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7732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6" name="Content Placeholder 7">
            <a:extLst>
              <a:ext uri="{FF2B5EF4-FFF2-40B4-BE49-F238E27FC236}">
                <a16:creationId xmlns:a16="http://schemas.microsoft.com/office/drawing/2014/main" id="{ECEC2EEF-A175-4E55-739C-8AB0F972D461}"/>
              </a:ext>
            </a:extLst>
          </p:cNvPr>
          <p:cNvSpPr>
            <a:spLocks noGrp="1"/>
          </p:cNvSpPr>
          <p:nvPr>
            <p:ph sz="quarter" idx="22"/>
          </p:nvPr>
        </p:nvSpPr>
        <p:spPr>
          <a:xfrm rot="5400000">
            <a:off x="4607243" y="-3415524"/>
            <a:ext cx="2451735" cy="11666223"/>
          </a:xfrm>
          <a:prstGeom prst="round2SameRect">
            <a:avLst/>
          </a:prstGeom>
          <a:solidFill>
            <a:srgbClr val="EAE7DD">
              <a:alpha val="70000"/>
            </a:srgbClr>
          </a:solidFill>
        </p:spPr>
        <p:txBody>
          <a:bodyPr vert="vert270" wrap="square" lIns="182880" tIns="274320" rIns="182880" bIns="365760">
            <a:spAutoFit/>
          </a:bodyPr>
          <a:lstStyle>
            <a:lvl1pPr>
              <a:defRPr sz="2400">
                <a:solidFill>
                  <a:schemeClr val="accent2"/>
                </a:solidFill>
              </a:defRPr>
            </a:lvl1pPr>
            <a:lvl2pPr>
              <a:defRPr sz="2400">
                <a:solidFill>
                  <a:schemeClr val="accent2"/>
                </a:solidFill>
              </a:defRPr>
            </a:lvl2pPr>
            <a:lvl3pPr>
              <a:defRPr sz="2400">
                <a:solidFill>
                  <a:schemeClr val="accent2"/>
                </a:solidFill>
              </a:defRPr>
            </a:lvl3pPr>
            <a:lvl4pPr>
              <a:defRPr sz="2400">
                <a:solidFill>
                  <a:schemeClr val="accent2"/>
                </a:solidFill>
              </a:defRPr>
            </a:lvl4pPr>
            <a:lvl5pPr>
              <a:defRPr sz="24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77941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8" name="Content Placeholder 7">
            <a:extLst>
              <a:ext uri="{FF2B5EF4-FFF2-40B4-BE49-F238E27FC236}">
                <a16:creationId xmlns:a16="http://schemas.microsoft.com/office/drawing/2014/main" id="{E69ED5C1-A4CC-38D6-F476-F306DEE6E94D}"/>
              </a:ext>
            </a:extLst>
          </p:cNvPr>
          <p:cNvSpPr>
            <a:spLocks noGrp="1"/>
          </p:cNvSpPr>
          <p:nvPr>
            <p:ph sz="quarter" idx="22"/>
          </p:nvPr>
        </p:nvSpPr>
        <p:spPr>
          <a:xfrm rot="5400000">
            <a:off x="4607243" y="-3415524"/>
            <a:ext cx="2451735" cy="11666223"/>
          </a:xfrm>
          <a:prstGeom prst="round2SameRect">
            <a:avLst/>
          </a:prstGeom>
          <a:solidFill>
            <a:srgbClr val="194165"/>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4712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85415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9" name="Content Placeholder 7">
            <a:extLst>
              <a:ext uri="{FF2B5EF4-FFF2-40B4-BE49-F238E27FC236}">
                <a16:creationId xmlns:a16="http://schemas.microsoft.com/office/drawing/2014/main" id="{FD982BB2-4A0D-81DB-287A-581E202FA9DE}"/>
              </a:ext>
            </a:extLst>
          </p:cNvPr>
          <p:cNvSpPr>
            <a:spLocks noGrp="1"/>
          </p:cNvSpPr>
          <p:nvPr>
            <p:ph sz="quarter" idx="22"/>
          </p:nvPr>
        </p:nvSpPr>
        <p:spPr>
          <a:xfrm rot="5400000">
            <a:off x="4607243" y="-3415524"/>
            <a:ext cx="2451735" cy="11666223"/>
          </a:xfrm>
          <a:prstGeom prst="round2SameRect">
            <a:avLst/>
          </a:prstGeom>
          <a:solidFill>
            <a:schemeClr val="accent2"/>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85222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MGB Light Green Bar Subhead + Key message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lvl1pPr>
              <a:defRPr sz="3200" baseline="0"/>
            </a:lvl1pPr>
          </a:lstStyle>
          <a:p>
            <a:r>
              <a:rPr lang="en-US"/>
              <a:t>Click to edit title</a:t>
            </a:r>
          </a:p>
        </p:txBody>
      </p:sp>
      <p:sp>
        <p:nvSpPr>
          <p:cNvPr id="29" name="Text Placeholder 28">
            <a:extLst>
              <a:ext uri="{FF2B5EF4-FFF2-40B4-BE49-F238E27FC236}">
                <a16:creationId xmlns:a16="http://schemas.microsoft.com/office/drawing/2014/main" id="{BAC403A3-4FFA-88A7-BC76-E623A8D48C7A}"/>
              </a:ext>
            </a:extLst>
          </p:cNvPr>
          <p:cNvSpPr>
            <a:spLocks noGrp="1"/>
          </p:cNvSpPr>
          <p:nvPr>
            <p:ph type="body" sz="quarter" idx="19" hasCustomPrompt="1"/>
          </p:nvPr>
        </p:nvSpPr>
        <p:spPr>
          <a:xfrm>
            <a:off x="34290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0" name="Text Placeholder 28">
            <a:extLst>
              <a:ext uri="{FF2B5EF4-FFF2-40B4-BE49-F238E27FC236}">
                <a16:creationId xmlns:a16="http://schemas.microsoft.com/office/drawing/2014/main" id="{EE78052F-F235-A33E-A96C-D8FA7926457C}"/>
              </a:ext>
            </a:extLst>
          </p:cNvPr>
          <p:cNvSpPr>
            <a:spLocks noGrp="1"/>
          </p:cNvSpPr>
          <p:nvPr>
            <p:ph type="body" sz="quarter" idx="20" hasCustomPrompt="1"/>
          </p:nvPr>
        </p:nvSpPr>
        <p:spPr>
          <a:xfrm>
            <a:off x="4450456"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1" name="Text Placeholder 28">
            <a:extLst>
              <a:ext uri="{FF2B5EF4-FFF2-40B4-BE49-F238E27FC236}">
                <a16:creationId xmlns:a16="http://schemas.microsoft.com/office/drawing/2014/main" id="{6A43EE2E-ED7C-F6FB-30AD-E6BC94DB8FE8}"/>
              </a:ext>
            </a:extLst>
          </p:cNvPr>
          <p:cNvSpPr>
            <a:spLocks noGrp="1"/>
          </p:cNvSpPr>
          <p:nvPr>
            <p:ph type="body" sz="quarter" idx="21" hasCustomPrompt="1"/>
          </p:nvPr>
        </p:nvSpPr>
        <p:spPr>
          <a:xfrm>
            <a:off x="8558012" y="4382385"/>
            <a:ext cx="3261946" cy="1308050"/>
          </a:xfrm>
        </p:spPr>
        <p:txBody>
          <a:bodyPr>
            <a:spAutoFit/>
          </a:bodyPr>
          <a:lstStyle>
            <a:lvl1pPr>
              <a:defRPr sz="2400"/>
            </a:lvl1pPr>
          </a:lstStyle>
          <a:p>
            <a:r>
              <a:rPr lang="en-US" sz="2000" b="1"/>
              <a:t>Icon header here</a:t>
            </a:r>
          </a:p>
          <a:p>
            <a:endParaRPr lang="en-US" sz="500" b="1"/>
          </a:p>
          <a:p>
            <a:r>
              <a:rPr lang="en-US" sz="2000"/>
              <a:t>Key message goes here ipsum dolor </a:t>
            </a:r>
            <a:r>
              <a:rPr lang="en-US" sz="2000" err="1"/>
              <a:t>amet</a:t>
            </a:r>
            <a:endParaRPr lang="en-US" sz="2000"/>
          </a:p>
          <a:p>
            <a:r>
              <a:rPr lang="en-US" sz="2000"/>
              <a:t>lorem ipsum dolor </a:t>
            </a:r>
            <a:r>
              <a:rPr lang="en-US" sz="2000" err="1"/>
              <a:t>amet</a:t>
            </a:r>
            <a:endParaRPr lang="en-US"/>
          </a:p>
        </p:txBody>
      </p:sp>
      <p:sp>
        <p:nvSpPr>
          <p:cNvPr id="3" name="Footer Placeholder 1">
            <a:extLst>
              <a:ext uri="{FF2B5EF4-FFF2-40B4-BE49-F238E27FC236}">
                <a16:creationId xmlns:a16="http://schemas.microsoft.com/office/drawing/2014/main" id="{C9B99A5E-B0B5-FE06-B06E-6BDFD31BC8DD}"/>
              </a:ext>
            </a:extLst>
          </p:cNvPr>
          <p:cNvSpPr>
            <a:spLocks noGrp="1"/>
          </p:cNvSpPr>
          <p:nvPr>
            <p:ph type="ftr" sz="quarter" idx="15"/>
          </p:nvPr>
        </p:nvSpPr>
        <p:spPr>
          <a:xfrm>
            <a:off x="4248992" y="6313990"/>
            <a:ext cx="7278757" cy="258926"/>
          </a:xfrm>
        </p:spPr>
        <p:txBody>
          <a:bodyPr/>
          <a:lstStyle/>
          <a:p>
            <a:r>
              <a:rPr lang="en-US"/>
              <a:t>Edit entity or department by going to Insert &gt; Header &amp; Footer   |   Confidential—do not copy or distribute</a:t>
            </a:r>
          </a:p>
        </p:txBody>
      </p:sp>
      <p:sp>
        <p:nvSpPr>
          <p:cNvPr id="9" name="Content Placeholder 7">
            <a:extLst>
              <a:ext uri="{FF2B5EF4-FFF2-40B4-BE49-F238E27FC236}">
                <a16:creationId xmlns:a16="http://schemas.microsoft.com/office/drawing/2014/main" id="{FD982BB2-4A0D-81DB-287A-581E202FA9DE}"/>
              </a:ext>
            </a:extLst>
          </p:cNvPr>
          <p:cNvSpPr>
            <a:spLocks noGrp="1"/>
          </p:cNvSpPr>
          <p:nvPr>
            <p:ph sz="quarter" idx="22"/>
          </p:nvPr>
        </p:nvSpPr>
        <p:spPr>
          <a:xfrm rot="5400000">
            <a:off x="4607243" y="-3415524"/>
            <a:ext cx="2451735" cy="11666223"/>
          </a:xfrm>
          <a:prstGeom prst="round2SameRect">
            <a:avLst/>
          </a:prstGeom>
          <a:solidFill>
            <a:schemeClr val="accent1"/>
          </a:solidFill>
        </p:spPr>
        <p:txBody>
          <a:bodyPr vert="vert270" wrap="square" lIns="182880" tIns="274320" rIns="182880" bIns="365760">
            <a:sp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54560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GB 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3"/>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719073"/>
            <a:ext cx="518464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5" name="Text Placeholder 4">
            <a:extLst>
              <a:ext uri="{FF2B5EF4-FFF2-40B4-BE49-F238E27FC236}">
                <a16:creationId xmlns:a16="http://schemas.microsoft.com/office/drawing/2014/main" id="{5B17A10F-FA16-489F-B6F5-AF30FC09B40C}"/>
              </a:ext>
            </a:extLst>
          </p:cNvPr>
          <p:cNvSpPr>
            <a:spLocks noGrp="1"/>
          </p:cNvSpPr>
          <p:nvPr>
            <p:ph type="body" sz="quarter" idx="3" hasCustomPrompt="1"/>
          </p:nvPr>
        </p:nvSpPr>
        <p:spPr>
          <a:xfrm>
            <a:off x="6361112" y="1719072"/>
            <a:ext cx="5183188" cy="310770"/>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6" name="Content Placeholder 5">
            <a:extLst>
              <a:ext uri="{FF2B5EF4-FFF2-40B4-BE49-F238E27FC236}">
                <a16:creationId xmlns:a16="http://schemas.microsoft.com/office/drawing/2014/main" id="{D28EC26D-D076-400E-AA91-3DB2533CB7BA}"/>
              </a:ext>
            </a:extLst>
          </p:cNvPr>
          <p:cNvSpPr>
            <a:spLocks noGrp="1"/>
          </p:cNvSpPr>
          <p:nvPr>
            <p:ph sz="quarter" idx="4" hasCustomPrompt="1"/>
          </p:nvPr>
        </p:nvSpPr>
        <p:spPr>
          <a:xfrm>
            <a:off x="6361112" y="2029843"/>
            <a:ext cx="518318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2"/>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996072899"/>
      </p:ext>
    </p:extLst>
  </p:cSld>
  <p:clrMapOvr>
    <a:masterClrMapping/>
  </p:clrMapOvr>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42900" y="1717675"/>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FA05400-B3DF-C69D-B885-5959B4E85EB1}"/>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145456775"/>
      </p:ext>
    </p:extLst>
  </p:cSld>
  <p:clrMapOvr>
    <a:masterClrMapping/>
  </p:clrMapOvr>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272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465820" y="1721803"/>
            <a:ext cx="338328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16E59637-D116-B79B-34D2-41A158D4608E}"/>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160565078"/>
      </p:ext>
    </p:extLst>
  </p:cSld>
  <p:clrMapOvr>
    <a:masterClrMapping/>
  </p:clrMapOvr>
  <p:extLst>
    <p:ext uri="{DCECCB84-F9BA-43D5-87BE-67443E8EF086}">
      <p15:sldGuideLst xmlns:p15="http://schemas.microsoft.com/office/powerpoint/2012/main">
        <p15:guide id="3" pos="2352">
          <p15:clr>
            <a:srgbClr val="FBAE40"/>
          </p15:clr>
        </p15:guide>
        <p15:guide id="4" pos="2784">
          <p15:clr>
            <a:srgbClr val="FBAE40"/>
          </p15:clr>
        </p15:guide>
        <p15:guide id="5" pos="4920">
          <p15:clr>
            <a:srgbClr val="FBAE40"/>
          </p15:clr>
        </p15:guide>
        <p15:guide id="6" pos="5328">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MGB Text + imag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342900" y="2029843"/>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342900" y="1434658"/>
            <a:ext cx="518464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a:xfrm>
            <a:off x="342900" y="381002"/>
            <a:ext cx="11201400" cy="438150"/>
          </a:xfrm>
        </p:spPr>
        <p:txBody>
          <a:bodyPr/>
          <a:lstStyle>
            <a:lvl1pPr>
              <a:defRPr sz="3200" baseline="0"/>
            </a:lvl1pPr>
          </a:lstStyle>
          <a:p>
            <a:r>
              <a:rPr lang="en-US"/>
              <a:t>Click to edit title</a:t>
            </a:r>
          </a:p>
        </p:txBody>
      </p:sp>
      <p:sp>
        <p:nvSpPr>
          <p:cNvPr id="7" name="Footer Placeholder 6">
            <a:extLst>
              <a:ext uri="{FF2B5EF4-FFF2-40B4-BE49-F238E27FC236}">
                <a16:creationId xmlns:a16="http://schemas.microsoft.com/office/drawing/2014/main" id="{33E219AA-7BCE-AE11-BCB1-F2900099118B}"/>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0" name="Picture Placeholder 9">
            <a:extLst>
              <a:ext uri="{FF2B5EF4-FFF2-40B4-BE49-F238E27FC236}">
                <a16:creationId xmlns:a16="http://schemas.microsoft.com/office/drawing/2014/main" id="{C43443A7-536A-FA20-9C6A-50074F9C5E4B}"/>
              </a:ext>
            </a:extLst>
          </p:cNvPr>
          <p:cNvSpPr>
            <a:spLocks noGrp="1"/>
          </p:cNvSpPr>
          <p:nvPr>
            <p:ph type="pic" sz="quarter" idx="11"/>
          </p:nvPr>
        </p:nvSpPr>
        <p:spPr>
          <a:xfrm>
            <a:off x="6345238" y="1489075"/>
            <a:ext cx="5846762" cy="4256088"/>
          </a:xfrm>
        </p:spPr>
        <p:txBody>
          <a:bodyPr/>
          <a:lstStyle/>
          <a:p>
            <a:r>
              <a:rPr lang="en-US"/>
              <a:t>Click icon to add picture</a:t>
            </a:r>
          </a:p>
        </p:txBody>
      </p:sp>
    </p:spTree>
    <p:extLst>
      <p:ext uri="{BB962C8B-B14F-4D97-AF65-F5344CB8AC3E}">
        <p14:creationId xmlns:p14="http://schemas.microsoft.com/office/powerpoint/2010/main" val="2275092240"/>
      </p:ext>
    </p:extLst>
  </p:cSld>
  <p:clrMapOvr>
    <a:masterClrMapping/>
  </p:clrMapOvr>
  <p:extLst>
    <p:ext uri="{DCECCB84-F9BA-43D5-87BE-67443E8EF086}">
      <p15:sldGuideLst xmlns:p15="http://schemas.microsoft.com/office/powerpoint/2012/main">
        <p15:guide id="5" pos="3997">
          <p15:clr>
            <a:srgbClr val="FBAE40"/>
          </p15:clr>
        </p15:guide>
        <p15:guide id="6" pos="3678">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MGB Large image + blue box tex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3F79BE5-EA42-A201-C4AF-0C68D1CAD15F}"/>
              </a:ext>
            </a:extLst>
          </p:cNvPr>
          <p:cNvSpPr>
            <a:spLocks noGrp="1"/>
          </p:cNvSpPr>
          <p:nvPr>
            <p:ph type="pic" sz="quarter" idx="11"/>
          </p:nvPr>
        </p:nvSpPr>
        <p:spPr>
          <a:xfrm>
            <a:off x="342901" y="1489075"/>
            <a:ext cx="7515225" cy="4256088"/>
          </a:xfrm>
          <a:prstGeom prst="roundRect">
            <a:avLst>
              <a:gd name="adj" fmla="val 3901"/>
            </a:avLst>
          </a:prstGeom>
          <a:solidFill>
            <a:schemeClr val="bg1">
              <a:lumMod val="85000"/>
            </a:schemeClr>
          </a:solidFill>
        </p:spPr>
        <p:txBody>
          <a:body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p:txBody>
          <a:bodyPr/>
          <a:lstStyle/>
          <a:p>
            <a:r>
              <a:rPr lang="en-US"/>
              <a:t>Title for one photo, one description</a:t>
            </a:r>
          </a:p>
        </p:txBody>
      </p:sp>
      <p:sp>
        <p:nvSpPr>
          <p:cNvPr id="4" name="Round Same Side Corner Rectangle 3">
            <a:extLst>
              <a:ext uri="{FF2B5EF4-FFF2-40B4-BE49-F238E27FC236}">
                <a16:creationId xmlns:a16="http://schemas.microsoft.com/office/drawing/2014/main" id="{537BFBF5-9D6E-2989-9EB3-3B02F9464248}"/>
              </a:ext>
            </a:extLst>
          </p:cNvPr>
          <p:cNvSpPr/>
          <p:nvPr userDrawn="1"/>
        </p:nvSpPr>
        <p:spPr>
          <a:xfrm rot="16200000">
            <a:off x="8018960" y="1572121"/>
            <a:ext cx="4256088" cy="4089992"/>
          </a:xfrm>
          <a:prstGeom prst="round2SameRect">
            <a:avLst>
              <a:gd name="adj1" fmla="val 4293"/>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0" name="Text Placeholder 9">
            <a:extLst>
              <a:ext uri="{FF2B5EF4-FFF2-40B4-BE49-F238E27FC236}">
                <a16:creationId xmlns:a16="http://schemas.microsoft.com/office/drawing/2014/main" id="{604E4860-BCF2-F4F0-BC12-CEB3D418AA00}"/>
              </a:ext>
            </a:extLst>
          </p:cNvPr>
          <p:cNvSpPr>
            <a:spLocks noGrp="1"/>
          </p:cNvSpPr>
          <p:nvPr>
            <p:ph type="body" sz="quarter" idx="12" hasCustomPrompt="1"/>
          </p:nvPr>
        </p:nvSpPr>
        <p:spPr>
          <a:xfrm>
            <a:off x="8360138" y="1489076"/>
            <a:ext cx="3301004" cy="4256086"/>
          </a:xfrm>
        </p:spPr>
        <p:txBody>
          <a:bodyPr wrap="square" anchor="ctr" anchorCtr="0">
            <a:noAutofit/>
          </a:bodyPr>
          <a:lstStyle>
            <a:lvl1pPr marL="77263">
              <a:defRPr sz="2400"/>
            </a:lvl1pPr>
          </a:lstStyle>
          <a:p>
            <a:pPr marL="115888"/>
            <a:r>
              <a:rPr lang="en-US" sz="2000" b="1">
                <a:solidFill>
                  <a:schemeClr val="bg1"/>
                </a:solidFill>
              </a:rPr>
              <a:t>Headline</a:t>
            </a:r>
          </a:p>
          <a:p>
            <a:pPr marL="115888"/>
            <a:r>
              <a:rPr lang="en-US" sz="2000">
                <a:solidFill>
                  <a:schemeClr val="bg1"/>
                </a:solidFill>
              </a:rPr>
              <a:t>Description goes here.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ipsum dolor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 Lorem </a:t>
            </a:r>
            <a:r>
              <a:rPr lang="en-US" sz="2000" err="1">
                <a:solidFill>
                  <a:schemeClr val="bg1"/>
                </a:solidFill>
              </a:rPr>
              <a:t>ipdolor</a:t>
            </a:r>
            <a:r>
              <a:rPr lang="en-US" sz="2000">
                <a:solidFill>
                  <a:schemeClr val="bg1"/>
                </a:solidFill>
              </a:rPr>
              <a:t> sic </a:t>
            </a:r>
            <a:r>
              <a:rPr lang="en-US" sz="2000" err="1">
                <a:solidFill>
                  <a:schemeClr val="bg1"/>
                </a:solidFill>
              </a:rPr>
              <a:t>amet</a:t>
            </a:r>
            <a:r>
              <a:rPr lang="en-US" sz="2000">
                <a:solidFill>
                  <a:schemeClr val="bg1"/>
                </a:solidFill>
              </a:rPr>
              <a:t> </a:t>
            </a:r>
            <a:r>
              <a:rPr lang="en-US" sz="2000" err="1">
                <a:solidFill>
                  <a:schemeClr val="bg1"/>
                </a:solidFill>
              </a:rPr>
              <a:t>consectetur</a:t>
            </a:r>
            <a:r>
              <a:rPr lang="en-US" sz="2000">
                <a:solidFill>
                  <a:schemeClr val="bg1"/>
                </a:solidFill>
              </a:rPr>
              <a:t> </a:t>
            </a:r>
            <a:r>
              <a:rPr lang="en-US" sz="2000" err="1">
                <a:solidFill>
                  <a:schemeClr val="bg1"/>
                </a:solidFill>
              </a:rPr>
              <a:t>adiscipit</a:t>
            </a:r>
            <a:r>
              <a:rPr lang="en-US" sz="2000">
                <a:solidFill>
                  <a:schemeClr val="bg1"/>
                </a:solidFill>
              </a:rPr>
              <a:t> </a:t>
            </a:r>
            <a:r>
              <a:rPr lang="en-US" sz="2000" err="1">
                <a:solidFill>
                  <a:schemeClr val="bg1"/>
                </a:solidFill>
              </a:rPr>
              <a:t>elit</a:t>
            </a:r>
            <a:r>
              <a:rPr lang="en-US" sz="2000">
                <a:solidFill>
                  <a:schemeClr val="bg1"/>
                </a:solidFill>
              </a:rPr>
              <a:t>.</a:t>
            </a:r>
          </a:p>
        </p:txBody>
      </p:sp>
    </p:spTree>
    <p:extLst>
      <p:ext uri="{BB962C8B-B14F-4D97-AF65-F5344CB8AC3E}">
        <p14:creationId xmlns:p14="http://schemas.microsoft.com/office/powerpoint/2010/main" val="106330571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on a black background&#10;&#10;AI-generated content may be incorrect.">
            <a:extLst>
              <a:ext uri="{FF2B5EF4-FFF2-40B4-BE49-F238E27FC236}">
                <a16:creationId xmlns:a16="http://schemas.microsoft.com/office/drawing/2014/main" id="{FADE989B-1AF4-7F69-1BCF-26121FD86D81}"/>
              </a:ext>
            </a:extLst>
          </p:cNvPr>
          <p:cNvPicPr>
            <a:picLocks noChangeAspect="1"/>
          </p:cNvPicPr>
          <p:nvPr userDrawn="1"/>
        </p:nvPicPr>
        <p:blipFill>
          <a:blip r:embed="rId2"/>
          <a:stretch>
            <a:fillRect/>
          </a:stretch>
        </p:blipFill>
        <p:spPr>
          <a:xfrm>
            <a:off x="3809151" y="2176820"/>
            <a:ext cx="594895" cy="594895"/>
          </a:xfrm>
          <a:prstGeom prst="rect">
            <a:avLst/>
          </a:prstGeom>
        </p:spPr>
      </p:pic>
      <p:pic>
        <p:nvPicPr>
          <p:cNvPr id="9" name="Picture 8" descr="A blue arrow on a black background&#10;&#10;AI-generated content may be incorrect.">
            <a:extLst>
              <a:ext uri="{FF2B5EF4-FFF2-40B4-BE49-F238E27FC236}">
                <a16:creationId xmlns:a16="http://schemas.microsoft.com/office/drawing/2014/main" id="{20610C90-2B6B-0DBB-5DD4-B789A359C989}"/>
              </a:ext>
            </a:extLst>
          </p:cNvPr>
          <p:cNvPicPr>
            <a:picLocks noChangeAspect="1"/>
          </p:cNvPicPr>
          <p:nvPr userDrawn="1"/>
        </p:nvPicPr>
        <p:blipFill>
          <a:blip r:embed="rId2"/>
          <a:stretch>
            <a:fillRect/>
          </a:stretch>
        </p:blipFill>
        <p:spPr>
          <a:xfrm>
            <a:off x="7813261" y="2176820"/>
            <a:ext cx="594895" cy="594895"/>
          </a:xfrm>
          <a:prstGeom prst="rect">
            <a:avLst/>
          </a:prstGeom>
        </p:spPr>
      </p:pic>
      <p:pic>
        <p:nvPicPr>
          <p:cNvPr id="14" name="Picture 13" descr="A blue arrow on a black background&#10;&#10;AI-generated content may be incorrect.">
            <a:extLst>
              <a:ext uri="{FF2B5EF4-FFF2-40B4-BE49-F238E27FC236}">
                <a16:creationId xmlns:a16="http://schemas.microsoft.com/office/drawing/2014/main" id="{624239E8-CE1F-1E6C-F447-CB870A56C3C0}"/>
              </a:ext>
            </a:extLst>
          </p:cNvPr>
          <p:cNvPicPr>
            <a:picLocks noChangeAspect="1"/>
          </p:cNvPicPr>
          <p:nvPr userDrawn="1"/>
        </p:nvPicPr>
        <p:blipFill>
          <a:blip r:embed="rId2"/>
          <a:stretch>
            <a:fillRect/>
          </a:stretch>
        </p:blipFill>
        <p:spPr>
          <a:xfrm>
            <a:off x="3809151" y="4444822"/>
            <a:ext cx="594895" cy="594895"/>
          </a:xfrm>
          <a:prstGeom prst="rect">
            <a:avLst/>
          </a:prstGeom>
        </p:spPr>
      </p:pic>
      <p:pic>
        <p:nvPicPr>
          <p:cNvPr id="18" name="Picture 17" descr="A blue arrow on a black background&#10;&#10;AI-generated content may be incorrect.">
            <a:extLst>
              <a:ext uri="{FF2B5EF4-FFF2-40B4-BE49-F238E27FC236}">
                <a16:creationId xmlns:a16="http://schemas.microsoft.com/office/drawing/2014/main" id="{360C8708-EC3A-4572-1802-5252735DBAC0}"/>
              </a:ext>
            </a:extLst>
          </p:cNvPr>
          <p:cNvPicPr>
            <a:picLocks noChangeAspect="1"/>
          </p:cNvPicPr>
          <p:nvPr userDrawn="1"/>
        </p:nvPicPr>
        <p:blipFill>
          <a:blip r:embed="rId2"/>
          <a:stretch>
            <a:fillRect/>
          </a:stretch>
        </p:blipFill>
        <p:spPr>
          <a:xfrm>
            <a:off x="7813261" y="4454447"/>
            <a:ext cx="594895" cy="594895"/>
          </a:xfrm>
          <a:prstGeom prst="rect">
            <a:avLst/>
          </a:prstGeom>
        </p:spPr>
      </p:pic>
      <p:sp>
        <p:nvSpPr>
          <p:cNvPr id="22" name="Content Placeholder 5">
            <a:extLst>
              <a:ext uri="{FF2B5EF4-FFF2-40B4-BE49-F238E27FC236}">
                <a16:creationId xmlns:a16="http://schemas.microsoft.com/office/drawing/2014/main" id="{9DA215FF-7C68-E471-88A3-E24ED1C9B6EF}"/>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Content Placeholder 5">
            <a:extLst>
              <a:ext uri="{FF2B5EF4-FFF2-40B4-BE49-F238E27FC236}">
                <a16:creationId xmlns:a16="http://schemas.microsoft.com/office/drawing/2014/main" id="{4FDC1CC7-356D-9DD4-E209-085B8DB402DB}"/>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5">
            <a:extLst>
              <a:ext uri="{FF2B5EF4-FFF2-40B4-BE49-F238E27FC236}">
                <a16:creationId xmlns:a16="http://schemas.microsoft.com/office/drawing/2014/main" id="{89998520-197D-12B9-84FE-A12972200BCC}"/>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206793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on a black background&#10;&#10;AI-generated content may be incorrect.">
            <a:extLst>
              <a:ext uri="{FF2B5EF4-FFF2-40B4-BE49-F238E27FC236}">
                <a16:creationId xmlns:a16="http://schemas.microsoft.com/office/drawing/2014/main" id="{FADE989B-1AF4-7F69-1BCF-26121FD86D81}"/>
              </a:ext>
            </a:extLst>
          </p:cNvPr>
          <p:cNvPicPr>
            <a:picLocks noChangeAspect="1"/>
          </p:cNvPicPr>
          <p:nvPr userDrawn="1"/>
        </p:nvPicPr>
        <p:blipFill>
          <a:blip r:embed="rId2"/>
          <a:stretch>
            <a:fillRect/>
          </a:stretch>
        </p:blipFill>
        <p:spPr>
          <a:xfrm>
            <a:off x="3809151" y="2176820"/>
            <a:ext cx="594895" cy="594895"/>
          </a:xfrm>
          <a:prstGeom prst="rect">
            <a:avLst/>
          </a:prstGeom>
        </p:spPr>
      </p:pic>
      <p:pic>
        <p:nvPicPr>
          <p:cNvPr id="9" name="Picture 8" descr="A blue arrow on a black background&#10;&#10;AI-generated content may be incorrect.">
            <a:extLst>
              <a:ext uri="{FF2B5EF4-FFF2-40B4-BE49-F238E27FC236}">
                <a16:creationId xmlns:a16="http://schemas.microsoft.com/office/drawing/2014/main" id="{20610C90-2B6B-0DBB-5DD4-B789A359C989}"/>
              </a:ext>
            </a:extLst>
          </p:cNvPr>
          <p:cNvPicPr>
            <a:picLocks noChangeAspect="1"/>
          </p:cNvPicPr>
          <p:nvPr userDrawn="1"/>
        </p:nvPicPr>
        <p:blipFill>
          <a:blip r:embed="rId2"/>
          <a:stretch>
            <a:fillRect/>
          </a:stretch>
        </p:blipFill>
        <p:spPr>
          <a:xfrm>
            <a:off x="7813261" y="2176820"/>
            <a:ext cx="594895" cy="594895"/>
          </a:xfrm>
          <a:prstGeom prst="rect">
            <a:avLst/>
          </a:prstGeom>
        </p:spPr>
      </p:pic>
      <p:pic>
        <p:nvPicPr>
          <p:cNvPr id="14" name="Picture 13" descr="A blue arrow on a black background&#10;&#10;AI-generated content may be incorrect.">
            <a:extLst>
              <a:ext uri="{FF2B5EF4-FFF2-40B4-BE49-F238E27FC236}">
                <a16:creationId xmlns:a16="http://schemas.microsoft.com/office/drawing/2014/main" id="{624239E8-CE1F-1E6C-F447-CB870A56C3C0}"/>
              </a:ext>
            </a:extLst>
          </p:cNvPr>
          <p:cNvPicPr>
            <a:picLocks noChangeAspect="1"/>
          </p:cNvPicPr>
          <p:nvPr userDrawn="1"/>
        </p:nvPicPr>
        <p:blipFill>
          <a:blip r:embed="rId2"/>
          <a:stretch>
            <a:fillRect/>
          </a:stretch>
        </p:blipFill>
        <p:spPr>
          <a:xfrm>
            <a:off x="3809151" y="4444822"/>
            <a:ext cx="594895" cy="594895"/>
          </a:xfrm>
          <a:prstGeom prst="rect">
            <a:avLst/>
          </a:prstGeom>
        </p:spPr>
      </p:pic>
      <p:pic>
        <p:nvPicPr>
          <p:cNvPr id="18" name="Picture 17" descr="A blue arrow on a black background&#10;&#10;AI-generated content may be incorrect.">
            <a:extLst>
              <a:ext uri="{FF2B5EF4-FFF2-40B4-BE49-F238E27FC236}">
                <a16:creationId xmlns:a16="http://schemas.microsoft.com/office/drawing/2014/main" id="{360C8708-EC3A-4572-1802-5252735DBAC0}"/>
              </a:ext>
            </a:extLst>
          </p:cNvPr>
          <p:cNvPicPr>
            <a:picLocks noChangeAspect="1"/>
          </p:cNvPicPr>
          <p:nvPr userDrawn="1"/>
        </p:nvPicPr>
        <p:blipFill>
          <a:blip r:embed="rId2"/>
          <a:stretch>
            <a:fillRect/>
          </a:stretch>
        </p:blipFill>
        <p:spPr>
          <a:xfrm>
            <a:off x="7813261" y="4454447"/>
            <a:ext cx="594895" cy="594895"/>
          </a:xfrm>
          <a:prstGeom prst="rect">
            <a:avLst/>
          </a:prstGeom>
        </p:spPr>
      </p:pic>
      <p:sp>
        <p:nvSpPr>
          <p:cNvPr id="6" name="Content Placeholder 5">
            <a:extLst>
              <a:ext uri="{FF2B5EF4-FFF2-40B4-BE49-F238E27FC236}">
                <a16:creationId xmlns:a16="http://schemas.microsoft.com/office/drawing/2014/main" id="{3CFF9E3B-2990-EF8F-5F80-8A8E44EF6CC0}"/>
              </a:ext>
            </a:extLst>
          </p:cNvPr>
          <p:cNvSpPr>
            <a:spLocks noGrp="1"/>
          </p:cNvSpPr>
          <p:nvPr>
            <p:ph sz="quarter" idx="17"/>
          </p:nvPr>
        </p:nvSpPr>
        <p:spPr>
          <a:xfrm>
            <a:off x="4349750" y="1477316"/>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5">
            <a:extLst>
              <a:ext uri="{FF2B5EF4-FFF2-40B4-BE49-F238E27FC236}">
                <a16:creationId xmlns:a16="http://schemas.microsoft.com/office/drawing/2014/main" id="{397F45E4-DB05-C999-DD9B-31D10F0D6734}"/>
              </a:ext>
            </a:extLst>
          </p:cNvPr>
          <p:cNvSpPr>
            <a:spLocks noGrp="1"/>
          </p:cNvSpPr>
          <p:nvPr>
            <p:ph sz="quarter" idx="18"/>
          </p:nvPr>
        </p:nvSpPr>
        <p:spPr>
          <a:xfrm>
            <a:off x="8358078" y="3745318"/>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5">
            <a:extLst>
              <a:ext uri="{FF2B5EF4-FFF2-40B4-BE49-F238E27FC236}">
                <a16:creationId xmlns:a16="http://schemas.microsoft.com/office/drawing/2014/main" id="{43089236-9E5A-2743-4A61-E11F3C2B8CCA}"/>
              </a:ext>
            </a:extLst>
          </p:cNvPr>
          <p:cNvSpPr>
            <a:spLocks noGrp="1"/>
          </p:cNvSpPr>
          <p:nvPr>
            <p:ph sz="quarter" idx="19"/>
          </p:nvPr>
        </p:nvSpPr>
        <p:spPr>
          <a:xfrm>
            <a:off x="341421" y="3745318"/>
            <a:ext cx="3505200" cy="1993900"/>
          </a:xfrm>
          <a:ln w="25400">
            <a:solidFill>
              <a:schemeClr val="tx2"/>
            </a:solidFill>
          </a:ln>
        </p:spPr>
        <p:txBody>
          <a:bodyPr lIns="182880" tIns="182880" rIns="182880" bIns="18288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8809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4" name="Graphic 3">
            <a:extLst>
              <a:ext uri="{FF2B5EF4-FFF2-40B4-BE49-F238E27FC236}">
                <a16:creationId xmlns:a16="http://schemas.microsoft.com/office/drawing/2014/main" id="{1854D34F-2D72-7B87-1D13-44EDA000272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60729" y="2355311"/>
            <a:ext cx="276675" cy="276675"/>
          </a:xfrm>
          <a:prstGeom prst="rect">
            <a:avLst/>
          </a:prstGeom>
        </p:spPr>
      </p:pic>
      <p:pic>
        <p:nvPicPr>
          <p:cNvPr id="6" name="Graphic 5">
            <a:extLst>
              <a:ext uri="{FF2B5EF4-FFF2-40B4-BE49-F238E27FC236}">
                <a16:creationId xmlns:a16="http://schemas.microsoft.com/office/drawing/2014/main" id="{E0571F9F-E459-EFEF-78DF-F728E1AF3B2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969058" y="2355311"/>
            <a:ext cx="276675" cy="276675"/>
          </a:xfrm>
          <a:prstGeom prst="rect">
            <a:avLst/>
          </a:prstGeom>
        </p:spPr>
      </p:pic>
      <p:pic>
        <p:nvPicPr>
          <p:cNvPr id="7" name="Graphic 6">
            <a:extLst>
              <a:ext uri="{FF2B5EF4-FFF2-40B4-BE49-F238E27FC236}">
                <a16:creationId xmlns:a16="http://schemas.microsoft.com/office/drawing/2014/main" id="{7675D767-AD04-008F-B2E9-621F0061361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60729" y="4608444"/>
            <a:ext cx="276675" cy="276675"/>
          </a:xfrm>
          <a:prstGeom prst="rect">
            <a:avLst/>
          </a:prstGeom>
        </p:spPr>
      </p:pic>
      <p:pic>
        <p:nvPicPr>
          <p:cNvPr id="11" name="Graphic 10">
            <a:extLst>
              <a:ext uri="{FF2B5EF4-FFF2-40B4-BE49-F238E27FC236}">
                <a16:creationId xmlns:a16="http://schemas.microsoft.com/office/drawing/2014/main" id="{65AEF5D3-BF8E-128A-FAD4-65DE760F85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969058" y="4608444"/>
            <a:ext cx="276675" cy="276675"/>
          </a:xfrm>
          <a:prstGeom prst="rect">
            <a:avLst/>
          </a:prstGeom>
        </p:spPr>
      </p:pic>
      <p:sp>
        <p:nvSpPr>
          <p:cNvPr id="12" name="Content Placeholder 5">
            <a:extLst>
              <a:ext uri="{FF2B5EF4-FFF2-40B4-BE49-F238E27FC236}">
                <a16:creationId xmlns:a16="http://schemas.microsoft.com/office/drawing/2014/main" id="{49EEE114-07A8-E219-19AB-4CDAFDBA1C16}"/>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77B3E80A-F583-EF21-602A-415CF235BF56}"/>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5">
            <a:extLst>
              <a:ext uri="{FF2B5EF4-FFF2-40B4-BE49-F238E27FC236}">
                <a16:creationId xmlns:a16="http://schemas.microsoft.com/office/drawing/2014/main" id="{6530CF08-74AF-5A44-7317-2A7C64F938F9}"/>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9000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628630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MGB images + callou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924BC283-039E-9DD5-75F3-3DBACC2BAAE2}"/>
              </a:ext>
            </a:extLst>
          </p:cNvPr>
          <p:cNvSpPr>
            <a:spLocks noGrp="1"/>
          </p:cNvSpPr>
          <p:nvPr>
            <p:ph type="pic" sz="quarter" idx="11"/>
          </p:nvPr>
        </p:nvSpPr>
        <p:spPr>
          <a:xfrm>
            <a:off x="34290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6" name="Picture Placeholder 14">
            <a:extLst>
              <a:ext uri="{FF2B5EF4-FFF2-40B4-BE49-F238E27FC236}">
                <a16:creationId xmlns:a16="http://schemas.microsoft.com/office/drawing/2014/main" id="{C7F57182-0890-7648-07B0-1005DD70A48A}"/>
              </a:ext>
            </a:extLst>
          </p:cNvPr>
          <p:cNvSpPr>
            <a:spLocks noGrp="1"/>
          </p:cNvSpPr>
          <p:nvPr>
            <p:ph type="pic" sz="quarter" idx="12"/>
          </p:nvPr>
        </p:nvSpPr>
        <p:spPr>
          <a:xfrm>
            <a:off x="8358010" y="1481139"/>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17" name="Picture Placeholder 14">
            <a:extLst>
              <a:ext uri="{FF2B5EF4-FFF2-40B4-BE49-F238E27FC236}">
                <a16:creationId xmlns:a16="http://schemas.microsoft.com/office/drawing/2014/main" id="{5C2FD7B9-C8CD-D9C7-7A54-9E663590BCEA}"/>
              </a:ext>
            </a:extLst>
          </p:cNvPr>
          <p:cNvSpPr>
            <a:spLocks noGrp="1"/>
          </p:cNvSpPr>
          <p:nvPr>
            <p:ph type="pic" sz="quarter" idx="13"/>
          </p:nvPr>
        </p:nvSpPr>
        <p:spPr>
          <a:xfrm>
            <a:off x="4349752" y="3738917"/>
            <a:ext cx="3504739" cy="1993691"/>
          </a:xfrm>
          <a:prstGeom prst="roundRect">
            <a:avLst>
              <a:gd name="adj" fmla="val 6069"/>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Image collage with callouts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pic>
        <p:nvPicPr>
          <p:cNvPr id="8" name="Picture 7" descr="A blue arrow pointing to the right&#10;&#10;AI-generated content may be incorrect.">
            <a:extLst>
              <a:ext uri="{FF2B5EF4-FFF2-40B4-BE49-F238E27FC236}">
                <a16:creationId xmlns:a16="http://schemas.microsoft.com/office/drawing/2014/main" id="{271D7A01-71DB-D940-95AF-BBAAAA877BC7}"/>
              </a:ext>
            </a:extLst>
          </p:cNvPr>
          <p:cNvPicPr>
            <a:picLocks noChangeAspect="1"/>
          </p:cNvPicPr>
          <p:nvPr userDrawn="1"/>
        </p:nvPicPr>
        <p:blipFill>
          <a:blip r:embed="rId2"/>
          <a:stretch>
            <a:fillRect/>
          </a:stretch>
        </p:blipFill>
        <p:spPr>
          <a:xfrm>
            <a:off x="3841587" y="2220235"/>
            <a:ext cx="514959" cy="514959"/>
          </a:xfrm>
          <a:prstGeom prst="rect">
            <a:avLst/>
          </a:prstGeom>
        </p:spPr>
      </p:pic>
      <p:pic>
        <p:nvPicPr>
          <p:cNvPr id="9" name="Picture 8" descr="A blue arrow pointing to the right&#10;&#10;AI-generated content may be incorrect.">
            <a:extLst>
              <a:ext uri="{FF2B5EF4-FFF2-40B4-BE49-F238E27FC236}">
                <a16:creationId xmlns:a16="http://schemas.microsoft.com/office/drawing/2014/main" id="{D8E131A8-ED6F-4344-FFAF-78C3D9227FCC}"/>
              </a:ext>
            </a:extLst>
          </p:cNvPr>
          <p:cNvPicPr>
            <a:picLocks noChangeAspect="1"/>
          </p:cNvPicPr>
          <p:nvPr userDrawn="1"/>
        </p:nvPicPr>
        <p:blipFill>
          <a:blip r:embed="rId2"/>
          <a:stretch>
            <a:fillRect/>
          </a:stretch>
        </p:blipFill>
        <p:spPr>
          <a:xfrm>
            <a:off x="7849916" y="2220235"/>
            <a:ext cx="514959" cy="514959"/>
          </a:xfrm>
          <a:prstGeom prst="rect">
            <a:avLst/>
          </a:prstGeom>
        </p:spPr>
      </p:pic>
      <p:pic>
        <p:nvPicPr>
          <p:cNvPr id="10" name="Picture 9" descr="A blue arrow pointing to the right&#10;&#10;AI-generated content may be incorrect.">
            <a:extLst>
              <a:ext uri="{FF2B5EF4-FFF2-40B4-BE49-F238E27FC236}">
                <a16:creationId xmlns:a16="http://schemas.microsoft.com/office/drawing/2014/main" id="{23FFA949-499A-E153-1B22-2F367ABB63C3}"/>
              </a:ext>
            </a:extLst>
          </p:cNvPr>
          <p:cNvPicPr>
            <a:picLocks noChangeAspect="1"/>
          </p:cNvPicPr>
          <p:nvPr userDrawn="1"/>
        </p:nvPicPr>
        <p:blipFill>
          <a:blip r:embed="rId2"/>
          <a:stretch>
            <a:fillRect/>
          </a:stretch>
        </p:blipFill>
        <p:spPr>
          <a:xfrm>
            <a:off x="7849916" y="4474920"/>
            <a:ext cx="514959" cy="514959"/>
          </a:xfrm>
          <a:prstGeom prst="rect">
            <a:avLst/>
          </a:prstGeom>
        </p:spPr>
      </p:pic>
      <p:pic>
        <p:nvPicPr>
          <p:cNvPr id="12" name="Picture 11" descr="A blue arrow pointing to the right&#10;&#10;AI-generated content may be incorrect.">
            <a:extLst>
              <a:ext uri="{FF2B5EF4-FFF2-40B4-BE49-F238E27FC236}">
                <a16:creationId xmlns:a16="http://schemas.microsoft.com/office/drawing/2014/main" id="{008AE38A-0D6D-6B5A-ABAC-E301A3F0211B}"/>
              </a:ext>
            </a:extLst>
          </p:cNvPr>
          <p:cNvPicPr>
            <a:picLocks noChangeAspect="1"/>
          </p:cNvPicPr>
          <p:nvPr userDrawn="1"/>
        </p:nvPicPr>
        <p:blipFill>
          <a:blip r:embed="rId2"/>
          <a:stretch>
            <a:fillRect/>
          </a:stretch>
        </p:blipFill>
        <p:spPr>
          <a:xfrm>
            <a:off x="3841587" y="4474920"/>
            <a:ext cx="514959" cy="514959"/>
          </a:xfrm>
          <a:prstGeom prst="rect">
            <a:avLst/>
          </a:prstGeom>
        </p:spPr>
      </p:pic>
      <p:sp>
        <p:nvSpPr>
          <p:cNvPr id="13" name="Content Placeholder 5">
            <a:extLst>
              <a:ext uri="{FF2B5EF4-FFF2-40B4-BE49-F238E27FC236}">
                <a16:creationId xmlns:a16="http://schemas.microsoft.com/office/drawing/2014/main" id="{794E8DC3-B59C-8DDB-B6AC-63E8A524B934}"/>
              </a:ext>
            </a:extLst>
          </p:cNvPr>
          <p:cNvSpPr>
            <a:spLocks noGrp="1"/>
          </p:cNvSpPr>
          <p:nvPr>
            <p:ph sz="quarter" idx="17"/>
          </p:nvPr>
        </p:nvSpPr>
        <p:spPr>
          <a:xfrm>
            <a:off x="4349750" y="1477316"/>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5">
            <a:extLst>
              <a:ext uri="{FF2B5EF4-FFF2-40B4-BE49-F238E27FC236}">
                <a16:creationId xmlns:a16="http://schemas.microsoft.com/office/drawing/2014/main" id="{408B2FAB-A7E7-8513-8C67-1802F170B7AF}"/>
              </a:ext>
            </a:extLst>
          </p:cNvPr>
          <p:cNvSpPr>
            <a:spLocks noGrp="1"/>
          </p:cNvSpPr>
          <p:nvPr>
            <p:ph sz="quarter" idx="18"/>
          </p:nvPr>
        </p:nvSpPr>
        <p:spPr>
          <a:xfrm>
            <a:off x="8358078"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5">
            <a:extLst>
              <a:ext uri="{FF2B5EF4-FFF2-40B4-BE49-F238E27FC236}">
                <a16:creationId xmlns:a16="http://schemas.microsoft.com/office/drawing/2014/main" id="{5E3C55A0-6AA3-8EED-7A6F-FEAE0511E3CE}"/>
              </a:ext>
            </a:extLst>
          </p:cNvPr>
          <p:cNvSpPr>
            <a:spLocks noGrp="1"/>
          </p:cNvSpPr>
          <p:nvPr>
            <p:ph sz="quarter" idx="19"/>
          </p:nvPr>
        </p:nvSpPr>
        <p:spPr>
          <a:xfrm>
            <a:off x="341421" y="3745318"/>
            <a:ext cx="3505200" cy="1993900"/>
          </a:xfrm>
          <a:solidFill>
            <a:schemeClr val="accent2"/>
          </a:solidFill>
          <a:ln w="25400">
            <a:noFill/>
          </a:ln>
        </p:spPr>
        <p:txBody>
          <a:bodyPr lIns="182880" tIns="182880" rIns="182880" bIns="182880"/>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86051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GB Comparison 2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Two column comparison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5">
            <a:extLst>
              <a:ext uri="{FF2B5EF4-FFF2-40B4-BE49-F238E27FC236}">
                <a16:creationId xmlns:a16="http://schemas.microsoft.com/office/drawing/2014/main" id="{7F8691DB-3CB6-BE44-A901-E123B8CE4EE6}"/>
              </a:ext>
            </a:extLst>
          </p:cNvPr>
          <p:cNvSpPr txBox="1">
            <a:spLocks/>
          </p:cNvSpPr>
          <p:nvPr userDrawn="1"/>
        </p:nvSpPr>
        <p:spPr>
          <a:xfrm>
            <a:off x="342900" y="1489075"/>
            <a:ext cx="5669280" cy="4264772"/>
          </a:xfrm>
          <a:prstGeom prst="roundRect">
            <a:avLst>
              <a:gd name="adj" fmla="val 4093"/>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5" name="Content Placeholder 5">
            <a:extLst>
              <a:ext uri="{FF2B5EF4-FFF2-40B4-BE49-F238E27FC236}">
                <a16:creationId xmlns:a16="http://schemas.microsoft.com/office/drawing/2014/main" id="{FADB1E89-E490-977A-751D-81F0EC2791EE}"/>
              </a:ext>
            </a:extLst>
          </p:cNvPr>
          <p:cNvSpPr txBox="1">
            <a:spLocks/>
          </p:cNvSpPr>
          <p:nvPr userDrawn="1"/>
        </p:nvSpPr>
        <p:spPr>
          <a:xfrm>
            <a:off x="6226312" y="1495668"/>
            <a:ext cx="5669280" cy="4264772"/>
          </a:xfrm>
          <a:prstGeom prst="roundRect">
            <a:avLst>
              <a:gd name="adj" fmla="val 4566"/>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9" name="Content Placeholder 8">
            <a:extLst>
              <a:ext uri="{FF2B5EF4-FFF2-40B4-BE49-F238E27FC236}">
                <a16:creationId xmlns:a16="http://schemas.microsoft.com/office/drawing/2014/main" id="{03600921-AE99-4B72-B432-553791022AC2}"/>
              </a:ext>
            </a:extLst>
          </p:cNvPr>
          <p:cNvSpPr>
            <a:spLocks noGrp="1"/>
          </p:cNvSpPr>
          <p:nvPr>
            <p:ph sz="quarter" idx="11"/>
          </p:nvPr>
        </p:nvSpPr>
        <p:spPr>
          <a:xfrm>
            <a:off x="342584" y="1489075"/>
            <a:ext cx="5669280" cy="4264025"/>
          </a:xfrm>
        </p:spPr>
        <p:txBody>
          <a:bodyPr lIns="182880" tIns="182880" rIns="18288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8">
            <a:extLst>
              <a:ext uri="{FF2B5EF4-FFF2-40B4-BE49-F238E27FC236}">
                <a16:creationId xmlns:a16="http://schemas.microsoft.com/office/drawing/2014/main" id="{348F1266-8A03-6ABC-AD16-A37D06F9E425}"/>
              </a:ext>
            </a:extLst>
          </p:cNvPr>
          <p:cNvSpPr>
            <a:spLocks noGrp="1"/>
          </p:cNvSpPr>
          <p:nvPr>
            <p:ph sz="quarter" idx="12"/>
          </p:nvPr>
        </p:nvSpPr>
        <p:spPr>
          <a:xfrm>
            <a:off x="6229817" y="1489075"/>
            <a:ext cx="5669280" cy="4264025"/>
          </a:xfrm>
        </p:spPr>
        <p:txBody>
          <a:bodyPr lIns="182880" tIns="182880" rIns="182880"/>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43999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MGB Comparison 2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Two column comparison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6" name="Content Placeholder 5">
            <a:extLst>
              <a:ext uri="{FF2B5EF4-FFF2-40B4-BE49-F238E27FC236}">
                <a16:creationId xmlns:a16="http://schemas.microsoft.com/office/drawing/2014/main" id="{72D34F08-FF81-9621-23D4-40065B3EE0F1}"/>
              </a:ext>
            </a:extLst>
          </p:cNvPr>
          <p:cNvSpPr txBox="1">
            <a:spLocks/>
          </p:cNvSpPr>
          <p:nvPr userDrawn="1"/>
        </p:nvSpPr>
        <p:spPr>
          <a:xfrm>
            <a:off x="342900" y="1489075"/>
            <a:ext cx="5669280" cy="4264772"/>
          </a:xfrm>
          <a:prstGeom prst="roundRect">
            <a:avLst>
              <a:gd name="adj" fmla="val 4093"/>
            </a:avLst>
          </a:prstGeom>
          <a:solidFill>
            <a:srgbClr val="EAE7DD"/>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rgbClr val="194165"/>
              </a:solidFill>
            </a:endParaRPr>
          </a:p>
        </p:txBody>
      </p:sp>
      <p:sp>
        <p:nvSpPr>
          <p:cNvPr id="10" name="Content Placeholder 5">
            <a:extLst>
              <a:ext uri="{FF2B5EF4-FFF2-40B4-BE49-F238E27FC236}">
                <a16:creationId xmlns:a16="http://schemas.microsoft.com/office/drawing/2014/main" id="{C0595581-64D7-A846-FA93-9D2756DC1F42}"/>
              </a:ext>
            </a:extLst>
          </p:cNvPr>
          <p:cNvSpPr txBox="1">
            <a:spLocks/>
          </p:cNvSpPr>
          <p:nvPr userDrawn="1"/>
        </p:nvSpPr>
        <p:spPr>
          <a:xfrm>
            <a:off x="6226312" y="1495668"/>
            <a:ext cx="5669280" cy="4264772"/>
          </a:xfrm>
          <a:prstGeom prst="roundRect">
            <a:avLst>
              <a:gd name="adj" fmla="val 4566"/>
            </a:avLst>
          </a:prstGeom>
          <a:solidFill>
            <a:schemeClr val="tx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375"/>
            <a:endParaRPr lang="en-US" sz="1800">
              <a:solidFill>
                <a:schemeClr val="bg1"/>
              </a:solidFill>
            </a:endParaRPr>
          </a:p>
        </p:txBody>
      </p:sp>
      <p:sp>
        <p:nvSpPr>
          <p:cNvPr id="16" name="Content Placeholder 8">
            <a:extLst>
              <a:ext uri="{FF2B5EF4-FFF2-40B4-BE49-F238E27FC236}">
                <a16:creationId xmlns:a16="http://schemas.microsoft.com/office/drawing/2014/main" id="{8F4BADD3-F514-B99F-5DEB-C2978D8F48C0}"/>
              </a:ext>
            </a:extLst>
          </p:cNvPr>
          <p:cNvSpPr>
            <a:spLocks noGrp="1"/>
          </p:cNvSpPr>
          <p:nvPr>
            <p:ph sz="quarter" idx="11"/>
          </p:nvPr>
        </p:nvSpPr>
        <p:spPr>
          <a:xfrm>
            <a:off x="342584" y="1489075"/>
            <a:ext cx="5669280" cy="4264025"/>
          </a:xfrm>
        </p:spPr>
        <p:txBody>
          <a:bodyPr lIns="182880" tIns="182880" rIns="182880"/>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8">
            <a:extLst>
              <a:ext uri="{FF2B5EF4-FFF2-40B4-BE49-F238E27FC236}">
                <a16:creationId xmlns:a16="http://schemas.microsoft.com/office/drawing/2014/main" id="{116BE834-6FD7-8468-EEC3-2F5DC55603BF}"/>
              </a:ext>
            </a:extLst>
          </p:cNvPr>
          <p:cNvSpPr>
            <a:spLocks noGrp="1"/>
          </p:cNvSpPr>
          <p:nvPr>
            <p:ph sz="quarter" idx="12"/>
          </p:nvPr>
        </p:nvSpPr>
        <p:spPr>
          <a:xfrm>
            <a:off x="6226312" y="1496415"/>
            <a:ext cx="5669280" cy="4264025"/>
          </a:xfrm>
        </p:spPr>
        <p:txBody>
          <a:bodyPr lIns="182880" tIns="182880" rIns="182880"/>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94767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GB 3 copy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Three column copy blocks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5">
            <a:extLst>
              <a:ext uri="{FF2B5EF4-FFF2-40B4-BE49-F238E27FC236}">
                <a16:creationId xmlns:a16="http://schemas.microsoft.com/office/drawing/2014/main" id="{C6FCC6E4-053C-F080-A61D-F40B29BDF7C6}"/>
              </a:ext>
            </a:extLst>
          </p:cNvPr>
          <p:cNvSpPr txBox="1">
            <a:spLocks/>
          </p:cNvSpPr>
          <p:nvPr userDrawn="1"/>
        </p:nvSpPr>
        <p:spPr>
          <a:xfrm>
            <a:off x="342900" y="1489075"/>
            <a:ext cx="3657600" cy="4264772"/>
          </a:xfrm>
          <a:prstGeom prst="roundRect">
            <a:avLst>
              <a:gd name="adj" fmla="val 4120"/>
            </a:avLst>
          </a:prstGeom>
          <a:solidFill>
            <a:schemeClr val="tx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5894"/>
            <a:br>
              <a:rPr lang="en-US" sz="800">
                <a:solidFill>
                  <a:schemeClr val="bg1"/>
                </a:solidFill>
              </a:rPr>
            </a:br>
            <a:endParaRPr lang="en-US" sz="2400">
              <a:solidFill>
                <a:schemeClr val="accent2"/>
              </a:solidFill>
            </a:endParaRPr>
          </a:p>
        </p:txBody>
      </p:sp>
      <p:sp>
        <p:nvSpPr>
          <p:cNvPr id="5" name="Content Placeholder 5">
            <a:extLst>
              <a:ext uri="{FF2B5EF4-FFF2-40B4-BE49-F238E27FC236}">
                <a16:creationId xmlns:a16="http://schemas.microsoft.com/office/drawing/2014/main" id="{CF9F7C73-BA84-1F8F-DECD-4BC3D291AF6D}"/>
              </a:ext>
            </a:extLst>
          </p:cNvPr>
          <p:cNvSpPr txBox="1">
            <a:spLocks/>
          </p:cNvSpPr>
          <p:nvPr userDrawn="1"/>
        </p:nvSpPr>
        <p:spPr>
          <a:xfrm>
            <a:off x="4212572" y="1489075"/>
            <a:ext cx="3657600" cy="4264772"/>
          </a:xfrm>
          <a:prstGeom prst="roundRect">
            <a:avLst>
              <a:gd name="adj" fmla="val 4305"/>
            </a:avLst>
          </a:prstGeom>
          <a:solidFill>
            <a:schemeClr val="accent1"/>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97"/>
            <a:endParaRPr lang="en-US" sz="800">
              <a:solidFill>
                <a:schemeClr val="bg1"/>
              </a:solidFill>
            </a:endParaRPr>
          </a:p>
        </p:txBody>
      </p:sp>
      <p:sp>
        <p:nvSpPr>
          <p:cNvPr id="6" name="Content Placeholder 5">
            <a:extLst>
              <a:ext uri="{FF2B5EF4-FFF2-40B4-BE49-F238E27FC236}">
                <a16:creationId xmlns:a16="http://schemas.microsoft.com/office/drawing/2014/main" id="{BCD6B3BE-A875-83BE-9F33-A492737693AD}"/>
              </a:ext>
            </a:extLst>
          </p:cNvPr>
          <p:cNvSpPr txBox="1">
            <a:spLocks/>
          </p:cNvSpPr>
          <p:nvPr userDrawn="1"/>
        </p:nvSpPr>
        <p:spPr>
          <a:xfrm>
            <a:off x="8088686" y="1480391"/>
            <a:ext cx="3662030" cy="4264772"/>
          </a:xfrm>
          <a:prstGeom prst="roundRect">
            <a:avLst>
              <a:gd name="adj" fmla="val 4121"/>
            </a:avLst>
          </a:prstGeom>
          <a:solidFill>
            <a:schemeClr val="accent2"/>
          </a:solidFill>
        </p:spPr>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97"/>
            <a:endParaRPr lang="en-US" sz="800">
              <a:solidFill>
                <a:schemeClr val="bg1"/>
              </a:solidFill>
            </a:endParaRPr>
          </a:p>
        </p:txBody>
      </p:sp>
      <p:sp>
        <p:nvSpPr>
          <p:cNvPr id="13" name="Content Placeholder 8">
            <a:extLst>
              <a:ext uri="{FF2B5EF4-FFF2-40B4-BE49-F238E27FC236}">
                <a16:creationId xmlns:a16="http://schemas.microsoft.com/office/drawing/2014/main" id="{4419FC37-9C06-9938-6163-074810F53DFB}"/>
              </a:ext>
            </a:extLst>
          </p:cNvPr>
          <p:cNvSpPr>
            <a:spLocks noGrp="1"/>
          </p:cNvSpPr>
          <p:nvPr>
            <p:ph sz="quarter" idx="11"/>
          </p:nvPr>
        </p:nvSpPr>
        <p:spPr>
          <a:xfrm>
            <a:off x="342584" y="1489075"/>
            <a:ext cx="3657916" cy="4264025"/>
          </a:xfrm>
        </p:spPr>
        <p:txBody>
          <a:bodyPr wrap="square" lIns="182880" tIns="182880" rIns="182880">
            <a:normAutofit/>
          </a:bodyPr>
          <a:lstStyle>
            <a:lvl1pPr>
              <a:defRPr sz="240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8">
            <a:extLst>
              <a:ext uri="{FF2B5EF4-FFF2-40B4-BE49-F238E27FC236}">
                <a16:creationId xmlns:a16="http://schemas.microsoft.com/office/drawing/2014/main" id="{CB8B2082-40D2-500B-733A-1B5776EF94E8}"/>
              </a:ext>
            </a:extLst>
          </p:cNvPr>
          <p:cNvSpPr>
            <a:spLocks noGrp="1"/>
          </p:cNvSpPr>
          <p:nvPr>
            <p:ph sz="quarter" idx="14"/>
          </p:nvPr>
        </p:nvSpPr>
        <p:spPr>
          <a:xfrm>
            <a:off x="4219014" y="1489075"/>
            <a:ext cx="3657916" cy="4264025"/>
          </a:xfrm>
        </p:spPr>
        <p:txBody>
          <a:bodyPr lIns="182880" tIns="182880" rIns="182880">
            <a:norm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8">
            <a:extLst>
              <a:ext uri="{FF2B5EF4-FFF2-40B4-BE49-F238E27FC236}">
                <a16:creationId xmlns:a16="http://schemas.microsoft.com/office/drawing/2014/main" id="{869B8509-095D-49C9-29C4-C52CFB451903}"/>
              </a:ext>
            </a:extLst>
          </p:cNvPr>
          <p:cNvSpPr>
            <a:spLocks noGrp="1"/>
          </p:cNvSpPr>
          <p:nvPr>
            <p:ph sz="quarter" idx="15"/>
          </p:nvPr>
        </p:nvSpPr>
        <p:spPr>
          <a:xfrm>
            <a:off x="8089556" y="1489075"/>
            <a:ext cx="3657916" cy="4264025"/>
          </a:xfrm>
        </p:spPr>
        <p:txBody>
          <a:bodyPr lIns="182880" tIns="182880" rIns="182880">
            <a:normAutofit/>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482921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MGB One column + 2 photo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Content Placeholder 3">
            <a:extLst>
              <a:ext uri="{FF2B5EF4-FFF2-40B4-BE49-F238E27FC236}">
                <a16:creationId xmlns:a16="http://schemas.microsoft.com/office/drawing/2014/main" id="{E53DDCB2-8934-6169-F59D-22514F403F0F}"/>
              </a:ext>
            </a:extLst>
          </p:cNvPr>
          <p:cNvSpPr>
            <a:spLocks noGrp="1"/>
          </p:cNvSpPr>
          <p:nvPr>
            <p:ph sz="half" idx="2" hasCustomPrompt="1"/>
          </p:nvPr>
        </p:nvSpPr>
        <p:spPr>
          <a:xfrm>
            <a:off x="342900" y="1907823"/>
            <a:ext cx="3611880" cy="3837341"/>
          </a:xfrm>
        </p:spPr>
        <p:txBody>
          <a:bodyPr/>
          <a:lstStyle>
            <a:lvl1pPr>
              <a:defRPr sz="2400"/>
            </a:lvl1pPr>
            <a:lvl2pPr>
              <a:defRPr sz="2400"/>
            </a:lvl2pPr>
          </a:lstStyle>
          <a:p>
            <a:pPr lvl="0"/>
            <a:r>
              <a:rPr lang="en-US"/>
              <a:t>Click to edit text</a:t>
            </a:r>
          </a:p>
          <a:p>
            <a:pPr lvl="1"/>
            <a:r>
              <a:rPr lang="en-US"/>
              <a:t>Second level</a:t>
            </a:r>
          </a:p>
        </p:txBody>
      </p:sp>
      <p:sp>
        <p:nvSpPr>
          <p:cNvPr id="5" name="Text Placeholder 2">
            <a:extLst>
              <a:ext uri="{FF2B5EF4-FFF2-40B4-BE49-F238E27FC236}">
                <a16:creationId xmlns:a16="http://schemas.microsoft.com/office/drawing/2014/main" id="{148ADB14-FF22-C3D1-ED28-3918A8C978B1}"/>
              </a:ext>
            </a:extLst>
          </p:cNvPr>
          <p:cNvSpPr>
            <a:spLocks noGrp="1"/>
          </p:cNvSpPr>
          <p:nvPr>
            <p:ph type="body" idx="1" hasCustomPrompt="1"/>
          </p:nvPr>
        </p:nvSpPr>
        <p:spPr>
          <a:xfrm>
            <a:off x="342900" y="1479551"/>
            <a:ext cx="3611880" cy="310771"/>
          </a:xfrm>
        </p:spPr>
        <p:txBody>
          <a:bodyPr anchor="ctr" anchorCtr="0"/>
          <a:lstStyle>
            <a:lvl1pPr marL="0" indent="0">
              <a:buNone/>
              <a:defRPr sz="24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
        <p:nvSpPr>
          <p:cNvPr id="6" name="Title 1">
            <a:extLst>
              <a:ext uri="{FF2B5EF4-FFF2-40B4-BE49-F238E27FC236}">
                <a16:creationId xmlns:a16="http://schemas.microsoft.com/office/drawing/2014/main" id="{88E8658B-EE42-99F7-0750-95764D33A83F}"/>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t>Title for one-column with two photos</a:t>
            </a:r>
          </a:p>
        </p:txBody>
      </p:sp>
      <p:sp>
        <p:nvSpPr>
          <p:cNvPr id="9" name="Picture Placeholder 14">
            <a:extLst>
              <a:ext uri="{FF2B5EF4-FFF2-40B4-BE49-F238E27FC236}">
                <a16:creationId xmlns:a16="http://schemas.microsoft.com/office/drawing/2014/main" id="{BDF68D4F-2C8B-CE04-7C71-3BBAAB5833E7}"/>
              </a:ext>
            </a:extLst>
          </p:cNvPr>
          <p:cNvSpPr>
            <a:spLocks noGrp="1"/>
          </p:cNvSpPr>
          <p:nvPr>
            <p:ph type="pic" sz="quarter" idx="11"/>
          </p:nvPr>
        </p:nvSpPr>
        <p:spPr>
          <a:xfrm>
            <a:off x="4374687"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97435008-3FC5-AAED-4959-C866ACE34AAC}"/>
              </a:ext>
            </a:extLst>
          </p:cNvPr>
          <p:cNvSpPr>
            <a:spLocks noGrp="1"/>
          </p:cNvSpPr>
          <p:nvPr>
            <p:ph type="pic" sz="quarter" idx="12"/>
          </p:nvPr>
        </p:nvSpPr>
        <p:spPr>
          <a:xfrm>
            <a:off x="8224198" y="1489075"/>
            <a:ext cx="3611880" cy="4249346"/>
          </a:xfrm>
          <a:prstGeom prst="roundRect">
            <a:avLst>
              <a:gd name="adj" fmla="val 4506"/>
            </a:avLst>
          </a:prstGeo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38902622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GB leadership + 3 columns">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4722989"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9114367" y="1489076"/>
            <a:ext cx="275191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6"/>
            <a:ext cx="3529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60"/>
            <a:ext cx="3529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4779434" y="4744286"/>
            <a:ext cx="2751917"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4779434" y="4388360"/>
            <a:ext cx="275191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9125656" y="4744286"/>
            <a:ext cx="2740628"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9125656" y="4388360"/>
            <a:ext cx="2740628"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Tree>
    <p:extLst>
      <p:ext uri="{BB962C8B-B14F-4D97-AF65-F5344CB8AC3E}">
        <p14:creationId xmlns:p14="http://schemas.microsoft.com/office/powerpoint/2010/main" val="42658987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GB leadership + 4 columns">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DCD66F39-7239-2A25-CF15-D8B7F801B955}"/>
              </a:ext>
            </a:extLst>
          </p:cNvPr>
          <p:cNvSpPr>
            <a:spLocks noGrp="1"/>
          </p:cNvSpPr>
          <p:nvPr>
            <p:ph type="pic" sz="quarter" idx="18"/>
          </p:nvPr>
        </p:nvSpPr>
        <p:spPr>
          <a:xfrm>
            <a:off x="9508230"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0" name="Picture Placeholder 14">
            <a:extLst>
              <a:ext uri="{FF2B5EF4-FFF2-40B4-BE49-F238E27FC236}">
                <a16:creationId xmlns:a16="http://schemas.microsoft.com/office/drawing/2014/main" id="{79889B2F-D5AC-69D8-6412-7F824DC02D8F}"/>
              </a:ext>
            </a:extLst>
          </p:cNvPr>
          <p:cNvSpPr>
            <a:spLocks noGrp="1"/>
          </p:cNvSpPr>
          <p:nvPr>
            <p:ph type="pic" sz="quarter" idx="11"/>
          </p:nvPr>
        </p:nvSpPr>
        <p:spPr>
          <a:xfrm>
            <a:off x="342900" y="1489076"/>
            <a:ext cx="2347136"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1" name="Picture Placeholder 14">
            <a:extLst>
              <a:ext uri="{FF2B5EF4-FFF2-40B4-BE49-F238E27FC236}">
                <a16:creationId xmlns:a16="http://schemas.microsoft.com/office/drawing/2014/main" id="{F2D15B1D-219D-7BD2-4D04-1B051BD0C5A9}"/>
              </a:ext>
            </a:extLst>
          </p:cNvPr>
          <p:cNvSpPr>
            <a:spLocks noGrp="1"/>
          </p:cNvSpPr>
          <p:nvPr>
            <p:ph type="pic" sz="quarter" idx="12"/>
          </p:nvPr>
        </p:nvSpPr>
        <p:spPr>
          <a:xfrm>
            <a:off x="3395921"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12" name="Picture Placeholder 14">
            <a:extLst>
              <a:ext uri="{FF2B5EF4-FFF2-40B4-BE49-F238E27FC236}">
                <a16:creationId xmlns:a16="http://schemas.microsoft.com/office/drawing/2014/main" id="{5EE566B0-9F6B-2926-DCA8-44E7FFF75370}"/>
              </a:ext>
            </a:extLst>
          </p:cNvPr>
          <p:cNvSpPr>
            <a:spLocks noGrp="1"/>
          </p:cNvSpPr>
          <p:nvPr>
            <p:ph type="pic" sz="quarter" idx="13"/>
          </p:nvPr>
        </p:nvSpPr>
        <p:spPr>
          <a:xfrm>
            <a:off x="6448942" y="1489076"/>
            <a:ext cx="2347137" cy="2650218"/>
          </a:xfrm>
          <a:prstGeom prst="roundRect">
            <a:avLst>
              <a:gd name="adj" fmla="val 4506"/>
            </a:avLst>
          </a:prstGeom>
          <a:solidFill>
            <a:schemeClr val="bg1">
              <a:lumMod val="8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four columns</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3" name="Content Placeholder 3">
            <a:extLst>
              <a:ext uri="{FF2B5EF4-FFF2-40B4-BE49-F238E27FC236}">
                <a16:creationId xmlns:a16="http://schemas.microsoft.com/office/drawing/2014/main" id="{C94C3B98-F0FD-F75F-BFB9-F06359D2711C}"/>
              </a:ext>
            </a:extLst>
          </p:cNvPr>
          <p:cNvSpPr>
            <a:spLocks noGrp="1"/>
          </p:cNvSpPr>
          <p:nvPr>
            <p:ph sz="half" idx="2" hasCustomPrompt="1"/>
          </p:nvPr>
        </p:nvSpPr>
        <p:spPr>
          <a:xfrm>
            <a:off x="342900" y="4744286"/>
            <a:ext cx="2513189" cy="1372353"/>
          </a:xfrm>
        </p:spPr>
        <p:txBody>
          <a:bodyPr/>
          <a:lstStyle/>
          <a:p>
            <a:pPr lvl="0"/>
            <a:r>
              <a:rPr lang="en-US"/>
              <a:t>Title 1</a:t>
            </a:r>
          </a:p>
          <a:p>
            <a:pPr lvl="0"/>
            <a:r>
              <a:rPr lang="en-US"/>
              <a:t>Title 2</a:t>
            </a:r>
          </a:p>
          <a:p>
            <a:pPr lvl="0"/>
            <a:r>
              <a:rPr lang="en-US"/>
              <a:t>Entity</a:t>
            </a:r>
          </a:p>
        </p:txBody>
      </p:sp>
      <p:sp>
        <p:nvSpPr>
          <p:cNvPr id="14" name="Text Placeholder 2">
            <a:extLst>
              <a:ext uri="{FF2B5EF4-FFF2-40B4-BE49-F238E27FC236}">
                <a16:creationId xmlns:a16="http://schemas.microsoft.com/office/drawing/2014/main" id="{74C24EBD-AB3E-F601-C4E9-8A9450BE1D1B}"/>
              </a:ext>
            </a:extLst>
          </p:cNvPr>
          <p:cNvSpPr>
            <a:spLocks noGrp="1"/>
          </p:cNvSpPr>
          <p:nvPr>
            <p:ph type="body" idx="1" hasCustomPrompt="1"/>
          </p:nvPr>
        </p:nvSpPr>
        <p:spPr>
          <a:xfrm>
            <a:off x="342900"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9" name="Content Placeholder 3">
            <a:extLst>
              <a:ext uri="{FF2B5EF4-FFF2-40B4-BE49-F238E27FC236}">
                <a16:creationId xmlns:a16="http://schemas.microsoft.com/office/drawing/2014/main" id="{1F5A645F-5CA3-E8B3-07B3-70BDD5BFDD74}"/>
              </a:ext>
            </a:extLst>
          </p:cNvPr>
          <p:cNvSpPr>
            <a:spLocks noGrp="1"/>
          </p:cNvSpPr>
          <p:nvPr>
            <p:ph sz="half" idx="14" hasCustomPrompt="1"/>
          </p:nvPr>
        </p:nvSpPr>
        <p:spPr>
          <a:xfrm>
            <a:off x="3395921" y="4744286"/>
            <a:ext cx="2513189" cy="1372353"/>
          </a:xfrm>
        </p:spPr>
        <p:txBody>
          <a:bodyPr/>
          <a:lstStyle/>
          <a:p>
            <a:pPr lvl="0"/>
            <a:r>
              <a:rPr lang="en-US"/>
              <a:t>Title 1</a:t>
            </a:r>
          </a:p>
          <a:p>
            <a:pPr lvl="0"/>
            <a:r>
              <a:rPr lang="en-US"/>
              <a:t>Title 2</a:t>
            </a:r>
          </a:p>
          <a:p>
            <a:pPr lvl="0"/>
            <a:r>
              <a:rPr lang="en-US"/>
              <a:t>Entity</a:t>
            </a:r>
          </a:p>
        </p:txBody>
      </p:sp>
      <p:sp>
        <p:nvSpPr>
          <p:cNvPr id="20" name="Text Placeholder 2">
            <a:extLst>
              <a:ext uri="{FF2B5EF4-FFF2-40B4-BE49-F238E27FC236}">
                <a16:creationId xmlns:a16="http://schemas.microsoft.com/office/drawing/2014/main" id="{0993D55A-3375-A8AB-CDA4-725F0D9A4EBC}"/>
              </a:ext>
            </a:extLst>
          </p:cNvPr>
          <p:cNvSpPr>
            <a:spLocks noGrp="1"/>
          </p:cNvSpPr>
          <p:nvPr>
            <p:ph type="body" idx="15" hasCustomPrompt="1"/>
          </p:nvPr>
        </p:nvSpPr>
        <p:spPr>
          <a:xfrm>
            <a:off x="3395921"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21" name="Content Placeholder 3">
            <a:extLst>
              <a:ext uri="{FF2B5EF4-FFF2-40B4-BE49-F238E27FC236}">
                <a16:creationId xmlns:a16="http://schemas.microsoft.com/office/drawing/2014/main" id="{BE113ED7-5021-05F9-9B9F-E10DB22893E7}"/>
              </a:ext>
            </a:extLst>
          </p:cNvPr>
          <p:cNvSpPr>
            <a:spLocks noGrp="1"/>
          </p:cNvSpPr>
          <p:nvPr>
            <p:ph sz="half" idx="16" hasCustomPrompt="1"/>
          </p:nvPr>
        </p:nvSpPr>
        <p:spPr>
          <a:xfrm>
            <a:off x="6448940" y="4744286"/>
            <a:ext cx="2513189" cy="1372353"/>
          </a:xfrm>
        </p:spPr>
        <p:txBody>
          <a:bodyPr/>
          <a:lstStyle/>
          <a:p>
            <a:pPr lvl="0"/>
            <a:r>
              <a:rPr lang="en-US"/>
              <a:t>Title 1</a:t>
            </a:r>
          </a:p>
          <a:p>
            <a:pPr lvl="0"/>
            <a:r>
              <a:rPr lang="en-US"/>
              <a:t>Title 2</a:t>
            </a:r>
          </a:p>
          <a:p>
            <a:pPr lvl="0"/>
            <a:r>
              <a:rPr lang="en-US"/>
              <a:t>Entity</a:t>
            </a:r>
          </a:p>
        </p:txBody>
      </p:sp>
      <p:sp>
        <p:nvSpPr>
          <p:cNvPr id="22" name="Text Placeholder 2">
            <a:extLst>
              <a:ext uri="{FF2B5EF4-FFF2-40B4-BE49-F238E27FC236}">
                <a16:creationId xmlns:a16="http://schemas.microsoft.com/office/drawing/2014/main" id="{0A3DF3FD-AE7B-242F-C2F3-DA90791AC7E0}"/>
              </a:ext>
            </a:extLst>
          </p:cNvPr>
          <p:cNvSpPr>
            <a:spLocks noGrp="1"/>
          </p:cNvSpPr>
          <p:nvPr>
            <p:ph type="body" idx="17" hasCustomPrompt="1"/>
          </p:nvPr>
        </p:nvSpPr>
        <p:spPr>
          <a:xfrm>
            <a:off x="6448940"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9" name="Content Placeholder 3">
            <a:extLst>
              <a:ext uri="{FF2B5EF4-FFF2-40B4-BE49-F238E27FC236}">
                <a16:creationId xmlns:a16="http://schemas.microsoft.com/office/drawing/2014/main" id="{3FA059F8-77C8-23D0-9E34-2FC3EA50286A}"/>
              </a:ext>
            </a:extLst>
          </p:cNvPr>
          <p:cNvSpPr>
            <a:spLocks noGrp="1"/>
          </p:cNvSpPr>
          <p:nvPr>
            <p:ph sz="half" idx="19" hasCustomPrompt="1"/>
          </p:nvPr>
        </p:nvSpPr>
        <p:spPr>
          <a:xfrm>
            <a:off x="9501964" y="4744286"/>
            <a:ext cx="2347137" cy="1372353"/>
          </a:xfrm>
        </p:spPr>
        <p:txBody>
          <a:bodyPr/>
          <a:lstStyle/>
          <a:p>
            <a:pPr lvl="0"/>
            <a:r>
              <a:rPr lang="en-US"/>
              <a:t>Title 1</a:t>
            </a:r>
          </a:p>
          <a:p>
            <a:pPr lvl="0"/>
            <a:r>
              <a:rPr lang="en-US"/>
              <a:t>Title 2</a:t>
            </a:r>
          </a:p>
          <a:p>
            <a:pPr lvl="0"/>
            <a:r>
              <a:rPr lang="en-US"/>
              <a:t>Entity</a:t>
            </a:r>
          </a:p>
        </p:txBody>
      </p:sp>
      <p:sp>
        <p:nvSpPr>
          <p:cNvPr id="15" name="Text Placeholder 2">
            <a:extLst>
              <a:ext uri="{FF2B5EF4-FFF2-40B4-BE49-F238E27FC236}">
                <a16:creationId xmlns:a16="http://schemas.microsoft.com/office/drawing/2014/main" id="{02376D42-83F7-EF20-3283-BF6015A19C2C}"/>
              </a:ext>
            </a:extLst>
          </p:cNvPr>
          <p:cNvSpPr>
            <a:spLocks noGrp="1"/>
          </p:cNvSpPr>
          <p:nvPr>
            <p:ph type="body" idx="20" hasCustomPrompt="1"/>
          </p:nvPr>
        </p:nvSpPr>
        <p:spPr>
          <a:xfrm>
            <a:off x="9501964" y="4388360"/>
            <a:ext cx="234713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Tree>
    <p:extLst>
      <p:ext uri="{BB962C8B-B14F-4D97-AF65-F5344CB8AC3E}">
        <p14:creationId xmlns:p14="http://schemas.microsoft.com/office/powerpoint/2010/main" val="35530181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GB New leadership (2)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4" name="Picture Placeholder 14">
            <a:extLst>
              <a:ext uri="{FF2B5EF4-FFF2-40B4-BE49-F238E27FC236}">
                <a16:creationId xmlns:a16="http://schemas.microsoft.com/office/drawing/2014/main" id="{315D8A61-CD22-BE66-CEE4-1B35825A5C5C}"/>
              </a:ext>
            </a:extLst>
          </p:cNvPr>
          <p:cNvSpPr>
            <a:spLocks noGrp="1"/>
          </p:cNvSpPr>
          <p:nvPr>
            <p:ph type="pic" sz="quarter" idx="18"/>
          </p:nvPr>
        </p:nvSpPr>
        <p:spPr>
          <a:xfrm>
            <a:off x="9097512" y="1489076"/>
            <a:ext cx="2751588" cy="2650218"/>
          </a:xfrm>
          <a:prstGeom prst="roundRect">
            <a:avLst>
              <a:gd name="adj" fmla="val 4506"/>
            </a:avLst>
          </a:prstGeom>
          <a:solidFill>
            <a:schemeClr val="bg1">
              <a:lumMod val="85000"/>
            </a:schemeClr>
          </a:solidFill>
        </p:spPr>
        <p:txBody>
          <a:bodyPr/>
          <a:lstStyle/>
          <a:p>
            <a:r>
              <a:rPr lang="en-US"/>
              <a:t>Click icon to add picture</a:t>
            </a:r>
          </a:p>
        </p:txBody>
      </p:sp>
      <p:sp>
        <p:nvSpPr>
          <p:cNvPr id="5" name="Picture Placeholder 14">
            <a:extLst>
              <a:ext uri="{FF2B5EF4-FFF2-40B4-BE49-F238E27FC236}">
                <a16:creationId xmlns:a16="http://schemas.microsoft.com/office/drawing/2014/main" id="{921F831A-497B-3D9D-33C1-50152BF9130F}"/>
              </a:ext>
            </a:extLst>
          </p:cNvPr>
          <p:cNvSpPr>
            <a:spLocks noGrp="1"/>
          </p:cNvSpPr>
          <p:nvPr>
            <p:ph type="pic" sz="quarter" idx="13"/>
          </p:nvPr>
        </p:nvSpPr>
        <p:spPr>
          <a:xfrm>
            <a:off x="5521281" y="1489076"/>
            <a:ext cx="2738712" cy="2650218"/>
          </a:xfrm>
          <a:prstGeom prst="roundRect">
            <a:avLst>
              <a:gd name="adj" fmla="val 4506"/>
            </a:avLst>
          </a:prstGeom>
          <a:solidFill>
            <a:schemeClr val="bg1">
              <a:lumMod val="85000"/>
            </a:schemeClr>
          </a:solidFill>
        </p:spPr>
        <p:txBody>
          <a:bodyPr/>
          <a:lstStyle/>
          <a:p>
            <a:r>
              <a:rPr lang="en-US"/>
              <a:t>Click icon to add picture</a:t>
            </a:r>
          </a:p>
        </p:txBody>
      </p:sp>
      <p:sp>
        <p:nvSpPr>
          <p:cNvPr id="6" name="Content Placeholder 3">
            <a:extLst>
              <a:ext uri="{FF2B5EF4-FFF2-40B4-BE49-F238E27FC236}">
                <a16:creationId xmlns:a16="http://schemas.microsoft.com/office/drawing/2014/main" id="{43C93E39-D44D-5DB4-4D39-100FE2D56595}"/>
              </a:ext>
            </a:extLst>
          </p:cNvPr>
          <p:cNvSpPr>
            <a:spLocks noGrp="1"/>
          </p:cNvSpPr>
          <p:nvPr>
            <p:ph sz="half" idx="16" hasCustomPrompt="1"/>
          </p:nvPr>
        </p:nvSpPr>
        <p:spPr>
          <a:xfrm>
            <a:off x="5589411" y="4744286"/>
            <a:ext cx="2513189" cy="1372353"/>
          </a:xfrm>
        </p:spPr>
        <p:txBody>
          <a:bodyPr/>
          <a:lstStyle/>
          <a:p>
            <a:pPr lvl="0"/>
            <a:r>
              <a:rPr lang="en-US"/>
              <a:t>Title 1</a:t>
            </a:r>
          </a:p>
          <a:p>
            <a:pPr lvl="0"/>
            <a:r>
              <a:rPr lang="en-US"/>
              <a:t>Title 2</a:t>
            </a:r>
          </a:p>
          <a:p>
            <a:pPr lvl="0"/>
            <a:r>
              <a:rPr lang="en-US"/>
              <a:t>Entity</a:t>
            </a:r>
          </a:p>
        </p:txBody>
      </p:sp>
      <p:sp>
        <p:nvSpPr>
          <p:cNvPr id="7" name="Text Placeholder 2">
            <a:extLst>
              <a:ext uri="{FF2B5EF4-FFF2-40B4-BE49-F238E27FC236}">
                <a16:creationId xmlns:a16="http://schemas.microsoft.com/office/drawing/2014/main" id="{099E09B4-327B-0706-270E-8AE15C62E51F}"/>
              </a:ext>
            </a:extLst>
          </p:cNvPr>
          <p:cNvSpPr>
            <a:spLocks noGrp="1"/>
          </p:cNvSpPr>
          <p:nvPr>
            <p:ph type="body" idx="17" hasCustomPrompt="1"/>
          </p:nvPr>
        </p:nvSpPr>
        <p:spPr>
          <a:xfrm>
            <a:off x="5589411" y="4388360"/>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8" name="Content Placeholder 3">
            <a:extLst>
              <a:ext uri="{FF2B5EF4-FFF2-40B4-BE49-F238E27FC236}">
                <a16:creationId xmlns:a16="http://schemas.microsoft.com/office/drawing/2014/main" id="{7B32274D-DD83-8BB7-A262-8AAC038B9128}"/>
              </a:ext>
            </a:extLst>
          </p:cNvPr>
          <p:cNvSpPr>
            <a:spLocks noGrp="1"/>
          </p:cNvSpPr>
          <p:nvPr>
            <p:ph sz="half" idx="19" hasCustomPrompt="1"/>
          </p:nvPr>
        </p:nvSpPr>
        <p:spPr>
          <a:xfrm>
            <a:off x="9097513" y="4744286"/>
            <a:ext cx="2347137" cy="1372353"/>
          </a:xfrm>
        </p:spPr>
        <p:txBody>
          <a:bodyPr/>
          <a:lstStyle/>
          <a:p>
            <a:pPr lvl="0"/>
            <a:r>
              <a:rPr lang="en-US"/>
              <a:t>Title 1</a:t>
            </a:r>
          </a:p>
          <a:p>
            <a:pPr lvl="0"/>
            <a:r>
              <a:rPr lang="en-US"/>
              <a:t>Title 2</a:t>
            </a:r>
          </a:p>
          <a:p>
            <a:pPr lvl="0"/>
            <a:r>
              <a:rPr lang="en-US"/>
              <a:t>Entity</a:t>
            </a:r>
          </a:p>
        </p:txBody>
      </p:sp>
      <p:sp>
        <p:nvSpPr>
          <p:cNvPr id="9" name="Text Placeholder 2">
            <a:extLst>
              <a:ext uri="{FF2B5EF4-FFF2-40B4-BE49-F238E27FC236}">
                <a16:creationId xmlns:a16="http://schemas.microsoft.com/office/drawing/2014/main" id="{3D0E6516-F092-2D57-1559-BE12F369D7F9}"/>
              </a:ext>
            </a:extLst>
          </p:cNvPr>
          <p:cNvSpPr>
            <a:spLocks noGrp="1"/>
          </p:cNvSpPr>
          <p:nvPr>
            <p:ph type="body" idx="20" hasCustomPrompt="1"/>
          </p:nvPr>
        </p:nvSpPr>
        <p:spPr>
          <a:xfrm>
            <a:off x="9097513" y="4388360"/>
            <a:ext cx="2347137"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0" name="Content Placeholder 3">
            <a:extLst>
              <a:ext uri="{FF2B5EF4-FFF2-40B4-BE49-F238E27FC236}">
                <a16:creationId xmlns:a16="http://schemas.microsoft.com/office/drawing/2014/main" id="{7A94D80B-B14D-FEDD-2C85-54857657630F}"/>
              </a:ext>
            </a:extLst>
          </p:cNvPr>
          <p:cNvSpPr>
            <a:spLocks noGrp="1"/>
          </p:cNvSpPr>
          <p:nvPr>
            <p:ph sz="half" idx="2" hasCustomPrompt="1"/>
          </p:nvPr>
        </p:nvSpPr>
        <p:spPr>
          <a:xfrm>
            <a:off x="342899" y="1907823"/>
            <a:ext cx="4488745" cy="3837341"/>
          </a:xfrm>
        </p:spPr>
        <p:txBody>
          <a:bodyPr/>
          <a:lstStyle>
            <a:lvl1pPr marL="167648" indent="-167648">
              <a:buClr>
                <a:schemeClr val="tx1"/>
              </a:buClr>
              <a:buFont typeface="Arial" panose="020B0604020202020204" pitchFamily="34" charset="0"/>
              <a:buChar cha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a:p>
            <a:pPr marL="251460" indent="-251460">
              <a:buClr>
                <a:schemeClr val="tx1"/>
              </a:buClr>
              <a:buFont typeface="Arial" panose="020B0604020202020204" pitchFamily="34" charset="0"/>
              <a:buChar char="•"/>
            </a:pPr>
            <a:r>
              <a:rPr lang="en-US" sz="2400"/>
              <a:t>Lorem ipsum dolor sit</a:t>
            </a:r>
          </a:p>
          <a:p>
            <a:pPr marL="251460" indent="-251460">
              <a:buClr>
                <a:schemeClr val="tx1"/>
              </a:buClr>
              <a:buFont typeface="Arial" panose="020B0604020202020204" pitchFamily="34" charset="0"/>
              <a:buChar char="•"/>
            </a:pPr>
            <a:r>
              <a:rPr lang="en-US" sz="2400"/>
              <a:t>Lorem ipsum dolor sit </a:t>
            </a:r>
            <a:r>
              <a:rPr lang="en-US" sz="2400" err="1"/>
              <a:t>consect</a:t>
            </a:r>
            <a:br>
              <a:rPr lang="en-US" sz="2400"/>
            </a:br>
            <a:r>
              <a:rPr lang="en-US" sz="2400" err="1"/>
              <a:t>etuer</a:t>
            </a:r>
            <a:r>
              <a:rPr lang="en-US" sz="2400"/>
              <a:t> </a:t>
            </a:r>
            <a:r>
              <a:rPr lang="en-US" sz="2400" err="1"/>
              <a:t>adip</a:t>
            </a:r>
            <a:r>
              <a:rPr lang="en-US" sz="2400"/>
              <a:t> </a:t>
            </a:r>
            <a:r>
              <a:rPr lang="en-US" sz="2400" err="1"/>
              <a:t>iscing</a:t>
            </a:r>
            <a:r>
              <a:rPr lang="en-US" sz="2400"/>
              <a:t> </a:t>
            </a:r>
            <a:r>
              <a:rPr lang="en-US" sz="2400" err="1"/>
              <a:t>elit</a:t>
            </a:r>
            <a:endParaRPr lang="en-US" sz="2400"/>
          </a:p>
          <a:p>
            <a:pPr marL="251460" indent="-251460">
              <a:buClr>
                <a:schemeClr val="tx1"/>
              </a:buClr>
              <a:buFont typeface="Arial" panose="020B0604020202020204" pitchFamily="34" charset="0"/>
              <a:buChar char="•"/>
            </a:pPr>
            <a:r>
              <a:rPr lang="en-US" sz="2400" err="1"/>
              <a:t>Consectetuer</a:t>
            </a:r>
            <a:r>
              <a:rPr lang="en-US" sz="2400"/>
              <a:t> </a:t>
            </a:r>
            <a:r>
              <a:rPr lang="en-US" sz="2400" err="1"/>
              <a:t>adipiscing</a:t>
            </a:r>
            <a:r>
              <a:rPr lang="en-US" sz="2400"/>
              <a:t> </a:t>
            </a:r>
            <a:r>
              <a:rPr lang="en-US" sz="2400" err="1"/>
              <a:t>elit</a:t>
            </a:r>
            <a:endParaRPr lang="en-US" sz="2400"/>
          </a:p>
        </p:txBody>
      </p:sp>
      <p:sp>
        <p:nvSpPr>
          <p:cNvPr id="11" name="Text Placeholder 2">
            <a:extLst>
              <a:ext uri="{FF2B5EF4-FFF2-40B4-BE49-F238E27FC236}">
                <a16:creationId xmlns:a16="http://schemas.microsoft.com/office/drawing/2014/main" id="{284C08BA-7BBB-32EE-B773-47DF236FC0EF}"/>
              </a:ext>
            </a:extLst>
          </p:cNvPr>
          <p:cNvSpPr>
            <a:spLocks noGrp="1"/>
          </p:cNvSpPr>
          <p:nvPr>
            <p:ph type="body" idx="1" hasCustomPrompt="1"/>
          </p:nvPr>
        </p:nvSpPr>
        <p:spPr>
          <a:xfrm>
            <a:off x="342900" y="1479551"/>
            <a:ext cx="3611880" cy="310771"/>
          </a:xfrm>
        </p:spPr>
        <p:txBody>
          <a:bodyPr anchor="ctr" anchorCtr="0"/>
          <a:lstStyle>
            <a:lvl1pPr marL="0" indent="0">
              <a:buNone/>
              <a:defRPr sz="24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headline</a:t>
            </a:r>
          </a:p>
        </p:txBody>
      </p:sp>
    </p:spTree>
    <p:extLst>
      <p:ext uri="{BB962C8B-B14F-4D97-AF65-F5344CB8AC3E}">
        <p14:creationId xmlns:p14="http://schemas.microsoft.com/office/powerpoint/2010/main" val="34862689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MGB New leadership + 1 column descri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New leadership with one column description</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9" name="Picture Placeholder 14">
            <a:extLst>
              <a:ext uri="{FF2B5EF4-FFF2-40B4-BE49-F238E27FC236}">
                <a16:creationId xmlns:a16="http://schemas.microsoft.com/office/drawing/2014/main" id="{A54CAAEE-AC6B-E70A-D7CC-F7819AB97892}"/>
              </a:ext>
            </a:extLst>
          </p:cNvPr>
          <p:cNvSpPr>
            <a:spLocks noGrp="1"/>
          </p:cNvSpPr>
          <p:nvPr>
            <p:ph type="pic" sz="quarter" idx="13"/>
          </p:nvPr>
        </p:nvSpPr>
        <p:spPr>
          <a:xfrm>
            <a:off x="350520" y="1489075"/>
            <a:ext cx="4791886" cy="4256088"/>
          </a:xfrm>
          <a:prstGeom prst="roundRect">
            <a:avLst>
              <a:gd name="adj" fmla="val 4506"/>
            </a:avLst>
          </a:prstGeom>
          <a:solidFill>
            <a:schemeClr val="bg1">
              <a:lumMod val="85000"/>
            </a:schemeClr>
          </a:solidFill>
        </p:spPr>
        <p:txBody>
          <a:bodyPr/>
          <a:lstStyle/>
          <a:p>
            <a:r>
              <a:rPr lang="en-US"/>
              <a:t>Click icon to add picture</a:t>
            </a:r>
          </a:p>
        </p:txBody>
      </p:sp>
      <p:sp>
        <p:nvSpPr>
          <p:cNvPr id="10" name="Content Placeholder 3">
            <a:extLst>
              <a:ext uri="{FF2B5EF4-FFF2-40B4-BE49-F238E27FC236}">
                <a16:creationId xmlns:a16="http://schemas.microsoft.com/office/drawing/2014/main" id="{15EA549E-7D98-B7B1-D7B0-A1AFA1FDC77C}"/>
              </a:ext>
            </a:extLst>
          </p:cNvPr>
          <p:cNvSpPr>
            <a:spLocks noGrp="1"/>
          </p:cNvSpPr>
          <p:nvPr>
            <p:ph sz="half" idx="16" hasCustomPrompt="1"/>
          </p:nvPr>
        </p:nvSpPr>
        <p:spPr>
          <a:xfrm>
            <a:off x="5851118" y="1865550"/>
            <a:ext cx="2513189" cy="1372353"/>
          </a:xfrm>
        </p:spPr>
        <p:txBody>
          <a:bodyPr/>
          <a:lstStyle/>
          <a:p>
            <a:pPr lvl="0"/>
            <a:r>
              <a:rPr lang="en-US"/>
              <a:t>Title 1</a:t>
            </a:r>
          </a:p>
          <a:p>
            <a:pPr lvl="0"/>
            <a:r>
              <a:rPr lang="en-US"/>
              <a:t>Title 2</a:t>
            </a:r>
          </a:p>
          <a:p>
            <a:pPr lvl="0"/>
            <a:r>
              <a:rPr lang="en-US"/>
              <a:t>Entity</a:t>
            </a:r>
          </a:p>
        </p:txBody>
      </p:sp>
      <p:sp>
        <p:nvSpPr>
          <p:cNvPr id="11" name="Text Placeholder 2">
            <a:extLst>
              <a:ext uri="{FF2B5EF4-FFF2-40B4-BE49-F238E27FC236}">
                <a16:creationId xmlns:a16="http://schemas.microsoft.com/office/drawing/2014/main" id="{E578925A-D6ED-20DD-DBCD-0FEF138A1AD4}"/>
              </a:ext>
            </a:extLst>
          </p:cNvPr>
          <p:cNvSpPr>
            <a:spLocks noGrp="1"/>
          </p:cNvSpPr>
          <p:nvPr>
            <p:ph type="body" idx="17" hasCustomPrompt="1"/>
          </p:nvPr>
        </p:nvSpPr>
        <p:spPr>
          <a:xfrm>
            <a:off x="5851118" y="1509624"/>
            <a:ext cx="2513189" cy="310771"/>
          </a:xfrm>
        </p:spPr>
        <p:txBody>
          <a:bodyPr anchor="t"/>
          <a:lstStyle>
            <a:lvl1pPr marL="0" indent="0">
              <a:buNone/>
              <a:defRPr sz="20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Leader’s Name</a:t>
            </a:r>
          </a:p>
        </p:txBody>
      </p:sp>
      <p:sp>
        <p:nvSpPr>
          <p:cNvPr id="12" name="Content Placeholder 3">
            <a:extLst>
              <a:ext uri="{FF2B5EF4-FFF2-40B4-BE49-F238E27FC236}">
                <a16:creationId xmlns:a16="http://schemas.microsoft.com/office/drawing/2014/main" id="{669329F0-908F-D2F8-D863-42C1CFC9AC08}"/>
              </a:ext>
            </a:extLst>
          </p:cNvPr>
          <p:cNvSpPr>
            <a:spLocks noGrp="1"/>
          </p:cNvSpPr>
          <p:nvPr>
            <p:ph sz="half" idx="18" hasCustomPrompt="1"/>
          </p:nvPr>
        </p:nvSpPr>
        <p:spPr>
          <a:xfrm>
            <a:off x="5838826" y="3308353"/>
            <a:ext cx="5559277" cy="1900250"/>
          </a:xfrm>
        </p:spPr>
        <p:txBody>
          <a:bodyPr/>
          <a:lstStyle>
            <a:lvl1pPr>
              <a:defRPr sz="2400"/>
            </a:lvl1pPr>
            <a:lvl2pPr>
              <a:defRPr sz="2400"/>
            </a:lvl2pPr>
          </a:lstStyle>
          <a:p>
            <a:r>
              <a:rPr lang="en-US" sz="2400"/>
              <a:t>This is an example of how body copy should be treated in template. Text can be sized up or down as the need should arise, but the best bet is to keep primary copy at this size</a:t>
            </a:r>
          </a:p>
        </p:txBody>
      </p:sp>
    </p:spTree>
    <p:extLst>
      <p:ext uri="{BB962C8B-B14F-4D97-AF65-F5344CB8AC3E}">
        <p14:creationId xmlns:p14="http://schemas.microsoft.com/office/powerpoint/2010/main" val="178524360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MGB Community snapshot">
    <p:spTree>
      <p:nvGrpSpPr>
        <p:cNvPr id="1" name=""/>
        <p:cNvGrpSpPr/>
        <p:nvPr/>
      </p:nvGrpSpPr>
      <p:grpSpPr>
        <a:xfrm>
          <a:off x="0" y="0"/>
          <a:ext cx="0" cy="0"/>
          <a:chOff x="0" y="0"/>
          <a:chExt cx="0" cy="0"/>
        </a:xfrm>
      </p:grpSpPr>
      <p:sp>
        <p:nvSpPr>
          <p:cNvPr id="5" name="Picture Placeholder 14">
            <a:extLst>
              <a:ext uri="{FF2B5EF4-FFF2-40B4-BE49-F238E27FC236}">
                <a16:creationId xmlns:a16="http://schemas.microsoft.com/office/drawing/2014/main" id="{5AE5DAE9-20AC-8626-B978-25148C075795}"/>
              </a:ext>
            </a:extLst>
          </p:cNvPr>
          <p:cNvSpPr>
            <a:spLocks noGrp="1"/>
          </p:cNvSpPr>
          <p:nvPr>
            <p:ph type="pic" sz="quarter" idx="13"/>
          </p:nvPr>
        </p:nvSpPr>
        <p:spPr>
          <a:xfrm>
            <a:off x="255182" y="213113"/>
            <a:ext cx="11681638" cy="6405400"/>
          </a:xfrm>
          <a:prstGeom prst="roundRect">
            <a:avLst>
              <a:gd name="adj" fmla="val 3636"/>
            </a:avLst>
          </a:prstGeom>
          <a:solidFill>
            <a:schemeClr val="bg1">
              <a:lumMod val="85000"/>
            </a:schemeClr>
          </a:solidFill>
        </p:spPr>
        <p:txBody>
          <a:bodyPr anchor="ctr" anchorCtr="0"/>
          <a:lstStyle>
            <a:lvl1pPr algn="ctr">
              <a:defRPr/>
            </a:lvl1pPr>
          </a:lstStyle>
          <a:p>
            <a:r>
              <a:rPr lang="en-US"/>
              <a:t>Click icon to add picture</a:t>
            </a:r>
          </a:p>
        </p:txBody>
      </p:sp>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hasCustomPrompt="1"/>
          </p:nvPr>
        </p:nvSpPr>
        <p:spPr>
          <a:xfrm>
            <a:off x="621119" y="495301"/>
            <a:ext cx="11315700" cy="438150"/>
          </a:xfrm>
        </p:spPr>
        <p:txBody>
          <a:bodyPr/>
          <a:lstStyle>
            <a:lvl1pPr>
              <a:defRPr>
                <a:solidFill>
                  <a:schemeClr val="bg1"/>
                </a:solidFill>
              </a:defRPr>
            </a:lvl1pPr>
          </a:lstStyle>
          <a:p>
            <a:r>
              <a:rPr lang="en-US">
                <a:solidFill>
                  <a:schemeClr val="bg1"/>
                </a:solidFill>
              </a:rPr>
              <a:t>Community snapshot</a:t>
            </a:r>
            <a:endParaRPr lang="en-US"/>
          </a:p>
        </p:txBody>
      </p:sp>
    </p:spTree>
    <p:extLst>
      <p:ext uri="{BB962C8B-B14F-4D97-AF65-F5344CB8AC3E}">
        <p14:creationId xmlns:p14="http://schemas.microsoft.com/office/powerpoint/2010/main" val="794742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088632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Icons and text</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12" name="Content Placeholder 3">
            <a:extLst>
              <a:ext uri="{FF2B5EF4-FFF2-40B4-BE49-F238E27FC236}">
                <a16:creationId xmlns:a16="http://schemas.microsoft.com/office/drawing/2014/main" id="{A30F6550-3736-77A5-127E-22F5E67031E7}"/>
              </a:ext>
            </a:extLst>
          </p:cNvPr>
          <p:cNvSpPr>
            <a:spLocks noGrp="1"/>
          </p:cNvSpPr>
          <p:nvPr>
            <p:ph sz="half" idx="16" hasCustomPrompt="1"/>
          </p:nvPr>
        </p:nvSpPr>
        <p:spPr>
          <a:xfrm>
            <a:off x="355685"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3" name="Text Placeholder 2">
            <a:extLst>
              <a:ext uri="{FF2B5EF4-FFF2-40B4-BE49-F238E27FC236}">
                <a16:creationId xmlns:a16="http://schemas.microsoft.com/office/drawing/2014/main" id="{79A7D9C5-938E-5D6C-0681-65FC8FDACD1C}"/>
              </a:ext>
            </a:extLst>
          </p:cNvPr>
          <p:cNvSpPr>
            <a:spLocks noGrp="1"/>
          </p:cNvSpPr>
          <p:nvPr>
            <p:ph type="body" idx="17" hasCustomPrompt="1"/>
          </p:nvPr>
        </p:nvSpPr>
        <p:spPr>
          <a:xfrm>
            <a:off x="355685"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18" name="Content Placeholder 3">
            <a:extLst>
              <a:ext uri="{FF2B5EF4-FFF2-40B4-BE49-F238E27FC236}">
                <a16:creationId xmlns:a16="http://schemas.microsoft.com/office/drawing/2014/main" id="{1A86D77B-6C33-5F30-119F-15EE8159FD83}"/>
              </a:ext>
            </a:extLst>
          </p:cNvPr>
          <p:cNvSpPr>
            <a:spLocks noGrp="1"/>
          </p:cNvSpPr>
          <p:nvPr>
            <p:ph sz="half" idx="18" hasCustomPrompt="1"/>
          </p:nvPr>
        </p:nvSpPr>
        <p:spPr>
          <a:xfrm>
            <a:off x="4603836"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19" name="Text Placeholder 2">
            <a:extLst>
              <a:ext uri="{FF2B5EF4-FFF2-40B4-BE49-F238E27FC236}">
                <a16:creationId xmlns:a16="http://schemas.microsoft.com/office/drawing/2014/main" id="{6D7A4DC2-1EC2-C213-0CA6-AC24485E4873}"/>
              </a:ext>
            </a:extLst>
          </p:cNvPr>
          <p:cNvSpPr>
            <a:spLocks noGrp="1"/>
          </p:cNvSpPr>
          <p:nvPr>
            <p:ph type="body" idx="19" hasCustomPrompt="1"/>
          </p:nvPr>
        </p:nvSpPr>
        <p:spPr>
          <a:xfrm>
            <a:off x="4603836"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0" name="Content Placeholder 3">
            <a:extLst>
              <a:ext uri="{FF2B5EF4-FFF2-40B4-BE49-F238E27FC236}">
                <a16:creationId xmlns:a16="http://schemas.microsoft.com/office/drawing/2014/main" id="{10EF6AE7-24CD-B278-4464-BFA7F098D804}"/>
              </a:ext>
            </a:extLst>
          </p:cNvPr>
          <p:cNvSpPr>
            <a:spLocks noGrp="1"/>
          </p:cNvSpPr>
          <p:nvPr>
            <p:ph sz="half" idx="20" hasCustomPrompt="1"/>
          </p:nvPr>
        </p:nvSpPr>
        <p:spPr>
          <a:xfrm>
            <a:off x="8661486" y="274282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1" name="Text Placeholder 2">
            <a:extLst>
              <a:ext uri="{FF2B5EF4-FFF2-40B4-BE49-F238E27FC236}">
                <a16:creationId xmlns:a16="http://schemas.microsoft.com/office/drawing/2014/main" id="{EE134516-47B0-9D09-E248-D1CE08FF1F69}"/>
              </a:ext>
            </a:extLst>
          </p:cNvPr>
          <p:cNvSpPr>
            <a:spLocks noGrp="1"/>
          </p:cNvSpPr>
          <p:nvPr>
            <p:ph type="body" idx="21" hasCustomPrompt="1"/>
          </p:nvPr>
        </p:nvSpPr>
        <p:spPr>
          <a:xfrm>
            <a:off x="8661486" y="227632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2" name="Content Placeholder 3">
            <a:extLst>
              <a:ext uri="{FF2B5EF4-FFF2-40B4-BE49-F238E27FC236}">
                <a16:creationId xmlns:a16="http://schemas.microsoft.com/office/drawing/2014/main" id="{5FF12122-7C74-2FFC-2AE1-B63E862AD80B}"/>
              </a:ext>
            </a:extLst>
          </p:cNvPr>
          <p:cNvSpPr>
            <a:spLocks noGrp="1"/>
          </p:cNvSpPr>
          <p:nvPr>
            <p:ph sz="half" idx="22" hasCustomPrompt="1"/>
          </p:nvPr>
        </p:nvSpPr>
        <p:spPr>
          <a:xfrm>
            <a:off x="355685"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3" name="Text Placeholder 2">
            <a:extLst>
              <a:ext uri="{FF2B5EF4-FFF2-40B4-BE49-F238E27FC236}">
                <a16:creationId xmlns:a16="http://schemas.microsoft.com/office/drawing/2014/main" id="{5773C291-FF44-5DDA-D193-9F02D7FE4628}"/>
              </a:ext>
            </a:extLst>
          </p:cNvPr>
          <p:cNvSpPr>
            <a:spLocks noGrp="1"/>
          </p:cNvSpPr>
          <p:nvPr>
            <p:ph type="body" idx="23" hasCustomPrompt="1"/>
          </p:nvPr>
        </p:nvSpPr>
        <p:spPr>
          <a:xfrm>
            <a:off x="355685"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4" name="Text Placeholder 2">
            <a:extLst>
              <a:ext uri="{FF2B5EF4-FFF2-40B4-BE49-F238E27FC236}">
                <a16:creationId xmlns:a16="http://schemas.microsoft.com/office/drawing/2014/main" id="{79033525-9D3F-938D-CEA0-05EA870A486C}"/>
              </a:ext>
            </a:extLst>
          </p:cNvPr>
          <p:cNvSpPr>
            <a:spLocks noGrp="1"/>
          </p:cNvSpPr>
          <p:nvPr>
            <p:ph type="body" idx="24" hasCustomPrompt="1"/>
          </p:nvPr>
        </p:nvSpPr>
        <p:spPr>
          <a:xfrm>
            <a:off x="4603836"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5" name="Content Placeholder 3">
            <a:extLst>
              <a:ext uri="{FF2B5EF4-FFF2-40B4-BE49-F238E27FC236}">
                <a16:creationId xmlns:a16="http://schemas.microsoft.com/office/drawing/2014/main" id="{93A46297-5F14-5936-B0C5-F20C7C1F33F7}"/>
              </a:ext>
            </a:extLst>
          </p:cNvPr>
          <p:cNvSpPr>
            <a:spLocks noGrp="1"/>
          </p:cNvSpPr>
          <p:nvPr>
            <p:ph sz="half" idx="25" hasCustomPrompt="1"/>
          </p:nvPr>
        </p:nvSpPr>
        <p:spPr>
          <a:xfrm>
            <a:off x="8661486"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
        <p:nvSpPr>
          <p:cNvPr id="26" name="Text Placeholder 2">
            <a:extLst>
              <a:ext uri="{FF2B5EF4-FFF2-40B4-BE49-F238E27FC236}">
                <a16:creationId xmlns:a16="http://schemas.microsoft.com/office/drawing/2014/main" id="{3B58D4D0-0578-1706-25E3-E79CE4089A93}"/>
              </a:ext>
            </a:extLst>
          </p:cNvPr>
          <p:cNvSpPr>
            <a:spLocks noGrp="1"/>
          </p:cNvSpPr>
          <p:nvPr>
            <p:ph type="body" idx="26" hasCustomPrompt="1"/>
          </p:nvPr>
        </p:nvSpPr>
        <p:spPr>
          <a:xfrm>
            <a:off x="8661486" y="4886178"/>
            <a:ext cx="2513189" cy="307777"/>
          </a:xfrm>
        </p:spPr>
        <p:txBody>
          <a:bodyPr anchor="t">
            <a:spAutoFit/>
          </a:bodyPr>
          <a:lstStyle>
            <a:lvl1pPr marL="0" indent="0">
              <a:buNone/>
              <a:defRPr sz="2400" b="1">
                <a:solidFill>
                  <a:schemeClr val="tx1"/>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r>
              <a:rPr lang="en-US" sz="2000" b="1"/>
              <a:t>Icon header here</a:t>
            </a:r>
          </a:p>
        </p:txBody>
      </p:sp>
      <p:sp>
        <p:nvSpPr>
          <p:cNvPr id="27" name="Content Placeholder 3">
            <a:extLst>
              <a:ext uri="{FF2B5EF4-FFF2-40B4-BE49-F238E27FC236}">
                <a16:creationId xmlns:a16="http://schemas.microsoft.com/office/drawing/2014/main" id="{A38494F0-AC5B-C782-9F09-92CC4B8FCE0E}"/>
              </a:ext>
            </a:extLst>
          </p:cNvPr>
          <p:cNvSpPr>
            <a:spLocks noGrp="1"/>
          </p:cNvSpPr>
          <p:nvPr>
            <p:ph sz="half" idx="27" hasCustomPrompt="1"/>
          </p:nvPr>
        </p:nvSpPr>
        <p:spPr>
          <a:xfrm>
            <a:off x="4603836" y="5352674"/>
            <a:ext cx="3269594" cy="615553"/>
          </a:xfrm>
        </p:spPr>
        <p:txBody>
          <a:bodyPr>
            <a:spAutoFit/>
          </a:bodyPr>
          <a:lstStyle>
            <a:lvl1pPr>
              <a:defRPr sz="2400"/>
            </a:lvl1pPr>
          </a:lstStyle>
          <a:p>
            <a:r>
              <a:rPr lang="en-US" sz="2000"/>
              <a:t>Key message goes here lorem ipsum dolor </a:t>
            </a:r>
            <a:r>
              <a:rPr lang="en-US" sz="2000" err="1"/>
              <a:t>amet</a:t>
            </a:r>
            <a:endParaRPr lang="en-US" sz="2000"/>
          </a:p>
        </p:txBody>
      </p:sp>
    </p:spTree>
    <p:extLst>
      <p:ext uri="{BB962C8B-B14F-4D97-AF65-F5344CB8AC3E}">
        <p14:creationId xmlns:p14="http://schemas.microsoft.com/office/powerpoint/2010/main" val="61952435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ntent o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705231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lvl1pPr>
              <a:defRPr sz="3200"/>
            </a:lvl1pPr>
          </a:lstStyle>
          <a:p>
            <a:r>
              <a:rPr lang="en-US"/>
              <a:t>Click to edit title</a:t>
            </a:r>
          </a:p>
        </p:txBody>
      </p:sp>
      <p:sp>
        <p:nvSpPr>
          <p:cNvPr id="2" name="Footer Placeholder 1">
            <a:extLst>
              <a:ext uri="{FF2B5EF4-FFF2-40B4-BE49-F238E27FC236}">
                <a16:creationId xmlns:a16="http://schemas.microsoft.com/office/drawing/2014/main" id="{B640A2DB-A3E0-FE7A-57C7-F3B74F5A54AC}"/>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587088220"/>
      </p:ext>
    </p:extLst>
  </p:cSld>
  <p:clrMapOvr>
    <a:masterClrMapping/>
  </p:clrMapOvr>
  <p:extLst>
    <p:ext uri="{DCECCB84-F9BA-43D5-87BE-67443E8EF086}">
      <p15:sldGuideLst xmlns:p15="http://schemas.microsoft.com/office/powerpoint/2012/main">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hree char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37"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9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6" name="Text Placeholder 2">
            <a:extLst>
              <a:ext uri="{FF2B5EF4-FFF2-40B4-BE49-F238E27FC236}">
                <a16:creationId xmlns:a16="http://schemas.microsoft.com/office/drawing/2014/main" id="{1B7D6A64-436E-B549-A738-5BD4E26E780C}"/>
              </a:ext>
            </a:extLst>
          </p:cNvPr>
          <p:cNvSpPr>
            <a:spLocks noGrp="1"/>
          </p:cNvSpPr>
          <p:nvPr>
            <p:ph type="body" idx="11" hasCustomPrompt="1"/>
          </p:nvPr>
        </p:nvSpPr>
        <p:spPr>
          <a:xfrm>
            <a:off x="350839"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9" name="Text Placeholder 2">
            <a:extLst>
              <a:ext uri="{FF2B5EF4-FFF2-40B4-BE49-F238E27FC236}">
                <a16:creationId xmlns:a16="http://schemas.microsoft.com/office/drawing/2014/main" id="{C9952872-2D99-6A44-AF8E-4C81084A6F5D}"/>
              </a:ext>
            </a:extLst>
          </p:cNvPr>
          <p:cNvSpPr>
            <a:spLocks noGrp="1"/>
          </p:cNvSpPr>
          <p:nvPr>
            <p:ph type="body" idx="12" hasCustomPrompt="1"/>
          </p:nvPr>
        </p:nvSpPr>
        <p:spPr>
          <a:xfrm>
            <a:off x="449199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10" name="Text Placeholder 2">
            <a:extLst>
              <a:ext uri="{FF2B5EF4-FFF2-40B4-BE49-F238E27FC236}">
                <a16:creationId xmlns:a16="http://schemas.microsoft.com/office/drawing/2014/main" id="{1F3B5EBD-761F-0640-A0DD-A2788D2EC789}"/>
              </a:ext>
            </a:extLst>
          </p:cNvPr>
          <p:cNvSpPr>
            <a:spLocks noGrp="1"/>
          </p:cNvSpPr>
          <p:nvPr>
            <p:ph type="body" idx="13" hasCustomPrompt="1"/>
          </p:nvPr>
        </p:nvSpPr>
        <p:spPr>
          <a:xfrm>
            <a:off x="834390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Chart title</a:t>
            </a:r>
          </a:p>
        </p:txBody>
      </p:sp>
      <p:sp>
        <p:nvSpPr>
          <p:cNvPr id="13" name="Text Placeholder 11">
            <a:extLst>
              <a:ext uri="{FF2B5EF4-FFF2-40B4-BE49-F238E27FC236}">
                <a16:creationId xmlns:a16="http://schemas.microsoft.com/office/drawing/2014/main" id="{EBDA8CCF-CB0C-BA45-8FC4-6297C0E0A914}"/>
              </a:ext>
            </a:extLst>
          </p:cNvPr>
          <p:cNvSpPr>
            <a:spLocks noGrp="1"/>
          </p:cNvSpPr>
          <p:nvPr>
            <p:ph type="body" sz="quarter" idx="15" hasCustomPrompt="1"/>
          </p:nvPr>
        </p:nvSpPr>
        <p:spPr>
          <a:xfrm>
            <a:off x="449199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4" name="Text Placeholder 11">
            <a:extLst>
              <a:ext uri="{FF2B5EF4-FFF2-40B4-BE49-F238E27FC236}">
                <a16:creationId xmlns:a16="http://schemas.microsoft.com/office/drawing/2014/main" id="{BA7599CD-99BD-894F-B372-42E0EEA2CEA1}"/>
              </a:ext>
            </a:extLst>
          </p:cNvPr>
          <p:cNvSpPr>
            <a:spLocks noGrp="1"/>
          </p:cNvSpPr>
          <p:nvPr>
            <p:ph type="body" sz="quarter" idx="16" hasCustomPrompt="1"/>
          </p:nvPr>
        </p:nvSpPr>
        <p:spPr>
          <a:xfrm>
            <a:off x="834390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4FDCCCC4-4E98-AF48-BBF9-0C662158A29D}"/>
              </a:ext>
            </a:extLst>
          </p:cNvPr>
          <p:cNvSpPr>
            <a:spLocks noGrp="1"/>
          </p:cNvSpPr>
          <p:nvPr>
            <p:ph type="body" sz="quarter" idx="14" hasCustomPrompt="1"/>
          </p:nvPr>
        </p:nvSpPr>
        <p:spPr>
          <a:xfrm>
            <a:off x="350520" y="5158431"/>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5" name="Title 4">
            <a:extLst>
              <a:ext uri="{FF2B5EF4-FFF2-40B4-BE49-F238E27FC236}">
                <a16:creationId xmlns:a16="http://schemas.microsoft.com/office/drawing/2014/main" id="{0182F045-38A8-AF47-A713-4B59F2866823}"/>
              </a:ext>
            </a:extLst>
          </p:cNvPr>
          <p:cNvSpPr>
            <a:spLocks noGrp="1"/>
          </p:cNvSpPr>
          <p:nvPr>
            <p:ph type="title"/>
          </p:nvPr>
        </p:nvSpPr>
        <p:spPr/>
        <p:txBody>
          <a:bodyPr/>
          <a:lstStyle>
            <a:lvl1pPr>
              <a:defRPr sz="3200"/>
            </a:lvl1pPr>
          </a:lstStyle>
          <a:p>
            <a:r>
              <a:rPr lang="en-US"/>
              <a:t>Click to edit Master title style</a:t>
            </a:r>
          </a:p>
        </p:txBody>
      </p:sp>
      <p:sp>
        <p:nvSpPr>
          <p:cNvPr id="2" name="Footer Placeholder 1">
            <a:extLst>
              <a:ext uri="{FF2B5EF4-FFF2-40B4-BE49-F238E27FC236}">
                <a16:creationId xmlns:a16="http://schemas.microsoft.com/office/drawing/2014/main" id="{06EA8AA5-C719-F709-395B-7AC517CF4980}"/>
              </a:ext>
            </a:extLst>
          </p:cNvPr>
          <p:cNvSpPr>
            <a:spLocks noGrp="1"/>
          </p:cNvSpPr>
          <p:nvPr>
            <p:ph type="ftr" sz="quarter" idx="17"/>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18139480"/>
      </p:ext>
    </p:extLst>
  </p:cSld>
  <p:clrMapOvr>
    <a:masterClrMapping/>
  </p:clrMapOvr>
  <p:extLst>
    <p:ext uri="{DCECCB84-F9BA-43D5-87BE-67443E8EF086}">
      <p15:sldGuideLst xmlns:p15="http://schemas.microsoft.com/office/powerpoint/2012/main">
        <p15:guide id="1" orient="horz" pos="1397">
          <p15:clr>
            <a:srgbClr val="FBAE40"/>
          </p15:clr>
        </p15:guide>
        <p15:guide id="3" pos="2421">
          <p15:clr>
            <a:srgbClr val="FBAE40"/>
          </p15:clr>
        </p15:guide>
        <p15:guide id="4" pos="4849">
          <p15:clr>
            <a:srgbClr val="FBAE40"/>
          </p15:clr>
        </p15:guide>
        <p15:guide id="6" orient="horz" pos="3086">
          <p15:clr>
            <a:srgbClr val="FBAE40"/>
          </p15:clr>
        </p15:guide>
        <p15:guide id="7" orient="horz" pos="3246">
          <p15:clr>
            <a:srgbClr val="FBAE40"/>
          </p15:clr>
        </p15:guide>
        <p15:guide id="10" pos="5250">
          <p15:clr>
            <a:srgbClr val="FBAE40"/>
          </p15:clr>
        </p15:guide>
        <p15:guide id="11" pos="2829">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 / two charts">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CB66F7F6-8B6A-B445-A778-7A10C4FCF713}"/>
              </a:ext>
            </a:extLst>
          </p:cNvPr>
          <p:cNvSpPr>
            <a:spLocks noGrp="1"/>
          </p:cNvSpPr>
          <p:nvPr>
            <p:ph sz="half" idx="2" hasCustomPrompt="1"/>
          </p:nvPr>
        </p:nvSpPr>
        <p:spPr>
          <a:xfrm>
            <a:off x="4491989"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8" name="Content Placeholder 3">
            <a:extLst>
              <a:ext uri="{FF2B5EF4-FFF2-40B4-BE49-F238E27FC236}">
                <a16:creationId xmlns:a16="http://schemas.microsoft.com/office/drawing/2014/main" id="{C6C0EC67-5E7D-4248-962B-AE294DEFEA5C}"/>
              </a:ext>
            </a:extLst>
          </p:cNvPr>
          <p:cNvSpPr>
            <a:spLocks noGrp="1"/>
          </p:cNvSpPr>
          <p:nvPr>
            <p:ph sz="half" idx="10" hasCustomPrompt="1"/>
          </p:nvPr>
        </p:nvSpPr>
        <p:spPr>
          <a:xfrm>
            <a:off x="8343900" y="2227343"/>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9" name="Text Placeholder 2">
            <a:extLst>
              <a:ext uri="{FF2B5EF4-FFF2-40B4-BE49-F238E27FC236}">
                <a16:creationId xmlns:a16="http://schemas.microsoft.com/office/drawing/2014/main" id="{CEF9940F-D9D9-B343-B51A-10E10791BBBA}"/>
              </a:ext>
            </a:extLst>
          </p:cNvPr>
          <p:cNvSpPr>
            <a:spLocks noGrp="1"/>
          </p:cNvSpPr>
          <p:nvPr>
            <p:ph type="body" idx="12" hasCustomPrompt="1"/>
          </p:nvPr>
        </p:nvSpPr>
        <p:spPr>
          <a:xfrm>
            <a:off x="4491989"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chart title</a:t>
            </a:r>
          </a:p>
        </p:txBody>
      </p:sp>
      <p:sp>
        <p:nvSpPr>
          <p:cNvPr id="10" name="Text Placeholder 2">
            <a:extLst>
              <a:ext uri="{FF2B5EF4-FFF2-40B4-BE49-F238E27FC236}">
                <a16:creationId xmlns:a16="http://schemas.microsoft.com/office/drawing/2014/main" id="{8F6B0467-EE62-FA42-87FD-561619A6F8F5}"/>
              </a:ext>
            </a:extLst>
          </p:cNvPr>
          <p:cNvSpPr>
            <a:spLocks noGrp="1"/>
          </p:cNvSpPr>
          <p:nvPr>
            <p:ph type="body" idx="13" hasCustomPrompt="1"/>
          </p:nvPr>
        </p:nvSpPr>
        <p:spPr>
          <a:xfrm>
            <a:off x="8343900" y="1719073"/>
            <a:ext cx="3200400" cy="273193"/>
          </a:xfrm>
        </p:spPr>
        <p:txBody>
          <a:bodyPr anchor="b"/>
          <a:lstStyle>
            <a:lvl1pPr marL="0" indent="0">
              <a:buNone/>
              <a:defRPr sz="1800" b="1">
                <a:solidFill>
                  <a:schemeClr val="accent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Optional chart title</a:t>
            </a:r>
          </a:p>
        </p:txBody>
      </p:sp>
      <p:sp>
        <p:nvSpPr>
          <p:cNvPr id="11" name="Text Placeholder 11">
            <a:extLst>
              <a:ext uri="{FF2B5EF4-FFF2-40B4-BE49-F238E27FC236}">
                <a16:creationId xmlns:a16="http://schemas.microsoft.com/office/drawing/2014/main" id="{9FF451F5-7748-C949-A955-B66D566CC117}"/>
              </a:ext>
            </a:extLst>
          </p:cNvPr>
          <p:cNvSpPr>
            <a:spLocks noGrp="1"/>
          </p:cNvSpPr>
          <p:nvPr>
            <p:ph type="body" sz="quarter" idx="15" hasCustomPrompt="1"/>
          </p:nvPr>
        </p:nvSpPr>
        <p:spPr>
          <a:xfrm>
            <a:off x="4491989" y="5158432"/>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E6F2712F-0BAD-3D43-AA96-DAC8654C441C}"/>
              </a:ext>
            </a:extLst>
          </p:cNvPr>
          <p:cNvSpPr>
            <a:spLocks noGrp="1"/>
          </p:cNvSpPr>
          <p:nvPr>
            <p:ph type="body" sz="quarter" idx="16" hasCustomPrompt="1"/>
          </p:nvPr>
        </p:nvSpPr>
        <p:spPr>
          <a:xfrm>
            <a:off x="8343900" y="5158432"/>
            <a:ext cx="3200400" cy="586732"/>
          </a:xfrm>
        </p:spPr>
        <p:txBody>
          <a:bodyPr/>
          <a:lstStyle>
            <a:lvl1pPr>
              <a:defRPr sz="1600">
                <a:solidFill>
                  <a:schemeClr val="tx1"/>
                </a:solidFill>
              </a:defRPr>
            </a:lvl1pPr>
            <a:lvl2pPr marL="4764"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7" name="Title 6">
            <a:extLst>
              <a:ext uri="{FF2B5EF4-FFF2-40B4-BE49-F238E27FC236}">
                <a16:creationId xmlns:a16="http://schemas.microsoft.com/office/drawing/2014/main" id="{707704E5-505F-E644-8B15-34742134EA48}"/>
              </a:ext>
            </a:extLst>
          </p:cNvPr>
          <p:cNvSpPr>
            <a:spLocks noGrp="1"/>
          </p:cNvSpPr>
          <p:nvPr>
            <p:ph type="title"/>
          </p:nvPr>
        </p:nvSpPr>
        <p:spPr/>
        <p:txBody>
          <a:bodyPr/>
          <a:lstStyle>
            <a:lvl1pPr>
              <a:defRPr sz="3200"/>
            </a:lvl1pPr>
          </a:lstStyle>
          <a:p>
            <a:r>
              <a:rPr lang="en-US"/>
              <a:t>Click to edit Master title style</a:t>
            </a:r>
          </a:p>
        </p:txBody>
      </p:sp>
      <p:sp>
        <p:nvSpPr>
          <p:cNvPr id="5" name="Content Placeholder 4">
            <a:extLst>
              <a:ext uri="{FF2B5EF4-FFF2-40B4-BE49-F238E27FC236}">
                <a16:creationId xmlns:a16="http://schemas.microsoft.com/office/drawing/2014/main" id="{CF50F76B-FA29-B84B-8387-E972C0238586}"/>
              </a:ext>
            </a:extLst>
          </p:cNvPr>
          <p:cNvSpPr>
            <a:spLocks noGrp="1"/>
          </p:cNvSpPr>
          <p:nvPr>
            <p:ph sz="quarter" idx="18"/>
          </p:nvPr>
        </p:nvSpPr>
        <p:spPr>
          <a:xfrm>
            <a:off x="350520" y="1729029"/>
            <a:ext cx="3195638" cy="40161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D138484E-7343-7041-332B-E7EAE92B0410}"/>
              </a:ext>
            </a:extLst>
          </p:cNvPr>
          <p:cNvSpPr>
            <a:spLocks noGrp="1"/>
          </p:cNvSpPr>
          <p:nvPr>
            <p:ph type="ftr" sz="quarter" idx="19"/>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47449307"/>
      </p:ext>
    </p:extLst>
  </p:cSld>
  <p:clrMapOvr>
    <a:masterClrMapping/>
  </p:clrMapOvr>
  <p:extLst>
    <p:ext uri="{DCECCB84-F9BA-43D5-87BE-67443E8EF086}">
      <p15:sldGuideLst xmlns:p15="http://schemas.microsoft.com/office/powerpoint/2012/main">
        <p15:guide id="4" pos="2421">
          <p15:clr>
            <a:srgbClr val="FBAE40"/>
          </p15:clr>
        </p15:guide>
        <p15:guide id="5" pos="2826">
          <p15:clr>
            <a:srgbClr val="FBAE40"/>
          </p15:clr>
        </p15:guide>
        <p15:guide id="6" pos="4849">
          <p15:clr>
            <a:srgbClr val="FBAE40"/>
          </p15:clr>
        </p15:guide>
        <p15:guide id="8" pos="5254">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D978A-4E91-7243-A687-476C0D745A32}"/>
              </a:ext>
            </a:extLst>
          </p:cNvPr>
          <p:cNvSpPr>
            <a:spLocks noGrp="1"/>
          </p:cNvSpPr>
          <p:nvPr>
            <p:ph type="title" hasCustomPrompt="1"/>
          </p:nvPr>
        </p:nvSpPr>
        <p:spPr/>
        <p:txBody>
          <a:bodyPr/>
          <a:lstStyle>
            <a:lvl1pPr>
              <a:defRPr sz="3200"/>
            </a:lvl1pPr>
          </a:lstStyle>
          <a:p>
            <a:r>
              <a:rPr lang="en-US"/>
              <a:t>Click to edit table title</a:t>
            </a:r>
          </a:p>
        </p:txBody>
      </p:sp>
      <p:sp>
        <p:nvSpPr>
          <p:cNvPr id="4" name="Table Placeholder 3">
            <a:extLst>
              <a:ext uri="{FF2B5EF4-FFF2-40B4-BE49-F238E27FC236}">
                <a16:creationId xmlns:a16="http://schemas.microsoft.com/office/drawing/2014/main" id="{8DD65DAE-F216-2E49-ACAE-54335084F531}"/>
              </a:ext>
            </a:extLst>
          </p:cNvPr>
          <p:cNvSpPr>
            <a:spLocks noGrp="1"/>
          </p:cNvSpPr>
          <p:nvPr>
            <p:ph type="tbl" sz="quarter" idx="10"/>
          </p:nvPr>
        </p:nvSpPr>
        <p:spPr>
          <a:xfrm>
            <a:off x="350520" y="1719072"/>
            <a:ext cx="10902950" cy="4026091"/>
          </a:xfrm>
        </p:spPr>
        <p:txBody>
          <a:bodyPr/>
          <a:lstStyle/>
          <a:p>
            <a:r>
              <a:rPr lang="en-US"/>
              <a:t>Click icon to add table</a:t>
            </a:r>
          </a:p>
        </p:txBody>
      </p:sp>
      <p:sp>
        <p:nvSpPr>
          <p:cNvPr id="3" name="Footer Placeholder 2">
            <a:extLst>
              <a:ext uri="{FF2B5EF4-FFF2-40B4-BE49-F238E27FC236}">
                <a16:creationId xmlns:a16="http://schemas.microsoft.com/office/drawing/2014/main" id="{E32E2DDA-A74F-BF70-8D84-1087D6DC45B0}"/>
              </a:ext>
            </a:extLst>
          </p:cNvPr>
          <p:cNvSpPr>
            <a:spLocks noGrp="1"/>
          </p:cNvSpPr>
          <p:nvPr>
            <p:ph type="ftr" sz="quarter" idx="11"/>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25751913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lvl1pPr>
              <a:defRPr sz="3200"/>
            </a:lvl1pPr>
          </a:lstStyle>
          <a:p>
            <a:r>
              <a:rPr lang="en-US"/>
              <a:t>Click to edit title</a:t>
            </a:r>
          </a:p>
        </p:txBody>
      </p:sp>
      <p:sp>
        <p:nvSpPr>
          <p:cNvPr id="3" name="Footer Placeholder 2">
            <a:extLst>
              <a:ext uri="{FF2B5EF4-FFF2-40B4-BE49-F238E27FC236}">
                <a16:creationId xmlns:a16="http://schemas.microsoft.com/office/drawing/2014/main" id="{2C8F20F8-F4FF-8849-C769-3706074CF4BC}"/>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6006235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AFC2592-4D7C-5BAA-B6EB-1931D8B6350A}"/>
              </a:ext>
            </a:extLst>
          </p:cNvPr>
          <p:cNvSpPr>
            <a:spLocks noGrp="1"/>
          </p:cNvSpPr>
          <p:nvPr>
            <p:ph type="ftr" sz="quarter" idx="10"/>
          </p:nvPr>
        </p:nvSpPr>
        <p:spPr/>
        <p:txBody>
          <a:bodyPr/>
          <a:lstStyle/>
          <a:p>
            <a:r>
              <a:rPr lang="en-US"/>
              <a:t>Edit entity or department by going to Insert &gt; Header &amp; Footer   |   Confidential—do not copy or distribute</a:t>
            </a:r>
          </a:p>
        </p:txBody>
      </p:sp>
      <p:sp>
        <p:nvSpPr>
          <p:cNvPr id="3" name="Title 2">
            <a:extLst>
              <a:ext uri="{FF2B5EF4-FFF2-40B4-BE49-F238E27FC236}">
                <a16:creationId xmlns:a16="http://schemas.microsoft.com/office/drawing/2014/main" id="{2AC706AC-5DF2-6A68-AE89-0EB14E1E3DD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009040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52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p>
            <a:r>
              <a:rPr lang="en-US"/>
              <a:t>Click to edit title</a:t>
            </a:r>
          </a:p>
        </p:txBody>
      </p:sp>
      <p:sp>
        <p:nvSpPr>
          <p:cNvPr id="7" name="Text Placeholder 11">
            <a:extLst>
              <a:ext uri="{FF2B5EF4-FFF2-40B4-BE49-F238E27FC236}">
                <a16:creationId xmlns:a16="http://schemas.microsoft.com/office/drawing/2014/main" id="{32BC4998-B6F1-DA42-B41F-97DBCEF72059}"/>
              </a:ext>
            </a:extLst>
          </p:cNvPr>
          <p:cNvSpPr>
            <a:spLocks noGrp="1"/>
          </p:cNvSpPr>
          <p:nvPr>
            <p:ph type="body" sz="quarter" idx="14" hasCustomPrompt="1"/>
          </p:nvPr>
        </p:nvSpPr>
        <p:spPr>
          <a:xfrm>
            <a:off x="350521" y="5838569"/>
            <a:ext cx="7347268"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5EBE4E73-5259-334F-AE3B-9FF8EABC0238}"/>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2542502701"/>
      </p:ext>
    </p:extLst>
  </p:cSld>
  <p:clrMapOvr>
    <a:masterClrMapping/>
  </p:clrMapOvr>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cSld name="1_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35084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89"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p>
            <a:r>
              <a:rPr lang="en-US"/>
              <a:t>Click to edit title</a:t>
            </a:r>
          </a:p>
        </p:txBody>
      </p:sp>
      <p:sp>
        <p:nvSpPr>
          <p:cNvPr id="6" name="Text Placeholder 11">
            <a:extLst>
              <a:ext uri="{FF2B5EF4-FFF2-40B4-BE49-F238E27FC236}">
                <a16:creationId xmlns:a16="http://schemas.microsoft.com/office/drawing/2014/main" id="{492594FB-1602-454E-A30E-06B1DBF3544C}"/>
              </a:ext>
            </a:extLst>
          </p:cNvPr>
          <p:cNvSpPr>
            <a:spLocks noGrp="1"/>
          </p:cNvSpPr>
          <p:nvPr>
            <p:ph type="body" sz="quarter" idx="14" hasCustomPrompt="1"/>
          </p:nvPr>
        </p:nvSpPr>
        <p:spPr>
          <a:xfrm>
            <a:off x="350521" y="5838569"/>
            <a:ext cx="7058029"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6B01DFA6-8F9A-4F40-94EB-5AC4A5BBC72C}"/>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4134911457"/>
      </p:ext>
    </p:extLst>
  </p:cSld>
  <p:clrMapOvr>
    <a:masterClrMapping/>
  </p:clrMapOvr>
  <p:extLst>
    <p:ext uri="{DCECCB84-F9BA-43D5-87BE-67443E8EF086}">
      <p15:sldGuideLst xmlns:p15="http://schemas.microsoft.com/office/powerpoint/2012/main">
        <p15:guide id="2" pos="397">
          <p15:clr>
            <a:srgbClr val="FBAE40"/>
          </p15:clr>
        </p15:guide>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MGB Back slide white">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2427873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611044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MGB Back slide light teal">
    <p:bg>
      <p:bgPr>
        <a:solidFill>
          <a:schemeClr val="tx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348243959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1_MGB Back slide light teal">
    <p:bg>
      <p:bgPr>
        <a:solidFill>
          <a:srgbClr val="EAE7DD"/>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197352" y="3027077"/>
            <a:ext cx="5797296" cy="803849"/>
          </a:xfrm>
          <a:prstGeom prst="rect">
            <a:avLst/>
          </a:prstGeom>
        </p:spPr>
      </p:pic>
    </p:spTree>
    <p:extLst>
      <p:ext uri="{BB962C8B-B14F-4D97-AF65-F5344CB8AC3E}">
        <p14:creationId xmlns:p14="http://schemas.microsoft.com/office/powerpoint/2010/main" val="235513735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MGB Back slide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3" name="Graphic 2">
            <a:extLst>
              <a:ext uri="{FF2B5EF4-FFF2-40B4-BE49-F238E27FC236}">
                <a16:creationId xmlns:a16="http://schemas.microsoft.com/office/drawing/2014/main" id="{FDB121D1-17F9-B178-BBEB-0AFD6AFCD59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2015"/>
          <a:stretch/>
        </p:blipFill>
        <p:spPr>
          <a:xfrm>
            <a:off x="3893907" y="3027077"/>
            <a:ext cx="5100741" cy="803849"/>
          </a:xfrm>
          <a:prstGeom prst="rect">
            <a:avLst/>
          </a:prstGeom>
        </p:spPr>
      </p:pic>
      <p:pic>
        <p:nvPicPr>
          <p:cNvPr id="2" name="Graphic 1">
            <a:extLst>
              <a:ext uri="{FF2B5EF4-FFF2-40B4-BE49-F238E27FC236}">
                <a16:creationId xmlns:a16="http://schemas.microsoft.com/office/drawing/2014/main" id="{F030190E-FAEB-C9FD-E0E5-4845DAA75C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r="87985"/>
          <a:stretch/>
        </p:blipFill>
        <p:spPr>
          <a:xfrm>
            <a:off x="3197352" y="3027077"/>
            <a:ext cx="696554" cy="803849"/>
          </a:xfrm>
          <a:prstGeom prst="rect">
            <a:avLst/>
          </a:prstGeom>
        </p:spPr>
      </p:pic>
    </p:spTree>
    <p:extLst>
      <p:ext uri="{BB962C8B-B14F-4D97-AF65-F5344CB8AC3E}">
        <p14:creationId xmlns:p14="http://schemas.microsoft.com/office/powerpoint/2010/main" val="355355456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1_MGB Back slide blue">
    <p:bg>
      <p:bgPr>
        <a:solidFill>
          <a:srgbClr val="194165"/>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DB121D1-17F9-B178-BBEB-0AFD6AFCD59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12015"/>
          <a:stretch/>
        </p:blipFill>
        <p:spPr>
          <a:xfrm>
            <a:off x="3893907" y="3027077"/>
            <a:ext cx="5100741" cy="803849"/>
          </a:xfrm>
          <a:prstGeom prst="rect">
            <a:avLst/>
          </a:prstGeom>
        </p:spPr>
      </p:pic>
      <p:pic>
        <p:nvPicPr>
          <p:cNvPr id="2" name="Graphic 1">
            <a:extLst>
              <a:ext uri="{FF2B5EF4-FFF2-40B4-BE49-F238E27FC236}">
                <a16:creationId xmlns:a16="http://schemas.microsoft.com/office/drawing/2014/main" id="{F030190E-FAEB-C9FD-E0E5-4845DAA75C3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r="87985"/>
          <a:stretch/>
        </p:blipFill>
        <p:spPr>
          <a:xfrm>
            <a:off x="3197352" y="3027077"/>
            <a:ext cx="696554" cy="803849"/>
          </a:xfrm>
          <a:prstGeom prst="rect">
            <a:avLst/>
          </a:prstGeom>
        </p:spPr>
      </p:pic>
    </p:spTree>
    <p:extLst>
      <p:ext uri="{BB962C8B-B14F-4D97-AF65-F5344CB8AC3E}">
        <p14:creationId xmlns:p14="http://schemas.microsoft.com/office/powerpoint/2010/main" val="14172722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MGB_Plain Blu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graphicFrame>
        <p:nvGraphicFramePr>
          <p:cNvPr id="4" name="Table 3">
            <a:extLst>
              <a:ext uri="{FF2B5EF4-FFF2-40B4-BE49-F238E27FC236}">
                <a16:creationId xmlns:a16="http://schemas.microsoft.com/office/drawing/2014/main" id="{FAFBB0C2-8688-BEA5-DF4D-5877E5FC03E9}"/>
              </a:ext>
            </a:extLst>
          </p:cNvPr>
          <p:cNvGraphicFramePr/>
          <p:nvPr userDrawn="1">
            <p:extLst>
              <p:ext uri="{D42A27DB-BD31-4B8C-83A1-F6EECF244321}">
                <p14:modId xmlns:p14="http://schemas.microsoft.com/office/powerpoint/2010/main" val="157425512"/>
              </p:ext>
            </p:extLst>
          </p:nvPr>
        </p:nvGraphicFramePr>
        <p:xfrm>
          <a:off x="377694" y="1021476"/>
          <a:ext cx="11478130" cy="5090215"/>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924560">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
        <p:nvSpPr>
          <p:cNvPr id="6" name="Title 121">
            <a:extLst>
              <a:ext uri="{FF2B5EF4-FFF2-40B4-BE49-F238E27FC236}">
                <a16:creationId xmlns:a16="http://schemas.microsoft.com/office/drawing/2014/main" id="{07B67DAD-EF0B-23BD-B907-FEE3A3A36BB9}"/>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solidFill>
                  <a:schemeClr val="bg1"/>
                </a:solidFill>
              </a:rPr>
              <a:t>Icons</a:t>
            </a:r>
          </a:p>
        </p:txBody>
      </p:sp>
      <p:sp>
        <p:nvSpPr>
          <p:cNvPr id="7" name="TextBox 6">
            <a:extLst>
              <a:ext uri="{FF2B5EF4-FFF2-40B4-BE49-F238E27FC236}">
                <a16:creationId xmlns:a16="http://schemas.microsoft.com/office/drawing/2014/main" id="{563911A0-B7B9-D83A-78AA-6C602F32E5A6}"/>
              </a:ext>
            </a:extLst>
          </p:cNvPr>
          <p:cNvSpPr txBox="1"/>
          <p:nvPr userDrawn="1"/>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bg1"/>
                </a:solidFill>
              </a:rPr>
              <a:pPr algn="r"/>
              <a:t>‹#›</a:t>
            </a:fld>
            <a:endParaRPr lang="en-US" sz="1000">
              <a:solidFill>
                <a:schemeClr val="bg1"/>
              </a:solidFill>
            </a:endParaRPr>
          </a:p>
        </p:txBody>
      </p:sp>
      <p:sp>
        <p:nvSpPr>
          <p:cNvPr id="8" name="Freeform 7">
            <a:extLst>
              <a:ext uri="{FF2B5EF4-FFF2-40B4-BE49-F238E27FC236}">
                <a16:creationId xmlns:a16="http://schemas.microsoft.com/office/drawing/2014/main" id="{68FC995F-60EF-5467-2748-4123E025F17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chemeClr val="bg1"/>
          </a:solidFill>
          <a:ln w="171" cap="flat">
            <a:noFill/>
            <a:prstDash val="solid"/>
            <a:miter/>
          </a:ln>
        </p:spPr>
        <p:txBody>
          <a:bodyPr rtlCol="0" anchor="ctr"/>
          <a:lstStyle/>
          <a:p>
            <a:endParaRPr lang="en-US" sz="1800"/>
          </a:p>
        </p:txBody>
      </p:sp>
    </p:spTree>
    <p:extLst>
      <p:ext uri="{BB962C8B-B14F-4D97-AF65-F5344CB8AC3E}">
        <p14:creationId xmlns:p14="http://schemas.microsoft.com/office/powerpoint/2010/main" val="75657368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MGB Plain White">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0AFF98-2915-4976-6E0D-073E23430F7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3" name="Title 121">
            <a:extLst>
              <a:ext uri="{FF2B5EF4-FFF2-40B4-BE49-F238E27FC236}">
                <a16:creationId xmlns:a16="http://schemas.microsoft.com/office/drawing/2014/main" id="{CD19E884-EA29-CEAE-C34C-9B361D7533E8}"/>
              </a:ext>
            </a:extLst>
          </p:cNvPr>
          <p:cNvSpPr>
            <a:spLocks noGrp="1"/>
          </p:cNvSpPr>
          <p:nvPr>
            <p:ph type="title"/>
          </p:nvPr>
        </p:nvSpPr>
        <p:spPr>
          <a:xfrm>
            <a:off x="350520" y="381002"/>
            <a:ext cx="11315700" cy="438150"/>
          </a:xfrm>
        </p:spPr>
        <p:txBody>
          <a:bodyPr/>
          <a:lstStyle/>
          <a:p>
            <a:r>
              <a:rPr lang="en-US"/>
              <a:t>Click to edit Master title style</a:t>
            </a:r>
          </a:p>
        </p:txBody>
      </p:sp>
      <p:sp>
        <p:nvSpPr>
          <p:cNvPr id="4" name="TextBox 3">
            <a:extLst>
              <a:ext uri="{FF2B5EF4-FFF2-40B4-BE49-F238E27FC236}">
                <a16:creationId xmlns:a16="http://schemas.microsoft.com/office/drawing/2014/main" id="{810DEB80-222E-E7A5-196D-29A882FEFD5C}"/>
              </a:ext>
            </a:extLst>
          </p:cNvPr>
          <p:cNvSpPr txBox="1"/>
          <p:nvPr userDrawn="1"/>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6" name="Freeform 5">
            <a:extLst>
              <a:ext uri="{FF2B5EF4-FFF2-40B4-BE49-F238E27FC236}">
                <a16:creationId xmlns:a16="http://schemas.microsoft.com/office/drawing/2014/main" id="{0A08D3F5-D747-F168-FEA3-843ED7824054}"/>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sz="1800"/>
          </a:p>
        </p:txBody>
      </p:sp>
      <p:graphicFrame>
        <p:nvGraphicFramePr>
          <p:cNvPr id="7" name="Table 6">
            <a:extLst>
              <a:ext uri="{FF2B5EF4-FFF2-40B4-BE49-F238E27FC236}">
                <a16:creationId xmlns:a16="http://schemas.microsoft.com/office/drawing/2014/main" id="{6D2E29B9-33D5-82BA-D6FF-8A1CEEC87471}"/>
              </a:ext>
            </a:extLst>
          </p:cNvPr>
          <p:cNvGraphicFramePr/>
          <p:nvPr userDrawn="1">
            <p:extLst>
              <p:ext uri="{D42A27DB-BD31-4B8C-83A1-F6EECF244321}">
                <p14:modId xmlns:p14="http://schemas.microsoft.com/office/powerpoint/2010/main" val="1175891811"/>
              </p:ext>
            </p:extLst>
          </p:nvPr>
        </p:nvGraphicFramePr>
        <p:xfrm>
          <a:off x="377694" y="1021476"/>
          <a:ext cx="11478130" cy="5090215"/>
        </p:xfrm>
        <a:graphic>
          <a:graphicData uri="http://schemas.openxmlformats.org/drawingml/2006/table">
            <a:tbl>
              <a:tblPr firstRow="1" bandRow="1">
                <a:tableStyleId>{5C22544A-7EE6-4342-B048-85BDC9FD1C3A}</a:tableStyleId>
              </a:tblPr>
              <a:tblGrid>
                <a:gridCol w="1147813">
                  <a:extLst>
                    <a:ext uri="{9D8B030D-6E8A-4147-A177-3AD203B41FA5}">
                      <a16:colId xmlns:a16="http://schemas.microsoft.com/office/drawing/2014/main" val="3264573769"/>
                    </a:ext>
                  </a:extLst>
                </a:gridCol>
                <a:gridCol w="1147813">
                  <a:extLst>
                    <a:ext uri="{9D8B030D-6E8A-4147-A177-3AD203B41FA5}">
                      <a16:colId xmlns:a16="http://schemas.microsoft.com/office/drawing/2014/main" val="1367356813"/>
                    </a:ext>
                  </a:extLst>
                </a:gridCol>
                <a:gridCol w="1147813">
                  <a:extLst>
                    <a:ext uri="{9D8B030D-6E8A-4147-A177-3AD203B41FA5}">
                      <a16:colId xmlns:a16="http://schemas.microsoft.com/office/drawing/2014/main" val="1394269763"/>
                    </a:ext>
                  </a:extLst>
                </a:gridCol>
                <a:gridCol w="1147813">
                  <a:extLst>
                    <a:ext uri="{9D8B030D-6E8A-4147-A177-3AD203B41FA5}">
                      <a16:colId xmlns:a16="http://schemas.microsoft.com/office/drawing/2014/main" val="2534594235"/>
                    </a:ext>
                  </a:extLst>
                </a:gridCol>
                <a:gridCol w="1147813">
                  <a:extLst>
                    <a:ext uri="{9D8B030D-6E8A-4147-A177-3AD203B41FA5}">
                      <a16:colId xmlns:a16="http://schemas.microsoft.com/office/drawing/2014/main" val="2223743119"/>
                    </a:ext>
                  </a:extLst>
                </a:gridCol>
                <a:gridCol w="1147813">
                  <a:extLst>
                    <a:ext uri="{9D8B030D-6E8A-4147-A177-3AD203B41FA5}">
                      <a16:colId xmlns:a16="http://schemas.microsoft.com/office/drawing/2014/main" val="3434248028"/>
                    </a:ext>
                  </a:extLst>
                </a:gridCol>
                <a:gridCol w="1147813">
                  <a:extLst>
                    <a:ext uri="{9D8B030D-6E8A-4147-A177-3AD203B41FA5}">
                      <a16:colId xmlns:a16="http://schemas.microsoft.com/office/drawing/2014/main" val="4211982883"/>
                    </a:ext>
                  </a:extLst>
                </a:gridCol>
                <a:gridCol w="1147813">
                  <a:extLst>
                    <a:ext uri="{9D8B030D-6E8A-4147-A177-3AD203B41FA5}">
                      <a16:colId xmlns:a16="http://schemas.microsoft.com/office/drawing/2014/main" val="3710382823"/>
                    </a:ext>
                  </a:extLst>
                </a:gridCol>
                <a:gridCol w="1147813">
                  <a:extLst>
                    <a:ext uri="{9D8B030D-6E8A-4147-A177-3AD203B41FA5}">
                      <a16:colId xmlns:a16="http://schemas.microsoft.com/office/drawing/2014/main" val="1074802666"/>
                    </a:ext>
                  </a:extLst>
                </a:gridCol>
                <a:gridCol w="1147813">
                  <a:extLst>
                    <a:ext uri="{9D8B030D-6E8A-4147-A177-3AD203B41FA5}">
                      <a16:colId xmlns:a16="http://schemas.microsoft.com/office/drawing/2014/main" val="23095962"/>
                    </a:ext>
                  </a:extLst>
                </a:gridCol>
              </a:tblGrid>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67718853"/>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43219964"/>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45136461"/>
                  </a:ext>
                </a:extLst>
              </a:tr>
              <a:tr h="924560">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711069"/>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06229287"/>
                  </a:ext>
                </a:extLst>
              </a:tr>
              <a:tr h="833131">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270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6155430"/>
                  </a:ext>
                </a:extLst>
              </a:tr>
            </a:tbl>
          </a:graphicData>
        </a:graphic>
      </p:graphicFrame>
    </p:spTree>
    <p:extLst>
      <p:ext uri="{BB962C8B-B14F-4D97-AF65-F5344CB8AC3E}">
        <p14:creationId xmlns:p14="http://schemas.microsoft.com/office/powerpoint/2010/main" val="10751993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MGB nterior Layou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pic>
        <p:nvPicPr>
          <p:cNvPr id="5" name="Picture 4">
            <a:extLst>
              <a:ext uri="{FF2B5EF4-FFF2-40B4-BE49-F238E27FC236}">
                <a16:creationId xmlns:a16="http://schemas.microsoft.com/office/drawing/2014/main" id="{1BA06D46-6603-EAC1-97F0-FAB2E7F669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33497" y="1807284"/>
            <a:ext cx="6128935" cy="3447525"/>
          </a:xfrm>
          <a:prstGeom prst="rect">
            <a:avLst/>
          </a:prstGeom>
        </p:spPr>
      </p:pic>
      <p:sp>
        <p:nvSpPr>
          <p:cNvPr id="6" name="Rectangle 5">
            <a:extLst>
              <a:ext uri="{FF2B5EF4-FFF2-40B4-BE49-F238E27FC236}">
                <a16:creationId xmlns:a16="http://schemas.microsoft.com/office/drawing/2014/main" id="{D84ECE16-6F0A-F720-626A-625C2BE96414}"/>
              </a:ext>
            </a:extLst>
          </p:cNvPr>
          <p:cNvSpPr/>
          <p:nvPr userDrawn="1"/>
        </p:nvSpPr>
        <p:spPr>
          <a:xfrm>
            <a:off x="641350" y="4173416"/>
            <a:ext cx="2019548" cy="1107996"/>
          </a:xfrm>
          <a:prstGeom prst="rect">
            <a:avLst/>
          </a:prstGeom>
        </p:spPr>
        <p:txBody>
          <a:bodyPr wrap="square" lIns="0" tIns="0" rIns="0" bIns="0">
            <a:spAutoFit/>
          </a:bodyPr>
          <a:lstStyle/>
          <a:p>
            <a:pPr marL="0" lvl="1" algn="r"/>
            <a:r>
              <a:rPr lang="en-US" sz="1200">
                <a:ea typeface="Calibri"/>
              </a:rPr>
              <a:t>Master guides have been placed in this template to help objects align correctly. Toggle the guides on and off by typing “Alt + F9” (PC) or “Command + Option + Control + G” (Mac). </a:t>
            </a:r>
          </a:p>
        </p:txBody>
      </p:sp>
      <p:cxnSp>
        <p:nvCxnSpPr>
          <p:cNvPr id="7" name="Straight Connector 6">
            <a:extLst>
              <a:ext uri="{FF2B5EF4-FFF2-40B4-BE49-F238E27FC236}">
                <a16:creationId xmlns:a16="http://schemas.microsoft.com/office/drawing/2014/main" id="{129270F4-20C7-649A-8F6B-95A9F60B46A2}"/>
              </a:ext>
            </a:extLst>
          </p:cNvPr>
          <p:cNvCxnSpPr>
            <a:cxnSpLocks/>
          </p:cNvCxnSpPr>
          <p:nvPr userDrawn="1"/>
        </p:nvCxnSpPr>
        <p:spPr>
          <a:xfrm flipH="1">
            <a:off x="2763897" y="2660967"/>
            <a:ext cx="238967"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E6D06CD-FDE1-3814-8DDB-B6F9963656A4}"/>
              </a:ext>
            </a:extLst>
          </p:cNvPr>
          <p:cNvSpPr/>
          <p:nvPr userDrawn="1"/>
        </p:nvSpPr>
        <p:spPr>
          <a:xfrm>
            <a:off x="949358" y="2566328"/>
            <a:ext cx="1711540" cy="184666"/>
          </a:xfrm>
          <a:prstGeom prst="rect">
            <a:avLst/>
          </a:prstGeom>
        </p:spPr>
        <p:txBody>
          <a:bodyPr wrap="square" lIns="0" tIns="0" rIns="0" bIns="0">
            <a:spAutoFit/>
          </a:bodyPr>
          <a:lstStyle/>
          <a:p>
            <a:pPr marL="0" lvl="1" algn="r"/>
            <a:r>
              <a:rPr lang="en-US" sz="1200">
                <a:ea typeface="Calibri"/>
              </a:rPr>
              <a:t>Body text starts here.</a:t>
            </a:r>
          </a:p>
        </p:txBody>
      </p:sp>
      <p:sp>
        <p:nvSpPr>
          <p:cNvPr id="9" name="TextBox 8">
            <a:extLst>
              <a:ext uri="{FF2B5EF4-FFF2-40B4-BE49-F238E27FC236}">
                <a16:creationId xmlns:a16="http://schemas.microsoft.com/office/drawing/2014/main" id="{ABE3AB98-F79A-A7C4-E1A9-C8D2E7C2D19F}"/>
              </a:ext>
            </a:extLst>
          </p:cNvPr>
          <p:cNvSpPr txBox="1"/>
          <p:nvPr userDrawn="1"/>
        </p:nvSpPr>
        <p:spPr>
          <a:xfrm>
            <a:off x="6791698" y="1342451"/>
            <a:ext cx="1406802" cy="451625"/>
          </a:xfrm>
          <a:prstGeom prst="rect">
            <a:avLst/>
          </a:prstGeom>
          <a:noFill/>
        </p:spPr>
        <p:txBody>
          <a:bodyPr wrap="square" lIns="0" tIns="0" rIns="0" bIns="0" rtlCol="0">
            <a:noAutofit/>
          </a:bodyPr>
          <a:lstStyle/>
          <a:p>
            <a:pPr defTabSz="914172"/>
            <a:r>
              <a:rPr lang="en-US" sz="1200">
                <a:ea typeface="Calibri"/>
              </a:rPr>
              <a:t>Do not place content in the margins.</a:t>
            </a:r>
            <a:endParaRPr lang="en-US" sz="1200" kern="0"/>
          </a:p>
        </p:txBody>
      </p:sp>
      <p:sp>
        <p:nvSpPr>
          <p:cNvPr id="10" name="Rectangle 9">
            <a:extLst>
              <a:ext uri="{FF2B5EF4-FFF2-40B4-BE49-F238E27FC236}">
                <a16:creationId xmlns:a16="http://schemas.microsoft.com/office/drawing/2014/main" id="{6132BF91-2E4B-8DC0-FF4E-68F68C38EDEC}"/>
              </a:ext>
            </a:extLst>
          </p:cNvPr>
          <p:cNvSpPr/>
          <p:nvPr userDrawn="1"/>
        </p:nvSpPr>
        <p:spPr>
          <a:xfrm>
            <a:off x="9339464" y="3264867"/>
            <a:ext cx="2228941" cy="1661993"/>
          </a:xfrm>
          <a:prstGeom prst="rect">
            <a:avLst/>
          </a:prstGeom>
          <a:noFill/>
        </p:spPr>
        <p:txBody>
          <a:bodyPr wrap="square" lIns="0" tIns="0" rIns="0" bIns="0" rtlCol="0" anchor="b">
            <a:spAutoFit/>
          </a:bodyPr>
          <a:lstStyle/>
          <a:p>
            <a:pPr defTabSz="914172"/>
            <a:r>
              <a:rPr lang="en-US" sz="1200" b="1"/>
              <a:t>Editing the footer</a:t>
            </a:r>
          </a:p>
          <a:p>
            <a:pPr marL="171459" indent="-171459" defTabSz="914172">
              <a:buFont typeface="Arial" panose="020B0604020202020204" pitchFamily="34" charset="0"/>
              <a:buChar char="•"/>
            </a:pPr>
            <a:r>
              <a:rPr lang="en-US" sz="1200"/>
              <a:t>Go to Insert &gt; Header &amp; Footer.</a:t>
            </a:r>
          </a:p>
          <a:p>
            <a:pPr marL="171459" indent="-171459" defTabSz="914172">
              <a:buFont typeface="Arial" panose="020B0604020202020204" pitchFamily="34" charset="0"/>
              <a:buChar char="•"/>
            </a:pPr>
            <a:r>
              <a:rPr lang="en-US" sz="1200"/>
              <a:t>In footer type entity or department as needed, or simply remove the placeholder copy. </a:t>
            </a:r>
          </a:p>
          <a:p>
            <a:pPr marL="171459" indent="-171459" defTabSz="914172">
              <a:buFont typeface="Arial" panose="020B0604020202020204" pitchFamily="34" charset="0"/>
              <a:buChar char="•"/>
            </a:pPr>
            <a:r>
              <a:rPr lang="en-US" sz="1200"/>
              <a:t>Leave the “Confidential…” copy as formatted, unless it is not necessary.</a:t>
            </a:r>
          </a:p>
          <a:p>
            <a:pPr marL="171459" indent="-171459" defTabSz="914172">
              <a:buFont typeface="Arial" panose="020B0604020202020204" pitchFamily="34" charset="0"/>
              <a:buChar char="•"/>
            </a:pPr>
            <a:r>
              <a:rPr lang="en-US" sz="1200"/>
              <a:t>Select “Apply to All.”</a:t>
            </a:r>
          </a:p>
        </p:txBody>
      </p:sp>
      <p:sp>
        <p:nvSpPr>
          <p:cNvPr id="11" name="TextBox 10">
            <a:extLst>
              <a:ext uri="{FF2B5EF4-FFF2-40B4-BE49-F238E27FC236}">
                <a16:creationId xmlns:a16="http://schemas.microsoft.com/office/drawing/2014/main" id="{7ECE7D6C-D81A-00E8-51DC-C9367180F39D}"/>
              </a:ext>
            </a:extLst>
          </p:cNvPr>
          <p:cNvSpPr txBox="1"/>
          <p:nvPr userDrawn="1"/>
        </p:nvSpPr>
        <p:spPr>
          <a:xfrm>
            <a:off x="4288774" y="5388461"/>
            <a:ext cx="3100586" cy="738664"/>
          </a:xfrm>
          <a:prstGeom prst="rect">
            <a:avLst/>
          </a:prstGeom>
          <a:noFill/>
        </p:spPr>
        <p:txBody>
          <a:bodyPr wrap="square" lIns="0" tIns="0" bIns="0" rtlCol="0">
            <a:spAutoFit/>
          </a:bodyPr>
          <a:lstStyle/>
          <a:p>
            <a:pPr marL="0" marR="0" lvl="0" indent="0" algn="l" defTabSz="914446"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a:ln>
                  <a:noFill/>
                </a:ln>
                <a:effectLst/>
                <a:uLnTx/>
                <a:uFillTx/>
                <a:ea typeface="+mn-ea"/>
                <a:cs typeface="Arial"/>
              </a:rPr>
              <a:t>Footnote/source placeholder </a:t>
            </a:r>
            <a:br>
              <a:rPr kumimoji="0" lang="en-US" sz="1200" b="0" i="0" u="none" strike="noStrike" kern="1200" cap="none" spc="0" normalizeH="0" baseline="0" noProof="0">
                <a:ln>
                  <a:noFill/>
                </a:ln>
                <a:effectLst/>
                <a:uLnTx/>
                <a:uFillTx/>
                <a:ea typeface="+mn-ea"/>
                <a:cs typeface="Arial"/>
              </a:rPr>
            </a:br>
            <a:r>
              <a:rPr lang="en-US" sz="1200">
                <a:cs typeface="Arial"/>
              </a:rPr>
              <a:t>Edit this </a:t>
            </a:r>
            <a:r>
              <a:rPr kumimoji="0" lang="en-US" sz="1200" b="0" i="0" u="none" strike="noStrike" kern="1200" cap="none" spc="0" normalizeH="0" baseline="0" noProof="0">
                <a:ln>
                  <a:noFill/>
                </a:ln>
                <a:effectLst/>
                <a:uLnTx/>
                <a:uFillTx/>
                <a:ea typeface="+mn-ea"/>
                <a:cs typeface="Arial"/>
              </a:rPr>
              <a:t>text as needed.</a:t>
            </a:r>
            <a:br>
              <a:rPr kumimoji="0" lang="en-US" sz="1200" b="0" i="0" u="none" strike="noStrike" kern="1200" cap="none" spc="0" normalizeH="0" baseline="0" noProof="0">
                <a:ln>
                  <a:noFill/>
                </a:ln>
                <a:effectLst/>
                <a:uLnTx/>
                <a:uFillTx/>
                <a:ea typeface="+mn-ea"/>
                <a:cs typeface="Arial"/>
              </a:rPr>
            </a:br>
            <a:r>
              <a:rPr kumimoji="0" lang="en-US" sz="1200" b="0" i="0" u="none" strike="noStrike" kern="1200" cap="none" spc="0" normalizeH="0" baseline="0" noProof="0">
                <a:ln>
                  <a:noFill/>
                </a:ln>
                <a:effectLst/>
                <a:uLnTx/>
                <a:uFillTx/>
                <a:ea typeface="+mn-ea"/>
                <a:cs typeface="Arial"/>
              </a:rPr>
              <a:t>Do not resize or reposition the text box.</a:t>
            </a:r>
            <a:br>
              <a:rPr lang="en-US" sz="1200">
                <a:cs typeface="Arial"/>
              </a:rPr>
            </a:br>
            <a:r>
              <a:rPr lang="en-US" sz="1200">
                <a:cs typeface="Arial"/>
              </a:rPr>
              <a:t>Delete placeholder if not in use.</a:t>
            </a:r>
            <a:endParaRPr kumimoji="0" lang="en-US" sz="1200" b="0" i="0" u="none" strike="noStrike" kern="1200" cap="none" spc="0" normalizeH="0" baseline="0" noProof="0">
              <a:ln>
                <a:noFill/>
              </a:ln>
              <a:effectLst/>
              <a:uLnTx/>
              <a:uFillTx/>
              <a:ea typeface="+mn-ea"/>
              <a:cs typeface="Arial"/>
            </a:endParaRPr>
          </a:p>
        </p:txBody>
      </p:sp>
      <p:sp>
        <p:nvSpPr>
          <p:cNvPr id="12" name="Rectangle 11">
            <a:extLst>
              <a:ext uri="{FF2B5EF4-FFF2-40B4-BE49-F238E27FC236}">
                <a16:creationId xmlns:a16="http://schemas.microsoft.com/office/drawing/2014/main" id="{AAFA40F7-8730-42B6-8F83-8F9289946259}"/>
              </a:ext>
            </a:extLst>
          </p:cNvPr>
          <p:cNvSpPr/>
          <p:nvPr userDrawn="1"/>
        </p:nvSpPr>
        <p:spPr>
          <a:xfrm>
            <a:off x="3046036"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 name="Rectangle 12">
            <a:extLst>
              <a:ext uri="{FF2B5EF4-FFF2-40B4-BE49-F238E27FC236}">
                <a16:creationId xmlns:a16="http://schemas.microsoft.com/office/drawing/2014/main" id="{849BA22B-0819-2F09-87F9-1BB58303832F}"/>
              </a:ext>
            </a:extLst>
          </p:cNvPr>
          <p:cNvSpPr/>
          <p:nvPr userDrawn="1"/>
        </p:nvSpPr>
        <p:spPr>
          <a:xfrm>
            <a:off x="8992403" y="1802830"/>
            <a:ext cx="173736" cy="3454212"/>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 name="Rectangle 13">
            <a:extLst>
              <a:ext uri="{FF2B5EF4-FFF2-40B4-BE49-F238E27FC236}">
                <a16:creationId xmlns:a16="http://schemas.microsoft.com/office/drawing/2014/main" id="{C84AC857-F351-C9FC-207B-317AA35C6BFB}"/>
              </a:ext>
            </a:extLst>
          </p:cNvPr>
          <p:cNvSpPr/>
          <p:nvPr userDrawn="1"/>
        </p:nvSpPr>
        <p:spPr>
          <a:xfrm>
            <a:off x="3212684" y="1801720"/>
            <a:ext cx="5776007" cy="203798"/>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5" name="Rectangle 14">
            <a:extLst>
              <a:ext uri="{FF2B5EF4-FFF2-40B4-BE49-F238E27FC236}">
                <a16:creationId xmlns:a16="http://schemas.microsoft.com/office/drawing/2014/main" id="{642330CB-9369-FF24-68B3-5E6A22DEFF64}"/>
              </a:ext>
            </a:extLst>
          </p:cNvPr>
          <p:cNvSpPr/>
          <p:nvPr userDrawn="1"/>
        </p:nvSpPr>
        <p:spPr>
          <a:xfrm>
            <a:off x="3212684" y="4879509"/>
            <a:ext cx="5776007" cy="377529"/>
          </a:xfrm>
          <a:prstGeom prst="rect">
            <a:avLst/>
          </a:prstGeom>
          <a:solidFill>
            <a:srgbClr val="D9D9D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cxnSp>
        <p:nvCxnSpPr>
          <p:cNvPr id="16" name="Straight Connector 15">
            <a:extLst>
              <a:ext uri="{FF2B5EF4-FFF2-40B4-BE49-F238E27FC236}">
                <a16:creationId xmlns:a16="http://schemas.microsoft.com/office/drawing/2014/main" id="{362F1F79-14F7-7D30-0F40-B0811E10460E}"/>
              </a:ext>
            </a:extLst>
          </p:cNvPr>
          <p:cNvCxnSpPr>
            <a:cxnSpLocks/>
          </p:cNvCxnSpPr>
          <p:nvPr userDrawn="1"/>
        </p:nvCxnSpPr>
        <p:spPr>
          <a:xfrm flipV="1">
            <a:off x="4164012" y="4925534"/>
            <a:ext cx="0" cy="1191104"/>
          </a:xfrm>
          <a:prstGeom prst="line">
            <a:avLst/>
          </a:prstGeom>
          <a:ln w="12700" cmpd="sng">
            <a:solidFill>
              <a:schemeClr val="tx1"/>
            </a:solidFill>
            <a:headEnd type="none"/>
            <a:tailEnd type="ova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A7E004F-7A1B-43EB-72FF-996F376A8FD5}"/>
              </a:ext>
            </a:extLst>
          </p:cNvPr>
          <p:cNvGrpSpPr/>
          <p:nvPr userDrawn="1"/>
        </p:nvGrpSpPr>
        <p:grpSpPr>
          <a:xfrm>
            <a:off x="2763896" y="4183016"/>
            <a:ext cx="633770" cy="157480"/>
            <a:chOff x="1072776" y="4260357"/>
            <a:chExt cx="723102" cy="157480"/>
          </a:xfrm>
        </p:grpSpPr>
        <p:sp>
          <p:nvSpPr>
            <p:cNvPr id="18" name="Oval 17">
              <a:extLst>
                <a:ext uri="{FF2B5EF4-FFF2-40B4-BE49-F238E27FC236}">
                  <a16:creationId xmlns:a16="http://schemas.microsoft.com/office/drawing/2014/main" id="{8569C5EB-0052-6443-B643-D2FFEC182014}"/>
                </a:ext>
              </a:extLst>
            </p:cNvPr>
            <p:cNvSpPr/>
            <p:nvPr/>
          </p:nvSpPr>
          <p:spPr>
            <a:xfrm>
              <a:off x="1618078" y="4260357"/>
              <a:ext cx="177800" cy="157480"/>
            </a:xfrm>
            <a:prstGeom prst="ellips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b="1">
                <a:solidFill>
                  <a:schemeClr val="tx1"/>
                </a:solidFill>
                <a:cs typeface="Arial" panose="020B0604020202020204" pitchFamily="34" charset="0"/>
              </a:endParaRPr>
            </a:p>
          </p:txBody>
        </p:sp>
        <p:cxnSp>
          <p:nvCxnSpPr>
            <p:cNvPr id="19" name="Straight Connector 18">
              <a:extLst>
                <a:ext uri="{FF2B5EF4-FFF2-40B4-BE49-F238E27FC236}">
                  <a16:creationId xmlns:a16="http://schemas.microsoft.com/office/drawing/2014/main" id="{C86A6543-1FF8-4E24-51EC-D0E1BE3A8C8A}"/>
                </a:ext>
              </a:extLst>
            </p:cNvPr>
            <p:cNvCxnSpPr>
              <a:cxnSpLocks/>
              <a:stCxn id="18" idx="2"/>
            </p:cNvCxnSpPr>
            <p:nvPr/>
          </p:nvCxnSpPr>
          <p:spPr>
            <a:xfrm flipH="1">
              <a:off x="1072776" y="4339097"/>
              <a:ext cx="545302"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Elbow Connector 19">
            <a:extLst>
              <a:ext uri="{FF2B5EF4-FFF2-40B4-BE49-F238E27FC236}">
                <a16:creationId xmlns:a16="http://schemas.microsoft.com/office/drawing/2014/main" id="{5AC2AF72-444D-704D-0941-2E819F7A3AF9}"/>
              </a:ext>
            </a:extLst>
          </p:cNvPr>
          <p:cNvCxnSpPr>
            <a:cxnSpLocks/>
            <a:stCxn id="10" idx="2"/>
          </p:cNvCxnSpPr>
          <p:nvPr userDrawn="1"/>
        </p:nvCxnSpPr>
        <p:spPr>
          <a:xfrm rot="5400000">
            <a:off x="9047260" y="3777975"/>
            <a:ext cx="257790" cy="2555560"/>
          </a:xfrm>
          <a:prstGeom prst="bentConnector2">
            <a:avLst/>
          </a:prstGeom>
          <a:ln w="12700">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4D3532-2BCF-ADA3-BB3C-4BEAFAC99883}"/>
              </a:ext>
            </a:extLst>
          </p:cNvPr>
          <p:cNvCxnSpPr>
            <a:cxnSpLocks/>
          </p:cNvCxnSpPr>
          <p:nvPr userDrawn="1"/>
        </p:nvCxnSpPr>
        <p:spPr>
          <a:xfrm flipV="1">
            <a:off x="6718526" y="1369534"/>
            <a:ext cx="0" cy="521557"/>
          </a:xfrm>
          <a:prstGeom prst="line">
            <a:avLst/>
          </a:prstGeom>
          <a:ln w="12700" cmpd="sng">
            <a:solidFill>
              <a:schemeClr val="tx1"/>
            </a:solidFill>
            <a:headEnd type="oval"/>
          </a:ln>
        </p:spPr>
        <p:style>
          <a:lnRef idx="1">
            <a:schemeClr val="accent1"/>
          </a:lnRef>
          <a:fillRef idx="0">
            <a:schemeClr val="accent1"/>
          </a:fillRef>
          <a:effectRef idx="0">
            <a:schemeClr val="accent1"/>
          </a:effectRef>
          <a:fontRef idx="minor">
            <a:schemeClr val="tx1"/>
          </a:fontRef>
        </p:style>
      </p:cxnSp>
      <p:sp>
        <p:nvSpPr>
          <p:cNvPr id="22" name="Title 4">
            <a:extLst>
              <a:ext uri="{FF2B5EF4-FFF2-40B4-BE49-F238E27FC236}">
                <a16:creationId xmlns:a16="http://schemas.microsoft.com/office/drawing/2014/main" id="{F2D073D0-9BE3-63B0-8F6D-BBAFF0E92533}"/>
              </a:ext>
            </a:extLst>
          </p:cNvPr>
          <p:cNvSpPr>
            <a:spLocks noGrp="1"/>
          </p:cNvSpPr>
          <p:nvPr>
            <p:ph type="title" idx="4294967295"/>
          </p:nvPr>
        </p:nvSpPr>
        <p:spPr>
          <a:xfrm>
            <a:off x="347472" y="384048"/>
            <a:ext cx="11315700" cy="438150"/>
          </a:xfrm>
        </p:spPr>
        <p:txBody>
          <a:bodyPr/>
          <a:lstStyle/>
          <a:p>
            <a:r>
              <a:rPr lang="en-US"/>
              <a:t>Click to edit Master title style</a:t>
            </a:r>
          </a:p>
        </p:txBody>
      </p:sp>
    </p:spTree>
    <p:extLst>
      <p:ext uri="{BB962C8B-B14F-4D97-AF65-F5344CB8AC3E}">
        <p14:creationId xmlns:p14="http://schemas.microsoft.com/office/powerpoint/2010/main" val="642566899"/>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MGB Brand colors">
    <p:spTree>
      <p:nvGrpSpPr>
        <p:cNvPr id="1" name=""/>
        <p:cNvGrpSpPr/>
        <p:nvPr/>
      </p:nvGrpSpPr>
      <p:grpSpPr>
        <a:xfrm>
          <a:off x="0" y="0"/>
          <a:ext cx="0" cy="0"/>
          <a:chOff x="0" y="0"/>
          <a:chExt cx="0" cy="0"/>
        </a:xfrm>
      </p:grpSpPr>
      <p:sp>
        <p:nvSpPr>
          <p:cNvPr id="150" name="TextBox 149">
            <a:extLst>
              <a:ext uri="{FF2B5EF4-FFF2-40B4-BE49-F238E27FC236}">
                <a16:creationId xmlns:a16="http://schemas.microsoft.com/office/drawing/2014/main" id="{A18A3D62-573A-0339-624E-2017E602C7D9}"/>
              </a:ext>
            </a:extLst>
          </p:cNvPr>
          <p:cNvSpPr txBox="1"/>
          <p:nvPr userDrawn="1"/>
        </p:nvSpPr>
        <p:spPr>
          <a:xfrm>
            <a:off x="359503" y="1482837"/>
            <a:ext cx="3421187" cy="4034813"/>
          </a:xfrm>
          <a:prstGeom prst="rect">
            <a:avLst/>
          </a:prstGeom>
          <a:noFill/>
          <a:ln w="25400">
            <a:noFill/>
          </a:ln>
        </p:spPr>
        <p:txBody>
          <a:bodyPr wrap="square" l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0" kern="1200">
                <a:solidFill>
                  <a:schemeClr val="tx1"/>
                </a:solidFill>
                <a:latin typeface="+mn-lt"/>
                <a:ea typeface="+mn-ea"/>
                <a:cs typeface="+mn-cs"/>
              </a:rPr>
              <a:t>Lead with our primary colors, teal and blue. Use accent colors sparingly. Make sure to follow the prescribed color specifications.</a:t>
            </a:r>
          </a:p>
          <a:p>
            <a:endParaRPr lang="en-US" sz="1800"/>
          </a:p>
          <a:p>
            <a:r>
              <a:rPr lang="en-US" sz="1400" b="1" kern="1200">
                <a:solidFill>
                  <a:schemeClr val="tx1"/>
                </a:solidFill>
                <a:latin typeface="+mn-lt"/>
                <a:ea typeface="+mn-ea"/>
                <a:cs typeface="+mn-cs"/>
              </a:rPr>
              <a:t>Important: </a:t>
            </a:r>
          </a:p>
          <a:p>
            <a:pPr marL="0" indent="0" algn="l" defTabSz="914446" rtl="0" eaLnBrk="1" latinLnBrk="0" hangingPunct="1">
              <a:lnSpc>
                <a:spcPct val="100000"/>
              </a:lnSpc>
              <a:spcBef>
                <a:spcPts val="0"/>
              </a:spcBef>
              <a:buFont typeface="Arial" panose="020B0604020202020204" pitchFamily="34" charset="0"/>
              <a:buNone/>
            </a:pPr>
            <a:r>
              <a:rPr lang="en-US" sz="1400" b="0" kern="1200">
                <a:solidFill>
                  <a:schemeClr val="tx1"/>
                </a:solidFill>
                <a:latin typeface="+mn-lt"/>
                <a:ea typeface="+mn-ea"/>
                <a:cs typeface="+mn-cs"/>
              </a:rPr>
              <a:t>Our colors appear as presets in the top menu/s, but do not use the automatic tints provided by PowerPoint. These colors are not part of the brand palette.</a:t>
            </a:r>
          </a:p>
        </p:txBody>
      </p:sp>
      <p:sp>
        <p:nvSpPr>
          <p:cNvPr id="88" name="Title 3">
            <a:extLst>
              <a:ext uri="{FF2B5EF4-FFF2-40B4-BE49-F238E27FC236}">
                <a16:creationId xmlns:a16="http://schemas.microsoft.com/office/drawing/2014/main" id="{B0DC776C-BA61-B8BA-1039-8BA1AA94525E}"/>
              </a:ext>
            </a:extLst>
          </p:cNvPr>
          <p:cNvSpPr>
            <a:spLocks noGrp="1"/>
          </p:cNvSpPr>
          <p:nvPr>
            <p:ph type="title" idx="4294967295" hasCustomPrompt="1"/>
          </p:nvPr>
        </p:nvSpPr>
        <p:spPr>
          <a:xfrm>
            <a:off x="347472" y="384048"/>
            <a:ext cx="11315700" cy="438150"/>
          </a:xfrm>
        </p:spPr>
        <p:txBody>
          <a:bodyPr/>
          <a:lstStyle/>
          <a:p>
            <a:r>
              <a:rPr lang="en-US"/>
              <a:t>Color palette</a:t>
            </a:r>
          </a:p>
        </p:txBody>
      </p:sp>
      <p:sp>
        <p:nvSpPr>
          <p:cNvPr id="120" name="Content Placeholder 2">
            <a:extLst>
              <a:ext uri="{FF2B5EF4-FFF2-40B4-BE49-F238E27FC236}">
                <a16:creationId xmlns:a16="http://schemas.microsoft.com/office/drawing/2014/main" id="{8FAC76BB-B2E0-BDF7-F0FE-C478E77B706D}"/>
              </a:ext>
            </a:extLst>
          </p:cNvPr>
          <p:cNvSpPr txBox="1"/>
          <p:nvPr userDrawn="1"/>
        </p:nvSpPr>
        <p:spPr>
          <a:xfrm>
            <a:off x="1950721" y="4794470"/>
            <a:ext cx="1507140" cy="409478"/>
          </a:xfrm>
          <a:prstGeom prst="rect">
            <a:avLst/>
          </a:prstGeom>
        </p:spPr>
        <p:txBody>
          <a:bodyPr vert="horz" lIns="0" tIns="0" rIns="0" bIns="0" rtlCol="0" anchor="ctr">
            <a:noAutofit/>
          </a:bodyPr>
          <a:lstStyle>
            <a:lvl1pPr marL="0" indent="0" algn="l" defTabSz="914400" rtl="0" eaLnBrk="1" latinLnBrk="0" hangingPunct="1">
              <a:spcBef>
                <a:spcPts val="1200"/>
              </a:spcBef>
              <a:spcAft>
                <a:spcPts val="0"/>
              </a:spcAft>
              <a:buClrTx/>
              <a:buFontTx/>
              <a:buNone/>
              <a:tabLst>
                <a:tab pos="1201738" algn="l"/>
              </a:tabLst>
              <a:defRPr sz="1800" b="0" i="0" kern="1200">
                <a:solidFill>
                  <a:schemeClr val="tx2"/>
                </a:solidFill>
                <a:latin typeface="Open Sans Light"/>
                <a:ea typeface="+mn-ea"/>
                <a:cs typeface="Open Sans Light"/>
              </a:defRPr>
            </a:lvl1pPr>
            <a:lvl2pPr marL="200025" indent="-200025" algn="l" defTabSz="914400" rtl="0" eaLnBrk="1" latinLnBrk="0" hangingPunct="1">
              <a:spcBef>
                <a:spcPts val="6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2pPr>
            <a:lvl3pPr marL="398463" indent="-200025"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3pPr>
            <a:lvl4pPr marL="622300" indent="-200025" algn="l" defTabSz="914400" rtl="0" eaLnBrk="1" latinLnBrk="0" hangingPunct="1">
              <a:spcBef>
                <a:spcPts val="300"/>
              </a:spcBef>
              <a:spcAft>
                <a:spcPts val="0"/>
              </a:spcAft>
              <a:buClrTx/>
              <a:buFont typeface="Arial" pitchFamily="34" charset="0"/>
              <a:buChar char="•"/>
              <a:tabLst>
                <a:tab pos="1201738" algn="l"/>
              </a:tabLst>
              <a:defRPr sz="1800" b="0" i="0" kern="1200">
                <a:solidFill>
                  <a:schemeClr val="tx2"/>
                </a:solidFill>
                <a:latin typeface="Open Sans Light"/>
                <a:ea typeface="+mn-ea"/>
                <a:cs typeface="Open Sans Light"/>
              </a:defRPr>
            </a:lvl4pPr>
            <a:lvl5pPr marL="806450" indent="-182563" algn="l" defTabSz="914400" rtl="0" eaLnBrk="1" latinLnBrk="0" hangingPunct="1">
              <a:spcBef>
                <a:spcPts val="300"/>
              </a:spcBef>
              <a:spcAft>
                <a:spcPts val="0"/>
              </a:spcAft>
              <a:buClrTx/>
              <a:buFont typeface="Lucida Grande"/>
              <a:buChar char="-"/>
              <a:tabLst>
                <a:tab pos="1201738" algn="l"/>
              </a:tabLst>
              <a:defRPr sz="1800" b="0" i="0" kern="1200">
                <a:solidFill>
                  <a:schemeClr val="tx2"/>
                </a:solidFill>
                <a:latin typeface="Open Sans Light"/>
                <a:ea typeface="+mn-ea"/>
                <a:cs typeface="Open Sans Light"/>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456781" fontAlgn="base">
              <a:spcAft>
                <a:spcPts val="600"/>
              </a:spcAft>
            </a:pPr>
            <a:r>
              <a:rPr lang="en-US" sz="1200">
                <a:solidFill>
                  <a:srgbClr val="CC0000"/>
                </a:solidFill>
                <a:latin typeface="+mn-lt"/>
                <a:cs typeface="Arial" panose="020B0604020202020204" pitchFamily="34" charset="0"/>
              </a:rPr>
              <a:t>Do not use these colors.</a:t>
            </a:r>
          </a:p>
        </p:txBody>
      </p:sp>
      <p:sp>
        <p:nvSpPr>
          <p:cNvPr id="122" name="Rectangle 121">
            <a:extLst>
              <a:ext uri="{FF2B5EF4-FFF2-40B4-BE49-F238E27FC236}">
                <a16:creationId xmlns:a16="http://schemas.microsoft.com/office/drawing/2014/main" id="{DE3A6B00-42B9-B985-1913-F3B9C4884FD6}"/>
              </a:ext>
            </a:extLst>
          </p:cNvPr>
          <p:cNvSpPr/>
          <p:nvPr/>
        </p:nvSpPr>
        <p:spPr>
          <a:xfrm>
            <a:off x="4202432" y="1865349"/>
            <a:ext cx="879777" cy="692727"/>
          </a:xfrm>
          <a:prstGeom prst="rect">
            <a:avLst/>
          </a:prstGeom>
          <a:solidFill>
            <a:srgbClr val="01828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3" name="Rectangle 122">
            <a:extLst>
              <a:ext uri="{FF2B5EF4-FFF2-40B4-BE49-F238E27FC236}">
                <a16:creationId xmlns:a16="http://schemas.microsoft.com/office/drawing/2014/main" id="{B398584D-CE3F-8AEF-1FCA-85C8413BE99F}"/>
              </a:ext>
            </a:extLst>
          </p:cNvPr>
          <p:cNvSpPr/>
          <p:nvPr/>
        </p:nvSpPr>
        <p:spPr>
          <a:xfrm>
            <a:off x="5267666" y="1865349"/>
            <a:ext cx="879777" cy="692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4" name="Rectangle 123">
            <a:extLst>
              <a:ext uri="{FF2B5EF4-FFF2-40B4-BE49-F238E27FC236}">
                <a16:creationId xmlns:a16="http://schemas.microsoft.com/office/drawing/2014/main" id="{10472008-7C52-1E8C-9A39-84C3F23B5168}"/>
              </a:ext>
            </a:extLst>
          </p:cNvPr>
          <p:cNvSpPr/>
          <p:nvPr/>
        </p:nvSpPr>
        <p:spPr>
          <a:xfrm>
            <a:off x="6332900" y="1865349"/>
            <a:ext cx="879778" cy="692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5" name="Rectangle 124">
            <a:extLst>
              <a:ext uri="{FF2B5EF4-FFF2-40B4-BE49-F238E27FC236}">
                <a16:creationId xmlns:a16="http://schemas.microsoft.com/office/drawing/2014/main" id="{11B5A22C-836A-263F-B90E-F563EAA889E6}"/>
              </a:ext>
            </a:extLst>
          </p:cNvPr>
          <p:cNvSpPr/>
          <p:nvPr/>
        </p:nvSpPr>
        <p:spPr>
          <a:xfrm>
            <a:off x="7398136" y="1865349"/>
            <a:ext cx="879778" cy="692727"/>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6" name="Rectangle 125">
            <a:extLst>
              <a:ext uri="{FF2B5EF4-FFF2-40B4-BE49-F238E27FC236}">
                <a16:creationId xmlns:a16="http://schemas.microsoft.com/office/drawing/2014/main" id="{6D13BBEE-8D6C-8024-4DDC-A14098B3F65D}"/>
              </a:ext>
            </a:extLst>
          </p:cNvPr>
          <p:cNvSpPr/>
          <p:nvPr/>
        </p:nvSpPr>
        <p:spPr>
          <a:xfrm>
            <a:off x="8463374" y="1865349"/>
            <a:ext cx="879778" cy="69272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7" name="Rectangle 126">
            <a:extLst>
              <a:ext uri="{FF2B5EF4-FFF2-40B4-BE49-F238E27FC236}">
                <a16:creationId xmlns:a16="http://schemas.microsoft.com/office/drawing/2014/main" id="{38E3E820-5AF0-AF7C-FF6C-390E2A59DFE1}"/>
              </a:ext>
            </a:extLst>
          </p:cNvPr>
          <p:cNvSpPr/>
          <p:nvPr/>
        </p:nvSpPr>
        <p:spPr>
          <a:xfrm>
            <a:off x="7391146" y="5368878"/>
            <a:ext cx="879778" cy="692727"/>
          </a:xfrm>
          <a:prstGeom prst="rect">
            <a:avLst/>
          </a:prstGeom>
          <a:solidFill>
            <a:srgbClr val="9B86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8" name="Rectangle 127">
            <a:extLst>
              <a:ext uri="{FF2B5EF4-FFF2-40B4-BE49-F238E27FC236}">
                <a16:creationId xmlns:a16="http://schemas.microsoft.com/office/drawing/2014/main" id="{4766E1B4-F330-623C-5A53-99EECC0DAB80}"/>
              </a:ext>
            </a:extLst>
          </p:cNvPr>
          <p:cNvSpPr/>
          <p:nvPr/>
        </p:nvSpPr>
        <p:spPr>
          <a:xfrm>
            <a:off x="5264538" y="3671918"/>
            <a:ext cx="879778" cy="6927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9" name="Rectangle 128">
            <a:extLst>
              <a:ext uri="{FF2B5EF4-FFF2-40B4-BE49-F238E27FC236}">
                <a16:creationId xmlns:a16="http://schemas.microsoft.com/office/drawing/2014/main" id="{A42194C2-1437-C0AB-E484-A654645F39D7}"/>
              </a:ext>
            </a:extLst>
          </p:cNvPr>
          <p:cNvSpPr/>
          <p:nvPr/>
        </p:nvSpPr>
        <p:spPr>
          <a:xfrm>
            <a:off x="6329774" y="3676444"/>
            <a:ext cx="879778" cy="6927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0" name="Rectangle 129">
            <a:extLst>
              <a:ext uri="{FF2B5EF4-FFF2-40B4-BE49-F238E27FC236}">
                <a16:creationId xmlns:a16="http://schemas.microsoft.com/office/drawing/2014/main" id="{60969A8D-2728-E105-4619-2A5863EE1F28}"/>
              </a:ext>
            </a:extLst>
          </p:cNvPr>
          <p:cNvSpPr/>
          <p:nvPr/>
        </p:nvSpPr>
        <p:spPr>
          <a:xfrm>
            <a:off x="7395008" y="3676444"/>
            <a:ext cx="879778" cy="6927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31" name="TextBox 130">
            <a:extLst>
              <a:ext uri="{FF2B5EF4-FFF2-40B4-BE49-F238E27FC236}">
                <a16:creationId xmlns:a16="http://schemas.microsoft.com/office/drawing/2014/main" id="{385F3CCC-47F2-6A7A-BD90-F45333C4583C}"/>
              </a:ext>
            </a:extLst>
          </p:cNvPr>
          <p:cNvSpPr txBox="1"/>
          <p:nvPr/>
        </p:nvSpPr>
        <p:spPr>
          <a:xfrm>
            <a:off x="4202430" y="2565924"/>
            <a:ext cx="870852" cy="507831"/>
          </a:xfrm>
          <a:prstGeom prst="rect">
            <a:avLst/>
          </a:prstGeom>
          <a:noFill/>
        </p:spPr>
        <p:txBody>
          <a:bodyPr wrap="square" lIns="0" rIns="0" rtlCol="0">
            <a:spAutoFit/>
          </a:bodyPr>
          <a:lstStyle>
            <a:defPPr>
              <a:defRPr lang="en-US"/>
            </a:defPPr>
            <a:lvl1pPr>
              <a:defRPr sz="900"/>
            </a:lvl1pPr>
          </a:lstStyle>
          <a:p>
            <a:r>
              <a:rPr lang="en-US" sz="900"/>
              <a:t>Teal</a:t>
            </a:r>
          </a:p>
          <a:p>
            <a:r>
              <a:rPr lang="en-US" sz="900"/>
              <a:t>RGB 1, 130, 142</a:t>
            </a:r>
          </a:p>
          <a:p>
            <a:r>
              <a:rPr lang="en-US" sz="900"/>
              <a:t>HEX #01828E</a:t>
            </a:r>
          </a:p>
        </p:txBody>
      </p:sp>
      <p:sp>
        <p:nvSpPr>
          <p:cNvPr id="132" name="TextBox 131">
            <a:extLst>
              <a:ext uri="{FF2B5EF4-FFF2-40B4-BE49-F238E27FC236}">
                <a16:creationId xmlns:a16="http://schemas.microsoft.com/office/drawing/2014/main" id="{11CDFA37-DF80-B428-651F-6D6A1CF989CF}"/>
              </a:ext>
            </a:extLst>
          </p:cNvPr>
          <p:cNvSpPr txBox="1"/>
          <p:nvPr/>
        </p:nvSpPr>
        <p:spPr>
          <a:xfrm>
            <a:off x="5276590" y="2565924"/>
            <a:ext cx="870852" cy="507831"/>
          </a:xfrm>
          <a:prstGeom prst="rect">
            <a:avLst/>
          </a:prstGeom>
          <a:noFill/>
        </p:spPr>
        <p:txBody>
          <a:bodyPr wrap="square" lIns="0" rIns="0" rtlCol="0">
            <a:spAutoFit/>
          </a:bodyPr>
          <a:lstStyle>
            <a:defPPr>
              <a:defRPr lang="en-US"/>
            </a:defPPr>
            <a:lvl1pPr>
              <a:defRPr sz="900"/>
            </a:lvl1pPr>
          </a:lstStyle>
          <a:p>
            <a:r>
              <a:rPr lang="en-US" sz="900"/>
              <a:t>Blue</a:t>
            </a:r>
          </a:p>
          <a:p>
            <a:r>
              <a:rPr lang="en-US" sz="900"/>
              <a:t>RGB 0, 58, 150</a:t>
            </a:r>
          </a:p>
          <a:p>
            <a:r>
              <a:rPr lang="en-US" sz="900"/>
              <a:t>HEX #003A96</a:t>
            </a:r>
          </a:p>
        </p:txBody>
      </p:sp>
      <p:sp>
        <p:nvSpPr>
          <p:cNvPr id="133" name="TextBox 132">
            <a:extLst>
              <a:ext uri="{FF2B5EF4-FFF2-40B4-BE49-F238E27FC236}">
                <a16:creationId xmlns:a16="http://schemas.microsoft.com/office/drawing/2014/main" id="{3603BE58-7C1B-7B21-E960-F523BB11EAD5}"/>
              </a:ext>
            </a:extLst>
          </p:cNvPr>
          <p:cNvSpPr txBox="1"/>
          <p:nvPr/>
        </p:nvSpPr>
        <p:spPr>
          <a:xfrm>
            <a:off x="6352721" y="2565924"/>
            <a:ext cx="870852" cy="507831"/>
          </a:xfrm>
          <a:prstGeom prst="rect">
            <a:avLst/>
          </a:prstGeom>
          <a:noFill/>
        </p:spPr>
        <p:txBody>
          <a:bodyPr wrap="square" lIns="0" rIns="0" rtlCol="0">
            <a:spAutoFit/>
          </a:bodyPr>
          <a:lstStyle>
            <a:defPPr>
              <a:defRPr lang="en-US"/>
            </a:defPPr>
            <a:lvl1pPr>
              <a:defRPr sz="900"/>
            </a:lvl1pPr>
          </a:lstStyle>
          <a:p>
            <a:r>
              <a:rPr lang="en-US" sz="900"/>
              <a:t>Light teal</a:t>
            </a:r>
          </a:p>
          <a:p>
            <a:r>
              <a:rPr lang="en-US" sz="900"/>
              <a:t>RGB 177, 228, 227</a:t>
            </a:r>
          </a:p>
          <a:p>
            <a:r>
              <a:rPr lang="en-US" sz="900"/>
              <a:t>HEX #B1E4E3</a:t>
            </a:r>
          </a:p>
        </p:txBody>
      </p:sp>
      <p:sp>
        <p:nvSpPr>
          <p:cNvPr id="134" name="TextBox 133">
            <a:extLst>
              <a:ext uri="{FF2B5EF4-FFF2-40B4-BE49-F238E27FC236}">
                <a16:creationId xmlns:a16="http://schemas.microsoft.com/office/drawing/2014/main" id="{8A6B8248-0F57-806E-AC7A-E12CA88D9F22}"/>
              </a:ext>
            </a:extLst>
          </p:cNvPr>
          <p:cNvSpPr txBox="1"/>
          <p:nvPr/>
        </p:nvSpPr>
        <p:spPr>
          <a:xfrm>
            <a:off x="7410190" y="2565924"/>
            <a:ext cx="870852" cy="507831"/>
          </a:xfrm>
          <a:prstGeom prst="rect">
            <a:avLst/>
          </a:prstGeom>
          <a:noFill/>
        </p:spPr>
        <p:txBody>
          <a:bodyPr wrap="square" lIns="0" rIns="0" rtlCol="0">
            <a:spAutoFit/>
          </a:bodyPr>
          <a:lstStyle>
            <a:defPPr>
              <a:defRPr lang="en-US"/>
            </a:defPPr>
            <a:lvl1pPr>
              <a:defRPr sz="900"/>
            </a:lvl1pPr>
          </a:lstStyle>
          <a:p>
            <a:r>
              <a:rPr lang="en-US" sz="900"/>
              <a:t>White</a:t>
            </a:r>
          </a:p>
          <a:p>
            <a:r>
              <a:rPr lang="en-US" sz="900"/>
              <a:t>RGB 255, 255, 255</a:t>
            </a:r>
          </a:p>
          <a:p>
            <a:r>
              <a:rPr lang="en-US" sz="900"/>
              <a:t>HEX #FFFFFF</a:t>
            </a:r>
          </a:p>
        </p:txBody>
      </p:sp>
      <p:sp>
        <p:nvSpPr>
          <p:cNvPr id="135" name="TextBox 134">
            <a:extLst>
              <a:ext uri="{FF2B5EF4-FFF2-40B4-BE49-F238E27FC236}">
                <a16:creationId xmlns:a16="http://schemas.microsoft.com/office/drawing/2014/main" id="{C50E4703-D840-66B5-B95F-9694213793A0}"/>
              </a:ext>
            </a:extLst>
          </p:cNvPr>
          <p:cNvSpPr txBox="1"/>
          <p:nvPr/>
        </p:nvSpPr>
        <p:spPr>
          <a:xfrm>
            <a:off x="8473880" y="2565923"/>
            <a:ext cx="870852" cy="507831"/>
          </a:xfrm>
          <a:prstGeom prst="rect">
            <a:avLst/>
          </a:prstGeom>
          <a:noFill/>
        </p:spPr>
        <p:txBody>
          <a:bodyPr wrap="square" lIns="0" rIns="0" rtlCol="0">
            <a:spAutoFit/>
          </a:bodyPr>
          <a:lstStyle>
            <a:defPPr>
              <a:defRPr lang="en-US"/>
            </a:defPPr>
            <a:lvl1pPr>
              <a:defRPr sz="900"/>
            </a:lvl1pPr>
          </a:lstStyle>
          <a:p>
            <a:r>
              <a:rPr lang="en-US" sz="900"/>
              <a:t>Black</a:t>
            </a:r>
          </a:p>
          <a:p>
            <a:r>
              <a:rPr lang="en-US" sz="900"/>
              <a:t>RGB 0, 0, 0</a:t>
            </a:r>
          </a:p>
          <a:p>
            <a:r>
              <a:rPr lang="en-US" sz="900"/>
              <a:t>HEX #000000</a:t>
            </a:r>
          </a:p>
        </p:txBody>
      </p:sp>
      <p:sp>
        <p:nvSpPr>
          <p:cNvPr id="136" name="TextBox 135">
            <a:extLst>
              <a:ext uri="{FF2B5EF4-FFF2-40B4-BE49-F238E27FC236}">
                <a16:creationId xmlns:a16="http://schemas.microsoft.com/office/drawing/2014/main" id="{3C94ACD2-4451-0001-CE89-59A741C29E7A}"/>
              </a:ext>
            </a:extLst>
          </p:cNvPr>
          <p:cNvSpPr txBox="1"/>
          <p:nvPr/>
        </p:nvSpPr>
        <p:spPr>
          <a:xfrm>
            <a:off x="7391146" y="6061604"/>
            <a:ext cx="870852" cy="507831"/>
          </a:xfrm>
          <a:prstGeom prst="rect">
            <a:avLst/>
          </a:prstGeom>
          <a:noFill/>
        </p:spPr>
        <p:txBody>
          <a:bodyPr wrap="square" lIns="0" rIns="0" rtlCol="0">
            <a:spAutoFit/>
          </a:bodyPr>
          <a:lstStyle/>
          <a:p>
            <a:r>
              <a:rPr lang="en-US" sz="900"/>
              <a:t>Iris</a:t>
            </a:r>
          </a:p>
          <a:p>
            <a:r>
              <a:rPr lang="en-US" sz="900"/>
              <a:t>RGB</a:t>
            </a:r>
          </a:p>
          <a:p>
            <a:r>
              <a:rPr lang="en-US" sz="900"/>
              <a:t>HEX #9B86B8</a:t>
            </a:r>
          </a:p>
        </p:txBody>
      </p:sp>
      <p:sp>
        <p:nvSpPr>
          <p:cNvPr id="137" name="TextBox 136">
            <a:extLst>
              <a:ext uri="{FF2B5EF4-FFF2-40B4-BE49-F238E27FC236}">
                <a16:creationId xmlns:a16="http://schemas.microsoft.com/office/drawing/2014/main" id="{273B8536-E4B1-B03B-4B82-AD59C2A205B3}"/>
              </a:ext>
            </a:extLst>
          </p:cNvPr>
          <p:cNvSpPr txBox="1"/>
          <p:nvPr/>
        </p:nvSpPr>
        <p:spPr>
          <a:xfrm>
            <a:off x="5273462" y="4364645"/>
            <a:ext cx="870852" cy="507831"/>
          </a:xfrm>
          <a:prstGeom prst="rect">
            <a:avLst/>
          </a:prstGeom>
          <a:noFill/>
        </p:spPr>
        <p:txBody>
          <a:bodyPr wrap="square" lIns="0" rIns="0" rtlCol="0">
            <a:spAutoFit/>
          </a:bodyPr>
          <a:lstStyle>
            <a:defPPr>
              <a:defRPr lang="en-US"/>
            </a:defPPr>
            <a:lvl1pPr>
              <a:defRPr sz="900"/>
            </a:lvl1pPr>
          </a:lstStyle>
          <a:p>
            <a:r>
              <a:rPr lang="en-US" sz="900"/>
              <a:t>Mango</a:t>
            </a:r>
          </a:p>
          <a:p>
            <a:r>
              <a:rPr lang="en-US" sz="900"/>
              <a:t>RGB 255, 200, 58</a:t>
            </a:r>
          </a:p>
          <a:p>
            <a:r>
              <a:rPr lang="en-US" sz="900"/>
              <a:t>HEX #FFC83A</a:t>
            </a:r>
          </a:p>
        </p:txBody>
      </p:sp>
      <p:sp>
        <p:nvSpPr>
          <p:cNvPr id="138" name="TextBox 137">
            <a:extLst>
              <a:ext uri="{FF2B5EF4-FFF2-40B4-BE49-F238E27FC236}">
                <a16:creationId xmlns:a16="http://schemas.microsoft.com/office/drawing/2014/main" id="{FF895C1C-11E6-BE23-AB22-7B6B393ED0C1}"/>
              </a:ext>
            </a:extLst>
          </p:cNvPr>
          <p:cNvSpPr txBox="1"/>
          <p:nvPr/>
        </p:nvSpPr>
        <p:spPr>
          <a:xfrm>
            <a:off x="6349593" y="4364645"/>
            <a:ext cx="870852" cy="507831"/>
          </a:xfrm>
          <a:prstGeom prst="rect">
            <a:avLst/>
          </a:prstGeom>
          <a:noFill/>
        </p:spPr>
        <p:txBody>
          <a:bodyPr wrap="square" lIns="0" rIns="0" rtlCol="0">
            <a:spAutoFit/>
          </a:bodyPr>
          <a:lstStyle>
            <a:defPPr>
              <a:defRPr lang="en-US"/>
            </a:defPPr>
            <a:lvl1pPr>
              <a:defRPr sz="900"/>
            </a:lvl1pPr>
          </a:lstStyle>
          <a:p>
            <a:r>
              <a:rPr lang="en-US" sz="900"/>
              <a:t>Amber</a:t>
            </a:r>
          </a:p>
          <a:p>
            <a:r>
              <a:rPr lang="en-US" sz="900"/>
              <a:t>RGB 223, 109, 82</a:t>
            </a:r>
          </a:p>
          <a:p>
            <a:r>
              <a:rPr lang="en-US" sz="900"/>
              <a:t>HEX #DF6D52</a:t>
            </a:r>
          </a:p>
        </p:txBody>
      </p:sp>
      <p:sp>
        <p:nvSpPr>
          <p:cNvPr id="139" name="TextBox 138">
            <a:extLst>
              <a:ext uri="{FF2B5EF4-FFF2-40B4-BE49-F238E27FC236}">
                <a16:creationId xmlns:a16="http://schemas.microsoft.com/office/drawing/2014/main" id="{7632BB0B-06F8-1F40-9927-AC1D7C8B71AD}"/>
              </a:ext>
            </a:extLst>
          </p:cNvPr>
          <p:cNvSpPr txBox="1"/>
          <p:nvPr/>
        </p:nvSpPr>
        <p:spPr>
          <a:xfrm>
            <a:off x="7407062" y="4364645"/>
            <a:ext cx="870852" cy="507831"/>
          </a:xfrm>
          <a:prstGeom prst="rect">
            <a:avLst/>
          </a:prstGeom>
          <a:noFill/>
        </p:spPr>
        <p:txBody>
          <a:bodyPr wrap="square" lIns="0" rIns="0" rtlCol="0">
            <a:spAutoFit/>
          </a:bodyPr>
          <a:lstStyle>
            <a:defPPr>
              <a:defRPr lang="en-US"/>
            </a:defPPr>
            <a:lvl1pPr>
              <a:defRPr sz="900"/>
            </a:lvl1pPr>
          </a:lstStyle>
          <a:p>
            <a:r>
              <a:rPr lang="en-US" sz="900"/>
              <a:t>Fern</a:t>
            </a:r>
          </a:p>
          <a:p>
            <a:r>
              <a:rPr lang="en-US" sz="900"/>
              <a:t>RGB 131, 211, 127</a:t>
            </a:r>
          </a:p>
          <a:p>
            <a:r>
              <a:rPr lang="en-US" sz="900"/>
              <a:t>HEX #</a:t>
            </a:r>
            <a:r>
              <a:rPr lang="en-US" sz="900" cap="all"/>
              <a:t>83d37f</a:t>
            </a:r>
            <a:endParaRPr lang="en-US" sz="900"/>
          </a:p>
        </p:txBody>
      </p:sp>
      <p:sp>
        <p:nvSpPr>
          <p:cNvPr id="140" name="Rectangle 139">
            <a:extLst>
              <a:ext uri="{FF2B5EF4-FFF2-40B4-BE49-F238E27FC236}">
                <a16:creationId xmlns:a16="http://schemas.microsoft.com/office/drawing/2014/main" id="{F28953BA-6F89-1BAD-AC1D-BED7B2944F28}"/>
              </a:ext>
            </a:extLst>
          </p:cNvPr>
          <p:cNvSpPr/>
          <p:nvPr/>
        </p:nvSpPr>
        <p:spPr>
          <a:xfrm>
            <a:off x="9528610" y="1865349"/>
            <a:ext cx="879778" cy="6927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1" name="TextBox 140">
            <a:extLst>
              <a:ext uri="{FF2B5EF4-FFF2-40B4-BE49-F238E27FC236}">
                <a16:creationId xmlns:a16="http://schemas.microsoft.com/office/drawing/2014/main" id="{2D7D33A9-5BB6-9E8C-1035-3DCE3A8908F4}"/>
              </a:ext>
            </a:extLst>
          </p:cNvPr>
          <p:cNvSpPr txBox="1"/>
          <p:nvPr/>
        </p:nvSpPr>
        <p:spPr>
          <a:xfrm>
            <a:off x="9539117" y="2565924"/>
            <a:ext cx="870852" cy="507831"/>
          </a:xfrm>
          <a:prstGeom prst="rect">
            <a:avLst/>
          </a:prstGeom>
          <a:noFill/>
        </p:spPr>
        <p:txBody>
          <a:bodyPr wrap="square" lIns="0" rIns="0" rtlCol="0">
            <a:spAutoFit/>
          </a:bodyPr>
          <a:lstStyle>
            <a:defPPr>
              <a:defRPr lang="en-US"/>
            </a:defPPr>
            <a:lvl1pPr>
              <a:defRPr sz="900"/>
            </a:lvl1pPr>
          </a:lstStyle>
          <a:p>
            <a:r>
              <a:rPr lang="en-US" sz="900"/>
              <a:t>Gray</a:t>
            </a:r>
          </a:p>
          <a:p>
            <a:r>
              <a:rPr lang="en-US" sz="900"/>
              <a:t>RGB 171, 176, 173</a:t>
            </a:r>
          </a:p>
          <a:p>
            <a:r>
              <a:rPr lang="en-US" sz="900"/>
              <a:t>HEX #ABB0AD</a:t>
            </a:r>
          </a:p>
        </p:txBody>
      </p:sp>
      <p:sp>
        <p:nvSpPr>
          <p:cNvPr id="2" name="TextBox 1">
            <a:extLst>
              <a:ext uri="{FF2B5EF4-FFF2-40B4-BE49-F238E27FC236}">
                <a16:creationId xmlns:a16="http://schemas.microsoft.com/office/drawing/2014/main" id="{FF17EE85-C178-BBE4-5C18-0515D16B55C6}"/>
              </a:ext>
            </a:extLst>
          </p:cNvPr>
          <p:cNvSpPr txBox="1"/>
          <p:nvPr userDrawn="1"/>
        </p:nvSpPr>
        <p:spPr>
          <a:xfrm>
            <a:off x="4205701" y="1482837"/>
            <a:ext cx="3421187" cy="298257"/>
          </a:xfrm>
          <a:prstGeom prst="rect">
            <a:avLst/>
          </a:prstGeom>
          <a:noFill/>
          <a:ln w="25400">
            <a:noFill/>
          </a:ln>
        </p:spPr>
        <p:txBody>
          <a:bodyPr wrap="square" lIns="0" t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Primary colors</a:t>
            </a:r>
          </a:p>
        </p:txBody>
      </p:sp>
      <p:sp>
        <p:nvSpPr>
          <p:cNvPr id="7" name="TextBox 6">
            <a:extLst>
              <a:ext uri="{FF2B5EF4-FFF2-40B4-BE49-F238E27FC236}">
                <a16:creationId xmlns:a16="http://schemas.microsoft.com/office/drawing/2014/main" id="{38BAD55C-0DB7-CD8E-7335-84C527723216}"/>
              </a:ext>
            </a:extLst>
          </p:cNvPr>
          <p:cNvSpPr txBox="1"/>
          <p:nvPr userDrawn="1"/>
        </p:nvSpPr>
        <p:spPr>
          <a:xfrm>
            <a:off x="4205701" y="3281157"/>
            <a:ext cx="3421187" cy="298257"/>
          </a:xfrm>
          <a:prstGeom prst="rect">
            <a:avLst/>
          </a:prstGeom>
          <a:noFill/>
          <a:ln w="25400">
            <a:noFill/>
          </a:ln>
        </p:spPr>
        <p:txBody>
          <a:bodyPr wrap="square" lIns="0" tIns="0" rtlCol="0">
            <a:noAutofit/>
          </a:bodyPr>
          <a:lstStyle/>
          <a:p>
            <a:pPr marL="0" indent="0" algn="l" defTabSz="914446" rtl="0" eaLnBrk="1" latinLnBrk="0" hangingPunct="1">
              <a:lnSpc>
                <a:spcPct val="100000"/>
              </a:lnSpc>
              <a:spcBef>
                <a:spcPts val="0"/>
              </a:spcBef>
              <a:buFont typeface="Arial" panose="020B0604020202020204" pitchFamily="34" charset="0"/>
              <a:buNone/>
            </a:pPr>
            <a:r>
              <a:rPr lang="en-US" sz="2000" b="1" kern="1200">
                <a:solidFill>
                  <a:schemeClr val="tx1"/>
                </a:solidFill>
                <a:latin typeface="+mn-lt"/>
                <a:ea typeface="+mn-ea"/>
                <a:cs typeface="+mn-cs"/>
              </a:rPr>
              <a:t>Secondary colors</a:t>
            </a:r>
            <a:endParaRPr lang="en-US" sz="2400"/>
          </a:p>
        </p:txBody>
      </p:sp>
      <p:sp>
        <p:nvSpPr>
          <p:cNvPr id="9" name="TextBox 8">
            <a:extLst>
              <a:ext uri="{FF2B5EF4-FFF2-40B4-BE49-F238E27FC236}">
                <a16:creationId xmlns:a16="http://schemas.microsoft.com/office/drawing/2014/main" id="{59BD3F8B-7151-8095-7CBF-3FBC5A29129D}"/>
              </a:ext>
            </a:extLst>
          </p:cNvPr>
          <p:cNvSpPr txBox="1"/>
          <p:nvPr userDrawn="1"/>
        </p:nvSpPr>
        <p:spPr>
          <a:xfrm>
            <a:off x="8501242" y="3695115"/>
            <a:ext cx="2857926" cy="646331"/>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Note: </a:t>
            </a:r>
            <a:r>
              <a:rPr lang="en-US" sz="1400" b="0" kern="1200">
                <a:solidFill>
                  <a:schemeClr val="tx1"/>
                </a:solidFill>
                <a:latin typeface="+mn-lt"/>
                <a:ea typeface="+mn-ea"/>
                <a:cs typeface="+mn-cs"/>
              </a:rPr>
              <a:t>In this template, these colors appear automatically in the PowerPoint color pull-down menu.</a:t>
            </a:r>
            <a:endParaRPr lang="en-US" sz="1400"/>
          </a:p>
        </p:txBody>
      </p:sp>
      <p:sp>
        <p:nvSpPr>
          <p:cNvPr id="11" name="Rectangle 10">
            <a:extLst>
              <a:ext uri="{FF2B5EF4-FFF2-40B4-BE49-F238E27FC236}">
                <a16:creationId xmlns:a16="http://schemas.microsoft.com/office/drawing/2014/main" id="{04A777C5-C204-5A90-3FB5-3C0203148CB5}"/>
              </a:ext>
            </a:extLst>
          </p:cNvPr>
          <p:cNvSpPr/>
          <p:nvPr userDrawn="1"/>
        </p:nvSpPr>
        <p:spPr>
          <a:xfrm>
            <a:off x="4211026" y="5367194"/>
            <a:ext cx="879778" cy="692727"/>
          </a:xfrm>
          <a:prstGeom prst="rect">
            <a:avLst/>
          </a:prstGeom>
          <a:solidFill>
            <a:srgbClr val="EAE7D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 name="TextBox 11">
            <a:extLst>
              <a:ext uri="{FF2B5EF4-FFF2-40B4-BE49-F238E27FC236}">
                <a16:creationId xmlns:a16="http://schemas.microsoft.com/office/drawing/2014/main" id="{4CDB798B-D738-CD56-2500-2013A9020520}"/>
              </a:ext>
            </a:extLst>
          </p:cNvPr>
          <p:cNvSpPr txBox="1"/>
          <p:nvPr userDrawn="1"/>
        </p:nvSpPr>
        <p:spPr>
          <a:xfrm>
            <a:off x="4221532" y="6067769"/>
            <a:ext cx="870852" cy="507831"/>
          </a:xfrm>
          <a:prstGeom prst="rect">
            <a:avLst/>
          </a:prstGeom>
          <a:noFill/>
        </p:spPr>
        <p:txBody>
          <a:bodyPr wrap="square" lIns="0" rIns="0" rtlCol="0">
            <a:spAutoFit/>
          </a:bodyPr>
          <a:lstStyle>
            <a:defPPr>
              <a:defRPr lang="en-US"/>
            </a:defPPr>
            <a:lvl1pPr>
              <a:defRPr sz="900"/>
            </a:lvl1pPr>
          </a:lstStyle>
          <a:p>
            <a:r>
              <a:rPr lang="en-US" sz="900"/>
              <a:t>Bone</a:t>
            </a:r>
          </a:p>
          <a:p>
            <a:r>
              <a:rPr lang="en-US" sz="900"/>
              <a:t>RGB 234, 231, 221</a:t>
            </a:r>
          </a:p>
          <a:p>
            <a:r>
              <a:rPr lang="en-US" sz="900"/>
              <a:t>HEX #EAE7DD</a:t>
            </a:r>
          </a:p>
        </p:txBody>
      </p:sp>
      <p:sp>
        <p:nvSpPr>
          <p:cNvPr id="15" name="Rectangle 14">
            <a:extLst>
              <a:ext uri="{FF2B5EF4-FFF2-40B4-BE49-F238E27FC236}">
                <a16:creationId xmlns:a16="http://schemas.microsoft.com/office/drawing/2014/main" id="{3BD5D67B-AB21-6279-E510-FEED6B2D5819}"/>
              </a:ext>
            </a:extLst>
          </p:cNvPr>
          <p:cNvSpPr/>
          <p:nvPr userDrawn="1"/>
        </p:nvSpPr>
        <p:spPr>
          <a:xfrm>
            <a:off x="4211026" y="3671918"/>
            <a:ext cx="879778" cy="692727"/>
          </a:xfrm>
          <a:prstGeom prst="rect">
            <a:avLst/>
          </a:prstGeom>
          <a:solidFill>
            <a:srgbClr val="55B9D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6" name="TextBox 15">
            <a:extLst>
              <a:ext uri="{FF2B5EF4-FFF2-40B4-BE49-F238E27FC236}">
                <a16:creationId xmlns:a16="http://schemas.microsoft.com/office/drawing/2014/main" id="{8D311748-83C6-A272-E4EC-5B8959DE5BE2}"/>
              </a:ext>
            </a:extLst>
          </p:cNvPr>
          <p:cNvSpPr txBox="1"/>
          <p:nvPr userDrawn="1"/>
        </p:nvSpPr>
        <p:spPr>
          <a:xfrm>
            <a:off x="4211025" y="4364645"/>
            <a:ext cx="870852" cy="507831"/>
          </a:xfrm>
          <a:prstGeom prst="rect">
            <a:avLst/>
          </a:prstGeom>
          <a:noFill/>
        </p:spPr>
        <p:txBody>
          <a:bodyPr wrap="square" lIns="0" rIns="0" rtlCol="0">
            <a:spAutoFit/>
          </a:bodyPr>
          <a:lstStyle/>
          <a:p>
            <a:r>
              <a:rPr lang="en-US" sz="900"/>
              <a:t>Sky</a:t>
            </a:r>
          </a:p>
          <a:p>
            <a:r>
              <a:rPr lang="en-US" sz="900"/>
              <a:t>RGB 85, 185, 212</a:t>
            </a:r>
          </a:p>
          <a:p>
            <a:r>
              <a:rPr lang="en-US" sz="900"/>
              <a:t>HEX #</a:t>
            </a:r>
            <a:r>
              <a:rPr lang="en-US" sz="900" cap="all"/>
              <a:t>55b9d4</a:t>
            </a:r>
            <a:endParaRPr lang="en-US" sz="900"/>
          </a:p>
        </p:txBody>
      </p:sp>
      <p:sp>
        <p:nvSpPr>
          <p:cNvPr id="17" name="Rectangle 16">
            <a:extLst>
              <a:ext uri="{FF2B5EF4-FFF2-40B4-BE49-F238E27FC236}">
                <a16:creationId xmlns:a16="http://schemas.microsoft.com/office/drawing/2014/main" id="{D7481BC8-B635-2B86-D256-64D845212EA9}"/>
              </a:ext>
            </a:extLst>
          </p:cNvPr>
          <p:cNvSpPr/>
          <p:nvPr userDrawn="1"/>
        </p:nvSpPr>
        <p:spPr>
          <a:xfrm>
            <a:off x="8475332" y="5368878"/>
            <a:ext cx="879778" cy="692727"/>
          </a:xfrm>
          <a:prstGeom prst="rect">
            <a:avLst/>
          </a:prstGeom>
          <a:solidFill>
            <a:srgbClr val="BC34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8" name="TextBox 17">
            <a:extLst>
              <a:ext uri="{FF2B5EF4-FFF2-40B4-BE49-F238E27FC236}">
                <a16:creationId xmlns:a16="http://schemas.microsoft.com/office/drawing/2014/main" id="{AC42BD57-AEB5-EF1D-43D6-590193A0381F}"/>
              </a:ext>
            </a:extLst>
          </p:cNvPr>
          <p:cNvSpPr txBox="1"/>
          <p:nvPr userDrawn="1"/>
        </p:nvSpPr>
        <p:spPr>
          <a:xfrm>
            <a:off x="8485838" y="6069452"/>
            <a:ext cx="870852" cy="507831"/>
          </a:xfrm>
          <a:prstGeom prst="rect">
            <a:avLst/>
          </a:prstGeom>
          <a:noFill/>
        </p:spPr>
        <p:txBody>
          <a:bodyPr wrap="square" lIns="0" rIns="0" rtlCol="0">
            <a:spAutoFit/>
          </a:bodyPr>
          <a:lstStyle>
            <a:defPPr>
              <a:defRPr lang="en-US"/>
            </a:defPPr>
            <a:lvl1pPr>
              <a:defRPr sz="900"/>
            </a:lvl1pPr>
          </a:lstStyle>
          <a:p>
            <a:r>
              <a:rPr lang="en-US" sz="900"/>
              <a:t>Red</a:t>
            </a:r>
          </a:p>
          <a:p>
            <a:r>
              <a:rPr lang="en-US" sz="900"/>
              <a:t>RGB 188, 52, 62</a:t>
            </a:r>
          </a:p>
          <a:p>
            <a:r>
              <a:rPr lang="en-US" sz="900"/>
              <a:t>#BC343E</a:t>
            </a:r>
          </a:p>
        </p:txBody>
      </p:sp>
      <p:sp>
        <p:nvSpPr>
          <p:cNvPr id="21" name="Rectangle 20">
            <a:extLst>
              <a:ext uri="{FF2B5EF4-FFF2-40B4-BE49-F238E27FC236}">
                <a16:creationId xmlns:a16="http://schemas.microsoft.com/office/drawing/2014/main" id="{A0FDBC74-B8BF-77EC-7F87-DD704F9B9CDC}"/>
              </a:ext>
            </a:extLst>
          </p:cNvPr>
          <p:cNvSpPr/>
          <p:nvPr userDrawn="1"/>
        </p:nvSpPr>
        <p:spPr>
          <a:xfrm>
            <a:off x="9527071" y="5367194"/>
            <a:ext cx="879737" cy="692727"/>
          </a:xfrm>
          <a:prstGeom prst="rect">
            <a:avLst/>
          </a:prstGeom>
          <a:solidFill>
            <a:srgbClr val="19416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22" name="TextBox 21">
            <a:extLst>
              <a:ext uri="{FF2B5EF4-FFF2-40B4-BE49-F238E27FC236}">
                <a16:creationId xmlns:a16="http://schemas.microsoft.com/office/drawing/2014/main" id="{92A908C0-9E75-9F95-3351-34938309F9B8}"/>
              </a:ext>
            </a:extLst>
          </p:cNvPr>
          <p:cNvSpPr txBox="1"/>
          <p:nvPr userDrawn="1"/>
        </p:nvSpPr>
        <p:spPr>
          <a:xfrm>
            <a:off x="9537578" y="6067769"/>
            <a:ext cx="870811" cy="507831"/>
          </a:xfrm>
          <a:prstGeom prst="rect">
            <a:avLst/>
          </a:prstGeom>
          <a:noFill/>
        </p:spPr>
        <p:txBody>
          <a:bodyPr wrap="square" lIns="0" rIns="0" rtlCol="0">
            <a:spAutoFit/>
          </a:bodyPr>
          <a:lstStyle>
            <a:defPPr>
              <a:defRPr lang="en-US"/>
            </a:defPPr>
            <a:lvl1pPr>
              <a:defRPr sz="900"/>
            </a:lvl1pPr>
          </a:lstStyle>
          <a:p>
            <a:r>
              <a:rPr lang="en-US" sz="900"/>
              <a:t>Ocean</a:t>
            </a:r>
          </a:p>
          <a:p>
            <a:r>
              <a:rPr lang="en-US" sz="900"/>
              <a:t>RGB 25, 65, 101</a:t>
            </a:r>
          </a:p>
          <a:p>
            <a:r>
              <a:rPr lang="en-US" sz="900"/>
              <a:t>HEX #194165</a:t>
            </a:r>
          </a:p>
        </p:txBody>
      </p:sp>
      <p:sp>
        <p:nvSpPr>
          <p:cNvPr id="3" name="TextBox 2">
            <a:extLst>
              <a:ext uri="{FF2B5EF4-FFF2-40B4-BE49-F238E27FC236}">
                <a16:creationId xmlns:a16="http://schemas.microsoft.com/office/drawing/2014/main" id="{C87842DA-BD63-CE51-50CA-232925274584}"/>
              </a:ext>
            </a:extLst>
          </p:cNvPr>
          <p:cNvSpPr txBox="1"/>
          <p:nvPr userDrawn="1"/>
        </p:nvSpPr>
        <p:spPr>
          <a:xfrm>
            <a:off x="4202430" y="5061673"/>
            <a:ext cx="2857926" cy="215444"/>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Alternative background color</a:t>
            </a:r>
            <a:endParaRPr lang="en-US" sz="1400"/>
          </a:p>
        </p:txBody>
      </p:sp>
      <p:sp>
        <p:nvSpPr>
          <p:cNvPr id="4" name="TextBox 3">
            <a:extLst>
              <a:ext uri="{FF2B5EF4-FFF2-40B4-BE49-F238E27FC236}">
                <a16:creationId xmlns:a16="http://schemas.microsoft.com/office/drawing/2014/main" id="{E7B0D2B9-D0B6-A569-ACC5-58BE03BEDD51}"/>
              </a:ext>
            </a:extLst>
          </p:cNvPr>
          <p:cNvSpPr txBox="1"/>
          <p:nvPr userDrawn="1"/>
        </p:nvSpPr>
        <p:spPr>
          <a:xfrm>
            <a:off x="7391146" y="5085409"/>
            <a:ext cx="4074949" cy="215444"/>
          </a:xfrm>
          <a:prstGeom prst="rect">
            <a:avLst/>
          </a:prstGeom>
          <a:noFill/>
        </p:spPr>
        <p:txBody>
          <a:bodyPr wrap="square" lIns="0" tIns="0" rIns="0" bIns="0" rtlCol="0">
            <a:spAutoFit/>
          </a:bodyPr>
          <a:lstStyle/>
          <a:p>
            <a:pPr marL="0" indent="0" algn="l" defTabSz="914446" rtl="0" eaLnBrk="1" latinLnBrk="0" hangingPunct="1">
              <a:lnSpc>
                <a:spcPct val="100000"/>
              </a:lnSpc>
              <a:spcBef>
                <a:spcPts val="0"/>
              </a:spcBef>
              <a:buFont typeface="Arial" panose="020B0604020202020204" pitchFamily="34" charset="0"/>
              <a:buNone/>
            </a:pPr>
            <a:r>
              <a:rPr lang="en-US" sz="1400" b="1" kern="1200">
                <a:solidFill>
                  <a:schemeClr val="tx1"/>
                </a:solidFill>
                <a:latin typeface="+mn-lt"/>
                <a:ea typeface="+mn-ea"/>
                <a:cs typeface="+mn-cs"/>
              </a:rPr>
              <a:t>Tertiary colors</a:t>
            </a:r>
            <a:r>
              <a:rPr lang="en-US" sz="1400" b="0" kern="1200">
                <a:solidFill>
                  <a:schemeClr val="tx1"/>
                </a:solidFill>
                <a:latin typeface="+mn-lt"/>
                <a:ea typeface="+mn-ea"/>
                <a:cs typeface="+mn-cs"/>
              </a:rPr>
              <a:t>—use only when absolutely necessary</a:t>
            </a:r>
            <a:endParaRPr lang="en-US" sz="1400" b="0"/>
          </a:p>
        </p:txBody>
      </p:sp>
      <p:pic>
        <p:nvPicPr>
          <p:cNvPr id="6" name="Picture 5" descr="A screenshot of a color chart&#10;&#10;AI-generated content may be incorrect.">
            <a:extLst>
              <a:ext uri="{FF2B5EF4-FFF2-40B4-BE49-F238E27FC236}">
                <a16:creationId xmlns:a16="http://schemas.microsoft.com/office/drawing/2014/main" id="{FC82B53D-AF3F-6B47-C45B-8BF5AAC68E4E}"/>
              </a:ext>
            </a:extLst>
          </p:cNvPr>
          <p:cNvPicPr>
            <a:picLocks noChangeAspect="1"/>
          </p:cNvPicPr>
          <p:nvPr userDrawn="1"/>
        </p:nvPicPr>
        <p:blipFill>
          <a:blip r:embed="rId2"/>
          <a:stretch>
            <a:fillRect/>
          </a:stretch>
        </p:blipFill>
        <p:spPr>
          <a:xfrm>
            <a:off x="359499" y="4541590"/>
            <a:ext cx="1494039" cy="1471054"/>
          </a:xfrm>
          <a:prstGeom prst="rect">
            <a:avLst/>
          </a:prstGeom>
        </p:spPr>
      </p:pic>
      <p:sp>
        <p:nvSpPr>
          <p:cNvPr id="8" name="Rectangle 7">
            <a:extLst>
              <a:ext uri="{FF2B5EF4-FFF2-40B4-BE49-F238E27FC236}">
                <a16:creationId xmlns:a16="http://schemas.microsoft.com/office/drawing/2014/main" id="{062BFA8B-2084-642F-2CBA-C446744C9ACC}"/>
              </a:ext>
            </a:extLst>
          </p:cNvPr>
          <p:cNvSpPr/>
          <p:nvPr userDrawn="1"/>
        </p:nvSpPr>
        <p:spPr>
          <a:xfrm>
            <a:off x="359494" y="4882001"/>
            <a:ext cx="1491070" cy="1130643"/>
          </a:xfrm>
          <a:prstGeom prst="rect">
            <a:avLst/>
          </a:prstGeom>
          <a:noFill/>
          <a:ln w="25400">
            <a:solidFill>
              <a:srgbClr val="BC343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cxnSp>
        <p:nvCxnSpPr>
          <p:cNvPr id="13" name="Straight Connector 12">
            <a:extLst>
              <a:ext uri="{FF2B5EF4-FFF2-40B4-BE49-F238E27FC236}">
                <a16:creationId xmlns:a16="http://schemas.microsoft.com/office/drawing/2014/main" id="{32DEB511-EC6F-82CA-3944-9406DBA076DA}"/>
              </a:ext>
            </a:extLst>
          </p:cNvPr>
          <p:cNvCxnSpPr>
            <a:cxnSpLocks/>
          </p:cNvCxnSpPr>
          <p:nvPr userDrawn="1"/>
        </p:nvCxnSpPr>
        <p:spPr>
          <a:xfrm>
            <a:off x="359494" y="4882001"/>
            <a:ext cx="1487459" cy="1130643"/>
          </a:xfrm>
          <a:prstGeom prst="line">
            <a:avLst/>
          </a:prstGeom>
          <a:ln w="25400">
            <a:solidFill>
              <a:srgbClr val="BC343E"/>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4BEA468-A171-0A93-C483-5011DF0C3267}"/>
              </a:ext>
            </a:extLst>
          </p:cNvPr>
          <p:cNvCxnSpPr>
            <a:cxnSpLocks/>
          </p:cNvCxnSpPr>
          <p:nvPr userDrawn="1"/>
        </p:nvCxnSpPr>
        <p:spPr>
          <a:xfrm flipH="1">
            <a:off x="359494" y="4882001"/>
            <a:ext cx="1487459" cy="1130643"/>
          </a:xfrm>
          <a:prstGeom prst="line">
            <a:avLst/>
          </a:prstGeom>
          <a:ln w="25400">
            <a:solidFill>
              <a:srgbClr val="BC34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2862970"/>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Digital brand center">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728741-DB45-B5A8-1C39-8FBC61FE6F7C}"/>
              </a:ext>
            </a:extLst>
          </p:cNvPr>
          <p:cNvSpPr txBox="1"/>
          <p:nvPr userDrawn="1"/>
        </p:nvSpPr>
        <p:spPr>
          <a:xfrm>
            <a:off x="342900" y="1501342"/>
            <a:ext cx="5212981" cy="4839786"/>
          </a:xfrm>
          <a:prstGeom prst="rect">
            <a:avLst/>
          </a:prstGeom>
          <a:noFill/>
        </p:spPr>
        <p:txBody>
          <a:bodyPr wrap="square" lIns="0" tIns="0" rIns="0" bIns="0" rtlCol="0">
            <a:spAutoFit/>
          </a:bodyPr>
          <a:lstStyle/>
          <a:p>
            <a:pPr algn="l" fontAlgn="ctr">
              <a:spcAft>
                <a:spcPts val="600"/>
              </a:spcAft>
            </a:pPr>
            <a:r>
              <a:rPr lang="en-US" sz="1800" b="1" i="0" u="none" strike="noStrike">
                <a:solidFill>
                  <a:srgbClr val="001D35"/>
                </a:solidFill>
                <a:effectLst/>
              </a:rPr>
              <a:t>Select the image:</a:t>
            </a:r>
            <a:r>
              <a:rPr lang="en-US" sz="1800" b="0" i="0" u="none" strike="noStrike">
                <a:solidFill>
                  <a:srgbClr val="001D35"/>
                </a:solidFill>
                <a:effectLst/>
              </a:rPr>
              <a:t> Click directly on the image you want to change. </a:t>
            </a:r>
          </a:p>
          <a:p>
            <a:pPr algn="l">
              <a:spcAft>
                <a:spcPts val="600"/>
              </a:spcAft>
            </a:pPr>
            <a:r>
              <a:rPr lang="en-US" sz="1800" b="1" i="0" u="none" strike="noStrike">
                <a:solidFill>
                  <a:srgbClr val="001D35"/>
                </a:solidFill>
                <a:effectLst/>
              </a:rPr>
              <a:t>Access "Change Picture":</a:t>
            </a:r>
            <a:endParaRPr lang="en-US" sz="1800" b="0" i="0" u="none" strike="noStrike">
              <a:solidFill>
                <a:srgbClr val="001D35"/>
              </a:solidFill>
              <a:effectLst/>
            </a:endParaRPr>
          </a:p>
          <a:p>
            <a:pPr marL="231787" lvl="1" indent="-222261" algn="l" fontAlgn="ctr">
              <a:spcAft>
                <a:spcPts val="600"/>
              </a:spcAft>
              <a:buFont typeface="Arial" panose="020B0604020202020204" pitchFamily="34" charset="0"/>
              <a:buChar char="•"/>
            </a:pPr>
            <a:r>
              <a:rPr lang="en-US" sz="1800" b="1" i="0" u="none" strike="noStrike">
                <a:solidFill>
                  <a:srgbClr val="001D35"/>
                </a:solidFill>
                <a:effectLst/>
              </a:rPr>
              <a:t>Right-click on the selected image:</a:t>
            </a:r>
            <a:r>
              <a:rPr lang="en-US" sz="1800" b="0" i="0" u="none" strike="noStrike">
                <a:solidFill>
                  <a:srgbClr val="001D35"/>
                </a:solidFill>
                <a:effectLst/>
              </a:rPr>
              <a:t> This will bring up a context menu. </a:t>
            </a:r>
          </a:p>
          <a:p>
            <a:pPr marL="231787" lvl="1" indent="-222261" algn="l" fontAlgn="ctr">
              <a:spcAft>
                <a:spcPts val="1500"/>
              </a:spcAft>
              <a:buFont typeface="Arial" panose="020B0604020202020204" pitchFamily="34" charset="0"/>
              <a:buChar char="•"/>
            </a:pPr>
            <a:r>
              <a:rPr lang="en-US" sz="1800" b="1" i="0" u="none" strike="noStrike">
                <a:solidFill>
                  <a:srgbClr val="001D35"/>
                </a:solidFill>
                <a:effectLst/>
              </a:rPr>
              <a:t>Select "Change Picture":</a:t>
            </a:r>
            <a:r>
              <a:rPr lang="en-US" sz="1800" b="0" i="0" u="none" strike="noStrike">
                <a:solidFill>
                  <a:srgbClr val="001D35"/>
                </a:solidFill>
                <a:effectLst/>
              </a:rPr>
              <a:t> Choose this option from the menu. </a:t>
            </a:r>
          </a:p>
          <a:p>
            <a:pPr algn="l">
              <a:spcAft>
                <a:spcPts val="600"/>
              </a:spcAft>
            </a:pPr>
            <a:r>
              <a:rPr lang="en-US" sz="1800" b="1" i="0" u="none" strike="noStrike">
                <a:solidFill>
                  <a:srgbClr val="001D35"/>
                </a:solidFill>
                <a:effectLst/>
              </a:rPr>
              <a:t>Choose your new image:</a:t>
            </a:r>
            <a:endParaRPr lang="en-US" sz="1800" b="0" i="0" u="none" strike="noStrike">
              <a:solidFill>
                <a:srgbClr val="001D35"/>
              </a:solidFill>
              <a:effectLst/>
            </a:endParaRPr>
          </a:p>
          <a:p>
            <a:pPr marL="231787" lvl="1" indent="-222261" algn="l" fontAlgn="ctr">
              <a:spcAft>
                <a:spcPts val="600"/>
              </a:spcAft>
              <a:buFont typeface="Arial" panose="020B0604020202020204" pitchFamily="34" charset="0"/>
              <a:buChar char="•"/>
            </a:pPr>
            <a:r>
              <a:rPr lang="en-US" sz="1800" b="1" i="0" u="none" strike="noStrike">
                <a:solidFill>
                  <a:srgbClr val="001D35"/>
                </a:solidFill>
                <a:effectLst/>
              </a:rPr>
              <a:t>Browse to the location:</a:t>
            </a:r>
            <a:r>
              <a:rPr lang="en-US" sz="1800" b="0" i="0" u="none" strike="noStrike">
                <a:solidFill>
                  <a:srgbClr val="001D35"/>
                </a:solidFill>
                <a:effectLst/>
              </a:rPr>
              <a:t> Use the file explorer to locate the new image you want to insert. </a:t>
            </a:r>
          </a:p>
          <a:p>
            <a:pPr marL="231787" lvl="1" indent="-222261" algn="l" fontAlgn="ctr">
              <a:spcAft>
                <a:spcPts val="1500"/>
              </a:spcAft>
              <a:buFont typeface="Arial" panose="020B0604020202020204" pitchFamily="34" charset="0"/>
              <a:buChar char="•"/>
            </a:pPr>
            <a:r>
              <a:rPr lang="en-US" sz="1800" b="1" i="0" u="none" strike="noStrike">
                <a:solidFill>
                  <a:srgbClr val="001D35"/>
                </a:solidFill>
                <a:effectLst/>
              </a:rPr>
              <a:t>Select the image:</a:t>
            </a:r>
            <a:r>
              <a:rPr lang="en-US" sz="1800" b="0" i="0" u="none" strike="noStrike">
                <a:solidFill>
                  <a:srgbClr val="001D35"/>
                </a:solidFill>
                <a:effectLst/>
              </a:rPr>
              <a:t> Click on the desired image file. </a:t>
            </a:r>
          </a:p>
          <a:p>
            <a:pPr algn="l">
              <a:spcAft>
                <a:spcPts val="1500"/>
              </a:spcAft>
            </a:pPr>
            <a:r>
              <a:rPr lang="en-US" sz="1800" b="1" i="0" u="none" strike="noStrike">
                <a:solidFill>
                  <a:srgbClr val="001D35"/>
                </a:solidFill>
                <a:effectLst/>
              </a:rPr>
              <a:t>Insert the new image:</a:t>
            </a:r>
            <a:r>
              <a:rPr lang="en-US" sz="1800" b="0" i="0" u="none" strike="noStrike">
                <a:solidFill>
                  <a:srgbClr val="001D35"/>
                </a:solidFill>
                <a:effectLst/>
              </a:rPr>
              <a:t> Click "Insert" to replace the old image with the new one. </a:t>
            </a:r>
          </a:p>
          <a:p>
            <a:endParaRPr lang="en-US" sz="1800"/>
          </a:p>
        </p:txBody>
      </p:sp>
      <p:pic>
        <p:nvPicPr>
          <p:cNvPr id="8" name="Picture 7" descr="A screenshot of a computer&#10;&#10;Description automatically generated">
            <a:extLst>
              <a:ext uri="{FF2B5EF4-FFF2-40B4-BE49-F238E27FC236}">
                <a16:creationId xmlns:a16="http://schemas.microsoft.com/office/drawing/2014/main" id="{C8075C7D-82A1-288E-3A07-845BAC13739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51296" y="1781944"/>
            <a:ext cx="3307104" cy="2208864"/>
          </a:xfrm>
          <a:prstGeom prst="rect">
            <a:avLst/>
          </a:prstGeom>
        </p:spPr>
      </p:pic>
      <p:pic>
        <p:nvPicPr>
          <p:cNvPr id="9" name="Picture 8" descr="A screenshot of a computer menu&#10;&#10;Description automatically generated">
            <a:extLst>
              <a:ext uri="{FF2B5EF4-FFF2-40B4-BE49-F238E27FC236}">
                <a16:creationId xmlns:a16="http://schemas.microsoft.com/office/drawing/2014/main" id="{CD0597EE-8701-CE3C-3D3F-ECC00D4EF82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718094" y="4333417"/>
            <a:ext cx="4660900" cy="1558448"/>
          </a:xfrm>
          <a:prstGeom prst="rect">
            <a:avLst/>
          </a:prstGeom>
        </p:spPr>
      </p:pic>
      <p:sp>
        <p:nvSpPr>
          <p:cNvPr id="10" name="TextBox 9">
            <a:extLst>
              <a:ext uri="{FF2B5EF4-FFF2-40B4-BE49-F238E27FC236}">
                <a16:creationId xmlns:a16="http://schemas.microsoft.com/office/drawing/2014/main" id="{3BCBC416-AB1C-A3AD-F335-9D0F113047B9}"/>
              </a:ext>
            </a:extLst>
          </p:cNvPr>
          <p:cNvSpPr txBox="1"/>
          <p:nvPr userDrawn="1"/>
        </p:nvSpPr>
        <p:spPr>
          <a:xfrm>
            <a:off x="6923204" y="1501343"/>
            <a:ext cx="4189387" cy="276999"/>
          </a:xfrm>
          <a:prstGeom prst="rect">
            <a:avLst/>
          </a:prstGeom>
          <a:noFill/>
        </p:spPr>
        <p:txBody>
          <a:bodyPr wrap="square" lIns="0" tIns="0" rIns="0" bIns="0" rtlCol="0">
            <a:spAutoFit/>
          </a:bodyPr>
          <a:lstStyle/>
          <a:p>
            <a:r>
              <a:rPr lang="en-US" sz="1800" b="1">
                <a:solidFill>
                  <a:srgbClr val="003A96"/>
                </a:solidFill>
              </a:rPr>
              <a:t>On the Picture Tools Format tab</a:t>
            </a:r>
          </a:p>
        </p:txBody>
      </p:sp>
      <p:sp>
        <p:nvSpPr>
          <p:cNvPr id="11" name="TextBox 10">
            <a:extLst>
              <a:ext uri="{FF2B5EF4-FFF2-40B4-BE49-F238E27FC236}">
                <a16:creationId xmlns:a16="http://schemas.microsoft.com/office/drawing/2014/main" id="{2715CBAA-1E1D-AE3D-D7E5-B0115C676D32}"/>
              </a:ext>
            </a:extLst>
          </p:cNvPr>
          <p:cNvSpPr txBox="1"/>
          <p:nvPr userDrawn="1"/>
        </p:nvSpPr>
        <p:spPr>
          <a:xfrm>
            <a:off x="6923204" y="4117944"/>
            <a:ext cx="4189387" cy="276999"/>
          </a:xfrm>
          <a:prstGeom prst="rect">
            <a:avLst/>
          </a:prstGeom>
          <a:noFill/>
        </p:spPr>
        <p:txBody>
          <a:bodyPr wrap="square" lIns="0" tIns="0" rIns="0" bIns="0" rtlCol="0">
            <a:spAutoFit/>
          </a:bodyPr>
          <a:lstStyle/>
          <a:p>
            <a:r>
              <a:rPr lang="en-US" sz="1800" b="1">
                <a:solidFill>
                  <a:srgbClr val="003A96"/>
                </a:solidFill>
              </a:rPr>
              <a:t>From the right-click menu</a:t>
            </a:r>
          </a:p>
        </p:txBody>
      </p:sp>
      <p:sp>
        <p:nvSpPr>
          <p:cNvPr id="12" name="Title 3">
            <a:extLst>
              <a:ext uri="{FF2B5EF4-FFF2-40B4-BE49-F238E27FC236}">
                <a16:creationId xmlns:a16="http://schemas.microsoft.com/office/drawing/2014/main" id="{067C5B95-B105-4F13-1078-851DC43A6F73}"/>
              </a:ext>
            </a:extLst>
          </p:cNvPr>
          <p:cNvSpPr txBox="1">
            <a:spLocks/>
          </p:cNvSpPr>
          <p:nvPr userDrawn="1"/>
        </p:nvSpPr>
        <p:spPr>
          <a:xfrm>
            <a:off x="342900" y="381000"/>
            <a:ext cx="11315700" cy="43815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3200"/>
              <a:t>How to change photos</a:t>
            </a:r>
          </a:p>
        </p:txBody>
      </p:sp>
    </p:spTree>
    <p:extLst>
      <p:ext uri="{BB962C8B-B14F-4D97-AF65-F5344CB8AC3E}">
        <p14:creationId xmlns:p14="http://schemas.microsoft.com/office/powerpoint/2010/main" val="2429816894"/>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tx2">
            <a:alpha val="30000"/>
          </a:schemeClr>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538985321"/>
              </p:ext>
            </p:ext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9" y="1589"/>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a:xfrm>
            <a:off x="1060076" y="745728"/>
            <a:ext cx="10902950" cy="661731"/>
          </a:xfrm>
        </p:spPr>
        <p:txBody>
          <a:bodyPr anchor="b" anchorCtr="0"/>
          <a:lstStyle>
            <a:lvl1pPr>
              <a:defRPr sz="2800"/>
            </a:lvl1pPr>
          </a:lstStyle>
          <a:p>
            <a:r>
              <a:rPr lang="en-US"/>
              <a:t>Click to edit title</a:t>
            </a:r>
          </a:p>
        </p:txBody>
      </p:sp>
      <p:sp>
        <p:nvSpPr>
          <p:cNvPr id="8" name="Text Placeholder 11">
            <a:extLst>
              <a:ext uri="{FF2B5EF4-FFF2-40B4-BE49-F238E27FC236}">
                <a16:creationId xmlns:a16="http://schemas.microsoft.com/office/drawing/2014/main" id="{7898C508-098E-8641-956A-DD8F7B008BD4}"/>
              </a:ext>
            </a:extLst>
          </p:cNvPr>
          <p:cNvSpPr>
            <a:spLocks noGrp="1"/>
          </p:cNvSpPr>
          <p:nvPr>
            <p:ph type="body" sz="quarter" idx="14" hasCustomPrompt="1"/>
          </p:nvPr>
        </p:nvSpPr>
        <p:spPr>
          <a:xfrm>
            <a:off x="1060076" y="6308566"/>
            <a:ext cx="7058029" cy="274981"/>
          </a:xfrm>
        </p:spPr>
        <p:txBody>
          <a:bodyPr anchor="b"/>
          <a:lstStyle>
            <a:lvl1pPr>
              <a:defRPr sz="80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6" name="Rounded Rectangle 5">
            <a:extLst>
              <a:ext uri="{FF2B5EF4-FFF2-40B4-BE49-F238E27FC236}">
                <a16:creationId xmlns:a16="http://schemas.microsoft.com/office/drawing/2014/main" id="{DD86875D-4C3C-3D27-3039-B51B5D32AB82}"/>
              </a:ext>
            </a:extLst>
          </p:cNvPr>
          <p:cNvSpPr/>
          <p:nvPr/>
        </p:nvSpPr>
        <p:spPr>
          <a:xfrm>
            <a:off x="-395046" y="259150"/>
            <a:ext cx="1266291" cy="122002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0" name="Text Placeholder 11">
            <a:extLst>
              <a:ext uri="{FF2B5EF4-FFF2-40B4-BE49-F238E27FC236}">
                <a16:creationId xmlns:a16="http://schemas.microsoft.com/office/drawing/2014/main" id="{D971659A-8124-2D4B-9108-F79FB97F4F24}"/>
              </a:ext>
            </a:extLst>
          </p:cNvPr>
          <p:cNvSpPr>
            <a:spLocks noGrp="1"/>
          </p:cNvSpPr>
          <p:nvPr>
            <p:ph type="body" sz="quarter" idx="16" hasCustomPrompt="1"/>
          </p:nvPr>
        </p:nvSpPr>
        <p:spPr>
          <a:xfrm>
            <a:off x="112433" y="694877"/>
            <a:ext cx="642270" cy="669416"/>
          </a:xfrm>
        </p:spPr>
        <p:txBody>
          <a:bodyPr anchor="b" anchorCtr="0"/>
          <a:lstStyle>
            <a:lvl1pPr algn="r">
              <a:defRPr sz="1000">
                <a:solidFill>
                  <a:schemeClr val="bg1"/>
                </a:solidFill>
              </a:defRPr>
            </a:lvl1pPr>
            <a:lvl2pPr marL="4764" indent="0">
              <a:buNone/>
              <a:defRPr sz="1600"/>
            </a:lvl2pPr>
            <a:lvl3pPr>
              <a:defRPr sz="1600"/>
            </a:lvl3pPr>
            <a:lvl4pPr>
              <a:defRPr sz="1600"/>
            </a:lvl4pPr>
            <a:lvl5pPr>
              <a:defRPr sz="1600"/>
            </a:lvl5pPr>
          </a:lstStyle>
          <a:p>
            <a:pPr lvl="0"/>
            <a:r>
              <a:rPr lang="en-US"/>
              <a:t>Click to add a section title</a:t>
            </a:r>
          </a:p>
        </p:txBody>
      </p:sp>
    </p:spTree>
    <p:extLst>
      <p:ext uri="{BB962C8B-B14F-4D97-AF65-F5344CB8AC3E}">
        <p14:creationId xmlns:p14="http://schemas.microsoft.com/office/powerpoint/2010/main" val="3047984588"/>
      </p:ext>
    </p:extLst>
  </p:cSld>
  <p:clrMapOvr>
    <a:masterClrMapping/>
  </p:clrMapOvr>
  <p:extLst>
    <p:ext uri="{DCECCB84-F9BA-43D5-87BE-67443E8EF086}">
      <p15:sldGuideLst xmlns:p15="http://schemas.microsoft.com/office/powerpoint/2012/main">
        <p15:guide id="1" orient="horz" pos="840">
          <p15:clr>
            <a:srgbClr val="FBAE40"/>
          </p15:clr>
        </p15:guide>
        <p15:guide id="2" pos="672">
          <p15:clr>
            <a:srgbClr val="FBAE40"/>
          </p15:clr>
        </p15:guide>
        <p15:guide id="3" orient="horz" pos="141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26563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p>
            <a:r>
              <a:rPr lang="en-US"/>
              <a:t>Click to edit title</a:t>
            </a:r>
          </a:p>
        </p:txBody>
      </p:sp>
      <p:sp>
        <p:nvSpPr>
          <p:cNvPr id="3" name="Text Placeholder 11">
            <a:extLst>
              <a:ext uri="{FF2B5EF4-FFF2-40B4-BE49-F238E27FC236}">
                <a16:creationId xmlns:a16="http://schemas.microsoft.com/office/drawing/2014/main" id="{B63015DA-BAD6-D641-B5F3-2ED5079D3C95}"/>
              </a:ext>
            </a:extLst>
          </p:cNvPr>
          <p:cNvSpPr>
            <a:spLocks noGrp="1"/>
          </p:cNvSpPr>
          <p:nvPr>
            <p:ph type="body" sz="quarter" idx="14" hasCustomPrompt="1"/>
          </p:nvPr>
        </p:nvSpPr>
        <p:spPr>
          <a:xfrm>
            <a:off x="350521" y="5838569"/>
            <a:ext cx="7058029" cy="274981"/>
          </a:xfrm>
        </p:spPr>
        <p:txBody>
          <a:bodyPr anchor="b"/>
          <a:lstStyle>
            <a:lvl1pPr>
              <a:defRPr sz="800" b="0">
                <a:solidFill>
                  <a:schemeClr val="tx1"/>
                </a:solidFill>
              </a:defRPr>
            </a:lvl1pPr>
            <a:lvl2pPr marL="4764"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3293668493"/>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LargeImage+Caption">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1"/>
            <a:ext cx="3657600" cy="685164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1" y="548642"/>
            <a:ext cx="2751328" cy="2987935"/>
          </a:xfrm>
          <a:prstGeom prst="rect">
            <a:avLst/>
          </a:prstGeom>
        </p:spPr>
        <p:txBody>
          <a:bodyPr anchor="b">
            <a:norm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201" indent="0">
              <a:buNone/>
              <a:defRPr sz="2800"/>
            </a:lvl2pPr>
            <a:lvl3pPr marL="914400" indent="0">
              <a:buNone/>
              <a:defRPr sz="2400"/>
            </a:lvl3pPr>
            <a:lvl4pPr marL="1371601" indent="0">
              <a:buNone/>
              <a:defRPr sz="2000"/>
            </a:lvl4pPr>
            <a:lvl5pPr marL="1828801" indent="0">
              <a:buNone/>
              <a:defRPr sz="2000"/>
            </a:lvl5pPr>
            <a:lvl6pPr marL="2286000" indent="0">
              <a:buNone/>
              <a:defRPr sz="2000"/>
            </a:lvl6pPr>
            <a:lvl7pPr marL="2743199" indent="0">
              <a:buNone/>
              <a:defRPr sz="2000"/>
            </a:lvl7pPr>
            <a:lvl8pPr marL="3200400" indent="0">
              <a:buNone/>
              <a:defRPr sz="2000"/>
            </a:lvl8pPr>
            <a:lvl9pPr marL="3657601"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3117088" y="372051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solidFill>
                <a:schemeClr val="accent3"/>
              </a:solidFill>
            </a:endParaRPr>
          </a:p>
        </p:txBody>
      </p:sp>
    </p:spTree>
    <p:extLst>
      <p:ext uri="{BB962C8B-B14F-4D97-AF65-F5344CB8AC3E}">
        <p14:creationId xmlns:p14="http://schemas.microsoft.com/office/powerpoint/2010/main" val="36042490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1.xml"/><Relationship Id="rId21" Type="http://schemas.openxmlformats.org/officeDocument/2006/relationships/slideLayout" Target="../slideLayouts/slideLayout36.xml"/><Relationship Id="rId42" Type="http://schemas.openxmlformats.org/officeDocument/2006/relationships/slideLayout" Target="../slideLayouts/slideLayout57.xml"/><Relationship Id="rId47" Type="http://schemas.openxmlformats.org/officeDocument/2006/relationships/slideLayout" Target="../slideLayouts/slideLayout62.xml"/><Relationship Id="rId63" Type="http://schemas.openxmlformats.org/officeDocument/2006/relationships/slideLayout" Target="../slideLayouts/slideLayout78.xml"/><Relationship Id="rId68" Type="http://schemas.openxmlformats.org/officeDocument/2006/relationships/slideLayout" Target="../slideLayouts/slideLayout83.xml"/><Relationship Id="rId16" Type="http://schemas.openxmlformats.org/officeDocument/2006/relationships/slideLayout" Target="../slideLayouts/slideLayout31.xml"/><Relationship Id="rId11" Type="http://schemas.openxmlformats.org/officeDocument/2006/relationships/slideLayout" Target="../slideLayouts/slideLayout26.xml"/><Relationship Id="rId32" Type="http://schemas.openxmlformats.org/officeDocument/2006/relationships/slideLayout" Target="../slideLayouts/slideLayout47.xml"/><Relationship Id="rId37" Type="http://schemas.openxmlformats.org/officeDocument/2006/relationships/slideLayout" Target="../slideLayouts/slideLayout52.xml"/><Relationship Id="rId53" Type="http://schemas.openxmlformats.org/officeDocument/2006/relationships/slideLayout" Target="../slideLayouts/slideLayout68.xml"/><Relationship Id="rId58" Type="http://schemas.openxmlformats.org/officeDocument/2006/relationships/slideLayout" Target="../slideLayouts/slideLayout73.xml"/><Relationship Id="rId74" Type="http://schemas.openxmlformats.org/officeDocument/2006/relationships/slideLayout" Target="../slideLayouts/slideLayout89.xml"/><Relationship Id="rId79" Type="http://schemas.openxmlformats.org/officeDocument/2006/relationships/tags" Target="../tags/tag2.xml"/><Relationship Id="rId5" Type="http://schemas.openxmlformats.org/officeDocument/2006/relationships/slideLayout" Target="../slideLayouts/slideLayout20.xml"/><Relationship Id="rId61" Type="http://schemas.openxmlformats.org/officeDocument/2006/relationships/slideLayout" Target="../slideLayouts/slideLayout76.xml"/><Relationship Id="rId19" Type="http://schemas.openxmlformats.org/officeDocument/2006/relationships/slideLayout" Target="../slideLayouts/slideLayout3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slideLayout" Target="../slideLayouts/slideLayout45.xml"/><Relationship Id="rId35" Type="http://schemas.openxmlformats.org/officeDocument/2006/relationships/slideLayout" Target="../slideLayouts/slideLayout50.xml"/><Relationship Id="rId43" Type="http://schemas.openxmlformats.org/officeDocument/2006/relationships/slideLayout" Target="../slideLayouts/slideLayout58.xml"/><Relationship Id="rId48" Type="http://schemas.openxmlformats.org/officeDocument/2006/relationships/slideLayout" Target="../slideLayouts/slideLayout63.xml"/><Relationship Id="rId56" Type="http://schemas.openxmlformats.org/officeDocument/2006/relationships/slideLayout" Target="../slideLayouts/slideLayout71.xml"/><Relationship Id="rId64" Type="http://schemas.openxmlformats.org/officeDocument/2006/relationships/slideLayout" Target="../slideLayouts/slideLayout79.xml"/><Relationship Id="rId69" Type="http://schemas.openxmlformats.org/officeDocument/2006/relationships/slideLayout" Target="../slideLayouts/slideLayout84.xml"/><Relationship Id="rId77" Type="http://schemas.openxmlformats.org/officeDocument/2006/relationships/theme" Target="../theme/theme3.xml"/><Relationship Id="rId8" Type="http://schemas.openxmlformats.org/officeDocument/2006/relationships/slideLayout" Target="../slideLayouts/slideLayout23.xml"/><Relationship Id="rId51" Type="http://schemas.openxmlformats.org/officeDocument/2006/relationships/slideLayout" Target="../slideLayouts/slideLayout66.xml"/><Relationship Id="rId72" Type="http://schemas.openxmlformats.org/officeDocument/2006/relationships/slideLayout" Target="../slideLayouts/slideLayout87.xml"/><Relationship Id="rId80" Type="http://schemas.openxmlformats.org/officeDocument/2006/relationships/oleObject" Target="../embeddings/oleObject1.bin"/><Relationship Id="rId3" Type="http://schemas.openxmlformats.org/officeDocument/2006/relationships/slideLayout" Target="../slideLayouts/slideLayout18.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33" Type="http://schemas.openxmlformats.org/officeDocument/2006/relationships/slideLayout" Target="../slideLayouts/slideLayout48.xml"/><Relationship Id="rId38" Type="http://schemas.openxmlformats.org/officeDocument/2006/relationships/slideLayout" Target="../slideLayouts/slideLayout53.xml"/><Relationship Id="rId46" Type="http://schemas.openxmlformats.org/officeDocument/2006/relationships/slideLayout" Target="../slideLayouts/slideLayout61.xml"/><Relationship Id="rId59" Type="http://schemas.openxmlformats.org/officeDocument/2006/relationships/slideLayout" Target="../slideLayouts/slideLayout74.xml"/><Relationship Id="rId67" Type="http://schemas.openxmlformats.org/officeDocument/2006/relationships/slideLayout" Target="../slideLayouts/slideLayout82.xml"/><Relationship Id="rId20" Type="http://schemas.openxmlformats.org/officeDocument/2006/relationships/slideLayout" Target="../slideLayouts/slideLayout35.xml"/><Relationship Id="rId41" Type="http://schemas.openxmlformats.org/officeDocument/2006/relationships/slideLayout" Target="../slideLayouts/slideLayout56.xml"/><Relationship Id="rId54" Type="http://schemas.openxmlformats.org/officeDocument/2006/relationships/slideLayout" Target="../slideLayouts/slideLayout69.xml"/><Relationship Id="rId62" Type="http://schemas.openxmlformats.org/officeDocument/2006/relationships/slideLayout" Target="../slideLayouts/slideLayout77.xml"/><Relationship Id="rId70" Type="http://schemas.openxmlformats.org/officeDocument/2006/relationships/slideLayout" Target="../slideLayouts/slideLayout85.xml"/><Relationship Id="rId75" Type="http://schemas.openxmlformats.org/officeDocument/2006/relationships/slideLayout" Target="../slideLayouts/slideLayout90.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36" Type="http://schemas.openxmlformats.org/officeDocument/2006/relationships/slideLayout" Target="../slideLayouts/slideLayout51.xml"/><Relationship Id="rId49" Type="http://schemas.openxmlformats.org/officeDocument/2006/relationships/slideLayout" Target="../slideLayouts/slideLayout64.xml"/><Relationship Id="rId57" Type="http://schemas.openxmlformats.org/officeDocument/2006/relationships/slideLayout" Target="../slideLayouts/slideLayout72.xml"/><Relationship Id="rId10" Type="http://schemas.openxmlformats.org/officeDocument/2006/relationships/slideLayout" Target="../slideLayouts/slideLayout25.xml"/><Relationship Id="rId31" Type="http://schemas.openxmlformats.org/officeDocument/2006/relationships/slideLayout" Target="../slideLayouts/slideLayout46.xml"/><Relationship Id="rId44" Type="http://schemas.openxmlformats.org/officeDocument/2006/relationships/slideLayout" Target="../slideLayouts/slideLayout59.xml"/><Relationship Id="rId52" Type="http://schemas.openxmlformats.org/officeDocument/2006/relationships/slideLayout" Target="../slideLayouts/slideLayout67.xml"/><Relationship Id="rId60" Type="http://schemas.openxmlformats.org/officeDocument/2006/relationships/slideLayout" Target="../slideLayouts/slideLayout75.xml"/><Relationship Id="rId65" Type="http://schemas.openxmlformats.org/officeDocument/2006/relationships/slideLayout" Target="../slideLayouts/slideLayout80.xml"/><Relationship Id="rId73" Type="http://schemas.openxmlformats.org/officeDocument/2006/relationships/slideLayout" Target="../slideLayouts/slideLayout88.xml"/><Relationship Id="rId78" Type="http://schemas.openxmlformats.org/officeDocument/2006/relationships/tags" Target="../tags/tag1.xml"/><Relationship Id="rId81" Type="http://schemas.openxmlformats.org/officeDocument/2006/relationships/image" Target="../media/image4.emf"/><Relationship Id="rId4" Type="http://schemas.openxmlformats.org/officeDocument/2006/relationships/slideLayout" Target="../slideLayouts/slideLayout19.xml"/><Relationship Id="rId9" Type="http://schemas.openxmlformats.org/officeDocument/2006/relationships/slideLayout" Target="../slideLayouts/slideLayout24.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9" Type="http://schemas.openxmlformats.org/officeDocument/2006/relationships/slideLayout" Target="../slideLayouts/slideLayout54.xml"/><Relationship Id="rId34" Type="http://schemas.openxmlformats.org/officeDocument/2006/relationships/slideLayout" Target="../slideLayouts/slideLayout49.xml"/><Relationship Id="rId50" Type="http://schemas.openxmlformats.org/officeDocument/2006/relationships/slideLayout" Target="../slideLayouts/slideLayout65.xml"/><Relationship Id="rId55" Type="http://schemas.openxmlformats.org/officeDocument/2006/relationships/slideLayout" Target="../slideLayouts/slideLayout70.xml"/><Relationship Id="rId76" Type="http://schemas.openxmlformats.org/officeDocument/2006/relationships/slideLayout" Target="../slideLayouts/slideLayout91.xml"/><Relationship Id="rId7" Type="http://schemas.openxmlformats.org/officeDocument/2006/relationships/slideLayout" Target="../slideLayouts/slideLayout22.xml"/><Relationship Id="rId71" Type="http://schemas.openxmlformats.org/officeDocument/2006/relationships/slideLayout" Target="../slideLayouts/slideLayout86.xml"/><Relationship Id="rId2" Type="http://schemas.openxmlformats.org/officeDocument/2006/relationships/slideLayout" Target="../slideLayouts/slideLayout17.xml"/><Relationship Id="rId29" Type="http://schemas.openxmlformats.org/officeDocument/2006/relationships/slideLayout" Target="../slideLayouts/slideLayout44.xml"/><Relationship Id="rId24" Type="http://schemas.openxmlformats.org/officeDocument/2006/relationships/slideLayout" Target="../slideLayouts/slideLayout39.xml"/><Relationship Id="rId40" Type="http://schemas.openxmlformats.org/officeDocument/2006/relationships/slideLayout" Target="../slideLayouts/slideLayout55.xml"/><Relationship Id="rId45" Type="http://schemas.openxmlformats.org/officeDocument/2006/relationships/slideLayout" Target="../slideLayouts/slideLayout60.xml"/><Relationship Id="rId66"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518427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5/6/2026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2233756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DEEDC80-A6AE-4D71-8BED-4E85BC9C5D6B}"/>
              </a:ext>
            </a:extLst>
          </p:cNvPr>
          <p:cNvGraphicFramePr>
            <a:graphicFrameLocks noChangeAspect="1"/>
          </p:cNvGraphicFramePr>
          <p:nvPr>
            <p:custDataLst>
              <p:tags r:id="rId78"/>
            </p:custDataLst>
            <p:extLst>
              <p:ext uri="{D42A27DB-BD31-4B8C-83A1-F6EECF244321}">
                <p14:modId xmlns:p14="http://schemas.microsoft.com/office/powerpoint/2010/main" val="228120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0" imgW="530" imgH="531" progId="TCLayout.ActiveDocument.1">
                  <p:embed/>
                </p:oleObj>
              </mc:Choice>
              <mc:Fallback>
                <p:oleObj name="think-cell Slide" r:id="rId80" imgW="530" imgH="531" progId="TCLayout.ActiveDocument.1">
                  <p:embed/>
                  <p:pic>
                    <p:nvPicPr>
                      <p:cNvPr id="8" name="Object 7" hidden="1">
                        <a:extLst>
                          <a:ext uri="{FF2B5EF4-FFF2-40B4-BE49-F238E27FC236}">
                            <a16:creationId xmlns:a16="http://schemas.microsoft.com/office/drawing/2014/main" id="{CDEEDC80-A6AE-4D71-8BED-4E85BC9C5D6B}"/>
                          </a:ext>
                        </a:extLst>
                      </p:cNvPr>
                      <p:cNvPicPr/>
                      <p:nvPr/>
                    </p:nvPicPr>
                    <p:blipFill>
                      <a:blip r:embed="rId81"/>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D99B60-9158-488E-8BCC-87D5B5BCDFBF}"/>
              </a:ext>
            </a:extLst>
          </p:cNvPr>
          <p:cNvSpPr/>
          <p:nvPr>
            <p:custDataLst>
              <p:tags r:id="rId7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baseline="0">
              <a:latin typeface="Georgia" panose="02040502050405020303" pitchFamily="18" charset="0"/>
              <a:ea typeface="+mj-ea"/>
              <a:cs typeface="+mj-cs"/>
              <a:sym typeface="Georgia" panose="02040502050405020303" pitchFamily="18" charset="0"/>
            </a:endParaRPr>
          </a:p>
        </p:txBody>
      </p:sp>
      <p:sp>
        <p:nvSpPr>
          <p:cNvPr id="2" name="Title Placeholder 1">
            <a:extLst>
              <a:ext uri="{FF2B5EF4-FFF2-40B4-BE49-F238E27FC236}">
                <a16:creationId xmlns:a16="http://schemas.microsoft.com/office/drawing/2014/main" id="{37BB7F75-52C6-40D5-8388-347CF6B3BAF8}"/>
              </a:ext>
            </a:extLst>
          </p:cNvPr>
          <p:cNvSpPr>
            <a:spLocks noGrp="1"/>
          </p:cNvSpPr>
          <p:nvPr>
            <p:ph type="title"/>
          </p:nvPr>
        </p:nvSpPr>
        <p:spPr>
          <a:xfrm>
            <a:off x="350520" y="381002"/>
            <a:ext cx="11315700" cy="438150"/>
          </a:xfrm>
          <a:prstGeom prst="rect">
            <a:avLst/>
          </a:prstGeom>
        </p:spPr>
        <p:txBody>
          <a:bodyPr vert="horz" lIns="0" tIns="0" rIns="0" bIns="0" rtlCol="0" anchor="t">
            <a:noAutofit/>
          </a:bodyPr>
          <a:lstStyle/>
          <a:p>
            <a:r>
              <a:rPr lang="en-US"/>
              <a:t>Click to edit title</a:t>
            </a:r>
          </a:p>
        </p:txBody>
      </p:sp>
      <p:sp>
        <p:nvSpPr>
          <p:cNvPr id="3" name="Text Placeholder 2">
            <a:extLst>
              <a:ext uri="{FF2B5EF4-FFF2-40B4-BE49-F238E27FC236}">
                <a16:creationId xmlns:a16="http://schemas.microsoft.com/office/drawing/2014/main" id="{C5809464-EA83-4E37-8A02-61A16616FE31}"/>
              </a:ext>
            </a:extLst>
          </p:cNvPr>
          <p:cNvSpPr>
            <a:spLocks noGrp="1"/>
          </p:cNvSpPr>
          <p:nvPr>
            <p:ph type="body" idx="1"/>
          </p:nvPr>
        </p:nvSpPr>
        <p:spPr>
          <a:xfrm>
            <a:off x="350520" y="1719072"/>
            <a:ext cx="11315700" cy="4023360"/>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A80DC250-A7AB-924E-9520-907FE62E8E91}"/>
              </a:ext>
            </a:extLst>
          </p:cNvPr>
          <p:cNvSpPr txBox="1"/>
          <p:nvPr/>
        </p:nvSpPr>
        <p:spPr>
          <a:xfrm>
            <a:off x="11504890"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sp>
        <p:nvSpPr>
          <p:cNvPr id="9" name="Freeform 8">
            <a:extLst>
              <a:ext uri="{FF2B5EF4-FFF2-40B4-BE49-F238E27FC236}">
                <a16:creationId xmlns:a16="http://schemas.microsoft.com/office/drawing/2014/main" id="{B496F443-CBC9-D942-BCF6-03ABB20B2848}"/>
              </a:ext>
            </a:extLst>
          </p:cNvPr>
          <p:cNvSpPr/>
          <p:nvPr userDrawn="1"/>
        </p:nvSpPr>
        <p:spPr>
          <a:xfrm>
            <a:off x="354330" y="6246683"/>
            <a:ext cx="241400" cy="345756"/>
          </a:xfrm>
          <a:custGeom>
            <a:avLst/>
            <a:gdLst>
              <a:gd name="connsiteX0" fmla="*/ 241400 w 241400"/>
              <a:gd name="connsiteY0" fmla="*/ 281835 h 345756"/>
              <a:gd name="connsiteX1" fmla="*/ 241400 w 241400"/>
              <a:gd name="connsiteY1" fmla="*/ 311912 h 345756"/>
              <a:gd name="connsiteX2" fmla="*/ 151992 w 241400"/>
              <a:gd name="connsiteY2" fmla="*/ 333806 h 345756"/>
              <a:gd name="connsiteX3" fmla="*/ 89407 w 241400"/>
              <a:gd name="connsiteY3" fmla="*/ 333806 h 345756"/>
              <a:gd name="connsiteX4" fmla="*/ 0 w 241400"/>
              <a:gd name="connsiteY4" fmla="*/ 345756 h 345756"/>
              <a:gd name="connsiteX5" fmla="*/ 0 w 241400"/>
              <a:gd name="connsiteY5" fmla="*/ 315680 h 345756"/>
              <a:gd name="connsiteX6" fmla="*/ 89407 w 241400"/>
              <a:gd name="connsiteY6" fmla="*/ 303730 h 345756"/>
              <a:gd name="connsiteX7" fmla="*/ 151992 w 241400"/>
              <a:gd name="connsiteY7" fmla="*/ 303730 h 345756"/>
              <a:gd name="connsiteX8" fmla="*/ 241400 w 241400"/>
              <a:gd name="connsiteY8" fmla="*/ 281835 h 345756"/>
              <a:gd name="connsiteX9" fmla="*/ 241400 w 241400"/>
              <a:gd name="connsiteY9" fmla="*/ 231708 h 345756"/>
              <a:gd name="connsiteX10" fmla="*/ 241400 w 241400"/>
              <a:gd name="connsiteY10" fmla="*/ 261785 h 345756"/>
              <a:gd name="connsiteX11" fmla="*/ 151992 w 241400"/>
              <a:gd name="connsiteY11" fmla="*/ 283679 h 345756"/>
              <a:gd name="connsiteX12" fmla="*/ 89407 w 241400"/>
              <a:gd name="connsiteY12" fmla="*/ 283679 h 345756"/>
              <a:gd name="connsiteX13" fmla="*/ 0 w 241400"/>
              <a:gd name="connsiteY13" fmla="*/ 295631 h 345756"/>
              <a:gd name="connsiteX14" fmla="*/ 0 w 241400"/>
              <a:gd name="connsiteY14" fmla="*/ 265553 h 345756"/>
              <a:gd name="connsiteX15" fmla="*/ 89407 w 241400"/>
              <a:gd name="connsiteY15" fmla="*/ 253603 h 345756"/>
              <a:gd name="connsiteX16" fmla="*/ 151992 w 241400"/>
              <a:gd name="connsiteY16" fmla="*/ 253603 h 345756"/>
              <a:gd name="connsiteX17" fmla="*/ 241400 w 241400"/>
              <a:gd name="connsiteY17" fmla="*/ 231708 h 345756"/>
              <a:gd name="connsiteX18" fmla="*/ 208972 w 241400"/>
              <a:gd name="connsiteY18" fmla="*/ 129529 h 345756"/>
              <a:gd name="connsiteX19" fmla="*/ 241399 w 241400"/>
              <a:gd name="connsiteY19" fmla="*/ 129529 h 345756"/>
              <a:gd name="connsiteX20" fmla="*/ 241399 w 241400"/>
              <a:gd name="connsiteY20" fmla="*/ 211987 h 345756"/>
              <a:gd name="connsiteX21" fmla="*/ 208972 w 241400"/>
              <a:gd name="connsiteY21" fmla="*/ 228655 h 345756"/>
              <a:gd name="connsiteX22" fmla="*/ 139314 w 241400"/>
              <a:gd name="connsiteY22" fmla="*/ 129529 h 345756"/>
              <a:gd name="connsiteX23" fmla="*/ 171742 w 241400"/>
              <a:gd name="connsiteY23" fmla="*/ 129529 h 345756"/>
              <a:gd name="connsiteX24" fmla="*/ 171742 w 241400"/>
              <a:gd name="connsiteY24" fmla="*/ 234032 h 345756"/>
              <a:gd name="connsiteX25" fmla="*/ 139314 w 241400"/>
              <a:gd name="connsiteY25" fmla="*/ 234032 h 345756"/>
              <a:gd name="connsiteX26" fmla="*/ 139314 w 241400"/>
              <a:gd name="connsiteY26" fmla="*/ 184360 h 345756"/>
              <a:gd name="connsiteX27" fmla="*/ 69657 w 241400"/>
              <a:gd name="connsiteY27" fmla="*/ 129529 h 345756"/>
              <a:gd name="connsiteX28" fmla="*/ 102085 w 241400"/>
              <a:gd name="connsiteY28" fmla="*/ 129529 h 345756"/>
              <a:gd name="connsiteX29" fmla="*/ 102085 w 241400"/>
              <a:gd name="connsiteY29" fmla="*/ 234032 h 345756"/>
              <a:gd name="connsiteX30" fmla="*/ 69657 w 241400"/>
              <a:gd name="connsiteY30" fmla="*/ 234032 h 345756"/>
              <a:gd name="connsiteX31" fmla="*/ 69657 w 241400"/>
              <a:gd name="connsiteY31" fmla="*/ 184360 h 345756"/>
              <a:gd name="connsiteX32" fmla="*/ 0 w 241400"/>
              <a:gd name="connsiteY32" fmla="*/ 129529 h 345756"/>
              <a:gd name="connsiteX33" fmla="*/ 32428 w 241400"/>
              <a:gd name="connsiteY33" fmla="*/ 129529 h 345756"/>
              <a:gd name="connsiteX34" fmla="*/ 32428 w 241400"/>
              <a:gd name="connsiteY34" fmla="*/ 234032 h 345756"/>
              <a:gd name="connsiteX35" fmla="*/ 0 w 241400"/>
              <a:gd name="connsiteY35" fmla="*/ 234032 h 345756"/>
              <a:gd name="connsiteX36" fmla="*/ 0 w 241400"/>
              <a:gd name="connsiteY36" fmla="*/ 184360 h 345756"/>
              <a:gd name="connsiteX37" fmla="*/ 0 w 241400"/>
              <a:gd name="connsiteY37" fmla="*/ 80523 h 345756"/>
              <a:gd name="connsiteX38" fmla="*/ 241400 w 241400"/>
              <a:gd name="connsiteY38" fmla="*/ 80523 h 345756"/>
              <a:gd name="connsiteX39" fmla="*/ 241400 w 241400"/>
              <a:gd name="connsiteY39" fmla="*/ 109957 h 345756"/>
              <a:gd name="connsiteX40" fmla="*/ 120700 w 241400"/>
              <a:gd name="connsiteY40" fmla="*/ 109957 h 345756"/>
              <a:gd name="connsiteX41" fmla="*/ 0 w 241400"/>
              <a:gd name="connsiteY41" fmla="*/ 109957 h 345756"/>
              <a:gd name="connsiteX42" fmla="*/ 120700 w 241400"/>
              <a:gd name="connsiteY42" fmla="*/ 0 h 345756"/>
              <a:gd name="connsiteX43" fmla="*/ 241400 w 241400"/>
              <a:gd name="connsiteY43" fmla="*/ 40101 h 345756"/>
              <a:gd name="connsiteX44" fmla="*/ 241400 w 241400"/>
              <a:gd name="connsiteY44" fmla="*/ 70498 h 345756"/>
              <a:gd name="connsiteX45" fmla="*/ 120700 w 241400"/>
              <a:gd name="connsiteY45" fmla="*/ 30397 h 345756"/>
              <a:gd name="connsiteX46" fmla="*/ 0 w 241400"/>
              <a:gd name="connsiteY46" fmla="*/ 70498 h 345756"/>
              <a:gd name="connsiteX47" fmla="*/ 0 w 241400"/>
              <a:gd name="connsiteY47" fmla="*/ 40101 h 34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400" h="345756">
                <a:moveTo>
                  <a:pt x="241400" y="281835"/>
                </a:moveTo>
                <a:lnTo>
                  <a:pt x="241400" y="311912"/>
                </a:lnTo>
                <a:cubicBezTo>
                  <a:pt x="240758" y="313681"/>
                  <a:pt x="229057" y="333806"/>
                  <a:pt x="151992" y="333806"/>
                </a:cubicBezTo>
                <a:lnTo>
                  <a:pt x="89407" y="333806"/>
                </a:lnTo>
                <a:cubicBezTo>
                  <a:pt x="10361" y="334411"/>
                  <a:pt x="1505" y="344664"/>
                  <a:pt x="0" y="345756"/>
                </a:cubicBezTo>
                <a:lnTo>
                  <a:pt x="0" y="315680"/>
                </a:lnTo>
                <a:cubicBezTo>
                  <a:pt x="1505" y="314588"/>
                  <a:pt x="10361" y="304335"/>
                  <a:pt x="89407" y="303730"/>
                </a:cubicBezTo>
                <a:lnTo>
                  <a:pt x="151992" y="303730"/>
                </a:lnTo>
                <a:cubicBezTo>
                  <a:pt x="229057" y="303730"/>
                  <a:pt x="240758" y="283604"/>
                  <a:pt x="241400" y="281835"/>
                </a:cubicBezTo>
                <a:close/>
                <a:moveTo>
                  <a:pt x="241400" y="231708"/>
                </a:moveTo>
                <a:lnTo>
                  <a:pt x="241400" y="261785"/>
                </a:lnTo>
                <a:cubicBezTo>
                  <a:pt x="240758" y="263554"/>
                  <a:pt x="229057" y="283679"/>
                  <a:pt x="151992" y="283679"/>
                </a:cubicBezTo>
                <a:lnTo>
                  <a:pt x="89407" y="283679"/>
                </a:lnTo>
                <a:cubicBezTo>
                  <a:pt x="10361" y="284284"/>
                  <a:pt x="1505" y="294539"/>
                  <a:pt x="0" y="295631"/>
                </a:cubicBezTo>
                <a:lnTo>
                  <a:pt x="0" y="265553"/>
                </a:lnTo>
                <a:cubicBezTo>
                  <a:pt x="1505" y="264461"/>
                  <a:pt x="10361" y="254208"/>
                  <a:pt x="89407" y="253603"/>
                </a:cubicBezTo>
                <a:lnTo>
                  <a:pt x="151992" y="253603"/>
                </a:lnTo>
                <a:cubicBezTo>
                  <a:pt x="229057" y="253603"/>
                  <a:pt x="240758" y="233478"/>
                  <a:pt x="241400" y="231708"/>
                </a:cubicBezTo>
                <a:close/>
                <a:moveTo>
                  <a:pt x="208972" y="129529"/>
                </a:moveTo>
                <a:lnTo>
                  <a:pt x="241399" y="129529"/>
                </a:lnTo>
                <a:lnTo>
                  <a:pt x="241399" y="211987"/>
                </a:lnTo>
                <a:cubicBezTo>
                  <a:pt x="240971" y="213169"/>
                  <a:pt x="235558" y="222563"/>
                  <a:pt x="208972" y="228655"/>
                </a:cubicBezTo>
                <a:close/>
                <a:moveTo>
                  <a:pt x="139314" y="129529"/>
                </a:moveTo>
                <a:lnTo>
                  <a:pt x="171742" y="129529"/>
                </a:lnTo>
                <a:lnTo>
                  <a:pt x="171742" y="234032"/>
                </a:lnTo>
                <a:lnTo>
                  <a:pt x="139314" y="234032"/>
                </a:lnTo>
                <a:lnTo>
                  <a:pt x="139314" y="184360"/>
                </a:lnTo>
                <a:close/>
                <a:moveTo>
                  <a:pt x="69657" y="129529"/>
                </a:moveTo>
                <a:lnTo>
                  <a:pt x="102085" y="129529"/>
                </a:lnTo>
                <a:lnTo>
                  <a:pt x="102085" y="234032"/>
                </a:lnTo>
                <a:lnTo>
                  <a:pt x="69657" y="234032"/>
                </a:lnTo>
                <a:lnTo>
                  <a:pt x="69657" y="184360"/>
                </a:lnTo>
                <a:close/>
                <a:moveTo>
                  <a:pt x="0" y="129529"/>
                </a:moveTo>
                <a:lnTo>
                  <a:pt x="32428" y="129529"/>
                </a:lnTo>
                <a:lnTo>
                  <a:pt x="32428" y="234032"/>
                </a:lnTo>
                <a:lnTo>
                  <a:pt x="0" y="234032"/>
                </a:lnTo>
                <a:lnTo>
                  <a:pt x="0" y="184360"/>
                </a:lnTo>
                <a:close/>
                <a:moveTo>
                  <a:pt x="0" y="80523"/>
                </a:moveTo>
                <a:lnTo>
                  <a:pt x="241400" y="80523"/>
                </a:lnTo>
                <a:lnTo>
                  <a:pt x="241400" y="109957"/>
                </a:lnTo>
                <a:lnTo>
                  <a:pt x="120700" y="109957"/>
                </a:lnTo>
                <a:lnTo>
                  <a:pt x="0" y="109957"/>
                </a:lnTo>
                <a:close/>
                <a:moveTo>
                  <a:pt x="120700" y="0"/>
                </a:moveTo>
                <a:lnTo>
                  <a:pt x="241400" y="40101"/>
                </a:lnTo>
                <a:lnTo>
                  <a:pt x="241400" y="70498"/>
                </a:lnTo>
                <a:lnTo>
                  <a:pt x="120700" y="30397"/>
                </a:lnTo>
                <a:lnTo>
                  <a:pt x="0" y="70498"/>
                </a:lnTo>
                <a:lnTo>
                  <a:pt x="0" y="40101"/>
                </a:lnTo>
                <a:close/>
              </a:path>
            </a:pathLst>
          </a:custGeom>
          <a:solidFill>
            <a:srgbClr val="009CA6"/>
          </a:solidFill>
          <a:ln w="171" cap="flat">
            <a:noFill/>
            <a:prstDash val="solid"/>
            <a:miter/>
          </a:ln>
        </p:spPr>
        <p:txBody>
          <a:bodyPr rtlCol="0" anchor="ctr"/>
          <a:lstStyle/>
          <a:p>
            <a:endParaRPr lang="en-US" sz="1800"/>
          </a:p>
        </p:txBody>
      </p:sp>
      <p:sp>
        <p:nvSpPr>
          <p:cNvPr id="13" name="Footer Placeholder 12">
            <a:extLst>
              <a:ext uri="{FF2B5EF4-FFF2-40B4-BE49-F238E27FC236}">
                <a16:creationId xmlns:a16="http://schemas.microsoft.com/office/drawing/2014/main" id="{9D591A01-D477-A207-9128-C97F20690208}"/>
              </a:ext>
            </a:extLst>
          </p:cNvPr>
          <p:cNvSpPr>
            <a:spLocks noGrp="1"/>
          </p:cNvSpPr>
          <p:nvPr>
            <p:ph type="ftr" sz="quarter" idx="3"/>
          </p:nvPr>
        </p:nvSpPr>
        <p:spPr>
          <a:xfrm>
            <a:off x="4248992" y="6313990"/>
            <a:ext cx="7278757" cy="258926"/>
          </a:xfrm>
          <a:prstGeom prst="rect">
            <a:avLst/>
          </a:prstGeom>
        </p:spPr>
        <p:txBody>
          <a:bodyPr vert="horz" lIns="91440" tIns="45720" rIns="91440" bIns="45720" rtlCol="0" anchor="ctr"/>
          <a:lstStyle>
            <a:lvl1pPr algn="r">
              <a:defRPr lang="en-US" sz="1000" kern="1200" dirty="0" smtClean="0">
                <a:solidFill>
                  <a:schemeClr val="tx1"/>
                </a:solidFill>
                <a:latin typeface="+mn-lt"/>
                <a:ea typeface="+mn-ea"/>
                <a:cs typeface="+mn-cs"/>
              </a:defRPr>
            </a:lvl1pPr>
          </a:lstStyle>
          <a:p>
            <a:r>
              <a:rPr lang="en-US"/>
              <a:t>Edit entity or department by going to Insert &gt; Header &amp; Footer   |   Confidential—do not copy or distribute</a:t>
            </a:r>
          </a:p>
        </p:txBody>
      </p:sp>
    </p:spTree>
    <p:extLst>
      <p:ext uri="{BB962C8B-B14F-4D97-AF65-F5344CB8AC3E}">
        <p14:creationId xmlns:p14="http://schemas.microsoft.com/office/powerpoint/2010/main" val="1952000114"/>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 id="2147483810" r:id="rId22"/>
    <p:sldLayoutId id="2147483811" r:id="rId23"/>
    <p:sldLayoutId id="2147483812" r:id="rId24"/>
    <p:sldLayoutId id="2147483813" r:id="rId25"/>
    <p:sldLayoutId id="2147483814" r:id="rId26"/>
    <p:sldLayoutId id="2147483815" r:id="rId27"/>
    <p:sldLayoutId id="2147483816" r:id="rId28"/>
    <p:sldLayoutId id="2147483817" r:id="rId29"/>
    <p:sldLayoutId id="2147483818" r:id="rId30"/>
    <p:sldLayoutId id="2147483819" r:id="rId31"/>
    <p:sldLayoutId id="2147483820" r:id="rId32"/>
    <p:sldLayoutId id="2147483821" r:id="rId33"/>
    <p:sldLayoutId id="2147483822" r:id="rId34"/>
    <p:sldLayoutId id="2147483823" r:id="rId35"/>
    <p:sldLayoutId id="2147483824" r:id="rId36"/>
    <p:sldLayoutId id="2147483825" r:id="rId37"/>
    <p:sldLayoutId id="2147483826" r:id="rId38"/>
    <p:sldLayoutId id="2147483827" r:id="rId39"/>
    <p:sldLayoutId id="2147483828" r:id="rId40"/>
    <p:sldLayoutId id="2147483829" r:id="rId41"/>
    <p:sldLayoutId id="2147483830" r:id="rId42"/>
    <p:sldLayoutId id="2147483831" r:id="rId43"/>
    <p:sldLayoutId id="2147483832" r:id="rId44"/>
    <p:sldLayoutId id="2147483833" r:id="rId45"/>
    <p:sldLayoutId id="2147483834" r:id="rId46"/>
    <p:sldLayoutId id="2147483835" r:id="rId47"/>
    <p:sldLayoutId id="2147483836" r:id="rId48"/>
    <p:sldLayoutId id="2147483837" r:id="rId49"/>
    <p:sldLayoutId id="2147483838" r:id="rId50"/>
    <p:sldLayoutId id="2147483839" r:id="rId51"/>
    <p:sldLayoutId id="2147483840" r:id="rId52"/>
    <p:sldLayoutId id="2147483841" r:id="rId53"/>
    <p:sldLayoutId id="2147483842" r:id="rId54"/>
    <p:sldLayoutId id="2147483843" r:id="rId55"/>
    <p:sldLayoutId id="2147483844" r:id="rId56"/>
    <p:sldLayoutId id="2147483845" r:id="rId57"/>
    <p:sldLayoutId id="2147483846" r:id="rId58"/>
    <p:sldLayoutId id="2147483847" r:id="rId59"/>
    <p:sldLayoutId id="2147483848" r:id="rId60"/>
    <p:sldLayoutId id="2147483849" r:id="rId61"/>
    <p:sldLayoutId id="2147483850" r:id="rId62"/>
    <p:sldLayoutId id="2147483851" r:id="rId63"/>
    <p:sldLayoutId id="2147483852" r:id="rId64"/>
    <p:sldLayoutId id="2147483853" r:id="rId65"/>
    <p:sldLayoutId id="2147483854" r:id="rId66"/>
    <p:sldLayoutId id="2147483855" r:id="rId67"/>
    <p:sldLayoutId id="2147483856" r:id="rId68"/>
    <p:sldLayoutId id="2147483857" r:id="rId69"/>
    <p:sldLayoutId id="2147483858" r:id="rId70"/>
    <p:sldLayoutId id="2147483859" r:id="rId71"/>
    <p:sldLayoutId id="2147483860" r:id="rId72"/>
    <p:sldLayoutId id="2147483861" r:id="rId73"/>
    <p:sldLayoutId id="2147483862" r:id="rId74"/>
    <p:sldLayoutId id="2147483863" r:id="rId75"/>
    <p:sldLayoutId id="2147483864" r:id="rId76"/>
  </p:sldLayoutIdLst>
  <p:hf sldNum="0" hdr="0" dt="0"/>
  <p:txStyles>
    <p:titleStyle>
      <a:lvl1pPr algn="l" defTabSz="914446" rtl="0" eaLnBrk="1" latinLnBrk="0" hangingPunct="1">
        <a:lnSpc>
          <a:spcPct val="90000"/>
        </a:lnSpc>
        <a:spcBef>
          <a:spcPct val="0"/>
        </a:spcBef>
        <a:buNone/>
        <a:defRPr sz="3200" kern="1200">
          <a:solidFill>
            <a:schemeClr val="accent2"/>
          </a:solidFill>
          <a:latin typeface="+mj-lt"/>
          <a:ea typeface="+mj-ea"/>
          <a:cs typeface="+mj-cs"/>
        </a:defRPr>
      </a:lvl1pPr>
    </p:titleStyle>
    <p:bodyStyle>
      <a:lvl1pPr marL="0" indent="0" algn="l" defTabSz="914446"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86" indent="-228611" algn="l" defTabSz="914446"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9010" indent="-220674" algn="l" defTabSz="914446"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621" indent="-233375" algn="l" defTabSz="914446"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233" indent="-234962" algn="l" defTabSz="914446"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F26B43"/>
          </p15:clr>
        </p15:guide>
        <p15:guide id="2" pos="216">
          <p15:clr>
            <a:srgbClr val="F26B43"/>
          </p15:clr>
        </p15:guide>
        <p15:guide id="3" pos="7464">
          <p15:clr>
            <a:srgbClr val="F26B43"/>
          </p15:clr>
        </p15:guide>
        <p15:guide id="4" orient="horz" pos="938">
          <p15:clr>
            <a:srgbClr val="F26B43"/>
          </p15:clr>
        </p15:guide>
        <p15:guide id="5" orient="horz" pos="1082">
          <p15:clr>
            <a:srgbClr val="F26B43"/>
          </p15:clr>
        </p15:guide>
        <p15:guide id="6" orient="horz" pos="3619">
          <p15:clr>
            <a:srgbClr val="F26B43"/>
          </p15:clr>
        </p15:guide>
        <p15:guide id="7" orient="horz" pos="4084">
          <p15:clr>
            <a:srgbClr val="F26B43"/>
          </p15:clr>
        </p15:guide>
        <p15:guide id="8" orient="horz" pos="385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chart" Target="../charts/char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jpe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jpeg"/><Relationship Id="rId4" Type="http://schemas.openxmlformats.org/officeDocument/2006/relationships/image" Target="../media/image39.png"/><Relationship Id="rId9"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30.pn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png"/><Relationship Id="rId10" Type="http://schemas.openxmlformats.org/officeDocument/2006/relationships/image" Target="../media/image30.png"/><Relationship Id="rId4" Type="http://schemas.openxmlformats.org/officeDocument/2006/relationships/hyperlink" Target="https://www.masshelpline.com/bhhldirectory/search/?SERVICES=SPECIALIZED_PSYCHOSIS_CARE" TargetMode="External"/><Relationship Id="rId9" Type="http://schemas.openxmlformats.org/officeDocument/2006/relationships/image" Target="../media/image67.svg"/></Relationships>
</file>

<file path=ppt/slides/_rels/slide36.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image" Target="../media/image71.svg"/><Relationship Id="rId5" Type="http://schemas.openxmlformats.org/officeDocument/2006/relationships/diagramQuickStyle" Target="../diagrams/quickStyle2.xml"/><Relationship Id="rId10" Type="http://schemas.openxmlformats.org/officeDocument/2006/relationships/image" Target="../media/image70.svg"/><Relationship Id="rId4" Type="http://schemas.openxmlformats.org/officeDocument/2006/relationships/diagramLayout" Target="../diagrams/layout2.xml"/><Relationship Id="rId9" Type="http://schemas.openxmlformats.org/officeDocument/2006/relationships/image" Target="../media/image69.sv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hyperlink" Target="https://www.thenationalcouncil.org/wp-content/uploads/2025/11/3645_MDI-LAM-Report-25.10.31-v1-3.pdf" TargetMode="External"/><Relationship Id="rId7"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hyperlink" Target="https://www.mapnet.online/2025-massstep-posters/2025/11/3/building-a-systems-wide-coalition-to-improve-long-acting-injectable-antipsychotic-use-in-massachusetts" TargetMode="External"/><Relationship Id="rId5" Type="http://schemas.openxmlformats.org/officeDocument/2006/relationships/hyperlink" Target="https://www.samhsa.gov/data/sites/default/files/reports/rpt42731/2022-nsduh-nnr.pdf" TargetMode="External"/><Relationship Id="rId4" Type="http://schemas.openxmlformats.org/officeDocument/2006/relationships/hyperlink" Target="https://datavisualization.dph.mass.gov/views/BSAS_Dashboard_Phase_3_Community_Profile/CP_Data_to_Action?%3Aembed=y&amp;%3Alinktarget=_self&amp;Select%20Community%20Detail=State%20of%20Massachusetts&amp;Town%20List=Boston&amp;County%20List=Suffolk%20County"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hyperlink" Target="https://lms.mghcme.org/BuildingSolutions" TargetMode="External"/><Relationship Id="rId2" Type="http://schemas.openxmlformats.org/officeDocument/2006/relationships/image" Target="../media/image72.png"/><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www.umassmed.edu/sparc/sparc-ta/" TargetMode="External"/><Relationship Id="rId1" Type="http://schemas.openxmlformats.org/officeDocument/2006/relationships/slideLayout" Target="../slideLayouts/slideLayout91.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hyperlink" Target="mailto:dmh-ceap@mass.gov" TargetMode="External"/><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2" Type="http://schemas.openxmlformats.org/officeDocument/2006/relationships/hyperlink" Target="mailto:continuing.education@umassmed.edu" TargetMode="Externa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63CF-3DE9-BA47-AD6C-3CA9A50B60E1}"/>
              </a:ext>
            </a:extLst>
          </p:cNvPr>
          <p:cNvSpPr>
            <a:spLocks noGrp="1"/>
          </p:cNvSpPr>
          <p:nvPr>
            <p:ph type="ctrTitle"/>
          </p:nvPr>
        </p:nvSpPr>
        <p:spPr>
          <a:xfrm>
            <a:off x="629739" y="2588546"/>
            <a:ext cx="9522781" cy="1680909"/>
          </a:xfrm>
        </p:spPr>
        <p:txBody>
          <a:bodyPr>
            <a:noAutofit/>
          </a:bodyPr>
          <a:lstStyle/>
          <a:p>
            <a:r>
              <a:rPr lang="en-US" sz="3667" dirty="0">
                <a:latin typeface="Georgia" panose="02040502050405020303" pitchFamily="18" charset="0"/>
              </a:rPr>
              <a:t>Building Solutions and Breaking Barriers: Advancing Behavioral Health Through Community Collaborations</a:t>
            </a:r>
          </a:p>
        </p:txBody>
      </p:sp>
      <p:sp>
        <p:nvSpPr>
          <p:cNvPr id="3" name="Subtitle 2">
            <a:extLst>
              <a:ext uri="{FF2B5EF4-FFF2-40B4-BE49-F238E27FC236}">
                <a16:creationId xmlns:a16="http://schemas.microsoft.com/office/drawing/2014/main" id="{E02C1933-575E-314E-A8C0-02AE388116AE}"/>
              </a:ext>
            </a:extLst>
          </p:cNvPr>
          <p:cNvSpPr>
            <a:spLocks noGrp="1"/>
          </p:cNvSpPr>
          <p:nvPr>
            <p:ph type="subTitle" idx="1"/>
          </p:nvPr>
        </p:nvSpPr>
        <p:spPr>
          <a:xfrm>
            <a:off x="638976" y="4351007"/>
            <a:ext cx="9522781" cy="377825"/>
          </a:xfrm>
        </p:spPr>
        <p:txBody>
          <a:bodyPr>
            <a:normAutofit/>
          </a:bodyPr>
          <a:lstStyle/>
          <a:p>
            <a:r>
              <a:rPr lang="en-US" sz="1600"/>
              <a:t>2026 Annual Conference of the DMH Research Centers of Excellence</a:t>
            </a:r>
          </a:p>
        </p:txBody>
      </p:sp>
      <p:sp>
        <p:nvSpPr>
          <p:cNvPr id="4" name="Text Placeholder 3">
            <a:extLst>
              <a:ext uri="{FF2B5EF4-FFF2-40B4-BE49-F238E27FC236}">
                <a16:creationId xmlns:a16="http://schemas.microsoft.com/office/drawing/2014/main" id="{4E4301BD-529D-C343-84D0-3959DCD26A2C}"/>
              </a:ext>
            </a:extLst>
          </p:cNvPr>
          <p:cNvSpPr>
            <a:spLocks noGrp="1"/>
          </p:cNvSpPr>
          <p:nvPr>
            <p:ph type="body" sz="half" idx="11"/>
          </p:nvPr>
        </p:nvSpPr>
        <p:spPr>
          <a:xfrm>
            <a:off x="630239" y="4943476"/>
            <a:ext cx="1831975" cy="377825"/>
          </a:xfrm>
        </p:spPr>
        <p:txBody>
          <a:bodyPr>
            <a:normAutofit fontScale="92500" lnSpcReduction="20000"/>
          </a:bodyPr>
          <a:lstStyle/>
          <a:p>
            <a:r>
              <a:rPr lang="en-US"/>
              <a:t>Month YEAR</a:t>
            </a:r>
          </a:p>
        </p:txBody>
      </p:sp>
      <p:sp>
        <p:nvSpPr>
          <p:cNvPr id="5" name="Text Placeholder 3">
            <a:extLst>
              <a:ext uri="{FF2B5EF4-FFF2-40B4-BE49-F238E27FC236}">
                <a16:creationId xmlns:a16="http://schemas.microsoft.com/office/drawing/2014/main" id="{97BF0BEF-879B-DD00-DE6E-EC228D3D225F}"/>
              </a:ext>
            </a:extLst>
          </p:cNvPr>
          <p:cNvSpPr txBox="1">
            <a:spLocks/>
          </p:cNvSpPr>
          <p:nvPr/>
        </p:nvSpPr>
        <p:spPr>
          <a:xfrm>
            <a:off x="657448" y="5132389"/>
            <a:ext cx="1221317" cy="251883"/>
          </a:xfrm>
          <a:prstGeom prst="rect">
            <a:avLst/>
          </a:prstGeom>
        </p:spPr>
        <p:txBody>
          <a:bodyPr vert="horz" lIns="60960" tIns="30480" rIns="60960" bIns="30480" rtlCol="0" anchor="t">
            <a:noAutofit/>
          </a:bodyPr>
          <a:lstStyle>
            <a:lvl1pPr marL="0" indent="0" algn="l" defTabSz="914400" rtl="0" eaLnBrk="1" latinLnBrk="0" hangingPunct="1">
              <a:spcBef>
                <a:spcPct val="20000"/>
              </a:spcBef>
              <a:buFont typeface="Arial" pitchFamily="34" charset="0"/>
              <a:buNone/>
              <a:defRPr sz="3600" b="1" kern="1200">
                <a:solidFill>
                  <a:schemeClr val="tx2"/>
                </a:solidFill>
                <a:latin typeface="+mn-lt"/>
                <a:ea typeface="+mn-ea"/>
                <a:cs typeface="+mn-cs"/>
              </a:defRPr>
            </a:lvl1pPr>
            <a:lvl2pPr marL="685800" indent="0" algn="l" defTabSz="914400" rtl="0" eaLnBrk="1" latinLnBrk="0" hangingPunct="1">
              <a:spcBef>
                <a:spcPct val="20000"/>
              </a:spcBef>
              <a:buFont typeface="Arial" pitchFamily="34" charset="0"/>
              <a:buNone/>
              <a:defRPr sz="2100" kern="1200">
                <a:solidFill>
                  <a:schemeClr val="tx1"/>
                </a:solidFill>
                <a:latin typeface="+mn-lt"/>
                <a:ea typeface="+mn-ea"/>
                <a:cs typeface="+mn-cs"/>
              </a:defRPr>
            </a:lvl2pPr>
            <a:lvl3pPr marL="1371600" indent="0" algn="l" defTabSz="914400" rtl="0" eaLnBrk="1" latinLnBrk="0" hangingPunct="1">
              <a:spcBef>
                <a:spcPct val="20000"/>
              </a:spcBef>
              <a:buFont typeface="Arial" pitchFamily="34" charset="0"/>
              <a:buNone/>
              <a:defRPr sz="1800" kern="1200">
                <a:solidFill>
                  <a:schemeClr val="tx1"/>
                </a:solidFill>
                <a:latin typeface="+mn-lt"/>
                <a:ea typeface="+mn-ea"/>
                <a:cs typeface="+mn-cs"/>
              </a:defRPr>
            </a:lvl3pPr>
            <a:lvl4pPr marL="20574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4pPr>
            <a:lvl5pPr marL="27432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5pPr>
            <a:lvl6pPr marL="34290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6pPr>
            <a:lvl7pPr marL="41148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7pPr>
            <a:lvl8pPr marL="48006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8pPr>
            <a:lvl9pPr marL="5486400" indent="0" algn="l" defTabSz="914400" rtl="0" eaLnBrk="1" latinLnBrk="0" hangingPunct="1">
              <a:spcBef>
                <a:spcPct val="20000"/>
              </a:spcBef>
              <a:buFont typeface="Arial" pitchFamily="34" charset="0"/>
              <a:buNone/>
              <a:defRPr sz="1500" kern="1200">
                <a:solidFill>
                  <a:schemeClr val="tx1"/>
                </a:solidFill>
                <a:latin typeface="+mn-lt"/>
                <a:ea typeface="+mn-ea"/>
                <a:cs typeface="+mn-cs"/>
              </a:defRPr>
            </a:lvl9pPr>
          </a:lstStyle>
          <a:p>
            <a:pPr defTabSz="609630"/>
            <a:r>
              <a:rPr lang="en-US" sz="1600">
                <a:solidFill>
                  <a:srgbClr val="B0E3E2"/>
                </a:solidFill>
                <a:latin typeface="Calibri"/>
              </a:rPr>
              <a:t>May 6, 2026</a:t>
            </a:r>
          </a:p>
        </p:txBody>
      </p:sp>
    </p:spTree>
    <p:extLst>
      <p:ext uri="{BB962C8B-B14F-4D97-AF65-F5344CB8AC3E}">
        <p14:creationId xmlns:p14="http://schemas.microsoft.com/office/powerpoint/2010/main" val="351576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731520" y="365760"/>
            <a:ext cx="4273617"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THE EVIDENCE-TO-PRACTICE GAP</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a:spLocks noGrp="1"/>
          </p:cNvSpPr>
          <p:nvPr>
            <p:ph type="title" idx="4294967295"/>
          </p:nvPr>
        </p:nvSpPr>
        <p:spPr>
          <a:xfrm>
            <a:off x="731520" y="755998"/>
            <a:ext cx="10363200" cy="109728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tab pos="4722166" algn="l"/>
              </a:tabLst>
              <a:defRPr/>
            </a:pPr>
            <a:r>
              <a:rPr kumimoji="0" lang="en-US" sz="4400" b="1" i="0" u="none" strike="noStrike" kern="1200" cap="none" spc="0" normalizeH="0" baseline="0" noProof="0">
                <a:ln>
                  <a:noFill/>
                </a:ln>
                <a:solidFill>
                  <a:srgbClr val="1B2A4A"/>
                </a:solidFill>
                <a:effectLst/>
                <a:uLnTx/>
                <a:uFillTx/>
                <a:latin typeface="Aptos" panose="020B0004020202020204" pitchFamily="34" charset="0"/>
                <a:ea typeface="Georgia" pitchFamily="34" charset="-122"/>
                <a:cs typeface="Arial" panose="020B0604020202020204" pitchFamily="34" charset="0"/>
              </a:rPr>
              <a:t>Preventing Relapse with Long-Acting Psychiatric Medications </a:t>
            </a:r>
            <a:endParaRPr kumimoji="0" lang="en-US" sz="4400" b="1" i="0" u="none" strike="noStrike" kern="1200" cap="none" spc="0" normalizeH="0" baseline="0" noProof="0">
              <a:ln>
                <a:noFill/>
              </a:ln>
              <a:solidFill>
                <a:schemeClr val="tx1"/>
              </a:solidFill>
              <a:effectLst/>
              <a:uLnTx/>
              <a:uFillTx/>
              <a:latin typeface="Aptos" panose="020B0004020202020204" pitchFamily="34" charset="0"/>
              <a:ea typeface="+mn-ea"/>
              <a:cs typeface="Arial" panose="020B0604020202020204" pitchFamily="34" charset="0"/>
            </a:endParaRPr>
          </a:p>
        </p:txBody>
      </p:sp>
      <p:sp>
        <p:nvSpPr>
          <p:cNvPr id="29" name="Content Placeholder 2">
            <a:extLst>
              <a:ext uri="{FF2B5EF4-FFF2-40B4-BE49-F238E27FC236}">
                <a16:creationId xmlns:a16="http://schemas.microsoft.com/office/drawing/2014/main" id="{5352643C-3C66-CB4E-3B2D-7108A8CA4453}"/>
              </a:ext>
            </a:extLst>
          </p:cNvPr>
          <p:cNvSpPr txBox="1">
            <a:spLocks/>
          </p:cNvSpPr>
          <p:nvPr/>
        </p:nvSpPr>
        <p:spPr>
          <a:xfrm>
            <a:off x="731520" y="2246510"/>
            <a:ext cx="11126803" cy="4118008"/>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2067"/>
              </a:spcBef>
              <a:spcAft>
                <a:spcPts val="0"/>
              </a:spcAft>
              <a:buClrTx/>
              <a:buSzTx/>
              <a:buFont typeface="Arial" pitchFamily="34" charset="0"/>
              <a:buChar char="•"/>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People with serious mental illness and substance use disorders experience multiple hospitalizations and are at risk for early mortality</a:t>
            </a:r>
          </a:p>
          <a:p>
            <a:pPr>
              <a:spcBef>
                <a:spcPts val="2067"/>
              </a:spcBef>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Medication is first-line treatment, but accessing and adhering to it is difficult</a:t>
            </a:r>
            <a:br>
              <a:rPr lang="en-US" sz="2000" b="0" i="0" u="none" strike="noStrike" kern="1200" cap="none" spc="0" normalizeH="0" baseline="0" noProof="0" dirty="0">
                <a:ln>
                  <a:noFill/>
                </a:ln>
                <a:effectLst/>
                <a:uLnTx/>
                <a:uFillTx/>
                <a:latin typeface="Calibri" panose="020F0502020204030204"/>
              </a:rPr>
            </a:b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100" b="0" i="0" u="none" strike="noStrike" kern="1200" cap="none" spc="0" normalizeH="0" baseline="0" noProof="0">
                <a:ln>
                  <a:noFill/>
                </a:ln>
                <a:solidFill>
                  <a:prstClr val="black"/>
                </a:solidFill>
                <a:effectLst/>
                <a:uLnTx/>
                <a:uFillTx/>
                <a:latin typeface="Calibri" panose="020F0502020204030204"/>
                <a:ea typeface="+mn-ea"/>
                <a:cs typeface="+mn-cs"/>
              </a:rPr>
              <a:t>Schizophrenia spectrum disorders: </a:t>
            </a:r>
            <a:r>
              <a:rPr kumimoji="0" lang="en-US" sz="2100" b="1" i="0" u="none" strike="noStrike" kern="1200" cap="none" spc="0" normalizeH="0" baseline="0" noProof="0">
                <a:ln>
                  <a:noFill/>
                </a:ln>
                <a:solidFill>
                  <a:srgbClr val="1B6E74"/>
                </a:solidFill>
                <a:effectLst/>
                <a:uLnTx/>
                <a:uFillTx/>
                <a:latin typeface="Calibri" panose="020F0502020204030204"/>
                <a:ea typeface="+mn-ea"/>
                <a:cs typeface="+mn-cs"/>
              </a:rPr>
              <a:t>Antipsychotics</a:t>
            </a:r>
            <a:br>
              <a:rPr lang="en-US" sz="2100" b="0" i="0" u="none" strike="noStrike" kern="1200" cap="none" spc="0" normalizeH="0" baseline="0" noProof="0" dirty="0">
                <a:ln>
                  <a:noFill/>
                </a:ln>
                <a:effectLst/>
                <a:uLnTx/>
                <a:uFillTx/>
                <a:latin typeface="Calibri" panose="020F0502020204030204"/>
              </a:rPr>
            </a:br>
            <a:r>
              <a:rPr kumimoji="0" lang="en-US" sz="2100" b="0" i="0" u="none" strike="noStrike" kern="1200" cap="none" spc="0" normalizeH="0" baseline="0" noProof="0">
                <a:ln>
                  <a:noFill/>
                </a:ln>
                <a:solidFill>
                  <a:prstClr val="black"/>
                </a:solidFill>
                <a:effectLst/>
                <a:uLnTx/>
                <a:uFillTx/>
                <a:latin typeface="Calibri" panose="020F0502020204030204"/>
                <a:ea typeface="+mn-ea"/>
                <a:cs typeface="+mn-cs"/>
              </a:rPr>
              <a:t>	Opioid use disorder: </a:t>
            </a:r>
            <a:r>
              <a:rPr kumimoji="0" lang="en-US" sz="2100" b="1" i="0" u="none" strike="noStrike" kern="1200" cap="none" spc="0" normalizeH="0" baseline="0" noProof="0">
                <a:ln>
                  <a:noFill/>
                </a:ln>
                <a:solidFill>
                  <a:srgbClr val="1B6E74"/>
                </a:solidFill>
                <a:effectLst/>
                <a:uLnTx/>
                <a:uFillTx/>
                <a:latin typeface="Calibri" panose="020F0502020204030204"/>
                <a:ea typeface="+mn-ea"/>
                <a:cs typeface="+mn-cs"/>
              </a:rPr>
              <a:t>Naltrexone (Vivitrol), Buprenorphine (Sublocade, Brixadi)</a:t>
            </a:r>
            <a:r>
              <a:rPr kumimoji="0" lang="en-US" sz="21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21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100" b="0" i="0" u="none" strike="noStrike" kern="1200" cap="none" spc="0" normalizeH="0" baseline="0" noProof="0">
                <a:ln>
                  <a:noFill/>
                </a:ln>
                <a:solidFill>
                  <a:prstClr val="black"/>
                </a:solidFill>
                <a:effectLst/>
                <a:uLnTx/>
                <a:uFillTx/>
                <a:latin typeface="Calibri" panose="020F0502020204030204"/>
                <a:ea typeface="+mn-ea"/>
                <a:cs typeface="+mn-cs"/>
              </a:rPr>
              <a:t>Methadone </a:t>
            </a:r>
            <a:br>
              <a:rPr lang="en-US" sz="2100" b="0" i="0" u="none" strike="noStrike" kern="1200" cap="none" spc="0" normalizeH="0" baseline="0" noProof="0" dirty="0">
                <a:ln>
                  <a:noFill/>
                </a:ln>
                <a:effectLst/>
                <a:uLnTx/>
                <a:uFillTx/>
                <a:latin typeface="Calibri" panose="020F0502020204030204"/>
              </a:rPr>
            </a:br>
            <a:r>
              <a:rPr kumimoji="0" lang="en-US" sz="2100" b="0" i="0" u="none" strike="noStrike" kern="1200" cap="none" spc="0" normalizeH="0" baseline="0" noProof="0">
                <a:ln>
                  <a:noFill/>
                </a:ln>
                <a:solidFill>
                  <a:prstClr val="black"/>
                </a:solidFill>
                <a:effectLst/>
                <a:uLnTx/>
                <a:uFillTx/>
                <a:latin typeface="Calibri" panose="020F0502020204030204"/>
                <a:ea typeface="+mn-ea"/>
                <a:cs typeface="+mn-cs"/>
              </a:rPr>
              <a:t>	Alcohol use disorder: </a:t>
            </a:r>
            <a:r>
              <a:rPr kumimoji="0" lang="en-US" sz="2100" b="1" i="0" u="none" strike="noStrike" kern="1200" cap="none" spc="0" normalizeH="0" baseline="0" noProof="0">
                <a:ln>
                  <a:noFill/>
                </a:ln>
                <a:solidFill>
                  <a:srgbClr val="1B6E74"/>
                </a:solidFill>
                <a:effectLst/>
                <a:uLnTx/>
                <a:uFillTx/>
                <a:latin typeface="Calibri" panose="020F0502020204030204"/>
                <a:ea typeface="+mn-ea"/>
                <a:cs typeface="+mn-cs"/>
              </a:rPr>
              <a:t>Naltrexone (Vivitrol)</a:t>
            </a:r>
            <a:r>
              <a:rPr kumimoji="0" lang="en-US" sz="21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2100" b="1" i="0" u="none" strike="noStrike" kern="1200" cap="none" spc="0" normalizeH="0" baseline="0" noProof="0">
                <a:ln>
                  <a:noFill/>
                </a:ln>
                <a:solidFill>
                  <a:srgbClr val="1B6E74"/>
                </a:solidFill>
                <a:effectLst/>
                <a:uLnTx/>
                <a:uFillTx/>
                <a:latin typeface="Calibri" panose="020F0502020204030204"/>
                <a:ea typeface="+mn-ea"/>
                <a:cs typeface="+mn-cs"/>
              </a:rPr>
              <a:t> </a:t>
            </a:r>
            <a:r>
              <a:rPr kumimoji="0" lang="en-US" sz="2100" b="0" i="0" u="none" strike="noStrike" kern="1200" cap="none" spc="0" normalizeH="0" baseline="0" noProof="0">
                <a:ln>
                  <a:noFill/>
                </a:ln>
                <a:solidFill>
                  <a:prstClr val="black"/>
                </a:solidFill>
                <a:effectLst/>
                <a:uLnTx/>
                <a:uFillTx/>
                <a:latin typeface="Calibri" panose="020F0502020204030204"/>
                <a:ea typeface="+mn-ea"/>
                <a:cs typeface="+mn-cs"/>
              </a:rPr>
              <a:t>Disulfiram (Antabuse), Acamprosate (Campral) </a:t>
            </a:r>
            <a:endParaRPr kumimoji="0" lang="en-US" sz="2100" b="1"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2067"/>
              </a:spcBef>
              <a:spcAft>
                <a:spcPts val="0"/>
              </a:spcAft>
              <a:buClrTx/>
              <a:buSzTx/>
              <a:buFont typeface="Arial" pitchFamily="34" charset="0"/>
              <a:buChar char="•"/>
              <a:tabLst/>
              <a:defRPr/>
            </a:pPr>
            <a:r>
              <a:rPr kumimoji="0" lang="en-US" sz="2400" b="1" i="0" u="none" strike="noStrike" kern="1200" cap="none" spc="0" normalizeH="0" baseline="0" noProof="0">
                <a:ln>
                  <a:noFill/>
                </a:ln>
                <a:solidFill>
                  <a:prstClr val="black"/>
                </a:solidFill>
                <a:effectLst/>
                <a:uLnTx/>
                <a:uFillTx/>
                <a:latin typeface="Calibri"/>
                <a:ea typeface="Calibri"/>
                <a:cs typeface="Calibri"/>
              </a:rPr>
              <a:t>Poor adherence is the leading, </a:t>
            </a:r>
            <a:r>
              <a:rPr kumimoji="0" lang="en-US" sz="2400" b="1" i="1" u="none" strike="noStrike" kern="1200" cap="none" spc="0" normalizeH="0" baseline="0" noProof="0">
                <a:ln>
                  <a:noFill/>
                </a:ln>
                <a:solidFill>
                  <a:prstClr val="black"/>
                </a:solidFill>
                <a:effectLst/>
                <a:uLnTx/>
                <a:uFillTx/>
                <a:latin typeface="Calibri"/>
                <a:ea typeface="Calibri"/>
                <a:cs typeface="Calibri"/>
              </a:rPr>
              <a:t>preventable</a:t>
            </a:r>
            <a:r>
              <a:rPr kumimoji="0" lang="en-US" sz="2400" b="1" i="0" u="none" strike="noStrike" kern="1200" cap="none" spc="0" normalizeH="0" baseline="0" noProof="0">
                <a:ln>
                  <a:noFill/>
                </a:ln>
                <a:solidFill>
                  <a:prstClr val="black"/>
                </a:solidFill>
                <a:effectLst/>
                <a:uLnTx/>
                <a:uFillTx/>
                <a:latin typeface="Calibri"/>
                <a:ea typeface="Calibri"/>
                <a:cs typeface="Calibri"/>
              </a:rPr>
              <a:t> cause of relapse/hospitalizations</a:t>
            </a:r>
            <a:br>
              <a:rPr lang="en-US" sz="24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br>
            <a:r>
              <a:rPr kumimoji="0" lang="en-US" sz="2200" b="0" i="0" u="none" strike="noStrike" kern="1200" cap="none" spc="0" normalizeH="0" baseline="0" noProof="0" dirty="0">
                <a:ln>
                  <a:noFill/>
                </a:ln>
                <a:solidFill>
                  <a:prstClr val="black"/>
                </a:solidFill>
                <a:effectLst/>
                <a:uLnTx/>
                <a:uFillTx/>
                <a:latin typeface="Calibri"/>
                <a:ea typeface="Calibri"/>
                <a:cs typeface="Calibri"/>
              </a:rPr>
              <a:t>	</a:t>
            </a:r>
            <a:r>
              <a:rPr kumimoji="0" lang="en-US" sz="2400" b="1" i="0" u="none" strike="noStrike" kern="1200" cap="none" spc="0" normalizeH="0" baseline="0" noProof="0">
                <a:ln>
                  <a:noFill/>
                </a:ln>
                <a:solidFill>
                  <a:srgbClr val="1C6E74"/>
                </a:solidFill>
                <a:effectLst/>
                <a:uLnTx/>
                <a:uFillTx/>
                <a:latin typeface="Calibri"/>
                <a:ea typeface="Calibri"/>
                <a:cs typeface="Calibri"/>
              </a:rPr>
              <a:t> 1 in 3 </a:t>
            </a:r>
            <a:r>
              <a:rPr kumimoji="0" lang="en-US" sz="2200" b="0" i="0" u="none" strike="noStrike" kern="1200" cap="none" spc="0" normalizeH="0" baseline="0" noProof="0">
                <a:ln>
                  <a:noFill/>
                </a:ln>
                <a:solidFill>
                  <a:prstClr val="black"/>
                </a:solidFill>
                <a:effectLst/>
                <a:uLnTx/>
                <a:uFillTx/>
                <a:latin typeface="Calibri"/>
                <a:ea typeface="Calibri"/>
                <a:cs typeface="Calibri"/>
              </a:rPr>
              <a:t>schizophrenia-related hospitalizations are due to antipsychotic nonadherence</a:t>
            </a:r>
            <a:br>
              <a:rPr lang="en-US" sz="22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br>
            <a:r>
              <a:rPr kumimoji="0" lang="en-US" sz="2200" b="0" i="0" u="none" strike="noStrike" kern="1200" cap="none" spc="0" normalizeH="0" baseline="0" noProof="0" dirty="0">
                <a:ln>
                  <a:noFill/>
                </a:ln>
                <a:solidFill>
                  <a:prstClr val="black"/>
                </a:solidFill>
                <a:effectLst/>
                <a:uLnTx/>
                <a:uFillTx/>
                <a:latin typeface="Calibri"/>
                <a:ea typeface="Calibri"/>
                <a:cs typeface="Calibri"/>
              </a:rPr>
              <a:t>	</a:t>
            </a:r>
            <a:r>
              <a:rPr kumimoji="0" lang="en-US" sz="2200" b="1" i="0" u="none" strike="noStrike" kern="1200" cap="none" spc="0" normalizeH="0" baseline="0" noProof="0">
                <a:ln>
                  <a:noFill/>
                </a:ln>
                <a:solidFill>
                  <a:srgbClr val="1C6E74"/>
                </a:solidFill>
                <a:effectLst/>
                <a:uLnTx/>
                <a:uFillTx/>
                <a:latin typeface="Calibri"/>
                <a:ea typeface="Calibri"/>
                <a:cs typeface="Calibri"/>
              </a:rPr>
              <a:t> Over </a:t>
            </a:r>
            <a:r>
              <a:rPr kumimoji="0" lang="en-US" sz="2400" b="1" i="0" u="none" strike="noStrike" kern="1200" cap="none" spc="0" normalizeH="0" baseline="0" noProof="0">
                <a:ln>
                  <a:noFill/>
                </a:ln>
                <a:solidFill>
                  <a:srgbClr val="1C6E74"/>
                </a:solidFill>
                <a:effectLst/>
                <a:uLnTx/>
                <a:uFillTx/>
                <a:latin typeface="Calibri"/>
                <a:ea typeface="Calibri"/>
                <a:cs typeface="Calibri"/>
              </a:rPr>
              <a:t>$100M/year </a:t>
            </a:r>
            <a:r>
              <a:rPr kumimoji="0" lang="en-US" sz="2200" b="0" i="0" u="none" strike="noStrike" kern="1200" cap="none" spc="0" normalizeH="0" baseline="0" noProof="0">
                <a:ln>
                  <a:noFill/>
                </a:ln>
                <a:solidFill>
                  <a:prstClr val="black"/>
                </a:solidFill>
                <a:effectLst/>
                <a:uLnTx/>
                <a:uFillTx/>
                <a:latin typeface="Calibri"/>
                <a:ea typeface="Calibri"/>
                <a:cs typeface="Calibri"/>
              </a:rPr>
              <a:t>in inpatient costs</a:t>
            </a:r>
            <a:endParaRPr kumimoji="0" lang="en-US" sz="2200" b="1" i="0" u="none" strike="noStrike" kern="1200" cap="none" spc="0" normalizeH="0" baseline="0" noProof="0">
              <a:ln>
                <a:noFill/>
              </a:ln>
              <a:solidFill>
                <a:prstClr val="black"/>
              </a:solidFill>
              <a:effectLst/>
              <a:uLnTx/>
              <a:uFillTx/>
              <a:latin typeface="Calibri"/>
              <a:ea typeface="Calibri"/>
              <a:cs typeface="Calibri"/>
            </a:endParaRPr>
          </a:p>
        </p:txBody>
      </p:sp>
      <p:pic>
        <p:nvPicPr>
          <p:cNvPr id="6" name="Picture 5" descr="Logo for Massachusetts General Hospital Center of Excellence for Psychosocial and Systemic Research ">
            <a:extLst>
              <a:ext uri="{FF2B5EF4-FFF2-40B4-BE49-F238E27FC236}">
                <a16:creationId xmlns:a16="http://schemas.microsoft.com/office/drawing/2014/main" id="{A1A5117B-105C-F4C3-F2E6-B09376135192}"/>
              </a:ext>
            </a:extLst>
          </p:cNvPr>
          <p:cNvPicPr>
            <a:picLocks noChangeAspect="1"/>
          </p:cNvPicPr>
          <p:nvPr/>
        </p:nvPicPr>
        <p:blipFill>
          <a:blip r:embed="rId3">
            <a:extLst>
              <a:ext uri="{28A0092B-C50C-407E-A947-70E740481C1C}">
                <a14:useLocalDpi xmlns:a14="http://schemas.microsoft.com/office/drawing/2010/main" val="0"/>
              </a:ext>
            </a:extLst>
          </a:blip>
          <a:srcRect l="12829" t="24287" b="20405"/>
          <a:stretch/>
        </p:blipFill>
        <p:spPr>
          <a:xfrm>
            <a:off x="146547" y="6201713"/>
            <a:ext cx="1629089" cy="388641"/>
          </a:xfrm>
          <a:prstGeom prst="rect">
            <a:avLst/>
          </a:prstGeom>
        </p:spPr>
      </p:pic>
      <p:sp>
        <p:nvSpPr>
          <p:cNvPr id="7" name="TextBox 6">
            <a:extLst>
              <a:ext uri="{FF2B5EF4-FFF2-40B4-BE49-F238E27FC236}">
                <a16:creationId xmlns:a16="http://schemas.microsoft.com/office/drawing/2014/main" id="{22BE952E-05FA-22A2-1E89-EF145166E463}"/>
              </a:ext>
            </a:extLst>
          </p:cNvPr>
          <p:cNvSpPr txBox="1"/>
          <p:nvPr/>
        </p:nvSpPr>
        <p:spPr>
          <a:xfrm>
            <a:off x="135914" y="65070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
        <p:nvSpPr>
          <p:cNvPr id="26" name="Text 23"/>
          <p:cNvSpPr/>
          <p:nvPr/>
        </p:nvSpPr>
        <p:spPr>
          <a:xfrm>
            <a:off x="965435" y="6364518"/>
            <a:ext cx="11126804" cy="3657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tab pos="1028700" algn="l"/>
              </a:tabLst>
              <a:defRPr/>
            </a:pPr>
            <a:r>
              <a:rPr lang="en-US" sz="1400" err="1">
                <a:solidFill>
                  <a:prstClr val="black">
                    <a:lumMod val="50000"/>
                    <a:lumOff val="50000"/>
                  </a:prstClr>
                </a:solidFill>
                <a:latin typeface="Calibri" pitchFamily="34" charset="0"/>
                <a:ea typeface="Calibri" pitchFamily="34" charset="-122"/>
                <a:cs typeface="Calibri" pitchFamily="34" charset="-120"/>
              </a:rPr>
              <a:t>Lacro</a:t>
            </a:r>
            <a:r>
              <a:rPr kumimoji="0" lang="en-US" sz="1400" b="0" i="0" u="none" strike="noStrike" kern="1200" cap="none" spc="0" normalizeH="0" baseline="0" noProof="0">
                <a:ln>
                  <a:noFill/>
                </a:ln>
                <a:solidFill>
                  <a:prstClr val="black">
                    <a:lumMod val="50000"/>
                    <a:lumOff val="50000"/>
                  </a:prstClr>
                </a:solidFill>
                <a:effectLst/>
                <a:uLnTx/>
                <a:uFillTx/>
                <a:latin typeface="Calibri" pitchFamily="34" charset="0"/>
                <a:ea typeface="Calibri" pitchFamily="34" charset="-122"/>
                <a:cs typeface="Calibri" pitchFamily="34" charset="-120"/>
              </a:rPr>
              <a:t> et al., J Clin Psych 2002; Marcus &amp; </a:t>
            </a:r>
            <a:r>
              <a:rPr kumimoji="0" lang="en-US" sz="1400" b="0" i="0" u="none" strike="noStrike" kern="1200" cap="none" spc="0" normalizeH="0" baseline="0" noProof="0" err="1">
                <a:ln>
                  <a:noFill/>
                </a:ln>
                <a:solidFill>
                  <a:prstClr val="black">
                    <a:lumMod val="50000"/>
                    <a:lumOff val="50000"/>
                  </a:prstClr>
                </a:solidFill>
                <a:effectLst/>
                <a:uLnTx/>
                <a:uFillTx/>
                <a:latin typeface="Calibri" pitchFamily="34" charset="0"/>
                <a:ea typeface="Calibri" pitchFamily="34" charset="-122"/>
                <a:cs typeface="Calibri" pitchFamily="34" charset="-120"/>
              </a:rPr>
              <a:t>Olfson</a:t>
            </a:r>
            <a:r>
              <a:rPr kumimoji="0" lang="en-US" sz="1400" b="0" i="0" u="none" strike="noStrike" kern="1200" cap="none" spc="0" normalizeH="0" baseline="0" noProof="0">
                <a:ln>
                  <a:noFill/>
                </a:ln>
                <a:solidFill>
                  <a:prstClr val="black">
                    <a:lumMod val="50000"/>
                    <a:lumOff val="50000"/>
                  </a:prstClr>
                </a:solidFill>
                <a:effectLst/>
                <a:uLnTx/>
                <a:uFillTx/>
                <a:latin typeface="Calibri" pitchFamily="34" charset="0"/>
                <a:ea typeface="Calibri" pitchFamily="34" charset="-122"/>
                <a:cs typeface="Calibri" pitchFamily="34" charset="-120"/>
              </a:rPr>
              <a:t>, </a:t>
            </a:r>
            <a:r>
              <a:rPr kumimoji="0" lang="en-US" sz="1400" b="0" i="0" u="none" strike="noStrike" kern="1200" cap="none" spc="0" normalizeH="0" baseline="0" noProof="0" err="1">
                <a:ln>
                  <a:noFill/>
                </a:ln>
                <a:solidFill>
                  <a:prstClr val="black">
                    <a:lumMod val="50000"/>
                    <a:lumOff val="50000"/>
                  </a:prstClr>
                </a:solidFill>
                <a:effectLst/>
                <a:uLnTx/>
                <a:uFillTx/>
                <a:latin typeface="Calibri" pitchFamily="34" charset="0"/>
                <a:ea typeface="Calibri" pitchFamily="34" charset="-122"/>
                <a:cs typeface="Calibri" pitchFamily="34" charset="-120"/>
              </a:rPr>
              <a:t>Schiz</a:t>
            </a:r>
            <a:r>
              <a:rPr kumimoji="0" lang="en-US" sz="1400" b="0" i="0" u="none" strike="noStrike" kern="1200" cap="none" spc="0" normalizeH="0" baseline="0" noProof="0">
                <a:ln>
                  <a:noFill/>
                </a:ln>
                <a:solidFill>
                  <a:prstClr val="black">
                    <a:lumMod val="50000"/>
                    <a:lumOff val="50000"/>
                  </a:prstClr>
                </a:solidFill>
                <a:effectLst/>
                <a:uLnTx/>
                <a:uFillTx/>
                <a:latin typeface="Calibri" pitchFamily="34" charset="0"/>
                <a:ea typeface="Calibri" pitchFamily="34" charset="-122"/>
                <a:cs typeface="Calibri" pitchFamily="34" charset="-120"/>
              </a:rPr>
              <a:t> Bull 2007</a:t>
            </a:r>
            <a:endParaRPr kumimoji="0" lang="en-US" sz="1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75964-C299-D238-7AC9-79C071CDA3B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A8F59EAD-6765-4F72-673A-75C7BAB211DC}"/>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a:extLst>
              <a:ext uri="{FF2B5EF4-FFF2-40B4-BE49-F238E27FC236}">
                <a16:creationId xmlns:a16="http://schemas.microsoft.com/office/drawing/2014/main" id="{691B8F6B-8CB2-6199-F53E-D30F244362B0}"/>
              </a:ext>
              <a:ext uri="{C183D7F6-B498-43B3-948B-1728B52AA6E4}">
                <adec:decorative xmlns:adec="http://schemas.microsoft.com/office/drawing/2017/decorative" val="1"/>
              </a:ext>
            </a:extLst>
          </p:cNvPr>
          <p:cNvSpPr/>
          <p:nvPr/>
        </p:nvSpPr>
        <p:spPr>
          <a:xfrm>
            <a:off x="4693920" y="3108960"/>
            <a:ext cx="2804160" cy="73152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1">
            <a:extLst>
              <a:ext uri="{FF2B5EF4-FFF2-40B4-BE49-F238E27FC236}">
                <a16:creationId xmlns:a16="http://schemas.microsoft.com/office/drawing/2014/main" id="{2FB769F2-9A0E-6DE3-6E9C-226B6D5054D1}"/>
              </a:ext>
            </a:extLst>
          </p:cNvPr>
          <p:cNvSpPr/>
          <p:nvPr/>
        </p:nvSpPr>
        <p:spPr>
          <a:xfrm>
            <a:off x="731520" y="365760"/>
            <a:ext cx="4273617"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THE EVIDENCE-TO-PRACTICE GAP</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2">
            <a:extLst>
              <a:ext uri="{FF2B5EF4-FFF2-40B4-BE49-F238E27FC236}">
                <a16:creationId xmlns:a16="http://schemas.microsoft.com/office/drawing/2014/main" id="{0AA1E02F-6374-6086-669B-B0B03BFADBF9}"/>
              </a:ext>
            </a:extLst>
          </p:cNvPr>
          <p:cNvSpPr>
            <a:spLocks noGrp="1"/>
          </p:cNvSpPr>
          <p:nvPr>
            <p:ph type="title" idx="4294967295"/>
          </p:nvPr>
        </p:nvSpPr>
        <p:spPr>
          <a:xfrm>
            <a:off x="731520" y="755998"/>
            <a:ext cx="10363200" cy="109728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tab pos="4722166" algn="l"/>
              </a:tabLst>
              <a:defRPr/>
            </a:pPr>
            <a:r>
              <a:rPr kumimoji="0" lang="en-US" sz="4400" b="1" i="0" u="none" strike="noStrike" kern="1200" cap="none" spc="0" normalizeH="0" baseline="0" noProof="0" dirty="0">
                <a:ln>
                  <a:noFill/>
                </a:ln>
                <a:solidFill>
                  <a:srgbClr val="1B2A4A"/>
                </a:solidFill>
                <a:effectLst/>
                <a:uLnTx/>
                <a:uFillTx/>
                <a:latin typeface="Aptos" panose="020B0004020202020204" pitchFamily="34" charset="0"/>
                <a:ea typeface="Georgia" pitchFamily="34" charset="-122"/>
                <a:cs typeface="Arial" panose="020B0604020202020204" pitchFamily="34" charset="0"/>
              </a:rPr>
              <a:t>Preventing Relapse with Long-Acting Psychiatric Medications </a:t>
            </a:r>
            <a:endParaRPr kumimoji="0" lang="en-US" sz="4400" b="1"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endParaRPr>
          </a:p>
        </p:txBody>
      </p:sp>
      <p:sp>
        <p:nvSpPr>
          <p:cNvPr id="19" name="Content Placeholder 2">
            <a:extLst>
              <a:ext uri="{FF2B5EF4-FFF2-40B4-BE49-F238E27FC236}">
                <a16:creationId xmlns:a16="http://schemas.microsoft.com/office/drawing/2014/main" id="{89D1F122-ACC4-0ACB-ADC5-04E7A11D9AED}"/>
              </a:ext>
            </a:extLst>
          </p:cNvPr>
          <p:cNvSpPr txBox="1">
            <a:spLocks/>
          </p:cNvSpPr>
          <p:nvPr/>
        </p:nvSpPr>
        <p:spPr>
          <a:xfrm>
            <a:off x="718820" y="2237665"/>
            <a:ext cx="11313933" cy="427163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2067"/>
              </a:spcBef>
              <a:spcAft>
                <a:spcPts val="0"/>
              </a:spcAft>
              <a:buClrTx/>
              <a:buSzTx/>
              <a:buFont typeface="Arial" pitchFamily="34" charset="0"/>
              <a:buChar char="•"/>
              <a:tabLst/>
              <a:defRPr/>
            </a:pP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Long-acting antipsychotics superior to pills:</a:t>
            </a:r>
            <a:br>
              <a:rPr kumimoji="0" lang="en-US" sz="22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22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Medication discontinuation  ↓ 67%</a:t>
            </a:r>
            <a:b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Hospitalization  ↓ 30%-45%</a:t>
            </a:r>
            <a:b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Relapse  ↓ 20%-30%</a:t>
            </a:r>
            <a:b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All-cause mortality  ↓ 30%</a:t>
            </a:r>
            <a:b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Suicide  ↓ 50%</a:t>
            </a:r>
            <a:b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Work disability  ↓ 30% </a:t>
            </a:r>
            <a:endParaRPr kumimoji="0" lang="en-US" sz="22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auto" latinLnBrk="0" hangingPunct="1">
              <a:lnSpc>
                <a:spcPct val="100000"/>
              </a:lnSpc>
              <a:spcBef>
                <a:spcPts val="2667"/>
              </a:spcBef>
              <a:spcAft>
                <a:spcPts val="0"/>
              </a:spcAft>
              <a:buClrTx/>
              <a:buSzTx/>
              <a:buFont typeface="Arial" pitchFamily="34" charset="0"/>
              <a:buChar char="•"/>
              <a:tabLst/>
              <a:defRPr/>
            </a:pPr>
            <a:r>
              <a:rPr kumimoji="0" lang="en-US" sz="24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Long-acting naltrexone and buprenorphine show greater treatment persistence and lower healthcare utilization</a:t>
            </a:r>
            <a:r>
              <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 13-25%) vs. oral forms </a:t>
            </a:r>
          </a:p>
          <a:p>
            <a:pPr marL="0" marR="0" lvl="0" indent="0" algn="l" defTabSz="914400" rtl="0" eaLnBrk="1" fontAlgn="auto" latinLnBrk="0" hangingPunct="1">
              <a:lnSpc>
                <a:spcPct val="100000"/>
              </a:lnSpc>
              <a:spcBef>
                <a:spcPts val="800"/>
              </a:spcBef>
              <a:spcAft>
                <a:spcPts val="0"/>
              </a:spcAft>
              <a:buClrTx/>
              <a:buSzTx/>
              <a:buFont typeface="Arial" pitchFamily="34" charset="0"/>
              <a:buNone/>
              <a:tabLst/>
              <a:defRPr/>
            </a:pPr>
            <a:endParaRPr kumimoji="0" lang="en-US" sz="22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800"/>
              </a:spcBef>
              <a:spcAft>
                <a:spcPts val="0"/>
              </a:spcAft>
              <a:buClrTx/>
              <a:buSzTx/>
              <a:buFont typeface="Arial" pitchFamily="34" charset="0"/>
              <a:buNone/>
              <a:tabLst/>
              <a:defRPr/>
            </a:pPr>
            <a:endParaRPr kumimoji="0" lang="en-US" sz="22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800"/>
              </a:spcBef>
              <a:spcAft>
                <a:spcPts val="0"/>
              </a:spcAft>
              <a:buClrTx/>
              <a:buSzTx/>
              <a:buFont typeface="Arial" pitchFamily="34" charset="0"/>
              <a:buNone/>
              <a:tabLst/>
              <a:defRPr/>
            </a:pPr>
            <a:endParaRPr kumimoji="0" lang="en-US" sz="22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800"/>
              </a:spcBef>
              <a:spcAft>
                <a:spcPts val="0"/>
              </a:spcAft>
              <a:buClrTx/>
              <a:buSzTx/>
              <a:buFont typeface="Arial" pitchFamily="34" charset="0"/>
              <a:buNone/>
              <a:tabLst/>
              <a:defRPr/>
            </a:pPr>
            <a:endParaRPr kumimoji="0" lang="en-US" sz="22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800"/>
              </a:spcBef>
              <a:spcAft>
                <a:spcPts val="0"/>
              </a:spcAft>
              <a:buClrTx/>
              <a:buSzTx/>
              <a:buFont typeface="Arial" pitchFamily="34" charset="0"/>
              <a:buNone/>
              <a:tabLst/>
              <a:defRPr/>
            </a:pPr>
            <a:endParaRPr kumimoji="0" lang="en-US" sz="22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800"/>
              </a:spcBef>
              <a:spcAft>
                <a:spcPts val="0"/>
              </a:spcAft>
              <a:buClrTx/>
              <a:buSzTx/>
              <a:buFont typeface="Arial" pitchFamily="34" charset="0"/>
              <a:buNone/>
              <a:tabLst/>
              <a:defRPr/>
            </a:pPr>
            <a:br>
              <a:rPr kumimoji="0" lang="en-US" sz="22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br>
            <a:endParaRPr kumimoji="0" lang="en-US" sz="22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3" name="Picture 2" descr="Figure showing rapid fluctuations of medication in blood stream with daily oral pills (blue line) compared to steady release and more consistent medication levels in bloodstream with long-acting injection (red line) ">
            <a:extLst>
              <a:ext uri="{FF2B5EF4-FFF2-40B4-BE49-F238E27FC236}">
                <a16:creationId xmlns:a16="http://schemas.microsoft.com/office/drawing/2014/main" id="{0F50CE6D-F899-92BC-D293-FD129031D2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3441" y="2304036"/>
            <a:ext cx="4991099" cy="2652720"/>
          </a:xfrm>
          <a:prstGeom prst="rect">
            <a:avLst/>
          </a:prstGeom>
          <a:noFill/>
          <a:extLst>
            <a:ext uri="{909E8E84-426E-40DD-AFC4-6F175D3DCCD1}">
              <a14:hiddenFill xmlns:a14="http://schemas.microsoft.com/office/drawing/2010/main">
                <a:solidFill>
                  <a:srgbClr val="FFFFFF"/>
                </a:solidFill>
              </a14:hiddenFill>
            </a:ext>
          </a:extLst>
        </p:spPr>
      </p:pic>
      <p:sp>
        <p:nvSpPr>
          <p:cNvPr id="20" name="Text 23">
            <a:extLst>
              <a:ext uri="{FF2B5EF4-FFF2-40B4-BE49-F238E27FC236}">
                <a16:creationId xmlns:a16="http://schemas.microsoft.com/office/drawing/2014/main" id="{FF3E9B5F-AB3F-0249-C809-AE6FEB37E016}"/>
              </a:ext>
            </a:extLst>
          </p:cNvPr>
          <p:cNvSpPr/>
          <p:nvPr/>
        </p:nvSpPr>
        <p:spPr>
          <a:xfrm>
            <a:off x="965435" y="6364518"/>
            <a:ext cx="11126804" cy="3657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50000"/>
                    <a:lumOff val="50000"/>
                  </a:prstClr>
                </a:solidFill>
                <a:effectLst/>
                <a:uLnTx/>
                <a:uFillTx/>
                <a:latin typeface="Calibri" pitchFamily="34" charset="0"/>
                <a:ea typeface="Calibri" pitchFamily="34" charset="-122"/>
                <a:cs typeface="Calibri" pitchFamily="34" charset="-120"/>
              </a:rPr>
              <a:t>Rubio et al., </a:t>
            </a:r>
            <a:r>
              <a:rPr kumimoji="0" lang="en-US" sz="1400" b="0" i="0" u="none" strike="noStrike" kern="1200" cap="none" spc="0" normalizeH="0" baseline="0" noProof="0" err="1">
                <a:ln>
                  <a:noFill/>
                </a:ln>
                <a:solidFill>
                  <a:prstClr val="black">
                    <a:lumMod val="50000"/>
                    <a:lumOff val="50000"/>
                  </a:prstClr>
                </a:solidFill>
                <a:effectLst/>
                <a:uLnTx/>
                <a:uFillTx/>
                <a:latin typeface="Calibri" pitchFamily="34" charset="0"/>
                <a:ea typeface="Calibri" pitchFamily="34" charset="-122"/>
                <a:cs typeface="Calibri" pitchFamily="34" charset="-120"/>
              </a:rPr>
              <a:t>Schiz</a:t>
            </a:r>
            <a:r>
              <a:rPr kumimoji="0" lang="en-US" sz="1400" b="0" i="0" u="none" strike="noStrike" kern="1200" cap="none" spc="0" normalizeH="0" baseline="0" noProof="0">
                <a:ln>
                  <a:noFill/>
                </a:ln>
                <a:solidFill>
                  <a:prstClr val="black">
                    <a:lumMod val="50000"/>
                    <a:lumOff val="50000"/>
                  </a:prstClr>
                </a:solidFill>
                <a:effectLst/>
                <a:uLnTx/>
                <a:uFillTx/>
                <a:latin typeface="Calibri" pitchFamily="34" charset="0"/>
                <a:ea typeface="Calibri" pitchFamily="34" charset="-122"/>
                <a:cs typeface="Calibri" pitchFamily="34" charset="-120"/>
              </a:rPr>
              <a:t> Bull 2021; Kishimoto et al., Lancet Psych 2021; </a:t>
            </a:r>
            <a:r>
              <a:rPr kumimoji="0" lang="en-US" sz="1400" b="0" i="0" u="none" strike="noStrike" kern="1200" cap="none" spc="0" normalizeH="0" baseline="0" noProof="0" err="1">
                <a:ln>
                  <a:noFill/>
                </a:ln>
                <a:solidFill>
                  <a:prstClr val="black">
                    <a:lumMod val="50000"/>
                    <a:lumOff val="50000"/>
                  </a:prstClr>
                </a:solidFill>
                <a:effectLst/>
                <a:uLnTx/>
                <a:uFillTx/>
                <a:latin typeface="Calibri" pitchFamily="34" charset="0"/>
                <a:ea typeface="Calibri" pitchFamily="34" charset="-122"/>
                <a:cs typeface="Calibri" pitchFamily="34" charset="-120"/>
              </a:rPr>
              <a:t>Solmi</a:t>
            </a:r>
            <a:r>
              <a:rPr kumimoji="0" lang="en-US" sz="1400" b="0" i="0" u="none" strike="noStrike" kern="1200" cap="none" spc="0" normalizeH="0" baseline="0" noProof="0">
                <a:ln>
                  <a:noFill/>
                </a:ln>
                <a:solidFill>
                  <a:prstClr val="black">
                    <a:lumMod val="50000"/>
                    <a:lumOff val="50000"/>
                  </a:prstClr>
                </a:solidFill>
                <a:effectLst/>
                <a:uLnTx/>
                <a:uFillTx/>
                <a:latin typeface="Calibri" pitchFamily="34" charset="0"/>
                <a:ea typeface="Calibri" pitchFamily="34" charset="-122"/>
                <a:cs typeface="Calibri" pitchFamily="34" charset="-120"/>
              </a:rPr>
              <a:t> et al., Am J Psych 2022; Taipale et al., World Psych 2020; </a:t>
            </a:r>
            <a:br>
              <a:rPr kumimoji="0" lang="en-US" sz="1400" b="0" i="0" u="none" strike="noStrike" kern="1200" cap="none" spc="0" normalizeH="0" baseline="0" noProof="0">
                <a:ln>
                  <a:noFill/>
                </a:ln>
                <a:solidFill>
                  <a:prstClr val="black">
                    <a:lumMod val="50000"/>
                    <a:lumOff val="50000"/>
                  </a:prstClr>
                </a:solidFill>
                <a:effectLst/>
                <a:uLnTx/>
                <a:uFillTx/>
                <a:latin typeface="Calibri" pitchFamily="34" charset="0"/>
                <a:ea typeface="Calibri" pitchFamily="34" charset="-122"/>
                <a:cs typeface="Calibri" pitchFamily="34" charset="-120"/>
              </a:rPr>
            </a:br>
            <a:r>
              <a:rPr kumimoji="0" lang="en-US" sz="1400" b="0" i="0" u="none" strike="noStrike" kern="1200" cap="none" spc="0" normalizeH="0" baseline="0" noProof="0" err="1">
                <a:ln>
                  <a:noFill/>
                </a:ln>
                <a:solidFill>
                  <a:prstClr val="black">
                    <a:lumMod val="50000"/>
                    <a:lumOff val="50000"/>
                  </a:prstClr>
                </a:solidFill>
                <a:effectLst/>
                <a:uLnTx/>
                <a:uFillTx/>
                <a:latin typeface="Calibri" pitchFamily="34" charset="0"/>
                <a:ea typeface="Calibri" pitchFamily="34" charset="-122"/>
                <a:cs typeface="Calibri" pitchFamily="34" charset="-120"/>
              </a:rPr>
              <a:t>Elmosalamy</a:t>
            </a:r>
            <a:r>
              <a:rPr kumimoji="0" lang="en-US" sz="1400" b="0" i="0" u="none" strike="noStrike" kern="1200" cap="none" spc="0" normalizeH="0" baseline="0" noProof="0">
                <a:ln>
                  <a:noFill/>
                </a:ln>
                <a:solidFill>
                  <a:prstClr val="black">
                    <a:lumMod val="50000"/>
                    <a:lumOff val="50000"/>
                  </a:prstClr>
                </a:solidFill>
                <a:effectLst/>
                <a:uLnTx/>
                <a:uFillTx/>
                <a:latin typeface="Calibri" pitchFamily="34" charset="0"/>
                <a:ea typeface="Calibri" pitchFamily="34" charset="-122"/>
                <a:cs typeface="Calibri" pitchFamily="34" charset="-120"/>
              </a:rPr>
              <a:t> et al. Drug Alcohol Depend 2025; Mark et al., Am J Managed Care 2010; Lee et al., JAMA </a:t>
            </a:r>
            <a:r>
              <a:rPr kumimoji="0" lang="en-US" sz="1400" b="0" i="0" u="none" strike="noStrike" kern="1200" cap="none" spc="0" normalizeH="0" baseline="0" noProof="0" err="1">
                <a:ln>
                  <a:noFill/>
                </a:ln>
                <a:solidFill>
                  <a:prstClr val="black">
                    <a:lumMod val="50000"/>
                    <a:lumOff val="50000"/>
                  </a:prstClr>
                </a:solidFill>
                <a:effectLst/>
                <a:uLnTx/>
                <a:uFillTx/>
                <a:latin typeface="Calibri" pitchFamily="34" charset="0"/>
                <a:ea typeface="Calibri" pitchFamily="34" charset="-122"/>
                <a:cs typeface="Calibri" pitchFamily="34" charset="-120"/>
              </a:rPr>
              <a:t>Netw</a:t>
            </a:r>
            <a:r>
              <a:rPr kumimoji="0" lang="en-US" sz="1400" b="0" i="0" u="none" strike="noStrike" kern="1200" cap="none" spc="0" normalizeH="0" baseline="0" noProof="0">
                <a:ln>
                  <a:noFill/>
                </a:ln>
                <a:solidFill>
                  <a:prstClr val="black">
                    <a:lumMod val="50000"/>
                    <a:lumOff val="50000"/>
                  </a:prstClr>
                </a:solidFill>
                <a:effectLst/>
                <a:uLnTx/>
                <a:uFillTx/>
                <a:latin typeface="Calibri" pitchFamily="34" charset="0"/>
                <a:ea typeface="Calibri" pitchFamily="34" charset="-122"/>
                <a:cs typeface="Calibri" pitchFamily="34" charset="-120"/>
              </a:rPr>
              <a:t> Open 2021  </a:t>
            </a:r>
            <a:endParaRPr kumimoji="0" lang="en-US" sz="1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pic>
        <p:nvPicPr>
          <p:cNvPr id="21" name="Picture 20" descr="Logo for Massachusetts General Hospital Center of Excellence for Psychosocial and Systemic Research ">
            <a:extLst>
              <a:ext uri="{FF2B5EF4-FFF2-40B4-BE49-F238E27FC236}">
                <a16:creationId xmlns:a16="http://schemas.microsoft.com/office/drawing/2014/main" id="{85223F08-579D-388C-FD9D-DDAEDF42C998}"/>
              </a:ext>
            </a:extLst>
          </p:cNvPr>
          <p:cNvPicPr>
            <a:picLocks noChangeAspect="1"/>
          </p:cNvPicPr>
          <p:nvPr/>
        </p:nvPicPr>
        <p:blipFill>
          <a:blip r:embed="rId4">
            <a:extLst>
              <a:ext uri="{28A0092B-C50C-407E-A947-70E740481C1C}">
                <a14:useLocalDpi xmlns:a14="http://schemas.microsoft.com/office/drawing/2010/main" val="0"/>
              </a:ext>
            </a:extLst>
          </a:blip>
          <a:srcRect l="12829" t="24287" b="20405"/>
          <a:stretch/>
        </p:blipFill>
        <p:spPr>
          <a:xfrm>
            <a:off x="146547" y="6201713"/>
            <a:ext cx="1629089" cy="388641"/>
          </a:xfrm>
          <a:prstGeom prst="rect">
            <a:avLst/>
          </a:prstGeom>
        </p:spPr>
      </p:pic>
      <p:sp>
        <p:nvSpPr>
          <p:cNvPr id="22" name="TextBox 21">
            <a:extLst>
              <a:ext uri="{FF2B5EF4-FFF2-40B4-BE49-F238E27FC236}">
                <a16:creationId xmlns:a16="http://schemas.microsoft.com/office/drawing/2014/main" id="{DFFFE167-BF8A-FD3E-EEAE-395BEB17912B}"/>
              </a:ext>
            </a:extLst>
          </p:cNvPr>
          <p:cNvSpPr txBox="1"/>
          <p:nvPr/>
        </p:nvSpPr>
        <p:spPr>
          <a:xfrm>
            <a:off x="135914" y="65070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Tree>
    <p:extLst>
      <p:ext uri="{BB962C8B-B14F-4D97-AF65-F5344CB8AC3E}">
        <p14:creationId xmlns:p14="http://schemas.microsoft.com/office/powerpoint/2010/main" val="2538164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A7BE2-1215-4DB4-DE84-F8854EA6B0E3}"/>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079903EE-D601-0BDA-52E8-EC7A42468CF3}"/>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1">
            <a:extLst>
              <a:ext uri="{FF2B5EF4-FFF2-40B4-BE49-F238E27FC236}">
                <a16:creationId xmlns:a16="http://schemas.microsoft.com/office/drawing/2014/main" id="{9E1B680F-48D0-EED6-3C76-5EF4F6D2D1AF}"/>
              </a:ext>
            </a:extLst>
          </p:cNvPr>
          <p:cNvSpPr/>
          <p:nvPr/>
        </p:nvSpPr>
        <p:spPr>
          <a:xfrm>
            <a:off x="731520" y="365760"/>
            <a:ext cx="4273617"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THE EVIDENCE-TO-PRACTICE GAP</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2">
            <a:extLst>
              <a:ext uri="{FF2B5EF4-FFF2-40B4-BE49-F238E27FC236}">
                <a16:creationId xmlns:a16="http://schemas.microsoft.com/office/drawing/2014/main" id="{4482767C-2A5B-FCFF-2525-2420AE283A7F}"/>
              </a:ext>
            </a:extLst>
          </p:cNvPr>
          <p:cNvSpPr>
            <a:spLocks noGrp="1"/>
          </p:cNvSpPr>
          <p:nvPr>
            <p:ph type="title" idx="4294967295"/>
          </p:nvPr>
        </p:nvSpPr>
        <p:spPr>
          <a:xfrm>
            <a:off x="731520" y="781398"/>
            <a:ext cx="10363200" cy="109728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tab pos="4722166" algn="l"/>
              </a:tabLst>
              <a:defRPr/>
            </a:pPr>
            <a:r>
              <a:rPr kumimoji="0" lang="en-US" sz="4400" b="1" i="0" u="none" strike="noStrike" kern="1200" cap="none" spc="0" normalizeH="0" baseline="0" noProof="0">
                <a:ln>
                  <a:noFill/>
                </a:ln>
                <a:solidFill>
                  <a:srgbClr val="1B2A4A"/>
                </a:solidFill>
                <a:effectLst/>
                <a:uLnTx/>
                <a:uFillTx/>
                <a:latin typeface="Aptos" panose="020B0004020202020204" pitchFamily="34" charset="0"/>
                <a:ea typeface="Georgia" pitchFamily="34" charset="-122"/>
                <a:cs typeface="Arial" panose="020B0604020202020204" pitchFamily="34" charset="0"/>
              </a:rPr>
              <a:t>Underutilization of Long-Acting Psychiatric Medications</a:t>
            </a:r>
            <a:endParaRPr kumimoji="0" lang="en-US" sz="4400" b="1" i="0" u="none" strike="noStrike" kern="1200" cap="none" spc="0" normalizeH="0" baseline="0" noProof="0">
              <a:ln>
                <a:noFill/>
              </a:ln>
              <a:solidFill>
                <a:schemeClr val="tx1"/>
              </a:solidFill>
              <a:effectLst/>
              <a:uLnTx/>
              <a:uFillTx/>
              <a:latin typeface="Aptos" panose="020B0004020202020204" pitchFamily="34" charset="0"/>
              <a:ea typeface="+mn-ea"/>
              <a:cs typeface="Arial" panose="020B0604020202020204" pitchFamily="34" charset="0"/>
            </a:endParaRPr>
          </a:p>
        </p:txBody>
      </p:sp>
      <p:grpSp>
        <p:nvGrpSpPr>
          <p:cNvPr id="9" name="Group 8" descr="Bar chart showing United States’ average use rates against national recommended benchmarks for long-acting antipsychotic, long-acting naltrexone, and long-acting buprenorphine ">
            <a:extLst>
              <a:ext uri="{FF2B5EF4-FFF2-40B4-BE49-F238E27FC236}">
                <a16:creationId xmlns:a16="http://schemas.microsoft.com/office/drawing/2014/main" id="{1BC51069-259A-C928-8544-16214073FA3C}"/>
              </a:ext>
            </a:extLst>
          </p:cNvPr>
          <p:cNvGrpSpPr/>
          <p:nvPr/>
        </p:nvGrpSpPr>
        <p:grpSpPr>
          <a:xfrm>
            <a:off x="644370" y="2581669"/>
            <a:ext cx="10720944" cy="3132768"/>
            <a:chOff x="-949338" y="2917510"/>
            <a:chExt cx="8047794" cy="2732324"/>
          </a:xfrm>
        </p:grpSpPr>
        <p:sp>
          <p:nvSpPr>
            <p:cNvPr id="11" name="Shape 19">
              <a:extLst>
                <a:ext uri="{FF2B5EF4-FFF2-40B4-BE49-F238E27FC236}">
                  <a16:creationId xmlns:a16="http://schemas.microsoft.com/office/drawing/2014/main" id="{A7491DBE-6342-E025-DD27-564375D71EC4}"/>
                </a:ext>
              </a:extLst>
            </p:cNvPr>
            <p:cNvSpPr/>
            <p:nvPr/>
          </p:nvSpPr>
          <p:spPr>
            <a:xfrm>
              <a:off x="136444" y="2971895"/>
              <a:ext cx="304800" cy="156563"/>
            </a:xfrm>
            <a:prstGeom prst="rect">
              <a:avLst/>
            </a:prstGeom>
            <a:solidFill>
              <a:srgbClr val="D9770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7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20">
              <a:extLst>
                <a:ext uri="{FF2B5EF4-FFF2-40B4-BE49-F238E27FC236}">
                  <a16:creationId xmlns:a16="http://schemas.microsoft.com/office/drawing/2014/main" id="{10410A08-900E-0862-A111-50137F3924BE}"/>
                </a:ext>
              </a:extLst>
            </p:cNvPr>
            <p:cNvSpPr/>
            <p:nvPr/>
          </p:nvSpPr>
          <p:spPr>
            <a:xfrm>
              <a:off x="674543" y="2937902"/>
              <a:ext cx="2315556" cy="210387"/>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rPr>
                <a:t>U.S. Average Use Rate </a:t>
              </a:r>
              <a:br>
                <a:rPr kumimoji="0" lang="en-US" sz="1800" b="0" i="0"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rPr>
              </a:br>
              <a:r>
                <a:rPr kumimoji="0" lang="en-US" sz="1800" b="0" i="0"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rPr>
                <a:t>(Medicaid, 2018) </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Shape 21">
              <a:extLst>
                <a:ext uri="{FF2B5EF4-FFF2-40B4-BE49-F238E27FC236}">
                  <a16:creationId xmlns:a16="http://schemas.microsoft.com/office/drawing/2014/main" id="{6F3C98BF-8D99-36D4-4ACF-83A6233954C2}"/>
                </a:ext>
              </a:extLst>
            </p:cNvPr>
            <p:cNvSpPr/>
            <p:nvPr/>
          </p:nvSpPr>
          <p:spPr>
            <a:xfrm>
              <a:off x="3248741" y="2971895"/>
              <a:ext cx="304800" cy="156563"/>
            </a:xfrm>
            <a:prstGeom prst="rect">
              <a:avLst/>
            </a:prstGeom>
            <a:solidFill>
              <a:srgbClr val="0F3B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7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 22">
              <a:extLst>
                <a:ext uri="{FF2B5EF4-FFF2-40B4-BE49-F238E27FC236}">
                  <a16:creationId xmlns:a16="http://schemas.microsoft.com/office/drawing/2014/main" id="{9C351CEC-1B7F-A9CC-3BCC-219F13BE3DC4}"/>
                </a:ext>
              </a:extLst>
            </p:cNvPr>
            <p:cNvSpPr/>
            <p:nvPr/>
          </p:nvSpPr>
          <p:spPr>
            <a:xfrm>
              <a:off x="3727925" y="2917510"/>
              <a:ext cx="3370531" cy="320765"/>
            </a:xfrm>
            <a:prstGeom prst="rect">
              <a:avLst/>
            </a:prstGeom>
            <a:noFill/>
            <a:ln/>
          </p:spPr>
          <p:txBody>
            <a:bodyPr wrap="square" lIns="0" tIns="0" rIns="0" bIns="0" rtlCol="0" anchor="ctr"/>
            <a:lstStyle/>
            <a:p>
              <a:pPr>
                <a:defRPr/>
              </a:pPr>
              <a:r>
                <a:rPr kumimoji="0" lang="en-US" sz="1800" b="0" i="0" u="none" strike="noStrike" kern="1200" cap="none" spc="0" normalizeH="0" baseline="0" noProof="0">
                  <a:ln>
                    <a:noFill/>
                  </a:ln>
                  <a:solidFill>
                    <a:prstClr val="black"/>
                  </a:solidFill>
                  <a:effectLst/>
                  <a:uLnTx/>
                  <a:uFillTx/>
                  <a:latin typeface="Calibri"/>
                  <a:ea typeface="Calibri"/>
                  <a:cs typeface="Calibri"/>
                </a:rPr>
                <a:t>National</a:t>
              </a:r>
              <a:r>
                <a:rPr kumimoji="0" lang="en-US" sz="1600" b="0" i="0" u="none" strike="noStrike" kern="1200" cap="none" spc="0" normalizeH="0" baseline="0" noProof="0">
                  <a:ln>
                    <a:noFill/>
                  </a:ln>
                  <a:solidFill>
                    <a:prstClr val="black"/>
                  </a:solidFill>
                  <a:effectLst/>
                  <a:uLnTx/>
                  <a:uFillTx/>
                  <a:latin typeface="Calibri"/>
                  <a:ea typeface="Calibri"/>
                  <a:cs typeface="Calibri"/>
                </a:rPr>
                <a:t> </a:t>
              </a:r>
              <a:r>
                <a:rPr kumimoji="0" lang="en-US" sz="1800" b="0" i="0" u="none" strike="noStrike" kern="1200" cap="none" spc="0" normalizeH="0" baseline="0" noProof="0">
                  <a:ln>
                    <a:noFill/>
                  </a:ln>
                  <a:solidFill>
                    <a:prstClr val="black"/>
                  </a:solidFill>
                  <a:effectLst/>
                  <a:uLnTx/>
                  <a:uFillTx/>
                  <a:latin typeface="Calibri"/>
                  <a:ea typeface="Calibri"/>
                  <a:cs typeface="Calibri"/>
                </a:rPr>
                <a:t>Benchmark</a:t>
              </a:r>
              <a:br>
                <a:rPr lang="en-US">
                  <a:solidFill>
                    <a:prstClr val="black"/>
                  </a:solidFill>
                  <a:latin typeface="Calibri"/>
                  <a:ea typeface="Calibri"/>
                  <a:cs typeface="Calibri"/>
                </a:rPr>
              </a:br>
              <a:r>
                <a:rPr lang="en-US">
                  <a:solidFill>
                    <a:prstClr val="black"/>
                  </a:solidFill>
                  <a:latin typeface="Calibri"/>
                  <a:ea typeface="Calibri"/>
                  <a:cs typeface="Calibri"/>
                </a:rPr>
                <a:t>(National Council for Mental Wellbeing, 2025)</a:t>
              </a:r>
              <a:endParaRPr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20" name="Text 23">
              <a:extLst>
                <a:ext uri="{FF2B5EF4-FFF2-40B4-BE49-F238E27FC236}">
                  <a16:creationId xmlns:a16="http://schemas.microsoft.com/office/drawing/2014/main" id="{6F1BA34D-AAEE-C1F2-7A20-AF2095424F1E}"/>
                </a:ext>
              </a:extLst>
            </p:cNvPr>
            <p:cNvSpPr/>
            <p:nvPr/>
          </p:nvSpPr>
          <p:spPr>
            <a:xfrm>
              <a:off x="-949338" y="3587029"/>
              <a:ext cx="3355654" cy="521876"/>
            </a:xfrm>
            <a:prstGeom prst="rect">
              <a:avLst/>
            </a:prstGeom>
            <a:noFill/>
            <a:ln/>
          </p:spPr>
          <p:txBody>
            <a:bodyPr wrap="square" lIns="0" tIns="0" rIns="0" bIns="0" rtlCol="0" anchor="ctr"/>
            <a:lstStyle/>
            <a:p>
              <a:pPr algn="r">
                <a:defRPr/>
              </a:pPr>
              <a:r>
                <a:rPr kumimoji="0" lang="en-US" sz="2000" b="1" i="0" u="none" strike="noStrike" kern="1200" cap="none" spc="0" normalizeH="0" baseline="0" noProof="0">
                  <a:ln>
                    <a:noFill/>
                  </a:ln>
                  <a:solidFill>
                    <a:srgbClr val="292524"/>
                  </a:solidFill>
                  <a:effectLst/>
                  <a:uLnTx/>
                  <a:uFillTx/>
                  <a:latin typeface="Calibri"/>
                  <a:ea typeface="Calibri"/>
                  <a:cs typeface="Calibri"/>
                </a:rPr>
                <a:t>Long-Acting</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1" i="0" u="none" strike="noStrike" kern="1200" cap="none" spc="0" normalizeH="0" baseline="0" noProof="0">
                  <a:ln>
                    <a:noFill/>
                  </a:ln>
                  <a:solidFill>
                    <a:srgbClr val="292524"/>
                  </a:solidFill>
                  <a:effectLst/>
                  <a:uLnTx/>
                  <a:uFillTx/>
                  <a:latin typeface="Calibri"/>
                  <a:ea typeface="Calibri"/>
                  <a:cs typeface="Calibri"/>
                </a:rPr>
                <a:t>Antipsychotic</a:t>
              </a:r>
              <a:r>
                <a:rPr kumimoji="0" lang="en-US" sz="2000" b="0" i="0" u="none" strike="noStrike" kern="1200" cap="none" spc="0" normalizeH="0" baseline="0" noProof="0" dirty="0">
                  <a:ln>
                    <a:noFill/>
                  </a:ln>
                  <a:solidFill>
                    <a:srgbClr val="292524"/>
                  </a:solidFill>
                  <a:effectLst/>
                  <a:uLnTx/>
                  <a:uFillTx/>
                  <a:latin typeface="Calibri"/>
                  <a:ea typeface="Calibri"/>
                  <a:cs typeface="Calibri"/>
                </a:rPr>
                <a:t> </a:t>
              </a:r>
              <a:br>
                <a:rPr lang="en-US" sz="2000" b="0" i="0" u="none" strike="noStrike" kern="1200" cap="none" spc="0" normalizeH="0" baseline="0" noProof="0" dirty="0">
                  <a:ln>
                    <a:noFill/>
                  </a:ln>
                  <a:effectLst/>
                  <a:uLnTx/>
                  <a:uFillTx/>
                  <a:latin typeface="Calibri" pitchFamily="34" charset="0"/>
                  <a:ea typeface="Calibri" pitchFamily="34" charset="-122"/>
                  <a:cs typeface="Calibri" pitchFamily="34" charset="-120"/>
                </a:rPr>
              </a:br>
              <a:r>
                <a:rPr kumimoji="0" lang="en-US" sz="2000" b="0" i="0" u="none" strike="noStrike" kern="1200" cap="none" spc="0" normalizeH="0" baseline="0" noProof="0">
                  <a:ln>
                    <a:noFill/>
                  </a:ln>
                  <a:solidFill>
                    <a:srgbClr val="292524"/>
                  </a:solidFill>
                  <a:effectLst/>
                  <a:uLnTx/>
                  <a:uFillTx/>
                  <a:latin typeface="Calibri"/>
                  <a:ea typeface="Calibri"/>
                  <a:cs typeface="Calibri"/>
                </a:rPr>
                <a:t>for </a:t>
              </a:r>
              <a:r>
                <a:rPr lang="en-US" sz="2000">
                  <a:solidFill>
                    <a:srgbClr val="292524"/>
                  </a:solidFill>
                  <a:latin typeface="Calibri"/>
                  <a:ea typeface="Calibri"/>
                  <a:cs typeface="Calibri"/>
                </a:rPr>
                <a:t>schizophrenia spectrum disorders</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24">
              <a:extLst>
                <a:ext uri="{FF2B5EF4-FFF2-40B4-BE49-F238E27FC236}">
                  <a16:creationId xmlns:a16="http://schemas.microsoft.com/office/drawing/2014/main" id="{69ADA2AB-AAF8-6986-CBE8-418B1512571A}"/>
                </a:ext>
              </a:extLst>
            </p:cNvPr>
            <p:cNvSpPr/>
            <p:nvPr/>
          </p:nvSpPr>
          <p:spPr>
            <a:xfrm>
              <a:off x="2545093" y="3623740"/>
              <a:ext cx="2194560" cy="391408"/>
            </a:xfrm>
            <a:prstGeom prst="rect">
              <a:avLst/>
            </a:prstGeom>
            <a:solidFill>
              <a:srgbClr val="0F3B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7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Shape 25">
              <a:extLst>
                <a:ext uri="{FF2B5EF4-FFF2-40B4-BE49-F238E27FC236}">
                  <a16:creationId xmlns:a16="http://schemas.microsoft.com/office/drawing/2014/main" id="{E765F95D-3439-E707-C943-6279BEA2AEF3}"/>
                </a:ext>
              </a:extLst>
            </p:cNvPr>
            <p:cNvSpPr/>
            <p:nvPr/>
          </p:nvSpPr>
          <p:spPr>
            <a:xfrm>
              <a:off x="2545092" y="3623740"/>
              <a:ext cx="881449" cy="391408"/>
            </a:xfrm>
            <a:prstGeom prst="rect">
              <a:avLst/>
            </a:prstGeom>
            <a:solidFill>
              <a:srgbClr val="D9770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7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6">
              <a:extLst>
                <a:ext uri="{FF2B5EF4-FFF2-40B4-BE49-F238E27FC236}">
                  <a16:creationId xmlns:a16="http://schemas.microsoft.com/office/drawing/2014/main" id="{4F584635-438C-D2E5-A937-551EEACC2278}"/>
                </a:ext>
              </a:extLst>
            </p:cNvPr>
            <p:cNvSpPr/>
            <p:nvPr/>
          </p:nvSpPr>
          <p:spPr>
            <a:xfrm>
              <a:off x="2356282" y="3634023"/>
              <a:ext cx="1259068" cy="3914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Calibri" pitchFamily="34" charset="0"/>
                  <a:ea typeface="Calibri" pitchFamily="34" charset="-122"/>
                  <a:cs typeface="Calibri" pitchFamily="34" charset="-120"/>
                </a:rPr>
                <a:t>13%</a:t>
              </a:r>
              <a:br>
                <a:rPr kumimoji="0" lang="en-US" sz="1600" b="1" i="0" u="none" strike="noStrike" kern="1200" cap="none" spc="0" normalizeH="0" baseline="0" noProof="0">
                  <a:ln>
                    <a:noFill/>
                  </a:ln>
                  <a:solidFill>
                    <a:prstClr val="white"/>
                  </a:solidFill>
                  <a:effectLst/>
                  <a:uLnTx/>
                  <a:uFillTx/>
                  <a:latin typeface="Calibri" pitchFamily="34" charset="0"/>
                  <a:ea typeface="Calibri" pitchFamily="34" charset="-122"/>
                  <a:cs typeface="Calibri" pitchFamily="34" charset="-120"/>
                </a:rPr>
              </a:br>
              <a:r>
                <a:rPr kumimoji="0" lang="en-US" sz="1600" b="1" i="0" u="none" strike="noStrike" kern="1200" cap="none" spc="0" normalizeH="0" baseline="0" noProof="0">
                  <a:ln>
                    <a:noFill/>
                  </a:ln>
                  <a:solidFill>
                    <a:prstClr val="white"/>
                  </a:solidFill>
                  <a:effectLst/>
                  <a:uLnTx/>
                  <a:uFillTx/>
                  <a:latin typeface="Calibri" pitchFamily="34" charset="0"/>
                  <a:ea typeface="Calibri" pitchFamily="34" charset="-122"/>
                  <a:cs typeface="Calibri" pitchFamily="34" charset="-120"/>
                </a:rPr>
                <a:t>(4%-26%)</a:t>
              </a: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 27">
              <a:extLst>
                <a:ext uri="{FF2B5EF4-FFF2-40B4-BE49-F238E27FC236}">
                  <a16:creationId xmlns:a16="http://schemas.microsoft.com/office/drawing/2014/main" id="{8A58CD76-D488-1612-46D1-CD96E12790A9}"/>
                </a:ext>
              </a:extLst>
            </p:cNvPr>
            <p:cNvSpPr/>
            <p:nvPr/>
          </p:nvSpPr>
          <p:spPr>
            <a:xfrm>
              <a:off x="4942268" y="3612772"/>
              <a:ext cx="769010" cy="3914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65A60"/>
                  </a:solidFill>
                  <a:effectLst/>
                  <a:uLnTx/>
                  <a:uFillTx/>
                  <a:latin typeface="Georgia" panose="02040502050405020303" pitchFamily="18" charset="0"/>
                  <a:ea typeface="Calibri" pitchFamily="34" charset="-122"/>
                  <a:cs typeface="Calibri" pitchFamily="34" charset="-120"/>
                </a:rPr>
                <a:t>30%</a:t>
              </a:r>
              <a:endParaRPr kumimoji="0" lang="en-US" sz="24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25" name="Text 33">
              <a:extLst>
                <a:ext uri="{FF2B5EF4-FFF2-40B4-BE49-F238E27FC236}">
                  <a16:creationId xmlns:a16="http://schemas.microsoft.com/office/drawing/2014/main" id="{E6D787EB-490D-F7B7-650D-2C4E07C42657}"/>
                </a:ext>
              </a:extLst>
            </p:cNvPr>
            <p:cNvSpPr/>
            <p:nvPr/>
          </p:nvSpPr>
          <p:spPr>
            <a:xfrm>
              <a:off x="-813512" y="4352212"/>
              <a:ext cx="3236686" cy="521876"/>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292524"/>
                  </a:solidFill>
                  <a:effectLst/>
                  <a:uLnTx/>
                  <a:uFillTx/>
                  <a:latin typeface="Calibri" pitchFamily="34" charset="0"/>
                  <a:ea typeface="Calibri" pitchFamily="34" charset="-122"/>
                  <a:cs typeface="Calibri" pitchFamily="34" charset="-120"/>
                </a:rPr>
                <a:t>Long-Acting Naltrexone </a:t>
              </a:r>
              <a:br>
                <a:rPr kumimoji="0" lang="en-US" sz="2000" b="1" i="0" u="none" strike="noStrike" kern="1200" cap="none" spc="0" normalizeH="0" baseline="0" noProof="0">
                  <a:ln>
                    <a:noFill/>
                  </a:ln>
                  <a:solidFill>
                    <a:srgbClr val="292524"/>
                  </a:solidFill>
                  <a:effectLst/>
                  <a:uLnTx/>
                  <a:uFillTx/>
                  <a:latin typeface="Calibri" pitchFamily="34" charset="0"/>
                  <a:ea typeface="Calibri" pitchFamily="34" charset="-122"/>
                  <a:cs typeface="Calibri" pitchFamily="34" charset="-120"/>
                </a:rPr>
              </a:br>
              <a:r>
                <a:rPr kumimoji="0" lang="en-US" sz="2000" b="0" i="0" u="none" strike="noStrike" kern="1200" cap="none" spc="0" normalizeH="0" baseline="0" noProof="0">
                  <a:ln>
                    <a:noFill/>
                  </a:ln>
                  <a:solidFill>
                    <a:srgbClr val="292524"/>
                  </a:solidFill>
                  <a:effectLst/>
                  <a:uLnTx/>
                  <a:uFillTx/>
                  <a:latin typeface="Calibri" pitchFamily="34" charset="0"/>
                  <a:ea typeface="Calibri" pitchFamily="34" charset="-122"/>
                  <a:cs typeface="Calibri" pitchFamily="34" charset="-120"/>
                </a:rPr>
                <a:t>for alcohol/opioid use disorder</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Shape 34">
              <a:extLst>
                <a:ext uri="{FF2B5EF4-FFF2-40B4-BE49-F238E27FC236}">
                  <a16:creationId xmlns:a16="http://schemas.microsoft.com/office/drawing/2014/main" id="{32C1E213-D48E-DE6B-4A2B-DF833BF4C356}"/>
                </a:ext>
              </a:extLst>
            </p:cNvPr>
            <p:cNvSpPr/>
            <p:nvPr/>
          </p:nvSpPr>
          <p:spPr>
            <a:xfrm>
              <a:off x="2545093" y="4377612"/>
              <a:ext cx="731520" cy="391408"/>
            </a:xfrm>
            <a:prstGeom prst="rect">
              <a:avLst/>
            </a:prstGeom>
            <a:solidFill>
              <a:srgbClr val="0F3B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7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Shape 35">
              <a:extLst>
                <a:ext uri="{FF2B5EF4-FFF2-40B4-BE49-F238E27FC236}">
                  <a16:creationId xmlns:a16="http://schemas.microsoft.com/office/drawing/2014/main" id="{2E4523E4-29E5-114F-AAEB-402553EC74E8}"/>
                </a:ext>
              </a:extLst>
            </p:cNvPr>
            <p:cNvSpPr/>
            <p:nvPr/>
          </p:nvSpPr>
          <p:spPr>
            <a:xfrm>
              <a:off x="2545093" y="4377612"/>
              <a:ext cx="292608" cy="391408"/>
            </a:xfrm>
            <a:prstGeom prst="rect">
              <a:avLst/>
            </a:prstGeom>
            <a:solidFill>
              <a:srgbClr val="D9770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7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Text 36">
              <a:extLst>
                <a:ext uri="{FF2B5EF4-FFF2-40B4-BE49-F238E27FC236}">
                  <a16:creationId xmlns:a16="http://schemas.microsoft.com/office/drawing/2014/main" id="{CAD03140-8B23-55C9-F7A6-B60DA378BA61}"/>
                </a:ext>
              </a:extLst>
            </p:cNvPr>
            <p:cNvSpPr/>
            <p:nvPr/>
          </p:nvSpPr>
          <p:spPr>
            <a:xfrm>
              <a:off x="2591919" y="4261038"/>
              <a:ext cx="1352365" cy="3914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1" i="0" u="none" strike="noStrike" kern="1200" cap="none" spc="0" normalizeH="0" baseline="0" noProof="0">
                  <a:ln>
                    <a:noFill/>
                  </a:ln>
                  <a:solidFill>
                    <a:prstClr val="white"/>
                  </a:solidFill>
                  <a:effectLst/>
                  <a:uLnTx/>
                  <a:uFillTx/>
                  <a:latin typeface="Calibri" pitchFamily="34" charset="0"/>
                  <a:ea typeface="Calibri" pitchFamily="34" charset="-122"/>
                  <a:cs typeface="Calibri" pitchFamily="34" charset="-120"/>
                </a:rPr>
              </a:br>
              <a:r>
                <a:rPr kumimoji="0" lang="en-US" sz="1800" b="1" i="0" u="none" strike="noStrike" kern="1200" cap="none" spc="0" normalizeH="0" baseline="0" noProof="0">
                  <a:ln>
                    <a:noFill/>
                  </a:ln>
                  <a:solidFill>
                    <a:prstClr val="white"/>
                  </a:solidFill>
                  <a:effectLst/>
                  <a:uLnTx/>
                  <a:uFillTx/>
                  <a:latin typeface="Calibri" pitchFamily="34" charset="0"/>
                  <a:ea typeface="Calibri" pitchFamily="34" charset="-122"/>
                  <a:cs typeface="Calibri" pitchFamily="34" charset="-120"/>
                </a:rPr>
                <a:t>4%</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 37">
              <a:extLst>
                <a:ext uri="{FF2B5EF4-FFF2-40B4-BE49-F238E27FC236}">
                  <a16:creationId xmlns:a16="http://schemas.microsoft.com/office/drawing/2014/main" id="{BBB568FC-378F-C66F-BF2E-A10CEA6B04A5}"/>
                </a:ext>
              </a:extLst>
            </p:cNvPr>
            <p:cNvSpPr/>
            <p:nvPr/>
          </p:nvSpPr>
          <p:spPr>
            <a:xfrm>
              <a:off x="4942268" y="4380047"/>
              <a:ext cx="769010" cy="3914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65A60"/>
                  </a:solidFill>
                  <a:effectLst/>
                  <a:uLnTx/>
                  <a:uFillTx/>
                  <a:latin typeface="Georgia" panose="02040502050405020303" pitchFamily="18" charset="0"/>
                  <a:ea typeface="Calibri" pitchFamily="34" charset="-122"/>
                  <a:cs typeface="Calibri" pitchFamily="34" charset="-120"/>
                </a:rPr>
                <a:t>10%</a:t>
              </a:r>
              <a:endParaRPr kumimoji="0" lang="en-US" sz="24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31" name="Text 38">
              <a:extLst>
                <a:ext uri="{FF2B5EF4-FFF2-40B4-BE49-F238E27FC236}">
                  <a16:creationId xmlns:a16="http://schemas.microsoft.com/office/drawing/2014/main" id="{18793152-B5B8-F18C-0502-041BF1F29B18}"/>
                </a:ext>
              </a:extLst>
            </p:cNvPr>
            <p:cNvSpPr/>
            <p:nvPr/>
          </p:nvSpPr>
          <p:spPr>
            <a:xfrm>
              <a:off x="-835829" y="5127958"/>
              <a:ext cx="3236686" cy="521876"/>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292524"/>
                  </a:solidFill>
                  <a:effectLst/>
                  <a:uLnTx/>
                  <a:uFillTx/>
                  <a:latin typeface="Calibri" pitchFamily="34" charset="0"/>
                  <a:ea typeface="Calibri" pitchFamily="34" charset="-122"/>
                  <a:cs typeface="Calibri" pitchFamily="34" charset="-120"/>
                </a:rPr>
                <a:t>Long-Acting Buprenorphine </a:t>
              </a:r>
              <a:br>
                <a:rPr kumimoji="0" lang="en-US" sz="2000" b="1" i="0" u="none" strike="noStrike" kern="1200" cap="none" spc="0" normalizeH="0" baseline="0" noProof="0">
                  <a:ln>
                    <a:noFill/>
                  </a:ln>
                  <a:solidFill>
                    <a:srgbClr val="292524"/>
                  </a:solidFill>
                  <a:effectLst/>
                  <a:uLnTx/>
                  <a:uFillTx/>
                  <a:latin typeface="Calibri" pitchFamily="34" charset="0"/>
                  <a:ea typeface="Calibri" pitchFamily="34" charset="-122"/>
                  <a:cs typeface="Calibri" pitchFamily="34" charset="-120"/>
                </a:rPr>
              </a:br>
              <a:r>
                <a:rPr kumimoji="0" lang="en-US" sz="2000" b="0" i="0" u="none" strike="noStrike" kern="1200" cap="none" spc="0" normalizeH="0" baseline="0" noProof="0">
                  <a:ln>
                    <a:noFill/>
                  </a:ln>
                  <a:solidFill>
                    <a:srgbClr val="292524"/>
                  </a:solidFill>
                  <a:effectLst/>
                  <a:uLnTx/>
                  <a:uFillTx/>
                  <a:latin typeface="Calibri" pitchFamily="34" charset="0"/>
                  <a:ea typeface="Calibri" pitchFamily="34" charset="-122"/>
                  <a:cs typeface="Calibri" pitchFamily="34" charset="-120"/>
                </a:rPr>
                <a:t>for opioid use disorder</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Shape 39">
              <a:extLst>
                <a:ext uri="{FF2B5EF4-FFF2-40B4-BE49-F238E27FC236}">
                  <a16:creationId xmlns:a16="http://schemas.microsoft.com/office/drawing/2014/main" id="{71E0C7CB-035D-3937-ECEA-406F792603F5}"/>
                </a:ext>
              </a:extLst>
            </p:cNvPr>
            <p:cNvSpPr/>
            <p:nvPr/>
          </p:nvSpPr>
          <p:spPr>
            <a:xfrm>
              <a:off x="2545093" y="5173648"/>
              <a:ext cx="731520" cy="391408"/>
            </a:xfrm>
            <a:prstGeom prst="rect">
              <a:avLst/>
            </a:prstGeom>
            <a:solidFill>
              <a:srgbClr val="0F3B3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7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Shape 40">
              <a:extLst>
                <a:ext uri="{FF2B5EF4-FFF2-40B4-BE49-F238E27FC236}">
                  <a16:creationId xmlns:a16="http://schemas.microsoft.com/office/drawing/2014/main" id="{524F2491-4F63-8962-D8BE-64F8E8A5FCF9}"/>
                </a:ext>
              </a:extLst>
            </p:cNvPr>
            <p:cNvSpPr/>
            <p:nvPr/>
          </p:nvSpPr>
          <p:spPr>
            <a:xfrm>
              <a:off x="2545093" y="5173648"/>
              <a:ext cx="190615" cy="391408"/>
            </a:xfrm>
            <a:prstGeom prst="rect">
              <a:avLst/>
            </a:prstGeom>
            <a:solidFill>
              <a:srgbClr val="D9770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7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 42">
              <a:extLst>
                <a:ext uri="{FF2B5EF4-FFF2-40B4-BE49-F238E27FC236}">
                  <a16:creationId xmlns:a16="http://schemas.microsoft.com/office/drawing/2014/main" id="{EF1BE7EF-C5DA-6793-78F9-6AA3338398EB}"/>
                </a:ext>
              </a:extLst>
            </p:cNvPr>
            <p:cNvSpPr/>
            <p:nvPr/>
          </p:nvSpPr>
          <p:spPr>
            <a:xfrm>
              <a:off x="4942268" y="5173648"/>
              <a:ext cx="769010" cy="3914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65A60"/>
                  </a:solidFill>
                  <a:effectLst/>
                  <a:uLnTx/>
                  <a:uFillTx/>
                  <a:latin typeface="Georgia" panose="02040502050405020303" pitchFamily="18" charset="0"/>
                  <a:ea typeface="Calibri" pitchFamily="34" charset="-122"/>
                  <a:cs typeface="Calibri" pitchFamily="34" charset="-120"/>
                </a:rPr>
                <a:t>10%</a:t>
              </a:r>
              <a:endParaRPr kumimoji="0" lang="en-US" sz="24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grpSp>
      <p:pic>
        <p:nvPicPr>
          <p:cNvPr id="16" name="Picture 15" descr="Logo for Massachusetts General Hospital Center of Excellence for Psychosocial and Systemic Research ">
            <a:extLst>
              <a:ext uri="{FF2B5EF4-FFF2-40B4-BE49-F238E27FC236}">
                <a16:creationId xmlns:a16="http://schemas.microsoft.com/office/drawing/2014/main" id="{5EF44667-1875-1E7A-C7DC-CC58CAB55815}"/>
              </a:ext>
            </a:extLst>
          </p:cNvPr>
          <p:cNvPicPr>
            <a:picLocks noChangeAspect="1"/>
          </p:cNvPicPr>
          <p:nvPr/>
        </p:nvPicPr>
        <p:blipFill>
          <a:blip r:embed="rId3">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17" name="TextBox 16">
            <a:extLst>
              <a:ext uri="{FF2B5EF4-FFF2-40B4-BE49-F238E27FC236}">
                <a16:creationId xmlns:a16="http://schemas.microsoft.com/office/drawing/2014/main" id="{E1D7399A-015B-7767-6C75-C2A5CE5B82A8}"/>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
        <p:nvSpPr>
          <p:cNvPr id="26" name="Text 23">
            <a:extLst>
              <a:ext uri="{FF2B5EF4-FFF2-40B4-BE49-F238E27FC236}">
                <a16:creationId xmlns:a16="http://schemas.microsoft.com/office/drawing/2014/main" id="{DAA8695B-3B92-B08E-F6BB-50B5A5C2E8DF}"/>
              </a:ext>
            </a:extLst>
          </p:cNvPr>
          <p:cNvSpPr/>
          <p:nvPr/>
        </p:nvSpPr>
        <p:spPr>
          <a:xfrm>
            <a:off x="918649" y="6368054"/>
            <a:ext cx="11126804" cy="3657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Calibri" pitchFamily="34" charset="0"/>
                <a:ea typeface="Calibri" pitchFamily="34" charset="-122"/>
                <a:cs typeface="Calibri" pitchFamily="34" charset="-120"/>
              </a:rPr>
              <a:t>Patel et al. J Med Econ 2022; National Council for Mental Wellbeing, 2025</a:t>
            </a:r>
            <a:endParaRPr kumimoji="0" lang="en-US" sz="14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0102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71CDD-F797-5DC6-7069-A8667B06B809}"/>
            </a:ext>
          </a:extLst>
        </p:cNvPr>
        <p:cNvGrpSpPr/>
        <p:nvPr/>
      </p:nvGrpSpPr>
      <p:grpSpPr>
        <a:xfrm>
          <a:off x="0" y="0"/>
          <a:ext cx="0" cy="0"/>
          <a:chOff x="0" y="0"/>
          <a:chExt cx="0" cy="0"/>
        </a:xfrm>
      </p:grpSpPr>
      <p:pic>
        <p:nvPicPr>
          <p:cNvPr id="3" name="Picture 2" descr="Map of Massachusetts with lighter shades of green indicating regions with lower rates of long-acting antipsychotic medication use rates ">
            <a:extLst>
              <a:ext uri="{FF2B5EF4-FFF2-40B4-BE49-F238E27FC236}">
                <a16:creationId xmlns:a16="http://schemas.microsoft.com/office/drawing/2014/main" id="{FA9BEAE8-7F41-7946-6932-7FE5D8413361}"/>
              </a:ext>
            </a:extLst>
          </p:cNvPr>
          <p:cNvPicPr>
            <a:picLocks noChangeAspect="1"/>
          </p:cNvPicPr>
          <p:nvPr/>
        </p:nvPicPr>
        <p:blipFill>
          <a:blip r:embed="rId3"/>
          <a:srcRect t="9835" b="1864"/>
          <a:stretch/>
        </p:blipFill>
        <p:spPr>
          <a:xfrm>
            <a:off x="1918079" y="1820710"/>
            <a:ext cx="9271709" cy="5001401"/>
          </a:xfrm>
          <a:prstGeom prst="rect">
            <a:avLst/>
          </a:prstGeom>
        </p:spPr>
      </p:pic>
      <p:sp>
        <p:nvSpPr>
          <p:cNvPr id="2" name="Shape 0">
            <a:extLst>
              <a:ext uri="{FF2B5EF4-FFF2-40B4-BE49-F238E27FC236}">
                <a16:creationId xmlns:a16="http://schemas.microsoft.com/office/drawing/2014/main" id="{BBA9623F-E4AF-44D1-9DEA-066F73F26988}"/>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1">
            <a:extLst>
              <a:ext uri="{FF2B5EF4-FFF2-40B4-BE49-F238E27FC236}">
                <a16:creationId xmlns:a16="http://schemas.microsoft.com/office/drawing/2014/main" id="{8414DD46-EDC9-9D66-57D1-67AEF47EA026}"/>
              </a:ext>
            </a:extLst>
          </p:cNvPr>
          <p:cNvSpPr/>
          <p:nvPr/>
        </p:nvSpPr>
        <p:spPr>
          <a:xfrm>
            <a:off x="731520" y="365760"/>
            <a:ext cx="4273617"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THE EVIDENCE-TO-PRACTICE GAP</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2">
            <a:extLst>
              <a:ext uri="{FF2B5EF4-FFF2-40B4-BE49-F238E27FC236}">
                <a16:creationId xmlns:a16="http://schemas.microsoft.com/office/drawing/2014/main" id="{7FBDFBEE-59BD-650B-2BFD-1F461A5D33B0}"/>
              </a:ext>
            </a:extLst>
          </p:cNvPr>
          <p:cNvSpPr>
            <a:spLocks noGrp="1"/>
          </p:cNvSpPr>
          <p:nvPr>
            <p:ph type="title" idx="4294967295"/>
          </p:nvPr>
        </p:nvSpPr>
        <p:spPr>
          <a:xfrm>
            <a:off x="731520" y="781398"/>
            <a:ext cx="10363200" cy="109728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tab pos="4722166" algn="l"/>
              </a:tabLst>
              <a:defRPr/>
            </a:pPr>
            <a:r>
              <a:rPr kumimoji="0" lang="en-US" sz="4000" b="1" i="0" u="none" strike="noStrike" kern="1200" cap="none" spc="0" normalizeH="0" baseline="0" noProof="0">
                <a:ln>
                  <a:noFill/>
                </a:ln>
                <a:solidFill>
                  <a:srgbClr val="1B2A4A"/>
                </a:solidFill>
                <a:effectLst/>
                <a:uLnTx/>
                <a:uFillTx/>
                <a:latin typeface="Aptos" panose="020B0004020202020204" pitchFamily="34" charset="0"/>
                <a:ea typeface="Georgia" pitchFamily="34" charset="-122"/>
                <a:cs typeface="Arial" panose="020B0604020202020204" pitchFamily="34" charset="0"/>
              </a:rPr>
              <a:t>Underutilization of Long-Acting Antipsychotic Medication in Massachusetts</a:t>
            </a:r>
            <a:endParaRPr kumimoji="0" lang="en-US" sz="4000" b="1" i="0" u="none" strike="noStrike" kern="1200" cap="none" spc="0" normalizeH="0" baseline="0" noProof="0">
              <a:ln>
                <a:noFill/>
              </a:ln>
              <a:solidFill>
                <a:schemeClr val="tx1"/>
              </a:solidFill>
              <a:effectLst/>
              <a:uLnTx/>
              <a:uFillTx/>
              <a:latin typeface="Aptos" panose="020B0004020202020204" pitchFamily="34" charset="0"/>
              <a:ea typeface="+mn-ea"/>
              <a:cs typeface="Arial" panose="020B0604020202020204" pitchFamily="34" charset="0"/>
            </a:endParaRPr>
          </a:p>
        </p:txBody>
      </p:sp>
      <p:grpSp>
        <p:nvGrpSpPr>
          <p:cNvPr id="9" name="Group 8" descr="Legend for average rates of long-acting antipsychotic (LA-AP) use across regions ">
            <a:extLst>
              <a:ext uri="{FF2B5EF4-FFF2-40B4-BE49-F238E27FC236}">
                <a16:creationId xmlns:a16="http://schemas.microsoft.com/office/drawing/2014/main" id="{C68DDB83-6E67-00F1-707B-BF71F5CD873D}"/>
              </a:ext>
            </a:extLst>
          </p:cNvPr>
          <p:cNvGrpSpPr/>
          <p:nvPr/>
        </p:nvGrpSpPr>
        <p:grpSpPr>
          <a:xfrm>
            <a:off x="10187607" y="2000400"/>
            <a:ext cx="1729576" cy="1552755"/>
            <a:chOff x="10187607" y="2000400"/>
            <a:chExt cx="1729576" cy="1552755"/>
          </a:xfrm>
        </p:grpSpPr>
        <p:sp>
          <p:nvSpPr>
            <p:cNvPr id="4" name="Rectangle 3">
              <a:extLst>
                <a:ext uri="{FF2B5EF4-FFF2-40B4-BE49-F238E27FC236}">
                  <a16:creationId xmlns:a16="http://schemas.microsoft.com/office/drawing/2014/main" id="{6BC81E8A-D5B1-7064-8DBB-B8E1CBBB837B}"/>
                </a:ext>
                <a:ext uri="{C183D7F6-B498-43B3-948B-1728B52AA6E4}">
                  <adec:decorative xmlns:adec="http://schemas.microsoft.com/office/drawing/2017/decorative" val="1"/>
                </a:ext>
              </a:extLst>
            </p:cNvPr>
            <p:cNvSpPr/>
            <p:nvPr/>
          </p:nvSpPr>
          <p:spPr>
            <a:xfrm>
              <a:off x="10279005" y="2424278"/>
              <a:ext cx="276446" cy="257142"/>
            </a:xfrm>
            <a:prstGeom prst="rect">
              <a:avLst/>
            </a:prstGeom>
            <a:solidFill>
              <a:srgbClr val="AAE4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3FE92D47-AAF4-8E13-EC77-5B2FDE950B91}"/>
                </a:ext>
                <a:ext uri="{C183D7F6-B498-43B3-948B-1728B52AA6E4}">
                  <adec:decorative xmlns:adec="http://schemas.microsoft.com/office/drawing/2017/decorative" val="1"/>
                </a:ext>
              </a:extLst>
            </p:cNvPr>
            <p:cNvSpPr/>
            <p:nvPr/>
          </p:nvSpPr>
          <p:spPr>
            <a:xfrm>
              <a:off x="10282550" y="2789328"/>
              <a:ext cx="276446" cy="257142"/>
            </a:xfrm>
            <a:prstGeom prst="rect">
              <a:avLst/>
            </a:prstGeom>
            <a:solidFill>
              <a:srgbClr val="7EA889"/>
            </a:solidFill>
            <a:ln>
              <a:solidFill>
                <a:srgbClr val="6894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B35DC21-AE3E-000B-B766-C5DF9D64E87B}"/>
                </a:ext>
                <a:ext uri="{C183D7F6-B498-43B3-948B-1728B52AA6E4}">
                  <adec:decorative xmlns:adec="http://schemas.microsoft.com/office/drawing/2017/decorative" val="1"/>
                </a:ext>
              </a:extLst>
            </p:cNvPr>
            <p:cNvSpPr/>
            <p:nvPr/>
          </p:nvSpPr>
          <p:spPr>
            <a:xfrm>
              <a:off x="10279005" y="3195433"/>
              <a:ext cx="276446" cy="257142"/>
            </a:xfrm>
            <a:prstGeom prst="rect">
              <a:avLst/>
            </a:prstGeom>
            <a:solidFill>
              <a:srgbClr val="3D5444"/>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C1423EF5-6B96-467A-B847-CC24347C3C3A}"/>
                </a:ext>
              </a:extLst>
            </p:cNvPr>
            <p:cNvSpPr txBox="1"/>
            <p:nvPr/>
          </p:nvSpPr>
          <p:spPr>
            <a:xfrm>
              <a:off x="10649990" y="2349620"/>
              <a:ext cx="1264052" cy="120353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&lt;5%</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5%-9%</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10%-14%</a:t>
              </a:r>
            </a:p>
          </p:txBody>
        </p:sp>
        <p:sp>
          <p:nvSpPr>
            <p:cNvPr id="12" name="TextBox 11">
              <a:extLst>
                <a:ext uri="{FF2B5EF4-FFF2-40B4-BE49-F238E27FC236}">
                  <a16:creationId xmlns:a16="http://schemas.microsoft.com/office/drawing/2014/main" id="{00D98CC4-78A9-9E55-9404-539BC8657291}"/>
                </a:ext>
              </a:extLst>
            </p:cNvPr>
            <p:cNvSpPr txBox="1"/>
            <p:nvPr/>
          </p:nvSpPr>
          <p:spPr>
            <a:xfrm>
              <a:off x="10187607" y="2000400"/>
              <a:ext cx="172957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Average LA-AP use</a:t>
              </a:r>
            </a:p>
          </p:txBody>
        </p:sp>
      </p:grpSp>
      <p:sp>
        <p:nvSpPr>
          <p:cNvPr id="36" name="TextBox 35">
            <a:extLst>
              <a:ext uri="{FF2B5EF4-FFF2-40B4-BE49-F238E27FC236}">
                <a16:creationId xmlns:a16="http://schemas.microsoft.com/office/drawing/2014/main" id="{60F60EE7-F4BB-87F9-2DFD-B91133449530}"/>
              </a:ext>
            </a:extLst>
          </p:cNvPr>
          <p:cNvSpPr txBox="1"/>
          <p:nvPr/>
        </p:nvSpPr>
        <p:spPr>
          <a:xfrm>
            <a:off x="731520" y="4595986"/>
            <a:ext cx="6423495" cy="14911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2018 Massachusetts Medicaid Data (N=25,127)</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1" u="none" strike="noStrike" kern="1200" cap="none" spc="0" normalizeH="0" baseline="0" noProof="0">
                <a:ln>
                  <a:noFill/>
                </a:ln>
                <a:solidFill>
                  <a:prstClr val="black"/>
                </a:solidFill>
                <a:effectLst/>
                <a:uLnTx/>
                <a:uFillTx/>
                <a:latin typeface="Calibri" panose="020F0502020204030204"/>
                <a:ea typeface="+mn-ea"/>
                <a:cs typeface="+mn-cs"/>
              </a:rPr>
              <a:t>Age: </a:t>
            </a:r>
            <a:r>
              <a:rPr kumimoji="0" lang="en-SG" sz="1800" b="0" i="1" u="none" strike="noStrike" kern="1200" cap="none" spc="0" normalizeH="0" baseline="0" noProof="0">
                <a:ln>
                  <a:noFill/>
                </a:ln>
                <a:solidFill>
                  <a:prstClr val="black"/>
                </a:solidFill>
                <a:effectLst/>
                <a:uLnTx/>
                <a:uFillTx/>
                <a:latin typeface="Calibri" panose="020F0502020204030204"/>
                <a:ea typeface="+mn-ea"/>
                <a:cs typeface="+mn-cs"/>
              </a:rPr>
              <a:t>50.1 ± 15.4 years; 60% male; </a:t>
            </a:r>
            <a:r>
              <a:rPr kumimoji="0" lang="en-US" sz="1800" b="0" i="1" u="none" strike="noStrike" kern="1200" cap="none" spc="0" normalizeH="0" baseline="0" noProof="0">
                <a:ln>
                  <a:noFill/>
                </a:ln>
                <a:solidFill>
                  <a:prstClr val="black"/>
                </a:solidFill>
                <a:effectLst/>
                <a:uLnTx/>
                <a:uFillTx/>
                <a:latin typeface="Calibri" panose="020F0502020204030204"/>
                <a:ea typeface="+mn-ea"/>
                <a:cs typeface="+mn-cs"/>
              </a:rPr>
              <a:t>43% white; 10% Black</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Average Long-Acting Antipsychotic Use: </a:t>
            </a:r>
            <a:r>
              <a:rPr kumimoji="0" lang="en-US" sz="2800" b="1" i="0" u="none" strike="noStrike" kern="1200" cap="none" spc="0" normalizeH="0" baseline="0" noProof="0">
                <a:ln>
                  <a:noFill/>
                </a:ln>
                <a:solidFill>
                  <a:srgbClr val="C00000"/>
                </a:solidFill>
                <a:effectLst/>
                <a:uLnTx/>
                <a:uFillTx/>
                <a:latin typeface="Georgia" panose="02040502050405020303" pitchFamily="18" charset="0"/>
                <a:ea typeface="+mn-ea"/>
                <a:cs typeface="+mn-cs"/>
              </a:rPr>
              <a:t>7%</a:t>
            </a:r>
            <a:endParaRPr kumimoji="0" lang="en-US" sz="2400" b="1" i="0" u="none" strike="noStrike" kern="1200" cap="none" spc="0" normalizeH="0" baseline="0" noProof="0">
              <a:ln>
                <a:noFill/>
              </a:ln>
              <a:solidFill>
                <a:srgbClr val="C00000"/>
              </a:solidFill>
              <a:effectLst/>
              <a:uLnTx/>
              <a:uFillTx/>
              <a:latin typeface="Georgia" panose="02040502050405020303" pitchFamily="18" charset="0"/>
              <a:ea typeface="+mn-ea"/>
              <a:cs typeface="+mn-cs"/>
            </a:endParaRPr>
          </a:p>
        </p:txBody>
      </p:sp>
      <p:pic>
        <p:nvPicPr>
          <p:cNvPr id="14" name="Picture 13" descr="Logo for Massachusetts General Hospital Center of Excellence for Psychosocial and Systemic Research ">
            <a:extLst>
              <a:ext uri="{FF2B5EF4-FFF2-40B4-BE49-F238E27FC236}">
                <a16:creationId xmlns:a16="http://schemas.microsoft.com/office/drawing/2014/main" id="{B53618AE-CD25-0935-DBAC-DB1ECBD06731}"/>
              </a:ext>
            </a:extLst>
          </p:cNvPr>
          <p:cNvPicPr>
            <a:picLocks noChangeAspect="1"/>
          </p:cNvPicPr>
          <p:nvPr/>
        </p:nvPicPr>
        <p:blipFill>
          <a:blip r:embed="rId4">
            <a:extLst>
              <a:ext uri="{28A0092B-C50C-407E-A947-70E740481C1C}">
                <a14:useLocalDpi xmlns:a14="http://schemas.microsoft.com/office/drawing/2010/main" val="0"/>
              </a:ext>
            </a:extLst>
          </a:blip>
          <a:srcRect l="12829" t="24287" b="20405"/>
          <a:stretch/>
        </p:blipFill>
        <p:spPr>
          <a:xfrm>
            <a:off x="146547" y="6239813"/>
            <a:ext cx="1629089" cy="388641"/>
          </a:xfrm>
          <a:prstGeom prst="rect">
            <a:avLst/>
          </a:prstGeom>
        </p:spPr>
      </p:pic>
      <p:sp>
        <p:nvSpPr>
          <p:cNvPr id="15" name="TextBox 14">
            <a:extLst>
              <a:ext uri="{FF2B5EF4-FFF2-40B4-BE49-F238E27FC236}">
                <a16:creationId xmlns:a16="http://schemas.microsoft.com/office/drawing/2014/main" id="{CE584A58-0CE7-DD0C-73D9-D6343ED18656}"/>
              </a:ext>
            </a:extLst>
          </p:cNvPr>
          <p:cNvSpPr txBox="1"/>
          <p:nvPr/>
        </p:nvSpPr>
        <p:spPr>
          <a:xfrm>
            <a:off x="135914" y="6545112"/>
            <a:ext cx="301396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Map created and presented by Foo CYS, 2026</a:t>
            </a:r>
          </a:p>
        </p:txBody>
      </p:sp>
      <p:sp>
        <p:nvSpPr>
          <p:cNvPr id="34" name="TextBox 33">
            <a:extLst>
              <a:ext uri="{FF2B5EF4-FFF2-40B4-BE49-F238E27FC236}">
                <a16:creationId xmlns:a16="http://schemas.microsoft.com/office/drawing/2014/main" id="{4D8ED58B-8D8D-5D11-9676-FA0663D7591A}"/>
              </a:ext>
            </a:extLst>
          </p:cNvPr>
          <p:cNvSpPr txBox="1"/>
          <p:nvPr/>
        </p:nvSpPr>
        <p:spPr>
          <a:xfrm>
            <a:off x="10417228" y="6330811"/>
            <a:ext cx="172957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Data from Patel et al.,  J Med Econ 2022 </a:t>
            </a:r>
          </a:p>
        </p:txBody>
      </p:sp>
    </p:spTree>
    <p:extLst>
      <p:ext uri="{BB962C8B-B14F-4D97-AF65-F5344CB8AC3E}">
        <p14:creationId xmlns:p14="http://schemas.microsoft.com/office/powerpoint/2010/main" val="4018236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91087-A342-9CE4-EADE-8E64623A0EF5}"/>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9C3F80E2-74E7-7373-F3F9-71721677E903}"/>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1">
            <a:extLst>
              <a:ext uri="{FF2B5EF4-FFF2-40B4-BE49-F238E27FC236}">
                <a16:creationId xmlns:a16="http://schemas.microsoft.com/office/drawing/2014/main" id="{86297E49-86C9-671D-B506-C0EF09A755BA}"/>
              </a:ext>
            </a:extLst>
          </p:cNvPr>
          <p:cNvSpPr/>
          <p:nvPr/>
        </p:nvSpPr>
        <p:spPr>
          <a:xfrm>
            <a:off x="731520" y="365760"/>
            <a:ext cx="4273617"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THE EVIDENCE-TO-PRACTICE GAP</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2">
            <a:extLst>
              <a:ext uri="{FF2B5EF4-FFF2-40B4-BE49-F238E27FC236}">
                <a16:creationId xmlns:a16="http://schemas.microsoft.com/office/drawing/2014/main" id="{3AE409C7-5447-F2FB-044F-EBAA661D7B15}"/>
              </a:ext>
            </a:extLst>
          </p:cNvPr>
          <p:cNvSpPr>
            <a:spLocks noGrp="1"/>
          </p:cNvSpPr>
          <p:nvPr>
            <p:ph type="title" idx="4294967295"/>
          </p:nvPr>
        </p:nvSpPr>
        <p:spPr>
          <a:xfrm>
            <a:off x="731520" y="781398"/>
            <a:ext cx="10363200" cy="109728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tab pos="4722166" algn="l"/>
              </a:tabLst>
              <a:defRPr/>
            </a:pPr>
            <a:r>
              <a:rPr kumimoji="0" lang="en-US" sz="4000" b="1" i="0" u="none" strike="noStrike" kern="1200" cap="none" spc="0" normalizeH="0" baseline="0" noProof="0">
                <a:ln>
                  <a:noFill/>
                </a:ln>
                <a:solidFill>
                  <a:srgbClr val="1B2A4A"/>
                </a:solidFill>
                <a:effectLst/>
                <a:uLnTx/>
                <a:uFillTx/>
                <a:latin typeface="Aptos" panose="020B0004020202020204" pitchFamily="34" charset="0"/>
                <a:ea typeface="Georgia" pitchFamily="34" charset="-122"/>
                <a:cs typeface="Arial" panose="020B0604020202020204" pitchFamily="34" charset="0"/>
              </a:rPr>
              <a:t>Underutilization of Medication for Opioid Use Disorder in Massachusetts</a:t>
            </a:r>
            <a:endParaRPr kumimoji="0" lang="en-US" sz="4000" b="1" i="0" u="none" strike="noStrike" kern="1200" cap="none" spc="0" normalizeH="0" baseline="0" noProof="0">
              <a:ln>
                <a:noFill/>
              </a:ln>
              <a:solidFill>
                <a:schemeClr val="tx1"/>
              </a:solidFill>
              <a:effectLst/>
              <a:uLnTx/>
              <a:uFillTx/>
              <a:latin typeface="Aptos" panose="020B00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CAE5C836-028F-D0B8-8D50-52F5F065641E}"/>
              </a:ext>
            </a:extLst>
          </p:cNvPr>
          <p:cNvSpPr txBox="1"/>
          <p:nvPr/>
        </p:nvSpPr>
        <p:spPr>
          <a:xfrm>
            <a:off x="626767" y="2316849"/>
            <a:ext cx="10938466"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In 2024, approximately </a:t>
            </a:r>
            <a:r>
              <a:rPr kumimoji="0" lang="en-US" sz="2800" b="1" i="0" u="none" strike="noStrike" kern="1200" cap="none" spc="0" normalizeH="0" baseline="0" noProof="0">
                <a:ln>
                  <a:noFill/>
                </a:ln>
                <a:solidFill>
                  <a:srgbClr val="0F3B3D"/>
                </a:solidFill>
                <a:effectLst/>
                <a:uLnTx/>
                <a:uFillTx/>
                <a:latin typeface="Georgia" panose="02040502050405020303" pitchFamily="18" charset="0"/>
                <a:ea typeface="+mn-ea"/>
                <a:cs typeface="+mn-cs"/>
              </a:rPr>
              <a:t>17%</a:t>
            </a:r>
            <a:r>
              <a:rPr kumimoji="0" lang="en-US" sz="2800" b="0" i="0" u="none" strike="noStrike" kern="1200" cap="none" spc="0" normalizeH="0" baseline="0" noProof="0">
                <a:ln>
                  <a:noFill/>
                </a:ln>
                <a:solidFill>
                  <a:srgbClr val="0F3B3D"/>
                </a:solidFill>
                <a:effectLst/>
                <a:uLnTx/>
                <a:uFillTx/>
                <a:latin typeface="Georgia" panose="02040502050405020303" pitchFamily="18" charset="0"/>
                <a:ea typeface="+mn-ea"/>
                <a:cs typeface="+mn-cs"/>
              </a:rPr>
              <a:t>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of individuals in MA with Opioid Use Disorder received buprenorphine or methadone, below the 25% national average and 50% recommended benchmark.</a:t>
            </a:r>
            <a:b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 name="Group 3" descr="Bar chart showing that estimated 17% of individuals in Massachusetts with opioid use disorder received buprenorphine or methadone, compared to dotted lines indicated national average and recommended prescription benchmarks. ">
            <a:extLst>
              <a:ext uri="{FF2B5EF4-FFF2-40B4-BE49-F238E27FC236}">
                <a16:creationId xmlns:a16="http://schemas.microsoft.com/office/drawing/2014/main" id="{54317D62-7570-1C45-AB16-679A9A8E72EE}"/>
              </a:ext>
            </a:extLst>
          </p:cNvPr>
          <p:cNvGrpSpPr/>
          <p:nvPr/>
        </p:nvGrpSpPr>
        <p:grpSpPr>
          <a:xfrm>
            <a:off x="336884" y="3243116"/>
            <a:ext cx="11518232" cy="2467192"/>
            <a:chOff x="336884" y="3243116"/>
            <a:chExt cx="11518232" cy="2467192"/>
          </a:xfrm>
        </p:grpSpPr>
        <p:pic>
          <p:nvPicPr>
            <p:cNvPr id="9" name="Picture 8" descr="Bar chart showing that estimated 17% of individuals in Massachusetts with opioid use disorder received buprenorphine or methadone, compared to dotted lines indicated national average and recommended prescription benchmarks. ">
              <a:extLst>
                <a:ext uri="{FF2B5EF4-FFF2-40B4-BE49-F238E27FC236}">
                  <a16:creationId xmlns:a16="http://schemas.microsoft.com/office/drawing/2014/main" id="{1AC40F63-6837-7E5F-B45B-CD44D2691A33}"/>
                </a:ext>
              </a:extLst>
            </p:cNvPr>
            <p:cNvPicPr>
              <a:picLocks noChangeAspect="1"/>
            </p:cNvPicPr>
            <p:nvPr/>
          </p:nvPicPr>
          <p:blipFill>
            <a:blip r:embed="rId3"/>
            <a:srcRect t="3451"/>
            <a:stretch>
              <a:fillRect/>
            </a:stretch>
          </p:blipFill>
          <p:spPr>
            <a:xfrm>
              <a:off x="336884" y="3243116"/>
              <a:ext cx="11518232" cy="2467192"/>
            </a:xfrm>
            <a:prstGeom prst="rect">
              <a:avLst/>
            </a:prstGeom>
          </p:spPr>
        </p:pic>
        <p:sp>
          <p:nvSpPr>
            <p:cNvPr id="16" name="TextBox 15">
              <a:extLst>
                <a:ext uri="{FF2B5EF4-FFF2-40B4-BE49-F238E27FC236}">
                  <a16:creationId xmlns:a16="http://schemas.microsoft.com/office/drawing/2014/main" id="{484CB167-D837-EFDC-7364-88E7BA9C752F}"/>
                </a:ext>
              </a:extLst>
            </p:cNvPr>
            <p:cNvSpPr txBox="1"/>
            <p:nvPr/>
          </p:nvSpPr>
          <p:spPr>
            <a:xfrm>
              <a:off x="5721178" y="4879365"/>
              <a:ext cx="2134687" cy="338554"/>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National Average (25%)</a:t>
              </a:r>
            </a:p>
          </p:txBody>
        </p:sp>
        <p:sp>
          <p:nvSpPr>
            <p:cNvPr id="17" name="TextBox 16">
              <a:extLst>
                <a:ext uri="{FF2B5EF4-FFF2-40B4-BE49-F238E27FC236}">
                  <a16:creationId xmlns:a16="http://schemas.microsoft.com/office/drawing/2014/main" id="{7CDF3FE1-0E87-49E9-1610-A1937515543A}"/>
                </a:ext>
              </a:extLst>
            </p:cNvPr>
            <p:cNvSpPr txBox="1"/>
            <p:nvPr/>
          </p:nvSpPr>
          <p:spPr>
            <a:xfrm>
              <a:off x="8240268" y="4386922"/>
              <a:ext cx="1484499" cy="83099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Baseline benchmark (40%)</a:t>
              </a:r>
            </a:p>
          </p:txBody>
        </p:sp>
        <p:sp>
          <p:nvSpPr>
            <p:cNvPr id="18" name="TextBox 17">
              <a:extLst>
                <a:ext uri="{FF2B5EF4-FFF2-40B4-BE49-F238E27FC236}">
                  <a16:creationId xmlns:a16="http://schemas.microsoft.com/office/drawing/2014/main" id="{E35E6918-F440-4E1E-355F-9BB797CF725D}"/>
                </a:ext>
              </a:extLst>
            </p:cNvPr>
            <p:cNvSpPr txBox="1"/>
            <p:nvPr/>
          </p:nvSpPr>
          <p:spPr>
            <a:xfrm>
              <a:off x="9924905" y="4386921"/>
              <a:ext cx="1484499" cy="83099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Current benchmark (50%)</a:t>
              </a:r>
            </a:p>
          </p:txBody>
        </p:sp>
      </p:grpSp>
      <p:pic>
        <p:nvPicPr>
          <p:cNvPr id="14" name="Picture 13" descr="Logo for Massachusetts General Hospital Center of Excellence for Psychosocial and Systemic Research ">
            <a:extLst>
              <a:ext uri="{FF2B5EF4-FFF2-40B4-BE49-F238E27FC236}">
                <a16:creationId xmlns:a16="http://schemas.microsoft.com/office/drawing/2014/main" id="{086789A3-AD59-0CA1-E93C-10BDDDB7C3D8}"/>
              </a:ext>
            </a:extLst>
          </p:cNvPr>
          <p:cNvPicPr>
            <a:picLocks noChangeAspect="1"/>
          </p:cNvPicPr>
          <p:nvPr/>
        </p:nvPicPr>
        <p:blipFill>
          <a:blip r:embed="rId4">
            <a:extLst>
              <a:ext uri="{28A0092B-C50C-407E-A947-70E740481C1C}">
                <a14:useLocalDpi xmlns:a14="http://schemas.microsoft.com/office/drawing/2010/main" val="0"/>
              </a:ext>
            </a:extLst>
          </a:blip>
          <a:srcRect l="12829" t="24287" b="20405"/>
          <a:stretch/>
        </p:blipFill>
        <p:spPr>
          <a:xfrm>
            <a:off x="146547" y="6239813"/>
            <a:ext cx="1629089" cy="388641"/>
          </a:xfrm>
          <a:prstGeom prst="rect">
            <a:avLst/>
          </a:prstGeom>
        </p:spPr>
      </p:pic>
      <p:sp>
        <p:nvSpPr>
          <p:cNvPr id="15" name="TextBox 14">
            <a:extLst>
              <a:ext uri="{FF2B5EF4-FFF2-40B4-BE49-F238E27FC236}">
                <a16:creationId xmlns:a16="http://schemas.microsoft.com/office/drawing/2014/main" id="{DB3C53C2-D2D1-BB07-416A-7C0D6B4B0077}"/>
              </a:ext>
            </a:extLst>
          </p:cNvPr>
          <p:cNvSpPr txBox="1"/>
          <p:nvPr/>
        </p:nvSpPr>
        <p:spPr>
          <a:xfrm>
            <a:off x="135914" y="65451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
        <p:nvSpPr>
          <p:cNvPr id="34" name="TextBox 33">
            <a:extLst>
              <a:ext uri="{FF2B5EF4-FFF2-40B4-BE49-F238E27FC236}">
                <a16:creationId xmlns:a16="http://schemas.microsoft.com/office/drawing/2014/main" id="{8D85F73C-6416-BE64-29DD-5D0FDAED7964}"/>
              </a:ext>
            </a:extLst>
          </p:cNvPr>
          <p:cNvSpPr txBox="1"/>
          <p:nvPr/>
        </p:nvSpPr>
        <p:spPr>
          <a:xfrm>
            <a:off x="5140411" y="6434133"/>
            <a:ext cx="726588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Data and figure from Massachusetts Bureau of Substance Addiction Services Dashboard, 2026</a:t>
            </a:r>
          </a:p>
        </p:txBody>
      </p:sp>
    </p:spTree>
    <p:extLst>
      <p:ext uri="{BB962C8B-B14F-4D97-AF65-F5344CB8AC3E}">
        <p14:creationId xmlns:p14="http://schemas.microsoft.com/office/powerpoint/2010/main" val="4230978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34D29-8969-FDB6-E23A-D7639895CBC6}"/>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D0458771-BBB9-1D76-155D-F1B7484CF913}"/>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1">
            <a:extLst>
              <a:ext uri="{FF2B5EF4-FFF2-40B4-BE49-F238E27FC236}">
                <a16:creationId xmlns:a16="http://schemas.microsoft.com/office/drawing/2014/main" id="{C5A77A56-5737-2B58-6C47-779B9F3ED1AF}"/>
              </a:ext>
            </a:extLst>
          </p:cNvPr>
          <p:cNvSpPr/>
          <p:nvPr/>
        </p:nvSpPr>
        <p:spPr>
          <a:xfrm>
            <a:off x="731520" y="365760"/>
            <a:ext cx="4273617"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THE EVIDENCE-TO-PRACTICE GAP</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2">
            <a:extLst>
              <a:ext uri="{FF2B5EF4-FFF2-40B4-BE49-F238E27FC236}">
                <a16:creationId xmlns:a16="http://schemas.microsoft.com/office/drawing/2014/main" id="{CE417511-18B3-5875-FC22-9756FF8959BC}"/>
              </a:ext>
            </a:extLst>
          </p:cNvPr>
          <p:cNvSpPr>
            <a:spLocks noGrp="1"/>
          </p:cNvSpPr>
          <p:nvPr>
            <p:ph type="title" idx="4294967295"/>
          </p:nvPr>
        </p:nvSpPr>
        <p:spPr>
          <a:xfrm>
            <a:off x="731520" y="781398"/>
            <a:ext cx="10363200" cy="109728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tab pos="4722166" algn="l"/>
              </a:tabLst>
              <a:defRPr/>
            </a:pPr>
            <a:r>
              <a:rPr kumimoji="0" lang="en-US" sz="4000" b="1" i="0" u="none" strike="noStrike" kern="1200" cap="none" spc="0" normalizeH="0" baseline="0" noProof="0">
                <a:ln>
                  <a:noFill/>
                </a:ln>
                <a:solidFill>
                  <a:srgbClr val="1B2A4A"/>
                </a:solidFill>
                <a:effectLst/>
                <a:uLnTx/>
                <a:uFillTx/>
                <a:latin typeface="Aptos" panose="020B0004020202020204" pitchFamily="34" charset="0"/>
                <a:ea typeface="Georgia" pitchFamily="34" charset="-122"/>
                <a:cs typeface="Arial" panose="020B0604020202020204" pitchFamily="34" charset="0"/>
              </a:rPr>
              <a:t>Underutilization of Long-Acting  Medications for Addiction Treatment in Massachusetts</a:t>
            </a:r>
            <a:endParaRPr kumimoji="0" lang="en-US" sz="4000" b="1" i="0" u="none" strike="noStrike" kern="1200" cap="none" spc="0" normalizeH="0" baseline="0" noProof="0">
              <a:ln>
                <a:noFill/>
              </a:ln>
              <a:solidFill>
                <a:schemeClr val="tx1"/>
              </a:solidFill>
              <a:effectLst/>
              <a:uLnTx/>
              <a:uFillTx/>
              <a:latin typeface="Aptos" panose="020B00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324E79CF-D6D6-4AF4-1720-FDAF2DE712E6}"/>
              </a:ext>
            </a:extLst>
          </p:cNvPr>
          <p:cNvSpPr txBox="1"/>
          <p:nvPr/>
        </p:nvSpPr>
        <p:spPr>
          <a:xfrm>
            <a:off x="279400" y="3571357"/>
            <a:ext cx="3146216"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1" i="0" u="none" strike="noStrike" kern="1200" spc="0" baseline="0">
                <a:solidFill>
                  <a:prstClr val="black"/>
                </a:solidFill>
                <a:latin typeface="+mn-lt"/>
                <a:ea typeface="+mn-ea"/>
                <a:cs typeface="+mn-cs"/>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MA Substance Use Treatment Facilities</a:t>
            </a:r>
            <a:b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(N=438, 2019) </a:t>
            </a:r>
          </a:p>
        </p:txBody>
      </p:sp>
      <p:graphicFrame>
        <p:nvGraphicFramePr>
          <p:cNvPr id="4" name="Chart 3" descr="Pie chart showing 45% of Massachusetts’ substance use treatment facilities provided long-acting naltrexone">
            <a:extLst>
              <a:ext uri="{FF2B5EF4-FFF2-40B4-BE49-F238E27FC236}">
                <a16:creationId xmlns:a16="http://schemas.microsoft.com/office/drawing/2014/main" id="{6EA2DFA0-CA64-6E62-95A6-2DDD7FE29183}"/>
              </a:ext>
            </a:extLst>
          </p:cNvPr>
          <p:cNvGraphicFramePr/>
          <p:nvPr/>
        </p:nvGraphicFramePr>
        <p:xfrm>
          <a:off x="3543030" y="2338338"/>
          <a:ext cx="3316938" cy="39166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descr="Pie chart showing 13% of Massachusetts’ substance use treatment facilities provided long-acting buprenorphine">
            <a:extLst>
              <a:ext uri="{FF2B5EF4-FFF2-40B4-BE49-F238E27FC236}">
                <a16:creationId xmlns:a16="http://schemas.microsoft.com/office/drawing/2014/main" id="{6E1E31F0-C9B5-FB39-6E8E-7298B13F0185}"/>
              </a:ext>
            </a:extLst>
          </p:cNvPr>
          <p:cNvGraphicFramePr/>
          <p:nvPr/>
        </p:nvGraphicFramePr>
        <p:xfrm>
          <a:off x="7002782" y="2338339"/>
          <a:ext cx="4091938" cy="3827164"/>
        </p:xfrm>
        <a:graphic>
          <a:graphicData uri="http://schemas.openxmlformats.org/drawingml/2006/chart">
            <c:chart xmlns:c="http://schemas.openxmlformats.org/drawingml/2006/chart" xmlns:r="http://schemas.openxmlformats.org/officeDocument/2006/relationships" r:id="rId4"/>
          </a:graphicData>
        </a:graphic>
      </p:graphicFrame>
      <p:pic>
        <p:nvPicPr>
          <p:cNvPr id="16" name="Picture 15" descr="Logo for Massachusetts General Hospital Center of Excellence for Psychosocial and Systemic Research ">
            <a:extLst>
              <a:ext uri="{FF2B5EF4-FFF2-40B4-BE49-F238E27FC236}">
                <a16:creationId xmlns:a16="http://schemas.microsoft.com/office/drawing/2014/main" id="{26E9AB8F-6050-F3B8-18C5-7104FE079D97}"/>
              </a:ext>
            </a:extLst>
          </p:cNvPr>
          <p:cNvPicPr>
            <a:picLocks noChangeAspect="1"/>
          </p:cNvPicPr>
          <p:nvPr/>
        </p:nvPicPr>
        <p:blipFill>
          <a:blip r:embed="rId5">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17" name="TextBox 16">
            <a:extLst>
              <a:ext uri="{FF2B5EF4-FFF2-40B4-BE49-F238E27FC236}">
                <a16:creationId xmlns:a16="http://schemas.microsoft.com/office/drawing/2014/main" id="{A4258F3A-978A-7B2B-C850-737BD4445758}"/>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
        <p:nvSpPr>
          <p:cNvPr id="26" name="Text 23">
            <a:extLst>
              <a:ext uri="{FF2B5EF4-FFF2-40B4-BE49-F238E27FC236}">
                <a16:creationId xmlns:a16="http://schemas.microsoft.com/office/drawing/2014/main" id="{AF14A6AC-C21E-0EA2-A81C-333AAAB50DBC}"/>
              </a:ext>
            </a:extLst>
          </p:cNvPr>
          <p:cNvSpPr/>
          <p:nvPr/>
        </p:nvSpPr>
        <p:spPr>
          <a:xfrm>
            <a:off x="918649" y="6368054"/>
            <a:ext cx="11126804" cy="3657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Calibri" pitchFamily="34" charset="0"/>
                <a:ea typeface="Calibri" pitchFamily="34" charset="-122"/>
                <a:cs typeface="Calibri" pitchFamily="34" charset="-120"/>
              </a:rPr>
              <a:t>Data from SAMHSA, 2022</a:t>
            </a:r>
            <a:endParaRPr kumimoji="0" lang="en-US" sz="14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5979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731519" y="365760"/>
            <a:ext cx="4504623"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THE EVIDENCE-TO-PRACTICE GAP</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a:spLocks noGrp="1"/>
          </p:cNvSpPr>
          <p:nvPr>
            <p:ph type="title" idx="4294967295"/>
          </p:nvPr>
        </p:nvSpPr>
        <p:spPr>
          <a:xfrm>
            <a:off x="731519" y="580939"/>
            <a:ext cx="10870728" cy="103632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1B2A4A"/>
                </a:solidFill>
                <a:effectLst/>
                <a:uLnTx/>
                <a:uFillTx/>
                <a:latin typeface="Aptos" panose="020B0004020202020204" pitchFamily="34" charset="0"/>
                <a:ea typeface="Georgia" pitchFamily="34" charset="-122"/>
                <a:cs typeface="Georgia" pitchFamily="34" charset="-120"/>
              </a:rPr>
              <a:t>Multilevel Barriers </a:t>
            </a:r>
            <a:r>
              <a:rPr kumimoji="0" lang="en-US" sz="4400" b="1" i="0" u="none" strike="noStrike" kern="1200" cap="none" spc="0" normalizeH="0" baseline="0" noProof="0">
                <a:ln>
                  <a:noFill/>
                </a:ln>
                <a:solidFill>
                  <a:srgbClr val="1B2A4A"/>
                </a:solidFill>
                <a:effectLst/>
                <a:uLnTx/>
                <a:uFillTx/>
                <a:latin typeface="Aptos" panose="020B0004020202020204" pitchFamily="34" charset="0"/>
                <a:ea typeface="Georgia" pitchFamily="34" charset="-122"/>
                <a:cs typeface="Georgia" pitchFamily="34" charset="-120"/>
                <a:sym typeface="Wingdings" pitchFamily="2" charset="2"/>
              </a:rPr>
              <a:t> </a:t>
            </a:r>
            <a:r>
              <a:rPr kumimoji="0" lang="en-US" sz="4400" b="1" i="0" u="none" strike="noStrike" kern="1200" cap="none" spc="0" normalizeH="0" baseline="0" noProof="0">
                <a:ln>
                  <a:noFill/>
                </a:ln>
                <a:solidFill>
                  <a:srgbClr val="1B2A4A"/>
                </a:solidFill>
                <a:effectLst/>
                <a:uLnTx/>
                <a:uFillTx/>
                <a:latin typeface="Aptos" panose="020B0004020202020204" pitchFamily="34" charset="0"/>
                <a:ea typeface="+mn-ea"/>
                <a:cs typeface="+mn-cs"/>
              </a:rPr>
              <a:t>Innovative</a:t>
            </a:r>
            <a:r>
              <a:rPr kumimoji="0" lang="en-US" sz="4400" b="1" i="0" u="none" strike="noStrike" kern="1200" cap="none" spc="0" normalizeH="0" baseline="0" noProof="0">
                <a:ln>
                  <a:noFill/>
                </a:ln>
                <a:solidFill>
                  <a:srgbClr val="1B2A4A"/>
                </a:solidFill>
                <a:effectLst/>
                <a:uLnTx/>
                <a:uFillTx/>
                <a:latin typeface="Aptos" panose="020B0004020202020204" pitchFamily="34" charset="0"/>
                <a:ea typeface="Georgia" pitchFamily="34" charset="-122"/>
                <a:cs typeface="Georgia" pitchFamily="34" charset="-120"/>
              </a:rPr>
              <a:t> Solutions</a:t>
            </a:r>
            <a:endParaRPr kumimoji="0" lang="en-US" sz="44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grpSp>
        <p:nvGrpSpPr>
          <p:cNvPr id="20" name="Group 19" descr="Patient-level barriers: &#10;-Lack of awareness or education about LAM treatment&#10;-Concerns about injection pain and side effects&#10;-Stigma or negative perceptions about injectable medications&#10;-Illness-related and SDOH factors compromising adherence&#10;">
            <a:extLst>
              <a:ext uri="{FF2B5EF4-FFF2-40B4-BE49-F238E27FC236}">
                <a16:creationId xmlns:a16="http://schemas.microsoft.com/office/drawing/2014/main" id="{A614ACE1-7B64-06DC-6684-CF40E1E01C92}"/>
              </a:ext>
              <a:ext uri="{C183D7F6-B498-43B3-948B-1728B52AA6E4}">
                <adec:decorative xmlns:adec="http://schemas.microsoft.com/office/drawing/2017/decorative" val="0"/>
              </a:ext>
            </a:extLst>
          </p:cNvPr>
          <p:cNvGrpSpPr/>
          <p:nvPr/>
        </p:nvGrpSpPr>
        <p:grpSpPr>
          <a:xfrm>
            <a:off x="731520" y="1875723"/>
            <a:ext cx="3291840" cy="4145280"/>
            <a:chOff x="6126480" y="1554480"/>
            <a:chExt cx="2468880" cy="3108960"/>
          </a:xfrm>
        </p:grpSpPr>
        <p:sp>
          <p:nvSpPr>
            <p:cNvPr id="13" name="Shape 11"/>
            <p:cNvSpPr/>
            <p:nvPr/>
          </p:nvSpPr>
          <p:spPr>
            <a:xfrm>
              <a:off x="6126480" y="1554480"/>
              <a:ext cx="2468880" cy="3108960"/>
            </a:xfrm>
            <a:prstGeom prst="rect">
              <a:avLst/>
            </a:prstGeom>
            <a:solidFill>
              <a:srgbClr val="FFFFFF"/>
            </a:solidFill>
            <a:ln/>
            <a:effectLst>
              <a:outerShdw blurRad="50800" dist="254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2"/>
            <p:cNvSpPr/>
            <p:nvPr/>
          </p:nvSpPr>
          <p:spPr>
            <a:xfrm>
              <a:off x="6126480" y="1554480"/>
              <a:ext cx="2468880" cy="411480"/>
            </a:xfrm>
            <a:prstGeom prst="rect">
              <a:avLst/>
            </a:prstGeom>
            <a:solidFill>
              <a:srgbClr val="E8913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6126480" y="1554480"/>
              <a:ext cx="2468880" cy="411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67" normalizeH="0" baseline="0" noProof="0">
                  <a:ln>
                    <a:noFill/>
                  </a:ln>
                  <a:solidFill>
                    <a:srgbClr val="FFFFFF"/>
                  </a:solidFill>
                  <a:effectLst/>
                  <a:uLnTx/>
                  <a:uFillTx/>
                  <a:latin typeface="Trebuchet MS" pitchFamily="34" charset="0"/>
                  <a:ea typeface="Trebuchet MS" pitchFamily="34" charset="-122"/>
                  <a:cs typeface="Trebuchet MS" pitchFamily="34" charset="-120"/>
                </a:rPr>
                <a:t>PATIENT</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descr="Patient-level barriers:&#10;-Lack of awareness or education about LAM treatment&#10;-Concerns about injection pain and side effects&#10;-Stigma or negative perceptions about injectable medications&#10;-Illness-related and SDOH factors compromising adherence&#10;"/>
            <p:cNvSpPr/>
            <p:nvPr/>
          </p:nvSpPr>
          <p:spPr>
            <a:xfrm>
              <a:off x="6298658" y="2053211"/>
              <a:ext cx="2175309" cy="2468880"/>
            </a:xfrm>
            <a:prstGeom prst="rect">
              <a:avLst/>
            </a:prstGeom>
            <a:noFill/>
            <a:ln/>
          </p:spPr>
          <p:txBody>
            <a:bodyPr wrap="square" rtlCol="0" anchor="t"/>
            <a:lstStyle/>
            <a:p>
              <a:pPr marL="304792" marR="0" lvl="0" indent="-292093"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rPr>
                <a:t>Lack of awareness or education about LAM treatment</a:t>
              </a:r>
            </a:p>
            <a:p>
              <a:pPr marL="304792" marR="0" lvl="0" indent="-292093"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rPr>
                <a:t>Concerns about injection pain and side effects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304792" marR="0" lvl="0" indent="-292093"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rPr>
                <a:t>Stigma or negative perceptions about injectable medications</a:t>
              </a:r>
            </a:p>
            <a:p>
              <a:pPr marL="304792" marR="0" lvl="0" indent="-292093"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a:ln>
                    <a:noFill/>
                  </a:ln>
                  <a:solidFill>
                    <a:prstClr val="black"/>
                  </a:solidFill>
                  <a:effectLst/>
                  <a:uLnTx/>
                  <a:uFillTx/>
                  <a:latin typeface="Calibri" pitchFamily="34" charset="0"/>
                  <a:ea typeface="+mn-ea"/>
                  <a:cs typeface="Calibri" pitchFamily="34" charset="-120"/>
                </a:rPr>
                <a:t>Illness-related and SDOH factors compromising adherence</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9" name="Group 18" descr="Provider-level barriers: &#10;-Severity/adherence-dependent prescribing norms&#10;-Perceived patient refusal and challenging conversation&#10;-Limited knowledge or training on LAM administration&#10;">
            <a:extLst>
              <a:ext uri="{FF2B5EF4-FFF2-40B4-BE49-F238E27FC236}">
                <a16:creationId xmlns:a16="http://schemas.microsoft.com/office/drawing/2014/main" id="{3536D61C-0B24-FBBF-C4BC-449F0E8F763F}"/>
              </a:ext>
              <a:ext uri="{C183D7F6-B498-43B3-948B-1728B52AA6E4}">
                <adec:decorative xmlns:adec="http://schemas.microsoft.com/office/drawing/2017/decorative" val="0"/>
              </a:ext>
            </a:extLst>
          </p:cNvPr>
          <p:cNvGrpSpPr/>
          <p:nvPr/>
        </p:nvGrpSpPr>
        <p:grpSpPr>
          <a:xfrm>
            <a:off x="4450080" y="1882140"/>
            <a:ext cx="3291840" cy="4145280"/>
            <a:chOff x="3337560" y="1554480"/>
            <a:chExt cx="2468880" cy="3108960"/>
          </a:xfrm>
        </p:grpSpPr>
        <p:sp>
          <p:nvSpPr>
            <p:cNvPr id="9" name="Shape 7"/>
            <p:cNvSpPr/>
            <p:nvPr/>
          </p:nvSpPr>
          <p:spPr>
            <a:xfrm>
              <a:off x="3337560" y="1554480"/>
              <a:ext cx="2468880" cy="3108960"/>
            </a:xfrm>
            <a:prstGeom prst="rect">
              <a:avLst/>
            </a:prstGeom>
            <a:solidFill>
              <a:srgbClr val="FFFFFF"/>
            </a:solidFill>
            <a:ln/>
            <a:effectLst>
              <a:outerShdw blurRad="50800" dist="254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8"/>
            <p:cNvSpPr/>
            <p:nvPr/>
          </p:nvSpPr>
          <p:spPr>
            <a:xfrm>
              <a:off x="3337560" y="1554480"/>
              <a:ext cx="2468880" cy="411480"/>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3337560" y="1554480"/>
              <a:ext cx="2468880" cy="411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67" normalizeH="0" baseline="0" noProof="0">
                  <a:ln>
                    <a:noFill/>
                  </a:ln>
                  <a:solidFill>
                    <a:srgbClr val="FFFFFF"/>
                  </a:solidFill>
                  <a:effectLst/>
                  <a:uLnTx/>
                  <a:uFillTx/>
                  <a:latin typeface="Trebuchet MS" pitchFamily="34" charset="0"/>
                  <a:ea typeface="Trebuchet MS" pitchFamily="34" charset="-122"/>
                  <a:cs typeface="Trebuchet MS" pitchFamily="34" charset="-120"/>
                </a:rPr>
                <a:t>PROVIDER</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3502392" y="2048399"/>
              <a:ext cx="2139215" cy="2468880"/>
            </a:xfrm>
            <a:prstGeom prst="rect">
              <a:avLst/>
            </a:prstGeom>
            <a:noFill/>
            <a:ln/>
          </p:spPr>
          <p:txBody>
            <a:bodyPr wrap="square" rtlCol="0" anchor="t"/>
            <a:lstStyle/>
            <a:p>
              <a:pPr marL="304792" marR="0" lvl="0" indent="-304792"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rPr>
                <a:t>Severity/adherence-dependent prescribing norms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304792" marR="0" lvl="0" indent="-304792"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rPr>
                <a:t>Perceived patient refusal and challenging conversation</a:t>
              </a:r>
            </a:p>
            <a:p>
              <a:pPr marL="304792" marR="0" lvl="0" indent="-304792"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rPr>
                <a:t>Limited knowledge or training on LAM administration</a:t>
              </a:r>
            </a:p>
          </p:txBody>
        </p:sp>
      </p:grpSp>
      <p:sp>
        <p:nvSpPr>
          <p:cNvPr id="23" name="Oval 22">
            <a:extLst>
              <a:ext uri="{FF2B5EF4-FFF2-40B4-BE49-F238E27FC236}">
                <a16:creationId xmlns:a16="http://schemas.microsoft.com/office/drawing/2014/main" id="{293FC864-793F-B48C-EBFE-12E4DB8D8CDB}"/>
              </a:ext>
            </a:extLst>
          </p:cNvPr>
          <p:cNvSpPr/>
          <p:nvPr/>
        </p:nvSpPr>
        <p:spPr>
          <a:xfrm>
            <a:off x="6471517" y="4820585"/>
            <a:ext cx="1490179" cy="1430333"/>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2060"/>
                </a:solidFill>
                <a:effectLst/>
                <a:uLnTx/>
                <a:uFillTx/>
                <a:latin typeface="Georgia" panose="02040502050405020303" pitchFamily="18" charset="0"/>
                <a:ea typeface="+mn-ea"/>
                <a:cs typeface="+mn-cs"/>
              </a:rPr>
              <a:t>90% </a:t>
            </a:r>
            <a:r>
              <a:rPr kumimoji="0" lang="en-US" sz="1800" b="0" i="0" u="none" strike="noStrike" kern="1200" cap="none" spc="0" normalizeH="0" baseline="0" noProof="0">
                <a:ln>
                  <a:noFill/>
                </a:ln>
                <a:solidFill>
                  <a:srgbClr val="002060"/>
                </a:solidFill>
                <a:effectLst/>
                <a:uLnTx/>
                <a:uFillTx/>
                <a:latin typeface="Calibri" panose="020F0502020204030204"/>
                <a:ea typeface="+mn-ea"/>
                <a:cs typeface="+mn-cs"/>
              </a:rPr>
              <a:t>accept when offered</a:t>
            </a:r>
          </a:p>
        </p:txBody>
      </p:sp>
      <p:grpSp>
        <p:nvGrpSpPr>
          <p:cNvPr id="18" name="Group 17" descr="System-level barriers: &#10;-Limited community sites with administration capabilities&#10;-Cost, reimbursement, insurance coverage gaps &#10;-Fragmented care systems and poor care coordination (e.g., inpatient-to-outpatient) &#10;">
            <a:extLst>
              <a:ext uri="{FF2B5EF4-FFF2-40B4-BE49-F238E27FC236}">
                <a16:creationId xmlns:a16="http://schemas.microsoft.com/office/drawing/2014/main" id="{D7F57B1E-F3E3-A197-2180-7E54E3CB94AF}"/>
              </a:ext>
              <a:ext uri="{C183D7F6-B498-43B3-948B-1728B52AA6E4}">
                <adec:decorative xmlns:adec="http://schemas.microsoft.com/office/drawing/2017/decorative" val="0"/>
              </a:ext>
            </a:extLst>
          </p:cNvPr>
          <p:cNvGrpSpPr/>
          <p:nvPr/>
        </p:nvGrpSpPr>
        <p:grpSpPr>
          <a:xfrm>
            <a:off x="8168640" y="1875723"/>
            <a:ext cx="3291840" cy="4145280"/>
            <a:chOff x="548640" y="1554480"/>
            <a:chExt cx="2468880" cy="3108960"/>
          </a:xfrm>
        </p:grpSpPr>
        <p:sp>
          <p:nvSpPr>
            <p:cNvPr id="5" name="Shape 3"/>
            <p:cNvSpPr/>
            <p:nvPr/>
          </p:nvSpPr>
          <p:spPr>
            <a:xfrm>
              <a:off x="548640" y="1554480"/>
              <a:ext cx="2468880" cy="3108960"/>
            </a:xfrm>
            <a:prstGeom prst="rect">
              <a:avLst/>
            </a:prstGeom>
            <a:solidFill>
              <a:srgbClr val="FFFFFF"/>
            </a:solidFill>
            <a:ln w="57150">
              <a:solidFill>
                <a:srgbClr val="C00000"/>
              </a:solidFill>
            </a:ln>
            <a:effectLst>
              <a:outerShdw blurRad="50800" dist="254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a:off x="548640" y="1554480"/>
              <a:ext cx="2468880" cy="411480"/>
            </a:xfrm>
            <a:prstGeom prst="rect">
              <a:avLst/>
            </a:prstGeom>
            <a:solidFill>
              <a:srgbClr val="1B2A4A"/>
            </a:solidFill>
            <a:ln w="57150">
              <a:solidFill>
                <a:srgbClr val="C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548640" y="1554480"/>
              <a:ext cx="2468880" cy="411480"/>
            </a:xfrm>
            <a:prstGeom prst="rect">
              <a:avLst/>
            </a:prstGeom>
            <a:noFill/>
            <a:ln w="19050">
              <a:solidFill>
                <a:srgbClr val="C00000"/>
              </a:solid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67" normalizeH="0" baseline="0" noProof="0">
                  <a:ln>
                    <a:noFill/>
                  </a:ln>
                  <a:solidFill>
                    <a:srgbClr val="FFFFFF"/>
                  </a:solidFill>
                  <a:effectLst/>
                  <a:uLnTx/>
                  <a:uFillTx/>
                  <a:latin typeface="Trebuchet MS" pitchFamily="34" charset="0"/>
                  <a:ea typeface="Trebuchet MS" pitchFamily="34" charset="-122"/>
                  <a:cs typeface="Trebuchet MS" pitchFamily="34" charset="-120"/>
                </a:rPr>
                <a:t>SYSTEM</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673769" y="2053211"/>
              <a:ext cx="2218623" cy="2468880"/>
            </a:xfrm>
            <a:prstGeom prst="rect">
              <a:avLst/>
            </a:prstGeom>
            <a:noFill/>
            <a:ln w="19050">
              <a:noFill/>
            </a:ln>
          </p:spPr>
          <p:txBody>
            <a:bodyPr wrap="square" rtlCol="0" anchor="t"/>
            <a:lstStyle/>
            <a:p>
              <a:pPr marL="304792" marR="0" lvl="0" indent="-292093"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rPr>
                <a:t>Limited community sites with administration capabilities</a:t>
              </a:r>
            </a:p>
            <a:p>
              <a:pPr marL="304792" marR="0" lvl="0" indent="-292093"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rPr>
                <a:t>Cost, reimbursement, insurance coverage gaps </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304792" marR="0" lvl="0" indent="-292093" algn="l" defTabSz="914400" rtl="0" eaLnBrk="1" fontAlgn="auto" latinLnBrk="0" hangingPunct="1">
                <a:lnSpc>
                  <a:spcPct val="100000"/>
                </a:lnSpc>
                <a:spcBef>
                  <a:spcPts val="0"/>
                </a:spcBef>
                <a:spcAft>
                  <a:spcPts val="800"/>
                </a:spcAft>
                <a:buClrTx/>
                <a:buSzPct val="100000"/>
                <a:buFontTx/>
                <a:buChar char="•"/>
                <a:tabLst/>
                <a:defRPr/>
              </a:pPr>
              <a:r>
                <a:rPr kumimoji="0" lang="en-US" sz="1800" b="0" i="0"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rPr>
                <a:t>Fragmented care systems and poor care coordination (e.g., inpatient-to-outpatient) </a:t>
              </a:r>
            </a:p>
          </p:txBody>
        </p:sp>
      </p:grpSp>
      <p:pic>
        <p:nvPicPr>
          <p:cNvPr id="21" name="Picture 20" descr="Logo for Massachusetts General Hospital Center of Excellence for Psychosocial and Systemic Research ">
            <a:extLst>
              <a:ext uri="{FF2B5EF4-FFF2-40B4-BE49-F238E27FC236}">
                <a16:creationId xmlns:a16="http://schemas.microsoft.com/office/drawing/2014/main" id="{46AFAE4D-FEE6-E636-95DA-2538FE9F94B6}"/>
              </a:ext>
            </a:extLst>
          </p:cNvPr>
          <p:cNvPicPr>
            <a:picLocks noChangeAspect="1"/>
          </p:cNvPicPr>
          <p:nvPr/>
        </p:nvPicPr>
        <p:blipFill>
          <a:blip r:embed="rId3">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22" name="TextBox 21">
            <a:extLst>
              <a:ext uri="{FF2B5EF4-FFF2-40B4-BE49-F238E27FC236}">
                <a16:creationId xmlns:a16="http://schemas.microsoft.com/office/drawing/2014/main" id="{1B348DF0-41F8-F1EB-6315-5044CAA804C8}"/>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
        <p:nvSpPr>
          <p:cNvPr id="17" name="Text 15"/>
          <p:cNvSpPr/>
          <p:nvPr/>
        </p:nvSpPr>
        <p:spPr>
          <a:xfrm>
            <a:off x="1327126" y="6445799"/>
            <a:ext cx="10728960" cy="3657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Calibri" pitchFamily="34" charset="0"/>
                <a:ea typeface="Calibri" pitchFamily="34" charset="-122"/>
                <a:cs typeface="Calibri" pitchFamily="34" charset="-120"/>
              </a:rPr>
              <a:t>Carroll et al., Front Health Serv 2024; </a:t>
            </a:r>
            <a:r>
              <a:rPr kumimoji="0" lang="en-US" sz="1400" b="0" i="0" u="none" strike="noStrike" kern="1200" cap="none" spc="0" normalizeH="0" baseline="0" noProof="0" err="1">
                <a:ln>
                  <a:noFill/>
                </a:ln>
                <a:solidFill>
                  <a:prstClr val="black">
                    <a:lumMod val="65000"/>
                    <a:lumOff val="35000"/>
                  </a:prstClr>
                </a:solidFill>
                <a:effectLst/>
                <a:uLnTx/>
                <a:uFillTx/>
                <a:latin typeface="Calibri" panose="020F0502020204030204"/>
                <a:ea typeface="+mn-ea"/>
                <a:cs typeface="+mn-cs"/>
              </a:rPr>
              <a:t>Velligan</a:t>
            </a:r>
            <a:r>
              <a:rPr kumimoji="0" lang="en-US" sz="14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 et al., BMC Psych 2025; Weiden et al., J Clin Psych 2015; Kane et al., J Clin Psych 2019</a:t>
            </a:r>
            <a:r>
              <a:rPr kumimoji="0" lang="en-US" sz="1400" b="0" i="0" u="none" strike="noStrike" kern="1200" cap="none" spc="0" normalizeH="0" baseline="0" noProof="0">
                <a:ln>
                  <a:noFill/>
                </a:ln>
                <a:solidFill>
                  <a:prstClr val="black">
                    <a:lumMod val="65000"/>
                    <a:lumOff val="35000"/>
                  </a:prstClr>
                </a:solidFill>
                <a:effectLst/>
                <a:uLnTx/>
                <a:uFillTx/>
                <a:latin typeface="Calibri" pitchFamily="34" charset="0"/>
                <a:ea typeface="Calibri" pitchFamily="34" charset="-122"/>
                <a:cs typeface="Calibri" pitchFamily="34" charset="-120"/>
              </a:rPr>
              <a:t>  </a:t>
            </a:r>
            <a:endParaRPr kumimoji="0" lang="en-US" sz="14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731520" y="365760"/>
            <a:ext cx="51739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IMPLEMENTATION SCIENCE APPROACH</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a:spLocks noGrp="1"/>
          </p:cNvSpPr>
          <p:nvPr>
            <p:ph type="title" idx="4294967295"/>
          </p:nvPr>
        </p:nvSpPr>
        <p:spPr>
          <a:xfrm>
            <a:off x="723900" y="783038"/>
            <a:ext cx="10363200" cy="103632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B2A4A"/>
                </a:solidFill>
                <a:effectLst/>
                <a:uLnTx/>
                <a:uFillTx/>
                <a:latin typeface="Aptos" panose="020B0004020202020204" pitchFamily="34" charset="0"/>
                <a:ea typeface="Georgia" pitchFamily="34" charset="-122"/>
                <a:cs typeface="Arial" panose="020B0604020202020204" pitchFamily="34" charset="0"/>
              </a:rPr>
              <a:t>Improving Access to and Use of Long-Acting Psychiatric Medications in Massachusetts</a:t>
            </a:r>
            <a:endParaRPr kumimoji="0" lang="en-US" sz="40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sp>
        <p:nvSpPr>
          <p:cNvPr id="7" name="Shape 23" descr="Pre-Implementation phases, moving from data to knowledge ">
            <a:extLst>
              <a:ext uri="{FF2B5EF4-FFF2-40B4-BE49-F238E27FC236}">
                <a16:creationId xmlns:a16="http://schemas.microsoft.com/office/drawing/2014/main" id="{408A9F16-D313-8297-6408-24DD114EA4FC}"/>
              </a:ext>
              <a:ext uri="{C183D7F6-B498-43B3-948B-1728B52AA6E4}">
                <adec:decorative xmlns:adec="http://schemas.microsoft.com/office/drawing/2017/decorative" val="0"/>
              </a:ext>
            </a:extLst>
          </p:cNvPr>
          <p:cNvSpPr/>
          <p:nvPr/>
        </p:nvSpPr>
        <p:spPr>
          <a:xfrm>
            <a:off x="619270" y="2154306"/>
            <a:ext cx="7342942" cy="551104"/>
          </a:xfrm>
          <a:prstGeom prst="rect">
            <a:avLst/>
          </a:prstGeom>
          <a:solidFill>
            <a:srgbClr val="D1EEE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24">
            <a:extLst>
              <a:ext uri="{FF2B5EF4-FFF2-40B4-BE49-F238E27FC236}">
                <a16:creationId xmlns:a16="http://schemas.microsoft.com/office/drawing/2014/main" id="{B64D9F67-0372-9FA6-6854-085E6667F0B7}"/>
              </a:ext>
            </a:extLst>
          </p:cNvPr>
          <p:cNvSpPr/>
          <p:nvPr/>
        </p:nvSpPr>
        <p:spPr>
          <a:xfrm>
            <a:off x="-894488" y="2326740"/>
            <a:ext cx="10353174" cy="268745"/>
          </a:xfrm>
          <a:prstGeom prst="rect">
            <a:avLst/>
          </a:prstGeom>
          <a:noFill/>
          <a:ln/>
        </p:spPr>
        <p:txBody>
          <a:bodyPr wrap="square" rtlCol="0" anchor="ctr"/>
          <a:lstStyle/>
          <a:p>
            <a:pPr marL="0" marR="0" lvl="0" indent="0" algn="ctr" defTabSz="914400" rtl="0" eaLnBrk="1" fontAlgn="auto" latinLnBrk="0" hangingPunct="1">
              <a:lnSpc>
                <a:spcPts val="2000"/>
              </a:lnSpc>
              <a:spcBef>
                <a:spcPts val="0"/>
              </a:spcBef>
              <a:spcAft>
                <a:spcPts val="0"/>
              </a:spcAft>
              <a:buClrTx/>
              <a:buSzTx/>
              <a:buFontTx/>
              <a:buNone/>
              <a:tabLst/>
              <a:defRPr/>
            </a:pPr>
            <a:r>
              <a:rPr kumimoji="0" lang="en-US" sz="2000" b="1" i="0" u="none" strike="noStrike" kern="1200" cap="none" spc="0" normalizeH="0" baseline="0" noProof="0">
                <a:ln>
                  <a:noFill/>
                </a:ln>
                <a:solidFill>
                  <a:srgbClr val="1B2A4A"/>
                </a:solidFill>
                <a:effectLst/>
                <a:uLnTx/>
                <a:uFillTx/>
                <a:latin typeface="Trebuchet MS" panose="020B0703020202090204" pitchFamily="34" charset="0"/>
                <a:ea typeface="Calibri" pitchFamily="34" charset="-122"/>
                <a:cs typeface="Calibri" pitchFamily="34" charset="-120"/>
              </a:rPr>
              <a:t>PRE-IMPLEMENTATION</a:t>
            </a:r>
            <a:r>
              <a:rPr kumimoji="0" lang="en-US" sz="1400" b="1" i="0" u="none" strike="noStrike" kern="1200" cap="none" spc="0" normalizeH="0" baseline="0" noProof="0">
                <a:ln>
                  <a:noFill/>
                </a:ln>
                <a:solidFill>
                  <a:srgbClr val="1B2A4A"/>
                </a:solidFill>
                <a:effectLst/>
                <a:uLnTx/>
                <a:uFillTx/>
                <a:latin typeface="Trebuchet MS" panose="020B0703020202090204" pitchFamily="34" charset="0"/>
                <a:ea typeface="Calibri" pitchFamily="34" charset="-122"/>
                <a:cs typeface="Calibri" pitchFamily="34" charset="-120"/>
              </a:rPr>
              <a:t> </a:t>
            </a:r>
            <a:br>
              <a:rPr kumimoji="0" lang="en-US" sz="1400" b="1" i="0" u="none" strike="noStrike" kern="1200" cap="none" spc="0" normalizeH="0" baseline="0" noProof="0">
                <a:ln>
                  <a:noFill/>
                </a:ln>
                <a:solidFill>
                  <a:srgbClr val="1B2A4A"/>
                </a:solidFill>
                <a:effectLst/>
                <a:uLnTx/>
                <a:uFillTx/>
                <a:latin typeface="Trebuchet MS" panose="020B0703020202090204" pitchFamily="34" charset="0"/>
                <a:ea typeface="Calibri" pitchFamily="34" charset="-122"/>
                <a:cs typeface="Calibri" pitchFamily="34" charset="-120"/>
              </a:rPr>
            </a:br>
            <a:r>
              <a:rPr kumimoji="0" lang="en-US" sz="1400" b="1" i="1" u="none" strike="noStrike" kern="1200" cap="none" spc="0" normalizeH="0" baseline="0" noProof="0">
                <a:ln>
                  <a:noFill/>
                </a:ln>
                <a:solidFill>
                  <a:srgbClr val="1B2A4A"/>
                </a:solidFill>
                <a:effectLst/>
                <a:uLnTx/>
                <a:uFillTx/>
                <a:latin typeface="Trebuchet MS" panose="020B0703020202090204" pitchFamily="34" charset="0"/>
                <a:ea typeface="Calibri" pitchFamily="34" charset="-122"/>
                <a:cs typeface="Calibri" pitchFamily="34" charset="-120"/>
              </a:rPr>
              <a:t>Data to Knowledge</a:t>
            </a:r>
            <a:endParaRPr kumimoji="0" lang="en-US" sz="1400" b="1" i="0" u="none" strike="noStrike" kern="1200" cap="none" spc="0" normalizeH="0" baseline="0" noProof="0">
              <a:ln>
                <a:noFill/>
              </a:ln>
              <a:solidFill>
                <a:prstClr val="black"/>
              </a:solidFill>
              <a:effectLst/>
              <a:uLnTx/>
              <a:uFillTx/>
              <a:latin typeface="Trebuchet MS" panose="020B0703020202090204" pitchFamily="34" charset="0"/>
              <a:ea typeface="+mn-ea"/>
              <a:cs typeface="+mn-cs"/>
            </a:endParaRPr>
          </a:p>
        </p:txBody>
      </p:sp>
      <p:grpSp>
        <p:nvGrpSpPr>
          <p:cNvPr id="9" name="Group 8" descr="Implementation phase, moving from knowledge to practice ">
            <a:extLst>
              <a:ext uri="{FF2B5EF4-FFF2-40B4-BE49-F238E27FC236}">
                <a16:creationId xmlns:a16="http://schemas.microsoft.com/office/drawing/2014/main" id="{A19291B8-4465-E442-685E-BE4E445BAE08}"/>
              </a:ext>
              <a:ext uri="{C183D7F6-B498-43B3-948B-1728B52AA6E4}">
                <adec:decorative xmlns:adec="http://schemas.microsoft.com/office/drawing/2017/decorative" val="0"/>
              </a:ext>
            </a:extLst>
          </p:cNvPr>
          <p:cNvGrpSpPr/>
          <p:nvPr/>
        </p:nvGrpSpPr>
        <p:grpSpPr>
          <a:xfrm>
            <a:off x="7305523" y="2147686"/>
            <a:ext cx="5131861" cy="551104"/>
            <a:chOff x="-745012" y="3098877"/>
            <a:chExt cx="7680959" cy="745143"/>
          </a:xfrm>
        </p:grpSpPr>
        <p:sp>
          <p:nvSpPr>
            <p:cNvPr id="10" name="Shape 23">
              <a:extLst>
                <a:ext uri="{FF2B5EF4-FFF2-40B4-BE49-F238E27FC236}">
                  <a16:creationId xmlns:a16="http://schemas.microsoft.com/office/drawing/2014/main" id="{467AAB64-AFE9-1903-9E1F-20A036B47136}"/>
                </a:ext>
              </a:extLst>
            </p:cNvPr>
            <p:cNvSpPr/>
            <p:nvPr/>
          </p:nvSpPr>
          <p:spPr>
            <a:xfrm>
              <a:off x="339796" y="3098877"/>
              <a:ext cx="5402146" cy="745143"/>
            </a:xfrm>
            <a:prstGeom prst="rect">
              <a:avLst/>
            </a:prstGeom>
            <a:solidFill>
              <a:schemeClr val="accent2">
                <a:lumMod val="20000"/>
                <a:lumOff val="80000"/>
              </a:scheme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24">
              <a:extLst>
                <a:ext uri="{FF2B5EF4-FFF2-40B4-BE49-F238E27FC236}">
                  <a16:creationId xmlns:a16="http://schemas.microsoft.com/office/drawing/2014/main" id="{E918060C-B34D-17FC-E4FC-600AF1F75BD0}"/>
                </a:ext>
              </a:extLst>
            </p:cNvPr>
            <p:cNvSpPr/>
            <p:nvPr/>
          </p:nvSpPr>
          <p:spPr>
            <a:xfrm>
              <a:off x="-745012" y="3322314"/>
              <a:ext cx="7680959" cy="363368"/>
            </a:xfrm>
            <a:prstGeom prst="rect">
              <a:avLst/>
            </a:prstGeom>
            <a:noFill/>
            <a:ln/>
          </p:spPr>
          <p:txBody>
            <a:bodyPr wrap="square" rtlCol="0" anchor="ctr"/>
            <a:lstStyle/>
            <a:p>
              <a:pPr marL="0" marR="0" lvl="0" indent="0" algn="ctr" defTabSz="914400" rtl="0" eaLnBrk="1" fontAlgn="auto" latinLnBrk="0" hangingPunct="1">
                <a:lnSpc>
                  <a:spcPts val="2000"/>
                </a:lnSpc>
                <a:spcBef>
                  <a:spcPts val="0"/>
                </a:spcBef>
                <a:spcAft>
                  <a:spcPts val="0"/>
                </a:spcAft>
                <a:buClrTx/>
                <a:buSzTx/>
                <a:buFontTx/>
                <a:buNone/>
                <a:tabLst/>
                <a:defRPr/>
              </a:pPr>
              <a:r>
                <a:rPr kumimoji="0" lang="en-US" sz="2000" b="1" i="0" u="none" strike="noStrike" kern="1200" cap="none" spc="0" normalizeH="0" baseline="0" noProof="0">
                  <a:ln>
                    <a:noFill/>
                  </a:ln>
                  <a:solidFill>
                    <a:srgbClr val="1B2A4A"/>
                  </a:solidFill>
                  <a:effectLst/>
                  <a:uLnTx/>
                  <a:uFillTx/>
                  <a:latin typeface="Trebuchet MS" panose="020B0703020202090204" pitchFamily="34" charset="0"/>
                  <a:ea typeface="Calibri" pitchFamily="34" charset="-122"/>
                  <a:cs typeface="Calibri" pitchFamily="34" charset="-120"/>
                </a:rPr>
                <a:t>IMPLEMENTATION </a:t>
              </a:r>
              <a:br>
                <a:rPr kumimoji="0" lang="en-US" sz="2000" b="1" i="0" u="none" strike="noStrike" kern="1200" cap="none" spc="0" normalizeH="0" baseline="0" noProof="0">
                  <a:ln>
                    <a:noFill/>
                  </a:ln>
                  <a:solidFill>
                    <a:srgbClr val="1B2A4A"/>
                  </a:solidFill>
                  <a:effectLst/>
                  <a:uLnTx/>
                  <a:uFillTx/>
                  <a:latin typeface="Trebuchet MS" panose="020B0703020202090204" pitchFamily="34" charset="0"/>
                  <a:ea typeface="Calibri" pitchFamily="34" charset="-122"/>
                  <a:cs typeface="Calibri" pitchFamily="34" charset="-120"/>
                </a:rPr>
              </a:br>
              <a:r>
                <a:rPr kumimoji="0" lang="en-US" sz="1400" b="1" i="1" u="none" strike="noStrike" kern="1200" cap="none" spc="0" normalizeH="0" baseline="0" noProof="0">
                  <a:ln>
                    <a:noFill/>
                  </a:ln>
                  <a:solidFill>
                    <a:srgbClr val="1B2A4A"/>
                  </a:solidFill>
                  <a:effectLst/>
                  <a:uLnTx/>
                  <a:uFillTx/>
                  <a:latin typeface="Trebuchet MS" panose="020B0703020202090204" pitchFamily="34" charset="0"/>
                  <a:ea typeface="Calibri" pitchFamily="34" charset="-122"/>
                  <a:cs typeface="Calibri" pitchFamily="34" charset="-120"/>
                </a:rPr>
                <a:t>Knowledge to Practice</a:t>
              </a:r>
              <a:endParaRPr kumimoji="0" lang="en-US" sz="1600" b="1" i="0" u="none" strike="noStrike" kern="1200" cap="none" spc="0" normalizeH="0" baseline="0" noProof="0">
                <a:ln>
                  <a:noFill/>
                </a:ln>
                <a:solidFill>
                  <a:prstClr val="black"/>
                </a:solidFill>
                <a:effectLst/>
                <a:uLnTx/>
                <a:uFillTx/>
                <a:latin typeface="Trebuchet MS" panose="020B0703020202090204" pitchFamily="34" charset="0"/>
                <a:ea typeface="+mn-ea"/>
                <a:cs typeface="+mn-cs"/>
              </a:endParaRPr>
            </a:p>
          </p:txBody>
        </p:sp>
      </p:grpSp>
      <p:grpSp>
        <p:nvGrpSpPr>
          <p:cNvPr id="38" name="Group 37" descr="Phase 1: Engage and mobilize stakeholders. Aim: build a system-wide coalition for impactful and sustained change ">
            <a:extLst>
              <a:ext uri="{FF2B5EF4-FFF2-40B4-BE49-F238E27FC236}">
                <a16:creationId xmlns:a16="http://schemas.microsoft.com/office/drawing/2014/main" id="{04417027-9C9D-537C-D087-D02E7879BE4D}"/>
              </a:ext>
              <a:ext uri="{C183D7F6-B498-43B3-948B-1728B52AA6E4}">
                <adec:decorative xmlns:adec="http://schemas.microsoft.com/office/drawing/2017/decorative" val="0"/>
              </a:ext>
            </a:extLst>
          </p:cNvPr>
          <p:cNvGrpSpPr/>
          <p:nvPr/>
        </p:nvGrpSpPr>
        <p:grpSpPr>
          <a:xfrm>
            <a:off x="647321" y="2698794"/>
            <a:ext cx="3484995" cy="3719826"/>
            <a:chOff x="2606040" y="1691641"/>
            <a:chExt cx="1828800" cy="2151402"/>
          </a:xfrm>
        </p:grpSpPr>
        <p:sp>
          <p:nvSpPr>
            <p:cNvPr id="12" name="Shape 8"/>
            <p:cNvSpPr/>
            <p:nvPr/>
          </p:nvSpPr>
          <p:spPr>
            <a:xfrm>
              <a:off x="2606040" y="1691641"/>
              <a:ext cx="1828800" cy="1969722"/>
            </a:xfrm>
            <a:prstGeom prst="rect">
              <a:avLst/>
            </a:prstGeom>
            <a:solidFill>
              <a:srgbClr val="FFFFFF"/>
            </a:solidFill>
            <a:ln/>
            <a:effectLst>
              <a:outerShdw blurRad="50800" dist="254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9"/>
            <p:cNvSpPr/>
            <p:nvPr/>
          </p:nvSpPr>
          <p:spPr>
            <a:xfrm>
              <a:off x="3223260" y="1874520"/>
              <a:ext cx="594360" cy="594360"/>
            </a:xfrm>
            <a:prstGeom prst="ellipse">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Image 2" descr="Icon of hands shaking"/>
            <p:cNvPicPr>
              <a:picLocks noChangeAspect="1"/>
            </p:cNvPicPr>
            <p:nvPr/>
          </p:nvPicPr>
          <p:blipFill>
            <a:blip r:embed="rId3"/>
            <a:stretch>
              <a:fillRect/>
            </a:stretch>
          </p:blipFill>
          <p:spPr>
            <a:xfrm>
              <a:off x="3351276" y="2002536"/>
              <a:ext cx="338328" cy="338328"/>
            </a:xfrm>
            <a:prstGeom prst="rect">
              <a:avLst/>
            </a:prstGeom>
          </p:spPr>
        </p:pic>
        <p:sp>
          <p:nvSpPr>
            <p:cNvPr id="15" name="Text 10"/>
            <p:cNvSpPr/>
            <p:nvPr/>
          </p:nvSpPr>
          <p:spPr>
            <a:xfrm>
              <a:off x="2615837" y="1724140"/>
              <a:ext cx="541423" cy="2560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D7377"/>
                  </a:solidFill>
                  <a:effectLst/>
                  <a:uLnTx/>
                  <a:uFillTx/>
                  <a:latin typeface="Georgia" pitchFamily="34" charset="0"/>
                  <a:ea typeface="+mn-ea"/>
                  <a:cs typeface="+mn-cs"/>
                </a:rPr>
                <a:t>Phase 1</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1"/>
            <p:cNvSpPr/>
            <p:nvPr/>
          </p:nvSpPr>
          <p:spPr>
            <a:xfrm>
              <a:off x="2687837" y="2589033"/>
              <a:ext cx="1645920" cy="50292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133" normalizeH="0" baseline="0" noProof="0">
                  <a:ln>
                    <a:noFill/>
                  </a:ln>
                  <a:solidFill>
                    <a:srgbClr val="1B2A4A"/>
                  </a:solidFill>
                  <a:effectLst/>
                  <a:uLnTx/>
                  <a:uFillTx/>
                  <a:latin typeface="Aptos" panose="020B0004020202020204" pitchFamily="34" charset="0"/>
                  <a:ea typeface="Trebuchet MS" pitchFamily="34" charset="-122"/>
                  <a:cs typeface="Trebuchet MS" pitchFamily="34" charset="-120"/>
                </a:rPr>
                <a:t>ENGAGE &amp; MOBILIZE STAKEHOLDERS</a:t>
              </a:r>
              <a:endParaRPr kumimoji="0" lang="en-US" sz="20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7" name="Text 12"/>
            <p:cNvSpPr/>
            <p:nvPr/>
          </p:nvSpPr>
          <p:spPr>
            <a:xfrm>
              <a:off x="2641883" y="3065803"/>
              <a:ext cx="1723783" cy="77724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700" b="0" i="0" u="none" strike="noStrike" kern="0" cap="none" spc="200" normalizeH="0" baseline="0" noProof="0">
                  <a:ln>
                    <a:noFill/>
                  </a:ln>
                  <a:solidFill>
                    <a:srgbClr val="1B2A4A"/>
                  </a:solidFill>
                  <a:effectLst/>
                  <a:uLnTx/>
                  <a:uFillTx/>
                  <a:latin typeface="Aptos" panose="020B0004020202020204" pitchFamily="34" charset="0"/>
                  <a:ea typeface="Trebuchet MS" pitchFamily="34" charset="-122"/>
                  <a:cs typeface="Trebuchet MS" pitchFamily="34" charset="-120"/>
                </a:rPr>
                <a:t>Build a system-wide coalition for impactful and sustained change</a:t>
              </a:r>
              <a:endParaRPr kumimoji="0" lang="en-US" sz="1700" b="0" i="0" u="none" strike="noStrike" kern="1200" cap="none" spc="0" normalizeH="0" baseline="0" noProof="0">
                <a:ln>
                  <a:noFill/>
                </a:ln>
                <a:solidFill>
                  <a:prstClr val="black"/>
                </a:solidFill>
                <a:effectLst/>
                <a:uLnTx/>
                <a:uFillTx/>
                <a:latin typeface="Aptos" panose="020B0004020202020204" pitchFamily="34" charset="0"/>
                <a:ea typeface="+mn-ea"/>
                <a:cs typeface="Calibri" pitchFamily="34" charset="-120"/>
              </a:endParaRPr>
            </a:p>
          </p:txBody>
        </p:sp>
      </p:grpSp>
      <p:grpSp>
        <p:nvGrpSpPr>
          <p:cNvPr id="39" name="Group 38" descr="Phase 2: Prepare for implementation. Aim: Create a Massachusetts Strategic Plan ">
            <a:extLst>
              <a:ext uri="{FF2B5EF4-FFF2-40B4-BE49-F238E27FC236}">
                <a16:creationId xmlns:a16="http://schemas.microsoft.com/office/drawing/2014/main" id="{25EBA7E2-62DB-87A1-2575-2B4B0B8E03C1}"/>
              </a:ext>
              <a:ext uri="{C183D7F6-B498-43B3-948B-1728B52AA6E4}">
                <adec:decorative xmlns:adec="http://schemas.microsoft.com/office/drawing/2017/decorative" val="0"/>
              </a:ext>
            </a:extLst>
          </p:cNvPr>
          <p:cNvGrpSpPr/>
          <p:nvPr/>
        </p:nvGrpSpPr>
        <p:grpSpPr>
          <a:xfrm>
            <a:off x="4302351" y="2750348"/>
            <a:ext cx="3644855" cy="3692666"/>
            <a:chOff x="4692062" y="1747604"/>
            <a:chExt cx="1884660" cy="2135694"/>
          </a:xfrm>
        </p:grpSpPr>
        <p:sp>
          <p:nvSpPr>
            <p:cNvPr id="19" name="Shape 13"/>
            <p:cNvSpPr/>
            <p:nvPr/>
          </p:nvSpPr>
          <p:spPr>
            <a:xfrm>
              <a:off x="4692062" y="1833916"/>
              <a:ext cx="1828800" cy="1853592"/>
            </a:xfrm>
            <a:prstGeom prst="rect">
              <a:avLst/>
            </a:prstGeom>
            <a:solidFill>
              <a:srgbClr val="FFFFFF"/>
            </a:solidFill>
            <a:ln/>
            <a:effectLst>
              <a:outerShdw blurRad="50800" dist="254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4"/>
            <p:cNvSpPr/>
            <p:nvPr/>
          </p:nvSpPr>
          <p:spPr>
            <a:xfrm>
              <a:off x="5326380" y="1874520"/>
              <a:ext cx="594360" cy="594360"/>
            </a:xfrm>
            <a:prstGeom prst="ellipse">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1" name="Image 4" descr="Icon of clipboard with tasks"/>
            <p:cNvPicPr>
              <a:picLocks noChangeAspect="1"/>
            </p:cNvPicPr>
            <p:nvPr/>
          </p:nvPicPr>
          <p:blipFill>
            <a:blip r:embed="rId4"/>
            <a:stretch>
              <a:fillRect/>
            </a:stretch>
          </p:blipFill>
          <p:spPr>
            <a:xfrm>
              <a:off x="5454396" y="2002536"/>
              <a:ext cx="338328" cy="338328"/>
            </a:xfrm>
            <a:prstGeom prst="rect">
              <a:avLst/>
            </a:prstGeom>
          </p:spPr>
        </p:pic>
        <p:sp>
          <p:nvSpPr>
            <p:cNvPr id="22" name="Text 15"/>
            <p:cNvSpPr/>
            <p:nvPr/>
          </p:nvSpPr>
          <p:spPr>
            <a:xfrm>
              <a:off x="4732925" y="1747604"/>
              <a:ext cx="543338" cy="2560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D7377"/>
                  </a:solidFill>
                  <a:effectLst/>
                  <a:uLnTx/>
                  <a:uFillTx/>
                  <a:latin typeface="Georgia" pitchFamily="34" charset="0"/>
                  <a:ea typeface="+mn-ea"/>
                  <a:cs typeface="+mn-cs"/>
                </a:rPr>
                <a:t>Phase 2</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16"/>
            <p:cNvSpPr/>
            <p:nvPr/>
          </p:nvSpPr>
          <p:spPr>
            <a:xfrm>
              <a:off x="4796551" y="2600850"/>
              <a:ext cx="1645920" cy="50292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133" normalizeH="0" baseline="0" noProof="0">
                  <a:ln>
                    <a:noFill/>
                  </a:ln>
                  <a:solidFill>
                    <a:srgbClr val="1B2A4A"/>
                  </a:solidFill>
                  <a:effectLst/>
                  <a:uLnTx/>
                  <a:uFillTx/>
                  <a:latin typeface="Aptos" panose="020B0004020202020204" pitchFamily="34" charset="0"/>
                  <a:ea typeface="Trebuchet MS" pitchFamily="34" charset="-122"/>
                  <a:cs typeface="Trebuchet MS" pitchFamily="34" charset="-120"/>
                </a:rPr>
                <a:t>PREPARE FOR IMPLEMENTATION</a:t>
              </a:r>
              <a:endParaRPr kumimoji="0" lang="en-US" sz="20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4" name="Text 17"/>
            <p:cNvSpPr/>
            <p:nvPr/>
          </p:nvSpPr>
          <p:spPr>
            <a:xfrm>
              <a:off x="4710435" y="3106058"/>
              <a:ext cx="1866287" cy="77724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2000"/>
                </a:spcAft>
                <a:buClrTx/>
                <a:buSzTx/>
                <a:buFontTx/>
                <a:buNone/>
                <a:tabLst/>
                <a:defRPr/>
              </a:pPr>
              <a:r>
                <a:rPr kumimoji="0" lang="en-US" sz="1700" b="0" i="0" u="none" strike="noStrike" kern="0" cap="none" spc="200" normalizeH="0" baseline="0" noProof="0">
                  <a:ln>
                    <a:noFill/>
                  </a:ln>
                  <a:solidFill>
                    <a:srgbClr val="1B2A4A"/>
                  </a:solidFill>
                  <a:effectLst/>
                  <a:uLnTx/>
                  <a:uFillTx/>
                  <a:latin typeface="Aptos" panose="020B0004020202020204" pitchFamily="34" charset="0"/>
                  <a:ea typeface="Trebuchet MS" pitchFamily="34" charset="-122"/>
                  <a:cs typeface="Trebuchet MS" pitchFamily="34" charset="-120"/>
                </a:rPr>
                <a:t>Create a Massachusetts Strategic Plan</a:t>
              </a:r>
              <a:endParaRPr kumimoji="0" lang="en-US" sz="17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grpSp>
      <p:grpSp>
        <p:nvGrpSpPr>
          <p:cNvPr id="44" name="Group 43" descr="Phase 3: Develop, tailor and evaluate solutions">
            <a:extLst>
              <a:ext uri="{FF2B5EF4-FFF2-40B4-BE49-F238E27FC236}">
                <a16:creationId xmlns:a16="http://schemas.microsoft.com/office/drawing/2014/main" id="{B7B484D9-3009-083D-2A53-012079FEC649}"/>
              </a:ext>
              <a:ext uri="{C183D7F6-B498-43B3-948B-1728B52AA6E4}">
                <adec:decorative xmlns:adec="http://schemas.microsoft.com/office/drawing/2017/decorative" val="0"/>
              </a:ext>
            </a:extLst>
          </p:cNvPr>
          <p:cNvGrpSpPr/>
          <p:nvPr/>
        </p:nvGrpSpPr>
        <p:grpSpPr>
          <a:xfrm>
            <a:off x="8009211" y="2687367"/>
            <a:ext cx="3593709" cy="3755647"/>
            <a:chOff x="6024934" y="1479203"/>
            <a:chExt cx="2639766" cy="2816735"/>
          </a:xfrm>
        </p:grpSpPr>
        <p:grpSp>
          <p:nvGrpSpPr>
            <p:cNvPr id="41" name="Group 40">
              <a:extLst>
                <a:ext uri="{FF2B5EF4-FFF2-40B4-BE49-F238E27FC236}">
                  <a16:creationId xmlns:a16="http://schemas.microsoft.com/office/drawing/2014/main" id="{93FBC771-9C7B-3E8B-5335-F4172B24B757}"/>
                </a:ext>
              </a:extLst>
            </p:cNvPr>
            <p:cNvGrpSpPr/>
            <p:nvPr/>
          </p:nvGrpSpPr>
          <p:grpSpPr>
            <a:xfrm>
              <a:off x="6024934" y="1479203"/>
              <a:ext cx="2612796" cy="2562839"/>
              <a:chOff x="6812280" y="1691640"/>
              <a:chExt cx="1828800" cy="1976329"/>
            </a:xfrm>
          </p:grpSpPr>
          <p:sp>
            <p:nvSpPr>
              <p:cNvPr id="26" name="Shape 18"/>
              <p:cNvSpPr/>
              <p:nvPr/>
            </p:nvSpPr>
            <p:spPr>
              <a:xfrm>
                <a:off x="6812280" y="1691640"/>
                <a:ext cx="1828800" cy="1976329"/>
              </a:xfrm>
              <a:prstGeom prst="rect">
                <a:avLst/>
              </a:prstGeom>
              <a:solidFill>
                <a:srgbClr val="FFFFFF"/>
              </a:solidFill>
              <a:ln/>
              <a:effectLst>
                <a:outerShdw blurRad="50800" dist="254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Shape 19"/>
              <p:cNvSpPr/>
              <p:nvPr/>
            </p:nvSpPr>
            <p:spPr>
              <a:xfrm>
                <a:off x="7429500" y="1874520"/>
                <a:ext cx="594360" cy="594360"/>
              </a:xfrm>
              <a:prstGeom prst="ellipse">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8" name="Image 6" descr="Icon of tools"/>
              <p:cNvPicPr>
                <a:picLocks noChangeAspect="1"/>
              </p:cNvPicPr>
              <p:nvPr/>
            </p:nvPicPr>
            <p:blipFill>
              <a:blip r:embed="rId5"/>
              <a:stretch>
                <a:fillRect/>
              </a:stretch>
            </p:blipFill>
            <p:spPr>
              <a:xfrm>
                <a:off x="7557516" y="2002536"/>
                <a:ext cx="338328" cy="338328"/>
              </a:xfrm>
              <a:prstGeom prst="rect">
                <a:avLst/>
              </a:prstGeom>
            </p:spPr>
          </p:pic>
          <p:sp>
            <p:nvSpPr>
              <p:cNvPr id="29" name="Text 20"/>
              <p:cNvSpPr/>
              <p:nvPr/>
            </p:nvSpPr>
            <p:spPr>
              <a:xfrm>
                <a:off x="6862504" y="1715036"/>
                <a:ext cx="517163" cy="256032"/>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D7377"/>
                    </a:solidFill>
                    <a:effectLst/>
                    <a:uLnTx/>
                    <a:uFillTx/>
                    <a:latin typeface="Georgia" pitchFamily="34" charset="0"/>
                    <a:ea typeface="+mn-ea"/>
                    <a:cs typeface="+mn-cs"/>
                  </a:rPr>
                  <a:t>Phase 3</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Text 21"/>
              <p:cNvSpPr/>
              <p:nvPr/>
            </p:nvSpPr>
            <p:spPr>
              <a:xfrm>
                <a:off x="6922597" y="2595641"/>
                <a:ext cx="1645920" cy="50292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133" normalizeH="0" baseline="0" noProof="0">
                    <a:ln>
                      <a:noFill/>
                    </a:ln>
                    <a:solidFill>
                      <a:srgbClr val="1B2A4A"/>
                    </a:solidFill>
                    <a:effectLst/>
                    <a:uLnTx/>
                    <a:uFillTx/>
                    <a:latin typeface="Aptos" panose="020B0004020202020204" pitchFamily="34" charset="0"/>
                    <a:ea typeface="Trebuchet MS" pitchFamily="34" charset="-122"/>
                    <a:cs typeface="Trebuchet MS" pitchFamily="34" charset="-120"/>
                  </a:rPr>
                  <a:t>DEVELOP, TAILOR, &amp; EVALUATE SOLUTIONS</a:t>
                </a:r>
                <a:endParaRPr kumimoji="0" lang="en-US" sz="20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grpSp>
        <p:sp>
          <p:nvSpPr>
            <p:cNvPr id="43" name="Text 17">
              <a:extLst>
                <a:ext uri="{FF2B5EF4-FFF2-40B4-BE49-F238E27FC236}">
                  <a16:creationId xmlns:a16="http://schemas.microsoft.com/office/drawing/2014/main" id="{25C1997E-F7C3-92F6-BB68-3E7C5D0D377B}"/>
                </a:ext>
              </a:extLst>
            </p:cNvPr>
            <p:cNvSpPr/>
            <p:nvPr/>
          </p:nvSpPr>
          <p:spPr>
            <a:xfrm>
              <a:off x="6051905" y="3288038"/>
              <a:ext cx="2612795" cy="100790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1700" b="0" i="0" u="none" strike="noStrike" kern="0" cap="none" spc="200" normalizeH="0" baseline="0" noProof="0">
                  <a:ln>
                    <a:noFill/>
                  </a:ln>
                  <a:solidFill>
                    <a:srgbClr val="1B2A4A"/>
                  </a:solidFill>
                  <a:effectLst/>
                  <a:uLnTx/>
                  <a:uFillTx/>
                  <a:latin typeface="Aptos" panose="020B0004020202020204" pitchFamily="34" charset="0"/>
                  <a:ea typeface="Trebuchet MS" pitchFamily="34" charset="-122"/>
                  <a:cs typeface="Trebuchet MS" pitchFamily="34" charset="-120"/>
                </a:rPr>
                <a:t>Develop and pilot scalable strategies targeted to address multilevel barriers</a:t>
              </a:r>
              <a:endParaRPr kumimoji="0" lang="en-US" sz="1700" b="0" i="0" u="none" strike="noStrike" kern="1200" cap="none" spc="0" normalizeH="0" baseline="0" noProof="0">
                <a:ln>
                  <a:noFill/>
                </a:ln>
                <a:solidFill>
                  <a:prstClr val="black"/>
                </a:solidFill>
                <a:effectLst/>
                <a:uLnTx/>
                <a:uFillTx/>
                <a:latin typeface="Aptos" panose="020B0004020202020204" pitchFamily="34" charset="0"/>
                <a:ea typeface="+mn-ea"/>
                <a:cs typeface="Calibri" pitchFamily="34" charset="-120"/>
              </a:endParaRPr>
            </a:p>
          </p:txBody>
        </p:sp>
      </p:grpSp>
      <p:sp>
        <p:nvSpPr>
          <p:cNvPr id="42" name="Text 17" descr="Phase 3 Aim: Develop and pilot scalable strategies targeted to address multilevel barriers&#10;">
            <a:extLst>
              <a:ext uri="{FF2B5EF4-FFF2-40B4-BE49-F238E27FC236}">
                <a16:creationId xmlns:a16="http://schemas.microsoft.com/office/drawing/2014/main" id="{E0E14494-93E3-8B46-F845-667E533AB183}"/>
              </a:ext>
              <a:ext uri="{C183D7F6-B498-43B3-948B-1728B52AA6E4}">
                <adec:decorative xmlns:adec="http://schemas.microsoft.com/office/drawing/2017/decorative" val="0"/>
              </a:ext>
            </a:extLst>
          </p:cNvPr>
          <p:cNvSpPr/>
          <p:nvPr/>
        </p:nvSpPr>
        <p:spPr>
          <a:xfrm>
            <a:off x="8054681" y="4760621"/>
            <a:ext cx="3483727" cy="1343867"/>
          </a:xfrm>
          <a:prstGeom prst="rect">
            <a:avLst/>
          </a:prstGeom>
          <a:noFill/>
          <a:ln/>
        </p:spPr>
        <p:txBody>
          <a:bodyPr wrap="square" rtlCol="0" anchor="t"/>
          <a:lstStyle/>
          <a:p>
            <a:pPr marL="0" marR="0" lvl="0" indent="0" algn="ctr" defTabSz="914400" rtl="0" eaLnBrk="1" fontAlgn="auto" latinLnBrk="0" hangingPunct="1">
              <a:lnSpc>
                <a:spcPct val="130000"/>
              </a:lnSpc>
              <a:spcBef>
                <a:spcPts val="0"/>
              </a:spcBef>
              <a:spcAft>
                <a:spcPts val="800"/>
              </a:spcAft>
              <a:buClrTx/>
              <a:buSzTx/>
              <a:buFontTx/>
              <a:buNone/>
              <a:tabLst/>
              <a:defRPr/>
            </a:pPr>
            <a:endParaRPr kumimoji="0" lang="en-US" sz="1467"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descr="Logo for Massachusetts General Hospital Center of Excellence for Psychosocial and Systemic Research ">
            <a:extLst>
              <a:ext uri="{FF2B5EF4-FFF2-40B4-BE49-F238E27FC236}">
                <a16:creationId xmlns:a16="http://schemas.microsoft.com/office/drawing/2014/main" id="{2B1577FB-84E3-51DE-A58F-43B871DDB2E5}"/>
              </a:ext>
            </a:extLst>
          </p:cNvPr>
          <p:cNvPicPr>
            <a:picLocks noChangeAspect="1"/>
          </p:cNvPicPr>
          <p:nvPr/>
        </p:nvPicPr>
        <p:blipFill>
          <a:blip r:embed="rId6">
            <a:extLst>
              <a:ext uri="{28A0092B-C50C-407E-A947-70E740481C1C}">
                <a14:useLocalDpi xmlns:a14="http://schemas.microsoft.com/office/drawing/2010/main" val="0"/>
              </a:ext>
            </a:extLst>
          </a:blip>
          <a:srcRect l="12829" t="24287" b="20405"/>
          <a:stretch/>
        </p:blipFill>
        <p:spPr>
          <a:xfrm>
            <a:off x="146547" y="6253793"/>
            <a:ext cx="1676960" cy="400061"/>
          </a:xfrm>
          <a:prstGeom prst="rect">
            <a:avLst/>
          </a:prstGeom>
        </p:spPr>
      </p:pic>
      <p:sp>
        <p:nvSpPr>
          <p:cNvPr id="6" name="TextBox 5">
            <a:extLst>
              <a:ext uri="{FF2B5EF4-FFF2-40B4-BE49-F238E27FC236}">
                <a16:creationId xmlns:a16="http://schemas.microsoft.com/office/drawing/2014/main" id="{407CCF99-622F-9A8C-B0EC-7AD9442DBC14}"/>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
        <p:nvSpPr>
          <p:cNvPr id="31" name="Text 15">
            <a:extLst>
              <a:ext uri="{FF2B5EF4-FFF2-40B4-BE49-F238E27FC236}">
                <a16:creationId xmlns:a16="http://schemas.microsoft.com/office/drawing/2014/main" id="{39593BF2-14F6-5B3D-41D3-466DAB4DE607}"/>
              </a:ext>
            </a:extLst>
          </p:cNvPr>
          <p:cNvSpPr/>
          <p:nvPr/>
        </p:nvSpPr>
        <p:spPr>
          <a:xfrm>
            <a:off x="1327126" y="6445799"/>
            <a:ext cx="10728960" cy="3657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Calibri" pitchFamily="34" charset="0"/>
                <a:ea typeface="Calibri" pitchFamily="34" charset="-122"/>
                <a:cs typeface="Calibri" pitchFamily="34" charset="-120"/>
              </a:rPr>
              <a:t>Foo et al., 2026 [Poster] </a:t>
            </a:r>
            <a:endParaRPr kumimoji="0" lang="en-US" sz="14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hape 6">
            <a:extLst>
              <a:ext uri="{FF2B5EF4-FFF2-40B4-BE49-F238E27FC236}">
                <a16:creationId xmlns:a16="http://schemas.microsoft.com/office/drawing/2014/main" id="{323B7BA5-4547-BBF8-48E0-6ADBA733C68D}"/>
              </a:ext>
              <a:ext uri="{C183D7F6-B498-43B3-948B-1728B52AA6E4}">
                <adec:decorative xmlns:adec="http://schemas.microsoft.com/office/drawing/2017/decorative" val="1"/>
              </a:ext>
            </a:extLst>
          </p:cNvPr>
          <p:cNvSpPr/>
          <p:nvPr/>
        </p:nvSpPr>
        <p:spPr>
          <a:xfrm>
            <a:off x="461612" y="1502052"/>
            <a:ext cx="6459422" cy="1081237"/>
          </a:xfrm>
          <a:prstGeom prst="rect">
            <a:avLst/>
          </a:prstGeom>
          <a:solidFill>
            <a:srgbClr val="1B2A4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Shape 0">
            <a:extLs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PHASE 1: ENGAGING AND MOBILIZING STAKEHOLDERS</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a:spLocks noGrp="1"/>
          </p:cNvSpPr>
          <p:nvPr>
            <p:ph type="title" idx="4294967295"/>
          </p:nvPr>
        </p:nvSpPr>
        <p:spPr>
          <a:xfrm>
            <a:off x="439420" y="693420"/>
            <a:ext cx="11036968"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B2A4A"/>
                </a:solidFill>
                <a:effectLst/>
                <a:uLnTx/>
                <a:uFillTx/>
                <a:latin typeface="Aptos" panose="020B0004020202020204" pitchFamily="34" charset="0"/>
                <a:ea typeface="Georgia" pitchFamily="34" charset="-122"/>
                <a:cs typeface="Georgia" pitchFamily="34" charset="-120"/>
              </a:rPr>
              <a:t>Building a System-Wide Coalition for Impact</a:t>
            </a:r>
            <a:endParaRPr kumimoji="0" lang="en-US" sz="40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sp>
        <p:nvSpPr>
          <p:cNvPr id="12" name="Text 7">
            <a:extLst>
              <a:ext uri="{FF2B5EF4-FFF2-40B4-BE49-F238E27FC236}">
                <a16:creationId xmlns:a16="http://schemas.microsoft.com/office/drawing/2014/main" id="{7BABAF1B-9443-2185-13E7-27FD9453A4FE}"/>
              </a:ext>
            </a:extLst>
          </p:cNvPr>
          <p:cNvSpPr/>
          <p:nvPr/>
        </p:nvSpPr>
        <p:spPr>
          <a:xfrm>
            <a:off x="507338" y="1759616"/>
            <a:ext cx="6868493" cy="535997"/>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SMI-REACH: </a:t>
            </a:r>
            <a:r>
              <a:rPr kumimoji="0" lang="en-US" sz="1800" b="0"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Expanding Serious Mental Illness Treatment Reach through </a:t>
            </a:r>
            <a:r>
              <a:rPr kumimoji="0" lang="en-US" sz="1800" b="0" i="1"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R</a:t>
            </a:r>
            <a:r>
              <a:rPr kumimoji="0" lang="en-US" sz="1800" b="0"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esearch, </a:t>
            </a:r>
            <a:r>
              <a:rPr kumimoji="0" lang="en-US" sz="1800" b="0" i="1"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E</a:t>
            </a:r>
            <a:r>
              <a:rPr kumimoji="0" lang="en-US" sz="1800" b="0"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ducation, </a:t>
            </a:r>
            <a:r>
              <a:rPr kumimoji="0" lang="en-US" sz="1800" b="0" i="1"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A</a:t>
            </a:r>
            <a:r>
              <a:rPr kumimoji="0" lang="en-US" sz="1800" b="0"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ccess, and </a:t>
            </a:r>
            <a:r>
              <a:rPr kumimoji="0" lang="en-US" sz="1800" b="0" i="1"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C</a:t>
            </a:r>
            <a:r>
              <a:rPr kumimoji="0" lang="en-US" sz="1800" b="0"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ommunity </a:t>
            </a:r>
            <a:r>
              <a:rPr kumimoji="0" lang="en-US" sz="1800" b="0" i="1"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H</a:t>
            </a:r>
            <a:r>
              <a:rPr kumimoji="0" lang="en-US" sz="1800" b="0"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ealth Partnerships </a:t>
            </a:r>
            <a:endParaRPr kumimoji="0" lang="en-US"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0" name="Text 8"/>
          <p:cNvSpPr/>
          <p:nvPr/>
        </p:nvSpPr>
        <p:spPr>
          <a:xfrm>
            <a:off x="598144" y="2583289"/>
            <a:ext cx="6435751" cy="4295105"/>
          </a:xfrm>
          <a:prstGeom prst="rect">
            <a:avLst/>
          </a:prstGeom>
          <a:noFill/>
          <a:ln/>
        </p:spPr>
        <p:txBody>
          <a:bodyPr wrap="square" rtlCol="0" anchor="t"/>
          <a:lstStyle/>
          <a:p>
            <a:pPr marL="12699" marR="0" lvl="0" indent="0" algn="ctr" defTabSz="914400" rtl="0" eaLnBrk="1" fontAlgn="auto" latinLnBrk="0" hangingPunct="1">
              <a:lnSpc>
                <a:spcPct val="130000"/>
              </a:lnSpc>
              <a:spcBef>
                <a:spcPts val="0"/>
              </a:spcBef>
              <a:spcAft>
                <a:spcPts val="667"/>
              </a:spcAft>
              <a:buClrTx/>
              <a:buSzPct val="100000"/>
              <a:buFontTx/>
              <a:buNone/>
              <a:tabLst/>
              <a:defRPr/>
            </a:pPr>
            <a:r>
              <a:rPr kumimoji="0" lang="en-US" sz="2000" b="1" i="1" u="none" strike="noStrike" kern="1200" cap="none" spc="0" normalizeH="0" baseline="0" noProof="0">
                <a:ln>
                  <a:noFill/>
                </a:ln>
                <a:solidFill>
                  <a:srgbClr val="2D3748"/>
                </a:solidFill>
                <a:effectLst/>
                <a:uLnTx/>
                <a:uFillTx/>
                <a:latin typeface="Calibri" pitchFamily="34" charset="0"/>
                <a:ea typeface="+mn-ea"/>
                <a:cs typeface="Calibri" pitchFamily="34" charset="-120"/>
              </a:rPr>
              <a:t>“If you want to go far, go together.”</a:t>
            </a:r>
            <a:endParaRPr kumimoji="0" lang="en-US" sz="2000" b="1" i="0" u="none" strike="noStrike" kern="1200" cap="none" spc="0" normalizeH="0" baseline="0" noProof="0">
              <a:ln>
                <a:noFill/>
              </a:ln>
              <a:solidFill>
                <a:srgbClr val="2D3748"/>
              </a:solidFill>
              <a:effectLst/>
              <a:uLnTx/>
              <a:uFillTx/>
              <a:latin typeface="Calibri" pitchFamily="34" charset="0"/>
              <a:ea typeface="+mn-ea"/>
              <a:cs typeface="Calibri" pitchFamily="34" charset="-120"/>
            </a:endParaRPr>
          </a:p>
          <a:p>
            <a:pPr marL="228594" marR="0" lvl="0" indent="-215895" algn="l" defTabSz="914400" rtl="0" eaLnBrk="1" fontAlgn="auto" latinLnBrk="0" hangingPunct="1">
              <a:lnSpc>
                <a:spcPct val="130000"/>
              </a:lnSpc>
              <a:spcBef>
                <a:spcPts val="0"/>
              </a:spcBef>
              <a:spcAft>
                <a:spcPts val="667"/>
              </a:spcAft>
              <a:buClrTx/>
              <a:buSzPct val="100000"/>
              <a:buFontTx/>
              <a:buChar char="•"/>
              <a:tabLst/>
              <a:defRPr/>
            </a:pPr>
            <a:r>
              <a:rPr kumimoji="0" lang="en-US" sz="1800" b="0" i="0" u="none" strike="noStrike" kern="1200" cap="none" spc="0" normalizeH="0" baseline="0" noProof="0">
                <a:ln>
                  <a:noFill/>
                </a:ln>
                <a:solidFill>
                  <a:srgbClr val="2D3748"/>
                </a:solidFill>
                <a:effectLst/>
                <a:uLnTx/>
                <a:uFillTx/>
                <a:latin typeface="Calibri" pitchFamily="34" charset="0"/>
                <a:ea typeface="+mn-ea"/>
                <a:cs typeface="Calibri" pitchFamily="34" charset="-120"/>
              </a:rPr>
              <a:t>Cross-agency and multidisciplinary collaboration with champions </a:t>
            </a:r>
          </a:p>
          <a:p>
            <a:pPr marL="228594" marR="0" lvl="0" indent="-215895" algn="l" defTabSz="914400" rtl="0" eaLnBrk="1" fontAlgn="auto" latinLnBrk="0" hangingPunct="1">
              <a:lnSpc>
                <a:spcPct val="130000"/>
              </a:lnSpc>
              <a:spcBef>
                <a:spcPts val="0"/>
              </a:spcBef>
              <a:spcAft>
                <a:spcPts val="667"/>
              </a:spcAft>
              <a:buClrTx/>
              <a:buSzPct val="100000"/>
              <a:buFontTx/>
              <a:buChar char="•"/>
              <a:tabLst/>
              <a:defRPr/>
            </a:pPr>
            <a:r>
              <a:rPr kumimoji="0" lang="en-US" sz="1800" b="0" i="0" u="none" strike="noStrike" kern="1200" cap="none" spc="0" normalizeH="0" baseline="0" noProof="0">
                <a:ln>
                  <a:noFill/>
                </a:ln>
                <a:solidFill>
                  <a:srgbClr val="2D3748"/>
                </a:solidFill>
                <a:effectLst/>
                <a:uLnTx/>
                <a:uFillTx/>
                <a:latin typeface="Calibri" pitchFamily="34" charset="0"/>
                <a:ea typeface="+mn-ea"/>
                <a:cs typeface="Calibri" pitchFamily="34" charset="-120"/>
              </a:rPr>
              <a:t>Presentations and discussions with CBHC CMOs and providers</a:t>
            </a:r>
          </a:p>
          <a:p>
            <a:pPr marL="228594" marR="0" lvl="0" indent="-215895" algn="l" defTabSz="914400" rtl="0" eaLnBrk="1" fontAlgn="auto" latinLnBrk="0" hangingPunct="1">
              <a:lnSpc>
                <a:spcPct val="130000"/>
              </a:lnSpc>
              <a:spcBef>
                <a:spcPts val="0"/>
              </a:spcBef>
              <a:spcAft>
                <a:spcPts val="667"/>
              </a:spcAft>
              <a:buClrTx/>
              <a:buSzPct val="100000"/>
              <a:buFontTx/>
              <a:buChar char="•"/>
              <a:tabLst/>
              <a:defRPr/>
            </a:pPr>
            <a:r>
              <a:rPr kumimoji="0" lang="en-US" sz="1800" b="0" i="0" u="none" strike="noStrike" kern="1200" cap="none" spc="0" normalizeH="0" baseline="0" noProof="0">
                <a:ln>
                  <a:noFill/>
                </a:ln>
                <a:solidFill>
                  <a:srgbClr val="2D3748"/>
                </a:solidFill>
                <a:effectLst/>
                <a:uLnTx/>
                <a:uFillTx/>
                <a:latin typeface="Calibri" pitchFamily="34" charset="0"/>
                <a:ea typeface="+mn-ea"/>
                <a:cs typeface="Calibri" pitchFamily="34" charset="-120"/>
              </a:rPr>
              <a:t>Monthly Steering Committee and Quarterly Leadership Meetings for cross-agency strategic alignment</a:t>
            </a:r>
          </a:p>
          <a:p>
            <a:pPr marL="228594" marR="0" lvl="0" indent="-215895" algn="l" defTabSz="914400" rtl="0" eaLnBrk="1" fontAlgn="auto" latinLnBrk="0" hangingPunct="1">
              <a:lnSpc>
                <a:spcPct val="130000"/>
              </a:lnSpc>
              <a:spcBef>
                <a:spcPts val="0"/>
              </a:spcBef>
              <a:spcAft>
                <a:spcPts val="667"/>
              </a:spcAft>
              <a:buClrTx/>
              <a:buSzPct val="100000"/>
              <a:buFontTx/>
              <a:buChar char="•"/>
              <a:tabLst/>
              <a:defRPr/>
            </a:pPr>
            <a:r>
              <a:rPr kumimoji="0" lang="en-US" sz="1800" b="0" i="0" u="none" strike="noStrike" kern="1200" cap="none" spc="0" normalizeH="0" baseline="0" noProof="0">
                <a:ln>
                  <a:noFill/>
                </a:ln>
                <a:solidFill>
                  <a:srgbClr val="2D3748"/>
                </a:solidFill>
                <a:effectLst/>
                <a:uLnTx/>
                <a:uFillTx/>
                <a:latin typeface="Calibri" pitchFamily="34" charset="0"/>
                <a:ea typeface="+mn-ea"/>
                <a:cs typeface="Calibri" pitchFamily="34" charset="-120"/>
              </a:rPr>
              <a:t>Monthly Work Group on research/academic outputs </a:t>
            </a:r>
            <a:endParaRPr kumimoji="0" lang="en-US" sz="1800" b="0" i="0"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endParaRPr>
          </a:p>
        </p:txBody>
      </p:sp>
      <p:pic>
        <p:nvPicPr>
          <p:cNvPr id="18" name="Picture 17" descr="Figure showing various coalition members in honeycomb icons">
            <a:extLst>
              <a:ext uri="{FF2B5EF4-FFF2-40B4-BE49-F238E27FC236}">
                <a16:creationId xmlns:a16="http://schemas.microsoft.com/office/drawing/2014/main" id="{20D1A0CB-B699-F9AE-74AD-9252356F2DFA}"/>
              </a:ext>
            </a:extLst>
          </p:cNvPr>
          <p:cNvPicPr>
            <a:picLocks noChangeAspect="1"/>
          </p:cNvPicPr>
          <p:nvPr/>
        </p:nvPicPr>
        <p:blipFill>
          <a:blip r:embed="rId3"/>
          <a:stretch>
            <a:fillRect/>
          </a:stretch>
        </p:blipFill>
        <p:spPr>
          <a:xfrm>
            <a:off x="7045254" y="1336766"/>
            <a:ext cx="4856718" cy="5506212"/>
          </a:xfrm>
          <a:prstGeom prst="rect">
            <a:avLst/>
          </a:prstGeom>
        </p:spPr>
      </p:pic>
      <p:grpSp>
        <p:nvGrpSpPr>
          <p:cNvPr id="15" name="Group 14" descr="Shared Commitment and Coordinated Action: No Wrong Door to Life-Saving Treatment&#10;">
            <a:extLst>
              <a:ext uri="{FF2B5EF4-FFF2-40B4-BE49-F238E27FC236}">
                <a16:creationId xmlns:a16="http://schemas.microsoft.com/office/drawing/2014/main" id="{2660C4B8-4F02-E783-69C3-FC0A5C32BADB}"/>
              </a:ext>
              <a:ext uri="{C183D7F6-B498-43B3-948B-1728B52AA6E4}">
                <adec:decorative xmlns:adec="http://schemas.microsoft.com/office/drawing/2017/decorative" val="0"/>
              </a:ext>
            </a:extLst>
          </p:cNvPr>
          <p:cNvGrpSpPr/>
          <p:nvPr/>
        </p:nvGrpSpPr>
        <p:grpSpPr>
          <a:xfrm>
            <a:off x="501530" y="5264433"/>
            <a:ext cx="6481614" cy="875579"/>
            <a:chOff x="307621" y="1417320"/>
            <a:chExt cx="8135693" cy="457200"/>
          </a:xfrm>
        </p:grpSpPr>
        <p:sp>
          <p:nvSpPr>
            <p:cNvPr id="5" name="Shape 3"/>
            <p:cNvSpPr/>
            <p:nvPr/>
          </p:nvSpPr>
          <p:spPr>
            <a:xfrm>
              <a:off x="307621" y="1417320"/>
              <a:ext cx="8135693" cy="457200"/>
            </a:xfrm>
            <a:prstGeom prst="rect">
              <a:avLst/>
            </a:prstGeom>
            <a:solidFill>
              <a:srgbClr val="D1EEE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598766" y="1417320"/>
              <a:ext cx="7680961"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B2A4A"/>
                  </a:solidFill>
                  <a:effectLst/>
                  <a:uLnTx/>
                  <a:uFillTx/>
                  <a:latin typeface="Calibri" pitchFamily="34" charset="0"/>
                  <a:ea typeface="+mn-ea"/>
                  <a:cs typeface="Calibri" pitchFamily="34" charset="-120"/>
                </a:rPr>
                <a:t>Shared Commitment and Coordinated Action: </a:t>
              </a:r>
              <a:br>
                <a:rPr kumimoji="0" lang="en-US" sz="2000" b="1" i="0" u="none" strike="noStrike" kern="1200" cap="none" spc="0" normalizeH="0" baseline="0" noProof="0">
                  <a:ln>
                    <a:noFill/>
                  </a:ln>
                  <a:solidFill>
                    <a:srgbClr val="1B2A49"/>
                  </a:solidFill>
                  <a:effectLst/>
                  <a:uLnTx/>
                  <a:uFillTx/>
                  <a:latin typeface="Calibri" pitchFamily="34" charset="0"/>
                  <a:ea typeface="+mn-ea"/>
                  <a:cs typeface="Calibri" pitchFamily="34" charset="-120"/>
                </a:rPr>
              </a:br>
              <a:r>
                <a:rPr kumimoji="0" lang="en-US" sz="2200" b="1" i="0" u="none" strike="noStrike" kern="1200" cap="none" spc="0" normalizeH="0" baseline="0" noProof="0">
                  <a:ln>
                    <a:noFill/>
                  </a:ln>
                  <a:solidFill>
                    <a:srgbClr val="1B2A49"/>
                  </a:solidFill>
                  <a:effectLst/>
                  <a:uLnTx/>
                  <a:uFillTx/>
                  <a:latin typeface="Georgia" panose="02040502050405020303" pitchFamily="18" charset="0"/>
                  <a:ea typeface="+mn-ea"/>
                  <a:cs typeface="Calibri" pitchFamily="34" charset="-120"/>
                </a:rPr>
                <a:t>No Wrong Door to Life-Saving Treatment</a:t>
              </a:r>
              <a:endParaRPr kumimoji="0" lang="en-US" sz="2200" b="0" i="0" u="none" strike="noStrike" kern="1200" cap="none" spc="0" normalizeH="0" baseline="0" noProof="0">
                <a:ln>
                  <a:noFill/>
                </a:ln>
                <a:solidFill>
                  <a:srgbClr val="1B2A49"/>
                </a:solidFill>
                <a:effectLst/>
                <a:uLnTx/>
                <a:uFillTx/>
                <a:latin typeface="Georgia" panose="02040502050405020303" pitchFamily="18" charset="0"/>
                <a:ea typeface="+mn-ea"/>
                <a:cs typeface="+mn-cs"/>
              </a:endParaRPr>
            </a:p>
          </p:txBody>
        </p:sp>
      </p:grpSp>
      <p:pic>
        <p:nvPicPr>
          <p:cNvPr id="17" name="Picture 16" descr="Logo for Massachusetts General Hospital Center of Excellence for Psychosocial and Systemic Research ">
            <a:extLst>
              <a:ext uri="{FF2B5EF4-FFF2-40B4-BE49-F238E27FC236}">
                <a16:creationId xmlns:a16="http://schemas.microsoft.com/office/drawing/2014/main" id="{B16B00CC-2F48-E2CF-8DA2-ADE0B35CE004}"/>
              </a:ext>
            </a:extLst>
          </p:cNvPr>
          <p:cNvPicPr>
            <a:picLocks noChangeAspect="1"/>
          </p:cNvPicPr>
          <p:nvPr/>
        </p:nvPicPr>
        <p:blipFill>
          <a:blip r:embed="rId4">
            <a:extLst>
              <a:ext uri="{28A0092B-C50C-407E-A947-70E740481C1C}">
                <a14:useLocalDpi xmlns:a14="http://schemas.microsoft.com/office/drawing/2010/main" val="0"/>
              </a:ext>
            </a:extLst>
          </a:blip>
          <a:srcRect l="12829" t="24287" b="20405"/>
          <a:stretch/>
        </p:blipFill>
        <p:spPr>
          <a:xfrm>
            <a:off x="146547" y="6253793"/>
            <a:ext cx="1676960" cy="400061"/>
          </a:xfrm>
          <a:prstGeom prst="rect">
            <a:avLst/>
          </a:prstGeom>
        </p:spPr>
      </p:pic>
      <p:sp>
        <p:nvSpPr>
          <p:cNvPr id="19" name="TextBox 18">
            <a:extLst>
              <a:ext uri="{FF2B5EF4-FFF2-40B4-BE49-F238E27FC236}">
                <a16:creationId xmlns:a16="http://schemas.microsoft.com/office/drawing/2014/main" id="{121974C0-72F6-A3E8-B68B-8450160E6AE4}"/>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
        <p:nvSpPr>
          <p:cNvPr id="21" name="Text 23">
            <a:extLst>
              <a:ext uri="{FF2B5EF4-FFF2-40B4-BE49-F238E27FC236}">
                <a16:creationId xmlns:a16="http://schemas.microsoft.com/office/drawing/2014/main" id="{1CE2EBCA-442C-7905-7E7D-05D14199CC42}"/>
              </a:ext>
            </a:extLst>
          </p:cNvPr>
          <p:cNvSpPr/>
          <p:nvPr/>
        </p:nvSpPr>
        <p:spPr>
          <a:xfrm>
            <a:off x="1451008" y="6450004"/>
            <a:ext cx="10728960" cy="3657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Calibri" pitchFamily="34" charset="0"/>
                <a:ea typeface="Calibri" pitchFamily="34" charset="-122"/>
                <a:cs typeface="Calibri" pitchFamily="34" charset="-120"/>
              </a:rPr>
              <a:t>Foo et al., 2025 [Poster]</a:t>
            </a:r>
            <a:endParaRPr kumimoji="0" lang="en-US" sz="14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5">
            <a:extLst>
              <a:ext uri="{C183D7F6-B498-43B3-948B-1728B52AA6E4}">
                <adec:decorative xmlns:adec="http://schemas.microsoft.com/office/drawing/2017/decorative" val="1"/>
              </a:ext>
            </a:extLst>
          </p:cNvPr>
          <p:cNvSpPr/>
          <p:nvPr/>
        </p:nvSpPr>
        <p:spPr>
          <a:xfrm>
            <a:off x="5712374" y="2829012"/>
            <a:ext cx="2987040" cy="261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hape 0">
            <a:extLst>
              <a:ext uri="{FF2B5EF4-FFF2-40B4-BE49-F238E27FC236}">
                <a16:creationId xmlns:a16="http://schemas.microsoft.com/office/drawing/2014/main" id="{18D64CF1-D6EC-D482-D9D2-12ABEAFB3FEC}"/>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
            <a:extLst>
              <a:ext uri="{FF2B5EF4-FFF2-40B4-BE49-F238E27FC236}">
                <a16:creationId xmlns:a16="http://schemas.microsoft.com/office/drawing/2014/main" id="{BE99C5FA-2C47-55EF-C3E2-59A6D5E01333}"/>
              </a:ext>
            </a:extLst>
          </p:cNvPr>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PHASE 1: ENGAGING AND MOBILIZING STAKEHOLDERS</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2">
            <a:extLst>
              <a:ext uri="{FF2B5EF4-FFF2-40B4-BE49-F238E27FC236}">
                <a16:creationId xmlns:a16="http://schemas.microsoft.com/office/drawing/2014/main" id="{2D8FBD46-B0A0-C8B2-C30B-682EBDB8C4F2}"/>
              </a:ext>
            </a:extLst>
          </p:cNvPr>
          <p:cNvSpPr>
            <a:spLocks noGrp="1"/>
          </p:cNvSpPr>
          <p:nvPr>
            <p:ph type="title" idx="4294967295"/>
          </p:nvPr>
        </p:nvSpPr>
        <p:spPr>
          <a:xfrm>
            <a:off x="439420" y="693420"/>
            <a:ext cx="11036968"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B2A4A"/>
                </a:solidFill>
                <a:effectLst/>
                <a:uLnTx/>
                <a:uFillTx/>
                <a:latin typeface="Aptos" panose="020B0004020202020204" pitchFamily="34" charset="0"/>
                <a:ea typeface="Georgia" pitchFamily="34" charset="-122"/>
                <a:cs typeface="Georgia" pitchFamily="34" charset="-120"/>
              </a:rPr>
              <a:t>Building a System-Wide Coalition for Impact</a:t>
            </a:r>
            <a:endParaRPr kumimoji="0" lang="en-US" sz="4000" b="1" i="0"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p:txBody>
      </p:sp>
      <p:pic>
        <p:nvPicPr>
          <p:cNvPr id="47" name="Picture 46" descr="Logo of Massachusetts Department of Mental Health">
            <a:extLst>
              <a:ext uri="{FF2B5EF4-FFF2-40B4-BE49-F238E27FC236}">
                <a16:creationId xmlns:a16="http://schemas.microsoft.com/office/drawing/2014/main" id="{51B4DAC8-8135-5CD3-D5A0-4BBF04D6B8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520" y="1865711"/>
            <a:ext cx="2316464" cy="992098"/>
          </a:xfrm>
          <a:prstGeom prst="rect">
            <a:avLst/>
          </a:prstGeom>
        </p:spPr>
      </p:pic>
      <p:pic>
        <p:nvPicPr>
          <p:cNvPr id="34" name="Picture 33" descr="Logo of MassHealth">
            <a:extLst>
              <a:ext uri="{FF2B5EF4-FFF2-40B4-BE49-F238E27FC236}">
                <a16:creationId xmlns:a16="http://schemas.microsoft.com/office/drawing/2014/main" id="{B619AA1A-17E0-CA13-5B9A-146DD83387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8657" y="1865711"/>
            <a:ext cx="2132397" cy="1079874"/>
          </a:xfrm>
          <a:prstGeom prst="rect">
            <a:avLst/>
          </a:prstGeom>
        </p:spPr>
      </p:pic>
      <p:pic>
        <p:nvPicPr>
          <p:cNvPr id="59" name="Picture 58" descr="Logo of Massachusetts Behavioral Health Partnership, a Carelon Behavioral Health Company ">
            <a:extLst>
              <a:ext uri="{FF2B5EF4-FFF2-40B4-BE49-F238E27FC236}">
                <a16:creationId xmlns:a16="http://schemas.microsoft.com/office/drawing/2014/main" id="{A916CF7F-3639-0FAB-771F-EC8A5A0A98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0500" y="1895097"/>
            <a:ext cx="1749650" cy="1036320"/>
          </a:xfrm>
          <a:prstGeom prst="rect">
            <a:avLst/>
          </a:prstGeom>
        </p:spPr>
      </p:pic>
      <p:pic>
        <p:nvPicPr>
          <p:cNvPr id="53" name="Picture 52" descr="Logo of Massachusetts Department of Public Health ">
            <a:extLst>
              <a:ext uri="{FF2B5EF4-FFF2-40B4-BE49-F238E27FC236}">
                <a16:creationId xmlns:a16="http://schemas.microsoft.com/office/drawing/2014/main" id="{8F8DCD4D-373E-85CA-43D2-23A0A62FAC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42160" y="1878907"/>
            <a:ext cx="1834228" cy="1023124"/>
          </a:xfrm>
          <a:prstGeom prst="rect">
            <a:avLst/>
          </a:prstGeom>
        </p:spPr>
      </p:pic>
      <p:pic>
        <p:nvPicPr>
          <p:cNvPr id="1026" name="Picture 2" descr="Logo of Massachusetts Department of Public Health, Bureau of Substance Abuse Services ">
            <a:extLst>
              <a:ext uri="{FF2B5EF4-FFF2-40B4-BE49-F238E27FC236}">
                <a16:creationId xmlns:a16="http://schemas.microsoft.com/office/drawing/2014/main" id="{9140EC41-4D33-D9DB-3DA3-B2A5927841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71229" y="3379135"/>
            <a:ext cx="1822182" cy="1004755"/>
          </a:xfrm>
          <a:prstGeom prst="rect">
            <a:avLst/>
          </a:prstGeom>
          <a:noFill/>
          <a:extLst>
            <a:ext uri="{909E8E84-426E-40DD-AFC4-6F175D3DCCD1}">
              <a14:hiddenFill xmlns:a14="http://schemas.microsoft.com/office/drawing/2010/main">
                <a:solidFill>
                  <a:srgbClr val="FFFFFF"/>
                </a:solidFill>
              </a14:hiddenFill>
            </a:ext>
          </a:extLst>
        </p:spPr>
      </p:pic>
      <p:sp>
        <p:nvSpPr>
          <p:cNvPr id="15" name="Text 29">
            <a:extLst>
              <a:ext uri="{FF2B5EF4-FFF2-40B4-BE49-F238E27FC236}">
                <a16:creationId xmlns:a16="http://schemas.microsoft.com/office/drawing/2014/main" id="{D22E413A-D318-B0FD-243D-34F5ABB6F09C}"/>
              </a:ext>
            </a:extLst>
          </p:cNvPr>
          <p:cNvSpPr/>
          <p:nvPr/>
        </p:nvSpPr>
        <p:spPr>
          <a:xfrm>
            <a:off x="9146829" y="5725424"/>
            <a:ext cx="2824889" cy="1219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33" b="1" i="0" u="none" strike="noStrike" kern="1200" cap="none" spc="0" normalizeH="0" baseline="0" noProof="0">
                <a:ln>
                  <a:noFill/>
                </a:ln>
                <a:solidFill>
                  <a:prstClr val="black"/>
                </a:solidFill>
                <a:effectLst/>
                <a:uLnTx/>
                <a:uFillTx/>
                <a:latin typeface="Calibri" panose="020F0502020204030204"/>
                <a:ea typeface="+mn-ea"/>
                <a:cs typeface="+mn-cs"/>
              </a:rPr>
              <a:t>DPH, </a:t>
            </a: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Bureau of Health Care Safety and Quality</a:t>
            </a:r>
            <a:endParaRPr kumimoji="0" lang="en-US" sz="1533"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9"/>
          <p:cNvSpPr/>
          <p:nvPr/>
        </p:nvSpPr>
        <p:spPr>
          <a:xfrm>
            <a:off x="9165251" y="4678436"/>
            <a:ext cx="2824889" cy="1219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DPH, Bureau of Health Professions Licensure </a:t>
            </a:r>
            <a:b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1600" b="1" i="1"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600" b="0" i="1" u="none" strike="noStrike" kern="1200" cap="none" spc="0" normalizeH="0" baseline="0" noProof="0">
                <a:ln>
                  <a:noFill/>
                </a:ln>
                <a:solidFill>
                  <a:prstClr val="black"/>
                </a:solidFill>
                <a:effectLst/>
                <a:uLnTx/>
                <a:uFillTx/>
                <a:latin typeface="Calibri" panose="020F0502020204030204"/>
                <a:ea typeface="+mn-ea"/>
                <a:cs typeface="+mn-cs"/>
              </a:rPr>
              <a:t>Drug Control Program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prstClr val="black"/>
                </a:solidFill>
                <a:effectLst/>
                <a:uLnTx/>
                <a:uFillTx/>
                <a:latin typeface="Calibri" panose="020F0502020204030204"/>
                <a:ea typeface="+mn-ea"/>
                <a:cs typeface="+mn-cs"/>
              </a:rPr>
              <a:t>- Board of Registration in Pharmacy</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24" name="Picture 1023" descr="Logo for Massachusetts General Hospital Center of Excellence for Psychosocial and Systemic Research ">
            <a:extLst>
              <a:ext uri="{FF2B5EF4-FFF2-40B4-BE49-F238E27FC236}">
                <a16:creationId xmlns:a16="http://schemas.microsoft.com/office/drawing/2014/main" id="{11C78F1A-8A5F-9938-E2C1-0E590551810C}"/>
              </a:ext>
            </a:extLst>
          </p:cNvPr>
          <p:cNvPicPr>
            <a:picLocks noChangeAspect="1"/>
          </p:cNvPicPr>
          <p:nvPr/>
        </p:nvPicPr>
        <p:blipFill>
          <a:blip r:embed="rId8" cstate="print">
            <a:extLst>
              <a:ext uri="{28A0092B-C50C-407E-A947-70E740481C1C}">
                <a14:useLocalDpi xmlns:a14="http://schemas.microsoft.com/office/drawing/2010/main" val="0"/>
              </a:ext>
            </a:extLst>
          </a:blip>
          <a:srcRect l="12829" t="24287" b="20405"/>
          <a:stretch/>
        </p:blipFill>
        <p:spPr>
          <a:xfrm>
            <a:off x="334858" y="3283503"/>
            <a:ext cx="3157835" cy="753254"/>
          </a:xfrm>
          <a:prstGeom prst="rect">
            <a:avLst/>
          </a:prstGeom>
        </p:spPr>
      </p:pic>
      <p:pic>
        <p:nvPicPr>
          <p:cNvPr id="16" name="Picture 15" descr="Logo of Massachusetts General Hospital, Founding Member of Mass General Brigham ">
            <a:extLst>
              <a:ext uri="{FF2B5EF4-FFF2-40B4-BE49-F238E27FC236}">
                <a16:creationId xmlns:a16="http://schemas.microsoft.com/office/drawing/2014/main" id="{E685293C-72E1-F20B-6D3A-66720CCE8907}"/>
              </a:ext>
            </a:extLst>
          </p:cNvPr>
          <p:cNvPicPr>
            <a:picLocks noChangeAspect="1"/>
          </p:cNvPicPr>
          <p:nvPr/>
        </p:nvPicPr>
        <p:blipFill>
          <a:blip r:embed="rId9"/>
          <a:stretch>
            <a:fillRect/>
          </a:stretch>
        </p:blipFill>
        <p:spPr>
          <a:xfrm>
            <a:off x="439420" y="3914012"/>
            <a:ext cx="3130042" cy="609389"/>
          </a:xfrm>
          <a:prstGeom prst="rect">
            <a:avLst/>
          </a:prstGeom>
        </p:spPr>
      </p:pic>
      <p:pic>
        <p:nvPicPr>
          <p:cNvPr id="1030" name="Picture 6" descr="Logo of Massachusetts Division of Insurance">
            <a:extLst>
              <a:ext uri="{FF2B5EF4-FFF2-40B4-BE49-F238E27FC236}">
                <a16:creationId xmlns:a16="http://schemas.microsoft.com/office/drawing/2014/main" id="{EE06AABB-9C43-1536-5E0C-C00C4B09334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74774" y="3283503"/>
            <a:ext cx="1232480" cy="123248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Logo of Massachusetts Behavioral Health Help Line">
            <a:extLst>
              <a:ext uri="{FF2B5EF4-FFF2-40B4-BE49-F238E27FC236}">
                <a16:creationId xmlns:a16="http://schemas.microsoft.com/office/drawing/2014/main" id="{847E2366-B5B1-F02E-B07A-C5DA0B0FC2D1}"/>
              </a:ext>
            </a:extLst>
          </p:cNvPr>
          <p:cNvPicPr>
            <a:picLocks noChangeAspect="1"/>
          </p:cNvPicPr>
          <p:nvPr/>
        </p:nvPicPr>
        <p:blipFill>
          <a:blip r:embed="rId11"/>
          <a:stretch>
            <a:fillRect/>
          </a:stretch>
        </p:blipFill>
        <p:spPr>
          <a:xfrm>
            <a:off x="6485886" y="3437129"/>
            <a:ext cx="2362436" cy="1004755"/>
          </a:xfrm>
          <a:prstGeom prst="rect">
            <a:avLst/>
          </a:prstGeom>
        </p:spPr>
      </p:pic>
      <p:pic>
        <p:nvPicPr>
          <p:cNvPr id="1028" name="Picture 4" descr="Logo of Massachusetts Pharmacist Association ">
            <a:extLst>
              <a:ext uri="{FF2B5EF4-FFF2-40B4-BE49-F238E27FC236}">
                <a16:creationId xmlns:a16="http://schemas.microsoft.com/office/drawing/2014/main" id="{EF4843EF-E180-0D07-A9F2-199ADC72E21C}"/>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8069" b="24756"/>
          <a:stretch>
            <a:fillRect/>
          </a:stretch>
        </p:blipFill>
        <p:spPr bwMode="auto">
          <a:xfrm>
            <a:off x="1913776" y="4891967"/>
            <a:ext cx="2132397"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Logo of Association for Behavioral Healthcare ">
            <a:extLst>
              <a:ext uri="{FF2B5EF4-FFF2-40B4-BE49-F238E27FC236}">
                <a16:creationId xmlns:a16="http://schemas.microsoft.com/office/drawing/2014/main" id="{55D4A0C2-350F-66CC-2CD5-791AFF588F1C}"/>
              </a:ext>
            </a:extLst>
          </p:cNvPr>
          <p:cNvPicPr>
            <a:picLocks noChangeAspect="1"/>
          </p:cNvPicPr>
          <p:nvPr/>
        </p:nvPicPr>
        <p:blipFill>
          <a:blip r:embed="rId13"/>
          <a:stretch>
            <a:fillRect/>
          </a:stretch>
        </p:blipFill>
        <p:spPr>
          <a:xfrm>
            <a:off x="5159711" y="5087216"/>
            <a:ext cx="2701399" cy="810420"/>
          </a:xfrm>
          <a:prstGeom prst="rect">
            <a:avLst/>
          </a:prstGeom>
        </p:spPr>
      </p:pic>
      <p:sp>
        <p:nvSpPr>
          <p:cNvPr id="19" name="TextBox 18">
            <a:extLst>
              <a:ext uri="{FF2B5EF4-FFF2-40B4-BE49-F238E27FC236}">
                <a16:creationId xmlns:a16="http://schemas.microsoft.com/office/drawing/2014/main" id="{ED235CF8-5BDE-A529-BBE6-ED0C0FD58804}"/>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E3655B-4FD6-5E6A-0236-18059B075ECF}"/>
              </a:ext>
            </a:extLst>
          </p:cNvPr>
          <p:cNvSpPr>
            <a:spLocks noGrp="1"/>
          </p:cNvSpPr>
          <p:nvPr>
            <p:ph type="title"/>
          </p:nvPr>
        </p:nvSpPr>
        <p:spPr/>
        <p:txBody>
          <a:bodyPr/>
          <a:lstStyle/>
          <a:p>
            <a:r>
              <a:rPr lang="en-US"/>
              <a:t>Disclosures</a:t>
            </a:r>
          </a:p>
        </p:txBody>
      </p:sp>
      <p:sp>
        <p:nvSpPr>
          <p:cNvPr id="5" name="TextBox 4">
            <a:extLst>
              <a:ext uri="{FF2B5EF4-FFF2-40B4-BE49-F238E27FC236}">
                <a16:creationId xmlns:a16="http://schemas.microsoft.com/office/drawing/2014/main" id="{6E0BB009-010B-F1B2-9E05-4CDFDFE0CD42}"/>
              </a:ext>
            </a:extLst>
          </p:cNvPr>
          <p:cNvSpPr txBox="1"/>
          <p:nvPr/>
        </p:nvSpPr>
        <p:spPr>
          <a:xfrm>
            <a:off x="711200" y="1145315"/>
            <a:ext cx="9702800" cy="4165884"/>
          </a:xfrm>
          <a:prstGeom prst="rect">
            <a:avLst/>
          </a:prstGeom>
          <a:noFill/>
        </p:spPr>
        <p:txBody>
          <a:bodyPr wrap="square" lIns="60960" tIns="30480" rIns="60960" bIns="30480" rtlCol="0" anchor="t">
            <a:spAutoFit/>
          </a:bodyPr>
          <a:lstStyle/>
          <a:p>
            <a:pPr defTabSz="609630" fontAlgn="base"/>
            <a:r>
              <a:rPr lang="en-US" sz="2667" b="1">
                <a:solidFill>
                  <a:srgbClr val="000000"/>
                </a:solidFill>
                <a:latin typeface="Calibri"/>
                <a:ea typeface="Calibri"/>
                <a:cs typeface="Calibri"/>
              </a:rPr>
              <a:t>Cori Cather​, PhD</a:t>
            </a:r>
            <a:endParaRPr lang="en-US" sz="2667">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04815" lvl="1" defTabSz="609630" fontAlgn="base"/>
            <a:endParaRPr lang="en-US" sz="2667">
              <a:solidFill>
                <a:srgbClr val="000000"/>
              </a:solidFill>
              <a:latin typeface="Calibri"/>
              <a:ea typeface="Calibri"/>
              <a:cs typeface="Calibri"/>
            </a:endParaRPr>
          </a:p>
          <a:p>
            <a:pPr marL="304815" lvl="1" defTabSz="609630"/>
            <a:r>
              <a:rPr lang="en-US" sz="2667">
                <a:solidFill>
                  <a:srgbClr val="000000"/>
                </a:solidFill>
                <a:latin typeface="Calibri"/>
                <a:ea typeface="Calibri"/>
                <a:cs typeface="Calibri"/>
              </a:rPr>
              <a:t>Consultant:​</a:t>
            </a:r>
          </a:p>
          <a:p>
            <a:pPr marL="609630" lvl="2" defTabSz="609630" fontAlgn="base">
              <a:buFont typeface="Wingdings" panose="05000000000000000000" pitchFamily="2" charset="2"/>
              <a:buChar char="§"/>
            </a:pPr>
            <a:r>
              <a:rPr lang="en-US" sz="2667">
                <a:solidFill>
                  <a:srgbClr val="000000"/>
                </a:solidFill>
                <a:latin typeface="Calibri" panose="020F0502020204030204" pitchFamily="34" charset="0"/>
                <a:cs typeface="Calibri" panose="020F0502020204030204" pitchFamily="34" charset="0"/>
              </a:rPr>
              <a:t>NAVIGATE Consultants​</a:t>
            </a:r>
          </a:p>
          <a:p>
            <a:pPr marL="609630" lvl="2" defTabSz="609630" fontAlgn="base">
              <a:buFont typeface="Wingdings" panose="05000000000000000000" pitchFamily="2" charset="2"/>
              <a:buChar char="§"/>
            </a:pPr>
            <a:endParaRPr lang="en-US" sz="2667">
              <a:solidFill>
                <a:srgbClr val="000000"/>
              </a:solidFill>
              <a:latin typeface="Calibri" panose="020F0502020204030204" pitchFamily="34" charset="0"/>
              <a:cs typeface="Calibri" panose="020F0502020204030204" pitchFamily="34" charset="0"/>
            </a:endParaRPr>
          </a:p>
          <a:p>
            <a:pPr marL="304815" lvl="1" defTabSz="609630" fontAlgn="base"/>
            <a:r>
              <a:rPr lang="en-US" sz="2667">
                <a:solidFill>
                  <a:srgbClr val="000000"/>
                </a:solidFill>
                <a:latin typeface="Calibri" panose="020F0502020204030204" pitchFamily="34" charset="0"/>
                <a:cs typeface="Calibri" panose="020F0502020204030204" pitchFamily="34" charset="0"/>
              </a:rPr>
              <a:t>Co-Investigator on a NIH-SBIR Grant:​</a:t>
            </a:r>
            <a:endParaRPr lang="en-US" sz="2667">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609630" lvl="2" defTabSz="609630" fontAlgn="base">
              <a:buFont typeface="Wingdings" panose="05000000000000000000" pitchFamily="2" charset="2"/>
              <a:buChar char="§"/>
            </a:pPr>
            <a:r>
              <a:rPr lang="en-US" sz="2667">
                <a:solidFill>
                  <a:srgbClr val="000000"/>
                </a:solidFill>
                <a:latin typeface="Calibri" panose="020F0502020204030204" pitchFamily="34" charset="0"/>
                <a:cs typeface="Calibri" panose="020F0502020204030204" pitchFamily="34" charset="0"/>
              </a:rPr>
              <a:t>Charles River Analytics​</a:t>
            </a:r>
          </a:p>
          <a:p>
            <a:pPr marL="609630" lvl="2" defTabSz="609630" fontAlgn="base">
              <a:buFont typeface="Wingdings" panose="05000000000000000000" pitchFamily="2" charset="2"/>
              <a:buChar char="§"/>
            </a:pPr>
            <a:endParaRPr lang="en-US" sz="2667">
              <a:solidFill>
                <a:srgbClr val="000000"/>
              </a:solidFill>
              <a:latin typeface="Calibri" panose="020F0502020204030204" pitchFamily="34" charset="0"/>
              <a:cs typeface="Calibri" panose="020F0502020204030204" pitchFamily="34" charset="0"/>
            </a:endParaRPr>
          </a:p>
          <a:p>
            <a:pPr marL="304815" lvl="1" defTabSz="609630" fontAlgn="base"/>
            <a:r>
              <a:rPr lang="en-US" sz="2667">
                <a:solidFill>
                  <a:srgbClr val="000000"/>
                </a:solidFill>
                <a:latin typeface="Calibri"/>
                <a:ea typeface="Calibri"/>
                <a:cs typeface="Calibri"/>
              </a:rPr>
              <a:t>Trainer:​</a:t>
            </a:r>
          </a:p>
          <a:p>
            <a:pPr marL="609630" lvl="2" defTabSz="609630" fontAlgn="base">
              <a:buFont typeface="Wingdings" panose="05000000000000000000" pitchFamily="2" charset="2"/>
              <a:buChar char="§"/>
            </a:pPr>
            <a:r>
              <a:rPr lang="en-US" sz="2667">
                <a:solidFill>
                  <a:srgbClr val="000000"/>
                </a:solidFill>
                <a:latin typeface="Calibri" panose="020F0502020204030204" pitchFamily="34" charset="0"/>
                <a:cs typeface="Calibri" panose="020F0502020204030204" pitchFamily="34" charset="0"/>
              </a:rPr>
              <a:t>Amae Health​</a:t>
            </a:r>
          </a:p>
        </p:txBody>
      </p:sp>
    </p:spTree>
    <p:extLst>
      <p:ext uri="{BB962C8B-B14F-4D97-AF65-F5344CB8AC3E}">
        <p14:creationId xmlns:p14="http://schemas.microsoft.com/office/powerpoint/2010/main" val="32045884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0">
            <a:extLst>
              <a:ext uri="{FF2B5EF4-FFF2-40B4-BE49-F238E27FC236}">
                <a16:creationId xmlns:a16="http://schemas.microsoft.com/office/drawing/2014/main" id="{99420C1E-8689-BBA0-FF5E-321A9DEC6ACE}"/>
              </a:ext>
              <a:ext uri="{C183D7F6-B498-43B3-948B-1728B52AA6E4}">
                <adec:decorative xmlns:adec="http://schemas.microsoft.com/office/drawing/2017/decorative" val="1"/>
              </a:ext>
            </a:extLst>
          </p:cNvPr>
          <p:cNvSpPr/>
          <p:nvPr/>
        </p:nvSpPr>
        <p:spPr>
          <a:xfrm>
            <a:off x="0" y="-396"/>
            <a:ext cx="12192000" cy="97536"/>
          </a:xfrm>
          <a:prstGeom prst="rect">
            <a:avLst/>
          </a:prstGeom>
          <a:solidFill>
            <a:srgbClr val="1A7A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a:spLocks noGrp="1"/>
          </p:cNvSpPr>
          <p:nvPr>
            <p:ph type="title" idx="4294967295"/>
          </p:nvPr>
        </p:nvSpPr>
        <p:spPr>
          <a:xfrm>
            <a:off x="329709" y="664139"/>
            <a:ext cx="11285605" cy="60960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chemeClr val="accent1">
                    <a:lumMod val="50000"/>
                  </a:schemeClr>
                </a:solidFill>
                <a:effectLst/>
                <a:uLnTx/>
                <a:uFillTx/>
                <a:latin typeface="Aptos" panose="020B0004020202020204" pitchFamily="34" charset="0"/>
                <a:ea typeface="Trebuchet MS" pitchFamily="34" charset="-122"/>
                <a:cs typeface="Arial" panose="020B0604020202020204" pitchFamily="34" charset="0"/>
              </a:rPr>
              <a:t>Ensuring No Wrong Door </a:t>
            </a:r>
            <a:br>
              <a:rPr kumimoji="0" lang="en-US" sz="4400" b="1" i="0" u="none" strike="noStrike" kern="1200" cap="none" spc="0" normalizeH="0" baseline="0" noProof="0">
                <a:ln>
                  <a:noFill/>
                </a:ln>
                <a:solidFill>
                  <a:schemeClr val="accent1">
                    <a:lumMod val="50000"/>
                  </a:schemeClr>
                </a:solidFill>
                <a:effectLst/>
                <a:uLnTx/>
                <a:uFillTx/>
                <a:latin typeface="Aptos" panose="020B0004020202020204" pitchFamily="34" charset="0"/>
                <a:ea typeface="Trebuchet MS" pitchFamily="34" charset="-122"/>
                <a:cs typeface="Arial" panose="020B0604020202020204" pitchFamily="34" charset="0"/>
              </a:rPr>
            </a:br>
            <a:r>
              <a:rPr kumimoji="0" lang="en-US" sz="4400" b="1" i="0" u="none" strike="noStrike" kern="1200" cap="none" spc="0" normalizeH="0" baseline="0" noProof="0">
                <a:ln>
                  <a:noFill/>
                </a:ln>
                <a:solidFill>
                  <a:schemeClr val="accent1">
                    <a:lumMod val="50000"/>
                  </a:schemeClr>
                </a:solidFill>
                <a:effectLst/>
                <a:uLnTx/>
                <a:uFillTx/>
                <a:latin typeface="Aptos" panose="020B0004020202020204" pitchFamily="34" charset="0"/>
                <a:ea typeface="Trebuchet MS" pitchFamily="34" charset="-122"/>
                <a:cs typeface="Arial" panose="020B0604020202020204" pitchFamily="34" charset="0"/>
              </a:rPr>
              <a:t>Across the Care Continuum</a:t>
            </a:r>
            <a:endParaRPr kumimoji="0" lang="en-US" sz="4400" b="1" i="0" u="none" strike="noStrike" kern="1200" cap="none" spc="0" normalizeH="0" baseline="0" noProof="0">
              <a:ln>
                <a:noFill/>
              </a:ln>
              <a:solidFill>
                <a:schemeClr val="accent1">
                  <a:lumMod val="50000"/>
                </a:schemeClr>
              </a:solidFill>
              <a:effectLst/>
              <a:uLnTx/>
              <a:uFillTx/>
              <a:latin typeface="Aptos" panose="020B0004020202020204" pitchFamily="34" charset="0"/>
              <a:ea typeface="+mn-ea"/>
              <a:cs typeface="Arial" panose="020B0604020202020204" pitchFamily="34" charset="0"/>
            </a:endParaRPr>
          </a:p>
        </p:txBody>
      </p:sp>
      <p:grpSp>
        <p:nvGrpSpPr>
          <p:cNvPr id="95" name="Group 94" descr="Figure with outer wheel showing care settings serving people with serious mental illness, and inner wheel showing priority evidence-based pharmacotherapy medications that this initiative will focus on. ">
            <a:extLst>
              <a:ext uri="{FF2B5EF4-FFF2-40B4-BE49-F238E27FC236}">
                <a16:creationId xmlns:a16="http://schemas.microsoft.com/office/drawing/2014/main" id="{84611A84-6D7A-7414-514D-EDDCCBD50A2E}"/>
              </a:ext>
            </a:extLst>
          </p:cNvPr>
          <p:cNvGrpSpPr/>
          <p:nvPr/>
        </p:nvGrpSpPr>
        <p:grpSpPr>
          <a:xfrm>
            <a:off x="-766425" y="1621659"/>
            <a:ext cx="9286971" cy="5032195"/>
            <a:chOff x="-968185" y="1634867"/>
            <a:chExt cx="9303603" cy="5095436"/>
          </a:xfrm>
        </p:grpSpPr>
        <p:pic>
          <p:nvPicPr>
            <p:cNvPr id="96" name="Image 0" descr="Figure with outer wheel showing care settings across the serious mental illness care continuum, and inner wheel showing evidence-based medications for serious mental illness that are prioritized in this initiative. ">
              <a:extLst>
                <a:ext uri="{FF2B5EF4-FFF2-40B4-BE49-F238E27FC236}">
                  <a16:creationId xmlns:a16="http://schemas.microsoft.com/office/drawing/2014/main" id="{3AF8E96E-C2D6-B8D2-22F3-2704499949C6}"/>
                </a:ext>
              </a:extLst>
            </p:cNvPr>
            <p:cNvPicPr>
              <a:picLocks noChangeAspect="1"/>
            </p:cNvPicPr>
            <p:nvPr/>
          </p:nvPicPr>
          <p:blipFill>
            <a:blip r:embed="rId3"/>
            <a:stretch>
              <a:fillRect/>
            </a:stretch>
          </p:blipFill>
          <p:spPr>
            <a:xfrm>
              <a:off x="-968185" y="1634867"/>
              <a:ext cx="9303603" cy="5095436"/>
            </a:xfrm>
            <a:prstGeom prst="rect">
              <a:avLst/>
            </a:prstGeom>
            <a:ln w="28575">
              <a:noFill/>
            </a:ln>
          </p:spPr>
        </p:pic>
        <p:pic>
          <p:nvPicPr>
            <p:cNvPr id="97" name="Image 0" descr="preencoded.png">
              <a:extLst>
                <a:ext uri="{FF2B5EF4-FFF2-40B4-BE49-F238E27FC236}">
                  <a16:creationId xmlns:a16="http://schemas.microsoft.com/office/drawing/2014/main" id="{058F6927-99E7-9821-3137-B5B9323EA019}"/>
                </a:ext>
              </a:extLst>
            </p:cNvPr>
            <p:cNvPicPr>
              <a:picLocks noChangeAspect="1"/>
            </p:cNvPicPr>
            <p:nvPr/>
          </p:nvPicPr>
          <p:blipFill>
            <a:blip r:embed="rId4">
              <a:duotone>
                <a:schemeClr val="accent6">
                  <a:shade val="45000"/>
                  <a:satMod val="135000"/>
                </a:schemeClr>
                <a:prstClr val="white"/>
              </a:duotone>
            </a:blip>
            <a:stretch>
              <a:fillRect/>
            </a:stretch>
          </p:blipFill>
          <p:spPr>
            <a:xfrm>
              <a:off x="1824475" y="3176752"/>
              <a:ext cx="3718284" cy="2036445"/>
            </a:xfrm>
            <a:prstGeom prst="rect">
              <a:avLst/>
            </a:prstGeom>
          </p:spPr>
        </p:pic>
        <p:sp>
          <p:nvSpPr>
            <p:cNvPr id="98" name="TextBox 97">
              <a:extLst>
                <a:ext uri="{FF2B5EF4-FFF2-40B4-BE49-F238E27FC236}">
                  <a16:creationId xmlns:a16="http://schemas.microsoft.com/office/drawing/2014/main" id="{19A845FB-8E2A-D234-4ACE-A7E14FB4E0BE}"/>
                </a:ext>
              </a:extLst>
            </p:cNvPr>
            <p:cNvSpPr txBox="1"/>
            <p:nvPr/>
          </p:nvSpPr>
          <p:spPr>
            <a:xfrm>
              <a:off x="3868063" y="2310609"/>
              <a:ext cx="1018356" cy="48331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1" i="0" u="sng" strike="noStrike" kern="1200" cap="none" spc="0" normalizeH="0" baseline="0" noProof="0">
                  <a:ln>
                    <a:noFill/>
                  </a:ln>
                  <a:solidFill>
                    <a:prstClr val="white"/>
                  </a:solidFill>
                  <a:effectLst/>
                  <a:uLnTx/>
                  <a:uFillTx/>
                  <a:latin typeface="Calibri" panose="020F0502020204030204"/>
                  <a:ea typeface="+mn-ea"/>
                  <a:cs typeface="+mn-cs"/>
                </a:rPr>
                <a:t>CBHCs</a:t>
              </a:r>
            </a:p>
          </p:txBody>
        </p:sp>
        <p:sp>
          <p:nvSpPr>
            <p:cNvPr id="99" name="TextBox 98">
              <a:extLst>
                <a:ext uri="{FF2B5EF4-FFF2-40B4-BE49-F238E27FC236}">
                  <a16:creationId xmlns:a16="http://schemas.microsoft.com/office/drawing/2014/main" id="{86E15026-AC49-6B63-69BA-FB48D5E606A4}"/>
                </a:ext>
              </a:extLst>
            </p:cNvPr>
            <p:cNvSpPr txBox="1"/>
            <p:nvPr/>
          </p:nvSpPr>
          <p:spPr>
            <a:xfrm>
              <a:off x="4798883" y="3274666"/>
              <a:ext cx="1098743" cy="56214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E7E6E6"/>
                  </a:solidFill>
                  <a:effectLst/>
                  <a:uLnTx/>
                  <a:uFillTx/>
                  <a:latin typeface="Calibri" panose="020F0502020204030204"/>
                  <a:ea typeface="+mn-ea"/>
                  <a:cs typeface="+mn-cs"/>
                </a:rPr>
                <a:t>Outpatient</a:t>
              </a:r>
              <a:r>
                <a:rPr kumimoji="0" lang="en-US" sz="1467" b="0" i="0" u="none" strike="noStrike" kern="1200" cap="none" spc="0" normalizeH="0" baseline="0" noProof="0">
                  <a:ln>
                    <a:noFill/>
                  </a:ln>
                  <a:solidFill>
                    <a:srgbClr val="E7E6E6"/>
                  </a:solidFill>
                  <a:effectLst/>
                  <a:uLnTx/>
                  <a:uFillTx/>
                  <a:latin typeface="Calibri" panose="020F0502020204030204"/>
                  <a:ea typeface="+mn-ea"/>
                  <a:cs typeface="+mn-cs"/>
                </a:rPr>
                <a:t> MH </a:t>
              </a:r>
              <a:r>
                <a:rPr kumimoji="0" lang="en-US" sz="1600" b="0" i="0" u="none" strike="noStrike" kern="1200" cap="none" spc="0" normalizeH="0" baseline="0" noProof="0">
                  <a:ln>
                    <a:noFill/>
                  </a:ln>
                  <a:solidFill>
                    <a:srgbClr val="E7E6E6"/>
                  </a:solidFill>
                  <a:effectLst/>
                  <a:uLnTx/>
                  <a:uFillTx/>
                  <a:latin typeface="Calibri" panose="020F0502020204030204"/>
                  <a:ea typeface="+mn-ea"/>
                  <a:cs typeface="+mn-cs"/>
                </a:rPr>
                <a:t>Clinics</a:t>
              </a:r>
            </a:p>
          </p:txBody>
        </p:sp>
        <p:sp>
          <p:nvSpPr>
            <p:cNvPr id="100" name="TextBox 99">
              <a:extLst>
                <a:ext uri="{FF2B5EF4-FFF2-40B4-BE49-F238E27FC236}">
                  <a16:creationId xmlns:a16="http://schemas.microsoft.com/office/drawing/2014/main" id="{F86A7A50-2283-B408-FB05-3DA2F4B22AD7}"/>
                </a:ext>
              </a:extLst>
            </p:cNvPr>
            <p:cNvSpPr txBox="1"/>
            <p:nvPr/>
          </p:nvSpPr>
          <p:spPr>
            <a:xfrm>
              <a:off x="4912083" y="4410588"/>
              <a:ext cx="870738" cy="9763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solidFill>
                  <a:effectLst/>
                  <a:uLnTx/>
                  <a:uFillTx/>
                  <a:latin typeface="Calibri" panose="020F0502020204030204"/>
                  <a:ea typeface="+mn-ea"/>
                  <a:cs typeface="+mn-cs"/>
                </a:rPr>
                <a:t>Specialized Outpatient Treatment Programs (e.g., FEP)</a:t>
              </a:r>
            </a:p>
          </p:txBody>
        </p:sp>
        <p:sp>
          <p:nvSpPr>
            <p:cNvPr id="101" name="TextBox 100">
              <a:extLst>
                <a:ext uri="{FF2B5EF4-FFF2-40B4-BE49-F238E27FC236}">
                  <a16:creationId xmlns:a16="http://schemas.microsoft.com/office/drawing/2014/main" id="{3E78F357-4564-F379-6BF5-217D1DB81BA7}"/>
                </a:ext>
              </a:extLst>
            </p:cNvPr>
            <p:cNvSpPr txBox="1"/>
            <p:nvPr/>
          </p:nvSpPr>
          <p:spPr>
            <a:xfrm>
              <a:off x="3734339" y="5448266"/>
              <a:ext cx="1231084" cy="7988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E7E6E6"/>
                  </a:solidFill>
                  <a:effectLst/>
                  <a:uLnTx/>
                  <a:uFillTx/>
                  <a:latin typeface="Calibri" panose="020F0502020204030204"/>
                  <a:ea typeface="+mn-ea"/>
                  <a:cs typeface="+mn-cs"/>
                </a:rPr>
                <a:t>Behavioral Health Pharmacies</a:t>
              </a:r>
            </a:p>
          </p:txBody>
        </p:sp>
        <p:sp>
          <p:nvSpPr>
            <p:cNvPr id="102" name="TextBox 101">
              <a:extLst>
                <a:ext uri="{FF2B5EF4-FFF2-40B4-BE49-F238E27FC236}">
                  <a16:creationId xmlns:a16="http://schemas.microsoft.com/office/drawing/2014/main" id="{7879375F-848E-BB56-9339-827F25BE00BE}"/>
                </a:ext>
              </a:extLst>
            </p:cNvPr>
            <p:cNvSpPr txBox="1"/>
            <p:nvPr/>
          </p:nvSpPr>
          <p:spPr>
            <a:xfrm>
              <a:off x="1356408" y="4467111"/>
              <a:ext cx="1231084" cy="7988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E7E6E6"/>
                  </a:solidFill>
                  <a:effectLst/>
                  <a:uLnTx/>
                  <a:uFillTx/>
                  <a:latin typeface="Calibri" panose="020F0502020204030204"/>
                  <a:ea typeface="+mn-ea"/>
                  <a:cs typeface="+mn-cs"/>
                </a:rPr>
                <a:t>Mobile Crisis/ACT</a:t>
              </a:r>
              <a:br>
                <a:rPr kumimoji="0" lang="en-US" sz="1600" b="0" i="0" u="none" strike="noStrike" kern="1200" cap="none" spc="0" normalizeH="0" baseline="0" noProof="0">
                  <a:ln>
                    <a:noFill/>
                  </a:ln>
                  <a:solidFill>
                    <a:srgbClr val="E7E6E6"/>
                  </a:solidFill>
                  <a:effectLst/>
                  <a:uLnTx/>
                  <a:uFillTx/>
                  <a:latin typeface="Calibri" panose="020F0502020204030204"/>
                  <a:ea typeface="+mn-ea"/>
                  <a:cs typeface="+mn-cs"/>
                </a:rPr>
              </a:br>
              <a:r>
                <a:rPr kumimoji="0" lang="en-US" sz="1600" b="0" i="0" u="none" strike="noStrike" kern="1200" cap="none" spc="0" normalizeH="0" baseline="0" noProof="0">
                  <a:ln>
                    <a:noFill/>
                  </a:ln>
                  <a:solidFill>
                    <a:srgbClr val="E7E6E6"/>
                  </a:solidFill>
                  <a:effectLst/>
                  <a:uLnTx/>
                  <a:uFillTx/>
                  <a:latin typeface="Calibri" panose="020F0502020204030204"/>
                  <a:ea typeface="+mn-ea"/>
                  <a:cs typeface="+mn-cs"/>
                </a:rPr>
                <a:t>Teams</a:t>
              </a:r>
            </a:p>
          </p:txBody>
        </p:sp>
        <p:sp>
          <p:nvSpPr>
            <p:cNvPr id="103" name="TextBox 102">
              <a:extLst>
                <a:ext uri="{FF2B5EF4-FFF2-40B4-BE49-F238E27FC236}">
                  <a16:creationId xmlns:a16="http://schemas.microsoft.com/office/drawing/2014/main" id="{2C1FA25F-47AD-F856-D398-5345EC013E6E}"/>
                </a:ext>
              </a:extLst>
            </p:cNvPr>
            <p:cNvSpPr txBox="1"/>
            <p:nvPr/>
          </p:nvSpPr>
          <p:spPr>
            <a:xfrm>
              <a:off x="1404243" y="3185416"/>
              <a:ext cx="1231084" cy="7398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a:ln>
                    <a:noFill/>
                  </a:ln>
                  <a:solidFill>
                    <a:srgbClr val="E7E6E6"/>
                  </a:solidFill>
                  <a:effectLst/>
                  <a:uLnTx/>
                  <a:uFillTx/>
                  <a:latin typeface="Calibri" panose="020F0502020204030204"/>
                  <a:ea typeface="+mn-ea"/>
                  <a:cs typeface="+mn-cs"/>
                </a:rPr>
                <a:t>Emergency Room/Urgent Care</a:t>
              </a:r>
            </a:p>
          </p:txBody>
        </p:sp>
        <p:sp>
          <p:nvSpPr>
            <p:cNvPr id="104" name="TextBox 103">
              <a:extLst>
                <a:ext uri="{FF2B5EF4-FFF2-40B4-BE49-F238E27FC236}">
                  <a16:creationId xmlns:a16="http://schemas.microsoft.com/office/drawing/2014/main" id="{B54D9A72-85B8-542B-376F-83F1858CC8CD}"/>
                </a:ext>
              </a:extLst>
            </p:cNvPr>
            <p:cNvSpPr txBox="1"/>
            <p:nvPr/>
          </p:nvSpPr>
          <p:spPr>
            <a:xfrm>
              <a:off x="2296904" y="5442074"/>
              <a:ext cx="1366928" cy="77930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67" b="0" i="0" u="none" strike="noStrike" kern="1200" cap="none" spc="0" normalizeH="0" baseline="0" noProof="0">
                  <a:ln>
                    <a:noFill/>
                  </a:ln>
                  <a:solidFill>
                    <a:srgbClr val="E7E6E6"/>
                  </a:solidFill>
                  <a:effectLst/>
                  <a:uLnTx/>
                  <a:uFillTx/>
                  <a:latin typeface="Calibri" panose="020F0502020204030204"/>
                  <a:ea typeface="+mn-ea"/>
                  <a:cs typeface="+mn-cs"/>
                </a:rPr>
                <a:t>Group Homes/Street Teams</a:t>
              </a:r>
            </a:p>
          </p:txBody>
        </p:sp>
        <p:sp>
          <p:nvSpPr>
            <p:cNvPr id="105" name="TextBox 104">
              <a:extLst>
                <a:ext uri="{FF2B5EF4-FFF2-40B4-BE49-F238E27FC236}">
                  <a16:creationId xmlns:a16="http://schemas.microsoft.com/office/drawing/2014/main" id="{1EB655BA-A903-F001-DB65-BAFBF29B5EE3}"/>
                </a:ext>
              </a:extLst>
            </p:cNvPr>
            <p:cNvSpPr txBox="1"/>
            <p:nvPr/>
          </p:nvSpPr>
          <p:spPr>
            <a:xfrm>
              <a:off x="2419678" y="2152979"/>
              <a:ext cx="1231084" cy="7988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Psychiatric Inpatient Hospitals</a:t>
              </a:r>
            </a:p>
          </p:txBody>
        </p:sp>
        <p:sp>
          <p:nvSpPr>
            <p:cNvPr id="106" name="TextBox 105">
              <a:extLst>
                <a:ext uri="{FF2B5EF4-FFF2-40B4-BE49-F238E27FC236}">
                  <a16:creationId xmlns:a16="http://schemas.microsoft.com/office/drawing/2014/main" id="{1340F685-05F2-7B13-2517-250317B14D76}"/>
                </a:ext>
              </a:extLst>
            </p:cNvPr>
            <p:cNvSpPr txBox="1"/>
            <p:nvPr/>
          </p:nvSpPr>
          <p:spPr>
            <a:xfrm>
              <a:off x="2859223" y="3734164"/>
              <a:ext cx="776215" cy="38442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prstClr val="black"/>
                  </a:solidFill>
                  <a:effectLst/>
                  <a:uLnTx/>
                  <a:uFillTx/>
                  <a:latin typeface="Calibri" panose="020F0502020204030204"/>
                  <a:ea typeface="+mn-ea"/>
                  <a:cs typeface="+mn-cs"/>
                </a:rPr>
                <a:t>LA-AP</a:t>
              </a:r>
            </a:p>
          </p:txBody>
        </p:sp>
        <p:sp>
          <p:nvSpPr>
            <p:cNvPr id="107" name="TextBox 106">
              <a:extLst>
                <a:ext uri="{FF2B5EF4-FFF2-40B4-BE49-F238E27FC236}">
                  <a16:creationId xmlns:a16="http://schemas.microsoft.com/office/drawing/2014/main" id="{D5A26C7C-0A0F-ABCB-0E79-75302CAFA04C}"/>
                </a:ext>
              </a:extLst>
            </p:cNvPr>
            <p:cNvSpPr txBox="1"/>
            <p:nvPr/>
          </p:nvSpPr>
          <p:spPr>
            <a:xfrm>
              <a:off x="3270183" y="4514984"/>
              <a:ext cx="889976" cy="381764"/>
            </a:xfrm>
            <a:prstGeom prst="rect">
              <a:avLst/>
            </a:prstGeom>
            <a:noFill/>
          </p:spPr>
          <p:txBody>
            <a:bodyPr wrap="none" lIns="91440" tIns="45720" rIns="91440" bIns="45720" rtlCol="0" anchor="t">
              <a:spAutoFit/>
            </a:bodyPr>
            <a:lstStyle/>
            <a:p>
              <a:pPr marL="0" marR="0" lvl="0" indent="0" algn="l" defTabSz="914400">
                <a:lnSpc>
                  <a:spcPct val="100000"/>
                </a:lnSpc>
                <a:spcBef>
                  <a:spcPts val="0"/>
                </a:spcBef>
                <a:spcAft>
                  <a:spcPts val="0"/>
                </a:spcAft>
                <a:buNone/>
                <a:tabLst/>
                <a:defRPr/>
              </a:pPr>
              <a:r>
                <a:rPr lang="en-US" sz="1850" b="1">
                  <a:solidFill>
                    <a:prstClr val="black"/>
                  </a:solidFill>
                  <a:latin typeface="Calibri" panose="020F0502020204030204"/>
                </a:rPr>
                <a:t>LA-Bup</a:t>
              </a:r>
              <a:endParaRPr lang="en-US" sz="1850" b="1">
                <a:solidFill>
                  <a:prstClr val="black"/>
                </a:solidFill>
                <a:ea typeface="Calibri"/>
                <a:cs typeface="Calibri"/>
              </a:endParaRPr>
            </a:p>
          </p:txBody>
        </p:sp>
        <p:sp>
          <p:nvSpPr>
            <p:cNvPr id="108" name="TextBox 107">
              <a:extLst>
                <a:ext uri="{FF2B5EF4-FFF2-40B4-BE49-F238E27FC236}">
                  <a16:creationId xmlns:a16="http://schemas.microsoft.com/office/drawing/2014/main" id="{D2753547-A2D0-989E-B092-505ACD975254}"/>
                </a:ext>
              </a:extLst>
            </p:cNvPr>
            <p:cNvSpPr txBox="1"/>
            <p:nvPr/>
          </p:nvSpPr>
          <p:spPr>
            <a:xfrm>
              <a:off x="3700116" y="3735620"/>
              <a:ext cx="1369415" cy="38442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50" b="1" dirty="0">
                  <a:solidFill>
                    <a:prstClr val="black"/>
                  </a:solidFill>
                  <a:latin typeface="Calibri" panose="020F0502020204030204"/>
                </a:rPr>
                <a:t>LA-</a:t>
              </a:r>
              <a:r>
                <a:rPr lang="en-US" sz="1850" b="1" dirty="0" err="1">
                  <a:solidFill>
                    <a:prstClr val="black"/>
                  </a:solidFill>
                  <a:latin typeface="Calibri" panose="020F0502020204030204"/>
                </a:rPr>
                <a:t>Nalt</a:t>
              </a:r>
              <a:endParaRPr kumimoji="0" lang="en-US" sz="1867" b="1" i="0" u="none" strike="noStrike" kern="1200" cap="none" spc="0" normalizeH="0" baseline="0" noProof="0" dirty="0" err="1">
                <a:ln>
                  <a:noFill/>
                </a:ln>
                <a:solidFill>
                  <a:prstClr val="black"/>
                </a:solidFill>
                <a:effectLst/>
                <a:uLnTx/>
                <a:uFillTx/>
                <a:latin typeface="Calibri" panose="020F0502020204030204"/>
                <a:ea typeface="+mn-ea"/>
                <a:cs typeface="+mn-cs"/>
              </a:endParaRPr>
            </a:p>
          </p:txBody>
        </p:sp>
      </p:grpSp>
      <p:grpSp>
        <p:nvGrpSpPr>
          <p:cNvPr id="8" name="Group 7" descr="Goals of initiative:&#10;1. Equitable and sustained availability and access&#10;2. Improve provider knowledge and confidence&#10;3. Enhance implementation of best practices&#10;4. Improve patient outcomes with the use of effective treatments">
            <a:extLst>
              <a:ext uri="{FF2B5EF4-FFF2-40B4-BE49-F238E27FC236}">
                <a16:creationId xmlns:a16="http://schemas.microsoft.com/office/drawing/2014/main" id="{A92C786F-E55C-7A66-D004-8229D2361DE7}"/>
              </a:ext>
            </a:extLst>
          </p:cNvPr>
          <p:cNvGrpSpPr/>
          <p:nvPr/>
        </p:nvGrpSpPr>
        <p:grpSpPr>
          <a:xfrm>
            <a:off x="6814910" y="1825339"/>
            <a:ext cx="4419046" cy="4425696"/>
            <a:chOff x="6814910" y="1825339"/>
            <a:chExt cx="4419046" cy="4425696"/>
          </a:xfrm>
        </p:grpSpPr>
        <p:grpSp>
          <p:nvGrpSpPr>
            <p:cNvPr id="6" name="Group 5">
              <a:extLst>
                <a:ext uri="{FF2B5EF4-FFF2-40B4-BE49-F238E27FC236}">
                  <a16:creationId xmlns:a16="http://schemas.microsoft.com/office/drawing/2014/main" id="{E6A83874-1275-F638-6D0C-3C48D3ADB86F}"/>
                </a:ext>
              </a:extLst>
            </p:cNvPr>
            <p:cNvGrpSpPr/>
            <p:nvPr/>
          </p:nvGrpSpPr>
          <p:grpSpPr>
            <a:xfrm>
              <a:off x="6814910" y="1825339"/>
              <a:ext cx="4419046" cy="4425696"/>
              <a:chOff x="6814910" y="1825339"/>
              <a:chExt cx="4419046" cy="4425696"/>
            </a:xfrm>
          </p:grpSpPr>
          <p:sp>
            <p:nvSpPr>
              <p:cNvPr id="33" name="Shape 31">
                <a:extLst>
                  <a:ext uri="{C183D7F6-B498-43B3-948B-1728B52AA6E4}">
                    <adec:decorative xmlns:adec="http://schemas.microsoft.com/office/drawing/2017/decorative" val="1"/>
                  </a:ext>
                </a:extLst>
              </p:cNvPr>
              <p:cNvSpPr/>
              <p:nvPr/>
            </p:nvSpPr>
            <p:spPr>
              <a:xfrm>
                <a:off x="7022174" y="2373979"/>
                <a:ext cx="4211782" cy="877824"/>
              </a:xfrm>
              <a:prstGeom prst="rect">
                <a:avLst/>
              </a:prstGeom>
              <a:solidFill>
                <a:srgbClr val="FFFFFF"/>
              </a:solidFill>
              <a:ln/>
              <a:effectLst>
                <a:outerShdw blurRad="50800" dist="127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Text 30"/>
              <p:cNvSpPr/>
              <p:nvPr/>
            </p:nvSpPr>
            <p:spPr>
              <a:xfrm>
                <a:off x="7022174" y="1825339"/>
                <a:ext cx="4211782"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0" cap="none" spc="267" normalizeH="0" baseline="0" noProof="0">
                    <a:ln>
                      <a:noFill/>
                    </a:ln>
                    <a:solidFill>
                      <a:srgbClr val="065A60"/>
                    </a:solidFill>
                    <a:effectLst/>
                    <a:uLnTx/>
                    <a:uFillTx/>
                    <a:latin typeface="Trebuchet MS" pitchFamily="34" charset="0"/>
                    <a:ea typeface="Trebuchet MS" pitchFamily="34" charset="-122"/>
                    <a:cs typeface="Trebuchet MS" pitchFamily="34" charset="-120"/>
                  </a:rPr>
                  <a:t>GOALS</a:t>
                </a:r>
                <a:endParaRPr kumimoji="0" lang="en-US" sz="18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Shape 32">
                <a:extLst>
                  <a:ext uri="{C183D7F6-B498-43B3-948B-1728B52AA6E4}">
                    <adec:decorative xmlns:adec="http://schemas.microsoft.com/office/drawing/2017/decorative" val="1"/>
                  </a:ext>
                </a:extLst>
              </p:cNvPr>
              <p:cNvSpPr/>
              <p:nvPr/>
            </p:nvSpPr>
            <p:spPr>
              <a:xfrm>
                <a:off x="6814910" y="2373979"/>
                <a:ext cx="66502" cy="877824"/>
              </a:xfrm>
              <a:prstGeom prst="rect">
                <a:avLst/>
              </a:prstGeom>
              <a:solidFill>
                <a:srgbClr val="0D948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 34"/>
              <p:cNvSpPr/>
              <p:nvPr/>
            </p:nvSpPr>
            <p:spPr>
              <a:xfrm>
                <a:off x="7944887" y="2373979"/>
                <a:ext cx="3158836" cy="877824"/>
              </a:xfrm>
              <a:prstGeom prst="rect">
                <a:avLst/>
              </a:prstGeom>
              <a:noFill/>
              <a:ln/>
            </p:spPr>
            <p:txBody>
              <a:bodyPr wrap="square" lIns="0" tIns="67733" rIns="67733"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rgbClr val="1C1917"/>
                    </a:solidFill>
                    <a:effectLst/>
                    <a:uLnTx/>
                    <a:uFillTx/>
                    <a:latin typeface="Calibri" pitchFamily="34" charset="0"/>
                    <a:ea typeface="Calibri" pitchFamily="34" charset="-122"/>
                    <a:cs typeface="Calibri" pitchFamily="34" charset="-120"/>
                  </a:rPr>
                  <a:t>Equitable and sustained availability and access</a:t>
                </a:r>
                <a:endParaRPr kumimoji="0" lang="en-US" sz="18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Shape 35">
                <a:extLst>
                  <a:ext uri="{C183D7F6-B498-43B3-948B-1728B52AA6E4}">
                    <adec:decorative xmlns:adec="http://schemas.microsoft.com/office/drawing/2017/decorative" val="1"/>
                  </a:ext>
                </a:extLst>
              </p:cNvPr>
              <p:cNvSpPr/>
              <p:nvPr/>
            </p:nvSpPr>
            <p:spPr>
              <a:xfrm>
                <a:off x="7022174" y="3373723"/>
                <a:ext cx="4211782" cy="877824"/>
              </a:xfrm>
              <a:prstGeom prst="rect">
                <a:avLst/>
              </a:prstGeom>
              <a:solidFill>
                <a:srgbClr val="FFFFFF"/>
              </a:solidFill>
              <a:ln/>
              <a:effectLst>
                <a:outerShdw blurRad="50800" dist="127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Shape 36">
                <a:extLst>
                  <a:ext uri="{C183D7F6-B498-43B3-948B-1728B52AA6E4}">
                    <adec:decorative xmlns:adec="http://schemas.microsoft.com/office/drawing/2017/decorative" val="1"/>
                  </a:ext>
                </a:extLst>
              </p:cNvPr>
              <p:cNvSpPr/>
              <p:nvPr/>
            </p:nvSpPr>
            <p:spPr>
              <a:xfrm>
                <a:off x="6814910" y="3373723"/>
                <a:ext cx="66502" cy="877824"/>
              </a:xfrm>
              <a:prstGeom prst="rect">
                <a:avLst/>
              </a:prstGeom>
              <a:solidFill>
                <a:srgbClr val="0D948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Text 38"/>
              <p:cNvSpPr/>
              <p:nvPr/>
            </p:nvSpPr>
            <p:spPr>
              <a:xfrm>
                <a:off x="7944887" y="3373723"/>
                <a:ext cx="3158836" cy="877824"/>
              </a:xfrm>
              <a:prstGeom prst="rect">
                <a:avLst/>
              </a:prstGeom>
              <a:noFill/>
              <a:ln/>
            </p:spPr>
            <p:txBody>
              <a:bodyPr wrap="square" lIns="0" tIns="67733" rIns="67733"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rgbClr val="1C1917"/>
                    </a:solidFill>
                    <a:effectLst/>
                    <a:uLnTx/>
                    <a:uFillTx/>
                    <a:latin typeface="Calibri" pitchFamily="34" charset="0"/>
                    <a:ea typeface="Calibri" pitchFamily="34" charset="-122"/>
                    <a:cs typeface="Calibri" pitchFamily="34" charset="-120"/>
                  </a:rPr>
                  <a:t>Improve provider knowledge </a:t>
                </a:r>
                <a:br>
                  <a:rPr kumimoji="0" lang="en-US" sz="1867" b="1" i="0" u="none" strike="noStrike" kern="1200" cap="none" spc="0" normalizeH="0" baseline="0" noProof="0">
                    <a:ln>
                      <a:noFill/>
                    </a:ln>
                    <a:solidFill>
                      <a:srgbClr val="1C1917"/>
                    </a:solidFill>
                    <a:effectLst/>
                    <a:uLnTx/>
                    <a:uFillTx/>
                    <a:latin typeface="Calibri" pitchFamily="34" charset="0"/>
                    <a:ea typeface="Calibri" pitchFamily="34" charset="-122"/>
                    <a:cs typeface="Calibri" pitchFamily="34" charset="-120"/>
                  </a:rPr>
                </a:br>
                <a:r>
                  <a:rPr kumimoji="0" lang="en-US" sz="1867" b="1" i="0" u="none" strike="noStrike" kern="1200" cap="none" spc="0" normalizeH="0" baseline="0" noProof="0">
                    <a:ln>
                      <a:noFill/>
                    </a:ln>
                    <a:solidFill>
                      <a:srgbClr val="1C1917"/>
                    </a:solidFill>
                    <a:effectLst/>
                    <a:uLnTx/>
                    <a:uFillTx/>
                    <a:latin typeface="Calibri" pitchFamily="34" charset="0"/>
                    <a:ea typeface="Calibri" pitchFamily="34" charset="-122"/>
                    <a:cs typeface="Calibri" pitchFamily="34" charset="-120"/>
                  </a:rPr>
                  <a:t>and confidence</a:t>
                </a:r>
                <a:endParaRPr kumimoji="0" lang="en-US" sz="18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Shape 39">
                <a:extLst>
                  <a:ext uri="{C183D7F6-B498-43B3-948B-1728B52AA6E4}">
                    <adec:decorative xmlns:adec="http://schemas.microsoft.com/office/drawing/2017/decorative" val="1"/>
                  </a:ext>
                </a:extLst>
              </p:cNvPr>
              <p:cNvSpPr/>
              <p:nvPr/>
            </p:nvSpPr>
            <p:spPr>
              <a:xfrm>
                <a:off x="7022174" y="4373467"/>
                <a:ext cx="4211782" cy="877824"/>
              </a:xfrm>
              <a:prstGeom prst="rect">
                <a:avLst/>
              </a:prstGeom>
              <a:solidFill>
                <a:srgbClr val="FFFFFF"/>
              </a:solidFill>
              <a:ln/>
              <a:effectLst>
                <a:outerShdw blurRad="50800" dist="127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Shape 40">
                <a:extLst>
                  <a:ext uri="{C183D7F6-B498-43B3-948B-1728B52AA6E4}">
                    <adec:decorative xmlns:adec="http://schemas.microsoft.com/office/drawing/2017/decorative" val="1"/>
                  </a:ext>
                </a:extLst>
              </p:cNvPr>
              <p:cNvSpPr/>
              <p:nvPr/>
            </p:nvSpPr>
            <p:spPr>
              <a:xfrm>
                <a:off x="6814910" y="4373467"/>
                <a:ext cx="66502" cy="877824"/>
              </a:xfrm>
              <a:prstGeom prst="rect">
                <a:avLst/>
              </a:prstGeom>
              <a:solidFill>
                <a:srgbClr val="0D948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Text 42"/>
              <p:cNvSpPr/>
              <p:nvPr/>
            </p:nvSpPr>
            <p:spPr>
              <a:xfrm>
                <a:off x="7944887" y="4373467"/>
                <a:ext cx="3158836" cy="877824"/>
              </a:xfrm>
              <a:prstGeom prst="rect">
                <a:avLst/>
              </a:prstGeom>
              <a:noFill/>
              <a:ln/>
            </p:spPr>
            <p:txBody>
              <a:bodyPr wrap="square" lIns="0" tIns="67733" rIns="67733"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rgbClr val="1C1917"/>
                    </a:solidFill>
                    <a:effectLst/>
                    <a:uLnTx/>
                    <a:uFillTx/>
                    <a:latin typeface="Calibri" pitchFamily="34" charset="0"/>
                    <a:ea typeface="Calibri" pitchFamily="34" charset="-122"/>
                    <a:cs typeface="Calibri" pitchFamily="34" charset="-120"/>
                  </a:rPr>
                  <a:t>Enhance implementation of </a:t>
                </a:r>
                <a:br>
                  <a:rPr kumimoji="0" lang="en-US" sz="1867" b="1" i="0" u="none" strike="noStrike" kern="1200" cap="none" spc="0" normalizeH="0" baseline="0" noProof="0">
                    <a:ln>
                      <a:noFill/>
                    </a:ln>
                    <a:solidFill>
                      <a:srgbClr val="1C1917"/>
                    </a:solidFill>
                    <a:effectLst/>
                    <a:uLnTx/>
                    <a:uFillTx/>
                    <a:latin typeface="Calibri" pitchFamily="34" charset="0"/>
                    <a:ea typeface="Calibri" pitchFamily="34" charset="-122"/>
                    <a:cs typeface="Calibri" pitchFamily="34" charset="-120"/>
                  </a:rPr>
                </a:br>
                <a:r>
                  <a:rPr kumimoji="0" lang="en-US" sz="1867" b="1" i="0" u="none" strike="noStrike" kern="1200" cap="none" spc="0" normalizeH="0" baseline="0" noProof="0">
                    <a:ln>
                      <a:noFill/>
                    </a:ln>
                    <a:solidFill>
                      <a:srgbClr val="1C1917"/>
                    </a:solidFill>
                    <a:effectLst/>
                    <a:uLnTx/>
                    <a:uFillTx/>
                    <a:latin typeface="Calibri" pitchFamily="34" charset="0"/>
                    <a:ea typeface="Calibri" pitchFamily="34" charset="-122"/>
                    <a:cs typeface="Calibri" pitchFamily="34" charset="-120"/>
                  </a:rPr>
                  <a:t>best practices</a:t>
                </a:r>
                <a:endParaRPr kumimoji="0" lang="en-US" sz="1867"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Shape 43">
                <a:extLst>
                  <a:ext uri="{C183D7F6-B498-43B3-948B-1728B52AA6E4}">
                    <adec:decorative xmlns:adec="http://schemas.microsoft.com/office/drawing/2017/decorative" val="1"/>
                  </a:ext>
                </a:extLst>
              </p:cNvPr>
              <p:cNvSpPr/>
              <p:nvPr/>
            </p:nvSpPr>
            <p:spPr>
              <a:xfrm>
                <a:off x="7022174" y="5373211"/>
                <a:ext cx="4211782" cy="877824"/>
              </a:xfrm>
              <a:prstGeom prst="rect">
                <a:avLst/>
              </a:prstGeom>
              <a:solidFill>
                <a:srgbClr val="FFFFFF"/>
              </a:solidFill>
              <a:ln/>
              <a:effectLst>
                <a:outerShdw blurRad="50800" dist="127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Shape 44">
                <a:extLst>
                  <a:ext uri="{C183D7F6-B498-43B3-948B-1728B52AA6E4}">
                    <adec:decorative xmlns:adec="http://schemas.microsoft.com/office/drawing/2017/decorative" val="1"/>
                  </a:ext>
                </a:extLst>
              </p:cNvPr>
              <p:cNvSpPr/>
              <p:nvPr/>
            </p:nvSpPr>
            <p:spPr>
              <a:xfrm>
                <a:off x="6814910" y="5373211"/>
                <a:ext cx="66502" cy="877824"/>
              </a:xfrm>
              <a:prstGeom prst="rect">
                <a:avLst/>
              </a:prstGeom>
              <a:solidFill>
                <a:srgbClr val="0D948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Text 46"/>
              <p:cNvSpPr/>
              <p:nvPr/>
            </p:nvSpPr>
            <p:spPr>
              <a:xfrm>
                <a:off x="7944887" y="5373211"/>
                <a:ext cx="3158836" cy="877824"/>
              </a:xfrm>
              <a:prstGeom prst="rect">
                <a:avLst/>
              </a:prstGeom>
              <a:noFill/>
              <a:ln/>
            </p:spPr>
            <p:txBody>
              <a:bodyPr wrap="square" lIns="0" tIns="67733" rIns="67733"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a:ln>
                      <a:noFill/>
                    </a:ln>
                    <a:solidFill>
                      <a:srgbClr val="1C1917"/>
                    </a:solidFill>
                    <a:effectLst/>
                    <a:uLnTx/>
                    <a:uFillTx/>
                    <a:latin typeface="Calibri" pitchFamily="34" charset="0"/>
                    <a:ea typeface="Calibri" pitchFamily="34" charset="-122"/>
                    <a:cs typeface="Calibri" pitchFamily="34" charset="-120"/>
                  </a:rPr>
                  <a:t>Improve patient outcomes with the use of effective treatments</a:t>
                </a:r>
                <a:endParaRPr kumimoji="0" lang="en-US" sz="1867"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5" name="Shape 33">
              <a:extLst>
                <a:ext uri="{C183D7F6-B498-43B3-948B-1728B52AA6E4}">
                  <adec:decorative xmlns:adec="http://schemas.microsoft.com/office/drawing/2017/decorative" val="1"/>
                </a:ext>
              </a:extLst>
            </p:cNvPr>
            <p:cNvSpPr/>
            <p:nvPr/>
          </p:nvSpPr>
          <p:spPr>
            <a:xfrm>
              <a:off x="7082026" y="2520283"/>
              <a:ext cx="532015" cy="585216"/>
            </a:xfrm>
            <a:prstGeom prst="ellipse">
              <a:avLst/>
            </a:prstGeom>
            <a:solidFill>
              <a:srgbClr val="CCFBF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6" name="Image 0">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181779" y="2646637"/>
              <a:ext cx="332509" cy="332509"/>
            </a:xfrm>
            <a:prstGeom prst="rect">
              <a:avLst/>
            </a:prstGeom>
          </p:spPr>
        </p:pic>
        <p:sp>
          <p:nvSpPr>
            <p:cNvPr id="40" name="Shape 37">
              <a:extLst>
                <a:ext uri="{C183D7F6-B498-43B3-948B-1728B52AA6E4}">
                  <adec:decorative xmlns:adec="http://schemas.microsoft.com/office/drawing/2017/decorative" val="1"/>
                </a:ext>
              </a:extLst>
            </p:cNvPr>
            <p:cNvSpPr/>
            <p:nvPr/>
          </p:nvSpPr>
          <p:spPr>
            <a:xfrm>
              <a:off x="7082026" y="3520027"/>
              <a:ext cx="532015" cy="585216"/>
            </a:xfrm>
            <a:prstGeom prst="ellipse">
              <a:avLst/>
            </a:prstGeom>
            <a:solidFill>
              <a:srgbClr val="CCFBF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1" name="Image 1">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181779" y="3646381"/>
              <a:ext cx="332509" cy="332509"/>
            </a:xfrm>
            <a:prstGeom prst="rect">
              <a:avLst/>
            </a:prstGeom>
          </p:spPr>
        </p:pic>
        <p:sp>
          <p:nvSpPr>
            <p:cNvPr id="45" name="Shape 41">
              <a:extLst>
                <a:ext uri="{C183D7F6-B498-43B3-948B-1728B52AA6E4}">
                  <adec:decorative xmlns:adec="http://schemas.microsoft.com/office/drawing/2017/decorative" val="1"/>
                </a:ext>
              </a:extLst>
            </p:cNvPr>
            <p:cNvSpPr/>
            <p:nvPr/>
          </p:nvSpPr>
          <p:spPr>
            <a:xfrm>
              <a:off x="7082026" y="4519771"/>
              <a:ext cx="532015" cy="585216"/>
            </a:xfrm>
            <a:prstGeom prst="ellipse">
              <a:avLst/>
            </a:prstGeom>
            <a:solidFill>
              <a:srgbClr val="CCFBF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6" name="Image 2">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181779" y="4646125"/>
              <a:ext cx="332509" cy="332509"/>
            </a:xfrm>
            <a:prstGeom prst="rect">
              <a:avLst/>
            </a:prstGeom>
          </p:spPr>
        </p:pic>
        <p:sp>
          <p:nvSpPr>
            <p:cNvPr id="50" name="Shape 45">
              <a:extLst>
                <a:ext uri="{C183D7F6-B498-43B3-948B-1728B52AA6E4}">
                  <adec:decorative xmlns:adec="http://schemas.microsoft.com/office/drawing/2017/decorative" val="1"/>
                </a:ext>
              </a:extLst>
            </p:cNvPr>
            <p:cNvSpPr/>
            <p:nvPr/>
          </p:nvSpPr>
          <p:spPr>
            <a:xfrm>
              <a:off x="7082026" y="5519515"/>
              <a:ext cx="532015" cy="585216"/>
            </a:xfrm>
            <a:prstGeom prst="ellipse">
              <a:avLst/>
            </a:prstGeom>
            <a:solidFill>
              <a:srgbClr val="CCFBF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1" name="Image 3">
              <a:extLs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7181779" y="5645869"/>
              <a:ext cx="332509" cy="332509"/>
            </a:xfrm>
            <a:prstGeom prst="rect">
              <a:avLst/>
            </a:prstGeom>
          </p:spPr>
        </p:pic>
      </p:grpSp>
      <p:pic>
        <p:nvPicPr>
          <p:cNvPr id="2" name="Picture 1" descr="Logo for Massachusetts General Hospital Center of Excellence for Psychosocial and Systemic Research ">
            <a:extLst>
              <a:ext uri="{FF2B5EF4-FFF2-40B4-BE49-F238E27FC236}">
                <a16:creationId xmlns:a16="http://schemas.microsoft.com/office/drawing/2014/main" id="{90CE79BD-C6B8-CD2E-A4E6-366505C88FF3}"/>
              </a:ext>
            </a:extLst>
          </p:cNvPr>
          <p:cNvPicPr>
            <a:picLocks noChangeAspect="1"/>
          </p:cNvPicPr>
          <p:nvPr/>
        </p:nvPicPr>
        <p:blipFill>
          <a:blip r:embed="rId9">
            <a:extLst>
              <a:ext uri="{28A0092B-C50C-407E-A947-70E740481C1C}">
                <a14:useLocalDpi xmlns:a14="http://schemas.microsoft.com/office/drawing/2010/main" val="0"/>
              </a:ext>
            </a:extLst>
          </a:blip>
          <a:srcRect l="12829" t="24287" b="20405"/>
          <a:stretch/>
        </p:blipFill>
        <p:spPr>
          <a:xfrm>
            <a:off x="146547" y="6253793"/>
            <a:ext cx="1676960" cy="400061"/>
          </a:xfrm>
          <a:prstGeom prst="rect">
            <a:avLst/>
          </a:prstGeom>
        </p:spPr>
      </p:pic>
      <p:sp>
        <p:nvSpPr>
          <p:cNvPr id="5" name="TextBox 4">
            <a:extLst>
              <a:ext uri="{FF2B5EF4-FFF2-40B4-BE49-F238E27FC236}">
                <a16:creationId xmlns:a16="http://schemas.microsoft.com/office/drawing/2014/main" id="{A2283740-A4A7-770D-5524-C3DBB60176EE}"/>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Text 1">
            <a:extLst>
              <a:ext uri="{FF2B5EF4-FFF2-40B4-BE49-F238E27FC236}">
                <a16:creationId xmlns:a16="http://schemas.microsoft.com/office/drawing/2014/main" id="{B9BE81AF-66EC-FBC9-5E8C-787284E19D5D}"/>
              </a:ext>
            </a:extLst>
          </p:cNvPr>
          <p:cNvSpPr/>
          <p:nvPr/>
        </p:nvSpPr>
        <p:spPr>
          <a:xfrm>
            <a:off x="731520" y="434324"/>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PHASE 2: PREPARE FOR IMPLEMENTATION</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a:spLocks noGrp="1"/>
          </p:cNvSpPr>
          <p:nvPr>
            <p:ph type="title" idx="4294967295"/>
          </p:nvPr>
        </p:nvSpPr>
        <p:spPr>
          <a:xfrm>
            <a:off x="731520" y="740994"/>
            <a:ext cx="11152472" cy="103632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1" i="0" u="none" strike="noStrike" kern="1200" cap="none" spc="0" normalizeH="0" baseline="0" noProof="0">
                <a:ln>
                  <a:noFill/>
                </a:ln>
                <a:solidFill>
                  <a:srgbClr val="1B2A4A"/>
                </a:solidFill>
                <a:effectLst/>
                <a:uLnTx/>
                <a:uFillTx/>
                <a:latin typeface="Aptos" panose="020B0004020202020204" pitchFamily="34" charset="0"/>
                <a:ea typeface="+mn-ea"/>
                <a:cs typeface="+mn-cs"/>
              </a:rPr>
              <a:t>Towards a Strategic Plan for Expanding Access and Use of Long-Acting Medication for SMI in Massachusetts CBHCs </a:t>
            </a:r>
            <a:endParaRPr kumimoji="0" lang="en-US" sz="33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grpSp>
        <p:nvGrpSpPr>
          <p:cNvPr id="43" name="Group 42" descr="Landscape analysis phase consisting of: &#10;1. CBHC Clinic-level survey and listening tours to understand current practice needs, challenges, and effective workflows &#10;2. Establishing baseline medication use rates &#10;3. Patient and family interviews&#10;4. Evidence, regulatory and policy analysis ">
            <a:extLst>
              <a:ext uri="{FF2B5EF4-FFF2-40B4-BE49-F238E27FC236}">
                <a16:creationId xmlns:a16="http://schemas.microsoft.com/office/drawing/2014/main" id="{14F9AE66-7214-587D-D59E-D3283ACC2777}"/>
              </a:ext>
              <a:ext uri="{C183D7F6-B498-43B3-948B-1728B52AA6E4}">
                <adec:decorative xmlns:adec="http://schemas.microsoft.com/office/drawing/2017/decorative" val="0"/>
              </a:ext>
            </a:extLst>
          </p:cNvPr>
          <p:cNvGrpSpPr/>
          <p:nvPr/>
        </p:nvGrpSpPr>
        <p:grpSpPr>
          <a:xfrm>
            <a:off x="638827" y="2390301"/>
            <a:ext cx="7639651" cy="3356908"/>
            <a:chOff x="764606" y="2343146"/>
            <a:chExt cx="7639651" cy="3356908"/>
          </a:xfrm>
        </p:grpSpPr>
        <p:grpSp>
          <p:nvGrpSpPr>
            <p:cNvPr id="6" name="Group 5">
              <a:extLst>
                <a:ext uri="{FF2B5EF4-FFF2-40B4-BE49-F238E27FC236}">
                  <a16:creationId xmlns:a16="http://schemas.microsoft.com/office/drawing/2014/main" id="{F32E81BB-16C7-A373-E98B-6F822E21ABBB}"/>
                </a:ext>
              </a:extLst>
            </p:cNvPr>
            <p:cNvGrpSpPr/>
            <p:nvPr/>
          </p:nvGrpSpPr>
          <p:grpSpPr>
            <a:xfrm>
              <a:off x="764606" y="2343146"/>
              <a:ext cx="7639651" cy="3356908"/>
              <a:chOff x="702502" y="3006086"/>
              <a:chExt cx="2400283" cy="3356908"/>
            </a:xfrm>
          </p:grpSpPr>
          <p:sp>
            <p:nvSpPr>
              <p:cNvPr id="7" name="Shape 5"/>
              <p:cNvSpPr/>
              <p:nvPr/>
            </p:nvSpPr>
            <p:spPr>
              <a:xfrm>
                <a:off x="702502" y="3006086"/>
                <a:ext cx="2371554" cy="3356908"/>
              </a:xfrm>
              <a:prstGeom prst="rect">
                <a:avLst/>
              </a:prstGeom>
              <a:solidFill>
                <a:schemeClr val="bg2"/>
              </a:solidFill>
              <a:ln/>
              <a:effectLst>
                <a:outerShdw blurRad="50800" dist="254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853440" y="3188965"/>
                <a:ext cx="2072640" cy="341376"/>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853440" y="3737605"/>
                <a:ext cx="2072640" cy="7315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7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944451" y="4067764"/>
                <a:ext cx="2158334" cy="425268"/>
              </a:xfrm>
              <a:prstGeom prst="rect">
                <a:avLst/>
              </a:prstGeom>
              <a:noFill/>
              <a:ln/>
            </p:spPr>
            <p:txBody>
              <a:bodyPr wrap="square" rtlCol="0" anchor="t"/>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D3748"/>
                    </a:solidFill>
                    <a:effectLst/>
                    <a:uLnTx/>
                    <a:uFillTx/>
                    <a:latin typeface="Calibri" pitchFamily="34" charset="0"/>
                    <a:ea typeface="Calibri" pitchFamily="34" charset="-122"/>
                    <a:cs typeface="Calibri" pitchFamily="34" charset="-120"/>
                  </a:rPr>
                  <a:t>Understand current practice needs, challenges, and effective workflows</a:t>
                </a:r>
              </a:p>
            </p:txBody>
          </p:sp>
          <p:sp>
            <p:nvSpPr>
              <p:cNvPr id="37" name="Shape 11">
                <a:extLst>
                  <a:ext uri="{FF2B5EF4-FFF2-40B4-BE49-F238E27FC236}">
                    <a16:creationId xmlns:a16="http://schemas.microsoft.com/office/drawing/2014/main" id="{E2ACB7B3-98B6-C028-AC65-2305B54C1489}"/>
                  </a:ext>
                </a:extLst>
              </p:cNvPr>
              <p:cNvSpPr/>
              <p:nvPr/>
            </p:nvSpPr>
            <p:spPr>
              <a:xfrm>
                <a:off x="736398" y="3089564"/>
                <a:ext cx="2309118" cy="62364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Text 12">
                <a:extLst>
                  <a:ext uri="{FF2B5EF4-FFF2-40B4-BE49-F238E27FC236}">
                    <a16:creationId xmlns:a16="http://schemas.microsoft.com/office/drawing/2014/main" id="{7F3444ED-13D2-05A7-7528-A07822051DB0}"/>
                  </a:ext>
                </a:extLst>
              </p:cNvPr>
              <p:cNvSpPr/>
              <p:nvPr/>
            </p:nvSpPr>
            <p:spPr>
              <a:xfrm>
                <a:off x="874828" y="3102092"/>
                <a:ext cx="2072640" cy="341376"/>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Trebuchet MS" pitchFamily="34" charset="0"/>
                    <a:ea typeface="Trebuchet MS" pitchFamily="34" charset="-122"/>
                    <a:cs typeface="Trebuchet MS" pitchFamily="34" charset="-120"/>
                  </a:rPr>
                  <a:t>LANDSCAPE ANALYSIS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 name="Text 3">
              <a:extLst>
                <a:ext uri="{FF2B5EF4-FFF2-40B4-BE49-F238E27FC236}">
                  <a16:creationId xmlns:a16="http://schemas.microsoft.com/office/drawing/2014/main" id="{9ED493C2-C4B7-D5BC-8037-45B43F5C0104}"/>
                </a:ext>
              </a:extLst>
            </p:cNvPr>
            <p:cNvSpPr/>
            <p:nvPr/>
          </p:nvSpPr>
          <p:spPr>
            <a:xfrm>
              <a:off x="875697" y="2655047"/>
              <a:ext cx="7437120" cy="4267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prstClr val="white">
                      <a:lumMod val="95000"/>
                    </a:prstClr>
                  </a:solidFill>
                  <a:effectLst/>
                  <a:uLnTx/>
                  <a:uFillTx/>
                  <a:latin typeface="Calibri" pitchFamily="34" charset="0"/>
                  <a:ea typeface="Calibri" pitchFamily="34" charset="-122"/>
                  <a:cs typeface="Calibri" pitchFamily="34" charset="-120"/>
                </a:rPr>
                <a:t>To understand multi-level contextual factors that influence long-acting medication use</a:t>
              </a:r>
              <a:endParaRPr kumimoji="0" lang="en-US" sz="1600" b="0" i="1" u="none" strike="noStrike" kern="1200" cap="none" spc="0" normalizeH="0" baseline="0" noProof="0">
                <a:ln>
                  <a:noFill/>
                </a:ln>
                <a:solidFill>
                  <a:prstClr val="white">
                    <a:lumMod val="95000"/>
                  </a:prstClr>
                </a:solidFill>
                <a:effectLst/>
                <a:uLnTx/>
                <a:uFillTx/>
                <a:latin typeface="Calibri" panose="020F0502020204030204"/>
                <a:ea typeface="+mn-ea"/>
                <a:cs typeface="+mn-cs"/>
              </a:endParaRPr>
            </a:p>
          </p:txBody>
        </p:sp>
        <p:pic>
          <p:nvPicPr>
            <p:cNvPr id="16" name="Image 0">
              <a:extLst>
                <a:ext uri="{FF2B5EF4-FFF2-40B4-BE49-F238E27FC236}">
                  <a16:creationId xmlns:a16="http://schemas.microsoft.com/office/drawing/2014/main" id="{BC0BF451-AE4B-D7E6-0343-A8B6629B9C1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31143" y="3779049"/>
              <a:ext cx="406363" cy="453866"/>
            </a:xfrm>
            <a:prstGeom prst="rect">
              <a:avLst/>
            </a:prstGeom>
          </p:spPr>
        </p:pic>
        <p:sp>
          <p:nvSpPr>
            <p:cNvPr id="17" name="Text 5">
              <a:extLst>
                <a:ext uri="{FF2B5EF4-FFF2-40B4-BE49-F238E27FC236}">
                  <a16:creationId xmlns:a16="http://schemas.microsoft.com/office/drawing/2014/main" id="{5C755C20-33FC-F605-F0C9-BB03BCC838A6}"/>
                </a:ext>
              </a:extLst>
            </p:cNvPr>
            <p:cNvSpPr/>
            <p:nvPr/>
          </p:nvSpPr>
          <p:spPr>
            <a:xfrm>
              <a:off x="1611581" y="3100964"/>
              <a:ext cx="6395833" cy="4876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B2A4A"/>
                  </a:solidFill>
                  <a:effectLst/>
                  <a:uLnTx/>
                  <a:uFillTx/>
                  <a:latin typeface="Georgia" pitchFamily="34" charset="0"/>
                  <a:ea typeface="Georgia" pitchFamily="34" charset="-122"/>
                  <a:cs typeface="Georgia" pitchFamily="34" charset="-120"/>
                </a:rPr>
                <a:t>CBHC Clinic-Level Survey and Listening Tours  </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4" name="Image 1">
              <a:extLst>
                <a:ext uri="{FF2B5EF4-FFF2-40B4-BE49-F238E27FC236}">
                  <a16:creationId xmlns:a16="http://schemas.microsoft.com/office/drawing/2014/main" id="{37026921-B081-81B8-309E-18346102AD4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20094" y="4361942"/>
              <a:ext cx="406363" cy="534532"/>
            </a:xfrm>
            <a:prstGeom prst="rect">
              <a:avLst/>
            </a:prstGeom>
          </p:spPr>
        </p:pic>
        <p:pic>
          <p:nvPicPr>
            <p:cNvPr id="30" name="Image 2">
              <a:extLst>
                <a:ext uri="{FF2B5EF4-FFF2-40B4-BE49-F238E27FC236}">
                  <a16:creationId xmlns:a16="http://schemas.microsoft.com/office/drawing/2014/main" id="{E10C083C-7A80-49DA-0796-B4C371FB981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25407" y="3192773"/>
              <a:ext cx="417837" cy="417837"/>
            </a:xfrm>
            <a:prstGeom prst="rect">
              <a:avLst/>
            </a:prstGeom>
          </p:spPr>
        </p:pic>
        <p:sp>
          <p:nvSpPr>
            <p:cNvPr id="31" name="Text 11">
              <a:extLst>
                <a:ext uri="{FF2B5EF4-FFF2-40B4-BE49-F238E27FC236}">
                  <a16:creationId xmlns:a16="http://schemas.microsoft.com/office/drawing/2014/main" id="{3F3B4024-280D-1D30-29C5-2764061A02AD}"/>
                </a:ext>
              </a:extLst>
            </p:cNvPr>
            <p:cNvSpPr/>
            <p:nvPr/>
          </p:nvSpPr>
          <p:spPr>
            <a:xfrm>
              <a:off x="1611581" y="4373377"/>
              <a:ext cx="4084320" cy="4876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B2A4A"/>
                  </a:solidFill>
                  <a:effectLst/>
                  <a:uLnTx/>
                  <a:uFillTx/>
                  <a:latin typeface="Georgia" pitchFamily="34" charset="0"/>
                  <a:ea typeface="Georgia" pitchFamily="34" charset="-122"/>
                  <a:cs typeface="Georgia" pitchFamily="34" charset="-120"/>
                </a:rPr>
                <a:t>Patient &amp; Family Interviews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 23">
              <a:extLst>
                <a:ext uri="{FF2B5EF4-FFF2-40B4-BE49-F238E27FC236}">
                  <a16:creationId xmlns:a16="http://schemas.microsoft.com/office/drawing/2014/main" id="{951AB8B4-E11B-4051-A6A4-BCA34BC73837}"/>
                </a:ext>
              </a:extLst>
            </p:cNvPr>
            <p:cNvSpPr/>
            <p:nvPr/>
          </p:nvSpPr>
          <p:spPr>
            <a:xfrm>
              <a:off x="1517897" y="3696851"/>
              <a:ext cx="6139273" cy="7315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B2A4A"/>
                  </a:solidFill>
                  <a:effectLst/>
                  <a:uLnTx/>
                  <a:uFillTx/>
                  <a:latin typeface="Georgia" pitchFamily="34" charset="0"/>
                  <a:ea typeface="Georgia" pitchFamily="34" charset="-122"/>
                  <a:cs typeface="Georgia" pitchFamily="34" charset="-120"/>
                </a:rPr>
                <a:t>Establishing Baseline Medication Use Rates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6" name="Image 3">
              <a:extLst>
                <a:ext uri="{FF2B5EF4-FFF2-40B4-BE49-F238E27FC236}">
                  <a16:creationId xmlns:a16="http://schemas.microsoft.com/office/drawing/2014/main" id="{BDC0D35C-7D5B-3481-28FF-8B61E5983F8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27287" y="5003832"/>
              <a:ext cx="390144" cy="390144"/>
            </a:xfrm>
            <a:prstGeom prst="rect">
              <a:avLst/>
            </a:prstGeom>
          </p:spPr>
        </p:pic>
        <p:sp>
          <p:nvSpPr>
            <p:cNvPr id="39" name="Text 14">
              <a:extLst>
                <a:ext uri="{FF2B5EF4-FFF2-40B4-BE49-F238E27FC236}">
                  <a16:creationId xmlns:a16="http://schemas.microsoft.com/office/drawing/2014/main" id="{C6654C93-CED8-E3C1-EB48-B8F59A2297EC}"/>
                </a:ext>
              </a:extLst>
            </p:cNvPr>
            <p:cNvSpPr/>
            <p:nvPr/>
          </p:nvSpPr>
          <p:spPr>
            <a:xfrm>
              <a:off x="1588118" y="4943237"/>
              <a:ext cx="5429901" cy="4876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B2A4A"/>
                  </a:solidFill>
                  <a:effectLst/>
                  <a:uLnTx/>
                  <a:uFillTx/>
                  <a:latin typeface="Georgia" pitchFamily="34" charset="0"/>
                  <a:ea typeface="Georgia" pitchFamily="34" charset="-122"/>
                  <a:cs typeface="Georgia" pitchFamily="34" charset="-120"/>
                </a:rPr>
                <a:t>Evidence, Regulatory, and Policy Analysis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8" name="Image 1" descr="Arrow indicating next phase ">
            <a:extLst>
              <a:ext uri="{C183D7F6-B498-43B3-948B-1728B52AA6E4}">
                <adec:decorative xmlns:adec="http://schemas.microsoft.com/office/drawing/2017/decorative" val="0"/>
              </a:ext>
            </a:extLst>
          </p:cNvPr>
          <p:cNvPicPr>
            <a:picLocks noChangeAspect="1"/>
          </p:cNvPicPr>
          <p:nvPr/>
        </p:nvPicPr>
        <p:blipFill>
          <a:blip r:embed="rId7"/>
          <a:stretch>
            <a:fillRect/>
          </a:stretch>
        </p:blipFill>
        <p:spPr>
          <a:xfrm>
            <a:off x="8258376" y="3873309"/>
            <a:ext cx="478410" cy="478410"/>
          </a:xfrm>
          <a:prstGeom prst="rect">
            <a:avLst/>
          </a:prstGeom>
        </p:spPr>
      </p:pic>
      <p:grpSp>
        <p:nvGrpSpPr>
          <p:cNvPr id="5" name="Group 4" descr="Statewide summit and strategic planning phase ">
            <a:extLst>
              <a:ext uri="{FF2B5EF4-FFF2-40B4-BE49-F238E27FC236}">
                <a16:creationId xmlns:a16="http://schemas.microsoft.com/office/drawing/2014/main" id="{D130DF84-5DF6-6C90-ED86-D9D13698F0D4}"/>
              </a:ext>
              <a:ext uri="{C183D7F6-B498-43B3-948B-1728B52AA6E4}">
                <adec:decorative xmlns:adec="http://schemas.microsoft.com/office/drawing/2017/decorative" val="0"/>
              </a:ext>
            </a:extLst>
          </p:cNvPr>
          <p:cNvGrpSpPr/>
          <p:nvPr/>
        </p:nvGrpSpPr>
        <p:grpSpPr>
          <a:xfrm>
            <a:off x="8765277" y="1983539"/>
            <a:ext cx="2835242" cy="4270254"/>
            <a:chOff x="6278880" y="2991970"/>
            <a:chExt cx="2438400" cy="3198164"/>
          </a:xfrm>
        </p:grpSpPr>
        <p:sp>
          <p:nvSpPr>
            <p:cNvPr id="19" name="Shape 15"/>
            <p:cNvSpPr/>
            <p:nvPr/>
          </p:nvSpPr>
          <p:spPr>
            <a:xfrm>
              <a:off x="6278880" y="2991970"/>
              <a:ext cx="2438400" cy="3198164"/>
            </a:xfrm>
            <a:prstGeom prst="rect">
              <a:avLst/>
            </a:prstGeom>
            <a:solidFill>
              <a:srgbClr val="A6CCD1"/>
            </a:solidFill>
            <a:ln/>
            <a:effectLst>
              <a:outerShdw blurRad="50800" dist="254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6"/>
            <p:cNvSpPr/>
            <p:nvPr/>
          </p:nvSpPr>
          <p:spPr>
            <a:xfrm>
              <a:off x="6382356" y="3076870"/>
              <a:ext cx="2231449" cy="455098"/>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7"/>
            <p:cNvSpPr/>
            <p:nvPr/>
          </p:nvSpPr>
          <p:spPr>
            <a:xfrm>
              <a:off x="6461760" y="3133731"/>
              <a:ext cx="2072640" cy="341376"/>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Trebuchet MS" pitchFamily="34" charset="0"/>
                  <a:ea typeface="Trebuchet MS" pitchFamily="34" charset="-122"/>
                  <a:cs typeface="Trebuchet MS" pitchFamily="34" charset="-120"/>
                </a:rPr>
                <a:t>STRATEGIC PLANNING</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 18"/>
            <p:cNvSpPr/>
            <p:nvPr/>
          </p:nvSpPr>
          <p:spPr>
            <a:xfrm>
              <a:off x="6461760" y="3822152"/>
              <a:ext cx="2072640" cy="73152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1B2A4A"/>
                  </a:solidFill>
                  <a:effectLst/>
                  <a:uLnTx/>
                  <a:uFillTx/>
                  <a:latin typeface="Georgia" pitchFamily="34" charset="0"/>
                  <a:ea typeface="Georgia" pitchFamily="34" charset="-122"/>
                  <a:cs typeface="Georgia" pitchFamily="34" charset="-120"/>
                </a:rPr>
                <a:t>Statewide Summit and Strategic</a:t>
              </a:r>
              <a:endParaRPr kumimoji="0" lang="en-US" sz="22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1B2A4A"/>
                  </a:solidFill>
                  <a:effectLst/>
                  <a:uLnTx/>
                  <a:uFillTx/>
                  <a:latin typeface="Georgia" pitchFamily="34" charset="0"/>
                  <a:ea typeface="Georgia" pitchFamily="34" charset="-122"/>
                  <a:cs typeface="Georgia" pitchFamily="34" charset="-120"/>
                </a:rPr>
                <a:t>Planning</a:t>
              </a:r>
              <a:endParaRPr kumimoji="0" lang="en-US" sz="2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19"/>
            <p:cNvSpPr/>
            <p:nvPr/>
          </p:nvSpPr>
          <p:spPr>
            <a:xfrm>
              <a:off x="6461760" y="4849007"/>
              <a:ext cx="2072640" cy="134112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D3748"/>
                  </a:solidFill>
                  <a:effectLst/>
                  <a:uLnTx/>
                  <a:uFillTx/>
                  <a:latin typeface="Calibri" pitchFamily="34" charset="0"/>
                  <a:ea typeface="+mn-ea"/>
                  <a:cs typeface="Calibri" pitchFamily="34" charset="-120"/>
                </a:rPr>
                <a:t>Barrier prioritization and strategy selection to develop multi-year strategic plan with stakeholder input</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46" name="Picture 45" descr="Logo for Massachusetts General Hospital Center of Excellence for Psychosocial and Systemic Research ">
            <a:extLst>
              <a:ext uri="{FF2B5EF4-FFF2-40B4-BE49-F238E27FC236}">
                <a16:creationId xmlns:a16="http://schemas.microsoft.com/office/drawing/2014/main" id="{9252334C-723B-5A4A-5D71-0554EC246166}"/>
              </a:ext>
            </a:extLst>
          </p:cNvPr>
          <p:cNvPicPr>
            <a:picLocks noChangeAspect="1"/>
          </p:cNvPicPr>
          <p:nvPr/>
        </p:nvPicPr>
        <p:blipFill>
          <a:blip r:embed="rId8">
            <a:extLst>
              <a:ext uri="{28A0092B-C50C-407E-A947-70E740481C1C}">
                <a14:useLocalDpi xmlns:a14="http://schemas.microsoft.com/office/drawing/2010/main" val="0"/>
              </a:ext>
            </a:extLst>
          </a:blip>
          <a:srcRect l="12829" t="24287" b="20405"/>
          <a:stretch/>
        </p:blipFill>
        <p:spPr>
          <a:xfrm>
            <a:off x="146547" y="6253793"/>
            <a:ext cx="1676960" cy="400061"/>
          </a:xfrm>
          <a:prstGeom prst="rect">
            <a:avLst/>
          </a:prstGeom>
        </p:spPr>
      </p:pic>
      <p:sp>
        <p:nvSpPr>
          <p:cNvPr id="48" name="TextBox 47">
            <a:extLst>
              <a:ext uri="{FF2B5EF4-FFF2-40B4-BE49-F238E27FC236}">
                <a16:creationId xmlns:a16="http://schemas.microsoft.com/office/drawing/2014/main" id="{31794AC4-FA09-E385-7DF5-38E5D8E88EC1}"/>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F3B3D"/>
        </a:solid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D7A9FCC7-D1FF-BAB3-ACE8-97461BEEAC33}"/>
              </a:ext>
              <a:ext uri="{C183D7F6-B498-43B3-948B-1728B52AA6E4}">
                <adec:decorative xmlns:adec="http://schemas.microsoft.com/office/drawing/2017/decorative" val="1"/>
              </a:ext>
            </a:extLst>
          </p:cNvPr>
          <p:cNvSpPr/>
          <p:nvPr/>
        </p:nvSpPr>
        <p:spPr>
          <a:xfrm>
            <a:off x="0" y="0"/>
            <a:ext cx="228600" cy="6858000"/>
          </a:xfrm>
          <a:prstGeom prst="rect">
            <a:avLst/>
          </a:prstGeom>
          <a:solidFill>
            <a:srgbClr val="E8A23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2">
            <a:extLst>
              <a:ext uri="{FF2B5EF4-FFF2-40B4-BE49-F238E27FC236}">
                <a16:creationId xmlns:a16="http://schemas.microsoft.com/office/drawing/2014/main" id="{9D6F64DA-9956-794E-53B4-3D7E50F46EA7}"/>
              </a:ext>
            </a:extLst>
          </p:cNvPr>
          <p:cNvSpPr>
            <a:spLocks noGrp="1"/>
          </p:cNvSpPr>
          <p:nvPr>
            <p:ph type="title" idx="4294967295"/>
          </p:nvPr>
        </p:nvSpPr>
        <p:spPr>
          <a:xfrm>
            <a:off x="990204" y="1640145"/>
            <a:ext cx="11026140" cy="21031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800"/>
              </a:spcBef>
              <a:spcAft>
                <a:spcPts val="1800"/>
              </a:spcAft>
              <a:buClrTx/>
              <a:buSzTx/>
              <a:buFontTx/>
              <a:buNone/>
              <a:tabLst/>
              <a:defRPr/>
            </a:pPr>
            <a:r>
              <a:rPr kumimoji="0" lang="en-US" sz="4800" b="1" i="0" u="none" strike="noStrike" kern="1200" cap="none" spc="0" normalizeH="0" baseline="0" noProof="0">
                <a:ln>
                  <a:noFill/>
                </a:ln>
                <a:solidFill>
                  <a:srgbClr val="FFFFFF"/>
                </a:solidFill>
                <a:effectLst/>
                <a:uLnTx/>
                <a:uFillTx/>
                <a:latin typeface="Georgia" pitchFamily="34" charset="0"/>
                <a:ea typeface="+mn-ea"/>
                <a:cs typeface="+mn-cs"/>
              </a:rPr>
              <a:t>Preliminary Findings from Landscape Analysis</a:t>
            </a:r>
          </a:p>
          <a:p>
            <a:pPr marL="0" marR="0" lvl="0" indent="0" algn="l" defTabSz="914400" rtl="0" eaLnBrk="1" fontAlgn="auto" latinLnBrk="0" hangingPunct="1">
              <a:lnSpc>
                <a:spcPct val="100000"/>
              </a:lnSpc>
              <a:spcBef>
                <a:spcPts val="1800"/>
              </a:spcBef>
              <a:spcAft>
                <a:spcPts val="1800"/>
              </a:spcAft>
              <a:buClrTx/>
              <a:buSzTx/>
              <a:buFontTx/>
              <a:buNone/>
              <a:tabLst/>
              <a:defRPr/>
            </a:pPr>
            <a:r>
              <a:rPr kumimoji="0" lang="en-US" sz="4800" b="0" i="1" u="none" strike="noStrike" kern="1200" cap="none" spc="0" normalizeH="0" baseline="0" noProof="0">
                <a:ln>
                  <a:noFill/>
                </a:ln>
                <a:solidFill>
                  <a:srgbClr val="FFFFFF"/>
                </a:solidFill>
                <a:effectLst/>
                <a:uLnTx/>
                <a:uFillTx/>
                <a:latin typeface="Georgia" pitchFamily="34" charset="0"/>
                <a:ea typeface="+mn-ea"/>
                <a:cs typeface="+mn-cs"/>
              </a:rPr>
              <a:t>Clinic Survey with 29 CBHCs </a:t>
            </a:r>
            <a:endParaRPr kumimoji="0" lang="en-US" sz="4800" b="0" i="1" u="none" strike="noStrike" kern="1200" cap="none" spc="0" normalizeH="0" baseline="0" noProof="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682879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7F2C3-217C-B90B-B0F8-9EE4F15885A6}"/>
            </a:ext>
          </a:extLst>
        </p:cNvPr>
        <p:cNvGrpSpPr/>
        <p:nvPr/>
      </p:nvGrpSpPr>
      <p:grpSpPr>
        <a:xfrm>
          <a:off x="0" y="0"/>
          <a:ext cx="0" cy="0"/>
          <a:chOff x="0" y="0"/>
          <a:chExt cx="0" cy="0"/>
        </a:xfrm>
      </p:grpSpPr>
      <p:sp>
        <p:nvSpPr>
          <p:cNvPr id="60" name="Shape 0">
            <a:extLst>
              <a:ext uri="{FF2B5EF4-FFF2-40B4-BE49-F238E27FC236}">
                <a16:creationId xmlns:a16="http://schemas.microsoft.com/office/drawing/2014/main" id="{5C65E504-C3B0-4209-1686-3FCFDAE363B9}"/>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 name="Group 6" descr="Map of 31 Massachusetts Community Behavioral Health Centers across Western, Central, Metro West, Metro Boston, Northeast, and Southeast regions. ">
            <a:extLst>
              <a:ext uri="{FF2B5EF4-FFF2-40B4-BE49-F238E27FC236}">
                <a16:creationId xmlns:a16="http://schemas.microsoft.com/office/drawing/2014/main" id="{6CA9D6CF-1328-4A8E-6D42-3ECC9F11510E}"/>
              </a:ext>
            </a:extLst>
          </p:cNvPr>
          <p:cNvGrpSpPr/>
          <p:nvPr/>
        </p:nvGrpSpPr>
        <p:grpSpPr>
          <a:xfrm>
            <a:off x="676692" y="170996"/>
            <a:ext cx="10807659" cy="6687004"/>
            <a:chOff x="676692" y="170996"/>
            <a:chExt cx="10807659" cy="6687004"/>
          </a:xfrm>
        </p:grpSpPr>
        <p:grpSp>
          <p:nvGrpSpPr>
            <p:cNvPr id="4" name="Group 3" descr="Map of 31 Massachusetts Community Behavioral Health Centers across Western, Central, Metro West, Metro Boston, Northeast, and Southeast regions. ">
              <a:extLst>
                <a:ext uri="{FF2B5EF4-FFF2-40B4-BE49-F238E27FC236}">
                  <a16:creationId xmlns:a16="http://schemas.microsoft.com/office/drawing/2014/main" id="{10DC0A07-7111-6AA9-CAA5-DCA7D59CDC9A}"/>
                </a:ext>
              </a:extLst>
            </p:cNvPr>
            <p:cNvGrpSpPr/>
            <p:nvPr/>
          </p:nvGrpSpPr>
          <p:grpSpPr>
            <a:xfrm>
              <a:off x="676692" y="170996"/>
              <a:ext cx="10807659" cy="6687004"/>
              <a:chOff x="8123831" y="73907"/>
              <a:chExt cx="3859995" cy="2381566"/>
            </a:xfrm>
          </p:grpSpPr>
          <p:pic>
            <p:nvPicPr>
              <p:cNvPr id="5" name="Picture 2">
                <a:extLst>
                  <a:ext uri="{FF2B5EF4-FFF2-40B4-BE49-F238E27FC236}">
                    <a16:creationId xmlns:a16="http://schemas.microsoft.com/office/drawing/2014/main" id="{5D45B00E-6550-EE91-1929-BD5DCE347A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3831" y="73907"/>
                <a:ext cx="3859995" cy="238156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B8CE0590-26EC-5A80-AEC4-195FFB666E51}"/>
                  </a:ext>
                </a:extLst>
              </p:cNvPr>
              <p:cNvSpPr/>
              <p:nvPr/>
            </p:nvSpPr>
            <p:spPr>
              <a:xfrm>
                <a:off x="8321040" y="1481559"/>
                <a:ext cx="1792479" cy="7407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A8CAFCA7-7FDE-6894-235D-232D7C2D5DF1}"/>
                  </a:ext>
                </a:extLst>
              </p:cNvPr>
              <p:cNvSpPr txBox="1"/>
              <p:nvPr/>
            </p:nvSpPr>
            <p:spPr>
              <a:xfrm>
                <a:off x="8630920" y="710040"/>
                <a:ext cx="446824" cy="142499"/>
              </a:xfrm>
              <a:prstGeom prst="rect">
                <a:avLst/>
              </a:prstGeom>
              <a:solidFill>
                <a:srgbClr val="FECC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Western</a:t>
                </a:r>
                <a:endParaRPr kumimoji="0" lang="en-US" sz="16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40" name="TextBox 39">
                <a:extLst>
                  <a:ext uri="{FF2B5EF4-FFF2-40B4-BE49-F238E27FC236}">
                    <a16:creationId xmlns:a16="http://schemas.microsoft.com/office/drawing/2014/main" id="{09467CEF-2AB1-75BB-F650-99AF5C5F603F}"/>
                  </a:ext>
                </a:extLst>
              </p:cNvPr>
              <p:cNvSpPr txBox="1"/>
              <p:nvPr/>
            </p:nvSpPr>
            <p:spPr>
              <a:xfrm>
                <a:off x="9637172" y="750781"/>
                <a:ext cx="389273" cy="142499"/>
              </a:xfrm>
              <a:prstGeom prst="rect">
                <a:avLst/>
              </a:prstGeom>
              <a:solidFill>
                <a:srgbClr val="CBFCC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Central</a:t>
                </a:r>
              </a:p>
            </p:txBody>
          </p:sp>
          <p:sp>
            <p:nvSpPr>
              <p:cNvPr id="48" name="TextBox 47">
                <a:extLst>
                  <a:ext uri="{FF2B5EF4-FFF2-40B4-BE49-F238E27FC236}">
                    <a16:creationId xmlns:a16="http://schemas.microsoft.com/office/drawing/2014/main" id="{5500BF4D-195C-50CE-079D-5E85FF8457FE}"/>
                  </a:ext>
                </a:extLst>
              </p:cNvPr>
              <p:cNvSpPr txBox="1"/>
              <p:nvPr/>
            </p:nvSpPr>
            <p:spPr>
              <a:xfrm>
                <a:off x="10523300" y="340175"/>
                <a:ext cx="422171" cy="131537"/>
              </a:xfrm>
              <a:prstGeom prst="rect">
                <a:avLst/>
              </a:prstGeom>
              <a:solidFill>
                <a:srgbClr val="FFC97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Northeast</a:t>
                </a:r>
              </a:p>
            </p:txBody>
          </p:sp>
          <p:sp>
            <p:nvSpPr>
              <p:cNvPr id="55" name="TextBox 54">
                <a:extLst>
                  <a:ext uri="{FF2B5EF4-FFF2-40B4-BE49-F238E27FC236}">
                    <a16:creationId xmlns:a16="http://schemas.microsoft.com/office/drawing/2014/main" id="{7808D862-A7C5-3787-2EEF-4C291B1F0793}"/>
                  </a:ext>
                </a:extLst>
              </p:cNvPr>
              <p:cNvSpPr txBox="1"/>
              <p:nvPr/>
            </p:nvSpPr>
            <p:spPr>
              <a:xfrm>
                <a:off x="10839075" y="736198"/>
                <a:ext cx="635472" cy="13153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Metro Boston</a:t>
                </a:r>
              </a:p>
            </p:txBody>
          </p:sp>
          <p:sp>
            <p:nvSpPr>
              <p:cNvPr id="56" name="TextBox 55">
                <a:extLst>
                  <a:ext uri="{FF2B5EF4-FFF2-40B4-BE49-F238E27FC236}">
                    <a16:creationId xmlns:a16="http://schemas.microsoft.com/office/drawing/2014/main" id="{4D1DF893-CB6A-6A8C-1051-7A928715E8FC}"/>
                  </a:ext>
                </a:extLst>
              </p:cNvPr>
              <p:cNvSpPr txBox="1"/>
              <p:nvPr/>
            </p:nvSpPr>
            <p:spPr>
              <a:xfrm>
                <a:off x="10271570" y="801967"/>
                <a:ext cx="330538" cy="230190"/>
              </a:xfrm>
              <a:prstGeom prst="rect">
                <a:avLst/>
              </a:prstGeom>
              <a:solidFill>
                <a:srgbClr val="C9CBF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Metro </a:t>
                </a:r>
                <a:br>
                  <a:rPr kumimoji="0" lang="en-US"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br>
                <a:r>
                  <a:rPr kumimoji="0" lang="en-US"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West</a:t>
                </a:r>
              </a:p>
            </p:txBody>
          </p:sp>
          <p:sp>
            <p:nvSpPr>
              <p:cNvPr id="57" name="TextBox 56">
                <a:extLst>
                  <a:ext uri="{FF2B5EF4-FFF2-40B4-BE49-F238E27FC236}">
                    <a16:creationId xmlns:a16="http://schemas.microsoft.com/office/drawing/2014/main" id="{B6B0C9D1-AD87-9DF6-06E4-6C90C6AA1674}"/>
                  </a:ext>
                </a:extLst>
              </p:cNvPr>
              <p:cNvSpPr txBox="1"/>
              <p:nvPr/>
            </p:nvSpPr>
            <p:spPr>
              <a:xfrm>
                <a:off x="10754658" y="1464258"/>
                <a:ext cx="412775" cy="131537"/>
              </a:xfrm>
              <a:prstGeom prst="rect">
                <a:avLst/>
              </a:prstGeom>
              <a:solidFill>
                <a:srgbClr val="FDCFD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Southeast</a:t>
                </a:r>
              </a:p>
            </p:txBody>
          </p:sp>
        </p:grpSp>
        <p:sp>
          <p:nvSpPr>
            <p:cNvPr id="16" name="Oval 15">
              <a:extLst>
                <a:ext uri="{FF2B5EF4-FFF2-40B4-BE49-F238E27FC236}">
                  <a16:creationId xmlns:a16="http://schemas.microsoft.com/office/drawing/2014/main" id="{34DCFCA9-9143-E2C5-6260-7D85A0FDBDFA}"/>
                </a:ext>
                <a:ext uri="{C183D7F6-B498-43B3-948B-1728B52AA6E4}">
                  <adec:decorative xmlns:adec="http://schemas.microsoft.com/office/drawing/2017/decorative" val="1"/>
                </a:ext>
              </a:extLst>
            </p:cNvPr>
            <p:cNvSpPr/>
            <p:nvPr/>
          </p:nvSpPr>
          <p:spPr>
            <a:xfrm>
              <a:off x="3199443" y="2133606"/>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09ACBA19-1332-CF4F-EC39-407ED43EC088}"/>
                </a:ext>
                <a:ext uri="{C183D7F6-B498-43B3-948B-1728B52AA6E4}">
                  <adec:decorative xmlns:adec="http://schemas.microsoft.com/office/drawing/2017/decorative" val="1"/>
                </a:ext>
              </a:extLst>
            </p:cNvPr>
            <p:cNvSpPr/>
            <p:nvPr/>
          </p:nvSpPr>
          <p:spPr>
            <a:xfrm>
              <a:off x="1467557" y="1840090"/>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8755FA16-D7A1-2E93-F8FE-7CD61E868436}"/>
                </a:ext>
                <a:ext uri="{C183D7F6-B498-43B3-948B-1728B52AA6E4}">
                  <adec:decorative xmlns:adec="http://schemas.microsoft.com/office/drawing/2017/decorative" val="1"/>
                </a:ext>
              </a:extLst>
            </p:cNvPr>
            <p:cNvSpPr/>
            <p:nvPr/>
          </p:nvSpPr>
          <p:spPr>
            <a:xfrm>
              <a:off x="2298103" y="2929476"/>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A1EB8E3E-C32A-03A0-5BAA-3CAD01CB51AB}"/>
                </a:ext>
                <a:ext uri="{C183D7F6-B498-43B3-948B-1728B52AA6E4}">
                  <adec:decorative xmlns:adec="http://schemas.microsoft.com/office/drawing/2017/decorative" val="1"/>
                </a:ext>
              </a:extLst>
            </p:cNvPr>
            <p:cNvSpPr/>
            <p:nvPr/>
          </p:nvSpPr>
          <p:spPr>
            <a:xfrm>
              <a:off x="3242032" y="3237090"/>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817E7A15-D830-16C5-F4C7-04ED267CD1DB}"/>
                </a:ext>
                <a:ext uri="{C183D7F6-B498-43B3-948B-1728B52AA6E4}">
                  <adec:decorative xmlns:adec="http://schemas.microsoft.com/office/drawing/2017/decorative" val="1"/>
                </a:ext>
              </a:extLst>
            </p:cNvPr>
            <p:cNvSpPr/>
            <p:nvPr/>
          </p:nvSpPr>
          <p:spPr>
            <a:xfrm>
              <a:off x="3199443" y="2717084"/>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B95B8245-0DB0-A80C-C410-3D8F030C4962}"/>
                </a:ext>
                <a:ext uri="{C183D7F6-B498-43B3-948B-1728B52AA6E4}">
                  <adec:decorative xmlns:adec="http://schemas.microsoft.com/office/drawing/2017/decorative" val="1"/>
                </a:ext>
              </a:extLst>
            </p:cNvPr>
            <p:cNvSpPr/>
            <p:nvPr/>
          </p:nvSpPr>
          <p:spPr>
            <a:xfrm>
              <a:off x="3146076" y="1208138"/>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91DE5589-419C-44F3-2817-87B848A5F296}"/>
                </a:ext>
                <a:ext uri="{C183D7F6-B498-43B3-948B-1728B52AA6E4}">
                  <adec:decorative xmlns:adec="http://schemas.microsoft.com/office/drawing/2017/decorative" val="1"/>
                </a:ext>
              </a:extLst>
            </p:cNvPr>
            <p:cNvSpPr/>
            <p:nvPr/>
          </p:nvSpPr>
          <p:spPr>
            <a:xfrm>
              <a:off x="6096002" y="2940766"/>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807A8962-3C9B-DE93-7C69-CD86EFC327C9}"/>
                </a:ext>
                <a:ext uri="{C183D7F6-B498-43B3-948B-1728B52AA6E4}">
                  <adec:decorative xmlns:adec="http://schemas.microsoft.com/office/drawing/2017/decorative" val="1"/>
                </a:ext>
              </a:extLst>
            </p:cNvPr>
            <p:cNvSpPr/>
            <p:nvPr/>
          </p:nvSpPr>
          <p:spPr>
            <a:xfrm>
              <a:off x="5407098" y="2483562"/>
              <a:ext cx="191911" cy="191911"/>
            </a:xfrm>
            <a:prstGeom prst="ellipse">
              <a:avLst/>
            </a:prstGeom>
            <a:solidFill>
              <a:srgbClr val="0432FF"/>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48191A53-ABF8-890E-C485-B937BA5CCCDA}"/>
                </a:ext>
                <a:ext uri="{C183D7F6-B498-43B3-948B-1728B52AA6E4}">
                  <adec:decorative xmlns:adec="http://schemas.microsoft.com/office/drawing/2017/decorative" val="1"/>
                </a:ext>
              </a:extLst>
            </p:cNvPr>
            <p:cNvSpPr/>
            <p:nvPr/>
          </p:nvSpPr>
          <p:spPr>
            <a:xfrm>
              <a:off x="5802696" y="1431143"/>
              <a:ext cx="191911" cy="191911"/>
            </a:xfrm>
            <a:prstGeom prst="ellipse">
              <a:avLst/>
            </a:prstGeom>
            <a:solidFill>
              <a:srgbClr val="0432FF"/>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88290AEC-D105-5EAA-2FB5-902EF05F3053}"/>
                </a:ext>
                <a:ext uri="{C183D7F6-B498-43B3-948B-1728B52AA6E4}">
                  <adec:decorative xmlns:adec="http://schemas.microsoft.com/office/drawing/2017/decorative" val="1"/>
                </a:ext>
              </a:extLst>
            </p:cNvPr>
            <p:cNvSpPr/>
            <p:nvPr/>
          </p:nvSpPr>
          <p:spPr>
            <a:xfrm>
              <a:off x="4681347" y="1178674"/>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31F34077-8CB6-448D-C04F-A0DC894676BC}"/>
                </a:ext>
                <a:ext uri="{C183D7F6-B498-43B3-948B-1728B52AA6E4}">
                  <adec:decorative xmlns:adec="http://schemas.microsoft.com/office/drawing/2017/decorative" val="1"/>
                </a:ext>
              </a:extLst>
            </p:cNvPr>
            <p:cNvSpPr/>
            <p:nvPr/>
          </p:nvSpPr>
          <p:spPr>
            <a:xfrm>
              <a:off x="3959935" y="1208137"/>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03C9A930-2330-3E74-0B2D-1560D8C955C5}"/>
                </a:ext>
                <a:ext uri="{C183D7F6-B498-43B3-948B-1728B52AA6E4}">
                  <adec:decorative xmlns:adec="http://schemas.microsoft.com/office/drawing/2017/decorative" val="1"/>
                </a:ext>
              </a:extLst>
            </p:cNvPr>
            <p:cNvSpPr/>
            <p:nvPr/>
          </p:nvSpPr>
          <p:spPr>
            <a:xfrm>
              <a:off x="6989365" y="1090403"/>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1C486DF8-48C0-6446-1C5D-39E31F5D5FFC}"/>
                </a:ext>
                <a:ext uri="{C183D7F6-B498-43B3-948B-1728B52AA6E4}">
                  <adec:decorative xmlns:adec="http://schemas.microsoft.com/office/drawing/2017/decorative" val="1"/>
                </a:ext>
              </a:extLst>
            </p:cNvPr>
            <p:cNvSpPr/>
            <p:nvPr/>
          </p:nvSpPr>
          <p:spPr>
            <a:xfrm>
              <a:off x="7733641" y="726717"/>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6488DC09-E0A9-92F9-196C-C676E6C3DD59}"/>
                </a:ext>
                <a:ext uri="{C183D7F6-B498-43B3-948B-1728B52AA6E4}">
                  <adec:decorative xmlns:adec="http://schemas.microsoft.com/office/drawing/2017/decorative" val="1"/>
                </a:ext>
              </a:extLst>
            </p:cNvPr>
            <p:cNvSpPr/>
            <p:nvPr/>
          </p:nvSpPr>
          <p:spPr>
            <a:xfrm>
              <a:off x="8082849" y="1370585"/>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Oval 25">
              <a:extLst>
                <a:ext uri="{FF2B5EF4-FFF2-40B4-BE49-F238E27FC236}">
                  <a16:creationId xmlns:a16="http://schemas.microsoft.com/office/drawing/2014/main" id="{38809726-EC6F-8727-7C6B-A11696EA5866}"/>
                </a:ext>
                <a:ext uri="{C183D7F6-B498-43B3-948B-1728B52AA6E4}">
                  <adec:decorative xmlns:adec="http://schemas.microsoft.com/office/drawing/2017/decorative" val="1"/>
                </a:ext>
              </a:extLst>
            </p:cNvPr>
            <p:cNvSpPr/>
            <p:nvPr/>
          </p:nvSpPr>
          <p:spPr>
            <a:xfrm>
              <a:off x="8002760" y="1732340"/>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id="{F253D834-9422-1A9D-95AF-6A6B833801DF}"/>
                </a:ext>
                <a:ext uri="{C183D7F6-B498-43B3-948B-1728B52AA6E4}">
                  <adec:decorative xmlns:adec="http://schemas.microsoft.com/office/drawing/2017/decorative" val="1"/>
                </a:ext>
              </a:extLst>
            </p:cNvPr>
            <p:cNvSpPr/>
            <p:nvPr/>
          </p:nvSpPr>
          <p:spPr>
            <a:xfrm>
              <a:off x="6545752" y="2248119"/>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3FAEBAEE-AEFC-122C-4C5E-C357B3C3FA96}"/>
                </a:ext>
                <a:ext uri="{C183D7F6-B498-43B3-948B-1728B52AA6E4}">
                  <adec:decorative xmlns:adec="http://schemas.microsoft.com/office/drawing/2017/decorative" val="1"/>
                </a:ext>
              </a:extLst>
            </p:cNvPr>
            <p:cNvSpPr/>
            <p:nvPr/>
          </p:nvSpPr>
          <p:spPr>
            <a:xfrm>
              <a:off x="7250590" y="2028799"/>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Oval 29">
              <a:extLst>
                <a:ext uri="{FF2B5EF4-FFF2-40B4-BE49-F238E27FC236}">
                  <a16:creationId xmlns:a16="http://schemas.microsoft.com/office/drawing/2014/main" id="{586A5514-E6C8-AD3D-281D-38DB2838F04D}"/>
                </a:ext>
                <a:ext uri="{C183D7F6-B498-43B3-948B-1728B52AA6E4}">
                  <adec:decorative xmlns:adec="http://schemas.microsoft.com/office/drawing/2017/decorative" val="1"/>
                </a:ext>
              </a:extLst>
            </p:cNvPr>
            <p:cNvSpPr/>
            <p:nvPr/>
          </p:nvSpPr>
          <p:spPr>
            <a:xfrm>
              <a:off x="7890938" y="2094100"/>
              <a:ext cx="191911" cy="158045"/>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0FA28839-94DD-F48A-01B1-C84332420F91}"/>
                </a:ext>
                <a:ext uri="{C183D7F6-B498-43B3-948B-1728B52AA6E4}">
                  <adec:decorative xmlns:adec="http://schemas.microsoft.com/office/drawing/2017/decorative" val="1"/>
                </a:ext>
              </a:extLst>
            </p:cNvPr>
            <p:cNvSpPr/>
            <p:nvPr/>
          </p:nvSpPr>
          <p:spPr>
            <a:xfrm>
              <a:off x="8088492" y="2286008"/>
              <a:ext cx="174973" cy="135465"/>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C72C4467-CA30-0F87-D130-B925F851C117}"/>
                </a:ext>
                <a:ext uri="{C183D7F6-B498-43B3-948B-1728B52AA6E4}">
                  <adec:decorative xmlns:adec="http://schemas.microsoft.com/office/drawing/2017/decorative" val="1"/>
                </a:ext>
              </a:extLst>
            </p:cNvPr>
            <p:cNvSpPr/>
            <p:nvPr/>
          </p:nvSpPr>
          <p:spPr>
            <a:xfrm>
              <a:off x="7781028" y="2500011"/>
              <a:ext cx="191911" cy="158045"/>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E65BF55D-998C-1476-0F3E-38ABC5DE40B8}"/>
                </a:ext>
                <a:ext uri="{C183D7F6-B498-43B3-948B-1728B52AA6E4}">
                  <adec:decorative xmlns:adec="http://schemas.microsoft.com/office/drawing/2017/decorative" val="1"/>
                </a:ext>
              </a:extLst>
            </p:cNvPr>
            <p:cNvSpPr/>
            <p:nvPr/>
          </p:nvSpPr>
          <p:spPr>
            <a:xfrm>
              <a:off x="7727246" y="2291656"/>
              <a:ext cx="191911" cy="158045"/>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Oval 34">
              <a:extLst>
                <a:ext uri="{FF2B5EF4-FFF2-40B4-BE49-F238E27FC236}">
                  <a16:creationId xmlns:a16="http://schemas.microsoft.com/office/drawing/2014/main" id="{AC577834-F2FA-9842-15E7-E97EB3E0F40D}"/>
                </a:ext>
                <a:ext uri="{C183D7F6-B498-43B3-948B-1728B52AA6E4}">
                  <adec:decorative xmlns:adec="http://schemas.microsoft.com/office/drawing/2017/decorative" val="1"/>
                </a:ext>
              </a:extLst>
            </p:cNvPr>
            <p:cNvSpPr/>
            <p:nvPr/>
          </p:nvSpPr>
          <p:spPr>
            <a:xfrm>
              <a:off x="8034115" y="2528724"/>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978D8988-765B-3DCB-E1FF-4209BE21F353}"/>
                </a:ext>
                <a:ext uri="{C183D7F6-B498-43B3-948B-1728B52AA6E4}">
                  <adec:decorative xmlns:adec="http://schemas.microsoft.com/office/drawing/2017/decorative" val="1"/>
                </a:ext>
              </a:extLst>
            </p:cNvPr>
            <p:cNvSpPr/>
            <p:nvPr/>
          </p:nvSpPr>
          <p:spPr>
            <a:xfrm>
              <a:off x="7262132" y="3014631"/>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F6A6A0D2-9198-199E-0ABC-5D1C876DC13E}"/>
                </a:ext>
                <a:ext uri="{C183D7F6-B498-43B3-948B-1728B52AA6E4}">
                  <adec:decorative xmlns:adec="http://schemas.microsoft.com/office/drawing/2017/decorative" val="1"/>
                </a:ext>
              </a:extLst>
            </p:cNvPr>
            <p:cNvSpPr/>
            <p:nvPr/>
          </p:nvSpPr>
          <p:spPr>
            <a:xfrm>
              <a:off x="7850874" y="3980208"/>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id="{BE408AE9-ABE4-AC44-6D42-B5EFA65A4480}"/>
                </a:ext>
                <a:ext uri="{C183D7F6-B498-43B3-948B-1728B52AA6E4}">
                  <adec:decorative xmlns:adec="http://schemas.microsoft.com/office/drawing/2017/decorative" val="1"/>
                </a:ext>
              </a:extLst>
            </p:cNvPr>
            <p:cNvSpPr/>
            <p:nvPr/>
          </p:nvSpPr>
          <p:spPr>
            <a:xfrm>
              <a:off x="8167509" y="3342699"/>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AD366FED-3C07-A30B-5086-24DB2EBDF871}"/>
                </a:ext>
                <a:ext uri="{C183D7F6-B498-43B3-948B-1728B52AA6E4}">
                  <adec:decorative xmlns:adec="http://schemas.microsoft.com/office/drawing/2017/decorative" val="1"/>
                </a:ext>
              </a:extLst>
            </p:cNvPr>
            <p:cNvSpPr/>
            <p:nvPr/>
          </p:nvSpPr>
          <p:spPr>
            <a:xfrm>
              <a:off x="9158494" y="4013794"/>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A52BB0FF-51A1-E7D7-0BE3-32695C5B25AA}"/>
                </a:ext>
                <a:ext uri="{C183D7F6-B498-43B3-948B-1728B52AA6E4}">
                  <adec:decorative xmlns:adec="http://schemas.microsoft.com/office/drawing/2017/decorative" val="1"/>
                </a:ext>
              </a:extLst>
            </p:cNvPr>
            <p:cNvSpPr/>
            <p:nvPr/>
          </p:nvSpPr>
          <p:spPr>
            <a:xfrm>
              <a:off x="7774216" y="4865709"/>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3D63D593-60AF-AFFE-960F-08A27A0E0937}"/>
                </a:ext>
                <a:ext uri="{C183D7F6-B498-43B3-948B-1728B52AA6E4}">
                  <adec:decorative xmlns:adec="http://schemas.microsoft.com/office/drawing/2017/decorative" val="1"/>
                </a:ext>
              </a:extLst>
            </p:cNvPr>
            <p:cNvSpPr/>
            <p:nvPr/>
          </p:nvSpPr>
          <p:spPr>
            <a:xfrm>
              <a:off x="8385134" y="4769753"/>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C84A2BA2-9D37-5FA4-B034-54F1DF9164BE}"/>
                </a:ext>
                <a:ext uri="{C183D7F6-B498-43B3-948B-1728B52AA6E4}">
                  <adec:decorative xmlns:adec="http://schemas.microsoft.com/office/drawing/2017/decorative" val="1"/>
                </a:ext>
              </a:extLst>
            </p:cNvPr>
            <p:cNvSpPr/>
            <p:nvPr/>
          </p:nvSpPr>
          <p:spPr>
            <a:xfrm>
              <a:off x="10058414" y="4967129"/>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01FB6C95-639F-312E-010D-14353FF530D1}"/>
                </a:ext>
                <a:ext uri="{C183D7F6-B498-43B3-948B-1728B52AA6E4}">
                  <adec:decorative xmlns:adec="http://schemas.microsoft.com/office/drawing/2017/decorative" val="1"/>
                </a:ext>
              </a:extLst>
            </p:cNvPr>
            <p:cNvSpPr/>
            <p:nvPr/>
          </p:nvSpPr>
          <p:spPr>
            <a:xfrm>
              <a:off x="9228672" y="5889653"/>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4F4D896A-910D-D782-B05A-DBB82969ECCD}"/>
                </a:ext>
                <a:ext uri="{C183D7F6-B498-43B3-948B-1728B52AA6E4}">
                  <adec:decorative xmlns:adec="http://schemas.microsoft.com/office/drawing/2017/decorative" val="1"/>
                </a:ext>
              </a:extLst>
            </p:cNvPr>
            <p:cNvSpPr/>
            <p:nvPr/>
          </p:nvSpPr>
          <p:spPr>
            <a:xfrm>
              <a:off x="10908587" y="6474556"/>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65" name="Group 64" descr="Legend for map">
            <a:extLst>
              <a:ext uri="{FF2B5EF4-FFF2-40B4-BE49-F238E27FC236}">
                <a16:creationId xmlns:a16="http://schemas.microsoft.com/office/drawing/2014/main" id="{30CF76A0-5697-9E9B-0666-E82BE4D31A82}"/>
              </a:ext>
            </a:extLst>
          </p:cNvPr>
          <p:cNvGrpSpPr/>
          <p:nvPr/>
        </p:nvGrpSpPr>
        <p:grpSpPr>
          <a:xfrm>
            <a:off x="9667257" y="319673"/>
            <a:ext cx="2318249" cy="1354217"/>
            <a:chOff x="9800496" y="577739"/>
            <a:chExt cx="2318249" cy="1354217"/>
          </a:xfrm>
        </p:grpSpPr>
        <p:sp>
          <p:nvSpPr>
            <p:cNvPr id="62" name="Oval 61">
              <a:extLst>
                <a:ext uri="{FF2B5EF4-FFF2-40B4-BE49-F238E27FC236}">
                  <a16:creationId xmlns:a16="http://schemas.microsoft.com/office/drawing/2014/main" id="{BDBB98CA-A9A8-6206-CD49-9D9BA2B5A116}"/>
                </a:ext>
              </a:extLst>
            </p:cNvPr>
            <p:cNvSpPr/>
            <p:nvPr/>
          </p:nvSpPr>
          <p:spPr>
            <a:xfrm>
              <a:off x="9803372" y="722683"/>
              <a:ext cx="191911" cy="191911"/>
            </a:xfrm>
            <a:prstGeom prst="ellipse">
              <a:avLst/>
            </a:prstGeom>
            <a:solidFill>
              <a:srgbClr val="0432FF"/>
            </a:solidFill>
            <a:ln w="38100">
              <a:solidFill>
                <a:srgbClr val="0432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TextBox 62">
              <a:extLst>
                <a:ext uri="{FF2B5EF4-FFF2-40B4-BE49-F238E27FC236}">
                  <a16:creationId xmlns:a16="http://schemas.microsoft.com/office/drawing/2014/main" id="{6FB151A5-9BF9-CE65-B641-DF0300903831}"/>
                </a:ext>
              </a:extLst>
            </p:cNvPr>
            <p:cNvSpPr txBox="1"/>
            <p:nvPr/>
          </p:nvSpPr>
          <p:spPr>
            <a:xfrm>
              <a:off x="10026496" y="577739"/>
              <a:ext cx="2092249" cy="135421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120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Participating Clinic</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Planned Clinic </a:t>
              </a:r>
              <a:r>
                <a:rPr lang="en-US" sz="1600">
                  <a:solidFill>
                    <a:prstClr val="black"/>
                  </a:solidFill>
                  <a:latin typeface="Calibri" panose="020F0502020204030204"/>
                </a:rPr>
                <a:t>Transfer</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did not participate</a:t>
              </a:r>
              <a:endParaRPr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64" name="Oval 63">
              <a:extLst>
                <a:ext uri="{FF2B5EF4-FFF2-40B4-BE49-F238E27FC236}">
                  <a16:creationId xmlns:a16="http://schemas.microsoft.com/office/drawing/2014/main" id="{9DAED330-4951-5F72-7DFD-B400A28F236E}"/>
                </a:ext>
              </a:extLst>
            </p:cNvPr>
            <p:cNvSpPr/>
            <p:nvPr/>
          </p:nvSpPr>
          <p:spPr>
            <a:xfrm>
              <a:off x="9800496" y="1271902"/>
              <a:ext cx="191911" cy="191911"/>
            </a:xfrm>
            <a:prstGeom prst="ellipse">
              <a:avLst/>
            </a:prstGeom>
            <a:solidFill>
              <a:srgbClr val="0432FF"/>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1" name="Text 2">
            <a:extLst>
              <a:ext uri="{FF2B5EF4-FFF2-40B4-BE49-F238E27FC236}">
                <a16:creationId xmlns:a16="http://schemas.microsoft.com/office/drawing/2014/main" id="{5E56EBE8-7F14-0101-5614-6CEF25F945CD}"/>
              </a:ext>
            </a:extLst>
          </p:cNvPr>
          <p:cNvSpPr>
            <a:spLocks noGrp="1"/>
          </p:cNvSpPr>
          <p:nvPr>
            <p:ph type="title" idx="4294967295"/>
          </p:nvPr>
        </p:nvSpPr>
        <p:spPr>
          <a:xfrm>
            <a:off x="1018448" y="3939919"/>
            <a:ext cx="5227075"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1B2A4A"/>
                </a:solidFill>
                <a:effectLst/>
                <a:uLnTx/>
                <a:uFillTx/>
                <a:latin typeface="Aptos" panose="020B0004020202020204" pitchFamily="34" charset="0"/>
                <a:ea typeface="+mn-ea"/>
                <a:cs typeface="+mn-cs"/>
              </a:rPr>
              <a:t>Map of Massachusetts Community Behavioral Health Centers (CBHCs)</a:t>
            </a:r>
            <a:endParaRPr kumimoji="0" lang="en-US" sz="24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grpSp>
        <p:nvGrpSpPr>
          <p:cNvPr id="68" name="Group 67" descr="All CBHC Leaders were highly committed to expanding access and use of long-acting psychiatric medications in the next year &#10;">
            <a:extLst>
              <a:ext uri="{FF2B5EF4-FFF2-40B4-BE49-F238E27FC236}">
                <a16:creationId xmlns:a16="http://schemas.microsoft.com/office/drawing/2014/main" id="{DC05E3DA-5B11-D76F-E90C-9C6717BFA74D}"/>
              </a:ext>
              <a:ext uri="{C183D7F6-B498-43B3-948B-1728B52AA6E4}">
                <adec:decorative xmlns:adec="http://schemas.microsoft.com/office/drawing/2017/decorative" val="0"/>
              </a:ext>
            </a:extLst>
          </p:cNvPr>
          <p:cNvGrpSpPr/>
          <p:nvPr/>
        </p:nvGrpSpPr>
        <p:grpSpPr>
          <a:xfrm>
            <a:off x="481990" y="4815999"/>
            <a:ext cx="6421775" cy="1191164"/>
            <a:chOff x="6217921" y="6979919"/>
            <a:chExt cx="5254619" cy="1101376"/>
          </a:xfrm>
        </p:grpSpPr>
        <p:sp>
          <p:nvSpPr>
            <p:cNvPr id="69" name="Shape 9">
              <a:extLst>
                <a:ext uri="{FF2B5EF4-FFF2-40B4-BE49-F238E27FC236}">
                  <a16:creationId xmlns:a16="http://schemas.microsoft.com/office/drawing/2014/main" id="{0F6F25B5-0265-D632-90B1-BA4C31319A3A}"/>
                </a:ext>
              </a:extLst>
            </p:cNvPr>
            <p:cNvSpPr/>
            <p:nvPr/>
          </p:nvSpPr>
          <p:spPr>
            <a:xfrm>
              <a:off x="6217921" y="6979919"/>
              <a:ext cx="5240471" cy="1101376"/>
            </a:xfrm>
            <a:prstGeom prst="rect">
              <a:avLst/>
            </a:prstGeom>
            <a:solidFill>
              <a:srgbClr val="FDF4E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Shape 10">
              <a:extLst>
                <a:ext uri="{FF2B5EF4-FFF2-40B4-BE49-F238E27FC236}">
                  <a16:creationId xmlns:a16="http://schemas.microsoft.com/office/drawing/2014/main" id="{73BC278E-A53A-1A32-2082-1805DA456D7B}"/>
                </a:ext>
              </a:extLst>
            </p:cNvPr>
            <p:cNvSpPr/>
            <p:nvPr/>
          </p:nvSpPr>
          <p:spPr>
            <a:xfrm>
              <a:off x="6217921" y="6979920"/>
              <a:ext cx="58745" cy="1101375"/>
            </a:xfrm>
            <a:prstGeom prst="rect">
              <a:avLst/>
            </a:prstGeom>
            <a:solidFill>
              <a:srgbClr val="B3782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Text 11">
              <a:extLst>
                <a:ext uri="{FF2B5EF4-FFF2-40B4-BE49-F238E27FC236}">
                  <a16:creationId xmlns:a16="http://schemas.microsoft.com/office/drawing/2014/main" id="{EE00489A-FB3B-DDF8-1015-A71F3715F217}"/>
                </a:ext>
              </a:extLst>
            </p:cNvPr>
            <p:cNvSpPr/>
            <p:nvPr/>
          </p:nvSpPr>
          <p:spPr>
            <a:xfrm>
              <a:off x="6351900" y="7338397"/>
              <a:ext cx="512064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All CBHC Leaders were </a:t>
              </a:r>
              <a:r>
                <a:rPr kumimoji="0" lang="en-US" sz="2400" b="1" i="0" u="none" strike="noStrike" kern="1200" cap="none" spc="0" normalizeH="0" baseline="0" noProof="0">
                  <a:ln>
                    <a:noFill/>
                  </a:ln>
                  <a:solidFill>
                    <a:srgbClr val="0F3B3D"/>
                  </a:solidFill>
                  <a:effectLst/>
                  <a:uLnTx/>
                  <a:uFillTx/>
                  <a:latin typeface="Georgia" panose="02040502050405020303" pitchFamily="18" charset="0"/>
                  <a:ea typeface="Calibri" pitchFamily="34" charset="-122"/>
                  <a:cs typeface="Calibri" pitchFamily="34" charset="-120"/>
                </a:rPr>
                <a:t>highly committed </a:t>
              </a:r>
              <a:r>
                <a:rPr kumimoji="0" lang="en-US" sz="22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to expanding access and use of long-acting psychiatric medications in the next year </a:t>
              </a:r>
              <a:endParaRPr kumimoji="0" lang="en-US" sz="22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 name="Picture 1" descr="Logo for Massachusetts General Hospital Center of Excellence for Psychosocial and Systemic Research ">
            <a:extLst>
              <a:ext uri="{FF2B5EF4-FFF2-40B4-BE49-F238E27FC236}">
                <a16:creationId xmlns:a16="http://schemas.microsoft.com/office/drawing/2014/main" id="{56E8B5FA-4D3A-10D4-B284-77575E88B578}"/>
              </a:ext>
            </a:extLst>
          </p:cNvPr>
          <p:cNvPicPr>
            <a:picLocks noChangeAspect="1"/>
          </p:cNvPicPr>
          <p:nvPr/>
        </p:nvPicPr>
        <p:blipFill>
          <a:blip r:embed="rId4">
            <a:extLst>
              <a:ext uri="{28A0092B-C50C-407E-A947-70E740481C1C}">
                <a14:useLocalDpi xmlns:a14="http://schemas.microsoft.com/office/drawing/2010/main" val="0"/>
              </a:ext>
            </a:extLst>
          </a:blip>
          <a:srcRect l="12829" t="24287" b="20405"/>
          <a:stretch/>
        </p:blipFill>
        <p:spPr>
          <a:xfrm>
            <a:off x="175537" y="6320626"/>
            <a:ext cx="1387975" cy="331120"/>
          </a:xfrm>
          <a:prstGeom prst="rect">
            <a:avLst/>
          </a:prstGeom>
        </p:spPr>
      </p:pic>
      <p:sp>
        <p:nvSpPr>
          <p:cNvPr id="3" name="TextBox 2">
            <a:extLst>
              <a:ext uri="{FF2B5EF4-FFF2-40B4-BE49-F238E27FC236}">
                <a16:creationId xmlns:a16="http://schemas.microsoft.com/office/drawing/2014/main" id="{BC358FEF-6062-6A9A-A5E7-2E3A371F38B3}"/>
              </a:ext>
            </a:extLst>
          </p:cNvPr>
          <p:cNvSpPr txBox="1"/>
          <p:nvPr/>
        </p:nvSpPr>
        <p:spPr>
          <a:xfrm>
            <a:off x="135914" y="6570512"/>
            <a:ext cx="301396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Map created and presented by Foo CYS, 2026</a:t>
            </a:r>
          </a:p>
        </p:txBody>
      </p:sp>
    </p:spTree>
    <p:extLst>
      <p:ext uri="{BB962C8B-B14F-4D97-AF65-F5344CB8AC3E}">
        <p14:creationId xmlns:p14="http://schemas.microsoft.com/office/powerpoint/2010/main" val="677971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1">
            <a:extLst>
              <a:ext uri="{FF2B5EF4-FFF2-40B4-BE49-F238E27FC236}">
                <a16:creationId xmlns:a16="http://schemas.microsoft.com/office/drawing/2014/main" id="{5AFDEF81-D3E5-C89E-0114-AA10075A0C4C}"/>
              </a:ext>
            </a:extLst>
          </p:cNvPr>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PHASE 2: LANDSCAPE ANALYSIS</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 2">
            <a:extLst>
              <a:ext uri="{FF2B5EF4-FFF2-40B4-BE49-F238E27FC236}">
                <a16:creationId xmlns:a16="http://schemas.microsoft.com/office/drawing/2014/main" id="{AC817B7F-B8A7-9D84-B74C-2C9B4BF879E0}"/>
              </a:ext>
            </a:extLst>
          </p:cNvPr>
          <p:cNvSpPr>
            <a:spLocks noGrp="1"/>
          </p:cNvSpPr>
          <p:nvPr>
            <p:ph type="title" idx="4294967295"/>
          </p:nvPr>
        </p:nvSpPr>
        <p:spPr>
          <a:xfrm>
            <a:off x="472440" y="644144"/>
            <a:ext cx="11036968"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B2A4A"/>
                </a:solidFill>
                <a:effectLst/>
                <a:uLnTx/>
                <a:uFillTx/>
                <a:latin typeface="Aptos" panose="020B0004020202020204" pitchFamily="34" charset="0"/>
                <a:ea typeface="+mn-ea"/>
                <a:cs typeface="+mn-cs"/>
              </a:rPr>
              <a:t>Prescribing Capability of Long-Acting Medications in Massachusetts CBHCs </a:t>
            </a:r>
            <a:endParaRPr kumimoji="0" lang="en-US" sz="40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grpSp>
        <p:nvGrpSpPr>
          <p:cNvPr id="2" name="Group 1" descr="Bar chart showing number of sites that routinely, infrequently, or do not prescribe long-acting antipsychotic, naltrexone, and buprenorphine medications. ">
            <a:extLst>
              <a:ext uri="{FF2B5EF4-FFF2-40B4-BE49-F238E27FC236}">
                <a16:creationId xmlns:a16="http://schemas.microsoft.com/office/drawing/2014/main" id="{542F8761-E343-E4D3-421E-1BB3CBC36733}"/>
              </a:ext>
            </a:extLst>
          </p:cNvPr>
          <p:cNvGrpSpPr/>
          <p:nvPr/>
        </p:nvGrpSpPr>
        <p:grpSpPr>
          <a:xfrm>
            <a:off x="472440" y="2108370"/>
            <a:ext cx="11036968" cy="2949768"/>
            <a:chOff x="472440" y="2108370"/>
            <a:chExt cx="11036968" cy="2949768"/>
          </a:xfrm>
        </p:grpSpPr>
        <p:graphicFrame>
          <p:nvGraphicFramePr>
            <p:cNvPr id="4" name="Chart 0" descr="Bar chart showing number of sites that routinely, infrequently, or do not prescribe long-acting antipsychotic, naltrexone, and buprenorphine medications. "/>
            <p:cNvGraphicFramePr/>
            <p:nvPr/>
          </p:nvGraphicFramePr>
          <p:xfrm>
            <a:off x="472440" y="2108370"/>
            <a:ext cx="9448800" cy="294976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2"/>
            <p:cNvSpPr/>
            <p:nvPr/>
          </p:nvSpPr>
          <p:spPr>
            <a:xfrm>
              <a:off x="9863488" y="2255378"/>
              <a:ext cx="164592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90%</a:t>
              </a: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600" b="0" i="1" u="none" strike="noStrike" kern="1200" cap="none" spc="0" normalizeH="0" baseline="0" noProof="0">
                  <a:ln>
                    <a:noFill/>
                  </a:ln>
                  <a:solidFill>
                    <a:srgbClr val="6B7280"/>
                  </a:solidFill>
                  <a:effectLst/>
                  <a:uLnTx/>
                  <a:uFillTx/>
                  <a:latin typeface="Calibri" pitchFamily="34" charset="0"/>
                  <a:ea typeface="Calibri" pitchFamily="34" charset="-122"/>
                  <a:cs typeface="Calibri" pitchFamily="34" charset="-120"/>
                </a:rPr>
                <a:t>prescribe</a:t>
              </a:r>
              <a:endParaRPr kumimoji="0" lang="en-US"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3"/>
            <p:cNvSpPr/>
            <p:nvPr/>
          </p:nvSpPr>
          <p:spPr>
            <a:xfrm>
              <a:off x="9863488" y="2935647"/>
              <a:ext cx="164592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86%</a:t>
              </a: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600" b="0" i="1" u="none" strike="noStrike" kern="1200" cap="none" spc="0" normalizeH="0" baseline="0" noProof="0">
                  <a:ln>
                    <a:noFill/>
                  </a:ln>
                  <a:solidFill>
                    <a:srgbClr val="6B7280"/>
                  </a:solidFill>
                  <a:effectLst/>
                  <a:uLnTx/>
                  <a:uFillTx/>
                  <a:latin typeface="Calibri" pitchFamily="34" charset="0"/>
                  <a:ea typeface="Calibri" pitchFamily="34" charset="-122"/>
                  <a:cs typeface="Calibri" pitchFamily="34" charset="-120"/>
                </a:rPr>
                <a:t>prescribe</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9863488" y="3615916"/>
              <a:ext cx="164592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66%</a:t>
              </a: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600" b="0" i="1" u="none" strike="noStrike" kern="1200" cap="none" spc="0" normalizeH="0" baseline="0" noProof="0">
                  <a:ln>
                    <a:noFill/>
                  </a:ln>
                  <a:solidFill>
                    <a:srgbClr val="6B7280"/>
                  </a:solidFill>
                  <a:effectLst/>
                  <a:uLnTx/>
                  <a:uFillTx/>
                  <a:latin typeface="Calibri" pitchFamily="34" charset="0"/>
                  <a:ea typeface="Calibri" pitchFamily="34" charset="-122"/>
                  <a:cs typeface="Calibri" pitchFamily="34" charset="-120"/>
                </a:rPr>
                <a:t>prescribe</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3" name="Group 22">
            <a:extLst>
              <a:ext uri="{FF2B5EF4-FFF2-40B4-BE49-F238E27FC236}">
                <a16:creationId xmlns:a16="http://schemas.microsoft.com/office/drawing/2014/main" id="{5CE9DCA4-1E89-9980-A2C9-CC876873E70F}"/>
              </a:ext>
              <a:ext uri="{C183D7F6-B498-43B3-948B-1728B52AA6E4}">
                <adec:decorative xmlns:adec="http://schemas.microsoft.com/office/drawing/2017/decorative" val="1"/>
              </a:ext>
            </a:extLst>
          </p:cNvPr>
          <p:cNvGrpSpPr/>
          <p:nvPr/>
        </p:nvGrpSpPr>
        <p:grpSpPr>
          <a:xfrm>
            <a:off x="2885009" y="5314061"/>
            <a:ext cx="8624399" cy="1178179"/>
            <a:chOff x="6217920" y="6979919"/>
            <a:chExt cx="5486400" cy="1252029"/>
          </a:xfrm>
        </p:grpSpPr>
        <p:sp>
          <p:nvSpPr>
            <p:cNvPr id="12" name="Shape 9"/>
            <p:cNvSpPr/>
            <p:nvPr/>
          </p:nvSpPr>
          <p:spPr>
            <a:xfrm>
              <a:off x="6217920" y="6979919"/>
              <a:ext cx="5486400" cy="1252028"/>
            </a:xfrm>
            <a:prstGeom prst="rect">
              <a:avLst/>
            </a:prstGeom>
            <a:solidFill>
              <a:srgbClr val="FDF4E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10"/>
            <p:cNvSpPr/>
            <p:nvPr/>
          </p:nvSpPr>
          <p:spPr>
            <a:xfrm>
              <a:off x="6217920" y="6979920"/>
              <a:ext cx="72992" cy="1252028"/>
            </a:xfrm>
            <a:prstGeom prst="rect">
              <a:avLst/>
            </a:prstGeom>
            <a:solidFill>
              <a:srgbClr val="B3782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1"/>
            <p:cNvSpPr/>
            <p:nvPr/>
          </p:nvSpPr>
          <p:spPr>
            <a:xfrm>
              <a:off x="6400800" y="7065892"/>
              <a:ext cx="512064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Ability to Prescribe Follows Access </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2" descr="Ability to prescribe follows access: Lack of onsite administration capability and workflows was top reason for infrequent or no prescribing of all long-acting medications. &#10;"/>
            <p:cNvSpPr/>
            <p:nvPr/>
          </p:nvSpPr>
          <p:spPr>
            <a:xfrm>
              <a:off x="6446520" y="7498461"/>
              <a:ext cx="5120640" cy="640080"/>
            </a:xfrm>
            <a:prstGeom prst="rect">
              <a:avLst/>
            </a:prstGeom>
            <a:noFill/>
            <a:ln/>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Lack of onsite administration capability and workflows </a:t>
              </a:r>
              <a:r>
                <a:rPr kumimoji="0" lang="en-US" sz="2000" b="0" i="1"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was top reason for infrequent or no prescribing of all long-acting medications. </a:t>
              </a:r>
              <a:endParaRPr kumimoji="0" lang="en-US" sz="2000" b="0" i="1"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4" name="Picture 23" descr="Logo for Massachusetts General Hospital Center of Excellence for Psychosocial and Systemic Research ">
            <a:extLst>
              <a:ext uri="{FF2B5EF4-FFF2-40B4-BE49-F238E27FC236}">
                <a16:creationId xmlns:a16="http://schemas.microsoft.com/office/drawing/2014/main" id="{841B6685-B7D7-DFAF-2F45-0062AF0BD482}"/>
              </a:ext>
            </a:extLst>
          </p:cNvPr>
          <p:cNvPicPr>
            <a:picLocks noChangeAspect="1"/>
          </p:cNvPicPr>
          <p:nvPr/>
        </p:nvPicPr>
        <p:blipFill>
          <a:blip r:embed="rId4">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25" name="TextBox 24">
            <a:extLst>
              <a:ext uri="{FF2B5EF4-FFF2-40B4-BE49-F238E27FC236}">
                <a16:creationId xmlns:a16="http://schemas.microsoft.com/office/drawing/2014/main" id="{649F95B0-F446-3143-122C-E264F4206603}"/>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
        <p:nvSpPr>
          <p:cNvPr id="26" name="Shape 0">
            <a:extLst>
              <a:ext uri="{FF2B5EF4-FFF2-40B4-BE49-F238E27FC236}">
                <a16:creationId xmlns:a16="http://schemas.microsoft.com/office/drawing/2014/main" id="{FFDD114B-30EF-A179-1FF6-CAA6EAE3A603}"/>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AC76C-DBAE-FFC6-AEA7-A7908986BAA5}"/>
            </a:ext>
          </a:extLst>
        </p:cNvPr>
        <p:cNvGrpSpPr/>
        <p:nvPr/>
      </p:nvGrpSpPr>
      <p:grpSpPr>
        <a:xfrm>
          <a:off x="0" y="0"/>
          <a:ext cx="0" cy="0"/>
          <a:chOff x="0" y="0"/>
          <a:chExt cx="0" cy="0"/>
        </a:xfrm>
      </p:grpSpPr>
      <p:sp>
        <p:nvSpPr>
          <p:cNvPr id="21" name="Text 1">
            <a:extLst>
              <a:ext uri="{FF2B5EF4-FFF2-40B4-BE49-F238E27FC236}">
                <a16:creationId xmlns:a16="http://schemas.microsoft.com/office/drawing/2014/main" id="{F7DDDC69-2AB9-FB0D-C4F1-72814FF81267}"/>
              </a:ext>
            </a:extLst>
          </p:cNvPr>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PHASE 2: LANDSCAPE ANALYSIS</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 2">
            <a:extLst>
              <a:ext uri="{FF2B5EF4-FFF2-40B4-BE49-F238E27FC236}">
                <a16:creationId xmlns:a16="http://schemas.microsoft.com/office/drawing/2014/main" id="{85590D95-7B83-A6E9-6441-5AFECDCD860B}"/>
              </a:ext>
            </a:extLst>
          </p:cNvPr>
          <p:cNvSpPr>
            <a:spLocks noGrp="1"/>
          </p:cNvSpPr>
          <p:nvPr>
            <p:ph type="title" idx="4294967295"/>
          </p:nvPr>
        </p:nvSpPr>
        <p:spPr>
          <a:xfrm>
            <a:off x="472440" y="644144"/>
            <a:ext cx="11036968"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B2A4A"/>
                </a:solidFill>
                <a:effectLst/>
                <a:uLnTx/>
                <a:uFillTx/>
                <a:latin typeface="Aptos" panose="020B0004020202020204" pitchFamily="34" charset="0"/>
                <a:ea typeface="+mn-ea"/>
                <a:cs typeface="+mn-cs"/>
              </a:rPr>
              <a:t>Administration Capability of Long-Acting Medications in Massachusetts CBHCs </a:t>
            </a:r>
            <a:endParaRPr kumimoji="0" lang="en-US" sz="40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grpSp>
        <p:nvGrpSpPr>
          <p:cNvPr id="4" name="Group 3" descr="Bar chart showing number of sites that: 1) administered and stored medications on-site, 2) administered medications onsite without storage, 3) referred administration of medications to external sites, and 4) had no established administration or referral pathways, across long-acting antipsychotic, naltrexone, and buprenorphine medications. ">
            <a:extLst>
              <a:ext uri="{FF2B5EF4-FFF2-40B4-BE49-F238E27FC236}">
                <a16:creationId xmlns:a16="http://schemas.microsoft.com/office/drawing/2014/main" id="{3974FBB6-7A13-6A06-1C75-FD57EF7950CD}"/>
              </a:ext>
            </a:extLst>
          </p:cNvPr>
          <p:cNvGrpSpPr/>
          <p:nvPr/>
        </p:nvGrpSpPr>
        <p:grpSpPr>
          <a:xfrm>
            <a:off x="472440" y="2445751"/>
            <a:ext cx="11247120" cy="3157163"/>
            <a:chOff x="472440" y="2445751"/>
            <a:chExt cx="11247120" cy="3157163"/>
          </a:xfrm>
        </p:grpSpPr>
        <p:graphicFrame>
          <p:nvGraphicFramePr>
            <p:cNvPr id="2" name="Chart 0" descr="Bar chart showing number of sites that: 1) administered and stored medications on-site, 2) administered medications onsite without storage, 3) referred administration of medications to external sites, and 4) had no established administration or referral pathways, across long-acting antipsychotic, naltrexone, and buprenorphine medications. ">
              <a:extLst>
                <a:ext uri="{FF2B5EF4-FFF2-40B4-BE49-F238E27FC236}">
                  <a16:creationId xmlns:a16="http://schemas.microsoft.com/office/drawing/2014/main" id="{8ADEB59B-1AC2-3C3F-2B6D-B6DF2934F4DC}"/>
                </a:ext>
              </a:extLst>
            </p:cNvPr>
            <p:cNvGraphicFramePr/>
            <p:nvPr/>
          </p:nvGraphicFramePr>
          <p:xfrm>
            <a:off x="472440" y="2445751"/>
            <a:ext cx="9543143" cy="315716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2">
              <a:extLst>
                <a:ext uri="{FF2B5EF4-FFF2-40B4-BE49-F238E27FC236}">
                  <a16:creationId xmlns:a16="http://schemas.microsoft.com/office/drawing/2014/main" id="{3D14B4D6-D4DA-8FAF-143A-D998B7A8CCCD}"/>
                </a:ext>
              </a:extLst>
            </p:cNvPr>
            <p:cNvSpPr/>
            <p:nvPr/>
          </p:nvSpPr>
          <p:spPr>
            <a:xfrm>
              <a:off x="10073640" y="2593629"/>
              <a:ext cx="164592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66%</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6B7280"/>
                  </a:solidFill>
                  <a:effectLst/>
                  <a:uLnTx/>
                  <a:uFillTx/>
                  <a:latin typeface="Calibri" pitchFamily="34" charset="0"/>
                  <a:ea typeface="Calibri" pitchFamily="34" charset="-122"/>
                  <a:cs typeface="Calibri" pitchFamily="34" charset="-120"/>
                </a:rPr>
                <a:t>administer onsite</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3">
              <a:extLst>
                <a:ext uri="{FF2B5EF4-FFF2-40B4-BE49-F238E27FC236}">
                  <a16:creationId xmlns:a16="http://schemas.microsoft.com/office/drawing/2014/main" id="{AB683E7C-A1AA-8C7C-19D6-1B87DF7198BB}"/>
                </a:ext>
              </a:extLst>
            </p:cNvPr>
            <p:cNvSpPr/>
            <p:nvPr/>
          </p:nvSpPr>
          <p:spPr>
            <a:xfrm>
              <a:off x="10073640" y="3233709"/>
              <a:ext cx="164592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62%</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6B7280"/>
                  </a:solidFill>
                  <a:effectLst/>
                  <a:uLnTx/>
                  <a:uFillTx/>
                  <a:latin typeface="Calibri" pitchFamily="34" charset="0"/>
                  <a:ea typeface="Calibri" pitchFamily="34" charset="-122"/>
                  <a:cs typeface="Calibri" pitchFamily="34" charset="-120"/>
                </a:rPr>
                <a:t>administer onsite</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4">
              <a:extLst>
                <a:ext uri="{FF2B5EF4-FFF2-40B4-BE49-F238E27FC236}">
                  <a16:creationId xmlns:a16="http://schemas.microsoft.com/office/drawing/2014/main" id="{33726223-D060-4F28-B495-033D651588BF}"/>
                </a:ext>
              </a:extLst>
            </p:cNvPr>
            <p:cNvSpPr/>
            <p:nvPr/>
          </p:nvSpPr>
          <p:spPr>
            <a:xfrm>
              <a:off x="10073640" y="3923185"/>
              <a:ext cx="164592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45%</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6B7280"/>
                  </a:solidFill>
                  <a:effectLst/>
                  <a:uLnTx/>
                  <a:uFillTx/>
                  <a:latin typeface="Calibri" pitchFamily="34" charset="0"/>
                  <a:ea typeface="Calibri" pitchFamily="34" charset="-122"/>
                  <a:cs typeface="Calibri" pitchFamily="34" charset="-120"/>
                </a:rPr>
                <a:t>administer onsite</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4" name="Picture 23" descr="Logo for Massachusetts General Hospital Center of Excellence for Psychosocial and Systemic Research ">
            <a:extLst>
              <a:ext uri="{FF2B5EF4-FFF2-40B4-BE49-F238E27FC236}">
                <a16:creationId xmlns:a16="http://schemas.microsoft.com/office/drawing/2014/main" id="{4BED7124-05A1-AF10-51F1-7D6EF07E7BC7}"/>
              </a:ext>
            </a:extLst>
          </p:cNvPr>
          <p:cNvPicPr>
            <a:picLocks noChangeAspect="1"/>
          </p:cNvPicPr>
          <p:nvPr/>
        </p:nvPicPr>
        <p:blipFill>
          <a:blip r:embed="rId4">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25" name="TextBox 24">
            <a:extLst>
              <a:ext uri="{FF2B5EF4-FFF2-40B4-BE49-F238E27FC236}">
                <a16:creationId xmlns:a16="http://schemas.microsoft.com/office/drawing/2014/main" id="{A6409DFF-C699-7025-595B-60BC44156362}"/>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
        <p:nvSpPr>
          <p:cNvPr id="16" name="Shape 0">
            <a:extLst>
              <a:ext uri="{FF2B5EF4-FFF2-40B4-BE49-F238E27FC236}">
                <a16:creationId xmlns:a16="http://schemas.microsoft.com/office/drawing/2014/main" id="{7D23D6D4-9689-C1EF-C9FA-0DC985F9639A}"/>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403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 name="Text 1">
            <a:extLst>
              <a:ext uri="{FF2B5EF4-FFF2-40B4-BE49-F238E27FC236}">
                <a16:creationId xmlns:a16="http://schemas.microsoft.com/office/drawing/2014/main" id="{73679F84-FB83-1826-B2DE-78B22D85B246}"/>
              </a:ext>
            </a:extLst>
          </p:cNvPr>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PHASE 2: LANDSCAPE ANALYSIS</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Text 2">
            <a:extLst>
              <a:ext uri="{FF2B5EF4-FFF2-40B4-BE49-F238E27FC236}">
                <a16:creationId xmlns:a16="http://schemas.microsoft.com/office/drawing/2014/main" id="{D570B4B4-39C2-7590-56AC-867841874D2E}"/>
              </a:ext>
            </a:extLst>
          </p:cNvPr>
          <p:cNvSpPr>
            <a:spLocks noGrp="1"/>
          </p:cNvSpPr>
          <p:nvPr>
            <p:ph type="title" idx="4294967295"/>
          </p:nvPr>
        </p:nvSpPr>
        <p:spPr>
          <a:xfrm>
            <a:off x="472440" y="644144"/>
            <a:ext cx="11036968"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l">
              <a:spcBef>
                <a:spcPts val="0"/>
              </a:spcBef>
              <a:defRPr/>
            </a:pPr>
            <a:r>
              <a:rPr kumimoji="0" lang="en-US" sz="4000" b="1" i="0" u="none" strike="noStrike" kern="1200" cap="none" spc="0" normalizeH="0" baseline="0" noProof="0">
                <a:ln>
                  <a:noFill/>
                </a:ln>
                <a:solidFill>
                  <a:srgbClr val="1B2A4A"/>
                </a:solidFill>
                <a:effectLst/>
                <a:uLnTx/>
                <a:uFillTx/>
                <a:latin typeface="Aptos"/>
                <a:ea typeface="+mn-ea"/>
                <a:cs typeface="+mn-cs"/>
              </a:rPr>
              <a:t>Long-Acting Medication Implementation </a:t>
            </a:r>
            <a:r>
              <a:rPr lang="en-US" sz="4000" b="1">
                <a:solidFill>
                  <a:srgbClr val="1B2A4A"/>
                </a:solidFill>
                <a:latin typeface="Aptos"/>
                <a:ea typeface="+mn-ea"/>
                <a:cs typeface="+mn-cs"/>
              </a:rPr>
              <a:t>Profiles and Support Needs Across</a:t>
            </a:r>
            <a:r>
              <a:rPr kumimoji="0" lang="en-US" sz="4000" b="1" i="0" u="none" strike="noStrike" kern="1200" cap="none" spc="0" normalizeH="0" baseline="0" noProof="0">
                <a:ln>
                  <a:noFill/>
                </a:ln>
                <a:solidFill>
                  <a:srgbClr val="1B2A4A"/>
                </a:solidFill>
                <a:effectLst/>
                <a:uLnTx/>
                <a:uFillTx/>
                <a:latin typeface="Aptos"/>
                <a:ea typeface="+mn-ea"/>
                <a:cs typeface="+mn-cs"/>
              </a:rPr>
              <a:t> CBHCs  </a:t>
            </a:r>
            <a:endParaRPr kumimoji="0" lang="en-US" sz="4000" b="1" i="0" u="none" strike="noStrike" kern="1200" cap="none" spc="0" normalizeH="0" baseline="0" noProof="0">
              <a:ln>
                <a:noFill/>
              </a:ln>
              <a:solidFill>
                <a:schemeClr val="tx1"/>
              </a:solidFill>
              <a:effectLst/>
              <a:uLnTx/>
              <a:uFillTx/>
              <a:latin typeface="Aptos"/>
              <a:ea typeface="+mn-ea"/>
              <a:cs typeface="+mn-cs"/>
            </a:endParaRPr>
          </a:p>
        </p:txBody>
      </p:sp>
      <p:grpSp>
        <p:nvGrpSpPr>
          <p:cNvPr id="79" name="Group 78" descr="Three dimensions of implementation stage measured, indicated by a triangle shape">
            <a:extLst>
              <a:ext uri="{FF2B5EF4-FFF2-40B4-BE49-F238E27FC236}">
                <a16:creationId xmlns:a16="http://schemas.microsoft.com/office/drawing/2014/main" id="{62CCB4DB-7C96-DDBE-CA2D-CF4775B233F0}"/>
              </a:ext>
            </a:extLst>
          </p:cNvPr>
          <p:cNvGrpSpPr/>
          <p:nvPr/>
        </p:nvGrpSpPr>
        <p:grpSpPr>
          <a:xfrm>
            <a:off x="702878" y="2153903"/>
            <a:ext cx="2091798" cy="1823205"/>
            <a:chOff x="311061" y="2119534"/>
            <a:chExt cx="2091798" cy="1823205"/>
          </a:xfrm>
        </p:grpSpPr>
        <p:sp>
          <p:nvSpPr>
            <p:cNvPr id="75" name="Triangle 74">
              <a:extLst>
                <a:ext uri="{FF2B5EF4-FFF2-40B4-BE49-F238E27FC236}">
                  <a16:creationId xmlns:a16="http://schemas.microsoft.com/office/drawing/2014/main" id="{BAFF6432-CC61-A513-BFA5-42B7E85CDDDB}"/>
                </a:ext>
                <a:ext uri="{C183D7F6-B498-43B3-948B-1728B52AA6E4}">
                  <adec:decorative xmlns:adec="http://schemas.microsoft.com/office/drawing/2017/decorative" val="0"/>
                </a:ext>
              </a:extLst>
            </p:cNvPr>
            <p:cNvSpPr/>
            <p:nvPr/>
          </p:nvSpPr>
          <p:spPr>
            <a:xfrm>
              <a:off x="966801" y="2458161"/>
              <a:ext cx="961330" cy="902133"/>
            </a:xfrm>
            <a:prstGeom prst="triangl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 name="TextBox 75">
              <a:extLst>
                <a:ext uri="{FF2B5EF4-FFF2-40B4-BE49-F238E27FC236}">
                  <a16:creationId xmlns:a16="http://schemas.microsoft.com/office/drawing/2014/main" id="{17B8F6D7-EFE7-EBDA-0854-B01F19675816}"/>
                </a:ext>
              </a:extLst>
            </p:cNvPr>
            <p:cNvSpPr txBox="1"/>
            <p:nvPr/>
          </p:nvSpPr>
          <p:spPr>
            <a:xfrm>
              <a:off x="966801" y="2119534"/>
              <a:ext cx="95782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Prescribe</a:t>
              </a:r>
            </a:p>
          </p:txBody>
        </p:sp>
        <p:sp>
          <p:nvSpPr>
            <p:cNvPr id="77" name="TextBox 76">
              <a:extLst>
                <a:ext uri="{FF2B5EF4-FFF2-40B4-BE49-F238E27FC236}">
                  <a16:creationId xmlns:a16="http://schemas.microsoft.com/office/drawing/2014/main" id="{E0331B07-A342-1500-B8E2-26305794790B}"/>
                </a:ext>
              </a:extLst>
            </p:cNvPr>
            <p:cNvSpPr txBox="1"/>
            <p:nvPr/>
          </p:nvSpPr>
          <p:spPr>
            <a:xfrm>
              <a:off x="1775636" y="3355717"/>
              <a:ext cx="627223"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Store</a:t>
              </a:r>
              <a:b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TextBox 77">
              <a:extLst>
                <a:ext uri="{FF2B5EF4-FFF2-40B4-BE49-F238E27FC236}">
                  <a16:creationId xmlns:a16="http://schemas.microsoft.com/office/drawing/2014/main" id="{31DD5B35-5D6D-462C-DF9A-CEEF63EA16B5}"/>
                </a:ext>
              </a:extLst>
            </p:cNvPr>
            <p:cNvSpPr txBox="1"/>
            <p:nvPr/>
          </p:nvSpPr>
          <p:spPr>
            <a:xfrm>
              <a:off x="311061" y="3357964"/>
              <a:ext cx="1093889"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Administer</a:t>
              </a:r>
              <a:b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0" name="Group 79" descr="Three types of long-acting psychiatric medications assessed, indicated by a triangle shape">
            <a:extLst>
              <a:ext uri="{FF2B5EF4-FFF2-40B4-BE49-F238E27FC236}">
                <a16:creationId xmlns:a16="http://schemas.microsoft.com/office/drawing/2014/main" id="{5954538F-C63C-5430-17A3-1D8D0004789F}"/>
              </a:ext>
            </a:extLst>
          </p:cNvPr>
          <p:cNvGrpSpPr/>
          <p:nvPr/>
        </p:nvGrpSpPr>
        <p:grpSpPr>
          <a:xfrm>
            <a:off x="458357" y="4190844"/>
            <a:ext cx="2701986" cy="1590424"/>
            <a:chOff x="79827" y="2103847"/>
            <a:chExt cx="2701986" cy="1590424"/>
          </a:xfrm>
        </p:grpSpPr>
        <p:sp>
          <p:nvSpPr>
            <p:cNvPr id="81" name="Triangle 80">
              <a:extLst>
                <a:ext uri="{FF2B5EF4-FFF2-40B4-BE49-F238E27FC236}">
                  <a16:creationId xmlns:a16="http://schemas.microsoft.com/office/drawing/2014/main" id="{F0954CAE-4306-C6D7-D6B1-5B2E503A2FC3}"/>
                </a:ext>
                <a:ext uri="{C183D7F6-B498-43B3-948B-1728B52AA6E4}">
                  <adec:decorative xmlns:adec="http://schemas.microsoft.com/office/drawing/2017/decorative" val="0"/>
                </a:ext>
              </a:extLst>
            </p:cNvPr>
            <p:cNvSpPr/>
            <p:nvPr/>
          </p:nvSpPr>
          <p:spPr>
            <a:xfrm>
              <a:off x="966801" y="2458161"/>
              <a:ext cx="961330" cy="902133"/>
            </a:xfrm>
            <a:prstGeom prst="triangle">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TextBox 81">
              <a:extLst>
                <a:ext uri="{FF2B5EF4-FFF2-40B4-BE49-F238E27FC236}">
                  <a16:creationId xmlns:a16="http://schemas.microsoft.com/office/drawing/2014/main" id="{D669F8A3-491A-C551-2B88-455ADB9CA5BD}"/>
                </a:ext>
              </a:extLst>
            </p:cNvPr>
            <p:cNvSpPr txBox="1"/>
            <p:nvPr/>
          </p:nvSpPr>
          <p:spPr>
            <a:xfrm>
              <a:off x="818737" y="2103847"/>
              <a:ext cx="130228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Antipsychotic</a:t>
              </a:r>
            </a:p>
          </p:txBody>
        </p:sp>
        <p:sp>
          <p:nvSpPr>
            <p:cNvPr id="83" name="TextBox 82">
              <a:extLst>
                <a:ext uri="{FF2B5EF4-FFF2-40B4-BE49-F238E27FC236}">
                  <a16:creationId xmlns:a16="http://schemas.microsoft.com/office/drawing/2014/main" id="{8CF04597-50DE-C9FA-0529-475CF62DFF36}"/>
                </a:ext>
              </a:extLst>
            </p:cNvPr>
            <p:cNvSpPr txBox="1"/>
            <p:nvPr/>
          </p:nvSpPr>
          <p:spPr>
            <a:xfrm>
              <a:off x="1680293" y="3355717"/>
              <a:ext cx="110152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Naltrexone</a:t>
              </a:r>
            </a:p>
          </p:txBody>
        </p:sp>
        <p:sp>
          <p:nvSpPr>
            <p:cNvPr id="84" name="TextBox 83">
              <a:extLst>
                <a:ext uri="{FF2B5EF4-FFF2-40B4-BE49-F238E27FC236}">
                  <a16:creationId xmlns:a16="http://schemas.microsoft.com/office/drawing/2014/main" id="{BE7BD5ED-229A-4467-BE5B-A567EDFFE1F2}"/>
                </a:ext>
              </a:extLst>
            </p:cNvPr>
            <p:cNvSpPr txBox="1"/>
            <p:nvPr/>
          </p:nvSpPr>
          <p:spPr>
            <a:xfrm>
              <a:off x="79827" y="3355717"/>
              <a:ext cx="1443537"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Buprenorphine</a:t>
              </a:r>
            </a:p>
          </p:txBody>
        </p:sp>
      </p:grpSp>
      <p:grpSp>
        <p:nvGrpSpPr>
          <p:cNvPr id="2" name="Group 1" descr="Bar chart showing distribution of implementation stages and support needs CBHCs have around all long-acting psychiatric medications. ">
            <a:extLst>
              <a:ext uri="{FF2B5EF4-FFF2-40B4-BE49-F238E27FC236}">
                <a16:creationId xmlns:a16="http://schemas.microsoft.com/office/drawing/2014/main" id="{A898072A-AD07-693D-9482-CB98BCADCDA7}"/>
              </a:ext>
            </a:extLst>
          </p:cNvPr>
          <p:cNvGrpSpPr/>
          <p:nvPr/>
        </p:nvGrpSpPr>
        <p:grpSpPr>
          <a:xfrm>
            <a:off x="3386521" y="2079400"/>
            <a:ext cx="9076487" cy="4137587"/>
            <a:chOff x="3386521" y="2079400"/>
            <a:chExt cx="9076487" cy="4137587"/>
          </a:xfrm>
        </p:grpSpPr>
        <p:grpSp>
          <p:nvGrpSpPr>
            <p:cNvPr id="68" name="Group 67" descr="Bar chart showing distribution of implementation stages and support needs CBHCs have around all long-acting psychiatric medications. ">
              <a:extLst>
                <a:ext uri="{FF2B5EF4-FFF2-40B4-BE49-F238E27FC236}">
                  <a16:creationId xmlns:a16="http://schemas.microsoft.com/office/drawing/2014/main" id="{C6A66CFD-C11D-B693-0512-95AB32A19515}"/>
                </a:ext>
              </a:extLst>
            </p:cNvPr>
            <p:cNvGrpSpPr/>
            <p:nvPr/>
          </p:nvGrpSpPr>
          <p:grpSpPr>
            <a:xfrm>
              <a:off x="3386521" y="2079400"/>
              <a:ext cx="9076487" cy="4137587"/>
              <a:chOff x="457200" y="1987191"/>
              <a:chExt cx="7878873" cy="4063276"/>
            </a:xfrm>
          </p:grpSpPr>
          <p:sp>
            <p:nvSpPr>
              <p:cNvPr id="10" name="Shape 8">
                <a:extLst>
                  <a:ext uri="{C183D7F6-B498-43B3-948B-1728B52AA6E4}">
                    <adec:decorative xmlns:adec="http://schemas.microsoft.com/office/drawing/2017/decorative" val="1"/>
                  </a:ext>
                </a:extLst>
              </p:cNvPr>
              <p:cNvSpPr/>
              <p:nvPr/>
            </p:nvSpPr>
            <p:spPr>
              <a:xfrm>
                <a:off x="457200" y="1999472"/>
                <a:ext cx="502920" cy="694943"/>
              </a:xfrm>
              <a:prstGeom prst="rect">
                <a:avLst/>
              </a:prstGeom>
              <a:solidFill>
                <a:srgbClr val="0F766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457200" y="1987191"/>
                <a:ext cx="502920" cy="694944"/>
              </a:xfrm>
              <a:prstGeom prst="rect">
                <a:avLst/>
              </a:prstGeom>
              <a:noFill/>
              <a:ln/>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srgbClr val="FFFFFF"/>
                    </a:solidFill>
                    <a:latin typeface="Georgia"/>
                  </a:rPr>
                  <a:t>A</a:t>
                </a:r>
                <a:endParaRPr lang="en-US" sz="4000" b="1" i="0" u="none" strike="noStrike" kern="1200" cap="none" spc="0" normalizeH="0" baseline="0" noProof="0" dirty="0">
                  <a:ln>
                    <a:noFill/>
                  </a:ln>
                  <a:solidFill>
                    <a:srgbClr val="FFFFFF"/>
                  </a:solidFill>
                  <a:effectLst/>
                  <a:uLnTx/>
                  <a:uFillTx/>
                  <a:latin typeface="Georgia"/>
                </a:endParaRPr>
              </a:p>
            </p:txBody>
          </p:sp>
          <p:sp>
            <p:nvSpPr>
              <p:cNvPr id="12" name="Text 10"/>
              <p:cNvSpPr/>
              <p:nvPr/>
            </p:nvSpPr>
            <p:spPr>
              <a:xfrm>
                <a:off x="1051560" y="1999472"/>
                <a:ext cx="2331720" cy="694943"/>
              </a:xfrm>
              <a:prstGeom prst="rect">
                <a:avLst/>
              </a:prstGeom>
              <a:noFill/>
              <a:ln/>
            </p:spPr>
            <p:txBody>
              <a:bodyPr wrap="square" lIns="0" tIns="0" rIns="0" bIns="0" rtlCol="0" anchor="ctr"/>
              <a:lstStyle/>
              <a:p>
                <a:pPr>
                  <a:defRPr/>
                </a:pPr>
                <a:r>
                  <a:rPr lang="en-US" sz="2000" b="1">
                    <a:solidFill>
                      <a:srgbClr val="1F2937"/>
                    </a:solidFill>
                    <a:latin typeface="Calibri"/>
                    <a:ea typeface="Calibri"/>
                    <a:cs typeface="Calibri"/>
                  </a:rPr>
                  <a:t>Fully </a:t>
                </a:r>
                <a:r>
                  <a:rPr kumimoji="0" lang="en-US" sz="2000" b="1" i="0" u="none" strike="noStrike" kern="1200" cap="none" spc="0" normalizeH="0" baseline="0" noProof="0">
                    <a:ln>
                      <a:noFill/>
                    </a:ln>
                    <a:solidFill>
                      <a:srgbClr val="1F2937"/>
                    </a:solidFill>
                    <a:effectLst/>
                    <a:uLnTx/>
                    <a:uFillTx/>
                    <a:latin typeface="Calibri"/>
                    <a:ea typeface="Calibri"/>
                    <a:cs typeface="Calibri"/>
                  </a:rPr>
                  <a:t>Ready: </a:t>
                </a:r>
                <a:r>
                  <a:rPr kumimoji="0" lang="en-US" sz="2000" b="1" i="1" u="none" strike="noStrike" kern="1200" cap="none" spc="0" normalizeH="0" baseline="0" noProof="0">
                    <a:ln>
                      <a:noFill/>
                    </a:ln>
                    <a:solidFill>
                      <a:srgbClr val="1F2937"/>
                    </a:solidFill>
                    <a:effectLst/>
                    <a:uLnTx/>
                    <a:uFillTx/>
                    <a:latin typeface="Calibri"/>
                    <a:ea typeface="Calibri"/>
                    <a:cs typeface="Calibri"/>
                  </a:rPr>
                  <a:t>Sustain </a:t>
                </a:r>
                <a:br>
                  <a:rPr lang="en-US" sz="2000" b="1" i="1" dirty="0">
                    <a:solidFill>
                      <a:srgbClr val="1F2937"/>
                    </a:solidFill>
                    <a:latin typeface="Calibri"/>
                    <a:ea typeface="Calibri"/>
                    <a:cs typeface="Calibri"/>
                  </a:rPr>
                </a:br>
                <a:r>
                  <a:rPr kumimoji="0" lang="en-US" sz="1400" b="0" i="1" u="none" strike="noStrike" kern="1200" cap="none" spc="0" normalizeH="0" baseline="0" noProof="0">
                    <a:ln>
                      <a:noFill/>
                    </a:ln>
                    <a:solidFill>
                      <a:prstClr val="black">
                        <a:lumMod val="65000"/>
                        <a:lumOff val="35000"/>
                      </a:prstClr>
                    </a:solidFill>
                    <a:effectLst/>
                    <a:uLnTx/>
                    <a:uFillTx/>
                    <a:latin typeface="Calibri"/>
                    <a:ea typeface="Calibri"/>
                    <a:cs typeface="Calibri"/>
                  </a:rPr>
                  <a:t>High capability for all LAM  </a:t>
                </a:r>
                <a:endParaRPr lang="en-US" sz="2000" b="0" i="0" u="none" strike="noStrike" kern="1200" cap="none" spc="0" normalizeH="0" baseline="0" noProof="0">
                  <a:ln>
                    <a:noFill/>
                  </a:ln>
                  <a:solidFill>
                    <a:prstClr val="black">
                      <a:lumMod val="65000"/>
                      <a:lumOff val="35000"/>
                    </a:prstClr>
                  </a:solidFill>
                  <a:effectLst/>
                  <a:uLnTx/>
                  <a:uFillTx/>
                  <a:latin typeface="Calibri"/>
                  <a:ea typeface="Calibri"/>
                  <a:cs typeface="Calibri"/>
                </a:endParaRPr>
              </a:p>
            </p:txBody>
          </p:sp>
          <p:sp>
            <p:nvSpPr>
              <p:cNvPr id="13" name="Shape 11">
                <a:extLst>
                  <a:ext uri="{C183D7F6-B498-43B3-948B-1728B52AA6E4}">
                    <adec:decorative xmlns:adec="http://schemas.microsoft.com/office/drawing/2017/decorative" val="1"/>
                  </a:ext>
                </a:extLst>
              </p:cNvPr>
              <p:cNvSpPr/>
              <p:nvPr/>
            </p:nvSpPr>
            <p:spPr>
              <a:xfrm>
                <a:off x="3948115" y="2177615"/>
                <a:ext cx="2072640" cy="320040"/>
              </a:xfrm>
              <a:prstGeom prst="rect">
                <a:avLst/>
              </a:prstGeom>
              <a:solidFill>
                <a:srgbClr val="0F766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2"/>
              <p:cNvSpPr/>
              <p:nvPr/>
            </p:nvSpPr>
            <p:spPr>
              <a:xfrm>
                <a:off x="6130478" y="2140016"/>
                <a:ext cx="13716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6  (21%)</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19">
                <a:extLst>
                  <a:ext uri="{C183D7F6-B498-43B3-948B-1728B52AA6E4}">
                    <adec:decorative xmlns:adec="http://schemas.microsoft.com/office/drawing/2017/decorative" val="1"/>
                  </a:ext>
                </a:extLst>
              </p:cNvPr>
              <p:cNvSpPr/>
              <p:nvPr/>
            </p:nvSpPr>
            <p:spPr>
              <a:xfrm>
                <a:off x="457200" y="2816352"/>
                <a:ext cx="502920" cy="694944"/>
              </a:xfrm>
              <a:prstGeom prst="rect">
                <a:avLst/>
              </a:prstGeom>
              <a:solidFill>
                <a:srgbClr val="65A30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 20"/>
              <p:cNvSpPr/>
              <p:nvPr/>
            </p:nvSpPr>
            <p:spPr>
              <a:xfrm>
                <a:off x="457200" y="2835866"/>
                <a:ext cx="502920" cy="694944"/>
              </a:xfrm>
              <a:prstGeom prst="rect">
                <a:avLst/>
              </a:prstGeom>
              <a:noFill/>
              <a:ln/>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srgbClr val="FFFFFF"/>
                    </a:solidFill>
                    <a:latin typeface="Georgia"/>
                  </a:rPr>
                  <a:t>B</a:t>
                </a:r>
                <a:endParaRPr lang="en-US" sz="4000" b="1" i="0" u="none" strike="noStrike" kern="1200" cap="none" spc="0" normalizeH="0" baseline="0" noProof="0" dirty="0">
                  <a:ln>
                    <a:noFill/>
                  </a:ln>
                  <a:solidFill>
                    <a:srgbClr val="FFFFFF"/>
                  </a:solidFill>
                  <a:effectLst/>
                  <a:uLnTx/>
                  <a:uFillTx/>
                  <a:latin typeface="Georgia"/>
                </a:endParaRPr>
              </a:p>
            </p:txBody>
          </p:sp>
          <p:sp>
            <p:nvSpPr>
              <p:cNvPr id="23" name="Text 21"/>
              <p:cNvSpPr/>
              <p:nvPr/>
            </p:nvSpPr>
            <p:spPr>
              <a:xfrm>
                <a:off x="1051560" y="2820082"/>
                <a:ext cx="2532458" cy="694944"/>
              </a:xfrm>
              <a:prstGeom prst="rect">
                <a:avLst/>
              </a:prstGeom>
              <a:noFill/>
              <a:ln/>
            </p:spPr>
            <p:txBody>
              <a:bodyPr wrap="square" lIns="0" tIns="0" rIns="0" bIns="0" rtlCol="0" anchor="ctr"/>
              <a:lstStyle/>
              <a:p>
                <a:pPr>
                  <a:defRPr/>
                </a:pPr>
                <a:r>
                  <a:rPr kumimoji="0" lang="en-US" sz="2000" b="1" i="0" u="none" strike="noStrike" kern="1200" cap="none" spc="0" normalizeH="0" baseline="0" noProof="0" dirty="0">
                    <a:ln>
                      <a:noFill/>
                    </a:ln>
                    <a:solidFill>
                      <a:srgbClr val="1F2937"/>
                    </a:solidFill>
                    <a:effectLst/>
                    <a:uLnTx/>
                    <a:uFillTx/>
                    <a:latin typeface="Calibri"/>
                    <a:ea typeface="Calibri"/>
                    <a:cs typeface="Calibri"/>
                  </a:rPr>
                  <a:t>Capable: </a:t>
                </a:r>
                <a:r>
                  <a:rPr kumimoji="0" lang="en-US" sz="2000" b="1" i="1" u="none" strike="noStrike" kern="1200" cap="none" spc="0" normalizeH="0" baseline="0" noProof="0" dirty="0">
                    <a:ln>
                      <a:noFill/>
                    </a:ln>
                    <a:solidFill>
                      <a:srgbClr val="1F2937"/>
                    </a:solidFill>
                    <a:effectLst/>
                    <a:uLnTx/>
                    <a:uFillTx/>
                    <a:latin typeface="Calibri"/>
                    <a:ea typeface="Calibri"/>
                    <a:cs typeface="Calibri"/>
                  </a:rPr>
                  <a:t>Optimize </a:t>
                </a:r>
                <a:br>
                  <a:rPr lang="en-US" sz="2000" b="1" i="1" dirty="0">
                    <a:solidFill>
                      <a:srgbClr val="1F2937"/>
                    </a:solidFill>
                    <a:latin typeface="Calibri"/>
                    <a:ea typeface="Calibri"/>
                    <a:cs typeface="Calibri"/>
                  </a:rPr>
                </a:br>
                <a:r>
                  <a:rPr kumimoji="0" lang="en-US" sz="1300" b="0" i="1" u="none" strike="noStrike" kern="1200" cap="none" spc="0" normalizeH="0" baseline="0" noProof="0" dirty="0">
                    <a:ln>
                      <a:noFill/>
                    </a:ln>
                    <a:solidFill>
                      <a:prstClr val="black">
                        <a:lumMod val="65000"/>
                        <a:lumOff val="35000"/>
                      </a:prstClr>
                    </a:solidFill>
                    <a:effectLst/>
                    <a:uLnTx/>
                    <a:uFillTx/>
                    <a:latin typeface="Calibri"/>
                    <a:ea typeface="Calibri"/>
                    <a:cs typeface="Calibri"/>
                  </a:rPr>
                  <a:t>Asymmetric capability or onsite administration w/o storage for all LAM</a:t>
                </a:r>
                <a:endParaRPr lang="en-US" sz="1300" b="0" i="0" u="none" strike="noStrike" kern="1200" cap="none" spc="0" normalizeH="0" baseline="0" noProof="0" dirty="0">
                  <a:ln>
                    <a:noFill/>
                  </a:ln>
                  <a:solidFill>
                    <a:prstClr val="black">
                      <a:lumMod val="65000"/>
                      <a:lumOff val="35000"/>
                    </a:prstClr>
                  </a:solidFill>
                  <a:effectLst/>
                  <a:uLnTx/>
                  <a:uFillTx/>
                  <a:latin typeface="Calibri"/>
                  <a:ea typeface="Calibri"/>
                  <a:cs typeface="Calibri"/>
                </a:endParaRPr>
              </a:p>
            </p:txBody>
          </p:sp>
          <p:sp>
            <p:nvSpPr>
              <p:cNvPr id="24" name="Shape 22">
                <a:extLst>
                  <a:ext uri="{C183D7F6-B498-43B3-948B-1728B52AA6E4}">
                    <adec:decorative xmlns:adec="http://schemas.microsoft.com/office/drawing/2017/decorative" val="1"/>
                  </a:ext>
                </a:extLst>
              </p:cNvPr>
              <p:cNvSpPr/>
              <p:nvPr/>
            </p:nvSpPr>
            <p:spPr>
              <a:xfrm>
                <a:off x="3948115" y="2970078"/>
                <a:ext cx="2863088" cy="320040"/>
              </a:xfrm>
              <a:prstGeom prst="rect">
                <a:avLst/>
              </a:prstGeom>
              <a:solidFill>
                <a:srgbClr val="65A30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 23"/>
              <p:cNvSpPr/>
              <p:nvPr/>
            </p:nvSpPr>
            <p:spPr>
              <a:xfrm>
                <a:off x="6964473" y="2915215"/>
                <a:ext cx="13716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8  (28%)</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Shape 30">
                <a:extLst>
                  <a:ext uri="{C183D7F6-B498-43B3-948B-1728B52AA6E4}">
                    <adec:decorative xmlns:adec="http://schemas.microsoft.com/office/drawing/2017/decorative" val="1"/>
                  </a:ext>
                </a:extLst>
              </p:cNvPr>
              <p:cNvSpPr/>
              <p:nvPr/>
            </p:nvSpPr>
            <p:spPr>
              <a:xfrm>
                <a:off x="457200" y="3669857"/>
                <a:ext cx="502920" cy="694944"/>
              </a:xfrm>
              <a:prstGeom prst="rect">
                <a:avLst/>
              </a:prstGeom>
              <a:solidFill>
                <a:srgbClr val="EAB30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 31"/>
              <p:cNvSpPr/>
              <p:nvPr/>
            </p:nvSpPr>
            <p:spPr>
              <a:xfrm>
                <a:off x="457200" y="3650343"/>
                <a:ext cx="502920" cy="694944"/>
              </a:xfrm>
              <a:prstGeom prst="rect">
                <a:avLst/>
              </a:prstGeom>
              <a:noFill/>
              <a:ln/>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srgbClr val="FFFFFF"/>
                    </a:solidFill>
                    <a:latin typeface="Georgia"/>
                  </a:rPr>
                  <a:t>C</a:t>
                </a:r>
                <a:endParaRPr lang="en-US" sz="4000" b="1" i="0" u="none" strike="noStrike" kern="1200" cap="none" spc="0" normalizeH="0" baseline="0" noProof="0" dirty="0">
                  <a:ln>
                    <a:noFill/>
                  </a:ln>
                  <a:solidFill>
                    <a:srgbClr val="FFFFFF"/>
                  </a:solidFill>
                  <a:effectLst/>
                  <a:uLnTx/>
                  <a:uFillTx/>
                  <a:latin typeface="Georgia"/>
                </a:endParaRPr>
              </a:p>
            </p:txBody>
          </p:sp>
          <p:sp>
            <p:nvSpPr>
              <p:cNvPr id="35" name="Shape 33">
                <a:extLst>
                  <a:ext uri="{C183D7F6-B498-43B3-948B-1728B52AA6E4}">
                    <adec:decorative xmlns:adec="http://schemas.microsoft.com/office/drawing/2017/decorative" val="1"/>
                  </a:ext>
                </a:extLst>
              </p:cNvPr>
              <p:cNvSpPr/>
              <p:nvPr/>
            </p:nvSpPr>
            <p:spPr>
              <a:xfrm>
                <a:off x="3948115" y="3835792"/>
                <a:ext cx="1727200" cy="320040"/>
              </a:xfrm>
              <a:prstGeom prst="rect">
                <a:avLst/>
              </a:prstGeom>
              <a:solidFill>
                <a:srgbClr val="EAB30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 34"/>
              <p:cNvSpPr/>
              <p:nvPr/>
            </p:nvSpPr>
            <p:spPr>
              <a:xfrm>
                <a:off x="5785034" y="3790071"/>
                <a:ext cx="13716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5  (17%)</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Shape 41">
                <a:extLst>
                  <a:ext uri="{C183D7F6-B498-43B3-948B-1728B52AA6E4}">
                    <adec:decorative xmlns:adec="http://schemas.microsoft.com/office/drawing/2017/decorative" val="1"/>
                  </a:ext>
                </a:extLst>
              </p:cNvPr>
              <p:cNvSpPr/>
              <p:nvPr/>
            </p:nvSpPr>
            <p:spPr>
              <a:xfrm>
                <a:off x="457200" y="4486737"/>
                <a:ext cx="502920" cy="694944"/>
              </a:xfrm>
              <a:prstGeom prst="rect">
                <a:avLst/>
              </a:prstGeom>
              <a:solidFill>
                <a:srgbClr val="EA580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Text 42"/>
              <p:cNvSpPr/>
              <p:nvPr/>
            </p:nvSpPr>
            <p:spPr>
              <a:xfrm>
                <a:off x="457200" y="4486737"/>
                <a:ext cx="502920" cy="694944"/>
              </a:xfrm>
              <a:prstGeom prst="rect">
                <a:avLst/>
              </a:prstGeom>
              <a:noFill/>
              <a:ln/>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srgbClr val="FFFFFF"/>
                    </a:solidFill>
                    <a:latin typeface="Georgia"/>
                  </a:rPr>
                  <a:t>D</a:t>
                </a:r>
                <a:endParaRPr lang="en-US" sz="4000" b="1" i="0" u="none" strike="noStrike" kern="1200" cap="none" spc="0" normalizeH="0" baseline="0" noProof="0" dirty="0">
                  <a:ln>
                    <a:noFill/>
                  </a:ln>
                  <a:solidFill>
                    <a:srgbClr val="FFFFFF"/>
                  </a:solidFill>
                  <a:effectLst/>
                  <a:uLnTx/>
                  <a:uFillTx/>
                  <a:latin typeface="Georgia"/>
                </a:endParaRPr>
              </a:p>
            </p:txBody>
          </p:sp>
          <p:sp>
            <p:nvSpPr>
              <p:cNvPr id="45" name="Text 43"/>
              <p:cNvSpPr/>
              <p:nvPr/>
            </p:nvSpPr>
            <p:spPr>
              <a:xfrm>
                <a:off x="1051560" y="4502818"/>
                <a:ext cx="2891863" cy="694944"/>
              </a:xfrm>
              <a:prstGeom prst="rect">
                <a:avLst/>
              </a:prstGeom>
              <a:noFill/>
              <a:ln/>
            </p:spPr>
            <p:txBody>
              <a:bodyPr wrap="square" lIns="0" tIns="0" rIns="0" bIns="0" rtlCol="0" anchor="ctr"/>
              <a:lstStyle/>
              <a:p>
                <a:pPr>
                  <a:defRPr/>
                </a:pPr>
                <a:r>
                  <a:rPr kumimoji="0" lang="en-US" sz="2000" b="1" i="0" u="none" strike="noStrike" kern="1200" cap="none" spc="0" normalizeH="0" baseline="0" noProof="0" dirty="0">
                    <a:ln>
                      <a:noFill/>
                    </a:ln>
                    <a:solidFill>
                      <a:srgbClr val="1F2937"/>
                    </a:solidFill>
                    <a:effectLst/>
                    <a:uLnTx/>
                    <a:uFillTx/>
                    <a:latin typeface="Calibri"/>
                    <a:ea typeface="Calibri"/>
                    <a:cs typeface="Calibri"/>
                  </a:rPr>
                  <a:t>Developing</a:t>
                </a:r>
                <a:r>
                  <a:rPr lang="en-US" sz="2000" b="1" dirty="0">
                    <a:solidFill>
                      <a:srgbClr val="1F2937"/>
                    </a:solidFill>
                    <a:latin typeface="Calibri"/>
                    <a:ea typeface="Calibri"/>
                    <a:cs typeface="Calibri"/>
                  </a:rPr>
                  <a:t> Capability</a:t>
                </a:r>
                <a:r>
                  <a:rPr kumimoji="0" lang="en-US" sz="2000" b="1" i="0" u="none" strike="noStrike" kern="1200" cap="none" spc="0" normalizeH="0" baseline="0" noProof="0" dirty="0">
                    <a:ln>
                      <a:noFill/>
                    </a:ln>
                    <a:solidFill>
                      <a:srgbClr val="1F2937"/>
                    </a:solidFill>
                    <a:effectLst/>
                    <a:uLnTx/>
                    <a:uFillTx/>
                    <a:latin typeface="Calibri"/>
                    <a:ea typeface="Calibri"/>
                    <a:cs typeface="Calibri"/>
                  </a:rPr>
                  <a:t>: </a:t>
                </a:r>
                <a:r>
                  <a:rPr kumimoji="0" lang="en-US" sz="2000" b="1" i="1" u="none" strike="noStrike" kern="1200" cap="none" spc="0" normalizeH="0" baseline="0" noProof="0">
                    <a:ln>
                      <a:noFill/>
                    </a:ln>
                    <a:solidFill>
                      <a:srgbClr val="1F2937"/>
                    </a:solidFill>
                    <a:effectLst/>
                    <a:uLnTx/>
                    <a:uFillTx/>
                    <a:latin typeface="Calibri"/>
                    <a:ea typeface="Calibri"/>
                    <a:cs typeface="Calibri"/>
                  </a:rPr>
                  <a:t>Build</a:t>
                </a:r>
                <a:endParaRPr lang="en-US" sz="2000" b="1" i="0" u="none" strike="noStrike" kern="1200" cap="none" spc="0" normalizeH="0" baseline="0" noProof="0">
                  <a:ln>
                    <a:noFill/>
                  </a:ln>
                  <a:solidFill>
                    <a:srgbClr val="1F2937"/>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a:ln>
                      <a:noFill/>
                    </a:ln>
                    <a:solidFill>
                      <a:prstClr val="black">
                        <a:lumMod val="65000"/>
                        <a:lumOff val="35000"/>
                      </a:prstClr>
                    </a:solidFill>
                    <a:effectLst/>
                    <a:uLnTx/>
                    <a:uFillTx/>
                    <a:latin typeface="Calibri" pitchFamily="34" charset="0"/>
                    <a:ea typeface="Calibri" pitchFamily="34" charset="-122"/>
                    <a:cs typeface="Calibri" pitchFamily="34" charset="-120"/>
                  </a:rPr>
                  <a:t>Prescribe with external administration pathways for most LAM</a:t>
                </a:r>
                <a:endParaRPr kumimoji="0" lang="en-US" sz="13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46" name="Shape 44">
                <a:extLst>
                  <a:ext uri="{C183D7F6-B498-43B3-948B-1728B52AA6E4}">
                    <adec:decorative xmlns:adec="http://schemas.microsoft.com/office/drawing/2017/decorative" val="1"/>
                  </a:ext>
                </a:extLst>
              </p:cNvPr>
              <p:cNvSpPr/>
              <p:nvPr/>
            </p:nvSpPr>
            <p:spPr>
              <a:xfrm>
                <a:off x="3948115" y="4652672"/>
                <a:ext cx="2072640" cy="320040"/>
              </a:xfrm>
              <a:prstGeom prst="rect">
                <a:avLst/>
              </a:prstGeom>
              <a:solidFill>
                <a:srgbClr val="EA580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Text 45"/>
              <p:cNvSpPr/>
              <p:nvPr/>
            </p:nvSpPr>
            <p:spPr>
              <a:xfrm>
                <a:off x="6130478" y="4606952"/>
                <a:ext cx="13716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6  (21%)</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Shape 52">
                <a:extLst>
                  <a:ext uri="{C183D7F6-B498-43B3-948B-1728B52AA6E4}">
                    <adec:decorative xmlns:adec="http://schemas.microsoft.com/office/drawing/2017/decorative" val="1"/>
                  </a:ext>
                </a:extLst>
              </p:cNvPr>
              <p:cNvSpPr/>
              <p:nvPr/>
            </p:nvSpPr>
            <p:spPr>
              <a:xfrm>
                <a:off x="457200" y="5352448"/>
                <a:ext cx="502920" cy="694944"/>
              </a:xfrm>
              <a:prstGeom prst="rect">
                <a:avLst/>
              </a:prstGeom>
              <a:solidFill>
                <a:srgbClr val="B91C1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Text 53"/>
              <p:cNvSpPr/>
              <p:nvPr/>
            </p:nvSpPr>
            <p:spPr>
              <a:xfrm>
                <a:off x="457200" y="5355523"/>
                <a:ext cx="502920" cy="694944"/>
              </a:xfrm>
              <a:prstGeom prst="rect">
                <a:avLst/>
              </a:prstGeom>
              <a:noFill/>
              <a:ln/>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srgbClr val="FFFFFF"/>
                    </a:solidFill>
                    <a:latin typeface="Georgia"/>
                  </a:rPr>
                  <a:t>E</a:t>
                </a:r>
                <a:endParaRPr lang="en-US" sz="4000" b="1" i="0" u="none" strike="noStrike" kern="1200" cap="none" spc="0" normalizeH="0" baseline="0" noProof="0" dirty="0">
                  <a:ln>
                    <a:noFill/>
                  </a:ln>
                  <a:solidFill>
                    <a:srgbClr val="FFFFFF"/>
                  </a:solidFill>
                  <a:effectLst/>
                  <a:uLnTx/>
                  <a:uFillTx/>
                  <a:latin typeface="Georgia"/>
                </a:endParaRPr>
              </a:p>
            </p:txBody>
          </p:sp>
          <p:sp>
            <p:nvSpPr>
              <p:cNvPr id="56" name="Text 54"/>
              <p:cNvSpPr/>
              <p:nvPr/>
            </p:nvSpPr>
            <p:spPr>
              <a:xfrm>
                <a:off x="1051560" y="5347131"/>
                <a:ext cx="2845672" cy="694944"/>
              </a:xfrm>
              <a:prstGeom prst="rect">
                <a:avLst/>
              </a:prstGeom>
              <a:noFill/>
              <a:ln/>
            </p:spPr>
            <p:txBody>
              <a:bodyPr wrap="square" lIns="0" tIns="0" rIns="0" bIns="0" rtlCol="0" anchor="ctr"/>
              <a:lstStyle/>
              <a:p>
                <a:pPr>
                  <a:defRPr/>
                </a:pPr>
                <a:r>
                  <a:rPr kumimoji="0" lang="en-US" sz="1900" b="1" i="0" u="none" strike="noStrike" kern="1200" cap="none" spc="0" normalizeH="0" baseline="0" noProof="0">
                    <a:ln>
                      <a:noFill/>
                    </a:ln>
                    <a:solidFill>
                      <a:srgbClr val="1F2937"/>
                    </a:solidFill>
                    <a:effectLst/>
                    <a:uLnTx/>
                    <a:uFillTx/>
                    <a:latin typeface="Calibri"/>
                    <a:ea typeface="Calibri"/>
                    <a:cs typeface="Calibri"/>
                  </a:rPr>
                  <a:t>Initiating</a:t>
                </a:r>
                <a:r>
                  <a:rPr lang="en-US" sz="1900" b="1">
                    <a:solidFill>
                      <a:srgbClr val="1F2937"/>
                    </a:solidFill>
                    <a:latin typeface="Calibri"/>
                    <a:ea typeface="Calibri"/>
                    <a:cs typeface="Calibri"/>
                  </a:rPr>
                  <a:t> Capability</a:t>
                </a:r>
                <a:r>
                  <a:rPr kumimoji="0" lang="en-US" sz="1900" b="1" i="0" u="none" strike="noStrike" kern="1200" cap="none" spc="0" normalizeH="0" baseline="0" noProof="0">
                    <a:ln>
                      <a:noFill/>
                    </a:ln>
                    <a:solidFill>
                      <a:srgbClr val="1F2937"/>
                    </a:solidFill>
                    <a:effectLst/>
                    <a:uLnTx/>
                    <a:uFillTx/>
                    <a:latin typeface="Calibri"/>
                    <a:ea typeface="Calibri"/>
                    <a:cs typeface="Calibri"/>
                  </a:rPr>
                  <a:t>: </a:t>
                </a:r>
                <a:r>
                  <a:rPr lang="en-US" sz="1900" b="1" i="1">
                    <a:solidFill>
                      <a:srgbClr val="1F2937"/>
                    </a:solidFill>
                    <a:latin typeface="Calibri"/>
                    <a:ea typeface="Calibri"/>
                    <a:cs typeface="Calibri"/>
                  </a:rPr>
                  <a:t>Foundation</a:t>
                </a:r>
                <a:endParaRPr lang="en-US" sz="1900" b="1" i="0" u="none" strike="noStrike" kern="1200" cap="none" spc="0" normalizeH="0" baseline="0" noProof="0">
                  <a:ln>
                    <a:noFill/>
                  </a:ln>
                  <a:solidFill>
                    <a:srgbClr val="1F2937"/>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a:ln>
                      <a:noFill/>
                    </a:ln>
                    <a:solidFill>
                      <a:prstClr val="black">
                        <a:lumMod val="65000"/>
                        <a:lumOff val="35000"/>
                      </a:prstClr>
                    </a:solidFill>
                    <a:effectLst/>
                    <a:uLnTx/>
                    <a:uFillTx/>
                    <a:latin typeface="Calibri" pitchFamily="34" charset="0"/>
                    <a:ea typeface="Calibri" pitchFamily="34" charset="-122"/>
                    <a:cs typeface="Calibri" pitchFamily="34" charset="-120"/>
                  </a:rPr>
                  <a:t>Establishing prescribing and administration workflows</a:t>
                </a:r>
                <a:endParaRPr kumimoji="0" lang="en-US" sz="13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57" name="Shape 55">
                <a:extLst>
                  <a:ext uri="{C183D7F6-B498-43B3-948B-1728B52AA6E4}">
                    <adec:decorative xmlns:adec="http://schemas.microsoft.com/office/drawing/2017/decorative" val="1"/>
                  </a:ext>
                </a:extLst>
              </p:cNvPr>
              <p:cNvSpPr/>
              <p:nvPr/>
            </p:nvSpPr>
            <p:spPr>
              <a:xfrm>
                <a:off x="3948115" y="5493126"/>
                <a:ext cx="1381760" cy="320039"/>
              </a:xfrm>
              <a:prstGeom prst="rect">
                <a:avLst/>
              </a:prstGeom>
              <a:solidFill>
                <a:srgbClr val="B91C1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Text 56"/>
              <p:cNvSpPr/>
              <p:nvPr/>
            </p:nvSpPr>
            <p:spPr>
              <a:xfrm>
                <a:off x="5439603" y="5447408"/>
                <a:ext cx="1371600" cy="411479"/>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4  (14%)</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7" name="Text 32">
              <a:extLst>
                <a:ext uri="{FF2B5EF4-FFF2-40B4-BE49-F238E27FC236}">
                  <a16:creationId xmlns:a16="http://schemas.microsoft.com/office/drawing/2014/main" id="{BE6E2A46-9DB8-A42C-8246-7672DA9098B9}"/>
                </a:ext>
              </a:extLst>
            </p:cNvPr>
            <p:cNvSpPr/>
            <p:nvPr/>
          </p:nvSpPr>
          <p:spPr>
            <a:xfrm>
              <a:off x="4089301" y="3831606"/>
              <a:ext cx="3192368" cy="707653"/>
            </a:xfrm>
            <a:prstGeom prst="rect">
              <a:avLst/>
            </a:prstGeom>
            <a:noFill/>
            <a:ln/>
          </p:spPr>
          <p:txBody>
            <a:bodyPr wrap="square" lIns="0" tIns="0" rIns="0" bIns="0" rtlCol="0" anchor="ctr"/>
            <a:lstStyle/>
            <a:p>
              <a:pPr>
                <a:defRPr/>
              </a:pPr>
              <a:r>
                <a:rPr kumimoji="0" lang="en-US" sz="2000" b="1" i="0" u="none" strike="noStrike" kern="1200" cap="none" spc="0" normalizeH="0" baseline="0" noProof="0">
                  <a:ln>
                    <a:noFill/>
                  </a:ln>
                  <a:solidFill>
                    <a:srgbClr val="1F2937"/>
                  </a:solidFill>
                  <a:effectLst/>
                  <a:uLnTx/>
                  <a:uFillTx/>
                  <a:latin typeface="Calibri"/>
                  <a:ea typeface="Calibri"/>
                  <a:cs typeface="Calibri"/>
                </a:rPr>
                <a:t>Scaling</a:t>
              </a:r>
              <a:r>
                <a:rPr lang="en-US" sz="2000" b="1">
                  <a:solidFill>
                    <a:srgbClr val="1F2937"/>
                  </a:solidFill>
                  <a:latin typeface="Calibri"/>
                  <a:ea typeface="Calibri"/>
                  <a:cs typeface="Calibri"/>
                </a:rPr>
                <a:t> Capability</a:t>
              </a:r>
              <a:r>
                <a:rPr kumimoji="0" lang="en-US" sz="2000" b="1" i="0" u="none" strike="noStrike" kern="1200" cap="none" spc="0" normalizeH="0" baseline="0" noProof="0">
                  <a:ln>
                    <a:noFill/>
                  </a:ln>
                  <a:solidFill>
                    <a:srgbClr val="1F2937"/>
                  </a:solidFill>
                  <a:effectLst/>
                  <a:uLnTx/>
                  <a:uFillTx/>
                  <a:latin typeface="Calibri"/>
                  <a:ea typeface="Calibri"/>
                  <a:cs typeface="Calibri"/>
                </a:rPr>
                <a:t>: </a:t>
              </a:r>
              <a:r>
                <a:rPr kumimoji="0" lang="en-US" sz="2000" b="1" i="1" u="none" strike="noStrike" kern="1200" cap="none" spc="0" normalizeH="0" baseline="0" noProof="0">
                  <a:ln>
                    <a:noFill/>
                  </a:ln>
                  <a:solidFill>
                    <a:srgbClr val="1F2937"/>
                  </a:solidFill>
                  <a:effectLst/>
                  <a:uLnTx/>
                  <a:uFillTx/>
                  <a:latin typeface="Calibri"/>
                  <a:ea typeface="Calibri"/>
                  <a:cs typeface="Calibri"/>
                </a:rPr>
                <a:t>Targeted </a:t>
              </a:r>
              <a:br>
                <a:rPr lang="en-US" sz="2000" b="1" i="1" dirty="0">
                  <a:solidFill>
                    <a:srgbClr val="1F2937"/>
                  </a:solidFill>
                  <a:latin typeface="Calibri"/>
                  <a:ea typeface="Calibri"/>
                  <a:cs typeface="Calibri"/>
                </a:rPr>
              </a:br>
              <a:r>
                <a:rPr kumimoji="0" lang="en-US" sz="1300" b="0" i="1" u="none" strike="noStrike" kern="1200" cap="none" spc="0" normalizeH="0" baseline="0" noProof="0">
                  <a:ln>
                    <a:noFill/>
                  </a:ln>
                  <a:solidFill>
                    <a:prstClr val="black">
                      <a:lumMod val="65000"/>
                      <a:lumOff val="35000"/>
                    </a:prstClr>
                  </a:solidFill>
                  <a:effectLst/>
                  <a:uLnTx/>
                  <a:uFillTx/>
                  <a:latin typeface="Calibri"/>
                  <a:ea typeface="Calibri"/>
                  <a:cs typeface="Calibri"/>
                </a:rPr>
                <a:t>Onsite administration for LA-antipsychotic, with challenges for LA-Buprenorphine and LA-Naltrexone  </a:t>
              </a:r>
              <a:endParaRPr lang="en-US" sz="1300" b="0" i="0" u="none" strike="noStrike" kern="1200" cap="none" spc="0" normalizeH="0" baseline="0" noProof="0">
                <a:ln>
                  <a:noFill/>
                </a:ln>
                <a:solidFill>
                  <a:prstClr val="black">
                    <a:lumMod val="65000"/>
                    <a:lumOff val="35000"/>
                  </a:prstClr>
                </a:solidFill>
                <a:effectLst/>
                <a:uLnTx/>
                <a:uFillTx/>
                <a:latin typeface="Calibri"/>
                <a:ea typeface="Calibri"/>
                <a:cs typeface="Calibri"/>
              </a:endParaRPr>
            </a:p>
          </p:txBody>
        </p:sp>
      </p:grpSp>
      <p:pic>
        <p:nvPicPr>
          <p:cNvPr id="73" name="Picture 72" descr="Logo for Massachusetts General Hospital Center of Excellence for Psychosocial and Systemic Research ">
            <a:extLst>
              <a:ext uri="{FF2B5EF4-FFF2-40B4-BE49-F238E27FC236}">
                <a16:creationId xmlns:a16="http://schemas.microsoft.com/office/drawing/2014/main" id="{5A4FC991-4413-D096-FE50-9F57425C2D4F}"/>
              </a:ext>
            </a:extLst>
          </p:cNvPr>
          <p:cNvPicPr>
            <a:picLocks noChangeAspect="1"/>
          </p:cNvPicPr>
          <p:nvPr/>
        </p:nvPicPr>
        <p:blipFill>
          <a:blip r:embed="rId3">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74" name="TextBox 73">
            <a:extLst>
              <a:ext uri="{FF2B5EF4-FFF2-40B4-BE49-F238E27FC236}">
                <a16:creationId xmlns:a16="http://schemas.microsoft.com/office/drawing/2014/main" id="{21C95E29-49AF-A53D-E34E-24B13112AF81}"/>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
        <p:nvSpPr>
          <p:cNvPr id="85" name="Shape 0">
            <a:extLst>
              <a:ext uri="{FF2B5EF4-FFF2-40B4-BE49-F238E27FC236}">
                <a16:creationId xmlns:a16="http://schemas.microsoft.com/office/drawing/2014/main" id="{30BDA4F2-D5BA-5819-980F-5ACDE0C571BC}"/>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 name="Text 1">
            <a:extLst>
              <a:ext uri="{FF2B5EF4-FFF2-40B4-BE49-F238E27FC236}">
                <a16:creationId xmlns:a16="http://schemas.microsoft.com/office/drawing/2014/main" id="{80C9A1FF-DDF5-67A8-A6DE-5078821C4BF9}"/>
              </a:ext>
            </a:extLst>
          </p:cNvPr>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PHASE 2: LANDSCAPE ANALYSIS</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Text 2">
            <a:extLst>
              <a:ext uri="{FF2B5EF4-FFF2-40B4-BE49-F238E27FC236}">
                <a16:creationId xmlns:a16="http://schemas.microsoft.com/office/drawing/2014/main" id="{7603EDFC-A6F9-066D-1EC4-6552ACA7B6DA}"/>
              </a:ext>
            </a:extLst>
          </p:cNvPr>
          <p:cNvSpPr>
            <a:spLocks noGrp="1"/>
          </p:cNvSpPr>
          <p:nvPr>
            <p:ph type="title" idx="4294967295"/>
          </p:nvPr>
        </p:nvSpPr>
        <p:spPr>
          <a:xfrm>
            <a:off x="472440" y="644144"/>
            <a:ext cx="11036968"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B2A4A"/>
                </a:solidFill>
                <a:effectLst/>
                <a:uLnTx/>
                <a:uFillTx/>
                <a:latin typeface="Aptos" panose="020B0004020202020204" pitchFamily="34" charset="0"/>
                <a:ea typeface="+mn-ea"/>
                <a:cs typeface="+mn-cs"/>
              </a:rPr>
              <a:t>Regional Capability Pattern</a:t>
            </a:r>
            <a:endParaRPr kumimoji="0" lang="en-US" sz="40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grpSp>
        <p:nvGrpSpPr>
          <p:cNvPr id="109" name="Group 108" descr="Map of Massachusetts with different regions demarcated ">
            <a:extLst>
              <a:ext uri="{FF2B5EF4-FFF2-40B4-BE49-F238E27FC236}">
                <a16:creationId xmlns:a16="http://schemas.microsoft.com/office/drawing/2014/main" id="{E74001FF-E147-C53E-88DF-7734C997409F}"/>
              </a:ext>
            </a:extLst>
          </p:cNvPr>
          <p:cNvGrpSpPr/>
          <p:nvPr/>
        </p:nvGrpSpPr>
        <p:grpSpPr>
          <a:xfrm>
            <a:off x="8123831" y="73907"/>
            <a:ext cx="3859995" cy="2381566"/>
            <a:chOff x="8123831" y="73907"/>
            <a:chExt cx="3859995" cy="2381566"/>
          </a:xfrm>
        </p:grpSpPr>
        <p:pic>
          <p:nvPicPr>
            <p:cNvPr id="73" name="Picture 2">
              <a:extLst>
                <a:ext uri="{FF2B5EF4-FFF2-40B4-BE49-F238E27FC236}">
                  <a16:creationId xmlns:a16="http://schemas.microsoft.com/office/drawing/2014/main" id="{5646F57E-4556-891F-5BA7-66CDE7DFD8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3831" y="73907"/>
              <a:ext cx="3859995" cy="2381566"/>
            </a:xfrm>
            <a:prstGeom prst="rect">
              <a:avLst/>
            </a:prstGeom>
            <a:noFill/>
            <a:extLst>
              <a:ext uri="{909E8E84-426E-40DD-AFC4-6F175D3DCCD1}">
                <a14:hiddenFill xmlns:a14="http://schemas.microsoft.com/office/drawing/2010/main">
                  <a:solidFill>
                    <a:srgbClr val="FFFFFF"/>
                  </a:solidFill>
                </a14:hiddenFill>
              </a:ext>
            </a:extLst>
          </p:spPr>
        </p:pic>
        <p:sp>
          <p:nvSpPr>
            <p:cNvPr id="96" name="Rectangle 95">
              <a:extLst>
                <a:ext uri="{FF2B5EF4-FFF2-40B4-BE49-F238E27FC236}">
                  <a16:creationId xmlns:a16="http://schemas.microsoft.com/office/drawing/2014/main" id="{FDC860C7-9A50-D23D-FE78-74F466C20358}"/>
                </a:ext>
              </a:extLst>
            </p:cNvPr>
            <p:cNvSpPr/>
            <p:nvPr/>
          </p:nvSpPr>
          <p:spPr>
            <a:xfrm>
              <a:off x="8321040" y="1481559"/>
              <a:ext cx="1792479" cy="7407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7" name="TextBox 96">
              <a:extLst>
                <a:ext uri="{FF2B5EF4-FFF2-40B4-BE49-F238E27FC236}">
                  <a16:creationId xmlns:a16="http://schemas.microsoft.com/office/drawing/2014/main" id="{9DCF48B6-1433-CA39-CC66-963B09E878CA}"/>
                </a:ext>
              </a:extLst>
            </p:cNvPr>
            <p:cNvSpPr txBox="1"/>
            <p:nvPr/>
          </p:nvSpPr>
          <p:spPr>
            <a:xfrm>
              <a:off x="8549640" y="638152"/>
              <a:ext cx="711028" cy="276999"/>
            </a:xfrm>
            <a:prstGeom prst="rect">
              <a:avLst/>
            </a:prstGeom>
            <a:solidFill>
              <a:srgbClr val="FECCFF"/>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Western</a:t>
              </a:r>
            </a:p>
          </p:txBody>
        </p:sp>
        <p:sp>
          <p:nvSpPr>
            <p:cNvPr id="98" name="TextBox 97">
              <a:extLst>
                <a:ext uri="{FF2B5EF4-FFF2-40B4-BE49-F238E27FC236}">
                  <a16:creationId xmlns:a16="http://schemas.microsoft.com/office/drawing/2014/main" id="{DF2E5610-2901-F993-8729-1D7E7D167D77}"/>
                </a:ext>
              </a:extLst>
            </p:cNvPr>
            <p:cNvSpPr txBox="1"/>
            <p:nvPr/>
          </p:nvSpPr>
          <p:spPr>
            <a:xfrm>
              <a:off x="9483661" y="744243"/>
              <a:ext cx="595133" cy="253916"/>
            </a:xfrm>
            <a:prstGeom prst="rect">
              <a:avLst/>
            </a:prstGeom>
            <a:solidFill>
              <a:srgbClr val="CBFCC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panose="020F0502020204030204"/>
                  <a:ea typeface="+mn-ea"/>
                  <a:cs typeface="+mn-cs"/>
                </a:rPr>
                <a:t>Central</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TextBox 98">
              <a:extLst>
                <a:ext uri="{FF2B5EF4-FFF2-40B4-BE49-F238E27FC236}">
                  <a16:creationId xmlns:a16="http://schemas.microsoft.com/office/drawing/2014/main" id="{BE44A4A6-1553-6139-E4D0-A802A51164F8}"/>
                </a:ext>
              </a:extLst>
            </p:cNvPr>
            <p:cNvSpPr txBox="1"/>
            <p:nvPr/>
          </p:nvSpPr>
          <p:spPr>
            <a:xfrm>
              <a:off x="10499719" y="260256"/>
              <a:ext cx="711028" cy="246221"/>
            </a:xfrm>
            <a:prstGeom prst="rect">
              <a:avLst/>
            </a:prstGeom>
            <a:solidFill>
              <a:srgbClr val="FFC97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Northeast</a:t>
              </a:r>
            </a:p>
          </p:txBody>
        </p:sp>
        <p:sp>
          <p:nvSpPr>
            <p:cNvPr id="100" name="TextBox 99">
              <a:extLst>
                <a:ext uri="{FF2B5EF4-FFF2-40B4-BE49-F238E27FC236}">
                  <a16:creationId xmlns:a16="http://schemas.microsoft.com/office/drawing/2014/main" id="{35C9FAD8-D0BC-EF4E-9432-12210700F408}"/>
                </a:ext>
              </a:extLst>
            </p:cNvPr>
            <p:cNvSpPr txBox="1"/>
            <p:nvPr/>
          </p:nvSpPr>
          <p:spPr>
            <a:xfrm>
              <a:off x="10847831" y="687760"/>
              <a:ext cx="958504" cy="24622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Metro Boston</a:t>
              </a:r>
            </a:p>
          </p:txBody>
        </p:sp>
        <p:sp>
          <p:nvSpPr>
            <p:cNvPr id="101" name="TextBox 100">
              <a:extLst>
                <a:ext uri="{FF2B5EF4-FFF2-40B4-BE49-F238E27FC236}">
                  <a16:creationId xmlns:a16="http://schemas.microsoft.com/office/drawing/2014/main" id="{AD90F1D6-DA29-E124-5A41-60D73232C5C0}"/>
                </a:ext>
              </a:extLst>
            </p:cNvPr>
            <p:cNvSpPr txBox="1"/>
            <p:nvPr/>
          </p:nvSpPr>
          <p:spPr>
            <a:xfrm>
              <a:off x="10183108" y="703899"/>
              <a:ext cx="560408" cy="369332"/>
            </a:xfrm>
            <a:prstGeom prst="rect">
              <a:avLst/>
            </a:prstGeom>
            <a:solidFill>
              <a:srgbClr val="C9CBFC"/>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t>Metro</a:t>
              </a:r>
              <a:b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t>West</a:t>
              </a:r>
            </a:p>
          </p:txBody>
        </p:sp>
        <p:sp>
          <p:nvSpPr>
            <p:cNvPr id="102" name="TextBox 101">
              <a:extLst>
                <a:ext uri="{FF2B5EF4-FFF2-40B4-BE49-F238E27FC236}">
                  <a16:creationId xmlns:a16="http://schemas.microsoft.com/office/drawing/2014/main" id="{E1FAA2DC-64FB-9632-C312-4629443B17B9}"/>
                </a:ext>
              </a:extLst>
            </p:cNvPr>
            <p:cNvSpPr txBox="1"/>
            <p:nvPr/>
          </p:nvSpPr>
          <p:spPr>
            <a:xfrm>
              <a:off x="10506321" y="1351615"/>
              <a:ext cx="704426" cy="246221"/>
            </a:xfrm>
            <a:prstGeom prst="rect">
              <a:avLst/>
            </a:prstGeom>
            <a:solidFill>
              <a:srgbClr val="FDCFD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Southeast</a:t>
              </a:r>
            </a:p>
          </p:txBody>
        </p:sp>
      </p:grpSp>
      <p:grpSp>
        <p:nvGrpSpPr>
          <p:cNvPr id="110" name="Group 109" descr="Stacked bar chart showing distribution of long-acting medication implementation stages across regions in Massachusetts ">
            <a:extLst>
              <a:ext uri="{FF2B5EF4-FFF2-40B4-BE49-F238E27FC236}">
                <a16:creationId xmlns:a16="http://schemas.microsoft.com/office/drawing/2014/main" id="{BE3581B2-01E8-4261-10D8-79ED0301D853}"/>
              </a:ext>
            </a:extLst>
          </p:cNvPr>
          <p:cNvGrpSpPr/>
          <p:nvPr/>
        </p:nvGrpSpPr>
        <p:grpSpPr>
          <a:xfrm>
            <a:off x="40127" y="2411250"/>
            <a:ext cx="12032297" cy="3438737"/>
            <a:chOff x="40127" y="2411250"/>
            <a:chExt cx="12032297" cy="3438737"/>
          </a:xfrm>
        </p:grpSpPr>
        <p:grpSp>
          <p:nvGrpSpPr>
            <p:cNvPr id="79" name="Group 78">
              <a:extLst>
                <a:ext uri="{FF2B5EF4-FFF2-40B4-BE49-F238E27FC236}">
                  <a16:creationId xmlns:a16="http://schemas.microsoft.com/office/drawing/2014/main" id="{A980AFC2-3945-2576-5536-DADB83E2F36F}"/>
                </a:ext>
              </a:extLst>
            </p:cNvPr>
            <p:cNvGrpSpPr/>
            <p:nvPr/>
          </p:nvGrpSpPr>
          <p:grpSpPr>
            <a:xfrm>
              <a:off x="8195623" y="2483396"/>
              <a:ext cx="2011680" cy="1813560"/>
              <a:chOff x="457200" y="1371600"/>
              <a:chExt cx="2011680" cy="1813560"/>
            </a:xfrm>
          </p:grpSpPr>
          <p:grpSp>
            <p:nvGrpSpPr>
              <p:cNvPr id="74" name="Group 73">
                <a:extLst>
                  <a:ext uri="{FF2B5EF4-FFF2-40B4-BE49-F238E27FC236}">
                    <a16:creationId xmlns:a16="http://schemas.microsoft.com/office/drawing/2014/main" id="{52E5B304-5B81-B028-F91F-2DB1F205ADF5}"/>
                  </a:ext>
                </a:extLst>
              </p:cNvPr>
              <p:cNvGrpSpPr/>
              <p:nvPr/>
            </p:nvGrpSpPr>
            <p:grpSpPr>
              <a:xfrm>
                <a:off x="457200" y="1371600"/>
                <a:ext cx="2011680" cy="1813560"/>
                <a:chOff x="457200" y="1371600"/>
                <a:chExt cx="2011680" cy="1813560"/>
              </a:xfrm>
            </p:grpSpPr>
            <p:sp>
              <p:nvSpPr>
                <p:cNvPr id="4" name="Text 2"/>
                <p:cNvSpPr/>
                <p:nvPr/>
              </p:nvSpPr>
              <p:spPr>
                <a:xfrm>
                  <a:off x="457200" y="1371600"/>
                  <a:ext cx="2011680"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Northeast</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457200" y="1627632"/>
                  <a:ext cx="201168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6B7280"/>
                      </a:solidFill>
                      <a:effectLst/>
                      <a:uLnTx/>
                      <a:uFillTx/>
                      <a:latin typeface="Calibri" pitchFamily="34" charset="0"/>
                      <a:ea typeface="Calibri" pitchFamily="34" charset="-122"/>
                      <a:cs typeface="Calibri" pitchFamily="34" charset="-120"/>
                    </a:rPr>
                    <a:t>n = 4</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a:extLst>
                    <a:ext uri="{C183D7F6-B498-43B3-948B-1728B52AA6E4}">
                      <adec:decorative xmlns:adec="http://schemas.microsoft.com/office/drawing/2017/decorative" val="1"/>
                    </a:ext>
                  </a:extLst>
                </p:cNvPr>
                <p:cNvSpPr/>
                <p:nvPr/>
              </p:nvSpPr>
              <p:spPr>
                <a:xfrm>
                  <a:off x="777240" y="1965960"/>
                  <a:ext cx="1371600" cy="609600"/>
                </a:xfrm>
                <a:prstGeom prst="rect">
                  <a:avLst/>
                </a:prstGeom>
                <a:solidFill>
                  <a:srgbClr val="0F766E"/>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6">
                  <a:extLst>
                    <a:ext uri="{C183D7F6-B498-43B3-948B-1728B52AA6E4}">
                      <adec:decorative xmlns:adec="http://schemas.microsoft.com/office/drawing/2017/decorative" val="1"/>
                    </a:ext>
                  </a:extLst>
                </p:cNvPr>
                <p:cNvSpPr/>
                <p:nvPr/>
              </p:nvSpPr>
              <p:spPr>
                <a:xfrm>
                  <a:off x="777240" y="2575560"/>
                  <a:ext cx="1371600" cy="304800"/>
                </a:xfrm>
                <a:prstGeom prst="rect">
                  <a:avLst/>
                </a:prstGeom>
                <a:solidFill>
                  <a:srgbClr val="EA580C"/>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8">
                  <a:extLst>
                    <a:ext uri="{C183D7F6-B498-43B3-948B-1728B52AA6E4}">
                      <adec:decorative xmlns:adec="http://schemas.microsoft.com/office/drawing/2017/decorative" val="1"/>
                    </a:ext>
                  </a:extLst>
                </p:cNvPr>
                <p:cNvSpPr/>
                <p:nvPr/>
              </p:nvSpPr>
              <p:spPr>
                <a:xfrm>
                  <a:off x="777240" y="2880360"/>
                  <a:ext cx="1371600" cy="304800"/>
                </a:xfrm>
                <a:prstGeom prst="rect">
                  <a:avLst/>
                </a:prstGeom>
                <a:solidFill>
                  <a:srgbClr val="B91C1C"/>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 name="Text 5"/>
              <p:cNvSpPr/>
              <p:nvPr/>
            </p:nvSpPr>
            <p:spPr>
              <a:xfrm>
                <a:off x="777240" y="1965960"/>
                <a:ext cx="1371600" cy="609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2</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77240" y="2575560"/>
                <a:ext cx="13716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1</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777240" y="2880360"/>
                <a:ext cx="13716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1</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 name="Shape 10">
              <a:extLst>
                <a:ext uri="{C183D7F6-B498-43B3-948B-1728B52AA6E4}">
                  <adec:decorative xmlns:adec="http://schemas.microsoft.com/office/drawing/2017/decorative" val="1"/>
                </a:ext>
              </a:extLst>
            </p:cNvPr>
            <p:cNvSpPr/>
            <p:nvPr/>
          </p:nvSpPr>
          <p:spPr>
            <a:xfrm>
              <a:off x="2351426" y="2476009"/>
              <a:ext cx="0" cy="3373978"/>
            </a:xfrm>
            <a:prstGeom prst="line">
              <a:avLst/>
            </a:prstGeom>
            <a:noFill/>
            <a:ln w="9525">
              <a:solidFill>
                <a:srgbClr val="6B728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0" name="Group 79">
              <a:extLst>
                <a:ext uri="{FF2B5EF4-FFF2-40B4-BE49-F238E27FC236}">
                  <a16:creationId xmlns:a16="http://schemas.microsoft.com/office/drawing/2014/main" id="{7CD7AFF1-3348-A8FD-B13E-2ED14AAE9EFD}"/>
                </a:ext>
              </a:extLst>
            </p:cNvPr>
            <p:cNvGrpSpPr/>
            <p:nvPr/>
          </p:nvGrpSpPr>
          <p:grpSpPr>
            <a:xfrm>
              <a:off x="6357423" y="2476009"/>
              <a:ext cx="2011680" cy="2118360"/>
              <a:chOff x="2834640" y="1371600"/>
              <a:chExt cx="2011680" cy="2118360"/>
            </a:xfrm>
          </p:grpSpPr>
          <p:grpSp>
            <p:nvGrpSpPr>
              <p:cNvPr id="75" name="Group 74">
                <a:extLst>
                  <a:ext uri="{FF2B5EF4-FFF2-40B4-BE49-F238E27FC236}">
                    <a16:creationId xmlns:a16="http://schemas.microsoft.com/office/drawing/2014/main" id="{A7434557-9DEE-1953-7A3B-D86812946BE6}"/>
                  </a:ext>
                </a:extLst>
              </p:cNvPr>
              <p:cNvGrpSpPr/>
              <p:nvPr/>
            </p:nvGrpSpPr>
            <p:grpSpPr>
              <a:xfrm>
                <a:off x="2834640" y="1371600"/>
                <a:ext cx="2011680" cy="2118360"/>
                <a:chOff x="2834640" y="1371600"/>
                <a:chExt cx="2011680" cy="2118360"/>
              </a:xfrm>
            </p:grpSpPr>
            <p:sp>
              <p:nvSpPr>
                <p:cNvPr id="13" name="Text 11"/>
                <p:cNvSpPr/>
                <p:nvPr/>
              </p:nvSpPr>
              <p:spPr>
                <a:xfrm>
                  <a:off x="2834640" y="1371600"/>
                  <a:ext cx="2011680"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Metro Boston</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2"/>
                <p:cNvSpPr/>
                <p:nvPr/>
              </p:nvSpPr>
              <p:spPr>
                <a:xfrm>
                  <a:off x="2834640" y="1627632"/>
                  <a:ext cx="201168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6B7280"/>
                      </a:solidFill>
                      <a:effectLst/>
                      <a:uLnTx/>
                      <a:uFillTx/>
                      <a:latin typeface="Calibri" pitchFamily="34" charset="0"/>
                      <a:ea typeface="Calibri" pitchFamily="34" charset="-122"/>
                      <a:cs typeface="Calibri" pitchFamily="34" charset="-120"/>
                    </a:rPr>
                    <a:t>n = 5</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3">
                  <a:extLst>
                    <a:ext uri="{C183D7F6-B498-43B3-948B-1728B52AA6E4}">
                      <adec:decorative xmlns:adec="http://schemas.microsoft.com/office/drawing/2017/decorative" val="1"/>
                    </a:ext>
                  </a:extLst>
                </p:cNvPr>
                <p:cNvSpPr/>
                <p:nvPr/>
              </p:nvSpPr>
              <p:spPr>
                <a:xfrm>
                  <a:off x="3154680" y="1965960"/>
                  <a:ext cx="1371600" cy="304800"/>
                </a:xfrm>
                <a:prstGeom prst="rect">
                  <a:avLst/>
                </a:prstGeom>
                <a:solidFill>
                  <a:srgbClr val="0F766E"/>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5">
                  <a:extLst>
                    <a:ext uri="{C183D7F6-B498-43B3-948B-1728B52AA6E4}">
                      <adec:decorative xmlns:adec="http://schemas.microsoft.com/office/drawing/2017/decorative" val="1"/>
                    </a:ext>
                  </a:extLst>
                </p:cNvPr>
                <p:cNvSpPr/>
                <p:nvPr/>
              </p:nvSpPr>
              <p:spPr>
                <a:xfrm>
                  <a:off x="3154680" y="2270760"/>
                  <a:ext cx="1371600" cy="914400"/>
                </a:xfrm>
                <a:prstGeom prst="rect">
                  <a:avLst/>
                </a:prstGeom>
                <a:solidFill>
                  <a:srgbClr val="65A30D"/>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Shape 17">
                  <a:extLst>
                    <a:ext uri="{C183D7F6-B498-43B3-948B-1728B52AA6E4}">
                      <adec:decorative xmlns:adec="http://schemas.microsoft.com/office/drawing/2017/decorative" val="1"/>
                    </a:ext>
                  </a:extLst>
                </p:cNvPr>
                <p:cNvSpPr/>
                <p:nvPr/>
              </p:nvSpPr>
              <p:spPr>
                <a:xfrm>
                  <a:off x="3154680" y="3185160"/>
                  <a:ext cx="1371600" cy="304800"/>
                </a:xfrm>
                <a:prstGeom prst="rect">
                  <a:avLst/>
                </a:prstGeom>
                <a:solidFill>
                  <a:srgbClr val="EA580C"/>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6" name="Text 14"/>
              <p:cNvSpPr/>
              <p:nvPr/>
            </p:nvSpPr>
            <p:spPr>
              <a:xfrm>
                <a:off x="3154680" y="1965960"/>
                <a:ext cx="13716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1</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6"/>
              <p:cNvSpPr/>
              <p:nvPr/>
            </p:nvSpPr>
            <p:spPr>
              <a:xfrm>
                <a:off x="3154680" y="2270760"/>
                <a:ext cx="1371600" cy="9144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3</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8"/>
              <p:cNvSpPr/>
              <p:nvPr/>
            </p:nvSpPr>
            <p:spPr>
              <a:xfrm>
                <a:off x="3154680" y="3185160"/>
                <a:ext cx="13716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1</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1" name="Group 80">
              <a:extLst>
                <a:ext uri="{FF2B5EF4-FFF2-40B4-BE49-F238E27FC236}">
                  <a16:creationId xmlns:a16="http://schemas.microsoft.com/office/drawing/2014/main" id="{B51B2576-8CE6-8E63-9B9C-82E1DA27AEE0}"/>
                </a:ext>
              </a:extLst>
            </p:cNvPr>
            <p:cNvGrpSpPr/>
            <p:nvPr/>
          </p:nvGrpSpPr>
          <p:grpSpPr>
            <a:xfrm>
              <a:off x="4345744" y="2465077"/>
              <a:ext cx="2011680" cy="1813560"/>
              <a:chOff x="5212080" y="1371600"/>
              <a:chExt cx="2011680" cy="1813560"/>
            </a:xfrm>
          </p:grpSpPr>
          <p:grpSp>
            <p:nvGrpSpPr>
              <p:cNvPr id="76" name="Group 75">
                <a:extLst>
                  <a:ext uri="{FF2B5EF4-FFF2-40B4-BE49-F238E27FC236}">
                    <a16:creationId xmlns:a16="http://schemas.microsoft.com/office/drawing/2014/main" id="{2F4DF37B-FBF7-ECDA-2D43-B313308E4761}"/>
                  </a:ext>
                </a:extLst>
              </p:cNvPr>
              <p:cNvGrpSpPr/>
              <p:nvPr/>
            </p:nvGrpSpPr>
            <p:grpSpPr>
              <a:xfrm>
                <a:off x="5212080" y="1371600"/>
                <a:ext cx="2011680" cy="1813560"/>
                <a:chOff x="5212080" y="1371600"/>
                <a:chExt cx="2011680" cy="1813560"/>
              </a:xfrm>
            </p:grpSpPr>
            <p:sp>
              <p:nvSpPr>
                <p:cNvPr id="22" name="Text 20"/>
                <p:cNvSpPr/>
                <p:nvPr/>
              </p:nvSpPr>
              <p:spPr>
                <a:xfrm>
                  <a:off x="5212080" y="1371600"/>
                  <a:ext cx="2011680"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Central &amp; Metro-West</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1"/>
                <p:cNvSpPr/>
                <p:nvPr/>
              </p:nvSpPr>
              <p:spPr>
                <a:xfrm>
                  <a:off x="5212080" y="1627632"/>
                  <a:ext cx="201168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6B7280"/>
                      </a:solidFill>
                      <a:effectLst/>
                      <a:uLnTx/>
                      <a:uFillTx/>
                      <a:latin typeface="Calibri" pitchFamily="34" charset="0"/>
                      <a:ea typeface="Calibri" pitchFamily="34" charset="-122"/>
                      <a:cs typeface="Calibri" pitchFamily="34" charset="-120"/>
                    </a:rPr>
                    <a:t>n = 4</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Shape 22">
                  <a:extLst>
                    <a:ext uri="{C183D7F6-B498-43B3-948B-1728B52AA6E4}">
                      <adec:decorative xmlns:adec="http://schemas.microsoft.com/office/drawing/2017/decorative" val="1"/>
                    </a:ext>
                  </a:extLst>
                </p:cNvPr>
                <p:cNvSpPr/>
                <p:nvPr/>
              </p:nvSpPr>
              <p:spPr>
                <a:xfrm>
                  <a:off x="5532120" y="1965960"/>
                  <a:ext cx="1371600" cy="914400"/>
                </a:xfrm>
                <a:prstGeom prst="rect">
                  <a:avLst/>
                </a:prstGeom>
                <a:solidFill>
                  <a:srgbClr val="65A30D"/>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Shape 24">
                  <a:extLst>
                    <a:ext uri="{C183D7F6-B498-43B3-948B-1728B52AA6E4}">
                      <adec:decorative xmlns:adec="http://schemas.microsoft.com/office/drawing/2017/decorative" val="1"/>
                    </a:ext>
                  </a:extLst>
                </p:cNvPr>
                <p:cNvSpPr/>
                <p:nvPr/>
              </p:nvSpPr>
              <p:spPr>
                <a:xfrm>
                  <a:off x="5532120" y="2880360"/>
                  <a:ext cx="1371600" cy="304800"/>
                </a:xfrm>
                <a:prstGeom prst="rect">
                  <a:avLst/>
                </a:prstGeom>
                <a:solidFill>
                  <a:srgbClr val="EA580C"/>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5" name="Text 23"/>
              <p:cNvSpPr/>
              <p:nvPr/>
            </p:nvSpPr>
            <p:spPr>
              <a:xfrm>
                <a:off x="5532120" y="1965960"/>
                <a:ext cx="1371600" cy="9144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3</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5"/>
              <p:cNvSpPr/>
              <p:nvPr/>
            </p:nvSpPr>
            <p:spPr>
              <a:xfrm>
                <a:off x="5532120" y="2880360"/>
                <a:ext cx="13716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1</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2" name="Group 81">
              <a:extLst>
                <a:ext uri="{FF2B5EF4-FFF2-40B4-BE49-F238E27FC236}">
                  <a16:creationId xmlns:a16="http://schemas.microsoft.com/office/drawing/2014/main" id="{3454F85C-FFB8-4EDE-4A7B-66CF2630423F}"/>
                </a:ext>
              </a:extLst>
            </p:cNvPr>
            <p:cNvGrpSpPr/>
            <p:nvPr/>
          </p:nvGrpSpPr>
          <p:grpSpPr>
            <a:xfrm>
              <a:off x="2356924" y="2465007"/>
              <a:ext cx="2011680" cy="3032760"/>
              <a:chOff x="7589520" y="1371600"/>
              <a:chExt cx="2011680" cy="3032760"/>
            </a:xfrm>
          </p:grpSpPr>
          <p:grpSp>
            <p:nvGrpSpPr>
              <p:cNvPr id="77" name="Group 76">
                <a:extLst>
                  <a:ext uri="{FF2B5EF4-FFF2-40B4-BE49-F238E27FC236}">
                    <a16:creationId xmlns:a16="http://schemas.microsoft.com/office/drawing/2014/main" id="{D6EDAA5E-793B-70F3-2A91-0D8289A26000}"/>
                  </a:ext>
                </a:extLst>
              </p:cNvPr>
              <p:cNvGrpSpPr/>
              <p:nvPr/>
            </p:nvGrpSpPr>
            <p:grpSpPr>
              <a:xfrm>
                <a:off x="7589520" y="1371600"/>
                <a:ext cx="2011680" cy="3032760"/>
                <a:chOff x="7589520" y="1371600"/>
                <a:chExt cx="2011680" cy="3032760"/>
              </a:xfrm>
            </p:grpSpPr>
            <p:sp>
              <p:nvSpPr>
                <p:cNvPr id="29" name="Text 27"/>
                <p:cNvSpPr/>
                <p:nvPr/>
              </p:nvSpPr>
              <p:spPr>
                <a:xfrm>
                  <a:off x="7589520" y="1371600"/>
                  <a:ext cx="2011680"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Western</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Text 28"/>
                <p:cNvSpPr/>
                <p:nvPr/>
              </p:nvSpPr>
              <p:spPr>
                <a:xfrm>
                  <a:off x="7589520" y="1627632"/>
                  <a:ext cx="201168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6B7280"/>
                      </a:solidFill>
                      <a:effectLst/>
                      <a:uLnTx/>
                      <a:uFillTx/>
                      <a:latin typeface="Calibri" pitchFamily="34" charset="0"/>
                      <a:ea typeface="Calibri" pitchFamily="34" charset="-122"/>
                      <a:cs typeface="Calibri" pitchFamily="34" charset="-120"/>
                    </a:rPr>
                    <a:t>n = 8</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Shape 29">
                  <a:extLst>
                    <a:ext uri="{C183D7F6-B498-43B3-948B-1728B52AA6E4}">
                      <adec:decorative xmlns:adec="http://schemas.microsoft.com/office/drawing/2017/decorative" val="1"/>
                    </a:ext>
                  </a:extLst>
                </p:cNvPr>
                <p:cNvSpPr/>
                <p:nvPr/>
              </p:nvSpPr>
              <p:spPr>
                <a:xfrm>
                  <a:off x="7909560" y="1965960"/>
                  <a:ext cx="1371600" cy="609600"/>
                </a:xfrm>
                <a:prstGeom prst="rect">
                  <a:avLst/>
                </a:prstGeom>
                <a:solidFill>
                  <a:srgbClr val="0F766E"/>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Shape 31">
                  <a:extLst>
                    <a:ext uri="{C183D7F6-B498-43B3-948B-1728B52AA6E4}">
                      <adec:decorative xmlns:adec="http://schemas.microsoft.com/office/drawing/2017/decorative" val="1"/>
                    </a:ext>
                  </a:extLst>
                </p:cNvPr>
                <p:cNvSpPr/>
                <p:nvPr/>
              </p:nvSpPr>
              <p:spPr>
                <a:xfrm>
                  <a:off x="7909560" y="2575560"/>
                  <a:ext cx="1371600" cy="304800"/>
                </a:xfrm>
                <a:prstGeom prst="rect">
                  <a:avLst/>
                </a:prstGeom>
                <a:solidFill>
                  <a:srgbClr val="65A30D"/>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Shape 33">
                  <a:extLst>
                    <a:ext uri="{C183D7F6-B498-43B3-948B-1728B52AA6E4}">
                      <adec:decorative xmlns:adec="http://schemas.microsoft.com/office/drawing/2017/decorative" val="1"/>
                    </a:ext>
                  </a:extLst>
                </p:cNvPr>
                <p:cNvSpPr/>
                <p:nvPr/>
              </p:nvSpPr>
              <p:spPr>
                <a:xfrm>
                  <a:off x="7909560" y="2880360"/>
                  <a:ext cx="1371600" cy="1219200"/>
                </a:xfrm>
                <a:prstGeom prst="rect">
                  <a:avLst/>
                </a:prstGeom>
                <a:solidFill>
                  <a:srgbClr val="EAB308"/>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Shape 35">
                  <a:extLst>
                    <a:ext uri="{C183D7F6-B498-43B3-948B-1728B52AA6E4}">
                      <adec:decorative xmlns:adec="http://schemas.microsoft.com/office/drawing/2017/decorative" val="1"/>
                    </a:ext>
                  </a:extLst>
                </p:cNvPr>
                <p:cNvSpPr/>
                <p:nvPr/>
              </p:nvSpPr>
              <p:spPr>
                <a:xfrm>
                  <a:off x="7909560" y="4099560"/>
                  <a:ext cx="1371600" cy="304800"/>
                </a:xfrm>
                <a:prstGeom prst="rect">
                  <a:avLst/>
                </a:prstGeom>
                <a:solidFill>
                  <a:srgbClr val="EA580C"/>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2" name="Text 30"/>
              <p:cNvSpPr/>
              <p:nvPr/>
            </p:nvSpPr>
            <p:spPr>
              <a:xfrm>
                <a:off x="7909560" y="1965960"/>
                <a:ext cx="1371600" cy="609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2</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 32"/>
              <p:cNvSpPr/>
              <p:nvPr/>
            </p:nvSpPr>
            <p:spPr>
              <a:xfrm>
                <a:off x="7909560" y="2575560"/>
                <a:ext cx="13716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1</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 34"/>
              <p:cNvSpPr/>
              <p:nvPr/>
            </p:nvSpPr>
            <p:spPr>
              <a:xfrm>
                <a:off x="7909560" y="2880360"/>
                <a:ext cx="1371600" cy="1219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4</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Text 36"/>
              <p:cNvSpPr/>
              <p:nvPr/>
            </p:nvSpPr>
            <p:spPr>
              <a:xfrm>
                <a:off x="7909560" y="4099560"/>
                <a:ext cx="13716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1</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3" name="Group 82">
              <a:extLst>
                <a:ext uri="{FF2B5EF4-FFF2-40B4-BE49-F238E27FC236}">
                  <a16:creationId xmlns:a16="http://schemas.microsoft.com/office/drawing/2014/main" id="{23ED179D-7B67-57C0-5A84-7E56C0A02FDA}"/>
                </a:ext>
              </a:extLst>
            </p:cNvPr>
            <p:cNvGrpSpPr/>
            <p:nvPr/>
          </p:nvGrpSpPr>
          <p:grpSpPr>
            <a:xfrm>
              <a:off x="10060744" y="2456911"/>
              <a:ext cx="2011680" cy="3189208"/>
              <a:chOff x="9966960" y="1371600"/>
              <a:chExt cx="2011680" cy="3189208"/>
            </a:xfrm>
          </p:grpSpPr>
          <p:grpSp>
            <p:nvGrpSpPr>
              <p:cNvPr id="78" name="Group 77">
                <a:extLst>
                  <a:ext uri="{FF2B5EF4-FFF2-40B4-BE49-F238E27FC236}">
                    <a16:creationId xmlns:a16="http://schemas.microsoft.com/office/drawing/2014/main" id="{D3588089-A513-625D-4760-27633AC11D1C}"/>
                  </a:ext>
                </a:extLst>
              </p:cNvPr>
              <p:cNvGrpSpPr/>
              <p:nvPr/>
            </p:nvGrpSpPr>
            <p:grpSpPr>
              <a:xfrm>
                <a:off x="9966960" y="1371600"/>
                <a:ext cx="2011680" cy="3040856"/>
                <a:chOff x="9966960" y="1371600"/>
                <a:chExt cx="2011680" cy="3040856"/>
              </a:xfrm>
            </p:grpSpPr>
            <p:sp>
              <p:nvSpPr>
                <p:cNvPr id="40" name="Text 38"/>
                <p:cNvSpPr/>
                <p:nvPr/>
              </p:nvSpPr>
              <p:spPr>
                <a:xfrm>
                  <a:off x="9966960" y="1371600"/>
                  <a:ext cx="2011680"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Southeast</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Text 39"/>
                <p:cNvSpPr/>
                <p:nvPr/>
              </p:nvSpPr>
              <p:spPr>
                <a:xfrm>
                  <a:off x="9966960" y="1627632"/>
                  <a:ext cx="201168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6B7280"/>
                      </a:solidFill>
                      <a:effectLst/>
                      <a:uLnTx/>
                      <a:uFillTx/>
                      <a:latin typeface="Calibri" pitchFamily="34" charset="0"/>
                      <a:ea typeface="Calibri" pitchFamily="34" charset="-122"/>
                      <a:cs typeface="Calibri" pitchFamily="34" charset="-120"/>
                    </a:rPr>
                    <a:t>n = 8</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Shape 40">
                  <a:extLst>
                    <a:ext uri="{C183D7F6-B498-43B3-948B-1728B52AA6E4}">
                      <adec:decorative xmlns:adec="http://schemas.microsoft.com/office/drawing/2017/decorative" val="1"/>
                    </a:ext>
                  </a:extLst>
                </p:cNvPr>
                <p:cNvSpPr/>
                <p:nvPr/>
              </p:nvSpPr>
              <p:spPr>
                <a:xfrm>
                  <a:off x="10287000" y="2277952"/>
                  <a:ext cx="1371600" cy="297608"/>
                </a:xfrm>
                <a:prstGeom prst="rect">
                  <a:avLst/>
                </a:prstGeom>
                <a:solidFill>
                  <a:srgbClr val="65A30D"/>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Shape 42">
                  <a:extLst>
                    <a:ext uri="{C183D7F6-B498-43B3-948B-1728B52AA6E4}">
                      <adec:decorative xmlns:adec="http://schemas.microsoft.com/office/drawing/2017/decorative" val="1"/>
                    </a:ext>
                  </a:extLst>
                </p:cNvPr>
                <p:cNvSpPr/>
                <p:nvPr/>
              </p:nvSpPr>
              <p:spPr>
                <a:xfrm>
                  <a:off x="10287000" y="2575560"/>
                  <a:ext cx="1371600" cy="304800"/>
                </a:xfrm>
                <a:prstGeom prst="rect">
                  <a:avLst/>
                </a:prstGeom>
                <a:solidFill>
                  <a:srgbClr val="EAB308"/>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Shape 44">
                  <a:extLst>
                    <a:ext uri="{C183D7F6-B498-43B3-948B-1728B52AA6E4}">
                      <adec:decorative xmlns:adec="http://schemas.microsoft.com/office/drawing/2017/decorative" val="1"/>
                    </a:ext>
                  </a:extLst>
                </p:cNvPr>
                <p:cNvSpPr/>
                <p:nvPr/>
              </p:nvSpPr>
              <p:spPr>
                <a:xfrm>
                  <a:off x="10287000" y="2880360"/>
                  <a:ext cx="1371600" cy="609600"/>
                </a:xfrm>
                <a:prstGeom prst="rect">
                  <a:avLst/>
                </a:prstGeom>
                <a:solidFill>
                  <a:srgbClr val="EA580C"/>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Shape 46">
                  <a:extLst>
                    <a:ext uri="{C183D7F6-B498-43B3-948B-1728B52AA6E4}">
                      <adec:decorative xmlns:adec="http://schemas.microsoft.com/office/drawing/2017/decorative" val="1"/>
                    </a:ext>
                  </a:extLst>
                </p:cNvPr>
                <p:cNvSpPr/>
                <p:nvPr/>
              </p:nvSpPr>
              <p:spPr>
                <a:xfrm>
                  <a:off x="10287000" y="3489960"/>
                  <a:ext cx="1371600" cy="922496"/>
                </a:xfrm>
                <a:prstGeom prst="rect">
                  <a:avLst/>
                </a:prstGeom>
                <a:solidFill>
                  <a:srgbClr val="B91C1C"/>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5" name="Text 43"/>
              <p:cNvSpPr/>
              <p:nvPr/>
            </p:nvSpPr>
            <p:spPr>
              <a:xfrm>
                <a:off x="10287000" y="2575560"/>
                <a:ext cx="1371600" cy="304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1</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Text 45"/>
              <p:cNvSpPr/>
              <p:nvPr/>
            </p:nvSpPr>
            <p:spPr>
              <a:xfrm>
                <a:off x="10287000" y="2880360"/>
                <a:ext cx="1371600" cy="609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2</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Text 47"/>
              <p:cNvSpPr/>
              <p:nvPr/>
            </p:nvSpPr>
            <p:spPr>
              <a:xfrm>
                <a:off x="10287000" y="3341608"/>
                <a:ext cx="1371600" cy="1219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Calibri" pitchFamily="34" charset="0"/>
                    <a:ea typeface="+mn-ea"/>
                    <a:cs typeface="Calibri" pitchFamily="34" charset="-120"/>
                  </a:rPr>
                  <a:t>3</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6" name="Group 105">
              <a:extLst>
                <a:ext uri="{FF2B5EF4-FFF2-40B4-BE49-F238E27FC236}">
                  <a16:creationId xmlns:a16="http://schemas.microsoft.com/office/drawing/2014/main" id="{A87337EF-0C7E-195F-10E6-D141527455EB}"/>
                </a:ext>
              </a:extLst>
            </p:cNvPr>
            <p:cNvGrpSpPr/>
            <p:nvPr/>
          </p:nvGrpSpPr>
          <p:grpSpPr>
            <a:xfrm>
              <a:off x="251565" y="3059367"/>
              <a:ext cx="2105359" cy="1740696"/>
              <a:chOff x="286433" y="3304964"/>
              <a:chExt cx="2105359" cy="1740696"/>
            </a:xfrm>
          </p:grpSpPr>
          <p:grpSp>
            <p:nvGrpSpPr>
              <p:cNvPr id="85" name="Group 84">
                <a:extLst>
                  <a:ext uri="{FF2B5EF4-FFF2-40B4-BE49-F238E27FC236}">
                    <a16:creationId xmlns:a16="http://schemas.microsoft.com/office/drawing/2014/main" id="{39360AC6-E3C2-5882-5472-DD2342BEBD24}"/>
                  </a:ext>
                </a:extLst>
              </p:cNvPr>
              <p:cNvGrpSpPr/>
              <p:nvPr/>
            </p:nvGrpSpPr>
            <p:grpSpPr>
              <a:xfrm>
                <a:off x="286433" y="3647864"/>
                <a:ext cx="2103120" cy="320040"/>
                <a:chOff x="2926080" y="4892040"/>
                <a:chExt cx="2103120" cy="320040"/>
              </a:xfrm>
            </p:grpSpPr>
            <p:sp>
              <p:nvSpPr>
                <p:cNvPr id="53" name="Shape 51">
                  <a:extLst>
                    <a:ext uri="{C183D7F6-B498-43B3-948B-1728B52AA6E4}">
                      <adec:decorative xmlns:adec="http://schemas.microsoft.com/office/drawing/2017/decorative" val="1"/>
                    </a:ext>
                  </a:extLst>
                </p:cNvPr>
                <p:cNvSpPr/>
                <p:nvPr/>
              </p:nvSpPr>
              <p:spPr>
                <a:xfrm>
                  <a:off x="2926080" y="4946904"/>
                  <a:ext cx="228600" cy="228600"/>
                </a:xfrm>
                <a:prstGeom prst="rect">
                  <a:avLst/>
                </a:prstGeom>
                <a:solidFill>
                  <a:srgbClr val="65A30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Text 52"/>
                <p:cNvSpPr/>
                <p:nvPr/>
              </p:nvSpPr>
              <p:spPr>
                <a:xfrm>
                  <a:off x="3200400" y="4892040"/>
                  <a:ext cx="182880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Capable</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05" name="Group 104">
                <a:extLst>
                  <a:ext uri="{FF2B5EF4-FFF2-40B4-BE49-F238E27FC236}">
                    <a16:creationId xmlns:a16="http://schemas.microsoft.com/office/drawing/2014/main" id="{E9392C52-37D4-D580-1C6F-87169E606BC4}"/>
                  </a:ext>
                </a:extLst>
              </p:cNvPr>
              <p:cNvGrpSpPr/>
              <p:nvPr/>
            </p:nvGrpSpPr>
            <p:grpSpPr>
              <a:xfrm>
                <a:off x="286433" y="3304964"/>
                <a:ext cx="2105359" cy="1740696"/>
                <a:chOff x="286433" y="3304964"/>
                <a:chExt cx="2105359" cy="1740696"/>
              </a:xfrm>
            </p:grpSpPr>
            <p:grpSp>
              <p:nvGrpSpPr>
                <p:cNvPr id="84" name="Group 83">
                  <a:extLst>
                    <a:ext uri="{FF2B5EF4-FFF2-40B4-BE49-F238E27FC236}">
                      <a16:creationId xmlns:a16="http://schemas.microsoft.com/office/drawing/2014/main" id="{C39DC01A-925F-6AE9-A1F7-46FEE11EC017}"/>
                    </a:ext>
                  </a:extLst>
                </p:cNvPr>
                <p:cNvGrpSpPr/>
                <p:nvPr/>
              </p:nvGrpSpPr>
              <p:grpSpPr>
                <a:xfrm>
                  <a:off x="288672" y="3304964"/>
                  <a:ext cx="2103120" cy="320040"/>
                  <a:chOff x="731520" y="4892040"/>
                  <a:chExt cx="2103120" cy="320040"/>
                </a:xfrm>
              </p:grpSpPr>
              <p:sp>
                <p:nvSpPr>
                  <p:cNvPr id="51" name="Shape 49">
                    <a:extLst>
                      <a:ext uri="{C183D7F6-B498-43B3-948B-1728B52AA6E4}">
                        <adec:decorative xmlns:adec="http://schemas.microsoft.com/office/drawing/2017/decorative" val="1"/>
                      </a:ext>
                    </a:extLst>
                  </p:cNvPr>
                  <p:cNvSpPr/>
                  <p:nvPr/>
                </p:nvSpPr>
                <p:spPr>
                  <a:xfrm>
                    <a:off x="731520" y="4946904"/>
                    <a:ext cx="228600" cy="228600"/>
                  </a:xfrm>
                  <a:prstGeom prst="rect">
                    <a:avLst/>
                  </a:prstGeom>
                  <a:solidFill>
                    <a:srgbClr val="0F766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Text 50"/>
                  <p:cNvSpPr/>
                  <p:nvPr/>
                </p:nvSpPr>
                <p:spPr>
                  <a:xfrm>
                    <a:off x="1005840" y="4892040"/>
                    <a:ext cx="1828800" cy="320040"/>
                  </a:xfrm>
                  <a:prstGeom prst="rect">
                    <a:avLst/>
                  </a:prstGeom>
                  <a:noFill/>
                  <a:ln/>
                </p:spPr>
                <p:txBody>
                  <a:bodyPr wrap="square" lIns="0" tIns="0" rIns="0" bIns="0" rtlCol="0" anchor="ctr"/>
                  <a:lstStyle/>
                  <a:p>
                    <a:pPr>
                      <a:defRPr/>
                    </a:pPr>
                    <a:r>
                      <a:rPr lang="en-US" sz="1600">
                        <a:solidFill>
                          <a:srgbClr val="1F2937"/>
                        </a:solidFill>
                        <a:latin typeface="Calibri"/>
                        <a:ea typeface="Calibri"/>
                        <a:cs typeface="Calibri"/>
                      </a:rPr>
                      <a:t>Fully Ready</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6" name="Group 85">
                  <a:extLst>
                    <a:ext uri="{FF2B5EF4-FFF2-40B4-BE49-F238E27FC236}">
                      <a16:creationId xmlns:a16="http://schemas.microsoft.com/office/drawing/2014/main" id="{FC15D5F6-1E35-EC46-CD20-501F9F5C7380}"/>
                    </a:ext>
                  </a:extLst>
                </p:cNvPr>
                <p:cNvGrpSpPr/>
                <p:nvPr/>
              </p:nvGrpSpPr>
              <p:grpSpPr>
                <a:xfrm>
                  <a:off x="286433" y="4011508"/>
                  <a:ext cx="2103120" cy="320040"/>
                  <a:chOff x="5120640" y="4892040"/>
                  <a:chExt cx="2103120" cy="320040"/>
                </a:xfrm>
              </p:grpSpPr>
              <p:sp>
                <p:nvSpPr>
                  <p:cNvPr id="55" name="Shape 53">
                    <a:extLst>
                      <a:ext uri="{C183D7F6-B498-43B3-948B-1728B52AA6E4}">
                        <adec:decorative xmlns:adec="http://schemas.microsoft.com/office/drawing/2017/decorative" val="1"/>
                      </a:ext>
                    </a:extLst>
                  </p:cNvPr>
                  <p:cNvSpPr/>
                  <p:nvPr/>
                </p:nvSpPr>
                <p:spPr>
                  <a:xfrm>
                    <a:off x="5120640" y="4946904"/>
                    <a:ext cx="228600" cy="228600"/>
                  </a:xfrm>
                  <a:prstGeom prst="rect">
                    <a:avLst/>
                  </a:prstGeom>
                  <a:solidFill>
                    <a:srgbClr val="EAB30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Text 54"/>
                  <p:cNvSpPr/>
                  <p:nvPr/>
                </p:nvSpPr>
                <p:spPr>
                  <a:xfrm>
                    <a:off x="5394960" y="4892040"/>
                    <a:ext cx="1828800" cy="320040"/>
                  </a:xfrm>
                  <a:prstGeom prst="rect">
                    <a:avLst/>
                  </a:prstGeom>
                  <a:noFill/>
                  <a:ln/>
                </p:spPr>
                <p:txBody>
                  <a:bodyPr wrap="square" lIns="0" tIns="0" rIns="0" bIns="0" rtlCol="0" anchor="ctr"/>
                  <a:lstStyle/>
                  <a:p>
                    <a:pPr>
                      <a:defRPr/>
                    </a:pPr>
                    <a:r>
                      <a:rPr kumimoji="0" lang="en-US" sz="1600" b="0" i="0" u="none" strike="noStrike" kern="1200" cap="none" spc="0" normalizeH="0" baseline="0" noProof="0">
                        <a:ln>
                          <a:noFill/>
                        </a:ln>
                        <a:solidFill>
                          <a:srgbClr val="1F2937"/>
                        </a:solidFill>
                        <a:effectLst/>
                        <a:uLnTx/>
                        <a:uFillTx/>
                        <a:latin typeface="Calibri"/>
                        <a:ea typeface="Calibri"/>
                        <a:cs typeface="Calibri"/>
                      </a:rPr>
                      <a:t>Scaling</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7" name="Group 86">
                  <a:extLst>
                    <a:ext uri="{FF2B5EF4-FFF2-40B4-BE49-F238E27FC236}">
                      <a16:creationId xmlns:a16="http://schemas.microsoft.com/office/drawing/2014/main" id="{7CDB25C0-B950-2488-56B3-145D94B67001}"/>
                    </a:ext>
                  </a:extLst>
                </p:cNvPr>
                <p:cNvGrpSpPr/>
                <p:nvPr/>
              </p:nvGrpSpPr>
              <p:grpSpPr>
                <a:xfrm>
                  <a:off x="286433" y="4350716"/>
                  <a:ext cx="2103120" cy="320040"/>
                  <a:chOff x="7315200" y="4892040"/>
                  <a:chExt cx="2103120" cy="320040"/>
                </a:xfrm>
              </p:grpSpPr>
              <p:sp>
                <p:nvSpPr>
                  <p:cNvPr id="57" name="Shape 55">
                    <a:extLst>
                      <a:ext uri="{C183D7F6-B498-43B3-948B-1728B52AA6E4}">
                        <adec:decorative xmlns:adec="http://schemas.microsoft.com/office/drawing/2017/decorative" val="1"/>
                      </a:ext>
                    </a:extLst>
                  </p:cNvPr>
                  <p:cNvSpPr/>
                  <p:nvPr/>
                </p:nvSpPr>
                <p:spPr>
                  <a:xfrm>
                    <a:off x="7315200" y="4946904"/>
                    <a:ext cx="228600" cy="228600"/>
                  </a:xfrm>
                  <a:prstGeom prst="rect">
                    <a:avLst/>
                  </a:prstGeom>
                  <a:solidFill>
                    <a:srgbClr val="EA580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Text 56"/>
                  <p:cNvSpPr/>
                  <p:nvPr/>
                </p:nvSpPr>
                <p:spPr>
                  <a:xfrm>
                    <a:off x="7589520" y="4892040"/>
                    <a:ext cx="182880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Developing</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8" name="Group 87">
                  <a:extLst>
                    <a:ext uri="{FF2B5EF4-FFF2-40B4-BE49-F238E27FC236}">
                      <a16:creationId xmlns:a16="http://schemas.microsoft.com/office/drawing/2014/main" id="{A122CECF-5439-1DA3-74E9-47BE783E5E4F}"/>
                    </a:ext>
                  </a:extLst>
                </p:cNvPr>
                <p:cNvGrpSpPr/>
                <p:nvPr/>
              </p:nvGrpSpPr>
              <p:grpSpPr>
                <a:xfrm>
                  <a:off x="286433" y="4725620"/>
                  <a:ext cx="2103120" cy="320040"/>
                  <a:chOff x="9509760" y="4892040"/>
                  <a:chExt cx="2103120" cy="320040"/>
                </a:xfrm>
              </p:grpSpPr>
              <p:sp>
                <p:nvSpPr>
                  <p:cNvPr id="59" name="Shape 57">
                    <a:extLst>
                      <a:ext uri="{C183D7F6-B498-43B3-948B-1728B52AA6E4}">
                        <adec:decorative xmlns:adec="http://schemas.microsoft.com/office/drawing/2017/decorative" val="1"/>
                      </a:ext>
                    </a:extLst>
                  </p:cNvPr>
                  <p:cNvSpPr/>
                  <p:nvPr/>
                </p:nvSpPr>
                <p:spPr>
                  <a:xfrm>
                    <a:off x="9509760" y="4946904"/>
                    <a:ext cx="228600" cy="228600"/>
                  </a:xfrm>
                  <a:prstGeom prst="rect">
                    <a:avLst/>
                  </a:prstGeom>
                  <a:solidFill>
                    <a:srgbClr val="B91C1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Text 58"/>
                  <p:cNvSpPr/>
                  <p:nvPr/>
                </p:nvSpPr>
                <p:spPr>
                  <a:xfrm>
                    <a:off x="9784080" y="4892040"/>
                    <a:ext cx="182880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Initiating</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sp>
          <p:nvSpPr>
            <p:cNvPr id="89" name="Shape 13">
              <a:extLst>
                <a:ext uri="{FF2B5EF4-FFF2-40B4-BE49-F238E27FC236}">
                  <a16:creationId xmlns:a16="http://schemas.microsoft.com/office/drawing/2014/main" id="{37ACAAB0-1060-E1AC-BA30-0F0EEA822F1C}"/>
                </a:ext>
                <a:ext uri="{C183D7F6-B498-43B3-948B-1728B52AA6E4}">
                  <adec:decorative xmlns:adec="http://schemas.microsoft.com/office/drawing/2017/decorative" val="1"/>
                </a:ext>
              </a:extLst>
            </p:cNvPr>
            <p:cNvSpPr/>
            <p:nvPr/>
          </p:nvSpPr>
          <p:spPr>
            <a:xfrm>
              <a:off x="10380784" y="3082227"/>
              <a:ext cx="1371600" cy="292942"/>
            </a:xfrm>
            <a:prstGeom prst="rect">
              <a:avLst/>
            </a:prstGeom>
            <a:solidFill>
              <a:srgbClr val="0F766E"/>
            </a:solidFill>
            <a:ln w="1905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Text 41">
              <a:extLst>
                <a:ext uri="{FF2B5EF4-FFF2-40B4-BE49-F238E27FC236}">
                  <a16:creationId xmlns:a16="http://schemas.microsoft.com/office/drawing/2014/main" id="{8C660DD7-F280-485A-B847-1A2D37F6E9C0}"/>
                </a:ext>
              </a:extLst>
            </p:cNvPr>
            <p:cNvSpPr/>
            <p:nvPr/>
          </p:nvSpPr>
          <p:spPr>
            <a:xfrm>
              <a:off x="10380784" y="3203671"/>
              <a:ext cx="1371600" cy="609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FFFFFF"/>
                  </a:solidFill>
                  <a:effectLst/>
                  <a:uLnTx/>
                  <a:uFillTx/>
                  <a:latin typeface="Calibri" pitchFamily="34" charset="0"/>
                  <a:ea typeface="+mn-ea"/>
                  <a:cs typeface="Calibri" pitchFamily="34" charset="-120"/>
                </a:rPr>
                <a:t>1</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Text 41">
              <a:extLst>
                <a:ext uri="{FF2B5EF4-FFF2-40B4-BE49-F238E27FC236}">
                  <a16:creationId xmlns:a16="http://schemas.microsoft.com/office/drawing/2014/main" id="{53CF72E2-4B97-5DC1-8133-1C8113664FE0}"/>
                </a:ext>
              </a:extLst>
            </p:cNvPr>
            <p:cNvSpPr/>
            <p:nvPr/>
          </p:nvSpPr>
          <p:spPr>
            <a:xfrm>
              <a:off x="10380784" y="2937447"/>
              <a:ext cx="1371600" cy="609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FFFFFF"/>
                  </a:solidFill>
                  <a:effectLst/>
                  <a:uLnTx/>
                  <a:uFillTx/>
                  <a:latin typeface="Calibri" pitchFamily="34" charset="0"/>
                  <a:ea typeface="+mn-ea"/>
                  <a:cs typeface="Calibri" pitchFamily="34" charset="-120"/>
                </a:rPr>
                <a:t>1</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TextBox 91">
              <a:extLst>
                <a:ext uri="{FF2B5EF4-FFF2-40B4-BE49-F238E27FC236}">
                  <a16:creationId xmlns:a16="http://schemas.microsoft.com/office/drawing/2014/main" id="{4BAADC1E-64D5-8DBF-F5DE-05B02566F95C}"/>
                </a:ext>
              </a:extLst>
            </p:cNvPr>
            <p:cNvSpPr txBox="1"/>
            <p:nvPr/>
          </p:nvSpPr>
          <p:spPr>
            <a:xfrm>
              <a:off x="40127" y="2411250"/>
              <a:ext cx="231679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a:ln>
                    <a:noFill/>
                  </a:ln>
                  <a:solidFill>
                    <a:prstClr val="black"/>
                  </a:solidFill>
                  <a:effectLst/>
                  <a:uLnTx/>
                  <a:uFillTx/>
                  <a:latin typeface="Calibri" panose="020F0502020204030204"/>
                  <a:ea typeface="+mn-ea"/>
                  <a:cs typeface="+mn-cs"/>
                </a:rPr>
                <a:t>Categories (Implementation Stage)</a:t>
              </a:r>
            </a:p>
          </p:txBody>
        </p:sp>
      </p:grpSp>
      <p:pic>
        <p:nvPicPr>
          <p:cNvPr id="107" name="Picture 106" descr="Logo for Massachusetts General Hospital Center of Excellence for Psychosocial and Systemic Research ">
            <a:extLst>
              <a:ext uri="{FF2B5EF4-FFF2-40B4-BE49-F238E27FC236}">
                <a16:creationId xmlns:a16="http://schemas.microsoft.com/office/drawing/2014/main" id="{F74802DF-489A-23D0-6D75-4175804E2022}"/>
              </a:ext>
            </a:extLst>
          </p:cNvPr>
          <p:cNvPicPr>
            <a:picLocks noChangeAspect="1"/>
          </p:cNvPicPr>
          <p:nvPr/>
        </p:nvPicPr>
        <p:blipFill>
          <a:blip r:embed="rId4">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108" name="TextBox 107">
            <a:extLst>
              <a:ext uri="{FF2B5EF4-FFF2-40B4-BE49-F238E27FC236}">
                <a16:creationId xmlns:a16="http://schemas.microsoft.com/office/drawing/2014/main" id="{4B80AE2F-C782-1CA5-5E7D-E0138C057A59}"/>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48CC0-3B33-1B9A-15CD-32EF8AEB9BF3}"/>
            </a:ext>
          </a:extLst>
        </p:cNvPr>
        <p:cNvGrpSpPr/>
        <p:nvPr/>
      </p:nvGrpSpPr>
      <p:grpSpPr>
        <a:xfrm>
          <a:off x="0" y="0"/>
          <a:ext cx="0" cy="0"/>
          <a:chOff x="0" y="0"/>
          <a:chExt cx="0" cy="0"/>
        </a:xfrm>
      </p:grpSpPr>
      <p:sp>
        <p:nvSpPr>
          <p:cNvPr id="87" name="Shape 0">
            <a:extLst>
              <a:ext uri="{FF2B5EF4-FFF2-40B4-BE49-F238E27FC236}">
                <a16:creationId xmlns:a16="http://schemas.microsoft.com/office/drawing/2014/main" id="{E21C9C41-875D-6187-C2ED-51421240C86F}"/>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Text 1">
            <a:extLst>
              <a:ext uri="{FF2B5EF4-FFF2-40B4-BE49-F238E27FC236}">
                <a16:creationId xmlns:a16="http://schemas.microsoft.com/office/drawing/2014/main" id="{5FDAAFD4-547E-AF5F-96D4-B26A96B1BFF1}"/>
              </a:ext>
            </a:extLst>
          </p:cNvPr>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PHASE 2: LANDSCAPE ANALYSIS</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Text 2">
            <a:extLst>
              <a:ext uri="{FF2B5EF4-FFF2-40B4-BE49-F238E27FC236}">
                <a16:creationId xmlns:a16="http://schemas.microsoft.com/office/drawing/2014/main" id="{DB6F8859-0152-BD72-617F-DAE807E6A343}"/>
              </a:ext>
            </a:extLst>
          </p:cNvPr>
          <p:cNvSpPr>
            <a:spLocks noGrp="1"/>
          </p:cNvSpPr>
          <p:nvPr>
            <p:ph type="title" idx="4294967295"/>
          </p:nvPr>
        </p:nvSpPr>
        <p:spPr>
          <a:xfrm>
            <a:off x="477520" y="732995"/>
            <a:ext cx="11036968"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B2A4A"/>
                </a:solidFill>
                <a:effectLst/>
                <a:uLnTx/>
                <a:uFillTx/>
                <a:latin typeface="Aptos" panose="020B0004020202020204" pitchFamily="34" charset="0"/>
                <a:ea typeface="+mn-ea"/>
                <a:cs typeface="+mn-cs"/>
              </a:rPr>
              <a:t>Promising Facilitator: Pharmacy Collaboration</a:t>
            </a:r>
            <a:endParaRPr kumimoji="0" lang="en-US" sz="40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grpSp>
        <p:nvGrpSpPr>
          <p:cNvPr id="4" name="Group 3" descr="62% (18 sites) have a pharmacy partnership. 41% (12 sites) have a co-located pharmacy. ">
            <a:extLst>
              <a:ext uri="{FF2B5EF4-FFF2-40B4-BE49-F238E27FC236}">
                <a16:creationId xmlns:a16="http://schemas.microsoft.com/office/drawing/2014/main" id="{09677EB6-4768-1CBF-AAC6-2489FF2A7074}"/>
              </a:ext>
              <a:ext uri="{C183D7F6-B498-43B3-948B-1728B52AA6E4}">
                <adec:decorative xmlns:adec="http://schemas.microsoft.com/office/drawing/2017/decorative" val="0"/>
              </a:ext>
            </a:extLst>
          </p:cNvPr>
          <p:cNvGrpSpPr/>
          <p:nvPr/>
        </p:nvGrpSpPr>
        <p:grpSpPr>
          <a:xfrm>
            <a:off x="1178261" y="2160014"/>
            <a:ext cx="3489401" cy="3446831"/>
            <a:chOff x="911149" y="2160014"/>
            <a:chExt cx="3489401" cy="3446831"/>
          </a:xfrm>
        </p:grpSpPr>
        <p:sp>
          <p:nvSpPr>
            <p:cNvPr id="2" name="Oval 1">
              <a:extLst>
                <a:ext uri="{FF2B5EF4-FFF2-40B4-BE49-F238E27FC236}">
                  <a16:creationId xmlns:a16="http://schemas.microsoft.com/office/drawing/2014/main" id="{70E7ED0B-F68A-315B-FF75-4FDDD0AA78A9}"/>
                </a:ext>
              </a:extLst>
            </p:cNvPr>
            <p:cNvSpPr/>
            <p:nvPr/>
          </p:nvSpPr>
          <p:spPr>
            <a:xfrm>
              <a:off x="911149" y="2160014"/>
              <a:ext cx="3489401" cy="3446831"/>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2060"/>
                  </a:solidFill>
                  <a:effectLst/>
                  <a:uLnTx/>
                  <a:uFillTx/>
                  <a:latin typeface="Georgia" panose="02040502050405020303" pitchFamily="18" charset="0"/>
                  <a:ea typeface="+mn-ea"/>
                  <a:cs typeface="+mn-cs"/>
                </a:rPr>
                <a:t>62% (18) have a pharmacy partnership</a:t>
              </a:r>
              <a:endParaRPr kumimoji="0" lang="en-US" sz="2200" b="0" i="0" u="none" strike="noStrike" kern="1200" cap="none" spc="0" normalizeH="0" baseline="0" noProof="0">
                <a:ln>
                  <a:noFill/>
                </a:ln>
                <a:solidFill>
                  <a:srgbClr val="002060"/>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2E8B37CC-F1B1-6E99-7E3B-435B86FF9BB5}"/>
                </a:ext>
              </a:extLst>
            </p:cNvPr>
            <p:cNvSpPr/>
            <p:nvPr/>
          </p:nvSpPr>
          <p:spPr>
            <a:xfrm>
              <a:off x="1581429" y="3738046"/>
              <a:ext cx="2148840" cy="1868799"/>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2060"/>
                  </a:solidFill>
                  <a:effectLst/>
                  <a:uLnTx/>
                  <a:uFillTx/>
                  <a:latin typeface="Georgia" panose="02040502050405020303" pitchFamily="18" charset="0"/>
                  <a:ea typeface="+mn-ea"/>
                  <a:cs typeface="+mn-cs"/>
                </a:rPr>
                <a:t>41% (12) have a co-located pharmacy</a:t>
              </a:r>
              <a:endParaRPr kumimoji="0" lang="en-US" sz="2000" b="0" i="0" u="none" strike="noStrike" kern="1200" cap="none" spc="0" normalizeH="0" baseline="0" noProof="0">
                <a:ln>
                  <a:noFill/>
                </a:ln>
                <a:solidFill>
                  <a:srgbClr val="002060"/>
                </a:solidFill>
                <a:effectLst/>
                <a:uLnTx/>
                <a:uFillTx/>
                <a:latin typeface="Calibri" panose="020F0502020204030204"/>
                <a:ea typeface="+mn-ea"/>
                <a:cs typeface="+mn-cs"/>
              </a:endParaRPr>
            </a:p>
          </p:txBody>
        </p:sp>
      </p:grpSp>
      <p:graphicFrame>
        <p:nvGraphicFramePr>
          <p:cNvPr id="5" name="Diagram 4" descr="Wheel and spoke diagram showing range of pharmacy roles and supports provided ">
            <a:extLst>
              <a:ext uri="{FF2B5EF4-FFF2-40B4-BE49-F238E27FC236}">
                <a16:creationId xmlns:a16="http://schemas.microsoft.com/office/drawing/2014/main" id="{387D4993-BD36-3527-DC2E-1FFC5BC81570}"/>
              </a:ext>
            </a:extLst>
          </p:cNvPr>
          <p:cNvGraphicFramePr/>
          <p:nvPr>
            <p:extLst>
              <p:ext uri="{D42A27DB-BD31-4B8C-83A1-F6EECF244321}">
                <p14:modId xmlns:p14="http://schemas.microsoft.com/office/powerpoint/2010/main" val="835953540"/>
              </p:ext>
            </p:extLst>
          </p:nvPr>
        </p:nvGraphicFramePr>
        <p:xfrm>
          <a:off x="4214528" y="1552978"/>
          <a:ext cx="7772400" cy="5100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8" name="Picture 87" descr="Logo for Massachusetts General Hospital Center of Excellence for Psychosocial and Systemic Research ">
            <a:extLst>
              <a:ext uri="{FF2B5EF4-FFF2-40B4-BE49-F238E27FC236}">
                <a16:creationId xmlns:a16="http://schemas.microsoft.com/office/drawing/2014/main" id="{1AE446E9-FB6D-EF1D-CD26-709D524E4E17}"/>
              </a:ext>
            </a:extLst>
          </p:cNvPr>
          <p:cNvPicPr>
            <a:picLocks noChangeAspect="1"/>
          </p:cNvPicPr>
          <p:nvPr/>
        </p:nvPicPr>
        <p:blipFill>
          <a:blip r:embed="rId8">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89" name="TextBox 88">
            <a:extLst>
              <a:ext uri="{FF2B5EF4-FFF2-40B4-BE49-F238E27FC236}">
                <a16:creationId xmlns:a16="http://schemas.microsoft.com/office/drawing/2014/main" id="{7900E038-5ECC-797C-C90C-A078620A37B8}"/>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Tree>
    <p:extLst>
      <p:ext uri="{BB962C8B-B14F-4D97-AF65-F5344CB8AC3E}">
        <p14:creationId xmlns:p14="http://schemas.microsoft.com/office/powerpoint/2010/main" val="1242987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1">
            <a:extLst>
              <a:ext uri="{FF2B5EF4-FFF2-40B4-BE49-F238E27FC236}">
                <a16:creationId xmlns:a16="http://schemas.microsoft.com/office/drawing/2014/main" id="{F90686FC-DD45-47DB-7EF6-E0E35C250401}"/>
              </a:ext>
            </a:extLst>
          </p:cNvPr>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PHASE 2: LANDSCAPE ANALYSIS</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a:extLst>
              <a:ext uri="{FF2B5EF4-FFF2-40B4-BE49-F238E27FC236}">
                <a16:creationId xmlns:a16="http://schemas.microsoft.com/office/drawing/2014/main" id="{5E5A4E3F-C718-9414-6E47-F4A1D8198548}"/>
              </a:ext>
            </a:extLst>
          </p:cNvPr>
          <p:cNvSpPr>
            <a:spLocks noGrp="1"/>
          </p:cNvSpPr>
          <p:nvPr>
            <p:ph type="title" idx="4294967295"/>
          </p:nvPr>
        </p:nvSpPr>
        <p:spPr>
          <a:xfrm>
            <a:off x="451240" y="1216565"/>
            <a:ext cx="4875036" cy="60960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rPr>
              <a:t>Promising Facilitator: Pharmacy Collaboration</a:t>
            </a:r>
            <a:endParaRPr kumimoji="0" lang="en-US" sz="36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mn-ea"/>
              <a:cs typeface="Arial" panose="020B0604020202020204" pitchFamily="34" charset="0"/>
            </a:endParaRPr>
          </a:p>
        </p:txBody>
      </p:sp>
      <p:sp>
        <p:nvSpPr>
          <p:cNvPr id="9" name="Shape 3">
            <a:extLst>
              <a:ext uri="{FF2B5EF4-FFF2-40B4-BE49-F238E27FC236}">
                <a16:creationId xmlns:a16="http://schemas.microsoft.com/office/drawing/2014/main" id="{3B32E1E7-7DC7-8EFE-F9BB-854183FA05F4}"/>
              </a:ext>
            </a:extLst>
          </p:cNvPr>
          <p:cNvSpPr/>
          <p:nvPr/>
        </p:nvSpPr>
        <p:spPr>
          <a:xfrm>
            <a:off x="519924" y="2514601"/>
            <a:ext cx="4397180" cy="3788794"/>
          </a:xfrm>
          <a:prstGeom prst="rect">
            <a:avLst/>
          </a:prstGeom>
          <a:solidFill>
            <a:srgbClr val="F8FAFB"/>
          </a:solidFill>
          <a:ln w="9525">
            <a:solidFill>
              <a:srgbClr val="E2E8F0"/>
            </a:solidFill>
            <a:prstDash val="solid"/>
          </a:ln>
          <a:effectLst>
            <a:outerShdw blurRad="50800" dist="12700" dir="8100000" algn="bl" rotWithShape="0">
              <a:srgbClr val="000000">
                <a:alpha val="6000"/>
              </a:srgbClr>
            </a:outerShdw>
          </a:effectLst>
        </p:spPr>
        <p:txBody>
          <a:bodyPr/>
          <a:lstStyle/>
          <a:p>
            <a:pPr marL="380990" marR="0" lvl="0" indent="-380990" algn="l" defTabSz="914400" rtl="0" eaLnBrk="1" fontAlgn="auto" latinLnBrk="0" hangingPunct="1">
              <a:lnSpc>
                <a:spcPct val="100000"/>
              </a:lnSpc>
              <a:spcBef>
                <a:spcPts val="0"/>
              </a:spcBef>
              <a:spcAft>
                <a:spcPts val="533"/>
              </a:spcAft>
              <a:buClrTx/>
              <a:buSzTx/>
              <a:buFont typeface="Arial" panose="020B0604020202020204" pitchFamily="34" charset="0"/>
              <a:buChar char="•"/>
              <a:tabLst/>
              <a:defRPr/>
            </a:pPr>
            <a:r>
              <a:rPr kumimoji="0" lang="en-US" sz="1733" b="0" i="0" u="none" strike="noStrike" kern="1200" cap="none" spc="0" normalizeH="0" baseline="0" noProof="0">
                <a:ln>
                  <a:noFill/>
                </a:ln>
                <a:solidFill>
                  <a:prstClr val="black"/>
                </a:solidFill>
                <a:effectLst/>
                <a:uLnTx/>
                <a:uFillTx/>
                <a:latin typeface="Calibri" panose="020F0502020204030204"/>
                <a:ea typeface="+mn-ea"/>
                <a:cs typeface="+mn-cs"/>
              </a:rPr>
              <a:t>27 studies tested interventions designed to promote long-acting antipsychotic medication initiation and continuation</a:t>
            </a:r>
          </a:p>
          <a:p>
            <a:pPr marL="380990" marR="0" lvl="0" indent="-380990" algn="l" defTabSz="914400" rtl="0" eaLnBrk="1" fontAlgn="auto" latinLnBrk="0" hangingPunct="1">
              <a:lnSpc>
                <a:spcPct val="100000"/>
              </a:lnSpc>
              <a:spcBef>
                <a:spcPts val="0"/>
              </a:spcBef>
              <a:spcAft>
                <a:spcPts val="533"/>
              </a:spcAft>
              <a:buClrTx/>
              <a:buSzTx/>
              <a:buFont typeface="Arial" panose="020B0604020202020204" pitchFamily="34" charset="0"/>
              <a:buChar char="•"/>
              <a:tabLst/>
              <a:defRPr/>
            </a:pPr>
            <a:r>
              <a:rPr kumimoji="0" lang="en-US" sz="1733" b="0" i="0" u="none" strike="noStrike" kern="1200" cap="none" spc="0" normalizeH="0" baseline="0" noProof="0">
                <a:ln>
                  <a:noFill/>
                </a:ln>
                <a:solidFill>
                  <a:prstClr val="black"/>
                </a:solidFill>
                <a:effectLst/>
                <a:uLnTx/>
                <a:uFillTx/>
                <a:latin typeface="Calibri" panose="020F0502020204030204"/>
                <a:ea typeface="+mn-ea"/>
                <a:cs typeface="+mn-cs"/>
              </a:rPr>
              <a:t>Pharmacist-led administration programs were most common (8 studies) </a:t>
            </a:r>
          </a:p>
          <a:p>
            <a:pPr marL="380990" marR="0" lvl="0" indent="-380990" algn="l" defTabSz="914400" rtl="0" eaLnBrk="1" fontAlgn="auto" latinLnBrk="0" hangingPunct="1">
              <a:lnSpc>
                <a:spcPct val="100000"/>
              </a:lnSpc>
              <a:spcBef>
                <a:spcPts val="0"/>
              </a:spcBef>
              <a:spcAft>
                <a:spcPts val="533"/>
              </a:spcAft>
              <a:buClrTx/>
              <a:buSzTx/>
              <a:buFont typeface="Arial" panose="020B0604020202020204" pitchFamily="34" charset="0"/>
              <a:buChar char="•"/>
              <a:tabLst/>
              <a:defRPr/>
            </a:pPr>
            <a:r>
              <a:rPr kumimoji="0" lang="en-US" sz="1733" b="1" i="0" u="none" strike="noStrike" kern="1200" cap="none" spc="0" normalizeH="0" baseline="0" noProof="0">
                <a:ln>
                  <a:noFill/>
                </a:ln>
                <a:solidFill>
                  <a:prstClr val="black"/>
                </a:solidFill>
                <a:effectLst/>
                <a:uLnTx/>
                <a:uFillTx/>
                <a:latin typeface="Calibri" panose="020F0502020204030204"/>
                <a:ea typeface="+mn-ea"/>
                <a:cs typeface="+mn-cs"/>
              </a:rPr>
              <a:t>Pharmacists play a broad-based role in these comprehensive programs:</a:t>
            </a:r>
          </a:p>
          <a:p>
            <a:pPr marL="685783" marR="0" lvl="1" indent="-228594" algn="l" defTabSz="914400" rtl="0" eaLnBrk="1" fontAlgn="auto" latinLnBrk="0" hangingPunct="1">
              <a:lnSpc>
                <a:spcPct val="100000"/>
              </a:lnSpc>
              <a:spcBef>
                <a:spcPts val="0"/>
              </a:spcBef>
              <a:spcAft>
                <a:spcPts val="533"/>
              </a:spcAft>
              <a:buClrTx/>
              <a:buSzTx/>
              <a:buFont typeface="Arial" panose="020B0604020202020204" pitchFamily="34" charset="0"/>
              <a:buChar char="•"/>
              <a:tabLst/>
              <a:defRPr/>
            </a:pPr>
            <a:r>
              <a:rPr kumimoji="0" lang="en-US" sz="1733" b="1" i="0" u="none" strike="noStrike" kern="1200" cap="none" spc="0" normalizeH="0" baseline="0" noProof="0">
                <a:ln>
                  <a:noFill/>
                </a:ln>
                <a:solidFill>
                  <a:prstClr val="black"/>
                </a:solidFill>
                <a:effectLst/>
                <a:uLnTx/>
                <a:uFillTx/>
                <a:latin typeface="Calibri" panose="020F0502020204030204"/>
                <a:ea typeface="+mn-ea"/>
                <a:cs typeface="+mn-cs"/>
              </a:rPr>
              <a:t>Uniquely addressing barriers across patient, provider, and system levels </a:t>
            </a:r>
          </a:p>
          <a:p>
            <a:pPr marL="685783" marR="0" lvl="1" indent="-228594" algn="l" defTabSz="914400" rtl="0" eaLnBrk="1" fontAlgn="auto" latinLnBrk="0" hangingPunct="1">
              <a:lnSpc>
                <a:spcPct val="100000"/>
              </a:lnSpc>
              <a:spcBef>
                <a:spcPts val="0"/>
              </a:spcBef>
              <a:spcAft>
                <a:spcPts val="533"/>
              </a:spcAft>
              <a:buClrTx/>
              <a:buSzTx/>
              <a:buFont typeface="Arial" panose="020B0604020202020204" pitchFamily="34" charset="0"/>
              <a:buChar char="•"/>
              <a:tabLst/>
              <a:defRPr/>
            </a:pPr>
            <a:r>
              <a:rPr kumimoji="0" lang="en-US" sz="1733" b="1" i="0" u="none" strike="noStrike" kern="1200" cap="none" spc="0" normalizeH="0" baseline="0" noProof="0">
                <a:ln>
                  <a:noFill/>
                </a:ln>
                <a:solidFill>
                  <a:prstClr val="black"/>
                </a:solidFill>
                <a:effectLst/>
                <a:uLnTx/>
                <a:uFillTx/>
                <a:latin typeface="Calibri" panose="020F0502020204030204"/>
                <a:ea typeface="+mn-ea"/>
                <a:cs typeface="+mn-cs"/>
              </a:rPr>
              <a:t>Employed the broadest range of strategies to support uptake and adherence</a:t>
            </a:r>
            <a:endParaRPr kumimoji="0" lang="en-US" sz="17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hape 0">
            <a:extLst>
              <a:ext uri="{FF2B5EF4-FFF2-40B4-BE49-F238E27FC236}">
                <a16:creationId xmlns:a16="http://schemas.microsoft.com/office/drawing/2014/main" id="{6B6FFB7F-1B71-2285-CC74-2741CBD3FD9F}"/>
              </a:ext>
              <a:ext uri="{C183D7F6-B498-43B3-948B-1728B52AA6E4}">
                <adec:decorative xmlns:adec="http://schemas.microsoft.com/office/drawing/2017/decorative" val="1"/>
              </a:ext>
            </a:extLst>
          </p:cNvPr>
          <p:cNvSpPr/>
          <p:nvPr/>
        </p:nvSpPr>
        <p:spPr>
          <a:xfrm>
            <a:off x="0" y="0"/>
            <a:ext cx="12192000" cy="97536"/>
          </a:xfrm>
          <a:prstGeom prst="rect">
            <a:avLst/>
          </a:prstGeom>
          <a:solidFill>
            <a:srgbClr val="1A7A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 name="Group 7" descr="Top Heatmap shows different types of barriers addressed by different intervention types. Bottom Heatmap shows different types of implementation strategies used across different intervention types. Red box highlights intervention type of pharmacist-led administration programs. ">
            <a:extLst>
              <a:ext uri="{FF2B5EF4-FFF2-40B4-BE49-F238E27FC236}">
                <a16:creationId xmlns:a16="http://schemas.microsoft.com/office/drawing/2014/main" id="{6C8DE4EC-1D6C-E2C0-037C-CD15C0726DCF}"/>
              </a:ext>
            </a:extLst>
          </p:cNvPr>
          <p:cNvGrpSpPr/>
          <p:nvPr/>
        </p:nvGrpSpPr>
        <p:grpSpPr>
          <a:xfrm>
            <a:off x="5299995" y="254575"/>
            <a:ext cx="6593691" cy="6505891"/>
            <a:chOff x="5299995" y="254575"/>
            <a:chExt cx="6593691" cy="6505891"/>
          </a:xfrm>
        </p:grpSpPr>
        <p:pic>
          <p:nvPicPr>
            <p:cNvPr id="2" name="Picture 1" descr="Top Heatmap shows different types of barriers addressed by different intervention types. Bottom Heatmap shows different types of implementation strategies used across different intervention types. Red box highlights intervention type of pharmacist-led administration programs. ">
              <a:extLst>
                <a:ext uri="{FF2B5EF4-FFF2-40B4-BE49-F238E27FC236}">
                  <a16:creationId xmlns:a16="http://schemas.microsoft.com/office/drawing/2014/main" id="{C0727787-1A61-D531-3F8E-89FE1DFDCB19}"/>
                </a:ext>
              </a:extLst>
            </p:cNvPr>
            <p:cNvPicPr>
              <a:picLocks noChangeAspect="1"/>
            </p:cNvPicPr>
            <p:nvPr/>
          </p:nvPicPr>
          <p:blipFill>
            <a:blip r:embed="rId3"/>
            <a:srcRect l="717"/>
            <a:stretch>
              <a:fillRect/>
            </a:stretch>
          </p:blipFill>
          <p:spPr>
            <a:xfrm>
              <a:off x="5299995" y="254575"/>
              <a:ext cx="6593691" cy="6505891"/>
            </a:xfrm>
            <a:prstGeom prst="rect">
              <a:avLst/>
            </a:prstGeom>
          </p:spPr>
        </p:pic>
        <p:sp>
          <p:nvSpPr>
            <p:cNvPr id="6" name="Rectangle 5">
              <a:extLst>
                <a:ext uri="{FF2B5EF4-FFF2-40B4-BE49-F238E27FC236}">
                  <a16:creationId xmlns:a16="http://schemas.microsoft.com/office/drawing/2014/main" id="{3A2F8A46-79E1-9E56-4AC6-8B2FBB98DDE8}"/>
                </a:ext>
                <a:ext uri="{C183D7F6-B498-43B3-948B-1728B52AA6E4}">
                  <adec:decorative xmlns:adec="http://schemas.microsoft.com/office/drawing/2017/decorative" val="1"/>
                </a:ext>
              </a:extLst>
            </p:cNvPr>
            <p:cNvSpPr/>
            <p:nvPr/>
          </p:nvSpPr>
          <p:spPr>
            <a:xfrm>
              <a:off x="5682883" y="1923097"/>
              <a:ext cx="5652655" cy="44629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373DE078-843B-008B-53A9-9F3873E5322C}"/>
                </a:ext>
                <a:ext uri="{C183D7F6-B498-43B3-948B-1728B52AA6E4}">
                  <adec:decorative xmlns:adec="http://schemas.microsoft.com/office/drawing/2017/decorative" val="1"/>
                </a:ext>
              </a:extLst>
            </p:cNvPr>
            <p:cNvSpPr/>
            <p:nvPr/>
          </p:nvSpPr>
          <p:spPr>
            <a:xfrm>
              <a:off x="5582961" y="5170686"/>
              <a:ext cx="5852496" cy="36105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1" name="Picture 10" descr="Logo for Massachusetts General Hospital Center of Excellence for Psychosocial and Systemic Research ">
            <a:extLst>
              <a:ext uri="{FF2B5EF4-FFF2-40B4-BE49-F238E27FC236}">
                <a16:creationId xmlns:a16="http://schemas.microsoft.com/office/drawing/2014/main" id="{C13D81DE-8024-1A6B-4D45-090D36EE51F2}"/>
              </a:ext>
            </a:extLst>
          </p:cNvPr>
          <p:cNvPicPr>
            <a:picLocks noChangeAspect="1"/>
          </p:cNvPicPr>
          <p:nvPr/>
        </p:nvPicPr>
        <p:blipFill>
          <a:blip r:embed="rId4">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12" name="TextBox 11">
            <a:extLst>
              <a:ext uri="{FF2B5EF4-FFF2-40B4-BE49-F238E27FC236}">
                <a16:creationId xmlns:a16="http://schemas.microsoft.com/office/drawing/2014/main" id="{E4DCA5C3-D12B-5660-9D31-2EB6E60BB204}"/>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
        <p:nvSpPr>
          <p:cNvPr id="10" name="Text 17">
            <a:extLst>
              <a:ext uri="{FF2B5EF4-FFF2-40B4-BE49-F238E27FC236}">
                <a16:creationId xmlns:a16="http://schemas.microsoft.com/office/drawing/2014/main" id="{8DFBA5B0-B5D6-5091-FF19-2FF67BFE6A26}"/>
              </a:ext>
            </a:extLst>
          </p:cNvPr>
          <p:cNvSpPr/>
          <p:nvPr/>
        </p:nvSpPr>
        <p:spPr>
          <a:xfrm>
            <a:off x="374773" y="6455665"/>
            <a:ext cx="4552408" cy="30480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Foo, Le et al., 2026 [Poster]</a:t>
            </a:r>
          </a:p>
        </p:txBody>
      </p:sp>
    </p:spTree>
    <p:extLst>
      <p:ext uri="{BB962C8B-B14F-4D97-AF65-F5344CB8AC3E}">
        <p14:creationId xmlns:p14="http://schemas.microsoft.com/office/powerpoint/2010/main" val="1213894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9DD2BD-CA7B-D642-D1F7-E85BB1FB9499}"/>
              </a:ext>
            </a:extLst>
          </p:cNvPr>
          <p:cNvSpPr>
            <a:spLocks noGrp="1"/>
          </p:cNvSpPr>
          <p:nvPr>
            <p:ph type="title"/>
          </p:nvPr>
        </p:nvSpPr>
        <p:spPr>
          <a:xfrm>
            <a:off x="350520" y="-438150"/>
            <a:ext cx="11315700" cy="438150"/>
          </a:xfrm>
        </p:spPr>
        <p:txBody>
          <a:bodyPr vert="horz" lIns="0" tIns="0" rIns="0" bIns="0" rtlCol="0" anchor="b">
            <a:noAutofit/>
          </a:bodyPr>
          <a:lstStyle/>
          <a:p>
            <a:r>
              <a:rPr lang="en-US" dirty="0"/>
              <a:t>Agenda</a:t>
            </a:r>
          </a:p>
        </p:txBody>
      </p:sp>
      <p:pic>
        <p:nvPicPr>
          <p:cNvPr id="4" name="Picture 3" descr="Agenda &#10;12:30 welcome &amp; opening remarks&#10;12:40 A Collaborative Approach to Managing Aggression in the Hospital and the Community, followed by a panel discussion&#10;Marsha Langer Ellison, PhD, UMass Chan iSPARC, Alex Khoury, MPA, MassDMH, Julianne Flynn, LICSW, MassDMH, and Megan Kelly, PhD, UMass Chan iSPARC">
            <a:extLst>
              <a:ext uri="{FF2B5EF4-FFF2-40B4-BE49-F238E27FC236}">
                <a16:creationId xmlns:a16="http://schemas.microsoft.com/office/drawing/2014/main" id="{551F2AEA-883F-8583-9281-53244061451A}"/>
              </a:ext>
            </a:extLst>
          </p:cNvPr>
          <p:cNvPicPr>
            <a:picLocks noChangeAspect="1"/>
          </p:cNvPicPr>
          <p:nvPr/>
        </p:nvPicPr>
        <p:blipFill>
          <a:blip r:embed="rId2"/>
          <a:srcRect t="-1665" r="-2556" b="-11121"/>
          <a:stretch>
            <a:fillRect/>
          </a:stretch>
        </p:blipFill>
        <p:spPr>
          <a:xfrm>
            <a:off x="1249512" y="518351"/>
            <a:ext cx="10938461" cy="6345619"/>
          </a:xfrm>
          <a:prstGeom prst="rect">
            <a:avLst/>
          </a:prstGeom>
          <a:noFill/>
        </p:spPr>
      </p:pic>
      <p:sp>
        <p:nvSpPr>
          <p:cNvPr id="2" name="Footer Placeholder 1">
            <a:extLst>
              <a:ext uri="{FF2B5EF4-FFF2-40B4-BE49-F238E27FC236}">
                <a16:creationId xmlns:a16="http://schemas.microsoft.com/office/drawing/2014/main" id="{DE955DA3-BCCB-CA65-8F05-730F881C3855}"/>
              </a:ext>
            </a:extLst>
          </p:cNvPr>
          <p:cNvSpPr>
            <a:spLocks noGrp="1"/>
          </p:cNvSpPr>
          <p:nvPr>
            <p:ph type="ftr" sz="quarter" idx="4294967295"/>
          </p:nvPr>
        </p:nvSpPr>
        <p:spPr>
          <a:xfrm>
            <a:off x="4248992" y="6313990"/>
            <a:ext cx="7278757" cy="258926"/>
          </a:xfrm>
        </p:spPr>
        <p:txBody>
          <a:bodyPr/>
          <a:lstStyle/>
          <a:p>
            <a:pPr defTabSz="609630">
              <a:spcAft>
                <a:spcPts val="400"/>
              </a:spcAft>
            </a:pPr>
            <a:r>
              <a:rPr lang="en-US">
                <a:solidFill>
                  <a:srgbClr val="000000"/>
                </a:solidFill>
                <a:latin typeface="Calibri"/>
              </a:rPr>
              <a:t>Edit entity or department by going to Insert &gt; Header &amp; Footer   |   Confidential—do not copy or distribute</a:t>
            </a:r>
          </a:p>
        </p:txBody>
      </p:sp>
    </p:spTree>
    <p:extLst>
      <p:ext uri="{BB962C8B-B14F-4D97-AF65-F5344CB8AC3E}">
        <p14:creationId xmlns:p14="http://schemas.microsoft.com/office/powerpoint/2010/main" val="3451200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7534C-5608-152B-F3C4-0D5775CF284A}"/>
            </a:ext>
          </a:extLst>
        </p:cNvPr>
        <p:cNvGrpSpPr/>
        <p:nvPr/>
      </p:nvGrpSpPr>
      <p:grpSpPr>
        <a:xfrm>
          <a:off x="0" y="0"/>
          <a:ext cx="0" cy="0"/>
          <a:chOff x="0" y="0"/>
          <a:chExt cx="0" cy="0"/>
        </a:xfrm>
      </p:grpSpPr>
      <p:sp>
        <p:nvSpPr>
          <p:cNvPr id="87" name="Shape 0">
            <a:extLst>
              <a:ext uri="{FF2B5EF4-FFF2-40B4-BE49-F238E27FC236}">
                <a16:creationId xmlns:a16="http://schemas.microsoft.com/office/drawing/2014/main" id="{C8E3B696-4CFA-C60E-179D-A8C3A7F13C09}"/>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Text 1">
            <a:extLst>
              <a:ext uri="{FF2B5EF4-FFF2-40B4-BE49-F238E27FC236}">
                <a16:creationId xmlns:a16="http://schemas.microsoft.com/office/drawing/2014/main" id="{C838B248-EE37-97A6-0B94-7BE2EDFD4250}"/>
              </a:ext>
            </a:extLst>
          </p:cNvPr>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PHASE 2: LANDSCAPE ANALYSIS</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Text 2">
            <a:extLst>
              <a:ext uri="{FF2B5EF4-FFF2-40B4-BE49-F238E27FC236}">
                <a16:creationId xmlns:a16="http://schemas.microsoft.com/office/drawing/2014/main" id="{B1A6B826-B354-6E4F-48E0-57C30FBD272A}"/>
              </a:ext>
            </a:extLst>
          </p:cNvPr>
          <p:cNvSpPr>
            <a:spLocks noGrp="1"/>
          </p:cNvSpPr>
          <p:nvPr>
            <p:ph type="title" idx="4294967295"/>
          </p:nvPr>
        </p:nvSpPr>
        <p:spPr>
          <a:xfrm>
            <a:off x="472440" y="644144"/>
            <a:ext cx="11036968"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B2A4A"/>
                </a:solidFill>
                <a:effectLst/>
                <a:uLnTx/>
                <a:uFillTx/>
                <a:latin typeface="Aptos" panose="020B0004020202020204" pitchFamily="34" charset="0"/>
                <a:ea typeface="+mn-ea"/>
                <a:cs typeface="+mn-cs"/>
              </a:rPr>
              <a:t>Promising Facilitator: Pharmacy Collaboration</a:t>
            </a:r>
            <a:endParaRPr kumimoji="0" lang="en-US" sz="4000" b="1" i="0"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p:txBody>
      </p:sp>
      <p:grpSp>
        <p:nvGrpSpPr>
          <p:cNvPr id="100" name="Group 99" descr="Figure shows distribution of pharmacy collaboration types across different site implementation stages. &#10;">
            <a:extLst>
              <a:ext uri="{FF2B5EF4-FFF2-40B4-BE49-F238E27FC236}">
                <a16:creationId xmlns:a16="http://schemas.microsoft.com/office/drawing/2014/main" id="{43F04208-23BC-7DF9-7047-5BA53574E10A}"/>
              </a:ext>
            </a:extLst>
          </p:cNvPr>
          <p:cNvGrpSpPr/>
          <p:nvPr/>
        </p:nvGrpSpPr>
        <p:grpSpPr>
          <a:xfrm>
            <a:off x="2152297" y="1540607"/>
            <a:ext cx="7809114" cy="4653989"/>
            <a:chOff x="2152297" y="1540607"/>
            <a:chExt cx="7809114" cy="4653989"/>
          </a:xfrm>
        </p:grpSpPr>
        <p:sp>
          <p:nvSpPr>
            <p:cNvPr id="83" name="Shape 41">
              <a:extLst>
                <a:ext uri="{FF2B5EF4-FFF2-40B4-BE49-F238E27FC236}">
                  <a16:creationId xmlns:a16="http://schemas.microsoft.com/office/drawing/2014/main" id="{7BD4ACC7-5022-34A3-1AEF-A6563B11F46D}"/>
                </a:ext>
                <a:ext uri="{C183D7F6-B498-43B3-948B-1728B52AA6E4}">
                  <adec:decorative xmlns:adec="http://schemas.microsoft.com/office/drawing/2017/decorative" val="1"/>
                </a:ext>
              </a:extLst>
            </p:cNvPr>
            <p:cNvSpPr/>
            <p:nvPr/>
          </p:nvSpPr>
          <p:spPr>
            <a:xfrm>
              <a:off x="2152297" y="4625909"/>
              <a:ext cx="579365" cy="707654"/>
            </a:xfrm>
            <a:prstGeom prst="rect">
              <a:avLst/>
            </a:prstGeom>
            <a:solidFill>
              <a:srgbClr val="EA580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a:extLst>
                <a:ext uri="{FF2B5EF4-FFF2-40B4-BE49-F238E27FC236}">
                  <a16:creationId xmlns:a16="http://schemas.microsoft.com/office/drawing/2014/main" id="{CF5AB75B-4AE5-99D9-0AB7-CF79F43926E1}"/>
                </a:ext>
              </a:extLst>
            </p:cNvPr>
            <p:cNvSpPr/>
            <p:nvPr/>
          </p:nvSpPr>
          <p:spPr>
            <a:xfrm>
              <a:off x="6258091" y="1632899"/>
              <a:ext cx="1234440"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Co-located pharmacy </a:t>
              </a: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a:extLst>
                <a:ext uri="{FF2B5EF4-FFF2-40B4-BE49-F238E27FC236}">
                  <a16:creationId xmlns:a16="http://schemas.microsoft.com/office/drawing/2014/main" id="{C85AF082-5E42-9C43-5DA4-68EF93DC201E}"/>
                </a:ext>
              </a:extLst>
            </p:cNvPr>
            <p:cNvSpPr/>
            <p:nvPr/>
          </p:nvSpPr>
          <p:spPr>
            <a:xfrm>
              <a:off x="7529107" y="1540607"/>
              <a:ext cx="1234440"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Informal/Formal Partnerships with local pharmacies </a:t>
              </a: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a:extLst>
                <a:ext uri="{FF2B5EF4-FFF2-40B4-BE49-F238E27FC236}">
                  <a16:creationId xmlns:a16="http://schemas.microsoft.com/office/drawing/2014/main" id="{565EAF7F-A825-EC23-0F53-A7821AD8DCE5}"/>
                </a:ext>
              </a:extLst>
            </p:cNvPr>
            <p:cNvSpPr/>
            <p:nvPr/>
          </p:nvSpPr>
          <p:spPr>
            <a:xfrm>
              <a:off x="8726971" y="1632899"/>
              <a:ext cx="1234440"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No pharmacy partnership</a:t>
              </a: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3">
              <a:extLst>
                <a:ext uri="{FF2B5EF4-FFF2-40B4-BE49-F238E27FC236}">
                  <a16:creationId xmlns:a16="http://schemas.microsoft.com/office/drawing/2014/main" id="{6BFC9A99-05A5-FDE4-ABA5-FB1CACF994B0}"/>
                </a:ext>
                <a:ext uri="{C183D7F6-B498-43B3-948B-1728B52AA6E4}">
                  <adec:decorative xmlns:adec="http://schemas.microsoft.com/office/drawing/2017/decorative" val="1"/>
                </a:ext>
              </a:extLst>
            </p:cNvPr>
            <p:cNvSpPr/>
            <p:nvPr/>
          </p:nvSpPr>
          <p:spPr>
            <a:xfrm>
              <a:off x="6294667" y="2052671"/>
              <a:ext cx="1161288" cy="603504"/>
            </a:xfrm>
            <a:prstGeom prst="rect">
              <a:avLst/>
            </a:prstGeom>
            <a:solidFill>
              <a:srgbClr val="619DA2"/>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a:extLst>
                <a:ext uri="{FF2B5EF4-FFF2-40B4-BE49-F238E27FC236}">
                  <a16:creationId xmlns:a16="http://schemas.microsoft.com/office/drawing/2014/main" id="{7ACDAD88-A8BA-E118-1EA5-93FA94D5DBBE}"/>
                </a:ext>
              </a:extLst>
            </p:cNvPr>
            <p:cNvSpPr/>
            <p:nvPr/>
          </p:nvSpPr>
          <p:spPr>
            <a:xfrm>
              <a:off x="6294667" y="2052671"/>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50%</a:t>
              </a:r>
              <a:endParaRPr kumimoji="0" lang="en-US" sz="1600" b="0" i="0" u="none" strike="noStrike" kern="1200" cap="none" spc="0" normalizeH="0" baseline="0" noProof="0">
                <a:ln>
                  <a:noFill/>
                </a:ln>
                <a:solidFill>
                  <a:srgbClr val="0F3B3D"/>
                </a:solidFill>
                <a:effectLst/>
                <a:uLnTx/>
                <a:uFillTx/>
                <a:latin typeface="Calibri" panose="020F0502020204030204"/>
                <a:ea typeface="+mn-ea"/>
                <a:cs typeface="+mn-cs"/>
              </a:endParaRPr>
            </a:p>
          </p:txBody>
        </p:sp>
        <p:sp>
          <p:nvSpPr>
            <p:cNvPr id="17" name="Shape 15">
              <a:extLst>
                <a:ext uri="{FF2B5EF4-FFF2-40B4-BE49-F238E27FC236}">
                  <a16:creationId xmlns:a16="http://schemas.microsoft.com/office/drawing/2014/main" id="{BCFFC482-AE8E-B07E-62F5-B96381B51CC1}"/>
                </a:ext>
                <a:ext uri="{C183D7F6-B498-43B3-948B-1728B52AA6E4}">
                  <adec:decorative xmlns:adec="http://schemas.microsoft.com/office/drawing/2017/decorative" val="1"/>
                </a:ext>
              </a:extLst>
            </p:cNvPr>
            <p:cNvSpPr/>
            <p:nvPr/>
          </p:nvSpPr>
          <p:spPr>
            <a:xfrm>
              <a:off x="7529107" y="2052671"/>
              <a:ext cx="1161288" cy="603504"/>
            </a:xfrm>
            <a:prstGeom prst="rect">
              <a:avLst/>
            </a:prstGeom>
            <a:solidFill>
              <a:srgbClr val="C9E4E7"/>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6">
              <a:extLst>
                <a:ext uri="{FF2B5EF4-FFF2-40B4-BE49-F238E27FC236}">
                  <a16:creationId xmlns:a16="http://schemas.microsoft.com/office/drawing/2014/main" id="{093F66C5-1F4C-3435-4F29-A3EA471AA8F7}"/>
                </a:ext>
              </a:extLst>
            </p:cNvPr>
            <p:cNvSpPr/>
            <p:nvPr/>
          </p:nvSpPr>
          <p:spPr>
            <a:xfrm>
              <a:off x="7529107" y="2052671"/>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Shape 17">
              <a:extLst>
                <a:ext uri="{FF2B5EF4-FFF2-40B4-BE49-F238E27FC236}">
                  <a16:creationId xmlns:a16="http://schemas.microsoft.com/office/drawing/2014/main" id="{97367CE7-30DF-E842-DF1B-1EA5BF83EB39}"/>
                </a:ext>
                <a:ext uri="{C183D7F6-B498-43B3-948B-1728B52AA6E4}">
                  <adec:decorative xmlns:adec="http://schemas.microsoft.com/office/drawing/2017/decorative" val="1"/>
                </a:ext>
              </a:extLst>
            </p:cNvPr>
            <p:cNvSpPr/>
            <p:nvPr/>
          </p:nvSpPr>
          <p:spPr>
            <a:xfrm>
              <a:off x="8763547" y="2052671"/>
              <a:ext cx="1161288" cy="603504"/>
            </a:xfrm>
            <a:prstGeom prst="rect">
              <a:avLst/>
            </a:prstGeom>
            <a:solidFill>
              <a:srgbClr val="619DA2"/>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8">
              <a:extLst>
                <a:ext uri="{FF2B5EF4-FFF2-40B4-BE49-F238E27FC236}">
                  <a16:creationId xmlns:a16="http://schemas.microsoft.com/office/drawing/2014/main" id="{48696AFF-B768-B510-4D35-ECECB59529FA}"/>
                </a:ext>
              </a:extLst>
            </p:cNvPr>
            <p:cNvSpPr/>
            <p:nvPr/>
          </p:nvSpPr>
          <p:spPr>
            <a:xfrm>
              <a:off x="8763547" y="2052671"/>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50%</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Shape 24">
              <a:extLst>
                <a:ext uri="{FF2B5EF4-FFF2-40B4-BE49-F238E27FC236}">
                  <a16:creationId xmlns:a16="http://schemas.microsoft.com/office/drawing/2014/main" id="{BFF7357C-2A4A-B06E-555F-1950E62B3F3E}"/>
                </a:ext>
                <a:ext uri="{C183D7F6-B498-43B3-948B-1728B52AA6E4}">
                  <adec:decorative xmlns:adec="http://schemas.microsoft.com/office/drawing/2017/decorative" val="1"/>
                </a:ext>
              </a:extLst>
            </p:cNvPr>
            <p:cNvSpPr/>
            <p:nvPr/>
          </p:nvSpPr>
          <p:spPr>
            <a:xfrm>
              <a:off x="6294667" y="2906504"/>
              <a:ext cx="1161288" cy="603504"/>
            </a:xfrm>
            <a:prstGeom prst="rect">
              <a:avLst/>
            </a:prstGeom>
            <a:solidFill>
              <a:srgbClr val="68A2A7"/>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 25">
              <a:extLst>
                <a:ext uri="{FF2B5EF4-FFF2-40B4-BE49-F238E27FC236}">
                  <a16:creationId xmlns:a16="http://schemas.microsoft.com/office/drawing/2014/main" id="{3E9E559C-803E-6EA2-2D8B-CAB992CFB778}"/>
                </a:ext>
              </a:extLst>
            </p:cNvPr>
            <p:cNvSpPr/>
            <p:nvPr/>
          </p:nvSpPr>
          <p:spPr>
            <a:xfrm>
              <a:off x="6294667" y="2906504"/>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62.5%</a:t>
              </a:r>
              <a:endParaRPr kumimoji="0" lang="en-US" sz="1600" b="0" i="0" u="none" strike="noStrike" kern="1200" cap="none" spc="0" normalizeH="0" baseline="0" noProof="0">
                <a:ln>
                  <a:noFill/>
                </a:ln>
                <a:solidFill>
                  <a:srgbClr val="0F3B3D"/>
                </a:solidFill>
                <a:effectLst/>
                <a:uLnTx/>
                <a:uFillTx/>
                <a:latin typeface="Calibri" panose="020F0502020204030204"/>
                <a:ea typeface="+mn-ea"/>
                <a:cs typeface="+mn-cs"/>
              </a:endParaRPr>
            </a:p>
          </p:txBody>
        </p:sp>
        <p:sp>
          <p:nvSpPr>
            <p:cNvPr id="28" name="Shape 26">
              <a:extLst>
                <a:ext uri="{FF2B5EF4-FFF2-40B4-BE49-F238E27FC236}">
                  <a16:creationId xmlns:a16="http://schemas.microsoft.com/office/drawing/2014/main" id="{F2076739-58B4-3D9C-91F8-07898AD9DD73}"/>
                </a:ext>
                <a:ext uri="{C183D7F6-B498-43B3-948B-1728B52AA6E4}">
                  <adec:decorative xmlns:adec="http://schemas.microsoft.com/office/drawing/2017/decorative" val="1"/>
                </a:ext>
              </a:extLst>
            </p:cNvPr>
            <p:cNvSpPr/>
            <p:nvPr/>
          </p:nvSpPr>
          <p:spPr>
            <a:xfrm>
              <a:off x="7529107" y="2906504"/>
              <a:ext cx="1161288" cy="603504"/>
            </a:xfrm>
            <a:prstGeom prst="rect">
              <a:avLst/>
            </a:prstGeom>
            <a:solidFill>
              <a:srgbClr val="A3CACE"/>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Text 27">
              <a:extLst>
                <a:ext uri="{FF2B5EF4-FFF2-40B4-BE49-F238E27FC236}">
                  <a16:creationId xmlns:a16="http://schemas.microsoft.com/office/drawing/2014/main" id="{CBFBE8C6-4E9E-E6F3-4116-35CB8677BDBD}"/>
                </a:ext>
              </a:extLst>
            </p:cNvPr>
            <p:cNvSpPr/>
            <p:nvPr/>
          </p:nvSpPr>
          <p:spPr>
            <a:xfrm>
              <a:off x="7529107" y="2906504"/>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25%</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Shape 28">
              <a:extLst>
                <a:ext uri="{FF2B5EF4-FFF2-40B4-BE49-F238E27FC236}">
                  <a16:creationId xmlns:a16="http://schemas.microsoft.com/office/drawing/2014/main" id="{CB80325B-42D1-2C53-FAE4-29D9B39D598A}"/>
                </a:ext>
                <a:ext uri="{C183D7F6-B498-43B3-948B-1728B52AA6E4}">
                  <adec:decorative xmlns:adec="http://schemas.microsoft.com/office/drawing/2017/decorative" val="1"/>
                </a:ext>
              </a:extLst>
            </p:cNvPr>
            <p:cNvSpPr/>
            <p:nvPr/>
          </p:nvSpPr>
          <p:spPr>
            <a:xfrm>
              <a:off x="8763547" y="2906504"/>
              <a:ext cx="1161288" cy="603504"/>
            </a:xfrm>
            <a:prstGeom prst="rect">
              <a:avLst/>
            </a:prstGeom>
            <a:solidFill>
              <a:srgbClr val="A3CACE"/>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9">
              <a:extLst>
                <a:ext uri="{FF2B5EF4-FFF2-40B4-BE49-F238E27FC236}">
                  <a16:creationId xmlns:a16="http://schemas.microsoft.com/office/drawing/2014/main" id="{73D8747F-2A74-031B-A8B8-3AAE5A3C6EF3}"/>
                </a:ext>
              </a:extLst>
            </p:cNvPr>
            <p:cNvSpPr/>
            <p:nvPr/>
          </p:nvSpPr>
          <p:spPr>
            <a:xfrm>
              <a:off x="8763547" y="2906504"/>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12.5%</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Shape 35">
              <a:extLst>
                <a:ext uri="{FF2B5EF4-FFF2-40B4-BE49-F238E27FC236}">
                  <a16:creationId xmlns:a16="http://schemas.microsoft.com/office/drawing/2014/main" id="{DADCA49B-22A2-CA94-730A-57BAAD3D8EA8}"/>
                </a:ext>
                <a:ext uri="{C183D7F6-B498-43B3-948B-1728B52AA6E4}">
                  <adec:decorative xmlns:adec="http://schemas.microsoft.com/office/drawing/2017/decorative" val="1"/>
                </a:ext>
              </a:extLst>
            </p:cNvPr>
            <p:cNvSpPr/>
            <p:nvPr/>
          </p:nvSpPr>
          <p:spPr>
            <a:xfrm>
              <a:off x="6294667" y="3760337"/>
              <a:ext cx="1161288" cy="603504"/>
            </a:xfrm>
            <a:prstGeom prst="rect">
              <a:avLst/>
            </a:prstGeom>
            <a:solidFill>
              <a:srgbClr val="1C6E74"/>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F3B3D"/>
                </a:solidFill>
                <a:effectLst/>
                <a:uLnTx/>
                <a:uFillTx/>
                <a:latin typeface="Calibri" panose="020F0502020204030204"/>
                <a:ea typeface="+mn-ea"/>
                <a:cs typeface="+mn-cs"/>
              </a:endParaRPr>
            </a:p>
          </p:txBody>
        </p:sp>
        <p:sp>
          <p:nvSpPr>
            <p:cNvPr id="38" name="Text 36">
              <a:extLst>
                <a:ext uri="{FF2B5EF4-FFF2-40B4-BE49-F238E27FC236}">
                  <a16:creationId xmlns:a16="http://schemas.microsoft.com/office/drawing/2014/main" id="{6D3D52A2-63C2-189C-FE33-4DDF2AD4CE02}"/>
                </a:ext>
              </a:extLst>
            </p:cNvPr>
            <p:cNvSpPr/>
            <p:nvPr/>
          </p:nvSpPr>
          <p:spPr>
            <a:xfrm>
              <a:off x="6294667" y="3760337"/>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Calibri" pitchFamily="34" charset="0"/>
                  <a:ea typeface="Calibri" pitchFamily="34" charset="-122"/>
                  <a:cs typeface="Calibri" pitchFamily="34" charset="-120"/>
                </a:rPr>
                <a:t>80%</a:t>
              </a: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Shape 37">
              <a:extLst>
                <a:ext uri="{FF2B5EF4-FFF2-40B4-BE49-F238E27FC236}">
                  <a16:creationId xmlns:a16="http://schemas.microsoft.com/office/drawing/2014/main" id="{CA9CE49F-6A45-1794-D478-F89DABFEBEE0}"/>
                </a:ext>
                <a:ext uri="{C183D7F6-B498-43B3-948B-1728B52AA6E4}">
                  <adec:decorative xmlns:adec="http://schemas.microsoft.com/office/drawing/2017/decorative" val="1"/>
                </a:ext>
              </a:extLst>
            </p:cNvPr>
            <p:cNvSpPr/>
            <p:nvPr/>
          </p:nvSpPr>
          <p:spPr>
            <a:xfrm>
              <a:off x="7529107" y="3760337"/>
              <a:ext cx="1161288" cy="603504"/>
            </a:xfrm>
            <a:prstGeom prst="rect">
              <a:avLst/>
            </a:prstGeom>
            <a:solidFill>
              <a:srgbClr val="C9E4E7"/>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Text 38">
              <a:extLst>
                <a:ext uri="{FF2B5EF4-FFF2-40B4-BE49-F238E27FC236}">
                  <a16:creationId xmlns:a16="http://schemas.microsoft.com/office/drawing/2014/main" id="{2F6B5526-40D1-8B00-6687-45C5C4BA33DB}"/>
                </a:ext>
              </a:extLst>
            </p:cNvPr>
            <p:cNvSpPr/>
            <p:nvPr/>
          </p:nvSpPr>
          <p:spPr>
            <a:xfrm>
              <a:off x="7529107" y="3760337"/>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Shape 39">
              <a:extLst>
                <a:ext uri="{FF2B5EF4-FFF2-40B4-BE49-F238E27FC236}">
                  <a16:creationId xmlns:a16="http://schemas.microsoft.com/office/drawing/2014/main" id="{D8F650B3-F0F3-D3B7-FDB5-D8A33F99C950}"/>
                </a:ext>
                <a:ext uri="{C183D7F6-B498-43B3-948B-1728B52AA6E4}">
                  <adec:decorative xmlns:adec="http://schemas.microsoft.com/office/drawing/2017/decorative" val="1"/>
                </a:ext>
              </a:extLst>
            </p:cNvPr>
            <p:cNvSpPr/>
            <p:nvPr/>
          </p:nvSpPr>
          <p:spPr>
            <a:xfrm>
              <a:off x="8763547" y="3760337"/>
              <a:ext cx="1161288" cy="603504"/>
            </a:xfrm>
            <a:prstGeom prst="rect">
              <a:avLst/>
            </a:prstGeom>
            <a:solidFill>
              <a:srgbClr val="A6CCD1"/>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Text 40">
              <a:extLst>
                <a:ext uri="{FF2B5EF4-FFF2-40B4-BE49-F238E27FC236}">
                  <a16:creationId xmlns:a16="http://schemas.microsoft.com/office/drawing/2014/main" id="{DBEC9049-AD9A-368A-0D4A-3EC4ECB3BA9B}"/>
                </a:ext>
              </a:extLst>
            </p:cNvPr>
            <p:cNvSpPr/>
            <p:nvPr/>
          </p:nvSpPr>
          <p:spPr>
            <a:xfrm>
              <a:off x="8763547" y="3760337"/>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F3B3D"/>
                  </a:solidFill>
                  <a:effectLst/>
                  <a:uLnTx/>
                  <a:uFillTx/>
                  <a:latin typeface="Calibri" pitchFamily="34" charset="0"/>
                  <a:ea typeface="+mn-ea"/>
                  <a:cs typeface="Calibri" pitchFamily="34" charset="-120"/>
                </a:rPr>
                <a:t>20%</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Shape 46">
              <a:extLst>
                <a:ext uri="{FF2B5EF4-FFF2-40B4-BE49-F238E27FC236}">
                  <a16:creationId xmlns:a16="http://schemas.microsoft.com/office/drawing/2014/main" id="{9FCA7F46-8B12-C36B-34DA-88BDF670FB95}"/>
                </a:ext>
                <a:ext uri="{C183D7F6-B498-43B3-948B-1728B52AA6E4}">
                  <adec:decorative xmlns:adec="http://schemas.microsoft.com/office/drawing/2017/decorative" val="1"/>
                </a:ext>
              </a:extLst>
            </p:cNvPr>
            <p:cNvSpPr/>
            <p:nvPr/>
          </p:nvSpPr>
          <p:spPr>
            <a:xfrm>
              <a:off x="6294667" y="4624004"/>
              <a:ext cx="1161288" cy="603504"/>
            </a:xfrm>
            <a:prstGeom prst="rect">
              <a:avLst/>
            </a:prstGeom>
            <a:solidFill>
              <a:srgbClr val="C9E4E7"/>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Text 47">
              <a:extLst>
                <a:ext uri="{FF2B5EF4-FFF2-40B4-BE49-F238E27FC236}">
                  <a16:creationId xmlns:a16="http://schemas.microsoft.com/office/drawing/2014/main" id="{04F79F4D-8049-4E4D-D62D-53BF3B52393B}"/>
                </a:ext>
              </a:extLst>
            </p:cNvPr>
            <p:cNvSpPr/>
            <p:nvPr/>
          </p:nvSpPr>
          <p:spPr>
            <a:xfrm>
              <a:off x="6294667" y="4624004"/>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Shape 48">
              <a:extLst>
                <a:ext uri="{FF2B5EF4-FFF2-40B4-BE49-F238E27FC236}">
                  <a16:creationId xmlns:a16="http://schemas.microsoft.com/office/drawing/2014/main" id="{A347E2B2-E393-1D6B-D58B-B4CE514ABF95}"/>
                </a:ext>
                <a:ext uri="{C183D7F6-B498-43B3-948B-1728B52AA6E4}">
                  <adec:decorative xmlns:adec="http://schemas.microsoft.com/office/drawing/2017/decorative" val="1"/>
                </a:ext>
              </a:extLst>
            </p:cNvPr>
            <p:cNvSpPr/>
            <p:nvPr/>
          </p:nvSpPr>
          <p:spPr>
            <a:xfrm>
              <a:off x="7529107" y="4624004"/>
              <a:ext cx="1161288" cy="603504"/>
            </a:xfrm>
            <a:prstGeom prst="rect">
              <a:avLst/>
            </a:prstGeom>
            <a:solidFill>
              <a:srgbClr val="1B6E74"/>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Text 49">
              <a:extLst>
                <a:ext uri="{FF2B5EF4-FFF2-40B4-BE49-F238E27FC236}">
                  <a16:creationId xmlns:a16="http://schemas.microsoft.com/office/drawing/2014/main" id="{4797D06C-600E-2B07-A682-B2BDC1E60F67}"/>
                </a:ext>
              </a:extLst>
            </p:cNvPr>
            <p:cNvSpPr/>
            <p:nvPr/>
          </p:nvSpPr>
          <p:spPr>
            <a:xfrm>
              <a:off x="7529107" y="4624004"/>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Calibri" pitchFamily="34" charset="0"/>
                  <a:ea typeface="Calibri" pitchFamily="34" charset="-122"/>
                  <a:cs typeface="Calibri" pitchFamily="34" charset="-120"/>
                </a:rPr>
                <a:t>80%</a:t>
              </a: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Shape 50">
              <a:extLst>
                <a:ext uri="{FF2B5EF4-FFF2-40B4-BE49-F238E27FC236}">
                  <a16:creationId xmlns:a16="http://schemas.microsoft.com/office/drawing/2014/main" id="{E85831D1-6FF2-BF5D-B9B1-85303E320A13}"/>
                </a:ext>
                <a:ext uri="{C183D7F6-B498-43B3-948B-1728B52AA6E4}">
                  <adec:decorative xmlns:adec="http://schemas.microsoft.com/office/drawing/2017/decorative" val="1"/>
                </a:ext>
              </a:extLst>
            </p:cNvPr>
            <p:cNvSpPr/>
            <p:nvPr/>
          </p:nvSpPr>
          <p:spPr>
            <a:xfrm>
              <a:off x="8763547" y="4624004"/>
              <a:ext cx="1161288" cy="603504"/>
            </a:xfrm>
            <a:prstGeom prst="rect">
              <a:avLst/>
            </a:prstGeom>
            <a:solidFill>
              <a:srgbClr val="A6CCD0"/>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Text 51">
              <a:extLst>
                <a:ext uri="{FF2B5EF4-FFF2-40B4-BE49-F238E27FC236}">
                  <a16:creationId xmlns:a16="http://schemas.microsoft.com/office/drawing/2014/main" id="{1C86E129-68DD-9953-807C-28963772A403}"/>
                </a:ext>
              </a:extLst>
            </p:cNvPr>
            <p:cNvSpPr/>
            <p:nvPr/>
          </p:nvSpPr>
          <p:spPr>
            <a:xfrm>
              <a:off x="8763547" y="4624004"/>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20%</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Shape 57">
              <a:extLst>
                <a:ext uri="{FF2B5EF4-FFF2-40B4-BE49-F238E27FC236}">
                  <a16:creationId xmlns:a16="http://schemas.microsoft.com/office/drawing/2014/main" id="{31674E6D-3F33-CC49-6C0A-72441902C726}"/>
                </a:ext>
                <a:ext uri="{C183D7F6-B498-43B3-948B-1728B52AA6E4}">
                  <adec:decorative xmlns:adec="http://schemas.microsoft.com/office/drawing/2017/decorative" val="1"/>
                </a:ext>
              </a:extLst>
            </p:cNvPr>
            <p:cNvSpPr/>
            <p:nvPr/>
          </p:nvSpPr>
          <p:spPr>
            <a:xfrm>
              <a:off x="6294667" y="5507335"/>
              <a:ext cx="1161288" cy="603504"/>
            </a:xfrm>
            <a:prstGeom prst="rect">
              <a:avLst/>
            </a:prstGeom>
            <a:solidFill>
              <a:srgbClr val="C9E4E7"/>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Text 58">
              <a:extLst>
                <a:ext uri="{FF2B5EF4-FFF2-40B4-BE49-F238E27FC236}">
                  <a16:creationId xmlns:a16="http://schemas.microsoft.com/office/drawing/2014/main" id="{4578E650-B7AE-5F38-3ECD-48C124F2A14B}"/>
                </a:ext>
              </a:extLst>
            </p:cNvPr>
            <p:cNvSpPr/>
            <p:nvPr/>
          </p:nvSpPr>
          <p:spPr>
            <a:xfrm>
              <a:off x="6294667" y="5507335"/>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Shape 59">
              <a:extLst>
                <a:ext uri="{FF2B5EF4-FFF2-40B4-BE49-F238E27FC236}">
                  <a16:creationId xmlns:a16="http://schemas.microsoft.com/office/drawing/2014/main" id="{80073E1C-A388-9557-B104-06627A804E53}"/>
                </a:ext>
                <a:ext uri="{C183D7F6-B498-43B3-948B-1728B52AA6E4}">
                  <adec:decorative xmlns:adec="http://schemas.microsoft.com/office/drawing/2017/decorative" val="1"/>
                </a:ext>
              </a:extLst>
            </p:cNvPr>
            <p:cNvSpPr/>
            <p:nvPr/>
          </p:nvSpPr>
          <p:spPr>
            <a:xfrm>
              <a:off x="7529107" y="5507335"/>
              <a:ext cx="1161288" cy="603504"/>
            </a:xfrm>
            <a:prstGeom prst="rect">
              <a:avLst/>
            </a:prstGeom>
            <a:solidFill>
              <a:srgbClr val="C9E4E7"/>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Text 60">
              <a:extLst>
                <a:ext uri="{FF2B5EF4-FFF2-40B4-BE49-F238E27FC236}">
                  <a16:creationId xmlns:a16="http://schemas.microsoft.com/office/drawing/2014/main" id="{140704C1-136D-1280-848D-7817F9C75119}"/>
                </a:ext>
              </a:extLst>
            </p:cNvPr>
            <p:cNvSpPr/>
            <p:nvPr/>
          </p:nvSpPr>
          <p:spPr>
            <a:xfrm>
              <a:off x="7529107" y="5507335"/>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Shape 61">
              <a:extLst>
                <a:ext uri="{FF2B5EF4-FFF2-40B4-BE49-F238E27FC236}">
                  <a16:creationId xmlns:a16="http://schemas.microsoft.com/office/drawing/2014/main" id="{A0F46723-9819-09E9-0659-33EF27A21435}"/>
                </a:ext>
                <a:ext uri="{C183D7F6-B498-43B3-948B-1728B52AA6E4}">
                  <adec:decorative xmlns:adec="http://schemas.microsoft.com/office/drawing/2017/decorative" val="1"/>
                </a:ext>
              </a:extLst>
            </p:cNvPr>
            <p:cNvSpPr/>
            <p:nvPr/>
          </p:nvSpPr>
          <p:spPr>
            <a:xfrm>
              <a:off x="8763547" y="5507335"/>
              <a:ext cx="1161288" cy="603504"/>
            </a:xfrm>
            <a:prstGeom prst="rect">
              <a:avLst/>
            </a:prstGeom>
            <a:solidFill>
              <a:srgbClr val="1C6E74"/>
            </a:solidFill>
            <a:ln w="254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Text 62">
              <a:extLst>
                <a:ext uri="{FF2B5EF4-FFF2-40B4-BE49-F238E27FC236}">
                  <a16:creationId xmlns:a16="http://schemas.microsoft.com/office/drawing/2014/main" id="{22B892C4-AD7A-F56D-EDB4-3F49A76EE287}"/>
                </a:ext>
              </a:extLst>
            </p:cNvPr>
            <p:cNvSpPr/>
            <p:nvPr/>
          </p:nvSpPr>
          <p:spPr>
            <a:xfrm>
              <a:off x="8763547" y="5507335"/>
              <a:ext cx="1161288" cy="60350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Calibri" pitchFamily="34" charset="0"/>
                  <a:ea typeface="Calibri" pitchFamily="34" charset="-122"/>
                  <a:cs typeface="Calibri" pitchFamily="34" charset="-120"/>
                </a:rPr>
                <a:t>100%</a:t>
              </a: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Shape 8">
              <a:extLst>
                <a:ext uri="{FF2B5EF4-FFF2-40B4-BE49-F238E27FC236}">
                  <a16:creationId xmlns:a16="http://schemas.microsoft.com/office/drawing/2014/main" id="{08AF820A-8AB4-BFC5-07DB-254E4EEEDAC2}"/>
                </a:ext>
                <a:ext uri="{C183D7F6-B498-43B3-948B-1728B52AA6E4}">
                  <adec:decorative xmlns:adec="http://schemas.microsoft.com/office/drawing/2017/decorative" val="1"/>
                </a:ext>
              </a:extLst>
            </p:cNvPr>
            <p:cNvSpPr/>
            <p:nvPr/>
          </p:nvSpPr>
          <p:spPr>
            <a:xfrm>
              <a:off x="2153682" y="2064859"/>
              <a:ext cx="579365" cy="707653"/>
            </a:xfrm>
            <a:prstGeom prst="rect">
              <a:avLst/>
            </a:prstGeom>
            <a:solidFill>
              <a:srgbClr val="0F766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Text 9">
              <a:extLst>
                <a:ext uri="{FF2B5EF4-FFF2-40B4-BE49-F238E27FC236}">
                  <a16:creationId xmlns:a16="http://schemas.microsoft.com/office/drawing/2014/main" id="{9802D1A3-6DB1-01C8-DBAF-B03F4B4792F5}"/>
                </a:ext>
              </a:extLst>
            </p:cNvPr>
            <p:cNvSpPr/>
            <p:nvPr/>
          </p:nvSpPr>
          <p:spPr>
            <a:xfrm>
              <a:off x="2153682" y="2052353"/>
              <a:ext cx="579365" cy="707654"/>
            </a:xfrm>
            <a:prstGeom prst="rect">
              <a:avLst/>
            </a:prstGeom>
            <a:noFill/>
            <a:ln/>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srgbClr val="FFFFFF"/>
                  </a:solidFill>
                  <a:latin typeface="Georgia"/>
                </a:rPr>
                <a:t>A</a:t>
              </a:r>
              <a:endParaRPr lang="en-US" sz="4000" b="1" i="0" u="none" strike="noStrike" kern="1200" cap="none" spc="0" normalizeH="0" baseline="0" noProof="0" dirty="0">
                <a:ln>
                  <a:noFill/>
                </a:ln>
                <a:solidFill>
                  <a:srgbClr val="FFFFFF"/>
                </a:solidFill>
                <a:effectLst/>
                <a:uLnTx/>
                <a:uFillTx/>
                <a:latin typeface="Georgia"/>
              </a:endParaRPr>
            </a:p>
          </p:txBody>
        </p:sp>
        <p:sp>
          <p:nvSpPr>
            <p:cNvPr id="71" name="Shape 19">
              <a:extLst>
                <a:ext uri="{FF2B5EF4-FFF2-40B4-BE49-F238E27FC236}">
                  <a16:creationId xmlns:a16="http://schemas.microsoft.com/office/drawing/2014/main" id="{2C7AFC1A-D61E-74EE-F50C-79B79259220E}"/>
                </a:ext>
                <a:ext uri="{C183D7F6-B498-43B3-948B-1728B52AA6E4}">
                  <adec:decorative xmlns:adec="http://schemas.microsoft.com/office/drawing/2017/decorative" val="1"/>
                </a:ext>
              </a:extLst>
            </p:cNvPr>
            <p:cNvSpPr/>
            <p:nvPr/>
          </p:nvSpPr>
          <p:spPr>
            <a:xfrm>
              <a:off x="2153682" y="2896678"/>
              <a:ext cx="579365" cy="707654"/>
            </a:xfrm>
            <a:prstGeom prst="rect">
              <a:avLst/>
            </a:prstGeom>
            <a:solidFill>
              <a:srgbClr val="65A30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Text 20">
              <a:extLst>
                <a:ext uri="{FF2B5EF4-FFF2-40B4-BE49-F238E27FC236}">
                  <a16:creationId xmlns:a16="http://schemas.microsoft.com/office/drawing/2014/main" id="{53CC45D1-A273-543A-49FE-3F9E976DA1F7}"/>
                </a:ext>
              </a:extLst>
            </p:cNvPr>
            <p:cNvSpPr/>
            <p:nvPr/>
          </p:nvSpPr>
          <p:spPr>
            <a:xfrm>
              <a:off x="2153682" y="2916549"/>
              <a:ext cx="579365" cy="707654"/>
            </a:xfrm>
            <a:prstGeom prst="rect">
              <a:avLst/>
            </a:prstGeom>
            <a:noFill/>
            <a:ln/>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srgbClr val="FFFFFF"/>
                  </a:solidFill>
                  <a:latin typeface="Georgia"/>
                </a:rPr>
                <a:t>B</a:t>
              </a:r>
              <a:endParaRPr lang="en-US" sz="4000" b="1" i="0" u="none" strike="noStrike" kern="1200" cap="none" spc="0" normalizeH="0" baseline="0" noProof="0" dirty="0">
                <a:ln>
                  <a:noFill/>
                </a:ln>
                <a:solidFill>
                  <a:srgbClr val="FFFFFF"/>
                </a:solidFill>
                <a:effectLst/>
                <a:uLnTx/>
                <a:uFillTx/>
                <a:latin typeface="Georgia"/>
              </a:endParaRPr>
            </a:p>
          </p:txBody>
        </p:sp>
        <p:sp>
          <p:nvSpPr>
            <p:cNvPr id="74" name="Shape 30">
              <a:extLst>
                <a:ext uri="{FF2B5EF4-FFF2-40B4-BE49-F238E27FC236}">
                  <a16:creationId xmlns:a16="http://schemas.microsoft.com/office/drawing/2014/main" id="{E648D846-B120-50EF-B436-5D03A92021F6}"/>
                </a:ext>
                <a:ext uri="{C183D7F6-B498-43B3-948B-1728B52AA6E4}">
                  <adec:decorative xmlns:adec="http://schemas.microsoft.com/office/drawing/2017/decorative" val="1"/>
                </a:ext>
              </a:extLst>
            </p:cNvPr>
            <p:cNvSpPr/>
            <p:nvPr/>
          </p:nvSpPr>
          <p:spPr>
            <a:xfrm>
              <a:off x="2153682" y="3765793"/>
              <a:ext cx="579365" cy="707654"/>
            </a:xfrm>
            <a:prstGeom prst="rect">
              <a:avLst/>
            </a:prstGeom>
            <a:solidFill>
              <a:srgbClr val="EAB30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Text 31">
              <a:extLst>
                <a:ext uri="{FF2B5EF4-FFF2-40B4-BE49-F238E27FC236}">
                  <a16:creationId xmlns:a16="http://schemas.microsoft.com/office/drawing/2014/main" id="{8CFA256B-A81D-CA1E-5338-26EE2B4EDD71}"/>
                </a:ext>
              </a:extLst>
            </p:cNvPr>
            <p:cNvSpPr/>
            <p:nvPr/>
          </p:nvSpPr>
          <p:spPr>
            <a:xfrm>
              <a:off x="2153682" y="3745922"/>
              <a:ext cx="579365" cy="707654"/>
            </a:xfrm>
            <a:prstGeom prst="rect">
              <a:avLst/>
            </a:prstGeom>
            <a:noFill/>
            <a:ln/>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srgbClr val="FFFFFF"/>
                  </a:solidFill>
                  <a:latin typeface="Georgia"/>
                </a:rPr>
                <a:t>C</a:t>
              </a:r>
              <a:endParaRPr lang="en-US" sz="4000" b="1" i="0" u="none" strike="noStrike" kern="1200" cap="none" spc="0" normalizeH="0" baseline="0" noProof="0" dirty="0">
                <a:ln>
                  <a:noFill/>
                </a:ln>
                <a:solidFill>
                  <a:srgbClr val="FFFFFF"/>
                </a:solidFill>
                <a:effectLst/>
                <a:uLnTx/>
                <a:uFillTx/>
                <a:latin typeface="Georgia"/>
              </a:endParaRPr>
            </a:p>
          </p:txBody>
        </p:sp>
        <p:sp>
          <p:nvSpPr>
            <p:cNvPr id="77" name="Text 42">
              <a:extLst>
                <a:ext uri="{FF2B5EF4-FFF2-40B4-BE49-F238E27FC236}">
                  <a16:creationId xmlns:a16="http://schemas.microsoft.com/office/drawing/2014/main" id="{A9F6C6EF-D275-A4AF-3D6A-467F6E56DF1D}"/>
                </a:ext>
              </a:extLst>
            </p:cNvPr>
            <p:cNvSpPr/>
            <p:nvPr/>
          </p:nvSpPr>
          <p:spPr>
            <a:xfrm>
              <a:off x="2153682" y="4655121"/>
              <a:ext cx="579365" cy="707654"/>
            </a:xfrm>
            <a:prstGeom prst="rect">
              <a:avLst/>
            </a:prstGeom>
            <a:noFill/>
            <a:ln/>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srgbClr val="FFFFFF"/>
                  </a:solidFill>
                  <a:latin typeface="Georgia"/>
                </a:rPr>
                <a:t>D</a:t>
              </a:r>
              <a:endParaRPr lang="en-US" sz="4000" b="1" i="0" u="none" strike="noStrike" kern="1200" cap="none" spc="0" normalizeH="0" baseline="0" noProof="0" dirty="0">
                <a:ln>
                  <a:noFill/>
                </a:ln>
                <a:solidFill>
                  <a:srgbClr val="FFFFFF"/>
                </a:solidFill>
                <a:effectLst/>
                <a:uLnTx/>
                <a:uFillTx/>
                <a:latin typeface="Georgia"/>
              </a:endParaRPr>
            </a:p>
          </p:txBody>
        </p:sp>
        <p:sp>
          <p:nvSpPr>
            <p:cNvPr id="79" name="Shape 52">
              <a:extLst>
                <a:ext uri="{FF2B5EF4-FFF2-40B4-BE49-F238E27FC236}">
                  <a16:creationId xmlns:a16="http://schemas.microsoft.com/office/drawing/2014/main" id="{31A7038A-003A-1A3E-C0C7-67EF7569C935}"/>
                </a:ext>
                <a:ext uri="{C183D7F6-B498-43B3-948B-1728B52AA6E4}">
                  <adec:decorative xmlns:adec="http://schemas.microsoft.com/office/drawing/2017/decorative" val="1"/>
                </a:ext>
              </a:extLst>
            </p:cNvPr>
            <p:cNvSpPr/>
            <p:nvPr/>
          </p:nvSpPr>
          <p:spPr>
            <a:xfrm>
              <a:off x="2153682" y="5479156"/>
              <a:ext cx="579365" cy="707654"/>
            </a:xfrm>
            <a:prstGeom prst="rect">
              <a:avLst/>
            </a:prstGeom>
            <a:solidFill>
              <a:srgbClr val="B91C1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Text 53">
              <a:extLst>
                <a:ext uri="{FF2B5EF4-FFF2-40B4-BE49-F238E27FC236}">
                  <a16:creationId xmlns:a16="http://schemas.microsoft.com/office/drawing/2014/main" id="{FEBC89D0-9F1C-2885-969F-DF019A6EBEDD}"/>
                </a:ext>
              </a:extLst>
            </p:cNvPr>
            <p:cNvSpPr/>
            <p:nvPr/>
          </p:nvSpPr>
          <p:spPr>
            <a:xfrm>
              <a:off x="2153682" y="5486942"/>
              <a:ext cx="579365" cy="707654"/>
            </a:xfrm>
            <a:prstGeom prst="rect">
              <a:avLst/>
            </a:prstGeom>
            <a:noFill/>
            <a:ln/>
          </p:spPr>
          <p:txBody>
            <a:bodyPr wrap="square" lIns="0" tIns="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srgbClr val="FFFFFF"/>
                  </a:solidFill>
                  <a:latin typeface="Georgia"/>
                </a:rPr>
                <a:t>E</a:t>
              </a:r>
              <a:endParaRPr lang="en-US" sz="4000" b="1" i="0" u="none" strike="noStrike" kern="1200" cap="none" spc="0" normalizeH="0" baseline="0" noProof="0" dirty="0">
                <a:ln>
                  <a:noFill/>
                </a:ln>
                <a:solidFill>
                  <a:srgbClr val="FFFFFF"/>
                </a:solidFill>
                <a:effectLst/>
                <a:uLnTx/>
                <a:uFillTx/>
                <a:latin typeface="Georgia"/>
              </a:endParaRPr>
            </a:p>
          </p:txBody>
        </p:sp>
        <p:sp>
          <p:nvSpPr>
            <p:cNvPr id="95" name="Text 10">
              <a:extLst>
                <a:ext uri="{FF2B5EF4-FFF2-40B4-BE49-F238E27FC236}">
                  <a16:creationId xmlns:a16="http://schemas.microsoft.com/office/drawing/2014/main" id="{8DF7D348-B8A6-AADB-823D-3B3EF44FEC35}"/>
                </a:ext>
              </a:extLst>
            </p:cNvPr>
            <p:cNvSpPr/>
            <p:nvPr/>
          </p:nvSpPr>
          <p:spPr>
            <a:xfrm>
              <a:off x="2793413" y="2068460"/>
              <a:ext cx="2686149" cy="707652"/>
            </a:xfrm>
            <a:prstGeom prst="rect">
              <a:avLst/>
            </a:prstGeom>
            <a:noFill/>
            <a:ln/>
          </p:spPr>
          <p:txBody>
            <a:bodyPr wrap="square" lIns="0" tIns="0" rIns="0" bIns="0" rtlCol="0" anchor="ctr"/>
            <a:lstStyle/>
            <a:p>
              <a:pPr>
                <a:defRPr/>
              </a:pPr>
              <a:r>
                <a:rPr lang="en-US" sz="2000" b="1">
                  <a:solidFill>
                    <a:srgbClr val="1F2937"/>
                  </a:solidFill>
                  <a:latin typeface="Calibri"/>
                  <a:ea typeface="Calibri"/>
                  <a:cs typeface="Calibri"/>
                </a:rPr>
                <a:t>Fully </a:t>
              </a:r>
              <a:r>
                <a:rPr kumimoji="0" lang="en-US" sz="2000" b="1" i="0" u="none" strike="noStrike" kern="1200" cap="none" spc="0" normalizeH="0" baseline="0" noProof="0">
                  <a:ln>
                    <a:noFill/>
                  </a:ln>
                  <a:solidFill>
                    <a:srgbClr val="1F2937"/>
                  </a:solidFill>
                  <a:effectLst/>
                  <a:uLnTx/>
                  <a:uFillTx/>
                  <a:latin typeface="Calibri"/>
                  <a:ea typeface="Calibri"/>
                  <a:cs typeface="Calibri"/>
                </a:rPr>
                <a:t>Ready: </a:t>
              </a:r>
              <a:r>
                <a:rPr kumimoji="0" lang="en-US" sz="2000" b="1" i="1" u="none" strike="noStrike" kern="1200" cap="none" spc="0" normalizeH="0" baseline="0" noProof="0">
                  <a:ln>
                    <a:noFill/>
                  </a:ln>
                  <a:solidFill>
                    <a:srgbClr val="1F2937"/>
                  </a:solidFill>
                  <a:effectLst/>
                  <a:uLnTx/>
                  <a:uFillTx/>
                  <a:latin typeface="Calibri"/>
                  <a:ea typeface="Calibri"/>
                  <a:cs typeface="Calibri"/>
                </a:rPr>
                <a:t>Sustain</a:t>
              </a:r>
              <a:endParaRPr lang="en-US">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prstClr val="black">
                      <a:lumMod val="65000"/>
                      <a:lumOff val="35000"/>
                    </a:prstClr>
                  </a:solidFill>
                  <a:effectLst/>
                  <a:uLnTx/>
                  <a:uFillTx/>
                  <a:latin typeface="Calibri" pitchFamily="34" charset="0"/>
                  <a:ea typeface="Calibri" pitchFamily="34" charset="-122"/>
                  <a:cs typeface="Calibri" pitchFamily="34" charset="-120"/>
                </a:rPr>
                <a:t>High capability for all LAM  </a:t>
              </a:r>
              <a:endParaRPr kumimoji="0" lang="en-US" sz="20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96" name="Text 21">
              <a:extLst>
                <a:ext uri="{FF2B5EF4-FFF2-40B4-BE49-F238E27FC236}">
                  <a16:creationId xmlns:a16="http://schemas.microsoft.com/office/drawing/2014/main" id="{809A59EA-AE6A-CEF9-221F-292F63584879}"/>
                </a:ext>
              </a:extLst>
            </p:cNvPr>
            <p:cNvSpPr/>
            <p:nvPr/>
          </p:nvSpPr>
          <p:spPr>
            <a:xfrm>
              <a:off x="2793413" y="2904077"/>
              <a:ext cx="2917400" cy="707653"/>
            </a:xfrm>
            <a:prstGeom prst="rect">
              <a:avLst/>
            </a:prstGeom>
            <a:noFill/>
            <a:ln/>
          </p:spPr>
          <p:txBody>
            <a:bodyPr wrap="square" lIns="0" tIns="0" rIns="0" bIns="0" rtlCol="0" anchor="ctr"/>
            <a:lstStyle/>
            <a:p>
              <a:pPr marL="0" marR="0" lvl="0" indent="0" algn="l" defTabSz="914400">
                <a:lnSpc>
                  <a:spcPct val="100000"/>
                </a:lnSpc>
                <a:spcBef>
                  <a:spcPts val="0"/>
                </a:spcBef>
                <a:spcAft>
                  <a:spcPts val="0"/>
                </a:spcAft>
                <a:buNone/>
                <a:tabLst/>
                <a:defRPr/>
              </a:pPr>
              <a:r>
                <a:rPr kumimoji="0" lang="en-US" sz="2000" b="1" i="0" u="none" strike="noStrike" kern="1200" cap="none" spc="0" normalizeH="0" baseline="0" noProof="0" dirty="0">
                  <a:ln>
                    <a:noFill/>
                  </a:ln>
                  <a:solidFill>
                    <a:srgbClr val="1F2937"/>
                  </a:solidFill>
                  <a:effectLst/>
                  <a:uLnTx/>
                  <a:uFillTx/>
                  <a:latin typeface="Calibri"/>
                  <a:ea typeface="Calibri"/>
                  <a:cs typeface="Calibri"/>
                </a:rPr>
                <a:t>Capable: </a:t>
              </a:r>
              <a:r>
                <a:rPr kumimoji="0" lang="en-US" sz="2000" b="1" i="1" u="none" strike="noStrike" kern="1200" cap="none" spc="0" normalizeH="0" baseline="0" noProof="0" dirty="0">
                  <a:ln>
                    <a:noFill/>
                  </a:ln>
                  <a:solidFill>
                    <a:srgbClr val="1F2937"/>
                  </a:solidFill>
                  <a:effectLst/>
                  <a:uLnTx/>
                  <a:uFillTx/>
                  <a:latin typeface="Calibri"/>
                  <a:ea typeface="Calibri"/>
                  <a:cs typeface="Calibri"/>
                </a:rPr>
                <a:t>Optimize </a:t>
              </a:r>
              <a:endParaRPr lang="en-US" dirty="0">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a:ln>
                    <a:noFill/>
                  </a:ln>
                  <a:solidFill>
                    <a:prstClr val="black">
                      <a:lumMod val="65000"/>
                      <a:lumOff val="35000"/>
                    </a:prstClr>
                  </a:solidFill>
                  <a:effectLst/>
                  <a:uLnTx/>
                  <a:uFillTx/>
                  <a:latin typeface="Calibri" pitchFamily="34" charset="0"/>
                  <a:ea typeface="Calibri" pitchFamily="34" charset="-122"/>
                  <a:cs typeface="Calibri" pitchFamily="34" charset="-120"/>
                </a:rPr>
                <a:t>Asymmetric capability or onsite administration w/o storage for all LAM</a:t>
              </a:r>
              <a:endParaRPr kumimoji="0" lang="en-US" sz="13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97" name="Text 32">
              <a:extLst>
                <a:ext uri="{FF2B5EF4-FFF2-40B4-BE49-F238E27FC236}">
                  <a16:creationId xmlns:a16="http://schemas.microsoft.com/office/drawing/2014/main" id="{4850CF3D-442A-239E-46EE-53BD19746E0A}"/>
                </a:ext>
              </a:extLst>
            </p:cNvPr>
            <p:cNvSpPr/>
            <p:nvPr/>
          </p:nvSpPr>
          <p:spPr>
            <a:xfrm>
              <a:off x="2793413" y="3792357"/>
              <a:ext cx="3020611" cy="707653"/>
            </a:xfrm>
            <a:prstGeom prst="rect">
              <a:avLst/>
            </a:prstGeom>
            <a:noFill/>
            <a:ln/>
          </p:spPr>
          <p:txBody>
            <a:bodyPr wrap="square" lIns="0" tIns="0" rIns="0" bIns="0" rtlCol="0" anchor="ctr"/>
            <a:lstStyle/>
            <a:p>
              <a:pPr>
                <a:defRPr/>
              </a:pPr>
              <a:r>
                <a:rPr lang="en-US" sz="2000" b="1">
                  <a:solidFill>
                    <a:srgbClr val="1F2937"/>
                  </a:solidFill>
                  <a:latin typeface="Calibri"/>
                  <a:ea typeface="Calibri"/>
                  <a:cs typeface="Calibri"/>
                </a:rPr>
                <a:t>Scaling Capability</a:t>
              </a:r>
              <a:r>
                <a:rPr kumimoji="0" lang="en-US" sz="2000" b="1" i="0" u="none" strike="noStrike" kern="1200" cap="none" spc="0" normalizeH="0" baseline="0" noProof="0">
                  <a:ln>
                    <a:noFill/>
                  </a:ln>
                  <a:solidFill>
                    <a:srgbClr val="1F2937"/>
                  </a:solidFill>
                  <a:effectLst/>
                  <a:uLnTx/>
                  <a:uFillTx/>
                  <a:latin typeface="Calibri"/>
                  <a:ea typeface="Calibri"/>
                  <a:cs typeface="Calibri"/>
                </a:rPr>
                <a:t>: </a:t>
              </a:r>
              <a:r>
                <a:rPr kumimoji="0" lang="en-US" sz="2000" b="1" i="1" u="none" strike="noStrike" kern="1200" cap="none" spc="0" normalizeH="0" baseline="0" noProof="0">
                  <a:ln>
                    <a:noFill/>
                  </a:ln>
                  <a:solidFill>
                    <a:srgbClr val="1F2937"/>
                  </a:solidFill>
                  <a:effectLst/>
                  <a:uLnTx/>
                  <a:uFillTx/>
                  <a:latin typeface="Calibri"/>
                  <a:ea typeface="Calibri"/>
                  <a:cs typeface="Calibri"/>
                </a:rPr>
                <a:t>Targeted</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a:ln>
                    <a:noFill/>
                  </a:ln>
                  <a:solidFill>
                    <a:prstClr val="black">
                      <a:lumMod val="65000"/>
                      <a:lumOff val="35000"/>
                    </a:prstClr>
                  </a:solidFill>
                  <a:effectLst/>
                  <a:uLnTx/>
                  <a:uFillTx/>
                  <a:latin typeface="Calibri" pitchFamily="34" charset="0"/>
                  <a:ea typeface="+mn-ea"/>
                  <a:cs typeface="Calibri" pitchFamily="34" charset="-120"/>
                </a:rPr>
                <a:t>Onsite administration for LA-antipsychotic, with challenges for LA-Buprenorphine and LA-Naltrexone  </a:t>
              </a:r>
              <a:endParaRPr kumimoji="0" lang="en-US" sz="13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98" name="Text 43">
              <a:extLst>
                <a:ext uri="{FF2B5EF4-FFF2-40B4-BE49-F238E27FC236}">
                  <a16:creationId xmlns:a16="http://schemas.microsoft.com/office/drawing/2014/main" id="{0BFCF697-F397-DE64-7F93-CA6BA1DFE8B0}"/>
                </a:ext>
              </a:extLst>
            </p:cNvPr>
            <p:cNvSpPr/>
            <p:nvPr/>
          </p:nvSpPr>
          <p:spPr>
            <a:xfrm>
              <a:off x="2793413" y="4617588"/>
              <a:ext cx="3291211" cy="707653"/>
            </a:xfrm>
            <a:prstGeom prst="rect">
              <a:avLst/>
            </a:prstGeom>
            <a:noFill/>
            <a:ln/>
          </p:spPr>
          <p:txBody>
            <a:bodyPr wrap="square" lIns="0" tIns="0" rIns="0" bIns="0" rtlCol="0" anchor="ctr"/>
            <a:lstStyle/>
            <a:p>
              <a:pPr>
                <a:defRPr/>
              </a:pPr>
              <a:r>
                <a:rPr kumimoji="0" lang="en-US" sz="2000" b="1" i="0" u="none" strike="noStrike" kern="1200" cap="none" spc="0" normalizeH="0" baseline="0" noProof="0">
                  <a:ln>
                    <a:noFill/>
                  </a:ln>
                  <a:solidFill>
                    <a:srgbClr val="1F2937"/>
                  </a:solidFill>
                  <a:effectLst/>
                  <a:uLnTx/>
                  <a:uFillTx/>
                  <a:latin typeface="Calibri"/>
                  <a:ea typeface="Calibri"/>
                  <a:cs typeface="Calibri"/>
                </a:rPr>
                <a:t>Developing</a:t>
              </a:r>
              <a:r>
                <a:rPr lang="en-US" sz="2000" b="1">
                  <a:solidFill>
                    <a:srgbClr val="1F2937"/>
                  </a:solidFill>
                  <a:latin typeface="Calibri"/>
                  <a:ea typeface="Calibri"/>
                  <a:cs typeface="Calibri"/>
                </a:rPr>
                <a:t> Capability</a:t>
              </a:r>
              <a:r>
                <a:rPr kumimoji="0" lang="en-US" sz="2000" b="1" i="0" u="none" strike="noStrike" kern="1200" cap="none" spc="0" normalizeH="0" baseline="0" noProof="0">
                  <a:ln>
                    <a:noFill/>
                  </a:ln>
                  <a:solidFill>
                    <a:srgbClr val="1F2937"/>
                  </a:solidFill>
                  <a:effectLst/>
                  <a:uLnTx/>
                  <a:uFillTx/>
                  <a:latin typeface="Calibri"/>
                  <a:ea typeface="Calibri"/>
                  <a:cs typeface="Calibri"/>
                </a:rPr>
                <a:t>:</a:t>
              </a:r>
              <a:r>
                <a:rPr lang="en-US" sz="2000" b="1">
                  <a:solidFill>
                    <a:srgbClr val="1F2937"/>
                  </a:solidFill>
                  <a:latin typeface="Calibri"/>
                  <a:ea typeface="Calibri"/>
                  <a:cs typeface="Calibri"/>
                </a:rPr>
                <a:t> </a:t>
              </a:r>
              <a:r>
                <a:rPr kumimoji="0" lang="en-US" sz="2000" b="1" i="1" u="none" strike="noStrike" kern="1200" cap="none" spc="0" normalizeH="0" baseline="0" noProof="0">
                  <a:ln>
                    <a:noFill/>
                  </a:ln>
                  <a:solidFill>
                    <a:srgbClr val="1F2937"/>
                  </a:solidFill>
                  <a:effectLst/>
                  <a:uLnTx/>
                  <a:uFillTx/>
                  <a:latin typeface="Calibri"/>
                  <a:ea typeface="Calibri"/>
                  <a:cs typeface="Calibri"/>
                </a:rPr>
                <a:t>Build</a:t>
              </a:r>
              <a:endParaRPr lang="en-US" sz="2000">
                <a:solidFill>
                  <a:srgbClr val="000000"/>
                </a:solidFill>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a:ln>
                    <a:noFill/>
                  </a:ln>
                  <a:solidFill>
                    <a:prstClr val="black">
                      <a:lumMod val="65000"/>
                      <a:lumOff val="35000"/>
                    </a:prstClr>
                  </a:solidFill>
                  <a:effectLst/>
                  <a:uLnTx/>
                  <a:uFillTx/>
                  <a:latin typeface="Calibri"/>
                  <a:ea typeface="Calibri"/>
                  <a:cs typeface="Calibri"/>
                </a:rPr>
                <a:t>Prescribe with external administration pathways for most LAM</a:t>
              </a:r>
              <a:endParaRPr lang="en-US" sz="1300" b="0" i="0" u="none" strike="noStrike" kern="1200" cap="none" spc="0" normalizeH="0" baseline="0" noProof="0">
                <a:ln>
                  <a:noFill/>
                </a:ln>
                <a:solidFill>
                  <a:prstClr val="black">
                    <a:lumMod val="65000"/>
                    <a:lumOff val="35000"/>
                  </a:prstClr>
                </a:solidFill>
                <a:effectLst/>
                <a:uLnTx/>
                <a:uFillTx/>
                <a:latin typeface="Calibri"/>
                <a:ea typeface="Calibri"/>
                <a:cs typeface="Calibri"/>
              </a:endParaRPr>
            </a:p>
          </p:txBody>
        </p:sp>
        <p:sp>
          <p:nvSpPr>
            <p:cNvPr id="99" name="Text 54">
              <a:extLst>
                <a:ext uri="{FF2B5EF4-FFF2-40B4-BE49-F238E27FC236}">
                  <a16:creationId xmlns:a16="http://schemas.microsoft.com/office/drawing/2014/main" id="{A6741C12-3232-4529-A34C-26F38CD20003}"/>
                </a:ext>
              </a:extLst>
            </p:cNvPr>
            <p:cNvSpPr/>
            <p:nvPr/>
          </p:nvSpPr>
          <p:spPr>
            <a:xfrm>
              <a:off x="2793413" y="5477342"/>
              <a:ext cx="3278223" cy="707653"/>
            </a:xfrm>
            <a:prstGeom prst="rect">
              <a:avLst/>
            </a:prstGeom>
            <a:noFill/>
            <a:ln/>
          </p:spPr>
          <p:txBody>
            <a:bodyPr wrap="square" lIns="0" tIns="0" rIns="0" bIns="0" rtlCol="0" anchor="ctr"/>
            <a:lstStyle/>
            <a:p>
              <a:pPr>
                <a:defRPr/>
              </a:pPr>
              <a:r>
                <a:rPr kumimoji="0" lang="en-US" sz="1900" b="1" i="0" u="none" strike="noStrike" kern="1200" cap="none" spc="0" normalizeH="0" baseline="0" noProof="0">
                  <a:ln>
                    <a:noFill/>
                  </a:ln>
                  <a:solidFill>
                    <a:srgbClr val="1F2937"/>
                  </a:solidFill>
                  <a:effectLst/>
                  <a:uLnTx/>
                  <a:uFillTx/>
                  <a:latin typeface="Calibri"/>
                  <a:ea typeface="Calibri"/>
                  <a:cs typeface="Calibri"/>
                </a:rPr>
                <a:t>Initiating</a:t>
              </a:r>
              <a:r>
                <a:rPr lang="en-US" sz="1900" b="1">
                  <a:solidFill>
                    <a:srgbClr val="1F2937"/>
                  </a:solidFill>
                  <a:latin typeface="Calibri"/>
                  <a:ea typeface="Calibri"/>
                  <a:cs typeface="Calibri"/>
                </a:rPr>
                <a:t> Capability</a:t>
              </a:r>
              <a:r>
                <a:rPr kumimoji="0" lang="en-US" sz="1900" b="1" i="0" u="none" strike="noStrike" kern="1200" cap="none" spc="0" normalizeH="0" baseline="0" noProof="0">
                  <a:ln>
                    <a:noFill/>
                  </a:ln>
                  <a:solidFill>
                    <a:srgbClr val="1F2937"/>
                  </a:solidFill>
                  <a:effectLst/>
                  <a:uLnTx/>
                  <a:uFillTx/>
                  <a:latin typeface="Calibri"/>
                  <a:ea typeface="Calibri"/>
                  <a:cs typeface="Calibri"/>
                </a:rPr>
                <a:t>:</a:t>
              </a:r>
              <a:r>
                <a:rPr lang="en-US" sz="1900" b="1">
                  <a:solidFill>
                    <a:srgbClr val="1F2937"/>
                  </a:solidFill>
                  <a:latin typeface="Calibri"/>
                  <a:ea typeface="Calibri"/>
                  <a:cs typeface="Calibri"/>
                </a:rPr>
                <a:t> </a:t>
              </a:r>
              <a:r>
                <a:rPr lang="en-US" sz="1900" b="1" i="1">
                  <a:solidFill>
                    <a:srgbClr val="1F2937"/>
                  </a:solidFill>
                  <a:latin typeface="Calibri"/>
                  <a:ea typeface="Calibri"/>
                  <a:cs typeface="Calibri"/>
                </a:rPr>
                <a:t>Foundation</a:t>
              </a:r>
              <a:endParaRPr lang="en-US" sz="1900">
                <a:solidFill>
                  <a:srgbClr val="000000"/>
                </a:solidFill>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a:ln>
                    <a:noFill/>
                  </a:ln>
                  <a:solidFill>
                    <a:prstClr val="black">
                      <a:lumMod val="65000"/>
                      <a:lumOff val="35000"/>
                    </a:prstClr>
                  </a:solidFill>
                  <a:effectLst/>
                  <a:uLnTx/>
                  <a:uFillTx/>
                  <a:latin typeface="Calibri" pitchFamily="34" charset="0"/>
                  <a:ea typeface="Calibri" pitchFamily="34" charset="-122"/>
                  <a:cs typeface="Calibri" pitchFamily="34" charset="-120"/>
                </a:rPr>
                <a:t>Establishing prescribing and administration workflows</a:t>
              </a:r>
              <a:endParaRPr kumimoji="0" lang="en-US" sz="13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grpSp>
      <p:pic>
        <p:nvPicPr>
          <p:cNvPr id="88" name="Picture 87" descr="Logo for Massachusetts General Hospital Center of Excellence for Psychosocial and Systemic Research ">
            <a:extLst>
              <a:ext uri="{FF2B5EF4-FFF2-40B4-BE49-F238E27FC236}">
                <a16:creationId xmlns:a16="http://schemas.microsoft.com/office/drawing/2014/main" id="{0B718C6C-F60F-B4E9-2911-551B5807C607}"/>
              </a:ext>
            </a:extLst>
          </p:cNvPr>
          <p:cNvPicPr>
            <a:picLocks noChangeAspect="1"/>
          </p:cNvPicPr>
          <p:nvPr/>
        </p:nvPicPr>
        <p:blipFill>
          <a:blip r:embed="rId3">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89" name="TextBox 88">
            <a:extLst>
              <a:ext uri="{FF2B5EF4-FFF2-40B4-BE49-F238E27FC236}">
                <a16:creationId xmlns:a16="http://schemas.microsoft.com/office/drawing/2014/main" id="{C30C28DD-114A-0625-0F93-ACD1D42A5C31}"/>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Tree>
    <p:extLst>
      <p:ext uri="{BB962C8B-B14F-4D97-AF65-F5344CB8AC3E}">
        <p14:creationId xmlns:p14="http://schemas.microsoft.com/office/powerpoint/2010/main" val="15933011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1">
            <a:extLst>
              <a:ext uri="{FF2B5EF4-FFF2-40B4-BE49-F238E27FC236}">
                <a16:creationId xmlns:a16="http://schemas.microsoft.com/office/drawing/2014/main" id="{974CFBC7-B0B5-8A2C-5808-1A3E6F070C30}"/>
              </a:ext>
            </a:extLst>
          </p:cNvPr>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PHASE 2: LANDSCAPE ANALYSIS</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 2">
            <a:extLst>
              <a:ext uri="{FF2B5EF4-FFF2-40B4-BE49-F238E27FC236}">
                <a16:creationId xmlns:a16="http://schemas.microsoft.com/office/drawing/2014/main" id="{D5F9EE90-2008-0F84-69DC-4FE0497A4D8B}"/>
              </a:ext>
            </a:extLst>
          </p:cNvPr>
          <p:cNvSpPr>
            <a:spLocks noGrp="1"/>
          </p:cNvSpPr>
          <p:nvPr>
            <p:ph type="title" idx="4294967295"/>
          </p:nvPr>
        </p:nvSpPr>
        <p:spPr>
          <a:xfrm>
            <a:off x="472440" y="644144"/>
            <a:ext cx="11036968"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B2A4A"/>
                </a:solidFill>
                <a:effectLst/>
                <a:uLnTx/>
                <a:uFillTx/>
                <a:latin typeface="Aptos" panose="020B0004020202020204" pitchFamily="34" charset="0"/>
                <a:ea typeface="+mn-ea"/>
                <a:cs typeface="+mn-cs"/>
              </a:rPr>
              <a:t>Significant Challenge: Inpatient-to-CBHC </a:t>
            </a:r>
            <a:br>
              <a:rPr kumimoji="0" lang="en-US" sz="4000" b="1" i="0" u="none" strike="noStrike" kern="1200" cap="none" spc="0" normalizeH="0" baseline="0" noProof="0">
                <a:ln>
                  <a:noFill/>
                </a:ln>
                <a:solidFill>
                  <a:srgbClr val="1B2A4A"/>
                </a:solidFill>
                <a:effectLst/>
                <a:uLnTx/>
                <a:uFillTx/>
                <a:latin typeface="Aptos" panose="020B0004020202020204" pitchFamily="34" charset="0"/>
                <a:ea typeface="+mn-ea"/>
                <a:cs typeface="+mn-cs"/>
              </a:rPr>
            </a:br>
            <a:r>
              <a:rPr kumimoji="0" lang="en-US" sz="4000" b="1" i="0" u="none" strike="noStrike" kern="1200" cap="none" spc="0" normalizeH="0" baseline="0" noProof="0">
                <a:ln>
                  <a:noFill/>
                </a:ln>
                <a:solidFill>
                  <a:srgbClr val="1B2A4A"/>
                </a:solidFill>
                <a:effectLst/>
                <a:uLnTx/>
                <a:uFillTx/>
                <a:latin typeface="Aptos" panose="020B0004020202020204" pitchFamily="34" charset="0"/>
                <a:ea typeface="+mn-ea"/>
                <a:cs typeface="+mn-cs"/>
              </a:rPr>
              <a:t>Care Transitions </a:t>
            </a:r>
            <a:endParaRPr kumimoji="0" lang="en-US" sz="40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grpSp>
        <p:nvGrpSpPr>
          <p:cNvPr id="29" name="Group 28" descr="Bar chart showing % of 29 CBHCs reporting significant inpatient–outpatient care transition challenges for different types of long-acting medications&#10;">
            <a:extLst>
              <a:ext uri="{FF2B5EF4-FFF2-40B4-BE49-F238E27FC236}">
                <a16:creationId xmlns:a16="http://schemas.microsoft.com/office/drawing/2014/main" id="{19CBBB1E-8C71-9F34-63B5-35D70C108BB0}"/>
              </a:ext>
            </a:extLst>
          </p:cNvPr>
          <p:cNvGrpSpPr/>
          <p:nvPr/>
        </p:nvGrpSpPr>
        <p:grpSpPr>
          <a:xfrm>
            <a:off x="1664971" y="1939917"/>
            <a:ext cx="6176009" cy="4386505"/>
            <a:chOff x="1664971" y="1939917"/>
            <a:chExt cx="6176009" cy="4386505"/>
          </a:xfrm>
        </p:grpSpPr>
        <p:sp>
          <p:nvSpPr>
            <p:cNvPr id="3" name="Text 1" descr="Bar chart showing % of 29 CBHCs reporting significant inpatient–outpatient care transition challenges&#10;"/>
            <p:cNvSpPr/>
            <p:nvPr/>
          </p:nvSpPr>
          <p:spPr>
            <a:xfrm>
              <a:off x="1668780" y="5980339"/>
              <a:ext cx="6172200" cy="346083"/>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prstClr val="black"/>
                  </a:solidFill>
                  <a:effectLst/>
                  <a:uLnTx/>
                  <a:uFillTx/>
                  <a:latin typeface="Calibri" pitchFamily="34" charset="0"/>
                  <a:ea typeface="Calibri" pitchFamily="34" charset="-122"/>
                  <a:cs typeface="Calibri" pitchFamily="34" charset="-120"/>
                </a:rPr>
                <a:t>% of 29 CBHCs reporting significant inpatient–outpatient care transition challenges</a:t>
              </a:r>
              <a:endParaRPr kumimoji="0" lang="en-US" sz="1400" b="0" i="1"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4" name="Chart 0"/>
            <p:cNvGraphicFramePr/>
            <p:nvPr/>
          </p:nvGraphicFramePr>
          <p:xfrm>
            <a:off x="1664971" y="1939917"/>
            <a:ext cx="5943600" cy="4114800"/>
          </p:xfrm>
          <a:graphic>
            <a:graphicData uri="http://schemas.openxmlformats.org/drawingml/2006/chart">
              <c:chart xmlns:c="http://schemas.openxmlformats.org/drawingml/2006/chart" xmlns:r="http://schemas.openxmlformats.org/officeDocument/2006/relationships" r:id="rId3"/>
            </a:graphicData>
          </a:graphic>
        </p:graphicFrame>
      </p:grpSp>
      <p:sp>
        <p:nvSpPr>
          <p:cNvPr id="8" name="Shape 5">
            <a:extLst>
              <a:ext uri="{C183D7F6-B498-43B3-948B-1728B52AA6E4}">
                <adec:decorative xmlns:adec="http://schemas.microsoft.com/office/drawing/2017/decorative" val="1"/>
              </a:ext>
            </a:extLst>
          </p:cNvPr>
          <p:cNvSpPr/>
          <p:nvPr/>
        </p:nvSpPr>
        <p:spPr>
          <a:xfrm>
            <a:off x="7955280" y="2468880"/>
            <a:ext cx="3840480" cy="2560320"/>
          </a:xfrm>
          <a:prstGeom prst="rect">
            <a:avLst/>
          </a:prstGeom>
          <a:solidFill>
            <a:srgbClr val="F7F9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6">
            <a:extLst>
              <a:ext uri="{C183D7F6-B498-43B3-948B-1728B52AA6E4}">
                <adec:decorative xmlns:adec="http://schemas.microsoft.com/office/drawing/2017/decorative" val="1"/>
              </a:ext>
            </a:extLst>
          </p:cNvPr>
          <p:cNvSpPr/>
          <p:nvPr/>
        </p:nvSpPr>
        <p:spPr>
          <a:xfrm>
            <a:off x="7955280" y="2468880"/>
            <a:ext cx="73152" cy="2560320"/>
          </a:xfrm>
          <a:prstGeom prst="rect">
            <a:avLst/>
          </a:prstGeom>
          <a:solidFill>
            <a:srgbClr val="E8A23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p:cNvSpPr/>
          <p:nvPr/>
        </p:nvSpPr>
        <p:spPr>
          <a:xfrm>
            <a:off x="8149590" y="2589022"/>
            <a:ext cx="35661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Main Reasons Reported:</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8">
            <a:extLst>
              <a:ext uri="{C183D7F6-B498-43B3-948B-1728B52AA6E4}">
                <adec:decorative xmlns:adec="http://schemas.microsoft.com/office/drawing/2017/decorative" val="1"/>
              </a:ext>
            </a:extLst>
          </p:cNvPr>
          <p:cNvSpPr/>
          <p:nvPr/>
        </p:nvSpPr>
        <p:spPr>
          <a:xfrm>
            <a:off x="8138160" y="3303270"/>
            <a:ext cx="411480" cy="411480"/>
          </a:xfrm>
          <a:prstGeom prst="ellipse">
            <a:avLst/>
          </a:prstGeom>
          <a:solidFill>
            <a:srgbClr val="E8A23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9"/>
          <p:cNvSpPr/>
          <p:nvPr/>
        </p:nvSpPr>
        <p:spPr>
          <a:xfrm>
            <a:off x="8138160" y="3303270"/>
            <a:ext cx="411480" cy="4114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Georgia" pitchFamily="34" charset="0"/>
                <a:ea typeface="Georgia" pitchFamily="34" charset="-122"/>
                <a:cs typeface="Georgia" pitchFamily="34" charset="-120"/>
              </a:rPr>
              <a:t>1</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0"/>
          <p:cNvSpPr/>
          <p:nvPr/>
        </p:nvSpPr>
        <p:spPr>
          <a:xfrm>
            <a:off x="8641080" y="3239262"/>
            <a:ext cx="310896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Patient difficulty continuing on long-acting medication during care transition</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1">
            <a:extLst>
              <a:ext uri="{C183D7F6-B498-43B3-948B-1728B52AA6E4}">
                <adec:decorative xmlns:adec="http://schemas.microsoft.com/office/drawing/2017/decorative" val="1"/>
              </a:ext>
            </a:extLst>
          </p:cNvPr>
          <p:cNvSpPr/>
          <p:nvPr/>
        </p:nvSpPr>
        <p:spPr>
          <a:xfrm>
            <a:off x="8149590" y="4149090"/>
            <a:ext cx="411480" cy="411480"/>
          </a:xfrm>
          <a:prstGeom prst="ellipse">
            <a:avLst/>
          </a:prstGeom>
          <a:solidFill>
            <a:srgbClr val="E8A23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2"/>
          <p:cNvSpPr/>
          <p:nvPr/>
        </p:nvSpPr>
        <p:spPr>
          <a:xfrm>
            <a:off x="8149590" y="4149090"/>
            <a:ext cx="411480" cy="4114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Georgia" pitchFamily="34" charset="0"/>
                <a:ea typeface="Georgia" pitchFamily="34" charset="-122"/>
                <a:cs typeface="Georgia" pitchFamily="34" charset="-120"/>
              </a:rPr>
              <a:t>2</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3"/>
          <p:cNvSpPr/>
          <p:nvPr/>
        </p:nvSpPr>
        <p:spPr>
          <a:xfrm>
            <a:off x="8652510" y="4085082"/>
            <a:ext cx="310896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Prior Authorization and Insurance challenges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4">
            <a:extLst>
              <a:ext uri="{C183D7F6-B498-43B3-948B-1728B52AA6E4}">
                <adec:decorative xmlns:adec="http://schemas.microsoft.com/office/drawing/2017/decorative" val="1"/>
              </a:ext>
            </a:extLst>
          </p:cNvPr>
          <p:cNvSpPr/>
          <p:nvPr/>
        </p:nvSpPr>
        <p:spPr>
          <a:xfrm>
            <a:off x="1668780" y="5440680"/>
            <a:ext cx="5943600"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Shape 0">
            <a:extLst>
              <a:ext uri="{FF2B5EF4-FFF2-40B4-BE49-F238E27FC236}">
                <a16:creationId xmlns:a16="http://schemas.microsoft.com/office/drawing/2014/main" id="{BBF78164-19AF-4B17-5AA9-8A3E8EDE8F4B}"/>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7" name="Picture 26" descr="Logo for Massachusetts General Hospital Center of Excellence for Psychosocial and Systemic Research ">
            <a:extLst>
              <a:ext uri="{FF2B5EF4-FFF2-40B4-BE49-F238E27FC236}">
                <a16:creationId xmlns:a16="http://schemas.microsoft.com/office/drawing/2014/main" id="{E1B4BBCC-E5B5-8709-B734-5AF32EAEBFA9}"/>
              </a:ext>
            </a:extLst>
          </p:cNvPr>
          <p:cNvPicPr>
            <a:picLocks noChangeAspect="1"/>
          </p:cNvPicPr>
          <p:nvPr/>
        </p:nvPicPr>
        <p:blipFill>
          <a:blip r:embed="rId4">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28" name="TextBox 27">
            <a:extLst>
              <a:ext uri="{FF2B5EF4-FFF2-40B4-BE49-F238E27FC236}">
                <a16:creationId xmlns:a16="http://schemas.microsoft.com/office/drawing/2014/main" id="{E0412ADF-7001-113B-63B9-BCF726C6CD10}"/>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hape 0">
            <a:extLst>
              <a:ext uri="{FF2B5EF4-FFF2-40B4-BE49-F238E27FC236}">
                <a16:creationId xmlns:a16="http://schemas.microsoft.com/office/drawing/2014/main" id="{EA55C61C-AD91-59D4-F5BD-4F7EA53A9CD4}"/>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Text 1">
            <a:extLst>
              <a:ext uri="{FF2B5EF4-FFF2-40B4-BE49-F238E27FC236}">
                <a16:creationId xmlns:a16="http://schemas.microsoft.com/office/drawing/2014/main" id="{E839D9B0-89A7-2308-A167-7139FB008FDB}"/>
              </a:ext>
            </a:extLst>
          </p:cNvPr>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PHASE 2: LANDSCAPE ANALYSIS</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Text 2">
            <a:extLst>
              <a:ext uri="{FF2B5EF4-FFF2-40B4-BE49-F238E27FC236}">
                <a16:creationId xmlns:a16="http://schemas.microsoft.com/office/drawing/2014/main" id="{547F1B3B-0839-474F-D43A-719A185EB476}"/>
              </a:ext>
            </a:extLst>
          </p:cNvPr>
          <p:cNvSpPr>
            <a:spLocks noGrp="1"/>
          </p:cNvSpPr>
          <p:nvPr>
            <p:ph type="title" idx="4294967295"/>
          </p:nvPr>
        </p:nvSpPr>
        <p:spPr>
          <a:xfrm>
            <a:off x="457200" y="737592"/>
            <a:ext cx="11036968"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srgbClr val="1B2A4A"/>
                </a:solidFill>
                <a:effectLst/>
                <a:uLnTx/>
                <a:uFillTx/>
                <a:latin typeface="Aptos" panose="020B0004020202020204" pitchFamily="34" charset="0"/>
                <a:ea typeface="+mn-ea"/>
                <a:cs typeface="+mn-cs"/>
              </a:rPr>
              <a:t>Top CBHC Needs Around Long-Acting Medications</a:t>
            </a:r>
            <a:endParaRPr kumimoji="0" lang="en-US" sz="38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grpSp>
        <p:nvGrpSpPr>
          <p:cNvPr id="2" name="Group 1" descr="Bar chart showing top-rated needs for long-acting psychiatric medications.">
            <a:extLst>
              <a:ext uri="{FF2B5EF4-FFF2-40B4-BE49-F238E27FC236}">
                <a16:creationId xmlns:a16="http://schemas.microsoft.com/office/drawing/2014/main" id="{89D86C03-9DBA-99EB-44E9-B1C91E08A190}"/>
              </a:ext>
            </a:extLst>
          </p:cNvPr>
          <p:cNvGrpSpPr/>
          <p:nvPr/>
        </p:nvGrpSpPr>
        <p:grpSpPr>
          <a:xfrm>
            <a:off x="1074420" y="1382232"/>
            <a:ext cx="10350355" cy="4944654"/>
            <a:chOff x="1074420" y="1382232"/>
            <a:chExt cx="10350355" cy="4944654"/>
          </a:xfrm>
        </p:grpSpPr>
        <p:sp>
          <p:nvSpPr>
            <p:cNvPr id="76" name="Shape 32">
              <a:extLst>
                <a:ext uri="{FF2B5EF4-FFF2-40B4-BE49-F238E27FC236}">
                  <a16:creationId xmlns:a16="http://schemas.microsoft.com/office/drawing/2014/main" id="{D4769AD2-C338-8EF7-D2E3-1E94CCF10361}"/>
                </a:ext>
                <a:ext uri="{C183D7F6-B498-43B3-948B-1728B52AA6E4}">
                  <adec:decorative xmlns:adec="http://schemas.microsoft.com/office/drawing/2017/decorative" val="1"/>
                </a:ext>
              </a:extLst>
            </p:cNvPr>
            <p:cNvSpPr/>
            <p:nvPr/>
          </p:nvSpPr>
          <p:spPr>
            <a:xfrm>
              <a:off x="1092708" y="5915406"/>
              <a:ext cx="365760" cy="384048"/>
            </a:xfrm>
            <a:prstGeom prst="ellipse">
              <a:avLst/>
            </a:prstGeom>
            <a:solidFill>
              <a:srgbClr val="4A9BA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7" name="Group 76" descr="Bar chart showing top-rated needs for long-acting psychiatric medications.">
              <a:extLst>
                <a:ext uri="{FF2B5EF4-FFF2-40B4-BE49-F238E27FC236}">
                  <a16:creationId xmlns:a16="http://schemas.microsoft.com/office/drawing/2014/main" id="{2C7128D2-59E7-BE5F-5A59-FB24DF2C5270}"/>
                </a:ext>
              </a:extLst>
            </p:cNvPr>
            <p:cNvGrpSpPr/>
            <p:nvPr/>
          </p:nvGrpSpPr>
          <p:grpSpPr>
            <a:xfrm>
              <a:off x="1074420" y="1382232"/>
              <a:ext cx="10350355" cy="4944654"/>
              <a:chOff x="1074420" y="1382232"/>
              <a:chExt cx="10350355" cy="4944654"/>
            </a:xfrm>
          </p:grpSpPr>
          <p:sp>
            <p:nvSpPr>
              <p:cNvPr id="4" name="Shape 2"/>
              <p:cNvSpPr/>
              <p:nvPr/>
            </p:nvSpPr>
            <p:spPr>
              <a:xfrm>
                <a:off x="1074420" y="1492758"/>
                <a:ext cx="384048" cy="384048"/>
              </a:xfrm>
              <a:prstGeom prst="ellipse">
                <a:avLst/>
              </a:prstGeom>
              <a:solidFill>
                <a:srgbClr val="E8A23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1074420" y="1492758"/>
                <a:ext cx="384048"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Georgia" pitchFamily="34" charset="0"/>
                    <a:ea typeface="Georgia" pitchFamily="34" charset="-122"/>
                    <a:cs typeface="Georgia" pitchFamily="34" charset="-120"/>
                  </a:rPr>
                  <a:t>1</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1577339" y="1382232"/>
                <a:ext cx="5600701"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Reduce prior authorization, insurance coverage, and billing challenges</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5"/>
              <p:cNvSpPr/>
              <p:nvPr/>
            </p:nvSpPr>
            <p:spPr>
              <a:xfrm>
                <a:off x="7406640" y="1520190"/>
                <a:ext cx="3103735" cy="320040"/>
              </a:xfrm>
              <a:prstGeom prst="rect">
                <a:avLst/>
              </a:prstGeom>
              <a:solidFill>
                <a:srgbClr val="1C6E7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10601815" y="1474470"/>
                <a:ext cx="8229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66%</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7"/>
              <p:cNvSpPr/>
              <p:nvPr/>
            </p:nvSpPr>
            <p:spPr>
              <a:xfrm>
                <a:off x="1085850" y="2000250"/>
                <a:ext cx="372618" cy="384048"/>
              </a:xfrm>
              <a:prstGeom prst="ellipse">
                <a:avLst/>
              </a:prstGeom>
              <a:solidFill>
                <a:srgbClr val="E8A23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1085850" y="1968246"/>
                <a:ext cx="384048"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Georgia" pitchFamily="34" charset="0"/>
                    <a:ea typeface="Georgia" pitchFamily="34" charset="-122"/>
                    <a:cs typeface="Georgia" pitchFamily="34" charset="-120"/>
                  </a:rPr>
                  <a:t>2</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1588769" y="1892808"/>
                <a:ext cx="4604658"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Inpatient–outpatient care coordination protocols</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7418070" y="2018538"/>
                <a:ext cx="2680498" cy="320040"/>
              </a:xfrm>
              <a:prstGeom prst="rect">
                <a:avLst/>
              </a:prstGeom>
              <a:solidFill>
                <a:srgbClr val="1C6E7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10190008" y="1972818"/>
                <a:ext cx="8229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57%</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2"/>
              <p:cNvSpPr/>
              <p:nvPr/>
            </p:nvSpPr>
            <p:spPr>
              <a:xfrm>
                <a:off x="1085850" y="2535174"/>
                <a:ext cx="384048" cy="384048"/>
              </a:xfrm>
              <a:prstGeom prst="ellipse">
                <a:avLst/>
              </a:prstGeom>
              <a:solidFill>
                <a:srgbClr val="E8A23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1085850" y="2512314"/>
                <a:ext cx="384048"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Georgia" pitchFamily="34" charset="0"/>
                    <a:ea typeface="Georgia" pitchFamily="34" charset="-122"/>
                    <a:cs typeface="Georgia" pitchFamily="34" charset="-120"/>
                  </a:rPr>
                  <a:t>3</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p:cNvSpPr/>
              <p:nvPr/>
            </p:nvSpPr>
            <p:spPr>
              <a:xfrm>
                <a:off x="1588769" y="2448306"/>
                <a:ext cx="56007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EHR / digital tools for tracking, reminders, and patient care coordination</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5"/>
              <p:cNvSpPr/>
              <p:nvPr/>
            </p:nvSpPr>
            <p:spPr>
              <a:xfrm>
                <a:off x="7418070" y="2551176"/>
                <a:ext cx="2445367" cy="320040"/>
              </a:xfrm>
              <a:prstGeom prst="rect">
                <a:avLst/>
              </a:prstGeom>
              <a:solidFill>
                <a:srgbClr val="1C6E7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 16"/>
              <p:cNvSpPr/>
              <p:nvPr/>
            </p:nvSpPr>
            <p:spPr>
              <a:xfrm>
                <a:off x="9954877" y="2505456"/>
                <a:ext cx="8229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52%</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Shape 17"/>
              <p:cNvSpPr/>
              <p:nvPr/>
            </p:nvSpPr>
            <p:spPr>
              <a:xfrm>
                <a:off x="1085850" y="3102102"/>
                <a:ext cx="384048" cy="384048"/>
              </a:xfrm>
              <a:prstGeom prst="ellipse">
                <a:avLst/>
              </a:prstGeom>
              <a:solidFill>
                <a:srgbClr val="E8A23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8"/>
              <p:cNvSpPr/>
              <p:nvPr/>
            </p:nvSpPr>
            <p:spPr>
              <a:xfrm>
                <a:off x="1074420" y="3056382"/>
                <a:ext cx="384048"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Georgia" pitchFamily="34" charset="0"/>
                    <a:ea typeface="Georgia" pitchFamily="34" charset="-122"/>
                    <a:cs typeface="Georgia" pitchFamily="34" charset="-120"/>
                  </a:rPr>
                  <a:t>4</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1577338" y="2992374"/>
                <a:ext cx="5600699"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Funding for storage, equipment, and supplies to improve onsite administration</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Shape 20"/>
              <p:cNvSpPr/>
              <p:nvPr/>
            </p:nvSpPr>
            <p:spPr>
              <a:xfrm>
                <a:off x="7406640" y="3083814"/>
                <a:ext cx="2351314" cy="320040"/>
              </a:xfrm>
              <a:prstGeom prst="rect">
                <a:avLst/>
              </a:prstGeom>
              <a:solidFill>
                <a:srgbClr val="4A9BA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1"/>
              <p:cNvSpPr/>
              <p:nvPr/>
            </p:nvSpPr>
            <p:spPr>
              <a:xfrm>
                <a:off x="9849394" y="3038094"/>
                <a:ext cx="8229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50%</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Shape 22"/>
              <p:cNvSpPr/>
              <p:nvPr/>
            </p:nvSpPr>
            <p:spPr>
              <a:xfrm>
                <a:off x="1085850" y="3650742"/>
                <a:ext cx="384048" cy="384048"/>
              </a:xfrm>
              <a:prstGeom prst="ellipse">
                <a:avLst/>
              </a:prstGeom>
              <a:solidFill>
                <a:srgbClr val="E8A23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 23"/>
              <p:cNvSpPr/>
              <p:nvPr/>
            </p:nvSpPr>
            <p:spPr>
              <a:xfrm>
                <a:off x="1085850" y="3623310"/>
                <a:ext cx="384048"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Georgia" pitchFamily="34" charset="0"/>
                    <a:ea typeface="Georgia" pitchFamily="34" charset="-122"/>
                    <a:cs typeface="Georgia" pitchFamily="34" charset="-120"/>
                  </a:rPr>
                  <a:t>5</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Text 24"/>
              <p:cNvSpPr/>
              <p:nvPr/>
            </p:nvSpPr>
            <p:spPr>
              <a:xfrm>
                <a:off x="1588768" y="3579900"/>
                <a:ext cx="5692141"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More pathways to bill for long-acting medication administration/services</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Shape 25"/>
              <p:cNvSpPr/>
              <p:nvPr/>
            </p:nvSpPr>
            <p:spPr>
              <a:xfrm>
                <a:off x="7418070" y="3650742"/>
                <a:ext cx="2351314" cy="320040"/>
              </a:xfrm>
              <a:prstGeom prst="rect">
                <a:avLst/>
              </a:prstGeom>
              <a:solidFill>
                <a:srgbClr val="4A9BA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Text 26"/>
              <p:cNvSpPr/>
              <p:nvPr/>
            </p:nvSpPr>
            <p:spPr>
              <a:xfrm>
                <a:off x="9860824" y="3605022"/>
                <a:ext cx="8229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50%</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Shape 27"/>
              <p:cNvSpPr/>
              <p:nvPr/>
            </p:nvSpPr>
            <p:spPr>
              <a:xfrm>
                <a:off x="1085850" y="4201668"/>
                <a:ext cx="384048" cy="384048"/>
              </a:xfrm>
              <a:prstGeom prst="ellipse">
                <a:avLst/>
              </a:prstGeom>
              <a:solidFill>
                <a:srgbClr val="C42AC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Text 28"/>
              <p:cNvSpPr/>
              <p:nvPr/>
            </p:nvSpPr>
            <p:spPr>
              <a:xfrm>
                <a:off x="1085850" y="4201668"/>
                <a:ext cx="384048"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Georgia" pitchFamily="34" charset="0"/>
                    <a:ea typeface="Georgia" pitchFamily="34" charset="-122"/>
                    <a:cs typeface="Georgia" pitchFamily="34" charset="-120"/>
                  </a:rPr>
                  <a:t>6</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9"/>
              <p:cNvSpPr/>
              <p:nvPr/>
            </p:nvSpPr>
            <p:spPr>
              <a:xfrm>
                <a:off x="1588769" y="4137660"/>
                <a:ext cx="4604658"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Peer learning and resource-sharing with other CBHCs</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Shape 30"/>
              <p:cNvSpPr/>
              <p:nvPr/>
            </p:nvSpPr>
            <p:spPr>
              <a:xfrm>
                <a:off x="7418070" y="4229100"/>
                <a:ext cx="2210235" cy="320040"/>
              </a:xfrm>
              <a:prstGeom prst="rect">
                <a:avLst/>
              </a:prstGeom>
              <a:solidFill>
                <a:srgbClr val="4A9BA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 31"/>
              <p:cNvSpPr/>
              <p:nvPr/>
            </p:nvSpPr>
            <p:spPr>
              <a:xfrm>
                <a:off x="9719745" y="4183380"/>
                <a:ext cx="8229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47%</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Shape 32"/>
              <p:cNvSpPr/>
              <p:nvPr/>
            </p:nvSpPr>
            <p:spPr>
              <a:xfrm>
                <a:off x="1085850" y="4802886"/>
                <a:ext cx="384048" cy="384048"/>
              </a:xfrm>
              <a:prstGeom prst="ellipse">
                <a:avLst/>
              </a:prstGeom>
              <a:solidFill>
                <a:srgbClr val="C42AC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 33"/>
              <p:cNvSpPr/>
              <p:nvPr/>
            </p:nvSpPr>
            <p:spPr>
              <a:xfrm>
                <a:off x="1085850" y="4802886"/>
                <a:ext cx="384048"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Georgia" pitchFamily="34" charset="0"/>
                    <a:ea typeface="Georgia" pitchFamily="34" charset="-122"/>
                    <a:cs typeface="Georgia" pitchFamily="34" charset="-120"/>
                  </a:rPr>
                  <a:t>7</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 34"/>
              <p:cNvSpPr/>
              <p:nvPr/>
            </p:nvSpPr>
            <p:spPr>
              <a:xfrm>
                <a:off x="1588769" y="4738878"/>
                <a:ext cx="569214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Quality improvement, technical assistance, and implementation supports </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Shape 35"/>
              <p:cNvSpPr/>
              <p:nvPr/>
            </p:nvSpPr>
            <p:spPr>
              <a:xfrm>
                <a:off x="7418070" y="4830318"/>
                <a:ext cx="2210235" cy="320040"/>
              </a:xfrm>
              <a:prstGeom prst="rect">
                <a:avLst/>
              </a:prstGeom>
              <a:solidFill>
                <a:srgbClr val="4A9BA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Text 36"/>
              <p:cNvSpPr/>
              <p:nvPr/>
            </p:nvSpPr>
            <p:spPr>
              <a:xfrm>
                <a:off x="9719745" y="4784598"/>
                <a:ext cx="8229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47%</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Shape 37"/>
              <p:cNvSpPr/>
              <p:nvPr/>
            </p:nvSpPr>
            <p:spPr>
              <a:xfrm>
                <a:off x="1085850" y="5381244"/>
                <a:ext cx="384048" cy="384048"/>
              </a:xfrm>
              <a:prstGeom prst="ellipse">
                <a:avLst/>
              </a:prstGeom>
              <a:solidFill>
                <a:srgbClr val="4A9BA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Text 38"/>
              <p:cNvSpPr/>
              <p:nvPr/>
            </p:nvSpPr>
            <p:spPr>
              <a:xfrm>
                <a:off x="1085850" y="5381244"/>
                <a:ext cx="384048"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Georgia" pitchFamily="34" charset="0"/>
                    <a:ea typeface="Georgia" pitchFamily="34" charset="-122"/>
                    <a:cs typeface="Georgia" pitchFamily="34" charset="-120"/>
                  </a:rPr>
                  <a:t>8</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Text 39"/>
              <p:cNvSpPr/>
              <p:nvPr/>
            </p:nvSpPr>
            <p:spPr>
              <a:xfrm>
                <a:off x="1588769" y="5317236"/>
                <a:ext cx="4604658"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Prescriber and nurse education and training </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Shape 40"/>
              <p:cNvSpPr/>
              <p:nvPr/>
            </p:nvSpPr>
            <p:spPr>
              <a:xfrm>
                <a:off x="7418070" y="5408676"/>
                <a:ext cx="2116183" cy="320040"/>
              </a:xfrm>
              <a:prstGeom prst="rect">
                <a:avLst/>
              </a:prstGeom>
              <a:solidFill>
                <a:srgbClr val="4A9BA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Text 41"/>
              <p:cNvSpPr/>
              <p:nvPr/>
            </p:nvSpPr>
            <p:spPr>
              <a:xfrm>
                <a:off x="9625693" y="5362956"/>
                <a:ext cx="8229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45%</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Text 38">
                <a:extLst>
                  <a:ext uri="{FF2B5EF4-FFF2-40B4-BE49-F238E27FC236}">
                    <a16:creationId xmlns:a16="http://schemas.microsoft.com/office/drawing/2014/main" id="{164FCF7E-4531-B057-0334-0BB45E2AF8DA}"/>
                  </a:ext>
                </a:extLst>
              </p:cNvPr>
              <p:cNvSpPr/>
              <p:nvPr/>
            </p:nvSpPr>
            <p:spPr>
              <a:xfrm>
                <a:off x="1089660" y="5887974"/>
                <a:ext cx="384048"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Georgia" pitchFamily="34" charset="0"/>
                    <a:ea typeface="+mn-ea"/>
                    <a:cs typeface="+mn-cs"/>
                  </a:rPr>
                  <a:t>9</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Text 39">
                <a:extLst>
                  <a:ext uri="{FF2B5EF4-FFF2-40B4-BE49-F238E27FC236}">
                    <a16:creationId xmlns:a16="http://schemas.microsoft.com/office/drawing/2014/main" id="{31DEB18F-5559-B51D-2346-8394172F92C8}"/>
                  </a:ext>
                </a:extLst>
              </p:cNvPr>
              <p:cNvSpPr/>
              <p:nvPr/>
            </p:nvSpPr>
            <p:spPr>
              <a:xfrm>
                <a:off x="1592578" y="5823966"/>
                <a:ext cx="5737861"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Patient and family educational resources and decision aids</a:t>
                </a: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Shape 40">
                <a:extLst>
                  <a:ext uri="{FF2B5EF4-FFF2-40B4-BE49-F238E27FC236}">
                    <a16:creationId xmlns:a16="http://schemas.microsoft.com/office/drawing/2014/main" id="{830A068F-A4CD-7E32-1936-330E7488CB8F}"/>
                  </a:ext>
                </a:extLst>
              </p:cNvPr>
              <p:cNvSpPr/>
              <p:nvPr/>
            </p:nvSpPr>
            <p:spPr>
              <a:xfrm>
                <a:off x="7421880" y="5915406"/>
                <a:ext cx="2116183" cy="320040"/>
              </a:xfrm>
              <a:prstGeom prst="rect">
                <a:avLst/>
              </a:prstGeom>
              <a:solidFill>
                <a:srgbClr val="4A9BA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4" name="Text 41">
              <a:extLst>
                <a:ext uri="{FF2B5EF4-FFF2-40B4-BE49-F238E27FC236}">
                  <a16:creationId xmlns:a16="http://schemas.microsoft.com/office/drawing/2014/main" id="{79ECD08C-15BD-ACF5-A1FC-A3B6BC4CDA06}"/>
                </a:ext>
              </a:extLst>
            </p:cNvPr>
            <p:cNvSpPr/>
            <p:nvPr/>
          </p:nvSpPr>
          <p:spPr>
            <a:xfrm>
              <a:off x="9629503" y="5869686"/>
              <a:ext cx="8229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F3B3D"/>
                  </a:solidFill>
                  <a:effectLst/>
                  <a:uLnTx/>
                  <a:uFillTx/>
                  <a:latin typeface="Calibri" pitchFamily="34" charset="0"/>
                  <a:ea typeface="Calibri" pitchFamily="34" charset="-122"/>
                  <a:cs typeface="Calibri" pitchFamily="34" charset="-120"/>
                </a:rPr>
                <a:t>45%</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68" name="Picture 67" descr="Logo for Massachusetts General Hospital Center of Excellence for Psychosocial and Systemic Research ">
            <a:extLst>
              <a:ext uri="{FF2B5EF4-FFF2-40B4-BE49-F238E27FC236}">
                <a16:creationId xmlns:a16="http://schemas.microsoft.com/office/drawing/2014/main" id="{8C98DBC8-C75A-2552-2527-B839F22AEEAE}"/>
              </a:ext>
            </a:extLst>
          </p:cNvPr>
          <p:cNvPicPr>
            <a:picLocks noChangeAspect="1"/>
          </p:cNvPicPr>
          <p:nvPr/>
        </p:nvPicPr>
        <p:blipFill>
          <a:blip r:embed="rId3">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69" name="TextBox 68">
            <a:extLst>
              <a:ext uri="{FF2B5EF4-FFF2-40B4-BE49-F238E27FC236}">
                <a16:creationId xmlns:a16="http://schemas.microsoft.com/office/drawing/2014/main" id="{CBB30182-1CEB-23D5-CCBA-244424464514}"/>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F3B3D"/>
        </a:solidFill>
        <a:effectLst/>
      </p:bgPr>
    </p:bg>
    <p:spTree>
      <p:nvGrpSpPr>
        <p:cNvPr id="1" name="">
          <a:extLst>
            <a:ext uri="{FF2B5EF4-FFF2-40B4-BE49-F238E27FC236}">
              <a16:creationId xmlns:a16="http://schemas.microsoft.com/office/drawing/2014/main" id="{CCC2979B-045B-3121-2A11-4325DD32DB55}"/>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7AF4280B-6406-6C88-B295-F11166EF0A19}"/>
              </a:ext>
              <a:ext uri="{C183D7F6-B498-43B3-948B-1728B52AA6E4}">
                <adec:decorative xmlns:adec="http://schemas.microsoft.com/office/drawing/2017/decorative" val="1"/>
              </a:ext>
            </a:extLst>
          </p:cNvPr>
          <p:cNvSpPr/>
          <p:nvPr/>
        </p:nvSpPr>
        <p:spPr>
          <a:xfrm>
            <a:off x="0" y="0"/>
            <a:ext cx="228600" cy="6858000"/>
          </a:xfrm>
          <a:prstGeom prst="rect">
            <a:avLst/>
          </a:prstGeom>
          <a:solidFill>
            <a:srgbClr val="E8A23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2">
            <a:extLst>
              <a:ext uri="{FF2B5EF4-FFF2-40B4-BE49-F238E27FC236}">
                <a16:creationId xmlns:a16="http://schemas.microsoft.com/office/drawing/2014/main" id="{85FADA29-6010-36C2-B465-E797D3985637}"/>
              </a:ext>
            </a:extLst>
          </p:cNvPr>
          <p:cNvSpPr>
            <a:spLocks noGrp="1"/>
          </p:cNvSpPr>
          <p:nvPr>
            <p:ph type="title" idx="4294967295"/>
          </p:nvPr>
        </p:nvSpPr>
        <p:spPr>
          <a:xfrm>
            <a:off x="1133536" y="1630311"/>
            <a:ext cx="9924927" cy="21031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800"/>
              </a:spcBef>
              <a:spcAft>
                <a:spcPts val="1800"/>
              </a:spcAft>
              <a:buClrTx/>
              <a:buSzTx/>
              <a:buFontTx/>
              <a:buNone/>
              <a:tabLst/>
              <a:defRPr/>
            </a:pPr>
            <a:r>
              <a:rPr kumimoji="0" lang="en-US" sz="5400" b="1" i="0" u="none" strike="noStrike" kern="1200" cap="none" spc="0" normalizeH="0" baseline="0" noProof="0">
                <a:ln>
                  <a:noFill/>
                </a:ln>
                <a:solidFill>
                  <a:srgbClr val="FFFFFF"/>
                </a:solidFill>
                <a:effectLst/>
                <a:uLnTx/>
                <a:uFillTx/>
                <a:latin typeface="Georgia" pitchFamily="34" charset="0"/>
                <a:ea typeface="+mn-ea"/>
                <a:cs typeface="+mn-cs"/>
              </a:rPr>
              <a:t>Lived Experience and Provider Perspectives</a:t>
            </a:r>
          </a:p>
        </p:txBody>
      </p:sp>
      <p:sp>
        <p:nvSpPr>
          <p:cNvPr id="4" name="TextBox 3">
            <a:extLst>
              <a:ext uri="{FF2B5EF4-FFF2-40B4-BE49-F238E27FC236}">
                <a16:creationId xmlns:a16="http://schemas.microsoft.com/office/drawing/2014/main" id="{60056606-8374-0C42-0EA9-BEA17FA33A56}"/>
              </a:ext>
            </a:extLst>
          </p:cNvPr>
          <p:cNvSpPr txBox="1"/>
          <p:nvPr/>
        </p:nvSpPr>
        <p:spPr>
          <a:xfrm>
            <a:off x="1133536" y="4150660"/>
            <a:ext cx="10448864" cy="2369880"/>
          </a:xfrm>
          <a:prstGeom prst="rect">
            <a:avLst/>
          </a:prstGeom>
          <a:noFill/>
        </p:spPr>
        <p:txBody>
          <a:bodyPr wrap="square" lIns="91440" tIns="45720" rIns="91440" bIns="45720" rtlCol="0" anchor="t">
            <a:spAutoFit/>
          </a:bodyPr>
          <a:lstStyle/>
          <a:p>
            <a:r>
              <a:rPr lang="en-US" b="1">
                <a:solidFill>
                  <a:schemeClr val="bg1"/>
                </a:solidFill>
              </a:rPr>
              <a:t>Disclosure and Acknowledgements</a:t>
            </a:r>
            <a:endParaRPr lang="en-US" b="1">
              <a:solidFill>
                <a:schemeClr val="bg1"/>
              </a:solidFill>
              <a:ea typeface="Calibri"/>
              <a:cs typeface="Calibri"/>
            </a:endParaRPr>
          </a:p>
          <a:p>
            <a:r>
              <a:rPr lang="en-US" sz="1600">
                <a:solidFill>
                  <a:schemeClr val="bg1"/>
                </a:solidFill>
              </a:rPr>
              <a:t>With permission from interviewees, audio and video recording were done using encrypted and HIPAA-compliant Zoom (</a:t>
            </a:r>
            <a:r>
              <a:rPr lang="en-US" sz="1600" err="1">
                <a:solidFill>
                  <a:schemeClr val="bg1"/>
                </a:solidFill>
              </a:rPr>
              <a:t>zoom.us</a:t>
            </a:r>
            <a:r>
              <a:rPr lang="en-US" sz="1600">
                <a:solidFill>
                  <a:schemeClr val="bg1"/>
                </a:solidFill>
              </a:rPr>
              <a:t>). I (Cheryl Y. S. Foo, PhD) acknowledge the use of Descript (</a:t>
            </a:r>
            <a:r>
              <a:rPr lang="en-US" sz="1600" err="1">
                <a:solidFill>
                  <a:schemeClr val="bg1"/>
                </a:solidFill>
              </a:rPr>
              <a:t>descript.com</a:t>
            </a:r>
            <a:r>
              <a:rPr lang="en-US" sz="1600">
                <a:solidFill>
                  <a:schemeClr val="bg1"/>
                </a:solidFill>
              </a:rPr>
              <a:t>) to help with transcribing, editing, generating images for, and captioning the video. Images generated of interviewees are </a:t>
            </a:r>
            <a:r>
              <a:rPr lang="en-US" sz="1600" u="sng">
                <a:solidFill>
                  <a:schemeClr val="bg1"/>
                </a:solidFill>
              </a:rPr>
              <a:t>not</a:t>
            </a:r>
            <a:r>
              <a:rPr lang="en-US" sz="1600">
                <a:solidFill>
                  <a:schemeClr val="bg1"/>
                </a:solidFill>
              </a:rPr>
              <a:t> in their likeness, other than race, gender, and approximate age that interviewees provided permission to disclose. I selected all video/audio content, and reviewed and edited the final output. All prompts and outputs are available upon request. </a:t>
            </a:r>
            <a:endParaRPr lang="en-US" sz="1600">
              <a:solidFill>
                <a:schemeClr val="bg1"/>
              </a:solidFill>
              <a:ea typeface="Calibri"/>
              <a:cs typeface="Calibri"/>
            </a:endParaRPr>
          </a:p>
          <a:p>
            <a:endParaRPr lang="en-US" sz="1600">
              <a:solidFill>
                <a:schemeClr val="bg1"/>
              </a:solidFill>
            </a:endParaRPr>
          </a:p>
          <a:p>
            <a:r>
              <a:rPr lang="en-US" b="1">
                <a:solidFill>
                  <a:schemeClr val="bg1"/>
                </a:solidFill>
              </a:rPr>
              <a:t>This video will not be recorded and will not be accessible online beyond today’s presentation. </a:t>
            </a:r>
            <a:br>
              <a:rPr lang="en-US" b="1"/>
            </a:br>
            <a:r>
              <a:rPr lang="en-US" sz="1600">
                <a:solidFill>
                  <a:schemeClr val="bg1"/>
                </a:solidFill>
              </a:rPr>
              <a:t>With permission from interviewees, this video may be used in future presentations by Cheryl Y. S. Foo, PhD.      </a:t>
            </a:r>
            <a:endParaRPr lang="en-US" sz="1600">
              <a:solidFill>
                <a:schemeClr val="bg1"/>
              </a:solidFill>
              <a:ea typeface="Calibri"/>
              <a:cs typeface="Calibri"/>
            </a:endParaRPr>
          </a:p>
        </p:txBody>
      </p:sp>
    </p:spTree>
    <p:extLst>
      <p:ext uri="{BB962C8B-B14F-4D97-AF65-F5344CB8AC3E}">
        <p14:creationId xmlns:p14="http://schemas.microsoft.com/office/powerpoint/2010/main" val="29387540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1">
            <a:extLst>
              <a:ext uri="{FF2B5EF4-FFF2-40B4-BE49-F238E27FC236}">
                <a16:creationId xmlns:a16="http://schemas.microsoft.com/office/drawing/2014/main" id="{A809C266-0A10-76ED-95FD-7BCE297BC3F2}"/>
              </a:ext>
            </a:extLst>
          </p:cNvPr>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mn-ea"/>
                <a:cs typeface="+mn-cs"/>
              </a:rPr>
              <a:t>VOICES FROM THE FIELD	</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2">
            <a:extLst>
              <a:ext uri="{FF2B5EF4-FFF2-40B4-BE49-F238E27FC236}">
                <a16:creationId xmlns:a16="http://schemas.microsoft.com/office/drawing/2014/main" id="{F51BC903-5A76-ED3F-56AE-8826E605BBC1}"/>
              </a:ext>
            </a:extLst>
          </p:cNvPr>
          <p:cNvSpPr>
            <a:spLocks noGrp="1"/>
          </p:cNvSpPr>
          <p:nvPr>
            <p:ph type="title" idx="4294967295"/>
          </p:nvPr>
        </p:nvSpPr>
        <p:spPr>
          <a:xfrm>
            <a:off x="457200" y="737592"/>
            <a:ext cx="11036968"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1B2A4A"/>
                </a:solidFill>
                <a:effectLst/>
                <a:uLnTx/>
                <a:uFillTx/>
                <a:latin typeface="Aptos" panose="020B0004020202020204" pitchFamily="34" charset="0"/>
                <a:ea typeface="+mn-ea"/>
                <a:cs typeface="+mn-cs"/>
              </a:rPr>
              <a:t>What We Heard: Some Reflections</a:t>
            </a:r>
            <a:endParaRPr kumimoji="0" lang="en-US" sz="44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sp>
        <p:nvSpPr>
          <p:cNvPr id="6" name="Shape 3">
            <a:extLst>
              <a:ext uri="{FF2B5EF4-FFF2-40B4-BE49-F238E27FC236}">
                <a16:creationId xmlns:a16="http://schemas.microsoft.com/office/drawing/2014/main" id="{B2EBB326-C7FE-4770-2E30-F34A11B7FA2C}"/>
              </a:ext>
              <a:ext uri="{C183D7F6-B498-43B3-948B-1728B52AA6E4}">
                <adec:decorative xmlns:adec="http://schemas.microsoft.com/office/drawing/2017/decorative" val="1"/>
              </a:ext>
            </a:extLst>
          </p:cNvPr>
          <p:cNvSpPr/>
          <p:nvPr/>
        </p:nvSpPr>
        <p:spPr>
          <a:xfrm>
            <a:off x="444842" y="1993146"/>
            <a:ext cx="3596640" cy="3961391"/>
          </a:xfrm>
          <a:prstGeom prst="rect">
            <a:avLst/>
          </a:prstGeom>
          <a:solidFill>
            <a:srgbClr val="F7F9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4">
            <a:extLst>
              <a:ext uri="{FF2B5EF4-FFF2-40B4-BE49-F238E27FC236}">
                <a16:creationId xmlns:a16="http://schemas.microsoft.com/office/drawing/2014/main" id="{AAB74CCC-3345-3605-F096-6C43628E314D}"/>
              </a:ext>
              <a:ext uri="{C183D7F6-B498-43B3-948B-1728B52AA6E4}">
                <adec:decorative xmlns:adec="http://schemas.microsoft.com/office/drawing/2017/decorative" val="1"/>
              </a:ext>
            </a:extLst>
          </p:cNvPr>
          <p:cNvSpPr/>
          <p:nvPr/>
        </p:nvSpPr>
        <p:spPr>
          <a:xfrm>
            <a:off x="444842" y="1993147"/>
            <a:ext cx="3596640" cy="91440"/>
          </a:xfrm>
          <a:prstGeom prst="rect">
            <a:avLst/>
          </a:prstGeom>
          <a:solidFill>
            <a:srgbClr val="1C6E7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5">
            <a:extLst>
              <a:ext uri="{FF2B5EF4-FFF2-40B4-BE49-F238E27FC236}">
                <a16:creationId xmlns:a16="http://schemas.microsoft.com/office/drawing/2014/main" id="{09C5EC28-0A4E-51FA-1EFA-BD8B701BC8C3}"/>
              </a:ext>
            </a:extLst>
          </p:cNvPr>
          <p:cNvSpPr/>
          <p:nvPr/>
        </p:nvSpPr>
        <p:spPr>
          <a:xfrm>
            <a:off x="719162" y="2156254"/>
            <a:ext cx="1097280" cy="9144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E8A23A"/>
                </a:solidFill>
                <a:effectLst/>
                <a:uLnTx/>
                <a:uFillTx/>
                <a:latin typeface="Georgia" pitchFamily="34" charset="0"/>
                <a:ea typeface="Georgia" pitchFamily="34" charset="-122"/>
                <a:cs typeface="Georgia" pitchFamily="34" charset="-120"/>
              </a:rPr>
              <a:t>1</a:t>
            </a:r>
            <a:endParaRPr kumimoji="0" lang="en-US" sz="6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7">
            <a:extLst>
              <a:ext uri="{FF2B5EF4-FFF2-40B4-BE49-F238E27FC236}">
                <a16:creationId xmlns:a16="http://schemas.microsoft.com/office/drawing/2014/main" id="{2428EFDB-7877-4FA3-F9BD-C1F16B5F4C05}"/>
              </a:ext>
            </a:extLst>
          </p:cNvPr>
          <p:cNvSpPr/>
          <p:nvPr/>
        </p:nvSpPr>
        <p:spPr>
          <a:xfrm>
            <a:off x="719162" y="3136147"/>
            <a:ext cx="3048000" cy="13716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F3B3D"/>
                </a:solidFill>
                <a:effectLst/>
                <a:uLnTx/>
                <a:uFillTx/>
                <a:latin typeface="Georgia" pitchFamily="34" charset="0"/>
                <a:ea typeface="+mn-ea"/>
                <a:cs typeface="+mn-cs"/>
              </a:rPr>
              <a:t>“I wish I had known this sooner.”</a:t>
            </a: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8">
            <a:extLst>
              <a:ext uri="{FF2B5EF4-FFF2-40B4-BE49-F238E27FC236}">
                <a16:creationId xmlns:a16="http://schemas.microsoft.com/office/drawing/2014/main" id="{90D3F133-164C-5180-CA12-D62A0368DCA2}"/>
              </a:ext>
            </a:extLst>
          </p:cNvPr>
          <p:cNvSpPr/>
          <p:nvPr/>
        </p:nvSpPr>
        <p:spPr>
          <a:xfrm>
            <a:off x="719162" y="4573240"/>
            <a:ext cx="3048000" cy="9144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1F2937"/>
                </a:solidFill>
                <a:effectLst/>
                <a:uLnTx/>
                <a:uFillTx/>
                <a:latin typeface="Calibri" pitchFamily="34" charset="0"/>
                <a:ea typeface="Calibri" pitchFamily="34" charset="-122"/>
                <a:cs typeface="Calibri" pitchFamily="34" charset="-120"/>
              </a:rPr>
              <a:t>Opportunities for earlier offering (before struggles with adherence and hospitalizations) and discussing potential side effects and drawbacks </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9">
            <a:extLst>
              <a:ext uri="{FF2B5EF4-FFF2-40B4-BE49-F238E27FC236}">
                <a16:creationId xmlns:a16="http://schemas.microsoft.com/office/drawing/2014/main" id="{FAD7EB6C-7C0A-B16C-9717-698CE2A09C87}"/>
              </a:ext>
              <a:ext uri="{C183D7F6-B498-43B3-948B-1728B52AA6E4}">
                <adec:decorative xmlns:adec="http://schemas.microsoft.com/office/drawing/2017/decorative" val="1"/>
              </a:ext>
            </a:extLst>
          </p:cNvPr>
          <p:cNvSpPr/>
          <p:nvPr/>
        </p:nvSpPr>
        <p:spPr>
          <a:xfrm>
            <a:off x="4270082" y="1993147"/>
            <a:ext cx="3596640" cy="3961390"/>
          </a:xfrm>
          <a:prstGeom prst="rect">
            <a:avLst/>
          </a:prstGeom>
          <a:solidFill>
            <a:srgbClr val="F7F9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10">
            <a:extLst>
              <a:ext uri="{FF2B5EF4-FFF2-40B4-BE49-F238E27FC236}">
                <a16:creationId xmlns:a16="http://schemas.microsoft.com/office/drawing/2014/main" id="{39E66F98-C481-6313-47FF-0BD7C8D5A7E9}"/>
              </a:ext>
              <a:ext uri="{C183D7F6-B498-43B3-948B-1728B52AA6E4}">
                <adec:decorative xmlns:adec="http://schemas.microsoft.com/office/drawing/2017/decorative" val="1"/>
              </a:ext>
            </a:extLst>
          </p:cNvPr>
          <p:cNvSpPr/>
          <p:nvPr/>
        </p:nvSpPr>
        <p:spPr>
          <a:xfrm>
            <a:off x="4270082" y="1993147"/>
            <a:ext cx="3596640" cy="91440"/>
          </a:xfrm>
          <a:prstGeom prst="rect">
            <a:avLst/>
          </a:prstGeom>
          <a:solidFill>
            <a:srgbClr val="1C6E7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1">
            <a:extLst>
              <a:ext uri="{FF2B5EF4-FFF2-40B4-BE49-F238E27FC236}">
                <a16:creationId xmlns:a16="http://schemas.microsoft.com/office/drawing/2014/main" id="{C9DDF5F3-C577-FEF3-5244-8884B4B565D1}"/>
              </a:ext>
            </a:extLst>
          </p:cNvPr>
          <p:cNvSpPr/>
          <p:nvPr/>
        </p:nvSpPr>
        <p:spPr>
          <a:xfrm>
            <a:off x="4544402" y="2156254"/>
            <a:ext cx="1097280" cy="9144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E8A23A"/>
                </a:solidFill>
                <a:effectLst/>
                <a:uLnTx/>
                <a:uFillTx/>
                <a:latin typeface="Georgia" pitchFamily="34" charset="0"/>
                <a:ea typeface="Georgia" pitchFamily="34" charset="-122"/>
                <a:cs typeface="Georgia" pitchFamily="34" charset="-120"/>
              </a:rPr>
              <a:t>2</a:t>
            </a:r>
            <a:endParaRPr kumimoji="0" lang="en-US" sz="6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3">
            <a:extLst>
              <a:ext uri="{FF2B5EF4-FFF2-40B4-BE49-F238E27FC236}">
                <a16:creationId xmlns:a16="http://schemas.microsoft.com/office/drawing/2014/main" id="{BA0BBFD4-ACA6-4B68-6F05-793BFD3BBCF8}"/>
              </a:ext>
            </a:extLst>
          </p:cNvPr>
          <p:cNvSpPr/>
          <p:nvPr/>
        </p:nvSpPr>
        <p:spPr>
          <a:xfrm>
            <a:off x="4544402" y="3070654"/>
            <a:ext cx="3048000" cy="13716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F3B3D"/>
                </a:solidFill>
                <a:effectLst/>
                <a:uLnTx/>
                <a:uFillTx/>
                <a:latin typeface="Georgia" pitchFamily="34" charset="0"/>
                <a:ea typeface="Georgia" pitchFamily="34" charset="-122"/>
                <a:cs typeface="Georgia" pitchFamily="34" charset="-120"/>
              </a:rPr>
              <a:t>Practice change can be simple, and can quickly spread</a:t>
            </a: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Shape 15">
            <a:extLst>
              <a:ext uri="{FF2B5EF4-FFF2-40B4-BE49-F238E27FC236}">
                <a16:creationId xmlns:a16="http://schemas.microsoft.com/office/drawing/2014/main" id="{BEF377BB-8612-BFAF-1B94-8FC293195F34}"/>
              </a:ext>
              <a:ext uri="{C183D7F6-B498-43B3-948B-1728B52AA6E4}">
                <adec:decorative xmlns:adec="http://schemas.microsoft.com/office/drawing/2017/decorative" val="1"/>
              </a:ext>
            </a:extLst>
          </p:cNvPr>
          <p:cNvSpPr/>
          <p:nvPr/>
        </p:nvSpPr>
        <p:spPr>
          <a:xfrm>
            <a:off x="8095322" y="1993147"/>
            <a:ext cx="3596640" cy="3961390"/>
          </a:xfrm>
          <a:prstGeom prst="rect">
            <a:avLst/>
          </a:prstGeom>
          <a:solidFill>
            <a:srgbClr val="F7F9F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Shape 16">
            <a:extLst>
              <a:ext uri="{FF2B5EF4-FFF2-40B4-BE49-F238E27FC236}">
                <a16:creationId xmlns:a16="http://schemas.microsoft.com/office/drawing/2014/main" id="{924D2E55-7D26-C2B6-DA41-2AF71C79CE72}"/>
              </a:ext>
              <a:ext uri="{C183D7F6-B498-43B3-948B-1728B52AA6E4}">
                <adec:decorative xmlns:adec="http://schemas.microsoft.com/office/drawing/2017/decorative" val="1"/>
              </a:ext>
            </a:extLst>
          </p:cNvPr>
          <p:cNvSpPr/>
          <p:nvPr/>
        </p:nvSpPr>
        <p:spPr>
          <a:xfrm>
            <a:off x="8095322" y="1993147"/>
            <a:ext cx="3596640" cy="91440"/>
          </a:xfrm>
          <a:prstGeom prst="rect">
            <a:avLst/>
          </a:prstGeom>
          <a:solidFill>
            <a:srgbClr val="1C6E7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7">
            <a:extLst>
              <a:ext uri="{FF2B5EF4-FFF2-40B4-BE49-F238E27FC236}">
                <a16:creationId xmlns:a16="http://schemas.microsoft.com/office/drawing/2014/main" id="{8636F3A1-FF95-DB32-6A07-5E352ED6D74F}"/>
              </a:ext>
            </a:extLst>
          </p:cNvPr>
          <p:cNvSpPr/>
          <p:nvPr/>
        </p:nvSpPr>
        <p:spPr>
          <a:xfrm>
            <a:off x="8369642" y="2099415"/>
            <a:ext cx="1097280" cy="9144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E8A23A"/>
                </a:solidFill>
                <a:effectLst/>
                <a:uLnTx/>
                <a:uFillTx/>
                <a:latin typeface="Georgia" pitchFamily="34" charset="0"/>
                <a:ea typeface="Georgia" pitchFamily="34" charset="-122"/>
                <a:cs typeface="Georgia" pitchFamily="34" charset="-120"/>
              </a:rPr>
              <a:t>3</a:t>
            </a:r>
            <a:endParaRPr kumimoji="0" lang="en-US" sz="6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 19">
            <a:extLst>
              <a:ext uri="{FF2B5EF4-FFF2-40B4-BE49-F238E27FC236}">
                <a16:creationId xmlns:a16="http://schemas.microsoft.com/office/drawing/2014/main" id="{CC7C42CF-297C-CBDF-3D62-5B443023989C}"/>
              </a:ext>
            </a:extLst>
          </p:cNvPr>
          <p:cNvSpPr/>
          <p:nvPr/>
        </p:nvSpPr>
        <p:spPr>
          <a:xfrm>
            <a:off x="8369642" y="3076832"/>
            <a:ext cx="3048000" cy="137160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F3B3D"/>
                </a:solidFill>
                <a:effectLst/>
                <a:uLnTx/>
                <a:uFillTx/>
                <a:latin typeface="Georgia"/>
                <a:ea typeface="Georgia" pitchFamily="34" charset="-122"/>
                <a:cs typeface="Georgia" pitchFamily="34" charset="-120"/>
              </a:rPr>
              <a:t>Access is important for patients, families, and providers</a:t>
            </a:r>
            <a:endParaRPr lang="en-US" sz="2800" b="0" i="0" u="none" strike="noStrike" kern="1200" cap="none" spc="0" normalizeH="0" baseline="0" noProof="0">
              <a:ln>
                <a:noFill/>
              </a:ln>
              <a:solidFill>
                <a:prstClr val="black"/>
              </a:solidFill>
              <a:effectLst/>
              <a:uLnTx/>
              <a:uFillTx/>
              <a:latin typeface="Georgia"/>
              <a:ea typeface="Calibri"/>
              <a:cs typeface="Calibri"/>
            </a:endParaRPr>
          </a:p>
        </p:txBody>
      </p:sp>
      <p:pic>
        <p:nvPicPr>
          <p:cNvPr id="4" name="Picture 3" descr="Logo for Massachusetts General Hospital Center of Excellence for Psychosocial and Systemic Research ">
            <a:extLst>
              <a:ext uri="{FF2B5EF4-FFF2-40B4-BE49-F238E27FC236}">
                <a16:creationId xmlns:a16="http://schemas.microsoft.com/office/drawing/2014/main" id="{A1AF7941-BA29-790A-6E9F-A807316D55C1}"/>
              </a:ext>
            </a:extLst>
          </p:cNvPr>
          <p:cNvPicPr>
            <a:picLocks noChangeAspect="1"/>
          </p:cNvPicPr>
          <p:nvPr/>
        </p:nvPicPr>
        <p:blipFill>
          <a:blip r:embed="rId3">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5" name="TextBox 4">
            <a:extLst>
              <a:ext uri="{FF2B5EF4-FFF2-40B4-BE49-F238E27FC236}">
                <a16:creationId xmlns:a16="http://schemas.microsoft.com/office/drawing/2014/main" id="{C3B493E0-F6F2-6E6E-44AB-E5DE5AB2579B}"/>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Tree>
    <p:extLst>
      <p:ext uri="{BB962C8B-B14F-4D97-AF65-F5344CB8AC3E}">
        <p14:creationId xmlns:p14="http://schemas.microsoft.com/office/powerpoint/2010/main" val="4606876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hape 7">
            <a:extLst>
              <a:ext uri="{FF2B5EF4-FFF2-40B4-BE49-F238E27FC236}">
                <a16:creationId xmlns:a16="http://schemas.microsoft.com/office/drawing/2014/main" id="{37D1F333-4C1F-238D-8890-29A54909A870}"/>
              </a:ext>
              <a:ext uri="{C183D7F6-B498-43B3-948B-1728B52AA6E4}">
                <adec:decorative xmlns:adec="http://schemas.microsoft.com/office/drawing/2017/decorative" val="1"/>
              </a:ext>
            </a:extLst>
          </p:cNvPr>
          <p:cNvSpPr/>
          <p:nvPr/>
        </p:nvSpPr>
        <p:spPr>
          <a:xfrm>
            <a:off x="937009" y="2534556"/>
            <a:ext cx="797275" cy="770944"/>
          </a:xfrm>
          <a:prstGeom prst="ellipse">
            <a:avLst/>
          </a:prstGeom>
          <a:solidFill>
            <a:srgbClr val="CCFBF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1">
            <a:extLst>
              <a:ext uri="{FF2B5EF4-FFF2-40B4-BE49-F238E27FC236}">
                <a16:creationId xmlns:a16="http://schemas.microsoft.com/office/drawing/2014/main" id="{CEDC46D6-3150-AB89-3E73-8165E0C1894C}"/>
              </a:ext>
            </a:extLst>
          </p:cNvPr>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Trebuchet MS" pitchFamily="34" charset="-122"/>
                <a:cs typeface="Trebuchet MS" pitchFamily="34" charset="-120"/>
              </a:rPr>
              <a:t>PHASE 3: DEVELOP, TAILOR, &amp; EVALUATE SOLUTIONS  </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 2">
            <a:extLst>
              <a:ext uri="{FF2B5EF4-FFF2-40B4-BE49-F238E27FC236}">
                <a16:creationId xmlns:a16="http://schemas.microsoft.com/office/drawing/2014/main" id="{7056AC63-17AA-0109-8679-894D3FF5F145}"/>
              </a:ext>
            </a:extLst>
          </p:cNvPr>
          <p:cNvSpPr>
            <a:spLocks noGrp="1"/>
          </p:cNvSpPr>
          <p:nvPr>
            <p:ph type="title" idx="4294967295"/>
          </p:nvPr>
        </p:nvSpPr>
        <p:spPr>
          <a:xfrm>
            <a:off x="457200" y="737592"/>
            <a:ext cx="11036968"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a:ln>
                  <a:noFill/>
                </a:ln>
                <a:solidFill>
                  <a:srgbClr val="1B2A4A"/>
                </a:solidFill>
                <a:effectLst/>
                <a:uLnTx/>
                <a:uFillTx/>
                <a:latin typeface="Aptos" panose="020B0004020202020204" pitchFamily="34" charset="0"/>
                <a:ea typeface="+mn-ea"/>
                <a:cs typeface="+mn-cs"/>
              </a:rPr>
              <a:t>Translating Insights into Action: </a:t>
            </a:r>
            <a:br>
              <a:rPr kumimoji="0" lang="en-US" sz="4200" b="1" i="0" u="none" strike="noStrike" kern="1200" cap="none" spc="0" normalizeH="0" baseline="0" noProof="0">
                <a:ln>
                  <a:noFill/>
                </a:ln>
                <a:solidFill>
                  <a:srgbClr val="1B2A4A"/>
                </a:solidFill>
                <a:effectLst/>
                <a:uLnTx/>
                <a:uFillTx/>
                <a:latin typeface="Aptos" panose="020B0004020202020204" pitchFamily="34" charset="0"/>
                <a:ea typeface="+mn-ea"/>
                <a:cs typeface="+mn-cs"/>
              </a:rPr>
            </a:br>
            <a:r>
              <a:rPr kumimoji="0" lang="en-US" sz="4200" b="1" i="0" u="none" strike="noStrike" kern="1200" cap="none" spc="0" normalizeH="0" baseline="0" noProof="0">
                <a:ln>
                  <a:noFill/>
                </a:ln>
                <a:solidFill>
                  <a:srgbClr val="1B2A4A"/>
                </a:solidFill>
                <a:effectLst/>
                <a:uLnTx/>
                <a:uFillTx/>
                <a:latin typeface="Aptos" panose="020B0004020202020204" pitchFamily="34" charset="0"/>
                <a:ea typeface="+mn-ea"/>
                <a:cs typeface="+mn-cs"/>
              </a:rPr>
              <a:t>Strategies in Development </a:t>
            </a:r>
            <a:endParaRPr kumimoji="0" lang="en-US" sz="42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sp>
        <p:nvSpPr>
          <p:cNvPr id="5" name="Shape 3">
            <a:extLst>
              <a:ext uri="{C183D7F6-B498-43B3-948B-1728B52AA6E4}">
                <adec:decorative xmlns:adec="http://schemas.microsoft.com/office/drawing/2017/decorative" val="1"/>
              </a:ext>
            </a:extLst>
          </p:cNvPr>
          <p:cNvSpPr/>
          <p:nvPr/>
        </p:nvSpPr>
        <p:spPr>
          <a:xfrm>
            <a:off x="731520" y="2340491"/>
            <a:ext cx="5120640" cy="1097280"/>
          </a:xfrm>
          <a:prstGeom prst="rect">
            <a:avLst/>
          </a:prstGeom>
          <a:solidFill>
            <a:srgbClr val="FFFFFF"/>
          </a:solidFill>
          <a:ln/>
          <a:effectLst>
            <a:outerShdw blurRad="50800" dist="127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5"/>
          <p:cNvSpPr/>
          <p:nvPr/>
        </p:nvSpPr>
        <p:spPr>
          <a:xfrm>
            <a:off x="2115831" y="2430792"/>
            <a:ext cx="2585348" cy="975360"/>
          </a:xfrm>
          <a:prstGeom prst="rect">
            <a:avLst/>
          </a:prstGeom>
          <a:noFill/>
          <a:ln/>
        </p:spPr>
        <p:txBody>
          <a:bodyPr wrap="square" lIns="33867" tIns="33867" rIns="33867" bIns="33867" rtlCol="0" anchor="t"/>
          <a:lstStyle/>
          <a:p>
            <a:pPr>
              <a:defRPr/>
            </a:pPr>
            <a:r>
              <a:rPr kumimoji="0" lang="en-US" sz="2000" b="1" i="0" u="none" strike="noStrike" kern="1200" cap="none" spc="0" normalizeH="0" baseline="0" noProof="0">
                <a:ln>
                  <a:noFill/>
                </a:ln>
                <a:solidFill>
                  <a:srgbClr val="1C1917"/>
                </a:solidFill>
                <a:effectLst/>
                <a:uLnTx/>
                <a:uFillTx/>
                <a:latin typeface="Calibri"/>
                <a:ea typeface="Calibri"/>
                <a:cs typeface="Calibri"/>
              </a:rPr>
              <a:t>Statewide </a:t>
            </a:r>
            <a:r>
              <a:rPr lang="en-US" sz="2000" b="1">
                <a:solidFill>
                  <a:srgbClr val="1C1917"/>
                </a:solidFill>
                <a:latin typeface="Calibri"/>
                <a:ea typeface="Calibri"/>
                <a:cs typeface="Calibri"/>
              </a:rPr>
              <a:t>LA-AP Administration </a:t>
            </a:r>
            <a:r>
              <a:rPr kumimoji="0" lang="en-US" sz="2000" b="1" i="0" u="none" strike="noStrike" kern="1200" cap="none" spc="0" normalizeH="0" baseline="0" noProof="0" dirty="0">
                <a:ln>
                  <a:noFill/>
                </a:ln>
                <a:solidFill>
                  <a:srgbClr val="1C1917"/>
                </a:solidFill>
                <a:effectLst/>
                <a:uLnTx/>
                <a:uFillTx/>
                <a:latin typeface="Calibri"/>
                <a:ea typeface="Calibri"/>
                <a:cs typeface="Calibri"/>
              </a:rPr>
              <a:t>Site Directory</a:t>
            </a:r>
            <a:endParaRPr kumimoji="0" lang="en-US" sz="2000" b="0" i="0" u="none" strike="noStrike" kern="1200" cap="none" spc="0" normalizeH="0" baseline="0" noProof="0" dirty="0">
              <a:ln>
                <a:noFill/>
              </a:ln>
              <a:solidFill>
                <a:prstClr val="black"/>
              </a:solidFill>
              <a:effectLst/>
              <a:uLnTx/>
              <a:uFillTx/>
              <a:latin typeface="Calibri"/>
              <a:ea typeface="Calibri"/>
              <a:cs typeface="Calibri"/>
            </a:endParaRPr>
          </a:p>
        </p:txBody>
      </p:sp>
      <p:pic>
        <p:nvPicPr>
          <p:cNvPr id="27" name="Picture 2" descr="Logo for Massachusetts Behavioral Health Help Line">
            <a:extLst>
              <a:ext uri="{FF2B5EF4-FFF2-40B4-BE49-F238E27FC236}">
                <a16:creationId xmlns:a16="http://schemas.microsoft.com/office/drawing/2014/main" id="{57E11A45-C72F-F161-8F69-CED23582D7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778" y="2654230"/>
            <a:ext cx="1119796" cy="528484"/>
          </a:xfrm>
          <a:prstGeom prst="rect">
            <a:avLst/>
          </a:prstGeom>
          <a:noFill/>
          <a:extLst>
            <a:ext uri="{909E8E84-426E-40DD-AFC4-6F175D3DCCD1}">
              <a14:hiddenFill xmlns:a14="http://schemas.microsoft.com/office/drawing/2010/main">
                <a:solidFill>
                  <a:srgbClr val="FFFFFF"/>
                </a:solidFill>
              </a14:hiddenFill>
            </a:ext>
          </a:extLst>
        </p:spPr>
      </p:pic>
      <p:pic>
        <p:nvPicPr>
          <p:cNvPr id="28" name="Drawing 0" descr="QR code that links to LAI Administration Site Directory on MA Behavioral Health Help Line: https://www.masshelpline.com/bhhldirectory/search/?SERVICES=SPECIALIZED_PSYCHOSIS_CARE">
            <a:hlinkClick r:id="rId4"/>
            <a:extLst>
              <a:ext uri="{FF2B5EF4-FFF2-40B4-BE49-F238E27FC236}">
                <a16:creationId xmlns:a16="http://schemas.microsoft.com/office/drawing/2014/main" id="{E937F9E7-5BCC-65FD-C07F-32B45253C51C}"/>
              </a:ext>
            </a:extLst>
          </p:cNvPr>
          <p:cNvPicPr>
            <a:picLocks noChangeAspect="1"/>
          </p:cNvPicPr>
          <p:nvPr/>
        </p:nvPicPr>
        <p:blipFill>
          <a:blip r:embed="rId5"/>
          <a:stretch>
            <a:fillRect/>
          </a:stretch>
        </p:blipFill>
        <p:spPr>
          <a:xfrm>
            <a:off x="4823099" y="2482220"/>
            <a:ext cx="894591" cy="894591"/>
          </a:xfrm>
          <a:prstGeom prst="rect">
            <a:avLst/>
          </a:prstGeom>
        </p:spPr>
      </p:pic>
      <p:sp>
        <p:nvSpPr>
          <p:cNvPr id="9" name="Shape 6">
            <a:extLst>
              <a:ext uri="{C183D7F6-B498-43B3-948B-1728B52AA6E4}">
                <adec:decorative xmlns:adec="http://schemas.microsoft.com/office/drawing/2017/decorative" val="1"/>
              </a:ext>
            </a:extLst>
          </p:cNvPr>
          <p:cNvSpPr/>
          <p:nvPr/>
        </p:nvSpPr>
        <p:spPr>
          <a:xfrm>
            <a:off x="731520" y="3620651"/>
            <a:ext cx="5120640" cy="1097280"/>
          </a:xfrm>
          <a:prstGeom prst="rect">
            <a:avLst/>
          </a:prstGeom>
          <a:solidFill>
            <a:srgbClr val="FFFFFF"/>
          </a:solidFill>
          <a:ln/>
          <a:effectLst>
            <a:outerShdw blurRad="50800" dist="127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7">
            <a:extLst>
              <a:ext uri="{C183D7F6-B498-43B3-948B-1728B52AA6E4}">
                <adec:decorative xmlns:adec="http://schemas.microsoft.com/office/drawing/2017/decorative" val="1"/>
              </a:ext>
            </a:extLst>
          </p:cNvPr>
          <p:cNvSpPr/>
          <p:nvPr/>
        </p:nvSpPr>
        <p:spPr>
          <a:xfrm>
            <a:off x="914400" y="3803531"/>
            <a:ext cx="731520" cy="731520"/>
          </a:xfrm>
          <a:prstGeom prst="ellipse">
            <a:avLst/>
          </a:prstGeom>
          <a:solidFill>
            <a:srgbClr val="CCFBF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Image 1">
            <a:extLs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60704" y="3949835"/>
            <a:ext cx="438912" cy="438912"/>
          </a:xfrm>
          <a:prstGeom prst="rect">
            <a:avLst/>
          </a:prstGeom>
        </p:spPr>
      </p:pic>
      <p:sp>
        <p:nvSpPr>
          <p:cNvPr id="12" name="Text 8"/>
          <p:cNvSpPr/>
          <p:nvPr/>
        </p:nvSpPr>
        <p:spPr>
          <a:xfrm>
            <a:off x="1775636" y="3968296"/>
            <a:ext cx="3901440" cy="975360"/>
          </a:xfrm>
          <a:prstGeom prst="rect">
            <a:avLst/>
          </a:prstGeom>
          <a:noFill/>
          <a:ln/>
        </p:spPr>
        <p:txBody>
          <a:bodyPr wrap="square" lIns="33867" tIns="33867" rIns="33867" bIns="33867"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C1917"/>
                </a:solidFill>
                <a:effectLst/>
                <a:uLnTx/>
                <a:uFillTx/>
                <a:latin typeface="Calibri" pitchFamily="34" charset="0"/>
                <a:ea typeface="Calibri" pitchFamily="34" charset="-122"/>
                <a:cs typeface="Calibri" pitchFamily="34" charset="-120"/>
              </a:rPr>
              <a:t>Licensing Roadmap and Supports </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9">
            <a:extLst>
              <a:ext uri="{C183D7F6-B498-43B3-948B-1728B52AA6E4}">
                <adec:decorative xmlns:adec="http://schemas.microsoft.com/office/drawing/2017/decorative" val="1"/>
              </a:ext>
            </a:extLst>
          </p:cNvPr>
          <p:cNvSpPr/>
          <p:nvPr/>
        </p:nvSpPr>
        <p:spPr>
          <a:xfrm>
            <a:off x="731520" y="4900810"/>
            <a:ext cx="5120640" cy="1232131"/>
          </a:xfrm>
          <a:prstGeom prst="rect">
            <a:avLst/>
          </a:prstGeom>
          <a:solidFill>
            <a:srgbClr val="FFFFFF"/>
          </a:solidFill>
          <a:ln/>
          <a:effectLst>
            <a:outerShdw blurRad="50800" dist="127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0">
            <a:extLst>
              <a:ext uri="{C183D7F6-B498-43B3-948B-1728B52AA6E4}">
                <adec:decorative xmlns:adec="http://schemas.microsoft.com/office/drawing/2017/decorative" val="1"/>
              </a:ext>
            </a:extLst>
          </p:cNvPr>
          <p:cNvSpPr/>
          <p:nvPr/>
        </p:nvSpPr>
        <p:spPr>
          <a:xfrm>
            <a:off x="914400" y="5083691"/>
            <a:ext cx="731520" cy="731520"/>
          </a:xfrm>
          <a:prstGeom prst="ellipse">
            <a:avLst/>
          </a:prstGeom>
          <a:solidFill>
            <a:srgbClr val="CCFBF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Image 2">
            <a:extLs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060704" y="5229995"/>
            <a:ext cx="438912" cy="438912"/>
          </a:xfrm>
          <a:prstGeom prst="rect">
            <a:avLst/>
          </a:prstGeom>
        </p:spPr>
      </p:pic>
      <p:sp>
        <p:nvSpPr>
          <p:cNvPr id="16" name="Text 11"/>
          <p:cNvSpPr/>
          <p:nvPr/>
        </p:nvSpPr>
        <p:spPr>
          <a:xfrm>
            <a:off x="1767840" y="4961771"/>
            <a:ext cx="3901440" cy="975360"/>
          </a:xfrm>
          <a:prstGeom prst="rect">
            <a:avLst/>
          </a:prstGeom>
          <a:noFill/>
          <a:ln/>
        </p:spPr>
        <p:txBody>
          <a:bodyPr wrap="square" lIns="33867" tIns="33867" rIns="33867" bIns="33867"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C1917"/>
                </a:solidFill>
                <a:effectLst/>
                <a:uLnTx/>
                <a:uFillTx/>
                <a:latin typeface="Calibri" pitchFamily="34" charset="0"/>
                <a:ea typeface="Calibri" pitchFamily="34" charset="-122"/>
                <a:cs typeface="Calibri" pitchFamily="34" charset="-120"/>
              </a:rPr>
              <a:t>Pharmacy Collaboration Pathways</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92524"/>
                </a:solidFill>
                <a:effectLst/>
                <a:uLnTx/>
                <a:uFillTx/>
                <a:latin typeface="Calibri" pitchFamily="34" charset="0"/>
                <a:ea typeface="Calibri" pitchFamily="34" charset="-122"/>
                <a:cs typeface="Calibri" pitchFamily="34" charset="-120"/>
              </a:rPr>
              <a:t>Co-location models and easing of regulatory challenges for pharmacist-led administration of long-acting medications</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Shape 12">
            <a:extLst>
              <a:ext uri="{C183D7F6-B498-43B3-948B-1728B52AA6E4}">
                <adec:decorative xmlns:adec="http://schemas.microsoft.com/office/drawing/2017/decorative" val="1"/>
              </a:ext>
            </a:extLst>
          </p:cNvPr>
          <p:cNvSpPr/>
          <p:nvPr/>
        </p:nvSpPr>
        <p:spPr>
          <a:xfrm>
            <a:off x="6339840" y="2340491"/>
            <a:ext cx="5120640" cy="1463040"/>
          </a:xfrm>
          <a:prstGeom prst="rect">
            <a:avLst/>
          </a:prstGeom>
          <a:solidFill>
            <a:srgbClr val="FFFFFF"/>
          </a:solidFill>
          <a:ln/>
          <a:effectLst>
            <a:outerShdw blurRad="50800" dist="127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Shape 13">
            <a:extLst>
              <a:ext uri="{C183D7F6-B498-43B3-948B-1728B52AA6E4}">
                <adec:decorative xmlns:adec="http://schemas.microsoft.com/office/drawing/2017/decorative" val="1"/>
              </a:ext>
            </a:extLst>
          </p:cNvPr>
          <p:cNvSpPr/>
          <p:nvPr/>
        </p:nvSpPr>
        <p:spPr>
          <a:xfrm>
            <a:off x="6522720" y="2523371"/>
            <a:ext cx="731520" cy="731520"/>
          </a:xfrm>
          <a:prstGeom prst="ellipse">
            <a:avLst/>
          </a:prstGeom>
          <a:solidFill>
            <a:srgbClr val="CCFBF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4"/>
          <p:cNvSpPr/>
          <p:nvPr/>
        </p:nvSpPr>
        <p:spPr>
          <a:xfrm>
            <a:off x="7376160" y="2401451"/>
            <a:ext cx="3901440" cy="975360"/>
          </a:xfrm>
          <a:prstGeom prst="rect">
            <a:avLst/>
          </a:prstGeom>
          <a:noFill/>
          <a:ln/>
        </p:spPr>
        <p:txBody>
          <a:bodyPr wrap="square" lIns="33867" tIns="33867" rIns="33867" bIns="33867"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C1917"/>
                </a:solidFill>
                <a:effectLst/>
                <a:uLnTx/>
                <a:uFillTx/>
                <a:latin typeface="Calibri" pitchFamily="34" charset="0"/>
                <a:ea typeface="Calibri" pitchFamily="34" charset="-122"/>
                <a:cs typeface="Calibri" pitchFamily="34" charset="-120"/>
              </a:rPr>
              <a:t>Whole-Team Training and Education</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92524"/>
                </a:solidFill>
                <a:effectLst/>
                <a:uLnTx/>
                <a:uFillTx/>
                <a:latin typeface="Calibri" pitchFamily="34" charset="0"/>
                <a:ea typeface="Calibri" pitchFamily="34" charset="-122"/>
                <a:cs typeface="Calibri" pitchFamily="34" charset="-120"/>
              </a:rPr>
              <a:t>Training across psychiatry, psychology, nursing, and pharmacy on evidence-based prescribing,  administration, and shared decision making</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15">
            <a:extLst>
              <a:ext uri="{C183D7F6-B498-43B3-948B-1728B52AA6E4}">
                <adec:decorative xmlns:adec="http://schemas.microsoft.com/office/drawing/2017/decorative" val="1"/>
              </a:ext>
            </a:extLst>
          </p:cNvPr>
          <p:cNvSpPr/>
          <p:nvPr/>
        </p:nvSpPr>
        <p:spPr>
          <a:xfrm>
            <a:off x="6339840" y="3966644"/>
            <a:ext cx="5120640" cy="2194560"/>
          </a:xfrm>
          <a:prstGeom prst="rect">
            <a:avLst/>
          </a:prstGeom>
          <a:solidFill>
            <a:srgbClr val="FFFFFF"/>
          </a:solidFill>
          <a:ln/>
          <a:effectLst>
            <a:outerShdw blurRad="50800" dist="12700" dir="8100000" algn="bl" rotWithShape="0">
              <a:srgbClr val="000000">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Shape 16">
            <a:extLst>
              <a:ext uri="{C183D7F6-B498-43B3-948B-1728B52AA6E4}">
                <adec:decorative xmlns:adec="http://schemas.microsoft.com/office/drawing/2017/decorative" val="1"/>
              </a:ext>
            </a:extLst>
          </p:cNvPr>
          <p:cNvSpPr/>
          <p:nvPr/>
        </p:nvSpPr>
        <p:spPr>
          <a:xfrm>
            <a:off x="6522720" y="4149524"/>
            <a:ext cx="731520" cy="731520"/>
          </a:xfrm>
          <a:prstGeom prst="ellipse">
            <a:avLst/>
          </a:prstGeom>
          <a:solidFill>
            <a:srgbClr val="CCFBF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 17"/>
          <p:cNvSpPr/>
          <p:nvPr/>
        </p:nvSpPr>
        <p:spPr>
          <a:xfrm>
            <a:off x="7376160" y="4078032"/>
            <a:ext cx="3901440" cy="975360"/>
          </a:xfrm>
          <a:prstGeom prst="rect">
            <a:avLst/>
          </a:prstGeom>
          <a:noFill/>
          <a:ln/>
        </p:spPr>
        <p:txBody>
          <a:bodyPr wrap="square" lIns="33867" tIns="33867" rIns="33867" bIns="33867"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C1917"/>
                </a:solidFill>
                <a:effectLst/>
                <a:uLnTx/>
                <a:uFillTx/>
                <a:latin typeface="Calibri" pitchFamily="34" charset="0"/>
                <a:ea typeface="Calibri" pitchFamily="34" charset="-122"/>
                <a:cs typeface="Calibri" pitchFamily="34" charset="-120"/>
              </a:rPr>
              <a:t>Clinic and Provider Toolkit</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292524"/>
                </a:solidFill>
                <a:effectLst/>
                <a:uLnTx/>
                <a:uFillTx/>
                <a:latin typeface="Calibri" pitchFamily="34" charset="0"/>
                <a:ea typeface="Calibri" pitchFamily="34" charset="-122"/>
                <a:cs typeface="Calibri" pitchFamily="34" charset="-120"/>
              </a:rPr>
              <a:t>Guides for PA and applying for patient assistance programs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292524"/>
                </a:solidFill>
                <a:effectLst/>
                <a:uLnTx/>
                <a:uFillTx/>
                <a:latin typeface="Calibri" pitchFamily="34" charset="0"/>
                <a:ea typeface="Calibri" pitchFamily="34" charset="-122"/>
                <a:cs typeface="Calibri" pitchFamily="34" charset="-120"/>
              </a:rPr>
              <a:t>SOP for administration and clinic workflows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292524"/>
                </a:solidFill>
                <a:effectLst/>
                <a:uLnTx/>
                <a:uFillTx/>
                <a:latin typeface="Calibri" pitchFamily="34" charset="0"/>
                <a:ea typeface="Calibri" pitchFamily="34" charset="-122"/>
                <a:cs typeface="Calibri" pitchFamily="34" charset="-120"/>
              </a:rPr>
              <a:t>Decision aids and clinical decision support tools</a:t>
            </a:r>
          </a:p>
        </p:txBody>
      </p:sp>
      <p:pic>
        <p:nvPicPr>
          <p:cNvPr id="30" name="Graphic 29">
            <a:extLst>
              <a:ext uri="{FF2B5EF4-FFF2-40B4-BE49-F238E27FC236}">
                <a16:creationId xmlns:a16="http://schemas.microsoft.com/office/drawing/2014/main" id="{F2935DC8-2F81-7EFC-F27D-4A141D8F3AC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20256" y="2620042"/>
            <a:ext cx="536448" cy="536448"/>
          </a:xfrm>
          <a:prstGeom prst="rect">
            <a:avLst/>
          </a:prstGeom>
        </p:spPr>
      </p:pic>
      <p:pic>
        <p:nvPicPr>
          <p:cNvPr id="32" name="Graphic 31">
            <a:extLst>
              <a:ext uri="{FF2B5EF4-FFF2-40B4-BE49-F238E27FC236}">
                <a16:creationId xmlns:a16="http://schemas.microsoft.com/office/drawing/2014/main" id="{E8DF8E05-3DED-F09B-1820-D1257D306B6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646622" y="4251025"/>
            <a:ext cx="503540" cy="503540"/>
          </a:xfrm>
          <a:prstGeom prst="rect">
            <a:avLst/>
          </a:prstGeom>
        </p:spPr>
      </p:pic>
      <p:sp>
        <p:nvSpPr>
          <p:cNvPr id="35" name="Shape 0">
            <a:extLst>
              <a:ext uri="{FF2B5EF4-FFF2-40B4-BE49-F238E27FC236}">
                <a16:creationId xmlns:a16="http://schemas.microsoft.com/office/drawing/2014/main" id="{4093D4D3-19D4-0AA0-A1B0-5FB2E8D01E40}"/>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23E1CC7F-AB61-8290-112C-4A1C84B99935}"/>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pic>
        <p:nvPicPr>
          <p:cNvPr id="3" name="Picture 2" descr="Logo for Massachusetts General Hospital Center of Excellence for Psychosocial and Systemic Research ">
            <a:extLst>
              <a:ext uri="{FF2B5EF4-FFF2-40B4-BE49-F238E27FC236}">
                <a16:creationId xmlns:a16="http://schemas.microsoft.com/office/drawing/2014/main" id="{2D0B1FC5-7540-B45E-1FC7-92DF210D0A19}"/>
              </a:ext>
            </a:extLst>
          </p:cNvPr>
          <p:cNvPicPr>
            <a:picLocks noChangeAspect="1"/>
          </p:cNvPicPr>
          <p:nvPr/>
        </p:nvPicPr>
        <p:blipFill>
          <a:blip r:embed="rId10">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46D35-714E-F168-3A26-5C6CBA7A6C75}"/>
            </a:ext>
          </a:extLst>
        </p:cNvPr>
        <p:cNvGrpSpPr/>
        <p:nvPr/>
      </p:nvGrpSpPr>
      <p:grpSpPr>
        <a:xfrm>
          <a:off x="0" y="0"/>
          <a:ext cx="0" cy="0"/>
          <a:chOff x="0" y="0"/>
          <a:chExt cx="0" cy="0"/>
        </a:xfrm>
      </p:grpSpPr>
      <p:sp>
        <p:nvSpPr>
          <p:cNvPr id="2" name="Text 1">
            <a:extLst>
              <a:ext uri="{FF2B5EF4-FFF2-40B4-BE49-F238E27FC236}">
                <a16:creationId xmlns:a16="http://schemas.microsoft.com/office/drawing/2014/main" id="{74620416-3A7C-4A05-40AD-5BF96F144E7D}"/>
              </a:ext>
            </a:extLst>
          </p:cNvPr>
          <p:cNvSpPr/>
          <p:nvPr/>
        </p:nvSpPr>
        <p:spPr>
          <a:xfrm>
            <a:off x="477520" y="365760"/>
            <a:ext cx="7623208"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a:ln>
                  <a:noFill/>
                </a:ln>
                <a:solidFill>
                  <a:srgbClr val="0D7377"/>
                </a:solidFill>
                <a:effectLst/>
                <a:uLnTx/>
                <a:uFillTx/>
                <a:latin typeface="Trebuchet MS" pitchFamily="34" charset="0"/>
                <a:ea typeface="+mn-ea"/>
                <a:cs typeface="+mn-cs"/>
              </a:rPr>
              <a:t>SUMMARY AND KEY TAKEAWAYS</a:t>
            </a:r>
            <a:endParaRPr kumimoji="0" lang="en-US" sz="1333"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2">
            <a:extLst>
              <a:ext uri="{FF2B5EF4-FFF2-40B4-BE49-F238E27FC236}">
                <a16:creationId xmlns:a16="http://schemas.microsoft.com/office/drawing/2014/main" id="{502B18C4-F971-71B6-83D3-5F17C2F34F94}"/>
              </a:ext>
            </a:extLst>
          </p:cNvPr>
          <p:cNvSpPr>
            <a:spLocks noGrp="1"/>
          </p:cNvSpPr>
          <p:nvPr>
            <p:ph type="title" idx="4294967295"/>
          </p:nvPr>
        </p:nvSpPr>
        <p:spPr>
          <a:xfrm>
            <a:off x="457200" y="737592"/>
            <a:ext cx="11036968" cy="10363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1B2A4A"/>
                </a:solidFill>
                <a:effectLst/>
                <a:uLnTx/>
                <a:uFillTx/>
                <a:latin typeface="Aptos" panose="020B0004020202020204" pitchFamily="34" charset="0"/>
                <a:ea typeface="+mn-ea"/>
                <a:cs typeface="+mn-cs"/>
              </a:rPr>
              <a:t>Ensuring No Wrong Door to Life-Saving Medications for People with Serious Mental Illness</a:t>
            </a:r>
            <a:endParaRPr kumimoji="0" lang="en-US" sz="3600" b="1" i="0" u="none" strike="noStrike" kern="1200" cap="none" spc="0" normalizeH="0" baseline="0" noProof="0">
              <a:ln>
                <a:noFill/>
              </a:ln>
              <a:solidFill>
                <a:schemeClr val="tx1"/>
              </a:solidFill>
              <a:effectLst/>
              <a:uLnTx/>
              <a:uFillTx/>
              <a:latin typeface="Aptos" panose="020B0004020202020204" pitchFamily="34" charset="0"/>
              <a:ea typeface="+mn-ea"/>
              <a:cs typeface="+mn-cs"/>
            </a:endParaRPr>
          </a:p>
        </p:txBody>
      </p:sp>
      <p:graphicFrame>
        <p:nvGraphicFramePr>
          <p:cNvPr id="6" name="Diagram 5" descr="Summary and key takeaways">
            <a:extLst>
              <a:ext uri="{FF2B5EF4-FFF2-40B4-BE49-F238E27FC236}">
                <a16:creationId xmlns:a16="http://schemas.microsoft.com/office/drawing/2014/main" id="{AF40AEEF-144E-A2BC-897F-659B42BE9874}"/>
              </a:ext>
            </a:extLst>
          </p:cNvPr>
          <p:cNvGraphicFramePr/>
          <p:nvPr/>
        </p:nvGraphicFramePr>
        <p:xfrm>
          <a:off x="647538" y="2011053"/>
          <a:ext cx="11036968" cy="40170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hape 0">
            <a:extLst>
              <a:ext uri="{FF2B5EF4-FFF2-40B4-BE49-F238E27FC236}">
                <a16:creationId xmlns:a16="http://schemas.microsoft.com/office/drawing/2014/main" id="{7C6FF66F-F03F-A5DA-811A-246FC1FF029F}"/>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Graphic 8">
            <a:extLst>
              <a:ext uri="{FF2B5EF4-FFF2-40B4-BE49-F238E27FC236}">
                <a16:creationId xmlns:a16="http://schemas.microsoft.com/office/drawing/2014/main" id="{A285CD1F-5B53-05F6-65A9-17B8A3AC734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59032" y="3200000"/>
            <a:ext cx="720204" cy="720204"/>
          </a:xfrm>
          <a:prstGeom prst="rect">
            <a:avLst/>
          </a:prstGeom>
        </p:spPr>
      </p:pic>
      <p:pic>
        <p:nvPicPr>
          <p:cNvPr id="11" name="Graphic 10">
            <a:extLst>
              <a:ext uri="{FF2B5EF4-FFF2-40B4-BE49-F238E27FC236}">
                <a16:creationId xmlns:a16="http://schemas.microsoft.com/office/drawing/2014/main" id="{47F66C31-2270-D4CC-24C5-AACC27B3D09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43434" y="2241526"/>
            <a:ext cx="720204" cy="720204"/>
          </a:xfrm>
          <a:prstGeom prst="rect">
            <a:avLst/>
          </a:prstGeom>
        </p:spPr>
      </p:pic>
      <p:pic>
        <p:nvPicPr>
          <p:cNvPr id="13" name="Graphic 12">
            <a:extLst>
              <a:ext uri="{FF2B5EF4-FFF2-40B4-BE49-F238E27FC236}">
                <a16:creationId xmlns:a16="http://schemas.microsoft.com/office/drawing/2014/main" id="{B7DF9362-6DBB-64B8-A1C7-8E68A52A82C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71476" y="4063237"/>
            <a:ext cx="775239" cy="775239"/>
          </a:xfrm>
          <a:prstGeom prst="rect">
            <a:avLst/>
          </a:prstGeom>
        </p:spPr>
      </p:pic>
      <p:pic>
        <p:nvPicPr>
          <p:cNvPr id="15" name="Graphic 14">
            <a:extLst>
              <a:ext uri="{FF2B5EF4-FFF2-40B4-BE49-F238E27FC236}">
                <a16:creationId xmlns:a16="http://schemas.microsoft.com/office/drawing/2014/main" id="{FA5025B0-DFC8-50BA-160D-4C0DD421637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43434" y="5095082"/>
            <a:ext cx="775239" cy="775239"/>
          </a:xfrm>
          <a:prstGeom prst="rect">
            <a:avLst/>
          </a:prstGeom>
        </p:spPr>
      </p:pic>
      <p:pic>
        <p:nvPicPr>
          <p:cNvPr id="4" name="Picture 3" descr="Logo for Massachusetts General Hospital Center of Excellence for Psychosocial and Systemic Research ">
            <a:extLst>
              <a:ext uri="{FF2B5EF4-FFF2-40B4-BE49-F238E27FC236}">
                <a16:creationId xmlns:a16="http://schemas.microsoft.com/office/drawing/2014/main" id="{F5585237-03C4-9710-34AC-804DD88C086C}"/>
              </a:ext>
            </a:extLst>
          </p:cNvPr>
          <p:cNvPicPr>
            <a:picLocks noChangeAspect="1"/>
          </p:cNvPicPr>
          <p:nvPr/>
        </p:nvPicPr>
        <p:blipFill>
          <a:blip r:embed="rId12">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5" name="TextBox 4">
            <a:extLst>
              <a:ext uri="{FF2B5EF4-FFF2-40B4-BE49-F238E27FC236}">
                <a16:creationId xmlns:a16="http://schemas.microsoft.com/office/drawing/2014/main" id="{CAC65C4F-7EC1-671B-5524-3061FB42C95C}"/>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Tree>
    <p:extLst>
      <p:ext uri="{BB962C8B-B14F-4D97-AF65-F5344CB8AC3E}">
        <p14:creationId xmlns:p14="http://schemas.microsoft.com/office/powerpoint/2010/main" val="1862975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F3B3D"/>
        </a:solidFill>
        <a:effectLst/>
      </p:bgPr>
    </p:bg>
    <p:spTree>
      <p:nvGrpSpPr>
        <p:cNvPr id="1" name="">
          <a:extLst>
            <a:ext uri="{FF2B5EF4-FFF2-40B4-BE49-F238E27FC236}">
              <a16:creationId xmlns:a16="http://schemas.microsoft.com/office/drawing/2014/main" id="{8ED04DC1-BF8E-EA8F-39F5-3F223003FC5D}"/>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EAE0446C-1258-95D0-A5E8-7E24AB1F1342}"/>
              </a:ext>
              <a:ext uri="{C183D7F6-B498-43B3-948B-1728B52AA6E4}">
                <adec:decorative xmlns:adec="http://schemas.microsoft.com/office/drawing/2017/decorative" val="1"/>
              </a:ext>
            </a:extLst>
          </p:cNvPr>
          <p:cNvSpPr/>
          <p:nvPr/>
        </p:nvSpPr>
        <p:spPr>
          <a:xfrm>
            <a:off x="0" y="0"/>
            <a:ext cx="228600" cy="6858000"/>
          </a:xfrm>
          <a:prstGeom prst="rect">
            <a:avLst/>
          </a:prstGeom>
          <a:solidFill>
            <a:srgbClr val="E8A23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2">
            <a:extLst>
              <a:ext uri="{FF2B5EF4-FFF2-40B4-BE49-F238E27FC236}">
                <a16:creationId xmlns:a16="http://schemas.microsoft.com/office/drawing/2014/main" id="{A3439E4B-C900-A586-105D-92309FF9A39A}"/>
              </a:ext>
            </a:extLst>
          </p:cNvPr>
          <p:cNvSpPr>
            <a:spLocks noGrp="1"/>
          </p:cNvSpPr>
          <p:nvPr>
            <p:ph type="title" idx="4294967295"/>
          </p:nvPr>
        </p:nvSpPr>
        <p:spPr>
          <a:xfrm>
            <a:off x="1165860" y="2023238"/>
            <a:ext cx="11026140" cy="21031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50000"/>
              </a:lnSpc>
              <a:spcBef>
                <a:spcPts val="1800"/>
              </a:spcBef>
              <a:spcAft>
                <a:spcPts val="1800"/>
              </a:spcAft>
              <a:buClrTx/>
              <a:buSzTx/>
              <a:buFontTx/>
              <a:buNone/>
              <a:tabLst/>
              <a:defRPr/>
            </a:pPr>
            <a:r>
              <a:rPr kumimoji="0" lang="en-US" sz="4800" b="1" i="0" u="none" strike="noStrike" kern="1200" cap="none" spc="0" normalizeH="0" baseline="0" noProof="0">
                <a:ln>
                  <a:noFill/>
                </a:ln>
                <a:solidFill>
                  <a:srgbClr val="FFFFFF"/>
                </a:solidFill>
                <a:effectLst/>
                <a:uLnTx/>
                <a:uFillTx/>
                <a:latin typeface="Georgia" pitchFamily="34" charset="0"/>
                <a:ea typeface="+mn-ea"/>
                <a:cs typeface="+mn-cs"/>
              </a:rPr>
              <a:t>Thank You!</a:t>
            </a:r>
            <a:br>
              <a:rPr kumimoji="0" lang="en-US" sz="4800" b="1" i="0" u="none" strike="noStrike" kern="1200" cap="none" spc="0" normalizeH="0" baseline="0" noProof="0">
                <a:ln>
                  <a:noFill/>
                </a:ln>
                <a:solidFill>
                  <a:srgbClr val="FFFFFF"/>
                </a:solidFill>
                <a:effectLst/>
                <a:uLnTx/>
                <a:uFillTx/>
                <a:latin typeface="Georgia" pitchFamily="34" charset="0"/>
                <a:ea typeface="+mn-ea"/>
                <a:cs typeface="+mn-cs"/>
              </a:rPr>
            </a:br>
            <a:r>
              <a:rPr kumimoji="0" lang="en-US" sz="3600" b="1" i="0" u="none" strike="noStrike" kern="1200" cap="none" spc="0" normalizeH="0" baseline="0" noProof="0">
                <a:ln>
                  <a:noFill/>
                </a:ln>
                <a:solidFill>
                  <a:srgbClr val="FFFFFF"/>
                </a:solidFill>
                <a:effectLst/>
                <a:uLnTx/>
                <a:uFillTx/>
                <a:latin typeface="Aptos" panose="020B0004020202020204" pitchFamily="34" charset="0"/>
                <a:ea typeface="+mn-ea"/>
                <a:cs typeface="+mn-cs"/>
              </a:rPr>
              <a:t>Email: cfoo1@mgh.harvard.edu </a:t>
            </a:r>
            <a:endParaRPr kumimoji="0" lang="en-US" sz="4800" b="1" i="0" u="none" strike="noStrike" kern="1200" cap="none" spc="0" normalizeH="0" baseline="0" noProof="0">
              <a:ln>
                <a:noFill/>
              </a:ln>
              <a:solidFill>
                <a:srgbClr val="FFFFFF"/>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42441906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18471-391F-0A39-686D-08BC1B46B9AC}"/>
            </a:ext>
          </a:extLst>
        </p:cNvPr>
        <p:cNvGrpSpPr/>
        <p:nvPr/>
      </p:nvGrpSpPr>
      <p:grpSpPr>
        <a:xfrm>
          <a:off x="0" y="0"/>
          <a:ext cx="0" cy="0"/>
          <a:chOff x="0" y="0"/>
          <a:chExt cx="0" cy="0"/>
        </a:xfrm>
      </p:grpSpPr>
      <p:sp>
        <p:nvSpPr>
          <p:cNvPr id="67" name="Shape 0">
            <a:extLst>
              <a:ext uri="{FF2B5EF4-FFF2-40B4-BE49-F238E27FC236}">
                <a16:creationId xmlns:a16="http://schemas.microsoft.com/office/drawing/2014/main" id="{07E80ABD-9774-8DA3-4C5B-DDC40A30A73C}"/>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Text 1">
            <a:extLst>
              <a:ext uri="{FF2B5EF4-FFF2-40B4-BE49-F238E27FC236}">
                <a16:creationId xmlns:a16="http://schemas.microsoft.com/office/drawing/2014/main" id="{EA6A1505-5C1D-09E0-1754-F67F6963C7DE}"/>
              </a:ext>
            </a:extLst>
          </p:cNvPr>
          <p:cNvSpPr>
            <a:spLocks noGrp="1"/>
          </p:cNvSpPr>
          <p:nvPr>
            <p:ph type="title" idx="4294967295"/>
          </p:nvPr>
        </p:nvSpPr>
        <p:spPr>
          <a:xfrm>
            <a:off x="477520" y="365760"/>
            <a:ext cx="7623208" cy="3657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dirty="0">
                <a:ln>
                  <a:noFill/>
                </a:ln>
                <a:solidFill>
                  <a:srgbClr val="0D7377"/>
                </a:solidFill>
                <a:effectLst/>
                <a:uLnTx/>
                <a:uFillTx/>
                <a:latin typeface="Trebuchet MS" pitchFamily="34" charset="0"/>
                <a:ea typeface="Trebuchet MS" pitchFamily="34" charset="-122"/>
                <a:cs typeface="Trebuchet MS" pitchFamily="34" charset="-120"/>
              </a:rPr>
              <a:t>REFERENCES</a:t>
            </a:r>
            <a:endParaRPr kumimoji="0" lang="en-US" sz="13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AD2ACC9-E407-05E5-6390-82D97C7B7F3D}"/>
              </a:ext>
            </a:extLst>
          </p:cNvPr>
          <p:cNvSpPr txBox="1"/>
          <p:nvPr/>
        </p:nvSpPr>
        <p:spPr>
          <a:xfrm>
            <a:off x="477520" y="731520"/>
            <a:ext cx="11578566" cy="5755422"/>
          </a:xfrm>
          <a:prstGeom prst="rect">
            <a:avLst/>
          </a:prstGeom>
          <a:noFill/>
        </p:spPr>
        <p:txBody>
          <a:bodyPr wrap="square" rtlCol="0">
            <a:spAutoFit/>
          </a:bodyPr>
          <a:lstStyle/>
          <a:p>
            <a:pPr>
              <a:spcAft>
                <a:spcPts val="200"/>
              </a:spcAft>
            </a:pPr>
            <a:r>
              <a:rPr lang="en-US" sz="1200"/>
              <a:t>1. </a:t>
            </a:r>
            <a:r>
              <a:rPr lang="en-US" sz="1200" err="1"/>
              <a:t>Lacro</a:t>
            </a:r>
            <a:r>
              <a:rPr lang="en-US" sz="1200"/>
              <a:t> JP, Dunn LB, Dolder CR, Leckband SG, </a:t>
            </a:r>
            <a:r>
              <a:rPr lang="en-US" sz="1200" err="1"/>
              <a:t>Jeste</a:t>
            </a:r>
            <a:r>
              <a:rPr lang="en-US" sz="1200"/>
              <a:t> DV. Prevalence of and risk factors for medication nonadherence in patients with schizophrenia: a comprehensive review of recent literature. J Clin Psychiatry. 2002 Oct;63(10):892–909. doi:10.4088/jcp.v63n1007 PubMed PMID: 12416599.</a:t>
            </a:r>
          </a:p>
          <a:p>
            <a:pPr>
              <a:spcAft>
                <a:spcPts val="200"/>
              </a:spcAft>
            </a:pPr>
            <a:r>
              <a:rPr lang="en-US" sz="1200"/>
              <a:t>2. Marcus SC, </a:t>
            </a:r>
            <a:r>
              <a:rPr lang="en-US" sz="1200" err="1"/>
              <a:t>Olfson</a:t>
            </a:r>
            <a:r>
              <a:rPr lang="en-US" sz="1200"/>
              <a:t> M. Outpatient Antipsychotic Treatment and Inpatient Costs of Schizophrenia. </a:t>
            </a:r>
            <a:r>
              <a:rPr lang="en-US" sz="1200" err="1"/>
              <a:t>Schizophr</a:t>
            </a:r>
            <a:r>
              <a:rPr lang="en-US" sz="1200"/>
              <a:t> Bull. 2007 Jun 19;34(1):173. doi:10.1093/</a:t>
            </a:r>
            <a:r>
              <a:rPr lang="en-US" sz="1200" err="1"/>
              <a:t>schbul</a:t>
            </a:r>
            <a:r>
              <a:rPr lang="en-US" sz="1200"/>
              <a:t>/sbm061 PubMed PMID: 17578893.</a:t>
            </a:r>
          </a:p>
          <a:p>
            <a:pPr>
              <a:spcAft>
                <a:spcPts val="200"/>
              </a:spcAft>
            </a:pPr>
            <a:r>
              <a:rPr lang="en-US" sz="1200"/>
              <a:t>3. Rubio JM, Taipale H, Tanskanen A, Correll CU, Kane JM, Tiihonen J. Long-term Continuity of Antipsychotic Treatment for Schizophrenia: A Nationwide Study. </a:t>
            </a:r>
            <a:r>
              <a:rPr lang="en-US" sz="1200" err="1"/>
              <a:t>Schizophr</a:t>
            </a:r>
            <a:r>
              <a:rPr lang="en-US" sz="1200"/>
              <a:t> Bull. 2021 Oct 21;47(6):1611–20. doi:10.1093/</a:t>
            </a:r>
            <a:r>
              <a:rPr lang="en-US" sz="1200" err="1"/>
              <a:t>schbul</a:t>
            </a:r>
            <a:r>
              <a:rPr lang="en-US" sz="1200"/>
              <a:t>/sbab063 PubMed PMID: 34129663; PubMed Central PMCID: PMC8530382.</a:t>
            </a:r>
          </a:p>
          <a:p>
            <a:pPr>
              <a:spcAft>
                <a:spcPts val="200"/>
              </a:spcAft>
            </a:pPr>
            <a:r>
              <a:rPr lang="en-US" sz="1200"/>
              <a:t>4. Kishimoto T, Hagi K, Kurokawa S, Kane JM, Correll CU. Long-acting injectable versus oral antipsychotics for the maintenance treatment of schizophrenia: a systematic review and comparative meta-analysis of </a:t>
            </a:r>
            <a:r>
              <a:rPr lang="en-US" sz="1200" err="1"/>
              <a:t>randomised</a:t>
            </a:r>
            <a:r>
              <a:rPr lang="en-US" sz="1200"/>
              <a:t>, cohort, and pre-post studies. Lancet Psychiatry. 2021 May;8(5):387–404. doi:10.1016/S2215-0366(21)00039-0 PubMed PMID: 33862018.</a:t>
            </a:r>
          </a:p>
          <a:p>
            <a:pPr>
              <a:spcAft>
                <a:spcPts val="200"/>
              </a:spcAft>
            </a:pPr>
            <a:r>
              <a:rPr lang="en-US" sz="1200"/>
              <a:t>5. </a:t>
            </a:r>
            <a:r>
              <a:rPr lang="en-US" sz="1200" err="1"/>
              <a:t>Solmi</a:t>
            </a:r>
            <a:r>
              <a:rPr lang="en-US" sz="1200"/>
              <a:t> M, Taipale H, Holm M, Tanskanen A, </a:t>
            </a:r>
            <a:r>
              <a:rPr lang="en-US" sz="1200" err="1"/>
              <a:t>Mittendorfer</a:t>
            </a:r>
            <a:r>
              <a:rPr lang="en-US" sz="1200"/>
              <a:t>-Rutz E, Correll CU, et al. Effectiveness of Antipsychotic Use for Reducing Risk of Work Disability: Results From a Within-Subject Analysis of a Swedish National Cohort of 21,551 Patients With First-Episode Nonaffective Psychosis. Am J Psychiatry. 2022 Dec 1;179(12):938–46. doi:10.1176/appi.ajp.21121189 PubMed PMID: 36200276.</a:t>
            </a:r>
          </a:p>
          <a:p>
            <a:pPr>
              <a:spcAft>
                <a:spcPts val="200"/>
              </a:spcAft>
            </a:pPr>
            <a:r>
              <a:rPr lang="en-US" sz="1200"/>
              <a:t>6. Taipale H, Tanskanen A, </a:t>
            </a:r>
            <a:r>
              <a:rPr lang="en-US" sz="1200" err="1"/>
              <a:t>Mehtälä</a:t>
            </a:r>
            <a:r>
              <a:rPr lang="en-US" sz="1200"/>
              <a:t> J, </a:t>
            </a:r>
            <a:r>
              <a:rPr lang="en-US" sz="1200" err="1"/>
              <a:t>Vattulainen</a:t>
            </a:r>
            <a:r>
              <a:rPr lang="en-US" sz="1200"/>
              <a:t> P, Correll CU, Tiihonen J. 20-year follow-up study of physical morbidity and mortality in relationship to antipsychotic treatment in a nationwide cohort of 62,250 patients with schizophrenia (FIN20). World Psychiatry Off J World </a:t>
            </a:r>
            <a:r>
              <a:rPr lang="en-US" sz="1200" err="1"/>
              <a:t>Psychiatr</a:t>
            </a:r>
            <a:r>
              <a:rPr lang="en-US" sz="1200"/>
              <a:t> Assoc WPA. 2020 Feb;19(1):61–8. doi:10.1002/wps.20699 PubMed PMID: 31922669; PubMed Central PMCID: PMC6953552.</a:t>
            </a:r>
          </a:p>
          <a:p>
            <a:pPr>
              <a:spcAft>
                <a:spcPts val="200"/>
              </a:spcAft>
            </a:pPr>
            <a:r>
              <a:rPr lang="en-US" sz="1200"/>
              <a:t>7. </a:t>
            </a:r>
            <a:r>
              <a:rPr lang="en-US" sz="1200" err="1"/>
              <a:t>Elmosalamy</a:t>
            </a:r>
            <a:r>
              <a:rPr lang="en-US" sz="1200"/>
              <a:t> A, </a:t>
            </a:r>
            <a:r>
              <a:rPr lang="en-US" sz="1200" err="1"/>
              <a:t>Sirohi</a:t>
            </a:r>
            <a:r>
              <a:rPr lang="en-US" sz="1200"/>
              <a:t> A, Moustafa A, Masoud O, Hassett LC, Kolla BP, et al. Extended-release naltrexone versus oral naltrexone for substance use disorders: A systematic review and meta-analysis. Drug Alcohol Depend. 2025 Sep 1;274:112789. doi:10.1016/j.drugalcdep.2025.112789 PubMed PMID: 40660643; PubMed Central PMCID: PMC12289340.</a:t>
            </a:r>
          </a:p>
          <a:p>
            <a:pPr>
              <a:spcAft>
                <a:spcPts val="200"/>
              </a:spcAft>
            </a:pPr>
            <a:r>
              <a:rPr lang="en-US" sz="1200"/>
              <a:t>8. Mark TL, Montejano LB, Kranzler HR, Chalk M, </a:t>
            </a:r>
            <a:r>
              <a:rPr lang="en-US" sz="1200" err="1"/>
              <a:t>Gastfriend</a:t>
            </a:r>
            <a:r>
              <a:rPr lang="en-US" sz="1200"/>
              <a:t> DR. Comparison of healthcare utilization among patients treated with alcoholism medications. Am J Manag Care. 2010;16(12):879–88. PubMed PMID: 21348558; PubMed Central PMCID: PMC4160801.</a:t>
            </a:r>
          </a:p>
          <a:p>
            <a:pPr>
              <a:spcAft>
                <a:spcPts val="200"/>
              </a:spcAft>
            </a:pPr>
            <a:r>
              <a:rPr lang="en-US" sz="1200"/>
              <a:t>9. Lee JD, Malone M, McDonald R, Cheng A, Vasudevan K, </a:t>
            </a:r>
            <a:r>
              <a:rPr lang="en-US" sz="1200" err="1"/>
              <a:t>Tofighi</a:t>
            </a:r>
            <a:r>
              <a:rPr lang="en-US" sz="1200"/>
              <a:t> B, et al. Comparison of Treatment Retention of Adults With Opioid Addiction Managed With Extended-Release Buprenorphine vs Daily Sublingual Buprenorphine-Naloxone at Time of Release From Jail. JAMA </a:t>
            </a:r>
            <a:r>
              <a:rPr lang="en-US" sz="1200" err="1"/>
              <a:t>Netw</a:t>
            </a:r>
            <a:r>
              <a:rPr lang="en-US" sz="1200"/>
              <a:t> Open. 2021 Sep 1;4(9):e2123032. doi:10.1001/jamanetworkopen.2021.23032 PubMed PMID: 34495340; PubMed Central PMCID: PMC8427378.a</a:t>
            </a:r>
          </a:p>
          <a:p>
            <a:pPr>
              <a:spcAft>
                <a:spcPts val="200"/>
              </a:spcAft>
            </a:pPr>
            <a:r>
              <a:rPr lang="en-US" sz="1200"/>
              <a:t>10. McCutcheon RA, Pillinger T, Varvari I, Halstead S, Ayinde OO, Crossley NA, et al. INTEGRATE: international guidelines for the algorithmic treatment of schizophrenia. Lancet Psychiatry. 2025 May;12(5):384–94. doi:10.1016/S2215-0366(25)00031-8 PubMed PMID: 40179920.</a:t>
            </a:r>
          </a:p>
          <a:p>
            <a:pPr>
              <a:spcAft>
                <a:spcPts val="200"/>
              </a:spcAft>
            </a:pPr>
            <a:r>
              <a:rPr lang="en-US" sz="1200"/>
              <a:t>11. Kane JM, Schooler NR, Marcy P, Correll CU, </a:t>
            </a:r>
            <a:r>
              <a:rPr lang="en-US" sz="1200" err="1"/>
              <a:t>Achtyes</a:t>
            </a:r>
            <a:r>
              <a:rPr lang="en-US" sz="1200"/>
              <a:t> ED, Gibbons RD, et al. Effect of Long-Acting Injectable Antipsychotics vs Usual Care on Time to First Hospitalization in Early-Phase Schizophrenia: A Randomized Clinical Trial. JAMA Psychiatry. 2020 Dec 1;77(12):1217–24. doi:10.1001/jamapsychiatry.2020.2076</a:t>
            </a:r>
          </a:p>
          <a:p>
            <a:pPr>
              <a:spcAft>
                <a:spcPts val="200"/>
              </a:spcAft>
            </a:pPr>
            <a:r>
              <a:rPr lang="en-US" sz="1200"/>
              <a:t>12. Williams AR, Mauro CM, Chiodo L, Huber B, Cruz A, Crystal S, et al. Buprenorphine treatment and clinical outcomes under the opioid use disorder cascade of care. Drug Alcohol Depend. 2024 Oct 1;263:112389. doi:10.1016/j.drugalcdep.2024.112389 PubMed PMID: 39154558; PubMed Central PMCID: PMC11384240.</a:t>
            </a:r>
          </a:p>
          <a:p>
            <a:pPr>
              <a:spcAft>
                <a:spcPts val="200"/>
              </a:spcAft>
            </a:pPr>
            <a:r>
              <a:rPr lang="en-US" sz="1200"/>
              <a:t>13. Patel C, Pilon D, Gupta D, Morrison L, </a:t>
            </a:r>
            <a:r>
              <a:rPr lang="en-US" sz="1200" err="1"/>
              <a:t>Lafeuille</a:t>
            </a:r>
            <a:r>
              <a:rPr lang="en-US" sz="1200"/>
              <a:t> MH, Lefebvre P, et al. National and regional description of healthcare measures among adult Medicaid beneficiaries with schizophrenia within the United States. J Med Econ. 2022;25(1):792–807. doi:10.1080/13696998.2022.2084234 PubMed PMID: 35635250.</a:t>
            </a:r>
          </a:p>
        </p:txBody>
      </p:sp>
      <p:pic>
        <p:nvPicPr>
          <p:cNvPr id="68" name="Picture 67" descr="Logo for Massachusetts General Hospital Center of Excellence for Psychosocial and Systemic Research ">
            <a:extLst>
              <a:ext uri="{FF2B5EF4-FFF2-40B4-BE49-F238E27FC236}">
                <a16:creationId xmlns:a16="http://schemas.microsoft.com/office/drawing/2014/main" id="{EB99B9C7-4EF2-8EF8-3551-72840CDECFB4}"/>
              </a:ext>
            </a:extLst>
          </p:cNvPr>
          <p:cNvPicPr>
            <a:picLocks noChangeAspect="1"/>
          </p:cNvPicPr>
          <p:nvPr/>
        </p:nvPicPr>
        <p:blipFill>
          <a:blip r:embed="rId3">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69" name="TextBox 68">
            <a:extLst>
              <a:ext uri="{FF2B5EF4-FFF2-40B4-BE49-F238E27FC236}">
                <a16:creationId xmlns:a16="http://schemas.microsoft.com/office/drawing/2014/main" id="{A09FD207-00BB-9193-5ADE-F1EA8776D6F9}"/>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Tree>
    <p:extLst>
      <p:ext uri="{BB962C8B-B14F-4D97-AF65-F5344CB8AC3E}">
        <p14:creationId xmlns:p14="http://schemas.microsoft.com/office/powerpoint/2010/main" val="2639032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1A844-EA19-6F73-8845-B88A7619E2A2}"/>
            </a:ext>
          </a:extLst>
        </p:cNvPr>
        <p:cNvGrpSpPr/>
        <p:nvPr/>
      </p:nvGrpSpPr>
      <p:grpSpPr>
        <a:xfrm>
          <a:off x="0" y="0"/>
          <a:ext cx="0" cy="0"/>
          <a:chOff x="0" y="0"/>
          <a:chExt cx="0" cy="0"/>
        </a:xfrm>
      </p:grpSpPr>
      <p:sp>
        <p:nvSpPr>
          <p:cNvPr id="67" name="Shape 0">
            <a:extLst>
              <a:ext uri="{FF2B5EF4-FFF2-40B4-BE49-F238E27FC236}">
                <a16:creationId xmlns:a16="http://schemas.microsoft.com/office/drawing/2014/main" id="{06D5D796-21D1-7CD4-E5E2-05A44A18C3BF}"/>
              </a:ext>
              <a:ext uri="{C183D7F6-B498-43B3-948B-1728B52AA6E4}">
                <adec:decorative xmlns:adec="http://schemas.microsoft.com/office/drawing/2017/decorative" val="1"/>
              </a:ext>
            </a:extLst>
          </p:cNvPr>
          <p:cNvSpPr/>
          <p:nvPr/>
        </p:nvSpPr>
        <p:spPr>
          <a:xfrm>
            <a:off x="0" y="0"/>
            <a:ext cx="12192000" cy="73152"/>
          </a:xfrm>
          <a:prstGeom prst="rect">
            <a:avLst/>
          </a:prstGeom>
          <a:solidFill>
            <a:srgbClr val="0D737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Text 1">
            <a:extLst>
              <a:ext uri="{FF2B5EF4-FFF2-40B4-BE49-F238E27FC236}">
                <a16:creationId xmlns:a16="http://schemas.microsoft.com/office/drawing/2014/main" id="{EB726E52-5190-EC7A-0DE1-E570C9B48939}"/>
              </a:ext>
            </a:extLst>
          </p:cNvPr>
          <p:cNvSpPr>
            <a:spLocks noGrp="1"/>
          </p:cNvSpPr>
          <p:nvPr>
            <p:ph type="title" idx="4294967295"/>
          </p:nvPr>
        </p:nvSpPr>
        <p:spPr>
          <a:xfrm>
            <a:off x="477520" y="365760"/>
            <a:ext cx="7623208" cy="3657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33" b="1" i="0" u="none" strike="noStrike" kern="0" cap="none" spc="400" normalizeH="0" baseline="0" noProof="0" dirty="0">
                <a:ln>
                  <a:noFill/>
                </a:ln>
                <a:solidFill>
                  <a:srgbClr val="0D7377"/>
                </a:solidFill>
                <a:effectLst/>
                <a:uLnTx/>
                <a:uFillTx/>
                <a:latin typeface="Trebuchet MS" pitchFamily="34" charset="0"/>
                <a:ea typeface="Trebuchet MS" pitchFamily="34" charset="-122"/>
                <a:cs typeface="Trebuchet MS" pitchFamily="34" charset="-120"/>
              </a:rPr>
              <a:t>REFERENCES (CONTINUED)</a:t>
            </a:r>
            <a:endParaRPr kumimoji="0" lang="en-US" sz="13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0A69708-010C-C318-8B83-E692CC36821B}"/>
              </a:ext>
            </a:extLst>
          </p:cNvPr>
          <p:cNvSpPr txBox="1"/>
          <p:nvPr/>
        </p:nvSpPr>
        <p:spPr>
          <a:xfrm>
            <a:off x="477520" y="731520"/>
            <a:ext cx="11578566" cy="5647700"/>
          </a:xfrm>
          <a:prstGeom prst="rect">
            <a:avLst/>
          </a:prstGeom>
          <a:noFill/>
        </p:spPr>
        <p:txBody>
          <a:bodyPr wrap="square" rtlCol="0">
            <a:spAutoFit/>
          </a:bodyPr>
          <a:lstStyle/>
          <a:p>
            <a:pPr>
              <a:spcAft>
                <a:spcPts val="300"/>
              </a:spcAft>
            </a:pPr>
            <a:r>
              <a:rPr lang="en-US" sz="1200"/>
              <a:t>14. National Council for Mental Wellbeing. Improving Utilization of Long-acting Medications: Toward Standardized Measures [Internet]. National Council for Mental Wellbeing; 2025 Nov [cited 2026 Mar 4]. Available from: </a:t>
            </a:r>
            <a:r>
              <a:rPr lang="en-US" sz="1200">
                <a:hlinkClick r:id="rId3"/>
              </a:rPr>
              <a:t>https://www.thenationalcouncil.org/wp-content/uploads/2025/11/3645_MDI-LAM-Report-25.10.31-v1-3.pdf</a:t>
            </a:r>
            <a:endParaRPr lang="en-US" sz="1200"/>
          </a:p>
          <a:p>
            <a:pPr>
              <a:spcAft>
                <a:spcPts val="300"/>
              </a:spcAft>
            </a:pPr>
            <a:r>
              <a:rPr lang="en-US" sz="1200"/>
              <a:t>15. Massachusetts Bureau of Substance Addiction Services Dashboard. Workbook: BSAS_Dashboard_Phase_3_Community_Profile [Internet]. [cited 2026 May 3]. Available from: </a:t>
            </a:r>
            <a:r>
              <a:rPr lang="en-US" sz="1200">
                <a:hlinkClick r:id="rId4"/>
              </a:rPr>
              <a:t>https://datavisualization.dph.mass.gov/views/BSAS_Dashboard_Phase_3_Community_Profile/CP_Data_to_Action?%3Aembed=y&amp;%3Alinktarget=_self&amp;Select%20Community%20Detail=State%20of%20Massachusetts&amp;Town%20List=Boston&amp;County%20List=Suffolk%20County</a:t>
            </a:r>
            <a:endParaRPr lang="en-US" sz="1200"/>
          </a:p>
          <a:p>
            <a:pPr>
              <a:spcAft>
                <a:spcPts val="300"/>
              </a:spcAft>
            </a:pPr>
            <a:r>
              <a:rPr lang="en-US" sz="1200"/>
              <a:t>16. Substance Abuse and Mental Health Services Administration (SAMHSA). Key Substance Use and Mental Health Indicators in the United States: Results from the 2022 National Survey on Drug Use and Health [Internet]. Center for Behavioral Health Statistics and Quality, SAMHSA.; 2023 [cited 2026 Jan 29]. Report HHS Publication No. PEP23-07-01-006. Available from: </a:t>
            </a:r>
            <a:r>
              <a:rPr lang="en-US" sz="1200">
                <a:hlinkClick r:id="rId5"/>
              </a:rPr>
              <a:t>https://www.samhsa.gov/data/sites/default/files/reports/rpt42731/2022-nsduh-nnr.pdf</a:t>
            </a:r>
            <a:endParaRPr lang="en-US" sz="1200"/>
          </a:p>
          <a:p>
            <a:pPr>
              <a:spcAft>
                <a:spcPts val="300"/>
              </a:spcAft>
            </a:pPr>
            <a:r>
              <a:rPr lang="en-US" sz="1200"/>
              <a:t>17. Carroll AJ, Robinson DG, Kane JM, Kordon A, Bannon J, </a:t>
            </a:r>
            <a:r>
              <a:rPr lang="en-US" sz="1200" err="1"/>
              <a:t>Walunas</a:t>
            </a:r>
            <a:r>
              <a:rPr lang="en-US" sz="1200"/>
              <a:t> TL, et al. Multi-level barriers and facilitators to implementing evidence-based antipsychotics in the treatment of early-phase schizophrenia. Front Health Serv. 2024 Oct 14;4. doi:10.3389/frhs.2024.1385398</a:t>
            </a:r>
          </a:p>
          <a:p>
            <a:pPr>
              <a:spcAft>
                <a:spcPts val="300"/>
              </a:spcAft>
            </a:pPr>
            <a:r>
              <a:rPr lang="en-US" sz="1200"/>
              <a:t>18. </a:t>
            </a:r>
            <a:r>
              <a:rPr lang="en-US" sz="1200" err="1"/>
              <a:t>Velligan</a:t>
            </a:r>
            <a:r>
              <a:rPr lang="en-US" sz="1200"/>
              <a:t> D, Salinas GD, Belcher E, </a:t>
            </a:r>
            <a:r>
              <a:rPr lang="en-US" sz="1200" err="1"/>
              <a:t>Franzenburg</a:t>
            </a:r>
            <a:r>
              <a:rPr lang="en-US" sz="1200"/>
              <a:t> KR, </a:t>
            </a:r>
            <a:r>
              <a:rPr lang="en-US" sz="1200" err="1"/>
              <a:t>Suett</a:t>
            </a:r>
            <a:r>
              <a:rPr lang="en-US" sz="1200"/>
              <a:t> M, Thompson S, et al. Clinician differences in attitudes and perceptions on the use of long-acting injectable antipsychotic agents in treating patients with schizophrenia: results from the US DECIDE survey. BMC Psychiatry. 2025 Mar 11;25:232. doi:10.1186/s12888-025-06565-1 PubMed PMID: 40069675; PubMed Central PMCID: PMC11899160.</a:t>
            </a:r>
          </a:p>
          <a:p>
            <a:pPr>
              <a:spcAft>
                <a:spcPts val="300"/>
              </a:spcAft>
            </a:pPr>
            <a:r>
              <a:rPr lang="en-US" sz="1200"/>
              <a:t>19. Weiden PJ, Roma RS, </a:t>
            </a:r>
            <a:r>
              <a:rPr lang="en-US" sz="1200" err="1"/>
              <a:t>Velligan</a:t>
            </a:r>
            <a:r>
              <a:rPr lang="en-US" sz="1200"/>
              <a:t> DI, </a:t>
            </a:r>
            <a:r>
              <a:rPr lang="en-US" sz="1200" err="1"/>
              <a:t>Alphs</a:t>
            </a:r>
            <a:r>
              <a:rPr lang="en-US" sz="1200"/>
              <a:t> L, DiChiara M, Davidson B. The challenge of offering long-acting antipsychotic therapies: a preliminary discourse analysis of psychiatrist recommendations for injectable therapy to patients with schizophrenia. J Clin Psychiatry. 2015 Jun;76(6):684–90. doi:10.4088/JCP.13m08946 PubMed PMID: 25939027.</a:t>
            </a:r>
          </a:p>
          <a:p>
            <a:pPr>
              <a:spcAft>
                <a:spcPts val="300"/>
              </a:spcAft>
            </a:pPr>
            <a:r>
              <a:rPr lang="en-US" sz="1200"/>
              <a:t>20. Kane JM, Schooler NR, Marcy P, </a:t>
            </a:r>
            <a:r>
              <a:rPr lang="en-US" sz="1200" err="1"/>
              <a:t>Achtyes</a:t>
            </a:r>
            <a:r>
              <a:rPr lang="en-US" sz="1200"/>
              <a:t> ED, Correll CU, Robinson DG. Patients With Early-Phase Schizophrenia Will Accept Treatment With Sustained-Release Medication (Long-Acting Injectable Antipsychotics): Results From the Recruitment Phase of the PRELAPSE Trial. J Clin Psychiatry. 2019 Apr 23;80(3):18m12546. doi:10.4088/JCP.18m12546 PubMed PMID: 31050233.</a:t>
            </a:r>
          </a:p>
          <a:p>
            <a:pPr>
              <a:spcAft>
                <a:spcPts val="300"/>
              </a:spcAft>
            </a:pPr>
            <a:r>
              <a:rPr lang="en-US" sz="1200"/>
              <a:t>21. </a:t>
            </a:r>
            <a:r>
              <a:rPr lang="en-GB" sz="1200"/>
              <a:t>Foo CYS, </a:t>
            </a:r>
            <a:r>
              <a:rPr lang="en-GB" sz="1200" err="1"/>
              <a:t>MacLaurin</a:t>
            </a:r>
            <a:r>
              <a:rPr lang="en-GB" sz="1200"/>
              <a:t> SA, Angelini MC, Abrams R, Hoffman D, Guyer-Deason M, Saleh A, Massachusetts General Hospital Long-Acting Injectable Antipsychotic Working Group, and Cather C. Building a System-Wide Coalition to Improve Long-Acting Injectable Antipsychotic Use in Massachusetts. Poster presented for The 6th Annual Mass-STEP Conference: Building Bridges for Psychosis, Waltham, MA; November 3, 2025. Available online from: </a:t>
            </a:r>
            <a:r>
              <a:rPr lang="en-GB" sz="1200" u="sng">
                <a:hlinkClick r:id="rId6"/>
              </a:rPr>
              <a:t>https://www.mapnet.online/2025-massstep-posters/2025/11/3/building-a-systems-wide-coalition-to-improve-long-acting-injectable-antipsychotic-use-in-massachusetts</a:t>
            </a:r>
            <a:endParaRPr lang="en-US" sz="1200"/>
          </a:p>
          <a:p>
            <a:pPr>
              <a:spcAft>
                <a:spcPts val="300"/>
              </a:spcAft>
            </a:pPr>
            <a:r>
              <a:rPr lang="en-US" sz="1200"/>
              <a:t>22. </a:t>
            </a:r>
            <a:r>
              <a:rPr lang="en-GB" sz="1200"/>
              <a:t>Foo CYS, </a:t>
            </a:r>
            <a:r>
              <a:rPr lang="en-GB" sz="1200" err="1"/>
              <a:t>MacLaurin</a:t>
            </a:r>
            <a:r>
              <a:rPr lang="en-GB" sz="1200"/>
              <a:t> SA, SMI-REACH Steering and Leadership Committees, MGH SMI-REACH Workgroup, </a:t>
            </a:r>
            <a:r>
              <a:rPr lang="en-GB" sz="1200" err="1"/>
              <a:t>Mueser</a:t>
            </a:r>
            <a:r>
              <a:rPr lang="en-GB" sz="1200"/>
              <a:t> KT, Zeidman J, Guyer-Deason M, Saleh A, Cather C. An implementation science approach to addressing underutilization of evidence-based pharmacotherapies for serious mental illness in Massachusetts. Poster presented for The 14</a:t>
            </a:r>
            <a:r>
              <a:rPr lang="en-GB" sz="1200" baseline="30000"/>
              <a:t>th </a:t>
            </a:r>
            <a:r>
              <a:rPr lang="en-GB" sz="1200"/>
              <a:t>Annual MGB AMC Public and Community Psychiatry Spring Symposium, Boston, MA; March 18, 2026. Available upon request from Foo CYS. </a:t>
            </a:r>
            <a:endParaRPr lang="en-US" sz="1200"/>
          </a:p>
          <a:p>
            <a:pPr>
              <a:spcAft>
                <a:spcPts val="300"/>
              </a:spcAft>
            </a:pPr>
            <a:r>
              <a:rPr lang="en-US" sz="1200"/>
              <a:t>23. </a:t>
            </a:r>
            <a:r>
              <a:rPr lang="en-GB" sz="1200"/>
              <a:t>Foo CYS</a:t>
            </a:r>
            <a:r>
              <a:rPr lang="en-GB" sz="1200" b="1"/>
              <a:t>, </a:t>
            </a:r>
            <a:r>
              <a:rPr lang="en-GB" sz="1200"/>
              <a:t>Le TD, Leonard CJ, Monroe I, </a:t>
            </a:r>
            <a:r>
              <a:rPr lang="en-GB" sz="1200" err="1"/>
              <a:t>Mueser</a:t>
            </a:r>
            <a:r>
              <a:rPr lang="en-GB" sz="1200"/>
              <a:t> KT, Cather C. A systematic review of interventions and implementation strategies to promote long-acting antipsychotic medication use. Poster presented for The 14</a:t>
            </a:r>
            <a:r>
              <a:rPr lang="en-GB" sz="1200" baseline="30000"/>
              <a:t>th </a:t>
            </a:r>
            <a:r>
              <a:rPr lang="en-GB" sz="1200"/>
              <a:t>Annual MGB AMC Public and Community Psychiatry Spring Symposium, Boston, MA; March 18, 2026. Available upon request from Foo CYS.</a:t>
            </a:r>
            <a:endParaRPr lang="en-US" sz="1200"/>
          </a:p>
          <a:p>
            <a:pPr>
              <a:spcAft>
                <a:spcPts val="300"/>
              </a:spcAft>
            </a:pPr>
            <a:endParaRPr lang="en-US" sz="1200"/>
          </a:p>
        </p:txBody>
      </p:sp>
      <p:pic>
        <p:nvPicPr>
          <p:cNvPr id="68" name="Picture 67" descr="Logo for Massachusetts General Hospital Center of Excellence for Psychosocial and Systemic Research ">
            <a:extLst>
              <a:ext uri="{FF2B5EF4-FFF2-40B4-BE49-F238E27FC236}">
                <a16:creationId xmlns:a16="http://schemas.microsoft.com/office/drawing/2014/main" id="{EC995F3A-A900-0279-12A5-9F9A9E810CFE}"/>
              </a:ext>
            </a:extLst>
          </p:cNvPr>
          <p:cNvPicPr>
            <a:picLocks noChangeAspect="1"/>
          </p:cNvPicPr>
          <p:nvPr/>
        </p:nvPicPr>
        <p:blipFill>
          <a:blip r:embed="rId7">
            <a:extLst>
              <a:ext uri="{28A0092B-C50C-407E-A947-70E740481C1C}">
                <a14:useLocalDpi xmlns:a14="http://schemas.microsoft.com/office/drawing/2010/main" val="0"/>
              </a:ext>
            </a:extLst>
          </a:blip>
          <a:srcRect l="12829" t="24287" b="20405"/>
          <a:stretch/>
        </p:blipFill>
        <p:spPr>
          <a:xfrm>
            <a:off x="146547" y="6265213"/>
            <a:ext cx="1629089" cy="388641"/>
          </a:xfrm>
          <a:prstGeom prst="rect">
            <a:avLst/>
          </a:prstGeom>
        </p:spPr>
      </p:pic>
      <p:sp>
        <p:nvSpPr>
          <p:cNvPr id="69" name="TextBox 68">
            <a:extLst>
              <a:ext uri="{FF2B5EF4-FFF2-40B4-BE49-F238E27FC236}">
                <a16:creationId xmlns:a16="http://schemas.microsoft.com/office/drawing/2014/main" id="{CD91A075-1FFB-1AC2-FCDA-6E73A35FEB64}"/>
              </a:ext>
            </a:extLst>
          </p:cNvPr>
          <p:cNvSpPr txBox="1"/>
          <p:nvPr/>
        </p:nvSpPr>
        <p:spPr>
          <a:xfrm>
            <a:off x="135914" y="6570512"/>
            <a:ext cx="191623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E7E6E6">
                    <a:lumMod val="50000"/>
                  </a:srgbClr>
                </a:solidFill>
                <a:effectLst/>
                <a:uLnTx/>
                <a:uFillTx/>
                <a:latin typeface="Calibri" panose="020F0502020204030204"/>
                <a:ea typeface="+mn-ea"/>
                <a:cs typeface="+mn-cs"/>
              </a:rPr>
              <a:t>Presented by Foo CYS, 2026</a:t>
            </a:r>
          </a:p>
        </p:txBody>
      </p:sp>
    </p:spTree>
    <p:extLst>
      <p:ext uri="{BB962C8B-B14F-4D97-AF65-F5344CB8AC3E}">
        <p14:creationId xmlns:p14="http://schemas.microsoft.com/office/powerpoint/2010/main" val="4149944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95EBB5-6CFF-C141-42F1-497D0B19D5E1}"/>
              </a:ext>
            </a:extLst>
          </p:cNvPr>
          <p:cNvSpPr>
            <a:spLocks noGrp="1"/>
          </p:cNvSpPr>
          <p:nvPr>
            <p:ph type="title"/>
          </p:nvPr>
        </p:nvSpPr>
        <p:spPr>
          <a:xfrm>
            <a:off x="350520" y="-438150"/>
            <a:ext cx="11315700" cy="438150"/>
          </a:xfrm>
        </p:spPr>
        <p:txBody>
          <a:bodyPr vert="horz" lIns="0" tIns="0" rIns="0" bIns="0" rtlCol="0" anchor="b">
            <a:noAutofit/>
          </a:bodyPr>
          <a:lstStyle/>
          <a:p>
            <a:r>
              <a:rPr lang="en-US" dirty="0"/>
              <a:t>Agenda </a:t>
            </a:r>
            <a:r>
              <a:rPr lang="en-US" dirty="0" err="1"/>
              <a:t>cont.’d</a:t>
            </a:r>
            <a:endParaRPr lang="en-US" dirty="0"/>
          </a:p>
        </p:txBody>
      </p:sp>
      <p:pic>
        <p:nvPicPr>
          <p:cNvPr id="3" name="Picture 2" descr="2:10 PM&#10;&#10;No Wrong Door: A Statewide Partnership to Expand Medication Access and Use for People with Serious Mental Illness&#10;Cheryl Foo, PhD, MGH CoE for Psychosocial and Systemic Research, Harvard Medical School &#10;&#10;2:50 PM&#10;&#10;Strengthening Statewide Implementation of Alternative to Incarceration Program&#10;Dara Drawbridge, PhD, UMass Chan iSPARC, Michelle Crist, PhD, UMass Chan iSPARC, Vincent Lorenti, Esq., MA Probation Service - Office of Community Corrections&#10;&#10;3:30 PM&#10;&#10;Promoting Positive Aging for People with SMI Living in the Community: The Hopeful Healthy Living Program&#10;Kim Mueser, PhD, MGH CoE for Psychosocial and Systemic Research, Harvard Medical School, Jasen Coole, MA, ACCS, Baycove Human Services">
            <a:extLst>
              <a:ext uri="{FF2B5EF4-FFF2-40B4-BE49-F238E27FC236}">
                <a16:creationId xmlns:a16="http://schemas.microsoft.com/office/drawing/2014/main" id="{09C66C0C-89EA-AC38-EAA7-79E548898F95}"/>
              </a:ext>
            </a:extLst>
          </p:cNvPr>
          <p:cNvPicPr>
            <a:picLocks noChangeAspect="1"/>
          </p:cNvPicPr>
          <p:nvPr/>
        </p:nvPicPr>
        <p:blipFill>
          <a:blip r:embed="rId2"/>
          <a:srcRect l="-1" r="3927"/>
          <a:stretch>
            <a:fillRect/>
          </a:stretch>
        </p:blipFill>
        <p:spPr>
          <a:xfrm>
            <a:off x="1921561" y="67734"/>
            <a:ext cx="7933639" cy="6110817"/>
          </a:xfrm>
          <a:prstGeom prst="rect">
            <a:avLst/>
          </a:prstGeom>
          <a:noFill/>
        </p:spPr>
      </p:pic>
      <p:sp>
        <p:nvSpPr>
          <p:cNvPr id="2" name="Rectangle 1" descr="2:10 PM&#10;&#10;No Wrong Door: A Statewide Partnership to Expand Medication Access and Use for People with Serious Mental Illness&#10;Cheryl Foo, PhD, MGH CoE for Psychosocial and Systemic Research, Harvard Medical School &#10;&#10;2:50 PM&#10;&#10;Strengthening Statewide Implementation of Alternative to Incarceration Program&#10;Dara Drawbridge, PhD, UMass Chan iSPARC, Michelle Crist, PhD, UMass Chan iSPARC, Vincent Lorenti, Esq., MA Probation Service - Office of Community Corrections&#10;&#10;3:30 PM&#10;&#10;Promoting Positive Aging for People with SMI Living in the Community: The Hopeful Healthy Living Program&#10;Kim Mueser, PhD, MGH CoE for Psychosocial and Systemic Research, Harvard Medical School, Jasen Coole, MA, ACCS, Baycove Human Services">
            <a:extLst>
              <a:ext uri="{FF2B5EF4-FFF2-40B4-BE49-F238E27FC236}">
                <a16:creationId xmlns:a16="http://schemas.microsoft.com/office/drawing/2014/main" id="{9556F763-E72D-BA5F-CBC7-B64888C56201}"/>
              </a:ext>
            </a:extLst>
          </p:cNvPr>
          <p:cNvSpPr/>
          <p:nvPr/>
        </p:nvSpPr>
        <p:spPr>
          <a:xfrm>
            <a:off x="1921561" y="5467350"/>
            <a:ext cx="965200" cy="711200"/>
          </a:xfrm>
          <a:prstGeom prst="rect">
            <a:avLst/>
          </a:prstGeom>
          <a:solidFill>
            <a:srgbClr val="013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defTabSz="609630"/>
            <a:endParaRPr lang="en-US" sz="1200">
              <a:solidFill>
                <a:srgbClr val="FFFFFF"/>
              </a:solidFill>
              <a:latin typeface="Calibri"/>
            </a:endParaRPr>
          </a:p>
        </p:txBody>
      </p:sp>
      <p:sp>
        <p:nvSpPr>
          <p:cNvPr id="4" name="Rectangle 3">
            <a:extLst>
              <a:ext uri="{FF2B5EF4-FFF2-40B4-BE49-F238E27FC236}">
                <a16:creationId xmlns:a16="http://schemas.microsoft.com/office/drawing/2014/main" id="{64F97674-29BA-0035-1DB2-522E4B40B77E}"/>
              </a:ext>
              <a:ext uri="{C183D7F6-B498-43B3-948B-1728B52AA6E4}">
                <adec:decorative xmlns:adec="http://schemas.microsoft.com/office/drawing/2017/decorative" val="1"/>
              </a:ext>
            </a:extLst>
          </p:cNvPr>
          <p:cNvSpPr/>
          <p:nvPr/>
        </p:nvSpPr>
        <p:spPr>
          <a:xfrm>
            <a:off x="8890000" y="5462814"/>
            <a:ext cx="965200" cy="711200"/>
          </a:xfrm>
          <a:prstGeom prst="rect">
            <a:avLst/>
          </a:prstGeom>
          <a:solidFill>
            <a:srgbClr val="013B6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defTabSz="609630"/>
            <a:endParaRPr lang="en-US" sz="1200">
              <a:solidFill>
                <a:srgbClr val="FFFFFF"/>
              </a:solidFill>
              <a:latin typeface="Calibri"/>
            </a:endParaRPr>
          </a:p>
        </p:txBody>
      </p:sp>
    </p:spTree>
    <p:extLst>
      <p:ext uri="{BB962C8B-B14F-4D97-AF65-F5344CB8AC3E}">
        <p14:creationId xmlns:p14="http://schemas.microsoft.com/office/powerpoint/2010/main" val="3351561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3B230-9765-7DB0-0CDE-49E537A212B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3A0D83F-8B67-9DA8-C91F-9CDCB7140F3A}"/>
              </a:ext>
            </a:extLst>
          </p:cNvPr>
          <p:cNvSpPr>
            <a:spLocks noGrp="1"/>
          </p:cNvSpPr>
          <p:nvPr>
            <p:ph type="title"/>
          </p:nvPr>
        </p:nvSpPr>
        <p:spPr>
          <a:xfrm>
            <a:off x="221673" y="1143000"/>
            <a:ext cx="7315200" cy="2075413"/>
          </a:xfrm>
        </p:spPr>
        <p:txBody>
          <a:bodyPr vert="horz" lIns="0" tIns="0" rIns="0" bIns="0" rtlCol="0" anchor="b" anchorCtr="0">
            <a:noAutofit/>
          </a:bodyPr>
          <a:lstStyle/>
          <a:p>
            <a:r>
              <a:rPr lang="en-US"/>
              <a:t>Closing Remarks  </a:t>
            </a:r>
          </a:p>
        </p:txBody>
      </p:sp>
      <p:sp>
        <p:nvSpPr>
          <p:cNvPr id="2" name="TextBox 21">
            <a:extLst>
              <a:ext uri="{FF2B5EF4-FFF2-40B4-BE49-F238E27FC236}">
                <a16:creationId xmlns:a16="http://schemas.microsoft.com/office/drawing/2014/main" id="{5F7743A0-E8FF-70B8-848A-37350CA214A9}"/>
              </a:ext>
            </a:extLst>
          </p:cNvPr>
          <p:cNvSpPr txBox="1"/>
          <p:nvPr/>
        </p:nvSpPr>
        <p:spPr>
          <a:xfrm>
            <a:off x="203200" y="3429000"/>
            <a:ext cx="12192000" cy="1231106"/>
          </a:xfrm>
          <a:prstGeom prst="rect">
            <a:avLst/>
          </a:prstGeom>
        </p:spPr>
        <p:txBody>
          <a:bodyPr wrap="square" lIns="0" tIns="0" rIns="0" bIns="0" rtlCol="0" anchor="t">
            <a:spAutoFit/>
          </a:bodyPr>
          <a:lstStyle/>
          <a:p>
            <a:pPr defTabSz="609630"/>
            <a:r>
              <a:rPr lang="en-GB" sz="2000" b="1">
                <a:solidFill>
                  <a:srgbClr val="FFFFFF"/>
                </a:solidFill>
                <a:latin typeface="Calibri"/>
                <a:ea typeface="Calibri"/>
                <a:cs typeface="Calibri"/>
              </a:rPr>
              <a:t>Cori Cather</a:t>
            </a:r>
            <a:r>
              <a:rPr lang="en-GB" sz="2000">
                <a:solidFill>
                  <a:srgbClr val="FFFFFF"/>
                </a:solidFill>
                <a:latin typeface="Calibri"/>
                <a:ea typeface="Calibri"/>
                <a:cs typeface="Calibri"/>
              </a:rPr>
              <a:t>, PhD, Associate Professor of Psychology, </a:t>
            </a:r>
          </a:p>
          <a:p>
            <a:pPr defTabSz="609630"/>
            <a:r>
              <a:rPr lang="en-GB" sz="2000">
                <a:solidFill>
                  <a:srgbClr val="FFFFFF"/>
                </a:solidFill>
                <a:latin typeface="Calibri"/>
                <a:ea typeface="Calibri"/>
                <a:cs typeface="Calibri"/>
              </a:rPr>
              <a:t>Director of MGH </a:t>
            </a:r>
            <a:r>
              <a:rPr lang="en-GB" sz="2000" err="1">
                <a:solidFill>
                  <a:srgbClr val="FFFFFF"/>
                </a:solidFill>
                <a:latin typeface="Calibri"/>
                <a:ea typeface="Calibri"/>
                <a:cs typeface="Calibri"/>
              </a:rPr>
              <a:t>Center</a:t>
            </a:r>
            <a:r>
              <a:rPr lang="en-GB" sz="2000">
                <a:solidFill>
                  <a:srgbClr val="FFFFFF"/>
                </a:solidFill>
                <a:latin typeface="Calibri"/>
                <a:ea typeface="Calibri"/>
                <a:cs typeface="Calibri"/>
              </a:rPr>
              <a:t> of Excellence for Psychosocial and Systemic Research</a:t>
            </a:r>
            <a:endParaRPr lang="en-US" sz="1200">
              <a:solidFill>
                <a:srgbClr val="FFFFFF"/>
              </a:solidFill>
              <a:latin typeface="Calibri"/>
            </a:endParaRPr>
          </a:p>
          <a:p>
            <a:pPr defTabSz="609630"/>
            <a:endParaRPr lang="en-GB" sz="2000">
              <a:solidFill>
                <a:srgbClr val="FFFFFF"/>
              </a:solidFill>
              <a:latin typeface="Calibri"/>
              <a:ea typeface="Calibri"/>
              <a:cs typeface="Calibri"/>
            </a:endParaRPr>
          </a:p>
          <a:p>
            <a:pPr defTabSz="609630"/>
            <a:r>
              <a:rPr lang="en-GB" sz="2000" b="1">
                <a:solidFill>
                  <a:srgbClr val="FFFFFF"/>
                </a:solidFill>
                <a:latin typeface="Calibri" panose="020F0502020204030204" pitchFamily="34" charset="0"/>
                <a:cs typeface="Calibri" panose="020F0502020204030204" pitchFamily="34" charset="0"/>
              </a:rPr>
              <a:t>Megan Kelly</a:t>
            </a:r>
            <a:r>
              <a:rPr lang="en-GB" sz="2000">
                <a:solidFill>
                  <a:srgbClr val="FFFFFF"/>
                </a:solidFill>
                <a:latin typeface="Calibri" panose="020F0502020204030204" pitchFamily="34" charset="0"/>
                <a:cs typeface="Calibri" panose="020F0502020204030204" pitchFamily="34" charset="0"/>
              </a:rPr>
              <a:t>, PhD, Professor of Psychiatry and Director of </a:t>
            </a:r>
            <a:r>
              <a:rPr lang="en-GB" sz="2000" err="1">
                <a:solidFill>
                  <a:srgbClr val="FFFFFF"/>
                </a:solidFill>
                <a:latin typeface="Calibri" panose="020F0502020204030204" pitchFamily="34" charset="0"/>
                <a:cs typeface="Calibri" panose="020F0502020204030204" pitchFamily="34" charset="0"/>
              </a:rPr>
              <a:t>iSPARC</a:t>
            </a:r>
            <a:r>
              <a:rPr lang="en-GB" sz="2000">
                <a:solidFill>
                  <a:srgbClr val="FFFFFF"/>
                </a:solidFill>
                <a:latin typeface="Calibri" panose="020F0502020204030204" pitchFamily="34" charset="0"/>
                <a:cs typeface="Calibri" panose="020F0502020204030204" pitchFamily="34" charset="0"/>
              </a:rPr>
              <a:t> ​​</a:t>
            </a:r>
            <a:endParaRPr lang="en-US" sz="200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34036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FB649-02AF-02F7-5A02-01F720392E2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84399590-8341-49DF-A4FB-969D907A4FBD}"/>
              </a:ext>
            </a:extLst>
          </p:cNvPr>
          <p:cNvSpPr>
            <a:spLocks noGrp="1"/>
          </p:cNvSpPr>
          <p:nvPr>
            <p:ph type="title"/>
          </p:nvPr>
        </p:nvSpPr>
        <p:spPr>
          <a:xfrm>
            <a:off x="355600" y="-736600"/>
            <a:ext cx="9296400" cy="2075413"/>
          </a:xfrm>
        </p:spPr>
        <p:txBody>
          <a:bodyPr vert="horz" lIns="0" tIns="0" rIns="0" bIns="0" rtlCol="0" anchor="b" anchorCtr="0">
            <a:noAutofit/>
          </a:bodyPr>
          <a:lstStyle/>
          <a:p>
            <a:r>
              <a:rPr lang="en-US"/>
              <a:t>Evaluation Form</a:t>
            </a:r>
          </a:p>
        </p:txBody>
      </p:sp>
      <p:pic>
        <p:nvPicPr>
          <p:cNvPr id="5" name="Picture 4" descr="A qr code with black squares&#10;https://lms.mghcme.org/BuildingSolutions&#10;">
            <a:extLst>
              <a:ext uri="{FF2B5EF4-FFF2-40B4-BE49-F238E27FC236}">
                <a16:creationId xmlns:a16="http://schemas.microsoft.com/office/drawing/2014/main" id="{BDACAD81-9F09-FD2E-0AE8-60F21263BE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0400" y="2108200"/>
            <a:ext cx="3424688" cy="3437467"/>
          </a:xfrm>
          <a:prstGeom prst="rect">
            <a:avLst/>
          </a:prstGeom>
        </p:spPr>
      </p:pic>
      <p:sp>
        <p:nvSpPr>
          <p:cNvPr id="3" name="TextBox 21">
            <a:extLst>
              <a:ext uri="{FF2B5EF4-FFF2-40B4-BE49-F238E27FC236}">
                <a16:creationId xmlns:a16="http://schemas.microsoft.com/office/drawing/2014/main" id="{DE65418F-8645-F299-17FD-01B05F81414A}"/>
              </a:ext>
            </a:extLst>
          </p:cNvPr>
          <p:cNvSpPr txBox="1"/>
          <p:nvPr/>
        </p:nvSpPr>
        <p:spPr>
          <a:xfrm>
            <a:off x="230031" y="5881352"/>
            <a:ext cx="12192000" cy="615553"/>
          </a:xfrm>
          <a:prstGeom prst="rect">
            <a:avLst/>
          </a:prstGeom>
        </p:spPr>
        <p:txBody>
          <a:bodyPr wrap="square" lIns="0" tIns="0" rIns="0" bIns="0" rtlCol="0" anchor="t">
            <a:spAutoFit/>
          </a:bodyPr>
          <a:lstStyle/>
          <a:p>
            <a:pPr defTabSz="609630"/>
            <a:r>
              <a:rPr lang="en-GB" sz="2000" dirty="0">
                <a:solidFill>
                  <a:schemeClr val="bg1"/>
                </a:solidFill>
                <a:latin typeface="Calibri"/>
                <a:ea typeface="Calibri"/>
                <a:cs typeface="Calibri"/>
              </a:rPr>
              <a:t>Link:</a:t>
            </a:r>
            <a:r>
              <a:rPr lang="en-GB" sz="2000" dirty="0">
                <a:solidFill>
                  <a:schemeClr val="bg1"/>
                </a:solidFill>
                <a:ea typeface="+mn-lt"/>
                <a:cs typeface="+mn-lt"/>
              </a:rPr>
              <a:t> </a:t>
            </a:r>
            <a:r>
              <a:rPr lang="en-GB" sz="2000" u="sng" dirty="0">
                <a:solidFill>
                  <a:schemeClr val="bg1"/>
                </a:solidFill>
                <a:ea typeface="+mn-lt"/>
                <a:cs typeface="+mn-lt"/>
                <a:hlinkClick r:id="rId3">
                  <a:extLst>
                    <a:ext uri="{A12FA001-AC4F-418D-AE19-62706E023703}">
                      <ahyp:hlinkClr xmlns:ahyp="http://schemas.microsoft.com/office/drawing/2018/hyperlinkcolor" val="tx"/>
                    </a:ext>
                  </a:extLst>
                </a:hlinkClick>
              </a:rPr>
              <a:t>https://lms.mghcme.org/BuildingSolutions</a:t>
            </a:r>
            <a:endParaRPr lang="en-GB" dirty="0">
              <a:solidFill>
                <a:schemeClr val="bg1"/>
              </a:solidFill>
              <a:ea typeface="+mn-lt"/>
              <a:cs typeface="+mn-lt"/>
              <a:hlinkClick r:id="" action="ppaction://noaction">
                <a:extLst>
                  <a:ext uri="{A12FA001-AC4F-418D-AE19-62706E023703}">
                    <ahyp:hlinkClr xmlns:ahyp="http://schemas.microsoft.com/office/drawing/2018/hyperlinkcolor" val="tx"/>
                  </a:ext>
                </a:extLst>
              </a:hlinkClick>
            </a:endParaRPr>
          </a:p>
          <a:p>
            <a:pPr defTabSz="609630"/>
            <a:endParaRPr lang="en-GB" sz="2000" dirty="0">
              <a:solidFill>
                <a:schemeClr val="bg1"/>
              </a:solidFill>
              <a:ea typeface="Calibri"/>
              <a:cs typeface="Calibri"/>
            </a:endParaRPr>
          </a:p>
        </p:txBody>
      </p:sp>
    </p:spTree>
    <p:extLst>
      <p:ext uri="{BB962C8B-B14F-4D97-AF65-F5344CB8AC3E}">
        <p14:creationId xmlns:p14="http://schemas.microsoft.com/office/powerpoint/2010/main" val="28928720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Screenshot of evaluation instructions webpage">
            <a:extLst>
              <a:ext uri="{FF2B5EF4-FFF2-40B4-BE49-F238E27FC236}">
                <a16:creationId xmlns:a16="http://schemas.microsoft.com/office/drawing/2014/main" id="{10536D51-1E77-C5ED-07ED-AEF63F7AAA61}"/>
              </a:ext>
            </a:extLst>
          </p:cNvPr>
          <p:cNvPicPr>
            <a:picLocks noChangeAspect="1"/>
          </p:cNvPicPr>
          <p:nvPr/>
        </p:nvPicPr>
        <p:blipFill>
          <a:blip r:embed="rId2"/>
          <a:stretch>
            <a:fillRect/>
          </a:stretch>
        </p:blipFill>
        <p:spPr>
          <a:xfrm>
            <a:off x="1749573" y="1108"/>
            <a:ext cx="9144000" cy="6858000"/>
          </a:xfrm>
          <a:prstGeom prst="rect">
            <a:avLst/>
          </a:prstGeom>
        </p:spPr>
      </p:pic>
      <p:sp>
        <p:nvSpPr>
          <p:cNvPr id="2" name="Title 1">
            <a:extLst>
              <a:ext uri="{FF2B5EF4-FFF2-40B4-BE49-F238E27FC236}">
                <a16:creationId xmlns:a16="http://schemas.microsoft.com/office/drawing/2014/main" id="{47284806-6098-18CF-19DF-1491A1F5CCE0}"/>
              </a:ext>
            </a:extLst>
          </p:cNvPr>
          <p:cNvSpPr>
            <a:spLocks noGrp="1"/>
          </p:cNvSpPr>
          <p:nvPr>
            <p:ph type="title"/>
          </p:nvPr>
        </p:nvSpPr>
        <p:spPr>
          <a:xfrm>
            <a:off x="640080" y="-2075413"/>
            <a:ext cx="7315200" cy="2075413"/>
          </a:xfrm>
        </p:spPr>
        <p:txBody>
          <a:bodyPr vert="horz" lIns="0" tIns="0" rIns="0" bIns="0" rtlCol="0" anchor="b" anchorCtr="0">
            <a:noAutofit/>
          </a:bodyPr>
          <a:lstStyle/>
          <a:p>
            <a:r>
              <a:rPr lang="en-US" dirty="0"/>
              <a:t>Evaluation instructions </a:t>
            </a:r>
          </a:p>
        </p:txBody>
      </p:sp>
    </p:spTree>
    <p:extLst>
      <p:ext uri="{BB962C8B-B14F-4D97-AF65-F5344CB8AC3E}">
        <p14:creationId xmlns:p14="http://schemas.microsoft.com/office/powerpoint/2010/main" val="14822125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D3475-7F88-8B67-201D-78459371786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018D513-577D-BC99-984B-94625B4F31C5}"/>
              </a:ext>
            </a:extLst>
          </p:cNvPr>
          <p:cNvSpPr>
            <a:spLocks noGrp="1"/>
          </p:cNvSpPr>
          <p:nvPr>
            <p:ph type="title"/>
          </p:nvPr>
        </p:nvSpPr>
        <p:spPr/>
        <p:txBody>
          <a:bodyPr/>
          <a:lstStyle/>
          <a:p>
            <a:r>
              <a:rPr lang="en-US" err="1"/>
              <a:t>iSPARC</a:t>
            </a:r>
            <a:r>
              <a:rPr lang="en-US"/>
              <a:t> Technical Assistance Program</a:t>
            </a:r>
            <a:br>
              <a:rPr lang="en-US"/>
            </a:br>
            <a:br>
              <a:rPr lang="en-US"/>
            </a:br>
            <a:r>
              <a:rPr lang="en-US">
                <a:hlinkClick r:id="rId2">
                  <a:extLst>
                    <a:ext uri="{A12FA001-AC4F-418D-AE19-62706E023703}">
                      <ahyp:hlinkClr xmlns:ahyp="http://schemas.microsoft.com/office/drawing/2018/hyperlinkcolor" val="tx"/>
                    </a:ext>
                  </a:extLst>
                </a:hlinkClick>
              </a:rPr>
              <a:t>www.umassmed.edu/sparc/sparc-ta/</a:t>
            </a:r>
            <a:br>
              <a:rPr lang="en-US"/>
            </a:br>
            <a:endParaRPr lang="en-US"/>
          </a:p>
        </p:txBody>
      </p:sp>
      <p:pic>
        <p:nvPicPr>
          <p:cNvPr id="12" name="Picture 11" descr="QR code that takes to you the iSPARC TA webpage&#10;&#10;https://www.umassmed.edu/sparc/sparc-ta/">
            <a:extLst>
              <a:ext uri="{FF2B5EF4-FFF2-40B4-BE49-F238E27FC236}">
                <a16:creationId xmlns:a16="http://schemas.microsoft.com/office/drawing/2014/main" id="{55E4167A-5342-591B-2218-5D8EE2F9BEBD}"/>
              </a:ext>
            </a:extLst>
          </p:cNvPr>
          <p:cNvPicPr>
            <a:picLocks noChangeAspect="1"/>
          </p:cNvPicPr>
          <p:nvPr/>
        </p:nvPicPr>
        <p:blipFill>
          <a:blip r:embed="rId3"/>
          <a:stretch>
            <a:fillRect/>
          </a:stretch>
        </p:blipFill>
        <p:spPr>
          <a:xfrm>
            <a:off x="583722" y="4295956"/>
            <a:ext cx="2419770" cy="2419770"/>
          </a:xfrm>
          <a:prstGeom prst="rect">
            <a:avLst/>
          </a:prstGeom>
        </p:spPr>
      </p:pic>
      <p:pic>
        <p:nvPicPr>
          <p:cNvPr id="10" name="Picture 9" descr="screenshot of the iSPARC website top banner which shows the UMass Chan logo, the iSPARC logo and navigation bar: About, Community Engagement, Areas of Research, Publications and Products, Our New and TA Program">
            <a:extLst>
              <a:ext uri="{FF2B5EF4-FFF2-40B4-BE49-F238E27FC236}">
                <a16:creationId xmlns:a16="http://schemas.microsoft.com/office/drawing/2014/main" id="{8C5F3E34-EFF1-917F-BC6E-74DD84351D4D}"/>
              </a:ext>
            </a:extLst>
          </p:cNvPr>
          <p:cNvPicPr>
            <a:picLocks noChangeAspect="1"/>
          </p:cNvPicPr>
          <p:nvPr/>
        </p:nvPicPr>
        <p:blipFill>
          <a:blip r:embed="rId4"/>
          <a:stretch>
            <a:fillRect/>
          </a:stretch>
        </p:blipFill>
        <p:spPr>
          <a:xfrm>
            <a:off x="3648970" y="1"/>
            <a:ext cx="8543030" cy="1259537"/>
          </a:xfrm>
          <a:prstGeom prst="rect">
            <a:avLst/>
          </a:prstGeom>
        </p:spPr>
      </p:pic>
      <p:pic>
        <p:nvPicPr>
          <p:cNvPr id="7" name="Picture 6" descr="screenshot of TA webpage subheading:&#10;&#10;Technical Assistance and Consultation Program&#10;This iSPARC program is responsible for providing basic and intensive technical assistance (TA) services to the Massachusetts Department of Mental Health (DMH) and its contracted providers. See our resources and technical assistance request form below.">
            <a:extLst>
              <a:ext uri="{FF2B5EF4-FFF2-40B4-BE49-F238E27FC236}">
                <a16:creationId xmlns:a16="http://schemas.microsoft.com/office/drawing/2014/main" id="{66952904-D4F7-8CB1-91C9-2A57ECDAC9F0}"/>
              </a:ext>
            </a:extLst>
          </p:cNvPr>
          <p:cNvPicPr>
            <a:picLocks noChangeAspect="1"/>
          </p:cNvPicPr>
          <p:nvPr/>
        </p:nvPicPr>
        <p:blipFill>
          <a:blip r:embed="rId5"/>
          <a:stretch>
            <a:fillRect/>
          </a:stretch>
        </p:blipFill>
        <p:spPr>
          <a:xfrm>
            <a:off x="3659166" y="1259537"/>
            <a:ext cx="8532834" cy="692144"/>
          </a:xfrm>
          <a:prstGeom prst="rect">
            <a:avLst/>
          </a:prstGeom>
        </p:spPr>
      </p:pic>
      <p:pic>
        <p:nvPicPr>
          <p:cNvPr id="4" name="Picture 3" descr="screenshot of TA webpage TA Request Form">
            <a:extLst>
              <a:ext uri="{FF2B5EF4-FFF2-40B4-BE49-F238E27FC236}">
                <a16:creationId xmlns:a16="http://schemas.microsoft.com/office/drawing/2014/main" id="{021DD34D-9B0D-044D-4190-B89621210292}"/>
              </a:ext>
            </a:extLst>
          </p:cNvPr>
          <p:cNvPicPr>
            <a:picLocks noChangeAspect="1"/>
          </p:cNvPicPr>
          <p:nvPr/>
        </p:nvPicPr>
        <p:blipFill>
          <a:blip r:embed="rId6"/>
          <a:stretch>
            <a:fillRect/>
          </a:stretch>
        </p:blipFill>
        <p:spPr>
          <a:xfrm>
            <a:off x="3659166" y="1951682"/>
            <a:ext cx="8532834" cy="4906319"/>
          </a:xfrm>
          <a:prstGeom prst="rect">
            <a:avLst/>
          </a:prstGeom>
        </p:spPr>
      </p:pic>
    </p:spTree>
    <p:extLst>
      <p:ext uri="{BB962C8B-B14F-4D97-AF65-F5344CB8AC3E}">
        <p14:creationId xmlns:p14="http://schemas.microsoft.com/office/powerpoint/2010/main" val="29925127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C20A4-AE87-5D7A-213B-DD8E8E4B444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720D64C-6F5F-939A-9656-2050C664F8A7}"/>
              </a:ext>
            </a:extLst>
          </p:cNvPr>
          <p:cNvSpPr>
            <a:spLocks noGrp="1"/>
          </p:cNvSpPr>
          <p:nvPr>
            <p:ph type="title"/>
          </p:nvPr>
        </p:nvSpPr>
        <p:spPr>
          <a:xfrm>
            <a:off x="406400" y="1803400"/>
            <a:ext cx="9296400" cy="2075413"/>
          </a:xfrm>
        </p:spPr>
        <p:txBody>
          <a:bodyPr vert="horz" lIns="0" tIns="0" rIns="0" bIns="0" rtlCol="0" anchor="b" anchorCtr="0">
            <a:noAutofit/>
          </a:bodyPr>
          <a:lstStyle/>
          <a:p>
            <a:r>
              <a:rPr lang="en-US"/>
              <a:t>Thank you for attending!</a:t>
            </a:r>
          </a:p>
        </p:txBody>
      </p:sp>
    </p:spTree>
    <p:extLst>
      <p:ext uri="{BB962C8B-B14F-4D97-AF65-F5344CB8AC3E}">
        <p14:creationId xmlns:p14="http://schemas.microsoft.com/office/powerpoint/2010/main" val="4197197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9C96-4B6A-BF82-DFD3-6BEE3F8FCB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E24CFFB-785C-9C2E-A5E4-5752227B50D0}"/>
              </a:ext>
            </a:extLst>
          </p:cNvPr>
          <p:cNvSpPr>
            <a:spLocks noGrp="1"/>
          </p:cNvSpPr>
          <p:nvPr>
            <p:ph type="title"/>
          </p:nvPr>
        </p:nvSpPr>
        <p:spPr/>
        <p:txBody>
          <a:bodyPr/>
          <a:lstStyle/>
          <a:p>
            <a:r>
              <a:rPr lang="en-US"/>
              <a:t>Continuing Education Units (CEUs)</a:t>
            </a:r>
          </a:p>
        </p:txBody>
      </p:sp>
      <p:sp>
        <p:nvSpPr>
          <p:cNvPr id="3" name="TextBox 2">
            <a:extLst>
              <a:ext uri="{FF2B5EF4-FFF2-40B4-BE49-F238E27FC236}">
                <a16:creationId xmlns:a16="http://schemas.microsoft.com/office/drawing/2014/main" id="{A365C156-F372-5C5D-19FA-C9593432AF6D}"/>
              </a:ext>
            </a:extLst>
          </p:cNvPr>
          <p:cNvSpPr txBox="1"/>
          <p:nvPr/>
        </p:nvSpPr>
        <p:spPr>
          <a:xfrm>
            <a:off x="711200" y="1396085"/>
            <a:ext cx="11074400" cy="3755452"/>
          </a:xfrm>
          <a:prstGeom prst="rect">
            <a:avLst/>
          </a:prstGeom>
          <a:noFill/>
        </p:spPr>
        <p:txBody>
          <a:bodyPr wrap="square" lIns="60960" tIns="30480" rIns="60960" bIns="30480" rtlCol="0" anchor="t">
            <a:spAutoFit/>
          </a:bodyPr>
          <a:lstStyle/>
          <a:p>
            <a:pPr defTabSz="609630"/>
            <a:r>
              <a:rPr lang="en-US" sz="2667">
                <a:solidFill>
                  <a:srgbClr val="000000"/>
                </a:solidFill>
                <a:latin typeface="Calibri" panose="020F0502020204030204" pitchFamily="34" charset="0"/>
                <a:cs typeface="Calibri" panose="020F0502020204030204" pitchFamily="34" charset="0"/>
              </a:rPr>
              <a:t>CEUs are being offered for:</a:t>
            </a:r>
          </a:p>
          <a:p>
            <a:pPr defTabSz="609630"/>
            <a:endParaRPr lang="en-US" sz="2667">
              <a:solidFill>
                <a:srgbClr val="000000"/>
              </a:solidFill>
              <a:latin typeface="Calibri"/>
              <a:ea typeface="Calibri"/>
              <a:cs typeface="Calibri"/>
            </a:endParaRPr>
          </a:p>
          <a:p>
            <a:pPr marL="304815" lvl="1" defTabSz="609630">
              <a:buFont typeface="Courier New" panose="02070309020205020404" pitchFamily="49" charset="0"/>
              <a:buChar char="o"/>
            </a:pPr>
            <a:r>
              <a:rPr lang="en-US" sz="2667">
                <a:solidFill>
                  <a:srgbClr val="000000"/>
                </a:solidFill>
                <a:latin typeface="Calibri"/>
                <a:ea typeface="Calibri"/>
                <a:cs typeface="Calibri"/>
              </a:rPr>
              <a:t>  Psychologists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Nurses </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Social Workers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Occupational Therapists</a:t>
            </a:r>
          </a:p>
          <a:p>
            <a:pPr marL="304815" lvl="1" defTabSz="609630">
              <a:buFont typeface="Courier New" panose="02070309020205020404" pitchFamily="49" charset="0"/>
              <a:buChar char="o"/>
            </a:pPr>
            <a:r>
              <a:rPr lang="en-US" sz="2667">
                <a:solidFill>
                  <a:srgbClr val="000000"/>
                </a:solidFill>
                <a:latin typeface="Calibri"/>
                <a:ea typeface="Calibri"/>
                <a:cs typeface="Calibri"/>
              </a:rPr>
              <a:t>  Licensed Mental Health Counselors</a:t>
            </a:r>
          </a:p>
          <a:p>
            <a:pPr defTabSz="609630"/>
            <a:endParaRPr lang="en-US" sz="2667">
              <a:solidFill>
                <a:srgbClr val="000000"/>
              </a:solidFill>
              <a:latin typeface="Calibri" panose="020F0502020204030204" pitchFamily="34" charset="0"/>
              <a:cs typeface="Calibri" panose="020F0502020204030204" pitchFamily="34" charset="0"/>
            </a:endParaRPr>
          </a:p>
          <a:p>
            <a:pPr defTabSz="609630"/>
            <a:r>
              <a:rPr lang="en-US" sz="2667">
                <a:solidFill>
                  <a:srgbClr val="000000"/>
                </a:solidFill>
                <a:latin typeface="Calibri" panose="020F0502020204030204" pitchFamily="34" charset="0"/>
                <a:cs typeface="Calibri" panose="020F0502020204030204" pitchFamily="34" charset="0"/>
              </a:rPr>
              <a:t>Email </a:t>
            </a:r>
            <a:r>
              <a:rPr lang="en-US" sz="2667">
                <a:solidFill>
                  <a:srgbClr val="000000"/>
                </a:solidFill>
                <a:latin typeface="Calibri" panose="020F0502020204030204" pitchFamily="34" charset="0"/>
                <a:cs typeface="Calibri" panose="020F0502020204030204" pitchFamily="34" charset="0"/>
                <a:hlinkClick r:id="rId2"/>
              </a:rPr>
              <a:t>dmh-ceap@mass.gov</a:t>
            </a:r>
            <a:r>
              <a:rPr lang="en-US" sz="2667">
                <a:solidFill>
                  <a:srgbClr val="000000"/>
                </a:solidFill>
                <a:latin typeface="Calibri" panose="020F0502020204030204" pitchFamily="34" charset="0"/>
                <a:cs typeface="Calibri" panose="020F0502020204030204" pitchFamily="34" charset="0"/>
              </a:rPr>
              <a:t> with any CEU questions/concerns.</a:t>
            </a:r>
          </a:p>
        </p:txBody>
      </p:sp>
    </p:spTree>
    <p:extLst>
      <p:ext uri="{BB962C8B-B14F-4D97-AF65-F5344CB8AC3E}">
        <p14:creationId xmlns:p14="http://schemas.microsoft.com/office/powerpoint/2010/main" val="82214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D300C-4CC4-3570-46C0-A7D23498FE9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194A147-8F02-3183-2E29-0DA3585ED349}"/>
              </a:ext>
            </a:extLst>
          </p:cNvPr>
          <p:cNvSpPr>
            <a:spLocks noGrp="1"/>
          </p:cNvSpPr>
          <p:nvPr>
            <p:ph type="title"/>
          </p:nvPr>
        </p:nvSpPr>
        <p:spPr/>
        <p:txBody>
          <a:bodyPr/>
          <a:lstStyle/>
          <a:p>
            <a:r>
              <a:rPr lang="en-US" dirty="0"/>
              <a:t>Continuing Education Units (CEUs)</a:t>
            </a:r>
          </a:p>
        </p:txBody>
      </p:sp>
      <p:sp>
        <p:nvSpPr>
          <p:cNvPr id="2" name="TextBox 1">
            <a:extLst>
              <a:ext uri="{FF2B5EF4-FFF2-40B4-BE49-F238E27FC236}">
                <a16:creationId xmlns:a16="http://schemas.microsoft.com/office/drawing/2014/main" id="{AB5F17B6-FEFF-BA3D-08C9-E3CEF79DDAFD}"/>
              </a:ext>
            </a:extLst>
          </p:cNvPr>
          <p:cNvSpPr txBox="1"/>
          <p:nvPr/>
        </p:nvSpPr>
        <p:spPr>
          <a:xfrm>
            <a:off x="439496" y="1756748"/>
            <a:ext cx="11313009" cy="3755452"/>
          </a:xfrm>
          <a:prstGeom prst="rect">
            <a:avLst/>
          </a:prstGeom>
          <a:noFill/>
        </p:spPr>
        <p:txBody>
          <a:bodyPr wrap="square" lIns="60960" tIns="30480" rIns="60960" bIns="30480" rtlCol="0" anchor="t">
            <a:spAutoFit/>
          </a:bodyPr>
          <a:lstStyle/>
          <a:p>
            <a:pPr defTabSz="609630"/>
            <a:r>
              <a:rPr lang="en-US" sz="2667">
                <a:solidFill>
                  <a:srgbClr val="000000"/>
                </a:solidFill>
                <a:latin typeface="Calibri" panose="020F0502020204030204" pitchFamily="34" charset="0"/>
                <a:cs typeface="Calibri" panose="020F0502020204030204" pitchFamily="34" charset="0"/>
              </a:rPr>
              <a:t>To receive continuing education credits for this event, participants </a:t>
            </a:r>
            <a:r>
              <a:rPr lang="en-US" sz="2667" b="1">
                <a:solidFill>
                  <a:srgbClr val="000000"/>
                </a:solidFill>
                <a:latin typeface="Calibri" panose="020F0502020204030204" pitchFamily="34" charset="0"/>
                <a:cs typeface="Calibri" panose="020F0502020204030204" pitchFamily="34" charset="0"/>
              </a:rPr>
              <a:t>MUST</a:t>
            </a:r>
            <a:r>
              <a:rPr lang="en-US" sz="2667">
                <a:solidFill>
                  <a:srgbClr val="000000"/>
                </a:solidFill>
                <a:latin typeface="Calibri" panose="020F0502020204030204" pitchFamily="34" charset="0"/>
                <a:cs typeface="Calibri" panose="020F0502020204030204" pitchFamily="34" charset="0"/>
              </a:rPr>
              <a:t>:</a:t>
            </a:r>
          </a:p>
          <a:p>
            <a:pPr defTabSz="609630"/>
            <a:endParaRPr lang="en-US" sz="2667">
              <a:solidFill>
                <a:srgbClr val="000000"/>
              </a:solidFill>
              <a:latin typeface="Calibri"/>
              <a:ea typeface="Calibri"/>
              <a:cs typeface="Calibri"/>
            </a:endParaRP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Join the conference on Zoom with </a:t>
            </a:r>
            <a:r>
              <a:rPr lang="en-US" sz="2667" b="1">
                <a:solidFill>
                  <a:srgbClr val="000000"/>
                </a:solidFill>
                <a:latin typeface="Calibri"/>
                <a:ea typeface="Calibri"/>
                <a:cs typeface="Calibri"/>
              </a:rPr>
              <a:t>your full name</a:t>
            </a:r>
            <a:r>
              <a:rPr lang="en-US" sz="2667">
                <a:solidFill>
                  <a:srgbClr val="000000"/>
                </a:solidFill>
                <a:latin typeface="Calibri"/>
                <a:ea typeface="Calibri"/>
                <a:cs typeface="Calibri"/>
              </a:rPr>
              <a:t> displayed </a:t>
            </a:r>
            <a:r>
              <a:rPr lang="en-US" sz="2000">
                <a:solidFill>
                  <a:srgbClr val="000000"/>
                </a:solidFill>
                <a:latin typeface="Calibri"/>
                <a:ea typeface="Calibri"/>
                <a:cs typeface="Calibri"/>
              </a:rPr>
              <a:t>(individuals who only join by phone will not be eligible to receive CEUs)</a:t>
            </a:r>
            <a:r>
              <a:rPr lang="en-US" sz="2667">
                <a:solidFill>
                  <a:srgbClr val="000000"/>
                </a:solidFill>
                <a:latin typeface="Calibri"/>
                <a:ea typeface="Calibri"/>
                <a:cs typeface="Calibri"/>
              </a:rPr>
              <a:t>.</a:t>
            </a: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Attend the </a:t>
            </a:r>
            <a:r>
              <a:rPr lang="en-US" sz="2667" b="1">
                <a:solidFill>
                  <a:srgbClr val="000000"/>
                </a:solidFill>
                <a:latin typeface="Calibri"/>
                <a:ea typeface="Calibri"/>
                <a:cs typeface="Calibri"/>
              </a:rPr>
              <a:t>entire</a:t>
            </a:r>
            <a:r>
              <a:rPr lang="en-US" sz="2667">
                <a:solidFill>
                  <a:srgbClr val="000000"/>
                </a:solidFill>
                <a:latin typeface="Calibri"/>
                <a:ea typeface="Calibri"/>
                <a:cs typeface="Calibri"/>
              </a:rPr>
              <a:t> program.</a:t>
            </a:r>
          </a:p>
          <a:p>
            <a:pPr marL="914446" lvl="1" indent="-342917" defTabSz="609630">
              <a:buFont typeface="Arial" panose="02070309020205020404" pitchFamily="49" charset="0"/>
              <a:buChar char="•"/>
            </a:pPr>
            <a:r>
              <a:rPr lang="en-US" sz="2667">
                <a:solidFill>
                  <a:srgbClr val="000000"/>
                </a:solidFill>
                <a:latin typeface="Calibri"/>
                <a:ea typeface="Calibri"/>
                <a:cs typeface="Calibri"/>
              </a:rPr>
              <a:t>Complete an </a:t>
            </a:r>
            <a:r>
              <a:rPr lang="en-US" sz="2667" b="1">
                <a:solidFill>
                  <a:srgbClr val="000000"/>
                </a:solidFill>
                <a:latin typeface="Calibri"/>
                <a:ea typeface="Calibri"/>
                <a:cs typeface="Calibri"/>
              </a:rPr>
              <a:t>evaluation</a:t>
            </a:r>
            <a:r>
              <a:rPr lang="en-US" sz="2667">
                <a:solidFill>
                  <a:srgbClr val="000000"/>
                </a:solidFill>
                <a:latin typeface="Calibri"/>
                <a:ea typeface="Calibri"/>
                <a:cs typeface="Calibri"/>
              </a:rPr>
              <a:t> upon the conclusion of the program.</a:t>
            </a:r>
          </a:p>
          <a:p>
            <a:pPr defTabSz="609630"/>
            <a:endParaRPr lang="en-US" sz="2667">
              <a:solidFill>
                <a:srgbClr val="000000"/>
              </a:solidFill>
              <a:latin typeface="Calibri" panose="020F0502020204030204" pitchFamily="34" charset="0"/>
              <a:cs typeface="Calibri" panose="020F0502020204030204" pitchFamily="34" charset="0"/>
            </a:endParaRPr>
          </a:p>
          <a:p>
            <a:pPr defTabSz="609630"/>
            <a:r>
              <a:rPr lang="en-US" sz="2667">
                <a:solidFill>
                  <a:srgbClr val="000000"/>
                </a:solidFill>
                <a:latin typeface="Calibri" panose="020F0502020204030204" pitchFamily="34" charset="0"/>
                <a:cs typeface="Calibri" panose="020F0502020204030204" pitchFamily="34" charset="0"/>
              </a:rPr>
              <a:t>Link and a QR code to the evaluation will be shared near the end of the conference.</a:t>
            </a:r>
          </a:p>
        </p:txBody>
      </p:sp>
    </p:spTree>
    <p:extLst>
      <p:ext uri="{BB962C8B-B14F-4D97-AF65-F5344CB8AC3E}">
        <p14:creationId xmlns:p14="http://schemas.microsoft.com/office/powerpoint/2010/main" val="3202360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BB12A-572D-097D-80BC-6FBB6FACB3E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4FE8668-ED29-21D2-0B05-382D1CE8F3ED}"/>
              </a:ext>
            </a:extLst>
          </p:cNvPr>
          <p:cNvSpPr>
            <a:spLocks noGrp="1"/>
          </p:cNvSpPr>
          <p:nvPr>
            <p:ph type="title"/>
          </p:nvPr>
        </p:nvSpPr>
        <p:spPr/>
        <p:txBody>
          <a:bodyPr/>
          <a:lstStyle/>
          <a:p>
            <a:r>
              <a:rPr lang="en-US"/>
              <a:t>Continuing Medical Education (CME)</a:t>
            </a:r>
          </a:p>
        </p:txBody>
      </p:sp>
      <p:sp>
        <p:nvSpPr>
          <p:cNvPr id="3" name="TextBox 2">
            <a:extLst>
              <a:ext uri="{FF2B5EF4-FFF2-40B4-BE49-F238E27FC236}">
                <a16:creationId xmlns:a16="http://schemas.microsoft.com/office/drawing/2014/main" id="{E6933195-0272-F723-D281-E58A243E8E62}"/>
              </a:ext>
            </a:extLst>
          </p:cNvPr>
          <p:cNvSpPr txBox="1"/>
          <p:nvPr/>
        </p:nvSpPr>
        <p:spPr>
          <a:xfrm>
            <a:off x="236296" y="1244600"/>
            <a:ext cx="11719409" cy="4985980"/>
          </a:xfrm>
          <a:prstGeom prst="rect">
            <a:avLst/>
          </a:prstGeom>
          <a:noFill/>
        </p:spPr>
        <p:txBody>
          <a:bodyPr wrap="square" lIns="60960" tIns="30480" rIns="60960" bIns="30480" rtlCol="0" anchor="t">
            <a:spAutoFit/>
          </a:bodyPr>
          <a:lstStyle/>
          <a:p>
            <a:pPr marL="151984" indent="-151984" defTabSz="609630"/>
            <a:r>
              <a:rPr lang="en-US" sz="2000" b="1">
                <a:solidFill>
                  <a:srgbClr val="000000"/>
                </a:solidFill>
                <a:latin typeface="Calibri" panose="020F0502020204030204" pitchFamily="34" charset="0"/>
                <a:cs typeface="Calibri" panose="020F0502020204030204" pitchFamily="34" charset="0"/>
              </a:rPr>
              <a:t>CME Accreditation Statement: </a:t>
            </a:r>
            <a:r>
              <a:rPr lang="en-US" sz="2000">
                <a:solidFill>
                  <a:srgbClr val="000000"/>
                </a:solidFill>
                <a:latin typeface="Calibri" panose="020F0502020204030204" pitchFamily="34" charset="0"/>
                <a:cs typeface="Calibri" panose="020F0502020204030204" pitchFamily="34" charset="0"/>
              </a:rPr>
              <a:t>The University of Massachusetts Chan Medical School is accredited by the Accreditation Council for Continuing Medical Education to provide continuing medical education for physicians.</a:t>
            </a:r>
          </a:p>
          <a:p>
            <a:pPr marL="151984" indent="-151984" defTabSz="609630"/>
            <a:endParaRPr lang="en-US" sz="2000" b="1">
              <a:solidFill>
                <a:srgbClr val="000000"/>
              </a:solidFill>
              <a:latin typeface="Calibri" panose="020F0502020204030204" pitchFamily="34" charset="0"/>
              <a:cs typeface="Calibri" panose="020F0502020204030204" pitchFamily="34" charset="0"/>
            </a:endParaRPr>
          </a:p>
          <a:p>
            <a:pPr marL="151984" indent="-151984" defTabSz="609630"/>
            <a:r>
              <a:rPr lang="en-US" sz="2000" b="1">
                <a:solidFill>
                  <a:srgbClr val="000000"/>
                </a:solidFill>
                <a:latin typeface="Calibri"/>
                <a:ea typeface="Calibri"/>
                <a:cs typeface="Calibri"/>
              </a:rPr>
              <a:t>Designation Statement: </a:t>
            </a:r>
            <a:r>
              <a:rPr lang="en-US" sz="2000">
                <a:solidFill>
                  <a:srgbClr val="000000"/>
                </a:solidFill>
                <a:latin typeface="Calibri"/>
                <a:ea typeface="Calibri"/>
                <a:cs typeface="Calibri"/>
              </a:rPr>
              <a:t>The University of Massachusetts Chan Medical School designates this live activity for a maximum of 4 AMA PRA Category 1 Credit(s)™.  Physicians should claim only credit commensurate with the extent of their participation in the activity.</a:t>
            </a:r>
          </a:p>
          <a:p>
            <a:pPr marL="151984" indent="-151984" defTabSz="609630"/>
            <a:endParaRPr lang="en-US" sz="2000">
              <a:solidFill>
                <a:srgbClr val="000000"/>
              </a:solidFill>
              <a:latin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To receive continuing education credits for this event, participants </a:t>
            </a:r>
            <a:r>
              <a:rPr lang="en-US" sz="2000" b="1">
                <a:solidFill>
                  <a:srgbClr val="000000"/>
                </a:solidFill>
                <a:latin typeface="Calibri" panose="020F0502020204030204" pitchFamily="34" charset="0"/>
                <a:cs typeface="Calibri" panose="020F0502020204030204" pitchFamily="34" charset="0"/>
              </a:rPr>
              <a:t>MUST</a:t>
            </a:r>
            <a:r>
              <a:rPr lang="en-US" sz="2000">
                <a:solidFill>
                  <a:srgbClr val="000000"/>
                </a:solidFill>
                <a:latin typeface="Calibri" panose="020F0502020204030204" pitchFamily="34" charset="0"/>
                <a:cs typeface="Calibri" panose="020F0502020204030204" pitchFamily="34" charset="0"/>
              </a:rPr>
              <a:t>:</a:t>
            </a:r>
          </a:p>
          <a:p>
            <a:pPr marL="914446" lvl="1" indent="-304815" defTabSz="609630">
              <a:buFont typeface="Arial"/>
              <a:buChar char="•"/>
            </a:pPr>
            <a:r>
              <a:rPr lang="en-US" sz="2000">
                <a:solidFill>
                  <a:srgbClr val="000000"/>
                </a:solidFill>
                <a:latin typeface="Calibri"/>
                <a:ea typeface="Calibri"/>
                <a:cs typeface="Calibri"/>
              </a:rPr>
              <a:t> Join the conference on Zoom with </a:t>
            </a:r>
            <a:r>
              <a:rPr lang="en-US" sz="2000" b="1">
                <a:solidFill>
                  <a:srgbClr val="000000"/>
                </a:solidFill>
                <a:latin typeface="Calibri"/>
                <a:ea typeface="Calibri"/>
                <a:cs typeface="Calibri"/>
              </a:rPr>
              <a:t>your full name</a:t>
            </a:r>
            <a:r>
              <a:rPr lang="en-US" sz="2000">
                <a:solidFill>
                  <a:srgbClr val="000000"/>
                </a:solidFill>
                <a:latin typeface="Calibri"/>
                <a:ea typeface="Calibri"/>
                <a:cs typeface="Calibri"/>
              </a:rPr>
              <a:t> (individuals who only join by phone will not be eligible to receive CEUs).</a:t>
            </a:r>
          </a:p>
          <a:p>
            <a:pPr marL="914446" lvl="1" indent="-304815" defTabSz="609630">
              <a:buFont typeface="Arial"/>
              <a:buChar char="•"/>
            </a:pPr>
            <a:r>
              <a:rPr lang="en-US" sz="2000">
                <a:solidFill>
                  <a:srgbClr val="000000"/>
                </a:solidFill>
                <a:latin typeface="Calibri"/>
                <a:ea typeface="Calibri"/>
                <a:cs typeface="Calibri"/>
              </a:rPr>
              <a:t> Attend the </a:t>
            </a:r>
            <a:r>
              <a:rPr lang="en-US" sz="2000" b="1">
                <a:solidFill>
                  <a:srgbClr val="000000"/>
                </a:solidFill>
                <a:latin typeface="Calibri"/>
                <a:ea typeface="Calibri"/>
                <a:cs typeface="Calibri"/>
              </a:rPr>
              <a:t>entire</a:t>
            </a:r>
            <a:r>
              <a:rPr lang="en-US" sz="2000">
                <a:solidFill>
                  <a:srgbClr val="000000"/>
                </a:solidFill>
                <a:latin typeface="Calibri"/>
                <a:ea typeface="Calibri"/>
                <a:cs typeface="Calibri"/>
              </a:rPr>
              <a:t> program.</a:t>
            </a:r>
          </a:p>
          <a:p>
            <a:pPr marL="914446" lvl="1" indent="-304815" defTabSz="609630">
              <a:buFont typeface="Arial"/>
              <a:buChar char="•"/>
            </a:pPr>
            <a:r>
              <a:rPr lang="en-US" sz="2000">
                <a:solidFill>
                  <a:srgbClr val="000000"/>
                </a:solidFill>
                <a:latin typeface="Calibri"/>
                <a:ea typeface="Calibri"/>
                <a:cs typeface="Calibri"/>
              </a:rPr>
              <a:t> Complete an </a:t>
            </a:r>
            <a:r>
              <a:rPr lang="en-US" sz="2000" b="1">
                <a:solidFill>
                  <a:srgbClr val="000000"/>
                </a:solidFill>
                <a:latin typeface="Calibri"/>
                <a:ea typeface="Calibri"/>
                <a:cs typeface="Calibri"/>
              </a:rPr>
              <a:t>evaluation</a:t>
            </a:r>
            <a:r>
              <a:rPr lang="en-US" sz="2000">
                <a:solidFill>
                  <a:srgbClr val="000000"/>
                </a:solidFill>
                <a:latin typeface="Calibri"/>
                <a:ea typeface="Calibri"/>
                <a:cs typeface="Calibri"/>
              </a:rPr>
              <a:t> upon the conclusion of the program.</a:t>
            </a:r>
          </a:p>
          <a:p>
            <a:pPr marL="456800" lvl="1" indent="-151984" defTabSz="609630">
              <a:buFont typeface="Arial" panose="02070309020205020404" pitchFamily="49" charset="0"/>
              <a:buChar char="•"/>
            </a:pPr>
            <a:endParaRPr lang="en-US" sz="20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Link and a QR code to the evaluation will be shared near the end of the conference.</a:t>
            </a:r>
          </a:p>
          <a:p>
            <a:pPr marL="151984" indent="-151984" defTabSz="609630"/>
            <a:endParaRPr lang="en-US" sz="2000">
              <a:solidFill>
                <a:srgbClr val="000000"/>
              </a:solidFill>
              <a:latin typeface="Calibri" panose="020F0502020204030204" pitchFamily="34" charset="0"/>
              <a:cs typeface="Calibri" panose="020F0502020204030204" pitchFamily="34" charset="0"/>
            </a:endParaRPr>
          </a:p>
          <a:p>
            <a:pPr marL="151984" indent="-151984" defTabSz="609630"/>
            <a:r>
              <a:rPr lang="en-US" sz="2000">
                <a:solidFill>
                  <a:srgbClr val="000000"/>
                </a:solidFill>
                <a:latin typeface="Calibri" panose="020F0502020204030204" pitchFamily="34" charset="0"/>
                <a:cs typeface="Calibri" panose="020F0502020204030204" pitchFamily="34" charset="0"/>
              </a:rPr>
              <a:t>For all CME certificate inquiries, please email </a:t>
            </a:r>
            <a:r>
              <a:rPr lang="en-US" sz="2000">
                <a:solidFill>
                  <a:srgbClr val="000000"/>
                </a:solidFill>
                <a:latin typeface="Calibri" panose="020F0502020204030204" pitchFamily="34" charset="0"/>
                <a:cs typeface="Calibri" panose="020F0502020204030204" pitchFamily="34" charset="0"/>
                <a:hlinkClick r:id="rId2"/>
              </a:rPr>
              <a:t>continuing.education@umassmed.edu</a:t>
            </a:r>
            <a:r>
              <a:rPr lang="en-US" sz="2000">
                <a:solidFill>
                  <a:srgbClr val="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16245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F3B3D"/>
        </a:solidFill>
        <a:effectLst/>
      </p:bgPr>
    </p:bg>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0" y="0"/>
            <a:ext cx="228600" cy="6858000"/>
          </a:xfrm>
          <a:prstGeom prst="rect">
            <a:avLst/>
          </a:prstGeom>
          <a:solidFill>
            <a:srgbClr val="E8A23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a:spLocks noGrp="1"/>
          </p:cNvSpPr>
          <p:nvPr>
            <p:ph type="title" idx="4294967295"/>
          </p:nvPr>
        </p:nvSpPr>
        <p:spPr>
          <a:xfrm>
            <a:off x="822960" y="858131"/>
            <a:ext cx="11026140" cy="210312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a:ln>
                  <a:noFill/>
                </a:ln>
                <a:solidFill>
                  <a:srgbClr val="FFFFFF"/>
                </a:solidFill>
                <a:effectLst/>
                <a:uLnTx/>
                <a:uFillTx/>
                <a:latin typeface="Georgia" pitchFamily="34" charset="0"/>
                <a:ea typeface="+mn-ea"/>
                <a:cs typeface="+mn-cs"/>
              </a:rPr>
              <a:t>No Wrong Door: </a:t>
            </a:r>
            <a:r>
              <a:rPr kumimoji="0" lang="en-US" sz="4400" b="0" i="0" u="none" strike="noStrike" kern="1200" cap="none" spc="0" normalizeH="0" baseline="0" noProof="0">
                <a:ln>
                  <a:noFill/>
                </a:ln>
                <a:solidFill>
                  <a:srgbClr val="FFFFFF"/>
                </a:solidFill>
                <a:effectLst/>
                <a:uLnTx/>
                <a:uFillTx/>
                <a:latin typeface="Georgia" pitchFamily="34" charset="0"/>
                <a:ea typeface="+mn-ea"/>
                <a:cs typeface="+mn-cs"/>
              </a:rPr>
              <a:t>A Statewide Partnership to Expand Medication Access and Use for People with Serious Mental Illness</a:t>
            </a:r>
            <a:endParaRPr kumimoji="0" lang="en-US" sz="4400" b="0" i="0" u="none" strike="noStrike" kern="1200" cap="none" spc="0" normalizeH="0" baseline="0" noProof="0">
              <a:ln>
                <a:noFill/>
              </a:ln>
              <a:solidFill>
                <a:schemeClr val="tx1"/>
              </a:solidFill>
              <a:effectLst/>
              <a:uLnTx/>
              <a:uFillTx/>
              <a:latin typeface="+mn-lt"/>
              <a:ea typeface="+mn-ea"/>
              <a:cs typeface="+mn-cs"/>
            </a:endParaRPr>
          </a:p>
        </p:txBody>
      </p:sp>
      <p:sp>
        <p:nvSpPr>
          <p:cNvPr id="6" name="Shape 4">
            <a:extLst>
              <a:ext uri="{C183D7F6-B498-43B3-948B-1728B52AA6E4}">
                <adec:decorative xmlns:adec="http://schemas.microsoft.com/office/drawing/2017/decorative" val="1"/>
              </a:ext>
            </a:extLst>
          </p:cNvPr>
          <p:cNvSpPr/>
          <p:nvPr/>
        </p:nvSpPr>
        <p:spPr>
          <a:xfrm>
            <a:off x="822960" y="3302000"/>
            <a:ext cx="2618740" cy="0"/>
          </a:xfrm>
          <a:prstGeom prst="line">
            <a:avLst/>
          </a:prstGeom>
          <a:noFill/>
          <a:ln w="25400">
            <a:solidFill>
              <a:srgbClr val="E8A23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838201" y="3725448"/>
            <a:ext cx="10058400" cy="1371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itchFamily="34" charset="0"/>
                <a:ea typeface="Calibri" pitchFamily="34" charset="-122"/>
                <a:cs typeface="Calibri" pitchFamily="34" charset="-120"/>
              </a:rPr>
              <a:t>Cheryl Y. S. Foo, PhD</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itchFamily="34" charset="0"/>
                <a:ea typeface="Calibri" pitchFamily="34" charset="-122"/>
                <a:cs typeface="Calibri" pitchFamily="34" charset="-120"/>
              </a:rPr>
              <a:t>Associate Director, Center of Excellence for Psychosocial and Systemic Research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Calibri"/>
                <a:cs typeface="Calibri"/>
              </a:rPr>
              <a:t>Director of Family Services, First Episode and Early Psychosis Program</a:t>
            </a:r>
            <a:br>
              <a:rPr lang="en-US" sz="1800" b="0" i="0" u="none" strike="noStrike" kern="1200" cap="none" spc="0" normalizeH="0" baseline="0" noProof="0" dirty="0">
                <a:ln>
                  <a:noFill/>
                </a:ln>
                <a:effectLst/>
                <a:uLnTx/>
                <a:uFillTx/>
                <a:latin typeface="Calibri" pitchFamily="34" charset="0"/>
                <a:cs typeface="Calibri" pitchFamily="34" charset="-120"/>
              </a:rPr>
            </a:br>
            <a:r>
              <a:rPr kumimoji="0" lang="en-US" sz="1800" b="0" i="1" u="none" strike="noStrike" kern="1200" cap="none" spc="0" normalizeH="0" baseline="0" noProof="0">
                <a:ln>
                  <a:noFill/>
                </a:ln>
                <a:solidFill>
                  <a:prstClr val="white"/>
                </a:solidFill>
                <a:effectLst/>
                <a:uLnTx/>
                <a:uFillTx/>
                <a:latin typeface="Calibri"/>
                <a:ea typeface="Calibri"/>
                <a:cs typeface="Calibri"/>
              </a:rPr>
              <a:t>Massachusetts General Hospital</a:t>
            </a:r>
            <a:endParaRPr lang="en-US" sz="1800" b="0" i="1" u="none" strike="noStrike" kern="1200" cap="none" spc="0" normalizeH="0" baseline="0" noProof="0">
              <a:ln>
                <a:noFill/>
              </a:ln>
              <a:solidFill>
                <a:prstClr val="white"/>
              </a:solidFill>
              <a:effectLst/>
              <a:uLnTx/>
              <a:uFillTx/>
              <a:latin typeface="Calibri"/>
              <a:ea typeface="Calibri"/>
              <a:cs typeface="Calibri"/>
            </a:endParaRPr>
          </a:p>
          <a:p>
            <a:pPr>
              <a:defRPr/>
            </a:pPr>
            <a:r>
              <a:rPr lang="en-US">
                <a:solidFill>
                  <a:prstClr val="white"/>
                </a:solidFill>
                <a:latin typeface="Calibri"/>
                <a:ea typeface="Calibri"/>
                <a:cs typeface="Calibri"/>
              </a:rPr>
              <a:t>Assistant Professor</a:t>
            </a:r>
            <a:r>
              <a:rPr kumimoji="0" lang="en-US" sz="1800" b="0" i="0" u="none" strike="noStrike" kern="1200" cap="none" spc="0" normalizeH="0" baseline="0" noProof="0">
                <a:ln>
                  <a:noFill/>
                </a:ln>
                <a:solidFill>
                  <a:prstClr val="white"/>
                </a:solidFill>
                <a:effectLst/>
                <a:uLnTx/>
                <a:uFillTx/>
                <a:latin typeface="Calibri"/>
                <a:ea typeface="Calibri"/>
                <a:cs typeface="Calibri"/>
              </a:rPr>
              <a:t> </a:t>
            </a:r>
            <a:r>
              <a:rPr lang="en-US">
                <a:solidFill>
                  <a:prstClr val="white"/>
                </a:solidFill>
                <a:latin typeface="Calibri"/>
                <a:ea typeface="Calibri"/>
                <a:cs typeface="Calibri"/>
              </a:rPr>
              <a:t>of </a:t>
            </a:r>
            <a:r>
              <a:rPr kumimoji="0" lang="en-US" sz="1800" b="0" i="0" u="none" strike="noStrike" kern="1200" cap="none" spc="0" normalizeH="0" baseline="0" noProof="0">
                <a:ln>
                  <a:noFill/>
                </a:ln>
                <a:solidFill>
                  <a:prstClr val="white"/>
                </a:solidFill>
                <a:effectLst/>
                <a:uLnTx/>
                <a:uFillTx/>
                <a:latin typeface="Calibri"/>
                <a:ea typeface="Calibri"/>
                <a:cs typeface="Calibri"/>
              </a:rPr>
              <a:t>Psychology, </a:t>
            </a:r>
            <a:r>
              <a:rPr kumimoji="0" lang="en-US" sz="1800" b="0" i="1" u="none" strike="noStrike" kern="1200" cap="none" spc="0" normalizeH="0" baseline="0" noProof="0" dirty="0">
                <a:ln>
                  <a:noFill/>
                </a:ln>
                <a:solidFill>
                  <a:prstClr val="white"/>
                </a:solidFill>
                <a:effectLst/>
                <a:uLnTx/>
                <a:uFillTx/>
                <a:latin typeface="Calibri"/>
                <a:ea typeface="Calibri"/>
                <a:cs typeface="Calibri"/>
              </a:rPr>
              <a:t>Harvard Medical School </a:t>
            </a:r>
            <a:endParaRPr lang="en-US" sz="1800" b="0" i="1" u="none" strike="noStrike" kern="1200" cap="none" spc="0" normalizeH="0" baseline="0" noProof="0" dirty="0">
              <a:ln>
                <a:noFill/>
              </a:ln>
              <a:solidFill>
                <a:prstClr val="white"/>
              </a:solidFill>
              <a:effectLst/>
              <a:uLnTx/>
              <a:uFillTx/>
              <a:latin typeface="Calibri"/>
              <a:ea typeface="Calibri"/>
              <a:cs typeface="Calibri"/>
            </a:endParaRPr>
          </a:p>
        </p:txBody>
      </p:sp>
      <p:sp>
        <p:nvSpPr>
          <p:cNvPr id="15" name="Text 7">
            <a:extLst>
              <a:ext uri="{FF2B5EF4-FFF2-40B4-BE49-F238E27FC236}">
                <a16:creationId xmlns:a16="http://schemas.microsoft.com/office/drawing/2014/main" id="{A71B49D6-60B5-70A3-0D9F-48EC12C859D7}"/>
              </a:ext>
            </a:extLst>
          </p:cNvPr>
          <p:cNvSpPr/>
          <p:nvPr/>
        </p:nvSpPr>
        <p:spPr>
          <a:xfrm>
            <a:off x="728980" y="5664397"/>
            <a:ext cx="11551920" cy="393695"/>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pitchFamily="34" charset="0"/>
                <a:ea typeface="+mn-ea"/>
                <a:cs typeface="Calibri" pitchFamily="34" charset="-120"/>
              </a:rPr>
              <a:t>Department of Mental Health Research Centers of Excellence Annual Conference </a:t>
            </a:r>
            <a:br>
              <a:rPr kumimoji="0" lang="en-US" sz="2400" b="1" i="0" u="none" strike="noStrike" kern="1200" cap="none" spc="0" normalizeH="0" baseline="0" noProof="0">
                <a:ln>
                  <a:noFill/>
                </a:ln>
                <a:solidFill>
                  <a:prstClr val="white"/>
                </a:solidFill>
                <a:effectLst/>
                <a:uLnTx/>
                <a:uFillTx/>
                <a:latin typeface="Calibri" pitchFamily="34" charset="0"/>
                <a:ea typeface="+mn-ea"/>
                <a:cs typeface="Calibri" pitchFamily="34" charset="-120"/>
              </a:rPr>
            </a:br>
            <a:r>
              <a:rPr kumimoji="0" lang="en-US" sz="2400" b="0" i="0" u="none" strike="noStrike" kern="1200" cap="none" spc="0" normalizeH="0" baseline="0" noProof="0">
                <a:ln>
                  <a:noFill/>
                </a:ln>
                <a:solidFill>
                  <a:prstClr val="white"/>
                </a:solidFill>
                <a:effectLst/>
                <a:uLnTx/>
                <a:uFillTx/>
                <a:latin typeface="Calibri" pitchFamily="34" charset="0"/>
                <a:ea typeface="+mn-ea"/>
                <a:cs typeface="Calibri" pitchFamily="34" charset="-120"/>
              </a:rPr>
              <a:t>May 6, 2026 </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Picture 6">
            <a:extLst>
              <a:ext uri="{FF2B5EF4-FFF2-40B4-BE49-F238E27FC236}">
                <a16:creationId xmlns:a16="http://schemas.microsoft.com/office/drawing/2014/main" id="{528C1DB1-1E70-5AE0-70FE-7D9A8643DE1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6279" y="4334960"/>
            <a:ext cx="1801980" cy="76208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C8D404E7-2AC7-9F47-F45E-28E002C9D96D}"/>
              </a:ext>
              <a:ext uri="{C183D7F6-B498-43B3-948B-1728B52AA6E4}">
                <adec:decorative xmlns:adec="http://schemas.microsoft.com/office/drawing/2017/decorative" val="1"/>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12829" t="24287" b="20405"/>
          <a:stretch/>
        </p:blipFill>
        <p:spPr>
          <a:xfrm>
            <a:off x="8816579" y="3611513"/>
            <a:ext cx="3032521" cy="72344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6">
            <a:extLst>
              <a:ext uri="{FF2B5EF4-FFF2-40B4-BE49-F238E27FC236}">
                <a16:creationId xmlns:a16="http://schemas.microsoft.com/office/drawing/2014/main" id="{DF6EA7EE-4472-B9CF-4538-582A918E5DC4}"/>
              </a:ext>
              <a:ext uri="{C183D7F6-B498-43B3-948B-1728B52AA6E4}">
                <adec:decorative xmlns:adec="http://schemas.microsoft.com/office/drawing/2017/decorative" val="1"/>
              </a:ext>
            </a:extLst>
          </p:cNvPr>
          <p:cNvSpPr/>
          <p:nvPr/>
        </p:nvSpPr>
        <p:spPr>
          <a:xfrm>
            <a:off x="529257" y="214584"/>
            <a:ext cx="11133486" cy="1036320"/>
          </a:xfrm>
          <a:prstGeom prst="rect">
            <a:avLst/>
          </a:prstGeom>
          <a:solidFill>
            <a:srgbClr val="1B2A4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4B1D2019-DB8E-D84E-379C-A308DB87939A}"/>
              </a:ext>
            </a:extLst>
          </p:cNvPr>
          <p:cNvSpPr>
            <a:spLocks noGrp="1"/>
          </p:cNvSpPr>
          <p:nvPr>
            <p:ph type="title"/>
          </p:nvPr>
        </p:nvSpPr>
        <p:spPr/>
        <p:txBody>
          <a:bodyPr>
            <a:normAutofit fontScale="90000"/>
          </a:bodyPr>
          <a:lstStyle/>
          <a:p>
            <a:r>
              <a:rPr lang="en-US"/>
              <a:t>SMI-REACH Coalition Members</a:t>
            </a:r>
          </a:p>
        </p:txBody>
      </p:sp>
      <p:sp>
        <p:nvSpPr>
          <p:cNvPr id="4" name="Text 7">
            <a:extLst>
              <a:ext uri="{FF2B5EF4-FFF2-40B4-BE49-F238E27FC236}">
                <a16:creationId xmlns:a16="http://schemas.microsoft.com/office/drawing/2014/main" id="{96527998-33A5-6CF9-E7F4-337C71EC8311}"/>
              </a:ext>
            </a:extLst>
          </p:cNvPr>
          <p:cNvSpPr/>
          <p:nvPr/>
        </p:nvSpPr>
        <p:spPr>
          <a:xfrm>
            <a:off x="442760" y="464745"/>
            <a:ext cx="11133486" cy="535997"/>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SMI-REACH: </a:t>
            </a:r>
            <a:r>
              <a:rPr kumimoji="0" lang="en-US" sz="2000" b="0"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Expanding Serious Mental Illness Treatment Reach through </a:t>
            </a:r>
            <a:r>
              <a:rPr kumimoji="0" lang="en-US" sz="2000" b="0" i="1"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R</a:t>
            </a:r>
            <a:r>
              <a:rPr kumimoji="0" lang="en-US" sz="2000" b="0"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esearch, </a:t>
            </a:r>
            <a:r>
              <a:rPr kumimoji="0" lang="en-US" sz="2000" b="0" i="1"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E</a:t>
            </a:r>
            <a:r>
              <a:rPr kumimoji="0" lang="en-US" sz="2000" b="0"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ducation, </a:t>
            </a:r>
            <a:r>
              <a:rPr kumimoji="0" lang="en-US" sz="2000" b="0" i="1"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A</a:t>
            </a:r>
            <a:r>
              <a:rPr kumimoji="0" lang="en-US" sz="2000" b="0"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ccess, and </a:t>
            </a:r>
            <a:r>
              <a:rPr kumimoji="0" lang="en-US" sz="2000" b="0" i="1"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C</a:t>
            </a:r>
            <a:r>
              <a:rPr kumimoji="0" lang="en-US" sz="2000" b="0"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ommunity </a:t>
            </a:r>
            <a:r>
              <a:rPr kumimoji="0" lang="en-US" sz="2000" b="0" i="1"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H</a:t>
            </a:r>
            <a:r>
              <a:rPr kumimoji="0" lang="en-US" sz="2000" b="0" i="0" u="none" strike="noStrike" kern="0" cap="none" spc="267" normalizeH="0" baseline="0" noProof="0">
                <a:ln>
                  <a:noFill/>
                </a:ln>
                <a:solidFill>
                  <a:srgbClr val="FFFFFF"/>
                </a:solidFill>
                <a:effectLst/>
                <a:uLnTx/>
                <a:uFillTx/>
                <a:latin typeface="Aptos" panose="020B0004020202020204" pitchFamily="34" charset="0"/>
                <a:ea typeface="Trebuchet MS" pitchFamily="34" charset="-122"/>
                <a:cs typeface="Trebuchet MS" pitchFamily="34" charset="-120"/>
              </a:rPr>
              <a:t>ealth Partnerships </a:t>
            </a:r>
            <a:endParaRPr kumimoji="0" lang="en-US" sz="20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3" name="Content Placeholder 2">
            <a:extLst>
              <a:ext uri="{FF2B5EF4-FFF2-40B4-BE49-F238E27FC236}">
                <a16:creationId xmlns:a16="http://schemas.microsoft.com/office/drawing/2014/main" id="{35A3D986-F922-4302-27E9-2557983374CE}"/>
              </a:ext>
            </a:extLst>
          </p:cNvPr>
          <p:cNvSpPr>
            <a:spLocks noGrp="1"/>
          </p:cNvSpPr>
          <p:nvPr>
            <p:ph sz="half" idx="1"/>
          </p:nvPr>
        </p:nvSpPr>
        <p:spPr>
          <a:xfrm>
            <a:off x="331560" y="1407528"/>
            <a:ext cx="3449264" cy="5618451"/>
          </a:xfrm>
        </p:spPr>
        <p:txBody>
          <a:bodyPr lIns="91440" tIns="45720" rIns="91440" bIns="45720" anchor="t">
            <a:normAutofit/>
          </a:bodyPr>
          <a:lstStyle/>
          <a:p>
            <a:pPr marL="0" indent="0">
              <a:buNone/>
            </a:pPr>
            <a:r>
              <a:rPr lang="en-US" sz="1600" b="1">
                <a:latin typeface="Georgia" panose="02040502050405020303" pitchFamily="18" charset="0"/>
              </a:rPr>
              <a:t>Behavioral Health Organization and Agency Partners</a:t>
            </a:r>
          </a:p>
          <a:p>
            <a:r>
              <a:rPr lang="en-US" sz="1800" b="1">
                <a:solidFill>
                  <a:srgbClr val="1B6E74"/>
                </a:solidFill>
              </a:rPr>
              <a:t>CBHC CMOs, Directors, Providers, and Exec. Leadership</a:t>
            </a:r>
            <a:endParaRPr lang="en-US" sz="1800" b="1">
              <a:solidFill>
                <a:srgbClr val="1B6E74"/>
              </a:solidFill>
              <a:ea typeface="Calibri"/>
              <a:cs typeface="Calibri"/>
            </a:endParaRPr>
          </a:p>
          <a:p>
            <a:r>
              <a:rPr lang="en-US" sz="1500"/>
              <a:t>MassHealth Office of Behavioral Health </a:t>
            </a:r>
          </a:p>
          <a:p>
            <a:r>
              <a:rPr lang="en-US" sz="1500"/>
              <a:t>Department of Mental Health (DMH) </a:t>
            </a:r>
          </a:p>
          <a:p>
            <a:r>
              <a:rPr lang="en-US" sz="1500"/>
              <a:t>Department of Public Health (DPH): Bureau of Substance Addiction Services (BSAS), Bureau of Health Professions Licensure, Bureau of Health Care Safety and Quality  </a:t>
            </a:r>
          </a:p>
          <a:p>
            <a:r>
              <a:rPr lang="en-US" sz="1500"/>
              <a:t>Massachusetts Behavioral Health Partnership (MBHP): CBHC Network and Massachusetts Behavioral Health Help Line</a:t>
            </a:r>
          </a:p>
          <a:p>
            <a:r>
              <a:rPr lang="en-US" sz="1500"/>
              <a:t>Association of Behavioral Healthcare </a:t>
            </a:r>
          </a:p>
          <a:p>
            <a:r>
              <a:rPr lang="en-US" sz="1500"/>
              <a:t>Massachusetts Pharmacists Association </a:t>
            </a:r>
          </a:p>
          <a:p>
            <a:endParaRPr lang="en-US" sz="1600"/>
          </a:p>
        </p:txBody>
      </p:sp>
      <p:sp>
        <p:nvSpPr>
          <p:cNvPr id="6" name="Content Placeholder 2">
            <a:extLst>
              <a:ext uri="{FF2B5EF4-FFF2-40B4-BE49-F238E27FC236}">
                <a16:creationId xmlns:a16="http://schemas.microsoft.com/office/drawing/2014/main" id="{C15FBA67-9F9F-70EB-05AA-6FE9624CC176}"/>
              </a:ext>
            </a:extLst>
          </p:cNvPr>
          <p:cNvSpPr txBox="1">
            <a:spLocks/>
          </p:cNvSpPr>
          <p:nvPr/>
        </p:nvSpPr>
        <p:spPr>
          <a:xfrm>
            <a:off x="3780824" y="1407527"/>
            <a:ext cx="5500049" cy="561845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533"/>
              </a:spcBef>
              <a:spcAft>
                <a:spcPts val="0"/>
              </a:spcAft>
              <a:buClr>
                <a:srgbClr val="ED7D31"/>
              </a:buClr>
              <a:buSzTx/>
              <a:buFont typeface="Arial" panose="020B0604020202020204" pitchFamily="34" charset="0"/>
              <a:buNone/>
              <a:tabLst/>
              <a:defRPr/>
            </a:pPr>
            <a:r>
              <a:rPr kumimoji="0" lang="en-US" sz="1867" b="1" i="0" u="none" strike="noStrike" kern="1200" cap="none" spc="0" normalizeH="0" baseline="0" noProof="0">
                <a:ln>
                  <a:noFill/>
                </a:ln>
                <a:solidFill>
                  <a:prstClr val="black">
                    <a:lumMod val="85000"/>
                    <a:lumOff val="15000"/>
                  </a:prstClr>
                </a:solidFill>
                <a:effectLst/>
                <a:uLnTx/>
                <a:uFillTx/>
                <a:latin typeface="Georgia" panose="02040502050405020303" pitchFamily="18" charset="0"/>
                <a:ea typeface="+mn-ea"/>
                <a:cs typeface="+mn-cs"/>
              </a:rPr>
              <a:t>Key Leadership &amp; Steering Committee</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Dr. Amam Saleh, DMH Deputy Commissioner </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Dr. Jessica Zeidman, DPH Deputy Commissioner</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Dr. Lee Robinson, MassHealth Associate Chief for Behavioral Health</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Donna Frates, LICSW, Director of CBHC Programs, MBHP</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Deirdre Calvert, MSW LICSW, BSAS Director  </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Kevin Beagan, Deputy Commissioner of Health Care Access Bureau, Division of Insurance </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Dr. Margaret Guyer-Deason, DMH Director of Workforce Development </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Christine Goldrick, DMH Senior Director of Strategy </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Dr. David Hoffman, DMH Metro Boston Area Medical Director </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Dr. Michael Angelini, Professor of Pharmacy Practice, MCPHS University </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Dr. Ryann Abrams, MA Pharmacists Association President</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Sarah </a:t>
            </a:r>
            <a:r>
              <a:rPr kumimoji="0" lang="en-US" sz="1467" b="0" i="0" u="none" strike="noStrike" kern="1200" cap="none" spc="0" normalizeH="0" baseline="0" noProof="0" err="1">
                <a:ln>
                  <a:noFill/>
                </a:ln>
                <a:solidFill>
                  <a:prstClr val="black"/>
                </a:solidFill>
                <a:effectLst/>
                <a:uLnTx/>
                <a:uFillTx/>
                <a:latin typeface="Calibri" panose="020F0502020204030204"/>
                <a:ea typeface="+mn-ea"/>
                <a:cs typeface="+mn-cs"/>
              </a:rPr>
              <a:t>MacLaurin</a:t>
            </a: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 PMHNP-BC, Associate Medical Director Freedom Trail Clinic of North Suffolk Community Services</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Dr. Cori Cather, MGB Public and Community Psychiatry Division Chief</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Dr. Cheryl Foo (Lead Facilitator), Associate Director of MGH Center of Excellence for Psychosocial and Systemic Research</a:t>
            </a:r>
          </a:p>
        </p:txBody>
      </p:sp>
      <p:sp>
        <p:nvSpPr>
          <p:cNvPr id="7" name="Content Placeholder 2">
            <a:extLst>
              <a:ext uri="{FF2B5EF4-FFF2-40B4-BE49-F238E27FC236}">
                <a16:creationId xmlns:a16="http://schemas.microsoft.com/office/drawing/2014/main" id="{63856494-F6C7-9729-F909-0EF2FD4C2FC3}"/>
              </a:ext>
            </a:extLst>
          </p:cNvPr>
          <p:cNvSpPr txBox="1">
            <a:spLocks/>
          </p:cNvSpPr>
          <p:nvPr/>
        </p:nvSpPr>
        <p:spPr>
          <a:xfrm>
            <a:off x="9294125" y="1407528"/>
            <a:ext cx="3017231" cy="5618451"/>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None/>
              <a:tabLst/>
              <a:defRPr/>
            </a:pPr>
            <a:r>
              <a:rPr kumimoji="0" lang="en-US" sz="1600" b="1" i="0" u="none" strike="noStrike" kern="1200" cap="none" spc="0" normalizeH="0" baseline="0" noProof="0">
                <a:ln>
                  <a:noFill/>
                </a:ln>
                <a:solidFill>
                  <a:prstClr val="black">
                    <a:lumMod val="85000"/>
                    <a:lumOff val="15000"/>
                  </a:prstClr>
                </a:solidFill>
                <a:effectLst/>
                <a:uLnTx/>
                <a:uFillTx/>
                <a:latin typeface="Georgia" panose="02040502050405020303" pitchFamily="18" charset="0"/>
                <a:ea typeface="+mn-ea"/>
                <a:cs typeface="+mn-cs"/>
              </a:rPr>
              <a:t>MGH SMI-REACH </a:t>
            </a:r>
            <a:br>
              <a:rPr kumimoji="0" lang="en-US" sz="1600" b="1" i="0" u="none" strike="noStrike" kern="1200" cap="none" spc="0" normalizeH="0" baseline="0" noProof="0">
                <a:ln>
                  <a:noFill/>
                </a:ln>
                <a:solidFill>
                  <a:prstClr val="black">
                    <a:lumMod val="85000"/>
                    <a:lumOff val="15000"/>
                  </a:prstClr>
                </a:solidFill>
                <a:effectLst/>
                <a:uLnTx/>
                <a:uFillTx/>
                <a:latin typeface="Georgia" panose="02040502050405020303" pitchFamily="18" charset="0"/>
                <a:ea typeface="+mn-ea"/>
                <a:cs typeface="+mn-cs"/>
              </a:rPr>
            </a:br>
            <a:r>
              <a:rPr kumimoji="0" lang="en-US" sz="1600" b="1" i="0" u="none" strike="noStrike" kern="1200" cap="none" spc="0" normalizeH="0" baseline="0" noProof="0">
                <a:ln>
                  <a:noFill/>
                </a:ln>
                <a:solidFill>
                  <a:prstClr val="black">
                    <a:lumMod val="85000"/>
                    <a:lumOff val="15000"/>
                  </a:prstClr>
                </a:solidFill>
                <a:effectLst/>
                <a:uLnTx/>
                <a:uFillTx/>
                <a:latin typeface="Georgia" panose="02040502050405020303" pitchFamily="18" charset="0"/>
                <a:ea typeface="+mn-ea"/>
                <a:cs typeface="+mn-cs"/>
              </a:rPr>
              <a:t>Work Group</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Abigail Donovan, MD</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Alex </a:t>
            </a:r>
            <a:r>
              <a:rPr kumimoji="0" lang="en-US" sz="1467" b="0" i="0" u="none" strike="noStrike" kern="1200" cap="none" spc="0" normalizeH="0" baseline="0" noProof="0" err="1">
                <a:ln>
                  <a:noFill/>
                </a:ln>
                <a:solidFill>
                  <a:prstClr val="black"/>
                </a:solidFill>
                <a:effectLst/>
                <a:uLnTx/>
                <a:uFillTx/>
                <a:latin typeface="Calibri" panose="020F0502020204030204"/>
                <a:ea typeface="+mn-ea"/>
                <a:cs typeface="+mn-cs"/>
              </a:rPr>
              <a:t>Keuroghlian</a:t>
            </a: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 MD</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Carol Lim, MD, MPH</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Cheryl Foo, PhD</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Cori Cather, PhD</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Collin O’Neill</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Eden Evins, MD, MPH</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Kim </a:t>
            </a:r>
            <a:r>
              <a:rPr kumimoji="0" lang="en-US" sz="1467" b="0" i="0" u="none" strike="noStrike" kern="1200" cap="none" spc="0" normalizeH="0" baseline="0" noProof="0" err="1">
                <a:ln>
                  <a:noFill/>
                </a:ln>
                <a:solidFill>
                  <a:prstClr val="black"/>
                </a:solidFill>
                <a:effectLst/>
                <a:uLnTx/>
                <a:uFillTx/>
                <a:latin typeface="Calibri" panose="020F0502020204030204"/>
                <a:ea typeface="+mn-ea"/>
                <a:cs typeface="+mn-cs"/>
              </a:rPr>
              <a:t>Mueser</a:t>
            </a: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 PhD</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Oliver </a:t>
            </a:r>
            <a:r>
              <a:rPr kumimoji="0" lang="en-US" sz="1467" b="0" i="0" u="none" strike="noStrike" kern="1200" cap="none" spc="0" normalizeH="0" baseline="0" noProof="0" err="1">
                <a:ln>
                  <a:noFill/>
                </a:ln>
                <a:solidFill>
                  <a:prstClr val="black"/>
                </a:solidFill>
                <a:effectLst/>
                <a:uLnTx/>
                <a:uFillTx/>
                <a:latin typeface="Calibri" panose="020F0502020204030204"/>
                <a:ea typeface="+mn-ea"/>
                <a:cs typeface="+mn-cs"/>
              </a:rPr>
              <a:t>Freudenreich</a:t>
            </a: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 MD</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Samuel Kohrman, MD</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Sarah </a:t>
            </a:r>
            <a:r>
              <a:rPr kumimoji="0" lang="en-US" sz="1467" b="0" i="0" u="none" strike="noStrike" kern="1200" cap="none" spc="0" normalizeH="0" baseline="0" noProof="0" err="1">
                <a:ln>
                  <a:noFill/>
                </a:ln>
                <a:solidFill>
                  <a:prstClr val="black"/>
                </a:solidFill>
                <a:effectLst/>
                <a:uLnTx/>
                <a:uFillTx/>
                <a:latin typeface="Calibri" panose="020F0502020204030204"/>
                <a:ea typeface="+mn-ea"/>
                <a:cs typeface="+mn-cs"/>
              </a:rPr>
              <a:t>MacLaurin</a:t>
            </a: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 PMHNP-BC</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Thao Le, MD, PhD</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Amir Hassan, MD</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67" b="0" i="0" u="none" strike="noStrike" kern="1200" cap="none" spc="0" normalizeH="0" baseline="0" noProof="0">
                <a:ln>
                  <a:noFill/>
                </a:ln>
                <a:solidFill>
                  <a:prstClr val="black"/>
                </a:solidFill>
                <a:effectLst/>
                <a:uLnTx/>
                <a:uFillTx/>
                <a:latin typeface="Calibri" panose="020F0502020204030204"/>
                <a:ea typeface="+mn-ea"/>
                <a:cs typeface="+mn-cs"/>
              </a:rPr>
              <a:t>Ashlee Guzman, MD</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r>
              <a:rPr kumimoji="0" lang="en-US" sz="1470" b="0" i="0" u="none" strike="noStrike" kern="1200" cap="none" spc="0" normalizeH="0" baseline="0" noProof="0">
                <a:ln>
                  <a:noFill/>
                </a:ln>
                <a:solidFill>
                  <a:prstClr val="black"/>
                </a:solidFill>
                <a:effectLst/>
                <a:uLnTx/>
                <a:uFillTx/>
                <a:latin typeface="Calibri" panose="020F0502020204030204"/>
                <a:ea typeface="+mn-ea"/>
                <a:cs typeface="+mn-cs"/>
              </a:rPr>
              <a:t>David Coelho, MD</a:t>
            </a:r>
          </a:p>
          <a:p>
            <a:pPr marL="228600" marR="0" lvl="0" indent="-228600" algn="l" defTabSz="914400" rtl="0" eaLnBrk="1" fontAlgn="auto" latinLnBrk="0" hangingPunct="1">
              <a:lnSpc>
                <a:spcPct val="100000"/>
              </a:lnSpc>
              <a:spcBef>
                <a:spcPts val="533"/>
              </a:spcBef>
              <a:spcAft>
                <a:spcPts val="0"/>
              </a:spcAft>
              <a:buClr>
                <a:srgbClr val="ED7D31"/>
              </a:buClr>
              <a:buSzTx/>
              <a:buFont typeface="Arial" panose="020B0604020202020204" pitchFamily="34" charset="0"/>
              <a:buChar char="•"/>
              <a:tabLst/>
              <a:defRPr/>
            </a:pPr>
            <a:endParaRPr kumimoji="0" lang="en-US" sz="1600" b="0" i="0" u="none" strike="noStrike" kern="1200" cap="none" spc="0" normalizeH="0" baseline="0" noProof="0">
              <a:ln>
                <a:noFill/>
              </a:ln>
              <a:solidFill>
                <a:prstClr val="black">
                  <a:lumMod val="85000"/>
                  <a:lumOff val="1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1516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0cxCUTrzp..khx_FJMRB_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GB PPT Template April 2025">
  <a:themeElements>
    <a:clrScheme name="Custom 9">
      <a:dk1>
        <a:srgbClr val="000000"/>
      </a:dk1>
      <a:lt1>
        <a:srgbClr val="FFFFFF"/>
      </a:lt1>
      <a:dk2>
        <a:srgbClr val="B0E3E2"/>
      </a:dk2>
      <a:lt2>
        <a:srgbClr val="ABB0AD"/>
      </a:lt2>
      <a:accent1>
        <a:srgbClr val="01828E"/>
      </a:accent1>
      <a:accent2>
        <a:srgbClr val="003A96"/>
      </a:accent2>
      <a:accent3>
        <a:srgbClr val="55B9D3"/>
      </a:accent3>
      <a:accent4>
        <a:srgbClr val="FFC83A"/>
      </a:accent4>
      <a:accent5>
        <a:srgbClr val="DF6D51"/>
      </a:accent5>
      <a:accent6>
        <a:srgbClr val="83D37F"/>
      </a:accent6>
      <a:hlink>
        <a:srgbClr val="204190"/>
      </a:hlink>
      <a:folHlink>
        <a:srgbClr val="8345BA"/>
      </a:folHlink>
    </a:clrScheme>
    <a:fontScheme name="MGB2">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17-06-MGB-PPT-Template  -  Repaired" id="{E8B860EA-91AE-4508-BC6F-F2A4834F86D7}" vid="{11670CF9-8852-420D-9B70-DB9B3D81C39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7310</Words>
  <Application>Microsoft Office PowerPoint</Application>
  <PresentationFormat>Widescreen</PresentationFormat>
  <Paragraphs>657</Paragraphs>
  <Slides>44</Slides>
  <Notes>31</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44</vt:i4>
      </vt:variant>
    </vt:vector>
  </HeadingPairs>
  <TitlesOfParts>
    <vt:vector size="56" baseType="lpstr">
      <vt:lpstr>Aptos</vt:lpstr>
      <vt:lpstr>Arial</vt:lpstr>
      <vt:lpstr>Calibri</vt:lpstr>
      <vt:lpstr>Courier New</vt:lpstr>
      <vt:lpstr>Georgia</vt:lpstr>
      <vt:lpstr>System Font Regular</vt:lpstr>
      <vt:lpstr>Trebuchet MS</vt:lpstr>
      <vt:lpstr>Wingdings</vt:lpstr>
      <vt:lpstr>3_Office Theme</vt:lpstr>
      <vt:lpstr>4_Office Theme</vt:lpstr>
      <vt:lpstr>MGB PPT Template April 2025</vt:lpstr>
      <vt:lpstr>think-cell Slide</vt:lpstr>
      <vt:lpstr>Building Solutions and Breaking Barriers: Advancing Behavioral Health Through Community Collaborations</vt:lpstr>
      <vt:lpstr>Disclosures</vt:lpstr>
      <vt:lpstr>Agenda</vt:lpstr>
      <vt:lpstr>Agenda cont.’d</vt:lpstr>
      <vt:lpstr>Continuing Education Units (CEUs)</vt:lpstr>
      <vt:lpstr>Continuing Education Units (CEUs)</vt:lpstr>
      <vt:lpstr>Continuing Medical Education (CME)</vt:lpstr>
      <vt:lpstr>No Wrong Door: A Statewide Partnership to Expand Medication Access and Use for People with Serious Mental Illness</vt:lpstr>
      <vt:lpstr>SMI-REACH Coalition Members</vt:lpstr>
      <vt:lpstr>Preventing Relapse with Long-Acting Psychiatric Medications </vt:lpstr>
      <vt:lpstr>Preventing Relapse with Long-Acting Psychiatric Medications </vt:lpstr>
      <vt:lpstr>Underutilization of Long-Acting Psychiatric Medications</vt:lpstr>
      <vt:lpstr>Underutilization of Long-Acting Antipsychotic Medication in Massachusetts</vt:lpstr>
      <vt:lpstr>Underutilization of Medication for Opioid Use Disorder in Massachusetts</vt:lpstr>
      <vt:lpstr>Underutilization of Long-Acting  Medications for Addiction Treatment in Massachusetts</vt:lpstr>
      <vt:lpstr>Multilevel Barriers  Innovative Solutions</vt:lpstr>
      <vt:lpstr>Improving Access to and Use of Long-Acting Psychiatric Medications in Massachusetts</vt:lpstr>
      <vt:lpstr>Building a System-Wide Coalition for Impact</vt:lpstr>
      <vt:lpstr>Building a System-Wide Coalition for Impact</vt:lpstr>
      <vt:lpstr>Ensuring No Wrong Door  Across the Care Continuum</vt:lpstr>
      <vt:lpstr>Towards a Strategic Plan for Expanding Access and Use of Long-Acting Medication for SMI in Massachusetts CBHCs </vt:lpstr>
      <vt:lpstr>Preliminary Findings from Landscape Analysis Clinic Survey with 29 CBHCs </vt:lpstr>
      <vt:lpstr>Map of Massachusetts Community Behavioral Health Centers (CBHCs)</vt:lpstr>
      <vt:lpstr>Prescribing Capability of Long-Acting Medications in Massachusetts CBHCs </vt:lpstr>
      <vt:lpstr>Administration Capability of Long-Acting Medications in Massachusetts CBHCs </vt:lpstr>
      <vt:lpstr>Long-Acting Medication Implementation Profiles and Support Needs Across CBHCs  </vt:lpstr>
      <vt:lpstr>Regional Capability Pattern</vt:lpstr>
      <vt:lpstr>Promising Facilitator: Pharmacy Collaboration</vt:lpstr>
      <vt:lpstr>Promising Facilitator: Pharmacy Collaboration</vt:lpstr>
      <vt:lpstr>Promising Facilitator: Pharmacy Collaboration</vt:lpstr>
      <vt:lpstr>Significant Challenge: Inpatient-to-CBHC  Care Transitions </vt:lpstr>
      <vt:lpstr>Top CBHC Needs Around Long-Acting Medications</vt:lpstr>
      <vt:lpstr>Lived Experience and Provider Perspectives</vt:lpstr>
      <vt:lpstr>What We Heard: Some Reflections</vt:lpstr>
      <vt:lpstr>Translating Insights into Action:  Strategies in Development </vt:lpstr>
      <vt:lpstr>Ensuring No Wrong Door to Life-Saving Medications for People with Serious Mental Illness</vt:lpstr>
      <vt:lpstr>Thank You! Email: cfoo1@mgh.harvard.edu </vt:lpstr>
      <vt:lpstr>REFERENCES</vt:lpstr>
      <vt:lpstr>REFERENCES (CONTINUED)</vt:lpstr>
      <vt:lpstr>Closing Remarks  </vt:lpstr>
      <vt:lpstr>Evaluation Form</vt:lpstr>
      <vt:lpstr>Evaluation instructions </vt:lpstr>
      <vt:lpstr>iSPARC Technical Assistance Program  www.umassmed.edu/sparc/sparc-ta/ </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Ellison, Marsha</dc:creator>
  <cp:lastModifiedBy>Tasca, Robin</cp:lastModifiedBy>
  <cp:revision>52</cp:revision>
  <dcterms:created xsi:type="dcterms:W3CDTF">2026-04-10T21:20:25Z</dcterms:created>
  <dcterms:modified xsi:type="dcterms:W3CDTF">2026-05-06T17:21:31Z</dcterms:modified>
</cp:coreProperties>
</file>