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2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drawings/drawing3.xml" ContentType="application/vnd.openxmlformats-officedocument.drawingml.chartshapes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89" r:id="rId2"/>
    <p:sldId id="897" r:id="rId3"/>
    <p:sldId id="1294" r:id="rId4"/>
    <p:sldId id="256" r:id="rId5"/>
    <p:sldId id="896" r:id="rId6"/>
    <p:sldId id="1330" r:id="rId7"/>
    <p:sldId id="1440" r:id="rId8"/>
    <p:sldId id="1424" r:id="rId9"/>
    <p:sldId id="1425" r:id="rId10"/>
    <p:sldId id="1448" r:id="rId11"/>
    <p:sldId id="1450" r:id="rId12"/>
    <p:sldId id="878" r:id="rId13"/>
    <p:sldId id="895" r:id="rId14"/>
    <p:sldId id="1335" r:id="rId15"/>
    <p:sldId id="1307" r:id="rId16"/>
    <p:sldId id="1441" r:id="rId17"/>
    <p:sldId id="1444" r:id="rId18"/>
    <p:sldId id="1454" r:id="rId19"/>
    <p:sldId id="1455" r:id="rId20"/>
    <p:sldId id="1453" r:id="rId21"/>
    <p:sldId id="1443" r:id="rId22"/>
    <p:sldId id="1456" r:id="rId23"/>
    <p:sldId id="1457" r:id="rId24"/>
    <p:sldId id="1458" r:id="rId25"/>
    <p:sldId id="1446" r:id="rId26"/>
    <p:sldId id="459" r:id="rId27"/>
    <p:sldId id="83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3"/>
    <a:srgbClr val="A9D18E"/>
    <a:srgbClr val="FCE8DA"/>
    <a:srgbClr val="E5F1DD"/>
    <a:srgbClr val="FF5050"/>
    <a:srgbClr val="BC73F3"/>
    <a:srgbClr val="F5EAFD"/>
    <a:srgbClr val="5AA2AE"/>
    <a:srgbClr val="22549C"/>
    <a:srgbClr val="3A58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17" autoAdjust="0"/>
    <p:restoredTop sz="89065" autoAdjust="0"/>
  </p:normalViewPr>
  <p:slideViewPr>
    <p:cSldViewPr snapToGrid="0">
      <p:cViewPr varScale="1">
        <p:scale>
          <a:sx n="101" d="100"/>
          <a:sy n="101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172.26.240.67\umms-research-pediatrics-rhein\Implementation%20Science%20Studies\Recorded%20Home%20Oximetry%20(RHO)\Data%20and%20Reporting\Data%20Analysis\Duration%20for%20Control%20Infants\Duration%20for%20Control%20Infan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4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\\172.26.240.67\umms-research-pediatrics-rhein\Implementation%20Science%20Studies\Recorded%20Home%20Oximetry%20(RHO)\Data%20and%20Reporting\Data%20Analysis\Duration%20by%20Initial%20Flow%20Rate\Duration%20by%20Initial%20Flow%20Rate%20Workbook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edebuk\OneDrive%20-%20UMass%20Chan%20Medical%20School\Documents\HOT%20Duration%20by%20Highest%20Reached%20Flow%20Rat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3600" b="0" i="0" u="none" strike="noStrike" kern="1200" spc="0" baseline="0">
                <a:solidFill>
                  <a:srgbClr val="22549C"/>
                </a:solidFill>
                <a:latin typeface="Apple Braille"/>
                <a:ea typeface="+mn-ea"/>
                <a:cs typeface="+mn-cs"/>
              </a:defRPr>
            </a:pPr>
            <a:r>
              <a:rPr lang="en-US" sz="4000" b="0" dirty="0">
                <a:solidFill>
                  <a:srgbClr val="22549C"/>
                </a:solidFill>
              </a:rPr>
              <a:t>Site Start Up Progress</a:t>
            </a:r>
          </a:p>
        </c:rich>
      </c:tx>
      <c:layout>
        <c:manualLayout>
          <c:xMode val="edge"/>
          <c:yMode val="edge"/>
          <c:x val="0.32849909776902891"/>
          <c:y val="4.12892129282950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spc="0" baseline="0">
              <a:solidFill>
                <a:srgbClr val="22549C"/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0868922244094484"/>
          <c:y val="0.28270697534657707"/>
          <c:w val="0.63334219160104988"/>
          <c:h val="0.6568180689019895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Simplified!$B$1</c:f>
              <c:strCache>
                <c:ptCount val="1"/>
                <c:pt idx="0">
                  <c:v>Executed Contract</c:v>
                </c:pt>
              </c:strCache>
            </c:strRef>
          </c:tx>
          <c:spPr>
            <a:solidFill>
              <a:srgbClr val="BC73F3"/>
            </a:solidFill>
            <a:ln w="285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C73F3"/>
              </a:solidFill>
              <a:ln w="285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558-49B9-8684-A511D8D81DD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58-49B9-8684-A511D8D81DDC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1558-49B9-8684-A511D8D81DDC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1558-49B9-8684-A511D8D81DDC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1558-49B9-8684-A511D8D81DDC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1558-49B9-8684-A511D8D81DDC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1558-49B9-8684-A511D8D81DDC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Simplified!$B$2:$B$15</c:f>
              <c:numCache>
                <c:formatCode>0%</c:formatCode>
                <c:ptCount val="14"/>
                <c:pt idx="0">
                  <c:v>0.33</c:v>
                </c:pt>
                <c:pt idx="1">
                  <c:v>0.33</c:v>
                </c:pt>
                <c:pt idx="2">
                  <c:v>0.33</c:v>
                </c:pt>
                <c:pt idx="3">
                  <c:v>0.33</c:v>
                </c:pt>
                <c:pt idx="4">
                  <c:v>0.33</c:v>
                </c:pt>
                <c:pt idx="5">
                  <c:v>0.33</c:v>
                </c:pt>
                <c:pt idx="6">
                  <c:v>0.33</c:v>
                </c:pt>
                <c:pt idx="7">
                  <c:v>0.33</c:v>
                </c:pt>
                <c:pt idx="8">
                  <c:v>0.33</c:v>
                </c:pt>
                <c:pt idx="9">
                  <c:v>0.33</c:v>
                </c:pt>
                <c:pt idx="10">
                  <c:v>0.33</c:v>
                </c:pt>
                <c:pt idx="11">
                  <c:v>0.33</c:v>
                </c:pt>
                <c:pt idx="12">
                  <c:v>0.33</c:v>
                </c:pt>
                <c:pt idx="13">
                  <c:v>0.33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1558-49B9-8684-A511D8D81DDC}"/>
            </c:ext>
          </c:extLst>
        </c:ser>
        <c:ser>
          <c:idx val="1"/>
          <c:order val="1"/>
          <c:tx>
            <c:strRef>
              <c:f>Simplified!$C$1</c:f>
              <c:strCache>
                <c:ptCount val="1"/>
                <c:pt idx="0">
                  <c:v>IRB Approval</c:v>
                </c:pt>
              </c:strCache>
            </c:strRef>
          </c:tx>
          <c:spPr>
            <a:solidFill>
              <a:sysClr val="window" lastClr="FFFFFF">
                <a:lumMod val="65000"/>
              </a:sysClr>
            </a:solidFill>
            <a:ln w="28575">
              <a:solidFill>
                <a:sysClr val="window" lastClr="FFFFFF">
                  <a:lumMod val="65000"/>
                </a:sysClr>
              </a:solidFill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558-49B9-8684-A511D8D81DDC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558-49B9-8684-A511D8D81DDC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558-49B9-8684-A511D8D81DDC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E-1A58-4183-AB67-AD1EEDDB0DE3}"/>
              </c:ext>
            </c:extLst>
          </c:dPt>
          <c:dPt>
            <c:idx val="10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558-49B9-8684-A511D8D81DDC}"/>
              </c:ext>
            </c:extLst>
          </c:dPt>
          <c:dPt>
            <c:idx val="11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1558-49B9-8684-A511D8D81DDC}"/>
              </c:ext>
            </c:extLst>
          </c:dPt>
          <c:dPt>
            <c:idx val="13"/>
            <c:invertIfNegative val="0"/>
            <c:bubble3D val="0"/>
            <c:spPr>
              <a:solidFill>
                <a:sysClr val="window" lastClr="FFFFFF">
                  <a:lumMod val="65000"/>
                </a:sysClr>
              </a:solidFill>
              <a:ln w="28575">
                <a:solidFill>
                  <a:sysClr val="window" lastClr="FFFFFF">
                    <a:lumMod val="65000"/>
                  </a:sys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Simplified!$C$2:$C$15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1558-49B9-8684-A511D8D81DDC}"/>
            </c:ext>
          </c:extLst>
        </c:ser>
        <c:ser>
          <c:idx val="2"/>
          <c:order val="2"/>
          <c:tx>
            <c:strRef>
              <c:f>Simplified!$D$1</c:f>
              <c:strCache>
                <c:ptCount val="1"/>
                <c:pt idx="0">
                  <c:v>Equipment Available</c:v>
                </c:pt>
              </c:strCache>
            </c:strRef>
          </c:tx>
          <c:spPr>
            <a:solidFill>
              <a:srgbClr val="6699FF"/>
            </a:solidFill>
            <a:ln w="28575">
              <a:noFill/>
            </a:ln>
            <a:effectLst/>
          </c:spPr>
          <c:invertIfNegative val="0"/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F-1558-49B9-8684-A511D8D81DDC}"/>
              </c:ext>
            </c:extLst>
          </c:dPt>
          <c:cat>
            <c:strRef>
              <c:f>Simplified!$A$2:$A$15</c:f>
              <c:strCache>
                <c:ptCount val="14"/>
                <c:pt idx="0">
                  <c:v>Vanderbilt</c:v>
                </c:pt>
                <c:pt idx="1">
                  <c:v>Maryland</c:v>
                </c:pt>
                <c:pt idx="2">
                  <c:v>Kentucky</c:v>
                </c:pt>
                <c:pt idx="3">
                  <c:v>San Diego</c:v>
                </c:pt>
                <c:pt idx="4">
                  <c:v>Peyton Manning</c:v>
                </c:pt>
                <c:pt idx="5">
                  <c:v>Nationwide</c:v>
                </c:pt>
                <c:pt idx="6">
                  <c:v>Colorado</c:v>
                </c:pt>
                <c:pt idx="7">
                  <c:v>MGH</c:v>
                </c:pt>
                <c:pt idx="8">
                  <c:v>New York</c:v>
                </c:pt>
                <c:pt idx="9">
                  <c:v>Dartmouth</c:v>
                </c:pt>
                <c:pt idx="10">
                  <c:v>Cincinnati</c:v>
                </c:pt>
                <c:pt idx="11">
                  <c:v>CHOP</c:v>
                </c:pt>
                <c:pt idx="12">
                  <c:v>BCH</c:v>
                </c:pt>
                <c:pt idx="13">
                  <c:v>Arkansas</c:v>
                </c:pt>
              </c:strCache>
            </c:strRef>
          </c:cat>
          <c:val>
            <c:numRef>
              <c:f>Simplified!$D$2:$D$15</c:f>
              <c:numCache>
                <c:formatCode>0%</c:formatCode>
                <c:ptCount val="14"/>
                <c:pt idx="0">
                  <c:v>0.33333333333333331</c:v>
                </c:pt>
                <c:pt idx="1">
                  <c:v>0.33333333333333331</c:v>
                </c:pt>
                <c:pt idx="2">
                  <c:v>0.33333333333333331</c:v>
                </c:pt>
                <c:pt idx="3">
                  <c:v>0.33333333333333331</c:v>
                </c:pt>
                <c:pt idx="4">
                  <c:v>0.33333333333333331</c:v>
                </c:pt>
                <c:pt idx="5">
                  <c:v>0.33333333333333331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0.33333333333333331</c:v>
                </c:pt>
                <c:pt idx="9">
                  <c:v>0.33333333333333331</c:v>
                </c:pt>
                <c:pt idx="10">
                  <c:v>0.33333333333333331</c:v>
                </c:pt>
                <c:pt idx="11">
                  <c:v>0.33333333333333331</c:v>
                </c:pt>
                <c:pt idx="12">
                  <c:v>0.33333333333333331</c:v>
                </c:pt>
                <c:pt idx="13">
                  <c:v>0.33333333333333331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1558-49B9-8684-A511D8D81D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76403471"/>
        <c:axId val="1476385999"/>
      </c:barChart>
      <c:catAx>
        <c:axId val="14764034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ple Braille"/>
                <a:ea typeface="+mn-ea"/>
                <a:cs typeface="+mn-cs"/>
              </a:defRPr>
            </a:pPr>
            <a:endParaRPr lang="en-US"/>
          </a:p>
        </c:txPr>
        <c:crossAx val="1476385999"/>
        <c:crosses val="autoZero"/>
        <c:auto val="1"/>
        <c:lblAlgn val="ctr"/>
        <c:lblOffset val="100"/>
        <c:noMultiLvlLbl val="0"/>
      </c:catAx>
      <c:valAx>
        <c:axId val="1476385999"/>
        <c:scaling>
          <c:orientation val="minMax"/>
          <c:max val="1"/>
        </c:scaling>
        <c:delete val="1"/>
        <c:axPos val="b"/>
        <c:numFmt formatCode="0%" sourceLinked="1"/>
        <c:majorTickMark val="none"/>
        <c:minorTickMark val="none"/>
        <c:tickLblPos val="nextTo"/>
        <c:crossAx val="14764034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77936351706035"/>
          <c:y val="0.20698616347359344"/>
          <c:w val="0.75808511573779835"/>
          <c:h val="5.52097934595198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pple Braille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ysClr val="window" lastClr="FFFFFF"/>
    </a:solidFill>
    <a:ln>
      <a:noFill/>
    </a:ln>
    <a:effectLst/>
  </c:spPr>
  <c:txPr>
    <a:bodyPr/>
    <a:lstStyle/>
    <a:p>
      <a:pPr>
        <a:defRPr sz="1400">
          <a:latin typeface="Apple Braille"/>
        </a:defRPr>
      </a:pPr>
      <a:endParaRPr lang="en-US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8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Recorded Home Oximetry Implementation Trial Enrollment</a:t>
            </a:r>
          </a:p>
          <a:p>
            <a:pPr>
              <a:defRPr/>
            </a:pPr>
            <a:r>
              <a:rPr lang="en-US"/>
              <a:t>(Q3 2021 to Present)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8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Total!$B$1</c:f>
              <c:strCache>
                <c:ptCount val="1"/>
                <c:pt idx="0">
                  <c:v>Total</c:v>
                </c:pt>
              </c:strCache>
            </c:strRef>
          </c:tx>
          <c:spPr>
            <a:ln w="38100" cap="rnd" cmpd="sng" algn="ctr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square"/>
            <c:size val="6"/>
            <c:spPr>
              <a:solidFill>
                <a:schemeClr val="accent1"/>
              </a:solidFill>
              <a:ln w="38100" cap="flat" cmpd="sng" algn="ctr">
                <a:solidFill>
                  <a:schemeClr val="accent1"/>
                </a:solidFill>
                <a:prstDash val="solid"/>
                <a:round/>
              </a:ln>
              <a:effectLst/>
            </c:spPr>
          </c:marker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Total!$B$2:$B$7</c:f>
              <c:numCache>
                <c:formatCode>0.0</c:formatCode>
                <c:ptCount val="6"/>
                <c:pt idx="0">
                  <c:v>7</c:v>
                </c:pt>
                <c:pt idx="1">
                  <c:v>11</c:v>
                </c:pt>
                <c:pt idx="2">
                  <c:v>20</c:v>
                </c:pt>
                <c:pt idx="3">
                  <c:v>24</c:v>
                </c:pt>
                <c:pt idx="4">
                  <c:v>44</c:v>
                </c:pt>
                <c:pt idx="5">
                  <c:v>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C9-4B7F-BFDD-1FA3974E680F}"/>
            </c:ext>
          </c:extLst>
        </c:ser>
        <c:ser>
          <c:idx val="1"/>
          <c:order val="1"/>
          <c:tx>
            <c:strRef>
              <c:f>Total!$C$1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7472891455532057"/>
                  <c:y val="-2.021006339049262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UCL</a:t>
                    </a:r>
                  </a:p>
                </c:rich>
              </c:tx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E8C9-4B7F-BFDD-1FA3974E680F}"/>
                </c:ext>
              </c:extLst>
            </c:dLbl>
            <c:dLbl>
              <c:idx val="4"/>
              <c:layout>
                <c:manualLayout>
                  <c:x val="-1.4666666512686024E-2"/>
                  <c:y val="-2.0209973669746133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C9-4B7F-BFDD-1FA3974E68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Total!$C$2:$C$7</c:f>
              <c:numCache>
                <c:formatCode>0.0</c:formatCode>
                <c:ptCount val="6"/>
                <c:pt idx="0">
                  <c:v>42.112000000000002</c:v>
                </c:pt>
                <c:pt idx="1">
                  <c:v>57.912000000000006</c:v>
                </c:pt>
                <c:pt idx="2">
                  <c:v>57.912000000000006</c:v>
                </c:pt>
                <c:pt idx="3">
                  <c:v>57.912000000000006</c:v>
                </c:pt>
                <c:pt idx="4">
                  <c:v>57.912000000000006</c:v>
                </c:pt>
                <c:pt idx="5">
                  <c:v>57.912000000000006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8C9-4B7F-BFDD-1FA3974E680F}"/>
            </c:ext>
          </c:extLst>
        </c:ser>
        <c:ser>
          <c:idx val="2"/>
          <c:order val="2"/>
          <c:tx>
            <c:strRef>
              <c:f>Total!$D$1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Total!$D$2:$D$7</c:f>
              <c:numCache>
                <c:formatCode>0.0</c:formatCode>
                <c:ptCount val="6"/>
                <c:pt idx="0">
                  <c:v>30.408000000000001</c:v>
                </c:pt>
                <c:pt idx="1">
                  <c:v>46.207999999999998</c:v>
                </c:pt>
                <c:pt idx="2">
                  <c:v>46.207999999999998</c:v>
                </c:pt>
                <c:pt idx="3">
                  <c:v>46.207999999999998</c:v>
                </c:pt>
                <c:pt idx="4">
                  <c:v>46.207999999999998</c:v>
                </c:pt>
                <c:pt idx="5">
                  <c:v>46.207999999999998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8C9-4B7F-BFDD-1FA3974E680F}"/>
            </c:ext>
          </c:extLst>
        </c:ser>
        <c:ser>
          <c:idx val="3"/>
          <c:order val="3"/>
          <c:tx>
            <c:strRef>
              <c:f>Total!$E$1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Total!$E$2:$E$7</c:f>
              <c:numCache>
                <c:formatCode>0.0</c:formatCode>
                <c:ptCount val="6"/>
                <c:pt idx="0">
                  <c:v>18.704000000000001</c:v>
                </c:pt>
                <c:pt idx="1">
                  <c:v>34.504000000000005</c:v>
                </c:pt>
                <c:pt idx="2">
                  <c:v>34.504000000000005</c:v>
                </c:pt>
                <c:pt idx="3">
                  <c:v>34.504000000000005</c:v>
                </c:pt>
                <c:pt idx="4">
                  <c:v>34.504000000000005</c:v>
                </c:pt>
                <c:pt idx="5">
                  <c:v>34.504000000000005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E8C9-4B7F-BFDD-1FA3974E680F}"/>
            </c:ext>
          </c:extLst>
        </c:ser>
        <c:ser>
          <c:idx val="4"/>
          <c:order val="4"/>
          <c:tx>
            <c:strRef>
              <c:f>Total!$F$1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 cap="rnd" cmpd="sng" algn="ctr">
              <a:solidFill>
                <a:schemeClr val="accent5"/>
              </a:solidFill>
              <a:prstDash val="dash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65023628206439954"/>
                  <c:y val="-3.5428574852308541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CL</a:t>
                    </a:r>
                  </a:p>
                </c:rich>
              </c:tx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E8C9-4B7F-BFDD-1FA3974E680F}"/>
                </c:ext>
              </c:extLst>
            </c:dLbl>
            <c:dLbl>
              <c:idx val="4"/>
              <c:layout>
                <c:manualLayout>
                  <c:x val="0.14509007686198622"/>
                  <c:y val="-3.5428574852308541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C9-4B7F-BFDD-1FA3974E68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Total!$F$2:$F$7</c:f>
              <c:numCache>
                <c:formatCode>0.0</c:formatCode>
                <c:ptCount val="6"/>
                <c:pt idx="0">
                  <c:v>7</c:v>
                </c:pt>
                <c:pt idx="1">
                  <c:v>22.8</c:v>
                </c:pt>
                <c:pt idx="2">
                  <c:v>22.8</c:v>
                </c:pt>
                <c:pt idx="3">
                  <c:v>22.8</c:v>
                </c:pt>
                <c:pt idx="4">
                  <c:v>22.8</c:v>
                </c:pt>
                <c:pt idx="5">
                  <c:v>22.8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E8C9-4B7F-BFDD-1FA3974E680F}"/>
            </c:ext>
          </c:extLst>
        </c:ser>
        <c:ser>
          <c:idx val="5"/>
          <c:order val="5"/>
          <c:tx>
            <c:strRef>
              <c:f>Total!$G$1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Total!$G$2:$G$7</c:f>
              <c:numCache>
                <c:formatCode>0.0</c:formatCode>
                <c:ptCount val="6"/>
                <c:pt idx="0">
                  <c:v>-4.7040000000000006</c:v>
                </c:pt>
                <c:pt idx="1">
                  <c:v>11.096</c:v>
                </c:pt>
                <c:pt idx="2">
                  <c:v>11.096</c:v>
                </c:pt>
                <c:pt idx="3">
                  <c:v>11.096</c:v>
                </c:pt>
                <c:pt idx="4">
                  <c:v>11.096</c:v>
                </c:pt>
                <c:pt idx="5">
                  <c:v>11.096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8C9-4B7F-BFDD-1FA3974E680F}"/>
            </c:ext>
          </c:extLst>
        </c:ser>
        <c:ser>
          <c:idx val="6"/>
          <c:order val="6"/>
          <c:tx>
            <c:strRef>
              <c:f>Total!$H$1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 cap="rnd" cmpd="sng" algn="ctr">
              <a:noFill/>
              <a:prstDash val="solid"/>
              <a:round/>
            </a:ln>
            <a:effectLst/>
          </c:spPr>
          <c:marker>
            <c:symbol val="none"/>
          </c:marker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Total!$H$2:$H$7</c:f>
              <c:numCache>
                <c:formatCode>0.0</c:formatCode>
                <c:ptCount val="6"/>
                <c:pt idx="0">
                  <c:v>-16.408000000000001</c:v>
                </c:pt>
                <c:pt idx="1">
                  <c:v>-0.60800000000000054</c:v>
                </c:pt>
                <c:pt idx="2">
                  <c:v>-0.60800000000000054</c:v>
                </c:pt>
                <c:pt idx="3">
                  <c:v>-0.60800000000000054</c:v>
                </c:pt>
                <c:pt idx="4">
                  <c:v>-0.60800000000000054</c:v>
                </c:pt>
                <c:pt idx="5">
                  <c:v>-0.60800000000000054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E8C9-4B7F-BFDD-1FA3974E680F}"/>
            </c:ext>
          </c:extLst>
        </c:ser>
        <c:ser>
          <c:idx val="7"/>
          <c:order val="7"/>
          <c:tx>
            <c:strRef>
              <c:f>Total!$I$1</c:f>
              <c:strCache>
                <c:ptCount val="1"/>
                <c:pt idx="0">
                  <c:v>LCL</c:v>
                </c:pt>
              </c:strCache>
            </c:strRef>
          </c:tx>
          <c:spPr>
            <a:ln w="19050" cap="rnd" cmpd="sng" algn="ctr">
              <a:solidFill>
                <a:schemeClr val="accent2">
                  <a:lumMod val="6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66666512685916E-2"/>
                  <c:y val="-2.0209973669746115E-2"/>
                </c:manualLayout>
              </c:layout>
              <c:tx>
                <c:rich>
                  <a:bodyPr rot="0" spcFirstLastPara="1" vertOverflow="ellipsis" vert="horz" wrap="square" anchor="ctr" anchorCtr="1"/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LCL</a:t>
                    </a:r>
                  </a:p>
                </c:rich>
              </c:tx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E8C9-4B7F-BFDD-1FA3974E680F}"/>
                </c:ext>
              </c:extLst>
            </c:dLbl>
            <c:dLbl>
              <c:idx val="4"/>
              <c:layout>
                <c:manualLayout>
                  <c:x val="-1.4666666512686024E-2"/>
                  <c:y val="-2.0209973669746115E-2"/>
                </c:manualLayout>
              </c:layout>
              <c:numFmt formatCode="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8C9-4B7F-BFDD-1FA3974E68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Total!$I$2:$I$7</c:f>
              <c:numCache>
                <c:formatCode>0.0</c:formatCode>
                <c:ptCount val="6"/>
                <c:pt idx="0">
                  <c:v>-28.112000000000002</c:v>
                </c:pt>
                <c:pt idx="1">
                  <c:v>-12.312000000000001</c:v>
                </c:pt>
                <c:pt idx="2">
                  <c:v>-12.312000000000001</c:v>
                </c:pt>
                <c:pt idx="3">
                  <c:v>-12.312000000000001</c:v>
                </c:pt>
                <c:pt idx="4">
                  <c:v>-12.312000000000001</c:v>
                </c:pt>
                <c:pt idx="5">
                  <c:v>-12.312000000000001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E8C9-4B7F-BFDD-1FA3974E680F}"/>
            </c:ext>
          </c:extLst>
        </c:ser>
        <c:ser>
          <c:idx val="8"/>
          <c:order val="8"/>
          <c:tx>
            <c:strRef>
              <c:f>Total!$T$1</c:f>
              <c:strCache>
                <c:ptCount val="1"/>
                <c:pt idx="0">
                  <c:v>Target Enrollment</c:v>
                </c:pt>
              </c:strCache>
            </c:strRef>
          </c:tx>
          <c:spPr>
            <a:ln w="38100" cap="rnd" cmpd="sng" algn="ctr">
              <a:solidFill>
                <a:schemeClr val="accent3">
                  <a:lumMod val="60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7378879142908901"/>
                  <c:y val="-0.39831407140679659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Target Enrollment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E8C9-4B7F-BFDD-1FA3974E680F}"/>
                </c:ext>
              </c:extLst>
            </c:dLbl>
            <c:dLbl>
              <c:idx val="3"/>
              <c:layout>
                <c:manualLayout>
                  <c:x val="0.34540420422176188"/>
                  <c:y val="-0.1059120521823185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E8C9-4B7F-BFDD-1FA3974E68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Total!$A$2:$A$7</c:f>
              <c:strCache>
                <c:ptCount val="6"/>
                <c:pt idx="0">
                  <c:v>Q3 2021</c:v>
                </c:pt>
                <c:pt idx="1">
                  <c:v>Q4 2021</c:v>
                </c:pt>
                <c:pt idx="2">
                  <c:v>Q1 2022</c:v>
                </c:pt>
                <c:pt idx="3">
                  <c:v>Q2 2022</c:v>
                </c:pt>
                <c:pt idx="4">
                  <c:v>Q3 2022</c:v>
                </c:pt>
                <c:pt idx="5">
                  <c:v>Q4 2022</c:v>
                </c:pt>
              </c:strCache>
            </c:strRef>
          </c:cat>
          <c:val>
            <c:numRef>
              <c:f>Total!$T$2:$T$7</c:f>
              <c:numCache>
                <c:formatCode>General</c:formatCode>
                <c:ptCount val="6"/>
                <c:pt idx="0">
                  <c:v>12</c:v>
                </c:pt>
                <c:pt idx="1">
                  <c:v>23</c:v>
                </c:pt>
                <c:pt idx="2">
                  <c:v>45</c:v>
                </c:pt>
                <c:pt idx="3">
                  <c:v>63</c:v>
                </c:pt>
                <c:pt idx="4">
                  <c:v>88</c:v>
                </c:pt>
                <c:pt idx="5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E8C9-4B7F-BFDD-1FA3974E68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71234656"/>
        <c:axId val="471230912"/>
      </c:lineChart>
      <c:catAx>
        <c:axId val="47123465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Discharge Quarter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230912"/>
        <c:crossesAt val="-20"/>
        <c:auto val="0"/>
        <c:lblAlgn val="ctr"/>
        <c:lblOffset val="100"/>
        <c:noMultiLvlLbl val="0"/>
      </c:catAx>
      <c:valAx>
        <c:axId val="471230912"/>
        <c:scaling>
          <c:orientation val="minMax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Total Enrolled in Quarter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1234656"/>
        <c:crosses val="autoZero"/>
        <c:crossBetween val="midCat"/>
      </c:valAx>
      <c:spPr>
        <a:noFill/>
        <a:ln w="25400"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Implementation: Average Duration of Home Oxygen Therapy for Infants Followed by the RHO Program Across All Implementation Sites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'Avg HOT Duration'!$B$1</c:f>
              <c:strCache>
                <c:ptCount val="1"/>
                <c:pt idx="0">
                  <c:v>Avg HOT Duration</c:v>
                </c:pt>
              </c:strCache>
            </c:strRef>
          </c:tx>
          <c:spPr>
            <a:ln w="38100">
              <a:solidFill>
                <a:schemeClr val="accent5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38100">
                <a:solidFill>
                  <a:schemeClr val="accent5"/>
                </a:solidFill>
                <a:prstDash val="solid"/>
              </a:ln>
            </c:spPr>
          </c:marker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Duration'!$B$2:$B$8</c:f>
              <c:numCache>
                <c:formatCode>0.0</c:formatCode>
                <c:ptCount val="7"/>
                <c:pt idx="0">
                  <c:v>102</c:v>
                </c:pt>
                <c:pt idx="1">
                  <c:v>121.4</c:v>
                </c:pt>
                <c:pt idx="2">
                  <c:v>83.63636363636364</c:v>
                </c:pt>
                <c:pt idx="3">
                  <c:v>101</c:v>
                </c:pt>
                <c:pt idx="4">
                  <c:v>71.307692307692307</c:v>
                </c:pt>
                <c:pt idx="5">
                  <c:v>37.142857142857146</c:v>
                </c:pt>
                <c:pt idx="6">
                  <c:v>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3C-46C5-BAF8-1351D6907958}"/>
            </c:ext>
          </c:extLst>
        </c:ser>
        <c:ser>
          <c:idx val="1"/>
          <c:order val="1"/>
          <c:tx>
            <c:strRef>
              <c:f>'Avg HOT Duration'!$C$1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63C-46C5-BAF8-1351D6907958}"/>
                </c:ext>
              </c:extLst>
            </c:dLbl>
            <c:dLbl>
              <c:idx val="3"/>
              <c:layout>
                <c:manualLayout>
                  <c:x val="-2.9090045198977423E-2"/>
                  <c:y val="-2.0186851376234369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63C-46C5-BAF8-1351D69079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Duration'!$C$2:$C$8</c:f>
              <c:numCache>
                <c:formatCode>0.0</c:formatCode>
                <c:ptCount val="7"/>
                <c:pt idx="0">
                  <c:v>179.36579670329672</c:v>
                </c:pt>
                <c:pt idx="1">
                  <c:v>179.36579670329672</c:v>
                </c:pt>
                <c:pt idx="2">
                  <c:v>179.36579670329672</c:v>
                </c:pt>
                <c:pt idx="3">
                  <c:v>179.36579670329672</c:v>
                </c:pt>
                <c:pt idx="4">
                  <c:v>179.36579670329672</c:v>
                </c:pt>
                <c:pt idx="5">
                  <c:v>179.36579670329672</c:v>
                </c:pt>
                <c:pt idx="6">
                  <c:v>179.36579670329672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63C-46C5-BAF8-1351D6907958}"/>
            </c:ext>
          </c:extLst>
        </c:ser>
        <c:ser>
          <c:idx val="2"/>
          <c:order val="2"/>
          <c:tx>
            <c:strRef>
              <c:f>'Avg HOT Duration'!$D$1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Duration'!$D$2:$D$8</c:f>
              <c:numCache>
                <c:formatCode>0.0</c:formatCode>
                <c:ptCount val="7"/>
                <c:pt idx="0">
                  <c:v>153.24386446886447</c:v>
                </c:pt>
                <c:pt idx="1">
                  <c:v>153.24386446886447</c:v>
                </c:pt>
                <c:pt idx="2">
                  <c:v>153.24386446886447</c:v>
                </c:pt>
                <c:pt idx="3">
                  <c:v>153.24386446886447</c:v>
                </c:pt>
                <c:pt idx="4">
                  <c:v>153.24386446886447</c:v>
                </c:pt>
                <c:pt idx="5">
                  <c:v>153.24386446886447</c:v>
                </c:pt>
                <c:pt idx="6">
                  <c:v>153.24386446886447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63C-46C5-BAF8-1351D6907958}"/>
            </c:ext>
          </c:extLst>
        </c:ser>
        <c:ser>
          <c:idx val="3"/>
          <c:order val="3"/>
          <c:tx>
            <c:strRef>
              <c:f>'Avg HOT Duration'!$E$1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Duration'!$E$2:$E$8</c:f>
              <c:numCache>
                <c:formatCode>0.0</c:formatCode>
                <c:ptCount val="7"/>
                <c:pt idx="0">
                  <c:v>127.12193223443224</c:v>
                </c:pt>
                <c:pt idx="1">
                  <c:v>127.12193223443224</c:v>
                </c:pt>
                <c:pt idx="2">
                  <c:v>127.12193223443224</c:v>
                </c:pt>
                <c:pt idx="3">
                  <c:v>127.12193223443224</c:v>
                </c:pt>
                <c:pt idx="4">
                  <c:v>127.12193223443224</c:v>
                </c:pt>
                <c:pt idx="5">
                  <c:v>127.12193223443224</c:v>
                </c:pt>
                <c:pt idx="6">
                  <c:v>127.12193223443224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63C-46C5-BAF8-1351D6907958}"/>
            </c:ext>
          </c:extLst>
        </c:ser>
        <c:ser>
          <c:idx val="4"/>
          <c:order val="4"/>
          <c:tx>
            <c:strRef>
              <c:f>'Avg HOT Duration'!$F$1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chemeClr val="tx2">
                  <a:lumMod val="20000"/>
                  <a:lumOff val="80000"/>
                </a:schemeClr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563C-46C5-BAF8-1351D6907958}"/>
                </c:ext>
              </c:extLst>
            </c:dLbl>
            <c:dLbl>
              <c:idx val="3"/>
              <c:layout>
                <c:manualLayout>
                  <c:x val="0.32860415650741132"/>
                  <c:y val="-2.6015630306713101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63C-46C5-BAF8-1351D69079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Duration'!$F$2:$F$8</c:f>
              <c:numCache>
                <c:formatCode>0.0</c:formatCode>
                <c:ptCount val="7"/>
                <c:pt idx="0">
                  <c:v>101</c:v>
                </c:pt>
                <c:pt idx="1">
                  <c:v>101</c:v>
                </c:pt>
                <c:pt idx="2">
                  <c:v>101</c:v>
                </c:pt>
                <c:pt idx="3">
                  <c:v>101</c:v>
                </c:pt>
                <c:pt idx="4">
                  <c:v>101</c:v>
                </c:pt>
                <c:pt idx="5">
                  <c:v>101</c:v>
                </c:pt>
                <c:pt idx="6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63C-46C5-BAF8-1351D6907958}"/>
            </c:ext>
          </c:extLst>
        </c:ser>
        <c:ser>
          <c:idx val="5"/>
          <c:order val="5"/>
          <c:tx>
            <c:strRef>
              <c:f>'Avg HOT Duration'!$G$1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Duration'!$G$2:$G$8</c:f>
              <c:numCache>
                <c:formatCode>0.0</c:formatCode>
                <c:ptCount val="7"/>
                <c:pt idx="0">
                  <c:v>74.878067765567764</c:v>
                </c:pt>
                <c:pt idx="1">
                  <c:v>74.878067765567764</c:v>
                </c:pt>
                <c:pt idx="2">
                  <c:v>74.878067765567764</c:v>
                </c:pt>
                <c:pt idx="3">
                  <c:v>74.878067765567764</c:v>
                </c:pt>
                <c:pt idx="4">
                  <c:v>74.878067765567764</c:v>
                </c:pt>
                <c:pt idx="5">
                  <c:v>74.878067765567764</c:v>
                </c:pt>
                <c:pt idx="6">
                  <c:v>74.878067765567764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63C-46C5-BAF8-1351D6907958}"/>
            </c:ext>
          </c:extLst>
        </c:ser>
        <c:ser>
          <c:idx val="6"/>
          <c:order val="6"/>
          <c:tx>
            <c:strRef>
              <c:f>'Avg HOT Duration'!$H$1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Duration'!$H$2:$H$8</c:f>
              <c:numCache>
                <c:formatCode>0.0</c:formatCode>
                <c:ptCount val="7"/>
                <c:pt idx="0">
                  <c:v>48.756135531135527</c:v>
                </c:pt>
                <c:pt idx="1">
                  <c:v>48.756135531135527</c:v>
                </c:pt>
                <c:pt idx="2">
                  <c:v>48.756135531135527</c:v>
                </c:pt>
                <c:pt idx="3">
                  <c:v>48.756135531135527</c:v>
                </c:pt>
                <c:pt idx="4">
                  <c:v>48.756135531135527</c:v>
                </c:pt>
                <c:pt idx="5">
                  <c:v>48.756135531135527</c:v>
                </c:pt>
                <c:pt idx="6">
                  <c:v>48.756135531135527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63C-46C5-BAF8-1351D6907958}"/>
            </c:ext>
          </c:extLst>
        </c:ser>
        <c:ser>
          <c:idx val="7"/>
          <c:order val="7"/>
          <c:tx>
            <c:strRef>
              <c:f>'Avg HOT Duration'!$I$1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chemeClr val="accent1">
                  <a:lumMod val="40000"/>
                  <a:lumOff val="60000"/>
                </a:schemeClr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1.4654002838953432E-2"/>
                  <c:y val="-2.018691493710901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563C-46C5-BAF8-1351D6907958}"/>
                </c:ext>
              </c:extLst>
            </c:dLbl>
            <c:dLbl>
              <c:idx val="3"/>
              <c:layout>
                <c:manualLayout>
                  <c:x val="-2.9090045198977423E-2"/>
                  <c:y val="-2.0186851376234476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563C-46C5-BAF8-1351D690795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'Avg HOT Duration'!$A$2:$A$8</c:f>
              <c:strCache>
                <c:ptCount val="7"/>
                <c:pt idx="0">
                  <c:v>Q2 2021 (n=2)</c:v>
                </c:pt>
                <c:pt idx="1">
                  <c:v>Q3 2021 (n=5)</c:v>
                </c:pt>
                <c:pt idx="2">
                  <c:v>Q4 2021 (n=9)</c:v>
                </c:pt>
                <c:pt idx="3">
                  <c:v>Q1 2022 (n=12)</c:v>
                </c:pt>
                <c:pt idx="4">
                  <c:v>Q2 2022 (n=13)</c:v>
                </c:pt>
                <c:pt idx="5">
                  <c:v>Q3 2022 (n=14)</c:v>
                </c:pt>
                <c:pt idx="6">
                  <c:v>Q4 2022 (n=1)</c:v>
                </c:pt>
              </c:strCache>
            </c:strRef>
          </c:cat>
          <c:val>
            <c:numRef>
              <c:f>'Avg HOT Duration'!$I$2:$I$8</c:f>
              <c:numCache>
                <c:formatCode>0.0</c:formatCode>
                <c:ptCount val="7"/>
                <c:pt idx="0">
                  <c:v>22.634203296703291</c:v>
                </c:pt>
                <c:pt idx="1">
                  <c:v>22.634203296703291</c:v>
                </c:pt>
                <c:pt idx="2">
                  <c:v>22.634203296703291</c:v>
                </c:pt>
                <c:pt idx="3">
                  <c:v>22.634203296703291</c:v>
                </c:pt>
                <c:pt idx="4">
                  <c:v>22.634203296703291</c:v>
                </c:pt>
                <c:pt idx="5">
                  <c:v>22.634203296703291</c:v>
                </c:pt>
                <c:pt idx="6">
                  <c:v>22.634203296703291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563C-46C5-BAF8-1351D69079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91349584"/>
        <c:axId val="1191350416"/>
      </c:lineChart>
      <c:catAx>
        <c:axId val="1191349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Discharge Quarter, (N=Total patients discharged in a quarter with known duration of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191350416"/>
        <c:crosses val="autoZero"/>
        <c:auto val="0"/>
        <c:lblAlgn val="ctr"/>
        <c:lblOffset val="100"/>
        <c:noMultiLvlLbl val="0"/>
      </c:catAx>
      <c:valAx>
        <c:axId val="119135041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 Average Home Oxygen Duration (days)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191349584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Control: Average Duration of Home Oxygen Therapy for Infants Not Followed by the RHO Program Across All Implementation Sites</a:t>
            </a:r>
          </a:p>
        </c:rich>
      </c:tx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'Average HOT Duration '!$B$1</c:f>
              <c:strCache>
                <c:ptCount val="1"/>
                <c:pt idx="0">
                  <c:v>Average HOT Duration </c:v>
                </c:pt>
              </c:strCache>
            </c:strRef>
          </c:tx>
          <c:spPr>
            <a:ln w="38100">
              <a:solidFill>
                <a:srgbClr val="33CCCC"/>
              </a:solidFill>
              <a:prstDash val="solid"/>
            </a:ln>
            <a:effectLst/>
          </c:spPr>
          <c:marker>
            <c:symbol val="square"/>
            <c:size val="6"/>
            <c:spPr>
              <a:solidFill>
                <a:srgbClr val="000080"/>
              </a:solidFill>
              <a:ln w="38100">
                <a:solidFill>
                  <a:srgbClr val="33CCCC"/>
                </a:solidFill>
                <a:prstDash val="solid"/>
              </a:ln>
            </c:spPr>
          </c:marker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'!$B$2:$B$5</c:f>
              <c:numCache>
                <c:formatCode>0.0</c:formatCode>
                <c:ptCount val="4"/>
                <c:pt idx="0">
                  <c:v>184</c:v>
                </c:pt>
                <c:pt idx="1">
                  <c:v>46.5</c:v>
                </c:pt>
                <c:pt idx="2">
                  <c:v>94.333333333333329</c:v>
                </c:pt>
                <c:pt idx="3">
                  <c:v>101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144-4515-A5AF-2439817E130C}"/>
            </c:ext>
          </c:extLst>
        </c:ser>
        <c:ser>
          <c:idx val="1"/>
          <c:order val="1"/>
          <c:tx>
            <c:strRef>
              <c:f>'Average HOT Duration '!$C$1</c:f>
              <c:strCache>
                <c:ptCount val="1"/>
                <c:pt idx="0">
                  <c:v>UCL</c:v>
                </c:pt>
              </c:strCache>
            </c:strRef>
          </c:tx>
          <c:spPr>
            <a:ln w="12700">
              <a:solidFill>
                <a:srgbClr val="006699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5327034665838112"/>
                  <c:y val="-2.494369415123419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UCL 276.7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3144-4515-A5AF-2439817E130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'!$C$2:$C$5</c:f>
              <c:numCache>
                <c:formatCode>0.0</c:formatCode>
                <c:ptCount val="4"/>
                <c:pt idx="0">
                  <c:v>276.69833333333332</c:v>
                </c:pt>
                <c:pt idx="1">
                  <c:v>276.69833333333332</c:v>
                </c:pt>
                <c:pt idx="2">
                  <c:v>276.69833333333332</c:v>
                </c:pt>
                <c:pt idx="3">
                  <c:v>276.69833333333332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144-4515-A5AF-2439817E130C}"/>
            </c:ext>
          </c:extLst>
        </c:ser>
        <c:ser>
          <c:idx val="2"/>
          <c:order val="2"/>
          <c:tx>
            <c:strRef>
              <c:f>'Average HOT Duration 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'!$D$2:$D$4</c:f>
              <c:numCache>
                <c:formatCode>0.0</c:formatCode>
                <c:ptCount val="3"/>
                <c:pt idx="0">
                  <c:v>219.95166666666665</c:v>
                </c:pt>
                <c:pt idx="1">
                  <c:v>219.95166666666665</c:v>
                </c:pt>
                <c:pt idx="2">
                  <c:v>219.95166666666665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144-4515-A5AF-2439817E130C}"/>
            </c:ext>
          </c:extLst>
        </c:ser>
        <c:ser>
          <c:idx val="3"/>
          <c:order val="3"/>
          <c:tx>
            <c:strRef>
              <c:f>'Average HOT Duration 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'!$E$2:$E$4</c:f>
              <c:numCache>
                <c:formatCode>0.0</c:formatCode>
                <c:ptCount val="3"/>
                <c:pt idx="0">
                  <c:v>163.20499999999998</c:v>
                </c:pt>
                <c:pt idx="1">
                  <c:v>163.20499999999998</c:v>
                </c:pt>
                <c:pt idx="2">
                  <c:v>163.20499999999998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144-4515-A5AF-2439817E130C}"/>
            </c:ext>
          </c:extLst>
        </c:ser>
        <c:ser>
          <c:idx val="4"/>
          <c:order val="4"/>
          <c:tx>
            <c:strRef>
              <c:f>'Average HOT Duration 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rgbClr val="CCCCFF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4772427645510021"/>
                  <c:y val="-2.9243670935687149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CL  106.5</a:t>
                    </a:r>
                  </a:p>
                </c:rich>
              </c:tx>
              <c:numFmt formatCode="0.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3144-4515-A5AF-2439817E130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'!$F$2:$F$5</c:f>
              <c:numCache>
                <c:formatCode>0.0</c:formatCode>
                <c:ptCount val="4"/>
                <c:pt idx="0">
                  <c:v>106.45833333333333</c:v>
                </c:pt>
                <c:pt idx="1">
                  <c:v>106.45833333333333</c:v>
                </c:pt>
                <c:pt idx="2">
                  <c:v>106.45833333333333</c:v>
                </c:pt>
                <c:pt idx="3">
                  <c:v>106.45833333333333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3144-4515-A5AF-2439817E130C}"/>
            </c:ext>
          </c:extLst>
        </c:ser>
        <c:ser>
          <c:idx val="5"/>
          <c:order val="5"/>
          <c:tx>
            <c:strRef>
              <c:f>'Average HOT Duration 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'!$G$2:$G$4</c:f>
              <c:numCache>
                <c:formatCode>0.0</c:formatCode>
                <c:ptCount val="3"/>
                <c:pt idx="0">
                  <c:v>49.711666666666659</c:v>
                </c:pt>
                <c:pt idx="1">
                  <c:v>49.711666666666659</c:v>
                </c:pt>
                <c:pt idx="2">
                  <c:v>49.711666666666659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3144-4515-A5AF-2439817E130C}"/>
            </c:ext>
          </c:extLst>
        </c:ser>
        <c:ser>
          <c:idx val="6"/>
          <c:order val="6"/>
          <c:tx>
            <c:strRef>
              <c:f>'Average HOT Duration 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25400">
              <a:noFill/>
            </a:ln>
            <a:effectLst/>
          </c:spPr>
          <c:marker>
            <c:symbol val="none"/>
          </c:marker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'!$H$2:$H$4</c:f>
              <c:numCache>
                <c:formatCode>0.0</c:formatCode>
                <c:ptCount val="3"/>
                <c:pt idx="0">
                  <c:v>-7.0350000000000108</c:v>
                </c:pt>
                <c:pt idx="1">
                  <c:v>-7.0350000000000108</c:v>
                </c:pt>
                <c:pt idx="2">
                  <c:v>-7.0350000000000108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3144-4515-A5AF-2439817E130C}"/>
            </c:ext>
          </c:extLst>
        </c:ser>
        <c:ser>
          <c:idx val="7"/>
          <c:order val="7"/>
          <c:tx>
            <c:strRef>
              <c:f>'Average HOT Duration '!$I$1</c:f>
              <c:strCache>
                <c:ptCount val="1"/>
                <c:pt idx="0">
                  <c:v>LCL</c:v>
                </c:pt>
              </c:strCache>
            </c:strRef>
          </c:tx>
          <c:spPr>
            <a:ln w="12700">
              <a:solidFill>
                <a:srgbClr val="FF0000"/>
              </a:solidFill>
              <a:prstDash val="lg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2.9289059959548919E-2"/>
                  <c:y val="-4.0304626812478442E-2"/>
                </c:manualLayout>
              </c:layout>
              <c:numFmt formatCode="0.00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144-4515-A5AF-2439817E130C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'Average HOT Duration '!$A$2:$A$5</c:f>
              <c:strCache>
                <c:ptCount val="4"/>
                <c:pt idx="0">
                  <c:v>Q3 2021 (n=1)</c:v>
                </c:pt>
                <c:pt idx="1">
                  <c:v>Q1 2022 (n=2)</c:v>
                </c:pt>
                <c:pt idx="2">
                  <c:v>Q2 2022 (n=9)</c:v>
                </c:pt>
                <c:pt idx="3">
                  <c:v>Q3 2022 (n=1)</c:v>
                </c:pt>
              </c:strCache>
            </c:strRef>
          </c:cat>
          <c:val>
            <c:numRef>
              <c:f>'Average HOT Duration '!$I$2:$I$4</c:f>
              <c:numCache>
                <c:formatCode>0.0</c:formatCode>
                <c:ptCount val="3"/>
                <c:pt idx="0">
                  <c:v>-63.78166666666668</c:v>
                </c:pt>
                <c:pt idx="1">
                  <c:v>-63.78166666666668</c:v>
                </c:pt>
                <c:pt idx="2">
                  <c:v>-63.78166666666668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3144-4515-A5AF-2439817E13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42110160"/>
        <c:axId val="1542110576"/>
      </c:lineChart>
      <c:catAx>
        <c:axId val="15421101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Discharge Quarter, (N=Total patients discharged in a quarter with known duration of HOT)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542110576"/>
        <c:crossesAt val="-150"/>
        <c:auto val="0"/>
        <c:lblAlgn val="ctr"/>
        <c:lblOffset val="100"/>
        <c:noMultiLvlLbl val="0"/>
      </c:catAx>
      <c:valAx>
        <c:axId val="1542110576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Average HOT Duration  (days) </a:t>
                </a:r>
              </a:p>
            </c:rich>
          </c:tx>
          <c:overlay val="0"/>
        </c:title>
        <c:numFmt formatCode="0.0" sourceLinked="1"/>
        <c:majorTickMark val="out"/>
        <c:minorTickMark val="none"/>
        <c:tickLblPos val="nextTo"/>
        <c:crossAx val="1542110160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Recorded Home Oximetry Implementation Trial</a:t>
            </a:r>
            <a:r>
              <a:rPr lang="en-US" sz="1800" baseline="0"/>
              <a:t> Related Barriers and Problems</a:t>
            </a:r>
            <a:endParaRPr lang="en-US" sz="1800"/>
          </a:p>
        </c:rich>
      </c:tx>
      <c:layout>
        <c:manualLayout>
          <c:xMode val="edge"/>
          <c:yMode val="edge"/>
          <c:x val="0.14585262286100817"/>
          <c:y val="2.257696612190929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9.6147393784928564E-2"/>
          <c:y val="0.17426642456469524"/>
          <c:w val="0.8550535237584459"/>
          <c:h val="0.680155696131023"/>
        </c:manualLayout>
      </c:layout>
      <c:lineChart>
        <c:grouping val="standard"/>
        <c:varyColors val="0"/>
        <c:ser>
          <c:idx val="0"/>
          <c:order val="0"/>
          <c:tx>
            <c:strRef>
              <c:f>'Problem Count c Chart'!$B$1</c:f>
              <c:strCache>
                <c:ptCount val="1"/>
                <c:pt idx="0">
                  <c:v>Problem Count</c:v>
                </c:pt>
              </c:strCache>
            </c:strRef>
          </c:tx>
          <c:spPr>
            <a:ln w="3175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Chart'!$B$2:$B$17</c:f>
              <c:numCache>
                <c:formatCode>General</c:formatCode>
                <c:ptCount val="16"/>
                <c:pt idx="0">
                  <c:v>1</c:v>
                </c:pt>
                <c:pt idx="1">
                  <c:v>6</c:v>
                </c:pt>
                <c:pt idx="2">
                  <c:v>2</c:v>
                </c:pt>
                <c:pt idx="3">
                  <c:v>1</c:v>
                </c:pt>
                <c:pt idx="4">
                  <c:v>6</c:v>
                </c:pt>
                <c:pt idx="5">
                  <c:v>4</c:v>
                </c:pt>
                <c:pt idx="6">
                  <c:v>5</c:v>
                </c:pt>
                <c:pt idx="7">
                  <c:v>8</c:v>
                </c:pt>
                <c:pt idx="8">
                  <c:v>5</c:v>
                </c:pt>
                <c:pt idx="9">
                  <c:v>6</c:v>
                </c:pt>
                <c:pt idx="10">
                  <c:v>9</c:v>
                </c:pt>
                <c:pt idx="11">
                  <c:v>13</c:v>
                </c:pt>
                <c:pt idx="12">
                  <c:v>3</c:v>
                </c:pt>
                <c:pt idx="13">
                  <c:v>5</c:v>
                </c:pt>
                <c:pt idx="14">
                  <c:v>6</c:v>
                </c:pt>
                <c:pt idx="15">
                  <c:v>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2B7-49E3-A3E1-5103C988E941}"/>
            </c:ext>
          </c:extLst>
        </c:ser>
        <c:ser>
          <c:idx val="1"/>
          <c:order val="1"/>
          <c:tx>
            <c:strRef>
              <c:f>'Problem Count c Chart'!$C$1</c:f>
              <c:strCache>
                <c:ptCount val="1"/>
                <c:pt idx="0">
                  <c:v>UCL</c:v>
                </c:pt>
              </c:strCache>
            </c:strRef>
          </c:tx>
          <c:spPr>
            <a:ln w="19050">
              <a:solidFill>
                <a:srgbClr val="7F8FA9"/>
              </a:solidFill>
              <a:prstDash val="solid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43800587507942085"/>
                  <c:y val="-3.043506100229515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F2B7-49E3-A3E1-5103C988E94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Chart'!$C$2:$C$17</c:f>
              <c:numCache>
                <c:formatCode>0.00</c:formatCode>
                <c:ptCount val="16"/>
                <c:pt idx="0">
                  <c:v>13.045238070744716</c:v>
                </c:pt>
                <c:pt idx="1">
                  <c:v>13.045238070744716</c:v>
                </c:pt>
                <c:pt idx="2">
                  <c:v>13.045238070744716</c:v>
                </c:pt>
                <c:pt idx="3">
                  <c:v>13.045238070744716</c:v>
                </c:pt>
                <c:pt idx="4">
                  <c:v>13.045238070744716</c:v>
                </c:pt>
                <c:pt idx="5">
                  <c:v>13.045238070744716</c:v>
                </c:pt>
                <c:pt idx="6">
                  <c:v>13.045238070744716</c:v>
                </c:pt>
                <c:pt idx="7">
                  <c:v>13.045238070744716</c:v>
                </c:pt>
                <c:pt idx="8">
                  <c:v>13.045238070744716</c:v>
                </c:pt>
                <c:pt idx="9">
                  <c:v>13.045238070744716</c:v>
                </c:pt>
                <c:pt idx="10">
                  <c:v>13.045238070744716</c:v>
                </c:pt>
                <c:pt idx="11">
                  <c:v>13.045238070744716</c:v>
                </c:pt>
                <c:pt idx="12">
                  <c:v>13.045238070744716</c:v>
                </c:pt>
                <c:pt idx="13">
                  <c:v>13.045238070744716</c:v>
                </c:pt>
                <c:pt idx="14">
                  <c:v>13.045238070744716</c:v>
                </c:pt>
                <c:pt idx="15">
                  <c:v>13.045238070744716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2B7-49E3-A3E1-5103C988E941}"/>
            </c:ext>
          </c:extLst>
        </c:ser>
        <c:ser>
          <c:idx val="2"/>
          <c:order val="2"/>
          <c:tx>
            <c:strRef>
              <c:f>'Problem Count c Chart'!$D$1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Chart'!$D$2:$D$16</c:f>
              <c:numCache>
                <c:formatCode>0.00</c:formatCode>
                <c:ptCount val="15"/>
                <c:pt idx="0">
                  <c:v>10.634325380496477</c:v>
                </c:pt>
                <c:pt idx="1">
                  <c:v>10.634325380496477</c:v>
                </c:pt>
                <c:pt idx="2">
                  <c:v>10.634325380496477</c:v>
                </c:pt>
                <c:pt idx="3">
                  <c:v>10.634325380496477</c:v>
                </c:pt>
                <c:pt idx="4" formatCode="General">
                  <c:v>10.634325380496477</c:v>
                </c:pt>
                <c:pt idx="5" formatCode="General">
                  <c:v>10.634325380496477</c:v>
                </c:pt>
                <c:pt idx="6" formatCode="General">
                  <c:v>10.634325380496477</c:v>
                </c:pt>
                <c:pt idx="7" formatCode="General">
                  <c:v>10.634325380496477</c:v>
                </c:pt>
                <c:pt idx="8" formatCode="General">
                  <c:v>10.634325380496477</c:v>
                </c:pt>
                <c:pt idx="9" formatCode="General">
                  <c:v>10.634325380496477</c:v>
                </c:pt>
                <c:pt idx="10" formatCode="General">
                  <c:v>8.5952400000000004</c:v>
                </c:pt>
                <c:pt idx="11" formatCode="General">
                  <c:v>10.634325380496477</c:v>
                </c:pt>
                <c:pt idx="12" formatCode="General">
                  <c:v>10.634325380496477</c:v>
                </c:pt>
                <c:pt idx="13" formatCode="General">
                  <c:v>10.634325380496477</c:v>
                </c:pt>
                <c:pt idx="14" formatCode="General">
                  <c:v>10.634325380496477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2B7-49E3-A3E1-5103C988E941}"/>
            </c:ext>
          </c:extLst>
        </c:ser>
        <c:ser>
          <c:idx val="3"/>
          <c:order val="3"/>
          <c:tx>
            <c:strRef>
              <c:f>'Problem Count c Chart'!$E$1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Chart'!$E$2:$E$16</c:f>
              <c:numCache>
                <c:formatCode>0.00</c:formatCode>
                <c:ptCount val="15"/>
                <c:pt idx="0">
                  <c:v>8.2234126902482387</c:v>
                </c:pt>
                <c:pt idx="1">
                  <c:v>8.2234126902482387</c:v>
                </c:pt>
                <c:pt idx="2">
                  <c:v>8.2234126902482387</c:v>
                </c:pt>
                <c:pt idx="3">
                  <c:v>8.2234126902482387</c:v>
                </c:pt>
                <c:pt idx="4" formatCode="General">
                  <c:v>8.2234126902482387</c:v>
                </c:pt>
                <c:pt idx="5" formatCode="General">
                  <c:v>8.2234126902482387</c:v>
                </c:pt>
                <c:pt idx="6" formatCode="General">
                  <c:v>8.2234126902482387</c:v>
                </c:pt>
                <c:pt idx="7" formatCode="General">
                  <c:v>8.2234126902482387</c:v>
                </c:pt>
                <c:pt idx="8" formatCode="General">
                  <c:v>8.2234126902482387</c:v>
                </c:pt>
                <c:pt idx="9" formatCode="General">
                  <c:v>8.2234126902482387</c:v>
                </c:pt>
                <c:pt idx="10" formatCode="General">
                  <c:v>6.4976200000000004</c:v>
                </c:pt>
                <c:pt idx="11" formatCode="General">
                  <c:v>8.2234126902482387</c:v>
                </c:pt>
                <c:pt idx="12" formatCode="General">
                  <c:v>8.2234126902482387</c:v>
                </c:pt>
                <c:pt idx="13" formatCode="General">
                  <c:v>8.2234126902482387</c:v>
                </c:pt>
                <c:pt idx="14" formatCode="General">
                  <c:v>8.2234126902482387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2B7-49E3-A3E1-5103C988E941}"/>
            </c:ext>
          </c:extLst>
        </c:ser>
        <c:ser>
          <c:idx val="4"/>
          <c:order val="4"/>
          <c:tx>
            <c:strRef>
              <c:f>'Problem Count c Chart'!$F$1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4925">
              <a:solidFill>
                <a:srgbClr val="5AA2AE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1516067897528328"/>
                  <c:y val="-2.546144479458591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CL</a:t>
                    </a:r>
                  </a:p>
                </c:rich>
              </c:tx>
              <c:numFmt formatCode="0.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F2B7-49E3-A3E1-5103C988E94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Chart'!$F$2:$F$17</c:f>
              <c:numCache>
                <c:formatCode>0.00</c:formatCode>
                <c:ptCount val="16"/>
                <c:pt idx="0">
                  <c:v>5.8125</c:v>
                </c:pt>
                <c:pt idx="1">
                  <c:v>5.8125</c:v>
                </c:pt>
                <c:pt idx="2">
                  <c:v>5.8125</c:v>
                </c:pt>
                <c:pt idx="3">
                  <c:v>5.8125</c:v>
                </c:pt>
                <c:pt idx="4">
                  <c:v>5.8125</c:v>
                </c:pt>
                <c:pt idx="5">
                  <c:v>5.8125</c:v>
                </c:pt>
                <c:pt idx="6">
                  <c:v>5.8125</c:v>
                </c:pt>
                <c:pt idx="7">
                  <c:v>5.8125</c:v>
                </c:pt>
                <c:pt idx="8">
                  <c:v>5.8125</c:v>
                </c:pt>
                <c:pt idx="9">
                  <c:v>5.8125</c:v>
                </c:pt>
                <c:pt idx="10">
                  <c:v>5.8125</c:v>
                </c:pt>
                <c:pt idx="11">
                  <c:v>5.8125</c:v>
                </c:pt>
                <c:pt idx="12">
                  <c:v>5.8125</c:v>
                </c:pt>
                <c:pt idx="13">
                  <c:v>5.8125</c:v>
                </c:pt>
                <c:pt idx="14">
                  <c:v>5.8125</c:v>
                </c:pt>
                <c:pt idx="15">
                  <c:v>5.8125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F2B7-49E3-A3E1-5103C988E941}"/>
            </c:ext>
          </c:extLst>
        </c:ser>
        <c:ser>
          <c:idx val="5"/>
          <c:order val="5"/>
          <c:tx>
            <c:strRef>
              <c:f>'Problem Count c Chart'!$G$1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Chart'!$G$2:$G$16</c:f>
              <c:numCache>
                <c:formatCode>0.00</c:formatCode>
                <c:ptCount val="15"/>
                <c:pt idx="0">
                  <c:v>3.4015873097517613</c:v>
                </c:pt>
                <c:pt idx="1">
                  <c:v>3.4015873097517613</c:v>
                </c:pt>
                <c:pt idx="2">
                  <c:v>3.4015873097517613</c:v>
                </c:pt>
                <c:pt idx="3">
                  <c:v>3.4015873097517613</c:v>
                </c:pt>
                <c:pt idx="4" formatCode="General">
                  <c:v>3.4015873097517613</c:v>
                </c:pt>
                <c:pt idx="5" formatCode="General">
                  <c:v>3.4015873097517613</c:v>
                </c:pt>
                <c:pt idx="6" formatCode="General">
                  <c:v>3.4015873097517613</c:v>
                </c:pt>
                <c:pt idx="7" formatCode="General">
                  <c:v>3.4015873097517613</c:v>
                </c:pt>
                <c:pt idx="8" formatCode="General">
                  <c:v>3.4015873097517613</c:v>
                </c:pt>
                <c:pt idx="9" formatCode="General">
                  <c:v>3.4015873097517613</c:v>
                </c:pt>
                <c:pt idx="10" formatCode="General">
                  <c:v>3.4015873097517613</c:v>
                </c:pt>
                <c:pt idx="11" formatCode="General">
                  <c:v>3.4015873097517613</c:v>
                </c:pt>
                <c:pt idx="12" formatCode="General">
                  <c:v>3.4015873097517613</c:v>
                </c:pt>
                <c:pt idx="13" formatCode="General">
                  <c:v>3.4015873097517613</c:v>
                </c:pt>
                <c:pt idx="14" formatCode="General">
                  <c:v>3.4015873097517613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F2B7-49E3-A3E1-5103C988E941}"/>
            </c:ext>
          </c:extLst>
        </c:ser>
        <c:ser>
          <c:idx val="6"/>
          <c:order val="6"/>
          <c:tx>
            <c:strRef>
              <c:f>'Problem Count c Chart'!$H$1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Chart'!$H$2:$H$16</c:f>
              <c:numCache>
                <c:formatCode>0.00</c:formatCode>
                <c:ptCount val="15"/>
                <c:pt idx="0">
                  <c:v>0.99067461950352254</c:v>
                </c:pt>
                <c:pt idx="1">
                  <c:v>0.99067461950352254</c:v>
                </c:pt>
                <c:pt idx="2">
                  <c:v>0.99067461950352254</c:v>
                </c:pt>
                <c:pt idx="3">
                  <c:v>0.99067461950352254</c:v>
                </c:pt>
                <c:pt idx="4" formatCode="General">
                  <c:v>0.99067461950352254</c:v>
                </c:pt>
                <c:pt idx="5" formatCode="General">
                  <c:v>0.99067461950352254</c:v>
                </c:pt>
                <c:pt idx="6" formatCode="General">
                  <c:v>0.99067461950352254</c:v>
                </c:pt>
                <c:pt idx="7" formatCode="General">
                  <c:v>0.99067461950352254</c:v>
                </c:pt>
                <c:pt idx="8" formatCode="General">
                  <c:v>0.99067461950352254</c:v>
                </c:pt>
                <c:pt idx="9" formatCode="General">
                  <c:v>0.99067461950352254</c:v>
                </c:pt>
                <c:pt idx="10" formatCode="General">
                  <c:v>0.99067461950352254</c:v>
                </c:pt>
                <c:pt idx="11" formatCode="General">
                  <c:v>0.99067461950352254</c:v>
                </c:pt>
                <c:pt idx="12" formatCode="General">
                  <c:v>0.99067461950352254</c:v>
                </c:pt>
                <c:pt idx="13" formatCode="General">
                  <c:v>0.99067461950352254</c:v>
                </c:pt>
                <c:pt idx="14" formatCode="General">
                  <c:v>0.99067461950352254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F2B7-49E3-A3E1-5103C988E941}"/>
            </c:ext>
          </c:extLst>
        </c:ser>
        <c:ser>
          <c:idx val="7"/>
          <c:order val="7"/>
          <c:tx>
            <c:strRef>
              <c:f>'Problem Count c Chart'!$I$1</c:f>
              <c:strCache>
                <c:ptCount val="1"/>
                <c:pt idx="0">
                  <c:v>LCL</c:v>
                </c:pt>
              </c:strCache>
            </c:strRef>
          </c:tx>
          <c:spPr>
            <a:ln w="25400">
              <a:solidFill>
                <a:srgbClr val="7F8FA9"/>
              </a:solidFill>
              <a:prstDash val="sysDash"/>
            </a:ln>
            <a:effectLst/>
          </c:spPr>
          <c:marker>
            <c:symbol val="none"/>
          </c:marker>
          <c:cat>
            <c:numRef>
              <c:f>'Problem Count c Chart'!$A$2:$A$17</c:f>
              <c:numCache>
                <c:formatCode>mmm\-yy</c:formatCode>
                <c:ptCount val="16"/>
                <c:pt idx="0">
                  <c:v>44378</c:v>
                </c:pt>
                <c:pt idx="1">
                  <c:v>44409</c:v>
                </c:pt>
                <c:pt idx="2">
                  <c:v>44440</c:v>
                </c:pt>
                <c:pt idx="3">
                  <c:v>44470</c:v>
                </c:pt>
                <c:pt idx="4">
                  <c:v>44501</c:v>
                </c:pt>
                <c:pt idx="5">
                  <c:v>44531</c:v>
                </c:pt>
                <c:pt idx="6">
                  <c:v>44562</c:v>
                </c:pt>
                <c:pt idx="7">
                  <c:v>44593</c:v>
                </c:pt>
                <c:pt idx="8">
                  <c:v>44621</c:v>
                </c:pt>
                <c:pt idx="9">
                  <c:v>44652</c:v>
                </c:pt>
                <c:pt idx="10">
                  <c:v>44682</c:v>
                </c:pt>
                <c:pt idx="11">
                  <c:v>44713</c:v>
                </c:pt>
                <c:pt idx="12">
                  <c:v>44743</c:v>
                </c:pt>
                <c:pt idx="13">
                  <c:v>44774</c:v>
                </c:pt>
                <c:pt idx="14">
                  <c:v>44805</c:v>
                </c:pt>
                <c:pt idx="15">
                  <c:v>44835</c:v>
                </c:pt>
              </c:numCache>
            </c:numRef>
          </c:cat>
          <c:val>
            <c:numRef>
              <c:f>'Problem Count c Chart'!$I$2:$I$16</c:f>
              <c:numCache>
                <c:formatCode>0.00</c:formatCode>
                <c:ptCount val="1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General">
                  <c:v>0</c:v>
                </c:pt>
                <c:pt idx="5" formatCode="General">
                  <c:v>0</c:v>
                </c:pt>
                <c:pt idx="6" formatCode="General">
                  <c:v>0</c:v>
                </c:pt>
                <c:pt idx="7" formatCode="General">
                  <c:v>0</c:v>
                </c:pt>
                <c:pt idx="8" formatCode="General">
                  <c:v>0</c:v>
                </c:pt>
                <c:pt idx="9" formatCode="General">
                  <c:v>0</c:v>
                </c:pt>
                <c:pt idx="10" formatCode="General">
                  <c:v>0</c:v>
                </c:pt>
                <c:pt idx="11" formatCode="General">
                  <c:v>0</c:v>
                </c:pt>
                <c:pt idx="12" formatCode="General">
                  <c:v>0</c:v>
                </c:pt>
                <c:pt idx="13" formatCode="General">
                  <c:v>0</c:v>
                </c:pt>
                <c:pt idx="14" formatCode="General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F2B7-49E3-A3E1-5103C988E9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11156495"/>
        <c:axId val="1611154415"/>
      </c:lineChart>
      <c:catAx>
        <c:axId val="1611156495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Implementation</a:t>
                </a:r>
                <a:r>
                  <a:rPr lang="en-US" sz="1600" baseline="0"/>
                  <a:t> </a:t>
                </a:r>
                <a:r>
                  <a:rPr lang="en-US" sz="1600"/>
                  <a:t>Month-Year</a:t>
                </a:r>
              </a:p>
            </c:rich>
          </c:tx>
          <c:overlay val="0"/>
        </c:title>
        <c:numFmt formatCode="mmm\-yy" sourceLinked="1"/>
        <c:majorTickMark val="out"/>
        <c:minorTickMark val="none"/>
        <c:tickLblPos val="nextTo"/>
        <c:crossAx val="1611154415"/>
        <c:crosses val="autoZero"/>
        <c:auto val="0"/>
        <c:lblAlgn val="ctr"/>
        <c:lblOffset val="100"/>
        <c:noMultiLvlLbl val="0"/>
      </c:catAx>
      <c:valAx>
        <c:axId val="1611154415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600"/>
                </a:pPr>
                <a:r>
                  <a:rPr lang="en-US" sz="1600"/>
                  <a:t>Barrier or Problem Count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1611156495"/>
        <c:crosses val="autoZero"/>
        <c:crossBetween val="midCat"/>
      </c:valAx>
      <c:spPr>
        <a:noFill/>
        <a:ln w="25400">
          <a:noFill/>
        </a:ln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12700" cap="flat" cmpd="sng" algn="ctr">
      <a:noFill/>
      <a:prstDash val="solid"/>
      <a:miter lim="800000"/>
    </a:ln>
    <a:effectLst/>
  </c:spPr>
  <c:txPr>
    <a:bodyPr/>
    <a:lstStyle/>
    <a:p>
      <a:pPr>
        <a:defRPr sz="1400"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Percent Compliance with the Recorded Home Oximetry Algorithm Across All Implementation Sites</a:t>
            </a:r>
          </a:p>
        </c:rich>
      </c:tx>
      <c:layout>
        <c:manualLayout>
          <c:xMode val="edge"/>
          <c:yMode val="edge"/>
          <c:x val="9.0423546180480929E-2"/>
          <c:y val="3.728191754534080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962795733232"/>
          <c:y val="0.19813739018268636"/>
          <c:w val="0.77606637831985703"/>
          <c:h val="0.62898430412730255"/>
        </c:manualLayout>
      </c:layout>
      <c:lineChart>
        <c:grouping val="standard"/>
        <c:varyColors val="0"/>
        <c:ser>
          <c:idx val="0"/>
          <c:order val="0"/>
          <c:tx>
            <c:strRef>
              <c:f>'Compliance Research Meeting'!$B$1</c:f>
              <c:strCache>
                <c:ptCount val="1"/>
                <c:pt idx="0">
                  <c:v>Percent Compliance</c:v>
                </c:pt>
              </c:strCache>
            </c:strRef>
          </c:tx>
          <c:spPr>
            <a:ln w="25400">
              <a:solidFill>
                <a:srgbClr val="864DAD"/>
              </a:solidFill>
              <a:prstDash val="solid"/>
            </a:ln>
            <a:effectLst/>
          </c:spPr>
          <c:marker>
            <c:symbol val="circle"/>
            <c:size val="6"/>
            <c:spPr>
              <a:solidFill>
                <a:srgbClr val="864DAD"/>
              </a:solidFill>
              <a:ln w="25400">
                <a:solidFill>
                  <a:srgbClr val="864DAD"/>
                </a:solidFill>
                <a:prstDash val="solid"/>
              </a:ln>
            </c:spPr>
          </c:marker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Meeting'!$B$2:$B$17</c:f>
              <c:numCache>
                <c:formatCode>0%</c:formatCode>
                <c:ptCount val="16"/>
                <c:pt idx="0">
                  <c:v>0.66666666666666674</c:v>
                </c:pt>
                <c:pt idx="1">
                  <c:v>0.94117647058823528</c:v>
                </c:pt>
                <c:pt idx="2">
                  <c:v>0.92307692307692313</c:v>
                </c:pt>
                <c:pt idx="3">
                  <c:v>0.9</c:v>
                </c:pt>
                <c:pt idx="4">
                  <c:v>0.91</c:v>
                </c:pt>
                <c:pt idx="5">
                  <c:v>0.96703296703296704</c:v>
                </c:pt>
                <c:pt idx="6">
                  <c:v>0.956989247311828</c:v>
                </c:pt>
                <c:pt idx="7">
                  <c:v>0.93442622950819676</c:v>
                </c:pt>
                <c:pt idx="8">
                  <c:v>0.88961038961038963</c:v>
                </c:pt>
                <c:pt idx="9">
                  <c:v>0.86577181208053688</c:v>
                </c:pt>
                <c:pt idx="10">
                  <c:v>0.86585365853658536</c:v>
                </c:pt>
                <c:pt idx="11">
                  <c:v>0.8045977011494253</c:v>
                </c:pt>
                <c:pt idx="12">
                  <c:v>0.82580645161290323</c:v>
                </c:pt>
                <c:pt idx="13">
                  <c:v>0.84878048780487803</c:v>
                </c:pt>
                <c:pt idx="14">
                  <c:v>0.86473429951690828</c:v>
                </c:pt>
                <c:pt idx="15">
                  <c:v>0.8835978835978836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55-4204-89FF-23392D0E65B9}"/>
            </c:ext>
          </c:extLst>
        </c:ser>
        <c:ser>
          <c:idx val="1"/>
          <c:order val="1"/>
          <c:tx>
            <c:strRef>
              <c:f>'Compliance Research Meeting'!$C$1</c:f>
              <c:strCache>
                <c:ptCount val="1"/>
                <c:pt idx="0">
                  <c:v>UCL</c:v>
                </c:pt>
              </c:strCache>
            </c:strRef>
          </c:tx>
          <c:spPr>
            <a:ln w="25400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2701446230986992"/>
                  <c:y val="2.301638038341907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UCL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5B55-4204-89FF-23392D0E65B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Meeting'!$C$2:$C$17</c:f>
              <c:numCache>
                <c:formatCode>0.0000</c:formatCode>
                <c:ptCount val="16"/>
                <c:pt idx="0">
                  <c:v>0.98872003413676657</c:v>
                </c:pt>
                <c:pt idx="1">
                  <c:v>0.98872003413676657</c:v>
                </c:pt>
                <c:pt idx="2">
                  <c:v>0.98872003413676657</c:v>
                </c:pt>
                <c:pt idx="3">
                  <c:v>0.98872003413676657</c:v>
                </c:pt>
                <c:pt idx="4">
                  <c:v>0.98872003413676657</c:v>
                </c:pt>
                <c:pt idx="5">
                  <c:v>0.98872003413676657</c:v>
                </c:pt>
                <c:pt idx="6">
                  <c:v>0.98872003413676657</c:v>
                </c:pt>
                <c:pt idx="7">
                  <c:v>0.98872003413676657</c:v>
                </c:pt>
                <c:pt idx="8">
                  <c:v>0.98872003413676657</c:v>
                </c:pt>
                <c:pt idx="9">
                  <c:v>0.98872003413676657</c:v>
                </c:pt>
                <c:pt idx="10">
                  <c:v>0.98872003413676657</c:v>
                </c:pt>
                <c:pt idx="11">
                  <c:v>0.98872003413676657</c:v>
                </c:pt>
                <c:pt idx="12">
                  <c:v>0.98872003413676657</c:v>
                </c:pt>
                <c:pt idx="13">
                  <c:v>0.98872003413676657</c:v>
                </c:pt>
                <c:pt idx="14">
                  <c:v>0.98872003413676657</c:v>
                </c:pt>
                <c:pt idx="15">
                  <c:v>0.98872003413676657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B55-4204-89FF-23392D0E65B9}"/>
            </c:ext>
          </c:extLst>
        </c:ser>
        <c:ser>
          <c:idx val="2"/>
          <c:order val="2"/>
          <c:tx>
            <c:strRef>
              <c:f>'Compliance Research Meeting'!$D$1</c:f>
              <c:strCache>
                <c:ptCount val="1"/>
                <c:pt idx="0">
                  <c:v> +2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297FD5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Meeting'!$D$2:$D$16</c:f>
              <c:numCache>
                <c:formatCode>0%</c:formatCode>
                <c:ptCount val="15"/>
                <c:pt idx="0">
                  <c:v>0.95181588084314284</c:v>
                </c:pt>
                <c:pt idx="1">
                  <c:v>0.95181588084314284</c:v>
                </c:pt>
                <c:pt idx="2">
                  <c:v>0.95181588084314284</c:v>
                </c:pt>
                <c:pt idx="3">
                  <c:v>0.95181588084314284</c:v>
                </c:pt>
                <c:pt idx="4" formatCode="0.0000">
                  <c:v>0.95181588084314284</c:v>
                </c:pt>
                <c:pt idx="5" formatCode="0.0000">
                  <c:v>0.95181588084314284</c:v>
                </c:pt>
                <c:pt idx="6" formatCode="0.0000">
                  <c:v>0.95181588084314284</c:v>
                </c:pt>
                <c:pt idx="7" formatCode="0.0000">
                  <c:v>0.95181588084314284</c:v>
                </c:pt>
                <c:pt idx="8" formatCode="0.0000">
                  <c:v>0.95181588084314284</c:v>
                </c:pt>
                <c:pt idx="9" formatCode="0.0000">
                  <c:v>0.95181588084314284</c:v>
                </c:pt>
                <c:pt idx="10" formatCode="0.0000">
                  <c:v>0.95181588084314284</c:v>
                </c:pt>
                <c:pt idx="11" formatCode="0.0000">
                  <c:v>0.95181588084314284</c:v>
                </c:pt>
                <c:pt idx="12" formatCode="0.0000">
                  <c:v>0.95181588084314284</c:v>
                </c:pt>
                <c:pt idx="13" formatCode="0.0000">
                  <c:v>0.95181588084314284</c:v>
                </c:pt>
                <c:pt idx="14" formatCode="0.0000">
                  <c:v>0.95181588084314284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B55-4204-89FF-23392D0E65B9}"/>
            </c:ext>
          </c:extLst>
        </c:ser>
        <c:ser>
          <c:idx val="3"/>
          <c:order val="3"/>
          <c:tx>
            <c:strRef>
              <c:f>'Compliance Research Meeting'!$E$1</c:f>
              <c:strCache>
                <c:ptCount val="1"/>
                <c:pt idx="0">
                  <c:v> +1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7F8FA9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Meeting'!$E$2:$E$16</c:f>
              <c:numCache>
                <c:formatCode>0%</c:formatCode>
                <c:ptCount val="15"/>
                <c:pt idx="0">
                  <c:v>0.9149117275495191</c:v>
                </c:pt>
                <c:pt idx="1">
                  <c:v>0.9149117275495191</c:v>
                </c:pt>
                <c:pt idx="2">
                  <c:v>0.9149117275495191</c:v>
                </c:pt>
                <c:pt idx="3">
                  <c:v>0.9149117275495191</c:v>
                </c:pt>
                <c:pt idx="4">
                  <c:v>0.9149117275495191</c:v>
                </c:pt>
                <c:pt idx="5">
                  <c:v>0.9149117275495191</c:v>
                </c:pt>
                <c:pt idx="6">
                  <c:v>0.9149117275495191</c:v>
                </c:pt>
                <c:pt idx="7">
                  <c:v>0.9149117275495191</c:v>
                </c:pt>
                <c:pt idx="8">
                  <c:v>0.9149117275495191</c:v>
                </c:pt>
                <c:pt idx="9">
                  <c:v>0.9149117275495191</c:v>
                </c:pt>
                <c:pt idx="10">
                  <c:v>0.9149117275495191</c:v>
                </c:pt>
                <c:pt idx="11">
                  <c:v>0.9149117275495191</c:v>
                </c:pt>
                <c:pt idx="12">
                  <c:v>0.9149117275495191</c:v>
                </c:pt>
                <c:pt idx="13">
                  <c:v>0.9149117275495191</c:v>
                </c:pt>
                <c:pt idx="14">
                  <c:v>0.9149117275495191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B55-4204-89FF-23392D0E65B9}"/>
            </c:ext>
          </c:extLst>
        </c:ser>
        <c:ser>
          <c:idx val="4"/>
          <c:order val="4"/>
          <c:tx>
            <c:strRef>
              <c:f>'Compliance Research Meeting'!$F$1</c:f>
              <c:strCache>
                <c:ptCount val="1"/>
                <c:pt idx="0">
                  <c:v>Average</c:v>
                </c:pt>
              </c:strCache>
            </c:strRef>
          </c:tx>
          <c:spPr>
            <a:ln w="38100">
              <a:solidFill>
                <a:schemeClr val="accent5"/>
              </a:solidFill>
              <a:prstDash val="sys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2879631249611536"/>
                  <c:y val="2.6104587105545481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entury Gothic" panose="020B0502020202020204" pitchFamily="34" charset="0"/>
                      </a:rPr>
                      <a:t>CL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5B55-4204-89FF-23392D0E65B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Meeting'!$F$2:$F$17</c:f>
              <c:numCache>
                <c:formatCode>0%</c:formatCode>
                <c:ptCount val="16"/>
                <c:pt idx="0">
                  <c:v>0.87800757425589537</c:v>
                </c:pt>
                <c:pt idx="1">
                  <c:v>0.87800757425589537</c:v>
                </c:pt>
                <c:pt idx="2">
                  <c:v>0.87800757425589537</c:v>
                </c:pt>
                <c:pt idx="3">
                  <c:v>0.87800757425589537</c:v>
                </c:pt>
                <c:pt idx="4">
                  <c:v>0.87800757425589537</c:v>
                </c:pt>
                <c:pt idx="5">
                  <c:v>0.87800757425589537</c:v>
                </c:pt>
                <c:pt idx="6">
                  <c:v>0.87800757425589537</c:v>
                </c:pt>
                <c:pt idx="7">
                  <c:v>0.87800757425589537</c:v>
                </c:pt>
                <c:pt idx="8">
                  <c:v>0.87800757425589537</c:v>
                </c:pt>
                <c:pt idx="9">
                  <c:v>0.87800757425589537</c:v>
                </c:pt>
                <c:pt idx="10">
                  <c:v>0.87800757425589537</c:v>
                </c:pt>
                <c:pt idx="11">
                  <c:v>0.87800757425589537</c:v>
                </c:pt>
                <c:pt idx="12">
                  <c:v>0.87800757425589537</c:v>
                </c:pt>
                <c:pt idx="13">
                  <c:v>0.87800757425589537</c:v>
                </c:pt>
                <c:pt idx="14">
                  <c:v>0.87800757425589537</c:v>
                </c:pt>
                <c:pt idx="15">
                  <c:v>0.87800757425589537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B55-4204-89FF-23392D0E65B9}"/>
            </c:ext>
          </c:extLst>
        </c:ser>
        <c:ser>
          <c:idx val="5"/>
          <c:order val="5"/>
          <c:tx>
            <c:strRef>
              <c:f>'Compliance Research Meeting'!$G$1</c:f>
              <c:strCache>
                <c:ptCount val="1"/>
                <c:pt idx="0">
                  <c:v> -1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9D90A0">
                      <a:shade val="76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Meeting'!$G$2:$G$16</c:f>
              <c:numCache>
                <c:formatCode>0%</c:formatCode>
                <c:ptCount val="15"/>
                <c:pt idx="0">
                  <c:v>0.84110342096227164</c:v>
                </c:pt>
                <c:pt idx="1">
                  <c:v>0.84110342096227164</c:v>
                </c:pt>
                <c:pt idx="2">
                  <c:v>0.84110342096227164</c:v>
                </c:pt>
                <c:pt idx="3">
                  <c:v>0.84110342096227164</c:v>
                </c:pt>
                <c:pt idx="4" formatCode="0.0000">
                  <c:v>0.84110342096227164</c:v>
                </c:pt>
                <c:pt idx="5" formatCode="0.0000">
                  <c:v>0.84110342096227164</c:v>
                </c:pt>
                <c:pt idx="6" formatCode="0.0000">
                  <c:v>0.84110342096227164</c:v>
                </c:pt>
                <c:pt idx="7" formatCode="0.0000">
                  <c:v>0.84110342096227164</c:v>
                </c:pt>
                <c:pt idx="8" formatCode="0.0000">
                  <c:v>0.84110342096227164</c:v>
                </c:pt>
                <c:pt idx="9" formatCode="0.0000">
                  <c:v>0.84110342096227164</c:v>
                </c:pt>
                <c:pt idx="10" formatCode="0.0000">
                  <c:v>0.84110342096227164</c:v>
                </c:pt>
                <c:pt idx="11" formatCode="0.0000">
                  <c:v>0.84110342096227164</c:v>
                </c:pt>
                <c:pt idx="12" formatCode="0.0000">
                  <c:v>0.84110342096227164</c:v>
                </c:pt>
                <c:pt idx="13" formatCode="0.0000">
                  <c:v>0.84110342096227164</c:v>
                </c:pt>
                <c:pt idx="14" formatCode="0.0000">
                  <c:v>0.84110342096227164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5B55-4204-89FF-23392D0E65B9}"/>
            </c:ext>
          </c:extLst>
        </c:ser>
        <c:ser>
          <c:idx val="6"/>
          <c:order val="6"/>
          <c:tx>
            <c:strRef>
              <c:f>'Compliance Research Meeting'!$H$1</c:f>
              <c:strCache>
                <c:ptCount val="1"/>
                <c:pt idx="0">
                  <c:v> -2 Sigma</c:v>
                </c:pt>
              </c:strCache>
            </c:strRef>
          </c:tx>
          <c:spPr>
            <a:ln w="19050" cap="rnd" cmpd="sng" algn="ctr">
              <a:noFill/>
              <a:prstDash val="solid"/>
              <a:round/>
            </a:ln>
            <a:effectLst/>
            <a:extLst>
              <a:ext uri="{91240B29-F687-4F45-9708-019B960494DF}">
                <a14:hiddenLine xmlns:a14="http://schemas.microsoft.com/office/drawing/2010/main" w="19050" cap="rnd" cmpd="sng" algn="ctr">
                  <a:solidFill>
                    <a:srgbClr val="4A66AC">
                      <a:tint val="77000"/>
                    </a:srgbClr>
                  </a:solidFill>
                  <a:prstDash val="solid"/>
                  <a:round/>
                </a14:hiddenLine>
              </a:ext>
            </a:extLst>
          </c:spPr>
          <c:marker>
            <c:symbol val="none"/>
          </c:marker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Meeting'!$H$2:$H$16</c:f>
              <c:numCache>
                <c:formatCode>0%</c:formatCode>
                <c:ptCount val="15"/>
                <c:pt idx="0">
                  <c:v>0.80419926766864791</c:v>
                </c:pt>
                <c:pt idx="1">
                  <c:v>0.80419926766864791</c:v>
                </c:pt>
                <c:pt idx="2">
                  <c:v>0.80419926766864791</c:v>
                </c:pt>
                <c:pt idx="3">
                  <c:v>0.80419926766864791</c:v>
                </c:pt>
                <c:pt idx="4" formatCode="0.0000">
                  <c:v>0.80419926766864791</c:v>
                </c:pt>
                <c:pt idx="5" formatCode="0.0000">
                  <c:v>0.80419926766864791</c:v>
                </c:pt>
                <c:pt idx="6" formatCode="0.0000">
                  <c:v>0.80419926766864791</c:v>
                </c:pt>
                <c:pt idx="7" formatCode="0.0000">
                  <c:v>0.80419926766864791</c:v>
                </c:pt>
                <c:pt idx="8" formatCode="0.0000">
                  <c:v>0.80419926766864791</c:v>
                </c:pt>
                <c:pt idx="9" formatCode="0.0000">
                  <c:v>0.80419926766864791</c:v>
                </c:pt>
                <c:pt idx="10" formatCode="0.0000">
                  <c:v>0.80419926766864791</c:v>
                </c:pt>
                <c:pt idx="11" formatCode="0.0000">
                  <c:v>0.80419926766864791</c:v>
                </c:pt>
                <c:pt idx="12" formatCode="0.0000">
                  <c:v>0.80419926766864791</c:v>
                </c:pt>
                <c:pt idx="13" formatCode="0.0000">
                  <c:v>0.80419926766864791</c:v>
                </c:pt>
                <c:pt idx="14" formatCode="0.0000">
                  <c:v>0.80419926766864791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B55-4204-89FF-23392D0E65B9}"/>
            </c:ext>
          </c:extLst>
        </c:ser>
        <c:ser>
          <c:idx val="7"/>
          <c:order val="7"/>
          <c:tx>
            <c:strRef>
              <c:f>'Compliance Research Meeting'!$I$1</c:f>
              <c:strCache>
                <c:ptCount val="1"/>
                <c:pt idx="0">
                  <c:v>LCL</c:v>
                </c:pt>
              </c:strCache>
            </c:strRef>
          </c:tx>
          <c:spPr>
            <a:ln w="28575">
              <a:solidFill>
                <a:srgbClr val="9CC7CE"/>
              </a:solidFill>
              <a:prstDash val="dash"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0.5305781626823608"/>
                  <c:y val="3.228100054979806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LCL</a:t>
                    </a:r>
                  </a:p>
                </c:rich>
              </c:tx>
              <c:numFmt formatCode="0.00000" sourceLinked="0"/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5B55-4204-89FF-23392D0E65B9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Meeting'!$I$2:$I$17</c:f>
              <c:numCache>
                <c:formatCode>0%</c:formatCode>
                <c:ptCount val="16"/>
                <c:pt idx="0">
                  <c:v>0.76729511437502418</c:v>
                </c:pt>
                <c:pt idx="1">
                  <c:v>0.76729511437502418</c:v>
                </c:pt>
                <c:pt idx="2">
                  <c:v>0.76729511437502418</c:v>
                </c:pt>
                <c:pt idx="3">
                  <c:v>0.76729511437502418</c:v>
                </c:pt>
                <c:pt idx="4">
                  <c:v>0.76729511437502418</c:v>
                </c:pt>
                <c:pt idx="5">
                  <c:v>0.76729511437502418</c:v>
                </c:pt>
                <c:pt idx="6">
                  <c:v>0.76729511437502418</c:v>
                </c:pt>
                <c:pt idx="7">
                  <c:v>0.76729511437502418</c:v>
                </c:pt>
                <c:pt idx="8">
                  <c:v>0.76729511437502418</c:v>
                </c:pt>
                <c:pt idx="9">
                  <c:v>0.76729511437502418</c:v>
                </c:pt>
                <c:pt idx="10">
                  <c:v>0.76729511437502418</c:v>
                </c:pt>
                <c:pt idx="11">
                  <c:v>0.76729511437502418</c:v>
                </c:pt>
                <c:pt idx="12">
                  <c:v>0.76729511437502418</c:v>
                </c:pt>
                <c:pt idx="13">
                  <c:v>0.76729511437502418</c:v>
                </c:pt>
                <c:pt idx="14">
                  <c:v>0.76729511437502418</c:v>
                </c:pt>
                <c:pt idx="15">
                  <c:v>0.76729511437502418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5B55-4204-89FF-23392D0E65B9}"/>
            </c:ext>
          </c:extLst>
        </c:ser>
        <c:ser>
          <c:idx val="8"/>
          <c:order val="8"/>
          <c:tx>
            <c:v>Goal</c:v>
          </c:tx>
          <c:spPr>
            <a:ln w="38100"/>
          </c:spPr>
          <c:marker>
            <c:spPr>
              <a:ln w="38100"/>
            </c:spPr>
          </c:marker>
          <c:cat>
            <c:strRef>
              <c:f>'Compliance Research Meeting'!$A$2:$A$17</c:f>
              <c:strCache>
                <c:ptCount val="16"/>
                <c:pt idx="0">
                  <c:v>Jul. 2021 (n=15)</c:v>
                </c:pt>
                <c:pt idx="1">
                  <c:v>Aug. 2021 (n=51)</c:v>
                </c:pt>
                <c:pt idx="2">
                  <c:v>Sep. 2021 (n=65)</c:v>
                </c:pt>
                <c:pt idx="3">
                  <c:v>Oct. 2021 (n=63)</c:v>
                </c:pt>
                <c:pt idx="4">
                  <c:v>Nov. 2021 (n=75)</c:v>
                </c:pt>
                <c:pt idx="5">
                  <c:v>Dec. 2021 (n=91)</c:v>
                </c:pt>
                <c:pt idx="6">
                  <c:v>Jan. 2022 (n=93)</c:v>
                </c:pt>
                <c:pt idx="7">
                  <c:v>Feb. 2022 (n=122)</c:v>
                </c:pt>
                <c:pt idx="8">
                  <c:v>Mar. 2022 (n=154)</c:v>
                </c:pt>
                <c:pt idx="9">
                  <c:v>Apr. 2022 (n=149)</c:v>
                </c:pt>
                <c:pt idx="10">
                  <c:v>May. 2022 (n=164)</c:v>
                </c:pt>
                <c:pt idx="11">
                  <c:v>Jun. 2022 (n=174)</c:v>
                </c:pt>
                <c:pt idx="12">
                  <c:v>Jul. 2022 (n=155)</c:v>
                </c:pt>
                <c:pt idx="13">
                  <c:v>Aug. 2022 (n=205)</c:v>
                </c:pt>
                <c:pt idx="14">
                  <c:v>Sep. 2022 (n=207)</c:v>
                </c:pt>
                <c:pt idx="15">
                  <c:v>Oct. 2022 (n=189)</c:v>
                </c:pt>
              </c:strCache>
            </c:strRef>
          </c:cat>
          <c:val>
            <c:numRef>
              <c:f>'Compliance Research Meeting'!$T$2:$T$17</c:f>
              <c:numCache>
                <c:formatCode>0%</c:formatCode>
                <c:ptCount val="16"/>
                <c:pt idx="0">
                  <c:v>0.9</c:v>
                </c:pt>
                <c:pt idx="1">
                  <c:v>0.9</c:v>
                </c:pt>
                <c:pt idx="2">
                  <c:v>0.9</c:v>
                </c:pt>
                <c:pt idx="3">
                  <c:v>0.9</c:v>
                </c:pt>
                <c:pt idx="4">
                  <c:v>0.9</c:v>
                </c:pt>
                <c:pt idx="5">
                  <c:v>0.9</c:v>
                </c:pt>
                <c:pt idx="6">
                  <c:v>0.9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1">
                  <c:v>0.9</c:v>
                </c:pt>
                <c:pt idx="12">
                  <c:v>0.9</c:v>
                </c:pt>
                <c:pt idx="13">
                  <c:v>0.9</c:v>
                </c:pt>
                <c:pt idx="14">
                  <c:v>0.9</c:v>
                </c:pt>
                <c:pt idx="1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5B55-4204-89FF-23392D0E65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2202864"/>
        <c:axId val="632200368"/>
      </c:lineChart>
      <c:catAx>
        <c:axId val="63220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Report Month, (N=Total number of reports for that month)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32200368"/>
        <c:crosses val="autoZero"/>
        <c:auto val="0"/>
        <c:lblAlgn val="ctr"/>
        <c:lblOffset val="100"/>
        <c:noMultiLvlLbl val="0"/>
      </c:catAx>
      <c:valAx>
        <c:axId val="632200368"/>
        <c:scaling>
          <c:orientation val="minMax"/>
          <c:max val="1"/>
          <c:min val="0.4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Percent Compliance with the RHO Algorithm</a:t>
                </a:r>
              </a:p>
            </c:rich>
          </c:tx>
          <c:layout>
            <c:manualLayout>
              <c:xMode val="edge"/>
              <c:yMode val="edge"/>
              <c:x val="5.5190370724831758E-3"/>
              <c:y val="0.20329687955672204"/>
            </c:manualLayout>
          </c:layout>
          <c:overlay val="0"/>
        </c:title>
        <c:numFmt formatCode="0%" sourceLinked="1"/>
        <c:majorTickMark val="out"/>
        <c:minorTickMark val="none"/>
        <c:tickLblPos val="nextTo"/>
        <c:crossAx val="632202864"/>
        <c:crosses val="autoZero"/>
        <c:crossBetween val="midCat"/>
      </c:valAx>
      <c:spPr>
        <a:noFill/>
        <a:ln>
          <a:noFill/>
        </a:ln>
        <a:effectLst/>
      </c:spPr>
    </c:plotArea>
    <c:plotVisOnly val="0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'RecordedHomeOximetry-HOTDuratio'!$G$2:$G$56</cx:f>
        <cx:lvl ptCount="55">
          <cx:pt idx="0">50 (n=1)</cx:pt>
          <cx:pt idx="1">125 (n=18)</cx:pt>
          <cx:pt idx="2">125 (n=18)</cx:pt>
          <cx:pt idx="3">125 (n=18)</cx:pt>
          <cx:pt idx="4">125 (n=18)</cx:pt>
          <cx:pt idx="5">125 (n=18)</cx:pt>
          <cx:pt idx="6">125 (n=18)</cx:pt>
          <cx:pt idx="7">125 (n=18)</cx:pt>
          <cx:pt idx="8">125 (n=18)</cx:pt>
          <cx:pt idx="9">125 (n=18)</cx:pt>
          <cx:pt idx="10">125 (n=18)</cx:pt>
          <cx:pt idx="11">125 (n=18)</cx:pt>
          <cx:pt idx="12">125 (n=18)</cx:pt>
          <cx:pt idx="13">125 (n=18)</cx:pt>
          <cx:pt idx="14">125 (n=18)</cx:pt>
          <cx:pt idx="15">125 (n=18)</cx:pt>
          <cx:pt idx="16">125 (n=18)</cx:pt>
          <cx:pt idx="17">125 (n=18)</cx:pt>
          <cx:pt idx="18">125 (n=18)</cx:pt>
          <cx:pt idx="19">250 (n=22)</cx:pt>
          <cx:pt idx="20">250 (n=22)</cx:pt>
          <cx:pt idx="21">250 (n=22)</cx:pt>
          <cx:pt idx="22">250 (n=22)</cx:pt>
          <cx:pt idx="23">250 (n=22)</cx:pt>
          <cx:pt idx="24">250 (n=22)</cx:pt>
          <cx:pt idx="25">250 (n=22)</cx:pt>
          <cx:pt idx="26">250 (n=22)</cx:pt>
          <cx:pt idx="27">250 (n=22)</cx:pt>
          <cx:pt idx="28">250 (n=22)</cx:pt>
          <cx:pt idx="29">250 (n=22)</cx:pt>
          <cx:pt idx="30">250 (n=22)</cx:pt>
          <cx:pt idx="31">250 (n=22)</cx:pt>
          <cx:pt idx="32">250 (n=22)</cx:pt>
          <cx:pt idx="33">250 (n=22)</cx:pt>
          <cx:pt idx="34">250 (n=22)</cx:pt>
          <cx:pt idx="35">250 (n=22)</cx:pt>
          <cx:pt idx="36">250 (n=22)</cx:pt>
          <cx:pt idx="37">250 (n=22)</cx:pt>
          <cx:pt idx="38">250 (n=22)</cx:pt>
          <cx:pt idx="39">250 (n=22)</cx:pt>
          <cx:pt idx="40">250 (n=22)</cx:pt>
          <cx:pt idx="41">500 (n=11)</cx:pt>
          <cx:pt idx="42">500 (n=11)</cx:pt>
          <cx:pt idx="43">500 (n=11)</cx:pt>
          <cx:pt idx="44">500 (n=11)</cx:pt>
          <cx:pt idx="45">500 (n=11)</cx:pt>
          <cx:pt idx="46">500 (n=11)</cx:pt>
          <cx:pt idx="47">500 (n=11)</cx:pt>
          <cx:pt idx="48">500 (n=11)</cx:pt>
          <cx:pt idx="49">500 (n=11)</cx:pt>
          <cx:pt idx="50">500 (n=11)</cx:pt>
          <cx:pt idx="51">500 (n=11)</cx:pt>
          <cx:pt idx="52">750 (n=1)</cx:pt>
          <cx:pt idx="53">1000 (n=2)</cx:pt>
          <cx:pt idx="54">1000 (n=2)</cx:pt>
        </cx:lvl>
      </cx:strDim>
      <cx:numDim type="val">
        <cx:f>'RecordedHomeOximetry-HOTDuratio'!$H$2:$H$56</cx:f>
        <cx:lvl ptCount="55" formatCode="General">
          <cx:pt idx="0">169</cx:pt>
          <cx:pt idx="1">67</cx:pt>
          <cx:pt idx="2">60</cx:pt>
          <cx:pt idx="3">19</cx:pt>
          <cx:pt idx="4">22</cx:pt>
          <cx:pt idx="5">77</cx:pt>
          <cx:pt idx="6">23</cx:pt>
          <cx:pt idx="7">77</cx:pt>
          <cx:pt idx="8">116</cx:pt>
          <cx:pt idx="9">33</cx:pt>
          <cx:pt idx="10">7</cx:pt>
          <cx:pt idx="11">17</cx:pt>
          <cx:pt idx="12">16</cx:pt>
          <cx:pt idx="13">62</cx:pt>
          <cx:pt idx="14">119</cx:pt>
          <cx:pt idx="15">112</cx:pt>
          <cx:pt idx="16">155</cx:pt>
          <cx:pt idx="17">53</cx:pt>
          <cx:pt idx="18">5</cx:pt>
          <cx:pt idx="19">38</cx:pt>
          <cx:pt idx="20">90</cx:pt>
          <cx:pt idx="21">154</cx:pt>
          <cx:pt idx="22">32</cx:pt>
          <cx:pt idx="23">97</cx:pt>
          <cx:pt idx="24">77</cx:pt>
          <cx:pt idx="25">301</cx:pt>
          <cx:pt idx="26">28</cx:pt>
          <cx:pt idx="27">138</cx:pt>
          <cx:pt idx="28">120</cx:pt>
          <cx:pt idx="29">38</cx:pt>
          <cx:pt idx="30">27</cx:pt>
          <cx:pt idx="31">25</cx:pt>
          <cx:pt idx="32">69</cx:pt>
          <cx:pt idx="33">25</cx:pt>
          <cx:pt idx="34">30</cx:pt>
          <cx:pt idx="35">17</cx:pt>
          <cx:pt idx="36">127</cx:pt>
          <cx:pt idx="37">17</cx:pt>
          <cx:pt idx="38">26</cx:pt>
          <cx:pt idx="39">28</cx:pt>
          <cx:pt idx="40">36</cx:pt>
          <cx:pt idx="41">96</cx:pt>
          <cx:pt idx="42">52</cx:pt>
          <cx:pt idx="43">245</cx:pt>
          <cx:pt idx="44">35</cx:pt>
          <cx:pt idx="45">67</cx:pt>
          <cx:pt idx="46">83</cx:pt>
          <cx:pt idx="47">97</cx:pt>
          <cx:pt idx="48">32</cx:pt>
          <cx:pt idx="49">60</cx:pt>
          <cx:pt idx="50">42</cx:pt>
          <cx:pt idx="51">39</cx:pt>
          <cx:pt idx="52">130</cx:pt>
          <cx:pt idx="53">28</cx:pt>
          <cx:pt idx="54">219</cx:pt>
        </cx:lvl>
      </cx:numDim>
    </cx:data>
  </cx:chartData>
  <cx:chart>
    <cx:title pos="t" align="ctr" overlay="0">
      <cx:tx>
        <cx:txData>
          <cx:v>Average Home Oxygen Duration by Initial Flow Rate at Discharge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800"/>
          </a:pPr>
          <a:r>
            <a:rPr lang="en-US" sz="18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Average Home Oxygen Duration by Initial Flow Rate at Discharge</a:t>
          </a:r>
        </a:p>
      </cx:txPr>
    </cx:title>
    <cx:plotArea>
      <cx:plotAreaRegion>
        <cx:series layoutId="boxWhisker" uniqueId="{45F5C8AC-17AA-4FD8-A987-93FDE138CA1E}" formatIdx="1">
          <cx:tx>
            <cx:txData>
              <cx:f>'RecordedHomeOximetry-HOTDuratio'!$H$1</cx:f>
              <cx:v>Duration of oxygen therapy after NICU discharge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tle>
          <cx:tx>
            <cx:txData>
              <cx:v>Initial Flow Rate at Discharge (cc/min)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800"/>
              </a:pPr>
              <a:r>
                <a:rPr lang="en-US" sz="18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Initial Flow Rate at Discharge (cc/min)</a:t>
              </a:r>
            </a:p>
          </cx:txPr>
        </cx:title>
        <cx:tickLabels/>
        <cx:txPr>
          <a:bodyPr vertOverflow="overflow" horzOverflow="overflow" wrap="square" lIns="0" tIns="0" rIns="0" bIns="0"/>
          <a:lstStyle/>
          <a:p>
            <a:pPr algn="ctr" rtl="0">
              <a:defRPr sz="18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1800"/>
          </a:p>
        </cx:txPr>
      </cx:axis>
      <cx:axis id="1">
        <cx:valScaling/>
        <cx:title>
          <cx:tx>
            <cx:txData>
              <cx:v>Home Oxygen Duration - Days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800"/>
              </a:pPr>
              <a:r>
                <a:rPr lang="en-US" sz="18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Home Oxygen Duration - Days</a:t>
              </a:r>
            </a:p>
          </cx:txPr>
        </cx:title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18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1800"/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'Raw Data'!$G$2:$G$55</cx:f>
        <cx:lvl ptCount="54">
          <cx:pt idx="0">125 (n=13)</cx:pt>
          <cx:pt idx="1">125 (n=13)</cx:pt>
          <cx:pt idx="2">125 (n=13)</cx:pt>
          <cx:pt idx="3">125 (n=13)</cx:pt>
          <cx:pt idx="4">125 (n=13)</cx:pt>
          <cx:pt idx="5">125 (n=13)</cx:pt>
          <cx:pt idx="6">125 (n=13)</cx:pt>
          <cx:pt idx="7">125 (n=13)</cx:pt>
          <cx:pt idx="8">125 (n=13)</cx:pt>
          <cx:pt idx="9">125 (n=13)</cx:pt>
          <cx:pt idx="10">125 (n=13)</cx:pt>
          <cx:pt idx="11">125 (n=13)</cx:pt>
          <cx:pt idx="12">125 (n=13)</cx:pt>
          <cx:pt idx="13">250 (n=18)</cx:pt>
          <cx:pt idx="14">250 (n=18)</cx:pt>
          <cx:pt idx="15">250 (n=18)</cx:pt>
          <cx:pt idx="16">250 (n=18)</cx:pt>
          <cx:pt idx="17">250 (n=18)</cx:pt>
          <cx:pt idx="18">250 (n=18)</cx:pt>
          <cx:pt idx="19">250 (n=18)</cx:pt>
          <cx:pt idx="20">250 (n=18)</cx:pt>
          <cx:pt idx="21">250 (n=18)</cx:pt>
          <cx:pt idx="22">250 (n=18)</cx:pt>
          <cx:pt idx="23">250 (n=18)</cx:pt>
          <cx:pt idx="24">250 (n=18)</cx:pt>
          <cx:pt idx="25">250 (n=18)</cx:pt>
          <cx:pt idx="26">250 (n=18)</cx:pt>
          <cx:pt idx="27">250 (n=18)</cx:pt>
          <cx:pt idx="28">250 (n=18)</cx:pt>
          <cx:pt idx="29">250 (n=18)</cx:pt>
          <cx:pt idx="30">250 (n=18)</cx:pt>
          <cx:pt idx="31">500 (n=14)</cx:pt>
          <cx:pt idx="32">500 (n=14)</cx:pt>
          <cx:pt idx="33">500 (n=14)</cx:pt>
          <cx:pt idx="34">500 (n=14)</cx:pt>
          <cx:pt idx="35">500 (n=14)</cx:pt>
          <cx:pt idx="36">500 (n=14)</cx:pt>
          <cx:pt idx="37">500 (n=14)</cx:pt>
          <cx:pt idx="38">500 (n=14)</cx:pt>
          <cx:pt idx="39">500 (n=14)</cx:pt>
          <cx:pt idx="40">500 (n=14)</cx:pt>
          <cx:pt idx="41">500 (n=14)</cx:pt>
          <cx:pt idx="42">500 (n=14)</cx:pt>
          <cx:pt idx="43">500 (n=14)</cx:pt>
          <cx:pt idx="44">500 (n=14)</cx:pt>
          <cx:pt idx="45">750 (n=3)</cx:pt>
          <cx:pt idx="46">750 (n=3)</cx:pt>
          <cx:pt idx="47">750 (n=3)</cx:pt>
          <cx:pt idx="48">1000 (n=6)</cx:pt>
          <cx:pt idx="49">1000 (n=6)</cx:pt>
          <cx:pt idx="50">1000 (n=6)</cx:pt>
          <cx:pt idx="51">1000 (n=6)</cx:pt>
          <cx:pt idx="52">1000 (n=6)</cx:pt>
          <cx:pt idx="53">1000 (n=6)</cx:pt>
        </cx:lvl>
      </cx:strDim>
      <cx:numDim type="val">
        <cx:f>'Raw Data'!$H$2:$H$55</cx:f>
        <cx:lvl ptCount="54" formatCode="General">
          <cx:pt idx="0">19</cx:pt>
          <cx:pt idx="1">67</cx:pt>
          <cx:pt idx="2">60</cx:pt>
          <cx:pt idx="3">22</cx:pt>
          <cx:pt idx="4">7</cx:pt>
          <cx:pt idx="5">17</cx:pt>
          <cx:pt idx="6">16</cx:pt>
          <cx:pt idx="7">36</cx:pt>
          <cx:pt idx="8">25</cx:pt>
          <cx:pt idx="9">30</cx:pt>
          <cx:pt idx="10">17</cx:pt>
          <cx:pt idx="11">53</cx:pt>
          <cx:pt idx="12">5</cx:pt>
          <cx:pt idx="13">90</cx:pt>
          <cx:pt idx="14">154</cx:pt>
          <cx:pt idx="15">32</cx:pt>
          <cx:pt idx="16">28</cx:pt>
          <cx:pt idx="17">23</cx:pt>
          <cx:pt idx="18">77</cx:pt>
          <cx:pt idx="19">116</cx:pt>
          <cx:pt idx="20">33</cx:pt>
          <cx:pt idx="21">120</cx:pt>
          <cx:pt idx="22">38</cx:pt>
          <cx:pt idx="23">27</cx:pt>
          <cx:pt idx="24">25</cx:pt>
          <cx:pt idx="25">69</cx:pt>
          <cx:pt idx="26">62</cx:pt>
          <cx:pt idx="27">119</cx:pt>
          <cx:pt idx="28">38</cx:pt>
          <cx:pt idx="29">127</cx:pt>
          <cx:pt idx="30">17</cx:pt>
          <cx:pt idx="31">52</cx:pt>
          <cx:pt idx="32">97</cx:pt>
          <cx:pt idx="33">77</cx:pt>
          <cx:pt idx="34">169</cx:pt>
          <cx:pt idx="35">35</cx:pt>
          <cx:pt idx="36">67</cx:pt>
          <cx:pt idx="37">83</cx:pt>
          <cx:pt idx="38">32</cx:pt>
          <cx:pt idx="39">112</cx:pt>
          <cx:pt idx="40">155</cx:pt>
          <cx:pt idx="41">60</cx:pt>
          <cx:pt idx="42">42</cx:pt>
          <cx:pt idx="43">39</cx:pt>
          <cx:pt idx="44">28</cx:pt>
          <cx:pt idx="45">96</cx:pt>
          <cx:pt idx="46">245</cx:pt>
          <cx:pt idx="47">97</cx:pt>
          <cx:pt idx="48">301</cx:pt>
          <cx:pt idx="49">77</cx:pt>
          <cx:pt idx="50">138</cx:pt>
          <cx:pt idx="51">28</cx:pt>
          <cx:pt idx="52">130</cx:pt>
          <cx:pt idx="53">219</cx:pt>
        </cx:lvl>
      </cx:numDim>
    </cx:data>
  </cx:chartData>
  <cx:chart>
    <cx:title pos="t" align="ctr" overlay="0">
      <cx:tx>
        <cx:txData>
          <cx:v>Average Duration of HOT By Highest Reached Flow Rate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800"/>
          </a:pPr>
          <a:r>
            <a:rPr lang="en-US" sz="18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Average Duration of HOT By Highest Reached Flow Rate</a:t>
          </a:r>
        </a:p>
      </cx:txPr>
    </cx:title>
    <cx:plotArea>
      <cx:plotAreaRegion>
        <cx:series layoutId="boxWhisker" uniqueId="{C881B3A8-ED32-42DC-809F-EA4401897A32}">
          <cx:dataId val="0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tle>
          <cx:tx>
            <cx:txData>
              <cx:v>Highest Reached Flow Rate (cc/min)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800"/>
              </a:pPr>
              <a:r>
                <a:rPr lang="en-US" sz="18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Highest Reached Flow Rate (cc/min)</a:t>
              </a:r>
            </a:p>
          </cx:txPr>
        </cx:title>
        <cx:tickLabels/>
        <cx:txPr>
          <a:bodyPr vertOverflow="overflow" horzOverflow="overflow" wrap="square" lIns="0" tIns="0" rIns="0" bIns="0"/>
          <a:lstStyle/>
          <a:p>
            <a:pPr algn="ctr" rtl="0">
              <a:defRPr sz="18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1800"/>
          </a:p>
        </cx:txPr>
      </cx:axis>
      <cx:axis id="1">
        <cx:valScaling/>
        <cx:title>
          <cx:tx>
            <cx:txData>
              <cx:v>Duration of HOT (days)</cx:v>
            </cx:txData>
          </cx:tx>
          <cx:txPr>
            <a:bodyPr spcFirstLastPara="1" vertOverflow="ellipsis" horzOverflow="overflow" wrap="square" lIns="0" tIns="0" rIns="0" bIns="0" anchor="ctr" anchorCtr="1"/>
            <a:lstStyle/>
            <a:p>
              <a:pPr algn="ctr" rtl="0">
                <a:defRPr sz="1800"/>
              </a:pPr>
              <a:r>
                <a:rPr lang="en-US" sz="1800" b="0" i="0" u="none" strike="noStrike" baseline="0">
                  <a:solidFill>
                    <a:sysClr val="windowText" lastClr="000000">
                      <a:lumMod val="65000"/>
                      <a:lumOff val="35000"/>
                    </a:sysClr>
                  </a:solidFill>
                  <a:latin typeface="Calibri" panose="020F0502020204030204"/>
                </a:rPr>
                <a:t>Duration of HOT (days)</a:t>
              </a:r>
            </a:p>
          </cx:txPr>
        </cx:title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1800" b="0" i="0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 sz="1800"/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02CEED-0108-44FE-A671-AF753BDBF99E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F4209CF-897B-41C3-9C7B-36141C2F9FA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Feb - Mar 2021</a:t>
          </a:r>
        </a:p>
      </dgm:t>
    </dgm:pt>
    <dgm:pt modelId="{636887E1-4B45-43AF-992D-D3A9E50B9BB6}" type="par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12BB6C7-6B24-460B-9D2A-B32840F59D97}" type="sibTrans" cxnId="{8B83B681-1F2A-450F-938E-CE5CD0C7EE1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C920E2F2-9D15-419D-A16B-B81FB13A2A72}">
      <dgm:prSet custT="1"/>
      <dgm:spPr/>
      <dgm:t>
        <a:bodyPr/>
        <a:lstStyle/>
        <a:p>
          <a:r>
            <a:rPr lang="en-US" sz="1600" dirty="0">
              <a:latin typeface="Apple Braille"/>
            </a:rPr>
            <a:t>Baseline data collection begins</a:t>
          </a:r>
        </a:p>
      </dgm:t>
    </dgm:pt>
    <dgm:pt modelId="{3A008A4E-28FE-4C14-BA26-D059283A3F70}" type="par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BBCCE6-CD57-46A2-B8DF-B73E20257120}" type="sibTrans" cxnId="{0F24F962-F3ED-4C13-8D1C-BC7E0C36E19E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0F50C3E-E689-4749-B2DE-A380B36249A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Mar - May 2021</a:t>
          </a:r>
        </a:p>
      </dgm:t>
    </dgm:pt>
    <dgm:pt modelId="{79677494-5720-431C-A698-ACF70BE9A8D5}" type="par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3E9C396-E906-41ED-A398-EE101353F0BC}" type="sibTrans" cxnId="{A9192DD4-91A4-4241-AECC-05B1BA21FB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DFA8BDC1-000A-475E-A75A-BD2BB9C56A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site training</a:t>
          </a:r>
        </a:p>
        <a:p>
          <a:r>
            <a:rPr lang="en-US" sz="1600" dirty="0">
              <a:latin typeface="Apple Braille"/>
            </a:rPr>
            <a:t>Initiate monthly phone calls</a:t>
          </a:r>
        </a:p>
      </dgm:t>
    </dgm:pt>
    <dgm:pt modelId="{19722879-946B-4D66-8A52-C6BEA38A9DA0}" type="par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C6A2DD0-ADFB-44FC-9705-00A34D924646}" type="sibTrans" cxnId="{CCCCE647-ECF4-4654-B8E7-9FE60C1D51E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58BA53-F355-4967-9B63-A00F41C4805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May - Aug 2021</a:t>
          </a:r>
        </a:p>
      </dgm:t>
    </dgm:pt>
    <dgm:pt modelId="{866049F6-DEB5-4EF6-9589-E32CA661F227}" type="par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99B84BCA-0ED4-4115-8CDC-E7F06D48D951}" type="sibTrans" cxnId="{7AB5F3E5-3E61-4F77-8C6B-8E185F6AEF2D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2A1968C-76A3-4D00-9A42-590C912CFB47}">
      <dgm:prSet custT="1"/>
      <dgm:spPr/>
      <dgm:t>
        <a:bodyPr/>
        <a:lstStyle/>
        <a:p>
          <a:pPr>
            <a:defRPr b="1"/>
          </a:pPr>
          <a:r>
            <a:rPr lang="en-US" sz="2000" dirty="0">
              <a:latin typeface="Apple Braille"/>
            </a:rPr>
            <a:t>Jun 2021 - Feb 2022 </a:t>
          </a:r>
        </a:p>
      </dgm:t>
    </dgm:pt>
    <dgm:pt modelId="{D3D1D918-D5B7-4804-A86F-0DFC06837AD7}" type="par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F672C74-B96C-4FED-B1A7-C0958A1B07F7}" type="sibTrans" cxnId="{BC25D242-6587-43C8-9620-FDC1D78E98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6E3D9C8D-B89D-40B2-9D51-EE76FF68D5EF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2022</a:t>
          </a:r>
        </a:p>
      </dgm:t>
    </dgm:pt>
    <dgm:pt modelId="{D975CEFD-F858-477E-A5E9-1830253CB0A9}" type="par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7B5105F-9A04-4A1C-8D22-027DFEBC5D20}" type="sibTrans" cxnId="{435D5E81-2E9F-44F1-B776-8A74B850F8BA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04FD863-8742-4B7A-890B-410BB99E8CE2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Aug 2022 - Feb 2023</a:t>
          </a:r>
        </a:p>
      </dgm:t>
    </dgm:pt>
    <dgm:pt modelId="{98BDAC9A-0C9C-4B46-8C84-8B6D74D41F3D}" type="par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B922D27B-6E97-46EB-91E5-95FC8F215DC2}" type="sibTrans" cxnId="{980AC300-D7AF-4E11-A14D-1917E88142A5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246EDE87-043A-4612-A7BF-7468786F88CF}">
      <dgm:prSet custT="1"/>
      <dgm:spPr/>
      <dgm:t>
        <a:bodyPr/>
        <a:lstStyle/>
        <a:p>
          <a:r>
            <a:rPr lang="en-US" sz="1600" dirty="0">
              <a:latin typeface="Apple Braille"/>
            </a:rPr>
            <a:t>Complete site training</a:t>
          </a:r>
        </a:p>
      </dgm:t>
    </dgm:pt>
    <dgm:pt modelId="{0B2E93BF-52C2-49D0-B34E-1DA10E75249E}" type="par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C1D9968-3BAA-4DB2-B7B4-27016B64019A}" type="sibTrans" cxnId="{A99B4531-0C72-44FE-A922-CC5805AA2821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995A71E-D61A-4E56-9F91-86016F03DC78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</a:t>
          </a:r>
          <a:r>
            <a:rPr lang="en-US" sz="1600" baseline="0" dirty="0">
              <a:latin typeface="Apple Braille"/>
            </a:rPr>
            <a:t> 33% of eligible families</a:t>
          </a:r>
          <a:endParaRPr lang="en-US" sz="1600" dirty="0">
            <a:latin typeface="Apple Braille"/>
          </a:endParaRPr>
        </a:p>
      </dgm:t>
    </dgm:pt>
    <dgm:pt modelId="{A2A6E964-6563-474D-9A1E-4F4E1BD30299}" type="par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9F147E7-CF3A-495B-9436-3A64FCE213B7}" type="sibTrans" cxnId="{B38C9FA6-D46B-4595-8E97-4DC7CCB1E3D7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74EE52E-2A22-4545-94B0-B9726F8F119D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66% of eligible families</a:t>
          </a:r>
        </a:p>
      </dgm:t>
    </dgm:pt>
    <dgm:pt modelId="{7D8A8210-C524-4EDF-BCDC-906B5375CFDA}" type="par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3F876D99-D3B7-4252-9AFF-BF92312051F1}" type="sibTrans" cxnId="{490F1B52-FCDC-45FB-8AA2-5E4266F3702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B88D7A2-C2DF-4500-9143-4D039D03ACD8}">
      <dgm:prSet/>
      <dgm:spPr/>
      <dgm:t>
        <a:bodyPr/>
        <a:lstStyle/>
        <a:p>
          <a:pPr>
            <a:defRPr b="1"/>
          </a:pPr>
          <a:r>
            <a:rPr lang="en-US" dirty="0">
              <a:latin typeface="Apple Braille"/>
            </a:rPr>
            <a:t>Feb - Aug 2023</a:t>
          </a:r>
        </a:p>
      </dgm:t>
    </dgm:pt>
    <dgm:pt modelId="{70463623-B836-40AA-85C5-C907B74DA79B}" type="par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E5D10410-EEBD-4AA3-AC52-D766A374848D}" type="sibTrans" cxnId="{225AB961-3C94-4D1B-8760-C3AFD6F1125F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8CF83719-CF7F-487D-BA2B-0B18F4CA5EEA}">
      <dgm:prSet custT="1"/>
      <dgm:spPr/>
      <dgm:t>
        <a:bodyPr/>
        <a:lstStyle/>
        <a:p>
          <a:r>
            <a:rPr lang="en-US" sz="1600" dirty="0">
              <a:latin typeface="Apple Braille"/>
            </a:rPr>
            <a:t>Reach 100% of eligible families</a:t>
          </a:r>
        </a:p>
      </dgm:t>
    </dgm:pt>
    <dgm:pt modelId="{AA5CF355-2155-4045-B7FC-181375FF2BCB}" type="par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0FDC7EDB-1D88-447F-A13B-B8E18EFE23D6}" type="sibTrans" cxnId="{FDC9FD64-6255-41B1-9731-31CC90C3D369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F5013EDC-A2F9-4FE9-B1F1-1403E2C6577A}">
      <dgm:prSet custT="1"/>
      <dgm:spPr/>
      <dgm:t>
        <a:bodyPr/>
        <a:lstStyle/>
        <a:p>
          <a:r>
            <a:rPr lang="en-US" sz="1600" dirty="0">
              <a:latin typeface="Apple Braille"/>
            </a:rPr>
            <a:t>Initiate 18-month implementation</a:t>
          </a:r>
        </a:p>
        <a:p>
          <a:r>
            <a:rPr lang="en-US" sz="1600" dirty="0">
              <a:latin typeface="Apple Braille"/>
            </a:rPr>
            <a:t>Begin providing monthly feedback reports</a:t>
          </a:r>
        </a:p>
      </dgm:t>
    </dgm:pt>
    <dgm:pt modelId="{1A0A09F8-A077-4064-9D2E-FA977CA984A2}" type="par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768C02F2-2A16-464F-8B30-45A62CF5452C}" type="sibTrans" cxnId="{F318267E-67DF-460C-99C2-50039D80D0E8}">
      <dgm:prSet/>
      <dgm:spPr/>
      <dgm:t>
        <a:bodyPr/>
        <a:lstStyle/>
        <a:p>
          <a:endParaRPr lang="en-US">
            <a:latin typeface="Apple Braille"/>
          </a:endParaRPr>
        </a:p>
      </dgm:t>
    </dgm:pt>
    <dgm:pt modelId="{AA5AE18C-5131-48F0-939A-03E97B27110C}" type="pres">
      <dgm:prSet presAssocID="{0D02CEED-0108-44FE-A671-AF753BDBF99E}" presName="root" presStyleCnt="0">
        <dgm:presLayoutVars>
          <dgm:chMax/>
          <dgm:chPref/>
          <dgm:animLvl val="lvl"/>
        </dgm:presLayoutVars>
      </dgm:prSet>
      <dgm:spPr/>
    </dgm:pt>
    <dgm:pt modelId="{B8948FD1-18A7-45C2-A481-DD5E0A807A1E}" type="pres">
      <dgm:prSet presAssocID="{0D02CEED-0108-44FE-A671-AF753BDBF99E}" presName="divider" presStyleLbl="fgAcc1" presStyleIdx="0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gm:spPr>
    </dgm:pt>
    <dgm:pt modelId="{700938DD-F76A-4D50-868F-4C8D87440D46}" type="pres">
      <dgm:prSet presAssocID="{0D02CEED-0108-44FE-A671-AF753BDBF99E}" presName="nodes" presStyleCnt="0">
        <dgm:presLayoutVars>
          <dgm:chMax/>
          <dgm:chPref/>
          <dgm:animLvl val="lvl"/>
        </dgm:presLayoutVars>
      </dgm:prSet>
      <dgm:spPr/>
    </dgm:pt>
    <dgm:pt modelId="{A1F750BC-9994-45E0-A9CF-86B92D5F7F6C}" type="pres">
      <dgm:prSet presAssocID="{FF4209CF-897B-41C3-9C7B-36141C2F9FA7}" presName="composite" presStyleCnt="0"/>
      <dgm:spPr/>
    </dgm:pt>
    <dgm:pt modelId="{238F01CB-479C-41E3-8900-7314A786B78A}" type="pres">
      <dgm:prSet presAssocID="{FF4209CF-897B-41C3-9C7B-36141C2F9FA7}" presName="ConnectorPoint" presStyleLbl="lnNode1" presStyleIdx="0" presStyleCnt="7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E6BDCE2-A162-4196-9BB7-9C1308772D59}" type="pres">
      <dgm:prSet presAssocID="{FF4209CF-897B-41C3-9C7B-36141C2F9FA7}" presName="DropPinPlaceHolder" presStyleCnt="0"/>
      <dgm:spPr/>
    </dgm:pt>
    <dgm:pt modelId="{167E3E17-B58C-41D1-8499-C06998BF2A76}" type="pres">
      <dgm:prSet presAssocID="{FF4209CF-897B-41C3-9C7B-36141C2F9FA7}" presName="DropPin" presStyleLbl="alignNode1" presStyleIdx="0" presStyleCnt="7"/>
      <dgm:spPr/>
    </dgm:pt>
    <dgm:pt modelId="{656C4663-7C4C-4A05-9B8E-FBE765EE6C51}" type="pres">
      <dgm:prSet presAssocID="{FF4209CF-897B-41C3-9C7B-36141C2F9FA7}" presName="Ellipse" presStyleLbl="fgAcc1" presStyleIdx="1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68A97B-124A-45A1-8381-E3227BD85FE8}" type="pres">
      <dgm:prSet presAssocID="{FF4209CF-897B-41C3-9C7B-36141C2F9FA7}" presName="L2TextContainer" presStyleLbl="revTx" presStyleIdx="0" presStyleCnt="14">
        <dgm:presLayoutVars>
          <dgm:bulletEnabled val="1"/>
        </dgm:presLayoutVars>
      </dgm:prSet>
      <dgm:spPr/>
    </dgm:pt>
    <dgm:pt modelId="{8ACCE123-C989-46C1-B7FD-FA50ABEC947C}" type="pres">
      <dgm:prSet presAssocID="{FF4209CF-897B-41C3-9C7B-36141C2F9FA7}" presName="L1TextContainer" presStyleLbl="revTx" presStyleIdx="1" presStyleCnt="14">
        <dgm:presLayoutVars>
          <dgm:chMax val="1"/>
          <dgm:chPref val="1"/>
          <dgm:bulletEnabled val="1"/>
        </dgm:presLayoutVars>
      </dgm:prSet>
      <dgm:spPr/>
    </dgm:pt>
    <dgm:pt modelId="{6B04496D-97D5-4C4A-A362-7B46786429CD}" type="pres">
      <dgm:prSet presAssocID="{FF4209CF-897B-41C3-9C7B-36141C2F9FA7}" presName="ConnectLine" presStyleLbl="sibTrans1D1" presStyleIdx="0" presStyleCnt="7"/>
      <dgm:spPr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gm:spPr>
    </dgm:pt>
    <dgm:pt modelId="{DC265F4C-AB2A-4F80-98A7-82FC502E49D2}" type="pres">
      <dgm:prSet presAssocID="{FF4209CF-897B-41C3-9C7B-36141C2F9FA7}" presName="EmptyPlaceHolder" presStyleCnt="0"/>
      <dgm:spPr/>
    </dgm:pt>
    <dgm:pt modelId="{754E7C17-53C2-4829-8008-302721475D49}" type="pres">
      <dgm:prSet presAssocID="{A12BB6C7-6B24-460B-9D2A-B32840F59D97}" presName="spaceBetweenRectangles" presStyleCnt="0"/>
      <dgm:spPr/>
    </dgm:pt>
    <dgm:pt modelId="{D0F1C883-D090-4B68-9E55-4455ACC389A3}" type="pres">
      <dgm:prSet presAssocID="{30F50C3E-E689-4749-B2DE-A380B36249A8}" presName="composite" presStyleCnt="0"/>
      <dgm:spPr/>
    </dgm:pt>
    <dgm:pt modelId="{2B2928D1-331D-4A9F-A1F9-2C95098F0786}" type="pres">
      <dgm:prSet presAssocID="{30F50C3E-E689-4749-B2DE-A380B36249A8}" presName="ConnectorPoint" presStyleLbl="lnNode1" presStyleIdx="1" presStyleCnt="7"/>
      <dgm:spPr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DB44936C-DFAC-455D-B978-61D277C6C060}" type="pres">
      <dgm:prSet presAssocID="{30F50C3E-E689-4749-B2DE-A380B36249A8}" presName="DropPinPlaceHolder" presStyleCnt="0"/>
      <dgm:spPr/>
    </dgm:pt>
    <dgm:pt modelId="{5B4579F9-026B-48AE-A6CF-911AC4DA134A}" type="pres">
      <dgm:prSet presAssocID="{30F50C3E-E689-4749-B2DE-A380B36249A8}" presName="DropPin" presStyleLbl="alignNode1" presStyleIdx="1" presStyleCnt="7"/>
      <dgm:spPr/>
    </dgm:pt>
    <dgm:pt modelId="{24F66197-6C48-45AF-BAAB-2D8BE1C9A9BC}" type="pres">
      <dgm:prSet presAssocID="{30F50C3E-E689-4749-B2DE-A380B36249A8}" presName="Ellipse" presStyleLbl="fgAcc1" presStyleIdx="2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7BAC1B5F-7FCA-4765-AF5D-DD5BC6F6B2AA}" type="pres">
      <dgm:prSet presAssocID="{30F50C3E-E689-4749-B2DE-A380B36249A8}" presName="L2TextContainer" presStyleLbl="revTx" presStyleIdx="2" presStyleCnt="14">
        <dgm:presLayoutVars>
          <dgm:bulletEnabled val="1"/>
        </dgm:presLayoutVars>
      </dgm:prSet>
      <dgm:spPr/>
    </dgm:pt>
    <dgm:pt modelId="{70F61D89-6BB6-4218-9167-C918FE0DE744}" type="pres">
      <dgm:prSet presAssocID="{30F50C3E-E689-4749-B2DE-A380B36249A8}" presName="L1TextContainer" presStyleLbl="revTx" presStyleIdx="3" presStyleCnt="14">
        <dgm:presLayoutVars>
          <dgm:chMax val="1"/>
          <dgm:chPref val="1"/>
          <dgm:bulletEnabled val="1"/>
        </dgm:presLayoutVars>
      </dgm:prSet>
      <dgm:spPr/>
    </dgm:pt>
    <dgm:pt modelId="{AD7225F6-4D24-4251-9B85-9788DA7BA9E8}" type="pres">
      <dgm:prSet presAssocID="{30F50C3E-E689-4749-B2DE-A380B36249A8}" presName="ConnectLine" presStyleLbl="sibTrans1D1" presStyleIdx="1" presStyleCnt="7"/>
      <dgm:spPr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gm:spPr>
    </dgm:pt>
    <dgm:pt modelId="{6E112FE5-DCFD-429F-9844-F15CBD865E08}" type="pres">
      <dgm:prSet presAssocID="{30F50C3E-E689-4749-B2DE-A380B36249A8}" presName="EmptyPlaceHolder" presStyleCnt="0"/>
      <dgm:spPr/>
    </dgm:pt>
    <dgm:pt modelId="{5DA9DD93-A953-4CB9-B9A4-BF931E9C12E6}" type="pres">
      <dgm:prSet presAssocID="{73E9C396-E906-41ED-A398-EE101353F0BC}" presName="spaceBetweenRectangles" presStyleCnt="0"/>
      <dgm:spPr/>
    </dgm:pt>
    <dgm:pt modelId="{D8EB1EAC-BC62-4758-84E0-E82104E83F70}" type="pres">
      <dgm:prSet presAssocID="{6E58BA53-F355-4967-9B63-A00F41C48057}" presName="composite" presStyleCnt="0"/>
      <dgm:spPr/>
    </dgm:pt>
    <dgm:pt modelId="{66F58FA4-B1A2-4296-A653-65832C552FA6}" type="pres">
      <dgm:prSet presAssocID="{6E58BA53-F355-4967-9B63-A00F41C48057}" presName="ConnectorPoint" presStyleLbl="lnNode1" presStyleIdx="2" presStyleCnt="7"/>
      <dgm:spPr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C39DCDB-B9E6-4AD7-B175-07B1191197DE}" type="pres">
      <dgm:prSet presAssocID="{6E58BA53-F355-4967-9B63-A00F41C48057}" presName="DropPinPlaceHolder" presStyleCnt="0"/>
      <dgm:spPr/>
    </dgm:pt>
    <dgm:pt modelId="{4DE32D6A-4F15-4BD8-8A04-E92DEB66879A}" type="pres">
      <dgm:prSet presAssocID="{6E58BA53-F355-4967-9B63-A00F41C48057}" presName="DropPin" presStyleLbl="alignNode1" presStyleIdx="2" presStyleCnt="7"/>
      <dgm:spPr>
        <a:solidFill>
          <a:srgbClr val="9B69BC"/>
        </a:solidFill>
        <a:ln>
          <a:solidFill>
            <a:srgbClr val="864DAD"/>
          </a:solidFill>
        </a:ln>
      </dgm:spPr>
    </dgm:pt>
    <dgm:pt modelId="{EF143EFB-B190-4E5C-A5AE-C4FBCD50B752}" type="pres">
      <dgm:prSet presAssocID="{6E58BA53-F355-4967-9B63-A00F41C48057}" presName="Ellipse" presStyleLbl="fgAcc1" presStyleIdx="3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9FAD0447-C579-42AF-9CEF-D4C617799519}" type="pres">
      <dgm:prSet presAssocID="{6E58BA53-F355-4967-9B63-A00F41C48057}" presName="L2TextContainer" presStyleLbl="revTx" presStyleIdx="4" presStyleCnt="14">
        <dgm:presLayoutVars>
          <dgm:bulletEnabled val="1"/>
        </dgm:presLayoutVars>
      </dgm:prSet>
      <dgm:spPr/>
    </dgm:pt>
    <dgm:pt modelId="{AB197FB0-0F12-4A59-9F3F-1C31859ED54E}" type="pres">
      <dgm:prSet presAssocID="{6E58BA53-F355-4967-9B63-A00F41C48057}" presName="L1TextContainer" presStyleLbl="revTx" presStyleIdx="5" presStyleCnt="14">
        <dgm:presLayoutVars>
          <dgm:chMax val="1"/>
          <dgm:chPref val="1"/>
          <dgm:bulletEnabled val="1"/>
        </dgm:presLayoutVars>
      </dgm:prSet>
      <dgm:spPr/>
    </dgm:pt>
    <dgm:pt modelId="{838DE1A9-11F3-4AAE-80B5-CEC31C2EBA92}" type="pres">
      <dgm:prSet presAssocID="{6E58BA53-F355-4967-9B63-A00F41C48057}" presName="ConnectLine" presStyleLbl="sibTrans1D1" presStyleIdx="2" presStyleCnt="7"/>
      <dgm:spPr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gm:spPr>
    </dgm:pt>
    <dgm:pt modelId="{33AB1B38-8BC6-42F7-A510-636B61ED7820}" type="pres">
      <dgm:prSet presAssocID="{6E58BA53-F355-4967-9B63-A00F41C48057}" presName="EmptyPlaceHolder" presStyleCnt="0"/>
      <dgm:spPr/>
    </dgm:pt>
    <dgm:pt modelId="{62792BF9-29FD-4D4A-8A65-8D65D1F97700}" type="pres">
      <dgm:prSet presAssocID="{99B84BCA-0ED4-4115-8CDC-E7F06D48D951}" presName="spaceBetweenRectangles" presStyleCnt="0"/>
      <dgm:spPr/>
    </dgm:pt>
    <dgm:pt modelId="{F82BC95B-14E4-4AFE-AD17-1415B67F5EB0}" type="pres">
      <dgm:prSet presAssocID="{72A1968C-76A3-4D00-9A42-590C912CFB47}" presName="composite" presStyleCnt="0"/>
      <dgm:spPr/>
    </dgm:pt>
    <dgm:pt modelId="{4882ED51-DF7B-418B-AED9-24BC8B93AFC5}" type="pres">
      <dgm:prSet presAssocID="{72A1968C-76A3-4D00-9A42-590C912CFB47}" presName="ConnectorPoint" presStyleLbl="lnNode1" presStyleIdx="3" presStyleCnt="7"/>
      <dgm:spPr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330EC7A-332D-40DD-8E48-E0E442C37C4D}" type="pres">
      <dgm:prSet presAssocID="{72A1968C-76A3-4D00-9A42-590C912CFB47}" presName="DropPinPlaceHolder" presStyleCnt="0"/>
      <dgm:spPr/>
    </dgm:pt>
    <dgm:pt modelId="{CF7B6860-6C29-4C93-8B53-A1443FBFD924}" type="pres">
      <dgm:prSet presAssocID="{72A1968C-76A3-4D00-9A42-590C912CFB47}" presName="DropPin" presStyleLbl="alignNode1" presStyleIdx="3" presStyleCnt="7" custLinFactNeighborX="-9431" custLinFactNeighborY="1339"/>
      <dgm:spPr/>
    </dgm:pt>
    <dgm:pt modelId="{C4BB4EC8-1530-4A54-A2A3-DD9B2823FACC}" type="pres">
      <dgm:prSet presAssocID="{72A1968C-76A3-4D00-9A42-590C912CFB47}" presName="Ellipse" presStyleLbl="fgAcc1" presStyleIdx="4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154B02D3-1CDF-4469-B4C7-38635369252C}" type="pres">
      <dgm:prSet presAssocID="{72A1968C-76A3-4D00-9A42-590C912CFB47}" presName="L2TextContainer" presStyleLbl="revTx" presStyleIdx="6" presStyleCnt="14">
        <dgm:presLayoutVars>
          <dgm:bulletEnabled val="1"/>
        </dgm:presLayoutVars>
      </dgm:prSet>
      <dgm:spPr/>
    </dgm:pt>
    <dgm:pt modelId="{68394D26-8440-41C4-AC42-3F023E27A06C}" type="pres">
      <dgm:prSet presAssocID="{72A1968C-76A3-4D00-9A42-590C912CFB47}" presName="L1TextContainer" presStyleLbl="revTx" presStyleIdx="7" presStyleCnt="14" custLinFactNeighborX="-1761" custLinFactNeighborY="1339">
        <dgm:presLayoutVars>
          <dgm:chMax val="1"/>
          <dgm:chPref val="1"/>
          <dgm:bulletEnabled val="1"/>
        </dgm:presLayoutVars>
      </dgm:prSet>
      <dgm:spPr/>
    </dgm:pt>
    <dgm:pt modelId="{31D18754-3FB0-480E-B467-70CFFAB18868}" type="pres">
      <dgm:prSet presAssocID="{72A1968C-76A3-4D00-9A42-590C912CFB47}" presName="ConnectLine" presStyleLbl="sibTrans1D1" presStyleIdx="3" presStyleCnt="7" custLinFactX="-58000" custLinFactNeighborX="-100000"/>
      <dgm:spPr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gm:spPr>
    </dgm:pt>
    <dgm:pt modelId="{0B25005D-1EC1-4EFB-B23D-F5B77D9B663F}" type="pres">
      <dgm:prSet presAssocID="{72A1968C-76A3-4D00-9A42-590C912CFB47}" presName="EmptyPlaceHolder" presStyleCnt="0"/>
      <dgm:spPr/>
    </dgm:pt>
    <dgm:pt modelId="{026845EA-1148-4825-8A55-80324AC0D262}" type="pres">
      <dgm:prSet presAssocID="{EF672C74-B96C-4FED-B1A7-C0958A1B07F7}" presName="spaceBetweenRectangles" presStyleCnt="0"/>
      <dgm:spPr/>
    </dgm:pt>
    <dgm:pt modelId="{4CBDA321-891C-46CD-9AA1-B2FBD145BFAF}" type="pres">
      <dgm:prSet presAssocID="{6E3D9C8D-B89D-40B2-9D51-EE76FF68D5EF}" presName="composite" presStyleCnt="0"/>
      <dgm:spPr/>
    </dgm:pt>
    <dgm:pt modelId="{C22833B4-9465-41AF-82D4-44B62729B815}" type="pres">
      <dgm:prSet presAssocID="{6E3D9C8D-B89D-40B2-9D51-EE76FF68D5EF}" presName="ConnectorPoint" presStyleLbl="lnNode1" presStyleIdx="4" presStyleCnt="7"/>
      <dgm:spPr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9B587A6-E0D0-413B-918D-383E182DD505}" type="pres">
      <dgm:prSet presAssocID="{6E3D9C8D-B89D-40B2-9D51-EE76FF68D5EF}" presName="DropPinPlaceHolder" presStyleCnt="0"/>
      <dgm:spPr/>
    </dgm:pt>
    <dgm:pt modelId="{9A98CBEA-4C17-4A96-9670-E14F274BC309}" type="pres">
      <dgm:prSet presAssocID="{6E3D9C8D-B89D-40B2-9D51-EE76FF68D5EF}" presName="DropPin" presStyleLbl="alignNode1" presStyleIdx="4" presStyleCnt="7"/>
      <dgm:spPr/>
    </dgm:pt>
    <dgm:pt modelId="{8CAF6538-A283-4F1B-8A46-58D31863A555}" type="pres">
      <dgm:prSet presAssocID="{6E3D9C8D-B89D-40B2-9D51-EE76FF68D5EF}" presName="Ellipse" presStyleLbl="fgAcc1" presStyleIdx="5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F899B51D-C1EA-4D3E-B50E-BDC51632BBFA}" type="pres">
      <dgm:prSet presAssocID="{6E3D9C8D-B89D-40B2-9D51-EE76FF68D5EF}" presName="L2TextContainer" presStyleLbl="revTx" presStyleIdx="8" presStyleCnt="14">
        <dgm:presLayoutVars>
          <dgm:bulletEnabled val="1"/>
        </dgm:presLayoutVars>
      </dgm:prSet>
      <dgm:spPr/>
    </dgm:pt>
    <dgm:pt modelId="{3CECF23A-E6F6-46C6-907D-BB154266792C}" type="pres">
      <dgm:prSet presAssocID="{6E3D9C8D-B89D-40B2-9D51-EE76FF68D5EF}" presName="L1TextContainer" presStyleLbl="revTx" presStyleIdx="9" presStyleCnt="14">
        <dgm:presLayoutVars>
          <dgm:chMax val="1"/>
          <dgm:chPref val="1"/>
          <dgm:bulletEnabled val="1"/>
        </dgm:presLayoutVars>
      </dgm:prSet>
      <dgm:spPr/>
    </dgm:pt>
    <dgm:pt modelId="{4B37F2D2-9961-40C5-BAC9-D2269F0B19F6}" type="pres">
      <dgm:prSet presAssocID="{6E3D9C8D-B89D-40B2-9D51-EE76FF68D5EF}" presName="ConnectLine" presStyleLbl="sibTrans1D1" presStyleIdx="4" presStyleCnt="7"/>
      <dgm:spPr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gm:spPr>
    </dgm:pt>
    <dgm:pt modelId="{228BB714-703E-4D7C-B9A9-0A25B8731791}" type="pres">
      <dgm:prSet presAssocID="{6E3D9C8D-B89D-40B2-9D51-EE76FF68D5EF}" presName="EmptyPlaceHolder" presStyleCnt="0"/>
      <dgm:spPr/>
    </dgm:pt>
    <dgm:pt modelId="{0DE9D098-EABA-4129-B6ED-CF18B57CCAA1}" type="pres">
      <dgm:prSet presAssocID="{07B5105F-9A04-4A1C-8D22-027DFEBC5D20}" presName="spaceBetweenRectangles" presStyleCnt="0"/>
      <dgm:spPr/>
    </dgm:pt>
    <dgm:pt modelId="{77CCF7C9-8154-44D5-B23C-DB9B0FD7DCA5}" type="pres">
      <dgm:prSet presAssocID="{004FD863-8742-4B7A-890B-410BB99E8CE2}" presName="composite" presStyleCnt="0"/>
      <dgm:spPr/>
    </dgm:pt>
    <dgm:pt modelId="{92095B8D-3D85-4FD4-9F2B-78BAF6768072}" type="pres">
      <dgm:prSet presAssocID="{004FD863-8742-4B7A-890B-410BB99E8CE2}" presName="ConnectorPoint" presStyleLbl="lnNode1" presStyleIdx="5" presStyleCnt="7"/>
      <dgm:spPr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B43E8A74-4268-4ACF-BECA-CAF50CCFB602}" type="pres">
      <dgm:prSet presAssocID="{004FD863-8742-4B7A-890B-410BB99E8CE2}" presName="DropPinPlaceHolder" presStyleCnt="0"/>
      <dgm:spPr/>
    </dgm:pt>
    <dgm:pt modelId="{07518C91-B2D0-4903-A372-7F6DED0409BC}" type="pres">
      <dgm:prSet presAssocID="{004FD863-8742-4B7A-890B-410BB99E8CE2}" presName="DropPin" presStyleLbl="alignNode1" presStyleIdx="5" presStyleCnt="7"/>
      <dgm:spPr>
        <a:solidFill>
          <a:schemeClr val="tx2">
            <a:lumMod val="60000"/>
            <a:lumOff val="40000"/>
          </a:schemeClr>
        </a:solidFill>
        <a:ln>
          <a:solidFill>
            <a:schemeClr val="tx2">
              <a:lumMod val="60000"/>
              <a:lumOff val="40000"/>
            </a:schemeClr>
          </a:solidFill>
        </a:ln>
      </dgm:spPr>
    </dgm:pt>
    <dgm:pt modelId="{2737BDA6-CDB5-4F9A-A91D-CDEA90DBE6A4}" type="pres">
      <dgm:prSet presAssocID="{004FD863-8742-4B7A-890B-410BB99E8CE2}" presName="Ellipse" presStyleLbl="fgAcc1" presStyleIdx="6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A699EEB1-3540-4867-99BC-B957BFEEBA38}" type="pres">
      <dgm:prSet presAssocID="{004FD863-8742-4B7A-890B-410BB99E8CE2}" presName="L2TextContainer" presStyleLbl="revTx" presStyleIdx="10" presStyleCnt="14">
        <dgm:presLayoutVars>
          <dgm:bulletEnabled val="1"/>
        </dgm:presLayoutVars>
      </dgm:prSet>
      <dgm:spPr/>
    </dgm:pt>
    <dgm:pt modelId="{EA538D56-5C65-43EA-81D0-CD1E5CBC9F59}" type="pres">
      <dgm:prSet presAssocID="{004FD863-8742-4B7A-890B-410BB99E8CE2}" presName="L1TextContainer" presStyleLbl="revTx" presStyleIdx="11" presStyleCnt="14">
        <dgm:presLayoutVars>
          <dgm:chMax val="1"/>
          <dgm:chPref val="1"/>
          <dgm:bulletEnabled val="1"/>
        </dgm:presLayoutVars>
      </dgm:prSet>
      <dgm:spPr/>
    </dgm:pt>
    <dgm:pt modelId="{ECA352F1-FDE4-445A-939C-CF4C3A4444A0}" type="pres">
      <dgm:prSet presAssocID="{004FD863-8742-4B7A-890B-410BB99E8CE2}" presName="ConnectLine" presStyleLbl="sibTrans1D1" presStyleIdx="5" presStyleCnt="7"/>
      <dgm:spPr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gm:spPr>
    </dgm:pt>
    <dgm:pt modelId="{24E1B9BB-F421-479A-91FF-8F38B437BE14}" type="pres">
      <dgm:prSet presAssocID="{004FD863-8742-4B7A-890B-410BB99E8CE2}" presName="EmptyPlaceHolder" presStyleCnt="0"/>
      <dgm:spPr/>
    </dgm:pt>
    <dgm:pt modelId="{533B7DB3-9B62-4EC9-9116-35F5C6964E06}" type="pres">
      <dgm:prSet presAssocID="{B922D27B-6E97-46EB-91E5-95FC8F215DC2}" presName="spaceBetweenRectangles" presStyleCnt="0"/>
      <dgm:spPr/>
    </dgm:pt>
    <dgm:pt modelId="{EE5E0515-15F7-43D7-93FD-0AF89C971BD9}" type="pres">
      <dgm:prSet presAssocID="{8B88D7A2-C2DF-4500-9143-4D039D03ACD8}" presName="composite" presStyleCnt="0"/>
      <dgm:spPr/>
    </dgm:pt>
    <dgm:pt modelId="{05EB9770-2809-4C3B-9E53-5C53C82F25D8}" type="pres">
      <dgm:prSet presAssocID="{8B88D7A2-C2DF-4500-9143-4D039D03ACD8}" presName="ConnectorPoint" presStyleLbl="lnNode1" presStyleIdx="6" presStyleCnt="7"/>
      <dgm:spPr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A8B1F634-B2B0-4AFA-9188-ED9AD5A26CEB}" type="pres">
      <dgm:prSet presAssocID="{8B88D7A2-C2DF-4500-9143-4D039D03ACD8}" presName="DropPinPlaceHolder" presStyleCnt="0"/>
      <dgm:spPr/>
    </dgm:pt>
    <dgm:pt modelId="{B5AC1D3A-1AFE-48F0-9740-7F7DEAE125D6}" type="pres">
      <dgm:prSet presAssocID="{8B88D7A2-C2DF-4500-9143-4D039D03ACD8}" presName="DropPin" presStyleLbl="alignNode1" presStyleIdx="6" presStyleCnt="7"/>
      <dgm:spPr>
        <a:solidFill>
          <a:schemeClr val="accent3"/>
        </a:solidFill>
        <a:ln>
          <a:solidFill>
            <a:schemeClr val="accent3">
              <a:lumMod val="75000"/>
            </a:schemeClr>
          </a:solidFill>
        </a:ln>
      </dgm:spPr>
    </dgm:pt>
    <dgm:pt modelId="{A8B7CFA5-DD90-474A-A36B-395831F4D63F}" type="pres">
      <dgm:prSet presAssocID="{8B88D7A2-C2DF-4500-9143-4D039D03ACD8}" presName="Ellipse" presStyleLbl="fgAcc1" presStyleIdx="7" presStyleCnt="8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gm:spPr>
    </dgm:pt>
    <dgm:pt modelId="{27C5D1BF-8375-4F2F-8F69-62C5DD498D86}" type="pres">
      <dgm:prSet presAssocID="{8B88D7A2-C2DF-4500-9143-4D039D03ACD8}" presName="L2TextContainer" presStyleLbl="revTx" presStyleIdx="12" presStyleCnt="14">
        <dgm:presLayoutVars>
          <dgm:bulletEnabled val="1"/>
        </dgm:presLayoutVars>
      </dgm:prSet>
      <dgm:spPr/>
    </dgm:pt>
    <dgm:pt modelId="{733C4DBA-1274-416A-BCC8-352957253BAF}" type="pres">
      <dgm:prSet presAssocID="{8B88D7A2-C2DF-4500-9143-4D039D03ACD8}" presName="L1TextContainer" presStyleLbl="revTx" presStyleIdx="13" presStyleCnt="14">
        <dgm:presLayoutVars>
          <dgm:chMax val="1"/>
          <dgm:chPref val="1"/>
          <dgm:bulletEnabled val="1"/>
        </dgm:presLayoutVars>
      </dgm:prSet>
      <dgm:spPr/>
    </dgm:pt>
    <dgm:pt modelId="{9DF81F3D-7400-484B-BB6C-DB4BE4FA9774}" type="pres">
      <dgm:prSet presAssocID="{8B88D7A2-C2DF-4500-9143-4D039D03ACD8}" presName="ConnectLine" presStyleLbl="sibTrans1D1" presStyleIdx="6" presStyleCnt="7"/>
      <dgm:spPr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gm:spPr>
    </dgm:pt>
    <dgm:pt modelId="{D5B6C68E-E469-4661-AD1A-9C848B07625A}" type="pres">
      <dgm:prSet presAssocID="{8B88D7A2-C2DF-4500-9143-4D039D03ACD8}" presName="EmptyPlaceHolder" presStyleCnt="0"/>
      <dgm:spPr/>
    </dgm:pt>
  </dgm:ptLst>
  <dgm:cxnLst>
    <dgm:cxn modelId="{980AC300-D7AF-4E11-A14D-1917E88142A5}" srcId="{0D02CEED-0108-44FE-A671-AF753BDBF99E}" destId="{004FD863-8742-4B7A-890B-410BB99E8CE2}" srcOrd="5" destOrd="0" parTransId="{98BDAC9A-0C9C-4B46-8C84-8B6D74D41F3D}" sibTransId="{B922D27B-6E97-46EB-91E5-95FC8F215DC2}"/>
    <dgm:cxn modelId="{75437C1E-4B8C-4EDF-9B2F-1990936020B3}" type="presOf" srcId="{72A1968C-76A3-4D00-9A42-590C912CFB47}" destId="{68394D26-8440-41C4-AC42-3F023E27A06C}" srcOrd="0" destOrd="0" presId="urn:microsoft.com/office/officeart/2017/3/layout/DropPinTimeline"/>
    <dgm:cxn modelId="{A99B4531-0C72-44FE-A922-CC5805AA2821}" srcId="{6E58BA53-F355-4967-9B63-A00F41C48057}" destId="{246EDE87-043A-4612-A7BF-7468786F88CF}" srcOrd="0" destOrd="0" parTransId="{0B2E93BF-52C2-49D0-B34E-1DA10E75249E}" sibTransId="{7C1D9968-3BAA-4DB2-B7B4-27016B64019A}"/>
    <dgm:cxn modelId="{225AB961-3C94-4D1B-8760-C3AFD6F1125F}" srcId="{0D02CEED-0108-44FE-A671-AF753BDBF99E}" destId="{8B88D7A2-C2DF-4500-9143-4D039D03ACD8}" srcOrd="6" destOrd="0" parTransId="{70463623-B836-40AA-85C5-C907B74DA79B}" sibTransId="{E5D10410-EEBD-4AA3-AC52-D766A374848D}"/>
    <dgm:cxn modelId="{BC25D242-6587-43C8-9620-FDC1D78E985F}" srcId="{0D02CEED-0108-44FE-A671-AF753BDBF99E}" destId="{72A1968C-76A3-4D00-9A42-590C912CFB47}" srcOrd="3" destOrd="0" parTransId="{D3D1D918-D5B7-4804-A86F-0DFC06837AD7}" sibTransId="{EF672C74-B96C-4FED-B1A7-C0958A1B07F7}"/>
    <dgm:cxn modelId="{0F24F962-F3ED-4C13-8D1C-BC7E0C36E19E}" srcId="{FF4209CF-897B-41C3-9C7B-36141C2F9FA7}" destId="{C920E2F2-9D15-419D-A16B-B81FB13A2A72}" srcOrd="0" destOrd="0" parTransId="{3A008A4E-28FE-4C14-BA26-D059283A3F70}" sibTransId="{73BBCCE6-CD57-46A2-B8DF-B73E20257120}"/>
    <dgm:cxn modelId="{FDC9FD64-6255-41B1-9731-31CC90C3D369}" srcId="{8B88D7A2-C2DF-4500-9143-4D039D03ACD8}" destId="{8CF83719-CF7F-487D-BA2B-0B18F4CA5EEA}" srcOrd="0" destOrd="0" parTransId="{AA5CF355-2155-4045-B7FC-181375FF2BCB}" sibTransId="{0FDC7EDB-1D88-447F-A13B-B8E18EFE23D6}"/>
    <dgm:cxn modelId="{7C54A546-88F2-49DE-874B-BAE51B3F7AD6}" type="presOf" srcId="{004FD863-8742-4B7A-890B-410BB99E8CE2}" destId="{EA538D56-5C65-43EA-81D0-CD1E5CBC9F59}" srcOrd="0" destOrd="0" presId="urn:microsoft.com/office/officeart/2017/3/layout/DropPinTimeline"/>
    <dgm:cxn modelId="{CCCCE647-ECF4-4654-B8E7-9FE60C1D51E7}" srcId="{30F50C3E-E689-4749-B2DE-A380B36249A8}" destId="{DFA8BDC1-000A-475E-A75A-BD2BB9C56ACF}" srcOrd="0" destOrd="0" parTransId="{19722879-946B-4D66-8A52-C6BEA38A9DA0}" sibTransId="{2C6A2DD0-ADFB-44FC-9705-00A34D924646}"/>
    <dgm:cxn modelId="{D3BD5971-E190-4357-978B-F75ECD7B74B2}" type="presOf" srcId="{FF4209CF-897B-41C3-9C7B-36141C2F9FA7}" destId="{8ACCE123-C989-46C1-B7FD-FA50ABEC947C}" srcOrd="0" destOrd="0" presId="urn:microsoft.com/office/officeart/2017/3/layout/DropPinTimeline"/>
    <dgm:cxn modelId="{490F1B52-FCDC-45FB-8AA2-5E4266F3702F}" srcId="{004FD863-8742-4B7A-890B-410BB99E8CE2}" destId="{874EE52E-2A22-4545-94B0-B9726F8F119D}" srcOrd="0" destOrd="0" parTransId="{7D8A8210-C524-4EDF-BCDC-906B5375CFDA}" sibTransId="{3F876D99-D3B7-4252-9AFF-BF92312051F1}"/>
    <dgm:cxn modelId="{E72A0156-84A0-426F-98BF-6CD9AD297291}" type="presOf" srcId="{6E58BA53-F355-4967-9B63-A00F41C48057}" destId="{AB197FB0-0F12-4A59-9F3F-1C31859ED54E}" srcOrd="0" destOrd="0" presId="urn:microsoft.com/office/officeart/2017/3/layout/DropPinTimeline"/>
    <dgm:cxn modelId="{F318267E-67DF-460C-99C2-50039D80D0E8}" srcId="{72A1968C-76A3-4D00-9A42-590C912CFB47}" destId="{F5013EDC-A2F9-4FE9-B1F1-1403E2C6577A}" srcOrd="0" destOrd="0" parTransId="{1A0A09F8-A077-4064-9D2E-FA977CA984A2}" sibTransId="{768C02F2-2A16-464F-8B30-45A62CF5452C}"/>
    <dgm:cxn modelId="{435D5E81-2E9F-44F1-B776-8A74B850F8BA}" srcId="{0D02CEED-0108-44FE-A671-AF753BDBF99E}" destId="{6E3D9C8D-B89D-40B2-9D51-EE76FF68D5EF}" srcOrd="4" destOrd="0" parTransId="{D975CEFD-F858-477E-A5E9-1830253CB0A9}" sibTransId="{07B5105F-9A04-4A1C-8D22-027DFEBC5D20}"/>
    <dgm:cxn modelId="{8B83B681-1F2A-450F-938E-CE5CD0C7EE1F}" srcId="{0D02CEED-0108-44FE-A671-AF753BDBF99E}" destId="{FF4209CF-897B-41C3-9C7B-36141C2F9FA7}" srcOrd="0" destOrd="0" parTransId="{636887E1-4B45-43AF-992D-D3A9E50B9BB6}" sibTransId="{A12BB6C7-6B24-460B-9D2A-B32840F59D97}"/>
    <dgm:cxn modelId="{86660E97-D8C5-4A12-9039-A9593EFF74DE}" type="presOf" srcId="{6E3D9C8D-B89D-40B2-9D51-EE76FF68D5EF}" destId="{3CECF23A-E6F6-46C6-907D-BB154266792C}" srcOrd="0" destOrd="0" presId="urn:microsoft.com/office/officeart/2017/3/layout/DropPinTimeline"/>
    <dgm:cxn modelId="{5B81BFA3-D0FB-497A-8F9B-D98DBC76DA1B}" type="presOf" srcId="{C920E2F2-9D15-419D-A16B-B81FB13A2A72}" destId="{A668A97B-124A-45A1-8381-E3227BD85FE8}" srcOrd="0" destOrd="0" presId="urn:microsoft.com/office/officeart/2017/3/layout/DropPinTimeline"/>
    <dgm:cxn modelId="{B38C9FA6-D46B-4595-8E97-4DC7CCB1E3D7}" srcId="{6E3D9C8D-B89D-40B2-9D51-EE76FF68D5EF}" destId="{8995A71E-D61A-4E56-9F91-86016F03DC78}" srcOrd="0" destOrd="0" parTransId="{A2A6E964-6563-474D-9A1E-4F4E1BD30299}" sibTransId="{79F147E7-CF3A-495B-9436-3A64FCE213B7}"/>
    <dgm:cxn modelId="{4448C7BB-0197-4234-B032-71ADEF117C6E}" type="presOf" srcId="{8CF83719-CF7F-487D-BA2B-0B18F4CA5EEA}" destId="{27C5D1BF-8375-4F2F-8F69-62C5DD498D86}" srcOrd="0" destOrd="0" presId="urn:microsoft.com/office/officeart/2017/3/layout/DropPinTimeline"/>
    <dgm:cxn modelId="{B91937BF-6AEB-40EE-BE3F-3675FFA40B0B}" type="presOf" srcId="{8B88D7A2-C2DF-4500-9143-4D039D03ACD8}" destId="{733C4DBA-1274-416A-BCC8-352957253BAF}" srcOrd="0" destOrd="0" presId="urn:microsoft.com/office/officeart/2017/3/layout/DropPinTimeline"/>
    <dgm:cxn modelId="{A9192DD4-91A4-4241-AECC-05B1BA21FB2F}" srcId="{0D02CEED-0108-44FE-A671-AF753BDBF99E}" destId="{30F50C3E-E689-4749-B2DE-A380B36249A8}" srcOrd="1" destOrd="0" parTransId="{79677494-5720-431C-A698-ACF70BE9A8D5}" sibTransId="{73E9C396-E906-41ED-A398-EE101353F0BC}"/>
    <dgm:cxn modelId="{CC3094D4-91A6-4BD2-9028-DE9E0191AC4E}" type="presOf" srcId="{874EE52E-2A22-4545-94B0-B9726F8F119D}" destId="{A699EEB1-3540-4867-99BC-B957BFEEBA38}" srcOrd="0" destOrd="0" presId="urn:microsoft.com/office/officeart/2017/3/layout/DropPinTimeline"/>
    <dgm:cxn modelId="{0060FBDB-07F0-4E06-A19E-6E02AECD941E}" type="presOf" srcId="{30F50C3E-E689-4749-B2DE-A380B36249A8}" destId="{70F61D89-6BB6-4218-9167-C918FE0DE744}" srcOrd="0" destOrd="0" presId="urn:microsoft.com/office/officeart/2017/3/layout/DropPinTimeline"/>
    <dgm:cxn modelId="{1D7625DE-0A04-480A-B39D-C06CD9603E96}" type="presOf" srcId="{246EDE87-043A-4612-A7BF-7468786F88CF}" destId="{9FAD0447-C579-42AF-9CEF-D4C617799519}" srcOrd="0" destOrd="0" presId="urn:microsoft.com/office/officeart/2017/3/layout/DropPinTimeline"/>
    <dgm:cxn modelId="{E65036E3-1BCC-4BF5-8B37-E080B1B3C825}" type="presOf" srcId="{8995A71E-D61A-4E56-9F91-86016F03DC78}" destId="{F899B51D-C1EA-4D3E-B50E-BDC51632BBFA}" srcOrd="0" destOrd="0" presId="urn:microsoft.com/office/officeart/2017/3/layout/DropPinTimeline"/>
    <dgm:cxn modelId="{7D18D3E4-FE16-4DDE-A884-FA47E1F64A4B}" type="presOf" srcId="{F5013EDC-A2F9-4FE9-B1F1-1403E2C6577A}" destId="{154B02D3-1CDF-4469-B4C7-38635369252C}" srcOrd="0" destOrd="0" presId="urn:microsoft.com/office/officeart/2017/3/layout/DropPinTimeline"/>
    <dgm:cxn modelId="{7AB5F3E5-3E61-4F77-8C6B-8E185F6AEF2D}" srcId="{0D02CEED-0108-44FE-A671-AF753BDBF99E}" destId="{6E58BA53-F355-4967-9B63-A00F41C48057}" srcOrd="2" destOrd="0" parTransId="{866049F6-DEB5-4EF6-9589-E32CA661F227}" sibTransId="{99B84BCA-0ED4-4115-8CDC-E7F06D48D951}"/>
    <dgm:cxn modelId="{F1B75DEE-9215-472B-AC66-18C40059FB11}" type="presOf" srcId="{DFA8BDC1-000A-475E-A75A-BD2BB9C56ACF}" destId="{7BAC1B5F-7FCA-4765-AF5D-DD5BC6F6B2AA}" srcOrd="0" destOrd="0" presId="urn:microsoft.com/office/officeart/2017/3/layout/DropPinTimeline"/>
    <dgm:cxn modelId="{9471B1F0-1126-41A9-AE1C-9E570D0E230C}" type="presOf" srcId="{0D02CEED-0108-44FE-A671-AF753BDBF99E}" destId="{AA5AE18C-5131-48F0-939A-03E97B27110C}" srcOrd="0" destOrd="0" presId="urn:microsoft.com/office/officeart/2017/3/layout/DropPinTimeline"/>
    <dgm:cxn modelId="{761EC77B-87A8-426F-AC38-EB1D58B5F420}" type="presParOf" srcId="{AA5AE18C-5131-48F0-939A-03E97B27110C}" destId="{B8948FD1-18A7-45C2-A481-DD5E0A807A1E}" srcOrd="0" destOrd="0" presId="urn:microsoft.com/office/officeart/2017/3/layout/DropPinTimeline"/>
    <dgm:cxn modelId="{E3200C66-CF02-47C0-933F-23BE94B0EC58}" type="presParOf" srcId="{AA5AE18C-5131-48F0-939A-03E97B27110C}" destId="{700938DD-F76A-4D50-868F-4C8D87440D46}" srcOrd="1" destOrd="0" presId="urn:microsoft.com/office/officeart/2017/3/layout/DropPinTimeline"/>
    <dgm:cxn modelId="{74B9342A-9311-4A5D-B240-BAFE316EF43C}" type="presParOf" srcId="{700938DD-F76A-4D50-868F-4C8D87440D46}" destId="{A1F750BC-9994-45E0-A9CF-86B92D5F7F6C}" srcOrd="0" destOrd="0" presId="urn:microsoft.com/office/officeart/2017/3/layout/DropPinTimeline"/>
    <dgm:cxn modelId="{C18CE77D-1B6D-4D4A-B1D9-175DD4192509}" type="presParOf" srcId="{A1F750BC-9994-45E0-A9CF-86B92D5F7F6C}" destId="{238F01CB-479C-41E3-8900-7314A786B78A}" srcOrd="0" destOrd="0" presId="urn:microsoft.com/office/officeart/2017/3/layout/DropPinTimeline"/>
    <dgm:cxn modelId="{F5DD1450-B294-4F0A-A4B8-75F4A884A5BD}" type="presParOf" srcId="{A1F750BC-9994-45E0-A9CF-86B92D5F7F6C}" destId="{AE6BDCE2-A162-4196-9BB7-9C1308772D59}" srcOrd="1" destOrd="0" presId="urn:microsoft.com/office/officeart/2017/3/layout/DropPinTimeline"/>
    <dgm:cxn modelId="{808CF40A-1702-4CDB-99AD-ECF49C43E447}" type="presParOf" srcId="{AE6BDCE2-A162-4196-9BB7-9C1308772D59}" destId="{167E3E17-B58C-41D1-8499-C06998BF2A76}" srcOrd="0" destOrd="0" presId="urn:microsoft.com/office/officeart/2017/3/layout/DropPinTimeline"/>
    <dgm:cxn modelId="{E9439032-5D36-4EC1-89DA-BABF884FA2C4}" type="presParOf" srcId="{AE6BDCE2-A162-4196-9BB7-9C1308772D59}" destId="{656C4663-7C4C-4A05-9B8E-FBE765EE6C51}" srcOrd="1" destOrd="0" presId="urn:microsoft.com/office/officeart/2017/3/layout/DropPinTimeline"/>
    <dgm:cxn modelId="{50E5584C-E6C8-4F3A-9AA6-37F87A9B8504}" type="presParOf" srcId="{A1F750BC-9994-45E0-A9CF-86B92D5F7F6C}" destId="{A668A97B-124A-45A1-8381-E3227BD85FE8}" srcOrd="2" destOrd="0" presId="urn:microsoft.com/office/officeart/2017/3/layout/DropPinTimeline"/>
    <dgm:cxn modelId="{8DD7F78B-7AA8-45A6-933C-5C6885288396}" type="presParOf" srcId="{A1F750BC-9994-45E0-A9CF-86B92D5F7F6C}" destId="{8ACCE123-C989-46C1-B7FD-FA50ABEC947C}" srcOrd="3" destOrd="0" presId="urn:microsoft.com/office/officeart/2017/3/layout/DropPinTimeline"/>
    <dgm:cxn modelId="{78FB845F-5190-4001-9083-C7FE3CD1FBBF}" type="presParOf" srcId="{A1F750BC-9994-45E0-A9CF-86B92D5F7F6C}" destId="{6B04496D-97D5-4C4A-A362-7B46786429CD}" srcOrd="4" destOrd="0" presId="urn:microsoft.com/office/officeart/2017/3/layout/DropPinTimeline"/>
    <dgm:cxn modelId="{F5490606-5200-4E7B-878F-D72D660A44B6}" type="presParOf" srcId="{A1F750BC-9994-45E0-A9CF-86B92D5F7F6C}" destId="{DC265F4C-AB2A-4F80-98A7-82FC502E49D2}" srcOrd="5" destOrd="0" presId="urn:microsoft.com/office/officeart/2017/3/layout/DropPinTimeline"/>
    <dgm:cxn modelId="{DED1B865-88BD-4928-82F9-35A661A5FD32}" type="presParOf" srcId="{700938DD-F76A-4D50-868F-4C8D87440D46}" destId="{754E7C17-53C2-4829-8008-302721475D49}" srcOrd="1" destOrd="0" presId="urn:microsoft.com/office/officeart/2017/3/layout/DropPinTimeline"/>
    <dgm:cxn modelId="{40FE7D9D-9AF0-47D8-9D4E-149CB637B0EE}" type="presParOf" srcId="{700938DD-F76A-4D50-868F-4C8D87440D46}" destId="{D0F1C883-D090-4B68-9E55-4455ACC389A3}" srcOrd="2" destOrd="0" presId="urn:microsoft.com/office/officeart/2017/3/layout/DropPinTimeline"/>
    <dgm:cxn modelId="{D4174DD4-394D-41FA-87BC-2299C3C90457}" type="presParOf" srcId="{D0F1C883-D090-4B68-9E55-4455ACC389A3}" destId="{2B2928D1-331D-4A9F-A1F9-2C95098F0786}" srcOrd="0" destOrd="0" presId="urn:microsoft.com/office/officeart/2017/3/layout/DropPinTimeline"/>
    <dgm:cxn modelId="{877713CE-4B33-420E-834C-316D0637CC6B}" type="presParOf" srcId="{D0F1C883-D090-4B68-9E55-4455ACC389A3}" destId="{DB44936C-DFAC-455D-B978-61D277C6C060}" srcOrd="1" destOrd="0" presId="urn:microsoft.com/office/officeart/2017/3/layout/DropPinTimeline"/>
    <dgm:cxn modelId="{5D513BFB-A723-4D9B-A654-05A1032254EA}" type="presParOf" srcId="{DB44936C-DFAC-455D-B978-61D277C6C060}" destId="{5B4579F9-026B-48AE-A6CF-911AC4DA134A}" srcOrd="0" destOrd="0" presId="urn:microsoft.com/office/officeart/2017/3/layout/DropPinTimeline"/>
    <dgm:cxn modelId="{CF8EB422-AEF9-4DB5-A9DC-F4587148AA4F}" type="presParOf" srcId="{DB44936C-DFAC-455D-B978-61D277C6C060}" destId="{24F66197-6C48-45AF-BAAB-2D8BE1C9A9BC}" srcOrd="1" destOrd="0" presId="urn:microsoft.com/office/officeart/2017/3/layout/DropPinTimeline"/>
    <dgm:cxn modelId="{2154210F-80AD-4037-96A4-3B6A9ECCED91}" type="presParOf" srcId="{D0F1C883-D090-4B68-9E55-4455ACC389A3}" destId="{7BAC1B5F-7FCA-4765-AF5D-DD5BC6F6B2AA}" srcOrd="2" destOrd="0" presId="urn:microsoft.com/office/officeart/2017/3/layout/DropPinTimeline"/>
    <dgm:cxn modelId="{D771236B-707F-4E5B-BBAD-19F9E8A3493A}" type="presParOf" srcId="{D0F1C883-D090-4B68-9E55-4455ACC389A3}" destId="{70F61D89-6BB6-4218-9167-C918FE0DE744}" srcOrd="3" destOrd="0" presId="urn:microsoft.com/office/officeart/2017/3/layout/DropPinTimeline"/>
    <dgm:cxn modelId="{7070679D-6F50-4BC5-BFA5-508728B9EC55}" type="presParOf" srcId="{D0F1C883-D090-4B68-9E55-4455ACC389A3}" destId="{AD7225F6-4D24-4251-9B85-9788DA7BA9E8}" srcOrd="4" destOrd="0" presId="urn:microsoft.com/office/officeart/2017/3/layout/DropPinTimeline"/>
    <dgm:cxn modelId="{13556A26-2C08-418F-BFFE-0E2C25E3FE3C}" type="presParOf" srcId="{D0F1C883-D090-4B68-9E55-4455ACC389A3}" destId="{6E112FE5-DCFD-429F-9844-F15CBD865E08}" srcOrd="5" destOrd="0" presId="urn:microsoft.com/office/officeart/2017/3/layout/DropPinTimeline"/>
    <dgm:cxn modelId="{EFD91ADD-3B7B-4E2D-88B5-235B4F982198}" type="presParOf" srcId="{700938DD-F76A-4D50-868F-4C8D87440D46}" destId="{5DA9DD93-A953-4CB9-B9A4-BF931E9C12E6}" srcOrd="3" destOrd="0" presId="urn:microsoft.com/office/officeart/2017/3/layout/DropPinTimeline"/>
    <dgm:cxn modelId="{54A2D320-3472-4321-984A-990DE46C5CA9}" type="presParOf" srcId="{700938DD-F76A-4D50-868F-4C8D87440D46}" destId="{D8EB1EAC-BC62-4758-84E0-E82104E83F70}" srcOrd="4" destOrd="0" presId="urn:microsoft.com/office/officeart/2017/3/layout/DropPinTimeline"/>
    <dgm:cxn modelId="{913DA96A-416A-49D1-ADE8-C48457C5F02B}" type="presParOf" srcId="{D8EB1EAC-BC62-4758-84E0-E82104E83F70}" destId="{66F58FA4-B1A2-4296-A653-65832C552FA6}" srcOrd="0" destOrd="0" presId="urn:microsoft.com/office/officeart/2017/3/layout/DropPinTimeline"/>
    <dgm:cxn modelId="{15002F26-B564-481A-A9CD-6CB6AC991AF5}" type="presParOf" srcId="{D8EB1EAC-BC62-4758-84E0-E82104E83F70}" destId="{AC39DCDB-B9E6-4AD7-B175-07B1191197DE}" srcOrd="1" destOrd="0" presId="urn:microsoft.com/office/officeart/2017/3/layout/DropPinTimeline"/>
    <dgm:cxn modelId="{48E32DF5-D971-45C3-A885-38F8890BDAC6}" type="presParOf" srcId="{AC39DCDB-B9E6-4AD7-B175-07B1191197DE}" destId="{4DE32D6A-4F15-4BD8-8A04-E92DEB66879A}" srcOrd="0" destOrd="0" presId="urn:microsoft.com/office/officeart/2017/3/layout/DropPinTimeline"/>
    <dgm:cxn modelId="{B66FF195-1C17-473C-B4F5-AC683A3D6B96}" type="presParOf" srcId="{AC39DCDB-B9E6-4AD7-B175-07B1191197DE}" destId="{EF143EFB-B190-4E5C-A5AE-C4FBCD50B752}" srcOrd="1" destOrd="0" presId="urn:microsoft.com/office/officeart/2017/3/layout/DropPinTimeline"/>
    <dgm:cxn modelId="{345DEEF1-30A4-4DB1-9220-10292F2D4677}" type="presParOf" srcId="{D8EB1EAC-BC62-4758-84E0-E82104E83F70}" destId="{9FAD0447-C579-42AF-9CEF-D4C617799519}" srcOrd="2" destOrd="0" presId="urn:microsoft.com/office/officeart/2017/3/layout/DropPinTimeline"/>
    <dgm:cxn modelId="{A009DB5C-FE1B-47B0-BF4B-6F47BAB13340}" type="presParOf" srcId="{D8EB1EAC-BC62-4758-84E0-E82104E83F70}" destId="{AB197FB0-0F12-4A59-9F3F-1C31859ED54E}" srcOrd="3" destOrd="0" presId="urn:microsoft.com/office/officeart/2017/3/layout/DropPinTimeline"/>
    <dgm:cxn modelId="{B385F700-0A1F-4A47-A6CC-E56D1E1BBDF0}" type="presParOf" srcId="{D8EB1EAC-BC62-4758-84E0-E82104E83F70}" destId="{838DE1A9-11F3-4AAE-80B5-CEC31C2EBA92}" srcOrd="4" destOrd="0" presId="urn:microsoft.com/office/officeart/2017/3/layout/DropPinTimeline"/>
    <dgm:cxn modelId="{F13BAE59-7F00-436D-AB36-264956509256}" type="presParOf" srcId="{D8EB1EAC-BC62-4758-84E0-E82104E83F70}" destId="{33AB1B38-8BC6-42F7-A510-636B61ED7820}" srcOrd="5" destOrd="0" presId="urn:microsoft.com/office/officeart/2017/3/layout/DropPinTimeline"/>
    <dgm:cxn modelId="{7311C61E-CA32-4E19-9F1A-CA62F492F023}" type="presParOf" srcId="{700938DD-F76A-4D50-868F-4C8D87440D46}" destId="{62792BF9-29FD-4D4A-8A65-8D65D1F97700}" srcOrd="5" destOrd="0" presId="urn:microsoft.com/office/officeart/2017/3/layout/DropPinTimeline"/>
    <dgm:cxn modelId="{BD6A1BDB-878E-4BE1-A42F-2642B52EA906}" type="presParOf" srcId="{700938DD-F76A-4D50-868F-4C8D87440D46}" destId="{F82BC95B-14E4-4AFE-AD17-1415B67F5EB0}" srcOrd="6" destOrd="0" presId="urn:microsoft.com/office/officeart/2017/3/layout/DropPinTimeline"/>
    <dgm:cxn modelId="{0661D554-3CCC-4A9F-9097-7AA65AA1DC60}" type="presParOf" srcId="{F82BC95B-14E4-4AFE-AD17-1415B67F5EB0}" destId="{4882ED51-DF7B-418B-AED9-24BC8B93AFC5}" srcOrd="0" destOrd="0" presId="urn:microsoft.com/office/officeart/2017/3/layout/DropPinTimeline"/>
    <dgm:cxn modelId="{A4928184-CFB0-4DF1-8D26-CCDDD613F9AB}" type="presParOf" srcId="{F82BC95B-14E4-4AFE-AD17-1415B67F5EB0}" destId="{6330EC7A-332D-40DD-8E48-E0E442C37C4D}" srcOrd="1" destOrd="0" presId="urn:microsoft.com/office/officeart/2017/3/layout/DropPinTimeline"/>
    <dgm:cxn modelId="{0C13E548-E403-4E03-A845-DB57B969E404}" type="presParOf" srcId="{6330EC7A-332D-40DD-8E48-E0E442C37C4D}" destId="{CF7B6860-6C29-4C93-8B53-A1443FBFD924}" srcOrd="0" destOrd="0" presId="urn:microsoft.com/office/officeart/2017/3/layout/DropPinTimeline"/>
    <dgm:cxn modelId="{0DDDB523-2247-4587-B0D5-9F1C376A2CE6}" type="presParOf" srcId="{6330EC7A-332D-40DD-8E48-E0E442C37C4D}" destId="{C4BB4EC8-1530-4A54-A2A3-DD9B2823FACC}" srcOrd="1" destOrd="0" presId="urn:microsoft.com/office/officeart/2017/3/layout/DropPinTimeline"/>
    <dgm:cxn modelId="{6C1722DA-C5A8-456A-8F46-F6D63555E231}" type="presParOf" srcId="{F82BC95B-14E4-4AFE-AD17-1415B67F5EB0}" destId="{154B02D3-1CDF-4469-B4C7-38635369252C}" srcOrd="2" destOrd="0" presId="urn:microsoft.com/office/officeart/2017/3/layout/DropPinTimeline"/>
    <dgm:cxn modelId="{71CB6544-C386-47DB-B404-727BD098C409}" type="presParOf" srcId="{F82BC95B-14E4-4AFE-AD17-1415B67F5EB0}" destId="{68394D26-8440-41C4-AC42-3F023E27A06C}" srcOrd="3" destOrd="0" presId="urn:microsoft.com/office/officeart/2017/3/layout/DropPinTimeline"/>
    <dgm:cxn modelId="{00904ED8-96E3-45C0-AEA0-875F16C34C41}" type="presParOf" srcId="{F82BC95B-14E4-4AFE-AD17-1415B67F5EB0}" destId="{31D18754-3FB0-480E-B467-70CFFAB18868}" srcOrd="4" destOrd="0" presId="urn:microsoft.com/office/officeart/2017/3/layout/DropPinTimeline"/>
    <dgm:cxn modelId="{16BFF934-E4EE-4AE9-A6AB-16647082BB39}" type="presParOf" srcId="{F82BC95B-14E4-4AFE-AD17-1415B67F5EB0}" destId="{0B25005D-1EC1-4EFB-B23D-F5B77D9B663F}" srcOrd="5" destOrd="0" presId="urn:microsoft.com/office/officeart/2017/3/layout/DropPinTimeline"/>
    <dgm:cxn modelId="{23ED1420-20DF-4D4B-8FCF-2D411E61772F}" type="presParOf" srcId="{700938DD-F76A-4D50-868F-4C8D87440D46}" destId="{026845EA-1148-4825-8A55-80324AC0D262}" srcOrd="7" destOrd="0" presId="urn:microsoft.com/office/officeart/2017/3/layout/DropPinTimeline"/>
    <dgm:cxn modelId="{3CA072A0-55E4-47CC-9F7B-94F77C92A633}" type="presParOf" srcId="{700938DD-F76A-4D50-868F-4C8D87440D46}" destId="{4CBDA321-891C-46CD-9AA1-B2FBD145BFAF}" srcOrd="8" destOrd="0" presId="urn:microsoft.com/office/officeart/2017/3/layout/DropPinTimeline"/>
    <dgm:cxn modelId="{0683AEEC-6A7A-458D-85C9-174ADBAD80B9}" type="presParOf" srcId="{4CBDA321-891C-46CD-9AA1-B2FBD145BFAF}" destId="{C22833B4-9465-41AF-82D4-44B62729B815}" srcOrd="0" destOrd="0" presId="urn:microsoft.com/office/officeart/2017/3/layout/DropPinTimeline"/>
    <dgm:cxn modelId="{1DCB4D79-91C3-4FB9-AEE3-2CEA5CA799B9}" type="presParOf" srcId="{4CBDA321-891C-46CD-9AA1-B2FBD145BFAF}" destId="{69B587A6-E0D0-413B-918D-383E182DD505}" srcOrd="1" destOrd="0" presId="urn:microsoft.com/office/officeart/2017/3/layout/DropPinTimeline"/>
    <dgm:cxn modelId="{813B4FDB-C22F-4067-9084-8DE9AF8EC274}" type="presParOf" srcId="{69B587A6-E0D0-413B-918D-383E182DD505}" destId="{9A98CBEA-4C17-4A96-9670-E14F274BC309}" srcOrd="0" destOrd="0" presId="urn:microsoft.com/office/officeart/2017/3/layout/DropPinTimeline"/>
    <dgm:cxn modelId="{FC42A1C8-D462-443E-9CE3-F284BD050693}" type="presParOf" srcId="{69B587A6-E0D0-413B-918D-383E182DD505}" destId="{8CAF6538-A283-4F1B-8A46-58D31863A555}" srcOrd="1" destOrd="0" presId="urn:microsoft.com/office/officeart/2017/3/layout/DropPinTimeline"/>
    <dgm:cxn modelId="{B53B0DD2-4266-4DF1-8D47-E04A4F0F564F}" type="presParOf" srcId="{4CBDA321-891C-46CD-9AA1-B2FBD145BFAF}" destId="{F899B51D-C1EA-4D3E-B50E-BDC51632BBFA}" srcOrd="2" destOrd="0" presId="urn:microsoft.com/office/officeart/2017/3/layout/DropPinTimeline"/>
    <dgm:cxn modelId="{95F19855-5E5C-478B-948D-8870F506FD40}" type="presParOf" srcId="{4CBDA321-891C-46CD-9AA1-B2FBD145BFAF}" destId="{3CECF23A-E6F6-46C6-907D-BB154266792C}" srcOrd="3" destOrd="0" presId="urn:microsoft.com/office/officeart/2017/3/layout/DropPinTimeline"/>
    <dgm:cxn modelId="{EE0E2763-A755-47C9-BED5-CA5CA3331BB1}" type="presParOf" srcId="{4CBDA321-891C-46CD-9AA1-B2FBD145BFAF}" destId="{4B37F2D2-9961-40C5-BAC9-D2269F0B19F6}" srcOrd="4" destOrd="0" presId="urn:microsoft.com/office/officeart/2017/3/layout/DropPinTimeline"/>
    <dgm:cxn modelId="{859A98C7-8909-4962-A211-03EEB40A7C7D}" type="presParOf" srcId="{4CBDA321-891C-46CD-9AA1-B2FBD145BFAF}" destId="{228BB714-703E-4D7C-B9A9-0A25B8731791}" srcOrd="5" destOrd="0" presId="urn:microsoft.com/office/officeart/2017/3/layout/DropPinTimeline"/>
    <dgm:cxn modelId="{284DA96B-5807-4679-B1CC-5D1B64BC3BF4}" type="presParOf" srcId="{700938DD-F76A-4D50-868F-4C8D87440D46}" destId="{0DE9D098-EABA-4129-B6ED-CF18B57CCAA1}" srcOrd="9" destOrd="0" presId="urn:microsoft.com/office/officeart/2017/3/layout/DropPinTimeline"/>
    <dgm:cxn modelId="{CBB06C0C-CB8A-4C8D-98CF-7428D578500A}" type="presParOf" srcId="{700938DD-F76A-4D50-868F-4C8D87440D46}" destId="{77CCF7C9-8154-44D5-B23C-DB9B0FD7DCA5}" srcOrd="10" destOrd="0" presId="urn:microsoft.com/office/officeart/2017/3/layout/DropPinTimeline"/>
    <dgm:cxn modelId="{9F210A0A-5469-45FE-BC6D-58FF4EDF0632}" type="presParOf" srcId="{77CCF7C9-8154-44D5-B23C-DB9B0FD7DCA5}" destId="{92095B8D-3D85-4FD4-9F2B-78BAF6768072}" srcOrd="0" destOrd="0" presId="urn:microsoft.com/office/officeart/2017/3/layout/DropPinTimeline"/>
    <dgm:cxn modelId="{D1984A8D-B2F7-480F-B884-3BCEDB7F1994}" type="presParOf" srcId="{77CCF7C9-8154-44D5-B23C-DB9B0FD7DCA5}" destId="{B43E8A74-4268-4ACF-BECA-CAF50CCFB602}" srcOrd="1" destOrd="0" presId="urn:microsoft.com/office/officeart/2017/3/layout/DropPinTimeline"/>
    <dgm:cxn modelId="{B5021546-6903-4E31-BB1F-546016612246}" type="presParOf" srcId="{B43E8A74-4268-4ACF-BECA-CAF50CCFB602}" destId="{07518C91-B2D0-4903-A372-7F6DED0409BC}" srcOrd="0" destOrd="0" presId="urn:microsoft.com/office/officeart/2017/3/layout/DropPinTimeline"/>
    <dgm:cxn modelId="{63CC4C38-9297-4EC0-AE60-6031C4526FB0}" type="presParOf" srcId="{B43E8A74-4268-4ACF-BECA-CAF50CCFB602}" destId="{2737BDA6-CDB5-4F9A-A91D-CDEA90DBE6A4}" srcOrd="1" destOrd="0" presId="urn:microsoft.com/office/officeart/2017/3/layout/DropPinTimeline"/>
    <dgm:cxn modelId="{7AB6519D-ACCC-43B6-9AB5-A58A149BC565}" type="presParOf" srcId="{77CCF7C9-8154-44D5-B23C-DB9B0FD7DCA5}" destId="{A699EEB1-3540-4867-99BC-B957BFEEBA38}" srcOrd="2" destOrd="0" presId="urn:microsoft.com/office/officeart/2017/3/layout/DropPinTimeline"/>
    <dgm:cxn modelId="{433485FA-68DE-4F2B-BE61-5379F0C7A636}" type="presParOf" srcId="{77CCF7C9-8154-44D5-B23C-DB9B0FD7DCA5}" destId="{EA538D56-5C65-43EA-81D0-CD1E5CBC9F59}" srcOrd="3" destOrd="0" presId="urn:microsoft.com/office/officeart/2017/3/layout/DropPinTimeline"/>
    <dgm:cxn modelId="{DF61BF66-0D3B-450F-9A33-E1D4092CDCD7}" type="presParOf" srcId="{77CCF7C9-8154-44D5-B23C-DB9B0FD7DCA5}" destId="{ECA352F1-FDE4-445A-939C-CF4C3A4444A0}" srcOrd="4" destOrd="0" presId="urn:microsoft.com/office/officeart/2017/3/layout/DropPinTimeline"/>
    <dgm:cxn modelId="{59A720B0-DE26-42FC-B8DB-52952F747C8B}" type="presParOf" srcId="{77CCF7C9-8154-44D5-B23C-DB9B0FD7DCA5}" destId="{24E1B9BB-F421-479A-91FF-8F38B437BE14}" srcOrd="5" destOrd="0" presId="urn:microsoft.com/office/officeart/2017/3/layout/DropPinTimeline"/>
    <dgm:cxn modelId="{F7DC5318-540E-48B2-B1D8-72641FE0B6AB}" type="presParOf" srcId="{700938DD-F76A-4D50-868F-4C8D87440D46}" destId="{533B7DB3-9B62-4EC9-9116-35F5C6964E06}" srcOrd="11" destOrd="0" presId="urn:microsoft.com/office/officeart/2017/3/layout/DropPinTimeline"/>
    <dgm:cxn modelId="{142A29A9-CBEB-4E8C-875E-1E981AD9F844}" type="presParOf" srcId="{700938DD-F76A-4D50-868F-4C8D87440D46}" destId="{EE5E0515-15F7-43D7-93FD-0AF89C971BD9}" srcOrd="12" destOrd="0" presId="urn:microsoft.com/office/officeart/2017/3/layout/DropPinTimeline"/>
    <dgm:cxn modelId="{EA3F238A-EBA0-460D-B384-24A51BAFC227}" type="presParOf" srcId="{EE5E0515-15F7-43D7-93FD-0AF89C971BD9}" destId="{05EB9770-2809-4C3B-9E53-5C53C82F25D8}" srcOrd="0" destOrd="0" presId="urn:microsoft.com/office/officeart/2017/3/layout/DropPinTimeline"/>
    <dgm:cxn modelId="{A943A846-A03B-451F-9649-FBD4D40DBAE5}" type="presParOf" srcId="{EE5E0515-15F7-43D7-93FD-0AF89C971BD9}" destId="{A8B1F634-B2B0-4AFA-9188-ED9AD5A26CEB}" srcOrd="1" destOrd="0" presId="urn:microsoft.com/office/officeart/2017/3/layout/DropPinTimeline"/>
    <dgm:cxn modelId="{E1030E5F-6501-42B9-BA0D-E850253E8EA2}" type="presParOf" srcId="{A8B1F634-B2B0-4AFA-9188-ED9AD5A26CEB}" destId="{B5AC1D3A-1AFE-48F0-9740-7F7DEAE125D6}" srcOrd="0" destOrd="0" presId="urn:microsoft.com/office/officeart/2017/3/layout/DropPinTimeline"/>
    <dgm:cxn modelId="{C3D4D892-FE00-4169-B38E-B2A7DD67C06C}" type="presParOf" srcId="{A8B1F634-B2B0-4AFA-9188-ED9AD5A26CEB}" destId="{A8B7CFA5-DD90-474A-A36B-395831F4D63F}" srcOrd="1" destOrd="0" presId="urn:microsoft.com/office/officeart/2017/3/layout/DropPinTimeline"/>
    <dgm:cxn modelId="{5AAA3EF2-8330-416C-892A-286D4C50B5CC}" type="presParOf" srcId="{EE5E0515-15F7-43D7-93FD-0AF89C971BD9}" destId="{27C5D1BF-8375-4F2F-8F69-62C5DD498D86}" srcOrd="2" destOrd="0" presId="urn:microsoft.com/office/officeart/2017/3/layout/DropPinTimeline"/>
    <dgm:cxn modelId="{D89785A1-6A84-4373-916A-2ADB28F8ABA0}" type="presParOf" srcId="{EE5E0515-15F7-43D7-93FD-0AF89C971BD9}" destId="{733C4DBA-1274-416A-BCC8-352957253BAF}" srcOrd="3" destOrd="0" presId="urn:microsoft.com/office/officeart/2017/3/layout/DropPinTimeline"/>
    <dgm:cxn modelId="{6B9202AE-D2A1-4614-BD63-7DA8B04F8CA1}" type="presParOf" srcId="{EE5E0515-15F7-43D7-93FD-0AF89C971BD9}" destId="{9DF81F3D-7400-484B-BB6C-DB4BE4FA9774}" srcOrd="4" destOrd="0" presId="urn:microsoft.com/office/officeart/2017/3/layout/DropPinTimeline"/>
    <dgm:cxn modelId="{F40236B4-2451-436C-AF36-771422F91DED}" type="presParOf" srcId="{EE5E0515-15F7-43D7-93FD-0AF89C971BD9}" destId="{D5B6C68E-E469-4661-AD1A-9C848B07625A}" srcOrd="5" destOrd="0" presId="urn:microsoft.com/office/officeart/2017/3/layout/DropPinTimeline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98F0E2-B434-4E47-9AAF-BAF27C35B40C}" type="doc">
      <dgm:prSet loTypeId="urn:microsoft.com/office/officeart/2005/8/layout/vList5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DA96D9-CA81-49B6-B7BE-EDA8F16D7649}">
      <dgm:prSet/>
      <dgm:spPr/>
      <dgm:t>
        <a:bodyPr/>
        <a:lstStyle/>
        <a:p>
          <a:r>
            <a:rPr lang="en-US"/>
            <a:t>For Sites w/out IRB Approval:</a:t>
          </a:r>
        </a:p>
      </dgm:t>
    </dgm:pt>
    <dgm:pt modelId="{C05A7B6D-A976-4B75-A180-B49E476A46A0}" type="parTrans" cxnId="{A96D39DB-4EB3-4233-A2B4-0501C81CF596}">
      <dgm:prSet/>
      <dgm:spPr/>
      <dgm:t>
        <a:bodyPr/>
        <a:lstStyle/>
        <a:p>
          <a:endParaRPr lang="en-US"/>
        </a:p>
      </dgm:t>
    </dgm:pt>
    <dgm:pt modelId="{78794827-B895-41D1-BC6E-A3C739900164}" type="sibTrans" cxnId="{A96D39DB-4EB3-4233-A2B4-0501C81CF596}">
      <dgm:prSet/>
      <dgm:spPr/>
      <dgm:t>
        <a:bodyPr/>
        <a:lstStyle/>
        <a:p>
          <a:endParaRPr lang="en-US"/>
        </a:p>
      </dgm:t>
    </dgm:pt>
    <dgm:pt modelId="{314C26CC-8CF5-434E-819F-B6CCC6F5CACA}">
      <dgm:prSet/>
      <dgm:spPr/>
      <dgm:t>
        <a:bodyPr/>
        <a:lstStyle/>
        <a:p>
          <a:r>
            <a:rPr lang="en-US" dirty="0"/>
            <a:t>Instructions to submit to local IRBs sent out on 6/7</a:t>
          </a:r>
        </a:p>
      </dgm:t>
    </dgm:pt>
    <dgm:pt modelId="{C8734DA7-E610-4B06-8360-8332F73FFD15}" type="parTrans" cxnId="{8D5C98C5-E13B-47F3-9D83-FD407B8C8599}">
      <dgm:prSet/>
      <dgm:spPr/>
      <dgm:t>
        <a:bodyPr/>
        <a:lstStyle/>
        <a:p>
          <a:endParaRPr lang="en-US"/>
        </a:p>
      </dgm:t>
    </dgm:pt>
    <dgm:pt modelId="{5B244CDE-5B5A-453A-8424-C2D84C7888C1}" type="sibTrans" cxnId="{8D5C98C5-E13B-47F3-9D83-FD407B8C8599}">
      <dgm:prSet/>
      <dgm:spPr/>
      <dgm:t>
        <a:bodyPr/>
        <a:lstStyle/>
        <a:p>
          <a:endParaRPr lang="en-US"/>
        </a:p>
      </dgm:t>
    </dgm:pt>
    <dgm:pt modelId="{7C4B322D-6687-4055-AB54-576950CBCBC4}">
      <dgm:prSet/>
      <dgm:spPr/>
      <dgm:t>
        <a:bodyPr/>
        <a:lstStyle/>
        <a:p>
          <a:r>
            <a:rPr lang="en-US" dirty="0"/>
            <a:t>Please reach out to Heather and Katie with any questions/concerns/barriers </a:t>
          </a:r>
        </a:p>
      </dgm:t>
    </dgm:pt>
    <dgm:pt modelId="{FF5349C3-5DE1-4C00-9633-13773F7A1DAA}" type="parTrans" cxnId="{A18F184A-2B68-445E-8E18-AD0FDC696453}">
      <dgm:prSet/>
      <dgm:spPr/>
      <dgm:t>
        <a:bodyPr/>
        <a:lstStyle/>
        <a:p>
          <a:endParaRPr lang="en-US"/>
        </a:p>
      </dgm:t>
    </dgm:pt>
    <dgm:pt modelId="{29ACB624-F25E-43A1-8859-D8C2B82D7993}" type="sibTrans" cxnId="{A18F184A-2B68-445E-8E18-AD0FDC696453}">
      <dgm:prSet/>
      <dgm:spPr/>
      <dgm:t>
        <a:bodyPr/>
        <a:lstStyle/>
        <a:p>
          <a:endParaRPr lang="en-US"/>
        </a:p>
      </dgm:t>
    </dgm:pt>
    <dgm:pt modelId="{6F7C8F02-2649-48BB-8E9C-EF9CB3A6BAA9}">
      <dgm:prSet/>
      <dgm:spPr/>
      <dgm:t>
        <a:bodyPr/>
        <a:lstStyle/>
        <a:p>
          <a:r>
            <a:rPr lang="en-US"/>
            <a:t>For Sites w/ IRB Approval: </a:t>
          </a:r>
        </a:p>
      </dgm:t>
    </dgm:pt>
    <dgm:pt modelId="{B2AE66E2-A987-4DB6-AF59-8585E2B7D516}" type="parTrans" cxnId="{E0F952C6-3650-4E51-8D6D-F2686407BFAB}">
      <dgm:prSet/>
      <dgm:spPr/>
      <dgm:t>
        <a:bodyPr/>
        <a:lstStyle/>
        <a:p>
          <a:endParaRPr lang="en-US"/>
        </a:p>
      </dgm:t>
    </dgm:pt>
    <dgm:pt modelId="{1ADDA219-E01C-400E-B415-00696E5C6A09}" type="sibTrans" cxnId="{E0F952C6-3650-4E51-8D6D-F2686407BFAB}">
      <dgm:prSet/>
      <dgm:spPr/>
      <dgm:t>
        <a:bodyPr/>
        <a:lstStyle/>
        <a:p>
          <a:endParaRPr lang="en-US"/>
        </a:p>
      </dgm:t>
    </dgm:pt>
    <dgm:pt modelId="{8A59B722-EA7E-40B4-BDA5-4A1F03C55D2B}">
      <dgm:prSet/>
      <dgm:spPr/>
      <dgm:t>
        <a:bodyPr/>
        <a:lstStyle/>
        <a:p>
          <a:r>
            <a:rPr lang="en-US"/>
            <a:t>Please Send Survey Links At Initial Discharge and After HOT Weaning</a:t>
          </a:r>
        </a:p>
      </dgm:t>
    </dgm:pt>
    <dgm:pt modelId="{3C1E3210-DE4B-45F4-A8BF-54B00E1B07AE}" type="parTrans" cxnId="{91A91B1D-C23D-40B3-ACFA-5BF547836191}">
      <dgm:prSet/>
      <dgm:spPr/>
      <dgm:t>
        <a:bodyPr/>
        <a:lstStyle/>
        <a:p>
          <a:endParaRPr lang="en-US"/>
        </a:p>
      </dgm:t>
    </dgm:pt>
    <dgm:pt modelId="{52EE0B26-4FB6-4A02-B944-8E4AA3E4C652}" type="sibTrans" cxnId="{91A91B1D-C23D-40B3-ACFA-5BF547836191}">
      <dgm:prSet/>
      <dgm:spPr/>
      <dgm:t>
        <a:bodyPr/>
        <a:lstStyle/>
        <a:p>
          <a:endParaRPr lang="en-US"/>
        </a:p>
      </dgm:t>
    </dgm:pt>
    <dgm:pt modelId="{B8F5C375-D52C-44C6-A292-EC633D7B5EB3}">
      <dgm:prSet/>
      <dgm:spPr/>
      <dgm:t>
        <a:bodyPr/>
        <a:lstStyle/>
        <a:p>
          <a:r>
            <a:rPr lang="en-US" dirty="0"/>
            <a:t>Spanish Version Coming very soon!</a:t>
          </a:r>
        </a:p>
      </dgm:t>
    </dgm:pt>
    <dgm:pt modelId="{DC7D9FCF-9FC6-4106-8BED-43778B556AF5}" type="parTrans" cxnId="{40360F9B-B1AB-4814-B0CD-AA8FD5C02543}">
      <dgm:prSet/>
      <dgm:spPr/>
      <dgm:t>
        <a:bodyPr/>
        <a:lstStyle/>
        <a:p>
          <a:endParaRPr lang="en-US"/>
        </a:p>
      </dgm:t>
    </dgm:pt>
    <dgm:pt modelId="{0964529B-481A-463E-819D-B80F53223AED}" type="sibTrans" cxnId="{40360F9B-B1AB-4814-B0CD-AA8FD5C02543}">
      <dgm:prSet/>
      <dgm:spPr/>
      <dgm:t>
        <a:bodyPr/>
        <a:lstStyle/>
        <a:p>
          <a:endParaRPr lang="en-US"/>
        </a:p>
      </dgm:t>
    </dgm:pt>
    <dgm:pt modelId="{921994AA-12DC-4008-BA0D-322BA89E4C92}" type="pres">
      <dgm:prSet presAssocID="{5298F0E2-B434-4E47-9AAF-BAF27C35B40C}" presName="Name0" presStyleCnt="0">
        <dgm:presLayoutVars>
          <dgm:dir/>
          <dgm:animLvl val="lvl"/>
          <dgm:resizeHandles val="exact"/>
        </dgm:presLayoutVars>
      </dgm:prSet>
      <dgm:spPr/>
    </dgm:pt>
    <dgm:pt modelId="{23635358-5668-47D7-A2A7-87E24D9430EF}" type="pres">
      <dgm:prSet presAssocID="{6DDA96D9-CA81-49B6-B7BE-EDA8F16D7649}" presName="linNode" presStyleCnt="0"/>
      <dgm:spPr/>
    </dgm:pt>
    <dgm:pt modelId="{112D032F-854B-4CFA-A9B2-30636BCB2EFA}" type="pres">
      <dgm:prSet presAssocID="{6DDA96D9-CA81-49B6-B7BE-EDA8F16D7649}" presName="parentText" presStyleLbl="node1" presStyleIdx="0" presStyleCnt="2">
        <dgm:presLayoutVars>
          <dgm:chMax val="1"/>
          <dgm:bulletEnabled val="1"/>
        </dgm:presLayoutVars>
      </dgm:prSet>
      <dgm:spPr/>
    </dgm:pt>
    <dgm:pt modelId="{B2A690C4-E495-4BFC-BD62-CE85921924C4}" type="pres">
      <dgm:prSet presAssocID="{6DDA96D9-CA81-49B6-B7BE-EDA8F16D7649}" presName="descendantText" presStyleLbl="alignAccFollowNode1" presStyleIdx="0" presStyleCnt="2">
        <dgm:presLayoutVars>
          <dgm:bulletEnabled val="1"/>
        </dgm:presLayoutVars>
      </dgm:prSet>
      <dgm:spPr/>
    </dgm:pt>
    <dgm:pt modelId="{BA1FB9CA-26E6-4FFD-BEB9-1F327AA0A432}" type="pres">
      <dgm:prSet presAssocID="{78794827-B895-41D1-BC6E-A3C739900164}" presName="sp" presStyleCnt="0"/>
      <dgm:spPr/>
    </dgm:pt>
    <dgm:pt modelId="{D457FE63-EF87-4492-A499-E01C834CEA8F}" type="pres">
      <dgm:prSet presAssocID="{6F7C8F02-2649-48BB-8E9C-EF9CB3A6BAA9}" presName="linNode" presStyleCnt="0"/>
      <dgm:spPr/>
    </dgm:pt>
    <dgm:pt modelId="{527AB7BF-1DF5-4C1C-9CDF-49F30861D0D9}" type="pres">
      <dgm:prSet presAssocID="{6F7C8F02-2649-48BB-8E9C-EF9CB3A6BAA9}" presName="parentText" presStyleLbl="node1" presStyleIdx="1" presStyleCnt="2">
        <dgm:presLayoutVars>
          <dgm:chMax val="1"/>
          <dgm:bulletEnabled val="1"/>
        </dgm:presLayoutVars>
      </dgm:prSet>
      <dgm:spPr/>
    </dgm:pt>
    <dgm:pt modelId="{C6E4C783-B20E-4DEF-991B-596298EBC3A3}" type="pres">
      <dgm:prSet presAssocID="{6F7C8F02-2649-48BB-8E9C-EF9CB3A6BAA9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91A91B1D-C23D-40B3-ACFA-5BF547836191}" srcId="{6F7C8F02-2649-48BB-8E9C-EF9CB3A6BAA9}" destId="{8A59B722-EA7E-40B4-BDA5-4A1F03C55D2B}" srcOrd="0" destOrd="0" parTransId="{3C1E3210-DE4B-45F4-A8BF-54B00E1B07AE}" sibTransId="{52EE0B26-4FB6-4A02-B944-8E4AA3E4C652}"/>
    <dgm:cxn modelId="{9D6B3329-B410-4DA7-8695-4E5B41F14960}" type="presOf" srcId="{314C26CC-8CF5-434E-819F-B6CCC6F5CACA}" destId="{B2A690C4-E495-4BFC-BD62-CE85921924C4}" srcOrd="0" destOrd="0" presId="urn:microsoft.com/office/officeart/2005/8/layout/vList5"/>
    <dgm:cxn modelId="{1B330138-B450-4B3B-A6A5-4379774D80E5}" type="presOf" srcId="{B8F5C375-D52C-44C6-A292-EC633D7B5EB3}" destId="{C6E4C783-B20E-4DEF-991B-596298EBC3A3}" srcOrd="0" destOrd="1" presId="urn:microsoft.com/office/officeart/2005/8/layout/vList5"/>
    <dgm:cxn modelId="{A18F184A-2B68-445E-8E18-AD0FDC696453}" srcId="{6DDA96D9-CA81-49B6-B7BE-EDA8F16D7649}" destId="{7C4B322D-6687-4055-AB54-576950CBCBC4}" srcOrd="1" destOrd="0" parTransId="{FF5349C3-5DE1-4C00-9633-13773F7A1DAA}" sibTransId="{29ACB624-F25E-43A1-8859-D8C2B82D7993}"/>
    <dgm:cxn modelId="{5A52E082-2DA9-4599-8D27-A0D1C5A9DF10}" type="presOf" srcId="{5298F0E2-B434-4E47-9AAF-BAF27C35B40C}" destId="{921994AA-12DC-4008-BA0D-322BA89E4C92}" srcOrd="0" destOrd="0" presId="urn:microsoft.com/office/officeart/2005/8/layout/vList5"/>
    <dgm:cxn modelId="{40360F9B-B1AB-4814-B0CD-AA8FD5C02543}" srcId="{6F7C8F02-2649-48BB-8E9C-EF9CB3A6BAA9}" destId="{B8F5C375-D52C-44C6-A292-EC633D7B5EB3}" srcOrd="1" destOrd="0" parTransId="{DC7D9FCF-9FC6-4106-8BED-43778B556AF5}" sibTransId="{0964529B-481A-463E-819D-B80F53223AED}"/>
    <dgm:cxn modelId="{A27114A5-BD95-41A6-A1EF-ECD4163C498D}" type="presOf" srcId="{7C4B322D-6687-4055-AB54-576950CBCBC4}" destId="{B2A690C4-E495-4BFC-BD62-CE85921924C4}" srcOrd="0" destOrd="1" presId="urn:microsoft.com/office/officeart/2005/8/layout/vList5"/>
    <dgm:cxn modelId="{8D5C98C5-E13B-47F3-9D83-FD407B8C8599}" srcId="{6DDA96D9-CA81-49B6-B7BE-EDA8F16D7649}" destId="{314C26CC-8CF5-434E-819F-B6CCC6F5CACA}" srcOrd="0" destOrd="0" parTransId="{C8734DA7-E610-4B06-8360-8332F73FFD15}" sibTransId="{5B244CDE-5B5A-453A-8424-C2D84C7888C1}"/>
    <dgm:cxn modelId="{E0F952C6-3650-4E51-8D6D-F2686407BFAB}" srcId="{5298F0E2-B434-4E47-9AAF-BAF27C35B40C}" destId="{6F7C8F02-2649-48BB-8E9C-EF9CB3A6BAA9}" srcOrd="1" destOrd="0" parTransId="{B2AE66E2-A987-4DB6-AF59-8585E2B7D516}" sibTransId="{1ADDA219-E01C-400E-B415-00696E5C6A09}"/>
    <dgm:cxn modelId="{DA1229C8-874E-45B6-9BB5-4AC7C10C169B}" type="presOf" srcId="{6DDA96D9-CA81-49B6-B7BE-EDA8F16D7649}" destId="{112D032F-854B-4CFA-A9B2-30636BCB2EFA}" srcOrd="0" destOrd="0" presId="urn:microsoft.com/office/officeart/2005/8/layout/vList5"/>
    <dgm:cxn modelId="{35ED9ACA-BC87-4326-A297-39B54B55DA1B}" type="presOf" srcId="{8A59B722-EA7E-40B4-BDA5-4A1F03C55D2B}" destId="{C6E4C783-B20E-4DEF-991B-596298EBC3A3}" srcOrd="0" destOrd="0" presId="urn:microsoft.com/office/officeart/2005/8/layout/vList5"/>
    <dgm:cxn modelId="{A96D39DB-4EB3-4233-A2B4-0501C81CF596}" srcId="{5298F0E2-B434-4E47-9AAF-BAF27C35B40C}" destId="{6DDA96D9-CA81-49B6-B7BE-EDA8F16D7649}" srcOrd="0" destOrd="0" parTransId="{C05A7B6D-A976-4B75-A180-B49E476A46A0}" sibTransId="{78794827-B895-41D1-BC6E-A3C739900164}"/>
    <dgm:cxn modelId="{1E1881FD-724B-47E8-A188-634F940DD694}" type="presOf" srcId="{6F7C8F02-2649-48BB-8E9C-EF9CB3A6BAA9}" destId="{527AB7BF-1DF5-4C1C-9CDF-49F30861D0D9}" srcOrd="0" destOrd="0" presId="urn:microsoft.com/office/officeart/2005/8/layout/vList5"/>
    <dgm:cxn modelId="{9BD6D2A6-9EE7-4F22-9A67-4E4B90B384E6}" type="presParOf" srcId="{921994AA-12DC-4008-BA0D-322BA89E4C92}" destId="{23635358-5668-47D7-A2A7-87E24D9430EF}" srcOrd="0" destOrd="0" presId="urn:microsoft.com/office/officeart/2005/8/layout/vList5"/>
    <dgm:cxn modelId="{4ACCCEB0-260E-4AB8-B822-2F705F6C063B}" type="presParOf" srcId="{23635358-5668-47D7-A2A7-87E24D9430EF}" destId="{112D032F-854B-4CFA-A9B2-30636BCB2EFA}" srcOrd="0" destOrd="0" presId="urn:microsoft.com/office/officeart/2005/8/layout/vList5"/>
    <dgm:cxn modelId="{AD48DD89-25F1-4BF6-B6CF-BF2F65483813}" type="presParOf" srcId="{23635358-5668-47D7-A2A7-87E24D9430EF}" destId="{B2A690C4-E495-4BFC-BD62-CE85921924C4}" srcOrd="1" destOrd="0" presId="urn:microsoft.com/office/officeart/2005/8/layout/vList5"/>
    <dgm:cxn modelId="{5DDF71D0-730C-42E0-AF11-9493FFBCB52F}" type="presParOf" srcId="{921994AA-12DC-4008-BA0D-322BA89E4C92}" destId="{BA1FB9CA-26E6-4FFD-BEB9-1F327AA0A432}" srcOrd="1" destOrd="0" presId="urn:microsoft.com/office/officeart/2005/8/layout/vList5"/>
    <dgm:cxn modelId="{498F0C6F-C69A-4F9C-8E5D-9526F9E7399A}" type="presParOf" srcId="{921994AA-12DC-4008-BA0D-322BA89E4C92}" destId="{D457FE63-EF87-4492-A499-E01C834CEA8F}" srcOrd="2" destOrd="0" presId="urn:microsoft.com/office/officeart/2005/8/layout/vList5"/>
    <dgm:cxn modelId="{26B0750C-6DFD-447A-A699-AAD13E99740B}" type="presParOf" srcId="{D457FE63-EF87-4492-A499-E01C834CEA8F}" destId="{527AB7BF-1DF5-4C1C-9CDF-49F30861D0D9}" srcOrd="0" destOrd="0" presId="urn:microsoft.com/office/officeart/2005/8/layout/vList5"/>
    <dgm:cxn modelId="{7308688B-F0F5-4F61-80DF-23C043A0F643}" type="presParOf" srcId="{D457FE63-EF87-4492-A499-E01C834CEA8F}" destId="{C6E4C783-B20E-4DEF-991B-596298EBC3A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48FD1-18A7-45C2-A481-DD5E0A807A1E}">
      <dsp:nvSpPr>
        <dsp:cNvPr id="0" name=""/>
        <dsp:cNvSpPr/>
      </dsp:nvSpPr>
      <dsp:spPr>
        <a:xfrm>
          <a:off x="0" y="2075656"/>
          <a:ext cx="11396134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triangle" w="lg" len="lg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E3E17-B58C-41D1-8499-C06998BF2A76}">
      <dsp:nvSpPr>
        <dsp:cNvPr id="0" name=""/>
        <dsp:cNvSpPr/>
      </dsp:nvSpPr>
      <dsp:spPr>
        <a:xfrm rot="8100000">
          <a:off x="63921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6C4663-7C4C-4A05-9B8E-FBE765EE6C51}">
      <dsp:nvSpPr>
        <dsp:cNvPr id="0" name=""/>
        <dsp:cNvSpPr/>
      </dsp:nvSpPr>
      <dsp:spPr>
        <a:xfrm>
          <a:off x="97835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68A97B-124A-45A1-8381-E3227BD85FE8}">
      <dsp:nvSpPr>
        <dsp:cNvPr id="0" name=""/>
        <dsp:cNvSpPr/>
      </dsp:nvSpPr>
      <dsp:spPr>
        <a:xfrm>
          <a:off x="432431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Baseline data collection begins</a:t>
          </a:r>
        </a:p>
      </dsp:txBody>
      <dsp:txXfrm>
        <a:off x="432431" y="846867"/>
        <a:ext cx="2370471" cy="1228788"/>
      </dsp:txXfrm>
    </dsp:sp>
    <dsp:sp modelId="{8ACCE123-C989-46C1-B7FD-FA50ABEC947C}">
      <dsp:nvSpPr>
        <dsp:cNvPr id="0" name=""/>
        <dsp:cNvSpPr/>
      </dsp:nvSpPr>
      <dsp:spPr>
        <a:xfrm>
          <a:off x="432431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Mar 2021</a:t>
          </a:r>
        </a:p>
      </dsp:txBody>
      <dsp:txXfrm>
        <a:off x="432431" y="415131"/>
        <a:ext cx="2370471" cy="431736"/>
      </dsp:txXfrm>
    </dsp:sp>
    <dsp:sp modelId="{6B04496D-97D5-4C4A-A362-7B46786429CD}">
      <dsp:nvSpPr>
        <dsp:cNvPr id="0" name=""/>
        <dsp:cNvSpPr/>
      </dsp:nvSpPr>
      <dsp:spPr>
        <a:xfrm>
          <a:off x="216563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8F01CB-479C-41E3-8900-7314A786B78A}">
      <dsp:nvSpPr>
        <dsp:cNvPr id="0" name=""/>
        <dsp:cNvSpPr/>
      </dsp:nvSpPr>
      <dsp:spPr>
        <a:xfrm>
          <a:off x="177707" y="2036799"/>
          <a:ext cx="77712" cy="7771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4579F9-026B-48AE-A6CF-911AC4DA134A}">
      <dsp:nvSpPr>
        <dsp:cNvPr id="0" name=""/>
        <dsp:cNvSpPr/>
      </dsp:nvSpPr>
      <dsp:spPr>
        <a:xfrm rot="18900000">
          <a:off x="1487047" y="3367670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F66197-6C48-45AF-BAAB-2D8BE1C9A9BC}">
      <dsp:nvSpPr>
        <dsp:cNvPr id="0" name=""/>
        <dsp:cNvSpPr/>
      </dsp:nvSpPr>
      <dsp:spPr>
        <a:xfrm>
          <a:off x="1520961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AC1B5F-7FCA-4765-AF5D-DD5BC6F6B2AA}">
      <dsp:nvSpPr>
        <dsp:cNvPr id="0" name=""/>
        <dsp:cNvSpPr/>
      </dsp:nvSpPr>
      <dsp:spPr>
        <a:xfrm>
          <a:off x="1855557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site training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monthly phone calls</a:t>
          </a:r>
        </a:p>
      </dsp:txBody>
      <dsp:txXfrm>
        <a:off x="1855557" y="2075656"/>
        <a:ext cx="2370471" cy="1228788"/>
      </dsp:txXfrm>
    </dsp:sp>
    <dsp:sp modelId="{70F61D89-6BB6-4218-9167-C918FE0DE744}">
      <dsp:nvSpPr>
        <dsp:cNvPr id="0" name=""/>
        <dsp:cNvSpPr/>
      </dsp:nvSpPr>
      <dsp:spPr>
        <a:xfrm>
          <a:off x="1855557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Mar - May 2021</a:t>
          </a:r>
        </a:p>
      </dsp:txBody>
      <dsp:txXfrm>
        <a:off x="1855557" y="3304444"/>
        <a:ext cx="2370471" cy="431736"/>
      </dsp:txXfrm>
    </dsp:sp>
    <dsp:sp modelId="{AD7225F6-4D24-4251-9B85-9788DA7BA9E8}">
      <dsp:nvSpPr>
        <dsp:cNvPr id="0" name=""/>
        <dsp:cNvSpPr/>
      </dsp:nvSpPr>
      <dsp:spPr>
        <a:xfrm>
          <a:off x="1639689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1001784"/>
              <a:satOff val="-4397"/>
              <a:lumOff val="1307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2928D1-331D-4A9F-A1F9-2C95098F0786}">
      <dsp:nvSpPr>
        <dsp:cNvPr id="0" name=""/>
        <dsp:cNvSpPr/>
      </dsp:nvSpPr>
      <dsp:spPr>
        <a:xfrm>
          <a:off x="1600832" y="2036799"/>
          <a:ext cx="77712" cy="77712"/>
        </a:xfrm>
        <a:prstGeom prst="ellipse">
          <a:avLst/>
        </a:prstGeom>
        <a:solidFill>
          <a:schemeClr val="accent5">
            <a:hueOff val="1001784"/>
            <a:satOff val="-4397"/>
            <a:lumOff val="1307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E32D6A-4F15-4BD8-8A04-E92DEB66879A}">
      <dsp:nvSpPr>
        <dsp:cNvPr id="0" name=""/>
        <dsp:cNvSpPr/>
      </dsp:nvSpPr>
      <dsp:spPr>
        <a:xfrm rot="8100000">
          <a:off x="2910172" y="478357"/>
          <a:ext cx="305283" cy="305283"/>
        </a:xfrm>
        <a:prstGeom prst="teardrop">
          <a:avLst>
            <a:gd name="adj" fmla="val 115000"/>
          </a:avLst>
        </a:prstGeom>
        <a:solidFill>
          <a:srgbClr val="9B69BC"/>
        </a:solidFill>
        <a:ln w="12700" cap="flat" cmpd="sng" algn="ctr">
          <a:solidFill>
            <a:srgbClr val="864DAD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43EFB-B190-4E5C-A5AE-C4FBCD50B752}">
      <dsp:nvSpPr>
        <dsp:cNvPr id="0" name=""/>
        <dsp:cNvSpPr/>
      </dsp:nvSpPr>
      <dsp:spPr>
        <a:xfrm>
          <a:off x="2944087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D0447-C579-42AF-9CEF-D4C617799519}">
      <dsp:nvSpPr>
        <dsp:cNvPr id="0" name=""/>
        <dsp:cNvSpPr/>
      </dsp:nvSpPr>
      <dsp:spPr>
        <a:xfrm>
          <a:off x="3278683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Complete site training</a:t>
          </a:r>
        </a:p>
      </dsp:txBody>
      <dsp:txXfrm>
        <a:off x="3278683" y="846867"/>
        <a:ext cx="2370471" cy="1228788"/>
      </dsp:txXfrm>
    </dsp:sp>
    <dsp:sp modelId="{AB197FB0-0F12-4A59-9F3F-1C31859ED54E}">
      <dsp:nvSpPr>
        <dsp:cNvPr id="0" name=""/>
        <dsp:cNvSpPr/>
      </dsp:nvSpPr>
      <dsp:spPr>
        <a:xfrm>
          <a:off x="3278683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May - Aug 2021</a:t>
          </a:r>
        </a:p>
      </dsp:txBody>
      <dsp:txXfrm>
        <a:off x="3278683" y="415131"/>
        <a:ext cx="2370471" cy="431736"/>
      </dsp:txXfrm>
    </dsp:sp>
    <dsp:sp modelId="{838DE1A9-11F3-4AAE-80B5-CEC31C2EBA92}">
      <dsp:nvSpPr>
        <dsp:cNvPr id="0" name=""/>
        <dsp:cNvSpPr/>
      </dsp:nvSpPr>
      <dsp:spPr>
        <a:xfrm>
          <a:off x="3062814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2003568"/>
              <a:satOff val="-8793"/>
              <a:lumOff val="2614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58FA4-B1A2-4296-A653-65832C552FA6}">
      <dsp:nvSpPr>
        <dsp:cNvPr id="0" name=""/>
        <dsp:cNvSpPr/>
      </dsp:nvSpPr>
      <dsp:spPr>
        <a:xfrm>
          <a:off x="3023958" y="2036799"/>
          <a:ext cx="77712" cy="77712"/>
        </a:xfrm>
        <a:prstGeom prst="ellipse">
          <a:avLst/>
        </a:prstGeom>
        <a:solidFill>
          <a:schemeClr val="accent5">
            <a:hueOff val="2003568"/>
            <a:satOff val="-8793"/>
            <a:lumOff val="2614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7B6860-6C29-4C93-8B53-A1443FBFD924}">
      <dsp:nvSpPr>
        <dsp:cNvPr id="0" name=""/>
        <dsp:cNvSpPr/>
      </dsp:nvSpPr>
      <dsp:spPr>
        <a:xfrm rot="18900000">
          <a:off x="4292581" y="3373451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BB4EC8-1530-4A54-A2A3-DD9B2823FACC}">
      <dsp:nvSpPr>
        <dsp:cNvPr id="0" name=""/>
        <dsp:cNvSpPr/>
      </dsp:nvSpPr>
      <dsp:spPr>
        <a:xfrm>
          <a:off x="4326496" y="3407366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4B02D3-1CDF-4469-B4C7-38635369252C}">
      <dsp:nvSpPr>
        <dsp:cNvPr id="0" name=""/>
        <dsp:cNvSpPr/>
      </dsp:nvSpPr>
      <dsp:spPr>
        <a:xfrm>
          <a:off x="4660064" y="208143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Initiate 18-month implementation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Begin providing monthly feedback reports</a:t>
          </a:r>
        </a:p>
      </dsp:txBody>
      <dsp:txXfrm>
        <a:off x="4660064" y="2081436"/>
        <a:ext cx="2370471" cy="1228788"/>
      </dsp:txXfrm>
    </dsp:sp>
    <dsp:sp modelId="{68394D26-8440-41C4-AC42-3F023E27A06C}">
      <dsp:nvSpPr>
        <dsp:cNvPr id="0" name=""/>
        <dsp:cNvSpPr/>
      </dsp:nvSpPr>
      <dsp:spPr>
        <a:xfrm>
          <a:off x="4660064" y="3310225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Jun 2021 - Feb 2022 </a:t>
          </a:r>
        </a:p>
      </dsp:txBody>
      <dsp:txXfrm>
        <a:off x="4660064" y="3310225"/>
        <a:ext cx="2370471" cy="431736"/>
      </dsp:txXfrm>
    </dsp:sp>
    <dsp:sp modelId="{31D18754-3FB0-480E-B467-70CFFAB18868}">
      <dsp:nvSpPr>
        <dsp:cNvPr id="0" name=""/>
        <dsp:cNvSpPr/>
      </dsp:nvSpPr>
      <dsp:spPr>
        <a:xfrm>
          <a:off x="4429060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3005351"/>
              <a:satOff val="-13190"/>
              <a:lumOff val="3921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82ED51-DF7B-418B-AED9-24BC8B93AFC5}">
      <dsp:nvSpPr>
        <dsp:cNvPr id="0" name=""/>
        <dsp:cNvSpPr/>
      </dsp:nvSpPr>
      <dsp:spPr>
        <a:xfrm>
          <a:off x="4390204" y="2036799"/>
          <a:ext cx="77712" cy="77712"/>
        </a:xfrm>
        <a:prstGeom prst="ellipse">
          <a:avLst/>
        </a:prstGeom>
        <a:solidFill>
          <a:schemeClr val="accent5">
            <a:hueOff val="3005351"/>
            <a:satOff val="-13190"/>
            <a:lumOff val="3921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98CBEA-4C17-4A96-9670-E14F274BC309}">
      <dsp:nvSpPr>
        <dsp:cNvPr id="0" name=""/>
        <dsp:cNvSpPr/>
      </dsp:nvSpPr>
      <dsp:spPr>
        <a:xfrm rot="8100000">
          <a:off x="5756424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AF6538-A283-4F1B-8A46-58D31863A555}">
      <dsp:nvSpPr>
        <dsp:cNvPr id="0" name=""/>
        <dsp:cNvSpPr/>
      </dsp:nvSpPr>
      <dsp:spPr>
        <a:xfrm>
          <a:off x="5790338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99B51D-C1EA-4D3E-B50E-BDC51632BBFA}">
      <dsp:nvSpPr>
        <dsp:cNvPr id="0" name=""/>
        <dsp:cNvSpPr/>
      </dsp:nvSpPr>
      <dsp:spPr>
        <a:xfrm>
          <a:off x="6124934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</a:t>
          </a:r>
          <a:r>
            <a:rPr lang="en-US" sz="1600" kern="1200" baseline="0" dirty="0">
              <a:latin typeface="Apple Braille"/>
            </a:rPr>
            <a:t> 33% of eligible families</a:t>
          </a:r>
          <a:endParaRPr lang="en-US" sz="1600" kern="1200" dirty="0">
            <a:latin typeface="Apple Braille"/>
          </a:endParaRPr>
        </a:p>
      </dsp:txBody>
      <dsp:txXfrm>
        <a:off x="6124934" y="846867"/>
        <a:ext cx="2370471" cy="1228788"/>
      </dsp:txXfrm>
    </dsp:sp>
    <dsp:sp modelId="{3CECF23A-E6F6-46C6-907D-BB154266792C}">
      <dsp:nvSpPr>
        <dsp:cNvPr id="0" name=""/>
        <dsp:cNvSpPr/>
      </dsp:nvSpPr>
      <dsp:spPr>
        <a:xfrm>
          <a:off x="6124934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2022</a:t>
          </a:r>
        </a:p>
      </dsp:txBody>
      <dsp:txXfrm>
        <a:off x="6124934" y="415131"/>
        <a:ext cx="2370471" cy="431736"/>
      </dsp:txXfrm>
    </dsp:sp>
    <dsp:sp modelId="{4B37F2D2-9961-40C5-BAC9-D2269F0B19F6}">
      <dsp:nvSpPr>
        <dsp:cNvPr id="0" name=""/>
        <dsp:cNvSpPr/>
      </dsp:nvSpPr>
      <dsp:spPr>
        <a:xfrm>
          <a:off x="5909066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4007135"/>
              <a:satOff val="-17587"/>
              <a:lumOff val="5229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2833B4-9465-41AF-82D4-44B62729B815}">
      <dsp:nvSpPr>
        <dsp:cNvPr id="0" name=""/>
        <dsp:cNvSpPr/>
      </dsp:nvSpPr>
      <dsp:spPr>
        <a:xfrm>
          <a:off x="5870210" y="2036799"/>
          <a:ext cx="77712" cy="77712"/>
        </a:xfrm>
        <a:prstGeom prst="ellipse">
          <a:avLst/>
        </a:prstGeom>
        <a:solidFill>
          <a:schemeClr val="accent5">
            <a:hueOff val="4007135"/>
            <a:satOff val="-17587"/>
            <a:lumOff val="5229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518C91-B2D0-4903-A372-7F6DED0409BC}">
      <dsp:nvSpPr>
        <dsp:cNvPr id="0" name=""/>
        <dsp:cNvSpPr/>
      </dsp:nvSpPr>
      <dsp:spPr>
        <a:xfrm rot="18900000">
          <a:off x="7179550" y="3367670"/>
          <a:ext cx="305283" cy="305283"/>
        </a:xfrm>
        <a:prstGeom prst="teardrop">
          <a:avLst>
            <a:gd name="adj" fmla="val 115000"/>
          </a:avLst>
        </a:prstGeom>
        <a:solidFill>
          <a:schemeClr val="tx2">
            <a:lumMod val="60000"/>
            <a:lumOff val="40000"/>
          </a:schemeClr>
        </a:solidFill>
        <a:ln w="12700" cap="flat" cmpd="sng" algn="ctr">
          <a:solidFill>
            <a:schemeClr val="tx2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37BDA6-CDB5-4F9A-A91D-CDEA90DBE6A4}">
      <dsp:nvSpPr>
        <dsp:cNvPr id="0" name=""/>
        <dsp:cNvSpPr/>
      </dsp:nvSpPr>
      <dsp:spPr>
        <a:xfrm>
          <a:off x="7213464" y="3401585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99EEB1-3540-4867-99BC-B957BFEEBA38}">
      <dsp:nvSpPr>
        <dsp:cNvPr id="0" name=""/>
        <dsp:cNvSpPr/>
      </dsp:nvSpPr>
      <dsp:spPr>
        <a:xfrm>
          <a:off x="7548060" y="2075656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52400" rIns="0" bIns="101600" numCol="1" spcCol="1270" anchor="b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66% of eligible families</a:t>
          </a:r>
        </a:p>
      </dsp:txBody>
      <dsp:txXfrm>
        <a:off x="7548060" y="2075656"/>
        <a:ext cx="2370471" cy="1228788"/>
      </dsp:txXfrm>
    </dsp:sp>
    <dsp:sp modelId="{EA538D56-5C65-43EA-81D0-CD1E5CBC9F59}">
      <dsp:nvSpPr>
        <dsp:cNvPr id="0" name=""/>
        <dsp:cNvSpPr/>
      </dsp:nvSpPr>
      <dsp:spPr>
        <a:xfrm>
          <a:off x="7548060" y="3304444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Aug 2022 - Feb 2023</a:t>
          </a:r>
        </a:p>
      </dsp:txBody>
      <dsp:txXfrm>
        <a:off x="7548060" y="3304444"/>
        <a:ext cx="2370471" cy="431736"/>
      </dsp:txXfrm>
    </dsp:sp>
    <dsp:sp modelId="{ECA352F1-FDE4-445A-939C-CF4C3A4444A0}">
      <dsp:nvSpPr>
        <dsp:cNvPr id="0" name=""/>
        <dsp:cNvSpPr/>
      </dsp:nvSpPr>
      <dsp:spPr>
        <a:xfrm>
          <a:off x="7332192" y="2075656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5008919"/>
              <a:satOff val="-21983"/>
              <a:lumOff val="6536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095B8D-3D85-4FD4-9F2B-78BAF6768072}">
      <dsp:nvSpPr>
        <dsp:cNvPr id="0" name=""/>
        <dsp:cNvSpPr/>
      </dsp:nvSpPr>
      <dsp:spPr>
        <a:xfrm>
          <a:off x="7293335" y="2036799"/>
          <a:ext cx="77712" cy="77712"/>
        </a:xfrm>
        <a:prstGeom prst="ellipse">
          <a:avLst/>
        </a:prstGeom>
        <a:solidFill>
          <a:schemeClr val="accent5">
            <a:hueOff val="5008919"/>
            <a:satOff val="-21983"/>
            <a:lumOff val="653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AC1D3A-1AFE-48F0-9740-7F7DEAE125D6}">
      <dsp:nvSpPr>
        <dsp:cNvPr id="0" name=""/>
        <dsp:cNvSpPr/>
      </dsp:nvSpPr>
      <dsp:spPr>
        <a:xfrm rot="8100000">
          <a:off x="8602675" y="478357"/>
          <a:ext cx="305283" cy="305283"/>
        </a:xfrm>
        <a:prstGeom prst="teardrop">
          <a:avLst>
            <a:gd name="adj" fmla="val 115000"/>
          </a:avLst>
        </a:prstGeom>
        <a:solidFill>
          <a:schemeClr val="accent3"/>
        </a:solidFill>
        <a:ln w="12700" cap="flat" cmpd="sng" algn="ctr">
          <a:solidFill>
            <a:schemeClr val="accent3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7CFA5-DD90-474A-A36B-395831F4D63F}">
      <dsp:nvSpPr>
        <dsp:cNvPr id="0" name=""/>
        <dsp:cNvSpPr/>
      </dsp:nvSpPr>
      <dsp:spPr>
        <a:xfrm>
          <a:off x="8636590" y="512271"/>
          <a:ext cx="237455" cy="237455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C5D1BF-8375-4F2F-8F69-62C5DD498D86}">
      <dsp:nvSpPr>
        <dsp:cNvPr id="0" name=""/>
        <dsp:cNvSpPr/>
      </dsp:nvSpPr>
      <dsp:spPr>
        <a:xfrm>
          <a:off x="8971186" y="846867"/>
          <a:ext cx="2370471" cy="1228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01600" rIns="101600" bIns="15240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pple Braille"/>
            </a:rPr>
            <a:t>Reach 100% of eligible families</a:t>
          </a:r>
        </a:p>
      </dsp:txBody>
      <dsp:txXfrm>
        <a:off x="8971186" y="846867"/>
        <a:ext cx="2370471" cy="1228788"/>
      </dsp:txXfrm>
    </dsp:sp>
    <dsp:sp modelId="{733C4DBA-1274-416A-BCC8-352957253BAF}">
      <dsp:nvSpPr>
        <dsp:cNvPr id="0" name=""/>
        <dsp:cNvSpPr/>
      </dsp:nvSpPr>
      <dsp:spPr>
        <a:xfrm>
          <a:off x="8971186" y="415131"/>
          <a:ext cx="2370471" cy="4317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1270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>
              <a:latin typeface="Apple Braille"/>
            </a:rPr>
            <a:t>Feb - Aug 2023</a:t>
          </a:r>
        </a:p>
      </dsp:txBody>
      <dsp:txXfrm>
        <a:off x="8971186" y="415131"/>
        <a:ext cx="2370471" cy="431736"/>
      </dsp:txXfrm>
    </dsp:sp>
    <dsp:sp modelId="{9DF81F3D-7400-484B-BB6C-DB4BE4FA9774}">
      <dsp:nvSpPr>
        <dsp:cNvPr id="0" name=""/>
        <dsp:cNvSpPr/>
      </dsp:nvSpPr>
      <dsp:spPr>
        <a:xfrm>
          <a:off x="8755317" y="846867"/>
          <a:ext cx="0" cy="1228788"/>
        </a:xfrm>
        <a:prstGeom prst="line">
          <a:avLst/>
        </a:prstGeom>
        <a:noFill/>
        <a:ln w="12700" cap="flat" cmpd="sng" algn="ctr">
          <a:solidFill>
            <a:schemeClr val="accent5">
              <a:hueOff val="6010703"/>
              <a:satOff val="-26380"/>
              <a:lumOff val="7843"/>
              <a:alphaOff val="0"/>
            </a:schemeClr>
          </a:solidFill>
          <a:prstDash val="dash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B9770-2809-4C3B-9E53-5C53C82F25D8}">
      <dsp:nvSpPr>
        <dsp:cNvPr id="0" name=""/>
        <dsp:cNvSpPr/>
      </dsp:nvSpPr>
      <dsp:spPr>
        <a:xfrm>
          <a:off x="8716461" y="2036799"/>
          <a:ext cx="77712" cy="77712"/>
        </a:xfrm>
        <a:prstGeom prst="ellipse">
          <a:avLst/>
        </a:prstGeom>
        <a:solidFill>
          <a:schemeClr val="accent5">
            <a:hueOff val="6010703"/>
            <a:satOff val="-26380"/>
            <a:lumOff val="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690C4-E495-4BFC-BD62-CE85921924C4}">
      <dsp:nvSpPr>
        <dsp:cNvPr id="0" name=""/>
        <dsp:cNvSpPr/>
      </dsp:nvSpPr>
      <dsp:spPr>
        <a:xfrm rot="5400000">
          <a:off x="6423937" y="-2456608"/>
          <a:ext cx="1453340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Instructions to submit to local IRBs sent out on 6/7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Please reach out to Heather and Katie with any questions/concerns/barriers </a:t>
          </a:r>
        </a:p>
      </dsp:txBody>
      <dsp:txXfrm rot="-5400000">
        <a:off x="3785615" y="252660"/>
        <a:ext cx="6659038" cy="1311448"/>
      </dsp:txXfrm>
    </dsp:sp>
    <dsp:sp modelId="{112D032F-854B-4CFA-A9B2-30636BCB2EFA}">
      <dsp:nvSpPr>
        <dsp:cNvPr id="0" name=""/>
        <dsp:cNvSpPr/>
      </dsp:nvSpPr>
      <dsp:spPr>
        <a:xfrm>
          <a:off x="0" y="45"/>
          <a:ext cx="3785616" cy="1816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For Sites w/out IRB Approval:</a:t>
          </a:r>
        </a:p>
      </dsp:txBody>
      <dsp:txXfrm>
        <a:off x="88683" y="88728"/>
        <a:ext cx="3608250" cy="1639309"/>
      </dsp:txXfrm>
    </dsp:sp>
    <dsp:sp modelId="{C6E4C783-B20E-4DEF-991B-596298EBC3A3}">
      <dsp:nvSpPr>
        <dsp:cNvPr id="0" name=""/>
        <dsp:cNvSpPr/>
      </dsp:nvSpPr>
      <dsp:spPr>
        <a:xfrm rot="5400000">
          <a:off x="6423937" y="-549100"/>
          <a:ext cx="1453340" cy="672998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/>
            <a:t>Please Send Survey Links At Initial Discharge and After HOT Weaning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300" kern="1200" dirty="0"/>
            <a:t>Spanish Version Coming very soon!</a:t>
          </a:r>
        </a:p>
      </dsp:txBody>
      <dsp:txXfrm rot="-5400000">
        <a:off x="3785615" y="2160168"/>
        <a:ext cx="6659038" cy="1311448"/>
      </dsp:txXfrm>
    </dsp:sp>
    <dsp:sp modelId="{527AB7BF-1DF5-4C1C-9CDF-49F30861D0D9}">
      <dsp:nvSpPr>
        <dsp:cNvPr id="0" name=""/>
        <dsp:cNvSpPr/>
      </dsp:nvSpPr>
      <dsp:spPr>
        <a:xfrm>
          <a:off x="0" y="1907554"/>
          <a:ext cx="3785616" cy="18166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/>
            <a:t>For Sites w/ IRB Approval: </a:t>
          </a:r>
        </a:p>
      </dsp:txBody>
      <dsp:txXfrm>
        <a:off x="88683" y="1996237"/>
        <a:ext cx="3608250" cy="1639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0.21792</cdr:x>
      <cdr:y>0.90266</cdr:y>
    </cdr:from>
    <cdr:to>
      <cdr:x>0.39967</cdr:x>
      <cdr:y>0.92727</cdr:y>
    </cdr:to>
    <cdr:sp macro="" textlink="">
      <cdr:nvSpPr>
        <cdr:cNvPr id="9" name="TextBox 18">
          <a:extLst xmlns:a="http://schemas.openxmlformats.org/drawingml/2006/main">
            <a:ext uri="{FF2B5EF4-FFF2-40B4-BE49-F238E27FC236}">
              <a16:creationId xmlns:a16="http://schemas.microsoft.com/office/drawing/2014/main" id="{E91E2A33-A560-4EAD-88C4-A9A77B8B4E4F}"/>
            </a:ext>
          </a:extLst>
        </cdr:cNvPr>
        <cdr:cNvSpPr txBox="1"/>
      </cdr:nvSpPr>
      <cdr:spPr>
        <a:xfrm xmlns:a="http://schemas.openxmlformats.org/drawingml/2006/main">
          <a:off x="2656895" y="5897229"/>
          <a:ext cx="2215895" cy="16076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ctr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11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0.14228</cdr:x>
      <cdr:y>0.38017</cdr:y>
    </cdr:from>
    <cdr:to>
      <cdr:x>0.16415</cdr:x>
      <cdr:y>0.41996</cdr:y>
    </cdr:to>
    <cdr:pic>
      <cdr:nvPicPr>
        <cdr:cNvPr id="4" name="Graphic 7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1DD9C7D9-D9D4-4C00-B429-3E8F37F6A289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734651" y="2548072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0.10837</cdr:x>
      <cdr:y>0.47279</cdr:y>
    </cdr:from>
    <cdr:to>
      <cdr:x>0.13025</cdr:x>
      <cdr:y>0.51258</cdr:y>
    </cdr:to>
    <cdr:pic>
      <cdr:nvPicPr>
        <cdr:cNvPr id="5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6AE4BF56-367A-4171-B8A0-52FEAFBDA665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21253" y="3168856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0.10955</cdr:x>
      <cdr:y>0.89807</cdr:y>
    </cdr:from>
    <cdr:to>
      <cdr:x>0.13091</cdr:x>
      <cdr:y>0.93786</cdr:y>
    </cdr:to>
    <cdr:pic>
      <cdr:nvPicPr>
        <cdr:cNvPr id="6" name="Graphic 13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5CC4421C-E56C-4781-A11C-50449E18B266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35654" y="6019283"/>
          <a:ext cx="26035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0.11368</cdr:x>
      <cdr:y>0.42518</cdr:y>
    </cdr:from>
    <cdr:to>
      <cdr:x>0.13556</cdr:x>
      <cdr:y>0.46497</cdr:y>
    </cdr:to>
    <cdr:pic>
      <cdr:nvPicPr>
        <cdr:cNvPr id="7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F709C9E-78AF-4436-9F83-C90996A89B70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385937" y="2849792"/>
          <a:ext cx="266761" cy="266692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0.11785</cdr:x>
      <cdr:y>0.802</cdr:y>
    </cdr:from>
    <cdr:to>
      <cdr:x>0.13972</cdr:x>
      <cdr:y>0.84179</cdr:y>
    </cdr:to>
    <cdr:pic>
      <cdr:nvPicPr>
        <cdr:cNvPr id="2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8FD144D-7069-46C8-86DE-F4FCD93E457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36798" y="5375363"/>
          <a:ext cx="266700" cy="266700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0.11922</cdr:x>
      <cdr:y>0.61267</cdr:y>
    </cdr:from>
    <cdr:to>
      <cdr:x>0.14109</cdr:x>
      <cdr:y>0.65246</cdr:y>
    </cdr:to>
    <cdr:pic>
      <cdr:nvPicPr>
        <cdr:cNvPr id="3" name="Graphic 12" descr="Checkbox Checked with solid fill">
          <a:extLst xmlns:a="http://schemas.openxmlformats.org/drawingml/2006/main">
            <a:ext uri="{FF2B5EF4-FFF2-40B4-BE49-F238E27FC236}">
              <a16:creationId xmlns:a16="http://schemas.microsoft.com/office/drawing/2014/main" id="{C8FD144D-7069-46C8-86DE-F4FCD93E457C}"/>
            </a:ext>
          </a:extLst>
        </cdr:cNvPr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  <a:ext uri="{96DAC541-7B7A-43D3-8B79-37D633B846F1}">
              <asvg:svgBlip xmlns:asvg="http://schemas.microsoft.com/office/drawing/2016/SVG/main" r:embed="rId2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1453516" y="4106384"/>
          <a:ext cx="266700" cy="266700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0.87284</cdr:x>
      <cdr:y>0.0521</cdr:y>
    </cdr:from>
    <cdr:to>
      <cdr:x>0.98782</cdr:x>
      <cdr:y>0.18765</cdr:y>
    </cdr:to>
    <cdr:sp macro="" textlink="">
      <cdr:nvSpPr>
        <cdr:cNvPr id="2" name="Arrow: Down 1">
          <a:extLst xmlns:a="http://schemas.openxmlformats.org/drawingml/2006/main">
            <a:ext uri="{FF2B5EF4-FFF2-40B4-BE49-F238E27FC236}">
              <a16:creationId xmlns:a16="http://schemas.microsoft.com/office/drawing/2014/main" id="{64418502-9627-D430-051D-5F59AEF8D989}"/>
            </a:ext>
          </a:extLst>
        </cdr:cNvPr>
        <cdr:cNvSpPr/>
      </cdr:nvSpPr>
      <cdr:spPr>
        <a:xfrm xmlns:a="http://schemas.openxmlformats.org/drawingml/2006/main">
          <a:off x="5923563" y="181769"/>
          <a:ext cx="780322" cy="472855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accent5"/>
        </a:solidFill>
        <a:ln xmlns:a="http://schemas.openxmlformats.org/drawingml/2006/main" w="28575">
          <a:solidFill>
            <a:schemeClr val="accent5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001">
          <a:schemeClr val="dk2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0.90468</cdr:x>
      <cdr:y>0.08649</cdr:y>
    </cdr:from>
    <cdr:to>
      <cdr:x>1</cdr:x>
      <cdr:y>0.18177</cdr:y>
    </cdr:to>
    <cdr:sp macro="" textlink="">
      <cdr:nvSpPr>
        <cdr:cNvPr id="3" name="Text Box 13">
          <a:extLst xmlns:a="http://schemas.openxmlformats.org/drawingml/2006/main">
            <a:ext uri="{FF2B5EF4-FFF2-40B4-BE49-F238E27FC236}">
              <a16:creationId xmlns:a16="http://schemas.microsoft.com/office/drawing/2014/main" id="{AB44A064-E534-0C05-A7E1-11ADC01CE97C}"/>
            </a:ext>
          </a:extLst>
        </cdr:cNvPr>
        <cdr:cNvSpPr txBox="1"/>
      </cdr:nvSpPr>
      <cdr:spPr>
        <a:xfrm xmlns:a="http://schemas.openxmlformats.org/drawingml/2006/main">
          <a:off x="10505940" y="521947"/>
          <a:ext cx="1106940" cy="57501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latin typeface="Century Gothic" panose="020B0502020202020204" pitchFamily="34" charset="0"/>
              <a:ea typeface="Meiryo" panose="020B0604030504040204" pitchFamily="34" charset="-128"/>
              <a:cs typeface="Arial" panose="020B0604020202020204" pitchFamily="34" charset="0"/>
            </a:rPr>
            <a:t>Goal</a:t>
          </a:r>
        </a:p>
        <a:p xmlns:a="http://schemas.openxmlformats.org/drawingml/2006/main">
          <a:pPr marL="0" marR="0">
            <a:spcBef>
              <a:spcPts val="0"/>
            </a:spcBef>
            <a:spcAft>
              <a:spcPts val="1600"/>
            </a:spcAft>
          </a:pPr>
          <a:r>
            <a:rPr lang="en-US" sz="1100" b="1" dirty="0">
              <a:effectLst/>
              <a:ea typeface="Meiryo" panose="020B0604030504040204" pitchFamily="34" charset="-128"/>
              <a:cs typeface="Arial" panose="020B0604020202020204" pitchFamily="34" charset="0"/>
            </a:rPr>
            <a:t> </a:t>
          </a:r>
          <a:endParaRPr lang="en-US" sz="1100" dirty="0">
            <a:effectLst/>
            <a:ea typeface="Meiryo" panose="020B0604030504040204" pitchFamily="34" charset="-128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0.87361</cdr:x>
      <cdr:y>0.05979</cdr:y>
    </cdr:from>
    <cdr:to>
      <cdr:x>1</cdr:x>
      <cdr:y>0.17431</cdr:y>
    </cdr:to>
    <cdr:sp macro="" textlink="">
      <cdr:nvSpPr>
        <cdr:cNvPr id="5" name="Arrow: Up 4">
          <a:extLst xmlns:a="http://schemas.openxmlformats.org/drawingml/2006/main">
            <a:ext uri="{FF2B5EF4-FFF2-40B4-BE49-F238E27FC236}">
              <a16:creationId xmlns:a16="http://schemas.microsoft.com/office/drawing/2014/main" id="{02C3DF24-DCFC-4562-ACB0-59662AD4A897}"/>
            </a:ext>
          </a:extLst>
        </cdr:cNvPr>
        <cdr:cNvSpPr/>
      </cdr:nvSpPr>
      <cdr:spPr>
        <a:xfrm xmlns:a="http://schemas.openxmlformats.org/drawingml/2006/main">
          <a:off x="5560897" y="205020"/>
          <a:ext cx="804525" cy="392689"/>
        </a:xfrm>
        <a:prstGeom xmlns:a="http://schemas.openxmlformats.org/drawingml/2006/main" prst="upArrow">
          <a:avLst/>
        </a:prstGeom>
        <a:solidFill xmlns:a="http://schemas.openxmlformats.org/drawingml/2006/main">
          <a:srgbClr val="9B69BC"/>
        </a:solidFill>
        <a:ln xmlns:a="http://schemas.openxmlformats.org/drawingml/2006/main">
          <a:solidFill>
            <a:srgbClr val="7030A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>
            <a:solidFill>
              <a:srgbClr val="9B69BC"/>
            </a:solidFill>
          </a:endParaRPr>
        </a:p>
      </cdr:txBody>
    </cdr:sp>
  </cdr:relSizeAnchor>
  <cdr:relSizeAnchor xmlns:cdr="http://schemas.openxmlformats.org/drawingml/2006/chartDrawing">
    <cdr:from>
      <cdr:x>0.8831</cdr:x>
      <cdr:y>0.08422</cdr:y>
    </cdr:from>
    <cdr:to>
      <cdr:x>0.98707</cdr:x>
      <cdr:y>0.17138</cdr:y>
    </cdr:to>
    <cdr:sp macro="" textlink="">
      <cdr:nvSpPr>
        <cdr:cNvPr id="6" name="TextBox 8">
          <a:extLst xmlns:a="http://schemas.openxmlformats.org/drawingml/2006/main">
            <a:ext uri="{FF2B5EF4-FFF2-40B4-BE49-F238E27FC236}">
              <a16:creationId xmlns:a16="http://schemas.microsoft.com/office/drawing/2014/main" id="{67C8CFF3-B27C-4168-A97D-D87E901063D6}"/>
            </a:ext>
          </a:extLst>
        </cdr:cNvPr>
        <cdr:cNvSpPr txBox="1"/>
      </cdr:nvSpPr>
      <cdr:spPr>
        <a:xfrm xmlns:a="http://schemas.openxmlformats.org/drawingml/2006/main">
          <a:off x="5621305" y="288790"/>
          <a:ext cx="661812" cy="29887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Goal</a:t>
          </a:r>
        </a:p>
      </cdr:txBody>
    </cdr:sp>
  </cdr:relSizeAnchor>
  <cdr:relSizeAnchor xmlns:cdr="http://schemas.openxmlformats.org/drawingml/2006/chartDrawing">
    <cdr:from>
      <cdr:x>0.82906</cdr:x>
      <cdr:y>0.24831</cdr:y>
    </cdr:from>
    <cdr:to>
      <cdr:x>1</cdr:x>
      <cdr:y>0.31031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583CC572-0F36-4BD3-BBF1-DB6DC8EF52D2}"/>
            </a:ext>
          </a:extLst>
        </cdr:cNvPr>
        <cdr:cNvSpPr txBox="1"/>
      </cdr:nvSpPr>
      <cdr:spPr>
        <a:xfrm xmlns:a="http://schemas.openxmlformats.org/drawingml/2006/main">
          <a:off x="5909061" y="1021170"/>
          <a:ext cx="1218362" cy="2549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b="1" dirty="0"/>
            <a:t>GOAL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E1C0B-A3F3-AF48-B158-A340B9EEE66D}" type="datetimeFigureOut">
              <a:rPr lang="en-US" smtClean="0"/>
              <a:t>11/22/2022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01A50-7381-E240-BB84-858C28C350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12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5643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391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7E000F-5157-5940-B632-56936CA0089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059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Unchecked the goal to reach 66% as we have not fulfilled throughout the milestone period but are on our way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651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797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4067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6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4286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863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039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601A50-7381-E240-BB84-858C28C3500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987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78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965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482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311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59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200" b="1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023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6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8258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380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368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32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1515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55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7738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70C0"/>
                </a:solidFill>
                <a:latin typeface="Apple Braille" charset="0"/>
                <a:ea typeface="Apple Braille" charset="0"/>
                <a:cs typeface="Apple Braille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9679D-733A-794A-B3CE-2C18B9D719D8}" type="datetimeFigureOut">
              <a:rPr lang="en-US" smtClean="0"/>
              <a:pPr/>
              <a:t>11/22/2022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80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tif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7242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63353" y="5784959"/>
            <a:ext cx="1281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11/4/2021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59507" y="634304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82300" y="5784959"/>
            <a:ext cx="4517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4AFB4-3BD4-F549-8DE9-D392F9D1A76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951913"/>
            <a:ext cx="1769329" cy="75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20335130">
            <a:off x="11605573" y="6270132"/>
            <a:ext cx="109106" cy="10501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8628489" y="6228720"/>
            <a:ext cx="1033712" cy="477476"/>
          </a:xfrm>
          <a:prstGeom prst="rect">
            <a:avLst/>
          </a:prstGeom>
        </p:spPr>
      </p:pic>
      <p:pic>
        <p:nvPicPr>
          <p:cNvPr id="18" name="Picture 1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3F2ACEF-0CB4-42AE-BCD8-E224EE21F0B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8706" y="6245090"/>
            <a:ext cx="2126708" cy="48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44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umassmed.edu/rho-progra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chart" Target="../charts/chart1.xm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31804-C984-8641-9FEE-69EC9C4641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12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2549C"/>
                </a:solidFill>
                <a:latin typeface="Apple Braille"/>
              </a:rPr>
              <a:t>The Recorded Home Oximetry (RHO) Program</a:t>
            </a: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br>
              <a:rPr lang="en-US" dirty="0">
                <a:solidFill>
                  <a:srgbClr val="22549C"/>
                </a:solidFill>
                <a:latin typeface="Apple Braille"/>
              </a:rPr>
            </a:br>
            <a:r>
              <a:rPr lang="en-US" dirty="0">
                <a:solidFill>
                  <a:srgbClr val="22549C"/>
                </a:solidFill>
                <a:latin typeface="Apple Braille"/>
              </a:rPr>
              <a:t>Monthly Investigator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BDE9F5-0D33-824E-8673-05ED460BA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244510"/>
            <a:ext cx="9144000" cy="493973"/>
          </a:xfrm>
        </p:spPr>
        <p:txBody>
          <a:bodyPr/>
          <a:lstStyle/>
          <a:p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>November 3, 2022</a:t>
            </a:r>
          </a:p>
        </p:txBody>
      </p:sp>
      <p:sp>
        <p:nvSpPr>
          <p:cNvPr id="5" name="AutoShape 2" descr="UMass Chan Medical School logo">
            <a:extLst>
              <a:ext uri="{FF2B5EF4-FFF2-40B4-BE49-F238E27FC236}">
                <a16:creationId xmlns:a16="http://schemas.microsoft.com/office/drawing/2014/main" id="{4BFAA469-2923-496A-9472-AF4D6DC9E9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28B4055A-E11E-461D-ABC3-8FF1AF9C9A58" descr="Icon&#10;&#10;Description automatically generated with low confidence">
            <a:extLst>
              <a:ext uri="{FF2B5EF4-FFF2-40B4-BE49-F238E27FC236}">
                <a16:creationId xmlns:a16="http://schemas.microsoft.com/office/drawing/2014/main" id="{674E0169-0CD1-4EF4-AF31-8D834030F7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52900" y="3934564"/>
            <a:ext cx="4628353" cy="214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243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D9258-30CF-CC87-5C68-20F4A32D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Duration By Starting Flow Rate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59532C14-0101-49BD-9EA8-99BB1E94E77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86271963"/>
                  </p:ext>
                </p:extLst>
              </p:nvPr>
            </p:nvGraphicFramePr>
            <p:xfrm>
              <a:off x="838200" y="1397727"/>
              <a:ext cx="10515600" cy="450668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59532C14-0101-49BD-9EA8-99BB1E94E77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8200" y="1397727"/>
                <a:ext cx="10515600" cy="4506684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25330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9BD1B-E123-B4C5-0EF4-A4DA2B65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Duration by Highest Flow Rate Reached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C4A8BC7A-34C1-1DDF-9534-5A9EAE802C8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081098383"/>
                  </p:ext>
                </p:extLst>
              </p:nvPr>
            </p:nvGraphicFramePr>
            <p:xfrm>
              <a:off x="838200" y="1319349"/>
              <a:ext cx="10515600" cy="461118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C4A8BC7A-34C1-1DDF-9534-5A9EAE802C8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8200" y="1319349"/>
                <a:ext cx="10515600" cy="461118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88890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D99FEB6-AB2D-EFA2-333B-21552C9948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6" t="911" r="797" b="1092"/>
          <a:stretch/>
        </p:blipFill>
        <p:spPr>
          <a:xfrm>
            <a:off x="2509837" y="817890"/>
            <a:ext cx="7015163" cy="53686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1336178-E914-4030-9D5D-B4DC0E387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294" y="21708"/>
            <a:ext cx="9593424" cy="1092182"/>
          </a:xfrm>
        </p:spPr>
        <p:txBody>
          <a:bodyPr anchor="ctr">
            <a:normAutofit/>
          </a:bodyPr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Implementation Related Problems</a:t>
            </a:r>
          </a:p>
        </p:txBody>
      </p:sp>
    </p:spTree>
    <p:extLst>
      <p:ext uri="{BB962C8B-B14F-4D97-AF65-F5344CB8AC3E}">
        <p14:creationId xmlns:p14="http://schemas.microsoft.com/office/powerpoint/2010/main" val="417702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321347FF-F2DC-4202-B0C1-7EA5BB098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105150"/>
              </p:ext>
            </p:extLst>
          </p:nvPr>
        </p:nvGraphicFramePr>
        <p:xfrm>
          <a:off x="529936" y="457200"/>
          <a:ext cx="11128663" cy="5525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9149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2A880-ABFD-8601-254E-8EF89AD84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248" y="68169"/>
            <a:ext cx="10515600" cy="1325563"/>
          </a:xfrm>
        </p:spPr>
        <p:txBody>
          <a:bodyPr/>
          <a:lstStyle/>
          <a:p>
            <a:r>
              <a:rPr lang="en-US" dirty="0"/>
              <a:t>Deviation Types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F2245D-3BD4-72E1-4038-2C39FF683F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1" r="1"/>
          <a:stretch/>
        </p:blipFill>
        <p:spPr>
          <a:xfrm>
            <a:off x="7239681" y="1217706"/>
            <a:ext cx="4744071" cy="5572125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85157577-79A1-A6A5-1F26-1D863419C7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117674"/>
              </p:ext>
            </p:extLst>
          </p:nvPr>
        </p:nvGraphicFramePr>
        <p:xfrm>
          <a:off x="4920343" y="143519"/>
          <a:ext cx="3233056" cy="998838"/>
        </p:xfrm>
        <a:graphic>
          <a:graphicData uri="http://schemas.openxmlformats.org/drawingml/2006/table">
            <a:tbl>
              <a:tblPr/>
              <a:tblGrid>
                <a:gridCol w="1183832">
                  <a:extLst>
                    <a:ext uri="{9D8B030D-6E8A-4147-A177-3AD203B41FA5}">
                      <a16:colId xmlns:a16="http://schemas.microsoft.com/office/drawing/2014/main" val="4110704691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184616883"/>
                    </a:ext>
                  </a:extLst>
                </a:gridCol>
                <a:gridCol w="1024612">
                  <a:extLst>
                    <a:ext uri="{9D8B030D-6E8A-4147-A177-3AD203B41FA5}">
                      <a16:colId xmlns:a16="http://schemas.microsoft.com/office/drawing/2014/main" val="4291743572"/>
                    </a:ext>
                  </a:extLst>
                </a:gridCol>
              </a:tblGrid>
              <a:tr h="77595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Total Reports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Reports with Deviations (excluding no data captured)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92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921801"/>
                  </a:ext>
                </a:extLst>
              </a:tr>
              <a:tr h="13410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92A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8493741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2C027C2B-F376-1DBF-2CEF-351DCBD1F7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3" t="7879" r="48469" b="18750"/>
          <a:stretch/>
        </p:blipFill>
        <p:spPr>
          <a:xfrm>
            <a:off x="3145949" y="2291894"/>
            <a:ext cx="4356287" cy="44979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311369-2046-002D-DDF0-E5D347A907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09" t="7500" r="48332" b="18472"/>
          <a:stretch/>
        </p:blipFill>
        <p:spPr>
          <a:xfrm>
            <a:off x="208248" y="1030232"/>
            <a:ext cx="3042174" cy="29806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B82019-3A2C-6CBF-FCB9-EDFE75EC58B6}"/>
              </a:ext>
            </a:extLst>
          </p:cNvPr>
          <p:cNvSpPr txBox="1"/>
          <p:nvPr/>
        </p:nvSpPr>
        <p:spPr>
          <a:xfrm>
            <a:off x="3472543" y="1536799"/>
            <a:ext cx="16891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u="sng" dirty="0"/>
              <a:t>Last Months</a:t>
            </a:r>
          </a:p>
        </p:txBody>
      </p:sp>
    </p:spTree>
    <p:extLst>
      <p:ext uri="{BB962C8B-B14F-4D97-AF65-F5344CB8AC3E}">
        <p14:creationId xmlns:p14="http://schemas.microsoft.com/office/powerpoint/2010/main" val="1431256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id="{D59B7171-3EB4-4D20-807A-7B157828B988}"/>
              </a:ext>
            </a:extLst>
          </p:cNvPr>
          <p:cNvSpPr txBox="1"/>
          <p:nvPr/>
        </p:nvSpPr>
        <p:spPr>
          <a:xfrm>
            <a:off x="10173665" y="672192"/>
            <a:ext cx="1004408" cy="276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838646"/>
              </p:ext>
            </p:extLst>
          </p:nvPr>
        </p:nvGraphicFramePr>
        <p:xfrm>
          <a:off x="304800" y="0"/>
          <a:ext cx="11887200" cy="6272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10097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1740-BFA0-C54B-B1CF-FF05CD1ACE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Updates</a:t>
            </a:r>
          </a:p>
        </p:txBody>
      </p:sp>
    </p:spTree>
    <p:extLst>
      <p:ext uri="{BB962C8B-B14F-4D97-AF65-F5344CB8AC3E}">
        <p14:creationId xmlns:p14="http://schemas.microsoft.com/office/powerpoint/2010/main" val="27584970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F0B88-DF89-83B1-89FC-156C2612F0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PCORI Funding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DC52A-0EE6-07D6-AF7C-95866BD35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Heather Working on Budget</a:t>
            </a:r>
          </a:p>
          <a:p>
            <a:r>
              <a:rPr lang="en-US" dirty="0"/>
              <a:t>Stay Tuned!</a:t>
            </a:r>
          </a:p>
        </p:txBody>
      </p:sp>
    </p:spTree>
    <p:extLst>
      <p:ext uri="{BB962C8B-B14F-4D97-AF65-F5344CB8AC3E}">
        <p14:creationId xmlns:p14="http://schemas.microsoft.com/office/powerpoint/2010/main" val="14754221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18E4-F2AD-4280-39C3-BDC03528A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Low-Quality Signal Exclusion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70F2F-8FEC-35AB-2E9F-7DAF85D81D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New Algorithm Started Last Week</a:t>
            </a:r>
          </a:p>
          <a:p>
            <a:r>
              <a:rPr lang="en-US" dirty="0"/>
              <a:t>Automatically Removes Signal Marked as “Low-Quality”</a:t>
            </a:r>
          </a:p>
          <a:p>
            <a:r>
              <a:rPr lang="en-US" dirty="0"/>
              <a:t>Still Perfecting the Process</a:t>
            </a:r>
          </a:p>
        </p:txBody>
      </p:sp>
    </p:spTree>
    <p:extLst>
      <p:ext uri="{BB962C8B-B14F-4D97-AF65-F5344CB8AC3E}">
        <p14:creationId xmlns:p14="http://schemas.microsoft.com/office/powerpoint/2010/main" val="3247803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C445E-43F5-1DE3-FB62-23D74DAC5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Changing Probes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00DFCC-B395-87D2-BBC4-44B43080B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Put in an image of data that is affected by probe</a:t>
            </a:r>
          </a:p>
          <a:p>
            <a:r>
              <a:rPr lang="en-US" dirty="0"/>
              <a:t>Have at least three separate babies who were seeing data like this and then switched probes and everything was fine</a:t>
            </a:r>
          </a:p>
        </p:txBody>
      </p:sp>
    </p:spTree>
    <p:extLst>
      <p:ext uri="{BB962C8B-B14F-4D97-AF65-F5344CB8AC3E}">
        <p14:creationId xmlns:p14="http://schemas.microsoft.com/office/powerpoint/2010/main" val="4130326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9331E-9E5C-4691-AD21-C416E784E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22549C"/>
                </a:solidFill>
              </a:rPr>
              <a:t>RHO Program Implementation Timeline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0158E5-B38E-46B3-9ABB-16BDBD114D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2546601"/>
              </p:ext>
            </p:extLst>
          </p:nvPr>
        </p:nvGraphicFramePr>
        <p:xfrm>
          <a:off x="474133" y="1690688"/>
          <a:ext cx="11396134" cy="4151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578594" y="2108384"/>
            <a:ext cx="366384" cy="366384"/>
          </a:xfrm>
          <a:prstGeom prst="rect">
            <a:avLst/>
          </a:prstGeom>
        </p:spPr>
      </p:pic>
      <p:pic>
        <p:nvPicPr>
          <p:cNvPr id="6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39764" y="4984120"/>
            <a:ext cx="366384" cy="366384"/>
          </a:xfrm>
          <a:prstGeom prst="rect">
            <a:avLst/>
          </a:prstGeom>
        </p:spPr>
      </p:pic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09B07206-1ABF-48A4-9320-063FB3118BC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304602" y="4984120"/>
            <a:ext cx="366384" cy="366384"/>
          </a:xfrm>
          <a:prstGeom prst="rect">
            <a:avLst/>
          </a:prstGeom>
        </p:spPr>
      </p:pic>
      <p:pic>
        <p:nvPicPr>
          <p:cNvPr id="8" name="Graphic 6" descr="Checkmark">
            <a:extLst>
              <a:ext uri="{FF2B5EF4-FFF2-40B4-BE49-F238E27FC236}">
                <a16:creationId xmlns:a16="http://schemas.microsoft.com/office/drawing/2014/main" id="{B975234D-A8B2-4E5E-A864-609F42D5146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2288" y="2108384"/>
            <a:ext cx="366384" cy="366384"/>
          </a:xfrm>
          <a:prstGeom prst="rect">
            <a:avLst/>
          </a:prstGeom>
        </p:spPr>
      </p:pic>
      <p:pic>
        <p:nvPicPr>
          <p:cNvPr id="9" name="Graphic 8" descr="Checkmark">
            <a:extLst>
              <a:ext uri="{FF2B5EF4-FFF2-40B4-BE49-F238E27FC236}">
                <a16:creationId xmlns:a16="http://schemas.microsoft.com/office/drawing/2014/main" id="{25E9B66C-C500-073D-6B86-ED2FDE2CB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05982" y="2108384"/>
            <a:ext cx="366384" cy="3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8136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1740-BFA0-C54B-B1CF-FF05CD1ACE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Discussion Points</a:t>
            </a:r>
          </a:p>
        </p:txBody>
      </p:sp>
    </p:spTree>
    <p:extLst>
      <p:ext uri="{BB962C8B-B14F-4D97-AF65-F5344CB8AC3E}">
        <p14:creationId xmlns:p14="http://schemas.microsoft.com/office/powerpoint/2010/main" val="3772339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C1740-BFA0-C54B-B1CF-FF05CD1ACE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Reminders</a:t>
            </a:r>
          </a:p>
        </p:txBody>
      </p:sp>
    </p:spTree>
    <p:extLst>
      <p:ext uri="{BB962C8B-B14F-4D97-AF65-F5344CB8AC3E}">
        <p14:creationId xmlns:p14="http://schemas.microsoft.com/office/powerpoint/2010/main" val="25128353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53407-1349-A7B1-8FD0-7F8A4CFCD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Queries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F32BE-613C-0FD7-E705-F17D4D3EFF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December</a:t>
            </a:r>
          </a:p>
          <a:p>
            <a:r>
              <a:rPr lang="en-US" dirty="0"/>
              <a:t>Missing Values and Forms in </a:t>
            </a:r>
            <a:r>
              <a:rPr lang="en-US" dirty="0" err="1"/>
              <a:t>REDCap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35361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41E95-9B97-6004-51BC-0132701C1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Upper Respiratory Infections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2731A-BD95-009D-9EB9-27526BC90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RSV Season</a:t>
            </a:r>
          </a:p>
          <a:p>
            <a:r>
              <a:rPr lang="en-US" dirty="0"/>
              <a:t>If Serious Enough for Hospital Visit</a:t>
            </a:r>
          </a:p>
          <a:p>
            <a:pPr lvl="1"/>
            <a:r>
              <a:rPr lang="en-US" dirty="0"/>
              <a:t>Please fill out </a:t>
            </a:r>
            <a:r>
              <a:rPr lang="en-US" dirty="0" err="1"/>
              <a:t>REDCap</a:t>
            </a:r>
            <a:r>
              <a:rPr lang="en-US" dirty="0"/>
              <a:t> AE form</a:t>
            </a:r>
          </a:p>
          <a:p>
            <a:r>
              <a:rPr lang="en-US" dirty="0"/>
              <a:t>If Not Serious Enough for Hospital Visit</a:t>
            </a:r>
          </a:p>
          <a:p>
            <a:pPr lvl="1"/>
            <a:r>
              <a:rPr lang="en-US" dirty="0"/>
              <a:t>Please still inform us in download response emails</a:t>
            </a:r>
          </a:p>
          <a:p>
            <a:pPr lvl="1"/>
            <a:r>
              <a:rPr lang="en-US" dirty="0"/>
              <a:t>We are looking to record this data incase it has a future impact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15215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7E2A7-108D-1E16-2F57-C9EFB1FD8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 Heather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17585-CEF5-6BC1-A1EC-2EFC0E204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Heather in on vacation through December</a:t>
            </a:r>
          </a:p>
          <a:p>
            <a:r>
              <a:rPr lang="en-US" dirty="0"/>
              <a:t>Please email Katie if you need anything </a:t>
            </a:r>
          </a:p>
          <a:p>
            <a:r>
              <a:rPr lang="en-US" dirty="0"/>
              <a:t>Emails to Heather will not be answered swiftly</a:t>
            </a:r>
          </a:p>
        </p:txBody>
      </p:sp>
    </p:spTree>
    <p:extLst>
      <p:ext uri="{BB962C8B-B14F-4D97-AF65-F5344CB8AC3E}">
        <p14:creationId xmlns:p14="http://schemas.microsoft.com/office/powerpoint/2010/main" val="10786512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459C5-7699-2357-C1E5-593938D57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Family Engagement Survey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6E78546-BB15-2EF8-AE29-D759855C55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8596587"/>
              </p:ext>
            </p:extLst>
          </p:nvPr>
        </p:nvGraphicFramePr>
        <p:xfrm>
          <a:off x="838200" y="1825625"/>
          <a:ext cx="10515600" cy="372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5766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B4938-E533-4DCF-BC31-BA3E9914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8564" y="609600"/>
            <a:ext cx="3912583" cy="135636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22549C"/>
                </a:solidFill>
              </a:rPr>
              <a:t>RHO Program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958BE-5038-4E5A-A5A5-17A1708CCF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564" y="1814732"/>
            <a:ext cx="3912583" cy="4281268"/>
          </a:xfrm>
        </p:spPr>
        <p:txBody>
          <a:bodyPr>
            <a:normAutofit/>
          </a:bodyPr>
          <a:lstStyle/>
          <a:p>
            <a:r>
              <a:rPr lang="en-US" sz="1600" dirty="0"/>
              <a:t>All resources, including training documents, the RHO manual, and other templates can be found on the RHO website at </a:t>
            </a:r>
            <a:r>
              <a:rPr lang="en-US" sz="1600" dirty="0">
                <a:hlinkClick r:id="rId2"/>
              </a:rPr>
              <a:t>www.umassmed.edu/rho-program</a:t>
            </a:r>
            <a:r>
              <a:rPr lang="en-US" sz="1600" dirty="0"/>
              <a:t> </a:t>
            </a:r>
          </a:p>
          <a:p>
            <a:r>
              <a:rPr lang="en-US" sz="1600" dirty="0"/>
              <a:t>Navigate to “Member Login” and log in with the following credentials to access the documents</a:t>
            </a:r>
          </a:p>
          <a:p>
            <a:pPr lvl="1"/>
            <a:r>
              <a:rPr lang="en-US" sz="1600" dirty="0"/>
              <a:t>Username: RHO </a:t>
            </a:r>
          </a:p>
          <a:p>
            <a:pPr lvl="1"/>
            <a:r>
              <a:rPr lang="en-US" sz="1600" dirty="0"/>
              <a:t>Password: Oximetry14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1776E4-28B2-40DC-9E88-74466B3FB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606462"/>
            <a:ext cx="6045576" cy="2901875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B5E5655F-BA7F-4EA7-8D34-2FFC279637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064" y="3780810"/>
            <a:ext cx="6044184" cy="1792094"/>
          </a:xfrm>
          <a:prstGeom prst="rect">
            <a:avLst/>
          </a:prstGeom>
          <a:ln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445819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0FCFE-8BF3-47DF-8600-C90A99F2C11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0734" y="324509"/>
            <a:ext cx="49609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 dirty="0">
                <a:solidFill>
                  <a:srgbClr val="22549C"/>
                </a:solidFill>
                <a:latin typeface="Apple Braille"/>
              </a:rPr>
              <a:t>Closing Thoughts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CB2F41-8EC1-4DB4-AD9C-CCB83EC3F39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57722" y="1825625"/>
            <a:ext cx="493395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dirty="0"/>
              <a:t>Questions or Comments?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Are there any suggestions and/or feedback on the progress of the program that you would like to share with the team at this time?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3306D3-EB66-434D-A8F5-730C5CC83A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39" r="-2" b="18153"/>
          <a:stretch/>
        </p:blipFill>
        <p:spPr>
          <a:xfrm>
            <a:off x="5106573" y="3161897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5083F9-7817-4045-B1AC-6FF596D0D3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605" r="-2" b="39318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15CBFC-2C8B-4C22-A4C2-EA03F425C07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0" r="13549" b="4"/>
          <a:stretch/>
        </p:blipFill>
        <p:spPr>
          <a:xfrm>
            <a:off x="9933462" y="1825625"/>
            <a:ext cx="2258539" cy="3554668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51812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ACB94A78-3071-4042-BDFD-D0F97279AC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7993562"/>
              </p:ext>
            </p:extLst>
          </p:nvPr>
        </p:nvGraphicFramePr>
        <p:xfrm>
          <a:off x="0" y="155522"/>
          <a:ext cx="12192000" cy="6702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AEE83792-81D0-4D9F-98FF-4AB0FD452E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0008"/>
              </p:ext>
            </p:extLst>
          </p:nvPr>
        </p:nvGraphicFramePr>
        <p:xfrm>
          <a:off x="464060" y="547342"/>
          <a:ext cx="3065444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093">
                  <a:extLst>
                    <a:ext uri="{9D8B030D-6E8A-4147-A177-3AD203B41FA5}">
                      <a16:colId xmlns:a16="http://schemas.microsoft.com/office/drawing/2014/main" val="3954881284"/>
                    </a:ext>
                  </a:extLst>
                </a:gridCol>
                <a:gridCol w="2833351">
                  <a:extLst>
                    <a:ext uri="{9D8B030D-6E8A-4147-A177-3AD203B41FA5}">
                      <a16:colId xmlns:a16="http://schemas.microsoft.com/office/drawing/2014/main" val="843391210"/>
                    </a:ext>
                  </a:extLst>
                </a:gridCol>
              </a:tblGrid>
              <a:tr h="165008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5809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Activated but not enrolling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1749595"/>
                  </a:ext>
                </a:extLst>
              </a:tr>
              <a:tr h="27962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dirty="0"/>
                        <a:t>-  Patient identified, not yet enrolled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137597"/>
                  </a:ext>
                </a:extLst>
              </a:tr>
            </a:tbl>
          </a:graphicData>
        </a:graphic>
      </p:graphicFrame>
      <p:pic>
        <p:nvPicPr>
          <p:cNvPr id="28" name="Graphic 7" descr="Checkbox Checked with solid fill">
            <a:extLst>
              <a:ext uri="{FF2B5EF4-FFF2-40B4-BE49-F238E27FC236}">
                <a16:creationId xmlns:a16="http://schemas.microsoft.com/office/drawing/2014/main" id="{1DD9C7D9-D9D4-4C00-B429-3E8F37F6A2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2432" y="2371716"/>
            <a:ext cx="266700" cy="266700"/>
          </a:xfrm>
          <a:prstGeom prst="rect">
            <a:avLst/>
          </a:prstGeom>
        </p:spPr>
      </p:pic>
      <p:pic>
        <p:nvPicPr>
          <p:cNvPr id="30" name="Graphic 12" descr="Checkbox Checked with solid fill">
            <a:extLst>
              <a:ext uri="{FF2B5EF4-FFF2-40B4-BE49-F238E27FC236}">
                <a16:creationId xmlns:a16="http://schemas.microsoft.com/office/drawing/2014/main" id="{6AE4BF56-367A-4171-B8A0-52FEAFBDA6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32351" y="3946343"/>
            <a:ext cx="266700" cy="266700"/>
          </a:xfrm>
          <a:prstGeom prst="rect">
            <a:avLst/>
          </a:prstGeom>
        </p:spPr>
      </p:pic>
      <p:pic>
        <p:nvPicPr>
          <p:cNvPr id="31" name="Graphic 13" descr="Checkbox Checked with solid fill">
            <a:extLst>
              <a:ext uri="{FF2B5EF4-FFF2-40B4-BE49-F238E27FC236}">
                <a16:creationId xmlns:a16="http://schemas.microsoft.com/office/drawing/2014/main" id="{5CC4421C-E56C-4781-A11C-50449E18B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16615" y="5827378"/>
            <a:ext cx="260350" cy="266700"/>
          </a:xfrm>
          <a:prstGeom prst="rect">
            <a:avLst/>
          </a:prstGeom>
        </p:spPr>
      </p:pic>
      <p:pic>
        <p:nvPicPr>
          <p:cNvPr id="8" name="Graphic 7" descr="Checkbox Checked with solid fill">
            <a:extLst>
              <a:ext uri="{FF2B5EF4-FFF2-40B4-BE49-F238E27FC236}">
                <a16:creationId xmlns:a16="http://schemas.microsoft.com/office/drawing/2014/main" id="{61A98073-96E0-4331-9022-66537A0AEF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8034" y="573100"/>
            <a:ext cx="266700" cy="266700"/>
          </a:xfrm>
          <a:prstGeom prst="rect">
            <a:avLst/>
          </a:prstGeom>
        </p:spPr>
      </p:pic>
      <p:pic>
        <p:nvPicPr>
          <p:cNvPr id="9" name="Graphic 9" descr="Checkbox Crossed with solid fill">
            <a:extLst>
              <a:ext uri="{FF2B5EF4-FFF2-40B4-BE49-F238E27FC236}">
                <a16:creationId xmlns:a16="http://schemas.microsoft.com/office/drawing/2014/main" id="{DCEBA085-F208-4808-BE39-F31219050E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9819" y="865558"/>
            <a:ext cx="287794" cy="305460"/>
          </a:xfrm>
          <a:prstGeom prst="rect">
            <a:avLst/>
          </a:prstGeom>
        </p:spPr>
      </p:pic>
      <p:pic>
        <p:nvPicPr>
          <p:cNvPr id="10" name="Picture 9" descr="Question free icon">
            <a:extLst>
              <a:ext uri="{FF2B5EF4-FFF2-40B4-BE49-F238E27FC236}">
                <a16:creationId xmlns:a16="http://schemas.microsoft.com/office/drawing/2014/main" id="{170C1A15-F4B9-41E6-A7B8-AA7EA5491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35" y="1233470"/>
            <a:ext cx="146961" cy="152732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raphic 7" descr="Checkbox Checked with solid fill">
            <a:extLst>
              <a:ext uri="{FF2B5EF4-FFF2-40B4-BE49-F238E27FC236}">
                <a16:creationId xmlns:a16="http://schemas.microsoft.com/office/drawing/2014/main" id="{A6047539-A722-4EBD-A68C-ED93C98D2B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5829" y="2049631"/>
            <a:ext cx="266700" cy="266700"/>
          </a:xfrm>
          <a:prstGeom prst="rect">
            <a:avLst/>
          </a:prstGeom>
        </p:spPr>
      </p:pic>
      <p:pic>
        <p:nvPicPr>
          <p:cNvPr id="15" name="Graphic 12" descr="Checkbox Checked with solid fill">
            <a:extLst>
              <a:ext uri="{FF2B5EF4-FFF2-40B4-BE49-F238E27FC236}">
                <a16:creationId xmlns:a16="http://schemas.microsoft.com/office/drawing/2014/main" id="{A8E899ED-A38A-4DA0-8F1B-480FA84F41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7333" y="3633951"/>
            <a:ext cx="266700" cy="266700"/>
          </a:xfrm>
          <a:prstGeom prst="rect">
            <a:avLst/>
          </a:prstGeom>
        </p:spPr>
      </p:pic>
      <p:pic>
        <p:nvPicPr>
          <p:cNvPr id="16" name="Graphic 12" descr="Checkbox Checked with solid fill">
            <a:extLst>
              <a:ext uri="{FF2B5EF4-FFF2-40B4-BE49-F238E27FC236}">
                <a16:creationId xmlns:a16="http://schemas.microsoft.com/office/drawing/2014/main" id="{C3119CA3-3219-4FC0-8CF6-2209D36BEFB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85998" y="5213251"/>
            <a:ext cx="266700" cy="266700"/>
          </a:xfrm>
          <a:prstGeom prst="rect">
            <a:avLst/>
          </a:prstGeom>
        </p:spPr>
      </p:pic>
      <p:pic>
        <p:nvPicPr>
          <p:cNvPr id="18" name="Graphic 12" descr="Checkbox Checked with solid fill">
            <a:extLst>
              <a:ext uri="{FF2B5EF4-FFF2-40B4-BE49-F238E27FC236}">
                <a16:creationId xmlns:a16="http://schemas.microsoft.com/office/drawing/2014/main" id="{C8FD144D-7069-46C8-86DE-F4FCD93E4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52648" y="4562563"/>
            <a:ext cx="266700" cy="266700"/>
          </a:xfrm>
          <a:prstGeom prst="rect">
            <a:avLst/>
          </a:prstGeom>
        </p:spPr>
      </p:pic>
      <p:pic>
        <p:nvPicPr>
          <p:cNvPr id="5" name="Graphic 12" descr="Checkbox Checked with solid fill">
            <a:extLst>
              <a:ext uri="{FF2B5EF4-FFF2-40B4-BE49-F238E27FC236}">
                <a16:creationId xmlns:a16="http://schemas.microsoft.com/office/drawing/2014/main" id="{95BEAC5A-D323-2FBC-8417-7F7C452971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0698" y="4908451"/>
            <a:ext cx="266700" cy="26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83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1013D-E96F-4211-A07B-7CC4F7398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8" y="1456006"/>
            <a:ext cx="4368802" cy="268502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22549C"/>
                </a:solidFill>
              </a:rPr>
              <a:t>RHO Implementation Trial Consort Diagram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7723-EDA1-4096-81A3-9DAD09BB471A}"/>
              </a:ext>
            </a:extLst>
          </p:cNvPr>
          <p:cNvSpPr txBox="1"/>
          <p:nvPr/>
        </p:nvSpPr>
        <p:spPr>
          <a:xfrm>
            <a:off x="1074234" y="4499499"/>
            <a:ext cx="2549393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/>
              <a:t>Average HOT Duration: </a:t>
            </a:r>
          </a:p>
          <a:p>
            <a:pPr algn="ctr"/>
            <a:r>
              <a:rPr lang="en-US" sz="1600" dirty="0"/>
              <a:t>72 ± 23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8268D23-39CD-9808-FDB4-8DFED7B2BA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" t="809" r="3069" b="715"/>
          <a:stretch/>
        </p:blipFill>
        <p:spPr>
          <a:xfrm>
            <a:off x="4838700" y="86421"/>
            <a:ext cx="7153275" cy="604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952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id="{7EB31FCD-E664-42BE-9584-02DCA1E0E960}"/>
              </a:ext>
            </a:extLst>
          </p:cNvPr>
          <p:cNvSpPr txBox="1"/>
          <p:nvPr/>
        </p:nvSpPr>
        <p:spPr>
          <a:xfrm>
            <a:off x="10943946" y="672986"/>
            <a:ext cx="755417" cy="338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3D254CB-5890-F73C-517B-767DD9D79E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8070209"/>
              </p:ext>
            </p:extLst>
          </p:nvPr>
        </p:nvGraphicFramePr>
        <p:xfrm>
          <a:off x="451792" y="352697"/>
          <a:ext cx="11288415" cy="5579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rrow: Up 5">
            <a:extLst>
              <a:ext uri="{FF2B5EF4-FFF2-40B4-BE49-F238E27FC236}">
                <a16:creationId xmlns:a16="http://schemas.microsoft.com/office/drawing/2014/main" id="{141451D3-8BC6-14AA-38D6-19CDCF61E515}"/>
              </a:ext>
            </a:extLst>
          </p:cNvPr>
          <p:cNvSpPr/>
          <p:nvPr/>
        </p:nvSpPr>
        <p:spPr>
          <a:xfrm>
            <a:off x="10084526" y="266666"/>
            <a:ext cx="1345474" cy="6588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43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8084D-11B8-45DA-BDFE-2C5077C5E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300" y="7938"/>
            <a:ext cx="10515600" cy="836326"/>
          </a:xfrm>
        </p:spPr>
        <p:txBody>
          <a:bodyPr anchor="ctr">
            <a:normAutofit/>
          </a:bodyPr>
          <a:lstStyle/>
          <a:p>
            <a:r>
              <a:rPr lang="en-US" dirty="0"/>
              <a:t>Enrollment by Site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09ED56F-B4F2-FAAC-89FA-3932C307A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667287"/>
              </p:ext>
            </p:extLst>
          </p:nvPr>
        </p:nvGraphicFramePr>
        <p:xfrm>
          <a:off x="327116" y="674446"/>
          <a:ext cx="11537768" cy="5261899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2039114">
                  <a:extLst>
                    <a:ext uri="{9D8B030D-6E8A-4147-A177-3AD203B41FA5}">
                      <a16:colId xmlns:a16="http://schemas.microsoft.com/office/drawing/2014/main" val="4263369259"/>
                    </a:ext>
                  </a:extLst>
                </a:gridCol>
                <a:gridCol w="923068">
                  <a:extLst>
                    <a:ext uri="{9D8B030D-6E8A-4147-A177-3AD203B41FA5}">
                      <a16:colId xmlns:a16="http://schemas.microsoft.com/office/drawing/2014/main" val="3117110235"/>
                    </a:ext>
                  </a:extLst>
                </a:gridCol>
                <a:gridCol w="1165681">
                  <a:extLst>
                    <a:ext uri="{9D8B030D-6E8A-4147-A177-3AD203B41FA5}">
                      <a16:colId xmlns:a16="http://schemas.microsoft.com/office/drawing/2014/main" val="766057045"/>
                    </a:ext>
                  </a:extLst>
                </a:gridCol>
                <a:gridCol w="632788">
                  <a:extLst>
                    <a:ext uri="{9D8B030D-6E8A-4147-A177-3AD203B41FA5}">
                      <a16:colId xmlns:a16="http://schemas.microsoft.com/office/drawing/2014/main" val="3727103113"/>
                    </a:ext>
                  </a:extLst>
                </a:gridCol>
                <a:gridCol w="721311">
                  <a:extLst>
                    <a:ext uri="{9D8B030D-6E8A-4147-A177-3AD203B41FA5}">
                      <a16:colId xmlns:a16="http://schemas.microsoft.com/office/drawing/2014/main" val="476835133"/>
                    </a:ext>
                  </a:extLst>
                </a:gridCol>
                <a:gridCol w="721311">
                  <a:extLst>
                    <a:ext uri="{9D8B030D-6E8A-4147-A177-3AD203B41FA5}">
                      <a16:colId xmlns:a16="http://schemas.microsoft.com/office/drawing/2014/main" val="1094621753"/>
                    </a:ext>
                  </a:extLst>
                </a:gridCol>
                <a:gridCol w="756575">
                  <a:extLst>
                    <a:ext uri="{9D8B030D-6E8A-4147-A177-3AD203B41FA5}">
                      <a16:colId xmlns:a16="http://schemas.microsoft.com/office/drawing/2014/main" val="2281782717"/>
                    </a:ext>
                  </a:extLst>
                </a:gridCol>
                <a:gridCol w="884808">
                  <a:extLst>
                    <a:ext uri="{9D8B030D-6E8A-4147-A177-3AD203B41FA5}">
                      <a16:colId xmlns:a16="http://schemas.microsoft.com/office/drawing/2014/main" val="730890675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790865097"/>
                    </a:ext>
                  </a:extLst>
                </a:gridCol>
                <a:gridCol w="1051512">
                  <a:extLst>
                    <a:ext uri="{9D8B030D-6E8A-4147-A177-3AD203B41FA5}">
                      <a16:colId xmlns:a16="http://schemas.microsoft.com/office/drawing/2014/main" val="1254699466"/>
                    </a:ext>
                  </a:extLst>
                </a:gridCol>
                <a:gridCol w="705282">
                  <a:extLst>
                    <a:ext uri="{9D8B030D-6E8A-4147-A177-3AD203B41FA5}">
                      <a16:colId xmlns:a16="http://schemas.microsoft.com/office/drawing/2014/main" val="269377135"/>
                    </a:ext>
                  </a:extLst>
                </a:gridCol>
                <a:gridCol w="615518">
                  <a:extLst>
                    <a:ext uri="{9D8B030D-6E8A-4147-A177-3AD203B41FA5}">
                      <a16:colId xmlns:a16="http://schemas.microsoft.com/office/drawing/2014/main" val="1510548777"/>
                    </a:ext>
                  </a:extLst>
                </a:gridCol>
              </a:tblGrid>
              <a:tr h="6872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Site Name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>
                          <a:effectLst/>
                        </a:rPr>
                        <a:t>1st Patient Enrolled</a:t>
                      </a:r>
                      <a:endParaRPr lang="en-US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Duration of Implementation 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Estimate Per Year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>
                          <a:effectLst/>
                        </a:rPr>
                        <a:t>Estimate Per Month</a:t>
                      </a:r>
                      <a:endParaRPr lang="en-US" sz="1300" b="1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Current Per Month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Followed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Withdrawn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Weaned from HOT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Active on HOT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Average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b="1" u="none" strike="noStrike" dirty="0">
                          <a:effectLst/>
                        </a:rPr>
                        <a:t>SD</a:t>
                      </a:r>
                      <a:endParaRPr lang="en-US" sz="1300" b="1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75569041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Boston Children's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7/8/2021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15.37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0.7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101.63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72.76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05767336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Dartmouth-Hitchcock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1/1/2022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9.47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1.8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18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71.25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73.72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6033024"/>
                  </a:ext>
                </a:extLst>
              </a:tr>
              <a:tr h="381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Maria </a:t>
                      </a:r>
                      <a:r>
                        <a:rPr lang="en-US" sz="1300" u="none" strike="noStrike" dirty="0" err="1">
                          <a:effectLst/>
                        </a:rPr>
                        <a:t>Fareri</a:t>
                      </a:r>
                      <a:r>
                        <a:rPr lang="en-US" sz="1300" u="none" strike="noStrike" dirty="0">
                          <a:effectLst/>
                        </a:rPr>
                        <a:t> Children's Hospital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11/18/2021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10.93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90.00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37.00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38647532"/>
                  </a:ext>
                </a:extLst>
              </a:tr>
              <a:tr h="381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Massachusetts General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7/8/2021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15.37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0.4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112.00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59.33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41287519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University of Maryland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8/21/2021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13.90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1.2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17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57.67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37.75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32309223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Vanderbilt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4/28/2021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17.73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932287569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Arkansas Children's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10/20/2021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11.90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48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4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1.0</a:t>
                      </a: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13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4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98.00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59.55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2052516"/>
                  </a:ext>
                </a:extLst>
              </a:tr>
              <a:tr h="381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Children's Hospital of Philidelphia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5/26/2021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16.80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0.2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3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51.00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27.36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74486783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Cincinnati Children's Hopsital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9/21/2022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0.70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0.7</a:t>
                      </a: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30620474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National Jewish Health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8/24/2022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1.63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3.8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91254641"/>
                  </a:ext>
                </a:extLst>
              </a:tr>
              <a:tr h="381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Nationwide Children's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3/4/2022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7.40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75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3.2</a:t>
                      </a: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26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8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46.33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38.86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690465319"/>
                  </a:ext>
                </a:extLst>
              </a:tr>
              <a:tr h="381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Payton Manning Children's Hospital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7/19/2022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2.83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1.7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11.00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6.24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32286796"/>
                  </a:ext>
                </a:extLst>
              </a:tr>
              <a:tr h="24989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U. of California, San Diego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11/10/2021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11.20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65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0.5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6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1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91.67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78.45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90672074"/>
                  </a:ext>
                </a:extLst>
              </a:tr>
              <a:tr h="3812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U. of Kentucky Children's Hospital 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1494.87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50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4</a:t>
                      </a:r>
                      <a:endParaRPr lang="en-US" sz="1300" b="0" i="0" u="none" strike="noStrike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0.0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rgbClr val="30549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0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55285626"/>
                  </a:ext>
                </a:extLst>
              </a:tr>
              <a:tr h="1906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Total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 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>
                          <a:effectLst/>
                        </a:rPr>
                        <a:t> </a:t>
                      </a:r>
                      <a:endParaRPr lang="en-US" sz="1300" b="0" i="0" u="none" strike="noStrike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effectLst/>
                        </a:rPr>
                        <a:t>121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u="none" strike="noStrike" dirty="0">
                          <a:solidFill>
                            <a:srgbClr val="FFFFFF"/>
                          </a:solidFill>
                          <a:effectLst/>
                        </a:rPr>
                        <a:t>25</a:t>
                      </a:r>
                      <a:endParaRPr lang="en-US" sz="13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0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36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73.05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u="none" strike="noStrike" dirty="0">
                          <a:solidFill>
                            <a:sysClr val="windowText" lastClr="000000"/>
                          </a:solidFill>
                          <a:effectLst/>
                        </a:rPr>
                        <a:t>23.78</a:t>
                      </a:r>
                      <a:endParaRPr lang="en-US" sz="1300" b="0" i="0" u="none" strike="noStrike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23834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4555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7886F-585D-82DF-6E17-48DBCC7AE0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Implementation Trial Outcomes</a:t>
            </a:r>
          </a:p>
        </p:txBody>
      </p:sp>
    </p:spTree>
    <p:extLst>
      <p:ext uri="{BB962C8B-B14F-4D97-AF65-F5344CB8AC3E}">
        <p14:creationId xmlns:p14="http://schemas.microsoft.com/office/powerpoint/2010/main" val="1265774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60D8F4D1-74FE-2BB9-EB38-8F3F87F4B2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0179000"/>
              </p:ext>
            </p:extLst>
          </p:nvPr>
        </p:nvGraphicFramePr>
        <p:xfrm>
          <a:off x="287383" y="209005"/>
          <a:ext cx="11612880" cy="6035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160532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EAECBB8-2E8F-24ED-358E-BC06114313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487996"/>
              </p:ext>
            </p:extLst>
          </p:nvPr>
        </p:nvGraphicFramePr>
        <p:xfrm>
          <a:off x="225552" y="237744"/>
          <a:ext cx="11740896" cy="5907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396488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ysClr val="windowText" lastClr="000000"/>
      </a:dk1>
      <a:lt1>
        <a:sysClr val="window" lastClr="FFFFFF"/>
      </a:lt1>
      <a:dk2>
        <a:srgbClr val="3F2DAD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MASS Stars" id="{219D4B20-28A3-B846-B947-0ADB79787B4B}" vid="{473A25FD-859A-8E4F-B556-2F95E0657F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12582</TotalTime>
  <Words>949</Words>
  <Application>Microsoft Office PowerPoint</Application>
  <PresentationFormat>Widescreen</PresentationFormat>
  <Paragraphs>322</Paragraphs>
  <Slides>27</Slides>
  <Notes>11</Notes>
  <HiddenSlides>2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Apple Braille</vt:lpstr>
      <vt:lpstr>Arial</vt:lpstr>
      <vt:lpstr>Calibri</vt:lpstr>
      <vt:lpstr>Calibri Light</vt:lpstr>
      <vt:lpstr>Century Gothic</vt:lpstr>
      <vt:lpstr>1_Office Theme</vt:lpstr>
      <vt:lpstr>The Recorded Home Oximetry (RHO) Program  Monthly Investigator Meeting</vt:lpstr>
      <vt:lpstr>RHO Program Implementation Timeline</vt:lpstr>
      <vt:lpstr>PowerPoint Presentation</vt:lpstr>
      <vt:lpstr>RHO Implementation Trial Consort Diagram</vt:lpstr>
      <vt:lpstr>PowerPoint Presentation</vt:lpstr>
      <vt:lpstr>Enrollment by Site</vt:lpstr>
      <vt:lpstr>Implementation Trial Outcomes</vt:lpstr>
      <vt:lpstr>PowerPoint Presentation</vt:lpstr>
      <vt:lpstr>PowerPoint Presentation</vt:lpstr>
      <vt:lpstr>Duration By Starting Flow Rate</vt:lpstr>
      <vt:lpstr>Duration by Highest Flow Rate Reached</vt:lpstr>
      <vt:lpstr>Implementation Related Problems</vt:lpstr>
      <vt:lpstr>PowerPoint Presentation</vt:lpstr>
      <vt:lpstr>Deviation Types</vt:lpstr>
      <vt:lpstr>PowerPoint Presentation</vt:lpstr>
      <vt:lpstr>Updates</vt:lpstr>
      <vt:lpstr>PCORI Funding</vt:lpstr>
      <vt:lpstr>Low-Quality Signal Exclusion</vt:lpstr>
      <vt:lpstr>Importance of Changing Probes</vt:lpstr>
      <vt:lpstr>Discussion Points</vt:lpstr>
      <vt:lpstr>Reminders</vt:lpstr>
      <vt:lpstr>Data Queries</vt:lpstr>
      <vt:lpstr>Upper Respiratory Infections</vt:lpstr>
      <vt:lpstr>No Heather</vt:lpstr>
      <vt:lpstr>Family Engagement Survey</vt:lpstr>
      <vt:lpstr>RHO Program Website</vt:lpstr>
      <vt:lpstr>Closing Thoughts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Recorded Home Oximetry (RHO) Program  Monthly Investigator Meeting</dc:title>
  <dc:creator>White, Heather</dc:creator>
  <cp:lastModifiedBy>Edeburn, Katherine R</cp:lastModifiedBy>
  <cp:revision>421</cp:revision>
  <dcterms:created xsi:type="dcterms:W3CDTF">2021-03-31T16:28:55Z</dcterms:created>
  <dcterms:modified xsi:type="dcterms:W3CDTF">2022-11-22T15:08:57Z</dcterms:modified>
</cp:coreProperties>
</file>