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89" r:id="rId2"/>
    <p:sldId id="897" r:id="rId3"/>
    <p:sldId id="256" r:id="rId4"/>
    <p:sldId id="896" r:id="rId5"/>
    <p:sldId id="1330" r:id="rId6"/>
    <p:sldId id="1481" r:id="rId7"/>
    <p:sldId id="1440" r:id="rId8"/>
    <p:sldId id="1424" r:id="rId9"/>
    <p:sldId id="1425" r:id="rId10"/>
    <p:sldId id="878" r:id="rId11"/>
    <p:sldId id="895" r:id="rId12"/>
    <p:sldId id="1335" r:id="rId13"/>
    <p:sldId id="1307" r:id="rId14"/>
    <p:sldId id="1441" r:id="rId15"/>
    <p:sldId id="1480" r:id="rId16"/>
    <p:sldId id="1478" r:id="rId17"/>
    <p:sldId id="1474" r:id="rId18"/>
    <p:sldId id="1443" r:id="rId19"/>
    <p:sldId id="1482" r:id="rId20"/>
    <p:sldId id="1475" r:id="rId21"/>
    <p:sldId id="1483" r:id="rId22"/>
    <p:sldId id="1460" r:id="rId23"/>
    <p:sldId id="1484" r:id="rId24"/>
    <p:sldId id="1485" r:id="rId25"/>
    <p:sldId id="831" r:id="rId26"/>
    <p:sldId id="1461" r:id="rId27"/>
    <p:sldId id="1455" r:id="rId28"/>
    <p:sldId id="45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ED7D31"/>
    <a:srgbClr val="B4B4B4"/>
    <a:srgbClr val="FF5050"/>
    <a:srgbClr val="629DD1"/>
    <a:srgbClr val="F4B183"/>
    <a:srgbClr val="A9D18E"/>
    <a:srgbClr val="FCE8DA"/>
    <a:srgbClr val="E5F1DD"/>
    <a:srgbClr val="BC7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17" autoAdjust="0"/>
    <p:restoredTop sz="89056" autoAdjust="0"/>
  </p:normalViewPr>
  <p:slideViewPr>
    <p:cSldViewPr snapToGrid="0">
      <p:cViewPr varScale="1">
        <p:scale>
          <a:sx n="53" d="100"/>
          <a:sy n="53" d="100"/>
        </p:scale>
        <p:origin x="90" y="1098"/>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July).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https://umassmed-my.sharepoint.com/personal/katherine_edeburn_umassmed_edu/Documents/Documents/Control%20Childre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July).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umassmed-my.sharepoint.com/personal/katherine_edeburn_umassmed_edu/Documents/Documents/Withdrawal%20Trends.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Total!$B$2:$B$10</c:f>
              <c:numCache>
                <c:formatCode>0.0</c:formatCode>
                <c:ptCount val="9"/>
                <c:pt idx="0">
                  <c:v>7</c:v>
                </c:pt>
                <c:pt idx="1">
                  <c:v>11</c:v>
                </c:pt>
                <c:pt idx="2">
                  <c:v>20</c:v>
                </c:pt>
                <c:pt idx="3">
                  <c:v>24</c:v>
                </c:pt>
                <c:pt idx="4">
                  <c:v>44</c:v>
                </c:pt>
                <c:pt idx="5">
                  <c:v>53</c:v>
                </c:pt>
                <c:pt idx="6">
                  <c:v>36</c:v>
                </c:pt>
                <c:pt idx="7">
                  <c:v>39</c:v>
                </c:pt>
                <c:pt idx="8">
                  <c:v>15</c:v>
                </c:pt>
              </c:numCache>
            </c:numRef>
          </c:val>
          <c:smooth val="0"/>
          <c:extLst>
            <c:ext xmlns:c16="http://schemas.microsoft.com/office/drawing/2014/chart" uri="{C3380CC4-5D6E-409C-BE32-E72D297353CC}">
              <c16:uniqueId val="{00000000-5E8C-4075-9D89-550EBF2E12D7}"/>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0.17786313867851686"/>
                  <c:y val="-2.0210117074788234E-2"/>
                </c:manualLayout>
              </c:layout>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t>UCL</a:t>
                    </a:r>
                  </a:p>
                </c:rich>
              </c:tx>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E8C-4075-9D89-550EBF2E12D7}"/>
                </c:ext>
              </c:extLst>
            </c:dLbl>
            <c:dLbl>
              <c:idx val="4"/>
              <c:layout>
                <c:manualLayout>
                  <c:x val="-0.11080429481127235"/>
                  <c:y val="-2.2990015864493195E-2"/>
                </c:manualLayout>
              </c:layout>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E8C-4075-9D89-550EBF2E12D7}"/>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Total!$C$2:$C$10</c:f>
              <c:numCache>
                <c:formatCode>0.0</c:formatCode>
                <c:ptCount val="9"/>
                <c:pt idx="0">
                  <c:v>31.471999999999998</c:v>
                </c:pt>
                <c:pt idx="1">
                  <c:v>47.271999999999998</c:v>
                </c:pt>
                <c:pt idx="2">
                  <c:v>47.271999999999998</c:v>
                </c:pt>
                <c:pt idx="3">
                  <c:v>47.271999999999998</c:v>
                </c:pt>
                <c:pt idx="4">
                  <c:v>47.271999999999998</c:v>
                </c:pt>
                <c:pt idx="5">
                  <c:v>47.271999999999998</c:v>
                </c:pt>
                <c:pt idx="6">
                  <c:v>47.271999999999998</c:v>
                </c:pt>
                <c:pt idx="7">
                  <c:v>47.271999999999998</c:v>
                </c:pt>
                <c:pt idx="8">
                  <c:v>47.271999999999998</c:v>
                </c:pt>
              </c:numCache>
            </c:numRef>
          </c:val>
          <c:smooth val="0"/>
          <c:extLst>
            <c:ext xmlns:c16="http://schemas.microsoft.com/office/drawing/2014/chart" uri="{C3380CC4-5D6E-409C-BE32-E72D297353CC}">
              <c16:uniqueId val="{00000003-5E8C-4075-9D89-550EBF2E12D7}"/>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Total!$D$2:$D$7</c:f>
              <c:numCache>
                <c:formatCode>0.0</c:formatCode>
                <c:ptCount val="6"/>
                <c:pt idx="0">
                  <c:v>23.314666666666668</c:v>
                </c:pt>
                <c:pt idx="1">
                  <c:v>39.114666666666665</c:v>
                </c:pt>
                <c:pt idx="2">
                  <c:v>39.114666666666665</c:v>
                </c:pt>
                <c:pt idx="3">
                  <c:v>39.114666666666665</c:v>
                </c:pt>
                <c:pt idx="4">
                  <c:v>39.114666666666665</c:v>
                </c:pt>
                <c:pt idx="5">
                  <c:v>39.114666666666665</c:v>
                </c:pt>
              </c:numCache>
            </c:numRef>
          </c:val>
          <c:smooth val="0"/>
          <c:extLst>
            <c:ext xmlns:c16="http://schemas.microsoft.com/office/drawing/2014/chart" uri="{C3380CC4-5D6E-409C-BE32-E72D297353CC}">
              <c16:uniqueId val="{00000004-5E8C-4075-9D89-550EBF2E12D7}"/>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Total!$E$2:$E$7</c:f>
              <c:numCache>
                <c:formatCode>0.0</c:formatCode>
                <c:ptCount val="6"/>
                <c:pt idx="0">
                  <c:v>15.157333333333334</c:v>
                </c:pt>
                <c:pt idx="1">
                  <c:v>30.957333333333334</c:v>
                </c:pt>
                <c:pt idx="2">
                  <c:v>30.957333333333334</c:v>
                </c:pt>
                <c:pt idx="3">
                  <c:v>30.957333333333334</c:v>
                </c:pt>
                <c:pt idx="4">
                  <c:v>30.957333333333334</c:v>
                </c:pt>
                <c:pt idx="5">
                  <c:v>30.957333333333334</c:v>
                </c:pt>
              </c:numCache>
            </c:numRef>
          </c:val>
          <c:smooth val="0"/>
          <c:extLst>
            <c:ext xmlns:c16="http://schemas.microsoft.com/office/drawing/2014/chart" uri="{C3380CC4-5D6E-409C-BE32-E72D297353CC}">
              <c16:uniqueId val="{00000005-5E8C-4075-9D89-550EBF2E12D7}"/>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0.39641556317685506"/>
                  <c:y val="-2.5282990312468154E-2"/>
                </c:manualLayout>
              </c:layout>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t>CL</a:t>
                    </a:r>
                  </a:p>
                </c:rich>
              </c:tx>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E8C-4075-9D89-550EBF2E12D7}"/>
                </c:ext>
              </c:extLst>
            </c:dLbl>
            <c:dLbl>
              <c:idx val="4"/>
              <c:layout>
                <c:manualLayout>
                  <c:x val="9.7460056659298397E-2"/>
                  <c:y val="-2.516111662912222E-2"/>
                </c:manualLayout>
              </c:layout>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E8C-4075-9D89-550EBF2E12D7}"/>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Total!$F$2:$F$10</c:f>
              <c:numCache>
                <c:formatCode>0.0</c:formatCode>
                <c:ptCount val="9"/>
                <c:pt idx="0">
                  <c:v>7</c:v>
                </c:pt>
                <c:pt idx="1">
                  <c:v>22.8</c:v>
                </c:pt>
                <c:pt idx="2">
                  <c:v>22.8</c:v>
                </c:pt>
                <c:pt idx="3">
                  <c:v>22.8</c:v>
                </c:pt>
                <c:pt idx="4">
                  <c:v>22.8</c:v>
                </c:pt>
                <c:pt idx="5">
                  <c:v>22.8</c:v>
                </c:pt>
                <c:pt idx="6">
                  <c:v>22.8</c:v>
                </c:pt>
                <c:pt idx="7">
                  <c:v>22.8</c:v>
                </c:pt>
                <c:pt idx="8">
                  <c:v>22.8</c:v>
                </c:pt>
              </c:numCache>
            </c:numRef>
          </c:val>
          <c:smooth val="0"/>
          <c:extLst>
            <c:ext xmlns:c16="http://schemas.microsoft.com/office/drawing/2014/chart" uri="{C3380CC4-5D6E-409C-BE32-E72D297353CC}">
              <c16:uniqueId val="{00000008-5E8C-4075-9D89-550EBF2E12D7}"/>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Total!$G$2:$G$7</c:f>
              <c:numCache>
                <c:formatCode>0.0</c:formatCode>
                <c:ptCount val="6"/>
                <c:pt idx="0">
                  <c:v>-1.1573333333333338</c:v>
                </c:pt>
                <c:pt idx="1">
                  <c:v>14.642666666666667</c:v>
                </c:pt>
                <c:pt idx="2">
                  <c:v>14.642666666666667</c:v>
                </c:pt>
                <c:pt idx="3">
                  <c:v>14.642666666666667</c:v>
                </c:pt>
                <c:pt idx="4">
                  <c:v>14.642666666666667</c:v>
                </c:pt>
                <c:pt idx="5">
                  <c:v>14.642666666666667</c:v>
                </c:pt>
              </c:numCache>
            </c:numRef>
          </c:val>
          <c:smooth val="0"/>
          <c:extLst>
            <c:ext xmlns:c16="http://schemas.microsoft.com/office/drawing/2014/chart" uri="{C3380CC4-5D6E-409C-BE32-E72D297353CC}">
              <c16:uniqueId val="{00000009-5E8C-4075-9D89-550EBF2E12D7}"/>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Total!$H$2:$H$7</c:f>
              <c:numCache>
                <c:formatCode>0.0</c:formatCode>
                <c:ptCount val="6"/>
                <c:pt idx="0">
                  <c:v>-9.3146666666666675</c:v>
                </c:pt>
                <c:pt idx="1">
                  <c:v>6.4853333333333332</c:v>
                </c:pt>
                <c:pt idx="2">
                  <c:v>6.4853333333333332</c:v>
                </c:pt>
                <c:pt idx="3">
                  <c:v>6.4853333333333332</c:v>
                </c:pt>
                <c:pt idx="4">
                  <c:v>6.4853333333333332</c:v>
                </c:pt>
                <c:pt idx="5">
                  <c:v>6.4853333333333332</c:v>
                </c:pt>
              </c:numCache>
            </c:numRef>
          </c:val>
          <c:smooth val="0"/>
          <c:extLst>
            <c:ext xmlns:c16="http://schemas.microsoft.com/office/drawing/2014/chart" uri="{C3380CC4-5D6E-409C-BE32-E72D297353CC}">
              <c16:uniqueId val="{0000000A-5E8C-4075-9D89-550EBF2E12D7}"/>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5E8C-4075-9D89-550EBF2E12D7}"/>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E8C-4075-9D89-550EBF2E12D7}"/>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Total!$I$2:$I$8</c:f>
              <c:numCache>
                <c:formatCode>0.0</c:formatCode>
                <c:ptCount val="7"/>
                <c:pt idx="0">
                  <c:v>-17.471999999999998</c:v>
                </c:pt>
                <c:pt idx="1">
                  <c:v>-1.671999999999997</c:v>
                </c:pt>
                <c:pt idx="2">
                  <c:v>-1.671999999999997</c:v>
                </c:pt>
                <c:pt idx="3">
                  <c:v>-1.671999999999997</c:v>
                </c:pt>
                <c:pt idx="4">
                  <c:v>-1.671999999999997</c:v>
                </c:pt>
                <c:pt idx="5">
                  <c:v>-1.671999999999997</c:v>
                </c:pt>
                <c:pt idx="6">
                  <c:v>-1.671999999999997</c:v>
                </c:pt>
              </c:numCache>
            </c:numRef>
          </c:val>
          <c:smooth val="0"/>
          <c:extLst>
            <c:ext xmlns:c16="http://schemas.microsoft.com/office/drawing/2014/chart" uri="{C3380CC4-5D6E-409C-BE32-E72D297353CC}">
              <c16:uniqueId val="{0000000D-5E8C-4075-9D89-550EBF2E12D7}"/>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44569154209197259"/>
                  <c:y val="-0.47344921917185218"/>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5E8C-4075-9D89-550EBF2E12D7}"/>
                </c:ext>
              </c:extLst>
            </c:dLbl>
            <c:dLbl>
              <c:idx val="3"/>
              <c:layout>
                <c:manualLayout>
                  <c:x val="0.19144684228772618"/>
                  <c:y val="-0.19456496608831489"/>
                </c:manualLayout>
              </c:layout>
              <c:tx>
                <c:rich>
                  <a:bodyPr/>
                  <a:lstStyle/>
                  <a:p>
                    <a:r>
                      <a:rPr lang="en-US"/>
                      <a:t>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5E8C-4075-9D89-550EBF2E12D7}"/>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Total!$T$2:$T$10</c:f>
              <c:numCache>
                <c:formatCode>General</c:formatCode>
                <c:ptCount val="9"/>
                <c:pt idx="0">
                  <c:v>12</c:v>
                </c:pt>
                <c:pt idx="1">
                  <c:v>23</c:v>
                </c:pt>
                <c:pt idx="2">
                  <c:v>45</c:v>
                </c:pt>
                <c:pt idx="3">
                  <c:v>63</c:v>
                </c:pt>
                <c:pt idx="4">
                  <c:v>88</c:v>
                </c:pt>
                <c:pt idx="5">
                  <c:v>88</c:v>
                </c:pt>
                <c:pt idx="6">
                  <c:v>88</c:v>
                </c:pt>
                <c:pt idx="7">
                  <c:v>88</c:v>
                </c:pt>
                <c:pt idx="8">
                  <c:v>88</c:v>
                </c:pt>
              </c:numCache>
            </c:numRef>
          </c:val>
          <c:smooth val="0"/>
          <c:extLst>
            <c:ext xmlns:c16="http://schemas.microsoft.com/office/drawing/2014/chart" uri="{C3380CC4-5D6E-409C-BE32-E72D297353CC}">
              <c16:uniqueId val="{00000010-5E8C-4075-9D89-550EBF2E12D7}"/>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a:t>NICU Discharge Quarter</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a:t>Participants</a:t>
                </a:r>
                <a:r>
                  <a:rPr lang="en-US" sz="1600" baseline="0"/>
                  <a:t> Followed by the RHO Program</a:t>
                </a:r>
                <a:endParaRPr lang="en-US" sz="1600"/>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Implementation: Average Duration of Home Oxygen Therapy for Infants Followed by the RHO</a:t>
            </a:r>
            <a:r>
              <a:rPr lang="en-US" sz="1600" baseline="0"/>
              <a:t> Program Across All Implementation Sites</a:t>
            </a:r>
            <a:endParaRPr lang="en-US" sz="1600"/>
          </a:p>
        </c:rich>
      </c:tx>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Duration'!$A$2:$A$10</c:f>
              <c:strCache>
                <c:ptCount val="9"/>
                <c:pt idx="0">
                  <c:v>Q2 2021 (n=2)</c:v>
                </c:pt>
                <c:pt idx="1">
                  <c:v>Q3 2021 (n=5)</c:v>
                </c:pt>
                <c:pt idx="2">
                  <c:v>Q4 2021 (n=8)</c:v>
                </c:pt>
                <c:pt idx="3">
                  <c:v>Q1 2022 (n=11)</c:v>
                </c:pt>
                <c:pt idx="4">
                  <c:v>Q2 2022 (n=15)</c:v>
                </c:pt>
                <c:pt idx="5">
                  <c:v>Q3 2022 (n=27)</c:v>
                </c:pt>
                <c:pt idx="6">
                  <c:v>Q4 2022 (n=31)</c:v>
                </c:pt>
                <c:pt idx="7">
                  <c:v>Q1 2023 (n=19)</c:v>
                </c:pt>
                <c:pt idx="8">
                  <c:v>Q2 2023 (n=12)</c:v>
                </c:pt>
              </c:strCache>
            </c:strRef>
          </c:cat>
          <c:val>
            <c:numRef>
              <c:f>'Avg HOT Duration'!$B$2:$B$10</c:f>
              <c:numCache>
                <c:formatCode>0.0</c:formatCode>
                <c:ptCount val="9"/>
                <c:pt idx="0">
                  <c:v>102</c:v>
                </c:pt>
                <c:pt idx="1">
                  <c:v>121.4</c:v>
                </c:pt>
                <c:pt idx="2">
                  <c:v>74.7</c:v>
                </c:pt>
                <c:pt idx="3">
                  <c:v>104.27272727272727</c:v>
                </c:pt>
                <c:pt idx="4">
                  <c:v>100.13333333333334</c:v>
                </c:pt>
                <c:pt idx="5">
                  <c:v>80.407407407407405</c:v>
                </c:pt>
                <c:pt idx="6">
                  <c:v>79.096774193548384</c:v>
                </c:pt>
                <c:pt idx="7">
                  <c:v>57.684210526315788</c:v>
                </c:pt>
                <c:pt idx="8">
                  <c:v>26.25</c:v>
                </c:pt>
              </c:numCache>
            </c:numRef>
          </c:val>
          <c:smooth val="0"/>
          <c:extLst>
            <c:ext xmlns:c16="http://schemas.microsoft.com/office/drawing/2014/chart" uri="{C3380CC4-5D6E-409C-BE32-E72D297353CC}">
              <c16:uniqueId val="{00000000-DF3E-443D-841C-56B008A7A3A0}"/>
            </c:ext>
          </c:extLst>
        </c:ser>
        <c:ser>
          <c:idx val="1"/>
          <c:order val="1"/>
          <c:tx>
            <c:strRef>
              <c:f>'Avg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0.11249855860136401"/>
                  <c:y val="-2.310124084147376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DF3E-443D-841C-56B008A7A3A0}"/>
                </c:ext>
              </c:extLst>
            </c:dLbl>
            <c:dLbl>
              <c:idx val="3"/>
              <c:layout>
                <c:manualLayout>
                  <c:x val="-3.6381725721784774E-2"/>
                  <c:y val="-2.018688285925064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F3E-443D-841C-56B008A7A3A0}"/>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Duration'!$A$2:$A$10</c:f>
              <c:strCache>
                <c:ptCount val="9"/>
                <c:pt idx="0">
                  <c:v>Q2 2021 (n=2)</c:v>
                </c:pt>
                <c:pt idx="1">
                  <c:v>Q3 2021 (n=5)</c:v>
                </c:pt>
                <c:pt idx="2">
                  <c:v>Q4 2021 (n=8)</c:v>
                </c:pt>
                <c:pt idx="3">
                  <c:v>Q1 2022 (n=11)</c:v>
                </c:pt>
                <c:pt idx="4">
                  <c:v>Q2 2022 (n=15)</c:v>
                </c:pt>
                <c:pt idx="5">
                  <c:v>Q3 2022 (n=27)</c:v>
                </c:pt>
                <c:pt idx="6">
                  <c:v>Q4 2022 (n=31)</c:v>
                </c:pt>
                <c:pt idx="7">
                  <c:v>Q1 2023 (n=19)</c:v>
                </c:pt>
                <c:pt idx="8">
                  <c:v>Q2 2023 (n=12)</c:v>
                </c:pt>
              </c:strCache>
            </c:strRef>
          </c:cat>
          <c:val>
            <c:numRef>
              <c:f>'Avg HOT Duration'!$C$2:$C$10</c:f>
              <c:numCache>
                <c:formatCode>0.0</c:formatCode>
                <c:ptCount val="9"/>
                <c:pt idx="0">
                  <c:v>176.39027488524181</c:v>
                </c:pt>
                <c:pt idx="1">
                  <c:v>176.39027488524181</c:v>
                </c:pt>
                <c:pt idx="2">
                  <c:v>139.33948241857496</c:v>
                </c:pt>
                <c:pt idx="3">
                  <c:v>139.33948241857496</c:v>
                </c:pt>
                <c:pt idx="4">
                  <c:v>139.33948241857496</c:v>
                </c:pt>
                <c:pt idx="5">
                  <c:v>139.33948241857496</c:v>
                </c:pt>
                <c:pt idx="6">
                  <c:v>139.33948241857496</c:v>
                </c:pt>
                <c:pt idx="7">
                  <c:v>139.33948241857496</c:v>
                </c:pt>
                <c:pt idx="8">
                  <c:v>139.33948241857496</c:v>
                </c:pt>
              </c:numCache>
            </c:numRef>
          </c:val>
          <c:smooth val="0"/>
          <c:extLst>
            <c:ext xmlns:c16="http://schemas.microsoft.com/office/drawing/2014/chart" uri="{C3380CC4-5D6E-409C-BE32-E72D297353CC}">
              <c16:uniqueId val="{00000003-DF3E-443D-841C-56B008A7A3A0}"/>
            </c:ext>
          </c:extLst>
        </c:ser>
        <c:ser>
          <c:idx val="2"/>
          <c:order val="2"/>
          <c:tx>
            <c:strRef>
              <c:f>'Avg HOT Duration'!$D$1</c:f>
              <c:strCache>
                <c:ptCount val="1"/>
                <c:pt idx="0">
                  <c:v> +2 Sigma</c:v>
                </c:pt>
              </c:strCache>
            </c:strRef>
          </c:tx>
          <c:spPr>
            <a:ln w="25400">
              <a:noFill/>
            </a:ln>
            <a:effectLst/>
          </c:spPr>
          <c:marker>
            <c:symbol val="none"/>
          </c:marker>
          <c:cat>
            <c:strRef>
              <c:f>'Avg HOT Duration'!$A$2:$A$10</c:f>
              <c:strCache>
                <c:ptCount val="9"/>
                <c:pt idx="0">
                  <c:v>Q2 2021 (n=2)</c:v>
                </c:pt>
                <c:pt idx="1">
                  <c:v>Q3 2021 (n=5)</c:v>
                </c:pt>
                <c:pt idx="2">
                  <c:v>Q4 2021 (n=8)</c:v>
                </c:pt>
                <c:pt idx="3">
                  <c:v>Q1 2022 (n=11)</c:v>
                </c:pt>
                <c:pt idx="4">
                  <c:v>Q2 2022 (n=15)</c:v>
                </c:pt>
                <c:pt idx="5">
                  <c:v>Q3 2022 (n=27)</c:v>
                </c:pt>
                <c:pt idx="6">
                  <c:v>Q4 2022 (n=31)</c:v>
                </c:pt>
                <c:pt idx="7">
                  <c:v>Q1 2023 (n=19)</c:v>
                </c:pt>
                <c:pt idx="8">
                  <c:v>Q2 2023 (n=12)</c:v>
                </c:pt>
              </c:strCache>
            </c:strRef>
          </c:cat>
          <c:val>
            <c:numRef>
              <c:f>'Avg HOT Duration'!$D$2:$D$8</c:f>
              <c:numCache>
                <c:formatCode>0.0</c:formatCode>
                <c:ptCount val="7"/>
                <c:pt idx="0">
                  <c:v>154.82684992349454</c:v>
                </c:pt>
                <c:pt idx="1">
                  <c:v>154.82684992349454</c:v>
                </c:pt>
                <c:pt idx="2">
                  <c:v>117.77605745682771</c:v>
                </c:pt>
                <c:pt idx="3">
                  <c:v>117.77605745682771</c:v>
                </c:pt>
                <c:pt idx="4">
                  <c:v>117.77605745682771</c:v>
                </c:pt>
                <c:pt idx="5">
                  <c:v>117.77605745682771</c:v>
                </c:pt>
                <c:pt idx="6">
                  <c:v>117.77605745682771</c:v>
                </c:pt>
              </c:numCache>
            </c:numRef>
          </c:val>
          <c:smooth val="0"/>
          <c:extLst>
            <c:ext xmlns:c16="http://schemas.microsoft.com/office/drawing/2014/chart" uri="{C3380CC4-5D6E-409C-BE32-E72D297353CC}">
              <c16:uniqueId val="{00000004-DF3E-443D-841C-56B008A7A3A0}"/>
            </c:ext>
          </c:extLst>
        </c:ser>
        <c:ser>
          <c:idx val="3"/>
          <c:order val="3"/>
          <c:tx>
            <c:strRef>
              <c:f>'Avg HOT Duration'!$E$1</c:f>
              <c:strCache>
                <c:ptCount val="1"/>
                <c:pt idx="0">
                  <c:v> +1 Sigma</c:v>
                </c:pt>
              </c:strCache>
            </c:strRef>
          </c:tx>
          <c:spPr>
            <a:ln w="25400">
              <a:noFill/>
            </a:ln>
            <a:effectLst/>
          </c:spPr>
          <c:marker>
            <c:symbol val="none"/>
          </c:marker>
          <c:cat>
            <c:strRef>
              <c:f>'Avg HOT Duration'!$A$2:$A$10</c:f>
              <c:strCache>
                <c:ptCount val="9"/>
                <c:pt idx="0">
                  <c:v>Q2 2021 (n=2)</c:v>
                </c:pt>
                <c:pt idx="1">
                  <c:v>Q3 2021 (n=5)</c:v>
                </c:pt>
                <c:pt idx="2">
                  <c:v>Q4 2021 (n=8)</c:v>
                </c:pt>
                <c:pt idx="3">
                  <c:v>Q1 2022 (n=11)</c:v>
                </c:pt>
                <c:pt idx="4">
                  <c:v>Q2 2022 (n=15)</c:v>
                </c:pt>
                <c:pt idx="5">
                  <c:v>Q3 2022 (n=27)</c:v>
                </c:pt>
                <c:pt idx="6">
                  <c:v>Q4 2022 (n=31)</c:v>
                </c:pt>
                <c:pt idx="7">
                  <c:v>Q1 2023 (n=19)</c:v>
                </c:pt>
                <c:pt idx="8">
                  <c:v>Q2 2023 (n=12)</c:v>
                </c:pt>
              </c:strCache>
            </c:strRef>
          </c:cat>
          <c:val>
            <c:numRef>
              <c:f>'Avg HOT Duration'!$E$2:$E$8</c:f>
              <c:numCache>
                <c:formatCode>0.0</c:formatCode>
                <c:ptCount val="7"/>
                <c:pt idx="0">
                  <c:v>133.26342496174726</c:v>
                </c:pt>
                <c:pt idx="1">
                  <c:v>133.26342496174726</c:v>
                </c:pt>
                <c:pt idx="2">
                  <c:v>96.212632495080442</c:v>
                </c:pt>
                <c:pt idx="3">
                  <c:v>96.212632495080442</c:v>
                </c:pt>
                <c:pt idx="4">
                  <c:v>96.212632495080442</c:v>
                </c:pt>
                <c:pt idx="5">
                  <c:v>96.212632495080442</c:v>
                </c:pt>
                <c:pt idx="6">
                  <c:v>96.212632495080442</c:v>
                </c:pt>
              </c:numCache>
            </c:numRef>
          </c:val>
          <c:smooth val="0"/>
          <c:extLst>
            <c:ext xmlns:c16="http://schemas.microsoft.com/office/drawing/2014/chart" uri="{C3380CC4-5D6E-409C-BE32-E72D297353CC}">
              <c16:uniqueId val="{00000005-DF3E-443D-841C-56B008A7A3A0}"/>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0.1108945487282412"/>
                  <c:y val="-2.601563030671310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DF3E-443D-841C-56B008A7A3A0}"/>
                </c:ext>
              </c:extLst>
            </c:dLbl>
            <c:dLbl>
              <c:idx val="3"/>
              <c:layout>
                <c:manualLayout>
                  <c:x val="-3.3895833333333333E-2"/>
                  <c:y val="-2.3870110111652312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F3E-443D-841C-56B008A7A3A0}"/>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Duration'!$A$2:$A$10</c:f>
              <c:strCache>
                <c:ptCount val="9"/>
                <c:pt idx="0">
                  <c:v>Q2 2021 (n=2)</c:v>
                </c:pt>
                <c:pt idx="1">
                  <c:v>Q3 2021 (n=5)</c:v>
                </c:pt>
                <c:pt idx="2">
                  <c:v>Q4 2021 (n=8)</c:v>
                </c:pt>
                <c:pt idx="3">
                  <c:v>Q1 2022 (n=11)</c:v>
                </c:pt>
                <c:pt idx="4">
                  <c:v>Q2 2022 (n=15)</c:v>
                </c:pt>
                <c:pt idx="5">
                  <c:v>Q3 2022 (n=27)</c:v>
                </c:pt>
                <c:pt idx="6">
                  <c:v>Q4 2022 (n=31)</c:v>
                </c:pt>
                <c:pt idx="7">
                  <c:v>Q1 2023 (n=19)</c:v>
                </c:pt>
                <c:pt idx="8">
                  <c:v>Q2 2023 (n=12)</c:v>
                </c:pt>
              </c:strCache>
            </c:strRef>
          </c:cat>
          <c:val>
            <c:numRef>
              <c:f>'Avg HOT Duration'!$F$2:$F$10</c:f>
              <c:numCache>
                <c:formatCode>0.0</c:formatCode>
                <c:ptCount val="9"/>
                <c:pt idx="0">
                  <c:v>111.7</c:v>
                </c:pt>
                <c:pt idx="1">
                  <c:v>111.7</c:v>
                </c:pt>
                <c:pt idx="2">
                  <c:v>74.649207533333183</c:v>
                </c:pt>
                <c:pt idx="3">
                  <c:v>74.649207533333183</c:v>
                </c:pt>
                <c:pt idx="4">
                  <c:v>74.649207533333183</c:v>
                </c:pt>
                <c:pt idx="5">
                  <c:v>74.649207533333183</c:v>
                </c:pt>
                <c:pt idx="6">
                  <c:v>74.649207533333183</c:v>
                </c:pt>
                <c:pt idx="7">
                  <c:v>74.649207533333183</c:v>
                </c:pt>
                <c:pt idx="8">
                  <c:v>74.649207533333183</c:v>
                </c:pt>
              </c:numCache>
            </c:numRef>
          </c:val>
          <c:smooth val="0"/>
          <c:extLst>
            <c:ext xmlns:c16="http://schemas.microsoft.com/office/drawing/2014/chart" uri="{C3380CC4-5D6E-409C-BE32-E72D297353CC}">
              <c16:uniqueId val="{00000008-DF3E-443D-841C-56B008A7A3A0}"/>
            </c:ext>
          </c:extLst>
        </c:ser>
        <c:ser>
          <c:idx val="5"/>
          <c:order val="5"/>
          <c:tx>
            <c:strRef>
              <c:f>'Avg HOT Duration'!$G$1</c:f>
              <c:strCache>
                <c:ptCount val="1"/>
                <c:pt idx="0">
                  <c:v> -1 Sigma</c:v>
                </c:pt>
              </c:strCache>
            </c:strRef>
          </c:tx>
          <c:spPr>
            <a:ln w="25400">
              <a:noFill/>
            </a:ln>
            <a:effectLst/>
          </c:spPr>
          <c:marker>
            <c:symbol val="none"/>
          </c:marker>
          <c:cat>
            <c:strRef>
              <c:f>'Avg HOT Duration'!$A$2:$A$10</c:f>
              <c:strCache>
                <c:ptCount val="9"/>
                <c:pt idx="0">
                  <c:v>Q2 2021 (n=2)</c:v>
                </c:pt>
                <c:pt idx="1">
                  <c:v>Q3 2021 (n=5)</c:v>
                </c:pt>
                <c:pt idx="2">
                  <c:v>Q4 2021 (n=8)</c:v>
                </c:pt>
                <c:pt idx="3">
                  <c:v>Q1 2022 (n=11)</c:v>
                </c:pt>
                <c:pt idx="4">
                  <c:v>Q2 2022 (n=15)</c:v>
                </c:pt>
                <c:pt idx="5">
                  <c:v>Q3 2022 (n=27)</c:v>
                </c:pt>
                <c:pt idx="6">
                  <c:v>Q4 2022 (n=31)</c:v>
                </c:pt>
                <c:pt idx="7">
                  <c:v>Q1 2023 (n=19)</c:v>
                </c:pt>
                <c:pt idx="8">
                  <c:v>Q2 2023 (n=12)</c:v>
                </c:pt>
              </c:strCache>
            </c:strRef>
          </c:cat>
          <c:val>
            <c:numRef>
              <c:f>'Avg HOT Duration'!$G$2:$G$8</c:f>
              <c:numCache>
                <c:formatCode>0.0</c:formatCode>
                <c:ptCount val="7"/>
                <c:pt idx="0">
                  <c:v>90.136575038252744</c:v>
                </c:pt>
                <c:pt idx="1">
                  <c:v>90.136575038252744</c:v>
                </c:pt>
                <c:pt idx="2">
                  <c:v>53.085782571585924</c:v>
                </c:pt>
                <c:pt idx="3">
                  <c:v>53.085782571585924</c:v>
                </c:pt>
                <c:pt idx="4">
                  <c:v>53.085782571585924</c:v>
                </c:pt>
                <c:pt idx="5">
                  <c:v>53.085782571585924</c:v>
                </c:pt>
                <c:pt idx="6">
                  <c:v>53.085782571585924</c:v>
                </c:pt>
              </c:numCache>
            </c:numRef>
          </c:val>
          <c:smooth val="0"/>
          <c:extLst>
            <c:ext xmlns:c16="http://schemas.microsoft.com/office/drawing/2014/chart" uri="{C3380CC4-5D6E-409C-BE32-E72D297353CC}">
              <c16:uniqueId val="{00000009-DF3E-443D-841C-56B008A7A3A0}"/>
            </c:ext>
          </c:extLst>
        </c:ser>
        <c:ser>
          <c:idx val="6"/>
          <c:order val="6"/>
          <c:tx>
            <c:strRef>
              <c:f>'Avg HOT Duration'!$H$1</c:f>
              <c:strCache>
                <c:ptCount val="1"/>
                <c:pt idx="0">
                  <c:v> -2 Sigma</c:v>
                </c:pt>
              </c:strCache>
            </c:strRef>
          </c:tx>
          <c:spPr>
            <a:ln w="25400">
              <a:noFill/>
            </a:ln>
            <a:effectLst/>
          </c:spPr>
          <c:marker>
            <c:symbol val="none"/>
          </c:marker>
          <c:cat>
            <c:strRef>
              <c:f>'Avg HOT Duration'!$A$2:$A$10</c:f>
              <c:strCache>
                <c:ptCount val="9"/>
                <c:pt idx="0">
                  <c:v>Q2 2021 (n=2)</c:v>
                </c:pt>
                <c:pt idx="1">
                  <c:v>Q3 2021 (n=5)</c:v>
                </c:pt>
                <c:pt idx="2">
                  <c:v>Q4 2021 (n=8)</c:v>
                </c:pt>
                <c:pt idx="3">
                  <c:v>Q1 2022 (n=11)</c:v>
                </c:pt>
                <c:pt idx="4">
                  <c:v>Q2 2022 (n=15)</c:v>
                </c:pt>
                <c:pt idx="5">
                  <c:v>Q3 2022 (n=27)</c:v>
                </c:pt>
                <c:pt idx="6">
                  <c:v>Q4 2022 (n=31)</c:v>
                </c:pt>
                <c:pt idx="7">
                  <c:v>Q1 2023 (n=19)</c:v>
                </c:pt>
                <c:pt idx="8">
                  <c:v>Q2 2023 (n=12)</c:v>
                </c:pt>
              </c:strCache>
            </c:strRef>
          </c:cat>
          <c:val>
            <c:numRef>
              <c:f>'Avg HOT Duration'!$H$2:$H$8</c:f>
              <c:numCache>
                <c:formatCode>0.0</c:formatCode>
                <c:ptCount val="7"/>
                <c:pt idx="0">
                  <c:v>68.57315007650547</c:v>
                </c:pt>
                <c:pt idx="1">
                  <c:v>68.57315007650547</c:v>
                </c:pt>
                <c:pt idx="2">
                  <c:v>31.522357609838657</c:v>
                </c:pt>
                <c:pt idx="3">
                  <c:v>31.522357609838657</c:v>
                </c:pt>
                <c:pt idx="4">
                  <c:v>31.522357609838657</c:v>
                </c:pt>
                <c:pt idx="5">
                  <c:v>31.522357609838657</c:v>
                </c:pt>
                <c:pt idx="6">
                  <c:v>31.522357609838657</c:v>
                </c:pt>
              </c:numCache>
            </c:numRef>
          </c:val>
          <c:smooth val="0"/>
          <c:extLst>
            <c:ext xmlns:c16="http://schemas.microsoft.com/office/drawing/2014/chart" uri="{C3380CC4-5D6E-409C-BE32-E72D297353CC}">
              <c16:uniqueId val="{0000000A-DF3E-443D-841C-56B008A7A3A0}"/>
            </c:ext>
          </c:extLst>
        </c:ser>
        <c:ser>
          <c:idx val="7"/>
          <c:order val="7"/>
          <c:tx>
            <c:strRef>
              <c:f>'Avg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0.11249855860136401"/>
                  <c:y val="-2.8930019771952465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DF3E-443D-841C-56B008A7A3A0}"/>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F3E-443D-841C-56B008A7A3A0}"/>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Duration'!$A$2:$A$10</c:f>
              <c:strCache>
                <c:ptCount val="9"/>
                <c:pt idx="0">
                  <c:v>Q2 2021 (n=2)</c:v>
                </c:pt>
                <c:pt idx="1">
                  <c:v>Q3 2021 (n=5)</c:v>
                </c:pt>
                <c:pt idx="2">
                  <c:v>Q4 2021 (n=8)</c:v>
                </c:pt>
                <c:pt idx="3">
                  <c:v>Q1 2022 (n=11)</c:v>
                </c:pt>
                <c:pt idx="4">
                  <c:v>Q2 2022 (n=15)</c:v>
                </c:pt>
                <c:pt idx="5">
                  <c:v>Q3 2022 (n=27)</c:v>
                </c:pt>
                <c:pt idx="6">
                  <c:v>Q4 2022 (n=31)</c:v>
                </c:pt>
                <c:pt idx="7">
                  <c:v>Q1 2023 (n=19)</c:v>
                </c:pt>
                <c:pt idx="8">
                  <c:v>Q2 2023 (n=12)</c:v>
                </c:pt>
              </c:strCache>
            </c:strRef>
          </c:cat>
          <c:val>
            <c:numRef>
              <c:f>'Avg HOT Duration'!$I$2:$I$10</c:f>
              <c:numCache>
                <c:formatCode>0.0</c:formatCode>
                <c:ptCount val="9"/>
                <c:pt idx="0">
                  <c:v>47.009725114758211</c:v>
                </c:pt>
                <c:pt idx="1">
                  <c:v>47.009725114758211</c:v>
                </c:pt>
                <c:pt idx="2">
                  <c:v>9.9589326480913911</c:v>
                </c:pt>
                <c:pt idx="3">
                  <c:v>9.9589326480913911</c:v>
                </c:pt>
                <c:pt idx="4">
                  <c:v>9.9589326480913911</c:v>
                </c:pt>
                <c:pt idx="5">
                  <c:v>9.9589326480913911</c:v>
                </c:pt>
                <c:pt idx="6">
                  <c:v>9.9589326480913911</c:v>
                </c:pt>
                <c:pt idx="7">
                  <c:v>9.9589326480913911</c:v>
                </c:pt>
                <c:pt idx="8">
                  <c:v>9.9589326480913911</c:v>
                </c:pt>
              </c:numCache>
            </c:numRef>
          </c:val>
          <c:smooth val="0"/>
          <c:extLst>
            <c:ext xmlns:c16="http://schemas.microsoft.com/office/drawing/2014/chart" uri="{C3380CC4-5D6E-409C-BE32-E72D297353CC}">
              <c16:uniqueId val="{0000000D-DF3E-443D-841C-56B008A7A3A0}"/>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layout>
            <c:manualLayout>
              <c:xMode val="edge"/>
              <c:yMode val="edge"/>
              <c:x val="0.2103962434383202"/>
              <c:y val="0.95166328042210058"/>
            </c:manualLayout>
          </c:layout>
          <c:overlay val="0"/>
        </c:title>
        <c:numFmt formatCode="General" sourceLinked="1"/>
        <c:majorTickMark val="out"/>
        <c:minorTickMark val="none"/>
        <c:tickLblPos val="nextTo"/>
        <c:txPr>
          <a:bodyPr/>
          <a:lstStyle/>
          <a:p>
            <a:pPr>
              <a:defRPr sz="18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a:t>Implementation: Average Duration of Home Oxygen Therapy for </a:t>
            </a:r>
            <a:r>
              <a:rPr lang="en-US" sz="1600" u="sng" dirty="0"/>
              <a:t>Control</a:t>
            </a:r>
            <a:r>
              <a:rPr lang="en-US" sz="1600" dirty="0"/>
              <a:t> Infants Followed by the RHO</a:t>
            </a:r>
            <a:r>
              <a:rPr lang="en-US" sz="1600" baseline="0" dirty="0"/>
              <a:t> Program Across All Implementation Sites</a:t>
            </a:r>
            <a:endParaRPr lang="en-US" sz="1600" dirty="0"/>
          </a:p>
        </c:rich>
      </c:tx>
      <c:overlay val="0"/>
    </c:title>
    <c:autoTitleDeleted val="0"/>
    <c:plotArea>
      <c:layout/>
      <c:lineChart>
        <c:grouping val="standard"/>
        <c:varyColors val="0"/>
        <c:ser>
          <c:idx val="0"/>
          <c:order val="0"/>
          <c:tx>
            <c:strRef>
              <c:f>'[Control Children.xlsx]Avg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Duration'!$B$2:$B$8</c:f>
              <c:numCache>
                <c:formatCode>0.0</c:formatCode>
                <c:ptCount val="7"/>
                <c:pt idx="0">
                  <c:v>262.5</c:v>
                </c:pt>
                <c:pt idx="1">
                  <c:v>184.5</c:v>
                </c:pt>
                <c:pt idx="2">
                  <c:v>99.222222222222229</c:v>
                </c:pt>
                <c:pt idx="3">
                  <c:v>111</c:v>
                </c:pt>
                <c:pt idx="4">
                  <c:v>94.5</c:v>
                </c:pt>
                <c:pt idx="5">
                  <c:v>59.6</c:v>
                </c:pt>
                <c:pt idx="6">
                  <c:v>28</c:v>
                </c:pt>
              </c:numCache>
            </c:numRef>
          </c:val>
          <c:smooth val="0"/>
          <c:extLst>
            <c:ext xmlns:c16="http://schemas.microsoft.com/office/drawing/2014/chart" uri="{C3380CC4-5D6E-409C-BE32-E72D297353CC}">
              <c16:uniqueId val="{00000000-1173-4F35-8E15-A164050E9604}"/>
            </c:ext>
          </c:extLst>
        </c:ser>
        <c:ser>
          <c:idx val="1"/>
          <c:order val="1"/>
          <c:tx>
            <c:strRef>
              <c:f>'[Control Children.xlsx]Avg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5.6358213042065348E-2"/>
                  <c:y val="-2.3101240841473736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173-4F35-8E15-A164050E9604}"/>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Duration'!$C$2:$C$8</c:f>
              <c:numCache>
                <c:formatCode>0.0</c:formatCode>
                <c:ptCount val="7"/>
                <c:pt idx="0">
                  <c:v>224.47442460317461</c:v>
                </c:pt>
                <c:pt idx="1">
                  <c:v>224.47442460317461</c:v>
                </c:pt>
                <c:pt idx="2">
                  <c:v>224.47442460317461</c:v>
                </c:pt>
                <c:pt idx="3">
                  <c:v>224.47442460317461</c:v>
                </c:pt>
                <c:pt idx="4">
                  <c:v>224.47442460317461</c:v>
                </c:pt>
                <c:pt idx="5">
                  <c:v>224.47442460317461</c:v>
                </c:pt>
                <c:pt idx="6">
                  <c:v>224.47442460317461</c:v>
                </c:pt>
              </c:numCache>
            </c:numRef>
          </c:val>
          <c:smooth val="0"/>
          <c:extLst>
            <c:ext xmlns:c16="http://schemas.microsoft.com/office/drawing/2014/chart" uri="{C3380CC4-5D6E-409C-BE32-E72D297353CC}">
              <c16:uniqueId val="{00000003-1173-4F35-8E15-A164050E9604}"/>
            </c:ext>
          </c:extLst>
        </c:ser>
        <c:ser>
          <c:idx val="2"/>
          <c:order val="2"/>
          <c:tx>
            <c:strRef>
              <c:f>'[Control Children.xlsx]Avg HOT Duration'!$D$1</c:f>
              <c:strCache>
                <c:ptCount val="1"/>
                <c:pt idx="0">
                  <c:v> +2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Duration'!$D$2:$D$8</c:f>
              <c:numCache>
                <c:formatCode>0.0</c:formatCode>
                <c:ptCount val="7"/>
                <c:pt idx="0">
                  <c:v>189.61734126984129</c:v>
                </c:pt>
                <c:pt idx="1">
                  <c:v>189.61734126984129</c:v>
                </c:pt>
                <c:pt idx="2">
                  <c:v>189.61734126984129</c:v>
                </c:pt>
                <c:pt idx="3">
                  <c:v>189.61734126984129</c:v>
                </c:pt>
                <c:pt idx="4">
                  <c:v>189.61734126984129</c:v>
                </c:pt>
                <c:pt idx="5">
                  <c:v>189.61734126984129</c:v>
                </c:pt>
                <c:pt idx="6">
                  <c:v>189.61734126984129</c:v>
                </c:pt>
              </c:numCache>
            </c:numRef>
          </c:val>
          <c:smooth val="0"/>
          <c:extLst>
            <c:ext xmlns:c16="http://schemas.microsoft.com/office/drawing/2014/chart" uri="{C3380CC4-5D6E-409C-BE32-E72D297353CC}">
              <c16:uniqueId val="{00000004-1173-4F35-8E15-A164050E9604}"/>
            </c:ext>
          </c:extLst>
        </c:ser>
        <c:ser>
          <c:idx val="3"/>
          <c:order val="3"/>
          <c:tx>
            <c:strRef>
              <c:f>'[Control Children.xlsx]Avg HOT Duration'!$E$1</c:f>
              <c:strCache>
                <c:ptCount val="1"/>
                <c:pt idx="0">
                  <c:v> +1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Duration'!$E$2:$E$8</c:f>
              <c:numCache>
                <c:formatCode>0.0</c:formatCode>
                <c:ptCount val="7"/>
                <c:pt idx="0">
                  <c:v>154.76025793650794</c:v>
                </c:pt>
                <c:pt idx="1">
                  <c:v>154.76025793650794</c:v>
                </c:pt>
                <c:pt idx="2">
                  <c:v>154.76025793650794</c:v>
                </c:pt>
                <c:pt idx="3">
                  <c:v>154.76025793650794</c:v>
                </c:pt>
                <c:pt idx="4">
                  <c:v>154.76025793650794</c:v>
                </c:pt>
                <c:pt idx="5">
                  <c:v>154.76025793650794</c:v>
                </c:pt>
                <c:pt idx="6">
                  <c:v>154.76025793650794</c:v>
                </c:pt>
              </c:numCache>
            </c:numRef>
          </c:val>
          <c:smooth val="0"/>
          <c:extLst>
            <c:ext xmlns:c16="http://schemas.microsoft.com/office/drawing/2014/chart" uri="{C3380CC4-5D6E-409C-BE32-E72D297353CC}">
              <c16:uniqueId val="{00000005-1173-4F35-8E15-A164050E9604}"/>
            </c:ext>
          </c:extLst>
        </c:ser>
        <c:ser>
          <c:idx val="4"/>
          <c:order val="4"/>
          <c:tx>
            <c:strRef>
              <c:f>'[Control Children.xlsx]Avg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0.1108945487282412"/>
                  <c:y val="-2.601563030671310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173-4F35-8E15-A164050E9604}"/>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Duration'!$F$2:$F$8</c:f>
              <c:numCache>
                <c:formatCode>0.0</c:formatCode>
                <c:ptCount val="7"/>
                <c:pt idx="0">
                  <c:v>119.90317460317461</c:v>
                </c:pt>
                <c:pt idx="1">
                  <c:v>119.90317460317461</c:v>
                </c:pt>
                <c:pt idx="2">
                  <c:v>119.90317460317461</c:v>
                </c:pt>
                <c:pt idx="3">
                  <c:v>119.90317460317461</c:v>
                </c:pt>
                <c:pt idx="4">
                  <c:v>119.90317460317461</c:v>
                </c:pt>
                <c:pt idx="5">
                  <c:v>119.90317460317461</c:v>
                </c:pt>
                <c:pt idx="6">
                  <c:v>119.90317460317461</c:v>
                </c:pt>
              </c:numCache>
            </c:numRef>
          </c:val>
          <c:smooth val="0"/>
          <c:extLst>
            <c:ext xmlns:c16="http://schemas.microsoft.com/office/drawing/2014/chart" uri="{C3380CC4-5D6E-409C-BE32-E72D297353CC}">
              <c16:uniqueId val="{00000008-1173-4F35-8E15-A164050E9604}"/>
            </c:ext>
          </c:extLst>
        </c:ser>
        <c:ser>
          <c:idx val="5"/>
          <c:order val="5"/>
          <c:tx>
            <c:strRef>
              <c:f>'[Control Children.xlsx]Avg HOT Duration'!$G$1</c:f>
              <c:strCache>
                <c:ptCount val="1"/>
                <c:pt idx="0">
                  <c:v> -1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Duration'!$G$2:$G$8</c:f>
              <c:numCache>
                <c:formatCode>0.0</c:formatCode>
                <c:ptCount val="7"/>
                <c:pt idx="0">
                  <c:v>85.04609126984127</c:v>
                </c:pt>
                <c:pt idx="1">
                  <c:v>85.04609126984127</c:v>
                </c:pt>
                <c:pt idx="2">
                  <c:v>85.04609126984127</c:v>
                </c:pt>
                <c:pt idx="3">
                  <c:v>85.04609126984127</c:v>
                </c:pt>
                <c:pt idx="4">
                  <c:v>85.04609126984127</c:v>
                </c:pt>
                <c:pt idx="5">
                  <c:v>85.04609126984127</c:v>
                </c:pt>
                <c:pt idx="6">
                  <c:v>85.04609126984127</c:v>
                </c:pt>
              </c:numCache>
            </c:numRef>
          </c:val>
          <c:smooth val="0"/>
          <c:extLst>
            <c:ext xmlns:c16="http://schemas.microsoft.com/office/drawing/2014/chart" uri="{C3380CC4-5D6E-409C-BE32-E72D297353CC}">
              <c16:uniqueId val="{00000009-1173-4F35-8E15-A164050E9604}"/>
            </c:ext>
          </c:extLst>
        </c:ser>
        <c:ser>
          <c:idx val="6"/>
          <c:order val="6"/>
          <c:tx>
            <c:strRef>
              <c:f>'[Control Children.xlsx]Avg HOT Duration'!$H$1</c:f>
              <c:strCache>
                <c:ptCount val="1"/>
                <c:pt idx="0">
                  <c:v> -2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Duration'!$H$2:$H$8</c:f>
              <c:numCache>
                <c:formatCode>0.0</c:formatCode>
                <c:ptCount val="7"/>
                <c:pt idx="0">
                  <c:v>50.189007936507934</c:v>
                </c:pt>
                <c:pt idx="1">
                  <c:v>50.189007936507934</c:v>
                </c:pt>
                <c:pt idx="2">
                  <c:v>50.189007936507934</c:v>
                </c:pt>
                <c:pt idx="3">
                  <c:v>50.189007936507934</c:v>
                </c:pt>
                <c:pt idx="4">
                  <c:v>50.189007936507934</c:v>
                </c:pt>
                <c:pt idx="5">
                  <c:v>50.189007936507934</c:v>
                </c:pt>
                <c:pt idx="6">
                  <c:v>50.189007936507934</c:v>
                </c:pt>
              </c:numCache>
            </c:numRef>
          </c:val>
          <c:smooth val="0"/>
          <c:extLst>
            <c:ext xmlns:c16="http://schemas.microsoft.com/office/drawing/2014/chart" uri="{C3380CC4-5D6E-409C-BE32-E72D297353CC}">
              <c16:uniqueId val="{0000000A-1173-4F35-8E15-A164050E9604}"/>
            </c:ext>
          </c:extLst>
        </c:ser>
        <c:ser>
          <c:idx val="7"/>
          <c:order val="7"/>
          <c:tx>
            <c:strRef>
              <c:f>'[Control Children.xlsx]Avg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5.2081861227186783E-2"/>
                  <c:y val="-2.0362236687073147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173-4F35-8E15-A164050E9604}"/>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Duration'!$I$2:$I$8</c:f>
              <c:numCache>
                <c:formatCode>0.0</c:formatCode>
                <c:ptCount val="7"/>
                <c:pt idx="0">
                  <c:v>15.331924603174599</c:v>
                </c:pt>
                <c:pt idx="1">
                  <c:v>15.331924603174599</c:v>
                </c:pt>
                <c:pt idx="2">
                  <c:v>15.331924603174599</c:v>
                </c:pt>
                <c:pt idx="3">
                  <c:v>15.331924603174599</c:v>
                </c:pt>
                <c:pt idx="4">
                  <c:v>15.331924603174599</c:v>
                </c:pt>
                <c:pt idx="5">
                  <c:v>15.331924603174599</c:v>
                </c:pt>
                <c:pt idx="6">
                  <c:v>15.331924603174599</c:v>
                </c:pt>
              </c:numCache>
            </c:numRef>
          </c:val>
          <c:smooth val="0"/>
          <c:extLst>
            <c:ext xmlns:c16="http://schemas.microsoft.com/office/drawing/2014/chart" uri="{C3380CC4-5D6E-409C-BE32-E72D297353CC}">
              <c16:uniqueId val="{0000000D-1173-4F35-8E15-A164050E9604}"/>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dirty="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a:t>Recorded Home Oximetry Implementation Trial</a:t>
            </a:r>
            <a:r>
              <a:rPr lang="en-US" sz="1800" baseline="0"/>
              <a:t> Related Barriers and Problems</a:t>
            </a:r>
            <a:endParaRPr lang="en-US" sz="18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Count c Chart'!$B$1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numRef>
              <c:f>'Problem Count c Chart'!$A$2:$A$26</c:f>
              <c:numCache>
                <c:formatCode>mmm\-yy</c:formatCode>
                <c:ptCount val="25"/>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pt idx="23">
                  <c:v>45078</c:v>
                </c:pt>
                <c:pt idx="24">
                  <c:v>45108</c:v>
                </c:pt>
              </c:numCache>
            </c:numRef>
          </c:cat>
          <c:val>
            <c:numRef>
              <c:f>'Problem Count c Chart'!$B$2:$B$26</c:f>
              <c:numCache>
                <c:formatCode>General</c:formatCode>
                <c:ptCount val="25"/>
                <c:pt idx="0">
                  <c:v>1</c:v>
                </c:pt>
                <c:pt idx="1">
                  <c:v>6</c:v>
                </c:pt>
                <c:pt idx="2">
                  <c:v>2</c:v>
                </c:pt>
                <c:pt idx="3">
                  <c:v>1</c:v>
                </c:pt>
                <c:pt idx="4">
                  <c:v>6</c:v>
                </c:pt>
                <c:pt idx="5">
                  <c:v>4</c:v>
                </c:pt>
                <c:pt idx="6">
                  <c:v>5</c:v>
                </c:pt>
                <c:pt idx="7">
                  <c:v>8</c:v>
                </c:pt>
                <c:pt idx="8">
                  <c:v>5</c:v>
                </c:pt>
                <c:pt idx="9">
                  <c:v>6</c:v>
                </c:pt>
                <c:pt idx="10">
                  <c:v>9</c:v>
                </c:pt>
                <c:pt idx="11">
                  <c:v>13</c:v>
                </c:pt>
                <c:pt idx="12">
                  <c:v>3</c:v>
                </c:pt>
                <c:pt idx="13">
                  <c:v>4</c:v>
                </c:pt>
                <c:pt idx="14">
                  <c:v>6</c:v>
                </c:pt>
                <c:pt idx="15">
                  <c:v>13</c:v>
                </c:pt>
                <c:pt idx="16">
                  <c:v>3</c:v>
                </c:pt>
                <c:pt idx="17">
                  <c:v>3</c:v>
                </c:pt>
                <c:pt idx="18">
                  <c:v>7</c:v>
                </c:pt>
                <c:pt idx="19">
                  <c:v>6</c:v>
                </c:pt>
                <c:pt idx="20">
                  <c:v>5</c:v>
                </c:pt>
                <c:pt idx="21">
                  <c:v>7</c:v>
                </c:pt>
                <c:pt idx="22">
                  <c:v>5</c:v>
                </c:pt>
                <c:pt idx="23">
                  <c:v>3</c:v>
                </c:pt>
                <c:pt idx="24">
                  <c:v>3</c:v>
                </c:pt>
              </c:numCache>
            </c:numRef>
          </c:val>
          <c:smooth val="0"/>
          <c:extLst>
            <c:ext xmlns:c16="http://schemas.microsoft.com/office/drawing/2014/chart" uri="{C3380CC4-5D6E-409C-BE32-E72D297353CC}">
              <c16:uniqueId val="{00000000-84D2-4F79-8BBC-71B076E3CA3C}"/>
            </c:ext>
          </c:extLst>
        </c:ser>
        <c:ser>
          <c:idx val="1"/>
          <c:order val="1"/>
          <c:tx>
            <c:strRef>
              <c:f>'Problem Count c Chart'!$C$1</c:f>
              <c:strCache>
                <c:ptCount val="1"/>
                <c:pt idx="0">
                  <c:v>UCL</c:v>
                </c:pt>
              </c:strCache>
            </c:strRef>
          </c:tx>
          <c:spPr>
            <a:ln w="19050">
              <a:solidFill>
                <a:srgbClr val="7F8FA9"/>
              </a:solidFill>
              <a:prstDash val="solid"/>
            </a:ln>
            <a:effectLst/>
          </c:spPr>
          <c:marker>
            <c:symbol val="none"/>
          </c:marker>
          <c:dLbls>
            <c:dLbl>
              <c:idx val="1"/>
              <c:layout>
                <c:manualLayout>
                  <c:x val="0.52801930922107321"/>
                  <c:y val="-2.5461435901231684E-2"/>
                </c:manualLayout>
              </c:layout>
              <c:tx>
                <c:rich>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4D2-4F79-8BBC-71B076E3CA3C}"/>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Chart'!$A$2:$A$26</c:f>
              <c:numCache>
                <c:formatCode>mmm\-yy</c:formatCode>
                <c:ptCount val="25"/>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pt idx="23">
                  <c:v>45078</c:v>
                </c:pt>
                <c:pt idx="24">
                  <c:v>45108</c:v>
                </c:pt>
              </c:numCache>
            </c:numRef>
          </c:cat>
          <c:val>
            <c:numRef>
              <c:f>'Problem Count c Chart'!$C$2:$C$26</c:f>
              <c:numCache>
                <c:formatCode>0.00</c:formatCode>
                <c:ptCount val="25"/>
                <c:pt idx="0">
                  <c:v>12.305502141674136</c:v>
                </c:pt>
                <c:pt idx="1">
                  <c:v>12.305502141674136</c:v>
                </c:pt>
                <c:pt idx="2">
                  <c:v>12.305502141674136</c:v>
                </c:pt>
                <c:pt idx="3">
                  <c:v>12.305502141674136</c:v>
                </c:pt>
                <c:pt idx="4">
                  <c:v>12.305502141674136</c:v>
                </c:pt>
                <c:pt idx="5">
                  <c:v>12.305502141674136</c:v>
                </c:pt>
                <c:pt idx="6">
                  <c:v>12.305502141674136</c:v>
                </c:pt>
                <c:pt idx="7">
                  <c:v>12.305502141674136</c:v>
                </c:pt>
                <c:pt idx="8">
                  <c:v>12.305502141674136</c:v>
                </c:pt>
                <c:pt idx="9">
                  <c:v>12.305502141674136</c:v>
                </c:pt>
                <c:pt idx="10">
                  <c:v>12.305502141674136</c:v>
                </c:pt>
                <c:pt idx="11">
                  <c:v>12.305502141674136</c:v>
                </c:pt>
                <c:pt idx="12">
                  <c:v>12.305502141674136</c:v>
                </c:pt>
                <c:pt idx="13">
                  <c:v>12.305502141674136</c:v>
                </c:pt>
                <c:pt idx="14">
                  <c:v>12.305502141674136</c:v>
                </c:pt>
                <c:pt idx="15">
                  <c:v>12.305502141674136</c:v>
                </c:pt>
                <c:pt idx="16">
                  <c:v>12.305502141674136</c:v>
                </c:pt>
                <c:pt idx="17">
                  <c:v>12.305502141674136</c:v>
                </c:pt>
                <c:pt idx="18">
                  <c:v>12.305502141674136</c:v>
                </c:pt>
                <c:pt idx="19">
                  <c:v>12.305502141674136</c:v>
                </c:pt>
                <c:pt idx="20">
                  <c:v>12.305502141674136</c:v>
                </c:pt>
                <c:pt idx="21">
                  <c:v>12.305502141674136</c:v>
                </c:pt>
                <c:pt idx="22">
                  <c:v>12.305502141674136</c:v>
                </c:pt>
                <c:pt idx="23">
                  <c:v>12.305502141674136</c:v>
                </c:pt>
                <c:pt idx="24">
                  <c:v>12.305502141674136</c:v>
                </c:pt>
              </c:numCache>
            </c:numRef>
          </c:val>
          <c:smooth val="0"/>
          <c:extLst>
            <c:ext xmlns:c16="http://schemas.microsoft.com/office/drawing/2014/chart" uri="{C3380CC4-5D6E-409C-BE32-E72D297353CC}">
              <c16:uniqueId val="{00000002-84D2-4F79-8BBC-71B076E3CA3C}"/>
            </c:ext>
          </c:extLst>
        </c:ser>
        <c:ser>
          <c:idx val="2"/>
          <c:order val="2"/>
          <c:tx>
            <c:strRef>
              <c:f>'Problem Count c Chart'!$D$1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numRef>
              <c:f>'Problem Count c Chart'!$A$2:$A$26</c:f>
              <c:numCache>
                <c:formatCode>mmm\-yy</c:formatCode>
                <c:ptCount val="25"/>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pt idx="23">
                  <c:v>45078</c:v>
                </c:pt>
                <c:pt idx="24">
                  <c:v>45108</c:v>
                </c:pt>
              </c:numCache>
            </c:numRef>
          </c:cat>
          <c:val>
            <c:numRef>
              <c:f>'Problem Count c Chart'!$D$2:$D$16</c:f>
              <c:numCache>
                <c:formatCode>0.00</c:formatCode>
                <c:ptCount val="15"/>
                <c:pt idx="0">
                  <c:v>9.9903347611160918</c:v>
                </c:pt>
                <c:pt idx="1">
                  <c:v>9.9903347611160918</c:v>
                </c:pt>
                <c:pt idx="2">
                  <c:v>9.9903347611160918</c:v>
                </c:pt>
                <c:pt idx="3">
                  <c:v>9.9903347611160918</c:v>
                </c:pt>
                <c:pt idx="4" formatCode="General">
                  <c:v>9.9903347611160918</c:v>
                </c:pt>
                <c:pt idx="5" formatCode="General">
                  <c:v>9.9903347611160918</c:v>
                </c:pt>
                <c:pt idx="6" formatCode="General">
                  <c:v>9.9903347611160918</c:v>
                </c:pt>
                <c:pt idx="7" formatCode="General">
                  <c:v>9.9903347611160918</c:v>
                </c:pt>
                <c:pt idx="8" formatCode="General">
                  <c:v>9.9903347611160918</c:v>
                </c:pt>
                <c:pt idx="9" formatCode="General">
                  <c:v>9.9903347611160918</c:v>
                </c:pt>
                <c:pt idx="10" formatCode="General">
                  <c:v>8.5952400000000004</c:v>
                </c:pt>
                <c:pt idx="11" formatCode="General">
                  <c:v>9.9903347611160918</c:v>
                </c:pt>
                <c:pt idx="12" formatCode="General">
                  <c:v>9.9903347611160918</c:v>
                </c:pt>
                <c:pt idx="13" formatCode="General">
                  <c:v>9.9903347611160918</c:v>
                </c:pt>
                <c:pt idx="14" formatCode="General">
                  <c:v>9.9903347611160918</c:v>
                </c:pt>
              </c:numCache>
            </c:numRef>
          </c:val>
          <c:smooth val="0"/>
          <c:extLst>
            <c:ext xmlns:c16="http://schemas.microsoft.com/office/drawing/2014/chart" uri="{C3380CC4-5D6E-409C-BE32-E72D297353CC}">
              <c16:uniqueId val="{00000003-84D2-4F79-8BBC-71B076E3CA3C}"/>
            </c:ext>
          </c:extLst>
        </c:ser>
        <c:ser>
          <c:idx val="3"/>
          <c:order val="3"/>
          <c:tx>
            <c:strRef>
              <c:f>'Problem Count c Chart'!$E$1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numRef>
              <c:f>'Problem Count c Chart'!$A$2:$A$26</c:f>
              <c:numCache>
                <c:formatCode>mmm\-yy</c:formatCode>
                <c:ptCount val="25"/>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pt idx="23">
                  <c:v>45078</c:v>
                </c:pt>
                <c:pt idx="24">
                  <c:v>45108</c:v>
                </c:pt>
              </c:numCache>
            </c:numRef>
          </c:cat>
          <c:val>
            <c:numRef>
              <c:f>'Problem Count c Chart'!$E$2:$E$16</c:f>
              <c:numCache>
                <c:formatCode>0.00</c:formatCode>
                <c:ptCount val="15"/>
                <c:pt idx="0">
                  <c:v>7.6751673805580456</c:v>
                </c:pt>
                <c:pt idx="1">
                  <c:v>7.6751673805580456</c:v>
                </c:pt>
                <c:pt idx="2">
                  <c:v>7.6751673805580456</c:v>
                </c:pt>
                <c:pt idx="3">
                  <c:v>7.6751673805580456</c:v>
                </c:pt>
                <c:pt idx="4" formatCode="General">
                  <c:v>7.6751673805580456</c:v>
                </c:pt>
                <c:pt idx="5" formatCode="General">
                  <c:v>7.6751673805580456</c:v>
                </c:pt>
                <c:pt idx="6" formatCode="General">
                  <c:v>7.6751673805580456</c:v>
                </c:pt>
                <c:pt idx="7" formatCode="General">
                  <c:v>7.6751673805580456</c:v>
                </c:pt>
                <c:pt idx="8" formatCode="General">
                  <c:v>7.6751673805580456</c:v>
                </c:pt>
                <c:pt idx="9" formatCode="General">
                  <c:v>7.6751673805580456</c:v>
                </c:pt>
                <c:pt idx="10" formatCode="General">
                  <c:v>6.4976200000000004</c:v>
                </c:pt>
                <c:pt idx="11" formatCode="General">
                  <c:v>7.6751673805580456</c:v>
                </c:pt>
                <c:pt idx="12" formatCode="General">
                  <c:v>7.6751673805580456</c:v>
                </c:pt>
                <c:pt idx="13" formatCode="General">
                  <c:v>7.6751673805580456</c:v>
                </c:pt>
                <c:pt idx="14" formatCode="General">
                  <c:v>7.6751673805580456</c:v>
                </c:pt>
              </c:numCache>
            </c:numRef>
          </c:val>
          <c:smooth val="0"/>
          <c:extLst>
            <c:ext xmlns:c16="http://schemas.microsoft.com/office/drawing/2014/chart" uri="{C3380CC4-5D6E-409C-BE32-E72D297353CC}">
              <c16:uniqueId val="{00000004-84D2-4F79-8BBC-71B076E3CA3C}"/>
            </c:ext>
          </c:extLst>
        </c:ser>
        <c:ser>
          <c:idx val="4"/>
          <c:order val="4"/>
          <c:tx>
            <c:strRef>
              <c:f>'Problem Count c Chart'!$F$1</c:f>
              <c:strCache>
                <c:ptCount val="1"/>
                <c:pt idx="0">
                  <c:v>Average</c:v>
                </c:pt>
              </c:strCache>
            </c:strRef>
          </c:tx>
          <c:spPr>
            <a:ln w="34925">
              <a:solidFill>
                <a:srgbClr val="5AA2AE"/>
              </a:solidFill>
              <a:prstDash val="sysDash"/>
            </a:ln>
            <a:effectLst/>
          </c:spPr>
          <c:marker>
            <c:symbol val="none"/>
          </c:marker>
          <c:dLbls>
            <c:dLbl>
              <c:idx val="1"/>
              <c:layout>
                <c:manualLayout>
                  <c:x val="0.53346852767309449"/>
                  <c:y val="-1.8000998249636427E-2"/>
                </c:manualLayout>
              </c:layout>
              <c:tx>
                <c:rich>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4D2-4F79-8BBC-71B076E3CA3C}"/>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Chart'!$A$2:$A$26</c:f>
              <c:numCache>
                <c:formatCode>mmm\-yy</c:formatCode>
                <c:ptCount val="25"/>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pt idx="23">
                  <c:v>45078</c:v>
                </c:pt>
                <c:pt idx="24">
                  <c:v>45108</c:v>
                </c:pt>
              </c:numCache>
            </c:numRef>
          </c:cat>
          <c:val>
            <c:numRef>
              <c:f>'Problem Count c Chart'!$F$2:$F$26</c:f>
              <c:numCache>
                <c:formatCode>0.00</c:formatCode>
                <c:ptCount val="25"/>
                <c:pt idx="0">
                  <c:v>5.36</c:v>
                </c:pt>
                <c:pt idx="1">
                  <c:v>5.36</c:v>
                </c:pt>
                <c:pt idx="2">
                  <c:v>5.36</c:v>
                </c:pt>
                <c:pt idx="3">
                  <c:v>5.36</c:v>
                </c:pt>
                <c:pt idx="4">
                  <c:v>5.36</c:v>
                </c:pt>
                <c:pt idx="5">
                  <c:v>5.36</c:v>
                </c:pt>
                <c:pt idx="6">
                  <c:v>5.36</c:v>
                </c:pt>
                <c:pt idx="7">
                  <c:v>5.36</c:v>
                </c:pt>
                <c:pt idx="8">
                  <c:v>5.36</c:v>
                </c:pt>
                <c:pt idx="9">
                  <c:v>5.36</c:v>
                </c:pt>
                <c:pt idx="10">
                  <c:v>5.36</c:v>
                </c:pt>
                <c:pt idx="11">
                  <c:v>5.36</c:v>
                </c:pt>
                <c:pt idx="12">
                  <c:v>5.36</c:v>
                </c:pt>
                <c:pt idx="13">
                  <c:v>5.36</c:v>
                </c:pt>
                <c:pt idx="14">
                  <c:v>5.36</c:v>
                </c:pt>
                <c:pt idx="15">
                  <c:v>5.36</c:v>
                </c:pt>
                <c:pt idx="16">
                  <c:v>5.36</c:v>
                </c:pt>
                <c:pt idx="17">
                  <c:v>5.36</c:v>
                </c:pt>
                <c:pt idx="18">
                  <c:v>5.36</c:v>
                </c:pt>
                <c:pt idx="19">
                  <c:v>5.36</c:v>
                </c:pt>
                <c:pt idx="20">
                  <c:v>5.36</c:v>
                </c:pt>
                <c:pt idx="21">
                  <c:v>5.36</c:v>
                </c:pt>
                <c:pt idx="22">
                  <c:v>5.36</c:v>
                </c:pt>
                <c:pt idx="23">
                  <c:v>5.36</c:v>
                </c:pt>
                <c:pt idx="24">
                  <c:v>5.36</c:v>
                </c:pt>
              </c:numCache>
            </c:numRef>
          </c:val>
          <c:smooth val="0"/>
          <c:extLst>
            <c:ext xmlns:c16="http://schemas.microsoft.com/office/drawing/2014/chart" uri="{C3380CC4-5D6E-409C-BE32-E72D297353CC}">
              <c16:uniqueId val="{00000006-84D2-4F79-8BBC-71B076E3CA3C}"/>
            </c:ext>
          </c:extLst>
        </c:ser>
        <c:ser>
          <c:idx val="5"/>
          <c:order val="5"/>
          <c:tx>
            <c:strRef>
              <c:f>'Problem Count c Chart'!$G$1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numRef>
              <c:f>'Problem Count c Chart'!$A$2:$A$26</c:f>
              <c:numCache>
                <c:formatCode>mmm\-yy</c:formatCode>
                <c:ptCount val="25"/>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pt idx="23">
                  <c:v>45078</c:v>
                </c:pt>
                <c:pt idx="24">
                  <c:v>45108</c:v>
                </c:pt>
              </c:numCache>
            </c:numRef>
          </c:cat>
          <c:val>
            <c:numRef>
              <c:f>'Problem Count c Chart'!$G$2:$G$16</c:f>
              <c:numCache>
                <c:formatCode>0.00</c:formatCode>
                <c:ptCount val="15"/>
                <c:pt idx="0">
                  <c:v>3.044832619441955</c:v>
                </c:pt>
                <c:pt idx="1">
                  <c:v>3.044832619441955</c:v>
                </c:pt>
                <c:pt idx="2">
                  <c:v>3.044832619441955</c:v>
                </c:pt>
                <c:pt idx="3">
                  <c:v>3.044832619441955</c:v>
                </c:pt>
                <c:pt idx="4" formatCode="General">
                  <c:v>3.044832619441955</c:v>
                </c:pt>
                <c:pt idx="5" formatCode="General">
                  <c:v>3.044832619441955</c:v>
                </c:pt>
                <c:pt idx="6" formatCode="General">
                  <c:v>3.044832619441955</c:v>
                </c:pt>
                <c:pt idx="7" formatCode="General">
                  <c:v>3.044832619441955</c:v>
                </c:pt>
                <c:pt idx="8" formatCode="General">
                  <c:v>3.044832619441955</c:v>
                </c:pt>
                <c:pt idx="9" formatCode="General">
                  <c:v>3.044832619441955</c:v>
                </c:pt>
                <c:pt idx="10" formatCode="General">
                  <c:v>3.044832619441955</c:v>
                </c:pt>
                <c:pt idx="11" formatCode="General">
                  <c:v>3.044832619441955</c:v>
                </c:pt>
                <c:pt idx="12" formatCode="General">
                  <c:v>3.044832619441955</c:v>
                </c:pt>
                <c:pt idx="13" formatCode="General">
                  <c:v>3.044832619441955</c:v>
                </c:pt>
                <c:pt idx="14" formatCode="General">
                  <c:v>3.044832619441955</c:v>
                </c:pt>
              </c:numCache>
            </c:numRef>
          </c:val>
          <c:smooth val="0"/>
          <c:extLst>
            <c:ext xmlns:c16="http://schemas.microsoft.com/office/drawing/2014/chart" uri="{C3380CC4-5D6E-409C-BE32-E72D297353CC}">
              <c16:uniqueId val="{00000007-84D2-4F79-8BBC-71B076E3CA3C}"/>
            </c:ext>
          </c:extLst>
        </c:ser>
        <c:ser>
          <c:idx val="6"/>
          <c:order val="6"/>
          <c:tx>
            <c:strRef>
              <c:f>'Problem Count c Chart'!$H$1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numRef>
              <c:f>'Problem Count c Chart'!$A$2:$A$26</c:f>
              <c:numCache>
                <c:formatCode>mmm\-yy</c:formatCode>
                <c:ptCount val="25"/>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pt idx="23">
                  <c:v>45078</c:v>
                </c:pt>
                <c:pt idx="24">
                  <c:v>45108</c:v>
                </c:pt>
              </c:numCache>
            </c:numRef>
          </c:cat>
          <c:val>
            <c:numRef>
              <c:f>'Problem Count c Chart'!$H$2:$H$16</c:f>
              <c:numCache>
                <c:formatCode>0.00</c:formatCode>
                <c:ptCount val="15"/>
                <c:pt idx="0">
                  <c:v>0.72966523888390977</c:v>
                </c:pt>
                <c:pt idx="1">
                  <c:v>0.72966523888390977</c:v>
                </c:pt>
                <c:pt idx="2">
                  <c:v>0.72966523888390977</c:v>
                </c:pt>
                <c:pt idx="3">
                  <c:v>0.72966523888390977</c:v>
                </c:pt>
                <c:pt idx="4" formatCode="General">
                  <c:v>0.72966523888390977</c:v>
                </c:pt>
                <c:pt idx="5" formatCode="General">
                  <c:v>0.72966523888390977</c:v>
                </c:pt>
                <c:pt idx="6" formatCode="General">
                  <c:v>0.72966523888390977</c:v>
                </c:pt>
                <c:pt idx="7" formatCode="General">
                  <c:v>0.72966523888390977</c:v>
                </c:pt>
                <c:pt idx="8" formatCode="General">
                  <c:v>0.72966523888390977</c:v>
                </c:pt>
                <c:pt idx="9" formatCode="General">
                  <c:v>0.72966523888390977</c:v>
                </c:pt>
                <c:pt idx="10" formatCode="General">
                  <c:v>0.72966523888390977</c:v>
                </c:pt>
                <c:pt idx="11" formatCode="General">
                  <c:v>0.72966523888390977</c:v>
                </c:pt>
                <c:pt idx="12" formatCode="General">
                  <c:v>0.72966523888390977</c:v>
                </c:pt>
                <c:pt idx="13" formatCode="General">
                  <c:v>0.72966523888390977</c:v>
                </c:pt>
                <c:pt idx="14" formatCode="General">
                  <c:v>0.72966523888390977</c:v>
                </c:pt>
              </c:numCache>
            </c:numRef>
          </c:val>
          <c:smooth val="0"/>
          <c:extLst>
            <c:ext xmlns:c16="http://schemas.microsoft.com/office/drawing/2014/chart" uri="{C3380CC4-5D6E-409C-BE32-E72D297353CC}">
              <c16:uniqueId val="{00000008-84D2-4F79-8BBC-71B076E3CA3C}"/>
            </c:ext>
          </c:extLst>
        </c:ser>
        <c:ser>
          <c:idx val="7"/>
          <c:order val="7"/>
          <c:tx>
            <c:strRef>
              <c:f>'Problem Count c Chart'!$I$1</c:f>
              <c:strCache>
                <c:ptCount val="1"/>
                <c:pt idx="0">
                  <c:v>LCL</c:v>
                </c:pt>
              </c:strCache>
            </c:strRef>
          </c:tx>
          <c:spPr>
            <a:ln w="25400">
              <a:solidFill>
                <a:srgbClr val="7F8FA9"/>
              </a:solidFill>
              <a:prstDash val="sysDash"/>
            </a:ln>
            <a:effectLst/>
          </c:spPr>
          <c:marker>
            <c:symbol val="none"/>
          </c:marker>
          <c:cat>
            <c:numRef>
              <c:f>'Problem Count c Chart'!$A$2:$A$26</c:f>
              <c:numCache>
                <c:formatCode>mmm\-yy</c:formatCode>
                <c:ptCount val="25"/>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pt idx="23">
                  <c:v>45078</c:v>
                </c:pt>
                <c:pt idx="24">
                  <c:v>45108</c:v>
                </c:pt>
              </c:numCache>
            </c:numRef>
          </c:cat>
          <c:val>
            <c:numRef>
              <c:f>'Problem Count c Chart'!$I$2:$I$16</c:f>
              <c:numCache>
                <c:formatCode>0.00</c:formatCode>
                <c:ptCount val="15"/>
                <c:pt idx="0">
                  <c:v>0</c:v>
                </c:pt>
                <c:pt idx="1">
                  <c:v>0</c:v>
                </c:pt>
                <c:pt idx="2">
                  <c:v>0</c:v>
                </c:pt>
                <c:pt idx="3">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numCache>
            </c:numRef>
          </c:val>
          <c:smooth val="0"/>
          <c:extLst>
            <c:ext xmlns:c16="http://schemas.microsoft.com/office/drawing/2014/chart" uri="{C3380CC4-5D6E-409C-BE32-E72D297353CC}">
              <c16:uniqueId val="{00000009-84D2-4F79-8BBC-71B076E3CA3C}"/>
            </c:ext>
          </c:extLst>
        </c:ser>
        <c:dLbls>
          <c:showLegendKey val="0"/>
          <c:showVal val="0"/>
          <c:showCatName val="0"/>
          <c:showSerName val="0"/>
          <c:showPercent val="0"/>
          <c:showBubbleSize val="0"/>
        </c:dLbls>
        <c:marker val="1"/>
        <c:smooth val="0"/>
        <c:axId val="1611156495"/>
        <c:axId val="1611154415"/>
      </c:lineChart>
      <c:catAx>
        <c:axId val="1611156495"/>
        <c:scaling>
          <c:orientation val="minMax"/>
        </c:scaling>
        <c:delete val="0"/>
        <c:axPos val="b"/>
        <c:numFmt formatCode="mmm\-yy" sourceLinked="1"/>
        <c:majorTickMark val="out"/>
        <c:minorTickMark val="none"/>
        <c:tickLblPos val="nextTo"/>
        <c:txPr>
          <a:bodyPr/>
          <a:lstStyle/>
          <a:p>
            <a:pPr>
              <a:defRPr sz="16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1600"/>
                </a:pPr>
                <a:r>
                  <a:rPr lang="en-US" sz="1600"/>
                  <a:t>Barrier or Problem Count</a:t>
                </a:r>
              </a:p>
            </c:rich>
          </c:tx>
          <c:overlay val="0"/>
        </c:title>
        <c:numFmt formatCode="General" sourceLinked="1"/>
        <c:majorTickMark val="out"/>
        <c:minorTickMark val="none"/>
        <c:tickLblPos val="nextTo"/>
        <c:txPr>
          <a:bodyPr/>
          <a:lstStyle/>
          <a:p>
            <a:pPr>
              <a:defRPr sz="1600"/>
            </a:pPr>
            <a:endParaRPr lang="en-US"/>
          </a:p>
        </c:txPr>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a:solidFill>
                  <a:srgbClr val="000000"/>
                </a:solidFill>
                <a:latin typeface=" +mn-lt"/>
              </a:defRPr>
            </a:pPr>
            <a:r>
              <a:rPr lang="en-US" sz="1800" b="1" i="0">
                <a:solidFill>
                  <a:srgbClr val="000000"/>
                </a:solidFill>
                <a:latin typeface=" +mn-lt"/>
              </a:rPr>
              <a:t>Percent Compliance with</a:t>
            </a:r>
            <a:r>
              <a:rPr lang="en-US" sz="1800" b="1" i="0" baseline="0">
                <a:solidFill>
                  <a:srgbClr val="000000"/>
                </a:solidFill>
                <a:latin typeface=" +mn-lt"/>
              </a:rPr>
              <a:t> the RHO Algorithm Across All Implementation Sites</a:t>
            </a:r>
            <a:endParaRPr lang="en-US" sz="180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chemeClr val="accent5">
                  <a:lumMod val="75000"/>
                </a:schemeClr>
              </a:solidFill>
              <a:prstDash val="solid"/>
            </a:ln>
            <a:effectLst/>
          </c:spPr>
          <c:marker>
            <c:symbol val="circle"/>
            <c:size val="6"/>
            <c:spPr>
              <a:solidFill>
                <a:schemeClr val="accent5">
                  <a:lumMod val="75000"/>
                </a:schemeClr>
              </a:solidFill>
              <a:ln w="38100">
                <a:solidFill>
                  <a:schemeClr val="accent5">
                    <a:lumMod val="75000"/>
                  </a:schemeClr>
                </a:solidFill>
                <a:prstDash val="solid"/>
              </a:ln>
            </c:spPr>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(n=1217)</c:v>
                </c:pt>
                <c:pt idx="7">
                  <c:v>Q2 2023 (n=996)</c:v>
                </c:pt>
                <c:pt idx="8">
                  <c:v>Q3 2023 (n=346)</c:v>
                </c:pt>
              </c:strCache>
            </c:strRef>
          </c:cat>
          <c:val>
            <c:numRef>
              <c:f>'Overall Quarterly Perce XmR '!$B$2:$B$10</c:f>
              <c:numCache>
                <c:formatCode>0%</c:formatCode>
                <c:ptCount val="9"/>
                <c:pt idx="0">
                  <c:v>0.9007633587786259</c:v>
                </c:pt>
                <c:pt idx="1">
                  <c:v>0.92576419213973793</c:v>
                </c:pt>
                <c:pt idx="2">
                  <c:v>0.92162162162162165</c:v>
                </c:pt>
                <c:pt idx="3">
                  <c:v>0.84362139917695478</c:v>
                </c:pt>
                <c:pt idx="4">
                  <c:v>0.86115992970123023</c:v>
                </c:pt>
                <c:pt idx="5">
                  <c:v>0.90119435396308356</c:v>
                </c:pt>
                <c:pt idx="6">
                  <c:v>0.91043549712407557</c:v>
                </c:pt>
                <c:pt idx="7">
                  <c:v>0.93674698795180722</c:v>
                </c:pt>
                <c:pt idx="8">
                  <c:v>0.90173410404624277</c:v>
                </c:pt>
              </c:numCache>
            </c:numRef>
          </c:val>
          <c:smooth val="0"/>
          <c:extLst>
            <c:ext xmlns:c16="http://schemas.microsoft.com/office/drawing/2014/chart" uri="{C3380CC4-5D6E-409C-BE32-E72D297353CC}">
              <c16:uniqueId val="{00000000-15C0-445C-AE11-48317D8DBB79}"/>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5C0-445C-AE11-48317D8DBB79}"/>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15C0-445C-AE11-48317D8DBB79}"/>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'!$A$2:$A$10</c:f>
              <c:strCache>
                <c:ptCount val="9"/>
                <c:pt idx="0">
                  <c:v>Q3 2021 (n=131)</c:v>
                </c:pt>
                <c:pt idx="1">
                  <c:v>Q4 2021 (n=229)</c:v>
                </c:pt>
                <c:pt idx="2">
                  <c:v>Q1 2022 (n=370)</c:v>
                </c:pt>
                <c:pt idx="3">
                  <c:v>Q2 2022 (n=486)</c:v>
                </c:pt>
                <c:pt idx="4">
                  <c:v>Q3 2022 (n=569)</c:v>
                </c:pt>
                <c:pt idx="5">
                  <c:v>Q4 2022 (n=921)</c:v>
                </c:pt>
                <c:pt idx="6">
                  <c:v>Q1 2023 (n=1217)</c:v>
                </c:pt>
                <c:pt idx="7">
                  <c:v>Q2 2023 (n=996)</c:v>
                </c:pt>
                <c:pt idx="8">
                  <c:v>Q3 2023 (n=346)</c:v>
                </c:pt>
              </c:strCache>
            </c:strRef>
          </c:cat>
          <c:val>
            <c:numRef>
              <c:f>'Overall Quarterly Perce XmR '!$C$2:$C$10</c:f>
              <c:numCache>
                <c:formatCode>0.0%</c:formatCode>
                <c:ptCount val="9"/>
                <c:pt idx="0">
                  <c:v>0.97998336371407513</c:v>
                </c:pt>
                <c:pt idx="1">
                  <c:v>0.97998336371407513</c:v>
                </c:pt>
                <c:pt idx="2">
                  <c:v>0.97998336371407513</c:v>
                </c:pt>
                <c:pt idx="3">
                  <c:v>0.97998336371407513</c:v>
                </c:pt>
                <c:pt idx="4">
                  <c:v>0.97998336371407513</c:v>
                </c:pt>
                <c:pt idx="5">
                  <c:v>0.97998336371407513</c:v>
                </c:pt>
                <c:pt idx="6">
                  <c:v>0.97998336371407513</c:v>
                </c:pt>
                <c:pt idx="7">
                  <c:v>0.97998336371407513</c:v>
                </c:pt>
                <c:pt idx="8">
                  <c:v>0.97998336371407513</c:v>
                </c:pt>
              </c:numCache>
            </c:numRef>
          </c:val>
          <c:smooth val="0"/>
          <c:extLst>
            <c:ext xmlns:c16="http://schemas.microsoft.com/office/drawing/2014/chart" uri="{C3380CC4-5D6E-409C-BE32-E72D297353CC}">
              <c16:uniqueId val="{00000003-15C0-445C-AE11-48317D8DBB79}"/>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(n=1217)</c:v>
                </c:pt>
                <c:pt idx="7">
                  <c:v>Q2 2023 (n=996)</c:v>
                </c:pt>
                <c:pt idx="8">
                  <c:v>Q3 2023 (n=346)</c:v>
                </c:pt>
              </c:strCache>
            </c:strRef>
          </c:cat>
          <c:val>
            <c:numRef>
              <c:f>'Overall Quarterly Perce XmR '!$D$2:$D$7</c:f>
              <c:numCache>
                <c:formatCode>0.0000</c:formatCode>
                <c:ptCount val="6"/>
                <c:pt idx="0">
                  <c:v>0.95077362333056425</c:v>
                </c:pt>
                <c:pt idx="1">
                  <c:v>0.95077362333056425</c:v>
                </c:pt>
                <c:pt idx="2">
                  <c:v>0.95077362333056425</c:v>
                </c:pt>
                <c:pt idx="3">
                  <c:v>0.95077362333056425</c:v>
                </c:pt>
                <c:pt idx="4">
                  <c:v>0.95077362333056425</c:v>
                </c:pt>
                <c:pt idx="5">
                  <c:v>0.95077362333056425</c:v>
                </c:pt>
              </c:numCache>
            </c:numRef>
          </c:val>
          <c:smooth val="0"/>
          <c:extLst>
            <c:ext xmlns:c16="http://schemas.microsoft.com/office/drawing/2014/chart" uri="{C3380CC4-5D6E-409C-BE32-E72D297353CC}">
              <c16:uniqueId val="{00000004-15C0-445C-AE11-48317D8DBB79}"/>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(n=1217)</c:v>
                </c:pt>
                <c:pt idx="7">
                  <c:v>Q2 2023 (n=996)</c:v>
                </c:pt>
                <c:pt idx="8">
                  <c:v>Q3 2023 (n=346)</c:v>
                </c:pt>
              </c:strCache>
            </c:strRef>
          </c:cat>
          <c:val>
            <c:numRef>
              <c:f>'Overall Quarterly Perce XmR '!$E$2:$E$7</c:f>
              <c:numCache>
                <c:formatCode>0.0000</c:formatCode>
                <c:ptCount val="6"/>
                <c:pt idx="0">
                  <c:v>0.92156388294705327</c:v>
                </c:pt>
                <c:pt idx="1">
                  <c:v>0.92156388294705327</c:v>
                </c:pt>
                <c:pt idx="2">
                  <c:v>0.92156388294705327</c:v>
                </c:pt>
                <c:pt idx="3">
                  <c:v>0.92156388294705327</c:v>
                </c:pt>
                <c:pt idx="4">
                  <c:v>0.92156388294705327</c:v>
                </c:pt>
                <c:pt idx="5">
                  <c:v>0.92156388294705327</c:v>
                </c:pt>
              </c:numCache>
            </c:numRef>
          </c:val>
          <c:smooth val="0"/>
          <c:extLst>
            <c:ext xmlns:c16="http://schemas.microsoft.com/office/drawing/2014/chart" uri="{C3380CC4-5D6E-409C-BE32-E72D297353CC}">
              <c16:uniqueId val="{00000005-15C0-445C-AE11-48317D8DBB79}"/>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5C0-445C-AE11-48317D8DBB79}"/>
                </c:ext>
              </c:extLst>
            </c:dLbl>
            <c:dLbl>
              <c:idx val="4"/>
              <c:layout>
                <c:manualLayout>
                  <c:x val="-0.13989561891043287"/>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15C0-445C-AE11-48317D8DBB79}"/>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'!$A$2:$A$10</c:f>
              <c:strCache>
                <c:ptCount val="9"/>
                <c:pt idx="0">
                  <c:v>Q3 2021 (n=131)</c:v>
                </c:pt>
                <c:pt idx="1">
                  <c:v>Q4 2021 (n=229)</c:v>
                </c:pt>
                <c:pt idx="2">
                  <c:v>Q1 2022 (n=370)</c:v>
                </c:pt>
                <c:pt idx="3">
                  <c:v>Q2 2022 (n=486)</c:v>
                </c:pt>
                <c:pt idx="4">
                  <c:v>Q3 2022 (n=569)</c:v>
                </c:pt>
                <c:pt idx="5">
                  <c:v>Q4 2022 (n=921)</c:v>
                </c:pt>
                <c:pt idx="6">
                  <c:v>Q1 2023 (n=1217)</c:v>
                </c:pt>
                <c:pt idx="7">
                  <c:v>Q2 2023 (n=996)</c:v>
                </c:pt>
                <c:pt idx="8">
                  <c:v>Q3 2023 (n=346)</c:v>
                </c:pt>
              </c:strCache>
            </c:strRef>
          </c:cat>
          <c:val>
            <c:numRef>
              <c:f>'Overall Quarterly Perce XmR '!$F$2:$F$10</c:f>
              <c:numCache>
                <c:formatCode>0.0%</c:formatCode>
                <c:ptCount val="9"/>
                <c:pt idx="0">
                  <c:v>0.8923541425635424</c:v>
                </c:pt>
                <c:pt idx="1">
                  <c:v>0.8923541425635424</c:v>
                </c:pt>
                <c:pt idx="2">
                  <c:v>0.8923541425635424</c:v>
                </c:pt>
                <c:pt idx="3">
                  <c:v>0.8923541425635424</c:v>
                </c:pt>
                <c:pt idx="4">
                  <c:v>0.8923541425635424</c:v>
                </c:pt>
                <c:pt idx="5">
                  <c:v>0.8923541425635424</c:v>
                </c:pt>
                <c:pt idx="6">
                  <c:v>0.8923541425635424</c:v>
                </c:pt>
                <c:pt idx="7">
                  <c:v>0.8923541425635424</c:v>
                </c:pt>
                <c:pt idx="8">
                  <c:v>0.8923541425635424</c:v>
                </c:pt>
              </c:numCache>
            </c:numRef>
          </c:val>
          <c:smooth val="0"/>
          <c:extLst>
            <c:ext xmlns:c16="http://schemas.microsoft.com/office/drawing/2014/chart" uri="{C3380CC4-5D6E-409C-BE32-E72D297353CC}">
              <c16:uniqueId val="{00000008-15C0-445C-AE11-48317D8DBB79}"/>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(n=1217)</c:v>
                </c:pt>
                <c:pt idx="7">
                  <c:v>Q2 2023 (n=996)</c:v>
                </c:pt>
                <c:pt idx="8">
                  <c:v>Q3 2023 (n=346)</c:v>
                </c:pt>
              </c:strCache>
            </c:strRef>
          </c:cat>
          <c:val>
            <c:numRef>
              <c:f>'Overall Quarterly Perce XmR '!$G$2:$G$7</c:f>
              <c:numCache>
                <c:formatCode>0.0000</c:formatCode>
                <c:ptCount val="6"/>
                <c:pt idx="0">
                  <c:v>0.86314440218003152</c:v>
                </c:pt>
                <c:pt idx="1">
                  <c:v>0.86314440218003152</c:v>
                </c:pt>
                <c:pt idx="2">
                  <c:v>0.86314440218003152</c:v>
                </c:pt>
                <c:pt idx="3">
                  <c:v>0.86314440218003152</c:v>
                </c:pt>
                <c:pt idx="4">
                  <c:v>0.86314440218003152</c:v>
                </c:pt>
                <c:pt idx="5">
                  <c:v>0.86314440218003152</c:v>
                </c:pt>
              </c:numCache>
            </c:numRef>
          </c:val>
          <c:smooth val="0"/>
          <c:extLst>
            <c:ext xmlns:c16="http://schemas.microsoft.com/office/drawing/2014/chart" uri="{C3380CC4-5D6E-409C-BE32-E72D297353CC}">
              <c16:uniqueId val="{00000009-15C0-445C-AE11-48317D8DBB79}"/>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(n=1217)</c:v>
                </c:pt>
                <c:pt idx="7">
                  <c:v>Q2 2023 (n=996)</c:v>
                </c:pt>
                <c:pt idx="8">
                  <c:v>Q3 2023 (n=346)</c:v>
                </c:pt>
              </c:strCache>
            </c:strRef>
          </c:cat>
          <c:val>
            <c:numRef>
              <c:f>'Overall Quarterly Perce XmR '!$H$2:$H$7</c:f>
              <c:numCache>
                <c:formatCode>0.0000</c:formatCode>
                <c:ptCount val="6"/>
                <c:pt idx="0">
                  <c:v>0.83393466179652054</c:v>
                </c:pt>
                <c:pt idx="1">
                  <c:v>0.83393466179652054</c:v>
                </c:pt>
                <c:pt idx="2">
                  <c:v>0.83393466179652054</c:v>
                </c:pt>
                <c:pt idx="3">
                  <c:v>0.83393466179652054</c:v>
                </c:pt>
                <c:pt idx="4">
                  <c:v>0.83393466179652054</c:v>
                </c:pt>
                <c:pt idx="5">
                  <c:v>0.83393466179652054</c:v>
                </c:pt>
              </c:numCache>
            </c:numRef>
          </c:val>
          <c:smooth val="0"/>
          <c:extLst>
            <c:ext xmlns:c16="http://schemas.microsoft.com/office/drawing/2014/chart" uri="{C3380CC4-5D6E-409C-BE32-E72D297353CC}">
              <c16:uniqueId val="{0000000A-15C0-445C-AE11-48317D8DBB79}"/>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5C0-445C-AE11-48317D8DBB79}"/>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15C0-445C-AE11-48317D8DBB79}"/>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'!$A$2:$A$10</c:f>
              <c:strCache>
                <c:ptCount val="9"/>
                <c:pt idx="0">
                  <c:v>Q3 2021 (n=131)</c:v>
                </c:pt>
                <c:pt idx="1">
                  <c:v>Q4 2021 (n=229)</c:v>
                </c:pt>
                <c:pt idx="2">
                  <c:v>Q1 2022 (n=370)</c:v>
                </c:pt>
                <c:pt idx="3">
                  <c:v>Q2 2022 (n=486)</c:v>
                </c:pt>
                <c:pt idx="4">
                  <c:v>Q3 2022 (n=569)</c:v>
                </c:pt>
                <c:pt idx="5">
                  <c:v>Q4 2022 (n=921)</c:v>
                </c:pt>
                <c:pt idx="6">
                  <c:v>Q1 2023 (n=1217)</c:v>
                </c:pt>
                <c:pt idx="7">
                  <c:v>Q2 2023 (n=996)</c:v>
                </c:pt>
                <c:pt idx="8">
                  <c:v>Q3 2023 (n=346)</c:v>
                </c:pt>
              </c:strCache>
            </c:strRef>
          </c:cat>
          <c:val>
            <c:numRef>
              <c:f>'Overall Quarterly Perce XmR '!$I$2:$I$10</c:f>
              <c:numCache>
                <c:formatCode>0.0%</c:formatCode>
                <c:ptCount val="9"/>
                <c:pt idx="0">
                  <c:v>0.80472492141300966</c:v>
                </c:pt>
                <c:pt idx="1">
                  <c:v>0.80472492141300966</c:v>
                </c:pt>
                <c:pt idx="2">
                  <c:v>0.80472492141300966</c:v>
                </c:pt>
                <c:pt idx="3">
                  <c:v>0.80472492141300966</c:v>
                </c:pt>
                <c:pt idx="4">
                  <c:v>0.80472492141300966</c:v>
                </c:pt>
                <c:pt idx="5">
                  <c:v>0.80472492141300966</c:v>
                </c:pt>
                <c:pt idx="6">
                  <c:v>0.80472492141300966</c:v>
                </c:pt>
                <c:pt idx="7">
                  <c:v>0.80472492141300966</c:v>
                </c:pt>
                <c:pt idx="8">
                  <c:v>0.80472492141300966</c:v>
                </c:pt>
              </c:numCache>
            </c:numRef>
          </c:val>
          <c:smooth val="0"/>
          <c:extLst>
            <c:ext xmlns:c16="http://schemas.microsoft.com/office/drawing/2014/chart" uri="{C3380CC4-5D6E-409C-BE32-E72D297353CC}">
              <c16:uniqueId val="{0000000D-15C0-445C-AE11-48317D8DBB79}"/>
            </c:ext>
          </c:extLst>
        </c:ser>
        <c:ser>
          <c:idx val="8"/>
          <c:order val="8"/>
          <c:spPr>
            <a:ln>
              <a:solidFill>
                <a:srgbClr val="7030A0"/>
              </a:solidFill>
            </a:ln>
          </c:spPr>
          <c:marker>
            <c:spPr>
              <a:solidFill>
                <a:srgbClr val="7030A0"/>
              </a:solidFill>
              <a:ln>
                <a:noFill/>
              </a:ln>
            </c:spPr>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(n=1217)</c:v>
                </c:pt>
                <c:pt idx="7">
                  <c:v>Q2 2023 (n=996)</c:v>
                </c:pt>
                <c:pt idx="8">
                  <c:v>Q3 2023 (n=346)</c:v>
                </c:pt>
              </c:strCache>
            </c:strRef>
          </c:cat>
          <c:val>
            <c:numRef>
              <c:f>'Overall Quarterly Perce XmR '!$T$2:$T$10</c:f>
              <c:numCache>
                <c:formatCode>0%</c:formatCode>
                <c:ptCount val="9"/>
                <c:pt idx="0">
                  <c:v>0.9</c:v>
                </c:pt>
                <c:pt idx="1">
                  <c:v>0.9</c:v>
                </c:pt>
                <c:pt idx="2">
                  <c:v>0.9</c:v>
                </c:pt>
                <c:pt idx="3">
                  <c:v>0.9</c:v>
                </c:pt>
                <c:pt idx="4">
                  <c:v>0.9</c:v>
                </c:pt>
                <c:pt idx="5">
                  <c:v>0.9</c:v>
                </c:pt>
                <c:pt idx="6">
                  <c:v>0.9</c:v>
                </c:pt>
                <c:pt idx="7">
                  <c:v>0.9</c:v>
                </c:pt>
                <c:pt idx="8">
                  <c:v>0.9</c:v>
                </c:pt>
              </c:numCache>
            </c:numRef>
          </c:val>
          <c:smooth val="0"/>
          <c:extLst>
            <c:ext xmlns:c16="http://schemas.microsoft.com/office/drawing/2014/chart" uri="{C3380CC4-5D6E-409C-BE32-E72D297353CC}">
              <c16:uniqueId val="{0000000E-15C0-445C-AE11-48317D8DBB79}"/>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'[Withdrawal Trends.xlsx]Percentage Multivari  XmR '!$B$1</c:f>
              <c:strCache>
                <c:ptCount val="1"/>
                <c:pt idx="0">
                  <c:v>Data1</c:v>
                </c:pt>
              </c:strCache>
            </c:strRef>
          </c:tx>
          <c:spPr>
            <a:ln w="38100">
              <a:solidFill>
                <a:srgbClr val="000080"/>
              </a:solidFill>
              <a:prstDash val="solid"/>
            </a:ln>
            <a:effectLst/>
          </c:spPr>
          <c:marker>
            <c:symbol val="circle"/>
            <c:size val="6"/>
            <c:spPr>
              <a:solidFill>
                <a:srgbClr val="000080"/>
              </a:solidFill>
              <a:ln w="38100">
                <a:solidFill>
                  <a:srgbClr val="000080"/>
                </a:solidFill>
                <a:prstDash val="solid"/>
              </a:ln>
            </c:spPr>
          </c:marker>
          <c:cat>
            <c:strRef>
              <c:f>'[Withdrawal Trends.xlsx]Percentage Multivari  XmR '!$A$2:$A$9</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Trends.xlsx]Percentage Multivari  XmR '!$B$2:$B$9</c:f>
              <c:numCache>
                <c:formatCode>0%</c:formatCode>
                <c:ptCount val="8"/>
                <c:pt idx="0">
                  <c:v>0.2857142857142857</c:v>
                </c:pt>
                <c:pt idx="1">
                  <c:v>0.27272727272727271</c:v>
                </c:pt>
                <c:pt idx="2">
                  <c:v>0.3</c:v>
                </c:pt>
                <c:pt idx="3">
                  <c:v>0.31818181818181818</c:v>
                </c:pt>
                <c:pt idx="4">
                  <c:v>0.34090909090909088</c:v>
                </c:pt>
                <c:pt idx="5">
                  <c:v>0.33333333333333331</c:v>
                </c:pt>
                <c:pt idx="6">
                  <c:v>0.25</c:v>
                </c:pt>
                <c:pt idx="7">
                  <c:v>7.8947368421052627E-2</c:v>
                </c:pt>
              </c:numCache>
            </c:numRef>
          </c:val>
          <c:smooth val="0"/>
          <c:extLst>
            <c:ext xmlns:c16="http://schemas.microsoft.com/office/drawing/2014/chart" uri="{C3380CC4-5D6E-409C-BE32-E72D297353CC}">
              <c16:uniqueId val="{00000000-C084-413B-88F3-7CDE0F62E351}"/>
            </c:ext>
          </c:extLst>
        </c:ser>
        <c:ser>
          <c:idx val="1"/>
          <c:order val="1"/>
          <c:tx>
            <c:strRef>
              <c:f>'[Withdrawal Trends.xlsx]Percentage Multivari  XmR '!$C$1</c:f>
              <c:strCache>
                <c:ptCount val="1"/>
                <c:pt idx="0">
                  <c:v>UCL</c:v>
                </c:pt>
              </c:strCache>
            </c:strRef>
          </c:tx>
          <c:spPr>
            <a:ln w="12700">
              <a:solidFill>
                <a:srgbClr val="FF0000"/>
              </a:solidFill>
              <a:prstDash val="dash"/>
            </a:ln>
            <a:effectLst/>
          </c:spPr>
          <c:marker>
            <c:symbol val="none"/>
          </c:marker>
          <c:dLbls>
            <c:dLbl>
              <c:idx val="1"/>
              <c:layout>
                <c:manualLayout>
                  <c:x val="-1.4682539223767678E-2"/>
                  <c:y val="-2.0329670417624273E-2"/>
                </c:manualLayout>
              </c:layout>
              <c:tx>
                <c:rich>
                  <a:bodyPr wrap="square" lIns="38100" tIns="19050" rIns="38100" bIns="19050" anchor="ctr">
                    <a:spAutoFit/>
                  </a:bodyPr>
                  <a:lstStyle/>
                  <a:p>
                    <a:pPr>
                      <a:defRPr/>
                    </a:pPr>
                    <a:r>
                      <a:rPr lang="en-US"/>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C084-413B-88F3-7CDE0F62E351}"/>
                </c:ext>
              </c:extLst>
            </c:dLbl>
            <c:dLbl>
              <c:idx val="4"/>
              <c:layout>
                <c:manualLayout>
                  <c:x val="-1.4682539223767785E-2"/>
                  <c:y val="-2.0329670417624273E-2"/>
                </c:manualLayout>
              </c:layout>
              <c:numFmt formatCode="0.000" sourceLinked="0"/>
              <c:spPr>
                <a:noFill/>
                <a:ln>
                  <a:noFill/>
                </a:ln>
                <a:effectLst/>
              </c:spPr>
              <c:txPr>
                <a:bodyPr wrap="square" lIns="38100" tIns="19050" rIns="38100" bIns="19050" anchor="ctr">
                  <a:spAutoFit/>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084-413B-88F3-7CDE0F62E35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'[Withdrawal Trends.xlsx]Percentage Multivari  XmR '!$A$2:$A$9</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Trends.xlsx]Percentage Multivari  XmR '!$C$2:$C$9</c:f>
              <c:numCache>
                <c:formatCode>0.00</c:formatCode>
                <c:ptCount val="8"/>
                <c:pt idx="0">
                  <c:v>0.40286625655046704</c:v>
                </c:pt>
                <c:pt idx="1">
                  <c:v>0.40286625655046704</c:v>
                </c:pt>
                <c:pt idx="2">
                  <c:v>0.40286625655046704</c:v>
                </c:pt>
                <c:pt idx="3">
                  <c:v>0.40286625655046704</c:v>
                </c:pt>
                <c:pt idx="4">
                  <c:v>0.40286625655046704</c:v>
                </c:pt>
                <c:pt idx="5">
                  <c:v>0.40286625655046704</c:v>
                </c:pt>
                <c:pt idx="6">
                  <c:v>0.40286625655046704</c:v>
                </c:pt>
                <c:pt idx="7">
                  <c:v>0.40286625655046704</c:v>
                </c:pt>
              </c:numCache>
            </c:numRef>
          </c:val>
          <c:smooth val="0"/>
          <c:extLst>
            <c:ext xmlns:c16="http://schemas.microsoft.com/office/drawing/2014/chart" uri="{C3380CC4-5D6E-409C-BE32-E72D297353CC}">
              <c16:uniqueId val="{00000003-C084-413B-88F3-7CDE0F62E351}"/>
            </c:ext>
          </c:extLst>
        </c:ser>
        <c:ser>
          <c:idx val="2"/>
          <c:order val="2"/>
          <c:tx>
            <c:strRef>
              <c:f>'[Withdrawal Trends.xlsx]Percentage Multivari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'[Withdrawal Trends.xlsx]Percentage Multivari  XmR '!$A$2:$A$9</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Trends.xlsx]Percentage Multivari  XmR '!$D$2:$D$7</c:f>
              <c:numCache>
                <c:formatCode>0.00</c:formatCode>
                <c:ptCount val="6"/>
                <c:pt idx="0">
                  <c:v>0.35940305308726356</c:v>
                </c:pt>
                <c:pt idx="1">
                  <c:v>0.35940305308726356</c:v>
                </c:pt>
                <c:pt idx="2">
                  <c:v>0.35940305308726356</c:v>
                </c:pt>
                <c:pt idx="3">
                  <c:v>0.35940305308726356</c:v>
                </c:pt>
                <c:pt idx="4">
                  <c:v>0.35940305308726356</c:v>
                </c:pt>
                <c:pt idx="5">
                  <c:v>0.35940305308726356</c:v>
                </c:pt>
              </c:numCache>
            </c:numRef>
          </c:val>
          <c:smooth val="0"/>
          <c:extLst>
            <c:ext xmlns:c16="http://schemas.microsoft.com/office/drawing/2014/chart" uri="{C3380CC4-5D6E-409C-BE32-E72D297353CC}">
              <c16:uniqueId val="{00000004-C084-413B-88F3-7CDE0F62E351}"/>
            </c:ext>
          </c:extLst>
        </c:ser>
        <c:ser>
          <c:idx val="3"/>
          <c:order val="3"/>
          <c:tx>
            <c:strRef>
              <c:f>'[Withdrawal Trends.xlsx]Percentage Multivari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'[Withdrawal Trends.xlsx]Percentage Multivari  XmR '!$A$2:$A$9</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Trends.xlsx]Percentage Multivari  XmR '!$E$2:$E$7</c:f>
              <c:numCache>
                <c:formatCode>0.00</c:formatCode>
                <c:ptCount val="6"/>
                <c:pt idx="0">
                  <c:v>0.31593984962406008</c:v>
                </c:pt>
                <c:pt idx="1">
                  <c:v>0.31593984962406008</c:v>
                </c:pt>
                <c:pt idx="2">
                  <c:v>0.31593984962406008</c:v>
                </c:pt>
                <c:pt idx="3">
                  <c:v>0.31593984962406008</c:v>
                </c:pt>
                <c:pt idx="4">
                  <c:v>0.31593984962406008</c:v>
                </c:pt>
                <c:pt idx="5">
                  <c:v>0.31593984962406008</c:v>
                </c:pt>
              </c:numCache>
            </c:numRef>
          </c:val>
          <c:smooth val="0"/>
          <c:extLst>
            <c:ext xmlns:c16="http://schemas.microsoft.com/office/drawing/2014/chart" uri="{C3380CC4-5D6E-409C-BE32-E72D297353CC}">
              <c16:uniqueId val="{00000005-C084-413B-88F3-7CDE0F62E351}"/>
            </c:ext>
          </c:extLst>
        </c:ser>
        <c:ser>
          <c:idx val="4"/>
          <c:order val="4"/>
          <c:tx>
            <c:strRef>
              <c:f>'[Withdrawal Trends.xlsx]Percentage Multivari  XmR '!$F$1</c:f>
              <c:strCache>
                <c:ptCount val="1"/>
                <c:pt idx="0">
                  <c:v>Average</c:v>
                </c:pt>
              </c:strCache>
            </c:strRef>
          </c:tx>
          <c:spPr>
            <a:ln w="28575">
              <a:solidFill>
                <a:srgbClr val="009999"/>
              </a:solidFill>
              <a:prstDash val="solid"/>
            </a:ln>
            <a:effectLst/>
          </c:spPr>
          <c:marker>
            <c:symbol val="none"/>
          </c:marker>
          <c:dLbls>
            <c:dLbl>
              <c:idx val="1"/>
              <c:layout>
                <c:manualLayout>
                  <c:x val="0.359358004302539"/>
                  <c:y val="4.0078673303636618E-2"/>
                </c:manualLayout>
              </c:layout>
              <c:tx>
                <c:rich>
                  <a:bodyPr/>
                  <a:lstStyle/>
                  <a:p>
                    <a:r>
                      <a:rPr lang="en-US" sz="1600"/>
                      <a:t>CL</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084-413B-88F3-7CDE0F62E351}"/>
                </c:ext>
              </c:extLst>
            </c:dLbl>
            <c:dLbl>
              <c:idx val="4"/>
              <c:layout>
                <c:manualLayout>
                  <c:x val="4.9966430159733538E-2"/>
                  <c:y val="3.50446600217691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084-413B-88F3-7CDE0F62E351}"/>
                </c:ext>
              </c:extLst>
            </c:dLbl>
            <c:numFmt formatCode="0%" sourceLinked="0"/>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'[Withdrawal Trends.xlsx]Percentage Multivari  XmR '!$A$2:$A$9</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Trends.xlsx]Percentage Multivari  XmR '!$F$2:$F$9</c:f>
              <c:numCache>
                <c:formatCode>0.00</c:formatCode>
                <c:ptCount val="8"/>
                <c:pt idx="0">
                  <c:v>0.27247664616085665</c:v>
                </c:pt>
                <c:pt idx="1">
                  <c:v>0.27247664616085665</c:v>
                </c:pt>
                <c:pt idx="2">
                  <c:v>0.27247664616085665</c:v>
                </c:pt>
                <c:pt idx="3">
                  <c:v>0.27247664616085665</c:v>
                </c:pt>
                <c:pt idx="4">
                  <c:v>0.27247664616085665</c:v>
                </c:pt>
                <c:pt idx="5">
                  <c:v>0.27247664616085665</c:v>
                </c:pt>
                <c:pt idx="6">
                  <c:v>0.27247664616085665</c:v>
                </c:pt>
                <c:pt idx="7">
                  <c:v>0.27247664616085665</c:v>
                </c:pt>
              </c:numCache>
            </c:numRef>
          </c:val>
          <c:smooth val="0"/>
          <c:extLst>
            <c:ext xmlns:c16="http://schemas.microsoft.com/office/drawing/2014/chart" uri="{C3380CC4-5D6E-409C-BE32-E72D297353CC}">
              <c16:uniqueId val="{00000008-C084-413B-88F3-7CDE0F62E351}"/>
            </c:ext>
          </c:extLst>
        </c:ser>
        <c:ser>
          <c:idx val="5"/>
          <c:order val="5"/>
          <c:tx>
            <c:strRef>
              <c:f>'[Withdrawal Trends.xlsx]Percentage Multivari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'[Withdrawal Trends.xlsx]Percentage Multivari  XmR '!$A$2:$A$9</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Trends.xlsx]Percentage Multivari  XmR '!$G$2:$G$8</c:f>
              <c:numCache>
                <c:formatCode>0.00</c:formatCode>
                <c:ptCount val="7"/>
                <c:pt idx="0">
                  <c:v>0.2290134426976532</c:v>
                </c:pt>
                <c:pt idx="1">
                  <c:v>0.2290134426976532</c:v>
                </c:pt>
                <c:pt idx="2">
                  <c:v>0.2290134426976532</c:v>
                </c:pt>
                <c:pt idx="3">
                  <c:v>0.2290134426976532</c:v>
                </c:pt>
                <c:pt idx="4">
                  <c:v>0.2290134426976532</c:v>
                </c:pt>
                <c:pt idx="5">
                  <c:v>0.2290134426976532</c:v>
                </c:pt>
                <c:pt idx="6">
                  <c:v>0.2290134426976532</c:v>
                </c:pt>
              </c:numCache>
            </c:numRef>
          </c:val>
          <c:smooth val="0"/>
          <c:extLst>
            <c:ext xmlns:c16="http://schemas.microsoft.com/office/drawing/2014/chart" uri="{C3380CC4-5D6E-409C-BE32-E72D297353CC}">
              <c16:uniqueId val="{00000009-C084-413B-88F3-7CDE0F62E351}"/>
            </c:ext>
          </c:extLst>
        </c:ser>
        <c:ser>
          <c:idx val="6"/>
          <c:order val="6"/>
          <c:tx>
            <c:strRef>
              <c:f>'[Withdrawal Trends.xlsx]Percentage Multivari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472C4">
                      <a:tint val="77000"/>
                    </a:srgbClr>
                  </a:solidFill>
                  <a:prstDash val="solid"/>
                  <a:round/>
                </a14:hiddenLine>
              </a:ext>
            </a:extLst>
          </c:spPr>
          <c:marker>
            <c:symbol val="none"/>
          </c:marker>
          <c:cat>
            <c:strRef>
              <c:f>'[Withdrawal Trends.xlsx]Percentage Multivari  XmR '!$A$2:$A$9</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Trends.xlsx]Percentage Multivari  XmR '!$H$2:$H$7</c:f>
              <c:numCache>
                <c:formatCode>0.00</c:formatCode>
                <c:ptCount val="6"/>
                <c:pt idx="0">
                  <c:v>0.18555023923444974</c:v>
                </c:pt>
                <c:pt idx="1">
                  <c:v>0.18555023923444974</c:v>
                </c:pt>
                <c:pt idx="2">
                  <c:v>0.18555023923444974</c:v>
                </c:pt>
                <c:pt idx="3">
                  <c:v>0.18555023923444974</c:v>
                </c:pt>
                <c:pt idx="4">
                  <c:v>0.18555023923444974</c:v>
                </c:pt>
                <c:pt idx="5">
                  <c:v>0.18555023923444974</c:v>
                </c:pt>
              </c:numCache>
            </c:numRef>
          </c:val>
          <c:smooth val="0"/>
          <c:extLst>
            <c:ext xmlns:c16="http://schemas.microsoft.com/office/drawing/2014/chart" uri="{C3380CC4-5D6E-409C-BE32-E72D297353CC}">
              <c16:uniqueId val="{0000000A-C084-413B-88F3-7CDE0F62E351}"/>
            </c:ext>
          </c:extLst>
        </c:ser>
        <c:ser>
          <c:idx val="7"/>
          <c:order val="7"/>
          <c:tx>
            <c:strRef>
              <c:f>'[Withdrawal Trends.xlsx]Percentage Multivari  XmR '!$I$1</c:f>
              <c:strCache>
                <c:ptCount val="1"/>
                <c:pt idx="0">
                  <c:v>LCL</c:v>
                </c:pt>
              </c:strCache>
            </c:strRef>
          </c:tx>
          <c:spPr>
            <a:ln w="28575">
              <a:solidFill>
                <a:srgbClr val="FF0000"/>
              </a:solidFill>
              <a:prstDash val="dash"/>
            </a:ln>
            <a:effectLst/>
          </c:spPr>
          <c:marker>
            <c:symbol val="none"/>
          </c:marker>
          <c:dLbls>
            <c:dLbl>
              <c:idx val="1"/>
              <c:layout>
                <c:manualLayout>
                  <c:x val="-0.10242046456731996"/>
                  <c:y val="3.5044660021769133E-2"/>
                </c:manualLayout>
              </c:layout>
              <c:tx>
                <c:rich>
                  <a:bodyPr/>
                  <a:lstStyle/>
                  <a:p>
                    <a:r>
                      <a:rPr lang="en-US" sz="1600"/>
                      <a:t>LCL</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C084-413B-88F3-7CDE0F62E351}"/>
                </c:ext>
              </c:extLst>
            </c:dLbl>
            <c:dLbl>
              <c:idx val="4"/>
              <c:layout>
                <c:manualLayout>
                  <c:x val="-0.39795868464402973"/>
                  <c:y val="3.50446600217691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084-413B-88F3-7CDE0F62E351}"/>
                </c:ext>
              </c:extLst>
            </c:dLbl>
            <c:numFmt formatCode="0%" sourceLinked="0"/>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'[Withdrawal Trends.xlsx]Percentage Multivari  XmR '!$A$2:$A$9</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Trends.xlsx]Percentage Multivari  XmR '!$I$2:$I$9</c:f>
              <c:numCache>
                <c:formatCode>0.00</c:formatCode>
                <c:ptCount val="8"/>
                <c:pt idx="0">
                  <c:v>0.14208703577124629</c:v>
                </c:pt>
                <c:pt idx="1">
                  <c:v>0.14208703577124629</c:v>
                </c:pt>
                <c:pt idx="2">
                  <c:v>0.14208703577124629</c:v>
                </c:pt>
                <c:pt idx="3">
                  <c:v>0.14208703577124629</c:v>
                </c:pt>
                <c:pt idx="4">
                  <c:v>0.14208703577124629</c:v>
                </c:pt>
                <c:pt idx="5">
                  <c:v>0.14208703577124629</c:v>
                </c:pt>
                <c:pt idx="6">
                  <c:v>0.14208703577124629</c:v>
                </c:pt>
                <c:pt idx="7">
                  <c:v>0.14208703577124629</c:v>
                </c:pt>
              </c:numCache>
            </c:numRef>
          </c:val>
          <c:smooth val="0"/>
          <c:extLst>
            <c:ext xmlns:c16="http://schemas.microsoft.com/office/drawing/2014/chart" uri="{C3380CC4-5D6E-409C-BE32-E72D297353CC}">
              <c16:uniqueId val="{0000000D-C084-413B-88F3-7CDE0F62E351}"/>
            </c:ext>
          </c:extLst>
        </c:ser>
        <c:dLbls>
          <c:showLegendKey val="0"/>
          <c:showVal val="0"/>
          <c:showCatName val="0"/>
          <c:showSerName val="0"/>
          <c:showPercent val="0"/>
          <c:showBubbleSize val="0"/>
        </c:dLbls>
        <c:marker val="1"/>
        <c:smooth val="0"/>
        <c:axId val="418747791"/>
        <c:axId val="418749871"/>
      </c:lineChart>
      <c:catAx>
        <c:axId val="418747791"/>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Q1 2022 - Q2 2023</a:t>
                </a:r>
              </a:p>
            </c:rich>
          </c:tx>
          <c:overlay val="0"/>
        </c:title>
        <c:numFmt formatCode="General" sourceLinked="1"/>
        <c:majorTickMark val="out"/>
        <c:minorTickMark val="none"/>
        <c:tickLblPos val="nextTo"/>
        <c:txPr>
          <a:bodyPr/>
          <a:lstStyle/>
          <a:p>
            <a:pPr>
              <a:defRPr sz="1600"/>
            </a:pPr>
            <a:endParaRPr lang="en-US"/>
          </a:p>
        </c:txPr>
        <c:crossAx val="418749871"/>
        <c:crosses val="autoZero"/>
        <c:auto val="0"/>
        <c:lblAlgn val="ctr"/>
        <c:lblOffset val="100"/>
        <c:noMultiLvlLbl val="0"/>
      </c:catAx>
      <c:valAx>
        <c:axId val="418749871"/>
        <c:scaling>
          <c:orientation val="minMax"/>
          <c:max val="0.4"/>
          <c:min val="0"/>
        </c:scaling>
        <c:delete val="0"/>
        <c:axPos val="l"/>
        <c:title>
          <c:tx>
            <c:rich>
              <a:bodyPr/>
              <a:lstStyle/>
              <a:p>
                <a:pPr>
                  <a:defRPr sz="1600" b="1" i="0">
                    <a:solidFill>
                      <a:srgbClr val="000000"/>
                    </a:solidFill>
                    <a:latin typeface=" +mn-lt"/>
                  </a:defRPr>
                </a:pPr>
                <a:r>
                  <a:rPr lang="en-US" sz="1600" b="1" i="0" dirty="0">
                    <a:solidFill>
                      <a:srgbClr val="000000"/>
                    </a:solidFill>
                    <a:latin typeface=" +mn-lt"/>
                  </a:rPr>
                  <a:t>Percentage of Enrolled</a:t>
                </a:r>
                <a:r>
                  <a:rPr lang="en-US" sz="1600" b="1" i="0" baseline="0" dirty="0">
                    <a:solidFill>
                      <a:srgbClr val="000000"/>
                    </a:solidFill>
                    <a:latin typeface=" +mn-lt"/>
                  </a:rPr>
                  <a:t> Patients Withdrawn</a:t>
                </a:r>
                <a:r>
                  <a:rPr lang="en-US" sz="1600" b="1" i="0" dirty="0">
                    <a:solidFill>
                      <a:srgbClr val="000000"/>
                    </a:solidFill>
                    <a:latin typeface=" +mn-lt"/>
                  </a:rPr>
                  <a:t> </a:t>
                </a:r>
              </a:p>
            </c:rich>
          </c:tx>
          <c:overlay val="0"/>
        </c:title>
        <c:numFmt formatCode="0%" sourceLinked="1"/>
        <c:majorTickMark val="out"/>
        <c:minorTickMark val="none"/>
        <c:tickLblPos val="nextTo"/>
        <c:txPr>
          <a:bodyPr/>
          <a:lstStyle/>
          <a:p>
            <a:pPr>
              <a:defRPr sz="1600"/>
            </a:pPr>
            <a:endParaRPr lang="en-US"/>
          </a:p>
        </c:txPr>
        <c:crossAx val="418747791"/>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a:t>Withdrawal Rate by Type</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v>Family Oriented</c:v>
          </c:tx>
          <c:spPr>
            <a:ln w="28575" cap="rnd">
              <a:solidFill>
                <a:schemeClr val="accent2"/>
              </a:solidFill>
              <a:round/>
            </a:ln>
            <a:effectLst/>
          </c:spPr>
          <c:marker>
            <c:symbol val="none"/>
          </c:marker>
          <c:cat>
            <c:strRef>
              <c:f>'[Withdrawal Trends.xlsx]Analysis 2.0 (continuous)'!$B$1:$I$1</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Trends.xlsx]Analysis 2.0 (continuous)'!$B$12:$I$12</c:f>
              <c:numCache>
                <c:formatCode>0%</c:formatCode>
                <c:ptCount val="8"/>
                <c:pt idx="0">
                  <c:v>0.14285714285714285</c:v>
                </c:pt>
                <c:pt idx="1">
                  <c:v>9.0909090909090912E-2</c:v>
                </c:pt>
                <c:pt idx="2">
                  <c:v>0.1</c:v>
                </c:pt>
                <c:pt idx="3">
                  <c:v>9.0909090909090912E-2</c:v>
                </c:pt>
                <c:pt idx="4">
                  <c:v>0.18181818181818182</c:v>
                </c:pt>
                <c:pt idx="5">
                  <c:v>0.14814814814814814</c:v>
                </c:pt>
                <c:pt idx="6">
                  <c:v>0.1111111111111111</c:v>
                </c:pt>
                <c:pt idx="7">
                  <c:v>2.6315789473684209E-2</c:v>
                </c:pt>
              </c:numCache>
            </c:numRef>
          </c:val>
          <c:smooth val="0"/>
          <c:extLst>
            <c:ext xmlns:c16="http://schemas.microsoft.com/office/drawing/2014/chart" uri="{C3380CC4-5D6E-409C-BE32-E72D297353CC}">
              <c16:uniqueId val="{00000000-42BF-46D0-9BEA-17D41AD03A81}"/>
            </c:ext>
          </c:extLst>
        </c:ser>
        <c:ser>
          <c:idx val="2"/>
          <c:order val="1"/>
          <c:tx>
            <c:v>Equipment Oriented</c:v>
          </c:tx>
          <c:spPr>
            <a:ln w="28575" cap="rnd">
              <a:solidFill>
                <a:schemeClr val="accent3"/>
              </a:solidFill>
              <a:round/>
            </a:ln>
            <a:effectLst/>
          </c:spPr>
          <c:marker>
            <c:symbol val="none"/>
          </c:marker>
          <c:cat>
            <c:strRef>
              <c:f>'[Withdrawal Trends.xlsx]Analysis 2.0 (continuous)'!$B$1:$I$1</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Trends.xlsx]Analysis 2.0 (continuous)'!$B$13:$I$13</c:f>
              <c:numCache>
                <c:formatCode>0%</c:formatCode>
                <c:ptCount val="8"/>
                <c:pt idx="0">
                  <c:v>0.2857142857142857</c:v>
                </c:pt>
                <c:pt idx="1">
                  <c:v>9.0909090909090912E-2</c:v>
                </c:pt>
                <c:pt idx="2">
                  <c:v>0.15</c:v>
                </c:pt>
                <c:pt idx="3">
                  <c:v>0.13636363636363635</c:v>
                </c:pt>
                <c:pt idx="4">
                  <c:v>4.5454545454545456E-2</c:v>
                </c:pt>
                <c:pt idx="5">
                  <c:v>0.14814814814814814</c:v>
                </c:pt>
                <c:pt idx="6">
                  <c:v>5.5555555555555552E-2</c:v>
                </c:pt>
                <c:pt idx="7">
                  <c:v>2.6315789473684209E-2</c:v>
                </c:pt>
              </c:numCache>
            </c:numRef>
          </c:val>
          <c:smooth val="0"/>
          <c:extLst>
            <c:ext xmlns:c16="http://schemas.microsoft.com/office/drawing/2014/chart" uri="{C3380CC4-5D6E-409C-BE32-E72D297353CC}">
              <c16:uniqueId val="{00000001-42BF-46D0-9BEA-17D41AD03A81}"/>
            </c:ext>
          </c:extLst>
        </c:ser>
        <c:ser>
          <c:idx val="3"/>
          <c:order val="2"/>
          <c:tx>
            <c:v>No Data</c:v>
          </c:tx>
          <c:spPr>
            <a:ln w="28575" cap="rnd">
              <a:solidFill>
                <a:schemeClr val="accent4"/>
              </a:solidFill>
              <a:round/>
            </a:ln>
            <a:effectLst/>
          </c:spPr>
          <c:marker>
            <c:symbol val="none"/>
          </c:marker>
          <c:cat>
            <c:strRef>
              <c:f>'[Withdrawal Trends.xlsx]Analysis 2.0 (continuous)'!$B$1:$I$1</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Trends.xlsx]Analysis 2.0 (continuous)'!$B$14:$I$14</c:f>
              <c:numCache>
                <c:formatCode>0%</c:formatCode>
                <c:ptCount val="8"/>
                <c:pt idx="0">
                  <c:v>0</c:v>
                </c:pt>
                <c:pt idx="1">
                  <c:v>0</c:v>
                </c:pt>
                <c:pt idx="2">
                  <c:v>0</c:v>
                </c:pt>
                <c:pt idx="3">
                  <c:v>0</c:v>
                </c:pt>
                <c:pt idx="4">
                  <c:v>0.11363636363636363</c:v>
                </c:pt>
                <c:pt idx="5">
                  <c:v>3.7037037037037035E-2</c:v>
                </c:pt>
                <c:pt idx="6">
                  <c:v>2.7777777777777776E-2</c:v>
                </c:pt>
                <c:pt idx="7">
                  <c:v>0</c:v>
                </c:pt>
              </c:numCache>
            </c:numRef>
          </c:val>
          <c:smooth val="0"/>
          <c:extLst>
            <c:ext xmlns:c16="http://schemas.microsoft.com/office/drawing/2014/chart" uri="{C3380CC4-5D6E-409C-BE32-E72D297353CC}">
              <c16:uniqueId val="{00000002-42BF-46D0-9BEA-17D41AD03A81}"/>
            </c:ext>
          </c:extLst>
        </c:ser>
        <c:ser>
          <c:idx val="4"/>
          <c:order val="3"/>
          <c:tx>
            <c:v>Screening Failure</c:v>
          </c:tx>
          <c:spPr>
            <a:ln w="28575" cap="rnd">
              <a:solidFill>
                <a:schemeClr val="accent5"/>
              </a:solidFill>
              <a:round/>
            </a:ln>
            <a:effectLst/>
          </c:spPr>
          <c:marker>
            <c:symbol val="none"/>
          </c:marker>
          <c:cat>
            <c:strRef>
              <c:f>'[Withdrawal Trends.xlsx]Analysis 2.0 (continuous)'!$B$1:$I$1</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Trends.xlsx]Analysis 2.0 (continuous)'!$B$16:$I$16</c:f>
              <c:numCache>
                <c:formatCode>0%</c:formatCode>
                <c:ptCount val="8"/>
                <c:pt idx="0">
                  <c:v>0</c:v>
                </c:pt>
                <c:pt idx="1">
                  <c:v>0</c:v>
                </c:pt>
                <c:pt idx="2">
                  <c:v>0</c:v>
                </c:pt>
                <c:pt idx="3">
                  <c:v>0</c:v>
                </c:pt>
                <c:pt idx="4">
                  <c:v>2.2727272727272728E-2</c:v>
                </c:pt>
                <c:pt idx="5">
                  <c:v>1.8518518518518517E-2</c:v>
                </c:pt>
                <c:pt idx="6">
                  <c:v>2.7777777777777776E-2</c:v>
                </c:pt>
                <c:pt idx="7">
                  <c:v>2.6315789473684209E-2</c:v>
                </c:pt>
              </c:numCache>
            </c:numRef>
          </c:val>
          <c:smooth val="0"/>
          <c:extLst>
            <c:ext xmlns:c16="http://schemas.microsoft.com/office/drawing/2014/chart" uri="{C3380CC4-5D6E-409C-BE32-E72D297353CC}">
              <c16:uniqueId val="{00000003-42BF-46D0-9BEA-17D41AD03A81}"/>
            </c:ext>
          </c:extLst>
        </c:ser>
        <c:ser>
          <c:idx val="0"/>
          <c:order val="4"/>
          <c:tx>
            <c:v>Unavoidable</c:v>
          </c:tx>
          <c:spPr>
            <a:ln w="28575" cap="rnd">
              <a:solidFill>
                <a:schemeClr val="accent1"/>
              </a:solidFill>
              <a:round/>
            </a:ln>
            <a:effectLst/>
          </c:spPr>
          <c:marker>
            <c:symbol val="none"/>
          </c:marker>
          <c:cat>
            <c:strRef>
              <c:f>'[Withdrawal Trends.xlsx]Analysis 2.0 (continuous)'!$B$1:$I$1</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Trends.xlsx]Analysis 2.0 (continuous)'!$B$11:$I$11</c:f>
              <c:numCache>
                <c:formatCode>0%</c:formatCode>
                <c:ptCount val="8"/>
                <c:pt idx="0">
                  <c:v>0</c:v>
                </c:pt>
                <c:pt idx="1">
                  <c:v>9.0909090909090912E-2</c:v>
                </c:pt>
                <c:pt idx="2">
                  <c:v>0.05</c:v>
                </c:pt>
                <c:pt idx="3">
                  <c:v>0</c:v>
                </c:pt>
                <c:pt idx="4">
                  <c:v>0</c:v>
                </c:pt>
                <c:pt idx="5">
                  <c:v>3.7037037037037035E-2</c:v>
                </c:pt>
                <c:pt idx="6">
                  <c:v>2.7777777777777776E-2</c:v>
                </c:pt>
                <c:pt idx="7">
                  <c:v>0</c:v>
                </c:pt>
              </c:numCache>
            </c:numRef>
          </c:val>
          <c:smooth val="0"/>
          <c:extLst>
            <c:ext xmlns:c16="http://schemas.microsoft.com/office/drawing/2014/chart" uri="{C3380CC4-5D6E-409C-BE32-E72D297353CC}">
              <c16:uniqueId val="{00000004-42BF-46D0-9BEA-17D41AD03A81}"/>
            </c:ext>
          </c:extLst>
        </c:ser>
        <c:ser>
          <c:idx val="5"/>
          <c:order val="5"/>
          <c:tx>
            <c:v>Other</c:v>
          </c:tx>
          <c:spPr>
            <a:ln w="28575" cap="rnd">
              <a:solidFill>
                <a:schemeClr val="accent6"/>
              </a:solidFill>
              <a:round/>
            </a:ln>
            <a:effectLst/>
          </c:spPr>
          <c:marker>
            <c:symbol val="none"/>
          </c:marker>
          <c:cat>
            <c:strRef>
              <c:f>'[Withdrawal Trends.xlsx]Analysis 2.0 (continuous)'!$B$1:$I$1</c:f>
              <c:strCache>
                <c:ptCount val="8"/>
                <c:pt idx="0">
                  <c:v>Q3 2021 (n=07)</c:v>
                </c:pt>
                <c:pt idx="1">
                  <c:v>Q4 2021 (n=11)</c:v>
                </c:pt>
                <c:pt idx="2">
                  <c:v>Q1 2022 (n=20)</c:v>
                </c:pt>
                <c:pt idx="3">
                  <c:v>Q2 2022 (n=22)</c:v>
                </c:pt>
                <c:pt idx="4">
                  <c:v>Q3 2022 (n=44)</c:v>
                </c:pt>
                <c:pt idx="5">
                  <c:v>Q4 2022 (n=54)</c:v>
                </c:pt>
                <c:pt idx="6">
                  <c:v>Q1 2023 (n=36)</c:v>
                </c:pt>
                <c:pt idx="7">
                  <c:v>Q2 2023 (n=38)</c:v>
                </c:pt>
              </c:strCache>
            </c:strRef>
          </c:cat>
          <c:val>
            <c:numRef>
              <c:f>'[Withdrawal Trends.xlsx]Analysis 2.0 (continuous)'!$B$15:$I$15</c:f>
              <c:numCache>
                <c:formatCode>0%</c:formatCode>
                <c:ptCount val="8"/>
                <c:pt idx="0">
                  <c:v>0</c:v>
                </c:pt>
                <c:pt idx="1">
                  <c:v>0</c:v>
                </c:pt>
                <c:pt idx="2">
                  <c:v>0</c:v>
                </c:pt>
                <c:pt idx="3">
                  <c:v>4.5454545454545456E-2</c:v>
                </c:pt>
                <c:pt idx="4">
                  <c:v>0</c:v>
                </c:pt>
                <c:pt idx="5">
                  <c:v>1.8518518518518517E-2</c:v>
                </c:pt>
                <c:pt idx="6">
                  <c:v>0</c:v>
                </c:pt>
                <c:pt idx="7">
                  <c:v>2.6315789473684209E-2</c:v>
                </c:pt>
              </c:numCache>
            </c:numRef>
          </c:val>
          <c:smooth val="0"/>
          <c:extLst>
            <c:ext xmlns:c16="http://schemas.microsoft.com/office/drawing/2014/chart" uri="{C3380CC4-5D6E-409C-BE32-E72D297353CC}">
              <c16:uniqueId val="{00000005-42BF-46D0-9BEA-17D41AD03A81}"/>
            </c:ext>
          </c:extLst>
        </c:ser>
        <c:dLbls>
          <c:showLegendKey val="0"/>
          <c:showVal val="0"/>
          <c:showCatName val="0"/>
          <c:showSerName val="0"/>
          <c:showPercent val="0"/>
          <c:showBubbleSize val="0"/>
        </c:dLbls>
        <c:smooth val="0"/>
        <c:axId val="1765881615"/>
        <c:axId val="1765875855"/>
      </c:lineChart>
      <c:catAx>
        <c:axId val="1765881615"/>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Discharge Quarter</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65875855"/>
        <c:crosses val="autoZero"/>
        <c:auto val="1"/>
        <c:lblAlgn val="ctr"/>
        <c:lblOffset val="100"/>
        <c:noMultiLvlLbl val="0"/>
      </c:catAx>
      <c:valAx>
        <c:axId val="1765875855"/>
        <c:scaling>
          <c:orientation val="minMax"/>
          <c:max val="0.30000000000000004"/>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 of Total n Withdrawn</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65881615"/>
        <c:crosses val="autoZero"/>
        <c:crossBetween val="between"/>
        <c:majorUnit val="5.000000000000001E-2"/>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a:solidFill>
        <a:sysClr val="windowText" lastClr="000000"/>
      </a:solidFill>
    </a:ln>
    <a:effectLst/>
  </c:spPr>
  <c:txPr>
    <a:bodyPr/>
    <a:lstStyle/>
    <a:p>
      <a:pPr>
        <a:defRPr sz="1400"/>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Withdrawal Reasons (n</a:t>
            </a:r>
            <a:r>
              <a:rPr lang="en-US" baseline="0"/>
              <a:t>=69)</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257-41D8-9B9C-DA39C42EF35D}"/>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C257-41D8-9B9C-DA39C42EF35D}"/>
              </c:ext>
            </c:extLst>
          </c:dPt>
          <c:dPt>
            <c:idx val="2"/>
            <c:bubble3D val="0"/>
            <c:spPr>
              <a:solidFill>
                <a:srgbClr val="ED7D31"/>
              </a:solidFill>
              <a:ln w="19050">
                <a:solidFill>
                  <a:schemeClr val="lt1"/>
                </a:solidFill>
              </a:ln>
              <a:effectLst/>
            </c:spPr>
            <c:extLst>
              <c:ext xmlns:c16="http://schemas.microsoft.com/office/drawing/2014/chart" uri="{C3380CC4-5D6E-409C-BE32-E72D297353CC}">
                <c16:uniqueId val="{00000005-C257-41D8-9B9C-DA39C42EF35D}"/>
              </c:ext>
            </c:extLst>
          </c:dPt>
          <c:dPt>
            <c:idx val="3"/>
            <c:bubble3D val="0"/>
            <c:spPr>
              <a:solidFill>
                <a:srgbClr val="B4B4B4"/>
              </a:solidFill>
              <a:ln w="19050">
                <a:solidFill>
                  <a:sysClr val="window" lastClr="FFFFFF"/>
                </a:solidFill>
              </a:ln>
              <a:effectLst/>
            </c:spPr>
            <c:extLst>
              <c:ext xmlns:c16="http://schemas.microsoft.com/office/drawing/2014/chart" uri="{C3380CC4-5D6E-409C-BE32-E72D297353CC}">
                <c16:uniqueId val="{00000007-C257-41D8-9B9C-DA39C42EF35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257-41D8-9B9C-DA39C42EF35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257-41D8-9B9C-DA39C42EF35D}"/>
              </c:ext>
            </c:extLst>
          </c:dPt>
          <c:dLbls>
            <c:dLbl>
              <c:idx val="0"/>
              <c:layout>
                <c:manualLayout>
                  <c:x val="3.3209536307961501E-2"/>
                  <c:y val="2.522090988626419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257-41D8-9B9C-DA39C42EF35D}"/>
                </c:ext>
              </c:extLst>
            </c:dLbl>
            <c:dLbl>
              <c:idx val="1"/>
              <c:layout>
                <c:manualLayout>
                  <c:x val="1.755949256342957E-2"/>
                  <c:y val="2.627770487022464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257-41D8-9B9C-DA39C42EF35D}"/>
                </c:ext>
              </c:extLst>
            </c:dLbl>
            <c:dLbl>
              <c:idx val="2"/>
              <c:layout>
                <c:manualLayout>
                  <c:x val="5.0633639545056765E-2"/>
                  <c:y val="-6.274314668999725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257-41D8-9B9C-DA39C42EF35D}"/>
                </c:ext>
              </c:extLst>
            </c:dLbl>
            <c:dLbl>
              <c:idx val="3"/>
              <c:layout>
                <c:manualLayout>
                  <c:x val="-4.3008420822397225E-2"/>
                  <c:y val="5.08934820647419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257-41D8-9B9C-DA39C42EF35D}"/>
                </c:ext>
              </c:extLst>
            </c:dLbl>
            <c:dLbl>
              <c:idx val="4"/>
              <c:layout>
                <c:manualLayout>
                  <c:x val="-1.694225721784777E-2"/>
                  <c:y val="6.674066783318752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C257-41D8-9B9C-DA39C42EF35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'[Withdrawal Trends.xlsx]Analysis'!$A$17:$A$22</c:f>
              <c:strCache>
                <c:ptCount val="6"/>
                <c:pt idx="0">
                  <c:v>Unavoidable</c:v>
                </c:pt>
                <c:pt idx="1">
                  <c:v>Never Got Data</c:v>
                </c:pt>
                <c:pt idx="2">
                  <c:v>Family Oriented</c:v>
                </c:pt>
                <c:pt idx="3">
                  <c:v>Equipment Oriented</c:v>
                </c:pt>
                <c:pt idx="4">
                  <c:v>Screening Failure</c:v>
                </c:pt>
                <c:pt idx="5">
                  <c:v>Other</c:v>
                </c:pt>
              </c:strCache>
            </c:strRef>
          </c:cat>
          <c:val>
            <c:numRef>
              <c:f>'[Withdrawal Trends.xlsx]Analysis'!$B$17:$B$22</c:f>
              <c:numCache>
                <c:formatCode>General</c:formatCode>
                <c:ptCount val="6"/>
                <c:pt idx="0">
                  <c:v>5</c:v>
                </c:pt>
                <c:pt idx="1">
                  <c:v>8</c:v>
                </c:pt>
                <c:pt idx="2">
                  <c:v>27</c:v>
                </c:pt>
                <c:pt idx="3">
                  <c:v>22</c:v>
                </c:pt>
                <c:pt idx="4">
                  <c:v>4</c:v>
                </c:pt>
                <c:pt idx="5">
                  <c:v>3</c:v>
                </c:pt>
              </c:numCache>
            </c:numRef>
          </c:val>
          <c:extLst>
            <c:ext xmlns:c16="http://schemas.microsoft.com/office/drawing/2014/chart" uri="{C3380CC4-5D6E-409C-BE32-E72D297353CC}">
              <c16:uniqueId val="{0000000C-C257-41D8-9B9C-DA39C42EF35D}"/>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a:solidFill>
        <a:sysClr val="windowText" lastClr="000000"/>
      </a:solid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A245D1B-FC40-44D2-9160-DE412496489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BD87E8-2F8E-4EDC-A103-D8AD474ADF46}">
      <dgm:prSet/>
      <dgm:spPr/>
      <dgm:t>
        <a:bodyPr/>
        <a:lstStyle/>
        <a:p>
          <a:pPr>
            <a:lnSpc>
              <a:spcPct val="100000"/>
            </a:lnSpc>
          </a:pPr>
          <a:r>
            <a:rPr lang="en-US"/>
            <a:t>Impact of SDoH on duration of HOT</a:t>
          </a:r>
        </a:p>
      </dgm:t>
    </dgm:pt>
    <dgm:pt modelId="{F839CA58-3C37-4049-9907-BA402AAB89FE}" type="parTrans" cxnId="{5A167EB9-5194-48FD-9ABD-290E604D181F}">
      <dgm:prSet/>
      <dgm:spPr/>
      <dgm:t>
        <a:bodyPr/>
        <a:lstStyle/>
        <a:p>
          <a:endParaRPr lang="en-US"/>
        </a:p>
      </dgm:t>
    </dgm:pt>
    <dgm:pt modelId="{6B66239E-7304-454B-8596-AA1145C2E6F3}" type="sibTrans" cxnId="{5A167EB9-5194-48FD-9ABD-290E604D181F}">
      <dgm:prSet/>
      <dgm:spPr/>
      <dgm:t>
        <a:bodyPr/>
        <a:lstStyle/>
        <a:p>
          <a:endParaRPr lang="en-US"/>
        </a:p>
      </dgm:t>
    </dgm:pt>
    <dgm:pt modelId="{4BF588E6-56BC-4D83-AB0D-F828E0D0E6AA}">
      <dgm:prSet/>
      <dgm:spPr/>
      <dgm:t>
        <a:bodyPr/>
        <a:lstStyle/>
        <a:p>
          <a:pPr>
            <a:lnSpc>
              <a:spcPct val="100000"/>
            </a:lnSpc>
          </a:pPr>
          <a:r>
            <a:rPr lang="en-US"/>
            <a:t>Data due September 1</a:t>
          </a:r>
          <a:r>
            <a:rPr lang="en-US" baseline="30000"/>
            <a:t>st</a:t>
          </a:r>
          <a:endParaRPr lang="en-US"/>
        </a:p>
      </dgm:t>
    </dgm:pt>
    <dgm:pt modelId="{AAA40E8A-7218-4F4B-95CA-DFBA672E53B6}" type="parTrans" cxnId="{6E4E990E-4943-4C07-827F-CE581E60989F}">
      <dgm:prSet/>
      <dgm:spPr/>
      <dgm:t>
        <a:bodyPr/>
        <a:lstStyle/>
        <a:p>
          <a:endParaRPr lang="en-US"/>
        </a:p>
      </dgm:t>
    </dgm:pt>
    <dgm:pt modelId="{D78A333C-F511-4CDE-A5C9-C8E4CEB359CA}" type="sibTrans" cxnId="{6E4E990E-4943-4C07-827F-CE581E60989F}">
      <dgm:prSet/>
      <dgm:spPr/>
      <dgm:t>
        <a:bodyPr/>
        <a:lstStyle/>
        <a:p>
          <a:endParaRPr lang="en-US"/>
        </a:p>
      </dgm:t>
    </dgm:pt>
    <dgm:pt modelId="{2D3822B0-B222-46B0-914D-1335F1402C91}">
      <dgm:prSet/>
      <dgm:spPr/>
      <dgm:t>
        <a:bodyPr/>
        <a:lstStyle/>
        <a:p>
          <a:pPr>
            <a:lnSpc>
              <a:spcPct val="100000"/>
            </a:lnSpc>
          </a:pPr>
          <a:r>
            <a:rPr lang="en-US"/>
            <a:t>Please reach out to Kristen or Heather with any questions/concerns</a:t>
          </a:r>
        </a:p>
      </dgm:t>
    </dgm:pt>
    <dgm:pt modelId="{85A22B35-BADE-4A99-8BFF-00731FD85FE2}" type="parTrans" cxnId="{CD9BDDED-D508-4D6C-B174-3CF9560462AF}">
      <dgm:prSet/>
      <dgm:spPr/>
      <dgm:t>
        <a:bodyPr/>
        <a:lstStyle/>
        <a:p>
          <a:endParaRPr lang="en-US"/>
        </a:p>
      </dgm:t>
    </dgm:pt>
    <dgm:pt modelId="{3B79356E-DD73-4913-8721-6F02F12CCA16}" type="sibTrans" cxnId="{CD9BDDED-D508-4D6C-B174-3CF9560462AF}">
      <dgm:prSet/>
      <dgm:spPr/>
      <dgm:t>
        <a:bodyPr/>
        <a:lstStyle/>
        <a:p>
          <a:endParaRPr lang="en-US"/>
        </a:p>
      </dgm:t>
    </dgm:pt>
    <dgm:pt modelId="{DFC1AA2A-3317-4399-BFF3-1E9A59DD9ABF}" type="pres">
      <dgm:prSet presAssocID="{BA245D1B-FC40-44D2-9160-DE4124964896}" presName="root" presStyleCnt="0">
        <dgm:presLayoutVars>
          <dgm:dir/>
          <dgm:resizeHandles val="exact"/>
        </dgm:presLayoutVars>
      </dgm:prSet>
      <dgm:spPr/>
    </dgm:pt>
    <dgm:pt modelId="{F78CEA0B-B1A1-4F5B-B465-236F0C6EC597}" type="pres">
      <dgm:prSet presAssocID="{F1BD87E8-2F8E-4EDC-A103-D8AD474ADF46}" presName="compNode" presStyleCnt="0"/>
      <dgm:spPr/>
    </dgm:pt>
    <dgm:pt modelId="{A3103167-C84C-4BC1-9189-371CB4A0F3E6}" type="pres">
      <dgm:prSet presAssocID="{F1BD87E8-2F8E-4EDC-A103-D8AD474ADF46}" presName="bgRect" presStyleLbl="bgShp" presStyleIdx="0" presStyleCnt="3"/>
      <dgm:spPr/>
    </dgm:pt>
    <dgm:pt modelId="{6FE91449-1F85-417A-86D0-32D40E0A79BE}" type="pres">
      <dgm:prSet presAssocID="{F1BD87E8-2F8E-4EDC-A103-D8AD474ADF46}"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ocial network with solid fill"/>
        </a:ext>
      </dgm:extLst>
    </dgm:pt>
    <dgm:pt modelId="{206449C7-8B9E-4E23-A143-0F0237CFF524}" type="pres">
      <dgm:prSet presAssocID="{F1BD87E8-2F8E-4EDC-A103-D8AD474ADF46}" presName="spaceRect" presStyleCnt="0"/>
      <dgm:spPr/>
    </dgm:pt>
    <dgm:pt modelId="{3A6D60E0-C16F-4FEB-977B-F22201DE8CCF}" type="pres">
      <dgm:prSet presAssocID="{F1BD87E8-2F8E-4EDC-A103-D8AD474ADF46}" presName="parTx" presStyleLbl="revTx" presStyleIdx="0" presStyleCnt="3">
        <dgm:presLayoutVars>
          <dgm:chMax val="0"/>
          <dgm:chPref val="0"/>
        </dgm:presLayoutVars>
      </dgm:prSet>
      <dgm:spPr/>
    </dgm:pt>
    <dgm:pt modelId="{91E996E5-F51E-40D2-8423-B93E6A53F3BB}" type="pres">
      <dgm:prSet presAssocID="{6B66239E-7304-454B-8596-AA1145C2E6F3}" presName="sibTrans" presStyleCnt="0"/>
      <dgm:spPr/>
    </dgm:pt>
    <dgm:pt modelId="{6C24AD37-BD45-4E1A-A907-DDAC96E8996F}" type="pres">
      <dgm:prSet presAssocID="{4BF588E6-56BC-4D83-AB0D-F828E0D0E6AA}" presName="compNode" presStyleCnt="0"/>
      <dgm:spPr/>
    </dgm:pt>
    <dgm:pt modelId="{DB77DB9F-E48F-41FB-961C-02A7EE612076}" type="pres">
      <dgm:prSet presAssocID="{4BF588E6-56BC-4D83-AB0D-F828E0D0E6AA}" presName="bgRect" presStyleLbl="bgShp" presStyleIdx="1" presStyleCnt="3"/>
      <dgm:spPr/>
    </dgm:pt>
    <dgm:pt modelId="{9962E2C5-3B73-4E4C-9123-1B6C9B67CE1C}" type="pres">
      <dgm:prSet presAssocID="{4BF588E6-56BC-4D83-AB0D-F828E0D0E6A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AECDFFA7-0F89-45ED-A23D-AE07D537BCE8}" type="pres">
      <dgm:prSet presAssocID="{4BF588E6-56BC-4D83-AB0D-F828E0D0E6AA}" presName="spaceRect" presStyleCnt="0"/>
      <dgm:spPr/>
    </dgm:pt>
    <dgm:pt modelId="{C7176374-82D2-4E99-85D1-473894053131}" type="pres">
      <dgm:prSet presAssocID="{4BF588E6-56BC-4D83-AB0D-F828E0D0E6AA}" presName="parTx" presStyleLbl="revTx" presStyleIdx="1" presStyleCnt="3">
        <dgm:presLayoutVars>
          <dgm:chMax val="0"/>
          <dgm:chPref val="0"/>
        </dgm:presLayoutVars>
      </dgm:prSet>
      <dgm:spPr/>
    </dgm:pt>
    <dgm:pt modelId="{D078F83C-41CB-443E-981F-59B2C471F583}" type="pres">
      <dgm:prSet presAssocID="{D78A333C-F511-4CDE-A5C9-C8E4CEB359CA}" presName="sibTrans" presStyleCnt="0"/>
      <dgm:spPr/>
    </dgm:pt>
    <dgm:pt modelId="{AC94A53F-19E5-4203-B8C1-21AD9B6A586A}" type="pres">
      <dgm:prSet presAssocID="{2D3822B0-B222-46B0-914D-1335F1402C91}" presName="compNode" presStyleCnt="0"/>
      <dgm:spPr/>
    </dgm:pt>
    <dgm:pt modelId="{A7D0E155-A2E1-4AED-B8AB-4450868E3EF2}" type="pres">
      <dgm:prSet presAssocID="{2D3822B0-B222-46B0-914D-1335F1402C91}" presName="bgRect" presStyleLbl="bgShp" presStyleIdx="2" presStyleCnt="3"/>
      <dgm:spPr/>
    </dgm:pt>
    <dgm:pt modelId="{7CD8FAB8-0B22-408E-8353-12403D999DC1}" type="pres">
      <dgm:prSet presAssocID="{2D3822B0-B222-46B0-914D-1335F1402C91}"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Email with solid fill"/>
        </a:ext>
      </dgm:extLst>
    </dgm:pt>
    <dgm:pt modelId="{2665AD01-E722-47EF-959E-406C085AD6B7}" type="pres">
      <dgm:prSet presAssocID="{2D3822B0-B222-46B0-914D-1335F1402C91}" presName="spaceRect" presStyleCnt="0"/>
      <dgm:spPr/>
    </dgm:pt>
    <dgm:pt modelId="{459517B7-CB14-4449-BEA1-B28C0216720A}" type="pres">
      <dgm:prSet presAssocID="{2D3822B0-B222-46B0-914D-1335F1402C91}" presName="parTx" presStyleLbl="revTx" presStyleIdx="2" presStyleCnt="3">
        <dgm:presLayoutVars>
          <dgm:chMax val="0"/>
          <dgm:chPref val="0"/>
        </dgm:presLayoutVars>
      </dgm:prSet>
      <dgm:spPr/>
    </dgm:pt>
  </dgm:ptLst>
  <dgm:cxnLst>
    <dgm:cxn modelId="{6E4E990E-4943-4C07-827F-CE581E60989F}" srcId="{BA245D1B-FC40-44D2-9160-DE4124964896}" destId="{4BF588E6-56BC-4D83-AB0D-F828E0D0E6AA}" srcOrd="1" destOrd="0" parTransId="{AAA40E8A-7218-4F4B-95CA-DFBA672E53B6}" sibTransId="{D78A333C-F511-4CDE-A5C9-C8E4CEB359CA}"/>
    <dgm:cxn modelId="{ED446212-6465-094D-9296-34BE603AA8BF}" type="presOf" srcId="{2D3822B0-B222-46B0-914D-1335F1402C91}" destId="{459517B7-CB14-4449-BEA1-B28C0216720A}" srcOrd="0" destOrd="0" presId="urn:microsoft.com/office/officeart/2018/2/layout/IconVerticalSolidList"/>
    <dgm:cxn modelId="{61853943-2474-3E47-AC20-BC3072DF13BB}" type="presOf" srcId="{BA245D1B-FC40-44D2-9160-DE4124964896}" destId="{DFC1AA2A-3317-4399-BFF3-1E9A59DD9ABF}" srcOrd="0" destOrd="0" presId="urn:microsoft.com/office/officeart/2018/2/layout/IconVerticalSolidList"/>
    <dgm:cxn modelId="{1BD21B6D-387C-B446-BC79-A695981E85E3}" type="presOf" srcId="{4BF588E6-56BC-4D83-AB0D-F828E0D0E6AA}" destId="{C7176374-82D2-4E99-85D1-473894053131}" srcOrd="0" destOrd="0" presId="urn:microsoft.com/office/officeart/2018/2/layout/IconVerticalSolidList"/>
    <dgm:cxn modelId="{5A167EB9-5194-48FD-9ABD-290E604D181F}" srcId="{BA245D1B-FC40-44D2-9160-DE4124964896}" destId="{F1BD87E8-2F8E-4EDC-A103-D8AD474ADF46}" srcOrd="0" destOrd="0" parTransId="{F839CA58-3C37-4049-9907-BA402AAB89FE}" sibTransId="{6B66239E-7304-454B-8596-AA1145C2E6F3}"/>
    <dgm:cxn modelId="{4D2494C6-FCBF-AB4B-B7C3-BDB86754E049}" type="presOf" srcId="{F1BD87E8-2F8E-4EDC-A103-D8AD474ADF46}" destId="{3A6D60E0-C16F-4FEB-977B-F22201DE8CCF}" srcOrd="0" destOrd="0" presId="urn:microsoft.com/office/officeart/2018/2/layout/IconVerticalSolidList"/>
    <dgm:cxn modelId="{CD9BDDED-D508-4D6C-B174-3CF9560462AF}" srcId="{BA245D1B-FC40-44D2-9160-DE4124964896}" destId="{2D3822B0-B222-46B0-914D-1335F1402C91}" srcOrd="2" destOrd="0" parTransId="{85A22B35-BADE-4A99-8BFF-00731FD85FE2}" sibTransId="{3B79356E-DD73-4913-8721-6F02F12CCA16}"/>
    <dgm:cxn modelId="{D398E327-B470-ED4A-9FCB-51228CD524AB}" type="presParOf" srcId="{DFC1AA2A-3317-4399-BFF3-1E9A59DD9ABF}" destId="{F78CEA0B-B1A1-4F5B-B465-236F0C6EC597}" srcOrd="0" destOrd="0" presId="urn:microsoft.com/office/officeart/2018/2/layout/IconVerticalSolidList"/>
    <dgm:cxn modelId="{BC7037FF-F8EF-374E-B2B9-F2EF072D6C6D}" type="presParOf" srcId="{F78CEA0B-B1A1-4F5B-B465-236F0C6EC597}" destId="{A3103167-C84C-4BC1-9189-371CB4A0F3E6}" srcOrd="0" destOrd="0" presId="urn:microsoft.com/office/officeart/2018/2/layout/IconVerticalSolidList"/>
    <dgm:cxn modelId="{40B432D8-6BBF-A84D-A65A-067A4FFF046A}" type="presParOf" srcId="{F78CEA0B-B1A1-4F5B-B465-236F0C6EC597}" destId="{6FE91449-1F85-417A-86D0-32D40E0A79BE}" srcOrd="1" destOrd="0" presId="urn:microsoft.com/office/officeart/2018/2/layout/IconVerticalSolidList"/>
    <dgm:cxn modelId="{C88254FB-F4A5-3C4A-B92C-07BD1C07125E}" type="presParOf" srcId="{F78CEA0B-B1A1-4F5B-B465-236F0C6EC597}" destId="{206449C7-8B9E-4E23-A143-0F0237CFF524}" srcOrd="2" destOrd="0" presId="urn:microsoft.com/office/officeart/2018/2/layout/IconVerticalSolidList"/>
    <dgm:cxn modelId="{8BC81D18-AA7A-2E4E-A71B-53E6FDC5FE64}" type="presParOf" srcId="{F78CEA0B-B1A1-4F5B-B465-236F0C6EC597}" destId="{3A6D60E0-C16F-4FEB-977B-F22201DE8CCF}" srcOrd="3" destOrd="0" presId="urn:microsoft.com/office/officeart/2018/2/layout/IconVerticalSolidList"/>
    <dgm:cxn modelId="{A9EFF61D-0933-6346-BFDB-1276F13EE238}" type="presParOf" srcId="{DFC1AA2A-3317-4399-BFF3-1E9A59DD9ABF}" destId="{91E996E5-F51E-40D2-8423-B93E6A53F3BB}" srcOrd="1" destOrd="0" presId="urn:microsoft.com/office/officeart/2018/2/layout/IconVerticalSolidList"/>
    <dgm:cxn modelId="{D776F078-B5BD-8245-813E-615FF200CBBA}" type="presParOf" srcId="{DFC1AA2A-3317-4399-BFF3-1E9A59DD9ABF}" destId="{6C24AD37-BD45-4E1A-A907-DDAC96E8996F}" srcOrd="2" destOrd="0" presId="urn:microsoft.com/office/officeart/2018/2/layout/IconVerticalSolidList"/>
    <dgm:cxn modelId="{CBB80092-4D5F-3E4A-BC9B-B90A918A58E8}" type="presParOf" srcId="{6C24AD37-BD45-4E1A-A907-DDAC96E8996F}" destId="{DB77DB9F-E48F-41FB-961C-02A7EE612076}" srcOrd="0" destOrd="0" presId="urn:microsoft.com/office/officeart/2018/2/layout/IconVerticalSolidList"/>
    <dgm:cxn modelId="{98A9E61C-8C58-BF45-9F6D-33F3122C315A}" type="presParOf" srcId="{6C24AD37-BD45-4E1A-A907-DDAC96E8996F}" destId="{9962E2C5-3B73-4E4C-9123-1B6C9B67CE1C}" srcOrd="1" destOrd="0" presId="urn:microsoft.com/office/officeart/2018/2/layout/IconVerticalSolidList"/>
    <dgm:cxn modelId="{C89443F4-A4EB-5242-B9CE-C387E4DEFA66}" type="presParOf" srcId="{6C24AD37-BD45-4E1A-A907-DDAC96E8996F}" destId="{AECDFFA7-0F89-45ED-A23D-AE07D537BCE8}" srcOrd="2" destOrd="0" presId="urn:microsoft.com/office/officeart/2018/2/layout/IconVerticalSolidList"/>
    <dgm:cxn modelId="{3761BBBA-DA3E-A646-BC89-D246F6211EC0}" type="presParOf" srcId="{6C24AD37-BD45-4E1A-A907-DDAC96E8996F}" destId="{C7176374-82D2-4E99-85D1-473894053131}" srcOrd="3" destOrd="0" presId="urn:microsoft.com/office/officeart/2018/2/layout/IconVerticalSolidList"/>
    <dgm:cxn modelId="{2D1BC29F-4955-CB4F-A2B5-84D175CFE807}" type="presParOf" srcId="{DFC1AA2A-3317-4399-BFF3-1E9A59DD9ABF}" destId="{D078F83C-41CB-443E-981F-59B2C471F583}" srcOrd="3" destOrd="0" presId="urn:microsoft.com/office/officeart/2018/2/layout/IconVerticalSolidList"/>
    <dgm:cxn modelId="{06128285-8ED3-664B-A6AD-096AA70ED893}" type="presParOf" srcId="{DFC1AA2A-3317-4399-BFF3-1E9A59DD9ABF}" destId="{AC94A53F-19E5-4203-B8C1-21AD9B6A586A}" srcOrd="4" destOrd="0" presId="urn:microsoft.com/office/officeart/2018/2/layout/IconVerticalSolidList"/>
    <dgm:cxn modelId="{BE3F13DC-DB04-0C4E-B5BC-794E450E36ED}" type="presParOf" srcId="{AC94A53F-19E5-4203-B8C1-21AD9B6A586A}" destId="{A7D0E155-A2E1-4AED-B8AB-4450868E3EF2}" srcOrd="0" destOrd="0" presId="urn:microsoft.com/office/officeart/2018/2/layout/IconVerticalSolidList"/>
    <dgm:cxn modelId="{74FF1421-A3B0-6949-AF3F-0B6DBD2DA68C}" type="presParOf" srcId="{AC94A53F-19E5-4203-B8C1-21AD9B6A586A}" destId="{7CD8FAB8-0B22-408E-8353-12403D999DC1}" srcOrd="1" destOrd="0" presId="urn:microsoft.com/office/officeart/2018/2/layout/IconVerticalSolidList"/>
    <dgm:cxn modelId="{C133BEE7-EABB-C547-A0C1-CF28E8B2994B}" type="presParOf" srcId="{AC94A53F-19E5-4203-B8C1-21AD9B6A586A}" destId="{2665AD01-E722-47EF-959E-406C085AD6B7}" srcOrd="2" destOrd="0" presId="urn:microsoft.com/office/officeart/2018/2/layout/IconVerticalSolidList"/>
    <dgm:cxn modelId="{C9562E52-B02A-3948-944E-A148BB74BF6B}" type="presParOf" srcId="{AC94A53F-19E5-4203-B8C1-21AD9B6A586A}" destId="{459517B7-CB14-4449-BEA1-B28C0216720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956BD3-58DB-4D65-B0C0-E027AEBC134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F7100A-B0E0-42A7-AE0E-8C5F9657C7B0}">
      <dgm:prSet/>
      <dgm:spPr/>
      <dgm:t>
        <a:bodyPr/>
        <a:lstStyle/>
        <a:p>
          <a:r>
            <a:rPr lang="en-US"/>
            <a:t>Reminder for all sites that have IRB approval that survey links should be sent to all families enrolled </a:t>
          </a:r>
        </a:p>
      </dgm:t>
    </dgm:pt>
    <dgm:pt modelId="{57C233CC-8088-48A7-939F-220B5E08302E}" type="parTrans" cxnId="{4A66403C-E4A2-4AA4-AFF1-B14ECFBFFE03}">
      <dgm:prSet/>
      <dgm:spPr/>
      <dgm:t>
        <a:bodyPr/>
        <a:lstStyle/>
        <a:p>
          <a:endParaRPr lang="en-US"/>
        </a:p>
      </dgm:t>
    </dgm:pt>
    <dgm:pt modelId="{9C97030F-0555-4270-82A3-F967DF16D02E}" type="sibTrans" cxnId="{4A66403C-E4A2-4AA4-AFF1-B14ECFBFFE03}">
      <dgm:prSet/>
      <dgm:spPr/>
      <dgm:t>
        <a:bodyPr/>
        <a:lstStyle/>
        <a:p>
          <a:endParaRPr lang="en-US"/>
        </a:p>
      </dgm:t>
    </dgm:pt>
    <dgm:pt modelId="{47626339-5E33-47C5-9E24-18749383FD2D}">
      <dgm:prSet/>
      <dgm:spPr/>
      <dgm:t>
        <a:bodyPr/>
        <a:lstStyle/>
        <a:p>
          <a:r>
            <a:rPr lang="en-US"/>
            <a:t>Defined project milestone</a:t>
          </a:r>
        </a:p>
      </dgm:t>
    </dgm:pt>
    <dgm:pt modelId="{D62394D0-6DF2-4186-B22D-8FC901BAE5CA}" type="parTrans" cxnId="{0DA12EB1-E90B-4B22-BBBE-B49BDB3AAC4A}">
      <dgm:prSet/>
      <dgm:spPr/>
      <dgm:t>
        <a:bodyPr/>
        <a:lstStyle/>
        <a:p>
          <a:endParaRPr lang="en-US"/>
        </a:p>
      </dgm:t>
    </dgm:pt>
    <dgm:pt modelId="{B126860A-4178-4E5D-B349-9321C1B7156E}" type="sibTrans" cxnId="{0DA12EB1-E90B-4B22-BBBE-B49BDB3AAC4A}">
      <dgm:prSet/>
      <dgm:spPr/>
      <dgm:t>
        <a:bodyPr/>
        <a:lstStyle/>
        <a:p>
          <a:endParaRPr lang="en-US"/>
        </a:p>
      </dgm:t>
    </dgm:pt>
    <dgm:pt modelId="{299E94E5-4AA4-4CD3-9FC4-E505DBBA3E99}">
      <dgm:prSet/>
      <dgm:spPr/>
      <dgm:t>
        <a:bodyPr/>
        <a:lstStyle/>
        <a:p>
          <a:r>
            <a:rPr lang="en-US"/>
            <a:t>Severely behind enrollment schedule </a:t>
          </a:r>
        </a:p>
      </dgm:t>
    </dgm:pt>
    <dgm:pt modelId="{741AB6AE-67BF-430B-83D0-1AB685CD87EA}" type="parTrans" cxnId="{96B701BC-2BC8-421E-8A16-305E2580F5A2}">
      <dgm:prSet/>
      <dgm:spPr/>
      <dgm:t>
        <a:bodyPr/>
        <a:lstStyle/>
        <a:p>
          <a:endParaRPr lang="en-US"/>
        </a:p>
      </dgm:t>
    </dgm:pt>
    <dgm:pt modelId="{F6FAEFB4-A387-4FE4-9E47-FC67A73B061E}" type="sibTrans" cxnId="{96B701BC-2BC8-421E-8A16-305E2580F5A2}">
      <dgm:prSet/>
      <dgm:spPr/>
      <dgm:t>
        <a:bodyPr/>
        <a:lstStyle/>
        <a:p>
          <a:endParaRPr lang="en-US"/>
        </a:p>
      </dgm:t>
    </dgm:pt>
    <dgm:pt modelId="{3B141459-9838-45A2-8262-055C2F0DDD80}" type="pres">
      <dgm:prSet presAssocID="{90956BD3-58DB-4D65-B0C0-E027AEBC134B}" presName="root" presStyleCnt="0">
        <dgm:presLayoutVars>
          <dgm:dir/>
          <dgm:resizeHandles val="exact"/>
        </dgm:presLayoutVars>
      </dgm:prSet>
      <dgm:spPr/>
    </dgm:pt>
    <dgm:pt modelId="{6F136C2A-BE99-4D40-8B58-756598078D5E}" type="pres">
      <dgm:prSet presAssocID="{F1F7100A-B0E0-42A7-AE0E-8C5F9657C7B0}" presName="compNode" presStyleCnt="0"/>
      <dgm:spPr/>
    </dgm:pt>
    <dgm:pt modelId="{4298BF53-7CAF-42C8-9F4E-8067659CC5CF}" type="pres">
      <dgm:prSet presAssocID="{F1F7100A-B0E0-42A7-AE0E-8C5F9657C7B0}" presName="bgRect" presStyleLbl="bgShp" presStyleIdx="0" presStyleCnt="3"/>
      <dgm:spPr/>
    </dgm:pt>
    <dgm:pt modelId="{5B34C6EB-8807-4952-97D1-FA24645CA75A}" type="pres">
      <dgm:prSet presAssocID="{F1F7100A-B0E0-42A7-AE0E-8C5F9657C7B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F735F6C5-2114-4543-9DA7-C6F6F81AAD91}" type="pres">
      <dgm:prSet presAssocID="{F1F7100A-B0E0-42A7-AE0E-8C5F9657C7B0}" presName="spaceRect" presStyleCnt="0"/>
      <dgm:spPr/>
    </dgm:pt>
    <dgm:pt modelId="{33A769D2-B38B-43C8-B049-FBB20FA42F4F}" type="pres">
      <dgm:prSet presAssocID="{F1F7100A-B0E0-42A7-AE0E-8C5F9657C7B0}" presName="parTx" presStyleLbl="revTx" presStyleIdx="0" presStyleCnt="3">
        <dgm:presLayoutVars>
          <dgm:chMax val="0"/>
          <dgm:chPref val="0"/>
        </dgm:presLayoutVars>
      </dgm:prSet>
      <dgm:spPr/>
    </dgm:pt>
    <dgm:pt modelId="{4A62D7EE-E0F3-48F8-8899-B66883B391F1}" type="pres">
      <dgm:prSet presAssocID="{9C97030F-0555-4270-82A3-F967DF16D02E}" presName="sibTrans" presStyleCnt="0"/>
      <dgm:spPr/>
    </dgm:pt>
    <dgm:pt modelId="{1541E160-2738-49CD-8D50-239C92A791ED}" type="pres">
      <dgm:prSet presAssocID="{47626339-5E33-47C5-9E24-18749383FD2D}" presName="compNode" presStyleCnt="0"/>
      <dgm:spPr/>
    </dgm:pt>
    <dgm:pt modelId="{E63F2840-6C96-4AE0-BD45-69569CC49A53}" type="pres">
      <dgm:prSet presAssocID="{47626339-5E33-47C5-9E24-18749383FD2D}" presName="bgRect" presStyleLbl="bgShp" presStyleIdx="1" presStyleCnt="3"/>
      <dgm:spPr/>
    </dgm:pt>
    <dgm:pt modelId="{B2AF073B-F441-4AA4-BB4D-B54C1ACA3629}" type="pres">
      <dgm:prSet presAssocID="{47626339-5E33-47C5-9E24-18749383FD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6724D3A3-860D-4395-9E08-CA905F42CC82}" type="pres">
      <dgm:prSet presAssocID="{47626339-5E33-47C5-9E24-18749383FD2D}" presName="spaceRect" presStyleCnt="0"/>
      <dgm:spPr/>
    </dgm:pt>
    <dgm:pt modelId="{61E9D187-2828-46BC-A78E-4ED5EC515AA5}" type="pres">
      <dgm:prSet presAssocID="{47626339-5E33-47C5-9E24-18749383FD2D}" presName="parTx" presStyleLbl="revTx" presStyleIdx="1" presStyleCnt="3">
        <dgm:presLayoutVars>
          <dgm:chMax val="0"/>
          <dgm:chPref val="0"/>
        </dgm:presLayoutVars>
      </dgm:prSet>
      <dgm:spPr/>
    </dgm:pt>
    <dgm:pt modelId="{E8CA5DB2-388B-44B6-86F4-509331C5A58D}" type="pres">
      <dgm:prSet presAssocID="{B126860A-4178-4E5D-B349-9321C1B7156E}" presName="sibTrans" presStyleCnt="0"/>
      <dgm:spPr/>
    </dgm:pt>
    <dgm:pt modelId="{9C6B4D00-D8DB-42E9-8D7D-F0C095229CF9}" type="pres">
      <dgm:prSet presAssocID="{299E94E5-4AA4-4CD3-9FC4-E505DBBA3E99}" presName="compNode" presStyleCnt="0"/>
      <dgm:spPr/>
    </dgm:pt>
    <dgm:pt modelId="{042C02D4-AA17-4310-9D72-C22F09A38AAD}" type="pres">
      <dgm:prSet presAssocID="{299E94E5-4AA4-4CD3-9FC4-E505DBBA3E99}" presName="bgRect" presStyleLbl="bgShp" presStyleIdx="2" presStyleCnt="3"/>
      <dgm:spPr/>
    </dgm:pt>
    <dgm:pt modelId="{C5B65B93-46C6-4456-9D41-2433B88C5EC4}" type="pres">
      <dgm:prSet presAssocID="{299E94E5-4AA4-4CD3-9FC4-E505DBBA3E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ily Calendar"/>
        </a:ext>
      </dgm:extLst>
    </dgm:pt>
    <dgm:pt modelId="{7B6276EE-D976-4B70-B68D-2B7EC0659595}" type="pres">
      <dgm:prSet presAssocID="{299E94E5-4AA4-4CD3-9FC4-E505DBBA3E99}" presName="spaceRect" presStyleCnt="0"/>
      <dgm:spPr/>
    </dgm:pt>
    <dgm:pt modelId="{85D31A9A-925E-4883-B41D-393766D092CC}" type="pres">
      <dgm:prSet presAssocID="{299E94E5-4AA4-4CD3-9FC4-E505DBBA3E99}" presName="parTx" presStyleLbl="revTx" presStyleIdx="2" presStyleCnt="3">
        <dgm:presLayoutVars>
          <dgm:chMax val="0"/>
          <dgm:chPref val="0"/>
        </dgm:presLayoutVars>
      </dgm:prSet>
      <dgm:spPr/>
    </dgm:pt>
  </dgm:ptLst>
  <dgm:cxnLst>
    <dgm:cxn modelId="{F981B421-7B70-434A-B9E2-7A15A72EA1FF}" type="presOf" srcId="{90956BD3-58DB-4D65-B0C0-E027AEBC134B}" destId="{3B141459-9838-45A2-8262-055C2F0DDD80}" srcOrd="0" destOrd="0" presId="urn:microsoft.com/office/officeart/2018/2/layout/IconVerticalSolidList"/>
    <dgm:cxn modelId="{B4218834-2F4F-4740-A45E-8E92C5ADE70F}" type="presOf" srcId="{47626339-5E33-47C5-9E24-18749383FD2D}" destId="{61E9D187-2828-46BC-A78E-4ED5EC515AA5}" srcOrd="0" destOrd="0" presId="urn:microsoft.com/office/officeart/2018/2/layout/IconVerticalSolidList"/>
    <dgm:cxn modelId="{4A66403C-E4A2-4AA4-AFF1-B14ECFBFFE03}" srcId="{90956BD3-58DB-4D65-B0C0-E027AEBC134B}" destId="{F1F7100A-B0E0-42A7-AE0E-8C5F9657C7B0}" srcOrd="0" destOrd="0" parTransId="{57C233CC-8088-48A7-939F-220B5E08302E}" sibTransId="{9C97030F-0555-4270-82A3-F967DF16D02E}"/>
    <dgm:cxn modelId="{CD2E437E-E137-4867-B51A-0CC1F4EF0711}" type="presOf" srcId="{299E94E5-4AA4-4CD3-9FC4-E505DBBA3E99}" destId="{85D31A9A-925E-4883-B41D-393766D092CC}" srcOrd="0" destOrd="0" presId="urn:microsoft.com/office/officeart/2018/2/layout/IconVerticalSolidList"/>
    <dgm:cxn modelId="{FC395187-76D2-4788-8454-704190049EAF}" type="presOf" srcId="{F1F7100A-B0E0-42A7-AE0E-8C5F9657C7B0}" destId="{33A769D2-B38B-43C8-B049-FBB20FA42F4F}" srcOrd="0" destOrd="0" presId="urn:microsoft.com/office/officeart/2018/2/layout/IconVerticalSolidList"/>
    <dgm:cxn modelId="{0DA12EB1-E90B-4B22-BBBE-B49BDB3AAC4A}" srcId="{90956BD3-58DB-4D65-B0C0-E027AEBC134B}" destId="{47626339-5E33-47C5-9E24-18749383FD2D}" srcOrd="1" destOrd="0" parTransId="{D62394D0-6DF2-4186-B22D-8FC901BAE5CA}" sibTransId="{B126860A-4178-4E5D-B349-9321C1B7156E}"/>
    <dgm:cxn modelId="{96B701BC-2BC8-421E-8A16-305E2580F5A2}" srcId="{90956BD3-58DB-4D65-B0C0-E027AEBC134B}" destId="{299E94E5-4AA4-4CD3-9FC4-E505DBBA3E99}" srcOrd="2" destOrd="0" parTransId="{741AB6AE-67BF-430B-83D0-1AB685CD87EA}" sibTransId="{F6FAEFB4-A387-4FE4-9E47-FC67A73B061E}"/>
    <dgm:cxn modelId="{2AA28DF1-E6D3-468D-884D-B3EBBBFA0D54}" type="presParOf" srcId="{3B141459-9838-45A2-8262-055C2F0DDD80}" destId="{6F136C2A-BE99-4D40-8B58-756598078D5E}" srcOrd="0" destOrd="0" presId="urn:microsoft.com/office/officeart/2018/2/layout/IconVerticalSolidList"/>
    <dgm:cxn modelId="{C964DB95-CBD1-4E02-9575-821E89430584}" type="presParOf" srcId="{6F136C2A-BE99-4D40-8B58-756598078D5E}" destId="{4298BF53-7CAF-42C8-9F4E-8067659CC5CF}" srcOrd="0" destOrd="0" presId="urn:microsoft.com/office/officeart/2018/2/layout/IconVerticalSolidList"/>
    <dgm:cxn modelId="{07EC9DAA-E2BC-48EC-8414-54B74C8A05DB}" type="presParOf" srcId="{6F136C2A-BE99-4D40-8B58-756598078D5E}" destId="{5B34C6EB-8807-4952-97D1-FA24645CA75A}" srcOrd="1" destOrd="0" presId="urn:microsoft.com/office/officeart/2018/2/layout/IconVerticalSolidList"/>
    <dgm:cxn modelId="{9D30E44C-4ACE-4FBD-928B-2859DAF095BC}" type="presParOf" srcId="{6F136C2A-BE99-4D40-8B58-756598078D5E}" destId="{F735F6C5-2114-4543-9DA7-C6F6F81AAD91}" srcOrd="2" destOrd="0" presId="urn:microsoft.com/office/officeart/2018/2/layout/IconVerticalSolidList"/>
    <dgm:cxn modelId="{0EC83B0C-A066-4909-BD66-B47A7FDC81C3}" type="presParOf" srcId="{6F136C2A-BE99-4D40-8B58-756598078D5E}" destId="{33A769D2-B38B-43C8-B049-FBB20FA42F4F}" srcOrd="3" destOrd="0" presId="urn:microsoft.com/office/officeart/2018/2/layout/IconVerticalSolidList"/>
    <dgm:cxn modelId="{466890A6-3A4C-4538-99D1-3966B95FDDA7}" type="presParOf" srcId="{3B141459-9838-45A2-8262-055C2F0DDD80}" destId="{4A62D7EE-E0F3-48F8-8899-B66883B391F1}" srcOrd="1" destOrd="0" presId="urn:microsoft.com/office/officeart/2018/2/layout/IconVerticalSolidList"/>
    <dgm:cxn modelId="{804BD99D-8226-468B-82AA-28B526868604}" type="presParOf" srcId="{3B141459-9838-45A2-8262-055C2F0DDD80}" destId="{1541E160-2738-49CD-8D50-239C92A791ED}" srcOrd="2" destOrd="0" presId="urn:microsoft.com/office/officeart/2018/2/layout/IconVerticalSolidList"/>
    <dgm:cxn modelId="{C606A005-4C4B-40C7-8BA5-9974BF53CCA3}" type="presParOf" srcId="{1541E160-2738-49CD-8D50-239C92A791ED}" destId="{E63F2840-6C96-4AE0-BD45-69569CC49A53}" srcOrd="0" destOrd="0" presId="urn:microsoft.com/office/officeart/2018/2/layout/IconVerticalSolidList"/>
    <dgm:cxn modelId="{4B898073-08F5-4384-BAEE-BA13AF8CDEA5}" type="presParOf" srcId="{1541E160-2738-49CD-8D50-239C92A791ED}" destId="{B2AF073B-F441-4AA4-BB4D-B54C1ACA3629}" srcOrd="1" destOrd="0" presId="urn:microsoft.com/office/officeart/2018/2/layout/IconVerticalSolidList"/>
    <dgm:cxn modelId="{998B3FCD-5D1E-4E7C-B541-E2711DC09F7A}" type="presParOf" srcId="{1541E160-2738-49CD-8D50-239C92A791ED}" destId="{6724D3A3-860D-4395-9E08-CA905F42CC82}" srcOrd="2" destOrd="0" presId="urn:microsoft.com/office/officeart/2018/2/layout/IconVerticalSolidList"/>
    <dgm:cxn modelId="{5EA4BCE1-2A3E-458E-9569-B59BD132DB33}" type="presParOf" srcId="{1541E160-2738-49CD-8D50-239C92A791ED}" destId="{61E9D187-2828-46BC-A78E-4ED5EC515AA5}" srcOrd="3" destOrd="0" presId="urn:microsoft.com/office/officeart/2018/2/layout/IconVerticalSolidList"/>
    <dgm:cxn modelId="{93B6B2D2-A076-4D33-9773-F34D14D6A328}" type="presParOf" srcId="{3B141459-9838-45A2-8262-055C2F0DDD80}" destId="{E8CA5DB2-388B-44B6-86F4-509331C5A58D}" srcOrd="3" destOrd="0" presId="urn:microsoft.com/office/officeart/2018/2/layout/IconVerticalSolidList"/>
    <dgm:cxn modelId="{47306B30-A526-4549-BF1D-7B7F1A0032EC}" type="presParOf" srcId="{3B141459-9838-45A2-8262-055C2F0DDD80}" destId="{9C6B4D00-D8DB-42E9-8D7D-F0C095229CF9}" srcOrd="4" destOrd="0" presId="urn:microsoft.com/office/officeart/2018/2/layout/IconVerticalSolidList"/>
    <dgm:cxn modelId="{4BE973EA-2F9D-4995-90A2-276976FF8854}" type="presParOf" srcId="{9C6B4D00-D8DB-42E9-8D7D-F0C095229CF9}" destId="{042C02D4-AA17-4310-9D72-C22F09A38AAD}" srcOrd="0" destOrd="0" presId="urn:microsoft.com/office/officeart/2018/2/layout/IconVerticalSolidList"/>
    <dgm:cxn modelId="{EBC5E4E1-05C8-4847-83BD-31C768D25328}" type="presParOf" srcId="{9C6B4D00-D8DB-42E9-8D7D-F0C095229CF9}" destId="{C5B65B93-46C6-4456-9D41-2433B88C5EC4}" srcOrd="1" destOrd="0" presId="urn:microsoft.com/office/officeart/2018/2/layout/IconVerticalSolidList"/>
    <dgm:cxn modelId="{591D328A-F82C-4116-A38D-8EF9D277E096}" type="presParOf" srcId="{9C6B4D00-D8DB-42E9-8D7D-F0C095229CF9}" destId="{7B6276EE-D976-4B70-B68D-2B7EC0659595}" srcOrd="2" destOrd="0" presId="urn:microsoft.com/office/officeart/2018/2/layout/IconVerticalSolidList"/>
    <dgm:cxn modelId="{8BABDABF-F610-4C30-BE92-C5E23F37A8C4}" type="presParOf" srcId="{9C6B4D00-D8DB-42E9-8D7D-F0C095229CF9}" destId="{85D31A9A-925E-4883-B41D-393766D092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0F46CD-63A9-470E-88D4-FA9D51E99773}" type="doc">
      <dgm:prSet loTypeId="urn:microsoft.com/office/officeart/2005/8/layout/hierarchy1" loCatId="hierarchy" qsTypeId="urn:microsoft.com/office/officeart/2005/8/quickstyle/simple5" qsCatId="simple" csTypeId="urn:microsoft.com/office/officeart/2005/8/colors/accent1_2" csCatId="accent1"/>
      <dgm:spPr/>
      <dgm:t>
        <a:bodyPr/>
        <a:lstStyle/>
        <a:p>
          <a:endParaRPr lang="en-US"/>
        </a:p>
      </dgm:t>
    </dgm:pt>
    <dgm:pt modelId="{30F9C627-7056-4DC0-8794-C1F705073FFD}">
      <dgm:prSet/>
      <dgm:spPr/>
      <dgm:t>
        <a:bodyPr/>
        <a:lstStyle/>
        <a:p>
          <a:r>
            <a:rPr lang="en-US"/>
            <a:t>Third meeting hosted on July 10</a:t>
          </a:r>
          <a:r>
            <a:rPr lang="en-US" baseline="30000"/>
            <a:t>th</a:t>
          </a:r>
          <a:r>
            <a:rPr lang="en-US"/>
            <a:t> </a:t>
          </a:r>
        </a:p>
      </dgm:t>
    </dgm:pt>
    <dgm:pt modelId="{6CDA609C-50B6-4B4B-A069-B03F043BA923}" type="parTrans" cxnId="{1F0018D7-D541-4F44-BF24-6789AB79119C}">
      <dgm:prSet/>
      <dgm:spPr/>
      <dgm:t>
        <a:bodyPr/>
        <a:lstStyle/>
        <a:p>
          <a:endParaRPr lang="en-US"/>
        </a:p>
      </dgm:t>
    </dgm:pt>
    <dgm:pt modelId="{E16174D4-36F7-4617-87FE-57649E1A8C11}" type="sibTrans" cxnId="{1F0018D7-D541-4F44-BF24-6789AB79119C}">
      <dgm:prSet/>
      <dgm:spPr/>
      <dgm:t>
        <a:bodyPr/>
        <a:lstStyle/>
        <a:p>
          <a:endParaRPr lang="en-US"/>
        </a:p>
      </dgm:t>
    </dgm:pt>
    <dgm:pt modelId="{2EB4571C-C558-44A8-9C3F-A00E51D687AA}">
      <dgm:prSet/>
      <dgm:spPr/>
      <dgm:t>
        <a:bodyPr/>
        <a:lstStyle/>
        <a:p>
          <a:r>
            <a:rPr lang="en-US"/>
            <a:t>DSMB found no issues and recommended that the trial progresses as planned </a:t>
          </a:r>
        </a:p>
      </dgm:t>
    </dgm:pt>
    <dgm:pt modelId="{BBF7E23B-A034-48A8-9930-C3F4207EC80E}" type="parTrans" cxnId="{7D9607D4-2A19-40F2-90B4-8A2000F8FCF3}">
      <dgm:prSet/>
      <dgm:spPr/>
      <dgm:t>
        <a:bodyPr/>
        <a:lstStyle/>
        <a:p>
          <a:endParaRPr lang="en-US"/>
        </a:p>
      </dgm:t>
    </dgm:pt>
    <dgm:pt modelId="{D10B45AD-416E-47B6-A23C-8037FCBD30A9}" type="sibTrans" cxnId="{7D9607D4-2A19-40F2-90B4-8A2000F8FCF3}">
      <dgm:prSet/>
      <dgm:spPr/>
      <dgm:t>
        <a:bodyPr/>
        <a:lstStyle/>
        <a:p>
          <a:endParaRPr lang="en-US"/>
        </a:p>
      </dgm:t>
    </dgm:pt>
    <dgm:pt modelId="{2ACE0626-12E6-0C44-BC8D-0FEDE60148CD}" type="pres">
      <dgm:prSet presAssocID="{540F46CD-63A9-470E-88D4-FA9D51E99773}" presName="hierChild1" presStyleCnt="0">
        <dgm:presLayoutVars>
          <dgm:chPref val="1"/>
          <dgm:dir/>
          <dgm:animOne val="branch"/>
          <dgm:animLvl val="lvl"/>
          <dgm:resizeHandles/>
        </dgm:presLayoutVars>
      </dgm:prSet>
      <dgm:spPr/>
    </dgm:pt>
    <dgm:pt modelId="{2A7B5C8B-5736-7F43-BD1B-D0434B1077C0}" type="pres">
      <dgm:prSet presAssocID="{30F9C627-7056-4DC0-8794-C1F705073FFD}" presName="hierRoot1" presStyleCnt="0"/>
      <dgm:spPr/>
    </dgm:pt>
    <dgm:pt modelId="{FA923306-276B-994E-A074-7B88B9215394}" type="pres">
      <dgm:prSet presAssocID="{30F9C627-7056-4DC0-8794-C1F705073FFD}" presName="composite" presStyleCnt="0"/>
      <dgm:spPr/>
    </dgm:pt>
    <dgm:pt modelId="{AD056FF5-ED43-D04D-9AFE-C6A88E558349}" type="pres">
      <dgm:prSet presAssocID="{30F9C627-7056-4DC0-8794-C1F705073FFD}" presName="background" presStyleLbl="node0" presStyleIdx="0" presStyleCnt="2"/>
      <dgm:spPr/>
    </dgm:pt>
    <dgm:pt modelId="{DAFDDA59-48D0-1247-99E1-E1491E83D149}" type="pres">
      <dgm:prSet presAssocID="{30F9C627-7056-4DC0-8794-C1F705073FFD}" presName="text" presStyleLbl="fgAcc0" presStyleIdx="0" presStyleCnt="2">
        <dgm:presLayoutVars>
          <dgm:chPref val="3"/>
        </dgm:presLayoutVars>
      </dgm:prSet>
      <dgm:spPr/>
    </dgm:pt>
    <dgm:pt modelId="{C988E383-D881-444E-A503-71D04A9036BA}" type="pres">
      <dgm:prSet presAssocID="{30F9C627-7056-4DC0-8794-C1F705073FFD}" presName="hierChild2" presStyleCnt="0"/>
      <dgm:spPr/>
    </dgm:pt>
    <dgm:pt modelId="{9903A301-D423-6D4C-8DA2-3F8B854733CA}" type="pres">
      <dgm:prSet presAssocID="{2EB4571C-C558-44A8-9C3F-A00E51D687AA}" presName="hierRoot1" presStyleCnt="0"/>
      <dgm:spPr/>
    </dgm:pt>
    <dgm:pt modelId="{A3BBE1A0-C6A7-7C4E-A564-EFBA5C7B6061}" type="pres">
      <dgm:prSet presAssocID="{2EB4571C-C558-44A8-9C3F-A00E51D687AA}" presName="composite" presStyleCnt="0"/>
      <dgm:spPr/>
    </dgm:pt>
    <dgm:pt modelId="{C100E0E8-AFD1-A242-B824-855817FD3926}" type="pres">
      <dgm:prSet presAssocID="{2EB4571C-C558-44A8-9C3F-A00E51D687AA}" presName="background" presStyleLbl="node0" presStyleIdx="1" presStyleCnt="2"/>
      <dgm:spPr/>
    </dgm:pt>
    <dgm:pt modelId="{C7161566-7D33-DE47-B76B-0701B62238F2}" type="pres">
      <dgm:prSet presAssocID="{2EB4571C-C558-44A8-9C3F-A00E51D687AA}" presName="text" presStyleLbl="fgAcc0" presStyleIdx="1" presStyleCnt="2">
        <dgm:presLayoutVars>
          <dgm:chPref val="3"/>
        </dgm:presLayoutVars>
      </dgm:prSet>
      <dgm:spPr/>
    </dgm:pt>
    <dgm:pt modelId="{68DEF572-1885-BA43-B694-2E2D1CE8C0AF}" type="pres">
      <dgm:prSet presAssocID="{2EB4571C-C558-44A8-9C3F-A00E51D687AA}" presName="hierChild2" presStyleCnt="0"/>
      <dgm:spPr/>
    </dgm:pt>
  </dgm:ptLst>
  <dgm:cxnLst>
    <dgm:cxn modelId="{8BD8B578-15D7-144C-B82B-D500F79DBAD6}" type="presOf" srcId="{540F46CD-63A9-470E-88D4-FA9D51E99773}" destId="{2ACE0626-12E6-0C44-BC8D-0FEDE60148CD}" srcOrd="0" destOrd="0" presId="urn:microsoft.com/office/officeart/2005/8/layout/hierarchy1"/>
    <dgm:cxn modelId="{0E87D2C3-7698-9C47-887D-4EA223A2AEF0}" type="presOf" srcId="{2EB4571C-C558-44A8-9C3F-A00E51D687AA}" destId="{C7161566-7D33-DE47-B76B-0701B62238F2}" srcOrd="0" destOrd="0" presId="urn:microsoft.com/office/officeart/2005/8/layout/hierarchy1"/>
    <dgm:cxn modelId="{D54D11C7-EC97-5D4D-841E-04490ED9E74F}" type="presOf" srcId="{30F9C627-7056-4DC0-8794-C1F705073FFD}" destId="{DAFDDA59-48D0-1247-99E1-E1491E83D149}" srcOrd="0" destOrd="0" presId="urn:microsoft.com/office/officeart/2005/8/layout/hierarchy1"/>
    <dgm:cxn modelId="{7D9607D4-2A19-40F2-90B4-8A2000F8FCF3}" srcId="{540F46CD-63A9-470E-88D4-FA9D51E99773}" destId="{2EB4571C-C558-44A8-9C3F-A00E51D687AA}" srcOrd="1" destOrd="0" parTransId="{BBF7E23B-A034-48A8-9930-C3F4207EC80E}" sibTransId="{D10B45AD-416E-47B6-A23C-8037FCBD30A9}"/>
    <dgm:cxn modelId="{1F0018D7-D541-4F44-BF24-6789AB79119C}" srcId="{540F46CD-63A9-470E-88D4-FA9D51E99773}" destId="{30F9C627-7056-4DC0-8794-C1F705073FFD}" srcOrd="0" destOrd="0" parTransId="{6CDA609C-50B6-4B4B-A069-B03F043BA923}" sibTransId="{E16174D4-36F7-4617-87FE-57649E1A8C11}"/>
    <dgm:cxn modelId="{B1390D8F-1A3A-AA4C-B61F-6C3199D7A39B}" type="presParOf" srcId="{2ACE0626-12E6-0C44-BC8D-0FEDE60148CD}" destId="{2A7B5C8B-5736-7F43-BD1B-D0434B1077C0}" srcOrd="0" destOrd="0" presId="urn:microsoft.com/office/officeart/2005/8/layout/hierarchy1"/>
    <dgm:cxn modelId="{DA1C654B-1D1D-634A-99A3-11A07E292B96}" type="presParOf" srcId="{2A7B5C8B-5736-7F43-BD1B-D0434B1077C0}" destId="{FA923306-276B-994E-A074-7B88B9215394}" srcOrd="0" destOrd="0" presId="urn:microsoft.com/office/officeart/2005/8/layout/hierarchy1"/>
    <dgm:cxn modelId="{F8A100C2-8242-F045-A01A-FB99EE706256}" type="presParOf" srcId="{FA923306-276B-994E-A074-7B88B9215394}" destId="{AD056FF5-ED43-D04D-9AFE-C6A88E558349}" srcOrd="0" destOrd="0" presId="urn:microsoft.com/office/officeart/2005/8/layout/hierarchy1"/>
    <dgm:cxn modelId="{0AF62B66-9E6B-7245-AEDE-2D874E2FF807}" type="presParOf" srcId="{FA923306-276B-994E-A074-7B88B9215394}" destId="{DAFDDA59-48D0-1247-99E1-E1491E83D149}" srcOrd="1" destOrd="0" presId="urn:microsoft.com/office/officeart/2005/8/layout/hierarchy1"/>
    <dgm:cxn modelId="{9A7A423E-135D-6842-A949-A9925561862F}" type="presParOf" srcId="{2A7B5C8B-5736-7F43-BD1B-D0434B1077C0}" destId="{C988E383-D881-444E-A503-71D04A9036BA}" srcOrd="1" destOrd="0" presId="urn:microsoft.com/office/officeart/2005/8/layout/hierarchy1"/>
    <dgm:cxn modelId="{D957EA26-C212-E843-971D-AC8B95140B51}" type="presParOf" srcId="{2ACE0626-12E6-0C44-BC8D-0FEDE60148CD}" destId="{9903A301-D423-6D4C-8DA2-3F8B854733CA}" srcOrd="1" destOrd="0" presId="urn:microsoft.com/office/officeart/2005/8/layout/hierarchy1"/>
    <dgm:cxn modelId="{8E40C7FD-AB6F-C94B-8348-B339F4565AD5}" type="presParOf" srcId="{9903A301-D423-6D4C-8DA2-3F8B854733CA}" destId="{A3BBE1A0-C6A7-7C4E-A564-EFBA5C7B6061}" srcOrd="0" destOrd="0" presId="urn:microsoft.com/office/officeart/2005/8/layout/hierarchy1"/>
    <dgm:cxn modelId="{C81E2657-DC93-F145-A930-CD6508979E19}" type="presParOf" srcId="{A3BBE1A0-C6A7-7C4E-A564-EFBA5C7B6061}" destId="{C100E0E8-AFD1-A242-B824-855817FD3926}" srcOrd="0" destOrd="0" presId="urn:microsoft.com/office/officeart/2005/8/layout/hierarchy1"/>
    <dgm:cxn modelId="{0B15C16C-50C8-9441-9390-C8E019B95539}" type="presParOf" srcId="{A3BBE1A0-C6A7-7C4E-A564-EFBA5C7B6061}" destId="{C7161566-7D33-DE47-B76B-0701B62238F2}" srcOrd="1" destOrd="0" presId="urn:microsoft.com/office/officeart/2005/8/layout/hierarchy1"/>
    <dgm:cxn modelId="{37AA9F60-2543-7742-A0DB-248F70FD2898}" type="presParOf" srcId="{9903A301-D423-6D4C-8DA2-3F8B854733CA}" destId="{68DEF572-1885-BA43-B694-2E2D1CE8C0A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4398A7F-1E93-4105-A33E-03951F235F81}" type="doc">
      <dgm:prSet loTypeId="urn:microsoft.com/office/officeart/2008/layout/LinedList" loCatId="list" qsTypeId="urn:microsoft.com/office/officeart/2005/8/quickstyle/simple5" qsCatId="simple" csTypeId="urn:microsoft.com/office/officeart/2005/8/colors/accent2_2" csCatId="accent2" phldr="1"/>
      <dgm:spPr/>
      <dgm:t>
        <a:bodyPr/>
        <a:lstStyle/>
        <a:p>
          <a:endParaRPr lang="en-US"/>
        </a:p>
      </dgm:t>
    </dgm:pt>
    <dgm:pt modelId="{F87DA5DA-5178-4CAC-9593-F4FA2E95FFCC}">
      <dgm:prSet/>
      <dgm:spPr/>
      <dgm:t>
        <a:bodyPr/>
        <a:lstStyle/>
        <a:p>
          <a:r>
            <a:rPr lang="en-US"/>
            <a:t>Katie will be on vacation until August 14</a:t>
          </a:r>
          <a:r>
            <a:rPr lang="en-US" baseline="30000"/>
            <a:t>th</a:t>
          </a:r>
          <a:r>
            <a:rPr lang="en-US"/>
            <a:t> </a:t>
          </a:r>
        </a:p>
      </dgm:t>
    </dgm:pt>
    <dgm:pt modelId="{E389C85D-51DB-4D33-B4E7-AB96DBE28E6D}" type="parTrans" cxnId="{720C2C38-0840-469E-AF8F-9A3594733CA5}">
      <dgm:prSet/>
      <dgm:spPr/>
      <dgm:t>
        <a:bodyPr/>
        <a:lstStyle/>
        <a:p>
          <a:endParaRPr lang="en-US"/>
        </a:p>
      </dgm:t>
    </dgm:pt>
    <dgm:pt modelId="{9E8109AD-7AD9-47F4-AF50-82BFE21C29D9}" type="sibTrans" cxnId="{720C2C38-0840-469E-AF8F-9A3594733CA5}">
      <dgm:prSet/>
      <dgm:spPr/>
      <dgm:t>
        <a:bodyPr/>
        <a:lstStyle/>
        <a:p>
          <a:endParaRPr lang="en-US"/>
        </a:p>
      </dgm:t>
    </dgm:pt>
    <dgm:pt modelId="{94EB48CD-57ED-46D9-891D-CA7013B44599}">
      <dgm:prSet/>
      <dgm:spPr/>
      <dgm:t>
        <a:bodyPr/>
        <a:lstStyle/>
        <a:p>
          <a:r>
            <a:rPr lang="en-US" dirty="0"/>
            <a:t>RHO downloads + new enrollments → RHO Email (monitored by Tyler </a:t>
          </a:r>
          <a:r>
            <a:rPr lang="en-US" dirty="0" err="1"/>
            <a:t>Allcroft</a:t>
          </a:r>
          <a:r>
            <a:rPr lang="en-US" dirty="0"/>
            <a:t>) + Heather </a:t>
          </a:r>
        </a:p>
      </dgm:t>
    </dgm:pt>
    <dgm:pt modelId="{813DF451-3C86-43E0-A684-464C9197C5A4}" type="parTrans" cxnId="{AB6C9F41-58AE-43B1-A667-B443D31B8051}">
      <dgm:prSet/>
      <dgm:spPr/>
      <dgm:t>
        <a:bodyPr/>
        <a:lstStyle/>
        <a:p>
          <a:endParaRPr lang="en-US"/>
        </a:p>
      </dgm:t>
    </dgm:pt>
    <dgm:pt modelId="{E0F36538-18F5-469F-886F-AFCF21C433F5}" type="sibTrans" cxnId="{AB6C9F41-58AE-43B1-A667-B443D31B8051}">
      <dgm:prSet/>
      <dgm:spPr/>
      <dgm:t>
        <a:bodyPr/>
        <a:lstStyle/>
        <a:p>
          <a:endParaRPr lang="en-US"/>
        </a:p>
      </dgm:t>
    </dgm:pt>
    <dgm:pt modelId="{54AAD2CE-919F-4F30-B812-A2CC773C0129}">
      <dgm:prSet/>
      <dgm:spPr/>
      <dgm:t>
        <a:bodyPr/>
        <a:lstStyle/>
        <a:p>
          <a:r>
            <a:rPr lang="en-US" dirty="0"/>
            <a:t>All other inquiries → Heather</a:t>
          </a:r>
        </a:p>
      </dgm:t>
    </dgm:pt>
    <dgm:pt modelId="{626CA87A-B281-4FA8-BF09-C805C9922026}" type="parTrans" cxnId="{751E241C-93B2-422A-B300-68457615EC3A}">
      <dgm:prSet/>
      <dgm:spPr/>
      <dgm:t>
        <a:bodyPr/>
        <a:lstStyle/>
        <a:p>
          <a:endParaRPr lang="en-US"/>
        </a:p>
      </dgm:t>
    </dgm:pt>
    <dgm:pt modelId="{68216FB9-892F-4BD9-8C8A-12AA4C2A1426}" type="sibTrans" cxnId="{751E241C-93B2-422A-B300-68457615EC3A}">
      <dgm:prSet/>
      <dgm:spPr/>
      <dgm:t>
        <a:bodyPr/>
        <a:lstStyle/>
        <a:p>
          <a:endParaRPr lang="en-US"/>
        </a:p>
      </dgm:t>
    </dgm:pt>
    <dgm:pt modelId="{61AE1082-6C05-46B3-9A69-DE8B306A1FA1}" type="pres">
      <dgm:prSet presAssocID="{B4398A7F-1E93-4105-A33E-03951F235F81}" presName="vert0" presStyleCnt="0">
        <dgm:presLayoutVars>
          <dgm:dir/>
          <dgm:animOne val="branch"/>
          <dgm:animLvl val="lvl"/>
        </dgm:presLayoutVars>
      </dgm:prSet>
      <dgm:spPr/>
    </dgm:pt>
    <dgm:pt modelId="{2D1EBDFE-E2F6-4962-8238-7F49EBDD40CC}" type="pres">
      <dgm:prSet presAssocID="{F87DA5DA-5178-4CAC-9593-F4FA2E95FFCC}" presName="thickLine" presStyleLbl="alignNode1" presStyleIdx="0" presStyleCnt="3"/>
      <dgm:spPr/>
    </dgm:pt>
    <dgm:pt modelId="{CE553398-2FC2-4DE2-904D-992AC3E01732}" type="pres">
      <dgm:prSet presAssocID="{F87DA5DA-5178-4CAC-9593-F4FA2E95FFCC}" presName="horz1" presStyleCnt="0"/>
      <dgm:spPr/>
    </dgm:pt>
    <dgm:pt modelId="{D2E5EC94-EC99-41EF-A3CC-1FF849EAF77C}" type="pres">
      <dgm:prSet presAssocID="{F87DA5DA-5178-4CAC-9593-F4FA2E95FFCC}" presName="tx1" presStyleLbl="revTx" presStyleIdx="0" presStyleCnt="3"/>
      <dgm:spPr/>
    </dgm:pt>
    <dgm:pt modelId="{94307041-7726-488B-8A44-33B1F5C3B8A8}" type="pres">
      <dgm:prSet presAssocID="{F87DA5DA-5178-4CAC-9593-F4FA2E95FFCC}" presName="vert1" presStyleCnt="0"/>
      <dgm:spPr/>
    </dgm:pt>
    <dgm:pt modelId="{ECACC784-B35A-448B-A721-331622F34D84}" type="pres">
      <dgm:prSet presAssocID="{94EB48CD-57ED-46D9-891D-CA7013B44599}" presName="thickLine" presStyleLbl="alignNode1" presStyleIdx="1" presStyleCnt="3"/>
      <dgm:spPr/>
    </dgm:pt>
    <dgm:pt modelId="{11196CAA-5A90-4924-A2D7-22D3784D3F1B}" type="pres">
      <dgm:prSet presAssocID="{94EB48CD-57ED-46D9-891D-CA7013B44599}" presName="horz1" presStyleCnt="0"/>
      <dgm:spPr/>
    </dgm:pt>
    <dgm:pt modelId="{9244DEAE-E6A1-4D26-B848-34C4A0A976AA}" type="pres">
      <dgm:prSet presAssocID="{94EB48CD-57ED-46D9-891D-CA7013B44599}" presName="tx1" presStyleLbl="revTx" presStyleIdx="1" presStyleCnt="3"/>
      <dgm:spPr/>
    </dgm:pt>
    <dgm:pt modelId="{A91EDBE8-5C08-4BCB-BC41-DCA0FD9C5EF6}" type="pres">
      <dgm:prSet presAssocID="{94EB48CD-57ED-46D9-891D-CA7013B44599}" presName="vert1" presStyleCnt="0"/>
      <dgm:spPr/>
    </dgm:pt>
    <dgm:pt modelId="{54860922-A143-470E-B1ED-94E226CB3F01}" type="pres">
      <dgm:prSet presAssocID="{54AAD2CE-919F-4F30-B812-A2CC773C0129}" presName="thickLine" presStyleLbl="alignNode1" presStyleIdx="2" presStyleCnt="3"/>
      <dgm:spPr/>
    </dgm:pt>
    <dgm:pt modelId="{26B30FFF-CEB9-4443-A206-6D8C2BDACEC1}" type="pres">
      <dgm:prSet presAssocID="{54AAD2CE-919F-4F30-B812-A2CC773C0129}" presName="horz1" presStyleCnt="0"/>
      <dgm:spPr/>
    </dgm:pt>
    <dgm:pt modelId="{86E86146-A39A-4D56-B155-3C5F0171C2FE}" type="pres">
      <dgm:prSet presAssocID="{54AAD2CE-919F-4F30-B812-A2CC773C0129}" presName="tx1" presStyleLbl="revTx" presStyleIdx="2" presStyleCnt="3"/>
      <dgm:spPr/>
    </dgm:pt>
    <dgm:pt modelId="{001BF0C8-5629-453E-8932-EEBF16181DE6}" type="pres">
      <dgm:prSet presAssocID="{54AAD2CE-919F-4F30-B812-A2CC773C0129}" presName="vert1" presStyleCnt="0"/>
      <dgm:spPr/>
    </dgm:pt>
  </dgm:ptLst>
  <dgm:cxnLst>
    <dgm:cxn modelId="{751E241C-93B2-422A-B300-68457615EC3A}" srcId="{B4398A7F-1E93-4105-A33E-03951F235F81}" destId="{54AAD2CE-919F-4F30-B812-A2CC773C0129}" srcOrd="2" destOrd="0" parTransId="{626CA87A-B281-4FA8-BF09-C805C9922026}" sibTransId="{68216FB9-892F-4BD9-8C8A-12AA4C2A1426}"/>
    <dgm:cxn modelId="{720C2C38-0840-469E-AF8F-9A3594733CA5}" srcId="{B4398A7F-1E93-4105-A33E-03951F235F81}" destId="{F87DA5DA-5178-4CAC-9593-F4FA2E95FFCC}" srcOrd="0" destOrd="0" parTransId="{E389C85D-51DB-4D33-B4E7-AB96DBE28E6D}" sibTransId="{9E8109AD-7AD9-47F4-AF50-82BFE21C29D9}"/>
    <dgm:cxn modelId="{AB6C9F41-58AE-43B1-A667-B443D31B8051}" srcId="{B4398A7F-1E93-4105-A33E-03951F235F81}" destId="{94EB48CD-57ED-46D9-891D-CA7013B44599}" srcOrd="1" destOrd="0" parTransId="{813DF451-3C86-43E0-A684-464C9197C5A4}" sibTransId="{E0F36538-18F5-469F-886F-AFCF21C433F5}"/>
    <dgm:cxn modelId="{F51B8981-ECDF-4A58-87BE-D4ED533E0EA8}" type="presOf" srcId="{94EB48CD-57ED-46D9-891D-CA7013B44599}" destId="{9244DEAE-E6A1-4D26-B848-34C4A0A976AA}" srcOrd="0" destOrd="0" presId="urn:microsoft.com/office/officeart/2008/layout/LinedList"/>
    <dgm:cxn modelId="{EDEB7E9A-7F70-4E47-B159-F2F60CDD8F21}" type="presOf" srcId="{B4398A7F-1E93-4105-A33E-03951F235F81}" destId="{61AE1082-6C05-46B3-9A69-DE8B306A1FA1}" srcOrd="0" destOrd="0" presId="urn:microsoft.com/office/officeart/2008/layout/LinedList"/>
    <dgm:cxn modelId="{E9E092AF-A119-4CDB-A122-DC5284C60557}" type="presOf" srcId="{F87DA5DA-5178-4CAC-9593-F4FA2E95FFCC}" destId="{D2E5EC94-EC99-41EF-A3CC-1FF849EAF77C}" srcOrd="0" destOrd="0" presId="urn:microsoft.com/office/officeart/2008/layout/LinedList"/>
    <dgm:cxn modelId="{66FE27B9-C22E-4130-9007-A282440FE03F}" type="presOf" srcId="{54AAD2CE-919F-4F30-B812-A2CC773C0129}" destId="{86E86146-A39A-4D56-B155-3C5F0171C2FE}" srcOrd="0" destOrd="0" presId="urn:microsoft.com/office/officeart/2008/layout/LinedList"/>
    <dgm:cxn modelId="{7096E367-AEEC-47EA-8CBE-BB596CFEC3B6}" type="presParOf" srcId="{61AE1082-6C05-46B3-9A69-DE8B306A1FA1}" destId="{2D1EBDFE-E2F6-4962-8238-7F49EBDD40CC}" srcOrd="0" destOrd="0" presId="urn:microsoft.com/office/officeart/2008/layout/LinedList"/>
    <dgm:cxn modelId="{D92E31B0-2379-4650-9987-46237E0EEDDE}" type="presParOf" srcId="{61AE1082-6C05-46B3-9A69-DE8B306A1FA1}" destId="{CE553398-2FC2-4DE2-904D-992AC3E01732}" srcOrd="1" destOrd="0" presId="urn:microsoft.com/office/officeart/2008/layout/LinedList"/>
    <dgm:cxn modelId="{B57AABEE-832E-406B-98E7-DD5E1502F363}" type="presParOf" srcId="{CE553398-2FC2-4DE2-904D-992AC3E01732}" destId="{D2E5EC94-EC99-41EF-A3CC-1FF849EAF77C}" srcOrd="0" destOrd="0" presId="urn:microsoft.com/office/officeart/2008/layout/LinedList"/>
    <dgm:cxn modelId="{11B78362-C868-410D-9AF0-111A88DA3E15}" type="presParOf" srcId="{CE553398-2FC2-4DE2-904D-992AC3E01732}" destId="{94307041-7726-488B-8A44-33B1F5C3B8A8}" srcOrd="1" destOrd="0" presId="urn:microsoft.com/office/officeart/2008/layout/LinedList"/>
    <dgm:cxn modelId="{5B86ACC4-43CE-45AC-90B6-B58C218912CD}" type="presParOf" srcId="{61AE1082-6C05-46B3-9A69-DE8B306A1FA1}" destId="{ECACC784-B35A-448B-A721-331622F34D84}" srcOrd="2" destOrd="0" presId="urn:microsoft.com/office/officeart/2008/layout/LinedList"/>
    <dgm:cxn modelId="{BAD01B5D-7352-4275-B851-E4732837D943}" type="presParOf" srcId="{61AE1082-6C05-46B3-9A69-DE8B306A1FA1}" destId="{11196CAA-5A90-4924-A2D7-22D3784D3F1B}" srcOrd="3" destOrd="0" presId="urn:microsoft.com/office/officeart/2008/layout/LinedList"/>
    <dgm:cxn modelId="{4B6D048B-E3D5-4B53-8E5B-7037C6A9BE36}" type="presParOf" srcId="{11196CAA-5A90-4924-A2D7-22D3784D3F1B}" destId="{9244DEAE-E6A1-4D26-B848-34C4A0A976AA}" srcOrd="0" destOrd="0" presId="urn:microsoft.com/office/officeart/2008/layout/LinedList"/>
    <dgm:cxn modelId="{77F675EF-CF46-44D2-88D2-2412ECFCA8FA}" type="presParOf" srcId="{11196CAA-5A90-4924-A2D7-22D3784D3F1B}" destId="{A91EDBE8-5C08-4BCB-BC41-DCA0FD9C5EF6}" srcOrd="1" destOrd="0" presId="urn:microsoft.com/office/officeart/2008/layout/LinedList"/>
    <dgm:cxn modelId="{976E44A9-087E-4371-905F-9CE6079460F6}" type="presParOf" srcId="{61AE1082-6C05-46B3-9A69-DE8B306A1FA1}" destId="{54860922-A143-470E-B1ED-94E226CB3F01}" srcOrd="4" destOrd="0" presId="urn:microsoft.com/office/officeart/2008/layout/LinedList"/>
    <dgm:cxn modelId="{6DAA1CA2-245E-4D8E-BAD1-BB161D3E2EFF}" type="presParOf" srcId="{61AE1082-6C05-46B3-9A69-DE8B306A1FA1}" destId="{26B30FFF-CEB9-4443-A206-6D8C2BDACEC1}" srcOrd="5" destOrd="0" presId="urn:microsoft.com/office/officeart/2008/layout/LinedList"/>
    <dgm:cxn modelId="{DF012FF5-1865-4DE7-BE93-BE6B939AF756}" type="presParOf" srcId="{26B30FFF-CEB9-4443-A206-6D8C2BDACEC1}" destId="{86E86146-A39A-4D56-B155-3C5F0171C2FE}" srcOrd="0" destOrd="0" presId="urn:microsoft.com/office/officeart/2008/layout/LinedList"/>
    <dgm:cxn modelId="{F84EEDE3-0D1F-46FC-BF77-1A1754EE5360}" type="presParOf" srcId="{26B30FFF-CEB9-4443-A206-6D8C2BDACEC1}" destId="{001BF0C8-5629-453E-8932-EEBF16181DE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03167-C84C-4BC1-9189-371CB4A0F3E6}">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E91449-1F85-417A-86D0-32D40E0A79BE}">
      <dsp:nvSpPr>
        <dsp:cNvPr id="0" name=""/>
        <dsp:cNvSpPr/>
      </dsp:nvSpPr>
      <dsp:spPr>
        <a:xfrm>
          <a:off x="321805" y="239813"/>
          <a:ext cx="585100" cy="5851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6D60E0-C16F-4FEB-977B-F22201DE8CCF}">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100000"/>
            </a:lnSpc>
            <a:spcBef>
              <a:spcPct val="0"/>
            </a:spcBef>
            <a:spcAft>
              <a:spcPct val="35000"/>
            </a:spcAft>
            <a:buNone/>
          </a:pPr>
          <a:r>
            <a:rPr lang="en-US" sz="2500" kern="1200"/>
            <a:t>Impact of SDoH on duration of HOT</a:t>
          </a:r>
        </a:p>
      </dsp:txBody>
      <dsp:txXfrm>
        <a:off x="1228710" y="454"/>
        <a:ext cx="9286889" cy="1063818"/>
      </dsp:txXfrm>
    </dsp:sp>
    <dsp:sp modelId="{DB77DB9F-E48F-41FB-961C-02A7EE612076}">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62E2C5-3B73-4E4C-9123-1B6C9B67CE1C}">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176374-82D2-4E99-85D1-473894053131}">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100000"/>
            </a:lnSpc>
            <a:spcBef>
              <a:spcPct val="0"/>
            </a:spcBef>
            <a:spcAft>
              <a:spcPct val="35000"/>
            </a:spcAft>
            <a:buNone/>
          </a:pPr>
          <a:r>
            <a:rPr lang="en-US" sz="2500" kern="1200"/>
            <a:t>Data due September 1</a:t>
          </a:r>
          <a:r>
            <a:rPr lang="en-US" sz="2500" kern="1200" baseline="30000"/>
            <a:t>st</a:t>
          </a:r>
          <a:endParaRPr lang="en-US" sz="2500" kern="1200"/>
        </a:p>
      </dsp:txBody>
      <dsp:txXfrm>
        <a:off x="1228710" y="1330228"/>
        <a:ext cx="9286889" cy="1063818"/>
      </dsp:txXfrm>
    </dsp:sp>
    <dsp:sp modelId="{A7D0E155-A2E1-4AED-B8AB-4450868E3EF2}">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D8FAB8-0B22-408E-8353-12403D999DC1}">
      <dsp:nvSpPr>
        <dsp:cNvPr id="0" name=""/>
        <dsp:cNvSpPr/>
      </dsp:nvSpPr>
      <dsp:spPr>
        <a:xfrm>
          <a:off x="321805" y="2899360"/>
          <a:ext cx="585100" cy="58510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9517B7-CB14-4449-BEA1-B28C0216720A}">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100000"/>
            </a:lnSpc>
            <a:spcBef>
              <a:spcPct val="0"/>
            </a:spcBef>
            <a:spcAft>
              <a:spcPct val="35000"/>
            </a:spcAft>
            <a:buNone/>
          </a:pPr>
          <a:r>
            <a:rPr lang="en-US" sz="2500" kern="1200"/>
            <a:t>Please reach out to Kristen or Heather with any questions/concerns</a:t>
          </a:r>
        </a:p>
      </dsp:txBody>
      <dsp:txXfrm>
        <a:off x="1228710" y="2660001"/>
        <a:ext cx="9286889" cy="10638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8BF53-7CAF-42C8-9F4E-8067659CC5CF}">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4C6EB-8807-4952-97D1-FA24645CA75A}">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A769D2-B38B-43C8-B049-FBB20FA42F4F}">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Reminder for all sites that have IRB approval that survey links should be sent to all families enrolled </a:t>
          </a:r>
        </a:p>
      </dsp:txBody>
      <dsp:txXfrm>
        <a:off x="1228710" y="454"/>
        <a:ext cx="9286889" cy="1063818"/>
      </dsp:txXfrm>
    </dsp:sp>
    <dsp:sp modelId="{E63F2840-6C96-4AE0-BD45-69569CC49A53}">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F073B-F441-4AA4-BB4D-B54C1ACA3629}">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E9D187-2828-46BC-A78E-4ED5EC515AA5}">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Defined project milestone</a:t>
          </a:r>
        </a:p>
      </dsp:txBody>
      <dsp:txXfrm>
        <a:off x="1228710" y="1330228"/>
        <a:ext cx="9286889" cy="1063818"/>
      </dsp:txXfrm>
    </dsp:sp>
    <dsp:sp modelId="{042C02D4-AA17-4310-9D72-C22F09A38AAD}">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B65B93-46C6-4456-9D41-2433B88C5EC4}">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31A9A-925E-4883-B41D-393766D092CC}">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Severely behind enrollment schedule </a:t>
          </a:r>
        </a:p>
      </dsp:txBody>
      <dsp:txXfrm>
        <a:off x="1228710" y="2660001"/>
        <a:ext cx="9286889" cy="10638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56FF5-ED43-D04D-9AFE-C6A88E558349}">
      <dsp:nvSpPr>
        <dsp:cNvPr id="0" name=""/>
        <dsp:cNvSpPr/>
      </dsp:nvSpPr>
      <dsp:spPr>
        <a:xfrm>
          <a:off x="1283" y="193819"/>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AFDDA59-48D0-1247-99E1-E1491E83D149}">
      <dsp:nvSpPr>
        <dsp:cNvPr id="0" name=""/>
        <dsp:cNvSpPr/>
      </dsp:nvSpPr>
      <dsp:spPr>
        <a:xfrm>
          <a:off x="501904" y="669408"/>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Third meeting hosted on July 10</a:t>
          </a:r>
          <a:r>
            <a:rPr lang="en-US" sz="3500" kern="1200" baseline="30000"/>
            <a:t>th</a:t>
          </a:r>
          <a:r>
            <a:rPr lang="en-US" sz="3500" kern="1200"/>
            <a:t> </a:t>
          </a:r>
        </a:p>
      </dsp:txBody>
      <dsp:txXfrm>
        <a:off x="585701" y="753205"/>
        <a:ext cx="4337991" cy="2693452"/>
      </dsp:txXfrm>
    </dsp:sp>
    <dsp:sp modelId="{C100E0E8-AFD1-A242-B824-855817FD3926}">
      <dsp:nvSpPr>
        <dsp:cNvPr id="0" name=""/>
        <dsp:cNvSpPr/>
      </dsp:nvSpPr>
      <dsp:spPr>
        <a:xfrm>
          <a:off x="5508110" y="193819"/>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7161566-7D33-DE47-B76B-0701B62238F2}">
      <dsp:nvSpPr>
        <dsp:cNvPr id="0" name=""/>
        <dsp:cNvSpPr/>
      </dsp:nvSpPr>
      <dsp:spPr>
        <a:xfrm>
          <a:off x="6008730" y="669408"/>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DSMB found no issues and recommended that the trial progresses as planned </a:t>
          </a:r>
        </a:p>
      </dsp:txBody>
      <dsp:txXfrm>
        <a:off x="6092527" y="753205"/>
        <a:ext cx="4337991" cy="26934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EBDFE-E2F6-4962-8238-7F49EBDD40CC}">
      <dsp:nvSpPr>
        <dsp:cNvPr id="0" name=""/>
        <dsp:cNvSpPr/>
      </dsp:nvSpPr>
      <dsp:spPr>
        <a:xfrm>
          <a:off x="0" y="1818"/>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2E5EC94-EC99-41EF-A3CC-1FF849EAF77C}">
      <dsp:nvSpPr>
        <dsp:cNvPr id="0" name=""/>
        <dsp:cNvSpPr/>
      </dsp:nvSpPr>
      <dsp:spPr>
        <a:xfrm>
          <a:off x="0" y="1818"/>
          <a:ext cx="10515600" cy="124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Katie will be on vacation until August 14</a:t>
          </a:r>
          <a:r>
            <a:rPr lang="en-US" sz="3400" kern="1200" baseline="30000"/>
            <a:t>th</a:t>
          </a:r>
          <a:r>
            <a:rPr lang="en-US" sz="3400" kern="1200"/>
            <a:t> </a:t>
          </a:r>
        </a:p>
      </dsp:txBody>
      <dsp:txXfrm>
        <a:off x="0" y="1818"/>
        <a:ext cx="10515600" cy="1240212"/>
      </dsp:txXfrm>
    </dsp:sp>
    <dsp:sp modelId="{ECACC784-B35A-448B-A721-331622F34D84}">
      <dsp:nvSpPr>
        <dsp:cNvPr id="0" name=""/>
        <dsp:cNvSpPr/>
      </dsp:nvSpPr>
      <dsp:spPr>
        <a:xfrm>
          <a:off x="0" y="1242031"/>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244DEAE-E6A1-4D26-B848-34C4A0A976AA}">
      <dsp:nvSpPr>
        <dsp:cNvPr id="0" name=""/>
        <dsp:cNvSpPr/>
      </dsp:nvSpPr>
      <dsp:spPr>
        <a:xfrm>
          <a:off x="0" y="1242031"/>
          <a:ext cx="10515600" cy="124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RHO downloads + new enrollments → RHO Email (monitored by Tyler </a:t>
          </a:r>
          <a:r>
            <a:rPr lang="en-US" sz="3400" kern="1200" dirty="0" err="1"/>
            <a:t>Allcroft</a:t>
          </a:r>
          <a:r>
            <a:rPr lang="en-US" sz="3400" kern="1200" dirty="0"/>
            <a:t>) + Heather </a:t>
          </a:r>
        </a:p>
      </dsp:txBody>
      <dsp:txXfrm>
        <a:off x="0" y="1242031"/>
        <a:ext cx="10515600" cy="1240212"/>
      </dsp:txXfrm>
    </dsp:sp>
    <dsp:sp modelId="{54860922-A143-470E-B1ED-94E226CB3F01}">
      <dsp:nvSpPr>
        <dsp:cNvPr id="0" name=""/>
        <dsp:cNvSpPr/>
      </dsp:nvSpPr>
      <dsp:spPr>
        <a:xfrm>
          <a:off x="0" y="2482243"/>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6E86146-A39A-4D56-B155-3C5F0171C2FE}">
      <dsp:nvSpPr>
        <dsp:cNvPr id="0" name=""/>
        <dsp:cNvSpPr/>
      </dsp:nvSpPr>
      <dsp:spPr>
        <a:xfrm>
          <a:off x="0" y="2482243"/>
          <a:ext cx="10515600" cy="124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All other inquiries → Heather</a:t>
          </a:r>
        </a:p>
      </dsp:txBody>
      <dsp:txXfrm>
        <a:off x="0" y="2482243"/>
        <a:ext cx="10515600" cy="12402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0.90332</cdr:x>
      <cdr:y>0.09759</cdr:y>
    </cdr:from>
    <cdr:to>
      <cdr:x>0.96395</cdr:x>
      <cdr:y>0.17561</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13220" y="577711"/>
          <a:ext cx="739227" cy="461819"/>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600" b="1">
              <a:effectLst/>
              <a:ea typeface="Meiryo" panose="020B0604030504040204" pitchFamily="34" charset="-128"/>
              <a:cs typeface="Arial" panose="020B0604020202020204" pitchFamily="34" charset="0"/>
            </a:rPr>
            <a:t> </a:t>
          </a:r>
          <a:endParaRPr lang="en-US" sz="1600">
            <a:effectLst/>
            <a:ea typeface="Meiryo" panose="020B0604030504040204" pitchFamily="34" charset="-128"/>
            <a:cs typeface="Arial" panose="020B0604020202020204" pitchFamily="34" charset="0"/>
          </a:endParaRPr>
        </a:p>
      </cdr:txBody>
    </cdr:sp>
  </cdr:relSizeAnchor>
  <cdr:relSizeAnchor xmlns:cdr="http://schemas.openxmlformats.org/drawingml/2006/chartDrawing">
    <cdr:from>
      <cdr:x>0.62359</cdr:x>
      <cdr:y>0.15854</cdr:y>
    </cdr:from>
    <cdr:to>
      <cdr:x>0.8327</cdr:x>
      <cdr:y>0.25732</cdr:y>
    </cdr:to>
    <cdr:sp macro="" textlink="">
      <cdr:nvSpPr>
        <cdr:cNvPr id="4" name="TextBox 7">
          <a:extLst xmlns:a="http://schemas.openxmlformats.org/drawingml/2006/main">
            <a:ext uri="{FF2B5EF4-FFF2-40B4-BE49-F238E27FC236}">
              <a16:creationId xmlns:a16="http://schemas.microsoft.com/office/drawing/2014/main" id="{E37B7723-EDA1-4096-81A3-9DAD09BB471A}"/>
            </a:ext>
          </a:extLst>
        </cdr:cNvPr>
        <cdr:cNvSpPr txBox="1"/>
      </cdr:nvSpPr>
      <cdr:spPr>
        <a:xfrm xmlns:a="http://schemas.openxmlformats.org/drawingml/2006/main">
          <a:off x="7602836" y="938465"/>
          <a:ext cx="2549393" cy="584775"/>
        </a:xfrm>
        <a:prstGeom xmlns:a="http://schemas.openxmlformats.org/drawingml/2006/main" prst="rect">
          <a:avLst/>
        </a:prstGeom>
        <a:solidFill xmlns:a="http://schemas.openxmlformats.org/drawingml/2006/main">
          <a:schemeClr val="tx2">
            <a:lumMod val="20000"/>
            <a:lumOff val="80000"/>
          </a:schemeClr>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600" b="1" u="sng" dirty="0"/>
            <a:t>Average HOT Duration: </a:t>
          </a:r>
        </a:p>
        <a:p xmlns:a="http://schemas.openxmlformats.org/drawingml/2006/main">
          <a:pPr algn="ctr"/>
          <a:r>
            <a:rPr lang="en-US" sz="1600" dirty="0"/>
            <a:t>79 ± 63</a:t>
          </a:r>
        </a:p>
      </cdr:txBody>
    </cdr:sp>
  </cdr:relSizeAnchor>
</c:userShapes>
</file>

<file path=ppt/drawings/drawing2.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0.90332</cdr:x>
      <cdr:y>0.10003</cdr:y>
    </cdr:from>
    <cdr:to>
      <cdr:x>0.96947</cdr:x>
      <cdr:y>0.15747</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13219" y="593104"/>
          <a:ext cx="806605" cy="34054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8/3/2023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13</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25</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26</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27</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3372550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8</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24086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8/3/2023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August 3, 2023</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a:solidFill>
                  <a:srgbClr val="22549C"/>
                </a:solidFill>
              </a:rPr>
              <a:t>Implementation Related Problems</a:t>
            </a:r>
            <a:endParaRPr lang="en-US" dirty="0">
              <a:solidFill>
                <a:srgbClr val="22549C"/>
              </a:solidFill>
            </a:endParaRPr>
          </a:p>
        </p:txBody>
      </p:sp>
      <p:pic>
        <p:nvPicPr>
          <p:cNvPr id="2" name="Picture 1">
            <a:extLst>
              <a:ext uri="{FF2B5EF4-FFF2-40B4-BE49-F238E27FC236}">
                <a16:creationId xmlns:a16="http://schemas.microsoft.com/office/drawing/2014/main" id="{AC4DC3E3-46C3-A1AB-CC6A-0D6CA9264977}"/>
              </a:ext>
            </a:extLst>
          </p:cNvPr>
          <p:cNvPicPr>
            <a:picLocks noChangeAspect="1"/>
          </p:cNvPicPr>
          <p:nvPr/>
        </p:nvPicPr>
        <p:blipFill rotWithShape="1">
          <a:blip r:embed="rId3"/>
          <a:srcRect l="1828" t="6704" r="7184" b="3183"/>
          <a:stretch/>
        </p:blipFill>
        <p:spPr>
          <a:xfrm>
            <a:off x="2021305" y="866274"/>
            <a:ext cx="7695538" cy="5842534"/>
          </a:xfrm>
          <a:prstGeom prst="rect">
            <a:avLst/>
          </a:prstGeom>
        </p:spPr>
      </p:pic>
    </p:spTree>
    <p:extLst>
      <p:ext uri="{BB962C8B-B14F-4D97-AF65-F5344CB8AC3E}">
        <p14:creationId xmlns:p14="http://schemas.microsoft.com/office/powerpoint/2010/main" val="4177025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9A6F25-718D-A339-6E9F-BB8D50DDF959}"/>
              </a:ext>
            </a:extLst>
          </p:cNvPr>
          <p:cNvSpPr txBox="1"/>
          <p:nvPr/>
        </p:nvSpPr>
        <p:spPr>
          <a:xfrm>
            <a:off x="4033837" y="5767819"/>
            <a:ext cx="4124325" cy="461665"/>
          </a:xfrm>
          <a:prstGeom prst="rect">
            <a:avLst/>
          </a:prstGeom>
          <a:noFill/>
        </p:spPr>
        <p:txBody>
          <a:bodyPr wrap="square" rtlCol="0">
            <a:spAutoFit/>
          </a:bodyPr>
          <a:lstStyle/>
          <a:p>
            <a:r>
              <a:rPr lang="en-US" sz="2400" b="1" dirty="0"/>
              <a:t>Implementation Month-Year</a:t>
            </a:r>
          </a:p>
        </p:txBody>
      </p:sp>
      <p:graphicFrame>
        <p:nvGraphicFramePr>
          <p:cNvPr id="2" name="Chart 1">
            <a:extLst>
              <a:ext uri="{FF2B5EF4-FFF2-40B4-BE49-F238E27FC236}">
                <a16:creationId xmlns:a16="http://schemas.microsoft.com/office/drawing/2014/main" id="{321347FF-F2DC-4202-B0C1-7EA5BB098931}"/>
              </a:ext>
            </a:extLst>
          </p:cNvPr>
          <p:cNvGraphicFramePr>
            <a:graphicFrameLocks/>
          </p:cNvGraphicFramePr>
          <p:nvPr>
            <p:extLst>
              <p:ext uri="{D42A27DB-BD31-4B8C-83A1-F6EECF244321}">
                <p14:modId xmlns:p14="http://schemas.microsoft.com/office/powerpoint/2010/main" val="1857322927"/>
              </p:ext>
            </p:extLst>
          </p:nvPr>
        </p:nvGraphicFramePr>
        <p:xfrm>
          <a:off x="0" y="0"/>
          <a:ext cx="12192000" cy="59228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1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028F20-F497-9D51-35EA-2CD460327E08}"/>
              </a:ext>
            </a:extLst>
          </p:cNvPr>
          <p:cNvPicPr>
            <a:picLocks noChangeAspect="1"/>
          </p:cNvPicPr>
          <p:nvPr/>
        </p:nvPicPr>
        <p:blipFill rotWithShape="1">
          <a:blip r:embed="rId3"/>
          <a:srcRect l="5210" t="7860" r="49185" b="19304"/>
          <a:stretch/>
        </p:blipFill>
        <p:spPr>
          <a:xfrm>
            <a:off x="147286" y="1217705"/>
            <a:ext cx="2824605" cy="2974054"/>
          </a:xfrm>
          <a:prstGeom prst="rect">
            <a:avLst/>
          </a:prstGeom>
        </p:spPr>
      </p:pic>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8169"/>
            <a:ext cx="10515600" cy="1325563"/>
          </a:xfrm>
        </p:spPr>
        <p:txBody>
          <a:bodyPr/>
          <a:lstStyle/>
          <a:p>
            <a:r>
              <a:rPr lang="en-US" dirty="0"/>
              <a:t>Deviation Types</a:t>
            </a:r>
          </a:p>
        </p:txBody>
      </p:sp>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2874400010"/>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5765</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1913</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1025</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2158943" y="1063817"/>
            <a:ext cx="1689100" cy="307777"/>
          </a:xfrm>
          <a:prstGeom prst="rect">
            <a:avLst/>
          </a:prstGeom>
          <a:noFill/>
        </p:spPr>
        <p:txBody>
          <a:bodyPr wrap="square" rtlCol="0">
            <a:spAutoFit/>
          </a:bodyPr>
          <a:lstStyle/>
          <a:p>
            <a:r>
              <a:rPr lang="en-US" sz="1400" b="1" u="sng" dirty="0"/>
              <a:t>Last Months</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4"/>
          <a:srcRect l="981" r="1"/>
          <a:stretch/>
        </p:blipFill>
        <p:spPr>
          <a:xfrm>
            <a:off x="7239681" y="1217706"/>
            <a:ext cx="4744071" cy="5572125"/>
          </a:xfrm>
          <a:prstGeom prst="rect">
            <a:avLst/>
          </a:prstGeom>
        </p:spPr>
      </p:pic>
      <p:pic>
        <p:nvPicPr>
          <p:cNvPr id="5" name="Picture 4">
            <a:extLst>
              <a:ext uri="{FF2B5EF4-FFF2-40B4-BE49-F238E27FC236}">
                <a16:creationId xmlns:a16="http://schemas.microsoft.com/office/drawing/2014/main" id="{FA0FEC1A-9DE2-8F53-06B8-F72A372C1F3D}"/>
              </a:ext>
            </a:extLst>
          </p:cNvPr>
          <p:cNvPicPr>
            <a:picLocks noChangeAspect="1"/>
          </p:cNvPicPr>
          <p:nvPr/>
        </p:nvPicPr>
        <p:blipFill rotWithShape="1">
          <a:blip r:embed="rId5"/>
          <a:srcRect l="2886" t="11093" r="46863" b="19355"/>
          <a:stretch/>
        </p:blipFill>
        <p:spPr>
          <a:xfrm>
            <a:off x="2999090" y="2556726"/>
            <a:ext cx="4213392" cy="4233105"/>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2" name="Chart 1">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3497816991"/>
              </p:ext>
            </p:extLst>
          </p:nvPr>
        </p:nvGraphicFramePr>
        <p:xfrm>
          <a:off x="0" y="0"/>
          <a:ext cx="12192000" cy="61858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9E3D5-737D-1CDC-39D9-32234059D8C0}"/>
              </a:ext>
            </a:extLst>
          </p:cNvPr>
          <p:cNvSpPr>
            <a:spLocks noGrp="1"/>
          </p:cNvSpPr>
          <p:nvPr>
            <p:ph type="title"/>
          </p:nvPr>
        </p:nvSpPr>
        <p:spPr>
          <a:xfrm>
            <a:off x="349623" y="19570"/>
            <a:ext cx="10515600" cy="1325563"/>
          </a:xfrm>
        </p:spPr>
        <p:txBody>
          <a:bodyPr/>
          <a:lstStyle/>
          <a:p>
            <a:r>
              <a:rPr lang="en-US" dirty="0"/>
              <a:t>Withdrawal Breakdown</a:t>
            </a:r>
          </a:p>
        </p:txBody>
      </p:sp>
      <p:graphicFrame>
        <p:nvGraphicFramePr>
          <p:cNvPr id="4" name="Chart 3">
            <a:extLst>
              <a:ext uri="{FF2B5EF4-FFF2-40B4-BE49-F238E27FC236}">
                <a16:creationId xmlns:a16="http://schemas.microsoft.com/office/drawing/2014/main" id="{50C76239-A9FB-0BAF-D463-FC6DB41B8679}"/>
              </a:ext>
            </a:extLst>
          </p:cNvPr>
          <p:cNvGraphicFramePr>
            <a:graphicFrameLocks/>
          </p:cNvGraphicFramePr>
          <p:nvPr>
            <p:extLst>
              <p:ext uri="{D42A27DB-BD31-4B8C-83A1-F6EECF244321}">
                <p14:modId xmlns:p14="http://schemas.microsoft.com/office/powerpoint/2010/main" val="546122605"/>
              </p:ext>
            </p:extLst>
          </p:nvPr>
        </p:nvGraphicFramePr>
        <p:xfrm>
          <a:off x="349623" y="1122218"/>
          <a:ext cx="11568750" cy="48109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1584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AC1054C-6097-B3F3-92BE-20CC4D9F6639}"/>
              </a:ext>
            </a:extLst>
          </p:cNvPr>
          <p:cNvSpPr/>
          <p:nvPr/>
        </p:nvSpPr>
        <p:spPr>
          <a:xfrm>
            <a:off x="8460606" y="6035040"/>
            <a:ext cx="3416969" cy="8229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3CFCC5-FDD3-1DC3-35E2-45676C387136}"/>
              </a:ext>
            </a:extLst>
          </p:cNvPr>
          <p:cNvSpPr>
            <a:spLocks noGrp="1"/>
          </p:cNvSpPr>
          <p:nvPr>
            <p:ph type="title"/>
          </p:nvPr>
        </p:nvSpPr>
        <p:spPr>
          <a:xfrm>
            <a:off x="135466" y="237139"/>
            <a:ext cx="2983832" cy="1141557"/>
          </a:xfrm>
        </p:spPr>
        <p:txBody>
          <a:bodyPr>
            <a:normAutofit fontScale="90000"/>
          </a:bodyPr>
          <a:lstStyle/>
          <a:p>
            <a:r>
              <a:rPr lang="en-US" dirty="0"/>
              <a:t>Withdrawal Breakdown</a:t>
            </a:r>
          </a:p>
        </p:txBody>
      </p:sp>
      <p:graphicFrame>
        <p:nvGraphicFramePr>
          <p:cNvPr id="7" name="Chart 6">
            <a:extLst>
              <a:ext uri="{FF2B5EF4-FFF2-40B4-BE49-F238E27FC236}">
                <a16:creationId xmlns:a16="http://schemas.microsoft.com/office/drawing/2014/main" id="{2070B7EC-528A-6892-5F6E-73078D80FE85}"/>
              </a:ext>
            </a:extLst>
          </p:cNvPr>
          <p:cNvGraphicFramePr>
            <a:graphicFrameLocks/>
          </p:cNvGraphicFramePr>
          <p:nvPr/>
        </p:nvGraphicFramePr>
        <p:xfrm>
          <a:off x="135467" y="1378696"/>
          <a:ext cx="11564334" cy="5479304"/>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F547CAAD-7BF6-4418-72DF-DDF5F3F12FBB}"/>
              </a:ext>
            </a:extLst>
          </p:cNvPr>
          <p:cNvSpPr txBox="1"/>
          <p:nvPr/>
        </p:nvSpPr>
        <p:spPr>
          <a:xfrm>
            <a:off x="7519227" y="291276"/>
            <a:ext cx="4180573" cy="2800062"/>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342900" marR="0" lvl="0" indent="-342900">
              <a:lnSpc>
                <a:spcPct val="105000"/>
              </a:lnSpc>
              <a:spcBef>
                <a:spcPts val="0"/>
              </a:spcBef>
              <a:spcAft>
                <a:spcPts val="0"/>
              </a:spcAft>
              <a:buFont typeface="Symbol" panose="05050102010706020507" pitchFamily="18" charset="2"/>
              <a:buChar char=""/>
            </a:pPr>
            <a:r>
              <a:rPr lang="en-US" sz="1050" dirty="0">
                <a:effectLst/>
                <a:latin typeface="Calibri" panose="020F0502020204030204" pitchFamily="34" charset="0"/>
                <a:ea typeface="Times New Roman" panose="02020603050405020304" pitchFamily="18" charset="0"/>
              </a:rPr>
              <a:t>Family-Oriented</a:t>
            </a:r>
            <a:endParaRPr lang="en-US" sz="105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Times New Roman" panose="02020603050405020304" pitchFamily="18" charset="0"/>
              </a:rPr>
              <a:t>Family Noncompliant w/ Recommendations</a:t>
            </a:r>
            <a:endParaRPr lang="en-US" sz="105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Times New Roman" panose="02020603050405020304" pitchFamily="18" charset="0"/>
              </a:rPr>
              <a:t>Family Unwilling to Record Data at Home</a:t>
            </a:r>
            <a:endParaRPr lang="en-US" sz="105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Times New Roman" panose="02020603050405020304" pitchFamily="18" charset="0"/>
              </a:rPr>
              <a:t>Family Self-Weaned</a:t>
            </a:r>
          </a:p>
          <a:p>
            <a:pPr marL="342900" marR="0" lvl="0" indent="-342900">
              <a:lnSpc>
                <a:spcPct val="105000"/>
              </a:lnSpc>
              <a:spcBef>
                <a:spcPts val="0"/>
              </a:spcBef>
              <a:spcAft>
                <a:spcPts val="0"/>
              </a:spcAft>
              <a:buFont typeface="Symbol" panose="05050102010706020507" pitchFamily="18" charset="2"/>
              <a:buChar char=""/>
            </a:pPr>
            <a:r>
              <a:rPr lang="en-US" sz="1050" dirty="0">
                <a:effectLst/>
                <a:latin typeface="Calibri" panose="020F0502020204030204" pitchFamily="34" charset="0"/>
                <a:ea typeface="Times New Roman" panose="02020603050405020304" pitchFamily="18" charset="0"/>
              </a:rPr>
              <a:t>Equipment-Oriented</a:t>
            </a:r>
            <a:endParaRPr lang="en-US" sz="105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Times New Roman" panose="02020603050405020304" pitchFamily="18" charset="0"/>
              </a:rPr>
              <a:t>Equipment Broke, No Replacement Available</a:t>
            </a:r>
            <a:endParaRPr lang="en-US" sz="105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Times New Roman" panose="02020603050405020304" pitchFamily="18" charset="0"/>
              </a:rPr>
              <a:t>Wi-Fi Quality Incompatible w/ RAD97 </a:t>
            </a:r>
          </a:p>
          <a:p>
            <a:pPr marL="342900" marR="0" lvl="0" indent="-342900">
              <a:lnSpc>
                <a:spcPct val="105000"/>
              </a:lnSpc>
              <a:spcBef>
                <a:spcPts val="0"/>
              </a:spcBef>
              <a:spcAft>
                <a:spcPts val="0"/>
              </a:spcAft>
              <a:buFont typeface="Symbol" panose="05050102010706020507" pitchFamily="18" charset="2"/>
              <a:buChar char=""/>
            </a:pPr>
            <a:r>
              <a:rPr lang="en-US" sz="1050" dirty="0">
                <a:effectLst/>
                <a:latin typeface="Calibri" panose="020F0502020204030204" pitchFamily="34" charset="0"/>
                <a:ea typeface="Times New Roman" panose="02020603050405020304" pitchFamily="18" charset="0"/>
              </a:rPr>
              <a:t>Never Got Data</a:t>
            </a:r>
          </a:p>
          <a:p>
            <a:pPr marL="342900" marR="0" lvl="0" indent="-342900">
              <a:lnSpc>
                <a:spcPct val="105000"/>
              </a:lnSpc>
              <a:spcBef>
                <a:spcPts val="0"/>
              </a:spcBef>
              <a:spcAft>
                <a:spcPts val="0"/>
              </a:spcAft>
              <a:buFont typeface="Symbol" panose="05050102010706020507" pitchFamily="18" charset="2"/>
              <a:buChar char=""/>
            </a:pPr>
            <a:r>
              <a:rPr lang="en-US" sz="1050" dirty="0">
                <a:effectLst/>
                <a:latin typeface="Calibri" panose="020F0502020204030204" pitchFamily="34" charset="0"/>
                <a:ea typeface="Times New Roman" panose="02020603050405020304" pitchFamily="18" charset="0"/>
              </a:rPr>
              <a:t>Screening Failure</a:t>
            </a:r>
            <a:endParaRPr lang="en-US" sz="105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Times New Roman" panose="02020603050405020304" pitchFamily="18" charset="0"/>
              </a:rPr>
              <a:t>Infant Enrolled in Program Subsequently Found to be Ineligible</a:t>
            </a:r>
            <a:endParaRPr lang="en-US" sz="105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Font typeface="Symbol" panose="05050102010706020507" pitchFamily="18" charset="2"/>
              <a:buChar char=""/>
            </a:pPr>
            <a:r>
              <a:rPr lang="en-US" sz="1050" dirty="0">
                <a:effectLst/>
                <a:latin typeface="Calibri" panose="020F0502020204030204" pitchFamily="34" charset="0"/>
                <a:ea typeface="Times New Roman" panose="02020603050405020304" pitchFamily="18" charset="0"/>
              </a:rPr>
              <a:t>Unavoidable</a:t>
            </a:r>
            <a:endParaRPr lang="en-US" sz="105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Times New Roman" panose="02020603050405020304" pitchFamily="18" charset="0"/>
              </a:rPr>
              <a:t>Family Switch to Non-Study Follow-Up Clinic</a:t>
            </a:r>
            <a:endParaRPr lang="en-US" sz="105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Times New Roman" panose="02020603050405020304" pitchFamily="18" charset="0"/>
              </a:rPr>
              <a:t>New Clinical Findings Changed Patient Treatment Plan</a:t>
            </a:r>
            <a:endParaRPr lang="en-US" sz="105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Times New Roman" panose="02020603050405020304" pitchFamily="18" charset="0"/>
              </a:rPr>
              <a:t>Patient Death</a:t>
            </a:r>
            <a:endParaRPr lang="en-US" sz="105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800"/>
              </a:spcAft>
              <a:buFont typeface="Symbol" panose="05050102010706020507" pitchFamily="18" charset="2"/>
              <a:buChar char=""/>
            </a:pPr>
            <a:r>
              <a:rPr lang="en-US" sz="1050" dirty="0">
                <a:effectLst/>
                <a:latin typeface="Calibri" panose="020F0502020204030204" pitchFamily="34" charset="0"/>
                <a:ea typeface="Times New Roman" panose="02020603050405020304" pitchFamily="18" charset="0"/>
              </a:rPr>
              <a:t>Other</a:t>
            </a:r>
            <a:endParaRPr lang="en-US" sz="1050" dirty="0">
              <a:effectLst/>
              <a:latin typeface="Calibri" panose="020F0502020204030204" pitchFamily="34" charset="0"/>
              <a:ea typeface="Calibri" panose="020F0502020204030204" pitchFamily="34" charset="0"/>
            </a:endParaRPr>
          </a:p>
        </p:txBody>
      </p:sp>
      <p:graphicFrame>
        <p:nvGraphicFramePr>
          <p:cNvPr id="5" name="Chart 4">
            <a:extLst>
              <a:ext uri="{FF2B5EF4-FFF2-40B4-BE49-F238E27FC236}">
                <a16:creationId xmlns:a16="http://schemas.microsoft.com/office/drawing/2014/main" id="{B992D010-2AB6-DEEE-EDBE-B76F9EDD680B}"/>
              </a:ext>
            </a:extLst>
          </p:cNvPr>
          <p:cNvGraphicFramePr>
            <a:graphicFrameLocks/>
          </p:cNvGraphicFramePr>
          <p:nvPr/>
        </p:nvGraphicFramePr>
        <p:xfrm>
          <a:off x="2947227" y="291276"/>
          <a:ext cx="4572000" cy="28000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6301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2945964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A86F8-410A-8A06-289B-0A16096F0405}"/>
              </a:ext>
            </a:extLst>
          </p:cNvPr>
          <p:cNvSpPr>
            <a:spLocks noGrp="1"/>
          </p:cNvSpPr>
          <p:nvPr>
            <p:ph type="title"/>
          </p:nvPr>
        </p:nvSpPr>
        <p:spPr>
          <a:xfrm>
            <a:off x="838200" y="365125"/>
            <a:ext cx="10515600" cy="1325563"/>
          </a:xfrm>
        </p:spPr>
        <p:txBody>
          <a:bodyPr anchor="ctr">
            <a:normAutofit/>
          </a:bodyPr>
          <a:lstStyle/>
          <a:p>
            <a:r>
              <a:rPr lang="en-US" dirty="0"/>
              <a:t>Kristen Richard’s Project</a:t>
            </a:r>
          </a:p>
        </p:txBody>
      </p:sp>
      <p:graphicFrame>
        <p:nvGraphicFramePr>
          <p:cNvPr id="4" name="Content Placeholder 3">
            <a:extLst>
              <a:ext uri="{FF2B5EF4-FFF2-40B4-BE49-F238E27FC236}">
                <a16:creationId xmlns:a16="http://schemas.microsoft.com/office/drawing/2014/main" id="{E55857B2-6809-E315-3446-BE4710B38347}"/>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4457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42427-ACCC-5DA5-49B0-09F26F959CC6}"/>
              </a:ext>
            </a:extLst>
          </p:cNvPr>
          <p:cNvSpPr>
            <a:spLocks noGrp="1"/>
          </p:cNvSpPr>
          <p:nvPr>
            <p:ph type="title"/>
          </p:nvPr>
        </p:nvSpPr>
        <p:spPr/>
        <p:txBody>
          <a:bodyPr/>
          <a:lstStyle/>
          <a:p>
            <a:r>
              <a:rPr lang="en-US" dirty="0"/>
              <a:t>Contacting Patients Through the EMR</a:t>
            </a:r>
          </a:p>
        </p:txBody>
      </p:sp>
      <p:sp>
        <p:nvSpPr>
          <p:cNvPr id="3" name="Content Placeholder 2">
            <a:extLst>
              <a:ext uri="{FF2B5EF4-FFF2-40B4-BE49-F238E27FC236}">
                <a16:creationId xmlns:a16="http://schemas.microsoft.com/office/drawing/2014/main" id="{7E90DD36-0A4F-DB41-6A74-EA0CB3CA4027}"/>
              </a:ext>
            </a:extLst>
          </p:cNvPr>
          <p:cNvSpPr>
            <a:spLocks noGrp="1"/>
          </p:cNvSpPr>
          <p:nvPr>
            <p:ph idx="1"/>
          </p:nvPr>
        </p:nvSpPr>
        <p:spPr/>
        <p:txBody>
          <a:bodyPr/>
          <a:lstStyle/>
          <a:p>
            <a:r>
              <a:rPr lang="en-US" dirty="0"/>
              <a:t>If the RHO recommendation is a maintain, you can contact patients using your EMR instead of a phone call if you prefer. </a:t>
            </a:r>
          </a:p>
        </p:txBody>
      </p:sp>
    </p:spTree>
    <p:extLst>
      <p:ext uri="{BB962C8B-B14F-4D97-AF65-F5344CB8AC3E}">
        <p14:creationId xmlns:p14="http://schemas.microsoft.com/office/powerpoint/2010/main" val="1500140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D0BB-4239-BF41-9A80-180F336C5E55}"/>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6" name="Content Placeholder 2">
            <a:extLst>
              <a:ext uri="{FF2B5EF4-FFF2-40B4-BE49-F238E27FC236}">
                <a16:creationId xmlns:a16="http://schemas.microsoft.com/office/drawing/2014/main" id="{D8348541-EC32-65FA-5664-804E09B3A6B6}"/>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8351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E84C5-2B33-E64E-909C-8E0489C230AB}"/>
              </a:ext>
            </a:extLst>
          </p:cNvPr>
          <p:cNvSpPr>
            <a:spLocks noGrp="1"/>
          </p:cNvSpPr>
          <p:nvPr>
            <p:ph type="title"/>
          </p:nvPr>
        </p:nvSpPr>
        <p:spPr>
          <a:xfrm>
            <a:off x="838200" y="365125"/>
            <a:ext cx="10515600" cy="1325563"/>
          </a:xfrm>
        </p:spPr>
        <p:txBody>
          <a:bodyPr anchor="ctr">
            <a:normAutofit/>
          </a:bodyPr>
          <a:lstStyle/>
          <a:p>
            <a:r>
              <a:rPr lang="en-US" dirty="0"/>
              <a:t>DSMB Meeting</a:t>
            </a:r>
          </a:p>
        </p:txBody>
      </p:sp>
      <p:graphicFrame>
        <p:nvGraphicFramePr>
          <p:cNvPr id="5" name="Content Placeholder 2">
            <a:extLst>
              <a:ext uri="{FF2B5EF4-FFF2-40B4-BE49-F238E27FC236}">
                <a16:creationId xmlns:a16="http://schemas.microsoft.com/office/drawing/2014/main" id="{5FD6FC11-3B91-6131-CB5E-60C0F786A035}"/>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0089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AD618-669A-2F94-07A8-3CCA23934AF5}"/>
              </a:ext>
            </a:extLst>
          </p:cNvPr>
          <p:cNvSpPr>
            <a:spLocks noGrp="1"/>
          </p:cNvSpPr>
          <p:nvPr>
            <p:ph type="title"/>
          </p:nvPr>
        </p:nvSpPr>
        <p:spPr>
          <a:xfrm>
            <a:off x="838200" y="365125"/>
            <a:ext cx="10515600" cy="1325563"/>
          </a:xfrm>
        </p:spPr>
        <p:txBody>
          <a:bodyPr anchor="ctr">
            <a:normAutofit/>
          </a:bodyPr>
          <a:lstStyle/>
          <a:p>
            <a:r>
              <a:rPr lang="en-US" dirty="0"/>
              <a:t>Katie Vacation</a:t>
            </a:r>
          </a:p>
        </p:txBody>
      </p:sp>
      <p:graphicFrame>
        <p:nvGraphicFramePr>
          <p:cNvPr id="7" name="Content Placeholder 2">
            <a:extLst>
              <a:ext uri="{FF2B5EF4-FFF2-40B4-BE49-F238E27FC236}">
                <a16:creationId xmlns:a16="http://schemas.microsoft.com/office/drawing/2014/main" id="{1469710B-30DC-A1CD-31F8-952C6F176CEB}"/>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6970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79 ± 63</a:t>
            </a:r>
          </a:p>
        </p:txBody>
      </p:sp>
      <p:pic>
        <p:nvPicPr>
          <p:cNvPr id="22" name="Picture 21">
            <a:extLst>
              <a:ext uri="{FF2B5EF4-FFF2-40B4-BE49-F238E27FC236}">
                <a16:creationId xmlns:a16="http://schemas.microsoft.com/office/drawing/2014/main" id="{FF559E80-20E4-EB55-7612-DBAAD864E275}"/>
              </a:ext>
            </a:extLst>
          </p:cNvPr>
          <p:cNvPicPr>
            <a:picLocks noChangeAspect="1"/>
          </p:cNvPicPr>
          <p:nvPr/>
        </p:nvPicPr>
        <p:blipFill rotWithShape="1">
          <a:blip r:embed="rId3"/>
          <a:srcRect l="7078" t="2638" r="5716" b="2778"/>
          <a:stretch/>
        </p:blipFill>
        <p:spPr>
          <a:xfrm>
            <a:off x="5286375" y="161926"/>
            <a:ext cx="6587358" cy="6032628"/>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C3D254CB-5890-F73C-517B-767DD9D79E3F}"/>
              </a:ext>
            </a:extLst>
          </p:cNvPr>
          <p:cNvGraphicFramePr>
            <a:graphicFrameLocks/>
          </p:cNvGraphicFramePr>
          <p:nvPr>
            <p:extLst>
              <p:ext uri="{D42A27DB-BD31-4B8C-83A1-F6EECF244321}">
                <p14:modId xmlns:p14="http://schemas.microsoft.com/office/powerpoint/2010/main" val="1602249396"/>
              </p:ext>
            </p:extLst>
          </p:nvPr>
        </p:nvGraphicFramePr>
        <p:xfrm>
          <a:off x="231006" y="672987"/>
          <a:ext cx="11742821" cy="5259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2878311123"/>
              </p:ext>
            </p:extLst>
          </p:nvPr>
        </p:nvGraphicFramePr>
        <p:xfrm>
          <a:off x="327116" y="674446"/>
          <a:ext cx="11537768" cy="51643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solidFill>
                            <a:schemeClr val="tx1"/>
                          </a:solidFill>
                          <a:effectLst/>
                        </a:rPr>
                        <a:t>Boston Children's</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7/8/2021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25.10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0.9</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Calibri" panose="020F0502020204030204" pitchFamily="34" charset="0"/>
                        </a:rPr>
                        <a:t>23</a:t>
                      </a:r>
                    </a:p>
                  </a:txBody>
                  <a:tcPr marL="0" marR="0" marT="0" marB="0" anchor="ctr"/>
                </a:tc>
                <a:tc>
                  <a:txBody>
                    <a:bodyPr/>
                    <a:lstStyle/>
                    <a:p>
                      <a:pPr algn="ctr" fontAlgn="b"/>
                      <a:r>
                        <a:rPr lang="en-US" sz="1100" b="0" i="0" u="none" strike="noStrike" dirty="0">
                          <a:solidFill>
                            <a:schemeClr val="tx1"/>
                          </a:solidFill>
                          <a:effectLst/>
                          <a:latin typeface="+mn-lt"/>
                        </a:rPr>
                        <a:t>7</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10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68.60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54.60</a:t>
                      </a:r>
                    </a:p>
                  </a:txBody>
                  <a:tcPr marL="0" marR="0" marT="0" marB="0" anchor="ctr"/>
                </a:tc>
                <a:extLst>
                  <a:ext uri="{0D108BD9-81ED-4DB2-BD59-A6C34878D82A}">
                    <a16:rowId xmlns:a16="http://schemas.microsoft.com/office/drawing/2014/main" val="1105767336"/>
                  </a:ext>
                </a:extLst>
              </a:tr>
              <a:tr h="249892">
                <a:tc>
                  <a:txBody>
                    <a:bodyPr/>
                    <a:lstStyle/>
                    <a:p>
                      <a:pPr algn="ctr" fontAlgn="b"/>
                      <a:r>
                        <a:rPr lang="en-US" sz="1200" u="none" strike="noStrike" dirty="0">
                          <a:solidFill>
                            <a:schemeClr val="tx1"/>
                          </a:solidFill>
                          <a:effectLst/>
                        </a:rPr>
                        <a:t>Dartmouth-Hitchcock</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19.20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1.2</a:t>
                      </a:r>
                    </a:p>
                  </a:txBody>
                  <a:tcPr marL="0" marR="0" marT="0" marB="0" anchor="ctr">
                    <a:noFill/>
                  </a:tcPr>
                </a:tc>
                <a:tc>
                  <a:txBody>
                    <a:bodyPr/>
                    <a:lstStyle/>
                    <a:p>
                      <a:pPr algn="ctr" fontAlgn="b"/>
                      <a:r>
                        <a:rPr lang="en-US" sz="1100" b="0" i="0" u="none" strike="noStrike">
                          <a:solidFill>
                            <a:schemeClr val="tx1"/>
                          </a:solidFill>
                          <a:effectLst/>
                          <a:latin typeface="Calibri" panose="020F0502020204030204" pitchFamily="34" charset="0"/>
                        </a:rPr>
                        <a:t>23</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19</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75.42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75.50</a:t>
                      </a:r>
                    </a:p>
                  </a:txBody>
                  <a:tcPr marL="0" marR="0" marT="0" marB="0" anchor="ctr"/>
                </a:tc>
                <a:extLst>
                  <a:ext uri="{0D108BD9-81ED-4DB2-BD59-A6C34878D82A}">
                    <a16:rowId xmlns:a16="http://schemas.microsoft.com/office/drawing/2014/main" val="176033024"/>
                  </a:ext>
                </a:extLst>
              </a:tr>
              <a:tr h="381240">
                <a:tc>
                  <a:txBody>
                    <a:bodyPr/>
                    <a:lstStyle/>
                    <a:p>
                      <a:pPr algn="ctr" fontAlgn="b"/>
                      <a:r>
                        <a:rPr lang="en-US" sz="1200" u="none" strike="noStrike" dirty="0">
                          <a:solidFill>
                            <a:schemeClr val="tx1"/>
                          </a:solidFill>
                          <a:effectLst/>
                        </a:rPr>
                        <a:t>Maria </a:t>
                      </a:r>
                      <a:r>
                        <a:rPr lang="en-US" sz="1200" u="none" strike="noStrike" dirty="0" err="1">
                          <a:solidFill>
                            <a:schemeClr val="tx1"/>
                          </a:solidFill>
                          <a:effectLst/>
                        </a:rPr>
                        <a:t>Fareri</a:t>
                      </a:r>
                      <a:r>
                        <a:rPr lang="en-US" sz="1200" u="none" strike="noStrike" dirty="0">
                          <a:solidFill>
                            <a:schemeClr val="tx1"/>
                          </a:solidFill>
                          <a:effectLst/>
                        </a:rPr>
                        <a:t>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11/18/2021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20.67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14</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Calibri" panose="020F0502020204030204" pitchFamily="34" charset="0"/>
                        </a:rPr>
                        <a:t>8</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87.00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48.47</a:t>
                      </a:r>
                    </a:p>
                  </a:txBody>
                  <a:tcPr marL="0" marR="0" marT="0" marB="0" anchor="ctr"/>
                </a:tc>
                <a:extLst>
                  <a:ext uri="{0D108BD9-81ED-4DB2-BD59-A6C34878D82A}">
                    <a16:rowId xmlns:a16="http://schemas.microsoft.com/office/drawing/2014/main" val="2138647532"/>
                  </a:ext>
                </a:extLst>
              </a:tr>
              <a:tr h="381240">
                <a:tc>
                  <a:txBody>
                    <a:bodyPr/>
                    <a:lstStyle/>
                    <a:p>
                      <a:pPr algn="ctr" fontAlgn="b"/>
                      <a:r>
                        <a:rPr lang="en-US" sz="1200" u="none" strike="noStrike" dirty="0">
                          <a:solidFill>
                            <a:schemeClr val="tx1"/>
                          </a:solidFill>
                          <a:effectLst/>
                        </a:rPr>
                        <a:t>Massachusetts General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25.10</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13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0.5</a:t>
                      </a:r>
                    </a:p>
                  </a:txBody>
                  <a:tcPr marL="0" marR="0" marT="0" marB="0" anchor="ctr">
                    <a:solidFill>
                      <a:schemeClr val="bg1"/>
                    </a:solidFill>
                  </a:tcPr>
                </a:tc>
                <a:tc>
                  <a:txBody>
                    <a:bodyPr/>
                    <a:lstStyle/>
                    <a:p>
                      <a:pPr algn="ctr" fontAlgn="b"/>
                      <a:r>
                        <a:rPr lang="en-US" sz="1100" b="0" i="0" u="none" strike="noStrike">
                          <a:solidFill>
                            <a:schemeClr val="tx1"/>
                          </a:solidFill>
                          <a:effectLst/>
                          <a:latin typeface="Calibri" panose="020F0502020204030204" pitchFamily="34" charset="0"/>
                        </a:rPr>
                        <a:t>12</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77.30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51.09</a:t>
                      </a:r>
                    </a:p>
                  </a:txBody>
                  <a:tcPr marL="0" marR="0" marT="0" marB="0" anchor="ctr"/>
                </a:tc>
                <a:extLst>
                  <a:ext uri="{0D108BD9-81ED-4DB2-BD59-A6C34878D82A}">
                    <a16:rowId xmlns:a16="http://schemas.microsoft.com/office/drawing/2014/main" val="3641287519"/>
                  </a:ext>
                </a:extLst>
              </a:tr>
              <a:tr h="249892">
                <a:tc>
                  <a:txBody>
                    <a:bodyPr/>
                    <a:lstStyle/>
                    <a:p>
                      <a:pPr algn="ctr" fontAlgn="b"/>
                      <a:r>
                        <a:rPr lang="en-US" sz="1200" u="none" strike="noStrike">
                          <a:solidFill>
                            <a:schemeClr val="tx1"/>
                          </a:solidFill>
                          <a:effectLst/>
                        </a:rPr>
                        <a:t>University of Maryland</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8/21/2021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23.63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20</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1.5</a:t>
                      </a:r>
                    </a:p>
                  </a:txBody>
                  <a:tcPr marL="0" marR="0" marT="0" marB="0" anchor="ctr">
                    <a:noFill/>
                  </a:tcPr>
                </a:tc>
                <a:tc>
                  <a:txBody>
                    <a:bodyPr/>
                    <a:lstStyle/>
                    <a:p>
                      <a:pPr algn="ctr" fontAlgn="b"/>
                      <a:r>
                        <a:rPr lang="en-US" sz="1100" b="0" i="0" u="none" strike="noStrike">
                          <a:solidFill>
                            <a:schemeClr val="tx1"/>
                          </a:solidFill>
                          <a:effectLst/>
                          <a:latin typeface="Calibri" panose="020F0502020204030204" pitchFamily="34" charset="0"/>
                        </a:rPr>
                        <a:t>36</a:t>
                      </a:r>
                    </a:p>
                  </a:txBody>
                  <a:tcPr marL="0" marR="0" marT="0" marB="0" anchor="ctr"/>
                </a:tc>
                <a:tc>
                  <a:txBody>
                    <a:bodyPr/>
                    <a:lstStyle/>
                    <a:p>
                      <a:pPr algn="ctr" fontAlgn="b"/>
                      <a:r>
                        <a:rPr lang="en-US" sz="1100" b="0" i="0" u="none" strike="noStrike" dirty="0">
                          <a:solidFill>
                            <a:schemeClr val="tx1"/>
                          </a:solidFill>
                          <a:effectLst/>
                          <a:latin typeface="+mn-lt"/>
                        </a:rPr>
                        <a:t>11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19</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42.95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29.69</a:t>
                      </a:r>
                    </a:p>
                  </a:txBody>
                  <a:tcPr marL="0" marR="0" marT="0" marB="0" anchor="ctr"/>
                </a:tc>
                <a:extLst>
                  <a:ext uri="{0D108BD9-81ED-4DB2-BD59-A6C34878D82A}">
                    <a16:rowId xmlns:a16="http://schemas.microsoft.com/office/drawing/2014/main" val="632309223"/>
                  </a:ext>
                </a:extLst>
              </a:tr>
              <a:tr h="249892">
                <a:tc>
                  <a:txBody>
                    <a:bodyPr/>
                    <a:lstStyle/>
                    <a:p>
                      <a:pPr algn="ctr" fontAlgn="b"/>
                      <a:r>
                        <a:rPr lang="en-US" sz="1200" u="none" strike="noStrike" dirty="0">
                          <a:solidFill>
                            <a:schemeClr val="tx1"/>
                          </a:solidFill>
                          <a:effectLst/>
                        </a:rPr>
                        <a:t>Vanderbilt</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4/28/2021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27.47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0.2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Calibri" panose="020F0502020204030204" pitchFamily="34" charset="0"/>
                        </a:rPr>
                        <a:t>5</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a:t>
                      </a:r>
                    </a:p>
                  </a:txBody>
                  <a:tcPr marL="0" marR="0" marT="0" marB="0" anchor="ctr"/>
                </a:tc>
                <a:tc>
                  <a:txBody>
                    <a:bodyPr/>
                    <a:lstStyle/>
                    <a:p>
                      <a:pPr algn="ctr" fontAlgn="b"/>
                      <a:endParaRPr lang="en-US" sz="1100" b="0" i="0" u="none" strike="noStrike">
                        <a:solidFill>
                          <a:schemeClr val="tx1"/>
                        </a:solidFill>
                        <a:effectLst/>
                        <a:latin typeface="Calibri" panose="020F0502020204030204" pitchFamily="34" charset="0"/>
                      </a:endParaRPr>
                    </a:p>
                  </a:txBody>
                  <a:tcPr marL="0" marR="0" marT="0" marB="0" anchor="ctr"/>
                </a:tc>
                <a:tc>
                  <a:txBody>
                    <a:bodyPr/>
                    <a:lstStyle/>
                    <a:p>
                      <a:pPr algn="ctr" fontAlgn="b"/>
                      <a:endParaRPr lang="en-US" sz="1100" b="0" i="0" u="none" strike="noStrike">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1932287569"/>
                  </a:ext>
                </a:extLst>
              </a:tr>
              <a:tr h="249892">
                <a:tc>
                  <a:txBody>
                    <a:bodyPr/>
                    <a:lstStyle/>
                    <a:p>
                      <a:pPr algn="ctr" fontAlgn="b"/>
                      <a:r>
                        <a:rPr lang="en-US" sz="1200" u="none" strike="noStrike" dirty="0">
                          <a:solidFill>
                            <a:schemeClr val="tx1"/>
                          </a:solidFill>
                          <a:effectLst/>
                        </a:rPr>
                        <a:t>Arkansas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10/20/2021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21.63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48</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1.3</a:t>
                      </a:r>
                    </a:p>
                  </a:txBody>
                  <a:tcPr marL="0" marR="0" marT="0" marB="0" anchor="ctr">
                    <a:solidFill>
                      <a:srgbClr val="FF5050"/>
                    </a:solidFill>
                  </a:tcPr>
                </a:tc>
                <a:tc>
                  <a:txBody>
                    <a:bodyPr/>
                    <a:lstStyle/>
                    <a:p>
                      <a:pPr algn="ctr" fontAlgn="b"/>
                      <a:r>
                        <a:rPr lang="en-US" sz="1100" b="0" i="0" u="none" strike="noStrike" dirty="0">
                          <a:solidFill>
                            <a:schemeClr val="tx1"/>
                          </a:solidFill>
                          <a:effectLst/>
                          <a:latin typeface="Calibri" panose="020F0502020204030204" pitchFamily="34" charset="0"/>
                        </a:rPr>
                        <a:t>29</a:t>
                      </a:r>
                    </a:p>
                  </a:txBody>
                  <a:tcPr marL="0" marR="0" marT="0" marB="0" anchor="ctr"/>
                </a:tc>
                <a:tc>
                  <a:txBody>
                    <a:bodyPr/>
                    <a:lstStyle/>
                    <a:p>
                      <a:pPr algn="ctr" fontAlgn="b"/>
                      <a:r>
                        <a:rPr lang="en-US" sz="1100" b="0" i="0" u="none" strike="noStrike" dirty="0">
                          <a:solidFill>
                            <a:schemeClr val="tx1"/>
                          </a:solidFill>
                          <a:effectLst/>
                          <a:latin typeface="+mn-lt"/>
                        </a:rPr>
                        <a:t>9</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14</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101.57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64.53</a:t>
                      </a:r>
                    </a:p>
                  </a:txBody>
                  <a:tcPr marL="0" marR="0" marT="0" marB="0" anchor="ctr"/>
                </a:tc>
                <a:extLst>
                  <a:ext uri="{0D108BD9-81ED-4DB2-BD59-A6C34878D82A}">
                    <a16:rowId xmlns:a16="http://schemas.microsoft.com/office/drawing/2014/main" val="3822052516"/>
                  </a:ext>
                </a:extLst>
              </a:tr>
              <a:tr h="381240">
                <a:tc>
                  <a:txBody>
                    <a:bodyPr/>
                    <a:lstStyle/>
                    <a:p>
                      <a:pPr algn="ctr" fontAlgn="b"/>
                      <a:r>
                        <a:rPr lang="en-US" sz="1200" u="none" strike="noStrike" dirty="0">
                          <a:solidFill>
                            <a:schemeClr val="tx1"/>
                          </a:solidFill>
                          <a:effectLst/>
                        </a:rPr>
                        <a:t>Children's Hospital of Philadelphia</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5/26/2021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26.53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0.2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105.33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77.86</a:t>
                      </a:r>
                    </a:p>
                  </a:txBody>
                  <a:tcPr marL="0" marR="0" marT="0" marB="0" anchor="ctr"/>
                </a:tc>
                <a:extLst>
                  <a:ext uri="{0D108BD9-81ED-4DB2-BD59-A6C34878D82A}">
                    <a16:rowId xmlns:a16="http://schemas.microsoft.com/office/drawing/2014/main" val="1574486783"/>
                  </a:ext>
                </a:extLst>
              </a:tr>
              <a:tr h="249892">
                <a:tc>
                  <a:txBody>
                    <a:bodyPr/>
                    <a:lstStyle/>
                    <a:p>
                      <a:pPr algn="ctr" fontAlgn="b"/>
                      <a:r>
                        <a:rPr lang="en-US" sz="1200" u="none" strike="noStrike" dirty="0">
                          <a:solidFill>
                            <a:schemeClr val="tx1"/>
                          </a:solidFill>
                          <a:effectLst/>
                        </a:rPr>
                        <a:t>Cincinnati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9/21/2022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10.43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1.8</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Calibri" panose="020F0502020204030204" pitchFamily="34" charset="0"/>
                        </a:rPr>
                        <a:t>19</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11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67.36</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47.58</a:t>
                      </a:r>
                    </a:p>
                  </a:txBody>
                  <a:tcPr marL="0" marR="0" marT="0" marB="0" anchor="ctr"/>
                </a:tc>
                <a:extLst>
                  <a:ext uri="{0D108BD9-81ED-4DB2-BD59-A6C34878D82A}">
                    <a16:rowId xmlns:a16="http://schemas.microsoft.com/office/drawing/2014/main" val="430620474"/>
                  </a:ext>
                </a:extLst>
              </a:tr>
              <a:tr h="249892">
                <a:tc>
                  <a:txBody>
                    <a:bodyPr/>
                    <a:lstStyle/>
                    <a:p>
                      <a:pPr algn="ctr" fontAlgn="b"/>
                      <a:r>
                        <a:rPr lang="en-US" sz="1200" u="none" strike="noStrike" dirty="0">
                          <a:solidFill>
                            <a:schemeClr val="tx1"/>
                          </a:solidFill>
                          <a:effectLst/>
                        </a:rPr>
                        <a:t>National Jewish Health</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8/24/2022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11.37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Calibri" panose="020F0502020204030204" pitchFamily="34" charset="0"/>
                        </a:rPr>
                        <a:t>25</a:t>
                      </a:r>
                    </a:p>
                  </a:txBody>
                  <a:tcPr marL="0" marR="0" marT="0" marB="0" anchor="ctr"/>
                </a:tc>
                <a:tc>
                  <a:txBody>
                    <a:bodyPr/>
                    <a:lstStyle/>
                    <a:p>
                      <a:pPr algn="ctr" fontAlgn="b"/>
                      <a:r>
                        <a:rPr lang="en-US" sz="1100" b="0" i="0" u="none" strike="noStrike" dirty="0">
                          <a:solidFill>
                            <a:schemeClr val="tx1"/>
                          </a:solidFill>
                          <a:effectLst/>
                          <a:latin typeface="+mn-lt"/>
                        </a:rPr>
                        <a:t>8</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123.50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49.84</a:t>
                      </a:r>
                    </a:p>
                  </a:txBody>
                  <a:tcPr marL="0" marR="0" marT="0" marB="0" anchor="ctr"/>
                </a:tc>
                <a:extLst>
                  <a:ext uri="{0D108BD9-81ED-4DB2-BD59-A6C34878D82A}">
                    <a16:rowId xmlns:a16="http://schemas.microsoft.com/office/drawing/2014/main" val="3491254641"/>
                  </a:ext>
                </a:extLst>
              </a:tr>
              <a:tr h="381240">
                <a:tc>
                  <a:txBody>
                    <a:bodyPr/>
                    <a:lstStyle/>
                    <a:p>
                      <a:pPr algn="ctr" fontAlgn="b"/>
                      <a:r>
                        <a:rPr lang="en-US" sz="1200" u="none" strike="noStrike">
                          <a:solidFill>
                            <a:schemeClr val="tx1"/>
                          </a:solidFill>
                          <a:effectLst/>
                        </a:rPr>
                        <a:t>Nationwide Children's Hospital</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3/4/2022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17.13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2.6</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Calibri" panose="020F0502020204030204" pitchFamily="34" charset="0"/>
                        </a:rPr>
                        <a:t>45</a:t>
                      </a:r>
                    </a:p>
                  </a:txBody>
                  <a:tcPr marL="0" marR="0" marT="0" marB="0" anchor="ctr"/>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29</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92.07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70.16</a:t>
                      </a:r>
                    </a:p>
                  </a:txBody>
                  <a:tcPr marL="0" marR="0" marT="0" marB="0" anchor="ctr"/>
                </a:tc>
                <a:extLst>
                  <a:ext uri="{0D108BD9-81ED-4DB2-BD59-A6C34878D82A}">
                    <a16:rowId xmlns:a16="http://schemas.microsoft.com/office/drawing/2014/main" val="2690465319"/>
                  </a:ext>
                </a:extLst>
              </a:tr>
              <a:tr h="381240">
                <a:tc>
                  <a:txBody>
                    <a:bodyPr/>
                    <a:lstStyle/>
                    <a:p>
                      <a:pPr algn="ctr" fontAlgn="b"/>
                      <a:r>
                        <a:rPr lang="en-US" sz="1200" u="none" strike="noStrike" dirty="0">
                          <a:solidFill>
                            <a:schemeClr val="tx1"/>
                          </a:solidFill>
                          <a:effectLst/>
                        </a:rPr>
                        <a:t>Payton Manning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7/19/2022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12.57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0.9</a:t>
                      </a:r>
                    </a:p>
                  </a:txBody>
                  <a:tcPr marL="0" marR="0" marT="0" marB="0" anchor="ctr">
                    <a:noFill/>
                  </a:tcPr>
                </a:tc>
                <a:tc>
                  <a:txBody>
                    <a:bodyPr/>
                    <a:lstStyle/>
                    <a:p>
                      <a:pPr algn="ctr" fontAlgn="b"/>
                      <a:r>
                        <a:rPr lang="en-US" sz="1100" b="0" i="0" u="none" strike="noStrike" dirty="0">
                          <a:solidFill>
                            <a:schemeClr val="tx1"/>
                          </a:solidFill>
                          <a:effectLst/>
                          <a:latin typeface="Calibri" panose="020F0502020204030204" pitchFamily="34" charset="0"/>
                        </a:rPr>
                        <a:t>11</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77.00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71.81</a:t>
                      </a:r>
                    </a:p>
                  </a:txBody>
                  <a:tcPr marL="0" marR="0" marT="0" marB="0" anchor="ctr"/>
                </a:tc>
                <a:extLst>
                  <a:ext uri="{0D108BD9-81ED-4DB2-BD59-A6C34878D82A}">
                    <a16:rowId xmlns:a16="http://schemas.microsoft.com/office/drawing/2014/main" val="832286796"/>
                  </a:ext>
                </a:extLst>
              </a:tr>
              <a:tr h="249892">
                <a:tc>
                  <a:txBody>
                    <a:bodyPr/>
                    <a:lstStyle/>
                    <a:p>
                      <a:pPr algn="ctr" fontAlgn="b"/>
                      <a:r>
                        <a:rPr lang="en-US" sz="1200" u="none" strike="noStrike" dirty="0">
                          <a:solidFill>
                            <a:schemeClr val="tx1"/>
                          </a:solidFill>
                          <a:effectLst/>
                        </a:rPr>
                        <a:t>U. of California, San Diego</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11/10/2021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20.93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Calibri" panose="020F0502020204030204" pitchFamily="34" charset="0"/>
                        </a:rPr>
                        <a:t>9</a:t>
                      </a:r>
                    </a:p>
                  </a:txBody>
                  <a:tcPr marL="0" marR="0" marT="0" marB="0" anchor="ctr"/>
                </a:tc>
                <a:tc>
                  <a:txBody>
                    <a:bodyPr/>
                    <a:lstStyle/>
                    <a:p>
                      <a:pPr algn="ctr" fontAlgn="b"/>
                      <a:r>
                        <a:rPr lang="en-US" sz="1100" b="0" u="none" strike="noStrike" dirty="0">
                          <a:solidFill>
                            <a:schemeClr val="tx1"/>
                          </a:solidFill>
                          <a:effectLst/>
                          <a:latin typeface="+mn-lt"/>
                        </a:rPr>
                        <a:t>2</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77.00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65.25</a:t>
                      </a:r>
                    </a:p>
                  </a:txBody>
                  <a:tcPr marL="0" marR="0" marT="0" marB="0" anchor="ctr"/>
                </a:tc>
                <a:extLst>
                  <a:ext uri="{0D108BD9-81ED-4DB2-BD59-A6C34878D82A}">
                    <a16:rowId xmlns:a16="http://schemas.microsoft.com/office/drawing/2014/main" val="1090672074"/>
                  </a:ext>
                </a:extLst>
              </a:tr>
              <a:tr h="381240">
                <a:tc>
                  <a:txBody>
                    <a:bodyPr/>
                    <a:lstStyle/>
                    <a:p>
                      <a:pPr algn="ctr" fontAlgn="b"/>
                      <a:r>
                        <a:rPr lang="en-US" sz="1200" u="none" strike="noStrike" dirty="0">
                          <a:solidFill>
                            <a:schemeClr val="tx1"/>
                          </a:solidFill>
                          <a:effectLst/>
                        </a:rPr>
                        <a:t>U. of Kentucky Children's Hospital </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11/21/2022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8.40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0.0</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Calibri" panose="020F0502020204030204" pitchFamily="34" charset="0"/>
                        </a:rPr>
                        <a:t>0</a:t>
                      </a:r>
                    </a:p>
                  </a:txBody>
                  <a:tcPr marL="0" marR="0" marT="0" marB="0" anchor="ctr"/>
                </a:tc>
                <a:tc>
                  <a:txBody>
                    <a:bodyPr/>
                    <a:lstStyle/>
                    <a:p>
                      <a:pPr algn="ctr" fontAlgn="b"/>
                      <a:r>
                        <a:rPr lang="en-US" sz="110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0</a:t>
                      </a:r>
                    </a:p>
                  </a:txBody>
                  <a:tcPr marL="0" marR="0" marT="0" marB="0" anchor="ctr"/>
                </a:tc>
                <a:tc>
                  <a:txBody>
                    <a:bodyPr/>
                    <a:lstStyle/>
                    <a:p>
                      <a:pPr algn="ctr" fontAlgn="b"/>
                      <a:endParaRPr lang="en-US" sz="11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endParaRPr lang="en-US" sz="11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4155285626"/>
                  </a:ext>
                </a:extLst>
              </a:tr>
              <a:tr h="190620">
                <a:tc>
                  <a:txBody>
                    <a:bodyPr/>
                    <a:lstStyle/>
                    <a:p>
                      <a:pPr algn="ctr" fontAlgn="b"/>
                      <a:r>
                        <a:rPr lang="en-US" sz="1200" b="1" u="none" strike="noStrike" dirty="0">
                          <a:solidFill>
                            <a:schemeClr val="tx1"/>
                          </a:solidFill>
                          <a:effectLst/>
                        </a:rPr>
                        <a:t>Total</a:t>
                      </a:r>
                      <a:endParaRPr lang="en-US" sz="12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1" u="none" strike="noStrike" dirty="0">
                          <a:solidFill>
                            <a:schemeClr val="tx1"/>
                          </a:solidFill>
                          <a:effectLst/>
                          <a:latin typeface="+mn-lt"/>
                        </a:rPr>
                        <a:t> </a:t>
                      </a:r>
                      <a:endParaRPr lang="en-US" sz="1100" b="1" i="0" u="none" strike="noStrike" dirty="0">
                        <a:solidFill>
                          <a:schemeClr val="tx1"/>
                        </a:solidFill>
                        <a:effectLst/>
                        <a:latin typeface="+mn-lt"/>
                      </a:endParaRP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 </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790</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66</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14</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249</a:t>
                      </a:r>
                    </a:p>
                  </a:txBody>
                  <a:tcPr marL="0" marR="0" marT="0" marB="0" anchor="ctr"/>
                </a:tc>
                <a:tc>
                  <a:txBody>
                    <a:bodyPr/>
                    <a:lstStyle/>
                    <a:p>
                      <a:pPr algn="ctr" fontAlgn="b"/>
                      <a:r>
                        <a:rPr lang="en-US" sz="1100" b="1" i="0" u="none" strike="noStrike" dirty="0">
                          <a:solidFill>
                            <a:schemeClr val="tx1"/>
                          </a:solidFill>
                          <a:effectLst/>
                          <a:latin typeface="+mn-lt"/>
                        </a:rPr>
                        <a:t>63</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136</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50</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78.68</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63.10</a:t>
                      </a:r>
                    </a:p>
                  </a:txBody>
                  <a:tcPr marL="0" marR="0" marT="0" marB="0" anchor="ctr"/>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1EC2C-5D22-7E44-8988-70E1FF7FD690}"/>
              </a:ext>
            </a:extLst>
          </p:cNvPr>
          <p:cNvSpPr>
            <a:spLocks noGrp="1"/>
          </p:cNvSpPr>
          <p:nvPr>
            <p:ph type="title"/>
          </p:nvPr>
        </p:nvSpPr>
        <p:spPr>
          <a:xfrm>
            <a:off x="838200" y="365125"/>
            <a:ext cx="10515600" cy="1325563"/>
          </a:xfrm>
        </p:spPr>
        <p:txBody>
          <a:bodyPr anchor="ctr">
            <a:normAutofit/>
          </a:bodyPr>
          <a:lstStyle/>
          <a:p>
            <a:r>
              <a:rPr lang="en-US" dirty="0"/>
              <a:t>Barriers to Enrollment</a:t>
            </a:r>
          </a:p>
        </p:txBody>
      </p:sp>
      <p:sp>
        <p:nvSpPr>
          <p:cNvPr id="3" name="Content Placeholder 2">
            <a:extLst>
              <a:ext uri="{FF2B5EF4-FFF2-40B4-BE49-F238E27FC236}">
                <a16:creationId xmlns:a16="http://schemas.microsoft.com/office/drawing/2014/main" id="{0B0BCF85-21C2-1249-BD5A-031D5BC42A84}"/>
              </a:ext>
            </a:extLst>
          </p:cNvPr>
          <p:cNvSpPr>
            <a:spLocks noGrp="1"/>
          </p:cNvSpPr>
          <p:nvPr>
            <p:ph sz="half" idx="1"/>
          </p:nvPr>
        </p:nvSpPr>
        <p:spPr>
          <a:xfrm>
            <a:off x="838200" y="1825625"/>
            <a:ext cx="5181600" cy="3825875"/>
          </a:xfrm>
        </p:spPr>
        <p:txBody>
          <a:bodyPr>
            <a:normAutofit/>
          </a:bodyPr>
          <a:lstStyle/>
          <a:p>
            <a:r>
              <a:rPr lang="en-US" dirty="0"/>
              <a:t>Wave 1 Sites to have reached 100% enrollment of eligible families by August 2023</a:t>
            </a:r>
          </a:p>
          <a:p>
            <a:r>
              <a:rPr lang="en-US" dirty="0"/>
              <a:t>Only about 85% eligible infants being enrolled </a:t>
            </a:r>
          </a:p>
          <a:p>
            <a:r>
              <a:rPr lang="en-US" dirty="0"/>
              <a:t>Equipment exclusions have greatly decreased since the beginning of wave 1</a:t>
            </a:r>
          </a:p>
        </p:txBody>
      </p:sp>
      <p:pic>
        <p:nvPicPr>
          <p:cNvPr id="1026" name="Picture 2" descr="ChILD – Children's interstitial lung disease | European Respiratory Society">
            <a:extLst>
              <a:ext uri="{FF2B5EF4-FFF2-40B4-BE49-F238E27FC236}">
                <a16:creationId xmlns:a16="http://schemas.microsoft.com/office/drawing/2014/main" id="{0F97CD57-0F31-8645-902C-CCDE9E6FAB8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7225522" y="892937"/>
            <a:ext cx="3916204" cy="4351338"/>
          </a:xfrm>
          <a:prstGeom prst="rect">
            <a:avLst/>
          </a:prstGeom>
          <a:solidFill>
            <a:srgbClr val="FFFFFF"/>
          </a:solidFill>
        </p:spPr>
      </p:pic>
    </p:spTree>
    <p:extLst>
      <p:ext uri="{BB962C8B-B14F-4D97-AF65-F5344CB8AC3E}">
        <p14:creationId xmlns:p14="http://schemas.microsoft.com/office/powerpoint/2010/main" val="3882460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1162761181"/>
              </p:ext>
            </p:extLst>
          </p:nvPr>
        </p:nvGraphicFramePr>
        <p:xfrm>
          <a:off x="0" y="-1"/>
          <a:ext cx="12192000" cy="59195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620653420"/>
              </p:ext>
            </p:extLst>
          </p:nvPr>
        </p:nvGraphicFramePr>
        <p:xfrm>
          <a:off x="0" y="0"/>
          <a:ext cx="12191999" cy="592916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8F72AA7-7FD8-1D8F-2981-8498688F6593}"/>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114 ± 91</a:t>
            </a:r>
          </a:p>
        </p:txBody>
      </p:sp>
    </p:spTree>
    <p:extLst>
      <p:ext uri="{BB962C8B-B14F-4D97-AF65-F5344CB8AC3E}">
        <p14:creationId xmlns:p14="http://schemas.microsoft.com/office/powerpoint/2010/main" val="2513964881"/>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16935</TotalTime>
  <Words>1248</Words>
  <Application>Microsoft Office PowerPoint</Application>
  <PresentationFormat>Widescreen</PresentationFormat>
  <Paragraphs>407</Paragraphs>
  <Slides>28</Slides>
  <Notes>13</Notes>
  <HiddenSlides>4</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 +mn-lt</vt:lpstr>
      <vt:lpstr>Apple Braille</vt:lpstr>
      <vt:lpstr>Arial</vt:lpstr>
      <vt:lpstr>Calibri</vt:lpstr>
      <vt:lpstr>Calibri Light</vt:lpstr>
      <vt:lpstr>Century Gothic</vt:lpstr>
      <vt:lpstr>Courier New</vt:lpstr>
      <vt:lpstr>Symbol</vt:lpstr>
      <vt:lpstr>1_Office Theme</vt:lpstr>
      <vt:lpstr>The Recorded Home Oximetry (RHO) Program  Monthly Investigator Meeting</vt:lpstr>
      <vt:lpstr>RHO Program Implementation Timeline</vt:lpstr>
      <vt:lpstr>RHO Implementation Trial Consort Diagram</vt:lpstr>
      <vt:lpstr>PowerPoint Presentation</vt:lpstr>
      <vt:lpstr>Enrollment by Site</vt:lpstr>
      <vt:lpstr>Barriers to Enrollment</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Withdrawal Breakdown</vt:lpstr>
      <vt:lpstr>Withdrawal Breakdown</vt:lpstr>
      <vt:lpstr>Discussion</vt:lpstr>
      <vt:lpstr>Reminders</vt:lpstr>
      <vt:lpstr>Kristen Richard’s Project</vt:lpstr>
      <vt:lpstr>Contacting Patients Through the EMR</vt:lpstr>
      <vt:lpstr>Family Engagement Survey</vt:lpstr>
      <vt:lpstr>Reporting AEs</vt:lpstr>
      <vt:lpstr>DSMB Meeting</vt:lpstr>
      <vt:lpstr>Katie Vacation</vt:lpstr>
      <vt:lpstr>Closing Thoughts</vt:lpstr>
      <vt:lpstr>Controls</vt:lpstr>
      <vt:lpstr>Importance of Changing Probes</vt:lpstr>
      <vt:lpstr>RHO Program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513</cp:revision>
  <dcterms:created xsi:type="dcterms:W3CDTF">2021-03-31T16:28:55Z</dcterms:created>
  <dcterms:modified xsi:type="dcterms:W3CDTF">2023-08-03T14:34:02Z</dcterms:modified>
</cp:coreProperties>
</file>