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4.xml" ContentType="application/vnd.openxmlformats-officedocument.drawingml.chart+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charts/chart5.xml" ContentType="application/vnd.openxmlformats-officedocument.drawingml.chart+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89" r:id="rId2"/>
    <p:sldId id="897" r:id="rId3"/>
    <p:sldId id="256" r:id="rId4"/>
    <p:sldId id="896" r:id="rId5"/>
    <p:sldId id="1330" r:id="rId6"/>
    <p:sldId id="1440" r:id="rId7"/>
    <p:sldId id="1424" r:id="rId8"/>
    <p:sldId id="1425" r:id="rId9"/>
    <p:sldId id="878" r:id="rId10"/>
    <p:sldId id="895" r:id="rId11"/>
    <p:sldId id="1335" r:id="rId12"/>
    <p:sldId id="1476" r:id="rId13"/>
    <p:sldId id="1307" r:id="rId14"/>
    <p:sldId id="1441" r:id="rId15"/>
    <p:sldId id="1468" r:id="rId16"/>
    <p:sldId id="1453" r:id="rId17"/>
    <p:sldId id="1470" r:id="rId18"/>
    <p:sldId id="1474" r:id="rId19"/>
    <p:sldId id="1443" r:id="rId20"/>
    <p:sldId id="1475" r:id="rId21"/>
    <p:sldId id="1461" r:id="rId22"/>
    <p:sldId id="1455" r:id="rId23"/>
    <p:sldId id="1460" r:id="rId24"/>
    <p:sldId id="1446" r:id="rId25"/>
    <p:sldId id="459" r:id="rId26"/>
    <p:sldId id="83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629DD1"/>
    <a:srgbClr val="F4B183"/>
    <a:srgbClr val="A9D18E"/>
    <a:srgbClr val="FCE8DA"/>
    <a:srgbClr val="E5F1DD"/>
    <a:srgbClr val="BC73F3"/>
    <a:srgbClr val="F5EAFD"/>
    <a:srgbClr val="5AA2AE"/>
    <a:srgbClr val="2254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17" autoAdjust="0"/>
    <p:restoredTop sz="89056" autoAdjust="0"/>
  </p:normalViewPr>
  <p:slideViewPr>
    <p:cSldViewPr snapToGrid="0">
      <p:cViewPr varScale="1">
        <p:scale>
          <a:sx n="99" d="100"/>
          <a:sy n="99" d="100"/>
        </p:scale>
        <p:origin x="456" y="90"/>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172.26.240.67\umms-research-pediatrics-rhein\Implementation%20Science%20Studies\Recorded%20Home%20Oximetry%20(RHO)\Data%20and%20Reporting\Data%20Analysis\Enrollment\RHO%20Enrollment%20RunChart.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172.26.240.67\umms-research-pediatrics-rhein\Implementation%20Science%20Studies\Recorded%20Home%20Oximetry%20(RHO)\Data%20and%20Reporting\Monthly%20Site%20Reports\Monthly%20Reports%20Excels\4.%20Avg%20Home%20O2%20Duration%20(May).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Duration%20for%20Control%20Infants\Duration%20for%20Control%20Infant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Data%20Analysis\Problems%20Log\RHO%20Implementation%20Log%20of%20Problem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172.26.240.67\umms-research-pediatrics-rhein\Implementation%20Science%20Studies\Recorded%20Home%20Oximetry%20(RHO)\Data%20and%20Reporting\Monthly%20Site%20Reports\Monthly%20Reports%20Excels\6.%20Compliance%20(May).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1" i="0" u="none" strike="noStrike" kern="1200" baseline="0">
                <a:solidFill>
                  <a:schemeClr val="tx1"/>
                </a:solidFill>
                <a:latin typeface="+mn-lt"/>
                <a:ea typeface="+mn-ea"/>
                <a:cs typeface="+mn-cs"/>
              </a:defRPr>
            </a:pPr>
            <a:r>
              <a:rPr lang="en-US"/>
              <a:t>Recorded Home Oximetry Program Implementation Trial Enrollment</a:t>
            </a:r>
          </a:p>
          <a:p>
            <a:pPr>
              <a:defRPr/>
            </a:pPr>
            <a:r>
              <a:rPr lang="en-US"/>
              <a:t>(Q3 2021 to Present)</a:t>
            </a:r>
          </a:p>
        </c:rich>
      </c:tx>
      <c:overlay val="0"/>
      <c:spPr>
        <a:noFill/>
        <a:ln>
          <a:noFill/>
        </a:ln>
        <a:effectLst/>
      </c:spPr>
      <c:txPr>
        <a:bodyPr rot="0" spcFirstLastPara="1" vertOverflow="ellipsis" vert="horz" wrap="square" anchor="ctr" anchorCtr="1"/>
        <a:lstStyle/>
        <a:p>
          <a:pPr>
            <a:defRPr sz="1680" b="1" i="0" u="none" strike="noStrike" kern="120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Total!$B$1</c:f>
              <c:strCache>
                <c:ptCount val="1"/>
                <c:pt idx="0">
                  <c:v>Total</c:v>
                </c:pt>
              </c:strCache>
            </c:strRef>
          </c:tx>
          <c:spPr>
            <a:ln w="57150" cap="rnd" cmpd="sng" algn="ctr">
              <a:solidFill>
                <a:schemeClr val="accent3">
                  <a:lumMod val="75000"/>
                </a:schemeClr>
              </a:solidFill>
              <a:prstDash val="solid"/>
              <a:round/>
            </a:ln>
            <a:effectLst/>
          </c:spPr>
          <c:marker>
            <c:symbol val="square"/>
            <c:size val="6"/>
            <c:spPr>
              <a:solidFill>
                <a:schemeClr val="accent1"/>
              </a:solidFill>
              <a:ln w="57150" cap="flat" cmpd="sng" algn="ctr">
                <a:solidFill>
                  <a:schemeClr val="accent3">
                    <a:lumMod val="75000"/>
                  </a:schemeClr>
                </a:solidFill>
                <a:prstDash val="solid"/>
                <a:round/>
              </a:ln>
              <a:effectLst/>
            </c:spPr>
          </c:marker>
          <c:cat>
            <c:strRef>
              <c:f>Total!$A$2:$A$9</c:f>
              <c:strCache>
                <c:ptCount val="8"/>
                <c:pt idx="0">
                  <c:v>Q3 2021</c:v>
                </c:pt>
                <c:pt idx="1">
                  <c:v>Q4 2021</c:v>
                </c:pt>
                <c:pt idx="2">
                  <c:v>Q1 2022</c:v>
                </c:pt>
                <c:pt idx="3">
                  <c:v>Q2 2022</c:v>
                </c:pt>
                <c:pt idx="4">
                  <c:v>Q3 2022</c:v>
                </c:pt>
                <c:pt idx="5">
                  <c:v>Q4 2022</c:v>
                </c:pt>
                <c:pt idx="6">
                  <c:v>Q1 2023</c:v>
                </c:pt>
                <c:pt idx="7">
                  <c:v>Q2 2023</c:v>
                </c:pt>
              </c:strCache>
            </c:strRef>
          </c:cat>
          <c:val>
            <c:numRef>
              <c:f>Total!$B$2:$B$9</c:f>
              <c:numCache>
                <c:formatCode>0.0</c:formatCode>
                <c:ptCount val="8"/>
                <c:pt idx="0">
                  <c:v>7</c:v>
                </c:pt>
                <c:pt idx="1">
                  <c:v>11</c:v>
                </c:pt>
                <c:pt idx="2">
                  <c:v>20</c:v>
                </c:pt>
                <c:pt idx="3">
                  <c:v>24</c:v>
                </c:pt>
                <c:pt idx="4">
                  <c:v>44</c:v>
                </c:pt>
                <c:pt idx="5">
                  <c:v>53</c:v>
                </c:pt>
                <c:pt idx="6">
                  <c:v>36</c:v>
                </c:pt>
                <c:pt idx="7">
                  <c:v>26</c:v>
                </c:pt>
              </c:numCache>
            </c:numRef>
          </c:val>
          <c:smooth val="0"/>
          <c:extLst>
            <c:ext xmlns:c16="http://schemas.microsoft.com/office/drawing/2014/chart" uri="{C3380CC4-5D6E-409C-BE32-E72D297353CC}">
              <c16:uniqueId val="{00000000-2392-4A38-ABDF-FF972AC4302B}"/>
            </c:ext>
          </c:extLst>
        </c:ser>
        <c:ser>
          <c:idx val="1"/>
          <c:order val="1"/>
          <c:tx>
            <c:strRef>
              <c:f>Total!$C$1</c:f>
              <c:strCache>
                <c:ptCount val="1"/>
                <c:pt idx="0">
                  <c:v>UCL</c:v>
                </c:pt>
              </c:strCache>
            </c:strRef>
          </c:tx>
          <c:spPr>
            <a:ln w="19050" cap="rnd" cmpd="sng" algn="ctr">
              <a:solidFill>
                <a:srgbClr val="FF0000"/>
              </a:solidFill>
              <a:prstDash val="lgDash"/>
              <a:round/>
            </a:ln>
            <a:effectLst/>
          </c:spPr>
          <c:marker>
            <c:symbol val="none"/>
          </c:marker>
          <c:dLbls>
            <c:dLbl>
              <c:idx val="1"/>
              <c:layout>
                <c:manualLayout>
                  <c:x val="6.9711912611292198E-2"/>
                  <c:y val="-2.0210063390492625E-2"/>
                </c:manualLayout>
              </c:layout>
              <c:tx>
                <c:rich>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sz="1600"/>
                      <a:t>UCL</a:t>
                    </a:r>
                  </a:p>
                </c:rich>
              </c:tx>
              <c:numFmt formatCode="0.0" sourceLinked="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2392-4A38-ABDF-FF972AC4302B}"/>
                </c:ext>
              </c:extLst>
            </c:dLbl>
            <c:dLbl>
              <c:idx val="4"/>
              <c:layout>
                <c:manualLayout>
                  <c:x val="-6.7543849158628641E-2"/>
                  <c:y val="-2.7819319121400583E-2"/>
                </c:manualLayout>
              </c:layout>
              <c:numFmt formatCode="0.0" sourceLinked="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392-4A38-ABDF-FF972AC4302B}"/>
                </c:ext>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Total!$A$2:$A$9</c:f>
              <c:strCache>
                <c:ptCount val="8"/>
                <c:pt idx="0">
                  <c:v>Q3 2021</c:v>
                </c:pt>
                <c:pt idx="1">
                  <c:v>Q4 2021</c:v>
                </c:pt>
                <c:pt idx="2">
                  <c:v>Q1 2022</c:v>
                </c:pt>
                <c:pt idx="3">
                  <c:v>Q2 2022</c:v>
                </c:pt>
                <c:pt idx="4">
                  <c:v>Q3 2022</c:v>
                </c:pt>
                <c:pt idx="5">
                  <c:v>Q4 2022</c:v>
                </c:pt>
                <c:pt idx="6">
                  <c:v>Q1 2023</c:v>
                </c:pt>
                <c:pt idx="7">
                  <c:v>Q2 2023</c:v>
                </c:pt>
              </c:strCache>
            </c:strRef>
          </c:cat>
          <c:val>
            <c:numRef>
              <c:f>Total!$C$2:$C$9</c:f>
              <c:numCache>
                <c:formatCode>0.0</c:formatCode>
                <c:ptCount val="8"/>
                <c:pt idx="0">
                  <c:v>31.471999999999998</c:v>
                </c:pt>
                <c:pt idx="1">
                  <c:v>47.271999999999998</c:v>
                </c:pt>
                <c:pt idx="2">
                  <c:v>47.271999999999998</c:v>
                </c:pt>
                <c:pt idx="3">
                  <c:v>47.271999999999998</c:v>
                </c:pt>
                <c:pt idx="4">
                  <c:v>47.271999999999998</c:v>
                </c:pt>
                <c:pt idx="5">
                  <c:v>47.271999999999998</c:v>
                </c:pt>
                <c:pt idx="6">
                  <c:v>47.271999999999998</c:v>
                </c:pt>
                <c:pt idx="7">
                  <c:v>47.271999999999998</c:v>
                </c:pt>
              </c:numCache>
            </c:numRef>
          </c:val>
          <c:smooth val="0"/>
          <c:extLst>
            <c:ext xmlns:c16="http://schemas.microsoft.com/office/drawing/2014/chart" uri="{C3380CC4-5D6E-409C-BE32-E72D297353CC}">
              <c16:uniqueId val="{00000003-2392-4A38-ABDF-FF972AC4302B}"/>
            </c:ext>
          </c:extLst>
        </c:ser>
        <c:ser>
          <c:idx val="2"/>
          <c:order val="2"/>
          <c:tx>
            <c:strRef>
              <c:f>Total!$D$1</c:f>
              <c:strCache>
                <c:ptCount val="1"/>
                <c:pt idx="0">
                  <c:v> +2 Sigma</c:v>
                </c:pt>
              </c:strCache>
            </c:strRef>
          </c:tx>
          <c:spPr>
            <a:ln w="25400" cap="rnd" cmpd="sng" algn="ctr">
              <a:noFill/>
              <a:prstDash val="solid"/>
              <a:round/>
            </a:ln>
            <a:effectLst/>
          </c:spPr>
          <c:marker>
            <c:symbol val="none"/>
          </c:marker>
          <c:cat>
            <c:strRef>
              <c:f>Total!$A$2:$A$9</c:f>
              <c:strCache>
                <c:ptCount val="8"/>
                <c:pt idx="0">
                  <c:v>Q3 2021</c:v>
                </c:pt>
                <c:pt idx="1">
                  <c:v>Q4 2021</c:v>
                </c:pt>
                <c:pt idx="2">
                  <c:v>Q1 2022</c:v>
                </c:pt>
                <c:pt idx="3">
                  <c:v>Q2 2022</c:v>
                </c:pt>
                <c:pt idx="4">
                  <c:v>Q3 2022</c:v>
                </c:pt>
                <c:pt idx="5">
                  <c:v>Q4 2022</c:v>
                </c:pt>
                <c:pt idx="6">
                  <c:v>Q1 2023</c:v>
                </c:pt>
                <c:pt idx="7">
                  <c:v>Q2 2023</c:v>
                </c:pt>
              </c:strCache>
            </c:strRef>
          </c:cat>
          <c:val>
            <c:numRef>
              <c:f>Total!$D$2:$D$7</c:f>
              <c:numCache>
                <c:formatCode>0.0</c:formatCode>
                <c:ptCount val="6"/>
                <c:pt idx="0">
                  <c:v>23.314666666666668</c:v>
                </c:pt>
                <c:pt idx="1">
                  <c:v>39.114666666666665</c:v>
                </c:pt>
                <c:pt idx="2">
                  <c:v>39.114666666666665</c:v>
                </c:pt>
                <c:pt idx="3">
                  <c:v>39.114666666666665</c:v>
                </c:pt>
                <c:pt idx="4">
                  <c:v>39.114666666666665</c:v>
                </c:pt>
                <c:pt idx="5">
                  <c:v>39.114666666666665</c:v>
                </c:pt>
              </c:numCache>
            </c:numRef>
          </c:val>
          <c:smooth val="0"/>
          <c:extLst>
            <c:ext xmlns:c16="http://schemas.microsoft.com/office/drawing/2014/chart" uri="{C3380CC4-5D6E-409C-BE32-E72D297353CC}">
              <c16:uniqueId val="{00000004-2392-4A38-ABDF-FF972AC4302B}"/>
            </c:ext>
          </c:extLst>
        </c:ser>
        <c:ser>
          <c:idx val="3"/>
          <c:order val="3"/>
          <c:tx>
            <c:strRef>
              <c:f>Total!$E$1</c:f>
              <c:strCache>
                <c:ptCount val="1"/>
                <c:pt idx="0">
                  <c:v> +1 Sigma</c:v>
                </c:pt>
              </c:strCache>
            </c:strRef>
          </c:tx>
          <c:spPr>
            <a:ln w="25400" cap="rnd" cmpd="sng" algn="ctr">
              <a:noFill/>
              <a:prstDash val="solid"/>
              <a:round/>
            </a:ln>
            <a:effectLst/>
          </c:spPr>
          <c:marker>
            <c:symbol val="none"/>
          </c:marker>
          <c:cat>
            <c:strRef>
              <c:f>Total!$A$2:$A$9</c:f>
              <c:strCache>
                <c:ptCount val="8"/>
                <c:pt idx="0">
                  <c:v>Q3 2021</c:v>
                </c:pt>
                <c:pt idx="1">
                  <c:v>Q4 2021</c:v>
                </c:pt>
                <c:pt idx="2">
                  <c:v>Q1 2022</c:v>
                </c:pt>
                <c:pt idx="3">
                  <c:v>Q2 2022</c:v>
                </c:pt>
                <c:pt idx="4">
                  <c:v>Q3 2022</c:v>
                </c:pt>
                <c:pt idx="5">
                  <c:v>Q4 2022</c:v>
                </c:pt>
                <c:pt idx="6">
                  <c:v>Q1 2023</c:v>
                </c:pt>
                <c:pt idx="7">
                  <c:v>Q2 2023</c:v>
                </c:pt>
              </c:strCache>
            </c:strRef>
          </c:cat>
          <c:val>
            <c:numRef>
              <c:f>Total!$E$2:$E$7</c:f>
              <c:numCache>
                <c:formatCode>0.0</c:formatCode>
                <c:ptCount val="6"/>
                <c:pt idx="0">
                  <c:v>15.157333333333334</c:v>
                </c:pt>
                <c:pt idx="1">
                  <c:v>30.957333333333334</c:v>
                </c:pt>
                <c:pt idx="2">
                  <c:v>30.957333333333334</c:v>
                </c:pt>
                <c:pt idx="3">
                  <c:v>30.957333333333334</c:v>
                </c:pt>
                <c:pt idx="4">
                  <c:v>30.957333333333334</c:v>
                </c:pt>
                <c:pt idx="5">
                  <c:v>30.957333333333334</c:v>
                </c:pt>
              </c:numCache>
            </c:numRef>
          </c:val>
          <c:smooth val="0"/>
          <c:extLst>
            <c:ext xmlns:c16="http://schemas.microsoft.com/office/drawing/2014/chart" uri="{C3380CC4-5D6E-409C-BE32-E72D297353CC}">
              <c16:uniqueId val="{00000005-2392-4A38-ABDF-FF972AC4302B}"/>
            </c:ext>
          </c:extLst>
        </c:ser>
        <c:ser>
          <c:idx val="4"/>
          <c:order val="4"/>
          <c:tx>
            <c:strRef>
              <c:f>Total!$F$1</c:f>
              <c:strCache>
                <c:ptCount val="1"/>
                <c:pt idx="0">
                  <c:v>Average</c:v>
                </c:pt>
              </c:strCache>
            </c:strRef>
          </c:tx>
          <c:spPr>
            <a:ln w="38100" cap="rnd" cmpd="sng" algn="ctr">
              <a:solidFill>
                <a:schemeClr val="accent5"/>
              </a:solidFill>
              <a:prstDash val="dash"/>
              <a:round/>
            </a:ln>
            <a:effectLst/>
          </c:spPr>
          <c:marker>
            <c:symbol val="none"/>
          </c:marker>
          <c:dLbls>
            <c:dLbl>
              <c:idx val="1"/>
              <c:layout>
                <c:manualLayout>
                  <c:x val="7.1962007066536798E-2"/>
                  <c:y val="-2.5282900544431355E-2"/>
                </c:manualLayout>
              </c:layout>
              <c:tx>
                <c:rich>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sz="1600"/>
                      <a:t>CL</a:t>
                    </a:r>
                  </a:p>
                </c:rich>
              </c:tx>
              <c:numFmt formatCode="0.0" sourceLinked="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2392-4A38-ABDF-FF972AC4302B}"/>
                </c:ext>
              </c:extLst>
            </c:dLbl>
            <c:dLbl>
              <c:idx val="4"/>
              <c:layout>
                <c:manualLayout>
                  <c:x val="-0.25655178339917528"/>
                  <c:y val="-2.7819319121400583E-2"/>
                </c:manualLayout>
              </c:layout>
              <c:numFmt formatCode="0.0" sourceLinked="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392-4A38-ABDF-FF972AC4302B}"/>
                </c:ext>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Total!$A$2:$A$9</c:f>
              <c:strCache>
                <c:ptCount val="8"/>
                <c:pt idx="0">
                  <c:v>Q3 2021</c:v>
                </c:pt>
                <c:pt idx="1">
                  <c:v>Q4 2021</c:v>
                </c:pt>
                <c:pt idx="2">
                  <c:v>Q1 2022</c:v>
                </c:pt>
                <c:pt idx="3">
                  <c:v>Q2 2022</c:v>
                </c:pt>
                <c:pt idx="4">
                  <c:v>Q3 2022</c:v>
                </c:pt>
                <c:pt idx="5">
                  <c:v>Q4 2022</c:v>
                </c:pt>
                <c:pt idx="6">
                  <c:v>Q1 2023</c:v>
                </c:pt>
                <c:pt idx="7">
                  <c:v>Q2 2023</c:v>
                </c:pt>
              </c:strCache>
            </c:strRef>
          </c:cat>
          <c:val>
            <c:numRef>
              <c:f>Total!$F$2:$F$9</c:f>
              <c:numCache>
                <c:formatCode>0.0</c:formatCode>
                <c:ptCount val="8"/>
                <c:pt idx="0">
                  <c:v>7</c:v>
                </c:pt>
                <c:pt idx="1">
                  <c:v>22.8</c:v>
                </c:pt>
                <c:pt idx="2">
                  <c:v>22.8</c:v>
                </c:pt>
                <c:pt idx="3">
                  <c:v>22.8</c:v>
                </c:pt>
                <c:pt idx="4">
                  <c:v>22.8</c:v>
                </c:pt>
                <c:pt idx="5">
                  <c:v>22.8</c:v>
                </c:pt>
                <c:pt idx="6">
                  <c:v>22.8</c:v>
                </c:pt>
                <c:pt idx="7">
                  <c:v>22.8</c:v>
                </c:pt>
              </c:numCache>
            </c:numRef>
          </c:val>
          <c:smooth val="0"/>
          <c:extLst>
            <c:ext xmlns:c16="http://schemas.microsoft.com/office/drawing/2014/chart" uri="{C3380CC4-5D6E-409C-BE32-E72D297353CC}">
              <c16:uniqueId val="{00000008-2392-4A38-ABDF-FF972AC4302B}"/>
            </c:ext>
          </c:extLst>
        </c:ser>
        <c:ser>
          <c:idx val="5"/>
          <c:order val="5"/>
          <c:tx>
            <c:strRef>
              <c:f>Total!$G$1</c:f>
              <c:strCache>
                <c:ptCount val="1"/>
                <c:pt idx="0">
                  <c:v> -1 Sigma</c:v>
                </c:pt>
              </c:strCache>
            </c:strRef>
          </c:tx>
          <c:spPr>
            <a:ln w="25400" cap="rnd" cmpd="sng" algn="ctr">
              <a:noFill/>
              <a:prstDash val="solid"/>
              <a:round/>
            </a:ln>
            <a:effectLst/>
          </c:spPr>
          <c:marker>
            <c:symbol val="none"/>
          </c:marker>
          <c:cat>
            <c:strRef>
              <c:f>Total!$A$2:$A$9</c:f>
              <c:strCache>
                <c:ptCount val="8"/>
                <c:pt idx="0">
                  <c:v>Q3 2021</c:v>
                </c:pt>
                <c:pt idx="1">
                  <c:v>Q4 2021</c:v>
                </c:pt>
                <c:pt idx="2">
                  <c:v>Q1 2022</c:v>
                </c:pt>
                <c:pt idx="3">
                  <c:v>Q2 2022</c:v>
                </c:pt>
                <c:pt idx="4">
                  <c:v>Q3 2022</c:v>
                </c:pt>
                <c:pt idx="5">
                  <c:v>Q4 2022</c:v>
                </c:pt>
                <c:pt idx="6">
                  <c:v>Q1 2023</c:v>
                </c:pt>
                <c:pt idx="7">
                  <c:v>Q2 2023</c:v>
                </c:pt>
              </c:strCache>
            </c:strRef>
          </c:cat>
          <c:val>
            <c:numRef>
              <c:f>Total!$G$2:$G$7</c:f>
              <c:numCache>
                <c:formatCode>0.0</c:formatCode>
                <c:ptCount val="6"/>
                <c:pt idx="0">
                  <c:v>-1.1573333333333338</c:v>
                </c:pt>
                <c:pt idx="1">
                  <c:v>14.642666666666667</c:v>
                </c:pt>
                <c:pt idx="2">
                  <c:v>14.642666666666667</c:v>
                </c:pt>
                <c:pt idx="3">
                  <c:v>14.642666666666667</c:v>
                </c:pt>
                <c:pt idx="4">
                  <c:v>14.642666666666667</c:v>
                </c:pt>
                <c:pt idx="5">
                  <c:v>14.642666666666667</c:v>
                </c:pt>
              </c:numCache>
            </c:numRef>
          </c:val>
          <c:smooth val="0"/>
          <c:extLst>
            <c:ext xmlns:c16="http://schemas.microsoft.com/office/drawing/2014/chart" uri="{C3380CC4-5D6E-409C-BE32-E72D297353CC}">
              <c16:uniqueId val="{00000009-2392-4A38-ABDF-FF972AC4302B}"/>
            </c:ext>
          </c:extLst>
        </c:ser>
        <c:ser>
          <c:idx val="6"/>
          <c:order val="6"/>
          <c:tx>
            <c:strRef>
              <c:f>Total!$H$1</c:f>
              <c:strCache>
                <c:ptCount val="1"/>
                <c:pt idx="0">
                  <c:v> -2 Sigma</c:v>
                </c:pt>
              </c:strCache>
            </c:strRef>
          </c:tx>
          <c:spPr>
            <a:ln w="25400" cap="rnd" cmpd="sng" algn="ctr">
              <a:noFill/>
              <a:prstDash val="solid"/>
              <a:round/>
            </a:ln>
            <a:effectLst/>
          </c:spPr>
          <c:marker>
            <c:symbol val="none"/>
          </c:marker>
          <c:cat>
            <c:strRef>
              <c:f>Total!$A$2:$A$9</c:f>
              <c:strCache>
                <c:ptCount val="8"/>
                <c:pt idx="0">
                  <c:v>Q3 2021</c:v>
                </c:pt>
                <c:pt idx="1">
                  <c:v>Q4 2021</c:v>
                </c:pt>
                <c:pt idx="2">
                  <c:v>Q1 2022</c:v>
                </c:pt>
                <c:pt idx="3">
                  <c:v>Q2 2022</c:v>
                </c:pt>
                <c:pt idx="4">
                  <c:v>Q3 2022</c:v>
                </c:pt>
                <c:pt idx="5">
                  <c:v>Q4 2022</c:v>
                </c:pt>
                <c:pt idx="6">
                  <c:v>Q1 2023</c:v>
                </c:pt>
                <c:pt idx="7">
                  <c:v>Q2 2023</c:v>
                </c:pt>
              </c:strCache>
            </c:strRef>
          </c:cat>
          <c:val>
            <c:numRef>
              <c:f>Total!$H$2:$H$7</c:f>
              <c:numCache>
                <c:formatCode>0.0</c:formatCode>
                <c:ptCount val="6"/>
                <c:pt idx="0">
                  <c:v>-9.3146666666666675</c:v>
                </c:pt>
                <c:pt idx="1">
                  <c:v>6.4853333333333332</c:v>
                </c:pt>
                <c:pt idx="2">
                  <c:v>6.4853333333333332</c:v>
                </c:pt>
                <c:pt idx="3">
                  <c:v>6.4853333333333332</c:v>
                </c:pt>
                <c:pt idx="4">
                  <c:v>6.4853333333333332</c:v>
                </c:pt>
                <c:pt idx="5">
                  <c:v>6.4853333333333332</c:v>
                </c:pt>
              </c:numCache>
            </c:numRef>
          </c:val>
          <c:smooth val="0"/>
          <c:extLst>
            <c:ext xmlns:c16="http://schemas.microsoft.com/office/drawing/2014/chart" uri="{C3380CC4-5D6E-409C-BE32-E72D297353CC}">
              <c16:uniqueId val="{0000000A-2392-4A38-ABDF-FF972AC4302B}"/>
            </c:ext>
          </c:extLst>
        </c:ser>
        <c:ser>
          <c:idx val="7"/>
          <c:order val="7"/>
          <c:tx>
            <c:strRef>
              <c:f>Total!$I$1</c:f>
              <c:strCache>
                <c:ptCount val="1"/>
                <c:pt idx="0">
                  <c:v>LCL</c:v>
                </c:pt>
              </c:strCache>
            </c:strRef>
          </c:tx>
          <c:spPr>
            <a:ln w="19050" cap="rnd" cmpd="sng" algn="ctr">
              <a:solidFill>
                <a:srgbClr val="FF0000"/>
              </a:solidFill>
              <a:prstDash val="lgDash"/>
              <a:round/>
            </a:ln>
            <a:effectLst/>
          </c:spPr>
          <c:marker>
            <c:symbol val="none"/>
          </c:marker>
          <c:dLbls>
            <c:dLbl>
              <c:idx val="1"/>
              <c:layout>
                <c:manualLayout>
                  <c:x val="6.9711912611292198E-2"/>
                  <c:y val="-2.274648196746213E-2"/>
                </c:manualLayout>
              </c:layout>
              <c:tx>
                <c:rich>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a:t>LCL</a:t>
                    </a:r>
                  </a:p>
                </c:rich>
              </c:tx>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2392-4A38-ABDF-FF972AC4302B}"/>
                </c:ext>
              </c:extLst>
            </c:dLbl>
            <c:dLbl>
              <c:idx val="4"/>
              <c:layout>
                <c:manualLayout>
                  <c:x val="-1.4666666512686024E-2"/>
                  <c:y val="-2.0209973669746115E-2"/>
                </c:manualLayout>
              </c:layout>
              <c:numFmt formatCode="0.0" sourceLinked="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392-4A38-ABDF-FF972AC4302B}"/>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Total!$A$2:$A$9</c:f>
              <c:strCache>
                <c:ptCount val="8"/>
                <c:pt idx="0">
                  <c:v>Q3 2021</c:v>
                </c:pt>
                <c:pt idx="1">
                  <c:v>Q4 2021</c:v>
                </c:pt>
                <c:pt idx="2">
                  <c:v>Q1 2022</c:v>
                </c:pt>
                <c:pt idx="3">
                  <c:v>Q2 2022</c:v>
                </c:pt>
                <c:pt idx="4">
                  <c:v>Q3 2022</c:v>
                </c:pt>
                <c:pt idx="5">
                  <c:v>Q4 2022</c:v>
                </c:pt>
                <c:pt idx="6">
                  <c:v>Q1 2023</c:v>
                </c:pt>
                <c:pt idx="7">
                  <c:v>Q2 2023</c:v>
                </c:pt>
              </c:strCache>
            </c:strRef>
          </c:cat>
          <c:val>
            <c:numRef>
              <c:f>Total!$I$2:$I$8</c:f>
              <c:numCache>
                <c:formatCode>0.0</c:formatCode>
                <c:ptCount val="7"/>
                <c:pt idx="0">
                  <c:v>-17.471999999999998</c:v>
                </c:pt>
                <c:pt idx="1">
                  <c:v>-1.671999999999997</c:v>
                </c:pt>
                <c:pt idx="2">
                  <c:v>-1.671999999999997</c:v>
                </c:pt>
                <c:pt idx="3">
                  <c:v>-1.671999999999997</c:v>
                </c:pt>
                <c:pt idx="4">
                  <c:v>-1.671999999999997</c:v>
                </c:pt>
                <c:pt idx="5">
                  <c:v>-1.671999999999997</c:v>
                </c:pt>
                <c:pt idx="6">
                  <c:v>-1.671999999999997</c:v>
                </c:pt>
              </c:numCache>
            </c:numRef>
          </c:val>
          <c:smooth val="0"/>
          <c:extLst>
            <c:ext xmlns:c16="http://schemas.microsoft.com/office/drawing/2014/chart" uri="{C3380CC4-5D6E-409C-BE32-E72D297353CC}">
              <c16:uniqueId val="{0000000D-2392-4A38-ABDF-FF972AC4302B}"/>
            </c:ext>
          </c:extLst>
        </c:ser>
        <c:ser>
          <c:idx val="8"/>
          <c:order val="8"/>
          <c:tx>
            <c:strRef>
              <c:f>Total!$T$1</c:f>
              <c:strCache>
                <c:ptCount val="1"/>
                <c:pt idx="0">
                  <c:v>Target Enrollment</c:v>
                </c:pt>
              </c:strCache>
            </c:strRef>
          </c:tx>
          <c:spPr>
            <a:ln w="38100" cap="rnd" cmpd="sng" algn="ctr">
              <a:solidFill>
                <a:schemeClr val="accent5"/>
              </a:solidFill>
              <a:prstDash val="solid"/>
              <a:round/>
            </a:ln>
            <a:effectLst/>
          </c:spPr>
          <c:marker>
            <c:symbol val="none"/>
          </c:marker>
          <c:dLbls>
            <c:dLbl>
              <c:idx val="1"/>
              <c:layout>
                <c:manualLayout>
                  <c:x val="0.5614132719252436"/>
                  <c:y val="-0.46861990868893122"/>
                </c:manualLayout>
              </c:layout>
              <c:tx>
                <c:rich>
                  <a:bodyPr/>
                  <a:lstStyle/>
                  <a:p>
                    <a:r>
                      <a:rPr lang="en-US"/>
                      <a:t>Target Enrollment</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2392-4A38-ABDF-FF972AC4302B}"/>
                </c:ext>
              </c:extLst>
            </c:dLbl>
            <c:dLbl>
              <c:idx val="3"/>
              <c:layout>
                <c:manualLayout>
                  <c:x val="0.19577292294799581"/>
                  <c:y val="-0.19215028379927546"/>
                </c:manualLayout>
              </c:layout>
              <c:tx>
                <c:rich>
                  <a:bodyPr/>
                  <a:lstStyle/>
                  <a:p>
                    <a:r>
                      <a:rPr lang="en-US"/>
                      <a:t>88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2392-4A38-ABDF-FF972AC4302B}"/>
                </c:ext>
              </c:extLst>
            </c:dLbl>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Total!$A$2:$A$9</c:f>
              <c:strCache>
                <c:ptCount val="8"/>
                <c:pt idx="0">
                  <c:v>Q3 2021</c:v>
                </c:pt>
                <c:pt idx="1">
                  <c:v>Q4 2021</c:v>
                </c:pt>
                <c:pt idx="2">
                  <c:v>Q1 2022</c:v>
                </c:pt>
                <c:pt idx="3">
                  <c:v>Q2 2022</c:v>
                </c:pt>
                <c:pt idx="4">
                  <c:v>Q3 2022</c:v>
                </c:pt>
                <c:pt idx="5">
                  <c:v>Q4 2022</c:v>
                </c:pt>
                <c:pt idx="6">
                  <c:v>Q1 2023</c:v>
                </c:pt>
                <c:pt idx="7">
                  <c:v>Q2 2023</c:v>
                </c:pt>
              </c:strCache>
            </c:strRef>
          </c:cat>
          <c:val>
            <c:numRef>
              <c:f>Total!$T$2:$T$9</c:f>
              <c:numCache>
                <c:formatCode>General</c:formatCode>
                <c:ptCount val="8"/>
                <c:pt idx="0">
                  <c:v>12</c:v>
                </c:pt>
                <c:pt idx="1">
                  <c:v>23</c:v>
                </c:pt>
                <c:pt idx="2">
                  <c:v>45</c:v>
                </c:pt>
                <c:pt idx="3">
                  <c:v>63</c:v>
                </c:pt>
                <c:pt idx="4">
                  <c:v>88</c:v>
                </c:pt>
                <c:pt idx="5">
                  <c:v>88</c:v>
                </c:pt>
                <c:pt idx="6">
                  <c:v>88</c:v>
                </c:pt>
                <c:pt idx="7">
                  <c:v>88</c:v>
                </c:pt>
              </c:numCache>
            </c:numRef>
          </c:val>
          <c:smooth val="0"/>
          <c:extLst>
            <c:ext xmlns:c16="http://schemas.microsoft.com/office/drawing/2014/chart" uri="{C3380CC4-5D6E-409C-BE32-E72D297353CC}">
              <c16:uniqueId val="{00000010-2392-4A38-ABDF-FF972AC4302B}"/>
            </c:ext>
          </c:extLst>
        </c:ser>
        <c:dLbls>
          <c:showLegendKey val="0"/>
          <c:showVal val="0"/>
          <c:showCatName val="0"/>
          <c:showSerName val="0"/>
          <c:showPercent val="0"/>
          <c:showBubbleSize val="0"/>
        </c:dLbls>
        <c:marker val="1"/>
        <c:smooth val="0"/>
        <c:axId val="471234656"/>
        <c:axId val="471230912"/>
      </c:lineChart>
      <c:catAx>
        <c:axId val="471234656"/>
        <c:scaling>
          <c:orientation val="minMax"/>
        </c:scaling>
        <c:delete val="0"/>
        <c:axPos val="b"/>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US" sz="1600"/>
                  <a:t>NICU Discharge Quarter</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471230912"/>
        <c:crossesAt val="-20"/>
        <c:auto val="0"/>
        <c:lblAlgn val="ctr"/>
        <c:lblOffset val="100"/>
        <c:noMultiLvlLbl val="0"/>
      </c:catAx>
      <c:valAx>
        <c:axId val="471230912"/>
        <c:scaling>
          <c:orientation val="minMax"/>
          <c:min val="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US" sz="1600"/>
                  <a:t>Participants</a:t>
                </a:r>
                <a:r>
                  <a:rPr lang="en-US" sz="1600" baseline="0"/>
                  <a:t> Followed by the RHO Program</a:t>
                </a:r>
                <a:endParaRPr lang="en-US" sz="1600"/>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0.0"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471234656"/>
        <c:crosses val="autoZero"/>
        <c:crossBetween val="midCat"/>
      </c:valAx>
      <c:spPr>
        <a:noFill/>
        <a:ln w="25400">
          <a:noFill/>
        </a:ln>
        <a:effectLst/>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prstDash val="solid"/>
      <a:miter lim="800000"/>
    </a:ln>
    <a:effectLst/>
  </c:spPr>
  <c:txPr>
    <a:bodyPr/>
    <a:lstStyle/>
    <a:p>
      <a:pPr>
        <a:defRPr sz="14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a:pPr>
            <a:r>
              <a:rPr lang="en-US" sz="1800"/>
              <a:t>Implementation: Average Duration of Home Oxygen Therapy for Infants Followed by the RHO</a:t>
            </a:r>
            <a:r>
              <a:rPr lang="en-US" sz="1800" baseline="0"/>
              <a:t> Program Across All Implementation Sites</a:t>
            </a:r>
            <a:endParaRPr lang="en-US" sz="1800"/>
          </a:p>
        </c:rich>
      </c:tx>
      <c:overlay val="0"/>
    </c:title>
    <c:autoTitleDeleted val="0"/>
    <c:plotArea>
      <c:layout/>
      <c:lineChart>
        <c:grouping val="standard"/>
        <c:varyColors val="0"/>
        <c:ser>
          <c:idx val="0"/>
          <c:order val="0"/>
          <c:tx>
            <c:strRef>
              <c:f>'Avg HOT Duration'!$B$1</c:f>
              <c:strCache>
                <c:ptCount val="1"/>
                <c:pt idx="0">
                  <c:v>Avg HOT Duration</c:v>
                </c:pt>
              </c:strCache>
            </c:strRef>
          </c:tx>
          <c:spPr>
            <a:ln w="38100">
              <a:solidFill>
                <a:schemeClr val="accent5"/>
              </a:solidFill>
              <a:prstDash val="solid"/>
            </a:ln>
            <a:effectLst/>
          </c:spPr>
          <c:marker>
            <c:symbol val="diamond"/>
            <c:size val="9"/>
            <c:spPr>
              <a:solidFill>
                <a:schemeClr val="accent5"/>
              </a:solidFill>
              <a:ln>
                <a:solidFill>
                  <a:schemeClr val="accent5"/>
                </a:solidFill>
              </a:ln>
            </c:spPr>
          </c:marker>
          <c:cat>
            <c:strRef>
              <c:f>'Avg HOT Duration'!$A$2:$A$10</c:f>
              <c:strCache>
                <c:ptCount val="9"/>
                <c:pt idx="0">
                  <c:v>Q2 2021 (n=2)</c:v>
                </c:pt>
                <c:pt idx="1">
                  <c:v>Q3 2021 (n=5)</c:v>
                </c:pt>
                <c:pt idx="2">
                  <c:v>Q4 2021 (n=8)</c:v>
                </c:pt>
                <c:pt idx="3">
                  <c:v>Q1 2022 (n=11)</c:v>
                </c:pt>
                <c:pt idx="4">
                  <c:v>Q2 2022 (n=15)</c:v>
                </c:pt>
                <c:pt idx="5">
                  <c:v>Q3 2022 (n=26)</c:v>
                </c:pt>
                <c:pt idx="6">
                  <c:v>Q4 2022 (n=30)</c:v>
                </c:pt>
                <c:pt idx="7">
                  <c:v>Q1 2023 (n=17)</c:v>
                </c:pt>
                <c:pt idx="8">
                  <c:v>Q2 2023 (n=5)</c:v>
                </c:pt>
              </c:strCache>
            </c:strRef>
          </c:cat>
          <c:val>
            <c:numRef>
              <c:f>'Avg HOT Duration'!$B$2:$B$10</c:f>
              <c:numCache>
                <c:formatCode>0.0</c:formatCode>
                <c:ptCount val="9"/>
                <c:pt idx="0">
                  <c:v>102</c:v>
                </c:pt>
                <c:pt idx="1">
                  <c:v>121.4</c:v>
                </c:pt>
                <c:pt idx="2">
                  <c:v>74.7</c:v>
                </c:pt>
                <c:pt idx="3">
                  <c:v>104.27272727272727</c:v>
                </c:pt>
                <c:pt idx="4">
                  <c:v>100.13333333333334</c:v>
                </c:pt>
                <c:pt idx="5">
                  <c:v>73.961538461538467</c:v>
                </c:pt>
                <c:pt idx="6">
                  <c:v>75.266666666666666</c:v>
                </c:pt>
                <c:pt idx="7">
                  <c:v>55</c:v>
                </c:pt>
                <c:pt idx="8">
                  <c:v>26.2</c:v>
                </c:pt>
              </c:numCache>
            </c:numRef>
          </c:val>
          <c:smooth val="0"/>
          <c:extLst>
            <c:ext xmlns:c16="http://schemas.microsoft.com/office/drawing/2014/chart" uri="{C3380CC4-5D6E-409C-BE32-E72D297353CC}">
              <c16:uniqueId val="{00000000-4C8E-49A2-9FB0-661F77715057}"/>
            </c:ext>
          </c:extLst>
        </c:ser>
        <c:ser>
          <c:idx val="1"/>
          <c:order val="1"/>
          <c:tx>
            <c:strRef>
              <c:f>'Avg HOT Duration'!$C$1</c:f>
              <c:strCache>
                <c:ptCount val="1"/>
                <c:pt idx="0">
                  <c:v>UCL</c:v>
                </c:pt>
              </c:strCache>
            </c:strRef>
          </c:tx>
          <c:spPr>
            <a:ln w="12700">
              <a:solidFill>
                <a:schemeClr val="accent1">
                  <a:lumMod val="40000"/>
                  <a:lumOff val="60000"/>
                </a:schemeClr>
              </a:solidFill>
              <a:prstDash val="lgDash"/>
            </a:ln>
            <a:effectLst/>
          </c:spPr>
          <c:marker>
            <c:symbol val="none"/>
          </c:marker>
          <c:dLbls>
            <c:dLbl>
              <c:idx val="1"/>
              <c:layout>
                <c:manualLayout>
                  <c:x val="-1.4654002838953432E-2"/>
                  <c:y val="-2.0186914937109019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UCL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4C8E-49A2-9FB0-661F77715057}"/>
                </c:ext>
              </c:extLst>
            </c:dLbl>
            <c:dLbl>
              <c:idx val="3"/>
              <c:layout>
                <c:manualLayout>
                  <c:x val="-2.9090045198977423E-2"/>
                  <c:y val="-2.0186851376234369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C8E-49A2-9FB0-661F77715057}"/>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Duration'!$A$2:$A$10</c:f>
              <c:strCache>
                <c:ptCount val="9"/>
                <c:pt idx="0">
                  <c:v>Q2 2021 (n=2)</c:v>
                </c:pt>
                <c:pt idx="1">
                  <c:v>Q3 2021 (n=5)</c:v>
                </c:pt>
                <c:pt idx="2">
                  <c:v>Q4 2021 (n=8)</c:v>
                </c:pt>
                <c:pt idx="3">
                  <c:v>Q1 2022 (n=11)</c:v>
                </c:pt>
                <c:pt idx="4">
                  <c:v>Q2 2022 (n=15)</c:v>
                </c:pt>
                <c:pt idx="5">
                  <c:v>Q3 2022 (n=26)</c:v>
                </c:pt>
                <c:pt idx="6">
                  <c:v>Q4 2022 (n=30)</c:v>
                </c:pt>
                <c:pt idx="7">
                  <c:v>Q1 2023 (n=17)</c:v>
                </c:pt>
                <c:pt idx="8">
                  <c:v>Q2 2023 (n=5)</c:v>
                </c:pt>
              </c:strCache>
            </c:strRef>
          </c:cat>
          <c:val>
            <c:numRef>
              <c:f>'Avg HOT Duration'!$C$2:$C$10</c:f>
              <c:numCache>
                <c:formatCode>0.0</c:formatCode>
                <c:ptCount val="9"/>
                <c:pt idx="0">
                  <c:v>174.02448076923076</c:v>
                </c:pt>
                <c:pt idx="1">
                  <c:v>174.02448076923076</c:v>
                </c:pt>
                <c:pt idx="2">
                  <c:v>174.02448076923076</c:v>
                </c:pt>
                <c:pt idx="3">
                  <c:v>174.02448076923076</c:v>
                </c:pt>
                <c:pt idx="4">
                  <c:v>174.02448076923076</c:v>
                </c:pt>
                <c:pt idx="5">
                  <c:v>174.02448076923076</c:v>
                </c:pt>
                <c:pt idx="6">
                  <c:v>174.02448076923076</c:v>
                </c:pt>
                <c:pt idx="7">
                  <c:v>174.02448076923076</c:v>
                </c:pt>
                <c:pt idx="8">
                  <c:v>174.02448076923076</c:v>
                </c:pt>
              </c:numCache>
            </c:numRef>
          </c:val>
          <c:smooth val="0"/>
          <c:extLst>
            <c:ext xmlns:c16="http://schemas.microsoft.com/office/drawing/2014/chart" uri="{C3380CC4-5D6E-409C-BE32-E72D297353CC}">
              <c16:uniqueId val="{00000003-4C8E-49A2-9FB0-661F77715057}"/>
            </c:ext>
          </c:extLst>
        </c:ser>
        <c:ser>
          <c:idx val="2"/>
          <c:order val="2"/>
          <c:tx>
            <c:strRef>
              <c:f>'Avg HOT Duration'!$D$1</c:f>
              <c:strCache>
                <c:ptCount val="1"/>
                <c:pt idx="0">
                  <c:v> +2 Sigma</c:v>
                </c:pt>
              </c:strCache>
            </c:strRef>
          </c:tx>
          <c:spPr>
            <a:ln w="25400">
              <a:noFill/>
            </a:ln>
            <a:effectLst/>
          </c:spPr>
          <c:marker>
            <c:symbol val="none"/>
          </c:marker>
          <c:cat>
            <c:strRef>
              <c:f>'Avg HOT Duration'!$A$2:$A$10</c:f>
              <c:strCache>
                <c:ptCount val="9"/>
                <c:pt idx="0">
                  <c:v>Q2 2021 (n=2)</c:v>
                </c:pt>
                <c:pt idx="1">
                  <c:v>Q3 2021 (n=5)</c:v>
                </c:pt>
                <c:pt idx="2">
                  <c:v>Q4 2021 (n=8)</c:v>
                </c:pt>
                <c:pt idx="3">
                  <c:v>Q1 2022 (n=11)</c:v>
                </c:pt>
                <c:pt idx="4">
                  <c:v>Q2 2022 (n=15)</c:v>
                </c:pt>
                <c:pt idx="5">
                  <c:v>Q3 2022 (n=26)</c:v>
                </c:pt>
                <c:pt idx="6">
                  <c:v>Q4 2022 (n=30)</c:v>
                </c:pt>
                <c:pt idx="7">
                  <c:v>Q1 2023 (n=17)</c:v>
                </c:pt>
                <c:pt idx="8">
                  <c:v>Q2 2023 (n=5)</c:v>
                </c:pt>
              </c:strCache>
            </c:strRef>
          </c:cat>
          <c:val>
            <c:numRef>
              <c:f>'Avg HOT Duration'!$D$2:$D$8</c:f>
              <c:numCache>
                <c:formatCode>0.0</c:formatCode>
                <c:ptCount val="7"/>
                <c:pt idx="0">
                  <c:v>149.68298717948718</c:v>
                </c:pt>
                <c:pt idx="1">
                  <c:v>149.68298717948718</c:v>
                </c:pt>
                <c:pt idx="2">
                  <c:v>149.68298717948718</c:v>
                </c:pt>
                <c:pt idx="3">
                  <c:v>149.68298717948718</c:v>
                </c:pt>
                <c:pt idx="4">
                  <c:v>149.68298717948718</c:v>
                </c:pt>
                <c:pt idx="5">
                  <c:v>149.68298717948718</c:v>
                </c:pt>
                <c:pt idx="6">
                  <c:v>149.68298717948718</c:v>
                </c:pt>
              </c:numCache>
            </c:numRef>
          </c:val>
          <c:smooth val="0"/>
          <c:extLst>
            <c:ext xmlns:c16="http://schemas.microsoft.com/office/drawing/2014/chart" uri="{C3380CC4-5D6E-409C-BE32-E72D297353CC}">
              <c16:uniqueId val="{00000004-4C8E-49A2-9FB0-661F77715057}"/>
            </c:ext>
          </c:extLst>
        </c:ser>
        <c:ser>
          <c:idx val="3"/>
          <c:order val="3"/>
          <c:tx>
            <c:strRef>
              <c:f>'Avg HOT Duration'!$E$1</c:f>
              <c:strCache>
                <c:ptCount val="1"/>
                <c:pt idx="0">
                  <c:v> +1 Sigma</c:v>
                </c:pt>
              </c:strCache>
            </c:strRef>
          </c:tx>
          <c:spPr>
            <a:ln w="25400">
              <a:noFill/>
            </a:ln>
            <a:effectLst/>
          </c:spPr>
          <c:marker>
            <c:symbol val="none"/>
          </c:marker>
          <c:cat>
            <c:strRef>
              <c:f>'Avg HOT Duration'!$A$2:$A$10</c:f>
              <c:strCache>
                <c:ptCount val="9"/>
                <c:pt idx="0">
                  <c:v>Q2 2021 (n=2)</c:v>
                </c:pt>
                <c:pt idx="1">
                  <c:v>Q3 2021 (n=5)</c:v>
                </c:pt>
                <c:pt idx="2">
                  <c:v>Q4 2021 (n=8)</c:v>
                </c:pt>
                <c:pt idx="3">
                  <c:v>Q1 2022 (n=11)</c:v>
                </c:pt>
                <c:pt idx="4">
                  <c:v>Q2 2022 (n=15)</c:v>
                </c:pt>
                <c:pt idx="5">
                  <c:v>Q3 2022 (n=26)</c:v>
                </c:pt>
                <c:pt idx="6">
                  <c:v>Q4 2022 (n=30)</c:v>
                </c:pt>
                <c:pt idx="7">
                  <c:v>Q1 2023 (n=17)</c:v>
                </c:pt>
                <c:pt idx="8">
                  <c:v>Q2 2023 (n=5)</c:v>
                </c:pt>
              </c:strCache>
            </c:strRef>
          </c:cat>
          <c:val>
            <c:numRef>
              <c:f>'Avg HOT Duration'!$E$2:$E$8</c:f>
              <c:numCache>
                <c:formatCode>0.0</c:formatCode>
                <c:ptCount val="7"/>
                <c:pt idx="0">
                  <c:v>125.34149358974359</c:v>
                </c:pt>
                <c:pt idx="1">
                  <c:v>125.34149358974359</c:v>
                </c:pt>
                <c:pt idx="2">
                  <c:v>125.34149358974359</c:v>
                </c:pt>
                <c:pt idx="3">
                  <c:v>125.34149358974359</c:v>
                </c:pt>
                <c:pt idx="4">
                  <c:v>125.34149358974359</c:v>
                </c:pt>
                <c:pt idx="5">
                  <c:v>125.34149358974359</c:v>
                </c:pt>
                <c:pt idx="6">
                  <c:v>125.34149358974359</c:v>
                </c:pt>
              </c:numCache>
            </c:numRef>
          </c:val>
          <c:smooth val="0"/>
          <c:extLst>
            <c:ext xmlns:c16="http://schemas.microsoft.com/office/drawing/2014/chart" uri="{C3380CC4-5D6E-409C-BE32-E72D297353CC}">
              <c16:uniqueId val="{00000005-4C8E-49A2-9FB0-661F77715057}"/>
            </c:ext>
          </c:extLst>
        </c:ser>
        <c:ser>
          <c:idx val="4"/>
          <c:order val="4"/>
          <c:tx>
            <c:strRef>
              <c:f>'Avg HOT Duration'!$F$1</c:f>
              <c:strCache>
                <c:ptCount val="1"/>
                <c:pt idx="0">
                  <c:v>Average</c:v>
                </c:pt>
              </c:strCache>
            </c:strRef>
          </c:tx>
          <c:spPr>
            <a:ln w="38100">
              <a:solidFill>
                <a:schemeClr val="tx2">
                  <a:lumMod val="20000"/>
                  <a:lumOff val="80000"/>
                </a:schemeClr>
              </a:solidFill>
              <a:prstDash val="dash"/>
            </a:ln>
            <a:effectLst/>
          </c:spPr>
          <c:marker>
            <c:symbol val="none"/>
          </c:marker>
          <c:dLbls>
            <c:dLbl>
              <c:idx val="1"/>
              <c:layout>
                <c:manualLayout>
                  <c:x val="-1.4654002838953432E-2"/>
                  <c:y val="-2.0186914937109019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4C8E-49A2-9FB0-661F77715057}"/>
                </c:ext>
              </c:extLst>
            </c:dLbl>
            <c:dLbl>
              <c:idx val="3"/>
              <c:layout>
                <c:manualLayout>
                  <c:x val="0.32860415650741132"/>
                  <c:y val="-2.6015630306713101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C8E-49A2-9FB0-661F77715057}"/>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Duration'!$A$2:$A$10</c:f>
              <c:strCache>
                <c:ptCount val="9"/>
                <c:pt idx="0">
                  <c:v>Q2 2021 (n=2)</c:v>
                </c:pt>
                <c:pt idx="1">
                  <c:v>Q3 2021 (n=5)</c:v>
                </c:pt>
                <c:pt idx="2">
                  <c:v>Q4 2021 (n=8)</c:v>
                </c:pt>
                <c:pt idx="3">
                  <c:v>Q1 2022 (n=11)</c:v>
                </c:pt>
                <c:pt idx="4">
                  <c:v>Q2 2022 (n=15)</c:v>
                </c:pt>
                <c:pt idx="5">
                  <c:v>Q3 2022 (n=26)</c:v>
                </c:pt>
                <c:pt idx="6">
                  <c:v>Q4 2022 (n=30)</c:v>
                </c:pt>
                <c:pt idx="7">
                  <c:v>Q1 2023 (n=17)</c:v>
                </c:pt>
                <c:pt idx="8">
                  <c:v>Q2 2023 (n=5)</c:v>
                </c:pt>
              </c:strCache>
            </c:strRef>
          </c:cat>
          <c:val>
            <c:numRef>
              <c:f>'Avg HOT Duration'!$F$2:$F$10</c:f>
              <c:numCache>
                <c:formatCode>0.0</c:formatCode>
                <c:ptCount val="9"/>
                <c:pt idx="0">
                  <c:v>101</c:v>
                </c:pt>
                <c:pt idx="1">
                  <c:v>101</c:v>
                </c:pt>
                <c:pt idx="2">
                  <c:v>101</c:v>
                </c:pt>
                <c:pt idx="3">
                  <c:v>101</c:v>
                </c:pt>
                <c:pt idx="4">
                  <c:v>101</c:v>
                </c:pt>
                <c:pt idx="5">
                  <c:v>101</c:v>
                </c:pt>
                <c:pt idx="6">
                  <c:v>101</c:v>
                </c:pt>
                <c:pt idx="7">
                  <c:v>101</c:v>
                </c:pt>
                <c:pt idx="8">
                  <c:v>101</c:v>
                </c:pt>
              </c:numCache>
            </c:numRef>
          </c:val>
          <c:smooth val="0"/>
          <c:extLst>
            <c:ext xmlns:c16="http://schemas.microsoft.com/office/drawing/2014/chart" uri="{C3380CC4-5D6E-409C-BE32-E72D297353CC}">
              <c16:uniqueId val="{00000008-4C8E-49A2-9FB0-661F77715057}"/>
            </c:ext>
          </c:extLst>
        </c:ser>
        <c:ser>
          <c:idx val="5"/>
          <c:order val="5"/>
          <c:tx>
            <c:strRef>
              <c:f>'Avg HOT Duration'!$G$1</c:f>
              <c:strCache>
                <c:ptCount val="1"/>
                <c:pt idx="0">
                  <c:v> -1 Sigma</c:v>
                </c:pt>
              </c:strCache>
            </c:strRef>
          </c:tx>
          <c:spPr>
            <a:ln w="25400">
              <a:noFill/>
            </a:ln>
            <a:effectLst/>
          </c:spPr>
          <c:marker>
            <c:symbol val="none"/>
          </c:marker>
          <c:cat>
            <c:strRef>
              <c:f>'Avg HOT Duration'!$A$2:$A$10</c:f>
              <c:strCache>
                <c:ptCount val="9"/>
                <c:pt idx="0">
                  <c:v>Q2 2021 (n=2)</c:v>
                </c:pt>
                <c:pt idx="1">
                  <c:v>Q3 2021 (n=5)</c:v>
                </c:pt>
                <c:pt idx="2">
                  <c:v>Q4 2021 (n=8)</c:v>
                </c:pt>
                <c:pt idx="3">
                  <c:v>Q1 2022 (n=11)</c:v>
                </c:pt>
                <c:pt idx="4">
                  <c:v>Q2 2022 (n=15)</c:v>
                </c:pt>
                <c:pt idx="5">
                  <c:v>Q3 2022 (n=26)</c:v>
                </c:pt>
                <c:pt idx="6">
                  <c:v>Q4 2022 (n=30)</c:v>
                </c:pt>
                <c:pt idx="7">
                  <c:v>Q1 2023 (n=17)</c:v>
                </c:pt>
                <c:pt idx="8">
                  <c:v>Q2 2023 (n=5)</c:v>
                </c:pt>
              </c:strCache>
            </c:strRef>
          </c:cat>
          <c:val>
            <c:numRef>
              <c:f>'Avg HOT Duration'!$G$2:$G$8</c:f>
              <c:numCache>
                <c:formatCode>0.0</c:formatCode>
                <c:ptCount val="7"/>
                <c:pt idx="0">
                  <c:v>76.658506410256408</c:v>
                </c:pt>
                <c:pt idx="1">
                  <c:v>76.658506410256408</c:v>
                </c:pt>
                <c:pt idx="2">
                  <c:v>76.658506410256408</c:v>
                </c:pt>
                <c:pt idx="3">
                  <c:v>76.658506410256408</c:v>
                </c:pt>
                <c:pt idx="4">
                  <c:v>76.658506410256408</c:v>
                </c:pt>
                <c:pt idx="5">
                  <c:v>76.658506410256408</c:v>
                </c:pt>
                <c:pt idx="6">
                  <c:v>76.658506410256408</c:v>
                </c:pt>
              </c:numCache>
            </c:numRef>
          </c:val>
          <c:smooth val="0"/>
          <c:extLst>
            <c:ext xmlns:c16="http://schemas.microsoft.com/office/drawing/2014/chart" uri="{C3380CC4-5D6E-409C-BE32-E72D297353CC}">
              <c16:uniqueId val="{00000009-4C8E-49A2-9FB0-661F77715057}"/>
            </c:ext>
          </c:extLst>
        </c:ser>
        <c:ser>
          <c:idx val="6"/>
          <c:order val="6"/>
          <c:tx>
            <c:strRef>
              <c:f>'Avg HOT Duration'!$H$1</c:f>
              <c:strCache>
                <c:ptCount val="1"/>
                <c:pt idx="0">
                  <c:v> -2 Sigma</c:v>
                </c:pt>
              </c:strCache>
            </c:strRef>
          </c:tx>
          <c:spPr>
            <a:ln w="25400">
              <a:noFill/>
            </a:ln>
            <a:effectLst/>
          </c:spPr>
          <c:marker>
            <c:symbol val="none"/>
          </c:marker>
          <c:cat>
            <c:strRef>
              <c:f>'Avg HOT Duration'!$A$2:$A$10</c:f>
              <c:strCache>
                <c:ptCount val="9"/>
                <c:pt idx="0">
                  <c:v>Q2 2021 (n=2)</c:v>
                </c:pt>
                <c:pt idx="1">
                  <c:v>Q3 2021 (n=5)</c:v>
                </c:pt>
                <c:pt idx="2">
                  <c:v>Q4 2021 (n=8)</c:v>
                </c:pt>
                <c:pt idx="3">
                  <c:v>Q1 2022 (n=11)</c:v>
                </c:pt>
                <c:pt idx="4">
                  <c:v>Q2 2022 (n=15)</c:v>
                </c:pt>
                <c:pt idx="5">
                  <c:v>Q3 2022 (n=26)</c:v>
                </c:pt>
                <c:pt idx="6">
                  <c:v>Q4 2022 (n=30)</c:v>
                </c:pt>
                <c:pt idx="7">
                  <c:v>Q1 2023 (n=17)</c:v>
                </c:pt>
                <c:pt idx="8">
                  <c:v>Q2 2023 (n=5)</c:v>
                </c:pt>
              </c:strCache>
            </c:strRef>
          </c:cat>
          <c:val>
            <c:numRef>
              <c:f>'Avg HOT Duration'!$H$2:$H$8</c:f>
              <c:numCache>
                <c:formatCode>0.0</c:formatCode>
                <c:ptCount val="7"/>
                <c:pt idx="0">
                  <c:v>52.317012820512822</c:v>
                </c:pt>
                <c:pt idx="1">
                  <c:v>52.317012820512822</c:v>
                </c:pt>
                <c:pt idx="2">
                  <c:v>52.317012820512822</c:v>
                </c:pt>
                <c:pt idx="3">
                  <c:v>52.317012820512822</c:v>
                </c:pt>
                <c:pt idx="4">
                  <c:v>52.317012820512822</c:v>
                </c:pt>
                <c:pt idx="5">
                  <c:v>52.317012820512822</c:v>
                </c:pt>
                <c:pt idx="6">
                  <c:v>52.317012820512822</c:v>
                </c:pt>
              </c:numCache>
            </c:numRef>
          </c:val>
          <c:smooth val="0"/>
          <c:extLst>
            <c:ext xmlns:c16="http://schemas.microsoft.com/office/drawing/2014/chart" uri="{C3380CC4-5D6E-409C-BE32-E72D297353CC}">
              <c16:uniqueId val="{0000000A-4C8E-49A2-9FB0-661F77715057}"/>
            </c:ext>
          </c:extLst>
        </c:ser>
        <c:ser>
          <c:idx val="7"/>
          <c:order val="7"/>
          <c:tx>
            <c:strRef>
              <c:f>'Avg HOT Duration'!$I$1</c:f>
              <c:strCache>
                <c:ptCount val="1"/>
                <c:pt idx="0">
                  <c:v>LCL</c:v>
                </c:pt>
              </c:strCache>
            </c:strRef>
          </c:tx>
          <c:spPr>
            <a:ln w="12700">
              <a:solidFill>
                <a:schemeClr val="accent1">
                  <a:lumMod val="40000"/>
                  <a:lumOff val="60000"/>
                </a:schemeClr>
              </a:solidFill>
              <a:prstDash val="lgDash"/>
            </a:ln>
            <a:effectLst/>
          </c:spPr>
          <c:marker>
            <c:symbol val="none"/>
          </c:marker>
          <c:dLbls>
            <c:dLbl>
              <c:idx val="1"/>
              <c:layout>
                <c:manualLayout>
                  <c:x val="-1.4654002838953432E-2"/>
                  <c:y val="-2.0186914937109019E-2"/>
                </c:manualLayout>
              </c:layout>
              <c:tx>
                <c:rich>
                  <a:bodyPr wrap="square" lIns="38100" tIns="19050" rIns="38100" bIns="19050" anchor="ctr">
                    <a:spAutoFit/>
                  </a:bodyPr>
                  <a:lstStyle/>
                  <a:p>
                    <a:pPr>
                      <a:defRPr sz="1600">
                        <a:latin typeface="Century Gothic" panose="020B0502020202020204" pitchFamily="34" charset="0"/>
                      </a:defRPr>
                    </a:pPr>
                    <a:r>
                      <a:rPr lang="en-US" sz="1600">
                        <a:latin typeface="Century Gothic" panose="020B0502020202020204" pitchFamily="34" charset="0"/>
                      </a:rPr>
                      <a:t>LCL</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4C8E-49A2-9FB0-661F77715057}"/>
                </c:ext>
              </c:extLst>
            </c:dLbl>
            <c:dLbl>
              <c:idx val="3"/>
              <c:layout>
                <c:manualLayout>
                  <c:x val="-2.9090045198977423E-2"/>
                  <c:y val="-2.0186851376234476E-2"/>
                </c:manualLayout>
              </c:layout>
              <c:numFmt formatCode="0.00" sourceLinked="0"/>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C8E-49A2-9FB0-661F77715057}"/>
                </c:ext>
              </c:extLst>
            </c:dLbl>
            <c:spPr>
              <a:noFill/>
              <a:ln>
                <a:noFill/>
              </a:ln>
              <a:effectLst/>
            </c:spPr>
            <c:txPr>
              <a:bodyPr wrap="square" lIns="38100" tIns="19050" rIns="38100" bIns="19050" anchor="ctr">
                <a:spAutoFit/>
              </a:bodyPr>
              <a:lstStyle/>
              <a:p>
                <a:pPr>
                  <a:defRPr sz="1600">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'Avg HOT Duration'!$A$2:$A$10</c:f>
              <c:strCache>
                <c:ptCount val="9"/>
                <c:pt idx="0">
                  <c:v>Q2 2021 (n=2)</c:v>
                </c:pt>
                <c:pt idx="1">
                  <c:v>Q3 2021 (n=5)</c:v>
                </c:pt>
                <c:pt idx="2">
                  <c:v>Q4 2021 (n=8)</c:v>
                </c:pt>
                <c:pt idx="3">
                  <c:v>Q1 2022 (n=11)</c:v>
                </c:pt>
                <c:pt idx="4">
                  <c:v>Q2 2022 (n=15)</c:v>
                </c:pt>
                <c:pt idx="5">
                  <c:v>Q3 2022 (n=26)</c:v>
                </c:pt>
                <c:pt idx="6">
                  <c:v>Q4 2022 (n=30)</c:v>
                </c:pt>
                <c:pt idx="7">
                  <c:v>Q1 2023 (n=17)</c:v>
                </c:pt>
                <c:pt idx="8">
                  <c:v>Q2 2023 (n=5)</c:v>
                </c:pt>
              </c:strCache>
            </c:strRef>
          </c:cat>
          <c:val>
            <c:numRef>
              <c:f>'Avg HOT Duration'!$I$2:$I$10</c:f>
              <c:numCache>
                <c:formatCode>0.0</c:formatCode>
                <c:ptCount val="9"/>
                <c:pt idx="0">
                  <c:v>27.975519230769237</c:v>
                </c:pt>
                <c:pt idx="1">
                  <c:v>27.975519230769237</c:v>
                </c:pt>
                <c:pt idx="2">
                  <c:v>27.975519230769237</c:v>
                </c:pt>
                <c:pt idx="3">
                  <c:v>27.975519230769237</c:v>
                </c:pt>
                <c:pt idx="4">
                  <c:v>27.975519230769237</c:v>
                </c:pt>
                <c:pt idx="5">
                  <c:v>27.975519230769237</c:v>
                </c:pt>
                <c:pt idx="6">
                  <c:v>27.975519230769237</c:v>
                </c:pt>
                <c:pt idx="7">
                  <c:v>27.975519230769237</c:v>
                </c:pt>
                <c:pt idx="8">
                  <c:v>27.975519230769237</c:v>
                </c:pt>
              </c:numCache>
            </c:numRef>
          </c:val>
          <c:smooth val="0"/>
          <c:extLst>
            <c:ext xmlns:c16="http://schemas.microsoft.com/office/drawing/2014/chart" uri="{C3380CC4-5D6E-409C-BE32-E72D297353CC}">
              <c16:uniqueId val="{0000000D-4C8E-49A2-9FB0-661F77715057}"/>
            </c:ext>
          </c:extLst>
        </c:ser>
        <c:dLbls>
          <c:showLegendKey val="0"/>
          <c:showVal val="0"/>
          <c:showCatName val="0"/>
          <c:showSerName val="0"/>
          <c:showPercent val="0"/>
          <c:showBubbleSize val="0"/>
        </c:dLbls>
        <c:marker val="1"/>
        <c:smooth val="0"/>
        <c:axId val="1191349584"/>
        <c:axId val="1191350416"/>
      </c:lineChart>
      <c:catAx>
        <c:axId val="1191349584"/>
        <c:scaling>
          <c:orientation val="minMax"/>
        </c:scaling>
        <c:delete val="0"/>
        <c:axPos val="b"/>
        <c:title>
          <c:tx>
            <c:rich>
              <a:bodyPr/>
              <a:lstStyle/>
              <a:p>
                <a:pPr>
                  <a:defRPr sz="1600"/>
                </a:pPr>
                <a:r>
                  <a:rPr lang="en-US" sz="1600" dirty="0"/>
                  <a:t>Discharge Quarter, (N=Total</a:t>
                </a:r>
                <a:r>
                  <a:rPr lang="en-US" sz="1600" baseline="0" dirty="0"/>
                  <a:t> patients discharged in a quarter with known duration of HOT)</a:t>
                </a:r>
                <a:endParaRPr lang="en-US" sz="1600" dirty="0"/>
              </a:p>
            </c:rich>
          </c:tx>
          <c:overlay val="0"/>
        </c:title>
        <c:numFmt formatCode="General" sourceLinked="1"/>
        <c:majorTickMark val="out"/>
        <c:minorTickMark val="none"/>
        <c:tickLblPos val="nextTo"/>
        <c:txPr>
          <a:bodyPr/>
          <a:lstStyle/>
          <a:p>
            <a:pPr>
              <a:defRPr sz="1600"/>
            </a:pPr>
            <a:endParaRPr lang="en-US"/>
          </a:p>
        </c:txPr>
        <c:crossAx val="1191350416"/>
        <c:crosses val="autoZero"/>
        <c:auto val="0"/>
        <c:lblAlgn val="ctr"/>
        <c:lblOffset val="100"/>
        <c:noMultiLvlLbl val="0"/>
      </c:catAx>
      <c:valAx>
        <c:axId val="1191350416"/>
        <c:scaling>
          <c:orientation val="minMax"/>
          <c:min val="0"/>
        </c:scaling>
        <c:delete val="0"/>
        <c:axPos val="l"/>
        <c:title>
          <c:tx>
            <c:rich>
              <a:bodyPr/>
              <a:lstStyle/>
              <a:p>
                <a:pPr>
                  <a:defRPr sz="1600"/>
                </a:pPr>
                <a:r>
                  <a:rPr lang="en-US" sz="1600"/>
                  <a:t> Average Home Oxygen Duration (days)</a:t>
                </a:r>
              </a:p>
            </c:rich>
          </c:tx>
          <c:layout>
            <c:manualLayout>
              <c:xMode val="edge"/>
              <c:yMode val="edge"/>
              <c:x val="5.208333333333333E-3"/>
              <c:y val="0.20201296534693358"/>
            </c:manualLayout>
          </c:layout>
          <c:overlay val="0"/>
        </c:title>
        <c:numFmt formatCode="0.0" sourceLinked="1"/>
        <c:majorTickMark val="out"/>
        <c:minorTickMark val="none"/>
        <c:tickLblPos val="nextTo"/>
        <c:txPr>
          <a:bodyPr/>
          <a:lstStyle/>
          <a:p>
            <a:pPr>
              <a:defRPr sz="1600"/>
            </a:pPr>
            <a:endParaRPr lang="en-US"/>
          </a:p>
        </c:txPr>
        <c:crossAx val="1191349584"/>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Control: Average Duration of Home Oxygen Therapy for Infants Not Followed by the RHO Program Across All Implementation Sites</a:t>
            </a:r>
          </a:p>
        </c:rich>
      </c:tx>
      <c:overlay val="0"/>
    </c:title>
    <c:autoTitleDeleted val="0"/>
    <c:plotArea>
      <c:layout/>
      <c:lineChart>
        <c:grouping val="standard"/>
        <c:varyColors val="0"/>
        <c:ser>
          <c:idx val="0"/>
          <c:order val="0"/>
          <c:tx>
            <c:strRef>
              <c:f>'Average HOT Duration '!$B$1</c:f>
              <c:strCache>
                <c:ptCount val="1"/>
                <c:pt idx="0">
                  <c:v>Average HOT Duration </c:v>
                </c:pt>
              </c:strCache>
            </c:strRef>
          </c:tx>
          <c:spPr>
            <a:ln w="38100">
              <a:solidFill>
                <a:srgbClr val="33CCCC"/>
              </a:solidFill>
              <a:prstDash val="solid"/>
            </a:ln>
            <a:effectLst/>
          </c:spPr>
          <c:marker>
            <c:symbol val="square"/>
            <c:size val="6"/>
            <c:spPr>
              <a:solidFill>
                <a:srgbClr val="000080"/>
              </a:solidFill>
              <a:ln w="38100">
                <a:solidFill>
                  <a:srgbClr val="33CCCC"/>
                </a:solidFill>
                <a:prstDash val="solid"/>
              </a:ln>
            </c:spPr>
          </c:marker>
          <c:cat>
            <c:strRef>
              <c:f>'Average HOT Duration '!$A$2:$A$5</c:f>
              <c:strCache>
                <c:ptCount val="4"/>
                <c:pt idx="0">
                  <c:v>Q3 2021 (n=1)</c:v>
                </c:pt>
                <c:pt idx="1">
                  <c:v>Q1 2022 (n=2)</c:v>
                </c:pt>
                <c:pt idx="2">
                  <c:v>Q2 2022 (n=9)</c:v>
                </c:pt>
                <c:pt idx="3">
                  <c:v>Q3 2022 (n=1)</c:v>
                </c:pt>
              </c:strCache>
            </c:strRef>
          </c:cat>
          <c:val>
            <c:numRef>
              <c:f>'Average HOT Duration '!$B$2:$B$5</c:f>
              <c:numCache>
                <c:formatCode>0.0</c:formatCode>
                <c:ptCount val="4"/>
                <c:pt idx="0">
                  <c:v>184</c:v>
                </c:pt>
                <c:pt idx="1">
                  <c:v>46.5</c:v>
                </c:pt>
                <c:pt idx="2">
                  <c:v>94.333333333333329</c:v>
                </c:pt>
                <c:pt idx="3">
                  <c:v>101</c:v>
                </c:pt>
              </c:numCache>
            </c:numRef>
          </c:val>
          <c:smooth val="0"/>
          <c:extLst>
            <c:ext xmlns:c16="http://schemas.microsoft.com/office/drawing/2014/chart" uri="{C3380CC4-5D6E-409C-BE32-E72D297353CC}">
              <c16:uniqueId val="{00000000-3144-4515-A5AF-2439817E130C}"/>
            </c:ext>
          </c:extLst>
        </c:ser>
        <c:ser>
          <c:idx val="1"/>
          <c:order val="1"/>
          <c:tx>
            <c:strRef>
              <c:f>'Average HOT Duration '!$C$1</c:f>
              <c:strCache>
                <c:ptCount val="1"/>
                <c:pt idx="0">
                  <c:v>UCL</c:v>
                </c:pt>
              </c:strCache>
            </c:strRef>
          </c:tx>
          <c:spPr>
            <a:ln w="12700">
              <a:solidFill>
                <a:srgbClr val="006699"/>
              </a:solidFill>
              <a:prstDash val="lgDash"/>
            </a:ln>
            <a:effectLst/>
          </c:spPr>
          <c:marker>
            <c:symbol val="none"/>
          </c:marker>
          <c:dLbls>
            <c:dLbl>
              <c:idx val="1"/>
              <c:layout>
                <c:manualLayout>
                  <c:x val="0.45327034665838112"/>
                  <c:y val="-2.4943694151234191E-2"/>
                </c:manualLayout>
              </c:layout>
              <c:tx>
                <c:rich>
                  <a:bodyPr/>
                  <a:lstStyle/>
                  <a:p>
                    <a:pPr>
                      <a:defRPr/>
                    </a:pPr>
                    <a:r>
                      <a:rPr lang="en-US" dirty="0"/>
                      <a:t>UCL 276.7</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144-4515-A5AF-2439817E130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'Average HOT Duration '!$A$2:$A$5</c:f>
              <c:strCache>
                <c:ptCount val="4"/>
                <c:pt idx="0">
                  <c:v>Q3 2021 (n=1)</c:v>
                </c:pt>
                <c:pt idx="1">
                  <c:v>Q1 2022 (n=2)</c:v>
                </c:pt>
                <c:pt idx="2">
                  <c:v>Q2 2022 (n=9)</c:v>
                </c:pt>
                <c:pt idx="3">
                  <c:v>Q3 2022 (n=1)</c:v>
                </c:pt>
              </c:strCache>
            </c:strRef>
          </c:cat>
          <c:val>
            <c:numRef>
              <c:f>'Average HOT Duration '!$C$2:$C$5</c:f>
              <c:numCache>
                <c:formatCode>0.0</c:formatCode>
                <c:ptCount val="4"/>
                <c:pt idx="0">
                  <c:v>276.69833333333332</c:v>
                </c:pt>
                <c:pt idx="1">
                  <c:v>276.69833333333332</c:v>
                </c:pt>
                <c:pt idx="2">
                  <c:v>276.69833333333332</c:v>
                </c:pt>
                <c:pt idx="3">
                  <c:v>276.69833333333332</c:v>
                </c:pt>
              </c:numCache>
            </c:numRef>
          </c:val>
          <c:smooth val="0"/>
          <c:extLst>
            <c:ext xmlns:c16="http://schemas.microsoft.com/office/drawing/2014/chart" uri="{C3380CC4-5D6E-409C-BE32-E72D297353CC}">
              <c16:uniqueId val="{00000002-3144-4515-A5AF-2439817E130C}"/>
            </c:ext>
          </c:extLst>
        </c:ser>
        <c:ser>
          <c:idx val="2"/>
          <c:order val="2"/>
          <c:tx>
            <c:strRef>
              <c:f>'Average HOT Duration '!$D$1</c:f>
              <c:strCache>
                <c:ptCount val="1"/>
                <c:pt idx="0">
                  <c:v> +2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'!$D$2:$D$4</c:f>
              <c:numCache>
                <c:formatCode>0.0</c:formatCode>
                <c:ptCount val="3"/>
                <c:pt idx="0">
                  <c:v>219.95166666666665</c:v>
                </c:pt>
                <c:pt idx="1">
                  <c:v>219.95166666666665</c:v>
                </c:pt>
                <c:pt idx="2">
                  <c:v>219.95166666666665</c:v>
                </c:pt>
              </c:numCache>
            </c:numRef>
          </c:val>
          <c:smooth val="0"/>
          <c:extLst>
            <c:ext xmlns:c16="http://schemas.microsoft.com/office/drawing/2014/chart" uri="{C3380CC4-5D6E-409C-BE32-E72D297353CC}">
              <c16:uniqueId val="{00000003-3144-4515-A5AF-2439817E130C}"/>
            </c:ext>
          </c:extLst>
        </c:ser>
        <c:ser>
          <c:idx val="3"/>
          <c:order val="3"/>
          <c:tx>
            <c:strRef>
              <c:f>'Average HOT Duration '!$E$1</c:f>
              <c:strCache>
                <c:ptCount val="1"/>
                <c:pt idx="0">
                  <c:v> +1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'!$E$2:$E$4</c:f>
              <c:numCache>
                <c:formatCode>0.0</c:formatCode>
                <c:ptCount val="3"/>
                <c:pt idx="0">
                  <c:v>163.20499999999998</c:v>
                </c:pt>
                <c:pt idx="1">
                  <c:v>163.20499999999998</c:v>
                </c:pt>
                <c:pt idx="2">
                  <c:v>163.20499999999998</c:v>
                </c:pt>
              </c:numCache>
            </c:numRef>
          </c:val>
          <c:smooth val="0"/>
          <c:extLst>
            <c:ext xmlns:c16="http://schemas.microsoft.com/office/drawing/2014/chart" uri="{C3380CC4-5D6E-409C-BE32-E72D297353CC}">
              <c16:uniqueId val="{00000004-3144-4515-A5AF-2439817E130C}"/>
            </c:ext>
          </c:extLst>
        </c:ser>
        <c:ser>
          <c:idx val="4"/>
          <c:order val="4"/>
          <c:tx>
            <c:strRef>
              <c:f>'Average HOT Duration '!$F$1</c:f>
              <c:strCache>
                <c:ptCount val="1"/>
                <c:pt idx="0">
                  <c:v>Average</c:v>
                </c:pt>
              </c:strCache>
            </c:strRef>
          </c:tx>
          <c:spPr>
            <a:ln w="38100">
              <a:solidFill>
                <a:srgbClr val="CCCCFF"/>
              </a:solidFill>
              <a:prstDash val="sysDash"/>
            </a:ln>
            <a:effectLst/>
          </c:spPr>
          <c:marker>
            <c:symbol val="none"/>
          </c:marker>
          <c:dLbls>
            <c:dLbl>
              <c:idx val="1"/>
              <c:layout>
                <c:manualLayout>
                  <c:x val="0.44772427645510021"/>
                  <c:y val="-2.9243670935687149E-2"/>
                </c:manualLayout>
              </c:layout>
              <c:tx>
                <c:rich>
                  <a:bodyPr/>
                  <a:lstStyle/>
                  <a:p>
                    <a:pPr>
                      <a:defRPr/>
                    </a:pPr>
                    <a:r>
                      <a:rPr lang="en-US" dirty="0"/>
                      <a:t>CL  106.5</a:t>
                    </a:r>
                  </a:p>
                </c:rich>
              </c:tx>
              <c:numFmt formatCode="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3144-4515-A5AF-2439817E130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'Average HOT Duration '!$A$2:$A$5</c:f>
              <c:strCache>
                <c:ptCount val="4"/>
                <c:pt idx="0">
                  <c:v>Q3 2021 (n=1)</c:v>
                </c:pt>
                <c:pt idx="1">
                  <c:v>Q1 2022 (n=2)</c:v>
                </c:pt>
                <c:pt idx="2">
                  <c:v>Q2 2022 (n=9)</c:v>
                </c:pt>
                <c:pt idx="3">
                  <c:v>Q3 2022 (n=1)</c:v>
                </c:pt>
              </c:strCache>
            </c:strRef>
          </c:cat>
          <c:val>
            <c:numRef>
              <c:f>'Average HOT Duration '!$F$2:$F$5</c:f>
              <c:numCache>
                <c:formatCode>0.0</c:formatCode>
                <c:ptCount val="4"/>
                <c:pt idx="0">
                  <c:v>106.45833333333333</c:v>
                </c:pt>
                <c:pt idx="1">
                  <c:v>106.45833333333333</c:v>
                </c:pt>
                <c:pt idx="2">
                  <c:v>106.45833333333333</c:v>
                </c:pt>
                <c:pt idx="3">
                  <c:v>106.45833333333333</c:v>
                </c:pt>
              </c:numCache>
            </c:numRef>
          </c:val>
          <c:smooth val="0"/>
          <c:extLst>
            <c:ext xmlns:c16="http://schemas.microsoft.com/office/drawing/2014/chart" uri="{C3380CC4-5D6E-409C-BE32-E72D297353CC}">
              <c16:uniqueId val="{00000006-3144-4515-A5AF-2439817E130C}"/>
            </c:ext>
          </c:extLst>
        </c:ser>
        <c:ser>
          <c:idx val="5"/>
          <c:order val="5"/>
          <c:tx>
            <c:strRef>
              <c:f>'Average HOT Duration '!$G$1</c:f>
              <c:strCache>
                <c:ptCount val="1"/>
                <c:pt idx="0">
                  <c:v> -1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'!$G$2:$G$4</c:f>
              <c:numCache>
                <c:formatCode>0.0</c:formatCode>
                <c:ptCount val="3"/>
                <c:pt idx="0">
                  <c:v>49.711666666666659</c:v>
                </c:pt>
                <c:pt idx="1">
                  <c:v>49.711666666666659</c:v>
                </c:pt>
                <c:pt idx="2">
                  <c:v>49.711666666666659</c:v>
                </c:pt>
              </c:numCache>
            </c:numRef>
          </c:val>
          <c:smooth val="0"/>
          <c:extLst>
            <c:ext xmlns:c16="http://schemas.microsoft.com/office/drawing/2014/chart" uri="{C3380CC4-5D6E-409C-BE32-E72D297353CC}">
              <c16:uniqueId val="{00000007-3144-4515-A5AF-2439817E130C}"/>
            </c:ext>
          </c:extLst>
        </c:ser>
        <c:ser>
          <c:idx val="6"/>
          <c:order val="6"/>
          <c:tx>
            <c:strRef>
              <c:f>'Average HOT Duration '!$H$1</c:f>
              <c:strCache>
                <c:ptCount val="1"/>
                <c:pt idx="0">
                  <c:v> -2 Sigma</c:v>
                </c:pt>
              </c:strCache>
            </c:strRef>
          </c:tx>
          <c:spPr>
            <a:ln w="25400">
              <a:noFill/>
            </a:ln>
            <a:effectLst/>
          </c:spPr>
          <c:marker>
            <c:symbol val="none"/>
          </c:marker>
          <c:cat>
            <c:strRef>
              <c:f>'Average HOT Duration '!$A$2:$A$5</c:f>
              <c:strCache>
                <c:ptCount val="4"/>
                <c:pt idx="0">
                  <c:v>Q3 2021 (n=1)</c:v>
                </c:pt>
                <c:pt idx="1">
                  <c:v>Q1 2022 (n=2)</c:v>
                </c:pt>
                <c:pt idx="2">
                  <c:v>Q2 2022 (n=9)</c:v>
                </c:pt>
                <c:pt idx="3">
                  <c:v>Q3 2022 (n=1)</c:v>
                </c:pt>
              </c:strCache>
            </c:strRef>
          </c:cat>
          <c:val>
            <c:numRef>
              <c:f>'Average HOT Duration '!$H$2:$H$4</c:f>
              <c:numCache>
                <c:formatCode>0.0</c:formatCode>
                <c:ptCount val="3"/>
                <c:pt idx="0">
                  <c:v>-7.0350000000000108</c:v>
                </c:pt>
                <c:pt idx="1">
                  <c:v>-7.0350000000000108</c:v>
                </c:pt>
                <c:pt idx="2">
                  <c:v>-7.0350000000000108</c:v>
                </c:pt>
              </c:numCache>
            </c:numRef>
          </c:val>
          <c:smooth val="0"/>
          <c:extLst>
            <c:ext xmlns:c16="http://schemas.microsoft.com/office/drawing/2014/chart" uri="{C3380CC4-5D6E-409C-BE32-E72D297353CC}">
              <c16:uniqueId val="{00000008-3144-4515-A5AF-2439817E130C}"/>
            </c:ext>
          </c:extLst>
        </c:ser>
        <c:ser>
          <c:idx val="7"/>
          <c:order val="7"/>
          <c:tx>
            <c:strRef>
              <c:f>'Average HOT Duration '!$I$1</c:f>
              <c:strCache>
                <c:ptCount val="1"/>
                <c:pt idx="0">
                  <c:v>LCL</c:v>
                </c:pt>
              </c:strCache>
            </c:strRef>
          </c:tx>
          <c:spPr>
            <a:ln w="12700">
              <a:solidFill>
                <a:srgbClr val="FF0000"/>
              </a:solidFill>
              <a:prstDash val="lgDash"/>
            </a:ln>
            <a:effectLst/>
          </c:spPr>
          <c:marker>
            <c:symbol val="none"/>
          </c:marker>
          <c:dLbls>
            <c:dLbl>
              <c:idx val="1"/>
              <c:layout>
                <c:manualLayout>
                  <c:x val="-2.9289059959548919E-2"/>
                  <c:y val="-4.0304626812478442E-2"/>
                </c:manualLayout>
              </c:layout>
              <c:numFmt formatCode="0.0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144-4515-A5AF-2439817E130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'Average HOT Duration '!$A$2:$A$5</c:f>
              <c:strCache>
                <c:ptCount val="4"/>
                <c:pt idx="0">
                  <c:v>Q3 2021 (n=1)</c:v>
                </c:pt>
                <c:pt idx="1">
                  <c:v>Q1 2022 (n=2)</c:v>
                </c:pt>
                <c:pt idx="2">
                  <c:v>Q2 2022 (n=9)</c:v>
                </c:pt>
                <c:pt idx="3">
                  <c:v>Q3 2022 (n=1)</c:v>
                </c:pt>
              </c:strCache>
            </c:strRef>
          </c:cat>
          <c:val>
            <c:numRef>
              <c:f>'Average HOT Duration '!$I$2:$I$4</c:f>
              <c:numCache>
                <c:formatCode>0.0</c:formatCode>
                <c:ptCount val="3"/>
                <c:pt idx="0">
                  <c:v>-63.78166666666668</c:v>
                </c:pt>
                <c:pt idx="1">
                  <c:v>-63.78166666666668</c:v>
                </c:pt>
                <c:pt idx="2">
                  <c:v>-63.78166666666668</c:v>
                </c:pt>
              </c:numCache>
            </c:numRef>
          </c:val>
          <c:smooth val="0"/>
          <c:extLst>
            <c:ext xmlns:c16="http://schemas.microsoft.com/office/drawing/2014/chart" uri="{C3380CC4-5D6E-409C-BE32-E72D297353CC}">
              <c16:uniqueId val="{0000000A-3144-4515-A5AF-2439817E130C}"/>
            </c:ext>
          </c:extLst>
        </c:ser>
        <c:dLbls>
          <c:showLegendKey val="0"/>
          <c:showVal val="0"/>
          <c:showCatName val="0"/>
          <c:showSerName val="0"/>
          <c:showPercent val="0"/>
          <c:showBubbleSize val="0"/>
        </c:dLbls>
        <c:marker val="1"/>
        <c:smooth val="0"/>
        <c:axId val="1542110160"/>
        <c:axId val="1542110576"/>
      </c:lineChart>
      <c:catAx>
        <c:axId val="1542110160"/>
        <c:scaling>
          <c:orientation val="minMax"/>
        </c:scaling>
        <c:delete val="0"/>
        <c:axPos val="b"/>
        <c:title>
          <c:tx>
            <c:rich>
              <a:bodyPr/>
              <a:lstStyle/>
              <a:p>
                <a:pPr>
                  <a:defRPr/>
                </a:pPr>
                <a:r>
                  <a:rPr lang="en-US"/>
                  <a:t>Discharge Quarter, (N=Total patients discharged in a quarter with known duration of HOT)</a:t>
                </a:r>
              </a:p>
            </c:rich>
          </c:tx>
          <c:overlay val="0"/>
        </c:title>
        <c:numFmt formatCode="General" sourceLinked="1"/>
        <c:majorTickMark val="out"/>
        <c:minorTickMark val="none"/>
        <c:tickLblPos val="nextTo"/>
        <c:crossAx val="1542110576"/>
        <c:crossesAt val="-150"/>
        <c:auto val="0"/>
        <c:lblAlgn val="ctr"/>
        <c:lblOffset val="100"/>
        <c:noMultiLvlLbl val="0"/>
      </c:catAx>
      <c:valAx>
        <c:axId val="1542110576"/>
        <c:scaling>
          <c:orientation val="minMax"/>
          <c:min val="0"/>
        </c:scaling>
        <c:delete val="0"/>
        <c:axPos val="l"/>
        <c:title>
          <c:tx>
            <c:rich>
              <a:bodyPr/>
              <a:lstStyle/>
              <a:p>
                <a:pPr>
                  <a:defRPr/>
                </a:pPr>
                <a:r>
                  <a:rPr lang="en-US"/>
                  <a:t>Average HOT Duration  (days) </a:t>
                </a:r>
              </a:p>
            </c:rich>
          </c:tx>
          <c:overlay val="0"/>
        </c:title>
        <c:numFmt formatCode="0.0" sourceLinked="1"/>
        <c:majorTickMark val="out"/>
        <c:minorTickMark val="none"/>
        <c:tickLblPos val="nextTo"/>
        <c:crossAx val="1542110160"/>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txPr>
    <a:bodyPr/>
    <a:lstStyle/>
    <a:p>
      <a:pPr>
        <a:defRPr sz="16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pPr>
            <a:r>
              <a:rPr lang="en-US" sz="2400"/>
              <a:t>Recorded Home Oximetry Implementation Trial</a:t>
            </a:r>
            <a:r>
              <a:rPr lang="en-US" sz="2400" baseline="0"/>
              <a:t> Related Barriers and Problems</a:t>
            </a:r>
            <a:endParaRPr lang="en-US" sz="2400"/>
          </a:p>
        </c:rich>
      </c:tx>
      <c:layout>
        <c:manualLayout>
          <c:xMode val="edge"/>
          <c:yMode val="edge"/>
          <c:x val="0.14585262286100817"/>
          <c:y val="2.2576966121909296E-2"/>
        </c:manualLayout>
      </c:layout>
      <c:overlay val="0"/>
    </c:title>
    <c:autoTitleDeleted val="0"/>
    <c:plotArea>
      <c:layout>
        <c:manualLayout>
          <c:layoutTarget val="inner"/>
          <c:xMode val="edge"/>
          <c:yMode val="edge"/>
          <c:x val="9.6147393784928564E-2"/>
          <c:y val="0.17426642456469524"/>
          <c:w val="0.8550535237584459"/>
          <c:h val="0.680155696131023"/>
        </c:manualLayout>
      </c:layout>
      <c:lineChart>
        <c:grouping val="standard"/>
        <c:varyColors val="0"/>
        <c:ser>
          <c:idx val="0"/>
          <c:order val="0"/>
          <c:tx>
            <c:strRef>
              <c:f>'Problem Count c Chart'!$B$1</c:f>
              <c:strCache>
                <c:ptCount val="1"/>
                <c:pt idx="0">
                  <c:v>Problem Count</c:v>
                </c:pt>
              </c:strCache>
            </c:strRef>
          </c:tx>
          <c:spPr>
            <a:ln w="31750">
              <a:solidFill>
                <a:srgbClr val="864DAD"/>
              </a:solidFill>
              <a:prstDash val="solid"/>
            </a:ln>
            <a:effectLst/>
          </c:spPr>
          <c:marker>
            <c:symbol val="circle"/>
            <c:size val="6"/>
            <c:spPr>
              <a:solidFill>
                <a:srgbClr val="864DAD"/>
              </a:solidFill>
              <a:ln w="25400">
                <a:solidFill>
                  <a:srgbClr val="864DAD"/>
                </a:solidFill>
                <a:prstDash val="solid"/>
              </a:ln>
            </c:spPr>
          </c:marker>
          <c:cat>
            <c:numRef>
              <c:f>'Problem Count c Chart'!$A$2:$A$24</c:f>
              <c:numCache>
                <c:formatCode>mmm\-yy</c:formatCode>
                <c:ptCount val="23"/>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pt idx="22">
                  <c:v>45047</c:v>
                </c:pt>
              </c:numCache>
            </c:numRef>
          </c:cat>
          <c:val>
            <c:numRef>
              <c:f>'Problem Count c Chart'!$B$2:$B$24</c:f>
              <c:numCache>
                <c:formatCode>General</c:formatCode>
                <c:ptCount val="23"/>
                <c:pt idx="0">
                  <c:v>1</c:v>
                </c:pt>
                <c:pt idx="1">
                  <c:v>6</c:v>
                </c:pt>
                <c:pt idx="2">
                  <c:v>2</c:v>
                </c:pt>
                <c:pt idx="3">
                  <c:v>1</c:v>
                </c:pt>
                <c:pt idx="4">
                  <c:v>6</c:v>
                </c:pt>
                <c:pt idx="5">
                  <c:v>4</c:v>
                </c:pt>
                <c:pt idx="6">
                  <c:v>5</c:v>
                </c:pt>
                <c:pt idx="7">
                  <c:v>8</c:v>
                </c:pt>
                <c:pt idx="8">
                  <c:v>5</c:v>
                </c:pt>
                <c:pt idx="9">
                  <c:v>6</c:v>
                </c:pt>
                <c:pt idx="10">
                  <c:v>9</c:v>
                </c:pt>
                <c:pt idx="11">
                  <c:v>13</c:v>
                </c:pt>
                <c:pt idx="12">
                  <c:v>3</c:v>
                </c:pt>
                <c:pt idx="13">
                  <c:v>4</c:v>
                </c:pt>
                <c:pt idx="14">
                  <c:v>6</c:v>
                </c:pt>
                <c:pt idx="15">
                  <c:v>13</c:v>
                </c:pt>
                <c:pt idx="16">
                  <c:v>3</c:v>
                </c:pt>
                <c:pt idx="17">
                  <c:v>3</c:v>
                </c:pt>
                <c:pt idx="18">
                  <c:v>7</c:v>
                </c:pt>
                <c:pt idx="19">
                  <c:v>6</c:v>
                </c:pt>
                <c:pt idx="20">
                  <c:v>5</c:v>
                </c:pt>
                <c:pt idx="21">
                  <c:v>7</c:v>
                </c:pt>
                <c:pt idx="22">
                  <c:v>5</c:v>
                </c:pt>
              </c:numCache>
            </c:numRef>
          </c:val>
          <c:smooth val="0"/>
          <c:extLst>
            <c:ext xmlns:c16="http://schemas.microsoft.com/office/drawing/2014/chart" uri="{C3380CC4-5D6E-409C-BE32-E72D297353CC}">
              <c16:uniqueId val="{00000000-9818-4C99-921B-E0E1476EB85C}"/>
            </c:ext>
          </c:extLst>
        </c:ser>
        <c:ser>
          <c:idx val="1"/>
          <c:order val="1"/>
          <c:tx>
            <c:strRef>
              <c:f>'Problem Count c Chart'!$C$1</c:f>
              <c:strCache>
                <c:ptCount val="1"/>
                <c:pt idx="0">
                  <c:v>UCL</c:v>
                </c:pt>
              </c:strCache>
            </c:strRef>
          </c:tx>
          <c:spPr>
            <a:ln w="19050">
              <a:solidFill>
                <a:srgbClr val="7F8FA9"/>
              </a:solidFill>
              <a:prstDash val="solid"/>
            </a:ln>
            <a:effectLst/>
          </c:spPr>
          <c:marker>
            <c:symbol val="none"/>
          </c:marker>
          <c:dLbls>
            <c:dLbl>
              <c:idx val="1"/>
              <c:layout>
                <c:manualLayout>
                  <c:x val="0.43800587507942096"/>
                  <c:y val="-2.546143590123166E-2"/>
                </c:manualLayout>
              </c:layout>
              <c:tx>
                <c:rich>
                  <a:bodyPr/>
                  <a:lstStyle/>
                  <a:p>
                    <a:pPr>
                      <a:defRPr sz="1600"/>
                    </a:pPr>
                    <a:r>
                      <a:rPr lang="en-US" sz="1600"/>
                      <a:t>UCL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9818-4C99-921B-E0E1476EB85C}"/>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'Problem Count c Chart'!$A$2:$A$24</c:f>
              <c:numCache>
                <c:formatCode>mmm\-yy</c:formatCode>
                <c:ptCount val="23"/>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pt idx="22">
                  <c:v>45047</c:v>
                </c:pt>
              </c:numCache>
            </c:numRef>
          </c:cat>
          <c:val>
            <c:numRef>
              <c:f>'Problem Count c Chart'!$C$2:$C$24</c:f>
              <c:numCache>
                <c:formatCode>0.00</c:formatCode>
                <c:ptCount val="23"/>
                <c:pt idx="0">
                  <c:v>12.642431286739409</c:v>
                </c:pt>
                <c:pt idx="1">
                  <c:v>12.642431286739409</c:v>
                </c:pt>
                <c:pt idx="2">
                  <c:v>12.642431286739409</c:v>
                </c:pt>
                <c:pt idx="3">
                  <c:v>12.642431286739409</c:v>
                </c:pt>
                <c:pt idx="4">
                  <c:v>12.642431286739409</c:v>
                </c:pt>
                <c:pt idx="5">
                  <c:v>12.642431286739409</c:v>
                </c:pt>
                <c:pt idx="6">
                  <c:v>12.642431286739409</c:v>
                </c:pt>
                <c:pt idx="7">
                  <c:v>12.642431286739409</c:v>
                </c:pt>
                <c:pt idx="8">
                  <c:v>12.642431286739409</c:v>
                </c:pt>
                <c:pt idx="9">
                  <c:v>12.642431286739409</c:v>
                </c:pt>
                <c:pt idx="10">
                  <c:v>12.642431286739409</c:v>
                </c:pt>
                <c:pt idx="11">
                  <c:v>12.642431286739409</c:v>
                </c:pt>
                <c:pt idx="12">
                  <c:v>12.642431286739409</c:v>
                </c:pt>
                <c:pt idx="13">
                  <c:v>12.642431286739409</c:v>
                </c:pt>
                <c:pt idx="14">
                  <c:v>12.642431286739409</c:v>
                </c:pt>
                <c:pt idx="15">
                  <c:v>12.642431286739409</c:v>
                </c:pt>
                <c:pt idx="16">
                  <c:v>12.642431286739409</c:v>
                </c:pt>
                <c:pt idx="17">
                  <c:v>12.642431286739409</c:v>
                </c:pt>
                <c:pt idx="18">
                  <c:v>12.642431286739409</c:v>
                </c:pt>
                <c:pt idx="19">
                  <c:v>12.642431286739409</c:v>
                </c:pt>
                <c:pt idx="20">
                  <c:v>12.642431286739409</c:v>
                </c:pt>
                <c:pt idx="21">
                  <c:v>12.642431286739409</c:v>
                </c:pt>
                <c:pt idx="22">
                  <c:v>12.642431286739409</c:v>
                </c:pt>
              </c:numCache>
            </c:numRef>
          </c:val>
          <c:smooth val="0"/>
          <c:extLst>
            <c:ext xmlns:c16="http://schemas.microsoft.com/office/drawing/2014/chart" uri="{C3380CC4-5D6E-409C-BE32-E72D297353CC}">
              <c16:uniqueId val="{00000002-9818-4C99-921B-E0E1476EB85C}"/>
            </c:ext>
          </c:extLst>
        </c:ser>
        <c:ser>
          <c:idx val="2"/>
          <c:order val="2"/>
          <c:tx>
            <c:strRef>
              <c:f>'Problem Count c Chart'!$D$1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numRef>
              <c:f>'Problem Count c Chart'!$A$2:$A$24</c:f>
              <c:numCache>
                <c:formatCode>mmm\-yy</c:formatCode>
                <c:ptCount val="23"/>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pt idx="22">
                  <c:v>45047</c:v>
                </c:pt>
              </c:numCache>
            </c:numRef>
          </c:cat>
          <c:val>
            <c:numRef>
              <c:f>'Problem Count c Chart'!$D$2:$D$16</c:f>
              <c:numCache>
                <c:formatCode>0.00</c:formatCode>
                <c:ptCount val="15"/>
                <c:pt idx="0">
                  <c:v>10.283359988261056</c:v>
                </c:pt>
                <c:pt idx="1">
                  <c:v>10.283359988261056</c:v>
                </c:pt>
                <c:pt idx="2">
                  <c:v>10.283359988261056</c:v>
                </c:pt>
                <c:pt idx="3">
                  <c:v>10.283359988261056</c:v>
                </c:pt>
                <c:pt idx="4" formatCode="General">
                  <c:v>10.283359988261056</c:v>
                </c:pt>
                <c:pt idx="5" formatCode="General">
                  <c:v>10.283359988261056</c:v>
                </c:pt>
                <c:pt idx="6" formatCode="General">
                  <c:v>10.283359988261056</c:v>
                </c:pt>
                <c:pt idx="7" formatCode="General">
                  <c:v>10.283359988261056</c:v>
                </c:pt>
                <c:pt idx="8" formatCode="General">
                  <c:v>10.283359988261056</c:v>
                </c:pt>
                <c:pt idx="9" formatCode="General">
                  <c:v>10.283359988261056</c:v>
                </c:pt>
                <c:pt idx="10" formatCode="General">
                  <c:v>8.5952400000000004</c:v>
                </c:pt>
                <c:pt idx="11" formatCode="General">
                  <c:v>10.283359988261056</c:v>
                </c:pt>
                <c:pt idx="12" formatCode="General">
                  <c:v>10.283359988261056</c:v>
                </c:pt>
                <c:pt idx="13" formatCode="General">
                  <c:v>10.283359988261056</c:v>
                </c:pt>
                <c:pt idx="14" formatCode="General">
                  <c:v>10.283359988261056</c:v>
                </c:pt>
              </c:numCache>
            </c:numRef>
          </c:val>
          <c:smooth val="0"/>
          <c:extLst>
            <c:ext xmlns:c16="http://schemas.microsoft.com/office/drawing/2014/chart" uri="{C3380CC4-5D6E-409C-BE32-E72D297353CC}">
              <c16:uniqueId val="{00000003-9818-4C99-921B-E0E1476EB85C}"/>
            </c:ext>
          </c:extLst>
        </c:ser>
        <c:ser>
          <c:idx val="3"/>
          <c:order val="3"/>
          <c:tx>
            <c:strRef>
              <c:f>'Problem Count c Chart'!$E$1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numRef>
              <c:f>'Problem Count c Chart'!$A$2:$A$24</c:f>
              <c:numCache>
                <c:formatCode>mmm\-yy</c:formatCode>
                <c:ptCount val="23"/>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pt idx="22">
                  <c:v>45047</c:v>
                </c:pt>
              </c:numCache>
            </c:numRef>
          </c:cat>
          <c:val>
            <c:numRef>
              <c:f>'Problem Count c Chart'!$E$2:$E$16</c:f>
              <c:numCache>
                <c:formatCode>0.00</c:formatCode>
                <c:ptCount val="15"/>
                <c:pt idx="0">
                  <c:v>7.9242886897827018</c:v>
                </c:pt>
                <c:pt idx="1">
                  <c:v>7.9242886897827018</c:v>
                </c:pt>
                <c:pt idx="2">
                  <c:v>7.9242886897827018</c:v>
                </c:pt>
                <c:pt idx="3">
                  <c:v>7.9242886897827018</c:v>
                </c:pt>
                <c:pt idx="4" formatCode="General">
                  <c:v>7.9242886897827018</c:v>
                </c:pt>
                <c:pt idx="5" formatCode="General">
                  <c:v>7.9242886897827018</c:v>
                </c:pt>
                <c:pt idx="6" formatCode="General">
                  <c:v>7.9242886897827018</c:v>
                </c:pt>
                <c:pt idx="7" formatCode="General">
                  <c:v>7.9242886897827018</c:v>
                </c:pt>
                <c:pt idx="8" formatCode="General">
                  <c:v>7.9242886897827018</c:v>
                </c:pt>
                <c:pt idx="9" formatCode="General">
                  <c:v>7.9242886897827018</c:v>
                </c:pt>
                <c:pt idx="10" formatCode="General">
                  <c:v>6.4976200000000004</c:v>
                </c:pt>
                <c:pt idx="11" formatCode="General">
                  <c:v>7.9242886897827018</c:v>
                </c:pt>
                <c:pt idx="12" formatCode="General">
                  <c:v>7.9242886897827018</c:v>
                </c:pt>
                <c:pt idx="13" formatCode="General">
                  <c:v>7.9242886897827018</c:v>
                </c:pt>
                <c:pt idx="14" formatCode="General">
                  <c:v>7.9242886897827018</c:v>
                </c:pt>
              </c:numCache>
            </c:numRef>
          </c:val>
          <c:smooth val="0"/>
          <c:extLst>
            <c:ext xmlns:c16="http://schemas.microsoft.com/office/drawing/2014/chart" uri="{C3380CC4-5D6E-409C-BE32-E72D297353CC}">
              <c16:uniqueId val="{00000004-9818-4C99-921B-E0E1476EB85C}"/>
            </c:ext>
          </c:extLst>
        </c:ser>
        <c:ser>
          <c:idx val="4"/>
          <c:order val="4"/>
          <c:tx>
            <c:strRef>
              <c:f>'Problem Count c Chart'!$F$1</c:f>
              <c:strCache>
                <c:ptCount val="1"/>
                <c:pt idx="0">
                  <c:v>Average</c:v>
                </c:pt>
              </c:strCache>
            </c:strRef>
          </c:tx>
          <c:spPr>
            <a:ln w="34925">
              <a:solidFill>
                <a:srgbClr val="5AA2AE"/>
              </a:solidFill>
              <a:prstDash val="sysDash"/>
            </a:ln>
            <a:effectLst/>
          </c:spPr>
          <c:marker>
            <c:symbol val="none"/>
          </c:marker>
          <c:dLbls>
            <c:dLbl>
              <c:idx val="1"/>
              <c:layout>
                <c:manualLayout>
                  <c:x val="0.44192944210531249"/>
                  <c:y val="-1.8000998249636427E-2"/>
                </c:manualLayout>
              </c:layout>
              <c:tx>
                <c:rich>
                  <a:bodyPr/>
                  <a:lstStyle/>
                  <a:p>
                    <a:pPr>
                      <a:defRPr sz="1600"/>
                    </a:pPr>
                    <a:r>
                      <a:rPr lang="en-US" sz="1600"/>
                      <a:t>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9818-4C99-921B-E0E1476EB85C}"/>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'Problem Count c Chart'!$A$2:$A$24</c:f>
              <c:numCache>
                <c:formatCode>mmm\-yy</c:formatCode>
                <c:ptCount val="23"/>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pt idx="22">
                  <c:v>45047</c:v>
                </c:pt>
              </c:numCache>
            </c:numRef>
          </c:cat>
          <c:val>
            <c:numRef>
              <c:f>'Problem Count c Chart'!$F$2:$F$24</c:f>
              <c:numCache>
                <c:formatCode>0.00</c:formatCode>
                <c:ptCount val="23"/>
                <c:pt idx="0">
                  <c:v>5.5652173913043477</c:v>
                </c:pt>
                <c:pt idx="1">
                  <c:v>5.5652173913043477</c:v>
                </c:pt>
                <c:pt idx="2">
                  <c:v>5.5652173913043477</c:v>
                </c:pt>
                <c:pt idx="3">
                  <c:v>5.5652173913043477</c:v>
                </c:pt>
                <c:pt idx="4">
                  <c:v>5.5652173913043477</c:v>
                </c:pt>
                <c:pt idx="5">
                  <c:v>5.5652173913043477</c:v>
                </c:pt>
                <c:pt idx="6">
                  <c:v>5.5652173913043477</c:v>
                </c:pt>
                <c:pt idx="7">
                  <c:v>5.5652173913043477</c:v>
                </c:pt>
                <c:pt idx="8">
                  <c:v>5.5652173913043477</c:v>
                </c:pt>
                <c:pt idx="9">
                  <c:v>5.5652173913043477</c:v>
                </c:pt>
                <c:pt idx="10">
                  <c:v>5.5652173913043477</c:v>
                </c:pt>
                <c:pt idx="11">
                  <c:v>5.5652173913043477</c:v>
                </c:pt>
                <c:pt idx="12">
                  <c:v>5.5652173913043477</c:v>
                </c:pt>
                <c:pt idx="13">
                  <c:v>5.5652173913043477</c:v>
                </c:pt>
                <c:pt idx="14">
                  <c:v>5.5652173913043477</c:v>
                </c:pt>
                <c:pt idx="15">
                  <c:v>5.5652173913043477</c:v>
                </c:pt>
                <c:pt idx="16">
                  <c:v>5.5652173913043477</c:v>
                </c:pt>
                <c:pt idx="17">
                  <c:v>5.5652173913043477</c:v>
                </c:pt>
                <c:pt idx="18">
                  <c:v>5.5652173913043477</c:v>
                </c:pt>
                <c:pt idx="19">
                  <c:v>5.5652173913043477</c:v>
                </c:pt>
                <c:pt idx="20">
                  <c:v>5.5652173913043477</c:v>
                </c:pt>
                <c:pt idx="21">
                  <c:v>5.5652173913043477</c:v>
                </c:pt>
                <c:pt idx="22">
                  <c:v>5.5652173913043477</c:v>
                </c:pt>
              </c:numCache>
            </c:numRef>
          </c:val>
          <c:smooth val="0"/>
          <c:extLst>
            <c:ext xmlns:c16="http://schemas.microsoft.com/office/drawing/2014/chart" uri="{C3380CC4-5D6E-409C-BE32-E72D297353CC}">
              <c16:uniqueId val="{00000006-9818-4C99-921B-E0E1476EB85C}"/>
            </c:ext>
          </c:extLst>
        </c:ser>
        <c:ser>
          <c:idx val="5"/>
          <c:order val="5"/>
          <c:tx>
            <c:strRef>
              <c:f>'Problem Count c Chart'!$G$1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numRef>
              <c:f>'Problem Count c Chart'!$A$2:$A$24</c:f>
              <c:numCache>
                <c:formatCode>mmm\-yy</c:formatCode>
                <c:ptCount val="23"/>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pt idx="22">
                  <c:v>45047</c:v>
                </c:pt>
              </c:numCache>
            </c:numRef>
          </c:cat>
          <c:val>
            <c:numRef>
              <c:f>'Problem Count c Chart'!$G$2:$G$16</c:f>
              <c:numCache>
                <c:formatCode>0.00</c:formatCode>
                <c:ptCount val="15"/>
                <c:pt idx="0">
                  <c:v>3.2061460928259935</c:v>
                </c:pt>
                <c:pt idx="1">
                  <c:v>3.2061460928259935</c:v>
                </c:pt>
                <c:pt idx="2">
                  <c:v>3.2061460928259935</c:v>
                </c:pt>
                <c:pt idx="3">
                  <c:v>3.2061460928259935</c:v>
                </c:pt>
                <c:pt idx="4" formatCode="General">
                  <c:v>3.2061460928259935</c:v>
                </c:pt>
                <c:pt idx="5" formatCode="General">
                  <c:v>3.2061460928259935</c:v>
                </c:pt>
                <c:pt idx="6" formatCode="General">
                  <c:v>3.2061460928259935</c:v>
                </c:pt>
                <c:pt idx="7" formatCode="General">
                  <c:v>3.2061460928259935</c:v>
                </c:pt>
                <c:pt idx="8" formatCode="General">
                  <c:v>3.2061460928259935</c:v>
                </c:pt>
                <c:pt idx="9" formatCode="General">
                  <c:v>3.2061460928259935</c:v>
                </c:pt>
                <c:pt idx="10" formatCode="General">
                  <c:v>3.2061460928259935</c:v>
                </c:pt>
                <c:pt idx="11" formatCode="General">
                  <c:v>3.2061460928259935</c:v>
                </c:pt>
                <c:pt idx="12" formatCode="General">
                  <c:v>3.2061460928259935</c:v>
                </c:pt>
                <c:pt idx="13" formatCode="General">
                  <c:v>3.2061460928259935</c:v>
                </c:pt>
                <c:pt idx="14" formatCode="General">
                  <c:v>3.2061460928259935</c:v>
                </c:pt>
              </c:numCache>
            </c:numRef>
          </c:val>
          <c:smooth val="0"/>
          <c:extLst>
            <c:ext xmlns:c16="http://schemas.microsoft.com/office/drawing/2014/chart" uri="{C3380CC4-5D6E-409C-BE32-E72D297353CC}">
              <c16:uniqueId val="{00000007-9818-4C99-921B-E0E1476EB85C}"/>
            </c:ext>
          </c:extLst>
        </c:ser>
        <c:ser>
          <c:idx val="6"/>
          <c:order val="6"/>
          <c:tx>
            <c:strRef>
              <c:f>'Problem Count c Chart'!$H$1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numRef>
              <c:f>'Problem Count c Chart'!$A$2:$A$24</c:f>
              <c:numCache>
                <c:formatCode>mmm\-yy</c:formatCode>
                <c:ptCount val="23"/>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pt idx="22">
                  <c:v>45047</c:v>
                </c:pt>
              </c:numCache>
            </c:numRef>
          </c:cat>
          <c:val>
            <c:numRef>
              <c:f>'Problem Count c Chart'!$H$2:$H$16</c:f>
              <c:numCache>
                <c:formatCode>0.00</c:formatCode>
                <c:ptCount val="15"/>
                <c:pt idx="0">
                  <c:v>0.84707479434763933</c:v>
                </c:pt>
                <c:pt idx="1">
                  <c:v>0.84707479434763933</c:v>
                </c:pt>
                <c:pt idx="2">
                  <c:v>0.84707479434763933</c:v>
                </c:pt>
                <c:pt idx="3">
                  <c:v>0.84707479434763933</c:v>
                </c:pt>
                <c:pt idx="4" formatCode="General">
                  <c:v>0.84707479434763933</c:v>
                </c:pt>
                <c:pt idx="5" formatCode="General">
                  <c:v>0.84707479434763933</c:v>
                </c:pt>
                <c:pt idx="6" formatCode="General">
                  <c:v>0.84707479434763933</c:v>
                </c:pt>
                <c:pt idx="7" formatCode="General">
                  <c:v>0.84707479434763933</c:v>
                </c:pt>
                <c:pt idx="8" formatCode="General">
                  <c:v>0.84707479434763933</c:v>
                </c:pt>
                <c:pt idx="9" formatCode="General">
                  <c:v>0.84707479434763933</c:v>
                </c:pt>
                <c:pt idx="10" formatCode="General">
                  <c:v>0.84707479434763933</c:v>
                </c:pt>
                <c:pt idx="11" formatCode="General">
                  <c:v>0.84707479434763933</c:v>
                </c:pt>
                <c:pt idx="12" formatCode="General">
                  <c:v>0.84707479434763933</c:v>
                </c:pt>
                <c:pt idx="13" formatCode="General">
                  <c:v>0.84707479434763933</c:v>
                </c:pt>
                <c:pt idx="14" formatCode="General">
                  <c:v>0.84707479434763933</c:v>
                </c:pt>
              </c:numCache>
            </c:numRef>
          </c:val>
          <c:smooth val="0"/>
          <c:extLst>
            <c:ext xmlns:c16="http://schemas.microsoft.com/office/drawing/2014/chart" uri="{C3380CC4-5D6E-409C-BE32-E72D297353CC}">
              <c16:uniqueId val="{00000008-9818-4C99-921B-E0E1476EB85C}"/>
            </c:ext>
          </c:extLst>
        </c:ser>
        <c:ser>
          <c:idx val="7"/>
          <c:order val="7"/>
          <c:tx>
            <c:strRef>
              <c:f>'Problem Count c Chart'!$I$1</c:f>
              <c:strCache>
                <c:ptCount val="1"/>
                <c:pt idx="0">
                  <c:v>LCL</c:v>
                </c:pt>
              </c:strCache>
            </c:strRef>
          </c:tx>
          <c:spPr>
            <a:ln w="25400">
              <a:solidFill>
                <a:srgbClr val="7F8FA9"/>
              </a:solidFill>
              <a:prstDash val="sysDash"/>
            </a:ln>
            <a:effectLst/>
          </c:spPr>
          <c:marker>
            <c:symbol val="none"/>
          </c:marker>
          <c:cat>
            <c:numRef>
              <c:f>'Problem Count c Chart'!$A$2:$A$24</c:f>
              <c:numCache>
                <c:formatCode>mmm\-yy</c:formatCode>
                <c:ptCount val="23"/>
                <c:pt idx="0">
                  <c:v>44378</c:v>
                </c:pt>
                <c:pt idx="1">
                  <c:v>44409</c:v>
                </c:pt>
                <c:pt idx="2">
                  <c:v>44440</c:v>
                </c:pt>
                <c:pt idx="3">
                  <c:v>44470</c:v>
                </c:pt>
                <c:pt idx="4">
                  <c:v>44501</c:v>
                </c:pt>
                <c:pt idx="5">
                  <c:v>44531</c:v>
                </c:pt>
                <c:pt idx="6">
                  <c:v>44562</c:v>
                </c:pt>
                <c:pt idx="7">
                  <c:v>44593</c:v>
                </c:pt>
                <c:pt idx="8">
                  <c:v>44621</c:v>
                </c:pt>
                <c:pt idx="9">
                  <c:v>44652</c:v>
                </c:pt>
                <c:pt idx="10">
                  <c:v>44682</c:v>
                </c:pt>
                <c:pt idx="11">
                  <c:v>44713</c:v>
                </c:pt>
                <c:pt idx="12">
                  <c:v>44743</c:v>
                </c:pt>
                <c:pt idx="13">
                  <c:v>44774</c:v>
                </c:pt>
                <c:pt idx="14">
                  <c:v>44805</c:v>
                </c:pt>
                <c:pt idx="15">
                  <c:v>44835</c:v>
                </c:pt>
                <c:pt idx="16">
                  <c:v>44866</c:v>
                </c:pt>
                <c:pt idx="17">
                  <c:v>44896</c:v>
                </c:pt>
                <c:pt idx="18">
                  <c:v>44927</c:v>
                </c:pt>
                <c:pt idx="19">
                  <c:v>44958</c:v>
                </c:pt>
                <c:pt idx="20">
                  <c:v>44986</c:v>
                </c:pt>
                <c:pt idx="21">
                  <c:v>45017</c:v>
                </c:pt>
                <c:pt idx="22">
                  <c:v>45047</c:v>
                </c:pt>
              </c:numCache>
            </c:numRef>
          </c:cat>
          <c:val>
            <c:numRef>
              <c:f>'Problem Count c Chart'!$I$2:$I$16</c:f>
              <c:numCache>
                <c:formatCode>0.00</c:formatCode>
                <c:ptCount val="15"/>
                <c:pt idx="0">
                  <c:v>0</c:v>
                </c:pt>
                <c:pt idx="1">
                  <c:v>0</c:v>
                </c:pt>
                <c:pt idx="2">
                  <c:v>0</c:v>
                </c:pt>
                <c:pt idx="3">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numCache>
            </c:numRef>
          </c:val>
          <c:smooth val="0"/>
          <c:extLst>
            <c:ext xmlns:c16="http://schemas.microsoft.com/office/drawing/2014/chart" uri="{C3380CC4-5D6E-409C-BE32-E72D297353CC}">
              <c16:uniqueId val="{00000009-9818-4C99-921B-E0E1476EB85C}"/>
            </c:ext>
          </c:extLst>
        </c:ser>
        <c:dLbls>
          <c:showLegendKey val="0"/>
          <c:showVal val="0"/>
          <c:showCatName val="0"/>
          <c:showSerName val="0"/>
          <c:showPercent val="0"/>
          <c:showBubbleSize val="0"/>
        </c:dLbls>
        <c:marker val="1"/>
        <c:smooth val="0"/>
        <c:axId val="1611156495"/>
        <c:axId val="1611154415"/>
      </c:lineChart>
      <c:catAx>
        <c:axId val="1611156495"/>
        <c:scaling>
          <c:orientation val="minMax"/>
        </c:scaling>
        <c:delete val="0"/>
        <c:axPos val="b"/>
        <c:numFmt formatCode="mmm\-yy" sourceLinked="1"/>
        <c:majorTickMark val="out"/>
        <c:minorTickMark val="none"/>
        <c:tickLblPos val="nextTo"/>
        <c:txPr>
          <a:bodyPr/>
          <a:lstStyle/>
          <a:p>
            <a:pPr>
              <a:defRPr sz="1600"/>
            </a:pPr>
            <a:endParaRPr lang="en-US"/>
          </a:p>
        </c:txPr>
        <c:crossAx val="1611154415"/>
        <c:crosses val="autoZero"/>
        <c:auto val="0"/>
        <c:lblAlgn val="ctr"/>
        <c:lblOffset val="100"/>
        <c:noMultiLvlLbl val="0"/>
      </c:catAx>
      <c:valAx>
        <c:axId val="1611154415"/>
        <c:scaling>
          <c:orientation val="minMax"/>
        </c:scaling>
        <c:delete val="0"/>
        <c:axPos val="l"/>
        <c:title>
          <c:tx>
            <c:rich>
              <a:bodyPr/>
              <a:lstStyle/>
              <a:p>
                <a:pPr>
                  <a:defRPr sz="1600"/>
                </a:pPr>
                <a:r>
                  <a:rPr lang="en-US" sz="1600"/>
                  <a:t>Barrier or Problem Count</a:t>
                </a:r>
              </a:p>
            </c:rich>
          </c:tx>
          <c:overlay val="0"/>
        </c:title>
        <c:numFmt formatCode="General" sourceLinked="1"/>
        <c:majorTickMark val="out"/>
        <c:minorTickMark val="none"/>
        <c:tickLblPos val="nextTo"/>
        <c:txPr>
          <a:bodyPr/>
          <a:lstStyle/>
          <a:p>
            <a:pPr>
              <a:defRPr sz="1600"/>
            </a:pPr>
            <a:endParaRPr lang="en-US"/>
          </a:p>
        </c:txPr>
        <c:crossAx val="1611156495"/>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noFill/>
      <a:prstDash val="solid"/>
      <a:miter lim="800000"/>
    </a:ln>
    <a:effectLst/>
  </c:spPr>
  <c:txPr>
    <a:bodyPr/>
    <a:lstStyle/>
    <a:p>
      <a:pPr>
        <a:defRPr sz="1400">
          <a:solidFill>
            <a:schemeClr val="dk1"/>
          </a:solidFill>
          <a:latin typeface="+mn-lt"/>
          <a:ea typeface="+mn-ea"/>
          <a:cs typeface="+mn-cs"/>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1" i="0">
                <a:solidFill>
                  <a:srgbClr val="000000"/>
                </a:solidFill>
                <a:latin typeface=" +mn-lt"/>
              </a:defRPr>
            </a:pPr>
            <a:r>
              <a:rPr lang="en-US" sz="2000" b="1" i="0">
                <a:solidFill>
                  <a:srgbClr val="000000"/>
                </a:solidFill>
                <a:latin typeface=" +mn-lt"/>
              </a:rPr>
              <a:t>Percent Compliance with</a:t>
            </a:r>
            <a:r>
              <a:rPr lang="en-US" sz="2000" b="1" i="0" baseline="0">
                <a:solidFill>
                  <a:srgbClr val="000000"/>
                </a:solidFill>
                <a:latin typeface=" +mn-lt"/>
              </a:rPr>
              <a:t> the RHO Algorithm Across All Implementation Sites</a:t>
            </a:r>
            <a:endParaRPr lang="en-US" sz="2000" b="1" i="0">
              <a:solidFill>
                <a:srgbClr val="000000"/>
              </a:solidFill>
              <a:latin typeface=" +mn-lt"/>
            </a:endParaRPr>
          </a:p>
        </c:rich>
      </c:tx>
      <c:overlay val="0"/>
    </c:title>
    <c:autoTitleDeleted val="0"/>
    <c:plotArea>
      <c:layout/>
      <c:lineChart>
        <c:grouping val="standard"/>
        <c:varyColors val="0"/>
        <c:ser>
          <c:idx val="0"/>
          <c:order val="0"/>
          <c:tx>
            <c:strRef>
              <c:f>'Overall Quarterly Perce XmR '!$B$1</c:f>
              <c:strCache>
                <c:ptCount val="1"/>
                <c:pt idx="0">
                  <c:v>Percent Compliance</c:v>
                </c:pt>
              </c:strCache>
            </c:strRef>
          </c:tx>
          <c:spPr>
            <a:ln w="38100">
              <a:solidFill>
                <a:schemeClr val="accent5">
                  <a:lumMod val="75000"/>
                </a:schemeClr>
              </a:solidFill>
              <a:prstDash val="solid"/>
            </a:ln>
            <a:effectLst/>
          </c:spPr>
          <c:marker>
            <c:symbol val="circle"/>
            <c:size val="6"/>
            <c:spPr>
              <a:solidFill>
                <a:schemeClr val="accent5">
                  <a:lumMod val="75000"/>
                </a:schemeClr>
              </a:solidFill>
              <a:ln w="38100">
                <a:solidFill>
                  <a:schemeClr val="accent5">
                    <a:lumMod val="75000"/>
                  </a:schemeClr>
                </a:solidFill>
                <a:prstDash val="solid"/>
              </a:ln>
            </c:spPr>
          </c:marker>
          <c:cat>
            <c:strRef>
              <c:f>'Overall Quarterly Perce XmR '!$A$2:$A$9</c:f>
              <c:strCache>
                <c:ptCount val="8"/>
                <c:pt idx="0">
                  <c:v>Q3 2021 (n=131)</c:v>
                </c:pt>
                <c:pt idx="1">
                  <c:v>Q4 2021 (n=229)</c:v>
                </c:pt>
                <c:pt idx="2">
                  <c:v>Q1 2022 (n=370)</c:v>
                </c:pt>
                <c:pt idx="3">
                  <c:v>Q2 2022 (n=486)</c:v>
                </c:pt>
                <c:pt idx="4">
                  <c:v>Q3 2022 (n=569)</c:v>
                </c:pt>
                <c:pt idx="5">
                  <c:v>Q4 2022 (n=921)</c:v>
                </c:pt>
                <c:pt idx="6">
                  <c:v>Q1 2023 (n=1217)</c:v>
                </c:pt>
                <c:pt idx="7">
                  <c:v>Q2 2023 (n=584)</c:v>
                </c:pt>
              </c:strCache>
            </c:strRef>
          </c:cat>
          <c:val>
            <c:numRef>
              <c:f>'Overall Quarterly Perce XmR '!$B$2:$B$9</c:f>
              <c:numCache>
                <c:formatCode>0%</c:formatCode>
                <c:ptCount val="8"/>
                <c:pt idx="0">
                  <c:v>0.9007633587786259</c:v>
                </c:pt>
                <c:pt idx="1">
                  <c:v>0.92576419213973793</c:v>
                </c:pt>
                <c:pt idx="2">
                  <c:v>0.92162162162162165</c:v>
                </c:pt>
                <c:pt idx="3">
                  <c:v>0.84362139917695478</c:v>
                </c:pt>
                <c:pt idx="4">
                  <c:v>0.86115992970123023</c:v>
                </c:pt>
                <c:pt idx="5">
                  <c:v>0.90119435396308356</c:v>
                </c:pt>
                <c:pt idx="6">
                  <c:v>0.91043549712407557</c:v>
                </c:pt>
                <c:pt idx="7">
                  <c:v>0.95205479452054798</c:v>
                </c:pt>
              </c:numCache>
            </c:numRef>
          </c:val>
          <c:smooth val="0"/>
          <c:extLst>
            <c:ext xmlns:c16="http://schemas.microsoft.com/office/drawing/2014/chart" uri="{C3380CC4-5D6E-409C-BE32-E72D297353CC}">
              <c16:uniqueId val="{00000000-0DAA-4104-9369-8D860F399E89}"/>
            </c:ext>
          </c:extLst>
        </c:ser>
        <c:ser>
          <c:idx val="1"/>
          <c:order val="1"/>
          <c:tx>
            <c:strRef>
              <c:f>'Overall Quarterly Perce XmR '!$C$1</c:f>
              <c:strCache>
                <c:ptCount val="1"/>
                <c:pt idx="0">
                  <c:v>UCL</c:v>
                </c:pt>
              </c:strCache>
            </c:strRef>
          </c:tx>
          <c:spPr>
            <a:ln w="19050">
              <a:solidFill>
                <a:schemeClr val="accent5">
                  <a:lumMod val="40000"/>
                  <a:lumOff val="60000"/>
                </a:schemeClr>
              </a:solidFill>
              <a:prstDash val="dash"/>
            </a:ln>
            <a:effectLst/>
          </c:spPr>
          <c:marker>
            <c:symbol val="none"/>
          </c:marker>
          <c:dLbls>
            <c:dLbl>
              <c:idx val="1"/>
              <c:layout>
                <c:manualLayout>
                  <c:x val="-1.4685990963837015E-2"/>
                  <c:y val="-2.0320855101582675E-2"/>
                </c:manualLayout>
              </c:layout>
              <c:tx>
                <c:rich>
                  <a:bodyPr wrap="square" lIns="38100" tIns="19050" rIns="38100" bIns="19050" anchor="ctr">
                    <a:spAutoFit/>
                  </a:bodyPr>
                  <a:lstStyle/>
                  <a:p>
                    <a:pPr>
                      <a:defRPr sz="1600"/>
                    </a:pPr>
                    <a:r>
                      <a:rPr lang="en-US" sz="1600"/>
                      <a:t>UCL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0DAA-4104-9369-8D860F399E89}"/>
                </c:ext>
              </c:extLst>
            </c:dLbl>
            <c:dLbl>
              <c:idx val="4"/>
              <c:layout>
                <c:manualLayout>
                  <c:x val="-1.4685990963836961E-2"/>
                  <c:y val="-2.0320855101582675E-2"/>
                </c:manualLayout>
              </c:layout>
              <c:tx>
                <c:rich>
                  <a:bodyPr wrap="square" lIns="38100" tIns="19050" rIns="38100" bIns="19050" anchor="ctr">
                    <a:spAutoFit/>
                  </a:bodyPr>
                  <a:lstStyle/>
                  <a:p>
                    <a:pPr>
                      <a:defRPr sz="1600"/>
                    </a:pPr>
                    <a:r>
                      <a:rPr lang="en-US" sz="1600"/>
                      <a:t>97.50%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0DAA-4104-9369-8D860F399E89}"/>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'!$A$2:$A$9</c:f>
              <c:strCache>
                <c:ptCount val="8"/>
                <c:pt idx="0">
                  <c:v>Q3 2021 (n=131)</c:v>
                </c:pt>
                <c:pt idx="1">
                  <c:v>Q4 2021 (n=229)</c:v>
                </c:pt>
                <c:pt idx="2">
                  <c:v>Q1 2022 (n=370)</c:v>
                </c:pt>
                <c:pt idx="3">
                  <c:v>Q2 2022 (n=486)</c:v>
                </c:pt>
                <c:pt idx="4">
                  <c:v>Q3 2022 (n=569)</c:v>
                </c:pt>
                <c:pt idx="5">
                  <c:v>Q4 2022 (n=921)</c:v>
                </c:pt>
                <c:pt idx="6">
                  <c:v>Q1 2023 (n=1217)</c:v>
                </c:pt>
                <c:pt idx="7">
                  <c:v>Q2 2023 (n=584)</c:v>
                </c:pt>
              </c:strCache>
            </c:strRef>
          </c:cat>
          <c:val>
            <c:numRef>
              <c:f>'Overall Quarterly Perce XmR '!$C$2:$C$9</c:f>
              <c:numCache>
                <c:formatCode>0.0%</c:formatCode>
                <c:ptCount val="8"/>
                <c:pt idx="0">
                  <c:v>0.97998336371407513</c:v>
                </c:pt>
                <c:pt idx="1">
                  <c:v>0.97998336371407513</c:v>
                </c:pt>
                <c:pt idx="2">
                  <c:v>0.97998336371407513</c:v>
                </c:pt>
                <c:pt idx="3">
                  <c:v>0.97998336371407513</c:v>
                </c:pt>
                <c:pt idx="4">
                  <c:v>0.97998336371407513</c:v>
                </c:pt>
                <c:pt idx="5">
                  <c:v>0.97998336371407513</c:v>
                </c:pt>
                <c:pt idx="6">
                  <c:v>0.97998336371407513</c:v>
                </c:pt>
                <c:pt idx="7">
                  <c:v>0.97998336371407513</c:v>
                </c:pt>
              </c:numCache>
            </c:numRef>
          </c:val>
          <c:smooth val="0"/>
          <c:extLst>
            <c:ext xmlns:c16="http://schemas.microsoft.com/office/drawing/2014/chart" uri="{C3380CC4-5D6E-409C-BE32-E72D297353CC}">
              <c16:uniqueId val="{00000003-0DAA-4104-9369-8D860F399E89}"/>
            </c:ext>
          </c:extLst>
        </c:ser>
        <c:ser>
          <c:idx val="2"/>
          <c:order val="2"/>
          <c:tx>
            <c:strRef>
              <c:f>'Overall Quarterly Perce XmR '!$D$1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'Overall Quarterly Perce XmR '!$A$2:$A$9</c:f>
              <c:strCache>
                <c:ptCount val="8"/>
                <c:pt idx="0">
                  <c:v>Q3 2021 (n=131)</c:v>
                </c:pt>
                <c:pt idx="1">
                  <c:v>Q4 2021 (n=229)</c:v>
                </c:pt>
                <c:pt idx="2">
                  <c:v>Q1 2022 (n=370)</c:v>
                </c:pt>
                <c:pt idx="3">
                  <c:v>Q2 2022 (n=486)</c:v>
                </c:pt>
                <c:pt idx="4">
                  <c:v>Q3 2022 (n=569)</c:v>
                </c:pt>
                <c:pt idx="5">
                  <c:v>Q4 2022 (n=921)</c:v>
                </c:pt>
                <c:pt idx="6">
                  <c:v>Q1 2023 (n=1217)</c:v>
                </c:pt>
                <c:pt idx="7">
                  <c:v>Q2 2023 (n=584)</c:v>
                </c:pt>
              </c:strCache>
            </c:strRef>
          </c:cat>
          <c:val>
            <c:numRef>
              <c:f>'Overall Quarterly Perce XmR '!$D$2:$D$7</c:f>
              <c:numCache>
                <c:formatCode>0.0000</c:formatCode>
                <c:ptCount val="6"/>
                <c:pt idx="0">
                  <c:v>0.95077362333056425</c:v>
                </c:pt>
                <c:pt idx="1">
                  <c:v>0.95077362333056425</c:v>
                </c:pt>
                <c:pt idx="2">
                  <c:v>0.95077362333056425</c:v>
                </c:pt>
                <c:pt idx="3">
                  <c:v>0.95077362333056425</c:v>
                </c:pt>
                <c:pt idx="4">
                  <c:v>0.95077362333056425</c:v>
                </c:pt>
                <c:pt idx="5">
                  <c:v>0.95077362333056425</c:v>
                </c:pt>
              </c:numCache>
            </c:numRef>
          </c:val>
          <c:smooth val="0"/>
          <c:extLst>
            <c:ext xmlns:c16="http://schemas.microsoft.com/office/drawing/2014/chart" uri="{C3380CC4-5D6E-409C-BE32-E72D297353CC}">
              <c16:uniqueId val="{00000004-0DAA-4104-9369-8D860F399E89}"/>
            </c:ext>
          </c:extLst>
        </c:ser>
        <c:ser>
          <c:idx val="3"/>
          <c:order val="3"/>
          <c:tx>
            <c:strRef>
              <c:f>'Overall Quarterly Perce XmR '!$E$1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'Overall Quarterly Perce XmR '!$A$2:$A$9</c:f>
              <c:strCache>
                <c:ptCount val="8"/>
                <c:pt idx="0">
                  <c:v>Q3 2021 (n=131)</c:v>
                </c:pt>
                <c:pt idx="1">
                  <c:v>Q4 2021 (n=229)</c:v>
                </c:pt>
                <c:pt idx="2">
                  <c:v>Q1 2022 (n=370)</c:v>
                </c:pt>
                <c:pt idx="3">
                  <c:v>Q2 2022 (n=486)</c:v>
                </c:pt>
                <c:pt idx="4">
                  <c:v>Q3 2022 (n=569)</c:v>
                </c:pt>
                <c:pt idx="5">
                  <c:v>Q4 2022 (n=921)</c:v>
                </c:pt>
                <c:pt idx="6">
                  <c:v>Q1 2023 (n=1217)</c:v>
                </c:pt>
                <c:pt idx="7">
                  <c:v>Q2 2023 (n=584)</c:v>
                </c:pt>
              </c:strCache>
            </c:strRef>
          </c:cat>
          <c:val>
            <c:numRef>
              <c:f>'Overall Quarterly Perce XmR '!$E$2:$E$7</c:f>
              <c:numCache>
                <c:formatCode>0.0000</c:formatCode>
                <c:ptCount val="6"/>
                <c:pt idx="0">
                  <c:v>0.92156388294705327</c:v>
                </c:pt>
                <c:pt idx="1">
                  <c:v>0.92156388294705327</c:v>
                </c:pt>
                <c:pt idx="2">
                  <c:v>0.92156388294705327</c:v>
                </c:pt>
                <c:pt idx="3">
                  <c:v>0.92156388294705327</c:v>
                </c:pt>
                <c:pt idx="4">
                  <c:v>0.92156388294705327</c:v>
                </c:pt>
                <c:pt idx="5">
                  <c:v>0.92156388294705327</c:v>
                </c:pt>
              </c:numCache>
            </c:numRef>
          </c:val>
          <c:smooth val="0"/>
          <c:extLst>
            <c:ext xmlns:c16="http://schemas.microsoft.com/office/drawing/2014/chart" uri="{C3380CC4-5D6E-409C-BE32-E72D297353CC}">
              <c16:uniqueId val="{00000005-0DAA-4104-9369-8D860F399E89}"/>
            </c:ext>
          </c:extLst>
        </c:ser>
        <c:ser>
          <c:idx val="4"/>
          <c:order val="4"/>
          <c:tx>
            <c:strRef>
              <c:f>'Overall Quarterly Perce XmR '!$F$1</c:f>
              <c:strCache>
                <c:ptCount val="1"/>
                <c:pt idx="0">
                  <c:v>Average</c:v>
                </c:pt>
              </c:strCache>
            </c:strRef>
          </c:tx>
          <c:spPr>
            <a:ln w="19050">
              <a:solidFill>
                <a:schemeClr val="tx2">
                  <a:lumMod val="40000"/>
                  <a:lumOff val="60000"/>
                </a:schemeClr>
              </a:solidFill>
              <a:prstDash val="sysDash"/>
            </a:ln>
            <a:effectLst/>
          </c:spPr>
          <c:marker>
            <c:symbol val="none"/>
          </c:marker>
          <c:dLbls>
            <c:dLbl>
              <c:idx val="1"/>
              <c:layout>
                <c:manualLayout>
                  <c:x val="-1.4686049848248938E-2"/>
                  <c:y val="2.7827354913969087E-2"/>
                </c:manualLayout>
              </c:layout>
              <c:tx>
                <c:rich>
                  <a:bodyPr wrap="square" lIns="38100" tIns="19050" rIns="38100" bIns="19050" anchor="ctr">
                    <a:spAutoFit/>
                  </a:bodyPr>
                  <a:lstStyle/>
                  <a:p>
                    <a:pPr>
                      <a:defRPr sz="1600"/>
                    </a:pPr>
                    <a:r>
                      <a:rPr lang="en-US" sz="1600"/>
                      <a:t>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0DAA-4104-9369-8D860F399E89}"/>
                </c:ext>
              </c:extLst>
            </c:dLbl>
            <c:dLbl>
              <c:idx val="4"/>
              <c:layout>
                <c:manualLayout>
                  <c:x val="-0.13989561891043287"/>
                  <c:y val="2.4123651210265384E-2"/>
                </c:manualLayout>
              </c:layout>
              <c:tx>
                <c:rich>
                  <a:bodyPr wrap="square" lIns="38100" tIns="19050" rIns="38100" bIns="19050" anchor="ctr">
                    <a:spAutoFit/>
                  </a:bodyPr>
                  <a:lstStyle/>
                  <a:p>
                    <a:pPr>
                      <a:defRPr sz="1600"/>
                    </a:pPr>
                    <a:r>
                      <a:rPr lang="en-US" sz="1600"/>
                      <a:t>89.00%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0DAA-4104-9369-8D860F399E89}"/>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'!$A$2:$A$9</c:f>
              <c:strCache>
                <c:ptCount val="8"/>
                <c:pt idx="0">
                  <c:v>Q3 2021 (n=131)</c:v>
                </c:pt>
                <c:pt idx="1">
                  <c:v>Q4 2021 (n=229)</c:v>
                </c:pt>
                <c:pt idx="2">
                  <c:v>Q1 2022 (n=370)</c:v>
                </c:pt>
                <c:pt idx="3">
                  <c:v>Q2 2022 (n=486)</c:v>
                </c:pt>
                <c:pt idx="4">
                  <c:v>Q3 2022 (n=569)</c:v>
                </c:pt>
                <c:pt idx="5">
                  <c:v>Q4 2022 (n=921)</c:v>
                </c:pt>
                <c:pt idx="6">
                  <c:v>Q1 2023 (n=1217)</c:v>
                </c:pt>
                <c:pt idx="7">
                  <c:v>Q2 2023 (n=584)</c:v>
                </c:pt>
              </c:strCache>
            </c:strRef>
          </c:cat>
          <c:val>
            <c:numRef>
              <c:f>'Overall Quarterly Perce XmR '!$F$2:$F$9</c:f>
              <c:numCache>
                <c:formatCode>0.0%</c:formatCode>
                <c:ptCount val="8"/>
                <c:pt idx="0">
                  <c:v>0.8923541425635424</c:v>
                </c:pt>
                <c:pt idx="1">
                  <c:v>0.8923541425635424</c:v>
                </c:pt>
                <c:pt idx="2">
                  <c:v>0.8923541425635424</c:v>
                </c:pt>
                <c:pt idx="3">
                  <c:v>0.8923541425635424</c:v>
                </c:pt>
                <c:pt idx="4">
                  <c:v>0.8923541425635424</c:v>
                </c:pt>
                <c:pt idx="5">
                  <c:v>0.8923541425635424</c:v>
                </c:pt>
                <c:pt idx="6">
                  <c:v>0.8923541425635424</c:v>
                </c:pt>
                <c:pt idx="7">
                  <c:v>0.8923541425635424</c:v>
                </c:pt>
              </c:numCache>
            </c:numRef>
          </c:val>
          <c:smooth val="0"/>
          <c:extLst>
            <c:ext xmlns:c16="http://schemas.microsoft.com/office/drawing/2014/chart" uri="{C3380CC4-5D6E-409C-BE32-E72D297353CC}">
              <c16:uniqueId val="{00000008-0DAA-4104-9369-8D860F399E89}"/>
            </c:ext>
          </c:extLst>
        </c:ser>
        <c:ser>
          <c:idx val="5"/>
          <c:order val="5"/>
          <c:tx>
            <c:strRef>
              <c:f>'Overall Quarterly Perce XmR '!$G$1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'Overall Quarterly Perce XmR '!$A$2:$A$9</c:f>
              <c:strCache>
                <c:ptCount val="8"/>
                <c:pt idx="0">
                  <c:v>Q3 2021 (n=131)</c:v>
                </c:pt>
                <c:pt idx="1">
                  <c:v>Q4 2021 (n=229)</c:v>
                </c:pt>
                <c:pt idx="2">
                  <c:v>Q1 2022 (n=370)</c:v>
                </c:pt>
                <c:pt idx="3">
                  <c:v>Q2 2022 (n=486)</c:v>
                </c:pt>
                <c:pt idx="4">
                  <c:v>Q3 2022 (n=569)</c:v>
                </c:pt>
                <c:pt idx="5">
                  <c:v>Q4 2022 (n=921)</c:v>
                </c:pt>
                <c:pt idx="6">
                  <c:v>Q1 2023 (n=1217)</c:v>
                </c:pt>
                <c:pt idx="7">
                  <c:v>Q2 2023 (n=584)</c:v>
                </c:pt>
              </c:strCache>
            </c:strRef>
          </c:cat>
          <c:val>
            <c:numRef>
              <c:f>'Overall Quarterly Perce XmR '!$G$2:$G$7</c:f>
              <c:numCache>
                <c:formatCode>0.0000</c:formatCode>
                <c:ptCount val="6"/>
                <c:pt idx="0">
                  <c:v>0.86314440218003152</c:v>
                </c:pt>
                <c:pt idx="1">
                  <c:v>0.86314440218003152</c:v>
                </c:pt>
                <c:pt idx="2">
                  <c:v>0.86314440218003152</c:v>
                </c:pt>
                <c:pt idx="3">
                  <c:v>0.86314440218003152</c:v>
                </c:pt>
                <c:pt idx="4">
                  <c:v>0.86314440218003152</c:v>
                </c:pt>
                <c:pt idx="5">
                  <c:v>0.86314440218003152</c:v>
                </c:pt>
              </c:numCache>
            </c:numRef>
          </c:val>
          <c:smooth val="0"/>
          <c:extLst>
            <c:ext xmlns:c16="http://schemas.microsoft.com/office/drawing/2014/chart" uri="{C3380CC4-5D6E-409C-BE32-E72D297353CC}">
              <c16:uniqueId val="{00000009-0DAA-4104-9369-8D860F399E89}"/>
            </c:ext>
          </c:extLst>
        </c:ser>
        <c:ser>
          <c:idx val="6"/>
          <c:order val="6"/>
          <c:tx>
            <c:strRef>
              <c:f>'Overall Quarterly Perce XmR '!$H$1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'Overall Quarterly Perce XmR '!$A$2:$A$9</c:f>
              <c:strCache>
                <c:ptCount val="8"/>
                <c:pt idx="0">
                  <c:v>Q3 2021 (n=131)</c:v>
                </c:pt>
                <c:pt idx="1">
                  <c:v>Q4 2021 (n=229)</c:v>
                </c:pt>
                <c:pt idx="2">
                  <c:v>Q1 2022 (n=370)</c:v>
                </c:pt>
                <c:pt idx="3">
                  <c:v>Q2 2022 (n=486)</c:v>
                </c:pt>
                <c:pt idx="4">
                  <c:v>Q3 2022 (n=569)</c:v>
                </c:pt>
                <c:pt idx="5">
                  <c:v>Q4 2022 (n=921)</c:v>
                </c:pt>
                <c:pt idx="6">
                  <c:v>Q1 2023 (n=1217)</c:v>
                </c:pt>
                <c:pt idx="7">
                  <c:v>Q2 2023 (n=584)</c:v>
                </c:pt>
              </c:strCache>
            </c:strRef>
          </c:cat>
          <c:val>
            <c:numRef>
              <c:f>'Overall Quarterly Perce XmR '!$H$2:$H$7</c:f>
              <c:numCache>
                <c:formatCode>0.0000</c:formatCode>
                <c:ptCount val="6"/>
                <c:pt idx="0">
                  <c:v>0.83393466179652054</c:v>
                </c:pt>
                <c:pt idx="1">
                  <c:v>0.83393466179652054</c:v>
                </c:pt>
                <c:pt idx="2">
                  <c:v>0.83393466179652054</c:v>
                </c:pt>
                <c:pt idx="3">
                  <c:v>0.83393466179652054</c:v>
                </c:pt>
                <c:pt idx="4">
                  <c:v>0.83393466179652054</c:v>
                </c:pt>
                <c:pt idx="5">
                  <c:v>0.83393466179652054</c:v>
                </c:pt>
              </c:numCache>
            </c:numRef>
          </c:val>
          <c:smooth val="0"/>
          <c:extLst>
            <c:ext xmlns:c16="http://schemas.microsoft.com/office/drawing/2014/chart" uri="{C3380CC4-5D6E-409C-BE32-E72D297353CC}">
              <c16:uniqueId val="{0000000A-0DAA-4104-9369-8D860F399E89}"/>
            </c:ext>
          </c:extLst>
        </c:ser>
        <c:ser>
          <c:idx val="7"/>
          <c:order val="7"/>
          <c:tx>
            <c:strRef>
              <c:f>'Overall Quarterly Perce XmR '!$I$1</c:f>
              <c:strCache>
                <c:ptCount val="1"/>
                <c:pt idx="0">
                  <c:v>LCL</c:v>
                </c:pt>
              </c:strCache>
            </c:strRef>
          </c:tx>
          <c:spPr>
            <a:ln w="19050">
              <a:solidFill>
                <a:schemeClr val="accent5">
                  <a:lumMod val="40000"/>
                  <a:lumOff val="60000"/>
                </a:schemeClr>
              </a:solidFill>
              <a:prstDash val="dash"/>
            </a:ln>
            <a:effectLst/>
          </c:spPr>
          <c:marker>
            <c:symbol val="none"/>
          </c:marker>
          <c:dLbls>
            <c:dLbl>
              <c:idx val="1"/>
              <c:layout>
                <c:manualLayout>
                  <c:x val="-1.4685990963837015E-2"/>
                  <c:y val="-2.0320855101582637E-2"/>
                </c:manualLayout>
              </c:layout>
              <c:tx>
                <c:rich>
                  <a:bodyPr wrap="square" lIns="38100" tIns="19050" rIns="38100" bIns="19050" anchor="ctr">
                    <a:spAutoFit/>
                  </a:bodyPr>
                  <a:lstStyle/>
                  <a:p>
                    <a:pPr>
                      <a:defRPr sz="1600"/>
                    </a:pPr>
                    <a:r>
                      <a:rPr lang="en-US" sz="1600"/>
                      <a:t>LCL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0DAA-4104-9369-8D860F399E89}"/>
                </c:ext>
              </c:extLst>
            </c:dLbl>
            <c:dLbl>
              <c:idx val="4"/>
              <c:layout>
                <c:manualLayout>
                  <c:x val="-1.4685990963836961E-2"/>
                  <c:y val="-2.0320855101582637E-2"/>
                </c:manualLayout>
              </c:layout>
              <c:tx>
                <c:rich>
                  <a:bodyPr wrap="square" lIns="38100" tIns="19050" rIns="38100" bIns="19050" anchor="ctr">
                    <a:spAutoFit/>
                  </a:bodyPr>
                  <a:lstStyle/>
                  <a:p>
                    <a:pPr>
                      <a:defRPr sz="1600"/>
                    </a:pPr>
                    <a:r>
                      <a:rPr lang="en-US" sz="1600"/>
                      <a:t>80.50%</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0DAA-4104-9369-8D860F399E89}"/>
                </c:ext>
              </c:extLst>
            </c:dLbl>
            <c:spPr>
              <a:noFill/>
              <a:ln>
                <a:noFill/>
              </a:ln>
              <a:effectLst/>
            </c:spPr>
            <c:txPr>
              <a:bodyPr wrap="square" lIns="38100" tIns="19050" rIns="38100" bIns="19050" anchor="ctr">
                <a:spAutoFit/>
              </a:bodyPr>
              <a:lstStyle/>
              <a:p>
                <a:pPr>
                  <a:defRPr sz="1600"/>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'Overall Quarterly Perce XmR '!$A$2:$A$9</c:f>
              <c:strCache>
                <c:ptCount val="8"/>
                <c:pt idx="0">
                  <c:v>Q3 2021 (n=131)</c:v>
                </c:pt>
                <c:pt idx="1">
                  <c:v>Q4 2021 (n=229)</c:v>
                </c:pt>
                <c:pt idx="2">
                  <c:v>Q1 2022 (n=370)</c:v>
                </c:pt>
                <c:pt idx="3">
                  <c:v>Q2 2022 (n=486)</c:v>
                </c:pt>
                <c:pt idx="4">
                  <c:v>Q3 2022 (n=569)</c:v>
                </c:pt>
                <c:pt idx="5">
                  <c:v>Q4 2022 (n=921)</c:v>
                </c:pt>
                <c:pt idx="6">
                  <c:v>Q1 2023 (n=1217)</c:v>
                </c:pt>
                <c:pt idx="7">
                  <c:v>Q2 2023 (n=584)</c:v>
                </c:pt>
              </c:strCache>
            </c:strRef>
          </c:cat>
          <c:val>
            <c:numRef>
              <c:f>'Overall Quarterly Perce XmR '!$I$2:$I$9</c:f>
              <c:numCache>
                <c:formatCode>0.0%</c:formatCode>
                <c:ptCount val="8"/>
                <c:pt idx="0">
                  <c:v>0.80472492141300966</c:v>
                </c:pt>
                <c:pt idx="1">
                  <c:v>0.80472492141300966</c:v>
                </c:pt>
                <c:pt idx="2">
                  <c:v>0.80472492141300966</c:v>
                </c:pt>
                <c:pt idx="3">
                  <c:v>0.80472492141300966</c:v>
                </c:pt>
                <c:pt idx="4">
                  <c:v>0.80472492141300966</c:v>
                </c:pt>
                <c:pt idx="5">
                  <c:v>0.80472492141300966</c:v>
                </c:pt>
                <c:pt idx="6">
                  <c:v>0.80472492141300966</c:v>
                </c:pt>
                <c:pt idx="7">
                  <c:v>0.80472492141300966</c:v>
                </c:pt>
              </c:numCache>
            </c:numRef>
          </c:val>
          <c:smooth val="0"/>
          <c:extLst>
            <c:ext xmlns:c16="http://schemas.microsoft.com/office/drawing/2014/chart" uri="{C3380CC4-5D6E-409C-BE32-E72D297353CC}">
              <c16:uniqueId val="{0000000D-0DAA-4104-9369-8D860F399E89}"/>
            </c:ext>
          </c:extLst>
        </c:ser>
        <c:ser>
          <c:idx val="8"/>
          <c:order val="8"/>
          <c:spPr>
            <a:ln>
              <a:solidFill>
                <a:srgbClr val="7030A0"/>
              </a:solidFill>
            </a:ln>
          </c:spPr>
          <c:marker>
            <c:spPr>
              <a:solidFill>
                <a:srgbClr val="7030A0"/>
              </a:solidFill>
              <a:ln>
                <a:noFill/>
              </a:ln>
            </c:spPr>
          </c:marker>
          <c:cat>
            <c:strRef>
              <c:f>'Overall Quarterly Perce XmR '!$A$2:$A$9</c:f>
              <c:strCache>
                <c:ptCount val="8"/>
                <c:pt idx="0">
                  <c:v>Q3 2021 (n=131)</c:v>
                </c:pt>
                <c:pt idx="1">
                  <c:v>Q4 2021 (n=229)</c:v>
                </c:pt>
                <c:pt idx="2">
                  <c:v>Q1 2022 (n=370)</c:v>
                </c:pt>
                <c:pt idx="3">
                  <c:v>Q2 2022 (n=486)</c:v>
                </c:pt>
                <c:pt idx="4">
                  <c:v>Q3 2022 (n=569)</c:v>
                </c:pt>
                <c:pt idx="5">
                  <c:v>Q4 2022 (n=921)</c:v>
                </c:pt>
                <c:pt idx="6">
                  <c:v>Q1 2023 (n=1217)</c:v>
                </c:pt>
                <c:pt idx="7">
                  <c:v>Q2 2023 (n=584)</c:v>
                </c:pt>
              </c:strCache>
            </c:strRef>
          </c:cat>
          <c:val>
            <c:numRef>
              <c:f>'Overall Quarterly Perce XmR '!$T$2:$T$9</c:f>
              <c:numCache>
                <c:formatCode>0%</c:formatCode>
                <c:ptCount val="8"/>
                <c:pt idx="0">
                  <c:v>0.9</c:v>
                </c:pt>
                <c:pt idx="1">
                  <c:v>0.9</c:v>
                </c:pt>
                <c:pt idx="2">
                  <c:v>0.9</c:v>
                </c:pt>
                <c:pt idx="3">
                  <c:v>0.9</c:v>
                </c:pt>
                <c:pt idx="4">
                  <c:v>0.9</c:v>
                </c:pt>
                <c:pt idx="5">
                  <c:v>0.9</c:v>
                </c:pt>
                <c:pt idx="6">
                  <c:v>0.9</c:v>
                </c:pt>
                <c:pt idx="7">
                  <c:v>0.9</c:v>
                </c:pt>
              </c:numCache>
            </c:numRef>
          </c:val>
          <c:smooth val="0"/>
          <c:extLst>
            <c:ext xmlns:c16="http://schemas.microsoft.com/office/drawing/2014/chart" uri="{C3380CC4-5D6E-409C-BE32-E72D297353CC}">
              <c16:uniqueId val="{0000000E-0DAA-4104-9369-8D860F399E89}"/>
            </c:ext>
          </c:extLst>
        </c:ser>
        <c:dLbls>
          <c:showLegendKey val="0"/>
          <c:showVal val="0"/>
          <c:showCatName val="0"/>
          <c:showSerName val="0"/>
          <c:showPercent val="0"/>
          <c:showBubbleSize val="0"/>
        </c:dLbls>
        <c:marker val="1"/>
        <c:smooth val="0"/>
        <c:axId val="131626303"/>
        <c:axId val="131626719"/>
      </c:lineChart>
      <c:catAx>
        <c:axId val="131626303"/>
        <c:scaling>
          <c:orientation val="minMax"/>
        </c:scaling>
        <c:delete val="0"/>
        <c:axPos val="b"/>
        <c:title>
          <c:tx>
            <c:rich>
              <a:bodyPr/>
              <a:lstStyle/>
              <a:p>
                <a:pPr>
                  <a:defRPr sz="1600" b="1" i="0">
                    <a:solidFill>
                      <a:srgbClr val="000000"/>
                    </a:solidFill>
                    <a:latin typeface=" +mn-lt"/>
                  </a:defRPr>
                </a:pPr>
                <a:r>
                  <a:rPr lang="en-US" sz="1600" b="1" i="0">
                    <a:solidFill>
                      <a:srgbClr val="000000"/>
                    </a:solidFill>
                    <a:latin typeface=" +mn-lt"/>
                  </a:rPr>
                  <a:t>Report Quarter (N = Total Number of</a:t>
                </a:r>
                <a:r>
                  <a:rPr lang="en-US" sz="1600" b="1" i="0" baseline="0">
                    <a:solidFill>
                      <a:srgbClr val="000000"/>
                    </a:solidFill>
                    <a:latin typeface=" +mn-lt"/>
                  </a:rPr>
                  <a:t> Reports That Quarter)</a:t>
                </a:r>
                <a:endParaRPr lang="en-US" sz="1600" b="1" i="0">
                  <a:solidFill>
                    <a:srgbClr val="000000"/>
                  </a:solidFill>
                  <a:latin typeface=" +mn-lt"/>
                </a:endParaRPr>
              </a:p>
            </c:rich>
          </c:tx>
          <c:overlay val="0"/>
        </c:title>
        <c:numFmt formatCode="General" sourceLinked="1"/>
        <c:majorTickMark val="out"/>
        <c:minorTickMark val="none"/>
        <c:tickLblPos val="nextTo"/>
        <c:txPr>
          <a:bodyPr/>
          <a:lstStyle/>
          <a:p>
            <a:pPr>
              <a:defRPr sz="1600"/>
            </a:pPr>
            <a:endParaRPr lang="en-US"/>
          </a:p>
        </c:txPr>
        <c:crossAx val="131626719"/>
        <c:crosses val="autoZero"/>
        <c:auto val="0"/>
        <c:lblAlgn val="ctr"/>
        <c:lblOffset val="100"/>
        <c:noMultiLvlLbl val="0"/>
      </c:catAx>
      <c:valAx>
        <c:axId val="131626719"/>
        <c:scaling>
          <c:orientation val="minMax"/>
          <c:min val="0.70000000000000007"/>
        </c:scaling>
        <c:delete val="0"/>
        <c:axPos val="l"/>
        <c:title>
          <c:tx>
            <c:rich>
              <a:bodyPr/>
              <a:lstStyle/>
              <a:p>
                <a:pPr>
                  <a:defRPr sz="1600" b="1" i="0">
                    <a:solidFill>
                      <a:srgbClr val="000000"/>
                    </a:solidFill>
                    <a:latin typeface=" +mn-lt"/>
                  </a:defRPr>
                </a:pPr>
                <a:r>
                  <a:rPr lang="en-US" sz="1600" b="1" i="0">
                    <a:solidFill>
                      <a:srgbClr val="000000"/>
                    </a:solidFill>
                    <a:latin typeface=" +mn-lt"/>
                  </a:rPr>
                  <a:t>Percent Compliance</a:t>
                </a:r>
              </a:p>
            </c:rich>
          </c:tx>
          <c:overlay val="0"/>
        </c:title>
        <c:numFmt formatCode="0%" sourceLinked="1"/>
        <c:majorTickMark val="out"/>
        <c:minorTickMark val="none"/>
        <c:tickLblPos val="nextTo"/>
        <c:txPr>
          <a:bodyPr/>
          <a:lstStyle/>
          <a:p>
            <a:pPr>
              <a:defRPr sz="1600"/>
            </a:pPr>
            <a:endParaRPr lang="en-US"/>
          </a:p>
        </c:txPr>
        <c:crossAx val="131626303"/>
        <c:crosses val="autoZero"/>
        <c:crossBetween val="midCat"/>
        <c:majorUnit val="5.000000000000001E-2"/>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iagrams/_rels/data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ata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4" Type="http://schemas.openxmlformats.org/officeDocument/2006/relationships/image" Target="../media/image16.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02CEED-0108-44FE-A671-AF753BDBF99E}" type="doc">
      <dgm:prSet loTypeId="urn:microsoft.com/office/officeart/2017/3/layout/DropPinTimeline" loCatId="process" qsTypeId="urn:microsoft.com/office/officeart/2005/8/quickstyle/simple1" qsCatId="simple" csTypeId="urn:microsoft.com/office/officeart/2005/8/colors/colorful5" csCatId="colorful" phldr="1"/>
      <dgm:spPr/>
      <dgm:t>
        <a:bodyPr/>
        <a:lstStyle/>
        <a:p>
          <a:endParaRPr lang="en-US"/>
        </a:p>
      </dgm:t>
    </dgm:pt>
    <dgm:pt modelId="{FF4209CF-897B-41C3-9C7B-36141C2F9FA7}">
      <dgm:prSet custT="1"/>
      <dgm:spPr/>
      <dgm:t>
        <a:bodyPr/>
        <a:lstStyle/>
        <a:p>
          <a:pPr>
            <a:defRPr b="1"/>
          </a:pPr>
          <a:r>
            <a:rPr lang="en-US" sz="2000" dirty="0">
              <a:latin typeface="Apple Braille"/>
            </a:rPr>
            <a:t>Feb - Mar 2021</a:t>
          </a:r>
        </a:p>
      </dgm:t>
    </dgm:pt>
    <dgm:pt modelId="{636887E1-4B45-43AF-992D-D3A9E50B9BB6}" type="parTrans" cxnId="{8B83B681-1F2A-450F-938E-CE5CD0C7EE1F}">
      <dgm:prSet/>
      <dgm:spPr/>
      <dgm:t>
        <a:bodyPr/>
        <a:lstStyle/>
        <a:p>
          <a:endParaRPr lang="en-US">
            <a:latin typeface="Apple Braille"/>
          </a:endParaRPr>
        </a:p>
      </dgm:t>
    </dgm:pt>
    <dgm:pt modelId="{A12BB6C7-6B24-460B-9D2A-B32840F59D97}" type="sibTrans" cxnId="{8B83B681-1F2A-450F-938E-CE5CD0C7EE1F}">
      <dgm:prSet/>
      <dgm:spPr/>
      <dgm:t>
        <a:bodyPr/>
        <a:lstStyle/>
        <a:p>
          <a:endParaRPr lang="en-US">
            <a:latin typeface="Apple Braille"/>
          </a:endParaRPr>
        </a:p>
      </dgm:t>
    </dgm:pt>
    <dgm:pt modelId="{C920E2F2-9D15-419D-A16B-B81FB13A2A72}">
      <dgm:prSet custT="1"/>
      <dgm:spPr/>
      <dgm:t>
        <a:bodyPr/>
        <a:lstStyle/>
        <a:p>
          <a:r>
            <a:rPr lang="en-US" sz="1600" dirty="0">
              <a:latin typeface="Apple Braille"/>
            </a:rPr>
            <a:t>Baseline data collection begins</a:t>
          </a:r>
        </a:p>
      </dgm:t>
    </dgm:pt>
    <dgm:pt modelId="{3A008A4E-28FE-4C14-BA26-D059283A3F70}" type="parTrans" cxnId="{0F24F962-F3ED-4C13-8D1C-BC7E0C36E19E}">
      <dgm:prSet/>
      <dgm:spPr/>
      <dgm:t>
        <a:bodyPr/>
        <a:lstStyle/>
        <a:p>
          <a:endParaRPr lang="en-US">
            <a:latin typeface="Apple Braille"/>
          </a:endParaRPr>
        </a:p>
      </dgm:t>
    </dgm:pt>
    <dgm:pt modelId="{73BBCCE6-CD57-46A2-B8DF-B73E20257120}" type="sibTrans" cxnId="{0F24F962-F3ED-4C13-8D1C-BC7E0C36E19E}">
      <dgm:prSet/>
      <dgm:spPr/>
      <dgm:t>
        <a:bodyPr/>
        <a:lstStyle/>
        <a:p>
          <a:endParaRPr lang="en-US">
            <a:latin typeface="Apple Braille"/>
          </a:endParaRPr>
        </a:p>
      </dgm:t>
    </dgm:pt>
    <dgm:pt modelId="{30F50C3E-E689-4749-B2DE-A380B36249A8}">
      <dgm:prSet/>
      <dgm:spPr/>
      <dgm:t>
        <a:bodyPr/>
        <a:lstStyle/>
        <a:p>
          <a:pPr>
            <a:defRPr b="1"/>
          </a:pPr>
          <a:r>
            <a:rPr lang="en-US" dirty="0">
              <a:latin typeface="Apple Braille"/>
            </a:rPr>
            <a:t>Mar - May 2021</a:t>
          </a:r>
        </a:p>
      </dgm:t>
    </dgm:pt>
    <dgm:pt modelId="{79677494-5720-431C-A698-ACF70BE9A8D5}" type="parTrans" cxnId="{A9192DD4-91A4-4241-AECC-05B1BA21FB2F}">
      <dgm:prSet/>
      <dgm:spPr/>
      <dgm:t>
        <a:bodyPr/>
        <a:lstStyle/>
        <a:p>
          <a:endParaRPr lang="en-US">
            <a:latin typeface="Apple Braille"/>
          </a:endParaRPr>
        </a:p>
      </dgm:t>
    </dgm:pt>
    <dgm:pt modelId="{73E9C396-E906-41ED-A398-EE101353F0BC}" type="sibTrans" cxnId="{A9192DD4-91A4-4241-AECC-05B1BA21FB2F}">
      <dgm:prSet/>
      <dgm:spPr/>
      <dgm:t>
        <a:bodyPr/>
        <a:lstStyle/>
        <a:p>
          <a:endParaRPr lang="en-US">
            <a:latin typeface="Apple Braille"/>
          </a:endParaRPr>
        </a:p>
      </dgm:t>
    </dgm:pt>
    <dgm:pt modelId="{DFA8BDC1-000A-475E-A75A-BD2BB9C56ACF}">
      <dgm:prSet custT="1"/>
      <dgm:spPr/>
      <dgm:t>
        <a:bodyPr/>
        <a:lstStyle/>
        <a:p>
          <a:r>
            <a:rPr lang="en-US" sz="1600" dirty="0">
              <a:latin typeface="Apple Braille"/>
            </a:rPr>
            <a:t>Initiate site training</a:t>
          </a:r>
        </a:p>
        <a:p>
          <a:r>
            <a:rPr lang="en-US" sz="1600" dirty="0">
              <a:latin typeface="Apple Braille"/>
            </a:rPr>
            <a:t>Initiate monthly phone calls</a:t>
          </a:r>
        </a:p>
      </dgm:t>
    </dgm:pt>
    <dgm:pt modelId="{19722879-946B-4D66-8A52-C6BEA38A9DA0}" type="parTrans" cxnId="{CCCCE647-ECF4-4654-B8E7-9FE60C1D51E7}">
      <dgm:prSet/>
      <dgm:spPr/>
      <dgm:t>
        <a:bodyPr/>
        <a:lstStyle/>
        <a:p>
          <a:endParaRPr lang="en-US">
            <a:latin typeface="Apple Braille"/>
          </a:endParaRPr>
        </a:p>
      </dgm:t>
    </dgm:pt>
    <dgm:pt modelId="{2C6A2DD0-ADFB-44FC-9705-00A34D924646}" type="sibTrans" cxnId="{CCCCE647-ECF4-4654-B8E7-9FE60C1D51E7}">
      <dgm:prSet/>
      <dgm:spPr/>
      <dgm:t>
        <a:bodyPr/>
        <a:lstStyle/>
        <a:p>
          <a:endParaRPr lang="en-US">
            <a:latin typeface="Apple Braille"/>
          </a:endParaRPr>
        </a:p>
      </dgm:t>
    </dgm:pt>
    <dgm:pt modelId="{6E58BA53-F355-4967-9B63-A00F41C48057}">
      <dgm:prSet custT="1"/>
      <dgm:spPr/>
      <dgm:t>
        <a:bodyPr/>
        <a:lstStyle/>
        <a:p>
          <a:pPr>
            <a:defRPr b="1"/>
          </a:pPr>
          <a:r>
            <a:rPr lang="en-US" sz="2000" dirty="0">
              <a:latin typeface="Apple Braille"/>
            </a:rPr>
            <a:t>May - Aug 2021</a:t>
          </a:r>
        </a:p>
      </dgm:t>
    </dgm:pt>
    <dgm:pt modelId="{866049F6-DEB5-4EF6-9589-E32CA661F227}" type="parTrans" cxnId="{7AB5F3E5-3E61-4F77-8C6B-8E185F6AEF2D}">
      <dgm:prSet/>
      <dgm:spPr/>
      <dgm:t>
        <a:bodyPr/>
        <a:lstStyle/>
        <a:p>
          <a:endParaRPr lang="en-US">
            <a:latin typeface="Apple Braille"/>
          </a:endParaRPr>
        </a:p>
      </dgm:t>
    </dgm:pt>
    <dgm:pt modelId="{99B84BCA-0ED4-4115-8CDC-E7F06D48D951}" type="sibTrans" cxnId="{7AB5F3E5-3E61-4F77-8C6B-8E185F6AEF2D}">
      <dgm:prSet/>
      <dgm:spPr/>
      <dgm:t>
        <a:bodyPr/>
        <a:lstStyle/>
        <a:p>
          <a:endParaRPr lang="en-US">
            <a:latin typeface="Apple Braille"/>
          </a:endParaRPr>
        </a:p>
      </dgm:t>
    </dgm:pt>
    <dgm:pt modelId="{72A1968C-76A3-4D00-9A42-590C912CFB47}">
      <dgm:prSet custT="1"/>
      <dgm:spPr/>
      <dgm:t>
        <a:bodyPr/>
        <a:lstStyle/>
        <a:p>
          <a:pPr>
            <a:defRPr b="1"/>
          </a:pPr>
          <a:r>
            <a:rPr lang="en-US" sz="2000" dirty="0">
              <a:latin typeface="Apple Braille"/>
            </a:rPr>
            <a:t>Jun 2021 - Feb 2022 </a:t>
          </a:r>
        </a:p>
      </dgm:t>
    </dgm:pt>
    <dgm:pt modelId="{D3D1D918-D5B7-4804-A86F-0DFC06837AD7}" type="parTrans" cxnId="{BC25D242-6587-43C8-9620-FDC1D78E985F}">
      <dgm:prSet/>
      <dgm:spPr/>
      <dgm:t>
        <a:bodyPr/>
        <a:lstStyle/>
        <a:p>
          <a:endParaRPr lang="en-US">
            <a:latin typeface="Apple Braille"/>
          </a:endParaRPr>
        </a:p>
      </dgm:t>
    </dgm:pt>
    <dgm:pt modelId="{EF672C74-B96C-4FED-B1A7-C0958A1B07F7}" type="sibTrans" cxnId="{BC25D242-6587-43C8-9620-FDC1D78E985F}">
      <dgm:prSet/>
      <dgm:spPr/>
      <dgm:t>
        <a:bodyPr/>
        <a:lstStyle/>
        <a:p>
          <a:endParaRPr lang="en-US">
            <a:latin typeface="Apple Braille"/>
          </a:endParaRPr>
        </a:p>
      </dgm:t>
    </dgm:pt>
    <dgm:pt modelId="{6E3D9C8D-B89D-40B2-9D51-EE76FF68D5EF}">
      <dgm:prSet/>
      <dgm:spPr/>
      <dgm:t>
        <a:bodyPr/>
        <a:lstStyle/>
        <a:p>
          <a:pPr>
            <a:defRPr b="1"/>
          </a:pPr>
          <a:r>
            <a:rPr lang="en-US" dirty="0">
              <a:latin typeface="Apple Braille"/>
            </a:rPr>
            <a:t>Feb - Aug 2022</a:t>
          </a:r>
        </a:p>
      </dgm:t>
    </dgm:pt>
    <dgm:pt modelId="{D975CEFD-F858-477E-A5E9-1830253CB0A9}" type="parTrans" cxnId="{435D5E81-2E9F-44F1-B776-8A74B850F8BA}">
      <dgm:prSet/>
      <dgm:spPr/>
      <dgm:t>
        <a:bodyPr/>
        <a:lstStyle/>
        <a:p>
          <a:endParaRPr lang="en-US">
            <a:latin typeface="Apple Braille"/>
          </a:endParaRPr>
        </a:p>
      </dgm:t>
    </dgm:pt>
    <dgm:pt modelId="{07B5105F-9A04-4A1C-8D22-027DFEBC5D20}" type="sibTrans" cxnId="{435D5E81-2E9F-44F1-B776-8A74B850F8BA}">
      <dgm:prSet/>
      <dgm:spPr/>
      <dgm:t>
        <a:bodyPr/>
        <a:lstStyle/>
        <a:p>
          <a:endParaRPr lang="en-US">
            <a:latin typeface="Apple Braille"/>
          </a:endParaRPr>
        </a:p>
      </dgm:t>
    </dgm:pt>
    <dgm:pt modelId="{004FD863-8742-4B7A-890B-410BB99E8CE2}">
      <dgm:prSet/>
      <dgm:spPr/>
      <dgm:t>
        <a:bodyPr/>
        <a:lstStyle/>
        <a:p>
          <a:pPr>
            <a:defRPr b="1"/>
          </a:pPr>
          <a:r>
            <a:rPr lang="en-US" dirty="0">
              <a:latin typeface="Apple Braille"/>
            </a:rPr>
            <a:t>Aug 2022 - Feb 2023</a:t>
          </a:r>
        </a:p>
      </dgm:t>
    </dgm:pt>
    <dgm:pt modelId="{98BDAC9A-0C9C-4B46-8C84-8B6D74D41F3D}" type="parTrans" cxnId="{980AC300-D7AF-4E11-A14D-1917E88142A5}">
      <dgm:prSet/>
      <dgm:spPr/>
      <dgm:t>
        <a:bodyPr/>
        <a:lstStyle/>
        <a:p>
          <a:endParaRPr lang="en-US">
            <a:latin typeface="Apple Braille"/>
          </a:endParaRPr>
        </a:p>
      </dgm:t>
    </dgm:pt>
    <dgm:pt modelId="{B922D27B-6E97-46EB-91E5-95FC8F215DC2}" type="sibTrans" cxnId="{980AC300-D7AF-4E11-A14D-1917E88142A5}">
      <dgm:prSet/>
      <dgm:spPr/>
      <dgm:t>
        <a:bodyPr/>
        <a:lstStyle/>
        <a:p>
          <a:endParaRPr lang="en-US">
            <a:latin typeface="Apple Braille"/>
          </a:endParaRPr>
        </a:p>
      </dgm:t>
    </dgm:pt>
    <dgm:pt modelId="{246EDE87-043A-4612-A7BF-7468786F88CF}">
      <dgm:prSet custT="1"/>
      <dgm:spPr/>
      <dgm:t>
        <a:bodyPr/>
        <a:lstStyle/>
        <a:p>
          <a:r>
            <a:rPr lang="en-US" sz="1600" dirty="0">
              <a:latin typeface="Apple Braille"/>
            </a:rPr>
            <a:t>Complete site training</a:t>
          </a:r>
        </a:p>
      </dgm:t>
    </dgm:pt>
    <dgm:pt modelId="{0B2E93BF-52C2-49D0-B34E-1DA10E75249E}" type="parTrans" cxnId="{A99B4531-0C72-44FE-A922-CC5805AA2821}">
      <dgm:prSet/>
      <dgm:spPr/>
      <dgm:t>
        <a:bodyPr/>
        <a:lstStyle/>
        <a:p>
          <a:endParaRPr lang="en-US">
            <a:latin typeface="Apple Braille"/>
          </a:endParaRPr>
        </a:p>
      </dgm:t>
    </dgm:pt>
    <dgm:pt modelId="{7C1D9968-3BAA-4DB2-B7B4-27016B64019A}" type="sibTrans" cxnId="{A99B4531-0C72-44FE-A922-CC5805AA2821}">
      <dgm:prSet/>
      <dgm:spPr/>
      <dgm:t>
        <a:bodyPr/>
        <a:lstStyle/>
        <a:p>
          <a:endParaRPr lang="en-US">
            <a:latin typeface="Apple Braille"/>
          </a:endParaRPr>
        </a:p>
      </dgm:t>
    </dgm:pt>
    <dgm:pt modelId="{8995A71E-D61A-4E56-9F91-86016F03DC78}">
      <dgm:prSet custT="1"/>
      <dgm:spPr/>
      <dgm:t>
        <a:bodyPr/>
        <a:lstStyle/>
        <a:p>
          <a:r>
            <a:rPr lang="en-US" sz="1600" dirty="0">
              <a:latin typeface="Apple Braille"/>
            </a:rPr>
            <a:t>Reach</a:t>
          </a:r>
          <a:r>
            <a:rPr lang="en-US" sz="1600" baseline="0" dirty="0">
              <a:latin typeface="Apple Braille"/>
            </a:rPr>
            <a:t> 33% of eligible families</a:t>
          </a:r>
          <a:endParaRPr lang="en-US" sz="1600" dirty="0">
            <a:latin typeface="Apple Braille"/>
          </a:endParaRPr>
        </a:p>
      </dgm:t>
    </dgm:pt>
    <dgm:pt modelId="{A2A6E964-6563-474D-9A1E-4F4E1BD30299}" type="parTrans" cxnId="{B38C9FA6-D46B-4595-8E97-4DC7CCB1E3D7}">
      <dgm:prSet/>
      <dgm:spPr/>
      <dgm:t>
        <a:bodyPr/>
        <a:lstStyle/>
        <a:p>
          <a:endParaRPr lang="en-US">
            <a:latin typeface="Apple Braille"/>
          </a:endParaRPr>
        </a:p>
      </dgm:t>
    </dgm:pt>
    <dgm:pt modelId="{79F147E7-CF3A-495B-9436-3A64FCE213B7}" type="sibTrans" cxnId="{B38C9FA6-D46B-4595-8E97-4DC7CCB1E3D7}">
      <dgm:prSet/>
      <dgm:spPr/>
      <dgm:t>
        <a:bodyPr/>
        <a:lstStyle/>
        <a:p>
          <a:endParaRPr lang="en-US">
            <a:latin typeface="Apple Braille"/>
          </a:endParaRPr>
        </a:p>
      </dgm:t>
    </dgm:pt>
    <dgm:pt modelId="{874EE52E-2A22-4545-94B0-B9726F8F119D}">
      <dgm:prSet custT="1"/>
      <dgm:spPr/>
      <dgm:t>
        <a:bodyPr/>
        <a:lstStyle/>
        <a:p>
          <a:r>
            <a:rPr lang="en-US" sz="1600" dirty="0">
              <a:latin typeface="Apple Braille"/>
            </a:rPr>
            <a:t>Reach 66% of eligible families</a:t>
          </a:r>
        </a:p>
      </dgm:t>
    </dgm:pt>
    <dgm:pt modelId="{7D8A8210-C524-4EDF-BCDC-906B5375CFDA}" type="parTrans" cxnId="{490F1B52-FCDC-45FB-8AA2-5E4266F3702F}">
      <dgm:prSet/>
      <dgm:spPr/>
      <dgm:t>
        <a:bodyPr/>
        <a:lstStyle/>
        <a:p>
          <a:endParaRPr lang="en-US">
            <a:latin typeface="Apple Braille"/>
          </a:endParaRPr>
        </a:p>
      </dgm:t>
    </dgm:pt>
    <dgm:pt modelId="{3F876D99-D3B7-4252-9AFF-BF92312051F1}" type="sibTrans" cxnId="{490F1B52-FCDC-45FB-8AA2-5E4266F3702F}">
      <dgm:prSet/>
      <dgm:spPr/>
      <dgm:t>
        <a:bodyPr/>
        <a:lstStyle/>
        <a:p>
          <a:endParaRPr lang="en-US">
            <a:latin typeface="Apple Braille"/>
          </a:endParaRPr>
        </a:p>
      </dgm:t>
    </dgm:pt>
    <dgm:pt modelId="{8B88D7A2-C2DF-4500-9143-4D039D03ACD8}">
      <dgm:prSet/>
      <dgm:spPr/>
      <dgm:t>
        <a:bodyPr/>
        <a:lstStyle/>
        <a:p>
          <a:pPr>
            <a:defRPr b="1"/>
          </a:pPr>
          <a:r>
            <a:rPr lang="en-US" dirty="0">
              <a:latin typeface="Apple Braille"/>
            </a:rPr>
            <a:t>Feb - Aug 2023</a:t>
          </a:r>
        </a:p>
      </dgm:t>
    </dgm:pt>
    <dgm:pt modelId="{70463623-B836-40AA-85C5-C907B74DA79B}" type="parTrans" cxnId="{225AB961-3C94-4D1B-8760-C3AFD6F1125F}">
      <dgm:prSet/>
      <dgm:spPr/>
      <dgm:t>
        <a:bodyPr/>
        <a:lstStyle/>
        <a:p>
          <a:endParaRPr lang="en-US">
            <a:latin typeface="Apple Braille"/>
          </a:endParaRPr>
        </a:p>
      </dgm:t>
    </dgm:pt>
    <dgm:pt modelId="{E5D10410-EEBD-4AA3-AC52-D766A374848D}" type="sibTrans" cxnId="{225AB961-3C94-4D1B-8760-C3AFD6F1125F}">
      <dgm:prSet/>
      <dgm:spPr/>
      <dgm:t>
        <a:bodyPr/>
        <a:lstStyle/>
        <a:p>
          <a:endParaRPr lang="en-US">
            <a:latin typeface="Apple Braille"/>
          </a:endParaRPr>
        </a:p>
      </dgm:t>
    </dgm:pt>
    <dgm:pt modelId="{8CF83719-CF7F-487D-BA2B-0B18F4CA5EEA}">
      <dgm:prSet custT="1"/>
      <dgm:spPr/>
      <dgm:t>
        <a:bodyPr/>
        <a:lstStyle/>
        <a:p>
          <a:r>
            <a:rPr lang="en-US" sz="1600" dirty="0">
              <a:latin typeface="Apple Braille"/>
            </a:rPr>
            <a:t>Reach 100% of eligible families</a:t>
          </a:r>
        </a:p>
      </dgm:t>
    </dgm:pt>
    <dgm:pt modelId="{AA5CF355-2155-4045-B7FC-181375FF2BCB}" type="parTrans" cxnId="{FDC9FD64-6255-41B1-9731-31CC90C3D369}">
      <dgm:prSet/>
      <dgm:spPr/>
      <dgm:t>
        <a:bodyPr/>
        <a:lstStyle/>
        <a:p>
          <a:endParaRPr lang="en-US">
            <a:latin typeface="Apple Braille"/>
          </a:endParaRPr>
        </a:p>
      </dgm:t>
    </dgm:pt>
    <dgm:pt modelId="{0FDC7EDB-1D88-447F-A13B-B8E18EFE23D6}" type="sibTrans" cxnId="{FDC9FD64-6255-41B1-9731-31CC90C3D369}">
      <dgm:prSet/>
      <dgm:spPr/>
      <dgm:t>
        <a:bodyPr/>
        <a:lstStyle/>
        <a:p>
          <a:endParaRPr lang="en-US">
            <a:latin typeface="Apple Braille"/>
          </a:endParaRPr>
        </a:p>
      </dgm:t>
    </dgm:pt>
    <dgm:pt modelId="{F5013EDC-A2F9-4FE9-B1F1-1403E2C6577A}">
      <dgm:prSet custT="1"/>
      <dgm:spPr/>
      <dgm:t>
        <a:bodyPr/>
        <a:lstStyle/>
        <a:p>
          <a:r>
            <a:rPr lang="en-US" sz="1600" dirty="0">
              <a:latin typeface="Apple Braille"/>
            </a:rPr>
            <a:t>Initiate 18-month implementation</a:t>
          </a:r>
        </a:p>
        <a:p>
          <a:r>
            <a:rPr lang="en-US" sz="1600" dirty="0">
              <a:latin typeface="Apple Braille"/>
            </a:rPr>
            <a:t>Begin providing monthly feedback reports</a:t>
          </a:r>
        </a:p>
      </dgm:t>
    </dgm:pt>
    <dgm:pt modelId="{1A0A09F8-A077-4064-9D2E-FA977CA984A2}" type="parTrans" cxnId="{F318267E-67DF-460C-99C2-50039D80D0E8}">
      <dgm:prSet/>
      <dgm:spPr/>
      <dgm:t>
        <a:bodyPr/>
        <a:lstStyle/>
        <a:p>
          <a:endParaRPr lang="en-US">
            <a:latin typeface="Apple Braille"/>
          </a:endParaRPr>
        </a:p>
      </dgm:t>
    </dgm:pt>
    <dgm:pt modelId="{768C02F2-2A16-464F-8B30-45A62CF5452C}" type="sibTrans" cxnId="{F318267E-67DF-460C-99C2-50039D80D0E8}">
      <dgm:prSet/>
      <dgm:spPr/>
      <dgm:t>
        <a:bodyPr/>
        <a:lstStyle/>
        <a:p>
          <a:endParaRPr lang="en-US">
            <a:latin typeface="Apple Braille"/>
          </a:endParaRPr>
        </a:p>
      </dgm:t>
    </dgm:pt>
    <dgm:pt modelId="{AA5AE18C-5131-48F0-939A-03E97B27110C}" type="pres">
      <dgm:prSet presAssocID="{0D02CEED-0108-44FE-A671-AF753BDBF99E}" presName="root" presStyleCnt="0">
        <dgm:presLayoutVars>
          <dgm:chMax/>
          <dgm:chPref/>
          <dgm:animLvl val="lvl"/>
        </dgm:presLayoutVars>
      </dgm:prSet>
      <dgm:spPr/>
    </dgm:pt>
    <dgm:pt modelId="{B8948FD1-18A7-45C2-A481-DD5E0A807A1E}" type="pres">
      <dgm:prSet presAssocID="{0D02CEED-0108-44FE-A671-AF753BDBF99E}" presName="divider" presStyleLbl="fgAcc1" presStyleIdx="0" presStyleCnt="8"/>
      <dgm:spPr>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gm:spPr>
    </dgm:pt>
    <dgm:pt modelId="{700938DD-F76A-4D50-868F-4C8D87440D46}" type="pres">
      <dgm:prSet presAssocID="{0D02CEED-0108-44FE-A671-AF753BDBF99E}" presName="nodes" presStyleCnt="0">
        <dgm:presLayoutVars>
          <dgm:chMax/>
          <dgm:chPref/>
          <dgm:animLvl val="lvl"/>
        </dgm:presLayoutVars>
      </dgm:prSet>
      <dgm:spPr/>
    </dgm:pt>
    <dgm:pt modelId="{A1F750BC-9994-45E0-A9CF-86B92D5F7F6C}" type="pres">
      <dgm:prSet presAssocID="{FF4209CF-897B-41C3-9C7B-36141C2F9FA7}" presName="composite" presStyleCnt="0"/>
      <dgm:spPr/>
    </dgm:pt>
    <dgm:pt modelId="{238F01CB-479C-41E3-8900-7314A786B78A}" type="pres">
      <dgm:prSet presAssocID="{FF4209CF-897B-41C3-9C7B-36141C2F9FA7}" presName="ConnectorPoint" presStyleLbl="lnNode1" presStyleIdx="0" presStyleCnt="7"/>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E6BDCE2-A162-4196-9BB7-9C1308772D59}" type="pres">
      <dgm:prSet presAssocID="{FF4209CF-897B-41C3-9C7B-36141C2F9FA7}" presName="DropPinPlaceHolder" presStyleCnt="0"/>
      <dgm:spPr/>
    </dgm:pt>
    <dgm:pt modelId="{167E3E17-B58C-41D1-8499-C06998BF2A76}" type="pres">
      <dgm:prSet presAssocID="{FF4209CF-897B-41C3-9C7B-36141C2F9FA7}" presName="DropPin" presStyleLbl="alignNode1" presStyleIdx="0" presStyleCnt="7"/>
      <dgm:spPr/>
    </dgm:pt>
    <dgm:pt modelId="{656C4663-7C4C-4A05-9B8E-FBE765EE6C51}" type="pres">
      <dgm:prSet presAssocID="{FF4209CF-897B-41C3-9C7B-36141C2F9FA7}" presName="Ellipse" presStyleLbl="fgAcc1" presStyleIdx="1" presStyleCnt="8"/>
      <dgm:spPr>
        <a:solidFill>
          <a:schemeClr val="lt1">
            <a:alpha val="90000"/>
            <a:hueOff val="0"/>
            <a:satOff val="0"/>
            <a:lumOff val="0"/>
            <a:alphaOff val="0"/>
          </a:schemeClr>
        </a:solidFill>
        <a:ln w="12700" cap="flat" cmpd="sng" algn="ctr">
          <a:noFill/>
          <a:prstDash val="solid"/>
          <a:miter lim="800000"/>
        </a:ln>
        <a:effectLst/>
      </dgm:spPr>
    </dgm:pt>
    <dgm:pt modelId="{A668A97B-124A-45A1-8381-E3227BD85FE8}" type="pres">
      <dgm:prSet presAssocID="{FF4209CF-897B-41C3-9C7B-36141C2F9FA7}" presName="L2TextContainer" presStyleLbl="revTx" presStyleIdx="0" presStyleCnt="14">
        <dgm:presLayoutVars>
          <dgm:bulletEnabled val="1"/>
        </dgm:presLayoutVars>
      </dgm:prSet>
      <dgm:spPr/>
    </dgm:pt>
    <dgm:pt modelId="{8ACCE123-C989-46C1-B7FD-FA50ABEC947C}" type="pres">
      <dgm:prSet presAssocID="{FF4209CF-897B-41C3-9C7B-36141C2F9FA7}" presName="L1TextContainer" presStyleLbl="revTx" presStyleIdx="1" presStyleCnt="14">
        <dgm:presLayoutVars>
          <dgm:chMax val="1"/>
          <dgm:chPref val="1"/>
          <dgm:bulletEnabled val="1"/>
        </dgm:presLayoutVars>
      </dgm:prSet>
      <dgm:spPr/>
    </dgm:pt>
    <dgm:pt modelId="{6B04496D-97D5-4C4A-A362-7B46786429CD}" type="pres">
      <dgm:prSet presAssocID="{FF4209CF-897B-41C3-9C7B-36141C2F9FA7}" presName="ConnectLine" presStyleLbl="sibTrans1D1" presStyleIdx="0" presStyleCnt="7"/>
      <dgm:spPr>
        <a:noFill/>
        <a:ln w="12700" cap="flat" cmpd="sng" algn="ctr">
          <a:solidFill>
            <a:schemeClr val="accent5">
              <a:hueOff val="0"/>
              <a:satOff val="0"/>
              <a:lumOff val="0"/>
              <a:alphaOff val="0"/>
            </a:schemeClr>
          </a:solidFill>
          <a:prstDash val="dash"/>
          <a:miter lim="800000"/>
        </a:ln>
        <a:effectLst/>
      </dgm:spPr>
    </dgm:pt>
    <dgm:pt modelId="{DC265F4C-AB2A-4F80-98A7-82FC502E49D2}" type="pres">
      <dgm:prSet presAssocID="{FF4209CF-897B-41C3-9C7B-36141C2F9FA7}" presName="EmptyPlaceHolder" presStyleCnt="0"/>
      <dgm:spPr/>
    </dgm:pt>
    <dgm:pt modelId="{754E7C17-53C2-4829-8008-302721475D49}" type="pres">
      <dgm:prSet presAssocID="{A12BB6C7-6B24-460B-9D2A-B32840F59D97}" presName="spaceBetweenRectangles" presStyleCnt="0"/>
      <dgm:spPr/>
    </dgm:pt>
    <dgm:pt modelId="{D0F1C883-D090-4B68-9E55-4455ACC389A3}" type="pres">
      <dgm:prSet presAssocID="{30F50C3E-E689-4749-B2DE-A380B36249A8}" presName="composite" presStyleCnt="0"/>
      <dgm:spPr/>
    </dgm:pt>
    <dgm:pt modelId="{2B2928D1-331D-4A9F-A1F9-2C95098F0786}" type="pres">
      <dgm:prSet presAssocID="{30F50C3E-E689-4749-B2DE-A380B36249A8}" presName="ConnectorPoint" presStyleLbl="lnNode1" presStyleIdx="1" presStyleCnt="7"/>
      <dgm:spPr>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gm:spPr>
    </dgm:pt>
    <dgm:pt modelId="{DB44936C-DFAC-455D-B978-61D277C6C060}" type="pres">
      <dgm:prSet presAssocID="{30F50C3E-E689-4749-B2DE-A380B36249A8}" presName="DropPinPlaceHolder" presStyleCnt="0"/>
      <dgm:spPr/>
    </dgm:pt>
    <dgm:pt modelId="{5B4579F9-026B-48AE-A6CF-911AC4DA134A}" type="pres">
      <dgm:prSet presAssocID="{30F50C3E-E689-4749-B2DE-A380B36249A8}" presName="DropPin" presStyleLbl="alignNode1" presStyleIdx="1" presStyleCnt="7"/>
      <dgm:spPr/>
    </dgm:pt>
    <dgm:pt modelId="{24F66197-6C48-45AF-BAAB-2D8BE1C9A9BC}" type="pres">
      <dgm:prSet presAssocID="{30F50C3E-E689-4749-B2DE-A380B36249A8}" presName="Ellipse" presStyleLbl="fgAcc1" presStyleIdx="2" presStyleCnt="8"/>
      <dgm:spPr>
        <a:solidFill>
          <a:schemeClr val="lt1">
            <a:alpha val="90000"/>
            <a:hueOff val="0"/>
            <a:satOff val="0"/>
            <a:lumOff val="0"/>
            <a:alphaOff val="0"/>
          </a:schemeClr>
        </a:solidFill>
        <a:ln w="12700" cap="flat" cmpd="sng" algn="ctr">
          <a:noFill/>
          <a:prstDash val="solid"/>
          <a:miter lim="800000"/>
        </a:ln>
        <a:effectLst/>
      </dgm:spPr>
    </dgm:pt>
    <dgm:pt modelId="{7BAC1B5F-7FCA-4765-AF5D-DD5BC6F6B2AA}" type="pres">
      <dgm:prSet presAssocID="{30F50C3E-E689-4749-B2DE-A380B36249A8}" presName="L2TextContainer" presStyleLbl="revTx" presStyleIdx="2" presStyleCnt="14">
        <dgm:presLayoutVars>
          <dgm:bulletEnabled val="1"/>
        </dgm:presLayoutVars>
      </dgm:prSet>
      <dgm:spPr/>
    </dgm:pt>
    <dgm:pt modelId="{70F61D89-6BB6-4218-9167-C918FE0DE744}" type="pres">
      <dgm:prSet presAssocID="{30F50C3E-E689-4749-B2DE-A380B36249A8}" presName="L1TextContainer" presStyleLbl="revTx" presStyleIdx="3" presStyleCnt="14">
        <dgm:presLayoutVars>
          <dgm:chMax val="1"/>
          <dgm:chPref val="1"/>
          <dgm:bulletEnabled val="1"/>
        </dgm:presLayoutVars>
      </dgm:prSet>
      <dgm:spPr/>
    </dgm:pt>
    <dgm:pt modelId="{AD7225F6-4D24-4251-9B85-9788DA7BA9E8}" type="pres">
      <dgm:prSet presAssocID="{30F50C3E-E689-4749-B2DE-A380B36249A8}" presName="ConnectLine" presStyleLbl="sibTrans1D1" presStyleIdx="1" presStyleCnt="7"/>
      <dgm:spPr>
        <a:noFill/>
        <a:ln w="12700" cap="flat" cmpd="sng" algn="ctr">
          <a:solidFill>
            <a:schemeClr val="accent5">
              <a:hueOff val="1001784"/>
              <a:satOff val="-4397"/>
              <a:lumOff val="1307"/>
              <a:alphaOff val="0"/>
            </a:schemeClr>
          </a:solidFill>
          <a:prstDash val="dash"/>
          <a:miter lim="800000"/>
        </a:ln>
        <a:effectLst/>
      </dgm:spPr>
    </dgm:pt>
    <dgm:pt modelId="{6E112FE5-DCFD-429F-9844-F15CBD865E08}" type="pres">
      <dgm:prSet presAssocID="{30F50C3E-E689-4749-B2DE-A380B36249A8}" presName="EmptyPlaceHolder" presStyleCnt="0"/>
      <dgm:spPr/>
    </dgm:pt>
    <dgm:pt modelId="{5DA9DD93-A953-4CB9-B9A4-BF931E9C12E6}" type="pres">
      <dgm:prSet presAssocID="{73E9C396-E906-41ED-A398-EE101353F0BC}" presName="spaceBetweenRectangles" presStyleCnt="0"/>
      <dgm:spPr/>
    </dgm:pt>
    <dgm:pt modelId="{D8EB1EAC-BC62-4758-84E0-E82104E83F70}" type="pres">
      <dgm:prSet presAssocID="{6E58BA53-F355-4967-9B63-A00F41C48057}" presName="composite" presStyleCnt="0"/>
      <dgm:spPr/>
    </dgm:pt>
    <dgm:pt modelId="{66F58FA4-B1A2-4296-A653-65832C552FA6}" type="pres">
      <dgm:prSet presAssocID="{6E58BA53-F355-4967-9B63-A00F41C48057}" presName="ConnectorPoint" presStyleLbl="lnNode1" presStyleIdx="2" presStyleCnt="7"/>
      <dgm:spPr>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gm:spPr>
    </dgm:pt>
    <dgm:pt modelId="{AC39DCDB-B9E6-4AD7-B175-07B1191197DE}" type="pres">
      <dgm:prSet presAssocID="{6E58BA53-F355-4967-9B63-A00F41C48057}" presName="DropPinPlaceHolder" presStyleCnt="0"/>
      <dgm:spPr/>
    </dgm:pt>
    <dgm:pt modelId="{4DE32D6A-4F15-4BD8-8A04-E92DEB66879A}" type="pres">
      <dgm:prSet presAssocID="{6E58BA53-F355-4967-9B63-A00F41C48057}" presName="DropPin" presStyleLbl="alignNode1" presStyleIdx="2" presStyleCnt="7"/>
      <dgm:spPr>
        <a:solidFill>
          <a:srgbClr val="9B69BC"/>
        </a:solidFill>
        <a:ln>
          <a:solidFill>
            <a:srgbClr val="864DAD"/>
          </a:solidFill>
        </a:ln>
      </dgm:spPr>
    </dgm:pt>
    <dgm:pt modelId="{EF143EFB-B190-4E5C-A5AE-C4FBCD50B752}" type="pres">
      <dgm:prSet presAssocID="{6E58BA53-F355-4967-9B63-A00F41C48057}" presName="Ellipse" presStyleLbl="fgAcc1" presStyleIdx="3" presStyleCnt="8"/>
      <dgm:spPr>
        <a:solidFill>
          <a:schemeClr val="lt1">
            <a:alpha val="90000"/>
            <a:hueOff val="0"/>
            <a:satOff val="0"/>
            <a:lumOff val="0"/>
            <a:alphaOff val="0"/>
          </a:schemeClr>
        </a:solidFill>
        <a:ln w="12700" cap="flat" cmpd="sng" algn="ctr">
          <a:noFill/>
          <a:prstDash val="solid"/>
          <a:miter lim="800000"/>
        </a:ln>
        <a:effectLst/>
      </dgm:spPr>
    </dgm:pt>
    <dgm:pt modelId="{9FAD0447-C579-42AF-9CEF-D4C617799519}" type="pres">
      <dgm:prSet presAssocID="{6E58BA53-F355-4967-9B63-A00F41C48057}" presName="L2TextContainer" presStyleLbl="revTx" presStyleIdx="4" presStyleCnt="14">
        <dgm:presLayoutVars>
          <dgm:bulletEnabled val="1"/>
        </dgm:presLayoutVars>
      </dgm:prSet>
      <dgm:spPr/>
    </dgm:pt>
    <dgm:pt modelId="{AB197FB0-0F12-4A59-9F3F-1C31859ED54E}" type="pres">
      <dgm:prSet presAssocID="{6E58BA53-F355-4967-9B63-A00F41C48057}" presName="L1TextContainer" presStyleLbl="revTx" presStyleIdx="5" presStyleCnt="14">
        <dgm:presLayoutVars>
          <dgm:chMax val="1"/>
          <dgm:chPref val="1"/>
          <dgm:bulletEnabled val="1"/>
        </dgm:presLayoutVars>
      </dgm:prSet>
      <dgm:spPr/>
    </dgm:pt>
    <dgm:pt modelId="{838DE1A9-11F3-4AAE-80B5-CEC31C2EBA92}" type="pres">
      <dgm:prSet presAssocID="{6E58BA53-F355-4967-9B63-A00F41C48057}" presName="ConnectLine" presStyleLbl="sibTrans1D1" presStyleIdx="2" presStyleCnt="7"/>
      <dgm:spPr>
        <a:noFill/>
        <a:ln w="12700" cap="flat" cmpd="sng" algn="ctr">
          <a:solidFill>
            <a:schemeClr val="accent5">
              <a:hueOff val="2003568"/>
              <a:satOff val="-8793"/>
              <a:lumOff val="2614"/>
              <a:alphaOff val="0"/>
            </a:schemeClr>
          </a:solidFill>
          <a:prstDash val="dash"/>
          <a:miter lim="800000"/>
        </a:ln>
        <a:effectLst/>
      </dgm:spPr>
    </dgm:pt>
    <dgm:pt modelId="{33AB1B38-8BC6-42F7-A510-636B61ED7820}" type="pres">
      <dgm:prSet presAssocID="{6E58BA53-F355-4967-9B63-A00F41C48057}" presName="EmptyPlaceHolder" presStyleCnt="0"/>
      <dgm:spPr/>
    </dgm:pt>
    <dgm:pt modelId="{62792BF9-29FD-4D4A-8A65-8D65D1F97700}" type="pres">
      <dgm:prSet presAssocID="{99B84BCA-0ED4-4115-8CDC-E7F06D48D951}" presName="spaceBetweenRectangles" presStyleCnt="0"/>
      <dgm:spPr/>
    </dgm:pt>
    <dgm:pt modelId="{F82BC95B-14E4-4AFE-AD17-1415B67F5EB0}" type="pres">
      <dgm:prSet presAssocID="{72A1968C-76A3-4D00-9A42-590C912CFB47}" presName="composite" presStyleCnt="0"/>
      <dgm:spPr/>
    </dgm:pt>
    <dgm:pt modelId="{4882ED51-DF7B-418B-AED9-24BC8B93AFC5}" type="pres">
      <dgm:prSet presAssocID="{72A1968C-76A3-4D00-9A42-590C912CFB47}" presName="ConnectorPoint" presStyleLbl="lnNode1" presStyleIdx="3" presStyleCnt="7"/>
      <dgm:spPr>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gm:spPr>
    </dgm:pt>
    <dgm:pt modelId="{6330EC7A-332D-40DD-8E48-E0E442C37C4D}" type="pres">
      <dgm:prSet presAssocID="{72A1968C-76A3-4D00-9A42-590C912CFB47}" presName="DropPinPlaceHolder" presStyleCnt="0"/>
      <dgm:spPr/>
    </dgm:pt>
    <dgm:pt modelId="{CF7B6860-6C29-4C93-8B53-A1443FBFD924}" type="pres">
      <dgm:prSet presAssocID="{72A1968C-76A3-4D00-9A42-590C912CFB47}" presName="DropPin" presStyleLbl="alignNode1" presStyleIdx="3" presStyleCnt="7" custLinFactNeighborX="-9431" custLinFactNeighborY="1339"/>
      <dgm:spPr/>
    </dgm:pt>
    <dgm:pt modelId="{C4BB4EC8-1530-4A54-A2A3-DD9B2823FACC}" type="pres">
      <dgm:prSet presAssocID="{72A1968C-76A3-4D00-9A42-590C912CFB47}" presName="Ellipse" presStyleLbl="fgAcc1" presStyleIdx="4" presStyleCnt="8"/>
      <dgm:spPr>
        <a:solidFill>
          <a:schemeClr val="lt1">
            <a:alpha val="90000"/>
            <a:hueOff val="0"/>
            <a:satOff val="0"/>
            <a:lumOff val="0"/>
            <a:alphaOff val="0"/>
          </a:schemeClr>
        </a:solidFill>
        <a:ln w="12700" cap="flat" cmpd="sng" algn="ctr">
          <a:noFill/>
          <a:prstDash val="solid"/>
          <a:miter lim="800000"/>
        </a:ln>
        <a:effectLst/>
      </dgm:spPr>
    </dgm:pt>
    <dgm:pt modelId="{154B02D3-1CDF-4469-B4C7-38635369252C}" type="pres">
      <dgm:prSet presAssocID="{72A1968C-76A3-4D00-9A42-590C912CFB47}" presName="L2TextContainer" presStyleLbl="revTx" presStyleIdx="6" presStyleCnt="14">
        <dgm:presLayoutVars>
          <dgm:bulletEnabled val="1"/>
        </dgm:presLayoutVars>
      </dgm:prSet>
      <dgm:spPr/>
    </dgm:pt>
    <dgm:pt modelId="{68394D26-8440-41C4-AC42-3F023E27A06C}" type="pres">
      <dgm:prSet presAssocID="{72A1968C-76A3-4D00-9A42-590C912CFB47}" presName="L1TextContainer" presStyleLbl="revTx" presStyleIdx="7" presStyleCnt="14" custLinFactNeighborX="-1761" custLinFactNeighborY="1339">
        <dgm:presLayoutVars>
          <dgm:chMax val="1"/>
          <dgm:chPref val="1"/>
          <dgm:bulletEnabled val="1"/>
        </dgm:presLayoutVars>
      </dgm:prSet>
      <dgm:spPr/>
    </dgm:pt>
    <dgm:pt modelId="{31D18754-3FB0-480E-B467-70CFFAB18868}" type="pres">
      <dgm:prSet presAssocID="{72A1968C-76A3-4D00-9A42-590C912CFB47}" presName="ConnectLine" presStyleLbl="sibTrans1D1" presStyleIdx="3" presStyleCnt="7" custLinFactX="-58000" custLinFactNeighborX="-100000"/>
      <dgm:spPr>
        <a:noFill/>
        <a:ln w="12700" cap="flat" cmpd="sng" algn="ctr">
          <a:solidFill>
            <a:schemeClr val="accent5">
              <a:hueOff val="3005351"/>
              <a:satOff val="-13190"/>
              <a:lumOff val="3921"/>
              <a:alphaOff val="0"/>
            </a:schemeClr>
          </a:solidFill>
          <a:prstDash val="dash"/>
          <a:miter lim="800000"/>
        </a:ln>
        <a:effectLst/>
      </dgm:spPr>
    </dgm:pt>
    <dgm:pt modelId="{0B25005D-1EC1-4EFB-B23D-F5B77D9B663F}" type="pres">
      <dgm:prSet presAssocID="{72A1968C-76A3-4D00-9A42-590C912CFB47}" presName="EmptyPlaceHolder" presStyleCnt="0"/>
      <dgm:spPr/>
    </dgm:pt>
    <dgm:pt modelId="{026845EA-1148-4825-8A55-80324AC0D262}" type="pres">
      <dgm:prSet presAssocID="{EF672C74-B96C-4FED-B1A7-C0958A1B07F7}" presName="spaceBetweenRectangles" presStyleCnt="0"/>
      <dgm:spPr/>
    </dgm:pt>
    <dgm:pt modelId="{4CBDA321-891C-46CD-9AA1-B2FBD145BFAF}" type="pres">
      <dgm:prSet presAssocID="{6E3D9C8D-B89D-40B2-9D51-EE76FF68D5EF}" presName="composite" presStyleCnt="0"/>
      <dgm:spPr/>
    </dgm:pt>
    <dgm:pt modelId="{C22833B4-9465-41AF-82D4-44B62729B815}" type="pres">
      <dgm:prSet presAssocID="{6E3D9C8D-B89D-40B2-9D51-EE76FF68D5EF}" presName="ConnectorPoint" presStyleLbl="lnNode1" presStyleIdx="4" presStyleCnt="7"/>
      <dgm:spPr>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gm:spPr>
    </dgm:pt>
    <dgm:pt modelId="{69B587A6-E0D0-413B-918D-383E182DD505}" type="pres">
      <dgm:prSet presAssocID="{6E3D9C8D-B89D-40B2-9D51-EE76FF68D5EF}" presName="DropPinPlaceHolder" presStyleCnt="0"/>
      <dgm:spPr/>
    </dgm:pt>
    <dgm:pt modelId="{9A98CBEA-4C17-4A96-9670-E14F274BC309}" type="pres">
      <dgm:prSet presAssocID="{6E3D9C8D-B89D-40B2-9D51-EE76FF68D5EF}" presName="DropPin" presStyleLbl="alignNode1" presStyleIdx="4" presStyleCnt="7"/>
      <dgm:spPr/>
    </dgm:pt>
    <dgm:pt modelId="{8CAF6538-A283-4F1B-8A46-58D31863A555}" type="pres">
      <dgm:prSet presAssocID="{6E3D9C8D-B89D-40B2-9D51-EE76FF68D5EF}" presName="Ellipse" presStyleLbl="fgAcc1" presStyleIdx="5" presStyleCnt="8"/>
      <dgm:spPr>
        <a:solidFill>
          <a:schemeClr val="lt1">
            <a:alpha val="90000"/>
            <a:hueOff val="0"/>
            <a:satOff val="0"/>
            <a:lumOff val="0"/>
            <a:alphaOff val="0"/>
          </a:schemeClr>
        </a:solidFill>
        <a:ln w="12700" cap="flat" cmpd="sng" algn="ctr">
          <a:noFill/>
          <a:prstDash val="solid"/>
          <a:miter lim="800000"/>
        </a:ln>
        <a:effectLst/>
      </dgm:spPr>
    </dgm:pt>
    <dgm:pt modelId="{F899B51D-C1EA-4D3E-B50E-BDC51632BBFA}" type="pres">
      <dgm:prSet presAssocID="{6E3D9C8D-B89D-40B2-9D51-EE76FF68D5EF}" presName="L2TextContainer" presStyleLbl="revTx" presStyleIdx="8" presStyleCnt="14">
        <dgm:presLayoutVars>
          <dgm:bulletEnabled val="1"/>
        </dgm:presLayoutVars>
      </dgm:prSet>
      <dgm:spPr/>
    </dgm:pt>
    <dgm:pt modelId="{3CECF23A-E6F6-46C6-907D-BB154266792C}" type="pres">
      <dgm:prSet presAssocID="{6E3D9C8D-B89D-40B2-9D51-EE76FF68D5EF}" presName="L1TextContainer" presStyleLbl="revTx" presStyleIdx="9" presStyleCnt="14">
        <dgm:presLayoutVars>
          <dgm:chMax val="1"/>
          <dgm:chPref val="1"/>
          <dgm:bulletEnabled val="1"/>
        </dgm:presLayoutVars>
      </dgm:prSet>
      <dgm:spPr/>
    </dgm:pt>
    <dgm:pt modelId="{4B37F2D2-9961-40C5-BAC9-D2269F0B19F6}" type="pres">
      <dgm:prSet presAssocID="{6E3D9C8D-B89D-40B2-9D51-EE76FF68D5EF}" presName="ConnectLine" presStyleLbl="sibTrans1D1" presStyleIdx="4" presStyleCnt="7"/>
      <dgm:spPr>
        <a:noFill/>
        <a:ln w="12700" cap="flat" cmpd="sng" algn="ctr">
          <a:solidFill>
            <a:schemeClr val="accent5">
              <a:hueOff val="4007135"/>
              <a:satOff val="-17587"/>
              <a:lumOff val="5229"/>
              <a:alphaOff val="0"/>
            </a:schemeClr>
          </a:solidFill>
          <a:prstDash val="dash"/>
          <a:miter lim="800000"/>
        </a:ln>
        <a:effectLst/>
      </dgm:spPr>
    </dgm:pt>
    <dgm:pt modelId="{228BB714-703E-4D7C-B9A9-0A25B8731791}" type="pres">
      <dgm:prSet presAssocID="{6E3D9C8D-B89D-40B2-9D51-EE76FF68D5EF}" presName="EmptyPlaceHolder" presStyleCnt="0"/>
      <dgm:spPr/>
    </dgm:pt>
    <dgm:pt modelId="{0DE9D098-EABA-4129-B6ED-CF18B57CCAA1}" type="pres">
      <dgm:prSet presAssocID="{07B5105F-9A04-4A1C-8D22-027DFEBC5D20}" presName="spaceBetweenRectangles" presStyleCnt="0"/>
      <dgm:spPr/>
    </dgm:pt>
    <dgm:pt modelId="{77CCF7C9-8154-44D5-B23C-DB9B0FD7DCA5}" type="pres">
      <dgm:prSet presAssocID="{004FD863-8742-4B7A-890B-410BB99E8CE2}" presName="composite" presStyleCnt="0"/>
      <dgm:spPr/>
    </dgm:pt>
    <dgm:pt modelId="{92095B8D-3D85-4FD4-9F2B-78BAF6768072}" type="pres">
      <dgm:prSet presAssocID="{004FD863-8742-4B7A-890B-410BB99E8CE2}" presName="ConnectorPoint" presStyleLbl="lnNode1" presStyleIdx="5" presStyleCnt="7"/>
      <dgm:spPr>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gm:spPr>
    </dgm:pt>
    <dgm:pt modelId="{B43E8A74-4268-4ACF-BECA-CAF50CCFB602}" type="pres">
      <dgm:prSet presAssocID="{004FD863-8742-4B7A-890B-410BB99E8CE2}" presName="DropPinPlaceHolder" presStyleCnt="0"/>
      <dgm:spPr/>
    </dgm:pt>
    <dgm:pt modelId="{07518C91-B2D0-4903-A372-7F6DED0409BC}" type="pres">
      <dgm:prSet presAssocID="{004FD863-8742-4B7A-890B-410BB99E8CE2}" presName="DropPin" presStyleLbl="alignNode1" presStyleIdx="5" presStyleCnt="7"/>
      <dgm:spPr>
        <a:solidFill>
          <a:schemeClr val="tx2">
            <a:lumMod val="60000"/>
            <a:lumOff val="40000"/>
          </a:schemeClr>
        </a:solidFill>
        <a:ln>
          <a:solidFill>
            <a:schemeClr val="tx2">
              <a:lumMod val="60000"/>
              <a:lumOff val="40000"/>
            </a:schemeClr>
          </a:solidFill>
        </a:ln>
      </dgm:spPr>
    </dgm:pt>
    <dgm:pt modelId="{2737BDA6-CDB5-4F9A-A91D-CDEA90DBE6A4}" type="pres">
      <dgm:prSet presAssocID="{004FD863-8742-4B7A-890B-410BB99E8CE2}" presName="Ellipse" presStyleLbl="fgAcc1" presStyleIdx="6" presStyleCnt="8"/>
      <dgm:spPr>
        <a:solidFill>
          <a:schemeClr val="lt1">
            <a:alpha val="90000"/>
            <a:hueOff val="0"/>
            <a:satOff val="0"/>
            <a:lumOff val="0"/>
            <a:alphaOff val="0"/>
          </a:schemeClr>
        </a:solidFill>
        <a:ln w="12700" cap="flat" cmpd="sng" algn="ctr">
          <a:noFill/>
          <a:prstDash val="solid"/>
          <a:miter lim="800000"/>
        </a:ln>
        <a:effectLst/>
      </dgm:spPr>
    </dgm:pt>
    <dgm:pt modelId="{A699EEB1-3540-4867-99BC-B957BFEEBA38}" type="pres">
      <dgm:prSet presAssocID="{004FD863-8742-4B7A-890B-410BB99E8CE2}" presName="L2TextContainer" presStyleLbl="revTx" presStyleIdx="10" presStyleCnt="14">
        <dgm:presLayoutVars>
          <dgm:bulletEnabled val="1"/>
        </dgm:presLayoutVars>
      </dgm:prSet>
      <dgm:spPr/>
    </dgm:pt>
    <dgm:pt modelId="{EA538D56-5C65-43EA-81D0-CD1E5CBC9F59}" type="pres">
      <dgm:prSet presAssocID="{004FD863-8742-4B7A-890B-410BB99E8CE2}" presName="L1TextContainer" presStyleLbl="revTx" presStyleIdx="11" presStyleCnt="14">
        <dgm:presLayoutVars>
          <dgm:chMax val="1"/>
          <dgm:chPref val="1"/>
          <dgm:bulletEnabled val="1"/>
        </dgm:presLayoutVars>
      </dgm:prSet>
      <dgm:spPr/>
    </dgm:pt>
    <dgm:pt modelId="{ECA352F1-FDE4-445A-939C-CF4C3A4444A0}" type="pres">
      <dgm:prSet presAssocID="{004FD863-8742-4B7A-890B-410BB99E8CE2}" presName="ConnectLine" presStyleLbl="sibTrans1D1" presStyleIdx="5" presStyleCnt="7"/>
      <dgm:spPr>
        <a:noFill/>
        <a:ln w="12700" cap="flat" cmpd="sng" algn="ctr">
          <a:solidFill>
            <a:schemeClr val="accent5">
              <a:hueOff val="5008919"/>
              <a:satOff val="-21983"/>
              <a:lumOff val="6536"/>
              <a:alphaOff val="0"/>
            </a:schemeClr>
          </a:solidFill>
          <a:prstDash val="dash"/>
          <a:miter lim="800000"/>
        </a:ln>
        <a:effectLst/>
      </dgm:spPr>
    </dgm:pt>
    <dgm:pt modelId="{24E1B9BB-F421-479A-91FF-8F38B437BE14}" type="pres">
      <dgm:prSet presAssocID="{004FD863-8742-4B7A-890B-410BB99E8CE2}" presName="EmptyPlaceHolder" presStyleCnt="0"/>
      <dgm:spPr/>
    </dgm:pt>
    <dgm:pt modelId="{533B7DB3-9B62-4EC9-9116-35F5C6964E06}" type="pres">
      <dgm:prSet presAssocID="{B922D27B-6E97-46EB-91E5-95FC8F215DC2}" presName="spaceBetweenRectangles" presStyleCnt="0"/>
      <dgm:spPr/>
    </dgm:pt>
    <dgm:pt modelId="{EE5E0515-15F7-43D7-93FD-0AF89C971BD9}" type="pres">
      <dgm:prSet presAssocID="{8B88D7A2-C2DF-4500-9143-4D039D03ACD8}" presName="composite" presStyleCnt="0"/>
      <dgm:spPr/>
    </dgm:pt>
    <dgm:pt modelId="{05EB9770-2809-4C3B-9E53-5C53C82F25D8}" type="pres">
      <dgm:prSet presAssocID="{8B88D7A2-C2DF-4500-9143-4D039D03ACD8}" presName="ConnectorPoint" presStyleLbl="lnNode1" presStyleIdx="6" presStyleCnt="7"/>
      <dgm:spPr>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gm:spPr>
    </dgm:pt>
    <dgm:pt modelId="{A8B1F634-B2B0-4AFA-9188-ED9AD5A26CEB}" type="pres">
      <dgm:prSet presAssocID="{8B88D7A2-C2DF-4500-9143-4D039D03ACD8}" presName="DropPinPlaceHolder" presStyleCnt="0"/>
      <dgm:spPr/>
    </dgm:pt>
    <dgm:pt modelId="{B5AC1D3A-1AFE-48F0-9740-7F7DEAE125D6}" type="pres">
      <dgm:prSet presAssocID="{8B88D7A2-C2DF-4500-9143-4D039D03ACD8}" presName="DropPin" presStyleLbl="alignNode1" presStyleIdx="6" presStyleCnt="7"/>
      <dgm:spPr>
        <a:solidFill>
          <a:schemeClr val="accent3"/>
        </a:solidFill>
        <a:ln>
          <a:solidFill>
            <a:schemeClr val="accent3">
              <a:lumMod val="75000"/>
            </a:schemeClr>
          </a:solidFill>
        </a:ln>
      </dgm:spPr>
    </dgm:pt>
    <dgm:pt modelId="{A8B7CFA5-DD90-474A-A36B-395831F4D63F}" type="pres">
      <dgm:prSet presAssocID="{8B88D7A2-C2DF-4500-9143-4D039D03ACD8}" presName="Ellipse" presStyleLbl="fgAcc1" presStyleIdx="7" presStyleCnt="8"/>
      <dgm:spPr>
        <a:solidFill>
          <a:schemeClr val="lt1">
            <a:alpha val="90000"/>
            <a:hueOff val="0"/>
            <a:satOff val="0"/>
            <a:lumOff val="0"/>
            <a:alphaOff val="0"/>
          </a:schemeClr>
        </a:solidFill>
        <a:ln w="12700" cap="flat" cmpd="sng" algn="ctr">
          <a:noFill/>
          <a:prstDash val="solid"/>
          <a:miter lim="800000"/>
        </a:ln>
        <a:effectLst/>
      </dgm:spPr>
    </dgm:pt>
    <dgm:pt modelId="{27C5D1BF-8375-4F2F-8F69-62C5DD498D86}" type="pres">
      <dgm:prSet presAssocID="{8B88D7A2-C2DF-4500-9143-4D039D03ACD8}" presName="L2TextContainer" presStyleLbl="revTx" presStyleIdx="12" presStyleCnt="14">
        <dgm:presLayoutVars>
          <dgm:bulletEnabled val="1"/>
        </dgm:presLayoutVars>
      </dgm:prSet>
      <dgm:spPr/>
    </dgm:pt>
    <dgm:pt modelId="{733C4DBA-1274-416A-BCC8-352957253BAF}" type="pres">
      <dgm:prSet presAssocID="{8B88D7A2-C2DF-4500-9143-4D039D03ACD8}" presName="L1TextContainer" presStyleLbl="revTx" presStyleIdx="13" presStyleCnt="14">
        <dgm:presLayoutVars>
          <dgm:chMax val="1"/>
          <dgm:chPref val="1"/>
          <dgm:bulletEnabled val="1"/>
        </dgm:presLayoutVars>
      </dgm:prSet>
      <dgm:spPr/>
    </dgm:pt>
    <dgm:pt modelId="{9DF81F3D-7400-484B-BB6C-DB4BE4FA9774}" type="pres">
      <dgm:prSet presAssocID="{8B88D7A2-C2DF-4500-9143-4D039D03ACD8}" presName="ConnectLine" presStyleLbl="sibTrans1D1" presStyleIdx="6" presStyleCnt="7"/>
      <dgm:spPr>
        <a:noFill/>
        <a:ln w="12700" cap="flat" cmpd="sng" algn="ctr">
          <a:solidFill>
            <a:schemeClr val="accent5">
              <a:hueOff val="6010703"/>
              <a:satOff val="-26380"/>
              <a:lumOff val="7843"/>
              <a:alphaOff val="0"/>
            </a:schemeClr>
          </a:solidFill>
          <a:prstDash val="dash"/>
          <a:miter lim="800000"/>
        </a:ln>
        <a:effectLst/>
      </dgm:spPr>
    </dgm:pt>
    <dgm:pt modelId="{D5B6C68E-E469-4661-AD1A-9C848B07625A}" type="pres">
      <dgm:prSet presAssocID="{8B88D7A2-C2DF-4500-9143-4D039D03ACD8}" presName="EmptyPlaceHolder" presStyleCnt="0"/>
      <dgm:spPr/>
    </dgm:pt>
  </dgm:ptLst>
  <dgm:cxnLst>
    <dgm:cxn modelId="{980AC300-D7AF-4E11-A14D-1917E88142A5}" srcId="{0D02CEED-0108-44FE-A671-AF753BDBF99E}" destId="{004FD863-8742-4B7A-890B-410BB99E8CE2}" srcOrd="5" destOrd="0" parTransId="{98BDAC9A-0C9C-4B46-8C84-8B6D74D41F3D}" sibTransId="{B922D27B-6E97-46EB-91E5-95FC8F215DC2}"/>
    <dgm:cxn modelId="{75437C1E-4B8C-4EDF-9B2F-1990936020B3}" type="presOf" srcId="{72A1968C-76A3-4D00-9A42-590C912CFB47}" destId="{68394D26-8440-41C4-AC42-3F023E27A06C}" srcOrd="0" destOrd="0" presId="urn:microsoft.com/office/officeart/2017/3/layout/DropPinTimeline"/>
    <dgm:cxn modelId="{A99B4531-0C72-44FE-A922-CC5805AA2821}" srcId="{6E58BA53-F355-4967-9B63-A00F41C48057}" destId="{246EDE87-043A-4612-A7BF-7468786F88CF}" srcOrd="0" destOrd="0" parTransId="{0B2E93BF-52C2-49D0-B34E-1DA10E75249E}" sibTransId="{7C1D9968-3BAA-4DB2-B7B4-27016B64019A}"/>
    <dgm:cxn modelId="{225AB961-3C94-4D1B-8760-C3AFD6F1125F}" srcId="{0D02CEED-0108-44FE-A671-AF753BDBF99E}" destId="{8B88D7A2-C2DF-4500-9143-4D039D03ACD8}" srcOrd="6" destOrd="0" parTransId="{70463623-B836-40AA-85C5-C907B74DA79B}" sibTransId="{E5D10410-EEBD-4AA3-AC52-D766A374848D}"/>
    <dgm:cxn modelId="{BC25D242-6587-43C8-9620-FDC1D78E985F}" srcId="{0D02CEED-0108-44FE-A671-AF753BDBF99E}" destId="{72A1968C-76A3-4D00-9A42-590C912CFB47}" srcOrd="3" destOrd="0" parTransId="{D3D1D918-D5B7-4804-A86F-0DFC06837AD7}" sibTransId="{EF672C74-B96C-4FED-B1A7-C0958A1B07F7}"/>
    <dgm:cxn modelId="{0F24F962-F3ED-4C13-8D1C-BC7E0C36E19E}" srcId="{FF4209CF-897B-41C3-9C7B-36141C2F9FA7}" destId="{C920E2F2-9D15-419D-A16B-B81FB13A2A72}" srcOrd="0" destOrd="0" parTransId="{3A008A4E-28FE-4C14-BA26-D059283A3F70}" sibTransId="{73BBCCE6-CD57-46A2-B8DF-B73E20257120}"/>
    <dgm:cxn modelId="{FDC9FD64-6255-41B1-9731-31CC90C3D369}" srcId="{8B88D7A2-C2DF-4500-9143-4D039D03ACD8}" destId="{8CF83719-CF7F-487D-BA2B-0B18F4CA5EEA}" srcOrd="0" destOrd="0" parTransId="{AA5CF355-2155-4045-B7FC-181375FF2BCB}" sibTransId="{0FDC7EDB-1D88-447F-A13B-B8E18EFE23D6}"/>
    <dgm:cxn modelId="{7C54A546-88F2-49DE-874B-BAE51B3F7AD6}" type="presOf" srcId="{004FD863-8742-4B7A-890B-410BB99E8CE2}" destId="{EA538D56-5C65-43EA-81D0-CD1E5CBC9F59}" srcOrd="0" destOrd="0" presId="urn:microsoft.com/office/officeart/2017/3/layout/DropPinTimeline"/>
    <dgm:cxn modelId="{CCCCE647-ECF4-4654-B8E7-9FE60C1D51E7}" srcId="{30F50C3E-E689-4749-B2DE-A380B36249A8}" destId="{DFA8BDC1-000A-475E-A75A-BD2BB9C56ACF}" srcOrd="0" destOrd="0" parTransId="{19722879-946B-4D66-8A52-C6BEA38A9DA0}" sibTransId="{2C6A2DD0-ADFB-44FC-9705-00A34D924646}"/>
    <dgm:cxn modelId="{D3BD5971-E190-4357-978B-F75ECD7B74B2}" type="presOf" srcId="{FF4209CF-897B-41C3-9C7B-36141C2F9FA7}" destId="{8ACCE123-C989-46C1-B7FD-FA50ABEC947C}" srcOrd="0" destOrd="0" presId="urn:microsoft.com/office/officeart/2017/3/layout/DropPinTimeline"/>
    <dgm:cxn modelId="{490F1B52-FCDC-45FB-8AA2-5E4266F3702F}" srcId="{004FD863-8742-4B7A-890B-410BB99E8CE2}" destId="{874EE52E-2A22-4545-94B0-B9726F8F119D}" srcOrd="0" destOrd="0" parTransId="{7D8A8210-C524-4EDF-BCDC-906B5375CFDA}" sibTransId="{3F876D99-D3B7-4252-9AFF-BF92312051F1}"/>
    <dgm:cxn modelId="{E72A0156-84A0-426F-98BF-6CD9AD297291}" type="presOf" srcId="{6E58BA53-F355-4967-9B63-A00F41C48057}" destId="{AB197FB0-0F12-4A59-9F3F-1C31859ED54E}" srcOrd="0" destOrd="0" presId="urn:microsoft.com/office/officeart/2017/3/layout/DropPinTimeline"/>
    <dgm:cxn modelId="{F318267E-67DF-460C-99C2-50039D80D0E8}" srcId="{72A1968C-76A3-4D00-9A42-590C912CFB47}" destId="{F5013EDC-A2F9-4FE9-B1F1-1403E2C6577A}" srcOrd="0" destOrd="0" parTransId="{1A0A09F8-A077-4064-9D2E-FA977CA984A2}" sibTransId="{768C02F2-2A16-464F-8B30-45A62CF5452C}"/>
    <dgm:cxn modelId="{435D5E81-2E9F-44F1-B776-8A74B850F8BA}" srcId="{0D02CEED-0108-44FE-A671-AF753BDBF99E}" destId="{6E3D9C8D-B89D-40B2-9D51-EE76FF68D5EF}" srcOrd="4" destOrd="0" parTransId="{D975CEFD-F858-477E-A5E9-1830253CB0A9}" sibTransId="{07B5105F-9A04-4A1C-8D22-027DFEBC5D20}"/>
    <dgm:cxn modelId="{8B83B681-1F2A-450F-938E-CE5CD0C7EE1F}" srcId="{0D02CEED-0108-44FE-A671-AF753BDBF99E}" destId="{FF4209CF-897B-41C3-9C7B-36141C2F9FA7}" srcOrd="0" destOrd="0" parTransId="{636887E1-4B45-43AF-992D-D3A9E50B9BB6}" sibTransId="{A12BB6C7-6B24-460B-9D2A-B32840F59D97}"/>
    <dgm:cxn modelId="{86660E97-D8C5-4A12-9039-A9593EFF74DE}" type="presOf" srcId="{6E3D9C8D-B89D-40B2-9D51-EE76FF68D5EF}" destId="{3CECF23A-E6F6-46C6-907D-BB154266792C}" srcOrd="0" destOrd="0" presId="urn:microsoft.com/office/officeart/2017/3/layout/DropPinTimeline"/>
    <dgm:cxn modelId="{5B81BFA3-D0FB-497A-8F9B-D98DBC76DA1B}" type="presOf" srcId="{C920E2F2-9D15-419D-A16B-B81FB13A2A72}" destId="{A668A97B-124A-45A1-8381-E3227BD85FE8}" srcOrd="0" destOrd="0" presId="urn:microsoft.com/office/officeart/2017/3/layout/DropPinTimeline"/>
    <dgm:cxn modelId="{B38C9FA6-D46B-4595-8E97-4DC7CCB1E3D7}" srcId="{6E3D9C8D-B89D-40B2-9D51-EE76FF68D5EF}" destId="{8995A71E-D61A-4E56-9F91-86016F03DC78}" srcOrd="0" destOrd="0" parTransId="{A2A6E964-6563-474D-9A1E-4F4E1BD30299}" sibTransId="{79F147E7-CF3A-495B-9436-3A64FCE213B7}"/>
    <dgm:cxn modelId="{4448C7BB-0197-4234-B032-71ADEF117C6E}" type="presOf" srcId="{8CF83719-CF7F-487D-BA2B-0B18F4CA5EEA}" destId="{27C5D1BF-8375-4F2F-8F69-62C5DD498D86}" srcOrd="0" destOrd="0" presId="urn:microsoft.com/office/officeart/2017/3/layout/DropPinTimeline"/>
    <dgm:cxn modelId="{B91937BF-6AEB-40EE-BE3F-3675FFA40B0B}" type="presOf" srcId="{8B88D7A2-C2DF-4500-9143-4D039D03ACD8}" destId="{733C4DBA-1274-416A-BCC8-352957253BAF}" srcOrd="0" destOrd="0" presId="urn:microsoft.com/office/officeart/2017/3/layout/DropPinTimeline"/>
    <dgm:cxn modelId="{A9192DD4-91A4-4241-AECC-05B1BA21FB2F}" srcId="{0D02CEED-0108-44FE-A671-AF753BDBF99E}" destId="{30F50C3E-E689-4749-B2DE-A380B36249A8}" srcOrd="1" destOrd="0" parTransId="{79677494-5720-431C-A698-ACF70BE9A8D5}" sibTransId="{73E9C396-E906-41ED-A398-EE101353F0BC}"/>
    <dgm:cxn modelId="{CC3094D4-91A6-4BD2-9028-DE9E0191AC4E}" type="presOf" srcId="{874EE52E-2A22-4545-94B0-B9726F8F119D}" destId="{A699EEB1-3540-4867-99BC-B957BFEEBA38}" srcOrd="0" destOrd="0" presId="urn:microsoft.com/office/officeart/2017/3/layout/DropPinTimeline"/>
    <dgm:cxn modelId="{0060FBDB-07F0-4E06-A19E-6E02AECD941E}" type="presOf" srcId="{30F50C3E-E689-4749-B2DE-A380B36249A8}" destId="{70F61D89-6BB6-4218-9167-C918FE0DE744}" srcOrd="0" destOrd="0" presId="urn:microsoft.com/office/officeart/2017/3/layout/DropPinTimeline"/>
    <dgm:cxn modelId="{1D7625DE-0A04-480A-B39D-C06CD9603E96}" type="presOf" srcId="{246EDE87-043A-4612-A7BF-7468786F88CF}" destId="{9FAD0447-C579-42AF-9CEF-D4C617799519}" srcOrd="0" destOrd="0" presId="urn:microsoft.com/office/officeart/2017/3/layout/DropPinTimeline"/>
    <dgm:cxn modelId="{E65036E3-1BCC-4BF5-8B37-E080B1B3C825}" type="presOf" srcId="{8995A71E-D61A-4E56-9F91-86016F03DC78}" destId="{F899B51D-C1EA-4D3E-B50E-BDC51632BBFA}" srcOrd="0" destOrd="0" presId="urn:microsoft.com/office/officeart/2017/3/layout/DropPinTimeline"/>
    <dgm:cxn modelId="{7D18D3E4-FE16-4DDE-A884-FA47E1F64A4B}" type="presOf" srcId="{F5013EDC-A2F9-4FE9-B1F1-1403E2C6577A}" destId="{154B02D3-1CDF-4469-B4C7-38635369252C}" srcOrd="0" destOrd="0" presId="urn:microsoft.com/office/officeart/2017/3/layout/DropPinTimeline"/>
    <dgm:cxn modelId="{7AB5F3E5-3E61-4F77-8C6B-8E185F6AEF2D}" srcId="{0D02CEED-0108-44FE-A671-AF753BDBF99E}" destId="{6E58BA53-F355-4967-9B63-A00F41C48057}" srcOrd="2" destOrd="0" parTransId="{866049F6-DEB5-4EF6-9589-E32CA661F227}" sibTransId="{99B84BCA-0ED4-4115-8CDC-E7F06D48D951}"/>
    <dgm:cxn modelId="{F1B75DEE-9215-472B-AC66-18C40059FB11}" type="presOf" srcId="{DFA8BDC1-000A-475E-A75A-BD2BB9C56ACF}" destId="{7BAC1B5F-7FCA-4765-AF5D-DD5BC6F6B2AA}" srcOrd="0" destOrd="0" presId="urn:microsoft.com/office/officeart/2017/3/layout/DropPinTimeline"/>
    <dgm:cxn modelId="{9471B1F0-1126-41A9-AE1C-9E570D0E230C}" type="presOf" srcId="{0D02CEED-0108-44FE-A671-AF753BDBF99E}" destId="{AA5AE18C-5131-48F0-939A-03E97B27110C}" srcOrd="0" destOrd="0" presId="urn:microsoft.com/office/officeart/2017/3/layout/DropPinTimeline"/>
    <dgm:cxn modelId="{761EC77B-87A8-426F-AC38-EB1D58B5F420}" type="presParOf" srcId="{AA5AE18C-5131-48F0-939A-03E97B27110C}" destId="{B8948FD1-18A7-45C2-A481-DD5E0A807A1E}" srcOrd="0" destOrd="0" presId="urn:microsoft.com/office/officeart/2017/3/layout/DropPinTimeline"/>
    <dgm:cxn modelId="{E3200C66-CF02-47C0-933F-23BE94B0EC58}" type="presParOf" srcId="{AA5AE18C-5131-48F0-939A-03E97B27110C}" destId="{700938DD-F76A-4D50-868F-4C8D87440D46}" srcOrd="1" destOrd="0" presId="urn:microsoft.com/office/officeart/2017/3/layout/DropPinTimeline"/>
    <dgm:cxn modelId="{74B9342A-9311-4A5D-B240-BAFE316EF43C}" type="presParOf" srcId="{700938DD-F76A-4D50-868F-4C8D87440D46}" destId="{A1F750BC-9994-45E0-A9CF-86B92D5F7F6C}" srcOrd="0" destOrd="0" presId="urn:microsoft.com/office/officeart/2017/3/layout/DropPinTimeline"/>
    <dgm:cxn modelId="{C18CE77D-1B6D-4D4A-B1D9-175DD4192509}" type="presParOf" srcId="{A1F750BC-9994-45E0-A9CF-86B92D5F7F6C}" destId="{238F01CB-479C-41E3-8900-7314A786B78A}" srcOrd="0" destOrd="0" presId="urn:microsoft.com/office/officeart/2017/3/layout/DropPinTimeline"/>
    <dgm:cxn modelId="{F5DD1450-B294-4F0A-A4B8-75F4A884A5BD}" type="presParOf" srcId="{A1F750BC-9994-45E0-A9CF-86B92D5F7F6C}" destId="{AE6BDCE2-A162-4196-9BB7-9C1308772D59}" srcOrd="1" destOrd="0" presId="urn:microsoft.com/office/officeart/2017/3/layout/DropPinTimeline"/>
    <dgm:cxn modelId="{808CF40A-1702-4CDB-99AD-ECF49C43E447}" type="presParOf" srcId="{AE6BDCE2-A162-4196-9BB7-9C1308772D59}" destId="{167E3E17-B58C-41D1-8499-C06998BF2A76}" srcOrd="0" destOrd="0" presId="urn:microsoft.com/office/officeart/2017/3/layout/DropPinTimeline"/>
    <dgm:cxn modelId="{E9439032-5D36-4EC1-89DA-BABF884FA2C4}" type="presParOf" srcId="{AE6BDCE2-A162-4196-9BB7-9C1308772D59}" destId="{656C4663-7C4C-4A05-9B8E-FBE765EE6C51}" srcOrd="1" destOrd="0" presId="urn:microsoft.com/office/officeart/2017/3/layout/DropPinTimeline"/>
    <dgm:cxn modelId="{50E5584C-E6C8-4F3A-9AA6-37F87A9B8504}" type="presParOf" srcId="{A1F750BC-9994-45E0-A9CF-86B92D5F7F6C}" destId="{A668A97B-124A-45A1-8381-E3227BD85FE8}" srcOrd="2" destOrd="0" presId="urn:microsoft.com/office/officeart/2017/3/layout/DropPinTimeline"/>
    <dgm:cxn modelId="{8DD7F78B-7AA8-45A6-933C-5C6885288396}" type="presParOf" srcId="{A1F750BC-9994-45E0-A9CF-86B92D5F7F6C}" destId="{8ACCE123-C989-46C1-B7FD-FA50ABEC947C}" srcOrd="3" destOrd="0" presId="urn:microsoft.com/office/officeart/2017/3/layout/DropPinTimeline"/>
    <dgm:cxn modelId="{78FB845F-5190-4001-9083-C7FE3CD1FBBF}" type="presParOf" srcId="{A1F750BC-9994-45E0-A9CF-86B92D5F7F6C}" destId="{6B04496D-97D5-4C4A-A362-7B46786429CD}" srcOrd="4" destOrd="0" presId="urn:microsoft.com/office/officeart/2017/3/layout/DropPinTimeline"/>
    <dgm:cxn modelId="{F5490606-5200-4E7B-878F-D72D660A44B6}" type="presParOf" srcId="{A1F750BC-9994-45E0-A9CF-86B92D5F7F6C}" destId="{DC265F4C-AB2A-4F80-98A7-82FC502E49D2}" srcOrd="5" destOrd="0" presId="urn:microsoft.com/office/officeart/2017/3/layout/DropPinTimeline"/>
    <dgm:cxn modelId="{DED1B865-88BD-4928-82F9-35A661A5FD32}" type="presParOf" srcId="{700938DD-F76A-4D50-868F-4C8D87440D46}" destId="{754E7C17-53C2-4829-8008-302721475D49}" srcOrd="1" destOrd="0" presId="urn:microsoft.com/office/officeart/2017/3/layout/DropPinTimeline"/>
    <dgm:cxn modelId="{40FE7D9D-9AF0-47D8-9D4E-149CB637B0EE}" type="presParOf" srcId="{700938DD-F76A-4D50-868F-4C8D87440D46}" destId="{D0F1C883-D090-4B68-9E55-4455ACC389A3}" srcOrd="2" destOrd="0" presId="urn:microsoft.com/office/officeart/2017/3/layout/DropPinTimeline"/>
    <dgm:cxn modelId="{D4174DD4-394D-41FA-87BC-2299C3C90457}" type="presParOf" srcId="{D0F1C883-D090-4B68-9E55-4455ACC389A3}" destId="{2B2928D1-331D-4A9F-A1F9-2C95098F0786}" srcOrd="0" destOrd="0" presId="urn:microsoft.com/office/officeart/2017/3/layout/DropPinTimeline"/>
    <dgm:cxn modelId="{877713CE-4B33-420E-834C-316D0637CC6B}" type="presParOf" srcId="{D0F1C883-D090-4B68-9E55-4455ACC389A3}" destId="{DB44936C-DFAC-455D-B978-61D277C6C060}" srcOrd="1" destOrd="0" presId="urn:microsoft.com/office/officeart/2017/3/layout/DropPinTimeline"/>
    <dgm:cxn modelId="{5D513BFB-A723-4D9B-A654-05A1032254EA}" type="presParOf" srcId="{DB44936C-DFAC-455D-B978-61D277C6C060}" destId="{5B4579F9-026B-48AE-A6CF-911AC4DA134A}" srcOrd="0" destOrd="0" presId="urn:microsoft.com/office/officeart/2017/3/layout/DropPinTimeline"/>
    <dgm:cxn modelId="{CF8EB422-AEF9-4DB5-A9DC-F4587148AA4F}" type="presParOf" srcId="{DB44936C-DFAC-455D-B978-61D277C6C060}" destId="{24F66197-6C48-45AF-BAAB-2D8BE1C9A9BC}" srcOrd="1" destOrd="0" presId="urn:microsoft.com/office/officeart/2017/3/layout/DropPinTimeline"/>
    <dgm:cxn modelId="{2154210F-80AD-4037-96A4-3B6A9ECCED91}" type="presParOf" srcId="{D0F1C883-D090-4B68-9E55-4455ACC389A3}" destId="{7BAC1B5F-7FCA-4765-AF5D-DD5BC6F6B2AA}" srcOrd="2" destOrd="0" presId="urn:microsoft.com/office/officeart/2017/3/layout/DropPinTimeline"/>
    <dgm:cxn modelId="{D771236B-707F-4E5B-BBAD-19F9E8A3493A}" type="presParOf" srcId="{D0F1C883-D090-4B68-9E55-4455ACC389A3}" destId="{70F61D89-6BB6-4218-9167-C918FE0DE744}" srcOrd="3" destOrd="0" presId="urn:microsoft.com/office/officeart/2017/3/layout/DropPinTimeline"/>
    <dgm:cxn modelId="{7070679D-6F50-4BC5-BFA5-508728B9EC55}" type="presParOf" srcId="{D0F1C883-D090-4B68-9E55-4455ACC389A3}" destId="{AD7225F6-4D24-4251-9B85-9788DA7BA9E8}" srcOrd="4" destOrd="0" presId="urn:microsoft.com/office/officeart/2017/3/layout/DropPinTimeline"/>
    <dgm:cxn modelId="{13556A26-2C08-418F-BFFE-0E2C25E3FE3C}" type="presParOf" srcId="{D0F1C883-D090-4B68-9E55-4455ACC389A3}" destId="{6E112FE5-DCFD-429F-9844-F15CBD865E08}" srcOrd="5" destOrd="0" presId="urn:microsoft.com/office/officeart/2017/3/layout/DropPinTimeline"/>
    <dgm:cxn modelId="{EFD91ADD-3B7B-4E2D-88B5-235B4F982198}" type="presParOf" srcId="{700938DD-F76A-4D50-868F-4C8D87440D46}" destId="{5DA9DD93-A953-4CB9-B9A4-BF931E9C12E6}" srcOrd="3" destOrd="0" presId="urn:microsoft.com/office/officeart/2017/3/layout/DropPinTimeline"/>
    <dgm:cxn modelId="{54A2D320-3472-4321-984A-990DE46C5CA9}" type="presParOf" srcId="{700938DD-F76A-4D50-868F-4C8D87440D46}" destId="{D8EB1EAC-BC62-4758-84E0-E82104E83F70}" srcOrd="4" destOrd="0" presId="urn:microsoft.com/office/officeart/2017/3/layout/DropPinTimeline"/>
    <dgm:cxn modelId="{913DA96A-416A-49D1-ADE8-C48457C5F02B}" type="presParOf" srcId="{D8EB1EAC-BC62-4758-84E0-E82104E83F70}" destId="{66F58FA4-B1A2-4296-A653-65832C552FA6}" srcOrd="0" destOrd="0" presId="urn:microsoft.com/office/officeart/2017/3/layout/DropPinTimeline"/>
    <dgm:cxn modelId="{15002F26-B564-481A-A9CD-6CB6AC991AF5}" type="presParOf" srcId="{D8EB1EAC-BC62-4758-84E0-E82104E83F70}" destId="{AC39DCDB-B9E6-4AD7-B175-07B1191197DE}" srcOrd="1" destOrd="0" presId="urn:microsoft.com/office/officeart/2017/3/layout/DropPinTimeline"/>
    <dgm:cxn modelId="{48E32DF5-D971-45C3-A885-38F8890BDAC6}" type="presParOf" srcId="{AC39DCDB-B9E6-4AD7-B175-07B1191197DE}" destId="{4DE32D6A-4F15-4BD8-8A04-E92DEB66879A}" srcOrd="0" destOrd="0" presId="urn:microsoft.com/office/officeart/2017/3/layout/DropPinTimeline"/>
    <dgm:cxn modelId="{B66FF195-1C17-473C-B4F5-AC683A3D6B96}" type="presParOf" srcId="{AC39DCDB-B9E6-4AD7-B175-07B1191197DE}" destId="{EF143EFB-B190-4E5C-A5AE-C4FBCD50B752}" srcOrd="1" destOrd="0" presId="urn:microsoft.com/office/officeart/2017/3/layout/DropPinTimeline"/>
    <dgm:cxn modelId="{345DEEF1-30A4-4DB1-9220-10292F2D4677}" type="presParOf" srcId="{D8EB1EAC-BC62-4758-84E0-E82104E83F70}" destId="{9FAD0447-C579-42AF-9CEF-D4C617799519}" srcOrd="2" destOrd="0" presId="urn:microsoft.com/office/officeart/2017/3/layout/DropPinTimeline"/>
    <dgm:cxn modelId="{A009DB5C-FE1B-47B0-BF4B-6F47BAB13340}" type="presParOf" srcId="{D8EB1EAC-BC62-4758-84E0-E82104E83F70}" destId="{AB197FB0-0F12-4A59-9F3F-1C31859ED54E}" srcOrd="3" destOrd="0" presId="urn:microsoft.com/office/officeart/2017/3/layout/DropPinTimeline"/>
    <dgm:cxn modelId="{B385F700-0A1F-4A47-A6CC-E56D1E1BBDF0}" type="presParOf" srcId="{D8EB1EAC-BC62-4758-84E0-E82104E83F70}" destId="{838DE1A9-11F3-4AAE-80B5-CEC31C2EBA92}" srcOrd="4" destOrd="0" presId="urn:microsoft.com/office/officeart/2017/3/layout/DropPinTimeline"/>
    <dgm:cxn modelId="{F13BAE59-7F00-436D-AB36-264956509256}" type="presParOf" srcId="{D8EB1EAC-BC62-4758-84E0-E82104E83F70}" destId="{33AB1B38-8BC6-42F7-A510-636B61ED7820}" srcOrd="5" destOrd="0" presId="urn:microsoft.com/office/officeart/2017/3/layout/DropPinTimeline"/>
    <dgm:cxn modelId="{7311C61E-CA32-4E19-9F1A-CA62F492F023}" type="presParOf" srcId="{700938DD-F76A-4D50-868F-4C8D87440D46}" destId="{62792BF9-29FD-4D4A-8A65-8D65D1F97700}" srcOrd="5" destOrd="0" presId="urn:microsoft.com/office/officeart/2017/3/layout/DropPinTimeline"/>
    <dgm:cxn modelId="{BD6A1BDB-878E-4BE1-A42F-2642B52EA906}" type="presParOf" srcId="{700938DD-F76A-4D50-868F-4C8D87440D46}" destId="{F82BC95B-14E4-4AFE-AD17-1415B67F5EB0}" srcOrd="6" destOrd="0" presId="urn:microsoft.com/office/officeart/2017/3/layout/DropPinTimeline"/>
    <dgm:cxn modelId="{0661D554-3CCC-4A9F-9097-7AA65AA1DC60}" type="presParOf" srcId="{F82BC95B-14E4-4AFE-AD17-1415B67F5EB0}" destId="{4882ED51-DF7B-418B-AED9-24BC8B93AFC5}" srcOrd="0" destOrd="0" presId="urn:microsoft.com/office/officeart/2017/3/layout/DropPinTimeline"/>
    <dgm:cxn modelId="{A4928184-CFB0-4DF1-8D26-CCDDD613F9AB}" type="presParOf" srcId="{F82BC95B-14E4-4AFE-AD17-1415B67F5EB0}" destId="{6330EC7A-332D-40DD-8E48-E0E442C37C4D}" srcOrd="1" destOrd="0" presId="urn:microsoft.com/office/officeart/2017/3/layout/DropPinTimeline"/>
    <dgm:cxn modelId="{0C13E548-E403-4E03-A845-DB57B969E404}" type="presParOf" srcId="{6330EC7A-332D-40DD-8E48-E0E442C37C4D}" destId="{CF7B6860-6C29-4C93-8B53-A1443FBFD924}" srcOrd="0" destOrd="0" presId="urn:microsoft.com/office/officeart/2017/3/layout/DropPinTimeline"/>
    <dgm:cxn modelId="{0DDDB523-2247-4587-B0D5-9F1C376A2CE6}" type="presParOf" srcId="{6330EC7A-332D-40DD-8E48-E0E442C37C4D}" destId="{C4BB4EC8-1530-4A54-A2A3-DD9B2823FACC}" srcOrd="1" destOrd="0" presId="urn:microsoft.com/office/officeart/2017/3/layout/DropPinTimeline"/>
    <dgm:cxn modelId="{6C1722DA-C5A8-456A-8F46-F6D63555E231}" type="presParOf" srcId="{F82BC95B-14E4-4AFE-AD17-1415B67F5EB0}" destId="{154B02D3-1CDF-4469-B4C7-38635369252C}" srcOrd="2" destOrd="0" presId="urn:microsoft.com/office/officeart/2017/3/layout/DropPinTimeline"/>
    <dgm:cxn modelId="{71CB6544-C386-47DB-B404-727BD098C409}" type="presParOf" srcId="{F82BC95B-14E4-4AFE-AD17-1415B67F5EB0}" destId="{68394D26-8440-41C4-AC42-3F023E27A06C}" srcOrd="3" destOrd="0" presId="urn:microsoft.com/office/officeart/2017/3/layout/DropPinTimeline"/>
    <dgm:cxn modelId="{00904ED8-96E3-45C0-AEA0-875F16C34C41}" type="presParOf" srcId="{F82BC95B-14E4-4AFE-AD17-1415B67F5EB0}" destId="{31D18754-3FB0-480E-B467-70CFFAB18868}" srcOrd="4" destOrd="0" presId="urn:microsoft.com/office/officeart/2017/3/layout/DropPinTimeline"/>
    <dgm:cxn modelId="{16BFF934-E4EE-4AE9-A6AB-16647082BB39}" type="presParOf" srcId="{F82BC95B-14E4-4AFE-AD17-1415B67F5EB0}" destId="{0B25005D-1EC1-4EFB-B23D-F5B77D9B663F}" srcOrd="5" destOrd="0" presId="urn:microsoft.com/office/officeart/2017/3/layout/DropPinTimeline"/>
    <dgm:cxn modelId="{23ED1420-20DF-4D4B-8FCF-2D411E61772F}" type="presParOf" srcId="{700938DD-F76A-4D50-868F-4C8D87440D46}" destId="{026845EA-1148-4825-8A55-80324AC0D262}" srcOrd="7" destOrd="0" presId="urn:microsoft.com/office/officeart/2017/3/layout/DropPinTimeline"/>
    <dgm:cxn modelId="{3CA072A0-55E4-47CC-9F7B-94F77C92A633}" type="presParOf" srcId="{700938DD-F76A-4D50-868F-4C8D87440D46}" destId="{4CBDA321-891C-46CD-9AA1-B2FBD145BFAF}" srcOrd="8" destOrd="0" presId="urn:microsoft.com/office/officeart/2017/3/layout/DropPinTimeline"/>
    <dgm:cxn modelId="{0683AEEC-6A7A-458D-85C9-174ADBAD80B9}" type="presParOf" srcId="{4CBDA321-891C-46CD-9AA1-B2FBD145BFAF}" destId="{C22833B4-9465-41AF-82D4-44B62729B815}" srcOrd="0" destOrd="0" presId="urn:microsoft.com/office/officeart/2017/3/layout/DropPinTimeline"/>
    <dgm:cxn modelId="{1DCB4D79-91C3-4FB9-AEE3-2CEA5CA799B9}" type="presParOf" srcId="{4CBDA321-891C-46CD-9AA1-B2FBD145BFAF}" destId="{69B587A6-E0D0-413B-918D-383E182DD505}" srcOrd="1" destOrd="0" presId="urn:microsoft.com/office/officeart/2017/3/layout/DropPinTimeline"/>
    <dgm:cxn modelId="{813B4FDB-C22F-4067-9084-8DE9AF8EC274}" type="presParOf" srcId="{69B587A6-E0D0-413B-918D-383E182DD505}" destId="{9A98CBEA-4C17-4A96-9670-E14F274BC309}" srcOrd="0" destOrd="0" presId="urn:microsoft.com/office/officeart/2017/3/layout/DropPinTimeline"/>
    <dgm:cxn modelId="{FC42A1C8-D462-443E-9CE3-F284BD050693}" type="presParOf" srcId="{69B587A6-E0D0-413B-918D-383E182DD505}" destId="{8CAF6538-A283-4F1B-8A46-58D31863A555}" srcOrd="1" destOrd="0" presId="urn:microsoft.com/office/officeart/2017/3/layout/DropPinTimeline"/>
    <dgm:cxn modelId="{B53B0DD2-4266-4DF1-8D47-E04A4F0F564F}" type="presParOf" srcId="{4CBDA321-891C-46CD-9AA1-B2FBD145BFAF}" destId="{F899B51D-C1EA-4D3E-B50E-BDC51632BBFA}" srcOrd="2" destOrd="0" presId="urn:microsoft.com/office/officeart/2017/3/layout/DropPinTimeline"/>
    <dgm:cxn modelId="{95F19855-5E5C-478B-948D-8870F506FD40}" type="presParOf" srcId="{4CBDA321-891C-46CD-9AA1-B2FBD145BFAF}" destId="{3CECF23A-E6F6-46C6-907D-BB154266792C}" srcOrd="3" destOrd="0" presId="urn:microsoft.com/office/officeart/2017/3/layout/DropPinTimeline"/>
    <dgm:cxn modelId="{EE0E2763-A755-47C9-BED5-CA5CA3331BB1}" type="presParOf" srcId="{4CBDA321-891C-46CD-9AA1-B2FBD145BFAF}" destId="{4B37F2D2-9961-40C5-BAC9-D2269F0B19F6}" srcOrd="4" destOrd="0" presId="urn:microsoft.com/office/officeart/2017/3/layout/DropPinTimeline"/>
    <dgm:cxn modelId="{859A98C7-8909-4962-A211-03EEB40A7C7D}" type="presParOf" srcId="{4CBDA321-891C-46CD-9AA1-B2FBD145BFAF}" destId="{228BB714-703E-4D7C-B9A9-0A25B8731791}" srcOrd="5" destOrd="0" presId="urn:microsoft.com/office/officeart/2017/3/layout/DropPinTimeline"/>
    <dgm:cxn modelId="{284DA96B-5807-4679-B1CC-5D1B64BC3BF4}" type="presParOf" srcId="{700938DD-F76A-4D50-868F-4C8D87440D46}" destId="{0DE9D098-EABA-4129-B6ED-CF18B57CCAA1}" srcOrd="9" destOrd="0" presId="urn:microsoft.com/office/officeart/2017/3/layout/DropPinTimeline"/>
    <dgm:cxn modelId="{CBB06C0C-CB8A-4C8D-98CF-7428D578500A}" type="presParOf" srcId="{700938DD-F76A-4D50-868F-4C8D87440D46}" destId="{77CCF7C9-8154-44D5-B23C-DB9B0FD7DCA5}" srcOrd="10" destOrd="0" presId="urn:microsoft.com/office/officeart/2017/3/layout/DropPinTimeline"/>
    <dgm:cxn modelId="{9F210A0A-5469-45FE-BC6D-58FF4EDF0632}" type="presParOf" srcId="{77CCF7C9-8154-44D5-B23C-DB9B0FD7DCA5}" destId="{92095B8D-3D85-4FD4-9F2B-78BAF6768072}" srcOrd="0" destOrd="0" presId="urn:microsoft.com/office/officeart/2017/3/layout/DropPinTimeline"/>
    <dgm:cxn modelId="{D1984A8D-B2F7-480F-B884-3BCEDB7F1994}" type="presParOf" srcId="{77CCF7C9-8154-44D5-B23C-DB9B0FD7DCA5}" destId="{B43E8A74-4268-4ACF-BECA-CAF50CCFB602}" srcOrd="1" destOrd="0" presId="urn:microsoft.com/office/officeart/2017/3/layout/DropPinTimeline"/>
    <dgm:cxn modelId="{B5021546-6903-4E31-BB1F-546016612246}" type="presParOf" srcId="{B43E8A74-4268-4ACF-BECA-CAF50CCFB602}" destId="{07518C91-B2D0-4903-A372-7F6DED0409BC}" srcOrd="0" destOrd="0" presId="urn:microsoft.com/office/officeart/2017/3/layout/DropPinTimeline"/>
    <dgm:cxn modelId="{63CC4C38-9297-4EC0-AE60-6031C4526FB0}" type="presParOf" srcId="{B43E8A74-4268-4ACF-BECA-CAF50CCFB602}" destId="{2737BDA6-CDB5-4F9A-A91D-CDEA90DBE6A4}" srcOrd="1" destOrd="0" presId="urn:microsoft.com/office/officeart/2017/3/layout/DropPinTimeline"/>
    <dgm:cxn modelId="{7AB6519D-ACCC-43B6-9AB5-A58A149BC565}" type="presParOf" srcId="{77CCF7C9-8154-44D5-B23C-DB9B0FD7DCA5}" destId="{A699EEB1-3540-4867-99BC-B957BFEEBA38}" srcOrd="2" destOrd="0" presId="urn:microsoft.com/office/officeart/2017/3/layout/DropPinTimeline"/>
    <dgm:cxn modelId="{433485FA-68DE-4F2B-BE61-5379F0C7A636}" type="presParOf" srcId="{77CCF7C9-8154-44D5-B23C-DB9B0FD7DCA5}" destId="{EA538D56-5C65-43EA-81D0-CD1E5CBC9F59}" srcOrd="3" destOrd="0" presId="urn:microsoft.com/office/officeart/2017/3/layout/DropPinTimeline"/>
    <dgm:cxn modelId="{DF61BF66-0D3B-450F-9A33-E1D4092CDCD7}" type="presParOf" srcId="{77CCF7C9-8154-44D5-B23C-DB9B0FD7DCA5}" destId="{ECA352F1-FDE4-445A-939C-CF4C3A4444A0}" srcOrd="4" destOrd="0" presId="urn:microsoft.com/office/officeart/2017/3/layout/DropPinTimeline"/>
    <dgm:cxn modelId="{59A720B0-DE26-42FC-B8DB-52952F747C8B}" type="presParOf" srcId="{77CCF7C9-8154-44D5-B23C-DB9B0FD7DCA5}" destId="{24E1B9BB-F421-479A-91FF-8F38B437BE14}" srcOrd="5" destOrd="0" presId="urn:microsoft.com/office/officeart/2017/3/layout/DropPinTimeline"/>
    <dgm:cxn modelId="{F7DC5318-540E-48B2-B1D8-72641FE0B6AB}" type="presParOf" srcId="{700938DD-F76A-4D50-868F-4C8D87440D46}" destId="{533B7DB3-9B62-4EC9-9116-35F5C6964E06}" srcOrd="11" destOrd="0" presId="urn:microsoft.com/office/officeart/2017/3/layout/DropPinTimeline"/>
    <dgm:cxn modelId="{142A29A9-CBEB-4E8C-875E-1E981AD9F844}" type="presParOf" srcId="{700938DD-F76A-4D50-868F-4C8D87440D46}" destId="{EE5E0515-15F7-43D7-93FD-0AF89C971BD9}" srcOrd="12" destOrd="0" presId="urn:microsoft.com/office/officeart/2017/3/layout/DropPinTimeline"/>
    <dgm:cxn modelId="{EA3F238A-EBA0-460D-B384-24A51BAFC227}" type="presParOf" srcId="{EE5E0515-15F7-43D7-93FD-0AF89C971BD9}" destId="{05EB9770-2809-4C3B-9E53-5C53C82F25D8}" srcOrd="0" destOrd="0" presId="urn:microsoft.com/office/officeart/2017/3/layout/DropPinTimeline"/>
    <dgm:cxn modelId="{A943A846-A03B-451F-9649-FBD4D40DBAE5}" type="presParOf" srcId="{EE5E0515-15F7-43D7-93FD-0AF89C971BD9}" destId="{A8B1F634-B2B0-4AFA-9188-ED9AD5A26CEB}" srcOrd="1" destOrd="0" presId="urn:microsoft.com/office/officeart/2017/3/layout/DropPinTimeline"/>
    <dgm:cxn modelId="{E1030E5F-6501-42B9-BA0D-E850253E8EA2}" type="presParOf" srcId="{A8B1F634-B2B0-4AFA-9188-ED9AD5A26CEB}" destId="{B5AC1D3A-1AFE-48F0-9740-7F7DEAE125D6}" srcOrd="0" destOrd="0" presId="urn:microsoft.com/office/officeart/2017/3/layout/DropPinTimeline"/>
    <dgm:cxn modelId="{C3D4D892-FE00-4169-B38E-B2A7DD67C06C}" type="presParOf" srcId="{A8B1F634-B2B0-4AFA-9188-ED9AD5A26CEB}" destId="{A8B7CFA5-DD90-474A-A36B-395831F4D63F}" srcOrd="1" destOrd="0" presId="urn:microsoft.com/office/officeart/2017/3/layout/DropPinTimeline"/>
    <dgm:cxn modelId="{5AAA3EF2-8330-416C-892A-286D4C50B5CC}" type="presParOf" srcId="{EE5E0515-15F7-43D7-93FD-0AF89C971BD9}" destId="{27C5D1BF-8375-4F2F-8F69-62C5DD498D86}" srcOrd="2" destOrd="0" presId="urn:microsoft.com/office/officeart/2017/3/layout/DropPinTimeline"/>
    <dgm:cxn modelId="{D89785A1-6A84-4373-916A-2ADB28F8ABA0}" type="presParOf" srcId="{EE5E0515-15F7-43D7-93FD-0AF89C971BD9}" destId="{733C4DBA-1274-416A-BCC8-352957253BAF}" srcOrd="3" destOrd="0" presId="urn:microsoft.com/office/officeart/2017/3/layout/DropPinTimeline"/>
    <dgm:cxn modelId="{6B9202AE-D2A1-4614-BD63-7DA8B04F8CA1}" type="presParOf" srcId="{EE5E0515-15F7-43D7-93FD-0AF89C971BD9}" destId="{9DF81F3D-7400-484B-BB6C-DB4BE4FA9774}" srcOrd="4" destOrd="0" presId="urn:microsoft.com/office/officeart/2017/3/layout/DropPinTimeline"/>
    <dgm:cxn modelId="{F40236B4-2451-436C-AF36-771422F91DED}" type="presParOf" srcId="{EE5E0515-15F7-43D7-93FD-0AF89C971BD9}" destId="{D5B6C68E-E469-4661-AD1A-9C848B07625A}" srcOrd="5" destOrd="0" presId="urn:microsoft.com/office/officeart/2017/3/layout/DropPinTimeline"/>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D8A5DC9A-7FCD-4F10-9182-8C298C276A3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E97E3AA8-9AC8-4DE7-9472-48DE32A7F146}">
      <dgm:prSet/>
      <dgm:spPr/>
      <dgm:t>
        <a:bodyPr/>
        <a:lstStyle/>
        <a:p>
          <a:r>
            <a:rPr lang="en-US"/>
            <a:t>Increase in percentage of reports tagged ‘No Data’ (18% -&gt; 20%).</a:t>
          </a:r>
        </a:p>
      </dgm:t>
    </dgm:pt>
    <dgm:pt modelId="{C9929527-1B72-440A-8504-0D75DCC3D4D6}" type="parTrans" cxnId="{4D3222AA-0C6B-4F90-9B05-4D11D9FD53AE}">
      <dgm:prSet/>
      <dgm:spPr/>
      <dgm:t>
        <a:bodyPr/>
        <a:lstStyle/>
        <a:p>
          <a:endParaRPr lang="en-US"/>
        </a:p>
      </dgm:t>
    </dgm:pt>
    <dgm:pt modelId="{A9567F10-CF25-47E9-8C70-C6ABE3A61107}" type="sibTrans" cxnId="{4D3222AA-0C6B-4F90-9B05-4D11D9FD53AE}">
      <dgm:prSet/>
      <dgm:spPr/>
      <dgm:t>
        <a:bodyPr/>
        <a:lstStyle/>
        <a:p>
          <a:endParaRPr lang="en-US"/>
        </a:p>
      </dgm:t>
    </dgm:pt>
    <dgm:pt modelId="{5890E831-1C55-4AFA-9575-9A17A88888BE}">
      <dgm:prSet/>
      <dgm:spPr/>
      <dgm:t>
        <a:bodyPr/>
        <a:lstStyle/>
        <a:p>
          <a:r>
            <a:rPr lang="en-US"/>
            <a:t>Do we have any insight as to why this increase has occurred? </a:t>
          </a:r>
        </a:p>
      </dgm:t>
    </dgm:pt>
    <dgm:pt modelId="{193731DB-E51E-43A4-833E-C72B45F07DCB}" type="parTrans" cxnId="{1A2B57D0-C8C2-442B-AC39-4C01300F9070}">
      <dgm:prSet/>
      <dgm:spPr/>
      <dgm:t>
        <a:bodyPr/>
        <a:lstStyle/>
        <a:p>
          <a:endParaRPr lang="en-US"/>
        </a:p>
      </dgm:t>
    </dgm:pt>
    <dgm:pt modelId="{1D88754B-7826-4A25-9476-A0D198951475}" type="sibTrans" cxnId="{1A2B57D0-C8C2-442B-AC39-4C01300F9070}">
      <dgm:prSet/>
      <dgm:spPr/>
      <dgm:t>
        <a:bodyPr/>
        <a:lstStyle/>
        <a:p>
          <a:endParaRPr lang="en-US"/>
        </a:p>
      </dgm:t>
    </dgm:pt>
    <dgm:pt modelId="{0E683F60-26A3-4440-B238-F7569B2E95F9}" type="pres">
      <dgm:prSet presAssocID="{D8A5DC9A-7FCD-4F10-9182-8C298C276A30}" presName="root" presStyleCnt="0">
        <dgm:presLayoutVars>
          <dgm:dir/>
          <dgm:resizeHandles val="exact"/>
        </dgm:presLayoutVars>
      </dgm:prSet>
      <dgm:spPr/>
    </dgm:pt>
    <dgm:pt modelId="{D5C45FA6-D1FD-44DB-90B1-5855B32BAF97}" type="pres">
      <dgm:prSet presAssocID="{E97E3AA8-9AC8-4DE7-9472-48DE32A7F146}" presName="compNode" presStyleCnt="0"/>
      <dgm:spPr/>
    </dgm:pt>
    <dgm:pt modelId="{25F9E2C7-29D4-4AD4-B39A-5D24E74CFAEA}" type="pres">
      <dgm:prSet presAssocID="{E97E3AA8-9AC8-4DE7-9472-48DE32A7F146}" presName="bgRect" presStyleLbl="bgShp" presStyleIdx="0" presStyleCnt="2"/>
      <dgm:spPr/>
    </dgm:pt>
    <dgm:pt modelId="{32488191-02E2-41E1-ABE5-C0ACD88EE973}" type="pres">
      <dgm:prSet presAssocID="{E97E3AA8-9AC8-4DE7-9472-48DE32A7F14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Upward trend with solid fill"/>
        </a:ext>
      </dgm:extLst>
    </dgm:pt>
    <dgm:pt modelId="{958417D5-70B7-4AF2-9037-448981D8AB22}" type="pres">
      <dgm:prSet presAssocID="{E97E3AA8-9AC8-4DE7-9472-48DE32A7F146}" presName="spaceRect" presStyleCnt="0"/>
      <dgm:spPr/>
    </dgm:pt>
    <dgm:pt modelId="{08D81F9A-4E74-4DA2-A30C-1356872B17D6}" type="pres">
      <dgm:prSet presAssocID="{E97E3AA8-9AC8-4DE7-9472-48DE32A7F146}" presName="parTx" presStyleLbl="revTx" presStyleIdx="0" presStyleCnt="2">
        <dgm:presLayoutVars>
          <dgm:chMax val="0"/>
          <dgm:chPref val="0"/>
        </dgm:presLayoutVars>
      </dgm:prSet>
      <dgm:spPr/>
    </dgm:pt>
    <dgm:pt modelId="{F008B464-8771-4D5D-9D28-36C0FF65ECFD}" type="pres">
      <dgm:prSet presAssocID="{A9567F10-CF25-47E9-8C70-C6ABE3A61107}" presName="sibTrans" presStyleCnt="0"/>
      <dgm:spPr/>
    </dgm:pt>
    <dgm:pt modelId="{6A841BEC-D3F3-4629-AB39-D995ECEB765D}" type="pres">
      <dgm:prSet presAssocID="{5890E831-1C55-4AFA-9575-9A17A88888BE}" presName="compNode" presStyleCnt="0"/>
      <dgm:spPr/>
    </dgm:pt>
    <dgm:pt modelId="{34E364F9-0C74-4A3B-9F6A-9E05B5BDDD40}" type="pres">
      <dgm:prSet presAssocID="{5890E831-1C55-4AFA-9575-9A17A88888BE}" presName="bgRect" presStyleLbl="bgShp" presStyleIdx="1" presStyleCnt="2"/>
      <dgm:spPr/>
    </dgm:pt>
    <dgm:pt modelId="{0656A81E-EA1C-4C55-954A-939590AC3C1E}" type="pres">
      <dgm:prSet presAssocID="{5890E831-1C55-4AFA-9575-9A17A88888B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ght Bulb and Gear"/>
        </a:ext>
      </dgm:extLst>
    </dgm:pt>
    <dgm:pt modelId="{BB81AEAE-51AF-4E08-84A1-853C21EE79F5}" type="pres">
      <dgm:prSet presAssocID="{5890E831-1C55-4AFA-9575-9A17A88888BE}" presName="spaceRect" presStyleCnt="0"/>
      <dgm:spPr/>
    </dgm:pt>
    <dgm:pt modelId="{3C5365A6-5A5D-43D1-98A1-DBB15A56D430}" type="pres">
      <dgm:prSet presAssocID="{5890E831-1C55-4AFA-9575-9A17A88888BE}" presName="parTx" presStyleLbl="revTx" presStyleIdx="1" presStyleCnt="2">
        <dgm:presLayoutVars>
          <dgm:chMax val="0"/>
          <dgm:chPref val="0"/>
        </dgm:presLayoutVars>
      </dgm:prSet>
      <dgm:spPr/>
    </dgm:pt>
  </dgm:ptLst>
  <dgm:cxnLst>
    <dgm:cxn modelId="{0791312A-11F3-4788-85B5-A3C9BD10BA41}" type="presOf" srcId="{E97E3AA8-9AC8-4DE7-9472-48DE32A7F146}" destId="{08D81F9A-4E74-4DA2-A30C-1356872B17D6}" srcOrd="0" destOrd="0" presId="urn:microsoft.com/office/officeart/2018/2/layout/IconVerticalSolidList"/>
    <dgm:cxn modelId="{E7659449-84BA-4E48-AEB9-706226349E66}" type="presOf" srcId="{5890E831-1C55-4AFA-9575-9A17A88888BE}" destId="{3C5365A6-5A5D-43D1-98A1-DBB15A56D430}" srcOrd="0" destOrd="0" presId="urn:microsoft.com/office/officeart/2018/2/layout/IconVerticalSolidList"/>
    <dgm:cxn modelId="{4D3222AA-0C6B-4F90-9B05-4D11D9FD53AE}" srcId="{D8A5DC9A-7FCD-4F10-9182-8C298C276A30}" destId="{E97E3AA8-9AC8-4DE7-9472-48DE32A7F146}" srcOrd="0" destOrd="0" parTransId="{C9929527-1B72-440A-8504-0D75DCC3D4D6}" sibTransId="{A9567F10-CF25-47E9-8C70-C6ABE3A61107}"/>
    <dgm:cxn modelId="{A554A9B2-D072-4106-89CA-959C2C497482}" type="presOf" srcId="{D8A5DC9A-7FCD-4F10-9182-8C298C276A30}" destId="{0E683F60-26A3-4440-B238-F7569B2E95F9}" srcOrd="0" destOrd="0" presId="urn:microsoft.com/office/officeart/2018/2/layout/IconVerticalSolidList"/>
    <dgm:cxn modelId="{1A2B57D0-C8C2-442B-AC39-4C01300F9070}" srcId="{D8A5DC9A-7FCD-4F10-9182-8C298C276A30}" destId="{5890E831-1C55-4AFA-9575-9A17A88888BE}" srcOrd="1" destOrd="0" parTransId="{193731DB-E51E-43A4-833E-C72B45F07DCB}" sibTransId="{1D88754B-7826-4A25-9476-A0D198951475}"/>
    <dgm:cxn modelId="{0710105D-679E-439A-885F-C4B3B5C90051}" type="presParOf" srcId="{0E683F60-26A3-4440-B238-F7569B2E95F9}" destId="{D5C45FA6-D1FD-44DB-90B1-5855B32BAF97}" srcOrd="0" destOrd="0" presId="urn:microsoft.com/office/officeart/2018/2/layout/IconVerticalSolidList"/>
    <dgm:cxn modelId="{EA1FCCF1-9662-4263-AE3E-AF7664F6F57D}" type="presParOf" srcId="{D5C45FA6-D1FD-44DB-90B1-5855B32BAF97}" destId="{25F9E2C7-29D4-4AD4-B39A-5D24E74CFAEA}" srcOrd="0" destOrd="0" presId="urn:microsoft.com/office/officeart/2018/2/layout/IconVerticalSolidList"/>
    <dgm:cxn modelId="{34AC8DE1-30C1-42BD-814E-D494CAD08A14}" type="presParOf" srcId="{D5C45FA6-D1FD-44DB-90B1-5855B32BAF97}" destId="{32488191-02E2-41E1-ABE5-C0ACD88EE973}" srcOrd="1" destOrd="0" presId="urn:microsoft.com/office/officeart/2018/2/layout/IconVerticalSolidList"/>
    <dgm:cxn modelId="{5562C8DE-A566-4657-A514-F8E29C1E262E}" type="presParOf" srcId="{D5C45FA6-D1FD-44DB-90B1-5855B32BAF97}" destId="{958417D5-70B7-4AF2-9037-448981D8AB22}" srcOrd="2" destOrd="0" presId="urn:microsoft.com/office/officeart/2018/2/layout/IconVerticalSolidList"/>
    <dgm:cxn modelId="{2FB35508-DD51-49DA-AE3A-EDB2A3CDF4B1}" type="presParOf" srcId="{D5C45FA6-D1FD-44DB-90B1-5855B32BAF97}" destId="{08D81F9A-4E74-4DA2-A30C-1356872B17D6}" srcOrd="3" destOrd="0" presId="urn:microsoft.com/office/officeart/2018/2/layout/IconVerticalSolidList"/>
    <dgm:cxn modelId="{92BD1EF7-E047-411B-B52E-87EF04BCB38D}" type="presParOf" srcId="{0E683F60-26A3-4440-B238-F7569B2E95F9}" destId="{F008B464-8771-4D5D-9D28-36C0FF65ECFD}" srcOrd="1" destOrd="0" presId="urn:microsoft.com/office/officeart/2018/2/layout/IconVerticalSolidList"/>
    <dgm:cxn modelId="{E7024CED-4D22-4E89-901D-55844AD4E2A5}" type="presParOf" srcId="{0E683F60-26A3-4440-B238-F7569B2E95F9}" destId="{6A841BEC-D3F3-4629-AB39-D995ECEB765D}" srcOrd="2" destOrd="0" presId="urn:microsoft.com/office/officeart/2018/2/layout/IconVerticalSolidList"/>
    <dgm:cxn modelId="{AE7D53AA-928D-46A4-98FB-ADC522E65378}" type="presParOf" srcId="{6A841BEC-D3F3-4629-AB39-D995ECEB765D}" destId="{34E364F9-0C74-4A3B-9F6A-9E05B5BDDD40}" srcOrd="0" destOrd="0" presId="urn:microsoft.com/office/officeart/2018/2/layout/IconVerticalSolidList"/>
    <dgm:cxn modelId="{8A5A7834-250F-4C79-B0C2-7692C0B234C7}" type="presParOf" srcId="{6A841BEC-D3F3-4629-AB39-D995ECEB765D}" destId="{0656A81E-EA1C-4C55-954A-939590AC3C1E}" srcOrd="1" destOrd="0" presId="urn:microsoft.com/office/officeart/2018/2/layout/IconVerticalSolidList"/>
    <dgm:cxn modelId="{5A63806B-7845-47C0-9178-6FB155976EFF}" type="presParOf" srcId="{6A841BEC-D3F3-4629-AB39-D995ECEB765D}" destId="{BB81AEAE-51AF-4E08-84A1-853C21EE79F5}" srcOrd="2" destOrd="0" presId="urn:microsoft.com/office/officeart/2018/2/layout/IconVerticalSolidList"/>
    <dgm:cxn modelId="{FCD91389-1197-4787-A27E-415231F64373}" type="presParOf" srcId="{6A841BEC-D3F3-4629-AB39-D995ECEB765D}" destId="{3C5365A6-5A5D-43D1-98A1-DBB15A56D43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84528F-5744-4999-9B11-30ABCEEEF8B3}" type="doc">
      <dgm:prSet loTypeId="urn:microsoft.com/office/officeart/2005/8/layout/list1" loCatId="list" qsTypeId="urn:microsoft.com/office/officeart/2005/8/quickstyle/simple2" qsCatId="simple" csTypeId="urn:microsoft.com/office/officeart/2005/8/colors/accent2_2" csCatId="accent2" phldr="1"/>
      <dgm:spPr/>
      <dgm:t>
        <a:bodyPr/>
        <a:lstStyle/>
        <a:p>
          <a:endParaRPr lang="en-US"/>
        </a:p>
      </dgm:t>
    </dgm:pt>
    <dgm:pt modelId="{308489D7-0227-4D25-98A6-869B4D872D4B}">
      <dgm:prSet/>
      <dgm:spPr/>
      <dgm:t>
        <a:bodyPr/>
        <a:lstStyle/>
        <a:p>
          <a:r>
            <a:rPr lang="en-US" dirty="0"/>
            <a:t>All queries have been sent out</a:t>
          </a:r>
        </a:p>
      </dgm:t>
    </dgm:pt>
    <dgm:pt modelId="{686DA5A8-0A7A-4F1F-A8BB-F34C8CE38527}" type="parTrans" cxnId="{5AECA487-75D7-4525-9F8B-49136245F01D}">
      <dgm:prSet/>
      <dgm:spPr/>
      <dgm:t>
        <a:bodyPr/>
        <a:lstStyle/>
        <a:p>
          <a:endParaRPr lang="en-US"/>
        </a:p>
      </dgm:t>
    </dgm:pt>
    <dgm:pt modelId="{02B1B33E-AA14-40DB-A6AA-1B61244F2C07}" type="sibTrans" cxnId="{5AECA487-75D7-4525-9F8B-49136245F01D}">
      <dgm:prSet/>
      <dgm:spPr/>
      <dgm:t>
        <a:bodyPr/>
        <a:lstStyle/>
        <a:p>
          <a:endParaRPr lang="en-US"/>
        </a:p>
      </dgm:t>
    </dgm:pt>
    <dgm:pt modelId="{244A25CE-125D-4E36-9434-5166AE3DF380}">
      <dgm:prSet/>
      <dgm:spPr/>
      <dgm:t>
        <a:bodyPr/>
        <a:lstStyle/>
        <a:p>
          <a:r>
            <a:rPr lang="en-US" dirty="0"/>
            <a:t>Please fill out within the next two weeks</a:t>
          </a:r>
        </a:p>
      </dgm:t>
    </dgm:pt>
    <dgm:pt modelId="{52BDA490-8095-4164-86F9-3740048AB6D2}" type="parTrans" cxnId="{B909B0EA-78D2-45CF-AB5E-DF0EEB96FB58}">
      <dgm:prSet/>
      <dgm:spPr/>
      <dgm:t>
        <a:bodyPr/>
        <a:lstStyle/>
        <a:p>
          <a:endParaRPr lang="en-US"/>
        </a:p>
      </dgm:t>
    </dgm:pt>
    <dgm:pt modelId="{B99746BB-30F4-4ADD-BC25-DD09C3652FBE}" type="sibTrans" cxnId="{B909B0EA-78D2-45CF-AB5E-DF0EEB96FB58}">
      <dgm:prSet/>
      <dgm:spPr/>
      <dgm:t>
        <a:bodyPr/>
        <a:lstStyle/>
        <a:p>
          <a:endParaRPr lang="en-US"/>
        </a:p>
      </dgm:t>
    </dgm:pt>
    <dgm:pt modelId="{B744FD81-888C-40BC-A720-99F5181AFF55}">
      <dgm:prSet/>
      <dgm:spPr/>
      <dgm:t>
        <a:bodyPr/>
        <a:lstStyle/>
        <a:p>
          <a:r>
            <a:rPr lang="en-US" dirty="0"/>
            <a:t>Any questions, ask Katie</a:t>
          </a:r>
        </a:p>
      </dgm:t>
    </dgm:pt>
    <dgm:pt modelId="{C3C99F3D-60A4-4ACD-AFD8-0EC9787FEB66}" type="parTrans" cxnId="{A1AB4207-34A1-4A1A-BD58-EE8C67FC2A3C}">
      <dgm:prSet/>
      <dgm:spPr/>
      <dgm:t>
        <a:bodyPr/>
        <a:lstStyle/>
        <a:p>
          <a:endParaRPr lang="en-US"/>
        </a:p>
      </dgm:t>
    </dgm:pt>
    <dgm:pt modelId="{61436533-9605-4227-8CED-A04642060BB6}" type="sibTrans" cxnId="{A1AB4207-34A1-4A1A-BD58-EE8C67FC2A3C}">
      <dgm:prSet/>
      <dgm:spPr/>
      <dgm:t>
        <a:bodyPr/>
        <a:lstStyle/>
        <a:p>
          <a:endParaRPr lang="en-US"/>
        </a:p>
      </dgm:t>
    </dgm:pt>
    <dgm:pt modelId="{DB07E399-77AC-4ED8-933F-2DB3F444952D}" type="pres">
      <dgm:prSet presAssocID="{5D84528F-5744-4999-9B11-30ABCEEEF8B3}" presName="linear" presStyleCnt="0">
        <dgm:presLayoutVars>
          <dgm:dir/>
          <dgm:animLvl val="lvl"/>
          <dgm:resizeHandles val="exact"/>
        </dgm:presLayoutVars>
      </dgm:prSet>
      <dgm:spPr/>
    </dgm:pt>
    <dgm:pt modelId="{33F536A6-DDBB-4112-9FCD-93FD9D4A6CC7}" type="pres">
      <dgm:prSet presAssocID="{308489D7-0227-4D25-98A6-869B4D872D4B}" presName="parentLin" presStyleCnt="0"/>
      <dgm:spPr/>
    </dgm:pt>
    <dgm:pt modelId="{45844733-D2DF-4547-8BFB-36CAC57EE17C}" type="pres">
      <dgm:prSet presAssocID="{308489D7-0227-4D25-98A6-869B4D872D4B}" presName="parentLeftMargin" presStyleLbl="node1" presStyleIdx="0" presStyleCnt="3"/>
      <dgm:spPr/>
    </dgm:pt>
    <dgm:pt modelId="{A0D04930-8FA5-4798-9F0E-C83461B57C91}" type="pres">
      <dgm:prSet presAssocID="{308489D7-0227-4D25-98A6-869B4D872D4B}" presName="parentText" presStyleLbl="node1" presStyleIdx="0" presStyleCnt="3">
        <dgm:presLayoutVars>
          <dgm:chMax val="0"/>
          <dgm:bulletEnabled val="1"/>
        </dgm:presLayoutVars>
      </dgm:prSet>
      <dgm:spPr/>
    </dgm:pt>
    <dgm:pt modelId="{0A474125-E536-4726-B3C3-8D8BAC979F36}" type="pres">
      <dgm:prSet presAssocID="{308489D7-0227-4D25-98A6-869B4D872D4B}" presName="negativeSpace" presStyleCnt="0"/>
      <dgm:spPr/>
    </dgm:pt>
    <dgm:pt modelId="{76AFACC4-13C9-464E-9480-475D16655608}" type="pres">
      <dgm:prSet presAssocID="{308489D7-0227-4D25-98A6-869B4D872D4B}" presName="childText" presStyleLbl="conFgAcc1" presStyleIdx="0" presStyleCnt="3">
        <dgm:presLayoutVars>
          <dgm:bulletEnabled val="1"/>
        </dgm:presLayoutVars>
      </dgm:prSet>
      <dgm:spPr/>
    </dgm:pt>
    <dgm:pt modelId="{9B7F789A-7B15-4230-AF87-B0B82FE9270F}" type="pres">
      <dgm:prSet presAssocID="{02B1B33E-AA14-40DB-A6AA-1B61244F2C07}" presName="spaceBetweenRectangles" presStyleCnt="0"/>
      <dgm:spPr/>
    </dgm:pt>
    <dgm:pt modelId="{265D1894-519E-45DC-8534-14AA4BFE4A04}" type="pres">
      <dgm:prSet presAssocID="{244A25CE-125D-4E36-9434-5166AE3DF380}" presName="parentLin" presStyleCnt="0"/>
      <dgm:spPr/>
    </dgm:pt>
    <dgm:pt modelId="{439503BA-E806-4AB6-BC83-4A1269B7E08E}" type="pres">
      <dgm:prSet presAssocID="{244A25CE-125D-4E36-9434-5166AE3DF380}" presName="parentLeftMargin" presStyleLbl="node1" presStyleIdx="0" presStyleCnt="3"/>
      <dgm:spPr/>
    </dgm:pt>
    <dgm:pt modelId="{F1D917D0-2510-4D38-A69D-DBC9C3F4D70B}" type="pres">
      <dgm:prSet presAssocID="{244A25CE-125D-4E36-9434-5166AE3DF380}" presName="parentText" presStyleLbl="node1" presStyleIdx="1" presStyleCnt="3">
        <dgm:presLayoutVars>
          <dgm:chMax val="0"/>
          <dgm:bulletEnabled val="1"/>
        </dgm:presLayoutVars>
      </dgm:prSet>
      <dgm:spPr/>
    </dgm:pt>
    <dgm:pt modelId="{631B6248-C389-43C3-A0A4-F4226201987C}" type="pres">
      <dgm:prSet presAssocID="{244A25CE-125D-4E36-9434-5166AE3DF380}" presName="negativeSpace" presStyleCnt="0"/>
      <dgm:spPr/>
    </dgm:pt>
    <dgm:pt modelId="{0CE33B2A-9372-4AB3-9DB9-345C867A851F}" type="pres">
      <dgm:prSet presAssocID="{244A25CE-125D-4E36-9434-5166AE3DF380}" presName="childText" presStyleLbl="conFgAcc1" presStyleIdx="1" presStyleCnt="3">
        <dgm:presLayoutVars>
          <dgm:bulletEnabled val="1"/>
        </dgm:presLayoutVars>
      </dgm:prSet>
      <dgm:spPr/>
    </dgm:pt>
    <dgm:pt modelId="{A6D998DC-45C1-40DB-A38B-5D0D02BA14A8}" type="pres">
      <dgm:prSet presAssocID="{B99746BB-30F4-4ADD-BC25-DD09C3652FBE}" presName="spaceBetweenRectangles" presStyleCnt="0"/>
      <dgm:spPr/>
    </dgm:pt>
    <dgm:pt modelId="{4A9A49FD-BC06-4871-B025-CD9861AD305D}" type="pres">
      <dgm:prSet presAssocID="{B744FD81-888C-40BC-A720-99F5181AFF55}" presName="parentLin" presStyleCnt="0"/>
      <dgm:spPr/>
    </dgm:pt>
    <dgm:pt modelId="{F3AB6383-C639-4A0B-9648-4889CAE5B741}" type="pres">
      <dgm:prSet presAssocID="{B744FD81-888C-40BC-A720-99F5181AFF55}" presName="parentLeftMargin" presStyleLbl="node1" presStyleIdx="1" presStyleCnt="3"/>
      <dgm:spPr/>
    </dgm:pt>
    <dgm:pt modelId="{F707C4C3-4D94-47BB-8EAC-40705B7DC6BC}" type="pres">
      <dgm:prSet presAssocID="{B744FD81-888C-40BC-A720-99F5181AFF55}" presName="parentText" presStyleLbl="node1" presStyleIdx="2" presStyleCnt="3">
        <dgm:presLayoutVars>
          <dgm:chMax val="0"/>
          <dgm:bulletEnabled val="1"/>
        </dgm:presLayoutVars>
      </dgm:prSet>
      <dgm:spPr/>
    </dgm:pt>
    <dgm:pt modelId="{1EB8ED30-5E31-4D77-AB4B-4799FD3C7FB1}" type="pres">
      <dgm:prSet presAssocID="{B744FD81-888C-40BC-A720-99F5181AFF55}" presName="negativeSpace" presStyleCnt="0"/>
      <dgm:spPr/>
    </dgm:pt>
    <dgm:pt modelId="{F2570229-AEFE-49CD-BA56-D54B02DE627C}" type="pres">
      <dgm:prSet presAssocID="{B744FD81-888C-40BC-A720-99F5181AFF55}" presName="childText" presStyleLbl="conFgAcc1" presStyleIdx="2" presStyleCnt="3">
        <dgm:presLayoutVars>
          <dgm:bulletEnabled val="1"/>
        </dgm:presLayoutVars>
      </dgm:prSet>
      <dgm:spPr/>
    </dgm:pt>
  </dgm:ptLst>
  <dgm:cxnLst>
    <dgm:cxn modelId="{A1AB4207-34A1-4A1A-BD58-EE8C67FC2A3C}" srcId="{5D84528F-5744-4999-9B11-30ABCEEEF8B3}" destId="{B744FD81-888C-40BC-A720-99F5181AFF55}" srcOrd="2" destOrd="0" parTransId="{C3C99F3D-60A4-4ACD-AFD8-0EC9787FEB66}" sibTransId="{61436533-9605-4227-8CED-A04642060BB6}"/>
    <dgm:cxn modelId="{113D7F24-9851-40B2-BA38-B3422D790985}" type="presOf" srcId="{244A25CE-125D-4E36-9434-5166AE3DF380}" destId="{F1D917D0-2510-4D38-A69D-DBC9C3F4D70B}" srcOrd="1" destOrd="0" presId="urn:microsoft.com/office/officeart/2005/8/layout/list1"/>
    <dgm:cxn modelId="{5AECA487-75D7-4525-9F8B-49136245F01D}" srcId="{5D84528F-5744-4999-9B11-30ABCEEEF8B3}" destId="{308489D7-0227-4D25-98A6-869B4D872D4B}" srcOrd="0" destOrd="0" parTransId="{686DA5A8-0A7A-4F1F-A8BB-F34C8CE38527}" sibTransId="{02B1B33E-AA14-40DB-A6AA-1B61244F2C07}"/>
    <dgm:cxn modelId="{847A6398-1432-4902-BB06-7638EDDF2986}" type="presOf" srcId="{B744FD81-888C-40BC-A720-99F5181AFF55}" destId="{F3AB6383-C639-4A0B-9648-4889CAE5B741}" srcOrd="0" destOrd="0" presId="urn:microsoft.com/office/officeart/2005/8/layout/list1"/>
    <dgm:cxn modelId="{9112E59C-C40C-4687-B70A-DC95A1EEDCDB}" type="presOf" srcId="{5D84528F-5744-4999-9B11-30ABCEEEF8B3}" destId="{DB07E399-77AC-4ED8-933F-2DB3F444952D}" srcOrd="0" destOrd="0" presId="urn:microsoft.com/office/officeart/2005/8/layout/list1"/>
    <dgm:cxn modelId="{8B34419E-F5AE-4B4F-B33C-DF2C07B837DB}" type="presOf" srcId="{244A25CE-125D-4E36-9434-5166AE3DF380}" destId="{439503BA-E806-4AB6-BC83-4A1269B7E08E}" srcOrd="0" destOrd="0" presId="urn:microsoft.com/office/officeart/2005/8/layout/list1"/>
    <dgm:cxn modelId="{BF6ACAC4-E907-46E3-B4BA-DEF416D97A51}" type="presOf" srcId="{B744FD81-888C-40BC-A720-99F5181AFF55}" destId="{F707C4C3-4D94-47BB-8EAC-40705B7DC6BC}" srcOrd="1" destOrd="0" presId="urn:microsoft.com/office/officeart/2005/8/layout/list1"/>
    <dgm:cxn modelId="{7D3D85D7-5158-4B41-A45F-9DBC2BC7EA9F}" type="presOf" srcId="{308489D7-0227-4D25-98A6-869B4D872D4B}" destId="{45844733-D2DF-4547-8BFB-36CAC57EE17C}" srcOrd="0" destOrd="0" presId="urn:microsoft.com/office/officeart/2005/8/layout/list1"/>
    <dgm:cxn modelId="{5C3ACBE9-48DF-42A9-AA6C-9E8A2F19595E}" type="presOf" srcId="{308489D7-0227-4D25-98A6-869B4D872D4B}" destId="{A0D04930-8FA5-4798-9F0E-C83461B57C91}" srcOrd="1" destOrd="0" presId="urn:microsoft.com/office/officeart/2005/8/layout/list1"/>
    <dgm:cxn modelId="{B909B0EA-78D2-45CF-AB5E-DF0EEB96FB58}" srcId="{5D84528F-5744-4999-9B11-30ABCEEEF8B3}" destId="{244A25CE-125D-4E36-9434-5166AE3DF380}" srcOrd="1" destOrd="0" parTransId="{52BDA490-8095-4164-86F9-3740048AB6D2}" sibTransId="{B99746BB-30F4-4ADD-BC25-DD09C3652FBE}"/>
    <dgm:cxn modelId="{6C76D7D7-03FB-4B7F-8549-C625BA450BC4}" type="presParOf" srcId="{DB07E399-77AC-4ED8-933F-2DB3F444952D}" destId="{33F536A6-DDBB-4112-9FCD-93FD9D4A6CC7}" srcOrd="0" destOrd="0" presId="urn:microsoft.com/office/officeart/2005/8/layout/list1"/>
    <dgm:cxn modelId="{AB8CD41D-43C6-4C30-8232-DB48D0870FB8}" type="presParOf" srcId="{33F536A6-DDBB-4112-9FCD-93FD9D4A6CC7}" destId="{45844733-D2DF-4547-8BFB-36CAC57EE17C}" srcOrd="0" destOrd="0" presId="urn:microsoft.com/office/officeart/2005/8/layout/list1"/>
    <dgm:cxn modelId="{144C52C8-746E-4D04-AEB8-12478A7ADAFD}" type="presParOf" srcId="{33F536A6-DDBB-4112-9FCD-93FD9D4A6CC7}" destId="{A0D04930-8FA5-4798-9F0E-C83461B57C91}" srcOrd="1" destOrd="0" presId="urn:microsoft.com/office/officeart/2005/8/layout/list1"/>
    <dgm:cxn modelId="{067EF106-63E3-42DC-A136-41CFE11A6376}" type="presParOf" srcId="{DB07E399-77AC-4ED8-933F-2DB3F444952D}" destId="{0A474125-E536-4726-B3C3-8D8BAC979F36}" srcOrd="1" destOrd="0" presId="urn:microsoft.com/office/officeart/2005/8/layout/list1"/>
    <dgm:cxn modelId="{EBB5929B-D77A-45C7-B45E-B059EB13EE47}" type="presParOf" srcId="{DB07E399-77AC-4ED8-933F-2DB3F444952D}" destId="{76AFACC4-13C9-464E-9480-475D16655608}" srcOrd="2" destOrd="0" presId="urn:microsoft.com/office/officeart/2005/8/layout/list1"/>
    <dgm:cxn modelId="{89F6227E-BD33-4E4C-8C29-7F186F6CB7C1}" type="presParOf" srcId="{DB07E399-77AC-4ED8-933F-2DB3F444952D}" destId="{9B7F789A-7B15-4230-AF87-B0B82FE9270F}" srcOrd="3" destOrd="0" presId="urn:microsoft.com/office/officeart/2005/8/layout/list1"/>
    <dgm:cxn modelId="{8169EC11-A124-42BA-B0FB-A1E2E2D94F29}" type="presParOf" srcId="{DB07E399-77AC-4ED8-933F-2DB3F444952D}" destId="{265D1894-519E-45DC-8534-14AA4BFE4A04}" srcOrd="4" destOrd="0" presId="urn:microsoft.com/office/officeart/2005/8/layout/list1"/>
    <dgm:cxn modelId="{650F5E7D-C2B9-4733-A593-E94ED2A6257C}" type="presParOf" srcId="{265D1894-519E-45DC-8534-14AA4BFE4A04}" destId="{439503BA-E806-4AB6-BC83-4A1269B7E08E}" srcOrd="0" destOrd="0" presId="urn:microsoft.com/office/officeart/2005/8/layout/list1"/>
    <dgm:cxn modelId="{2D858D56-7C52-4BDC-98F4-C7BA41BFAFDD}" type="presParOf" srcId="{265D1894-519E-45DC-8534-14AA4BFE4A04}" destId="{F1D917D0-2510-4D38-A69D-DBC9C3F4D70B}" srcOrd="1" destOrd="0" presId="urn:microsoft.com/office/officeart/2005/8/layout/list1"/>
    <dgm:cxn modelId="{9B10671F-BA64-4211-AB03-213F66CA5837}" type="presParOf" srcId="{DB07E399-77AC-4ED8-933F-2DB3F444952D}" destId="{631B6248-C389-43C3-A0A4-F4226201987C}" srcOrd="5" destOrd="0" presId="urn:microsoft.com/office/officeart/2005/8/layout/list1"/>
    <dgm:cxn modelId="{3F69BEFD-6771-4CCE-9E3D-63D42CE1B6F7}" type="presParOf" srcId="{DB07E399-77AC-4ED8-933F-2DB3F444952D}" destId="{0CE33B2A-9372-4AB3-9DB9-345C867A851F}" srcOrd="6" destOrd="0" presId="urn:microsoft.com/office/officeart/2005/8/layout/list1"/>
    <dgm:cxn modelId="{D7AB4B92-9D41-43CA-AA08-90648ED17B53}" type="presParOf" srcId="{DB07E399-77AC-4ED8-933F-2DB3F444952D}" destId="{A6D998DC-45C1-40DB-A38B-5D0D02BA14A8}" srcOrd="7" destOrd="0" presId="urn:microsoft.com/office/officeart/2005/8/layout/list1"/>
    <dgm:cxn modelId="{C5C9E14D-D25F-4591-A539-73377C89078A}" type="presParOf" srcId="{DB07E399-77AC-4ED8-933F-2DB3F444952D}" destId="{4A9A49FD-BC06-4871-B025-CD9861AD305D}" srcOrd="8" destOrd="0" presId="urn:microsoft.com/office/officeart/2005/8/layout/list1"/>
    <dgm:cxn modelId="{574A7B39-516B-464B-BC73-F459A38E1545}" type="presParOf" srcId="{4A9A49FD-BC06-4871-B025-CD9861AD305D}" destId="{F3AB6383-C639-4A0B-9648-4889CAE5B741}" srcOrd="0" destOrd="0" presId="urn:microsoft.com/office/officeart/2005/8/layout/list1"/>
    <dgm:cxn modelId="{455826B9-E722-467D-ACE9-7A94C387A697}" type="presParOf" srcId="{4A9A49FD-BC06-4871-B025-CD9861AD305D}" destId="{F707C4C3-4D94-47BB-8EAC-40705B7DC6BC}" srcOrd="1" destOrd="0" presId="urn:microsoft.com/office/officeart/2005/8/layout/list1"/>
    <dgm:cxn modelId="{F866B530-60EA-4F5A-9FF6-8A9F0208D98C}" type="presParOf" srcId="{DB07E399-77AC-4ED8-933F-2DB3F444952D}" destId="{1EB8ED30-5E31-4D77-AB4B-4799FD3C7FB1}" srcOrd="9" destOrd="0" presId="urn:microsoft.com/office/officeart/2005/8/layout/list1"/>
    <dgm:cxn modelId="{D88D1D50-2CF1-44EC-953C-918FCEC9CC16}" type="presParOf" srcId="{DB07E399-77AC-4ED8-933F-2DB3F444952D}" destId="{F2570229-AEFE-49CD-BA56-D54B02DE627C}"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2189909-C67E-4EAE-824E-FA282E1A77F1}"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004EC02B-713C-4C39-A37D-91A2C78197B5}">
      <dgm:prSet/>
      <dgm:spPr/>
      <dgm:t>
        <a:bodyPr/>
        <a:lstStyle/>
        <a:p>
          <a:r>
            <a:rPr lang="en-US"/>
            <a:t>Our submission to PCORI for additional funding to analyze the cost of implementing the RHO Program was awarded</a:t>
          </a:r>
        </a:p>
      </dgm:t>
    </dgm:pt>
    <dgm:pt modelId="{F9CD6C7E-09C7-488B-AC2F-4C4301B2E584}" type="parTrans" cxnId="{FA5AC025-AA14-4B45-80AC-0E647197FF24}">
      <dgm:prSet/>
      <dgm:spPr/>
      <dgm:t>
        <a:bodyPr/>
        <a:lstStyle/>
        <a:p>
          <a:endParaRPr lang="en-US"/>
        </a:p>
      </dgm:t>
    </dgm:pt>
    <dgm:pt modelId="{7398C1DF-0F9A-4BA2-BCC8-35DA134940D4}" type="sibTrans" cxnId="{FA5AC025-AA14-4B45-80AC-0E647197FF24}">
      <dgm:prSet/>
      <dgm:spPr/>
      <dgm:t>
        <a:bodyPr/>
        <a:lstStyle/>
        <a:p>
          <a:endParaRPr lang="en-US"/>
        </a:p>
      </dgm:t>
    </dgm:pt>
    <dgm:pt modelId="{C5699213-3276-4D5C-A14E-392A7015A8CB}">
      <dgm:prSet/>
      <dgm:spPr/>
      <dgm:t>
        <a:bodyPr/>
        <a:lstStyle/>
        <a:p>
          <a:r>
            <a:rPr lang="en-US"/>
            <a:t>A survey will be distributed to site PI’s in June/July </a:t>
          </a:r>
        </a:p>
      </dgm:t>
    </dgm:pt>
    <dgm:pt modelId="{3B03AE36-E30E-4E8C-AFEF-380A8BEC5674}" type="parTrans" cxnId="{2F6427A5-B449-4942-8B32-8E082F427C9A}">
      <dgm:prSet/>
      <dgm:spPr/>
      <dgm:t>
        <a:bodyPr/>
        <a:lstStyle/>
        <a:p>
          <a:endParaRPr lang="en-US"/>
        </a:p>
      </dgm:t>
    </dgm:pt>
    <dgm:pt modelId="{1505A091-D742-4D3B-90FD-EE7093FF0303}" type="sibTrans" cxnId="{2F6427A5-B449-4942-8B32-8E082F427C9A}">
      <dgm:prSet/>
      <dgm:spPr/>
      <dgm:t>
        <a:bodyPr/>
        <a:lstStyle/>
        <a:p>
          <a:endParaRPr lang="en-US"/>
        </a:p>
      </dgm:t>
    </dgm:pt>
    <dgm:pt modelId="{60A1156F-639A-4EC9-BB3F-0D7FA7791103}">
      <dgm:prSet/>
      <dgm:spPr/>
      <dgm:t>
        <a:bodyPr/>
        <a:lstStyle/>
        <a:p>
          <a:r>
            <a:rPr lang="en-US"/>
            <a:t>Sites will be randomly queried at 2-time points to collect data and information on the time spent interpreting RHO results, calling families, documenting, and responding to RHO recommendation emails</a:t>
          </a:r>
        </a:p>
      </dgm:t>
    </dgm:pt>
    <dgm:pt modelId="{E4ABEAAE-3643-45CF-B698-7DB759F9D116}" type="parTrans" cxnId="{66EC7DFC-CB47-4B44-9FE7-ACD6BAF26FB5}">
      <dgm:prSet/>
      <dgm:spPr/>
      <dgm:t>
        <a:bodyPr/>
        <a:lstStyle/>
        <a:p>
          <a:endParaRPr lang="en-US"/>
        </a:p>
      </dgm:t>
    </dgm:pt>
    <dgm:pt modelId="{BA893AF3-7B22-4495-AD22-E4A30AF98738}" type="sibTrans" cxnId="{66EC7DFC-CB47-4B44-9FE7-ACD6BAF26FB5}">
      <dgm:prSet/>
      <dgm:spPr/>
      <dgm:t>
        <a:bodyPr/>
        <a:lstStyle/>
        <a:p>
          <a:endParaRPr lang="en-US"/>
        </a:p>
      </dgm:t>
    </dgm:pt>
    <dgm:pt modelId="{FC184FC0-C6AF-45FC-8363-E9B9B2F62D15}">
      <dgm:prSet/>
      <dgm:spPr/>
      <dgm:t>
        <a:bodyPr/>
        <a:lstStyle/>
        <a:p>
          <a:r>
            <a:rPr lang="en-US"/>
            <a:t>Any questions please reach out to Heather</a:t>
          </a:r>
        </a:p>
      </dgm:t>
    </dgm:pt>
    <dgm:pt modelId="{EBC550A5-2EF2-4712-9518-9CB77652E743}" type="parTrans" cxnId="{DE5AD367-9BB1-44CC-9998-28888C0145F0}">
      <dgm:prSet/>
      <dgm:spPr/>
      <dgm:t>
        <a:bodyPr/>
        <a:lstStyle/>
        <a:p>
          <a:endParaRPr lang="en-US"/>
        </a:p>
      </dgm:t>
    </dgm:pt>
    <dgm:pt modelId="{C82E5F4E-DD53-4D64-B4DE-292ED0984377}" type="sibTrans" cxnId="{DE5AD367-9BB1-44CC-9998-28888C0145F0}">
      <dgm:prSet/>
      <dgm:spPr/>
      <dgm:t>
        <a:bodyPr/>
        <a:lstStyle/>
        <a:p>
          <a:endParaRPr lang="en-US"/>
        </a:p>
      </dgm:t>
    </dgm:pt>
    <dgm:pt modelId="{9D124EC5-7332-4A10-9928-EC44E4DCA652}" type="pres">
      <dgm:prSet presAssocID="{12189909-C67E-4EAE-824E-FA282E1A77F1}" presName="root" presStyleCnt="0">
        <dgm:presLayoutVars>
          <dgm:dir/>
          <dgm:resizeHandles val="exact"/>
        </dgm:presLayoutVars>
      </dgm:prSet>
      <dgm:spPr/>
    </dgm:pt>
    <dgm:pt modelId="{D11DBC1B-FBD0-421A-8C84-50613F0CBE81}" type="pres">
      <dgm:prSet presAssocID="{004EC02B-713C-4C39-A37D-91A2C78197B5}" presName="compNode" presStyleCnt="0"/>
      <dgm:spPr/>
    </dgm:pt>
    <dgm:pt modelId="{647110FA-6B9A-45BD-83DD-647C1F2EB522}" type="pres">
      <dgm:prSet presAssocID="{004EC02B-713C-4C39-A37D-91A2C78197B5}" presName="bgRect" presStyleLbl="bgShp" presStyleIdx="0" presStyleCnt="4"/>
      <dgm:spPr/>
    </dgm:pt>
    <dgm:pt modelId="{C4760FB1-662E-49B1-8168-B64C444EACFC}" type="pres">
      <dgm:prSet presAssocID="{004EC02B-713C-4C39-A37D-91A2C78197B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C5BEC557-DAF8-47B4-A3A6-C75A6EA89E5D}" type="pres">
      <dgm:prSet presAssocID="{004EC02B-713C-4C39-A37D-91A2C78197B5}" presName="spaceRect" presStyleCnt="0"/>
      <dgm:spPr/>
    </dgm:pt>
    <dgm:pt modelId="{BF4BDC4C-6207-4298-A096-A6811EE84F8B}" type="pres">
      <dgm:prSet presAssocID="{004EC02B-713C-4C39-A37D-91A2C78197B5}" presName="parTx" presStyleLbl="revTx" presStyleIdx="0" presStyleCnt="4">
        <dgm:presLayoutVars>
          <dgm:chMax val="0"/>
          <dgm:chPref val="0"/>
        </dgm:presLayoutVars>
      </dgm:prSet>
      <dgm:spPr/>
    </dgm:pt>
    <dgm:pt modelId="{8E3D37C7-4F04-4621-9906-44BD44CD793E}" type="pres">
      <dgm:prSet presAssocID="{7398C1DF-0F9A-4BA2-BCC8-35DA134940D4}" presName="sibTrans" presStyleCnt="0"/>
      <dgm:spPr/>
    </dgm:pt>
    <dgm:pt modelId="{821BA3F5-D679-4B8C-8EF6-90F46C211A0B}" type="pres">
      <dgm:prSet presAssocID="{C5699213-3276-4D5C-A14E-392A7015A8CB}" presName="compNode" presStyleCnt="0"/>
      <dgm:spPr/>
    </dgm:pt>
    <dgm:pt modelId="{C18C9D2E-6D0A-4220-994A-88218C55FB3B}" type="pres">
      <dgm:prSet presAssocID="{C5699213-3276-4D5C-A14E-392A7015A8CB}" presName="bgRect" presStyleLbl="bgShp" presStyleIdx="1" presStyleCnt="4"/>
      <dgm:spPr/>
    </dgm:pt>
    <dgm:pt modelId="{0BC08171-F56A-4B0C-83BB-02F6D647CAB8}" type="pres">
      <dgm:prSet presAssocID="{C5699213-3276-4D5C-A14E-392A7015A8C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nvelope"/>
        </a:ext>
      </dgm:extLst>
    </dgm:pt>
    <dgm:pt modelId="{E78BA6EF-2C0D-43F3-9820-367D291E4B41}" type="pres">
      <dgm:prSet presAssocID="{C5699213-3276-4D5C-A14E-392A7015A8CB}" presName="spaceRect" presStyleCnt="0"/>
      <dgm:spPr/>
    </dgm:pt>
    <dgm:pt modelId="{C04E9275-CD9B-44A2-8D60-5FC19E79E0FD}" type="pres">
      <dgm:prSet presAssocID="{C5699213-3276-4D5C-A14E-392A7015A8CB}" presName="parTx" presStyleLbl="revTx" presStyleIdx="1" presStyleCnt="4">
        <dgm:presLayoutVars>
          <dgm:chMax val="0"/>
          <dgm:chPref val="0"/>
        </dgm:presLayoutVars>
      </dgm:prSet>
      <dgm:spPr/>
    </dgm:pt>
    <dgm:pt modelId="{41729064-CC7E-45BA-BD6F-75D1026072C0}" type="pres">
      <dgm:prSet presAssocID="{1505A091-D742-4D3B-90FD-EE7093FF0303}" presName="sibTrans" presStyleCnt="0"/>
      <dgm:spPr/>
    </dgm:pt>
    <dgm:pt modelId="{917938E8-13FC-4B01-B552-C00A75F7DEA6}" type="pres">
      <dgm:prSet presAssocID="{60A1156F-639A-4EC9-BB3F-0D7FA7791103}" presName="compNode" presStyleCnt="0"/>
      <dgm:spPr/>
    </dgm:pt>
    <dgm:pt modelId="{5579ECD7-B544-4F89-8F5C-F5B39095955A}" type="pres">
      <dgm:prSet presAssocID="{60A1156F-639A-4EC9-BB3F-0D7FA7791103}" presName="bgRect" presStyleLbl="bgShp" presStyleIdx="2" presStyleCnt="4"/>
      <dgm:spPr/>
    </dgm:pt>
    <dgm:pt modelId="{9A4EA34F-17E8-4AC6-9D26-E4A93AA9542A}" type="pres">
      <dgm:prSet presAssocID="{60A1156F-639A-4EC9-BB3F-0D7FA779110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atistics"/>
        </a:ext>
      </dgm:extLst>
    </dgm:pt>
    <dgm:pt modelId="{E8D671A4-D20E-456D-BBED-412C4977C332}" type="pres">
      <dgm:prSet presAssocID="{60A1156F-639A-4EC9-BB3F-0D7FA7791103}" presName="spaceRect" presStyleCnt="0"/>
      <dgm:spPr/>
    </dgm:pt>
    <dgm:pt modelId="{955EC53F-9BB6-4DE5-8492-B0A2D94B44AA}" type="pres">
      <dgm:prSet presAssocID="{60A1156F-639A-4EC9-BB3F-0D7FA7791103}" presName="parTx" presStyleLbl="revTx" presStyleIdx="2" presStyleCnt="4">
        <dgm:presLayoutVars>
          <dgm:chMax val="0"/>
          <dgm:chPref val="0"/>
        </dgm:presLayoutVars>
      </dgm:prSet>
      <dgm:spPr/>
    </dgm:pt>
    <dgm:pt modelId="{94B418EA-0E7E-4D85-B740-12CBECD37501}" type="pres">
      <dgm:prSet presAssocID="{BA893AF3-7B22-4495-AD22-E4A30AF98738}" presName="sibTrans" presStyleCnt="0"/>
      <dgm:spPr/>
    </dgm:pt>
    <dgm:pt modelId="{E922654C-DF58-4AF9-AA66-53717FC8638E}" type="pres">
      <dgm:prSet presAssocID="{FC184FC0-C6AF-45FC-8363-E9B9B2F62D15}" presName="compNode" presStyleCnt="0"/>
      <dgm:spPr/>
    </dgm:pt>
    <dgm:pt modelId="{9AB43D3F-822E-4FF1-8B98-19B65A628A27}" type="pres">
      <dgm:prSet presAssocID="{FC184FC0-C6AF-45FC-8363-E9B9B2F62D15}" presName="bgRect" presStyleLbl="bgShp" presStyleIdx="3" presStyleCnt="4"/>
      <dgm:spPr/>
    </dgm:pt>
    <dgm:pt modelId="{9D9146A7-8C18-451E-9135-0B5BCEF29F38}" type="pres">
      <dgm:prSet presAssocID="{FC184FC0-C6AF-45FC-8363-E9B9B2F62D1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lp"/>
        </a:ext>
      </dgm:extLst>
    </dgm:pt>
    <dgm:pt modelId="{0F449A72-58CA-44BA-92B9-EB143E554D6C}" type="pres">
      <dgm:prSet presAssocID="{FC184FC0-C6AF-45FC-8363-E9B9B2F62D15}" presName="spaceRect" presStyleCnt="0"/>
      <dgm:spPr/>
    </dgm:pt>
    <dgm:pt modelId="{85B9035C-3940-4214-8B93-175DECD99379}" type="pres">
      <dgm:prSet presAssocID="{FC184FC0-C6AF-45FC-8363-E9B9B2F62D15}" presName="parTx" presStyleLbl="revTx" presStyleIdx="3" presStyleCnt="4">
        <dgm:presLayoutVars>
          <dgm:chMax val="0"/>
          <dgm:chPref val="0"/>
        </dgm:presLayoutVars>
      </dgm:prSet>
      <dgm:spPr/>
    </dgm:pt>
  </dgm:ptLst>
  <dgm:cxnLst>
    <dgm:cxn modelId="{E2595D0D-A0B9-4429-BCE8-90931099BC4B}" type="presOf" srcId="{C5699213-3276-4D5C-A14E-392A7015A8CB}" destId="{C04E9275-CD9B-44A2-8D60-5FC19E79E0FD}" srcOrd="0" destOrd="0" presId="urn:microsoft.com/office/officeart/2018/2/layout/IconVerticalSolidList"/>
    <dgm:cxn modelId="{FA5AC025-AA14-4B45-80AC-0E647197FF24}" srcId="{12189909-C67E-4EAE-824E-FA282E1A77F1}" destId="{004EC02B-713C-4C39-A37D-91A2C78197B5}" srcOrd="0" destOrd="0" parTransId="{F9CD6C7E-09C7-488B-AC2F-4C4301B2E584}" sibTransId="{7398C1DF-0F9A-4BA2-BCC8-35DA134940D4}"/>
    <dgm:cxn modelId="{DE5AD367-9BB1-44CC-9998-28888C0145F0}" srcId="{12189909-C67E-4EAE-824E-FA282E1A77F1}" destId="{FC184FC0-C6AF-45FC-8363-E9B9B2F62D15}" srcOrd="3" destOrd="0" parTransId="{EBC550A5-2EF2-4712-9518-9CB77652E743}" sibTransId="{C82E5F4E-DD53-4D64-B4DE-292ED0984377}"/>
    <dgm:cxn modelId="{3D01E96F-40D3-4BCF-B673-6E16821FCC9E}" type="presOf" srcId="{004EC02B-713C-4C39-A37D-91A2C78197B5}" destId="{BF4BDC4C-6207-4298-A096-A6811EE84F8B}" srcOrd="0" destOrd="0" presId="urn:microsoft.com/office/officeart/2018/2/layout/IconVerticalSolidList"/>
    <dgm:cxn modelId="{2F6427A5-B449-4942-8B32-8E082F427C9A}" srcId="{12189909-C67E-4EAE-824E-FA282E1A77F1}" destId="{C5699213-3276-4D5C-A14E-392A7015A8CB}" srcOrd="1" destOrd="0" parTransId="{3B03AE36-E30E-4E8C-AFEF-380A8BEC5674}" sibTransId="{1505A091-D742-4D3B-90FD-EE7093FF0303}"/>
    <dgm:cxn modelId="{720C5BC9-6B4B-4CAB-9103-6AF817B2DCA4}" type="presOf" srcId="{12189909-C67E-4EAE-824E-FA282E1A77F1}" destId="{9D124EC5-7332-4A10-9928-EC44E4DCA652}" srcOrd="0" destOrd="0" presId="urn:microsoft.com/office/officeart/2018/2/layout/IconVerticalSolidList"/>
    <dgm:cxn modelId="{6ADBCACF-4AF5-482E-B714-EE33F607C473}" type="presOf" srcId="{60A1156F-639A-4EC9-BB3F-0D7FA7791103}" destId="{955EC53F-9BB6-4DE5-8492-B0A2D94B44AA}" srcOrd="0" destOrd="0" presId="urn:microsoft.com/office/officeart/2018/2/layout/IconVerticalSolidList"/>
    <dgm:cxn modelId="{EFB63AD4-4DA7-4363-A69C-E55B876D9A26}" type="presOf" srcId="{FC184FC0-C6AF-45FC-8363-E9B9B2F62D15}" destId="{85B9035C-3940-4214-8B93-175DECD99379}" srcOrd="0" destOrd="0" presId="urn:microsoft.com/office/officeart/2018/2/layout/IconVerticalSolidList"/>
    <dgm:cxn modelId="{66EC7DFC-CB47-4B44-9FE7-ACD6BAF26FB5}" srcId="{12189909-C67E-4EAE-824E-FA282E1A77F1}" destId="{60A1156F-639A-4EC9-BB3F-0D7FA7791103}" srcOrd="2" destOrd="0" parTransId="{E4ABEAAE-3643-45CF-B698-7DB759F9D116}" sibTransId="{BA893AF3-7B22-4495-AD22-E4A30AF98738}"/>
    <dgm:cxn modelId="{76F1D7F0-39A6-4CAC-949B-73E2778B8407}" type="presParOf" srcId="{9D124EC5-7332-4A10-9928-EC44E4DCA652}" destId="{D11DBC1B-FBD0-421A-8C84-50613F0CBE81}" srcOrd="0" destOrd="0" presId="urn:microsoft.com/office/officeart/2018/2/layout/IconVerticalSolidList"/>
    <dgm:cxn modelId="{B2275187-2077-4425-9092-9A280262164B}" type="presParOf" srcId="{D11DBC1B-FBD0-421A-8C84-50613F0CBE81}" destId="{647110FA-6B9A-45BD-83DD-647C1F2EB522}" srcOrd="0" destOrd="0" presId="urn:microsoft.com/office/officeart/2018/2/layout/IconVerticalSolidList"/>
    <dgm:cxn modelId="{6C49F379-F008-407A-95C7-DD049690B4DB}" type="presParOf" srcId="{D11DBC1B-FBD0-421A-8C84-50613F0CBE81}" destId="{C4760FB1-662E-49B1-8168-B64C444EACFC}" srcOrd="1" destOrd="0" presId="urn:microsoft.com/office/officeart/2018/2/layout/IconVerticalSolidList"/>
    <dgm:cxn modelId="{447C239A-86AF-4339-8676-5F6230C65CD1}" type="presParOf" srcId="{D11DBC1B-FBD0-421A-8C84-50613F0CBE81}" destId="{C5BEC557-DAF8-47B4-A3A6-C75A6EA89E5D}" srcOrd="2" destOrd="0" presId="urn:microsoft.com/office/officeart/2018/2/layout/IconVerticalSolidList"/>
    <dgm:cxn modelId="{3682185E-8FDE-45B2-943F-C0C90F4A36B5}" type="presParOf" srcId="{D11DBC1B-FBD0-421A-8C84-50613F0CBE81}" destId="{BF4BDC4C-6207-4298-A096-A6811EE84F8B}" srcOrd="3" destOrd="0" presId="urn:microsoft.com/office/officeart/2018/2/layout/IconVerticalSolidList"/>
    <dgm:cxn modelId="{83FCCFB4-3698-407B-9049-4C27F45013B9}" type="presParOf" srcId="{9D124EC5-7332-4A10-9928-EC44E4DCA652}" destId="{8E3D37C7-4F04-4621-9906-44BD44CD793E}" srcOrd="1" destOrd="0" presId="urn:microsoft.com/office/officeart/2018/2/layout/IconVerticalSolidList"/>
    <dgm:cxn modelId="{7AFDF69A-4EE7-494B-B0DB-86913F70AD5E}" type="presParOf" srcId="{9D124EC5-7332-4A10-9928-EC44E4DCA652}" destId="{821BA3F5-D679-4B8C-8EF6-90F46C211A0B}" srcOrd="2" destOrd="0" presId="urn:microsoft.com/office/officeart/2018/2/layout/IconVerticalSolidList"/>
    <dgm:cxn modelId="{B7FB642E-787A-4658-A1A6-443F6792EFB6}" type="presParOf" srcId="{821BA3F5-D679-4B8C-8EF6-90F46C211A0B}" destId="{C18C9D2E-6D0A-4220-994A-88218C55FB3B}" srcOrd="0" destOrd="0" presId="urn:microsoft.com/office/officeart/2018/2/layout/IconVerticalSolidList"/>
    <dgm:cxn modelId="{861349D5-768A-48E0-B034-6DC28D37D109}" type="presParOf" srcId="{821BA3F5-D679-4B8C-8EF6-90F46C211A0B}" destId="{0BC08171-F56A-4B0C-83BB-02F6D647CAB8}" srcOrd="1" destOrd="0" presId="urn:microsoft.com/office/officeart/2018/2/layout/IconVerticalSolidList"/>
    <dgm:cxn modelId="{B5A6A8A1-32B4-4D90-A18C-43E93465FF3C}" type="presParOf" srcId="{821BA3F5-D679-4B8C-8EF6-90F46C211A0B}" destId="{E78BA6EF-2C0D-43F3-9820-367D291E4B41}" srcOrd="2" destOrd="0" presId="urn:microsoft.com/office/officeart/2018/2/layout/IconVerticalSolidList"/>
    <dgm:cxn modelId="{96EA9753-1353-4BA2-9830-77D631BC4F49}" type="presParOf" srcId="{821BA3F5-D679-4B8C-8EF6-90F46C211A0B}" destId="{C04E9275-CD9B-44A2-8D60-5FC19E79E0FD}" srcOrd="3" destOrd="0" presId="urn:microsoft.com/office/officeart/2018/2/layout/IconVerticalSolidList"/>
    <dgm:cxn modelId="{89F8E6D3-28A5-4199-8761-1021C4A52B5B}" type="presParOf" srcId="{9D124EC5-7332-4A10-9928-EC44E4DCA652}" destId="{41729064-CC7E-45BA-BD6F-75D1026072C0}" srcOrd="3" destOrd="0" presId="urn:microsoft.com/office/officeart/2018/2/layout/IconVerticalSolidList"/>
    <dgm:cxn modelId="{37CECD08-BEBA-4A1C-A366-4D9118BAA634}" type="presParOf" srcId="{9D124EC5-7332-4A10-9928-EC44E4DCA652}" destId="{917938E8-13FC-4B01-B552-C00A75F7DEA6}" srcOrd="4" destOrd="0" presId="urn:microsoft.com/office/officeart/2018/2/layout/IconVerticalSolidList"/>
    <dgm:cxn modelId="{7CEAC783-10F7-48E3-B4A4-BEF6C3B259FA}" type="presParOf" srcId="{917938E8-13FC-4B01-B552-C00A75F7DEA6}" destId="{5579ECD7-B544-4F89-8F5C-F5B39095955A}" srcOrd="0" destOrd="0" presId="urn:microsoft.com/office/officeart/2018/2/layout/IconVerticalSolidList"/>
    <dgm:cxn modelId="{AEC74521-C4BB-46B4-A19D-7C56FAB25D8C}" type="presParOf" srcId="{917938E8-13FC-4B01-B552-C00A75F7DEA6}" destId="{9A4EA34F-17E8-4AC6-9D26-E4A93AA9542A}" srcOrd="1" destOrd="0" presId="urn:microsoft.com/office/officeart/2018/2/layout/IconVerticalSolidList"/>
    <dgm:cxn modelId="{08D5867A-6BB4-4A7E-AB85-FE05CBE67668}" type="presParOf" srcId="{917938E8-13FC-4B01-B552-C00A75F7DEA6}" destId="{E8D671A4-D20E-456D-BBED-412C4977C332}" srcOrd="2" destOrd="0" presId="urn:microsoft.com/office/officeart/2018/2/layout/IconVerticalSolidList"/>
    <dgm:cxn modelId="{6E381AC5-0397-4ACB-9C48-289DE78A8027}" type="presParOf" srcId="{917938E8-13FC-4B01-B552-C00A75F7DEA6}" destId="{955EC53F-9BB6-4DE5-8492-B0A2D94B44AA}" srcOrd="3" destOrd="0" presId="urn:microsoft.com/office/officeart/2018/2/layout/IconVerticalSolidList"/>
    <dgm:cxn modelId="{EFF013A4-240A-4EA1-ACB9-CF5FAAB326D4}" type="presParOf" srcId="{9D124EC5-7332-4A10-9928-EC44E4DCA652}" destId="{94B418EA-0E7E-4D85-B740-12CBECD37501}" srcOrd="5" destOrd="0" presId="urn:microsoft.com/office/officeart/2018/2/layout/IconVerticalSolidList"/>
    <dgm:cxn modelId="{9D1BCA53-CD38-42BF-B287-461A4978E815}" type="presParOf" srcId="{9D124EC5-7332-4A10-9928-EC44E4DCA652}" destId="{E922654C-DF58-4AF9-AA66-53717FC8638E}" srcOrd="6" destOrd="0" presId="urn:microsoft.com/office/officeart/2018/2/layout/IconVerticalSolidList"/>
    <dgm:cxn modelId="{FDF6FD17-4A8B-47C7-A533-4CE005900227}" type="presParOf" srcId="{E922654C-DF58-4AF9-AA66-53717FC8638E}" destId="{9AB43D3F-822E-4FF1-8B98-19B65A628A27}" srcOrd="0" destOrd="0" presId="urn:microsoft.com/office/officeart/2018/2/layout/IconVerticalSolidList"/>
    <dgm:cxn modelId="{33661C5D-7159-4FCA-ACE0-99369627976E}" type="presParOf" srcId="{E922654C-DF58-4AF9-AA66-53717FC8638E}" destId="{9D9146A7-8C18-451E-9135-0B5BCEF29F38}" srcOrd="1" destOrd="0" presId="urn:microsoft.com/office/officeart/2018/2/layout/IconVerticalSolidList"/>
    <dgm:cxn modelId="{4B900B35-7BA2-4BFF-9F67-B0AEF015F987}" type="presParOf" srcId="{E922654C-DF58-4AF9-AA66-53717FC8638E}" destId="{0F449A72-58CA-44BA-92B9-EB143E554D6C}" srcOrd="2" destOrd="0" presId="urn:microsoft.com/office/officeart/2018/2/layout/IconVerticalSolidList"/>
    <dgm:cxn modelId="{312A58FB-665C-419A-A941-13F91B592B77}" type="presParOf" srcId="{E922654C-DF58-4AF9-AA66-53717FC8638E}" destId="{85B9035C-3940-4214-8B93-175DECD9937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5192A43-558C-48E0-8C99-AFCE379FBCEB}" type="doc">
      <dgm:prSet loTypeId="urn:microsoft.com/office/officeart/2005/8/layout/process4" loCatId="process" qsTypeId="urn:microsoft.com/office/officeart/2005/8/quickstyle/simple2" qsCatId="simple" csTypeId="urn:microsoft.com/office/officeart/2005/8/colors/accent2_2" csCatId="accent2"/>
      <dgm:spPr/>
      <dgm:t>
        <a:bodyPr/>
        <a:lstStyle/>
        <a:p>
          <a:endParaRPr lang="en-US"/>
        </a:p>
      </dgm:t>
    </dgm:pt>
    <dgm:pt modelId="{1B5A5F63-EA7C-478F-AE3F-BF68013814D0}">
      <dgm:prSet/>
      <dgm:spPr/>
      <dgm:t>
        <a:bodyPr/>
        <a:lstStyle/>
        <a:p>
          <a:r>
            <a:rPr lang="en-US"/>
            <a:t>Control Infant REDCap Forms</a:t>
          </a:r>
        </a:p>
      </dgm:t>
    </dgm:pt>
    <dgm:pt modelId="{B738611F-1A2B-4ABB-8FDD-60A7DDBD5BBE}" type="parTrans" cxnId="{E8B39937-9281-4C70-90EE-A7118804671D}">
      <dgm:prSet/>
      <dgm:spPr/>
      <dgm:t>
        <a:bodyPr/>
        <a:lstStyle/>
        <a:p>
          <a:endParaRPr lang="en-US"/>
        </a:p>
      </dgm:t>
    </dgm:pt>
    <dgm:pt modelId="{213EE3D9-FBBD-476A-9F7B-1D76E5EB819C}" type="sibTrans" cxnId="{E8B39937-9281-4C70-90EE-A7118804671D}">
      <dgm:prSet/>
      <dgm:spPr/>
      <dgm:t>
        <a:bodyPr/>
        <a:lstStyle/>
        <a:p>
          <a:endParaRPr lang="en-US"/>
        </a:p>
      </dgm:t>
    </dgm:pt>
    <dgm:pt modelId="{B59A23F1-12BB-4135-A680-10150CBBAEB7}">
      <dgm:prSet/>
      <dgm:spPr/>
      <dgm:t>
        <a:bodyPr/>
        <a:lstStyle/>
        <a:p>
          <a:r>
            <a:rPr lang="en-US"/>
            <a:t>Screening</a:t>
          </a:r>
        </a:p>
      </dgm:t>
    </dgm:pt>
    <dgm:pt modelId="{55C0AEC2-24FE-443B-AB1C-0A2EED511DD2}" type="parTrans" cxnId="{FD9A5777-DB0E-44B1-BF71-28A6B11686B4}">
      <dgm:prSet/>
      <dgm:spPr/>
      <dgm:t>
        <a:bodyPr/>
        <a:lstStyle/>
        <a:p>
          <a:endParaRPr lang="en-US"/>
        </a:p>
      </dgm:t>
    </dgm:pt>
    <dgm:pt modelId="{B75BD890-4031-419A-A8F2-5D65922DA7A5}" type="sibTrans" cxnId="{FD9A5777-DB0E-44B1-BF71-28A6B11686B4}">
      <dgm:prSet/>
      <dgm:spPr/>
      <dgm:t>
        <a:bodyPr/>
        <a:lstStyle/>
        <a:p>
          <a:endParaRPr lang="en-US"/>
        </a:p>
      </dgm:t>
    </dgm:pt>
    <dgm:pt modelId="{7E9077CF-2DFD-4E34-AA85-984617C0CA55}">
      <dgm:prSet/>
      <dgm:spPr/>
      <dgm:t>
        <a:bodyPr/>
        <a:lstStyle/>
        <a:p>
          <a:r>
            <a:rPr lang="en-US"/>
            <a:t>Demographics</a:t>
          </a:r>
        </a:p>
      </dgm:t>
    </dgm:pt>
    <dgm:pt modelId="{541AC14D-4F0F-41D6-BE83-8A2E8B5E742F}" type="parTrans" cxnId="{4F9AB46E-86B5-464E-B68D-5D58DECBA253}">
      <dgm:prSet/>
      <dgm:spPr/>
      <dgm:t>
        <a:bodyPr/>
        <a:lstStyle/>
        <a:p>
          <a:endParaRPr lang="en-US"/>
        </a:p>
      </dgm:t>
    </dgm:pt>
    <dgm:pt modelId="{3140FB82-38F5-4671-93EF-FF4517140B3F}" type="sibTrans" cxnId="{4F9AB46E-86B5-464E-B68D-5D58DECBA253}">
      <dgm:prSet/>
      <dgm:spPr/>
      <dgm:t>
        <a:bodyPr/>
        <a:lstStyle/>
        <a:p>
          <a:endParaRPr lang="en-US"/>
        </a:p>
      </dgm:t>
    </dgm:pt>
    <dgm:pt modelId="{FD1A32EB-2A16-476E-9044-6987FE682BEC}">
      <dgm:prSet/>
      <dgm:spPr/>
      <dgm:t>
        <a:bodyPr/>
        <a:lstStyle/>
        <a:p>
          <a:r>
            <a:rPr lang="en-US"/>
            <a:t>AEs</a:t>
          </a:r>
        </a:p>
      </dgm:t>
    </dgm:pt>
    <dgm:pt modelId="{4E314E84-ECE1-447D-AA64-0B8052AD5BC3}" type="parTrans" cxnId="{7A6BDE58-E19A-46F8-9776-1B9C5071AC3C}">
      <dgm:prSet/>
      <dgm:spPr/>
      <dgm:t>
        <a:bodyPr/>
        <a:lstStyle/>
        <a:p>
          <a:endParaRPr lang="en-US"/>
        </a:p>
      </dgm:t>
    </dgm:pt>
    <dgm:pt modelId="{D4D8E268-9EB5-442D-A2E1-3FBA05D6506E}" type="sibTrans" cxnId="{7A6BDE58-E19A-46F8-9776-1B9C5071AC3C}">
      <dgm:prSet/>
      <dgm:spPr/>
      <dgm:t>
        <a:bodyPr/>
        <a:lstStyle/>
        <a:p>
          <a:endParaRPr lang="en-US"/>
        </a:p>
      </dgm:t>
    </dgm:pt>
    <dgm:pt modelId="{70D7CCD0-7F08-45E1-A273-C4B981437763}">
      <dgm:prSet/>
      <dgm:spPr/>
      <dgm:t>
        <a:bodyPr/>
        <a:lstStyle/>
        <a:p>
          <a:r>
            <a:rPr lang="en-US"/>
            <a:t>Implementation Discharge</a:t>
          </a:r>
        </a:p>
      </dgm:t>
    </dgm:pt>
    <dgm:pt modelId="{D3ABBF64-0D12-481D-B05B-27991526EF98}" type="parTrans" cxnId="{A5E6F29A-09DE-4DAF-B89D-73B5AD9A2635}">
      <dgm:prSet/>
      <dgm:spPr/>
      <dgm:t>
        <a:bodyPr/>
        <a:lstStyle/>
        <a:p>
          <a:endParaRPr lang="en-US"/>
        </a:p>
      </dgm:t>
    </dgm:pt>
    <dgm:pt modelId="{B0246599-D17B-4993-9658-D120AABF4CAD}" type="sibTrans" cxnId="{A5E6F29A-09DE-4DAF-B89D-73B5AD9A2635}">
      <dgm:prSet/>
      <dgm:spPr/>
      <dgm:t>
        <a:bodyPr/>
        <a:lstStyle/>
        <a:p>
          <a:endParaRPr lang="en-US"/>
        </a:p>
      </dgm:t>
    </dgm:pt>
    <dgm:pt modelId="{E7D028FE-5DA4-46A6-A9C9-70808DA1F458}">
      <dgm:prSet/>
      <dgm:spPr/>
      <dgm:t>
        <a:bodyPr/>
        <a:lstStyle/>
        <a:p>
          <a:r>
            <a:rPr lang="en-US" dirty="0"/>
            <a:t>6 Months Post-Wean = Forms Complete</a:t>
          </a:r>
        </a:p>
      </dgm:t>
    </dgm:pt>
    <dgm:pt modelId="{2C14CD5C-AC9D-4B07-B38D-684243459CF3}" type="parTrans" cxnId="{2FE0A5A5-7A7A-465E-9D4D-64C1F4796046}">
      <dgm:prSet/>
      <dgm:spPr/>
      <dgm:t>
        <a:bodyPr/>
        <a:lstStyle/>
        <a:p>
          <a:endParaRPr lang="en-US"/>
        </a:p>
      </dgm:t>
    </dgm:pt>
    <dgm:pt modelId="{6A773129-9A82-4389-85C9-A97370FD1C3A}" type="sibTrans" cxnId="{2FE0A5A5-7A7A-465E-9D4D-64C1F4796046}">
      <dgm:prSet/>
      <dgm:spPr/>
      <dgm:t>
        <a:bodyPr/>
        <a:lstStyle/>
        <a:p>
          <a:endParaRPr lang="en-US"/>
        </a:p>
      </dgm:t>
    </dgm:pt>
    <dgm:pt modelId="{ED1AE280-F216-409D-AD51-E8AAA5C20099}">
      <dgm:prSet/>
      <dgm:spPr/>
      <dgm:t>
        <a:bodyPr/>
        <a:lstStyle/>
        <a:p>
          <a:r>
            <a:rPr lang="en-US"/>
            <a:t>Controls Needed for Further Analysis </a:t>
          </a:r>
        </a:p>
      </dgm:t>
    </dgm:pt>
    <dgm:pt modelId="{452814BD-E087-4C81-AE10-C5E7C6BB582E}" type="parTrans" cxnId="{EE37E8D4-64F6-4BE4-89CB-C3FA37B984F3}">
      <dgm:prSet/>
      <dgm:spPr/>
      <dgm:t>
        <a:bodyPr/>
        <a:lstStyle/>
        <a:p>
          <a:endParaRPr lang="en-US"/>
        </a:p>
      </dgm:t>
    </dgm:pt>
    <dgm:pt modelId="{E56497C9-1A25-43A4-82B0-69B16F7EE25D}" type="sibTrans" cxnId="{EE37E8D4-64F6-4BE4-89CB-C3FA37B984F3}">
      <dgm:prSet/>
      <dgm:spPr/>
      <dgm:t>
        <a:bodyPr/>
        <a:lstStyle/>
        <a:p>
          <a:endParaRPr lang="en-US"/>
        </a:p>
      </dgm:t>
    </dgm:pt>
    <dgm:pt modelId="{530C7745-AD93-4A67-BECC-EDDB1F451AC9}" type="pres">
      <dgm:prSet presAssocID="{15192A43-558C-48E0-8C99-AFCE379FBCEB}" presName="Name0" presStyleCnt="0">
        <dgm:presLayoutVars>
          <dgm:dir/>
          <dgm:animLvl val="lvl"/>
          <dgm:resizeHandles val="exact"/>
        </dgm:presLayoutVars>
      </dgm:prSet>
      <dgm:spPr/>
    </dgm:pt>
    <dgm:pt modelId="{644E0ECE-B78A-4859-8D84-9815AA39FB8F}" type="pres">
      <dgm:prSet presAssocID="{ED1AE280-F216-409D-AD51-E8AAA5C20099}" presName="boxAndChildren" presStyleCnt="0"/>
      <dgm:spPr/>
    </dgm:pt>
    <dgm:pt modelId="{3AC6EEFB-72BF-4C2F-BC09-316AF514A41A}" type="pres">
      <dgm:prSet presAssocID="{ED1AE280-F216-409D-AD51-E8AAA5C20099}" presName="parentTextBox" presStyleLbl="node1" presStyleIdx="0" presStyleCnt="3"/>
      <dgm:spPr/>
    </dgm:pt>
    <dgm:pt modelId="{16AFA204-6003-4D82-88CA-1A8422B134F9}" type="pres">
      <dgm:prSet presAssocID="{6A773129-9A82-4389-85C9-A97370FD1C3A}" presName="sp" presStyleCnt="0"/>
      <dgm:spPr/>
    </dgm:pt>
    <dgm:pt modelId="{3050B65B-F91C-407E-AB00-05A282BE1AD0}" type="pres">
      <dgm:prSet presAssocID="{E7D028FE-5DA4-46A6-A9C9-70808DA1F458}" presName="arrowAndChildren" presStyleCnt="0"/>
      <dgm:spPr/>
    </dgm:pt>
    <dgm:pt modelId="{3FEB700C-738A-4E77-B753-E2E84B75160B}" type="pres">
      <dgm:prSet presAssocID="{E7D028FE-5DA4-46A6-A9C9-70808DA1F458}" presName="parentTextArrow" presStyleLbl="node1" presStyleIdx="1" presStyleCnt="3"/>
      <dgm:spPr/>
    </dgm:pt>
    <dgm:pt modelId="{D02A225D-D175-4302-AA4A-574210355F7A}" type="pres">
      <dgm:prSet presAssocID="{213EE3D9-FBBD-476A-9F7B-1D76E5EB819C}" presName="sp" presStyleCnt="0"/>
      <dgm:spPr/>
    </dgm:pt>
    <dgm:pt modelId="{434BF487-84B6-4335-B9D4-9658A4760848}" type="pres">
      <dgm:prSet presAssocID="{1B5A5F63-EA7C-478F-AE3F-BF68013814D0}" presName="arrowAndChildren" presStyleCnt="0"/>
      <dgm:spPr/>
    </dgm:pt>
    <dgm:pt modelId="{7FDF0627-F2AD-40BD-A110-DA07AD129233}" type="pres">
      <dgm:prSet presAssocID="{1B5A5F63-EA7C-478F-AE3F-BF68013814D0}" presName="parentTextArrow" presStyleLbl="node1" presStyleIdx="1" presStyleCnt="3"/>
      <dgm:spPr/>
    </dgm:pt>
    <dgm:pt modelId="{CEFDCABB-EC52-499A-8C1D-6DC2B31D6CCE}" type="pres">
      <dgm:prSet presAssocID="{1B5A5F63-EA7C-478F-AE3F-BF68013814D0}" presName="arrow" presStyleLbl="node1" presStyleIdx="2" presStyleCnt="3"/>
      <dgm:spPr/>
    </dgm:pt>
    <dgm:pt modelId="{A665FCF8-2227-457F-A37C-E37D49911747}" type="pres">
      <dgm:prSet presAssocID="{1B5A5F63-EA7C-478F-AE3F-BF68013814D0}" presName="descendantArrow" presStyleCnt="0"/>
      <dgm:spPr/>
    </dgm:pt>
    <dgm:pt modelId="{3E477A0A-B554-4F78-A736-8A1EC592C494}" type="pres">
      <dgm:prSet presAssocID="{B59A23F1-12BB-4135-A680-10150CBBAEB7}" presName="childTextArrow" presStyleLbl="fgAccFollowNode1" presStyleIdx="0" presStyleCnt="4">
        <dgm:presLayoutVars>
          <dgm:bulletEnabled val="1"/>
        </dgm:presLayoutVars>
      </dgm:prSet>
      <dgm:spPr/>
    </dgm:pt>
    <dgm:pt modelId="{7359A69C-DE28-4D4F-BBCC-2C1B12D851DD}" type="pres">
      <dgm:prSet presAssocID="{7E9077CF-2DFD-4E34-AA85-984617C0CA55}" presName="childTextArrow" presStyleLbl="fgAccFollowNode1" presStyleIdx="1" presStyleCnt="4">
        <dgm:presLayoutVars>
          <dgm:bulletEnabled val="1"/>
        </dgm:presLayoutVars>
      </dgm:prSet>
      <dgm:spPr/>
    </dgm:pt>
    <dgm:pt modelId="{AE6E40DF-F015-472C-B116-EAB1416ABEEE}" type="pres">
      <dgm:prSet presAssocID="{FD1A32EB-2A16-476E-9044-6987FE682BEC}" presName="childTextArrow" presStyleLbl="fgAccFollowNode1" presStyleIdx="2" presStyleCnt="4">
        <dgm:presLayoutVars>
          <dgm:bulletEnabled val="1"/>
        </dgm:presLayoutVars>
      </dgm:prSet>
      <dgm:spPr/>
    </dgm:pt>
    <dgm:pt modelId="{34A154B0-540E-47A7-8D56-5A7D34600735}" type="pres">
      <dgm:prSet presAssocID="{70D7CCD0-7F08-45E1-A273-C4B981437763}" presName="childTextArrow" presStyleLbl="fgAccFollowNode1" presStyleIdx="3" presStyleCnt="4">
        <dgm:presLayoutVars>
          <dgm:bulletEnabled val="1"/>
        </dgm:presLayoutVars>
      </dgm:prSet>
      <dgm:spPr/>
    </dgm:pt>
  </dgm:ptLst>
  <dgm:cxnLst>
    <dgm:cxn modelId="{EE47D507-E4B3-493B-AFE5-1F57B3BF83D4}" type="presOf" srcId="{15192A43-558C-48E0-8C99-AFCE379FBCEB}" destId="{530C7745-AD93-4A67-BECC-EDDB1F451AC9}" srcOrd="0" destOrd="0" presId="urn:microsoft.com/office/officeart/2005/8/layout/process4"/>
    <dgm:cxn modelId="{BDF6FD22-CE80-444A-B623-C41138F966A4}" type="presOf" srcId="{70D7CCD0-7F08-45E1-A273-C4B981437763}" destId="{34A154B0-540E-47A7-8D56-5A7D34600735}" srcOrd="0" destOrd="0" presId="urn:microsoft.com/office/officeart/2005/8/layout/process4"/>
    <dgm:cxn modelId="{E8B39937-9281-4C70-90EE-A7118804671D}" srcId="{15192A43-558C-48E0-8C99-AFCE379FBCEB}" destId="{1B5A5F63-EA7C-478F-AE3F-BF68013814D0}" srcOrd="0" destOrd="0" parTransId="{B738611F-1A2B-4ABB-8FDD-60A7DDBD5BBE}" sibTransId="{213EE3D9-FBBD-476A-9F7B-1D76E5EB819C}"/>
    <dgm:cxn modelId="{04EAD748-B358-4FD5-9666-604233F14BC5}" type="presOf" srcId="{7E9077CF-2DFD-4E34-AA85-984617C0CA55}" destId="{7359A69C-DE28-4D4F-BBCC-2C1B12D851DD}" srcOrd="0" destOrd="0" presId="urn:microsoft.com/office/officeart/2005/8/layout/process4"/>
    <dgm:cxn modelId="{4F9AB46E-86B5-464E-B68D-5D58DECBA253}" srcId="{1B5A5F63-EA7C-478F-AE3F-BF68013814D0}" destId="{7E9077CF-2DFD-4E34-AA85-984617C0CA55}" srcOrd="1" destOrd="0" parTransId="{541AC14D-4F0F-41D6-BE83-8A2E8B5E742F}" sibTransId="{3140FB82-38F5-4671-93EF-FF4517140B3F}"/>
    <dgm:cxn modelId="{A2AB6C70-6886-4A54-9F5E-7F706580D342}" type="presOf" srcId="{1B5A5F63-EA7C-478F-AE3F-BF68013814D0}" destId="{CEFDCABB-EC52-499A-8C1D-6DC2B31D6CCE}" srcOrd="1" destOrd="0" presId="urn:microsoft.com/office/officeart/2005/8/layout/process4"/>
    <dgm:cxn modelId="{5C74E456-7E64-49C4-9ABB-98698A5A8996}" type="presOf" srcId="{1B5A5F63-EA7C-478F-AE3F-BF68013814D0}" destId="{7FDF0627-F2AD-40BD-A110-DA07AD129233}" srcOrd="0" destOrd="0" presId="urn:microsoft.com/office/officeart/2005/8/layout/process4"/>
    <dgm:cxn modelId="{1CB22C57-E586-44C1-8B56-636AA78BAF14}" type="presOf" srcId="{E7D028FE-5DA4-46A6-A9C9-70808DA1F458}" destId="{3FEB700C-738A-4E77-B753-E2E84B75160B}" srcOrd="0" destOrd="0" presId="urn:microsoft.com/office/officeart/2005/8/layout/process4"/>
    <dgm:cxn modelId="{FD9A5777-DB0E-44B1-BF71-28A6B11686B4}" srcId="{1B5A5F63-EA7C-478F-AE3F-BF68013814D0}" destId="{B59A23F1-12BB-4135-A680-10150CBBAEB7}" srcOrd="0" destOrd="0" parTransId="{55C0AEC2-24FE-443B-AB1C-0A2EED511DD2}" sibTransId="{B75BD890-4031-419A-A8F2-5D65922DA7A5}"/>
    <dgm:cxn modelId="{5462B177-1564-428E-A1F5-CFECF750317A}" type="presOf" srcId="{B59A23F1-12BB-4135-A680-10150CBBAEB7}" destId="{3E477A0A-B554-4F78-A736-8A1EC592C494}" srcOrd="0" destOrd="0" presId="urn:microsoft.com/office/officeart/2005/8/layout/process4"/>
    <dgm:cxn modelId="{7A6BDE58-E19A-46F8-9776-1B9C5071AC3C}" srcId="{1B5A5F63-EA7C-478F-AE3F-BF68013814D0}" destId="{FD1A32EB-2A16-476E-9044-6987FE682BEC}" srcOrd="2" destOrd="0" parTransId="{4E314E84-ECE1-447D-AA64-0B8052AD5BC3}" sibTransId="{D4D8E268-9EB5-442D-A2E1-3FBA05D6506E}"/>
    <dgm:cxn modelId="{853F9993-2846-41AE-882C-54AE0F117722}" type="presOf" srcId="{ED1AE280-F216-409D-AD51-E8AAA5C20099}" destId="{3AC6EEFB-72BF-4C2F-BC09-316AF514A41A}" srcOrd="0" destOrd="0" presId="urn:microsoft.com/office/officeart/2005/8/layout/process4"/>
    <dgm:cxn modelId="{A5E6F29A-09DE-4DAF-B89D-73B5AD9A2635}" srcId="{1B5A5F63-EA7C-478F-AE3F-BF68013814D0}" destId="{70D7CCD0-7F08-45E1-A273-C4B981437763}" srcOrd="3" destOrd="0" parTransId="{D3ABBF64-0D12-481D-B05B-27991526EF98}" sibTransId="{B0246599-D17B-4993-9658-D120AABF4CAD}"/>
    <dgm:cxn modelId="{2FE0A5A5-7A7A-465E-9D4D-64C1F4796046}" srcId="{15192A43-558C-48E0-8C99-AFCE379FBCEB}" destId="{E7D028FE-5DA4-46A6-A9C9-70808DA1F458}" srcOrd="1" destOrd="0" parTransId="{2C14CD5C-AC9D-4B07-B38D-684243459CF3}" sibTransId="{6A773129-9A82-4389-85C9-A97370FD1C3A}"/>
    <dgm:cxn modelId="{EE37E8D4-64F6-4BE4-89CB-C3FA37B984F3}" srcId="{15192A43-558C-48E0-8C99-AFCE379FBCEB}" destId="{ED1AE280-F216-409D-AD51-E8AAA5C20099}" srcOrd="2" destOrd="0" parTransId="{452814BD-E087-4C81-AE10-C5E7C6BB582E}" sibTransId="{E56497C9-1A25-43A4-82B0-69B16F7EE25D}"/>
    <dgm:cxn modelId="{5382BAD6-3FFB-4A47-AFD1-CBB029686472}" type="presOf" srcId="{FD1A32EB-2A16-476E-9044-6987FE682BEC}" destId="{AE6E40DF-F015-472C-B116-EAB1416ABEEE}" srcOrd="0" destOrd="0" presId="urn:microsoft.com/office/officeart/2005/8/layout/process4"/>
    <dgm:cxn modelId="{24D52425-CAD8-46F4-B64F-AF294E9F5AB8}" type="presParOf" srcId="{530C7745-AD93-4A67-BECC-EDDB1F451AC9}" destId="{644E0ECE-B78A-4859-8D84-9815AA39FB8F}" srcOrd="0" destOrd="0" presId="urn:microsoft.com/office/officeart/2005/8/layout/process4"/>
    <dgm:cxn modelId="{F47A6388-1F75-4BD2-86CC-7C1C932E36B9}" type="presParOf" srcId="{644E0ECE-B78A-4859-8D84-9815AA39FB8F}" destId="{3AC6EEFB-72BF-4C2F-BC09-316AF514A41A}" srcOrd="0" destOrd="0" presId="urn:microsoft.com/office/officeart/2005/8/layout/process4"/>
    <dgm:cxn modelId="{A37BA12A-F292-4DEF-A53D-CEFF91BD6A46}" type="presParOf" srcId="{530C7745-AD93-4A67-BECC-EDDB1F451AC9}" destId="{16AFA204-6003-4D82-88CA-1A8422B134F9}" srcOrd="1" destOrd="0" presId="urn:microsoft.com/office/officeart/2005/8/layout/process4"/>
    <dgm:cxn modelId="{571873AB-24C1-463D-B0E4-1EA0CEB864F6}" type="presParOf" srcId="{530C7745-AD93-4A67-BECC-EDDB1F451AC9}" destId="{3050B65B-F91C-407E-AB00-05A282BE1AD0}" srcOrd="2" destOrd="0" presId="urn:microsoft.com/office/officeart/2005/8/layout/process4"/>
    <dgm:cxn modelId="{9E7CCB71-34BC-409F-8EA4-50B98C78138F}" type="presParOf" srcId="{3050B65B-F91C-407E-AB00-05A282BE1AD0}" destId="{3FEB700C-738A-4E77-B753-E2E84B75160B}" srcOrd="0" destOrd="0" presId="urn:microsoft.com/office/officeart/2005/8/layout/process4"/>
    <dgm:cxn modelId="{B672611A-D751-4349-B454-8B1CEF82D679}" type="presParOf" srcId="{530C7745-AD93-4A67-BECC-EDDB1F451AC9}" destId="{D02A225D-D175-4302-AA4A-574210355F7A}" srcOrd="3" destOrd="0" presId="urn:microsoft.com/office/officeart/2005/8/layout/process4"/>
    <dgm:cxn modelId="{41E75F2B-278B-46E2-B03D-B551607B148D}" type="presParOf" srcId="{530C7745-AD93-4A67-BECC-EDDB1F451AC9}" destId="{434BF487-84B6-4335-B9D4-9658A4760848}" srcOrd="4" destOrd="0" presId="urn:microsoft.com/office/officeart/2005/8/layout/process4"/>
    <dgm:cxn modelId="{73D5D290-0959-4767-864A-18C11E0A6B61}" type="presParOf" srcId="{434BF487-84B6-4335-B9D4-9658A4760848}" destId="{7FDF0627-F2AD-40BD-A110-DA07AD129233}" srcOrd="0" destOrd="0" presId="urn:microsoft.com/office/officeart/2005/8/layout/process4"/>
    <dgm:cxn modelId="{0D87AF44-99EB-4930-8AAA-43BD92109E9E}" type="presParOf" srcId="{434BF487-84B6-4335-B9D4-9658A4760848}" destId="{CEFDCABB-EC52-499A-8C1D-6DC2B31D6CCE}" srcOrd="1" destOrd="0" presId="urn:microsoft.com/office/officeart/2005/8/layout/process4"/>
    <dgm:cxn modelId="{F7672C27-F1CA-495D-81C9-49A6611260D6}" type="presParOf" srcId="{434BF487-84B6-4335-B9D4-9658A4760848}" destId="{A665FCF8-2227-457F-A37C-E37D49911747}" srcOrd="2" destOrd="0" presId="urn:microsoft.com/office/officeart/2005/8/layout/process4"/>
    <dgm:cxn modelId="{162C6F53-5F4F-4868-95C3-D519AA94B9F3}" type="presParOf" srcId="{A665FCF8-2227-457F-A37C-E37D49911747}" destId="{3E477A0A-B554-4F78-A736-8A1EC592C494}" srcOrd="0" destOrd="0" presId="urn:microsoft.com/office/officeart/2005/8/layout/process4"/>
    <dgm:cxn modelId="{A5835B47-B8B1-4FB2-A686-901ADC7F6219}" type="presParOf" srcId="{A665FCF8-2227-457F-A37C-E37D49911747}" destId="{7359A69C-DE28-4D4F-BBCC-2C1B12D851DD}" srcOrd="1" destOrd="0" presId="urn:microsoft.com/office/officeart/2005/8/layout/process4"/>
    <dgm:cxn modelId="{DFD05B9D-6920-4910-B73D-0EF35C1FC53C}" type="presParOf" srcId="{A665FCF8-2227-457F-A37C-E37D49911747}" destId="{AE6E40DF-F015-472C-B116-EAB1416ABEEE}" srcOrd="2" destOrd="0" presId="urn:microsoft.com/office/officeart/2005/8/layout/process4"/>
    <dgm:cxn modelId="{A17BD90F-08C9-4609-B65F-B95CC71539B0}" type="presParOf" srcId="{A665FCF8-2227-457F-A37C-E37D49911747}" destId="{34A154B0-540E-47A7-8D56-5A7D34600735}"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AFA785F-C17F-4CC7-9B05-BF57CCA3C51D}"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7B365F5-1D02-41A4-884F-ABB532EF333D}">
      <dgm:prSet/>
      <dgm:spPr/>
      <dgm:t>
        <a:bodyPr/>
        <a:lstStyle/>
        <a:p>
          <a:r>
            <a:rPr lang="en-US" dirty="0"/>
            <a:t>To Confirm Safety, We Are Looking for All AE Data Until 6 Months Post-Wean</a:t>
          </a:r>
        </a:p>
      </dgm:t>
    </dgm:pt>
    <dgm:pt modelId="{83AB8149-14E3-460D-A02D-F8B58E7ADE02}" type="parTrans" cxnId="{359F536A-C9BD-4664-8636-577A8D5C1CBE}">
      <dgm:prSet/>
      <dgm:spPr/>
      <dgm:t>
        <a:bodyPr/>
        <a:lstStyle/>
        <a:p>
          <a:endParaRPr lang="en-US"/>
        </a:p>
      </dgm:t>
    </dgm:pt>
    <dgm:pt modelId="{F8A77FFF-73D6-44B8-8862-CC59C7A73D02}" type="sibTrans" cxnId="{359F536A-C9BD-4664-8636-577A8D5C1CBE}">
      <dgm:prSet/>
      <dgm:spPr/>
      <dgm:t>
        <a:bodyPr/>
        <a:lstStyle/>
        <a:p>
          <a:endParaRPr lang="en-US"/>
        </a:p>
      </dgm:t>
    </dgm:pt>
    <dgm:pt modelId="{2113CBB6-3AF3-4ADF-858D-36FA77A8EFF2}">
      <dgm:prSet/>
      <dgm:spPr/>
      <dgm:t>
        <a:bodyPr/>
        <a:lstStyle/>
        <a:p>
          <a:r>
            <a:rPr lang="en-US" dirty="0"/>
            <a:t>We Require This For All Babies On Program Including Controls</a:t>
          </a:r>
        </a:p>
      </dgm:t>
    </dgm:pt>
    <dgm:pt modelId="{BFCD4E75-0DFC-4990-A97D-1405B5C7B689}" type="parTrans" cxnId="{EA5CCE7B-2F69-4A6D-989E-D99E14E24BA3}">
      <dgm:prSet/>
      <dgm:spPr/>
      <dgm:t>
        <a:bodyPr/>
        <a:lstStyle/>
        <a:p>
          <a:endParaRPr lang="en-US"/>
        </a:p>
      </dgm:t>
    </dgm:pt>
    <dgm:pt modelId="{650BF5DB-3B83-4D96-ADA4-364C832C446B}" type="sibTrans" cxnId="{EA5CCE7B-2F69-4A6D-989E-D99E14E24BA3}">
      <dgm:prSet/>
      <dgm:spPr/>
      <dgm:t>
        <a:bodyPr/>
        <a:lstStyle/>
        <a:p>
          <a:endParaRPr lang="en-US"/>
        </a:p>
      </dgm:t>
    </dgm:pt>
    <dgm:pt modelId="{8FDF8595-4FCA-4278-ACD2-A4A713FC9121}">
      <dgm:prSet/>
      <dgm:spPr/>
      <dgm:t>
        <a:bodyPr/>
        <a:lstStyle/>
        <a:p>
          <a:r>
            <a:rPr lang="en-US" dirty="0"/>
            <a:t>The AE Form Is Available on </a:t>
          </a:r>
          <a:r>
            <a:rPr lang="en-US" dirty="0" err="1"/>
            <a:t>REDCap</a:t>
          </a:r>
          <a:r>
            <a:rPr lang="en-US" dirty="0"/>
            <a:t> (Katie Can Help w/ </a:t>
          </a:r>
          <a:r>
            <a:rPr lang="en-US" dirty="0" err="1"/>
            <a:t>REDCap</a:t>
          </a:r>
          <a:r>
            <a:rPr lang="en-US" dirty="0"/>
            <a:t> Access)</a:t>
          </a:r>
        </a:p>
      </dgm:t>
    </dgm:pt>
    <dgm:pt modelId="{B6CA869E-0E53-4CF1-B4DD-BF9D7D5F7765}" type="parTrans" cxnId="{C4DD46A3-8182-4D7F-B9B0-45D2AC1FE60E}">
      <dgm:prSet/>
      <dgm:spPr/>
      <dgm:t>
        <a:bodyPr/>
        <a:lstStyle/>
        <a:p>
          <a:endParaRPr lang="en-US"/>
        </a:p>
      </dgm:t>
    </dgm:pt>
    <dgm:pt modelId="{684D636E-9CDB-47E5-9DDC-DF3467F7C232}" type="sibTrans" cxnId="{C4DD46A3-8182-4D7F-B9B0-45D2AC1FE60E}">
      <dgm:prSet/>
      <dgm:spPr/>
      <dgm:t>
        <a:bodyPr/>
        <a:lstStyle/>
        <a:p>
          <a:endParaRPr lang="en-US"/>
        </a:p>
      </dgm:t>
    </dgm:pt>
    <dgm:pt modelId="{9160BB2E-4316-46A1-9BE1-388764CF66FD}" type="pres">
      <dgm:prSet presAssocID="{CAFA785F-C17F-4CC7-9B05-BF57CCA3C51D}" presName="root" presStyleCnt="0">
        <dgm:presLayoutVars>
          <dgm:dir/>
          <dgm:resizeHandles val="exact"/>
        </dgm:presLayoutVars>
      </dgm:prSet>
      <dgm:spPr/>
    </dgm:pt>
    <dgm:pt modelId="{0F65641D-DDBD-458A-A325-1765F3E04E0E}" type="pres">
      <dgm:prSet presAssocID="{27B365F5-1D02-41A4-884F-ABB532EF333D}" presName="compNode" presStyleCnt="0"/>
      <dgm:spPr/>
    </dgm:pt>
    <dgm:pt modelId="{53040669-C33A-4EE7-B929-E289D7BA50BB}" type="pres">
      <dgm:prSet presAssocID="{27B365F5-1D02-41A4-884F-ABB532EF333D}" presName="bgRect" presStyleLbl="bgShp" presStyleIdx="0" presStyleCnt="3"/>
      <dgm:spPr/>
    </dgm:pt>
    <dgm:pt modelId="{62B3344C-1AC0-4A7F-9DB5-560486EA7836}" type="pres">
      <dgm:prSet presAssocID="{27B365F5-1D02-41A4-884F-ABB532EF333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ync"/>
        </a:ext>
      </dgm:extLst>
    </dgm:pt>
    <dgm:pt modelId="{6F0F7F08-2830-45B4-A303-625AF4F5F1EF}" type="pres">
      <dgm:prSet presAssocID="{27B365F5-1D02-41A4-884F-ABB532EF333D}" presName="spaceRect" presStyleCnt="0"/>
      <dgm:spPr/>
    </dgm:pt>
    <dgm:pt modelId="{65CA58E1-A00B-46B5-9744-240A1EA5BA78}" type="pres">
      <dgm:prSet presAssocID="{27B365F5-1D02-41A4-884F-ABB532EF333D}" presName="parTx" presStyleLbl="revTx" presStyleIdx="0" presStyleCnt="3">
        <dgm:presLayoutVars>
          <dgm:chMax val="0"/>
          <dgm:chPref val="0"/>
        </dgm:presLayoutVars>
      </dgm:prSet>
      <dgm:spPr/>
    </dgm:pt>
    <dgm:pt modelId="{AB403DF2-20E3-4B5F-A094-D149D7B23759}" type="pres">
      <dgm:prSet presAssocID="{F8A77FFF-73D6-44B8-8862-CC59C7A73D02}" presName="sibTrans" presStyleCnt="0"/>
      <dgm:spPr/>
    </dgm:pt>
    <dgm:pt modelId="{332E1DB4-83BF-4F36-82BD-BE1668AACC6E}" type="pres">
      <dgm:prSet presAssocID="{2113CBB6-3AF3-4ADF-858D-36FA77A8EFF2}" presName="compNode" presStyleCnt="0"/>
      <dgm:spPr/>
    </dgm:pt>
    <dgm:pt modelId="{2F55CC9E-18A9-4855-B623-B004E017ECB1}" type="pres">
      <dgm:prSet presAssocID="{2113CBB6-3AF3-4ADF-858D-36FA77A8EFF2}" presName="bgRect" presStyleLbl="bgShp" presStyleIdx="1" presStyleCnt="3"/>
      <dgm:spPr/>
    </dgm:pt>
    <dgm:pt modelId="{9A423110-9C42-46F8-A6A8-F0C21F6D4A27}" type="pres">
      <dgm:prSet presAssocID="{2113CBB6-3AF3-4ADF-858D-36FA77A8EFF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aptop Secure"/>
        </a:ext>
      </dgm:extLst>
    </dgm:pt>
    <dgm:pt modelId="{54BEE154-A914-46F0-B5CB-7CF80832C2ED}" type="pres">
      <dgm:prSet presAssocID="{2113CBB6-3AF3-4ADF-858D-36FA77A8EFF2}" presName="spaceRect" presStyleCnt="0"/>
      <dgm:spPr/>
    </dgm:pt>
    <dgm:pt modelId="{29E8AB98-0F2A-429D-8272-A76BE86FED36}" type="pres">
      <dgm:prSet presAssocID="{2113CBB6-3AF3-4ADF-858D-36FA77A8EFF2}" presName="parTx" presStyleLbl="revTx" presStyleIdx="1" presStyleCnt="3">
        <dgm:presLayoutVars>
          <dgm:chMax val="0"/>
          <dgm:chPref val="0"/>
        </dgm:presLayoutVars>
      </dgm:prSet>
      <dgm:spPr/>
    </dgm:pt>
    <dgm:pt modelId="{7E80C3D1-593D-4836-9F3A-D117C525DD3E}" type="pres">
      <dgm:prSet presAssocID="{650BF5DB-3B83-4D96-ADA4-364C832C446B}" presName="sibTrans" presStyleCnt="0"/>
      <dgm:spPr/>
    </dgm:pt>
    <dgm:pt modelId="{8FA468B1-642C-4E9C-A6AC-10BB14C29B1B}" type="pres">
      <dgm:prSet presAssocID="{8FDF8595-4FCA-4278-ACD2-A4A713FC9121}" presName="compNode" presStyleCnt="0"/>
      <dgm:spPr/>
    </dgm:pt>
    <dgm:pt modelId="{E1E30A9E-6E18-49B7-A8B8-B2B6B474A5C8}" type="pres">
      <dgm:prSet presAssocID="{8FDF8595-4FCA-4278-ACD2-A4A713FC9121}" presName="bgRect" presStyleLbl="bgShp" presStyleIdx="2" presStyleCnt="3"/>
      <dgm:spPr/>
    </dgm:pt>
    <dgm:pt modelId="{2E82D173-5655-40EB-86FA-D2F8E303099C}" type="pres">
      <dgm:prSet presAssocID="{8FDF8595-4FCA-4278-ACD2-A4A713FC912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llipse"/>
        </a:ext>
      </dgm:extLst>
    </dgm:pt>
    <dgm:pt modelId="{2389A886-4F06-4BFE-965C-04FC550B52D3}" type="pres">
      <dgm:prSet presAssocID="{8FDF8595-4FCA-4278-ACD2-A4A713FC9121}" presName="spaceRect" presStyleCnt="0"/>
      <dgm:spPr/>
    </dgm:pt>
    <dgm:pt modelId="{AC1A68CC-A148-4722-B3DD-CC181CE470D5}" type="pres">
      <dgm:prSet presAssocID="{8FDF8595-4FCA-4278-ACD2-A4A713FC9121}" presName="parTx" presStyleLbl="revTx" presStyleIdx="2" presStyleCnt="3">
        <dgm:presLayoutVars>
          <dgm:chMax val="0"/>
          <dgm:chPref val="0"/>
        </dgm:presLayoutVars>
      </dgm:prSet>
      <dgm:spPr/>
    </dgm:pt>
  </dgm:ptLst>
  <dgm:cxnLst>
    <dgm:cxn modelId="{359F536A-C9BD-4664-8636-577A8D5C1CBE}" srcId="{CAFA785F-C17F-4CC7-9B05-BF57CCA3C51D}" destId="{27B365F5-1D02-41A4-884F-ABB532EF333D}" srcOrd="0" destOrd="0" parTransId="{83AB8149-14E3-460D-A02D-F8B58E7ADE02}" sibTransId="{F8A77FFF-73D6-44B8-8862-CC59C7A73D02}"/>
    <dgm:cxn modelId="{A370E074-73D5-46DC-8F3B-29370F452771}" type="presOf" srcId="{27B365F5-1D02-41A4-884F-ABB532EF333D}" destId="{65CA58E1-A00B-46B5-9744-240A1EA5BA78}" srcOrd="0" destOrd="0" presId="urn:microsoft.com/office/officeart/2018/2/layout/IconVerticalSolidList"/>
    <dgm:cxn modelId="{EA5CCE7B-2F69-4A6D-989E-D99E14E24BA3}" srcId="{CAFA785F-C17F-4CC7-9B05-BF57CCA3C51D}" destId="{2113CBB6-3AF3-4ADF-858D-36FA77A8EFF2}" srcOrd="1" destOrd="0" parTransId="{BFCD4E75-0DFC-4990-A97D-1405B5C7B689}" sibTransId="{650BF5DB-3B83-4D96-ADA4-364C832C446B}"/>
    <dgm:cxn modelId="{C4DD46A3-8182-4D7F-B9B0-45D2AC1FE60E}" srcId="{CAFA785F-C17F-4CC7-9B05-BF57CCA3C51D}" destId="{8FDF8595-4FCA-4278-ACD2-A4A713FC9121}" srcOrd="2" destOrd="0" parTransId="{B6CA869E-0E53-4CF1-B4DD-BF9D7D5F7765}" sibTransId="{684D636E-9CDB-47E5-9DDC-DF3467F7C232}"/>
    <dgm:cxn modelId="{764037E1-CD2D-482C-9E2B-93417BB162C3}" type="presOf" srcId="{CAFA785F-C17F-4CC7-9B05-BF57CCA3C51D}" destId="{9160BB2E-4316-46A1-9BE1-388764CF66FD}" srcOrd="0" destOrd="0" presId="urn:microsoft.com/office/officeart/2018/2/layout/IconVerticalSolidList"/>
    <dgm:cxn modelId="{9C347DE7-4D61-4EF6-A23E-8AE975E134BE}" type="presOf" srcId="{2113CBB6-3AF3-4ADF-858D-36FA77A8EFF2}" destId="{29E8AB98-0F2A-429D-8272-A76BE86FED36}" srcOrd="0" destOrd="0" presId="urn:microsoft.com/office/officeart/2018/2/layout/IconVerticalSolidList"/>
    <dgm:cxn modelId="{48DDFDED-FDC2-463D-84B6-4EB68B31828E}" type="presOf" srcId="{8FDF8595-4FCA-4278-ACD2-A4A713FC9121}" destId="{AC1A68CC-A148-4722-B3DD-CC181CE470D5}" srcOrd="0" destOrd="0" presId="urn:microsoft.com/office/officeart/2018/2/layout/IconVerticalSolidList"/>
    <dgm:cxn modelId="{33319D4A-3E9C-46E5-894B-3BD5785576E6}" type="presParOf" srcId="{9160BB2E-4316-46A1-9BE1-388764CF66FD}" destId="{0F65641D-DDBD-458A-A325-1765F3E04E0E}" srcOrd="0" destOrd="0" presId="urn:microsoft.com/office/officeart/2018/2/layout/IconVerticalSolidList"/>
    <dgm:cxn modelId="{2A777C57-B30B-4C6C-94B5-0AD03CF32772}" type="presParOf" srcId="{0F65641D-DDBD-458A-A325-1765F3E04E0E}" destId="{53040669-C33A-4EE7-B929-E289D7BA50BB}" srcOrd="0" destOrd="0" presId="urn:microsoft.com/office/officeart/2018/2/layout/IconVerticalSolidList"/>
    <dgm:cxn modelId="{C380C274-1F74-4FDD-9BCB-18F92E98EC27}" type="presParOf" srcId="{0F65641D-DDBD-458A-A325-1765F3E04E0E}" destId="{62B3344C-1AC0-4A7F-9DB5-560486EA7836}" srcOrd="1" destOrd="0" presId="urn:microsoft.com/office/officeart/2018/2/layout/IconVerticalSolidList"/>
    <dgm:cxn modelId="{E33B11BE-8D2C-41B7-B83B-D46A53EC644B}" type="presParOf" srcId="{0F65641D-DDBD-458A-A325-1765F3E04E0E}" destId="{6F0F7F08-2830-45B4-A303-625AF4F5F1EF}" srcOrd="2" destOrd="0" presId="urn:microsoft.com/office/officeart/2018/2/layout/IconVerticalSolidList"/>
    <dgm:cxn modelId="{76D8C0AF-538A-46FD-BB78-67CEEE7A94EF}" type="presParOf" srcId="{0F65641D-DDBD-458A-A325-1765F3E04E0E}" destId="{65CA58E1-A00B-46B5-9744-240A1EA5BA78}" srcOrd="3" destOrd="0" presId="urn:microsoft.com/office/officeart/2018/2/layout/IconVerticalSolidList"/>
    <dgm:cxn modelId="{13549766-547E-4610-9ABF-710404532B80}" type="presParOf" srcId="{9160BB2E-4316-46A1-9BE1-388764CF66FD}" destId="{AB403DF2-20E3-4B5F-A094-D149D7B23759}" srcOrd="1" destOrd="0" presId="urn:microsoft.com/office/officeart/2018/2/layout/IconVerticalSolidList"/>
    <dgm:cxn modelId="{15B2EFEC-D154-4839-9C6C-7F685DA14FF3}" type="presParOf" srcId="{9160BB2E-4316-46A1-9BE1-388764CF66FD}" destId="{332E1DB4-83BF-4F36-82BD-BE1668AACC6E}" srcOrd="2" destOrd="0" presId="urn:microsoft.com/office/officeart/2018/2/layout/IconVerticalSolidList"/>
    <dgm:cxn modelId="{EDEE6573-4D0F-4E67-B02E-361CDA86B8CD}" type="presParOf" srcId="{332E1DB4-83BF-4F36-82BD-BE1668AACC6E}" destId="{2F55CC9E-18A9-4855-B623-B004E017ECB1}" srcOrd="0" destOrd="0" presId="urn:microsoft.com/office/officeart/2018/2/layout/IconVerticalSolidList"/>
    <dgm:cxn modelId="{D25087F2-415E-440F-90A8-84A478FCF0C0}" type="presParOf" srcId="{332E1DB4-83BF-4F36-82BD-BE1668AACC6E}" destId="{9A423110-9C42-46F8-A6A8-F0C21F6D4A27}" srcOrd="1" destOrd="0" presId="urn:microsoft.com/office/officeart/2018/2/layout/IconVerticalSolidList"/>
    <dgm:cxn modelId="{87F51DEF-1F96-4BBB-9C0E-35F8DE638271}" type="presParOf" srcId="{332E1DB4-83BF-4F36-82BD-BE1668AACC6E}" destId="{54BEE154-A914-46F0-B5CB-7CF80832C2ED}" srcOrd="2" destOrd="0" presId="urn:microsoft.com/office/officeart/2018/2/layout/IconVerticalSolidList"/>
    <dgm:cxn modelId="{151993D3-A284-4449-BABB-98D1F4DCEA86}" type="presParOf" srcId="{332E1DB4-83BF-4F36-82BD-BE1668AACC6E}" destId="{29E8AB98-0F2A-429D-8272-A76BE86FED36}" srcOrd="3" destOrd="0" presId="urn:microsoft.com/office/officeart/2018/2/layout/IconVerticalSolidList"/>
    <dgm:cxn modelId="{FD64DA2A-C912-4B38-AE9F-442AAD833074}" type="presParOf" srcId="{9160BB2E-4316-46A1-9BE1-388764CF66FD}" destId="{7E80C3D1-593D-4836-9F3A-D117C525DD3E}" srcOrd="3" destOrd="0" presId="urn:microsoft.com/office/officeart/2018/2/layout/IconVerticalSolidList"/>
    <dgm:cxn modelId="{619E8822-5C7E-4DD7-91CF-D5319D5C305D}" type="presParOf" srcId="{9160BB2E-4316-46A1-9BE1-388764CF66FD}" destId="{8FA468B1-642C-4E9C-A6AC-10BB14C29B1B}" srcOrd="4" destOrd="0" presId="urn:microsoft.com/office/officeart/2018/2/layout/IconVerticalSolidList"/>
    <dgm:cxn modelId="{93948E84-24CE-4E28-975F-546EC57E2265}" type="presParOf" srcId="{8FA468B1-642C-4E9C-A6AC-10BB14C29B1B}" destId="{E1E30A9E-6E18-49B7-A8B8-B2B6B474A5C8}" srcOrd="0" destOrd="0" presId="urn:microsoft.com/office/officeart/2018/2/layout/IconVerticalSolidList"/>
    <dgm:cxn modelId="{B1EF3F8E-D515-4DC7-8E72-66666D2C9DF1}" type="presParOf" srcId="{8FA468B1-642C-4E9C-A6AC-10BB14C29B1B}" destId="{2E82D173-5655-40EB-86FA-D2F8E303099C}" srcOrd="1" destOrd="0" presId="urn:microsoft.com/office/officeart/2018/2/layout/IconVerticalSolidList"/>
    <dgm:cxn modelId="{7A261053-09C3-4F0F-9CE2-EB2B3B5DA471}" type="presParOf" srcId="{8FA468B1-642C-4E9C-A6AC-10BB14C29B1B}" destId="{2389A886-4F06-4BFE-965C-04FC550B52D3}" srcOrd="2" destOrd="0" presId="urn:microsoft.com/office/officeart/2018/2/layout/IconVerticalSolidList"/>
    <dgm:cxn modelId="{D3AA3F67-EC6B-4E80-8792-8E5CBC26B8CA}" type="presParOf" srcId="{8FA468B1-642C-4E9C-A6AC-10BB14C29B1B}" destId="{AC1A68CC-A148-4722-B3DD-CC181CE470D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298F0E2-B434-4E47-9AAF-BAF27C35B40C}"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6DDA96D9-CA81-49B6-B7BE-EDA8F16D7649}">
      <dgm:prSet/>
      <dgm:spPr/>
      <dgm:t>
        <a:bodyPr/>
        <a:lstStyle/>
        <a:p>
          <a:r>
            <a:rPr lang="en-US"/>
            <a:t>For Sites w/out IRB Approval:</a:t>
          </a:r>
        </a:p>
      </dgm:t>
    </dgm:pt>
    <dgm:pt modelId="{C05A7B6D-A976-4B75-A180-B49E476A46A0}" type="parTrans" cxnId="{A96D39DB-4EB3-4233-A2B4-0501C81CF596}">
      <dgm:prSet/>
      <dgm:spPr/>
      <dgm:t>
        <a:bodyPr/>
        <a:lstStyle/>
        <a:p>
          <a:endParaRPr lang="en-US"/>
        </a:p>
      </dgm:t>
    </dgm:pt>
    <dgm:pt modelId="{78794827-B895-41D1-BC6E-A3C739900164}" type="sibTrans" cxnId="{A96D39DB-4EB3-4233-A2B4-0501C81CF596}">
      <dgm:prSet/>
      <dgm:spPr/>
      <dgm:t>
        <a:bodyPr/>
        <a:lstStyle/>
        <a:p>
          <a:endParaRPr lang="en-US"/>
        </a:p>
      </dgm:t>
    </dgm:pt>
    <dgm:pt modelId="{314C26CC-8CF5-434E-819F-B6CCC6F5CACA}">
      <dgm:prSet/>
      <dgm:spPr/>
      <dgm:t>
        <a:bodyPr/>
        <a:lstStyle/>
        <a:p>
          <a:r>
            <a:rPr lang="en-US" dirty="0"/>
            <a:t>Instructions to submit to local IRBs sent out on 6/7</a:t>
          </a:r>
        </a:p>
      </dgm:t>
    </dgm:pt>
    <dgm:pt modelId="{C8734DA7-E610-4B06-8360-8332F73FFD15}" type="parTrans" cxnId="{8D5C98C5-E13B-47F3-9D83-FD407B8C8599}">
      <dgm:prSet/>
      <dgm:spPr/>
      <dgm:t>
        <a:bodyPr/>
        <a:lstStyle/>
        <a:p>
          <a:endParaRPr lang="en-US"/>
        </a:p>
      </dgm:t>
    </dgm:pt>
    <dgm:pt modelId="{5B244CDE-5B5A-453A-8424-C2D84C7888C1}" type="sibTrans" cxnId="{8D5C98C5-E13B-47F3-9D83-FD407B8C8599}">
      <dgm:prSet/>
      <dgm:spPr/>
      <dgm:t>
        <a:bodyPr/>
        <a:lstStyle/>
        <a:p>
          <a:endParaRPr lang="en-US"/>
        </a:p>
      </dgm:t>
    </dgm:pt>
    <dgm:pt modelId="{7C4B322D-6687-4055-AB54-576950CBCBC4}">
      <dgm:prSet/>
      <dgm:spPr/>
      <dgm:t>
        <a:bodyPr/>
        <a:lstStyle/>
        <a:p>
          <a:r>
            <a:rPr lang="en-US" dirty="0"/>
            <a:t>Please reach out to Heather and Katie with any questions/concerns/barriers </a:t>
          </a:r>
        </a:p>
      </dgm:t>
    </dgm:pt>
    <dgm:pt modelId="{FF5349C3-5DE1-4C00-9633-13773F7A1DAA}" type="parTrans" cxnId="{A18F184A-2B68-445E-8E18-AD0FDC696453}">
      <dgm:prSet/>
      <dgm:spPr/>
      <dgm:t>
        <a:bodyPr/>
        <a:lstStyle/>
        <a:p>
          <a:endParaRPr lang="en-US"/>
        </a:p>
      </dgm:t>
    </dgm:pt>
    <dgm:pt modelId="{29ACB624-F25E-43A1-8859-D8C2B82D7993}" type="sibTrans" cxnId="{A18F184A-2B68-445E-8E18-AD0FDC696453}">
      <dgm:prSet/>
      <dgm:spPr/>
      <dgm:t>
        <a:bodyPr/>
        <a:lstStyle/>
        <a:p>
          <a:endParaRPr lang="en-US"/>
        </a:p>
      </dgm:t>
    </dgm:pt>
    <dgm:pt modelId="{6F7C8F02-2649-48BB-8E9C-EF9CB3A6BAA9}">
      <dgm:prSet/>
      <dgm:spPr/>
      <dgm:t>
        <a:bodyPr/>
        <a:lstStyle/>
        <a:p>
          <a:r>
            <a:rPr lang="en-US"/>
            <a:t>For Sites w/ IRB Approval: </a:t>
          </a:r>
        </a:p>
      </dgm:t>
    </dgm:pt>
    <dgm:pt modelId="{B2AE66E2-A987-4DB6-AF59-8585E2B7D516}" type="parTrans" cxnId="{E0F952C6-3650-4E51-8D6D-F2686407BFAB}">
      <dgm:prSet/>
      <dgm:spPr/>
      <dgm:t>
        <a:bodyPr/>
        <a:lstStyle/>
        <a:p>
          <a:endParaRPr lang="en-US"/>
        </a:p>
      </dgm:t>
    </dgm:pt>
    <dgm:pt modelId="{1ADDA219-E01C-400E-B415-00696E5C6A09}" type="sibTrans" cxnId="{E0F952C6-3650-4E51-8D6D-F2686407BFAB}">
      <dgm:prSet/>
      <dgm:spPr/>
      <dgm:t>
        <a:bodyPr/>
        <a:lstStyle/>
        <a:p>
          <a:endParaRPr lang="en-US"/>
        </a:p>
      </dgm:t>
    </dgm:pt>
    <dgm:pt modelId="{8A59B722-EA7E-40B4-BDA5-4A1F03C55D2B}">
      <dgm:prSet/>
      <dgm:spPr/>
      <dgm:t>
        <a:bodyPr/>
        <a:lstStyle/>
        <a:p>
          <a:r>
            <a:rPr lang="en-US"/>
            <a:t>Please Send Survey Links At Initial Discharge and After HOT Weaning</a:t>
          </a:r>
        </a:p>
      </dgm:t>
    </dgm:pt>
    <dgm:pt modelId="{3C1E3210-DE4B-45F4-A8BF-54B00E1B07AE}" type="parTrans" cxnId="{91A91B1D-C23D-40B3-ACFA-5BF547836191}">
      <dgm:prSet/>
      <dgm:spPr/>
      <dgm:t>
        <a:bodyPr/>
        <a:lstStyle/>
        <a:p>
          <a:endParaRPr lang="en-US"/>
        </a:p>
      </dgm:t>
    </dgm:pt>
    <dgm:pt modelId="{52EE0B26-4FB6-4A02-B944-8E4AA3E4C652}" type="sibTrans" cxnId="{91A91B1D-C23D-40B3-ACFA-5BF547836191}">
      <dgm:prSet/>
      <dgm:spPr/>
      <dgm:t>
        <a:bodyPr/>
        <a:lstStyle/>
        <a:p>
          <a:endParaRPr lang="en-US"/>
        </a:p>
      </dgm:t>
    </dgm:pt>
    <dgm:pt modelId="{B8F5C375-D52C-44C6-A292-EC633D7B5EB3}">
      <dgm:prSet/>
      <dgm:spPr/>
      <dgm:t>
        <a:bodyPr/>
        <a:lstStyle/>
        <a:p>
          <a:r>
            <a:rPr lang="en-US" dirty="0"/>
            <a:t>Spanish Version Coming Very Soon! (waiting on IRB)</a:t>
          </a:r>
        </a:p>
      </dgm:t>
    </dgm:pt>
    <dgm:pt modelId="{DC7D9FCF-9FC6-4106-8BED-43778B556AF5}" type="parTrans" cxnId="{40360F9B-B1AB-4814-B0CD-AA8FD5C02543}">
      <dgm:prSet/>
      <dgm:spPr/>
      <dgm:t>
        <a:bodyPr/>
        <a:lstStyle/>
        <a:p>
          <a:endParaRPr lang="en-US"/>
        </a:p>
      </dgm:t>
    </dgm:pt>
    <dgm:pt modelId="{0964529B-481A-463E-819D-B80F53223AED}" type="sibTrans" cxnId="{40360F9B-B1AB-4814-B0CD-AA8FD5C02543}">
      <dgm:prSet/>
      <dgm:spPr/>
      <dgm:t>
        <a:bodyPr/>
        <a:lstStyle/>
        <a:p>
          <a:endParaRPr lang="en-US"/>
        </a:p>
      </dgm:t>
    </dgm:pt>
    <dgm:pt modelId="{921994AA-12DC-4008-BA0D-322BA89E4C92}" type="pres">
      <dgm:prSet presAssocID="{5298F0E2-B434-4E47-9AAF-BAF27C35B40C}" presName="Name0" presStyleCnt="0">
        <dgm:presLayoutVars>
          <dgm:dir/>
          <dgm:animLvl val="lvl"/>
          <dgm:resizeHandles val="exact"/>
        </dgm:presLayoutVars>
      </dgm:prSet>
      <dgm:spPr/>
    </dgm:pt>
    <dgm:pt modelId="{23635358-5668-47D7-A2A7-87E24D9430EF}" type="pres">
      <dgm:prSet presAssocID="{6DDA96D9-CA81-49B6-B7BE-EDA8F16D7649}" presName="linNode" presStyleCnt="0"/>
      <dgm:spPr/>
    </dgm:pt>
    <dgm:pt modelId="{112D032F-854B-4CFA-A9B2-30636BCB2EFA}" type="pres">
      <dgm:prSet presAssocID="{6DDA96D9-CA81-49B6-B7BE-EDA8F16D7649}" presName="parentText" presStyleLbl="node1" presStyleIdx="0" presStyleCnt="2">
        <dgm:presLayoutVars>
          <dgm:chMax val="1"/>
          <dgm:bulletEnabled val="1"/>
        </dgm:presLayoutVars>
      </dgm:prSet>
      <dgm:spPr/>
    </dgm:pt>
    <dgm:pt modelId="{B2A690C4-E495-4BFC-BD62-CE85921924C4}" type="pres">
      <dgm:prSet presAssocID="{6DDA96D9-CA81-49B6-B7BE-EDA8F16D7649}" presName="descendantText" presStyleLbl="alignAccFollowNode1" presStyleIdx="0" presStyleCnt="2">
        <dgm:presLayoutVars>
          <dgm:bulletEnabled val="1"/>
        </dgm:presLayoutVars>
      </dgm:prSet>
      <dgm:spPr/>
    </dgm:pt>
    <dgm:pt modelId="{BA1FB9CA-26E6-4FFD-BEB9-1F327AA0A432}" type="pres">
      <dgm:prSet presAssocID="{78794827-B895-41D1-BC6E-A3C739900164}" presName="sp" presStyleCnt="0"/>
      <dgm:spPr/>
    </dgm:pt>
    <dgm:pt modelId="{D457FE63-EF87-4492-A499-E01C834CEA8F}" type="pres">
      <dgm:prSet presAssocID="{6F7C8F02-2649-48BB-8E9C-EF9CB3A6BAA9}" presName="linNode" presStyleCnt="0"/>
      <dgm:spPr/>
    </dgm:pt>
    <dgm:pt modelId="{527AB7BF-1DF5-4C1C-9CDF-49F30861D0D9}" type="pres">
      <dgm:prSet presAssocID="{6F7C8F02-2649-48BB-8E9C-EF9CB3A6BAA9}" presName="parentText" presStyleLbl="node1" presStyleIdx="1" presStyleCnt="2">
        <dgm:presLayoutVars>
          <dgm:chMax val="1"/>
          <dgm:bulletEnabled val="1"/>
        </dgm:presLayoutVars>
      </dgm:prSet>
      <dgm:spPr/>
    </dgm:pt>
    <dgm:pt modelId="{C6E4C783-B20E-4DEF-991B-596298EBC3A3}" type="pres">
      <dgm:prSet presAssocID="{6F7C8F02-2649-48BB-8E9C-EF9CB3A6BAA9}" presName="descendantText" presStyleLbl="alignAccFollowNode1" presStyleIdx="1" presStyleCnt="2">
        <dgm:presLayoutVars>
          <dgm:bulletEnabled val="1"/>
        </dgm:presLayoutVars>
      </dgm:prSet>
      <dgm:spPr/>
    </dgm:pt>
  </dgm:ptLst>
  <dgm:cxnLst>
    <dgm:cxn modelId="{91A91B1D-C23D-40B3-ACFA-5BF547836191}" srcId="{6F7C8F02-2649-48BB-8E9C-EF9CB3A6BAA9}" destId="{8A59B722-EA7E-40B4-BDA5-4A1F03C55D2B}" srcOrd="0" destOrd="0" parTransId="{3C1E3210-DE4B-45F4-A8BF-54B00E1B07AE}" sibTransId="{52EE0B26-4FB6-4A02-B944-8E4AA3E4C652}"/>
    <dgm:cxn modelId="{9D6B3329-B410-4DA7-8695-4E5B41F14960}" type="presOf" srcId="{314C26CC-8CF5-434E-819F-B6CCC6F5CACA}" destId="{B2A690C4-E495-4BFC-BD62-CE85921924C4}" srcOrd="0" destOrd="0" presId="urn:microsoft.com/office/officeart/2005/8/layout/vList5"/>
    <dgm:cxn modelId="{1B330138-B450-4B3B-A6A5-4379774D80E5}" type="presOf" srcId="{B8F5C375-D52C-44C6-A292-EC633D7B5EB3}" destId="{C6E4C783-B20E-4DEF-991B-596298EBC3A3}" srcOrd="0" destOrd="1" presId="urn:microsoft.com/office/officeart/2005/8/layout/vList5"/>
    <dgm:cxn modelId="{A18F184A-2B68-445E-8E18-AD0FDC696453}" srcId="{6DDA96D9-CA81-49B6-B7BE-EDA8F16D7649}" destId="{7C4B322D-6687-4055-AB54-576950CBCBC4}" srcOrd="1" destOrd="0" parTransId="{FF5349C3-5DE1-4C00-9633-13773F7A1DAA}" sibTransId="{29ACB624-F25E-43A1-8859-D8C2B82D7993}"/>
    <dgm:cxn modelId="{5A52E082-2DA9-4599-8D27-A0D1C5A9DF10}" type="presOf" srcId="{5298F0E2-B434-4E47-9AAF-BAF27C35B40C}" destId="{921994AA-12DC-4008-BA0D-322BA89E4C92}" srcOrd="0" destOrd="0" presId="urn:microsoft.com/office/officeart/2005/8/layout/vList5"/>
    <dgm:cxn modelId="{40360F9B-B1AB-4814-B0CD-AA8FD5C02543}" srcId="{6F7C8F02-2649-48BB-8E9C-EF9CB3A6BAA9}" destId="{B8F5C375-D52C-44C6-A292-EC633D7B5EB3}" srcOrd="1" destOrd="0" parTransId="{DC7D9FCF-9FC6-4106-8BED-43778B556AF5}" sibTransId="{0964529B-481A-463E-819D-B80F53223AED}"/>
    <dgm:cxn modelId="{A27114A5-BD95-41A6-A1EF-ECD4163C498D}" type="presOf" srcId="{7C4B322D-6687-4055-AB54-576950CBCBC4}" destId="{B2A690C4-E495-4BFC-BD62-CE85921924C4}" srcOrd="0" destOrd="1" presId="urn:microsoft.com/office/officeart/2005/8/layout/vList5"/>
    <dgm:cxn modelId="{8D5C98C5-E13B-47F3-9D83-FD407B8C8599}" srcId="{6DDA96D9-CA81-49B6-B7BE-EDA8F16D7649}" destId="{314C26CC-8CF5-434E-819F-B6CCC6F5CACA}" srcOrd="0" destOrd="0" parTransId="{C8734DA7-E610-4B06-8360-8332F73FFD15}" sibTransId="{5B244CDE-5B5A-453A-8424-C2D84C7888C1}"/>
    <dgm:cxn modelId="{E0F952C6-3650-4E51-8D6D-F2686407BFAB}" srcId="{5298F0E2-B434-4E47-9AAF-BAF27C35B40C}" destId="{6F7C8F02-2649-48BB-8E9C-EF9CB3A6BAA9}" srcOrd="1" destOrd="0" parTransId="{B2AE66E2-A987-4DB6-AF59-8585E2B7D516}" sibTransId="{1ADDA219-E01C-400E-B415-00696E5C6A09}"/>
    <dgm:cxn modelId="{DA1229C8-874E-45B6-9BB5-4AC7C10C169B}" type="presOf" srcId="{6DDA96D9-CA81-49B6-B7BE-EDA8F16D7649}" destId="{112D032F-854B-4CFA-A9B2-30636BCB2EFA}" srcOrd="0" destOrd="0" presId="urn:microsoft.com/office/officeart/2005/8/layout/vList5"/>
    <dgm:cxn modelId="{35ED9ACA-BC87-4326-A297-39B54B55DA1B}" type="presOf" srcId="{8A59B722-EA7E-40B4-BDA5-4A1F03C55D2B}" destId="{C6E4C783-B20E-4DEF-991B-596298EBC3A3}" srcOrd="0" destOrd="0" presId="urn:microsoft.com/office/officeart/2005/8/layout/vList5"/>
    <dgm:cxn modelId="{A96D39DB-4EB3-4233-A2B4-0501C81CF596}" srcId="{5298F0E2-B434-4E47-9AAF-BAF27C35B40C}" destId="{6DDA96D9-CA81-49B6-B7BE-EDA8F16D7649}" srcOrd="0" destOrd="0" parTransId="{C05A7B6D-A976-4B75-A180-B49E476A46A0}" sibTransId="{78794827-B895-41D1-BC6E-A3C739900164}"/>
    <dgm:cxn modelId="{1E1881FD-724B-47E8-A188-634F940DD694}" type="presOf" srcId="{6F7C8F02-2649-48BB-8E9C-EF9CB3A6BAA9}" destId="{527AB7BF-1DF5-4C1C-9CDF-49F30861D0D9}" srcOrd="0" destOrd="0" presId="urn:microsoft.com/office/officeart/2005/8/layout/vList5"/>
    <dgm:cxn modelId="{9BD6D2A6-9EE7-4F22-9A67-4E4B90B384E6}" type="presParOf" srcId="{921994AA-12DC-4008-BA0D-322BA89E4C92}" destId="{23635358-5668-47D7-A2A7-87E24D9430EF}" srcOrd="0" destOrd="0" presId="urn:microsoft.com/office/officeart/2005/8/layout/vList5"/>
    <dgm:cxn modelId="{4ACCCEB0-260E-4AB8-B822-2F705F6C063B}" type="presParOf" srcId="{23635358-5668-47D7-A2A7-87E24D9430EF}" destId="{112D032F-854B-4CFA-A9B2-30636BCB2EFA}" srcOrd="0" destOrd="0" presId="urn:microsoft.com/office/officeart/2005/8/layout/vList5"/>
    <dgm:cxn modelId="{AD48DD89-25F1-4BF6-B6CF-BF2F65483813}" type="presParOf" srcId="{23635358-5668-47D7-A2A7-87E24D9430EF}" destId="{B2A690C4-E495-4BFC-BD62-CE85921924C4}" srcOrd="1" destOrd="0" presId="urn:microsoft.com/office/officeart/2005/8/layout/vList5"/>
    <dgm:cxn modelId="{5DDF71D0-730C-42E0-AF11-9493FFBCB52F}" type="presParOf" srcId="{921994AA-12DC-4008-BA0D-322BA89E4C92}" destId="{BA1FB9CA-26E6-4FFD-BEB9-1F327AA0A432}" srcOrd="1" destOrd="0" presId="urn:microsoft.com/office/officeart/2005/8/layout/vList5"/>
    <dgm:cxn modelId="{498F0C6F-C69A-4F9C-8E5D-9526F9E7399A}" type="presParOf" srcId="{921994AA-12DC-4008-BA0D-322BA89E4C92}" destId="{D457FE63-EF87-4492-A499-E01C834CEA8F}" srcOrd="2" destOrd="0" presId="urn:microsoft.com/office/officeart/2005/8/layout/vList5"/>
    <dgm:cxn modelId="{26B0750C-6DFD-447A-A699-AAD13E99740B}" type="presParOf" srcId="{D457FE63-EF87-4492-A499-E01C834CEA8F}" destId="{527AB7BF-1DF5-4C1C-9CDF-49F30861D0D9}" srcOrd="0" destOrd="0" presId="urn:microsoft.com/office/officeart/2005/8/layout/vList5"/>
    <dgm:cxn modelId="{7308688B-F0F5-4F61-80DF-23C043A0F643}" type="presParOf" srcId="{D457FE63-EF87-4492-A499-E01C834CEA8F}" destId="{C6E4C783-B20E-4DEF-991B-596298EBC3A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8FD1-18A7-45C2-A481-DD5E0A807A1E}">
      <dsp:nvSpPr>
        <dsp:cNvPr id="0" name=""/>
        <dsp:cNvSpPr/>
      </dsp:nvSpPr>
      <dsp:spPr>
        <a:xfrm>
          <a:off x="0" y="2075656"/>
          <a:ext cx="11396134" cy="0"/>
        </a:xfrm>
        <a:prstGeom prst="line">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167E3E17-B58C-41D1-8499-C06998BF2A76}">
      <dsp:nvSpPr>
        <dsp:cNvPr id="0" name=""/>
        <dsp:cNvSpPr/>
      </dsp:nvSpPr>
      <dsp:spPr>
        <a:xfrm rot="8100000">
          <a:off x="63921" y="478357"/>
          <a:ext cx="305283" cy="305283"/>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C4663-7C4C-4A05-9B8E-FBE765EE6C51}">
      <dsp:nvSpPr>
        <dsp:cNvPr id="0" name=""/>
        <dsp:cNvSpPr/>
      </dsp:nvSpPr>
      <dsp:spPr>
        <a:xfrm>
          <a:off x="97835"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68A97B-124A-45A1-8381-E3227BD85FE8}">
      <dsp:nvSpPr>
        <dsp:cNvPr id="0" name=""/>
        <dsp:cNvSpPr/>
      </dsp:nvSpPr>
      <dsp:spPr>
        <a:xfrm>
          <a:off x="432431"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Baseline data collection begins</a:t>
          </a:r>
        </a:p>
      </dsp:txBody>
      <dsp:txXfrm>
        <a:off x="432431" y="846867"/>
        <a:ext cx="2370471" cy="1228788"/>
      </dsp:txXfrm>
    </dsp:sp>
    <dsp:sp modelId="{8ACCE123-C989-46C1-B7FD-FA50ABEC947C}">
      <dsp:nvSpPr>
        <dsp:cNvPr id="0" name=""/>
        <dsp:cNvSpPr/>
      </dsp:nvSpPr>
      <dsp:spPr>
        <a:xfrm>
          <a:off x="432431"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Mar 2021</a:t>
          </a:r>
        </a:p>
      </dsp:txBody>
      <dsp:txXfrm>
        <a:off x="432431" y="415131"/>
        <a:ext cx="2370471" cy="431736"/>
      </dsp:txXfrm>
    </dsp:sp>
    <dsp:sp modelId="{6B04496D-97D5-4C4A-A362-7B46786429CD}">
      <dsp:nvSpPr>
        <dsp:cNvPr id="0" name=""/>
        <dsp:cNvSpPr/>
      </dsp:nvSpPr>
      <dsp:spPr>
        <a:xfrm>
          <a:off x="216563" y="846867"/>
          <a:ext cx="0" cy="1228788"/>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38F01CB-479C-41E3-8900-7314A786B78A}">
      <dsp:nvSpPr>
        <dsp:cNvPr id="0" name=""/>
        <dsp:cNvSpPr/>
      </dsp:nvSpPr>
      <dsp:spPr>
        <a:xfrm>
          <a:off x="177707" y="2036799"/>
          <a:ext cx="77712" cy="77712"/>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579F9-026B-48AE-A6CF-911AC4DA134A}">
      <dsp:nvSpPr>
        <dsp:cNvPr id="0" name=""/>
        <dsp:cNvSpPr/>
      </dsp:nvSpPr>
      <dsp:spPr>
        <a:xfrm rot="18900000">
          <a:off x="1487047" y="3367670"/>
          <a:ext cx="305283" cy="305283"/>
        </a:xfrm>
        <a:prstGeom prst="teardrop">
          <a:avLst>
            <a:gd name="adj" fmla="val 115000"/>
          </a:avLst>
        </a:prstGeom>
        <a:solidFill>
          <a:schemeClr val="accent5">
            <a:hueOff val="1001784"/>
            <a:satOff val="-4397"/>
            <a:lumOff val="1307"/>
            <a:alphaOff val="0"/>
          </a:schemeClr>
        </a:solidFill>
        <a:ln w="12700" cap="flat" cmpd="sng" algn="ctr">
          <a:solidFill>
            <a:schemeClr val="accent5">
              <a:hueOff val="1001784"/>
              <a:satOff val="-4397"/>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F66197-6C48-45AF-BAAB-2D8BE1C9A9BC}">
      <dsp:nvSpPr>
        <dsp:cNvPr id="0" name=""/>
        <dsp:cNvSpPr/>
      </dsp:nvSpPr>
      <dsp:spPr>
        <a:xfrm>
          <a:off x="1520961"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BAC1B5F-7FCA-4765-AF5D-DD5BC6F6B2AA}">
      <dsp:nvSpPr>
        <dsp:cNvPr id="0" name=""/>
        <dsp:cNvSpPr/>
      </dsp:nvSpPr>
      <dsp:spPr>
        <a:xfrm>
          <a:off x="1855557"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site training</a:t>
          </a:r>
        </a:p>
        <a:p>
          <a:pPr marL="0" lvl="0" indent="0" algn="l" defTabSz="711200">
            <a:lnSpc>
              <a:spcPct val="90000"/>
            </a:lnSpc>
            <a:spcBef>
              <a:spcPct val="0"/>
            </a:spcBef>
            <a:spcAft>
              <a:spcPct val="35000"/>
            </a:spcAft>
            <a:buNone/>
          </a:pPr>
          <a:r>
            <a:rPr lang="en-US" sz="1600" kern="1200" dirty="0">
              <a:latin typeface="Apple Braille"/>
            </a:rPr>
            <a:t>Initiate monthly phone calls</a:t>
          </a:r>
        </a:p>
      </dsp:txBody>
      <dsp:txXfrm>
        <a:off x="1855557" y="2075656"/>
        <a:ext cx="2370471" cy="1228788"/>
      </dsp:txXfrm>
    </dsp:sp>
    <dsp:sp modelId="{70F61D89-6BB6-4218-9167-C918FE0DE744}">
      <dsp:nvSpPr>
        <dsp:cNvPr id="0" name=""/>
        <dsp:cNvSpPr/>
      </dsp:nvSpPr>
      <dsp:spPr>
        <a:xfrm>
          <a:off x="1855557"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Mar - May 2021</a:t>
          </a:r>
        </a:p>
      </dsp:txBody>
      <dsp:txXfrm>
        <a:off x="1855557" y="3304444"/>
        <a:ext cx="2370471" cy="431736"/>
      </dsp:txXfrm>
    </dsp:sp>
    <dsp:sp modelId="{AD7225F6-4D24-4251-9B85-9788DA7BA9E8}">
      <dsp:nvSpPr>
        <dsp:cNvPr id="0" name=""/>
        <dsp:cNvSpPr/>
      </dsp:nvSpPr>
      <dsp:spPr>
        <a:xfrm>
          <a:off x="1639689" y="2075656"/>
          <a:ext cx="0" cy="1228788"/>
        </a:xfrm>
        <a:prstGeom prst="line">
          <a:avLst/>
        </a:prstGeom>
        <a:noFill/>
        <a:ln w="12700" cap="flat" cmpd="sng" algn="ctr">
          <a:solidFill>
            <a:schemeClr val="accent5">
              <a:hueOff val="1001784"/>
              <a:satOff val="-4397"/>
              <a:lumOff val="1307"/>
              <a:alphaOff val="0"/>
            </a:schemeClr>
          </a:solidFill>
          <a:prstDash val="dash"/>
          <a:miter lim="800000"/>
        </a:ln>
        <a:effectLst/>
      </dsp:spPr>
      <dsp:style>
        <a:lnRef idx="1">
          <a:scrgbClr r="0" g="0" b="0"/>
        </a:lnRef>
        <a:fillRef idx="0">
          <a:scrgbClr r="0" g="0" b="0"/>
        </a:fillRef>
        <a:effectRef idx="0">
          <a:scrgbClr r="0" g="0" b="0"/>
        </a:effectRef>
        <a:fontRef idx="minor"/>
      </dsp:style>
    </dsp:sp>
    <dsp:sp modelId="{2B2928D1-331D-4A9F-A1F9-2C95098F0786}">
      <dsp:nvSpPr>
        <dsp:cNvPr id="0" name=""/>
        <dsp:cNvSpPr/>
      </dsp:nvSpPr>
      <dsp:spPr>
        <a:xfrm>
          <a:off x="1600832" y="2036799"/>
          <a:ext cx="77712" cy="77712"/>
        </a:xfrm>
        <a:prstGeom prst="ellipse">
          <a:avLst/>
        </a:prstGeom>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E32D6A-4F15-4BD8-8A04-E92DEB66879A}">
      <dsp:nvSpPr>
        <dsp:cNvPr id="0" name=""/>
        <dsp:cNvSpPr/>
      </dsp:nvSpPr>
      <dsp:spPr>
        <a:xfrm rot="8100000">
          <a:off x="2910172" y="478357"/>
          <a:ext cx="305283" cy="305283"/>
        </a:xfrm>
        <a:prstGeom prst="teardrop">
          <a:avLst>
            <a:gd name="adj" fmla="val 115000"/>
          </a:avLst>
        </a:prstGeom>
        <a:solidFill>
          <a:srgbClr val="9B69BC"/>
        </a:solidFill>
        <a:ln w="12700" cap="flat" cmpd="sng" algn="ctr">
          <a:solidFill>
            <a:srgbClr val="864DAD"/>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43EFB-B190-4E5C-A5AE-C4FBCD50B752}">
      <dsp:nvSpPr>
        <dsp:cNvPr id="0" name=""/>
        <dsp:cNvSpPr/>
      </dsp:nvSpPr>
      <dsp:spPr>
        <a:xfrm>
          <a:off x="2944087"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FAD0447-C579-42AF-9CEF-D4C617799519}">
      <dsp:nvSpPr>
        <dsp:cNvPr id="0" name=""/>
        <dsp:cNvSpPr/>
      </dsp:nvSpPr>
      <dsp:spPr>
        <a:xfrm>
          <a:off x="3278683"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Complete site training</a:t>
          </a:r>
        </a:p>
      </dsp:txBody>
      <dsp:txXfrm>
        <a:off x="3278683" y="846867"/>
        <a:ext cx="2370471" cy="1228788"/>
      </dsp:txXfrm>
    </dsp:sp>
    <dsp:sp modelId="{AB197FB0-0F12-4A59-9F3F-1C31859ED54E}">
      <dsp:nvSpPr>
        <dsp:cNvPr id="0" name=""/>
        <dsp:cNvSpPr/>
      </dsp:nvSpPr>
      <dsp:spPr>
        <a:xfrm>
          <a:off x="3278683"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May - Aug 2021</a:t>
          </a:r>
        </a:p>
      </dsp:txBody>
      <dsp:txXfrm>
        <a:off x="3278683" y="415131"/>
        <a:ext cx="2370471" cy="431736"/>
      </dsp:txXfrm>
    </dsp:sp>
    <dsp:sp modelId="{838DE1A9-11F3-4AAE-80B5-CEC31C2EBA92}">
      <dsp:nvSpPr>
        <dsp:cNvPr id="0" name=""/>
        <dsp:cNvSpPr/>
      </dsp:nvSpPr>
      <dsp:spPr>
        <a:xfrm>
          <a:off x="3062814" y="846867"/>
          <a:ext cx="0" cy="1228788"/>
        </a:xfrm>
        <a:prstGeom prst="line">
          <a:avLst/>
        </a:prstGeom>
        <a:noFill/>
        <a:ln w="12700" cap="flat" cmpd="sng" algn="ctr">
          <a:solidFill>
            <a:schemeClr val="accent5">
              <a:hueOff val="2003568"/>
              <a:satOff val="-8793"/>
              <a:lumOff val="2614"/>
              <a:alphaOff val="0"/>
            </a:schemeClr>
          </a:solidFill>
          <a:prstDash val="dash"/>
          <a:miter lim="800000"/>
        </a:ln>
        <a:effectLst/>
      </dsp:spPr>
      <dsp:style>
        <a:lnRef idx="1">
          <a:scrgbClr r="0" g="0" b="0"/>
        </a:lnRef>
        <a:fillRef idx="0">
          <a:scrgbClr r="0" g="0" b="0"/>
        </a:fillRef>
        <a:effectRef idx="0">
          <a:scrgbClr r="0" g="0" b="0"/>
        </a:effectRef>
        <a:fontRef idx="minor"/>
      </dsp:style>
    </dsp:sp>
    <dsp:sp modelId="{66F58FA4-B1A2-4296-A653-65832C552FA6}">
      <dsp:nvSpPr>
        <dsp:cNvPr id="0" name=""/>
        <dsp:cNvSpPr/>
      </dsp:nvSpPr>
      <dsp:spPr>
        <a:xfrm>
          <a:off x="3023958" y="2036799"/>
          <a:ext cx="77712" cy="77712"/>
        </a:xfrm>
        <a:prstGeom prst="ellipse">
          <a:avLst/>
        </a:prstGeom>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7B6860-6C29-4C93-8B53-A1443FBFD924}">
      <dsp:nvSpPr>
        <dsp:cNvPr id="0" name=""/>
        <dsp:cNvSpPr/>
      </dsp:nvSpPr>
      <dsp:spPr>
        <a:xfrm rot="18900000">
          <a:off x="4292581" y="3373451"/>
          <a:ext cx="305283" cy="305283"/>
        </a:xfrm>
        <a:prstGeom prst="teardrop">
          <a:avLst>
            <a:gd name="adj" fmla="val 115000"/>
          </a:avLst>
        </a:prstGeom>
        <a:solidFill>
          <a:schemeClr val="accent5">
            <a:hueOff val="3005351"/>
            <a:satOff val="-13190"/>
            <a:lumOff val="3921"/>
            <a:alphaOff val="0"/>
          </a:schemeClr>
        </a:solidFill>
        <a:ln w="12700" cap="flat" cmpd="sng" algn="ctr">
          <a:solidFill>
            <a:schemeClr val="accent5">
              <a:hueOff val="3005351"/>
              <a:satOff val="-13190"/>
              <a:lumOff val="39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BB4EC8-1530-4A54-A2A3-DD9B2823FACC}">
      <dsp:nvSpPr>
        <dsp:cNvPr id="0" name=""/>
        <dsp:cNvSpPr/>
      </dsp:nvSpPr>
      <dsp:spPr>
        <a:xfrm>
          <a:off x="4326496" y="3407366"/>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54B02D3-1CDF-4469-B4C7-38635369252C}">
      <dsp:nvSpPr>
        <dsp:cNvPr id="0" name=""/>
        <dsp:cNvSpPr/>
      </dsp:nvSpPr>
      <dsp:spPr>
        <a:xfrm>
          <a:off x="4660064" y="208143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18-month implementation</a:t>
          </a:r>
        </a:p>
        <a:p>
          <a:pPr marL="0" lvl="0" indent="0" algn="l" defTabSz="711200">
            <a:lnSpc>
              <a:spcPct val="90000"/>
            </a:lnSpc>
            <a:spcBef>
              <a:spcPct val="0"/>
            </a:spcBef>
            <a:spcAft>
              <a:spcPct val="35000"/>
            </a:spcAft>
            <a:buNone/>
          </a:pPr>
          <a:r>
            <a:rPr lang="en-US" sz="1600" kern="1200" dirty="0">
              <a:latin typeface="Apple Braille"/>
            </a:rPr>
            <a:t>Begin providing monthly feedback reports</a:t>
          </a:r>
        </a:p>
      </dsp:txBody>
      <dsp:txXfrm>
        <a:off x="4660064" y="2081436"/>
        <a:ext cx="2370471" cy="1228788"/>
      </dsp:txXfrm>
    </dsp:sp>
    <dsp:sp modelId="{68394D26-8440-41C4-AC42-3F023E27A06C}">
      <dsp:nvSpPr>
        <dsp:cNvPr id="0" name=""/>
        <dsp:cNvSpPr/>
      </dsp:nvSpPr>
      <dsp:spPr>
        <a:xfrm>
          <a:off x="4660064" y="3310225"/>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Jun 2021 - Feb 2022 </a:t>
          </a:r>
        </a:p>
      </dsp:txBody>
      <dsp:txXfrm>
        <a:off x="4660064" y="3310225"/>
        <a:ext cx="2370471" cy="431736"/>
      </dsp:txXfrm>
    </dsp:sp>
    <dsp:sp modelId="{31D18754-3FB0-480E-B467-70CFFAB18868}">
      <dsp:nvSpPr>
        <dsp:cNvPr id="0" name=""/>
        <dsp:cNvSpPr/>
      </dsp:nvSpPr>
      <dsp:spPr>
        <a:xfrm>
          <a:off x="4429060" y="2075656"/>
          <a:ext cx="0" cy="1228788"/>
        </a:xfrm>
        <a:prstGeom prst="line">
          <a:avLst/>
        </a:prstGeom>
        <a:noFill/>
        <a:ln w="12700" cap="flat" cmpd="sng" algn="ctr">
          <a:solidFill>
            <a:schemeClr val="accent5">
              <a:hueOff val="3005351"/>
              <a:satOff val="-13190"/>
              <a:lumOff val="3921"/>
              <a:alphaOff val="0"/>
            </a:schemeClr>
          </a:solidFill>
          <a:prstDash val="dash"/>
          <a:miter lim="800000"/>
        </a:ln>
        <a:effectLst/>
      </dsp:spPr>
      <dsp:style>
        <a:lnRef idx="1">
          <a:scrgbClr r="0" g="0" b="0"/>
        </a:lnRef>
        <a:fillRef idx="0">
          <a:scrgbClr r="0" g="0" b="0"/>
        </a:fillRef>
        <a:effectRef idx="0">
          <a:scrgbClr r="0" g="0" b="0"/>
        </a:effectRef>
        <a:fontRef idx="minor"/>
      </dsp:style>
    </dsp:sp>
    <dsp:sp modelId="{4882ED51-DF7B-418B-AED9-24BC8B93AFC5}">
      <dsp:nvSpPr>
        <dsp:cNvPr id="0" name=""/>
        <dsp:cNvSpPr/>
      </dsp:nvSpPr>
      <dsp:spPr>
        <a:xfrm>
          <a:off x="4390204" y="2036799"/>
          <a:ext cx="77712" cy="77712"/>
        </a:xfrm>
        <a:prstGeom prst="ellipse">
          <a:avLst/>
        </a:prstGeom>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98CBEA-4C17-4A96-9670-E14F274BC309}">
      <dsp:nvSpPr>
        <dsp:cNvPr id="0" name=""/>
        <dsp:cNvSpPr/>
      </dsp:nvSpPr>
      <dsp:spPr>
        <a:xfrm rot="8100000">
          <a:off x="5756424" y="478357"/>
          <a:ext cx="305283" cy="305283"/>
        </a:xfrm>
        <a:prstGeom prst="teardrop">
          <a:avLst>
            <a:gd name="adj" fmla="val 115000"/>
          </a:avLst>
        </a:prstGeom>
        <a:solidFill>
          <a:schemeClr val="accent5">
            <a:hueOff val="4007135"/>
            <a:satOff val="-17587"/>
            <a:lumOff val="5229"/>
            <a:alphaOff val="0"/>
          </a:schemeClr>
        </a:solidFill>
        <a:ln w="12700" cap="flat" cmpd="sng" algn="ctr">
          <a:solidFill>
            <a:schemeClr val="accent5">
              <a:hueOff val="4007135"/>
              <a:satOff val="-17587"/>
              <a:lumOff val="52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F6538-A283-4F1B-8A46-58D31863A555}">
      <dsp:nvSpPr>
        <dsp:cNvPr id="0" name=""/>
        <dsp:cNvSpPr/>
      </dsp:nvSpPr>
      <dsp:spPr>
        <a:xfrm>
          <a:off x="5790338"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899B51D-C1EA-4D3E-B50E-BDC51632BBFA}">
      <dsp:nvSpPr>
        <dsp:cNvPr id="0" name=""/>
        <dsp:cNvSpPr/>
      </dsp:nvSpPr>
      <dsp:spPr>
        <a:xfrm>
          <a:off x="6124934"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a:t>
          </a:r>
          <a:r>
            <a:rPr lang="en-US" sz="1600" kern="1200" baseline="0" dirty="0">
              <a:latin typeface="Apple Braille"/>
            </a:rPr>
            <a:t> 33% of eligible families</a:t>
          </a:r>
          <a:endParaRPr lang="en-US" sz="1600" kern="1200" dirty="0">
            <a:latin typeface="Apple Braille"/>
          </a:endParaRPr>
        </a:p>
      </dsp:txBody>
      <dsp:txXfrm>
        <a:off x="6124934" y="846867"/>
        <a:ext cx="2370471" cy="1228788"/>
      </dsp:txXfrm>
    </dsp:sp>
    <dsp:sp modelId="{3CECF23A-E6F6-46C6-907D-BB154266792C}">
      <dsp:nvSpPr>
        <dsp:cNvPr id="0" name=""/>
        <dsp:cNvSpPr/>
      </dsp:nvSpPr>
      <dsp:spPr>
        <a:xfrm>
          <a:off x="6124934"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2022</a:t>
          </a:r>
        </a:p>
      </dsp:txBody>
      <dsp:txXfrm>
        <a:off x="6124934" y="415131"/>
        <a:ext cx="2370471" cy="431736"/>
      </dsp:txXfrm>
    </dsp:sp>
    <dsp:sp modelId="{4B37F2D2-9961-40C5-BAC9-D2269F0B19F6}">
      <dsp:nvSpPr>
        <dsp:cNvPr id="0" name=""/>
        <dsp:cNvSpPr/>
      </dsp:nvSpPr>
      <dsp:spPr>
        <a:xfrm>
          <a:off x="5909066" y="846867"/>
          <a:ext cx="0" cy="1228788"/>
        </a:xfrm>
        <a:prstGeom prst="line">
          <a:avLst/>
        </a:prstGeom>
        <a:noFill/>
        <a:ln w="12700" cap="flat" cmpd="sng" algn="ctr">
          <a:solidFill>
            <a:schemeClr val="accent5">
              <a:hueOff val="4007135"/>
              <a:satOff val="-17587"/>
              <a:lumOff val="5229"/>
              <a:alphaOff val="0"/>
            </a:schemeClr>
          </a:solidFill>
          <a:prstDash val="dash"/>
          <a:miter lim="800000"/>
        </a:ln>
        <a:effectLst/>
      </dsp:spPr>
      <dsp:style>
        <a:lnRef idx="1">
          <a:scrgbClr r="0" g="0" b="0"/>
        </a:lnRef>
        <a:fillRef idx="0">
          <a:scrgbClr r="0" g="0" b="0"/>
        </a:fillRef>
        <a:effectRef idx="0">
          <a:scrgbClr r="0" g="0" b="0"/>
        </a:effectRef>
        <a:fontRef idx="minor"/>
      </dsp:style>
    </dsp:sp>
    <dsp:sp modelId="{C22833B4-9465-41AF-82D4-44B62729B815}">
      <dsp:nvSpPr>
        <dsp:cNvPr id="0" name=""/>
        <dsp:cNvSpPr/>
      </dsp:nvSpPr>
      <dsp:spPr>
        <a:xfrm>
          <a:off x="5870210" y="2036799"/>
          <a:ext cx="77712" cy="77712"/>
        </a:xfrm>
        <a:prstGeom prst="ellipse">
          <a:avLst/>
        </a:prstGeom>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518C91-B2D0-4903-A372-7F6DED0409BC}">
      <dsp:nvSpPr>
        <dsp:cNvPr id="0" name=""/>
        <dsp:cNvSpPr/>
      </dsp:nvSpPr>
      <dsp:spPr>
        <a:xfrm rot="18900000">
          <a:off x="7179550" y="3367670"/>
          <a:ext cx="305283" cy="305283"/>
        </a:xfrm>
        <a:prstGeom prst="teardrop">
          <a:avLst>
            <a:gd name="adj" fmla="val 115000"/>
          </a:avLst>
        </a:prstGeom>
        <a:solidFill>
          <a:schemeClr val="tx2">
            <a:lumMod val="60000"/>
            <a:lumOff val="40000"/>
          </a:schemeClr>
        </a:solidFill>
        <a:ln w="1270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7BDA6-CDB5-4F9A-A91D-CDEA90DBE6A4}">
      <dsp:nvSpPr>
        <dsp:cNvPr id="0" name=""/>
        <dsp:cNvSpPr/>
      </dsp:nvSpPr>
      <dsp:spPr>
        <a:xfrm>
          <a:off x="7213464"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99EEB1-3540-4867-99BC-B957BFEEBA38}">
      <dsp:nvSpPr>
        <dsp:cNvPr id="0" name=""/>
        <dsp:cNvSpPr/>
      </dsp:nvSpPr>
      <dsp:spPr>
        <a:xfrm>
          <a:off x="7548060"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Reach 66% of eligible families</a:t>
          </a:r>
        </a:p>
      </dsp:txBody>
      <dsp:txXfrm>
        <a:off x="7548060" y="2075656"/>
        <a:ext cx="2370471" cy="1228788"/>
      </dsp:txXfrm>
    </dsp:sp>
    <dsp:sp modelId="{EA538D56-5C65-43EA-81D0-CD1E5CBC9F59}">
      <dsp:nvSpPr>
        <dsp:cNvPr id="0" name=""/>
        <dsp:cNvSpPr/>
      </dsp:nvSpPr>
      <dsp:spPr>
        <a:xfrm>
          <a:off x="7548060"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Aug 2022 - Feb 2023</a:t>
          </a:r>
        </a:p>
      </dsp:txBody>
      <dsp:txXfrm>
        <a:off x="7548060" y="3304444"/>
        <a:ext cx="2370471" cy="431736"/>
      </dsp:txXfrm>
    </dsp:sp>
    <dsp:sp modelId="{ECA352F1-FDE4-445A-939C-CF4C3A4444A0}">
      <dsp:nvSpPr>
        <dsp:cNvPr id="0" name=""/>
        <dsp:cNvSpPr/>
      </dsp:nvSpPr>
      <dsp:spPr>
        <a:xfrm>
          <a:off x="7332192" y="2075656"/>
          <a:ext cx="0" cy="1228788"/>
        </a:xfrm>
        <a:prstGeom prst="line">
          <a:avLst/>
        </a:prstGeom>
        <a:noFill/>
        <a:ln w="12700" cap="flat" cmpd="sng" algn="ctr">
          <a:solidFill>
            <a:schemeClr val="accent5">
              <a:hueOff val="5008919"/>
              <a:satOff val="-21983"/>
              <a:lumOff val="6536"/>
              <a:alphaOff val="0"/>
            </a:schemeClr>
          </a:solidFill>
          <a:prstDash val="dash"/>
          <a:miter lim="800000"/>
        </a:ln>
        <a:effectLst/>
      </dsp:spPr>
      <dsp:style>
        <a:lnRef idx="1">
          <a:scrgbClr r="0" g="0" b="0"/>
        </a:lnRef>
        <a:fillRef idx="0">
          <a:scrgbClr r="0" g="0" b="0"/>
        </a:fillRef>
        <a:effectRef idx="0">
          <a:scrgbClr r="0" g="0" b="0"/>
        </a:effectRef>
        <a:fontRef idx="minor"/>
      </dsp:style>
    </dsp:sp>
    <dsp:sp modelId="{92095B8D-3D85-4FD4-9F2B-78BAF6768072}">
      <dsp:nvSpPr>
        <dsp:cNvPr id="0" name=""/>
        <dsp:cNvSpPr/>
      </dsp:nvSpPr>
      <dsp:spPr>
        <a:xfrm>
          <a:off x="7293335" y="2036799"/>
          <a:ext cx="77712" cy="77712"/>
        </a:xfrm>
        <a:prstGeom prst="ellipse">
          <a:avLst/>
        </a:prstGeom>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AC1D3A-1AFE-48F0-9740-7F7DEAE125D6}">
      <dsp:nvSpPr>
        <dsp:cNvPr id="0" name=""/>
        <dsp:cNvSpPr/>
      </dsp:nvSpPr>
      <dsp:spPr>
        <a:xfrm rot="8100000">
          <a:off x="8602675" y="478357"/>
          <a:ext cx="305283" cy="305283"/>
        </a:xfrm>
        <a:prstGeom prst="teardrop">
          <a:avLst>
            <a:gd name="adj" fmla="val 115000"/>
          </a:avLst>
        </a:prstGeom>
        <a:solidFill>
          <a:schemeClr val="accent3"/>
        </a:solidFill>
        <a:ln w="12700" cap="flat" cmpd="sng" algn="ctr">
          <a:solidFill>
            <a:schemeClr val="accent3">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7CFA5-DD90-474A-A36B-395831F4D63F}">
      <dsp:nvSpPr>
        <dsp:cNvPr id="0" name=""/>
        <dsp:cNvSpPr/>
      </dsp:nvSpPr>
      <dsp:spPr>
        <a:xfrm>
          <a:off x="8636590"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7C5D1BF-8375-4F2F-8F69-62C5DD498D86}">
      <dsp:nvSpPr>
        <dsp:cNvPr id="0" name=""/>
        <dsp:cNvSpPr/>
      </dsp:nvSpPr>
      <dsp:spPr>
        <a:xfrm>
          <a:off x="8971186"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 100% of eligible families</a:t>
          </a:r>
        </a:p>
      </dsp:txBody>
      <dsp:txXfrm>
        <a:off x="8971186" y="846867"/>
        <a:ext cx="2370471" cy="1228788"/>
      </dsp:txXfrm>
    </dsp:sp>
    <dsp:sp modelId="{733C4DBA-1274-416A-BCC8-352957253BAF}">
      <dsp:nvSpPr>
        <dsp:cNvPr id="0" name=""/>
        <dsp:cNvSpPr/>
      </dsp:nvSpPr>
      <dsp:spPr>
        <a:xfrm>
          <a:off x="8971186"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2023</a:t>
          </a:r>
        </a:p>
      </dsp:txBody>
      <dsp:txXfrm>
        <a:off x="8971186" y="415131"/>
        <a:ext cx="2370471" cy="431736"/>
      </dsp:txXfrm>
    </dsp:sp>
    <dsp:sp modelId="{9DF81F3D-7400-484B-BB6C-DB4BE4FA9774}">
      <dsp:nvSpPr>
        <dsp:cNvPr id="0" name=""/>
        <dsp:cNvSpPr/>
      </dsp:nvSpPr>
      <dsp:spPr>
        <a:xfrm>
          <a:off x="8755317" y="846867"/>
          <a:ext cx="0" cy="1228788"/>
        </a:xfrm>
        <a:prstGeom prst="line">
          <a:avLst/>
        </a:prstGeom>
        <a:noFill/>
        <a:ln w="12700" cap="flat" cmpd="sng" algn="ctr">
          <a:solidFill>
            <a:schemeClr val="accent5">
              <a:hueOff val="6010703"/>
              <a:satOff val="-26380"/>
              <a:lumOff val="7843"/>
              <a:alphaOff val="0"/>
            </a:schemeClr>
          </a:solidFill>
          <a:prstDash val="dash"/>
          <a:miter lim="800000"/>
        </a:ln>
        <a:effectLst/>
      </dsp:spPr>
      <dsp:style>
        <a:lnRef idx="1">
          <a:scrgbClr r="0" g="0" b="0"/>
        </a:lnRef>
        <a:fillRef idx="0">
          <a:scrgbClr r="0" g="0" b="0"/>
        </a:fillRef>
        <a:effectRef idx="0">
          <a:scrgbClr r="0" g="0" b="0"/>
        </a:effectRef>
        <a:fontRef idx="minor"/>
      </dsp:style>
    </dsp:sp>
    <dsp:sp modelId="{05EB9770-2809-4C3B-9E53-5C53C82F25D8}">
      <dsp:nvSpPr>
        <dsp:cNvPr id="0" name=""/>
        <dsp:cNvSpPr/>
      </dsp:nvSpPr>
      <dsp:spPr>
        <a:xfrm>
          <a:off x="8716461" y="2036799"/>
          <a:ext cx="77712" cy="77712"/>
        </a:xfrm>
        <a:prstGeom prst="ellipse">
          <a:avLst/>
        </a:prstGeom>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F9E2C7-29D4-4AD4-B39A-5D24E74CFAEA}">
      <dsp:nvSpPr>
        <dsp:cNvPr id="0" name=""/>
        <dsp:cNvSpPr/>
      </dsp:nvSpPr>
      <dsp:spPr>
        <a:xfrm>
          <a:off x="0" y="605194"/>
          <a:ext cx="10515600" cy="111728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488191-02E2-41E1-ABE5-C0ACD88EE973}">
      <dsp:nvSpPr>
        <dsp:cNvPr id="0" name=""/>
        <dsp:cNvSpPr/>
      </dsp:nvSpPr>
      <dsp:spPr>
        <a:xfrm>
          <a:off x="337977" y="856583"/>
          <a:ext cx="614505" cy="61450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8D81F9A-4E74-4DA2-A30C-1356872B17D6}">
      <dsp:nvSpPr>
        <dsp:cNvPr id="0" name=""/>
        <dsp:cNvSpPr/>
      </dsp:nvSpPr>
      <dsp:spPr>
        <a:xfrm>
          <a:off x="1290461" y="605194"/>
          <a:ext cx="9225138" cy="1117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246" tIns="118246" rIns="118246" bIns="118246" numCol="1" spcCol="1270" anchor="ctr" anchorCtr="0">
          <a:noAutofit/>
        </a:bodyPr>
        <a:lstStyle/>
        <a:p>
          <a:pPr marL="0" lvl="0" indent="0" algn="l" defTabSz="1111250">
            <a:lnSpc>
              <a:spcPct val="90000"/>
            </a:lnSpc>
            <a:spcBef>
              <a:spcPct val="0"/>
            </a:spcBef>
            <a:spcAft>
              <a:spcPct val="35000"/>
            </a:spcAft>
            <a:buNone/>
          </a:pPr>
          <a:r>
            <a:rPr lang="en-US" sz="2500" kern="1200"/>
            <a:t>Increase in percentage of reports tagged ‘No Data’ (18% -&gt; 20%).</a:t>
          </a:r>
        </a:p>
      </dsp:txBody>
      <dsp:txXfrm>
        <a:off x="1290461" y="605194"/>
        <a:ext cx="9225138" cy="1117282"/>
      </dsp:txXfrm>
    </dsp:sp>
    <dsp:sp modelId="{34E364F9-0C74-4A3B-9F6A-9E05B5BDDD40}">
      <dsp:nvSpPr>
        <dsp:cNvPr id="0" name=""/>
        <dsp:cNvSpPr/>
      </dsp:nvSpPr>
      <dsp:spPr>
        <a:xfrm>
          <a:off x="0" y="2001797"/>
          <a:ext cx="10515600" cy="111728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56A81E-EA1C-4C55-954A-939590AC3C1E}">
      <dsp:nvSpPr>
        <dsp:cNvPr id="0" name=""/>
        <dsp:cNvSpPr/>
      </dsp:nvSpPr>
      <dsp:spPr>
        <a:xfrm>
          <a:off x="337977" y="2253186"/>
          <a:ext cx="614505" cy="61450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5365A6-5A5D-43D1-98A1-DBB15A56D430}">
      <dsp:nvSpPr>
        <dsp:cNvPr id="0" name=""/>
        <dsp:cNvSpPr/>
      </dsp:nvSpPr>
      <dsp:spPr>
        <a:xfrm>
          <a:off x="1290461" y="2001797"/>
          <a:ext cx="9225138" cy="11172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246" tIns="118246" rIns="118246" bIns="118246" numCol="1" spcCol="1270" anchor="ctr" anchorCtr="0">
          <a:noAutofit/>
        </a:bodyPr>
        <a:lstStyle/>
        <a:p>
          <a:pPr marL="0" lvl="0" indent="0" algn="l" defTabSz="1111250">
            <a:lnSpc>
              <a:spcPct val="90000"/>
            </a:lnSpc>
            <a:spcBef>
              <a:spcPct val="0"/>
            </a:spcBef>
            <a:spcAft>
              <a:spcPct val="35000"/>
            </a:spcAft>
            <a:buNone/>
          </a:pPr>
          <a:r>
            <a:rPr lang="en-US" sz="2500" kern="1200"/>
            <a:t>Do we have any insight as to why this increase has occurred? </a:t>
          </a:r>
        </a:p>
      </dsp:txBody>
      <dsp:txXfrm>
        <a:off x="1290461" y="2001797"/>
        <a:ext cx="9225138" cy="11172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AFACC4-13C9-464E-9480-475D16655608}">
      <dsp:nvSpPr>
        <dsp:cNvPr id="0" name=""/>
        <dsp:cNvSpPr/>
      </dsp:nvSpPr>
      <dsp:spPr>
        <a:xfrm>
          <a:off x="0" y="445897"/>
          <a:ext cx="10515600" cy="705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0D04930-8FA5-4798-9F0E-C83461B57C91}">
      <dsp:nvSpPr>
        <dsp:cNvPr id="0" name=""/>
        <dsp:cNvSpPr/>
      </dsp:nvSpPr>
      <dsp:spPr>
        <a:xfrm>
          <a:off x="525780" y="32617"/>
          <a:ext cx="7360920" cy="8265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244600">
            <a:lnSpc>
              <a:spcPct val="90000"/>
            </a:lnSpc>
            <a:spcBef>
              <a:spcPct val="0"/>
            </a:spcBef>
            <a:spcAft>
              <a:spcPct val="35000"/>
            </a:spcAft>
            <a:buNone/>
          </a:pPr>
          <a:r>
            <a:rPr lang="en-US" sz="2800" kern="1200" dirty="0"/>
            <a:t>All queries have been sent out</a:t>
          </a:r>
        </a:p>
      </dsp:txBody>
      <dsp:txXfrm>
        <a:off x="566129" y="72966"/>
        <a:ext cx="7280222" cy="745862"/>
      </dsp:txXfrm>
    </dsp:sp>
    <dsp:sp modelId="{0CE33B2A-9372-4AB3-9DB9-345C867A851F}">
      <dsp:nvSpPr>
        <dsp:cNvPr id="0" name=""/>
        <dsp:cNvSpPr/>
      </dsp:nvSpPr>
      <dsp:spPr>
        <a:xfrm>
          <a:off x="0" y="1715977"/>
          <a:ext cx="10515600" cy="705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D917D0-2510-4D38-A69D-DBC9C3F4D70B}">
      <dsp:nvSpPr>
        <dsp:cNvPr id="0" name=""/>
        <dsp:cNvSpPr/>
      </dsp:nvSpPr>
      <dsp:spPr>
        <a:xfrm>
          <a:off x="525780" y="1302697"/>
          <a:ext cx="7360920" cy="8265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244600">
            <a:lnSpc>
              <a:spcPct val="90000"/>
            </a:lnSpc>
            <a:spcBef>
              <a:spcPct val="0"/>
            </a:spcBef>
            <a:spcAft>
              <a:spcPct val="35000"/>
            </a:spcAft>
            <a:buNone/>
          </a:pPr>
          <a:r>
            <a:rPr lang="en-US" sz="2800" kern="1200" dirty="0"/>
            <a:t>Please fill out within the next two weeks</a:t>
          </a:r>
        </a:p>
      </dsp:txBody>
      <dsp:txXfrm>
        <a:off x="566129" y="1343046"/>
        <a:ext cx="7280222" cy="745862"/>
      </dsp:txXfrm>
    </dsp:sp>
    <dsp:sp modelId="{F2570229-AEFE-49CD-BA56-D54B02DE627C}">
      <dsp:nvSpPr>
        <dsp:cNvPr id="0" name=""/>
        <dsp:cNvSpPr/>
      </dsp:nvSpPr>
      <dsp:spPr>
        <a:xfrm>
          <a:off x="0" y="2986057"/>
          <a:ext cx="10515600" cy="705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07C4C3-4D94-47BB-8EAC-40705B7DC6BC}">
      <dsp:nvSpPr>
        <dsp:cNvPr id="0" name=""/>
        <dsp:cNvSpPr/>
      </dsp:nvSpPr>
      <dsp:spPr>
        <a:xfrm>
          <a:off x="525780" y="2572777"/>
          <a:ext cx="7360920" cy="8265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244600">
            <a:lnSpc>
              <a:spcPct val="90000"/>
            </a:lnSpc>
            <a:spcBef>
              <a:spcPct val="0"/>
            </a:spcBef>
            <a:spcAft>
              <a:spcPct val="35000"/>
            </a:spcAft>
            <a:buNone/>
          </a:pPr>
          <a:r>
            <a:rPr lang="en-US" sz="2800" kern="1200" dirty="0"/>
            <a:t>Any questions, ask Katie</a:t>
          </a:r>
        </a:p>
      </dsp:txBody>
      <dsp:txXfrm>
        <a:off x="566129" y="2613126"/>
        <a:ext cx="7280222" cy="7458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7110FA-6B9A-45BD-83DD-647C1F2EB522}">
      <dsp:nvSpPr>
        <dsp:cNvPr id="0" name=""/>
        <dsp:cNvSpPr/>
      </dsp:nvSpPr>
      <dsp:spPr>
        <a:xfrm>
          <a:off x="0" y="1545"/>
          <a:ext cx="10515600" cy="783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760FB1-662E-49B1-8168-B64C444EACFC}">
      <dsp:nvSpPr>
        <dsp:cNvPr id="0" name=""/>
        <dsp:cNvSpPr/>
      </dsp:nvSpPr>
      <dsp:spPr>
        <a:xfrm>
          <a:off x="236980" y="177812"/>
          <a:ext cx="430873" cy="43087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F4BDC4C-6207-4298-A096-A6811EE84F8B}">
      <dsp:nvSpPr>
        <dsp:cNvPr id="0" name=""/>
        <dsp:cNvSpPr/>
      </dsp:nvSpPr>
      <dsp:spPr>
        <a:xfrm>
          <a:off x="904835" y="1545"/>
          <a:ext cx="9610764" cy="783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911" tIns="82911" rIns="82911" bIns="82911" numCol="1" spcCol="1270" anchor="ctr" anchorCtr="0">
          <a:noAutofit/>
        </a:bodyPr>
        <a:lstStyle/>
        <a:p>
          <a:pPr marL="0" lvl="0" indent="0" algn="l" defTabSz="755650">
            <a:lnSpc>
              <a:spcPct val="90000"/>
            </a:lnSpc>
            <a:spcBef>
              <a:spcPct val="0"/>
            </a:spcBef>
            <a:spcAft>
              <a:spcPct val="35000"/>
            </a:spcAft>
            <a:buNone/>
          </a:pPr>
          <a:r>
            <a:rPr lang="en-US" sz="1700" kern="1200"/>
            <a:t>Our submission to PCORI for additional funding to analyze the cost of implementing the RHO Program was awarded</a:t>
          </a:r>
        </a:p>
      </dsp:txBody>
      <dsp:txXfrm>
        <a:off x="904835" y="1545"/>
        <a:ext cx="9610764" cy="783407"/>
      </dsp:txXfrm>
    </dsp:sp>
    <dsp:sp modelId="{C18C9D2E-6D0A-4220-994A-88218C55FB3B}">
      <dsp:nvSpPr>
        <dsp:cNvPr id="0" name=""/>
        <dsp:cNvSpPr/>
      </dsp:nvSpPr>
      <dsp:spPr>
        <a:xfrm>
          <a:off x="0" y="980804"/>
          <a:ext cx="10515600" cy="783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C08171-F56A-4B0C-83BB-02F6D647CAB8}">
      <dsp:nvSpPr>
        <dsp:cNvPr id="0" name=""/>
        <dsp:cNvSpPr/>
      </dsp:nvSpPr>
      <dsp:spPr>
        <a:xfrm>
          <a:off x="236980" y="1157071"/>
          <a:ext cx="430873" cy="4308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04E9275-CD9B-44A2-8D60-5FC19E79E0FD}">
      <dsp:nvSpPr>
        <dsp:cNvPr id="0" name=""/>
        <dsp:cNvSpPr/>
      </dsp:nvSpPr>
      <dsp:spPr>
        <a:xfrm>
          <a:off x="904835" y="980804"/>
          <a:ext cx="9610764" cy="783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911" tIns="82911" rIns="82911" bIns="82911" numCol="1" spcCol="1270" anchor="ctr" anchorCtr="0">
          <a:noAutofit/>
        </a:bodyPr>
        <a:lstStyle/>
        <a:p>
          <a:pPr marL="0" lvl="0" indent="0" algn="l" defTabSz="755650">
            <a:lnSpc>
              <a:spcPct val="90000"/>
            </a:lnSpc>
            <a:spcBef>
              <a:spcPct val="0"/>
            </a:spcBef>
            <a:spcAft>
              <a:spcPct val="35000"/>
            </a:spcAft>
            <a:buNone/>
          </a:pPr>
          <a:r>
            <a:rPr lang="en-US" sz="1700" kern="1200"/>
            <a:t>A survey will be distributed to site PI’s in June/July </a:t>
          </a:r>
        </a:p>
      </dsp:txBody>
      <dsp:txXfrm>
        <a:off x="904835" y="980804"/>
        <a:ext cx="9610764" cy="783407"/>
      </dsp:txXfrm>
    </dsp:sp>
    <dsp:sp modelId="{5579ECD7-B544-4F89-8F5C-F5B39095955A}">
      <dsp:nvSpPr>
        <dsp:cNvPr id="0" name=""/>
        <dsp:cNvSpPr/>
      </dsp:nvSpPr>
      <dsp:spPr>
        <a:xfrm>
          <a:off x="0" y="1960063"/>
          <a:ext cx="10515600" cy="783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4EA34F-17E8-4AC6-9D26-E4A93AA9542A}">
      <dsp:nvSpPr>
        <dsp:cNvPr id="0" name=""/>
        <dsp:cNvSpPr/>
      </dsp:nvSpPr>
      <dsp:spPr>
        <a:xfrm>
          <a:off x="236980" y="2136329"/>
          <a:ext cx="430873" cy="43087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5EC53F-9BB6-4DE5-8492-B0A2D94B44AA}">
      <dsp:nvSpPr>
        <dsp:cNvPr id="0" name=""/>
        <dsp:cNvSpPr/>
      </dsp:nvSpPr>
      <dsp:spPr>
        <a:xfrm>
          <a:off x="904835" y="1960063"/>
          <a:ext cx="9610764" cy="783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911" tIns="82911" rIns="82911" bIns="82911" numCol="1" spcCol="1270" anchor="ctr" anchorCtr="0">
          <a:noAutofit/>
        </a:bodyPr>
        <a:lstStyle/>
        <a:p>
          <a:pPr marL="0" lvl="0" indent="0" algn="l" defTabSz="755650">
            <a:lnSpc>
              <a:spcPct val="90000"/>
            </a:lnSpc>
            <a:spcBef>
              <a:spcPct val="0"/>
            </a:spcBef>
            <a:spcAft>
              <a:spcPct val="35000"/>
            </a:spcAft>
            <a:buNone/>
          </a:pPr>
          <a:r>
            <a:rPr lang="en-US" sz="1700" kern="1200"/>
            <a:t>Sites will be randomly queried at 2-time points to collect data and information on the time spent interpreting RHO results, calling families, documenting, and responding to RHO recommendation emails</a:t>
          </a:r>
        </a:p>
      </dsp:txBody>
      <dsp:txXfrm>
        <a:off x="904835" y="1960063"/>
        <a:ext cx="9610764" cy="783407"/>
      </dsp:txXfrm>
    </dsp:sp>
    <dsp:sp modelId="{9AB43D3F-822E-4FF1-8B98-19B65A628A27}">
      <dsp:nvSpPr>
        <dsp:cNvPr id="0" name=""/>
        <dsp:cNvSpPr/>
      </dsp:nvSpPr>
      <dsp:spPr>
        <a:xfrm>
          <a:off x="0" y="2939322"/>
          <a:ext cx="10515600" cy="78340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9146A7-8C18-451E-9135-0B5BCEF29F38}">
      <dsp:nvSpPr>
        <dsp:cNvPr id="0" name=""/>
        <dsp:cNvSpPr/>
      </dsp:nvSpPr>
      <dsp:spPr>
        <a:xfrm>
          <a:off x="236980" y="3115588"/>
          <a:ext cx="430873" cy="43087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B9035C-3940-4214-8B93-175DECD99379}">
      <dsp:nvSpPr>
        <dsp:cNvPr id="0" name=""/>
        <dsp:cNvSpPr/>
      </dsp:nvSpPr>
      <dsp:spPr>
        <a:xfrm>
          <a:off x="904835" y="2939322"/>
          <a:ext cx="9610764" cy="783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911" tIns="82911" rIns="82911" bIns="82911" numCol="1" spcCol="1270" anchor="ctr" anchorCtr="0">
          <a:noAutofit/>
        </a:bodyPr>
        <a:lstStyle/>
        <a:p>
          <a:pPr marL="0" lvl="0" indent="0" algn="l" defTabSz="755650">
            <a:lnSpc>
              <a:spcPct val="90000"/>
            </a:lnSpc>
            <a:spcBef>
              <a:spcPct val="0"/>
            </a:spcBef>
            <a:spcAft>
              <a:spcPct val="35000"/>
            </a:spcAft>
            <a:buNone/>
          </a:pPr>
          <a:r>
            <a:rPr lang="en-US" sz="1700" kern="1200"/>
            <a:t>Any questions please reach out to Heather</a:t>
          </a:r>
        </a:p>
      </dsp:txBody>
      <dsp:txXfrm>
        <a:off x="904835" y="2939322"/>
        <a:ext cx="9610764" cy="78340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6EEFB-72BF-4C2F-BC09-316AF514A41A}">
      <dsp:nvSpPr>
        <dsp:cNvPr id="0" name=""/>
        <dsp:cNvSpPr/>
      </dsp:nvSpPr>
      <dsp:spPr>
        <a:xfrm>
          <a:off x="0" y="2803458"/>
          <a:ext cx="10515600" cy="920157"/>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Controls Needed for Further Analysis </a:t>
          </a:r>
        </a:p>
      </dsp:txBody>
      <dsp:txXfrm>
        <a:off x="0" y="2803458"/>
        <a:ext cx="10515600" cy="920157"/>
      </dsp:txXfrm>
    </dsp:sp>
    <dsp:sp modelId="{3FEB700C-738A-4E77-B753-E2E84B75160B}">
      <dsp:nvSpPr>
        <dsp:cNvPr id="0" name=""/>
        <dsp:cNvSpPr/>
      </dsp:nvSpPr>
      <dsp:spPr>
        <a:xfrm rot="10800000">
          <a:off x="0" y="1402058"/>
          <a:ext cx="10515600" cy="141520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t>6 Months Post-Wean = Forms Complete</a:t>
          </a:r>
        </a:p>
      </dsp:txBody>
      <dsp:txXfrm rot="10800000">
        <a:off x="0" y="1402058"/>
        <a:ext cx="10515600" cy="919556"/>
      </dsp:txXfrm>
    </dsp:sp>
    <dsp:sp modelId="{CEFDCABB-EC52-499A-8C1D-6DC2B31D6CCE}">
      <dsp:nvSpPr>
        <dsp:cNvPr id="0" name=""/>
        <dsp:cNvSpPr/>
      </dsp:nvSpPr>
      <dsp:spPr>
        <a:xfrm rot="10800000">
          <a:off x="0" y="658"/>
          <a:ext cx="10515600" cy="1415202"/>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Control Infant REDCap Forms</a:t>
          </a:r>
        </a:p>
      </dsp:txBody>
      <dsp:txXfrm rot="-10800000">
        <a:off x="0" y="658"/>
        <a:ext cx="10515600" cy="496736"/>
      </dsp:txXfrm>
    </dsp:sp>
    <dsp:sp modelId="{3E477A0A-B554-4F78-A736-8A1EC592C494}">
      <dsp:nvSpPr>
        <dsp:cNvPr id="0" name=""/>
        <dsp:cNvSpPr/>
      </dsp:nvSpPr>
      <dsp:spPr>
        <a:xfrm>
          <a:off x="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Screening</a:t>
          </a:r>
        </a:p>
      </dsp:txBody>
      <dsp:txXfrm>
        <a:off x="0" y="497394"/>
        <a:ext cx="2628899" cy="423145"/>
      </dsp:txXfrm>
    </dsp:sp>
    <dsp:sp modelId="{7359A69C-DE28-4D4F-BBCC-2C1B12D851DD}">
      <dsp:nvSpPr>
        <dsp:cNvPr id="0" name=""/>
        <dsp:cNvSpPr/>
      </dsp:nvSpPr>
      <dsp:spPr>
        <a:xfrm>
          <a:off x="26289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Demographics</a:t>
          </a:r>
        </a:p>
      </dsp:txBody>
      <dsp:txXfrm>
        <a:off x="2628900" y="497394"/>
        <a:ext cx="2628899" cy="423145"/>
      </dsp:txXfrm>
    </dsp:sp>
    <dsp:sp modelId="{AE6E40DF-F015-472C-B116-EAB1416ABEEE}">
      <dsp:nvSpPr>
        <dsp:cNvPr id="0" name=""/>
        <dsp:cNvSpPr/>
      </dsp:nvSpPr>
      <dsp:spPr>
        <a:xfrm>
          <a:off x="52578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AEs</a:t>
          </a:r>
        </a:p>
      </dsp:txBody>
      <dsp:txXfrm>
        <a:off x="5257800" y="497394"/>
        <a:ext cx="2628899" cy="423145"/>
      </dsp:txXfrm>
    </dsp:sp>
    <dsp:sp modelId="{34A154B0-540E-47A7-8D56-5A7D34600735}">
      <dsp:nvSpPr>
        <dsp:cNvPr id="0" name=""/>
        <dsp:cNvSpPr/>
      </dsp:nvSpPr>
      <dsp:spPr>
        <a:xfrm>
          <a:off x="7886700" y="497394"/>
          <a:ext cx="2628899" cy="423145"/>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en-US" sz="1700" kern="1200"/>
            <a:t>Implementation Discharge</a:t>
          </a:r>
        </a:p>
      </dsp:txBody>
      <dsp:txXfrm>
        <a:off x="7886700" y="497394"/>
        <a:ext cx="2628899" cy="42314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040669-C33A-4EE7-B929-E289D7BA50BB}">
      <dsp:nvSpPr>
        <dsp:cNvPr id="0" name=""/>
        <dsp:cNvSpPr/>
      </dsp:nvSpPr>
      <dsp:spPr>
        <a:xfrm>
          <a:off x="0" y="454"/>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B3344C-1AC0-4A7F-9DB5-560486EA7836}">
      <dsp:nvSpPr>
        <dsp:cNvPr id="0" name=""/>
        <dsp:cNvSpPr/>
      </dsp:nvSpPr>
      <dsp:spPr>
        <a:xfrm>
          <a:off x="321805" y="239813"/>
          <a:ext cx="585100" cy="5851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CA58E1-A00B-46B5-9744-240A1EA5BA78}">
      <dsp:nvSpPr>
        <dsp:cNvPr id="0" name=""/>
        <dsp:cNvSpPr/>
      </dsp:nvSpPr>
      <dsp:spPr>
        <a:xfrm>
          <a:off x="1228710" y="454"/>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To Confirm Safety, We Are Looking for All AE Data Until 6 Months Post-Wean</a:t>
          </a:r>
        </a:p>
      </dsp:txBody>
      <dsp:txXfrm>
        <a:off x="1228710" y="454"/>
        <a:ext cx="9286889" cy="1063818"/>
      </dsp:txXfrm>
    </dsp:sp>
    <dsp:sp modelId="{2F55CC9E-18A9-4855-B623-B004E017ECB1}">
      <dsp:nvSpPr>
        <dsp:cNvPr id="0" name=""/>
        <dsp:cNvSpPr/>
      </dsp:nvSpPr>
      <dsp:spPr>
        <a:xfrm>
          <a:off x="0" y="1330228"/>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423110-9C42-46F8-A6A8-F0C21F6D4A27}">
      <dsp:nvSpPr>
        <dsp:cNvPr id="0" name=""/>
        <dsp:cNvSpPr/>
      </dsp:nvSpPr>
      <dsp:spPr>
        <a:xfrm>
          <a:off x="321805" y="1569587"/>
          <a:ext cx="585100" cy="5851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E8AB98-0F2A-429D-8272-A76BE86FED36}">
      <dsp:nvSpPr>
        <dsp:cNvPr id="0" name=""/>
        <dsp:cNvSpPr/>
      </dsp:nvSpPr>
      <dsp:spPr>
        <a:xfrm>
          <a:off x="1228710" y="1330228"/>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We Require This For All Babies On Program Including Controls</a:t>
          </a:r>
        </a:p>
      </dsp:txBody>
      <dsp:txXfrm>
        <a:off x="1228710" y="1330228"/>
        <a:ext cx="9286889" cy="1063818"/>
      </dsp:txXfrm>
    </dsp:sp>
    <dsp:sp modelId="{E1E30A9E-6E18-49B7-A8B8-B2B6B474A5C8}">
      <dsp:nvSpPr>
        <dsp:cNvPr id="0" name=""/>
        <dsp:cNvSpPr/>
      </dsp:nvSpPr>
      <dsp:spPr>
        <a:xfrm>
          <a:off x="0" y="2660001"/>
          <a:ext cx="10515600" cy="106381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82D173-5655-40EB-86FA-D2F8E303099C}">
      <dsp:nvSpPr>
        <dsp:cNvPr id="0" name=""/>
        <dsp:cNvSpPr/>
      </dsp:nvSpPr>
      <dsp:spPr>
        <a:xfrm>
          <a:off x="321805" y="2899360"/>
          <a:ext cx="585100" cy="5851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C1A68CC-A148-4722-B3DD-CC181CE470D5}">
      <dsp:nvSpPr>
        <dsp:cNvPr id="0" name=""/>
        <dsp:cNvSpPr/>
      </dsp:nvSpPr>
      <dsp:spPr>
        <a:xfrm>
          <a:off x="1228710" y="2660001"/>
          <a:ext cx="9286889" cy="1063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587" tIns="112587" rIns="112587" bIns="112587" numCol="1" spcCol="1270" anchor="ctr" anchorCtr="0">
          <a:noAutofit/>
        </a:bodyPr>
        <a:lstStyle/>
        <a:p>
          <a:pPr marL="0" lvl="0" indent="0" algn="l" defTabSz="1111250">
            <a:lnSpc>
              <a:spcPct val="90000"/>
            </a:lnSpc>
            <a:spcBef>
              <a:spcPct val="0"/>
            </a:spcBef>
            <a:spcAft>
              <a:spcPct val="35000"/>
            </a:spcAft>
            <a:buNone/>
          </a:pPr>
          <a:r>
            <a:rPr lang="en-US" sz="2500" kern="1200" dirty="0"/>
            <a:t>The AE Form Is Available on </a:t>
          </a:r>
          <a:r>
            <a:rPr lang="en-US" sz="2500" kern="1200" dirty="0" err="1"/>
            <a:t>REDCap</a:t>
          </a:r>
          <a:r>
            <a:rPr lang="en-US" sz="2500" kern="1200" dirty="0"/>
            <a:t> (Katie Can Help w/ </a:t>
          </a:r>
          <a:r>
            <a:rPr lang="en-US" sz="2500" kern="1200" dirty="0" err="1"/>
            <a:t>REDCap</a:t>
          </a:r>
          <a:r>
            <a:rPr lang="en-US" sz="2500" kern="1200" dirty="0"/>
            <a:t> Access)</a:t>
          </a:r>
        </a:p>
      </dsp:txBody>
      <dsp:txXfrm>
        <a:off x="1228710" y="2660001"/>
        <a:ext cx="9286889" cy="10638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A690C4-E495-4BFC-BD62-CE85921924C4}">
      <dsp:nvSpPr>
        <dsp:cNvPr id="0" name=""/>
        <dsp:cNvSpPr/>
      </dsp:nvSpPr>
      <dsp:spPr>
        <a:xfrm rot="5400000">
          <a:off x="6423937" y="-2456608"/>
          <a:ext cx="1453340"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Instructions to submit to local IRBs sent out on 6/7</a:t>
          </a:r>
        </a:p>
        <a:p>
          <a:pPr marL="228600" lvl="1" indent="-228600" algn="l" defTabSz="1022350">
            <a:lnSpc>
              <a:spcPct val="90000"/>
            </a:lnSpc>
            <a:spcBef>
              <a:spcPct val="0"/>
            </a:spcBef>
            <a:spcAft>
              <a:spcPct val="15000"/>
            </a:spcAft>
            <a:buChar char="•"/>
          </a:pPr>
          <a:r>
            <a:rPr lang="en-US" sz="2300" kern="1200" dirty="0"/>
            <a:t>Please reach out to Heather and Katie with any questions/concerns/barriers </a:t>
          </a:r>
        </a:p>
      </dsp:txBody>
      <dsp:txXfrm rot="-5400000">
        <a:off x="3785615" y="252660"/>
        <a:ext cx="6659038" cy="1311448"/>
      </dsp:txXfrm>
    </dsp:sp>
    <dsp:sp modelId="{112D032F-854B-4CFA-A9B2-30636BCB2EFA}">
      <dsp:nvSpPr>
        <dsp:cNvPr id="0" name=""/>
        <dsp:cNvSpPr/>
      </dsp:nvSpPr>
      <dsp:spPr>
        <a:xfrm>
          <a:off x="0" y="45"/>
          <a:ext cx="3785616" cy="181667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For Sites w/out IRB Approval:</a:t>
          </a:r>
        </a:p>
      </dsp:txBody>
      <dsp:txXfrm>
        <a:off x="88683" y="88728"/>
        <a:ext cx="3608250" cy="1639309"/>
      </dsp:txXfrm>
    </dsp:sp>
    <dsp:sp modelId="{C6E4C783-B20E-4DEF-991B-596298EBC3A3}">
      <dsp:nvSpPr>
        <dsp:cNvPr id="0" name=""/>
        <dsp:cNvSpPr/>
      </dsp:nvSpPr>
      <dsp:spPr>
        <a:xfrm rot="5400000">
          <a:off x="6423937" y="-549100"/>
          <a:ext cx="1453340" cy="672998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a:t>Please Send Survey Links At Initial Discharge and After HOT Weaning</a:t>
          </a:r>
        </a:p>
        <a:p>
          <a:pPr marL="228600" lvl="1" indent="-228600" algn="l" defTabSz="1022350">
            <a:lnSpc>
              <a:spcPct val="90000"/>
            </a:lnSpc>
            <a:spcBef>
              <a:spcPct val="0"/>
            </a:spcBef>
            <a:spcAft>
              <a:spcPct val="15000"/>
            </a:spcAft>
            <a:buChar char="•"/>
          </a:pPr>
          <a:r>
            <a:rPr lang="en-US" sz="2300" kern="1200" dirty="0"/>
            <a:t>Spanish Version Coming Very Soon! (waiting on IRB)</a:t>
          </a:r>
        </a:p>
      </dsp:txBody>
      <dsp:txXfrm rot="-5400000">
        <a:off x="3785615" y="2160168"/>
        <a:ext cx="6659038" cy="1311448"/>
      </dsp:txXfrm>
    </dsp:sp>
    <dsp:sp modelId="{527AB7BF-1DF5-4C1C-9CDF-49F30861D0D9}">
      <dsp:nvSpPr>
        <dsp:cNvPr id="0" name=""/>
        <dsp:cNvSpPr/>
      </dsp:nvSpPr>
      <dsp:spPr>
        <a:xfrm>
          <a:off x="0" y="1907554"/>
          <a:ext cx="3785616" cy="181667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kern="1200"/>
            <a:t>For Sites w/ IRB Approval: </a:t>
          </a:r>
        </a:p>
      </dsp:txBody>
      <dsp:txXfrm>
        <a:off x="88683" y="1996237"/>
        <a:ext cx="3608250" cy="1639309"/>
      </dsp:txXfrm>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0.87284</cdr:x>
      <cdr:y>0.0521</cdr:y>
    </cdr:from>
    <cdr:to>
      <cdr:x>0.98782</cdr:x>
      <cdr:y>0.18765</cdr:y>
    </cdr:to>
    <cdr:sp macro="" textlink="">
      <cdr:nvSpPr>
        <cdr:cNvPr id="2" name="Arrow: Down 1">
          <a:extLst xmlns:a="http://schemas.openxmlformats.org/drawingml/2006/main">
            <a:ext uri="{FF2B5EF4-FFF2-40B4-BE49-F238E27FC236}">
              <a16:creationId xmlns:a16="http://schemas.microsoft.com/office/drawing/2014/main" id="{64418502-9627-D430-051D-5F59AEF8D989}"/>
            </a:ext>
          </a:extLst>
        </cdr:cNvPr>
        <cdr:cNvSpPr/>
      </cdr:nvSpPr>
      <cdr:spPr>
        <a:xfrm xmlns:a="http://schemas.openxmlformats.org/drawingml/2006/main">
          <a:off x="5923563" y="181769"/>
          <a:ext cx="780322" cy="472855"/>
        </a:xfrm>
        <a:prstGeom xmlns:a="http://schemas.openxmlformats.org/drawingml/2006/main" prst="downArrow">
          <a:avLst/>
        </a:prstGeom>
        <a:solidFill xmlns:a="http://schemas.openxmlformats.org/drawingml/2006/main">
          <a:schemeClr val="accent5"/>
        </a:solidFill>
        <a:ln xmlns:a="http://schemas.openxmlformats.org/drawingml/2006/main" w="28575">
          <a:solidFill>
            <a:schemeClr val="accent5">
              <a:lumMod val="50000"/>
            </a:schemeClr>
          </a:solidFill>
        </a:ln>
      </cdr:spPr>
      <cdr:style>
        <a:lnRef xmlns:a="http://schemas.openxmlformats.org/drawingml/2006/main" idx="2">
          <a:schemeClr val="accent1">
            <a:shade val="50000"/>
          </a:schemeClr>
        </a:lnRef>
        <a:fillRef xmlns:a="http://schemas.openxmlformats.org/drawingml/2006/main" idx="1001">
          <a:schemeClr val="dk2"/>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0.9041</cdr:x>
      <cdr:y>0.09419</cdr:y>
    </cdr:from>
    <cdr:to>
      <cdr:x>0.96474</cdr:x>
      <cdr:y>0.18947</cdr:y>
    </cdr:to>
    <cdr:sp macro="" textlink="">
      <cdr:nvSpPr>
        <cdr:cNvPr id="3" name="Text Box 13">
          <a:extLst xmlns:a="http://schemas.openxmlformats.org/drawingml/2006/main">
            <a:ext uri="{FF2B5EF4-FFF2-40B4-BE49-F238E27FC236}">
              <a16:creationId xmlns:a16="http://schemas.microsoft.com/office/drawing/2014/main" id="{AB44A064-E534-0C05-A7E1-11ADC01CE97C}"/>
            </a:ext>
          </a:extLst>
        </cdr:cNvPr>
        <cdr:cNvSpPr txBox="1"/>
      </cdr:nvSpPr>
      <cdr:spPr>
        <a:xfrm xmlns:a="http://schemas.openxmlformats.org/drawingml/2006/main">
          <a:off x="11022844" y="565702"/>
          <a:ext cx="739227" cy="572267"/>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marL="0" marR="0">
            <a:spcBef>
              <a:spcPts val="0"/>
            </a:spcBef>
            <a:spcAft>
              <a:spcPts val="1600"/>
            </a:spcAft>
          </a:pPr>
          <a:r>
            <a:rPr lang="en-US" sz="1600" b="1" dirty="0">
              <a:effectLst/>
              <a:latin typeface="Century Gothic" panose="020B0502020202020204" pitchFamily="34" charset="0"/>
              <a:ea typeface="Meiryo" panose="020B0604030504040204" pitchFamily="34" charset="-128"/>
              <a:cs typeface="Arial" panose="020B0604020202020204" pitchFamily="34" charset="0"/>
            </a:rPr>
            <a:t>Goal</a:t>
          </a:r>
        </a:p>
        <a:p xmlns:a="http://schemas.openxmlformats.org/drawingml/2006/main">
          <a:pPr marL="0" marR="0">
            <a:spcBef>
              <a:spcPts val="0"/>
            </a:spcBef>
            <a:spcAft>
              <a:spcPts val="1600"/>
            </a:spcAft>
          </a:pPr>
          <a:r>
            <a:rPr lang="en-US" sz="1100" b="1" dirty="0">
              <a:effectLst/>
              <a:ea typeface="Meiryo" panose="020B0604030504040204" pitchFamily="34" charset="-128"/>
              <a:cs typeface="Arial" panose="020B0604020202020204" pitchFamily="34" charset="0"/>
            </a:rPr>
            <a:t> </a:t>
          </a:r>
          <a:endParaRPr lang="en-US" sz="1100" dirty="0">
            <a:effectLst/>
            <a:ea typeface="Meiryo" panose="020B0604030504040204" pitchFamily="34" charset="-128"/>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BE1C0B-A3F3-AF48-B158-A340B9EEE66D}" type="datetimeFigureOut">
              <a:rPr lang="en-US" smtClean="0"/>
              <a:t>5/31/2023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601A50-7381-E240-BB84-858C28C3500E}" type="slidenum">
              <a:rPr lang="en-US" smtClean="0"/>
              <a:t>‹#›</a:t>
            </a:fld>
            <a:endParaRPr lang="en-US"/>
          </a:p>
        </p:txBody>
      </p:sp>
    </p:spTree>
    <p:extLst>
      <p:ext uri="{BB962C8B-B14F-4D97-AF65-F5344CB8AC3E}">
        <p14:creationId xmlns:p14="http://schemas.microsoft.com/office/powerpoint/2010/main" val="3345412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a:t>
            </a:fld>
            <a:endParaRPr lang="en-US"/>
          </a:p>
        </p:txBody>
      </p:sp>
    </p:spTree>
    <p:extLst>
      <p:ext uri="{BB962C8B-B14F-4D97-AF65-F5344CB8AC3E}">
        <p14:creationId xmlns:p14="http://schemas.microsoft.com/office/powerpoint/2010/main" val="2295564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13</a:t>
            </a:fld>
            <a:endParaRPr lang="en-US"/>
          </a:p>
        </p:txBody>
      </p:sp>
    </p:spTree>
    <p:extLst>
      <p:ext uri="{BB962C8B-B14F-4D97-AF65-F5344CB8AC3E}">
        <p14:creationId xmlns:p14="http://schemas.microsoft.com/office/powerpoint/2010/main" val="1803898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Katie will start assembling them the last few weeks of May, will send them out as they are done. </a:t>
            </a:r>
          </a:p>
        </p:txBody>
      </p:sp>
      <p:sp>
        <p:nvSpPr>
          <p:cNvPr id="4" name="Slide Number Placeholder 3"/>
          <p:cNvSpPr>
            <a:spLocks noGrp="1"/>
          </p:cNvSpPr>
          <p:nvPr>
            <p:ph type="sldNum" sz="quarter" idx="5"/>
          </p:nvPr>
        </p:nvSpPr>
        <p:spPr/>
        <p:txBody>
          <a:bodyPr/>
          <a:lstStyle/>
          <a:p>
            <a:fld id="{30601A50-7381-E240-BB84-858C28C3500E}" type="slidenum">
              <a:rPr lang="en-US" smtClean="0"/>
              <a:t>15</a:t>
            </a:fld>
            <a:endParaRPr lang="en-US"/>
          </a:p>
        </p:txBody>
      </p:sp>
    </p:spTree>
    <p:extLst>
      <p:ext uri="{BB962C8B-B14F-4D97-AF65-F5344CB8AC3E}">
        <p14:creationId xmlns:p14="http://schemas.microsoft.com/office/powerpoint/2010/main" val="3713493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21</a:t>
            </a:fld>
            <a:endParaRPr lang="en-US"/>
          </a:p>
        </p:txBody>
      </p:sp>
    </p:spTree>
    <p:extLst>
      <p:ext uri="{BB962C8B-B14F-4D97-AF65-F5344CB8AC3E}">
        <p14:creationId xmlns:p14="http://schemas.microsoft.com/office/powerpoint/2010/main" val="3034575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Reading the above spit-out it says that the baby in question </a:t>
            </a:r>
            <a:r>
              <a:rPr lang="en-US" dirty="0" err="1"/>
              <a:t>spen</a:t>
            </a:r>
            <a:r>
              <a:rPr lang="en-US" dirty="0"/>
              <a:t>…</a:t>
            </a:r>
          </a:p>
          <a:p>
            <a:r>
              <a:rPr lang="en-US" dirty="0"/>
              <a:t>822 Minutes Above 96% SpO2</a:t>
            </a:r>
          </a:p>
          <a:p>
            <a:r>
              <a:rPr lang="en-US" dirty="0"/>
              <a:t>65 Minutes Between 90-96% SpO2</a:t>
            </a:r>
          </a:p>
          <a:p>
            <a:r>
              <a:rPr lang="en-US" dirty="0"/>
              <a:t>826 Minutes Below 90% SpO2</a:t>
            </a:r>
          </a:p>
          <a:p>
            <a:endParaRPr lang="en-US" dirty="0"/>
          </a:p>
          <a:p>
            <a:r>
              <a:rPr lang="en-US" dirty="0"/>
              <a:t>The above information, logically does not make sense… if you see data like this CHANGE THE PROBE… we as coordinating site cannot make this recommendation as that would bias the data… all we can do is report on what the algorithm tells us, and it is up to individual sites to interpret that recommendation in the unique situation of each baby</a:t>
            </a:r>
          </a:p>
        </p:txBody>
      </p:sp>
      <p:sp>
        <p:nvSpPr>
          <p:cNvPr id="4" name="Slide Number Placeholder 3"/>
          <p:cNvSpPr>
            <a:spLocks noGrp="1"/>
          </p:cNvSpPr>
          <p:nvPr>
            <p:ph type="sldNum" sz="quarter" idx="5"/>
          </p:nvPr>
        </p:nvSpPr>
        <p:spPr/>
        <p:txBody>
          <a:bodyPr/>
          <a:lstStyle/>
          <a:p>
            <a:fld id="{30601A50-7381-E240-BB84-858C28C3500E}" type="slidenum">
              <a:rPr lang="en-US" smtClean="0"/>
              <a:t>22</a:t>
            </a:fld>
            <a:endParaRPr lang="en-US"/>
          </a:p>
        </p:txBody>
      </p:sp>
    </p:spTree>
    <p:extLst>
      <p:ext uri="{BB962C8B-B14F-4D97-AF65-F5344CB8AC3E}">
        <p14:creationId xmlns:p14="http://schemas.microsoft.com/office/powerpoint/2010/main" val="2035692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24</a:t>
            </a:fld>
            <a:endParaRPr lang="en-US"/>
          </a:p>
        </p:txBody>
      </p:sp>
    </p:spTree>
    <p:extLst>
      <p:ext uri="{BB962C8B-B14F-4D97-AF65-F5344CB8AC3E}">
        <p14:creationId xmlns:p14="http://schemas.microsoft.com/office/powerpoint/2010/main" val="4280391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E000F-5157-5940-B632-56936CA00891}" type="slidenum">
              <a:rPr lang="en-US" smtClean="0"/>
              <a:pPr/>
              <a:t>26</a:t>
            </a:fld>
            <a:endParaRPr lang="en-US" dirty="0"/>
          </a:p>
        </p:txBody>
      </p:sp>
    </p:spTree>
    <p:extLst>
      <p:ext uri="{BB962C8B-B14F-4D97-AF65-F5344CB8AC3E}">
        <p14:creationId xmlns:p14="http://schemas.microsoft.com/office/powerpoint/2010/main" val="530059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Unchecked the goal to reach 66% as we have not fulfilled throughout the milestone period but are on our way</a:t>
            </a:r>
          </a:p>
        </p:txBody>
      </p:sp>
      <p:sp>
        <p:nvSpPr>
          <p:cNvPr id="4" name="Slide Number Placeholder 3"/>
          <p:cNvSpPr>
            <a:spLocks noGrp="1"/>
          </p:cNvSpPr>
          <p:nvPr>
            <p:ph type="sldNum" sz="quarter" idx="5"/>
          </p:nvPr>
        </p:nvSpPr>
        <p:spPr/>
        <p:txBody>
          <a:bodyPr/>
          <a:lstStyle/>
          <a:p>
            <a:fld id="{30601A50-7381-E240-BB84-858C28C3500E}" type="slidenum">
              <a:rPr lang="en-US" smtClean="0"/>
              <a:t>2</a:t>
            </a:fld>
            <a:endParaRPr lang="en-US"/>
          </a:p>
        </p:txBody>
      </p:sp>
    </p:spTree>
    <p:extLst>
      <p:ext uri="{BB962C8B-B14F-4D97-AF65-F5344CB8AC3E}">
        <p14:creationId xmlns:p14="http://schemas.microsoft.com/office/powerpoint/2010/main" val="3789651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3</a:t>
            </a:fld>
            <a:endParaRPr lang="en-US"/>
          </a:p>
        </p:txBody>
      </p:sp>
    </p:spTree>
    <p:extLst>
      <p:ext uri="{BB962C8B-B14F-4D97-AF65-F5344CB8AC3E}">
        <p14:creationId xmlns:p14="http://schemas.microsoft.com/office/powerpoint/2010/main" val="1176406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4</a:t>
            </a:fld>
            <a:endParaRPr lang="en-US"/>
          </a:p>
        </p:txBody>
      </p:sp>
    </p:spTree>
    <p:extLst>
      <p:ext uri="{BB962C8B-B14F-4D97-AF65-F5344CB8AC3E}">
        <p14:creationId xmlns:p14="http://schemas.microsoft.com/office/powerpoint/2010/main" val="566456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5</a:t>
            </a:fld>
            <a:endParaRPr lang="en-US"/>
          </a:p>
        </p:txBody>
      </p:sp>
    </p:spTree>
    <p:extLst>
      <p:ext uri="{BB962C8B-B14F-4D97-AF65-F5344CB8AC3E}">
        <p14:creationId xmlns:p14="http://schemas.microsoft.com/office/powerpoint/2010/main" val="3372550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7</a:t>
            </a:fld>
            <a:endParaRPr lang="en-US"/>
          </a:p>
        </p:txBody>
      </p:sp>
    </p:spTree>
    <p:extLst>
      <p:ext uri="{BB962C8B-B14F-4D97-AF65-F5344CB8AC3E}">
        <p14:creationId xmlns:p14="http://schemas.microsoft.com/office/powerpoint/2010/main" val="4022428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9</a:t>
            </a:fld>
            <a:endParaRPr lang="en-US"/>
          </a:p>
        </p:txBody>
      </p:sp>
    </p:spTree>
    <p:extLst>
      <p:ext uri="{BB962C8B-B14F-4D97-AF65-F5344CB8AC3E}">
        <p14:creationId xmlns:p14="http://schemas.microsoft.com/office/powerpoint/2010/main" val="44986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10</a:t>
            </a:fld>
            <a:endParaRPr lang="en-US"/>
          </a:p>
        </p:txBody>
      </p:sp>
    </p:spTree>
    <p:extLst>
      <p:ext uri="{BB962C8B-B14F-4D97-AF65-F5344CB8AC3E}">
        <p14:creationId xmlns:p14="http://schemas.microsoft.com/office/powerpoint/2010/main" val="1495039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11</a:t>
            </a:fld>
            <a:endParaRPr lang="en-US"/>
          </a:p>
        </p:txBody>
      </p:sp>
    </p:spTree>
    <p:extLst>
      <p:ext uri="{BB962C8B-B14F-4D97-AF65-F5344CB8AC3E}">
        <p14:creationId xmlns:p14="http://schemas.microsoft.com/office/powerpoint/2010/main" val="240865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200" b="1">
                <a:solidFill>
                  <a:srgbClr val="0070C0"/>
                </a:solidFill>
                <a:latin typeface="Apple Braille" charset="0"/>
                <a:ea typeface="Apple Braille" charset="0"/>
                <a:cs typeface="Apple Braille"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pple Braille" charset="0"/>
                <a:ea typeface="Apple Braille" charset="0"/>
                <a:cs typeface="Apple Braille"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E9679D-733A-794A-B3CE-2C18B9D719D8}" type="datetimeFigureOut">
              <a:rPr lang="en-US" smtClean="0"/>
              <a:pPr/>
              <a:t>5/31/2023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697785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5/31/2023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77296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rgbClr val="0070C0"/>
                </a:solidFill>
              </a:defRPr>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248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5/31/2023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55311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5/31/2023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536598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5200" b="1">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023937"/>
          </a:xfrm>
        </p:spPr>
        <p:txBody>
          <a:bodyPr/>
          <a:lstStyle>
            <a:lvl1pPr marL="0" indent="0">
              <a:buNone/>
              <a:defRPr sz="2400">
                <a:solidFill>
                  <a:schemeClr val="tx1"/>
                </a:solidFill>
                <a:latin typeface="Apple Braille" charset="0"/>
                <a:ea typeface="Apple Braille" charset="0"/>
                <a:cs typeface="Apple Braille"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E9679D-733A-794A-B3CE-2C18B9D719D8}" type="datetimeFigureOut">
              <a:rPr lang="en-US" smtClean="0"/>
              <a:pPr/>
              <a:t>5/31/2023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18965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38258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E9679D-733A-794A-B3CE-2C18B9D719D8}" type="datetimeFigureOut">
              <a:rPr lang="en-US" smtClean="0"/>
              <a:pPr/>
              <a:t>5/31/2023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812380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368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E9679D-733A-794A-B3CE-2C18B9D719D8}" type="datetimeFigureOut">
              <a:rPr lang="en-US" smtClean="0"/>
              <a:pPr/>
              <a:t>5/31/2023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178324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Date Placeholder 2"/>
          <p:cNvSpPr>
            <a:spLocks noGrp="1"/>
          </p:cNvSpPr>
          <p:nvPr>
            <p:ph type="dt" sz="half" idx="10"/>
          </p:nvPr>
        </p:nvSpPr>
        <p:spPr/>
        <p:txBody>
          <a:bodyPr/>
          <a:lstStyle/>
          <a:p>
            <a:fld id="{3BE9679D-733A-794A-B3CE-2C18B9D719D8}" type="datetimeFigureOut">
              <a:rPr lang="en-US" smtClean="0"/>
              <a:pPr/>
              <a:t>5/31/2023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771515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E9679D-733A-794A-B3CE-2C18B9D719D8}" type="datetimeFigureOut">
              <a:rPr lang="en-US" smtClean="0"/>
              <a:pPr/>
              <a:t>5/31/2023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3088559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5/31/2023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07738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5/31/2023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925680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tif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372427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363353" y="5784959"/>
            <a:ext cx="128111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11/4/2021</a:t>
            </a:r>
          </a:p>
        </p:txBody>
      </p:sp>
      <p:sp>
        <p:nvSpPr>
          <p:cNvPr id="5" name="Footer Placeholder 4"/>
          <p:cNvSpPr>
            <a:spLocks noGrp="1"/>
          </p:cNvSpPr>
          <p:nvPr>
            <p:ph type="ftr" sz="quarter" idx="3"/>
          </p:nvPr>
        </p:nvSpPr>
        <p:spPr>
          <a:xfrm>
            <a:off x="3659507" y="634304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82300" y="5784959"/>
            <a:ext cx="4517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4AFB4-3BD4-F549-8DE9-D392F9D1A76B}" type="slidenum">
              <a:rPr lang="en-US" smtClean="0"/>
              <a:pPr/>
              <a:t>‹#›</a:t>
            </a:fld>
            <a:endParaRPr lang="en-US" dirty="0"/>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8900" y="5951913"/>
            <a:ext cx="1769329" cy="75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p:cNvPicPr>
            <a:picLocks noChangeAspect="1"/>
          </p:cNvPicPr>
          <p:nvPr userDrawn="1"/>
        </p:nvPicPr>
        <p:blipFill>
          <a:blip r:embed="rId14"/>
          <a:stretch>
            <a:fillRect/>
          </a:stretch>
        </p:blipFill>
        <p:spPr>
          <a:xfrm rot="20335130">
            <a:off x="11605573" y="6270132"/>
            <a:ext cx="109106" cy="105019"/>
          </a:xfrm>
          <a:prstGeom prst="rect">
            <a:avLst/>
          </a:prstGeom>
        </p:spPr>
      </p:pic>
      <p:pic>
        <p:nvPicPr>
          <p:cNvPr id="30" name="Picture 29"/>
          <p:cNvPicPr>
            <a:picLocks noChangeAspect="1"/>
          </p:cNvPicPr>
          <p:nvPr userDrawn="1"/>
        </p:nvPicPr>
        <p:blipFill>
          <a:blip r:embed="rId15"/>
          <a:stretch>
            <a:fillRect/>
          </a:stretch>
        </p:blipFill>
        <p:spPr>
          <a:xfrm>
            <a:off x="8628489" y="6228720"/>
            <a:ext cx="1033712" cy="477476"/>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id="{13F2ACEF-0CB4-42AE-BCD8-E224EE21F0B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9728706" y="6245090"/>
            <a:ext cx="2126708" cy="488977"/>
          </a:xfrm>
          <a:prstGeom prst="rect">
            <a:avLst/>
          </a:prstGeom>
        </p:spPr>
      </p:pic>
    </p:spTree>
    <p:extLst>
      <p:ext uri="{BB962C8B-B14F-4D97-AF65-F5344CB8AC3E}">
        <p14:creationId xmlns:p14="http://schemas.microsoft.com/office/powerpoint/2010/main" val="18444422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www.umassmed.edu/rho-program" TargetMode="Externa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31804-C984-8641-9FEE-69EC9C464194}"/>
              </a:ext>
            </a:extLst>
          </p:cNvPr>
          <p:cNvSpPr>
            <a:spLocks noGrp="1"/>
          </p:cNvSpPr>
          <p:nvPr>
            <p:ph type="ctrTitle"/>
          </p:nvPr>
        </p:nvSpPr>
        <p:spPr>
          <a:xfrm>
            <a:off x="1524000" y="1501244"/>
            <a:ext cx="9144000" cy="2387600"/>
          </a:xfrm>
        </p:spPr>
        <p:txBody>
          <a:bodyPr>
            <a:normAutofit fontScale="90000"/>
          </a:bodyPr>
          <a:lstStyle/>
          <a:p>
            <a:r>
              <a:rPr lang="en-US" dirty="0">
                <a:solidFill>
                  <a:srgbClr val="22549C"/>
                </a:solidFill>
                <a:latin typeface="Apple Braille"/>
              </a:rPr>
              <a:t>The Recorded Home Oximetry (RHO) Program</a:t>
            </a:r>
            <a:br>
              <a:rPr lang="en-US" dirty="0">
                <a:solidFill>
                  <a:srgbClr val="22549C"/>
                </a:solidFill>
                <a:latin typeface="Apple Braille"/>
              </a:rPr>
            </a:br>
            <a:br>
              <a:rPr lang="en-US" dirty="0">
                <a:solidFill>
                  <a:srgbClr val="22549C"/>
                </a:solidFill>
                <a:latin typeface="Apple Braille"/>
              </a:rPr>
            </a:br>
            <a:r>
              <a:rPr lang="en-US" dirty="0">
                <a:solidFill>
                  <a:srgbClr val="22549C"/>
                </a:solidFill>
                <a:latin typeface="Apple Braille"/>
              </a:rPr>
              <a:t>Monthly Investigator Meeting</a:t>
            </a:r>
          </a:p>
        </p:txBody>
      </p:sp>
      <p:sp>
        <p:nvSpPr>
          <p:cNvPr id="3" name="Subtitle 2">
            <a:extLst>
              <a:ext uri="{FF2B5EF4-FFF2-40B4-BE49-F238E27FC236}">
                <a16:creationId xmlns:a16="http://schemas.microsoft.com/office/drawing/2014/main" id="{BCBDE9F5-0D33-824E-8673-05ED460BABBC}"/>
              </a:ext>
            </a:extLst>
          </p:cNvPr>
          <p:cNvSpPr>
            <a:spLocks noGrp="1"/>
          </p:cNvSpPr>
          <p:nvPr>
            <p:ph type="subTitle" idx="1"/>
          </p:nvPr>
        </p:nvSpPr>
        <p:spPr>
          <a:xfrm>
            <a:off x="1524000" y="6244510"/>
            <a:ext cx="9144000" cy="493973"/>
          </a:xfrm>
        </p:spPr>
        <p:txBody>
          <a:bodyPr/>
          <a:lstStyle/>
          <a:p>
            <a:r>
              <a:rPr lang="en-US" b="1" dirty="0">
                <a:solidFill>
                  <a:schemeClr val="accent3">
                    <a:lumMod val="50000"/>
                  </a:schemeClr>
                </a:solidFill>
              </a:rPr>
              <a:t>June 1, 2023</a:t>
            </a:r>
          </a:p>
        </p:txBody>
      </p:sp>
      <p:sp>
        <p:nvSpPr>
          <p:cNvPr id="5" name="AutoShape 2" descr="UMass Chan Medical School logo">
            <a:extLst>
              <a:ext uri="{FF2B5EF4-FFF2-40B4-BE49-F238E27FC236}">
                <a16:creationId xmlns:a16="http://schemas.microsoft.com/office/drawing/2014/main" id="{4BFAA469-2923-496A-9472-AF4D6DC9E9A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28B4055A-E11E-461D-ABC3-8FF1AF9C9A58" descr="Icon&#10;&#10;Description automatically generated with low confidence">
            <a:extLst>
              <a:ext uri="{FF2B5EF4-FFF2-40B4-BE49-F238E27FC236}">
                <a16:creationId xmlns:a16="http://schemas.microsoft.com/office/drawing/2014/main" id="{674E0169-0CD1-4EF4-AF31-8D834030F7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152900" y="3934564"/>
            <a:ext cx="4628353" cy="2140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434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321347FF-F2DC-4202-B0C1-7EA5BB098931}"/>
              </a:ext>
            </a:extLst>
          </p:cNvPr>
          <p:cNvGraphicFramePr>
            <a:graphicFrameLocks/>
          </p:cNvGraphicFramePr>
          <p:nvPr>
            <p:extLst>
              <p:ext uri="{D42A27DB-BD31-4B8C-83A1-F6EECF244321}">
                <p14:modId xmlns:p14="http://schemas.microsoft.com/office/powerpoint/2010/main" val="2071460551"/>
              </p:ext>
            </p:extLst>
          </p:nvPr>
        </p:nvGraphicFramePr>
        <p:xfrm>
          <a:off x="0" y="0"/>
          <a:ext cx="12192000" cy="5967663"/>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3D9A6F25-718D-A339-6E9F-BB8D50DDF959}"/>
              </a:ext>
            </a:extLst>
          </p:cNvPr>
          <p:cNvSpPr txBox="1"/>
          <p:nvPr/>
        </p:nvSpPr>
        <p:spPr>
          <a:xfrm>
            <a:off x="4033837" y="5767819"/>
            <a:ext cx="4124325" cy="461665"/>
          </a:xfrm>
          <a:prstGeom prst="rect">
            <a:avLst/>
          </a:prstGeom>
          <a:noFill/>
        </p:spPr>
        <p:txBody>
          <a:bodyPr wrap="square" rtlCol="0">
            <a:spAutoFit/>
          </a:bodyPr>
          <a:lstStyle/>
          <a:p>
            <a:r>
              <a:rPr lang="en-US" sz="2400" b="1" dirty="0"/>
              <a:t>Implementation Month-Year</a:t>
            </a:r>
          </a:p>
        </p:txBody>
      </p:sp>
    </p:spTree>
    <p:extLst>
      <p:ext uri="{BB962C8B-B14F-4D97-AF65-F5344CB8AC3E}">
        <p14:creationId xmlns:p14="http://schemas.microsoft.com/office/powerpoint/2010/main" val="399149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8770DCC-074C-71F9-7B89-CCB783B5845A}"/>
              </a:ext>
            </a:extLst>
          </p:cNvPr>
          <p:cNvPicPr>
            <a:picLocks noChangeAspect="1"/>
          </p:cNvPicPr>
          <p:nvPr/>
        </p:nvPicPr>
        <p:blipFill rotWithShape="1">
          <a:blip r:embed="rId3"/>
          <a:srcRect l="4846" t="7917" r="48764" b="18889"/>
          <a:stretch/>
        </p:blipFill>
        <p:spPr>
          <a:xfrm>
            <a:off x="147128" y="1063817"/>
            <a:ext cx="2642048" cy="2740865"/>
          </a:xfrm>
          <a:prstGeom prst="rect">
            <a:avLst/>
          </a:prstGeom>
        </p:spPr>
      </p:pic>
      <p:sp>
        <p:nvSpPr>
          <p:cNvPr id="2" name="Title 1">
            <a:extLst>
              <a:ext uri="{FF2B5EF4-FFF2-40B4-BE49-F238E27FC236}">
                <a16:creationId xmlns:a16="http://schemas.microsoft.com/office/drawing/2014/main" id="{10F2A880-ABFD-8601-254E-8EF89AD84DFC}"/>
              </a:ext>
            </a:extLst>
          </p:cNvPr>
          <p:cNvSpPr>
            <a:spLocks noGrp="1"/>
          </p:cNvSpPr>
          <p:nvPr>
            <p:ph type="title"/>
          </p:nvPr>
        </p:nvSpPr>
        <p:spPr>
          <a:xfrm>
            <a:off x="208248" y="68169"/>
            <a:ext cx="10515600" cy="1325563"/>
          </a:xfrm>
        </p:spPr>
        <p:txBody>
          <a:bodyPr/>
          <a:lstStyle/>
          <a:p>
            <a:r>
              <a:rPr lang="en-US" dirty="0"/>
              <a:t>Deviation Types</a:t>
            </a:r>
          </a:p>
        </p:txBody>
      </p:sp>
      <p:graphicFrame>
        <p:nvGraphicFramePr>
          <p:cNvPr id="11" name="Table 10">
            <a:extLst>
              <a:ext uri="{FF2B5EF4-FFF2-40B4-BE49-F238E27FC236}">
                <a16:creationId xmlns:a16="http://schemas.microsoft.com/office/drawing/2014/main" id="{85157577-79A1-A6A5-1F26-1D863419C7E8}"/>
              </a:ext>
            </a:extLst>
          </p:cNvPr>
          <p:cNvGraphicFramePr>
            <a:graphicFrameLocks noGrp="1"/>
          </p:cNvGraphicFramePr>
          <p:nvPr>
            <p:extLst>
              <p:ext uri="{D42A27DB-BD31-4B8C-83A1-F6EECF244321}">
                <p14:modId xmlns:p14="http://schemas.microsoft.com/office/powerpoint/2010/main" val="858858149"/>
              </p:ext>
            </p:extLst>
          </p:nvPr>
        </p:nvGraphicFramePr>
        <p:xfrm>
          <a:off x="4920343" y="143519"/>
          <a:ext cx="3233056" cy="998838"/>
        </p:xfrm>
        <a:graphic>
          <a:graphicData uri="http://schemas.openxmlformats.org/drawingml/2006/table">
            <a:tbl>
              <a:tblPr/>
              <a:tblGrid>
                <a:gridCol w="1183832">
                  <a:extLst>
                    <a:ext uri="{9D8B030D-6E8A-4147-A177-3AD203B41FA5}">
                      <a16:colId xmlns:a16="http://schemas.microsoft.com/office/drawing/2014/main" val="4110704691"/>
                    </a:ext>
                  </a:extLst>
                </a:gridCol>
                <a:gridCol w="1024612">
                  <a:extLst>
                    <a:ext uri="{9D8B030D-6E8A-4147-A177-3AD203B41FA5}">
                      <a16:colId xmlns:a16="http://schemas.microsoft.com/office/drawing/2014/main" val="184616883"/>
                    </a:ext>
                  </a:extLst>
                </a:gridCol>
                <a:gridCol w="1024612">
                  <a:extLst>
                    <a:ext uri="{9D8B030D-6E8A-4147-A177-3AD203B41FA5}">
                      <a16:colId xmlns:a16="http://schemas.microsoft.com/office/drawing/2014/main" val="4291743572"/>
                    </a:ext>
                  </a:extLst>
                </a:gridCol>
              </a:tblGrid>
              <a:tr h="775953">
                <a:tc>
                  <a:txBody>
                    <a:bodyPr/>
                    <a:lstStyle/>
                    <a:p>
                      <a:pPr algn="ctr" fontAlgn="b"/>
                      <a:r>
                        <a:rPr lang="en-US" sz="1200" b="1" i="0" u="none" strike="noStrike" dirty="0">
                          <a:solidFill>
                            <a:srgbClr val="FFFFFF"/>
                          </a:solidFill>
                          <a:effectLst/>
                          <a:latin typeface="Calibri" panose="020F0502020204030204" pitchFamily="34" charset="0"/>
                        </a:rPr>
                        <a:t>Total Reports</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tc>
                  <a:txBody>
                    <a:bodyPr/>
                    <a:lstStyle/>
                    <a:p>
                      <a:pPr algn="ctr" fontAlgn="b"/>
                      <a:r>
                        <a:rPr lang="en-US" sz="1200" b="1" i="0" u="none" strike="noStrike" dirty="0">
                          <a:solidFill>
                            <a:srgbClr val="FFFFFF"/>
                          </a:solidFill>
                          <a:effectLst/>
                          <a:latin typeface="Calibri" panose="020F0502020204030204" pitchFamily="34" charset="0"/>
                        </a:rPr>
                        <a:t>Reports with Deviations (excluding no data captured)</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solidFill>
                      <a:srgbClr val="D092A7"/>
                    </a:solidFill>
                  </a:tcPr>
                </a:tc>
                <a:extLst>
                  <a:ext uri="{0D108BD9-81ED-4DB2-BD59-A6C34878D82A}">
                    <a16:rowId xmlns:a16="http://schemas.microsoft.com/office/drawing/2014/main" val="3460921801"/>
                  </a:ext>
                </a:extLst>
              </a:tr>
              <a:tr h="134101">
                <a:tc>
                  <a:txBody>
                    <a:bodyPr/>
                    <a:lstStyle/>
                    <a:p>
                      <a:pPr algn="ctr" fontAlgn="b"/>
                      <a:r>
                        <a:rPr lang="en-US" sz="1400" b="0" i="0" u="none" strike="noStrike" dirty="0">
                          <a:solidFill>
                            <a:srgbClr val="000000"/>
                          </a:solidFill>
                          <a:effectLst/>
                          <a:latin typeface="Calibri" panose="020F0502020204030204" pitchFamily="34" charset="0"/>
                        </a:rPr>
                        <a:t>4939</a:t>
                      </a:r>
                    </a:p>
                  </a:txBody>
                  <a:tcPr marL="9525" marR="9525" marT="9525" marB="0" anchor="b">
                    <a:lnL w="6350" cap="flat" cmpd="sng" algn="ctr">
                      <a:solidFill>
                        <a:srgbClr val="D092A7"/>
                      </a:solidFill>
                      <a:prstDash val="solid"/>
                      <a:round/>
                      <a:headEnd type="none" w="med" len="med"/>
                      <a:tailEnd type="none" w="med" len="med"/>
                    </a:lnL>
                    <a:lnR>
                      <a:noFill/>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1439</a:t>
                      </a:r>
                    </a:p>
                  </a:txBody>
                  <a:tcPr marL="9525" marR="9525" marT="9525" marB="0" anchor="b">
                    <a:lnL>
                      <a:noFill/>
                    </a:lnL>
                    <a:lnR w="6350" cap="flat" cmpd="sng" algn="ctr">
                      <a:no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723</a:t>
                      </a:r>
                    </a:p>
                  </a:txBody>
                  <a:tcPr marL="9525" marR="9525" marT="9525" marB="0" anchor="b">
                    <a:lnL>
                      <a:noFill/>
                    </a:lnL>
                    <a:lnR w="6350" cap="flat" cmpd="sng" algn="ctr">
                      <a:solidFill>
                        <a:srgbClr val="D092A7"/>
                      </a:solidFill>
                      <a:prstDash val="solid"/>
                      <a:round/>
                      <a:headEnd type="none" w="med" len="med"/>
                      <a:tailEnd type="none" w="med" len="med"/>
                    </a:lnR>
                    <a:lnT w="6350" cap="flat" cmpd="sng" algn="ctr">
                      <a:solidFill>
                        <a:srgbClr val="D092A7"/>
                      </a:solidFill>
                      <a:prstDash val="solid"/>
                      <a:round/>
                      <a:headEnd type="none" w="med" len="med"/>
                      <a:tailEnd type="none" w="med" len="med"/>
                    </a:lnT>
                    <a:lnB w="6350" cap="flat" cmpd="sng" algn="ctr">
                      <a:solidFill>
                        <a:srgbClr val="D092A7"/>
                      </a:solidFill>
                      <a:prstDash val="solid"/>
                      <a:round/>
                      <a:headEnd type="none" w="med" len="med"/>
                      <a:tailEnd type="none" w="med" len="med"/>
                    </a:lnB>
                  </a:tcPr>
                </a:tc>
                <a:extLst>
                  <a:ext uri="{0D108BD9-81ED-4DB2-BD59-A6C34878D82A}">
                    <a16:rowId xmlns:a16="http://schemas.microsoft.com/office/drawing/2014/main" val="884937412"/>
                  </a:ext>
                </a:extLst>
              </a:tr>
            </a:tbl>
          </a:graphicData>
        </a:graphic>
      </p:graphicFrame>
      <p:sp>
        <p:nvSpPr>
          <p:cNvPr id="6" name="TextBox 5">
            <a:extLst>
              <a:ext uri="{FF2B5EF4-FFF2-40B4-BE49-F238E27FC236}">
                <a16:creationId xmlns:a16="http://schemas.microsoft.com/office/drawing/2014/main" id="{0AB82019-3A2C-6CBF-FCB9-EDFE75EC58B6}"/>
              </a:ext>
            </a:extLst>
          </p:cNvPr>
          <p:cNvSpPr txBox="1"/>
          <p:nvPr/>
        </p:nvSpPr>
        <p:spPr>
          <a:xfrm>
            <a:off x="2158943" y="1063817"/>
            <a:ext cx="1689100" cy="307777"/>
          </a:xfrm>
          <a:prstGeom prst="rect">
            <a:avLst/>
          </a:prstGeom>
          <a:noFill/>
        </p:spPr>
        <p:txBody>
          <a:bodyPr wrap="square" rtlCol="0">
            <a:spAutoFit/>
          </a:bodyPr>
          <a:lstStyle/>
          <a:p>
            <a:r>
              <a:rPr lang="en-US" sz="1400" b="1" u="sng" dirty="0"/>
              <a:t>Last Months</a:t>
            </a:r>
          </a:p>
        </p:txBody>
      </p:sp>
      <p:pic>
        <p:nvPicPr>
          <p:cNvPr id="7" name="Picture 6">
            <a:extLst>
              <a:ext uri="{FF2B5EF4-FFF2-40B4-BE49-F238E27FC236}">
                <a16:creationId xmlns:a16="http://schemas.microsoft.com/office/drawing/2014/main" id="{E9028F20-F497-9D51-35EA-2CD460327E08}"/>
              </a:ext>
            </a:extLst>
          </p:cNvPr>
          <p:cNvPicPr>
            <a:picLocks noChangeAspect="1"/>
          </p:cNvPicPr>
          <p:nvPr/>
        </p:nvPicPr>
        <p:blipFill rotWithShape="1">
          <a:blip r:embed="rId4"/>
          <a:srcRect l="5210" t="7860" r="49185" b="19304"/>
          <a:stretch/>
        </p:blipFill>
        <p:spPr>
          <a:xfrm>
            <a:off x="2789176" y="2059959"/>
            <a:ext cx="4420628" cy="4654522"/>
          </a:xfrm>
          <a:prstGeom prst="rect">
            <a:avLst/>
          </a:prstGeom>
        </p:spPr>
      </p:pic>
      <p:pic>
        <p:nvPicPr>
          <p:cNvPr id="10" name="Picture 9">
            <a:extLst>
              <a:ext uri="{FF2B5EF4-FFF2-40B4-BE49-F238E27FC236}">
                <a16:creationId xmlns:a16="http://schemas.microsoft.com/office/drawing/2014/main" id="{8EF2245D-3BD4-72E1-4038-2C39FF683F24}"/>
              </a:ext>
            </a:extLst>
          </p:cNvPr>
          <p:cNvPicPr>
            <a:picLocks noChangeAspect="1"/>
          </p:cNvPicPr>
          <p:nvPr/>
        </p:nvPicPr>
        <p:blipFill rotWithShape="1">
          <a:blip r:embed="rId5"/>
          <a:srcRect l="981" r="1"/>
          <a:stretch/>
        </p:blipFill>
        <p:spPr>
          <a:xfrm>
            <a:off x="7239681" y="1217706"/>
            <a:ext cx="4744071" cy="5572125"/>
          </a:xfrm>
          <a:prstGeom prst="rect">
            <a:avLst/>
          </a:prstGeom>
        </p:spPr>
      </p:pic>
    </p:spTree>
    <p:extLst>
      <p:ext uri="{BB962C8B-B14F-4D97-AF65-F5344CB8AC3E}">
        <p14:creationId xmlns:p14="http://schemas.microsoft.com/office/powerpoint/2010/main" val="1431256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AFBEA-5D01-460A-957E-EE60FB0E33F5}"/>
              </a:ext>
            </a:extLst>
          </p:cNvPr>
          <p:cNvSpPr>
            <a:spLocks noGrp="1"/>
          </p:cNvSpPr>
          <p:nvPr>
            <p:ph type="title"/>
          </p:nvPr>
        </p:nvSpPr>
        <p:spPr>
          <a:xfrm>
            <a:off x="838200" y="365125"/>
            <a:ext cx="10515600" cy="1325563"/>
          </a:xfrm>
        </p:spPr>
        <p:txBody>
          <a:bodyPr anchor="ctr">
            <a:normAutofit/>
          </a:bodyPr>
          <a:lstStyle/>
          <a:p>
            <a:r>
              <a:rPr lang="en-US" dirty="0"/>
              <a:t>Deviation Types – Commentary </a:t>
            </a:r>
          </a:p>
        </p:txBody>
      </p:sp>
      <p:graphicFrame>
        <p:nvGraphicFramePr>
          <p:cNvPr id="5" name="Content Placeholder 2">
            <a:extLst>
              <a:ext uri="{FF2B5EF4-FFF2-40B4-BE49-F238E27FC236}">
                <a16:creationId xmlns:a16="http://schemas.microsoft.com/office/drawing/2014/main" id="{A9A288CC-7E3B-C5D6-43CB-DC2EF348A6BB}"/>
              </a:ext>
            </a:extLst>
          </p:cNvPr>
          <p:cNvGraphicFramePr>
            <a:graphicFrameLocks noGrp="1"/>
          </p:cNvGraphicFramePr>
          <p:nvPr>
            <p:ph idx="1"/>
            <p:extLst>
              <p:ext uri="{D42A27DB-BD31-4B8C-83A1-F6EECF244321}">
                <p14:modId xmlns:p14="http://schemas.microsoft.com/office/powerpoint/2010/main" val="2516794393"/>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8004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D59B7171-3EB4-4D20-807A-7B157828B988}"/>
              </a:ext>
            </a:extLst>
          </p:cNvPr>
          <p:cNvSpPr txBox="1"/>
          <p:nvPr/>
        </p:nvSpPr>
        <p:spPr>
          <a:xfrm>
            <a:off x="10173665" y="672192"/>
            <a:ext cx="1004408" cy="27699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200" b="1" dirty="0">
                <a:solidFill>
                  <a:schemeClr val="bg1"/>
                </a:solidFill>
                <a:latin typeface="Arial" panose="020B0604020202020204" pitchFamily="34" charset="0"/>
                <a:cs typeface="Arial" panose="020B0604020202020204" pitchFamily="34" charset="0"/>
              </a:rPr>
              <a:t>Goal</a:t>
            </a:r>
          </a:p>
        </p:txBody>
      </p:sp>
      <p:graphicFrame>
        <p:nvGraphicFramePr>
          <p:cNvPr id="3" name="Chart 2">
            <a:extLst>
              <a:ext uri="{FF2B5EF4-FFF2-40B4-BE49-F238E27FC236}">
                <a16:creationId xmlns:a16="http://schemas.microsoft.com/office/drawing/2014/main" id="{A1FE1E31-CB3A-D4D7-D593-D4663E8DC54B}"/>
              </a:ext>
            </a:extLst>
          </p:cNvPr>
          <p:cNvGraphicFramePr>
            <a:graphicFrameLocks/>
          </p:cNvGraphicFramePr>
          <p:nvPr>
            <p:extLst>
              <p:ext uri="{D42A27DB-BD31-4B8C-83A1-F6EECF244321}">
                <p14:modId xmlns:p14="http://schemas.microsoft.com/office/powerpoint/2010/main" val="2759738338"/>
              </p:ext>
            </p:extLst>
          </p:nvPr>
        </p:nvGraphicFramePr>
        <p:xfrm>
          <a:off x="0" y="0"/>
          <a:ext cx="12192000" cy="59245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10097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Updates</a:t>
            </a:r>
          </a:p>
        </p:txBody>
      </p:sp>
    </p:spTree>
    <p:extLst>
      <p:ext uri="{BB962C8B-B14F-4D97-AF65-F5344CB8AC3E}">
        <p14:creationId xmlns:p14="http://schemas.microsoft.com/office/powerpoint/2010/main" val="2758497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975AC-BA88-4F5C-E1E0-07378186150E}"/>
              </a:ext>
            </a:extLst>
          </p:cNvPr>
          <p:cNvSpPr>
            <a:spLocks noGrp="1"/>
          </p:cNvSpPr>
          <p:nvPr>
            <p:ph type="title"/>
          </p:nvPr>
        </p:nvSpPr>
        <p:spPr>
          <a:xfrm>
            <a:off x="838200" y="365125"/>
            <a:ext cx="10515600" cy="1325563"/>
          </a:xfrm>
        </p:spPr>
        <p:txBody>
          <a:bodyPr anchor="ctr">
            <a:normAutofit/>
          </a:bodyPr>
          <a:lstStyle/>
          <a:p>
            <a:r>
              <a:rPr lang="en-US" dirty="0"/>
              <a:t>Data Queries</a:t>
            </a:r>
          </a:p>
        </p:txBody>
      </p:sp>
      <p:graphicFrame>
        <p:nvGraphicFramePr>
          <p:cNvPr id="5" name="Content Placeholder 2">
            <a:extLst>
              <a:ext uri="{FF2B5EF4-FFF2-40B4-BE49-F238E27FC236}">
                <a16:creationId xmlns:a16="http://schemas.microsoft.com/office/drawing/2014/main" id="{72CF9AAB-C2DE-1E95-3AC7-60D2D4BB948C}"/>
              </a:ext>
            </a:extLst>
          </p:cNvPr>
          <p:cNvGraphicFramePr>
            <a:graphicFrameLocks noGrp="1"/>
          </p:cNvGraphicFramePr>
          <p:nvPr>
            <p:ph idx="1"/>
            <p:extLst>
              <p:ext uri="{D42A27DB-BD31-4B8C-83A1-F6EECF244321}">
                <p14:modId xmlns:p14="http://schemas.microsoft.com/office/powerpoint/2010/main" val="510244524"/>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68860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Cost of Implementation Analysis</a:t>
            </a:r>
          </a:p>
        </p:txBody>
      </p:sp>
    </p:spTree>
    <p:extLst>
      <p:ext uri="{BB962C8B-B14F-4D97-AF65-F5344CB8AC3E}">
        <p14:creationId xmlns:p14="http://schemas.microsoft.com/office/powerpoint/2010/main" val="3772339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319EF-A602-4F4E-AC30-B8EBADF9BF07}"/>
              </a:ext>
            </a:extLst>
          </p:cNvPr>
          <p:cNvSpPr>
            <a:spLocks noGrp="1"/>
          </p:cNvSpPr>
          <p:nvPr>
            <p:ph type="title"/>
          </p:nvPr>
        </p:nvSpPr>
        <p:spPr>
          <a:xfrm>
            <a:off x="838200" y="365125"/>
            <a:ext cx="10515600" cy="1325563"/>
          </a:xfrm>
        </p:spPr>
        <p:txBody>
          <a:bodyPr anchor="ctr">
            <a:normAutofit/>
          </a:bodyPr>
          <a:lstStyle/>
          <a:p>
            <a:r>
              <a:rPr lang="en-US" dirty="0"/>
              <a:t>Additional Funding Awarded</a:t>
            </a:r>
          </a:p>
        </p:txBody>
      </p:sp>
      <p:graphicFrame>
        <p:nvGraphicFramePr>
          <p:cNvPr id="5" name="Content Placeholder 2">
            <a:extLst>
              <a:ext uri="{FF2B5EF4-FFF2-40B4-BE49-F238E27FC236}">
                <a16:creationId xmlns:a16="http://schemas.microsoft.com/office/drawing/2014/main" id="{1B79FE53-5151-A0AA-C825-7D0F41FDC734}"/>
              </a:ext>
            </a:extLst>
          </p:cNvPr>
          <p:cNvGraphicFramePr>
            <a:graphicFrameLocks noGrp="1"/>
          </p:cNvGraphicFramePr>
          <p:nvPr>
            <p:ph idx="1"/>
            <p:extLst>
              <p:ext uri="{D42A27DB-BD31-4B8C-83A1-F6EECF244321}">
                <p14:modId xmlns:p14="http://schemas.microsoft.com/office/powerpoint/2010/main" val="1935489333"/>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581984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Discussion</a:t>
            </a:r>
          </a:p>
        </p:txBody>
      </p:sp>
    </p:spTree>
    <p:extLst>
      <p:ext uri="{BB962C8B-B14F-4D97-AF65-F5344CB8AC3E}">
        <p14:creationId xmlns:p14="http://schemas.microsoft.com/office/powerpoint/2010/main" val="2945964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C1740-BFA0-C54B-B1CF-FF05CD1ACE12}"/>
              </a:ext>
            </a:extLst>
          </p:cNvPr>
          <p:cNvSpPr>
            <a:spLocks noGrp="1"/>
          </p:cNvSpPr>
          <p:nvPr>
            <p:ph type="ctrTitle"/>
          </p:nvPr>
        </p:nvSpPr>
        <p:spPr/>
        <p:txBody>
          <a:bodyPr/>
          <a:lstStyle/>
          <a:p>
            <a:r>
              <a:rPr lang="en-US" dirty="0"/>
              <a:t>Reminders</a:t>
            </a:r>
          </a:p>
        </p:txBody>
      </p:sp>
    </p:spTree>
    <p:extLst>
      <p:ext uri="{BB962C8B-B14F-4D97-AF65-F5344CB8AC3E}">
        <p14:creationId xmlns:p14="http://schemas.microsoft.com/office/powerpoint/2010/main" val="2512835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9331E-9E5C-4691-AD21-C416E784EB04}"/>
              </a:ext>
            </a:extLst>
          </p:cNvPr>
          <p:cNvSpPr>
            <a:spLocks noGrp="1"/>
          </p:cNvSpPr>
          <p:nvPr>
            <p:ph type="title"/>
          </p:nvPr>
        </p:nvSpPr>
        <p:spPr/>
        <p:txBody>
          <a:bodyPr/>
          <a:lstStyle/>
          <a:p>
            <a:pPr algn="ctr"/>
            <a:r>
              <a:rPr lang="en-US" dirty="0">
                <a:solidFill>
                  <a:srgbClr val="22549C"/>
                </a:solidFill>
              </a:rPr>
              <a:t>RHO Program Implementation Timeline</a:t>
            </a:r>
          </a:p>
        </p:txBody>
      </p:sp>
      <p:graphicFrame>
        <p:nvGraphicFramePr>
          <p:cNvPr id="5" name="Content Placeholder 2">
            <a:extLst>
              <a:ext uri="{FF2B5EF4-FFF2-40B4-BE49-F238E27FC236}">
                <a16:creationId xmlns:a16="http://schemas.microsoft.com/office/drawing/2014/main" id="{060158E5-B38E-46B3-9ABB-16BDBD114D35}"/>
              </a:ext>
            </a:extLst>
          </p:cNvPr>
          <p:cNvGraphicFramePr>
            <a:graphicFrameLocks noGrp="1"/>
          </p:cNvGraphicFramePr>
          <p:nvPr>
            <p:ph idx="1"/>
            <p:extLst>
              <p:ext uri="{D42A27DB-BD31-4B8C-83A1-F6EECF244321}">
                <p14:modId xmlns:p14="http://schemas.microsoft.com/office/powerpoint/2010/main" val="3552546601"/>
              </p:ext>
            </p:extLst>
          </p:nvPr>
        </p:nvGraphicFramePr>
        <p:xfrm>
          <a:off x="474133" y="1690688"/>
          <a:ext cx="11396134" cy="4151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578594" y="2108384"/>
            <a:ext cx="366384" cy="366384"/>
          </a:xfrm>
          <a:prstGeom prst="rect">
            <a:avLst/>
          </a:prstGeom>
        </p:spPr>
      </p:pic>
      <p:pic>
        <p:nvPicPr>
          <p:cNvPr id="6"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39764" y="4984120"/>
            <a:ext cx="366384" cy="366384"/>
          </a:xfrm>
          <a:prstGeom prst="rect">
            <a:avLst/>
          </a:prstGeom>
        </p:spPr>
      </p:pic>
      <p:pic>
        <p:nvPicPr>
          <p:cNvPr id="7"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04602" y="4984120"/>
            <a:ext cx="366384" cy="366384"/>
          </a:xfrm>
          <a:prstGeom prst="rect">
            <a:avLst/>
          </a:prstGeom>
        </p:spPr>
      </p:pic>
      <p:pic>
        <p:nvPicPr>
          <p:cNvPr id="8" name="Graphic 6" descr="Checkmark">
            <a:extLst>
              <a:ext uri="{FF2B5EF4-FFF2-40B4-BE49-F238E27FC236}">
                <a16:creationId xmlns:a16="http://schemas.microsoft.com/office/drawing/2014/main" id="{B975234D-A8B2-4E5E-A864-609F42D5146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42288" y="2108384"/>
            <a:ext cx="366384" cy="366384"/>
          </a:xfrm>
          <a:prstGeom prst="rect">
            <a:avLst/>
          </a:prstGeom>
        </p:spPr>
      </p:pic>
      <p:pic>
        <p:nvPicPr>
          <p:cNvPr id="9" name="Graphic 8" descr="Checkmark">
            <a:extLst>
              <a:ext uri="{FF2B5EF4-FFF2-40B4-BE49-F238E27FC236}">
                <a16:creationId xmlns:a16="http://schemas.microsoft.com/office/drawing/2014/main" id="{25E9B66C-C500-073D-6B86-ED2FDE2CBCC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505982" y="2108384"/>
            <a:ext cx="366384" cy="366384"/>
          </a:xfrm>
          <a:prstGeom prst="rect">
            <a:avLst/>
          </a:prstGeom>
        </p:spPr>
      </p:pic>
      <p:pic>
        <p:nvPicPr>
          <p:cNvPr id="10" name="Graphic 9" descr="Checkmark">
            <a:extLst>
              <a:ext uri="{FF2B5EF4-FFF2-40B4-BE49-F238E27FC236}">
                <a16:creationId xmlns:a16="http://schemas.microsoft.com/office/drawing/2014/main" id="{DB6863A3-DCF4-E243-A806-21DF144C688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286248" y="4984120"/>
            <a:ext cx="366384" cy="366384"/>
          </a:xfrm>
          <a:prstGeom prst="rect">
            <a:avLst/>
          </a:prstGeom>
        </p:spPr>
      </p:pic>
    </p:spTree>
    <p:extLst>
      <p:ext uri="{BB962C8B-B14F-4D97-AF65-F5344CB8AC3E}">
        <p14:creationId xmlns:p14="http://schemas.microsoft.com/office/powerpoint/2010/main" val="3551813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42427-ACCC-5DA5-49B0-09F26F959CC6}"/>
              </a:ext>
            </a:extLst>
          </p:cNvPr>
          <p:cNvSpPr>
            <a:spLocks noGrp="1"/>
          </p:cNvSpPr>
          <p:nvPr>
            <p:ph type="title"/>
          </p:nvPr>
        </p:nvSpPr>
        <p:spPr/>
        <p:txBody>
          <a:bodyPr/>
          <a:lstStyle/>
          <a:p>
            <a:r>
              <a:rPr lang="en-US" dirty="0"/>
              <a:t>Contacting Patients Through the EMR</a:t>
            </a:r>
          </a:p>
        </p:txBody>
      </p:sp>
      <p:sp>
        <p:nvSpPr>
          <p:cNvPr id="3" name="Content Placeholder 2">
            <a:extLst>
              <a:ext uri="{FF2B5EF4-FFF2-40B4-BE49-F238E27FC236}">
                <a16:creationId xmlns:a16="http://schemas.microsoft.com/office/drawing/2014/main" id="{7E90DD36-0A4F-DB41-6A74-EA0CB3CA4027}"/>
              </a:ext>
            </a:extLst>
          </p:cNvPr>
          <p:cNvSpPr>
            <a:spLocks noGrp="1"/>
          </p:cNvSpPr>
          <p:nvPr>
            <p:ph idx="1"/>
          </p:nvPr>
        </p:nvSpPr>
        <p:spPr/>
        <p:txBody>
          <a:bodyPr/>
          <a:lstStyle/>
          <a:p>
            <a:r>
              <a:rPr lang="en-US" dirty="0"/>
              <a:t>If the RHO recommendation is a maintain, you can contact patients using your EMR instead of a phone call if you prefer. </a:t>
            </a:r>
          </a:p>
        </p:txBody>
      </p:sp>
    </p:spTree>
    <p:extLst>
      <p:ext uri="{BB962C8B-B14F-4D97-AF65-F5344CB8AC3E}">
        <p14:creationId xmlns:p14="http://schemas.microsoft.com/office/powerpoint/2010/main" val="15001407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E1C44-30DD-07E4-8822-87861FCC8701}"/>
              </a:ext>
            </a:extLst>
          </p:cNvPr>
          <p:cNvSpPr>
            <a:spLocks noGrp="1"/>
          </p:cNvSpPr>
          <p:nvPr>
            <p:ph type="title"/>
          </p:nvPr>
        </p:nvSpPr>
        <p:spPr>
          <a:xfrm>
            <a:off x="771525" y="314468"/>
            <a:ext cx="10515600" cy="1325563"/>
          </a:xfrm>
          <a:prstGeom prst="wedgeRectCallout">
            <a:avLst/>
          </a:prstGeom>
        </p:spPr>
        <p:txBody>
          <a:bodyPr anchor="ctr">
            <a:normAutofit/>
          </a:bodyPr>
          <a:lstStyle/>
          <a:p>
            <a:r>
              <a:rPr lang="en-US" dirty="0"/>
              <a:t>Controls</a:t>
            </a:r>
          </a:p>
        </p:txBody>
      </p:sp>
      <p:graphicFrame>
        <p:nvGraphicFramePr>
          <p:cNvPr id="5" name="Content Placeholder 2">
            <a:extLst>
              <a:ext uri="{FF2B5EF4-FFF2-40B4-BE49-F238E27FC236}">
                <a16:creationId xmlns:a16="http://schemas.microsoft.com/office/drawing/2014/main" id="{7D2BDEA1-A94B-CCC2-F19F-FA1A62339602}"/>
              </a:ext>
            </a:extLst>
          </p:cNvPr>
          <p:cNvGraphicFramePr>
            <a:graphicFrameLocks noGrp="1"/>
          </p:cNvGraphicFramePr>
          <p:nvPr>
            <p:ph idx="1"/>
            <p:extLst>
              <p:ext uri="{D42A27DB-BD31-4B8C-83A1-F6EECF244321}">
                <p14:modId xmlns:p14="http://schemas.microsoft.com/office/powerpoint/2010/main" val="3212751604"/>
              </p:ext>
            </p:extLst>
          </p:nvPr>
        </p:nvGraphicFramePr>
        <p:xfrm>
          <a:off x="771525" y="1976294"/>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peech Bubble: Rectangle 3">
            <a:extLst>
              <a:ext uri="{FF2B5EF4-FFF2-40B4-BE49-F238E27FC236}">
                <a16:creationId xmlns:a16="http://schemas.microsoft.com/office/drawing/2014/main" id="{F1E37A71-4221-6768-9C82-945F84D798F3}"/>
              </a:ext>
            </a:extLst>
          </p:cNvPr>
          <p:cNvSpPr/>
          <p:nvPr/>
        </p:nvSpPr>
        <p:spPr>
          <a:xfrm>
            <a:off x="6610350" y="314468"/>
            <a:ext cx="4676775" cy="1325563"/>
          </a:xfrm>
          <a:prstGeom prst="wedge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a:t>Reminder: subjects withdrawn are still counted as controls if possible</a:t>
            </a:r>
          </a:p>
        </p:txBody>
      </p:sp>
    </p:spTree>
    <p:extLst>
      <p:ext uri="{BB962C8B-B14F-4D97-AF65-F5344CB8AC3E}">
        <p14:creationId xmlns:p14="http://schemas.microsoft.com/office/powerpoint/2010/main" val="39635145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C445E-43F5-1DE3-FB62-23D74DAC573C}"/>
              </a:ext>
            </a:extLst>
          </p:cNvPr>
          <p:cNvSpPr>
            <a:spLocks noGrp="1"/>
          </p:cNvSpPr>
          <p:nvPr>
            <p:ph type="title"/>
          </p:nvPr>
        </p:nvSpPr>
        <p:spPr>
          <a:xfrm>
            <a:off x="838200" y="365125"/>
            <a:ext cx="10515600" cy="1325563"/>
          </a:xfrm>
        </p:spPr>
        <p:txBody>
          <a:bodyPr anchor="ctr">
            <a:normAutofit/>
          </a:bodyPr>
          <a:lstStyle/>
          <a:p>
            <a:r>
              <a:rPr lang="en-US" dirty="0"/>
              <a:t>Importance of Changing Probes</a:t>
            </a:r>
          </a:p>
        </p:txBody>
      </p:sp>
      <p:graphicFrame>
        <p:nvGraphicFramePr>
          <p:cNvPr id="5" name="Table 4">
            <a:extLst>
              <a:ext uri="{FF2B5EF4-FFF2-40B4-BE49-F238E27FC236}">
                <a16:creationId xmlns:a16="http://schemas.microsoft.com/office/drawing/2014/main" id="{9449755F-4CEC-3E53-56B1-DD8FA74B57B9}"/>
              </a:ext>
            </a:extLst>
          </p:cNvPr>
          <p:cNvGraphicFramePr>
            <a:graphicFrameLocks noGrp="1"/>
          </p:cNvGraphicFramePr>
          <p:nvPr/>
        </p:nvGraphicFramePr>
        <p:xfrm>
          <a:off x="838200" y="2376190"/>
          <a:ext cx="10515609" cy="1209982"/>
        </p:xfrm>
        <a:graphic>
          <a:graphicData uri="http://schemas.openxmlformats.org/drawingml/2006/table">
            <a:tbl>
              <a:tblPr firstRow="1" bandRow="1"/>
              <a:tblGrid>
                <a:gridCol w="851508">
                  <a:extLst>
                    <a:ext uri="{9D8B030D-6E8A-4147-A177-3AD203B41FA5}">
                      <a16:colId xmlns:a16="http://schemas.microsoft.com/office/drawing/2014/main" val="270778145"/>
                    </a:ext>
                  </a:extLst>
                </a:gridCol>
                <a:gridCol w="758417">
                  <a:extLst>
                    <a:ext uri="{9D8B030D-6E8A-4147-A177-3AD203B41FA5}">
                      <a16:colId xmlns:a16="http://schemas.microsoft.com/office/drawing/2014/main" val="2138635282"/>
                    </a:ext>
                  </a:extLst>
                </a:gridCol>
                <a:gridCol w="871944">
                  <a:extLst>
                    <a:ext uri="{9D8B030D-6E8A-4147-A177-3AD203B41FA5}">
                      <a16:colId xmlns:a16="http://schemas.microsoft.com/office/drawing/2014/main" val="3421353885"/>
                    </a:ext>
                  </a:extLst>
                </a:gridCol>
                <a:gridCol w="901462">
                  <a:extLst>
                    <a:ext uri="{9D8B030D-6E8A-4147-A177-3AD203B41FA5}">
                      <a16:colId xmlns:a16="http://schemas.microsoft.com/office/drawing/2014/main" val="4151862034"/>
                    </a:ext>
                  </a:extLst>
                </a:gridCol>
                <a:gridCol w="762958">
                  <a:extLst>
                    <a:ext uri="{9D8B030D-6E8A-4147-A177-3AD203B41FA5}">
                      <a16:colId xmlns:a16="http://schemas.microsoft.com/office/drawing/2014/main" val="339799394"/>
                    </a:ext>
                  </a:extLst>
                </a:gridCol>
                <a:gridCol w="762958">
                  <a:extLst>
                    <a:ext uri="{9D8B030D-6E8A-4147-A177-3AD203B41FA5}">
                      <a16:colId xmlns:a16="http://schemas.microsoft.com/office/drawing/2014/main" val="289856060"/>
                    </a:ext>
                  </a:extLst>
                </a:gridCol>
                <a:gridCol w="851510">
                  <a:extLst>
                    <a:ext uri="{9D8B030D-6E8A-4147-A177-3AD203B41FA5}">
                      <a16:colId xmlns:a16="http://schemas.microsoft.com/office/drawing/2014/main" val="54360760"/>
                    </a:ext>
                  </a:extLst>
                </a:gridCol>
                <a:gridCol w="762958">
                  <a:extLst>
                    <a:ext uri="{9D8B030D-6E8A-4147-A177-3AD203B41FA5}">
                      <a16:colId xmlns:a16="http://schemas.microsoft.com/office/drawing/2014/main" val="2654723569"/>
                    </a:ext>
                  </a:extLst>
                </a:gridCol>
                <a:gridCol w="762958">
                  <a:extLst>
                    <a:ext uri="{9D8B030D-6E8A-4147-A177-3AD203B41FA5}">
                      <a16:colId xmlns:a16="http://schemas.microsoft.com/office/drawing/2014/main" val="2709648605"/>
                    </a:ext>
                  </a:extLst>
                </a:gridCol>
                <a:gridCol w="851510">
                  <a:extLst>
                    <a:ext uri="{9D8B030D-6E8A-4147-A177-3AD203B41FA5}">
                      <a16:colId xmlns:a16="http://schemas.microsoft.com/office/drawing/2014/main" val="2544434193"/>
                    </a:ext>
                  </a:extLst>
                </a:gridCol>
                <a:gridCol w="762958">
                  <a:extLst>
                    <a:ext uri="{9D8B030D-6E8A-4147-A177-3AD203B41FA5}">
                      <a16:colId xmlns:a16="http://schemas.microsoft.com/office/drawing/2014/main" val="1868671071"/>
                    </a:ext>
                  </a:extLst>
                </a:gridCol>
                <a:gridCol w="762958">
                  <a:extLst>
                    <a:ext uri="{9D8B030D-6E8A-4147-A177-3AD203B41FA5}">
                      <a16:colId xmlns:a16="http://schemas.microsoft.com/office/drawing/2014/main" val="770065801"/>
                    </a:ext>
                  </a:extLst>
                </a:gridCol>
                <a:gridCol w="851510">
                  <a:extLst>
                    <a:ext uri="{9D8B030D-6E8A-4147-A177-3AD203B41FA5}">
                      <a16:colId xmlns:a16="http://schemas.microsoft.com/office/drawing/2014/main" val="2310934912"/>
                    </a:ext>
                  </a:extLst>
                </a:gridCol>
              </a:tblGrid>
              <a:tr h="931949">
                <a:tc>
                  <a:txBody>
                    <a:bodyPr/>
                    <a:lstStyle/>
                    <a:p>
                      <a:pPr algn="l" fontAlgn="b"/>
                      <a:r>
                        <a:rPr lang="en-US" sz="1400" b="0" i="0" u="none" strike="noStrike">
                          <a:solidFill>
                            <a:srgbClr val="000000"/>
                          </a:solidFill>
                          <a:effectLst/>
                          <a:latin typeface="Calibri" panose="020F0502020204030204" pitchFamily="34" charset="0"/>
                        </a:rPr>
                        <a:t>Minutes Valid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Mean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Maximum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Seconds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96%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93%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en-US" sz="1400" b="0" i="0" u="none" strike="noStrike">
                          <a:solidFill>
                            <a:srgbClr val="000000"/>
                          </a:solidFill>
                          <a:effectLst/>
                          <a:latin typeface="Calibri" panose="020F0502020204030204" pitchFamily="34" charset="0"/>
                        </a:rPr>
                        <a:t>Seconds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Minutes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 Time Below 90% SpO2</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832961501"/>
                  </a:ext>
                </a:extLst>
              </a:tr>
              <a:tr h="278033">
                <a:tc>
                  <a:txBody>
                    <a:bodyPr/>
                    <a:lstStyle/>
                    <a:p>
                      <a:pPr algn="r" fontAlgn="b"/>
                      <a:r>
                        <a:rPr lang="en-US" sz="1400" b="0" i="0" u="none" strike="noStrike">
                          <a:solidFill>
                            <a:srgbClr val="000000"/>
                          </a:solidFill>
                          <a:effectLst/>
                          <a:latin typeface="Calibri" panose="020F0502020204030204" pitchFamily="34" charset="0"/>
                        </a:rPr>
                        <a:t>1713.183</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97.8144</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71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100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53496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891.6</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52.04347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49650</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827.5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48.30189</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en-US" sz="1400" b="0" i="0" u="none" strike="noStrike">
                          <a:solidFill>
                            <a:srgbClr val="000000"/>
                          </a:solidFill>
                          <a:effectLst/>
                          <a:latin typeface="Calibri" panose="020F0502020204030204" pitchFamily="34" charset="0"/>
                        </a:rPr>
                        <a:t>49581</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a:solidFill>
                            <a:srgbClr val="000000"/>
                          </a:solidFill>
                          <a:effectLst/>
                          <a:latin typeface="Calibri" panose="020F0502020204030204" pitchFamily="34" charset="0"/>
                        </a:rPr>
                        <a:t>826.35</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400" b="0" i="0" u="none" strike="noStrike" dirty="0">
                          <a:solidFill>
                            <a:srgbClr val="000000"/>
                          </a:solidFill>
                          <a:effectLst/>
                          <a:latin typeface="Calibri" panose="020F0502020204030204" pitchFamily="34" charset="0"/>
                        </a:rPr>
                        <a:t>48.23477</a:t>
                      </a:r>
                    </a:p>
                  </a:txBody>
                  <a:tcPr marL="7748" marR="7748" marT="774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452751292"/>
                  </a:ext>
                </a:extLst>
              </a:tr>
            </a:tbl>
          </a:graphicData>
        </a:graphic>
      </p:graphicFrame>
      <p:graphicFrame>
        <p:nvGraphicFramePr>
          <p:cNvPr id="6" name="Table 6">
            <a:extLst>
              <a:ext uri="{FF2B5EF4-FFF2-40B4-BE49-F238E27FC236}">
                <a16:creationId xmlns:a16="http://schemas.microsoft.com/office/drawing/2014/main" id="{161C8877-CA7B-CCAF-DB9F-7A4A4E77115D}"/>
              </a:ext>
            </a:extLst>
          </p:cNvPr>
          <p:cNvGraphicFramePr>
            <a:graphicFrameLocks noGrp="1"/>
          </p:cNvGraphicFramePr>
          <p:nvPr/>
        </p:nvGraphicFramePr>
        <p:xfrm>
          <a:off x="2032000" y="4271674"/>
          <a:ext cx="8127999" cy="7416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433251564"/>
                    </a:ext>
                  </a:extLst>
                </a:gridCol>
                <a:gridCol w="2709333">
                  <a:extLst>
                    <a:ext uri="{9D8B030D-6E8A-4147-A177-3AD203B41FA5}">
                      <a16:colId xmlns:a16="http://schemas.microsoft.com/office/drawing/2014/main" val="2487701218"/>
                    </a:ext>
                  </a:extLst>
                </a:gridCol>
                <a:gridCol w="2709333">
                  <a:extLst>
                    <a:ext uri="{9D8B030D-6E8A-4147-A177-3AD203B41FA5}">
                      <a16:colId xmlns:a16="http://schemas.microsoft.com/office/drawing/2014/main" val="3316645615"/>
                    </a:ext>
                  </a:extLst>
                </a:gridCol>
              </a:tblGrid>
              <a:tr h="370840">
                <a:tc>
                  <a:txBody>
                    <a:bodyPr/>
                    <a:lstStyle/>
                    <a:p>
                      <a:r>
                        <a:rPr lang="en-US" dirty="0"/>
                        <a:t>SpO2 &gt; 96% </a:t>
                      </a:r>
                    </a:p>
                  </a:txBody>
                  <a:tcPr/>
                </a:tc>
                <a:tc>
                  <a:txBody>
                    <a:bodyPr/>
                    <a:lstStyle/>
                    <a:p>
                      <a:r>
                        <a:rPr lang="en-US" dirty="0"/>
                        <a:t>90% - 96% SpO2</a:t>
                      </a:r>
                    </a:p>
                  </a:txBody>
                  <a:tcPr/>
                </a:tc>
                <a:tc>
                  <a:txBody>
                    <a:bodyPr/>
                    <a:lstStyle/>
                    <a:p>
                      <a:r>
                        <a:rPr lang="en-US" dirty="0"/>
                        <a:t>SpO2 &lt; 90% </a:t>
                      </a:r>
                    </a:p>
                  </a:txBody>
                  <a:tcPr/>
                </a:tc>
                <a:extLst>
                  <a:ext uri="{0D108BD9-81ED-4DB2-BD59-A6C34878D82A}">
                    <a16:rowId xmlns:a16="http://schemas.microsoft.com/office/drawing/2014/main" val="1900495882"/>
                  </a:ext>
                </a:extLst>
              </a:tr>
              <a:tr h="370840">
                <a:tc>
                  <a:txBody>
                    <a:bodyPr/>
                    <a:lstStyle/>
                    <a:p>
                      <a:r>
                        <a:rPr lang="en-US" dirty="0"/>
                        <a:t>822 Minutes</a:t>
                      </a:r>
                    </a:p>
                  </a:txBody>
                  <a:tcPr/>
                </a:tc>
                <a:tc>
                  <a:txBody>
                    <a:bodyPr/>
                    <a:lstStyle/>
                    <a:p>
                      <a:r>
                        <a:rPr lang="en-US" dirty="0"/>
                        <a:t>65 Minutes</a:t>
                      </a:r>
                    </a:p>
                  </a:txBody>
                  <a:tcPr/>
                </a:tc>
                <a:tc>
                  <a:txBody>
                    <a:bodyPr/>
                    <a:lstStyle/>
                    <a:p>
                      <a:r>
                        <a:rPr lang="en-US" dirty="0"/>
                        <a:t>826 Minutes</a:t>
                      </a:r>
                    </a:p>
                  </a:txBody>
                  <a:tcPr/>
                </a:tc>
                <a:extLst>
                  <a:ext uri="{0D108BD9-81ED-4DB2-BD59-A6C34878D82A}">
                    <a16:rowId xmlns:a16="http://schemas.microsoft.com/office/drawing/2014/main" val="323378505"/>
                  </a:ext>
                </a:extLst>
              </a:tr>
            </a:tbl>
          </a:graphicData>
        </a:graphic>
      </p:graphicFrame>
    </p:spTree>
    <p:extLst>
      <p:ext uri="{BB962C8B-B14F-4D97-AF65-F5344CB8AC3E}">
        <p14:creationId xmlns:p14="http://schemas.microsoft.com/office/powerpoint/2010/main" val="4130326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ED270-C793-7C37-F0B2-3252A546F93C}"/>
              </a:ext>
            </a:extLst>
          </p:cNvPr>
          <p:cNvSpPr>
            <a:spLocks noGrp="1"/>
          </p:cNvSpPr>
          <p:nvPr>
            <p:ph type="title"/>
          </p:nvPr>
        </p:nvSpPr>
        <p:spPr>
          <a:xfrm>
            <a:off x="838200" y="365125"/>
            <a:ext cx="10515600" cy="1325563"/>
          </a:xfrm>
        </p:spPr>
        <p:txBody>
          <a:bodyPr anchor="ctr">
            <a:normAutofit/>
          </a:bodyPr>
          <a:lstStyle/>
          <a:p>
            <a:r>
              <a:rPr lang="en-US" dirty="0"/>
              <a:t>Reporting AEs</a:t>
            </a:r>
          </a:p>
        </p:txBody>
      </p:sp>
      <p:graphicFrame>
        <p:nvGraphicFramePr>
          <p:cNvPr id="5" name="Content Placeholder 2">
            <a:extLst>
              <a:ext uri="{FF2B5EF4-FFF2-40B4-BE49-F238E27FC236}">
                <a16:creationId xmlns:a16="http://schemas.microsoft.com/office/drawing/2014/main" id="{FF889217-23CB-88C0-BFE9-E1AAEC7A78BA}"/>
              </a:ext>
            </a:extLst>
          </p:cNvPr>
          <p:cNvGraphicFramePr>
            <a:graphicFrameLocks noGrp="1"/>
          </p:cNvGraphicFramePr>
          <p:nvPr>
            <p:ph idx="1"/>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09666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459C5-7699-2357-C1E5-593938D57BE7}"/>
              </a:ext>
            </a:extLst>
          </p:cNvPr>
          <p:cNvSpPr>
            <a:spLocks noGrp="1"/>
          </p:cNvSpPr>
          <p:nvPr>
            <p:ph type="title"/>
          </p:nvPr>
        </p:nvSpPr>
        <p:spPr>
          <a:xfrm>
            <a:off x="838200" y="365125"/>
            <a:ext cx="10515600" cy="1325563"/>
          </a:xfrm>
        </p:spPr>
        <p:txBody>
          <a:bodyPr anchor="ctr">
            <a:normAutofit/>
          </a:bodyPr>
          <a:lstStyle/>
          <a:p>
            <a:r>
              <a:rPr lang="en-US" dirty="0"/>
              <a:t>Family Engagement Survey</a:t>
            </a:r>
          </a:p>
        </p:txBody>
      </p:sp>
      <p:graphicFrame>
        <p:nvGraphicFramePr>
          <p:cNvPr id="5" name="Content Placeholder 2">
            <a:extLst>
              <a:ext uri="{FF2B5EF4-FFF2-40B4-BE49-F238E27FC236}">
                <a16:creationId xmlns:a16="http://schemas.microsoft.com/office/drawing/2014/main" id="{06E78546-BB15-2EF8-AE29-D759855C55E1}"/>
              </a:ext>
            </a:extLst>
          </p:cNvPr>
          <p:cNvGraphicFramePr>
            <a:graphicFrameLocks noGrp="1"/>
          </p:cNvGraphicFramePr>
          <p:nvPr>
            <p:ph idx="1"/>
            <p:extLst>
              <p:ext uri="{D42A27DB-BD31-4B8C-83A1-F6EECF244321}">
                <p14:modId xmlns:p14="http://schemas.microsoft.com/office/powerpoint/2010/main" val="65231051"/>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657661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B4938-E533-4DCF-BC31-BA3E991484DA}"/>
              </a:ext>
            </a:extLst>
          </p:cNvPr>
          <p:cNvSpPr>
            <a:spLocks noGrp="1"/>
          </p:cNvSpPr>
          <p:nvPr>
            <p:ph type="title"/>
          </p:nvPr>
        </p:nvSpPr>
        <p:spPr>
          <a:xfrm>
            <a:off x="7558564" y="609600"/>
            <a:ext cx="3912583" cy="1356360"/>
          </a:xfrm>
        </p:spPr>
        <p:txBody>
          <a:bodyPr>
            <a:normAutofit/>
          </a:bodyPr>
          <a:lstStyle/>
          <a:p>
            <a:r>
              <a:rPr lang="en-US" sz="3200" dirty="0">
                <a:solidFill>
                  <a:srgbClr val="22549C"/>
                </a:solidFill>
              </a:rPr>
              <a:t>RHO Program Website</a:t>
            </a:r>
          </a:p>
        </p:txBody>
      </p:sp>
      <p:sp>
        <p:nvSpPr>
          <p:cNvPr id="3" name="Content Placeholder 2">
            <a:extLst>
              <a:ext uri="{FF2B5EF4-FFF2-40B4-BE49-F238E27FC236}">
                <a16:creationId xmlns:a16="http://schemas.microsoft.com/office/drawing/2014/main" id="{EFC958BE-5038-4E5A-A5A5-17A1708CCF9B}"/>
              </a:ext>
            </a:extLst>
          </p:cNvPr>
          <p:cNvSpPr>
            <a:spLocks noGrp="1"/>
          </p:cNvSpPr>
          <p:nvPr>
            <p:ph idx="1"/>
          </p:nvPr>
        </p:nvSpPr>
        <p:spPr>
          <a:xfrm>
            <a:off x="7558564" y="1814732"/>
            <a:ext cx="3912583" cy="4281268"/>
          </a:xfrm>
        </p:spPr>
        <p:txBody>
          <a:bodyPr>
            <a:normAutofit/>
          </a:bodyPr>
          <a:lstStyle/>
          <a:p>
            <a:r>
              <a:rPr lang="en-US" sz="1600" dirty="0"/>
              <a:t>All resources, including training documents, the RHO manual, and other templates can be found on the RHO website at </a:t>
            </a:r>
            <a:r>
              <a:rPr lang="en-US" sz="1600" dirty="0">
                <a:hlinkClick r:id="rId2"/>
              </a:rPr>
              <a:t>www.umassmed.edu/rho-program</a:t>
            </a:r>
            <a:r>
              <a:rPr lang="en-US" sz="1600" dirty="0"/>
              <a:t> </a:t>
            </a:r>
          </a:p>
          <a:p>
            <a:r>
              <a:rPr lang="en-US" sz="1600" dirty="0"/>
              <a:t>Navigate to “Member Login” and log in with the following credentials to access the documents</a:t>
            </a:r>
          </a:p>
          <a:p>
            <a:pPr lvl="1"/>
            <a:r>
              <a:rPr lang="en-US" sz="1600" dirty="0"/>
              <a:t>Username: RHO </a:t>
            </a:r>
          </a:p>
          <a:p>
            <a:pPr lvl="1"/>
            <a:r>
              <a:rPr lang="en-US" sz="1600" dirty="0"/>
              <a:t>Password: Oximetry14</a:t>
            </a:r>
          </a:p>
        </p:txBody>
      </p:sp>
      <p:pic>
        <p:nvPicPr>
          <p:cNvPr id="5" name="Picture 4">
            <a:extLst>
              <a:ext uri="{FF2B5EF4-FFF2-40B4-BE49-F238E27FC236}">
                <a16:creationId xmlns:a16="http://schemas.microsoft.com/office/drawing/2014/main" id="{BF1776E4-28B2-40DC-9E88-74466B3FBE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064" y="606462"/>
            <a:ext cx="6045576" cy="2901875"/>
          </a:xfrm>
          <a:prstGeom prst="rect">
            <a:avLst/>
          </a:prstGeom>
          <a:ln>
            <a:solidFill>
              <a:srgbClr val="002060"/>
            </a:solidFill>
          </a:ln>
        </p:spPr>
      </p:pic>
      <p:pic>
        <p:nvPicPr>
          <p:cNvPr id="9" name="Picture 8" descr="Graphical user interface, text, application&#10;&#10;Description automatically generated">
            <a:extLst>
              <a:ext uri="{FF2B5EF4-FFF2-40B4-BE49-F238E27FC236}">
                <a16:creationId xmlns:a16="http://schemas.microsoft.com/office/drawing/2014/main" id="{B5E5655F-BA7F-4EA7-8D34-2FFC279637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064" y="3780810"/>
            <a:ext cx="6044184" cy="1792094"/>
          </a:xfrm>
          <a:prstGeom prst="rect">
            <a:avLst/>
          </a:prstGeom>
          <a:ln>
            <a:solidFill>
              <a:srgbClr val="002060"/>
            </a:solidFill>
          </a:ln>
        </p:spPr>
      </p:pic>
    </p:spTree>
    <p:extLst>
      <p:ext uri="{BB962C8B-B14F-4D97-AF65-F5344CB8AC3E}">
        <p14:creationId xmlns:p14="http://schemas.microsoft.com/office/powerpoint/2010/main" val="34458199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0FCFE-8BF3-47DF-8600-C90A99F2C11C}"/>
              </a:ext>
            </a:extLst>
          </p:cNvPr>
          <p:cNvSpPr>
            <a:spLocks noGrp="1"/>
          </p:cNvSpPr>
          <p:nvPr>
            <p:ph type="title" idx="4294967295"/>
          </p:nvPr>
        </p:nvSpPr>
        <p:spPr>
          <a:xfrm>
            <a:off x="430734" y="324509"/>
            <a:ext cx="4960938" cy="1325563"/>
          </a:xfrm>
        </p:spPr>
        <p:txBody>
          <a:bodyPr vert="horz" lIns="91440" tIns="45720" rIns="91440" bIns="45720" rtlCol="0" anchor="ctr">
            <a:normAutofit/>
          </a:bodyPr>
          <a:lstStyle/>
          <a:p>
            <a:r>
              <a:rPr lang="en-US" sz="4800" kern="1200" dirty="0">
                <a:solidFill>
                  <a:srgbClr val="22549C"/>
                </a:solidFill>
                <a:latin typeface="Apple Braille"/>
              </a:rPr>
              <a:t>Closing Thoughts</a:t>
            </a:r>
          </a:p>
        </p:txBody>
      </p:sp>
      <p:sp>
        <p:nvSpPr>
          <p:cNvPr id="3" name="Content Placeholder 2">
            <a:extLst>
              <a:ext uri="{FF2B5EF4-FFF2-40B4-BE49-F238E27FC236}">
                <a16:creationId xmlns:a16="http://schemas.microsoft.com/office/drawing/2014/main" id="{A8CB2F41-8EC1-4DB4-AD9C-CCB83EC3F39A}"/>
              </a:ext>
            </a:extLst>
          </p:cNvPr>
          <p:cNvSpPr>
            <a:spLocks noGrp="1"/>
          </p:cNvSpPr>
          <p:nvPr>
            <p:ph idx="4294967295"/>
          </p:nvPr>
        </p:nvSpPr>
        <p:spPr>
          <a:xfrm>
            <a:off x="457722" y="1825625"/>
            <a:ext cx="4933950" cy="4351338"/>
          </a:xfrm>
        </p:spPr>
        <p:txBody>
          <a:bodyPr vert="horz" lIns="91440" tIns="45720" rIns="91440" bIns="45720" rtlCol="0">
            <a:normAutofit/>
          </a:bodyPr>
          <a:lstStyle/>
          <a:p>
            <a:pPr marL="0" indent="0">
              <a:buNone/>
            </a:pPr>
            <a:r>
              <a:rPr lang="en-US" dirty="0"/>
              <a:t>Questions or Comments?</a:t>
            </a:r>
          </a:p>
          <a:p>
            <a:pPr>
              <a:buFont typeface="Arial" panose="020B0604020202020204" pitchFamily="34" charset="0"/>
              <a:buChar char="•"/>
            </a:pPr>
            <a:r>
              <a:rPr lang="en-US" dirty="0"/>
              <a:t>Are there any suggestions and/or feedback on the progress of the program that you would like to share with the team at this time? </a:t>
            </a:r>
          </a:p>
          <a:p>
            <a:pPr>
              <a:buFont typeface="Arial" panose="020B0604020202020204" pitchFamily="34" charset="0"/>
              <a:buChar char="•"/>
            </a:pPr>
            <a:endParaRPr lang="en-US" dirty="0"/>
          </a:p>
          <a:p>
            <a:pPr marL="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DF3306D3-EB66-434D-A8F5-730C5CC83A19}"/>
              </a:ext>
            </a:extLst>
          </p:cNvPr>
          <p:cNvPicPr>
            <a:picLocks noChangeAspect="1"/>
          </p:cNvPicPr>
          <p:nvPr/>
        </p:nvPicPr>
        <p:blipFill rotWithShape="1">
          <a:blip r:embed="rId3"/>
          <a:srcRect t="12939" r="-2" b="18153"/>
          <a:stretch/>
        </p:blipFill>
        <p:spPr>
          <a:xfrm>
            <a:off x="5106573" y="3161897"/>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6" name="Picture 5">
            <a:extLst>
              <a:ext uri="{FF2B5EF4-FFF2-40B4-BE49-F238E27FC236}">
                <a16:creationId xmlns:a16="http://schemas.microsoft.com/office/drawing/2014/main" id="{885083F9-7817-4045-B1AC-6FF596D0D307}"/>
              </a:ext>
            </a:extLst>
          </p:cNvPr>
          <p:cNvPicPr>
            <a:picLocks noChangeAspect="1"/>
          </p:cNvPicPr>
          <p:nvPr/>
        </p:nvPicPr>
        <p:blipFill rotWithShape="1">
          <a:blip r:embed="rId4"/>
          <a:srcRect t="12605" r="-2" b="39318"/>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5" name="Picture 4">
            <a:extLst>
              <a:ext uri="{FF2B5EF4-FFF2-40B4-BE49-F238E27FC236}">
                <a16:creationId xmlns:a16="http://schemas.microsoft.com/office/drawing/2014/main" id="{3015CBFC-2C8B-4C22-A4C2-EA03F425C07C}"/>
              </a:ext>
            </a:extLst>
          </p:cNvPr>
          <p:cNvPicPr>
            <a:picLocks noChangeAspect="1"/>
          </p:cNvPicPr>
          <p:nvPr/>
        </p:nvPicPr>
        <p:blipFill rotWithShape="1">
          <a:blip r:embed="rId5"/>
          <a:srcRect l="3670" r="13549" b="4"/>
          <a:stretch/>
        </p:blipFill>
        <p:spPr>
          <a:xfrm>
            <a:off x="9933462" y="1825625"/>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1151812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1013D-E96F-4211-A07B-7CC4F7398425}"/>
              </a:ext>
            </a:extLst>
          </p:cNvPr>
          <p:cNvSpPr>
            <a:spLocks noGrp="1"/>
          </p:cNvSpPr>
          <p:nvPr>
            <p:ph type="title"/>
          </p:nvPr>
        </p:nvSpPr>
        <p:spPr>
          <a:xfrm>
            <a:off x="761998" y="1456006"/>
            <a:ext cx="4368802" cy="2685024"/>
          </a:xfrm>
        </p:spPr>
        <p:txBody>
          <a:bodyPr>
            <a:normAutofit/>
          </a:bodyPr>
          <a:lstStyle/>
          <a:p>
            <a:r>
              <a:rPr lang="en-US" dirty="0">
                <a:solidFill>
                  <a:srgbClr val="22549C"/>
                </a:solidFill>
              </a:rPr>
              <a:t>RHO Implementation Trial Consort Diagram</a:t>
            </a:r>
          </a:p>
        </p:txBody>
      </p:sp>
      <p:sp>
        <p:nvSpPr>
          <p:cNvPr id="8" name="TextBox 7">
            <a:extLst>
              <a:ext uri="{FF2B5EF4-FFF2-40B4-BE49-F238E27FC236}">
                <a16:creationId xmlns:a16="http://schemas.microsoft.com/office/drawing/2014/main" id="{E37B7723-EDA1-4096-81A3-9DAD09BB471A}"/>
              </a:ext>
            </a:extLst>
          </p:cNvPr>
          <p:cNvSpPr txBox="1"/>
          <p:nvPr/>
        </p:nvSpPr>
        <p:spPr>
          <a:xfrm>
            <a:off x="1074234" y="4499499"/>
            <a:ext cx="2549393"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p>
          <a:p>
            <a:pPr algn="ctr"/>
            <a:r>
              <a:rPr lang="en-US" sz="1600" dirty="0"/>
              <a:t>77 ± 59</a:t>
            </a:r>
          </a:p>
        </p:txBody>
      </p:sp>
      <p:pic>
        <p:nvPicPr>
          <p:cNvPr id="4" name="Picture 3">
            <a:extLst>
              <a:ext uri="{FF2B5EF4-FFF2-40B4-BE49-F238E27FC236}">
                <a16:creationId xmlns:a16="http://schemas.microsoft.com/office/drawing/2014/main" id="{FD0E0251-6BFC-6500-69D4-B1475A76D068}"/>
              </a:ext>
            </a:extLst>
          </p:cNvPr>
          <p:cNvPicPr>
            <a:picLocks noChangeAspect="1"/>
          </p:cNvPicPr>
          <p:nvPr/>
        </p:nvPicPr>
        <p:blipFill rotWithShape="1">
          <a:blip r:embed="rId3"/>
          <a:srcRect l="7020" t="2576" r="5973" b="2727"/>
          <a:stretch/>
        </p:blipFill>
        <p:spPr>
          <a:xfrm>
            <a:off x="4540494" y="155863"/>
            <a:ext cx="6775207" cy="5881256"/>
          </a:xfrm>
          <a:prstGeom prst="rect">
            <a:avLst/>
          </a:prstGeom>
        </p:spPr>
      </p:pic>
    </p:spTree>
    <p:extLst>
      <p:ext uri="{BB962C8B-B14F-4D97-AF65-F5344CB8AC3E}">
        <p14:creationId xmlns:p14="http://schemas.microsoft.com/office/powerpoint/2010/main" val="1625695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7EB31FCD-E664-42BE-9584-02DCA1E0E960}"/>
              </a:ext>
            </a:extLst>
          </p:cNvPr>
          <p:cNvSpPr txBox="1"/>
          <p:nvPr/>
        </p:nvSpPr>
        <p:spPr>
          <a:xfrm>
            <a:off x="10943946" y="672986"/>
            <a:ext cx="755417" cy="338515"/>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n-ea"/>
                <a:cs typeface="+mn-cs"/>
              </a:rPr>
              <a:t>Goal</a:t>
            </a:r>
            <a:endParaRPr kumimoji="0" lang="en-US" sz="1200" b="1" i="0" u="none" strike="noStrike" kern="1200" cap="none" spc="0" normalizeH="0" baseline="0" noProof="0" dirty="0">
              <a:ln>
                <a:noFill/>
              </a:ln>
              <a:solidFill>
                <a:prstClr val="white"/>
              </a:solidFill>
              <a:effectLst/>
              <a:uLnTx/>
              <a:uFillTx/>
              <a:latin typeface="Calibri"/>
              <a:ea typeface="+mn-ea"/>
              <a:cs typeface="+mn-cs"/>
            </a:endParaRPr>
          </a:p>
        </p:txBody>
      </p:sp>
      <p:sp>
        <p:nvSpPr>
          <p:cNvPr id="6" name="Arrow: Up 5">
            <a:extLst>
              <a:ext uri="{FF2B5EF4-FFF2-40B4-BE49-F238E27FC236}">
                <a16:creationId xmlns:a16="http://schemas.microsoft.com/office/drawing/2014/main" id="{141451D3-8BC6-14AA-38D6-19CDCF61E515}"/>
              </a:ext>
            </a:extLst>
          </p:cNvPr>
          <p:cNvSpPr/>
          <p:nvPr/>
        </p:nvSpPr>
        <p:spPr>
          <a:xfrm>
            <a:off x="10084526" y="266666"/>
            <a:ext cx="1345474" cy="65880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Chart 2">
            <a:extLst>
              <a:ext uri="{FF2B5EF4-FFF2-40B4-BE49-F238E27FC236}">
                <a16:creationId xmlns:a16="http://schemas.microsoft.com/office/drawing/2014/main" id="{C3D254CB-5890-F73C-517B-767DD9D79E3F}"/>
              </a:ext>
            </a:extLst>
          </p:cNvPr>
          <p:cNvGraphicFramePr>
            <a:graphicFrameLocks/>
          </p:cNvGraphicFramePr>
          <p:nvPr>
            <p:extLst>
              <p:ext uri="{D42A27DB-BD31-4B8C-83A1-F6EECF244321}">
                <p14:modId xmlns:p14="http://schemas.microsoft.com/office/powerpoint/2010/main" val="2232358693"/>
              </p:ext>
            </p:extLst>
          </p:nvPr>
        </p:nvGraphicFramePr>
        <p:xfrm>
          <a:off x="451792" y="925470"/>
          <a:ext cx="11288415" cy="50070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70243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8084D-11B8-45DA-BDFE-2C5077C5ECE3}"/>
              </a:ext>
            </a:extLst>
          </p:cNvPr>
          <p:cNvSpPr>
            <a:spLocks noGrp="1"/>
          </p:cNvSpPr>
          <p:nvPr>
            <p:ph type="title"/>
          </p:nvPr>
        </p:nvSpPr>
        <p:spPr>
          <a:xfrm>
            <a:off x="622300" y="7938"/>
            <a:ext cx="10515600" cy="836326"/>
          </a:xfrm>
        </p:spPr>
        <p:txBody>
          <a:bodyPr anchor="ctr">
            <a:normAutofit/>
          </a:bodyPr>
          <a:lstStyle/>
          <a:p>
            <a:r>
              <a:rPr lang="en-US" dirty="0"/>
              <a:t>Enrollment by Site</a:t>
            </a:r>
          </a:p>
        </p:txBody>
      </p:sp>
      <p:graphicFrame>
        <p:nvGraphicFramePr>
          <p:cNvPr id="4" name="Table 3">
            <a:extLst>
              <a:ext uri="{FF2B5EF4-FFF2-40B4-BE49-F238E27FC236}">
                <a16:creationId xmlns:a16="http://schemas.microsoft.com/office/drawing/2014/main" id="{D09ED56F-B4F2-FAAC-89FA-3932C307A599}"/>
              </a:ext>
            </a:extLst>
          </p:cNvPr>
          <p:cNvGraphicFramePr>
            <a:graphicFrameLocks noGrp="1"/>
          </p:cNvGraphicFramePr>
          <p:nvPr>
            <p:extLst>
              <p:ext uri="{D42A27DB-BD31-4B8C-83A1-F6EECF244321}">
                <p14:modId xmlns:p14="http://schemas.microsoft.com/office/powerpoint/2010/main" val="3112215661"/>
              </p:ext>
            </p:extLst>
          </p:nvPr>
        </p:nvGraphicFramePr>
        <p:xfrm>
          <a:off x="327116" y="674446"/>
          <a:ext cx="11537768" cy="5164399"/>
        </p:xfrm>
        <a:graphic>
          <a:graphicData uri="http://schemas.openxmlformats.org/drawingml/2006/table">
            <a:tbl>
              <a:tblPr>
                <a:tableStyleId>{E8B1032C-EA38-4F05-BA0D-38AFFFC7BED3}</a:tableStyleId>
              </a:tblPr>
              <a:tblGrid>
                <a:gridCol w="2039114">
                  <a:extLst>
                    <a:ext uri="{9D8B030D-6E8A-4147-A177-3AD203B41FA5}">
                      <a16:colId xmlns:a16="http://schemas.microsoft.com/office/drawing/2014/main" val="4263369259"/>
                    </a:ext>
                  </a:extLst>
                </a:gridCol>
                <a:gridCol w="923068">
                  <a:extLst>
                    <a:ext uri="{9D8B030D-6E8A-4147-A177-3AD203B41FA5}">
                      <a16:colId xmlns:a16="http://schemas.microsoft.com/office/drawing/2014/main" val="3117110235"/>
                    </a:ext>
                  </a:extLst>
                </a:gridCol>
                <a:gridCol w="1165681">
                  <a:extLst>
                    <a:ext uri="{9D8B030D-6E8A-4147-A177-3AD203B41FA5}">
                      <a16:colId xmlns:a16="http://schemas.microsoft.com/office/drawing/2014/main" val="766057045"/>
                    </a:ext>
                  </a:extLst>
                </a:gridCol>
                <a:gridCol w="632788">
                  <a:extLst>
                    <a:ext uri="{9D8B030D-6E8A-4147-A177-3AD203B41FA5}">
                      <a16:colId xmlns:a16="http://schemas.microsoft.com/office/drawing/2014/main" val="3727103113"/>
                    </a:ext>
                  </a:extLst>
                </a:gridCol>
                <a:gridCol w="721311">
                  <a:extLst>
                    <a:ext uri="{9D8B030D-6E8A-4147-A177-3AD203B41FA5}">
                      <a16:colId xmlns:a16="http://schemas.microsoft.com/office/drawing/2014/main" val="476835133"/>
                    </a:ext>
                  </a:extLst>
                </a:gridCol>
                <a:gridCol w="721311">
                  <a:extLst>
                    <a:ext uri="{9D8B030D-6E8A-4147-A177-3AD203B41FA5}">
                      <a16:colId xmlns:a16="http://schemas.microsoft.com/office/drawing/2014/main" val="1094621753"/>
                    </a:ext>
                  </a:extLst>
                </a:gridCol>
                <a:gridCol w="756575">
                  <a:extLst>
                    <a:ext uri="{9D8B030D-6E8A-4147-A177-3AD203B41FA5}">
                      <a16:colId xmlns:a16="http://schemas.microsoft.com/office/drawing/2014/main" val="2281782717"/>
                    </a:ext>
                  </a:extLst>
                </a:gridCol>
                <a:gridCol w="884808">
                  <a:extLst>
                    <a:ext uri="{9D8B030D-6E8A-4147-A177-3AD203B41FA5}">
                      <a16:colId xmlns:a16="http://schemas.microsoft.com/office/drawing/2014/main" val="730890675"/>
                    </a:ext>
                  </a:extLst>
                </a:gridCol>
                <a:gridCol w="1320800">
                  <a:extLst>
                    <a:ext uri="{9D8B030D-6E8A-4147-A177-3AD203B41FA5}">
                      <a16:colId xmlns:a16="http://schemas.microsoft.com/office/drawing/2014/main" val="2790865097"/>
                    </a:ext>
                  </a:extLst>
                </a:gridCol>
                <a:gridCol w="1051512">
                  <a:extLst>
                    <a:ext uri="{9D8B030D-6E8A-4147-A177-3AD203B41FA5}">
                      <a16:colId xmlns:a16="http://schemas.microsoft.com/office/drawing/2014/main" val="1254699466"/>
                    </a:ext>
                  </a:extLst>
                </a:gridCol>
                <a:gridCol w="705282">
                  <a:extLst>
                    <a:ext uri="{9D8B030D-6E8A-4147-A177-3AD203B41FA5}">
                      <a16:colId xmlns:a16="http://schemas.microsoft.com/office/drawing/2014/main" val="269377135"/>
                    </a:ext>
                  </a:extLst>
                </a:gridCol>
                <a:gridCol w="615518">
                  <a:extLst>
                    <a:ext uri="{9D8B030D-6E8A-4147-A177-3AD203B41FA5}">
                      <a16:colId xmlns:a16="http://schemas.microsoft.com/office/drawing/2014/main" val="1510548777"/>
                    </a:ext>
                  </a:extLst>
                </a:gridCol>
              </a:tblGrid>
              <a:tr h="687203">
                <a:tc>
                  <a:txBody>
                    <a:bodyPr/>
                    <a:lstStyle/>
                    <a:p>
                      <a:pPr algn="ctr" fontAlgn="ctr"/>
                      <a:r>
                        <a:rPr lang="en-US" sz="1300" b="1" u="none" strike="noStrike" dirty="0">
                          <a:effectLst/>
                        </a:rPr>
                        <a:t>Site Name</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a:effectLst/>
                        </a:rPr>
                        <a:t>1st Patient Enrolled</a:t>
                      </a:r>
                      <a:endParaRPr lang="en-US" sz="1300" b="1" i="0" u="none" strike="noStrike">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Duration of Implementation </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Estimate Per Year</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a:effectLst/>
                        </a:rPr>
                        <a:t>Estimate Per Month</a:t>
                      </a:r>
                      <a:endParaRPr lang="en-US" sz="1300" b="1" i="0" u="none" strike="noStrike">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Current Per Month</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Followed</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Withdrawn</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Weaned from HOT</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Active on HOT</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Average</a:t>
                      </a:r>
                      <a:endParaRPr lang="en-US" sz="1300" b="1" i="0" u="none" strike="noStrike" dirty="0">
                        <a:solidFill>
                          <a:srgbClr val="305496"/>
                        </a:solidFill>
                        <a:effectLst/>
                        <a:latin typeface="Calibri" panose="020F0502020204030204" pitchFamily="34" charset="0"/>
                      </a:endParaRPr>
                    </a:p>
                  </a:txBody>
                  <a:tcPr marL="0" marR="0" marT="0" marB="0" anchor="ctr"/>
                </a:tc>
                <a:tc>
                  <a:txBody>
                    <a:bodyPr/>
                    <a:lstStyle/>
                    <a:p>
                      <a:pPr algn="ctr" fontAlgn="ctr"/>
                      <a:r>
                        <a:rPr lang="en-US" sz="1300" b="1" u="none" strike="noStrike" dirty="0">
                          <a:effectLst/>
                        </a:rPr>
                        <a:t>SD</a:t>
                      </a:r>
                      <a:endParaRPr lang="en-US" sz="1300" b="1" i="0" u="none" strike="noStrike" dirty="0">
                        <a:solidFill>
                          <a:srgbClr val="305496"/>
                        </a:solidFill>
                        <a:effectLst/>
                        <a:latin typeface="Calibri" panose="020F0502020204030204" pitchFamily="34" charset="0"/>
                      </a:endParaRPr>
                    </a:p>
                  </a:txBody>
                  <a:tcPr marL="0" marR="0" marT="0" marB="0" anchor="ctr"/>
                </a:tc>
                <a:extLst>
                  <a:ext uri="{0D108BD9-81ED-4DB2-BD59-A6C34878D82A}">
                    <a16:rowId xmlns:a16="http://schemas.microsoft.com/office/drawing/2014/main" val="575569041"/>
                  </a:ext>
                </a:extLst>
              </a:tr>
              <a:tr h="249892">
                <a:tc>
                  <a:txBody>
                    <a:bodyPr/>
                    <a:lstStyle/>
                    <a:p>
                      <a:pPr algn="ctr" fontAlgn="b"/>
                      <a:r>
                        <a:rPr lang="en-US" sz="1200" u="none" strike="noStrike" dirty="0">
                          <a:effectLst/>
                        </a:rPr>
                        <a:t>Boston Children's</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dirty="0">
                          <a:solidFill>
                            <a:schemeClr val="tx1"/>
                          </a:solidFill>
                          <a:effectLst/>
                          <a:latin typeface="+mn-lt"/>
                        </a:rPr>
                        <a:t>7/8/2021</a:t>
                      </a:r>
                    </a:p>
                  </a:txBody>
                  <a:tcPr marL="0" marR="0" marT="0" marB="0" anchor="ctr"/>
                </a:tc>
                <a:tc>
                  <a:txBody>
                    <a:bodyPr/>
                    <a:lstStyle/>
                    <a:p>
                      <a:pPr algn="ctr" fontAlgn="b"/>
                      <a:r>
                        <a:rPr lang="en-US" sz="1100" b="0" i="0" u="none" strike="noStrike">
                          <a:solidFill>
                            <a:schemeClr val="tx1"/>
                          </a:solidFill>
                          <a:effectLst/>
                          <a:latin typeface="+mn-lt"/>
                        </a:rPr>
                        <a:t>22.07</a:t>
                      </a:r>
                    </a:p>
                  </a:txBody>
                  <a:tcPr marL="0" marR="0" marT="0" marB="0" anchor="ctr"/>
                </a:tc>
                <a:tc>
                  <a:txBody>
                    <a:bodyPr/>
                    <a:lstStyle/>
                    <a:p>
                      <a:pPr algn="ctr" fontAlgn="b"/>
                      <a:r>
                        <a:rPr lang="en-US" sz="1100" b="0" i="0" u="none" strike="noStrike">
                          <a:solidFill>
                            <a:schemeClr val="tx1"/>
                          </a:solidFill>
                          <a:effectLst/>
                          <a:latin typeface="+mn-lt"/>
                        </a:rPr>
                        <a:t>40</a:t>
                      </a:r>
                    </a:p>
                  </a:txBody>
                  <a:tcPr marL="0" marR="0" marT="0" marB="0" anchor="ctr"/>
                </a:tc>
                <a:tc>
                  <a:txBody>
                    <a:bodyPr/>
                    <a:lstStyle/>
                    <a:p>
                      <a:pPr algn="ctr" fontAlgn="b"/>
                      <a:r>
                        <a:rPr lang="en-US" sz="1100" b="0" i="0" u="none" strike="noStrike" dirty="0">
                          <a:solidFill>
                            <a:schemeClr val="tx1"/>
                          </a:solidFill>
                          <a:effectLst/>
                          <a:latin typeface="+mn-lt"/>
                        </a:rPr>
                        <a:t>3</a:t>
                      </a:r>
                    </a:p>
                  </a:txBody>
                  <a:tcPr marL="0" marR="0" marT="0" marB="0" anchor="ctr"/>
                </a:tc>
                <a:tc>
                  <a:txBody>
                    <a:bodyPr/>
                    <a:lstStyle/>
                    <a:p>
                      <a:pPr algn="ctr" fontAlgn="b"/>
                      <a:r>
                        <a:rPr lang="en-US" sz="1100" b="0" i="0" u="none" strike="noStrike" dirty="0">
                          <a:solidFill>
                            <a:schemeClr val="tx1"/>
                          </a:solidFill>
                          <a:effectLst/>
                          <a:latin typeface="+mn-lt"/>
                        </a:rPr>
                        <a:t>0.8</a:t>
                      </a:r>
                    </a:p>
                  </a:txBody>
                  <a:tcPr marL="0" marR="0" marT="0" marB="0" anchor="b">
                    <a:solidFill>
                      <a:srgbClr val="FF5050"/>
                    </a:solidFill>
                  </a:tcPr>
                </a:tc>
                <a:tc>
                  <a:txBody>
                    <a:bodyPr/>
                    <a:lstStyle/>
                    <a:p>
                      <a:pPr algn="ctr" fontAlgn="b"/>
                      <a:r>
                        <a:rPr lang="en-US" sz="1100" b="0" i="0" u="none" strike="noStrike" dirty="0">
                          <a:solidFill>
                            <a:schemeClr val="tx1"/>
                          </a:solidFill>
                          <a:effectLst/>
                          <a:latin typeface="+mn-lt"/>
                        </a:rPr>
                        <a:t>18</a:t>
                      </a:r>
                    </a:p>
                  </a:txBody>
                  <a:tcPr marL="0" marR="0" marT="0" marB="0" anchor="b"/>
                </a:tc>
                <a:tc>
                  <a:txBody>
                    <a:bodyPr/>
                    <a:lstStyle/>
                    <a:p>
                      <a:pPr algn="ctr" fontAlgn="b"/>
                      <a:r>
                        <a:rPr lang="en-US" sz="1100" b="0" i="0" u="none" strike="noStrike" dirty="0">
                          <a:solidFill>
                            <a:schemeClr val="tx1"/>
                          </a:solidFill>
                          <a:effectLst/>
                          <a:latin typeface="+mn-lt"/>
                        </a:rPr>
                        <a:t>5</a:t>
                      </a:r>
                    </a:p>
                  </a:txBody>
                  <a:tcPr marL="0" marR="0" marT="0" marB="0" anchor="ctr"/>
                </a:tc>
                <a:tc>
                  <a:txBody>
                    <a:bodyPr/>
                    <a:lstStyle/>
                    <a:p>
                      <a:pPr algn="ctr" fontAlgn="b"/>
                      <a:r>
                        <a:rPr lang="en-US" sz="1100" b="0" i="0" u="none" strike="noStrike" dirty="0">
                          <a:solidFill>
                            <a:schemeClr val="tx1"/>
                          </a:solidFill>
                          <a:effectLst/>
                          <a:latin typeface="+mn-lt"/>
                        </a:rPr>
                        <a:t>9</a:t>
                      </a:r>
                    </a:p>
                  </a:txBody>
                  <a:tcPr marL="0" marR="0" marT="0" marB="0" anchor="b"/>
                </a:tc>
                <a:tc>
                  <a:txBody>
                    <a:bodyPr/>
                    <a:lstStyle/>
                    <a:p>
                      <a:pPr algn="ctr" fontAlgn="b"/>
                      <a:r>
                        <a:rPr lang="en-US" sz="1100" b="0" i="0" u="none" strike="noStrike">
                          <a:solidFill>
                            <a:schemeClr val="tx1"/>
                          </a:solidFill>
                          <a:effectLst/>
                          <a:latin typeface="+mn-lt"/>
                        </a:rPr>
                        <a:t>4</a:t>
                      </a:r>
                    </a:p>
                  </a:txBody>
                  <a:tcPr marL="0" marR="0" marT="0" marB="0" anchor="b"/>
                </a:tc>
                <a:tc>
                  <a:txBody>
                    <a:bodyPr/>
                    <a:lstStyle/>
                    <a:p>
                      <a:pPr algn="ctr" fontAlgn="b"/>
                      <a:r>
                        <a:rPr lang="en-US" sz="1100" b="0" i="0" u="none" strike="noStrike">
                          <a:solidFill>
                            <a:schemeClr val="tx1"/>
                          </a:solidFill>
                          <a:effectLst/>
                          <a:latin typeface="+mn-lt"/>
                        </a:rPr>
                        <a:t>74.11</a:t>
                      </a:r>
                    </a:p>
                  </a:txBody>
                  <a:tcPr marL="0" marR="0" marT="0" marB="0" anchor="b"/>
                </a:tc>
                <a:tc>
                  <a:txBody>
                    <a:bodyPr/>
                    <a:lstStyle/>
                    <a:p>
                      <a:pPr algn="ctr" fontAlgn="b"/>
                      <a:r>
                        <a:rPr lang="en-US" sz="1100" b="0" i="0" u="none" strike="noStrike">
                          <a:solidFill>
                            <a:schemeClr val="tx1"/>
                          </a:solidFill>
                          <a:effectLst/>
                          <a:latin typeface="+mn-lt"/>
                        </a:rPr>
                        <a:t>59.60</a:t>
                      </a:r>
                    </a:p>
                  </a:txBody>
                  <a:tcPr marL="0" marR="0" marT="0" marB="0" anchor="b"/>
                </a:tc>
                <a:extLst>
                  <a:ext uri="{0D108BD9-81ED-4DB2-BD59-A6C34878D82A}">
                    <a16:rowId xmlns:a16="http://schemas.microsoft.com/office/drawing/2014/main" val="1105767336"/>
                  </a:ext>
                </a:extLst>
              </a:tr>
              <a:tr h="249892">
                <a:tc>
                  <a:txBody>
                    <a:bodyPr/>
                    <a:lstStyle/>
                    <a:p>
                      <a:pPr algn="ctr" fontAlgn="b"/>
                      <a:r>
                        <a:rPr lang="en-US" sz="1200" u="none" strike="noStrike" dirty="0">
                          <a:effectLst/>
                        </a:rPr>
                        <a:t>Dartmouth-Hitchcock</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1/1/2022</a:t>
                      </a:r>
                    </a:p>
                  </a:txBody>
                  <a:tcPr marL="0" marR="0" marT="0" marB="0" anchor="ctr"/>
                </a:tc>
                <a:tc>
                  <a:txBody>
                    <a:bodyPr/>
                    <a:lstStyle/>
                    <a:p>
                      <a:pPr algn="ctr" fontAlgn="b"/>
                      <a:r>
                        <a:rPr lang="en-US" sz="1100" b="0" i="0" u="none" strike="noStrike" dirty="0">
                          <a:solidFill>
                            <a:schemeClr val="tx1"/>
                          </a:solidFill>
                          <a:effectLst/>
                          <a:latin typeface="+mn-lt"/>
                        </a:rPr>
                        <a:t>16.17</a:t>
                      </a:r>
                    </a:p>
                  </a:txBody>
                  <a:tcPr marL="0" marR="0" marT="0" marB="0" anchor="ctr"/>
                </a:tc>
                <a:tc>
                  <a:txBody>
                    <a:bodyPr/>
                    <a:lstStyle/>
                    <a:p>
                      <a:pPr algn="ctr" fontAlgn="b"/>
                      <a:r>
                        <a:rPr lang="en-US" sz="1100" b="0" i="0" u="none" strike="noStrike">
                          <a:solidFill>
                            <a:schemeClr val="tx1"/>
                          </a:solidFill>
                          <a:effectLst/>
                          <a:latin typeface="+mn-lt"/>
                        </a:rPr>
                        <a:t>20</a:t>
                      </a:r>
                    </a:p>
                  </a:txBody>
                  <a:tcPr marL="0" marR="0" marT="0" marB="0" anchor="ctr"/>
                </a:tc>
                <a:tc>
                  <a:txBody>
                    <a:bodyPr/>
                    <a:lstStyle/>
                    <a:p>
                      <a:pPr algn="ctr" fontAlgn="b"/>
                      <a:r>
                        <a:rPr lang="en-US" sz="1100" b="0" i="0" u="none" strike="noStrike" dirty="0">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1.3</a:t>
                      </a:r>
                    </a:p>
                  </a:txBody>
                  <a:tcPr marL="0" marR="0" marT="0" marB="0" anchor="b">
                    <a:noFill/>
                  </a:tcPr>
                </a:tc>
                <a:tc>
                  <a:txBody>
                    <a:bodyPr/>
                    <a:lstStyle/>
                    <a:p>
                      <a:pPr algn="ctr" fontAlgn="b"/>
                      <a:r>
                        <a:rPr lang="en-US" sz="1100" b="0" i="0" u="none" strike="noStrike">
                          <a:solidFill>
                            <a:schemeClr val="tx1"/>
                          </a:solidFill>
                          <a:effectLst/>
                          <a:latin typeface="+mn-lt"/>
                        </a:rPr>
                        <a:t>23</a:t>
                      </a:r>
                    </a:p>
                  </a:txBody>
                  <a:tcPr marL="0" marR="0" marT="0" marB="0" anchor="b"/>
                </a:tc>
                <a:tc>
                  <a:txBody>
                    <a:bodyPr/>
                    <a:lstStyle/>
                    <a:p>
                      <a:pPr algn="ctr" fontAlgn="b"/>
                      <a:r>
                        <a:rPr lang="en-US" sz="1100" u="none" strike="noStrike" dirty="0">
                          <a:solidFill>
                            <a:schemeClr val="tx1"/>
                          </a:solidFill>
                          <a:effectLst/>
                          <a:latin typeface="+mn-lt"/>
                        </a:rPr>
                        <a:t>1</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mn-lt"/>
                        </a:rPr>
                        <a:t>19</a:t>
                      </a:r>
                    </a:p>
                  </a:txBody>
                  <a:tcPr marL="0" marR="0" marT="0" marB="0" anchor="b"/>
                </a:tc>
                <a:tc>
                  <a:txBody>
                    <a:bodyPr/>
                    <a:lstStyle/>
                    <a:p>
                      <a:pPr algn="ctr" fontAlgn="b"/>
                      <a:r>
                        <a:rPr lang="en-US" sz="1100" b="0" i="0" u="none" strike="noStrike">
                          <a:solidFill>
                            <a:schemeClr val="tx1"/>
                          </a:solidFill>
                          <a:effectLst/>
                          <a:latin typeface="+mn-lt"/>
                        </a:rPr>
                        <a:t>3</a:t>
                      </a:r>
                    </a:p>
                  </a:txBody>
                  <a:tcPr marL="0" marR="0" marT="0" marB="0" anchor="b"/>
                </a:tc>
                <a:tc>
                  <a:txBody>
                    <a:bodyPr/>
                    <a:lstStyle/>
                    <a:p>
                      <a:pPr algn="ctr" fontAlgn="b"/>
                      <a:r>
                        <a:rPr lang="en-US" sz="1100" b="0" i="0" u="none" strike="noStrike">
                          <a:solidFill>
                            <a:schemeClr val="tx1"/>
                          </a:solidFill>
                          <a:effectLst/>
                          <a:latin typeface="+mn-lt"/>
                        </a:rPr>
                        <a:t>75.42</a:t>
                      </a:r>
                    </a:p>
                  </a:txBody>
                  <a:tcPr marL="0" marR="0" marT="0" marB="0" anchor="b"/>
                </a:tc>
                <a:tc>
                  <a:txBody>
                    <a:bodyPr/>
                    <a:lstStyle/>
                    <a:p>
                      <a:pPr algn="ctr" fontAlgn="b"/>
                      <a:r>
                        <a:rPr lang="en-US" sz="1100" b="0" i="0" u="none" strike="noStrike">
                          <a:solidFill>
                            <a:schemeClr val="tx1"/>
                          </a:solidFill>
                          <a:effectLst/>
                          <a:latin typeface="+mn-lt"/>
                        </a:rPr>
                        <a:t>75.50</a:t>
                      </a:r>
                    </a:p>
                  </a:txBody>
                  <a:tcPr marL="0" marR="0" marT="0" marB="0" anchor="b"/>
                </a:tc>
                <a:extLst>
                  <a:ext uri="{0D108BD9-81ED-4DB2-BD59-A6C34878D82A}">
                    <a16:rowId xmlns:a16="http://schemas.microsoft.com/office/drawing/2014/main" val="176033024"/>
                  </a:ext>
                </a:extLst>
              </a:tr>
              <a:tr h="381240">
                <a:tc>
                  <a:txBody>
                    <a:bodyPr/>
                    <a:lstStyle/>
                    <a:p>
                      <a:pPr algn="ctr" fontAlgn="b"/>
                      <a:r>
                        <a:rPr lang="en-US" sz="1200" u="none" strike="noStrike" dirty="0">
                          <a:effectLst/>
                        </a:rPr>
                        <a:t>Maria </a:t>
                      </a:r>
                      <a:r>
                        <a:rPr lang="en-US" sz="1200" u="none" strike="noStrike" dirty="0" err="1">
                          <a:effectLst/>
                        </a:rPr>
                        <a:t>Fareri</a:t>
                      </a:r>
                      <a:r>
                        <a:rPr lang="en-US" sz="1200" u="none" strike="noStrike" dirty="0">
                          <a:effectLst/>
                        </a:rPr>
                        <a:t> Children's Hospital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11/18/2021</a:t>
                      </a:r>
                    </a:p>
                  </a:txBody>
                  <a:tcPr marL="0" marR="0" marT="0" marB="0" anchor="ctr"/>
                </a:tc>
                <a:tc>
                  <a:txBody>
                    <a:bodyPr/>
                    <a:lstStyle/>
                    <a:p>
                      <a:pPr algn="ctr" fontAlgn="b"/>
                      <a:r>
                        <a:rPr lang="en-US" sz="1100" b="0" i="0" u="none" strike="noStrike">
                          <a:solidFill>
                            <a:schemeClr val="tx1"/>
                          </a:solidFill>
                          <a:effectLst/>
                          <a:latin typeface="+mn-lt"/>
                        </a:rPr>
                        <a:t>17.63</a:t>
                      </a:r>
                    </a:p>
                  </a:txBody>
                  <a:tcPr marL="0" marR="0" marT="0" marB="0" anchor="ctr"/>
                </a:tc>
                <a:tc>
                  <a:txBody>
                    <a:bodyPr/>
                    <a:lstStyle/>
                    <a:p>
                      <a:pPr algn="ctr" fontAlgn="b"/>
                      <a:r>
                        <a:rPr lang="en-US" sz="1100" b="0" i="0" u="none" strike="noStrike" dirty="0">
                          <a:solidFill>
                            <a:schemeClr val="tx1"/>
                          </a:solidFill>
                          <a:effectLst/>
                          <a:latin typeface="+mn-lt"/>
                        </a:rPr>
                        <a:t>14</a:t>
                      </a:r>
                    </a:p>
                  </a:txBody>
                  <a:tcPr marL="0" marR="0" marT="0" marB="0" anchor="ctr"/>
                </a:tc>
                <a:tc>
                  <a:txBody>
                    <a:bodyPr/>
                    <a:lstStyle/>
                    <a:p>
                      <a:pPr algn="ctr" fontAlgn="b"/>
                      <a:r>
                        <a:rPr lang="en-US" sz="1100" b="0" i="0" u="none" strike="noStrike">
                          <a:solidFill>
                            <a:schemeClr val="tx1"/>
                          </a:solidFill>
                          <a:effectLst/>
                          <a:latin typeface="+mn-lt"/>
                        </a:rPr>
                        <a:t>1</a:t>
                      </a:r>
                    </a:p>
                  </a:txBody>
                  <a:tcPr marL="0" marR="0" marT="0" marB="0" anchor="ctr"/>
                </a:tc>
                <a:tc>
                  <a:txBody>
                    <a:bodyPr/>
                    <a:lstStyle/>
                    <a:p>
                      <a:pPr algn="ctr" fontAlgn="b"/>
                      <a:r>
                        <a:rPr lang="en-US" sz="1100" b="0" i="0" u="none" strike="noStrike" dirty="0">
                          <a:solidFill>
                            <a:schemeClr val="tx1"/>
                          </a:solidFill>
                          <a:effectLst/>
                          <a:latin typeface="+mn-lt"/>
                        </a:rPr>
                        <a:t>0.4</a:t>
                      </a:r>
                    </a:p>
                  </a:txBody>
                  <a:tcPr marL="0" marR="0" marT="0" marB="0" anchor="b">
                    <a:solidFill>
                      <a:srgbClr val="FF5050"/>
                    </a:solidFill>
                  </a:tcPr>
                </a:tc>
                <a:tc>
                  <a:txBody>
                    <a:bodyPr/>
                    <a:lstStyle/>
                    <a:p>
                      <a:pPr algn="ctr" fontAlgn="b"/>
                      <a:r>
                        <a:rPr lang="en-US" sz="1100" b="0" i="0" u="none" strike="noStrike">
                          <a:solidFill>
                            <a:schemeClr val="tx1"/>
                          </a:solidFill>
                          <a:effectLst/>
                          <a:latin typeface="+mn-lt"/>
                        </a:rPr>
                        <a:t>7</a:t>
                      </a:r>
                    </a:p>
                  </a:txBody>
                  <a:tcPr marL="0" marR="0" marT="0" marB="0" anchor="b"/>
                </a:tc>
                <a:tc>
                  <a:txBody>
                    <a:bodyPr/>
                    <a:lstStyle/>
                    <a:p>
                      <a:pPr algn="ctr" fontAlgn="b"/>
                      <a:r>
                        <a:rPr lang="en-US" sz="1100" u="none" strike="noStrike" dirty="0">
                          <a:solidFill>
                            <a:schemeClr val="tx1"/>
                          </a:solidFill>
                          <a:effectLst/>
                          <a:latin typeface="+mn-lt"/>
                        </a:rPr>
                        <a:t>0</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mn-lt"/>
                        </a:rPr>
                        <a:t>3</a:t>
                      </a:r>
                    </a:p>
                  </a:txBody>
                  <a:tcPr marL="0" marR="0" marT="0" marB="0" anchor="b"/>
                </a:tc>
                <a:tc>
                  <a:txBody>
                    <a:bodyPr/>
                    <a:lstStyle/>
                    <a:p>
                      <a:pPr algn="ctr" fontAlgn="b"/>
                      <a:r>
                        <a:rPr lang="en-US" sz="1100" b="0" i="0" u="none" strike="noStrike" dirty="0">
                          <a:solidFill>
                            <a:schemeClr val="tx1"/>
                          </a:solidFill>
                          <a:effectLst/>
                          <a:latin typeface="+mn-lt"/>
                        </a:rPr>
                        <a:t>4</a:t>
                      </a:r>
                    </a:p>
                  </a:txBody>
                  <a:tcPr marL="0" marR="0" marT="0" marB="0" anchor="b"/>
                </a:tc>
                <a:tc>
                  <a:txBody>
                    <a:bodyPr/>
                    <a:lstStyle/>
                    <a:p>
                      <a:pPr algn="ctr" fontAlgn="b"/>
                      <a:r>
                        <a:rPr lang="en-US" sz="1100" b="0" i="0" u="none" strike="noStrike">
                          <a:solidFill>
                            <a:schemeClr val="tx1"/>
                          </a:solidFill>
                          <a:effectLst/>
                          <a:latin typeface="+mn-lt"/>
                        </a:rPr>
                        <a:t>81.00</a:t>
                      </a:r>
                    </a:p>
                  </a:txBody>
                  <a:tcPr marL="0" marR="0" marT="0" marB="0" anchor="b"/>
                </a:tc>
                <a:tc>
                  <a:txBody>
                    <a:bodyPr/>
                    <a:lstStyle/>
                    <a:p>
                      <a:pPr algn="ctr" fontAlgn="b"/>
                      <a:r>
                        <a:rPr lang="en-US" sz="1100" b="0" i="0" u="none" strike="noStrike">
                          <a:solidFill>
                            <a:schemeClr val="tx1"/>
                          </a:solidFill>
                          <a:effectLst/>
                          <a:latin typeface="+mn-lt"/>
                        </a:rPr>
                        <a:t>45.47</a:t>
                      </a:r>
                    </a:p>
                  </a:txBody>
                  <a:tcPr marL="0" marR="0" marT="0" marB="0" anchor="b"/>
                </a:tc>
                <a:extLst>
                  <a:ext uri="{0D108BD9-81ED-4DB2-BD59-A6C34878D82A}">
                    <a16:rowId xmlns:a16="http://schemas.microsoft.com/office/drawing/2014/main" val="2138647532"/>
                  </a:ext>
                </a:extLst>
              </a:tr>
              <a:tr h="381240">
                <a:tc>
                  <a:txBody>
                    <a:bodyPr/>
                    <a:lstStyle/>
                    <a:p>
                      <a:pPr algn="ctr" fontAlgn="b"/>
                      <a:r>
                        <a:rPr lang="en-US" sz="1200" u="none" strike="noStrike" dirty="0">
                          <a:effectLst/>
                        </a:rPr>
                        <a:t>Massachusetts General Hospital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7/8/2021</a:t>
                      </a:r>
                    </a:p>
                  </a:txBody>
                  <a:tcPr marL="0" marR="0" marT="0" marB="0" anchor="ctr"/>
                </a:tc>
                <a:tc>
                  <a:txBody>
                    <a:bodyPr/>
                    <a:lstStyle/>
                    <a:p>
                      <a:pPr algn="ctr" fontAlgn="b"/>
                      <a:r>
                        <a:rPr lang="en-US" sz="1100" b="0" i="0" u="none" strike="noStrike">
                          <a:solidFill>
                            <a:schemeClr val="tx1"/>
                          </a:solidFill>
                          <a:effectLst/>
                          <a:latin typeface="+mn-lt"/>
                        </a:rPr>
                        <a:t>22.07</a:t>
                      </a:r>
                    </a:p>
                  </a:txBody>
                  <a:tcPr marL="0" marR="0" marT="0" marB="0" anchor="ctr"/>
                </a:tc>
                <a:tc>
                  <a:txBody>
                    <a:bodyPr/>
                    <a:lstStyle/>
                    <a:p>
                      <a:pPr algn="ctr" fontAlgn="b"/>
                      <a:r>
                        <a:rPr lang="en-US" sz="1100" b="0" i="0" u="none" strike="noStrike">
                          <a:solidFill>
                            <a:schemeClr val="tx1"/>
                          </a:solidFill>
                          <a:effectLst/>
                          <a:latin typeface="+mn-lt"/>
                        </a:rPr>
                        <a:t>13</a:t>
                      </a:r>
                    </a:p>
                  </a:txBody>
                  <a:tcPr marL="0" marR="0" marT="0" marB="0" anchor="ctr"/>
                </a:tc>
                <a:tc>
                  <a:txBody>
                    <a:bodyPr/>
                    <a:lstStyle/>
                    <a:p>
                      <a:pPr algn="ctr" fontAlgn="b"/>
                      <a:r>
                        <a:rPr lang="en-US" sz="1100" b="0" i="0" u="none" strike="noStrike">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mn-lt"/>
                        </a:rPr>
                        <a:t>0.5</a:t>
                      </a:r>
                    </a:p>
                  </a:txBody>
                  <a:tcPr marL="0" marR="0" marT="0" marB="0" anchor="b">
                    <a:solidFill>
                      <a:schemeClr val="bg1"/>
                    </a:solidFill>
                  </a:tcPr>
                </a:tc>
                <a:tc>
                  <a:txBody>
                    <a:bodyPr/>
                    <a:lstStyle/>
                    <a:p>
                      <a:pPr algn="ctr" fontAlgn="b"/>
                      <a:r>
                        <a:rPr lang="en-US" sz="1100" b="0" i="0" u="none" strike="noStrike" dirty="0">
                          <a:solidFill>
                            <a:schemeClr val="tx1"/>
                          </a:solidFill>
                          <a:effectLst/>
                          <a:latin typeface="+mn-lt"/>
                        </a:rPr>
                        <a:t>11</a:t>
                      </a:r>
                    </a:p>
                  </a:txBody>
                  <a:tcPr marL="0" marR="0" marT="0" marB="0" anchor="b"/>
                </a:tc>
                <a:tc>
                  <a:txBody>
                    <a:bodyPr/>
                    <a:lstStyle/>
                    <a:p>
                      <a:pPr algn="ctr" fontAlgn="b"/>
                      <a:r>
                        <a:rPr lang="en-US" sz="1100" u="none" strike="noStrike" dirty="0">
                          <a:solidFill>
                            <a:schemeClr val="tx1"/>
                          </a:solidFill>
                          <a:effectLst/>
                          <a:latin typeface="+mn-lt"/>
                        </a:rPr>
                        <a:t>1</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mn-lt"/>
                        </a:rPr>
                        <a:t>9</a:t>
                      </a:r>
                    </a:p>
                  </a:txBody>
                  <a:tcPr marL="0" marR="0" marT="0" marB="0" anchor="b"/>
                </a:tc>
                <a:tc>
                  <a:txBody>
                    <a:bodyPr/>
                    <a:lstStyle/>
                    <a:p>
                      <a:pPr algn="ctr" fontAlgn="b"/>
                      <a:r>
                        <a:rPr lang="en-US" sz="1100" b="0" i="0" u="none" strike="noStrike">
                          <a:solidFill>
                            <a:schemeClr val="tx1"/>
                          </a:solidFill>
                          <a:effectLst/>
                          <a:latin typeface="+mn-lt"/>
                        </a:rPr>
                        <a:t>1</a:t>
                      </a:r>
                    </a:p>
                  </a:txBody>
                  <a:tcPr marL="0" marR="0" marT="0" marB="0" anchor="b"/>
                </a:tc>
                <a:tc>
                  <a:txBody>
                    <a:bodyPr/>
                    <a:lstStyle/>
                    <a:p>
                      <a:pPr algn="ctr" fontAlgn="b"/>
                      <a:r>
                        <a:rPr lang="en-US" sz="1100" b="0" i="0" u="none" strike="noStrike">
                          <a:solidFill>
                            <a:schemeClr val="tx1"/>
                          </a:solidFill>
                          <a:effectLst/>
                          <a:latin typeface="+mn-lt"/>
                        </a:rPr>
                        <a:t>83.78</a:t>
                      </a:r>
                    </a:p>
                  </a:txBody>
                  <a:tcPr marL="0" marR="0" marT="0" marB="0" anchor="b"/>
                </a:tc>
                <a:tc>
                  <a:txBody>
                    <a:bodyPr/>
                    <a:lstStyle/>
                    <a:p>
                      <a:pPr algn="ctr" fontAlgn="b"/>
                      <a:r>
                        <a:rPr lang="en-US" sz="1100" b="0" i="0" u="none" strike="noStrike">
                          <a:solidFill>
                            <a:schemeClr val="tx1"/>
                          </a:solidFill>
                          <a:effectLst/>
                          <a:latin typeface="+mn-lt"/>
                        </a:rPr>
                        <a:t>51.41</a:t>
                      </a:r>
                    </a:p>
                  </a:txBody>
                  <a:tcPr marL="0" marR="0" marT="0" marB="0" anchor="b"/>
                </a:tc>
                <a:extLst>
                  <a:ext uri="{0D108BD9-81ED-4DB2-BD59-A6C34878D82A}">
                    <a16:rowId xmlns:a16="http://schemas.microsoft.com/office/drawing/2014/main" val="3641287519"/>
                  </a:ext>
                </a:extLst>
              </a:tr>
              <a:tr h="249892">
                <a:tc>
                  <a:txBody>
                    <a:bodyPr/>
                    <a:lstStyle/>
                    <a:p>
                      <a:pPr algn="ctr" fontAlgn="b"/>
                      <a:r>
                        <a:rPr lang="en-US" sz="1200" u="none" strike="noStrike">
                          <a:effectLst/>
                        </a:rPr>
                        <a:t>University of Maryland</a:t>
                      </a:r>
                      <a:endParaRPr lang="en-US" sz="12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8/21/2021</a:t>
                      </a:r>
                    </a:p>
                  </a:txBody>
                  <a:tcPr marL="0" marR="0" marT="0" marB="0" anchor="ctr"/>
                </a:tc>
                <a:tc>
                  <a:txBody>
                    <a:bodyPr/>
                    <a:lstStyle/>
                    <a:p>
                      <a:pPr algn="ctr" fontAlgn="b"/>
                      <a:r>
                        <a:rPr lang="en-US" sz="1100" b="0" i="0" u="none" strike="noStrike">
                          <a:solidFill>
                            <a:schemeClr val="tx1"/>
                          </a:solidFill>
                          <a:effectLst/>
                          <a:latin typeface="+mn-lt"/>
                        </a:rPr>
                        <a:t>20.60</a:t>
                      </a:r>
                    </a:p>
                  </a:txBody>
                  <a:tcPr marL="0" marR="0" marT="0" marB="0" anchor="ctr"/>
                </a:tc>
                <a:tc>
                  <a:txBody>
                    <a:bodyPr/>
                    <a:lstStyle/>
                    <a:p>
                      <a:pPr algn="ctr" fontAlgn="b"/>
                      <a:r>
                        <a:rPr lang="en-US" sz="1100" b="0" i="0" u="none" strike="noStrike">
                          <a:solidFill>
                            <a:schemeClr val="tx1"/>
                          </a:solidFill>
                          <a:effectLst/>
                          <a:latin typeface="+mn-lt"/>
                        </a:rPr>
                        <a:t>20</a:t>
                      </a:r>
                    </a:p>
                  </a:txBody>
                  <a:tcPr marL="0" marR="0" marT="0" marB="0" anchor="ctr"/>
                </a:tc>
                <a:tc>
                  <a:txBody>
                    <a:bodyPr/>
                    <a:lstStyle/>
                    <a:p>
                      <a:pPr algn="ctr" fontAlgn="b"/>
                      <a:r>
                        <a:rPr lang="en-US" sz="1100" b="0" i="0" u="none" strike="noStrike" dirty="0">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1.4</a:t>
                      </a:r>
                    </a:p>
                  </a:txBody>
                  <a:tcPr marL="0" marR="0" marT="0" marB="0" anchor="b">
                    <a:noFill/>
                  </a:tcPr>
                </a:tc>
                <a:tc>
                  <a:txBody>
                    <a:bodyPr/>
                    <a:lstStyle/>
                    <a:p>
                      <a:pPr algn="ctr" fontAlgn="b"/>
                      <a:r>
                        <a:rPr lang="en-US" sz="1100" b="0" i="0" u="none" strike="noStrike" dirty="0">
                          <a:solidFill>
                            <a:schemeClr val="tx1"/>
                          </a:solidFill>
                          <a:effectLst/>
                          <a:latin typeface="+mn-lt"/>
                        </a:rPr>
                        <a:t>31</a:t>
                      </a:r>
                    </a:p>
                  </a:txBody>
                  <a:tcPr marL="0" marR="0" marT="0" marB="0" anchor="b"/>
                </a:tc>
                <a:tc>
                  <a:txBody>
                    <a:bodyPr/>
                    <a:lstStyle/>
                    <a:p>
                      <a:pPr algn="ctr" fontAlgn="b"/>
                      <a:r>
                        <a:rPr lang="en-US" sz="1100" b="0" i="0" u="none" strike="noStrike" dirty="0">
                          <a:solidFill>
                            <a:schemeClr val="tx1"/>
                          </a:solidFill>
                          <a:effectLst/>
                          <a:latin typeface="+mn-lt"/>
                        </a:rPr>
                        <a:t>10</a:t>
                      </a:r>
                    </a:p>
                  </a:txBody>
                  <a:tcPr marL="0" marR="0" marT="0" marB="0" anchor="ctr"/>
                </a:tc>
                <a:tc>
                  <a:txBody>
                    <a:bodyPr/>
                    <a:lstStyle/>
                    <a:p>
                      <a:pPr algn="ctr" fontAlgn="b"/>
                      <a:r>
                        <a:rPr lang="en-US" sz="1100" b="0" i="0" u="none" strike="noStrike">
                          <a:solidFill>
                            <a:schemeClr val="tx1"/>
                          </a:solidFill>
                          <a:effectLst/>
                          <a:latin typeface="+mn-lt"/>
                        </a:rPr>
                        <a:t>15</a:t>
                      </a:r>
                    </a:p>
                  </a:txBody>
                  <a:tcPr marL="0" marR="0" marT="0" marB="0" anchor="b"/>
                </a:tc>
                <a:tc>
                  <a:txBody>
                    <a:bodyPr/>
                    <a:lstStyle/>
                    <a:p>
                      <a:pPr algn="ctr" fontAlgn="b"/>
                      <a:r>
                        <a:rPr lang="en-US" sz="1100" b="0" i="0" u="none" strike="noStrike">
                          <a:solidFill>
                            <a:schemeClr val="tx1"/>
                          </a:solidFill>
                          <a:effectLst/>
                          <a:latin typeface="+mn-lt"/>
                        </a:rPr>
                        <a:t>6</a:t>
                      </a:r>
                    </a:p>
                  </a:txBody>
                  <a:tcPr marL="0" marR="0" marT="0" marB="0" anchor="b"/>
                </a:tc>
                <a:tc>
                  <a:txBody>
                    <a:bodyPr/>
                    <a:lstStyle/>
                    <a:p>
                      <a:pPr algn="ctr" fontAlgn="b"/>
                      <a:r>
                        <a:rPr lang="en-US" sz="1100" b="0" i="0" u="none" strike="noStrike">
                          <a:solidFill>
                            <a:schemeClr val="tx1"/>
                          </a:solidFill>
                          <a:effectLst/>
                          <a:latin typeface="+mn-lt"/>
                        </a:rPr>
                        <a:t>44.93</a:t>
                      </a:r>
                    </a:p>
                  </a:txBody>
                  <a:tcPr marL="0" marR="0" marT="0" marB="0" anchor="b"/>
                </a:tc>
                <a:tc>
                  <a:txBody>
                    <a:bodyPr/>
                    <a:lstStyle/>
                    <a:p>
                      <a:pPr algn="ctr" fontAlgn="b"/>
                      <a:r>
                        <a:rPr lang="en-US" sz="1100" b="0" i="0" u="none" strike="noStrike">
                          <a:solidFill>
                            <a:schemeClr val="tx1"/>
                          </a:solidFill>
                          <a:effectLst/>
                          <a:latin typeface="+mn-lt"/>
                        </a:rPr>
                        <a:t>30.88</a:t>
                      </a:r>
                    </a:p>
                  </a:txBody>
                  <a:tcPr marL="0" marR="0" marT="0" marB="0" anchor="b"/>
                </a:tc>
                <a:extLst>
                  <a:ext uri="{0D108BD9-81ED-4DB2-BD59-A6C34878D82A}">
                    <a16:rowId xmlns:a16="http://schemas.microsoft.com/office/drawing/2014/main" val="632309223"/>
                  </a:ext>
                </a:extLst>
              </a:tr>
              <a:tr h="249892">
                <a:tc>
                  <a:txBody>
                    <a:bodyPr/>
                    <a:lstStyle/>
                    <a:p>
                      <a:pPr algn="ctr" fontAlgn="b"/>
                      <a:r>
                        <a:rPr lang="en-US" sz="1200" u="none" strike="noStrike" dirty="0">
                          <a:effectLst/>
                        </a:rPr>
                        <a:t>Vanderbilt</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4/28/2021</a:t>
                      </a:r>
                    </a:p>
                  </a:txBody>
                  <a:tcPr marL="0" marR="0" marT="0" marB="0" anchor="ctr"/>
                </a:tc>
                <a:tc>
                  <a:txBody>
                    <a:bodyPr/>
                    <a:lstStyle/>
                    <a:p>
                      <a:pPr algn="ctr" fontAlgn="b"/>
                      <a:r>
                        <a:rPr lang="en-US" sz="1100" b="0" i="0" u="none" strike="noStrike">
                          <a:solidFill>
                            <a:schemeClr val="tx1"/>
                          </a:solidFill>
                          <a:effectLst/>
                          <a:latin typeface="+mn-lt"/>
                        </a:rPr>
                        <a:t>24.43</a:t>
                      </a:r>
                    </a:p>
                  </a:txBody>
                  <a:tcPr marL="0" marR="0" marT="0" marB="0" anchor="ctr"/>
                </a:tc>
                <a:tc>
                  <a:txBody>
                    <a:bodyPr/>
                    <a:lstStyle/>
                    <a:p>
                      <a:pPr algn="ctr" fontAlgn="b"/>
                      <a:r>
                        <a:rPr lang="en-US" sz="1100" b="0" i="0" u="none" strike="noStrike">
                          <a:solidFill>
                            <a:schemeClr val="tx1"/>
                          </a:solidFill>
                          <a:effectLst/>
                          <a:latin typeface="+mn-lt"/>
                        </a:rPr>
                        <a:t>70</a:t>
                      </a:r>
                    </a:p>
                  </a:txBody>
                  <a:tcPr marL="0" marR="0" marT="0" marB="0" anchor="ctr"/>
                </a:tc>
                <a:tc>
                  <a:txBody>
                    <a:bodyPr/>
                    <a:lstStyle/>
                    <a:p>
                      <a:pPr algn="ctr" fontAlgn="b"/>
                      <a:r>
                        <a:rPr lang="en-US" sz="1100" b="0" i="0" u="none" strike="noStrike">
                          <a:solidFill>
                            <a:schemeClr val="tx1"/>
                          </a:solidFill>
                          <a:effectLst/>
                          <a:latin typeface="+mn-lt"/>
                        </a:rPr>
                        <a:t>6</a:t>
                      </a:r>
                    </a:p>
                  </a:txBody>
                  <a:tcPr marL="0" marR="0" marT="0" marB="0" anchor="ctr"/>
                </a:tc>
                <a:tc>
                  <a:txBody>
                    <a:bodyPr/>
                    <a:lstStyle/>
                    <a:p>
                      <a:pPr algn="ctr" fontAlgn="b"/>
                      <a:r>
                        <a:rPr lang="en-US" sz="1100" b="0" i="0" u="none" strike="noStrike">
                          <a:solidFill>
                            <a:schemeClr val="tx1"/>
                          </a:solidFill>
                          <a:effectLst/>
                          <a:latin typeface="+mn-lt"/>
                        </a:rPr>
                        <a:t>0.2</a:t>
                      </a:r>
                    </a:p>
                  </a:txBody>
                  <a:tcPr marL="0" marR="0" marT="0" marB="0" anchor="b">
                    <a:solidFill>
                      <a:srgbClr val="FF5050"/>
                    </a:solidFill>
                  </a:tcPr>
                </a:tc>
                <a:tc>
                  <a:txBody>
                    <a:bodyPr/>
                    <a:lstStyle/>
                    <a:p>
                      <a:pPr algn="ctr" fontAlgn="b"/>
                      <a:r>
                        <a:rPr lang="en-US" sz="1100" b="0" i="0" u="none" strike="noStrike">
                          <a:solidFill>
                            <a:schemeClr val="tx1"/>
                          </a:solidFill>
                          <a:effectLst/>
                          <a:latin typeface="+mn-lt"/>
                        </a:rPr>
                        <a:t>5</a:t>
                      </a:r>
                    </a:p>
                  </a:txBody>
                  <a:tcPr marL="0" marR="0" marT="0" marB="0" anchor="b"/>
                </a:tc>
                <a:tc>
                  <a:txBody>
                    <a:bodyPr/>
                    <a:lstStyle/>
                    <a:p>
                      <a:pPr algn="ctr" fontAlgn="b"/>
                      <a:r>
                        <a:rPr lang="en-US" sz="1100" u="none" strike="noStrike" dirty="0">
                          <a:solidFill>
                            <a:schemeClr val="tx1"/>
                          </a:solidFill>
                          <a:effectLst/>
                          <a:latin typeface="+mn-lt"/>
                        </a:rPr>
                        <a:t>2</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mn-lt"/>
                        </a:rPr>
                        <a:t>0</a:t>
                      </a:r>
                    </a:p>
                  </a:txBody>
                  <a:tcPr marL="0" marR="0" marT="0" marB="0" anchor="b"/>
                </a:tc>
                <a:tc>
                  <a:txBody>
                    <a:bodyPr/>
                    <a:lstStyle/>
                    <a:p>
                      <a:pPr algn="ctr" fontAlgn="b"/>
                      <a:r>
                        <a:rPr lang="en-US" sz="1100" b="0" i="0" u="none" strike="noStrike">
                          <a:solidFill>
                            <a:schemeClr val="tx1"/>
                          </a:solidFill>
                          <a:effectLst/>
                          <a:latin typeface="+mn-lt"/>
                        </a:rPr>
                        <a:t>3</a:t>
                      </a:r>
                    </a:p>
                  </a:txBody>
                  <a:tcPr marL="0" marR="0" marT="0" marB="0" anchor="b"/>
                </a:tc>
                <a:tc>
                  <a:txBody>
                    <a:bodyPr/>
                    <a:lstStyle/>
                    <a:p>
                      <a:pPr algn="ctr" fontAlgn="b"/>
                      <a:endParaRPr lang="en-US" sz="1100" b="0" i="0" u="none" strike="noStrike">
                        <a:solidFill>
                          <a:schemeClr val="tx1"/>
                        </a:solidFill>
                        <a:effectLst/>
                        <a:latin typeface="+mn-lt"/>
                      </a:endParaRPr>
                    </a:p>
                  </a:txBody>
                  <a:tcPr marL="0" marR="0" marT="0" marB="0" anchor="b"/>
                </a:tc>
                <a:tc>
                  <a:txBody>
                    <a:bodyPr/>
                    <a:lstStyle/>
                    <a:p>
                      <a:pPr algn="ctr" fontAlgn="b"/>
                      <a:endParaRPr lang="en-US" sz="1100" b="0" i="0" u="none" strike="noStrike">
                        <a:solidFill>
                          <a:schemeClr val="tx1"/>
                        </a:solidFill>
                        <a:effectLst/>
                        <a:latin typeface="+mn-lt"/>
                      </a:endParaRPr>
                    </a:p>
                  </a:txBody>
                  <a:tcPr marL="0" marR="0" marT="0" marB="0" anchor="b"/>
                </a:tc>
                <a:extLst>
                  <a:ext uri="{0D108BD9-81ED-4DB2-BD59-A6C34878D82A}">
                    <a16:rowId xmlns:a16="http://schemas.microsoft.com/office/drawing/2014/main" val="1932287569"/>
                  </a:ext>
                </a:extLst>
              </a:tr>
              <a:tr h="249892">
                <a:tc>
                  <a:txBody>
                    <a:bodyPr/>
                    <a:lstStyle/>
                    <a:p>
                      <a:pPr algn="ctr" fontAlgn="b"/>
                      <a:r>
                        <a:rPr lang="en-US" sz="1200" u="none" strike="noStrike" dirty="0">
                          <a:effectLst/>
                        </a:rPr>
                        <a:t>Arkansas Children's Hospital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10/20/2021</a:t>
                      </a:r>
                    </a:p>
                  </a:txBody>
                  <a:tcPr marL="0" marR="0" marT="0" marB="0" anchor="ctr"/>
                </a:tc>
                <a:tc>
                  <a:txBody>
                    <a:bodyPr/>
                    <a:lstStyle/>
                    <a:p>
                      <a:pPr algn="ctr" fontAlgn="b"/>
                      <a:r>
                        <a:rPr lang="en-US" sz="1100" b="0" i="0" u="none" strike="noStrike">
                          <a:solidFill>
                            <a:schemeClr val="tx1"/>
                          </a:solidFill>
                          <a:effectLst/>
                          <a:latin typeface="+mn-lt"/>
                        </a:rPr>
                        <a:t>18.60</a:t>
                      </a:r>
                    </a:p>
                  </a:txBody>
                  <a:tcPr marL="0" marR="0" marT="0" marB="0" anchor="ctr"/>
                </a:tc>
                <a:tc>
                  <a:txBody>
                    <a:bodyPr/>
                    <a:lstStyle/>
                    <a:p>
                      <a:pPr algn="ctr" fontAlgn="b"/>
                      <a:r>
                        <a:rPr lang="en-US" sz="1100" b="0" i="0" u="none" strike="noStrike">
                          <a:solidFill>
                            <a:schemeClr val="tx1"/>
                          </a:solidFill>
                          <a:effectLst/>
                          <a:latin typeface="+mn-lt"/>
                        </a:rPr>
                        <a:t>48</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1.3</a:t>
                      </a:r>
                    </a:p>
                  </a:txBody>
                  <a:tcPr marL="0" marR="0" marT="0" marB="0" anchor="b">
                    <a:solidFill>
                      <a:srgbClr val="FF5050"/>
                    </a:solidFill>
                  </a:tcPr>
                </a:tc>
                <a:tc>
                  <a:txBody>
                    <a:bodyPr/>
                    <a:lstStyle/>
                    <a:p>
                      <a:pPr algn="ctr" fontAlgn="b"/>
                      <a:r>
                        <a:rPr lang="en-US" sz="1100" b="0" i="0" u="none" strike="noStrike">
                          <a:solidFill>
                            <a:schemeClr val="tx1"/>
                          </a:solidFill>
                          <a:effectLst/>
                          <a:latin typeface="+mn-lt"/>
                        </a:rPr>
                        <a:t>26</a:t>
                      </a:r>
                    </a:p>
                  </a:txBody>
                  <a:tcPr marL="0" marR="0" marT="0" marB="0" anchor="b"/>
                </a:tc>
                <a:tc>
                  <a:txBody>
                    <a:bodyPr/>
                    <a:lstStyle/>
                    <a:p>
                      <a:pPr algn="ctr" fontAlgn="b"/>
                      <a:r>
                        <a:rPr lang="en-US" sz="1100" b="0" i="0" u="none" strike="noStrike" dirty="0">
                          <a:solidFill>
                            <a:schemeClr val="tx1"/>
                          </a:solidFill>
                          <a:effectLst/>
                          <a:latin typeface="+mn-lt"/>
                        </a:rPr>
                        <a:t>9</a:t>
                      </a:r>
                    </a:p>
                  </a:txBody>
                  <a:tcPr marL="0" marR="0" marT="0" marB="0" anchor="ctr"/>
                </a:tc>
                <a:tc>
                  <a:txBody>
                    <a:bodyPr/>
                    <a:lstStyle/>
                    <a:p>
                      <a:pPr algn="ctr" fontAlgn="b"/>
                      <a:r>
                        <a:rPr lang="en-US" sz="1100" b="0" i="0" u="none" strike="noStrike">
                          <a:solidFill>
                            <a:schemeClr val="tx1"/>
                          </a:solidFill>
                          <a:effectLst/>
                          <a:latin typeface="+mn-lt"/>
                        </a:rPr>
                        <a:t>14</a:t>
                      </a:r>
                    </a:p>
                  </a:txBody>
                  <a:tcPr marL="0" marR="0" marT="0" marB="0" anchor="b"/>
                </a:tc>
                <a:tc>
                  <a:txBody>
                    <a:bodyPr/>
                    <a:lstStyle/>
                    <a:p>
                      <a:pPr algn="ctr" fontAlgn="b"/>
                      <a:r>
                        <a:rPr lang="en-US" sz="1100" b="0" i="0" u="none" strike="noStrike">
                          <a:solidFill>
                            <a:schemeClr val="tx1"/>
                          </a:solidFill>
                          <a:effectLst/>
                          <a:latin typeface="+mn-lt"/>
                        </a:rPr>
                        <a:t>3</a:t>
                      </a:r>
                    </a:p>
                  </a:txBody>
                  <a:tcPr marL="0" marR="0" marT="0" marB="0" anchor="b"/>
                </a:tc>
                <a:tc>
                  <a:txBody>
                    <a:bodyPr/>
                    <a:lstStyle/>
                    <a:p>
                      <a:pPr algn="ctr" fontAlgn="b"/>
                      <a:r>
                        <a:rPr lang="en-US" sz="1100" b="0" i="0" u="none" strike="noStrike">
                          <a:solidFill>
                            <a:schemeClr val="tx1"/>
                          </a:solidFill>
                          <a:effectLst/>
                          <a:latin typeface="+mn-lt"/>
                        </a:rPr>
                        <a:t>101.57</a:t>
                      </a:r>
                    </a:p>
                  </a:txBody>
                  <a:tcPr marL="0" marR="0" marT="0" marB="0" anchor="b"/>
                </a:tc>
                <a:tc>
                  <a:txBody>
                    <a:bodyPr/>
                    <a:lstStyle/>
                    <a:p>
                      <a:pPr algn="ctr" fontAlgn="b"/>
                      <a:r>
                        <a:rPr lang="en-US" sz="1100" b="0" i="0" u="none" strike="noStrike">
                          <a:solidFill>
                            <a:schemeClr val="tx1"/>
                          </a:solidFill>
                          <a:effectLst/>
                          <a:latin typeface="+mn-lt"/>
                        </a:rPr>
                        <a:t>65.84</a:t>
                      </a:r>
                    </a:p>
                  </a:txBody>
                  <a:tcPr marL="0" marR="0" marT="0" marB="0" anchor="b"/>
                </a:tc>
                <a:extLst>
                  <a:ext uri="{0D108BD9-81ED-4DB2-BD59-A6C34878D82A}">
                    <a16:rowId xmlns:a16="http://schemas.microsoft.com/office/drawing/2014/main" val="3822052516"/>
                  </a:ext>
                </a:extLst>
              </a:tr>
              <a:tr h="381240">
                <a:tc>
                  <a:txBody>
                    <a:bodyPr/>
                    <a:lstStyle/>
                    <a:p>
                      <a:pPr algn="ctr" fontAlgn="b"/>
                      <a:r>
                        <a:rPr lang="en-US" sz="1200" u="none" strike="noStrike" dirty="0">
                          <a:effectLst/>
                        </a:rPr>
                        <a:t>Children's Hospital of Philadelphia</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5/26/2021</a:t>
                      </a:r>
                    </a:p>
                  </a:txBody>
                  <a:tcPr marL="0" marR="0" marT="0" marB="0" anchor="ctr"/>
                </a:tc>
                <a:tc>
                  <a:txBody>
                    <a:bodyPr/>
                    <a:lstStyle/>
                    <a:p>
                      <a:pPr algn="ctr" fontAlgn="b"/>
                      <a:r>
                        <a:rPr lang="en-US" sz="1100" b="0" i="0" u="none" strike="noStrike">
                          <a:solidFill>
                            <a:schemeClr val="tx1"/>
                          </a:solidFill>
                          <a:effectLst/>
                          <a:latin typeface="+mn-lt"/>
                        </a:rPr>
                        <a:t>23.50</a:t>
                      </a:r>
                    </a:p>
                  </a:txBody>
                  <a:tcPr marL="0" marR="0" marT="0" marB="0" anchor="ctr"/>
                </a:tc>
                <a:tc>
                  <a:txBody>
                    <a:bodyPr/>
                    <a:lstStyle/>
                    <a:p>
                      <a:pPr algn="ctr" fontAlgn="b"/>
                      <a:r>
                        <a:rPr lang="en-US" sz="1100" b="0" i="0" u="none" strike="noStrike">
                          <a:solidFill>
                            <a:schemeClr val="tx1"/>
                          </a:solidFill>
                          <a:effectLst/>
                          <a:latin typeface="+mn-lt"/>
                        </a:rPr>
                        <a:t>50</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0.2</a:t>
                      </a:r>
                    </a:p>
                  </a:txBody>
                  <a:tcPr marL="0" marR="0" marT="0" marB="0" anchor="b">
                    <a:solidFill>
                      <a:srgbClr val="FF5050"/>
                    </a:solidFill>
                  </a:tcPr>
                </a:tc>
                <a:tc>
                  <a:txBody>
                    <a:bodyPr/>
                    <a:lstStyle/>
                    <a:p>
                      <a:pPr algn="ctr" fontAlgn="b"/>
                      <a:r>
                        <a:rPr lang="en-US" sz="1100" b="0" i="0" u="none" strike="noStrike">
                          <a:solidFill>
                            <a:schemeClr val="tx1"/>
                          </a:solidFill>
                          <a:effectLst/>
                          <a:latin typeface="+mn-lt"/>
                        </a:rPr>
                        <a:t>4</a:t>
                      </a:r>
                    </a:p>
                  </a:txBody>
                  <a:tcPr marL="0" marR="0" marT="0" marB="0" anchor="b"/>
                </a:tc>
                <a:tc>
                  <a:txBody>
                    <a:bodyPr/>
                    <a:lstStyle/>
                    <a:p>
                      <a:pPr algn="ctr" fontAlgn="b"/>
                      <a:r>
                        <a:rPr lang="en-US" sz="1100" b="0" i="0" u="none" strike="noStrike" dirty="0">
                          <a:solidFill>
                            <a:schemeClr val="tx1"/>
                          </a:solidFill>
                          <a:effectLst/>
                          <a:latin typeface="+mn-lt"/>
                        </a:rPr>
                        <a:t>1</a:t>
                      </a:r>
                    </a:p>
                  </a:txBody>
                  <a:tcPr marL="0" marR="0" marT="0" marB="0" anchor="ctr"/>
                </a:tc>
                <a:tc>
                  <a:txBody>
                    <a:bodyPr/>
                    <a:lstStyle/>
                    <a:p>
                      <a:pPr algn="ctr" fontAlgn="b"/>
                      <a:r>
                        <a:rPr lang="en-US" sz="1100" b="0" i="0" u="none" strike="noStrike">
                          <a:solidFill>
                            <a:schemeClr val="tx1"/>
                          </a:solidFill>
                          <a:effectLst/>
                          <a:latin typeface="+mn-lt"/>
                        </a:rPr>
                        <a:t>2</a:t>
                      </a:r>
                    </a:p>
                  </a:txBody>
                  <a:tcPr marL="0" marR="0" marT="0" marB="0" anchor="b"/>
                </a:tc>
                <a:tc>
                  <a:txBody>
                    <a:bodyPr/>
                    <a:lstStyle/>
                    <a:p>
                      <a:pPr algn="ctr" fontAlgn="b"/>
                      <a:r>
                        <a:rPr lang="en-US" sz="1100" b="0" i="0" u="none" strike="noStrike">
                          <a:solidFill>
                            <a:schemeClr val="tx1"/>
                          </a:solidFill>
                          <a:effectLst/>
                          <a:latin typeface="+mn-lt"/>
                        </a:rPr>
                        <a:t>1</a:t>
                      </a:r>
                    </a:p>
                  </a:txBody>
                  <a:tcPr marL="0" marR="0" marT="0" marB="0" anchor="b"/>
                </a:tc>
                <a:tc>
                  <a:txBody>
                    <a:bodyPr/>
                    <a:lstStyle/>
                    <a:p>
                      <a:pPr algn="ctr" fontAlgn="b"/>
                      <a:r>
                        <a:rPr lang="en-US" sz="1100" b="0" i="0" u="none" strike="noStrike">
                          <a:solidFill>
                            <a:schemeClr val="tx1"/>
                          </a:solidFill>
                          <a:effectLst/>
                          <a:latin typeface="+mn-lt"/>
                        </a:rPr>
                        <a:t>54.50</a:t>
                      </a:r>
                    </a:p>
                  </a:txBody>
                  <a:tcPr marL="0" marR="0" marT="0" marB="0" anchor="b"/>
                </a:tc>
                <a:tc>
                  <a:txBody>
                    <a:bodyPr/>
                    <a:lstStyle/>
                    <a:p>
                      <a:pPr algn="ctr" fontAlgn="b"/>
                      <a:r>
                        <a:rPr lang="en-US" sz="1100" b="0" i="0" u="none" strike="noStrike">
                          <a:solidFill>
                            <a:schemeClr val="tx1"/>
                          </a:solidFill>
                          <a:effectLst/>
                          <a:latin typeface="+mn-lt"/>
                        </a:rPr>
                        <a:t>29.12</a:t>
                      </a:r>
                    </a:p>
                  </a:txBody>
                  <a:tcPr marL="0" marR="0" marT="0" marB="0" anchor="b"/>
                </a:tc>
                <a:extLst>
                  <a:ext uri="{0D108BD9-81ED-4DB2-BD59-A6C34878D82A}">
                    <a16:rowId xmlns:a16="http://schemas.microsoft.com/office/drawing/2014/main" val="1574486783"/>
                  </a:ext>
                </a:extLst>
              </a:tr>
              <a:tr h="249892">
                <a:tc>
                  <a:txBody>
                    <a:bodyPr/>
                    <a:lstStyle/>
                    <a:p>
                      <a:pPr algn="ctr" fontAlgn="b"/>
                      <a:r>
                        <a:rPr lang="en-US" sz="1200" u="none" strike="noStrike" dirty="0">
                          <a:effectLst/>
                        </a:rPr>
                        <a:t>Cincinnati Children's Hospital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9/21/2022</a:t>
                      </a:r>
                    </a:p>
                  </a:txBody>
                  <a:tcPr marL="0" marR="0" marT="0" marB="0" anchor="ctr"/>
                </a:tc>
                <a:tc>
                  <a:txBody>
                    <a:bodyPr/>
                    <a:lstStyle/>
                    <a:p>
                      <a:pPr algn="ctr" fontAlgn="b"/>
                      <a:r>
                        <a:rPr lang="en-US" sz="1100" b="0" i="0" u="none" strike="noStrike">
                          <a:solidFill>
                            <a:schemeClr val="tx1"/>
                          </a:solidFill>
                          <a:effectLst/>
                          <a:latin typeface="+mn-lt"/>
                        </a:rPr>
                        <a:t>7.40</a:t>
                      </a:r>
                    </a:p>
                  </a:txBody>
                  <a:tcPr marL="0" marR="0" marT="0" marB="0" anchor="ctr"/>
                </a:tc>
                <a:tc>
                  <a:txBody>
                    <a:bodyPr/>
                    <a:lstStyle/>
                    <a:p>
                      <a:pPr algn="ctr" fontAlgn="b"/>
                      <a:r>
                        <a:rPr lang="en-US" sz="1100" b="0" i="0" u="none" strike="noStrike">
                          <a:solidFill>
                            <a:schemeClr val="tx1"/>
                          </a:solidFill>
                          <a:effectLst/>
                          <a:latin typeface="+mn-lt"/>
                        </a:rPr>
                        <a:t>50</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1.9</a:t>
                      </a:r>
                    </a:p>
                  </a:txBody>
                  <a:tcPr marL="0" marR="0" marT="0" marB="0" anchor="b">
                    <a:solidFill>
                      <a:srgbClr val="FF5050"/>
                    </a:solidFill>
                  </a:tcPr>
                </a:tc>
                <a:tc>
                  <a:txBody>
                    <a:bodyPr/>
                    <a:lstStyle/>
                    <a:p>
                      <a:pPr algn="ctr" fontAlgn="b"/>
                      <a:r>
                        <a:rPr lang="en-US" sz="1100" b="0" i="0" u="none" strike="noStrike">
                          <a:solidFill>
                            <a:schemeClr val="tx1"/>
                          </a:solidFill>
                          <a:effectLst/>
                          <a:latin typeface="+mn-lt"/>
                        </a:rPr>
                        <a:t>16</a:t>
                      </a:r>
                    </a:p>
                  </a:txBody>
                  <a:tcPr marL="0" marR="0" marT="0" marB="0" anchor="b"/>
                </a:tc>
                <a:tc>
                  <a:txBody>
                    <a:bodyPr/>
                    <a:lstStyle/>
                    <a:p>
                      <a:pPr algn="ctr" fontAlgn="b"/>
                      <a:r>
                        <a:rPr lang="en-US" sz="1100" b="0" i="0" u="none" strike="noStrike" dirty="0">
                          <a:solidFill>
                            <a:schemeClr val="tx1"/>
                          </a:solidFill>
                          <a:effectLst/>
                          <a:latin typeface="+mn-lt"/>
                        </a:rPr>
                        <a:t>2</a:t>
                      </a:r>
                    </a:p>
                  </a:txBody>
                  <a:tcPr marL="0" marR="0" marT="0" marB="0" anchor="ctr"/>
                </a:tc>
                <a:tc>
                  <a:txBody>
                    <a:bodyPr/>
                    <a:lstStyle/>
                    <a:p>
                      <a:pPr algn="ctr" fontAlgn="b"/>
                      <a:r>
                        <a:rPr lang="en-US" sz="1100" b="0" i="0" u="none" strike="noStrike" dirty="0">
                          <a:solidFill>
                            <a:schemeClr val="tx1"/>
                          </a:solidFill>
                          <a:effectLst/>
                          <a:latin typeface="+mn-lt"/>
                        </a:rPr>
                        <a:t>9</a:t>
                      </a:r>
                    </a:p>
                  </a:txBody>
                  <a:tcPr marL="0" marR="0" marT="0" marB="0" anchor="b"/>
                </a:tc>
                <a:tc>
                  <a:txBody>
                    <a:bodyPr/>
                    <a:lstStyle/>
                    <a:p>
                      <a:pPr algn="ctr" fontAlgn="b"/>
                      <a:r>
                        <a:rPr lang="en-US" sz="1100" b="0" i="0" u="none" strike="noStrike">
                          <a:solidFill>
                            <a:schemeClr val="tx1"/>
                          </a:solidFill>
                          <a:effectLst/>
                          <a:latin typeface="+mn-lt"/>
                        </a:rPr>
                        <a:t>5</a:t>
                      </a:r>
                    </a:p>
                  </a:txBody>
                  <a:tcPr marL="0" marR="0" marT="0" marB="0" anchor="b"/>
                </a:tc>
                <a:tc>
                  <a:txBody>
                    <a:bodyPr/>
                    <a:lstStyle/>
                    <a:p>
                      <a:pPr algn="ctr" fontAlgn="b"/>
                      <a:r>
                        <a:rPr lang="en-US" sz="1100" b="0" i="0" u="none" strike="noStrike">
                          <a:solidFill>
                            <a:schemeClr val="tx1"/>
                          </a:solidFill>
                          <a:effectLst/>
                          <a:latin typeface="+mn-lt"/>
                        </a:rPr>
                        <a:t>71.00</a:t>
                      </a:r>
                    </a:p>
                  </a:txBody>
                  <a:tcPr marL="0" marR="0" marT="0" marB="0" anchor="b"/>
                </a:tc>
                <a:tc>
                  <a:txBody>
                    <a:bodyPr/>
                    <a:lstStyle/>
                    <a:p>
                      <a:pPr algn="ctr" fontAlgn="b"/>
                      <a:r>
                        <a:rPr lang="en-US" sz="1100" b="0" i="0" u="none" strike="noStrike">
                          <a:solidFill>
                            <a:schemeClr val="tx1"/>
                          </a:solidFill>
                          <a:effectLst/>
                          <a:latin typeface="+mn-lt"/>
                        </a:rPr>
                        <a:t>48.92</a:t>
                      </a:r>
                    </a:p>
                  </a:txBody>
                  <a:tcPr marL="0" marR="0" marT="0" marB="0" anchor="b"/>
                </a:tc>
                <a:extLst>
                  <a:ext uri="{0D108BD9-81ED-4DB2-BD59-A6C34878D82A}">
                    <a16:rowId xmlns:a16="http://schemas.microsoft.com/office/drawing/2014/main" val="430620474"/>
                  </a:ext>
                </a:extLst>
              </a:tr>
              <a:tr h="249892">
                <a:tc>
                  <a:txBody>
                    <a:bodyPr/>
                    <a:lstStyle/>
                    <a:p>
                      <a:pPr algn="ctr" fontAlgn="b"/>
                      <a:r>
                        <a:rPr lang="en-US" sz="1200" u="none" strike="noStrike" dirty="0">
                          <a:effectLst/>
                        </a:rPr>
                        <a:t>National Jewish Health</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8/24/2022</a:t>
                      </a:r>
                    </a:p>
                  </a:txBody>
                  <a:tcPr marL="0" marR="0" marT="0" marB="0" anchor="ctr"/>
                </a:tc>
                <a:tc>
                  <a:txBody>
                    <a:bodyPr/>
                    <a:lstStyle/>
                    <a:p>
                      <a:pPr algn="ctr" fontAlgn="b"/>
                      <a:r>
                        <a:rPr lang="en-US" sz="1100" b="0" i="0" u="none" strike="noStrike">
                          <a:solidFill>
                            <a:schemeClr val="tx1"/>
                          </a:solidFill>
                          <a:effectLst/>
                          <a:latin typeface="+mn-lt"/>
                        </a:rPr>
                        <a:t>8.33</a:t>
                      </a:r>
                    </a:p>
                  </a:txBody>
                  <a:tcPr marL="0" marR="0" marT="0" marB="0" anchor="ctr"/>
                </a:tc>
                <a:tc>
                  <a:txBody>
                    <a:bodyPr/>
                    <a:lstStyle/>
                    <a:p>
                      <a:pPr algn="ctr" fontAlgn="b"/>
                      <a:r>
                        <a:rPr lang="en-US" sz="1100" b="0" i="0" u="none" strike="noStrike">
                          <a:solidFill>
                            <a:schemeClr val="tx1"/>
                          </a:solidFill>
                          <a:effectLst/>
                          <a:latin typeface="+mn-lt"/>
                        </a:rPr>
                        <a:t>250</a:t>
                      </a:r>
                    </a:p>
                  </a:txBody>
                  <a:tcPr marL="0" marR="0" marT="0" marB="0" anchor="ctr"/>
                </a:tc>
                <a:tc>
                  <a:txBody>
                    <a:bodyPr/>
                    <a:lstStyle/>
                    <a:p>
                      <a:pPr algn="ctr" fontAlgn="b"/>
                      <a:r>
                        <a:rPr lang="en-US" sz="1100" b="0" i="0" u="none" strike="noStrike">
                          <a:solidFill>
                            <a:schemeClr val="tx1"/>
                          </a:solidFill>
                          <a:effectLst/>
                          <a:latin typeface="+mn-lt"/>
                        </a:rPr>
                        <a:t>21</a:t>
                      </a:r>
                    </a:p>
                  </a:txBody>
                  <a:tcPr marL="0" marR="0" marT="0" marB="0" anchor="ctr"/>
                </a:tc>
                <a:tc>
                  <a:txBody>
                    <a:bodyPr/>
                    <a:lstStyle/>
                    <a:p>
                      <a:pPr algn="ctr" fontAlgn="b"/>
                      <a:r>
                        <a:rPr lang="en-US" sz="1100" b="0" i="0" u="none" strike="noStrike">
                          <a:solidFill>
                            <a:schemeClr val="tx1"/>
                          </a:solidFill>
                          <a:effectLst/>
                          <a:latin typeface="+mn-lt"/>
                        </a:rPr>
                        <a:t>2.0</a:t>
                      </a:r>
                    </a:p>
                  </a:txBody>
                  <a:tcPr marL="0" marR="0" marT="0" marB="0" anchor="b">
                    <a:solidFill>
                      <a:srgbClr val="FF5050"/>
                    </a:solidFill>
                  </a:tcPr>
                </a:tc>
                <a:tc>
                  <a:txBody>
                    <a:bodyPr/>
                    <a:lstStyle/>
                    <a:p>
                      <a:pPr algn="ctr" fontAlgn="b"/>
                      <a:r>
                        <a:rPr lang="en-US" sz="1100" b="0" i="0" u="none" strike="noStrike">
                          <a:solidFill>
                            <a:schemeClr val="tx1"/>
                          </a:solidFill>
                          <a:effectLst/>
                          <a:latin typeface="+mn-lt"/>
                        </a:rPr>
                        <a:t>19</a:t>
                      </a:r>
                    </a:p>
                  </a:txBody>
                  <a:tcPr marL="0" marR="0" marT="0" marB="0" anchor="b"/>
                </a:tc>
                <a:tc>
                  <a:txBody>
                    <a:bodyPr/>
                    <a:lstStyle/>
                    <a:p>
                      <a:pPr algn="ctr" fontAlgn="b"/>
                      <a:r>
                        <a:rPr lang="en-US" sz="1100" b="0" i="0" u="none" strike="noStrike" dirty="0">
                          <a:solidFill>
                            <a:schemeClr val="tx1"/>
                          </a:solidFill>
                          <a:effectLst/>
                          <a:latin typeface="+mn-lt"/>
                        </a:rPr>
                        <a:t>5</a:t>
                      </a:r>
                    </a:p>
                  </a:txBody>
                  <a:tcPr marL="0" marR="0" marT="0" marB="0" anchor="ctr"/>
                </a:tc>
                <a:tc>
                  <a:txBody>
                    <a:bodyPr/>
                    <a:lstStyle/>
                    <a:p>
                      <a:pPr algn="ctr" fontAlgn="b"/>
                      <a:r>
                        <a:rPr lang="en-US" sz="1100" b="0" i="0" u="none" strike="noStrike">
                          <a:solidFill>
                            <a:schemeClr val="tx1"/>
                          </a:solidFill>
                          <a:effectLst/>
                          <a:latin typeface="+mn-lt"/>
                        </a:rPr>
                        <a:t>3</a:t>
                      </a:r>
                    </a:p>
                  </a:txBody>
                  <a:tcPr marL="0" marR="0" marT="0" marB="0" anchor="b"/>
                </a:tc>
                <a:tc>
                  <a:txBody>
                    <a:bodyPr/>
                    <a:lstStyle/>
                    <a:p>
                      <a:pPr algn="ctr" fontAlgn="b"/>
                      <a:r>
                        <a:rPr lang="en-US" sz="1100" b="0" i="0" u="none" strike="noStrike">
                          <a:solidFill>
                            <a:schemeClr val="tx1"/>
                          </a:solidFill>
                          <a:effectLst/>
                          <a:latin typeface="+mn-lt"/>
                        </a:rPr>
                        <a:t>11</a:t>
                      </a:r>
                    </a:p>
                  </a:txBody>
                  <a:tcPr marL="0" marR="0" marT="0" marB="0" anchor="b"/>
                </a:tc>
                <a:tc>
                  <a:txBody>
                    <a:bodyPr/>
                    <a:lstStyle/>
                    <a:p>
                      <a:pPr algn="ctr" fontAlgn="b"/>
                      <a:r>
                        <a:rPr lang="en-US" sz="1100" b="0" i="0" u="none" strike="noStrike">
                          <a:solidFill>
                            <a:schemeClr val="tx1"/>
                          </a:solidFill>
                          <a:effectLst/>
                          <a:latin typeface="+mn-lt"/>
                        </a:rPr>
                        <a:t>100.00</a:t>
                      </a:r>
                    </a:p>
                  </a:txBody>
                  <a:tcPr marL="0" marR="0" marT="0" marB="0" anchor="b"/>
                </a:tc>
                <a:tc>
                  <a:txBody>
                    <a:bodyPr/>
                    <a:lstStyle/>
                    <a:p>
                      <a:pPr algn="ctr" fontAlgn="b"/>
                      <a:r>
                        <a:rPr lang="en-US" sz="1100" b="0" i="0" u="none" strike="noStrike">
                          <a:solidFill>
                            <a:schemeClr val="tx1"/>
                          </a:solidFill>
                          <a:effectLst/>
                          <a:latin typeface="+mn-lt"/>
                        </a:rPr>
                        <a:t>39.40</a:t>
                      </a:r>
                    </a:p>
                  </a:txBody>
                  <a:tcPr marL="0" marR="0" marT="0" marB="0" anchor="b"/>
                </a:tc>
                <a:extLst>
                  <a:ext uri="{0D108BD9-81ED-4DB2-BD59-A6C34878D82A}">
                    <a16:rowId xmlns:a16="http://schemas.microsoft.com/office/drawing/2014/main" val="3491254641"/>
                  </a:ext>
                </a:extLst>
              </a:tr>
              <a:tr h="381240">
                <a:tc>
                  <a:txBody>
                    <a:bodyPr/>
                    <a:lstStyle/>
                    <a:p>
                      <a:pPr algn="ctr" fontAlgn="b"/>
                      <a:r>
                        <a:rPr lang="en-US" sz="1200" u="none" strike="noStrike">
                          <a:effectLst/>
                        </a:rPr>
                        <a:t>Nationwide Children's Hospital</a:t>
                      </a:r>
                      <a:endParaRPr lang="en-US" sz="1200" b="0" i="0" u="none" strike="noStrike">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3/4/2022</a:t>
                      </a:r>
                    </a:p>
                  </a:txBody>
                  <a:tcPr marL="0" marR="0" marT="0" marB="0" anchor="ctr"/>
                </a:tc>
                <a:tc>
                  <a:txBody>
                    <a:bodyPr/>
                    <a:lstStyle/>
                    <a:p>
                      <a:pPr algn="ctr" fontAlgn="b"/>
                      <a:r>
                        <a:rPr lang="en-US" sz="1100" b="0" i="0" u="none" strike="noStrike">
                          <a:solidFill>
                            <a:schemeClr val="tx1"/>
                          </a:solidFill>
                          <a:effectLst/>
                          <a:latin typeface="+mn-lt"/>
                        </a:rPr>
                        <a:t>14.10</a:t>
                      </a:r>
                    </a:p>
                  </a:txBody>
                  <a:tcPr marL="0" marR="0" marT="0" marB="0" anchor="ctr"/>
                </a:tc>
                <a:tc>
                  <a:txBody>
                    <a:bodyPr/>
                    <a:lstStyle/>
                    <a:p>
                      <a:pPr algn="ctr" fontAlgn="b"/>
                      <a:r>
                        <a:rPr lang="en-US" sz="1100" b="0" i="0" u="none" strike="noStrike">
                          <a:solidFill>
                            <a:schemeClr val="tx1"/>
                          </a:solidFill>
                          <a:effectLst/>
                          <a:latin typeface="+mn-lt"/>
                        </a:rPr>
                        <a:t>75</a:t>
                      </a:r>
                    </a:p>
                  </a:txBody>
                  <a:tcPr marL="0" marR="0" marT="0" marB="0" anchor="ctr"/>
                </a:tc>
                <a:tc>
                  <a:txBody>
                    <a:bodyPr/>
                    <a:lstStyle/>
                    <a:p>
                      <a:pPr algn="ctr" fontAlgn="b"/>
                      <a:r>
                        <a:rPr lang="en-US" sz="1100" b="0" i="0" u="none" strike="noStrike">
                          <a:solidFill>
                            <a:schemeClr val="tx1"/>
                          </a:solidFill>
                          <a:effectLst/>
                          <a:latin typeface="+mn-lt"/>
                        </a:rPr>
                        <a:t>6</a:t>
                      </a:r>
                    </a:p>
                  </a:txBody>
                  <a:tcPr marL="0" marR="0" marT="0" marB="0" anchor="ctr"/>
                </a:tc>
                <a:tc>
                  <a:txBody>
                    <a:bodyPr/>
                    <a:lstStyle/>
                    <a:p>
                      <a:pPr algn="ctr" fontAlgn="b"/>
                      <a:r>
                        <a:rPr lang="en-US" sz="1100" b="0" i="0" u="none" strike="noStrike" dirty="0">
                          <a:solidFill>
                            <a:schemeClr val="tx1"/>
                          </a:solidFill>
                          <a:effectLst/>
                          <a:latin typeface="+mn-lt"/>
                        </a:rPr>
                        <a:t>2.8</a:t>
                      </a:r>
                    </a:p>
                  </a:txBody>
                  <a:tcPr marL="0" marR="0" marT="0" marB="0" anchor="b">
                    <a:solidFill>
                      <a:srgbClr val="FF5050"/>
                    </a:solidFill>
                  </a:tcPr>
                </a:tc>
                <a:tc>
                  <a:txBody>
                    <a:bodyPr/>
                    <a:lstStyle/>
                    <a:p>
                      <a:pPr algn="ctr" fontAlgn="b"/>
                      <a:r>
                        <a:rPr lang="en-US" sz="1100" b="0" i="0" u="none" strike="noStrike">
                          <a:solidFill>
                            <a:schemeClr val="tx1"/>
                          </a:solidFill>
                          <a:effectLst/>
                          <a:latin typeface="+mn-lt"/>
                        </a:rPr>
                        <a:t>42</a:t>
                      </a:r>
                    </a:p>
                  </a:txBody>
                  <a:tcPr marL="0" marR="0" marT="0" marB="0" anchor="b"/>
                </a:tc>
                <a:tc>
                  <a:txBody>
                    <a:bodyPr/>
                    <a:lstStyle/>
                    <a:p>
                      <a:pPr algn="ctr" fontAlgn="b"/>
                      <a:r>
                        <a:rPr lang="en-US" sz="1100" b="0" i="0" u="none" strike="noStrike" dirty="0">
                          <a:solidFill>
                            <a:schemeClr val="tx1"/>
                          </a:solidFill>
                          <a:effectLst/>
                          <a:latin typeface="+mn-lt"/>
                        </a:rPr>
                        <a:t>12</a:t>
                      </a:r>
                    </a:p>
                  </a:txBody>
                  <a:tcPr marL="0" marR="0" marT="0" marB="0" anchor="ctr"/>
                </a:tc>
                <a:tc>
                  <a:txBody>
                    <a:bodyPr/>
                    <a:lstStyle/>
                    <a:p>
                      <a:pPr algn="ctr" fontAlgn="b"/>
                      <a:r>
                        <a:rPr lang="en-US" sz="1100" b="0" i="0" u="none" strike="noStrike">
                          <a:solidFill>
                            <a:schemeClr val="tx1"/>
                          </a:solidFill>
                          <a:effectLst/>
                          <a:latin typeface="+mn-lt"/>
                        </a:rPr>
                        <a:t>28</a:t>
                      </a:r>
                    </a:p>
                  </a:txBody>
                  <a:tcPr marL="0" marR="0" marT="0" marB="0" anchor="b"/>
                </a:tc>
                <a:tc>
                  <a:txBody>
                    <a:bodyPr/>
                    <a:lstStyle/>
                    <a:p>
                      <a:pPr algn="ctr" fontAlgn="b"/>
                      <a:r>
                        <a:rPr lang="en-US" sz="1100" b="0" i="0" u="none" strike="noStrike" dirty="0">
                          <a:solidFill>
                            <a:schemeClr val="tx1"/>
                          </a:solidFill>
                          <a:effectLst/>
                          <a:latin typeface="+mn-lt"/>
                        </a:rPr>
                        <a:t>2</a:t>
                      </a:r>
                    </a:p>
                  </a:txBody>
                  <a:tcPr marL="0" marR="0" marT="0" marB="0" anchor="b"/>
                </a:tc>
                <a:tc>
                  <a:txBody>
                    <a:bodyPr/>
                    <a:lstStyle/>
                    <a:p>
                      <a:pPr algn="ctr" fontAlgn="b"/>
                      <a:r>
                        <a:rPr lang="en-US" sz="1100" b="0" i="0" u="none" strike="noStrike">
                          <a:solidFill>
                            <a:schemeClr val="tx1"/>
                          </a:solidFill>
                          <a:effectLst/>
                          <a:latin typeface="+mn-lt"/>
                        </a:rPr>
                        <a:t>86.25</a:t>
                      </a:r>
                    </a:p>
                  </a:txBody>
                  <a:tcPr marL="0" marR="0" marT="0" marB="0" anchor="b"/>
                </a:tc>
                <a:tc>
                  <a:txBody>
                    <a:bodyPr/>
                    <a:lstStyle/>
                    <a:p>
                      <a:pPr algn="ctr" fontAlgn="b"/>
                      <a:r>
                        <a:rPr lang="en-US" sz="1100" b="0" i="0" u="none" strike="noStrike">
                          <a:solidFill>
                            <a:schemeClr val="tx1"/>
                          </a:solidFill>
                          <a:effectLst/>
                          <a:latin typeface="+mn-lt"/>
                        </a:rPr>
                        <a:t>64.75</a:t>
                      </a:r>
                    </a:p>
                  </a:txBody>
                  <a:tcPr marL="0" marR="0" marT="0" marB="0" anchor="b"/>
                </a:tc>
                <a:extLst>
                  <a:ext uri="{0D108BD9-81ED-4DB2-BD59-A6C34878D82A}">
                    <a16:rowId xmlns:a16="http://schemas.microsoft.com/office/drawing/2014/main" val="2690465319"/>
                  </a:ext>
                </a:extLst>
              </a:tr>
              <a:tr h="381240">
                <a:tc>
                  <a:txBody>
                    <a:bodyPr/>
                    <a:lstStyle/>
                    <a:p>
                      <a:pPr algn="ctr" fontAlgn="b"/>
                      <a:r>
                        <a:rPr lang="en-US" sz="1200" u="none" strike="noStrike" dirty="0">
                          <a:effectLst/>
                        </a:rPr>
                        <a:t>Payton Manning Children's Hospital</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7/19/2022</a:t>
                      </a:r>
                    </a:p>
                  </a:txBody>
                  <a:tcPr marL="0" marR="0" marT="0" marB="0" anchor="ctr"/>
                </a:tc>
                <a:tc>
                  <a:txBody>
                    <a:bodyPr/>
                    <a:lstStyle/>
                    <a:p>
                      <a:pPr algn="ctr" fontAlgn="b"/>
                      <a:r>
                        <a:rPr lang="en-US" sz="1100" b="0" i="0" u="none" strike="noStrike">
                          <a:solidFill>
                            <a:schemeClr val="tx1"/>
                          </a:solidFill>
                          <a:effectLst/>
                          <a:latin typeface="+mn-lt"/>
                        </a:rPr>
                        <a:t>9.53</a:t>
                      </a:r>
                    </a:p>
                  </a:txBody>
                  <a:tcPr marL="0" marR="0" marT="0" marB="0" anchor="ctr"/>
                </a:tc>
                <a:tc>
                  <a:txBody>
                    <a:bodyPr/>
                    <a:lstStyle/>
                    <a:p>
                      <a:pPr algn="ctr" fontAlgn="b"/>
                      <a:r>
                        <a:rPr lang="en-US" sz="1100" b="0" i="0" u="none" strike="noStrike">
                          <a:solidFill>
                            <a:schemeClr val="tx1"/>
                          </a:solidFill>
                          <a:effectLst/>
                          <a:latin typeface="+mn-lt"/>
                        </a:rPr>
                        <a:t>25</a:t>
                      </a:r>
                    </a:p>
                  </a:txBody>
                  <a:tcPr marL="0" marR="0" marT="0" marB="0" anchor="ctr"/>
                </a:tc>
                <a:tc>
                  <a:txBody>
                    <a:bodyPr/>
                    <a:lstStyle/>
                    <a:p>
                      <a:pPr algn="ctr" fontAlgn="b"/>
                      <a:r>
                        <a:rPr lang="en-US" sz="1100" b="0" i="0" u="none" strike="noStrike">
                          <a:solidFill>
                            <a:schemeClr val="tx1"/>
                          </a:solidFill>
                          <a:effectLst/>
                          <a:latin typeface="+mn-lt"/>
                        </a:rPr>
                        <a:t>2</a:t>
                      </a:r>
                    </a:p>
                  </a:txBody>
                  <a:tcPr marL="0" marR="0" marT="0" marB="0" anchor="ctr"/>
                </a:tc>
                <a:tc>
                  <a:txBody>
                    <a:bodyPr/>
                    <a:lstStyle/>
                    <a:p>
                      <a:pPr algn="ctr" fontAlgn="b"/>
                      <a:r>
                        <a:rPr lang="en-US" sz="1100" b="0" i="0" u="none" strike="noStrike">
                          <a:solidFill>
                            <a:schemeClr val="tx1"/>
                          </a:solidFill>
                          <a:effectLst/>
                          <a:latin typeface="+mn-lt"/>
                        </a:rPr>
                        <a:t>1.0</a:t>
                      </a:r>
                    </a:p>
                  </a:txBody>
                  <a:tcPr marL="0" marR="0" marT="0" marB="0" anchor="b">
                    <a:noFill/>
                  </a:tcPr>
                </a:tc>
                <a:tc>
                  <a:txBody>
                    <a:bodyPr/>
                    <a:lstStyle/>
                    <a:p>
                      <a:pPr algn="ctr" fontAlgn="b"/>
                      <a:r>
                        <a:rPr lang="en-US" sz="1100" b="0" i="0" u="none" strike="noStrike">
                          <a:solidFill>
                            <a:schemeClr val="tx1"/>
                          </a:solidFill>
                          <a:effectLst/>
                          <a:latin typeface="+mn-lt"/>
                        </a:rPr>
                        <a:t>10</a:t>
                      </a:r>
                    </a:p>
                  </a:txBody>
                  <a:tcPr marL="0" marR="0" marT="0" marB="0" anchor="b"/>
                </a:tc>
                <a:tc>
                  <a:txBody>
                    <a:bodyPr/>
                    <a:lstStyle/>
                    <a:p>
                      <a:pPr algn="ctr" fontAlgn="b"/>
                      <a:r>
                        <a:rPr lang="en-US" sz="1100" b="0" i="0" u="none" strike="noStrike" dirty="0">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5</a:t>
                      </a:r>
                    </a:p>
                  </a:txBody>
                  <a:tcPr marL="0" marR="0" marT="0" marB="0" anchor="b"/>
                </a:tc>
                <a:tc>
                  <a:txBody>
                    <a:bodyPr/>
                    <a:lstStyle/>
                    <a:p>
                      <a:pPr algn="ctr" fontAlgn="b"/>
                      <a:r>
                        <a:rPr lang="en-US" sz="1100" b="0" i="0" u="none" strike="noStrike" dirty="0">
                          <a:solidFill>
                            <a:schemeClr val="tx1"/>
                          </a:solidFill>
                          <a:effectLst/>
                          <a:latin typeface="+mn-lt"/>
                        </a:rPr>
                        <a:t>1</a:t>
                      </a:r>
                    </a:p>
                  </a:txBody>
                  <a:tcPr marL="0" marR="0" marT="0" marB="0" anchor="b"/>
                </a:tc>
                <a:tc>
                  <a:txBody>
                    <a:bodyPr/>
                    <a:lstStyle/>
                    <a:p>
                      <a:pPr algn="ctr" fontAlgn="b"/>
                      <a:r>
                        <a:rPr lang="en-US" sz="1100" b="0" i="0" u="none" strike="noStrike">
                          <a:solidFill>
                            <a:schemeClr val="tx1"/>
                          </a:solidFill>
                          <a:effectLst/>
                          <a:latin typeface="+mn-lt"/>
                        </a:rPr>
                        <a:t>53.80</a:t>
                      </a:r>
                    </a:p>
                  </a:txBody>
                  <a:tcPr marL="0" marR="0" marT="0" marB="0" anchor="b"/>
                </a:tc>
                <a:tc>
                  <a:txBody>
                    <a:bodyPr/>
                    <a:lstStyle/>
                    <a:p>
                      <a:pPr algn="ctr" fontAlgn="b"/>
                      <a:r>
                        <a:rPr lang="en-US" sz="1100" b="0" i="0" u="none" strike="noStrike">
                          <a:solidFill>
                            <a:schemeClr val="tx1"/>
                          </a:solidFill>
                          <a:effectLst/>
                          <a:latin typeface="+mn-lt"/>
                        </a:rPr>
                        <a:t>37.29</a:t>
                      </a:r>
                    </a:p>
                  </a:txBody>
                  <a:tcPr marL="0" marR="0" marT="0" marB="0" anchor="b"/>
                </a:tc>
                <a:extLst>
                  <a:ext uri="{0D108BD9-81ED-4DB2-BD59-A6C34878D82A}">
                    <a16:rowId xmlns:a16="http://schemas.microsoft.com/office/drawing/2014/main" val="832286796"/>
                  </a:ext>
                </a:extLst>
              </a:tr>
              <a:tr h="249892">
                <a:tc>
                  <a:txBody>
                    <a:bodyPr/>
                    <a:lstStyle/>
                    <a:p>
                      <a:pPr algn="ctr" fontAlgn="b"/>
                      <a:r>
                        <a:rPr lang="en-US" sz="1200" u="none" strike="noStrike" dirty="0">
                          <a:effectLst/>
                        </a:rPr>
                        <a:t>U. of California, San Diego</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11/10/2021</a:t>
                      </a:r>
                    </a:p>
                  </a:txBody>
                  <a:tcPr marL="0" marR="0" marT="0" marB="0" anchor="ctr"/>
                </a:tc>
                <a:tc>
                  <a:txBody>
                    <a:bodyPr/>
                    <a:lstStyle/>
                    <a:p>
                      <a:pPr algn="ctr" fontAlgn="b"/>
                      <a:r>
                        <a:rPr lang="en-US" sz="1100" b="0" i="0" u="none" strike="noStrike">
                          <a:solidFill>
                            <a:schemeClr val="tx1"/>
                          </a:solidFill>
                          <a:effectLst/>
                          <a:latin typeface="+mn-lt"/>
                        </a:rPr>
                        <a:t>17.90</a:t>
                      </a:r>
                    </a:p>
                  </a:txBody>
                  <a:tcPr marL="0" marR="0" marT="0" marB="0" anchor="ctr"/>
                </a:tc>
                <a:tc>
                  <a:txBody>
                    <a:bodyPr/>
                    <a:lstStyle/>
                    <a:p>
                      <a:pPr algn="ctr" fontAlgn="b"/>
                      <a:r>
                        <a:rPr lang="en-US" sz="1100" b="0" i="0" u="none" strike="noStrike">
                          <a:solidFill>
                            <a:schemeClr val="tx1"/>
                          </a:solidFill>
                          <a:effectLst/>
                          <a:latin typeface="+mn-lt"/>
                        </a:rPr>
                        <a:t>65</a:t>
                      </a:r>
                    </a:p>
                  </a:txBody>
                  <a:tcPr marL="0" marR="0" marT="0" marB="0" anchor="ctr"/>
                </a:tc>
                <a:tc>
                  <a:txBody>
                    <a:bodyPr/>
                    <a:lstStyle/>
                    <a:p>
                      <a:pPr algn="ctr" fontAlgn="b"/>
                      <a:r>
                        <a:rPr lang="en-US" sz="1100" b="0" i="0" u="none" strike="noStrike">
                          <a:solidFill>
                            <a:schemeClr val="tx1"/>
                          </a:solidFill>
                          <a:effectLst/>
                          <a:latin typeface="+mn-lt"/>
                        </a:rPr>
                        <a:t>5</a:t>
                      </a:r>
                    </a:p>
                  </a:txBody>
                  <a:tcPr marL="0" marR="0" marT="0" marB="0" anchor="ctr"/>
                </a:tc>
                <a:tc>
                  <a:txBody>
                    <a:bodyPr/>
                    <a:lstStyle/>
                    <a:p>
                      <a:pPr algn="ctr" fontAlgn="b"/>
                      <a:r>
                        <a:rPr lang="en-US" sz="1100" b="0" i="0" u="none" strike="noStrike">
                          <a:solidFill>
                            <a:schemeClr val="tx1"/>
                          </a:solidFill>
                          <a:effectLst/>
                          <a:latin typeface="+mn-lt"/>
                        </a:rPr>
                        <a:t>0.5</a:t>
                      </a:r>
                    </a:p>
                  </a:txBody>
                  <a:tcPr marL="0" marR="0" marT="0" marB="0" anchor="b">
                    <a:solidFill>
                      <a:srgbClr val="FF5050"/>
                    </a:solidFill>
                  </a:tcPr>
                </a:tc>
                <a:tc>
                  <a:txBody>
                    <a:bodyPr/>
                    <a:lstStyle/>
                    <a:p>
                      <a:pPr algn="ctr" fontAlgn="b"/>
                      <a:r>
                        <a:rPr lang="en-US" sz="1100" b="0" i="0" u="none" strike="noStrike">
                          <a:solidFill>
                            <a:schemeClr val="tx1"/>
                          </a:solidFill>
                          <a:effectLst/>
                          <a:latin typeface="+mn-lt"/>
                        </a:rPr>
                        <a:t>9</a:t>
                      </a:r>
                    </a:p>
                  </a:txBody>
                  <a:tcPr marL="0" marR="0" marT="0" marB="0" anchor="b"/>
                </a:tc>
                <a:tc>
                  <a:txBody>
                    <a:bodyPr/>
                    <a:lstStyle/>
                    <a:p>
                      <a:pPr algn="ctr" fontAlgn="b"/>
                      <a:r>
                        <a:rPr lang="en-US" sz="1100" b="0" u="none" strike="noStrike" dirty="0">
                          <a:solidFill>
                            <a:schemeClr val="tx1"/>
                          </a:solidFill>
                          <a:effectLst/>
                          <a:latin typeface="+mn-lt"/>
                        </a:rPr>
                        <a:t>2</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mn-lt"/>
                        </a:rPr>
                        <a:t>5</a:t>
                      </a:r>
                    </a:p>
                  </a:txBody>
                  <a:tcPr marL="0" marR="0" marT="0" marB="0" anchor="b"/>
                </a:tc>
                <a:tc>
                  <a:txBody>
                    <a:bodyPr/>
                    <a:lstStyle/>
                    <a:p>
                      <a:pPr algn="ctr" fontAlgn="b"/>
                      <a:r>
                        <a:rPr lang="en-US" sz="1100" b="0" i="0" u="none" strike="noStrike" dirty="0">
                          <a:solidFill>
                            <a:schemeClr val="tx1"/>
                          </a:solidFill>
                          <a:effectLst/>
                          <a:latin typeface="+mn-lt"/>
                        </a:rPr>
                        <a:t>2</a:t>
                      </a:r>
                    </a:p>
                  </a:txBody>
                  <a:tcPr marL="0" marR="0" marT="0" marB="0" anchor="b"/>
                </a:tc>
                <a:tc>
                  <a:txBody>
                    <a:bodyPr/>
                    <a:lstStyle/>
                    <a:p>
                      <a:pPr algn="ctr" fontAlgn="b"/>
                      <a:r>
                        <a:rPr lang="en-US" sz="1100" b="0" i="0" u="none" strike="noStrike">
                          <a:solidFill>
                            <a:schemeClr val="tx1"/>
                          </a:solidFill>
                          <a:effectLst/>
                          <a:latin typeface="+mn-lt"/>
                        </a:rPr>
                        <a:t>78.40</a:t>
                      </a:r>
                    </a:p>
                  </a:txBody>
                  <a:tcPr marL="0" marR="0" marT="0" marB="0" anchor="b"/>
                </a:tc>
                <a:tc>
                  <a:txBody>
                    <a:bodyPr/>
                    <a:lstStyle/>
                    <a:p>
                      <a:pPr algn="ctr" fontAlgn="b"/>
                      <a:r>
                        <a:rPr lang="en-US" sz="1100" b="0" i="0" u="none" strike="noStrike">
                          <a:solidFill>
                            <a:schemeClr val="tx1"/>
                          </a:solidFill>
                          <a:effectLst/>
                          <a:latin typeface="+mn-lt"/>
                        </a:rPr>
                        <a:t>66.72</a:t>
                      </a:r>
                    </a:p>
                  </a:txBody>
                  <a:tcPr marL="0" marR="0" marT="0" marB="0" anchor="b"/>
                </a:tc>
                <a:extLst>
                  <a:ext uri="{0D108BD9-81ED-4DB2-BD59-A6C34878D82A}">
                    <a16:rowId xmlns:a16="http://schemas.microsoft.com/office/drawing/2014/main" val="1090672074"/>
                  </a:ext>
                </a:extLst>
              </a:tr>
              <a:tr h="381240">
                <a:tc>
                  <a:txBody>
                    <a:bodyPr/>
                    <a:lstStyle/>
                    <a:p>
                      <a:pPr algn="ctr" fontAlgn="b"/>
                      <a:r>
                        <a:rPr lang="en-US" sz="1200" u="none" strike="noStrike" dirty="0">
                          <a:effectLst/>
                        </a:rPr>
                        <a:t>U. of Kentucky Children's Hospital </a:t>
                      </a:r>
                      <a:endParaRPr lang="en-US" sz="1200" b="0" i="0" u="none" strike="noStrike" dirty="0">
                        <a:solidFill>
                          <a:srgbClr val="305496"/>
                        </a:solidFill>
                        <a:effectLst/>
                        <a:latin typeface="Calibri" panose="020F0502020204030204" pitchFamily="34" charset="0"/>
                      </a:endParaRPr>
                    </a:p>
                  </a:txBody>
                  <a:tcPr marL="0" marR="0" marT="0" marB="0" anchor="b"/>
                </a:tc>
                <a:tc>
                  <a:txBody>
                    <a:bodyPr/>
                    <a:lstStyle/>
                    <a:p>
                      <a:pPr algn="ctr" fontAlgn="b"/>
                      <a:r>
                        <a:rPr lang="en-US" sz="1100" b="0" i="0" u="none" strike="noStrike">
                          <a:solidFill>
                            <a:schemeClr val="tx1"/>
                          </a:solidFill>
                          <a:effectLst/>
                          <a:latin typeface="+mn-lt"/>
                        </a:rPr>
                        <a:t>11/21/2022</a:t>
                      </a:r>
                    </a:p>
                  </a:txBody>
                  <a:tcPr marL="0" marR="0" marT="0" marB="0" anchor="ctr"/>
                </a:tc>
                <a:tc>
                  <a:txBody>
                    <a:bodyPr/>
                    <a:lstStyle/>
                    <a:p>
                      <a:pPr algn="ctr" fontAlgn="b"/>
                      <a:r>
                        <a:rPr lang="en-US" sz="1100" b="0" i="0" u="none" strike="noStrike">
                          <a:solidFill>
                            <a:schemeClr val="tx1"/>
                          </a:solidFill>
                          <a:effectLst/>
                          <a:latin typeface="+mn-lt"/>
                        </a:rPr>
                        <a:t>5.37</a:t>
                      </a:r>
                    </a:p>
                  </a:txBody>
                  <a:tcPr marL="0" marR="0" marT="0" marB="0" anchor="ctr"/>
                </a:tc>
                <a:tc>
                  <a:txBody>
                    <a:bodyPr/>
                    <a:lstStyle/>
                    <a:p>
                      <a:pPr algn="ctr" fontAlgn="b"/>
                      <a:r>
                        <a:rPr lang="en-US" sz="1100" b="0" i="0" u="none" strike="noStrike">
                          <a:solidFill>
                            <a:schemeClr val="tx1"/>
                          </a:solidFill>
                          <a:effectLst/>
                          <a:latin typeface="+mn-lt"/>
                        </a:rPr>
                        <a:t>50</a:t>
                      </a:r>
                    </a:p>
                  </a:txBody>
                  <a:tcPr marL="0" marR="0" marT="0" marB="0" anchor="ctr"/>
                </a:tc>
                <a:tc>
                  <a:txBody>
                    <a:bodyPr/>
                    <a:lstStyle/>
                    <a:p>
                      <a:pPr algn="ctr" fontAlgn="b"/>
                      <a:r>
                        <a:rPr lang="en-US" sz="1100" b="0" i="0" u="none" strike="noStrike">
                          <a:solidFill>
                            <a:schemeClr val="tx1"/>
                          </a:solidFill>
                          <a:effectLst/>
                          <a:latin typeface="+mn-lt"/>
                        </a:rPr>
                        <a:t>4</a:t>
                      </a:r>
                    </a:p>
                  </a:txBody>
                  <a:tcPr marL="0" marR="0" marT="0" marB="0" anchor="ctr"/>
                </a:tc>
                <a:tc>
                  <a:txBody>
                    <a:bodyPr/>
                    <a:lstStyle/>
                    <a:p>
                      <a:pPr algn="ctr" fontAlgn="b"/>
                      <a:r>
                        <a:rPr lang="en-US" sz="1100" b="0" i="0" u="none" strike="noStrike">
                          <a:solidFill>
                            <a:schemeClr val="tx1"/>
                          </a:solidFill>
                          <a:effectLst/>
                          <a:latin typeface="+mn-lt"/>
                        </a:rPr>
                        <a:t>0.0</a:t>
                      </a:r>
                    </a:p>
                  </a:txBody>
                  <a:tcPr marL="0" marR="0" marT="0" marB="0" anchor="b">
                    <a:solidFill>
                      <a:srgbClr val="FF5050"/>
                    </a:solidFill>
                  </a:tcPr>
                </a:tc>
                <a:tc>
                  <a:txBody>
                    <a:bodyPr/>
                    <a:lstStyle/>
                    <a:p>
                      <a:pPr algn="ctr" fontAlgn="b"/>
                      <a:r>
                        <a:rPr lang="en-US" sz="1100" b="0" i="0" u="none" strike="noStrike">
                          <a:solidFill>
                            <a:schemeClr val="tx1"/>
                          </a:solidFill>
                          <a:effectLst/>
                          <a:latin typeface="+mn-lt"/>
                        </a:rPr>
                        <a:t>0</a:t>
                      </a:r>
                    </a:p>
                  </a:txBody>
                  <a:tcPr marL="0" marR="0" marT="0" marB="0" anchor="b"/>
                </a:tc>
                <a:tc>
                  <a:txBody>
                    <a:bodyPr/>
                    <a:lstStyle/>
                    <a:p>
                      <a:pPr algn="ctr" fontAlgn="b"/>
                      <a:r>
                        <a:rPr lang="en-US" sz="1100" u="none" strike="noStrike" dirty="0">
                          <a:solidFill>
                            <a:schemeClr val="tx1"/>
                          </a:solidFill>
                          <a:effectLst/>
                          <a:latin typeface="+mn-lt"/>
                        </a:rPr>
                        <a:t>0</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b="0" i="0" u="none" strike="noStrike">
                          <a:solidFill>
                            <a:schemeClr val="tx1"/>
                          </a:solidFill>
                          <a:effectLst/>
                          <a:latin typeface="+mn-lt"/>
                        </a:rPr>
                        <a:t>0</a:t>
                      </a:r>
                    </a:p>
                  </a:txBody>
                  <a:tcPr marL="0" marR="0" marT="0" marB="0" anchor="b"/>
                </a:tc>
                <a:tc>
                  <a:txBody>
                    <a:bodyPr/>
                    <a:lstStyle/>
                    <a:p>
                      <a:pPr algn="ctr" fontAlgn="b"/>
                      <a:r>
                        <a:rPr lang="en-US" sz="1100" b="0" i="0" u="none" strike="noStrike">
                          <a:solidFill>
                            <a:schemeClr val="tx1"/>
                          </a:solidFill>
                          <a:effectLst/>
                          <a:latin typeface="+mn-lt"/>
                        </a:rPr>
                        <a:t>0</a:t>
                      </a:r>
                    </a:p>
                  </a:txBody>
                  <a:tcPr marL="0" marR="0" marT="0" marB="0" anchor="b"/>
                </a:tc>
                <a:tc>
                  <a:txBody>
                    <a:bodyPr/>
                    <a:lstStyle/>
                    <a:p>
                      <a:pPr algn="ctr" fontAlgn="b"/>
                      <a:endParaRPr lang="en-US" sz="1100" b="0" i="0" u="none" strike="noStrike" dirty="0">
                        <a:solidFill>
                          <a:schemeClr val="tx1"/>
                        </a:solidFill>
                        <a:effectLst/>
                        <a:latin typeface="+mn-lt"/>
                      </a:endParaRPr>
                    </a:p>
                  </a:txBody>
                  <a:tcPr marL="0" marR="0" marT="0" marB="0" anchor="b"/>
                </a:tc>
                <a:tc>
                  <a:txBody>
                    <a:bodyPr/>
                    <a:lstStyle/>
                    <a:p>
                      <a:pPr algn="ctr" fontAlgn="b"/>
                      <a:endParaRPr lang="en-US" sz="1100" b="0" i="0" u="none" strike="noStrike">
                        <a:solidFill>
                          <a:schemeClr val="tx1"/>
                        </a:solidFill>
                        <a:effectLst/>
                        <a:latin typeface="+mn-lt"/>
                      </a:endParaRPr>
                    </a:p>
                  </a:txBody>
                  <a:tcPr marL="0" marR="0" marT="0" marB="0" anchor="b"/>
                </a:tc>
                <a:extLst>
                  <a:ext uri="{0D108BD9-81ED-4DB2-BD59-A6C34878D82A}">
                    <a16:rowId xmlns:a16="http://schemas.microsoft.com/office/drawing/2014/main" val="4155285626"/>
                  </a:ext>
                </a:extLst>
              </a:tr>
              <a:tr h="190620">
                <a:tc>
                  <a:txBody>
                    <a:bodyPr/>
                    <a:lstStyle/>
                    <a:p>
                      <a:pPr algn="ctr" fontAlgn="b"/>
                      <a:r>
                        <a:rPr lang="en-US" sz="1200" u="none" strike="noStrike" dirty="0">
                          <a:effectLst/>
                        </a:rPr>
                        <a:t>Total</a:t>
                      </a:r>
                      <a:endParaRPr lang="en-US" sz="1200" b="0" i="0" u="none" strike="noStrike" dirty="0">
                        <a:solidFill>
                          <a:srgbClr val="FFFFFF"/>
                        </a:solidFill>
                        <a:effectLst/>
                        <a:latin typeface="Calibri" panose="020F0502020204030204" pitchFamily="34" charset="0"/>
                      </a:endParaRPr>
                    </a:p>
                  </a:txBody>
                  <a:tcPr marL="0" marR="0" marT="0" marB="0" anchor="b"/>
                </a:tc>
                <a:tc>
                  <a:txBody>
                    <a:bodyPr/>
                    <a:lstStyle/>
                    <a:p>
                      <a:pPr algn="ctr" fontAlgn="b"/>
                      <a:r>
                        <a:rPr lang="en-US" sz="1100" u="none" strike="noStrike" dirty="0">
                          <a:solidFill>
                            <a:schemeClr val="tx1"/>
                          </a:solidFill>
                          <a:effectLst/>
                          <a:latin typeface="+mn-lt"/>
                        </a:rPr>
                        <a:t> </a:t>
                      </a:r>
                      <a:endParaRPr lang="en-US" sz="1100" b="0" i="0" u="none" strike="noStrike" dirty="0">
                        <a:solidFill>
                          <a:schemeClr val="tx1"/>
                        </a:solidFill>
                        <a:effectLst/>
                        <a:latin typeface="+mn-lt"/>
                      </a:endParaRPr>
                    </a:p>
                  </a:txBody>
                  <a:tcPr marL="0" marR="0" marT="0" marB="0" anchor="ctr"/>
                </a:tc>
                <a:tc>
                  <a:txBody>
                    <a:bodyPr/>
                    <a:lstStyle/>
                    <a:p>
                      <a:pPr algn="ctr" fontAlgn="b"/>
                      <a:r>
                        <a:rPr lang="en-US" sz="1100" u="none" strike="noStrike">
                          <a:solidFill>
                            <a:schemeClr val="tx1"/>
                          </a:solidFill>
                          <a:effectLst/>
                          <a:latin typeface="+mn-lt"/>
                        </a:rPr>
                        <a:t> </a:t>
                      </a:r>
                      <a:endParaRPr lang="en-US" sz="1100" b="0" i="0" u="none" strike="noStrike">
                        <a:solidFill>
                          <a:schemeClr val="tx1"/>
                        </a:solidFill>
                        <a:effectLst/>
                        <a:latin typeface="+mn-lt"/>
                      </a:endParaRPr>
                    </a:p>
                  </a:txBody>
                  <a:tcPr marL="0" marR="0" marT="0" marB="0" anchor="ctr"/>
                </a:tc>
                <a:tc>
                  <a:txBody>
                    <a:bodyPr/>
                    <a:lstStyle/>
                    <a:p>
                      <a:pPr algn="ctr" fontAlgn="b"/>
                      <a:r>
                        <a:rPr lang="en-US" sz="1100" u="none" strike="noStrike">
                          <a:solidFill>
                            <a:schemeClr val="tx1"/>
                          </a:solidFill>
                          <a:effectLst/>
                          <a:latin typeface="+mn-lt"/>
                        </a:rPr>
                        <a:t> </a:t>
                      </a:r>
                      <a:endParaRPr lang="en-US" sz="1100" b="0" i="0" u="none" strike="noStrike">
                        <a:solidFill>
                          <a:schemeClr val="tx1"/>
                        </a:solidFill>
                        <a:effectLst/>
                        <a:latin typeface="+mn-lt"/>
                      </a:endParaRPr>
                    </a:p>
                  </a:txBody>
                  <a:tcPr marL="0" marR="0" marT="0" marB="0" anchor="ctr"/>
                </a:tc>
                <a:tc>
                  <a:txBody>
                    <a:bodyPr/>
                    <a:lstStyle/>
                    <a:p>
                      <a:pPr algn="ctr" fontAlgn="b"/>
                      <a:r>
                        <a:rPr lang="en-US" sz="1100" u="none" strike="noStrike">
                          <a:solidFill>
                            <a:schemeClr val="tx1"/>
                          </a:solidFill>
                          <a:effectLst/>
                          <a:latin typeface="+mn-lt"/>
                        </a:rPr>
                        <a:t> </a:t>
                      </a:r>
                      <a:endParaRPr lang="en-US" sz="1100" b="0" i="0" u="none" strike="noStrike">
                        <a:solidFill>
                          <a:schemeClr val="tx1"/>
                        </a:solidFill>
                        <a:effectLst/>
                        <a:latin typeface="+mn-lt"/>
                      </a:endParaRPr>
                    </a:p>
                  </a:txBody>
                  <a:tcPr marL="0" marR="0" marT="0" marB="0" anchor="ctr"/>
                </a:tc>
                <a:tc>
                  <a:txBody>
                    <a:bodyPr/>
                    <a:lstStyle/>
                    <a:p>
                      <a:pPr algn="ctr" fontAlgn="b"/>
                      <a:r>
                        <a:rPr lang="en-US" sz="1100" b="0" i="0" u="none" strike="noStrike" dirty="0">
                          <a:solidFill>
                            <a:schemeClr val="tx1"/>
                          </a:solidFill>
                          <a:effectLst/>
                          <a:latin typeface="+mn-lt"/>
                        </a:rPr>
                        <a:t>14</a:t>
                      </a:r>
                    </a:p>
                  </a:txBody>
                  <a:tcPr marL="0" marR="0" marT="0" marB="0" anchor="b"/>
                </a:tc>
                <a:tc>
                  <a:txBody>
                    <a:bodyPr/>
                    <a:lstStyle/>
                    <a:p>
                      <a:pPr algn="ctr" fontAlgn="b"/>
                      <a:r>
                        <a:rPr lang="en-US" sz="1100" b="0" i="0" u="none" strike="noStrike" dirty="0">
                          <a:solidFill>
                            <a:schemeClr val="tx1"/>
                          </a:solidFill>
                          <a:effectLst/>
                          <a:latin typeface="+mn-lt"/>
                        </a:rPr>
                        <a:t>221</a:t>
                      </a:r>
                    </a:p>
                  </a:txBody>
                  <a:tcPr marL="0" marR="0" marT="0" marB="0" anchor="b"/>
                </a:tc>
                <a:tc>
                  <a:txBody>
                    <a:bodyPr/>
                    <a:lstStyle/>
                    <a:p>
                      <a:pPr algn="ctr" fontAlgn="b"/>
                      <a:r>
                        <a:rPr lang="en-US" sz="1100" b="0" i="0" u="none" strike="noStrike" dirty="0">
                          <a:solidFill>
                            <a:schemeClr val="tx1"/>
                          </a:solidFill>
                          <a:effectLst/>
                          <a:latin typeface="+mn-lt"/>
                        </a:rPr>
                        <a:t>54</a:t>
                      </a:r>
                    </a:p>
                  </a:txBody>
                  <a:tcPr marL="0" marR="0" marT="0" marB="0" anchor="ctr"/>
                </a:tc>
                <a:tc>
                  <a:txBody>
                    <a:bodyPr/>
                    <a:lstStyle/>
                    <a:p>
                      <a:pPr algn="ctr" fontAlgn="b"/>
                      <a:r>
                        <a:rPr lang="en-US" sz="1100" b="0" i="0" u="none" strike="noStrike">
                          <a:solidFill>
                            <a:schemeClr val="tx1"/>
                          </a:solidFill>
                          <a:effectLst/>
                          <a:latin typeface="+mn-lt"/>
                        </a:rPr>
                        <a:t>121</a:t>
                      </a:r>
                    </a:p>
                  </a:txBody>
                  <a:tcPr marL="0" marR="0" marT="0" marB="0" anchor="b"/>
                </a:tc>
                <a:tc>
                  <a:txBody>
                    <a:bodyPr/>
                    <a:lstStyle/>
                    <a:p>
                      <a:pPr algn="ctr" fontAlgn="b"/>
                      <a:r>
                        <a:rPr lang="en-US" sz="1100" b="0" i="0" u="none" strike="noStrike">
                          <a:solidFill>
                            <a:schemeClr val="tx1"/>
                          </a:solidFill>
                          <a:effectLst/>
                          <a:latin typeface="+mn-lt"/>
                        </a:rPr>
                        <a:t>46</a:t>
                      </a:r>
                    </a:p>
                  </a:txBody>
                  <a:tcPr marL="0" marR="0" marT="0" marB="0" anchor="b"/>
                </a:tc>
                <a:tc>
                  <a:txBody>
                    <a:bodyPr/>
                    <a:lstStyle/>
                    <a:p>
                      <a:pPr algn="ctr" fontAlgn="b"/>
                      <a:r>
                        <a:rPr lang="en-US" sz="1100" b="0" i="0" u="none" strike="noStrike">
                          <a:solidFill>
                            <a:schemeClr val="tx1"/>
                          </a:solidFill>
                          <a:effectLst/>
                          <a:latin typeface="+mn-lt"/>
                        </a:rPr>
                        <a:t>77.00</a:t>
                      </a:r>
                    </a:p>
                  </a:txBody>
                  <a:tcPr marL="0" marR="0" marT="0" marB="0" anchor="b"/>
                </a:tc>
                <a:tc>
                  <a:txBody>
                    <a:bodyPr/>
                    <a:lstStyle/>
                    <a:p>
                      <a:pPr algn="ctr" fontAlgn="b"/>
                      <a:r>
                        <a:rPr lang="en-US" sz="1100" b="0" i="0" u="none" strike="noStrike" dirty="0">
                          <a:solidFill>
                            <a:schemeClr val="tx1"/>
                          </a:solidFill>
                          <a:effectLst/>
                          <a:latin typeface="+mn-lt"/>
                        </a:rPr>
                        <a:t>59.45</a:t>
                      </a:r>
                    </a:p>
                  </a:txBody>
                  <a:tcPr marL="0" marR="0" marT="0" marB="0" anchor="b"/>
                </a:tc>
                <a:extLst>
                  <a:ext uri="{0D108BD9-81ED-4DB2-BD59-A6C34878D82A}">
                    <a16:rowId xmlns:a16="http://schemas.microsoft.com/office/drawing/2014/main" val="1723834469"/>
                  </a:ext>
                </a:extLst>
              </a:tr>
            </a:tbl>
          </a:graphicData>
        </a:graphic>
      </p:graphicFrame>
    </p:spTree>
    <p:extLst>
      <p:ext uri="{BB962C8B-B14F-4D97-AF65-F5344CB8AC3E}">
        <p14:creationId xmlns:p14="http://schemas.microsoft.com/office/powerpoint/2010/main" val="3364555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7886F-585D-82DF-6E17-48DBCC7AE0FA}"/>
              </a:ext>
            </a:extLst>
          </p:cNvPr>
          <p:cNvSpPr>
            <a:spLocks noGrp="1"/>
          </p:cNvSpPr>
          <p:nvPr>
            <p:ph type="ctrTitle"/>
          </p:nvPr>
        </p:nvSpPr>
        <p:spPr/>
        <p:txBody>
          <a:bodyPr/>
          <a:lstStyle/>
          <a:p>
            <a:r>
              <a:rPr lang="en-US" dirty="0"/>
              <a:t>Implementation Trial Outcomes</a:t>
            </a:r>
          </a:p>
        </p:txBody>
      </p:sp>
    </p:spTree>
    <p:extLst>
      <p:ext uri="{BB962C8B-B14F-4D97-AF65-F5344CB8AC3E}">
        <p14:creationId xmlns:p14="http://schemas.microsoft.com/office/powerpoint/2010/main" val="1265774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0D8F4D1-74FE-2BB9-EB38-8F3F87F4B2D1}"/>
              </a:ext>
            </a:extLst>
          </p:cNvPr>
          <p:cNvGraphicFramePr>
            <a:graphicFrameLocks/>
          </p:cNvGraphicFramePr>
          <p:nvPr>
            <p:extLst>
              <p:ext uri="{D42A27DB-BD31-4B8C-83A1-F6EECF244321}">
                <p14:modId xmlns:p14="http://schemas.microsoft.com/office/powerpoint/2010/main" val="1279745025"/>
              </p:ext>
            </p:extLst>
          </p:nvPr>
        </p:nvGraphicFramePr>
        <p:xfrm>
          <a:off x="0" y="0"/>
          <a:ext cx="12192000" cy="60061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60532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9EAECBB8-2E8F-24ED-358E-BC0611431383}"/>
              </a:ext>
            </a:extLst>
          </p:cNvPr>
          <p:cNvGraphicFramePr>
            <a:graphicFrameLocks/>
          </p:cNvGraphicFramePr>
          <p:nvPr>
            <p:extLst>
              <p:ext uri="{D42A27DB-BD31-4B8C-83A1-F6EECF244321}">
                <p14:modId xmlns:p14="http://schemas.microsoft.com/office/powerpoint/2010/main" val="606487996"/>
              </p:ext>
            </p:extLst>
          </p:nvPr>
        </p:nvGraphicFramePr>
        <p:xfrm>
          <a:off x="225552" y="237744"/>
          <a:ext cx="11740896" cy="59070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3964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1336178-E914-4030-9D5D-B4DC0E387AE4}"/>
              </a:ext>
            </a:extLst>
          </p:cNvPr>
          <p:cNvSpPr>
            <a:spLocks noGrp="1"/>
          </p:cNvSpPr>
          <p:nvPr>
            <p:ph type="title"/>
          </p:nvPr>
        </p:nvSpPr>
        <p:spPr>
          <a:xfrm>
            <a:off x="975294" y="21708"/>
            <a:ext cx="9593424" cy="1092182"/>
          </a:xfrm>
        </p:spPr>
        <p:txBody>
          <a:bodyPr anchor="ctr">
            <a:normAutofit/>
          </a:bodyPr>
          <a:lstStyle/>
          <a:p>
            <a:pPr algn="ctr"/>
            <a:r>
              <a:rPr lang="en-US">
                <a:solidFill>
                  <a:srgbClr val="22549C"/>
                </a:solidFill>
              </a:rPr>
              <a:t>Implementation Related Problems</a:t>
            </a:r>
            <a:endParaRPr lang="en-US" dirty="0">
              <a:solidFill>
                <a:srgbClr val="22549C"/>
              </a:solidFill>
            </a:endParaRPr>
          </a:p>
        </p:txBody>
      </p:sp>
      <p:pic>
        <p:nvPicPr>
          <p:cNvPr id="3" name="Picture 2">
            <a:extLst>
              <a:ext uri="{FF2B5EF4-FFF2-40B4-BE49-F238E27FC236}">
                <a16:creationId xmlns:a16="http://schemas.microsoft.com/office/drawing/2014/main" id="{55FDD9D2-27EE-AAE4-4050-B3BF436AF0D7}"/>
              </a:ext>
            </a:extLst>
          </p:cNvPr>
          <p:cNvPicPr>
            <a:picLocks noChangeAspect="1"/>
          </p:cNvPicPr>
          <p:nvPr/>
        </p:nvPicPr>
        <p:blipFill rotWithShape="1">
          <a:blip r:embed="rId3"/>
          <a:srcRect l="1831" t="6330" r="7174" b="3127"/>
          <a:stretch/>
        </p:blipFill>
        <p:spPr>
          <a:xfrm>
            <a:off x="2114406" y="758537"/>
            <a:ext cx="7123112" cy="5433396"/>
          </a:xfrm>
          <a:prstGeom prst="rect">
            <a:avLst/>
          </a:prstGeom>
        </p:spPr>
      </p:pic>
    </p:spTree>
    <p:extLst>
      <p:ext uri="{BB962C8B-B14F-4D97-AF65-F5344CB8AC3E}">
        <p14:creationId xmlns:p14="http://schemas.microsoft.com/office/powerpoint/2010/main" val="4177025476"/>
      </p:ext>
    </p:extLst>
  </p:cSld>
  <p:clrMapOvr>
    <a:masterClrMapping/>
  </p:clrMapOvr>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3F2DAD"/>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MASS Stars" id="{219D4B20-28A3-B846-B947-0ADB79787B4B}" vid="{473A25FD-859A-8E4F-B556-2F95E0657F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16281</TotalTime>
  <Words>1185</Words>
  <Application>Microsoft Office PowerPoint</Application>
  <PresentationFormat>Widescreen</PresentationFormat>
  <Paragraphs>361</Paragraphs>
  <Slides>26</Slides>
  <Notes>15</Notes>
  <HiddenSlides>8</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 +mn-lt</vt:lpstr>
      <vt:lpstr>Apple Braille</vt:lpstr>
      <vt:lpstr>Arial</vt:lpstr>
      <vt:lpstr>Calibri</vt:lpstr>
      <vt:lpstr>Calibri Light</vt:lpstr>
      <vt:lpstr>Century Gothic</vt:lpstr>
      <vt:lpstr>1_Office Theme</vt:lpstr>
      <vt:lpstr>The Recorded Home Oximetry (RHO) Program  Monthly Investigator Meeting</vt:lpstr>
      <vt:lpstr>RHO Program Implementation Timeline</vt:lpstr>
      <vt:lpstr>RHO Implementation Trial Consort Diagram</vt:lpstr>
      <vt:lpstr>PowerPoint Presentation</vt:lpstr>
      <vt:lpstr>Enrollment by Site</vt:lpstr>
      <vt:lpstr>Implementation Trial Outcomes</vt:lpstr>
      <vt:lpstr>PowerPoint Presentation</vt:lpstr>
      <vt:lpstr>PowerPoint Presentation</vt:lpstr>
      <vt:lpstr>Implementation Related Problems</vt:lpstr>
      <vt:lpstr>PowerPoint Presentation</vt:lpstr>
      <vt:lpstr>Deviation Types</vt:lpstr>
      <vt:lpstr>Deviation Types – Commentary </vt:lpstr>
      <vt:lpstr>PowerPoint Presentation</vt:lpstr>
      <vt:lpstr>Updates</vt:lpstr>
      <vt:lpstr>Data Queries</vt:lpstr>
      <vt:lpstr>Cost of Implementation Analysis</vt:lpstr>
      <vt:lpstr>Additional Funding Awarded</vt:lpstr>
      <vt:lpstr>Discussion</vt:lpstr>
      <vt:lpstr>Reminders</vt:lpstr>
      <vt:lpstr>Contacting Patients Through the EMR</vt:lpstr>
      <vt:lpstr>Controls</vt:lpstr>
      <vt:lpstr>Importance of Changing Probes</vt:lpstr>
      <vt:lpstr>Reporting AEs</vt:lpstr>
      <vt:lpstr>Family Engagement Survey</vt:lpstr>
      <vt:lpstr>RHO Program Website</vt:lpstr>
      <vt:lpstr>Closing Thoughts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Recorded Home Oximetry (RHO) Program  Monthly Investigator Meeting</dc:title>
  <dc:creator>White, Heather</dc:creator>
  <cp:lastModifiedBy>Edeburn, Katherine R</cp:lastModifiedBy>
  <cp:revision>493</cp:revision>
  <dcterms:created xsi:type="dcterms:W3CDTF">2021-03-31T16:28:55Z</dcterms:created>
  <dcterms:modified xsi:type="dcterms:W3CDTF">2023-05-31T14:00:05Z</dcterms:modified>
</cp:coreProperties>
</file>