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Ex2.xml" ContentType="application/vnd.ms-office.chartex+xml"/>
  <Override PartName="/ppt/charts/style3.xml" ContentType="application/vnd.ms-office.chartstyle+xml"/>
  <Override PartName="/ppt/charts/colors3.xml" ContentType="application/vnd.ms-office.chartcolorstyle+xml"/>
  <Override PartName="/ppt/charts/chartEx3.xml" ContentType="application/vnd.ms-office.chartex+xml"/>
  <Override PartName="/ppt/charts/style4.xml" ContentType="application/vnd.ms-office.chartstyle+xml"/>
  <Override PartName="/ppt/charts/colors4.xml" ContentType="application/vnd.ms-office.chartcolorstyle+xml"/>
  <Override PartName="/ppt/charts/chartEx4.xml" ContentType="application/vnd.ms-office.chartex+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5"/>
  </p:notesMasterIdLst>
  <p:sldIdLst>
    <p:sldId id="289" r:id="rId3"/>
    <p:sldId id="897" r:id="rId4"/>
    <p:sldId id="256" r:id="rId5"/>
    <p:sldId id="896" r:id="rId6"/>
    <p:sldId id="1330" r:id="rId7"/>
    <p:sldId id="1440" r:id="rId8"/>
    <p:sldId id="1424" r:id="rId9"/>
    <p:sldId id="1425" r:id="rId10"/>
    <p:sldId id="878" r:id="rId11"/>
    <p:sldId id="895" r:id="rId12"/>
    <p:sldId id="1335" r:id="rId13"/>
    <p:sldId id="1307" r:id="rId14"/>
    <p:sldId id="1441" r:id="rId15"/>
    <p:sldId id="1463" r:id="rId16"/>
    <p:sldId id="1467" r:id="rId17"/>
    <p:sldId id="259" r:id="rId18"/>
    <p:sldId id="258" r:id="rId19"/>
    <p:sldId id="260" r:id="rId20"/>
    <p:sldId id="261" r:id="rId21"/>
    <p:sldId id="262" r:id="rId22"/>
    <p:sldId id="263" r:id="rId23"/>
    <p:sldId id="264" r:id="rId24"/>
    <p:sldId id="265" r:id="rId25"/>
    <p:sldId id="1453" r:id="rId26"/>
    <p:sldId id="1464" r:id="rId27"/>
    <p:sldId id="1443" r:id="rId28"/>
    <p:sldId id="1461" r:id="rId29"/>
    <p:sldId id="1455" r:id="rId30"/>
    <p:sldId id="1460" r:id="rId31"/>
    <p:sldId id="1446" r:id="rId32"/>
    <p:sldId id="459" r:id="rId33"/>
    <p:sldId id="83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9DD1"/>
    <a:srgbClr val="FF5050"/>
    <a:srgbClr val="F4B183"/>
    <a:srgbClr val="A9D18E"/>
    <a:srgbClr val="FCE8DA"/>
    <a:srgbClr val="E5F1DD"/>
    <a:srgbClr val="BC73F3"/>
    <a:srgbClr val="F5EAFD"/>
    <a:srgbClr val="5AA2AE"/>
    <a:srgbClr val="2254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17" autoAdjust="0"/>
    <p:restoredTop sz="89056" autoAdjust="0"/>
  </p:normalViewPr>
  <p:slideViewPr>
    <p:cSldViewPr snapToGrid="0">
      <p:cViewPr varScale="1">
        <p:scale>
          <a:sx n="68" d="100"/>
          <a:sy n="68" d="100"/>
        </p:scale>
        <p:origin x="570" y="60"/>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February).xlsx"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Duration%20for%20Control%20Infants\Duration%20for%20Control%20Infan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February).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Possible%20Reasons%20for%20HOT%20Duration.xlsx" TargetMode="External"/><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https://umassmed-my.sharepoint.com/personal/katherine_edeburn_umassmed_edu/Documents/Documents/Possible%20Reasons%20for%20HOT%20Duration.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https://umassmed-my.sharepoint.com/personal/katherine_edeburn_umassmed_edu/Documents/Documents/Possible%20Reasons%20for%20HOT%20Duration.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https://umassmed-my.sharepoint.com/personal/katherine_edeburn_umassmed_edu/Documents/Documents/Possible%20Reasons%20for%20HOT%20Duration.xlsx"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https://umassmed-my.sharepoint.com/personal/katherine_edeburn_umassmed_edu/Documents/Documents/Possible%20Reasons%20for%20HOT%20Dur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Total!$A$2:$A$8</c:f>
              <c:strCache>
                <c:ptCount val="7"/>
                <c:pt idx="0">
                  <c:v>Q3 2021</c:v>
                </c:pt>
                <c:pt idx="1">
                  <c:v>Q4 2021</c:v>
                </c:pt>
                <c:pt idx="2">
                  <c:v>Q1 2022</c:v>
                </c:pt>
                <c:pt idx="3">
                  <c:v>Q2 2022</c:v>
                </c:pt>
                <c:pt idx="4">
                  <c:v>Q3 2022</c:v>
                </c:pt>
                <c:pt idx="5">
                  <c:v>Q4 2022</c:v>
                </c:pt>
                <c:pt idx="6">
                  <c:v>Q1 2023</c:v>
                </c:pt>
              </c:strCache>
            </c:strRef>
          </c:cat>
          <c:val>
            <c:numRef>
              <c:f>Total!$B$2:$B$8</c:f>
              <c:numCache>
                <c:formatCode>0.0</c:formatCode>
                <c:ptCount val="7"/>
                <c:pt idx="0">
                  <c:v>7</c:v>
                </c:pt>
                <c:pt idx="1">
                  <c:v>11</c:v>
                </c:pt>
                <c:pt idx="2">
                  <c:v>20</c:v>
                </c:pt>
                <c:pt idx="3">
                  <c:v>24</c:v>
                </c:pt>
                <c:pt idx="4">
                  <c:v>44</c:v>
                </c:pt>
                <c:pt idx="5">
                  <c:v>53</c:v>
                </c:pt>
                <c:pt idx="6">
                  <c:v>34</c:v>
                </c:pt>
              </c:numCache>
            </c:numRef>
          </c:val>
          <c:smooth val="0"/>
          <c:extLst>
            <c:ext xmlns:c16="http://schemas.microsoft.com/office/drawing/2014/chart" uri="{C3380CC4-5D6E-409C-BE32-E72D297353CC}">
              <c16:uniqueId val="{00000000-9EF3-4312-86E6-3D48E8C60852}"/>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EF3-4312-86E6-3D48E8C60852}"/>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F3-4312-86E6-3D48E8C6085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Total!$C$2:$C$8</c:f>
              <c:numCache>
                <c:formatCode>0.0</c:formatCode>
                <c:ptCount val="7"/>
                <c:pt idx="0">
                  <c:v>31.471999999999998</c:v>
                </c:pt>
                <c:pt idx="1">
                  <c:v>47.271999999999998</c:v>
                </c:pt>
                <c:pt idx="2">
                  <c:v>47.271999999999998</c:v>
                </c:pt>
                <c:pt idx="3">
                  <c:v>47.271999999999998</c:v>
                </c:pt>
                <c:pt idx="4">
                  <c:v>47.271999999999998</c:v>
                </c:pt>
                <c:pt idx="5">
                  <c:v>47.271999999999998</c:v>
                </c:pt>
                <c:pt idx="6">
                  <c:v>47.271999999999998</c:v>
                </c:pt>
              </c:numCache>
            </c:numRef>
          </c:val>
          <c:smooth val="0"/>
          <c:extLst>
            <c:ext xmlns:c16="http://schemas.microsoft.com/office/drawing/2014/chart" uri="{C3380CC4-5D6E-409C-BE32-E72D297353CC}">
              <c16:uniqueId val="{00000003-9EF3-4312-86E6-3D48E8C60852}"/>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Total!$D$2:$D$7</c:f>
              <c:numCache>
                <c:formatCode>0.0</c:formatCode>
                <c:ptCount val="6"/>
                <c:pt idx="0">
                  <c:v>23.314666666666668</c:v>
                </c:pt>
                <c:pt idx="1">
                  <c:v>39.114666666666665</c:v>
                </c:pt>
                <c:pt idx="2">
                  <c:v>39.114666666666665</c:v>
                </c:pt>
                <c:pt idx="3">
                  <c:v>39.114666666666665</c:v>
                </c:pt>
                <c:pt idx="4">
                  <c:v>39.114666666666665</c:v>
                </c:pt>
                <c:pt idx="5">
                  <c:v>39.114666666666665</c:v>
                </c:pt>
              </c:numCache>
            </c:numRef>
          </c:val>
          <c:smooth val="0"/>
          <c:extLst>
            <c:ext xmlns:c16="http://schemas.microsoft.com/office/drawing/2014/chart" uri="{C3380CC4-5D6E-409C-BE32-E72D297353CC}">
              <c16:uniqueId val="{00000004-9EF3-4312-86E6-3D48E8C60852}"/>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Total!$E$2:$E$7</c:f>
              <c:numCache>
                <c:formatCode>0.0</c:formatCode>
                <c:ptCount val="6"/>
                <c:pt idx="0">
                  <c:v>15.157333333333334</c:v>
                </c:pt>
                <c:pt idx="1">
                  <c:v>30.957333333333334</c:v>
                </c:pt>
                <c:pt idx="2">
                  <c:v>30.957333333333334</c:v>
                </c:pt>
                <c:pt idx="3">
                  <c:v>30.957333333333334</c:v>
                </c:pt>
                <c:pt idx="4">
                  <c:v>30.957333333333334</c:v>
                </c:pt>
                <c:pt idx="5">
                  <c:v>30.957333333333334</c:v>
                </c:pt>
              </c:numCache>
            </c:numRef>
          </c:val>
          <c:smooth val="0"/>
          <c:extLst>
            <c:ext xmlns:c16="http://schemas.microsoft.com/office/drawing/2014/chart" uri="{C3380CC4-5D6E-409C-BE32-E72D297353CC}">
              <c16:uniqueId val="{00000005-9EF3-4312-86E6-3D48E8C60852}"/>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EF3-4312-86E6-3D48E8C60852}"/>
                </c:ext>
              </c:extLst>
            </c:dLbl>
            <c:dLbl>
              <c:idx val="4"/>
              <c:layout>
                <c:manualLayout>
                  <c:x val="0.14396502963436408"/>
                  <c:y val="-2.2746481967462037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F3-4312-86E6-3D48E8C6085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Total!$F$2:$F$8</c:f>
              <c:numCache>
                <c:formatCode>0.0</c:formatCode>
                <c:ptCount val="7"/>
                <c:pt idx="0">
                  <c:v>7</c:v>
                </c:pt>
                <c:pt idx="1">
                  <c:v>22.8</c:v>
                </c:pt>
                <c:pt idx="2">
                  <c:v>22.8</c:v>
                </c:pt>
                <c:pt idx="3">
                  <c:v>22.8</c:v>
                </c:pt>
                <c:pt idx="4">
                  <c:v>22.8</c:v>
                </c:pt>
                <c:pt idx="5">
                  <c:v>22.8</c:v>
                </c:pt>
                <c:pt idx="6">
                  <c:v>22.8</c:v>
                </c:pt>
              </c:numCache>
            </c:numRef>
          </c:val>
          <c:smooth val="0"/>
          <c:extLst>
            <c:ext xmlns:c16="http://schemas.microsoft.com/office/drawing/2014/chart" uri="{C3380CC4-5D6E-409C-BE32-E72D297353CC}">
              <c16:uniqueId val="{00000008-9EF3-4312-86E6-3D48E8C60852}"/>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Total!$G$2:$G$7</c:f>
              <c:numCache>
                <c:formatCode>0.0</c:formatCode>
                <c:ptCount val="6"/>
                <c:pt idx="0">
                  <c:v>-1.1573333333333338</c:v>
                </c:pt>
                <c:pt idx="1">
                  <c:v>14.642666666666667</c:v>
                </c:pt>
                <c:pt idx="2">
                  <c:v>14.642666666666667</c:v>
                </c:pt>
                <c:pt idx="3">
                  <c:v>14.642666666666667</c:v>
                </c:pt>
                <c:pt idx="4">
                  <c:v>14.642666666666667</c:v>
                </c:pt>
                <c:pt idx="5">
                  <c:v>14.642666666666667</c:v>
                </c:pt>
              </c:numCache>
            </c:numRef>
          </c:val>
          <c:smooth val="0"/>
          <c:extLst>
            <c:ext xmlns:c16="http://schemas.microsoft.com/office/drawing/2014/chart" uri="{C3380CC4-5D6E-409C-BE32-E72D297353CC}">
              <c16:uniqueId val="{00000009-9EF3-4312-86E6-3D48E8C60852}"/>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Total!$H$2:$H$7</c:f>
              <c:numCache>
                <c:formatCode>0.0</c:formatCode>
                <c:ptCount val="6"/>
                <c:pt idx="0">
                  <c:v>-9.3146666666666675</c:v>
                </c:pt>
                <c:pt idx="1">
                  <c:v>6.4853333333333332</c:v>
                </c:pt>
                <c:pt idx="2">
                  <c:v>6.4853333333333332</c:v>
                </c:pt>
                <c:pt idx="3">
                  <c:v>6.4853333333333332</c:v>
                </c:pt>
                <c:pt idx="4">
                  <c:v>6.4853333333333332</c:v>
                </c:pt>
                <c:pt idx="5">
                  <c:v>6.4853333333333332</c:v>
                </c:pt>
              </c:numCache>
            </c:numRef>
          </c:val>
          <c:smooth val="0"/>
          <c:extLst>
            <c:ext xmlns:c16="http://schemas.microsoft.com/office/drawing/2014/chart" uri="{C3380CC4-5D6E-409C-BE32-E72D297353CC}">
              <c16:uniqueId val="{0000000A-9EF3-4312-86E6-3D48E8C60852}"/>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EF3-4312-86E6-3D48E8C60852}"/>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EF3-4312-86E6-3D48E8C6085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Total!$I$2:$I$8</c:f>
              <c:numCache>
                <c:formatCode>0.0</c:formatCode>
                <c:ptCount val="7"/>
                <c:pt idx="0">
                  <c:v>-17.471999999999998</c:v>
                </c:pt>
                <c:pt idx="1">
                  <c:v>-1.671999999999997</c:v>
                </c:pt>
                <c:pt idx="2">
                  <c:v>-1.671999999999997</c:v>
                </c:pt>
                <c:pt idx="3">
                  <c:v>-1.671999999999997</c:v>
                </c:pt>
                <c:pt idx="4">
                  <c:v>-1.671999999999997</c:v>
                </c:pt>
                <c:pt idx="5">
                  <c:v>-1.671999999999997</c:v>
                </c:pt>
                <c:pt idx="6">
                  <c:v>-1.671999999999997</c:v>
                </c:pt>
              </c:numCache>
            </c:numRef>
          </c:val>
          <c:smooth val="0"/>
          <c:extLst>
            <c:ext xmlns:c16="http://schemas.microsoft.com/office/drawing/2014/chart" uri="{C3380CC4-5D6E-409C-BE32-E72D297353CC}">
              <c16:uniqueId val="{0000000D-9EF3-4312-86E6-3D48E8C60852}"/>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614132719252436"/>
                  <c:y val="-0.46861990868893122"/>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9EF3-4312-86E6-3D48E8C60852}"/>
                </c:ext>
              </c:extLst>
            </c:dLbl>
            <c:dLbl>
              <c:idx val="3"/>
              <c:layout>
                <c:manualLayout>
                  <c:x val="0.19577292294799581"/>
                  <c:y val="-0.19215028379927546"/>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9EF3-4312-86E6-3D48E8C6085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Total!$T$2:$T$8</c:f>
              <c:numCache>
                <c:formatCode>General</c:formatCode>
                <c:ptCount val="7"/>
                <c:pt idx="0">
                  <c:v>12</c:v>
                </c:pt>
                <c:pt idx="1">
                  <c:v>23</c:v>
                </c:pt>
                <c:pt idx="2">
                  <c:v>45</c:v>
                </c:pt>
                <c:pt idx="3">
                  <c:v>63</c:v>
                </c:pt>
                <c:pt idx="4">
                  <c:v>88</c:v>
                </c:pt>
                <c:pt idx="5">
                  <c:v>88</c:v>
                </c:pt>
                <c:pt idx="6">
                  <c:v>88</c:v>
                </c:pt>
              </c:numCache>
            </c:numRef>
          </c:val>
          <c:smooth val="0"/>
          <c:extLst>
            <c:ext xmlns:c16="http://schemas.microsoft.com/office/drawing/2014/chart" uri="{C3380CC4-5D6E-409C-BE32-E72D297353CC}">
              <c16:uniqueId val="{00000010-9EF3-4312-86E6-3D48E8C60852}"/>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NICU Discharge Quarter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Participants</a:t>
                </a:r>
                <a:r>
                  <a:rPr lang="en-US" baseline="0"/>
                  <a:t> Followed by the RHO Program</a:t>
                </a:r>
                <a:endParaRPr lang="en-US"/>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Birth Weight (xRounded)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og"/>
            <c:dispRSqr val="1"/>
            <c:dispEq val="0"/>
            <c:trendlineLbl>
              <c:layout>
                <c:manualLayout>
                  <c:x val="0.14514731854694113"/>
                  <c:y val="-0.31104874915664504"/>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rendlineLbl>
          </c:trendline>
          <c:xVal>
            <c:numRef>
              <c:f>Rounded!$O$77:$O$81</c:f>
              <c:numCache>
                <c:formatCode>General</c:formatCode>
                <c:ptCount val="5"/>
                <c:pt idx="0">
                  <c:v>500</c:v>
                </c:pt>
                <c:pt idx="1">
                  <c:v>1000</c:v>
                </c:pt>
                <c:pt idx="2">
                  <c:v>1500</c:v>
                </c:pt>
                <c:pt idx="3">
                  <c:v>2000</c:v>
                </c:pt>
                <c:pt idx="4">
                  <c:v>2500</c:v>
                </c:pt>
              </c:numCache>
            </c:numRef>
          </c:xVal>
          <c:yVal>
            <c:numRef>
              <c:f>Rounded!$P$77:$P$81</c:f>
              <c:numCache>
                <c:formatCode>General</c:formatCode>
                <c:ptCount val="5"/>
                <c:pt idx="0">
                  <c:v>97.933333333333337</c:v>
                </c:pt>
                <c:pt idx="1">
                  <c:v>58.096774193548384</c:v>
                </c:pt>
                <c:pt idx="2">
                  <c:v>45.428571428571431</c:v>
                </c:pt>
                <c:pt idx="3">
                  <c:v>30.333333333333332</c:v>
                </c:pt>
                <c:pt idx="4">
                  <c:v>34.4</c:v>
                </c:pt>
              </c:numCache>
            </c:numRef>
          </c:yVal>
          <c:smooth val="0"/>
          <c:extLst>
            <c:ext xmlns:c16="http://schemas.microsoft.com/office/drawing/2014/chart" uri="{C3380CC4-5D6E-409C-BE32-E72D297353CC}">
              <c16:uniqueId val="{00000000-0512-4205-A352-CA6D458829A1}"/>
            </c:ext>
          </c:extLst>
        </c:ser>
        <c:dLbls>
          <c:showLegendKey val="0"/>
          <c:showVal val="0"/>
          <c:showCatName val="0"/>
          <c:showSerName val="0"/>
          <c:showPercent val="0"/>
          <c:showBubbleSize val="0"/>
        </c:dLbls>
        <c:axId val="1721748175"/>
        <c:axId val="1721748591"/>
      </c:scatterChart>
      <c:valAx>
        <c:axId val="17217481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Birth Weight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21748591"/>
        <c:crosses val="autoZero"/>
        <c:crossBetween val="midCat"/>
      </c:valAx>
      <c:valAx>
        <c:axId val="17217485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Duration</a:t>
                </a:r>
                <a:r>
                  <a:rPr lang="en-US" baseline="0" dirty="0"/>
                  <a:t> of HOT</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217481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Birth Weight (xRounded)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og"/>
            <c:dispRSqr val="1"/>
            <c:dispEq val="0"/>
            <c:trendlineLbl>
              <c:layout>
                <c:manualLayout>
                  <c:x val="0.14788833807659485"/>
                  <c:y val="-0.37595948357886461"/>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rendlineLbl>
          </c:trendline>
          <c:xVal>
            <c:numRef>
              <c:f>Rounded!$O$77:$O$81</c:f>
              <c:numCache>
                <c:formatCode>General</c:formatCode>
                <c:ptCount val="5"/>
                <c:pt idx="0">
                  <c:v>500</c:v>
                </c:pt>
                <c:pt idx="1">
                  <c:v>1000</c:v>
                </c:pt>
                <c:pt idx="2">
                  <c:v>1500</c:v>
                </c:pt>
                <c:pt idx="3">
                  <c:v>2000</c:v>
                </c:pt>
                <c:pt idx="4">
                  <c:v>2500</c:v>
                </c:pt>
              </c:numCache>
            </c:numRef>
          </c:xVal>
          <c:yVal>
            <c:numRef>
              <c:f>Rounded!$Q$77:$Q$81</c:f>
              <c:numCache>
                <c:formatCode>General</c:formatCode>
                <c:ptCount val="5"/>
                <c:pt idx="0">
                  <c:v>59.641269841269825</c:v>
                </c:pt>
                <c:pt idx="1">
                  <c:v>51.087557603686633</c:v>
                </c:pt>
                <c:pt idx="2">
                  <c:v>46.510204081632651</c:v>
                </c:pt>
                <c:pt idx="3">
                  <c:v>43.380952380952387</c:v>
                </c:pt>
                <c:pt idx="4">
                  <c:v>42.8</c:v>
                </c:pt>
              </c:numCache>
            </c:numRef>
          </c:yVal>
          <c:smooth val="0"/>
          <c:extLst>
            <c:ext xmlns:c16="http://schemas.microsoft.com/office/drawing/2014/chart" uri="{C3380CC4-5D6E-409C-BE32-E72D297353CC}">
              <c16:uniqueId val="{00000000-D672-406B-9094-9971CE3FEA23}"/>
            </c:ext>
          </c:extLst>
        </c:ser>
        <c:dLbls>
          <c:showLegendKey val="0"/>
          <c:showVal val="0"/>
          <c:showCatName val="0"/>
          <c:showSerName val="0"/>
          <c:showPercent val="0"/>
          <c:showBubbleSize val="0"/>
        </c:dLbls>
        <c:axId val="1722377279"/>
        <c:axId val="1722384767"/>
      </c:scatterChart>
      <c:valAx>
        <c:axId val="172237727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Birth Weight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22384767"/>
        <c:crosses val="autoZero"/>
        <c:crossBetween val="midCat"/>
      </c:valAx>
      <c:valAx>
        <c:axId val="1722384767"/>
        <c:scaling>
          <c:orientation val="minMax"/>
          <c:min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CGA Wean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2237727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NICU LOS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'Raw Data'!$E$2:$E$92</c:f>
              <c:numCache>
                <c:formatCode>General</c:formatCode>
                <c:ptCount val="91"/>
                <c:pt idx="0">
                  <c:v>41</c:v>
                </c:pt>
                <c:pt idx="1">
                  <c:v>2</c:v>
                </c:pt>
                <c:pt idx="2">
                  <c:v>81</c:v>
                </c:pt>
                <c:pt idx="3">
                  <c:v>41</c:v>
                </c:pt>
                <c:pt idx="4">
                  <c:v>127</c:v>
                </c:pt>
                <c:pt idx="5">
                  <c:v>71</c:v>
                </c:pt>
                <c:pt idx="6">
                  <c:v>132</c:v>
                </c:pt>
                <c:pt idx="7">
                  <c:v>109</c:v>
                </c:pt>
                <c:pt idx="8">
                  <c:v>34</c:v>
                </c:pt>
                <c:pt idx="9">
                  <c:v>35</c:v>
                </c:pt>
                <c:pt idx="10">
                  <c:v>111</c:v>
                </c:pt>
                <c:pt idx="11">
                  <c:v>82</c:v>
                </c:pt>
                <c:pt idx="12">
                  <c:v>86</c:v>
                </c:pt>
                <c:pt idx="13">
                  <c:v>106</c:v>
                </c:pt>
                <c:pt idx="14">
                  <c:v>121</c:v>
                </c:pt>
                <c:pt idx="15">
                  <c:v>98</c:v>
                </c:pt>
                <c:pt idx="16">
                  <c:v>20</c:v>
                </c:pt>
                <c:pt idx="17">
                  <c:v>69</c:v>
                </c:pt>
                <c:pt idx="18">
                  <c:v>127</c:v>
                </c:pt>
                <c:pt idx="19">
                  <c:v>93</c:v>
                </c:pt>
                <c:pt idx="20">
                  <c:v>65</c:v>
                </c:pt>
                <c:pt idx="21">
                  <c:v>132</c:v>
                </c:pt>
                <c:pt idx="22">
                  <c:v>118</c:v>
                </c:pt>
                <c:pt idx="23">
                  <c:v>52</c:v>
                </c:pt>
                <c:pt idx="24">
                  <c:v>92</c:v>
                </c:pt>
                <c:pt idx="25">
                  <c:v>104</c:v>
                </c:pt>
                <c:pt idx="26">
                  <c:v>100</c:v>
                </c:pt>
                <c:pt idx="27">
                  <c:v>108</c:v>
                </c:pt>
                <c:pt idx="28">
                  <c:v>111</c:v>
                </c:pt>
                <c:pt idx="29">
                  <c:v>67</c:v>
                </c:pt>
                <c:pt idx="30">
                  <c:v>82</c:v>
                </c:pt>
                <c:pt idx="31">
                  <c:v>114</c:v>
                </c:pt>
                <c:pt idx="32">
                  <c:v>95</c:v>
                </c:pt>
                <c:pt idx="33">
                  <c:v>102</c:v>
                </c:pt>
                <c:pt idx="34">
                  <c:v>102</c:v>
                </c:pt>
                <c:pt idx="35">
                  <c:v>102</c:v>
                </c:pt>
                <c:pt idx="36">
                  <c:v>119</c:v>
                </c:pt>
                <c:pt idx="37">
                  <c:v>158</c:v>
                </c:pt>
                <c:pt idx="38">
                  <c:v>83</c:v>
                </c:pt>
                <c:pt idx="39">
                  <c:v>155</c:v>
                </c:pt>
                <c:pt idx="40">
                  <c:v>68</c:v>
                </c:pt>
                <c:pt idx="41">
                  <c:v>141</c:v>
                </c:pt>
                <c:pt idx="42">
                  <c:v>81</c:v>
                </c:pt>
                <c:pt idx="43">
                  <c:v>131</c:v>
                </c:pt>
                <c:pt idx="44">
                  <c:v>91</c:v>
                </c:pt>
                <c:pt idx="45">
                  <c:v>131</c:v>
                </c:pt>
                <c:pt idx="46">
                  <c:v>68</c:v>
                </c:pt>
                <c:pt idx="47">
                  <c:v>110</c:v>
                </c:pt>
                <c:pt idx="48">
                  <c:v>134</c:v>
                </c:pt>
                <c:pt idx="49">
                  <c:v>95</c:v>
                </c:pt>
                <c:pt idx="50">
                  <c:v>95</c:v>
                </c:pt>
                <c:pt idx="51">
                  <c:v>141</c:v>
                </c:pt>
                <c:pt idx="52">
                  <c:v>150</c:v>
                </c:pt>
                <c:pt idx="53">
                  <c:v>66</c:v>
                </c:pt>
                <c:pt idx="54">
                  <c:v>120</c:v>
                </c:pt>
                <c:pt idx="55">
                  <c:v>118</c:v>
                </c:pt>
                <c:pt idx="56">
                  <c:v>121</c:v>
                </c:pt>
                <c:pt idx="57">
                  <c:v>116</c:v>
                </c:pt>
                <c:pt idx="58">
                  <c:v>140</c:v>
                </c:pt>
                <c:pt idx="59">
                  <c:v>215</c:v>
                </c:pt>
                <c:pt idx="60">
                  <c:v>168</c:v>
                </c:pt>
                <c:pt idx="61">
                  <c:v>151</c:v>
                </c:pt>
                <c:pt idx="62">
                  <c:v>147</c:v>
                </c:pt>
                <c:pt idx="63">
                  <c:v>161</c:v>
                </c:pt>
                <c:pt idx="64">
                  <c:v>89</c:v>
                </c:pt>
                <c:pt idx="65">
                  <c:v>133</c:v>
                </c:pt>
                <c:pt idx="66">
                  <c:v>146</c:v>
                </c:pt>
                <c:pt idx="67">
                  <c:v>109</c:v>
                </c:pt>
                <c:pt idx="68">
                  <c:v>133</c:v>
                </c:pt>
                <c:pt idx="69">
                  <c:v>130</c:v>
                </c:pt>
                <c:pt idx="70">
                  <c:v>138</c:v>
                </c:pt>
                <c:pt idx="71">
                  <c:v>146</c:v>
                </c:pt>
                <c:pt idx="72">
                  <c:v>144</c:v>
                </c:pt>
                <c:pt idx="73">
                  <c:v>128</c:v>
                </c:pt>
                <c:pt idx="74">
                  <c:v>96</c:v>
                </c:pt>
                <c:pt idx="75">
                  <c:v>185</c:v>
                </c:pt>
                <c:pt idx="76">
                  <c:v>153</c:v>
                </c:pt>
                <c:pt idx="77">
                  <c:v>193</c:v>
                </c:pt>
                <c:pt idx="78">
                  <c:v>273</c:v>
                </c:pt>
                <c:pt idx="79">
                  <c:v>166</c:v>
                </c:pt>
                <c:pt idx="80">
                  <c:v>183</c:v>
                </c:pt>
                <c:pt idx="81">
                  <c:v>208</c:v>
                </c:pt>
                <c:pt idx="82">
                  <c:v>22</c:v>
                </c:pt>
                <c:pt idx="83">
                  <c:v>200</c:v>
                </c:pt>
                <c:pt idx="84">
                  <c:v>192</c:v>
                </c:pt>
                <c:pt idx="85">
                  <c:v>231</c:v>
                </c:pt>
                <c:pt idx="86">
                  <c:v>178</c:v>
                </c:pt>
                <c:pt idx="87">
                  <c:v>257</c:v>
                </c:pt>
                <c:pt idx="88">
                  <c:v>15</c:v>
                </c:pt>
                <c:pt idx="89">
                  <c:v>10</c:v>
                </c:pt>
                <c:pt idx="90">
                  <c:v>113</c:v>
                </c:pt>
              </c:numCache>
            </c:numRef>
          </c:xVal>
          <c:yVal>
            <c:numRef>
              <c:f>'Raw Data'!$G$2:$G$92</c:f>
              <c:numCache>
                <c:formatCode>General</c:formatCode>
                <c:ptCount val="91"/>
                <c:pt idx="0">
                  <c:v>7</c:v>
                </c:pt>
                <c:pt idx="1">
                  <c:v>9</c:v>
                </c:pt>
                <c:pt idx="2">
                  <c:v>10</c:v>
                </c:pt>
                <c:pt idx="3">
                  <c:v>17</c:v>
                </c:pt>
                <c:pt idx="4">
                  <c:v>27</c:v>
                </c:pt>
                <c:pt idx="5">
                  <c:v>28</c:v>
                </c:pt>
                <c:pt idx="6">
                  <c:v>28</c:v>
                </c:pt>
                <c:pt idx="7">
                  <c:v>30</c:v>
                </c:pt>
                <c:pt idx="8">
                  <c:v>32</c:v>
                </c:pt>
                <c:pt idx="9">
                  <c:v>33</c:v>
                </c:pt>
                <c:pt idx="10">
                  <c:v>38</c:v>
                </c:pt>
                <c:pt idx="11">
                  <c:v>38</c:v>
                </c:pt>
                <c:pt idx="12">
                  <c:v>42</c:v>
                </c:pt>
                <c:pt idx="13">
                  <c:v>42</c:v>
                </c:pt>
                <c:pt idx="14">
                  <c:v>52</c:v>
                </c:pt>
                <c:pt idx="15">
                  <c:v>60</c:v>
                </c:pt>
                <c:pt idx="16">
                  <c:v>77</c:v>
                </c:pt>
                <c:pt idx="17">
                  <c:v>152</c:v>
                </c:pt>
                <c:pt idx="18">
                  <c:v>169</c:v>
                </c:pt>
                <c:pt idx="19">
                  <c:v>16</c:v>
                </c:pt>
                <c:pt idx="20">
                  <c:v>25</c:v>
                </c:pt>
                <c:pt idx="21">
                  <c:v>83</c:v>
                </c:pt>
                <c:pt idx="22">
                  <c:v>51</c:v>
                </c:pt>
                <c:pt idx="23">
                  <c:v>77</c:v>
                </c:pt>
                <c:pt idx="24">
                  <c:v>112</c:v>
                </c:pt>
                <c:pt idx="25">
                  <c:v>119</c:v>
                </c:pt>
                <c:pt idx="26">
                  <c:v>155</c:v>
                </c:pt>
                <c:pt idx="27">
                  <c:v>5</c:v>
                </c:pt>
                <c:pt idx="28">
                  <c:v>23</c:v>
                </c:pt>
                <c:pt idx="29">
                  <c:v>24</c:v>
                </c:pt>
                <c:pt idx="30">
                  <c:v>27</c:v>
                </c:pt>
                <c:pt idx="31">
                  <c:v>42</c:v>
                </c:pt>
                <c:pt idx="32">
                  <c:v>53</c:v>
                </c:pt>
                <c:pt idx="33">
                  <c:v>70</c:v>
                </c:pt>
                <c:pt idx="34">
                  <c:v>77</c:v>
                </c:pt>
                <c:pt idx="35">
                  <c:v>78</c:v>
                </c:pt>
                <c:pt idx="36">
                  <c:v>90</c:v>
                </c:pt>
                <c:pt idx="37">
                  <c:v>116</c:v>
                </c:pt>
                <c:pt idx="38">
                  <c:v>25</c:v>
                </c:pt>
                <c:pt idx="39">
                  <c:v>52</c:v>
                </c:pt>
                <c:pt idx="40">
                  <c:v>154</c:v>
                </c:pt>
                <c:pt idx="41">
                  <c:v>8</c:v>
                </c:pt>
                <c:pt idx="42">
                  <c:v>17</c:v>
                </c:pt>
                <c:pt idx="43">
                  <c:v>19</c:v>
                </c:pt>
                <c:pt idx="44">
                  <c:v>24</c:v>
                </c:pt>
                <c:pt idx="45">
                  <c:v>25</c:v>
                </c:pt>
                <c:pt idx="46">
                  <c:v>28</c:v>
                </c:pt>
                <c:pt idx="47">
                  <c:v>28</c:v>
                </c:pt>
                <c:pt idx="48">
                  <c:v>31</c:v>
                </c:pt>
                <c:pt idx="49">
                  <c:v>36</c:v>
                </c:pt>
                <c:pt idx="50">
                  <c:v>39</c:v>
                </c:pt>
                <c:pt idx="51">
                  <c:v>39</c:v>
                </c:pt>
                <c:pt idx="52">
                  <c:v>44</c:v>
                </c:pt>
                <c:pt idx="53">
                  <c:v>52</c:v>
                </c:pt>
                <c:pt idx="54">
                  <c:v>67</c:v>
                </c:pt>
                <c:pt idx="55">
                  <c:v>68</c:v>
                </c:pt>
                <c:pt idx="56">
                  <c:v>77</c:v>
                </c:pt>
                <c:pt idx="57">
                  <c:v>79</c:v>
                </c:pt>
                <c:pt idx="58">
                  <c:v>85</c:v>
                </c:pt>
                <c:pt idx="59">
                  <c:v>130</c:v>
                </c:pt>
                <c:pt idx="60">
                  <c:v>190</c:v>
                </c:pt>
                <c:pt idx="61">
                  <c:v>219</c:v>
                </c:pt>
                <c:pt idx="62">
                  <c:v>237</c:v>
                </c:pt>
                <c:pt idx="63">
                  <c:v>42</c:v>
                </c:pt>
                <c:pt idx="64">
                  <c:v>62</c:v>
                </c:pt>
                <c:pt idx="65">
                  <c:v>67</c:v>
                </c:pt>
                <c:pt idx="66">
                  <c:v>67</c:v>
                </c:pt>
                <c:pt idx="67">
                  <c:v>69</c:v>
                </c:pt>
                <c:pt idx="68">
                  <c:v>70</c:v>
                </c:pt>
                <c:pt idx="69">
                  <c:v>84</c:v>
                </c:pt>
                <c:pt idx="70">
                  <c:v>97</c:v>
                </c:pt>
                <c:pt idx="71">
                  <c:v>97</c:v>
                </c:pt>
                <c:pt idx="72">
                  <c:v>112</c:v>
                </c:pt>
                <c:pt idx="73">
                  <c:v>127</c:v>
                </c:pt>
                <c:pt idx="74">
                  <c:v>145</c:v>
                </c:pt>
                <c:pt idx="75">
                  <c:v>120</c:v>
                </c:pt>
                <c:pt idx="76">
                  <c:v>301</c:v>
                </c:pt>
                <c:pt idx="77">
                  <c:v>100</c:v>
                </c:pt>
                <c:pt idx="78">
                  <c:v>217</c:v>
                </c:pt>
                <c:pt idx="79">
                  <c:v>30</c:v>
                </c:pt>
                <c:pt idx="80">
                  <c:v>35</c:v>
                </c:pt>
                <c:pt idx="81">
                  <c:v>60</c:v>
                </c:pt>
                <c:pt idx="82">
                  <c:v>22</c:v>
                </c:pt>
                <c:pt idx="83">
                  <c:v>25</c:v>
                </c:pt>
                <c:pt idx="84">
                  <c:v>96</c:v>
                </c:pt>
                <c:pt idx="85">
                  <c:v>130</c:v>
                </c:pt>
                <c:pt idx="86">
                  <c:v>245</c:v>
                </c:pt>
                <c:pt idx="87">
                  <c:v>279</c:v>
                </c:pt>
                <c:pt idx="88">
                  <c:v>28</c:v>
                </c:pt>
                <c:pt idx="89">
                  <c:v>17</c:v>
                </c:pt>
                <c:pt idx="90">
                  <c:v>138</c:v>
                </c:pt>
              </c:numCache>
            </c:numRef>
          </c:yVal>
          <c:smooth val="0"/>
          <c:extLst>
            <c:ext xmlns:c16="http://schemas.microsoft.com/office/drawing/2014/chart" uri="{C3380CC4-5D6E-409C-BE32-E72D297353CC}">
              <c16:uniqueId val="{00000000-78CA-4298-B347-4F2A1EAE3B48}"/>
            </c:ext>
          </c:extLst>
        </c:ser>
        <c:dLbls>
          <c:showLegendKey val="0"/>
          <c:showVal val="0"/>
          <c:showCatName val="0"/>
          <c:showSerName val="0"/>
          <c:showPercent val="0"/>
          <c:showBubbleSize val="0"/>
        </c:dLbls>
        <c:axId val="281720431"/>
        <c:axId val="281708367"/>
      </c:scatterChart>
      <c:valAx>
        <c:axId val="281720431"/>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NICU LOS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81708367"/>
        <c:crosses val="autoZero"/>
        <c:crossBetween val="midCat"/>
      </c:valAx>
      <c:valAx>
        <c:axId val="2817083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Duration of HOT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81720431"/>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NICU LOS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'Raw Data'!$E$2:$E$92</c:f>
              <c:numCache>
                <c:formatCode>General</c:formatCode>
                <c:ptCount val="91"/>
                <c:pt idx="0">
                  <c:v>41</c:v>
                </c:pt>
                <c:pt idx="1">
                  <c:v>2</c:v>
                </c:pt>
                <c:pt idx="2">
                  <c:v>81</c:v>
                </c:pt>
                <c:pt idx="3">
                  <c:v>41</c:v>
                </c:pt>
                <c:pt idx="4">
                  <c:v>127</c:v>
                </c:pt>
                <c:pt idx="5">
                  <c:v>71</c:v>
                </c:pt>
                <c:pt idx="6">
                  <c:v>132</c:v>
                </c:pt>
                <c:pt idx="7">
                  <c:v>109</c:v>
                </c:pt>
                <c:pt idx="8">
                  <c:v>34</c:v>
                </c:pt>
                <c:pt idx="9">
                  <c:v>35</c:v>
                </c:pt>
                <c:pt idx="10">
                  <c:v>111</c:v>
                </c:pt>
                <c:pt idx="11">
                  <c:v>82</c:v>
                </c:pt>
                <c:pt idx="12">
                  <c:v>86</c:v>
                </c:pt>
                <c:pt idx="13">
                  <c:v>106</c:v>
                </c:pt>
                <c:pt idx="14">
                  <c:v>121</c:v>
                </c:pt>
                <c:pt idx="15">
                  <c:v>98</c:v>
                </c:pt>
                <c:pt idx="16">
                  <c:v>20</c:v>
                </c:pt>
                <c:pt idx="17">
                  <c:v>69</c:v>
                </c:pt>
                <c:pt idx="18">
                  <c:v>127</c:v>
                </c:pt>
                <c:pt idx="19">
                  <c:v>93</c:v>
                </c:pt>
                <c:pt idx="20">
                  <c:v>65</c:v>
                </c:pt>
                <c:pt idx="21">
                  <c:v>132</c:v>
                </c:pt>
                <c:pt idx="22">
                  <c:v>118</c:v>
                </c:pt>
                <c:pt idx="23">
                  <c:v>52</c:v>
                </c:pt>
                <c:pt idx="24">
                  <c:v>92</c:v>
                </c:pt>
                <c:pt idx="25">
                  <c:v>104</c:v>
                </c:pt>
                <c:pt idx="26">
                  <c:v>100</c:v>
                </c:pt>
                <c:pt idx="27">
                  <c:v>108</c:v>
                </c:pt>
                <c:pt idx="28">
                  <c:v>111</c:v>
                </c:pt>
                <c:pt idx="29">
                  <c:v>67</c:v>
                </c:pt>
                <c:pt idx="30">
                  <c:v>82</c:v>
                </c:pt>
                <c:pt idx="31">
                  <c:v>114</c:v>
                </c:pt>
                <c:pt idx="32">
                  <c:v>95</c:v>
                </c:pt>
                <c:pt idx="33">
                  <c:v>102</c:v>
                </c:pt>
                <c:pt idx="34">
                  <c:v>102</c:v>
                </c:pt>
                <c:pt idx="35">
                  <c:v>102</c:v>
                </c:pt>
                <c:pt idx="36">
                  <c:v>119</c:v>
                </c:pt>
                <c:pt idx="37">
                  <c:v>158</c:v>
                </c:pt>
                <c:pt idx="38">
                  <c:v>83</c:v>
                </c:pt>
                <c:pt idx="39">
                  <c:v>155</c:v>
                </c:pt>
                <c:pt idx="40">
                  <c:v>68</c:v>
                </c:pt>
                <c:pt idx="41">
                  <c:v>141</c:v>
                </c:pt>
                <c:pt idx="42">
                  <c:v>81</c:v>
                </c:pt>
                <c:pt idx="43">
                  <c:v>131</c:v>
                </c:pt>
                <c:pt idx="44">
                  <c:v>91</c:v>
                </c:pt>
                <c:pt idx="45">
                  <c:v>131</c:v>
                </c:pt>
                <c:pt idx="46">
                  <c:v>68</c:v>
                </c:pt>
                <c:pt idx="47">
                  <c:v>110</c:v>
                </c:pt>
                <c:pt idx="48">
                  <c:v>134</c:v>
                </c:pt>
                <c:pt idx="49">
                  <c:v>95</c:v>
                </c:pt>
                <c:pt idx="50">
                  <c:v>95</c:v>
                </c:pt>
                <c:pt idx="51">
                  <c:v>141</c:v>
                </c:pt>
                <c:pt idx="52">
                  <c:v>150</c:v>
                </c:pt>
                <c:pt idx="53">
                  <c:v>66</c:v>
                </c:pt>
                <c:pt idx="54">
                  <c:v>120</c:v>
                </c:pt>
                <c:pt idx="55">
                  <c:v>118</c:v>
                </c:pt>
                <c:pt idx="56">
                  <c:v>121</c:v>
                </c:pt>
                <c:pt idx="57">
                  <c:v>116</c:v>
                </c:pt>
                <c:pt idx="58">
                  <c:v>140</c:v>
                </c:pt>
                <c:pt idx="59">
                  <c:v>215</c:v>
                </c:pt>
                <c:pt idx="60">
                  <c:v>168</c:v>
                </c:pt>
                <c:pt idx="61">
                  <c:v>151</c:v>
                </c:pt>
                <c:pt idx="62">
                  <c:v>147</c:v>
                </c:pt>
                <c:pt idx="63">
                  <c:v>161</c:v>
                </c:pt>
                <c:pt idx="64">
                  <c:v>89</c:v>
                </c:pt>
                <c:pt idx="65">
                  <c:v>133</c:v>
                </c:pt>
                <c:pt idx="66">
                  <c:v>146</c:v>
                </c:pt>
                <c:pt idx="67">
                  <c:v>109</c:v>
                </c:pt>
                <c:pt idx="68">
                  <c:v>133</c:v>
                </c:pt>
                <c:pt idx="69">
                  <c:v>130</c:v>
                </c:pt>
                <c:pt idx="70">
                  <c:v>138</c:v>
                </c:pt>
                <c:pt idx="71">
                  <c:v>146</c:v>
                </c:pt>
                <c:pt idx="72">
                  <c:v>144</c:v>
                </c:pt>
                <c:pt idx="73">
                  <c:v>128</c:v>
                </c:pt>
                <c:pt idx="74">
                  <c:v>96</c:v>
                </c:pt>
                <c:pt idx="75">
                  <c:v>185</c:v>
                </c:pt>
                <c:pt idx="76">
                  <c:v>153</c:v>
                </c:pt>
                <c:pt idx="77">
                  <c:v>193</c:v>
                </c:pt>
                <c:pt idx="78">
                  <c:v>273</c:v>
                </c:pt>
                <c:pt idx="79">
                  <c:v>166</c:v>
                </c:pt>
                <c:pt idx="80">
                  <c:v>183</c:v>
                </c:pt>
                <c:pt idx="81">
                  <c:v>208</c:v>
                </c:pt>
                <c:pt idx="82">
                  <c:v>22</c:v>
                </c:pt>
                <c:pt idx="83">
                  <c:v>200</c:v>
                </c:pt>
                <c:pt idx="84">
                  <c:v>192</c:v>
                </c:pt>
                <c:pt idx="85">
                  <c:v>231</c:v>
                </c:pt>
                <c:pt idx="86">
                  <c:v>178</c:v>
                </c:pt>
                <c:pt idx="87">
                  <c:v>257</c:v>
                </c:pt>
                <c:pt idx="88">
                  <c:v>15</c:v>
                </c:pt>
                <c:pt idx="89">
                  <c:v>10</c:v>
                </c:pt>
                <c:pt idx="90">
                  <c:v>113</c:v>
                </c:pt>
              </c:numCache>
            </c:numRef>
          </c:xVal>
          <c:yVal>
            <c:numRef>
              <c:f>'Raw Data'!$H$2:$H$92</c:f>
              <c:numCache>
                <c:formatCode>#\ ?/?</c:formatCode>
                <c:ptCount val="91"/>
                <c:pt idx="0">
                  <c:v>38.857142857142854</c:v>
                </c:pt>
                <c:pt idx="1">
                  <c:v>36.428571428571423</c:v>
                </c:pt>
                <c:pt idx="2">
                  <c:v>40</c:v>
                </c:pt>
                <c:pt idx="3">
                  <c:v>40.285714285714285</c:v>
                </c:pt>
                <c:pt idx="4">
                  <c:v>46.571428571428569</c:v>
                </c:pt>
                <c:pt idx="5">
                  <c:v>44.714285714285715</c:v>
                </c:pt>
                <c:pt idx="6">
                  <c:v>49.857142857142861</c:v>
                </c:pt>
                <c:pt idx="7">
                  <c:v>46.285714285714285</c:v>
                </c:pt>
                <c:pt idx="8">
                  <c:v>41.285714285714285</c:v>
                </c:pt>
                <c:pt idx="9">
                  <c:v>46</c:v>
                </c:pt>
                <c:pt idx="10">
                  <c:v>44.142857142857146</c:v>
                </c:pt>
                <c:pt idx="11">
                  <c:v>44.428571428571431</c:v>
                </c:pt>
                <c:pt idx="12">
                  <c:v>46.571428571428569</c:v>
                </c:pt>
                <c:pt idx="13">
                  <c:v>47.714285714285715</c:v>
                </c:pt>
                <c:pt idx="14">
                  <c:v>53.142857142857139</c:v>
                </c:pt>
                <c:pt idx="15">
                  <c:v>49.714285714285708</c:v>
                </c:pt>
                <c:pt idx="16">
                  <c:v>48.142857142857139</c:v>
                </c:pt>
                <c:pt idx="17">
                  <c:v>59.571428571428577</c:v>
                </c:pt>
                <c:pt idx="18">
                  <c:v>66.857142857142861</c:v>
                </c:pt>
                <c:pt idx="19">
                  <c:v>42.571428571428569</c:v>
                </c:pt>
                <c:pt idx="20">
                  <c:v>44</c:v>
                </c:pt>
                <c:pt idx="21">
                  <c:v>53.142857142857139</c:v>
                </c:pt>
                <c:pt idx="22">
                  <c:v>53.714285714285715</c:v>
                </c:pt>
                <c:pt idx="23">
                  <c:v>51.571428571428577</c:v>
                </c:pt>
                <c:pt idx="24">
                  <c:v>54.857142857142861</c:v>
                </c:pt>
                <c:pt idx="25">
                  <c:v>58.285714285714285</c:v>
                </c:pt>
                <c:pt idx="26">
                  <c:v>62.142857142857139</c:v>
                </c:pt>
                <c:pt idx="27">
                  <c:v>42.285714285714285</c:v>
                </c:pt>
                <c:pt idx="28">
                  <c:v>43.714285714285715</c:v>
                </c:pt>
                <c:pt idx="29">
                  <c:v>40</c:v>
                </c:pt>
                <c:pt idx="30">
                  <c:v>42.857142857142854</c:v>
                </c:pt>
                <c:pt idx="31">
                  <c:v>49.285714285714285</c:v>
                </c:pt>
                <c:pt idx="32">
                  <c:v>45.857142857142854</c:v>
                </c:pt>
                <c:pt idx="33">
                  <c:v>48.571428571428569</c:v>
                </c:pt>
                <c:pt idx="34">
                  <c:v>49.571428571428569</c:v>
                </c:pt>
                <c:pt idx="35">
                  <c:v>51</c:v>
                </c:pt>
                <c:pt idx="36">
                  <c:v>53.285714285714292</c:v>
                </c:pt>
                <c:pt idx="37">
                  <c:v>64.714285714285722</c:v>
                </c:pt>
                <c:pt idx="38">
                  <c:v>42.857142857142854</c:v>
                </c:pt>
                <c:pt idx="39">
                  <c:v>59.857142857142861</c:v>
                </c:pt>
                <c:pt idx="40">
                  <c:v>56.714285714285715</c:v>
                </c:pt>
                <c:pt idx="41">
                  <c:v>48.714285714285715</c:v>
                </c:pt>
                <c:pt idx="42">
                  <c:v>44.714285714285715</c:v>
                </c:pt>
                <c:pt idx="43">
                  <c:v>47.000000000000007</c:v>
                </c:pt>
                <c:pt idx="44">
                  <c:v>43.857142857142861</c:v>
                </c:pt>
                <c:pt idx="45">
                  <c:v>47.285714285714285</c:v>
                </c:pt>
                <c:pt idx="46">
                  <c:v>41.714285714285715</c:v>
                </c:pt>
                <c:pt idx="47">
                  <c:v>44.285714285714285</c:v>
                </c:pt>
                <c:pt idx="48">
                  <c:v>47.428571428571431</c:v>
                </c:pt>
                <c:pt idx="49">
                  <c:v>48.285714285714292</c:v>
                </c:pt>
                <c:pt idx="50">
                  <c:v>46.285714285714285</c:v>
                </c:pt>
                <c:pt idx="51">
                  <c:v>50.571428571428569</c:v>
                </c:pt>
                <c:pt idx="52">
                  <c:v>51.571428571428569</c:v>
                </c:pt>
                <c:pt idx="53">
                  <c:v>48.571428571428577</c:v>
                </c:pt>
                <c:pt idx="54">
                  <c:v>55.428571428571431</c:v>
                </c:pt>
                <c:pt idx="55">
                  <c:v>50.714285714285715</c:v>
                </c:pt>
                <c:pt idx="56">
                  <c:v>58.285714285714285</c:v>
                </c:pt>
                <c:pt idx="57">
                  <c:v>52.428571428571431</c:v>
                </c:pt>
                <c:pt idx="58">
                  <c:v>59.142857142857139</c:v>
                </c:pt>
                <c:pt idx="59">
                  <c:v>73.428571428571431</c:v>
                </c:pt>
                <c:pt idx="60">
                  <c:v>74.857142857142861</c:v>
                </c:pt>
                <c:pt idx="61">
                  <c:v>81.428571428571431</c:v>
                </c:pt>
                <c:pt idx="62">
                  <c:v>79.571428571428569</c:v>
                </c:pt>
                <c:pt idx="63">
                  <c:v>52.571428571428569</c:v>
                </c:pt>
                <c:pt idx="64">
                  <c:v>51</c:v>
                </c:pt>
                <c:pt idx="65">
                  <c:v>53.428571428571431</c:v>
                </c:pt>
                <c:pt idx="66">
                  <c:v>55.857142857142854</c:v>
                </c:pt>
                <c:pt idx="67">
                  <c:v>53</c:v>
                </c:pt>
                <c:pt idx="68">
                  <c:v>53.857142857142861</c:v>
                </c:pt>
                <c:pt idx="69">
                  <c:v>55</c:v>
                </c:pt>
                <c:pt idx="70">
                  <c:v>59.142857142857153</c:v>
                </c:pt>
                <c:pt idx="71">
                  <c:v>60.857142857142861</c:v>
                </c:pt>
                <c:pt idx="72">
                  <c:v>60</c:v>
                </c:pt>
                <c:pt idx="73">
                  <c:v>63.857142857142847</c:v>
                </c:pt>
                <c:pt idx="74">
                  <c:v>60.428571428571431</c:v>
                </c:pt>
                <c:pt idx="75">
                  <c:v>68.142857142857139</c:v>
                </c:pt>
                <c:pt idx="76">
                  <c:v>91.571428571428569</c:v>
                </c:pt>
                <c:pt idx="77">
                  <c:v>66.857142857142861</c:v>
                </c:pt>
                <c:pt idx="78">
                  <c:v>94</c:v>
                </c:pt>
                <c:pt idx="79">
                  <c:v>50.571428571428577</c:v>
                </c:pt>
                <c:pt idx="80">
                  <c:v>56.428571428571431</c:v>
                </c:pt>
                <c:pt idx="81">
                  <c:v>62.714285714285708</c:v>
                </c:pt>
                <c:pt idx="82">
                  <c:v>41.285714285714292</c:v>
                </c:pt>
                <c:pt idx="83">
                  <c:v>58.857142857142861</c:v>
                </c:pt>
                <c:pt idx="84">
                  <c:v>65.857142857142847</c:v>
                </c:pt>
                <c:pt idx="85">
                  <c:v>75.571428571428569</c:v>
                </c:pt>
                <c:pt idx="86">
                  <c:v>84</c:v>
                </c:pt>
                <c:pt idx="87">
                  <c:v>101.85714285714286</c:v>
                </c:pt>
                <c:pt idx="88">
                  <c:v>39.428571428571431</c:v>
                </c:pt>
                <c:pt idx="89">
                  <c:v>40.285714285714292</c:v>
                </c:pt>
                <c:pt idx="90">
                  <c:v>63.857142857142854</c:v>
                </c:pt>
              </c:numCache>
            </c:numRef>
          </c:yVal>
          <c:smooth val="0"/>
          <c:extLst>
            <c:ext xmlns:c16="http://schemas.microsoft.com/office/drawing/2014/chart" uri="{C3380CC4-5D6E-409C-BE32-E72D297353CC}">
              <c16:uniqueId val="{00000000-B92C-45C1-BFE0-D36E390F1988}"/>
            </c:ext>
          </c:extLst>
        </c:ser>
        <c:dLbls>
          <c:showLegendKey val="0"/>
          <c:showVal val="0"/>
          <c:showCatName val="0"/>
          <c:showSerName val="0"/>
          <c:showPercent val="0"/>
          <c:showBubbleSize val="0"/>
        </c:dLbls>
        <c:axId val="125703727"/>
        <c:axId val="125700815"/>
      </c:scatterChart>
      <c:valAx>
        <c:axId val="125703727"/>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NICU LOS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25700815"/>
        <c:crosses val="autoZero"/>
        <c:crossBetween val="midCat"/>
      </c:valAx>
      <c:valAx>
        <c:axId val="1257008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 (weeks)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2570372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NICU LoS (rounded)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Rounded!$O$36:$O$61</c:f>
              <c:numCache>
                <c:formatCode>General</c:formatCode>
                <c:ptCount val="26"/>
                <c:pt idx="0">
                  <c:v>0</c:v>
                </c:pt>
                <c:pt idx="1">
                  <c:v>10</c:v>
                </c:pt>
                <c:pt idx="2">
                  <c:v>20</c:v>
                </c:pt>
                <c:pt idx="3">
                  <c:v>30</c:v>
                </c:pt>
                <c:pt idx="4">
                  <c:v>40</c:v>
                </c:pt>
                <c:pt idx="5">
                  <c:v>50</c:v>
                </c:pt>
                <c:pt idx="6">
                  <c:v>60</c:v>
                </c:pt>
                <c:pt idx="7">
                  <c:v>70</c:v>
                </c:pt>
                <c:pt idx="8">
                  <c:v>80</c:v>
                </c:pt>
                <c:pt idx="9">
                  <c:v>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260</c:v>
                </c:pt>
                <c:pt idx="25">
                  <c:v>270</c:v>
                </c:pt>
              </c:numCache>
            </c:numRef>
          </c:xVal>
          <c:yVal>
            <c:numRef>
              <c:f>Rounded!$P$36:$P$61</c:f>
              <c:numCache>
                <c:formatCode>General</c:formatCode>
                <c:ptCount val="26"/>
                <c:pt idx="0">
                  <c:v>9</c:v>
                </c:pt>
                <c:pt idx="1">
                  <c:v>17</c:v>
                </c:pt>
                <c:pt idx="2">
                  <c:v>42.333333333333336</c:v>
                </c:pt>
                <c:pt idx="3">
                  <c:v>32</c:v>
                </c:pt>
                <c:pt idx="4">
                  <c:v>19</c:v>
                </c:pt>
                <c:pt idx="5">
                  <c:v>77</c:v>
                </c:pt>
                <c:pt idx="6">
                  <c:v>25</c:v>
                </c:pt>
                <c:pt idx="7">
                  <c:v>73</c:v>
                </c:pt>
                <c:pt idx="8">
                  <c:v>23.4</c:v>
                </c:pt>
                <c:pt idx="9">
                  <c:v>51.2</c:v>
                </c:pt>
                <c:pt idx="10">
                  <c:v>83.2</c:v>
                </c:pt>
                <c:pt idx="11">
                  <c:v>46.111111111111114</c:v>
                </c:pt>
                <c:pt idx="12">
                  <c:v>69.142857142857139</c:v>
                </c:pt>
                <c:pt idx="13">
                  <c:v>66.36363636363636</c:v>
                </c:pt>
                <c:pt idx="14">
                  <c:v>68.2</c:v>
                </c:pt>
                <c:pt idx="15">
                  <c:v>160.83333333333334</c:v>
                </c:pt>
                <c:pt idx="16">
                  <c:v>70</c:v>
                </c:pt>
                <c:pt idx="17">
                  <c:v>110</c:v>
                </c:pt>
                <c:pt idx="18">
                  <c:v>133.33333333333334</c:v>
                </c:pt>
                <c:pt idx="19">
                  <c:v>98</c:v>
                </c:pt>
                <c:pt idx="20">
                  <c:v>25</c:v>
                </c:pt>
                <c:pt idx="21">
                  <c:v>60</c:v>
                </c:pt>
                <c:pt idx="22">
                  <c:v>130</c:v>
                </c:pt>
                <c:pt idx="23">
                  <c:v>130</c:v>
                </c:pt>
                <c:pt idx="24">
                  <c:v>279</c:v>
                </c:pt>
                <c:pt idx="25">
                  <c:v>217</c:v>
                </c:pt>
              </c:numCache>
            </c:numRef>
          </c:yVal>
          <c:smooth val="0"/>
          <c:extLst>
            <c:ext xmlns:c16="http://schemas.microsoft.com/office/drawing/2014/chart" uri="{C3380CC4-5D6E-409C-BE32-E72D297353CC}">
              <c16:uniqueId val="{00000000-2DB5-45EC-9FF0-E0FF379E535E}"/>
            </c:ext>
          </c:extLst>
        </c:ser>
        <c:dLbls>
          <c:showLegendKey val="0"/>
          <c:showVal val="0"/>
          <c:showCatName val="0"/>
          <c:showSerName val="0"/>
          <c:showPercent val="0"/>
          <c:showBubbleSize val="0"/>
        </c:dLbls>
        <c:axId val="35390383"/>
        <c:axId val="35399951"/>
      </c:scatterChart>
      <c:valAx>
        <c:axId val="3539038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NICU LoS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5399951"/>
        <c:crosses val="autoZero"/>
        <c:crossBetween val="midCat"/>
      </c:valAx>
      <c:valAx>
        <c:axId val="353999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Duration of HOT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539038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NICU LoS (rounded)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Rounded!$O$36:$O$61</c:f>
              <c:numCache>
                <c:formatCode>General</c:formatCode>
                <c:ptCount val="26"/>
                <c:pt idx="0">
                  <c:v>0</c:v>
                </c:pt>
                <c:pt idx="1">
                  <c:v>10</c:v>
                </c:pt>
                <c:pt idx="2">
                  <c:v>20</c:v>
                </c:pt>
                <c:pt idx="3">
                  <c:v>30</c:v>
                </c:pt>
                <c:pt idx="4">
                  <c:v>40</c:v>
                </c:pt>
                <c:pt idx="5">
                  <c:v>50</c:v>
                </c:pt>
                <c:pt idx="6">
                  <c:v>60</c:v>
                </c:pt>
                <c:pt idx="7">
                  <c:v>70</c:v>
                </c:pt>
                <c:pt idx="8">
                  <c:v>80</c:v>
                </c:pt>
                <c:pt idx="9">
                  <c:v>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260</c:v>
                </c:pt>
                <c:pt idx="25">
                  <c:v>270</c:v>
                </c:pt>
              </c:numCache>
            </c:numRef>
          </c:xVal>
          <c:yVal>
            <c:numRef>
              <c:f>Rounded!$Q$36:$Q$61</c:f>
              <c:numCache>
                <c:formatCode>General</c:formatCode>
                <c:ptCount val="26"/>
                <c:pt idx="0">
                  <c:v>36.428571428571423</c:v>
                </c:pt>
                <c:pt idx="1">
                  <c:v>40.285714285714292</c:v>
                </c:pt>
                <c:pt idx="2">
                  <c:v>42.952380952380956</c:v>
                </c:pt>
                <c:pt idx="3">
                  <c:v>41.285714285714285</c:v>
                </c:pt>
                <c:pt idx="4">
                  <c:v>41.714285714285715</c:v>
                </c:pt>
                <c:pt idx="5">
                  <c:v>51.571428571428577</c:v>
                </c:pt>
                <c:pt idx="6">
                  <c:v>44</c:v>
                </c:pt>
                <c:pt idx="7">
                  <c:v>48.547619047619058</c:v>
                </c:pt>
                <c:pt idx="8">
                  <c:v>42.971428571428575</c:v>
                </c:pt>
                <c:pt idx="9">
                  <c:v>47.771428571428565</c:v>
                </c:pt>
                <c:pt idx="10">
                  <c:v>52.01428571428572</c:v>
                </c:pt>
                <c:pt idx="11">
                  <c:v>48.285714285714278</c:v>
                </c:pt>
                <c:pt idx="12">
                  <c:v>53.857142857142854</c:v>
                </c:pt>
                <c:pt idx="13">
                  <c:v>53.116883116883123</c:v>
                </c:pt>
                <c:pt idx="14">
                  <c:v>55.514285714285712</c:v>
                </c:pt>
                <c:pt idx="15">
                  <c:v>70.142857142857153</c:v>
                </c:pt>
                <c:pt idx="16">
                  <c:v>59.047619047619058</c:v>
                </c:pt>
                <c:pt idx="17">
                  <c:v>62.714285714285722</c:v>
                </c:pt>
                <c:pt idx="18">
                  <c:v>69.523809523809518</c:v>
                </c:pt>
                <c:pt idx="19">
                  <c:v>66.357142857142861</c:v>
                </c:pt>
                <c:pt idx="20">
                  <c:v>58.857142857142861</c:v>
                </c:pt>
                <c:pt idx="21">
                  <c:v>62.714285714285708</c:v>
                </c:pt>
                <c:pt idx="22">
                  <c:v>73.428571428571431</c:v>
                </c:pt>
                <c:pt idx="23">
                  <c:v>75.571428571428569</c:v>
                </c:pt>
                <c:pt idx="24">
                  <c:v>101.85714285714286</c:v>
                </c:pt>
                <c:pt idx="25">
                  <c:v>94</c:v>
                </c:pt>
              </c:numCache>
            </c:numRef>
          </c:yVal>
          <c:smooth val="0"/>
          <c:extLst>
            <c:ext xmlns:c16="http://schemas.microsoft.com/office/drawing/2014/chart" uri="{C3380CC4-5D6E-409C-BE32-E72D297353CC}">
              <c16:uniqueId val="{00000000-3BC2-4193-85C4-3ACFDC3EE5E6}"/>
            </c:ext>
          </c:extLst>
        </c:ser>
        <c:dLbls>
          <c:showLegendKey val="0"/>
          <c:showVal val="0"/>
          <c:showCatName val="0"/>
          <c:showSerName val="0"/>
          <c:showPercent val="0"/>
          <c:showBubbleSize val="0"/>
        </c:dLbls>
        <c:axId val="444804703"/>
        <c:axId val="444807615"/>
      </c:scatterChart>
      <c:valAx>
        <c:axId val="44480470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NICU LoS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44807615"/>
        <c:crosses val="autoZero"/>
        <c:crossBetween val="midCat"/>
      </c:valAx>
      <c:valAx>
        <c:axId val="4448076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4480470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NICU LoS (xRounded)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0"/>
            <c:trendlineLbl>
              <c:layout>
                <c:manualLayout>
                  <c:x val="9.5771361913094197E-2"/>
                  <c:y val="0.34760348583877998"/>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rendlineLbl>
          </c:trendline>
          <c:xVal>
            <c:numRef>
              <c:f>Rounded!$O$66:$O$70</c:f>
              <c:numCache>
                <c:formatCode>General</c:formatCode>
                <c:ptCount val="5"/>
                <c:pt idx="0">
                  <c:v>25</c:v>
                </c:pt>
                <c:pt idx="1">
                  <c:v>75</c:v>
                </c:pt>
                <c:pt idx="2">
                  <c:v>125</c:v>
                </c:pt>
                <c:pt idx="3">
                  <c:v>175</c:v>
                </c:pt>
                <c:pt idx="4">
                  <c:v>225</c:v>
                </c:pt>
              </c:numCache>
            </c:numRef>
          </c:xVal>
          <c:yVal>
            <c:numRef>
              <c:f>Rounded!$P$66:$P$70</c:f>
              <c:numCache>
                <c:formatCode>General</c:formatCode>
                <c:ptCount val="5"/>
                <c:pt idx="0">
                  <c:v>26.888888888888889</c:v>
                </c:pt>
                <c:pt idx="1">
                  <c:v>50.722222222222221</c:v>
                </c:pt>
                <c:pt idx="2">
                  <c:v>66.714285714285708</c:v>
                </c:pt>
                <c:pt idx="3">
                  <c:v>124.4375</c:v>
                </c:pt>
                <c:pt idx="4">
                  <c:v>140.16666666666666</c:v>
                </c:pt>
              </c:numCache>
            </c:numRef>
          </c:yVal>
          <c:smooth val="0"/>
          <c:extLst>
            <c:ext xmlns:c16="http://schemas.microsoft.com/office/drawing/2014/chart" uri="{C3380CC4-5D6E-409C-BE32-E72D297353CC}">
              <c16:uniqueId val="{00000001-0F09-4D60-B912-421F9E94A8AB}"/>
            </c:ext>
          </c:extLst>
        </c:ser>
        <c:dLbls>
          <c:showLegendKey val="0"/>
          <c:showVal val="0"/>
          <c:showCatName val="0"/>
          <c:showSerName val="0"/>
          <c:showPercent val="0"/>
          <c:showBubbleSize val="0"/>
        </c:dLbls>
        <c:axId val="1710944559"/>
        <c:axId val="1710943727"/>
      </c:scatterChart>
      <c:valAx>
        <c:axId val="171094455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NICU </a:t>
                </a:r>
                <a:r>
                  <a:rPr lang="en-US" dirty="0" err="1"/>
                  <a:t>LoS</a:t>
                </a:r>
                <a:endParaRPr lang="en-US"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10943727"/>
        <c:crosses val="autoZero"/>
        <c:crossBetween val="midCat"/>
      </c:valAx>
      <c:valAx>
        <c:axId val="17109437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Duration of HOT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1094455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NICU LoS (xRounded)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0"/>
            <c:trendlineLbl>
              <c:layout>
                <c:manualLayout>
                  <c:x val="9.5771361913094197E-2"/>
                  <c:y val="0.37486233338479746"/>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rendlineLbl>
          </c:trendline>
          <c:xVal>
            <c:numRef>
              <c:f>Rounded!$O$66:$O$70</c:f>
              <c:numCache>
                <c:formatCode>General</c:formatCode>
                <c:ptCount val="5"/>
                <c:pt idx="0">
                  <c:v>25</c:v>
                </c:pt>
                <c:pt idx="1">
                  <c:v>75</c:v>
                </c:pt>
                <c:pt idx="2">
                  <c:v>125</c:v>
                </c:pt>
                <c:pt idx="3">
                  <c:v>175</c:v>
                </c:pt>
                <c:pt idx="4">
                  <c:v>225</c:v>
                </c:pt>
              </c:numCache>
            </c:numRef>
          </c:xVal>
          <c:yVal>
            <c:numRef>
              <c:f>Rounded!$Q$66:$Q$70</c:f>
              <c:numCache>
                <c:formatCode>General</c:formatCode>
                <c:ptCount val="5"/>
                <c:pt idx="0">
                  <c:v>41.333333333333336</c:v>
                </c:pt>
                <c:pt idx="1">
                  <c:v>46.698412698412689</c:v>
                </c:pt>
                <c:pt idx="2">
                  <c:v>52.227891156462583</c:v>
                </c:pt>
                <c:pt idx="3">
                  <c:v>66.544642857142847</c:v>
                </c:pt>
                <c:pt idx="4">
                  <c:v>77.738095238095241</c:v>
                </c:pt>
              </c:numCache>
            </c:numRef>
          </c:yVal>
          <c:smooth val="0"/>
          <c:extLst>
            <c:ext xmlns:c16="http://schemas.microsoft.com/office/drawing/2014/chart" uri="{C3380CC4-5D6E-409C-BE32-E72D297353CC}">
              <c16:uniqueId val="{00000001-97CA-405E-AD7B-F14EEE036112}"/>
            </c:ext>
          </c:extLst>
        </c:ser>
        <c:dLbls>
          <c:showLegendKey val="0"/>
          <c:showVal val="0"/>
          <c:showCatName val="0"/>
          <c:showSerName val="0"/>
          <c:showPercent val="0"/>
          <c:showBubbleSize val="0"/>
        </c:dLbls>
        <c:axId val="1645362047"/>
        <c:axId val="1645362463"/>
      </c:scatterChart>
      <c:valAx>
        <c:axId val="1645362047"/>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NIUC </a:t>
                </a:r>
                <a:r>
                  <a:rPr lang="en-US" dirty="0" err="1"/>
                  <a:t>LoS</a:t>
                </a:r>
                <a:endParaRPr lang="en-US"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45362463"/>
        <c:crosses val="autoZero"/>
        <c:crossBetween val="midCat"/>
      </c:valAx>
      <c:valAx>
        <c:axId val="16453624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CGA Wean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4536204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Birth GA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'Raw Data'!$C$2:$C$92</c:f>
              <c:numCache>
                <c:formatCode>#\ ?/?</c:formatCode>
                <c:ptCount val="91"/>
                <c:pt idx="0" formatCode="General">
                  <c:v>32</c:v>
                </c:pt>
                <c:pt idx="1">
                  <c:v>34.857142857142854</c:v>
                </c:pt>
                <c:pt idx="2" formatCode="General">
                  <c:v>27</c:v>
                </c:pt>
                <c:pt idx="3" formatCode="General">
                  <c:v>32</c:v>
                </c:pt>
                <c:pt idx="4">
                  <c:v>24.571428571428573</c:v>
                </c:pt>
                <c:pt idx="5">
                  <c:v>30.571428571428573</c:v>
                </c:pt>
                <c:pt idx="6">
                  <c:v>27</c:v>
                </c:pt>
                <c:pt idx="7">
                  <c:v>26.428571428571427</c:v>
                </c:pt>
                <c:pt idx="8">
                  <c:v>31.857142857142858</c:v>
                </c:pt>
                <c:pt idx="9">
                  <c:v>36.285714285714285</c:v>
                </c:pt>
                <c:pt idx="10">
                  <c:v>22.857142857142858</c:v>
                </c:pt>
                <c:pt idx="11">
                  <c:v>27.285714285714285</c:v>
                </c:pt>
                <c:pt idx="12">
                  <c:v>28.285714285714285</c:v>
                </c:pt>
                <c:pt idx="13">
                  <c:v>26.571428571428573</c:v>
                </c:pt>
                <c:pt idx="14">
                  <c:v>28.428571428571427</c:v>
                </c:pt>
                <c:pt idx="15">
                  <c:v>27.142857142857142</c:v>
                </c:pt>
                <c:pt idx="16">
                  <c:v>34.285714285714285</c:v>
                </c:pt>
                <c:pt idx="17" formatCode="General">
                  <c:v>28</c:v>
                </c:pt>
                <c:pt idx="18">
                  <c:v>24.571428571428573</c:v>
                </c:pt>
                <c:pt idx="19" formatCode="General">
                  <c:v>27</c:v>
                </c:pt>
                <c:pt idx="20">
                  <c:v>31.142857142857142</c:v>
                </c:pt>
                <c:pt idx="21">
                  <c:v>22.428571428571427</c:v>
                </c:pt>
                <c:pt idx="22">
                  <c:v>29.571428571428573</c:v>
                </c:pt>
                <c:pt idx="23">
                  <c:v>33.142857142857146</c:v>
                </c:pt>
                <c:pt idx="24">
                  <c:v>25.714285714285715</c:v>
                </c:pt>
                <c:pt idx="25">
                  <c:v>26.428571428571427</c:v>
                </c:pt>
                <c:pt idx="26">
                  <c:v>25.714285714285715</c:v>
                </c:pt>
                <c:pt idx="27">
                  <c:v>26.142857142857142</c:v>
                </c:pt>
                <c:pt idx="28">
                  <c:v>24.571428571428573</c:v>
                </c:pt>
                <c:pt idx="29" formatCode="General">
                  <c:v>27</c:v>
                </c:pt>
                <c:pt idx="30">
                  <c:v>27.285714285714285</c:v>
                </c:pt>
                <c:pt idx="31" formatCode="General">
                  <c:v>27</c:v>
                </c:pt>
                <c:pt idx="32">
                  <c:v>24.714285714285715</c:v>
                </c:pt>
                <c:pt idx="33" formatCode="General">
                  <c:v>24</c:v>
                </c:pt>
                <c:pt idx="34" formatCode="General">
                  <c:v>24</c:v>
                </c:pt>
                <c:pt idx="35">
                  <c:v>25.285714285714285</c:v>
                </c:pt>
                <c:pt idx="36">
                  <c:v>23.428571428571427</c:v>
                </c:pt>
                <c:pt idx="37">
                  <c:v>25.571428571428573</c:v>
                </c:pt>
                <c:pt idx="38">
                  <c:v>27.428571428571427</c:v>
                </c:pt>
                <c:pt idx="39">
                  <c:v>30.285714285714285</c:v>
                </c:pt>
                <c:pt idx="40" formatCode="General">
                  <c:v>25</c:v>
                </c:pt>
                <c:pt idx="41">
                  <c:v>27.428571428571427</c:v>
                </c:pt>
                <c:pt idx="42">
                  <c:v>30.714285714285715</c:v>
                </c:pt>
                <c:pt idx="43">
                  <c:v>25.571428571428573</c:v>
                </c:pt>
                <c:pt idx="44">
                  <c:v>27.428571428571427</c:v>
                </c:pt>
                <c:pt idx="45" formatCode="General">
                  <c:v>25</c:v>
                </c:pt>
                <c:pt idx="46" formatCode="General">
                  <c:v>28</c:v>
                </c:pt>
                <c:pt idx="47">
                  <c:v>24.571428571428573</c:v>
                </c:pt>
                <c:pt idx="48">
                  <c:v>23.857142857142858</c:v>
                </c:pt>
                <c:pt idx="49">
                  <c:v>29.571428571428573</c:v>
                </c:pt>
                <c:pt idx="50">
                  <c:v>27.142857142857142</c:v>
                </c:pt>
                <c:pt idx="51">
                  <c:v>24.857142857142858</c:v>
                </c:pt>
                <c:pt idx="52">
                  <c:v>23.857142857142858</c:v>
                </c:pt>
                <c:pt idx="53">
                  <c:v>31.714285714285715</c:v>
                </c:pt>
                <c:pt idx="54">
                  <c:v>28.714285714285715</c:v>
                </c:pt>
                <c:pt idx="55">
                  <c:v>24.142857142857142</c:v>
                </c:pt>
                <c:pt idx="56" formatCode="General">
                  <c:v>30</c:v>
                </c:pt>
                <c:pt idx="57">
                  <c:v>24.571428571428573</c:v>
                </c:pt>
                <c:pt idx="58" formatCode="General">
                  <c:v>27</c:v>
                </c:pt>
                <c:pt idx="59">
                  <c:v>24.142857142857142</c:v>
                </c:pt>
                <c:pt idx="60">
                  <c:v>23.714285714285715</c:v>
                </c:pt>
                <c:pt idx="61">
                  <c:v>28.571428571428573</c:v>
                </c:pt>
                <c:pt idx="62">
                  <c:v>24.714285714285715</c:v>
                </c:pt>
                <c:pt idx="63">
                  <c:v>23.571428571428573</c:v>
                </c:pt>
                <c:pt idx="64">
                  <c:v>29.428571428571427</c:v>
                </c:pt>
                <c:pt idx="65">
                  <c:v>24.857142857142858</c:v>
                </c:pt>
                <c:pt idx="66">
                  <c:v>25.428571428571427</c:v>
                </c:pt>
                <c:pt idx="67">
                  <c:v>27.571428571428573</c:v>
                </c:pt>
                <c:pt idx="68">
                  <c:v>24.857142857142858</c:v>
                </c:pt>
                <c:pt idx="69">
                  <c:v>24.428571428571427</c:v>
                </c:pt>
                <c:pt idx="70">
                  <c:v>25.571428571428573</c:v>
                </c:pt>
                <c:pt idx="71">
                  <c:v>26.142857142857142</c:v>
                </c:pt>
                <c:pt idx="72">
                  <c:v>23.428571428571427</c:v>
                </c:pt>
                <c:pt idx="73">
                  <c:v>27.428571428571427</c:v>
                </c:pt>
                <c:pt idx="74" formatCode="General">
                  <c:v>26</c:v>
                </c:pt>
                <c:pt idx="75">
                  <c:v>24.571428571428573</c:v>
                </c:pt>
                <c:pt idx="76">
                  <c:v>26.714285714285715</c:v>
                </c:pt>
                <c:pt idx="77" formatCode="General">
                  <c:v>25</c:v>
                </c:pt>
                <c:pt idx="78" formatCode="General">
                  <c:v>24</c:v>
                </c:pt>
                <c:pt idx="79">
                  <c:v>22.571428571428573</c:v>
                </c:pt>
                <c:pt idx="80">
                  <c:v>25.285714285714285</c:v>
                </c:pt>
                <c:pt idx="81">
                  <c:v>24.428571428571427</c:v>
                </c:pt>
                <c:pt idx="82" formatCode="General">
                  <c:v>35</c:v>
                </c:pt>
                <c:pt idx="83">
                  <c:v>26.714285714285715</c:v>
                </c:pt>
                <c:pt idx="84">
                  <c:v>24.714285714285715</c:v>
                </c:pt>
                <c:pt idx="85" formatCode="General">
                  <c:v>24</c:v>
                </c:pt>
                <c:pt idx="86">
                  <c:v>23.571428571428573</c:v>
                </c:pt>
                <c:pt idx="87">
                  <c:v>25.285714285714285</c:v>
                </c:pt>
                <c:pt idx="88">
                  <c:v>33.285714285714285</c:v>
                </c:pt>
                <c:pt idx="89">
                  <c:v>36.428571428571431</c:v>
                </c:pt>
                <c:pt idx="90" formatCode="General">
                  <c:v>28</c:v>
                </c:pt>
              </c:numCache>
            </c:numRef>
          </c:xVal>
          <c:yVal>
            <c:numRef>
              <c:f>'Raw Data'!$G$2:$G$92</c:f>
              <c:numCache>
                <c:formatCode>General</c:formatCode>
                <c:ptCount val="91"/>
                <c:pt idx="0">
                  <c:v>7</c:v>
                </c:pt>
                <c:pt idx="1">
                  <c:v>9</c:v>
                </c:pt>
                <c:pt idx="2">
                  <c:v>10</c:v>
                </c:pt>
                <c:pt idx="3">
                  <c:v>17</c:v>
                </c:pt>
                <c:pt idx="4">
                  <c:v>27</c:v>
                </c:pt>
                <c:pt idx="5">
                  <c:v>28</c:v>
                </c:pt>
                <c:pt idx="6">
                  <c:v>28</c:v>
                </c:pt>
                <c:pt idx="7">
                  <c:v>30</c:v>
                </c:pt>
                <c:pt idx="8">
                  <c:v>32</c:v>
                </c:pt>
                <c:pt idx="9">
                  <c:v>33</c:v>
                </c:pt>
                <c:pt idx="10">
                  <c:v>38</c:v>
                </c:pt>
                <c:pt idx="11">
                  <c:v>38</c:v>
                </c:pt>
                <c:pt idx="12">
                  <c:v>42</c:v>
                </c:pt>
                <c:pt idx="13">
                  <c:v>42</c:v>
                </c:pt>
                <c:pt idx="14">
                  <c:v>52</c:v>
                </c:pt>
                <c:pt idx="15">
                  <c:v>60</c:v>
                </c:pt>
                <c:pt idx="16">
                  <c:v>77</c:v>
                </c:pt>
                <c:pt idx="17">
                  <c:v>152</c:v>
                </c:pt>
                <c:pt idx="18">
                  <c:v>169</c:v>
                </c:pt>
                <c:pt idx="19">
                  <c:v>16</c:v>
                </c:pt>
                <c:pt idx="20">
                  <c:v>25</c:v>
                </c:pt>
                <c:pt idx="21">
                  <c:v>83</c:v>
                </c:pt>
                <c:pt idx="22">
                  <c:v>51</c:v>
                </c:pt>
                <c:pt idx="23">
                  <c:v>77</c:v>
                </c:pt>
                <c:pt idx="24">
                  <c:v>112</c:v>
                </c:pt>
                <c:pt idx="25">
                  <c:v>119</c:v>
                </c:pt>
                <c:pt idx="26">
                  <c:v>155</c:v>
                </c:pt>
                <c:pt idx="27">
                  <c:v>5</c:v>
                </c:pt>
                <c:pt idx="28">
                  <c:v>23</c:v>
                </c:pt>
                <c:pt idx="29">
                  <c:v>24</c:v>
                </c:pt>
                <c:pt idx="30">
                  <c:v>27</c:v>
                </c:pt>
                <c:pt idx="31">
                  <c:v>42</c:v>
                </c:pt>
                <c:pt idx="32">
                  <c:v>53</c:v>
                </c:pt>
                <c:pt idx="33">
                  <c:v>70</c:v>
                </c:pt>
                <c:pt idx="34">
                  <c:v>77</c:v>
                </c:pt>
                <c:pt idx="35">
                  <c:v>78</c:v>
                </c:pt>
                <c:pt idx="36">
                  <c:v>90</c:v>
                </c:pt>
                <c:pt idx="37">
                  <c:v>116</c:v>
                </c:pt>
                <c:pt idx="38">
                  <c:v>25</c:v>
                </c:pt>
                <c:pt idx="39">
                  <c:v>52</c:v>
                </c:pt>
                <c:pt idx="40">
                  <c:v>154</c:v>
                </c:pt>
                <c:pt idx="41">
                  <c:v>8</c:v>
                </c:pt>
                <c:pt idx="42">
                  <c:v>17</c:v>
                </c:pt>
                <c:pt idx="43">
                  <c:v>19</c:v>
                </c:pt>
                <c:pt idx="44">
                  <c:v>24</c:v>
                </c:pt>
                <c:pt idx="45">
                  <c:v>25</c:v>
                </c:pt>
                <c:pt idx="46">
                  <c:v>28</c:v>
                </c:pt>
                <c:pt idx="47">
                  <c:v>28</c:v>
                </c:pt>
                <c:pt idx="48">
                  <c:v>31</c:v>
                </c:pt>
                <c:pt idx="49">
                  <c:v>36</c:v>
                </c:pt>
                <c:pt idx="50">
                  <c:v>39</c:v>
                </c:pt>
                <c:pt idx="51">
                  <c:v>39</c:v>
                </c:pt>
                <c:pt idx="52">
                  <c:v>44</c:v>
                </c:pt>
                <c:pt idx="53">
                  <c:v>52</c:v>
                </c:pt>
                <c:pt idx="54">
                  <c:v>67</c:v>
                </c:pt>
                <c:pt idx="55">
                  <c:v>68</c:v>
                </c:pt>
                <c:pt idx="56">
                  <c:v>77</c:v>
                </c:pt>
                <c:pt idx="57">
                  <c:v>79</c:v>
                </c:pt>
                <c:pt idx="58">
                  <c:v>85</c:v>
                </c:pt>
                <c:pt idx="59">
                  <c:v>130</c:v>
                </c:pt>
                <c:pt idx="60">
                  <c:v>190</c:v>
                </c:pt>
                <c:pt idx="61">
                  <c:v>219</c:v>
                </c:pt>
                <c:pt idx="62">
                  <c:v>237</c:v>
                </c:pt>
                <c:pt idx="63">
                  <c:v>42</c:v>
                </c:pt>
                <c:pt idx="64">
                  <c:v>62</c:v>
                </c:pt>
                <c:pt idx="65">
                  <c:v>67</c:v>
                </c:pt>
                <c:pt idx="66">
                  <c:v>67</c:v>
                </c:pt>
                <c:pt idx="67">
                  <c:v>69</c:v>
                </c:pt>
                <c:pt idx="68">
                  <c:v>70</c:v>
                </c:pt>
                <c:pt idx="69">
                  <c:v>84</c:v>
                </c:pt>
                <c:pt idx="70">
                  <c:v>97</c:v>
                </c:pt>
                <c:pt idx="71">
                  <c:v>97</c:v>
                </c:pt>
                <c:pt idx="72">
                  <c:v>112</c:v>
                </c:pt>
                <c:pt idx="73">
                  <c:v>127</c:v>
                </c:pt>
                <c:pt idx="74">
                  <c:v>145</c:v>
                </c:pt>
                <c:pt idx="75">
                  <c:v>120</c:v>
                </c:pt>
                <c:pt idx="76">
                  <c:v>301</c:v>
                </c:pt>
                <c:pt idx="77">
                  <c:v>100</c:v>
                </c:pt>
                <c:pt idx="78">
                  <c:v>217</c:v>
                </c:pt>
                <c:pt idx="79">
                  <c:v>30</c:v>
                </c:pt>
                <c:pt idx="80">
                  <c:v>35</c:v>
                </c:pt>
                <c:pt idx="81">
                  <c:v>60</c:v>
                </c:pt>
                <c:pt idx="82">
                  <c:v>22</c:v>
                </c:pt>
                <c:pt idx="83">
                  <c:v>25</c:v>
                </c:pt>
                <c:pt idx="84">
                  <c:v>96</c:v>
                </c:pt>
                <c:pt idx="85">
                  <c:v>130</c:v>
                </c:pt>
                <c:pt idx="86">
                  <c:v>245</c:v>
                </c:pt>
                <c:pt idx="87">
                  <c:v>279</c:v>
                </c:pt>
                <c:pt idx="88">
                  <c:v>28</c:v>
                </c:pt>
                <c:pt idx="89">
                  <c:v>17</c:v>
                </c:pt>
                <c:pt idx="90">
                  <c:v>138</c:v>
                </c:pt>
              </c:numCache>
            </c:numRef>
          </c:yVal>
          <c:smooth val="0"/>
          <c:extLst>
            <c:ext xmlns:c16="http://schemas.microsoft.com/office/drawing/2014/chart" uri="{C3380CC4-5D6E-409C-BE32-E72D297353CC}">
              <c16:uniqueId val="{00000000-653E-4260-87C4-784752581E13}"/>
            </c:ext>
          </c:extLst>
        </c:ser>
        <c:dLbls>
          <c:showLegendKey val="0"/>
          <c:showVal val="0"/>
          <c:showCatName val="0"/>
          <c:showSerName val="0"/>
          <c:showPercent val="0"/>
          <c:showBubbleSize val="0"/>
        </c:dLbls>
        <c:axId val="2022616959"/>
        <c:axId val="2022632351"/>
      </c:scatterChart>
      <c:valAx>
        <c:axId val="2022616959"/>
        <c:scaling>
          <c:orientation val="minMax"/>
          <c:max val="37"/>
          <c:min val="22"/>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GA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022632351"/>
        <c:crosses val="autoZero"/>
        <c:crossBetween val="midCat"/>
      </c:valAx>
      <c:valAx>
        <c:axId val="20226323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Duration of HOT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02261695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Birth GA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'Raw Data'!$C$2:$C$92</c:f>
              <c:numCache>
                <c:formatCode>#\ ?/?</c:formatCode>
                <c:ptCount val="91"/>
                <c:pt idx="0" formatCode="General">
                  <c:v>32</c:v>
                </c:pt>
                <c:pt idx="1">
                  <c:v>34.857142857142854</c:v>
                </c:pt>
                <c:pt idx="2" formatCode="General">
                  <c:v>27</c:v>
                </c:pt>
                <c:pt idx="3" formatCode="General">
                  <c:v>32</c:v>
                </c:pt>
                <c:pt idx="4">
                  <c:v>24.571428571428573</c:v>
                </c:pt>
                <c:pt idx="5">
                  <c:v>30.571428571428573</c:v>
                </c:pt>
                <c:pt idx="6">
                  <c:v>27</c:v>
                </c:pt>
                <c:pt idx="7">
                  <c:v>26.428571428571427</c:v>
                </c:pt>
                <c:pt idx="8">
                  <c:v>31.857142857142858</c:v>
                </c:pt>
                <c:pt idx="9">
                  <c:v>36.285714285714285</c:v>
                </c:pt>
                <c:pt idx="10">
                  <c:v>22.857142857142858</c:v>
                </c:pt>
                <c:pt idx="11">
                  <c:v>27.285714285714285</c:v>
                </c:pt>
                <c:pt idx="12">
                  <c:v>28.285714285714285</c:v>
                </c:pt>
                <c:pt idx="13">
                  <c:v>26.571428571428573</c:v>
                </c:pt>
                <c:pt idx="14">
                  <c:v>28.428571428571427</c:v>
                </c:pt>
                <c:pt idx="15">
                  <c:v>27.142857142857142</c:v>
                </c:pt>
                <c:pt idx="16">
                  <c:v>34.285714285714285</c:v>
                </c:pt>
                <c:pt idx="17" formatCode="General">
                  <c:v>28</c:v>
                </c:pt>
                <c:pt idx="18">
                  <c:v>24.571428571428573</c:v>
                </c:pt>
                <c:pt idx="19" formatCode="General">
                  <c:v>27</c:v>
                </c:pt>
                <c:pt idx="20">
                  <c:v>31.142857142857142</c:v>
                </c:pt>
                <c:pt idx="21">
                  <c:v>22.428571428571427</c:v>
                </c:pt>
                <c:pt idx="22">
                  <c:v>29.571428571428573</c:v>
                </c:pt>
                <c:pt idx="23">
                  <c:v>33.142857142857146</c:v>
                </c:pt>
                <c:pt idx="24">
                  <c:v>25.714285714285715</c:v>
                </c:pt>
                <c:pt idx="25">
                  <c:v>26.428571428571427</c:v>
                </c:pt>
                <c:pt idx="26">
                  <c:v>25.714285714285715</c:v>
                </c:pt>
                <c:pt idx="27">
                  <c:v>26.142857142857142</c:v>
                </c:pt>
                <c:pt idx="28">
                  <c:v>24.571428571428573</c:v>
                </c:pt>
                <c:pt idx="29" formatCode="General">
                  <c:v>27</c:v>
                </c:pt>
                <c:pt idx="30">
                  <c:v>27.285714285714285</c:v>
                </c:pt>
                <c:pt idx="31" formatCode="General">
                  <c:v>27</c:v>
                </c:pt>
                <c:pt idx="32">
                  <c:v>24.714285714285715</c:v>
                </c:pt>
                <c:pt idx="33" formatCode="General">
                  <c:v>24</c:v>
                </c:pt>
                <c:pt idx="34" formatCode="General">
                  <c:v>24</c:v>
                </c:pt>
                <c:pt idx="35">
                  <c:v>25.285714285714285</c:v>
                </c:pt>
                <c:pt idx="36">
                  <c:v>23.428571428571427</c:v>
                </c:pt>
                <c:pt idx="37">
                  <c:v>25.571428571428573</c:v>
                </c:pt>
                <c:pt idx="38">
                  <c:v>27.428571428571427</c:v>
                </c:pt>
                <c:pt idx="39">
                  <c:v>30.285714285714285</c:v>
                </c:pt>
                <c:pt idx="40" formatCode="General">
                  <c:v>25</c:v>
                </c:pt>
                <c:pt idx="41">
                  <c:v>27.428571428571427</c:v>
                </c:pt>
                <c:pt idx="42">
                  <c:v>30.714285714285715</c:v>
                </c:pt>
                <c:pt idx="43">
                  <c:v>25.571428571428573</c:v>
                </c:pt>
                <c:pt idx="44">
                  <c:v>27.428571428571427</c:v>
                </c:pt>
                <c:pt idx="45" formatCode="General">
                  <c:v>25</c:v>
                </c:pt>
                <c:pt idx="46" formatCode="General">
                  <c:v>28</c:v>
                </c:pt>
                <c:pt idx="47">
                  <c:v>24.571428571428573</c:v>
                </c:pt>
                <c:pt idx="48">
                  <c:v>23.857142857142858</c:v>
                </c:pt>
                <c:pt idx="49">
                  <c:v>29.571428571428573</c:v>
                </c:pt>
                <c:pt idx="50">
                  <c:v>27.142857142857142</c:v>
                </c:pt>
                <c:pt idx="51">
                  <c:v>24.857142857142858</c:v>
                </c:pt>
                <c:pt idx="52">
                  <c:v>23.857142857142858</c:v>
                </c:pt>
                <c:pt idx="53">
                  <c:v>31.714285714285715</c:v>
                </c:pt>
                <c:pt idx="54">
                  <c:v>28.714285714285715</c:v>
                </c:pt>
                <c:pt idx="55">
                  <c:v>24.142857142857142</c:v>
                </c:pt>
                <c:pt idx="56" formatCode="General">
                  <c:v>30</c:v>
                </c:pt>
                <c:pt idx="57">
                  <c:v>24.571428571428573</c:v>
                </c:pt>
                <c:pt idx="58" formatCode="General">
                  <c:v>27</c:v>
                </c:pt>
                <c:pt idx="59">
                  <c:v>24.142857142857142</c:v>
                </c:pt>
                <c:pt idx="60">
                  <c:v>23.714285714285715</c:v>
                </c:pt>
                <c:pt idx="61">
                  <c:v>28.571428571428573</c:v>
                </c:pt>
                <c:pt idx="62">
                  <c:v>24.714285714285715</c:v>
                </c:pt>
                <c:pt idx="63">
                  <c:v>23.571428571428573</c:v>
                </c:pt>
                <c:pt idx="64">
                  <c:v>29.428571428571427</c:v>
                </c:pt>
                <c:pt idx="65">
                  <c:v>24.857142857142858</c:v>
                </c:pt>
                <c:pt idx="66">
                  <c:v>25.428571428571427</c:v>
                </c:pt>
                <c:pt idx="67">
                  <c:v>27.571428571428573</c:v>
                </c:pt>
                <c:pt idx="68">
                  <c:v>24.857142857142858</c:v>
                </c:pt>
                <c:pt idx="69">
                  <c:v>24.428571428571427</c:v>
                </c:pt>
                <c:pt idx="70">
                  <c:v>25.571428571428573</c:v>
                </c:pt>
                <c:pt idx="71">
                  <c:v>26.142857142857142</c:v>
                </c:pt>
                <c:pt idx="72">
                  <c:v>23.428571428571427</c:v>
                </c:pt>
                <c:pt idx="73">
                  <c:v>27.428571428571427</c:v>
                </c:pt>
                <c:pt idx="74" formatCode="General">
                  <c:v>26</c:v>
                </c:pt>
                <c:pt idx="75">
                  <c:v>24.571428571428573</c:v>
                </c:pt>
                <c:pt idx="76">
                  <c:v>26.714285714285715</c:v>
                </c:pt>
                <c:pt idx="77" formatCode="General">
                  <c:v>25</c:v>
                </c:pt>
                <c:pt idx="78" formatCode="General">
                  <c:v>24</c:v>
                </c:pt>
                <c:pt idx="79">
                  <c:v>22.571428571428573</c:v>
                </c:pt>
                <c:pt idx="80">
                  <c:v>25.285714285714285</c:v>
                </c:pt>
                <c:pt idx="81">
                  <c:v>24.428571428571427</c:v>
                </c:pt>
                <c:pt idx="82" formatCode="General">
                  <c:v>35</c:v>
                </c:pt>
                <c:pt idx="83">
                  <c:v>26.714285714285715</c:v>
                </c:pt>
                <c:pt idx="84">
                  <c:v>24.714285714285715</c:v>
                </c:pt>
                <c:pt idx="85" formatCode="General">
                  <c:v>24</c:v>
                </c:pt>
                <c:pt idx="86">
                  <c:v>23.571428571428573</c:v>
                </c:pt>
                <c:pt idx="87">
                  <c:v>25.285714285714285</c:v>
                </c:pt>
                <c:pt idx="88">
                  <c:v>33.285714285714285</c:v>
                </c:pt>
                <c:pt idx="89">
                  <c:v>36.428571428571431</c:v>
                </c:pt>
                <c:pt idx="90" formatCode="General">
                  <c:v>28</c:v>
                </c:pt>
              </c:numCache>
            </c:numRef>
          </c:xVal>
          <c:yVal>
            <c:numRef>
              <c:f>'Raw Data'!$H$2:$H$92</c:f>
              <c:numCache>
                <c:formatCode>#\ ?/?</c:formatCode>
                <c:ptCount val="91"/>
                <c:pt idx="0">
                  <c:v>38.857142857142854</c:v>
                </c:pt>
                <c:pt idx="1">
                  <c:v>36.428571428571423</c:v>
                </c:pt>
                <c:pt idx="2">
                  <c:v>40</c:v>
                </c:pt>
                <c:pt idx="3">
                  <c:v>40.285714285714285</c:v>
                </c:pt>
                <c:pt idx="4">
                  <c:v>46.571428571428569</c:v>
                </c:pt>
                <c:pt idx="5">
                  <c:v>44.714285714285715</c:v>
                </c:pt>
                <c:pt idx="6">
                  <c:v>49.857142857142861</c:v>
                </c:pt>
                <c:pt idx="7">
                  <c:v>46.285714285714285</c:v>
                </c:pt>
                <c:pt idx="8">
                  <c:v>41.285714285714285</c:v>
                </c:pt>
                <c:pt idx="9">
                  <c:v>46</c:v>
                </c:pt>
                <c:pt idx="10">
                  <c:v>44.142857142857146</c:v>
                </c:pt>
                <c:pt idx="11">
                  <c:v>44.428571428571431</c:v>
                </c:pt>
                <c:pt idx="12">
                  <c:v>46.571428571428569</c:v>
                </c:pt>
                <c:pt idx="13">
                  <c:v>47.714285714285715</c:v>
                </c:pt>
                <c:pt idx="14">
                  <c:v>53.142857142857139</c:v>
                </c:pt>
                <c:pt idx="15">
                  <c:v>49.714285714285708</c:v>
                </c:pt>
                <c:pt idx="16">
                  <c:v>48.142857142857139</c:v>
                </c:pt>
                <c:pt idx="17">
                  <c:v>59.571428571428577</c:v>
                </c:pt>
                <c:pt idx="18">
                  <c:v>66.857142857142861</c:v>
                </c:pt>
                <c:pt idx="19">
                  <c:v>42.571428571428569</c:v>
                </c:pt>
                <c:pt idx="20">
                  <c:v>44</c:v>
                </c:pt>
                <c:pt idx="21">
                  <c:v>53.142857142857139</c:v>
                </c:pt>
                <c:pt idx="22">
                  <c:v>53.714285714285715</c:v>
                </c:pt>
                <c:pt idx="23">
                  <c:v>51.571428571428577</c:v>
                </c:pt>
                <c:pt idx="24">
                  <c:v>54.857142857142861</c:v>
                </c:pt>
                <c:pt idx="25">
                  <c:v>58.285714285714285</c:v>
                </c:pt>
                <c:pt idx="26">
                  <c:v>62.142857142857139</c:v>
                </c:pt>
                <c:pt idx="27">
                  <c:v>42.285714285714285</c:v>
                </c:pt>
                <c:pt idx="28">
                  <c:v>43.714285714285715</c:v>
                </c:pt>
                <c:pt idx="29">
                  <c:v>40</c:v>
                </c:pt>
                <c:pt idx="30">
                  <c:v>42.857142857142854</c:v>
                </c:pt>
                <c:pt idx="31">
                  <c:v>49.285714285714285</c:v>
                </c:pt>
                <c:pt idx="32">
                  <c:v>45.857142857142854</c:v>
                </c:pt>
                <c:pt idx="33">
                  <c:v>48.571428571428569</c:v>
                </c:pt>
                <c:pt idx="34">
                  <c:v>49.571428571428569</c:v>
                </c:pt>
                <c:pt idx="35">
                  <c:v>51</c:v>
                </c:pt>
                <c:pt idx="36">
                  <c:v>53.285714285714292</c:v>
                </c:pt>
                <c:pt idx="37">
                  <c:v>64.714285714285722</c:v>
                </c:pt>
                <c:pt idx="38">
                  <c:v>42.857142857142854</c:v>
                </c:pt>
                <c:pt idx="39">
                  <c:v>59.857142857142861</c:v>
                </c:pt>
                <c:pt idx="40">
                  <c:v>56.714285714285715</c:v>
                </c:pt>
                <c:pt idx="41">
                  <c:v>48.714285714285715</c:v>
                </c:pt>
                <c:pt idx="42">
                  <c:v>44.714285714285715</c:v>
                </c:pt>
                <c:pt idx="43">
                  <c:v>47.000000000000007</c:v>
                </c:pt>
                <c:pt idx="44">
                  <c:v>43.857142857142861</c:v>
                </c:pt>
                <c:pt idx="45">
                  <c:v>47.285714285714285</c:v>
                </c:pt>
                <c:pt idx="46">
                  <c:v>41.714285714285715</c:v>
                </c:pt>
                <c:pt idx="47">
                  <c:v>44.285714285714285</c:v>
                </c:pt>
                <c:pt idx="48">
                  <c:v>47.428571428571431</c:v>
                </c:pt>
                <c:pt idx="49">
                  <c:v>48.285714285714292</c:v>
                </c:pt>
                <c:pt idx="50">
                  <c:v>46.285714285714285</c:v>
                </c:pt>
                <c:pt idx="51">
                  <c:v>50.571428571428569</c:v>
                </c:pt>
                <c:pt idx="52">
                  <c:v>51.571428571428569</c:v>
                </c:pt>
                <c:pt idx="53">
                  <c:v>48.571428571428577</c:v>
                </c:pt>
                <c:pt idx="54">
                  <c:v>55.428571428571431</c:v>
                </c:pt>
                <c:pt idx="55">
                  <c:v>50.714285714285715</c:v>
                </c:pt>
                <c:pt idx="56">
                  <c:v>58.285714285714285</c:v>
                </c:pt>
                <c:pt idx="57">
                  <c:v>52.428571428571431</c:v>
                </c:pt>
                <c:pt idx="58">
                  <c:v>59.142857142857139</c:v>
                </c:pt>
                <c:pt idx="59">
                  <c:v>73.428571428571431</c:v>
                </c:pt>
                <c:pt idx="60">
                  <c:v>74.857142857142861</c:v>
                </c:pt>
                <c:pt idx="61">
                  <c:v>81.428571428571431</c:v>
                </c:pt>
                <c:pt idx="62">
                  <c:v>79.571428571428569</c:v>
                </c:pt>
                <c:pt idx="63">
                  <c:v>52.571428571428569</c:v>
                </c:pt>
                <c:pt idx="64">
                  <c:v>51</c:v>
                </c:pt>
                <c:pt idx="65">
                  <c:v>53.428571428571431</c:v>
                </c:pt>
                <c:pt idx="66">
                  <c:v>55.857142857142854</c:v>
                </c:pt>
                <c:pt idx="67">
                  <c:v>53</c:v>
                </c:pt>
                <c:pt idx="68">
                  <c:v>53.857142857142861</c:v>
                </c:pt>
                <c:pt idx="69">
                  <c:v>55</c:v>
                </c:pt>
                <c:pt idx="70">
                  <c:v>59.142857142857153</c:v>
                </c:pt>
                <c:pt idx="71">
                  <c:v>60.857142857142861</c:v>
                </c:pt>
                <c:pt idx="72">
                  <c:v>60</c:v>
                </c:pt>
                <c:pt idx="73">
                  <c:v>63.857142857142847</c:v>
                </c:pt>
                <c:pt idx="74">
                  <c:v>60.428571428571431</c:v>
                </c:pt>
                <c:pt idx="75">
                  <c:v>68.142857142857139</c:v>
                </c:pt>
                <c:pt idx="76">
                  <c:v>91.571428571428569</c:v>
                </c:pt>
                <c:pt idx="77">
                  <c:v>66.857142857142861</c:v>
                </c:pt>
                <c:pt idx="78">
                  <c:v>94</c:v>
                </c:pt>
                <c:pt idx="79">
                  <c:v>50.571428571428577</c:v>
                </c:pt>
                <c:pt idx="80">
                  <c:v>56.428571428571431</c:v>
                </c:pt>
                <c:pt idx="81">
                  <c:v>62.714285714285708</c:v>
                </c:pt>
                <c:pt idx="82">
                  <c:v>41.285714285714292</c:v>
                </c:pt>
                <c:pt idx="83">
                  <c:v>58.857142857142861</c:v>
                </c:pt>
                <c:pt idx="84">
                  <c:v>65.857142857142847</c:v>
                </c:pt>
                <c:pt idx="85">
                  <c:v>75.571428571428569</c:v>
                </c:pt>
                <c:pt idx="86">
                  <c:v>84</c:v>
                </c:pt>
                <c:pt idx="87">
                  <c:v>101.85714285714286</c:v>
                </c:pt>
                <c:pt idx="88">
                  <c:v>39.428571428571431</c:v>
                </c:pt>
                <c:pt idx="89">
                  <c:v>40.285714285714292</c:v>
                </c:pt>
                <c:pt idx="90">
                  <c:v>63.857142857142854</c:v>
                </c:pt>
              </c:numCache>
            </c:numRef>
          </c:yVal>
          <c:smooth val="0"/>
          <c:extLst>
            <c:ext xmlns:c16="http://schemas.microsoft.com/office/drawing/2014/chart" uri="{C3380CC4-5D6E-409C-BE32-E72D297353CC}">
              <c16:uniqueId val="{00000000-EDA1-4BA0-9792-5FFE3A5B3C7D}"/>
            </c:ext>
          </c:extLst>
        </c:ser>
        <c:dLbls>
          <c:showLegendKey val="0"/>
          <c:showVal val="0"/>
          <c:showCatName val="0"/>
          <c:showSerName val="0"/>
          <c:showPercent val="0"/>
          <c:showBubbleSize val="0"/>
        </c:dLbls>
        <c:axId val="1899166975"/>
        <c:axId val="1899170719"/>
      </c:scatterChart>
      <c:valAx>
        <c:axId val="1899166975"/>
        <c:scaling>
          <c:orientation val="minMax"/>
          <c:max val="37"/>
          <c:min val="22"/>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GA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899170719"/>
        <c:crosses val="autoZero"/>
        <c:crossBetween val="midCat"/>
      </c:valAx>
      <c:valAx>
        <c:axId val="18991707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 (weeks)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8991669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2000" dirty="0"/>
              <a:t>Implementation: Average Duration of Home Oxygen Therapy for Infants Followed by the RHO</a:t>
            </a:r>
            <a:r>
              <a:rPr lang="en-US" sz="2000" baseline="0" dirty="0"/>
              <a:t> Program Across All Implementation Sites</a:t>
            </a:r>
            <a:endParaRPr lang="en-US" sz="2000" dirty="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Duration'!$A$2:$A$9</c:f>
              <c:strCache>
                <c:ptCount val="8"/>
                <c:pt idx="0">
                  <c:v>Q2 2021 (n=2)</c:v>
                </c:pt>
                <c:pt idx="1">
                  <c:v>Q3 2021 (n=5)</c:v>
                </c:pt>
                <c:pt idx="2">
                  <c:v>Q4 2021 (n=8)</c:v>
                </c:pt>
                <c:pt idx="3">
                  <c:v>Q1 2022 (n=11)</c:v>
                </c:pt>
                <c:pt idx="4">
                  <c:v>Q2 2022 (n=16)</c:v>
                </c:pt>
                <c:pt idx="5">
                  <c:v>Q3 2022 (n=25)</c:v>
                </c:pt>
                <c:pt idx="6">
                  <c:v>Q4 2022 (n=22)</c:v>
                </c:pt>
                <c:pt idx="7">
                  <c:v>Q1 2023 (n=6)</c:v>
                </c:pt>
              </c:strCache>
            </c:strRef>
          </c:cat>
          <c:val>
            <c:numRef>
              <c:f>'Avg HOT Duration'!$B$2:$B$9</c:f>
              <c:numCache>
                <c:formatCode>0.0</c:formatCode>
                <c:ptCount val="8"/>
                <c:pt idx="0">
                  <c:v>102</c:v>
                </c:pt>
                <c:pt idx="1">
                  <c:v>121.4</c:v>
                </c:pt>
                <c:pt idx="2">
                  <c:v>79.3</c:v>
                </c:pt>
                <c:pt idx="3">
                  <c:v>103</c:v>
                </c:pt>
                <c:pt idx="4">
                  <c:v>103.625</c:v>
                </c:pt>
                <c:pt idx="5">
                  <c:v>62.48</c:v>
                </c:pt>
                <c:pt idx="6">
                  <c:v>62</c:v>
                </c:pt>
                <c:pt idx="7">
                  <c:v>40.333333333333336</c:v>
                </c:pt>
              </c:numCache>
            </c:numRef>
          </c:val>
          <c:smooth val="0"/>
          <c:extLst>
            <c:ext xmlns:c16="http://schemas.microsoft.com/office/drawing/2014/chart" uri="{C3380CC4-5D6E-409C-BE32-E72D297353CC}">
              <c16:uniqueId val="{00000000-7682-4AB3-BAFA-890E632B9C2D}"/>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682-4AB3-BAFA-890E632B9C2D}"/>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82-4AB3-BAFA-890E632B9C2D}"/>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(n=25)</c:v>
                </c:pt>
                <c:pt idx="6">
                  <c:v>Q4 2022 (n=22)</c:v>
                </c:pt>
                <c:pt idx="7">
                  <c:v>Q1 2023 (n=6)</c:v>
                </c:pt>
              </c:strCache>
            </c:strRef>
          </c:cat>
          <c:val>
            <c:numRef>
              <c:f>'Avg HOT Duration'!$C$2:$C$9</c:f>
              <c:numCache>
                <c:formatCode>0.0</c:formatCode>
                <c:ptCount val="8"/>
                <c:pt idx="0">
                  <c:v>169.14166666666665</c:v>
                </c:pt>
                <c:pt idx="1">
                  <c:v>169.14166666666665</c:v>
                </c:pt>
                <c:pt idx="2">
                  <c:v>169.14166666666665</c:v>
                </c:pt>
                <c:pt idx="3">
                  <c:v>169.14166666666665</c:v>
                </c:pt>
                <c:pt idx="4">
                  <c:v>169.14166666666665</c:v>
                </c:pt>
                <c:pt idx="5">
                  <c:v>169.14166666666665</c:v>
                </c:pt>
                <c:pt idx="6">
                  <c:v>169.14166666666665</c:v>
                </c:pt>
                <c:pt idx="7">
                  <c:v>169.14166666666665</c:v>
                </c:pt>
              </c:numCache>
            </c:numRef>
          </c:val>
          <c:smooth val="0"/>
          <c:extLst>
            <c:ext xmlns:c16="http://schemas.microsoft.com/office/drawing/2014/chart" uri="{C3380CC4-5D6E-409C-BE32-E72D297353CC}">
              <c16:uniqueId val="{00000003-7682-4AB3-BAFA-890E632B9C2D}"/>
            </c:ext>
          </c:extLst>
        </c:ser>
        <c:ser>
          <c:idx val="2"/>
          <c:order val="2"/>
          <c:tx>
            <c:strRef>
              <c:f>'Avg HOT Duration'!$D$1</c:f>
              <c:strCache>
                <c:ptCount val="1"/>
                <c:pt idx="0">
                  <c:v> +2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(n=25)</c:v>
                </c:pt>
                <c:pt idx="6">
                  <c:v>Q4 2022 (n=22)</c:v>
                </c:pt>
                <c:pt idx="7">
                  <c:v>Q1 2023 (n=6)</c:v>
                </c:pt>
              </c:strCache>
            </c:strRef>
          </c:cat>
          <c:val>
            <c:numRef>
              <c:f>'Avg HOT Duration'!$D$2:$D$8</c:f>
              <c:numCache>
                <c:formatCode>0.0</c:formatCode>
                <c:ptCount val="7"/>
                <c:pt idx="0">
                  <c:v>146.42777777777778</c:v>
                </c:pt>
                <c:pt idx="1">
                  <c:v>146.42777777777778</c:v>
                </c:pt>
                <c:pt idx="2">
                  <c:v>146.42777777777778</c:v>
                </c:pt>
                <c:pt idx="3">
                  <c:v>146.42777777777778</c:v>
                </c:pt>
                <c:pt idx="4">
                  <c:v>146.42777777777778</c:v>
                </c:pt>
                <c:pt idx="5">
                  <c:v>146.42777777777778</c:v>
                </c:pt>
                <c:pt idx="6">
                  <c:v>146.42777777777778</c:v>
                </c:pt>
              </c:numCache>
            </c:numRef>
          </c:val>
          <c:smooth val="0"/>
          <c:extLst>
            <c:ext xmlns:c16="http://schemas.microsoft.com/office/drawing/2014/chart" uri="{C3380CC4-5D6E-409C-BE32-E72D297353CC}">
              <c16:uniqueId val="{00000004-7682-4AB3-BAFA-890E632B9C2D}"/>
            </c:ext>
          </c:extLst>
        </c:ser>
        <c:ser>
          <c:idx val="3"/>
          <c:order val="3"/>
          <c:tx>
            <c:strRef>
              <c:f>'Avg HOT Duration'!$E$1</c:f>
              <c:strCache>
                <c:ptCount val="1"/>
                <c:pt idx="0">
                  <c:v> +1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(n=25)</c:v>
                </c:pt>
                <c:pt idx="6">
                  <c:v>Q4 2022 (n=22)</c:v>
                </c:pt>
                <c:pt idx="7">
                  <c:v>Q1 2023 (n=6)</c:v>
                </c:pt>
              </c:strCache>
            </c:strRef>
          </c:cat>
          <c:val>
            <c:numRef>
              <c:f>'Avg HOT Duration'!$E$2:$E$8</c:f>
              <c:numCache>
                <c:formatCode>0.0</c:formatCode>
                <c:ptCount val="7"/>
                <c:pt idx="0">
                  <c:v>123.71388888888889</c:v>
                </c:pt>
                <c:pt idx="1">
                  <c:v>123.71388888888889</c:v>
                </c:pt>
                <c:pt idx="2">
                  <c:v>123.71388888888889</c:v>
                </c:pt>
                <c:pt idx="3">
                  <c:v>123.71388888888889</c:v>
                </c:pt>
                <c:pt idx="4">
                  <c:v>123.71388888888889</c:v>
                </c:pt>
                <c:pt idx="5">
                  <c:v>123.71388888888889</c:v>
                </c:pt>
                <c:pt idx="6">
                  <c:v>123.71388888888889</c:v>
                </c:pt>
              </c:numCache>
            </c:numRef>
          </c:val>
          <c:smooth val="0"/>
          <c:extLst>
            <c:ext xmlns:c16="http://schemas.microsoft.com/office/drawing/2014/chart" uri="{C3380CC4-5D6E-409C-BE32-E72D297353CC}">
              <c16:uniqueId val="{00000005-7682-4AB3-BAFA-890E632B9C2D}"/>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7682-4AB3-BAFA-890E632B9C2D}"/>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682-4AB3-BAFA-890E632B9C2D}"/>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(n=25)</c:v>
                </c:pt>
                <c:pt idx="6">
                  <c:v>Q4 2022 (n=22)</c:v>
                </c:pt>
                <c:pt idx="7">
                  <c:v>Q1 2023 (n=6)</c:v>
                </c:pt>
              </c:strCache>
            </c:strRef>
          </c:cat>
          <c:val>
            <c:numRef>
              <c:f>'Avg HOT Duration'!$F$2:$F$9</c:f>
              <c:numCache>
                <c:formatCode>0.0</c:formatCode>
                <c:ptCount val="8"/>
                <c:pt idx="0">
                  <c:v>101</c:v>
                </c:pt>
                <c:pt idx="1">
                  <c:v>101</c:v>
                </c:pt>
                <c:pt idx="2">
                  <c:v>101</c:v>
                </c:pt>
                <c:pt idx="3">
                  <c:v>101</c:v>
                </c:pt>
                <c:pt idx="4">
                  <c:v>101</c:v>
                </c:pt>
                <c:pt idx="5">
                  <c:v>101</c:v>
                </c:pt>
                <c:pt idx="6">
                  <c:v>101</c:v>
                </c:pt>
                <c:pt idx="7">
                  <c:v>101</c:v>
                </c:pt>
              </c:numCache>
            </c:numRef>
          </c:val>
          <c:smooth val="0"/>
          <c:extLst>
            <c:ext xmlns:c16="http://schemas.microsoft.com/office/drawing/2014/chart" uri="{C3380CC4-5D6E-409C-BE32-E72D297353CC}">
              <c16:uniqueId val="{00000008-7682-4AB3-BAFA-890E632B9C2D}"/>
            </c:ext>
          </c:extLst>
        </c:ser>
        <c:ser>
          <c:idx val="5"/>
          <c:order val="5"/>
          <c:tx>
            <c:strRef>
              <c:f>'Avg HOT Duration'!$G$1</c:f>
              <c:strCache>
                <c:ptCount val="1"/>
                <c:pt idx="0">
                  <c:v> -1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(n=25)</c:v>
                </c:pt>
                <c:pt idx="6">
                  <c:v>Q4 2022 (n=22)</c:v>
                </c:pt>
                <c:pt idx="7">
                  <c:v>Q1 2023 (n=6)</c:v>
                </c:pt>
              </c:strCache>
            </c:strRef>
          </c:cat>
          <c:val>
            <c:numRef>
              <c:f>'Avg HOT Duration'!$G$2:$G$8</c:f>
              <c:numCache>
                <c:formatCode>0.0</c:formatCode>
                <c:ptCount val="7"/>
                <c:pt idx="0">
                  <c:v>78.286111111111111</c:v>
                </c:pt>
                <c:pt idx="1">
                  <c:v>78.286111111111111</c:v>
                </c:pt>
                <c:pt idx="2">
                  <c:v>78.286111111111111</c:v>
                </c:pt>
                <c:pt idx="3">
                  <c:v>78.286111111111111</c:v>
                </c:pt>
                <c:pt idx="4">
                  <c:v>78.286111111111111</c:v>
                </c:pt>
                <c:pt idx="5">
                  <c:v>78.286111111111111</c:v>
                </c:pt>
                <c:pt idx="6">
                  <c:v>78.286111111111111</c:v>
                </c:pt>
              </c:numCache>
            </c:numRef>
          </c:val>
          <c:smooth val="0"/>
          <c:extLst>
            <c:ext xmlns:c16="http://schemas.microsoft.com/office/drawing/2014/chart" uri="{C3380CC4-5D6E-409C-BE32-E72D297353CC}">
              <c16:uniqueId val="{00000009-7682-4AB3-BAFA-890E632B9C2D}"/>
            </c:ext>
          </c:extLst>
        </c:ser>
        <c:ser>
          <c:idx val="6"/>
          <c:order val="6"/>
          <c:tx>
            <c:strRef>
              <c:f>'Avg HOT Duration'!$H$1</c:f>
              <c:strCache>
                <c:ptCount val="1"/>
                <c:pt idx="0">
                  <c:v> -2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(n=25)</c:v>
                </c:pt>
                <c:pt idx="6">
                  <c:v>Q4 2022 (n=22)</c:v>
                </c:pt>
                <c:pt idx="7">
                  <c:v>Q1 2023 (n=6)</c:v>
                </c:pt>
              </c:strCache>
            </c:strRef>
          </c:cat>
          <c:val>
            <c:numRef>
              <c:f>'Avg HOT Duration'!$H$2:$H$8</c:f>
              <c:numCache>
                <c:formatCode>0.0</c:formatCode>
                <c:ptCount val="7"/>
                <c:pt idx="0">
                  <c:v>55.57222222222223</c:v>
                </c:pt>
                <c:pt idx="1">
                  <c:v>55.57222222222223</c:v>
                </c:pt>
                <c:pt idx="2">
                  <c:v>55.57222222222223</c:v>
                </c:pt>
                <c:pt idx="3">
                  <c:v>55.57222222222223</c:v>
                </c:pt>
                <c:pt idx="4">
                  <c:v>55.57222222222223</c:v>
                </c:pt>
                <c:pt idx="5">
                  <c:v>55.57222222222223</c:v>
                </c:pt>
                <c:pt idx="6">
                  <c:v>55.57222222222223</c:v>
                </c:pt>
              </c:numCache>
            </c:numRef>
          </c:val>
          <c:smooth val="0"/>
          <c:extLst>
            <c:ext xmlns:c16="http://schemas.microsoft.com/office/drawing/2014/chart" uri="{C3380CC4-5D6E-409C-BE32-E72D297353CC}">
              <c16:uniqueId val="{0000000A-7682-4AB3-BAFA-890E632B9C2D}"/>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7682-4AB3-BAFA-890E632B9C2D}"/>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682-4AB3-BAFA-890E632B9C2D}"/>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(n=25)</c:v>
                </c:pt>
                <c:pt idx="6">
                  <c:v>Q4 2022 (n=22)</c:v>
                </c:pt>
                <c:pt idx="7">
                  <c:v>Q1 2023 (n=6)</c:v>
                </c:pt>
              </c:strCache>
            </c:strRef>
          </c:cat>
          <c:val>
            <c:numRef>
              <c:f>'Avg HOT Duration'!$I$2:$I$9</c:f>
              <c:numCache>
                <c:formatCode>0.0</c:formatCode>
                <c:ptCount val="8"/>
                <c:pt idx="0">
                  <c:v>32.858333333333334</c:v>
                </c:pt>
                <c:pt idx="1">
                  <c:v>32.858333333333334</c:v>
                </c:pt>
                <c:pt idx="2">
                  <c:v>32.858333333333334</c:v>
                </c:pt>
                <c:pt idx="3">
                  <c:v>32.858333333333334</c:v>
                </c:pt>
                <c:pt idx="4">
                  <c:v>32.858333333333334</c:v>
                </c:pt>
                <c:pt idx="5">
                  <c:v>32.858333333333334</c:v>
                </c:pt>
                <c:pt idx="6">
                  <c:v>32.858333333333334</c:v>
                </c:pt>
                <c:pt idx="7">
                  <c:v>32.858333333333334</c:v>
                </c:pt>
              </c:numCache>
            </c:numRef>
          </c:val>
          <c:smooth val="0"/>
          <c:extLst>
            <c:ext xmlns:c16="http://schemas.microsoft.com/office/drawing/2014/chart" uri="{C3380CC4-5D6E-409C-BE32-E72D297353CC}">
              <c16:uniqueId val="{0000000D-7682-4AB3-BAFA-890E632B9C2D}"/>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Birth GA (rounded)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Rounded!$O$21:$O$35</c:f>
              <c:numCache>
                <c:formatCode>General</c:formatCode>
                <c:ptCount val="15"/>
                <c:pt idx="0">
                  <c:v>22</c:v>
                </c:pt>
                <c:pt idx="1">
                  <c:v>23</c:v>
                </c:pt>
                <c:pt idx="2">
                  <c:v>24</c:v>
                </c:pt>
                <c:pt idx="3">
                  <c:v>25</c:v>
                </c:pt>
                <c:pt idx="4">
                  <c:v>26</c:v>
                </c:pt>
                <c:pt idx="5">
                  <c:v>27</c:v>
                </c:pt>
                <c:pt idx="6">
                  <c:v>28</c:v>
                </c:pt>
                <c:pt idx="7">
                  <c:v>29</c:v>
                </c:pt>
                <c:pt idx="8">
                  <c:v>30</c:v>
                </c:pt>
                <c:pt idx="9">
                  <c:v>31</c:v>
                </c:pt>
                <c:pt idx="10">
                  <c:v>32</c:v>
                </c:pt>
                <c:pt idx="11">
                  <c:v>33</c:v>
                </c:pt>
                <c:pt idx="12">
                  <c:v>34</c:v>
                </c:pt>
                <c:pt idx="13">
                  <c:v>35</c:v>
                </c:pt>
                <c:pt idx="14">
                  <c:v>36</c:v>
                </c:pt>
              </c:numCache>
            </c:numRef>
          </c:xVal>
          <c:yVal>
            <c:numRef>
              <c:f>Rounded!$P$21:$P$35</c:f>
              <c:numCache>
                <c:formatCode>General</c:formatCode>
                <c:ptCount val="15"/>
                <c:pt idx="0">
                  <c:v>83</c:v>
                </c:pt>
                <c:pt idx="1">
                  <c:v>67.5</c:v>
                </c:pt>
                <c:pt idx="2">
                  <c:v>106.76923076923077</c:v>
                </c:pt>
                <c:pt idx="3">
                  <c:v>91.89473684210526</c:v>
                </c:pt>
                <c:pt idx="4">
                  <c:v>82.909090909090907</c:v>
                </c:pt>
                <c:pt idx="5">
                  <c:v>54.176470588235297</c:v>
                </c:pt>
                <c:pt idx="6">
                  <c:v>80.166666666666671</c:v>
                </c:pt>
                <c:pt idx="7">
                  <c:v>116</c:v>
                </c:pt>
                <c:pt idx="8">
                  <c:v>54</c:v>
                </c:pt>
                <c:pt idx="9">
                  <c:v>23.333333333333332</c:v>
                </c:pt>
                <c:pt idx="10">
                  <c:v>27</c:v>
                </c:pt>
                <c:pt idx="11">
                  <c:v>52.5</c:v>
                </c:pt>
                <c:pt idx="12">
                  <c:v>77</c:v>
                </c:pt>
                <c:pt idx="13">
                  <c:v>15.5</c:v>
                </c:pt>
                <c:pt idx="14">
                  <c:v>33</c:v>
                </c:pt>
              </c:numCache>
            </c:numRef>
          </c:yVal>
          <c:smooth val="0"/>
          <c:extLst>
            <c:ext xmlns:c16="http://schemas.microsoft.com/office/drawing/2014/chart" uri="{C3380CC4-5D6E-409C-BE32-E72D297353CC}">
              <c16:uniqueId val="{00000000-08D1-4E72-814D-8589E81B3844}"/>
            </c:ext>
          </c:extLst>
        </c:ser>
        <c:dLbls>
          <c:showLegendKey val="0"/>
          <c:showVal val="0"/>
          <c:showCatName val="0"/>
          <c:showSerName val="0"/>
          <c:showPercent val="0"/>
          <c:showBubbleSize val="0"/>
        </c:dLbls>
        <c:axId val="122300559"/>
        <c:axId val="122301807"/>
      </c:scatterChart>
      <c:valAx>
        <c:axId val="122300559"/>
        <c:scaling>
          <c:orientation val="minMax"/>
          <c:min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Birth CGA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22301807"/>
        <c:crosses val="autoZero"/>
        <c:crossBetween val="midCat"/>
      </c:valAx>
      <c:valAx>
        <c:axId val="1223018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Duratin of HOT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2230055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Birth GA (rounded)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Rounded!$O$21:$O$35</c:f>
              <c:numCache>
                <c:formatCode>General</c:formatCode>
                <c:ptCount val="15"/>
                <c:pt idx="0">
                  <c:v>22</c:v>
                </c:pt>
                <c:pt idx="1">
                  <c:v>23</c:v>
                </c:pt>
                <c:pt idx="2">
                  <c:v>24</c:v>
                </c:pt>
                <c:pt idx="3">
                  <c:v>25</c:v>
                </c:pt>
                <c:pt idx="4">
                  <c:v>26</c:v>
                </c:pt>
                <c:pt idx="5">
                  <c:v>27</c:v>
                </c:pt>
                <c:pt idx="6">
                  <c:v>28</c:v>
                </c:pt>
                <c:pt idx="7">
                  <c:v>29</c:v>
                </c:pt>
                <c:pt idx="8">
                  <c:v>30</c:v>
                </c:pt>
                <c:pt idx="9">
                  <c:v>31</c:v>
                </c:pt>
                <c:pt idx="10">
                  <c:v>32</c:v>
                </c:pt>
                <c:pt idx="11">
                  <c:v>33</c:v>
                </c:pt>
                <c:pt idx="12">
                  <c:v>34</c:v>
                </c:pt>
                <c:pt idx="13">
                  <c:v>35</c:v>
                </c:pt>
                <c:pt idx="14">
                  <c:v>36</c:v>
                </c:pt>
              </c:numCache>
            </c:numRef>
          </c:xVal>
          <c:yVal>
            <c:numRef>
              <c:f>Rounded!$Q$21:$Q$35</c:f>
              <c:numCache>
                <c:formatCode>General</c:formatCode>
                <c:ptCount val="15"/>
                <c:pt idx="0">
                  <c:v>53.142857142857139</c:v>
                </c:pt>
                <c:pt idx="1">
                  <c:v>52</c:v>
                </c:pt>
                <c:pt idx="2">
                  <c:v>63.076923076923066</c:v>
                </c:pt>
                <c:pt idx="3">
                  <c:v>58.270676691729321</c:v>
                </c:pt>
                <c:pt idx="4">
                  <c:v>54.207792207792224</c:v>
                </c:pt>
                <c:pt idx="5">
                  <c:v>50.680672268907564</c:v>
                </c:pt>
                <c:pt idx="6">
                  <c:v>52.976190476190482</c:v>
                </c:pt>
                <c:pt idx="7">
                  <c:v>62.61904761904762</c:v>
                </c:pt>
                <c:pt idx="8">
                  <c:v>55.035714285714292</c:v>
                </c:pt>
                <c:pt idx="9">
                  <c:v>44.476190476190482</c:v>
                </c:pt>
                <c:pt idx="10">
                  <c:v>42.25</c:v>
                </c:pt>
                <c:pt idx="11">
                  <c:v>45.5</c:v>
                </c:pt>
                <c:pt idx="12">
                  <c:v>48.142857142857139</c:v>
                </c:pt>
                <c:pt idx="13">
                  <c:v>38.857142857142861</c:v>
                </c:pt>
                <c:pt idx="14">
                  <c:v>46</c:v>
                </c:pt>
              </c:numCache>
            </c:numRef>
          </c:yVal>
          <c:smooth val="0"/>
          <c:extLst>
            <c:ext xmlns:c16="http://schemas.microsoft.com/office/drawing/2014/chart" uri="{C3380CC4-5D6E-409C-BE32-E72D297353CC}">
              <c16:uniqueId val="{00000000-44DA-4F41-84C8-2DD80EDBABF6}"/>
            </c:ext>
          </c:extLst>
        </c:ser>
        <c:dLbls>
          <c:showLegendKey val="0"/>
          <c:showVal val="0"/>
          <c:showCatName val="0"/>
          <c:showSerName val="0"/>
          <c:showPercent val="0"/>
          <c:showBubbleSize val="0"/>
        </c:dLbls>
        <c:axId val="284218943"/>
        <c:axId val="284209791"/>
      </c:scatterChart>
      <c:valAx>
        <c:axId val="284218943"/>
        <c:scaling>
          <c:orientation val="minMax"/>
          <c:min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Birth CGA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84209791"/>
        <c:crosses val="autoZero"/>
        <c:crossBetween val="midCat"/>
      </c:valAx>
      <c:valAx>
        <c:axId val="284209791"/>
        <c:scaling>
          <c:orientation val="minMax"/>
          <c:min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 (weeks)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842189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dirty="0"/>
              <a:t>Duration of HOT by Birth GA (</a:t>
            </a:r>
            <a:r>
              <a:rPr lang="en-US" dirty="0" err="1"/>
              <a:t>xRounded</a:t>
            </a:r>
            <a:r>
              <a:rPr lang="en-US" dirty="0"/>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1"/>
            <c:dispEq val="0"/>
            <c:trendlineLbl>
              <c:layout>
                <c:manualLayout>
                  <c:x val="0.11833400632613231"/>
                  <c:y val="-0.3465150189559638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rendlineLbl>
          </c:trendline>
          <c:xVal>
            <c:numRef>
              <c:f>Rounded!$O$62:$O$65</c:f>
              <c:numCache>
                <c:formatCode>General</c:formatCode>
                <c:ptCount val="4"/>
                <c:pt idx="0">
                  <c:v>22.5</c:v>
                </c:pt>
                <c:pt idx="1">
                  <c:v>27.5</c:v>
                </c:pt>
                <c:pt idx="2">
                  <c:v>32.5</c:v>
                </c:pt>
                <c:pt idx="3">
                  <c:v>37.5</c:v>
                </c:pt>
              </c:numCache>
            </c:numRef>
          </c:xVal>
          <c:yVal>
            <c:numRef>
              <c:f>Rounded!$P$62:$P$65</c:f>
              <c:numCache>
                <c:formatCode>General</c:formatCode>
                <c:ptCount val="4"/>
                <c:pt idx="0">
                  <c:v>96.722222222222229</c:v>
                </c:pt>
                <c:pt idx="1">
                  <c:v>78.714285714285708</c:v>
                </c:pt>
                <c:pt idx="2">
                  <c:v>39.866666666666667</c:v>
                </c:pt>
                <c:pt idx="3">
                  <c:v>21</c:v>
                </c:pt>
              </c:numCache>
            </c:numRef>
          </c:yVal>
          <c:smooth val="0"/>
          <c:extLst>
            <c:ext xmlns:c16="http://schemas.microsoft.com/office/drawing/2014/chart" uri="{C3380CC4-5D6E-409C-BE32-E72D297353CC}">
              <c16:uniqueId val="{00000000-44B9-42E1-9C3E-71604AD5C229}"/>
            </c:ext>
          </c:extLst>
        </c:ser>
        <c:dLbls>
          <c:showLegendKey val="0"/>
          <c:showVal val="0"/>
          <c:showCatName val="0"/>
          <c:showSerName val="0"/>
          <c:showPercent val="0"/>
          <c:showBubbleSize val="0"/>
        </c:dLbls>
        <c:axId val="280190143"/>
        <c:axId val="280191807"/>
      </c:scatterChart>
      <c:valAx>
        <c:axId val="280190143"/>
        <c:scaling>
          <c:orientation val="minMax"/>
          <c:min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Birth CGA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80191807"/>
        <c:crosses val="autoZero"/>
        <c:crossBetween val="midCat"/>
      </c:valAx>
      <c:valAx>
        <c:axId val="2801918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Duratiion of HOT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801901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dirty="0"/>
              <a:t>CGA Wean by Birth GA</a:t>
            </a:r>
            <a:r>
              <a:rPr lang="en-US" baseline="0" dirty="0"/>
              <a:t> </a:t>
            </a:r>
            <a:r>
              <a:rPr lang="en-US" dirty="0"/>
              <a:t>(</a:t>
            </a:r>
            <a:r>
              <a:rPr lang="en-US" dirty="0" err="1"/>
              <a:t>xRounded</a:t>
            </a:r>
            <a:r>
              <a:rPr lang="en-US" dirty="0"/>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0"/>
            <c:trendlineLbl>
              <c:layout>
                <c:manualLayout>
                  <c:x val="0.11680266729479329"/>
                  <c:y val="-0.3878630367282521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rendlineLbl>
          </c:trendline>
          <c:xVal>
            <c:numRef>
              <c:f>Rounded!$O$62:$O$65</c:f>
              <c:numCache>
                <c:formatCode>General</c:formatCode>
                <c:ptCount val="4"/>
                <c:pt idx="0">
                  <c:v>22.5</c:v>
                </c:pt>
                <c:pt idx="1">
                  <c:v>27.5</c:v>
                </c:pt>
                <c:pt idx="2">
                  <c:v>32.5</c:v>
                </c:pt>
                <c:pt idx="3">
                  <c:v>37.5</c:v>
                </c:pt>
              </c:numCache>
            </c:numRef>
          </c:xVal>
          <c:yVal>
            <c:numRef>
              <c:f>Rounded!$Q$62:$Q$65</c:f>
              <c:numCache>
                <c:formatCode>General</c:formatCode>
                <c:ptCount val="4"/>
                <c:pt idx="0">
                  <c:v>60.063492063492063</c:v>
                </c:pt>
                <c:pt idx="1">
                  <c:v>54.834183673469376</c:v>
                </c:pt>
                <c:pt idx="2">
                  <c:v>46.866666666666667</c:v>
                </c:pt>
                <c:pt idx="3">
                  <c:v>41.214285714285708</c:v>
                </c:pt>
              </c:numCache>
            </c:numRef>
          </c:yVal>
          <c:smooth val="0"/>
          <c:extLst>
            <c:ext xmlns:c16="http://schemas.microsoft.com/office/drawing/2014/chart" uri="{C3380CC4-5D6E-409C-BE32-E72D297353CC}">
              <c16:uniqueId val="{00000000-E551-4ED3-A2BA-B569D556DA86}"/>
            </c:ext>
          </c:extLst>
        </c:ser>
        <c:dLbls>
          <c:showLegendKey val="0"/>
          <c:showVal val="0"/>
          <c:showCatName val="0"/>
          <c:showSerName val="0"/>
          <c:showPercent val="0"/>
          <c:showBubbleSize val="0"/>
        </c:dLbls>
        <c:axId val="433326239"/>
        <c:axId val="433329151"/>
      </c:scatterChart>
      <c:valAx>
        <c:axId val="433326239"/>
        <c:scaling>
          <c:orientation val="minMax"/>
          <c:min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Birth CGA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33329151"/>
        <c:crosses val="autoZero"/>
        <c:crossBetween val="midCat"/>
      </c:valAx>
      <c:valAx>
        <c:axId val="433329151"/>
        <c:scaling>
          <c:orientation val="minMax"/>
          <c:min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 (weeks)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3332623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CGA Discharge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'Raw Data'!$F$2:$F$92</c:f>
              <c:numCache>
                <c:formatCode>#\ ?/?</c:formatCode>
                <c:ptCount val="91"/>
                <c:pt idx="0">
                  <c:v>37.857142857142854</c:v>
                </c:pt>
                <c:pt idx="1">
                  <c:v>35.142857142857139</c:v>
                </c:pt>
                <c:pt idx="2">
                  <c:v>38.571428571428569</c:v>
                </c:pt>
                <c:pt idx="3">
                  <c:v>37.857142857142854</c:v>
                </c:pt>
                <c:pt idx="4">
                  <c:v>42.714285714285715</c:v>
                </c:pt>
                <c:pt idx="5">
                  <c:v>40.714285714285715</c:v>
                </c:pt>
                <c:pt idx="6">
                  <c:v>45.857142857142861</c:v>
                </c:pt>
                <c:pt idx="7">
                  <c:v>42</c:v>
                </c:pt>
                <c:pt idx="8">
                  <c:v>36.714285714285715</c:v>
                </c:pt>
                <c:pt idx="9">
                  <c:v>41.285714285714285</c:v>
                </c:pt>
                <c:pt idx="10">
                  <c:v>38.714285714285715</c:v>
                </c:pt>
                <c:pt idx="11">
                  <c:v>39</c:v>
                </c:pt>
                <c:pt idx="12">
                  <c:v>40.571428571428569</c:v>
                </c:pt>
                <c:pt idx="13">
                  <c:v>41.714285714285715</c:v>
                </c:pt>
                <c:pt idx="14">
                  <c:v>45.714285714285708</c:v>
                </c:pt>
                <c:pt idx="15">
                  <c:v>41.142857142857139</c:v>
                </c:pt>
                <c:pt idx="16">
                  <c:v>37.142857142857139</c:v>
                </c:pt>
                <c:pt idx="17">
                  <c:v>37.857142857142861</c:v>
                </c:pt>
                <c:pt idx="18">
                  <c:v>42.714285714285715</c:v>
                </c:pt>
                <c:pt idx="19">
                  <c:v>40.285714285714285</c:v>
                </c:pt>
                <c:pt idx="20">
                  <c:v>40.428571428571431</c:v>
                </c:pt>
                <c:pt idx="21">
                  <c:v>41.285714285714285</c:v>
                </c:pt>
                <c:pt idx="22">
                  <c:v>46.428571428571431</c:v>
                </c:pt>
                <c:pt idx="23">
                  <c:v>40.571428571428577</c:v>
                </c:pt>
                <c:pt idx="24">
                  <c:v>38.857142857142861</c:v>
                </c:pt>
                <c:pt idx="25">
                  <c:v>41.285714285714285</c:v>
                </c:pt>
                <c:pt idx="26">
                  <c:v>40</c:v>
                </c:pt>
                <c:pt idx="27">
                  <c:v>41.571428571428569</c:v>
                </c:pt>
                <c:pt idx="28">
                  <c:v>40.428571428571431</c:v>
                </c:pt>
                <c:pt idx="29">
                  <c:v>36.571428571428569</c:v>
                </c:pt>
                <c:pt idx="30">
                  <c:v>39</c:v>
                </c:pt>
                <c:pt idx="31">
                  <c:v>43.285714285714285</c:v>
                </c:pt>
                <c:pt idx="32">
                  <c:v>38.285714285714285</c:v>
                </c:pt>
                <c:pt idx="33">
                  <c:v>38.571428571428569</c:v>
                </c:pt>
                <c:pt idx="34">
                  <c:v>38.571428571428569</c:v>
                </c:pt>
                <c:pt idx="35">
                  <c:v>39.857142857142854</c:v>
                </c:pt>
                <c:pt idx="36">
                  <c:v>40.428571428571431</c:v>
                </c:pt>
                <c:pt idx="37">
                  <c:v>48.142857142857146</c:v>
                </c:pt>
                <c:pt idx="38">
                  <c:v>39.285714285714285</c:v>
                </c:pt>
                <c:pt idx="39">
                  <c:v>52.428571428571431</c:v>
                </c:pt>
                <c:pt idx="40">
                  <c:v>34.714285714285715</c:v>
                </c:pt>
                <c:pt idx="41">
                  <c:v>47.571428571428569</c:v>
                </c:pt>
                <c:pt idx="42">
                  <c:v>42.285714285714285</c:v>
                </c:pt>
                <c:pt idx="43">
                  <c:v>44.285714285714292</c:v>
                </c:pt>
                <c:pt idx="44">
                  <c:v>40.428571428571431</c:v>
                </c:pt>
                <c:pt idx="45">
                  <c:v>43.714285714285715</c:v>
                </c:pt>
                <c:pt idx="46">
                  <c:v>37.714285714285715</c:v>
                </c:pt>
                <c:pt idx="47">
                  <c:v>40.285714285714285</c:v>
                </c:pt>
                <c:pt idx="48">
                  <c:v>43</c:v>
                </c:pt>
                <c:pt idx="49">
                  <c:v>43.142857142857146</c:v>
                </c:pt>
                <c:pt idx="50">
                  <c:v>40.714285714285715</c:v>
                </c:pt>
                <c:pt idx="51">
                  <c:v>45</c:v>
                </c:pt>
                <c:pt idx="52">
                  <c:v>45.285714285714285</c:v>
                </c:pt>
                <c:pt idx="53">
                  <c:v>41.142857142857146</c:v>
                </c:pt>
                <c:pt idx="54">
                  <c:v>45.857142857142861</c:v>
                </c:pt>
                <c:pt idx="55">
                  <c:v>41</c:v>
                </c:pt>
                <c:pt idx="56">
                  <c:v>47.285714285714285</c:v>
                </c:pt>
                <c:pt idx="57">
                  <c:v>41.142857142857146</c:v>
                </c:pt>
                <c:pt idx="58">
                  <c:v>47</c:v>
                </c:pt>
                <c:pt idx="59">
                  <c:v>54.857142857142861</c:v>
                </c:pt>
                <c:pt idx="60">
                  <c:v>47.714285714285715</c:v>
                </c:pt>
                <c:pt idx="61">
                  <c:v>50.142857142857146</c:v>
                </c:pt>
                <c:pt idx="62">
                  <c:v>45.714285714285715</c:v>
                </c:pt>
                <c:pt idx="63">
                  <c:v>46.571428571428569</c:v>
                </c:pt>
                <c:pt idx="64">
                  <c:v>42.142857142857139</c:v>
                </c:pt>
                <c:pt idx="65">
                  <c:v>43.857142857142861</c:v>
                </c:pt>
                <c:pt idx="66">
                  <c:v>46.285714285714285</c:v>
                </c:pt>
                <c:pt idx="67">
                  <c:v>43.142857142857146</c:v>
                </c:pt>
                <c:pt idx="68">
                  <c:v>43.857142857142861</c:v>
                </c:pt>
                <c:pt idx="69">
                  <c:v>43</c:v>
                </c:pt>
                <c:pt idx="70">
                  <c:v>45.285714285714292</c:v>
                </c:pt>
                <c:pt idx="71">
                  <c:v>47</c:v>
                </c:pt>
                <c:pt idx="72">
                  <c:v>44</c:v>
                </c:pt>
                <c:pt idx="73">
                  <c:v>45.714285714285708</c:v>
                </c:pt>
                <c:pt idx="74">
                  <c:v>39.714285714285715</c:v>
                </c:pt>
                <c:pt idx="75">
                  <c:v>51</c:v>
                </c:pt>
                <c:pt idx="76">
                  <c:v>48.571428571428569</c:v>
                </c:pt>
                <c:pt idx="77">
                  <c:v>52.571428571428569</c:v>
                </c:pt>
                <c:pt idx="78">
                  <c:v>63</c:v>
                </c:pt>
                <c:pt idx="79">
                  <c:v>46.285714285714292</c:v>
                </c:pt>
                <c:pt idx="80">
                  <c:v>51.428571428571431</c:v>
                </c:pt>
                <c:pt idx="81">
                  <c:v>54.142857142857139</c:v>
                </c:pt>
                <c:pt idx="82">
                  <c:v>38.142857142857146</c:v>
                </c:pt>
                <c:pt idx="83">
                  <c:v>55.285714285714292</c:v>
                </c:pt>
                <c:pt idx="84">
                  <c:v>52.142857142857139</c:v>
                </c:pt>
                <c:pt idx="85">
                  <c:v>57</c:v>
                </c:pt>
                <c:pt idx="86">
                  <c:v>49</c:v>
                </c:pt>
                <c:pt idx="87">
                  <c:v>62</c:v>
                </c:pt>
                <c:pt idx="88">
                  <c:v>35.428571428571431</c:v>
                </c:pt>
                <c:pt idx="89">
                  <c:v>37.857142857142861</c:v>
                </c:pt>
                <c:pt idx="90">
                  <c:v>44.142857142857139</c:v>
                </c:pt>
              </c:numCache>
            </c:numRef>
          </c:xVal>
          <c:yVal>
            <c:numRef>
              <c:f>'Raw Data'!$G$2:$G$92</c:f>
              <c:numCache>
                <c:formatCode>General</c:formatCode>
                <c:ptCount val="91"/>
                <c:pt idx="0">
                  <c:v>7</c:v>
                </c:pt>
                <c:pt idx="1">
                  <c:v>9</c:v>
                </c:pt>
                <c:pt idx="2">
                  <c:v>10</c:v>
                </c:pt>
                <c:pt idx="3">
                  <c:v>17</c:v>
                </c:pt>
                <c:pt idx="4">
                  <c:v>27</c:v>
                </c:pt>
                <c:pt idx="5">
                  <c:v>28</c:v>
                </c:pt>
                <c:pt idx="6">
                  <c:v>28</c:v>
                </c:pt>
                <c:pt idx="7">
                  <c:v>30</c:v>
                </c:pt>
                <c:pt idx="8">
                  <c:v>32</c:v>
                </c:pt>
                <c:pt idx="9">
                  <c:v>33</c:v>
                </c:pt>
                <c:pt idx="10">
                  <c:v>38</c:v>
                </c:pt>
                <c:pt idx="11">
                  <c:v>38</c:v>
                </c:pt>
                <c:pt idx="12">
                  <c:v>42</c:v>
                </c:pt>
                <c:pt idx="13">
                  <c:v>42</c:v>
                </c:pt>
                <c:pt idx="14">
                  <c:v>52</c:v>
                </c:pt>
                <c:pt idx="15">
                  <c:v>60</c:v>
                </c:pt>
                <c:pt idx="16">
                  <c:v>77</c:v>
                </c:pt>
                <c:pt idx="17">
                  <c:v>152</c:v>
                </c:pt>
                <c:pt idx="18">
                  <c:v>169</c:v>
                </c:pt>
                <c:pt idx="19">
                  <c:v>16</c:v>
                </c:pt>
                <c:pt idx="20">
                  <c:v>25</c:v>
                </c:pt>
                <c:pt idx="21">
                  <c:v>83</c:v>
                </c:pt>
                <c:pt idx="22">
                  <c:v>51</c:v>
                </c:pt>
                <c:pt idx="23">
                  <c:v>77</c:v>
                </c:pt>
                <c:pt idx="24">
                  <c:v>112</c:v>
                </c:pt>
                <c:pt idx="25">
                  <c:v>119</c:v>
                </c:pt>
                <c:pt idx="26">
                  <c:v>155</c:v>
                </c:pt>
                <c:pt idx="27">
                  <c:v>5</c:v>
                </c:pt>
                <c:pt idx="28">
                  <c:v>23</c:v>
                </c:pt>
                <c:pt idx="29">
                  <c:v>24</c:v>
                </c:pt>
                <c:pt idx="30">
                  <c:v>27</c:v>
                </c:pt>
                <c:pt idx="31">
                  <c:v>42</c:v>
                </c:pt>
                <c:pt idx="32">
                  <c:v>53</c:v>
                </c:pt>
                <c:pt idx="33">
                  <c:v>70</c:v>
                </c:pt>
                <c:pt idx="34">
                  <c:v>77</c:v>
                </c:pt>
                <c:pt idx="35">
                  <c:v>78</c:v>
                </c:pt>
                <c:pt idx="36">
                  <c:v>90</c:v>
                </c:pt>
                <c:pt idx="37">
                  <c:v>116</c:v>
                </c:pt>
                <c:pt idx="38">
                  <c:v>25</c:v>
                </c:pt>
                <c:pt idx="39">
                  <c:v>52</c:v>
                </c:pt>
                <c:pt idx="40">
                  <c:v>154</c:v>
                </c:pt>
                <c:pt idx="41">
                  <c:v>8</c:v>
                </c:pt>
                <c:pt idx="42">
                  <c:v>17</c:v>
                </c:pt>
                <c:pt idx="43">
                  <c:v>19</c:v>
                </c:pt>
                <c:pt idx="44">
                  <c:v>24</c:v>
                </c:pt>
                <c:pt idx="45">
                  <c:v>25</c:v>
                </c:pt>
                <c:pt idx="46">
                  <c:v>28</c:v>
                </c:pt>
                <c:pt idx="47">
                  <c:v>28</c:v>
                </c:pt>
                <c:pt idx="48">
                  <c:v>31</c:v>
                </c:pt>
                <c:pt idx="49">
                  <c:v>36</c:v>
                </c:pt>
                <c:pt idx="50">
                  <c:v>39</c:v>
                </c:pt>
                <c:pt idx="51">
                  <c:v>39</c:v>
                </c:pt>
                <c:pt idx="52">
                  <c:v>44</c:v>
                </c:pt>
                <c:pt idx="53">
                  <c:v>52</c:v>
                </c:pt>
                <c:pt idx="54">
                  <c:v>67</c:v>
                </c:pt>
                <c:pt idx="55">
                  <c:v>68</c:v>
                </c:pt>
                <c:pt idx="56">
                  <c:v>77</c:v>
                </c:pt>
                <c:pt idx="57">
                  <c:v>79</c:v>
                </c:pt>
                <c:pt idx="58">
                  <c:v>85</c:v>
                </c:pt>
                <c:pt idx="59">
                  <c:v>130</c:v>
                </c:pt>
                <c:pt idx="60">
                  <c:v>190</c:v>
                </c:pt>
                <c:pt idx="61">
                  <c:v>219</c:v>
                </c:pt>
                <c:pt idx="62">
                  <c:v>237</c:v>
                </c:pt>
                <c:pt idx="63">
                  <c:v>42</c:v>
                </c:pt>
                <c:pt idx="64">
                  <c:v>62</c:v>
                </c:pt>
                <c:pt idx="65">
                  <c:v>67</c:v>
                </c:pt>
                <c:pt idx="66">
                  <c:v>67</c:v>
                </c:pt>
                <c:pt idx="67">
                  <c:v>69</c:v>
                </c:pt>
                <c:pt idx="68">
                  <c:v>70</c:v>
                </c:pt>
                <c:pt idx="69">
                  <c:v>84</c:v>
                </c:pt>
                <c:pt idx="70">
                  <c:v>97</c:v>
                </c:pt>
                <c:pt idx="71">
                  <c:v>97</c:v>
                </c:pt>
                <c:pt idx="72">
                  <c:v>112</c:v>
                </c:pt>
                <c:pt idx="73">
                  <c:v>127</c:v>
                </c:pt>
                <c:pt idx="74">
                  <c:v>145</c:v>
                </c:pt>
                <c:pt idx="75">
                  <c:v>120</c:v>
                </c:pt>
                <c:pt idx="76">
                  <c:v>301</c:v>
                </c:pt>
                <c:pt idx="77">
                  <c:v>100</c:v>
                </c:pt>
                <c:pt idx="78">
                  <c:v>217</c:v>
                </c:pt>
                <c:pt idx="79">
                  <c:v>30</c:v>
                </c:pt>
                <c:pt idx="80">
                  <c:v>35</c:v>
                </c:pt>
                <c:pt idx="81">
                  <c:v>60</c:v>
                </c:pt>
                <c:pt idx="82">
                  <c:v>22</c:v>
                </c:pt>
                <c:pt idx="83">
                  <c:v>25</c:v>
                </c:pt>
                <c:pt idx="84">
                  <c:v>96</c:v>
                </c:pt>
                <c:pt idx="85">
                  <c:v>130</c:v>
                </c:pt>
                <c:pt idx="86">
                  <c:v>245</c:v>
                </c:pt>
                <c:pt idx="87">
                  <c:v>279</c:v>
                </c:pt>
                <c:pt idx="88">
                  <c:v>28</c:v>
                </c:pt>
                <c:pt idx="89">
                  <c:v>17</c:v>
                </c:pt>
                <c:pt idx="90">
                  <c:v>138</c:v>
                </c:pt>
              </c:numCache>
            </c:numRef>
          </c:yVal>
          <c:smooth val="0"/>
          <c:extLst>
            <c:ext xmlns:c16="http://schemas.microsoft.com/office/drawing/2014/chart" uri="{C3380CC4-5D6E-409C-BE32-E72D297353CC}">
              <c16:uniqueId val="{00000000-B37B-4051-903F-2B5296DA5BBE}"/>
            </c:ext>
          </c:extLst>
        </c:ser>
        <c:dLbls>
          <c:showLegendKey val="0"/>
          <c:showVal val="0"/>
          <c:showCatName val="0"/>
          <c:showSerName val="0"/>
          <c:showPercent val="0"/>
          <c:showBubbleSize val="0"/>
        </c:dLbls>
        <c:axId val="291045455"/>
        <c:axId val="291025071"/>
      </c:scatterChart>
      <c:valAx>
        <c:axId val="291045455"/>
        <c:scaling>
          <c:orientation val="minMax"/>
          <c:min val="33"/>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Discharge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91025071"/>
        <c:crosses val="autoZero"/>
        <c:crossBetween val="midCat"/>
      </c:valAx>
      <c:valAx>
        <c:axId val="2910250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Duratin of HOT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9104545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CGA Discharge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'Raw Data'!$F$2:$F$92</c:f>
              <c:numCache>
                <c:formatCode>#\ ?/?</c:formatCode>
                <c:ptCount val="91"/>
                <c:pt idx="0">
                  <c:v>37.857142857142854</c:v>
                </c:pt>
                <c:pt idx="1">
                  <c:v>35.142857142857139</c:v>
                </c:pt>
                <c:pt idx="2">
                  <c:v>38.571428571428569</c:v>
                </c:pt>
                <c:pt idx="3">
                  <c:v>37.857142857142854</c:v>
                </c:pt>
                <c:pt idx="4">
                  <c:v>42.714285714285715</c:v>
                </c:pt>
                <c:pt idx="5">
                  <c:v>40.714285714285715</c:v>
                </c:pt>
                <c:pt idx="6">
                  <c:v>45.857142857142861</c:v>
                </c:pt>
                <c:pt idx="7">
                  <c:v>42</c:v>
                </c:pt>
                <c:pt idx="8">
                  <c:v>36.714285714285715</c:v>
                </c:pt>
                <c:pt idx="9">
                  <c:v>41.285714285714285</c:v>
                </c:pt>
                <c:pt idx="10">
                  <c:v>38.714285714285715</c:v>
                </c:pt>
                <c:pt idx="11">
                  <c:v>39</c:v>
                </c:pt>
                <c:pt idx="12">
                  <c:v>40.571428571428569</c:v>
                </c:pt>
                <c:pt idx="13">
                  <c:v>41.714285714285715</c:v>
                </c:pt>
                <c:pt idx="14">
                  <c:v>45.714285714285708</c:v>
                </c:pt>
                <c:pt idx="15">
                  <c:v>41.142857142857139</c:v>
                </c:pt>
                <c:pt idx="16">
                  <c:v>37.142857142857139</c:v>
                </c:pt>
                <c:pt idx="17">
                  <c:v>37.857142857142861</c:v>
                </c:pt>
                <c:pt idx="18">
                  <c:v>42.714285714285715</c:v>
                </c:pt>
                <c:pt idx="19">
                  <c:v>40.285714285714285</c:v>
                </c:pt>
                <c:pt idx="20">
                  <c:v>40.428571428571431</c:v>
                </c:pt>
                <c:pt idx="21">
                  <c:v>41.285714285714285</c:v>
                </c:pt>
                <c:pt idx="22">
                  <c:v>46.428571428571431</c:v>
                </c:pt>
                <c:pt idx="23">
                  <c:v>40.571428571428577</c:v>
                </c:pt>
                <c:pt idx="24">
                  <c:v>38.857142857142861</c:v>
                </c:pt>
                <c:pt idx="25">
                  <c:v>41.285714285714285</c:v>
                </c:pt>
                <c:pt idx="26">
                  <c:v>40</c:v>
                </c:pt>
                <c:pt idx="27">
                  <c:v>41.571428571428569</c:v>
                </c:pt>
                <c:pt idx="28">
                  <c:v>40.428571428571431</c:v>
                </c:pt>
                <c:pt idx="29">
                  <c:v>36.571428571428569</c:v>
                </c:pt>
                <c:pt idx="30">
                  <c:v>39</c:v>
                </c:pt>
                <c:pt idx="31">
                  <c:v>43.285714285714285</c:v>
                </c:pt>
                <c:pt idx="32">
                  <c:v>38.285714285714285</c:v>
                </c:pt>
                <c:pt idx="33">
                  <c:v>38.571428571428569</c:v>
                </c:pt>
                <c:pt idx="34">
                  <c:v>38.571428571428569</c:v>
                </c:pt>
                <c:pt idx="35">
                  <c:v>39.857142857142854</c:v>
                </c:pt>
                <c:pt idx="36">
                  <c:v>40.428571428571431</c:v>
                </c:pt>
                <c:pt idx="37">
                  <c:v>48.142857142857146</c:v>
                </c:pt>
                <c:pt idx="38">
                  <c:v>39.285714285714285</c:v>
                </c:pt>
                <c:pt idx="39">
                  <c:v>52.428571428571431</c:v>
                </c:pt>
                <c:pt idx="40">
                  <c:v>34.714285714285715</c:v>
                </c:pt>
                <c:pt idx="41">
                  <c:v>47.571428571428569</c:v>
                </c:pt>
                <c:pt idx="42">
                  <c:v>42.285714285714285</c:v>
                </c:pt>
                <c:pt idx="43">
                  <c:v>44.285714285714292</c:v>
                </c:pt>
                <c:pt idx="44">
                  <c:v>40.428571428571431</c:v>
                </c:pt>
                <c:pt idx="45">
                  <c:v>43.714285714285715</c:v>
                </c:pt>
                <c:pt idx="46">
                  <c:v>37.714285714285715</c:v>
                </c:pt>
                <c:pt idx="47">
                  <c:v>40.285714285714285</c:v>
                </c:pt>
                <c:pt idx="48">
                  <c:v>43</c:v>
                </c:pt>
                <c:pt idx="49">
                  <c:v>43.142857142857146</c:v>
                </c:pt>
                <c:pt idx="50">
                  <c:v>40.714285714285715</c:v>
                </c:pt>
                <c:pt idx="51">
                  <c:v>45</c:v>
                </c:pt>
                <c:pt idx="52">
                  <c:v>45.285714285714285</c:v>
                </c:pt>
                <c:pt idx="53">
                  <c:v>41.142857142857146</c:v>
                </c:pt>
                <c:pt idx="54">
                  <c:v>45.857142857142861</c:v>
                </c:pt>
                <c:pt idx="55">
                  <c:v>41</c:v>
                </c:pt>
                <c:pt idx="56">
                  <c:v>47.285714285714285</c:v>
                </c:pt>
                <c:pt idx="57">
                  <c:v>41.142857142857146</c:v>
                </c:pt>
                <c:pt idx="58">
                  <c:v>47</c:v>
                </c:pt>
                <c:pt idx="59">
                  <c:v>54.857142857142861</c:v>
                </c:pt>
                <c:pt idx="60">
                  <c:v>47.714285714285715</c:v>
                </c:pt>
                <c:pt idx="61">
                  <c:v>50.142857142857146</c:v>
                </c:pt>
                <c:pt idx="62">
                  <c:v>45.714285714285715</c:v>
                </c:pt>
                <c:pt idx="63">
                  <c:v>46.571428571428569</c:v>
                </c:pt>
                <c:pt idx="64">
                  <c:v>42.142857142857139</c:v>
                </c:pt>
                <c:pt idx="65">
                  <c:v>43.857142857142861</c:v>
                </c:pt>
                <c:pt idx="66">
                  <c:v>46.285714285714285</c:v>
                </c:pt>
                <c:pt idx="67">
                  <c:v>43.142857142857146</c:v>
                </c:pt>
                <c:pt idx="68">
                  <c:v>43.857142857142861</c:v>
                </c:pt>
                <c:pt idx="69">
                  <c:v>43</c:v>
                </c:pt>
                <c:pt idx="70">
                  <c:v>45.285714285714292</c:v>
                </c:pt>
                <c:pt idx="71">
                  <c:v>47</c:v>
                </c:pt>
                <c:pt idx="72">
                  <c:v>44</c:v>
                </c:pt>
                <c:pt idx="73">
                  <c:v>45.714285714285708</c:v>
                </c:pt>
                <c:pt idx="74">
                  <c:v>39.714285714285715</c:v>
                </c:pt>
                <c:pt idx="75">
                  <c:v>51</c:v>
                </c:pt>
                <c:pt idx="76">
                  <c:v>48.571428571428569</c:v>
                </c:pt>
                <c:pt idx="77">
                  <c:v>52.571428571428569</c:v>
                </c:pt>
                <c:pt idx="78">
                  <c:v>63</c:v>
                </c:pt>
                <c:pt idx="79">
                  <c:v>46.285714285714292</c:v>
                </c:pt>
                <c:pt idx="80">
                  <c:v>51.428571428571431</c:v>
                </c:pt>
                <c:pt idx="81">
                  <c:v>54.142857142857139</c:v>
                </c:pt>
                <c:pt idx="82">
                  <c:v>38.142857142857146</c:v>
                </c:pt>
                <c:pt idx="83">
                  <c:v>55.285714285714292</c:v>
                </c:pt>
                <c:pt idx="84">
                  <c:v>52.142857142857139</c:v>
                </c:pt>
                <c:pt idx="85">
                  <c:v>57</c:v>
                </c:pt>
                <c:pt idx="86">
                  <c:v>49</c:v>
                </c:pt>
                <c:pt idx="87">
                  <c:v>62</c:v>
                </c:pt>
                <c:pt idx="88">
                  <c:v>35.428571428571431</c:v>
                </c:pt>
                <c:pt idx="89">
                  <c:v>37.857142857142861</c:v>
                </c:pt>
                <c:pt idx="90">
                  <c:v>44.142857142857139</c:v>
                </c:pt>
              </c:numCache>
            </c:numRef>
          </c:xVal>
          <c:yVal>
            <c:numRef>
              <c:f>'Raw Data'!$H$2:$H$92</c:f>
              <c:numCache>
                <c:formatCode>#\ ?/?</c:formatCode>
                <c:ptCount val="91"/>
                <c:pt idx="0">
                  <c:v>38.857142857142854</c:v>
                </c:pt>
                <c:pt idx="1">
                  <c:v>36.428571428571423</c:v>
                </c:pt>
                <c:pt idx="2">
                  <c:v>40</c:v>
                </c:pt>
                <c:pt idx="3">
                  <c:v>40.285714285714285</c:v>
                </c:pt>
                <c:pt idx="4">
                  <c:v>46.571428571428569</c:v>
                </c:pt>
                <c:pt idx="5">
                  <c:v>44.714285714285715</c:v>
                </c:pt>
                <c:pt idx="6">
                  <c:v>49.857142857142861</c:v>
                </c:pt>
                <c:pt idx="7">
                  <c:v>46.285714285714285</c:v>
                </c:pt>
                <c:pt idx="8">
                  <c:v>41.285714285714285</c:v>
                </c:pt>
                <c:pt idx="9">
                  <c:v>46</c:v>
                </c:pt>
                <c:pt idx="10">
                  <c:v>44.142857142857146</c:v>
                </c:pt>
                <c:pt idx="11">
                  <c:v>44.428571428571431</c:v>
                </c:pt>
                <c:pt idx="12">
                  <c:v>46.571428571428569</c:v>
                </c:pt>
                <c:pt idx="13">
                  <c:v>47.714285714285715</c:v>
                </c:pt>
                <c:pt idx="14">
                  <c:v>53.142857142857139</c:v>
                </c:pt>
                <c:pt idx="15">
                  <c:v>49.714285714285708</c:v>
                </c:pt>
                <c:pt idx="16">
                  <c:v>48.142857142857139</c:v>
                </c:pt>
                <c:pt idx="17">
                  <c:v>59.571428571428577</c:v>
                </c:pt>
                <c:pt idx="18">
                  <c:v>66.857142857142861</c:v>
                </c:pt>
                <c:pt idx="19">
                  <c:v>42.571428571428569</c:v>
                </c:pt>
                <c:pt idx="20">
                  <c:v>44</c:v>
                </c:pt>
                <c:pt idx="21">
                  <c:v>53.142857142857139</c:v>
                </c:pt>
                <c:pt idx="22">
                  <c:v>53.714285714285715</c:v>
                </c:pt>
                <c:pt idx="23">
                  <c:v>51.571428571428577</c:v>
                </c:pt>
                <c:pt idx="24">
                  <c:v>54.857142857142861</c:v>
                </c:pt>
                <c:pt idx="25">
                  <c:v>58.285714285714285</c:v>
                </c:pt>
                <c:pt idx="26">
                  <c:v>62.142857142857139</c:v>
                </c:pt>
                <c:pt idx="27">
                  <c:v>42.285714285714285</c:v>
                </c:pt>
                <c:pt idx="28">
                  <c:v>43.714285714285715</c:v>
                </c:pt>
                <c:pt idx="29">
                  <c:v>40</c:v>
                </c:pt>
                <c:pt idx="30">
                  <c:v>42.857142857142854</c:v>
                </c:pt>
                <c:pt idx="31">
                  <c:v>49.285714285714285</c:v>
                </c:pt>
                <c:pt idx="32">
                  <c:v>45.857142857142854</c:v>
                </c:pt>
                <c:pt idx="33">
                  <c:v>48.571428571428569</c:v>
                </c:pt>
                <c:pt idx="34">
                  <c:v>49.571428571428569</c:v>
                </c:pt>
                <c:pt idx="35">
                  <c:v>51</c:v>
                </c:pt>
                <c:pt idx="36">
                  <c:v>53.285714285714292</c:v>
                </c:pt>
                <c:pt idx="37">
                  <c:v>64.714285714285722</c:v>
                </c:pt>
                <c:pt idx="38">
                  <c:v>42.857142857142854</c:v>
                </c:pt>
                <c:pt idx="39">
                  <c:v>59.857142857142861</c:v>
                </c:pt>
                <c:pt idx="40">
                  <c:v>56.714285714285715</c:v>
                </c:pt>
                <c:pt idx="41">
                  <c:v>48.714285714285715</c:v>
                </c:pt>
                <c:pt idx="42">
                  <c:v>44.714285714285715</c:v>
                </c:pt>
                <c:pt idx="43">
                  <c:v>47.000000000000007</c:v>
                </c:pt>
                <c:pt idx="44">
                  <c:v>43.857142857142861</c:v>
                </c:pt>
                <c:pt idx="45">
                  <c:v>47.285714285714285</c:v>
                </c:pt>
                <c:pt idx="46">
                  <c:v>41.714285714285715</c:v>
                </c:pt>
                <c:pt idx="47">
                  <c:v>44.285714285714285</c:v>
                </c:pt>
                <c:pt idx="48">
                  <c:v>47.428571428571431</c:v>
                </c:pt>
                <c:pt idx="49">
                  <c:v>48.285714285714292</c:v>
                </c:pt>
                <c:pt idx="50">
                  <c:v>46.285714285714285</c:v>
                </c:pt>
                <c:pt idx="51">
                  <c:v>50.571428571428569</c:v>
                </c:pt>
                <c:pt idx="52">
                  <c:v>51.571428571428569</c:v>
                </c:pt>
                <c:pt idx="53">
                  <c:v>48.571428571428577</c:v>
                </c:pt>
                <c:pt idx="54">
                  <c:v>55.428571428571431</c:v>
                </c:pt>
                <c:pt idx="55">
                  <c:v>50.714285714285715</c:v>
                </c:pt>
                <c:pt idx="56">
                  <c:v>58.285714285714285</c:v>
                </c:pt>
                <c:pt idx="57">
                  <c:v>52.428571428571431</c:v>
                </c:pt>
                <c:pt idx="58">
                  <c:v>59.142857142857139</c:v>
                </c:pt>
                <c:pt idx="59">
                  <c:v>73.428571428571431</c:v>
                </c:pt>
                <c:pt idx="60">
                  <c:v>74.857142857142861</c:v>
                </c:pt>
                <c:pt idx="61">
                  <c:v>81.428571428571431</c:v>
                </c:pt>
                <c:pt idx="62">
                  <c:v>79.571428571428569</c:v>
                </c:pt>
                <c:pt idx="63">
                  <c:v>52.571428571428569</c:v>
                </c:pt>
                <c:pt idx="64">
                  <c:v>51</c:v>
                </c:pt>
                <c:pt idx="65">
                  <c:v>53.428571428571431</c:v>
                </c:pt>
                <c:pt idx="66">
                  <c:v>55.857142857142854</c:v>
                </c:pt>
                <c:pt idx="67">
                  <c:v>53</c:v>
                </c:pt>
                <c:pt idx="68">
                  <c:v>53.857142857142861</c:v>
                </c:pt>
                <c:pt idx="69">
                  <c:v>55</c:v>
                </c:pt>
                <c:pt idx="70">
                  <c:v>59.142857142857153</c:v>
                </c:pt>
                <c:pt idx="71">
                  <c:v>60.857142857142861</c:v>
                </c:pt>
                <c:pt idx="72">
                  <c:v>60</c:v>
                </c:pt>
                <c:pt idx="73">
                  <c:v>63.857142857142847</c:v>
                </c:pt>
                <c:pt idx="74">
                  <c:v>60.428571428571431</c:v>
                </c:pt>
                <c:pt idx="75">
                  <c:v>68.142857142857139</c:v>
                </c:pt>
                <c:pt idx="76">
                  <c:v>91.571428571428569</c:v>
                </c:pt>
                <c:pt idx="77">
                  <c:v>66.857142857142861</c:v>
                </c:pt>
                <c:pt idx="78">
                  <c:v>94</c:v>
                </c:pt>
                <c:pt idx="79">
                  <c:v>50.571428571428577</c:v>
                </c:pt>
                <c:pt idx="80">
                  <c:v>56.428571428571431</c:v>
                </c:pt>
                <c:pt idx="81">
                  <c:v>62.714285714285708</c:v>
                </c:pt>
                <c:pt idx="82">
                  <c:v>41.285714285714292</c:v>
                </c:pt>
                <c:pt idx="83">
                  <c:v>58.857142857142861</c:v>
                </c:pt>
                <c:pt idx="84">
                  <c:v>65.857142857142847</c:v>
                </c:pt>
                <c:pt idx="85">
                  <c:v>75.571428571428569</c:v>
                </c:pt>
                <c:pt idx="86">
                  <c:v>84</c:v>
                </c:pt>
                <c:pt idx="87">
                  <c:v>101.85714285714286</c:v>
                </c:pt>
                <c:pt idx="88">
                  <c:v>39.428571428571431</c:v>
                </c:pt>
                <c:pt idx="89">
                  <c:v>40.285714285714292</c:v>
                </c:pt>
                <c:pt idx="90">
                  <c:v>63.857142857142854</c:v>
                </c:pt>
              </c:numCache>
            </c:numRef>
          </c:yVal>
          <c:smooth val="0"/>
          <c:extLst>
            <c:ext xmlns:c16="http://schemas.microsoft.com/office/drawing/2014/chart" uri="{C3380CC4-5D6E-409C-BE32-E72D297353CC}">
              <c16:uniqueId val="{00000002-A283-4172-8118-A846D1AA2515}"/>
            </c:ext>
          </c:extLst>
        </c:ser>
        <c:dLbls>
          <c:showLegendKey val="0"/>
          <c:showVal val="0"/>
          <c:showCatName val="0"/>
          <c:showSerName val="0"/>
          <c:showPercent val="0"/>
          <c:showBubbleSize val="0"/>
        </c:dLbls>
        <c:axId val="436817007"/>
        <c:axId val="436801615"/>
      </c:scatterChart>
      <c:valAx>
        <c:axId val="436817007"/>
        <c:scaling>
          <c:orientation val="minMax"/>
          <c:min val="33"/>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Discharge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36801615"/>
        <c:crosses val="autoZero"/>
        <c:crossBetween val="midCat"/>
      </c:valAx>
      <c:valAx>
        <c:axId val="4368016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 (weeks)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3681700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Discharge CGA (rounded)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Sheet1!$F$2:$F$24</c:f>
              <c:numCache>
                <c:formatCode>General</c:formatCode>
                <c:ptCount val="23"/>
                <c:pt idx="0">
                  <c:v>35</c:v>
                </c:pt>
                <c:pt idx="1">
                  <c:v>37</c:v>
                </c:pt>
                <c:pt idx="2">
                  <c:v>38</c:v>
                </c:pt>
                <c:pt idx="3">
                  <c:v>39</c:v>
                </c:pt>
                <c:pt idx="4">
                  <c:v>40</c:v>
                </c:pt>
                <c:pt idx="5">
                  <c:v>41</c:v>
                </c:pt>
                <c:pt idx="6">
                  <c:v>42</c:v>
                </c:pt>
                <c:pt idx="7">
                  <c:v>43</c:v>
                </c:pt>
                <c:pt idx="8">
                  <c:v>44</c:v>
                </c:pt>
                <c:pt idx="9">
                  <c:v>45</c:v>
                </c:pt>
                <c:pt idx="10">
                  <c:v>46</c:v>
                </c:pt>
                <c:pt idx="11">
                  <c:v>47</c:v>
                </c:pt>
                <c:pt idx="12">
                  <c:v>48</c:v>
                </c:pt>
                <c:pt idx="13">
                  <c:v>49</c:v>
                </c:pt>
                <c:pt idx="14">
                  <c:v>50</c:v>
                </c:pt>
                <c:pt idx="15">
                  <c:v>51</c:v>
                </c:pt>
                <c:pt idx="16">
                  <c:v>52</c:v>
                </c:pt>
                <c:pt idx="17">
                  <c:v>53</c:v>
                </c:pt>
                <c:pt idx="18">
                  <c:v>54</c:v>
                </c:pt>
                <c:pt idx="19">
                  <c:v>55</c:v>
                </c:pt>
                <c:pt idx="20">
                  <c:v>57</c:v>
                </c:pt>
                <c:pt idx="21">
                  <c:v>62</c:v>
                </c:pt>
                <c:pt idx="22">
                  <c:v>63</c:v>
                </c:pt>
              </c:numCache>
            </c:numRef>
          </c:xVal>
          <c:yVal>
            <c:numRef>
              <c:f>Sheet1!$G$2:$G$24</c:f>
              <c:numCache>
                <c:formatCode>General</c:formatCode>
                <c:ptCount val="23"/>
                <c:pt idx="0">
                  <c:v>63.666666666666664</c:v>
                </c:pt>
                <c:pt idx="1">
                  <c:v>44.333333333333336</c:v>
                </c:pt>
                <c:pt idx="2">
                  <c:v>42.285714285714285</c:v>
                </c:pt>
                <c:pt idx="3">
                  <c:v>49.625</c:v>
                </c:pt>
                <c:pt idx="4">
                  <c:v>64.888888888888886</c:v>
                </c:pt>
                <c:pt idx="5">
                  <c:v>61.81818181818182</c:v>
                </c:pt>
                <c:pt idx="6">
                  <c:v>31.2</c:v>
                </c:pt>
                <c:pt idx="7">
                  <c:v>65.428571428571431</c:v>
                </c:pt>
                <c:pt idx="8">
                  <c:v>71.833333333333329</c:v>
                </c:pt>
                <c:pt idx="9">
                  <c:v>60</c:v>
                </c:pt>
                <c:pt idx="10">
                  <c:v>82.375</c:v>
                </c:pt>
                <c:pt idx="11">
                  <c:v>75.25</c:v>
                </c:pt>
                <c:pt idx="12">
                  <c:v>104.66666666666667</c:v>
                </c:pt>
                <c:pt idx="13">
                  <c:v>273</c:v>
                </c:pt>
                <c:pt idx="14">
                  <c:v>219</c:v>
                </c:pt>
                <c:pt idx="15">
                  <c:v>77.5</c:v>
                </c:pt>
                <c:pt idx="16">
                  <c:v>74</c:v>
                </c:pt>
                <c:pt idx="17">
                  <c:v>100</c:v>
                </c:pt>
                <c:pt idx="18">
                  <c:v>60</c:v>
                </c:pt>
                <c:pt idx="19">
                  <c:v>77.5</c:v>
                </c:pt>
                <c:pt idx="20">
                  <c:v>130</c:v>
                </c:pt>
                <c:pt idx="21">
                  <c:v>279</c:v>
                </c:pt>
                <c:pt idx="22">
                  <c:v>217</c:v>
                </c:pt>
              </c:numCache>
            </c:numRef>
          </c:yVal>
          <c:smooth val="0"/>
          <c:extLst>
            <c:ext xmlns:c16="http://schemas.microsoft.com/office/drawing/2014/chart" uri="{C3380CC4-5D6E-409C-BE32-E72D297353CC}">
              <c16:uniqueId val="{00000000-D502-4711-8B73-C8688422D457}"/>
            </c:ext>
          </c:extLst>
        </c:ser>
        <c:dLbls>
          <c:showLegendKey val="0"/>
          <c:showVal val="0"/>
          <c:showCatName val="0"/>
          <c:showSerName val="0"/>
          <c:showPercent val="0"/>
          <c:showBubbleSize val="0"/>
        </c:dLbls>
        <c:axId val="1045578272"/>
        <c:axId val="1045581184"/>
      </c:scatterChart>
      <c:valAx>
        <c:axId val="1045578272"/>
        <c:scaling>
          <c:orientation val="minMax"/>
          <c:min val="3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Discharge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045581184"/>
        <c:crosses val="autoZero"/>
        <c:crossBetween val="midCat"/>
      </c:valAx>
      <c:valAx>
        <c:axId val="1045581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Duration of HOT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04557827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Discharge CGA (rounded)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Sheet1!$F$2:$F$24</c:f>
              <c:numCache>
                <c:formatCode>General</c:formatCode>
                <c:ptCount val="23"/>
                <c:pt idx="0">
                  <c:v>35</c:v>
                </c:pt>
                <c:pt idx="1">
                  <c:v>37</c:v>
                </c:pt>
                <c:pt idx="2">
                  <c:v>38</c:v>
                </c:pt>
                <c:pt idx="3">
                  <c:v>39</c:v>
                </c:pt>
                <c:pt idx="4">
                  <c:v>40</c:v>
                </c:pt>
                <c:pt idx="5">
                  <c:v>41</c:v>
                </c:pt>
                <c:pt idx="6">
                  <c:v>42</c:v>
                </c:pt>
                <c:pt idx="7">
                  <c:v>43</c:v>
                </c:pt>
                <c:pt idx="8">
                  <c:v>44</c:v>
                </c:pt>
                <c:pt idx="9">
                  <c:v>45</c:v>
                </c:pt>
                <c:pt idx="10">
                  <c:v>46</c:v>
                </c:pt>
                <c:pt idx="11">
                  <c:v>47</c:v>
                </c:pt>
                <c:pt idx="12">
                  <c:v>48</c:v>
                </c:pt>
                <c:pt idx="13">
                  <c:v>49</c:v>
                </c:pt>
                <c:pt idx="14">
                  <c:v>50</c:v>
                </c:pt>
                <c:pt idx="15">
                  <c:v>51</c:v>
                </c:pt>
                <c:pt idx="16">
                  <c:v>52</c:v>
                </c:pt>
                <c:pt idx="17">
                  <c:v>53</c:v>
                </c:pt>
                <c:pt idx="18">
                  <c:v>54</c:v>
                </c:pt>
                <c:pt idx="19">
                  <c:v>55</c:v>
                </c:pt>
                <c:pt idx="20">
                  <c:v>57</c:v>
                </c:pt>
                <c:pt idx="21">
                  <c:v>62</c:v>
                </c:pt>
                <c:pt idx="22">
                  <c:v>63</c:v>
                </c:pt>
              </c:numCache>
            </c:numRef>
          </c:xVal>
          <c:yVal>
            <c:numRef>
              <c:f>Sheet1!$H$2:$H$24</c:f>
              <c:numCache>
                <c:formatCode>General</c:formatCode>
                <c:ptCount val="23"/>
                <c:pt idx="0">
                  <c:v>44.190476190476183</c:v>
                </c:pt>
                <c:pt idx="1">
                  <c:v>43.142857142857139</c:v>
                </c:pt>
                <c:pt idx="2">
                  <c:v>43.979591836734691</c:v>
                </c:pt>
                <c:pt idx="3">
                  <c:v>45.910714285714278</c:v>
                </c:pt>
                <c:pt idx="4">
                  <c:v>49.476190476190467</c:v>
                </c:pt>
                <c:pt idx="5">
                  <c:v>49.81818181818182</c:v>
                </c:pt>
                <c:pt idx="6">
                  <c:v>46.4</c:v>
                </c:pt>
                <c:pt idx="7">
                  <c:v>52.346938775510203</c:v>
                </c:pt>
                <c:pt idx="8">
                  <c:v>54.238095238095241</c:v>
                </c:pt>
                <c:pt idx="9">
                  <c:v>53.761904761904759</c:v>
                </c:pt>
                <c:pt idx="10">
                  <c:v>57.749999999999993</c:v>
                </c:pt>
                <c:pt idx="11">
                  <c:v>57.714285714285708</c:v>
                </c:pt>
                <c:pt idx="12">
                  <c:v>62.761904761904766</c:v>
                </c:pt>
                <c:pt idx="13">
                  <c:v>87.785714285714278</c:v>
                </c:pt>
                <c:pt idx="14">
                  <c:v>81.428571428571431</c:v>
                </c:pt>
                <c:pt idx="15">
                  <c:v>62.285714285714285</c:v>
                </c:pt>
                <c:pt idx="16">
                  <c:v>62.857142857142854</c:v>
                </c:pt>
                <c:pt idx="17">
                  <c:v>66.857142857142861</c:v>
                </c:pt>
                <c:pt idx="18">
                  <c:v>62.714285714285708</c:v>
                </c:pt>
                <c:pt idx="19">
                  <c:v>66.142857142857139</c:v>
                </c:pt>
                <c:pt idx="20">
                  <c:v>75.571428571428569</c:v>
                </c:pt>
                <c:pt idx="21">
                  <c:v>101.85714285714286</c:v>
                </c:pt>
                <c:pt idx="22">
                  <c:v>94</c:v>
                </c:pt>
              </c:numCache>
            </c:numRef>
          </c:yVal>
          <c:smooth val="0"/>
          <c:extLst>
            <c:ext xmlns:c16="http://schemas.microsoft.com/office/drawing/2014/chart" uri="{C3380CC4-5D6E-409C-BE32-E72D297353CC}">
              <c16:uniqueId val="{00000000-0C2D-4D07-8F9D-08BE5BC0CDE1}"/>
            </c:ext>
          </c:extLst>
        </c:ser>
        <c:dLbls>
          <c:showLegendKey val="0"/>
          <c:showVal val="0"/>
          <c:showCatName val="0"/>
          <c:showSerName val="0"/>
          <c:showPercent val="0"/>
          <c:showBubbleSize val="0"/>
        </c:dLbls>
        <c:axId val="1209574016"/>
        <c:axId val="1209593152"/>
      </c:scatterChart>
      <c:valAx>
        <c:axId val="1209574016"/>
        <c:scaling>
          <c:orientation val="minMax"/>
          <c:min val="3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Discharge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209593152"/>
        <c:crosses val="autoZero"/>
        <c:crossBetween val="midCat"/>
      </c:valAx>
      <c:valAx>
        <c:axId val="1209593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 (weeks)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20957401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Discharge CGA (xRounded)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1"/>
            <c:dispEq val="0"/>
            <c:trendlineLbl>
              <c:layout>
                <c:manualLayout>
                  <c:x val="6.6535993898198628E-2"/>
                  <c:y val="0.256992263221999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rendlineLbl>
          </c:trendline>
          <c:xVal>
            <c:numRef>
              <c:f>Rounded!$O$71:$O$76</c:f>
              <c:numCache>
                <c:formatCode>General</c:formatCode>
                <c:ptCount val="6"/>
                <c:pt idx="0">
                  <c:v>37.5</c:v>
                </c:pt>
                <c:pt idx="1">
                  <c:v>42.5</c:v>
                </c:pt>
                <c:pt idx="2">
                  <c:v>47.5</c:v>
                </c:pt>
                <c:pt idx="3">
                  <c:v>52.5</c:v>
                </c:pt>
                <c:pt idx="4">
                  <c:v>57.5</c:v>
                </c:pt>
                <c:pt idx="5">
                  <c:v>62.5</c:v>
                </c:pt>
              </c:numCache>
            </c:numRef>
          </c:xVal>
          <c:yVal>
            <c:numRef>
              <c:f>Rounded!$P$71:$P$76</c:f>
              <c:numCache>
                <c:formatCode>General</c:formatCode>
                <c:ptCount val="6"/>
                <c:pt idx="0">
                  <c:v>48.428571428571431</c:v>
                </c:pt>
                <c:pt idx="1">
                  <c:v>60.763157894736842</c:v>
                </c:pt>
                <c:pt idx="2">
                  <c:v>100</c:v>
                </c:pt>
                <c:pt idx="3">
                  <c:v>93</c:v>
                </c:pt>
                <c:pt idx="4">
                  <c:v>130</c:v>
                </c:pt>
                <c:pt idx="5">
                  <c:v>248</c:v>
                </c:pt>
              </c:numCache>
            </c:numRef>
          </c:yVal>
          <c:smooth val="0"/>
          <c:extLst>
            <c:ext xmlns:c16="http://schemas.microsoft.com/office/drawing/2014/chart" uri="{C3380CC4-5D6E-409C-BE32-E72D297353CC}">
              <c16:uniqueId val="{00000000-1FA6-48B1-BB4B-8E261F2EEFD7}"/>
            </c:ext>
          </c:extLst>
        </c:ser>
        <c:dLbls>
          <c:showLegendKey val="0"/>
          <c:showVal val="0"/>
          <c:showCatName val="0"/>
          <c:showSerName val="0"/>
          <c:showPercent val="0"/>
          <c:showBubbleSize val="0"/>
        </c:dLbls>
        <c:axId val="1721670639"/>
        <c:axId val="1721665647"/>
      </c:scatterChart>
      <c:valAx>
        <c:axId val="1721670639"/>
        <c:scaling>
          <c:orientation val="minMax"/>
          <c:min val="3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Discharge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21665647"/>
        <c:crosses val="autoZero"/>
        <c:crossBetween val="midCat"/>
      </c:valAx>
      <c:valAx>
        <c:axId val="17216656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Duration of HOT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2167063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Discharge CGA (xRounded)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1"/>
            <c:dispEq val="0"/>
            <c:trendlineLbl>
              <c:layout>
                <c:manualLayout>
                  <c:x val="7.3658501020705744E-2"/>
                  <c:y val="0.3161434477553051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rendlineLbl>
          </c:trendline>
          <c:xVal>
            <c:numRef>
              <c:f>Rounded!$O$71:$O$76</c:f>
              <c:numCache>
                <c:formatCode>General</c:formatCode>
                <c:ptCount val="6"/>
                <c:pt idx="0">
                  <c:v>37.5</c:v>
                </c:pt>
                <c:pt idx="1">
                  <c:v>42.5</c:v>
                </c:pt>
                <c:pt idx="2">
                  <c:v>47.5</c:v>
                </c:pt>
                <c:pt idx="3">
                  <c:v>52.5</c:v>
                </c:pt>
                <c:pt idx="4">
                  <c:v>57.5</c:v>
                </c:pt>
                <c:pt idx="5">
                  <c:v>62.5</c:v>
                </c:pt>
              </c:numCache>
            </c:numRef>
          </c:xVal>
          <c:yVal>
            <c:numRef>
              <c:f>Rounded!$Q$71:$Q$76</c:f>
              <c:numCache>
                <c:formatCode>General</c:formatCode>
                <c:ptCount val="6"/>
                <c:pt idx="0">
                  <c:v>44.625850340136047</c:v>
                </c:pt>
                <c:pt idx="1">
                  <c:v>50.451127819548873</c:v>
                </c:pt>
                <c:pt idx="2">
                  <c:v>60.900000000000013</c:v>
                </c:pt>
                <c:pt idx="3">
                  <c:v>65.952380952380949</c:v>
                </c:pt>
                <c:pt idx="4">
                  <c:v>75.571428571428569</c:v>
                </c:pt>
                <c:pt idx="5">
                  <c:v>97.928571428571431</c:v>
                </c:pt>
              </c:numCache>
            </c:numRef>
          </c:yVal>
          <c:smooth val="0"/>
          <c:extLst>
            <c:ext xmlns:c16="http://schemas.microsoft.com/office/drawing/2014/chart" uri="{C3380CC4-5D6E-409C-BE32-E72D297353CC}">
              <c16:uniqueId val="{00000000-BE15-4A9B-93A4-BD6BBE36EB3D}"/>
            </c:ext>
          </c:extLst>
        </c:ser>
        <c:dLbls>
          <c:showLegendKey val="0"/>
          <c:showVal val="0"/>
          <c:showCatName val="0"/>
          <c:showSerName val="0"/>
          <c:showPercent val="0"/>
          <c:showBubbleSize val="0"/>
        </c:dLbls>
        <c:axId val="1532044143"/>
        <c:axId val="1532040399"/>
      </c:scatterChart>
      <c:valAx>
        <c:axId val="1532044143"/>
        <c:scaling>
          <c:orientation val="minMax"/>
          <c:min val="3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Discharge (weeks)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532040399"/>
        <c:crosses val="autoZero"/>
        <c:crossBetween val="midCat"/>
      </c:valAx>
      <c:valAx>
        <c:axId val="1532040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 (weeks)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5320441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Control: Average Duration of Home Oxygen Therapy for Infants Not Followed by the RHO Program Across All Implementation Sites</a:t>
            </a:r>
          </a:p>
        </c:rich>
      </c:tx>
      <c:overlay val="0"/>
    </c:title>
    <c:autoTitleDeleted val="0"/>
    <c:plotArea>
      <c:layout/>
      <c:lineChart>
        <c:grouping val="standard"/>
        <c:varyColors val="0"/>
        <c:ser>
          <c:idx val="0"/>
          <c:order val="0"/>
          <c:tx>
            <c:strRef>
              <c:f>'Average HOT Duration '!$B$1</c:f>
              <c:strCache>
                <c:ptCount val="1"/>
                <c:pt idx="0">
                  <c:v>Average HOT Duration </c:v>
                </c:pt>
              </c:strCache>
            </c:strRef>
          </c:tx>
          <c:spPr>
            <a:ln w="38100">
              <a:solidFill>
                <a:srgbClr val="33CCCC"/>
              </a:solidFill>
              <a:prstDash val="solid"/>
            </a:ln>
            <a:effectLst/>
          </c:spPr>
          <c:marker>
            <c:symbol val="square"/>
            <c:size val="6"/>
            <c:spPr>
              <a:solidFill>
                <a:srgbClr val="000080"/>
              </a:solidFill>
              <a:ln w="38100">
                <a:solidFill>
                  <a:srgbClr val="33CCCC"/>
                </a:solidFill>
                <a:prstDash val="solid"/>
              </a:ln>
            </c:spPr>
          </c:marker>
          <c:cat>
            <c:strRef>
              <c:f>'Average HOT Duration '!$A$2:$A$5</c:f>
              <c:strCache>
                <c:ptCount val="4"/>
                <c:pt idx="0">
                  <c:v>Q3 2021 (n=1)</c:v>
                </c:pt>
                <c:pt idx="1">
                  <c:v>Q1 2022 (n=2)</c:v>
                </c:pt>
                <c:pt idx="2">
                  <c:v>Q2 2022 (n=9)</c:v>
                </c:pt>
                <c:pt idx="3">
                  <c:v>Q3 2022 (n=1)</c:v>
                </c:pt>
              </c:strCache>
            </c:strRef>
          </c:cat>
          <c:val>
            <c:numRef>
              <c:f>'Average HOT Duration '!$B$2:$B$5</c:f>
              <c:numCache>
                <c:formatCode>0.0</c:formatCode>
                <c:ptCount val="4"/>
                <c:pt idx="0">
                  <c:v>184</c:v>
                </c:pt>
                <c:pt idx="1">
                  <c:v>46.5</c:v>
                </c:pt>
                <c:pt idx="2">
                  <c:v>94.333333333333329</c:v>
                </c:pt>
                <c:pt idx="3">
                  <c:v>101</c:v>
                </c:pt>
              </c:numCache>
            </c:numRef>
          </c:val>
          <c:smooth val="0"/>
          <c:extLst>
            <c:ext xmlns:c16="http://schemas.microsoft.com/office/drawing/2014/chart" uri="{C3380CC4-5D6E-409C-BE32-E72D297353CC}">
              <c16:uniqueId val="{00000000-3144-4515-A5AF-2439817E130C}"/>
            </c:ext>
          </c:extLst>
        </c:ser>
        <c:ser>
          <c:idx val="1"/>
          <c:order val="1"/>
          <c:tx>
            <c:strRef>
              <c:f>'Average HOT Duration '!$C$1</c:f>
              <c:strCache>
                <c:ptCount val="1"/>
                <c:pt idx="0">
                  <c:v>UCL</c:v>
                </c:pt>
              </c:strCache>
            </c:strRef>
          </c:tx>
          <c:spPr>
            <a:ln w="12700">
              <a:solidFill>
                <a:srgbClr val="006699"/>
              </a:solidFill>
              <a:prstDash val="lgDash"/>
            </a:ln>
            <a:effectLst/>
          </c:spPr>
          <c:marker>
            <c:symbol val="none"/>
          </c:marker>
          <c:dLbls>
            <c:dLbl>
              <c:idx val="1"/>
              <c:layout>
                <c:manualLayout>
                  <c:x val="0.45327034665838112"/>
                  <c:y val="-2.4943694151234191E-2"/>
                </c:manualLayout>
              </c:layout>
              <c:tx>
                <c:rich>
                  <a:bodyPr/>
                  <a:lstStyle/>
                  <a:p>
                    <a:pPr>
                      <a:defRPr/>
                    </a:pPr>
                    <a:r>
                      <a:rPr lang="en-US" dirty="0"/>
                      <a:t>UCL 276.7</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'!$C$2:$C$5</c:f>
              <c:numCache>
                <c:formatCode>0.0</c:formatCode>
                <c:ptCount val="4"/>
                <c:pt idx="0">
                  <c:v>276.69833333333332</c:v>
                </c:pt>
                <c:pt idx="1">
                  <c:v>276.69833333333332</c:v>
                </c:pt>
                <c:pt idx="2">
                  <c:v>276.69833333333332</c:v>
                </c:pt>
                <c:pt idx="3">
                  <c:v>276.69833333333332</c:v>
                </c:pt>
              </c:numCache>
            </c:numRef>
          </c:val>
          <c:smooth val="0"/>
          <c:extLst>
            <c:ext xmlns:c16="http://schemas.microsoft.com/office/drawing/2014/chart" uri="{C3380CC4-5D6E-409C-BE32-E72D297353CC}">
              <c16:uniqueId val="{00000002-3144-4515-A5AF-2439817E130C}"/>
            </c:ext>
          </c:extLst>
        </c:ser>
        <c:ser>
          <c:idx val="2"/>
          <c:order val="2"/>
          <c:tx>
            <c:strRef>
              <c:f>'Average HOT Duration '!$D$1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'!$D$2:$D$4</c:f>
              <c:numCache>
                <c:formatCode>0.0</c:formatCode>
                <c:ptCount val="3"/>
                <c:pt idx="0">
                  <c:v>219.95166666666665</c:v>
                </c:pt>
                <c:pt idx="1">
                  <c:v>219.95166666666665</c:v>
                </c:pt>
                <c:pt idx="2">
                  <c:v>219.95166666666665</c:v>
                </c:pt>
              </c:numCache>
            </c:numRef>
          </c:val>
          <c:smooth val="0"/>
          <c:extLst>
            <c:ext xmlns:c16="http://schemas.microsoft.com/office/drawing/2014/chart" uri="{C3380CC4-5D6E-409C-BE32-E72D297353CC}">
              <c16:uniqueId val="{00000003-3144-4515-A5AF-2439817E130C}"/>
            </c:ext>
          </c:extLst>
        </c:ser>
        <c:ser>
          <c:idx val="3"/>
          <c:order val="3"/>
          <c:tx>
            <c:strRef>
              <c:f>'Average HOT Duration '!$E$1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'!$E$2:$E$4</c:f>
              <c:numCache>
                <c:formatCode>0.0</c:formatCode>
                <c:ptCount val="3"/>
                <c:pt idx="0">
                  <c:v>163.20499999999998</c:v>
                </c:pt>
                <c:pt idx="1">
                  <c:v>163.20499999999998</c:v>
                </c:pt>
                <c:pt idx="2">
                  <c:v>163.20499999999998</c:v>
                </c:pt>
              </c:numCache>
            </c:numRef>
          </c:val>
          <c:smooth val="0"/>
          <c:extLst>
            <c:ext xmlns:c16="http://schemas.microsoft.com/office/drawing/2014/chart" uri="{C3380CC4-5D6E-409C-BE32-E72D297353CC}">
              <c16:uniqueId val="{00000004-3144-4515-A5AF-2439817E130C}"/>
            </c:ext>
          </c:extLst>
        </c:ser>
        <c:ser>
          <c:idx val="4"/>
          <c:order val="4"/>
          <c:tx>
            <c:strRef>
              <c:f>'Average HOT Duration '!$F$1</c:f>
              <c:strCache>
                <c:ptCount val="1"/>
                <c:pt idx="0">
                  <c:v>Average</c:v>
                </c:pt>
              </c:strCache>
            </c:strRef>
          </c:tx>
          <c:spPr>
            <a:ln w="38100">
              <a:solidFill>
                <a:srgbClr val="CCCCFF"/>
              </a:solidFill>
              <a:prstDash val="sysDash"/>
            </a:ln>
            <a:effectLst/>
          </c:spPr>
          <c:marker>
            <c:symbol val="none"/>
          </c:marker>
          <c:dLbls>
            <c:dLbl>
              <c:idx val="1"/>
              <c:layout>
                <c:manualLayout>
                  <c:x val="0.44772427645510021"/>
                  <c:y val="-2.9243670935687149E-2"/>
                </c:manualLayout>
              </c:layout>
              <c:tx>
                <c:rich>
                  <a:bodyPr/>
                  <a:lstStyle/>
                  <a:p>
                    <a:pPr>
                      <a:defRPr/>
                    </a:pPr>
                    <a:r>
                      <a:rPr lang="en-US" dirty="0"/>
                      <a:t>CL  106.5</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'!$F$2:$F$5</c:f>
              <c:numCache>
                <c:formatCode>0.0</c:formatCode>
                <c:ptCount val="4"/>
                <c:pt idx="0">
                  <c:v>106.45833333333333</c:v>
                </c:pt>
                <c:pt idx="1">
                  <c:v>106.45833333333333</c:v>
                </c:pt>
                <c:pt idx="2">
                  <c:v>106.45833333333333</c:v>
                </c:pt>
                <c:pt idx="3">
                  <c:v>106.45833333333333</c:v>
                </c:pt>
              </c:numCache>
            </c:numRef>
          </c:val>
          <c:smooth val="0"/>
          <c:extLst>
            <c:ext xmlns:c16="http://schemas.microsoft.com/office/drawing/2014/chart" uri="{C3380CC4-5D6E-409C-BE32-E72D297353CC}">
              <c16:uniqueId val="{00000006-3144-4515-A5AF-2439817E130C}"/>
            </c:ext>
          </c:extLst>
        </c:ser>
        <c:ser>
          <c:idx val="5"/>
          <c:order val="5"/>
          <c:tx>
            <c:strRef>
              <c:f>'Average HOT Duration '!$G$1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'!$G$2:$G$4</c:f>
              <c:numCache>
                <c:formatCode>0.0</c:formatCode>
                <c:ptCount val="3"/>
                <c:pt idx="0">
                  <c:v>49.711666666666659</c:v>
                </c:pt>
                <c:pt idx="1">
                  <c:v>49.711666666666659</c:v>
                </c:pt>
                <c:pt idx="2">
                  <c:v>49.711666666666659</c:v>
                </c:pt>
              </c:numCache>
            </c:numRef>
          </c:val>
          <c:smooth val="0"/>
          <c:extLst>
            <c:ext xmlns:c16="http://schemas.microsoft.com/office/drawing/2014/chart" uri="{C3380CC4-5D6E-409C-BE32-E72D297353CC}">
              <c16:uniqueId val="{00000007-3144-4515-A5AF-2439817E130C}"/>
            </c:ext>
          </c:extLst>
        </c:ser>
        <c:ser>
          <c:idx val="6"/>
          <c:order val="6"/>
          <c:tx>
            <c:strRef>
              <c:f>'Average HOT Duration '!$H$1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'!$H$2:$H$4</c:f>
              <c:numCache>
                <c:formatCode>0.0</c:formatCode>
                <c:ptCount val="3"/>
                <c:pt idx="0">
                  <c:v>-7.0350000000000108</c:v>
                </c:pt>
                <c:pt idx="1">
                  <c:v>-7.0350000000000108</c:v>
                </c:pt>
                <c:pt idx="2">
                  <c:v>-7.0350000000000108</c:v>
                </c:pt>
              </c:numCache>
            </c:numRef>
          </c:val>
          <c:smooth val="0"/>
          <c:extLst>
            <c:ext xmlns:c16="http://schemas.microsoft.com/office/drawing/2014/chart" uri="{C3380CC4-5D6E-409C-BE32-E72D297353CC}">
              <c16:uniqueId val="{00000008-3144-4515-A5AF-2439817E130C}"/>
            </c:ext>
          </c:extLst>
        </c:ser>
        <c:ser>
          <c:idx val="7"/>
          <c:order val="7"/>
          <c:tx>
            <c:strRef>
              <c:f>'Average HOT Duration '!$I$1</c:f>
              <c:strCache>
                <c:ptCount val="1"/>
                <c:pt idx="0">
                  <c:v>LCL</c:v>
                </c:pt>
              </c:strCache>
            </c:strRef>
          </c:tx>
          <c:spPr>
            <a:ln w="12700">
              <a:solidFill>
                <a:srgbClr val="FF0000"/>
              </a:solidFill>
              <a:prstDash val="lgDash"/>
            </a:ln>
            <a:effectLst/>
          </c:spPr>
          <c:marker>
            <c:symbol val="none"/>
          </c:marker>
          <c:dLbls>
            <c:dLbl>
              <c:idx val="1"/>
              <c:layout>
                <c:manualLayout>
                  <c:x val="-2.9289059959548919E-2"/>
                  <c:y val="-4.0304626812478442E-2"/>
                </c:manualLayout>
              </c:layout>
              <c:numFmt formatCode="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'!$I$2:$I$4</c:f>
              <c:numCache>
                <c:formatCode>0.0</c:formatCode>
                <c:ptCount val="3"/>
                <c:pt idx="0">
                  <c:v>-63.78166666666668</c:v>
                </c:pt>
                <c:pt idx="1">
                  <c:v>-63.78166666666668</c:v>
                </c:pt>
                <c:pt idx="2">
                  <c:v>-63.78166666666668</c:v>
                </c:pt>
              </c:numCache>
            </c:numRef>
          </c:val>
          <c:smooth val="0"/>
          <c:extLst>
            <c:ext xmlns:c16="http://schemas.microsoft.com/office/drawing/2014/chart" uri="{C3380CC4-5D6E-409C-BE32-E72D297353CC}">
              <c16:uniqueId val="{0000000A-3144-4515-A5AF-2439817E130C}"/>
            </c:ext>
          </c:extLst>
        </c:ser>
        <c:dLbls>
          <c:showLegendKey val="0"/>
          <c:showVal val="0"/>
          <c:showCatName val="0"/>
          <c:showSerName val="0"/>
          <c:showPercent val="0"/>
          <c:showBubbleSize val="0"/>
        </c:dLbls>
        <c:marker val="1"/>
        <c:smooth val="0"/>
        <c:axId val="1542110160"/>
        <c:axId val="1542110576"/>
      </c:lineChart>
      <c:catAx>
        <c:axId val="1542110160"/>
        <c:scaling>
          <c:orientation val="minMax"/>
        </c:scaling>
        <c:delete val="0"/>
        <c:axPos val="b"/>
        <c:title>
          <c:tx>
            <c:rich>
              <a:bodyPr/>
              <a:lstStyle/>
              <a:p>
                <a:pPr>
                  <a:defRPr/>
                </a:pPr>
                <a:r>
                  <a:rPr lang="en-US"/>
                  <a:t>Discharge Quarter, (N=Total patients discharged in a quarter with known duration of HOT)</a:t>
                </a:r>
              </a:p>
            </c:rich>
          </c:tx>
          <c:overlay val="0"/>
        </c:title>
        <c:numFmt formatCode="General" sourceLinked="1"/>
        <c:majorTickMark val="out"/>
        <c:minorTickMark val="none"/>
        <c:tickLblPos val="nextTo"/>
        <c:crossAx val="1542110576"/>
        <c:crossesAt val="-150"/>
        <c:auto val="0"/>
        <c:lblAlgn val="ctr"/>
        <c:lblOffset val="100"/>
        <c:noMultiLvlLbl val="0"/>
      </c:catAx>
      <c:valAx>
        <c:axId val="1542110576"/>
        <c:scaling>
          <c:orientation val="minMax"/>
          <c:min val="0"/>
        </c:scaling>
        <c:delete val="0"/>
        <c:axPos val="l"/>
        <c:title>
          <c:tx>
            <c:rich>
              <a:bodyPr/>
              <a:lstStyle/>
              <a:p>
                <a:pPr>
                  <a:defRPr/>
                </a:pPr>
                <a:r>
                  <a:rPr lang="en-US"/>
                  <a:t>Average HOT Duration  (days) </a:t>
                </a:r>
              </a:p>
            </c:rich>
          </c:tx>
          <c:overlay val="0"/>
        </c:title>
        <c:numFmt formatCode="0.0" sourceLinked="1"/>
        <c:majorTickMark val="out"/>
        <c:minorTickMark val="none"/>
        <c:tickLblPos val="nextTo"/>
        <c:crossAx val="15421101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en-US" sz="2800"/>
              <a:t>Recorded Home Oximetry Implementation Trial</a:t>
            </a:r>
            <a:r>
              <a:rPr lang="en-US" sz="2800" baseline="0"/>
              <a:t> Related Barriers and Problems</a:t>
            </a:r>
            <a:endParaRPr lang="en-US" sz="28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Count c Chart'!$B$1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numRef>
              <c:f>'Problem Count c Chart'!$A$2:$A$22</c:f>
              <c:numCache>
                <c:formatCode>mmm\-yy</c:formatCode>
                <c:ptCount val="21"/>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numCache>
            </c:numRef>
          </c:cat>
          <c:val>
            <c:numRef>
              <c:f>'Problem Count c Chart'!$B$2:$B$22</c:f>
              <c:numCache>
                <c:formatCode>General</c:formatCode>
                <c:ptCount val="21"/>
                <c:pt idx="0">
                  <c:v>1</c:v>
                </c:pt>
                <c:pt idx="1">
                  <c:v>6</c:v>
                </c:pt>
                <c:pt idx="2">
                  <c:v>2</c:v>
                </c:pt>
                <c:pt idx="3">
                  <c:v>1</c:v>
                </c:pt>
                <c:pt idx="4">
                  <c:v>6</c:v>
                </c:pt>
                <c:pt idx="5">
                  <c:v>4</c:v>
                </c:pt>
                <c:pt idx="6">
                  <c:v>5</c:v>
                </c:pt>
                <c:pt idx="7">
                  <c:v>8</c:v>
                </c:pt>
                <c:pt idx="8">
                  <c:v>5</c:v>
                </c:pt>
                <c:pt idx="9">
                  <c:v>6</c:v>
                </c:pt>
                <c:pt idx="10">
                  <c:v>9</c:v>
                </c:pt>
                <c:pt idx="11">
                  <c:v>13</c:v>
                </c:pt>
                <c:pt idx="12">
                  <c:v>3</c:v>
                </c:pt>
                <c:pt idx="13">
                  <c:v>4</c:v>
                </c:pt>
                <c:pt idx="14">
                  <c:v>6</c:v>
                </c:pt>
                <c:pt idx="15">
                  <c:v>13</c:v>
                </c:pt>
                <c:pt idx="16">
                  <c:v>3</c:v>
                </c:pt>
                <c:pt idx="17">
                  <c:v>3</c:v>
                </c:pt>
                <c:pt idx="18">
                  <c:v>7</c:v>
                </c:pt>
                <c:pt idx="19">
                  <c:v>6</c:v>
                </c:pt>
                <c:pt idx="20">
                  <c:v>6</c:v>
                </c:pt>
              </c:numCache>
            </c:numRef>
          </c:val>
          <c:smooth val="0"/>
          <c:extLst>
            <c:ext xmlns:c16="http://schemas.microsoft.com/office/drawing/2014/chart" uri="{C3380CC4-5D6E-409C-BE32-E72D297353CC}">
              <c16:uniqueId val="{00000000-06ED-42FB-AA4D-476D2C77309E}"/>
            </c:ext>
          </c:extLst>
        </c:ser>
        <c:ser>
          <c:idx val="1"/>
          <c:order val="1"/>
          <c:tx>
            <c:strRef>
              <c:f>'Problem Count c Chart'!$C$1</c:f>
              <c:strCache>
                <c:ptCount val="1"/>
                <c:pt idx="0">
                  <c:v>UCL</c:v>
                </c:pt>
              </c:strCache>
            </c:strRef>
          </c:tx>
          <c:spPr>
            <a:ln w="19050">
              <a:solidFill>
                <a:srgbClr val="7F8FA9"/>
              </a:solidFill>
              <a:prstDash val="solid"/>
            </a:ln>
            <a:effectLst/>
          </c:spPr>
          <c:marker>
            <c:symbol val="none"/>
          </c:marker>
          <c:dLbls>
            <c:dLbl>
              <c:idx val="1"/>
              <c:layout>
                <c:manualLayout>
                  <c:x val="0.47157020645427439"/>
                  <c:y val="-2.5461435901231639E-2"/>
                </c:manualLayout>
              </c:layout>
              <c:tx>
                <c:rich>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6ED-42FB-AA4D-476D2C77309E}"/>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Chart'!$A$2:$A$22</c:f>
              <c:numCache>
                <c:formatCode>mmm\-yy</c:formatCode>
                <c:ptCount val="21"/>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numCache>
            </c:numRef>
          </c:cat>
          <c:val>
            <c:numRef>
              <c:f>'Problem Count c Chart'!$C$2:$C$22</c:f>
              <c:numCache>
                <c:formatCode>0.00</c:formatCode>
                <c:ptCount val="21"/>
                <c:pt idx="0">
                  <c:v>12.652590703653559</c:v>
                </c:pt>
                <c:pt idx="1">
                  <c:v>12.652590703653559</c:v>
                </c:pt>
                <c:pt idx="2">
                  <c:v>12.652590703653559</c:v>
                </c:pt>
                <c:pt idx="3">
                  <c:v>12.652590703653559</c:v>
                </c:pt>
                <c:pt idx="4">
                  <c:v>12.652590703653559</c:v>
                </c:pt>
                <c:pt idx="5">
                  <c:v>12.652590703653559</c:v>
                </c:pt>
                <c:pt idx="6">
                  <c:v>12.652590703653559</c:v>
                </c:pt>
                <c:pt idx="7">
                  <c:v>12.652590703653559</c:v>
                </c:pt>
                <c:pt idx="8">
                  <c:v>12.652590703653559</c:v>
                </c:pt>
                <c:pt idx="9">
                  <c:v>12.652590703653559</c:v>
                </c:pt>
                <c:pt idx="10">
                  <c:v>12.652590703653559</c:v>
                </c:pt>
                <c:pt idx="11">
                  <c:v>12.652590703653559</c:v>
                </c:pt>
                <c:pt idx="12">
                  <c:v>12.652590703653559</c:v>
                </c:pt>
                <c:pt idx="13">
                  <c:v>12.652590703653559</c:v>
                </c:pt>
                <c:pt idx="14">
                  <c:v>12.652590703653559</c:v>
                </c:pt>
                <c:pt idx="15">
                  <c:v>12.652590703653559</c:v>
                </c:pt>
                <c:pt idx="16">
                  <c:v>12.652590703653559</c:v>
                </c:pt>
                <c:pt idx="17">
                  <c:v>12.652590703653559</c:v>
                </c:pt>
                <c:pt idx="18">
                  <c:v>12.652590703653559</c:v>
                </c:pt>
                <c:pt idx="19">
                  <c:v>12.652590703653559</c:v>
                </c:pt>
                <c:pt idx="20">
                  <c:v>12.652590703653559</c:v>
                </c:pt>
              </c:numCache>
            </c:numRef>
          </c:val>
          <c:smooth val="0"/>
          <c:extLst>
            <c:ext xmlns:c16="http://schemas.microsoft.com/office/drawing/2014/chart" uri="{C3380CC4-5D6E-409C-BE32-E72D297353CC}">
              <c16:uniqueId val="{00000002-06ED-42FB-AA4D-476D2C77309E}"/>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Chart'!$A$2:$A$22</c:f>
              <c:numCache>
                <c:formatCode>mmm\-yy</c:formatCode>
                <c:ptCount val="21"/>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numCache>
            </c:numRef>
          </c:cat>
          <c:val>
            <c:numRef>
              <c:f>'Problem Count c Chart'!$D$2:$D$16</c:f>
              <c:numCache>
                <c:formatCode>0.00</c:formatCode>
                <c:ptCount val="15"/>
                <c:pt idx="0">
                  <c:v>10.292203326245229</c:v>
                </c:pt>
                <c:pt idx="1">
                  <c:v>10.292203326245229</c:v>
                </c:pt>
                <c:pt idx="2">
                  <c:v>10.292203326245229</c:v>
                </c:pt>
                <c:pt idx="3">
                  <c:v>10.292203326245229</c:v>
                </c:pt>
                <c:pt idx="4" formatCode="General">
                  <c:v>10.292203326245229</c:v>
                </c:pt>
                <c:pt idx="5" formatCode="General">
                  <c:v>10.292203326245229</c:v>
                </c:pt>
                <c:pt idx="6" formatCode="General">
                  <c:v>10.292203326245229</c:v>
                </c:pt>
                <c:pt idx="7" formatCode="General">
                  <c:v>10.292203326245229</c:v>
                </c:pt>
                <c:pt idx="8" formatCode="General">
                  <c:v>10.292203326245229</c:v>
                </c:pt>
                <c:pt idx="9" formatCode="General">
                  <c:v>10.292203326245229</c:v>
                </c:pt>
                <c:pt idx="10" formatCode="General">
                  <c:v>8.5952400000000004</c:v>
                </c:pt>
                <c:pt idx="11" formatCode="General">
                  <c:v>10.292203326245229</c:v>
                </c:pt>
                <c:pt idx="12" formatCode="General">
                  <c:v>10.292203326245229</c:v>
                </c:pt>
                <c:pt idx="13" formatCode="General">
                  <c:v>10.292203326245229</c:v>
                </c:pt>
                <c:pt idx="14" formatCode="General">
                  <c:v>10.292203326245229</c:v>
                </c:pt>
              </c:numCache>
            </c:numRef>
          </c:val>
          <c:smooth val="0"/>
          <c:extLst>
            <c:ext xmlns:c16="http://schemas.microsoft.com/office/drawing/2014/chart" uri="{C3380CC4-5D6E-409C-BE32-E72D297353CC}">
              <c16:uniqueId val="{00000003-06ED-42FB-AA4D-476D2C77309E}"/>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Chart'!$A$2:$A$22</c:f>
              <c:numCache>
                <c:formatCode>mmm\-yy</c:formatCode>
                <c:ptCount val="21"/>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numCache>
            </c:numRef>
          </c:cat>
          <c:val>
            <c:numRef>
              <c:f>'Problem Count c Chart'!$E$2:$E$16</c:f>
              <c:numCache>
                <c:formatCode>0.00</c:formatCode>
                <c:ptCount val="15"/>
                <c:pt idx="0">
                  <c:v>7.9318159488369009</c:v>
                </c:pt>
                <c:pt idx="1">
                  <c:v>7.9318159488369009</c:v>
                </c:pt>
                <c:pt idx="2">
                  <c:v>7.9318159488369009</c:v>
                </c:pt>
                <c:pt idx="3">
                  <c:v>7.9318159488369009</c:v>
                </c:pt>
                <c:pt idx="4" formatCode="General">
                  <c:v>7.9318159488369009</c:v>
                </c:pt>
                <c:pt idx="5" formatCode="General">
                  <c:v>7.9318159488369009</c:v>
                </c:pt>
                <c:pt idx="6" formatCode="General">
                  <c:v>7.9318159488369009</c:v>
                </c:pt>
                <c:pt idx="7" formatCode="General">
                  <c:v>7.9318159488369009</c:v>
                </c:pt>
                <c:pt idx="8" formatCode="General">
                  <c:v>7.9318159488369009</c:v>
                </c:pt>
                <c:pt idx="9" formatCode="General">
                  <c:v>7.9318159488369009</c:v>
                </c:pt>
                <c:pt idx="10" formatCode="General">
                  <c:v>6.4976200000000004</c:v>
                </c:pt>
                <c:pt idx="11" formatCode="General">
                  <c:v>7.9318159488369009</c:v>
                </c:pt>
                <c:pt idx="12" formatCode="General">
                  <c:v>7.9318159488369009</c:v>
                </c:pt>
                <c:pt idx="13" formatCode="General">
                  <c:v>7.9318159488369009</c:v>
                </c:pt>
                <c:pt idx="14" formatCode="General">
                  <c:v>7.9318159488369009</c:v>
                </c:pt>
              </c:numCache>
            </c:numRef>
          </c:val>
          <c:smooth val="0"/>
          <c:extLst>
            <c:ext xmlns:c16="http://schemas.microsoft.com/office/drawing/2014/chart" uri="{C3380CC4-5D6E-409C-BE32-E72D297353CC}">
              <c16:uniqueId val="{00000004-06ED-42FB-AA4D-476D2C77309E}"/>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47091681920177664"/>
                  <c:y val="-2.5461435901231639E-2"/>
                </c:manualLayout>
              </c:layout>
              <c:tx>
                <c:rich>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06ED-42FB-AA4D-476D2C77309E}"/>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Chart'!$A$2:$A$22</c:f>
              <c:numCache>
                <c:formatCode>mmm\-yy</c:formatCode>
                <c:ptCount val="21"/>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numCache>
            </c:numRef>
          </c:cat>
          <c:val>
            <c:numRef>
              <c:f>'Problem Count c Chart'!$F$2:$F$22</c:f>
              <c:numCache>
                <c:formatCode>0.00</c:formatCode>
                <c:ptCount val="21"/>
                <c:pt idx="0">
                  <c:v>5.5714285714285712</c:v>
                </c:pt>
                <c:pt idx="1">
                  <c:v>5.5714285714285712</c:v>
                </c:pt>
                <c:pt idx="2">
                  <c:v>5.5714285714285712</c:v>
                </c:pt>
                <c:pt idx="3">
                  <c:v>5.5714285714285712</c:v>
                </c:pt>
                <c:pt idx="4">
                  <c:v>5.5714285714285712</c:v>
                </c:pt>
                <c:pt idx="5">
                  <c:v>5.5714285714285712</c:v>
                </c:pt>
                <c:pt idx="6">
                  <c:v>5.5714285714285712</c:v>
                </c:pt>
                <c:pt idx="7">
                  <c:v>5.5714285714285712</c:v>
                </c:pt>
                <c:pt idx="8">
                  <c:v>5.5714285714285712</c:v>
                </c:pt>
                <c:pt idx="9">
                  <c:v>5.5714285714285712</c:v>
                </c:pt>
                <c:pt idx="10">
                  <c:v>5.5714285714285712</c:v>
                </c:pt>
                <c:pt idx="11">
                  <c:v>5.5714285714285712</c:v>
                </c:pt>
                <c:pt idx="12">
                  <c:v>5.5714285714285712</c:v>
                </c:pt>
                <c:pt idx="13">
                  <c:v>5.5714285714285712</c:v>
                </c:pt>
                <c:pt idx="14">
                  <c:v>5.5714285714285712</c:v>
                </c:pt>
                <c:pt idx="15">
                  <c:v>5.5714285714285712</c:v>
                </c:pt>
                <c:pt idx="16">
                  <c:v>5.5714285714285712</c:v>
                </c:pt>
                <c:pt idx="17">
                  <c:v>5.5714285714285712</c:v>
                </c:pt>
                <c:pt idx="18">
                  <c:v>5.5714285714285712</c:v>
                </c:pt>
                <c:pt idx="19">
                  <c:v>5.5714285714285712</c:v>
                </c:pt>
                <c:pt idx="20">
                  <c:v>5.5714285714285712</c:v>
                </c:pt>
              </c:numCache>
            </c:numRef>
          </c:val>
          <c:smooth val="0"/>
          <c:extLst>
            <c:ext xmlns:c16="http://schemas.microsoft.com/office/drawing/2014/chart" uri="{C3380CC4-5D6E-409C-BE32-E72D297353CC}">
              <c16:uniqueId val="{00000006-06ED-42FB-AA4D-476D2C77309E}"/>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Chart'!$A$2:$A$22</c:f>
              <c:numCache>
                <c:formatCode>mmm\-yy</c:formatCode>
                <c:ptCount val="21"/>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numCache>
            </c:numRef>
          </c:cat>
          <c:val>
            <c:numRef>
              <c:f>'Problem Count c Chart'!$G$2:$G$16</c:f>
              <c:numCache>
                <c:formatCode>0.00</c:formatCode>
                <c:ptCount val="15"/>
                <c:pt idx="0">
                  <c:v>3.2110411940202419</c:v>
                </c:pt>
                <c:pt idx="1">
                  <c:v>3.2110411940202419</c:v>
                </c:pt>
                <c:pt idx="2">
                  <c:v>3.2110411940202419</c:v>
                </c:pt>
                <c:pt idx="3">
                  <c:v>3.2110411940202419</c:v>
                </c:pt>
                <c:pt idx="4" formatCode="General">
                  <c:v>3.2110411940202419</c:v>
                </c:pt>
                <c:pt idx="5" formatCode="General">
                  <c:v>3.2110411940202419</c:v>
                </c:pt>
                <c:pt idx="6" formatCode="General">
                  <c:v>3.2110411940202419</c:v>
                </c:pt>
                <c:pt idx="7" formatCode="General">
                  <c:v>3.2110411940202419</c:v>
                </c:pt>
                <c:pt idx="8" formatCode="General">
                  <c:v>3.2110411940202419</c:v>
                </c:pt>
                <c:pt idx="9" formatCode="General">
                  <c:v>3.2110411940202419</c:v>
                </c:pt>
                <c:pt idx="10" formatCode="General">
                  <c:v>3.2110411940202419</c:v>
                </c:pt>
                <c:pt idx="11" formatCode="General">
                  <c:v>3.2110411940202419</c:v>
                </c:pt>
                <c:pt idx="12" formatCode="General">
                  <c:v>3.2110411940202419</c:v>
                </c:pt>
                <c:pt idx="13" formatCode="General">
                  <c:v>3.2110411940202419</c:v>
                </c:pt>
                <c:pt idx="14" formatCode="General">
                  <c:v>3.2110411940202419</c:v>
                </c:pt>
              </c:numCache>
            </c:numRef>
          </c:val>
          <c:smooth val="0"/>
          <c:extLst>
            <c:ext xmlns:c16="http://schemas.microsoft.com/office/drawing/2014/chart" uri="{C3380CC4-5D6E-409C-BE32-E72D297353CC}">
              <c16:uniqueId val="{00000007-06ED-42FB-AA4D-476D2C77309E}"/>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Chart'!$A$2:$A$22</c:f>
              <c:numCache>
                <c:formatCode>mmm\-yy</c:formatCode>
                <c:ptCount val="21"/>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numCache>
            </c:numRef>
          </c:cat>
          <c:val>
            <c:numRef>
              <c:f>'Problem Count c Chart'!$H$2:$H$16</c:f>
              <c:numCache>
                <c:formatCode>0.00</c:formatCode>
                <c:ptCount val="15"/>
                <c:pt idx="0">
                  <c:v>0.85065381661191264</c:v>
                </c:pt>
                <c:pt idx="1">
                  <c:v>0.85065381661191264</c:v>
                </c:pt>
                <c:pt idx="2">
                  <c:v>0.85065381661191264</c:v>
                </c:pt>
                <c:pt idx="3">
                  <c:v>0.85065381661191264</c:v>
                </c:pt>
                <c:pt idx="4" formatCode="General">
                  <c:v>0.85065381661191264</c:v>
                </c:pt>
                <c:pt idx="5" formatCode="General">
                  <c:v>0.85065381661191264</c:v>
                </c:pt>
                <c:pt idx="6" formatCode="General">
                  <c:v>0.85065381661191264</c:v>
                </c:pt>
                <c:pt idx="7" formatCode="General">
                  <c:v>0.85065381661191264</c:v>
                </c:pt>
                <c:pt idx="8" formatCode="General">
                  <c:v>0.85065381661191264</c:v>
                </c:pt>
                <c:pt idx="9" formatCode="General">
                  <c:v>0.85065381661191264</c:v>
                </c:pt>
                <c:pt idx="10" formatCode="General">
                  <c:v>0.85065381661191264</c:v>
                </c:pt>
                <c:pt idx="11" formatCode="General">
                  <c:v>0.85065381661191264</c:v>
                </c:pt>
                <c:pt idx="12" formatCode="General">
                  <c:v>0.85065381661191264</c:v>
                </c:pt>
                <c:pt idx="13" formatCode="General">
                  <c:v>0.85065381661191264</c:v>
                </c:pt>
                <c:pt idx="14" formatCode="General">
                  <c:v>0.85065381661191264</c:v>
                </c:pt>
              </c:numCache>
            </c:numRef>
          </c:val>
          <c:smooth val="0"/>
          <c:extLst>
            <c:ext xmlns:c16="http://schemas.microsoft.com/office/drawing/2014/chart" uri="{C3380CC4-5D6E-409C-BE32-E72D297353CC}">
              <c16:uniqueId val="{00000008-06ED-42FB-AA4D-476D2C77309E}"/>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Chart'!$A$2:$A$22</c:f>
              <c:numCache>
                <c:formatCode>mmm\-yy</c:formatCode>
                <c:ptCount val="21"/>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numCache>
            </c:numRef>
          </c:cat>
          <c:val>
            <c:numRef>
              <c:f>'Problem Count c Chart'!$I$2:$I$16</c:f>
              <c:numCache>
                <c:formatCode>0.00</c:formatCode>
                <c:ptCount val="15"/>
                <c:pt idx="0">
                  <c:v>0</c:v>
                </c:pt>
                <c:pt idx="1">
                  <c:v>0</c:v>
                </c:pt>
                <c:pt idx="2">
                  <c:v>0</c:v>
                </c:pt>
                <c:pt idx="3">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numCache>
            </c:numRef>
          </c:val>
          <c:smooth val="0"/>
          <c:extLst>
            <c:ext xmlns:c16="http://schemas.microsoft.com/office/drawing/2014/chart" uri="{C3380CC4-5D6E-409C-BE32-E72D297353CC}">
              <c16:uniqueId val="{00000009-06ED-42FB-AA4D-476D2C77309E}"/>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title>
          <c:tx>
            <c:rich>
              <a:bodyPr/>
              <a:lstStyle/>
              <a:p>
                <a:pPr>
                  <a:defRPr sz="1600"/>
                </a:pPr>
                <a:r>
                  <a:rPr lang="en-US" sz="1600"/>
                  <a:t>Implementation</a:t>
                </a:r>
                <a:r>
                  <a:rPr lang="en-US" sz="1600" baseline="0"/>
                  <a:t> </a:t>
                </a:r>
                <a:r>
                  <a:rPr lang="en-US" sz="1600"/>
                  <a:t>Month-Year</a:t>
                </a:r>
              </a:p>
            </c:rich>
          </c:tx>
          <c:overlay val="0"/>
        </c:title>
        <c:numFmt formatCode="mmm\-yy" sourceLinked="1"/>
        <c:majorTickMark val="out"/>
        <c:minorTickMark val="none"/>
        <c:tickLblPos val="nextTo"/>
        <c:txPr>
          <a:bodyPr/>
          <a:lstStyle/>
          <a:p>
            <a:pPr>
              <a:defRPr sz="14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1600"/>
                </a:pPr>
                <a:r>
                  <a:rPr lang="en-US" sz="16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i="0">
                <a:solidFill>
                  <a:srgbClr val="000000"/>
                </a:solidFill>
                <a:latin typeface=" +mn-lt"/>
              </a:defRPr>
            </a:pPr>
            <a:r>
              <a:rPr lang="en-US" sz="2000" b="1" i="0">
                <a:solidFill>
                  <a:srgbClr val="000000"/>
                </a:solidFill>
                <a:latin typeface=" +mn-lt"/>
              </a:rPr>
              <a:t>Percent Compliance with</a:t>
            </a:r>
            <a:r>
              <a:rPr lang="en-US" sz="2000" b="1" i="0" baseline="0">
                <a:solidFill>
                  <a:srgbClr val="000000"/>
                </a:solidFill>
                <a:latin typeface=" +mn-lt"/>
              </a:rPr>
              <a:t> the RHO Algorithm Across All Implementation Sites</a:t>
            </a:r>
            <a:endParaRPr lang="en-US" sz="20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'!$B$2:$B$8</c:f>
              <c:numCache>
                <c:formatCode>0%</c:formatCode>
                <c:ptCount val="7"/>
                <c:pt idx="0">
                  <c:v>0.9007633587786259</c:v>
                </c:pt>
                <c:pt idx="1">
                  <c:v>0.92576419213973793</c:v>
                </c:pt>
                <c:pt idx="2">
                  <c:v>0.92140921409214094</c:v>
                </c:pt>
                <c:pt idx="3">
                  <c:v>0.84362139917695478</c:v>
                </c:pt>
                <c:pt idx="4">
                  <c:v>0.86467486818980666</c:v>
                </c:pt>
                <c:pt idx="5">
                  <c:v>0.90119435396308356</c:v>
                </c:pt>
                <c:pt idx="6">
                  <c:v>0.90847457627118644</c:v>
                </c:pt>
              </c:numCache>
            </c:numRef>
          </c:val>
          <c:smooth val="0"/>
          <c:extLst>
            <c:ext xmlns:c16="http://schemas.microsoft.com/office/drawing/2014/chart" uri="{C3380CC4-5D6E-409C-BE32-E72D297353CC}">
              <c16:uniqueId val="{00000000-10F2-4891-81C6-5D0B8E9E9C06}"/>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0F2-4891-81C6-5D0B8E9E9C06}"/>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0F2-4891-81C6-5D0B8E9E9C0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'!$C$2:$C$8</c:f>
              <c:numCache>
                <c:formatCode>0.0%</c:formatCode>
                <c:ptCount val="7"/>
                <c:pt idx="0">
                  <c:v>0.98053378554059101</c:v>
                </c:pt>
                <c:pt idx="1">
                  <c:v>0.98053378554059101</c:v>
                </c:pt>
                <c:pt idx="2">
                  <c:v>0.98053378554059101</c:v>
                </c:pt>
                <c:pt idx="3">
                  <c:v>0.98053378554059101</c:v>
                </c:pt>
                <c:pt idx="4">
                  <c:v>0.98053378554059101</c:v>
                </c:pt>
                <c:pt idx="5">
                  <c:v>0.98053378554059101</c:v>
                </c:pt>
                <c:pt idx="6">
                  <c:v>0.98053378554059101</c:v>
                </c:pt>
              </c:numCache>
            </c:numRef>
          </c:val>
          <c:smooth val="0"/>
          <c:extLst>
            <c:ext xmlns:c16="http://schemas.microsoft.com/office/drawing/2014/chart" uri="{C3380CC4-5D6E-409C-BE32-E72D297353CC}">
              <c16:uniqueId val="{00000003-10F2-4891-81C6-5D0B8E9E9C06}"/>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'!$D$2:$D$7</c:f>
              <c:numCache>
                <c:formatCode>0.0000</c:formatCode>
                <c:ptCount val="6"/>
                <c:pt idx="0">
                  <c:v>0.95132404515708013</c:v>
                </c:pt>
                <c:pt idx="1">
                  <c:v>0.95132404515708013</c:v>
                </c:pt>
                <c:pt idx="2">
                  <c:v>0.95132404515708013</c:v>
                </c:pt>
                <c:pt idx="3">
                  <c:v>0.95132404515708013</c:v>
                </c:pt>
                <c:pt idx="4">
                  <c:v>0.95132404515708013</c:v>
                </c:pt>
                <c:pt idx="5">
                  <c:v>0.95132404515708013</c:v>
                </c:pt>
              </c:numCache>
            </c:numRef>
          </c:val>
          <c:smooth val="0"/>
          <c:extLst>
            <c:ext xmlns:c16="http://schemas.microsoft.com/office/drawing/2014/chart" uri="{C3380CC4-5D6E-409C-BE32-E72D297353CC}">
              <c16:uniqueId val="{00000004-10F2-4891-81C6-5D0B8E9E9C06}"/>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'!$E$2:$E$7</c:f>
              <c:numCache>
                <c:formatCode>0.0000</c:formatCode>
                <c:ptCount val="6"/>
                <c:pt idx="0">
                  <c:v>0.92211430477356915</c:v>
                </c:pt>
                <c:pt idx="1">
                  <c:v>0.92211430477356915</c:v>
                </c:pt>
                <c:pt idx="2">
                  <c:v>0.92211430477356915</c:v>
                </c:pt>
                <c:pt idx="3">
                  <c:v>0.92211430477356915</c:v>
                </c:pt>
                <c:pt idx="4">
                  <c:v>0.92211430477356915</c:v>
                </c:pt>
                <c:pt idx="5">
                  <c:v>0.92211430477356915</c:v>
                </c:pt>
              </c:numCache>
            </c:numRef>
          </c:val>
          <c:smooth val="0"/>
          <c:extLst>
            <c:ext xmlns:c16="http://schemas.microsoft.com/office/drawing/2014/chart" uri="{C3380CC4-5D6E-409C-BE32-E72D297353CC}">
              <c16:uniqueId val="{00000005-10F2-4891-81C6-5D0B8E9E9C06}"/>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0F2-4891-81C6-5D0B8E9E9C06}"/>
                </c:ext>
              </c:extLst>
            </c:dLbl>
            <c:dLbl>
              <c:idx val="4"/>
              <c:layout>
                <c:manualLayout>
                  <c:x val="-1.6333544178014487E-2"/>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0F2-4891-81C6-5D0B8E9E9C0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'!$F$2:$F$8</c:f>
              <c:numCache>
                <c:formatCode>0.0%</c:formatCode>
                <c:ptCount val="7"/>
                <c:pt idx="0">
                  <c:v>0.89290456439005828</c:v>
                </c:pt>
                <c:pt idx="1">
                  <c:v>0.89290456439005828</c:v>
                </c:pt>
                <c:pt idx="2">
                  <c:v>0.89290456439005828</c:v>
                </c:pt>
                <c:pt idx="3">
                  <c:v>0.89290456439005828</c:v>
                </c:pt>
                <c:pt idx="4">
                  <c:v>0.89290456439005828</c:v>
                </c:pt>
                <c:pt idx="5">
                  <c:v>0.89290456439005828</c:v>
                </c:pt>
                <c:pt idx="6">
                  <c:v>0.89290456439005828</c:v>
                </c:pt>
              </c:numCache>
            </c:numRef>
          </c:val>
          <c:smooth val="0"/>
          <c:extLst>
            <c:ext xmlns:c16="http://schemas.microsoft.com/office/drawing/2014/chart" uri="{C3380CC4-5D6E-409C-BE32-E72D297353CC}">
              <c16:uniqueId val="{00000008-10F2-4891-81C6-5D0B8E9E9C06}"/>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'!$G$2:$G$7</c:f>
              <c:numCache>
                <c:formatCode>0.0000</c:formatCode>
                <c:ptCount val="6"/>
                <c:pt idx="0">
                  <c:v>0.8636948240065474</c:v>
                </c:pt>
                <c:pt idx="1">
                  <c:v>0.8636948240065474</c:v>
                </c:pt>
                <c:pt idx="2">
                  <c:v>0.8636948240065474</c:v>
                </c:pt>
                <c:pt idx="3">
                  <c:v>0.8636948240065474</c:v>
                </c:pt>
                <c:pt idx="4">
                  <c:v>0.8636948240065474</c:v>
                </c:pt>
                <c:pt idx="5">
                  <c:v>0.8636948240065474</c:v>
                </c:pt>
              </c:numCache>
            </c:numRef>
          </c:val>
          <c:smooth val="0"/>
          <c:extLst>
            <c:ext xmlns:c16="http://schemas.microsoft.com/office/drawing/2014/chart" uri="{C3380CC4-5D6E-409C-BE32-E72D297353CC}">
              <c16:uniqueId val="{00000009-10F2-4891-81C6-5D0B8E9E9C06}"/>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'!$H$2:$H$7</c:f>
              <c:numCache>
                <c:formatCode>0.0000</c:formatCode>
                <c:ptCount val="6"/>
                <c:pt idx="0">
                  <c:v>0.83448508362303642</c:v>
                </c:pt>
                <c:pt idx="1">
                  <c:v>0.83448508362303642</c:v>
                </c:pt>
                <c:pt idx="2">
                  <c:v>0.83448508362303642</c:v>
                </c:pt>
                <c:pt idx="3">
                  <c:v>0.83448508362303642</c:v>
                </c:pt>
                <c:pt idx="4">
                  <c:v>0.83448508362303642</c:v>
                </c:pt>
                <c:pt idx="5">
                  <c:v>0.83448508362303642</c:v>
                </c:pt>
              </c:numCache>
            </c:numRef>
          </c:val>
          <c:smooth val="0"/>
          <c:extLst>
            <c:ext xmlns:c16="http://schemas.microsoft.com/office/drawing/2014/chart" uri="{C3380CC4-5D6E-409C-BE32-E72D297353CC}">
              <c16:uniqueId val="{0000000A-10F2-4891-81C6-5D0B8E9E9C06}"/>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0F2-4891-81C6-5D0B8E9E9C06}"/>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0F2-4891-81C6-5D0B8E9E9C0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'!$I$2:$I$8</c:f>
              <c:numCache>
                <c:formatCode>0.0%</c:formatCode>
                <c:ptCount val="7"/>
                <c:pt idx="0">
                  <c:v>0.80527534323952554</c:v>
                </c:pt>
                <c:pt idx="1">
                  <c:v>0.80527534323952554</c:v>
                </c:pt>
                <c:pt idx="2">
                  <c:v>0.80527534323952554</c:v>
                </c:pt>
                <c:pt idx="3">
                  <c:v>0.80527534323952554</c:v>
                </c:pt>
                <c:pt idx="4">
                  <c:v>0.80527534323952554</c:v>
                </c:pt>
                <c:pt idx="5">
                  <c:v>0.80527534323952554</c:v>
                </c:pt>
                <c:pt idx="6">
                  <c:v>0.80527534323952554</c:v>
                </c:pt>
              </c:numCache>
            </c:numRef>
          </c:val>
          <c:smooth val="0"/>
          <c:extLst>
            <c:ext xmlns:c16="http://schemas.microsoft.com/office/drawing/2014/chart" uri="{C3380CC4-5D6E-409C-BE32-E72D297353CC}">
              <c16:uniqueId val="{0000000D-10F2-4891-81C6-5D0B8E9E9C06}"/>
            </c:ext>
          </c:extLst>
        </c:ser>
        <c:ser>
          <c:idx val="8"/>
          <c:order val="8"/>
          <c:spPr>
            <a:ln>
              <a:solidFill>
                <a:srgbClr val="7030A0"/>
              </a:solidFill>
            </a:ln>
          </c:spPr>
          <c:marker>
            <c:spPr>
              <a:solidFill>
                <a:srgbClr val="7030A0"/>
              </a:solidFill>
              <a:ln>
                <a:noFill/>
              </a:ln>
            </c:spPr>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(n=1180)</c:v>
                </c:pt>
              </c:strCache>
            </c:strRef>
          </c:cat>
          <c:val>
            <c:numRef>
              <c:f>'Overall Quarterly Perce XmR '!$T$2:$T$8</c:f>
              <c:numCache>
                <c:formatCode>0%</c:formatCode>
                <c:ptCount val="7"/>
                <c:pt idx="0">
                  <c:v>0.9</c:v>
                </c:pt>
                <c:pt idx="1">
                  <c:v>0.9</c:v>
                </c:pt>
                <c:pt idx="2">
                  <c:v>0.9</c:v>
                </c:pt>
                <c:pt idx="3">
                  <c:v>0.9</c:v>
                </c:pt>
                <c:pt idx="4">
                  <c:v>0.9</c:v>
                </c:pt>
                <c:pt idx="5">
                  <c:v>0.9</c:v>
                </c:pt>
                <c:pt idx="6">
                  <c:v>0.9</c:v>
                </c:pt>
              </c:numCache>
            </c:numRef>
          </c:val>
          <c:smooth val="0"/>
          <c:extLst>
            <c:ext xmlns:c16="http://schemas.microsoft.com/office/drawing/2014/chart" uri="{C3380CC4-5D6E-409C-BE32-E72D297353CC}">
              <c16:uniqueId val="{0000000E-10F2-4891-81C6-5D0B8E9E9C06}"/>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Birthweight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'Raw Data'!$K$2:$K$92</c:f>
              <c:numCache>
                <c:formatCode>General</c:formatCode>
                <c:ptCount val="91"/>
                <c:pt idx="0">
                  <c:v>1350</c:v>
                </c:pt>
                <c:pt idx="1">
                  <c:v>2400</c:v>
                </c:pt>
                <c:pt idx="2">
                  <c:v>920</c:v>
                </c:pt>
                <c:pt idx="3">
                  <c:v>1590</c:v>
                </c:pt>
                <c:pt idx="4">
                  <c:v>535</c:v>
                </c:pt>
                <c:pt idx="5">
                  <c:v>1190</c:v>
                </c:pt>
                <c:pt idx="6">
                  <c:v>970</c:v>
                </c:pt>
                <c:pt idx="7">
                  <c:v>890</c:v>
                </c:pt>
                <c:pt idx="8">
                  <c:v>1510</c:v>
                </c:pt>
                <c:pt idx="9">
                  <c:v>2790</c:v>
                </c:pt>
                <c:pt idx="10">
                  <c:v>560</c:v>
                </c:pt>
                <c:pt idx="11">
                  <c:v>1160</c:v>
                </c:pt>
                <c:pt idx="12">
                  <c:v>1130</c:v>
                </c:pt>
                <c:pt idx="13">
                  <c:v>810</c:v>
                </c:pt>
                <c:pt idx="14">
                  <c:v>1160</c:v>
                </c:pt>
                <c:pt idx="15">
                  <c:v>710</c:v>
                </c:pt>
                <c:pt idx="16">
                  <c:v>2594</c:v>
                </c:pt>
                <c:pt idx="17">
                  <c:v>1300</c:v>
                </c:pt>
                <c:pt idx="18">
                  <c:v>790</c:v>
                </c:pt>
                <c:pt idx="19">
                  <c:v>1260</c:v>
                </c:pt>
                <c:pt idx="20">
                  <c:v>2530</c:v>
                </c:pt>
                <c:pt idx="21">
                  <c:v>645</c:v>
                </c:pt>
                <c:pt idx="22">
                  <c:v>610</c:v>
                </c:pt>
                <c:pt idx="23">
                  <c:v>1130</c:v>
                </c:pt>
                <c:pt idx="24">
                  <c:v>783</c:v>
                </c:pt>
                <c:pt idx="25">
                  <c:v>710</c:v>
                </c:pt>
                <c:pt idx="26">
                  <c:v>725</c:v>
                </c:pt>
                <c:pt idx="27">
                  <c:v>930</c:v>
                </c:pt>
                <c:pt idx="28">
                  <c:v>600</c:v>
                </c:pt>
                <c:pt idx="29">
                  <c:v>980</c:v>
                </c:pt>
                <c:pt idx="30">
                  <c:v>1105</c:v>
                </c:pt>
                <c:pt idx="31">
                  <c:v>815</c:v>
                </c:pt>
                <c:pt idx="32">
                  <c:v>750</c:v>
                </c:pt>
                <c:pt idx="33">
                  <c:v>700</c:v>
                </c:pt>
                <c:pt idx="34">
                  <c:v>700</c:v>
                </c:pt>
                <c:pt idx="35">
                  <c:v>830</c:v>
                </c:pt>
                <c:pt idx="36">
                  <c:v>630</c:v>
                </c:pt>
                <c:pt idx="37">
                  <c:v>780</c:v>
                </c:pt>
                <c:pt idx="38">
                  <c:v>845</c:v>
                </c:pt>
                <c:pt idx="39">
                  <c:v>980</c:v>
                </c:pt>
                <c:pt idx="40">
                  <c:v>560</c:v>
                </c:pt>
                <c:pt idx="41">
                  <c:v>1015</c:v>
                </c:pt>
                <c:pt idx="42">
                  <c:v>1690</c:v>
                </c:pt>
                <c:pt idx="43">
                  <c:v>570</c:v>
                </c:pt>
                <c:pt idx="44">
                  <c:v>930</c:v>
                </c:pt>
                <c:pt idx="45">
                  <c:v>720</c:v>
                </c:pt>
                <c:pt idx="46">
                  <c:v>795</c:v>
                </c:pt>
                <c:pt idx="47">
                  <c:v>540</c:v>
                </c:pt>
                <c:pt idx="48">
                  <c:v>650</c:v>
                </c:pt>
                <c:pt idx="49">
                  <c:v>1090</c:v>
                </c:pt>
                <c:pt idx="50">
                  <c:v>700</c:v>
                </c:pt>
                <c:pt idx="51">
                  <c:v>620</c:v>
                </c:pt>
                <c:pt idx="52">
                  <c:v>630</c:v>
                </c:pt>
                <c:pt idx="53">
                  <c:v>1930</c:v>
                </c:pt>
                <c:pt idx="54">
                  <c:v>895</c:v>
                </c:pt>
                <c:pt idx="55">
                  <c:v>700</c:v>
                </c:pt>
                <c:pt idx="56">
                  <c:v>1630</c:v>
                </c:pt>
                <c:pt idx="57">
                  <c:v>535</c:v>
                </c:pt>
                <c:pt idx="58">
                  <c:v>840</c:v>
                </c:pt>
                <c:pt idx="59">
                  <c:v>615</c:v>
                </c:pt>
                <c:pt idx="60">
                  <c:v>665</c:v>
                </c:pt>
                <c:pt idx="61">
                  <c:v>890</c:v>
                </c:pt>
                <c:pt idx="62">
                  <c:v>660</c:v>
                </c:pt>
                <c:pt idx="63">
                  <c:v>825</c:v>
                </c:pt>
                <c:pt idx="64">
                  <c:v>1225</c:v>
                </c:pt>
                <c:pt idx="65">
                  <c:v>661</c:v>
                </c:pt>
                <c:pt idx="66">
                  <c:v>525</c:v>
                </c:pt>
                <c:pt idx="67">
                  <c:v>660</c:v>
                </c:pt>
                <c:pt idx="68">
                  <c:v>590</c:v>
                </c:pt>
                <c:pt idx="69">
                  <c:v>725</c:v>
                </c:pt>
                <c:pt idx="70">
                  <c:v>450</c:v>
                </c:pt>
                <c:pt idx="71">
                  <c:v>450</c:v>
                </c:pt>
                <c:pt idx="72">
                  <c:v>384</c:v>
                </c:pt>
                <c:pt idx="73">
                  <c:v>430</c:v>
                </c:pt>
                <c:pt idx="74">
                  <c:v>785</c:v>
                </c:pt>
                <c:pt idx="75">
                  <c:v>705</c:v>
                </c:pt>
                <c:pt idx="76">
                  <c:v>736</c:v>
                </c:pt>
                <c:pt idx="77">
                  <c:v>410</c:v>
                </c:pt>
                <c:pt idx="78">
                  <c:v>480</c:v>
                </c:pt>
                <c:pt idx="79">
                  <c:v>530</c:v>
                </c:pt>
                <c:pt idx="80">
                  <c:v>845</c:v>
                </c:pt>
                <c:pt idx="81">
                  <c:v>661</c:v>
                </c:pt>
                <c:pt idx="82">
                  <c:v>1930</c:v>
                </c:pt>
                <c:pt idx="83">
                  <c:v>480</c:v>
                </c:pt>
                <c:pt idx="84">
                  <c:v>420</c:v>
                </c:pt>
                <c:pt idx="85">
                  <c:v>510</c:v>
                </c:pt>
                <c:pt idx="86">
                  <c:v>460</c:v>
                </c:pt>
                <c:pt idx="87">
                  <c:v>480</c:v>
                </c:pt>
                <c:pt idx="88">
                  <c:v>2440</c:v>
                </c:pt>
                <c:pt idx="89">
                  <c:v>1865</c:v>
                </c:pt>
                <c:pt idx="90">
                  <c:v>700</c:v>
                </c:pt>
              </c:numCache>
            </c:numRef>
          </c:xVal>
          <c:yVal>
            <c:numRef>
              <c:f>'Raw Data'!$G$2:$G$92</c:f>
              <c:numCache>
                <c:formatCode>General</c:formatCode>
                <c:ptCount val="91"/>
                <c:pt idx="0">
                  <c:v>7</c:v>
                </c:pt>
                <c:pt idx="1">
                  <c:v>9</c:v>
                </c:pt>
                <c:pt idx="2">
                  <c:v>10</c:v>
                </c:pt>
                <c:pt idx="3">
                  <c:v>17</c:v>
                </c:pt>
                <c:pt idx="4">
                  <c:v>27</c:v>
                </c:pt>
                <c:pt idx="5">
                  <c:v>28</c:v>
                </c:pt>
                <c:pt idx="6">
                  <c:v>28</c:v>
                </c:pt>
                <c:pt idx="7">
                  <c:v>30</c:v>
                </c:pt>
                <c:pt idx="8">
                  <c:v>32</c:v>
                </c:pt>
                <c:pt idx="9">
                  <c:v>33</c:v>
                </c:pt>
                <c:pt idx="10">
                  <c:v>38</c:v>
                </c:pt>
                <c:pt idx="11">
                  <c:v>38</c:v>
                </c:pt>
                <c:pt idx="12">
                  <c:v>42</c:v>
                </c:pt>
                <c:pt idx="13">
                  <c:v>42</c:v>
                </c:pt>
                <c:pt idx="14">
                  <c:v>52</c:v>
                </c:pt>
                <c:pt idx="15">
                  <c:v>60</c:v>
                </c:pt>
                <c:pt idx="16">
                  <c:v>77</c:v>
                </c:pt>
                <c:pt idx="17">
                  <c:v>152</c:v>
                </c:pt>
                <c:pt idx="18">
                  <c:v>169</c:v>
                </c:pt>
                <c:pt idx="19">
                  <c:v>16</c:v>
                </c:pt>
                <c:pt idx="20">
                  <c:v>25</c:v>
                </c:pt>
                <c:pt idx="21">
                  <c:v>83</c:v>
                </c:pt>
                <c:pt idx="22">
                  <c:v>51</c:v>
                </c:pt>
                <c:pt idx="23">
                  <c:v>77</c:v>
                </c:pt>
                <c:pt idx="24">
                  <c:v>112</c:v>
                </c:pt>
                <c:pt idx="25">
                  <c:v>119</c:v>
                </c:pt>
                <c:pt idx="26">
                  <c:v>155</c:v>
                </c:pt>
                <c:pt idx="27">
                  <c:v>5</c:v>
                </c:pt>
                <c:pt idx="28">
                  <c:v>23</c:v>
                </c:pt>
                <c:pt idx="29">
                  <c:v>24</c:v>
                </c:pt>
                <c:pt idx="30">
                  <c:v>27</c:v>
                </c:pt>
                <c:pt idx="31">
                  <c:v>42</c:v>
                </c:pt>
                <c:pt idx="32">
                  <c:v>53</c:v>
                </c:pt>
                <c:pt idx="33">
                  <c:v>70</c:v>
                </c:pt>
                <c:pt idx="34">
                  <c:v>77</c:v>
                </c:pt>
                <c:pt idx="35">
                  <c:v>78</c:v>
                </c:pt>
                <c:pt idx="36">
                  <c:v>90</c:v>
                </c:pt>
                <c:pt idx="37">
                  <c:v>116</c:v>
                </c:pt>
                <c:pt idx="38">
                  <c:v>25</c:v>
                </c:pt>
                <c:pt idx="39">
                  <c:v>52</c:v>
                </c:pt>
                <c:pt idx="40">
                  <c:v>154</c:v>
                </c:pt>
                <c:pt idx="41">
                  <c:v>8</c:v>
                </c:pt>
                <c:pt idx="42">
                  <c:v>17</c:v>
                </c:pt>
                <c:pt idx="43">
                  <c:v>19</c:v>
                </c:pt>
                <c:pt idx="44">
                  <c:v>24</c:v>
                </c:pt>
                <c:pt idx="45">
                  <c:v>25</c:v>
                </c:pt>
                <c:pt idx="46">
                  <c:v>28</c:v>
                </c:pt>
                <c:pt idx="47">
                  <c:v>28</c:v>
                </c:pt>
                <c:pt idx="48">
                  <c:v>31</c:v>
                </c:pt>
                <c:pt idx="49">
                  <c:v>36</c:v>
                </c:pt>
                <c:pt idx="50">
                  <c:v>39</c:v>
                </c:pt>
                <c:pt idx="51">
                  <c:v>39</c:v>
                </c:pt>
                <c:pt idx="52">
                  <c:v>44</c:v>
                </c:pt>
                <c:pt idx="53">
                  <c:v>52</c:v>
                </c:pt>
                <c:pt idx="54">
                  <c:v>67</c:v>
                </c:pt>
                <c:pt idx="55">
                  <c:v>68</c:v>
                </c:pt>
                <c:pt idx="56">
                  <c:v>77</c:v>
                </c:pt>
                <c:pt idx="57">
                  <c:v>79</c:v>
                </c:pt>
                <c:pt idx="58">
                  <c:v>85</c:v>
                </c:pt>
                <c:pt idx="59">
                  <c:v>130</c:v>
                </c:pt>
                <c:pt idx="60">
                  <c:v>190</c:v>
                </c:pt>
                <c:pt idx="61">
                  <c:v>219</c:v>
                </c:pt>
                <c:pt idx="62">
                  <c:v>237</c:v>
                </c:pt>
                <c:pt idx="63">
                  <c:v>42</c:v>
                </c:pt>
                <c:pt idx="64">
                  <c:v>62</c:v>
                </c:pt>
                <c:pt idx="65">
                  <c:v>67</c:v>
                </c:pt>
                <c:pt idx="66">
                  <c:v>67</c:v>
                </c:pt>
                <c:pt idx="67">
                  <c:v>69</c:v>
                </c:pt>
                <c:pt idx="68">
                  <c:v>70</c:v>
                </c:pt>
                <c:pt idx="69">
                  <c:v>84</c:v>
                </c:pt>
                <c:pt idx="70">
                  <c:v>97</c:v>
                </c:pt>
                <c:pt idx="71">
                  <c:v>97</c:v>
                </c:pt>
                <c:pt idx="72">
                  <c:v>112</c:v>
                </c:pt>
                <c:pt idx="73">
                  <c:v>127</c:v>
                </c:pt>
                <c:pt idx="74">
                  <c:v>145</c:v>
                </c:pt>
                <c:pt idx="75">
                  <c:v>120</c:v>
                </c:pt>
                <c:pt idx="76">
                  <c:v>301</c:v>
                </c:pt>
                <c:pt idx="77">
                  <c:v>100</c:v>
                </c:pt>
                <c:pt idx="78">
                  <c:v>217</c:v>
                </c:pt>
                <c:pt idx="79">
                  <c:v>30</c:v>
                </c:pt>
                <c:pt idx="80">
                  <c:v>35</c:v>
                </c:pt>
                <c:pt idx="81">
                  <c:v>60</c:v>
                </c:pt>
                <c:pt idx="82">
                  <c:v>22</c:v>
                </c:pt>
                <c:pt idx="83">
                  <c:v>25</c:v>
                </c:pt>
                <c:pt idx="84">
                  <c:v>96</c:v>
                </c:pt>
                <c:pt idx="85">
                  <c:v>130</c:v>
                </c:pt>
                <c:pt idx="86">
                  <c:v>245</c:v>
                </c:pt>
                <c:pt idx="87">
                  <c:v>279</c:v>
                </c:pt>
                <c:pt idx="88">
                  <c:v>28</c:v>
                </c:pt>
                <c:pt idx="89">
                  <c:v>17</c:v>
                </c:pt>
                <c:pt idx="90">
                  <c:v>138</c:v>
                </c:pt>
              </c:numCache>
            </c:numRef>
          </c:yVal>
          <c:smooth val="0"/>
          <c:extLst>
            <c:ext xmlns:c16="http://schemas.microsoft.com/office/drawing/2014/chart" uri="{C3380CC4-5D6E-409C-BE32-E72D297353CC}">
              <c16:uniqueId val="{00000000-2C53-419E-81F0-EA5FB0FFE880}"/>
            </c:ext>
          </c:extLst>
        </c:ser>
        <c:dLbls>
          <c:showLegendKey val="0"/>
          <c:showVal val="0"/>
          <c:showCatName val="0"/>
          <c:showSerName val="0"/>
          <c:showPercent val="0"/>
          <c:showBubbleSize val="0"/>
        </c:dLbls>
        <c:axId val="436139503"/>
        <c:axId val="436150735"/>
      </c:scatterChart>
      <c:valAx>
        <c:axId val="43613950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Birth Weight (g)</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36150735"/>
        <c:crosses val="autoZero"/>
        <c:crossBetween val="midCat"/>
      </c:valAx>
      <c:valAx>
        <c:axId val="4361507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Duration of HOT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3613950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Birthweight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'Raw Data'!$K$2:$K$92</c:f>
              <c:numCache>
                <c:formatCode>General</c:formatCode>
                <c:ptCount val="91"/>
                <c:pt idx="0">
                  <c:v>1350</c:v>
                </c:pt>
                <c:pt idx="1">
                  <c:v>2400</c:v>
                </c:pt>
                <c:pt idx="2">
                  <c:v>920</c:v>
                </c:pt>
                <c:pt idx="3">
                  <c:v>1590</c:v>
                </c:pt>
                <c:pt idx="4">
                  <c:v>535</c:v>
                </c:pt>
                <c:pt idx="5">
                  <c:v>1190</c:v>
                </c:pt>
                <c:pt idx="6">
                  <c:v>970</c:v>
                </c:pt>
                <c:pt idx="7">
                  <c:v>890</c:v>
                </c:pt>
                <c:pt idx="8">
                  <c:v>1510</c:v>
                </c:pt>
                <c:pt idx="9">
                  <c:v>2790</c:v>
                </c:pt>
                <c:pt idx="10">
                  <c:v>560</c:v>
                </c:pt>
                <c:pt idx="11">
                  <c:v>1160</c:v>
                </c:pt>
                <c:pt idx="12">
                  <c:v>1130</c:v>
                </c:pt>
                <c:pt idx="13">
                  <c:v>810</c:v>
                </c:pt>
                <c:pt idx="14">
                  <c:v>1160</c:v>
                </c:pt>
                <c:pt idx="15">
                  <c:v>710</c:v>
                </c:pt>
                <c:pt idx="16">
                  <c:v>2594</c:v>
                </c:pt>
                <c:pt idx="17">
                  <c:v>1300</c:v>
                </c:pt>
                <c:pt idx="18">
                  <c:v>790</c:v>
                </c:pt>
                <c:pt idx="19">
                  <c:v>1260</c:v>
                </c:pt>
                <c:pt idx="20">
                  <c:v>2530</c:v>
                </c:pt>
                <c:pt idx="21">
                  <c:v>645</c:v>
                </c:pt>
                <c:pt idx="22">
                  <c:v>610</c:v>
                </c:pt>
                <c:pt idx="23">
                  <c:v>1130</c:v>
                </c:pt>
                <c:pt idx="24">
                  <c:v>783</c:v>
                </c:pt>
                <c:pt idx="25">
                  <c:v>710</c:v>
                </c:pt>
                <c:pt idx="26">
                  <c:v>725</c:v>
                </c:pt>
                <c:pt idx="27">
                  <c:v>930</c:v>
                </c:pt>
                <c:pt idx="28">
                  <c:v>600</c:v>
                </c:pt>
                <c:pt idx="29">
                  <c:v>980</c:v>
                </c:pt>
                <c:pt idx="30">
                  <c:v>1105</c:v>
                </c:pt>
                <c:pt idx="31">
                  <c:v>815</c:v>
                </c:pt>
                <c:pt idx="32">
                  <c:v>750</c:v>
                </c:pt>
                <c:pt idx="33">
                  <c:v>700</c:v>
                </c:pt>
                <c:pt idx="34">
                  <c:v>700</c:v>
                </c:pt>
                <c:pt idx="35">
                  <c:v>830</c:v>
                </c:pt>
                <c:pt idx="36">
                  <c:v>630</c:v>
                </c:pt>
                <c:pt idx="37">
                  <c:v>780</c:v>
                </c:pt>
                <c:pt idx="38">
                  <c:v>845</c:v>
                </c:pt>
                <c:pt idx="39">
                  <c:v>980</c:v>
                </c:pt>
                <c:pt idx="40">
                  <c:v>560</c:v>
                </c:pt>
                <c:pt idx="41">
                  <c:v>1015</c:v>
                </c:pt>
                <c:pt idx="42">
                  <c:v>1690</c:v>
                </c:pt>
                <c:pt idx="43">
                  <c:v>570</c:v>
                </c:pt>
                <c:pt idx="44">
                  <c:v>930</c:v>
                </c:pt>
                <c:pt idx="45">
                  <c:v>720</c:v>
                </c:pt>
                <c:pt idx="46">
                  <c:v>795</c:v>
                </c:pt>
                <c:pt idx="47">
                  <c:v>540</c:v>
                </c:pt>
                <c:pt idx="48">
                  <c:v>650</c:v>
                </c:pt>
                <c:pt idx="49">
                  <c:v>1090</c:v>
                </c:pt>
                <c:pt idx="50">
                  <c:v>700</c:v>
                </c:pt>
                <c:pt idx="51">
                  <c:v>620</c:v>
                </c:pt>
                <c:pt idx="52">
                  <c:v>630</c:v>
                </c:pt>
                <c:pt idx="53">
                  <c:v>1930</c:v>
                </c:pt>
                <c:pt idx="54">
                  <c:v>895</c:v>
                </c:pt>
                <c:pt idx="55">
                  <c:v>700</c:v>
                </c:pt>
                <c:pt idx="56">
                  <c:v>1630</c:v>
                </c:pt>
                <c:pt idx="57">
                  <c:v>535</c:v>
                </c:pt>
                <c:pt idx="58">
                  <c:v>840</c:v>
                </c:pt>
                <c:pt idx="59">
                  <c:v>615</c:v>
                </c:pt>
                <c:pt idx="60">
                  <c:v>665</c:v>
                </c:pt>
                <c:pt idx="61">
                  <c:v>890</c:v>
                </c:pt>
                <c:pt idx="62">
                  <c:v>660</c:v>
                </c:pt>
                <c:pt idx="63">
                  <c:v>825</c:v>
                </c:pt>
                <c:pt idx="64">
                  <c:v>1225</c:v>
                </c:pt>
                <c:pt idx="65">
                  <c:v>661</c:v>
                </c:pt>
                <c:pt idx="66">
                  <c:v>525</c:v>
                </c:pt>
                <c:pt idx="67">
                  <c:v>660</c:v>
                </c:pt>
                <c:pt idx="68">
                  <c:v>590</c:v>
                </c:pt>
                <c:pt idx="69">
                  <c:v>725</c:v>
                </c:pt>
                <c:pt idx="70">
                  <c:v>450</c:v>
                </c:pt>
                <c:pt idx="71">
                  <c:v>450</c:v>
                </c:pt>
                <c:pt idx="72">
                  <c:v>384</c:v>
                </c:pt>
                <c:pt idx="73">
                  <c:v>430</c:v>
                </c:pt>
                <c:pt idx="74">
                  <c:v>785</c:v>
                </c:pt>
                <c:pt idx="75">
                  <c:v>705</c:v>
                </c:pt>
                <c:pt idx="76">
                  <c:v>736</c:v>
                </c:pt>
                <c:pt idx="77">
                  <c:v>410</c:v>
                </c:pt>
                <c:pt idx="78">
                  <c:v>480</c:v>
                </c:pt>
                <c:pt idx="79">
                  <c:v>530</c:v>
                </c:pt>
                <c:pt idx="80">
                  <c:v>845</c:v>
                </c:pt>
                <c:pt idx="81">
                  <c:v>661</c:v>
                </c:pt>
                <c:pt idx="82">
                  <c:v>1930</c:v>
                </c:pt>
                <c:pt idx="83">
                  <c:v>480</c:v>
                </c:pt>
                <c:pt idx="84">
                  <c:v>420</c:v>
                </c:pt>
                <c:pt idx="85">
                  <c:v>510</c:v>
                </c:pt>
                <c:pt idx="86">
                  <c:v>460</c:v>
                </c:pt>
                <c:pt idx="87">
                  <c:v>480</c:v>
                </c:pt>
                <c:pt idx="88">
                  <c:v>2440</c:v>
                </c:pt>
                <c:pt idx="89">
                  <c:v>1865</c:v>
                </c:pt>
                <c:pt idx="90">
                  <c:v>700</c:v>
                </c:pt>
              </c:numCache>
            </c:numRef>
          </c:xVal>
          <c:yVal>
            <c:numRef>
              <c:f>'Raw Data'!$H$2:$H$92</c:f>
              <c:numCache>
                <c:formatCode>#\ ?/?</c:formatCode>
                <c:ptCount val="91"/>
                <c:pt idx="0">
                  <c:v>38.857142857142854</c:v>
                </c:pt>
                <c:pt idx="1">
                  <c:v>36.428571428571423</c:v>
                </c:pt>
                <c:pt idx="2">
                  <c:v>40</c:v>
                </c:pt>
                <c:pt idx="3">
                  <c:v>40.285714285714285</c:v>
                </c:pt>
                <c:pt idx="4">
                  <c:v>46.571428571428569</c:v>
                </c:pt>
                <c:pt idx="5">
                  <c:v>44.714285714285715</c:v>
                </c:pt>
                <c:pt idx="6">
                  <c:v>49.857142857142861</c:v>
                </c:pt>
                <c:pt idx="7">
                  <c:v>46.285714285714285</c:v>
                </c:pt>
                <c:pt idx="8">
                  <c:v>41.285714285714285</c:v>
                </c:pt>
                <c:pt idx="9">
                  <c:v>46</c:v>
                </c:pt>
                <c:pt idx="10">
                  <c:v>44.142857142857146</c:v>
                </c:pt>
                <c:pt idx="11">
                  <c:v>44.428571428571431</c:v>
                </c:pt>
                <c:pt idx="12">
                  <c:v>46.571428571428569</c:v>
                </c:pt>
                <c:pt idx="13">
                  <c:v>47.714285714285715</c:v>
                </c:pt>
                <c:pt idx="14">
                  <c:v>53.142857142857139</c:v>
                </c:pt>
                <c:pt idx="15">
                  <c:v>49.714285714285708</c:v>
                </c:pt>
                <c:pt idx="16">
                  <c:v>48.142857142857139</c:v>
                </c:pt>
                <c:pt idx="17">
                  <c:v>59.571428571428577</c:v>
                </c:pt>
                <c:pt idx="18">
                  <c:v>66.857142857142861</c:v>
                </c:pt>
                <c:pt idx="19">
                  <c:v>42.571428571428569</c:v>
                </c:pt>
                <c:pt idx="20">
                  <c:v>44</c:v>
                </c:pt>
                <c:pt idx="21">
                  <c:v>53.142857142857139</c:v>
                </c:pt>
                <c:pt idx="22">
                  <c:v>53.714285714285715</c:v>
                </c:pt>
                <c:pt idx="23">
                  <c:v>51.571428571428577</c:v>
                </c:pt>
                <c:pt idx="24">
                  <c:v>54.857142857142861</c:v>
                </c:pt>
                <c:pt idx="25">
                  <c:v>58.285714285714285</c:v>
                </c:pt>
                <c:pt idx="26">
                  <c:v>62.142857142857139</c:v>
                </c:pt>
                <c:pt idx="27">
                  <c:v>42.285714285714285</c:v>
                </c:pt>
                <c:pt idx="28">
                  <c:v>43.714285714285715</c:v>
                </c:pt>
                <c:pt idx="29">
                  <c:v>40</c:v>
                </c:pt>
                <c:pt idx="30">
                  <c:v>42.857142857142854</c:v>
                </c:pt>
                <c:pt idx="31">
                  <c:v>49.285714285714285</c:v>
                </c:pt>
                <c:pt idx="32">
                  <c:v>45.857142857142854</c:v>
                </c:pt>
                <c:pt idx="33">
                  <c:v>48.571428571428569</c:v>
                </c:pt>
                <c:pt idx="34">
                  <c:v>49.571428571428569</c:v>
                </c:pt>
                <c:pt idx="35">
                  <c:v>51</c:v>
                </c:pt>
                <c:pt idx="36">
                  <c:v>53.285714285714292</c:v>
                </c:pt>
                <c:pt idx="37">
                  <c:v>64.714285714285722</c:v>
                </c:pt>
                <c:pt idx="38">
                  <c:v>42.857142857142854</c:v>
                </c:pt>
                <c:pt idx="39">
                  <c:v>59.857142857142861</c:v>
                </c:pt>
                <c:pt idx="40">
                  <c:v>56.714285714285715</c:v>
                </c:pt>
                <c:pt idx="41">
                  <c:v>48.714285714285715</c:v>
                </c:pt>
                <c:pt idx="42">
                  <c:v>44.714285714285715</c:v>
                </c:pt>
                <c:pt idx="43">
                  <c:v>47.000000000000007</c:v>
                </c:pt>
                <c:pt idx="44">
                  <c:v>43.857142857142861</c:v>
                </c:pt>
                <c:pt idx="45">
                  <c:v>47.285714285714285</c:v>
                </c:pt>
                <c:pt idx="46">
                  <c:v>41.714285714285715</c:v>
                </c:pt>
                <c:pt idx="47">
                  <c:v>44.285714285714285</c:v>
                </c:pt>
                <c:pt idx="48">
                  <c:v>47.428571428571431</c:v>
                </c:pt>
                <c:pt idx="49">
                  <c:v>48.285714285714292</c:v>
                </c:pt>
                <c:pt idx="50">
                  <c:v>46.285714285714285</c:v>
                </c:pt>
                <c:pt idx="51">
                  <c:v>50.571428571428569</c:v>
                </c:pt>
                <c:pt idx="52">
                  <c:v>51.571428571428569</c:v>
                </c:pt>
                <c:pt idx="53">
                  <c:v>48.571428571428577</c:v>
                </c:pt>
                <c:pt idx="54">
                  <c:v>55.428571428571431</c:v>
                </c:pt>
                <c:pt idx="55">
                  <c:v>50.714285714285715</c:v>
                </c:pt>
                <c:pt idx="56">
                  <c:v>58.285714285714285</c:v>
                </c:pt>
                <c:pt idx="57">
                  <c:v>52.428571428571431</c:v>
                </c:pt>
                <c:pt idx="58">
                  <c:v>59.142857142857139</c:v>
                </c:pt>
                <c:pt idx="59">
                  <c:v>73.428571428571431</c:v>
                </c:pt>
                <c:pt idx="60">
                  <c:v>74.857142857142861</c:v>
                </c:pt>
                <c:pt idx="61">
                  <c:v>81.428571428571431</c:v>
                </c:pt>
                <c:pt idx="62">
                  <c:v>79.571428571428569</c:v>
                </c:pt>
                <c:pt idx="63">
                  <c:v>52.571428571428569</c:v>
                </c:pt>
                <c:pt idx="64">
                  <c:v>51</c:v>
                </c:pt>
                <c:pt idx="65">
                  <c:v>53.428571428571431</c:v>
                </c:pt>
                <c:pt idx="66">
                  <c:v>55.857142857142854</c:v>
                </c:pt>
                <c:pt idx="67">
                  <c:v>53</c:v>
                </c:pt>
                <c:pt idx="68">
                  <c:v>53.857142857142861</c:v>
                </c:pt>
                <c:pt idx="69">
                  <c:v>55</c:v>
                </c:pt>
                <c:pt idx="70">
                  <c:v>59.142857142857153</c:v>
                </c:pt>
                <c:pt idx="71">
                  <c:v>60.857142857142861</c:v>
                </c:pt>
                <c:pt idx="72">
                  <c:v>60</c:v>
                </c:pt>
                <c:pt idx="73">
                  <c:v>63.857142857142847</c:v>
                </c:pt>
                <c:pt idx="74">
                  <c:v>60.428571428571431</c:v>
                </c:pt>
                <c:pt idx="75">
                  <c:v>68.142857142857139</c:v>
                </c:pt>
                <c:pt idx="76">
                  <c:v>91.571428571428569</c:v>
                </c:pt>
                <c:pt idx="77">
                  <c:v>66.857142857142861</c:v>
                </c:pt>
                <c:pt idx="78">
                  <c:v>94</c:v>
                </c:pt>
                <c:pt idx="79">
                  <c:v>50.571428571428577</c:v>
                </c:pt>
                <c:pt idx="80">
                  <c:v>56.428571428571431</c:v>
                </c:pt>
                <c:pt idx="81">
                  <c:v>62.714285714285708</c:v>
                </c:pt>
                <c:pt idx="82">
                  <c:v>41.285714285714292</c:v>
                </c:pt>
                <c:pt idx="83">
                  <c:v>58.857142857142861</c:v>
                </c:pt>
                <c:pt idx="84">
                  <c:v>65.857142857142847</c:v>
                </c:pt>
                <c:pt idx="85">
                  <c:v>75.571428571428569</c:v>
                </c:pt>
                <c:pt idx="86">
                  <c:v>84</c:v>
                </c:pt>
                <c:pt idx="87">
                  <c:v>101.85714285714286</c:v>
                </c:pt>
                <c:pt idx="88">
                  <c:v>39.428571428571431</c:v>
                </c:pt>
                <c:pt idx="89">
                  <c:v>40.285714285714292</c:v>
                </c:pt>
                <c:pt idx="90">
                  <c:v>63.857142857142854</c:v>
                </c:pt>
              </c:numCache>
            </c:numRef>
          </c:yVal>
          <c:smooth val="0"/>
          <c:extLst>
            <c:ext xmlns:c16="http://schemas.microsoft.com/office/drawing/2014/chart" uri="{C3380CC4-5D6E-409C-BE32-E72D297353CC}">
              <c16:uniqueId val="{00000000-97C2-4F5B-B399-2A3092F94E5A}"/>
            </c:ext>
          </c:extLst>
        </c:ser>
        <c:dLbls>
          <c:showLegendKey val="0"/>
          <c:showVal val="0"/>
          <c:showCatName val="0"/>
          <c:showSerName val="0"/>
          <c:showPercent val="0"/>
          <c:showBubbleSize val="0"/>
        </c:dLbls>
        <c:axId val="436150319"/>
        <c:axId val="436153231"/>
      </c:scatterChart>
      <c:valAx>
        <c:axId val="43615031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Birth Weight (g)</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36153231"/>
        <c:crosses val="autoZero"/>
        <c:crossBetween val="midCat"/>
      </c:valAx>
      <c:valAx>
        <c:axId val="436153231"/>
        <c:scaling>
          <c:orientation val="minMax"/>
          <c:min val="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 (weeks)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3615031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Duration of HOT by Birth Weight (rounded)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Rounded!$O$2:$O$20</c:f>
              <c:numCache>
                <c:formatCode>General</c:formatCode>
                <c:ptCount val="19"/>
                <c:pt idx="0">
                  <c:v>400</c:v>
                </c:pt>
                <c:pt idx="1">
                  <c:v>500</c:v>
                </c:pt>
                <c:pt idx="2">
                  <c:v>600</c:v>
                </c:pt>
                <c:pt idx="3">
                  <c:v>700</c:v>
                </c:pt>
                <c:pt idx="4">
                  <c:v>800</c:v>
                </c:pt>
                <c:pt idx="5">
                  <c:v>900</c:v>
                </c:pt>
                <c:pt idx="6">
                  <c:v>1000</c:v>
                </c:pt>
                <c:pt idx="7">
                  <c:v>1100</c:v>
                </c:pt>
                <c:pt idx="8">
                  <c:v>1200</c:v>
                </c:pt>
                <c:pt idx="9">
                  <c:v>1300</c:v>
                </c:pt>
                <c:pt idx="10">
                  <c:v>1400</c:v>
                </c:pt>
                <c:pt idx="11">
                  <c:v>1500</c:v>
                </c:pt>
                <c:pt idx="12">
                  <c:v>1600</c:v>
                </c:pt>
                <c:pt idx="13">
                  <c:v>1700</c:v>
                </c:pt>
                <c:pt idx="14">
                  <c:v>1900</c:v>
                </c:pt>
                <c:pt idx="15">
                  <c:v>2400</c:v>
                </c:pt>
                <c:pt idx="16">
                  <c:v>2500</c:v>
                </c:pt>
                <c:pt idx="17">
                  <c:v>2600</c:v>
                </c:pt>
                <c:pt idx="18">
                  <c:v>2800</c:v>
                </c:pt>
              </c:numCache>
            </c:numRef>
          </c:xVal>
          <c:yVal>
            <c:numRef>
              <c:f>Rounded!$P$2:$P$20</c:f>
              <c:numCache>
                <c:formatCode>General</c:formatCode>
                <c:ptCount val="19"/>
                <c:pt idx="0">
                  <c:v>104.83333333333333</c:v>
                </c:pt>
                <c:pt idx="1">
                  <c:v>112.7</c:v>
                </c:pt>
                <c:pt idx="2">
                  <c:v>64.333333333333329</c:v>
                </c:pt>
                <c:pt idx="3">
                  <c:v>110.52941176470588</c:v>
                </c:pt>
                <c:pt idx="4">
                  <c:v>74.769230769230774</c:v>
                </c:pt>
                <c:pt idx="5">
                  <c:v>59.166666666666664</c:v>
                </c:pt>
                <c:pt idx="6">
                  <c:v>28</c:v>
                </c:pt>
                <c:pt idx="7">
                  <c:v>45.5</c:v>
                </c:pt>
                <c:pt idx="8">
                  <c:v>45</c:v>
                </c:pt>
                <c:pt idx="9">
                  <c:v>84</c:v>
                </c:pt>
                <c:pt idx="10">
                  <c:v>7</c:v>
                </c:pt>
                <c:pt idx="11">
                  <c:v>32</c:v>
                </c:pt>
                <c:pt idx="12">
                  <c:v>47</c:v>
                </c:pt>
                <c:pt idx="13">
                  <c:v>17</c:v>
                </c:pt>
                <c:pt idx="14">
                  <c:v>18.666666666666668</c:v>
                </c:pt>
                <c:pt idx="15">
                  <c:v>47</c:v>
                </c:pt>
                <c:pt idx="16">
                  <c:v>17</c:v>
                </c:pt>
                <c:pt idx="17">
                  <c:v>22</c:v>
                </c:pt>
                <c:pt idx="18">
                  <c:v>22</c:v>
                </c:pt>
              </c:numCache>
            </c:numRef>
          </c:yVal>
          <c:smooth val="0"/>
          <c:extLst>
            <c:ext xmlns:c16="http://schemas.microsoft.com/office/drawing/2014/chart" uri="{C3380CC4-5D6E-409C-BE32-E72D297353CC}">
              <c16:uniqueId val="{00000000-1E1B-42ED-A87B-2F74A01EA95E}"/>
            </c:ext>
          </c:extLst>
        </c:ser>
        <c:dLbls>
          <c:showLegendKey val="0"/>
          <c:showVal val="0"/>
          <c:showCatName val="0"/>
          <c:showSerName val="0"/>
          <c:showPercent val="0"/>
          <c:showBubbleSize val="0"/>
        </c:dLbls>
        <c:axId val="2017428175"/>
        <c:axId val="2017429007"/>
      </c:scatterChart>
      <c:valAx>
        <c:axId val="20174281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Birth Weight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017429007"/>
        <c:crosses val="autoZero"/>
        <c:crossBetween val="midCat"/>
      </c:valAx>
      <c:valAx>
        <c:axId val="201742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Duration of HOT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0174281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CGA Wean by Birth Weight (rounded)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Rounded!$O$2:$O$20</c:f>
              <c:numCache>
                <c:formatCode>General</c:formatCode>
                <c:ptCount val="19"/>
                <c:pt idx="0">
                  <c:v>400</c:v>
                </c:pt>
                <c:pt idx="1">
                  <c:v>500</c:v>
                </c:pt>
                <c:pt idx="2">
                  <c:v>600</c:v>
                </c:pt>
                <c:pt idx="3">
                  <c:v>700</c:v>
                </c:pt>
                <c:pt idx="4">
                  <c:v>800</c:v>
                </c:pt>
                <c:pt idx="5">
                  <c:v>900</c:v>
                </c:pt>
                <c:pt idx="6">
                  <c:v>1000</c:v>
                </c:pt>
                <c:pt idx="7">
                  <c:v>1100</c:v>
                </c:pt>
                <c:pt idx="8">
                  <c:v>1200</c:v>
                </c:pt>
                <c:pt idx="9">
                  <c:v>1300</c:v>
                </c:pt>
                <c:pt idx="10">
                  <c:v>1400</c:v>
                </c:pt>
                <c:pt idx="11">
                  <c:v>1500</c:v>
                </c:pt>
                <c:pt idx="12">
                  <c:v>1600</c:v>
                </c:pt>
                <c:pt idx="13">
                  <c:v>1700</c:v>
                </c:pt>
                <c:pt idx="14">
                  <c:v>1900</c:v>
                </c:pt>
                <c:pt idx="15">
                  <c:v>2400</c:v>
                </c:pt>
                <c:pt idx="16">
                  <c:v>2500</c:v>
                </c:pt>
                <c:pt idx="17">
                  <c:v>2600</c:v>
                </c:pt>
                <c:pt idx="18">
                  <c:v>2800</c:v>
                </c:pt>
              </c:numCache>
            </c:numRef>
          </c:xVal>
          <c:yVal>
            <c:numRef>
              <c:f>Rounded!$Q$2:$Q$20</c:f>
              <c:numCache>
                <c:formatCode>#\ ?/?</c:formatCode>
                <c:ptCount val="19"/>
                <c:pt idx="0">
                  <c:v>62.761904761904759</c:v>
                </c:pt>
                <c:pt idx="1">
                  <c:v>66.400000000000006</c:v>
                </c:pt>
                <c:pt idx="2">
                  <c:v>52.38095238095238</c:v>
                </c:pt>
                <c:pt idx="3" formatCode="General">
                  <c:v>59.689075630252098</c:v>
                </c:pt>
                <c:pt idx="4" formatCode="General">
                  <c:v>53.340659340659343</c:v>
                </c:pt>
                <c:pt idx="5" formatCode="General">
                  <c:v>51.547619047619044</c:v>
                </c:pt>
                <c:pt idx="6" formatCode="General">
                  <c:v>49.607142857142861</c:v>
                </c:pt>
                <c:pt idx="7" formatCode="General">
                  <c:v>47.321428571428577</c:v>
                </c:pt>
                <c:pt idx="8" formatCode="General">
                  <c:v>48.321428571428569</c:v>
                </c:pt>
                <c:pt idx="9" formatCode="General">
                  <c:v>51.071428571428569</c:v>
                </c:pt>
                <c:pt idx="10" formatCode="General">
                  <c:v>38.857142857142854</c:v>
                </c:pt>
                <c:pt idx="11" formatCode="General">
                  <c:v>41.285714285714285</c:v>
                </c:pt>
                <c:pt idx="12" formatCode="General">
                  <c:v>49.285714285714285</c:v>
                </c:pt>
                <c:pt idx="13" formatCode="General">
                  <c:v>44.714285714285715</c:v>
                </c:pt>
                <c:pt idx="14" formatCode="General">
                  <c:v>42.095238095238095</c:v>
                </c:pt>
                <c:pt idx="15" formatCode="General">
                  <c:v>51.5</c:v>
                </c:pt>
                <c:pt idx="16" formatCode="General">
                  <c:v>40.285714285714292</c:v>
                </c:pt>
                <c:pt idx="17" formatCode="General">
                  <c:v>41.285714285714292</c:v>
                </c:pt>
                <c:pt idx="18" formatCode="General">
                  <c:v>41.285714285714292</c:v>
                </c:pt>
              </c:numCache>
            </c:numRef>
          </c:yVal>
          <c:smooth val="0"/>
          <c:extLst>
            <c:ext xmlns:c16="http://schemas.microsoft.com/office/drawing/2014/chart" uri="{C3380CC4-5D6E-409C-BE32-E72D297353CC}">
              <c16:uniqueId val="{00000000-67E1-4990-BB28-A33F71CBF8FB}"/>
            </c:ext>
          </c:extLst>
        </c:ser>
        <c:dLbls>
          <c:showLegendKey val="0"/>
          <c:showVal val="0"/>
          <c:showCatName val="0"/>
          <c:showSerName val="0"/>
          <c:showPercent val="0"/>
          <c:showBubbleSize val="0"/>
        </c:dLbls>
        <c:axId val="283788847"/>
        <c:axId val="442539279"/>
      </c:scatterChart>
      <c:valAx>
        <c:axId val="283788847"/>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Birth Weight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442539279"/>
        <c:crosses val="autoZero"/>
        <c:crossBetween val="midCat"/>
      </c:valAx>
      <c:valAx>
        <c:axId val="442539279"/>
        <c:scaling>
          <c:orientation val="minMax"/>
          <c:min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CGA Wean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8378884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'Raw Data'!$H$2:$H$92</cx:f>
        <cx:lvl ptCount="91" formatCode="#\ ?/?">
          <cx:pt idx="0">38.857142857142854</cx:pt>
          <cx:pt idx="1">36.428571428571423</cx:pt>
          <cx:pt idx="2">40</cx:pt>
          <cx:pt idx="3">40.285714285714285</cx:pt>
          <cx:pt idx="4">46.571428571428569</cx:pt>
          <cx:pt idx="5">44.714285714285715</cx:pt>
          <cx:pt idx="6">49.857142857142861</cx:pt>
          <cx:pt idx="7">46.285714285714285</cx:pt>
          <cx:pt idx="8">41.285714285714285</cx:pt>
          <cx:pt idx="9">46</cx:pt>
          <cx:pt idx="10">44.142857142857146</cx:pt>
          <cx:pt idx="11">44.428571428571431</cx:pt>
          <cx:pt idx="12">46.571428571428569</cx:pt>
          <cx:pt idx="13">47.714285714285715</cx:pt>
          <cx:pt idx="14">53.142857142857139</cx:pt>
          <cx:pt idx="15">49.714285714285708</cx:pt>
          <cx:pt idx="16">48.142857142857139</cx:pt>
          <cx:pt idx="17">59.571428571428577</cx:pt>
          <cx:pt idx="18">66.857142857142861</cx:pt>
          <cx:pt idx="19">42.571428571428569</cx:pt>
          <cx:pt idx="20">44</cx:pt>
          <cx:pt idx="21">53.142857142857139</cx:pt>
          <cx:pt idx="22">53.714285714285715</cx:pt>
          <cx:pt idx="23">51.571428571428577</cx:pt>
          <cx:pt idx="24">54.857142857142861</cx:pt>
          <cx:pt idx="25">58.285714285714285</cx:pt>
          <cx:pt idx="26">62.142857142857139</cx:pt>
          <cx:pt idx="27">42.285714285714285</cx:pt>
          <cx:pt idx="28">43.714285714285715</cx:pt>
          <cx:pt idx="29">40</cx:pt>
          <cx:pt idx="30">42.857142857142854</cx:pt>
          <cx:pt idx="31">49.285714285714285</cx:pt>
          <cx:pt idx="32">45.857142857142854</cx:pt>
          <cx:pt idx="33">48.571428571428569</cx:pt>
          <cx:pt idx="34">49.571428571428569</cx:pt>
          <cx:pt idx="35">51</cx:pt>
          <cx:pt idx="36">53.285714285714292</cx:pt>
          <cx:pt idx="37">64.714285714285722</cx:pt>
          <cx:pt idx="38">42.857142857142854</cx:pt>
          <cx:pt idx="39">59.857142857142861</cx:pt>
          <cx:pt idx="40">56.714285714285715</cx:pt>
          <cx:pt idx="41">48.714285714285715</cx:pt>
          <cx:pt idx="42">44.714285714285715</cx:pt>
          <cx:pt idx="43">47.000000000000007</cx:pt>
          <cx:pt idx="44">43.857142857142861</cx:pt>
          <cx:pt idx="45">47.285714285714285</cx:pt>
          <cx:pt idx="46">41.714285714285715</cx:pt>
          <cx:pt idx="47">44.285714285714285</cx:pt>
          <cx:pt idx="48">47.428571428571431</cx:pt>
          <cx:pt idx="49">48.285714285714292</cx:pt>
          <cx:pt idx="50">46.285714285714285</cx:pt>
          <cx:pt idx="51">50.571428571428569</cx:pt>
          <cx:pt idx="52">51.571428571428569</cx:pt>
          <cx:pt idx="53">48.571428571428577</cx:pt>
          <cx:pt idx="54">55.428571428571431</cx:pt>
          <cx:pt idx="55">50.714285714285715</cx:pt>
          <cx:pt idx="56">58.285714285714285</cx:pt>
          <cx:pt idx="57">52.428571428571431</cx:pt>
          <cx:pt idx="58">59.142857142857139</cx:pt>
          <cx:pt idx="59">73.428571428571431</cx:pt>
          <cx:pt idx="60">74.857142857142861</cx:pt>
          <cx:pt idx="61">81.428571428571431</cx:pt>
          <cx:pt idx="62">79.571428571428569</cx:pt>
          <cx:pt idx="63">52.571428571428569</cx:pt>
          <cx:pt idx="64">51</cx:pt>
          <cx:pt idx="65">53.428571428571431</cx:pt>
          <cx:pt idx="66">55.857142857142854</cx:pt>
          <cx:pt idx="67">53</cx:pt>
          <cx:pt idx="68">53.857142857142861</cx:pt>
          <cx:pt idx="69">55</cx:pt>
          <cx:pt idx="70">59.142857142857153</cx:pt>
          <cx:pt idx="71">60.857142857142861</cx:pt>
          <cx:pt idx="72">60</cx:pt>
          <cx:pt idx="73">63.857142857142847</cx:pt>
          <cx:pt idx="74">60.428571428571431</cx:pt>
          <cx:pt idx="75">68.142857142857139</cx:pt>
          <cx:pt idx="76">91.571428571428569</cx:pt>
          <cx:pt idx="77">66.857142857142861</cx:pt>
          <cx:pt idx="78">94</cx:pt>
          <cx:pt idx="79">50.571428571428577</cx:pt>
          <cx:pt idx="80">56.428571428571431</cx:pt>
          <cx:pt idx="81">62.714285714285708</cx:pt>
          <cx:pt idx="82">41.285714285714292</cx:pt>
          <cx:pt idx="83">58.857142857142861</cx:pt>
          <cx:pt idx="84">65.857142857142847</cx:pt>
          <cx:pt idx="85">75.571428571428569</cx:pt>
          <cx:pt idx="86">84</cx:pt>
          <cx:pt idx="87">101.85714285714286</cx:pt>
          <cx:pt idx="88">39.428571428571431</cx:pt>
          <cx:pt idx="89">40.285714285714292</cx:pt>
          <cx:pt idx="90">63.857142857142854</cx:pt>
        </cx:lvl>
      </cx:numDim>
    </cx:data>
  </cx:chartData>
  <cx:chart>
    <cx:title pos="t" align="ctr" overlay="0">
      <cx:tx>
        <cx:txData>
          <cx:v>CGA at Wean</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CGA at Wean</a:t>
          </a:r>
        </a:p>
      </cx:txPr>
    </cx:title>
    <cx:plotArea>
      <cx:plotAreaRegion>
        <cx:series layoutId="clusteredColumn" uniqueId="{00000001-E462-469D-AFAF-121B039799C6}">
          <cx:dataId val="0"/>
          <cx:layoutPr>
            <cx:binning intervalClosed="r"/>
          </cx:layoutPr>
        </cx:series>
      </cx:plotAreaRegion>
      <cx:axis id="0">
        <cx:catScaling gapWidth="0"/>
        <cx:title>
          <cx:tx>
            <cx:txData>
              <cx:v>CGA at Wean</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CGA at Wean</a:t>
              </a:r>
            </a:p>
          </cx:txPr>
        </cx:title>
        <cx:tickLabels/>
        <cx:txPr>
          <a:bodyPr spcFirstLastPara="1" vertOverflow="ellipsis" horzOverflow="overflow" wrap="square" lIns="0" tIns="0" rIns="0" bIns="0" anchor="ctr" anchorCtr="1"/>
          <a:lstStyle/>
          <a:p>
            <a:pPr algn="ctr" rtl="0">
              <a:defRPr sz="800"/>
            </a:pPr>
            <a:endParaRPr lang="en-US" sz="800" b="0" i="0" u="none" strike="noStrike" baseline="0">
              <a:solidFill>
                <a:sysClr val="windowText" lastClr="000000">
                  <a:lumMod val="65000"/>
                  <a:lumOff val="35000"/>
                </a:sysClr>
              </a:solidFill>
              <a:latin typeface="Calibri" panose="020F0502020204030204"/>
            </a:endParaRPr>
          </a:p>
        </cx:txPr>
      </cx:axis>
      <cx:axis id="1">
        <cx:valScaling/>
        <cx:title>
          <cx:tx>
            <cx:txData>
              <cx:v>n</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n</a:t>
              </a:r>
            </a:p>
          </cx:txPr>
        </cx:title>
        <cx:majorGridlines/>
        <cx:tickLabels/>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'Raw Data'!$G$2:$G$92</cx:f>
        <cx:lvl ptCount="91" formatCode="General">
          <cx:pt idx="0">7</cx:pt>
          <cx:pt idx="1">9</cx:pt>
          <cx:pt idx="2">10</cx:pt>
          <cx:pt idx="3">17</cx:pt>
          <cx:pt idx="4">27</cx:pt>
          <cx:pt idx="5">28</cx:pt>
          <cx:pt idx="6">28</cx:pt>
          <cx:pt idx="7">30</cx:pt>
          <cx:pt idx="8">32</cx:pt>
          <cx:pt idx="9">33</cx:pt>
          <cx:pt idx="10">38</cx:pt>
          <cx:pt idx="11">38</cx:pt>
          <cx:pt idx="12">42</cx:pt>
          <cx:pt idx="13">42</cx:pt>
          <cx:pt idx="14">52</cx:pt>
          <cx:pt idx="15">60</cx:pt>
          <cx:pt idx="16">77</cx:pt>
          <cx:pt idx="17">152</cx:pt>
          <cx:pt idx="18">169</cx:pt>
          <cx:pt idx="19">16</cx:pt>
          <cx:pt idx="20">25</cx:pt>
          <cx:pt idx="21">83</cx:pt>
          <cx:pt idx="22">51</cx:pt>
          <cx:pt idx="23">77</cx:pt>
          <cx:pt idx="24">112</cx:pt>
          <cx:pt idx="25">119</cx:pt>
          <cx:pt idx="26">155</cx:pt>
          <cx:pt idx="27">5</cx:pt>
          <cx:pt idx="28">23</cx:pt>
          <cx:pt idx="29">24</cx:pt>
          <cx:pt idx="30">27</cx:pt>
          <cx:pt idx="31">42</cx:pt>
          <cx:pt idx="32">53</cx:pt>
          <cx:pt idx="33">70</cx:pt>
          <cx:pt idx="34">77</cx:pt>
          <cx:pt idx="35">78</cx:pt>
          <cx:pt idx="36">90</cx:pt>
          <cx:pt idx="37">116</cx:pt>
          <cx:pt idx="38">25</cx:pt>
          <cx:pt idx="39">52</cx:pt>
          <cx:pt idx="40">154</cx:pt>
          <cx:pt idx="41">8</cx:pt>
          <cx:pt idx="42">17</cx:pt>
          <cx:pt idx="43">19</cx:pt>
          <cx:pt idx="44">24</cx:pt>
          <cx:pt idx="45">25</cx:pt>
          <cx:pt idx="46">28</cx:pt>
          <cx:pt idx="47">28</cx:pt>
          <cx:pt idx="48">31</cx:pt>
          <cx:pt idx="49">36</cx:pt>
          <cx:pt idx="50">39</cx:pt>
          <cx:pt idx="51">39</cx:pt>
          <cx:pt idx="52">44</cx:pt>
          <cx:pt idx="53">52</cx:pt>
          <cx:pt idx="54">67</cx:pt>
          <cx:pt idx="55">68</cx:pt>
          <cx:pt idx="56">77</cx:pt>
          <cx:pt idx="57">79</cx:pt>
          <cx:pt idx="58">85</cx:pt>
          <cx:pt idx="59">130</cx:pt>
          <cx:pt idx="60">190</cx:pt>
          <cx:pt idx="61">219</cx:pt>
          <cx:pt idx="62">237</cx:pt>
          <cx:pt idx="63">42</cx:pt>
          <cx:pt idx="64">62</cx:pt>
          <cx:pt idx="65">67</cx:pt>
          <cx:pt idx="66">67</cx:pt>
          <cx:pt idx="67">69</cx:pt>
          <cx:pt idx="68">70</cx:pt>
          <cx:pt idx="69">84</cx:pt>
          <cx:pt idx="70">97</cx:pt>
          <cx:pt idx="71">97</cx:pt>
          <cx:pt idx="72">112</cx:pt>
          <cx:pt idx="73">127</cx:pt>
          <cx:pt idx="74">145</cx:pt>
          <cx:pt idx="75">120</cx:pt>
          <cx:pt idx="76">301</cx:pt>
          <cx:pt idx="77">100</cx:pt>
          <cx:pt idx="78">217</cx:pt>
          <cx:pt idx="79">30</cx:pt>
          <cx:pt idx="80">35</cx:pt>
          <cx:pt idx="81">60</cx:pt>
          <cx:pt idx="82">22</cx:pt>
          <cx:pt idx="83">25</cx:pt>
          <cx:pt idx="84">96</cx:pt>
          <cx:pt idx="85">130</cx:pt>
          <cx:pt idx="86">245</cx:pt>
          <cx:pt idx="87">279</cx:pt>
          <cx:pt idx="88">28</cx:pt>
          <cx:pt idx="89">17</cx:pt>
          <cx:pt idx="90">138</cx:pt>
        </cx:lvl>
      </cx:numDim>
    </cx:data>
  </cx:chartData>
  <cx:chart>
    <cx:title pos="t" align="ctr" overlay="0">
      <cx:tx>
        <cx:txData>
          <cx:v>Duration of HOT</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Duration of HOT</a:t>
          </a:r>
        </a:p>
      </cx:txPr>
    </cx:title>
    <cx:plotArea>
      <cx:plotAreaRegion>
        <cx:series layoutId="clusteredColumn" uniqueId="{2A946AE8-6921-4E62-8BAC-5E1A4AEB98B6}">
          <cx:tx>
            <cx:txData>
              <cx:f/>
              <cx:v>Duration of HOT</cx:v>
            </cx:txData>
          </cx:tx>
          <cx:dataId val="0"/>
          <cx:layoutPr>
            <cx:binning intervalClosed="r">
              <cx:binSize val="60"/>
            </cx:binning>
          </cx:layoutPr>
        </cx:series>
      </cx:plotAreaRegion>
      <cx:axis id="0">
        <cx:catScaling gapWidth="0"/>
        <cx:title>
          <cx:tx>
            <cx:txData>
              <cx:v>Duration of HOT (days)</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Duration of HOT (days)</a:t>
              </a:r>
            </a:p>
          </cx:txPr>
        </cx:title>
        <cx:tickLabels/>
      </cx:axis>
      <cx:axis id="1">
        <cx:valScaling/>
        <cx:title>
          <cx:tx>
            <cx:txData>
              <cx:v>n</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n</a:t>
              </a:r>
            </a:p>
          </cx:txPr>
        </cx:title>
        <cx:majorGridlines/>
        <cx:tickLabels/>
      </cx:axis>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'Raw Data'!$H$64:$H$92</cx:f>
        <cx:lvl ptCount="29" formatCode="#\ ?/?">
          <cx:pt idx="0">53.714285714285715</cx:pt>
          <cx:pt idx="1">51.571428571428577</cx:pt>
          <cx:pt idx="2">54.857142857142861</cx:pt>
          <cx:pt idx="3">58.285714285714285</cx:pt>
          <cx:pt idx="4">62.142857142857139</cx:pt>
          <cx:pt idx="5">42.857142857142854</cx:pt>
          <cx:pt idx="6">59.857142857142861</cx:pt>
          <cx:pt idx="7">56.714285714285715</cx:pt>
          <cx:pt idx="8">51</cx:pt>
          <cx:pt idx="9">53.428571428571431</cx:pt>
          <cx:pt idx="10">55.857142857142854</cx:pt>
          <cx:pt idx="11">53</cx:pt>
          <cx:pt idx="12">53.857142857142861</cx:pt>
          <cx:pt idx="13">55</cx:pt>
          <cx:pt idx="14">59.142857142857153</cx:pt>
          <cx:pt idx="15">60.857142857142861</cx:pt>
          <cx:pt idx="16">60</cx:pt>
          <cx:pt idx="17">63.857142857142847</cx:pt>
          <cx:pt idx="18">60.428571428571431</cx:pt>
          <cx:pt idx="19">66.857142857142861</cx:pt>
          <cx:pt idx="20">94</cx:pt>
          <cx:pt idx="21">41.285714285714292</cx:pt>
          <cx:pt idx="22">58.857142857142861</cx:pt>
          <cx:pt idx="23">65.857142857142847</cx:pt>
          <cx:pt idx="24">75.571428571428569</cx:pt>
          <cx:pt idx="25">84</cx:pt>
          <cx:pt idx="26">101.85714285714286</cx:pt>
          <cx:pt idx="27">40.285714285714292</cx:pt>
          <cx:pt idx="28">63.857142857142854</cx:pt>
        </cx:lvl>
      </cx:numDim>
    </cx:data>
    <cx:data id="1">
      <cx:numDim type="val">
        <cx:f>'Raw Data'!$H$2:$H$59</cx:f>
        <cx:lvl ptCount="58" formatCode="#\ ?/?">
          <cx:pt idx="0">38.857142857142854</cx:pt>
          <cx:pt idx="1">36.428571428571423</cx:pt>
          <cx:pt idx="2">40</cx:pt>
          <cx:pt idx="3">40.285714285714285</cx:pt>
          <cx:pt idx="4">46.571428571428569</cx:pt>
          <cx:pt idx="5">44.714285714285715</cx:pt>
          <cx:pt idx="6">49.857142857142861</cx:pt>
          <cx:pt idx="7">46.285714285714285</cx:pt>
          <cx:pt idx="8">41.285714285714285</cx:pt>
          <cx:pt idx="9">46</cx:pt>
          <cx:pt idx="10">44.142857142857146</cx:pt>
          <cx:pt idx="11">44.428571428571431</cx:pt>
          <cx:pt idx="12">46.571428571428569</cx:pt>
          <cx:pt idx="13">47.714285714285715</cx:pt>
          <cx:pt idx="14">53.142857142857139</cx:pt>
          <cx:pt idx="15">49.714285714285708</cx:pt>
          <cx:pt idx="16">48.142857142857139</cx:pt>
          <cx:pt idx="17">59.571428571428577</cx:pt>
          <cx:pt idx="18">66.857142857142861</cx:pt>
          <cx:pt idx="19">42.285714285714285</cx:pt>
          <cx:pt idx="20">43.714285714285715</cx:pt>
          <cx:pt idx="21">40</cx:pt>
          <cx:pt idx="22">42.857142857142854</cx:pt>
          <cx:pt idx="23">49.285714285714285</cx:pt>
          <cx:pt idx="24">45.857142857142854</cx:pt>
          <cx:pt idx="25">48.571428571428569</cx:pt>
          <cx:pt idx="26">49.571428571428569</cx:pt>
          <cx:pt idx="27">51</cx:pt>
          <cx:pt idx="28">53.285714285714292</cx:pt>
          <cx:pt idx="29">64.714285714285722</cx:pt>
          <cx:pt idx="30">48.714285714285715</cx:pt>
          <cx:pt idx="31">44.714285714285715</cx:pt>
          <cx:pt idx="32">47.000000000000007</cx:pt>
          <cx:pt idx="33">43.857142857142861</cx:pt>
          <cx:pt idx="34">47.285714285714285</cx:pt>
          <cx:pt idx="35">41.714285714285715</cx:pt>
          <cx:pt idx="36">44.285714285714285</cx:pt>
          <cx:pt idx="37">47.428571428571431</cx:pt>
          <cx:pt idx="38">48.285714285714292</cx:pt>
          <cx:pt idx="39">46.285714285714285</cx:pt>
          <cx:pt idx="40">50.571428571428569</cx:pt>
          <cx:pt idx="41">51.571428571428569</cx:pt>
          <cx:pt idx="42">48.571428571428577</cx:pt>
          <cx:pt idx="43">55.428571428571431</cx:pt>
          <cx:pt idx="44">50.714285714285715</cx:pt>
          <cx:pt idx="45">58.285714285714285</cx:pt>
          <cx:pt idx="46">52.428571428571431</cx:pt>
          <cx:pt idx="47">59.142857142857139</cx:pt>
          <cx:pt idx="48">73.428571428571431</cx:pt>
          <cx:pt idx="49">74.857142857142861</cx:pt>
          <cx:pt idx="50">81.428571428571431</cx:pt>
          <cx:pt idx="51">79.571428571428569</cx:pt>
          <cx:pt idx="52">68.142857142857139</cx:pt>
          <cx:pt idx="53">91.571428571428569</cx:pt>
          <cx:pt idx="54">50.571428571428577</cx:pt>
          <cx:pt idx="55">56.428571428571431</cx:pt>
          <cx:pt idx="56">62.714285714285708</cx:pt>
          <cx:pt idx="57">39.428571428571431</cx:pt>
        </cx:lvl>
      </cx:numDim>
    </cx:data>
    <cx:data id="2">
      <cx:numDim type="val">
        <cx:f>'Raw Data'!$H$60:$H$63</cx:f>
        <cx:lvl ptCount="4" formatCode="#\ ?/?">
          <cx:pt idx="0">42.571428571428569</cx:pt>
          <cx:pt idx="1">44</cx:pt>
          <cx:pt idx="2">53.142857142857139</cx:pt>
          <cx:pt idx="3">52.571428571428569</cx:pt>
        </cx:lvl>
      </cx:numDim>
    </cx:data>
  </cx:chartData>
  <cx:chart>
    <cx:title pos="t" align="ctr" overlay="0">
      <cx:tx>
        <cx:txData>
          <cx:v>CGA Wean by Birth Weight Classification</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CGA Wean by Birth Weight Classification</a:t>
          </a:r>
        </a:p>
      </cx:txPr>
    </cx:title>
    <cx:plotArea>
      <cx:plotAreaRegion>
        <cx:series layoutId="boxWhisker" uniqueId="{64933941-AE46-4604-8C68-7EC5E5F44822}">
          <cx:tx>
            <cx:txData>
              <cx:f/>
              <cx:v>SGA (n=29)</cx:v>
            </cx:txData>
          </cx:tx>
          <cx:dataId val="0"/>
          <cx:layoutPr>
            <cx:visibility meanLine="0" meanMarker="1" nonoutliers="0" outliers="1"/>
            <cx:statistics quartileMethod="exclusive"/>
          </cx:layoutPr>
        </cx:series>
        <cx:series layoutId="boxWhisker" uniqueId="{00000001-6560-45C2-B322-4DA9D9B76909}">
          <cx:tx>
            <cx:txData>
              <cx:f/>
              <cx:v>AGA (n=58)</cx:v>
            </cx:txData>
          </cx:tx>
          <cx:dataId val="1"/>
          <cx:layoutPr>
            <cx:statistics quartileMethod="exclusive"/>
          </cx:layoutPr>
        </cx:series>
        <cx:series layoutId="boxWhisker" uniqueId="{00000002-6560-45C2-B322-4DA9D9B76909}">
          <cx:tx>
            <cx:txData>
              <cx:f/>
              <cx:v>LGA (n=4)</cx:v>
            </cx:txData>
          </cx:tx>
          <cx:dataId val="2"/>
          <cx:layoutPr>
            <cx:statistics quartileMethod="exclusive"/>
          </cx:layoutPr>
        </cx:series>
      </cx:plotAreaRegion>
      <cx:axis id="0" hidden="1">
        <cx:catScaling gapWidth="1"/>
        <cx:tickLabels/>
      </cx:axis>
      <cx:axis id="1">
        <cx:valScaling/>
        <cx:title>
          <cx:tx>
            <cx:txData>
              <cx:v>CGA Weeks</cx:v>
            </cx:txData>
          </cx:tx>
        </cx:title>
        <cx:majorGridlines/>
        <cx:tickLabels/>
      </cx:axis>
    </cx:plotArea>
    <cx:legend pos="b" align="ctr" overlay="0"/>
  </cx:chart>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'Raw Data'!$G$64:$G$92</cx:f>
        <cx:lvl ptCount="29" formatCode="General">
          <cx:pt idx="0">51</cx:pt>
          <cx:pt idx="1">77</cx:pt>
          <cx:pt idx="2">112</cx:pt>
          <cx:pt idx="3">119</cx:pt>
          <cx:pt idx="4">155</cx:pt>
          <cx:pt idx="5">25</cx:pt>
          <cx:pt idx="6">52</cx:pt>
          <cx:pt idx="7">154</cx:pt>
          <cx:pt idx="8">62</cx:pt>
          <cx:pt idx="9">67</cx:pt>
          <cx:pt idx="10">67</cx:pt>
          <cx:pt idx="11">69</cx:pt>
          <cx:pt idx="12">70</cx:pt>
          <cx:pt idx="13">84</cx:pt>
          <cx:pt idx="14">97</cx:pt>
          <cx:pt idx="15">97</cx:pt>
          <cx:pt idx="16">112</cx:pt>
          <cx:pt idx="17">127</cx:pt>
          <cx:pt idx="18">145</cx:pt>
          <cx:pt idx="19">100</cx:pt>
          <cx:pt idx="20">217</cx:pt>
          <cx:pt idx="21">22</cx:pt>
          <cx:pt idx="22">25</cx:pt>
          <cx:pt idx="23">96</cx:pt>
          <cx:pt idx="24">130</cx:pt>
          <cx:pt idx="25">245</cx:pt>
          <cx:pt idx="26">279</cx:pt>
          <cx:pt idx="27">17</cx:pt>
          <cx:pt idx="28">138</cx:pt>
        </cx:lvl>
      </cx:numDim>
    </cx:data>
    <cx:data id="1">
      <cx:numDim type="val">
        <cx:f>'Raw Data'!$G$2:$G$59</cx:f>
        <cx:lvl ptCount="58" formatCode="General">
          <cx:pt idx="0">7</cx:pt>
          <cx:pt idx="1">9</cx:pt>
          <cx:pt idx="2">10</cx:pt>
          <cx:pt idx="3">17</cx:pt>
          <cx:pt idx="4">27</cx:pt>
          <cx:pt idx="5">28</cx:pt>
          <cx:pt idx="6">28</cx:pt>
          <cx:pt idx="7">30</cx:pt>
          <cx:pt idx="8">32</cx:pt>
          <cx:pt idx="9">33</cx:pt>
          <cx:pt idx="10">38</cx:pt>
          <cx:pt idx="11">38</cx:pt>
          <cx:pt idx="12">42</cx:pt>
          <cx:pt idx="13">42</cx:pt>
          <cx:pt idx="14">52</cx:pt>
          <cx:pt idx="15">60</cx:pt>
          <cx:pt idx="16">77</cx:pt>
          <cx:pt idx="17">152</cx:pt>
          <cx:pt idx="18">169</cx:pt>
          <cx:pt idx="19">5</cx:pt>
          <cx:pt idx="20">23</cx:pt>
          <cx:pt idx="21">24</cx:pt>
          <cx:pt idx="22">27</cx:pt>
          <cx:pt idx="23">42</cx:pt>
          <cx:pt idx="24">53</cx:pt>
          <cx:pt idx="25">70</cx:pt>
          <cx:pt idx="26">77</cx:pt>
          <cx:pt idx="27">78</cx:pt>
          <cx:pt idx="28">90</cx:pt>
          <cx:pt idx="29">116</cx:pt>
          <cx:pt idx="30">8</cx:pt>
          <cx:pt idx="31">17</cx:pt>
          <cx:pt idx="32">19</cx:pt>
          <cx:pt idx="33">24</cx:pt>
          <cx:pt idx="34">25</cx:pt>
          <cx:pt idx="35">28</cx:pt>
          <cx:pt idx="36">28</cx:pt>
          <cx:pt idx="37">31</cx:pt>
          <cx:pt idx="38">36</cx:pt>
          <cx:pt idx="39">39</cx:pt>
          <cx:pt idx="40">39</cx:pt>
          <cx:pt idx="41">44</cx:pt>
          <cx:pt idx="42">52</cx:pt>
          <cx:pt idx="43">67</cx:pt>
          <cx:pt idx="44">68</cx:pt>
          <cx:pt idx="45">77</cx:pt>
          <cx:pt idx="46">79</cx:pt>
          <cx:pt idx="47">85</cx:pt>
          <cx:pt idx="48">130</cx:pt>
          <cx:pt idx="49">190</cx:pt>
          <cx:pt idx="50">219</cx:pt>
          <cx:pt idx="51">237</cx:pt>
          <cx:pt idx="52">120</cx:pt>
          <cx:pt idx="53">301</cx:pt>
          <cx:pt idx="54">30</cx:pt>
          <cx:pt idx="55">35</cx:pt>
          <cx:pt idx="56">60</cx:pt>
          <cx:pt idx="57">28</cx:pt>
        </cx:lvl>
      </cx:numDim>
    </cx:data>
    <cx:data id="2">
      <cx:numDim type="val">
        <cx:f>'Raw Data'!$G$60:$G$63</cx:f>
        <cx:lvl ptCount="4" formatCode="General">
          <cx:pt idx="0">16</cx:pt>
          <cx:pt idx="1">25</cx:pt>
          <cx:pt idx="2">83</cx:pt>
          <cx:pt idx="3">42</cx:pt>
        </cx:lvl>
      </cx:numDim>
    </cx:data>
  </cx:chartData>
  <cx:chart>
    <cx:title pos="t" align="ctr" overlay="0">
      <cx:tx>
        <cx:txData>
          <cx:v>Duration of HOT by Birth Weight Classification</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Duration of HOT by Birth Weight Classification</a:t>
          </a:r>
        </a:p>
      </cx:txPr>
    </cx:title>
    <cx:plotArea>
      <cx:plotAreaRegion>
        <cx:series layoutId="boxWhisker" uniqueId="{A15D1720-8D51-4ECB-B317-E2798F616430}">
          <cx:tx>
            <cx:txData>
              <cx:f/>
              <cx:v>SGA (n=29)</cx:v>
            </cx:txData>
          </cx:tx>
          <cx:dataId val="0"/>
          <cx:layoutPr>
            <cx:visibility meanLine="0" meanMarker="1" nonoutliers="0" outliers="1"/>
            <cx:statistics quartileMethod="exclusive"/>
          </cx:layoutPr>
        </cx:series>
        <cx:series layoutId="boxWhisker" uniqueId="{00000001-4C44-44E0-9FDA-BEED28E1BA16}">
          <cx:tx>
            <cx:txData>
              <cx:f/>
              <cx:v>AGA (n=58)</cx:v>
            </cx:txData>
          </cx:tx>
          <cx:dataId val="1"/>
          <cx:layoutPr>
            <cx:statistics quartileMethod="exclusive"/>
          </cx:layoutPr>
        </cx:series>
        <cx:series layoutId="boxWhisker" uniqueId="{00000002-4C44-44E0-9FDA-BEED28E1BA16}">
          <cx:tx>
            <cx:txData>
              <cx:f/>
              <cx:v>LGA (n=4)</cx:v>
            </cx:txData>
          </cx:tx>
          <cx:dataId val="2"/>
          <cx:layoutPr>
            <cx:statistics quartileMethod="exclusive"/>
          </cx:layoutPr>
        </cx:series>
      </cx:plotAreaRegion>
      <cx:axis id="0" hidden="1">
        <cx:catScaling gapWidth="1"/>
        <cx:tickLabels/>
      </cx:axis>
      <cx:axis id="1">
        <cx:valScaling/>
        <cx:title>
          <cx:tx>
            <cx:txData>
              <cx:v>Duration of HOT</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Duration of HOT</a:t>
              </a:r>
            </a:p>
          </cx:txPr>
        </cx:title>
        <cx:majorGridlines/>
        <cx:tickLabels/>
      </cx:axis>
    </cx:plotArea>
    <cx:legend pos="b" align="ctr" overlay="0"/>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2AF72B8-1A16-4BC3-9031-73202680543A}"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3C4452EE-198D-46EE-BF9B-B7C4F724D5A1}">
      <dgm:prSet/>
      <dgm:spPr/>
      <dgm:t>
        <a:bodyPr/>
        <a:lstStyle/>
        <a:p>
          <a:r>
            <a:rPr lang="en-US" dirty="0"/>
            <a:t>Publications Committee</a:t>
          </a:r>
        </a:p>
      </dgm:t>
    </dgm:pt>
    <dgm:pt modelId="{2ABE8EBC-DA71-4AA0-AA0F-7A09315B61D6}" type="parTrans" cxnId="{8E59672C-EF22-467D-AFBC-730F04C52766}">
      <dgm:prSet/>
      <dgm:spPr/>
      <dgm:t>
        <a:bodyPr/>
        <a:lstStyle/>
        <a:p>
          <a:endParaRPr lang="en-US"/>
        </a:p>
      </dgm:t>
    </dgm:pt>
    <dgm:pt modelId="{5ADFCB88-92EF-493C-A825-EF4AB5E33A62}" type="sibTrans" cxnId="{8E59672C-EF22-467D-AFBC-730F04C52766}">
      <dgm:prSet/>
      <dgm:spPr/>
      <dgm:t>
        <a:bodyPr/>
        <a:lstStyle/>
        <a:p>
          <a:endParaRPr lang="en-US"/>
        </a:p>
      </dgm:t>
    </dgm:pt>
    <dgm:pt modelId="{D196EF6E-A150-49EF-8436-F4EB69786580}">
      <dgm:prSet/>
      <dgm:spPr/>
      <dgm:t>
        <a:bodyPr/>
        <a:lstStyle/>
        <a:p>
          <a:r>
            <a:rPr lang="en-US" dirty="0"/>
            <a:t>We are beginning to look at publishing some of our RHO data</a:t>
          </a:r>
        </a:p>
      </dgm:t>
    </dgm:pt>
    <dgm:pt modelId="{50ACB63C-490B-4E24-98A0-39106C88B055}" type="parTrans" cxnId="{1EC8BEBE-DC62-417B-B5A8-155CB3683076}">
      <dgm:prSet/>
      <dgm:spPr/>
      <dgm:t>
        <a:bodyPr/>
        <a:lstStyle/>
        <a:p>
          <a:endParaRPr lang="en-US"/>
        </a:p>
      </dgm:t>
    </dgm:pt>
    <dgm:pt modelId="{D1DE8B5D-B597-4453-8AD8-2489056F02BF}" type="sibTrans" cxnId="{1EC8BEBE-DC62-417B-B5A8-155CB3683076}">
      <dgm:prSet/>
      <dgm:spPr/>
      <dgm:t>
        <a:bodyPr/>
        <a:lstStyle/>
        <a:p>
          <a:endParaRPr lang="en-US"/>
        </a:p>
      </dgm:t>
    </dgm:pt>
    <dgm:pt modelId="{2893EED7-82AD-4BF5-882F-38343A448ADE}">
      <dgm:prSet/>
      <dgm:spPr/>
      <dgm:t>
        <a:bodyPr/>
        <a:lstStyle/>
        <a:p>
          <a:r>
            <a:rPr lang="en-US" dirty="0"/>
            <a:t>Cost-Analysis Survey</a:t>
          </a:r>
        </a:p>
      </dgm:t>
    </dgm:pt>
    <dgm:pt modelId="{EDFC021E-130B-40D2-87A0-934208E8D951}" type="parTrans" cxnId="{BB69D5F9-D741-4F7D-88CF-28D8AFA70250}">
      <dgm:prSet/>
      <dgm:spPr/>
      <dgm:t>
        <a:bodyPr/>
        <a:lstStyle/>
        <a:p>
          <a:endParaRPr lang="en-US"/>
        </a:p>
      </dgm:t>
    </dgm:pt>
    <dgm:pt modelId="{87F8ACB8-120D-434B-9DF4-8CB15E23D506}" type="sibTrans" cxnId="{BB69D5F9-D741-4F7D-88CF-28D8AFA70250}">
      <dgm:prSet/>
      <dgm:spPr/>
      <dgm:t>
        <a:bodyPr/>
        <a:lstStyle/>
        <a:p>
          <a:endParaRPr lang="en-US"/>
        </a:p>
      </dgm:t>
    </dgm:pt>
    <dgm:pt modelId="{FAD2B64F-0D61-456B-A9E9-C436EBBFEF80}">
      <dgm:prSet/>
      <dgm:spPr/>
      <dgm:t>
        <a:bodyPr/>
        <a:lstStyle/>
        <a:p>
          <a:r>
            <a:rPr lang="en-US" dirty="0"/>
            <a:t>Coming up</a:t>
          </a:r>
        </a:p>
      </dgm:t>
    </dgm:pt>
    <dgm:pt modelId="{6B217B77-3672-4275-A0FC-D1E6125D7B4F}" type="parTrans" cxnId="{977F5DB3-F6AF-4D11-B7BE-7E88D98ADD9B}">
      <dgm:prSet/>
      <dgm:spPr/>
      <dgm:t>
        <a:bodyPr/>
        <a:lstStyle/>
        <a:p>
          <a:endParaRPr lang="en-US"/>
        </a:p>
      </dgm:t>
    </dgm:pt>
    <dgm:pt modelId="{632EA763-6A0F-4101-83EB-3DF89837B711}" type="sibTrans" cxnId="{977F5DB3-F6AF-4D11-B7BE-7E88D98ADD9B}">
      <dgm:prSet/>
      <dgm:spPr/>
      <dgm:t>
        <a:bodyPr/>
        <a:lstStyle/>
        <a:p>
          <a:endParaRPr lang="en-US"/>
        </a:p>
      </dgm:t>
    </dgm:pt>
    <dgm:pt modelId="{83F0EF9C-8AD6-44E1-B81A-F2D60AAAD241}">
      <dgm:prSet/>
      <dgm:spPr/>
      <dgm:t>
        <a:bodyPr/>
        <a:lstStyle/>
        <a:p>
          <a:r>
            <a:rPr lang="en-US" dirty="0"/>
            <a:t>Expenses related to start-up and maintenance of RHO</a:t>
          </a:r>
        </a:p>
      </dgm:t>
    </dgm:pt>
    <dgm:pt modelId="{3149CAD1-4DC3-4663-AE73-69F075475704}" type="parTrans" cxnId="{58CD9F8E-1474-47A7-9FC4-22738FECB34F}">
      <dgm:prSet/>
      <dgm:spPr/>
      <dgm:t>
        <a:bodyPr/>
        <a:lstStyle/>
        <a:p>
          <a:endParaRPr lang="en-US"/>
        </a:p>
      </dgm:t>
    </dgm:pt>
    <dgm:pt modelId="{70C8BC90-DF21-426C-808B-FEB9F65014B6}" type="sibTrans" cxnId="{58CD9F8E-1474-47A7-9FC4-22738FECB34F}">
      <dgm:prSet/>
      <dgm:spPr/>
      <dgm:t>
        <a:bodyPr/>
        <a:lstStyle/>
        <a:p>
          <a:endParaRPr lang="en-US"/>
        </a:p>
      </dgm:t>
    </dgm:pt>
    <dgm:pt modelId="{1554105B-FF21-4E1C-8109-EECF860BE72D}">
      <dgm:prSet/>
      <dgm:spPr/>
      <dgm:t>
        <a:bodyPr/>
        <a:lstStyle/>
        <a:p>
          <a:r>
            <a:rPr lang="en-US" dirty="0"/>
            <a:t>We will be forming a publications committee soon to help with these projects</a:t>
          </a:r>
        </a:p>
      </dgm:t>
    </dgm:pt>
    <dgm:pt modelId="{BCE648B7-22D2-4F7E-AF85-52AF8DA64E59}" type="parTrans" cxnId="{25639AB5-110C-4206-812B-82EE1E4FF0E3}">
      <dgm:prSet/>
      <dgm:spPr/>
      <dgm:t>
        <a:bodyPr/>
        <a:lstStyle/>
        <a:p>
          <a:endParaRPr lang="en-US"/>
        </a:p>
      </dgm:t>
    </dgm:pt>
    <dgm:pt modelId="{B02C7B63-A3C4-4962-83FC-6280364D2A05}" type="sibTrans" cxnId="{25639AB5-110C-4206-812B-82EE1E4FF0E3}">
      <dgm:prSet/>
      <dgm:spPr/>
      <dgm:t>
        <a:bodyPr/>
        <a:lstStyle/>
        <a:p>
          <a:endParaRPr lang="en-US"/>
        </a:p>
      </dgm:t>
    </dgm:pt>
    <dgm:pt modelId="{CEA76F85-446D-4B08-852D-E2D192428BA3}" type="pres">
      <dgm:prSet presAssocID="{D2AF72B8-1A16-4BC3-9031-73202680543A}" presName="linear" presStyleCnt="0">
        <dgm:presLayoutVars>
          <dgm:dir/>
          <dgm:animLvl val="lvl"/>
          <dgm:resizeHandles val="exact"/>
        </dgm:presLayoutVars>
      </dgm:prSet>
      <dgm:spPr/>
    </dgm:pt>
    <dgm:pt modelId="{57D9F8CB-1F13-4E82-BF1B-49C36CB2D902}" type="pres">
      <dgm:prSet presAssocID="{3C4452EE-198D-46EE-BF9B-B7C4F724D5A1}" presName="parentLin" presStyleCnt="0"/>
      <dgm:spPr/>
    </dgm:pt>
    <dgm:pt modelId="{69B9F37A-BB2F-4105-9B1C-40924CF2775F}" type="pres">
      <dgm:prSet presAssocID="{3C4452EE-198D-46EE-BF9B-B7C4F724D5A1}" presName="parentLeftMargin" presStyleLbl="node1" presStyleIdx="0" presStyleCnt="2"/>
      <dgm:spPr/>
    </dgm:pt>
    <dgm:pt modelId="{7CA5FC5D-F547-4E6F-95A3-0209E8EC9409}" type="pres">
      <dgm:prSet presAssocID="{3C4452EE-198D-46EE-BF9B-B7C4F724D5A1}" presName="parentText" presStyleLbl="node1" presStyleIdx="0" presStyleCnt="2">
        <dgm:presLayoutVars>
          <dgm:chMax val="0"/>
          <dgm:bulletEnabled val="1"/>
        </dgm:presLayoutVars>
      </dgm:prSet>
      <dgm:spPr/>
    </dgm:pt>
    <dgm:pt modelId="{55E4FA6F-B510-4F6C-B4C7-F9088B9A56B7}" type="pres">
      <dgm:prSet presAssocID="{3C4452EE-198D-46EE-BF9B-B7C4F724D5A1}" presName="negativeSpace" presStyleCnt="0"/>
      <dgm:spPr/>
    </dgm:pt>
    <dgm:pt modelId="{28B61D5E-D684-4C75-89A5-C509E848B788}" type="pres">
      <dgm:prSet presAssocID="{3C4452EE-198D-46EE-BF9B-B7C4F724D5A1}" presName="childText" presStyleLbl="conFgAcc1" presStyleIdx="0" presStyleCnt="2">
        <dgm:presLayoutVars>
          <dgm:bulletEnabled val="1"/>
        </dgm:presLayoutVars>
      </dgm:prSet>
      <dgm:spPr/>
    </dgm:pt>
    <dgm:pt modelId="{E53CC86C-AA36-42DD-BBD7-67BECA89CBB9}" type="pres">
      <dgm:prSet presAssocID="{5ADFCB88-92EF-493C-A825-EF4AB5E33A62}" presName="spaceBetweenRectangles" presStyleCnt="0"/>
      <dgm:spPr/>
    </dgm:pt>
    <dgm:pt modelId="{9C59FAB6-D07F-4361-BD4F-294F2F1C4369}" type="pres">
      <dgm:prSet presAssocID="{2893EED7-82AD-4BF5-882F-38343A448ADE}" presName="parentLin" presStyleCnt="0"/>
      <dgm:spPr/>
    </dgm:pt>
    <dgm:pt modelId="{41E8878A-43E4-41AA-B620-A0EA1BDE525C}" type="pres">
      <dgm:prSet presAssocID="{2893EED7-82AD-4BF5-882F-38343A448ADE}" presName="parentLeftMargin" presStyleLbl="node1" presStyleIdx="0" presStyleCnt="2"/>
      <dgm:spPr/>
    </dgm:pt>
    <dgm:pt modelId="{911F9AFF-F1F4-484B-84AB-82707A7F444A}" type="pres">
      <dgm:prSet presAssocID="{2893EED7-82AD-4BF5-882F-38343A448ADE}" presName="parentText" presStyleLbl="node1" presStyleIdx="1" presStyleCnt="2">
        <dgm:presLayoutVars>
          <dgm:chMax val="0"/>
          <dgm:bulletEnabled val="1"/>
        </dgm:presLayoutVars>
      </dgm:prSet>
      <dgm:spPr/>
    </dgm:pt>
    <dgm:pt modelId="{DC092132-E0A1-49F8-8D65-1FF897BAEFB7}" type="pres">
      <dgm:prSet presAssocID="{2893EED7-82AD-4BF5-882F-38343A448ADE}" presName="negativeSpace" presStyleCnt="0"/>
      <dgm:spPr/>
    </dgm:pt>
    <dgm:pt modelId="{9FE93CE1-239C-4DE2-8EA4-D5A420821774}" type="pres">
      <dgm:prSet presAssocID="{2893EED7-82AD-4BF5-882F-38343A448ADE}" presName="childText" presStyleLbl="conFgAcc1" presStyleIdx="1" presStyleCnt="2">
        <dgm:presLayoutVars>
          <dgm:bulletEnabled val="1"/>
        </dgm:presLayoutVars>
      </dgm:prSet>
      <dgm:spPr/>
    </dgm:pt>
  </dgm:ptLst>
  <dgm:cxnLst>
    <dgm:cxn modelId="{19FB1A01-52E3-426A-BC65-4D529F326E93}" type="presOf" srcId="{FAD2B64F-0D61-456B-A9E9-C436EBBFEF80}" destId="{9FE93CE1-239C-4DE2-8EA4-D5A420821774}" srcOrd="0" destOrd="0" presId="urn:microsoft.com/office/officeart/2005/8/layout/list1"/>
    <dgm:cxn modelId="{D7C77304-558C-4AD3-AF98-8FB2EABDCAC9}" type="presOf" srcId="{3C4452EE-198D-46EE-BF9B-B7C4F724D5A1}" destId="{69B9F37A-BB2F-4105-9B1C-40924CF2775F}" srcOrd="0" destOrd="0" presId="urn:microsoft.com/office/officeart/2005/8/layout/list1"/>
    <dgm:cxn modelId="{EA218216-B3DF-4730-864B-20DE411937B6}" type="presOf" srcId="{D196EF6E-A150-49EF-8436-F4EB69786580}" destId="{28B61D5E-D684-4C75-89A5-C509E848B788}" srcOrd="0" destOrd="0" presId="urn:microsoft.com/office/officeart/2005/8/layout/list1"/>
    <dgm:cxn modelId="{8E59672C-EF22-467D-AFBC-730F04C52766}" srcId="{D2AF72B8-1A16-4BC3-9031-73202680543A}" destId="{3C4452EE-198D-46EE-BF9B-B7C4F724D5A1}" srcOrd="0" destOrd="0" parTransId="{2ABE8EBC-DA71-4AA0-AA0F-7A09315B61D6}" sibTransId="{5ADFCB88-92EF-493C-A825-EF4AB5E33A62}"/>
    <dgm:cxn modelId="{7F595F37-6977-415A-BF9F-3E5061D86401}" type="presOf" srcId="{3C4452EE-198D-46EE-BF9B-B7C4F724D5A1}" destId="{7CA5FC5D-F547-4E6F-95A3-0209E8EC9409}" srcOrd="1" destOrd="0" presId="urn:microsoft.com/office/officeart/2005/8/layout/list1"/>
    <dgm:cxn modelId="{F0B55C3B-FB51-48EF-8DAB-CC94611D1D4B}" type="presOf" srcId="{1554105B-FF21-4E1C-8109-EECF860BE72D}" destId="{28B61D5E-D684-4C75-89A5-C509E848B788}" srcOrd="0" destOrd="1" presId="urn:microsoft.com/office/officeart/2005/8/layout/list1"/>
    <dgm:cxn modelId="{58CD9F8E-1474-47A7-9FC4-22738FECB34F}" srcId="{2893EED7-82AD-4BF5-882F-38343A448ADE}" destId="{83F0EF9C-8AD6-44E1-B81A-F2D60AAAD241}" srcOrd="1" destOrd="0" parTransId="{3149CAD1-4DC3-4663-AE73-69F075475704}" sibTransId="{70C8BC90-DF21-426C-808B-FEB9F65014B6}"/>
    <dgm:cxn modelId="{1A5C8C98-4B25-456C-BFC4-7270E7F2C46E}" type="presOf" srcId="{D2AF72B8-1A16-4BC3-9031-73202680543A}" destId="{CEA76F85-446D-4B08-852D-E2D192428BA3}" srcOrd="0" destOrd="0" presId="urn:microsoft.com/office/officeart/2005/8/layout/list1"/>
    <dgm:cxn modelId="{A94B61A9-E9AD-4EF9-9EC6-B7D5DEF2C8C5}" type="presOf" srcId="{2893EED7-82AD-4BF5-882F-38343A448ADE}" destId="{41E8878A-43E4-41AA-B620-A0EA1BDE525C}" srcOrd="0" destOrd="0" presId="urn:microsoft.com/office/officeart/2005/8/layout/list1"/>
    <dgm:cxn modelId="{BBE7ACA9-D4F7-4DA8-A303-33677D51F9F0}" type="presOf" srcId="{83F0EF9C-8AD6-44E1-B81A-F2D60AAAD241}" destId="{9FE93CE1-239C-4DE2-8EA4-D5A420821774}" srcOrd="0" destOrd="1" presId="urn:microsoft.com/office/officeart/2005/8/layout/list1"/>
    <dgm:cxn modelId="{977F5DB3-F6AF-4D11-B7BE-7E88D98ADD9B}" srcId="{2893EED7-82AD-4BF5-882F-38343A448ADE}" destId="{FAD2B64F-0D61-456B-A9E9-C436EBBFEF80}" srcOrd="0" destOrd="0" parTransId="{6B217B77-3672-4275-A0FC-D1E6125D7B4F}" sibTransId="{632EA763-6A0F-4101-83EB-3DF89837B711}"/>
    <dgm:cxn modelId="{25639AB5-110C-4206-812B-82EE1E4FF0E3}" srcId="{3C4452EE-198D-46EE-BF9B-B7C4F724D5A1}" destId="{1554105B-FF21-4E1C-8109-EECF860BE72D}" srcOrd="1" destOrd="0" parTransId="{BCE648B7-22D2-4F7E-AF85-52AF8DA64E59}" sibTransId="{B02C7B63-A3C4-4962-83FC-6280364D2A05}"/>
    <dgm:cxn modelId="{D8D10BBD-8435-4954-84CC-C4D9BF6E6EB1}" type="presOf" srcId="{2893EED7-82AD-4BF5-882F-38343A448ADE}" destId="{911F9AFF-F1F4-484B-84AB-82707A7F444A}" srcOrd="1" destOrd="0" presId="urn:microsoft.com/office/officeart/2005/8/layout/list1"/>
    <dgm:cxn modelId="{1EC8BEBE-DC62-417B-B5A8-155CB3683076}" srcId="{3C4452EE-198D-46EE-BF9B-B7C4F724D5A1}" destId="{D196EF6E-A150-49EF-8436-F4EB69786580}" srcOrd="0" destOrd="0" parTransId="{50ACB63C-490B-4E24-98A0-39106C88B055}" sibTransId="{D1DE8B5D-B597-4453-8AD8-2489056F02BF}"/>
    <dgm:cxn modelId="{BB69D5F9-D741-4F7D-88CF-28D8AFA70250}" srcId="{D2AF72B8-1A16-4BC3-9031-73202680543A}" destId="{2893EED7-82AD-4BF5-882F-38343A448ADE}" srcOrd="1" destOrd="0" parTransId="{EDFC021E-130B-40D2-87A0-934208E8D951}" sibTransId="{87F8ACB8-120D-434B-9DF4-8CB15E23D506}"/>
    <dgm:cxn modelId="{1BAA7A5D-08D8-4977-8D68-A874D80C0850}" type="presParOf" srcId="{CEA76F85-446D-4B08-852D-E2D192428BA3}" destId="{57D9F8CB-1F13-4E82-BF1B-49C36CB2D902}" srcOrd="0" destOrd="0" presId="urn:microsoft.com/office/officeart/2005/8/layout/list1"/>
    <dgm:cxn modelId="{B07F8989-EA46-4B76-BBC1-65CC856FCF44}" type="presParOf" srcId="{57D9F8CB-1F13-4E82-BF1B-49C36CB2D902}" destId="{69B9F37A-BB2F-4105-9B1C-40924CF2775F}" srcOrd="0" destOrd="0" presId="urn:microsoft.com/office/officeart/2005/8/layout/list1"/>
    <dgm:cxn modelId="{B1F6AC86-8375-45C3-9C74-7A12CA703FD8}" type="presParOf" srcId="{57D9F8CB-1F13-4E82-BF1B-49C36CB2D902}" destId="{7CA5FC5D-F547-4E6F-95A3-0209E8EC9409}" srcOrd="1" destOrd="0" presId="urn:microsoft.com/office/officeart/2005/8/layout/list1"/>
    <dgm:cxn modelId="{602840D9-CA8F-41F8-99FD-53870A79DC58}" type="presParOf" srcId="{CEA76F85-446D-4B08-852D-E2D192428BA3}" destId="{55E4FA6F-B510-4F6C-B4C7-F9088B9A56B7}" srcOrd="1" destOrd="0" presId="urn:microsoft.com/office/officeart/2005/8/layout/list1"/>
    <dgm:cxn modelId="{D75EF0B8-C907-49DE-B32F-BA116C2F5306}" type="presParOf" srcId="{CEA76F85-446D-4B08-852D-E2D192428BA3}" destId="{28B61D5E-D684-4C75-89A5-C509E848B788}" srcOrd="2" destOrd="0" presId="urn:microsoft.com/office/officeart/2005/8/layout/list1"/>
    <dgm:cxn modelId="{AC33C49E-AF2A-4E62-9468-E5278F8B43CF}" type="presParOf" srcId="{CEA76F85-446D-4B08-852D-E2D192428BA3}" destId="{E53CC86C-AA36-42DD-BBD7-67BECA89CBB9}" srcOrd="3" destOrd="0" presId="urn:microsoft.com/office/officeart/2005/8/layout/list1"/>
    <dgm:cxn modelId="{3BE05D54-9147-4881-AA97-2739F1790001}" type="presParOf" srcId="{CEA76F85-446D-4B08-852D-E2D192428BA3}" destId="{9C59FAB6-D07F-4361-BD4F-294F2F1C4369}" srcOrd="4" destOrd="0" presId="urn:microsoft.com/office/officeart/2005/8/layout/list1"/>
    <dgm:cxn modelId="{4AA4C2CD-7DD8-49C7-9EB0-3200C57AD363}" type="presParOf" srcId="{9C59FAB6-D07F-4361-BD4F-294F2F1C4369}" destId="{41E8878A-43E4-41AA-B620-A0EA1BDE525C}" srcOrd="0" destOrd="0" presId="urn:microsoft.com/office/officeart/2005/8/layout/list1"/>
    <dgm:cxn modelId="{C18B3EB2-FE54-480A-A0F2-444CAE5E061E}" type="presParOf" srcId="{9C59FAB6-D07F-4361-BD4F-294F2F1C4369}" destId="{911F9AFF-F1F4-484B-84AB-82707A7F444A}" srcOrd="1" destOrd="0" presId="urn:microsoft.com/office/officeart/2005/8/layout/list1"/>
    <dgm:cxn modelId="{87481055-C5CD-4AA1-8A24-225305CE69A1}" type="presParOf" srcId="{CEA76F85-446D-4B08-852D-E2D192428BA3}" destId="{DC092132-E0A1-49F8-8D65-1FF897BAEFB7}" srcOrd="5" destOrd="0" presId="urn:microsoft.com/office/officeart/2005/8/layout/list1"/>
    <dgm:cxn modelId="{BDF04B3F-3C43-4937-893E-78E223DD147E}" type="presParOf" srcId="{CEA76F85-446D-4B08-852D-E2D192428BA3}" destId="{9FE93CE1-239C-4DE2-8EA4-D5A42082177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DDFFF6-2131-4BFB-9387-EBB8BF9DCF28}" type="doc">
      <dgm:prSet loTypeId="urn:microsoft.com/office/officeart/2005/8/layout/vList2" loCatId="list" qsTypeId="urn:microsoft.com/office/officeart/2005/8/quickstyle/simple2" qsCatId="simple" csTypeId="urn:microsoft.com/office/officeart/2005/8/colors/accent3_2" csCatId="accent3"/>
      <dgm:spPr/>
      <dgm:t>
        <a:bodyPr/>
        <a:lstStyle/>
        <a:p>
          <a:endParaRPr lang="en-US"/>
        </a:p>
      </dgm:t>
    </dgm:pt>
    <dgm:pt modelId="{5B039F67-2606-4202-802A-BA61EA5039D1}">
      <dgm:prSet custT="1"/>
      <dgm:spPr/>
      <dgm:t>
        <a:bodyPr/>
        <a:lstStyle/>
        <a:p>
          <a:r>
            <a:rPr lang="en-US" sz="2400" dirty="0"/>
            <a:t>Our infants at higher altitudes are having generally lower O2 saturations, take longer to wean, and are more likely to require an increase. </a:t>
          </a:r>
        </a:p>
      </dgm:t>
    </dgm:pt>
    <dgm:pt modelId="{00298468-8313-45B2-8604-5F7BDFBFCFEA}" type="parTrans" cxnId="{F4E746BC-9933-450C-B7CA-3BE737A1F878}">
      <dgm:prSet/>
      <dgm:spPr/>
      <dgm:t>
        <a:bodyPr/>
        <a:lstStyle/>
        <a:p>
          <a:endParaRPr lang="en-US"/>
        </a:p>
      </dgm:t>
    </dgm:pt>
    <dgm:pt modelId="{3883A2EC-4E0A-4063-A592-5C127933A85E}" type="sibTrans" cxnId="{F4E746BC-9933-450C-B7CA-3BE737A1F878}">
      <dgm:prSet/>
      <dgm:spPr/>
      <dgm:t>
        <a:bodyPr/>
        <a:lstStyle/>
        <a:p>
          <a:endParaRPr lang="en-US"/>
        </a:p>
      </dgm:t>
    </dgm:pt>
    <dgm:pt modelId="{280AC274-E3D8-472B-B8FA-6C8FBBB49151}">
      <dgm:prSet custT="1"/>
      <dgm:spPr/>
      <dgm:t>
        <a:bodyPr/>
        <a:lstStyle/>
        <a:p>
          <a:r>
            <a:rPr lang="en-US" sz="2400" dirty="0"/>
            <a:t>Three options…</a:t>
          </a:r>
        </a:p>
      </dgm:t>
    </dgm:pt>
    <dgm:pt modelId="{DD9E068B-5A9C-428C-9635-C50BE092E00B}" type="parTrans" cxnId="{4676E1AC-4FB8-4096-B3C8-BBCF1A83B704}">
      <dgm:prSet/>
      <dgm:spPr/>
      <dgm:t>
        <a:bodyPr/>
        <a:lstStyle/>
        <a:p>
          <a:endParaRPr lang="en-US"/>
        </a:p>
      </dgm:t>
    </dgm:pt>
    <dgm:pt modelId="{E52C0E98-392E-41D5-A1C8-F61C1BD47FC3}" type="sibTrans" cxnId="{4676E1AC-4FB8-4096-B3C8-BBCF1A83B704}">
      <dgm:prSet/>
      <dgm:spPr/>
      <dgm:t>
        <a:bodyPr/>
        <a:lstStyle/>
        <a:p>
          <a:endParaRPr lang="en-US"/>
        </a:p>
      </dgm:t>
    </dgm:pt>
    <dgm:pt modelId="{1351AD96-5CC3-42F9-8CDA-943780509486}">
      <dgm:prSet custT="1"/>
      <dgm:spPr/>
      <dgm:t>
        <a:bodyPr/>
        <a:lstStyle/>
        <a:p>
          <a:r>
            <a:rPr lang="en-US" sz="2000"/>
            <a:t>Change standards for requesting an increase</a:t>
          </a:r>
          <a:endParaRPr lang="en-US" sz="2000" dirty="0"/>
        </a:p>
      </dgm:t>
    </dgm:pt>
    <dgm:pt modelId="{20F5BC8D-4293-4121-AB1A-48A2EC715174}" type="parTrans" cxnId="{70C9740B-8F5E-4E3D-A274-758EDB5EFEF0}">
      <dgm:prSet/>
      <dgm:spPr/>
      <dgm:t>
        <a:bodyPr/>
        <a:lstStyle/>
        <a:p>
          <a:endParaRPr lang="en-US"/>
        </a:p>
      </dgm:t>
    </dgm:pt>
    <dgm:pt modelId="{C1F8D4CB-C603-4E76-B765-D846481B31D1}" type="sibTrans" cxnId="{70C9740B-8F5E-4E3D-A274-758EDB5EFEF0}">
      <dgm:prSet/>
      <dgm:spPr/>
      <dgm:t>
        <a:bodyPr/>
        <a:lstStyle/>
        <a:p>
          <a:endParaRPr lang="en-US"/>
        </a:p>
      </dgm:t>
    </dgm:pt>
    <dgm:pt modelId="{04065767-3B88-4050-B51A-1BAC9D6E4157}">
      <dgm:prSet custT="1"/>
      <dgm:spPr/>
      <dgm:t>
        <a:bodyPr/>
        <a:lstStyle/>
        <a:p>
          <a:r>
            <a:rPr lang="en-US" sz="2000"/>
            <a:t>Change check-in frequency</a:t>
          </a:r>
          <a:endParaRPr lang="en-US" sz="2000" dirty="0"/>
        </a:p>
      </dgm:t>
    </dgm:pt>
    <dgm:pt modelId="{EBE0FDBE-858A-4DA0-A2D6-12F95EC67462}" type="parTrans" cxnId="{5B7239CE-98ED-414B-93C3-EDD90CCE7AE5}">
      <dgm:prSet/>
      <dgm:spPr/>
      <dgm:t>
        <a:bodyPr/>
        <a:lstStyle/>
        <a:p>
          <a:endParaRPr lang="en-US"/>
        </a:p>
      </dgm:t>
    </dgm:pt>
    <dgm:pt modelId="{FC2497C9-FAB7-4643-8D27-088B70338D26}" type="sibTrans" cxnId="{5B7239CE-98ED-414B-93C3-EDD90CCE7AE5}">
      <dgm:prSet/>
      <dgm:spPr/>
      <dgm:t>
        <a:bodyPr/>
        <a:lstStyle/>
        <a:p>
          <a:endParaRPr lang="en-US"/>
        </a:p>
      </dgm:t>
    </dgm:pt>
    <dgm:pt modelId="{11033BAB-B1D5-490D-BCF7-49BCDD0D1A94}">
      <dgm:prSet custT="1"/>
      <dgm:spPr/>
      <dgm:t>
        <a:bodyPr/>
        <a:lstStyle/>
        <a:p>
          <a:r>
            <a:rPr lang="en-US" sz="2000"/>
            <a:t>No change to protocol</a:t>
          </a:r>
          <a:endParaRPr lang="en-US" sz="2000" dirty="0"/>
        </a:p>
      </dgm:t>
    </dgm:pt>
    <dgm:pt modelId="{56123863-CAED-475D-B9D1-CC377D4AB621}" type="parTrans" cxnId="{5F952DCE-B26C-4198-8A12-B9373223E467}">
      <dgm:prSet/>
      <dgm:spPr/>
      <dgm:t>
        <a:bodyPr/>
        <a:lstStyle/>
        <a:p>
          <a:endParaRPr lang="en-US"/>
        </a:p>
      </dgm:t>
    </dgm:pt>
    <dgm:pt modelId="{0F005C03-D10A-4C26-AE4D-8956AD2A9CEF}" type="sibTrans" cxnId="{5F952DCE-B26C-4198-8A12-B9373223E467}">
      <dgm:prSet/>
      <dgm:spPr/>
      <dgm:t>
        <a:bodyPr/>
        <a:lstStyle/>
        <a:p>
          <a:endParaRPr lang="en-US"/>
        </a:p>
      </dgm:t>
    </dgm:pt>
    <dgm:pt modelId="{5618B645-FFBB-4195-989A-395C4D3FFD3A}">
      <dgm:prSet custT="1"/>
      <dgm:spPr/>
      <dgm:t>
        <a:bodyPr/>
        <a:lstStyle/>
        <a:p>
          <a:r>
            <a:rPr lang="en-US" sz="2400" dirty="0"/>
            <a:t>Things to think about</a:t>
          </a:r>
        </a:p>
      </dgm:t>
    </dgm:pt>
    <dgm:pt modelId="{6EDC4673-35D3-4EB1-92BD-F5A50F82B4B4}" type="parTrans" cxnId="{8107AB77-EFFC-483C-B0A0-A24A3FDBC064}">
      <dgm:prSet/>
      <dgm:spPr/>
      <dgm:t>
        <a:bodyPr/>
        <a:lstStyle/>
        <a:p>
          <a:endParaRPr lang="en-US"/>
        </a:p>
      </dgm:t>
    </dgm:pt>
    <dgm:pt modelId="{C5F3176D-63A5-49E8-810D-E7DF576AA68A}" type="sibTrans" cxnId="{8107AB77-EFFC-483C-B0A0-A24A3FDBC064}">
      <dgm:prSet/>
      <dgm:spPr/>
      <dgm:t>
        <a:bodyPr/>
        <a:lstStyle/>
        <a:p>
          <a:endParaRPr lang="en-US"/>
        </a:p>
      </dgm:t>
    </dgm:pt>
    <dgm:pt modelId="{3D76423C-8A34-4C94-B43E-0A2BA64B265E}">
      <dgm:prSet custT="1"/>
      <dgm:spPr/>
      <dgm:t>
        <a:bodyPr/>
        <a:lstStyle/>
        <a:p>
          <a:r>
            <a:rPr lang="en-US" sz="2000"/>
            <a:t>Are there safety concerns?</a:t>
          </a:r>
          <a:endParaRPr lang="en-US" sz="2000" dirty="0"/>
        </a:p>
      </dgm:t>
    </dgm:pt>
    <dgm:pt modelId="{445A5EF4-812E-42C8-8025-D242F5D43210}" type="parTrans" cxnId="{C381C8E0-694A-4EC8-9527-72F09A7175C8}">
      <dgm:prSet/>
      <dgm:spPr/>
      <dgm:t>
        <a:bodyPr/>
        <a:lstStyle/>
        <a:p>
          <a:endParaRPr lang="en-US"/>
        </a:p>
      </dgm:t>
    </dgm:pt>
    <dgm:pt modelId="{56EAC698-311E-4547-AD90-C08FD129376C}" type="sibTrans" cxnId="{C381C8E0-694A-4EC8-9527-72F09A7175C8}">
      <dgm:prSet/>
      <dgm:spPr/>
      <dgm:t>
        <a:bodyPr/>
        <a:lstStyle/>
        <a:p>
          <a:endParaRPr lang="en-US"/>
        </a:p>
      </dgm:t>
    </dgm:pt>
    <dgm:pt modelId="{411E66DC-938D-4C47-A5E2-C97320815FA3}">
      <dgm:prSet custT="1"/>
      <dgm:spPr/>
      <dgm:t>
        <a:bodyPr/>
        <a:lstStyle/>
        <a:p>
          <a:r>
            <a:rPr lang="en-US" sz="2000"/>
            <a:t>Is our algorithm too strict? </a:t>
          </a:r>
          <a:endParaRPr lang="en-US" sz="2000" dirty="0"/>
        </a:p>
      </dgm:t>
    </dgm:pt>
    <dgm:pt modelId="{63324839-4923-4D49-A2EA-97814E7E061E}" type="parTrans" cxnId="{1BDF75EE-84D7-49C3-80D8-E377C9D75353}">
      <dgm:prSet/>
      <dgm:spPr/>
      <dgm:t>
        <a:bodyPr/>
        <a:lstStyle/>
        <a:p>
          <a:endParaRPr lang="en-US"/>
        </a:p>
      </dgm:t>
    </dgm:pt>
    <dgm:pt modelId="{CFBD1FE4-40E1-411D-97CA-086B0BAE3A5E}" type="sibTrans" cxnId="{1BDF75EE-84D7-49C3-80D8-E377C9D75353}">
      <dgm:prSet/>
      <dgm:spPr/>
      <dgm:t>
        <a:bodyPr/>
        <a:lstStyle/>
        <a:p>
          <a:endParaRPr lang="en-US"/>
        </a:p>
      </dgm:t>
    </dgm:pt>
    <dgm:pt modelId="{739485B8-51F9-4AC8-8801-E33A9D757633}" type="pres">
      <dgm:prSet presAssocID="{EBDDFFF6-2131-4BFB-9387-EBB8BF9DCF28}" presName="linear" presStyleCnt="0">
        <dgm:presLayoutVars>
          <dgm:animLvl val="lvl"/>
          <dgm:resizeHandles val="exact"/>
        </dgm:presLayoutVars>
      </dgm:prSet>
      <dgm:spPr/>
    </dgm:pt>
    <dgm:pt modelId="{3F920B25-02BB-40ED-9133-B4BDF790F7C2}" type="pres">
      <dgm:prSet presAssocID="{5B039F67-2606-4202-802A-BA61EA5039D1}" presName="parentText" presStyleLbl="node1" presStyleIdx="0" presStyleCnt="3">
        <dgm:presLayoutVars>
          <dgm:chMax val="0"/>
          <dgm:bulletEnabled val="1"/>
        </dgm:presLayoutVars>
      </dgm:prSet>
      <dgm:spPr/>
    </dgm:pt>
    <dgm:pt modelId="{8FFD330A-36E4-4E45-984C-AFA3FF707477}" type="pres">
      <dgm:prSet presAssocID="{3883A2EC-4E0A-4063-A592-5C127933A85E}" presName="spacer" presStyleCnt="0"/>
      <dgm:spPr/>
    </dgm:pt>
    <dgm:pt modelId="{749F4F9D-DC83-4023-B6AC-5112B95BE43C}" type="pres">
      <dgm:prSet presAssocID="{280AC274-E3D8-472B-B8FA-6C8FBBB49151}" presName="parentText" presStyleLbl="node1" presStyleIdx="1" presStyleCnt="3">
        <dgm:presLayoutVars>
          <dgm:chMax val="0"/>
          <dgm:bulletEnabled val="1"/>
        </dgm:presLayoutVars>
      </dgm:prSet>
      <dgm:spPr/>
    </dgm:pt>
    <dgm:pt modelId="{B7964E2F-7B23-44E4-BD25-376AB56B65D0}" type="pres">
      <dgm:prSet presAssocID="{280AC274-E3D8-472B-B8FA-6C8FBBB49151}" presName="childText" presStyleLbl="revTx" presStyleIdx="0" presStyleCnt="2">
        <dgm:presLayoutVars>
          <dgm:bulletEnabled val="1"/>
        </dgm:presLayoutVars>
      </dgm:prSet>
      <dgm:spPr/>
    </dgm:pt>
    <dgm:pt modelId="{208D6A52-95B4-4E84-BE85-B39827E48D7F}" type="pres">
      <dgm:prSet presAssocID="{5618B645-FFBB-4195-989A-395C4D3FFD3A}" presName="parentText" presStyleLbl="node1" presStyleIdx="2" presStyleCnt="3">
        <dgm:presLayoutVars>
          <dgm:chMax val="0"/>
          <dgm:bulletEnabled val="1"/>
        </dgm:presLayoutVars>
      </dgm:prSet>
      <dgm:spPr/>
    </dgm:pt>
    <dgm:pt modelId="{6877B84A-1F3E-47C1-BFAC-1AE8465E1960}" type="pres">
      <dgm:prSet presAssocID="{5618B645-FFBB-4195-989A-395C4D3FFD3A}" presName="childText" presStyleLbl="revTx" presStyleIdx="1" presStyleCnt="2">
        <dgm:presLayoutVars>
          <dgm:bulletEnabled val="1"/>
        </dgm:presLayoutVars>
      </dgm:prSet>
      <dgm:spPr/>
    </dgm:pt>
  </dgm:ptLst>
  <dgm:cxnLst>
    <dgm:cxn modelId="{70C9740B-8F5E-4E3D-A274-758EDB5EFEF0}" srcId="{280AC274-E3D8-472B-B8FA-6C8FBBB49151}" destId="{1351AD96-5CC3-42F9-8CDA-943780509486}" srcOrd="0" destOrd="0" parTransId="{20F5BC8D-4293-4121-AB1A-48A2EC715174}" sibTransId="{C1F8D4CB-C603-4E76-B765-D846481B31D1}"/>
    <dgm:cxn modelId="{F9BC0A1B-A141-4E00-93BF-A25CCEC98873}" type="presOf" srcId="{411E66DC-938D-4C47-A5E2-C97320815FA3}" destId="{6877B84A-1F3E-47C1-BFAC-1AE8465E1960}" srcOrd="0" destOrd="1" presId="urn:microsoft.com/office/officeart/2005/8/layout/vList2"/>
    <dgm:cxn modelId="{4E526C39-4C50-4CC1-AC23-0F7FDD82014D}" type="presOf" srcId="{5618B645-FFBB-4195-989A-395C4D3FFD3A}" destId="{208D6A52-95B4-4E84-BE85-B39827E48D7F}" srcOrd="0" destOrd="0" presId="urn:microsoft.com/office/officeart/2005/8/layout/vList2"/>
    <dgm:cxn modelId="{5E9C214C-E59E-4C5E-830C-AAD0AC9B1845}" type="presOf" srcId="{5B039F67-2606-4202-802A-BA61EA5039D1}" destId="{3F920B25-02BB-40ED-9133-B4BDF790F7C2}" srcOrd="0" destOrd="0" presId="urn:microsoft.com/office/officeart/2005/8/layout/vList2"/>
    <dgm:cxn modelId="{F3DB2851-B3F0-469C-907D-359967A47500}" type="presOf" srcId="{EBDDFFF6-2131-4BFB-9387-EBB8BF9DCF28}" destId="{739485B8-51F9-4AC8-8801-E33A9D757633}" srcOrd="0" destOrd="0" presId="urn:microsoft.com/office/officeart/2005/8/layout/vList2"/>
    <dgm:cxn modelId="{8107AB77-EFFC-483C-B0A0-A24A3FDBC064}" srcId="{EBDDFFF6-2131-4BFB-9387-EBB8BF9DCF28}" destId="{5618B645-FFBB-4195-989A-395C4D3FFD3A}" srcOrd="2" destOrd="0" parTransId="{6EDC4673-35D3-4EB1-92BD-F5A50F82B4B4}" sibTransId="{C5F3176D-63A5-49E8-810D-E7DF576AA68A}"/>
    <dgm:cxn modelId="{499EFF8A-2BA3-41C5-85CA-4C5EE64C26F6}" type="presOf" srcId="{04065767-3B88-4050-B51A-1BAC9D6E4157}" destId="{B7964E2F-7B23-44E4-BD25-376AB56B65D0}" srcOrd="0" destOrd="1" presId="urn:microsoft.com/office/officeart/2005/8/layout/vList2"/>
    <dgm:cxn modelId="{56B0B895-39B8-4840-AB50-10D76A0A0772}" type="presOf" srcId="{280AC274-E3D8-472B-B8FA-6C8FBBB49151}" destId="{749F4F9D-DC83-4023-B6AC-5112B95BE43C}" srcOrd="0" destOrd="0" presId="urn:microsoft.com/office/officeart/2005/8/layout/vList2"/>
    <dgm:cxn modelId="{4FF89CA9-1FCF-4968-950F-2717EE6EE419}" type="presOf" srcId="{11033BAB-B1D5-490D-BCF7-49BCDD0D1A94}" destId="{B7964E2F-7B23-44E4-BD25-376AB56B65D0}" srcOrd="0" destOrd="2" presId="urn:microsoft.com/office/officeart/2005/8/layout/vList2"/>
    <dgm:cxn modelId="{4676E1AC-4FB8-4096-B3C8-BBCF1A83B704}" srcId="{EBDDFFF6-2131-4BFB-9387-EBB8BF9DCF28}" destId="{280AC274-E3D8-472B-B8FA-6C8FBBB49151}" srcOrd="1" destOrd="0" parTransId="{DD9E068B-5A9C-428C-9635-C50BE092E00B}" sibTransId="{E52C0E98-392E-41D5-A1C8-F61C1BD47FC3}"/>
    <dgm:cxn modelId="{AA7371B0-7BC9-4F9A-9BD5-2E570EBFBF7C}" type="presOf" srcId="{3D76423C-8A34-4C94-B43E-0A2BA64B265E}" destId="{6877B84A-1F3E-47C1-BFAC-1AE8465E1960}" srcOrd="0" destOrd="0" presId="urn:microsoft.com/office/officeart/2005/8/layout/vList2"/>
    <dgm:cxn modelId="{F4E746BC-9933-450C-B7CA-3BE737A1F878}" srcId="{EBDDFFF6-2131-4BFB-9387-EBB8BF9DCF28}" destId="{5B039F67-2606-4202-802A-BA61EA5039D1}" srcOrd="0" destOrd="0" parTransId="{00298468-8313-45B2-8604-5F7BDFBFCFEA}" sibTransId="{3883A2EC-4E0A-4063-A592-5C127933A85E}"/>
    <dgm:cxn modelId="{5F952DCE-B26C-4198-8A12-B9373223E467}" srcId="{280AC274-E3D8-472B-B8FA-6C8FBBB49151}" destId="{11033BAB-B1D5-490D-BCF7-49BCDD0D1A94}" srcOrd="2" destOrd="0" parTransId="{56123863-CAED-475D-B9D1-CC377D4AB621}" sibTransId="{0F005C03-D10A-4C26-AE4D-8956AD2A9CEF}"/>
    <dgm:cxn modelId="{5B7239CE-98ED-414B-93C3-EDD90CCE7AE5}" srcId="{280AC274-E3D8-472B-B8FA-6C8FBBB49151}" destId="{04065767-3B88-4050-B51A-1BAC9D6E4157}" srcOrd="1" destOrd="0" parTransId="{EBE0FDBE-858A-4DA0-A2D6-12F95EC67462}" sibTransId="{FC2497C9-FAB7-4643-8D27-088B70338D26}"/>
    <dgm:cxn modelId="{C381C8E0-694A-4EC8-9527-72F09A7175C8}" srcId="{5618B645-FFBB-4195-989A-395C4D3FFD3A}" destId="{3D76423C-8A34-4C94-B43E-0A2BA64B265E}" srcOrd="0" destOrd="0" parTransId="{445A5EF4-812E-42C8-8025-D242F5D43210}" sibTransId="{56EAC698-311E-4547-AD90-C08FD129376C}"/>
    <dgm:cxn modelId="{1BDF75EE-84D7-49C3-80D8-E377C9D75353}" srcId="{5618B645-FFBB-4195-989A-395C4D3FFD3A}" destId="{411E66DC-938D-4C47-A5E2-C97320815FA3}" srcOrd="1" destOrd="0" parTransId="{63324839-4923-4D49-A2EA-97814E7E061E}" sibTransId="{CFBD1FE4-40E1-411D-97CA-086B0BAE3A5E}"/>
    <dgm:cxn modelId="{F0EF42F5-0EC8-47D4-B383-8B0AD063182C}" type="presOf" srcId="{1351AD96-5CC3-42F9-8CDA-943780509486}" destId="{B7964E2F-7B23-44E4-BD25-376AB56B65D0}" srcOrd="0" destOrd="0" presId="urn:microsoft.com/office/officeart/2005/8/layout/vList2"/>
    <dgm:cxn modelId="{6D0787F3-7B15-4AC8-979D-4F89BB3AFCF8}" type="presParOf" srcId="{739485B8-51F9-4AC8-8801-E33A9D757633}" destId="{3F920B25-02BB-40ED-9133-B4BDF790F7C2}" srcOrd="0" destOrd="0" presId="urn:microsoft.com/office/officeart/2005/8/layout/vList2"/>
    <dgm:cxn modelId="{6AF54E34-02F4-44D2-87D9-9BA00C8B90F9}" type="presParOf" srcId="{739485B8-51F9-4AC8-8801-E33A9D757633}" destId="{8FFD330A-36E4-4E45-984C-AFA3FF707477}" srcOrd="1" destOrd="0" presId="urn:microsoft.com/office/officeart/2005/8/layout/vList2"/>
    <dgm:cxn modelId="{CC0EBD63-90F5-497C-ACEE-A0FEEB091E57}" type="presParOf" srcId="{739485B8-51F9-4AC8-8801-E33A9D757633}" destId="{749F4F9D-DC83-4023-B6AC-5112B95BE43C}" srcOrd="2" destOrd="0" presId="urn:microsoft.com/office/officeart/2005/8/layout/vList2"/>
    <dgm:cxn modelId="{D4C6DC56-4552-4BA6-B673-ACA5F597ADB3}" type="presParOf" srcId="{739485B8-51F9-4AC8-8801-E33A9D757633}" destId="{B7964E2F-7B23-44E4-BD25-376AB56B65D0}" srcOrd="3" destOrd="0" presId="urn:microsoft.com/office/officeart/2005/8/layout/vList2"/>
    <dgm:cxn modelId="{BCAA48FF-6443-42D5-8FEE-0B9C5BA45913}" type="presParOf" srcId="{739485B8-51F9-4AC8-8801-E33A9D757633}" destId="{208D6A52-95B4-4E84-BE85-B39827E48D7F}" srcOrd="4" destOrd="0" presId="urn:microsoft.com/office/officeart/2005/8/layout/vList2"/>
    <dgm:cxn modelId="{AB9FBCD1-9805-47A0-8806-CF037CC09F5D}" type="presParOf" srcId="{739485B8-51F9-4AC8-8801-E33A9D757633}" destId="{6877B84A-1F3E-47C1-BFAC-1AE8465E196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98F0E2-B434-4E47-9AAF-BAF27C35B40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6DDA96D9-CA81-49B6-B7BE-EDA8F16D7649}">
      <dgm:prSet/>
      <dgm:spPr/>
      <dgm:t>
        <a:bodyPr/>
        <a:lstStyle/>
        <a:p>
          <a:r>
            <a:rPr lang="en-US"/>
            <a:t>For Sites w/out IRB Approval:</a:t>
          </a:r>
        </a:p>
      </dgm:t>
    </dgm:pt>
    <dgm:pt modelId="{C05A7B6D-A976-4B75-A180-B49E476A46A0}" type="parTrans" cxnId="{A96D39DB-4EB3-4233-A2B4-0501C81CF596}">
      <dgm:prSet/>
      <dgm:spPr/>
      <dgm:t>
        <a:bodyPr/>
        <a:lstStyle/>
        <a:p>
          <a:endParaRPr lang="en-US"/>
        </a:p>
      </dgm:t>
    </dgm:pt>
    <dgm:pt modelId="{78794827-B895-41D1-BC6E-A3C739900164}" type="sibTrans" cxnId="{A96D39DB-4EB3-4233-A2B4-0501C81CF596}">
      <dgm:prSet/>
      <dgm:spPr/>
      <dgm:t>
        <a:bodyPr/>
        <a:lstStyle/>
        <a:p>
          <a:endParaRPr lang="en-US"/>
        </a:p>
      </dgm:t>
    </dgm:pt>
    <dgm:pt modelId="{314C26CC-8CF5-434E-819F-B6CCC6F5CACA}">
      <dgm:prSet/>
      <dgm:spPr/>
      <dgm:t>
        <a:bodyPr/>
        <a:lstStyle/>
        <a:p>
          <a:r>
            <a:rPr lang="en-US" dirty="0"/>
            <a:t>Instructions to submit to local IRBs sent out on 6/7</a:t>
          </a:r>
        </a:p>
      </dgm:t>
    </dgm:pt>
    <dgm:pt modelId="{C8734DA7-E610-4B06-8360-8332F73FFD15}" type="parTrans" cxnId="{8D5C98C5-E13B-47F3-9D83-FD407B8C8599}">
      <dgm:prSet/>
      <dgm:spPr/>
      <dgm:t>
        <a:bodyPr/>
        <a:lstStyle/>
        <a:p>
          <a:endParaRPr lang="en-US"/>
        </a:p>
      </dgm:t>
    </dgm:pt>
    <dgm:pt modelId="{5B244CDE-5B5A-453A-8424-C2D84C7888C1}" type="sibTrans" cxnId="{8D5C98C5-E13B-47F3-9D83-FD407B8C8599}">
      <dgm:prSet/>
      <dgm:spPr/>
      <dgm:t>
        <a:bodyPr/>
        <a:lstStyle/>
        <a:p>
          <a:endParaRPr lang="en-US"/>
        </a:p>
      </dgm:t>
    </dgm:pt>
    <dgm:pt modelId="{7C4B322D-6687-4055-AB54-576950CBCBC4}">
      <dgm:prSet/>
      <dgm:spPr/>
      <dgm:t>
        <a:bodyPr/>
        <a:lstStyle/>
        <a:p>
          <a:r>
            <a:rPr lang="en-US" dirty="0"/>
            <a:t>Please reach out to Heather and Katie with any questions/concerns/barriers </a:t>
          </a:r>
        </a:p>
      </dgm:t>
    </dgm:pt>
    <dgm:pt modelId="{FF5349C3-5DE1-4C00-9633-13773F7A1DAA}" type="parTrans" cxnId="{A18F184A-2B68-445E-8E18-AD0FDC696453}">
      <dgm:prSet/>
      <dgm:spPr/>
      <dgm:t>
        <a:bodyPr/>
        <a:lstStyle/>
        <a:p>
          <a:endParaRPr lang="en-US"/>
        </a:p>
      </dgm:t>
    </dgm:pt>
    <dgm:pt modelId="{29ACB624-F25E-43A1-8859-D8C2B82D7993}" type="sibTrans" cxnId="{A18F184A-2B68-445E-8E18-AD0FDC696453}">
      <dgm:prSet/>
      <dgm:spPr/>
      <dgm:t>
        <a:bodyPr/>
        <a:lstStyle/>
        <a:p>
          <a:endParaRPr lang="en-US"/>
        </a:p>
      </dgm:t>
    </dgm:pt>
    <dgm:pt modelId="{6F7C8F02-2649-48BB-8E9C-EF9CB3A6BAA9}">
      <dgm:prSet/>
      <dgm:spPr/>
      <dgm:t>
        <a:bodyPr/>
        <a:lstStyle/>
        <a:p>
          <a:r>
            <a:rPr lang="en-US"/>
            <a:t>For Sites w/ IRB Approval: </a:t>
          </a:r>
        </a:p>
      </dgm:t>
    </dgm:pt>
    <dgm:pt modelId="{B2AE66E2-A987-4DB6-AF59-8585E2B7D516}" type="parTrans" cxnId="{E0F952C6-3650-4E51-8D6D-F2686407BFAB}">
      <dgm:prSet/>
      <dgm:spPr/>
      <dgm:t>
        <a:bodyPr/>
        <a:lstStyle/>
        <a:p>
          <a:endParaRPr lang="en-US"/>
        </a:p>
      </dgm:t>
    </dgm:pt>
    <dgm:pt modelId="{1ADDA219-E01C-400E-B415-00696E5C6A09}" type="sibTrans" cxnId="{E0F952C6-3650-4E51-8D6D-F2686407BFAB}">
      <dgm:prSet/>
      <dgm:spPr/>
      <dgm:t>
        <a:bodyPr/>
        <a:lstStyle/>
        <a:p>
          <a:endParaRPr lang="en-US"/>
        </a:p>
      </dgm:t>
    </dgm:pt>
    <dgm:pt modelId="{8A59B722-EA7E-40B4-BDA5-4A1F03C55D2B}">
      <dgm:prSet/>
      <dgm:spPr/>
      <dgm:t>
        <a:bodyPr/>
        <a:lstStyle/>
        <a:p>
          <a:r>
            <a:rPr lang="en-US"/>
            <a:t>Please Send Survey Links At Initial Discharge and After HOT Weaning</a:t>
          </a:r>
        </a:p>
      </dgm:t>
    </dgm:pt>
    <dgm:pt modelId="{3C1E3210-DE4B-45F4-A8BF-54B00E1B07AE}" type="parTrans" cxnId="{91A91B1D-C23D-40B3-ACFA-5BF547836191}">
      <dgm:prSet/>
      <dgm:spPr/>
      <dgm:t>
        <a:bodyPr/>
        <a:lstStyle/>
        <a:p>
          <a:endParaRPr lang="en-US"/>
        </a:p>
      </dgm:t>
    </dgm:pt>
    <dgm:pt modelId="{52EE0B26-4FB6-4A02-B944-8E4AA3E4C652}" type="sibTrans" cxnId="{91A91B1D-C23D-40B3-ACFA-5BF547836191}">
      <dgm:prSet/>
      <dgm:spPr/>
      <dgm:t>
        <a:bodyPr/>
        <a:lstStyle/>
        <a:p>
          <a:endParaRPr lang="en-US"/>
        </a:p>
      </dgm:t>
    </dgm:pt>
    <dgm:pt modelId="{B8F5C375-D52C-44C6-A292-EC633D7B5EB3}">
      <dgm:prSet/>
      <dgm:spPr/>
      <dgm:t>
        <a:bodyPr/>
        <a:lstStyle/>
        <a:p>
          <a:r>
            <a:rPr lang="en-US" dirty="0"/>
            <a:t>Spanish Version Coming Very Soon! (waiting on IRB)</a:t>
          </a:r>
        </a:p>
      </dgm:t>
    </dgm:pt>
    <dgm:pt modelId="{DC7D9FCF-9FC6-4106-8BED-43778B556AF5}" type="parTrans" cxnId="{40360F9B-B1AB-4814-B0CD-AA8FD5C02543}">
      <dgm:prSet/>
      <dgm:spPr/>
      <dgm:t>
        <a:bodyPr/>
        <a:lstStyle/>
        <a:p>
          <a:endParaRPr lang="en-US"/>
        </a:p>
      </dgm:t>
    </dgm:pt>
    <dgm:pt modelId="{0964529B-481A-463E-819D-B80F53223AED}" type="sibTrans" cxnId="{40360F9B-B1AB-4814-B0CD-AA8FD5C02543}">
      <dgm:prSet/>
      <dgm:spPr/>
      <dgm:t>
        <a:bodyPr/>
        <a:lstStyle/>
        <a:p>
          <a:endParaRPr lang="en-US"/>
        </a:p>
      </dgm:t>
    </dgm:pt>
    <dgm:pt modelId="{921994AA-12DC-4008-BA0D-322BA89E4C92}" type="pres">
      <dgm:prSet presAssocID="{5298F0E2-B434-4E47-9AAF-BAF27C35B40C}" presName="Name0" presStyleCnt="0">
        <dgm:presLayoutVars>
          <dgm:dir/>
          <dgm:animLvl val="lvl"/>
          <dgm:resizeHandles val="exact"/>
        </dgm:presLayoutVars>
      </dgm:prSet>
      <dgm:spPr/>
    </dgm:pt>
    <dgm:pt modelId="{23635358-5668-47D7-A2A7-87E24D9430EF}" type="pres">
      <dgm:prSet presAssocID="{6DDA96D9-CA81-49B6-B7BE-EDA8F16D7649}" presName="linNode" presStyleCnt="0"/>
      <dgm:spPr/>
    </dgm:pt>
    <dgm:pt modelId="{112D032F-854B-4CFA-A9B2-30636BCB2EFA}" type="pres">
      <dgm:prSet presAssocID="{6DDA96D9-CA81-49B6-B7BE-EDA8F16D7649}" presName="parentText" presStyleLbl="node1" presStyleIdx="0" presStyleCnt="2">
        <dgm:presLayoutVars>
          <dgm:chMax val="1"/>
          <dgm:bulletEnabled val="1"/>
        </dgm:presLayoutVars>
      </dgm:prSet>
      <dgm:spPr/>
    </dgm:pt>
    <dgm:pt modelId="{B2A690C4-E495-4BFC-BD62-CE85921924C4}" type="pres">
      <dgm:prSet presAssocID="{6DDA96D9-CA81-49B6-B7BE-EDA8F16D7649}" presName="descendantText" presStyleLbl="alignAccFollowNode1" presStyleIdx="0" presStyleCnt="2">
        <dgm:presLayoutVars>
          <dgm:bulletEnabled val="1"/>
        </dgm:presLayoutVars>
      </dgm:prSet>
      <dgm:spPr/>
    </dgm:pt>
    <dgm:pt modelId="{BA1FB9CA-26E6-4FFD-BEB9-1F327AA0A432}" type="pres">
      <dgm:prSet presAssocID="{78794827-B895-41D1-BC6E-A3C739900164}" presName="sp" presStyleCnt="0"/>
      <dgm:spPr/>
    </dgm:pt>
    <dgm:pt modelId="{D457FE63-EF87-4492-A499-E01C834CEA8F}" type="pres">
      <dgm:prSet presAssocID="{6F7C8F02-2649-48BB-8E9C-EF9CB3A6BAA9}" presName="linNode" presStyleCnt="0"/>
      <dgm:spPr/>
    </dgm:pt>
    <dgm:pt modelId="{527AB7BF-1DF5-4C1C-9CDF-49F30861D0D9}" type="pres">
      <dgm:prSet presAssocID="{6F7C8F02-2649-48BB-8E9C-EF9CB3A6BAA9}" presName="parentText" presStyleLbl="node1" presStyleIdx="1" presStyleCnt="2">
        <dgm:presLayoutVars>
          <dgm:chMax val="1"/>
          <dgm:bulletEnabled val="1"/>
        </dgm:presLayoutVars>
      </dgm:prSet>
      <dgm:spPr/>
    </dgm:pt>
    <dgm:pt modelId="{C6E4C783-B20E-4DEF-991B-596298EBC3A3}" type="pres">
      <dgm:prSet presAssocID="{6F7C8F02-2649-48BB-8E9C-EF9CB3A6BAA9}" presName="descendantText" presStyleLbl="alignAccFollowNode1" presStyleIdx="1" presStyleCnt="2">
        <dgm:presLayoutVars>
          <dgm:bulletEnabled val="1"/>
        </dgm:presLayoutVars>
      </dgm:prSet>
      <dgm:spPr/>
    </dgm:pt>
  </dgm:ptLst>
  <dgm:cxnLst>
    <dgm:cxn modelId="{91A91B1D-C23D-40B3-ACFA-5BF547836191}" srcId="{6F7C8F02-2649-48BB-8E9C-EF9CB3A6BAA9}" destId="{8A59B722-EA7E-40B4-BDA5-4A1F03C55D2B}" srcOrd="0" destOrd="0" parTransId="{3C1E3210-DE4B-45F4-A8BF-54B00E1B07AE}" sibTransId="{52EE0B26-4FB6-4A02-B944-8E4AA3E4C652}"/>
    <dgm:cxn modelId="{9D6B3329-B410-4DA7-8695-4E5B41F14960}" type="presOf" srcId="{314C26CC-8CF5-434E-819F-B6CCC6F5CACA}" destId="{B2A690C4-E495-4BFC-BD62-CE85921924C4}" srcOrd="0" destOrd="0" presId="urn:microsoft.com/office/officeart/2005/8/layout/vList5"/>
    <dgm:cxn modelId="{1B330138-B450-4B3B-A6A5-4379774D80E5}" type="presOf" srcId="{B8F5C375-D52C-44C6-A292-EC633D7B5EB3}" destId="{C6E4C783-B20E-4DEF-991B-596298EBC3A3}" srcOrd="0" destOrd="1" presId="urn:microsoft.com/office/officeart/2005/8/layout/vList5"/>
    <dgm:cxn modelId="{A18F184A-2B68-445E-8E18-AD0FDC696453}" srcId="{6DDA96D9-CA81-49B6-B7BE-EDA8F16D7649}" destId="{7C4B322D-6687-4055-AB54-576950CBCBC4}" srcOrd="1" destOrd="0" parTransId="{FF5349C3-5DE1-4C00-9633-13773F7A1DAA}" sibTransId="{29ACB624-F25E-43A1-8859-D8C2B82D7993}"/>
    <dgm:cxn modelId="{5A52E082-2DA9-4599-8D27-A0D1C5A9DF10}" type="presOf" srcId="{5298F0E2-B434-4E47-9AAF-BAF27C35B40C}" destId="{921994AA-12DC-4008-BA0D-322BA89E4C92}" srcOrd="0" destOrd="0" presId="urn:microsoft.com/office/officeart/2005/8/layout/vList5"/>
    <dgm:cxn modelId="{40360F9B-B1AB-4814-B0CD-AA8FD5C02543}" srcId="{6F7C8F02-2649-48BB-8E9C-EF9CB3A6BAA9}" destId="{B8F5C375-D52C-44C6-A292-EC633D7B5EB3}" srcOrd="1" destOrd="0" parTransId="{DC7D9FCF-9FC6-4106-8BED-43778B556AF5}" sibTransId="{0964529B-481A-463E-819D-B80F53223AED}"/>
    <dgm:cxn modelId="{A27114A5-BD95-41A6-A1EF-ECD4163C498D}" type="presOf" srcId="{7C4B322D-6687-4055-AB54-576950CBCBC4}" destId="{B2A690C4-E495-4BFC-BD62-CE85921924C4}" srcOrd="0" destOrd="1" presId="urn:microsoft.com/office/officeart/2005/8/layout/vList5"/>
    <dgm:cxn modelId="{8D5C98C5-E13B-47F3-9D83-FD407B8C8599}" srcId="{6DDA96D9-CA81-49B6-B7BE-EDA8F16D7649}" destId="{314C26CC-8CF5-434E-819F-B6CCC6F5CACA}" srcOrd="0" destOrd="0" parTransId="{C8734DA7-E610-4B06-8360-8332F73FFD15}" sibTransId="{5B244CDE-5B5A-453A-8424-C2D84C7888C1}"/>
    <dgm:cxn modelId="{E0F952C6-3650-4E51-8D6D-F2686407BFAB}" srcId="{5298F0E2-B434-4E47-9AAF-BAF27C35B40C}" destId="{6F7C8F02-2649-48BB-8E9C-EF9CB3A6BAA9}" srcOrd="1" destOrd="0" parTransId="{B2AE66E2-A987-4DB6-AF59-8585E2B7D516}" sibTransId="{1ADDA219-E01C-400E-B415-00696E5C6A09}"/>
    <dgm:cxn modelId="{DA1229C8-874E-45B6-9BB5-4AC7C10C169B}" type="presOf" srcId="{6DDA96D9-CA81-49B6-B7BE-EDA8F16D7649}" destId="{112D032F-854B-4CFA-A9B2-30636BCB2EFA}" srcOrd="0" destOrd="0" presId="urn:microsoft.com/office/officeart/2005/8/layout/vList5"/>
    <dgm:cxn modelId="{35ED9ACA-BC87-4326-A297-39B54B55DA1B}" type="presOf" srcId="{8A59B722-EA7E-40B4-BDA5-4A1F03C55D2B}" destId="{C6E4C783-B20E-4DEF-991B-596298EBC3A3}" srcOrd="0" destOrd="0" presId="urn:microsoft.com/office/officeart/2005/8/layout/vList5"/>
    <dgm:cxn modelId="{A96D39DB-4EB3-4233-A2B4-0501C81CF596}" srcId="{5298F0E2-B434-4E47-9AAF-BAF27C35B40C}" destId="{6DDA96D9-CA81-49B6-B7BE-EDA8F16D7649}" srcOrd="0" destOrd="0" parTransId="{C05A7B6D-A976-4B75-A180-B49E476A46A0}" sibTransId="{78794827-B895-41D1-BC6E-A3C739900164}"/>
    <dgm:cxn modelId="{1E1881FD-724B-47E8-A188-634F940DD694}" type="presOf" srcId="{6F7C8F02-2649-48BB-8E9C-EF9CB3A6BAA9}" destId="{527AB7BF-1DF5-4C1C-9CDF-49F30861D0D9}" srcOrd="0" destOrd="0" presId="urn:microsoft.com/office/officeart/2005/8/layout/vList5"/>
    <dgm:cxn modelId="{9BD6D2A6-9EE7-4F22-9A67-4E4B90B384E6}" type="presParOf" srcId="{921994AA-12DC-4008-BA0D-322BA89E4C92}" destId="{23635358-5668-47D7-A2A7-87E24D9430EF}" srcOrd="0" destOrd="0" presId="urn:microsoft.com/office/officeart/2005/8/layout/vList5"/>
    <dgm:cxn modelId="{4ACCCEB0-260E-4AB8-B822-2F705F6C063B}" type="presParOf" srcId="{23635358-5668-47D7-A2A7-87E24D9430EF}" destId="{112D032F-854B-4CFA-A9B2-30636BCB2EFA}" srcOrd="0" destOrd="0" presId="urn:microsoft.com/office/officeart/2005/8/layout/vList5"/>
    <dgm:cxn modelId="{AD48DD89-25F1-4BF6-B6CF-BF2F65483813}" type="presParOf" srcId="{23635358-5668-47D7-A2A7-87E24D9430EF}" destId="{B2A690C4-E495-4BFC-BD62-CE85921924C4}" srcOrd="1" destOrd="0" presId="urn:microsoft.com/office/officeart/2005/8/layout/vList5"/>
    <dgm:cxn modelId="{5DDF71D0-730C-42E0-AF11-9493FFBCB52F}" type="presParOf" srcId="{921994AA-12DC-4008-BA0D-322BA89E4C92}" destId="{BA1FB9CA-26E6-4FFD-BEB9-1F327AA0A432}" srcOrd="1" destOrd="0" presId="urn:microsoft.com/office/officeart/2005/8/layout/vList5"/>
    <dgm:cxn modelId="{498F0C6F-C69A-4F9C-8E5D-9526F9E7399A}" type="presParOf" srcId="{921994AA-12DC-4008-BA0D-322BA89E4C92}" destId="{D457FE63-EF87-4492-A499-E01C834CEA8F}" srcOrd="2" destOrd="0" presId="urn:microsoft.com/office/officeart/2005/8/layout/vList5"/>
    <dgm:cxn modelId="{26B0750C-6DFD-447A-A699-AAD13E99740B}" type="presParOf" srcId="{D457FE63-EF87-4492-A499-E01C834CEA8F}" destId="{527AB7BF-1DF5-4C1C-9CDF-49F30861D0D9}" srcOrd="0" destOrd="0" presId="urn:microsoft.com/office/officeart/2005/8/layout/vList5"/>
    <dgm:cxn modelId="{7308688B-F0F5-4F61-80DF-23C043A0F643}" type="presParOf" srcId="{D457FE63-EF87-4492-A499-E01C834CEA8F}" destId="{C6E4C783-B20E-4DEF-991B-596298EBC3A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61D5E-D684-4C75-89A5-C509E848B788}">
      <dsp:nvSpPr>
        <dsp:cNvPr id="0" name=""/>
        <dsp:cNvSpPr/>
      </dsp:nvSpPr>
      <dsp:spPr>
        <a:xfrm>
          <a:off x="0" y="382337"/>
          <a:ext cx="6172199" cy="231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9031" tIns="479044" rIns="479031"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We are beginning to look at publishing some of our RHO data</a:t>
          </a:r>
        </a:p>
        <a:p>
          <a:pPr marL="228600" lvl="1" indent="-228600" algn="l" defTabSz="1022350">
            <a:lnSpc>
              <a:spcPct val="90000"/>
            </a:lnSpc>
            <a:spcBef>
              <a:spcPct val="0"/>
            </a:spcBef>
            <a:spcAft>
              <a:spcPct val="15000"/>
            </a:spcAft>
            <a:buChar char="•"/>
          </a:pPr>
          <a:r>
            <a:rPr lang="en-US" sz="2300" kern="1200" dirty="0"/>
            <a:t>We will be forming a publications committee soon to help with these projects</a:t>
          </a:r>
        </a:p>
      </dsp:txBody>
      <dsp:txXfrm>
        <a:off x="0" y="382337"/>
        <a:ext cx="6172199" cy="2318400"/>
      </dsp:txXfrm>
    </dsp:sp>
    <dsp:sp modelId="{7CA5FC5D-F547-4E6F-95A3-0209E8EC9409}">
      <dsp:nvSpPr>
        <dsp:cNvPr id="0" name=""/>
        <dsp:cNvSpPr/>
      </dsp:nvSpPr>
      <dsp:spPr>
        <a:xfrm>
          <a:off x="308610" y="42857"/>
          <a:ext cx="432054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1022350">
            <a:lnSpc>
              <a:spcPct val="90000"/>
            </a:lnSpc>
            <a:spcBef>
              <a:spcPct val="0"/>
            </a:spcBef>
            <a:spcAft>
              <a:spcPct val="35000"/>
            </a:spcAft>
            <a:buNone/>
          </a:pPr>
          <a:r>
            <a:rPr lang="en-US" sz="2300" kern="1200" dirty="0"/>
            <a:t>Publications Committee</a:t>
          </a:r>
        </a:p>
      </dsp:txBody>
      <dsp:txXfrm>
        <a:off x="341754" y="76001"/>
        <a:ext cx="4254252" cy="612672"/>
      </dsp:txXfrm>
    </dsp:sp>
    <dsp:sp modelId="{9FE93CE1-239C-4DE2-8EA4-D5A420821774}">
      <dsp:nvSpPr>
        <dsp:cNvPr id="0" name=""/>
        <dsp:cNvSpPr/>
      </dsp:nvSpPr>
      <dsp:spPr>
        <a:xfrm>
          <a:off x="0" y="3164417"/>
          <a:ext cx="6172199" cy="16663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9031" tIns="479044" rIns="479031"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Coming up</a:t>
          </a:r>
        </a:p>
        <a:p>
          <a:pPr marL="228600" lvl="1" indent="-228600" algn="l" defTabSz="1022350">
            <a:lnSpc>
              <a:spcPct val="90000"/>
            </a:lnSpc>
            <a:spcBef>
              <a:spcPct val="0"/>
            </a:spcBef>
            <a:spcAft>
              <a:spcPct val="15000"/>
            </a:spcAft>
            <a:buChar char="•"/>
          </a:pPr>
          <a:r>
            <a:rPr lang="en-US" sz="2300" kern="1200" dirty="0"/>
            <a:t>Expenses related to start-up and maintenance of RHO</a:t>
          </a:r>
        </a:p>
      </dsp:txBody>
      <dsp:txXfrm>
        <a:off x="0" y="3164417"/>
        <a:ext cx="6172199" cy="1666350"/>
      </dsp:txXfrm>
    </dsp:sp>
    <dsp:sp modelId="{911F9AFF-F1F4-484B-84AB-82707A7F444A}">
      <dsp:nvSpPr>
        <dsp:cNvPr id="0" name=""/>
        <dsp:cNvSpPr/>
      </dsp:nvSpPr>
      <dsp:spPr>
        <a:xfrm>
          <a:off x="308610" y="2824937"/>
          <a:ext cx="432054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1022350">
            <a:lnSpc>
              <a:spcPct val="90000"/>
            </a:lnSpc>
            <a:spcBef>
              <a:spcPct val="0"/>
            </a:spcBef>
            <a:spcAft>
              <a:spcPct val="35000"/>
            </a:spcAft>
            <a:buNone/>
          </a:pPr>
          <a:r>
            <a:rPr lang="en-US" sz="2300" kern="1200" dirty="0"/>
            <a:t>Cost-Analysis Survey</a:t>
          </a:r>
        </a:p>
      </dsp:txBody>
      <dsp:txXfrm>
        <a:off x="341754" y="2858081"/>
        <a:ext cx="4254252" cy="612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20B25-02BB-40ED-9133-B4BDF790F7C2}">
      <dsp:nvSpPr>
        <dsp:cNvPr id="0" name=""/>
        <dsp:cNvSpPr/>
      </dsp:nvSpPr>
      <dsp:spPr>
        <a:xfrm>
          <a:off x="0" y="2523"/>
          <a:ext cx="10515600" cy="9378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Our infants at higher altitudes are having generally lower O2 saturations, take longer to wean, and are more likely to require an increase. </a:t>
          </a:r>
        </a:p>
      </dsp:txBody>
      <dsp:txXfrm>
        <a:off x="45783" y="48306"/>
        <a:ext cx="10424034" cy="846305"/>
      </dsp:txXfrm>
    </dsp:sp>
    <dsp:sp modelId="{749F4F9D-DC83-4023-B6AC-5112B95BE43C}">
      <dsp:nvSpPr>
        <dsp:cNvPr id="0" name=""/>
        <dsp:cNvSpPr/>
      </dsp:nvSpPr>
      <dsp:spPr>
        <a:xfrm>
          <a:off x="0" y="954471"/>
          <a:ext cx="10515600" cy="9378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Three options…</a:t>
          </a:r>
        </a:p>
      </dsp:txBody>
      <dsp:txXfrm>
        <a:off x="45783" y="1000254"/>
        <a:ext cx="10424034" cy="846305"/>
      </dsp:txXfrm>
    </dsp:sp>
    <dsp:sp modelId="{B7964E2F-7B23-44E4-BD25-376AB56B65D0}">
      <dsp:nvSpPr>
        <dsp:cNvPr id="0" name=""/>
        <dsp:cNvSpPr/>
      </dsp:nvSpPr>
      <dsp:spPr>
        <a:xfrm>
          <a:off x="0" y="1892342"/>
          <a:ext cx="10515600" cy="991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a:t>Change standards for requesting an increase</a:t>
          </a:r>
          <a:endParaRPr lang="en-US" sz="2000" kern="1200" dirty="0"/>
        </a:p>
        <a:p>
          <a:pPr marL="228600" lvl="1" indent="-228600" algn="l" defTabSz="889000">
            <a:lnSpc>
              <a:spcPct val="90000"/>
            </a:lnSpc>
            <a:spcBef>
              <a:spcPct val="0"/>
            </a:spcBef>
            <a:spcAft>
              <a:spcPct val="20000"/>
            </a:spcAft>
            <a:buChar char="•"/>
          </a:pPr>
          <a:r>
            <a:rPr lang="en-US" sz="2000" kern="1200"/>
            <a:t>Change check-in frequency</a:t>
          </a:r>
          <a:endParaRPr lang="en-US" sz="2000" kern="1200" dirty="0"/>
        </a:p>
        <a:p>
          <a:pPr marL="228600" lvl="1" indent="-228600" algn="l" defTabSz="889000">
            <a:lnSpc>
              <a:spcPct val="90000"/>
            </a:lnSpc>
            <a:spcBef>
              <a:spcPct val="0"/>
            </a:spcBef>
            <a:spcAft>
              <a:spcPct val="20000"/>
            </a:spcAft>
            <a:buChar char="•"/>
          </a:pPr>
          <a:r>
            <a:rPr lang="en-US" sz="2000" kern="1200"/>
            <a:t>No change to protocol</a:t>
          </a:r>
          <a:endParaRPr lang="en-US" sz="2000" kern="1200" dirty="0"/>
        </a:p>
      </dsp:txBody>
      <dsp:txXfrm>
        <a:off x="0" y="1892342"/>
        <a:ext cx="10515600" cy="991539"/>
      </dsp:txXfrm>
    </dsp:sp>
    <dsp:sp modelId="{208D6A52-95B4-4E84-BE85-B39827E48D7F}">
      <dsp:nvSpPr>
        <dsp:cNvPr id="0" name=""/>
        <dsp:cNvSpPr/>
      </dsp:nvSpPr>
      <dsp:spPr>
        <a:xfrm>
          <a:off x="0" y="2883881"/>
          <a:ext cx="10515600" cy="9378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Things to think about</a:t>
          </a:r>
        </a:p>
      </dsp:txBody>
      <dsp:txXfrm>
        <a:off x="45783" y="2929664"/>
        <a:ext cx="10424034" cy="846305"/>
      </dsp:txXfrm>
    </dsp:sp>
    <dsp:sp modelId="{6877B84A-1F3E-47C1-BFAC-1AE8465E1960}">
      <dsp:nvSpPr>
        <dsp:cNvPr id="0" name=""/>
        <dsp:cNvSpPr/>
      </dsp:nvSpPr>
      <dsp:spPr>
        <a:xfrm>
          <a:off x="0" y="3821753"/>
          <a:ext cx="10515600" cy="667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a:t>Are there safety concerns?</a:t>
          </a:r>
          <a:endParaRPr lang="en-US" sz="2000" kern="1200" dirty="0"/>
        </a:p>
        <a:p>
          <a:pPr marL="228600" lvl="1" indent="-228600" algn="l" defTabSz="889000">
            <a:lnSpc>
              <a:spcPct val="90000"/>
            </a:lnSpc>
            <a:spcBef>
              <a:spcPct val="0"/>
            </a:spcBef>
            <a:spcAft>
              <a:spcPct val="20000"/>
            </a:spcAft>
            <a:buChar char="•"/>
          </a:pPr>
          <a:r>
            <a:rPr lang="en-US" sz="2000" kern="1200"/>
            <a:t>Is our algorithm too strict? </a:t>
          </a:r>
          <a:endParaRPr lang="en-US" sz="2000" kern="1200" dirty="0"/>
        </a:p>
      </dsp:txBody>
      <dsp:txXfrm>
        <a:off x="0" y="3821753"/>
        <a:ext cx="10515600" cy="6677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690C4-E495-4BFC-BD62-CE85921924C4}">
      <dsp:nvSpPr>
        <dsp:cNvPr id="0" name=""/>
        <dsp:cNvSpPr/>
      </dsp:nvSpPr>
      <dsp:spPr>
        <a:xfrm rot="5400000">
          <a:off x="6423937" y="-2456608"/>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Instructions to submit to local IRBs sent out on 6/7</a:t>
          </a:r>
        </a:p>
        <a:p>
          <a:pPr marL="228600" lvl="1" indent="-228600" algn="l" defTabSz="1022350">
            <a:lnSpc>
              <a:spcPct val="90000"/>
            </a:lnSpc>
            <a:spcBef>
              <a:spcPct val="0"/>
            </a:spcBef>
            <a:spcAft>
              <a:spcPct val="15000"/>
            </a:spcAft>
            <a:buChar char="•"/>
          </a:pPr>
          <a:r>
            <a:rPr lang="en-US" sz="2300" kern="1200" dirty="0"/>
            <a:t>Please reach out to Heather and Katie with any questions/concerns/barriers </a:t>
          </a:r>
        </a:p>
      </dsp:txBody>
      <dsp:txXfrm rot="-5400000">
        <a:off x="3785615" y="252660"/>
        <a:ext cx="6659038" cy="1311448"/>
      </dsp:txXfrm>
    </dsp:sp>
    <dsp:sp modelId="{112D032F-854B-4CFA-A9B2-30636BCB2EFA}">
      <dsp:nvSpPr>
        <dsp:cNvPr id="0" name=""/>
        <dsp:cNvSpPr/>
      </dsp:nvSpPr>
      <dsp:spPr>
        <a:xfrm>
          <a:off x="0" y="45"/>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w/out IRB Approval:</a:t>
          </a:r>
        </a:p>
      </dsp:txBody>
      <dsp:txXfrm>
        <a:off x="88683" y="88728"/>
        <a:ext cx="3608250" cy="1639309"/>
      </dsp:txXfrm>
    </dsp:sp>
    <dsp:sp modelId="{C6E4C783-B20E-4DEF-991B-596298EBC3A3}">
      <dsp:nvSpPr>
        <dsp:cNvPr id="0" name=""/>
        <dsp:cNvSpPr/>
      </dsp:nvSpPr>
      <dsp:spPr>
        <a:xfrm rot="5400000">
          <a:off x="6423937" y="-549100"/>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t>Please Send Survey Links At Initial Discharge and After HOT Weaning</a:t>
          </a:r>
        </a:p>
        <a:p>
          <a:pPr marL="228600" lvl="1" indent="-228600" algn="l" defTabSz="1022350">
            <a:lnSpc>
              <a:spcPct val="90000"/>
            </a:lnSpc>
            <a:spcBef>
              <a:spcPct val="0"/>
            </a:spcBef>
            <a:spcAft>
              <a:spcPct val="15000"/>
            </a:spcAft>
            <a:buChar char="•"/>
          </a:pPr>
          <a:r>
            <a:rPr lang="en-US" sz="2300" kern="1200" dirty="0"/>
            <a:t>Spanish Version Coming Very Soon! (waiting on IRB)</a:t>
          </a:r>
        </a:p>
      </dsp:txBody>
      <dsp:txXfrm rot="-5400000">
        <a:off x="3785615" y="2160168"/>
        <a:ext cx="6659038" cy="1311448"/>
      </dsp:txXfrm>
    </dsp:sp>
    <dsp:sp modelId="{527AB7BF-1DF5-4C1C-9CDF-49F30861D0D9}">
      <dsp:nvSpPr>
        <dsp:cNvPr id="0" name=""/>
        <dsp:cNvSpPr/>
      </dsp:nvSpPr>
      <dsp:spPr>
        <a:xfrm>
          <a:off x="0" y="1907554"/>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 IRB Approval: </a:t>
          </a:r>
        </a:p>
      </dsp:txBody>
      <dsp:txXfrm>
        <a:off x="88683" y="1996237"/>
        <a:ext cx="3608250" cy="1639309"/>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0.90246</cdr:x>
      <cdr:y>0.09131</cdr:y>
    </cdr:from>
    <cdr:to>
      <cdr:x>0.96406</cdr:x>
      <cdr:y>0.15348</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02791" y="549660"/>
          <a:ext cx="751059" cy="37426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600" b="1">
              <a:effectLst/>
              <a:ea typeface="Meiryo" panose="020B0604030504040204" pitchFamily="34" charset="-128"/>
              <a:cs typeface="Arial" panose="020B0604020202020204" pitchFamily="34" charset="0"/>
            </a:rPr>
            <a:t> </a:t>
          </a:r>
          <a:endParaRPr lang="en-US" sz="160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4/6/2023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25</a:t>
            </a:fld>
            <a:endParaRPr lang="en-US"/>
          </a:p>
        </p:txBody>
      </p:sp>
    </p:spTree>
    <p:extLst>
      <p:ext uri="{BB962C8B-B14F-4D97-AF65-F5344CB8AC3E}">
        <p14:creationId xmlns:p14="http://schemas.microsoft.com/office/powerpoint/2010/main" val="3002528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27</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28</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30</a:t>
            </a:fld>
            <a:endParaRPr lang="en-US"/>
          </a:p>
        </p:txBody>
      </p:sp>
    </p:spTree>
    <p:extLst>
      <p:ext uri="{BB962C8B-B14F-4D97-AF65-F5344CB8AC3E}">
        <p14:creationId xmlns:p14="http://schemas.microsoft.com/office/powerpoint/2010/main" val="4280391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32</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7</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9</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240865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1803898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F1C29-40AD-3480-6F1A-B04616D341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BEEFEE-CE2D-5D85-8B81-4242E5D144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9CE043-A06A-7081-29FF-721E1CE7590F}"/>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5" name="Footer Placeholder 4">
            <a:extLst>
              <a:ext uri="{FF2B5EF4-FFF2-40B4-BE49-F238E27FC236}">
                <a16:creationId xmlns:a16="http://schemas.microsoft.com/office/drawing/2014/main" id="{65E0C54E-528B-1425-0EFC-446C8EAE82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3632D8-4578-2FA7-252B-126C9513F6FA}"/>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1635077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B37AC-03DD-BD77-9926-B00780B368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2AF16B-5108-357D-9018-381983D362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10C1F-653C-4E6B-E562-C140AB819922}"/>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5" name="Footer Placeholder 4">
            <a:extLst>
              <a:ext uri="{FF2B5EF4-FFF2-40B4-BE49-F238E27FC236}">
                <a16:creationId xmlns:a16="http://schemas.microsoft.com/office/drawing/2014/main" id="{30F945DB-B5E1-600A-A3B2-CE3F0D710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E99CCC-24D5-8F00-CE3A-F0956B75A001}"/>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687020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8AC1D-A7CB-92A9-0B46-6185444B12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B0B2CB-846E-0E2E-1006-1CEC7ECAF4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BB8A65-F31D-5C5C-1BD6-A5BA3F5872C3}"/>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5" name="Footer Placeholder 4">
            <a:extLst>
              <a:ext uri="{FF2B5EF4-FFF2-40B4-BE49-F238E27FC236}">
                <a16:creationId xmlns:a16="http://schemas.microsoft.com/office/drawing/2014/main" id="{70CAABC2-59DD-AB86-062B-A8076444EF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C609FE-97C9-90F9-36B7-C8F583CF3CEF}"/>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1427797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7BE73-97C9-2634-0F00-49FADBA777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5DE7F4-D3B0-59DE-22A2-3C2B9F2F67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E95EA8-8226-71E7-25CF-0B07BB1653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5C7458-3A56-E6C9-E457-327A0537D30F}"/>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6" name="Footer Placeholder 5">
            <a:extLst>
              <a:ext uri="{FF2B5EF4-FFF2-40B4-BE49-F238E27FC236}">
                <a16:creationId xmlns:a16="http://schemas.microsoft.com/office/drawing/2014/main" id="{D4E25E6E-26C0-0C1A-3730-04AF8152A7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B7D3D6-7483-E79D-2B47-7B9A21FB4F12}"/>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1559675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AB317-3AAC-655A-7506-764FC59A41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7C2FDE-33A0-B40F-CCD0-7399CB7A87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13A324-57B0-065A-4959-26B361290E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F97CA9-5D8E-3775-80B2-10821A95DD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CDAA5B-0D83-5B82-C430-6927A88500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F4868B-3675-EC8D-3728-44F9C2F5E7B6}"/>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8" name="Footer Placeholder 7">
            <a:extLst>
              <a:ext uri="{FF2B5EF4-FFF2-40B4-BE49-F238E27FC236}">
                <a16:creationId xmlns:a16="http://schemas.microsoft.com/office/drawing/2014/main" id="{9A7E8698-BA57-CF31-1B12-30EF259138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ADF536-B3AB-B1FD-44BD-0E9990BD894C}"/>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22469646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67D25-EB41-5C4F-7A4E-CEE890A423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12ABD3-A031-3727-6672-5577872754AB}"/>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4" name="Footer Placeholder 3">
            <a:extLst>
              <a:ext uri="{FF2B5EF4-FFF2-40B4-BE49-F238E27FC236}">
                <a16:creationId xmlns:a16="http://schemas.microsoft.com/office/drawing/2014/main" id="{3543074C-DC28-9196-57F7-E365389844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641D22-0ACA-CCA6-C455-1E898CD90690}"/>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4024224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7DC2EA-24A3-525B-0640-80E750644DB4}"/>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3" name="Footer Placeholder 2">
            <a:extLst>
              <a:ext uri="{FF2B5EF4-FFF2-40B4-BE49-F238E27FC236}">
                <a16:creationId xmlns:a16="http://schemas.microsoft.com/office/drawing/2014/main" id="{7A6D3A25-5D2C-6CA6-9BB0-F47B8CC83D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0BFC74-6E00-8B45-9D8B-81D2AA630044}"/>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23966579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6FF11-C1E6-7F0C-9CA4-9123EB0F6D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74D7A6-B3E6-E94D-63E7-96C61D75FC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E6A187-A7E5-8D95-6353-87CFEC35A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AA2CC-0C82-EC19-C785-2699D49F7724}"/>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6" name="Footer Placeholder 5">
            <a:extLst>
              <a:ext uri="{FF2B5EF4-FFF2-40B4-BE49-F238E27FC236}">
                <a16:creationId xmlns:a16="http://schemas.microsoft.com/office/drawing/2014/main" id="{6ABDB75D-68E2-CFB1-3D28-40187E776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0D8AC3-D2EE-9BE7-579F-BD3E80E615A1}"/>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2973300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6ADCB-57AF-5C0B-7110-97ED01CD20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65508A-6447-ACAA-D47E-B6FAAA26D9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6E7838-2634-8C8F-1794-CF8F654D2F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935E23-C5D4-24C5-5328-BA58C930399D}"/>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6" name="Footer Placeholder 5">
            <a:extLst>
              <a:ext uri="{FF2B5EF4-FFF2-40B4-BE49-F238E27FC236}">
                <a16:creationId xmlns:a16="http://schemas.microsoft.com/office/drawing/2014/main" id="{B8C4E445-ED8B-7890-FDC7-A97F217989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28D8C7-EB60-8530-07E9-C6D798D34E69}"/>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4206699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A2DE-FBC4-C56F-8503-520BB0B6D2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4FA65A-314D-8647-A6FB-0B43E38271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3DB23-74D3-D1FD-E0D3-DAB7BC081FE9}"/>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5" name="Footer Placeholder 4">
            <a:extLst>
              <a:ext uri="{FF2B5EF4-FFF2-40B4-BE49-F238E27FC236}">
                <a16:creationId xmlns:a16="http://schemas.microsoft.com/office/drawing/2014/main" id="{6748F5C2-9D40-24F9-E7E2-CF59128542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D63E49-E2AD-18D8-D66B-A8A97B178441}"/>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139644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ED9FE0-4A4D-F5DE-6A65-6776A112F1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33B6AB-94B2-2A3C-FF4C-3FA7F56EDA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02951-5679-E3CD-B202-6804BAC60B61}"/>
              </a:ext>
            </a:extLst>
          </p:cNvPr>
          <p:cNvSpPr>
            <a:spLocks noGrp="1"/>
          </p:cNvSpPr>
          <p:nvPr>
            <p:ph type="dt" sz="half" idx="10"/>
          </p:nvPr>
        </p:nvSpPr>
        <p:spPr/>
        <p:txBody>
          <a:bodyPr/>
          <a:lstStyle/>
          <a:p>
            <a:fld id="{8C3B869C-EDBB-453E-AF22-69BB877E5B95}" type="datetimeFigureOut">
              <a:rPr lang="en-US" smtClean="0"/>
              <a:t>4/6/2023</a:t>
            </a:fld>
            <a:endParaRPr lang="en-US"/>
          </a:p>
        </p:txBody>
      </p:sp>
      <p:sp>
        <p:nvSpPr>
          <p:cNvPr id="5" name="Footer Placeholder 4">
            <a:extLst>
              <a:ext uri="{FF2B5EF4-FFF2-40B4-BE49-F238E27FC236}">
                <a16:creationId xmlns:a16="http://schemas.microsoft.com/office/drawing/2014/main" id="{9150F149-69F9-6734-0B37-7FF89CFBA1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BCE57-1CB9-89F3-2683-BCF2D6001F17}"/>
              </a:ext>
            </a:extLst>
          </p:cNvPr>
          <p:cNvSpPr>
            <a:spLocks noGrp="1"/>
          </p:cNvSpPr>
          <p:nvPr>
            <p:ph type="sldNum" sz="quarter" idx="12"/>
          </p:nvPr>
        </p:nvSpPr>
        <p:spPr/>
        <p:txBody>
          <a:bodyPr/>
          <a:lstStyle/>
          <a:p>
            <a:fld id="{066B21DC-34BD-4E7B-BC63-F3AFDD25DCDB}" type="slidenum">
              <a:rPr lang="en-US" smtClean="0"/>
              <a:t>‹#›</a:t>
            </a:fld>
            <a:endParaRPr lang="en-US"/>
          </a:p>
        </p:txBody>
      </p:sp>
    </p:spTree>
    <p:extLst>
      <p:ext uri="{BB962C8B-B14F-4D97-AF65-F5344CB8AC3E}">
        <p14:creationId xmlns:p14="http://schemas.microsoft.com/office/powerpoint/2010/main" val="3485945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4/6/2023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1E1D57-4141-A812-6F67-AEF4C3F983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492B46-DF44-8D60-E9DB-39E66DBE79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8B9E7B-9349-D8AD-524E-8E8F10F9A2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B869C-EDBB-453E-AF22-69BB877E5B95}" type="datetimeFigureOut">
              <a:rPr lang="en-US" smtClean="0"/>
              <a:t>4/6/2023</a:t>
            </a:fld>
            <a:endParaRPr lang="en-US"/>
          </a:p>
        </p:txBody>
      </p:sp>
      <p:sp>
        <p:nvSpPr>
          <p:cNvPr id="5" name="Footer Placeholder 4">
            <a:extLst>
              <a:ext uri="{FF2B5EF4-FFF2-40B4-BE49-F238E27FC236}">
                <a16:creationId xmlns:a16="http://schemas.microsoft.com/office/drawing/2014/main" id="{3BE4B8AF-44CC-8BDC-A948-D13F0EF181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1CF5EA-59C0-6C86-A09C-603EEF944D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21DC-34BD-4E7B-BC63-F3AFDD25DCDB}" type="slidenum">
              <a:rPr lang="en-US" smtClean="0"/>
              <a:t>‹#›</a:t>
            </a:fld>
            <a:endParaRPr lang="en-US"/>
          </a:p>
        </p:txBody>
      </p:sp>
    </p:spTree>
    <p:extLst>
      <p:ext uri="{BB962C8B-B14F-4D97-AF65-F5344CB8AC3E}">
        <p14:creationId xmlns:p14="http://schemas.microsoft.com/office/powerpoint/2010/main" val="28218798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4/relationships/chartEx" Target="../charts/chartEx1.xml"/><Relationship Id="rId1" Type="http://schemas.openxmlformats.org/officeDocument/2006/relationships/slideLayout" Target="../slideLayouts/slideLayout13.xml"/><Relationship Id="rId5" Type="http://schemas.openxmlformats.org/officeDocument/2006/relationships/image" Target="../media/image14.png"/><Relationship Id="rId4" Type="http://schemas.microsoft.com/office/2014/relationships/chartEx" Target="../charts/chartEx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4/relationships/chartEx" Target="../charts/chartEx3.xml"/><Relationship Id="rId1" Type="http://schemas.openxmlformats.org/officeDocument/2006/relationships/slideLayout" Target="../slideLayouts/slideLayout13.xml"/><Relationship Id="rId5" Type="http://schemas.openxmlformats.org/officeDocument/2006/relationships/image" Target="../media/image4.png"/><Relationship Id="rId4" Type="http://schemas.microsoft.com/office/2014/relationships/chartEx" Target="../charts/chartEx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chart" Target="../charts/chart6.xml"/><Relationship Id="rId1" Type="http://schemas.openxmlformats.org/officeDocument/2006/relationships/slideLayout" Target="../slideLayouts/slideLayout13.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chart" Target="../charts/chart17.xml"/><Relationship Id="rId2" Type="http://schemas.openxmlformats.org/officeDocument/2006/relationships/chart" Target="../charts/chart12.xml"/><Relationship Id="rId1" Type="http://schemas.openxmlformats.org/officeDocument/2006/relationships/slideLayout" Target="../slideLayouts/slideLayout13.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21.xml.rels><?xml version="1.0" encoding="UTF-8" standalone="yes"?>
<Relationships xmlns="http://schemas.openxmlformats.org/package/2006/relationships"><Relationship Id="rId3" Type="http://schemas.openxmlformats.org/officeDocument/2006/relationships/chart" Target="../charts/chart19.xml"/><Relationship Id="rId7" Type="http://schemas.openxmlformats.org/officeDocument/2006/relationships/chart" Target="../charts/chart23.xml"/><Relationship Id="rId2" Type="http://schemas.openxmlformats.org/officeDocument/2006/relationships/chart" Target="../charts/chart18.xml"/><Relationship Id="rId1" Type="http://schemas.openxmlformats.org/officeDocument/2006/relationships/slideLayout" Target="../slideLayouts/slideLayout13.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chart" Target="../charts/chart20.xml"/></Relationships>
</file>

<file path=ppt/slides/_rels/slide22.xml.rels><?xml version="1.0" encoding="UTF-8" standalone="yes"?>
<Relationships xmlns="http://schemas.openxmlformats.org/package/2006/relationships"><Relationship Id="rId3" Type="http://schemas.openxmlformats.org/officeDocument/2006/relationships/chart" Target="../charts/chart25.xml"/><Relationship Id="rId7" Type="http://schemas.openxmlformats.org/officeDocument/2006/relationships/chart" Target="../charts/chart29.xml"/><Relationship Id="rId2" Type="http://schemas.openxmlformats.org/officeDocument/2006/relationships/chart" Target="../charts/chart24.xml"/><Relationship Id="rId1" Type="http://schemas.openxmlformats.org/officeDocument/2006/relationships/slideLayout" Target="../slideLayouts/slideLayout13.xml"/><Relationship Id="rId6" Type="http://schemas.openxmlformats.org/officeDocument/2006/relationships/chart" Target="../charts/chart28.xml"/><Relationship Id="rId5" Type="http://schemas.openxmlformats.org/officeDocument/2006/relationships/chart" Target="../charts/chart27.xml"/><Relationship Id="rId4" Type="http://schemas.openxmlformats.org/officeDocument/2006/relationships/chart" Target="../charts/char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April 6,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321347FF-F2DC-4202-B0C1-7EA5BB098931}"/>
              </a:ext>
            </a:extLst>
          </p:cNvPr>
          <p:cNvGraphicFramePr>
            <a:graphicFrameLocks/>
          </p:cNvGraphicFramePr>
          <p:nvPr>
            <p:extLst>
              <p:ext uri="{D42A27DB-BD31-4B8C-83A1-F6EECF244321}">
                <p14:modId xmlns:p14="http://schemas.microsoft.com/office/powerpoint/2010/main" val="3879685565"/>
              </p:ext>
            </p:extLst>
          </p:nvPr>
        </p:nvGraphicFramePr>
        <p:xfrm>
          <a:off x="0" y="0"/>
          <a:ext cx="12192000" cy="62033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4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8169"/>
            <a:ext cx="10515600" cy="1325563"/>
          </a:xfrm>
        </p:spPr>
        <p:txBody>
          <a:bodyPr/>
          <a:lstStyle/>
          <a:p>
            <a:r>
              <a:rPr lang="en-US" dirty="0"/>
              <a:t>Deviation Types</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3"/>
          <a:srcRect l="981" r="1"/>
          <a:stretch/>
        </p:blipFill>
        <p:spPr>
          <a:xfrm>
            <a:off x="7239681" y="1217706"/>
            <a:ext cx="4744071" cy="5572125"/>
          </a:xfrm>
          <a:prstGeom prst="rect">
            <a:avLst/>
          </a:prstGeom>
        </p:spPr>
      </p:pic>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1736297889"/>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4278</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1262</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647</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3472543" y="1536799"/>
            <a:ext cx="1689100" cy="307777"/>
          </a:xfrm>
          <a:prstGeom prst="rect">
            <a:avLst/>
          </a:prstGeom>
          <a:noFill/>
        </p:spPr>
        <p:txBody>
          <a:bodyPr wrap="square" rtlCol="0">
            <a:spAutoFit/>
          </a:bodyPr>
          <a:lstStyle/>
          <a:p>
            <a:r>
              <a:rPr lang="en-US" sz="1400" b="1" u="sng" dirty="0"/>
              <a:t>Last Months</a:t>
            </a:r>
          </a:p>
        </p:txBody>
      </p:sp>
      <p:pic>
        <p:nvPicPr>
          <p:cNvPr id="4" name="Picture 3">
            <a:extLst>
              <a:ext uri="{FF2B5EF4-FFF2-40B4-BE49-F238E27FC236}">
                <a16:creationId xmlns:a16="http://schemas.microsoft.com/office/drawing/2014/main" id="{C9060244-EF45-15AB-7997-76AE43A7238B}"/>
              </a:ext>
            </a:extLst>
          </p:cNvPr>
          <p:cNvPicPr>
            <a:picLocks noChangeAspect="1"/>
          </p:cNvPicPr>
          <p:nvPr/>
        </p:nvPicPr>
        <p:blipFill rotWithShape="1">
          <a:blip r:embed="rId4"/>
          <a:srcRect l="4852" t="7778" r="48816" b="19167"/>
          <a:stretch/>
        </p:blipFill>
        <p:spPr>
          <a:xfrm>
            <a:off x="2849877" y="2266949"/>
            <a:ext cx="4265298" cy="4433887"/>
          </a:xfrm>
          <a:prstGeom prst="rect">
            <a:avLst/>
          </a:prstGeom>
        </p:spPr>
      </p:pic>
      <p:pic>
        <p:nvPicPr>
          <p:cNvPr id="5" name="Picture 4">
            <a:extLst>
              <a:ext uri="{FF2B5EF4-FFF2-40B4-BE49-F238E27FC236}">
                <a16:creationId xmlns:a16="http://schemas.microsoft.com/office/drawing/2014/main" id="{26E1C310-9B8F-DF30-82F9-CB9F981B9620}"/>
              </a:ext>
            </a:extLst>
          </p:cNvPr>
          <p:cNvPicPr>
            <a:picLocks noChangeAspect="1"/>
          </p:cNvPicPr>
          <p:nvPr/>
        </p:nvPicPr>
        <p:blipFill rotWithShape="1">
          <a:blip r:embed="rId5"/>
          <a:srcRect l="4859" t="8195" r="48625" b="19306"/>
          <a:stretch/>
        </p:blipFill>
        <p:spPr>
          <a:xfrm>
            <a:off x="197816" y="1008383"/>
            <a:ext cx="2782095" cy="2858767"/>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3" name="Chart 2">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1144722815"/>
              </p:ext>
            </p:extLst>
          </p:nvPr>
        </p:nvGraphicFramePr>
        <p:xfrm>
          <a:off x="0" y="0"/>
          <a:ext cx="12192000" cy="6185808"/>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3D380ED6-3BEA-B167-F48F-55EA5A3E1787}"/>
              </a:ext>
            </a:extLst>
          </p:cNvPr>
          <p:cNvSpPr/>
          <p:nvPr/>
        </p:nvSpPr>
        <p:spPr>
          <a:xfrm>
            <a:off x="3771900" y="5429250"/>
            <a:ext cx="1457325" cy="342900"/>
          </a:xfrm>
          <a:prstGeom prst="rect">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5" name="Rectangle 4">
            <a:extLst>
              <a:ext uri="{FF2B5EF4-FFF2-40B4-BE49-F238E27FC236}">
                <a16:creationId xmlns:a16="http://schemas.microsoft.com/office/drawing/2014/main" id="{94FC1B3B-6F54-08B8-D95F-6389D5BC7F93}"/>
              </a:ext>
            </a:extLst>
          </p:cNvPr>
          <p:cNvSpPr/>
          <p:nvPr/>
        </p:nvSpPr>
        <p:spPr>
          <a:xfrm>
            <a:off x="10534651" y="5429250"/>
            <a:ext cx="1560444" cy="342900"/>
          </a:xfrm>
          <a:prstGeom prst="rect">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1110097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23A2F-C84F-2FA2-3E2D-C970A8440EFA}"/>
              </a:ext>
            </a:extLst>
          </p:cNvPr>
          <p:cNvSpPr>
            <a:spLocks noGrp="1"/>
          </p:cNvSpPr>
          <p:nvPr>
            <p:ph type="title"/>
          </p:nvPr>
        </p:nvSpPr>
        <p:spPr>
          <a:xfrm>
            <a:off x="912523" y="2624137"/>
            <a:ext cx="3932237" cy="1600200"/>
          </a:xfrm>
        </p:spPr>
        <p:txBody>
          <a:bodyPr anchor="b">
            <a:normAutofit fontScale="90000"/>
          </a:bodyPr>
          <a:lstStyle/>
          <a:p>
            <a:r>
              <a:rPr lang="en-US" sz="6600" dirty="0"/>
              <a:t>Upcoming</a:t>
            </a:r>
            <a:br>
              <a:rPr lang="en-US" sz="6600" dirty="0"/>
            </a:br>
            <a:r>
              <a:rPr lang="en-US" sz="6600" dirty="0"/>
              <a:t>Asks</a:t>
            </a:r>
          </a:p>
        </p:txBody>
      </p:sp>
      <p:graphicFrame>
        <p:nvGraphicFramePr>
          <p:cNvPr id="5" name="Content Placeholder 2">
            <a:extLst>
              <a:ext uri="{FF2B5EF4-FFF2-40B4-BE49-F238E27FC236}">
                <a16:creationId xmlns:a16="http://schemas.microsoft.com/office/drawing/2014/main" id="{C51C9E73-B3C3-22DC-0BF1-5D778663639F}"/>
              </a:ext>
            </a:extLst>
          </p:cNvPr>
          <p:cNvGraphicFramePr>
            <a:graphicFrameLocks noGrp="1"/>
          </p:cNvGraphicFramePr>
          <p:nvPr>
            <p:ph idx="1"/>
            <p:extLst>
              <p:ext uri="{D42A27DB-BD31-4B8C-83A1-F6EECF244321}">
                <p14:modId xmlns:p14="http://schemas.microsoft.com/office/powerpoint/2010/main" val="2877689358"/>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7040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New RHO Data</a:t>
            </a:r>
          </a:p>
        </p:txBody>
      </p:sp>
    </p:spTree>
    <p:extLst>
      <p:ext uri="{BB962C8B-B14F-4D97-AF65-F5344CB8AC3E}">
        <p14:creationId xmlns:p14="http://schemas.microsoft.com/office/powerpoint/2010/main" val="4132237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cx1="http://schemas.microsoft.com/office/drawing/2015/9/8/chartex">
        <mc:Choice Requires="cx1">
          <p:graphicFrame>
            <p:nvGraphicFramePr>
              <p:cNvPr id="5" name="Chart 4">
                <a:extLst>
                  <a:ext uri="{FF2B5EF4-FFF2-40B4-BE49-F238E27FC236}">
                    <a16:creationId xmlns:a16="http://schemas.microsoft.com/office/drawing/2014/main" id="{23A47137-9C36-FEB8-4C2F-F938E506C359}"/>
                  </a:ext>
                </a:extLst>
              </p:cNvPr>
              <p:cNvGraphicFramePr/>
              <p:nvPr>
                <p:extLst>
                  <p:ext uri="{D42A27DB-BD31-4B8C-83A1-F6EECF244321}">
                    <p14:modId xmlns:p14="http://schemas.microsoft.com/office/powerpoint/2010/main" val="1119946298"/>
                  </p:ext>
                </p:extLst>
              </p:nvPr>
            </p:nvGraphicFramePr>
            <p:xfrm>
              <a:off x="4694364" y="3532994"/>
              <a:ext cx="6780213" cy="274955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Chart 4">
                <a:extLst>
                  <a:ext uri="{FF2B5EF4-FFF2-40B4-BE49-F238E27FC236}">
                    <a16:creationId xmlns:a16="http://schemas.microsoft.com/office/drawing/2014/main" id="{23A47137-9C36-FEB8-4C2F-F938E506C359}"/>
                  </a:ext>
                </a:extLst>
              </p:cNvPr>
              <p:cNvPicPr>
                <a:picLocks noGrp="1" noRot="1" noChangeAspect="1" noMove="1" noResize="1" noEditPoints="1" noAdjustHandles="1" noChangeArrowheads="1" noChangeShapeType="1"/>
              </p:cNvPicPr>
              <p:nvPr/>
            </p:nvPicPr>
            <p:blipFill>
              <a:blip r:embed="rId3"/>
              <a:stretch>
                <a:fillRect/>
              </a:stretch>
            </p:blipFill>
            <p:spPr>
              <a:xfrm>
                <a:off x="4694364" y="3532994"/>
                <a:ext cx="6780213" cy="2749550"/>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28FD8386-6BD4-DA25-73A8-02349B762872}"/>
                  </a:ext>
                </a:extLst>
              </p:cNvPr>
              <p:cNvGraphicFramePr/>
              <p:nvPr>
                <p:extLst>
                  <p:ext uri="{D42A27DB-BD31-4B8C-83A1-F6EECF244321}">
                    <p14:modId xmlns:p14="http://schemas.microsoft.com/office/powerpoint/2010/main" val="547012601"/>
                  </p:ext>
                </p:extLst>
              </p:nvPr>
            </p:nvGraphicFramePr>
            <p:xfrm>
              <a:off x="4694363" y="679450"/>
              <a:ext cx="6780213" cy="2749550"/>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4" name="Chart 3">
                <a:extLst>
                  <a:ext uri="{FF2B5EF4-FFF2-40B4-BE49-F238E27FC236}">
                    <a16:creationId xmlns:a16="http://schemas.microsoft.com/office/drawing/2014/main" id="{28FD8386-6BD4-DA25-73A8-02349B762872}"/>
                  </a:ext>
                </a:extLst>
              </p:cNvPr>
              <p:cNvPicPr>
                <a:picLocks noGrp="1" noRot="1" noChangeAspect="1" noMove="1" noResize="1" noEditPoints="1" noAdjustHandles="1" noChangeArrowheads="1" noChangeShapeType="1"/>
              </p:cNvPicPr>
              <p:nvPr/>
            </p:nvPicPr>
            <p:blipFill>
              <a:blip r:embed="rId5"/>
              <a:stretch>
                <a:fillRect/>
              </a:stretch>
            </p:blipFill>
            <p:spPr>
              <a:xfrm>
                <a:off x="4694363" y="679450"/>
                <a:ext cx="6780213" cy="2749550"/>
              </a:xfrm>
              <a:prstGeom prst="rect">
                <a:avLst/>
              </a:prstGeom>
            </p:spPr>
          </p:pic>
        </mc:Fallback>
      </mc:AlternateContent>
      <p:sp>
        <p:nvSpPr>
          <p:cNvPr id="2" name="Title 1">
            <a:extLst>
              <a:ext uri="{FF2B5EF4-FFF2-40B4-BE49-F238E27FC236}">
                <a16:creationId xmlns:a16="http://schemas.microsoft.com/office/drawing/2014/main" id="{15ABA139-6084-5633-1C15-3DF0E41433D3}"/>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General Trends</a:t>
            </a:r>
          </a:p>
        </p:txBody>
      </p:sp>
    </p:spTree>
    <p:extLst>
      <p:ext uri="{BB962C8B-B14F-4D97-AF65-F5344CB8AC3E}">
        <p14:creationId xmlns:p14="http://schemas.microsoft.com/office/powerpoint/2010/main" val="680975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cx1="http://schemas.microsoft.com/office/drawing/2015/9/8/chartex">
        <mc:Choice Requires="cx1">
          <p:graphicFrame>
            <p:nvGraphicFramePr>
              <p:cNvPr id="6" name="Chart 5">
                <a:extLst>
                  <a:ext uri="{FF2B5EF4-FFF2-40B4-BE49-F238E27FC236}">
                    <a16:creationId xmlns:a16="http://schemas.microsoft.com/office/drawing/2014/main" id="{AD7036E6-6527-D2D1-AF1D-5FCFF8A6DE64}"/>
                  </a:ext>
                </a:extLst>
              </p:cNvPr>
              <p:cNvGraphicFramePr/>
              <p:nvPr/>
            </p:nvGraphicFramePr>
            <p:xfrm>
              <a:off x="838200" y="2166938"/>
              <a:ext cx="5221288" cy="345757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6" name="Chart 5">
                <a:extLst>
                  <a:ext uri="{FF2B5EF4-FFF2-40B4-BE49-F238E27FC236}">
                    <a16:creationId xmlns:a16="http://schemas.microsoft.com/office/drawing/2014/main" id="{AD7036E6-6527-D2D1-AF1D-5FCFF8A6DE64}"/>
                  </a:ext>
                </a:extLst>
              </p:cNvPr>
              <p:cNvPicPr>
                <a:picLocks noGrp="1" noRot="1" noChangeAspect="1" noMove="1" noResize="1" noEditPoints="1" noAdjustHandles="1" noChangeArrowheads="1" noChangeShapeType="1"/>
              </p:cNvPicPr>
              <p:nvPr/>
            </p:nvPicPr>
            <p:blipFill>
              <a:blip r:embed="rId3"/>
              <a:stretch>
                <a:fillRect/>
              </a:stretch>
            </p:blipFill>
            <p:spPr>
              <a:xfrm>
                <a:off x="838200" y="2166938"/>
                <a:ext cx="5221288" cy="3457575"/>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7" name="Chart 6">
                <a:extLst>
                  <a:ext uri="{FF2B5EF4-FFF2-40B4-BE49-F238E27FC236}">
                    <a16:creationId xmlns:a16="http://schemas.microsoft.com/office/drawing/2014/main" id="{F868E838-99DB-4DFF-3659-384D06ED0788}"/>
                  </a:ext>
                </a:extLst>
              </p:cNvPr>
              <p:cNvGraphicFramePr/>
              <p:nvPr/>
            </p:nvGraphicFramePr>
            <p:xfrm>
              <a:off x="6130925" y="2166938"/>
              <a:ext cx="5221288" cy="3457575"/>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7" name="Chart 6">
                <a:extLst>
                  <a:ext uri="{FF2B5EF4-FFF2-40B4-BE49-F238E27FC236}">
                    <a16:creationId xmlns:a16="http://schemas.microsoft.com/office/drawing/2014/main" id="{F868E838-99DB-4DFF-3659-384D06ED0788}"/>
                  </a:ext>
                </a:extLst>
              </p:cNvPr>
              <p:cNvPicPr>
                <a:picLocks noGrp="1" noRot="1" noChangeAspect="1" noMove="1" noResize="1" noEditPoints="1" noAdjustHandles="1" noChangeArrowheads="1" noChangeShapeType="1"/>
              </p:cNvPicPr>
              <p:nvPr/>
            </p:nvPicPr>
            <p:blipFill>
              <a:blip r:embed="rId5"/>
              <a:stretch>
                <a:fillRect/>
              </a:stretch>
            </p:blipFill>
            <p:spPr>
              <a:xfrm>
                <a:off x="6130925" y="2166938"/>
                <a:ext cx="5221288" cy="3457575"/>
              </a:xfrm>
              <a:prstGeom prst="rect">
                <a:avLst/>
              </a:prstGeom>
            </p:spPr>
          </p:pic>
        </mc:Fallback>
      </mc:AlternateContent>
      <p:sp>
        <p:nvSpPr>
          <p:cNvPr id="2" name="Title 1">
            <a:extLst>
              <a:ext uri="{FF2B5EF4-FFF2-40B4-BE49-F238E27FC236}">
                <a16:creationId xmlns:a16="http://schemas.microsoft.com/office/drawing/2014/main" id="{B7B99B0C-D746-3063-5D42-7C8F35161FF1}"/>
              </a:ext>
            </a:extLst>
          </p:cNvPr>
          <p:cNvSpPr>
            <a:spLocks noGrp="1"/>
          </p:cNvSpPr>
          <p:nvPr>
            <p:ph type="title"/>
          </p:nvPr>
        </p:nvSpPr>
        <p:spPr>
          <a:xfrm>
            <a:off x="838200" y="672747"/>
            <a:ext cx="10515600" cy="715556"/>
          </a:xfrm>
        </p:spPr>
        <p:txBody>
          <a:bodyPr>
            <a:normAutofit/>
          </a:bodyPr>
          <a:lstStyle/>
          <a:p>
            <a:pPr algn="ctr"/>
            <a:r>
              <a:rPr lang="en-US" sz="3200">
                <a:solidFill>
                  <a:schemeClr val="bg1"/>
                </a:solidFill>
              </a:rPr>
              <a:t>Birth Weight Classification</a:t>
            </a:r>
          </a:p>
        </p:txBody>
      </p:sp>
    </p:spTree>
    <p:extLst>
      <p:ext uri="{BB962C8B-B14F-4D97-AF65-F5344CB8AC3E}">
        <p14:creationId xmlns:p14="http://schemas.microsoft.com/office/powerpoint/2010/main" val="3238238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020D3B9-C783-35ED-D7AB-EDC78868B1DA}"/>
              </a:ext>
            </a:extLst>
          </p:cNvPr>
          <p:cNvSpPr>
            <a:spLocks noGrp="1"/>
          </p:cNvSpPr>
          <p:nvPr>
            <p:ph type="title"/>
          </p:nvPr>
        </p:nvSpPr>
        <p:spPr>
          <a:xfrm>
            <a:off x="838200" y="672747"/>
            <a:ext cx="10515600" cy="715556"/>
          </a:xfrm>
        </p:spPr>
        <p:txBody>
          <a:bodyPr>
            <a:normAutofit/>
          </a:bodyPr>
          <a:lstStyle/>
          <a:p>
            <a:pPr algn="ctr"/>
            <a:r>
              <a:rPr lang="en-US" sz="3200">
                <a:solidFill>
                  <a:schemeClr val="bg1"/>
                </a:solidFill>
              </a:rPr>
              <a:t>Respiratory Support at 36 Weeks PMS</a:t>
            </a:r>
          </a:p>
        </p:txBody>
      </p:sp>
      <p:pic>
        <p:nvPicPr>
          <p:cNvPr id="3" name="Picture 2">
            <a:extLst>
              <a:ext uri="{FF2B5EF4-FFF2-40B4-BE49-F238E27FC236}">
                <a16:creationId xmlns:a16="http://schemas.microsoft.com/office/drawing/2014/main" id="{CD5D6622-A746-6D39-39BD-AEFC9E3477A3}"/>
              </a:ext>
            </a:extLst>
          </p:cNvPr>
          <p:cNvPicPr>
            <a:picLocks noChangeAspect="1"/>
          </p:cNvPicPr>
          <p:nvPr/>
        </p:nvPicPr>
        <p:blipFill>
          <a:blip r:embed="rId2"/>
          <a:stretch>
            <a:fillRect/>
          </a:stretch>
        </p:blipFill>
        <p:spPr>
          <a:xfrm>
            <a:off x="865179" y="2161685"/>
            <a:ext cx="5230821" cy="3462828"/>
          </a:xfrm>
          <a:prstGeom prst="rect">
            <a:avLst/>
          </a:prstGeom>
        </p:spPr>
      </p:pic>
      <p:pic>
        <p:nvPicPr>
          <p:cNvPr id="5" name="Picture 4">
            <a:extLst>
              <a:ext uri="{FF2B5EF4-FFF2-40B4-BE49-F238E27FC236}">
                <a16:creationId xmlns:a16="http://schemas.microsoft.com/office/drawing/2014/main" id="{E4284AC2-E21A-9AF9-2D97-E07AD1A41ACE}"/>
              </a:ext>
            </a:extLst>
          </p:cNvPr>
          <p:cNvPicPr>
            <a:picLocks noChangeAspect="1"/>
          </p:cNvPicPr>
          <p:nvPr/>
        </p:nvPicPr>
        <p:blipFill>
          <a:blip r:embed="rId3"/>
          <a:stretch>
            <a:fillRect/>
          </a:stretch>
        </p:blipFill>
        <p:spPr>
          <a:xfrm>
            <a:off x="6069021" y="2161685"/>
            <a:ext cx="5230821" cy="3462828"/>
          </a:xfrm>
          <a:prstGeom prst="rect">
            <a:avLst/>
          </a:prstGeom>
        </p:spPr>
      </p:pic>
    </p:spTree>
    <p:extLst>
      <p:ext uri="{BB962C8B-B14F-4D97-AF65-F5344CB8AC3E}">
        <p14:creationId xmlns:p14="http://schemas.microsoft.com/office/powerpoint/2010/main" val="3141697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37C9C-22C8-D653-66DD-97EEF5B51F94}"/>
              </a:ext>
            </a:extLst>
          </p:cNvPr>
          <p:cNvSpPr>
            <a:spLocks noGrp="1"/>
          </p:cNvSpPr>
          <p:nvPr>
            <p:ph type="title"/>
          </p:nvPr>
        </p:nvSpPr>
        <p:spPr>
          <a:xfrm>
            <a:off x="297024" y="58824"/>
            <a:ext cx="10515600" cy="1325563"/>
          </a:xfrm>
        </p:spPr>
        <p:txBody>
          <a:bodyPr/>
          <a:lstStyle/>
          <a:p>
            <a:r>
              <a:rPr lang="en-US" dirty="0"/>
              <a:t>Birth Weight</a:t>
            </a:r>
          </a:p>
        </p:txBody>
      </p:sp>
      <p:graphicFrame>
        <p:nvGraphicFramePr>
          <p:cNvPr id="4" name="Chart 3">
            <a:extLst>
              <a:ext uri="{FF2B5EF4-FFF2-40B4-BE49-F238E27FC236}">
                <a16:creationId xmlns:a16="http://schemas.microsoft.com/office/drawing/2014/main" id="{33AE574D-2CB4-1390-B6BE-8705359F89BF}"/>
              </a:ext>
            </a:extLst>
          </p:cNvPr>
          <p:cNvGraphicFramePr>
            <a:graphicFrameLocks/>
          </p:cNvGraphicFramePr>
          <p:nvPr/>
        </p:nvGraphicFramePr>
        <p:xfrm>
          <a:off x="398585" y="1371600"/>
          <a:ext cx="3569408" cy="23279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1445C17-F116-69F7-7F71-FA4EF20D88B1}"/>
              </a:ext>
            </a:extLst>
          </p:cNvPr>
          <p:cNvGraphicFramePr>
            <a:graphicFrameLocks/>
          </p:cNvGraphicFramePr>
          <p:nvPr/>
        </p:nvGraphicFramePr>
        <p:xfrm>
          <a:off x="398585" y="3900881"/>
          <a:ext cx="3569408" cy="23279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C6EC1D9A-1F1E-36CD-5AB6-FC634405C5E5}"/>
              </a:ext>
            </a:extLst>
          </p:cNvPr>
          <p:cNvGraphicFramePr>
            <a:graphicFrameLocks/>
          </p:cNvGraphicFramePr>
          <p:nvPr/>
        </p:nvGraphicFramePr>
        <p:xfrm>
          <a:off x="4164355" y="1384388"/>
          <a:ext cx="3569408" cy="231515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E3099978-57DE-C50B-BAF4-492E1011927D}"/>
              </a:ext>
            </a:extLst>
          </p:cNvPr>
          <p:cNvGraphicFramePr>
            <a:graphicFrameLocks/>
          </p:cNvGraphicFramePr>
          <p:nvPr/>
        </p:nvGraphicFramePr>
        <p:xfrm>
          <a:off x="4164489" y="3900881"/>
          <a:ext cx="3569274" cy="232794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77834C6D-0A7F-035C-135C-022B92FBC636}"/>
              </a:ext>
            </a:extLst>
          </p:cNvPr>
          <p:cNvGraphicFramePr>
            <a:graphicFrameLocks/>
          </p:cNvGraphicFramePr>
          <p:nvPr/>
        </p:nvGraphicFramePr>
        <p:xfrm>
          <a:off x="7930125" y="1384387"/>
          <a:ext cx="3569408" cy="231515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56F34298-213E-AFED-C0ED-63A1025340CD}"/>
              </a:ext>
            </a:extLst>
          </p:cNvPr>
          <p:cNvGraphicFramePr>
            <a:graphicFrameLocks/>
          </p:cNvGraphicFramePr>
          <p:nvPr/>
        </p:nvGraphicFramePr>
        <p:xfrm>
          <a:off x="7930125" y="3900881"/>
          <a:ext cx="3569274" cy="232794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04880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B8385-0C82-F8CF-A2A9-739AA38C5468}"/>
              </a:ext>
            </a:extLst>
          </p:cNvPr>
          <p:cNvSpPr>
            <a:spLocks noGrp="1"/>
          </p:cNvSpPr>
          <p:nvPr>
            <p:ph type="title"/>
          </p:nvPr>
        </p:nvSpPr>
        <p:spPr>
          <a:xfrm>
            <a:off x="234193" y="87327"/>
            <a:ext cx="10515600" cy="1325563"/>
          </a:xfrm>
        </p:spPr>
        <p:txBody>
          <a:bodyPr/>
          <a:lstStyle/>
          <a:p>
            <a:r>
              <a:rPr lang="en-US" dirty="0"/>
              <a:t>NICU </a:t>
            </a:r>
            <a:r>
              <a:rPr lang="en-US" dirty="0" err="1"/>
              <a:t>LoS</a:t>
            </a:r>
            <a:endParaRPr lang="en-US" dirty="0"/>
          </a:p>
        </p:txBody>
      </p:sp>
      <p:graphicFrame>
        <p:nvGraphicFramePr>
          <p:cNvPr id="4" name="Chart 3">
            <a:extLst>
              <a:ext uri="{FF2B5EF4-FFF2-40B4-BE49-F238E27FC236}">
                <a16:creationId xmlns:a16="http://schemas.microsoft.com/office/drawing/2014/main" id="{4079FF7F-4F13-0D9A-88F4-432ECCF38CFF}"/>
              </a:ext>
            </a:extLst>
          </p:cNvPr>
          <p:cNvGraphicFramePr>
            <a:graphicFrameLocks/>
          </p:cNvGraphicFramePr>
          <p:nvPr/>
        </p:nvGraphicFramePr>
        <p:xfrm>
          <a:off x="334347" y="1516226"/>
          <a:ext cx="3566160" cy="23317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65384DD-9393-61D6-5E69-143B699FFD02}"/>
              </a:ext>
            </a:extLst>
          </p:cNvPr>
          <p:cNvGraphicFramePr>
            <a:graphicFrameLocks/>
          </p:cNvGraphicFramePr>
          <p:nvPr/>
        </p:nvGraphicFramePr>
        <p:xfrm>
          <a:off x="334347" y="4054617"/>
          <a:ext cx="3566160" cy="23317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C6972E34-BF92-E52B-5960-D2E46AAFBC92}"/>
              </a:ext>
            </a:extLst>
          </p:cNvPr>
          <p:cNvGraphicFramePr>
            <a:graphicFrameLocks/>
          </p:cNvGraphicFramePr>
          <p:nvPr/>
        </p:nvGraphicFramePr>
        <p:xfrm>
          <a:off x="4312920" y="1516226"/>
          <a:ext cx="3566160" cy="23317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AD8FBD2A-5A50-CE3D-1E60-153B69E60F35}"/>
              </a:ext>
            </a:extLst>
          </p:cNvPr>
          <p:cNvGraphicFramePr>
            <a:graphicFrameLocks/>
          </p:cNvGraphicFramePr>
          <p:nvPr/>
        </p:nvGraphicFramePr>
        <p:xfrm>
          <a:off x="4312920" y="4054617"/>
          <a:ext cx="3566160" cy="23317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770E8FAE-65D2-3BA7-2CF3-E27A7CB23F47}"/>
              </a:ext>
            </a:extLst>
          </p:cNvPr>
          <p:cNvGraphicFramePr>
            <a:graphicFrameLocks/>
          </p:cNvGraphicFramePr>
          <p:nvPr/>
        </p:nvGraphicFramePr>
        <p:xfrm>
          <a:off x="8291493" y="1516226"/>
          <a:ext cx="3566160" cy="23317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E442794E-6092-516A-5484-0560E1B76E6D}"/>
              </a:ext>
            </a:extLst>
          </p:cNvPr>
          <p:cNvGraphicFramePr>
            <a:graphicFrameLocks/>
          </p:cNvGraphicFramePr>
          <p:nvPr/>
        </p:nvGraphicFramePr>
        <p:xfrm>
          <a:off x="8291493" y="4054617"/>
          <a:ext cx="3566160" cy="233172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747567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1489E-B683-97D4-8C19-6E7578BFF2BD}"/>
              </a:ext>
            </a:extLst>
          </p:cNvPr>
          <p:cNvSpPr>
            <a:spLocks noGrp="1"/>
          </p:cNvSpPr>
          <p:nvPr>
            <p:ph type="title"/>
          </p:nvPr>
        </p:nvSpPr>
        <p:spPr>
          <a:xfrm>
            <a:off x="167081" y="25107"/>
            <a:ext cx="10515600" cy="1325563"/>
          </a:xfrm>
        </p:spPr>
        <p:txBody>
          <a:bodyPr/>
          <a:lstStyle/>
          <a:p>
            <a:r>
              <a:rPr lang="en-US" dirty="0"/>
              <a:t>Birth GA</a:t>
            </a:r>
          </a:p>
        </p:txBody>
      </p:sp>
      <p:graphicFrame>
        <p:nvGraphicFramePr>
          <p:cNvPr id="4" name="Chart 3">
            <a:extLst>
              <a:ext uri="{FF2B5EF4-FFF2-40B4-BE49-F238E27FC236}">
                <a16:creationId xmlns:a16="http://schemas.microsoft.com/office/drawing/2014/main" id="{73C69C43-959D-C478-CE64-C4152AE41913}"/>
              </a:ext>
            </a:extLst>
          </p:cNvPr>
          <p:cNvGraphicFramePr>
            <a:graphicFrameLocks/>
          </p:cNvGraphicFramePr>
          <p:nvPr/>
        </p:nvGraphicFramePr>
        <p:xfrm>
          <a:off x="360145" y="1350670"/>
          <a:ext cx="3566160" cy="23317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736BC02-F5B6-F79D-78AE-0771456002FC}"/>
              </a:ext>
            </a:extLst>
          </p:cNvPr>
          <p:cNvGraphicFramePr>
            <a:graphicFrameLocks/>
          </p:cNvGraphicFramePr>
          <p:nvPr/>
        </p:nvGraphicFramePr>
        <p:xfrm>
          <a:off x="360145" y="3989050"/>
          <a:ext cx="3566160" cy="23317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45EC32B2-ECD3-69C9-FD6D-9F50E65F9E53}"/>
              </a:ext>
            </a:extLst>
          </p:cNvPr>
          <p:cNvGraphicFramePr>
            <a:graphicFrameLocks/>
          </p:cNvGraphicFramePr>
          <p:nvPr/>
        </p:nvGraphicFramePr>
        <p:xfrm>
          <a:off x="4312920" y="1355171"/>
          <a:ext cx="3566160" cy="23317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3C03CCDD-573B-4326-D16E-FA021D86E805}"/>
              </a:ext>
            </a:extLst>
          </p:cNvPr>
          <p:cNvGraphicFramePr>
            <a:graphicFrameLocks/>
          </p:cNvGraphicFramePr>
          <p:nvPr/>
        </p:nvGraphicFramePr>
        <p:xfrm>
          <a:off x="4312920" y="3989050"/>
          <a:ext cx="3566160" cy="23317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E9E90799-7F8B-8778-767C-6F4014D3045B}"/>
              </a:ext>
            </a:extLst>
          </p:cNvPr>
          <p:cNvGraphicFramePr>
            <a:graphicFrameLocks/>
          </p:cNvGraphicFramePr>
          <p:nvPr/>
        </p:nvGraphicFramePr>
        <p:xfrm>
          <a:off x="8265695" y="1350670"/>
          <a:ext cx="3566160" cy="23317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334F3587-0222-BC96-45E3-FAF080969F98}"/>
              </a:ext>
            </a:extLst>
          </p:cNvPr>
          <p:cNvGraphicFramePr>
            <a:graphicFrameLocks/>
          </p:cNvGraphicFramePr>
          <p:nvPr/>
        </p:nvGraphicFramePr>
        <p:xfrm>
          <a:off x="8265695" y="3989050"/>
          <a:ext cx="3566160" cy="233172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817390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09AC8-5BB0-30BA-C59A-E173781A61B0}"/>
              </a:ext>
            </a:extLst>
          </p:cNvPr>
          <p:cNvSpPr>
            <a:spLocks noGrp="1"/>
          </p:cNvSpPr>
          <p:nvPr>
            <p:ph type="title"/>
          </p:nvPr>
        </p:nvSpPr>
        <p:spPr/>
        <p:txBody>
          <a:bodyPr/>
          <a:lstStyle/>
          <a:p>
            <a:r>
              <a:rPr lang="en-US" dirty="0"/>
              <a:t>CGA Discharge</a:t>
            </a:r>
          </a:p>
        </p:txBody>
      </p:sp>
      <p:graphicFrame>
        <p:nvGraphicFramePr>
          <p:cNvPr id="4" name="Chart 3">
            <a:extLst>
              <a:ext uri="{FF2B5EF4-FFF2-40B4-BE49-F238E27FC236}">
                <a16:creationId xmlns:a16="http://schemas.microsoft.com/office/drawing/2014/main" id="{FE609273-C6FB-4C85-584E-7E4F4ECC6D2B}"/>
              </a:ext>
            </a:extLst>
          </p:cNvPr>
          <p:cNvGraphicFramePr>
            <a:graphicFrameLocks/>
          </p:cNvGraphicFramePr>
          <p:nvPr/>
        </p:nvGraphicFramePr>
        <p:xfrm>
          <a:off x="437321" y="1736884"/>
          <a:ext cx="3566160" cy="23317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C67584C-2B06-694F-2BCD-D3E06B19CF51}"/>
              </a:ext>
            </a:extLst>
          </p:cNvPr>
          <p:cNvGraphicFramePr>
            <a:graphicFrameLocks/>
          </p:cNvGraphicFramePr>
          <p:nvPr/>
        </p:nvGraphicFramePr>
        <p:xfrm>
          <a:off x="437321" y="4282580"/>
          <a:ext cx="3566160" cy="23317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1D0D255E-768D-B9BD-6F10-AE0365FAC452}"/>
              </a:ext>
            </a:extLst>
          </p:cNvPr>
          <p:cNvGraphicFramePr>
            <a:graphicFrameLocks/>
          </p:cNvGraphicFramePr>
          <p:nvPr/>
        </p:nvGraphicFramePr>
        <p:xfrm>
          <a:off x="4312920" y="1690688"/>
          <a:ext cx="3566160" cy="23317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B4C349FA-F174-E473-422F-628A1CCA14F8}"/>
              </a:ext>
            </a:extLst>
          </p:cNvPr>
          <p:cNvGraphicFramePr>
            <a:graphicFrameLocks/>
          </p:cNvGraphicFramePr>
          <p:nvPr/>
        </p:nvGraphicFramePr>
        <p:xfrm>
          <a:off x="4312920" y="4282580"/>
          <a:ext cx="3566160" cy="23317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E4496FF1-5079-2E9A-1568-C3049A753DF7}"/>
              </a:ext>
            </a:extLst>
          </p:cNvPr>
          <p:cNvGraphicFramePr>
            <a:graphicFrameLocks/>
          </p:cNvGraphicFramePr>
          <p:nvPr/>
        </p:nvGraphicFramePr>
        <p:xfrm>
          <a:off x="8188519" y="1690688"/>
          <a:ext cx="3566160" cy="23317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4210B751-59F8-84A8-87F4-72E99C1C6C77}"/>
              </a:ext>
            </a:extLst>
          </p:cNvPr>
          <p:cNvGraphicFramePr>
            <a:graphicFrameLocks/>
          </p:cNvGraphicFramePr>
          <p:nvPr/>
        </p:nvGraphicFramePr>
        <p:xfrm>
          <a:off x="8188519" y="4282580"/>
          <a:ext cx="3566160" cy="233172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10982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26DC217-9EAF-9788-B0C6-5D592D3BD4B6}"/>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kern="1200">
                <a:solidFill>
                  <a:schemeClr val="tx1"/>
                </a:solidFill>
                <a:latin typeface="+mj-lt"/>
                <a:ea typeface="+mj-ea"/>
                <a:cs typeface="+mj-cs"/>
              </a:rPr>
              <a:t>Conclusions</a:t>
            </a:r>
          </a:p>
        </p:txBody>
      </p:sp>
      <p:graphicFrame>
        <p:nvGraphicFramePr>
          <p:cNvPr id="4" name="Table 4">
            <a:extLst>
              <a:ext uri="{FF2B5EF4-FFF2-40B4-BE49-F238E27FC236}">
                <a16:creationId xmlns:a16="http://schemas.microsoft.com/office/drawing/2014/main" id="{3CB31825-27C6-4CD7-7F68-CAD817FBB77E}"/>
              </a:ext>
            </a:extLst>
          </p:cNvPr>
          <p:cNvGraphicFramePr>
            <a:graphicFrameLocks noGrp="1"/>
          </p:cNvGraphicFramePr>
          <p:nvPr/>
        </p:nvGraphicFramePr>
        <p:xfrm>
          <a:off x="838200" y="1901096"/>
          <a:ext cx="10512548" cy="4338968"/>
        </p:xfrm>
        <a:graphic>
          <a:graphicData uri="http://schemas.openxmlformats.org/drawingml/2006/table">
            <a:tbl>
              <a:tblPr firstRow="1" bandRow="1">
                <a:tableStyleId>{5C22544A-7EE6-4342-B048-85BDC9FD1C3A}</a:tableStyleId>
              </a:tblPr>
              <a:tblGrid>
                <a:gridCol w="3525490">
                  <a:extLst>
                    <a:ext uri="{9D8B030D-6E8A-4147-A177-3AD203B41FA5}">
                      <a16:colId xmlns:a16="http://schemas.microsoft.com/office/drawing/2014/main" val="819772134"/>
                    </a:ext>
                  </a:extLst>
                </a:gridCol>
                <a:gridCol w="3493529">
                  <a:extLst>
                    <a:ext uri="{9D8B030D-6E8A-4147-A177-3AD203B41FA5}">
                      <a16:colId xmlns:a16="http://schemas.microsoft.com/office/drawing/2014/main" val="2757472969"/>
                    </a:ext>
                  </a:extLst>
                </a:gridCol>
                <a:gridCol w="3493529">
                  <a:extLst>
                    <a:ext uri="{9D8B030D-6E8A-4147-A177-3AD203B41FA5}">
                      <a16:colId xmlns:a16="http://schemas.microsoft.com/office/drawing/2014/main" val="999212484"/>
                    </a:ext>
                  </a:extLst>
                </a:gridCol>
              </a:tblGrid>
              <a:tr h="518790">
                <a:tc>
                  <a:txBody>
                    <a:bodyPr/>
                    <a:lstStyle/>
                    <a:p>
                      <a:pPr algn="ctr"/>
                      <a:endParaRPr lang="en-US" sz="2300"/>
                    </a:p>
                  </a:txBody>
                  <a:tcPr marL="117907" marR="117907" marT="58953" marB="58953" anchor="ctr"/>
                </a:tc>
                <a:tc>
                  <a:txBody>
                    <a:bodyPr/>
                    <a:lstStyle/>
                    <a:p>
                      <a:pPr algn="ctr"/>
                      <a:r>
                        <a:rPr lang="en-US" sz="2300"/>
                        <a:t>Shorter Duration</a:t>
                      </a:r>
                    </a:p>
                  </a:txBody>
                  <a:tcPr marL="117907" marR="117907" marT="58953" marB="58953" anchor="ctr"/>
                </a:tc>
                <a:tc>
                  <a:txBody>
                    <a:bodyPr/>
                    <a:lstStyle/>
                    <a:p>
                      <a:pPr algn="ctr"/>
                      <a:r>
                        <a:rPr lang="en-US" sz="2300" dirty="0"/>
                        <a:t>Longer Duration</a:t>
                      </a:r>
                    </a:p>
                  </a:txBody>
                  <a:tcPr marL="117907" marR="117907" marT="58953" marB="58953" anchor="ctr"/>
                </a:tc>
                <a:extLst>
                  <a:ext uri="{0D108BD9-81ED-4DB2-BD59-A6C34878D82A}">
                    <a16:rowId xmlns:a16="http://schemas.microsoft.com/office/drawing/2014/main" val="3804486977"/>
                  </a:ext>
                </a:extLst>
              </a:tr>
              <a:tr h="872509">
                <a:tc>
                  <a:txBody>
                    <a:bodyPr/>
                    <a:lstStyle/>
                    <a:p>
                      <a:pPr algn="ctr"/>
                      <a:r>
                        <a:rPr lang="en-US" sz="2300"/>
                        <a:t>Birth Weight Classification</a:t>
                      </a:r>
                    </a:p>
                  </a:txBody>
                  <a:tcPr marL="117907" marR="117907" marT="58953" marB="58953" anchor="ctr"/>
                </a:tc>
                <a:tc>
                  <a:txBody>
                    <a:bodyPr/>
                    <a:lstStyle/>
                    <a:p>
                      <a:pPr algn="ctr"/>
                      <a:r>
                        <a:rPr lang="en-US" sz="2300"/>
                        <a:t>AGA</a:t>
                      </a:r>
                    </a:p>
                  </a:txBody>
                  <a:tcPr marL="117907" marR="117907" marT="58953" marB="58953" anchor="ctr"/>
                </a:tc>
                <a:tc>
                  <a:txBody>
                    <a:bodyPr/>
                    <a:lstStyle/>
                    <a:p>
                      <a:pPr algn="ctr"/>
                      <a:r>
                        <a:rPr lang="en-US" sz="2300"/>
                        <a:t>SGA</a:t>
                      </a:r>
                    </a:p>
                  </a:txBody>
                  <a:tcPr marL="117907" marR="117907" marT="58953" marB="58953" anchor="ctr"/>
                </a:tc>
                <a:extLst>
                  <a:ext uri="{0D108BD9-81ED-4DB2-BD59-A6C34878D82A}">
                    <a16:rowId xmlns:a16="http://schemas.microsoft.com/office/drawing/2014/main" val="2704194886"/>
                  </a:ext>
                </a:extLst>
              </a:tr>
              <a:tr h="872509">
                <a:tc>
                  <a:txBody>
                    <a:bodyPr/>
                    <a:lstStyle/>
                    <a:p>
                      <a:pPr algn="ctr"/>
                      <a:r>
                        <a:rPr lang="en-US" sz="2400" dirty="0"/>
                        <a:t>Oxygen Support @ 36 Weeks</a:t>
                      </a:r>
                    </a:p>
                  </a:txBody>
                  <a:tcPr marL="117907" marR="117907" marT="58953" marB="58953" anchor="ctr"/>
                </a:tc>
                <a:tc>
                  <a:txBody>
                    <a:bodyPr/>
                    <a:lstStyle/>
                    <a:p>
                      <a:pPr algn="ctr"/>
                      <a:r>
                        <a:rPr lang="en-US" sz="2300"/>
                        <a:t>Less Severe</a:t>
                      </a:r>
                    </a:p>
                  </a:txBody>
                  <a:tcPr marL="117907" marR="117907" marT="58953" marB="58953" anchor="ctr"/>
                </a:tc>
                <a:tc>
                  <a:txBody>
                    <a:bodyPr/>
                    <a:lstStyle/>
                    <a:p>
                      <a:pPr algn="ctr"/>
                      <a:r>
                        <a:rPr lang="en-US" sz="2300"/>
                        <a:t>More Severe</a:t>
                      </a:r>
                    </a:p>
                  </a:txBody>
                  <a:tcPr marL="117907" marR="117907" marT="58953" marB="58953" anchor="ctr"/>
                </a:tc>
                <a:extLst>
                  <a:ext uri="{0D108BD9-81ED-4DB2-BD59-A6C34878D82A}">
                    <a16:rowId xmlns:a16="http://schemas.microsoft.com/office/drawing/2014/main" val="1987772249"/>
                  </a:ext>
                </a:extLst>
              </a:tr>
              <a:tr h="518790">
                <a:tc>
                  <a:txBody>
                    <a:bodyPr/>
                    <a:lstStyle/>
                    <a:p>
                      <a:pPr algn="ctr"/>
                      <a:r>
                        <a:rPr lang="en-US" sz="2300"/>
                        <a:t>Birth Weight</a:t>
                      </a:r>
                    </a:p>
                  </a:txBody>
                  <a:tcPr marL="117907" marR="117907" marT="58953" marB="58953" anchor="ctr"/>
                </a:tc>
                <a:tc>
                  <a:txBody>
                    <a:bodyPr/>
                    <a:lstStyle/>
                    <a:p>
                      <a:pPr algn="ctr"/>
                      <a:r>
                        <a:rPr lang="en-US" sz="2300"/>
                        <a:t>Higher (</a:t>
                      </a:r>
                      <a:r>
                        <a:rPr lang="en-US" sz="2300">
                          <a:latin typeface="Calibri" panose="020F0502020204030204" pitchFamily="34" charset="0"/>
                          <a:cs typeface="Calibri" panose="020F0502020204030204" pitchFamily="34" charset="0"/>
                        </a:rPr>
                        <a:t>↑)</a:t>
                      </a:r>
                      <a:endParaRPr lang="en-US" sz="2300"/>
                    </a:p>
                  </a:txBody>
                  <a:tcPr marL="117907" marR="117907" marT="58953" marB="58953" anchor="ctr"/>
                </a:tc>
                <a:tc>
                  <a:txBody>
                    <a:bodyPr/>
                    <a:lstStyle/>
                    <a:p>
                      <a:pPr algn="ctr"/>
                      <a:r>
                        <a:rPr lang="en-US" sz="2300"/>
                        <a:t>Lower (</a:t>
                      </a:r>
                      <a:r>
                        <a:rPr lang="en-US" sz="2300">
                          <a:latin typeface="Calibri" panose="020F0502020204030204" pitchFamily="34" charset="0"/>
                          <a:cs typeface="Calibri" panose="020F0502020204030204" pitchFamily="34" charset="0"/>
                        </a:rPr>
                        <a:t>↓)</a:t>
                      </a:r>
                      <a:endParaRPr lang="en-US" sz="2300"/>
                    </a:p>
                  </a:txBody>
                  <a:tcPr marL="117907" marR="117907" marT="58953" marB="58953" anchor="ctr"/>
                </a:tc>
                <a:extLst>
                  <a:ext uri="{0D108BD9-81ED-4DB2-BD59-A6C34878D82A}">
                    <a16:rowId xmlns:a16="http://schemas.microsoft.com/office/drawing/2014/main" val="881249629"/>
                  </a:ext>
                </a:extLst>
              </a:tr>
              <a:tr h="518790">
                <a:tc>
                  <a:txBody>
                    <a:bodyPr/>
                    <a:lstStyle/>
                    <a:p>
                      <a:pPr algn="ctr"/>
                      <a:r>
                        <a:rPr lang="en-US" sz="2300"/>
                        <a:t>NICU LoS</a:t>
                      </a:r>
                    </a:p>
                  </a:txBody>
                  <a:tcPr marL="117907" marR="117907" marT="58953" marB="58953" anchor="ctr"/>
                </a:tc>
                <a:tc>
                  <a:txBody>
                    <a:bodyPr/>
                    <a:lstStyle/>
                    <a:p>
                      <a:pPr algn="ctr"/>
                      <a:r>
                        <a:rPr lang="en-US" sz="2300"/>
                        <a:t>Lower (</a:t>
                      </a:r>
                      <a:r>
                        <a:rPr lang="en-US" sz="2300">
                          <a:latin typeface="Calibri" panose="020F0502020204030204" pitchFamily="34" charset="0"/>
                          <a:cs typeface="Calibri" panose="020F0502020204030204" pitchFamily="34" charset="0"/>
                        </a:rPr>
                        <a:t>↓)</a:t>
                      </a:r>
                      <a:endParaRPr lang="en-US" sz="2300"/>
                    </a:p>
                  </a:txBody>
                  <a:tcPr marL="117907" marR="117907" marT="58953" marB="58953" anchor="ctr"/>
                </a:tc>
                <a:tc>
                  <a:txBody>
                    <a:bodyPr/>
                    <a:lstStyle/>
                    <a:p>
                      <a:pPr algn="ctr"/>
                      <a:r>
                        <a:rPr lang="en-US" sz="2300"/>
                        <a:t>Higher (</a:t>
                      </a:r>
                      <a:r>
                        <a:rPr lang="en-US" sz="2300">
                          <a:latin typeface="Calibri" panose="020F0502020204030204" pitchFamily="34" charset="0"/>
                          <a:cs typeface="Calibri" panose="020F0502020204030204" pitchFamily="34" charset="0"/>
                        </a:rPr>
                        <a:t>↑)</a:t>
                      </a:r>
                      <a:endParaRPr lang="en-US" sz="2300"/>
                    </a:p>
                  </a:txBody>
                  <a:tcPr marL="117907" marR="117907" marT="58953" marB="58953" anchor="ctr"/>
                </a:tc>
                <a:extLst>
                  <a:ext uri="{0D108BD9-81ED-4DB2-BD59-A6C34878D82A}">
                    <a16:rowId xmlns:a16="http://schemas.microsoft.com/office/drawing/2014/main" val="1004392272"/>
                  </a:ext>
                </a:extLst>
              </a:tr>
              <a:tr h="518790">
                <a:tc>
                  <a:txBody>
                    <a:bodyPr/>
                    <a:lstStyle/>
                    <a:p>
                      <a:pPr algn="ctr"/>
                      <a:r>
                        <a:rPr lang="en-US" sz="2300"/>
                        <a:t>Birth GA</a:t>
                      </a:r>
                    </a:p>
                  </a:txBody>
                  <a:tcPr marL="117907" marR="117907" marT="58953" marB="58953" anchor="ctr"/>
                </a:tc>
                <a:tc>
                  <a:txBody>
                    <a:bodyPr/>
                    <a:lstStyle/>
                    <a:p>
                      <a:pPr algn="ctr"/>
                      <a:r>
                        <a:rPr lang="en-US" sz="2300"/>
                        <a:t>Higher (</a:t>
                      </a:r>
                      <a:r>
                        <a:rPr lang="en-US" sz="2300">
                          <a:latin typeface="Calibri" panose="020F0502020204030204" pitchFamily="34" charset="0"/>
                          <a:cs typeface="Calibri" panose="020F0502020204030204" pitchFamily="34" charset="0"/>
                        </a:rPr>
                        <a:t>↑)</a:t>
                      </a:r>
                      <a:endParaRPr lang="en-US" sz="2300"/>
                    </a:p>
                  </a:txBody>
                  <a:tcPr marL="117907" marR="117907" marT="58953" marB="58953" anchor="ctr"/>
                </a:tc>
                <a:tc>
                  <a:txBody>
                    <a:bodyPr/>
                    <a:lstStyle/>
                    <a:p>
                      <a:pPr algn="ctr"/>
                      <a:r>
                        <a:rPr lang="en-US" sz="2300"/>
                        <a:t>Lower (</a:t>
                      </a:r>
                      <a:r>
                        <a:rPr lang="en-US" sz="2300">
                          <a:latin typeface="Calibri" panose="020F0502020204030204" pitchFamily="34" charset="0"/>
                          <a:cs typeface="Calibri" panose="020F0502020204030204" pitchFamily="34" charset="0"/>
                        </a:rPr>
                        <a:t>↓)</a:t>
                      </a:r>
                      <a:endParaRPr lang="en-US" sz="2300"/>
                    </a:p>
                  </a:txBody>
                  <a:tcPr marL="117907" marR="117907" marT="58953" marB="58953" anchor="ctr"/>
                </a:tc>
                <a:extLst>
                  <a:ext uri="{0D108BD9-81ED-4DB2-BD59-A6C34878D82A}">
                    <a16:rowId xmlns:a16="http://schemas.microsoft.com/office/drawing/2014/main" val="3427151281"/>
                  </a:ext>
                </a:extLst>
              </a:tr>
              <a:tr h="518790">
                <a:tc>
                  <a:txBody>
                    <a:bodyPr/>
                    <a:lstStyle/>
                    <a:p>
                      <a:pPr algn="ctr"/>
                      <a:r>
                        <a:rPr lang="en-US" sz="2300"/>
                        <a:t>CGA Discharge</a:t>
                      </a:r>
                    </a:p>
                  </a:txBody>
                  <a:tcPr marL="117907" marR="117907" marT="58953" marB="58953" anchor="ctr"/>
                </a:tc>
                <a:tc>
                  <a:txBody>
                    <a:bodyPr/>
                    <a:lstStyle/>
                    <a:p>
                      <a:pPr algn="ctr"/>
                      <a:r>
                        <a:rPr lang="en-US" sz="2300"/>
                        <a:t>Lower (</a:t>
                      </a:r>
                      <a:r>
                        <a:rPr lang="en-US" sz="2300">
                          <a:latin typeface="Calibri" panose="020F0502020204030204" pitchFamily="34" charset="0"/>
                          <a:cs typeface="Calibri" panose="020F0502020204030204" pitchFamily="34" charset="0"/>
                        </a:rPr>
                        <a:t>↓)</a:t>
                      </a:r>
                      <a:endParaRPr lang="en-US" sz="2300"/>
                    </a:p>
                  </a:txBody>
                  <a:tcPr marL="117907" marR="117907" marT="58953" marB="58953" anchor="ctr"/>
                </a:tc>
                <a:tc>
                  <a:txBody>
                    <a:bodyPr/>
                    <a:lstStyle/>
                    <a:p>
                      <a:pPr algn="ctr"/>
                      <a:r>
                        <a:rPr lang="en-US" sz="2300" dirty="0"/>
                        <a:t>Higher (</a:t>
                      </a:r>
                      <a:r>
                        <a:rPr lang="en-US" sz="2300" dirty="0">
                          <a:latin typeface="Calibri" panose="020F0502020204030204" pitchFamily="34" charset="0"/>
                          <a:cs typeface="Calibri" panose="020F0502020204030204" pitchFamily="34" charset="0"/>
                        </a:rPr>
                        <a:t>↑)</a:t>
                      </a:r>
                      <a:endParaRPr lang="en-US" sz="2300" dirty="0"/>
                    </a:p>
                  </a:txBody>
                  <a:tcPr marL="117907" marR="117907" marT="58953" marB="58953" anchor="ctr"/>
                </a:tc>
                <a:extLst>
                  <a:ext uri="{0D108BD9-81ED-4DB2-BD59-A6C34878D82A}">
                    <a16:rowId xmlns:a16="http://schemas.microsoft.com/office/drawing/2014/main" val="1950447259"/>
                  </a:ext>
                </a:extLst>
              </a:tr>
            </a:tbl>
          </a:graphicData>
        </a:graphic>
      </p:graphicFrame>
    </p:spTree>
    <p:extLst>
      <p:ext uri="{BB962C8B-B14F-4D97-AF65-F5344CB8AC3E}">
        <p14:creationId xmlns:p14="http://schemas.microsoft.com/office/powerpoint/2010/main" val="881984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 Points</a:t>
            </a:r>
          </a:p>
        </p:txBody>
      </p:sp>
    </p:spTree>
    <p:extLst>
      <p:ext uri="{BB962C8B-B14F-4D97-AF65-F5344CB8AC3E}">
        <p14:creationId xmlns:p14="http://schemas.microsoft.com/office/powerpoint/2010/main" val="3772339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3EB43-0504-5969-3009-68EDED8AF65A}"/>
              </a:ext>
            </a:extLst>
          </p:cNvPr>
          <p:cNvSpPr>
            <a:spLocks noGrp="1"/>
          </p:cNvSpPr>
          <p:nvPr>
            <p:ph type="title"/>
          </p:nvPr>
        </p:nvSpPr>
        <p:spPr>
          <a:xfrm>
            <a:off x="838200" y="189272"/>
            <a:ext cx="10515600" cy="1325563"/>
          </a:xfrm>
        </p:spPr>
        <p:txBody>
          <a:bodyPr anchor="ctr">
            <a:normAutofit/>
          </a:bodyPr>
          <a:lstStyle/>
          <a:p>
            <a:r>
              <a:rPr lang="en-US" dirty="0"/>
              <a:t>Altitude Related Protocol Change</a:t>
            </a:r>
          </a:p>
        </p:txBody>
      </p:sp>
      <p:graphicFrame>
        <p:nvGraphicFramePr>
          <p:cNvPr id="4" name="Content Placeholder 3">
            <a:extLst>
              <a:ext uri="{FF2B5EF4-FFF2-40B4-BE49-F238E27FC236}">
                <a16:creationId xmlns:a16="http://schemas.microsoft.com/office/drawing/2014/main" id="{4C8B6271-A7B3-05FF-64C1-36777376B984}"/>
              </a:ext>
            </a:extLst>
          </p:cNvPr>
          <p:cNvGraphicFramePr>
            <a:graphicFrameLocks noGrp="1"/>
          </p:cNvGraphicFramePr>
          <p:nvPr>
            <p:ph idx="1"/>
            <p:extLst>
              <p:ext uri="{D42A27DB-BD31-4B8C-83A1-F6EECF244321}">
                <p14:modId xmlns:p14="http://schemas.microsoft.com/office/powerpoint/2010/main" val="1372351608"/>
              </p:ext>
            </p:extLst>
          </p:nvPr>
        </p:nvGraphicFramePr>
        <p:xfrm>
          <a:off x="838200" y="1389207"/>
          <a:ext cx="10515600" cy="449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0476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61</a:t>
            </a:r>
          </a:p>
        </p:txBody>
      </p:sp>
      <p:pic>
        <p:nvPicPr>
          <p:cNvPr id="20" name="Picture 19">
            <a:extLst>
              <a:ext uri="{FF2B5EF4-FFF2-40B4-BE49-F238E27FC236}">
                <a16:creationId xmlns:a16="http://schemas.microsoft.com/office/drawing/2014/main" id="{23FF339A-CC05-4557-2A64-AF61FB342E07}"/>
              </a:ext>
            </a:extLst>
          </p:cNvPr>
          <p:cNvPicPr>
            <a:picLocks noChangeAspect="1"/>
          </p:cNvPicPr>
          <p:nvPr/>
        </p:nvPicPr>
        <p:blipFill rotWithShape="1">
          <a:blip r:embed="rId3"/>
          <a:srcRect l="7131" t="1212" r="5912" b="2779"/>
          <a:stretch/>
        </p:blipFill>
        <p:spPr>
          <a:xfrm>
            <a:off x="4748129" y="25978"/>
            <a:ext cx="6948571" cy="6118928"/>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459C5-7699-2357-C1E5-593938D57BE7}"/>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5" name="Content Placeholder 2">
            <a:extLst>
              <a:ext uri="{FF2B5EF4-FFF2-40B4-BE49-F238E27FC236}">
                <a16:creationId xmlns:a16="http://schemas.microsoft.com/office/drawing/2014/main" id="{06E78546-BB15-2EF8-AE29-D759855C55E1}"/>
              </a:ext>
            </a:extLst>
          </p:cNvPr>
          <p:cNvGraphicFramePr>
            <a:graphicFrameLocks noGrp="1"/>
          </p:cNvGraphicFramePr>
          <p:nvPr>
            <p:ph idx="1"/>
            <p:extLst>
              <p:ext uri="{D42A27DB-BD31-4B8C-83A1-F6EECF244321}">
                <p14:modId xmlns:p14="http://schemas.microsoft.com/office/powerpoint/2010/main" val="6523105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766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C3D254CB-5890-F73C-517B-767DD9D79E3F}"/>
              </a:ext>
            </a:extLst>
          </p:cNvPr>
          <p:cNvGraphicFramePr>
            <a:graphicFrameLocks/>
          </p:cNvGraphicFramePr>
          <p:nvPr>
            <p:extLst>
              <p:ext uri="{D42A27DB-BD31-4B8C-83A1-F6EECF244321}">
                <p14:modId xmlns:p14="http://schemas.microsoft.com/office/powerpoint/2010/main" val="1089806828"/>
              </p:ext>
            </p:extLst>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2515467562"/>
              </p:ext>
            </p:extLst>
          </p:nvPr>
        </p:nvGraphicFramePr>
        <p:xfrm>
          <a:off x="327116" y="674446"/>
          <a:ext cx="11537768" cy="518713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effectLst/>
                        </a:rPr>
                        <a:t>Boston Children's</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7/8/2021</a:t>
                      </a:r>
                    </a:p>
                  </a:txBody>
                  <a:tcPr marL="0" marR="0" marT="0" marB="0" anchor="b"/>
                </a:tc>
                <a:tc>
                  <a:txBody>
                    <a:bodyPr/>
                    <a:lstStyle/>
                    <a:p>
                      <a:pPr algn="ctr" fontAlgn="b"/>
                      <a:r>
                        <a:rPr lang="en-US" sz="1400" b="0" i="0" u="none" strike="noStrike" dirty="0">
                          <a:solidFill>
                            <a:schemeClr val="tx1"/>
                          </a:solidFill>
                          <a:effectLst/>
                          <a:latin typeface="+mn-lt"/>
                        </a:rPr>
                        <a:t>21.13</a:t>
                      </a:r>
                    </a:p>
                  </a:txBody>
                  <a:tcPr marL="0" marR="0" marT="0" marB="0" anchor="b"/>
                </a:tc>
                <a:tc>
                  <a:txBody>
                    <a:bodyPr/>
                    <a:lstStyle/>
                    <a:p>
                      <a:pPr algn="ctr" fontAlgn="b"/>
                      <a:r>
                        <a:rPr lang="en-US" sz="1400" u="none" strike="noStrike" dirty="0">
                          <a:solidFill>
                            <a:schemeClr val="tx1"/>
                          </a:solidFill>
                          <a:effectLst/>
                          <a:latin typeface="+mn-lt"/>
                        </a:rPr>
                        <a:t>40</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u="none" strike="noStrike" dirty="0">
                          <a:solidFill>
                            <a:schemeClr val="tx1"/>
                          </a:solidFill>
                          <a:effectLst/>
                          <a:latin typeface="+mn-lt"/>
                        </a:rPr>
                        <a:t>3</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dirty="0">
                          <a:solidFill>
                            <a:schemeClr val="tx1"/>
                          </a:solidFill>
                          <a:effectLst/>
                          <a:latin typeface="+mn-lt"/>
                        </a:rPr>
                        <a:t>0.8</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mn-lt"/>
                        </a:rPr>
                        <a:t>16</a:t>
                      </a:r>
                    </a:p>
                  </a:txBody>
                  <a:tcPr marL="0" marR="0" marT="0" marB="0" anchor="b"/>
                </a:tc>
                <a:tc>
                  <a:txBody>
                    <a:bodyPr/>
                    <a:lstStyle/>
                    <a:p>
                      <a:pPr algn="ctr" fontAlgn="b"/>
                      <a:r>
                        <a:rPr lang="en-US" sz="1400" b="0" i="0" u="none" strike="noStrike" dirty="0">
                          <a:solidFill>
                            <a:schemeClr val="tx1"/>
                          </a:solidFill>
                          <a:effectLst/>
                          <a:latin typeface="+mn-lt"/>
                        </a:rPr>
                        <a:t>5</a:t>
                      </a:r>
                    </a:p>
                  </a:txBody>
                  <a:tcPr marL="0" marR="0" marT="0" marB="0" anchor="b"/>
                </a:tc>
                <a:tc>
                  <a:txBody>
                    <a:bodyPr/>
                    <a:lstStyle/>
                    <a:p>
                      <a:pPr algn="ctr" fontAlgn="b"/>
                      <a:r>
                        <a:rPr lang="en-US" sz="1400" b="0" i="0" u="none" strike="noStrike" dirty="0">
                          <a:solidFill>
                            <a:schemeClr val="tx1"/>
                          </a:solidFill>
                          <a:effectLst/>
                          <a:latin typeface="+mn-lt"/>
                        </a:rPr>
                        <a:t>10</a:t>
                      </a:r>
                    </a:p>
                  </a:txBody>
                  <a:tcPr marL="0" marR="0" marT="0" marB="0" anchor="b"/>
                </a:tc>
                <a:tc>
                  <a:txBody>
                    <a:bodyPr/>
                    <a:lstStyle/>
                    <a:p>
                      <a:pPr algn="ctr" fontAlgn="b"/>
                      <a:r>
                        <a:rPr lang="en-US" sz="1400" b="0" i="0" u="none" strike="noStrike" dirty="0">
                          <a:solidFill>
                            <a:schemeClr val="tx1"/>
                          </a:solidFill>
                          <a:effectLst/>
                          <a:latin typeface="+mn-lt"/>
                        </a:rPr>
                        <a:t>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87.50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67.81</a:t>
                      </a:r>
                    </a:p>
                  </a:txBody>
                  <a:tcPr marL="0" marR="0" marT="0" marB="0" anchor="b"/>
                </a:tc>
                <a:extLst>
                  <a:ext uri="{0D108BD9-81ED-4DB2-BD59-A6C34878D82A}">
                    <a16:rowId xmlns:a16="http://schemas.microsoft.com/office/drawing/2014/main" val="1105767336"/>
                  </a:ext>
                </a:extLst>
              </a:tr>
              <a:tr h="249892">
                <a:tc>
                  <a:txBody>
                    <a:bodyPr/>
                    <a:lstStyle/>
                    <a:p>
                      <a:pPr algn="ctr" fontAlgn="b"/>
                      <a:r>
                        <a:rPr lang="en-US" sz="1200" u="none" strike="noStrike" dirty="0">
                          <a:effectLst/>
                        </a:rPr>
                        <a:t>Dartmouth-Hitchcock</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1/1/2022</a:t>
                      </a:r>
                    </a:p>
                  </a:txBody>
                  <a:tcPr marL="0" marR="0" marT="0" marB="0" anchor="b"/>
                </a:tc>
                <a:tc>
                  <a:txBody>
                    <a:bodyPr/>
                    <a:lstStyle/>
                    <a:p>
                      <a:pPr algn="ctr" fontAlgn="b"/>
                      <a:r>
                        <a:rPr lang="en-US" sz="1400" b="0" i="0" u="none" strike="noStrike" dirty="0">
                          <a:solidFill>
                            <a:schemeClr val="tx1"/>
                          </a:solidFill>
                          <a:effectLst/>
                          <a:latin typeface="+mn-lt"/>
                        </a:rPr>
                        <a:t>15.23</a:t>
                      </a:r>
                    </a:p>
                  </a:txBody>
                  <a:tcPr marL="0" marR="0" marT="0" marB="0" anchor="b"/>
                </a:tc>
                <a:tc>
                  <a:txBody>
                    <a:bodyPr/>
                    <a:lstStyle/>
                    <a:p>
                      <a:pPr algn="ctr" fontAlgn="b"/>
                      <a:r>
                        <a:rPr lang="en-US" sz="1400" u="none" strike="noStrike">
                          <a:solidFill>
                            <a:schemeClr val="tx1"/>
                          </a:solidFill>
                          <a:effectLst/>
                          <a:latin typeface="+mn-lt"/>
                        </a:rPr>
                        <a:t>20</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2</a:t>
                      </a:r>
                      <a:endParaRPr lang="en-US" sz="1400" b="0" i="0" u="none" strike="noStrike">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1.5</a:t>
                      </a:r>
                    </a:p>
                  </a:txBody>
                  <a:tcPr marL="0" marR="0" marT="0" marB="0" anchor="b">
                    <a:noFill/>
                  </a:tcPr>
                </a:tc>
                <a:tc>
                  <a:txBody>
                    <a:bodyPr/>
                    <a:lstStyle/>
                    <a:p>
                      <a:pPr algn="ctr" fontAlgn="b"/>
                      <a:r>
                        <a:rPr lang="en-US" sz="1400" b="0" i="0" u="none" strike="noStrike">
                          <a:solidFill>
                            <a:schemeClr val="tx1"/>
                          </a:solidFill>
                          <a:effectLst/>
                          <a:latin typeface="+mn-lt"/>
                        </a:rPr>
                        <a:t>23</a:t>
                      </a:r>
                    </a:p>
                  </a:txBody>
                  <a:tcPr marL="0" marR="0" marT="0" marB="0" anchor="b"/>
                </a:tc>
                <a:tc>
                  <a:txBody>
                    <a:bodyPr/>
                    <a:lstStyle/>
                    <a:p>
                      <a:pPr algn="ctr" fontAlgn="b"/>
                      <a:r>
                        <a:rPr lang="en-US" sz="1400" u="none" strike="noStrike" dirty="0">
                          <a:solidFill>
                            <a:schemeClr val="tx1"/>
                          </a:solidFill>
                          <a:effectLst/>
                          <a:latin typeface="+mn-lt"/>
                        </a:rPr>
                        <a:t>1</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16</a:t>
                      </a:r>
                    </a:p>
                  </a:txBody>
                  <a:tcPr marL="0" marR="0" marT="0" marB="0" anchor="b"/>
                </a:tc>
                <a:tc>
                  <a:txBody>
                    <a:bodyPr/>
                    <a:lstStyle/>
                    <a:p>
                      <a:pPr algn="ctr" fontAlgn="b"/>
                      <a:r>
                        <a:rPr lang="en-US" sz="1400" b="0" i="0" u="none" strike="noStrike">
                          <a:solidFill>
                            <a:schemeClr val="tx1"/>
                          </a:solidFill>
                          <a:effectLst/>
                          <a:latin typeface="+mn-lt"/>
                        </a:rPr>
                        <a:t>6</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73.13</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77.37</a:t>
                      </a:r>
                    </a:p>
                  </a:txBody>
                  <a:tcPr marL="0" marR="0" marT="0" marB="0" anchor="b"/>
                </a:tc>
                <a:extLst>
                  <a:ext uri="{0D108BD9-81ED-4DB2-BD59-A6C34878D82A}">
                    <a16:rowId xmlns:a16="http://schemas.microsoft.com/office/drawing/2014/main" val="176033024"/>
                  </a:ext>
                </a:extLst>
              </a:tr>
              <a:tr h="381240">
                <a:tc>
                  <a:txBody>
                    <a:bodyPr/>
                    <a:lstStyle/>
                    <a:p>
                      <a:pPr algn="ctr" fontAlgn="b"/>
                      <a:r>
                        <a:rPr lang="en-US" sz="1200" u="none" strike="noStrike" dirty="0">
                          <a:effectLst/>
                        </a:rPr>
                        <a:t>Maria </a:t>
                      </a:r>
                      <a:r>
                        <a:rPr lang="en-US" sz="1200" u="none" strike="noStrike" dirty="0" err="1">
                          <a:effectLst/>
                        </a:rPr>
                        <a:t>Fareri</a:t>
                      </a:r>
                      <a:r>
                        <a:rPr lang="en-US" sz="1200" u="none" strike="noStrike" dirty="0">
                          <a:effectLst/>
                        </a:rPr>
                        <a:t>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11/18/2021</a:t>
                      </a:r>
                    </a:p>
                  </a:txBody>
                  <a:tcPr marL="0" marR="0" marT="0" marB="0" anchor="b"/>
                </a:tc>
                <a:tc>
                  <a:txBody>
                    <a:bodyPr/>
                    <a:lstStyle/>
                    <a:p>
                      <a:pPr algn="ctr" fontAlgn="b"/>
                      <a:r>
                        <a:rPr lang="en-US" sz="1400" b="0" i="0" u="none" strike="noStrike">
                          <a:solidFill>
                            <a:schemeClr val="tx1"/>
                          </a:solidFill>
                          <a:effectLst/>
                          <a:latin typeface="+mn-lt"/>
                        </a:rPr>
                        <a:t>16.70</a:t>
                      </a:r>
                    </a:p>
                  </a:txBody>
                  <a:tcPr marL="0" marR="0" marT="0" marB="0" anchor="b"/>
                </a:tc>
                <a:tc>
                  <a:txBody>
                    <a:bodyPr/>
                    <a:lstStyle/>
                    <a:p>
                      <a:pPr algn="ctr" fontAlgn="b"/>
                      <a:r>
                        <a:rPr lang="en-US" sz="1400" u="none" strike="noStrike">
                          <a:solidFill>
                            <a:schemeClr val="tx1"/>
                          </a:solidFill>
                          <a:effectLst/>
                          <a:latin typeface="+mn-lt"/>
                        </a:rPr>
                        <a:t>14</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dirty="0">
                          <a:solidFill>
                            <a:schemeClr val="tx1"/>
                          </a:solidFill>
                          <a:effectLst/>
                          <a:latin typeface="+mn-lt"/>
                        </a:rPr>
                        <a:t>1</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0.3</a:t>
                      </a:r>
                    </a:p>
                  </a:txBody>
                  <a:tcPr marL="0" marR="0" marT="0" marB="0" anchor="b">
                    <a:solidFill>
                      <a:srgbClr val="FF5050"/>
                    </a:solidFill>
                  </a:tcPr>
                </a:tc>
                <a:tc>
                  <a:txBody>
                    <a:bodyPr/>
                    <a:lstStyle/>
                    <a:p>
                      <a:pPr algn="ctr" fontAlgn="b"/>
                      <a:r>
                        <a:rPr lang="en-US" sz="1400" b="0" i="0" u="none" strike="noStrike">
                          <a:solidFill>
                            <a:schemeClr val="tx1"/>
                          </a:solidFill>
                          <a:effectLst/>
                          <a:latin typeface="+mn-lt"/>
                        </a:rPr>
                        <a:t>5</a:t>
                      </a:r>
                    </a:p>
                  </a:txBody>
                  <a:tcPr marL="0" marR="0" marT="0" marB="0" anchor="b"/>
                </a:tc>
                <a:tc>
                  <a:txBody>
                    <a:bodyPr/>
                    <a:lstStyle/>
                    <a:p>
                      <a:pPr algn="ctr" fontAlgn="b"/>
                      <a:r>
                        <a:rPr lang="en-US" sz="1400" u="none" strike="noStrike" dirty="0">
                          <a:solidFill>
                            <a:schemeClr val="tx1"/>
                          </a:solidFill>
                          <a:effectLst/>
                          <a:latin typeface="+mn-lt"/>
                        </a:rPr>
                        <a:t>0</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2</a:t>
                      </a:r>
                    </a:p>
                  </a:txBody>
                  <a:tcPr marL="0" marR="0" marT="0" marB="0" anchor="b"/>
                </a:tc>
                <a:tc>
                  <a:txBody>
                    <a:bodyPr/>
                    <a:lstStyle/>
                    <a:p>
                      <a:pPr algn="ctr" fontAlgn="b"/>
                      <a:r>
                        <a:rPr lang="en-US" sz="1400" b="0" i="0" u="none" strike="noStrike">
                          <a:solidFill>
                            <a:schemeClr val="tx1"/>
                          </a:solidFill>
                          <a:effectLst/>
                          <a:latin typeface="+mn-lt"/>
                        </a:rPr>
                        <a:t>3</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90.00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49.92</a:t>
                      </a:r>
                    </a:p>
                  </a:txBody>
                  <a:tcPr marL="0" marR="0" marT="0" marB="0" anchor="b"/>
                </a:tc>
                <a:extLst>
                  <a:ext uri="{0D108BD9-81ED-4DB2-BD59-A6C34878D82A}">
                    <a16:rowId xmlns:a16="http://schemas.microsoft.com/office/drawing/2014/main" val="2138647532"/>
                  </a:ext>
                </a:extLst>
              </a:tr>
              <a:tr h="381240">
                <a:tc>
                  <a:txBody>
                    <a:bodyPr/>
                    <a:lstStyle/>
                    <a:p>
                      <a:pPr algn="ctr" fontAlgn="b"/>
                      <a:r>
                        <a:rPr lang="en-US" sz="1200" u="none" strike="noStrike" dirty="0">
                          <a:effectLst/>
                        </a:rPr>
                        <a:t>Massachusetts General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7/8/2021</a:t>
                      </a:r>
                    </a:p>
                  </a:txBody>
                  <a:tcPr marL="0" marR="0" marT="0" marB="0" anchor="b"/>
                </a:tc>
                <a:tc>
                  <a:txBody>
                    <a:bodyPr/>
                    <a:lstStyle/>
                    <a:p>
                      <a:pPr algn="ctr" fontAlgn="b"/>
                      <a:r>
                        <a:rPr lang="en-US" sz="1400" b="0" i="0" u="none" strike="noStrike">
                          <a:solidFill>
                            <a:schemeClr val="tx1"/>
                          </a:solidFill>
                          <a:effectLst/>
                          <a:latin typeface="+mn-lt"/>
                        </a:rPr>
                        <a:t>21.13</a:t>
                      </a:r>
                    </a:p>
                  </a:txBody>
                  <a:tcPr marL="0" marR="0" marT="0" marB="0" anchor="b"/>
                </a:tc>
                <a:tc>
                  <a:txBody>
                    <a:bodyPr/>
                    <a:lstStyle/>
                    <a:p>
                      <a:pPr algn="ctr" fontAlgn="b"/>
                      <a:r>
                        <a:rPr lang="en-US" sz="1400" u="none" strike="noStrike">
                          <a:solidFill>
                            <a:schemeClr val="tx1"/>
                          </a:solidFill>
                          <a:effectLst/>
                          <a:latin typeface="+mn-lt"/>
                        </a:rPr>
                        <a:t>13</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dirty="0">
                          <a:solidFill>
                            <a:schemeClr val="tx1"/>
                          </a:solidFill>
                          <a:effectLst/>
                          <a:latin typeface="+mn-lt"/>
                        </a:rPr>
                        <a:t>1</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dirty="0">
                          <a:solidFill>
                            <a:schemeClr val="tx1"/>
                          </a:solidFill>
                          <a:effectLst/>
                          <a:latin typeface="+mn-lt"/>
                        </a:rPr>
                        <a:t>0.5</a:t>
                      </a:r>
                    </a:p>
                  </a:txBody>
                  <a:tcPr marL="0" marR="0" marT="0" marB="0" anchor="b">
                    <a:solidFill>
                      <a:srgbClr val="FF5050"/>
                    </a:solidFill>
                  </a:tcPr>
                </a:tc>
                <a:tc>
                  <a:txBody>
                    <a:bodyPr/>
                    <a:lstStyle/>
                    <a:p>
                      <a:pPr algn="ctr" fontAlgn="b"/>
                      <a:r>
                        <a:rPr lang="en-US" sz="1400" b="0" i="0" u="none" strike="noStrike">
                          <a:solidFill>
                            <a:schemeClr val="tx1"/>
                          </a:solidFill>
                          <a:effectLst/>
                          <a:latin typeface="+mn-lt"/>
                        </a:rPr>
                        <a:t>10</a:t>
                      </a:r>
                    </a:p>
                  </a:txBody>
                  <a:tcPr marL="0" marR="0" marT="0" marB="0" anchor="b"/>
                </a:tc>
                <a:tc>
                  <a:txBody>
                    <a:bodyPr/>
                    <a:lstStyle/>
                    <a:p>
                      <a:pPr algn="ctr" fontAlgn="b"/>
                      <a:r>
                        <a:rPr lang="en-US" sz="1400" u="none" strike="noStrike" dirty="0">
                          <a:solidFill>
                            <a:schemeClr val="tx1"/>
                          </a:solidFill>
                          <a:effectLst/>
                          <a:latin typeface="+mn-lt"/>
                        </a:rPr>
                        <a:t>1</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8</a:t>
                      </a:r>
                    </a:p>
                  </a:txBody>
                  <a:tcPr marL="0" marR="0" marT="0" marB="0" anchor="b"/>
                </a:tc>
                <a:tc>
                  <a:txBody>
                    <a:bodyPr/>
                    <a:lstStyle/>
                    <a:p>
                      <a:pPr algn="ctr" fontAlgn="b"/>
                      <a:r>
                        <a:rPr lang="en-US" sz="1400" b="0" i="0" u="none" strike="noStrike">
                          <a:solidFill>
                            <a:schemeClr val="tx1"/>
                          </a:solidFill>
                          <a:effectLst/>
                          <a:latin typeface="+mn-lt"/>
                        </a:rPr>
                        <a:t>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86.75</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48.46</a:t>
                      </a:r>
                    </a:p>
                  </a:txBody>
                  <a:tcPr marL="0" marR="0" marT="0" marB="0" anchor="b"/>
                </a:tc>
                <a:extLst>
                  <a:ext uri="{0D108BD9-81ED-4DB2-BD59-A6C34878D82A}">
                    <a16:rowId xmlns:a16="http://schemas.microsoft.com/office/drawing/2014/main" val="3641287519"/>
                  </a:ext>
                </a:extLst>
              </a:tr>
              <a:tr h="249892">
                <a:tc>
                  <a:txBody>
                    <a:bodyPr/>
                    <a:lstStyle/>
                    <a:p>
                      <a:pPr algn="ctr" fontAlgn="b"/>
                      <a:r>
                        <a:rPr lang="en-US" sz="1200" u="none" strike="noStrike">
                          <a:effectLst/>
                        </a:rPr>
                        <a:t>University of Maryland</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8/21/2021</a:t>
                      </a:r>
                    </a:p>
                  </a:txBody>
                  <a:tcPr marL="0" marR="0" marT="0" marB="0" anchor="b"/>
                </a:tc>
                <a:tc>
                  <a:txBody>
                    <a:bodyPr/>
                    <a:lstStyle/>
                    <a:p>
                      <a:pPr algn="ctr" fontAlgn="b"/>
                      <a:r>
                        <a:rPr lang="en-US" sz="1400" b="0" i="0" u="none" strike="noStrike">
                          <a:solidFill>
                            <a:schemeClr val="tx1"/>
                          </a:solidFill>
                          <a:effectLst/>
                          <a:latin typeface="+mn-lt"/>
                        </a:rPr>
                        <a:t>19.67</a:t>
                      </a:r>
                    </a:p>
                  </a:txBody>
                  <a:tcPr marL="0" marR="0" marT="0" marB="0" anchor="b"/>
                </a:tc>
                <a:tc>
                  <a:txBody>
                    <a:bodyPr/>
                    <a:lstStyle/>
                    <a:p>
                      <a:pPr algn="ctr" fontAlgn="b"/>
                      <a:r>
                        <a:rPr lang="en-US" sz="1400" u="none" strike="noStrike">
                          <a:solidFill>
                            <a:schemeClr val="tx1"/>
                          </a:solidFill>
                          <a:effectLst/>
                          <a:latin typeface="+mn-lt"/>
                        </a:rPr>
                        <a:t>20</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2</a:t>
                      </a:r>
                      <a:endParaRPr lang="en-US" sz="1400" b="0" i="0" u="none" strike="noStrike">
                        <a:solidFill>
                          <a:schemeClr val="tx1"/>
                        </a:solidFill>
                        <a:effectLst/>
                        <a:latin typeface="+mn-lt"/>
                      </a:endParaRPr>
                    </a:p>
                  </a:txBody>
                  <a:tcPr marL="0" marR="0" marT="0" marB="0" anchor="b"/>
                </a:tc>
                <a:tc>
                  <a:txBody>
                    <a:bodyPr/>
                    <a:lstStyle/>
                    <a:p>
                      <a:pPr algn="ctr" fontAlgn="b"/>
                      <a:r>
                        <a:rPr lang="en-US" sz="1400" b="0" i="0" u="none" strike="noStrike" dirty="0">
                          <a:solidFill>
                            <a:schemeClr val="tx1"/>
                          </a:solidFill>
                          <a:effectLst/>
                          <a:latin typeface="+mn-lt"/>
                        </a:rPr>
                        <a:t>1.2</a:t>
                      </a:r>
                    </a:p>
                  </a:txBody>
                  <a:tcPr marL="0" marR="0" marT="0" marB="0" anchor="b">
                    <a:noFill/>
                  </a:tcPr>
                </a:tc>
                <a:tc>
                  <a:txBody>
                    <a:bodyPr/>
                    <a:lstStyle/>
                    <a:p>
                      <a:pPr algn="ctr" fontAlgn="b"/>
                      <a:r>
                        <a:rPr lang="en-US" sz="1400" b="0" i="0" u="none" strike="noStrike">
                          <a:solidFill>
                            <a:schemeClr val="tx1"/>
                          </a:solidFill>
                          <a:effectLst/>
                          <a:latin typeface="+mn-lt"/>
                        </a:rPr>
                        <a:t>24</a:t>
                      </a:r>
                    </a:p>
                  </a:txBody>
                  <a:tcPr marL="0" marR="0" marT="0" marB="0" anchor="b"/>
                </a:tc>
                <a:tc>
                  <a:txBody>
                    <a:bodyPr/>
                    <a:lstStyle/>
                    <a:p>
                      <a:pPr algn="ctr" fontAlgn="b"/>
                      <a:r>
                        <a:rPr lang="en-US" sz="1400" b="0" i="0" u="none" strike="noStrike" dirty="0">
                          <a:solidFill>
                            <a:schemeClr val="tx1"/>
                          </a:solidFill>
                          <a:effectLst/>
                          <a:latin typeface="+mn-lt"/>
                        </a:rPr>
                        <a:t>7</a:t>
                      </a:r>
                    </a:p>
                  </a:txBody>
                  <a:tcPr marL="0" marR="0" marT="0" marB="0" anchor="b"/>
                </a:tc>
                <a:tc>
                  <a:txBody>
                    <a:bodyPr/>
                    <a:lstStyle/>
                    <a:p>
                      <a:pPr algn="ctr" fontAlgn="b"/>
                      <a:r>
                        <a:rPr lang="en-US" sz="1400" b="0" i="0" u="none" strike="noStrike">
                          <a:solidFill>
                            <a:schemeClr val="tx1"/>
                          </a:solidFill>
                          <a:effectLst/>
                          <a:latin typeface="+mn-lt"/>
                        </a:rPr>
                        <a:t>12</a:t>
                      </a:r>
                    </a:p>
                  </a:txBody>
                  <a:tcPr marL="0" marR="0" marT="0" marB="0" anchor="b"/>
                </a:tc>
                <a:tc>
                  <a:txBody>
                    <a:bodyPr/>
                    <a:lstStyle/>
                    <a:p>
                      <a:pPr algn="ctr" fontAlgn="b"/>
                      <a:r>
                        <a:rPr lang="en-US" sz="1400" b="0" i="0" u="none" strike="noStrike">
                          <a:solidFill>
                            <a:schemeClr val="tx1"/>
                          </a:solidFill>
                          <a:effectLst/>
                          <a:latin typeface="+mn-lt"/>
                        </a:rPr>
                        <a:t>5</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50.17</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33.72</a:t>
                      </a:r>
                    </a:p>
                  </a:txBody>
                  <a:tcPr marL="0" marR="0" marT="0" marB="0" anchor="b"/>
                </a:tc>
                <a:extLst>
                  <a:ext uri="{0D108BD9-81ED-4DB2-BD59-A6C34878D82A}">
                    <a16:rowId xmlns:a16="http://schemas.microsoft.com/office/drawing/2014/main" val="632309223"/>
                  </a:ext>
                </a:extLst>
              </a:tr>
              <a:tr h="249892">
                <a:tc>
                  <a:txBody>
                    <a:bodyPr/>
                    <a:lstStyle/>
                    <a:p>
                      <a:pPr algn="ctr" fontAlgn="b"/>
                      <a:r>
                        <a:rPr lang="en-US" sz="1200" u="none" strike="noStrike" dirty="0">
                          <a:effectLst/>
                        </a:rPr>
                        <a:t>Vanderbilt</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4/28/2021</a:t>
                      </a:r>
                    </a:p>
                  </a:txBody>
                  <a:tcPr marL="0" marR="0" marT="0" marB="0" anchor="b"/>
                </a:tc>
                <a:tc>
                  <a:txBody>
                    <a:bodyPr/>
                    <a:lstStyle/>
                    <a:p>
                      <a:pPr algn="ctr" fontAlgn="b"/>
                      <a:r>
                        <a:rPr lang="en-US" sz="1400" b="0" i="0" u="none" strike="noStrike">
                          <a:solidFill>
                            <a:schemeClr val="tx1"/>
                          </a:solidFill>
                          <a:effectLst/>
                          <a:latin typeface="+mn-lt"/>
                        </a:rPr>
                        <a:t>23.50</a:t>
                      </a:r>
                    </a:p>
                  </a:txBody>
                  <a:tcPr marL="0" marR="0" marT="0" marB="0" anchor="b"/>
                </a:tc>
                <a:tc>
                  <a:txBody>
                    <a:bodyPr/>
                    <a:lstStyle/>
                    <a:p>
                      <a:pPr algn="ctr" fontAlgn="b"/>
                      <a:r>
                        <a:rPr lang="en-US" sz="1400" u="none" strike="noStrike" dirty="0">
                          <a:solidFill>
                            <a:schemeClr val="tx1"/>
                          </a:solidFill>
                          <a:effectLst/>
                          <a:latin typeface="+mn-lt"/>
                        </a:rPr>
                        <a:t>70</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6</a:t>
                      </a:r>
                      <a:endParaRPr lang="en-US" sz="1400" b="0" i="0" u="none" strike="noStrike">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0.1</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mn-lt"/>
                        </a:rPr>
                        <a:t>3</a:t>
                      </a:r>
                    </a:p>
                  </a:txBody>
                  <a:tcPr marL="0" marR="0" marT="0" marB="0" anchor="b"/>
                </a:tc>
                <a:tc>
                  <a:txBody>
                    <a:bodyPr/>
                    <a:lstStyle/>
                    <a:p>
                      <a:pPr algn="ctr" fontAlgn="b"/>
                      <a:r>
                        <a:rPr lang="en-US" sz="1400" u="none" strike="noStrike" dirty="0">
                          <a:solidFill>
                            <a:schemeClr val="tx1"/>
                          </a:solidFill>
                          <a:effectLst/>
                          <a:latin typeface="+mn-lt"/>
                        </a:rPr>
                        <a:t>2</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0</a:t>
                      </a:r>
                    </a:p>
                  </a:txBody>
                  <a:tcPr marL="0" marR="0" marT="0" marB="0" anchor="b"/>
                </a:tc>
                <a:tc>
                  <a:txBody>
                    <a:bodyPr/>
                    <a:lstStyle/>
                    <a:p>
                      <a:pPr algn="ctr" fontAlgn="b"/>
                      <a:r>
                        <a:rPr lang="en-US" sz="1400" b="0" i="0" u="none" strike="noStrike">
                          <a:solidFill>
                            <a:schemeClr val="tx1"/>
                          </a:solidFill>
                          <a:effectLst/>
                          <a:latin typeface="+mn-lt"/>
                        </a:rPr>
                        <a:t>1</a:t>
                      </a: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932287569"/>
                  </a:ext>
                </a:extLst>
              </a:tr>
              <a:tr h="249892">
                <a:tc>
                  <a:txBody>
                    <a:bodyPr/>
                    <a:lstStyle/>
                    <a:p>
                      <a:pPr algn="ctr" fontAlgn="b"/>
                      <a:r>
                        <a:rPr lang="en-US" sz="1200" u="none" strike="noStrike" dirty="0">
                          <a:effectLst/>
                        </a:rPr>
                        <a:t>Arkansas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10/20/2021</a:t>
                      </a:r>
                    </a:p>
                  </a:txBody>
                  <a:tcPr marL="0" marR="0" marT="0" marB="0" anchor="b"/>
                </a:tc>
                <a:tc>
                  <a:txBody>
                    <a:bodyPr/>
                    <a:lstStyle/>
                    <a:p>
                      <a:pPr algn="ctr" fontAlgn="b"/>
                      <a:r>
                        <a:rPr lang="en-US" sz="1400" b="0" i="0" u="none" strike="noStrike">
                          <a:solidFill>
                            <a:schemeClr val="tx1"/>
                          </a:solidFill>
                          <a:effectLst/>
                          <a:latin typeface="+mn-lt"/>
                        </a:rPr>
                        <a:t>17.67</a:t>
                      </a:r>
                    </a:p>
                  </a:txBody>
                  <a:tcPr marL="0" marR="0" marT="0" marB="0" anchor="b"/>
                </a:tc>
                <a:tc>
                  <a:txBody>
                    <a:bodyPr/>
                    <a:lstStyle/>
                    <a:p>
                      <a:pPr algn="ctr" fontAlgn="b"/>
                      <a:r>
                        <a:rPr lang="en-US" sz="1400" u="none" strike="noStrike">
                          <a:solidFill>
                            <a:schemeClr val="tx1"/>
                          </a:solidFill>
                          <a:effectLst/>
                          <a:latin typeface="+mn-lt"/>
                        </a:rPr>
                        <a:t>48</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dirty="0">
                          <a:solidFill>
                            <a:schemeClr val="tx1"/>
                          </a:solidFill>
                          <a:effectLst/>
                          <a:latin typeface="+mn-lt"/>
                        </a:rPr>
                        <a:t>4</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1.2</a:t>
                      </a:r>
                    </a:p>
                  </a:txBody>
                  <a:tcPr marL="0" marR="0" marT="0" marB="0" anchor="b">
                    <a:solidFill>
                      <a:srgbClr val="FF5050"/>
                    </a:solidFill>
                  </a:tcPr>
                </a:tc>
                <a:tc>
                  <a:txBody>
                    <a:bodyPr/>
                    <a:lstStyle/>
                    <a:p>
                      <a:pPr algn="ctr" fontAlgn="b"/>
                      <a:r>
                        <a:rPr lang="en-US" sz="1400" b="0" i="0" u="none" strike="noStrike">
                          <a:solidFill>
                            <a:schemeClr val="tx1"/>
                          </a:solidFill>
                          <a:effectLst/>
                          <a:latin typeface="+mn-lt"/>
                        </a:rPr>
                        <a:t>22</a:t>
                      </a:r>
                    </a:p>
                  </a:txBody>
                  <a:tcPr marL="0" marR="0" marT="0" marB="0" anchor="b"/>
                </a:tc>
                <a:tc>
                  <a:txBody>
                    <a:bodyPr/>
                    <a:lstStyle/>
                    <a:p>
                      <a:pPr algn="ctr" fontAlgn="b"/>
                      <a:r>
                        <a:rPr lang="en-US" sz="1400" b="0" i="0" u="none" strike="noStrike" dirty="0">
                          <a:solidFill>
                            <a:schemeClr val="tx1"/>
                          </a:solidFill>
                          <a:effectLst/>
                          <a:latin typeface="+mn-lt"/>
                        </a:rPr>
                        <a:t>9</a:t>
                      </a:r>
                    </a:p>
                  </a:txBody>
                  <a:tcPr marL="0" marR="0" marT="0" marB="0" anchor="b"/>
                </a:tc>
                <a:tc>
                  <a:txBody>
                    <a:bodyPr/>
                    <a:lstStyle/>
                    <a:p>
                      <a:pPr algn="ctr" fontAlgn="b"/>
                      <a:r>
                        <a:rPr lang="en-US" sz="1400" b="0" i="0" u="none" strike="noStrike">
                          <a:solidFill>
                            <a:schemeClr val="tx1"/>
                          </a:solidFill>
                          <a:effectLst/>
                          <a:latin typeface="+mn-lt"/>
                        </a:rPr>
                        <a:t>10</a:t>
                      </a:r>
                    </a:p>
                  </a:txBody>
                  <a:tcPr marL="0" marR="0" marT="0" marB="0" anchor="b"/>
                </a:tc>
                <a:tc>
                  <a:txBody>
                    <a:bodyPr/>
                    <a:lstStyle/>
                    <a:p>
                      <a:pPr algn="ctr" fontAlgn="b"/>
                      <a:r>
                        <a:rPr lang="en-US" sz="1400" b="0" i="0" u="none" strike="noStrike">
                          <a:solidFill>
                            <a:schemeClr val="tx1"/>
                          </a:solidFill>
                          <a:effectLst/>
                          <a:latin typeface="+mn-lt"/>
                        </a:rPr>
                        <a:t>3</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90.60</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54.15</a:t>
                      </a:r>
                    </a:p>
                  </a:txBody>
                  <a:tcPr marL="0" marR="0" marT="0" marB="0" anchor="b"/>
                </a:tc>
                <a:extLst>
                  <a:ext uri="{0D108BD9-81ED-4DB2-BD59-A6C34878D82A}">
                    <a16:rowId xmlns:a16="http://schemas.microsoft.com/office/drawing/2014/main" val="3822052516"/>
                  </a:ext>
                </a:extLst>
              </a:tr>
              <a:tr h="381240">
                <a:tc>
                  <a:txBody>
                    <a:bodyPr/>
                    <a:lstStyle/>
                    <a:p>
                      <a:pPr algn="ctr" fontAlgn="b"/>
                      <a:r>
                        <a:rPr lang="en-US" sz="1200" u="none" strike="noStrike" dirty="0">
                          <a:effectLst/>
                        </a:rPr>
                        <a:t>Children's Hospital of </a:t>
                      </a:r>
                      <a:r>
                        <a:rPr lang="en-US" sz="1200" u="none" strike="noStrike" dirty="0" err="1">
                          <a:effectLst/>
                        </a:rPr>
                        <a:t>Philidelphia</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5/26/2021</a:t>
                      </a:r>
                    </a:p>
                  </a:txBody>
                  <a:tcPr marL="0" marR="0" marT="0" marB="0" anchor="b"/>
                </a:tc>
                <a:tc>
                  <a:txBody>
                    <a:bodyPr/>
                    <a:lstStyle/>
                    <a:p>
                      <a:pPr algn="ctr" fontAlgn="b"/>
                      <a:r>
                        <a:rPr lang="en-US" sz="1400" b="0" i="0" u="none" strike="noStrike">
                          <a:solidFill>
                            <a:schemeClr val="tx1"/>
                          </a:solidFill>
                          <a:effectLst/>
                          <a:latin typeface="+mn-lt"/>
                        </a:rPr>
                        <a:t>22.57</a:t>
                      </a:r>
                    </a:p>
                  </a:txBody>
                  <a:tcPr marL="0" marR="0" marT="0" marB="0" anchor="b"/>
                </a:tc>
                <a:tc>
                  <a:txBody>
                    <a:bodyPr/>
                    <a:lstStyle/>
                    <a:p>
                      <a:pPr algn="ctr" fontAlgn="b"/>
                      <a:r>
                        <a:rPr lang="en-US" sz="1400" u="none" strike="noStrike">
                          <a:solidFill>
                            <a:schemeClr val="tx1"/>
                          </a:solidFill>
                          <a:effectLst/>
                          <a:latin typeface="+mn-lt"/>
                        </a:rPr>
                        <a:t>50</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dirty="0">
                          <a:solidFill>
                            <a:schemeClr val="tx1"/>
                          </a:solidFill>
                          <a:effectLst/>
                          <a:latin typeface="+mn-lt"/>
                        </a:rPr>
                        <a:t>4</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0.2</a:t>
                      </a:r>
                    </a:p>
                  </a:txBody>
                  <a:tcPr marL="0" marR="0" marT="0" marB="0" anchor="b">
                    <a:solidFill>
                      <a:srgbClr val="FF5050"/>
                    </a:solidFill>
                  </a:tcPr>
                </a:tc>
                <a:tc>
                  <a:txBody>
                    <a:bodyPr/>
                    <a:lstStyle/>
                    <a:p>
                      <a:pPr algn="ctr" fontAlgn="b"/>
                      <a:r>
                        <a:rPr lang="en-US" sz="1400" b="0" i="0" u="none" strike="noStrike">
                          <a:solidFill>
                            <a:schemeClr val="tx1"/>
                          </a:solidFill>
                          <a:effectLst/>
                          <a:latin typeface="+mn-lt"/>
                        </a:rPr>
                        <a:t>4</a:t>
                      </a:r>
                    </a:p>
                  </a:txBody>
                  <a:tcPr marL="0" marR="0" marT="0" marB="0" anchor="b"/>
                </a:tc>
                <a:tc>
                  <a:txBody>
                    <a:bodyPr/>
                    <a:lstStyle/>
                    <a:p>
                      <a:pPr algn="ctr" fontAlgn="b"/>
                      <a:r>
                        <a:rPr lang="en-US" sz="1400" b="0" i="0" u="none" strike="noStrike" dirty="0">
                          <a:solidFill>
                            <a:schemeClr val="tx1"/>
                          </a:solidFill>
                          <a:effectLst/>
                          <a:latin typeface="+mn-lt"/>
                        </a:rPr>
                        <a:t>1</a:t>
                      </a:r>
                    </a:p>
                  </a:txBody>
                  <a:tcPr marL="0" marR="0" marT="0" marB="0" anchor="b"/>
                </a:tc>
                <a:tc>
                  <a:txBody>
                    <a:bodyPr/>
                    <a:lstStyle/>
                    <a:p>
                      <a:pPr algn="ctr" fontAlgn="b"/>
                      <a:r>
                        <a:rPr lang="en-US" sz="1400" b="0" i="0" u="none" strike="noStrike">
                          <a:solidFill>
                            <a:schemeClr val="tx1"/>
                          </a:solidFill>
                          <a:effectLst/>
                          <a:latin typeface="+mn-lt"/>
                        </a:rPr>
                        <a:t>2</a:t>
                      </a:r>
                    </a:p>
                  </a:txBody>
                  <a:tcPr marL="0" marR="0" marT="0" marB="0" anchor="b"/>
                </a:tc>
                <a:tc>
                  <a:txBody>
                    <a:bodyPr/>
                    <a:lstStyle/>
                    <a:p>
                      <a:pPr algn="ctr" fontAlgn="b"/>
                      <a:r>
                        <a:rPr lang="en-US" sz="1400" b="0" i="0" u="none" strike="noStrike">
                          <a:solidFill>
                            <a:schemeClr val="tx1"/>
                          </a:solidFill>
                          <a:effectLst/>
                          <a:latin typeface="+mn-lt"/>
                        </a:rPr>
                        <a:t>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51.00</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27.90</a:t>
                      </a:r>
                    </a:p>
                  </a:txBody>
                  <a:tcPr marL="0" marR="0" marT="0" marB="0" anchor="b"/>
                </a:tc>
                <a:extLst>
                  <a:ext uri="{0D108BD9-81ED-4DB2-BD59-A6C34878D82A}">
                    <a16:rowId xmlns:a16="http://schemas.microsoft.com/office/drawing/2014/main" val="1574486783"/>
                  </a:ext>
                </a:extLst>
              </a:tr>
              <a:tr h="249892">
                <a:tc>
                  <a:txBody>
                    <a:bodyPr/>
                    <a:lstStyle/>
                    <a:p>
                      <a:pPr algn="ctr" fontAlgn="b"/>
                      <a:r>
                        <a:rPr lang="en-US" sz="1200" u="none" strike="noStrike" dirty="0">
                          <a:effectLst/>
                        </a:rPr>
                        <a:t>Cincinnati Children's </a:t>
                      </a:r>
                      <a:r>
                        <a:rPr lang="en-US" sz="1200" u="none" strike="noStrike" dirty="0" err="1">
                          <a:effectLst/>
                        </a:rPr>
                        <a:t>Hopsital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9/21/2022</a:t>
                      </a:r>
                    </a:p>
                  </a:txBody>
                  <a:tcPr marL="0" marR="0" marT="0" marB="0" anchor="b"/>
                </a:tc>
                <a:tc>
                  <a:txBody>
                    <a:bodyPr/>
                    <a:lstStyle/>
                    <a:p>
                      <a:pPr algn="ctr" fontAlgn="b"/>
                      <a:r>
                        <a:rPr lang="en-US" sz="1400" b="0" i="0" u="none" strike="noStrike">
                          <a:solidFill>
                            <a:schemeClr val="tx1"/>
                          </a:solidFill>
                          <a:effectLst/>
                          <a:latin typeface="+mn-lt"/>
                        </a:rPr>
                        <a:t>6.47</a:t>
                      </a:r>
                    </a:p>
                  </a:txBody>
                  <a:tcPr marL="0" marR="0" marT="0" marB="0" anchor="b"/>
                </a:tc>
                <a:tc>
                  <a:txBody>
                    <a:bodyPr/>
                    <a:lstStyle/>
                    <a:p>
                      <a:pPr algn="ctr" fontAlgn="b"/>
                      <a:r>
                        <a:rPr lang="en-US" sz="1400" u="none" strike="noStrike">
                          <a:solidFill>
                            <a:schemeClr val="tx1"/>
                          </a:solidFill>
                          <a:effectLst/>
                          <a:latin typeface="+mn-lt"/>
                        </a:rPr>
                        <a:t>50</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4</a:t>
                      </a:r>
                      <a:endParaRPr lang="en-US" sz="1400" b="0" i="0" u="none" strike="noStrike">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1.5</a:t>
                      </a:r>
                    </a:p>
                  </a:txBody>
                  <a:tcPr marL="0" marR="0" marT="0" marB="0" anchor="b">
                    <a:solidFill>
                      <a:srgbClr val="FF5050"/>
                    </a:solidFill>
                  </a:tcPr>
                </a:tc>
                <a:tc>
                  <a:txBody>
                    <a:bodyPr/>
                    <a:lstStyle/>
                    <a:p>
                      <a:pPr algn="ctr" fontAlgn="b"/>
                      <a:r>
                        <a:rPr lang="en-US" sz="1400" b="0" i="0" u="none" strike="noStrike">
                          <a:solidFill>
                            <a:schemeClr val="tx1"/>
                          </a:solidFill>
                          <a:effectLst/>
                          <a:latin typeface="+mn-lt"/>
                        </a:rPr>
                        <a:t>10</a:t>
                      </a:r>
                    </a:p>
                  </a:txBody>
                  <a:tcPr marL="0" marR="0" marT="0" marB="0" anchor="b"/>
                </a:tc>
                <a:tc>
                  <a:txBody>
                    <a:bodyPr/>
                    <a:lstStyle/>
                    <a:p>
                      <a:pPr algn="ctr" fontAlgn="b"/>
                      <a:r>
                        <a:rPr lang="en-US" sz="1400" b="0" i="0" u="none" strike="noStrike" dirty="0">
                          <a:solidFill>
                            <a:schemeClr val="tx1"/>
                          </a:solidFill>
                          <a:effectLst/>
                          <a:latin typeface="+mn-lt"/>
                        </a:rPr>
                        <a:t>1</a:t>
                      </a:r>
                    </a:p>
                  </a:txBody>
                  <a:tcPr marL="0" marR="0" marT="0" marB="0" anchor="b"/>
                </a:tc>
                <a:tc>
                  <a:txBody>
                    <a:bodyPr/>
                    <a:lstStyle/>
                    <a:p>
                      <a:pPr algn="ctr" fontAlgn="b"/>
                      <a:r>
                        <a:rPr lang="en-US" sz="1400" b="0" i="0" u="none" strike="noStrike" dirty="0">
                          <a:solidFill>
                            <a:schemeClr val="tx1"/>
                          </a:solidFill>
                          <a:effectLst/>
                          <a:latin typeface="+mn-lt"/>
                        </a:rPr>
                        <a:t>3</a:t>
                      </a:r>
                    </a:p>
                  </a:txBody>
                  <a:tcPr marL="0" marR="0" marT="0" marB="0" anchor="b"/>
                </a:tc>
                <a:tc>
                  <a:txBody>
                    <a:bodyPr/>
                    <a:lstStyle/>
                    <a:p>
                      <a:pPr algn="ctr" fontAlgn="b"/>
                      <a:r>
                        <a:rPr lang="en-US" sz="1400" b="0" i="0" u="none" strike="noStrike">
                          <a:solidFill>
                            <a:schemeClr val="tx1"/>
                          </a:solidFill>
                          <a:effectLst/>
                          <a:latin typeface="+mn-lt"/>
                        </a:rPr>
                        <a:t>6</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88.33</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46.22</a:t>
                      </a:r>
                    </a:p>
                  </a:txBody>
                  <a:tcPr marL="0" marR="0" marT="0" marB="0" anchor="b"/>
                </a:tc>
                <a:extLst>
                  <a:ext uri="{0D108BD9-81ED-4DB2-BD59-A6C34878D82A}">
                    <a16:rowId xmlns:a16="http://schemas.microsoft.com/office/drawing/2014/main" val="430620474"/>
                  </a:ext>
                </a:extLst>
              </a:tr>
              <a:tr h="249892">
                <a:tc>
                  <a:txBody>
                    <a:bodyPr/>
                    <a:lstStyle/>
                    <a:p>
                      <a:pPr algn="ctr" fontAlgn="b"/>
                      <a:r>
                        <a:rPr lang="en-US" sz="1200" u="none" strike="noStrike" dirty="0">
                          <a:effectLst/>
                        </a:rPr>
                        <a:t>National Jewish Health</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8/24/2022</a:t>
                      </a:r>
                    </a:p>
                  </a:txBody>
                  <a:tcPr marL="0" marR="0" marT="0" marB="0" anchor="b"/>
                </a:tc>
                <a:tc>
                  <a:txBody>
                    <a:bodyPr/>
                    <a:lstStyle/>
                    <a:p>
                      <a:pPr algn="ctr" fontAlgn="b"/>
                      <a:r>
                        <a:rPr lang="en-US" sz="1400" b="0" i="0" u="none" strike="noStrike">
                          <a:solidFill>
                            <a:schemeClr val="tx1"/>
                          </a:solidFill>
                          <a:effectLst/>
                          <a:latin typeface="+mn-lt"/>
                        </a:rPr>
                        <a:t>7.40</a:t>
                      </a:r>
                    </a:p>
                  </a:txBody>
                  <a:tcPr marL="0" marR="0" marT="0" marB="0" anchor="b"/>
                </a:tc>
                <a:tc>
                  <a:txBody>
                    <a:bodyPr/>
                    <a:lstStyle/>
                    <a:p>
                      <a:pPr algn="ctr" fontAlgn="b"/>
                      <a:r>
                        <a:rPr lang="en-US" sz="1400" u="none" strike="noStrike">
                          <a:solidFill>
                            <a:schemeClr val="tx1"/>
                          </a:solidFill>
                          <a:effectLst/>
                          <a:latin typeface="+mn-lt"/>
                        </a:rPr>
                        <a:t>250</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21</a:t>
                      </a:r>
                      <a:endParaRPr lang="en-US" sz="1400" b="0" i="0" u="none" strike="noStrike">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2.2</a:t>
                      </a:r>
                    </a:p>
                  </a:txBody>
                  <a:tcPr marL="0" marR="0" marT="0" marB="0" anchor="b">
                    <a:solidFill>
                      <a:srgbClr val="FF5050"/>
                    </a:solidFill>
                  </a:tcPr>
                </a:tc>
                <a:tc>
                  <a:txBody>
                    <a:bodyPr/>
                    <a:lstStyle/>
                    <a:p>
                      <a:pPr algn="ctr" fontAlgn="b"/>
                      <a:r>
                        <a:rPr lang="en-US" sz="1400" b="0" i="0" u="none" strike="noStrike">
                          <a:solidFill>
                            <a:schemeClr val="tx1"/>
                          </a:solidFill>
                          <a:effectLst/>
                          <a:latin typeface="+mn-lt"/>
                        </a:rPr>
                        <a:t>16</a:t>
                      </a:r>
                    </a:p>
                  </a:txBody>
                  <a:tcPr marL="0" marR="0" marT="0" marB="0" anchor="b"/>
                </a:tc>
                <a:tc>
                  <a:txBody>
                    <a:bodyPr/>
                    <a:lstStyle/>
                    <a:p>
                      <a:pPr algn="ctr" fontAlgn="b"/>
                      <a:r>
                        <a:rPr lang="en-US" sz="1400" b="0" i="0" u="none" strike="noStrike" dirty="0">
                          <a:solidFill>
                            <a:schemeClr val="tx1"/>
                          </a:solidFill>
                          <a:effectLst/>
                          <a:latin typeface="+mn-lt"/>
                        </a:rPr>
                        <a:t>5</a:t>
                      </a:r>
                    </a:p>
                  </a:txBody>
                  <a:tcPr marL="0" marR="0" marT="0" marB="0" anchor="b"/>
                </a:tc>
                <a:tc>
                  <a:txBody>
                    <a:bodyPr/>
                    <a:lstStyle/>
                    <a:p>
                      <a:pPr algn="ctr" fontAlgn="b"/>
                      <a:r>
                        <a:rPr lang="en-US" sz="1400" b="0" i="0" u="none" strike="noStrike">
                          <a:solidFill>
                            <a:schemeClr val="tx1"/>
                          </a:solidFill>
                          <a:effectLst/>
                          <a:latin typeface="+mn-lt"/>
                        </a:rPr>
                        <a:t>3</a:t>
                      </a:r>
                    </a:p>
                  </a:txBody>
                  <a:tcPr marL="0" marR="0" marT="0" marB="0" anchor="b"/>
                </a:tc>
                <a:tc>
                  <a:txBody>
                    <a:bodyPr/>
                    <a:lstStyle/>
                    <a:p>
                      <a:pPr algn="ctr" fontAlgn="b"/>
                      <a:r>
                        <a:rPr lang="en-US" sz="1400" b="0" i="0" u="none" strike="noStrike">
                          <a:solidFill>
                            <a:schemeClr val="tx1"/>
                          </a:solidFill>
                          <a:effectLst/>
                          <a:latin typeface="+mn-lt"/>
                        </a:rPr>
                        <a:t>8</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99.67</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42.09</a:t>
                      </a:r>
                    </a:p>
                  </a:txBody>
                  <a:tcPr marL="0" marR="0" marT="0" marB="0" anchor="b"/>
                </a:tc>
                <a:extLst>
                  <a:ext uri="{0D108BD9-81ED-4DB2-BD59-A6C34878D82A}">
                    <a16:rowId xmlns:a16="http://schemas.microsoft.com/office/drawing/2014/main" val="3491254641"/>
                  </a:ext>
                </a:extLst>
              </a:tr>
              <a:tr h="381240">
                <a:tc>
                  <a:txBody>
                    <a:bodyPr/>
                    <a:lstStyle/>
                    <a:p>
                      <a:pPr algn="ctr" fontAlgn="b"/>
                      <a:r>
                        <a:rPr lang="en-US" sz="1200" u="none" strike="noStrike">
                          <a:effectLst/>
                        </a:rPr>
                        <a:t>Nationwide Children's Hospital</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3/4/2022</a:t>
                      </a:r>
                    </a:p>
                  </a:txBody>
                  <a:tcPr marL="0" marR="0" marT="0" marB="0" anchor="b"/>
                </a:tc>
                <a:tc>
                  <a:txBody>
                    <a:bodyPr/>
                    <a:lstStyle/>
                    <a:p>
                      <a:pPr algn="ctr" fontAlgn="b"/>
                      <a:r>
                        <a:rPr lang="en-US" sz="1400" b="0" i="0" u="none" strike="noStrike">
                          <a:solidFill>
                            <a:schemeClr val="tx1"/>
                          </a:solidFill>
                          <a:effectLst/>
                          <a:latin typeface="+mn-lt"/>
                        </a:rPr>
                        <a:t>13.17</a:t>
                      </a:r>
                    </a:p>
                  </a:txBody>
                  <a:tcPr marL="0" marR="0" marT="0" marB="0" anchor="b"/>
                </a:tc>
                <a:tc>
                  <a:txBody>
                    <a:bodyPr/>
                    <a:lstStyle/>
                    <a:p>
                      <a:pPr algn="ctr" fontAlgn="b"/>
                      <a:r>
                        <a:rPr lang="en-US" sz="1400" u="none" strike="noStrike" dirty="0">
                          <a:solidFill>
                            <a:schemeClr val="tx1"/>
                          </a:solidFill>
                          <a:effectLst/>
                          <a:latin typeface="+mn-lt"/>
                        </a:rPr>
                        <a:t>75</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u="none" strike="noStrike" dirty="0">
                          <a:solidFill>
                            <a:schemeClr val="tx1"/>
                          </a:solidFill>
                          <a:effectLst/>
                          <a:latin typeface="+mn-lt"/>
                        </a:rPr>
                        <a:t>6</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dirty="0">
                          <a:solidFill>
                            <a:schemeClr val="tx1"/>
                          </a:solidFill>
                          <a:effectLst/>
                          <a:latin typeface="+mn-lt"/>
                        </a:rPr>
                        <a:t>3.2</a:t>
                      </a:r>
                    </a:p>
                  </a:txBody>
                  <a:tcPr marL="0" marR="0" marT="0" marB="0" anchor="b">
                    <a:noFill/>
                  </a:tcPr>
                </a:tc>
                <a:tc>
                  <a:txBody>
                    <a:bodyPr/>
                    <a:lstStyle/>
                    <a:p>
                      <a:pPr algn="ctr" fontAlgn="b"/>
                      <a:r>
                        <a:rPr lang="en-US" sz="1400" b="0" i="0" u="none" strike="noStrike">
                          <a:solidFill>
                            <a:schemeClr val="tx1"/>
                          </a:solidFill>
                          <a:effectLst/>
                          <a:latin typeface="+mn-lt"/>
                        </a:rPr>
                        <a:t>42</a:t>
                      </a:r>
                    </a:p>
                  </a:txBody>
                  <a:tcPr marL="0" marR="0" marT="0" marB="0" anchor="b"/>
                </a:tc>
                <a:tc>
                  <a:txBody>
                    <a:bodyPr/>
                    <a:lstStyle/>
                    <a:p>
                      <a:pPr algn="ctr" fontAlgn="b"/>
                      <a:r>
                        <a:rPr lang="en-US" sz="1400" b="0" i="0" u="none" strike="noStrike" dirty="0">
                          <a:solidFill>
                            <a:schemeClr val="tx1"/>
                          </a:solidFill>
                          <a:effectLst/>
                          <a:latin typeface="+mn-lt"/>
                        </a:rPr>
                        <a:t>10</a:t>
                      </a:r>
                    </a:p>
                  </a:txBody>
                  <a:tcPr marL="0" marR="0" marT="0" marB="0" anchor="b"/>
                </a:tc>
                <a:tc>
                  <a:txBody>
                    <a:bodyPr/>
                    <a:lstStyle/>
                    <a:p>
                      <a:pPr algn="ctr" fontAlgn="b"/>
                      <a:r>
                        <a:rPr lang="en-US" sz="1400" b="0" i="0" u="none" strike="noStrike" dirty="0">
                          <a:solidFill>
                            <a:schemeClr val="tx1"/>
                          </a:solidFill>
                          <a:effectLst/>
                          <a:latin typeface="+mn-lt"/>
                        </a:rPr>
                        <a:t>26</a:t>
                      </a:r>
                    </a:p>
                  </a:txBody>
                  <a:tcPr marL="0" marR="0" marT="0" marB="0" anchor="b"/>
                </a:tc>
                <a:tc>
                  <a:txBody>
                    <a:bodyPr/>
                    <a:lstStyle/>
                    <a:p>
                      <a:pPr algn="ctr" fontAlgn="b"/>
                      <a:r>
                        <a:rPr lang="en-US" sz="1400" b="0" i="0" u="none" strike="noStrike">
                          <a:solidFill>
                            <a:schemeClr val="tx1"/>
                          </a:solidFill>
                          <a:effectLst/>
                          <a:latin typeface="+mn-lt"/>
                        </a:rPr>
                        <a:t>6</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75.70</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63.44</a:t>
                      </a:r>
                    </a:p>
                  </a:txBody>
                  <a:tcPr marL="0" marR="0" marT="0" marB="0" anchor="b"/>
                </a:tc>
                <a:extLst>
                  <a:ext uri="{0D108BD9-81ED-4DB2-BD59-A6C34878D82A}">
                    <a16:rowId xmlns:a16="http://schemas.microsoft.com/office/drawing/2014/main" val="2690465319"/>
                  </a:ext>
                </a:extLst>
              </a:tr>
              <a:tr h="381240">
                <a:tc>
                  <a:txBody>
                    <a:bodyPr/>
                    <a:lstStyle/>
                    <a:p>
                      <a:pPr algn="ctr" fontAlgn="b"/>
                      <a:r>
                        <a:rPr lang="en-US" sz="1200" u="none" strike="noStrike" dirty="0">
                          <a:effectLst/>
                        </a:rPr>
                        <a:t>Payton Manning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7/19/2022</a:t>
                      </a:r>
                    </a:p>
                  </a:txBody>
                  <a:tcPr marL="0" marR="0" marT="0" marB="0" anchor="b"/>
                </a:tc>
                <a:tc>
                  <a:txBody>
                    <a:bodyPr/>
                    <a:lstStyle/>
                    <a:p>
                      <a:pPr algn="ctr" fontAlgn="b"/>
                      <a:r>
                        <a:rPr lang="en-US" sz="1400" b="0" i="0" u="none" strike="noStrike">
                          <a:solidFill>
                            <a:schemeClr val="tx1"/>
                          </a:solidFill>
                          <a:effectLst/>
                          <a:latin typeface="+mn-lt"/>
                        </a:rPr>
                        <a:t>8.60</a:t>
                      </a:r>
                    </a:p>
                  </a:txBody>
                  <a:tcPr marL="0" marR="0" marT="0" marB="0" anchor="b"/>
                </a:tc>
                <a:tc>
                  <a:txBody>
                    <a:bodyPr/>
                    <a:lstStyle/>
                    <a:p>
                      <a:pPr algn="ctr" fontAlgn="b"/>
                      <a:r>
                        <a:rPr lang="en-US" sz="1400" u="none" strike="noStrike">
                          <a:solidFill>
                            <a:schemeClr val="tx1"/>
                          </a:solidFill>
                          <a:effectLst/>
                          <a:latin typeface="+mn-lt"/>
                        </a:rPr>
                        <a:t>25</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2</a:t>
                      </a:r>
                      <a:endParaRPr lang="en-US" sz="1400" b="0" i="0" u="none" strike="noStrike">
                        <a:solidFill>
                          <a:schemeClr val="tx1"/>
                        </a:solidFill>
                        <a:effectLst/>
                        <a:latin typeface="+mn-lt"/>
                      </a:endParaRPr>
                    </a:p>
                  </a:txBody>
                  <a:tcPr marL="0" marR="0" marT="0" marB="0" anchor="b"/>
                </a:tc>
                <a:tc>
                  <a:txBody>
                    <a:bodyPr/>
                    <a:lstStyle/>
                    <a:p>
                      <a:pPr algn="ctr" fontAlgn="b"/>
                      <a:r>
                        <a:rPr lang="en-US" sz="1400" b="0" i="0" u="none" strike="noStrike" dirty="0">
                          <a:solidFill>
                            <a:schemeClr val="tx1"/>
                          </a:solidFill>
                          <a:effectLst/>
                          <a:latin typeface="+mn-lt"/>
                        </a:rPr>
                        <a:t>1.2</a:t>
                      </a:r>
                    </a:p>
                  </a:txBody>
                  <a:tcPr marL="0" marR="0" marT="0" marB="0" anchor="b">
                    <a:noFill/>
                  </a:tcPr>
                </a:tc>
                <a:tc>
                  <a:txBody>
                    <a:bodyPr/>
                    <a:lstStyle/>
                    <a:p>
                      <a:pPr algn="ctr" fontAlgn="b"/>
                      <a:r>
                        <a:rPr lang="en-US" sz="1400" b="0" i="0" u="none" strike="noStrike">
                          <a:solidFill>
                            <a:schemeClr val="tx1"/>
                          </a:solidFill>
                          <a:effectLst/>
                          <a:latin typeface="+mn-lt"/>
                        </a:rPr>
                        <a:t>10</a:t>
                      </a:r>
                    </a:p>
                  </a:txBody>
                  <a:tcPr marL="0" marR="0" marT="0" marB="0" anchor="b"/>
                </a:tc>
                <a:tc>
                  <a:txBody>
                    <a:bodyPr/>
                    <a:lstStyle/>
                    <a:p>
                      <a:pPr algn="ctr" fontAlgn="b"/>
                      <a:r>
                        <a:rPr lang="en-US" sz="1400" b="0" i="0" u="none" strike="noStrike" dirty="0">
                          <a:solidFill>
                            <a:schemeClr val="tx1"/>
                          </a:solidFill>
                          <a:effectLst/>
                          <a:latin typeface="+mn-lt"/>
                        </a:rPr>
                        <a:t>4</a:t>
                      </a:r>
                    </a:p>
                  </a:txBody>
                  <a:tcPr marL="0" marR="0" marT="0" marB="0" anchor="b"/>
                </a:tc>
                <a:tc>
                  <a:txBody>
                    <a:bodyPr/>
                    <a:lstStyle/>
                    <a:p>
                      <a:pPr algn="ctr" fontAlgn="b"/>
                      <a:r>
                        <a:rPr lang="en-US" sz="1400" b="0" i="0" u="none" strike="noStrike">
                          <a:solidFill>
                            <a:schemeClr val="tx1"/>
                          </a:solidFill>
                          <a:effectLst/>
                          <a:latin typeface="+mn-lt"/>
                        </a:rPr>
                        <a:t>4</a:t>
                      </a:r>
                    </a:p>
                  </a:txBody>
                  <a:tcPr marL="0" marR="0" marT="0" marB="0" anchor="b"/>
                </a:tc>
                <a:tc>
                  <a:txBody>
                    <a:bodyPr/>
                    <a:lstStyle/>
                    <a:p>
                      <a:pPr algn="ctr" fontAlgn="b"/>
                      <a:r>
                        <a:rPr lang="en-US" sz="1400" b="0" i="0" u="none" strike="noStrike" dirty="0">
                          <a:solidFill>
                            <a:schemeClr val="tx1"/>
                          </a:solidFill>
                          <a:effectLst/>
                          <a:latin typeface="+mn-lt"/>
                        </a:rPr>
                        <a:t>2</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49.75</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35.05</a:t>
                      </a:r>
                    </a:p>
                  </a:txBody>
                  <a:tcPr marL="0" marR="0" marT="0" marB="0" anchor="b"/>
                </a:tc>
                <a:extLst>
                  <a:ext uri="{0D108BD9-81ED-4DB2-BD59-A6C34878D82A}">
                    <a16:rowId xmlns:a16="http://schemas.microsoft.com/office/drawing/2014/main" val="832286796"/>
                  </a:ext>
                </a:extLst>
              </a:tr>
              <a:tr h="249892">
                <a:tc>
                  <a:txBody>
                    <a:bodyPr/>
                    <a:lstStyle/>
                    <a:p>
                      <a:pPr algn="ctr" fontAlgn="b"/>
                      <a:r>
                        <a:rPr lang="en-US" sz="1200" u="none" strike="noStrike" dirty="0">
                          <a:effectLst/>
                        </a:rPr>
                        <a:t>U. of California, San Diego</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11/10/2021</a:t>
                      </a:r>
                    </a:p>
                  </a:txBody>
                  <a:tcPr marL="0" marR="0" marT="0" marB="0" anchor="b"/>
                </a:tc>
                <a:tc>
                  <a:txBody>
                    <a:bodyPr/>
                    <a:lstStyle/>
                    <a:p>
                      <a:pPr algn="ctr" fontAlgn="b"/>
                      <a:r>
                        <a:rPr lang="en-US" sz="1400" b="0" i="0" u="none" strike="noStrike">
                          <a:solidFill>
                            <a:schemeClr val="tx1"/>
                          </a:solidFill>
                          <a:effectLst/>
                          <a:latin typeface="+mn-lt"/>
                        </a:rPr>
                        <a:t>16.97</a:t>
                      </a:r>
                    </a:p>
                  </a:txBody>
                  <a:tcPr marL="0" marR="0" marT="0" marB="0" anchor="b"/>
                </a:tc>
                <a:tc>
                  <a:txBody>
                    <a:bodyPr/>
                    <a:lstStyle/>
                    <a:p>
                      <a:pPr algn="ctr" fontAlgn="b"/>
                      <a:r>
                        <a:rPr lang="en-US" sz="1400" u="none" strike="noStrike">
                          <a:solidFill>
                            <a:schemeClr val="tx1"/>
                          </a:solidFill>
                          <a:effectLst/>
                          <a:latin typeface="+mn-lt"/>
                        </a:rPr>
                        <a:t>65</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5</a:t>
                      </a:r>
                      <a:endParaRPr lang="en-US" sz="1400" b="0" i="0" u="none" strike="noStrike">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0.5</a:t>
                      </a:r>
                    </a:p>
                  </a:txBody>
                  <a:tcPr marL="0" marR="0" marT="0" marB="0" anchor="b">
                    <a:solidFill>
                      <a:srgbClr val="FF5050"/>
                    </a:solidFill>
                  </a:tcPr>
                </a:tc>
                <a:tc>
                  <a:txBody>
                    <a:bodyPr/>
                    <a:lstStyle/>
                    <a:p>
                      <a:pPr algn="ctr" fontAlgn="b"/>
                      <a:r>
                        <a:rPr lang="en-US" sz="1400" b="0" i="0" u="none" strike="noStrike">
                          <a:solidFill>
                            <a:schemeClr val="tx1"/>
                          </a:solidFill>
                          <a:effectLst/>
                          <a:latin typeface="+mn-lt"/>
                        </a:rPr>
                        <a:t>8</a:t>
                      </a:r>
                    </a:p>
                  </a:txBody>
                  <a:tcPr marL="0" marR="0" marT="0" marB="0" anchor="b"/>
                </a:tc>
                <a:tc>
                  <a:txBody>
                    <a:bodyPr/>
                    <a:lstStyle/>
                    <a:p>
                      <a:pPr algn="ctr" fontAlgn="b"/>
                      <a:r>
                        <a:rPr lang="en-US" sz="1400" b="0" u="none" strike="noStrike" dirty="0">
                          <a:solidFill>
                            <a:schemeClr val="tx1"/>
                          </a:solidFill>
                          <a:effectLst/>
                          <a:latin typeface="+mn-lt"/>
                        </a:rPr>
                        <a:t>2</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4</a:t>
                      </a:r>
                    </a:p>
                  </a:txBody>
                  <a:tcPr marL="0" marR="0" marT="0" marB="0" anchor="b"/>
                </a:tc>
                <a:tc>
                  <a:txBody>
                    <a:bodyPr/>
                    <a:lstStyle/>
                    <a:p>
                      <a:pPr algn="ctr" fontAlgn="b"/>
                      <a:r>
                        <a:rPr lang="en-US" sz="1400" b="0" i="0" u="none" strike="noStrike" dirty="0">
                          <a:solidFill>
                            <a:schemeClr val="tx1"/>
                          </a:solidFill>
                          <a:effectLst/>
                          <a:latin typeface="+mn-lt"/>
                        </a:rPr>
                        <a:t>2</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88.25</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70.74</a:t>
                      </a:r>
                    </a:p>
                  </a:txBody>
                  <a:tcPr marL="0" marR="0" marT="0" marB="0" anchor="b"/>
                </a:tc>
                <a:extLst>
                  <a:ext uri="{0D108BD9-81ED-4DB2-BD59-A6C34878D82A}">
                    <a16:rowId xmlns:a16="http://schemas.microsoft.com/office/drawing/2014/main" val="1090672074"/>
                  </a:ext>
                </a:extLst>
              </a:tr>
              <a:tr h="381240">
                <a:tc>
                  <a:txBody>
                    <a:bodyPr/>
                    <a:lstStyle/>
                    <a:p>
                      <a:pPr algn="ctr" fontAlgn="b"/>
                      <a:r>
                        <a:rPr lang="en-US" sz="1200" u="none" strike="noStrike" dirty="0">
                          <a:effectLst/>
                        </a:rPr>
                        <a:t>U. of Kentucky Children's Hospital </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11/21/2022</a:t>
                      </a:r>
                    </a:p>
                  </a:txBody>
                  <a:tcPr marL="0" marR="0" marT="0" marB="0" anchor="b"/>
                </a:tc>
                <a:tc>
                  <a:txBody>
                    <a:bodyPr/>
                    <a:lstStyle/>
                    <a:p>
                      <a:pPr algn="ctr" fontAlgn="b"/>
                      <a:r>
                        <a:rPr lang="en-US" sz="1400" b="0" i="0" u="none" strike="noStrike" dirty="0">
                          <a:solidFill>
                            <a:schemeClr val="tx1"/>
                          </a:solidFill>
                          <a:effectLst/>
                          <a:latin typeface="+mn-lt"/>
                        </a:rPr>
                        <a:t>4.43</a:t>
                      </a:r>
                    </a:p>
                  </a:txBody>
                  <a:tcPr marL="0" marR="0" marT="0" marB="0" anchor="b"/>
                </a:tc>
                <a:tc>
                  <a:txBody>
                    <a:bodyPr/>
                    <a:lstStyle/>
                    <a:p>
                      <a:pPr algn="ctr" fontAlgn="b"/>
                      <a:r>
                        <a:rPr lang="en-US" sz="1400" u="none" strike="noStrike">
                          <a:solidFill>
                            <a:schemeClr val="tx1"/>
                          </a:solidFill>
                          <a:effectLst/>
                          <a:latin typeface="+mn-lt"/>
                        </a:rPr>
                        <a:t>50</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4</a:t>
                      </a:r>
                      <a:endParaRPr lang="en-US" sz="1400" b="0" i="0" u="none" strike="noStrike">
                        <a:solidFill>
                          <a:schemeClr val="tx1"/>
                        </a:solidFill>
                        <a:effectLst/>
                        <a:latin typeface="+mn-lt"/>
                      </a:endParaRPr>
                    </a:p>
                  </a:txBody>
                  <a:tcPr marL="0" marR="0" marT="0" marB="0" anchor="b"/>
                </a:tc>
                <a:tc>
                  <a:txBody>
                    <a:bodyPr/>
                    <a:lstStyle/>
                    <a:p>
                      <a:pPr algn="ctr" fontAlgn="b"/>
                      <a:r>
                        <a:rPr lang="en-US" sz="1400" b="0" i="0" u="none" strike="noStrike" dirty="0">
                          <a:solidFill>
                            <a:schemeClr val="tx1"/>
                          </a:solidFill>
                          <a:effectLst/>
                          <a:latin typeface="+mn-lt"/>
                        </a:rPr>
                        <a:t>0.0</a:t>
                      </a:r>
                    </a:p>
                  </a:txBody>
                  <a:tcPr marL="0" marR="0" marT="0" marB="0" anchor="b">
                    <a:solidFill>
                      <a:srgbClr val="FF5050"/>
                    </a:solidFill>
                  </a:tcPr>
                </a:tc>
                <a:tc>
                  <a:txBody>
                    <a:bodyPr/>
                    <a:lstStyle/>
                    <a:p>
                      <a:pPr algn="ctr" fontAlgn="b"/>
                      <a:r>
                        <a:rPr lang="en-US" sz="1400" b="0" i="0" u="none" strike="noStrike">
                          <a:solidFill>
                            <a:schemeClr val="tx1"/>
                          </a:solidFill>
                          <a:effectLst/>
                          <a:latin typeface="+mn-lt"/>
                        </a:rPr>
                        <a:t>0</a:t>
                      </a:r>
                    </a:p>
                  </a:txBody>
                  <a:tcPr marL="0" marR="0" marT="0" marB="0" anchor="b"/>
                </a:tc>
                <a:tc>
                  <a:txBody>
                    <a:bodyPr/>
                    <a:lstStyle/>
                    <a:p>
                      <a:pPr algn="ctr" fontAlgn="b"/>
                      <a:r>
                        <a:rPr lang="en-US" sz="1400" u="none" strike="noStrike" dirty="0">
                          <a:solidFill>
                            <a:schemeClr val="tx1"/>
                          </a:solidFill>
                          <a:effectLst/>
                          <a:latin typeface="+mn-lt"/>
                        </a:rPr>
                        <a:t>0</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a:solidFill>
                            <a:schemeClr val="tx1"/>
                          </a:solidFill>
                          <a:effectLst/>
                          <a:latin typeface="+mn-lt"/>
                        </a:rPr>
                        <a:t>0</a:t>
                      </a:r>
                    </a:p>
                  </a:txBody>
                  <a:tcPr marL="0" marR="0" marT="0" marB="0" anchor="b"/>
                </a:tc>
                <a:tc>
                  <a:txBody>
                    <a:bodyPr/>
                    <a:lstStyle/>
                    <a:p>
                      <a:pPr algn="ctr" fontAlgn="b"/>
                      <a:r>
                        <a:rPr lang="en-US" sz="1400" b="0" i="0" u="none" strike="noStrike" dirty="0">
                          <a:solidFill>
                            <a:schemeClr val="tx1"/>
                          </a:solidFill>
                          <a:effectLst/>
                          <a:latin typeface="+mn-lt"/>
                        </a:rPr>
                        <a:t>0</a:t>
                      </a: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155285626"/>
                  </a:ext>
                </a:extLst>
              </a:tr>
              <a:tr h="190620">
                <a:tc>
                  <a:txBody>
                    <a:bodyPr/>
                    <a:lstStyle/>
                    <a:p>
                      <a:pPr algn="ctr" fontAlgn="b"/>
                      <a:r>
                        <a:rPr lang="en-US" sz="1200" u="none" strike="noStrike" dirty="0">
                          <a:effectLst/>
                        </a:rPr>
                        <a:t>Total</a:t>
                      </a:r>
                      <a:endParaRPr lang="en-US" sz="12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 </a:t>
                      </a:r>
                      <a:endParaRPr lang="en-US" sz="14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a:solidFill>
                            <a:schemeClr val="tx1"/>
                          </a:solidFill>
                          <a:effectLst/>
                          <a:latin typeface="+mn-lt"/>
                        </a:rPr>
                        <a:t> </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 </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a:solidFill>
                            <a:schemeClr val="tx1"/>
                          </a:solidFill>
                          <a:effectLst/>
                          <a:latin typeface="+mn-lt"/>
                        </a:rPr>
                        <a:t> </a:t>
                      </a:r>
                      <a:endParaRPr lang="en-US" sz="1400" b="0" i="0" u="none" strike="noStrike">
                        <a:solidFill>
                          <a:schemeClr val="tx1"/>
                        </a:solidFill>
                        <a:effectLst/>
                        <a:latin typeface="+mn-lt"/>
                      </a:endParaRPr>
                    </a:p>
                  </a:txBody>
                  <a:tcPr marL="0" marR="0" marT="0" marB="0" anchor="b"/>
                </a:tc>
                <a:tc>
                  <a:txBody>
                    <a:bodyPr/>
                    <a:lstStyle/>
                    <a:p>
                      <a:pPr algn="ctr" fontAlgn="b"/>
                      <a:r>
                        <a:rPr lang="en-US" sz="1400" u="none" strike="noStrike" dirty="0">
                          <a:solidFill>
                            <a:schemeClr val="tx1"/>
                          </a:solidFill>
                          <a:effectLst/>
                          <a:latin typeface="+mn-lt"/>
                        </a:rPr>
                        <a:t> </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dirty="0">
                          <a:solidFill>
                            <a:schemeClr val="tx1"/>
                          </a:solidFill>
                          <a:effectLst/>
                          <a:latin typeface="+mn-lt"/>
                        </a:rPr>
                        <a:t>193</a:t>
                      </a:r>
                    </a:p>
                  </a:txBody>
                  <a:tcPr marL="0" marR="0" marT="0" marB="0" anchor="b"/>
                </a:tc>
                <a:tc>
                  <a:txBody>
                    <a:bodyPr/>
                    <a:lstStyle/>
                    <a:p>
                      <a:pPr algn="ctr" fontAlgn="b"/>
                      <a:r>
                        <a:rPr lang="en-US" sz="1400" b="0" u="none" strike="noStrike" dirty="0">
                          <a:solidFill>
                            <a:schemeClr val="tx1"/>
                          </a:solidFill>
                          <a:effectLst/>
                          <a:latin typeface="+mn-lt"/>
                        </a:rPr>
                        <a:t>25</a:t>
                      </a:r>
                      <a:endParaRPr lang="en-US" sz="1400" b="0" i="0" u="none" strike="noStrike" dirty="0">
                        <a:solidFill>
                          <a:schemeClr val="tx1"/>
                        </a:solidFill>
                        <a:effectLst/>
                        <a:latin typeface="+mn-lt"/>
                      </a:endParaRPr>
                    </a:p>
                  </a:txBody>
                  <a:tcPr marL="0" marR="0" marT="0" marB="0" anchor="b"/>
                </a:tc>
                <a:tc>
                  <a:txBody>
                    <a:bodyPr/>
                    <a:lstStyle/>
                    <a:p>
                      <a:pPr algn="ctr" fontAlgn="b"/>
                      <a:r>
                        <a:rPr lang="en-US" sz="1400" b="0" i="0" u="none" strike="noStrike" dirty="0">
                          <a:solidFill>
                            <a:schemeClr val="tx1"/>
                          </a:solidFill>
                          <a:effectLst/>
                          <a:latin typeface="+mn-lt"/>
                        </a:rPr>
                        <a:t>100</a:t>
                      </a:r>
                    </a:p>
                  </a:txBody>
                  <a:tcPr marL="0" marR="0" marT="0" marB="0" anchor="b"/>
                </a:tc>
                <a:tc>
                  <a:txBody>
                    <a:bodyPr/>
                    <a:lstStyle/>
                    <a:p>
                      <a:pPr algn="ctr" fontAlgn="b"/>
                      <a:r>
                        <a:rPr lang="en-US" sz="1400" b="0" i="0" u="none" strike="noStrike" dirty="0">
                          <a:solidFill>
                            <a:schemeClr val="tx1"/>
                          </a:solidFill>
                          <a:effectLst/>
                          <a:latin typeface="+mn-lt"/>
                        </a:rPr>
                        <a:t>45</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76.13</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61.05</a:t>
                      </a:r>
                    </a:p>
                  </a:txBody>
                  <a:tcPr marL="0" marR="0" marT="0" marB="0" anchor="b"/>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420385309"/>
              </p:ext>
            </p:extLst>
          </p:nvPr>
        </p:nvGraphicFramePr>
        <p:xfrm>
          <a:off x="0" y="0"/>
          <a:ext cx="12191999" cy="6019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EAECBB8-2E8F-24ED-358E-BC0611431383}"/>
              </a:ext>
            </a:extLst>
          </p:cNvPr>
          <p:cNvGraphicFramePr>
            <a:graphicFrameLocks/>
          </p:cNvGraphicFramePr>
          <p:nvPr>
            <p:extLst>
              <p:ext uri="{D42A27DB-BD31-4B8C-83A1-F6EECF244321}">
                <p14:modId xmlns:p14="http://schemas.microsoft.com/office/powerpoint/2010/main" val="606487996"/>
              </p:ext>
            </p:extLst>
          </p:nvPr>
        </p:nvGraphicFramePr>
        <p:xfrm>
          <a:off x="225552" y="237744"/>
          <a:ext cx="11740896" cy="59070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39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109" name="Picture 108">
            <a:extLst>
              <a:ext uri="{FF2B5EF4-FFF2-40B4-BE49-F238E27FC236}">
                <a16:creationId xmlns:a16="http://schemas.microsoft.com/office/drawing/2014/main" id="{74704A15-E466-1788-7FD1-80554E8E9172}"/>
              </a:ext>
            </a:extLst>
          </p:cNvPr>
          <p:cNvPicPr>
            <a:picLocks noChangeAspect="1"/>
          </p:cNvPicPr>
          <p:nvPr/>
        </p:nvPicPr>
        <p:blipFill rotWithShape="1">
          <a:blip r:embed="rId3"/>
          <a:srcRect l="1066" t="6124" r="7110" b="5893"/>
          <a:stretch/>
        </p:blipFill>
        <p:spPr>
          <a:xfrm>
            <a:off x="1870644" y="950768"/>
            <a:ext cx="7121670" cy="5400774"/>
          </a:xfrm>
          <a:prstGeom prst="rect">
            <a:avLst/>
          </a:prstGeom>
        </p:spPr>
      </p:pic>
    </p:spTree>
    <p:extLst>
      <p:ext uri="{BB962C8B-B14F-4D97-AF65-F5344CB8AC3E}">
        <p14:creationId xmlns:p14="http://schemas.microsoft.com/office/powerpoint/2010/main" val="417702547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15445</TotalTime>
  <Words>1599</Words>
  <Application>Microsoft Office PowerPoint</Application>
  <PresentationFormat>Widescreen</PresentationFormat>
  <Paragraphs>470</Paragraphs>
  <Slides>32</Slides>
  <Notes>14</Notes>
  <HiddenSlides>4</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 +mn-lt</vt:lpstr>
      <vt:lpstr>Apple Braille</vt:lpstr>
      <vt:lpstr>Arial</vt:lpstr>
      <vt:lpstr>Calibri</vt:lpstr>
      <vt:lpstr>Calibri Light</vt:lpstr>
      <vt:lpstr>Century Gothic</vt:lpstr>
      <vt:lpstr>1_Office Theme</vt:lpstr>
      <vt:lpstr>Office Theme</vt:lpstr>
      <vt:lpstr>The Recorded Home Oximetry (RHO) Program  Monthly Investigator Meeting</vt:lpstr>
      <vt:lpstr>RHO Program Implementation Timeline</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Upcoming Asks</vt:lpstr>
      <vt:lpstr>New RHO Data</vt:lpstr>
      <vt:lpstr>General Trends</vt:lpstr>
      <vt:lpstr>Birth Weight Classification</vt:lpstr>
      <vt:lpstr>Respiratory Support at 36 Weeks PMS</vt:lpstr>
      <vt:lpstr>Birth Weight</vt:lpstr>
      <vt:lpstr>NICU LoS</vt:lpstr>
      <vt:lpstr>Birth GA</vt:lpstr>
      <vt:lpstr>CGA Discharge</vt:lpstr>
      <vt:lpstr>Conclusions</vt:lpstr>
      <vt:lpstr>Discussion Points</vt:lpstr>
      <vt:lpstr>Altitude Related Protocol Change</vt:lpstr>
      <vt:lpstr>Reminders</vt:lpstr>
      <vt:lpstr>Controls</vt:lpstr>
      <vt:lpstr>Importance of Changing Probes</vt:lpstr>
      <vt:lpstr>Reporting AEs</vt:lpstr>
      <vt:lpstr>Family Engagement Survey</vt:lpstr>
      <vt:lpstr>RHO Program Website</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465</cp:revision>
  <dcterms:created xsi:type="dcterms:W3CDTF">2021-03-31T16:28:55Z</dcterms:created>
  <dcterms:modified xsi:type="dcterms:W3CDTF">2023-04-06T19:31:08Z</dcterms:modified>
</cp:coreProperties>
</file>