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89" r:id="rId2"/>
    <p:sldId id="897" r:id="rId3"/>
    <p:sldId id="256" r:id="rId4"/>
    <p:sldId id="896" r:id="rId5"/>
    <p:sldId id="1491" r:id="rId6"/>
    <p:sldId id="1330" r:id="rId7"/>
    <p:sldId id="1440" r:id="rId8"/>
    <p:sldId id="1424" r:id="rId9"/>
    <p:sldId id="461" r:id="rId10"/>
    <p:sldId id="462" r:id="rId11"/>
    <p:sldId id="1497" r:id="rId12"/>
    <p:sldId id="464" r:id="rId13"/>
    <p:sldId id="465" r:id="rId14"/>
    <p:sldId id="1425" r:id="rId15"/>
    <p:sldId id="878" r:id="rId16"/>
    <p:sldId id="895" r:id="rId17"/>
    <p:sldId id="1335" r:id="rId18"/>
    <p:sldId id="1307" r:id="rId19"/>
    <p:sldId id="1441" r:id="rId20"/>
    <p:sldId id="1496" r:id="rId21"/>
    <p:sldId id="1495" r:id="rId22"/>
    <p:sldId id="1474" r:id="rId23"/>
    <p:sldId id="1443" r:id="rId24"/>
    <p:sldId id="1486" r:id="rId25"/>
    <p:sldId id="1483" r:id="rId26"/>
    <p:sldId id="831" r:id="rId27"/>
    <p:sldId id="1488" r:id="rId28"/>
    <p:sldId id="1461" r:id="rId29"/>
    <p:sldId id="1475" r:id="rId30"/>
    <p:sldId id="1460" r:id="rId31"/>
    <p:sldId id="1455" r:id="rId32"/>
    <p:sldId id="4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1F3"/>
    <a:srgbClr val="FF5050"/>
    <a:srgbClr val="FFC000"/>
    <a:srgbClr val="ED7D31"/>
    <a:srgbClr val="B4B4B4"/>
    <a:srgbClr val="629DD1"/>
    <a:srgbClr val="F4B183"/>
    <a:srgbClr val="A9D18E"/>
    <a:srgbClr val="FCE8DA"/>
    <a:srgbClr val="E5F1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D70468-2C38-8285-D304-EB49BE79C4BD}" v="15" dt="2024-04-04T13:28:14.7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12" autoAdjust="0"/>
    <p:restoredTop sz="96238" autoAdjust="0"/>
  </p:normalViewPr>
  <p:slideViewPr>
    <p:cSldViewPr snapToGrid="0">
      <p:cViewPr varScale="1">
        <p:scale>
          <a:sx n="107" d="100"/>
          <a:sy n="107" d="100"/>
        </p:scale>
        <p:origin x="942" y="11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Marc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ercentage%20Enrolled\Percentage%20Enrolle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Marc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Control%20Data\Control%20Data%20(Februar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March).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umassmed-my.sharepoint.com/personal/katherine_edeburn_umassmed_edu/Documents/Documents/Control%20AE%20SPR.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s://umassmed-my.sharepoint.com/personal/katherine_edeburn_umassmed_edu/Documents/Documents/Control%20AE%20SPR.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s://umassmed-my.sharepoint.com/personal/katherine_edeburn_umassmed_edu/Documents/Documents/Control%20Children.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i="0">
                <a:solidFill>
                  <a:srgbClr val="000000"/>
                </a:solidFill>
                <a:latin typeface=" +mn-lt"/>
              </a:defRPr>
            </a:pPr>
            <a:r>
              <a:rPr lang="en-US" sz="2800" b="1" i="0">
                <a:solidFill>
                  <a:srgbClr val="000000"/>
                </a:solidFill>
                <a:latin typeface=" +mn-lt"/>
              </a:rPr>
              <a:t>Recorded Home Oximetry Promgram Implementation Trial Enrollment (H2 2021</a:t>
            </a:r>
            <a:r>
              <a:rPr lang="en-US" sz="2800" b="1" i="0" baseline="0">
                <a:solidFill>
                  <a:srgbClr val="000000"/>
                </a:solidFill>
                <a:latin typeface=" +mn-lt"/>
              </a:rPr>
              <a:t> to Present)</a:t>
            </a:r>
            <a:endParaRPr lang="en-US" sz="2800" b="1" i="0">
              <a:solidFill>
                <a:srgbClr val="000000"/>
              </a:solidFill>
              <a:latin typeface=" +mn-lt"/>
            </a:endParaRPr>
          </a:p>
        </c:rich>
      </c:tx>
      <c:overlay val="0"/>
    </c:title>
    <c:autoTitleDeleted val="0"/>
    <c:plotArea>
      <c:layout/>
      <c:lineChart>
        <c:grouping val="standard"/>
        <c:varyColors val="0"/>
        <c:ser>
          <c:idx val="0"/>
          <c:order val="0"/>
          <c:tx>
            <c:strRef>
              <c:f>Halfs!$B$1</c:f>
              <c:strCache>
                <c:ptCount val="1"/>
                <c:pt idx="0">
                  <c:v>Total</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Halfs!$A$2:$A$7</c:f>
              <c:strCache>
                <c:ptCount val="6"/>
                <c:pt idx="0">
                  <c:v>H2 2021</c:v>
                </c:pt>
                <c:pt idx="1">
                  <c:v>H1 2022</c:v>
                </c:pt>
                <c:pt idx="2">
                  <c:v>H2 2022</c:v>
                </c:pt>
                <c:pt idx="3">
                  <c:v>H1 2023</c:v>
                </c:pt>
                <c:pt idx="4">
                  <c:v>H2 2023</c:v>
                </c:pt>
                <c:pt idx="5">
                  <c:v>H1 2024</c:v>
                </c:pt>
              </c:strCache>
            </c:strRef>
          </c:cat>
          <c:val>
            <c:numRef>
              <c:f>Halfs!$B$2:$B$7</c:f>
              <c:numCache>
                <c:formatCode>0.0</c:formatCode>
                <c:ptCount val="6"/>
                <c:pt idx="0">
                  <c:v>18</c:v>
                </c:pt>
                <c:pt idx="1">
                  <c:v>43</c:v>
                </c:pt>
                <c:pt idx="2">
                  <c:v>98</c:v>
                </c:pt>
                <c:pt idx="3">
                  <c:v>77</c:v>
                </c:pt>
                <c:pt idx="4">
                  <c:v>80</c:v>
                </c:pt>
                <c:pt idx="5">
                  <c:v>19</c:v>
                </c:pt>
              </c:numCache>
            </c:numRef>
          </c:val>
          <c:smooth val="0"/>
          <c:extLst>
            <c:ext xmlns:c16="http://schemas.microsoft.com/office/drawing/2014/chart" uri="{C3380CC4-5D6E-409C-BE32-E72D297353CC}">
              <c16:uniqueId val="{00000000-5254-4372-86EC-730E2B7ADA70}"/>
            </c:ext>
          </c:extLst>
        </c:ser>
        <c:ser>
          <c:idx val="1"/>
          <c:order val="1"/>
          <c:tx>
            <c:strRef>
              <c:f>Halfs!$C$1</c:f>
              <c:strCache>
                <c:ptCount val="1"/>
                <c:pt idx="0">
                  <c:v>UCL</c:v>
                </c:pt>
              </c:strCache>
            </c:strRef>
          </c:tx>
          <c:spPr>
            <a:ln w="12700">
              <a:solidFill>
                <a:srgbClr val="FF0000"/>
              </a:solidFill>
              <a:prstDash val="dash"/>
            </a:ln>
            <a:effectLst/>
          </c:spPr>
          <c:marker>
            <c:symbol val="none"/>
          </c:marker>
          <c:dLbls>
            <c:dLbl>
              <c:idx val="1"/>
              <c:layout>
                <c:manualLayout>
                  <c:x val="0.42953252710527157"/>
                  <c:y val="-0.16412426807538782"/>
                </c:manualLayout>
              </c:layout>
              <c:tx>
                <c:rich>
                  <a:bodyPr wrap="square" lIns="38100" tIns="19050" rIns="38100" bIns="19050" anchor="ctr">
                    <a:spAutoFit/>
                  </a:bodyPr>
                  <a:lstStyle/>
                  <a:p>
                    <a:pPr>
                      <a:defRPr sz="1600"/>
                    </a:pPr>
                    <a:r>
                      <a:rPr lang="en-US" sz="1600"/>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254-4372-86EC-730E2B7ADA70}"/>
                </c:ext>
              </c:extLst>
            </c:dLbl>
            <c:dLbl>
              <c:idx val="4"/>
              <c:layout>
                <c:manualLayout>
                  <c:x val="-4.4217434037284106E-2"/>
                  <c:y val="2.1006946897290206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54-4372-86EC-730E2B7ADA70}"/>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Halfs!$C$2:$C$7</c:f>
              <c:numCache>
                <c:formatCode>0.0</c:formatCode>
                <c:ptCount val="6"/>
                <c:pt idx="0">
                  <c:v>118.28</c:v>
                </c:pt>
                <c:pt idx="1">
                  <c:v>118.28</c:v>
                </c:pt>
                <c:pt idx="2">
                  <c:v>172.78</c:v>
                </c:pt>
                <c:pt idx="3">
                  <c:v>172.78</c:v>
                </c:pt>
                <c:pt idx="4">
                  <c:v>172.78</c:v>
                </c:pt>
                <c:pt idx="5">
                  <c:v>172.78</c:v>
                </c:pt>
              </c:numCache>
            </c:numRef>
          </c:val>
          <c:smooth val="0"/>
          <c:extLst>
            <c:ext xmlns:c16="http://schemas.microsoft.com/office/drawing/2014/chart" uri="{C3380CC4-5D6E-409C-BE32-E72D297353CC}">
              <c16:uniqueId val="{00000003-5254-4372-86EC-730E2B7ADA70}"/>
            </c:ext>
          </c:extLst>
        </c:ser>
        <c:ser>
          <c:idx val="2"/>
          <c:order val="2"/>
          <c:tx>
            <c:strRef>
              <c:f>Halfs!$D$1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Halfs!$D$2:$D$7</c:f>
              <c:numCache>
                <c:formatCode>0.0</c:formatCode>
                <c:ptCount val="6"/>
                <c:pt idx="0">
                  <c:v>89.02000000000001</c:v>
                </c:pt>
                <c:pt idx="1">
                  <c:v>89.02000000000001</c:v>
                </c:pt>
                <c:pt idx="2">
                  <c:v>143.52000000000001</c:v>
                </c:pt>
                <c:pt idx="3">
                  <c:v>143.52000000000001</c:v>
                </c:pt>
                <c:pt idx="4">
                  <c:v>143.52000000000001</c:v>
                </c:pt>
                <c:pt idx="5">
                  <c:v>143.52000000000001</c:v>
                </c:pt>
              </c:numCache>
            </c:numRef>
          </c:val>
          <c:smooth val="0"/>
          <c:extLst>
            <c:ext xmlns:c16="http://schemas.microsoft.com/office/drawing/2014/chart" uri="{C3380CC4-5D6E-409C-BE32-E72D297353CC}">
              <c16:uniqueId val="{00000004-5254-4372-86EC-730E2B7ADA70}"/>
            </c:ext>
          </c:extLst>
        </c:ser>
        <c:ser>
          <c:idx val="3"/>
          <c:order val="3"/>
          <c:tx>
            <c:strRef>
              <c:f>Halfs!$E$1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Halfs!$E$2:$E$7</c:f>
              <c:numCache>
                <c:formatCode>0.0</c:formatCode>
                <c:ptCount val="6"/>
                <c:pt idx="0">
                  <c:v>59.760000000000005</c:v>
                </c:pt>
                <c:pt idx="1">
                  <c:v>59.760000000000005</c:v>
                </c:pt>
                <c:pt idx="2">
                  <c:v>85</c:v>
                </c:pt>
                <c:pt idx="3">
                  <c:v>114.26</c:v>
                </c:pt>
                <c:pt idx="4">
                  <c:v>114.26</c:v>
                </c:pt>
                <c:pt idx="5">
                  <c:v>114.26</c:v>
                </c:pt>
              </c:numCache>
            </c:numRef>
          </c:val>
          <c:smooth val="0"/>
          <c:extLst>
            <c:ext xmlns:c16="http://schemas.microsoft.com/office/drawing/2014/chart" uri="{C3380CC4-5D6E-409C-BE32-E72D297353CC}">
              <c16:uniqueId val="{00000005-5254-4372-86EC-730E2B7ADA70}"/>
            </c:ext>
          </c:extLst>
        </c:ser>
        <c:ser>
          <c:idx val="4"/>
          <c:order val="4"/>
          <c:tx>
            <c:strRef>
              <c:f>Halfs!$F$1</c:f>
              <c:strCache>
                <c:ptCount val="1"/>
                <c:pt idx="0">
                  <c:v>Average</c:v>
                </c:pt>
              </c:strCache>
            </c:strRef>
          </c:tx>
          <c:spPr>
            <a:ln w="12700">
              <a:solidFill>
                <a:srgbClr val="009999"/>
              </a:solidFill>
              <a:prstDash val="solid"/>
            </a:ln>
            <a:effectLst/>
          </c:spPr>
          <c:marker>
            <c:symbol val="none"/>
          </c:marker>
          <c:dLbls>
            <c:dLbl>
              <c:idx val="1"/>
              <c:layout>
                <c:manualLayout>
                  <c:x val="0.5109908537573119"/>
                  <c:y val="-0.20035964970788728"/>
                </c:manualLayout>
              </c:layout>
              <c:tx>
                <c:rich>
                  <a:bodyPr wrap="square" lIns="38100" tIns="19050" rIns="38100" bIns="19050" anchor="ctr">
                    <a:spAutoFit/>
                  </a:bodyPr>
                  <a:lstStyle/>
                  <a:p>
                    <a:pPr>
                      <a:defRPr sz="1600"/>
                    </a:pPr>
                    <a:r>
                      <a:rPr lang="en-US" sz="1600"/>
                      <a:t>Average</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254-4372-86EC-730E2B7ADA70}"/>
                </c:ext>
              </c:extLst>
            </c:dLbl>
            <c:dLbl>
              <c:idx val="4"/>
              <c:layout>
                <c:manualLayout>
                  <c:x val="7.0782556530301965E-2"/>
                  <c:y val="-1.7315001033343991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254-4372-86EC-730E2B7ADA70}"/>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Halfs!$F$2:$F$7</c:f>
              <c:numCache>
                <c:formatCode>0.0</c:formatCode>
                <c:ptCount val="6"/>
                <c:pt idx="0">
                  <c:v>30.5</c:v>
                </c:pt>
                <c:pt idx="1">
                  <c:v>30.5</c:v>
                </c:pt>
                <c:pt idx="2">
                  <c:v>85</c:v>
                </c:pt>
                <c:pt idx="3">
                  <c:v>85</c:v>
                </c:pt>
                <c:pt idx="4">
                  <c:v>85</c:v>
                </c:pt>
                <c:pt idx="5">
                  <c:v>85</c:v>
                </c:pt>
              </c:numCache>
            </c:numRef>
          </c:val>
          <c:smooth val="0"/>
          <c:extLst>
            <c:ext xmlns:c16="http://schemas.microsoft.com/office/drawing/2014/chart" uri="{C3380CC4-5D6E-409C-BE32-E72D297353CC}">
              <c16:uniqueId val="{00000008-5254-4372-86EC-730E2B7ADA70}"/>
            </c:ext>
          </c:extLst>
        </c:ser>
        <c:ser>
          <c:idx val="5"/>
          <c:order val="5"/>
          <c:tx>
            <c:strRef>
              <c:f>Halfs!$G$1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Halfs!$G$2:$G$7</c:f>
              <c:numCache>
                <c:formatCode>0.0</c:formatCode>
                <c:ptCount val="6"/>
                <c:pt idx="0">
                  <c:v>1.2399999999999984</c:v>
                </c:pt>
                <c:pt idx="1">
                  <c:v>1.2399999999999984</c:v>
                </c:pt>
                <c:pt idx="2">
                  <c:v>55.739999999999995</c:v>
                </c:pt>
                <c:pt idx="3">
                  <c:v>55.739999999999995</c:v>
                </c:pt>
                <c:pt idx="4">
                  <c:v>55.739999999999995</c:v>
                </c:pt>
                <c:pt idx="5">
                  <c:v>55.739999999999995</c:v>
                </c:pt>
              </c:numCache>
            </c:numRef>
          </c:val>
          <c:smooth val="0"/>
          <c:extLst>
            <c:ext xmlns:c16="http://schemas.microsoft.com/office/drawing/2014/chart" uri="{C3380CC4-5D6E-409C-BE32-E72D297353CC}">
              <c16:uniqueId val="{00000009-5254-4372-86EC-730E2B7ADA70}"/>
            </c:ext>
          </c:extLst>
        </c:ser>
        <c:ser>
          <c:idx val="6"/>
          <c:order val="6"/>
          <c:tx>
            <c:strRef>
              <c:f>Halfs!$H$1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Halfs!$A$2:$A$7</c:f>
              <c:strCache>
                <c:ptCount val="6"/>
                <c:pt idx="0">
                  <c:v>H2 2021</c:v>
                </c:pt>
                <c:pt idx="1">
                  <c:v>H1 2022</c:v>
                </c:pt>
                <c:pt idx="2">
                  <c:v>H2 2022</c:v>
                </c:pt>
                <c:pt idx="3">
                  <c:v>H1 2023</c:v>
                </c:pt>
                <c:pt idx="4">
                  <c:v>H2 2023</c:v>
                </c:pt>
                <c:pt idx="5">
                  <c:v>H1 2024</c:v>
                </c:pt>
              </c:strCache>
            </c:strRef>
          </c:cat>
          <c:val>
            <c:numRef>
              <c:f>Halfs!$H$2:$H$7</c:f>
              <c:numCache>
                <c:formatCode>0.0</c:formatCode>
                <c:ptCount val="6"/>
                <c:pt idx="0">
                  <c:v>-28.020000000000003</c:v>
                </c:pt>
                <c:pt idx="1">
                  <c:v>-28.020000000000003</c:v>
                </c:pt>
                <c:pt idx="2">
                  <c:v>26.479999999999997</c:v>
                </c:pt>
                <c:pt idx="3">
                  <c:v>26.479999999999997</c:v>
                </c:pt>
                <c:pt idx="4">
                  <c:v>26.479999999999997</c:v>
                </c:pt>
                <c:pt idx="5">
                  <c:v>26.479999999999997</c:v>
                </c:pt>
              </c:numCache>
            </c:numRef>
          </c:val>
          <c:smooth val="0"/>
          <c:extLst>
            <c:ext xmlns:c16="http://schemas.microsoft.com/office/drawing/2014/chart" uri="{C3380CC4-5D6E-409C-BE32-E72D297353CC}">
              <c16:uniqueId val="{0000000A-5254-4372-86EC-730E2B7ADA70}"/>
            </c:ext>
          </c:extLst>
        </c:ser>
        <c:ser>
          <c:idx val="7"/>
          <c:order val="7"/>
          <c:tx>
            <c:strRef>
              <c:f>Halfs!$I$1</c:f>
              <c:strCache>
                <c:ptCount val="1"/>
                <c:pt idx="0">
                  <c:v>LCL</c:v>
                </c:pt>
              </c:strCache>
            </c:strRef>
          </c:tx>
          <c:spPr>
            <a:ln w="12700">
              <a:solidFill>
                <a:srgbClr val="FF0000"/>
              </a:solidFill>
              <a:prstDash val="dash"/>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sz="1600"/>
                    </a:pPr>
                    <a:r>
                      <a:rPr lang="en-US" sz="1600"/>
                      <a:t>LCL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254-4372-86EC-730E2B7ADA70}"/>
                </c:ext>
              </c:extLst>
            </c:dLbl>
            <c:dLbl>
              <c:idx val="4"/>
              <c:layout>
                <c:manualLayout>
                  <c:x val="-1.4634146903558659E-2"/>
                  <c:y val="-2.0168068294478571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254-4372-86EC-730E2B7ADA70}"/>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Halfs!$A$2:$A$7</c:f>
              <c:strCache>
                <c:ptCount val="6"/>
                <c:pt idx="0">
                  <c:v>H2 2021</c:v>
                </c:pt>
                <c:pt idx="1">
                  <c:v>H1 2022</c:v>
                </c:pt>
                <c:pt idx="2">
                  <c:v>H2 2022</c:v>
                </c:pt>
                <c:pt idx="3">
                  <c:v>H1 2023</c:v>
                </c:pt>
                <c:pt idx="4">
                  <c:v>H2 2023</c:v>
                </c:pt>
                <c:pt idx="5">
                  <c:v>H1 2024</c:v>
                </c:pt>
              </c:strCache>
            </c:strRef>
          </c:cat>
          <c:val>
            <c:numRef>
              <c:f>Halfs!$I$2:$I$7</c:f>
              <c:numCache>
                <c:formatCode>0.0</c:formatCode>
                <c:ptCount val="6"/>
                <c:pt idx="0">
                  <c:v>-57.28</c:v>
                </c:pt>
                <c:pt idx="1">
                  <c:v>-57.28</c:v>
                </c:pt>
                <c:pt idx="2">
                  <c:v>-2.7800000000000011</c:v>
                </c:pt>
                <c:pt idx="3">
                  <c:v>-2.7800000000000011</c:v>
                </c:pt>
                <c:pt idx="4">
                  <c:v>-2.7800000000000011</c:v>
                </c:pt>
                <c:pt idx="5">
                  <c:v>-2.7800000000000011</c:v>
                </c:pt>
              </c:numCache>
            </c:numRef>
          </c:val>
          <c:smooth val="0"/>
          <c:extLst>
            <c:ext xmlns:c16="http://schemas.microsoft.com/office/drawing/2014/chart" uri="{C3380CC4-5D6E-409C-BE32-E72D297353CC}">
              <c16:uniqueId val="{0000000D-5254-4372-86EC-730E2B7ADA70}"/>
            </c:ext>
          </c:extLst>
        </c:ser>
        <c:ser>
          <c:idx val="8"/>
          <c:order val="8"/>
          <c:tx>
            <c:v>Target Enrollment</c:v>
          </c:tx>
          <c:val>
            <c:numRef>
              <c:f>Halfs!$V$2:$V$7</c:f>
              <c:numCache>
                <c:formatCode>General</c:formatCode>
                <c:ptCount val="6"/>
                <c:pt idx="0">
                  <c:v>35</c:v>
                </c:pt>
                <c:pt idx="1">
                  <c:v>108</c:v>
                </c:pt>
                <c:pt idx="2">
                  <c:v>176</c:v>
                </c:pt>
                <c:pt idx="3">
                  <c:v>176</c:v>
                </c:pt>
                <c:pt idx="4">
                  <c:v>176</c:v>
                </c:pt>
                <c:pt idx="5">
                  <c:v>176</c:v>
                </c:pt>
              </c:numCache>
            </c:numRef>
          </c:val>
          <c:smooth val="0"/>
          <c:extLst>
            <c:ext xmlns:c16="http://schemas.microsoft.com/office/drawing/2014/chart" uri="{C3380CC4-5D6E-409C-BE32-E72D297353CC}">
              <c16:uniqueId val="{0000000E-5254-4372-86EC-730E2B7ADA70}"/>
            </c:ext>
          </c:extLst>
        </c:ser>
        <c:ser>
          <c:idx val="9"/>
          <c:order val="9"/>
          <c:tx>
            <c:v>Target Enrollment</c:v>
          </c:tx>
          <c:dLbls>
            <c:dLbl>
              <c:idx val="0"/>
              <c:delete val="1"/>
              <c:extLst>
                <c:ext xmlns:c15="http://schemas.microsoft.com/office/drawing/2012/chart" uri="{CE6537A1-D6FC-4f65-9D91-7224C49458BB}"/>
                <c:ext xmlns:c16="http://schemas.microsoft.com/office/drawing/2014/chart" uri="{C3380CC4-5D6E-409C-BE32-E72D297353CC}">
                  <c16:uniqueId val="{0000000F-5254-4372-86EC-730E2B7ADA70}"/>
                </c:ext>
              </c:extLst>
            </c:dLbl>
            <c:dLbl>
              <c:idx val="1"/>
              <c:delete val="1"/>
              <c:extLst>
                <c:ext xmlns:c15="http://schemas.microsoft.com/office/drawing/2012/chart" uri="{CE6537A1-D6FC-4f65-9D91-7224C49458BB}"/>
                <c:ext xmlns:c16="http://schemas.microsoft.com/office/drawing/2014/chart" uri="{C3380CC4-5D6E-409C-BE32-E72D297353CC}">
                  <c16:uniqueId val="{00000010-5254-4372-86EC-730E2B7ADA70}"/>
                </c:ext>
              </c:extLst>
            </c:dLbl>
            <c:dLbl>
              <c:idx val="2"/>
              <c:delete val="1"/>
              <c:extLst>
                <c:ext xmlns:c15="http://schemas.microsoft.com/office/drawing/2012/chart" uri="{CE6537A1-D6FC-4f65-9D91-7224C49458BB}"/>
                <c:ext xmlns:c16="http://schemas.microsoft.com/office/drawing/2014/chart" uri="{C3380CC4-5D6E-409C-BE32-E72D297353CC}">
                  <c16:uniqueId val="{00000011-5254-4372-86EC-730E2B7ADA70}"/>
                </c:ext>
              </c:extLst>
            </c:dLbl>
            <c:dLbl>
              <c:idx val="3"/>
              <c:layout>
                <c:manualLayout>
                  <c:x val="-0.12854165612355184"/>
                  <c:y val="-2.5830642641391521E-2"/>
                </c:manualLayout>
              </c:layout>
              <c:tx>
                <c:rich>
                  <a:bodyPr/>
                  <a:lstStyle/>
                  <a:p>
                    <a:r>
                      <a:rPr lang="en-US"/>
                      <a:t>Target Enrollment</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5254-4372-86EC-730E2B7ADA70}"/>
                </c:ext>
              </c:extLst>
            </c:dLbl>
            <c:dLbl>
              <c:idx val="4"/>
              <c:delete val="1"/>
              <c:extLst>
                <c:ext xmlns:c15="http://schemas.microsoft.com/office/drawing/2012/chart" uri="{CE6537A1-D6FC-4f65-9D91-7224C49458BB}"/>
                <c:ext xmlns:c16="http://schemas.microsoft.com/office/drawing/2014/chart" uri="{C3380CC4-5D6E-409C-BE32-E72D297353CC}">
                  <c16:uniqueId val="{00000013-5254-4372-86EC-730E2B7ADA70}"/>
                </c:ext>
              </c:extLst>
            </c:dLbl>
            <c:dLbl>
              <c:idx val="5"/>
              <c:delete val="1"/>
              <c:extLst>
                <c:ext xmlns:c15="http://schemas.microsoft.com/office/drawing/2012/chart" uri="{CE6537A1-D6FC-4f65-9D91-7224C49458BB}"/>
                <c:ext xmlns:c16="http://schemas.microsoft.com/office/drawing/2014/chart" uri="{C3380CC4-5D6E-409C-BE32-E72D297353CC}">
                  <c16:uniqueId val="{00000014-5254-4372-86EC-730E2B7ADA70}"/>
                </c:ext>
              </c:extLst>
            </c:dLbl>
            <c:spPr>
              <a:noFill/>
              <a:ln>
                <a:noFill/>
              </a:ln>
              <a:effectLst/>
            </c:spPr>
            <c:txPr>
              <a:bodyPr wrap="square" lIns="38100" tIns="19050" rIns="38100" bIns="19050" anchor="ctr">
                <a:spAutoFit/>
              </a:bodyPr>
              <a:lstStyle/>
              <a:p>
                <a:pPr>
                  <a:defRPr sz="16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Halfs!$V$2:$V$7</c:f>
              <c:numCache>
                <c:formatCode>General</c:formatCode>
                <c:ptCount val="6"/>
                <c:pt idx="0">
                  <c:v>35</c:v>
                </c:pt>
                <c:pt idx="1">
                  <c:v>108</c:v>
                </c:pt>
                <c:pt idx="2">
                  <c:v>176</c:v>
                </c:pt>
                <c:pt idx="3">
                  <c:v>176</c:v>
                </c:pt>
                <c:pt idx="4">
                  <c:v>176</c:v>
                </c:pt>
                <c:pt idx="5">
                  <c:v>176</c:v>
                </c:pt>
              </c:numCache>
            </c:numRef>
          </c:val>
          <c:smooth val="0"/>
          <c:extLst>
            <c:ext xmlns:c16="http://schemas.microsoft.com/office/drawing/2014/chart" uri="{C3380CC4-5D6E-409C-BE32-E72D297353CC}">
              <c16:uniqueId val="{00000015-5254-4372-86EC-730E2B7ADA70}"/>
            </c:ext>
          </c:extLst>
        </c:ser>
        <c:dLbls>
          <c:showLegendKey val="0"/>
          <c:showVal val="0"/>
          <c:showCatName val="0"/>
          <c:showSerName val="0"/>
          <c:showPercent val="0"/>
          <c:showBubbleSize val="0"/>
        </c:dLbls>
        <c:marker val="1"/>
        <c:smooth val="0"/>
        <c:axId val="109997744"/>
        <c:axId val="132330704"/>
      </c:lineChart>
      <c:catAx>
        <c:axId val="109997744"/>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Discharge Half</a:t>
                </a:r>
              </a:p>
            </c:rich>
          </c:tx>
          <c:overlay val="0"/>
        </c:title>
        <c:numFmt formatCode="General" sourceLinked="1"/>
        <c:majorTickMark val="out"/>
        <c:minorTickMark val="none"/>
        <c:tickLblPos val="nextTo"/>
        <c:txPr>
          <a:bodyPr/>
          <a:lstStyle/>
          <a:p>
            <a:pPr>
              <a:defRPr sz="1600"/>
            </a:pPr>
            <a:endParaRPr lang="en-US"/>
          </a:p>
        </c:txPr>
        <c:crossAx val="132330704"/>
        <c:crossesAt val="-100"/>
        <c:auto val="0"/>
        <c:lblAlgn val="ctr"/>
        <c:lblOffset val="100"/>
        <c:noMultiLvlLbl val="0"/>
      </c:catAx>
      <c:valAx>
        <c:axId val="132330704"/>
        <c:scaling>
          <c:orientation val="minMax"/>
          <c:min val="0"/>
        </c:scaling>
        <c:delete val="0"/>
        <c:axPos val="l"/>
        <c:title>
          <c:tx>
            <c:rich>
              <a:bodyPr/>
              <a:lstStyle/>
              <a:p>
                <a:pPr>
                  <a:defRPr sz="1600" b="1" i="0">
                    <a:solidFill>
                      <a:srgbClr val="000000"/>
                    </a:solidFill>
                    <a:latin typeface=" +mn-lt"/>
                  </a:defRPr>
                </a:pPr>
                <a:r>
                  <a:rPr lang="en-US" sz="1600" b="1" i="0">
                    <a:solidFill>
                      <a:srgbClr val="000000"/>
                    </a:solidFill>
                    <a:latin typeface=" +mn-lt"/>
                  </a:rPr>
                  <a:t>Participants Enrolled</a:t>
                </a:r>
              </a:p>
            </c:rich>
          </c:tx>
          <c:overlay val="0"/>
        </c:title>
        <c:numFmt formatCode="0.0" sourceLinked="1"/>
        <c:majorTickMark val="out"/>
        <c:minorTickMark val="none"/>
        <c:tickLblPos val="nextTo"/>
        <c:txPr>
          <a:bodyPr/>
          <a:lstStyle/>
          <a:p>
            <a:pPr>
              <a:defRPr sz="1600"/>
            </a:pPr>
            <a:endParaRPr lang="en-US"/>
          </a:p>
        </c:txPr>
        <c:crossAx val="10999774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i="0">
                <a:solidFill>
                  <a:srgbClr val="000000"/>
                </a:solidFill>
                <a:latin typeface=" +mn-lt"/>
              </a:defRPr>
            </a:pPr>
            <a:r>
              <a:rPr lang="en-US" sz="2800" b="1" i="0" u="none" strike="noStrike" kern="1200" baseline="0">
                <a:solidFill>
                  <a:sysClr val="windowText" lastClr="000000"/>
                </a:solidFill>
                <a:latin typeface=" +mn-lt"/>
              </a:rPr>
              <a:t>Percent Compliance with the RHO Algorithm Across All Implementation Sites</a:t>
            </a:r>
          </a:p>
        </c:rich>
      </c:tx>
      <c:overlay val="0"/>
    </c:title>
    <c:autoTitleDeleted val="0"/>
    <c:plotArea>
      <c:layout/>
      <c:lineChart>
        <c:grouping val="standard"/>
        <c:varyColors val="0"/>
        <c:ser>
          <c:idx val="0"/>
          <c:order val="0"/>
          <c:tx>
            <c:strRef>
              <c:f>'Overall Compliance H'!$B$1</c:f>
              <c:strCache>
                <c:ptCount val="1"/>
                <c:pt idx="0">
                  <c:v>Percent Compliance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H'!$B$2:$B$7</c:f>
              <c:numCache>
                <c:formatCode>0%</c:formatCode>
                <c:ptCount val="6"/>
                <c:pt idx="0">
                  <c:v>0.9194444444444444</c:v>
                </c:pt>
                <c:pt idx="1">
                  <c:v>0.87733644859813087</c:v>
                </c:pt>
                <c:pt idx="2">
                  <c:v>0.88456375838926171</c:v>
                </c:pt>
                <c:pt idx="3">
                  <c:v>0.92055267702936094</c:v>
                </c:pt>
                <c:pt idx="4">
                  <c:v>0.9206437291897891</c:v>
                </c:pt>
                <c:pt idx="5">
                  <c:v>0.92999999999999994</c:v>
                </c:pt>
              </c:numCache>
            </c:numRef>
          </c:val>
          <c:smooth val="0"/>
          <c:extLst>
            <c:ext xmlns:c16="http://schemas.microsoft.com/office/drawing/2014/chart" uri="{C3380CC4-5D6E-409C-BE32-E72D297353CC}">
              <c16:uniqueId val="{00000000-AB3F-4658-B1CC-A8EA8640A437}"/>
            </c:ext>
          </c:extLst>
        </c:ser>
        <c:ser>
          <c:idx val="1"/>
          <c:order val="1"/>
          <c:tx>
            <c:strRef>
              <c:f>'Overall Compliance H'!$C$1</c:f>
              <c:strCache>
                <c:ptCount val="1"/>
                <c:pt idx="0">
                  <c:v>UCL</c:v>
                </c:pt>
              </c:strCache>
            </c:strRef>
          </c:tx>
          <c:spPr>
            <a:ln w="12700">
              <a:solidFill>
                <a:srgbClr val="FF0000"/>
              </a:solidFill>
              <a:prstDash val="dash"/>
            </a:ln>
            <a:effectLst/>
          </c:spPr>
          <c:marker>
            <c:symbol val="none"/>
          </c:marker>
          <c:dLbls>
            <c:dLbl>
              <c:idx val="1"/>
              <c:layout>
                <c:manualLayout>
                  <c:x val="0.43953248031496062"/>
                  <c:y val="-1.5901047011002319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B3F-4658-B1CC-A8EA8640A437}"/>
                </c:ext>
              </c:extLst>
            </c:dLbl>
            <c:dLbl>
              <c:idx val="4"/>
              <c:layout>
                <c:manualLayout>
                  <c:x val="-1.4634186351706036E-2"/>
                  <c:y val="-1.5901047011002319E-2"/>
                </c:manualLayout>
              </c:layout>
              <c:numFmt formatCode="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3F-4658-B1CC-A8EA8640A437}"/>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H'!$C$2:$C$7</c:f>
              <c:numCache>
                <c:formatCode>0%</c:formatCode>
                <c:ptCount val="6"/>
                <c:pt idx="0">
                  <c:v>0.94880890965732079</c:v>
                </c:pt>
                <c:pt idx="1">
                  <c:v>0.94880890965732079</c:v>
                </c:pt>
                <c:pt idx="2">
                  <c:v>0.94880890965732079</c:v>
                </c:pt>
                <c:pt idx="3">
                  <c:v>0.94880890965732079</c:v>
                </c:pt>
                <c:pt idx="4">
                  <c:v>0.94880890965732079</c:v>
                </c:pt>
                <c:pt idx="5">
                  <c:v>0.94880890965732079</c:v>
                </c:pt>
              </c:numCache>
            </c:numRef>
          </c:val>
          <c:smooth val="0"/>
          <c:extLst>
            <c:ext xmlns:c16="http://schemas.microsoft.com/office/drawing/2014/chart" uri="{C3380CC4-5D6E-409C-BE32-E72D297353CC}">
              <c16:uniqueId val="{00000003-AB3F-4658-B1CC-A8EA8640A437}"/>
            </c:ext>
          </c:extLst>
        </c:ser>
        <c:ser>
          <c:idx val="2"/>
          <c:order val="2"/>
          <c:tx>
            <c:strRef>
              <c:f>'Overall Compliance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H'!$D$2:$D$7</c:f>
              <c:numCache>
                <c:formatCode>0%</c:formatCode>
                <c:ptCount val="6"/>
                <c:pt idx="0">
                  <c:v>0.93200275527864307</c:v>
                </c:pt>
                <c:pt idx="1">
                  <c:v>0.93200275527864307</c:v>
                </c:pt>
                <c:pt idx="2">
                  <c:v>0.93200275527864307</c:v>
                </c:pt>
                <c:pt idx="3">
                  <c:v>0.93200275527864307</c:v>
                </c:pt>
                <c:pt idx="4">
                  <c:v>0.93200275527864307</c:v>
                </c:pt>
                <c:pt idx="5">
                  <c:v>0.93200275527864307</c:v>
                </c:pt>
              </c:numCache>
            </c:numRef>
          </c:val>
          <c:smooth val="0"/>
          <c:extLst>
            <c:ext xmlns:c16="http://schemas.microsoft.com/office/drawing/2014/chart" uri="{C3380CC4-5D6E-409C-BE32-E72D297353CC}">
              <c16:uniqueId val="{00000004-AB3F-4658-B1CC-A8EA8640A437}"/>
            </c:ext>
          </c:extLst>
        </c:ser>
        <c:ser>
          <c:idx val="3"/>
          <c:order val="3"/>
          <c:tx>
            <c:strRef>
              <c:f>'Overall Compliance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H'!$E$2:$E$7</c:f>
              <c:numCache>
                <c:formatCode>0%</c:formatCode>
                <c:ptCount val="6"/>
                <c:pt idx="0">
                  <c:v>0.91519660089996535</c:v>
                </c:pt>
                <c:pt idx="1">
                  <c:v>0.91519660089996535</c:v>
                </c:pt>
                <c:pt idx="2">
                  <c:v>0.91519660089996535</c:v>
                </c:pt>
                <c:pt idx="3">
                  <c:v>0.91519660089996535</c:v>
                </c:pt>
                <c:pt idx="4">
                  <c:v>0.91519660089996535</c:v>
                </c:pt>
                <c:pt idx="5">
                  <c:v>0.91519660089996535</c:v>
                </c:pt>
              </c:numCache>
            </c:numRef>
          </c:val>
          <c:smooth val="0"/>
          <c:extLst>
            <c:ext xmlns:c16="http://schemas.microsoft.com/office/drawing/2014/chart" uri="{C3380CC4-5D6E-409C-BE32-E72D297353CC}">
              <c16:uniqueId val="{00000005-AB3F-4658-B1CC-A8EA8640A437}"/>
            </c:ext>
          </c:extLst>
        </c:ser>
        <c:ser>
          <c:idx val="4"/>
          <c:order val="4"/>
          <c:tx>
            <c:strRef>
              <c:f>'Overall Compliance H'!$F$1</c:f>
              <c:strCache>
                <c:ptCount val="1"/>
                <c:pt idx="0">
                  <c:v>Average</c:v>
                </c:pt>
              </c:strCache>
            </c:strRef>
          </c:tx>
          <c:spPr>
            <a:ln w="12700">
              <a:solidFill>
                <a:srgbClr val="009999"/>
              </a:solidFill>
              <a:prstDash val="solid"/>
            </a:ln>
            <a:effectLst/>
          </c:spPr>
          <c:marker>
            <c:symbol val="none"/>
          </c:marker>
          <c:dLbls>
            <c:dLbl>
              <c:idx val="1"/>
              <c:layout>
                <c:manualLayout>
                  <c:x val="0.43890756233595801"/>
                  <c:y val="1.6293818932480109E-2"/>
                </c:manualLayout>
              </c:layout>
              <c:tx>
                <c:rich>
                  <a:bodyPr/>
                  <a:lstStyle/>
                  <a:p>
                    <a:r>
                      <a:rPr lang="en-US" sz="1600"/>
                      <a:t>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B3F-4658-B1CC-A8EA8640A437}"/>
                </c:ext>
              </c:extLst>
            </c:dLbl>
            <c:dLbl>
              <c:idx val="4"/>
              <c:layout>
                <c:manualLayout>
                  <c:x val="-9.8424376640421467E-3"/>
                  <c:y val="1.46378938554881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B3F-4658-B1CC-A8EA8640A437}"/>
                </c:ext>
              </c:extLst>
            </c:dLbl>
            <c:numFmt formatCode="0.0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H'!$F$2:$F$7</c:f>
              <c:numCache>
                <c:formatCode>0%</c:formatCode>
                <c:ptCount val="6"/>
                <c:pt idx="0">
                  <c:v>0.89839044652128763</c:v>
                </c:pt>
                <c:pt idx="1">
                  <c:v>0.89839044652128763</c:v>
                </c:pt>
                <c:pt idx="2">
                  <c:v>0.89839044652128763</c:v>
                </c:pt>
                <c:pt idx="3">
                  <c:v>0.89839044652128763</c:v>
                </c:pt>
                <c:pt idx="4">
                  <c:v>0.89839044652128763</c:v>
                </c:pt>
                <c:pt idx="5">
                  <c:v>0.89839044652128763</c:v>
                </c:pt>
              </c:numCache>
            </c:numRef>
          </c:val>
          <c:smooth val="0"/>
          <c:extLst>
            <c:ext xmlns:c16="http://schemas.microsoft.com/office/drawing/2014/chart" uri="{C3380CC4-5D6E-409C-BE32-E72D297353CC}">
              <c16:uniqueId val="{00000008-AB3F-4658-B1CC-A8EA8640A437}"/>
            </c:ext>
          </c:extLst>
        </c:ser>
        <c:ser>
          <c:idx val="5"/>
          <c:order val="5"/>
          <c:tx>
            <c:strRef>
              <c:f>'Overall Compliance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H'!$G$2:$G$7</c:f>
              <c:numCache>
                <c:formatCode>0%</c:formatCode>
                <c:ptCount val="6"/>
                <c:pt idx="0">
                  <c:v>0.88158429214260992</c:v>
                </c:pt>
                <c:pt idx="1">
                  <c:v>0.88158429214260992</c:v>
                </c:pt>
                <c:pt idx="2">
                  <c:v>0.88158429214260992</c:v>
                </c:pt>
                <c:pt idx="3">
                  <c:v>0.88158429214260992</c:v>
                </c:pt>
                <c:pt idx="4">
                  <c:v>0.88158429214260992</c:v>
                </c:pt>
                <c:pt idx="5">
                  <c:v>0.88158429214260992</c:v>
                </c:pt>
              </c:numCache>
            </c:numRef>
          </c:val>
          <c:smooth val="0"/>
          <c:extLst>
            <c:ext xmlns:c16="http://schemas.microsoft.com/office/drawing/2014/chart" uri="{C3380CC4-5D6E-409C-BE32-E72D297353CC}">
              <c16:uniqueId val="{00000009-AB3F-4658-B1CC-A8EA8640A437}"/>
            </c:ext>
          </c:extLst>
        </c:ser>
        <c:ser>
          <c:idx val="6"/>
          <c:order val="6"/>
          <c:tx>
            <c:strRef>
              <c:f>'Overall Compliance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H'!$H$2:$H$7</c:f>
              <c:numCache>
                <c:formatCode>0%</c:formatCode>
                <c:ptCount val="6"/>
                <c:pt idx="0">
                  <c:v>0.8647781377639322</c:v>
                </c:pt>
                <c:pt idx="1">
                  <c:v>0.8647781377639322</c:v>
                </c:pt>
                <c:pt idx="2">
                  <c:v>0.8647781377639322</c:v>
                </c:pt>
                <c:pt idx="3">
                  <c:v>0.8647781377639322</c:v>
                </c:pt>
                <c:pt idx="4">
                  <c:v>0.8647781377639322</c:v>
                </c:pt>
                <c:pt idx="5">
                  <c:v>0.8647781377639322</c:v>
                </c:pt>
              </c:numCache>
            </c:numRef>
          </c:val>
          <c:smooth val="0"/>
          <c:extLst>
            <c:ext xmlns:c16="http://schemas.microsoft.com/office/drawing/2014/chart" uri="{C3380CC4-5D6E-409C-BE32-E72D297353CC}">
              <c16:uniqueId val="{0000000A-AB3F-4658-B1CC-A8EA8640A437}"/>
            </c:ext>
          </c:extLst>
        </c:ser>
        <c:ser>
          <c:idx val="7"/>
          <c:order val="7"/>
          <c:tx>
            <c:strRef>
              <c:f>'Overall Compliance H'!$I$1</c:f>
              <c:strCache>
                <c:ptCount val="1"/>
                <c:pt idx="0">
                  <c:v>LCL</c:v>
                </c:pt>
              </c:strCache>
            </c:strRef>
          </c:tx>
          <c:spPr>
            <a:ln w="12700">
              <a:solidFill>
                <a:srgbClr val="FF0000"/>
              </a:solidFill>
              <a:prstDash val="dash"/>
            </a:ln>
            <a:effectLst/>
          </c:spPr>
          <c:marker>
            <c:symbol val="none"/>
          </c:marker>
          <c:dLbls>
            <c:dLbl>
              <c:idx val="1"/>
              <c:layout>
                <c:manualLayout>
                  <c:x val="0.44682414698162731"/>
                  <c:y val="-2.0168115790103223E-2"/>
                </c:manualLayout>
              </c:layout>
              <c:tx>
                <c:rich>
                  <a:bodyPr/>
                  <a:lstStyle/>
                  <a:p>
                    <a:r>
                      <a:rPr lang="en-US" sz="1600"/>
                      <a:t>LCL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AB3F-4658-B1CC-A8EA8640A437}"/>
                </c:ext>
              </c:extLst>
            </c:dLbl>
            <c:dLbl>
              <c:idx val="4"/>
              <c:layout>
                <c:manualLayout>
                  <c:x val="-1.4634146903558552E-2"/>
                  <c:y val="-2.0168068294478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B3F-4658-B1CC-A8EA8640A437}"/>
                </c:ext>
              </c:extLst>
            </c:dLbl>
            <c:numFmt formatCode="0.0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Compliance H'!$A$2:$A$7</c:f>
              <c:strCache>
                <c:ptCount val="6"/>
                <c:pt idx="0">
                  <c:v>H2 2021 (n=360)</c:v>
                </c:pt>
                <c:pt idx="1">
                  <c:v>H1 2022 (n=856)</c:v>
                </c:pt>
                <c:pt idx="2">
                  <c:v>H2 2022 (n=1490)</c:v>
                </c:pt>
                <c:pt idx="3">
                  <c:v>H1 2023 (n=2316)</c:v>
                </c:pt>
                <c:pt idx="4">
                  <c:v>H2 2023 (n=1802)</c:v>
                </c:pt>
                <c:pt idx="5">
                  <c:v>H1 2024 (n=600)</c:v>
                </c:pt>
              </c:strCache>
            </c:strRef>
          </c:cat>
          <c:val>
            <c:numRef>
              <c:f>'Overall Compliance H'!$I$2:$I$7</c:f>
              <c:numCache>
                <c:formatCode>0%</c:formatCode>
                <c:ptCount val="6"/>
                <c:pt idx="0">
                  <c:v>0.84797198338525448</c:v>
                </c:pt>
                <c:pt idx="1">
                  <c:v>0.84797198338525448</c:v>
                </c:pt>
                <c:pt idx="2">
                  <c:v>0.84797198338525448</c:v>
                </c:pt>
                <c:pt idx="3">
                  <c:v>0.84797198338525448</c:v>
                </c:pt>
                <c:pt idx="4">
                  <c:v>0.84797198338525448</c:v>
                </c:pt>
                <c:pt idx="5">
                  <c:v>0.84797198338525448</c:v>
                </c:pt>
              </c:numCache>
            </c:numRef>
          </c:val>
          <c:smooth val="0"/>
          <c:extLst>
            <c:ext xmlns:c16="http://schemas.microsoft.com/office/drawing/2014/chart" uri="{C3380CC4-5D6E-409C-BE32-E72D297353CC}">
              <c16:uniqueId val="{0000000D-AB3F-4658-B1CC-A8EA8640A437}"/>
            </c:ext>
          </c:extLst>
        </c:ser>
        <c:ser>
          <c:idx val="8"/>
          <c:order val="8"/>
          <c:tx>
            <c:v>Goal</c:v>
          </c:tx>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E-AB3F-4658-B1CC-A8EA8640A437}"/>
                </c:ext>
              </c:extLst>
            </c:dLbl>
            <c:dLbl>
              <c:idx val="1"/>
              <c:layout>
                <c:manualLayout>
                  <c:x val="-7.6666666666666661E-2"/>
                  <c:y val="-3.0315788468602122E-2"/>
                </c:manualLayout>
              </c:layout>
              <c:tx>
                <c:rich>
                  <a:bodyPr/>
                  <a:lstStyle/>
                  <a:p>
                    <a:r>
                      <a:rPr lang="en-US"/>
                      <a:t>Goal 90%</a:t>
                    </a:r>
                  </a:p>
                </c:rich>
              </c:tx>
              <c:showLegendKey val="0"/>
              <c:showVal val="1"/>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AB3F-4658-B1CC-A8EA8640A437}"/>
                </c:ext>
              </c:extLst>
            </c:dLbl>
            <c:dLbl>
              <c:idx val="2"/>
              <c:delete val="1"/>
              <c:extLst>
                <c:ext xmlns:c15="http://schemas.microsoft.com/office/drawing/2012/chart" uri="{CE6537A1-D6FC-4f65-9D91-7224C49458BB}"/>
                <c:ext xmlns:c16="http://schemas.microsoft.com/office/drawing/2014/chart" uri="{C3380CC4-5D6E-409C-BE32-E72D297353CC}">
                  <c16:uniqueId val="{00000010-AB3F-4658-B1CC-A8EA8640A437}"/>
                </c:ext>
              </c:extLst>
            </c:dLbl>
            <c:dLbl>
              <c:idx val="3"/>
              <c:delete val="1"/>
              <c:extLst>
                <c:ext xmlns:c15="http://schemas.microsoft.com/office/drawing/2012/chart" uri="{CE6537A1-D6FC-4f65-9D91-7224C49458BB}"/>
                <c:ext xmlns:c16="http://schemas.microsoft.com/office/drawing/2014/chart" uri="{C3380CC4-5D6E-409C-BE32-E72D297353CC}">
                  <c16:uniqueId val="{00000011-AB3F-4658-B1CC-A8EA8640A437}"/>
                </c:ext>
              </c:extLst>
            </c:dLbl>
            <c:dLbl>
              <c:idx val="4"/>
              <c:delete val="1"/>
              <c:extLst>
                <c:ext xmlns:c15="http://schemas.microsoft.com/office/drawing/2012/chart" uri="{CE6537A1-D6FC-4f65-9D91-7224C49458BB}"/>
                <c:ext xmlns:c16="http://schemas.microsoft.com/office/drawing/2014/chart" uri="{C3380CC4-5D6E-409C-BE32-E72D297353CC}">
                  <c16:uniqueId val="{00000012-AB3F-4658-B1CC-A8EA8640A437}"/>
                </c:ext>
              </c:extLst>
            </c:dLbl>
            <c:dLbl>
              <c:idx val="5"/>
              <c:delete val="1"/>
              <c:extLst>
                <c:ext xmlns:c15="http://schemas.microsoft.com/office/drawing/2012/chart" uri="{CE6537A1-D6FC-4f65-9D91-7224C49458BB}"/>
                <c:ext xmlns:c16="http://schemas.microsoft.com/office/drawing/2014/chart" uri="{C3380CC4-5D6E-409C-BE32-E72D297353CC}">
                  <c16:uniqueId val="{00000013-AB3F-4658-B1CC-A8EA8640A437}"/>
                </c:ext>
              </c:extLst>
            </c:dLbl>
            <c:spPr>
              <a:noFill/>
              <a:ln>
                <a:noFill/>
              </a:ln>
              <a:effectLst/>
            </c:spPr>
            <c:txPr>
              <a:bodyPr wrap="square" lIns="38100" tIns="19050" rIns="38100" bIns="19050" anchor="ctr">
                <a:spAutoFit/>
              </a:bodyPr>
              <a:lstStyle/>
              <a:p>
                <a:pPr>
                  <a:defRPr sz="1600">
                    <a:solidFill>
                      <a:schemeClr val="dk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c15:spPr>
                <c15:showLeaderLines val="0"/>
              </c:ext>
            </c:extLst>
          </c:dLbls>
          <c:val>
            <c:numRef>
              <c:f>'Overall Compliance H'!$S$2:$S$7</c:f>
              <c:numCache>
                <c:formatCode>0%</c:formatCode>
                <c:ptCount val="6"/>
                <c:pt idx="0">
                  <c:v>0.9</c:v>
                </c:pt>
                <c:pt idx="1">
                  <c:v>0.9</c:v>
                </c:pt>
                <c:pt idx="2">
                  <c:v>0.9</c:v>
                </c:pt>
                <c:pt idx="3">
                  <c:v>0.9</c:v>
                </c:pt>
                <c:pt idx="4">
                  <c:v>0.9</c:v>
                </c:pt>
                <c:pt idx="5">
                  <c:v>0.9</c:v>
                </c:pt>
              </c:numCache>
            </c:numRef>
          </c:val>
          <c:smooth val="0"/>
          <c:extLst>
            <c:ext xmlns:c16="http://schemas.microsoft.com/office/drawing/2014/chart" uri="{C3380CC4-5D6E-409C-BE32-E72D297353CC}">
              <c16:uniqueId val="{00000014-AB3F-4658-B1CC-A8EA8640A437}"/>
            </c:ext>
          </c:extLst>
        </c:ser>
        <c:dLbls>
          <c:showLegendKey val="0"/>
          <c:showVal val="0"/>
          <c:showCatName val="0"/>
          <c:showSerName val="0"/>
          <c:showPercent val="0"/>
          <c:showBubbleSize val="0"/>
        </c:dLbls>
        <c:marker val="1"/>
        <c:smooth val="0"/>
        <c:axId val="799616175"/>
        <c:axId val="490210624"/>
      </c:lineChart>
      <c:catAx>
        <c:axId val="799616175"/>
        <c:scaling>
          <c:orientation val="minMax"/>
        </c:scaling>
        <c:delete val="0"/>
        <c:axPos val="b"/>
        <c:title>
          <c:tx>
            <c:rich>
              <a:bodyPr/>
              <a:lstStyle/>
              <a:p>
                <a:pPr>
                  <a:defRPr sz="1600" b="1" i="0">
                    <a:solidFill>
                      <a:srgbClr val="000000"/>
                    </a:solidFill>
                    <a:latin typeface=" +mn-lt"/>
                  </a:defRPr>
                </a:pPr>
                <a:r>
                  <a:rPr lang="en-US" sz="1600" b="1" i="0" dirty="0">
                    <a:solidFill>
                      <a:srgbClr val="000000"/>
                    </a:solidFill>
                    <a:latin typeface=" +mn-lt"/>
                  </a:rPr>
                  <a:t>Reporting Period</a:t>
                </a:r>
              </a:p>
            </c:rich>
          </c:tx>
          <c:overlay val="0"/>
        </c:title>
        <c:numFmt formatCode="General" sourceLinked="1"/>
        <c:majorTickMark val="out"/>
        <c:minorTickMark val="none"/>
        <c:tickLblPos val="nextTo"/>
        <c:txPr>
          <a:bodyPr/>
          <a:lstStyle/>
          <a:p>
            <a:pPr>
              <a:defRPr sz="1600"/>
            </a:pPr>
            <a:endParaRPr lang="en-US"/>
          </a:p>
        </c:txPr>
        <c:crossAx val="490210624"/>
        <c:crosses val="autoZero"/>
        <c:auto val="0"/>
        <c:lblAlgn val="ctr"/>
        <c:lblOffset val="100"/>
        <c:noMultiLvlLbl val="0"/>
      </c:catAx>
      <c:valAx>
        <c:axId val="490210624"/>
        <c:scaling>
          <c:orientation val="minMax"/>
          <c:min val="0.84000000000000008"/>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79961617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i="0">
                <a:solidFill>
                  <a:srgbClr val="000000"/>
                </a:solidFill>
                <a:latin typeface=" +mn-lt"/>
              </a:defRPr>
            </a:pPr>
            <a:r>
              <a:rPr lang="en-US" sz="2800" b="1" i="0">
                <a:solidFill>
                  <a:srgbClr val="000000"/>
                </a:solidFill>
                <a:latin typeface=" +mn-lt"/>
              </a:rPr>
              <a:t>Percentage of Eligible</a:t>
            </a:r>
            <a:r>
              <a:rPr lang="en-US" sz="2800" b="1" i="0" baseline="0">
                <a:solidFill>
                  <a:srgbClr val="000000"/>
                </a:solidFill>
                <a:latin typeface=" +mn-lt"/>
              </a:rPr>
              <a:t> Subjects Missed</a:t>
            </a:r>
            <a:endParaRPr lang="en-US" sz="2800" b="1" i="0">
              <a:solidFill>
                <a:srgbClr val="000000"/>
              </a:solidFill>
              <a:latin typeface=" +mn-lt"/>
            </a:endParaRPr>
          </a:p>
        </c:rich>
      </c:tx>
      <c:overlay val="0"/>
    </c:title>
    <c:autoTitleDeleted val="0"/>
    <c:plotArea>
      <c:layout/>
      <c:lineChart>
        <c:grouping val="standard"/>
        <c:varyColors val="0"/>
        <c:ser>
          <c:idx val="0"/>
          <c:order val="0"/>
          <c:tx>
            <c:strRef>
              <c:f>'Raw Data XmR '!$B$1</c:f>
              <c:strCache>
                <c:ptCount val="1"/>
                <c:pt idx="0">
                  <c:v>Data1</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'!$B$2:$B$7</c:f>
              <c:numCache>
                <c:formatCode>0</c:formatCode>
                <c:ptCount val="6"/>
                <c:pt idx="0">
                  <c:v>26.923076923076923</c:v>
                </c:pt>
                <c:pt idx="1">
                  <c:v>27.586206896551722</c:v>
                </c:pt>
                <c:pt idx="2">
                  <c:v>13.821138211382115</c:v>
                </c:pt>
                <c:pt idx="3">
                  <c:v>8.1395348837209305</c:v>
                </c:pt>
                <c:pt idx="4">
                  <c:v>10.227272727272728</c:v>
                </c:pt>
                <c:pt idx="5">
                  <c:v>13.043478260869565</c:v>
                </c:pt>
              </c:numCache>
            </c:numRef>
          </c:val>
          <c:smooth val="0"/>
          <c:extLst>
            <c:ext xmlns:c16="http://schemas.microsoft.com/office/drawing/2014/chart" uri="{C3380CC4-5D6E-409C-BE32-E72D297353CC}">
              <c16:uniqueId val="{00000000-085F-4909-AB71-D3C80CB868E2}"/>
            </c:ext>
          </c:extLst>
        </c:ser>
        <c:ser>
          <c:idx val="1"/>
          <c:order val="1"/>
          <c:tx>
            <c:strRef>
              <c:f>'Raw Data XmR '!$C$1</c:f>
              <c:strCache>
                <c:ptCount val="1"/>
                <c:pt idx="0">
                  <c:v>UCL</c:v>
                </c:pt>
              </c:strCache>
            </c:strRef>
          </c:tx>
          <c:spPr>
            <a:ln w="12700">
              <a:solidFill>
                <a:srgbClr val="FF0000"/>
              </a:solidFill>
              <a:prstDash val="dash"/>
            </a:ln>
            <a:effectLst/>
          </c:spPr>
          <c:marker>
            <c:symbol val="none"/>
          </c:marker>
          <c:dLbls>
            <c:dLbl>
              <c:idx val="1"/>
              <c:layout>
                <c:manualLayout>
                  <c:x val="-1.4634146903558605E-2"/>
                  <c:y val="-2.0168068294478609E-2"/>
                </c:manualLayout>
              </c:layout>
              <c:tx>
                <c:rich>
                  <a:bodyPr/>
                  <a:lstStyle/>
                  <a:p>
                    <a:r>
                      <a:rPr lang="en-US" sz="1600"/>
                      <a:t>UCL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85F-4909-AB71-D3C80CB868E2}"/>
                </c:ext>
              </c:extLst>
            </c:dLbl>
            <c:dLbl>
              <c:idx val="4"/>
              <c:layout>
                <c:manualLayout>
                  <c:x val="-1.4634146903558552E-2"/>
                  <c:y val="-2.01680682944786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85F-4909-AB71-D3C80CB868E2}"/>
                </c:ext>
              </c:extLst>
            </c:dLbl>
            <c:numFmt formatCode="#,##0.0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'!$C$2:$C$7</c:f>
              <c:numCache>
                <c:formatCode>0</c:formatCode>
                <c:ptCount val="6"/>
                <c:pt idx="0">
                  <c:v>29.930763850503315</c:v>
                </c:pt>
                <c:pt idx="1">
                  <c:v>29.930763850503315</c:v>
                </c:pt>
                <c:pt idx="2">
                  <c:v>29.930763850503315</c:v>
                </c:pt>
                <c:pt idx="3">
                  <c:v>29.930763850503315</c:v>
                </c:pt>
                <c:pt idx="4">
                  <c:v>29.930763850503315</c:v>
                </c:pt>
                <c:pt idx="5">
                  <c:v>29.930763850503315</c:v>
                </c:pt>
              </c:numCache>
            </c:numRef>
          </c:val>
          <c:smooth val="0"/>
          <c:extLst>
            <c:ext xmlns:c16="http://schemas.microsoft.com/office/drawing/2014/chart" uri="{C3380CC4-5D6E-409C-BE32-E72D297353CC}">
              <c16:uniqueId val="{00000003-085F-4909-AB71-D3C80CB868E2}"/>
            </c:ext>
          </c:extLst>
        </c:ser>
        <c:ser>
          <c:idx val="2"/>
          <c:order val="2"/>
          <c:tx>
            <c:strRef>
              <c:f>'Raw Data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'!$D$2:$D$7</c:f>
              <c:numCache>
                <c:formatCode>0</c:formatCode>
                <c:ptCount val="6"/>
                <c:pt idx="0">
                  <c:v>25.494993006050763</c:v>
                </c:pt>
                <c:pt idx="1">
                  <c:v>25.494993006050763</c:v>
                </c:pt>
                <c:pt idx="2">
                  <c:v>25.494993006050763</c:v>
                </c:pt>
                <c:pt idx="3">
                  <c:v>25.494993006050763</c:v>
                </c:pt>
                <c:pt idx="4">
                  <c:v>25.494993006050763</c:v>
                </c:pt>
                <c:pt idx="5">
                  <c:v>25.494993006050763</c:v>
                </c:pt>
              </c:numCache>
            </c:numRef>
          </c:val>
          <c:smooth val="0"/>
          <c:extLst>
            <c:ext xmlns:c16="http://schemas.microsoft.com/office/drawing/2014/chart" uri="{C3380CC4-5D6E-409C-BE32-E72D297353CC}">
              <c16:uniqueId val="{00000004-085F-4909-AB71-D3C80CB868E2}"/>
            </c:ext>
          </c:extLst>
        </c:ser>
        <c:ser>
          <c:idx val="3"/>
          <c:order val="3"/>
          <c:tx>
            <c:strRef>
              <c:f>'Raw Data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'!$E$2:$E$7</c:f>
              <c:numCache>
                <c:formatCode>0</c:formatCode>
                <c:ptCount val="6"/>
                <c:pt idx="0">
                  <c:v>21.059222161598214</c:v>
                </c:pt>
                <c:pt idx="1">
                  <c:v>21.059222161598214</c:v>
                </c:pt>
                <c:pt idx="2">
                  <c:v>21.059222161598214</c:v>
                </c:pt>
                <c:pt idx="3">
                  <c:v>21.059222161598214</c:v>
                </c:pt>
                <c:pt idx="4">
                  <c:v>21.059222161598214</c:v>
                </c:pt>
                <c:pt idx="5">
                  <c:v>21.059222161598214</c:v>
                </c:pt>
              </c:numCache>
            </c:numRef>
          </c:val>
          <c:smooth val="0"/>
          <c:extLst>
            <c:ext xmlns:c16="http://schemas.microsoft.com/office/drawing/2014/chart" uri="{C3380CC4-5D6E-409C-BE32-E72D297353CC}">
              <c16:uniqueId val="{00000005-085F-4909-AB71-D3C80CB868E2}"/>
            </c:ext>
          </c:extLst>
        </c:ser>
        <c:ser>
          <c:idx val="4"/>
          <c:order val="4"/>
          <c:tx>
            <c:strRef>
              <c:f>'Raw Data XmR '!$F$1</c:f>
              <c:strCache>
                <c:ptCount val="1"/>
                <c:pt idx="0">
                  <c:v>Average</c:v>
                </c:pt>
              </c:strCache>
            </c:strRef>
          </c:tx>
          <c:spPr>
            <a:ln w="12700">
              <a:solidFill>
                <a:srgbClr val="009999"/>
              </a:solidFill>
              <a:prstDash val="solid"/>
            </a:ln>
            <a:effectLst/>
          </c:spPr>
          <c:marker>
            <c:symbol val="none"/>
          </c:marker>
          <c:dLbls>
            <c:dLbl>
              <c:idx val="1"/>
              <c:layout>
                <c:manualLayout>
                  <c:x val="-1.4634146903558605E-2"/>
                  <c:y val="-2.0168068294478571E-2"/>
                </c:manualLayout>
              </c:layout>
              <c:tx>
                <c:rich>
                  <a:bodyPr/>
                  <a:lstStyle/>
                  <a:p>
                    <a:r>
                      <a:rPr lang="en-US" sz="1600"/>
                      <a:t>Average</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85F-4909-AB71-D3C80CB868E2}"/>
                </c:ext>
              </c:extLst>
            </c:dLbl>
            <c:dLbl>
              <c:idx val="4"/>
              <c:layout>
                <c:manualLayout>
                  <c:x val="-1.4634146903558552E-2"/>
                  <c:y val="-2.0168068294478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85F-4909-AB71-D3C80CB868E2}"/>
                </c:ext>
              </c:extLst>
            </c:dLbl>
            <c:numFmt formatCode="#,##0.0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'!$F$2:$F$7</c:f>
              <c:numCache>
                <c:formatCode>0</c:formatCode>
                <c:ptCount val="6"/>
                <c:pt idx="0">
                  <c:v>16.623451317145665</c:v>
                </c:pt>
                <c:pt idx="1">
                  <c:v>16.623451317145665</c:v>
                </c:pt>
                <c:pt idx="2">
                  <c:v>16.623451317145665</c:v>
                </c:pt>
                <c:pt idx="3">
                  <c:v>16.623451317145665</c:v>
                </c:pt>
                <c:pt idx="4">
                  <c:v>16.623451317145665</c:v>
                </c:pt>
                <c:pt idx="5">
                  <c:v>16.623451317145665</c:v>
                </c:pt>
              </c:numCache>
            </c:numRef>
          </c:val>
          <c:smooth val="0"/>
          <c:extLst>
            <c:ext xmlns:c16="http://schemas.microsoft.com/office/drawing/2014/chart" uri="{C3380CC4-5D6E-409C-BE32-E72D297353CC}">
              <c16:uniqueId val="{00000008-085F-4909-AB71-D3C80CB868E2}"/>
            </c:ext>
          </c:extLst>
        </c:ser>
        <c:ser>
          <c:idx val="5"/>
          <c:order val="5"/>
          <c:tx>
            <c:strRef>
              <c:f>'Raw Data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'!$G$2:$G$7</c:f>
              <c:numCache>
                <c:formatCode>0</c:formatCode>
                <c:ptCount val="6"/>
                <c:pt idx="0">
                  <c:v>12.187680472693117</c:v>
                </c:pt>
                <c:pt idx="1">
                  <c:v>12.187680472693117</c:v>
                </c:pt>
                <c:pt idx="2">
                  <c:v>12.187680472693117</c:v>
                </c:pt>
                <c:pt idx="3">
                  <c:v>12.187680472693117</c:v>
                </c:pt>
                <c:pt idx="4">
                  <c:v>12.187680472693117</c:v>
                </c:pt>
                <c:pt idx="5">
                  <c:v>12.187680472693117</c:v>
                </c:pt>
              </c:numCache>
            </c:numRef>
          </c:val>
          <c:smooth val="0"/>
          <c:extLst>
            <c:ext xmlns:c16="http://schemas.microsoft.com/office/drawing/2014/chart" uri="{C3380CC4-5D6E-409C-BE32-E72D297353CC}">
              <c16:uniqueId val="{00000009-085F-4909-AB71-D3C80CB868E2}"/>
            </c:ext>
          </c:extLst>
        </c:ser>
        <c:ser>
          <c:idx val="6"/>
          <c:order val="6"/>
          <c:tx>
            <c:strRef>
              <c:f>'Raw Data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'!$H$2:$H$7</c:f>
              <c:numCache>
                <c:formatCode>0</c:formatCode>
                <c:ptCount val="6"/>
                <c:pt idx="0">
                  <c:v>7.7519096282405666</c:v>
                </c:pt>
                <c:pt idx="1">
                  <c:v>7.7519096282405666</c:v>
                </c:pt>
                <c:pt idx="2">
                  <c:v>7.7519096282405666</c:v>
                </c:pt>
                <c:pt idx="3">
                  <c:v>7.7519096282405666</c:v>
                </c:pt>
                <c:pt idx="4">
                  <c:v>7.7519096282405666</c:v>
                </c:pt>
                <c:pt idx="5">
                  <c:v>7.7519096282405666</c:v>
                </c:pt>
              </c:numCache>
            </c:numRef>
          </c:val>
          <c:smooth val="0"/>
          <c:extLst>
            <c:ext xmlns:c16="http://schemas.microsoft.com/office/drawing/2014/chart" uri="{C3380CC4-5D6E-409C-BE32-E72D297353CC}">
              <c16:uniqueId val="{0000000A-085F-4909-AB71-D3C80CB868E2}"/>
            </c:ext>
          </c:extLst>
        </c:ser>
        <c:ser>
          <c:idx val="7"/>
          <c:order val="7"/>
          <c:tx>
            <c:strRef>
              <c:f>'Raw Data XmR '!$I$1</c:f>
              <c:strCache>
                <c:ptCount val="1"/>
                <c:pt idx="0">
                  <c:v>LCL</c:v>
                </c:pt>
              </c:strCache>
            </c:strRef>
          </c:tx>
          <c:spPr>
            <a:ln w="12700">
              <a:solidFill>
                <a:srgbClr val="FF0000"/>
              </a:solidFill>
              <a:prstDash val="dash"/>
            </a:ln>
            <a:effectLst/>
          </c:spPr>
          <c:marker>
            <c:symbol val="none"/>
          </c:marker>
          <c:dLbls>
            <c:dLbl>
              <c:idx val="1"/>
              <c:layout>
                <c:manualLayout>
                  <c:x val="-1.4634146903558605E-2"/>
                  <c:y val="-2.0168068294478571E-2"/>
                </c:manualLayout>
              </c:layout>
              <c:tx>
                <c:rich>
                  <a:bodyPr/>
                  <a:lstStyle/>
                  <a:p>
                    <a:r>
                      <a:rPr lang="en-US" sz="1600"/>
                      <a:t>LCL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85F-4909-AB71-D3C80CB868E2}"/>
                </c:ext>
              </c:extLst>
            </c:dLbl>
            <c:dLbl>
              <c:idx val="4"/>
              <c:layout>
                <c:manualLayout>
                  <c:x val="-1.4634146903558552E-2"/>
                  <c:y val="-2.0168068294478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85F-4909-AB71-D3C80CB868E2}"/>
                </c:ext>
              </c:extLst>
            </c:dLbl>
            <c:numFmt formatCode="#,##0.00" sourceLinked="0"/>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'Raw Data XmR '!$A$2:$A$7</c:f>
              <c:strCache>
                <c:ptCount val="6"/>
                <c:pt idx="0">
                  <c:v>H2 2021 (n=26)</c:v>
                </c:pt>
                <c:pt idx="1">
                  <c:v>H1 2022 (n=58)</c:v>
                </c:pt>
                <c:pt idx="2">
                  <c:v>H2 2022 (n=123)</c:v>
                </c:pt>
                <c:pt idx="3">
                  <c:v>H1 2023 (n=86)</c:v>
                </c:pt>
                <c:pt idx="4">
                  <c:v>H2 2023 (n=88)</c:v>
                </c:pt>
                <c:pt idx="5">
                  <c:v>H1 2024 (n=23)</c:v>
                </c:pt>
              </c:strCache>
            </c:strRef>
          </c:cat>
          <c:val>
            <c:numRef>
              <c:f>'Raw Data XmR '!$I$2:$I$7</c:f>
              <c:numCache>
                <c:formatCode>0</c:formatCode>
                <c:ptCount val="6"/>
                <c:pt idx="0">
                  <c:v>3.3161387837880163</c:v>
                </c:pt>
                <c:pt idx="1">
                  <c:v>3.3161387837880163</c:v>
                </c:pt>
                <c:pt idx="2">
                  <c:v>3.3161387837880163</c:v>
                </c:pt>
                <c:pt idx="3">
                  <c:v>3.3161387837880163</c:v>
                </c:pt>
                <c:pt idx="4">
                  <c:v>3.3161387837880163</c:v>
                </c:pt>
                <c:pt idx="5">
                  <c:v>3.3161387837880163</c:v>
                </c:pt>
              </c:numCache>
            </c:numRef>
          </c:val>
          <c:smooth val="0"/>
          <c:extLst>
            <c:ext xmlns:c16="http://schemas.microsoft.com/office/drawing/2014/chart" uri="{C3380CC4-5D6E-409C-BE32-E72D297353CC}">
              <c16:uniqueId val="{0000000D-085F-4909-AB71-D3C80CB868E2}"/>
            </c:ext>
          </c:extLst>
        </c:ser>
        <c:dLbls>
          <c:showLegendKey val="0"/>
          <c:showVal val="0"/>
          <c:showCatName val="0"/>
          <c:showSerName val="0"/>
          <c:showPercent val="0"/>
          <c:showBubbleSize val="0"/>
        </c:dLbls>
        <c:marker val="1"/>
        <c:smooth val="0"/>
        <c:axId val="1129280927"/>
        <c:axId val="1326586927"/>
      </c:lineChart>
      <c:catAx>
        <c:axId val="1129280927"/>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Discharge Period</a:t>
                </a:r>
              </a:p>
            </c:rich>
          </c:tx>
          <c:overlay val="0"/>
        </c:title>
        <c:numFmt formatCode="General" sourceLinked="1"/>
        <c:majorTickMark val="out"/>
        <c:minorTickMark val="none"/>
        <c:tickLblPos val="nextTo"/>
        <c:txPr>
          <a:bodyPr/>
          <a:lstStyle/>
          <a:p>
            <a:pPr>
              <a:defRPr sz="1600"/>
            </a:pPr>
            <a:endParaRPr lang="en-US"/>
          </a:p>
        </c:txPr>
        <c:crossAx val="1326586927"/>
        <c:crosses val="autoZero"/>
        <c:auto val="0"/>
        <c:lblAlgn val="ctr"/>
        <c:lblOffset val="100"/>
        <c:noMultiLvlLbl val="0"/>
      </c:catAx>
      <c:valAx>
        <c:axId val="1326586927"/>
        <c:scaling>
          <c:orientation val="minMax"/>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of Eligible Subjects</a:t>
                </a:r>
                <a:r>
                  <a:rPr lang="en-US" sz="1600" b="1" i="0" baseline="0">
                    <a:solidFill>
                      <a:srgbClr val="000000"/>
                    </a:solidFill>
                    <a:latin typeface=" +mn-lt"/>
                  </a:rPr>
                  <a:t> Missed (%)</a:t>
                </a:r>
                <a:endParaRPr lang="en-US" sz="1600" b="1" i="0">
                  <a:solidFill>
                    <a:srgbClr val="000000"/>
                  </a:solidFill>
                  <a:latin typeface=" +mn-lt"/>
                </a:endParaRPr>
              </a:p>
            </c:rich>
          </c:tx>
          <c:overlay val="0"/>
        </c:title>
        <c:numFmt formatCode="0" sourceLinked="1"/>
        <c:majorTickMark val="out"/>
        <c:minorTickMark val="none"/>
        <c:tickLblPos val="nextTo"/>
        <c:txPr>
          <a:bodyPr/>
          <a:lstStyle/>
          <a:p>
            <a:pPr>
              <a:defRPr sz="1600"/>
            </a:pPr>
            <a:endParaRPr lang="en-US"/>
          </a:p>
        </c:txPr>
        <c:crossAx val="1129280927"/>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a:solidFill>
                  <a:srgbClr val="000000"/>
                </a:solidFill>
                <a:latin typeface=" +mn-lt"/>
              </a:defRPr>
            </a:pPr>
            <a:r>
              <a:rPr lang="en-US" sz="2000" b="1" i="0" u="none" strike="noStrike" kern="1200" baseline="0">
                <a:solidFill>
                  <a:sysClr val="windowText" lastClr="000000"/>
                </a:solidFill>
                <a:latin typeface="Century Gothic" panose="020B0502020202020204" pitchFamily="34" charset="0"/>
              </a:rPr>
              <a:t>Implementation: Average Duration of Home Oxygen Therapy for Infants Followed by the RHO Program Across All Implementation Sites</a:t>
            </a:r>
          </a:p>
        </c:rich>
      </c:tx>
      <c:overlay val="0"/>
    </c:title>
    <c:autoTitleDeleted val="0"/>
    <c:plotArea>
      <c:layout/>
      <c:lineChart>
        <c:grouping val="standard"/>
        <c:varyColors val="0"/>
        <c:ser>
          <c:idx val="0"/>
          <c:order val="0"/>
          <c:tx>
            <c:strRef>
              <c:f>'Avg HOT Duration H'!$B$1</c:f>
              <c:strCache>
                <c:ptCount val="1"/>
                <c:pt idx="0">
                  <c:v>Avg HOT Duration</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H'!$B$2:$B$8</c:f>
              <c:numCache>
                <c:formatCode>0</c:formatCode>
                <c:ptCount val="7"/>
                <c:pt idx="0">
                  <c:v>102</c:v>
                </c:pt>
                <c:pt idx="1">
                  <c:v>93.4</c:v>
                </c:pt>
                <c:pt idx="2">
                  <c:v>101.88461538461539</c:v>
                </c:pt>
                <c:pt idx="3">
                  <c:v>84.85</c:v>
                </c:pt>
                <c:pt idx="4">
                  <c:v>73.38297872340425</c:v>
                </c:pt>
                <c:pt idx="5">
                  <c:v>58.487179487179489</c:v>
                </c:pt>
                <c:pt idx="6">
                  <c:v>36.125</c:v>
                </c:pt>
              </c:numCache>
            </c:numRef>
          </c:val>
          <c:smooth val="0"/>
          <c:extLst>
            <c:ext xmlns:c16="http://schemas.microsoft.com/office/drawing/2014/chart" uri="{C3380CC4-5D6E-409C-BE32-E72D297353CC}">
              <c16:uniqueId val="{00000000-7A0A-4D53-A261-1C91372EA501}"/>
            </c:ext>
          </c:extLst>
        </c:ser>
        <c:ser>
          <c:idx val="1"/>
          <c:order val="1"/>
          <c:tx>
            <c:strRef>
              <c:f>'Avg HOT Duration H'!$C$1</c:f>
              <c:strCache>
                <c:ptCount val="1"/>
                <c:pt idx="0">
                  <c:v>UCL</c:v>
                </c:pt>
              </c:strCache>
            </c:strRef>
          </c:tx>
          <c:spPr>
            <a:ln w="12700">
              <a:solidFill>
                <a:srgbClr val="FF0000"/>
              </a:solidFill>
              <a:prstDash val="dash"/>
            </a:ln>
            <a:effectLst/>
          </c:spPr>
          <c:marker>
            <c:symbol val="none"/>
          </c:marker>
          <c:dLbls>
            <c:dLbl>
              <c:idx val="1"/>
              <c:layout>
                <c:manualLayout>
                  <c:x val="-1.4642731757260403E-2"/>
                  <c:y val="-2.0184377133166845E-2"/>
                </c:manualLayout>
              </c:layout>
              <c:tx>
                <c:rich>
                  <a:bodyPr wrap="square" lIns="38100" tIns="19050" rIns="38100" bIns="19050" anchor="ctr">
                    <a:spAutoFit/>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A0A-4D53-A261-1C91372EA501}"/>
                </c:ext>
              </c:extLst>
            </c:dLbl>
            <c:dLbl>
              <c:idx val="4"/>
              <c:layout>
                <c:manualLayout>
                  <c:x val="-0.40943438320209979"/>
                  <c:y val="-2.0184446459282659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0A-4D53-A261-1C91372EA5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H'!$C$2:$C$8</c:f>
              <c:numCache>
                <c:formatCode>0</c:formatCode>
                <c:ptCount val="7"/>
                <c:pt idx="0">
                  <c:v>110.76641893850828</c:v>
                </c:pt>
                <c:pt idx="1">
                  <c:v>110.76641893850828</c:v>
                </c:pt>
                <c:pt idx="2">
                  <c:v>110.76641893850828</c:v>
                </c:pt>
                <c:pt idx="3">
                  <c:v>110.76641893850828</c:v>
                </c:pt>
                <c:pt idx="4">
                  <c:v>110.76641893850828</c:v>
                </c:pt>
                <c:pt idx="5">
                  <c:v>110.76641893850828</c:v>
                </c:pt>
                <c:pt idx="6">
                  <c:v>110.76641893850828</c:v>
                </c:pt>
              </c:numCache>
            </c:numRef>
          </c:val>
          <c:smooth val="0"/>
          <c:extLst>
            <c:ext xmlns:c16="http://schemas.microsoft.com/office/drawing/2014/chart" uri="{C3380CC4-5D6E-409C-BE32-E72D297353CC}">
              <c16:uniqueId val="{00000003-7A0A-4D53-A261-1C91372EA501}"/>
            </c:ext>
          </c:extLst>
        </c:ser>
        <c:ser>
          <c:idx val="2"/>
          <c:order val="2"/>
          <c:tx>
            <c:strRef>
              <c:f>'Avg HOT Duration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H'!$D$2:$D$7</c:f>
              <c:numCache>
                <c:formatCode>0</c:formatCode>
                <c:ptCount val="6"/>
                <c:pt idx="0">
                  <c:v>100.04093517782452</c:v>
                </c:pt>
                <c:pt idx="1">
                  <c:v>100.04093517782452</c:v>
                </c:pt>
                <c:pt idx="2">
                  <c:v>100.04093517782452</c:v>
                </c:pt>
                <c:pt idx="3">
                  <c:v>100.04093517782452</c:v>
                </c:pt>
                <c:pt idx="4">
                  <c:v>100.04093517782452</c:v>
                </c:pt>
                <c:pt idx="5">
                  <c:v>100.04093517782452</c:v>
                </c:pt>
              </c:numCache>
            </c:numRef>
          </c:val>
          <c:smooth val="0"/>
          <c:extLst>
            <c:ext xmlns:c16="http://schemas.microsoft.com/office/drawing/2014/chart" uri="{C3380CC4-5D6E-409C-BE32-E72D297353CC}">
              <c16:uniqueId val="{00000004-7A0A-4D53-A261-1C91372EA501}"/>
            </c:ext>
          </c:extLst>
        </c:ser>
        <c:ser>
          <c:idx val="3"/>
          <c:order val="3"/>
          <c:tx>
            <c:strRef>
              <c:f>'Avg HOT Duration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H'!$E$2:$E$7</c:f>
              <c:numCache>
                <c:formatCode>0</c:formatCode>
                <c:ptCount val="6"/>
                <c:pt idx="0">
                  <c:v>89.315451417140764</c:v>
                </c:pt>
                <c:pt idx="1">
                  <c:v>89.315451417140764</c:v>
                </c:pt>
                <c:pt idx="2">
                  <c:v>89.315451417140764</c:v>
                </c:pt>
                <c:pt idx="3">
                  <c:v>89.315451417140764</c:v>
                </c:pt>
                <c:pt idx="4">
                  <c:v>89.315451417140764</c:v>
                </c:pt>
                <c:pt idx="5">
                  <c:v>89.315451417140764</c:v>
                </c:pt>
              </c:numCache>
            </c:numRef>
          </c:val>
          <c:smooth val="0"/>
          <c:extLst>
            <c:ext xmlns:c16="http://schemas.microsoft.com/office/drawing/2014/chart" uri="{C3380CC4-5D6E-409C-BE32-E72D297353CC}">
              <c16:uniqueId val="{00000005-7A0A-4D53-A261-1C91372EA501}"/>
            </c:ext>
          </c:extLst>
        </c:ser>
        <c:ser>
          <c:idx val="4"/>
          <c:order val="4"/>
          <c:tx>
            <c:strRef>
              <c:f>'Avg HOT Duration H'!$F$1</c:f>
              <c:strCache>
                <c:ptCount val="1"/>
                <c:pt idx="0">
                  <c:v>Average</c:v>
                </c:pt>
              </c:strCache>
            </c:strRef>
          </c:tx>
          <c:spPr>
            <a:ln w="12700">
              <a:solidFill>
                <a:srgbClr val="009999"/>
              </a:solidFill>
              <a:prstDash val="solid"/>
            </a:ln>
            <a:effectLst/>
          </c:spPr>
          <c:marker>
            <c:symbol val="none"/>
          </c:marker>
          <c:dLbls>
            <c:dLbl>
              <c:idx val="1"/>
              <c:layout>
                <c:manualLayout>
                  <c:x val="-1.4642731757260403E-2"/>
                  <c:y val="-2.0184377133166825E-2"/>
                </c:manualLayout>
              </c:layout>
              <c:tx>
                <c:rich>
                  <a:bodyPr wrap="square" lIns="38100" tIns="19050" rIns="38100" bIns="19050" anchor="ctr">
                    <a:spAutoFit/>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A0A-4D53-A261-1C91372EA501}"/>
                </c:ext>
              </c:extLst>
            </c:dLbl>
            <c:dLbl>
              <c:idx val="4"/>
              <c:layout>
                <c:manualLayout>
                  <c:x val="-0.41464271653543305"/>
                  <c:y val="-2.0184446459282659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0A-4D53-A261-1C91372EA5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H'!$F$2:$F$8</c:f>
              <c:numCache>
                <c:formatCode>0</c:formatCode>
                <c:ptCount val="7"/>
                <c:pt idx="0">
                  <c:v>78.589967656457006</c:v>
                </c:pt>
                <c:pt idx="1">
                  <c:v>78.589967656457006</c:v>
                </c:pt>
                <c:pt idx="2">
                  <c:v>78.589967656457006</c:v>
                </c:pt>
                <c:pt idx="3">
                  <c:v>78.589967656457006</c:v>
                </c:pt>
                <c:pt idx="4">
                  <c:v>78.589967656457006</c:v>
                </c:pt>
                <c:pt idx="5">
                  <c:v>78.589967656457006</c:v>
                </c:pt>
                <c:pt idx="6">
                  <c:v>78.589967656457006</c:v>
                </c:pt>
              </c:numCache>
            </c:numRef>
          </c:val>
          <c:smooth val="0"/>
          <c:extLst>
            <c:ext xmlns:c16="http://schemas.microsoft.com/office/drawing/2014/chart" uri="{C3380CC4-5D6E-409C-BE32-E72D297353CC}">
              <c16:uniqueId val="{00000008-7A0A-4D53-A261-1C91372EA501}"/>
            </c:ext>
          </c:extLst>
        </c:ser>
        <c:ser>
          <c:idx val="5"/>
          <c:order val="5"/>
          <c:tx>
            <c:strRef>
              <c:f>'Avg HOT Duration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H'!$G$2:$G$7</c:f>
              <c:numCache>
                <c:formatCode>0</c:formatCode>
                <c:ptCount val="6"/>
                <c:pt idx="0">
                  <c:v>67.864483895773247</c:v>
                </c:pt>
                <c:pt idx="1">
                  <c:v>67.864483895773247</c:v>
                </c:pt>
                <c:pt idx="2">
                  <c:v>67.864483895773247</c:v>
                </c:pt>
                <c:pt idx="3">
                  <c:v>67.864483895773247</c:v>
                </c:pt>
                <c:pt idx="4">
                  <c:v>67.864483895773247</c:v>
                </c:pt>
                <c:pt idx="5">
                  <c:v>67.864483895773247</c:v>
                </c:pt>
              </c:numCache>
            </c:numRef>
          </c:val>
          <c:smooth val="0"/>
          <c:extLst>
            <c:ext xmlns:c16="http://schemas.microsoft.com/office/drawing/2014/chart" uri="{C3380CC4-5D6E-409C-BE32-E72D297353CC}">
              <c16:uniqueId val="{00000009-7A0A-4D53-A261-1C91372EA501}"/>
            </c:ext>
          </c:extLst>
        </c:ser>
        <c:ser>
          <c:idx val="6"/>
          <c:order val="6"/>
          <c:tx>
            <c:strRef>
              <c:f>'Avg HOT Duration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H'!$H$2:$H$7</c:f>
              <c:numCache>
                <c:formatCode>0</c:formatCode>
                <c:ptCount val="6"/>
                <c:pt idx="0">
                  <c:v>57.139000135089489</c:v>
                </c:pt>
                <c:pt idx="1">
                  <c:v>57.139000135089489</c:v>
                </c:pt>
                <c:pt idx="2">
                  <c:v>57.139000135089489</c:v>
                </c:pt>
                <c:pt idx="3">
                  <c:v>57.139000135089489</c:v>
                </c:pt>
                <c:pt idx="4">
                  <c:v>57.139000135089489</c:v>
                </c:pt>
                <c:pt idx="5">
                  <c:v>57.139000135089489</c:v>
                </c:pt>
              </c:numCache>
            </c:numRef>
          </c:val>
          <c:smooth val="0"/>
          <c:extLst>
            <c:ext xmlns:c16="http://schemas.microsoft.com/office/drawing/2014/chart" uri="{C3380CC4-5D6E-409C-BE32-E72D297353CC}">
              <c16:uniqueId val="{0000000A-7A0A-4D53-A261-1C91372EA501}"/>
            </c:ext>
          </c:extLst>
        </c:ser>
        <c:ser>
          <c:idx val="7"/>
          <c:order val="7"/>
          <c:tx>
            <c:strRef>
              <c:f>'Avg HOT Duration H'!$I$1</c:f>
              <c:strCache>
                <c:ptCount val="1"/>
                <c:pt idx="0">
                  <c:v>LCL</c:v>
                </c:pt>
              </c:strCache>
            </c:strRef>
          </c:tx>
          <c:spPr>
            <a:ln w="12700">
              <a:solidFill>
                <a:srgbClr val="FF0000"/>
              </a:solidFill>
              <a:prstDash val="dash"/>
            </a:ln>
            <a:effectLst/>
          </c:spPr>
          <c:marker>
            <c:symbol val="none"/>
          </c:marker>
          <c:dLbls>
            <c:dLbl>
              <c:idx val="1"/>
              <c:layout>
                <c:manualLayout>
                  <c:x val="-1.4642731757260403E-2"/>
                  <c:y val="-2.0184377133166825E-2"/>
                </c:manualLayout>
              </c:layout>
              <c:tx>
                <c:rich>
                  <a:bodyPr wrap="square" lIns="38100" tIns="19050" rIns="38100" bIns="19050" anchor="ctr">
                    <a:spAutoFit/>
                  </a:bodyPr>
                  <a:lstStyle/>
                  <a:p>
                    <a:pPr>
                      <a:defRPr sz="1600"/>
                    </a:pPr>
                    <a:r>
                      <a:rPr lang="en-US" sz="1600"/>
                      <a:t>LCL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A0A-4D53-A261-1C91372EA501}"/>
                </c:ext>
              </c:extLst>
            </c:dLbl>
            <c:dLbl>
              <c:idx val="4"/>
              <c:layout>
                <c:manualLayout>
                  <c:x val="-0.40589279855643046"/>
                  <c:y val="-1.9491448916923428E-2"/>
                </c:manualLayout>
              </c:layout>
              <c:numFmt formatCode="0.0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A0A-4D53-A261-1C91372EA501}"/>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H'!$I$2:$I$8</c:f>
              <c:numCache>
                <c:formatCode>0</c:formatCode>
                <c:ptCount val="7"/>
                <c:pt idx="0">
                  <c:v>46.413516374405724</c:v>
                </c:pt>
                <c:pt idx="1">
                  <c:v>46.413516374405724</c:v>
                </c:pt>
                <c:pt idx="2">
                  <c:v>46.413516374405724</c:v>
                </c:pt>
                <c:pt idx="3">
                  <c:v>46.413516374405724</c:v>
                </c:pt>
                <c:pt idx="4">
                  <c:v>46.413516374405724</c:v>
                </c:pt>
                <c:pt idx="5">
                  <c:v>46.413516374405724</c:v>
                </c:pt>
                <c:pt idx="6">
                  <c:v>46.413516374405724</c:v>
                </c:pt>
              </c:numCache>
            </c:numRef>
          </c:val>
          <c:smooth val="0"/>
          <c:extLst>
            <c:ext xmlns:c16="http://schemas.microsoft.com/office/drawing/2014/chart" uri="{C3380CC4-5D6E-409C-BE32-E72D297353CC}">
              <c16:uniqueId val="{0000000D-7A0A-4D53-A261-1C91372EA501}"/>
            </c:ext>
          </c:extLst>
        </c:ser>
        <c:dLbls>
          <c:showLegendKey val="0"/>
          <c:showVal val="0"/>
          <c:showCatName val="0"/>
          <c:showSerName val="0"/>
          <c:showPercent val="0"/>
          <c:showBubbleSize val="0"/>
        </c:dLbls>
        <c:marker val="1"/>
        <c:smooth val="0"/>
        <c:axId val="729386880"/>
        <c:axId val="555780016"/>
      </c:lineChart>
      <c:catAx>
        <c:axId val="729386880"/>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Century Gothic" panose="020B0502020202020204" pitchFamily="34" charset="0"/>
                  </a:rPr>
                  <a:t>DC Period</a:t>
                </a:r>
              </a:p>
            </c:rich>
          </c:tx>
          <c:overlay val="0"/>
        </c:title>
        <c:numFmt formatCode="General" sourceLinked="1"/>
        <c:majorTickMark val="out"/>
        <c:minorTickMark val="none"/>
        <c:tickLblPos val="nextTo"/>
        <c:txPr>
          <a:bodyPr/>
          <a:lstStyle/>
          <a:p>
            <a:pPr>
              <a:defRPr sz="1600"/>
            </a:pPr>
            <a:endParaRPr lang="en-US"/>
          </a:p>
        </c:txPr>
        <c:crossAx val="555780016"/>
        <c:crosses val="autoZero"/>
        <c:auto val="0"/>
        <c:lblAlgn val="ctr"/>
        <c:lblOffset val="100"/>
        <c:noMultiLvlLbl val="0"/>
      </c:catAx>
      <c:valAx>
        <c:axId val="555780016"/>
        <c:scaling>
          <c:orientation val="minMax"/>
          <c:min val="33.200000000000003"/>
        </c:scaling>
        <c:delete val="0"/>
        <c:axPos val="l"/>
        <c:title>
          <c:tx>
            <c:rich>
              <a:bodyPr/>
              <a:lstStyle/>
              <a:p>
                <a:pPr>
                  <a:defRPr sz="1600" b="1" i="0">
                    <a:solidFill>
                      <a:srgbClr val="000000"/>
                    </a:solidFill>
                    <a:latin typeface=" +mn-lt"/>
                  </a:defRPr>
                </a:pPr>
                <a:r>
                  <a:rPr lang="en-US" sz="1600" b="1" i="0" u="none" strike="noStrike" kern="1200" baseline="0">
                    <a:solidFill>
                      <a:srgbClr val="000000"/>
                    </a:solidFill>
                    <a:latin typeface="Century Gothic" panose="020B0502020202020204" pitchFamily="34" charset="0"/>
                  </a:rPr>
                  <a:t>Average Home Oxygen Duration (days)</a:t>
                </a:r>
                <a:endParaRPr lang="en-US" sz="1600" b="1" i="0">
                  <a:solidFill>
                    <a:srgbClr val="000000"/>
                  </a:solidFill>
                  <a:latin typeface="Century Gothic" panose="020B0502020202020204" pitchFamily="34" charset="0"/>
                </a:endParaRPr>
              </a:p>
            </c:rich>
          </c:tx>
          <c:layout>
            <c:manualLayout>
              <c:xMode val="edge"/>
              <c:yMode val="edge"/>
              <c:x val="0.01"/>
              <c:y val="0.20775475291097933"/>
            </c:manualLayout>
          </c:layout>
          <c:overlay val="0"/>
        </c:title>
        <c:numFmt formatCode="0" sourceLinked="1"/>
        <c:majorTickMark val="out"/>
        <c:minorTickMark val="none"/>
        <c:tickLblPos val="nextTo"/>
        <c:txPr>
          <a:bodyPr/>
          <a:lstStyle/>
          <a:p>
            <a:pPr>
              <a:defRPr sz="1600"/>
            </a:pPr>
            <a:endParaRPr lang="en-US"/>
          </a:p>
        </c:txPr>
        <c:crossAx val="72938688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80" b="1" i="0" u="none" strike="noStrike" kern="1200" baseline="0" dirty="0">
                <a:solidFill>
                  <a:prstClr val="black"/>
                </a:solidFill>
              </a:rPr>
              <a:t>Non-RHO Exposed: Average Duration of Home Oxygen Therapy for Infants Not Followed by the RHO Program</a:t>
            </a:r>
          </a:p>
          <a:p>
            <a:pPr>
              <a:defRPr/>
            </a:pPr>
            <a:r>
              <a:rPr lang="en-US" sz="1680" b="1" i="0" u="none" strike="noStrike" kern="1200" baseline="0" dirty="0">
                <a:solidFill>
                  <a:prstClr val="black"/>
                </a:solidFill>
              </a:rPr>
              <a:t>(All Sites)</a:t>
            </a:r>
          </a:p>
        </c:rich>
      </c:tx>
      <c:overlay val="0"/>
    </c:title>
    <c:autoTitleDeleted val="0"/>
    <c:plotArea>
      <c:layout/>
      <c:lineChart>
        <c:grouping val="standard"/>
        <c:varyColors val="0"/>
        <c:ser>
          <c:idx val="0"/>
          <c:order val="0"/>
          <c:tx>
            <c:strRef>
              <c:f>'Overall Control'!$B$1</c:f>
              <c:strCache>
                <c:ptCount val="1"/>
                <c:pt idx="0">
                  <c:v>Avg HOT Duration</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8.4083520880220055E-3"/>
                  <c:y val="-5.0379702537182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AA-4353-8BFB-1C7BFC8D8598}"/>
                </c:ext>
              </c:extLst>
            </c:dLbl>
            <c:dLbl>
              <c:idx val="3"/>
              <c:layout>
                <c:manualLayout>
                  <c:x val="-1.4659914978744686E-2"/>
                  <c:y val="-2.81574803149606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AA-4353-8BFB-1C7BFC8D8598}"/>
                </c:ext>
              </c:extLst>
            </c:dLbl>
            <c:dLbl>
              <c:idx val="5"/>
              <c:layout>
                <c:manualLayout>
                  <c:x val="-1.4659914978744686E-2"/>
                  <c:y val="-3.18611840186644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AA-4353-8BFB-1C7BFC8D8598}"/>
                </c:ext>
              </c:extLst>
            </c:dLbl>
            <c:numFmt formatCode="#,##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Control'!$B$2:$B$7</c:f>
              <c:numCache>
                <c:formatCode>0.000</c:formatCode>
                <c:ptCount val="6"/>
                <c:pt idx="0">
                  <c:v>43</c:v>
                </c:pt>
                <c:pt idx="1">
                  <c:v>234</c:v>
                </c:pt>
                <c:pt idx="2">
                  <c:v>115.46666666666667</c:v>
                </c:pt>
                <c:pt idx="3">
                  <c:v>76.461538461538467</c:v>
                </c:pt>
                <c:pt idx="4">
                  <c:v>82.555555555555557</c:v>
                </c:pt>
                <c:pt idx="5">
                  <c:v>74.75</c:v>
                </c:pt>
              </c:numCache>
            </c:numRef>
          </c:val>
          <c:smooth val="0"/>
          <c:extLst>
            <c:ext xmlns:c16="http://schemas.microsoft.com/office/drawing/2014/chart" uri="{C3380CC4-5D6E-409C-BE32-E72D297353CC}">
              <c16:uniqueId val="{00000000-080F-45DD-AACA-D2A3F4E55A8B}"/>
            </c:ext>
          </c:extLst>
        </c:ser>
        <c:ser>
          <c:idx val="1"/>
          <c:order val="1"/>
          <c:tx>
            <c:strRef>
              <c:f>'Overall Control'!$C$1</c:f>
              <c:strCache>
                <c:ptCount val="1"/>
                <c:pt idx="0">
                  <c:v>UCL</c:v>
                </c:pt>
              </c:strCache>
            </c:strRef>
          </c:tx>
          <c:spPr>
            <a:ln w="12700">
              <a:solidFill>
                <a:srgbClr val="FF0000"/>
              </a:solidFill>
              <a:prstDash val="dash"/>
            </a:ln>
            <a:effectLst/>
          </c:spPr>
          <c:marker>
            <c:symbol val="none"/>
          </c:marker>
          <c:dLbls>
            <c:dLbl>
              <c:idx val="1"/>
              <c:layout>
                <c:manualLayout>
                  <c:x val="0.70116118268412242"/>
                  <c:y val="-2.7591717701953955E-2"/>
                </c:manualLayout>
              </c:layout>
              <c:tx>
                <c:rich>
                  <a:bodyPr/>
                  <a:lstStyle/>
                  <a:p>
                    <a:r>
                      <a:rPr lang="en-US" dirty="0"/>
                      <a:t>UCL  297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80F-45DD-AACA-D2A3F4E55A8B}"/>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Control'!$C$2:$C$8</c:f>
              <c:numCache>
                <c:formatCode>0.000</c:formatCode>
                <c:ptCount val="7"/>
                <c:pt idx="0">
                  <c:v>297.18932763532757</c:v>
                </c:pt>
                <c:pt idx="1">
                  <c:v>297.18932763532757</c:v>
                </c:pt>
                <c:pt idx="2">
                  <c:v>297.18932763532757</c:v>
                </c:pt>
                <c:pt idx="3">
                  <c:v>297.18932763532757</c:v>
                </c:pt>
                <c:pt idx="4">
                  <c:v>297.18932763532757</c:v>
                </c:pt>
                <c:pt idx="5">
                  <c:v>297.18932763532757</c:v>
                </c:pt>
                <c:pt idx="6">
                  <c:v>297.18932763532757</c:v>
                </c:pt>
              </c:numCache>
            </c:numRef>
          </c:val>
          <c:smooth val="0"/>
          <c:extLst>
            <c:ext xmlns:c16="http://schemas.microsoft.com/office/drawing/2014/chart" uri="{C3380CC4-5D6E-409C-BE32-E72D297353CC}">
              <c16:uniqueId val="{00000003-080F-45DD-AACA-D2A3F4E55A8B}"/>
            </c:ext>
          </c:extLst>
        </c:ser>
        <c:ser>
          <c:idx val="2"/>
          <c:order val="2"/>
          <c:tx>
            <c:strRef>
              <c:f>'Overall Control'!$D$1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Control'!$D$2:$D$7</c:f>
              <c:numCache>
                <c:formatCode>0.000</c:formatCode>
                <c:ptCount val="6"/>
                <c:pt idx="0">
                  <c:v>232.91698290598288</c:v>
                </c:pt>
                <c:pt idx="1">
                  <c:v>232.91698290598288</c:v>
                </c:pt>
                <c:pt idx="2">
                  <c:v>232.91698290598288</c:v>
                </c:pt>
                <c:pt idx="3">
                  <c:v>232.91698290598288</c:v>
                </c:pt>
                <c:pt idx="4">
                  <c:v>232.91698290598288</c:v>
                </c:pt>
                <c:pt idx="5">
                  <c:v>232.91698290598288</c:v>
                </c:pt>
              </c:numCache>
            </c:numRef>
          </c:val>
          <c:smooth val="0"/>
          <c:extLst>
            <c:ext xmlns:c16="http://schemas.microsoft.com/office/drawing/2014/chart" uri="{C3380CC4-5D6E-409C-BE32-E72D297353CC}">
              <c16:uniqueId val="{00000004-080F-45DD-AACA-D2A3F4E55A8B}"/>
            </c:ext>
          </c:extLst>
        </c:ser>
        <c:ser>
          <c:idx val="3"/>
          <c:order val="3"/>
          <c:tx>
            <c:strRef>
              <c:f>'Overall Control'!$E$1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Control'!$E$2:$E$7</c:f>
              <c:numCache>
                <c:formatCode>0.000</c:formatCode>
                <c:ptCount val="6"/>
                <c:pt idx="0">
                  <c:v>168.64463817663815</c:v>
                </c:pt>
                <c:pt idx="1">
                  <c:v>168.64463817663815</c:v>
                </c:pt>
                <c:pt idx="2">
                  <c:v>168.64463817663815</c:v>
                </c:pt>
                <c:pt idx="3">
                  <c:v>168.64463817663815</c:v>
                </c:pt>
                <c:pt idx="4">
                  <c:v>168.64463817663815</c:v>
                </c:pt>
                <c:pt idx="5">
                  <c:v>168.64463817663815</c:v>
                </c:pt>
              </c:numCache>
            </c:numRef>
          </c:val>
          <c:smooth val="0"/>
          <c:extLst>
            <c:ext xmlns:c16="http://schemas.microsoft.com/office/drawing/2014/chart" uri="{C3380CC4-5D6E-409C-BE32-E72D297353CC}">
              <c16:uniqueId val="{00000005-080F-45DD-AACA-D2A3F4E55A8B}"/>
            </c:ext>
          </c:extLst>
        </c:ser>
        <c:ser>
          <c:idx val="4"/>
          <c:order val="4"/>
          <c:tx>
            <c:strRef>
              <c:f>'Overall Control'!$F$1</c:f>
              <c:strCache>
                <c:ptCount val="1"/>
                <c:pt idx="0">
                  <c:v>Average</c:v>
                </c:pt>
              </c:strCache>
            </c:strRef>
          </c:tx>
          <c:spPr>
            <a:ln w="12700">
              <a:solidFill>
                <a:srgbClr val="009999"/>
              </a:solidFill>
              <a:prstDash val="solid"/>
            </a:ln>
            <a:effectLst/>
          </c:spPr>
          <c:marker>
            <c:symbol val="none"/>
          </c:marker>
          <c:dLbls>
            <c:dLbl>
              <c:idx val="1"/>
              <c:layout>
                <c:manualLayout>
                  <c:x val="0.68449034830886202"/>
                  <c:y val="-2.7591717701954059E-2"/>
                </c:manualLayout>
              </c:layout>
              <c:tx>
                <c:rich>
                  <a:bodyPr/>
                  <a:lstStyle/>
                  <a:p>
                    <a:r>
                      <a:rPr lang="en-US" dirty="0"/>
                      <a:t>Average  106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80F-45DD-AACA-D2A3F4E55A8B}"/>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Control'!$F$2:$F$8</c:f>
              <c:numCache>
                <c:formatCode>0.000</c:formatCode>
                <c:ptCount val="7"/>
                <c:pt idx="0">
                  <c:v>104.37229344729344</c:v>
                </c:pt>
                <c:pt idx="1">
                  <c:v>104.37229344729344</c:v>
                </c:pt>
                <c:pt idx="2">
                  <c:v>104.37229344729344</c:v>
                </c:pt>
                <c:pt idx="3">
                  <c:v>104.37229344729344</c:v>
                </c:pt>
                <c:pt idx="4">
                  <c:v>104.37229344729344</c:v>
                </c:pt>
                <c:pt idx="5">
                  <c:v>104.37229344729344</c:v>
                </c:pt>
                <c:pt idx="6">
                  <c:v>104.37229344729344</c:v>
                </c:pt>
              </c:numCache>
            </c:numRef>
          </c:val>
          <c:smooth val="0"/>
          <c:extLst>
            <c:ext xmlns:c16="http://schemas.microsoft.com/office/drawing/2014/chart" uri="{C3380CC4-5D6E-409C-BE32-E72D297353CC}">
              <c16:uniqueId val="{00000008-080F-45DD-AACA-D2A3F4E55A8B}"/>
            </c:ext>
          </c:extLst>
        </c:ser>
        <c:ser>
          <c:idx val="5"/>
          <c:order val="5"/>
          <c:tx>
            <c:strRef>
              <c:f>'Overall Control'!$G$1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Control'!$G$2:$G$7</c:f>
              <c:numCache>
                <c:formatCode>0.000</c:formatCode>
                <c:ptCount val="6"/>
                <c:pt idx="0">
                  <c:v>40.099948717948735</c:v>
                </c:pt>
                <c:pt idx="1">
                  <c:v>40.099948717948735</c:v>
                </c:pt>
                <c:pt idx="2">
                  <c:v>40.099948717948735</c:v>
                </c:pt>
                <c:pt idx="3">
                  <c:v>40.099948717948735</c:v>
                </c:pt>
                <c:pt idx="4">
                  <c:v>40.099948717948735</c:v>
                </c:pt>
                <c:pt idx="5">
                  <c:v>40.099948717948735</c:v>
                </c:pt>
              </c:numCache>
            </c:numRef>
          </c:val>
          <c:smooth val="0"/>
          <c:extLst>
            <c:ext xmlns:c16="http://schemas.microsoft.com/office/drawing/2014/chart" uri="{C3380CC4-5D6E-409C-BE32-E72D297353CC}">
              <c16:uniqueId val="{00000009-080F-45DD-AACA-D2A3F4E55A8B}"/>
            </c:ext>
          </c:extLst>
        </c:ser>
        <c:ser>
          <c:idx val="6"/>
          <c:order val="6"/>
          <c:tx>
            <c:strRef>
              <c:f>'Overall Control'!$H$1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Control'!$H$2:$H$7</c:f>
              <c:numCache>
                <c:formatCode>0.000</c:formatCode>
                <c:ptCount val="6"/>
                <c:pt idx="0">
                  <c:v>-24.172396011395975</c:v>
                </c:pt>
                <c:pt idx="1">
                  <c:v>-24.172396011395975</c:v>
                </c:pt>
                <c:pt idx="2">
                  <c:v>-24.172396011395975</c:v>
                </c:pt>
                <c:pt idx="3">
                  <c:v>-24.172396011395975</c:v>
                </c:pt>
                <c:pt idx="4">
                  <c:v>-24.172396011395975</c:v>
                </c:pt>
                <c:pt idx="5">
                  <c:v>-24.172396011395975</c:v>
                </c:pt>
              </c:numCache>
            </c:numRef>
          </c:val>
          <c:smooth val="0"/>
          <c:extLst>
            <c:ext xmlns:c16="http://schemas.microsoft.com/office/drawing/2014/chart" uri="{C3380CC4-5D6E-409C-BE32-E72D297353CC}">
              <c16:uniqueId val="{0000000A-080F-45DD-AACA-D2A3F4E55A8B}"/>
            </c:ext>
          </c:extLst>
        </c:ser>
        <c:ser>
          <c:idx val="7"/>
          <c:order val="7"/>
          <c:tx>
            <c:strRef>
              <c:f>'Overall Control'!$I$1</c:f>
              <c:strCache>
                <c:ptCount val="1"/>
                <c:pt idx="0">
                  <c:v>LCL</c:v>
                </c:pt>
              </c:strCache>
            </c:strRef>
          </c:tx>
          <c:spPr>
            <a:ln w="12700">
              <a:solidFill>
                <a:srgbClr val="FF0000"/>
              </a:solidFill>
              <a:prstDash val="dash"/>
            </a:ln>
            <a:effectLst/>
          </c:spPr>
          <c:marker>
            <c:symbol val="none"/>
          </c:marker>
          <c:dLbls>
            <c:dLbl>
              <c:idx val="1"/>
              <c:layout>
                <c:manualLayout>
                  <c:x val="-1.4642731757260403E-2"/>
                  <c:y val="-2.0184377133166825E-2"/>
                </c:manualLayout>
              </c:layout>
              <c:tx>
                <c:rich>
                  <a:bodyPr/>
                  <a:lstStyle/>
                  <a:p>
                    <a:pPr>
                      <a:defRPr/>
                    </a:pPr>
                    <a:r>
                      <a:rPr lang="en-US"/>
                      <a:t>LCL</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80F-45DD-AACA-D2A3F4E55A8B}"/>
                </c:ext>
              </c:extLst>
            </c:dLbl>
            <c:dLbl>
              <c:idx val="4"/>
              <c:layout>
                <c:manualLayout>
                  <c:x val="-1.4642731757260403E-2"/>
                  <c:y val="-2.0184377133166825E-2"/>
                </c:manualLayout>
              </c:layout>
              <c:numFmt formatCode="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80F-45DD-AACA-D2A3F4E55A8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Control'!$A$2:$A$8</c:f>
              <c:strCache>
                <c:ptCount val="7"/>
                <c:pt idx="0">
                  <c:v>H1 2021 (n=1)</c:v>
                </c:pt>
                <c:pt idx="1">
                  <c:v>H2 2021 (n=5)</c:v>
                </c:pt>
                <c:pt idx="2">
                  <c:v>H1 2022 (n=15)</c:v>
                </c:pt>
                <c:pt idx="3">
                  <c:v>H2 2022 (n=13)</c:v>
                </c:pt>
                <c:pt idx="4">
                  <c:v>H1 2023 (n=9)</c:v>
                </c:pt>
                <c:pt idx="5">
                  <c:v>H2 2023 (n=4)</c:v>
                </c:pt>
                <c:pt idx="6">
                  <c:v>H1 2024 (n=0)</c:v>
                </c:pt>
              </c:strCache>
            </c:strRef>
          </c:cat>
          <c:val>
            <c:numRef>
              <c:f>'Overall Control'!$I$2:$I$7</c:f>
              <c:numCache>
                <c:formatCode>0.000</c:formatCode>
                <c:ptCount val="6"/>
                <c:pt idx="0">
                  <c:v>-88.444740740740698</c:v>
                </c:pt>
                <c:pt idx="1">
                  <c:v>-88.444740740740698</c:v>
                </c:pt>
                <c:pt idx="2">
                  <c:v>-88.444740740740698</c:v>
                </c:pt>
                <c:pt idx="3">
                  <c:v>-88.444740740740698</c:v>
                </c:pt>
                <c:pt idx="4">
                  <c:v>-88.444740740740698</c:v>
                </c:pt>
                <c:pt idx="5">
                  <c:v>-88.444740740740698</c:v>
                </c:pt>
              </c:numCache>
            </c:numRef>
          </c:val>
          <c:smooth val="0"/>
          <c:extLst>
            <c:ext xmlns:c16="http://schemas.microsoft.com/office/drawing/2014/chart" uri="{C3380CC4-5D6E-409C-BE32-E72D297353CC}">
              <c16:uniqueId val="{0000000D-080F-45DD-AACA-D2A3F4E55A8B}"/>
            </c:ext>
          </c:extLst>
        </c:ser>
        <c:dLbls>
          <c:showLegendKey val="0"/>
          <c:showVal val="0"/>
          <c:showCatName val="0"/>
          <c:showSerName val="0"/>
          <c:showPercent val="0"/>
          <c:showBubbleSize val="0"/>
        </c:dLbls>
        <c:marker val="1"/>
        <c:smooth val="0"/>
        <c:axId val="1113246960"/>
        <c:axId val="753913008"/>
      </c:lineChart>
      <c:catAx>
        <c:axId val="1113246960"/>
        <c:scaling>
          <c:orientation val="minMax"/>
        </c:scaling>
        <c:delete val="0"/>
        <c:axPos val="b"/>
        <c:title>
          <c:tx>
            <c:rich>
              <a:bodyPr/>
              <a:lstStyle/>
              <a:p>
                <a:pPr>
                  <a:defRPr sz="1200"/>
                </a:pPr>
                <a:r>
                  <a:rPr lang="en-US" sz="1200"/>
                  <a:t>DC Period</a:t>
                </a:r>
              </a:p>
            </c:rich>
          </c:tx>
          <c:overlay val="0"/>
        </c:title>
        <c:numFmt formatCode="General" sourceLinked="1"/>
        <c:majorTickMark val="out"/>
        <c:minorTickMark val="none"/>
        <c:tickLblPos val="nextTo"/>
        <c:crossAx val="753913008"/>
        <c:crossesAt val="-150"/>
        <c:auto val="0"/>
        <c:lblAlgn val="ctr"/>
        <c:lblOffset val="100"/>
        <c:noMultiLvlLbl val="0"/>
      </c:catAx>
      <c:valAx>
        <c:axId val="753913008"/>
        <c:scaling>
          <c:orientation val="minMax"/>
          <c:min val="0"/>
        </c:scaling>
        <c:delete val="0"/>
        <c:axPos val="l"/>
        <c:title>
          <c:tx>
            <c:rich>
              <a:bodyPr/>
              <a:lstStyle/>
              <a:p>
                <a:pPr>
                  <a:defRPr sz="1200"/>
                </a:pPr>
                <a:r>
                  <a:rPr lang="en-US" sz="1200"/>
                  <a:t>Average Home Oxygen Duration (days)</a:t>
                </a:r>
              </a:p>
            </c:rich>
          </c:tx>
          <c:layout>
            <c:manualLayout>
              <c:xMode val="edge"/>
              <c:yMode val="edge"/>
              <c:x val="7.2934900391764604E-3"/>
              <c:y val="0.15597229512977545"/>
            </c:manualLayout>
          </c:layout>
          <c:overlay val="0"/>
        </c:title>
        <c:numFmt formatCode="0" sourceLinked="0"/>
        <c:majorTickMark val="out"/>
        <c:minorTickMark val="none"/>
        <c:tickLblPos val="nextTo"/>
        <c:crossAx val="11132469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80" b="1" i="0" u="none" strike="noStrike" kern="1200" baseline="0" dirty="0">
                <a:solidFill>
                  <a:prstClr val="black"/>
                </a:solidFill>
              </a:rPr>
              <a:t>RHO: Average Duration of Home Oxygen Therapy for Infants Followed by the RHO Program</a:t>
            </a:r>
          </a:p>
          <a:p>
            <a:pPr>
              <a:defRPr/>
            </a:pPr>
            <a:r>
              <a:rPr lang="en-US" sz="1680" b="1" i="0" u="none" strike="noStrike" kern="1200" baseline="0" dirty="0">
                <a:solidFill>
                  <a:prstClr val="black"/>
                </a:solidFill>
              </a:rPr>
              <a:t>(All Sites)</a:t>
            </a:r>
          </a:p>
        </c:rich>
      </c:tx>
      <c:overlay val="0"/>
    </c:title>
    <c:autoTitleDeleted val="0"/>
    <c:plotArea>
      <c:layout/>
      <c:lineChart>
        <c:grouping val="standard"/>
        <c:varyColors val="0"/>
        <c:ser>
          <c:idx val="0"/>
          <c:order val="0"/>
          <c:tx>
            <c:strRef>
              <c:f>'Avg HOT Duration H'!$B$1</c:f>
              <c:strCache>
                <c:ptCount val="1"/>
                <c:pt idx="0">
                  <c:v>Avg HOT Duration</c:v>
                </c:pt>
              </c:strCache>
            </c:strRef>
          </c:tx>
          <c:spPr>
            <a:ln w="12700">
              <a:solidFill>
                <a:srgbClr val="000080"/>
              </a:solidFill>
              <a:prstDash val="solid"/>
            </a:ln>
            <a:effectLst/>
          </c:spPr>
          <c:marker>
            <c:symbol val="circle"/>
            <c:size val="6"/>
            <c:spPr>
              <a:solidFill>
                <a:srgbClr val="000080"/>
              </a:solidFill>
              <a:ln w="12700">
                <a:solidFill>
                  <a:srgbClr val="000080"/>
                </a:solidFill>
                <a:prstDash val="solid"/>
              </a:ln>
            </c:spPr>
          </c:marker>
          <c:dLbls>
            <c:dLbl>
              <c:idx val="0"/>
              <c:layout>
                <c:manualLayout>
                  <c:x val="-6.2515628907226809E-3"/>
                  <c:y val="-4.8148148148148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032-4560-93F0-63F21266FF8A}"/>
                </c:ext>
              </c:extLst>
            </c:dLbl>
            <c:dLbl>
              <c:idx val="1"/>
              <c:layout>
                <c:manualLayout>
                  <c:x val="-9.377344336084021E-3"/>
                  <c:y val="-5.92592592592591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032-4560-93F0-63F21266FF8A}"/>
                </c:ext>
              </c:extLst>
            </c:dLbl>
            <c:dLbl>
              <c:idx val="2"/>
              <c:layout>
                <c:manualLayout>
                  <c:x val="-1.7712761523714263E-2"/>
                  <c:y val="-4.44444444444444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032-4560-93F0-63F21266FF8A}"/>
                </c:ext>
              </c:extLst>
            </c:dLbl>
            <c:dLbl>
              <c:idx val="3"/>
              <c:layout>
                <c:manualLayout>
                  <c:x val="-1.3545052929899142E-2"/>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032-4560-93F0-63F21266FF8A}"/>
                </c:ext>
              </c:extLst>
            </c:dLbl>
            <c:dLbl>
              <c:idx val="4"/>
              <c:layout>
                <c:manualLayout>
                  <c:x val="-1.6670834375260481E-2"/>
                  <c:y val="-3.3333333333333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032-4560-93F0-63F21266FF8A}"/>
                </c:ext>
              </c:extLst>
            </c:dLbl>
            <c:dLbl>
              <c:idx val="5"/>
              <c:layout>
                <c:manualLayout>
                  <c:x val="-1.5628907226806703E-2"/>
                  <c:y val="-6.2962962962962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032-4560-93F0-63F21266FF8A}"/>
                </c:ext>
              </c:extLst>
            </c:dLbl>
            <c:dLbl>
              <c:idx val="6"/>
              <c:layout>
                <c:manualLayout>
                  <c:x val="-2.0838542969075603E-2"/>
                  <c:y val="-3.3333333333333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032-4560-93F0-63F21266FF8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H'!$B$2:$B$8</c:f>
              <c:numCache>
                <c:formatCode>0</c:formatCode>
                <c:ptCount val="7"/>
                <c:pt idx="0">
                  <c:v>102</c:v>
                </c:pt>
                <c:pt idx="1">
                  <c:v>93.4</c:v>
                </c:pt>
                <c:pt idx="2">
                  <c:v>101.88461538461539</c:v>
                </c:pt>
                <c:pt idx="3">
                  <c:v>84.85</c:v>
                </c:pt>
                <c:pt idx="4">
                  <c:v>73.38297872340425</c:v>
                </c:pt>
                <c:pt idx="5">
                  <c:v>58.487179487179489</c:v>
                </c:pt>
                <c:pt idx="6">
                  <c:v>36.125</c:v>
                </c:pt>
              </c:numCache>
            </c:numRef>
          </c:val>
          <c:smooth val="0"/>
          <c:extLst>
            <c:ext xmlns:c16="http://schemas.microsoft.com/office/drawing/2014/chart" uri="{C3380CC4-5D6E-409C-BE32-E72D297353CC}">
              <c16:uniqueId val="{00000000-7032-4560-93F0-63F21266FF8A}"/>
            </c:ext>
          </c:extLst>
        </c:ser>
        <c:ser>
          <c:idx val="1"/>
          <c:order val="1"/>
          <c:tx>
            <c:strRef>
              <c:f>'Avg HOT Duration H'!$C$1</c:f>
              <c:strCache>
                <c:ptCount val="1"/>
                <c:pt idx="0">
                  <c:v>UCL</c:v>
                </c:pt>
              </c:strCache>
            </c:strRef>
          </c:tx>
          <c:spPr>
            <a:ln w="12700">
              <a:solidFill>
                <a:srgbClr val="FF0000"/>
              </a:solidFill>
              <a:prstDash val="dash"/>
            </a:ln>
            <a:effectLst/>
          </c:spPr>
          <c:marker>
            <c:symbol val="none"/>
          </c:marker>
          <c:dLbls>
            <c:dLbl>
              <c:idx val="1"/>
              <c:layout>
                <c:manualLayout>
                  <c:x val="0.67302914967587046"/>
                  <c:y val="-2.7591717701953924E-2"/>
                </c:manualLayout>
              </c:layout>
              <c:tx>
                <c:rich>
                  <a:bodyPr/>
                  <a:lstStyle/>
                  <a:p>
                    <a:pPr>
                      <a:defRPr/>
                    </a:pPr>
                    <a:r>
                      <a:rPr lang="en-US"/>
                      <a:t>UCL</a:t>
                    </a:r>
                  </a:p>
                </c:rich>
              </c:tx>
              <c:numFmt formatCode="#,##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032-4560-93F0-63F21266FF8A}"/>
                </c:ext>
              </c:extLst>
            </c:dLbl>
            <c:dLbl>
              <c:idx val="4"/>
              <c:layout>
                <c:manualLayout>
                  <c:x val="0.25521636314590446"/>
                  <c:y val="-2.7591717701953924E-2"/>
                </c:manualLayout>
              </c:layout>
              <c:numFmt formatCode="#,##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032-4560-93F0-63F21266FF8A}"/>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H'!$C$2:$C$8</c:f>
              <c:numCache>
                <c:formatCode>0</c:formatCode>
                <c:ptCount val="7"/>
                <c:pt idx="0">
                  <c:v>110.76641893850828</c:v>
                </c:pt>
                <c:pt idx="1">
                  <c:v>110.76641893850828</c:v>
                </c:pt>
                <c:pt idx="2">
                  <c:v>110.76641893850828</c:v>
                </c:pt>
                <c:pt idx="3">
                  <c:v>110.76641893850828</c:v>
                </c:pt>
                <c:pt idx="4">
                  <c:v>110.76641893850828</c:v>
                </c:pt>
                <c:pt idx="5">
                  <c:v>110.76641893850828</c:v>
                </c:pt>
                <c:pt idx="6">
                  <c:v>110.76641893850828</c:v>
                </c:pt>
              </c:numCache>
            </c:numRef>
          </c:val>
          <c:smooth val="0"/>
          <c:extLst>
            <c:ext xmlns:c16="http://schemas.microsoft.com/office/drawing/2014/chart" uri="{C3380CC4-5D6E-409C-BE32-E72D297353CC}">
              <c16:uniqueId val="{00000003-7032-4560-93F0-63F21266FF8A}"/>
            </c:ext>
          </c:extLst>
        </c:ser>
        <c:ser>
          <c:idx val="2"/>
          <c:order val="2"/>
          <c:tx>
            <c:strRef>
              <c:f>'Avg HOT Duration H'!$D$1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H'!$D$2:$D$7</c:f>
              <c:numCache>
                <c:formatCode>0</c:formatCode>
                <c:ptCount val="6"/>
                <c:pt idx="0">
                  <c:v>100.04093517782452</c:v>
                </c:pt>
                <c:pt idx="1">
                  <c:v>100.04093517782452</c:v>
                </c:pt>
                <c:pt idx="2">
                  <c:v>100.04093517782452</c:v>
                </c:pt>
                <c:pt idx="3">
                  <c:v>100.04093517782452</c:v>
                </c:pt>
                <c:pt idx="4">
                  <c:v>100.04093517782452</c:v>
                </c:pt>
                <c:pt idx="5">
                  <c:v>100.04093517782452</c:v>
                </c:pt>
              </c:numCache>
            </c:numRef>
          </c:val>
          <c:smooth val="0"/>
          <c:extLst>
            <c:ext xmlns:c16="http://schemas.microsoft.com/office/drawing/2014/chart" uri="{C3380CC4-5D6E-409C-BE32-E72D297353CC}">
              <c16:uniqueId val="{00000004-7032-4560-93F0-63F21266FF8A}"/>
            </c:ext>
          </c:extLst>
        </c:ser>
        <c:ser>
          <c:idx val="3"/>
          <c:order val="3"/>
          <c:tx>
            <c:strRef>
              <c:f>'Avg HOT Duration H'!$E$1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H'!$E$2:$E$7</c:f>
              <c:numCache>
                <c:formatCode>0</c:formatCode>
                <c:ptCount val="6"/>
                <c:pt idx="0">
                  <c:v>89.315451417140764</c:v>
                </c:pt>
                <c:pt idx="1">
                  <c:v>89.315451417140764</c:v>
                </c:pt>
                <c:pt idx="2">
                  <c:v>89.315451417140764</c:v>
                </c:pt>
                <c:pt idx="3">
                  <c:v>89.315451417140764</c:v>
                </c:pt>
                <c:pt idx="4">
                  <c:v>89.315451417140764</c:v>
                </c:pt>
                <c:pt idx="5">
                  <c:v>89.315451417140764</c:v>
                </c:pt>
              </c:numCache>
            </c:numRef>
          </c:val>
          <c:smooth val="0"/>
          <c:extLst>
            <c:ext xmlns:c16="http://schemas.microsoft.com/office/drawing/2014/chart" uri="{C3380CC4-5D6E-409C-BE32-E72D297353CC}">
              <c16:uniqueId val="{00000005-7032-4560-93F0-63F21266FF8A}"/>
            </c:ext>
          </c:extLst>
        </c:ser>
        <c:ser>
          <c:idx val="4"/>
          <c:order val="4"/>
          <c:tx>
            <c:strRef>
              <c:f>'Avg HOT Duration H'!$F$1</c:f>
              <c:strCache>
                <c:ptCount val="1"/>
                <c:pt idx="0">
                  <c:v>Average</c:v>
                </c:pt>
              </c:strCache>
            </c:strRef>
          </c:tx>
          <c:spPr>
            <a:ln w="12700">
              <a:solidFill>
                <a:srgbClr val="009999"/>
              </a:solidFill>
              <a:prstDash val="solid"/>
            </a:ln>
            <a:effectLst/>
          </c:spPr>
          <c:marker>
            <c:symbol val="none"/>
          </c:marker>
          <c:dLbls>
            <c:dLbl>
              <c:idx val="1"/>
              <c:layout>
                <c:manualLayout>
                  <c:x val="0.66781951393360151"/>
                  <c:y val="-2.3888013998250218E-2"/>
                </c:manualLayout>
              </c:layout>
              <c:tx>
                <c:rich>
                  <a:bodyPr/>
                  <a:lstStyle/>
                  <a:p>
                    <a:pPr>
                      <a:defRPr/>
                    </a:pPr>
                    <a:r>
                      <a:rPr lang="en-US" dirty="0"/>
                      <a:t>Average</a:t>
                    </a:r>
                  </a:p>
                </c:rich>
              </c:tx>
              <c:numFmt formatCode="#,##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7032-4560-93F0-63F21266FF8A}"/>
                </c:ext>
              </c:extLst>
            </c:dLbl>
            <c:dLbl>
              <c:idx val="4"/>
              <c:layout>
                <c:manualLayout>
                  <c:x val="0.25625829029435837"/>
                  <c:y val="-2.7591717701953924E-2"/>
                </c:manualLayout>
              </c:layout>
              <c:numFmt formatCode="#,##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032-4560-93F0-63F21266FF8A}"/>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H'!$F$2:$F$8</c:f>
              <c:numCache>
                <c:formatCode>0</c:formatCode>
                <c:ptCount val="7"/>
                <c:pt idx="0">
                  <c:v>78.589967656457006</c:v>
                </c:pt>
                <c:pt idx="1">
                  <c:v>78.589967656457006</c:v>
                </c:pt>
                <c:pt idx="2">
                  <c:v>78.589967656457006</c:v>
                </c:pt>
                <c:pt idx="3">
                  <c:v>78.589967656457006</c:v>
                </c:pt>
                <c:pt idx="4">
                  <c:v>78.589967656457006</c:v>
                </c:pt>
                <c:pt idx="5">
                  <c:v>78.589967656457006</c:v>
                </c:pt>
                <c:pt idx="6">
                  <c:v>78.589967656457006</c:v>
                </c:pt>
              </c:numCache>
            </c:numRef>
          </c:val>
          <c:smooth val="0"/>
          <c:extLst>
            <c:ext xmlns:c16="http://schemas.microsoft.com/office/drawing/2014/chart" uri="{C3380CC4-5D6E-409C-BE32-E72D297353CC}">
              <c16:uniqueId val="{00000008-7032-4560-93F0-63F21266FF8A}"/>
            </c:ext>
          </c:extLst>
        </c:ser>
        <c:ser>
          <c:idx val="5"/>
          <c:order val="5"/>
          <c:tx>
            <c:strRef>
              <c:f>'Avg HOT Duration H'!$G$1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H'!$G$2:$G$7</c:f>
              <c:numCache>
                <c:formatCode>0</c:formatCode>
                <c:ptCount val="6"/>
                <c:pt idx="0">
                  <c:v>67.864483895773247</c:v>
                </c:pt>
                <c:pt idx="1">
                  <c:v>67.864483895773247</c:v>
                </c:pt>
                <c:pt idx="2">
                  <c:v>67.864483895773247</c:v>
                </c:pt>
                <c:pt idx="3">
                  <c:v>67.864483895773247</c:v>
                </c:pt>
                <c:pt idx="4">
                  <c:v>67.864483895773247</c:v>
                </c:pt>
                <c:pt idx="5">
                  <c:v>67.864483895773247</c:v>
                </c:pt>
              </c:numCache>
            </c:numRef>
          </c:val>
          <c:smooth val="0"/>
          <c:extLst>
            <c:ext xmlns:c16="http://schemas.microsoft.com/office/drawing/2014/chart" uri="{C3380CC4-5D6E-409C-BE32-E72D297353CC}">
              <c16:uniqueId val="{00000009-7032-4560-93F0-63F21266FF8A}"/>
            </c:ext>
          </c:extLst>
        </c:ser>
        <c:ser>
          <c:idx val="6"/>
          <c:order val="6"/>
          <c:tx>
            <c:strRef>
              <c:f>'Avg HOT Duration H'!$H$1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H'!$H$2:$H$7</c:f>
              <c:numCache>
                <c:formatCode>0</c:formatCode>
                <c:ptCount val="6"/>
                <c:pt idx="0">
                  <c:v>57.139000135089489</c:v>
                </c:pt>
                <c:pt idx="1">
                  <c:v>57.139000135089489</c:v>
                </c:pt>
                <c:pt idx="2">
                  <c:v>57.139000135089489</c:v>
                </c:pt>
                <c:pt idx="3">
                  <c:v>57.139000135089489</c:v>
                </c:pt>
                <c:pt idx="4">
                  <c:v>57.139000135089489</c:v>
                </c:pt>
                <c:pt idx="5">
                  <c:v>57.139000135089489</c:v>
                </c:pt>
              </c:numCache>
            </c:numRef>
          </c:val>
          <c:smooth val="0"/>
          <c:extLst>
            <c:ext xmlns:c16="http://schemas.microsoft.com/office/drawing/2014/chart" uri="{C3380CC4-5D6E-409C-BE32-E72D297353CC}">
              <c16:uniqueId val="{0000000A-7032-4560-93F0-63F21266FF8A}"/>
            </c:ext>
          </c:extLst>
        </c:ser>
        <c:ser>
          <c:idx val="7"/>
          <c:order val="7"/>
          <c:tx>
            <c:strRef>
              <c:f>'Avg HOT Duration H'!$I$1</c:f>
              <c:strCache>
                <c:ptCount val="1"/>
                <c:pt idx="0">
                  <c:v>LCL</c:v>
                </c:pt>
              </c:strCache>
            </c:strRef>
          </c:tx>
          <c:spPr>
            <a:ln w="12700">
              <a:solidFill>
                <a:srgbClr val="FF0000"/>
              </a:solidFill>
              <a:prstDash val="dash"/>
            </a:ln>
            <a:effectLst/>
          </c:spPr>
          <c:marker>
            <c:symbol val="none"/>
          </c:marker>
          <c:dLbls>
            <c:dLbl>
              <c:idx val="1"/>
              <c:layout>
                <c:manualLayout>
                  <c:x val="0.67302914967587046"/>
                  <c:y val="-2.3888013998250354E-2"/>
                </c:manualLayout>
              </c:layout>
              <c:tx>
                <c:rich>
                  <a:bodyPr/>
                  <a:lstStyle/>
                  <a:p>
                    <a:pPr>
                      <a:defRPr/>
                    </a:pPr>
                    <a:r>
                      <a:rPr lang="en-US"/>
                      <a:t>LCL</a:t>
                    </a:r>
                  </a:p>
                </c:rich>
              </c:tx>
              <c:numFmt formatCode="#,##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032-4560-93F0-63F21266FF8A}"/>
                </c:ext>
              </c:extLst>
            </c:dLbl>
            <c:dLbl>
              <c:idx val="4"/>
              <c:layout>
                <c:manualLayout>
                  <c:x val="0.25769237584986798"/>
                  <c:y val="-2.7739865850102206E-2"/>
                </c:manualLayout>
              </c:layout>
              <c:numFmt formatCode="#,##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032-4560-93F0-63F21266FF8A}"/>
                </c:ext>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 H'!$A$2:$A$8</c:f>
              <c:strCache>
                <c:ptCount val="7"/>
                <c:pt idx="0">
                  <c:v>H1 2021 (n=2)</c:v>
                </c:pt>
                <c:pt idx="1">
                  <c:v>H2 2021 (n=15)</c:v>
                </c:pt>
                <c:pt idx="2">
                  <c:v>H1 2022 (n=26)</c:v>
                </c:pt>
                <c:pt idx="3">
                  <c:v>H2 2022 (n=60)</c:v>
                </c:pt>
                <c:pt idx="4">
                  <c:v>H1 2023 (n=47)</c:v>
                </c:pt>
                <c:pt idx="5">
                  <c:v>H2 2023 (n=39)</c:v>
                </c:pt>
                <c:pt idx="6">
                  <c:v>H1 2024 (n=8)</c:v>
                </c:pt>
              </c:strCache>
            </c:strRef>
          </c:cat>
          <c:val>
            <c:numRef>
              <c:f>'Avg HOT Duration H'!$I$2:$I$8</c:f>
              <c:numCache>
                <c:formatCode>0</c:formatCode>
                <c:ptCount val="7"/>
                <c:pt idx="0">
                  <c:v>46.413516374405724</c:v>
                </c:pt>
                <c:pt idx="1">
                  <c:v>46.413516374405724</c:v>
                </c:pt>
                <c:pt idx="2">
                  <c:v>46.413516374405724</c:v>
                </c:pt>
                <c:pt idx="3">
                  <c:v>46.413516374405724</c:v>
                </c:pt>
                <c:pt idx="4">
                  <c:v>46.413516374405724</c:v>
                </c:pt>
                <c:pt idx="5">
                  <c:v>46.413516374405724</c:v>
                </c:pt>
                <c:pt idx="6">
                  <c:v>46.413516374405724</c:v>
                </c:pt>
              </c:numCache>
            </c:numRef>
          </c:val>
          <c:smooth val="0"/>
          <c:extLst>
            <c:ext xmlns:c16="http://schemas.microsoft.com/office/drawing/2014/chart" uri="{C3380CC4-5D6E-409C-BE32-E72D297353CC}">
              <c16:uniqueId val="{0000000D-7032-4560-93F0-63F21266FF8A}"/>
            </c:ext>
          </c:extLst>
        </c:ser>
        <c:dLbls>
          <c:showLegendKey val="0"/>
          <c:showVal val="0"/>
          <c:showCatName val="0"/>
          <c:showSerName val="0"/>
          <c:showPercent val="0"/>
          <c:showBubbleSize val="0"/>
        </c:dLbls>
        <c:marker val="1"/>
        <c:smooth val="0"/>
        <c:axId val="729386880"/>
        <c:axId val="555780016"/>
      </c:lineChart>
      <c:catAx>
        <c:axId val="729386880"/>
        <c:scaling>
          <c:orientation val="minMax"/>
        </c:scaling>
        <c:delete val="0"/>
        <c:axPos val="b"/>
        <c:title>
          <c:tx>
            <c:rich>
              <a:bodyPr/>
              <a:lstStyle/>
              <a:p>
                <a:pPr>
                  <a:defRPr sz="1200"/>
                </a:pPr>
                <a:r>
                  <a:rPr lang="en-US" sz="1200"/>
                  <a:t>DC Period</a:t>
                </a:r>
              </a:p>
            </c:rich>
          </c:tx>
          <c:overlay val="0"/>
        </c:title>
        <c:numFmt formatCode="General" sourceLinked="1"/>
        <c:majorTickMark val="out"/>
        <c:minorTickMark val="none"/>
        <c:tickLblPos val="nextTo"/>
        <c:crossAx val="555780016"/>
        <c:crosses val="autoZero"/>
        <c:auto val="0"/>
        <c:lblAlgn val="ctr"/>
        <c:lblOffset val="100"/>
        <c:noMultiLvlLbl val="0"/>
      </c:catAx>
      <c:valAx>
        <c:axId val="555780016"/>
        <c:scaling>
          <c:orientation val="minMax"/>
          <c:max val="350"/>
          <c:min val="0"/>
        </c:scaling>
        <c:delete val="0"/>
        <c:axPos val="l"/>
        <c:title>
          <c:tx>
            <c:rich>
              <a:bodyPr/>
              <a:lstStyle/>
              <a:p>
                <a:pPr>
                  <a:defRPr sz="1200"/>
                </a:pPr>
                <a:r>
                  <a:rPr lang="en-US" sz="1200"/>
                  <a:t>Average Home Oxygen Duration (days)</a:t>
                </a:r>
              </a:p>
            </c:rich>
          </c:tx>
          <c:layout>
            <c:manualLayout>
              <c:xMode val="edge"/>
              <c:yMode val="edge"/>
              <c:x val="7.9161850830161608E-3"/>
              <c:y val="0.1438293963254593"/>
            </c:manualLayout>
          </c:layout>
          <c:overlay val="0"/>
        </c:title>
        <c:numFmt formatCode="0" sourceLinked="1"/>
        <c:majorTickMark val="out"/>
        <c:minorTickMark val="none"/>
        <c:tickLblPos val="nextTo"/>
        <c:crossAx val="72938688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RHO Non-Exposed: Average Respiratory Related Adverse Events While Weaning from Home Oxygen</a:t>
            </a:r>
          </a:p>
        </c:rich>
      </c:tx>
      <c:overlay val="0"/>
    </c:title>
    <c:autoTitleDeleted val="0"/>
    <c:plotArea>
      <c:layout/>
      <c:lineChart>
        <c:grouping val="standard"/>
        <c:varyColors val="0"/>
        <c:ser>
          <c:idx val="0"/>
          <c:order val="0"/>
          <c:tx>
            <c:strRef>
              <c:f>'[Control AE SPR.xlsx]Control Only'!$B$1</c:f>
              <c:strCache>
                <c:ptCount val="1"/>
                <c:pt idx="0">
                  <c:v>AE Rate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7.155414181629397E-3"/>
                  <c:y val="-4.2972295129775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8B-44DB-9750-FF4D62F22939}"/>
                </c:ext>
              </c:extLst>
            </c:dLbl>
            <c:numFmt formatCode="#,##0.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Only'!$B$2:$B$7</c:f>
              <c:numCache>
                <c:formatCode>0.0000</c:formatCode>
                <c:ptCount val="6"/>
                <c:pt idx="0">
                  <c:v>0</c:v>
                </c:pt>
                <c:pt idx="1">
                  <c:v>0.375</c:v>
                </c:pt>
                <c:pt idx="2">
                  <c:v>1</c:v>
                </c:pt>
                <c:pt idx="3">
                  <c:v>0.55555555555555558</c:v>
                </c:pt>
                <c:pt idx="4">
                  <c:v>1</c:v>
                </c:pt>
              </c:numCache>
            </c:numRef>
          </c:val>
          <c:smooth val="0"/>
          <c:extLst>
            <c:ext xmlns:c16="http://schemas.microsoft.com/office/drawing/2014/chart" uri="{C3380CC4-5D6E-409C-BE32-E72D297353CC}">
              <c16:uniqueId val="{00000000-5B6D-4116-B323-2C8AF0BC4562}"/>
            </c:ext>
          </c:extLst>
        </c:ser>
        <c:ser>
          <c:idx val="1"/>
          <c:order val="1"/>
          <c:tx>
            <c:strRef>
              <c:f>'[Control AE SPR.xlsx]Control Only'!$C$1</c:f>
              <c:strCache>
                <c:ptCount val="1"/>
                <c:pt idx="0">
                  <c:v>UCL</c:v>
                </c:pt>
              </c:strCache>
            </c:strRef>
          </c:tx>
          <c:spPr>
            <a:ln w="12700">
              <a:solidFill>
                <a:srgbClr val="FF0000"/>
              </a:solidFill>
              <a:prstDash val="dash"/>
            </a:ln>
            <a:effectLst/>
          </c:spPr>
          <c:marker>
            <c:symbol val="none"/>
          </c:marker>
          <c:dLbls>
            <c:dLbl>
              <c:idx val="1"/>
              <c:layout>
                <c:manualLayout>
                  <c:x val="0.66782812829191551"/>
                  <c:y val="-2.7575386410032078E-2"/>
                </c:manualLayout>
              </c:layout>
              <c:tx>
                <c:rich>
                  <a:bodyPr/>
                  <a:lstStyle/>
                  <a:p>
                    <a:pPr>
                      <a:defRPr/>
                    </a:pPr>
                    <a:r>
                      <a:rPr lang="en-US" dirty="0"/>
                      <a:t>UCL  1.84</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Only'!$C$2:$C$7</c:f>
              <c:numCache>
                <c:formatCode>0.0000</c:formatCode>
                <c:ptCount val="6"/>
                <c:pt idx="0">
                  <c:v>1.8422222222222222</c:v>
                </c:pt>
                <c:pt idx="1">
                  <c:v>1.8422222222222222</c:v>
                </c:pt>
                <c:pt idx="2">
                  <c:v>1.8422222222222222</c:v>
                </c:pt>
                <c:pt idx="3">
                  <c:v>1.8422222222222222</c:v>
                </c:pt>
                <c:pt idx="4">
                  <c:v>1.8422222222222222</c:v>
                </c:pt>
                <c:pt idx="5">
                  <c:v>1.8422222222222222</c:v>
                </c:pt>
              </c:numCache>
            </c:numRef>
          </c:val>
          <c:smooth val="0"/>
          <c:extLst>
            <c:ext xmlns:c16="http://schemas.microsoft.com/office/drawing/2014/chart" uri="{C3380CC4-5D6E-409C-BE32-E72D297353CC}">
              <c16:uniqueId val="{00000003-5B6D-4116-B323-2C8AF0BC4562}"/>
            </c:ext>
          </c:extLst>
        </c:ser>
        <c:ser>
          <c:idx val="2"/>
          <c:order val="2"/>
          <c:tx>
            <c:strRef>
              <c:f>'[Control AE SPR.xlsx]Control Only'!$D$1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Only'!$D$2:$D$7</c:f>
              <c:numCache>
                <c:formatCode>0.0000</c:formatCode>
                <c:ptCount val="6"/>
                <c:pt idx="0">
                  <c:v>1.4235185185185184</c:v>
                </c:pt>
                <c:pt idx="1">
                  <c:v>1.4235185185185184</c:v>
                </c:pt>
                <c:pt idx="2">
                  <c:v>1.4235185185185184</c:v>
                </c:pt>
                <c:pt idx="3">
                  <c:v>1.4235185185185184</c:v>
                </c:pt>
                <c:pt idx="4">
                  <c:v>1.4235185185185184</c:v>
                </c:pt>
                <c:pt idx="5">
                  <c:v>1.4235185185185184</c:v>
                </c:pt>
              </c:numCache>
            </c:numRef>
          </c:val>
          <c:smooth val="0"/>
          <c:extLst>
            <c:ext xmlns:c16="http://schemas.microsoft.com/office/drawing/2014/chart" uri="{C3380CC4-5D6E-409C-BE32-E72D297353CC}">
              <c16:uniqueId val="{00000004-5B6D-4116-B323-2C8AF0BC4562}"/>
            </c:ext>
          </c:extLst>
        </c:ser>
        <c:ser>
          <c:idx val="3"/>
          <c:order val="3"/>
          <c:tx>
            <c:strRef>
              <c:f>'[Control AE SPR.xlsx]Control Only'!$E$1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Only'!$E$2:$E$7</c:f>
              <c:numCache>
                <c:formatCode>0.0000</c:formatCode>
                <c:ptCount val="6"/>
                <c:pt idx="0">
                  <c:v>1.0048148148148148</c:v>
                </c:pt>
                <c:pt idx="1">
                  <c:v>1.0048148148148148</c:v>
                </c:pt>
                <c:pt idx="2">
                  <c:v>1.0048148148148148</c:v>
                </c:pt>
                <c:pt idx="3">
                  <c:v>1.0048148148148148</c:v>
                </c:pt>
                <c:pt idx="4">
                  <c:v>1.0048148148148148</c:v>
                </c:pt>
                <c:pt idx="5">
                  <c:v>1.0048148148148148</c:v>
                </c:pt>
              </c:numCache>
            </c:numRef>
          </c:val>
          <c:smooth val="0"/>
          <c:extLst>
            <c:ext xmlns:c16="http://schemas.microsoft.com/office/drawing/2014/chart" uri="{C3380CC4-5D6E-409C-BE32-E72D297353CC}">
              <c16:uniqueId val="{00000005-5B6D-4116-B323-2C8AF0BC4562}"/>
            </c:ext>
          </c:extLst>
        </c:ser>
        <c:ser>
          <c:idx val="4"/>
          <c:order val="4"/>
          <c:tx>
            <c:strRef>
              <c:f>'[Control AE SPR.xlsx]Control Only'!$F$1</c:f>
              <c:strCache>
                <c:ptCount val="1"/>
                <c:pt idx="0">
                  <c:v>Average</c:v>
                </c:pt>
              </c:strCache>
            </c:strRef>
          </c:tx>
          <c:spPr>
            <a:ln w="12700">
              <a:solidFill>
                <a:srgbClr val="009999"/>
              </a:solidFill>
              <a:prstDash val="solid"/>
            </a:ln>
            <a:effectLst/>
          </c:spPr>
          <c:marker>
            <c:symbol val="none"/>
          </c:marker>
          <c:dLbls>
            <c:dLbl>
              <c:idx val="1"/>
              <c:layout>
                <c:manualLayout>
                  <c:x val="0.651157293916655"/>
                  <c:y val="-2.7575386410032012E-2"/>
                </c:manualLayout>
              </c:layout>
              <c:tx>
                <c:rich>
                  <a:bodyPr/>
                  <a:lstStyle/>
                  <a:p>
                    <a:pPr>
                      <a:defRPr/>
                    </a:pPr>
                    <a:r>
                      <a:rPr lang="en-US" dirty="0"/>
                      <a:t>Average</a:t>
                    </a:r>
                    <a:r>
                      <a:rPr lang="en-US" baseline="0" dirty="0"/>
                      <a:t>  0.59</a:t>
                    </a:r>
                    <a:endParaRPr lang="en-US" dirty="0"/>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Only'!$F$2:$F$7</c:f>
              <c:numCache>
                <c:formatCode>0.0000</c:formatCode>
                <c:ptCount val="6"/>
                <c:pt idx="0">
                  <c:v>0.58611111111111103</c:v>
                </c:pt>
                <c:pt idx="1">
                  <c:v>0.58611111111111103</c:v>
                </c:pt>
                <c:pt idx="2">
                  <c:v>0.58611111111111103</c:v>
                </c:pt>
                <c:pt idx="3">
                  <c:v>0.58611111111111103</c:v>
                </c:pt>
                <c:pt idx="4">
                  <c:v>0.58611111111111103</c:v>
                </c:pt>
                <c:pt idx="5">
                  <c:v>0.58611111111111103</c:v>
                </c:pt>
              </c:numCache>
            </c:numRef>
          </c:val>
          <c:smooth val="0"/>
          <c:extLst>
            <c:ext xmlns:c16="http://schemas.microsoft.com/office/drawing/2014/chart" uri="{C3380CC4-5D6E-409C-BE32-E72D297353CC}">
              <c16:uniqueId val="{00000008-5B6D-4116-B323-2C8AF0BC4562}"/>
            </c:ext>
          </c:extLst>
        </c:ser>
        <c:ser>
          <c:idx val="5"/>
          <c:order val="5"/>
          <c:tx>
            <c:strRef>
              <c:f>'[Control AE SPR.xlsx]Control Only'!$G$1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Only'!$G$2:$G$7</c:f>
              <c:numCache>
                <c:formatCode>0.0000</c:formatCode>
                <c:ptCount val="6"/>
                <c:pt idx="0">
                  <c:v>0.16740740740740734</c:v>
                </c:pt>
                <c:pt idx="1">
                  <c:v>0.16740740740740734</c:v>
                </c:pt>
                <c:pt idx="2">
                  <c:v>0.16740740740740734</c:v>
                </c:pt>
                <c:pt idx="3">
                  <c:v>0.16740740740740734</c:v>
                </c:pt>
                <c:pt idx="4">
                  <c:v>0.16740740740740734</c:v>
                </c:pt>
                <c:pt idx="5">
                  <c:v>0.16740740740740734</c:v>
                </c:pt>
              </c:numCache>
            </c:numRef>
          </c:val>
          <c:smooth val="0"/>
          <c:extLst>
            <c:ext xmlns:c16="http://schemas.microsoft.com/office/drawing/2014/chart" uri="{C3380CC4-5D6E-409C-BE32-E72D297353CC}">
              <c16:uniqueId val="{00000009-5B6D-4116-B323-2C8AF0BC4562}"/>
            </c:ext>
          </c:extLst>
        </c:ser>
        <c:ser>
          <c:idx val="6"/>
          <c:order val="6"/>
          <c:tx>
            <c:strRef>
              <c:f>'[Control AE SPR.xlsx]Control Only'!$H$1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Only'!$H$2:$H$7</c:f>
              <c:numCache>
                <c:formatCode>0.0000</c:formatCode>
                <c:ptCount val="6"/>
                <c:pt idx="0">
                  <c:v>-0.25129629629629635</c:v>
                </c:pt>
                <c:pt idx="1">
                  <c:v>-0.25129629629629635</c:v>
                </c:pt>
                <c:pt idx="2">
                  <c:v>-0.25129629629629635</c:v>
                </c:pt>
                <c:pt idx="3">
                  <c:v>-0.25129629629629635</c:v>
                </c:pt>
                <c:pt idx="4">
                  <c:v>-0.25129629629629635</c:v>
                </c:pt>
                <c:pt idx="5">
                  <c:v>-0.25129629629629635</c:v>
                </c:pt>
              </c:numCache>
            </c:numRef>
          </c:val>
          <c:smooth val="0"/>
          <c:extLst>
            <c:ext xmlns:c16="http://schemas.microsoft.com/office/drawing/2014/chart" uri="{C3380CC4-5D6E-409C-BE32-E72D297353CC}">
              <c16:uniqueId val="{0000000A-5B6D-4116-B323-2C8AF0BC4562}"/>
            </c:ext>
          </c:extLst>
        </c:ser>
        <c:ser>
          <c:idx val="7"/>
          <c:order val="7"/>
          <c:tx>
            <c:strRef>
              <c:f>'[Control AE SPR.xlsx]Control Only'!$I$1</c:f>
              <c:strCache>
                <c:ptCount val="1"/>
                <c:pt idx="0">
                  <c:v>LCL</c:v>
                </c:pt>
              </c:strCache>
            </c:strRef>
          </c:tx>
          <c:spPr>
            <a:ln w="12700">
              <a:solidFill>
                <a:srgbClr val="FF0000"/>
              </a:solidFill>
              <a:prstDash val="dash"/>
            </a:ln>
            <a:effectLst/>
          </c:spPr>
          <c:marker>
            <c:symbol val="none"/>
          </c:marker>
          <c:dLbls>
            <c:dLbl>
              <c:idx val="1"/>
              <c:layout>
                <c:manualLayout>
                  <c:x val="-1.4634146903558552E-2"/>
                  <c:y val="-2.016806829447872E-2"/>
                </c:manualLayout>
              </c:layout>
              <c:tx>
                <c:rich>
                  <a:bodyPr/>
                  <a:lstStyle/>
                  <a:p>
                    <a:pPr>
                      <a:defRPr/>
                    </a:pPr>
                    <a:r>
                      <a:rPr lang="en-US"/>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B6D-4116-B323-2C8AF0BC4562}"/>
                </c:ext>
              </c:extLst>
            </c:dLbl>
            <c:dLbl>
              <c:idx val="5"/>
              <c:layout>
                <c:manualLayout>
                  <c:x val="-1.4634146903558552E-2"/>
                  <c:y val="-2.016806829447872E-2"/>
                </c:manualLayout>
              </c:layout>
              <c:numFmt formatCode="0.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B6D-4116-B323-2C8AF0BC45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SPR.xlsx]Control Only'!$A$2:$A$7</c:f>
              <c:strCache>
                <c:ptCount val="6"/>
                <c:pt idx="0">
                  <c:v>H2 2021 (n=2)</c:v>
                </c:pt>
                <c:pt idx="1">
                  <c:v>H1 2022 (n=8)</c:v>
                </c:pt>
                <c:pt idx="2">
                  <c:v>H2 2022 (n=10)</c:v>
                </c:pt>
                <c:pt idx="3">
                  <c:v>H1 2023 (n=9)</c:v>
                </c:pt>
                <c:pt idx="4">
                  <c:v>H2 2023 (n=4)</c:v>
                </c:pt>
                <c:pt idx="5">
                  <c:v>H1 2024 (n=0)</c:v>
                </c:pt>
              </c:strCache>
            </c:strRef>
          </c:cat>
          <c:val>
            <c:numRef>
              <c:f>'[Control AE SPR.xlsx]Control Only'!$I$2:$I$7</c:f>
              <c:numCache>
                <c:formatCode>0.0000</c:formatCode>
                <c:ptCount val="6"/>
                <c:pt idx="0">
                  <c:v>-0.67000000000000015</c:v>
                </c:pt>
                <c:pt idx="1">
                  <c:v>-0.67000000000000015</c:v>
                </c:pt>
                <c:pt idx="2">
                  <c:v>-0.67000000000000015</c:v>
                </c:pt>
                <c:pt idx="3">
                  <c:v>-0.67000000000000015</c:v>
                </c:pt>
                <c:pt idx="4">
                  <c:v>-0.67000000000000015</c:v>
                </c:pt>
                <c:pt idx="5">
                  <c:v>-0.67000000000000015</c:v>
                </c:pt>
              </c:numCache>
            </c:numRef>
          </c:val>
          <c:smooth val="0"/>
          <c:extLst>
            <c:ext xmlns:c16="http://schemas.microsoft.com/office/drawing/2014/chart" uri="{C3380CC4-5D6E-409C-BE32-E72D297353CC}">
              <c16:uniqueId val="{0000000D-5B6D-4116-B323-2C8AF0BC4562}"/>
            </c:ext>
          </c:extLst>
        </c:ser>
        <c:dLbls>
          <c:showLegendKey val="0"/>
          <c:showVal val="0"/>
          <c:showCatName val="0"/>
          <c:showSerName val="0"/>
          <c:showPercent val="0"/>
          <c:showBubbleSize val="0"/>
        </c:dLbls>
        <c:marker val="1"/>
        <c:smooth val="0"/>
        <c:axId val="1205969040"/>
        <c:axId val="1110969264"/>
      </c:lineChart>
      <c:catAx>
        <c:axId val="1205969040"/>
        <c:scaling>
          <c:orientation val="minMax"/>
        </c:scaling>
        <c:delete val="0"/>
        <c:axPos val="b"/>
        <c:title>
          <c:tx>
            <c:rich>
              <a:bodyPr/>
              <a:lstStyle/>
              <a:p>
                <a:pPr>
                  <a:defRPr/>
                </a:pPr>
                <a:r>
                  <a:rPr lang="en-US" dirty="0"/>
                  <a:t>DC Period</a:t>
                </a:r>
              </a:p>
            </c:rich>
          </c:tx>
          <c:overlay val="0"/>
        </c:title>
        <c:numFmt formatCode="General" sourceLinked="1"/>
        <c:majorTickMark val="out"/>
        <c:minorTickMark val="none"/>
        <c:tickLblPos val="nextTo"/>
        <c:txPr>
          <a:bodyPr/>
          <a:lstStyle/>
          <a:p>
            <a:pPr>
              <a:defRPr sz="1200"/>
            </a:pPr>
            <a:endParaRPr lang="en-US"/>
          </a:p>
        </c:txPr>
        <c:crossAx val="1110969264"/>
        <c:crossesAt val="-1"/>
        <c:auto val="0"/>
        <c:lblAlgn val="ctr"/>
        <c:lblOffset val="100"/>
        <c:noMultiLvlLbl val="0"/>
      </c:catAx>
      <c:valAx>
        <c:axId val="1110969264"/>
        <c:scaling>
          <c:orientation val="minMax"/>
          <c:min val="0"/>
        </c:scaling>
        <c:delete val="0"/>
        <c:axPos val="l"/>
        <c:title>
          <c:tx>
            <c:rich>
              <a:bodyPr/>
              <a:lstStyle/>
              <a:p>
                <a:pPr>
                  <a:defRPr sz="1200"/>
                </a:pPr>
                <a:r>
                  <a:rPr lang="en-US" sz="1200"/>
                  <a:t>Average Respiratory Related AEs</a:t>
                </a:r>
              </a:p>
            </c:rich>
          </c:tx>
          <c:overlay val="0"/>
        </c:title>
        <c:numFmt formatCode="0.0" sourceLinked="0"/>
        <c:majorTickMark val="out"/>
        <c:minorTickMark val="none"/>
        <c:tickLblPos val="nextTo"/>
        <c:crossAx val="120596904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RHO Program: Average Respiratory Related Adverse Events While Weaning from Home Oxygen</a:t>
            </a:r>
          </a:p>
        </c:rich>
      </c:tx>
      <c:overlay val="0"/>
    </c:title>
    <c:autoTitleDeleted val="0"/>
    <c:plotArea>
      <c:layout/>
      <c:lineChart>
        <c:grouping val="standard"/>
        <c:varyColors val="0"/>
        <c:ser>
          <c:idx val="0"/>
          <c:order val="0"/>
          <c:tx>
            <c:strRef>
              <c:f>'[Control AE SPR.xlsx]RHO Only'!$B$1</c:f>
              <c:strCache>
                <c:ptCount val="1"/>
                <c:pt idx="0">
                  <c:v>AE Rate</c:v>
                </c:pt>
              </c:strCache>
            </c:strRef>
          </c:tx>
          <c:spPr>
            <a:ln w="28575">
              <a:solidFill>
                <a:srgbClr val="000080"/>
              </a:solidFill>
              <a:prstDash val="solid"/>
            </a:ln>
            <a:effectLst/>
          </c:spPr>
          <c:marker>
            <c:symbol val="circle"/>
            <c:size val="6"/>
            <c:spPr>
              <a:solidFill>
                <a:srgbClr val="000080"/>
              </a:solidFill>
              <a:ln w="28575">
                <a:solidFill>
                  <a:srgbClr val="000080"/>
                </a:solidFill>
                <a:prstDash val="solid"/>
              </a:ln>
            </c:spPr>
          </c:marker>
          <c:dLbls>
            <c:dLbl>
              <c:idx val="0"/>
              <c:layout>
                <c:manualLayout>
                  <c:x val="-6.1134870331756167E-3"/>
                  <c:y val="-4.6675998833479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22-4271-B4B9-DF486070C999}"/>
                </c:ext>
              </c:extLst>
            </c:dLbl>
            <c:dLbl>
              <c:idx val="5"/>
              <c:layout>
                <c:manualLayout>
                  <c:x val="-1.8616612814620979E-2"/>
                  <c:y val="-3.55648877223680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22-4271-B4B9-DF486070C999}"/>
                </c:ext>
              </c:extLst>
            </c:dLbl>
            <c:numFmt formatCode="#,##0.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Only'!$B$2:$B$7</c:f>
              <c:numCache>
                <c:formatCode>0.0000</c:formatCode>
                <c:ptCount val="6"/>
                <c:pt idx="0">
                  <c:v>0.15384615384615385</c:v>
                </c:pt>
                <c:pt idx="1">
                  <c:v>0.32758620689655171</c:v>
                </c:pt>
                <c:pt idx="2">
                  <c:v>0.22764227642276422</c:v>
                </c:pt>
                <c:pt idx="3">
                  <c:v>0.30588235294117649</c:v>
                </c:pt>
                <c:pt idx="4">
                  <c:v>9.6385542168674704E-2</c:v>
                </c:pt>
                <c:pt idx="5">
                  <c:v>0</c:v>
                </c:pt>
              </c:numCache>
            </c:numRef>
          </c:val>
          <c:smooth val="0"/>
          <c:extLst>
            <c:ext xmlns:c16="http://schemas.microsoft.com/office/drawing/2014/chart" uri="{C3380CC4-5D6E-409C-BE32-E72D297353CC}">
              <c16:uniqueId val="{00000000-95C5-4770-9EE7-DABEAFE76C31}"/>
            </c:ext>
          </c:extLst>
        </c:ser>
        <c:ser>
          <c:idx val="1"/>
          <c:order val="1"/>
          <c:tx>
            <c:strRef>
              <c:f>'[Control AE SPR.xlsx]RHO Only'!$C$1</c:f>
              <c:strCache>
                <c:ptCount val="1"/>
                <c:pt idx="0">
                  <c:v>UCL</c:v>
                </c:pt>
              </c:strCache>
            </c:strRef>
          </c:tx>
          <c:spPr>
            <a:ln w="12700">
              <a:solidFill>
                <a:srgbClr val="FF0000"/>
              </a:solidFill>
              <a:prstDash val="dash"/>
            </a:ln>
            <a:effectLst/>
          </c:spPr>
          <c:marker>
            <c:symbol val="none"/>
          </c:marker>
          <c:dLbls>
            <c:dLbl>
              <c:idx val="1"/>
              <c:layout>
                <c:manualLayout>
                  <c:x val="0.66574427399500791"/>
                  <c:y val="-2.3871682706328376E-2"/>
                </c:manualLayout>
              </c:layout>
              <c:tx>
                <c:rich>
                  <a:bodyPr/>
                  <a:lstStyle/>
                  <a:p>
                    <a:pPr>
                      <a:defRPr/>
                    </a:pPr>
                    <a:r>
                      <a:rPr lang="en-US"/>
                      <a:t>UCL  0.54</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Only'!$C$2:$C$7</c:f>
              <c:numCache>
                <c:formatCode>0.0000</c:formatCode>
                <c:ptCount val="6"/>
                <c:pt idx="0">
                  <c:v>0.53517676708658801</c:v>
                </c:pt>
                <c:pt idx="1">
                  <c:v>0.53517676708658801</c:v>
                </c:pt>
                <c:pt idx="2">
                  <c:v>0.53517676708658801</c:v>
                </c:pt>
                <c:pt idx="3">
                  <c:v>0.53517676708658801</c:v>
                </c:pt>
                <c:pt idx="4">
                  <c:v>0.53517676708658801</c:v>
                </c:pt>
                <c:pt idx="5">
                  <c:v>0.53517676708658801</c:v>
                </c:pt>
              </c:numCache>
            </c:numRef>
          </c:val>
          <c:smooth val="0"/>
          <c:extLst>
            <c:ext xmlns:c16="http://schemas.microsoft.com/office/drawing/2014/chart" uri="{C3380CC4-5D6E-409C-BE32-E72D297353CC}">
              <c16:uniqueId val="{00000003-95C5-4770-9EE7-DABEAFE76C31}"/>
            </c:ext>
          </c:extLst>
        </c:ser>
        <c:ser>
          <c:idx val="2"/>
          <c:order val="2"/>
          <c:tx>
            <c:strRef>
              <c:f>'[Control AE SPR.xlsx]RHO Only'!$D$1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Only'!$D$2:$D$7</c:f>
              <c:numCache>
                <c:formatCode>0.0000</c:formatCode>
                <c:ptCount val="6"/>
                <c:pt idx="0">
                  <c:v>0.41852576318413204</c:v>
                </c:pt>
                <c:pt idx="1">
                  <c:v>0.41852576318413204</c:v>
                </c:pt>
                <c:pt idx="2">
                  <c:v>0.41852576318413204</c:v>
                </c:pt>
                <c:pt idx="3">
                  <c:v>0.41852576318413204</c:v>
                </c:pt>
                <c:pt idx="4">
                  <c:v>0.41852576318413204</c:v>
                </c:pt>
                <c:pt idx="5">
                  <c:v>0.41852576318413204</c:v>
                </c:pt>
              </c:numCache>
            </c:numRef>
          </c:val>
          <c:smooth val="0"/>
          <c:extLst>
            <c:ext xmlns:c16="http://schemas.microsoft.com/office/drawing/2014/chart" uri="{C3380CC4-5D6E-409C-BE32-E72D297353CC}">
              <c16:uniqueId val="{00000004-95C5-4770-9EE7-DABEAFE76C31}"/>
            </c:ext>
          </c:extLst>
        </c:ser>
        <c:ser>
          <c:idx val="3"/>
          <c:order val="3"/>
          <c:tx>
            <c:strRef>
              <c:f>'[Control AE SPR.xlsx]RHO Only'!$E$1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Only'!$E$2:$E$7</c:f>
              <c:numCache>
                <c:formatCode>0.0000</c:formatCode>
                <c:ptCount val="6"/>
                <c:pt idx="0">
                  <c:v>0.30187475928167612</c:v>
                </c:pt>
                <c:pt idx="1">
                  <c:v>0.30187475928167612</c:v>
                </c:pt>
                <c:pt idx="2">
                  <c:v>0.30187475928167612</c:v>
                </c:pt>
                <c:pt idx="3">
                  <c:v>0.30187475928167612</c:v>
                </c:pt>
                <c:pt idx="4">
                  <c:v>0.30187475928167612</c:v>
                </c:pt>
                <c:pt idx="5">
                  <c:v>0.30187475928167612</c:v>
                </c:pt>
              </c:numCache>
            </c:numRef>
          </c:val>
          <c:smooth val="0"/>
          <c:extLst>
            <c:ext xmlns:c16="http://schemas.microsoft.com/office/drawing/2014/chart" uri="{C3380CC4-5D6E-409C-BE32-E72D297353CC}">
              <c16:uniqueId val="{00000005-95C5-4770-9EE7-DABEAFE76C31}"/>
            </c:ext>
          </c:extLst>
        </c:ser>
        <c:ser>
          <c:idx val="4"/>
          <c:order val="4"/>
          <c:tx>
            <c:strRef>
              <c:f>'[Control AE SPR.xlsx]RHO Only'!$F$1</c:f>
              <c:strCache>
                <c:ptCount val="1"/>
                <c:pt idx="0">
                  <c:v>Average</c:v>
                </c:pt>
              </c:strCache>
            </c:strRef>
          </c:tx>
          <c:spPr>
            <a:ln w="12700">
              <a:solidFill>
                <a:srgbClr val="009999"/>
              </a:solidFill>
              <a:prstDash val="solid"/>
            </a:ln>
            <a:effectLst/>
          </c:spPr>
          <c:marker>
            <c:symbol val="none"/>
          </c:marker>
          <c:dLbls>
            <c:dLbl>
              <c:idx val="1"/>
              <c:layout>
                <c:manualLayout>
                  <c:x val="0.64803151247129365"/>
                  <c:y val="-2.7575386410032078E-2"/>
                </c:manualLayout>
              </c:layout>
              <c:tx>
                <c:rich>
                  <a:bodyPr/>
                  <a:lstStyle/>
                  <a:p>
                    <a:pPr>
                      <a:defRPr/>
                    </a:pPr>
                    <a:r>
                      <a:rPr lang="en-US"/>
                      <a:t>Average  0.19</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Only'!$F$2:$F$7</c:f>
              <c:numCache>
                <c:formatCode>0.0000</c:formatCode>
                <c:ptCount val="6"/>
                <c:pt idx="0">
                  <c:v>0.18522375537922017</c:v>
                </c:pt>
                <c:pt idx="1">
                  <c:v>0.18522375537922017</c:v>
                </c:pt>
                <c:pt idx="2">
                  <c:v>0.18522375537922017</c:v>
                </c:pt>
                <c:pt idx="3">
                  <c:v>0.18522375537922017</c:v>
                </c:pt>
                <c:pt idx="4">
                  <c:v>0.18522375537922017</c:v>
                </c:pt>
                <c:pt idx="5">
                  <c:v>0.18522375537922017</c:v>
                </c:pt>
              </c:numCache>
            </c:numRef>
          </c:val>
          <c:smooth val="0"/>
          <c:extLst>
            <c:ext xmlns:c16="http://schemas.microsoft.com/office/drawing/2014/chart" uri="{C3380CC4-5D6E-409C-BE32-E72D297353CC}">
              <c16:uniqueId val="{00000008-95C5-4770-9EE7-DABEAFE76C31}"/>
            </c:ext>
          </c:extLst>
        </c:ser>
        <c:ser>
          <c:idx val="5"/>
          <c:order val="5"/>
          <c:tx>
            <c:strRef>
              <c:f>'[Control AE SPR.xlsx]RHO Only'!$G$1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Only'!$G$2:$G$7</c:f>
              <c:numCache>
                <c:formatCode>0.0000</c:formatCode>
                <c:ptCount val="6"/>
                <c:pt idx="0">
                  <c:v>6.8572751476764227E-2</c:v>
                </c:pt>
                <c:pt idx="1">
                  <c:v>6.8572751476764227E-2</c:v>
                </c:pt>
                <c:pt idx="2">
                  <c:v>6.8572751476764227E-2</c:v>
                </c:pt>
                <c:pt idx="3">
                  <c:v>6.8572751476764227E-2</c:v>
                </c:pt>
                <c:pt idx="4">
                  <c:v>6.8572751476764227E-2</c:v>
                </c:pt>
                <c:pt idx="5">
                  <c:v>6.8572751476764227E-2</c:v>
                </c:pt>
              </c:numCache>
            </c:numRef>
          </c:val>
          <c:smooth val="0"/>
          <c:extLst>
            <c:ext xmlns:c16="http://schemas.microsoft.com/office/drawing/2014/chart" uri="{C3380CC4-5D6E-409C-BE32-E72D297353CC}">
              <c16:uniqueId val="{00000009-95C5-4770-9EE7-DABEAFE76C31}"/>
            </c:ext>
          </c:extLst>
        </c:ser>
        <c:ser>
          <c:idx val="6"/>
          <c:order val="6"/>
          <c:tx>
            <c:strRef>
              <c:f>'[Control AE SPR.xlsx]RHO Only'!$H$1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Only'!$H$2:$H$7</c:f>
              <c:numCache>
                <c:formatCode>0.0000</c:formatCode>
                <c:ptCount val="6"/>
                <c:pt idx="0">
                  <c:v>-4.807825242569172E-2</c:v>
                </c:pt>
                <c:pt idx="1">
                  <c:v>-4.807825242569172E-2</c:v>
                </c:pt>
                <c:pt idx="2">
                  <c:v>-4.807825242569172E-2</c:v>
                </c:pt>
                <c:pt idx="3">
                  <c:v>-4.807825242569172E-2</c:v>
                </c:pt>
                <c:pt idx="4">
                  <c:v>-4.807825242569172E-2</c:v>
                </c:pt>
                <c:pt idx="5">
                  <c:v>-4.807825242569172E-2</c:v>
                </c:pt>
              </c:numCache>
            </c:numRef>
          </c:val>
          <c:smooth val="0"/>
          <c:extLst>
            <c:ext xmlns:c16="http://schemas.microsoft.com/office/drawing/2014/chart" uri="{C3380CC4-5D6E-409C-BE32-E72D297353CC}">
              <c16:uniqueId val="{0000000A-95C5-4770-9EE7-DABEAFE76C31}"/>
            </c:ext>
          </c:extLst>
        </c:ser>
        <c:ser>
          <c:idx val="7"/>
          <c:order val="7"/>
          <c:tx>
            <c:strRef>
              <c:f>'[Control AE SPR.xlsx]RHO Only'!$I$1</c:f>
              <c:strCache>
                <c:ptCount val="1"/>
                <c:pt idx="0">
                  <c:v>LCL</c:v>
                </c:pt>
              </c:strCache>
            </c:strRef>
          </c:tx>
          <c:spPr>
            <a:ln w="12700">
              <a:solidFill>
                <a:srgbClr val="FF0000"/>
              </a:solidFill>
              <a:prstDash val="dash"/>
            </a:ln>
            <a:effectLst/>
          </c:spPr>
          <c:marker>
            <c:symbol val="none"/>
          </c:marker>
          <c:dLbls>
            <c:dLbl>
              <c:idx val="1"/>
              <c:layout>
                <c:manualLayout>
                  <c:x val="-1.4634146903558552E-2"/>
                  <c:y val="-2.0168068294478571E-2"/>
                </c:manualLayout>
              </c:layout>
              <c:tx>
                <c:rich>
                  <a:bodyPr/>
                  <a:lstStyle/>
                  <a:p>
                    <a:pPr>
                      <a:defRPr/>
                    </a:pPr>
                    <a:r>
                      <a:rPr lang="en-US"/>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5C5-4770-9EE7-DABEAFE76C31}"/>
                </c:ext>
              </c:extLst>
            </c:dLbl>
            <c:dLbl>
              <c:idx val="4"/>
              <c:layout>
                <c:manualLayout>
                  <c:x val="-1.4634146903558552E-2"/>
                  <c:y val="-2.0168068294478571E-2"/>
                </c:manualLayout>
              </c:layout>
              <c:numFmt formatCode="0.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5C5-4770-9EE7-DABEAFE76C3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AE SPR.xlsx]RHO Only'!$A$2:$A$7</c:f>
              <c:strCache>
                <c:ptCount val="6"/>
                <c:pt idx="0">
                  <c:v>H2 2021 (n=26)</c:v>
                </c:pt>
                <c:pt idx="1">
                  <c:v>H1 2022 (n=58)</c:v>
                </c:pt>
                <c:pt idx="2">
                  <c:v>H2 2022 (n=123)</c:v>
                </c:pt>
                <c:pt idx="3">
                  <c:v>H1 2023 (n=85)</c:v>
                </c:pt>
                <c:pt idx="4">
                  <c:v>H2 2023 (n=83)</c:v>
                </c:pt>
                <c:pt idx="5">
                  <c:v>H1 2024 (n=6)</c:v>
                </c:pt>
              </c:strCache>
            </c:strRef>
          </c:cat>
          <c:val>
            <c:numRef>
              <c:f>'[Control AE SPR.xlsx]RHO Only'!$I$2:$I$7</c:f>
              <c:numCache>
                <c:formatCode>0.0000</c:formatCode>
                <c:ptCount val="6"/>
                <c:pt idx="0">
                  <c:v>-0.16472925632814764</c:v>
                </c:pt>
                <c:pt idx="1">
                  <c:v>-0.16472925632814764</c:v>
                </c:pt>
                <c:pt idx="2">
                  <c:v>-0.16472925632814764</c:v>
                </c:pt>
                <c:pt idx="3">
                  <c:v>-0.16472925632814764</c:v>
                </c:pt>
                <c:pt idx="4">
                  <c:v>-0.16472925632814764</c:v>
                </c:pt>
                <c:pt idx="5">
                  <c:v>-0.16472925632814764</c:v>
                </c:pt>
              </c:numCache>
            </c:numRef>
          </c:val>
          <c:smooth val="0"/>
          <c:extLst>
            <c:ext xmlns:c16="http://schemas.microsoft.com/office/drawing/2014/chart" uri="{C3380CC4-5D6E-409C-BE32-E72D297353CC}">
              <c16:uniqueId val="{0000000D-95C5-4770-9EE7-DABEAFE76C31}"/>
            </c:ext>
          </c:extLst>
        </c:ser>
        <c:dLbls>
          <c:showLegendKey val="0"/>
          <c:showVal val="0"/>
          <c:showCatName val="0"/>
          <c:showSerName val="0"/>
          <c:showPercent val="0"/>
          <c:showBubbleSize val="0"/>
        </c:dLbls>
        <c:marker val="1"/>
        <c:smooth val="0"/>
        <c:axId val="1195056256"/>
        <c:axId val="735515936"/>
      </c:lineChart>
      <c:catAx>
        <c:axId val="1195056256"/>
        <c:scaling>
          <c:orientation val="minMax"/>
        </c:scaling>
        <c:delete val="0"/>
        <c:axPos val="b"/>
        <c:title>
          <c:tx>
            <c:rich>
              <a:bodyPr/>
              <a:lstStyle/>
              <a:p>
                <a:pPr>
                  <a:defRPr/>
                </a:pPr>
                <a:r>
                  <a:rPr lang="en-US"/>
                  <a:t>DC Period</a:t>
                </a:r>
              </a:p>
            </c:rich>
          </c:tx>
          <c:overlay val="0"/>
        </c:title>
        <c:numFmt formatCode="General" sourceLinked="1"/>
        <c:majorTickMark val="out"/>
        <c:minorTickMark val="none"/>
        <c:tickLblPos val="nextTo"/>
        <c:txPr>
          <a:bodyPr/>
          <a:lstStyle/>
          <a:p>
            <a:pPr>
              <a:defRPr sz="1200"/>
            </a:pPr>
            <a:endParaRPr lang="en-US"/>
          </a:p>
        </c:txPr>
        <c:crossAx val="735515936"/>
        <c:crossesAt val="-0.2"/>
        <c:auto val="0"/>
        <c:lblAlgn val="ctr"/>
        <c:lblOffset val="100"/>
        <c:noMultiLvlLbl val="0"/>
      </c:catAx>
      <c:valAx>
        <c:axId val="735515936"/>
        <c:scaling>
          <c:orientation val="minMax"/>
          <c:max val="2"/>
          <c:min val="0"/>
        </c:scaling>
        <c:delete val="0"/>
        <c:axPos val="l"/>
        <c:title>
          <c:tx>
            <c:rich>
              <a:bodyPr/>
              <a:lstStyle/>
              <a:p>
                <a:pPr>
                  <a:defRPr/>
                </a:pPr>
                <a:r>
                  <a:rPr lang="en-US"/>
                  <a:t>Average Respiratory Related AEs</a:t>
                </a:r>
              </a:p>
            </c:rich>
          </c:tx>
          <c:overlay val="0"/>
        </c:title>
        <c:numFmt formatCode="0.0" sourceLinked="0"/>
        <c:majorTickMark val="out"/>
        <c:minorTickMark val="none"/>
        <c:tickLblPos val="nextTo"/>
        <c:crossAx val="1195056256"/>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Control: Average Duration of Home Oxygen Therapy for Infants NOT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v>Control</c:v>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Duration'!$B$2:$B$11</c:f>
              <c:numCache>
                <c:formatCode>0.0</c:formatCode>
                <c:ptCount val="10"/>
                <c:pt idx="0">
                  <c:v>262.5</c:v>
                </c:pt>
                <c:pt idx="1">
                  <c:v>226.28571428571428</c:v>
                </c:pt>
                <c:pt idx="2">
                  <c:v>99.222222222222229</c:v>
                </c:pt>
                <c:pt idx="3">
                  <c:v>120.69230769230769</c:v>
                </c:pt>
                <c:pt idx="4">
                  <c:v>120.90909090909091</c:v>
                </c:pt>
                <c:pt idx="5">
                  <c:v>127.78571428571429</c:v>
                </c:pt>
                <c:pt idx="6">
                  <c:v>102.25</c:v>
                </c:pt>
                <c:pt idx="7">
                  <c:v>66.8</c:v>
                </c:pt>
                <c:pt idx="8">
                  <c:v>64.400000000000006</c:v>
                </c:pt>
                <c:pt idx="9">
                  <c:v>26</c:v>
                </c:pt>
              </c:numCache>
            </c:numRef>
          </c:val>
          <c:smooth val="0"/>
          <c:extLst>
            <c:ext xmlns:c16="http://schemas.microsoft.com/office/drawing/2014/chart" uri="{C3380CC4-5D6E-409C-BE32-E72D297353CC}">
              <c16:uniqueId val="{0000000A-93AE-48E1-A273-D7635C70921F}"/>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9.4899852362204731E-2"/>
                  <c:y val="-2.310121726398994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3AE-48E1-A273-D7635C70921F}"/>
                </c:ext>
              </c:extLst>
            </c:dLbl>
            <c:dLbl>
              <c:idx val="3"/>
              <c:layout>
                <c:manualLayout>
                  <c:x val="-0.17075672572178482"/>
                  <c:y val="-2.4139699787821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Duration'!$C$2:$C$11</c:f>
              <c:numCache>
                <c:formatCode>0.0</c:formatCode>
                <c:ptCount val="10"/>
                <c:pt idx="0">
                  <c:v>201.9943263680764</c:v>
                </c:pt>
                <c:pt idx="1">
                  <c:v>201.9943263680764</c:v>
                </c:pt>
                <c:pt idx="2">
                  <c:v>201.9943263680764</c:v>
                </c:pt>
                <c:pt idx="3">
                  <c:v>201.9943263680764</c:v>
                </c:pt>
                <c:pt idx="4">
                  <c:v>201.9943263680764</c:v>
                </c:pt>
                <c:pt idx="5">
                  <c:v>201.9943263680764</c:v>
                </c:pt>
                <c:pt idx="6">
                  <c:v>201.9943263680764</c:v>
                </c:pt>
                <c:pt idx="7">
                  <c:v>201.9943263680764</c:v>
                </c:pt>
                <c:pt idx="8">
                  <c:v>201.9943263680764</c:v>
                </c:pt>
                <c:pt idx="9">
                  <c:v>201.9943263680764</c:v>
                </c:pt>
              </c:numCache>
            </c:numRef>
          </c:val>
          <c:smooth val="0"/>
          <c:extLst>
            <c:ext xmlns:c16="http://schemas.microsoft.com/office/drawing/2014/chart" uri="{C3380CC4-5D6E-409C-BE32-E72D297353CC}">
              <c16:uniqueId val="{0000000D-93AE-48E1-A273-D7635C70921F}"/>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Duration'!$D$2:$D$8</c:f>
              <c:numCache>
                <c:formatCode>0.0</c:formatCode>
                <c:ptCount val="7"/>
                <c:pt idx="0">
                  <c:v>175.2243858918859</c:v>
                </c:pt>
                <c:pt idx="1">
                  <c:v>175.2243858918859</c:v>
                </c:pt>
                <c:pt idx="2">
                  <c:v>175.2243858918859</c:v>
                </c:pt>
                <c:pt idx="3">
                  <c:v>175.2243858918859</c:v>
                </c:pt>
                <c:pt idx="4">
                  <c:v>175.2243858918859</c:v>
                </c:pt>
                <c:pt idx="5">
                  <c:v>175.2243858918859</c:v>
                </c:pt>
                <c:pt idx="6">
                  <c:v>175.2243858918859</c:v>
                </c:pt>
              </c:numCache>
            </c:numRef>
          </c:val>
          <c:smooth val="0"/>
          <c:extLst>
            <c:ext xmlns:c16="http://schemas.microsoft.com/office/drawing/2014/chart" uri="{C3380CC4-5D6E-409C-BE32-E72D297353CC}">
              <c16:uniqueId val="{0000000E-93AE-48E1-A273-D7635C70921F}"/>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Duration'!$E$2:$E$8</c:f>
              <c:numCache>
                <c:formatCode>0.0</c:formatCode>
                <c:ptCount val="7"/>
                <c:pt idx="0">
                  <c:v>148.45444541569543</c:v>
                </c:pt>
                <c:pt idx="1">
                  <c:v>148.45444541569543</c:v>
                </c:pt>
                <c:pt idx="2">
                  <c:v>148.45444541569543</c:v>
                </c:pt>
                <c:pt idx="3">
                  <c:v>148.45444541569543</c:v>
                </c:pt>
                <c:pt idx="4">
                  <c:v>148.45444541569543</c:v>
                </c:pt>
                <c:pt idx="5">
                  <c:v>148.45444541569543</c:v>
                </c:pt>
                <c:pt idx="6">
                  <c:v>148.45444541569543</c:v>
                </c:pt>
              </c:numCache>
            </c:numRef>
          </c:val>
          <c:smooth val="0"/>
          <c:extLst>
            <c:ext xmlns:c16="http://schemas.microsoft.com/office/drawing/2014/chart" uri="{C3380CC4-5D6E-409C-BE32-E72D297353CC}">
              <c16:uniqueId val="{0000000F-93AE-48E1-A273-D7635C70921F}"/>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9.4043061023622046E-2"/>
                  <c:y val="-2.2062734740158456E-2"/>
                </c:manualLayout>
              </c:layout>
              <c:tx>
                <c:rich>
                  <a:bodyPr wrap="square" lIns="38100" tIns="19050" rIns="38100" bIns="19050" anchor="ctr">
                    <a:spAutoFit/>
                  </a:bodyPr>
                  <a:lstStyle/>
                  <a:p>
                    <a:pPr>
                      <a:defRPr sz="1400">
                        <a:latin typeface="Century Gothic" panose="020B0502020202020204" pitchFamily="34" charset="0"/>
                      </a:defRPr>
                    </a:pPr>
                    <a:r>
                      <a:rPr lang="en-US" sz="14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93AE-48E1-A273-D7635C70921F}"/>
                </c:ext>
              </c:extLst>
            </c:dLbl>
            <c:dLbl>
              <c:idx val="3"/>
              <c:layout>
                <c:manualLayout>
                  <c:x val="-0.23702083333333332"/>
                  <c:y val="-2.2062734740158456E-2"/>
                </c:manualLayout>
              </c:layout>
              <c:numFmt formatCode="0.00" sourceLinked="0"/>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3AE-48E1-A273-D7635C70921F}"/>
                </c:ext>
              </c:extLst>
            </c:dLbl>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Duration'!$F$2:$F$11</c:f>
              <c:numCache>
                <c:formatCode>0.0</c:formatCode>
                <c:ptCount val="10"/>
                <c:pt idx="0">
                  <c:v>121.68450493950495</c:v>
                </c:pt>
                <c:pt idx="1">
                  <c:v>121.68450493950495</c:v>
                </c:pt>
                <c:pt idx="2">
                  <c:v>121.68450493950495</c:v>
                </c:pt>
                <c:pt idx="3">
                  <c:v>121.68450493950495</c:v>
                </c:pt>
                <c:pt idx="4">
                  <c:v>121.68450493950495</c:v>
                </c:pt>
                <c:pt idx="5">
                  <c:v>121.68450493950495</c:v>
                </c:pt>
                <c:pt idx="6">
                  <c:v>121.68450493950495</c:v>
                </c:pt>
                <c:pt idx="7">
                  <c:v>121.68450493950495</c:v>
                </c:pt>
                <c:pt idx="8">
                  <c:v>121.68450493950495</c:v>
                </c:pt>
                <c:pt idx="9">
                  <c:v>121.68450493950495</c:v>
                </c:pt>
              </c:numCache>
            </c:numRef>
          </c:val>
          <c:smooth val="0"/>
          <c:extLst>
            <c:ext xmlns:c16="http://schemas.microsoft.com/office/drawing/2014/chart" uri="{C3380CC4-5D6E-409C-BE32-E72D297353CC}">
              <c16:uniqueId val="{00000012-93AE-48E1-A273-D7635C70921F}"/>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Duration'!$G$2:$G$8</c:f>
              <c:numCache>
                <c:formatCode>0.0</c:formatCode>
                <c:ptCount val="7"/>
                <c:pt idx="0">
                  <c:v>94.914564463314463</c:v>
                </c:pt>
                <c:pt idx="1">
                  <c:v>94.914564463314463</c:v>
                </c:pt>
                <c:pt idx="2">
                  <c:v>94.914564463314463</c:v>
                </c:pt>
                <c:pt idx="3">
                  <c:v>94.914564463314463</c:v>
                </c:pt>
                <c:pt idx="4">
                  <c:v>94.914564463314463</c:v>
                </c:pt>
                <c:pt idx="5">
                  <c:v>94.914564463314463</c:v>
                </c:pt>
                <c:pt idx="6">
                  <c:v>94.914564463314463</c:v>
                </c:pt>
              </c:numCache>
            </c:numRef>
          </c:val>
          <c:smooth val="0"/>
          <c:extLst>
            <c:ext xmlns:c16="http://schemas.microsoft.com/office/drawing/2014/chart" uri="{C3380CC4-5D6E-409C-BE32-E72D297353CC}">
              <c16:uniqueId val="{00000013-93AE-48E1-A273-D7635C70921F}"/>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Duration'!$H$2:$H$8</c:f>
              <c:numCache>
                <c:formatCode>0.0</c:formatCode>
                <c:ptCount val="7"/>
                <c:pt idx="0">
                  <c:v>68.144623987123978</c:v>
                </c:pt>
                <c:pt idx="1">
                  <c:v>68.144623987123978</c:v>
                </c:pt>
                <c:pt idx="2">
                  <c:v>68.144623987123978</c:v>
                </c:pt>
                <c:pt idx="3">
                  <c:v>68.144623987123978</c:v>
                </c:pt>
                <c:pt idx="4">
                  <c:v>68.144623987123978</c:v>
                </c:pt>
                <c:pt idx="5">
                  <c:v>68.144623987123978</c:v>
                </c:pt>
                <c:pt idx="6">
                  <c:v>68.144623987123978</c:v>
                </c:pt>
              </c:numCache>
            </c:numRef>
          </c:val>
          <c:smooth val="0"/>
          <c:extLst>
            <c:ext xmlns:c16="http://schemas.microsoft.com/office/drawing/2014/chart" uri="{C3380CC4-5D6E-409C-BE32-E72D297353CC}">
              <c16:uniqueId val="{00000014-93AE-48E1-A273-D7635C70921F}"/>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9.3563730314960625E-2"/>
                  <c:y val="-2.4977115412089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93AE-48E1-A273-D7635C70921F}"/>
                </c:ext>
              </c:extLst>
            </c:dLbl>
            <c:dLbl>
              <c:idx val="3"/>
              <c:layout>
                <c:manualLayout>
                  <c:x val="-0.23325672572178477"/>
                  <c:y val="-2.61161313857026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Duration'!$I$2:$I$11</c:f>
              <c:numCache>
                <c:formatCode>0.0</c:formatCode>
                <c:ptCount val="10"/>
                <c:pt idx="0">
                  <c:v>41.374683510933494</c:v>
                </c:pt>
                <c:pt idx="1">
                  <c:v>41.374683510933494</c:v>
                </c:pt>
                <c:pt idx="2">
                  <c:v>41.374683510933494</c:v>
                </c:pt>
                <c:pt idx="3">
                  <c:v>41.374683510933494</c:v>
                </c:pt>
                <c:pt idx="4">
                  <c:v>41.374683510933494</c:v>
                </c:pt>
                <c:pt idx="5">
                  <c:v>41.374683510933494</c:v>
                </c:pt>
                <c:pt idx="6">
                  <c:v>41.374683510933494</c:v>
                </c:pt>
                <c:pt idx="7">
                  <c:v>41.374683510933494</c:v>
                </c:pt>
                <c:pt idx="8">
                  <c:v>41.374683510933494</c:v>
                </c:pt>
                <c:pt idx="9">
                  <c:v>41.374683510933494</c:v>
                </c:pt>
              </c:numCache>
            </c:numRef>
          </c:val>
          <c:smooth val="0"/>
          <c:extLst>
            <c:ext xmlns:c16="http://schemas.microsoft.com/office/drawing/2014/chart" uri="{C3380CC4-5D6E-409C-BE32-E72D297353CC}">
              <c16:uniqueId val="{00000017-93AE-48E1-A273-D7635C70921F}"/>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i="0">
                <a:solidFill>
                  <a:srgbClr val="000000"/>
                </a:solidFill>
                <a:latin typeface=" +mn-lt"/>
              </a:defRPr>
            </a:pPr>
            <a:r>
              <a:rPr lang="en-US" sz="2800" b="1" i="0" u="none" strike="noStrike" kern="1200" baseline="0">
                <a:solidFill>
                  <a:sysClr val="windowText" lastClr="000000"/>
                </a:solidFill>
              </a:rPr>
              <a:t>Recorded Home Oximetry Implementation Trial Related Barriers and Problems</a:t>
            </a:r>
          </a:p>
        </c:rich>
      </c:tx>
      <c:overlay val="0"/>
    </c:title>
    <c:autoTitleDeleted val="0"/>
    <c:plotArea>
      <c:layout/>
      <c:lineChart>
        <c:grouping val="standard"/>
        <c:varyColors val="0"/>
        <c:ser>
          <c:idx val="0"/>
          <c:order val="0"/>
          <c:tx>
            <c:strRef>
              <c:f>'Problem Chart Half'!$B$1</c:f>
              <c:strCache>
                <c:ptCount val="1"/>
                <c:pt idx="0">
                  <c:v>Problem Count</c:v>
                </c:pt>
              </c:strCache>
            </c:strRef>
          </c:tx>
          <c:spPr>
            <a:ln w="12700">
              <a:solidFill>
                <a:srgbClr val="000080"/>
              </a:solidFill>
              <a:prstDash val="solid"/>
            </a:ln>
            <a:effectLst/>
          </c:spPr>
          <c:marker>
            <c:symbol val="circle"/>
            <c:size val="6"/>
            <c:spPr>
              <a:solidFill>
                <a:srgbClr val="000080"/>
              </a:solidFill>
              <a:ln w="12700">
                <a:solidFill>
                  <a:srgbClr val="000080"/>
                </a:solidFill>
                <a:prstDash val="solid"/>
              </a:ln>
            </c:spPr>
          </c:marker>
          <c:cat>
            <c:strRef>
              <c:f>'Problem Chart Half'!$A$2:$A$7</c:f>
              <c:strCache>
                <c:ptCount val="6"/>
                <c:pt idx="0">
                  <c:v>H2 2021</c:v>
                </c:pt>
                <c:pt idx="1">
                  <c:v>H1 2022</c:v>
                </c:pt>
                <c:pt idx="2">
                  <c:v>H2 2022</c:v>
                </c:pt>
                <c:pt idx="3">
                  <c:v>H1 2023</c:v>
                </c:pt>
                <c:pt idx="4">
                  <c:v>H2 2023</c:v>
                </c:pt>
                <c:pt idx="5">
                  <c:v>H1 2024</c:v>
                </c:pt>
              </c:strCache>
            </c:strRef>
          </c:cat>
          <c:val>
            <c:numRef>
              <c:f>'Problem Chart Half'!$B$2:$B$7</c:f>
              <c:numCache>
                <c:formatCode>0.0</c:formatCode>
                <c:ptCount val="6"/>
                <c:pt idx="0">
                  <c:v>20</c:v>
                </c:pt>
                <c:pt idx="1">
                  <c:v>46</c:v>
                </c:pt>
                <c:pt idx="2">
                  <c:v>32</c:v>
                </c:pt>
                <c:pt idx="3">
                  <c:v>34</c:v>
                </c:pt>
                <c:pt idx="4">
                  <c:v>30</c:v>
                </c:pt>
                <c:pt idx="5">
                  <c:v>4</c:v>
                </c:pt>
              </c:numCache>
            </c:numRef>
          </c:val>
          <c:smooth val="0"/>
          <c:extLst>
            <c:ext xmlns:c16="http://schemas.microsoft.com/office/drawing/2014/chart" uri="{C3380CC4-5D6E-409C-BE32-E72D297353CC}">
              <c16:uniqueId val="{00000000-3710-482F-8FE2-4C9776AEA25F}"/>
            </c:ext>
          </c:extLst>
        </c:ser>
        <c:ser>
          <c:idx val="1"/>
          <c:order val="1"/>
          <c:tx>
            <c:strRef>
              <c:f>'Problem Chart Half'!$C$1</c:f>
              <c:strCache>
                <c:ptCount val="1"/>
                <c:pt idx="0">
                  <c:v>UCL</c:v>
                </c:pt>
              </c:strCache>
            </c:strRef>
          </c:tx>
          <c:spPr>
            <a:ln w="12700">
              <a:solidFill>
                <a:srgbClr val="FF0000"/>
              </a:solidFill>
              <a:prstDash val="dash"/>
            </a:ln>
            <a:effectLst/>
          </c:spPr>
          <c:marker>
            <c:symbol val="none"/>
          </c:marker>
          <c:dLbls>
            <c:dLbl>
              <c:idx val="1"/>
              <c:layout>
                <c:manualLayout>
                  <c:x val="-1.4634146903558605E-2"/>
                  <c:y val="-2.0168068294478588E-2"/>
                </c:manualLayout>
              </c:layout>
              <c:tx>
                <c:rich>
                  <a:bodyPr wrap="square" lIns="38100" tIns="19050" rIns="38100" bIns="19050" anchor="ctr">
                    <a:spAutoFit/>
                  </a:bodyPr>
                  <a:lstStyle/>
                  <a:p>
                    <a:pPr>
                      <a:defRPr sz="1600"/>
                    </a:pPr>
                    <a:r>
                      <a:rPr lang="en-US" sz="1600"/>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710-482F-8FE2-4C9776AEA25F}"/>
                </c:ext>
              </c:extLst>
            </c:dLbl>
            <c:dLbl>
              <c:idx val="4"/>
              <c:layout>
                <c:manualLayout>
                  <c:x val="-1.4634146903558444E-2"/>
                  <c:y val="-2.0168068294478588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10-482F-8FE2-4C9776AEA25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Half'!$C$2:$C$7</c:f>
              <c:numCache>
                <c:formatCode>0.0</c:formatCode>
                <c:ptCount val="6"/>
                <c:pt idx="0">
                  <c:v>71.304000000000002</c:v>
                </c:pt>
                <c:pt idx="1">
                  <c:v>71.304000000000002</c:v>
                </c:pt>
                <c:pt idx="2">
                  <c:v>71.304000000000002</c:v>
                </c:pt>
                <c:pt idx="3">
                  <c:v>71.304000000000002</c:v>
                </c:pt>
                <c:pt idx="4">
                  <c:v>71.304000000000002</c:v>
                </c:pt>
                <c:pt idx="5">
                  <c:v>71.304000000000002</c:v>
                </c:pt>
              </c:numCache>
            </c:numRef>
          </c:val>
          <c:smooth val="0"/>
          <c:extLst>
            <c:ext xmlns:c16="http://schemas.microsoft.com/office/drawing/2014/chart" uri="{C3380CC4-5D6E-409C-BE32-E72D297353CC}">
              <c16:uniqueId val="{00000003-3710-482F-8FE2-4C9776AEA25F}"/>
            </c:ext>
          </c:extLst>
        </c:ser>
        <c:ser>
          <c:idx val="2"/>
          <c:order val="2"/>
          <c:tx>
            <c:strRef>
              <c:f>'Problem Chart Half'!$D$1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Half'!$D$2:$D$7</c:f>
              <c:numCache>
                <c:formatCode>0.0</c:formatCode>
                <c:ptCount val="6"/>
                <c:pt idx="0">
                  <c:v>58.536000000000001</c:v>
                </c:pt>
                <c:pt idx="1">
                  <c:v>58.536000000000001</c:v>
                </c:pt>
                <c:pt idx="2">
                  <c:v>58.536000000000001</c:v>
                </c:pt>
                <c:pt idx="3">
                  <c:v>58.536000000000001</c:v>
                </c:pt>
                <c:pt idx="4">
                  <c:v>58.536000000000001</c:v>
                </c:pt>
                <c:pt idx="5">
                  <c:v>58.536000000000001</c:v>
                </c:pt>
              </c:numCache>
            </c:numRef>
          </c:val>
          <c:smooth val="0"/>
          <c:extLst>
            <c:ext xmlns:c16="http://schemas.microsoft.com/office/drawing/2014/chart" uri="{C3380CC4-5D6E-409C-BE32-E72D297353CC}">
              <c16:uniqueId val="{00000004-3710-482F-8FE2-4C9776AEA25F}"/>
            </c:ext>
          </c:extLst>
        </c:ser>
        <c:ser>
          <c:idx val="3"/>
          <c:order val="3"/>
          <c:tx>
            <c:strRef>
              <c:f>'Problem Chart Half'!$E$1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Half'!$E$2:$E$7</c:f>
              <c:numCache>
                <c:formatCode>0.0</c:formatCode>
                <c:ptCount val="6"/>
                <c:pt idx="0">
                  <c:v>45.768000000000001</c:v>
                </c:pt>
                <c:pt idx="1">
                  <c:v>45.768000000000001</c:v>
                </c:pt>
                <c:pt idx="2">
                  <c:v>45.768000000000001</c:v>
                </c:pt>
                <c:pt idx="3">
                  <c:v>45.768000000000001</c:v>
                </c:pt>
                <c:pt idx="4">
                  <c:v>45.768000000000001</c:v>
                </c:pt>
                <c:pt idx="5">
                  <c:v>45.768000000000001</c:v>
                </c:pt>
              </c:numCache>
            </c:numRef>
          </c:val>
          <c:smooth val="0"/>
          <c:extLst>
            <c:ext xmlns:c16="http://schemas.microsoft.com/office/drawing/2014/chart" uri="{C3380CC4-5D6E-409C-BE32-E72D297353CC}">
              <c16:uniqueId val="{00000005-3710-482F-8FE2-4C9776AEA25F}"/>
            </c:ext>
          </c:extLst>
        </c:ser>
        <c:ser>
          <c:idx val="4"/>
          <c:order val="4"/>
          <c:tx>
            <c:strRef>
              <c:f>'Problem Chart Half'!$F$1</c:f>
              <c:strCache>
                <c:ptCount val="1"/>
                <c:pt idx="0">
                  <c:v>Average</c:v>
                </c:pt>
              </c:strCache>
            </c:strRef>
          </c:tx>
          <c:spPr>
            <a:ln w="12700">
              <a:solidFill>
                <a:srgbClr val="009999"/>
              </a:solidFill>
              <a:prstDash val="solid"/>
            </a:ln>
            <a:effectLst/>
          </c:spPr>
          <c:marker>
            <c:symbol val="none"/>
          </c:marker>
          <c:dLbls>
            <c:dLbl>
              <c:idx val="1"/>
              <c:layout>
                <c:manualLayout>
                  <c:x val="-1.4634146903558605E-2"/>
                  <c:y val="-2.0168068294478498E-2"/>
                </c:manualLayout>
              </c:layout>
              <c:tx>
                <c:rich>
                  <a:bodyPr wrap="square" lIns="38100" tIns="19050" rIns="38100" bIns="19050" anchor="ctr">
                    <a:spAutoFit/>
                  </a:bodyPr>
                  <a:lstStyle/>
                  <a:p>
                    <a:pPr>
                      <a:defRPr sz="1600"/>
                    </a:pPr>
                    <a:r>
                      <a:rPr lang="en-US" sz="1600"/>
                      <a:t>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710-482F-8FE2-4C9776AEA25F}"/>
                </c:ext>
              </c:extLst>
            </c:dLbl>
            <c:dLbl>
              <c:idx val="4"/>
              <c:layout>
                <c:manualLayout>
                  <c:x val="2.2032545931758407E-2"/>
                  <c:y val="-2.0168055692729194E-2"/>
                </c:manualLayout>
              </c:layout>
              <c:numFmt formatCode="0.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10-482F-8FE2-4C9776AEA25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Half'!$F$2:$F$7</c:f>
              <c:numCache>
                <c:formatCode>0.0</c:formatCode>
                <c:ptCount val="6"/>
                <c:pt idx="0">
                  <c:v>33</c:v>
                </c:pt>
                <c:pt idx="1">
                  <c:v>33</c:v>
                </c:pt>
                <c:pt idx="2">
                  <c:v>33</c:v>
                </c:pt>
                <c:pt idx="3">
                  <c:v>33</c:v>
                </c:pt>
                <c:pt idx="4">
                  <c:v>33</c:v>
                </c:pt>
                <c:pt idx="5">
                  <c:v>33</c:v>
                </c:pt>
              </c:numCache>
            </c:numRef>
          </c:val>
          <c:smooth val="0"/>
          <c:extLst>
            <c:ext xmlns:c16="http://schemas.microsoft.com/office/drawing/2014/chart" uri="{C3380CC4-5D6E-409C-BE32-E72D297353CC}">
              <c16:uniqueId val="{00000008-3710-482F-8FE2-4C9776AEA25F}"/>
            </c:ext>
          </c:extLst>
        </c:ser>
        <c:ser>
          <c:idx val="5"/>
          <c:order val="5"/>
          <c:tx>
            <c:strRef>
              <c:f>'Problem Chart Half'!$G$1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Half'!$G$2:$G$7</c:f>
              <c:numCache>
                <c:formatCode>0.0</c:formatCode>
                <c:ptCount val="6"/>
                <c:pt idx="0">
                  <c:v>20.231999999999999</c:v>
                </c:pt>
                <c:pt idx="1">
                  <c:v>20.231999999999999</c:v>
                </c:pt>
                <c:pt idx="2">
                  <c:v>20.231999999999999</c:v>
                </c:pt>
                <c:pt idx="3">
                  <c:v>20.231999999999999</c:v>
                </c:pt>
                <c:pt idx="4">
                  <c:v>20.231999999999999</c:v>
                </c:pt>
                <c:pt idx="5">
                  <c:v>20.231999999999999</c:v>
                </c:pt>
              </c:numCache>
            </c:numRef>
          </c:val>
          <c:smooth val="0"/>
          <c:extLst>
            <c:ext xmlns:c16="http://schemas.microsoft.com/office/drawing/2014/chart" uri="{C3380CC4-5D6E-409C-BE32-E72D297353CC}">
              <c16:uniqueId val="{00000009-3710-482F-8FE2-4C9776AEA25F}"/>
            </c:ext>
          </c:extLst>
        </c:ser>
        <c:ser>
          <c:idx val="6"/>
          <c:order val="6"/>
          <c:tx>
            <c:strRef>
              <c:f>'Problem Chart Half'!$H$1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'Problem Chart Half'!$A$2:$A$7</c:f>
              <c:strCache>
                <c:ptCount val="6"/>
                <c:pt idx="0">
                  <c:v>H2 2021</c:v>
                </c:pt>
                <c:pt idx="1">
                  <c:v>H1 2022</c:v>
                </c:pt>
                <c:pt idx="2">
                  <c:v>H2 2022</c:v>
                </c:pt>
                <c:pt idx="3">
                  <c:v>H1 2023</c:v>
                </c:pt>
                <c:pt idx="4">
                  <c:v>H2 2023</c:v>
                </c:pt>
                <c:pt idx="5">
                  <c:v>H1 2024</c:v>
                </c:pt>
              </c:strCache>
            </c:strRef>
          </c:cat>
          <c:val>
            <c:numRef>
              <c:f>'Problem Chart Half'!$H$2:$H$7</c:f>
              <c:numCache>
                <c:formatCode>0.0</c:formatCode>
                <c:ptCount val="6"/>
                <c:pt idx="0">
                  <c:v>7.4639999999999986</c:v>
                </c:pt>
                <c:pt idx="1">
                  <c:v>7.4639999999999986</c:v>
                </c:pt>
                <c:pt idx="2">
                  <c:v>7.4639999999999986</c:v>
                </c:pt>
                <c:pt idx="3">
                  <c:v>7.4639999999999986</c:v>
                </c:pt>
                <c:pt idx="4">
                  <c:v>7.4639999999999986</c:v>
                </c:pt>
                <c:pt idx="5">
                  <c:v>7.4639999999999986</c:v>
                </c:pt>
              </c:numCache>
            </c:numRef>
          </c:val>
          <c:smooth val="0"/>
          <c:extLst>
            <c:ext xmlns:c16="http://schemas.microsoft.com/office/drawing/2014/chart" uri="{C3380CC4-5D6E-409C-BE32-E72D297353CC}">
              <c16:uniqueId val="{0000000A-3710-482F-8FE2-4C9776AEA25F}"/>
            </c:ext>
          </c:extLst>
        </c:ser>
        <c:ser>
          <c:idx val="7"/>
          <c:order val="7"/>
          <c:tx>
            <c:strRef>
              <c:f>'Problem Chart Half'!$I$1</c:f>
              <c:strCache>
                <c:ptCount val="1"/>
                <c:pt idx="0">
                  <c:v>LCL</c:v>
                </c:pt>
              </c:strCache>
            </c:strRef>
          </c:tx>
          <c:spPr>
            <a:ln w="12700">
              <a:solidFill>
                <a:srgbClr val="FF0000"/>
              </a:solidFill>
              <a:prstDash val="dash"/>
            </a:ln>
            <a:effectLst/>
          </c:spPr>
          <c:marker>
            <c:symbol val="none"/>
          </c:marker>
          <c:dLbls>
            <c:dLbl>
              <c:idx val="1"/>
              <c:layout>
                <c:manualLayout>
                  <c:x val="-1.4634146903558605E-2"/>
                  <c:y val="-2.0168068294478571E-2"/>
                </c:manualLayout>
              </c:layout>
              <c:tx>
                <c:rich>
                  <a:bodyPr wrap="square" lIns="38100" tIns="19050" rIns="38100" bIns="19050" anchor="ctr">
                    <a:spAutoFit/>
                  </a:bodyPr>
                  <a:lstStyle/>
                  <a:p>
                    <a:pPr>
                      <a:defRPr/>
                    </a:pPr>
                    <a:r>
                      <a:rPr lang="en-US"/>
                      <a:t>LCL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3710-482F-8FE2-4C9776AEA25F}"/>
                </c:ext>
              </c:extLst>
            </c:dLbl>
            <c:dLbl>
              <c:idx val="4"/>
              <c:layout>
                <c:manualLayout>
                  <c:x val="-1.4634146903558444E-2"/>
                  <c:y val="-2.0168068294478571E-2"/>
                </c:manualLayout>
              </c:layout>
              <c:numFmt formatCode="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710-482F-8FE2-4C9776AEA25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Half'!$A$2:$A$7</c:f>
              <c:strCache>
                <c:ptCount val="6"/>
                <c:pt idx="0">
                  <c:v>H2 2021</c:v>
                </c:pt>
                <c:pt idx="1">
                  <c:v>H1 2022</c:v>
                </c:pt>
                <c:pt idx="2">
                  <c:v>H2 2022</c:v>
                </c:pt>
                <c:pt idx="3">
                  <c:v>H1 2023</c:v>
                </c:pt>
                <c:pt idx="4">
                  <c:v>H2 2023</c:v>
                </c:pt>
                <c:pt idx="5">
                  <c:v>H1 2024</c:v>
                </c:pt>
              </c:strCache>
            </c:strRef>
          </c:cat>
          <c:val>
            <c:numRef>
              <c:f>'Problem Chart Half'!$I$2:$I$7</c:f>
              <c:numCache>
                <c:formatCode>0.0</c:formatCode>
                <c:ptCount val="6"/>
                <c:pt idx="0">
                  <c:v>-5.304000000000002</c:v>
                </c:pt>
                <c:pt idx="1">
                  <c:v>-5.304000000000002</c:v>
                </c:pt>
                <c:pt idx="2">
                  <c:v>-5.304000000000002</c:v>
                </c:pt>
                <c:pt idx="3">
                  <c:v>-5.304000000000002</c:v>
                </c:pt>
                <c:pt idx="4">
                  <c:v>-5.304000000000002</c:v>
                </c:pt>
                <c:pt idx="5">
                  <c:v>-5.304000000000002</c:v>
                </c:pt>
              </c:numCache>
            </c:numRef>
          </c:val>
          <c:smooth val="0"/>
          <c:extLst>
            <c:ext xmlns:c16="http://schemas.microsoft.com/office/drawing/2014/chart" uri="{C3380CC4-5D6E-409C-BE32-E72D297353CC}">
              <c16:uniqueId val="{0000000D-3710-482F-8FE2-4C9776AEA25F}"/>
            </c:ext>
          </c:extLst>
        </c:ser>
        <c:dLbls>
          <c:showLegendKey val="0"/>
          <c:showVal val="0"/>
          <c:showCatName val="0"/>
          <c:showSerName val="0"/>
          <c:showPercent val="0"/>
          <c:showBubbleSize val="0"/>
        </c:dLbls>
        <c:marker val="1"/>
        <c:smooth val="0"/>
        <c:axId val="2113568128"/>
        <c:axId val="113840480"/>
      </c:lineChart>
      <c:catAx>
        <c:axId val="2113568128"/>
        <c:scaling>
          <c:orientation val="minMax"/>
        </c:scaling>
        <c:delete val="0"/>
        <c:axPos val="b"/>
        <c:numFmt formatCode="General" sourceLinked="1"/>
        <c:majorTickMark val="out"/>
        <c:minorTickMark val="none"/>
        <c:tickLblPos val="nextTo"/>
        <c:txPr>
          <a:bodyPr/>
          <a:lstStyle/>
          <a:p>
            <a:pPr>
              <a:defRPr sz="1600"/>
            </a:pPr>
            <a:endParaRPr lang="en-US"/>
          </a:p>
        </c:txPr>
        <c:crossAx val="113840480"/>
        <c:crossesAt val="-20"/>
        <c:auto val="0"/>
        <c:lblAlgn val="ctr"/>
        <c:lblOffset val="100"/>
        <c:noMultiLvlLbl val="0"/>
      </c:catAx>
      <c:valAx>
        <c:axId val="113840480"/>
        <c:scaling>
          <c:orientation val="minMax"/>
          <c:min val="0"/>
        </c:scaling>
        <c:delete val="0"/>
        <c:axPos val="l"/>
        <c:title>
          <c:tx>
            <c:rich>
              <a:bodyPr/>
              <a:lstStyle/>
              <a:p>
                <a:pPr>
                  <a:defRPr sz="2400" b="1" i="0">
                    <a:solidFill>
                      <a:srgbClr val="000000"/>
                    </a:solidFill>
                    <a:latin typeface=" +mn-lt"/>
                  </a:defRPr>
                </a:pPr>
                <a:r>
                  <a:rPr lang="en-US" sz="2400" b="1" i="0">
                    <a:solidFill>
                      <a:srgbClr val="000000"/>
                    </a:solidFill>
                    <a:latin typeface=" +mn-lt"/>
                  </a:rPr>
                  <a:t>Problem Count</a:t>
                </a:r>
              </a:p>
            </c:rich>
          </c:tx>
          <c:overlay val="0"/>
        </c:title>
        <c:numFmt formatCode="0.0" sourceLinked="1"/>
        <c:majorTickMark val="out"/>
        <c:minorTickMark val="none"/>
        <c:tickLblPos val="nextTo"/>
        <c:txPr>
          <a:bodyPr/>
          <a:lstStyle/>
          <a:p>
            <a:pPr>
              <a:defRPr sz="1600"/>
            </a:pPr>
            <a:endParaRPr lang="en-US"/>
          </a:p>
        </c:txPr>
        <c:crossAx val="2113568128"/>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23.svg"/></Relationships>
</file>

<file path=ppt/diagrams/_rels/data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2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D02D778-8B60-6849-89D7-B6D36CD75B80}" type="doc">
      <dgm:prSet loTypeId="urn:microsoft.com/office/officeart/2005/8/layout/pList1" loCatId="" qsTypeId="urn:microsoft.com/office/officeart/2005/8/quickstyle/simple1" qsCatId="simple" csTypeId="urn:microsoft.com/office/officeart/2005/8/colors/accent1_2" csCatId="accent1" phldr="1"/>
      <dgm:spPr/>
      <dgm:t>
        <a:bodyPr/>
        <a:lstStyle/>
        <a:p>
          <a:endParaRPr lang="en-US"/>
        </a:p>
      </dgm:t>
    </dgm:pt>
    <dgm:pt modelId="{C6200B74-7DD3-854B-9700-99A32DCB8EB7}">
      <dgm:prSet phldrT="[Text]" custT="1"/>
      <dgm:spPr/>
      <dgm:t>
        <a:bodyPr/>
        <a:lstStyle/>
        <a:p>
          <a:pPr rtl="0"/>
          <a:r>
            <a:rPr lang="en-US" sz="1400" dirty="0"/>
            <a:t>Decrease</a:t>
          </a:r>
        </a:p>
      </dgm:t>
    </dgm:pt>
    <dgm:pt modelId="{01596702-5AB1-ED45-90DE-057D4473A2CF}" type="parTrans" cxnId="{45D084B5-ADBA-8748-A05F-24D56B0DA8C6}">
      <dgm:prSet/>
      <dgm:spPr/>
      <dgm:t>
        <a:bodyPr/>
        <a:lstStyle/>
        <a:p>
          <a:endParaRPr lang="en-US" sz="1600"/>
        </a:p>
      </dgm:t>
    </dgm:pt>
    <dgm:pt modelId="{404C605B-3046-0741-9AD4-F3C286389DC9}" type="sibTrans" cxnId="{45D084B5-ADBA-8748-A05F-24D56B0DA8C6}">
      <dgm:prSet/>
      <dgm:spPr/>
      <dgm:t>
        <a:bodyPr/>
        <a:lstStyle/>
        <a:p>
          <a:endParaRPr lang="en-US" sz="1600"/>
        </a:p>
      </dgm:t>
    </dgm:pt>
    <dgm:pt modelId="{DDF91488-1717-EC4C-9E62-16F0C594DB08}">
      <dgm:prSet phldrT="[Text]" custT="1"/>
      <dgm:spPr/>
      <dgm:t>
        <a:bodyPr/>
        <a:lstStyle/>
        <a:p>
          <a:pPr rtl="0"/>
          <a:r>
            <a:rPr lang="en-US" sz="1400" dirty="0"/>
            <a:t>Increase</a:t>
          </a:r>
        </a:p>
      </dgm:t>
    </dgm:pt>
    <dgm:pt modelId="{E1CC5280-8796-C041-A8D8-B77F19C8BCEE}" type="parTrans" cxnId="{1F1C2B67-C78A-D64E-AE76-277DB5914ED6}">
      <dgm:prSet/>
      <dgm:spPr/>
      <dgm:t>
        <a:bodyPr/>
        <a:lstStyle/>
        <a:p>
          <a:endParaRPr lang="en-US" sz="1600"/>
        </a:p>
      </dgm:t>
    </dgm:pt>
    <dgm:pt modelId="{4A449892-1199-7D41-AA0B-972728DDF8DC}" type="sibTrans" cxnId="{1F1C2B67-C78A-D64E-AE76-277DB5914ED6}">
      <dgm:prSet/>
      <dgm:spPr/>
      <dgm:t>
        <a:bodyPr/>
        <a:lstStyle/>
        <a:p>
          <a:endParaRPr lang="en-US" sz="1600"/>
        </a:p>
      </dgm:t>
    </dgm:pt>
    <dgm:pt modelId="{934A8F82-5BFD-0C43-813C-BF4645CAECC0}">
      <dgm:prSet phldrT="[Text]" custT="1"/>
      <dgm:spPr/>
      <dgm:t>
        <a:bodyPr/>
        <a:lstStyle/>
        <a:p>
          <a:pPr rtl="0"/>
          <a:r>
            <a:rPr lang="en-US" sz="1400" dirty="0"/>
            <a:t>No Change</a:t>
          </a:r>
        </a:p>
      </dgm:t>
    </dgm:pt>
    <dgm:pt modelId="{382F2B84-4D88-4940-AF6F-A12036C39C8A}" type="parTrans" cxnId="{D9342679-FFEA-8545-93F9-CFF2815E2CB1}">
      <dgm:prSet/>
      <dgm:spPr/>
      <dgm:t>
        <a:bodyPr/>
        <a:lstStyle/>
        <a:p>
          <a:endParaRPr lang="en-US" sz="1600"/>
        </a:p>
      </dgm:t>
    </dgm:pt>
    <dgm:pt modelId="{0CC4EDA9-2D35-1F4A-8D0B-1270853ECBA5}" type="sibTrans" cxnId="{D9342679-FFEA-8545-93F9-CFF2815E2CB1}">
      <dgm:prSet/>
      <dgm:spPr/>
      <dgm:t>
        <a:bodyPr/>
        <a:lstStyle/>
        <a:p>
          <a:endParaRPr lang="en-US" sz="1600"/>
        </a:p>
      </dgm:t>
    </dgm:pt>
    <dgm:pt modelId="{48291CC3-F4B4-D64C-AECE-02A27C644874}">
      <dgm:prSet phldrT="[Text]" custT="1"/>
      <dgm:spPr/>
      <dgm:t>
        <a:bodyPr/>
        <a:lstStyle/>
        <a:p>
          <a:pPr rtl="0"/>
          <a:r>
            <a:rPr lang="en-US" sz="1400" dirty="0"/>
            <a:t>Variable</a:t>
          </a:r>
        </a:p>
      </dgm:t>
    </dgm:pt>
    <dgm:pt modelId="{BD13D8FD-6D72-AD48-88BB-F852678A2AD3}" type="parTrans" cxnId="{487DF78C-51CF-DF4A-949B-D013309D63B7}">
      <dgm:prSet/>
      <dgm:spPr/>
      <dgm:t>
        <a:bodyPr/>
        <a:lstStyle/>
        <a:p>
          <a:endParaRPr lang="en-US" sz="1600"/>
        </a:p>
      </dgm:t>
    </dgm:pt>
    <dgm:pt modelId="{D7FD1D67-78D8-624A-B1FE-6E5D9A2188BD}" type="sibTrans" cxnId="{487DF78C-51CF-DF4A-949B-D013309D63B7}">
      <dgm:prSet/>
      <dgm:spPr/>
      <dgm:t>
        <a:bodyPr/>
        <a:lstStyle/>
        <a:p>
          <a:endParaRPr lang="en-US" sz="1600"/>
        </a:p>
      </dgm:t>
    </dgm:pt>
    <dgm:pt modelId="{D06F2C54-AD75-734B-BA08-5B14CC643972}">
      <dgm:prSet custT="1"/>
      <dgm:spPr/>
      <dgm:t>
        <a:bodyPr/>
        <a:lstStyle/>
        <a:p>
          <a:pPr rtl="0"/>
          <a:r>
            <a:rPr lang="en-US" sz="1100" dirty="0"/>
            <a:t>Defined as requiring at least 1 decrease in O</a:t>
          </a:r>
          <a:r>
            <a:rPr lang="en-US" sz="1100" baseline="-25000" dirty="0"/>
            <a:t>2</a:t>
          </a:r>
          <a:r>
            <a:rPr lang="en-US" sz="1100" dirty="0"/>
            <a:t> flow rate in first 10 epochs</a:t>
          </a:r>
        </a:p>
      </dgm:t>
    </dgm:pt>
    <dgm:pt modelId="{723FED73-DBA1-BB46-A59A-7AAB75844213}" type="parTrans" cxnId="{949AE260-1752-E044-96A9-C11EA5B6F02B}">
      <dgm:prSet/>
      <dgm:spPr/>
      <dgm:t>
        <a:bodyPr/>
        <a:lstStyle/>
        <a:p>
          <a:endParaRPr lang="en-US" sz="1600"/>
        </a:p>
      </dgm:t>
    </dgm:pt>
    <dgm:pt modelId="{9307EBE7-6FBF-8C42-979D-BDDDD0530DCE}" type="sibTrans" cxnId="{949AE260-1752-E044-96A9-C11EA5B6F02B}">
      <dgm:prSet/>
      <dgm:spPr/>
      <dgm:t>
        <a:bodyPr/>
        <a:lstStyle/>
        <a:p>
          <a:endParaRPr lang="en-US" sz="1600"/>
        </a:p>
      </dgm:t>
    </dgm:pt>
    <dgm:pt modelId="{F4A1B6EE-6C47-214C-9D34-026DDADDBBE7}">
      <dgm:prSet custT="1"/>
      <dgm:spPr/>
      <dgm:t>
        <a:bodyPr/>
        <a:lstStyle/>
        <a:p>
          <a:pPr rtl="0"/>
          <a:r>
            <a:rPr lang="en-US" sz="1100" dirty="0"/>
            <a:t>Defined as requiring at least 1 increase in O</a:t>
          </a:r>
          <a:r>
            <a:rPr lang="en-US" sz="1100" baseline="-25000" dirty="0"/>
            <a:t>2</a:t>
          </a:r>
          <a:r>
            <a:rPr lang="en-US" sz="1100" dirty="0"/>
            <a:t> flow rate in the first 10 epochs</a:t>
          </a:r>
        </a:p>
      </dgm:t>
    </dgm:pt>
    <dgm:pt modelId="{37E04F23-ADF3-0C4E-AF1F-5653B49390BA}" type="parTrans" cxnId="{F5473A60-47D2-154B-B4B3-419250DB7789}">
      <dgm:prSet/>
      <dgm:spPr/>
      <dgm:t>
        <a:bodyPr/>
        <a:lstStyle/>
        <a:p>
          <a:endParaRPr lang="en-US" sz="1600"/>
        </a:p>
      </dgm:t>
    </dgm:pt>
    <dgm:pt modelId="{F6E21CA3-61E1-EE40-A0FC-C07B8E6E5800}" type="sibTrans" cxnId="{F5473A60-47D2-154B-B4B3-419250DB7789}">
      <dgm:prSet/>
      <dgm:spPr/>
      <dgm:t>
        <a:bodyPr/>
        <a:lstStyle/>
        <a:p>
          <a:endParaRPr lang="en-US" sz="1600"/>
        </a:p>
      </dgm:t>
    </dgm:pt>
    <dgm:pt modelId="{5324C80B-0159-2143-9ED0-508AE8B50937}">
      <dgm:prSet custT="1"/>
      <dgm:spPr/>
      <dgm:t>
        <a:bodyPr/>
        <a:lstStyle/>
        <a:p>
          <a:pPr rtl="0"/>
          <a:r>
            <a:rPr lang="en-US" sz="1100" dirty="0"/>
            <a:t>Defined as no change made to O</a:t>
          </a:r>
          <a:r>
            <a:rPr lang="en-US" sz="1100" baseline="-25000" dirty="0"/>
            <a:t>2</a:t>
          </a:r>
          <a:r>
            <a:rPr lang="en-US" sz="1100" dirty="0"/>
            <a:t> flow rate in the first 10 epochs</a:t>
          </a:r>
        </a:p>
      </dgm:t>
    </dgm:pt>
    <dgm:pt modelId="{AA4D1099-A4B9-6A49-9260-C118E2F5438B}" type="parTrans" cxnId="{DD7FFF1A-D4F0-544D-A666-6DA8A5E80ADF}">
      <dgm:prSet/>
      <dgm:spPr/>
      <dgm:t>
        <a:bodyPr/>
        <a:lstStyle/>
        <a:p>
          <a:endParaRPr lang="en-US" sz="1600"/>
        </a:p>
      </dgm:t>
    </dgm:pt>
    <dgm:pt modelId="{21C94747-6BE8-D74B-8037-B267B1576A95}" type="sibTrans" cxnId="{DD7FFF1A-D4F0-544D-A666-6DA8A5E80ADF}">
      <dgm:prSet/>
      <dgm:spPr/>
      <dgm:t>
        <a:bodyPr/>
        <a:lstStyle/>
        <a:p>
          <a:endParaRPr lang="en-US" sz="1600"/>
        </a:p>
      </dgm:t>
    </dgm:pt>
    <dgm:pt modelId="{885E0E0A-F0C8-2141-AC37-F7505267AF9B}">
      <dgm:prSet custT="1"/>
      <dgm:spPr/>
      <dgm:t>
        <a:bodyPr/>
        <a:lstStyle/>
        <a:p>
          <a:pPr rtl="0"/>
          <a:r>
            <a:rPr lang="en-US" sz="1100" dirty="0"/>
            <a:t>Defined as a mix of increases and decreases in the first 10 epochs</a:t>
          </a:r>
        </a:p>
      </dgm:t>
    </dgm:pt>
    <dgm:pt modelId="{979202A3-A323-D646-B851-527D2E63EC02}" type="parTrans" cxnId="{467D7B08-49FA-C64A-9088-2154D412F8C5}">
      <dgm:prSet/>
      <dgm:spPr/>
      <dgm:t>
        <a:bodyPr/>
        <a:lstStyle/>
        <a:p>
          <a:endParaRPr lang="en-US" sz="1600"/>
        </a:p>
      </dgm:t>
    </dgm:pt>
    <dgm:pt modelId="{7E29984A-D5C9-8342-92D1-25B5D1978497}" type="sibTrans" cxnId="{467D7B08-49FA-C64A-9088-2154D412F8C5}">
      <dgm:prSet/>
      <dgm:spPr/>
      <dgm:t>
        <a:bodyPr/>
        <a:lstStyle/>
        <a:p>
          <a:endParaRPr lang="en-US" sz="1600"/>
        </a:p>
      </dgm:t>
    </dgm:pt>
    <dgm:pt modelId="{29098AFF-4B0B-C345-BB6C-6C6CFD58D2D4}" type="pres">
      <dgm:prSet presAssocID="{3D02D778-8B60-6849-89D7-B6D36CD75B80}" presName="Name0" presStyleCnt="0">
        <dgm:presLayoutVars>
          <dgm:dir/>
          <dgm:resizeHandles val="exact"/>
        </dgm:presLayoutVars>
      </dgm:prSet>
      <dgm:spPr/>
    </dgm:pt>
    <dgm:pt modelId="{8021C404-12B4-E840-A934-8EC315C05488}" type="pres">
      <dgm:prSet presAssocID="{C6200B74-7DD3-854B-9700-99A32DCB8EB7}" presName="compNode" presStyleCnt="0"/>
      <dgm:spPr/>
    </dgm:pt>
    <dgm:pt modelId="{12353FB6-7774-B34C-A8D0-A9C2D6F17C3A}" type="pres">
      <dgm:prSet presAssocID="{C6200B74-7DD3-854B-9700-99A32DCB8EB7}" presName="pict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t="-23000" b="-23000"/>
          </a:stretch>
        </a:blipFill>
      </dgm:spPr>
      <dgm:extLst>
        <a:ext uri="{E40237B7-FDA0-4F09-8148-C483321AD2D9}">
          <dgm14:cNvPr xmlns:dgm14="http://schemas.microsoft.com/office/drawing/2010/diagram" id="0" name="" descr="Downward trend graph with solid fill"/>
        </a:ext>
      </dgm:extLst>
    </dgm:pt>
    <dgm:pt modelId="{66157099-845B-B641-A906-C288C0D0C764}" type="pres">
      <dgm:prSet presAssocID="{C6200B74-7DD3-854B-9700-99A32DCB8EB7}" presName="textRect" presStyleLbl="revTx" presStyleIdx="0" presStyleCnt="4">
        <dgm:presLayoutVars>
          <dgm:bulletEnabled val="1"/>
        </dgm:presLayoutVars>
      </dgm:prSet>
      <dgm:spPr/>
    </dgm:pt>
    <dgm:pt modelId="{A7D8D3BB-2E4E-F843-9DB9-164633D9309D}" type="pres">
      <dgm:prSet presAssocID="{404C605B-3046-0741-9AD4-F3C286389DC9}" presName="sibTrans" presStyleLbl="sibTrans2D1" presStyleIdx="0" presStyleCnt="0"/>
      <dgm:spPr/>
    </dgm:pt>
    <dgm:pt modelId="{843D4B9F-3E57-0648-B8DC-FA8DEAEABFAB}" type="pres">
      <dgm:prSet presAssocID="{DDF91488-1717-EC4C-9E62-16F0C594DB08}" presName="compNode" presStyleCnt="0"/>
      <dgm:spPr/>
    </dgm:pt>
    <dgm:pt modelId="{15B0C776-93FF-1540-B263-A481DAC0BFF8}" type="pres">
      <dgm:prSet presAssocID="{DDF91488-1717-EC4C-9E62-16F0C594DB08}" presName="pict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t="-23000" b="-23000"/>
          </a:stretch>
        </a:blipFill>
      </dgm:spPr>
      <dgm:extLst>
        <a:ext uri="{E40237B7-FDA0-4F09-8148-C483321AD2D9}">
          <dgm14:cNvPr xmlns:dgm14="http://schemas.microsoft.com/office/drawing/2010/diagram" id="0" name="" descr="Upward trend with solid fill"/>
        </a:ext>
      </dgm:extLst>
    </dgm:pt>
    <dgm:pt modelId="{65625185-2687-B144-B8E0-4CE81D9FC347}" type="pres">
      <dgm:prSet presAssocID="{DDF91488-1717-EC4C-9E62-16F0C594DB08}" presName="textRect" presStyleLbl="revTx" presStyleIdx="1" presStyleCnt="4">
        <dgm:presLayoutVars>
          <dgm:bulletEnabled val="1"/>
        </dgm:presLayoutVars>
      </dgm:prSet>
      <dgm:spPr/>
    </dgm:pt>
    <dgm:pt modelId="{D7EEC209-E453-D642-8B87-8319F69FFAEE}" type="pres">
      <dgm:prSet presAssocID="{4A449892-1199-7D41-AA0B-972728DDF8DC}" presName="sibTrans" presStyleLbl="sibTrans2D1" presStyleIdx="0" presStyleCnt="0"/>
      <dgm:spPr/>
    </dgm:pt>
    <dgm:pt modelId="{E53D14CF-7081-634F-AB21-82AAADA3B88F}" type="pres">
      <dgm:prSet presAssocID="{934A8F82-5BFD-0C43-813C-BF4645CAECC0}" presName="compNode" presStyleCnt="0"/>
      <dgm:spPr/>
    </dgm:pt>
    <dgm:pt modelId="{DA03A22E-94EB-754B-BD81-C2058D937A2B}" type="pres">
      <dgm:prSet presAssocID="{934A8F82-5BFD-0C43-813C-BF4645CAECC0}" presName="pict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t="-23000" b="-23000"/>
          </a:stretch>
        </a:blipFill>
      </dgm:spPr>
      <dgm:extLst>
        <a:ext uri="{E40237B7-FDA0-4F09-8148-C483321AD2D9}">
          <dgm14:cNvPr xmlns:dgm14="http://schemas.microsoft.com/office/drawing/2010/diagram" id="0" name="" descr="Arrow Right with solid fill"/>
        </a:ext>
      </dgm:extLst>
    </dgm:pt>
    <dgm:pt modelId="{661E8C37-68F4-154B-BE5A-A8358B9FC56B}" type="pres">
      <dgm:prSet presAssocID="{934A8F82-5BFD-0C43-813C-BF4645CAECC0}" presName="textRect" presStyleLbl="revTx" presStyleIdx="2" presStyleCnt="4">
        <dgm:presLayoutVars>
          <dgm:bulletEnabled val="1"/>
        </dgm:presLayoutVars>
      </dgm:prSet>
      <dgm:spPr/>
    </dgm:pt>
    <dgm:pt modelId="{1DD763E2-60ED-7047-BC0A-E7E2EDD8F27D}" type="pres">
      <dgm:prSet presAssocID="{0CC4EDA9-2D35-1F4A-8D0B-1270853ECBA5}" presName="sibTrans" presStyleLbl="sibTrans2D1" presStyleIdx="0" presStyleCnt="0"/>
      <dgm:spPr/>
    </dgm:pt>
    <dgm:pt modelId="{6052ECB3-1BAD-A741-9CCB-BB8E65812B92}" type="pres">
      <dgm:prSet presAssocID="{48291CC3-F4B4-D64C-AECE-02A27C644874}" presName="compNode" presStyleCnt="0"/>
      <dgm:spPr/>
    </dgm:pt>
    <dgm:pt modelId="{8A3FD4BD-CB44-D54D-B450-F75556764363}" type="pres">
      <dgm:prSet presAssocID="{48291CC3-F4B4-D64C-AECE-02A27C644874}" presName="pict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t="-23000" b="-23000"/>
          </a:stretch>
        </a:blipFill>
      </dgm:spPr>
      <dgm:extLst>
        <a:ext uri="{E40237B7-FDA0-4F09-8148-C483321AD2D9}">
          <dgm14:cNvPr xmlns:dgm14="http://schemas.microsoft.com/office/drawing/2010/diagram" id="0" name="" descr="Periodic Graph with solid fill"/>
        </a:ext>
      </dgm:extLst>
    </dgm:pt>
    <dgm:pt modelId="{A86D890E-1DB2-304F-B749-31C9C929D4A0}" type="pres">
      <dgm:prSet presAssocID="{48291CC3-F4B4-D64C-AECE-02A27C644874}" presName="textRect" presStyleLbl="revTx" presStyleIdx="3" presStyleCnt="4">
        <dgm:presLayoutVars>
          <dgm:bulletEnabled val="1"/>
        </dgm:presLayoutVars>
      </dgm:prSet>
      <dgm:spPr/>
    </dgm:pt>
  </dgm:ptLst>
  <dgm:cxnLst>
    <dgm:cxn modelId="{0B3CA700-FC8E-7B4A-A344-D2C604CA8462}" type="presOf" srcId="{48291CC3-F4B4-D64C-AECE-02A27C644874}" destId="{A86D890E-1DB2-304F-B749-31C9C929D4A0}" srcOrd="0" destOrd="0" presId="urn:microsoft.com/office/officeart/2005/8/layout/pList1"/>
    <dgm:cxn modelId="{467D7B08-49FA-C64A-9088-2154D412F8C5}" srcId="{48291CC3-F4B4-D64C-AECE-02A27C644874}" destId="{885E0E0A-F0C8-2141-AC37-F7505267AF9B}" srcOrd="0" destOrd="0" parTransId="{979202A3-A323-D646-B851-527D2E63EC02}" sibTransId="{7E29984A-D5C9-8342-92D1-25B5D1978497}"/>
    <dgm:cxn modelId="{2F64F812-731D-8543-B3B1-AC35437D171F}" type="presOf" srcId="{404C605B-3046-0741-9AD4-F3C286389DC9}" destId="{A7D8D3BB-2E4E-F843-9DB9-164633D9309D}" srcOrd="0" destOrd="0" presId="urn:microsoft.com/office/officeart/2005/8/layout/pList1"/>
    <dgm:cxn modelId="{DD7FFF1A-D4F0-544D-A666-6DA8A5E80ADF}" srcId="{934A8F82-5BFD-0C43-813C-BF4645CAECC0}" destId="{5324C80B-0159-2143-9ED0-508AE8B50937}" srcOrd="0" destOrd="0" parTransId="{AA4D1099-A4B9-6A49-9260-C118E2F5438B}" sibTransId="{21C94747-6BE8-D74B-8037-B267B1576A95}"/>
    <dgm:cxn modelId="{F734F833-7574-7145-BCF3-2A1A2E3B4538}" type="presOf" srcId="{885E0E0A-F0C8-2141-AC37-F7505267AF9B}" destId="{A86D890E-1DB2-304F-B749-31C9C929D4A0}" srcOrd="0" destOrd="1" presId="urn:microsoft.com/office/officeart/2005/8/layout/pList1"/>
    <dgm:cxn modelId="{671AC540-D17B-C242-BCAB-FA9CEB1A9519}" type="presOf" srcId="{4A449892-1199-7D41-AA0B-972728DDF8DC}" destId="{D7EEC209-E453-D642-8B87-8319F69FFAEE}" srcOrd="0" destOrd="0" presId="urn:microsoft.com/office/officeart/2005/8/layout/pList1"/>
    <dgm:cxn modelId="{F5473A60-47D2-154B-B4B3-419250DB7789}" srcId="{DDF91488-1717-EC4C-9E62-16F0C594DB08}" destId="{F4A1B6EE-6C47-214C-9D34-026DDADDBBE7}" srcOrd="0" destOrd="0" parTransId="{37E04F23-ADF3-0C4E-AF1F-5653B49390BA}" sibTransId="{F6E21CA3-61E1-EE40-A0FC-C07B8E6E5800}"/>
    <dgm:cxn modelId="{949AE260-1752-E044-96A9-C11EA5B6F02B}" srcId="{C6200B74-7DD3-854B-9700-99A32DCB8EB7}" destId="{D06F2C54-AD75-734B-BA08-5B14CC643972}" srcOrd="0" destOrd="0" parTransId="{723FED73-DBA1-BB46-A59A-7AAB75844213}" sibTransId="{9307EBE7-6FBF-8C42-979D-BDDDD0530DCE}"/>
    <dgm:cxn modelId="{872F4C61-8E78-7643-AB38-45B47577A180}" type="presOf" srcId="{DDF91488-1717-EC4C-9E62-16F0C594DB08}" destId="{65625185-2687-B144-B8E0-4CE81D9FC347}" srcOrd="0" destOrd="0" presId="urn:microsoft.com/office/officeart/2005/8/layout/pList1"/>
    <dgm:cxn modelId="{CC4BB843-809B-FD4F-A83C-BB84E89F2F54}" type="presOf" srcId="{3D02D778-8B60-6849-89D7-B6D36CD75B80}" destId="{29098AFF-4B0B-C345-BB6C-6C6CFD58D2D4}" srcOrd="0" destOrd="0" presId="urn:microsoft.com/office/officeart/2005/8/layout/pList1"/>
    <dgm:cxn modelId="{1F1C2B67-C78A-D64E-AE76-277DB5914ED6}" srcId="{3D02D778-8B60-6849-89D7-B6D36CD75B80}" destId="{DDF91488-1717-EC4C-9E62-16F0C594DB08}" srcOrd="1" destOrd="0" parTransId="{E1CC5280-8796-C041-A8D8-B77F19C8BCEE}" sibTransId="{4A449892-1199-7D41-AA0B-972728DDF8DC}"/>
    <dgm:cxn modelId="{D9342679-FFEA-8545-93F9-CFF2815E2CB1}" srcId="{3D02D778-8B60-6849-89D7-B6D36CD75B80}" destId="{934A8F82-5BFD-0C43-813C-BF4645CAECC0}" srcOrd="2" destOrd="0" parTransId="{382F2B84-4D88-4940-AF6F-A12036C39C8A}" sibTransId="{0CC4EDA9-2D35-1F4A-8D0B-1270853ECBA5}"/>
    <dgm:cxn modelId="{F917157C-AD4E-7049-AA9F-70252406E316}" type="presOf" srcId="{934A8F82-5BFD-0C43-813C-BF4645CAECC0}" destId="{661E8C37-68F4-154B-BE5A-A8358B9FC56B}" srcOrd="0" destOrd="0" presId="urn:microsoft.com/office/officeart/2005/8/layout/pList1"/>
    <dgm:cxn modelId="{2BCF3684-3EB1-F546-8EBB-11EE1E0D89EE}" type="presOf" srcId="{5324C80B-0159-2143-9ED0-508AE8B50937}" destId="{661E8C37-68F4-154B-BE5A-A8358B9FC56B}" srcOrd="0" destOrd="1" presId="urn:microsoft.com/office/officeart/2005/8/layout/pList1"/>
    <dgm:cxn modelId="{487DF78C-51CF-DF4A-949B-D013309D63B7}" srcId="{3D02D778-8B60-6849-89D7-B6D36CD75B80}" destId="{48291CC3-F4B4-D64C-AECE-02A27C644874}" srcOrd="3" destOrd="0" parTransId="{BD13D8FD-6D72-AD48-88BB-F852678A2AD3}" sibTransId="{D7FD1D67-78D8-624A-B1FE-6E5D9A2188BD}"/>
    <dgm:cxn modelId="{DA3ED28E-FD8C-B244-856F-367E1703B306}" type="presOf" srcId="{F4A1B6EE-6C47-214C-9D34-026DDADDBBE7}" destId="{65625185-2687-B144-B8E0-4CE81D9FC347}" srcOrd="0" destOrd="1" presId="urn:microsoft.com/office/officeart/2005/8/layout/pList1"/>
    <dgm:cxn modelId="{CE671CA4-DD3B-9149-947D-17D60C24AAFE}" type="presOf" srcId="{0CC4EDA9-2D35-1F4A-8D0B-1270853ECBA5}" destId="{1DD763E2-60ED-7047-BC0A-E7E2EDD8F27D}" srcOrd="0" destOrd="0" presId="urn:microsoft.com/office/officeart/2005/8/layout/pList1"/>
    <dgm:cxn modelId="{CA805FA4-8E9C-6D41-8B57-34EC1344E204}" type="presOf" srcId="{C6200B74-7DD3-854B-9700-99A32DCB8EB7}" destId="{66157099-845B-B641-A906-C288C0D0C764}" srcOrd="0" destOrd="0" presId="urn:microsoft.com/office/officeart/2005/8/layout/pList1"/>
    <dgm:cxn modelId="{45D084B5-ADBA-8748-A05F-24D56B0DA8C6}" srcId="{3D02D778-8B60-6849-89D7-B6D36CD75B80}" destId="{C6200B74-7DD3-854B-9700-99A32DCB8EB7}" srcOrd="0" destOrd="0" parTransId="{01596702-5AB1-ED45-90DE-057D4473A2CF}" sibTransId="{404C605B-3046-0741-9AD4-F3C286389DC9}"/>
    <dgm:cxn modelId="{6A8C1BF9-B193-1544-AF30-9E9CB34968D9}" type="presOf" srcId="{D06F2C54-AD75-734B-BA08-5B14CC643972}" destId="{66157099-845B-B641-A906-C288C0D0C764}" srcOrd="0" destOrd="1" presId="urn:microsoft.com/office/officeart/2005/8/layout/pList1"/>
    <dgm:cxn modelId="{1423CC8A-571F-404F-9C57-A480F8E1E488}" type="presParOf" srcId="{29098AFF-4B0B-C345-BB6C-6C6CFD58D2D4}" destId="{8021C404-12B4-E840-A934-8EC315C05488}" srcOrd="0" destOrd="0" presId="urn:microsoft.com/office/officeart/2005/8/layout/pList1"/>
    <dgm:cxn modelId="{05C95BC2-BCCB-DD42-96EF-5941DCC779D5}" type="presParOf" srcId="{8021C404-12B4-E840-A934-8EC315C05488}" destId="{12353FB6-7774-B34C-A8D0-A9C2D6F17C3A}" srcOrd="0" destOrd="0" presId="urn:microsoft.com/office/officeart/2005/8/layout/pList1"/>
    <dgm:cxn modelId="{54DF947B-EAB6-DD4B-8F1B-6A18B850F6DB}" type="presParOf" srcId="{8021C404-12B4-E840-A934-8EC315C05488}" destId="{66157099-845B-B641-A906-C288C0D0C764}" srcOrd="1" destOrd="0" presId="urn:microsoft.com/office/officeart/2005/8/layout/pList1"/>
    <dgm:cxn modelId="{3E1C17D0-460D-554F-8190-286CC471133B}" type="presParOf" srcId="{29098AFF-4B0B-C345-BB6C-6C6CFD58D2D4}" destId="{A7D8D3BB-2E4E-F843-9DB9-164633D9309D}" srcOrd="1" destOrd="0" presId="urn:microsoft.com/office/officeart/2005/8/layout/pList1"/>
    <dgm:cxn modelId="{F5D01A3E-3150-8D49-9C80-527CE4D090CE}" type="presParOf" srcId="{29098AFF-4B0B-C345-BB6C-6C6CFD58D2D4}" destId="{843D4B9F-3E57-0648-B8DC-FA8DEAEABFAB}" srcOrd="2" destOrd="0" presId="urn:microsoft.com/office/officeart/2005/8/layout/pList1"/>
    <dgm:cxn modelId="{E285AE93-84EC-4A45-838A-00933A1BC69D}" type="presParOf" srcId="{843D4B9F-3E57-0648-B8DC-FA8DEAEABFAB}" destId="{15B0C776-93FF-1540-B263-A481DAC0BFF8}" srcOrd="0" destOrd="0" presId="urn:microsoft.com/office/officeart/2005/8/layout/pList1"/>
    <dgm:cxn modelId="{7BF96588-23FB-084F-933A-EC4C864294FD}" type="presParOf" srcId="{843D4B9F-3E57-0648-B8DC-FA8DEAEABFAB}" destId="{65625185-2687-B144-B8E0-4CE81D9FC347}" srcOrd="1" destOrd="0" presId="urn:microsoft.com/office/officeart/2005/8/layout/pList1"/>
    <dgm:cxn modelId="{71D81881-7391-964E-86A8-3E36FBE00F90}" type="presParOf" srcId="{29098AFF-4B0B-C345-BB6C-6C6CFD58D2D4}" destId="{D7EEC209-E453-D642-8B87-8319F69FFAEE}" srcOrd="3" destOrd="0" presId="urn:microsoft.com/office/officeart/2005/8/layout/pList1"/>
    <dgm:cxn modelId="{A9FA2B16-A341-3848-97FD-475CFBB1B3DA}" type="presParOf" srcId="{29098AFF-4B0B-C345-BB6C-6C6CFD58D2D4}" destId="{E53D14CF-7081-634F-AB21-82AAADA3B88F}" srcOrd="4" destOrd="0" presId="urn:microsoft.com/office/officeart/2005/8/layout/pList1"/>
    <dgm:cxn modelId="{1BB25EA2-24E7-C648-BF5A-0504463347CA}" type="presParOf" srcId="{E53D14CF-7081-634F-AB21-82AAADA3B88F}" destId="{DA03A22E-94EB-754B-BD81-C2058D937A2B}" srcOrd="0" destOrd="0" presId="urn:microsoft.com/office/officeart/2005/8/layout/pList1"/>
    <dgm:cxn modelId="{F3794EBE-BB67-554F-AE5D-C36A82E6137A}" type="presParOf" srcId="{E53D14CF-7081-634F-AB21-82AAADA3B88F}" destId="{661E8C37-68F4-154B-BE5A-A8358B9FC56B}" srcOrd="1" destOrd="0" presId="urn:microsoft.com/office/officeart/2005/8/layout/pList1"/>
    <dgm:cxn modelId="{2233F686-E4A1-F945-8050-4955A618AB74}" type="presParOf" srcId="{29098AFF-4B0B-C345-BB6C-6C6CFD58D2D4}" destId="{1DD763E2-60ED-7047-BC0A-E7E2EDD8F27D}" srcOrd="5" destOrd="0" presId="urn:microsoft.com/office/officeart/2005/8/layout/pList1"/>
    <dgm:cxn modelId="{57972750-D1C8-A847-92A0-4780633053F1}" type="presParOf" srcId="{29098AFF-4B0B-C345-BB6C-6C6CFD58D2D4}" destId="{6052ECB3-1BAD-A741-9CCB-BB8E65812B92}" srcOrd="6" destOrd="0" presId="urn:microsoft.com/office/officeart/2005/8/layout/pList1"/>
    <dgm:cxn modelId="{27213759-1B8C-444D-BD3E-6272CBA333FE}" type="presParOf" srcId="{6052ECB3-1BAD-A741-9CCB-BB8E65812B92}" destId="{8A3FD4BD-CB44-D54D-B450-F75556764363}" srcOrd="0" destOrd="0" presId="urn:microsoft.com/office/officeart/2005/8/layout/pList1"/>
    <dgm:cxn modelId="{2C76F634-F6D5-BB49-A301-FCC3E3DC3CC1}" type="presParOf" srcId="{6052ECB3-1BAD-A741-9CCB-BB8E65812B92}" destId="{A86D890E-1DB2-304F-B749-31C9C929D4A0}"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9ED5D1-2546-4278-BFBB-A67C9343EB4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8FA9615-C6A4-40F5-A4B2-85AE8A965A2B}">
      <dgm:prSet/>
      <dgm:spPr/>
      <dgm:t>
        <a:bodyPr/>
        <a:lstStyle/>
        <a:p>
          <a:r>
            <a:rPr lang="en-US" dirty="0"/>
            <a:t>Sent to PI’s today</a:t>
          </a:r>
        </a:p>
      </dgm:t>
    </dgm:pt>
    <dgm:pt modelId="{EA8C6BD1-E106-42B9-AE8E-93117E5EF851}" type="parTrans" cxnId="{A98B40C3-0E5F-42DC-B6BF-42219D1D4CB6}">
      <dgm:prSet/>
      <dgm:spPr/>
      <dgm:t>
        <a:bodyPr/>
        <a:lstStyle/>
        <a:p>
          <a:endParaRPr lang="en-US"/>
        </a:p>
      </dgm:t>
    </dgm:pt>
    <dgm:pt modelId="{A553BFA7-E416-4AED-A5BD-B252F375F570}" type="sibTrans" cxnId="{A98B40C3-0E5F-42DC-B6BF-42219D1D4CB6}">
      <dgm:prSet/>
      <dgm:spPr/>
      <dgm:t>
        <a:bodyPr/>
        <a:lstStyle/>
        <a:p>
          <a:endParaRPr lang="en-US"/>
        </a:p>
      </dgm:t>
    </dgm:pt>
    <dgm:pt modelId="{904CC747-D784-4EBC-99AB-28EFA464BFE8}">
      <dgm:prSet/>
      <dgm:spPr/>
      <dgm:t>
        <a:bodyPr/>
        <a:lstStyle/>
        <a:p>
          <a:r>
            <a:rPr lang="en-US" dirty="0"/>
            <a:t>Necessary to know how best to continue RHO after study ends</a:t>
          </a:r>
        </a:p>
      </dgm:t>
    </dgm:pt>
    <dgm:pt modelId="{A04F9BD7-0F23-457C-95FA-AAC4CA6ADCC4}" type="parTrans" cxnId="{B3EB432C-7F6C-44CE-8571-5B90849093C3}">
      <dgm:prSet/>
      <dgm:spPr/>
      <dgm:t>
        <a:bodyPr/>
        <a:lstStyle/>
        <a:p>
          <a:endParaRPr lang="en-US"/>
        </a:p>
      </dgm:t>
    </dgm:pt>
    <dgm:pt modelId="{E8F01FB7-DDB4-440E-BA0B-F1EB7B82719A}" type="sibTrans" cxnId="{B3EB432C-7F6C-44CE-8571-5B90849093C3}">
      <dgm:prSet/>
      <dgm:spPr/>
      <dgm:t>
        <a:bodyPr/>
        <a:lstStyle/>
        <a:p>
          <a:endParaRPr lang="en-US"/>
        </a:p>
      </dgm:t>
    </dgm:pt>
    <dgm:pt modelId="{A2869384-2961-4A88-A3F0-D1E59E2608B8}">
      <dgm:prSet/>
      <dgm:spPr/>
      <dgm:t>
        <a:bodyPr/>
        <a:lstStyle/>
        <a:p>
          <a:r>
            <a:rPr lang="en-US" dirty="0"/>
            <a:t>Questions about volume, start-up costs, and operating costs at your site</a:t>
          </a:r>
        </a:p>
      </dgm:t>
    </dgm:pt>
    <dgm:pt modelId="{EC691742-B1BA-4178-ADDF-1601B3F3CCC4}" type="parTrans" cxnId="{5848993E-A325-4BF9-A4A9-964CAA9A8CB4}">
      <dgm:prSet/>
      <dgm:spPr/>
      <dgm:t>
        <a:bodyPr/>
        <a:lstStyle/>
        <a:p>
          <a:endParaRPr lang="en-US"/>
        </a:p>
      </dgm:t>
    </dgm:pt>
    <dgm:pt modelId="{2BEDAEDB-1D1A-4F17-ADD4-56D51746DDE4}" type="sibTrans" cxnId="{5848993E-A325-4BF9-A4A9-964CAA9A8CB4}">
      <dgm:prSet/>
      <dgm:spPr/>
      <dgm:t>
        <a:bodyPr/>
        <a:lstStyle/>
        <a:p>
          <a:endParaRPr lang="en-US"/>
        </a:p>
      </dgm:t>
    </dgm:pt>
    <dgm:pt modelId="{64D91E6E-BFDF-46D6-A0FC-29FFD8C22791}">
      <dgm:prSet/>
      <dgm:spPr/>
      <dgm:t>
        <a:bodyPr/>
        <a:lstStyle/>
        <a:p>
          <a:r>
            <a:rPr lang="en-US" dirty="0"/>
            <a:t>Should be filled out with/by someone knowledgeable about the budget at your site</a:t>
          </a:r>
        </a:p>
      </dgm:t>
    </dgm:pt>
    <dgm:pt modelId="{34EA61C1-DA85-48C4-B71D-319C2789BF92}" type="parTrans" cxnId="{D5AE0260-93F1-480A-A98F-81D830D7749D}">
      <dgm:prSet/>
      <dgm:spPr/>
      <dgm:t>
        <a:bodyPr/>
        <a:lstStyle/>
        <a:p>
          <a:endParaRPr lang="en-US"/>
        </a:p>
      </dgm:t>
    </dgm:pt>
    <dgm:pt modelId="{AA7725C0-468E-4D7E-9E0A-770C96C57560}" type="sibTrans" cxnId="{D5AE0260-93F1-480A-A98F-81D830D7749D}">
      <dgm:prSet/>
      <dgm:spPr/>
      <dgm:t>
        <a:bodyPr/>
        <a:lstStyle/>
        <a:p>
          <a:endParaRPr lang="en-US"/>
        </a:p>
      </dgm:t>
    </dgm:pt>
    <dgm:pt modelId="{DA0FD7E9-42A8-437F-A0E4-687C69BD8B75}" type="pres">
      <dgm:prSet presAssocID="{A09ED5D1-2546-4278-BFBB-A67C9343EB4A}" presName="root" presStyleCnt="0">
        <dgm:presLayoutVars>
          <dgm:dir/>
          <dgm:resizeHandles val="exact"/>
        </dgm:presLayoutVars>
      </dgm:prSet>
      <dgm:spPr/>
    </dgm:pt>
    <dgm:pt modelId="{E22FCDDE-4B31-48DB-B973-D54713D7D29F}" type="pres">
      <dgm:prSet presAssocID="{78FA9615-C6A4-40F5-A4B2-85AE8A965A2B}" presName="compNode" presStyleCnt="0"/>
      <dgm:spPr/>
    </dgm:pt>
    <dgm:pt modelId="{0AC68827-4B64-4824-AF76-60D79F43AFCA}" type="pres">
      <dgm:prSet presAssocID="{78FA9615-C6A4-40F5-A4B2-85AE8A965A2B}" presName="bgRect" presStyleLbl="bgShp" presStyleIdx="0" presStyleCnt="4"/>
      <dgm:spPr/>
    </dgm:pt>
    <dgm:pt modelId="{F2F908BB-8B4B-4610-8294-842312DA1587}" type="pres">
      <dgm:prSet presAssocID="{78FA9615-C6A4-40F5-A4B2-85AE8A965A2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C294290-7A68-4A20-85C2-3FE41546832C}" type="pres">
      <dgm:prSet presAssocID="{78FA9615-C6A4-40F5-A4B2-85AE8A965A2B}" presName="spaceRect" presStyleCnt="0"/>
      <dgm:spPr/>
    </dgm:pt>
    <dgm:pt modelId="{FA8C1742-6402-4A18-A6BB-B4D9CBE236C9}" type="pres">
      <dgm:prSet presAssocID="{78FA9615-C6A4-40F5-A4B2-85AE8A965A2B}" presName="parTx" presStyleLbl="revTx" presStyleIdx="0" presStyleCnt="4">
        <dgm:presLayoutVars>
          <dgm:chMax val="0"/>
          <dgm:chPref val="0"/>
        </dgm:presLayoutVars>
      </dgm:prSet>
      <dgm:spPr/>
    </dgm:pt>
    <dgm:pt modelId="{7C1ECDE7-8409-4A57-84AB-7587371AB28D}" type="pres">
      <dgm:prSet presAssocID="{A553BFA7-E416-4AED-A5BD-B252F375F570}" presName="sibTrans" presStyleCnt="0"/>
      <dgm:spPr/>
    </dgm:pt>
    <dgm:pt modelId="{859BD6F1-229B-43F0-A72B-4C0E63699F60}" type="pres">
      <dgm:prSet presAssocID="{904CC747-D784-4EBC-99AB-28EFA464BFE8}" presName="compNode" presStyleCnt="0"/>
      <dgm:spPr/>
    </dgm:pt>
    <dgm:pt modelId="{01F0A3C6-77EC-4B91-929B-DC1ACC288248}" type="pres">
      <dgm:prSet presAssocID="{904CC747-D784-4EBC-99AB-28EFA464BFE8}" presName="bgRect" presStyleLbl="bgShp" presStyleIdx="1" presStyleCnt="4"/>
      <dgm:spPr/>
    </dgm:pt>
    <dgm:pt modelId="{31BE13F0-7A48-44FD-A764-DB04EA6E93EC}" type="pres">
      <dgm:prSet presAssocID="{904CC747-D784-4EBC-99AB-28EFA464BFE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C2858009-76C9-4B78-92DA-87606BEDF17A}" type="pres">
      <dgm:prSet presAssocID="{904CC747-D784-4EBC-99AB-28EFA464BFE8}" presName="spaceRect" presStyleCnt="0"/>
      <dgm:spPr/>
    </dgm:pt>
    <dgm:pt modelId="{8436BB63-8D0F-4E84-97E1-EC9FFE7DBA8B}" type="pres">
      <dgm:prSet presAssocID="{904CC747-D784-4EBC-99AB-28EFA464BFE8}" presName="parTx" presStyleLbl="revTx" presStyleIdx="1" presStyleCnt="4">
        <dgm:presLayoutVars>
          <dgm:chMax val="0"/>
          <dgm:chPref val="0"/>
        </dgm:presLayoutVars>
      </dgm:prSet>
      <dgm:spPr/>
    </dgm:pt>
    <dgm:pt modelId="{7BFC7C15-8F5D-4FF9-A194-6BC92667EAF1}" type="pres">
      <dgm:prSet presAssocID="{E8F01FB7-DDB4-440E-BA0B-F1EB7B82719A}" presName="sibTrans" presStyleCnt="0"/>
      <dgm:spPr/>
    </dgm:pt>
    <dgm:pt modelId="{CB84743E-A009-4F6D-A886-C2E384D12C9F}" type="pres">
      <dgm:prSet presAssocID="{A2869384-2961-4A88-A3F0-D1E59E2608B8}" presName="compNode" presStyleCnt="0"/>
      <dgm:spPr/>
    </dgm:pt>
    <dgm:pt modelId="{53C51678-3D41-4A91-9FCD-126EB4A90A64}" type="pres">
      <dgm:prSet presAssocID="{A2869384-2961-4A88-A3F0-D1E59E2608B8}" presName="bgRect" presStyleLbl="bgShp" presStyleIdx="2" presStyleCnt="4"/>
      <dgm:spPr/>
    </dgm:pt>
    <dgm:pt modelId="{DE5DABD3-F358-4882-9CFE-B3311474DCCE}" type="pres">
      <dgm:prSet presAssocID="{A2869384-2961-4A88-A3F0-D1E59E2608B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24FC0CDD-010E-4D43-AF22-43E72CDDD730}" type="pres">
      <dgm:prSet presAssocID="{A2869384-2961-4A88-A3F0-D1E59E2608B8}" presName="spaceRect" presStyleCnt="0"/>
      <dgm:spPr/>
    </dgm:pt>
    <dgm:pt modelId="{DA7FDFEF-BAEC-4196-9741-BE3567231A3C}" type="pres">
      <dgm:prSet presAssocID="{A2869384-2961-4A88-A3F0-D1E59E2608B8}" presName="parTx" presStyleLbl="revTx" presStyleIdx="2" presStyleCnt="4">
        <dgm:presLayoutVars>
          <dgm:chMax val="0"/>
          <dgm:chPref val="0"/>
        </dgm:presLayoutVars>
      </dgm:prSet>
      <dgm:spPr/>
    </dgm:pt>
    <dgm:pt modelId="{BA6A6AB0-ECBE-4AFF-BA07-9BF010CD2A75}" type="pres">
      <dgm:prSet presAssocID="{2BEDAEDB-1D1A-4F17-ADD4-56D51746DDE4}" presName="sibTrans" presStyleCnt="0"/>
      <dgm:spPr/>
    </dgm:pt>
    <dgm:pt modelId="{0274CB9B-DE6F-4522-B7DC-BDDA32CCF88C}" type="pres">
      <dgm:prSet presAssocID="{64D91E6E-BFDF-46D6-A0FC-29FFD8C22791}" presName="compNode" presStyleCnt="0"/>
      <dgm:spPr/>
    </dgm:pt>
    <dgm:pt modelId="{199A6D91-419E-4F0E-81AB-D900BAEAF630}" type="pres">
      <dgm:prSet presAssocID="{64D91E6E-BFDF-46D6-A0FC-29FFD8C22791}" presName="bgRect" presStyleLbl="bgShp" presStyleIdx="3" presStyleCnt="4"/>
      <dgm:spPr/>
    </dgm:pt>
    <dgm:pt modelId="{C0D657B2-9A5D-4EBD-A5B7-A7B11E4981C2}" type="pres">
      <dgm:prSet presAssocID="{64D91E6E-BFDF-46D6-A0FC-29FFD8C2279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125855B6-510D-4B31-B932-C68DB41D6EC0}" type="pres">
      <dgm:prSet presAssocID="{64D91E6E-BFDF-46D6-A0FC-29FFD8C22791}" presName="spaceRect" presStyleCnt="0"/>
      <dgm:spPr/>
    </dgm:pt>
    <dgm:pt modelId="{446EE2B0-593F-4EDB-8171-2050B1B9F678}" type="pres">
      <dgm:prSet presAssocID="{64D91E6E-BFDF-46D6-A0FC-29FFD8C22791}" presName="parTx" presStyleLbl="revTx" presStyleIdx="3" presStyleCnt="4">
        <dgm:presLayoutVars>
          <dgm:chMax val="0"/>
          <dgm:chPref val="0"/>
        </dgm:presLayoutVars>
      </dgm:prSet>
      <dgm:spPr/>
    </dgm:pt>
  </dgm:ptLst>
  <dgm:cxnLst>
    <dgm:cxn modelId="{B3EB432C-7F6C-44CE-8571-5B90849093C3}" srcId="{A09ED5D1-2546-4278-BFBB-A67C9343EB4A}" destId="{904CC747-D784-4EBC-99AB-28EFA464BFE8}" srcOrd="1" destOrd="0" parTransId="{A04F9BD7-0F23-457C-95FA-AAC4CA6ADCC4}" sibTransId="{E8F01FB7-DDB4-440E-BA0B-F1EB7B82719A}"/>
    <dgm:cxn modelId="{5848993E-A325-4BF9-A4A9-964CAA9A8CB4}" srcId="{A09ED5D1-2546-4278-BFBB-A67C9343EB4A}" destId="{A2869384-2961-4A88-A3F0-D1E59E2608B8}" srcOrd="2" destOrd="0" parTransId="{EC691742-B1BA-4178-ADDF-1601B3F3CCC4}" sibTransId="{2BEDAEDB-1D1A-4F17-ADD4-56D51746DDE4}"/>
    <dgm:cxn modelId="{D5AE0260-93F1-480A-A98F-81D830D7749D}" srcId="{A09ED5D1-2546-4278-BFBB-A67C9343EB4A}" destId="{64D91E6E-BFDF-46D6-A0FC-29FFD8C22791}" srcOrd="3" destOrd="0" parTransId="{34EA61C1-DA85-48C4-B71D-319C2789BF92}" sibTransId="{AA7725C0-468E-4D7E-9E0A-770C96C57560}"/>
    <dgm:cxn modelId="{4CDC677E-AC34-429B-AE0E-99EA07FF1535}" type="presOf" srcId="{64D91E6E-BFDF-46D6-A0FC-29FFD8C22791}" destId="{446EE2B0-593F-4EDB-8171-2050B1B9F678}" srcOrd="0" destOrd="0" presId="urn:microsoft.com/office/officeart/2018/2/layout/IconVerticalSolidList"/>
    <dgm:cxn modelId="{F6F1659B-6CE6-4095-9A31-EEF257A7F529}" type="presOf" srcId="{78FA9615-C6A4-40F5-A4B2-85AE8A965A2B}" destId="{FA8C1742-6402-4A18-A6BB-B4D9CBE236C9}" srcOrd="0" destOrd="0" presId="urn:microsoft.com/office/officeart/2018/2/layout/IconVerticalSolidList"/>
    <dgm:cxn modelId="{9DCE36A3-7EE8-4160-AEDF-3DBB2A9A9B5D}" type="presOf" srcId="{904CC747-D784-4EBC-99AB-28EFA464BFE8}" destId="{8436BB63-8D0F-4E84-97E1-EC9FFE7DBA8B}" srcOrd="0" destOrd="0" presId="urn:microsoft.com/office/officeart/2018/2/layout/IconVerticalSolidList"/>
    <dgm:cxn modelId="{5963B2B5-E38D-433E-8283-762EB5711989}" type="presOf" srcId="{A2869384-2961-4A88-A3F0-D1E59E2608B8}" destId="{DA7FDFEF-BAEC-4196-9741-BE3567231A3C}" srcOrd="0" destOrd="0" presId="urn:microsoft.com/office/officeart/2018/2/layout/IconVerticalSolidList"/>
    <dgm:cxn modelId="{A98B40C3-0E5F-42DC-B6BF-42219D1D4CB6}" srcId="{A09ED5D1-2546-4278-BFBB-A67C9343EB4A}" destId="{78FA9615-C6A4-40F5-A4B2-85AE8A965A2B}" srcOrd="0" destOrd="0" parTransId="{EA8C6BD1-E106-42B9-AE8E-93117E5EF851}" sibTransId="{A553BFA7-E416-4AED-A5BD-B252F375F570}"/>
    <dgm:cxn modelId="{685057EF-1160-49B9-8052-12F47F16BF90}" type="presOf" srcId="{A09ED5D1-2546-4278-BFBB-A67C9343EB4A}" destId="{DA0FD7E9-42A8-437F-A0E4-687C69BD8B75}" srcOrd="0" destOrd="0" presId="urn:microsoft.com/office/officeart/2018/2/layout/IconVerticalSolidList"/>
    <dgm:cxn modelId="{6A79CF0E-24A2-4EF6-B4EF-827C15ACF3DC}" type="presParOf" srcId="{DA0FD7E9-42A8-437F-A0E4-687C69BD8B75}" destId="{E22FCDDE-4B31-48DB-B973-D54713D7D29F}" srcOrd="0" destOrd="0" presId="urn:microsoft.com/office/officeart/2018/2/layout/IconVerticalSolidList"/>
    <dgm:cxn modelId="{F67C15EB-5264-43D0-958C-AF392DD5D9C6}" type="presParOf" srcId="{E22FCDDE-4B31-48DB-B973-D54713D7D29F}" destId="{0AC68827-4B64-4824-AF76-60D79F43AFCA}" srcOrd="0" destOrd="0" presId="urn:microsoft.com/office/officeart/2018/2/layout/IconVerticalSolidList"/>
    <dgm:cxn modelId="{7C8C46AC-D7D1-43A0-9819-970860900134}" type="presParOf" srcId="{E22FCDDE-4B31-48DB-B973-D54713D7D29F}" destId="{F2F908BB-8B4B-4610-8294-842312DA1587}" srcOrd="1" destOrd="0" presId="urn:microsoft.com/office/officeart/2018/2/layout/IconVerticalSolidList"/>
    <dgm:cxn modelId="{5D924EFB-4B08-4E14-8DC2-43ABB15D2019}" type="presParOf" srcId="{E22FCDDE-4B31-48DB-B973-D54713D7D29F}" destId="{9C294290-7A68-4A20-85C2-3FE41546832C}" srcOrd="2" destOrd="0" presId="urn:microsoft.com/office/officeart/2018/2/layout/IconVerticalSolidList"/>
    <dgm:cxn modelId="{3379CBEC-A8D6-4E4E-BFFD-8F5EE5DC4271}" type="presParOf" srcId="{E22FCDDE-4B31-48DB-B973-D54713D7D29F}" destId="{FA8C1742-6402-4A18-A6BB-B4D9CBE236C9}" srcOrd="3" destOrd="0" presId="urn:microsoft.com/office/officeart/2018/2/layout/IconVerticalSolidList"/>
    <dgm:cxn modelId="{122C83CB-CB4A-425E-9C33-CE6B86B0AE75}" type="presParOf" srcId="{DA0FD7E9-42A8-437F-A0E4-687C69BD8B75}" destId="{7C1ECDE7-8409-4A57-84AB-7587371AB28D}" srcOrd="1" destOrd="0" presId="urn:microsoft.com/office/officeart/2018/2/layout/IconVerticalSolidList"/>
    <dgm:cxn modelId="{D10A9CD5-4DC8-4767-9EF6-728DE9100E97}" type="presParOf" srcId="{DA0FD7E9-42A8-437F-A0E4-687C69BD8B75}" destId="{859BD6F1-229B-43F0-A72B-4C0E63699F60}" srcOrd="2" destOrd="0" presId="urn:microsoft.com/office/officeart/2018/2/layout/IconVerticalSolidList"/>
    <dgm:cxn modelId="{4AD7050A-5557-4B3E-9492-40E03030405D}" type="presParOf" srcId="{859BD6F1-229B-43F0-A72B-4C0E63699F60}" destId="{01F0A3C6-77EC-4B91-929B-DC1ACC288248}" srcOrd="0" destOrd="0" presId="urn:microsoft.com/office/officeart/2018/2/layout/IconVerticalSolidList"/>
    <dgm:cxn modelId="{1779CAB9-B93F-4C35-A32C-AAE29B3FE49C}" type="presParOf" srcId="{859BD6F1-229B-43F0-A72B-4C0E63699F60}" destId="{31BE13F0-7A48-44FD-A764-DB04EA6E93EC}" srcOrd="1" destOrd="0" presId="urn:microsoft.com/office/officeart/2018/2/layout/IconVerticalSolidList"/>
    <dgm:cxn modelId="{D34761DA-9932-4198-B30F-1A1FAE45DDC2}" type="presParOf" srcId="{859BD6F1-229B-43F0-A72B-4C0E63699F60}" destId="{C2858009-76C9-4B78-92DA-87606BEDF17A}" srcOrd="2" destOrd="0" presId="urn:microsoft.com/office/officeart/2018/2/layout/IconVerticalSolidList"/>
    <dgm:cxn modelId="{E6982C2F-8DE0-403D-9C02-9C149B4AFC51}" type="presParOf" srcId="{859BD6F1-229B-43F0-A72B-4C0E63699F60}" destId="{8436BB63-8D0F-4E84-97E1-EC9FFE7DBA8B}" srcOrd="3" destOrd="0" presId="urn:microsoft.com/office/officeart/2018/2/layout/IconVerticalSolidList"/>
    <dgm:cxn modelId="{CB99CD70-BA18-4B9E-8384-313D8BCDD447}" type="presParOf" srcId="{DA0FD7E9-42A8-437F-A0E4-687C69BD8B75}" destId="{7BFC7C15-8F5D-4FF9-A194-6BC92667EAF1}" srcOrd="3" destOrd="0" presId="urn:microsoft.com/office/officeart/2018/2/layout/IconVerticalSolidList"/>
    <dgm:cxn modelId="{A541D653-48AE-41E6-AEDC-564915549A58}" type="presParOf" srcId="{DA0FD7E9-42A8-437F-A0E4-687C69BD8B75}" destId="{CB84743E-A009-4F6D-A886-C2E384D12C9F}" srcOrd="4" destOrd="0" presId="urn:microsoft.com/office/officeart/2018/2/layout/IconVerticalSolidList"/>
    <dgm:cxn modelId="{C6E5D0DF-9E43-4EDB-98BC-F8D1C02D5B32}" type="presParOf" srcId="{CB84743E-A009-4F6D-A886-C2E384D12C9F}" destId="{53C51678-3D41-4A91-9FCD-126EB4A90A64}" srcOrd="0" destOrd="0" presId="urn:microsoft.com/office/officeart/2018/2/layout/IconVerticalSolidList"/>
    <dgm:cxn modelId="{3E837834-6DE7-4817-AED8-F87CB7B79647}" type="presParOf" srcId="{CB84743E-A009-4F6D-A886-C2E384D12C9F}" destId="{DE5DABD3-F358-4882-9CFE-B3311474DCCE}" srcOrd="1" destOrd="0" presId="urn:microsoft.com/office/officeart/2018/2/layout/IconVerticalSolidList"/>
    <dgm:cxn modelId="{9D85E5C5-7836-418F-A436-A153C48F3CCD}" type="presParOf" srcId="{CB84743E-A009-4F6D-A886-C2E384D12C9F}" destId="{24FC0CDD-010E-4D43-AF22-43E72CDDD730}" srcOrd="2" destOrd="0" presId="urn:microsoft.com/office/officeart/2018/2/layout/IconVerticalSolidList"/>
    <dgm:cxn modelId="{DD6A1602-54DD-4D7C-85F1-0B20A04F0D4D}" type="presParOf" srcId="{CB84743E-A009-4F6D-A886-C2E384D12C9F}" destId="{DA7FDFEF-BAEC-4196-9741-BE3567231A3C}" srcOrd="3" destOrd="0" presId="urn:microsoft.com/office/officeart/2018/2/layout/IconVerticalSolidList"/>
    <dgm:cxn modelId="{00617D33-EA83-4976-90B9-5735CA0F1C8D}" type="presParOf" srcId="{DA0FD7E9-42A8-437F-A0E4-687C69BD8B75}" destId="{BA6A6AB0-ECBE-4AFF-BA07-9BF010CD2A75}" srcOrd="5" destOrd="0" presId="urn:microsoft.com/office/officeart/2018/2/layout/IconVerticalSolidList"/>
    <dgm:cxn modelId="{47C8532D-373B-49AB-877A-C67EB2C54C32}" type="presParOf" srcId="{DA0FD7E9-42A8-437F-A0E4-687C69BD8B75}" destId="{0274CB9B-DE6F-4522-B7DC-BDDA32CCF88C}" srcOrd="6" destOrd="0" presId="urn:microsoft.com/office/officeart/2018/2/layout/IconVerticalSolidList"/>
    <dgm:cxn modelId="{66113A6E-9E5F-4E98-B46D-38C80E434B28}" type="presParOf" srcId="{0274CB9B-DE6F-4522-B7DC-BDDA32CCF88C}" destId="{199A6D91-419E-4F0E-81AB-D900BAEAF630}" srcOrd="0" destOrd="0" presId="urn:microsoft.com/office/officeart/2018/2/layout/IconVerticalSolidList"/>
    <dgm:cxn modelId="{3C11BB1F-8458-4369-9314-C9E4AB75786E}" type="presParOf" srcId="{0274CB9B-DE6F-4522-B7DC-BDDA32CCF88C}" destId="{C0D657B2-9A5D-4EBD-A5B7-A7B11E4981C2}" srcOrd="1" destOrd="0" presId="urn:microsoft.com/office/officeart/2018/2/layout/IconVerticalSolidList"/>
    <dgm:cxn modelId="{DDB3B952-C871-458C-BF68-6C934345B276}" type="presParOf" srcId="{0274CB9B-DE6F-4522-B7DC-BDDA32CCF88C}" destId="{125855B6-510D-4B31-B932-C68DB41D6EC0}" srcOrd="2" destOrd="0" presId="urn:microsoft.com/office/officeart/2018/2/layout/IconVerticalSolidList"/>
    <dgm:cxn modelId="{0C282618-75DD-44A3-B6A9-D6B46164AC23}" type="presParOf" srcId="{0274CB9B-DE6F-4522-B7DC-BDDA32CCF88C}" destId="{446EE2B0-593F-4EDB-8171-2050B1B9F67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410E82-F36F-46A0-AEE5-51F49C5C7D00}"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CC572AA7-7616-4C1F-AD38-88BACF9FB44E}">
      <dgm:prSet/>
      <dgm:spPr/>
      <dgm:t>
        <a:bodyPr/>
        <a:lstStyle/>
        <a:p>
          <a:r>
            <a:rPr lang="en-US" dirty="0"/>
            <a:t>New Variables</a:t>
          </a:r>
        </a:p>
      </dgm:t>
    </dgm:pt>
    <dgm:pt modelId="{82165C26-83C4-4C13-83EE-FEEF17C574C4}" type="parTrans" cxnId="{806A4367-AB4D-4D99-A044-26F42AE97BB4}">
      <dgm:prSet/>
      <dgm:spPr/>
      <dgm:t>
        <a:bodyPr/>
        <a:lstStyle/>
        <a:p>
          <a:endParaRPr lang="en-US"/>
        </a:p>
      </dgm:t>
    </dgm:pt>
    <dgm:pt modelId="{AC571976-2A99-4656-9836-A06195242C52}" type="sibTrans" cxnId="{806A4367-AB4D-4D99-A044-26F42AE97BB4}">
      <dgm:prSet/>
      <dgm:spPr/>
      <dgm:t>
        <a:bodyPr/>
        <a:lstStyle/>
        <a:p>
          <a:endParaRPr lang="en-US"/>
        </a:p>
      </dgm:t>
    </dgm:pt>
    <dgm:pt modelId="{7EEFE3F6-E541-4103-A3D4-BCCF046543F8}">
      <dgm:prSet/>
      <dgm:spPr/>
      <dgm:t>
        <a:bodyPr/>
        <a:lstStyle/>
        <a:p>
          <a:r>
            <a:rPr lang="en-US" dirty="0"/>
            <a:t>COI</a:t>
          </a:r>
        </a:p>
      </dgm:t>
    </dgm:pt>
    <dgm:pt modelId="{2478B5CE-F501-4EC9-B0A8-3F7285A26512}" type="parTrans" cxnId="{4E530615-792C-4EFD-9459-2F49EDF53706}">
      <dgm:prSet/>
      <dgm:spPr/>
      <dgm:t>
        <a:bodyPr/>
        <a:lstStyle/>
        <a:p>
          <a:endParaRPr lang="en-US"/>
        </a:p>
      </dgm:t>
    </dgm:pt>
    <dgm:pt modelId="{6FD85A0D-5B81-4E49-A7D7-515AA6FBC88C}" type="sibTrans" cxnId="{4E530615-792C-4EFD-9459-2F49EDF53706}">
      <dgm:prSet/>
      <dgm:spPr/>
      <dgm:t>
        <a:bodyPr/>
        <a:lstStyle/>
        <a:p>
          <a:endParaRPr lang="en-US"/>
        </a:p>
      </dgm:t>
    </dgm:pt>
    <dgm:pt modelId="{A0F36523-A046-4C9E-B22C-6616FD4A6B76}">
      <dgm:prSet/>
      <dgm:spPr/>
      <dgm:t>
        <a:bodyPr/>
        <a:lstStyle/>
        <a:p>
          <a:r>
            <a:rPr lang="en-US" dirty="0"/>
            <a:t>Growth/Nutrition</a:t>
          </a:r>
        </a:p>
      </dgm:t>
    </dgm:pt>
    <dgm:pt modelId="{F1AB9567-21B6-46CA-AAEC-917E02E6792F}" type="parTrans" cxnId="{4000E7B8-969F-488E-A3E8-A236B95A8C24}">
      <dgm:prSet/>
      <dgm:spPr/>
      <dgm:t>
        <a:bodyPr/>
        <a:lstStyle/>
        <a:p>
          <a:endParaRPr lang="en-US"/>
        </a:p>
      </dgm:t>
    </dgm:pt>
    <dgm:pt modelId="{1C2743C2-106D-423F-8AFC-D13C4B65B61A}" type="sibTrans" cxnId="{4000E7B8-969F-488E-A3E8-A236B95A8C24}">
      <dgm:prSet/>
      <dgm:spPr/>
      <dgm:t>
        <a:bodyPr/>
        <a:lstStyle/>
        <a:p>
          <a:endParaRPr lang="en-US"/>
        </a:p>
      </dgm:t>
    </dgm:pt>
    <dgm:pt modelId="{A0F2F01E-F5DD-4F13-A38C-8C4A43CA57C0}">
      <dgm:prSet/>
      <dgm:spPr/>
      <dgm:t>
        <a:bodyPr/>
        <a:lstStyle/>
        <a:p>
          <a:r>
            <a:rPr lang="en-US" dirty="0"/>
            <a:t>Pulmonary Medications</a:t>
          </a:r>
        </a:p>
      </dgm:t>
    </dgm:pt>
    <dgm:pt modelId="{A157E415-FF52-43DC-94FA-C0202BE98FDF}" type="parTrans" cxnId="{2001AC4C-7148-48A1-8A07-3295548FD001}">
      <dgm:prSet/>
      <dgm:spPr/>
      <dgm:t>
        <a:bodyPr/>
        <a:lstStyle/>
        <a:p>
          <a:endParaRPr lang="en-US"/>
        </a:p>
      </dgm:t>
    </dgm:pt>
    <dgm:pt modelId="{7349097E-C603-4FF3-878D-136321DD820C}" type="sibTrans" cxnId="{2001AC4C-7148-48A1-8A07-3295548FD001}">
      <dgm:prSet/>
      <dgm:spPr/>
      <dgm:t>
        <a:bodyPr/>
        <a:lstStyle/>
        <a:p>
          <a:endParaRPr lang="en-US"/>
        </a:p>
      </dgm:t>
    </dgm:pt>
    <dgm:pt modelId="{1BBDCF2D-AE5A-49FA-9350-2CECC2978387}">
      <dgm:prSet/>
      <dgm:spPr/>
      <dgm:t>
        <a:bodyPr/>
        <a:lstStyle/>
        <a:p>
          <a:r>
            <a:rPr lang="en-US" dirty="0"/>
            <a:t>Contact Heather/Katie w/ Questions</a:t>
          </a:r>
        </a:p>
      </dgm:t>
    </dgm:pt>
    <dgm:pt modelId="{F6520CA5-D500-4E0D-95F4-9B8B75D8A710}" type="parTrans" cxnId="{4748FF1E-D268-40B2-817E-347C198DFFA4}">
      <dgm:prSet/>
      <dgm:spPr/>
      <dgm:t>
        <a:bodyPr/>
        <a:lstStyle/>
        <a:p>
          <a:endParaRPr lang="en-US"/>
        </a:p>
      </dgm:t>
    </dgm:pt>
    <dgm:pt modelId="{9A256CA8-1E7A-4F6B-B889-63D9C67CCF37}" type="sibTrans" cxnId="{4748FF1E-D268-40B2-817E-347C198DFFA4}">
      <dgm:prSet/>
      <dgm:spPr/>
      <dgm:t>
        <a:bodyPr/>
        <a:lstStyle/>
        <a:p>
          <a:endParaRPr lang="en-US"/>
        </a:p>
      </dgm:t>
    </dgm:pt>
    <dgm:pt modelId="{4E9F9669-0E7F-4396-A53D-8EAD48C24DB9}" type="pres">
      <dgm:prSet presAssocID="{3B410E82-F36F-46A0-AEE5-51F49C5C7D00}" presName="linear" presStyleCnt="0">
        <dgm:presLayoutVars>
          <dgm:dir/>
          <dgm:animLvl val="lvl"/>
          <dgm:resizeHandles val="exact"/>
        </dgm:presLayoutVars>
      </dgm:prSet>
      <dgm:spPr/>
    </dgm:pt>
    <dgm:pt modelId="{854C0C34-4E10-4EB5-B543-9D0642370285}" type="pres">
      <dgm:prSet presAssocID="{CC572AA7-7616-4C1F-AD38-88BACF9FB44E}" presName="parentLin" presStyleCnt="0"/>
      <dgm:spPr/>
    </dgm:pt>
    <dgm:pt modelId="{1809FF99-B720-4FE9-963D-3FF73D2BBCA0}" type="pres">
      <dgm:prSet presAssocID="{CC572AA7-7616-4C1F-AD38-88BACF9FB44E}" presName="parentLeftMargin" presStyleLbl="node1" presStyleIdx="0" presStyleCnt="2"/>
      <dgm:spPr/>
    </dgm:pt>
    <dgm:pt modelId="{84FBF640-853A-457B-BB81-DC033B6CA058}" type="pres">
      <dgm:prSet presAssocID="{CC572AA7-7616-4C1F-AD38-88BACF9FB44E}" presName="parentText" presStyleLbl="node1" presStyleIdx="0" presStyleCnt="2">
        <dgm:presLayoutVars>
          <dgm:chMax val="0"/>
          <dgm:bulletEnabled val="1"/>
        </dgm:presLayoutVars>
      </dgm:prSet>
      <dgm:spPr/>
    </dgm:pt>
    <dgm:pt modelId="{E5AB62FE-A93B-4B66-B4DC-EC1254E6AAA7}" type="pres">
      <dgm:prSet presAssocID="{CC572AA7-7616-4C1F-AD38-88BACF9FB44E}" presName="negativeSpace" presStyleCnt="0"/>
      <dgm:spPr/>
    </dgm:pt>
    <dgm:pt modelId="{7F78D799-B0CD-4CD8-BCE1-6D4060BF01F9}" type="pres">
      <dgm:prSet presAssocID="{CC572AA7-7616-4C1F-AD38-88BACF9FB44E}" presName="childText" presStyleLbl="conFgAcc1" presStyleIdx="0" presStyleCnt="2">
        <dgm:presLayoutVars>
          <dgm:bulletEnabled val="1"/>
        </dgm:presLayoutVars>
      </dgm:prSet>
      <dgm:spPr/>
    </dgm:pt>
    <dgm:pt modelId="{4A590D4D-D620-4915-8E31-C29F78B7EED7}" type="pres">
      <dgm:prSet presAssocID="{AC571976-2A99-4656-9836-A06195242C52}" presName="spaceBetweenRectangles" presStyleCnt="0"/>
      <dgm:spPr/>
    </dgm:pt>
    <dgm:pt modelId="{33CC78C7-E331-4D4D-86B6-967C3847F68F}" type="pres">
      <dgm:prSet presAssocID="{1BBDCF2D-AE5A-49FA-9350-2CECC2978387}" presName="parentLin" presStyleCnt="0"/>
      <dgm:spPr/>
    </dgm:pt>
    <dgm:pt modelId="{4B5BC60C-7199-4537-A077-6A1AC91D6710}" type="pres">
      <dgm:prSet presAssocID="{1BBDCF2D-AE5A-49FA-9350-2CECC2978387}" presName="parentLeftMargin" presStyleLbl="node1" presStyleIdx="0" presStyleCnt="2"/>
      <dgm:spPr/>
    </dgm:pt>
    <dgm:pt modelId="{5BAF491E-63A5-4F9F-8019-4249D9DFE2D5}" type="pres">
      <dgm:prSet presAssocID="{1BBDCF2D-AE5A-49FA-9350-2CECC2978387}" presName="parentText" presStyleLbl="node1" presStyleIdx="1" presStyleCnt="2">
        <dgm:presLayoutVars>
          <dgm:chMax val="0"/>
          <dgm:bulletEnabled val="1"/>
        </dgm:presLayoutVars>
      </dgm:prSet>
      <dgm:spPr/>
    </dgm:pt>
    <dgm:pt modelId="{2188CF28-2CD5-404E-9512-FF9EE1DD13D8}" type="pres">
      <dgm:prSet presAssocID="{1BBDCF2D-AE5A-49FA-9350-2CECC2978387}" presName="negativeSpace" presStyleCnt="0"/>
      <dgm:spPr/>
    </dgm:pt>
    <dgm:pt modelId="{8D14FA61-A1DB-4181-BCA0-53ED97F718E1}" type="pres">
      <dgm:prSet presAssocID="{1BBDCF2D-AE5A-49FA-9350-2CECC2978387}" presName="childText" presStyleLbl="conFgAcc1" presStyleIdx="1" presStyleCnt="2">
        <dgm:presLayoutVars>
          <dgm:bulletEnabled val="1"/>
        </dgm:presLayoutVars>
      </dgm:prSet>
      <dgm:spPr/>
    </dgm:pt>
  </dgm:ptLst>
  <dgm:cxnLst>
    <dgm:cxn modelId="{4E530615-792C-4EFD-9459-2F49EDF53706}" srcId="{CC572AA7-7616-4C1F-AD38-88BACF9FB44E}" destId="{7EEFE3F6-E541-4103-A3D4-BCCF046543F8}" srcOrd="0" destOrd="0" parTransId="{2478B5CE-F501-4EC9-B0A8-3F7285A26512}" sibTransId="{6FD85A0D-5B81-4E49-A7D7-515AA6FBC88C}"/>
    <dgm:cxn modelId="{4748FF1E-D268-40B2-817E-347C198DFFA4}" srcId="{3B410E82-F36F-46A0-AEE5-51F49C5C7D00}" destId="{1BBDCF2D-AE5A-49FA-9350-2CECC2978387}" srcOrd="1" destOrd="0" parTransId="{F6520CA5-D500-4E0D-95F4-9B8B75D8A710}" sibTransId="{9A256CA8-1E7A-4F6B-B889-63D9C67CCF37}"/>
    <dgm:cxn modelId="{FA83B140-8AB4-4E24-8404-45D21A2B70D4}" type="presOf" srcId="{A0F36523-A046-4C9E-B22C-6616FD4A6B76}" destId="{7F78D799-B0CD-4CD8-BCE1-6D4060BF01F9}" srcOrd="0" destOrd="1" presId="urn:microsoft.com/office/officeart/2005/8/layout/list1"/>
    <dgm:cxn modelId="{806A4367-AB4D-4D99-A044-26F42AE97BB4}" srcId="{3B410E82-F36F-46A0-AEE5-51F49C5C7D00}" destId="{CC572AA7-7616-4C1F-AD38-88BACF9FB44E}" srcOrd="0" destOrd="0" parTransId="{82165C26-83C4-4C13-83EE-FEEF17C574C4}" sibTransId="{AC571976-2A99-4656-9836-A06195242C52}"/>
    <dgm:cxn modelId="{2001AC4C-7148-48A1-8A07-3295548FD001}" srcId="{CC572AA7-7616-4C1F-AD38-88BACF9FB44E}" destId="{A0F2F01E-F5DD-4F13-A38C-8C4A43CA57C0}" srcOrd="2" destOrd="0" parTransId="{A157E415-FF52-43DC-94FA-C0202BE98FDF}" sibTransId="{7349097E-C603-4FF3-878D-136321DD820C}"/>
    <dgm:cxn modelId="{F7C6756F-1455-4AEB-8F05-FB53043A31E9}" type="presOf" srcId="{A0F2F01E-F5DD-4F13-A38C-8C4A43CA57C0}" destId="{7F78D799-B0CD-4CD8-BCE1-6D4060BF01F9}" srcOrd="0" destOrd="2" presId="urn:microsoft.com/office/officeart/2005/8/layout/list1"/>
    <dgm:cxn modelId="{5FCA6153-8812-439A-B742-AD67F7F6FF67}" type="presOf" srcId="{1BBDCF2D-AE5A-49FA-9350-2CECC2978387}" destId="{4B5BC60C-7199-4537-A077-6A1AC91D6710}" srcOrd="0" destOrd="0" presId="urn:microsoft.com/office/officeart/2005/8/layout/list1"/>
    <dgm:cxn modelId="{4000E7B8-969F-488E-A3E8-A236B95A8C24}" srcId="{CC572AA7-7616-4C1F-AD38-88BACF9FB44E}" destId="{A0F36523-A046-4C9E-B22C-6616FD4A6B76}" srcOrd="1" destOrd="0" parTransId="{F1AB9567-21B6-46CA-AAEC-917E02E6792F}" sibTransId="{1C2743C2-106D-423F-8AFC-D13C4B65B61A}"/>
    <dgm:cxn modelId="{85C8A5D1-AD60-4D63-8E8A-D68F0D9AEC39}" type="presOf" srcId="{3B410E82-F36F-46A0-AEE5-51F49C5C7D00}" destId="{4E9F9669-0E7F-4396-A53D-8EAD48C24DB9}" srcOrd="0" destOrd="0" presId="urn:microsoft.com/office/officeart/2005/8/layout/list1"/>
    <dgm:cxn modelId="{B7DC52D6-4498-4525-810F-C044589AEF7A}" type="presOf" srcId="{7EEFE3F6-E541-4103-A3D4-BCCF046543F8}" destId="{7F78D799-B0CD-4CD8-BCE1-6D4060BF01F9}" srcOrd="0" destOrd="0" presId="urn:microsoft.com/office/officeart/2005/8/layout/list1"/>
    <dgm:cxn modelId="{DF2EDBDC-7A5D-4122-90D8-BA62B5F596A3}" type="presOf" srcId="{CC572AA7-7616-4C1F-AD38-88BACF9FB44E}" destId="{84FBF640-853A-457B-BB81-DC033B6CA058}" srcOrd="1" destOrd="0" presId="urn:microsoft.com/office/officeart/2005/8/layout/list1"/>
    <dgm:cxn modelId="{C389C2F0-1011-4F12-9B5A-0877C1D6335D}" type="presOf" srcId="{CC572AA7-7616-4C1F-AD38-88BACF9FB44E}" destId="{1809FF99-B720-4FE9-963D-3FF73D2BBCA0}" srcOrd="0" destOrd="0" presId="urn:microsoft.com/office/officeart/2005/8/layout/list1"/>
    <dgm:cxn modelId="{337C66F6-6660-4F7A-B8B9-8DB50FDA5E4D}" type="presOf" srcId="{1BBDCF2D-AE5A-49FA-9350-2CECC2978387}" destId="{5BAF491E-63A5-4F9F-8019-4249D9DFE2D5}" srcOrd="1" destOrd="0" presId="urn:microsoft.com/office/officeart/2005/8/layout/list1"/>
    <dgm:cxn modelId="{D1236EA0-328E-4CDE-BC9E-B324BF491ACE}" type="presParOf" srcId="{4E9F9669-0E7F-4396-A53D-8EAD48C24DB9}" destId="{854C0C34-4E10-4EB5-B543-9D0642370285}" srcOrd="0" destOrd="0" presId="urn:microsoft.com/office/officeart/2005/8/layout/list1"/>
    <dgm:cxn modelId="{6C6991D1-84B6-478D-8B6E-8C00CC451BC8}" type="presParOf" srcId="{854C0C34-4E10-4EB5-B543-9D0642370285}" destId="{1809FF99-B720-4FE9-963D-3FF73D2BBCA0}" srcOrd="0" destOrd="0" presId="urn:microsoft.com/office/officeart/2005/8/layout/list1"/>
    <dgm:cxn modelId="{1FF26286-14A8-4697-A90B-3A39DBB0E869}" type="presParOf" srcId="{854C0C34-4E10-4EB5-B543-9D0642370285}" destId="{84FBF640-853A-457B-BB81-DC033B6CA058}" srcOrd="1" destOrd="0" presId="urn:microsoft.com/office/officeart/2005/8/layout/list1"/>
    <dgm:cxn modelId="{B4DAC615-01EE-4CCC-9868-F06376F60888}" type="presParOf" srcId="{4E9F9669-0E7F-4396-A53D-8EAD48C24DB9}" destId="{E5AB62FE-A93B-4B66-B4DC-EC1254E6AAA7}" srcOrd="1" destOrd="0" presId="urn:microsoft.com/office/officeart/2005/8/layout/list1"/>
    <dgm:cxn modelId="{E91C96D1-D07A-4606-8E1E-4731681718CE}" type="presParOf" srcId="{4E9F9669-0E7F-4396-A53D-8EAD48C24DB9}" destId="{7F78D799-B0CD-4CD8-BCE1-6D4060BF01F9}" srcOrd="2" destOrd="0" presId="urn:microsoft.com/office/officeart/2005/8/layout/list1"/>
    <dgm:cxn modelId="{3AB0B003-5B4A-4E57-9365-EA5CED417A04}" type="presParOf" srcId="{4E9F9669-0E7F-4396-A53D-8EAD48C24DB9}" destId="{4A590D4D-D620-4915-8E31-C29F78B7EED7}" srcOrd="3" destOrd="0" presId="urn:microsoft.com/office/officeart/2005/8/layout/list1"/>
    <dgm:cxn modelId="{3D512F0B-0743-4084-A8AD-8FDF70724A60}" type="presParOf" srcId="{4E9F9669-0E7F-4396-A53D-8EAD48C24DB9}" destId="{33CC78C7-E331-4D4D-86B6-967C3847F68F}" srcOrd="4" destOrd="0" presId="urn:microsoft.com/office/officeart/2005/8/layout/list1"/>
    <dgm:cxn modelId="{5AB7075C-C194-44A4-B002-61131A288B08}" type="presParOf" srcId="{33CC78C7-E331-4D4D-86B6-967C3847F68F}" destId="{4B5BC60C-7199-4537-A077-6A1AC91D6710}" srcOrd="0" destOrd="0" presId="urn:microsoft.com/office/officeart/2005/8/layout/list1"/>
    <dgm:cxn modelId="{FDF805A7-82C3-46AE-B3EF-5B4F24CD07E9}" type="presParOf" srcId="{33CC78C7-E331-4D4D-86B6-967C3847F68F}" destId="{5BAF491E-63A5-4F9F-8019-4249D9DFE2D5}" srcOrd="1" destOrd="0" presId="urn:microsoft.com/office/officeart/2005/8/layout/list1"/>
    <dgm:cxn modelId="{1D77A570-ED3E-41E2-8F83-FFFD4CF4FBD5}" type="presParOf" srcId="{4E9F9669-0E7F-4396-A53D-8EAD48C24DB9}" destId="{2188CF28-2CD5-404E-9512-FF9EE1DD13D8}" srcOrd="5" destOrd="0" presId="urn:microsoft.com/office/officeart/2005/8/layout/list1"/>
    <dgm:cxn modelId="{9EE96CE0-C078-459A-AA9B-B53F94994B0D}" type="presParOf" srcId="{4E9F9669-0E7F-4396-A53D-8EAD48C24DB9}" destId="{8D14FA61-A1DB-4181-BCA0-53ED97F718E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53FB6-7774-B34C-A8D0-A9C2D6F17C3A}">
      <dsp:nvSpPr>
        <dsp:cNvPr id="0" name=""/>
        <dsp:cNvSpPr/>
      </dsp:nvSpPr>
      <dsp:spPr>
        <a:xfrm>
          <a:off x="782391" y="1229"/>
          <a:ext cx="1722259" cy="1186636"/>
        </a:xfrm>
        <a:prstGeom prst="round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57099-845B-B641-A906-C288C0D0C764}">
      <dsp:nvSpPr>
        <dsp:cNvPr id="0" name=""/>
        <dsp:cNvSpPr/>
      </dsp:nvSpPr>
      <dsp:spPr>
        <a:xfrm>
          <a:off x="782391" y="1187866"/>
          <a:ext cx="1722259" cy="638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l" defTabSz="622300" rtl="0">
            <a:lnSpc>
              <a:spcPct val="90000"/>
            </a:lnSpc>
            <a:spcBef>
              <a:spcPct val="0"/>
            </a:spcBef>
            <a:spcAft>
              <a:spcPct val="35000"/>
            </a:spcAft>
            <a:buNone/>
          </a:pPr>
          <a:r>
            <a:rPr lang="en-US" sz="1400" kern="1200" dirty="0"/>
            <a:t>Decrease</a:t>
          </a:r>
        </a:p>
        <a:p>
          <a:pPr marL="57150" lvl="1" indent="-57150" algn="l" defTabSz="488950" rtl="0">
            <a:lnSpc>
              <a:spcPct val="90000"/>
            </a:lnSpc>
            <a:spcBef>
              <a:spcPct val="0"/>
            </a:spcBef>
            <a:spcAft>
              <a:spcPct val="15000"/>
            </a:spcAft>
            <a:buChar char="•"/>
          </a:pPr>
          <a:r>
            <a:rPr lang="en-US" sz="1100" kern="1200" dirty="0"/>
            <a:t>Defined as requiring at least 1 decrease in O</a:t>
          </a:r>
          <a:r>
            <a:rPr lang="en-US" sz="1100" kern="1200" baseline="-25000" dirty="0"/>
            <a:t>2</a:t>
          </a:r>
          <a:r>
            <a:rPr lang="en-US" sz="1100" kern="1200" dirty="0"/>
            <a:t> flow rate in first 10 epochs</a:t>
          </a:r>
        </a:p>
      </dsp:txBody>
      <dsp:txXfrm>
        <a:off x="782391" y="1187866"/>
        <a:ext cx="1722259" cy="638958"/>
      </dsp:txXfrm>
    </dsp:sp>
    <dsp:sp modelId="{15B0C776-93FF-1540-B263-A481DAC0BFF8}">
      <dsp:nvSpPr>
        <dsp:cNvPr id="0" name=""/>
        <dsp:cNvSpPr/>
      </dsp:nvSpPr>
      <dsp:spPr>
        <a:xfrm>
          <a:off x="2676949" y="1229"/>
          <a:ext cx="1722259" cy="1186636"/>
        </a:xfrm>
        <a:prstGeom prst="round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25185-2687-B144-B8E0-4CE81D9FC347}">
      <dsp:nvSpPr>
        <dsp:cNvPr id="0" name=""/>
        <dsp:cNvSpPr/>
      </dsp:nvSpPr>
      <dsp:spPr>
        <a:xfrm>
          <a:off x="2676949" y="1187866"/>
          <a:ext cx="1722259" cy="638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l" defTabSz="622300" rtl="0">
            <a:lnSpc>
              <a:spcPct val="90000"/>
            </a:lnSpc>
            <a:spcBef>
              <a:spcPct val="0"/>
            </a:spcBef>
            <a:spcAft>
              <a:spcPct val="35000"/>
            </a:spcAft>
            <a:buNone/>
          </a:pPr>
          <a:r>
            <a:rPr lang="en-US" sz="1400" kern="1200" dirty="0"/>
            <a:t>Increase</a:t>
          </a:r>
        </a:p>
        <a:p>
          <a:pPr marL="57150" lvl="1" indent="-57150" algn="l" defTabSz="488950" rtl="0">
            <a:lnSpc>
              <a:spcPct val="90000"/>
            </a:lnSpc>
            <a:spcBef>
              <a:spcPct val="0"/>
            </a:spcBef>
            <a:spcAft>
              <a:spcPct val="15000"/>
            </a:spcAft>
            <a:buChar char="•"/>
          </a:pPr>
          <a:r>
            <a:rPr lang="en-US" sz="1100" kern="1200" dirty="0"/>
            <a:t>Defined as requiring at least 1 increase in O</a:t>
          </a:r>
          <a:r>
            <a:rPr lang="en-US" sz="1100" kern="1200" baseline="-25000" dirty="0"/>
            <a:t>2</a:t>
          </a:r>
          <a:r>
            <a:rPr lang="en-US" sz="1100" kern="1200" dirty="0"/>
            <a:t> flow rate in the first 10 epochs</a:t>
          </a:r>
        </a:p>
      </dsp:txBody>
      <dsp:txXfrm>
        <a:off x="2676949" y="1187866"/>
        <a:ext cx="1722259" cy="638958"/>
      </dsp:txXfrm>
    </dsp:sp>
    <dsp:sp modelId="{DA03A22E-94EB-754B-BD81-C2058D937A2B}">
      <dsp:nvSpPr>
        <dsp:cNvPr id="0" name=""/>
        <dsp:cNvSpPr/>
      </dsp:nvSpPr>
      <dsp:spPr>
        <a:xfrm>
          <a:off x="782391" y="1999050"/>
          <a:ext cx="1722259" cy="1186636"/>
        </a:xfrm>
        <a:prstGeom prst="round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1E8C37-68F4-154B-BE5A-A8358B9FC56B}">
      <dsp:nvSpPr>
        <dsp:cNvPr id="0" name=""/>
        <dsp:cNvSpPr/>
      </dsp:nvSpPr>
      <dsp:spPr>
        <a:xfrm>
          <a:off x="782391" y="3185687"/>
          <a:ext cx="1722259" cy="638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l" defTabSz="622300" rtl="0">
            <a:lnSpc>
              <a:spcPct val="90000"/>
            </a:lnSpc>
            <a:spcBef>
              <a:spcPct val="0"/>
            </a:spcBef>
            <a:spcAft>
              <a:spcPct val="35000"/>
            </a:spcAft>
            <a:buNone/>
          </a:pPr>
          <a:r>
            <a:rPr lang="en-US" sz="1400" kern="1200" dirty="0"/>
            <a:t>No Change</a:t>
          </a:r>
        </a:p>
        <a:p>
          <a:pPr marL="57150" lvl="1" indent="-57150" algn="l" defTabSz="488950" rtl="0">
            <a:lnSpc>
              <a:spcPct val="90000"/>
            </a:lnSpc>
            <a:spcBef>
              <a:spcPct val="0"/>
            </a:spcBef>
            <a:spcAft>
              <a:spcPct val="15000"/>
            </a:spcAft>
            <a:buChar char="•"/>
          </a:pPr>
          <a:r>
            <a:rPr lang="en-US" sz="1100" kern="1200" dirty="0"/>
            <a:t>Defined as no change made to O</a:t>
          </a:r>
          <a:r>
            <a:rPr lang="en-US" sz="1100" kern="1200" baseline="-25000" dirty="0"/>
            <a:t>2</a:t>
          </a:r>
          <a:r>
            <a:rPr lang="en-US" sz="1100" kern="1200" dirty="0"/>
            <a:t> flow rate in the first 10 epochs</a:t>
          </a:r>
        </a:p>
      </dsp:txBody>
      <dsp:txXfrm>
        <a:off x="782391" y="3185687"/>
        <a:ext cx="1722259" cy="638958"/>
      </dsp:txXfrm>
    </dsp:sp>
    <dsp:sp modelId="{8A3FD4BD-CB44-D54D-B450-F75556764363}">
      <dsp:nvSpPr>
        <dsp:cNvPr id="0" name=""/>
        <dsp:cNvSpPr/>
      </dsp:nvSpPr>
      <dsp:spPr>
        <a:xfrm>
          <a:off x="2676949" y="1999050"/>
          <a:ext cx="1722259" cy="1186636"/>
        </a:xfrm>
        <a:prstGeom prst="round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6D890E-1DB2-304F-B749-31C9C929D4A0}">
      <dsp:nvSpPr>
        <dsp:cNvPr id="0" name=""/>
        <dsp:cNvSpPr/>
      </dsp:nvSpPr>
      <dsp:spPr>
        <a:xfrm>
          <a:off x="2676949" y="3185687"/>
          <a:ext cx="1722259" cy="638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marL="0" lvl="0" indent="0" algn="l" defTabSz="622300" rtl="0">
            <a:lnSpc>
              <a:spcPct val="90000"/>
            </a:lnSpc>
            <a:spcBef>
              <a:spcPct val="0"/>
            </a:spcBef>
            <a:spcAft>
              <a:spcPct val="35000"/>
            </a:spcAft>
            <a:buNone/>
          </a:pPr>
          <a:r>
            <a:rPr lang="en-US" sz="1400" kern="1200" dirty="0"/>
            <a:t>Variable</a:t>
          </a:r>
        </a:p>
        <a:p>
          <a:pPr marL="57150" lvl="1" indent="-57150" algn="l" defTabSz="488950" rtl="0">
            <a:lnSpc>
              <a:spcPct val="90000"/>
            </a:lnSpc>
            <a:spcBef>
              <a:spcPct val="0"/>
            </a:spcBef>
            <a:spcAft>
              <a:spcPct val="15000"/>
            </a:spcAft>
            <a:buChar char="•"/>
          </a:pPr>
          <a:r>
            <a:rPr lang="en-US" sz="1100" kern="1200" dirty="0"/>
            <a:t>Defined as a mix of increases and decreases in the first 10 epochs</a:t>
          </a:r>
        </a:p>
      </dsp:txBody>
      <dsp:txXfrm>
        <a:off x="2676949" y="3185687"/>
        <a:ext cx="1722259" cy="638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68827-4B64-4824-AF76-60D79F43AFCA}">
      <dsp:nvSpPr>
        <dsp:cNvPr id="0" name=""/>
        <dsp:cNvSpPr/>
      </dsp:nvSpPr>
      <dsp:spPr>
        <a:xfrm>
          <a:off x="0" y="1545"/>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F908BB-8B4B-4610-8294-842312DA1587}">
      <dsp:nvSpPr>
        <dsp:cNvPr id="0" name=""/>
        <dsp:cNvSpPr/>
      </dsp:nvSpPr>
      <dsp:spPr>
        <a:xfrm>
          <a:off x="236980" y="177812"/>
          <a:ext cx="430873" cy="43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C1742-6402-4A18-A6BB-B4D9CBE236C9}">
      <dsp:nvSpPr>
        <dsp:cNvPr id="0" name=""/>
        <dsp:cNvSpPr/>
      </dsp:nvSpPr>
      <dsp:spPr>
        <a:xfrm>
          <a:off x="904835" y="1545"/>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dirty="0"/>
            <a:t>Sent to PI’s today</a:t>
          </a:r>
        </a:p>
      </dsp:txBody>
      <dsp:txXfrm>
        <a:off x="904835" y="1545"/>
        <a:ext cx="9610764" cy="783407"/>
      </dsp:txXfrm>
    </dsp:sp>
    <dsp:sp modelId="{01F0A3C6-77EC-4B91-929B-DC1ACC288248}">
      <dsp:nvSpPr>
        <dsp:cNvPr id="0" name=""/>
        <dsp:cNvSpPr/>
      </dsp:nvSpPr>
      <dsp:spPr>
        <a:xfrm>
          <a:off x="0" y="980804"/>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BE13F0-7A48-44FD-A764-DB04EA6E93EC}">
      <dsp:nvSpPr>
        <dsp:cNvPr id="0" name=""/>
        <dsp:cNvSpPr/>
      </dsp:nvSpPr>
      <dsp:spPr>
        <a:xfrm>
          <a:off x="236980" y="1157071"/>
          <a:ext cx="430873" cy="43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36BB63-8D0F-4E84-97E1-EC9FFE7DBA8B}">
      <dsp:nvSpPr>
        <dsp:cNvPr id="0" name=""/>
        <dsp:cNvSpPr/>
      </dsp:nvSpPr>
      <dsp:spPr>
        <a:xfrm>
          <a:off x="904835" y="980804"/>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dirty="0"/>
            <a:t>Necessary to know how best to continue RHO after study ends</a:t>
          </a:r>
        </a:p>
      </dsp:txBody>
      <dsp:txXfrm>
        <a:off x="904835" y="980804"/>
        <a:ext cx="9610764" cy="783407"/>
      </dsp:txXfrm>
    </dsp:sp>
    <dsp:sp modelId="{53C51678-3D41-4A91-9FCD-126EB4A90A64}">
      <dsp:nvSpPr>
        <dsp:cNvPr id="0" name=""/>
        <dsp:cNvSpPr/>
      </dsp:nvSpPr>
      <dsp:spPr>
        <a:xfrm>
          <a:off x="0" y="1960063"/>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5DABD3-F358-4882-9CFE-B3311474DCCE}">
      <dsp:nvSpPr>
        <dsp:cNvPr id="0" name=""/>
        <dsp:cNvSpPr/>
      </dsp:nvSpPr>
      <dsp:spPr>
        <a:xfrm>
          <a:off x="236980" y="2136329"/>
          <a:ext cx="430873" cy="43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7FDFEF-BAEC-4196-9741-BE3567231A3C}">
      <dsp:nvSpPr>
        <dsp:cNvPr id="0" name=""/>
        <dsp:cNvSpPr/>
      </dsp:nvSpPr>
      <dsp:spPr>
        <a:xfrm>
          <a:off x="904835" y="1960063"/>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dirty="0"/>
            <a:t>Questions about volume, start-up costs, and operating costs at your site</a:t>
          </a:r>
        </a:p>
      </dsp:txBody>
      <dsp:txXfrm>
        <a:off x="904835" y="1960063"/>
        <a:ext cx="9610764" cy="783407"/>
      </dsp:txXfrm>
    </dsp:sp>
    <dsp:sp modelId="{199A6D91-419E-4F0E-81AB-D900BAEAF630}">
      <dsp:nvSpPr>
        <dsp:cNvPr id="0" name=""/>
        <dsp:cNvSpPr/>
      </dsp:nvSpPr>
      <dsp:spPr>
        <a:xfrm>
          <a:off x="0" y="2939322"/>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657B2-9A5D-4EBD-A5B7-A7B11E4981C2}">
      <dsp:nvSpPr>
        <dsp:cNvPr id="0" name=""/>
        <dsp:cNvSpPr/>
      </dsp:nvSpPr>
      <dsp:spPr>
        <a:xfrm>
          <a:off x="236980" y="3115588"/>
          <a:ext cx="430873" cy="4308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6EE2B0-593F-4EDB-8171-2050B1B9F678}">
      <dsp:nvSpPr>
        <dsp:cNvPr id="0" name=""/>
        <dsp:cNvSpPr/>
      </dsp:nvSpPr>
      <dsp:spPr>
        <a:xfrm>
          <a:off x="904835" y="2939322"/>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977900">
            <a:lnSpc>
              <a:spcPct val="90000"/>
            </a:lnSpc>
            <a:spcBef>
              <a:spcPct val="0"/>
            </a:spcBef>
            <a:spcAft>
              <a:spcPct val="35000"/>
            </a:spcAft>
            <a:buNone/>
          </a:pPr>
          <a:r>
            <a:rPr lang="en-US" sz="2200" kern="1200" dirty="0"/>
            <a:t>Should be filled out with/by someone knowledgeable about the budget at your site</a:t>
          </a:r>
        </a:p>
      </dsp:txBody>
      <dsp:txXfrm>
        <a:off x="904835" y="2939322"/>
        <a:ext cx="9610764" cy="7834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D799-B0CD-4CD8-BCE1-6D4060BF01F9}">
      <dsp:nvSpPr>
        <dsp:cNvPr id="0" name=""/>
        <dsp:cNvSpPr/>
      </dsp:nvSpPr>
      <dsp:spPr>
        <a:xfrm>
          <a:off x="0" y="428437"/>
          <a:ext cx="10515600" cy="204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62356" rIns="816127"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COI</a:t>
          </a:r>
        </a:p>
        <a:p>
          <a:pPr marL="228600" lvl="1" indent="-228600" algn="l" defTabSz="1200150">
            <a:lnSpc>
              <a:spcPct val="90000"/>
            </a:lnSpc>
            <a:spcBef>
              <a:spcPct val="0"/>
            </a:spcBef>
            <a:spcAft>
              <a:spcPct val="15000"/>
            </a:spcAft>
            <a:buChar char="•"/>
          </a:pPr>
          <a:r>
            <a:rPr lang="en-US" sz="2700" kern="1200" dirty="0"/>
            <a:t>Growth/Nutrition</a:t>
          </a:r>
        </a:p>
        <a:p>
          <a:pPr marL="228600" lvl="1" indent="-228600" algn="l" defTabSz="1200150">
            <a:lnSpc>
              <a:spcPct val="90000"/>
            </a:lnSpc>
            <a:spcBef>
              <a:spcPct val="0"/>
            </a:spcBef>
            <a:spcAft>
              <a:spcPct val="15000"/>
            </a:spcAft>
            <a:buChar char="•"/>
          </a:pPr>
          <a:r>
            <a:rPr lang="en-US" sz="2700" kern="1200" dirty="0"/>
            <a:t>Pulmonary Medications</a:t>
          </a:r>
        </a:p>
      </dsp:txBody>
      <dsp:txXfrm>
        <a:off x="0" y="428437"/>
        <a:ext cx="10515600" cy="2041200"/>
      </dsp:txXfrm>
    </dsp:sp>
    <dsp:sp modelId="{84FBF640-853A-457B-BB81-DC033B6CA058}">
      <dsp:nvSpPr>
        <dsp:cNvPr id="0" name=""/>
        <dsp:cNvSpPr/>
      </dsp:nvSpPr>
      <dsp:spPr>
        <a:xfrm>
          <a:off x="525780" y="29917"/>
          <a:ext cx="7360920" cy="797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en-US" sz="2700" kern="1200" dirty="0"/>
            <a:t>New Variables</a:t>
          </a:r>
        </a:p>
      </dsp:txBody>
      <dsp:txXfrm>
        <a:off x="564688" y="68825"/>
        <a:ext cx="7283104" cy="719224"/>
      </dsp:txXfrm>
    </dsp:sp>
    <dsp:sp modelId="{8D14FA61-A1DB-4181-BCA0-53ED97F718E1}">
      <dsp:nvSpPr>
        <dsp:cNvPr id="0" name=""/>
        <dsp:cNvSpPr/>
      </dsp:nvSpPr>
      <dsp:spPr>
        <a:xfrm>
          <a:off x="0" y="3013957"/>
          <a:ext cx="10515600"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AF491E-63A5-4F9F-8019-4249D9DFE2D5}">
      <dsp:nvSpPr>
        <dsp:cNvPr id="0" name=""/>
        <dsp:cNvSpPr/>
      </dsp:nvSpPr>
      <dsp:spPr>
        <a:xfrm>
          <a:off x="525780" y="2615437"/>
          <a:ext cx="7360920" cy="797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en-US" sz="2700" kern="1200" dirty="0"/>
            <a:t>Contact Heather/Katie w/ Questions</a:t>
          </a:r>
        </a:p>
      </dsp:txBody>
      <dsp:txXfrm>
        <a:off x="564688" y="2654345"/>
        <a:ext cx="7283104" cy="7192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0.90209</cdr:x>
      <cdr:y>0.10783</cdr:y>
    </cdr:from>
    <cdr:to>
      <cdr:x>0.9625</cdr:x>
      <cdr:y>0.20311</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0998310" y="692905"/>
          <a:ext cx="736490" cy="61224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4/9/2024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17</a:t>
            </a:fld>
            <a:endParaRPr lang="en-US"/>
          </a:p>
        </p:txBody>
      </p:sp>
    </p:spTree>
    <p:extLst>
      <p:ext uri="{BB962C8B-B14F-4D97-AF65-F5344CB8AC3E}">
        <p14:creationId xmlns:p14="http://schemas.microsoft.com/office/powerpoint/2010/main" val="240865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18</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26</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28</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31</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4 enrollments in December</a:t>
            </a:r>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6</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169148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1495039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April 4</a:t>
            </a:r>
            <a:r>
              <a:rPr lang="en-US" b="1" baseline="30000" dirty="0">
                <a:solidFill>
                  <a:schemeClr val="accent3">
                    <a:lumMod val="50000"/>
                  </a:schemeClr>
                </a:solidFill>
              </a:rPr>
              <a:t>th</a:t>
            </a:r>
            <a:r>
              <a:rPr lang="en-US" b="1" dirty="0">
                <a:solidFill>
                  <a:schemeClr val="accent3">
                    <a:lumMod val="50000"/>
                  </a:schemeClr>
                </a:solidFill>
              </a:rPr>
              <a:t>, 2024</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F573C-15EA-07E7-3448-42F929E3DA6B}"/>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AFEC3A3-CCE5-D96D-8575-2EAD4AA93DE4}"/>
              </a:ext>
            </a:extLst>
          </p:cNvPr>
          <p:cNvGraphicFramePr>
            <a:graphicFrameLocks/>
          </p:cNvGraphicFramePr>
          <p:nvPr>
            <p:extLst>
              <p:ext uri="{D42A27DB-BD31-4B8C-83A1-F6EECF244321}">
                <p14:modId xmlns:p14="http://schemas.microsoft.com/office/powerpoint/2010/main" val="1730284891"/>
              </p:ext>
            </p:extLst>
          </p:nvPr>
        </p:nvGraphicFramePr>
        <p:xfrm>
          <a:off x="3048" y="3429000"/>
          <a:ext cx="12188952"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F3E74C7-CAFC-CA7C-AAD8-08EC84C8A8C4}"/>
              </a:ext>
            </a:extLst>
          </p:cNvPr>
          <p:cNvGraphicFramePr>
            <a:graphicFrameLocks/>
          </p:cNvGraphicFramePr>
          <p:nvPr>
            <p:extLst>
              <p:ext uri="{D42A27DB-BD31-4B8C-83A1-F6EECF244321}">
                <p14:modId xmlns:p14="http://schemas.microsoft.com/office/powerpoint/2010/main" val="448418681"/>
              </p:ext>
            </p:extLst>
          </p:nvPr>
        </p:nvGraphicFramePr>
        <p:xfrm>
          <a:off x="0" y="-1"/>
          <a:ext cx="12188952"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56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7A1F-CB5C-8E4B-BD40-3DAF49D235FA}"/>
              </a:ext>
            </a:extLst>
          </p:cNvPr>
          <p:cNvSpPr>
            <a:spLocks noGrp="1"/>
          </p:cNvSpPr>
          <p:nvPr>
            <p:ph type="title"/>
          </p:nvPr>
        </p:nvSpPr>
        <p:spPr/>
        <p:txBody>
          <a:bodyPr/>
          <a:lstStyle/>
          <a:p>
            <a:r>
              <a:rPr lang="en-US" dirty="0"/>
              <a:t>Starting to Look at Different Phenotypes of Weaning Patterns</a:t>
            </a:r>
          </a:p>
        </p:txBody>
      </p:sp>
      <p:graphicFrame>
        <p:nvGraphicFramePr>
          <p:cNvPr id="5" name="Content Placeholder 4">
            <a:extLst>
              <a:ext uri="{FF2B5EF4-FFF2-40B4-BE49-F238E27FC236}">
                <a16:creationId xmlns:a16="http://schemas.microsoft.com/office/drawing/2014/main" id="{E3D76B00-50E5-B748-95D9-2F5CC93FF470}"/>
              </a:ext>
            </a:extLst>
          </p:cNvPr>
          <p:cNvGraphicFramePr>
            <a:graphicFrameLocks noGrp="1"/>
          </p:cNvGraphicFramePr>
          <p:nvPr>
            <p:ph sz="half" idx="1"/>
            <p:extLst>
              <p:ext uri="{D42A27DB-BD31-4B8C-83A1-F6EECF244321}">
                <p14:modId xmlns:p14="http://schemas.microsoft.com/office/powerpoint/2010/main" val="695539154"/>
              </p:ext>
            </p:extLst>
          </p:nvPr>
        </p:nvGraphicFramePr>
        <p:xfrm>
          <a:off x="838200" y="1825625"/>
          <a:ext cx="5181600" cy="3825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ontent Placeholder 9">
            <a:extLst>
              <a:ext uri="{FF2B5EF4-FFF2-40B4-BE49-F238E27FC236}">
                <a16:creationId xmlns:a16="http://schemas.microsoft.com/office/drawing/2014/main" id="{F4ADA472-9798-AF48-A9D6-50147E5EE853}"/>
              </a:ext>
            </a:extLst>
          </p:cNvPr>
          <p:cNvSpPr txBox="1">
            <a:spLocks noGrp="1"/>
          </p:cNvSpPr>
          <p:nvPr>
            <p:ph sz="half" idx="2"/>
          </p:nvPr>
        </p:nvSpPr>
        <p:spPr>
          <a:xfrm>
            <a:off x="6172200" y="1825625"/>
            <a:ext cx="5181600" cy="2935162"/>
          </a:xfrm>
          <a:prstGeom prst="rect">
            <a:avLst/>
          </a:prstGeom>
          <a:noFill/>
        </p:spPr>
        <p:txBody>
          <a:bodyPr wrap="square" rtlCol="0">
            <a:spAutoFit/>
          </a:bodyPr>
          <a:lstStyle/>
          <a:p>
            <a:pPr marL="285750" indent="-285750">
              <a:buFont typeface="Arial" panose="020B0604020202020204" pitchFamily="34" charset="0"/>
              <a:buChar char="•"/>
            </a:pPr>
            <a:r>
              <a:rPr lang="en-US" dirty="0"/>
              <a:t>Data presented at ESPR and will be an oral presentation at SPR</a:t>
            </a:r>
          </a:p>
          <a:p>
            <a:pPr marL="285750" indent="-285750">
              <a:buFont typeface="Arial" panose="020B0604020202020204" pitchFamily="34" charset="0"/>
              <a:buChar char="•"/>
            </a:pPr>
            <a:r>
              <a:rPr lang="en-US" dirty="0"/>
              <a:t>Infants were broken into 4 distinct groups based on their weaning pattern within the first 10 epochs following NICU discharge. </a:t>
            </a:r>
          </a:p>
        </p:txBody>
      </p:sp>
    </p:spTree>
    <p:extLst>
      <p:ext uri="{BB962C8B-B14F-4D97-AF65-F5344CB8AC3E}">
        <p14:creationId xmlns:p14="http://schemas.microsoft.com/office/powerpoint/2010/main" val="220342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ED07F12-45E9-CA2F-2F8D-BD30FC5AAC11}"/>
              </a:ext>
            </a:extLst>
          </p:cNvPr>
          <p:cNvSpPr>
            <a:spLocks noGrp="1"/>
          </p:cNvSpPr>
          <p:nvPr>
            <p:ph type="title"/>
          </p:nvPr>
        </p:nvSpPr>
        <p:spPr>
          <a:xfrm>
            <a:off x="838200" y="365125"/>
            <a:ext cx="5454363" cy="1325563"/>
          </a:xfrm>
        </p:spPr>
        <p:txBody>
          <a:bodyPr/>
          <a:lstStyle/>
          <a:p>
            <a:r>
              <a:rPr lang="en-US" dirty="0"/>
              <a:t>Results</a:t>
            </a:r>
          </a:p>
        </p:txBody>
      </p:sp>
      <p:sp>
        <p:nvSpPr>
          <p:cNvPr id="12" name="Content Placeholder 2">
            <a:extLst>
              <a:ext uri="{FF2B5EF4-FFF2-40B4-BE49-F238E27FC236}">
                <a16:creationId xmlns:a16="http://schemas.microsoft.com/office/drawing/2014/main" id="{A0FEDE3B-30CB-A223-5675-017A7E0E2732}"/>
              </a:ext>
            </a:extLst>
          </p:cNvPr>
          <p:cNvSpPr>
            <a:spLocks noGrp="1"/>
          </p:cNvSpPr>
          <p:nvPr>
            <p:ph sz="half" idx="1"/>
          </p:nvPr>
        </p:nvSpPr>
        <p:spPr>
          <a:xfrm>
            <a:off x="838200" y="1435261"/>
            <a:ext cx="5181600" cy="4216239"/>
          </a:xfrm>
        </p:spPr>
        <p:txBody>
          <a:bodyPr>
            <a:normAutofit fontScale="77500" lnSpcReduction="20000"/>
          </a:bodyPr>
          <a:lstStyle/>
          <a:p>
            <a:r>
              <a:rPr lang="en-US" dirty="0"/>
              <a:t>A total of 129 infants were included in the analyses. </a:t>
            </a:r>
          </a:p>
          <a:p>
            <a:r>
              <a:rPr lang="en-US" dirty="0"/>
              <a:t>The majority of infants fell into either the decrease or variable cohort groups.</a:t>
            </a:r>
          </a:p>
          <a:p>
            <a:pPr lvl="1"/>
            <a:r>
              <a:rPr lang="en-US" dirty="0"/>
              <a:t>Most common timing of an increase in the variable group was within the first two epochs following NICU discharge. </a:t>
            </a:r>
          </a:p>
          <a:p>
            <a:r>
              <a:rPr lang="en-US" dirty="0"/>
              <a:t>Of baseline characteristics collected, being SGA at birth was associated with requiring increases or fluctuations in O</a:t>
            </a:r>
            <a:r>
              <a:rPr lang="en-US" baseline="-25000" dirty="0"/>
              <a:t>2</a:t>
            </a:r>
            <a:r>
              <a:rPr lang="en-US" dirty="0"/>
              <a:t> flow rate.</a:t>
            </a:r>
          </a:p>
          <a:p>
            <a:r>
              <a:rPr lang="en-US" dirty="0"/>
              <a:t>BPD severity, discharge flow rate, and gender were not associated with longer HOT duration.</a:t>
            </a:r>
          </a:p>
        </p:txBody>
      </p:sp>
      <p:graphicFrame>
        <p:nvGraphicFramePr>
          <p:cNvPr id="5" name="Content Placeholder 4">
            <a:extLst>
              <a:ext uri="{FF2B5EF4-FFF2-40B4-BE49-F238E27FC236}">
                <a16:creationId xmlns:a16="http://schemas.microsoft.com/office/drawing/2014/main" id="{41FF8B2B-E863-8C4B-891D-7E32E84EFBFA}"/>
              </a:ext>
            </a:extLst>
          </p:cNvPr>
          <p:cNvGraphicFramePr>
            <a:graphicFrameLocks noGrp="1"/>
          </p:cNvGraphicFramePr>
          <p:nvPr>
            <p:ph sz="half" idx="2"/>
          </p:nvPr>
        </p:nvGraphicFramePr>
        <p:xfrm>
          <a:off x="6172202" y="371021"/>
          <a:ext cx="5725885" cy="6312813"/>
        </p:xfrm>
        <a:graphic>
          <a:graphicData uri="http://schemas.openxmlformats.org/drawingml/2006/table">
            <a:tbl>
              <a:tblPr/>
              <a:tblGrid>
                <a:gridCol w="1588832">
                  <a:extLst>
                    <a:ext uri="{9D8B030D-6E8A-4147-A177-3AD203B41FA5}">
                      <a16:colId xmlns:a16="http://schemas.microsoft.com/office/drawing/2014/main" val="2384714272"/>
                    </a:ext>
                  </a:extLst>
                </a:gridCol>
                <a:gridCol w="742055">
                  <a:extLst>
                    <a:ext uri="{9D8B030D-6E8A-4147-A177-3AD203B41FA5}">
                      <a16:colId xmlns:a16="http://schemas.microsoft.com/office/drawing/2014/main" val="1044118580"/>
                    </a:ext>
                  </a:extLst>
                </a:gridCol>
                <a:gridCol w="821092">
                  <a:extLst>
                    <a:ext uri="{9D8B030D-6E8A-4147-A177-3AD203B41FA5}">
                      <a16:colId xmlns:a16="http://schemas.microsoft.com/office/drawing/2014/main" val="1224743973"/>
                    </a:ext>
                  </a:extLst>
                </a:gridCol>
                <a:gridCol w="909280">
                  <a:extLst>
                    <a:ext uri="{9D8B030D-6E8A-4147-A177-3AD203B41FA5}">
                      <a16:colId xmlns:a16="http://schemas.microsoft.com/office/drawing/2014/main" val="679556583"/>
                    </a:ext>
                  </a:extLst>
                </a:gridCol>
                <a:gridCol w="797153">
                  <a:extLst>
                    <a:ext uri="{9D8B030D-6E8A-4147-A177-3AD203B41FA5}">
                      <a16:colId xmlns:a16="http://schemas.microsoft.com/office/drawing/2014/main" val="1495371997"/>
                    </a:ext>
                  </a:extLst>
                </a:gridCol>
                <a:gridCol w="867473">
                  <a:extLst>
                    <a:ext uri="{9D8B030D-6E8A-4147-A177-3AD203B41FA5}">
                      <a16:colId xmlns:a16="http://schemas.microsoft.com/office/drawing/2014/main" val="1297176586"/>
                    </a:ext>
                  </a:extLst>
                </a:gridCol>
              </a:tblGrid>
              <a:tr h="459581">
                <a:tc gridSpan="6">
                  <a:txBody>
                    <a:bodyPr/>
                    <a:lstStyle/>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 </a:t>
                      </a:r>
                    </a:p>
                    <a:p>
                      <a:pPr algn="l" fontAlgn="b">
                        <a:spcBef>
                          <a:spcPts val="0"/>
                        </a:spcBef>
                        <a:spcAft>
                          <a:spcPts val="0"/>
                        </a:spcAft>
                      </a:pPr>
                      <a:r>
                        <a:rPr lang="en-US" sz="1200" b="1" i="0" u="none" strike="noStrike" dirty="0">
                          <a:solidFill>
                            <a:srgbClr val="000000"/>
                          </a:solidFill>
                          <a:effectLst/>
                          <a:latin typeface="Aptos Narrow" panose="020B0004020202020204" pitchFamily="34" charset="0"/>
                        </a:rPr>
                        <a:t>Table 1: Flow Rate Fluctuation Groups and Factors Possibly Impacting Duration</a:t>
                      </a:r>
                      <a:endParaRPr lang="en-US" sz="2400" b="0" i="0" u="none" strike="noStrike" dirty="0">
                        <a:effectLst/>
                        <a:latin typeface="Arial" panose="020B0604020202020204" pitchFamily="34" charset="0"/>
                      </a:endParaRPr>
                    </a:p>
                  </a:txBody>
                  <a:tcPr marL="8853" marR="8853" marT="8853" marB="0" anchor="b">
                    <a:lnL>
                      <a:noFill/>
                    </a:lnL>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pPr algn="l" fontAlgn="b">
                        <a:spcBef>
                          <a:spcPts val="0"/>
                        </a:spcBef>
                        <a:spcAft>
                          <a:spcPts val="0"/>
                        </a:spcAft>
                      </a:pPr>
                      <a:r>
                        <a:rPr lang="en-US" sz="1200" b="1" i="0" u="none" strike="noStrike" dirty="0">
                          <a:solidFill>
                            <a:srgbClr val="000000"/>
                          </a:solidFill>
                          <a:effectLst/>
                          <a:latin typeface="Aptos Narrow" panose="020B0004020202020204" pitchFamily="34" charset="0"/>
                        </a:rPr>
                        <a:t>Flow Rate Fluctuation Groups and Factors Possibly Impacting Duration</a:t>
                      </a:r>
                      <a:endParaRPr lang="en-US" sz="2400" b="0" i="0" u="none" strike="noStrike" dirty="0">
                        <a:effectLst/>
                        <a:latin typeface="Arial" panose="020B0604020202020204" pitchFamily="34" charset="0"/>
                      </a:endParaRPr>
                    </a:p>
                  </a:txBody>
                  <a:tcPr marL="84987" marR="84987" marT="42494" marB="42494">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30001878"/>
                  </a:ext>
                </a:extLst>
              </a:tr>
              <a:tr h="381954">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Decrease 60 (47%)</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Increase </a:t>
                      </a:r>
                    </a:p>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14 (11%)</a:t>
                      </a:r>
                      <a:endParaRPr lang="en-US" sz="2400" b="0" i="0" u="none" strike="noStrike" dirty="0">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No Change </a:t>
                      </a:r>
                    </a:p>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3 (2%)</a:t>
                      </a:r>
                      <a:endParaRPr lang="en-US" sz="2400" b="0" i="0" u="none" strike="noStrike" dirty="0">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Variable </a:t>
                      </a:r>
                    </a:p>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52 (40%)</a:t>
                      </a:r>
                      <a:endParaRPr lang="en-US" sz="2400" b="0" i="0" u="none" strike="noStrike" dirty="0">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t">
                        <a:spcBef>
                          <a:spcPts val="0"/>
                        </a:spcBef>
                        <a:spcAft>
                          <a:spcPts val="0"/>
                        </a:spcAft>
                      </a:pPr>
                      <a:endParaRPr lang="en-US" sz="1200" b="0" i="0" u="none" strike="noStrike" dirty="0">
                        <a:solidFill>
                          <a:srgbClr val="000000"/>
                        </a:solidFill>
                        <a:effectLst/>
                        <a:latin typeface="Aptos Narrow" panose="020B0004020202020204" pitchFamily="34" charset="0"/>
                      </a:endParaRPr>
                    </a:p>
                    <a:p>
                      <a:pPr algn="l" fontAlgn="t">
                        <a:spcBef>
                          <a:spcPts val="0"/>
                        </a:spcBef>
                        <a:spcAft>
                          <a:spcPts val="0"/>
                        </a:spcAft>
                      </a:pPr>
                      <a:r>
                        <a:rPr lang="en-US" sz="1200" b="0" i="0" u="none" strike="noStrike" dirty="0">
                          <a:solidFill>
                            <a:srgbClr val="000000"/>
                          </a:solidFill>
                          <a:effectLst/>
                          <a:latin typeface="Aptos Narrow" panose="020B0004020202020204" pitchFamily="34" charset="0"/>
                        </a:rPr>
                        <a:t>      P-Value</a:t>
                      </a:r>
                      <a:endParaRPr lang="en-US" sz="2400" b="0" i="0" u="none" strike="noStrike" dirty="0">
                        <a:effectLst/>
                        <a:latin typeface="Arial" panose="020B0604020202020204" pitchFamily="34" charset="0"/>
                      </a:endParaRPr>
                    </a:p>
                  </a:txBody>
                  <a:tcPr marL="8853" marR="8853" marT="8853"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45625068"/>
                  </a:ext>
                </a:extLst>
              </a:tr>
              <a:tr h="202551">
                <a:tc>
                  <a:txBody>
                    <a:bodyPr/>
                    <a:lstStyle/>
                    <a:p>
                      <a:pPr algn="l" fontAlgn="b">
                        <a:spcBef>
                          <a:spcPts val="0"/>
                        </a:spcBef>
                        <a:spcAft>
                          <a:spcPts val="0"/>
                        </a:spcAft>
                      </a:pPr>
                      <a:r>
                        <a:rPr lang="en-US" sz="1200" b="1" i="0" u="none" strike="noStrike">
                          <a:solidFill>
                            <a:srgbClr val="000000"/>
                          </a:solidFill>
                          <a:effectLst/>
                          <a:latin typeface="Aptos Narrow" panose="020B0004020202020204" pitchFamily="34" charset="0"/>
                        </a:rPr>
                        <a:t>Male</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36 (60)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 (38)</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 (100)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32 (65)</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0" i="0" u="none" strike="noStrike">
                          <a:solidFill>
                            <a:srgbClr val="000000"/>
                          </a:solidFill>
                          <a:effectLst/>
                          <a:latin typeface="Aptos Narrow" panose="020B0004020202020204" pitchFamily="34" charset="0"/>
                        </a:rPr>
                        <a:t>0.17</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34204815"/>
                  </a:ext>
                </a:extLst>
              </a:tr>
              <a:tr h="381954">
                <a:tc>
                  <a:txBody>
                    <a:bodyPr/>
                    <a:lstStyle/>
                    <a:p>
                      <a:pPr algn="l" fontAlgn="b">
                        <a:spcBef>
                          <a:spcPts val="0"/>
                        </a:spcBef>
                        <a:spcAft>
                          <a:spcPts val="0"/>
                        </a:spcAft>
                      </a:pPr>
                      <a:r>
                        <a:rPr lang="en-US" sz="1200" b="1" i="0" u="none" strike="noStrike">
                          <a:solidFill>
                            <a:srgbClr val="000000"/>
                          </a:solidFill>
                          <a:effectLst/>
                          <a:latin typeface="Aptos Narrow" panose="020B0004020202020204" pitchFamily="34" charset="0"/>
                        </a:rPr>
                        <a:t>Small for Gestational Age</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9 (20)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 (63)</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 (100)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10 (29)</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1" i="0" u="none" strike="noStrike">
                          <a:solidFill>
                            <a:srgbClr val="FF0000"/>
                          </a:solidFill>
                          <a:effectLst/>
                          <a:latin typeface="Aptos Narrow" panose="020B0004020202020204" pitchFamily="34" charset="0"/>
                        </a:rPr>
                        <a:t>0.05</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3048490"/>
                  </a:ext>
                </a:extLst>
              </a:tr>
              <a:tr h="202551">
                <a:tc>
                  <a:txBody>
                    <a:bodyPr/>
                    <a:lstStyle/>
                    <a:p>
                      <a:pPr algn="l" fontAlgn="b">
                        <a:spcBef>
                          <a:spcPts val="0"/>
                        </a:spcBef>
                        <a:spcAft>
                          <a:spcPts val="0"/>
                        </a:spcAft>
                      </a:pPr>
                      <a:r>
                        <a:rPr lang="en-US" sz="1200" b="1" i="0" u="none" strike="noStrike">
                          <a:solidFill>
                            <a:srgbClr val="000000"/>
                          </a:solidFill>
                          <a:effectLst/>
                          <a:latin typeface="Aptos Narrow" panose="020B0004020202020204" pitchFamily="34" charset="0"/>
                        </a:rPr>
                        <a:t>Race</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0" i="0" u="none" strike="noStrike">
                          <a:solidFill>
                            <a:srgbClr val="000000"/>
                          </a:solidFill>
                          <a:effectLst/>
                          <a:latin typeface="Aptos Narrow" panose="020B0004020202020204" pitchFamily="34" charset="0"/>
                        </a:rPr>
                        <a:t>0.83</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479838"/>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White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37 (61)</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9 (69)</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 (67)</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27 (56)</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3945107594"/>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Black</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16 (27)</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 (23)</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(33)</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11 (23)</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2105817030"/>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Asian</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4 (7)</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 (10)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4042354225"/>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Other</a:t>
                      </a: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 (5)</a:t>
                      </a: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 (4)</a:t>
                      </a: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01616469"/>
                  </a:ext>
                </a:extLst>
              </a:tr>
              <a:tr h="202551">
                <a:tc>
                  <a:txBody>
                    <a:bodyPr/>
                    <a:lstStyle/>
                    <a:p>
                      <a:pPr algn="l" fontAlgn="b">
                        <a:spcBef>
                          <a:spcPts val="0"/>
                        </a:spcBef>
                        <a:spcAft>
                          <a:spcPts val="0"/>
                        </a:spcAft>
                      </a:pPr>
                      <a:r>
                        <a:rPr lang="en-US" sz="1200" b="1" i="0" u="none" strike="noStrike">
                          <a:solidFill>
                            <a:srgbClr val="000000"/>
                          </a:solidFill>
                          <a:effectLst/>
                          <a:latin typeface="Aptos Narrow" panose="020B0004020202020204" pitchFamily="34" charset="0"/>
                        </a:rPr>
                        <a:t>Ethnicity</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0" i="0" u="none" strike="noStrike">
                          <a:solidFill>
                            <a:srgbClr val="000000"/>
                          </a:solidFill>
                          <a:effectLst/>
                          <a:latin typeface="Aptos Narrow" panose="020B0004020202020204" pitchFamily="34" charset="0"/>
                        </a:rPr>
                        <a:t>0.06</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11801358"/>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Hispanic</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6 (10)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3 (6)</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76682970"/>
                  </a:ext>
                </a:extLst>
              </a:tr>
              <a:tr h="381954">
                <a:tc>
                  <a:txBody>
                    <a:bodyPr/>
                    <a:lstStyle/>
                    <a:p>
                      <a:pPr algn="l" fontAlgn="b">
                        <a:spcBef>
                          <a:spcPts val="0"/>
                        </a:spcBef>
                        <a:spcAft>
                          <a:spcPts val="0"/>
                        </a:spcAft>
                      </a:pPr>
                      <a:r>
                        <a:rPr lang="en-US" sz="1200" b="1" i="0" u="none" strike="noStrike">
                          <a:solidFill>
                            <a:srgbClr val="000000"/>
                          </a:solidFill>
                          <a:effectLst/>
                          <a:latin typeface="Aptos Narrow" panose="020B0004020202020204" pitchFamily="34" charset="0"/>
                        </a:rPr>
                        <a:t>Severe BPD, Ventilation at 36 wks CGA</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 (4)</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(11)</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 (14)</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0" i="0" u="none" strike="noStrike">
                          <a:solidFill>
                            <a:srgbClr val="000000"/>
                          </a:solidFill>
                          <a:effectLst/>
                          <a:latin typeface="Aptos Narrow" panose="020B0004020202020204" pitchFamily="34" charset="0"/>
                        </a:rPr>
                        <a:t>0.63</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51357091"/>
                  </a:ext>
                </a:extLst>
              </a:tr>
              <a:tr h="280177">
                <a:tc gridSpan="2">
                  <a:txBody>
                    <a:bodyPr/>
                    <a:lstStyle/>
                    <a:p>
                      <a:pPr algn="l" fontAlgn="b">
                        <a:spcBef>
                          <a:spcPts val="0"/>
                        </a:spcBef>
                        <a:spcAft>
                          <a:spcPts val="0"/>
                        </a:spcAft>
                      </a:pPr>
                      <a:r>
                        <a:rPr lang="en-US" sz="1200" b="1" i="0" u="none" strike="noStrike" dirty="0">
                          <a:solidFill>
                            <a:srgbClr val="000000"/>
                          </a:solidFill>
                          <a:effectLst/>
                          <a:latin typeface="Aptos Narrow" panose="020B0004020202020204" pitchFamily="34" charset="0"/>
                        </a:rPr>
                        <a:t>Discharge Flow Rate</a:t>
                      </a:r>
                      <a:endParaRPr lang="en-US" sz="2400" b="0" i="0" u="none" strike="noStrike" dirty="0">
                        <a:effectLst/>
                        <a:latin typeface="Arial" panose="020B0604020202020204" pitchFamily="34" charset="0"/>
                      </a:endParaRPr>
                    </a:p>
                  </a:txBody>
                  <a:tcPr marL="84987" marR="84987" marT="42494" marB="42494">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 </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fontAlgn="b">
                        <a:spcBef>
                          <a:spcPts val="0"/>
                        </a:spcBef>
                        <a:spcAft>
                          <a:spcPts val="0"/>
                        </a:spcAft>
                      </a:pPr>
                      <a:r>
                        <a:rPr lang="en-US" sz="1200" b="0" i="0" u="none" strike="noStrike">
                          <a:solidFill>
                            <a:srgbClr val="000000"/>
                          </a:solidFill>
                          <a:effectLst/>
                          <a:latin typeface="Aptos Narrow" panose="020B0004020202020204" pitchFamily="34" charset="0"/>
                        </a:rPr>
                        <a:t>0.53</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678764"/>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125 cc/min</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11 (24)</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4 (44)</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12 (33)</a:t>
                      </a: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937043826"/>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250 cc/min</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9 (20)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2 (22)</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(50)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 (14)</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2668766926"/>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500 cc/min</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10 (22)</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(50)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6 (17)</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3053580582"/>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750 cc/min</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(2)</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2475581983"/>
                  </a:ext>
                </a:extLst>
              </a:tr>
              <a:tr h="381954">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1000 cc/min</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dirty="0">
                          <a:solidFill>
                            <a:srgbClr val="000000"/>
                          </a:solidFill>
                          <a:effectLst/>
                          <a:latin typeface="Aptos Narrow" panose="020B0004020202020204" pitchFamily="34" charset="0"/>
                        </a:rPr>
                        <a:t>1 (2)</a:t>
                      </a:r>
                      <a:endParaRPr lang="en-US" sz="2400" b="0" i="0" u="none" strike="noStrike" dirty="0">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0 (0)</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r>
                        <a:rPr lang="en-US" sz="1200" b="0" i="0" u="none" strike="noStrike">
                          <a:solidFill>
                            <a:srgbClr val="000000"/>
                          </a:solidFill>
                          <a:effectLst/>
                          <a:latin typeface="Aptos Narrow" panose="020B0004020202020204" pitchFamily="34" charset="0"/>
                        </a:rPr>
                        <a:t>1 (2)</a:t>
                      </a:r>
                      <a:endParaRPr lang="en-US" sz="2400" b="0" i="0" u="none" strike="noStrike">
                        <a:effectLst/>
                        <a:latin typeface="Arial" panose="020B0604020202020204" pitchFamily="34" charset="0"/>
                      </a:endParaRPr>
                    </a:p>
                  </a:txBody>
                  <a:tcPr marL="8853" marR="8853" marT="8853" marB="0" anchor="b">
                    <a:lnL>
                      <a:noFill/>
                    </a:lnL>
                    <a:lnR>
                      <a:noFill/>
                    </a:lnR>
                    <a:lnT>
                      <a:noFill/>
                    </a:lnT>
                    <a:lnB>
                      <a:noFill/>
                    </a:lnB>
                    <a:solidFill>
                      <a:schemeClr val="bg1"/>
                    </a:solidFill>
                  </a:tcPr>
                </a:tc>
                <a:tc>
                  <a:txBody>
                    <a:bodyPr/>
                    <a:lstStyle/>
                    <a:p>
                      <a:pPr algn="l" fontAlgn="b">
                        <a:spcBef>
                          <a:spcPts val="0"/>
                        </a:spcBef>
                        <a:spcAft>
                          <a:spcPts val="0"/>
                        </a:spcAft>
                      </a:pPr>
                      <a:endParaRPr lang="en-US" sz="2400" b="0" i="0" u="none" strike="noStrike" dirty="0">
                        <a:effectLst/>
                        <a:latin typeface="Arial" panose="020B0604020202020204" pitchFamily="34" charset="0"/>
                      </a:endParaRPr>
                    </a:p>
                  </a:txBody>
                  <a:tcPr marL="8853" marR="8853" marT="8853" marB="0" anchor="b">
                    <a:lnL>
                      <a:noFill/>
                    </a:lnL>
                    <a:lnR>
                      <a:noFill/>
                    </a:lnR>
                    <a:lnT>
                      <a:noFill/>
                    </a:lnT>
                    <a:lnB>
                      <a:noFill/>
                    </a:lnB>
                    <a:solidFill>
                      <a:schemeClr val="bg1"/>
                    </a:solidFill>
                  </a:tcPr>
                </a:tc>
                <a:extLst>
                  <a:ext uri="{0D108BD9-81ED-4DB2-BD59-A6C34878D82A}">
                    <a16:rowId xmlns:a16="http://schemas.microsoft.com/office/drawing/2014/main" val="3356457691"/>
                  </a:ext>
                </a:extLst>
              </a:tr>
            </a:tbl>
          </a:graphicData>
        </a:graphic>
      </p:graphicFrame>
    </p:spTree>
    <p:extLst>
      <p:ext uri="{BB962C8B-B14F-4D97-AF65-F5344CB8AC3E}">
        <p14:creationId xmlns:p14="http://schemas.microsoft.com/office/powerpoint/2010/main" val="2229522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5A2A7A0-DB50-A4C0-37FC-A9E51CDCAB96}"/>
              </a:ext>
            </a:extLst>
          </p:cNvPr>
          <p:cNvSpPr>
            <a:spLocks noGrp="1"/>
          </p:cNvSpPr>
          <p:nvPr>
            <p:ph type="title"/>
          </p:nvPr>
        </p:nvSpPr>
        <p:spPr>
          <a:xfrm>
            <a:off x="838200" y="365125"/>
            <a:ext cx="10515600" cy="1325563"/>
          </a:xfrm>
        </p:spPr>
        <p:txBody>
          <a:bodyPr anchor="ctr">
            <a:normAutofit/>
          </a:bodyPr>
          <a:lstStyle/>
          <a:p>
            <a:r>
              <a:rPr lang="en-US" dirty="0"/>
              <a:t>Results</a:t>
            </a:r>
          </a:p>
        </p:txBody>
      </p:sp>
      <p:sp>
        <p:nvSpPr>
          <p:cNvPr id="12" name="Text Placeholder 3">
            <a:extLst>
              <a:ext uri="{FF2B5EF4-FFF2-40B4-BE49-F238E27FC236}">
                <a16:creationId xmlns:a16="http://schemas.microsoft.com/office/drawing/2014/main" id="{E1018ABF-512E-B193-CF67-7308FA21C570}"/>
              </a:ext>
            </a:extLst>
          </p:cNvPr>
          <p:cNvSpPr>
            <a:spLocks noGrp="1"/>
          </p:cNvSpPr>
          <p:nvPr>
            <p:ph sz="half" idx="1"/>
          </p:nvPr>
        </p:nvSpPr>
        <p:spPr>
          <a:xfrm>
            <a:off x="838200" y="1825625"/>
            <a:ext cx="5181600" cy="3825875"/>
          </a:xfrm>
        </p:spPr>
        <p:txBody>
          <a:bodyPr>
            <a:normAutofit fontScale="92500" lnSpcReduction="10000"/>
          </a:bodyPr>
          <a:lstStyle/>
          <a:p>
            <a:pPr marL="285750" indent="-285750">
              <a:buFont typeface="Arial" panose="020B0604020202020204" pitchFamily="34" charset="0"/>
              <a:buChar char="•"/>
            </a:pPr>
            <a:r>
              <a:rPr lang="en-US" dirty="0"/>
              <a:t>Infants requiring one or more flow rate increase were more likely to have longer durations of HOT. </a:t>
            </a:r>
          </a:p>
          <a:p>
            <a:pPr marL="285750" indent="-285750">
              <a:buFont typeface="Arial" panose="020B0604020202020204" pitchFamily="34" charset="0"/>
              <a:buChar char="•"/>
            </a:pPr>
            <a:r>
              <a:rPr lang="en-US" dirty="0"/>
              <a:t>Infants discharged on mid-level support had the smoothest weaning trajectory. </a:t>
            </a:r>
          </a:p>
          <a:p>
            <a:pPr marL="285750" indent="-285750">
              <a:buFont typeface="Arial" panose="020B0604020202020204" pitchFamily="34" charset="0"/>
              <a:buChar char="•"/>
            </a:pPr>
            <a:r>
              <a:rPr lang="en-US" dirty="0"/>
              <a:t>Infants that had a flow rate weaned within the first 10 epochs had the shortest duration of HOT (p &lt; 0.0001). </a:t>
            </a:r>
          </a:p>
        </p:txBody>
      </p:sp>
      <p:pic>
        <p:nvPicPr>
          <p:cNvPr id="5" name="Picture 4">
            <a:extLst>
              <a:ext uri="{FF2B5EF4-FFF2-40B4-BE49-F238E27FC236}">
                <a16:creationId xmlns:a16="http://schemas.microsoft.com/office/drawing/2014/main" id="{641919F2-8B80-E54A-B64B-E5D5C561E3AA}"/>
              </a:ext>
            </a:extLst>
          </p:cNvPr>
          <p:cNvPicPr>
            <a:picLocks noChangeAspect="1"/>
          </p:cNvPicPr>
          <p:nvPr/>
        </p:nvPicPr>
        <p:blipFill>
          <a:blip r:embed="rId2"/>
          <a:stretch>
            <a:fillRect/>
          </a:stretch>
        </p:blipFill>
        <p:spPr>
          <a:xfrm>
            <a:off x="6172200" y="2025809"/>
            <a:ext cx="5181600" cy="3950970"/>
          </a:xfrm>
          <a:prstGeom prst="rect">
            <a:avLst/>
          </a:prstGeom>
          <a:noFill/>
        </p:spPr>
      </p:pic>
    </p:spTree>
    <p:extLst>
      <p:ext uri="{BB962C8B-B14F-4D97-AF65-F5344CB8AC3E}">
        <p14:creationId xmlns:p14="http://schemas.microsoft.com/office/powerpoint/2010/main" val="1228334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701537" cy="830997"/>
          </a:xfrm>
          <a:prstGeom prst="rect">
            <a:avLst/>
          </a:prstGeom>
          <a:solidFill>
            <a:schemeClr val="tx2">
              <a:lumMod val="20000"/>
              <a:lumOff val="80000"/>
            </a:schemeClr>
          </a:solidFill>
        </p:spPr>
        <p:txBody>
          <a:bodyPr wrap="square" rtlCol="0">
            <a:spAutoFit/>
          </a:bodyPr>
          <a:lstStyle/>
          <a:p>
            <a:pPr algn="ctr"/>
            <a:r>
              <a:rPr lang="en-US" sz="1600" b="1" u="sng" dirty="0"/>
              <a:t>Average Control HOT Duration: </a:t>
            </a:r>
          </a:p>
          <a:p>
            <a:pPr algn="ctr"/>
            <a:r>
              <a:rPr lang="en-US" sz="1600" dirty="0"/>
              <a:t>123 ± 97</a:t>
            </a:r>
          </a:p>
        </p:txBody>
      </p:sp>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78197874"/>
              </p:ext>
            </p:extLst>
          </p:nvPr>
        </p:nvGraphicFramePr>
        <p:xfrm>
          <a:off x="0" y="-70189"/>
          <a:ext cx="12192000" cy="64257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964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57365" y="-148621"/>
            <a:ext cx="9593424" cy="1092182"/>
          </a:xfrm>
        </p:spPr>
        <p:txBody>
          <a:bodyPr anchor="ctr">
            <a:normAutofit/>
          </a:bodyPr>
          <a:lstStyle/>
          <a:p>
            <a:pPr algn="ctr"/>
            <a:r>
              <a:rPr lang="en-US" dirty="0">
                <a:solidFill>
                  <a:srgbClr val="22549C"/>
                </a:solidFill>
              </a:rPr>
              <a:t>Implementation Related Problems</a:t>
            </a:r>
          </a:p>
        </p:txBody>
      </p:sp>
      <p:pic>
        <p:nvPicPr>
          <p:cNvPr id="3" name="Picture 2">
            <a:extLst>
              <a:ext uri="{FF2B5EF4-FFF2-40B4-BE49-F238E27FC236}">
                <a16:creationId xmlns:a16="http://schemas.microsoft.com/office/drawing/2014/main" id="{571EEC24-5D06-5C2D-82A4-733A8A09D51A}"/>
              </a:ext>
            </a:extLst>
          </p:cNvPr>
          <p:cNvPicPr>
            <a:picLocks noChangeAspect="1"/>
          </p:cNvPicPr>
          <p:nvPr/>
        </p:nvPicPr>
        <p:blipFill rotWithShape="1">
          <a:blip r:embed="rId3"/>
          <a:srcRect l="1938" t="6724" r="7290" b="3232"/>
          <a:stretch/>
        </p:blipFill>
        <p:spPr>
          <a:xfrm>
            <a:off x="2232212" y="762000"/>
            <a:ext cx="7073153" cy="5378725"/>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9A6F25-718D-A339-6E9F-BB8D50DDF959}"/>
              </a:ext>
            </a:extLst>
          </p:cNvPr>
          <p:cNvSpPr txBox="1"/>
          <p:nvPr/>
        </p:nvSpPr>
        <p:spPr>
          <a:xfrm>
            <a:off x="4348722" y="5848928"/>
            <a:ext cx="4124325" cy="461665"/>
          </a:xfrm>
          <a:prstGeom prst="rect">
            <a:avLst/>
          </a:prstGeom>
          <a:noFill/>
        </p:spPr>
        <p:txBody>
          <a:bodyPr wrap="square" rtlCol="0">
            <a:spAutoFit/>
          </a:bodyPr>
          <a:lstStyle/>
          <a:p>
            <a:r>
              <a:rPr lang="en-US" sz="2400" b="1" dirty="0"/>
              <a:t>Implementation Quarter-Year</a:t>
            </a:r>
          </a:p>
        </p:txBody>
      </p:sp>
      <p:sp>
        <p:nvSpPr>
          <p:cNvPr id="6" name="Arrow: Up 5">
            <a:extLst>
              <a:ext uri="{FF2B5EF4-FFF2-40B4-BE49-F238E27FC236}">
                <a16:creationId xmlns:a16="http://schemas.microsoft.com/office/drawing/2014/main" id="{84AE8EAD-0D3B-4373-E18A-ADE473D32174}"/>
              </a:ext>
            </a:extLst>
          </p:cNvPr>
          <p:cNvSpPr/>
          <p:nvPr/>
        </p:nvSpPr>
        <p:spPr>
          <a:xfrm rot="10800000">
            <a:off x="10609819" y="483498"/>
            <a:ext cx="1345474" cy="105114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2C7EEE6A-CF90-DAC2-6779-B8895F2A8790}"/>
              </a:ext>
            </a:extLst>
          </p:cNvPr>
          <p:cNvGraphicFramePr>
            <a:graphicFrameLocks/>
          </p:cNvGraphicFramePr>
          <p:nvPr>
            <p:extLst>
              <p:ext uri="{D42A27DB-BD31-4B8C-83A1-F6EECF244321}">
                <p14:modId xmlns:p14="http://schemas.microsoft.com/office/powerpoint/2010/main" val="157838802"/>
              </p:ext>
            </p:extLst>
          </p:nvPr>
        </p:nvGraphicFramePr>
        <p:xfrm>
          <a:off x="0" y="0"/>
          <a:ext cx="12192000" cy="59167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6060"/>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2562584707"/>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8669</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2714</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1570</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1505344" y="834580"/>
            <a:ext cx="1689100" cy="307777"/>
          </a:xfrm>
          <a:prstGeom prst="rect">
            <a:avLst/>
          </a:prstGeom>
          <a:noFill/>
        </p:spPr>
        <p:txBody>
          <a:bodyPr wrap="square" rtlCol="0">
            <a:spAutoFit/>
          </a:bodyPr>
          <a:lstStyle/>
          <a:p>
            <a:r>
              <a:rPr lang="en-US" sz="1400" b="1" u="sng" dirty="0"/>
              <a:t>Total</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6415" r="1"/>
          <a:stretch/>
        </p:blipFill>
        <p:spPr>
          <a:xfrm>
            <a:off x="7500026" y="1217706"/>
            <a:ext cx="4483726" cy="5572125"/>
          </a:xfrm>
          <a:prstGeom prst="rect">
            <a:avLst/>
          </a:prstGeom>
        </p:spPr>
      </p:pic>
      <p:sp>
        <p:nvSpPr>
          <p:cNvPr id="7" name="TextBox 6">
            <a:extLst>
              <a:ext uri="{FF2B5EF4-FFF2-40B4-BE49-F238E27FC236}">
                <a16:creationId xmlns:a16="http://schemas.microsoft.com/office/drawing/2014/main" id="{B9B81E02-5E51-ED3B-A05B-9425246E944F}"/>
              </a:ext>
            </a:extLst>
          </p:cNvPr>
          <p:cNvSpPr txBox="1"/>
          <p:nvPr/>
        </p:nvSpPr>
        <p:spPr>
          <a:xfrm>
            <a:off x="4847771" y="2337354"/>
            <a:ext cx="1689100" cy="307777"/>
          </a:xfrm>
          <a:prstGeom prst="rect">
            <a:avLst/>
          </a:prstGeom>
          <a:noFill/>
        </p:spPr>
        <p:txBody>
          <a:bodyPr wrap="square" rtlCol="0">
            <a:spAutoFit/>
          </a:bodyPr>
          <a:lstStyle/>
          <a:p>
            <a:r>
              <a:rPr lang="en-US" sz="1400" b="1" u="sng" dirty="0"/>
              <a:t>Last Month</a:t>
            </a:r>
          </a:p>
        </p:txBody>
      </p:sp>
      <p:pic>
        <p:nvPicPr>
          <p:cNvPr id="4" name="Picture 3">
            <a:extLst>
              <a:ext uri="{FF2B5EF4-FFF2-40B4-BE49-F238E27FC236}">
                <a16:creationId xmlns:a16="http://schemas.microsoft.com/office/drawing/2014/main" id="{25E05EF3-A2BF-E5B2-0027-E4D475ADEED7}"/>
              </a:ext>
            </a:extLst>
          </p:cNvPr>
          <p:cNvPicPr>
            <a:picLocks noChangeAspect="1"/>
          </p:cNvPicPr>
          <p:nvPr/>
        </p:nvPicPr>
        <p:blipFill rotWithShape="1">
          <a:blip r:embed="rId4"/>
          <a:srcRect l="1017" t="10850" r="46584" b="19587"/>
          <a:stretch/>
        </p:blipFill>
        <p:spPr>
          <a:xfrm>
            <a:off x="60859" y="1259503"/>
            <a:ext cx="3321133" cy="3200400"/>
          </a:xfrm>
          <a:prstGeom prst="rect">
            <a:avLst/>
          </a:prstGeom>
        </p:spPr>
      </p:pic>
      <p:pic>
        <p:nvPicPr>
          <p:cNvPr id="5" name="Picture 4">
            <a:extLst>
              <a:ext uri="{FF2B5EF4-FFF2-40B4-BE49-F238E27FC236}">
                <a16:creationId xmlns:a16="http://schemas.microsoft.com/office/drawing/2014/main" id="{A8DAB5FB-A291-B078-1FC7-FAE02983053B}"/>
              </a:ext>
            </a:extLst>
          </p:cNvPr>
          <p:cNvPicPr>
            <a:picLocks noChangeAspect="1"/>
          </p:cNvPicPr>
          <p:nvPr/>
        </p:nvPicPr>
        <p:blipFill rotWithShape="1">
          <a:blip r:embed="rId5"/>
          <a:srcRect l="1017" t="10781" r="46553" b="19493"/>
          <a:stretch/>
        </p:blipFill>
        <p:spPr>
          <a:xfrm>
            <a:off x="3408648" y="2720480"/>
            <a:ext cx="4114800" cy="3972218"/>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sp>
        <p:nvSpPr>
          <p:cNvPr id="4" name="Arrow: Up 3">
            <a:extLst>
              <a:ext uri="{FF2B5EF4-FFF2-40B4-BE49-F238E27FC236}">
                <a16:creationId xmlns:a16="http://schemas.microsoft.com/office/drawing/2014/main" id="{37747D38-47BD-DB93-531F-0BBA06967C9C}"/>
              </a:ext>
            </a:extLst>
          </p:cNvPr>
          <p:cNvSpPr/>
          <p:nvPr/>
        </p:nvSpPr>
        <p:spPr>
          <a:xfrm>
            <a:off x="10675869" y="146619"/>
            <a:ext cx="1345474" cy="105114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14AFC9CF-51B5-E4A0-43B5-B542F3B1490F}"/>
              </a:ext>
            </a:extLst>
          </p:cNvPr>
          <p:cNvGraphicFramePr>
            <a:graphicFrameLocks/>
          </p:cNvGraphicFramePr>
          <p:nvPr>
            <p:extLst>
              <p:ext uri="{D42A27DB-BD31-4B8C-83A1-F6EECF244321}">
                <p14:modId xmlns:p14="http://schemas.microsoft.com/office/powerpoint/2010/main" val="3545239214"/>
              </p:ext>
            </p:extLst>
          </p:nvPr>
        </p:nvGraphicFramePr>
        <p:xfrm>
          <a:off x="0" y="1"/>
          <a:ext cx="12192000" cy="59525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
        <p:nvSpPr>
          <p:cNvPr id="3" name="Multiply 2">
            <a:extLst>
              <a:ext uri="{FF2B5EF4-FFF2-40B4-BE49-F238E27FC236}">
                <a16:creationId xmlns:a16="http://schemas.microsoft.com/office/drawing/2014/main" id="{BB2FB585-1FE5-5741-AD2B-3DA704B74BC5}"/>
              </a:ext>
            </a:extLst>
          </p:cNvPr>
          <p:cNvSpPr/>
          <p:nvPr/>
        </p:nvSpPr>
        <p:spPr>
          <a:xfrm>
            <a:off x="11207578" y="2048308"/>
            <a:ext cx="510289" cy="486535"/>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50C31-E95A-1CFC-2BDD-308F504DE26D}"/>
              </a:ext>
            </a:extLst>
          </p:cNvPr>
          <p:cNvSpPr>
            <a:spLocks noGrp="1"/>
          </p:cNvSpPr>
          <p:nvPr>
            <p:ph type="title"/>
          </p:nvPr>
        </p:nvSpPr>
        <p:spPr/>
        <p:txBody>
          <a:bodyPr/>
          <a:lstStyle/>
          <a:p>
            <a:r>
              <a:rPr lang="en-US" dirty="0">
                <a:latin typeface="Apple Braille"/>
              </a:rPr>
              <a:t>Katie is Leaving</a:t>
            </a:r>
            <a:endParaRPr lang="en-US" dirty="0"/>
          </a:p>
        </p:txBody>
      </p:sp>
      <p:sp>
        <p:nvSpPr>
          <p:cNvPr id="3" name="Content Placeholder 2">
            <a:extLst>
              <a:ext uri="{FF2B5EF4-FFF2-40B4-BE49-F238E27FC236}">
                <a16:creationId xmlns:a16="http://schemas.microsoft.com/office/drawing/2014/main" id="{47C8A36F-F9B8-E935-949A-B35267345404}"/>
              </a:ext>
            </a:extLst>
          </p:cNvPr>
          <p:cNvSpPr>
            <a:spLocks noGrp="1"/>
          </p:cNvSpPr>
          <p:nvPr>
            <p:ph idx="1"/>
          </p:nvPr>
        </p:nvSpPr>
        <p:spPr/>
        <p:txBody>
          <a:bodyPr/>
          <a:lstStyle/>
          <a:p>
            <a:r>
              <a:rPr lang="en-US" dirty="0"/>
              <a:t>Katie will be starting medical school at UMASS this fall </a:t>
            </a:r>
          </a:p>
          <a:p>
            <a:r>
              <a:rPr lang="en-US" dirty="0"/>
              <a:t>Tentative last day is Friday, August 2</a:t>
            </a:r>
            <a:r>
              <a:rPr lang="en-US" baseline="30000" dirty="0"/>
              <a:t>nd</a:t>
            </a:r>
            <a:r>
              <a:rPr lang="en-US" dirty="0"/>
              <a:t> </a:t>
            </a:r>
          </a:p>
          <a:p>
            <a:r>
              <a:rPr lang="en-US" dirty="0"/>
              <a:t>Maddie and Samia taking over</a:t>
            </a:r>
          </a:p>
          <a:p>
            <a:pPr lvl="1"/>
            <a:r>
              <a:rPr lang="en-US" dirty="0"/>
              <a:t>Be on the look out for introductory email</a:t>
            </a:r>
          </a:p>
          <a:p>
            <a:r>
              <a:rPr lang="en-US" dirty="0"/>
              <a:t>Taking over downloads starting end of May</a:t>
            </a:r>
          </a:p>
          <a:p>
            <a:r>
              <a:rPr lang="en-US" dirty="0"/>
              <a:t>Transition period over the summer</a:t>
            </a:r>
          </a:p>
        </p:txBody>
      </p:sp>
    </p:spTree>
    <p:extLst>
      <p:ext uri="{BB962C8B-B14F-4D97-AF65-F5344CB8AC3E}">
        <p14:creationId xmlns:p14="http://schemas.microsoft.com/office/powerpoint/2010/main" val="1271309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F9EEFB-0456-A0DD-1D9E-6861C339AADC}"/>
              </a:ext>
            </a:extLst>
          </p:cNvPr>
          <p:cNvSpPr>
            <a:spLocks noGrp="1"/>
          </p:cNvSpPr>
          <p:nvPr>
            <p:ph type="title"/>
          </p:nvPr>
        </p:nvSpPr>
        <p:spPr>
          <a:xfrm>
            <a:off x="838200" y="365125"/>
            <a:ext cx="10515600" cy="1325563"/>
          </a:xfrm>
        </p:spPr>
        <p:txBody>
          <a:bodyPr anchor="ctr">
            <a:normAutofit/>
          </a:bodyPr>
          <a:lstStyle/>
          <a:p>
            <a:r>
              <a:rPr lang="en-US" dirty="0"/>
              <a:t>Quantitative Cost Analysis Surveys</a:t>
            </a:r>
          </a:p>
        </p:txBody>
      </p:sp>
      <p:graphicFrame>
        <p:nvGraphicFramePr>
          <p:cNvPr id="10" name="Content Placeholder 7">
            <a:extLst>
              <a:ext uri="{FF2B5EF4-FFF2-40B4-BE49-F238E27FC236}">
                <a16:creationId xmlns:a16="http://schemas.microsoft.com/office/drawing/2014/main" id="{4E2DC7B1-33F5-BE5E-EF98-64403DED9680}"/>
              </a:ext>
            </a:extLst>
          </p:cNvPr>
          <p:cNvGraphicFramePr>
            <a:graphicFrameLocks noGrp="1"/>
          </p:cNvGraphicFramePr>
          <p:nvPr>
            <p:ph idx="1"/>
            <p:extLst>
              <p:ext uri="{D42A27DB-BD31-4B8C-83A1-F6EECF244321}">
                <p14:modId xmlns:p14="http://schemas.microsoft.com/office/powerpoint/2010/main" val="336634802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43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549D-254A-D9AA-1546-A0369F72C23A}"/>
              </a:ext>
            </a:extLst>
          </p:cNvPr>
          <p:cNvSpPr>
            <a:spLocks noGrp="1"/>
          </p:cNvSpPr>
          <p:nvPr>
            <p:ph type="title"/>
          </p:nvPr>
        </p:nvSpPr>
        <p:spPr>
          <a:xfrm>
            <a:off x="838200" y="365125"/>
            <a:ext cx="10515600" cy="1325563"/>
          </a:xfrm>
        </p:spPr>
        <p:txBody>
          <a:bodyPr anchor="ctr">
            <a:normAutofit/>
          </a:bodyPr>
          <a:lstStyle/>
          <a:p>
            <a:r>
              <a:rPr lang="en-US" dirty="0"/>
              <a:t>New Variables (Not Mandatory)</a:t>
            </a:r>
          </a:p>
        </p:txBody>
      </p:sp>
      <p:graphicFrame>
        <p:nvGraphicFramePr>
          <p:cNvPr id="5" name="Content Placeholder 2">
            <a:extLst>
              <a:ext uri="{FF2B5EF4-FFF2-40B4-BE49-F238E27FC236}">
                <a16:creationId xmlns:a16="http://schemas.microsoft.com/office/drawing/2014/main" id="{96E1A216-3DB0-FE36-1609-3ADAC6F5DE59}"/>
              </a:ext>
            </a:extLst>
          </p:cNvPr>
          <p:cNvGraphicFramePr>
            <a:graphicFrameLocks noGrp="1"/>
          </p:cNvGraphicFramePr>
          <p:nvPr>
            <p:ph idx="1"/>
            <p:extLst>
              <p:ext uri="{D42A27DB-BD31-4B8C-83A1-F6EECF244321}">
                <p14:modId xmlns:p14="http://schemas.microsoft.com/office/powerpoint/2010/main" val="2176847378"/>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417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F1C1-68B3-905E-E4CE-3B9C0976E899}"/>
              </a:ext>
            </a:extLst>
          </p:cNvPr>
          <p:cNvSpPr>
            <a:spLocks noGrp="1"/>
          </p:cNvSpPr>
          <p:nvPr>
            <p:ph type="title"/>
          </p:nvPr>
        </p:nvSpPr>
        <p:spPr/>
        <p:txBody>
          <a:bodyPr/>
          <a:lstStyle/>
          <a:p>
            <a:r>
              <a:rPr lang="en-US" dirty="0"/>
              <a:t>Consenting Reminders</a:t>
            </a:r>
          </a:p>
        </p:txBody>
      </p:sp>
      <p:sp>
        <p:nvSpPr>
          <p:cNvPr id="3" name="Content Placeholder 2">
            <a:extLst>
              <a:ext uri="{FF2B5EF4-FFF2-40B4-BE49-F238E27FC236}">
                <a16:creationId xmlns:a16="http://schemas.microsoft.com/office/drawing/2014/main" id="{86CCB277-C5AC-3EB5-32CF-7BD0DAECE508}"/>
              </a:ext>
            </a:extLst>
          </p:cNvPr>
          <p:cNvSpPr>
            <a:spLocks noGrp="1"/>
          </p:cNvSpPr>
          <p:nvPr>
            <p:ph idx="1"/>
          </p:nvPr>
        </p:nvSpPr>
        <p:spPr/>
        <p:txBody>
          <a:bodyPr/>
          <a:lstStyle/>
          <a:p>
            <a:r>
              <a:rPr lang="en-US" dirty="0"/>
              <a:t>OKAY to consent at first pulmonary follow-up if missed at NICU discharge. </a:t>
            </a:r>
          </a:p>
          <a:p>
            <a:r>
              <a:rPr lang="en-US" dirty="0"/>
              <a:t>Consent is for SHARING data not </a:t>
            </a:r>
            <a:r>
              <a:rPr lang="en-US" u="sng" dirty="0"/>
              <a:t>USING</a:t>
            </a:r>
            <a:r>
              <a:rPr lang="en-US" dirty="0"/>
              <a:t> program. </a:t>
            </a:r>
          </a:p>
          <a:p>
            <a:r>
              <a:rPr lang="en-US" dirty="0"/>
              <a:t>If RHO not feasible, please still present fact sheet and ask for permission to use data as control.</a:t>
            </a:r>
          </a:p>
        </p:txBody>
      </p:sp>
    </p:spTree>
    <p:extLst>
      <p:ext uri="{BB962C8B-B14F-4D97-AF65-F5344CB8AC3E}">
        <p14:creationId xmlns:p14="http://schemas.microsoft.com/office/powerpoint/2010/main" val="984060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78 ± 67</a:t>
            </a:r>
          </a:p>
        </p:txBody>
      </p:sp>
      <p:pic>
        <p:nvPicPr>
          <p:cNvPr id="4" name="Picture 3">
            <a:extLst>
              <a:ext uri="{FF2B5EF4-FFF2-40B4-BE49-F238E27FC236}">
                <a16:creationId xmlns:a16="http://schemas.microsoft.com/office/drawing/2014/main" id="{4437D8DF-F984-7E98-32E9-419E491074FB}"/>
              </a:ext>
            </a:extLst>
          </p:cNvPr>
          <p:cNvPicPr>
            <a:picLocks noChangeAspect="1"/>
          </p:cNvPicPr>
          <p:nvPr/>
        </p:nvPicPr>
        <p:blipFill rotWithShape="1">
          <a:blip r:embed="rId3"/>
          <a:srcRect l="6954" t="2222" r="5961" b="2483"/>
          <a:stretch/>
        </p:blipFill>
        <p:spPr>
          <a:xfrm>
            <a:off x="5359010" y="206189"/>
            <a:ext cx="6418730" cy="5930614"/>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2" name="Chart 1">
            <a:extLst>
              <a:ext uri="{FF2B5EF4-FFF2-40B4-BE49-F238E27FC236}">
                <a16:creationId xmlns:a16="http://schemas.microsoft.com/office/drawing/2014/main" id="{0C17CC59-7A77-8E7A-214C-CEC29C5ED848}"/>
              </a:ext>
            </a:extLst>
          </p:cNvPr>
          <p:cNvGraphicFramePr>
            <a:graphicFrameLocks/>
          </p:cNvGraphicFramePr>
          <p:nvPr>
            <p:extLst>
              <p:ext uri="{D42A27DB-BD31-4B8C-83A1-F6EECF244321}">
                <p14:modId xmlns:p14="http://schemas.microsoft.com/office/powerpoint/2010/main" val="2117466516"/>
              </p:ext>
            </p:extLst>
          </p:nvPr>
        </p:nvGraphicFramePr>
        <p:xfrm>
          <a:off x="-1" y="1"/>
          <a:ext cx="12192001" cy="6087034"/>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Up 5">
            <a:extLst>
              <a:ext uri="{FF2B5EF4-FFF2-40B4-BE49-F238E27FC236}">
                <a16:creationId xmlns:a16="http://schemas.microsoft.com/office/drawing/2014/main" id="{141451D3-8BC6-14AA-38D6-19CDCF61E515}"/>
              </a:ext>
            </a:extLst>
          </p:cNvPr>
          <p:cNvSpPr/>
          <p:nvPr/>
        </p:nvSpPr>
        <p:spPr>
          <a:xfrm>
            <a:off x="10785764" y="147413"/>
            <a:ext cx="1101436" cy="7669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7EA6E8D-828F-7441-1500-4B95249C1C3D}"/>
              </a:ext>
            </a:extLst>
          </p:cNvPr>
          <p:cNvGraphicFramePr>
            <a:graphicFrameLocks/>
          </p:cNvGraphicFramePr>
          <p:nvPr>
            <p:extLst>
              <p:ext uri="{D42A27DB-BD31-4B8C-83A1-F6EECF244321}">
                <p14:modId xmlns:p14="http://schemas.microsoft.com/office/powerpoint/2010/main" val="839406338"/>
              </p:ext>
            </p:extLst>
          </p:nvPr>
        </p:nvGraphicFramePr>
        <p:xfrm>
          <a:off x="0" y="1"/>
          <a:ext cx="12191999" cy="5934634"/>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Up 2">
            <a:extLst>
              <a:ext uri="{FF2B5EF4-FFF2-40B4-BE49-F238E27FC236}">
                <a16:creationId xmlns:a16="http://schemas.microsoft.com/office/drawing/2014/main" id="{D7B7C5C1-54EB-12CC-1D15-5AA251BAE7D8}"/>
              </a:ext>
            </a:extLst>
          </p:cNvPr>
          <p:cNvSpPr/>
          <p:nvPr/>
        </p:nvSpPr>
        <p:spPr>
          <a:xfrm rot="10800000">
            <a:off x="10785764" y="147413"/>
            <a:ext cx="1101436" cy="7669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59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2606977827"/>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solidFill>
                            <a:schemeClr val="tx1"/>
                          </a:solidFill>
                          <a:effectLst/>
                        </a:rPr>
                        <a:t>Site Name</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1st Patient Enrolled</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Duration of Implementation </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Estimate Per Year</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Estimate Per Month</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Current Per Month</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Followed</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Withdrawn</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Weaned from HOT</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Active on HOT</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Average</a:t>
                      </a:r>
                      <a:endParaRPr lang="en-US" sz="13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ctr"/>
                      <a:r>
                        <a:rPr lang="en-US" sz="1300" b="1" u="none" strike="noStrike" dirty="0">
                          <a:solidFill>
                            <a:schemeClr val="tx1"/>
                          </a:solidFill>
                          <a:effectLst/>
                        </a:rPr>
                        <a:t>SD</a:t>
                      </a:r>
                      <a:endParaRPr lang="en-US" sz="1300" b="1"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b="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mn-lt"/>
                        </a:rPr>
                        <a:t>33.27</a:t>
                      </a:r>
                    </a:p>
                  </a:txBody>
                  <a:tcPr marL="0" marR="0" marT="0" marB="0" anchor="ctr"/>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33</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ctr" fontAlgn="b"/>
                      <a:r>
                        <a:rPr lang="en-US" sz="1100" b="0" i="0" u="none" strike="noStrike" dirty="0">
                          <a:solidFill>
                            <a:schemeClr val="tx1"/>
                          </a:solidFill>
                          <a:effectLst/>
                          <a:latin typeface="+mn-lt"/>
                        </a:rPr>
                        <a:t>19</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65.79</a:t>
                      </a:r>
                    </a:p>
                  </a:txBody>
                  <a:tcPr marL="0" marR="0" marT="0" marB="0" anchor="ctr"/>
                </a:tc>
                <a:tc>
                  <a:txBody>
                    <a:bodyPr/>
                    <a:lstStyle/>
                    <a:p>
                      <a:pPr algn="ctr" fontAlgn="b"/>
                      <a:r>
                        <a:rPr lang="en-US" sz="1100" b="0" i="0" u="none" strike="noStrike">
                          <a:solidFill>
                            <a:schemeClr val="tx1"/>
                          </a:solidFill>
                          <a:effectLst/>
                          <a:latin typeface="+mn-lt"/>
                        </a:rPr>
                        <a:t>51.18</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b="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1/1/2022</a:t>
                      </a:r>
                    </a:p>
                  </a:txBody>
                  <a:tcPr marL="0" marR="0" marT="0" marB="0" anchor="ctr"/>
                </a:tc>
                <a:tc>
                  <a:txBody>
                    <a:bodyPr/>
                    <a:lstStyle/>
                    <a:p>
                      <a:pPr algn="ctr" fontAlgn="b"/>
                      <a:r>
                        <a:rPr lang="en-US" sz="1100" b="0" i="0" u="none" strike="noStrike">
                          <a:solidFill>
                            <a:schemeClr val="tx1"/>
                          </a:solidFill>
                          <a:effectLst/>
                          <a:latin typeface="+mn-lt"/>
                        </a:rPr>
                        <a:t>27.37</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1.1</a:t>
                      </a:r>
                    </a:p>
                  </a:txBody>
                  <a:tcPr marL="0" marR="0" marT="0" marB="0" anchor="ctr">
                    <a:no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27</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81.19</a:t>
                      </a:r>
                    </a:p>
                  </a:txBody>
                  <a:tcPr marL="0" marR="0" marT="0" marB="0" anchor="ctr"/>
                </a:tc>
                <a:tc>
                  <a:txBody>
                    <a:bodyPr/>
                    <a:lstStyle/>
                    <a:p>
                      <a:pPr algn="ctr" fontAlgn="b"/>
                      <a:r>
                        <a:rPr lang="en-US" sz="1100" b="0" i="0" u="none" strike="noStrike">
                          <a:solidFill>
                            <a:schemeClr val="tx1"/>
                          </a:solidFill>
                          <a:effectLst/>
                          <a:latin typeface="+mn-lt"/>
                        </a:rPr>
                        <a:t>85.29</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b="0" u="none" strike="noStrike" dirty="0">
                          <a:solidFill>
                            <a:schemeClr val="tx1"/>
                          </a:solidFill>
                          <a:effectLst/>
                        </a:rPr>
                        <a:t>Maria </a:t>
                      </a:r>
                      <a:r>
                        <a:rPr lang="en-US" sz="1200" b="0" u="none" strike="noStrike" dirty="0" err="1">
                          <a:solidFill>
                            <a:schemeClr val="tx1"/>
                          </a:solidFill>
                          <a:effectLst/>
                        </a:rPr>
                        <a:t>Fareri</a:t>
                      </a:r>
                      <a:r>
                        <a:rPr lang="en-US" sz="1200" b="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a:solidFill>
                            <a:schemeClr val="tx1"/>
                          </a:solidFill>
                          <a:effectLst/>
                          <a:latin typeface="+mn-lt"/>
                        </a:rPr>
                        <a:t>28.83</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12</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76.50</a:t>
                      </a:r>
                    </a:p>
                  </a:txBody>
                  <a:tcPr marL="0" marR="0" marT="0" marB="0" anchor="ctr"/>
                </a:tc>
                <a:tc>
                  <a:txBody>
                    <a:bodyPr/>
                    <a:lstStyle/>
                    <a:p>
                      <a:pPr algn="ctr" fontAlgn="b"/>
                      <a:r>
                        <a:rPr lang="en-US" sz="1100" b="0" i="0" u="none" strike="noStrike">
                          <a:solidFill>
                            <a:schemeClr val="tx1"/>
                          </a:solidFill>
                          <a:effectLst/>
                          <a:latin typeface="+mn-lt"/>
                        </a:rPr>
                        <a:t>44.22</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b="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33.27</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12</a:t>
                      </a:r>
                    </a:p>
                  </a:txBody>
                  <a:tcPr marL="0" marR="0" marT="0" marB="0" anchor="ctr"/>
                </a:tc>
                <a:tc>
                  <a:txBody>
                    <a:bodyPr/>
                    <a:lstStyle/>
                    <a:p>
                      <a:pPr algn="ctr" fontAlgn="b"/>
                      <a:r>
                        <a:rPr lang="en-US" sz="1100" b="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111.64</a:t>
                      </a:r>
                    </a:p>
                  </a:txBody>
                  <a:tcPr marL="0" marR="0" marT="0" marB="0" anchor="ctr"/>
                </a:tc>
                <a:tc>
                  <a:txBody>
                    <a:bodyPr/>
                    <a:lstStyle/>
                    <a:p>
                      <a:pPr algn="ctr" fontAlgn="b"/>
                      <a:r>
                        <a:rPr lang="en-US" sz="1100" b="0" i="0" u="none" strike="noStrike">
                          <a:solidFill>
                            <a:schemeClr val="tx1"/>
                          </a:solidFill>
                          <a:effectLst/>
                          <a:latin typeface="+mn-lt"/>
                        </a:rPr>
                        <a:t>106.36</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b="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mn-lt"/>
                        </a:rPr>
                        <a:t>31.80</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1.6</a:t>
                      </a:r>
                    </a:p>
                  </a:txBody>
                  <a:tcPr marL="0" marR="0" marT="0" marB="0" anchor="ctr">
                    <a:noFill/>
                  </a:tcPr>
                </a:tc>
                <a:tc>
                  <a:txBody>
                    <a:bodyPr/>
                    <a:lstStyle/>
                    <a:p>
                      <a:pPr algn="ctr" fontAlgn="b"/>
                      <a:r>
                        <a:rPr lang="en-US" sz="1100" b="0" i="0" u="none" strike="noStrike">
                          <a:solidFill>
                            <a:schemeClr val="tx1"/>
                          </a:solidFill>
                          <a:effectLst/>
                          <a:latin typeface="+mn-lt"/>
                        </a:rPr>
                        <a:t>51</a:t>
                      </a:r>
                    </a:p>
                  </a:txBody>
                  <a:tcPr marL="0" marR="0" marT="0" marB="0" anchor="ctr"/>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ctr" fontAlgn="b"/>
                      <a:r>
                        <a:rPr lang="en-US" sz="1100" b="0" i="0" u="none" strike="noStrike">
                          <a:solidFill>
                            <a:schemeClr val="tx1"/>
                          </a:solidFill>
                          <a:effectLst/>
                          <a:latin typeface="+mn-lt"/>
                        </a:rPr>
                        <a:t>33</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55.03</a:t>
                      </a:r>
                    </a:p>
                  </a:txBody>
                  <a:tcPr marL="0" marR="0" marT="0" marB="0" anchor="ctr"/>
                </a:tc>
                <a:tc>
                  <a:txBody>
                    <a:bodyPr/>
                    <a:lstStyle/>
                    <a:p>
                      <a:pPr algn="ctr" fontAlgn="b"/>
                      <a:r>
                        <a:rPr lang="en-US" sz="1100" b="0" i="0" u="none" strike="noStrike">
                          <a:solidFill>
                            <a:schemeClr val="tx1"/>
                          </a:solidFill>
                          <a:effectLst/>
                          <a:latin typeface="+mn-lt"/>
                        </a:rPr>
                        <a:t>43.53</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b="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mn-lt"/>
                        </a:rPr>
                        <a:t>35.63</a:t>
                      </a:r>
                    </a:p>
                  </a:txBody>
                  <a:tcPr marL="0" marR="0" marT="0" marB="0" anchor="ctr"/>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b="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mn-lt"/>
                        </a:rPr>
                        <a:t>29.80</a:t>
                      </a:r>
                    </a:p>
                  </a:txBody>
                  <a:tcPr marL="0" marR="0" marT="0" marB="0" anchor="ct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35</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102.25</a:t>
                      </a:r>
                    </a:p>
                  </a:txBody>
                  <a:tcPr marL="0" marR="0" marT="0" marB="0" anchor="ctr"/>
                </a:tc>
                <a:tc>
                  <a:txBody>
                    <a:bodyPr/>
                    <a:lstStyle/>
                    <a:p>
                      <a:pPr algn="ctr" fontAlgn="b"/>
                      <a:r>
                        <a:rPr lang="en-US" sz="1100" b="0" i="0" u="none" strike="noStrike">
                          <a:solidFill>
                            <a:schemeClr val="tx1"/>
                          </a:solidFill>
                          <a:effectLst/>
                          <a:latin typeface="+mn-lt"/>
                        </a:rPr>
                        <a:t>64.33</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b="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mn-lt"/>
                        </a:rPr>
                        <a:t>34.70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0.1</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105.33</a:t>
                      </a:r>
                    </a:p>
                  </a:txBody>
                  <a:tcPr marL="0" marR="0" marT="0" marB="0" anchor="ctr"/>
                </a:tc>
                <a:tc>
                  <a:txBody>
                    <a:bodyPr/>
                    <a:lstStyle/>
                    <a:p>
                      <a:pPr algn="ctr" fontAlgn="b"/>
                      <a:r>
                        <a:rPr lang="en-US" sz="1100" b="0" i="0" u="none" strike="noStrike">
                          <a:solidFill>
                            <a:schemeClr val="tx1"/>
                          </a:solidFill>
                          <a:effectLst/>
                          <a:latin typeface="+mn-lt"/>
                        </a:rPr>
                        <a:t>77.86</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b="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mn-lt"/>
                        </a:rPr>
                        <a:t>18.60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35</a:t>
                      </a:r>
                    </a:p>
                  </a:txBody>
                  <a:tcPr marL="0" marR="0" marT="0" marB="0" anchor="ctr"/>
                </a:tc>
                <a:tc>
                  <a:txBody>
                    <a:bodyPr/>
                    <a:lstStyle/>
                    <a:p>
                      <a:pPr algn="ctr" fontAlgn="b"/>
                      <a:r>
                        <a:rPr lang="en-US" sz="1100" b="0" i="0" u="none" strike="noStrike" dirty="0">
                          <a:solidFill>
                            <a:schemeClr val="tx1"/>
                          </a:solidFill>
                          <a:effectLst/>
                          <a:latin typeface="+mn-lt"/>
                        </a:rPr>
                        <a:t>8</a:t>
                      </a:r>
                    </a:p>
                  </a:txBody>
                  <a:tcPr marL="0" marR="0" marT="0" marB="0" anchor="ctr"/>
                </a:tc>
                <a:tc>
                  <a:txBody>
                    <a:bodyPr/>
                    <a:lstStyle/>
                    <a:p>
                      <a:pPr algn="ctr" fontAlgn="b"/>
                      <a:r>
                        <a:rPr lang="en-US" sz="1100" b="0" i="0" u="none" strike="noStrike">
                          <a:solidFill>
                            <a:schemeClr val="tx1"/>
                          </a:solidFill>
                          <a:effectLst/>
                          <a:latin typeface="+mn-lt"/>
                        </a:rPr>
                        <a:t>22</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58.73</a:t>
                      </a:r>
                    </a:p>
                  </a:txBody>
                  <a:tcPr marL="0" marR="0" marT="0" marB="0" anchor="ctr"/>
                </a:tc>
                <a:tc>
                  <a:txBody>
                    <a:bodyPr/>
                    <a:lstStyle/>
                    <a:p>
                      <a:pPr algn="ctr" fontAlgn="b"/>
                      <a:r>
                        <a:rPr lang="en-US" sz="1100" b="0" i="0" u="none" strike="noStrike">
                          <a:solidFill>
                            <a:schemeClr val="tx1"/>
                          </a:solidFill>
                          <a:effectLst/>
                          <a:latin typeface="+mn-lt"/>
                        </a:rPr>
                        <a:t>42.83</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b="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mn-lt"/>
                        </a:rPr>
                        <a:t>19.53</a:t>
                      </a:r>
                    </a:p>
                  </a:txBody>
                  <a:tcPr marL="0" marR="0" marT="0" marB="0" anchor="ctr"/>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ctr" fontAlgn="b"/>
                      <a:r>
                        <a:rPr lang="en-US" sz="1100" b="0" i="0" u="none" strike="noStrike">
                          <a:solidFill>
                            <a:schemeClr val="tx1"/>
                          </a:solidFill>
                          <a:effectLst/>
                          <a:latin typeface="+mn-lt"/>
                        </a:rPr>
                        <a:t>1.5</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19</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165.17</a:t>
                      </a:r>
                    </a:p>
                  </a:txBody>
                  <a:tcPr marL="0" marR="0" marT="0" marB="0" anchor="ctr"/>
                </a:tc>
                <a:tc>
                  <a:txBody>
                    <a:bodyPr/>
                    <a:lstStyle/>
                    <a:p>
                      <a:pPr algn="ctr" fontAlgn="b"/>
                      <a:r>
                        <a:rPr lang="en-US" sz="1100" b="0" i="0" u="none" strike="noStrike">
                          <a:solidFill>
                            <a:schemeClr val="tx1"/>
                          </a:solidFill>
                          <a:effectLst/>
                          <a:latin typeface="+mn-lt"/>
                        </a:rPr>
                        <a:t>76.25</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b="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mn-lt"/>
                        </a:rPr>
                        <a:t>25.30</a:t>
                      </a:r>
                    </a:p>
                  </a:txBody>
                  <a:tcPr marL="0" marR="0" marT="0" marB="0" anchor="ctr"/>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62</a:t>
                      </a:r>
                    </a:p>
                  </a:txBody>
                  <a:tcPr marL="0" marR="0" marT="0" marB="0" anchor="ctr"/>
                </a:tc>
                <a:tc>
                  <a:txBody>
                    <a:bodyPr/>
                    <a:lstStyle/>
                    <a:p>
                      <a:pPr algn="ctr" fontAlgn="b"/>
                      <a:r>
                        <a:rPr lang="en-US" sz="1100" b="0" i="0" u="none" strike="noStrike" dirty="0">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35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dirty="0">
                          <a:solidFill>
                            <a:schemeClr val="tx1"/>
                          </a:solidFill>
                          <a:effectLst/>
                          <a:latin typeface="+mn-lt"/>
                        </a:rPr>
                        <a:t>74.80</a:t>
                      </a:r>
                    </a:p>
                  </a:txBody>
                  <a:tcPr marL="0" marR="0" marT="0" marB="0" anchor="ctr"/>
                </a:tc>
                <a:tc>
                  <a:txBody>
                    <a:bodyPr/>
                    <a:lstStyle/>
                    <a:p>
                      <a:pPr algn="ctr" fontAlgn="b"/>
                      <a:r>
                        <a:rPr lang="en-US" sz="1100" b="0" i="0" u="none" strike="noStrike">
                          <a:solidFill>
                            <a:schemeClr val="tx1"/>
                          </a:solidFill>
                          <a:effectLst/>
                          <a:latin typeface="+mn-lt"/>
                        </a:rPr>
                        <a:t>57.89</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b="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mn-lt"/>
                        </a:rPr>
                        <a:t>20.73</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0.7</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15</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9</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67.11</a:t>
                      </a:r>
                    </a:p>
                  </a:txBody>
                  <a:tcPr marL="0" marR="0" marT="0" marB="0" anchor="ctr"/>
                </a:tc>
                <a:tc>
                  <a:txBody>
                    <a:bodyPr/>
                    <a:lstStyle/>
                    <a:p>
                      <a:pPr algn="ctr" fontAlgn="b"/>
                      <a:r>
                        <a:rPr lang="en-US" sz="1100" b="0" i="0" u="none" strike="noStrike">
                          <a:solidFill>
                            <a:schemeClr val="tx1"/>
                          </a:solidFill>
                          <a:effectLst/>
                          <a:latin typeface="+mn-lt"/>
                        </a:rPr>
                        <a:t>63.89</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b="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mn-lt"/>
                        </a:rPr>
                        <a:t>29.10</a:t>
                      </a:r>
                    </a:p>
                  </a:txBody>
                  <a:tcPr marL="0" marR="0" marT="0" marB="0" anchor="ctr"/>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13</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89.00</a:t>
                      </a:r>
                    </a:p>
                  </a:txBody>
                  <a:tcPr marL="0" marR="0" marT="0" marB="0" anchor="ctr"/>
                </a:tc>
                <a:tc>
                  <a:txBody>
                    <a:bodyPr/>
                    <a:lstStyle/>
                    <a:p>
                      <a:pPr algn="ctr" fontAlgn="b"/>
                      <a:r>
                        <a:rPr lang="en-US" sz="1100" b="0" i="0" u="none" strike="noStrike" dirty="0">
                          <a:solidFill>
                            <a:schemeClr val="tx1"/>
                          </a:solidFill>
                          <a:effectLst/>
                          <a:latin typeface="+mn-lt"/>
                        </a:rPr>
                        <a:t>66.85</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b="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dirty="0">
                          <a:solidFill>
                            <a:schemeClr val="tx1"/>
                          </a:solidFill>
                          <a:effectLst/>
                          <a:latin typeface="+mn-lt"/>
                        </a:rPr>
                        <a:t>16.57</a:t>
                      </a:r>
                    </a:p>
                  </a:txBody>
                  <a:tcPr marL="0" marR="0" marT="0" marB="0" anchor="ctr"/>
                </a:tc>
                <a:tc>
                  <a:txBody>
                    <a:bodyPr/>
                    <a:lstStyle/>
                    <a:p>
                      <a:pPr algn="ctr" fontAlgn="b"/>
                      <a:r>
                        <a:rPr lang="en-US" sz="1100" b="0" i="0" u="none" strike="noStrike" dirty="0">
                          <a:solidFill>
                            <a:schemeClr val="tx1"/>
                          </a:solidFill>
                          <a:effectLst/>
                          <a:latin typeface="+mn-lt"/>
                        </a:rPr>
                        <a:t>50</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mn-lt"/>
                        </a:rPr>
                        <a:t> </a:t>
                      </a:r>
                    </a:p>
                  </a:txBody>
                  <a:tcPr marL="0" marR="0" marT="0" marB="0" anchor="ctr"/>
                </a:tc>
                <a:tc>
                  <a:txBody>
                    <a:bodyPr/>
                    <a:lstStyle/>
                    <a:p>
                      <a:pPr algn="ctr" fontAlgn="b"/>
                      <a:r>
                        <a:rPr lang="en-US" sz="1100" b="1" i="0" u="none" strike="noStrike" dirty="0">
                          <a:solidFill>
                            <a:schemeClr val="tx1"/>
                          </a:solidFill>
                          <a:effectLst/>
                          <a:latin typeface="+mn-lt"/>
                        </a:rPr>
                        <a:t>790</a:t>
                      </a:r>
                    </a:p>
                  </a:txBody>
                  <a:tcPr marL="0" marR="0" marT="0" marB="0" anchor="ctr"/>
                </a:tc>
                <a:tc>
                  <a:txBody>
                    <a:bodyPr/>
                    <a:lstStyle/>
                    <a:p>
                      <a:pPr algn="ctr" fontAlgn="b"/>
                      <a:r>
                        <a:rPr lang="en-US" sz="1100" b="1" i="0" u="none" strike="noStrike" dirty="0">
                          <a:solidFill>
                            <a:schemeClr val="tx1"/>
                          </a:solidFill>
                          <a:effectLst/>
                          <a:latin typeface="+mn-lt"/>
                        </a:rPr>
                        <a:t>66</a:t>
                      </a:r>
                    </a:p>
                  </a:txBody>
                  <a:tcPr marL="0" marR="0" marT="0" marB="0" anchor="ctr"/>
                </a:tc>
                <a:tc>
                  <a:txBody>
                    <a:bodyPr/>
                    <a:lstStyle/>
                    <a:p>
                      <a:pPr algn="ctr" fontAlgn="b"/>
                      <a:r>
                        <a:rPr lang="en-US" sz="1100" b="1" i="0" u="none" strike="noStrike" dirty="0">
                          <a:solidFill>
                            <a:schemeClr val="tx1"/>
                          </a:solidFill>
                          <a:effectLst/>
                          <a:latin typeface="+mn-lt"/>
                        </a:rPr>
                        <a:t>13</a:t>
                      </a:r>
                    </a:p>
                  </a:txBody>
                  <a:tcPr marL="0" marR="0" marT="0" marB="0" anchor="ctr"/>
                </a:tc>
                <a:tc>
                  <a:txBody>
                    <a:bodyPr/>
                    <a:lstStyle/>
                    <a:p>
                      <a:pPr algn="ctr" fontAlgn="b"/>
                      <a:r>
                        <a:rPr lang="en-US" sz="1100" b="1" i="0" u="none" strike="noStrike" dirty="0">
                          <a:solidFill>
                            <a:schemeClr val="tx1"/>
                          </a:solidFill>
                          <a:effectLst/>
                          <a:latin typeface="+mn-lt"/>
                        </a:rPr>
                        <a:t>336</a:t>
                      </a:r>
                    </a:p>
                  </a:txBody>
                  <a:tcPr marL="0" marR="0" marT="0" marB="0" anchor="ctr"/>
                </a:tc>
                <a:tc>
                  <a:txBody>
                    <a:bodyPr/>
                    <a:lstStyle/>
                    <a:p>
                      <a:pPr algn="ctr" fontAlgn="b"/>
                      <a:r>
                        <a:rPr lang="en-US" sz="1100" b="1" i="0" u="none" strike="noStrike" dirty="0">
                          <a:solidFill>
                            <a:schemeClr val="tx1"/>
                          </a:solidFill>
                          <a:effectLst/>
                          <a:latin typeface="+mn-lt"/>
                        </a:rPr>
                        <a:t>116</a:t>
                      </a:r>
                    </a:p>
                  </a:txBody>
                  <a:tcPr marL="0" marR="0" marT="0" marB="0" anchor="ctr"/>
                </a:tc>
                <a:tc>
                  <a:txBody>
                    <a:bodyPr/>
                    <a:lstStyle/>
                    <a:p>
                      <a:pPr algn="ctr" fontAlgn="b"/>
                      <a:r>
                        <a:rPr lang="en-US" sz="1100" b="1" i="0" u="none" strike="noStrike" dirty="0">
                          <a:solidFill>
                            <a:schemeClr val="tx1"/>
                          </a:solidFill>
                          <a:effectLst/>
                          <a:latin typeface="+mn-lt"/>
                        </a:rPr>
                        <a:t>198</a:t>
                      </a:r>
                    </a:p>
                  </a:txBody>
                  <a:tcPr marL="0" marR="0" marT="0" marB="0" anchor="ctr"/>
                </a:tc>
                <a:tc>
                  <a:txBody>
                    <a:bodyPr/>
                    <a:lstStyle/>
                    <a:p>
                      <a:pPr algn="ctr" fontAlgn="b"/>
                      <a:r>
                        <a:rPr lang="en-US" sz="1100" b="1" i="0" u="none" strike="noStrike" dirty="0">
                          <a:solidFill>
                            <a:schemeClr val="tx1"/>
                          </a:solidFill>
                          <a:effectLst/>
                          <a:latin typeface="+mn-lt"/>
                        </a:rPr>
                        <a:t>21</a:t>
                      </a:r>
                    </a:p>
                  </a:txBody>
                  <a:tcPr marL="0" marR="0" marT="0" marB="0" anchor="ctr"/>
                </a:tc>
                <a:tc>
                  <a:txBody>
                    <a:bodyPr/>
                    <a:lstStyle/>
                    <a:p>
                      <a:pPr algn="ctr" fontAlgn="b"/>
                      <a:r>
                        <a:rPr lang="en-US" sz="1100" b="1" i="0" u="none" strike="noStrike" dirty="0">
                          <a:solidFill>
                            <a:schemeClr val="tx1"/>
                          </a:solidFill>
                          <a:effectLst/>
                          <a:latin typeface="+mn-lt"/>
                        </a:rPr>
                        <a:t>77.95</a:t>
                      </a:r>
                    </a:p>
                  </a:txBody>
                  <a:tcPr marL="0" marR="0" marT="0" marB="0" anchor="ctr"/>
                </a:tc>
                <a:tc>
                  <a:txBody>
                    <a:bodyPr/>
                    <a:lstStyle/>
                    <a:p>
                      <a:pPr algn="ctr" fontAlgn="b"/>
                      <a:r>
                        <a:rPr lang="en-US" sz="1100" b="1" i="0" u="none" strike="noStrike" dirty="0">
                          <a:solidFill>
                            <a:schemeClr val="tx1"/>
                          </a:solidFill>
                          <a:effectLst/>
                          <a:latin typeface="+mn-lt"/>
                        </a:rPr>
                        <a:t>67.03</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78 ± 67</a:t>
            </a:r>
          </a:p>
        </p:txBody>
      </p:sp>
      <p:sp>
        <p:nvSpPr>
          <p:cNvPr id="3" name="Arrow: Up 2">
            <a:extLst>
              <a:ext uri="{FF2B5EF4-FFF2-40B4-BE49-F238E27FC236}">
                <a16:creationId xmlns:a16="http://schemas.microsoft.com/office/drawing/2014/main" id="{C0410FB5-87D7-FA0D-4EA2-67926BC8990E}"/>
              </a:ext>
            </a:extLst>
          </p:cNvPr>
          <p:cNvSpPr/>
          <p:nvPr/>
        </p:nvSpPr>
        <p:spPr>
          <a:xfrm rot="10800000">
            <a:off x="10638863" y="473707"/>
            <a:ext cx="1362635" cy="1039906"/>
          </a:xfrm>
          <a:prstGeom prst="upArrow">
            <a:avLst/>
          </a:prstGeom>
          <a:solidFill>
            <a:srgbClr val="D5D1F3"/>
          </a:solidFill>
          <a:ln>
            <a:solidFill>
              <a:srgbClr val="D5D1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ysClr val="windowText" lastClr="000000"/>
              </a:solidFill>
            </a:endParaRPr>
          </a:p>
        </p:txBody>
      </p:sp>
      <p:sp>
        <p:nvSpPr>
          <p:cNvPr id="5" name="TextBox 4">
            <a:extLst>
              <a:ext uri="{FF2B5EF4-FFF2-40B4-BE49-F238E27FC236}">
                <a16:creationId xmlns:a16="http://schemas.microsoft.com/office/drawing/2014/main" id="{42E9A03A-BFEB-C25B-9E48-739D032BD834}"/>
              </a:ext>
            </a:extLst>
          </p:cNvPr>
          <p:cNvSpPr txBox="1"/>
          <p:nvPr/>
        </p:nvSpPr>
        <p:spPr>
          <a:xfrm>
            <a:off x="11014261" y="808994"/>
            <a:ext cx="721659" cy="369332"/>
          </a:xfrm>
          <a:prstGeom prst="rect">
            <a:avLst/>
          </a:prstGeom>
          <a:noFill/>
        </p:spPr>
        <p:txBody>
          <a:bodyPr wrap="square" rtlCol="0">
            <a:spAutoFit/>
          </a:bodyPr>
          <a:lstStyle/>
          <a:p>
            <a:r>
              <a:rPr lang="en-US" b="1" dirty="0"/>
              <a:t>Goal</a:t>
            </a:r>
          </a:p>
        </p:txBody>
      </p:sp>
      <p:graphicFrame>
        <p:nvGraphicFramePr>
          <p:cNvPr id="4" name="Chart 3">
            <a:extLst>
              <a:ext uri="{FF2B5EF4-FFF2-40B4-BE49-F238E27FC236}">
                <a16:creationId xmlns:a16="http://schemas.microsoft.com/office/drawing/2014/main" id="{D1FD428F-35B1-0823-B656-2A41341EE7C5}"/>
              </a:ext>
            </a:extLst>
          </p:cNvPr>
          <p:cNvGraphicFramePr>
            <a:graphicFrameLocks/>
          </p:cNvGraphicFramePr>
          <p:nvPr>
            <p:extLst>
              <p:ext uri="{D42A27DB-BD31-4B8C-83A1-F6EECF244321}">
                <p14:modId xmlns:p14="http://schemas.microsoft.com/office/powerpoint/2010/main" val="3167780171"/>
              </p:ext>
            </p:extLst>
          </p:nvPr>
        </p:nvGraphicFramePr>
        <p:xfrm>
          <a:off x="0" y="1"/>
          <a:ext cx="12192000" cy="61587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92473-2A5A-4387-B047-517E24B92BA4}"/>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27272A1-8D1B-0F24-4F16-120A12E45198}"/>
              </a:ext>
            </a:extLst>
          </p:cNvPr>
          <p:cNvGraphicFramePr>
            <a:graphicFrameLocks/>
          </p:cNvGraphicFramePr>
          <p:nvPr>
            <p:extLst>
              <p:ext uri="{D42A27DB-BD31-4B8C-83A1-F6EECF244321}">
                <p14:modId xmlns:p14="http://schemas.microsoft.com/office/powerpoint/2010/main" val="1813855960"/>
              </p:ext>
            </p:extLst>
          </p:nvPr>
        </p:nvGraphicFramePr>
        <p:xfrm>
          <a:off x="0" y="3428998"/>
          <a:ext cx="12188952"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hart 1">
            <a:extLst>
              <a:ext uri="{FF2B5EF4-FFF2-40B4-BE49-F238E27FC236}">
                <a16:creationId xmlns:a16="http://schemas.microsoft.com/office/drawing/2014/main" id="{D1FD428F-35B1-0823-B656-2A41341EE7C5}"/>
              </a:ext>
            </a:extLst>
          </p:cNvPr>
          <p:cNvGraphicFramePr>
            <a:graphicFrameLocks/>
          </p:cNvGraphicFramePr>
          <p:nvPr>
            <p:extLst>
              <p:ext uri="{D42A27DB-BD31-4B8C-83A1-F6EECF244321}">
                <p14:modId xmlns:p14="http://schemas.microsoft.com/office/powerpoint/2010/main" val="303364919"/>
              </p:ext>
            </p:extLst>
          </p:nvPr>
        </p:nvGraphicFramePr>
        <p:xfrm>
          <a:off x="0" y="0"/>
          <a:ext cx="12188952"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5225189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23069</TotalTime>
  <Words>1823</Words>
  <Application>Microsoft Office PowerPoint</Application>
  <PresentationFormat>Widescreen</PresentationFormat>
  <Paragraphs>519</Paragraphs>
  <Slides>32</Slides>
  <Notes>14</Notes>
  <HiddenSlides>8</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Meiryo</vt:lpstr>
      <vt:lpstr> +mn-lt</vt:lpstr>
      <vt:lpstr>Apple Braille</vt:lpstr>
      <vt:lpstr>Aptos Narrow</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PowerPoint Presentation</vt:lpstr>
      <vt:lpstr>Enrollment by Site</vt:lpstr>
      <vt:lpstr>Implementation Trial Outcomes</vt:lpstr>
      <vt:lpstr>PowerPoint Presentation</vt:lpstr>
      <vt:lpstr>PowerPoint Presentation</vt:lpstr>
      <vt:lpstr>PowerPoint Presentation</vt:lpstr>
      <vt:lpstr>Starting to Look at Different Phenotypes of Weaning Patterns</vt:lpstr>
      <vt:lpstr>Results</vt:lpstr>
      <vt:lpstr>Results</vt:lpstr>
      <vt:lpstr>PowerPoint Presentation</vt:lpstr>
      <vt:lpstr>Implementation Related Problems</vt:lpstr>
      <vt:lpstr>PowerPoint Presentation</vt:lpstr>
      <vt:lpstr>Deviation Types</vt:lpstr>
      <vt:lpstr>PowerPoint Presentation</vt:lpstr>
      <vt:lpstr>Updates</vt:lpstr>
      <vt:lpstr>Katie is Leaving</vt:lpstr>
      <vt:lpstr>Quantitative Cost Analysis Surveys</vt:lpstr>
      <vt:lpstr>Discussion</vt:lpstr>
      <vt:lpstr>Reminders</vt:lpstr>
      <vt:lpstr>New Variables (Not Mandatory)</vt:lpstr>
      <vt:lpstr>Family Engagement Survey</vt:lpstr>
      <vt:lpstr>Closing Thoughts</vt:lpstr>
      <vt:lpstr>Consenting Reminders</vt:lpstr>
      <vt:lpstr>Controls</vt:lpstr>
      <vt:lpstr>Contacting Patients Through the EMR</vt:lpstr>
      <vt:lpstr>Reporting AEs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602</cp:revision>
  <dcterms:created xsi:type="dcterms:W3CDTF">2021-03-31T16:28:55Z</dcterms:created>
  <dcterms:modified xsi:type="dcterms:W3CDTF">2024-04-09T18:26:02Z</dcterms:modified>
</cp:coreProperties>
</file>