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3"/>
  </p:notesMasterIdLst>
  <p:sldIdLst>
    <p:sldId id="286" r:id="rId3"/>
    <p:sldId id="261" r:id="rId4"/>
    <p:sldId id="287" r:id="rId5"/>
    <p:sldId id="301" r:id="rId6"/>
    <p:sldId id="257" r:id="rId7"/>
    <p:sldId id="299" r:id="rId8"/>
    <p:sldId id="300" r:id="rId9"/>
    <p:sldId id="288" r:id="rId10"/>
    <p:sldId id="289" r:id="rId11"/>
    <p:sldId id="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643001-1551-36E3-8D00-B590C302B69D}" name="Nielsen, Natalia N" initials="NNN" userId="S::Natalia.Nielsen@umassmed.edu::870ea31d-c8b3-4fad-bfdd-06f6b0f630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3521" autoAdjust="0"/>
  </p:normalViewPr>
  <p:slideViewPr>
    <p:cSldViewPr snapToGrid="0">
      <p:cViewPr varScale="1">
        <p:scale>
          <a:sx n="61" d="100"/>
          <a:sy n="61" d="100"/>
        </p:scale>
        <p:origin x="1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2A11B-47AA-4E31-8D90-53D91FE3A37A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AD99F-A915-4A81-A4BC-0F44FDDA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7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D99F-A915-4A81-A4BC-0F44FDDABF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5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D99F-A915-4A81-A4BC-0F44FDDABF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1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D99F-A915-4A81-A4BC-0F44FDDABF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65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D99F-A915-4A81-A4BC-0F44FDDABF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79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A8537-06FD-F534-B9D9-D17E98C01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AD93E-2255-486C-8F0A-8BE4159F1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4321F-E56F-DBB7-37B8-9F15F0888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E994A-88F8-F2A6-2380-51C6298DD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9B53A-949C-EDB6-EA87-15B868E45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4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348B6-3F96-B784-8C41-5D9246DF8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596B9-D99A-A6EA-6ACF-C4860A88E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B039-5090-165B-4869-CEE6215B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5D23B-149C-59EC-62F8-36A2D5256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BCFEE-D4B1-BD99-5B68-89E248CF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6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AFB12-12E7-8BD8-196C-4BC4BCAA8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DB9AE-524D-9042-4E05-FE50C9976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B5340-43C3-F836-D5F2-31CE62E1B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A8575-96BD-A4BB-B14C-D9CD63DF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F3D82-FD0D-6348-5E6B-92C4431E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73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7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 dirty="0"/>
              <a:t>DATE OF PRESENTATION  |  LOCATION OF PRESENTATION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0E2DEC-A81F-B34C-9637-7809EFDF3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86200" y="4770233"/>
            <a:ext cx="4419600" cy="101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6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+OneList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58B5D73-EB86-BD47-9FE4-8007B6D647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4332" y="5831840"/>
            <a:ext cx="2786229" cy="64008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5229"/>
            <a:ext cx="1113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79824"/>
            <a:ext cx="11137232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374068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FB25F9-8E93-6D43-B0F6-9892F2537D30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97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A8537-06FD-F534-B9D9-D17E98C01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AD93E-2255-486C-8F0A-8BE4159F1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4321F-E56F-DBB7-37B8-9F15F0888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E994A-88F8-F2A6-2380-51C6298DD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9B53A-949C-EDB6-EA87-15B868E45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91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F58E-CA0A-6471-D0D8-15118690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E9893-B025-1433-60C9-C39890CC9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522B-4F5B-7333-4A3F-788416E0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9B6F5-E420-9EC3-D5BA-1F77A5CDC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44C-0686-5A85-5645-FECDC190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35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FE615-3415-5FB0-E2D7-008BBF24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E60FE-B5BE-19A1-107F-EC28E5F85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E73D4-E0F6-8F5B-B20E-134EFC1A9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9FAD-D8E1-9B3D-79D7-DFEB0E6DE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23202-D82A-CA31-8C4F-ED403F65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64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6253-0266-9EA9-7988-E534D771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C488-06B5-E991-F32A-8A8C6B3E9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32D70-621B-DD3C-C110-F171974C2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876BD-0368-F896-8B87-6FBA8507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87D04-114E-D8D3-6312-801A9AE4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7F5F89-E821-277B-8663-4CE690D7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81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054C8-F265-0497-805B-AC28CA83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E356F-8EF2-8700-BB45-39C612FEB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6C57A-63C4-1ABF-4667-C25632A6B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E2E6E1-68FD-BD7B-7160-AED20F5D0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B8E6D-FE1E-58F6-568D-DF69DD35C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9217E4-9903-1856-DE68-629698CF3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132CCF-4A04-3E8B-EDEA-E71B117D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EB92FE-B7A8-5751-CEE5-2098572D3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41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7E34-41C4-9A15-0604-59663260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2225C3-93A0-7591-EEB2-5CCB790E5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367EC-6F0D-B5F3-0E67-A6BD7206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05B593-EBAB-B99A-B362-14EC233E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93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F58E-CA0A-6471-D0D8-15118690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E9893-B025-1433-60C9-C39890CC9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522B-4F5B-7333-4A3F-788416E0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9B6F5-E420-9EC3-D5BA-1F77A5CDC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44C-0686-5A85-5645-FECDC190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3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A5C15-2C99-BB5A-D792-357D1B7A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72ED1B-1F6D-4C08-E06E-4BD95D3CA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C1B1A-8CBC-4D5C-7FA7-88BAC615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78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B47D-815E-4A0D-6016-65C6E94E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E45B5-B3C0-54AF-0B25-944C01A0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BEC8F-6BB1-58D6-3537-CFBC32303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DDB9B-7689-8738-870C-8B56BDE9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4328F-B41C-0500-5DE0-37167CA7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93242-F243-220A-476C-FD981DFA1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54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FF5BC-FDED-EEAD-24FF-58087F46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8B6E01-E40A-BF78-3D09-807C9F6701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5388-CA90-99DF-20A7-A1965652C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EEA8E-7844-9553-72D9-7BBFFE39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58944-6D27-5158-2613-D4F200D7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EACA6-466B-D609-D2E9-F6F1FDCD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43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348B6-3F96-B784-8C41-5D9246DF8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596B9-D99A-A6EA-6ACF-C4860A88E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B039-5090-165B-4869-CEE6215B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5D23B-149C-59EC-62F8-36A2D5256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BCFEE-D4B1-BD99-5B68-89E248CF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53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AFB12-12E7-8BD8-196C-4BC4BCAA8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DB9AE-524D-9042-4E05-FE50C9976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B5340-43C3-F836-D5F2-31CE62E1B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A8575-96BD-A4BB-B14C-D9CD63DF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F3D82-FD0D-6348-5E6B-92C4431E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48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7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 dirty="0"/>
              <a:t>DATE OF PRESENTATION  |  LOCATION OF PRESENTATION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0E2DEC-A81F-B34C-9637-7809EFDF3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86200" y="4770233"/>
            <a:ext cx="4419600" cy="101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26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+OneList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58B5D73-EB86-BD47-9FE4-8007B6D647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4332" y="5831840"/>
            <a:ext cx="2786229" cy="64008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5229"/>
            <a:ext cx="1113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79824"/>
            <a:ext cx="11137232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374068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FB25F9-8E93-6D43-B0F6-9892F2537D30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30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924986"/>
            <a:ext cx="11277600" cy="15040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716103-B16D-A04C-8864-10DE367B1113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9C9A8B0-52AA-8E44-A154-7CD7A124DC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6720" y="5831840"/>
            <a:ext cx="2786229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40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orient="horz" pos="576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Lists+Narrow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277737-A8CC-9D41-AF92-CEF6E2652DA8}"/>
              </a:ext>
            </a:extLst>
          </p:cNvPr>
          <p:cNvSpPr/>
          <p:nvPr userDrawn="1"/>
        </p:nvSpPr>
        <p:spPr>
          <a:xfrm>
            <a:off x="9455150" y="-1"/>
            <a:ext cx="2736850" cy="47974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B5D44FD-EC2B-BA47-A5B7-8FBCA2CC72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7529" t="69899"/>
          <a:stretch/>
        </p:blipFill>
        <p:spPr>
          <a:xfrm>
            <a:off x="9455150" y="4797467"/>
            <a:ext cx="2736850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500650"/>
            <a:ext cx="8380803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3936819" cy="31897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48800" y="1"/>
            <a:ext cx="2743200" cy="47974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331C0C7-7F08-FD45-A343-7AAFCD69663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14573" y="1825628"/>
            <a:ext cx="3936819" cy="31897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D5A9663-203F-3248-A289-4ECD0CB132AA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5417125-6698-9B46-9F82-998F2B6323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4332" y="5831840"/>
            <a:ext cx="2786229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93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FE615-3415-5FB0-E2D7-008BBF24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E60FE-B5BE-19A1-107F-EC28E5F85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E73D4-E0F6-8F5B-B20E-134EFC1A9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9FAD-D8E1-9B3D-79D7-DFEB0E6DE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23202-D82A-CA31-8C4F-ED403F65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29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6253-0266-9EA9-7988-E534D771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C488-06B5-E991-F32A-8A8C6B3E9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32D70-621B-DD3C-C110-F171974C2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876BD-0368-F896-8B87-6FBA8507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87D04-114E-D8D3-6312-801A9AE4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7F5F89-E821-277B-8663-4CE690D7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054C8-F265-0497-805B-AC28CA83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E356F-8EF2-8700-BB45-39C612FEB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6C57A-63C4-1ABF-4667-C25632A6B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E2E6E1-68FD-BD7B-7160-AED20F5D0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B8E6D-FE1E-58F6-568D-DF69DD35C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9217E4-9903-1856-DE68-629698CF3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132CCF-4A04-3E8B-EDEA-E71B117D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EB92FE-B7A8-5751-CEE5-2098572D3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7E34-41C4-9A15-0604-59663260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2225C3-93A0-7591-EEB2-5CCB790E5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367EC-6F0D-B5F3-0E67-A6BD7206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05B593-EBAB-B99A-B362-14EC233E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1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A5C15-2C99-BB5A-D792-357D1B7A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72ED1B-1F6D-4C08-E06E-4BD95D3CA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C1B1A-8CBC-4D5C-7FA7-88BAC615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84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B47D-815E-4A0D-6016-65C6E94E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E45B5-B3C0-54AF-0B25-944C01A0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BEC8F-6BB1-58D6-3537-CFBC32303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DDB9B-7689-8738-870C-8B56BDE9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4328F-B41C-0500-5DE0-37167CA7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93242-F243-220A-476C-FD981DFA1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4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FF5BC-FDED-EEAD-24FF-58087F46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8B6E01-E40A-BF78-3D09-807C9F6701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5388-CA90-99DF-20A7-A1965652C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EEA8E-7844-9553-72D9-7BBFFE39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58944-6D27-5158-2613-D4F200D7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EACA6-466B-D609-D2E9-F6F1FDCD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81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E189B-3E1A-9CD5-A328-325C15DB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8082D-2F86-87AD-0193-4931C37D6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0F8FD-69AD-5B4C-8F66-14E4D03EE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D310D-610C-BAB0-C9EF-33AEBE953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706E2-C2DF-2197-9E95-FDE5B583C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E189B-3E1A-9CD5-A328-325C15DB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8082D-2F86-87AD-0193-4931C37D6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0F8FD-69AD-5B4C-8F66-14E4D03EE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AAEA1-9156-45F3-912B-F8620CB768D2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D310D-610C-BAB0-C9EF-33AEBE953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706E2-C2DF-2197-9E95-FDE5B583C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DB07-9519-4FD2-9EE6-4EA53651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6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7B0CF-B937-AF45-A726-7B7A7DA9F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June 1, 2023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DA4EF7-A91B-5E30-ADF3-C65159C5A932}"/>
              </a:ext>
            </a:extLst>
          </p:cNvPr>
          <p:cNvSpPr txBox="1">
            <a:spLocks/>
          </p:cNvSpPr>
          <p:nvPr/>
        </p:nvSpPr>
        <p:spPr>
          <a:xfrm>
            <a:off x="1524000" y="54672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6100" dirty="0">
                <a:latin typeface="Georgia" panose="02040502050405020303" pitchFamily="18" charset="0"/>
              </a:rPr>
              <a:t>Patient‐Health Questionnaire‐9 Interview and Observational Versions (PHQ-10 OV)</a:t>
            </a:r>
            <a:endParaRPr lang="en-US" dirty="0">
              <a:latin typeface="Georgia" panose="02040502050405020303" pitchFamily="18" charset="0"/>
              <a:cs typeface="Sabon Next LT" panose="02000500000000000000" pitchFamily="2" charset="0"/>
            </a:endParaRPr>
          </a:p>
        </p:txBody>
      </p:sp>
      <p:sp>
        <p:nvSpPr>
          <p:cNvPr id="7" name="Google Shape;130;p25">
            <a:extLst>
              <a:ext uri="{FF2B5EF4-FFF2-40B4-BE49-F238E27FC236}">
                <a16:creationId xmlns:a16="http://schemas.microsoft.com/office/drawing/2014/main" id="{8F2C1B27-32F8-AC8F-E48F-94222FF65299}"/>
              </a:ext>
            </a:extLst>
          </p:cNvPr>
          <p:cNvSpPr txBox="1">
            <a:spLocks/>
          </p:cNvSpPr>
          <p:nvPr/>
        </p:nvSpPr>
        <p:spPr>
          <a:xfrm>
            <a:off x="1524000" y="315100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chemeClr val="dk1"/>
              </a:buClr>
              <a:buSzPts val="1800"/>
            </a:pPr>
            <a:endParaRPr lang="en-US" dirty="0"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1800"/>
            </a:pPr>
            <a:endParaRPr lang="en-US" dirty="0"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1800"/>
            </a:pPr>
            <a:endParaRPr lang="en-US"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>
                <a:latin typeface="Georgia" panose="02040502050405020303" pitchFamily="18" charset="0"/>
              </a:rPr>
              <a:t>phare</a:t>
            </a:r>
            <a:r>
              <a:rPr lang="en-US" dirty="0">
                <a:latin typeface="Georgia" panose="02040502050405020303" pitchFamily="18" charset="0"/>
              </a:rPr>
              <a:t>@umassmed.edu</a:t>
            </a:r>
          </a:p>
        </p:txBody>
      </p:sp>
    </p:spTree>
    <p:extLst>
      <p:ext uri="{BB962C8B-B14F-4D97-AF65-F5344CB8AC3E}">
        <p14:creationId xmlns:p14="http://schemas.microsoft.com/office/powerpoint/2010/main" val="4148273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BBE61137-F17B-159D-A71E-97DF0C48D8B2}"/>
              </a:ext>
            </a:extLst>
          </p:cNvPr>
          <p:cNvSpPr txBox="1">
            <a:spLocks/>
          </p:cNvSpPr>
          <p:nvPr/>
        </p:nvSpPr>
        <p:spPr>
          <a:xfrm>
            <a:off x="622989" y="526468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Notes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D9603-3D38-FF9C-40A6-84FAAC146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384" y="1353967"/>
            <a:ext cx="11137232" cy="2779195"/>
          </a:xfrm>
        </p:spPr>
        <p:txBody>
          <a:bodyPr>
            <a:norm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Different wording of PHQ-10OV for low self‐worth and suicidal thoughts which refer to behavioral manifestations: “indicating that s/he feels bad about self, is a failure, or has let self or family down,” and “states that life isn't worth living, wishes for death, or attempts to self‐harm.” 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4002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ECC5E-10DE-174D-A5C6-22E5F724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C33F7-DB26-9D41-A2F9-D71ABDE57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6235011" cy="31897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hlinkClick r:id="rId2" action="ppaction://hlinksldjump"/>
              </a:rPr>
              <a:t>Background on Scale Development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3" action="ppaction://hlinksldjump"/>
              </a:rPr>
              <a:t>MDS Items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 action="ppaction://hlinksldjump"/>
              </a:rPr>
              <a:t>Distribution of Missingness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" action="ppaction://noaction"/>
              </a:rPr>
              <a:t>Distribution of the Scale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>
                <a:hlinkClick r:id="" action="ppaction://noaction"/>
              </a:rPr>
              <a:t>By Year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>
                <a:hlinkClick r:id="" action="ppaction://noaction"/>
              </a:rPr>
              <a:t>By Reason for Assessment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 action="ppaction://hlinksldjump"/>
              </a:rPr>
              <a:t>Technical Notes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" action="ppaction://noaction"/>
              </a:rPr>
              <a:t>SAS Code</a:t>
            </a:r>
            <a:endParaRPr lang="en-US" sz="2400" dirty="0"/>
          </a:p>
        </p:txBody>
      </p:sp>
      <p:pic>
        <p:nvPicPr>
          <p:cNvPr id="9" name="Picture Placeholder 8" descr="A stack of books">
            <a:extLst>
              <a:ext uri="{FF2B5EF4-FFF2-40B4-BE49-F238E27FC236}">
                <a16:creationId xmlns:a16="http://schemas.microsoft.com/office/drawing/2014/main" id="{962D74F0-83A4-E1A7-EA55-EBD0C20FA5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10" r="214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702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1A3D-0C66-B143-BB6B-94580F4B5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742370"/>
            <a:ext cx="11137232" cy="4351283"/>
          </a:xfrm>
        </p:spPr>
        <p:txBody>
          <a:bodyPr>
            <a:noAutofit/>
          </a:bodyPr>
          <a:lstStyle/>
          <a:p>
            <a:pPr marL="46355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1800" b="1" dirty="0">
                <a:solidFill>
                  <a:srgbClr val="000000"/>
                </a:solidFill>
              </a:rPr>
              <a:t>  Patient Health Questionnaire‐9 (PHQ‐9): ​</a:t>
            </a:r>
          </a:p>
          <a:p>
            <a:pPr marL="177800" indent="-131445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 standard measure of depression in the MDS 3.0, including anhedonia, dysphoria, sleeping, energy, appetite, self-worth, concentration, motor,  and suicidality</a:t>
            </a:r>
          </a:p>
          <a:p>
            <a:pPr marL="177800" indent="-131445">
              <a:spcBef>
                <a:spcPts val="0"/>
              </a:spcBef>
              <a:buClr>
                <a:schemeClr val="dk1"/>
              </a:buClr>
              <a:buSzPct val="100000"/>
            </a:pPr>
            <a:endParaRPr lang="en-US" sz="1800" b="0" i="0" u="none" strike="noStrike" dirty="0">
              <a:solidFill>
                <a:srgbClr val="000000"/>
              </a:solidFill>
              <a:effectLst/>
            </a:endParaRPr>
          </a:p>
          <a:p>
            <a:pPr marL="177800" indent="-131445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1800" dirty="0">
                <a:solidFill>
                  <a:srgbClr val="000000"/>
                </a:solidFill>
              </a:rPr>
              <a:t>Structured and validated depression interview tested in older adults, home health, persons with cancer, persons with spinal cord injury, rehabilitation populations; wide use in community and hospital settings and has been shown to be sensitive to change over time. </a:t>
            </a:r>
          </a:p>
          <a:p>
            <a:pPr marL="177800" indent="-131445">
              <a:spcBef>
                <a:spcPts val="0"/>
              </a:spcBef>
              <a:buClr>
                <a:schemeClr val="dk1"/>
              </a:buClr>
              <a:buSzPct val="100000"/>
            </a:pPr>
            <a:endParaRPr lang="en-US" sz="1800" dirty="0">
              <a:solidFill>
                <a:srgbClr val="000000"/>
              </a:solidFill>
            </a:endParaRPr>
          </a:p>
          <a:p>
            <a:pPr marL="177800" indent="-131445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1800" b="0" i="0" dirty="0">
                <a:solidFill>
                  <a:srgbClr val="000000"/>
                </a:solidFill>
                <a:effectLst/>
              </a:rPr>
              <a:t>9 items, range from 0 to 27. </a:t>
            </a:r>
            <a:r>
              <a:rPr lang="en-US" sz="1800" dirty="0">
                <a:cs typeface="Arial" panose="020B0604020202020204" pitchFamily="34" charset="0"/>
              </a:rPr>
              <a:t>A higher score indicates a greater depressive symptoms.</a:t>
            </a:r>
            <a:endParaRPr lang="en-US" sz="1800" dirty="0">
              <a:solidFill>
                <a:srgbClr val="000000"/>
              </a:solidFill>
            </a:endParaRPr>
          </a:p>
          <a:p>
            <a:pPr marL="1778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000000"/>
              </a:solidFill>
            </a:endParaRPr>
          </a:p>
          <a:p>
            <a:pPr marL="1778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000000"/>
                </a:solidFill>
              </a:rPr>
              <a:t>Patient Health Questionnaire Observational Version (PHQ-10 OV):​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 staff questionnaire with the intent of having the PHQ-9 collected from staff reports of their observations for residents who could not self-report.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PHQ-10 OV includes the nine signs and symptoms of depression found in the PHQ-9 plus an additional irritability item. 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10 items, range: 0-30. A higher score indicates greater depressive symptoms.</a:t>
            </a:r>
            <a:endParaRPr lang="en-US" sz="1800" b="0" i="0" dirty="0">
              <a:solidFill>
                <a:srgbClr val="000000"/>
              </a:solidFill>
              <a:effectLst/>
            </a:endParaRPr>
          </a:p>
          <a:p>
            <a:pPr marL="1778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>
              <a:cs typeface="Arial" panose="020B0604020202020204" pitchFamily="34" charset="0"/>
            </a:endParaRPr>
          </a:p>
        </p:txBody>
      </p:sp>
      <p:sp>
        <p:nvSpPr>
          <p:cNvPr id="5" name="Google Shape;137;p26">
            <a:extLst>
              <a:ext uri="{FF2B5EF4-FFF2-40B4-BE49-F238E27FC236}">
                <a16:creationId xmlns:a16="http://schemas.microsoft.com/office/drawing/2014/main" id="{A9154B00-5314-C544-6688-0FEBBB68EDD9}"/>
              </a:ext>
            </a:extLst>
          </p:cNvPr>
          <p:cNvSpPr txBox="1"/>
          <p:nvPr/>
        </p:nvSpPr>
        <p:spPr>
          <a:xfrm>
            <a:off x="3287211" y="5386822"/>
            <a:ext cx="8243449" cy="142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000000"/>
                </a:solidFill>
              </a:rPr>
              <a:t>C</a:t>
            </a:r>
            <a:r>
              <a:rPr lang="en-US" sz="1100" b="0" i="0" dirty="0">
                <a:solidFill>
                  <a:srgbClr val="000000"/>
                </a:solidFill>
                <a:effectLst/>
              </a:rPr>
              <a:t>itations regarding psychometrics of the scale</a:t>
            </a:r>
            <a:r>
              <a:rPr lang="en" sz="1100" dirty="0">
                <a:solidFill>
                  <a:schemeClr val="dk1"/>
                </a:solidFill>
                <a:cs typeface="Arial" panose="020B0604020202020204" pitchFamily="34" charset="0"/>
                <a:sym typeface="Calibri"/>
              </a:rPr>
              <a:t>: </a:t>
            </a:r>
          </a:p>
          <a:p>
            <a:r>
              <a:rPr lang="en-US" sz="1100" dirty="0"/>
              <a:t>Spitzer RL, Kroenke K, Williams JB. Validation and utility of a self-report version of PRIME-MD: the PHQ primary care study. Primary Care Evaluation of Mental Disorders. Patient Health Questionnaire. JAMA. 1999 Nov 10;282(18):1737-44. </a:t>
            </a:r>
            <a:r>
              <a:rPr lang="en-US" sz="1100" dirty="0" err="1"/>
              <a:t>doi</a:t>
            </a:r>
            <a:r>
              <a:rPr lang="en-US" sz="1100" dirty="0"/>
              <a:t>: 10.1001/jama.282.18.1737. PMID: 10568646.</a:t>
            </a:r>
          </a:p>
          <a:p>
            <a:r>
              <a:rPr lang="en-US" sz="1100" dirty="0"/>
              <a:t>Saliba D, </a:t>
            </a:r>
            <a:r>
              <a:rPr lang="en-US" sz="1100" dirty="0" err="1"/>
              <a:t>DiFilippo</a:t>
            </a:r>
            <a:r>
              <a:rPr lang="en-US" sz="1100" dirty="0"/>
              <a:t> S, Edelen MO, Kroenke K, Buchanan J, </a:t>
            </a:r>
            <a:r>
              <a:rPr lang="en-US" sz="1100" dirty="0" err="1"/>
              <a:t>Streim</a:t>
            </a:r>
            <a:r>
              <a:rPr lang="en-US" sz="1100" dirty="0"/>
              <a:t> J. Testing the PHQ-9 interview and observational versions (PHQ-9 OV) for MDS 3.0. J Am Med Dir Assoc. 2012 Sep;13(7):618-25. </a:t>
            </a:r>
            <a:r>
              <a:rPr lang="en-US" sz="1100" dirty="0" err="1"/>
              <a:t>doi</a:t>
            </a:r>
            <a:r>
              <a:rPr lang="en-US" sz="1100" dirty="0"/>
              <a:t>: 10.1016/j.jamda.2012.06.003. </a:t>
            </a:r>
            <a:r>
              <a:rPr lang="en-US" sz="1100" dirty="0" err="1"/>
              <a:t>Epub</a:t>
            </a:r>
            <a:r>
              <a:rPr lang="en-US" sz="1100" dirty="0"/>
              <a:t> 2012 Jul 15. PMID: 22796361.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dk1"/>
                </a:solidFill>
                <a:cs typeface="Arial" panose="020B0604020202020204" pitchFamily="34" charset="0"/>
              </a:rPr>
              <a:t>Bélanger</a:t>
            </a:r>
            <a:r>
              <a:rPr lang="en-US" sz="1100" dirty="0">
                <a:solidFill>
                  <a:schemeClr val="dk1"/>
                </a:solidFill>
                <a:cs typeface="Arial" panose="020B0604020202020204" pitchFamily="34" charset="0"/>
              </a:rPr>
              <a:t>, E., Thomas, K. S., Jones, R. N., Epstein‐</a:t>
            </a:r>
            <a:r>
              <a:rPr lang="en-US" sz="1100" dirty="0" err="1">
                <a:solidFill>
                  <a:schemeClr val="dk1"/>
                </a:solidFill>
                <a:cs typeface="Arial" panose="020B0604020202020204" pitchFamily="34" charset="0"/>
              </a:rPr>
              <a:t>Lubow</a:t>
            </a:r>
            <a:r>
              <a:rPr lang="en-US" sz="1100" dirty="0">
                <a:solidFill>
                  <a:schemeClr val="dk1"/>
                </a:solidFill>
                <a:cs typeface="Arial" panose="020B0604020202020204" pitchFamily="34" charset="0"/>
              </a:rPr>
              <a:t>, G., &amp; </a:t>
            </a:r>
            <a:r>
              <a:rPr lang="en-US" sz="1100" dirty="0" err="1">
                <a:solidFill>
                  <a:schemeClr val="dk1"/>
                </a:solidFill>
                <a:cs typeface="Arial" panose="020B0604020202020204" pitchFamily="34" charset="0"/>
              </a:rPr>
              <a:t>Mor</a:t>
            </a:r>
            <a:r>
              <a:rPr lang="en-US" sz="1100" dirty="0">
                <a:solidFill>
                  <a:schemeClr val="dk1"/>
                </a:solidFill>
                <a:cs typeface="Arial" panose="020B0604020202020204" pitchFamily="34" charset="0"/>
              </a:rPr>
              <a:t>, V. (2019). Measurement validity of the Patient‐Health Questionnaire‐9 in US nursing home residents. International Journal of Geriatric Psychiatry, 34(5), 700–708. https://</a:t>
            </a:r>
            <a:r>
              <a:rPr lang="en-US" sz="1100" dirty="0" err="1">
                <a:solidFill>
                  <a:schemeClr val="dk1"/>
                </a:solidFill>
                <a:cs typeface="Arial" panose="020B0604020202020204" pitchFamily="34" charset="0"/>
              </a:rPr>
              <a:t>doi.org</a:t>
            </a:r>
            <a:r>
              <a:rPr lang="en-US" sz="1100" dirty="0">
                <a:solidFill>
                  <a:schemeClr val="dk1"/>
                </a:solidFill>
                <a:cs typeface="Arial" panose="020B0604020202020204" pitchFamily="34" charset="0"/>
              </a:rPr>
              <a:t>/10.1002/gps.5074</a:t>
            </a:r>
            <a:endParaRPr sz="1100" dirty="0">
              <a:solidFill>
                <a:schemeClr val="dk1"/>
              </a:solidFill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55DED14B-7090-07A9-53E3-237D3B76017D}"/>
              </a:ext>
            </a:extLst>
          </p:cNvPr>
          <p:cNvSpPr txBox="1">
            <a:spLocks/>
          </p:cNvSpPr>
          <p:nvPr/>
        </p:nvSpPr>
        <p:spPr>
          <a:xfrm>
            <a:off x="470589" y="146367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4159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1A3D-0C66-B143-BB6B-94580F4B5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355834"/>
            <a:ext cx="11137232" cy="4351283"/>
          </a:xfrm>
        </p:spPr>
        <p:txBody>
          <a:bodyPr>
            <a:noAutofit/>
          </a:bodyPr>
          <a:lstStyle/>
          <a:p>
            <a:pPr marL="503555" lvl="1" indent="0">
              <a:spcBef>
                <a:spcPts val="800"/>
              </a:spcBef>
              <a:buClr>
                <a:schemeClr val="dk1"/>
              </a:buClr>
              <a:buSzPct val="100000"/>
              <a:buNone/>
            </a:pPr>
            <a:endParaRPr lang="en-US" sz="1800" dirty="0">
              <a:cs typeface="Arial" panose="020B0604020202020204" pitchFamily="34" charset="0"/>
            </a:endParaRPr>
          </a:p>
          <a:p>
            <a:pPr marL="457200" lvl="1" indent="0" fontAlgn="base">
              <a:buNone/>
            </a:pP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Depressive symptoms:</a:t>
            </a:r>
          </a:p>
          <a:p>
            <a:pPr lvl="1" fontAlgn="base"/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 depression: ​total symptoms &gt;=5;​</a:t>
            </a:r>
          </a:p>
          <a:p>
            <a:pPr lvl="1" fontAlgn="base"/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Minor depression:​ 2&lt;=total symptoms&lt;=4​</a:t>
            </a:r>
          </a:p>
          <a:p>
            <a:pPr lvl="1" fontAlgn="base"/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None: else.</a:t>
            </a:r>
          </a:p>
          <a:p>
            <a:pPr lvl="1" fontAlgn="base"/>
            <a:endParaRPr lang="en-US" sz="1800" dirty="0">
              <a:cs typeface="Arial" panose="020B0604020202020204" pitchFamily="34" charset="0"/>
            </a:endParaRPr>
          </a:p>
          <a:p>
            <a:pPr marL="457200" lvl="1" indent="0" fontAlgn="base">
              <a:buNone/>
            </a:pPr>
            <a:r>
              <a:rPr lang="en-US" sz="1800" dirty="0">
                <a:cs typeface="Arial" panose="020B0604020202020204" pitchFamily="34" charset="0"/>
              </a:rPr>
              <a:t>Level of depression severity:</a:t>
            </a:r>
            <a:endParaRPr lang="en-US" sz="18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fontAlgn="base"/>
            <a:r>
              <a:rPr lang="en-US" sz="1800" dirty="0"/>
              <a:t>None (0-4) </a:t>
            </a:r>
          </a:p>
          <a:p>
            <a:pPr lvl="1" fontAlgn="base"/>
            <a:r>
              <a:rPr lang="en-US" sz="1800" dirty="0"/>
              <a:t>Mild (5-9)</a:t>
            </a:r>
          </a:p>
          <a:p>
            <a:pPr lvl="1" fontAlgn="base"/>
            <a:r>
              <a:rPr lang="en-US" sz="1800" dirty="0"/>
              <a:t>Moderate (10-14) </a:t>
            </a:r>
          </a:p>
          <a:p>
            <a:pPr lvl="1" fontAlgn="base"/>
            <a:r>
              <a:rPr lang="en-US" sz="1800" dirty="0"/>
              <a:t>Moderately severe (15-19)</a:t>
            </a:r>
          </a:p>
          <a:p>
            <a:pPr lvl="1" fontAlgn="base"/>
            <a:r>
              <a:rPr lang="en-US" sz="1800" dirty="0"/>
              <a:t>Severe (20+)  </a:t>
            </a:r>
          </a:p>
        </p:txBody>
      </p:sp>
      <p:sp>
        <p:nvSpPr>
          <p:cNvPr id="5" name="Google Shape;137;p26">
            <a:extLst>
              <a:ext uri="{FF2B5EF4-FFF2-40B4-BE49-F238E27FC236}">
                <a16:creationId xmlns:a16="http://schemas.microsoft.com/office/drawing/2014/main" id="{A9154B00-5314-C544-6688-0FEBBB68EDD9}"/>
              </a:ext>
            </a:extLst>
          </p:cNvPr>
          <p:cNvSpPr txBox="1"/>
          <p:nvPr/>
        </p:nvSpPr>
        <p:spPr>
          <a:xfrm>
            <a:off x="3252487" y="5699335"/>
            <a:ext cx="8231874" cy="125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itations regarding psychometrics of the scale</a:t>
            </a:r>
            <a:endParaRPr lang="en-US" sz="11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r>
              <a:rPr lang="en-US" sz="1100" dirty="0"/>
              <a:t>Spitzer RL, Kroenke K, Williams JB. Validation and utility of a self-report version of PRIME-MD: the PHQ primary care study. Primary Care Evaluation of Mental Disorders. Patient Health Questionnaire. JAMA. 1999 Nov 10;282(18):1737-44. </a:t>
            </a:r>
            <a:r>
              <a:rPr lang="en-US" sz="1100" dirty="0" err="1"/>
              <a:t>doi</a:t>
            </a:r>
            <a:r>
              <a:rPr lang="en-US" sz="1100" dirty="0"/>
              <a:t>: 10.1001/jama.282.18.1737. PMID: 10568646.</a:t>
            </a:r>
          </a:p>
          <a:p>
            <a:r>
              <a:rPr lang="en-US" sz="1100" dirty="0"/>
              <a:t>Saliba D, </a:t>
            </a:r>
            <a:r>
              <a:rPr lang="en-US" sz="1100" dirty="0" err="1"/>
              <a:t>DiFilippo</a:t>
            </a:r>
            <a:r>
              <a:rPr lang="en-US" sz="1100" dirty="0"/>
              <a:t> S, Edelen MO, Kroenke K, Buchanan J, </a:t>
            </a:r>
            <a:r>
              <a:rPr lang="en-US" sz="1100" dirty="0" err="1"/>
              <a:t>Streim</a:t>
            </a:r>
            <a:r>
              <a:rPr lang="en-US" sz="1100" dirty="0"/>
              <a:t> J. Testing the PHQ-9 interview and observational versions (PHQ-9 OV) for MDS 3.0. J Am Med Dir Assoc. 2012 Sep;13(7):618-25. </a:t>
            </a:r>
            <a:r>
              <a:rPr lang="en-US" sz="1100" dirty="0" err="1"/>
              <a:t>doi</a:t>
            </a:r>
            <a:r>
              <a:rPr lang="en-US" sz="1100" dirty="0"/>
              <a:t>: 10.1016/j.jamda.2012.06.003. </a:t>
            </a:r>
            <a:r>
              <a:rPr lang="en-US" sz="1100" dirty="0" err="1"/>
              <a:t>Epub</a:t>
            </a:r>
            <a:r>
              <a:rPr lang="en-US" sz="1100" dirty="0"/>
              <a:t> 2012 Jul 15. PMID: 22796361.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55DED14B-7090-07A9-53E3-237D3B76017D}"/>
              </a:ext>
            </a:extLst>
          </p:cNvPr>
          <p:cNvSpPr txBox="1">
            <a:spLocks/>
          </p:cNvSpPr>
          <p:nvPr/>
        </p:nvSpPr>
        <p:spPr>
          <a:xfrm>
            <a:off x="470589" y="528335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467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1A3D-0C66-B143-BB6B-94580F4B5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384" y="1449507"/>
            <a:ext cx="11137232" cy="2779195"/>
          </a:xfrm>
        </p:spPr>
        <p:txBody>
          <a:bodyPr>
            <a:no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Summary of Analyses of psychometric properties</a:t>
            </a:r>
          </a:p>
          <a:p>
            <a:endParaRPr lang="en-US" sz="2400" dirty="0"/>
          </a:p>
        </p:txBody>
      </p:sp>
      <p:sp>
        <p:nvSpPr>
          <p:cNvPr id="5" name="Google Shape;144;p27">
            <a:extLst>
              <a:ext uri="{FF2B5EF4-FFF2-40B4-BE49-F238E27FC236}">
                <a16:creationId xmlns:a16="http://schemas.microsoft.com/office/drawing/2014/main" id="{FE589427-26C3-8695-A5A4-B52478448B6B}"/>
              </a:ext>
            </a:extLst>
          </p:cNvPr>
          <p:cNvSpPr txBox="1"/>
          <p:nvPr/>
        </p:nvSpPr>
        <p:spPr>
          <a:xfrm>
            <a:off x="3264063" y="5467172"/>
            <a:ext cx="8320784" cy="154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itations regarding psychometrics of the scale</a:t>
            </a:r>
            <a:r>
              <a:rPr lang="en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: </a:t>
            </a:r>
            <a:endParaRPr lang="en-US" sz="1200" dirty="0"/>
          </a:p>
          <a:p>
            <a:r>
              <a:rPr lang="en-US" sz="1200" dirty="0"/>
              <a:t>Spitzer RL, Kroenke K, Williams JB. Validation and utility of a self-report version of PRIME-MD: the PHQ primary care study. Primary Care Evaluation of Mental Disorders. Patient Health Questionnaire. JAMA. 1999 Nov 10;282(18):1737-44. </a:t>
            </a:r>
            <a:r>
              <a:rPr lang="en-US" sz="1200" dirty="0" err="1"/>
              <a:t>doi</a:t>
            </a:r>
            <a:r>
              <a:rPr lang="en-US" sz="1200" dirty="0"/>
              <a:t>: 10.1001/jama.282.18.1737. PMID: 10568646.</a:t>
            </a:r>
          </a:p>
          <a:p>
            <a:r>
              <a:rPr lang="en-US" sz="1200" dirty="0"/>
              <a:t>Saliba D, </a:t>
            </a:r>
            <a:r>
              <a:rPr lang="en-US" sz="1200" dirty="0" err="1"/>
              <a:t>DiFilippo</a:t>
            </a:r>
            <a:r>
              <a:rPr lang="en-US" sz="1200" dirty="0"/>
              <a:t> S, Edelen MO, Kroenke K, Buchanan J, </a:t>
            </a:r>
            <a:r>
              <a:rPr lang="en-US" sz="1200" dirty="0" err="1"/>
              <a:t>Streim</a:t>
            </a:r>
            <a:r>
              <a:rPr lang="en-US" sz="1200" dirty="0"/>
              <a:t> J. Testing the PHQ-9 interview and observational versions (PHQ-9 OV) for MDS 3.0. J Am Med Dir Assoc. 2012 Sep;13(7):618-25. </a:t>
            </a:r>
            <a:r>
              <a:rPr lang="en-US" sz="1200" dirty="0" err="1"/>
              <a:t>doi</a:t>
            </a:r>
            <a:r>
              <a:rPr lang="en-US" sz="1200" dirty="0"/>
              <a:t>: 10.1016/j.jamda.2012.06.003. </a:t>
            </a:r>
            <a:r>
              <a:rPr lang="en-US" sz="1200" dirty="0" err="1"/>
              <a:t>Epub</a:t>
            </a:r>
            <a:r>
              <a:rPr lang="en-US" sz="1200" dirty="0"/>
              <a:t> 2012 Jul 15. PMID: 22796361.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ym typeface="Calibri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89151C7-4456-0A48-D4C6-FADAD3C372FD}"/>
              </a:ext>
            </a:extLst>
          </p:cNvPr>
          <p:cNvSpPr txBox="1">
            <a:spLocks/>
          </p:cNvSpPr>
          <p:nvPr/>
        </p:nvSpPr>
        <p:spPr>
          <a:xfrm>
            <a:off x="622989" y="526468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5DE59B-33DA-CE10-0258-CCE61234CC5D}"/>
              </a:ext>
            </a:extLst>
          </p:cNvPr>
          <p:cNvSpPr txBox="1">
            <a:spLocks/>
          </p:cNvSpPr>
          <p:nvPr/>
        </p:nvSpPr>
        <p:spPr>
          <a:xfrm>
            <a:off x="838200" y="1904045"/>
            <a:ext cx="10515600" cy="3656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ea typeface="+mn-lt"/>
                <a:cs typeface="+mn-lt"/>
              </a:rPr>
              <a:t>Pilot Testing and Item Development in the Veterans Health Administration (</a:t>
            </a:r>
            <a:r>
              <a:rPr lang="en-US" sz="1800" b="0" dirty="0" err="1">
                <a:cs typeface="Calibri"/>
              </a:rPr>
              <a:t>Saliba</a:t>
            </a:r>
            <a:r>
              <a:rPr lang="en-US" sz="1800" b="0" dirty="0">
                <a:cs typeface="Calibri"/>
              </a:rPr>
              <a:t>, 2012) </a:t>
            </a:r>
            <a:endParaRPr lang="en-US" sz="1800" b="0" dirty="0">
              <a:ea typeface="+mn-lt"/>
              <a:cs typeface="+mn-lt"/>
            </a:endParaRPr>
          </a:p>
          <a:p>
            <a:pPr lvl="1"/>
            <a:endParaRPr lang="en-US" sz="1600" b="0" dirty="0">
              <a:cs typeface="Calibri"/>
            </a:endParaRP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Compared with the MDS 2.0 observational items, the PHQ-9 interview had greater agreement with criterion standard diagnostic assessments (weighted k = 0.69, 95% CI = 0.61-0.76). </a:t>
            </a:r>
            <a:endParaRPr lang="en-US" sz="1600" b="0" dirty="0">
              <a:cs typeface="Calibri" panose="020F0502020204030204"/>
            </a:endParaRPr>
          </a:p>
          <a:p>
            <a:pPr marL="742928" lvl="1" indent="-285750">
              <a:buFont typeface="Arial" panose="020B0604020202020204" pitchFamily="34" charset="0"/>
              <a:buChar char="•"/>
            </a:pPr>
            <a:endParaRPr lang="en-US" sz="1600" b="0" dirty="0">
              <a:ea typeface="+mn-lt"/>
              <a:cs typeface="+mn-lt"/>
            </a:endParaRP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For residents who could not complete the interview, the PHQ-9 OV also had greater agreement with a criterion measure for depression than did the MDS 2.0 observational items.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endParaRPr lang="en-US" sz="1600" b="0" dirty="0">
              <a:ea typeface="+mn-lt"/>
              <a:cs typeface="+mn-lt"/>
            </a:endParaRP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In residents with severe cognitive impairment, PHQ correlations with the criterion standard Cornell Scale were superior to the MDS 2.0 for both the PHQ-9 (0.63 vs 0.34) and the PHQ-9 OV (0.84 vs 0.28).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endParaRPr lang="en-US" sz="1600" b="0" dirty="0">
              <a:ea typeface="+mn-lt"/>
              <a:cs typeface="+mn-lt"/>
            </a:endParaRP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The majority of NH residents were able to complete the PHQ-9, and most surveyed staff reported improved assessments with the PHQ-9 OV.</a:t>
            </a:r>
            <a:endParaRPr lang="en-US" sz="1600" b="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28513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1A3D-0C66-B143-BB6B-94580F4B5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384" y="1234915"/>
            <a:ext cx="11137232" cy="526201"/>
          </a:xfrm>
        </p:spPr>
        <p:txBody>
          <a:bodyPr>
            <a:no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Summary of Analyses of psychometric properties</a:t>
            </a:r>
          </a:p>
          <a:p>
            <a:endParaRPr lang="en-US" sz="2400" dirty="0"/>
          </a:p>
        </p:txBody>
      </p:sp>
      <p:sp>
        <p:nvSpPr>
          <p:cNvPr id="5" name="Google Shape;144;p27">
            <a:extLst>
              <a:ext uri="{FF2B5EF4-FFF2-40B4-BE49-F238E27FC236}">
                <a16:creationId xmlns:a16="http://schemas.microsoft.com/office/drawing/2014/main" id="{FE589427-26C3-8695-A5A4-B52478448B6B}"/>
              </a:ext>
            </a:extLst>
          </p:cNvPr>
          <p:cNvSpPr txBox="1"/>
          <p:nvPr/>
        </p:nvSpPr>
        <p:spPr>
          <a:xfrm>
            <a:off x="3206187" y="5635541"/>
            <a:ext cx="8458429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itations regarding psychometrics of the scale</a:t>
            </a:r>
            <a:r>
              <a:rPr lang="en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: 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200" dirty="0"/>
              <a:t>Spitzer RL, Kroenke K, Williams JB. Validation and utility of a self-report version of PRIME-MD: the PHQ primary care study. Primary Care Evaluation of Mental Disorders. Patient Health Questionnaire. JAMA. 1999 Nov 10;282(18):1737-44. </a:t>
            </a:r>
            <a:r>
              <a:rPr lang="en-US" sz="1200" dirty="0" err="1"/>
              <a:t>doi</a:t>
            </a:r>
            <a:r>
              <a:rPr lang="en-US" sz="1200" dirty="0"/>
              <a:t>: 10.1001/jama.282.18.1737. PMID: 10568646.</a:t>
            </a:r>
          </a:p>
          <a:p>
            <a:r>
              <a:rPr lang="en-US" sz="1200" dirty="0"/>
              <a:t>Saliba D, </a:t>
            </a:r>
            <a:r>
              <a:rPr lang="en-US" sz="1200" dirty="0" err="1"/>
              <a:t>DiFilippo</a:t>
            </a:r>
            <a:r>
              <a:rPr lang="en-US" sz="1200" dirty="0"/>
              <a:t> S, Edelen MO, Kroenke K, Buchanan J, </a:t>
            </a:r>
            <a:r>
              <a:rPr lang="en-US" sz="1200" dirty="0" err="1"/>
              <a:t>Streim</a:t>
            </a:r>
            <a:r>
              <a:rPr lang="en-US" sz="1200" dirty="0"/>
              <a:t> J. Testing the PHQ-9 interview and observational versions (PHQ-9 OV) for MDS 3.0. J Am Med Dir Assoc. 2012 Sep;13(7):618-25. </a:t>
            </a:r>
            <a:r>
              <a:rPr lang="en-US" sz="1200" dirty="0" err="1"/>
              <a:t>doi</a:t>
            </a:r>
            <a:r>
              <a:rPr lang="en-US" sz="1200" dirty="0"/>
              <a:t>: 10.1016/j.jamda.2012.06.003. </a:t>
            </a:r>
            <a:r>
              <a:rPr lang="en-US" sz="1200" dirty="0" err="1"/>
              <a:t>Epub</a:t>
            </a:r>
            <a:r>
              <a:rPr lang="en-US" sz="1200" dirty="0"/>
              <a:t> 2012 Jul 15. PMID: 22796361.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89151C7-4456-0A48-D4C6-FADAD3C372FD}"/>
              </a:ext>
            </a:extLst>
          </p:cNvPr>
          <p:cNvSpPr txBox="1">
            <a:spLocks/>
          </p:cNvSpPr>
          <p:nvPr/>
        </p:nvSpPr>
        <p:spPr>
          <a:xfrm>
            <a:off x="622989" y="526468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DD1F6F-A481-82D9-27C2-0C4A8BA55064}"/>
              </a:ext>
            </a:extLst>
          </p:cNvPr>
          <p:cNvSpPr txBox="1">
            <a:spLocks/>
          </p:cNvSpPr>
          <p:nvPr/>
        </p:nvSpPr>
        <p:spPr>
          <a:xfrm>
            <a:off x="838200" y="1783151"/>
            <a:ext cx="10515600" cy="403758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 dirty="0">
                <a:latin typeface="Arial"/>
                <a:ea typeface="+mn-lt"/>
                <a:cs typeface="Arial"/>
              </a:rPr>
              <a:t>Validity in US nursing homes (</a:t>
            </a:r>
            <a:r>
              <a:rPr lang="en-US" sz="1500" b="0" dirty="0" err="1">
                <a:latin typeface="Arial"/>
                <a:ea typeface="+mn-lt"/>
                <a:cs typeface="Arial"/>
              </a:rPr>
              <a:t>Bélanger</a:t>
            </a:r>
            <a:r>
              <a:rPr lang="en-US" sz="1500" b="0" dirty="0">
                <a:latin typeface="Arial"/>
                <a:ea typeface="+mn-lt"/>
                <a:cs typeface="Arial"/>
              </a:rPr>
              <a:t> et al., 2018)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Internal consistency and structural validity:</a:t>
            </a:r>
          </a:p>
          <a:p>
            <a:pPr marL="742928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Confirmatory factor analysis for one-factor and two-factor solutions</a:t>
            </a:r>
            <a:endParaRPr lang="en-US" sz="1400" b="0" dirty="0"/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Overall moderately high standardized factor loadings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Good internal reliability with omega values: 0.87&gt;0.85.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Fit statistics indicate a good model fit for the PHQ‐9: </a:t>
            </a:r>
            <a:endParaRPr lang="en-US" sz="1600" b="0" dirty="0">
              <a:latin typeface="Calibri"/>
              <a:cs typeface="Calibri"/>
            </a:endParaRP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   Root mean square error of approximation (RMSEA): 0.04 &lt; 0.05 </a:t>
            </a:r>
            <a:endParaRPr lang="en-US" sz="1400" b="0" dirty="0">
              <a:cs typeface="Calibri"/>
            </a:endParaRP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    Comparative fit index (CFI): 0.97&gt; 0.95</a:t>
            </a: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ea typeface="+mn-lt"/>
                <a:cs typeface="+mn-lt"/>
              </a:rPr>
              <a:t>    Tucker‐Lewis Index (TLI): 0.96&gt; 0.95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dirty="0">
                <a:ea typeface="+mn-lt"/>
                <a:cs typeface="+mn-lt"/>
              </a:rPr>
              <a:t>   Fit statistics indicate acceptable model fit for the PHQ‐10OV: </a:t>
            </a: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latin typeface="Calibri"/>
                <a:cs typeface="Calibri"/>
              </a:rPr>
              <a:t>    Root mean square error of approximation (RMSEA): 0.06 (not≤ 0.05) </a:t>
            </a: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latin typeface="Calibri"/>
                <a:cs typeface="Calibri"/>
              </a:rPr>
              <a:t>    Comparative fit index (CFI): 0.97&gt; 0.95</a:t>
            </a: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latin typeface="Calibri"/>
                <a:cs typeface="Calibri"/>
              </a:rPr>
              <a:t>    Tucker‐Lewis Index (TLI): 0.96&gt; 0.95</a:t>
            </a:r>
          </a:p>
          <a:p>
            <a:pPr marL="628628" lvl="1" indent="-171450">
              <a:buFont typeface="Arial" panose="020B0604020202020204" pitchFamily="34" charset="0"/>
              <a:buChar char="•"/>
            </a:pPr>
            <a:r>
              <a:rPr lang="en-US" sz="1400" b="0" dirty="0">
                <a:latin typeface="Calibri"/>
                <a:cs typeface="Calibri"/>
              </a:rPr>
              <a:t>    Slightly</a:t>
            </a:r>
            <a:r>
              <a:rPr lang="en-US" sz="1400" b="0" dirty="0">
                <a:ea typeface="+mn-lt"/>
                <a:cs typeface="+mn-lt"/>
              </a:rPr>
              <a:t> poorer model fit and a lower standardized factor loading on the additional irritability item, and it did not yield expected        	gender differences</a:t>
            </a:r>
            <a:r>
              <a:rPr lang="en-US" sz="1200" dirty="0">
                <a:ea typeface="+mn-lt"/>
                <a:cs typeface="+mn-lt"/>
              </a:rPr>
              <a:t>.</a:t>
            </a:r>
            <a:endParaRPr lang="en-US" sz="2200" dirty="0">
              <a:latin typeface="Calibri"/>
              <a:cs typeface="Calibri"/>
            </a:endParaRPr>
          </a:p>
          <a:p>
            <a:pPr lvl="1"/>
            <a:endParaRPr lang="en-US" sz="2200" dirty="0">
              <a:latin typeface="Arial"/>
              <a:cs typeface="Arial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316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1A3D-0C66-B143-BB6B-94580F4B5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384" y="1449507"/>
            <a:ext cx="11137232" cy="2779195"/>
          </a:xfrm>
        </p:spPr>
        <p:txBody>
          <a:bodyPr>
            <a:no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Summary of Analyses of psychometric properties</a:t>
            </a:r>
          </a:p>
          <a:p>
            <a:endParaRPr lang="en-US" sz="24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89151C7-4456-0A48-D4C6-FADAD3C372FD}"/>
              </a:ext>
            </a:extLst>
          </p:cNvPr>
          <p:cNvSpPr txBox="1">
            <a:spLocks/>
          </p:cNvSpPr>
          <p:nvPr/>
        </p:nvSpPr>
        <p:spPr>
          <a:xfrm>
            <a:off x="622989" y="526468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DD1F6F-A481-82D9-27C2-0C4A8BA55064}"/>
              </a:ext>
            </a:extLst>
          </p:cNvPr>
          <p:cNvSpPr txBox="1">
            <a:spLocks/>
          </p:cNvSpPr>
          <p:nvPr/>
        </p:nvSpPr>
        <p:spPr>
          <a:xfrm>
            <a:off x="838200" y="1975708"/>
            <a:ext cx="10515600" cy="36304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 dirty="0">
                <a:latin typeface="Arial"/>
                <a:ea typeface="+mn-lt"/>
                <a:cs typeface="Arial"/>
              </a:rPr>
              <a:t>Validity in US nursing homes (</a:t>
            </a:r>
            <a:r>
              <a:rPr lang="en-US" sz="1500" b="0" dirty="0" err="1">
                <a:latin typeface="Arial"/>
                <a:ea typeface="+mn-lt"/>
                <a:cs typeface="Arial"/>
              </a:rPr>
              <a:t>Bélanger</a:t>
            </a:r>
            <a:r>
              <a:rPr lang="en-US" sz="1500" b="0" dirty="0">
                <a:latin typeface="Arial"/>
                <a:ea typeface="+mn-lt"/>
                <a:cs typeface="Arial"/>
              </a:rPr>
              <a:t> et al., 2018)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Criterion validity: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28" lvl="1" indent="-285750" fontAlgn="base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highly specific but poor sensitivity compared with an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administrative reference standard, suggesting that many of those with a diagnosis of depression in claims data are not symptomatic on the PHQ‐9.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Overall 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28" lvl="1" indent="-28575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good internal reliability in both newly admitted and long-stay nursing home residents.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28" lvl="1" indent="-28575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valid and promising measurement instrument for research about depression among NH residents; should be examined further against a structured psychiatric interview.</a:t>
            </a:r>
            <a:endParaRPr lang="en-US" sz="16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2" name="Google Shape;144;p27">
            <a:extLst>
              <a:ext uri="{FF2B5EF4-FFF2-40B4-BE49-F238E27FC236}">
                <a16:creationId xmlns:a16="http://schemas.microsoft.com/office/drawing/2014/main" id="{4F4ABE44-2244-AD3E-8384-EA14DAFD8944}"/>
              </a:ext>
            </a:extLst>
          </p:cNvPr>
          <p:cNvSpPr txBox="1"/>
          <p:nvPr/>
        </p:nvSpPr>
        <p:spPr>
          <a:xfrm>
            <a:off x="3206187" y="5635541"/>
            <a:ext cx="8458429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itations regarding psychometrics of the scale</a:t>
            </a:r>
            <a:r>
              <a:rPr lang="en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: 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200" dirty="0"/>
              <a:t>Spitzer RL, Kroenke K, Williams JB. Validation and utility of a self-report version of PRIME-MD: the PHQ primary care study. Primary Care Evaluation of Mental Disorders. Patient Health Questionnaire. JAMA. 1999 Nov 10;282(18):1737-44. </a:t>
            </a:r>
            <a:r>
              <a:rPr lang="en-US" sz="1200" dirty="0" err="1"/>
              <a:t>doi</a:t>
            </a:r>
            <a:r>
              <a:rPr lang="en-US" sz="1200" dirty="0"/>
              <a:t>: 10.1001/jama.282.18.1737. PMID: 10568646.</a:t>
            </a:r>
          </a:p>
          <a:p>
            <a:r>
              <a:rPr lang="en-US" sz="1200" dirty="0"/>
              <a:t>Saliba D, </a:t>
            </a:r>
            <a:r>
              <a:rPr lang="en-US" sz="1200" dirty="0" err="1"/>
              <a:t>DiFilippo</a:t>
            </a:r>
            <a:r>
              <a:rPr lang="en-US" sz="1200" dirty="0"/>
              <a:t> S, Edelen MO, Kroenke K, Buchanan J, </a:t>
            </a:r>
            <a:r>
              <a:rPr lang="en-US" sz="1200" dirty="0" err="1"/>
              <a:t>Streim</a:t>
            </a:r>
            <a:r>
              <a:rPr lang="en-US" sz="1200" dirty="0"/>
              <a:t> J. Testing the PHQ-9 interview and observational versions (PHQ-9 OV) for MDS 3.0. J Am Med Dir Assoc. 2012 Sep;13(7):618-25. </a:t>
            </a:r>
            <a:r>
              <a:rPr lang="en-US" sz="1200" dirty="0" err="1"/>
              <a:t>doi</a:t>
            </a:r>
            <a:r>
              <a:rPr lang="en-US" sz="1200" dirty="0"/>
              <a:t>: 10.1016/j.jamda.2012.06.003. </a:t>
            </a:r>
            <a:r>
              <a:rPr lang="en-US" sz="1200" dirty="0" err="1"/>
              <a:t>Epub</a:t>
            </a:r>
            <a:r>
              <a:rPr lang="en-US" sz="1200" dirty="0"/>
              <a:t> 2012 Jul 15. PMID: 22796361.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5840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BBE61137-F17B-159D-A71E-97DF0C48D8B2}"/>
              </a:ext>
            </a:extLst>
          </p:cNvPr>
          <p:cNvSpPr txBox="1">
            <a:spLocks/>
          </p:cNvSpPr>
          <p:nvPr/>
        </p:nvSpPr>
        <p:spPr>
          <a:xfrm>
            <a:off x="622989" y="526468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F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Background on Scale Development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56ABA-8336-40DB-B010-1266187CF09D}"/>
              </a:ext>
            </a:extLst>
          </p:cNvPr>
          <p:cNvSpPr txBox="1"/>
          <p:nvPr/>
        </p:nvSpPr>
        <p:spPr>
          <a:xfrm>
            <a:off x="3044536" y="1353967"/>
            <a:ext cx="51538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US" dirty="0"/>
              <a:t>Should Resident Mood Interview be conducted?</a:t>
            </a:r>
          </a:p>
          <a:p>
            <a:pPr algn="ctr" fontAlgn="base"/>
            <a:r>
              <a:rPr lang="en-US" dirty="0"/>
              <a:t>(D0100_Cndct_Mood_Cd)​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63C628-AA64-4CC4-8A83-BFC3DAAE6E75}"/>
              </a:ext>
            </a:extLst>
          </p:cNvPr>
          <p:cNvSpPr txBox="1"/>
          <p:nvPr/>
        </p:nvSpPr>
        <p:spPr>
          <a:xfrm>
            <a:off x="1563833" y="2493817"/>
            <a:ext cx="27535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519697-6FA7-4948-A4A6-89C1D928A31B}"/>
              </a:ext>
            </a:extLst>
          </p:cNvPr>
          <p:cNvSpPr txBox="1"/>
          <p:nvPr/>
        </p:nvSpPr>
        <p:spPr>
          <a:xfrm>
            <a:off x="7097060" y="2486947"/>
            <a:ext cx="23847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229DFC7-90EA-4030-B9FC-5E1625ED99FE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2940629" y="2000298"/>
            <a:ext cx="2680853" cy="493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672142-732C-4E53-A82A-02E63F6F3F86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5621482" y="2000298"/>
            <a:ext cx="2667934" cy="486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8F1CFD1-BE9B-44E9-937B-06BF71BF2230}"/>
              </a:ext>
            </a:extLst>
          </p:cNvPr>
          <p:cNvSpPr txBox="1"/>
          <p:nvPr/>
        </p:nvSpPr>
        <p:spPr>
          <a:xfrm>
            <a:off x="1563832" y="3140148"/>
            <a:ext cx="27535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Resident Mood interview (PHQ-9)​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48BC39-8987-418A-9F21-FAA484BE9D4C}"/>
              </a:ext>
            </a:extLst>
          </p:cNvPr>
          <p:cNvSpPr txBox="1"/>
          <p:nvPr/>
        </p:nvSpPr>
        <p:spPr>
          <a:xfrm>
            <a:off x="6515100" y="3140148"/>
            <a:ext cx="354863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Staff Assessment of Resident Mood </a:t>
            </a:r>
          </a:p>
          <a:p>
            <a:pPr algn="ctr"/>
            <a:r>
              <a:rPr lang="en-US" dirty="0"/>
              <a:t>(PHQ-10-OV)​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FF12BB-3E3A-4BEC-9756-A980FF98527B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2940628" y="2863149"/>
            <a:ext cx="1" cy="276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214DE4D-3EDD-453A-A09E-AADB4788EC7F}"/>
              </a:ext>
            </a:extLst>
          </p:cNvPr>
          <p:cNvCxnSpPr>
            <a:cxnSpLocks/>
            <a:stCxn id="6" idx="2"/>
            <a:endCxn id="21" idx="0"/>
          </p:cNvCxnSpPr>
          <p:nvPr/>
        </p:nvCxnSpPr>
        <p:spPr>
          <a:xfrm>
            <a:off x="8289416" y="2856279"/>
            <a:ext cx="1" cy="283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98FBFEEB-CAE1-4478-902C-46B66FA92469}"/>
              </a:ext>
            </a:extLst>
          </p:cNvPr>
          <p:cNvSpPr/>
          <p:nvPr/>
        </p:nvSpPr>
        <p:spPr>
          <a:xfrm>
            <a:off x="3044536" y="4440608"/>
            <a:ext cx="2696764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dirty="0"/>
              <a:t>Total Severity Score</a:t>
            </a:r>
          </a:p>
          <a:p>
            <a:pPr algn="ctr"/>
            <a:r>
              <a:rPr lang="en-US" dirty="0"/>
              <a:t>(D0300_Mood_Scre_Num)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3B4850-C49A-4A83-857C-FFB197FF68BE}"/>
              </a:ext>
            </a:extLst>
          </p:cNvPr>
          <p:cNvSpPr/>
          <p:nvPr/>
        </p:nvSpPr>
        <p:spPr>
          <a:xfrm>
            <a:off x="8349828" y="4424533"/>
            <a:ext cx="3065455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 fontAlgn="base"/>
            <a:r>
              <a:rPr lang="en-US" dirty="0"/>
              <a:t>Total Severity Score </a:t>
            </a:r>
          </a:p>
          <a:p>
            <a:pPr algn="ctr" fontAlgn="base"/>
            <a:r>
              <a:rPr lang="en-US" dirty="0"/>
              <a:t>(D0600_Stf_Mood_Scre_Num)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A547F00-8CA2-4C0D-9690-F8100CA23FEB}"/>
              </a:ext>
            </a:extLst>
          </p:cNvPr>
          <p:cNvSpPr/>
          <p:nvPr/>
        </p:nvSpPr>
        <p:spPr>
          <a:xfrm>
            <a:off x="6035448" y="4434938"/>
            <a:ext cx="220457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Depressive symptoms</a:t>
            </a:r>
            <a:endParaRPr lang="en-US" dirty="0"/>
          </a:p>
          <a:p>
            <a:pPr algn="ctr"/>
            <a:r>
              <a:rPr lang="en-US" dirty="0"/>
              <a:t>(D0500A-D0500J)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2B6CD7A-7B88-4F80-B248-39F56F2F372A}"/>
              </a:ext>
            </a:extLst>
          </p:cNvPr>
          <p:cNvSpPr/>
          <p:nvPr/>
        </p:nvSpPr>
        <p:spPr>
          <a:xfrm>
            <a:off x="447274" y="4440607"/>
            <a:ext cx="220457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Depressive symptoms</a:t>
            </a:r>
            <a:endParaRPr lang="en-US" dirty="0"/>
          </a:p>
          <a:p>
            <a:pPr algn="ctr"/>
            <a:r>
              <a:rPr lang="en-US" dirty="0"/>
              <a:t>(D0200A-D0200I)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47714B-7D6D-41E5-9AF2-F4A5624C642E}"/>
              </a:ext>
            </a:extLst>
          </p:cNvPr>
          <p:cNvCxnSpPr>
            <a:stCxn id="17" idx="2"/>
            <a:endCxn id="36" idx="0"/>
          </p:cNvCxnSpPr>
          <p:nvPr/>
        </p:nvCxnSpPr>
        <p:spPr>
          <a:xfrm flipH="1">
            <a:off x="1549563" y="3786479"/>
            <a:ext cx="1391065" cy="654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4320E42-AF82-4113-8BC6-4892AB1EB8E8}"/>
              </a:ext>
            </a:extLst>
          </p:cNvPr>
          <p:cNvCxnSpPr>
            <a:stCxn id="17" idx="2"/>
            <a:endCxn id="33" idx="0"/>
          </p:cNvCxnSpPr>
          <p:nvPr/>
        </p:nvCxnSpPr>
        <p:spPr>
          <a:xfrm>
            <a:off x="2940628" y="3786479"/>
            <a:ext cx="1452290" cy="65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8587154-EBC8-4FF4-BDE8-3ECC5CB7945A}"/>
              </a:ext>
            </a:extLst>
          </p:cNvPr>
          <p:cNvCxnSpPr>
            <a:cxnSpLocks/>
            <a:stCxn id="21" idx="2"/>
            <a:endCxn id="35" idx="0"/>
          </p:cNvCxnSpPr>
          <p:nvPr/>
        </p:nvCxnSpPr>
        <p:spPr>
          <a:xfrm flipH="1">
            <a:off x="7137737" y="3786479"/>
            <a:ext cx="1151680" cy="648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0BCC9B-DACA-417F-B170-E5B28C888D22}"/>
              </a:ext>
            </a:extLst>
          </p:cNvPr>
          <p:cNvCxnSpPr>
            <a:cxnSpLocks/>
            <a:stCxn id="21" idx="2"/>
            <a:endCxn id="34" idx="0"/>
          </p:cNvCxnSpPr>
          <p:nvPr/>
        </p:nvCxnSpPr>
        <p:spPr>
          <a:xfrm>
            <a:off x="8289417" y="3786479"/>
            <a:ext cx="1593139" cy="638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845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51;p28">
            <a:extLst>
              <a:ext uri="{FF2B5EF4-FFF2-40B4-BE49-F238E27FC236}">
                <a16:creationId xmlns:a16="http://schemas.microsoft.com/office/drawing/2014/main" id="{19E880E6-0645-B310-E66B-F268A5725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911595"/>
              </p:ext>
            </p:extLst>
          </p:nvPr>
        </p:nvGraphicFramePr>
        <p:xfrm>
          <a:off x="367031" y="843410"/>
          <a:ext cx="11457936" cy="574553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92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6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9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9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u="none" strike="noStrike" cap="none" dirty="0"/>
                        <a:t>MDS 3.0 items (PHQ-9)</a:t>
                      </a:r>
                      <a:endParaRPr sz="1300" b="1" dirty="0"/>
                    </a:p>
                  </a:txBody>
                  <a:tcPr marL="91467" marR="91467" marT="45733" marB="45733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/>
                        <a:t>MDS 3.0 items (PHQ-10-OV)</a:t>
                      </a:r>
                      <a:endParaRPr sz="1300" b="1" dirty="0"/>
                    </a:p>
                  </a:txBody>
                  <a:tcPr marL="91467" marR="91467" marT="45733" marB="45733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/>
                        <a:t>Notes:</a:t>
                      </a:r>
                      <a:r>
                        <a:rPr lang="en" sz="1300" dirty="0"/>
                        <a:t> </a:t>
                      </a:r>
                      <a:endParaRPr sz="1300" dirty="0"/>
                    </a:p>
                  </a:txBody>
                  <a:tcPr marL="91467" marR="91467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5183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D0100_Cndct_Mood_Cd = 1​</a:t>
                      </a:r>
                    </a:p>
                    <a:p>
                      <a:pPr rtl="0" fontAlgn="base"/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Anhedonia: D0200A1_Intrst_Loss_Cd; D0200A2_Intrst_Loss_Freq_Cd​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Dysphoria: D0200B2_Feel_Down_Freq_Cd​; D0200B2_Feel_Down_Freq_Cd​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Sleeping: D0200C1_Trbl_Sleep_Cd; D0200C2_Trbl_Sleep_Freq_Cd​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Energy: D0200D1_Ltl_Enrgy_Cd;​ D0200D2_Ltl_Enrgy_Freq_Cd   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Appetite:D0200E1_Poor_Aptit_Cd;​ D0200E2_Poor_Aptit_Freq_Cd​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Self‐worth: D0200F1_Self_Dprctn_Cd;  D0200F2_Self_Dprctn_Freq_Cd​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Concentration: D0200G1_Cncntrtn_Cd; ​D0200G2_Cncntrtn_Freq_Cd​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Motor: D0200H1_Mvmt_Dfrnt_Cd;  D0200H2_Mvmt_Dfrnt_Freq_Cd​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Suicidality: D0200I1_Ngtv_State_Cd;  D0200I2_Ngtv_State_Freq_Cd​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Severity Score: D0300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_Mood_Scre_Num</a:t>
                      </a:r>
                    </a:p>
                  </a:txBody>
                  <a:tcPr marL="91467" marR="91467" marT="45733" marB="45733"/>
                </a:tc>
                <a:tc>
                  <a:txBody>
                    <a:bodyPr/>
                    <a:lstStyle/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D0100_Cndct_Mood_Cd = 0​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Anhedonia: D0500A1_Stf_Intrst_Loss_Cd; 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D0500A2_Stf_Intrst_Loss_Freq_Cd​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Dysphoria: D0500B1_Stf_Feel_Down_Cd; ​ D0500B2_Stf_Feel_Down_Freq_Cd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Sleeping: D0500C1_Stf_Trbl_Sleep_Cd;  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D0500C2_Stf_Trbl_Sleep_Freq_Cd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Energy: D0500D1_Stf_Ltl_Enrgy_Cd; 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D0500D2_Stf_Ltl_Enrgy_Freq_Cd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Appetite: D0500E1_Stf_Poor_Aptit_Cd; 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D0500E2_Stf_Poor_Aptit_Freq_Cd;​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Self‐worth: D0500F1_Stf_Self_Dprctn_Cd;​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D0500F2_Stf_Self_Dprctn_Freq_Cd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Concentration: D0500G1_Stf_Cncntrtn_Cd;​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D0500G2_Stf_Cncntrtn_Freq_Cd;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Motor: D0500H1_Stf_Mvmt_Dfrnt_Cd; 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D0500H2_Stf_Mvmt_Dfrnt_Freq_Cd;​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Suicidality: D0500I1_Stf_Ngtv_State_Cd;​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D0500I2_Stf_Ngtv_State_Freq_Cd;​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Irritability: D0500J1_Stf_Shrt_Tmpr_Cd; 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D0500J2_Stf_Shrt_Tmpr_Freq_Cd;​</a:t>
                      </a: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Severity Score: 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D0600_Stf_Mood_Scre_Num</a:t>
                      </a:r>
                    </a:p>
                  </a:txBody>
                  <a:tcPr marL="91467" marR="91467" marT="45733" marB="45733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D0100_Cndct_Mood_Cd​</a:t>
                      </a:r>
                    </a:p>
                    <a:p>
                      <a:pPr rtl="0" fontAlgn="base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 Resident Mood Interview be conducted? ​</a:t>
                      </a:r>
                    </a:p>
                    <a:p>
                      <a:pPr rtl="0" fontAlgn="base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  No-&gt; Skip to and complete D0500-D0600, staff Assessment of Resident Mood (PHQ-10-OV)​</a:t>
                      </a:r>
                    </a:p>
                    <a:p>
                      <a:pPr rtl="0" fontAlgn="base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1.Yes -&gt; Continue to D0200, Resident Mood interview(PHQ-9)​</a:t>
                      </a:r>
                    </a:p>
                    <a:p>
                      <a:pPr rtl="0" fontAlgn="base"/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67" marR="91467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itle 3">
            <a:extLst>
              <a:ext uri="{FF2B5EF4-FFF2-40B4-BE49-F238E27FC236}">
                <a16:creationId xmlns:a16="http://schemas.microsoft.com/office/drawing/2014/main" id="{F1732DD8-D8E4-9141-39DD-16646D5B6382}"/>
              </a:ext>
            </a:extLst>
          </p:cNvPr>
          <p:cNvSpPr txBox="1">
            <a:spLocks/>
          </p:cNvSpPr>
          <p:nvPr/>
        </p:nvSpPr>
        <p:spPr>
          <a:xfrm>
            <a:off x="534078" y="257649"/>
            <a:ext cx="11123843" cy="827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MDS Items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F9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9312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9964</TotalTime>
  <Words>2104</Words>
  <Application>Microsoft Office PowerPoint</Application>
  <PresentationFormat>Widescreen</PresentationFormat>
  <Paragraphs>168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Office Theme</vt:lpstr>
      <vt:lpstr>1_Office Theme</vt:lpstr>
      <vt:lpstr>PowerPoint Presentation</vt:lpstr>
      <vt:lpstr>Table of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SCALE</dc:title>
  <dc:creator>Lapane, Kate</dc:creator>
  <cp:lastModifiedBy>McPhillips, Emily A</cp:lastModifiedBy>
  <cp:revision>57</cp:revision>
  <dcterms:created xsi:type="dcterms:W3CDTF">2023-03-15T16:12:07Z</dcterms:created>
  <dcterms:modified xsi:type="dcterms:W3CDTF">2024-08-30T21:13:06Z</dcterms:modified>
</cp:coreProperties>
</file>