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notesMasters/notesMaster1.xml" ContentType="application/vnd.openxmlformats-officedocument.presentationml.notes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slideLayouts/slideLayout12.xml" ContentType="application/vnd.openxmlformats-officedocument.presentationml.slideLayout+xml"/>
  <Override PartName="/ppt/slideLayouts/slideLayout13.xml" ContentType="application/vnd.openxmlformats-officedocument.presentationml.slideLayout+xml"/>
  <Override PartName="/ppt/slideLayouts/slideLayout14.xml" ContentType="application/vnd.openxmlformats-officedocument.presentationml.slideLayout+xml"/>
  <Override PartName="/ppt/theme/theme2.xml" ContentType="application/vnd.openxmlformats-officedocument.theme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48" r:id="rId1"/>
  </p:sldMasterIdLst>
  <p:notesMasterIdLst>
    <p:notesMasterId r:id="rId7"/>
  </p:notesMasterIdLst>
  <p:sldIdLst>
    <p:sldId id="258" r:id="rId2"/>
    <p:sldId id="259" r:id="rId3"/>
    <p:sldId id="260" r:id="rId4"/>
    <p:sldId id="261" r:id="rId5"/>
    <p:sldId id="262" r:id="rId6"/>
  </p:sldIdLst>
  <p:sldSz cx="9144000" cy="6858000" type="screen4x3"/>
  <p:notesSz cx="6858000" cy="9144000"/>
  <p:defaultTextStyle>
    <a:defPPr>
      <a:defRPr lang="en-US"/>
    </a:defPPr>
    <a:lvl1pPr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1pPr>
    <a:lvl2pPr marL="4572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2pPr>
    <a:lvl3pPr marL="9144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3pPr>
    <a:lvl4pPr marL="13716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4pPr>
    <a:lvl5pPr marL="1828800" algn="l" rtl="0" fontAlgn="base">
      <a:spcBef>
        <a:spcPct val="0"/>
      </a:spcBef>
      <a:spcAft>
        <a:spcPct val="0"/>
      </a:spcAft>
      <a:defRPr b="1" kern="1200">
        <a:solidFill>
          <a:schemeClr val="tx1"/>
        </a:solidFill>
        <a:latin typeface="Arial" charset="0"/>
        <a:ea typeface="+mn-ea"/>
        <a:cs typeface="+mn-cs"/>
      </a:defRPr>
    </a:lvl5pPr>
    <a:lvl6pPr marL="22860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6pPr>
    <a:lvl7pPr marL="27432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7pPr>
    <a:lvl8pPr marL="32004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8pPr>
    <a:lvl9pPr marL="3657600" algn="l" defTabSz="914400" rtl="0" eaLnBrk="1" latinLnBrk="0" hangingPunct="1">
      <a:defRPr b="1" kern="1200">
        <a:solidFill>
          <a:schemeClr val="tx1"/>
        </a:solidFill>
        <a:latin typeface="Arial" charset="0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clrMru>
    <a:srgbClr val="3399FF"/>
    <a:srgbClr val="FFCCCC"/>
    <a:srgbClr val="FFFF99"/>
    <a:srgbClr val="66CCFF"/>
    <a:srgbClr val="00CCFF"/>
    <a:srgbClr val="FFCC99"/>
    <a:srgbClr val="FF9900"/>
    <a:srgbClr val="FF9933"/>
  </p:clrMru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snapVertSplitter="1" vertBarState="minimized" horzBarState="maximized">
    <p:restoredLeft sz="15621" autoAdjust="0"/>
    <p:restoredTop sz="94676" autoAdjust="0"/>
  </p:normalViewPr>
  <p:slideViewPr>
    <p:cSldViewPr>
      <p:cViewPr varScale="1">
        <p:scale>
          <a:sx n="71" d="100"/>
          <a:sy n="71" d="100"/>
        </p:scale>
        <p:origin x="750" y="72"/>
      </p:cViewPr>
      <p:guideLst>
        <p:guide orient="horz" pos="2160"/>
        <p:guide pos="2880"/>
      </p:guideLst>
    </p:cSldViewPr>
  </p:slideViewPr>
  <p:outlineViewPr>
    <p:cViewPr>
      <p:scale>
        <a:sx n="33" d="100"/>
        <a:sy n="33" d="100"/>
      </p:scale>
      <p:origin x="0" y="0"/>
    </p:cViewPr>
  </p:outlineViewPr>
  <p:notesTextViewPr>
    <p:cViewPr>
      <p:scale>
        <a:sx n="100" d="100"/>
        <a:sy n="100" d="100"/>
      </p:scale>
      <p:origin x="0" y="0"/>
    </p:cViewPr>
  </p:notesTextViewPr>
  <p:sorterViewPr>
    <p:cViewPr>
      <p:scale>
        <a:sx n="66" d="100"/>
        <a:sy n="66" d="100"/>
      </p:scale>
      <p:origin x="0" y="0"/>
    </p:cViewPr>
  </p:sorterViewPr>
  <p:gridSpacing cx="76200" cy="76200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presProps" Target="presProps.xml"/><Relationship Id="rId3" Type="http://schemas.openxmlformats.org/officeDocument/2006/relationships/slide" Target="slides/slide2.xml"/><Relationship Id="rId7" Type="http://schemas.openxmlformats.org/officeDocument/2006/relationships/notesMaster" Target="notesMasters/notesMaster1.xml"/><Relationship Id="rId2" Type="http://schemas.openxmlformats.org/officeDocument/2006/relationships/slide" Target="slides/slide1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tableStyles" Target="tableStyles.xml"/><Relationship Id="rId5" Type="http://schemas.openxmlformats.org/officeDocument/2006/relationships/slide" Target="slides/slide4.xml"/><Relationship Id="rId10" Type="http://schemas.openxmlformats.org/officeDocument/2006/relationships/theme" Target="theme/theme1.xml"/><Relationship Id="rId4" Type="http://schemas.openxmlformats.org/officeDocument/2006/relationships/slide" Target="slides/slide3.xml"/><Relationship Id="rId9" Type="http://schemas.openxmlformats.org/officeDocument/2006/relationships/viewProps" Target="viewProps.xml"/></Relationships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 b="0"/>
            </a:lvl1pPr>
          </a:lstStyle>
          <a:p>
            <a:pPr>
              <a:defRPr/>
            </a:pPr>
            <a:fld id="{CD033C48-6A61-4DB3-BE37-EC919BB287BF}" type="datetimeFigureOut">
              <a:rPr lang="en-US"/>
              <a:pPr>
                <a:defRPr/>
              </a:pPr>
              <a:t>2/1/2021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pPr lvl="0"/>
            <a:endParaRPr lang="en-US" noProof="0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 noProof="0"/>
              <a:t>Click to edit Master text styles</a:t>
            </a:r>
          </a:p>
          <a:p>
            <a:pPr lvl="1"/>
            <a:r>
              <a:rPr lang="en-US" noProof="0"/>
              <a:t>Second level</a:t>
            </a:r>
          </a:p>
          <a:p>
            <a:pPr lvl="2"/>
            <a:r>
              <a:rPr lang="en-US" noProof="0"/>
              <a:t>Third level</a:t>
            </a:r>
          </a:p>
          <a:p>
            <a:pPr lvl="3"/>
            <a:r>
              <a:rPr lang="en-US" noProof="0"/>
              <a:t>Fourth level</a:t>
            </a:r>
          </a:p>
          <a:p>
            <a:pPr lvl="4"/>
            <a:r>
              <a:rPr lang="en-US" noProof="0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 b="0"/>
            </a:lvl1pPr>
          </a:lstStyle>
          <a:p>
            <a:pPr>
              <a:defRPr/>
            </a:pPr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 b="0"/>
            </a:lvl1pPr>
          </a:lstStyle>
          <a:p>
            <a:pPr>
              <a:defRPr/>
            </a:pPr>
            <a:fld id="{843EF94A-0B20-4F88-8461-63E6A5995250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rtl="0" eaLnBrk="0" fontAlgn="base" hangingPunct="0">
      <a:spcBef>
        <a:spcPct val="30000"/>
      </a:spcBef>
      <a:spcAft>
        <a:spcPct val="0"/>
      </a:spcAft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_rels/notesSlide2.xml.rels><?xml version="1.0" encoding="UTF-8" standalone="yes"?>
<Relationships xmlns="http://schemas.openxmlformats.org/package/2006/relationships"><Relationship Id="rId2" Type="http://schemas.openxmlformats.org/officeDocument/2006/relationships/slide" Target="../slides/slide2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8433" name="Slide Image Placeholder 1"/>
          <p:cNvSpPr>
            <a:spLocks noGrp="1" noRot="1" noChangeAspect="1"/>
          </p:cNvSpPr>
          <p:nvPr>
            <p:ph type="sldImg"/>
          </p:nvPr>
        </p:nvSpPr>
        <p:spPr bwMode="auto">
          <a:noFill/>
          <a:ln>
            <a:solidFill>
              <a:srgbClr val="000000"/>
            </a:solidFill>
            <a:miter lim="800000"/>
            <a:headEnd/>
            <a:tailEnd/>
          </a:ln>
        </p:spPr>
      </p:sp>
      <p:sp>
        <p:nvSpPr>
          <p:cNvPr id="18434" name="Notes Placeholder 2"/>
          <p:cNvSpPr>
            <a:spLocks noGrp="1"/>
          </p:cNvSpPr>
          <p:nvPr>
            <p:ph type="body" idx="1"/>
          </p:nvPr>
        </p:nvSpPr>
        <p:spPr bwMode="auto">
          <a:noFill/>
        </p:spPr>
        <p:txBody>
          <a:bodyPr wrap="square" numCol="1" anchor="t" anchorCtr="0" compatLnSpc="1">
            <a:prstTxWarp prst="textNoShape">
              <a:avLst/>
            </a:prstTxWarp>
          </a:bodyPr>
          <a:lstStyle/>
          <a:p>
            <a:pPr eaLnBrk="1" hangingPunct="1">
              <a:spcBef>
                <a:spcPct val="0"/>
              </a:spcBef>
            </a:pPr>
            <a:endParaRPr lang="es-ES_tradnl"/>
          </a:p>
        </p:txBody>
      </p:sp>
      <p:sp>
        <p:nvSpPr>
          <p:cNvPr id="18435" name="Slide Number Placeholder 3"/>
          <p:cNvSpPr>
            <a:spLocks noGrp="1"/>
          </p:cNvSpPr>
          <p:nvPr>
            <p:ph type="sldNum" sz="quarter" idx="5"/>
          </p:nvPr>
        </p:nvSpPr>
        <p:spPr bwMode="auto">
          <a:noFill/>
          <a:ln>
            <a:miter lim="800000"/>
            <a:headEnd/>
            <a:tailEnd/>
          </a:ln>
        </p:spPr>
        <p:txBody>
          <a:bodyPr wrap="square" numCol="1" anchorCtr="0" compatLnSpc="1">
            <a:prstTxWarp prst="textNoShape">
              <a:avLst/>
            </a:prstTxWarp>
          </a:bodyPr>
          <a:lstStyle/>
          <a:p>
            <a:fld id="{565B1573-7C7A-4B81-9743-7453434DF94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en-US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pPr>
              <a:defRPr/>
            </a:pPr>
            <a:fld id="{843EF94A-0B20-4F88-8461-63E6A5995250}" type="slidenum">
              <a:rPr lang="en-US" smtClean="0"/>
              <a:pPr>
                <a:defRPr/>
              </a:pPr>
              <a:t>2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ctrTitle"/>
          </p:nvPr>
        </p:nvSpPr>
        <p:spPr>
          <a:xfrm>
            <a:off x="685800" y="2130028"/>
            <a:ext cx="7772400" cy="1470422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Subtitle 2"/>
          <p:cNvSpPr>
            <a:spLocks noGrp="1"/>
          </p:cNvSpPr>
          <p:nvPr>
            <p:ph type="subTitle" idx="1"/>
          </p:nvPr>
        </p:nvSpPr>
        <p:spPr>
          <a:xfrm>
            <a:off x="1371600" y="3886200"/>
            <a:ext cx="6400800" cy="1752600"/>
          </a:xfrm>
        </p:spPr>
        <p:txBody>
          <a:bodyPr/>
          <a:lstStyle>
            <a:lvl1pPr marL="0" indent="0" algn="ctr">
              <a:buNone/>
              <a:defRPr/>
            </a:lvl1pPr>
            <a:lvl2pPr marL="457200" indent="0" algn="ctr">
              <a:buNone/>
              <a:defRPr/>
            </a:lvl2pPr>
            <a:lvl3pPr marL="914400" indent="0" algn="ctr">
              <a:buNone/>
              <a:defRPr/>
            </a:lvl3pPr>
            <a:lvl4pPr marL="1371600" indent="0" algn="ctr">
              <a:buNone/>
              <a:defRPr/>
            </a:lvl4pPr>
            <a:lvl5pPr marL="1828800" indent="0" algn="ctr">
              <a:buNone/>
              <a:defRPr/>
            </a:lvl5pPr>
            <a:lvl6pPr marL="2286000" indent="0" algn="ctr">
              <a:buNone/>
              <a:defRPr/>
            </a:lvl6pPr>
            <a:lvl7pPr marL="2743200" indent="0" algn="ctr">
              <a:buNone/>
              <a:defRPr/>
            </a:lvl7pPr>
            <a:lvl8pPr marL="3200400" indent="0" algn="ctr">
              <a:buNone/>
              <a:defRPr/>
            </a:lvl8pPr>
            <a:lvl9pPr marL="3657600" indent="0" algn="ctr">
              <a:buNone/>
              <a:defRPr/>
            </a:lvl9pPr>
          </a:lstStyle>
          <a:p>
            <a:r>
              <a:rPr lang="en-US"/>
              <a:t>Click to edit Master subtitle style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BD500D8-4E63-4AA1-B9EA-DEA48E71971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4EB48C5-74E7-4ECB-BAF6-66D44A297FB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5037"/>
            <a:ext cx="2057400" cy="5850731"/>
          </a:xfrm>
        </p:spPr>
        <p:txBody>
          <a:bodyPr vert="eaVert"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5037"/>
            <a:ext cx="5969000" cy="5850731"/>
          </a:xfrm>
        </p:spPr>
        <p:txBody>
          <a:bodyPr vert="eaVert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34DB698-D2E4-4F92-9F00-6A61BB9B4C33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2.xml><?xml version="1.0" encoding="utf-8"?>
<p:sldLayout xmlns:a="http://schemas.openxmlformats.org/drawingml/2006/main" xmlns:r="http://schemas.openxmlformats.org/officeDocument/2006/relationships" xmlns:p="http://schemas.openxmlformats.org/presentationml/2006/main" type="fourObj" preserve="1">
  <p:cSld name="Title and 4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 sz="quarter"/>
          </p:nvPr>
        </p:nvSpPr>
        <p:spPr>
          <a:xfrm>
            <a:off x="457200" y="275035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quarter" idx="1"/>
          </p:nvPr>
        </p:nvSpPr>
        <p:spPr>
          <a:xfrm>
            <a:off x="457200" y="1600201"/>
            <a:ext cx="4013200" cy="220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73600" y="1600201"/>
            <a:ext cx="4013200" cy="220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57200" y="3919539"/>
            <a:ext cx="4013200" cy="22062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73600" y="3919539"/>
            <a:ext cx="4013200" cy="22062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08A0D04-4617-4B13-A3C0-BABC306EFDF4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3.xml><?xml version="1.0" encoding="utf-8"?>
<p:sldLayout xmlns:a="http://schemas.openxmlformats.org/drawingml/2006/main" xmlns:r="http://schemas.openxmlformats.org/officeDocument/2006/relationships" xmlns:p="http://schemas.openxmlformats.org/presentationml/2006/main" type="txAndTwoObj" preserve="1">
  <p:cSld name="Title, Text, and 2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quarter" idx="2"/>
          </p:nvPr>
        </p:nvSpPr>
        <p:spPr>
          <a:xfrm>
            <a:off x="4673600" y="1600201"/>
            <a:ext cx="4013200" cy="2205038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Content Placeholder 4"/>
          <p:cNvSpPr>
            <a:spLocks noGrp="1"/>
          </p:cNvSpPr>
          <p:nvPr>
            <p:ph sz="quarter" idx="3"/>
          </p:nvPr>
        </p:nvSpPr>
        <p:spPr>
          <a:xfrm>
            <a:off x="4673600" y="3919538"/>
            <a:ext cx="4013200" cy="2206229"/>
          </a:xfrm>
        </p:spPr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7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8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47DE2E1A-7542-41EB-B8A1-9109E318B2A7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14.xml><?xml version="1.0" encoding="utf-8"?>
<p:sldLayout xmlns:a="http://schemas.openxmlformats.org/drawingml/2006/main" xmlns:r="http://schemas.openxmlformats.org/officeDocument/2006/relationships" xmlns:p="http://schemas.openxmlformats.org/presentationml/2006/main" type="tbl" preserve="1">
  <p:cSld name="Title and Tabl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5035"/>
            <a:ext cx="8229600" cy="1143000"/>
          </a:xfrm>
        </p:spPr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Table Placeholder 2"/>
          <p:cNvSpPr>
            <a:spLocks noGrp="1"/>
          </p:cNvSpPr>
          <p:nvPr>
            <p:ph type="tbl" idx="1"/>
          </p:nvPr>
        </p:nvSpPr>
        <p:spPr>
          <a:xfrm>
            <a:off x="457200" y="1600200"/>
            <a:ext cx="8229600" cy="4525566"/>
          </a:xfrm>
        </p:spPr>
        <p:txBody>
          <a:bodyPr/>
          <a:lstStyle/>
          <a:p>
            <a:pPr lvl="0"/>
            <a:endParaRPr lang="en-US" noProof="0"/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C7DBAA30-794A-40D1-8E76-24B3523AAA2F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/>
        <p:txBody>
          <a:bodyPr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76FCAFB-6957-4970-B3E1-995650531992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721784" y="4406504"/>
            <a:ext cx="7772400" cy="1362075"/>
          </a:xfrm>
        </p:spPr>
        <p:txBody>
          <a:bodyPr anchor="t"/>
          <a:lstStyle>
            <a:lvl1pPr algn="l">
              <a:defRPr sz="4000" b="1" cap="all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721784" y="2906317"/>
            <a:ext cx="7772400" cy="1500188"/>
          </a:xfrm>
        </p:spPr>
        <p:txBody>
          <a:bodyPr anchor="b"/>
          <a:lstStyle>
            <a:lvl1pPr marL="0" indent="0">
              <a:buNone/>
              <a:defRPr sz="2000"/>
            </a:lvl1pPr>
            <a:lvl2pPr marL="457200" indent="0">
              <a:buNone/>
              <a:defRPr sz="1800"/>
            </a:lvl2pPr>
            <a:lvl3pPr marL="914400" indent="0">
              <a:buNone/>
              <a:defRPr sz="1600"/>
            </a:lvl3pPr>
            <a:lvl4pPr marL="1371600" indent="0">
              <a:buNone/>
              <a:defRPr sz="1400"/>
            </a:lvl4pPr>
            <a:lvl5pPr marL="1828800" indent="0">
              <a:buNone/>
              <a:defRPr sz="1400"/>
            </a:lvl5pPr>
            <a:lvl6pPr marL="2286000" indent="0">
              <a:buNone/>
              <a:defRPr sz="1400"/>
            </a:lvl6pPr>
            <a:lvl7pPr marL="2743200" indent="0">
              <a:buNone/>
              <a:defRPr sz="1400"/>
            </a:lvl7pPr>
            <a:lvl8pPr marL="3200400" indent="0">
              <a:buNone/>
              <a:defRPr sz="1400"/>
            </a:lvl8pPr>
            <a:lvl9pPr marL="3657600" indent="0">
              <a:buNone/>
              <a:defRPr sz="14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FB692F1C-9436-4EE5-A545-86CE1F5A0B69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sz="half" idx="1"/>
          </p:nvPr>
        </p:nvSpPr>
        <p:spPr>
          <a:xfrm>
            <a:off x="4572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673600" y="1600200"/>
            <a:ext cx="4013200" cy="4525566"/>
          </a:xfrm>
        </p:spPr>
        <p:txBody>
          <a:bodyPr/>
          <a:lstStyle>
            <a:lvl1pPr>
              <a:defRPr sz="2800"/>
            </a:lvl1pPr>
            <a:lvl2pPr>
              <a:defRPr sz="2400"/>
            </a:lvl2pPr>
            <a:lvl3pPr>
              <a:defRPr sz="2000"/>
            </a:lvl3pPr>
            <a:lvl4pPr>
              <a:defRPr sz="1800"/>
            </a:lvl4pPr>
            <a:lvl5pPr>
              <a:defRPr sz="1800"/>
            </a:lvl5pPr>
            <a:lvl6pPr>
              <a:defRPr sz="1800"/>
            </a:lvl6pPr>
            <a:lvl7pPr>
              <a:defRPr sz="1800"/>
            </a:lvl7pPr>
            <a:lvl8pPr>
              <a:defRPr sz="1800"/>
            </a:lvl8pPr>
            <a:lvl9pPr>
              <a:defRPr sz="18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53D2C7F0-D3B3-4B51-A112-19CDB080A74A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>
            <a:lvl1pPr>
              <a:defRPr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457200" y="1534716"/>
            <a:ext cx="4040717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4" name="Content Placeholder 3"/>
          <p:cNvSpPr>
            <a:spLocks noGrp="1"/>
          </p:cNvSpPr>
          <p:nvPr>
            <p:ph sz="half" idx="2"/>
          </p:nvPr>
        </p:nvSpPr>
        <p:spPr>
          <a:xfrm>
            <a:off x="457200" y="2175272"/>
            <a:ext cx="4040717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5" name="Text Placeholder 4"/>
          <p:cNvSpPr>
            <a:spLocks noGrp="1"/>
          </p:cNvSpPr>
          <p:nvPr>
            <p:ph type="body" sz="quarter" idx="3"/>
          </p:nvPr>
        </p:nvSpPr>
        <p:spPr>
          <a:xfrm>
            <a:off x="4646087" y="1534716"/>
            <a:ext cx="4040716" cy="640556"/>
          </a:xfrm>
        </p:spPr>
        <p:txBody>
          <a:bodyPr anchor="b"/>
          <a:lstStyle>
            <a:lvl1pPr marL="0" indent="0">
              <a:buNone/>
              <a:defRPr sz="2400" b="1"/>
            </a:lvl1pPr>
            <a:lvl2pPr marL="457200" indent="0">
              <a:buNone/>
              <a:defRPr sz="2000" b="1"/>
            </a:lvl2pPr>
            <a:lvl3pPr marL="914400" indent="0">
              <a:buNone/>
              <a:defRPr sz="1800" b="1"/>
            </a:lvl3pPr>
            <a:lvl4pPr marL="1371600" indent="0">
              <a:buNone/>
              <a:defRPr sz="1600" b="1"/>
            </a:lvl4pPr>
            <a:lvl5pPr marL="1828800" indent="0">
              <a:buNone/>
              <a:defRPr sz="1600" b="1"/>
            </a:lvl5pPr>
            <a:lvl6pPr marL="2286000" indent="0">
              <a:buNone/>
              <a:defRPr sz="1600" b="1"/>
            </a:lvl6pPr>
            <a:lvl7pPr marL="2743200" indent="0">
              <a:buNone/>
              <a:defRPr sz="1600" b="1"/>
            </a:lvl7pPr>
            <a:lvl8pPr marL="3200400" indent="0">
              <a:buNone/>
              <a:defRPr sz="1600" b="1"/>
            </a:lvl8pPr>
            <a:lvl9pPr marL="3657600" indent="0">
              <a:buNone/>
              <a:defRPr sz="1600" b="1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6" name="Content Placeholder 5"/>
          <p:cNvSpPr>
            <a:spLocks noGrp="1"/>
          </p:cNvSpPr>
          <p:nvPr>
            <p:ph sz="quarter" idx="4"/>
          </p:nvPr>
        </p:nvSpPr>
        <p:spPr>
          <a:xfrm>
            <a:off x="4646087" y="2175272"/>
            <a:ext cx="4040716" cy="3950494"/>
          </a:xfrm>
        </p:spPr>
        <p:txBody>
          <a:bodyPr/>
          <a:lstStyle>
            <a:lvl1pPr>
              <a:defRPr sz="2400"/>
            </a:lvl1pPr>
            <a:lvl2pPr>
              <a:defRPr sz="2000"/>
            </a:lvl2pPr>
            <a:lvl3pPr>
              <a:defRPr sz="1800"/>
            </a:lvl3pPr>
            <a:lvl4pPr>
              <a:defRPr sz="1600"/>
            </a:lvl4pPr>
            <a:lvl5pPr>
              <a:defRPr sz="1600"/>
            </a:lvl5pPr>
            <a:lvl6pPr>
              <a:defRPr sz="1600"/>
            </a:lvl6pPr>
            <a:lvl7pPr>
              <a:defRPr sz="1600"/>
            </a:lvl7pPr>
            <a:lvl8pPr>
              <a:defRPr sz="1600"/>
            </a:lvl8pPr>
            <a:lvl9pPr>
              <a:defRPr sz="16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7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8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9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1252A032-BE05-4CA3-8146-7B507DBAC54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lang="en-US"/>
              <a:t>Click to edit Master title style</a:t>
            </a:r>
          </a:p>
        </p:txBody>
      </p:sp>
      <p:sp>
        <p:nvSpPr>
          <p:cNvPr id="3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4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5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2A232D84-EC03-4C7A-93BE-BC7946E4DEA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3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4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E65D2947-B309-4F5E-AA2A-8B449DBFDFA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2654"/>
            <a:ext cx="3007784" cy="1162050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Content Placeholder 2"/>
          <p:cNvSpPr>
            <a:spLocks noGrp="1"/>
          </p:cNvSpPr>
          <p:nvPr>
            <p:ph idx="1"/>
          </p:nvPr>
        </p:nvSpPr>
        <p:spPr>
          <a:xfrm>
            <a:off x="3575052" y="272655"/>
            <a:ext cx="5111749" cy="5853113"/>
          </a:xfrm>
        </p:spPr>
        <p:txBody>
          <a:bodyPr/>
          <a:lstStyle>
            <a:lvl1pPr>
              <a:defRPr sz="3200"/>
            </a:lvl1pPr>
            <a:lvl2pPr>
              <a:defRPr sz="2800"/>
            </a:lvl2pPr>
            <a:lvl3pPr>
              <a:defRPr sz="2400"/>
            </a:lvl3pPr>
            <a:lvl4pPr>
              <a:defRPr sz="2000"/>
            </a:lvl4pPr>
            <a:lvl5pPr>
              <a:defRPr sz="2000"/>
            </a:lvl5pPr>
            <a:lvl6pPr>
              <a:defRPr sz="2000"/>
            </a:lvl6pPr>
            <a:lvl7pPr>
              <a:defRPr sz="2000"/>
            </a:lvl7pPr>
            <a:lvl8pPr>
              <a:defRPr sz="2000"/>
            </a:lvl8pPr>
            <a:lvl9pPr>
              <a:defRPr sz="2000"/>
            </a:lvl9pPr>
          </a:lstStyle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457200" y="1434705"/>
            <a:ext cx="3007784" cy="46910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7ECE9351-C687-4E91-9967-0F178B61A4F8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1792817" y="4800601"/>
            <a:ext cx="5486400" cy="566738"/>
          </a:xfrm>
        </p:spPr>
        <p:txBody>
          <a:bodyPr anchor="b"/>
          <a:lstStyle>
            <a:lvl1pPr algn="l">
              <a:defRPr sz="2000" b="1"/>
            </a:lvl1pPr>
          </a:lstStyle>
          <a:p>
            <a:r>
              <a:rPr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1792817" y="613172"/>
            <a:ext cx="5486400" cy="4114800"/>
          </a:xfrm>
        </p:spPr>
        <p:txBody>
          <a:bodyPr/>
          <a:lstStyle>
            <a:lvl1pPr marL="0" indent="0">
              <a:buNone/>
              <a:defRPr sz="3200"/>
            </a:lvl1pPr>
            <a:lvl2pPr marL="457200" indent="0">
              <a:buNone/>
              <a:defRPr sz="2800"/>
            </a:lvl2pPr>
            <a:lvl3pPr marL="914400" indent="0">
              <a:buNone/>
              <a:defRPr sz="2400"/>
            </a:lvl3pPr>
            <a:lvl4pPr marL="1371600" indent="0">
              <a:buNone/>
              <a:defRPr sz="2000"/>
            </a:lvl4pPr>
            <a:lvl5pPr marL="1828800" indent="0">
              <a:buNone/>
              <a:defRPr sz="2000"/>
            </a:lvl5pPr>
            <a:lvl6pPr marL="2286000" indent="0">
              <a:buNone/>
              <a:defRPr sz="2000"/>
            </a:lvl6pPr>
            <a:lvl7pPr marL="2743200" indent="0">
              <a:buNone/>
              <a:defRPr sz="2000"/>
            </a:lvl7pPr>
            <a:lvl8pPr marL="3200400" indent="0">
              <a:buNone/>
              <a:defRPr sz="2000"/>
            </a:lvl8pPr>
            <a:lvl9pPr marL="3657600" indent="0">
              <a:buNone/>
              <a:defRPr sz="2000"/>
            </a:lvl9pPr>
          </a:lstStyle>
          <a:p>
            <a:pPr lvl="0"/>
            <a:endParaRPr lang="en-US" noProof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1792817" y="5367339"/>
            <a:ext cx="5486400" cy="804863"/>
          </a:xfrm>
        </p:spPr>
        <p:txBody>
          <a:bodyPr/>
          <a:lstStyle>
            <a:lvl1pPr marL="0" indent="0">
              <a:buNone/>
              <a:defRPr sz="1400"/>
            </a:lvl1pPr>
            <a:lvl2pPr marL="457200" indent="0">
              <a:buNone/>
              <a:defRPr sz="1200"/>
            </a:lvl2pPr>
            <a:lvl3pPr marL="914400" indent="0">
              <a:buNone/>
              <a:defRPr sz="1000"/>
            </a:lvl3pPr>
            <a:lvl4pPr marL="1371600" indent="0">
              <a:buNone/>
              <a:defRPr sz="900"/>
            </a:lvl4pPr>
            <a:lvl5pPr marL="1828800" indent="0">
              <a:buNone/>
              <a:defRPr sz="900"/>
            </a:lvl5pPr>
            <a:lvl6pPr marL="2286000" indent="0">
              <a:buNone/>
              <a:defRPr sz="900"/>
            </a:lvl6pPr>
            <a:lvl7pPr marL="2743200" indent="0">
              <a:buNone/>
              <a:defRPr sz="900"/>
            </a:lvl7pPr>
            <a:lvl8pPr marL="3200400" indent="0">
              <a:buNone/>
              <a:defRPr sz="900"/>
            </a:lvl8pPr>
            <a:lvl9pPr marL="3657600" indent="0">
              <a:buNone/>
              <a:defRPr sz="900"/>
            </a:lvl9pPr>
          </a:lstStyle>
          <a:p>
            <a:pPr lvl="0"/>
            <a:r>
              <a:rPr lang="en-US"/>
              <a:t>Click to edit Master text styles</a:t>
            </a:r>
          </a:p>
        </p:txBody>
      </p:sp>
      <p:sp>
        <p:nvSpPr>
          <p:cNvPr id="5" name="Rectangle 4"/>
          <p:cNvSpPr>
            <a:spLocks noGrp="1" noChangeArrowheads="1"/>
          </p:cNvSpPr>
          <p:nvPr>
            <p:ph type="dt" sz="half" idx="10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6" name="Rectangle 5"/>
          <p:cNvSpPr>
            <a:spLocks noGrp="1" noChangeArrowheads="1"/>
          </p:cNvSpPr>
          <p:nvPr>
            <p:ph type="ftr" sz="quarter" idx="11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7" name="Rectangle 6"/>
          <p:cNvSpPr>
            <a:spLocks noGrp="1" noChangeArrowheads="1"/>
          </p:cNvSpPr>
          <p:nvPr>
            <p:ph type="sldNum" sz="quarter" idx="12"/>
          </p:nvPr>
        </p:nvSpPr>
        <p:spPr>
          <a:ln/>
        </p:spPr>
        <p:txBody>
          <a:bodyPr/>
          <a:lstStyle>
            <a:lvl1pPr>
              <a:defRPr/>
            </a:lvl1pPr>
          </a:lstStyle>
          <a:p>
            <a:pPr>
              <a:defRPr/>
            </a:pPr>
            <a:fld id="{849A2C01-D7F8-402D-A2D4-B437AA8AAF95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slideLayout" Target="../slideLayouts/slideLayout13.xml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slideLayout" Target="../slideLayouts/slideLayout12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5" Type="http://schemas.openxmlformats.org/officeDocument/2006/relationships/theme" Target="../theme/theme1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Relationship Id="rId14" Type="http://schemas.openxmlformats.org/officeDocument/2006/relationships/slideLayout" Target="../slideLayouts/slideLayout14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chemeClr val="bg1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26" name="Rectangle 2"/>
          <p:cNvSpPr>
            <a:spLocks noGrp="1" noChangeArrowheads="1"/>
          </p:cNvSpPr>
          <p:nvPr>
            <p:ph type="title"/>
          </p:nvPr>
        </p:nvSpPr>
        <p:spPr bwMode="auto">
          <a:xfrm>
            <a:off x="457200" y="274638"/>
            <a:ext cx="8229600" cy="114300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ctr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title style</a:t>
            </a:r>
          </a:p>
        </p:txBody>
      </p:sp>
      <p:sp>
        <p:nvSpPr>
          <p:cNvPr id="1027" name="Rectangle 3"/>
          <p:cNvSpPr>
            <a:spLocks noGrp="1" noChangeArrowheads="1"/>
          </p:cNvSpPr>
          <p:nvPr>
            <p:ph type="body" idx="1"/>
          </p:nvPr>
        </p:nvSpPr>
        <p:spPr bwMode="auto">
          <a:xfrm>
            <a:off x="457200" y="1600200"/>
            <a:ext cx="8229600" cy="4525963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1028" name="Rectangle 4"/>
          <p:cNvSpPr>
            <a:spLocks noGrp="1" noChangeArrowheads="1"/>
          </p:cNvSpPr>
          <p:nvPr>
            <p:ph type="dt" sz="half" idx="2"/>
          </p:nvPr>
        </p:nvSpPr>
        <p:spPr bwMode="auto">
          <a:xfrm>
            <a:off x="457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l">
              <a:defRPr sz="1400" b="0"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1029" name="Rectangle 5"/>
          <p:cNvSpPr>
            <a:spLocks noGrp="1" noChangeArrowheads="1"/>
          </p:cNvSpPr>
          <p:nvPr>
            <p:ph type="ftr" sz="quarter" idx="3"/>
          </p:nvPr>
        </p:nvSpPr>
        <p:spPr bwMode="auto">
          <a:xfrm>
            <a:off x="3124200" y="6245225"/>
            <a:ext cx="2895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ctr">
              <a:defRPr sz="1400" b="0"/>
            </a:lvl1pPr>
          </a:lstStyle>
          <a:p>
            <a:pPr>
              <a:defRPr/>
            </a:pPr>
            <a:r>
              <a:rPr lang="en-US"/>
              <a:t>3/8/13</a:t>
            </a:r>
          </a:p>
        </p:txBody>
      </p:sp>
      <p:sp>
        <p:nvSpPr>
          <p:cNvPr id="1030" name="Rectangle 6"/>
          <p:cNvSpPr>
            <a:spLocks noGrp="1" noChangeArrowheads="1"/>
          </p:cNvSpPr>
          <p:nvPr>
            <p:ph type="sldNum" sz="quarter" idx="4"/>
          </p:nvPr>
        </p:nvSpPr>
        <p:spPr bwMode="auto">
          <a:xfrm>
            <a:off x="6553200" y="6245225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  <a:effectLst/>
        </p:spPr>
        <p:txBody>
          <a:bodyPr vert="horz" wrap="square" lIns="91440" tIns="45720" rIns="91440" bIns="45720" numCol="1" anchor="t" anchorCtr="0" compatLnSpc="1">
            <a:prstTxWarp prst="textNoShape">
              <a:avLst/>
            </a:prstTxWarp>
          </a:bodyPr>
          <a:lstStyle>
            <a:lvl1pPr algn="r">
              <a:defRPr sz="1400" b="0"/>
            </a:lvl1pPr>
          </a:lstStyle>
          <a:p>
            <a:pPr>
              <a:defRPr/>
            </a:pPr>
            <a:fld id="{23F7738B-157C-4751-8CD2-A142CF16A0F1}" type="slidenum">
              <a:rPr lang="en-US"/>
              <a:pPr>
                <a:defRPr/>
              </a:pPr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62" r:id="rId1"/>
    <p:sldLayoutId id="2147483661" r:id="rId2"/>
    <p:sldLayoutId id="2147483660" r:id="rId3"/>
    <p:sldLayoutId id="2147483659" r:id="rId4"/>
    <p:sldLayoutId id="2147483658" r:id="rId5"/>
    <p:sldLayoutId id="2147483657" r:id="rId6"/>
    <p:sldLayoutId id="2147483656" r:id="rId7"/>
    <p:sldLayoutId id="2147483655" r:id="rId8"/>
    <p:sldLayoutId id="2147483654" r:id="rId9"/>
    <p:sldLayoutId id="2147483653" r:id="rId10"/>
    <p:sldLayoutId id="2147483652" r:id="rId11"/>
    <p:sldLayoutId id="2147483651" r:id="rId12"/>
    <p:sldLayoutId id="2147483650" r:id="rId13"/>
    <p:sldLayoutId id="2147483649" r:id="rId14"/>
  </p:sldLayoutIdLst>
  <p:hf sldNum="0" hdr="0" dt="0"/>
  <p:txStyles>
    <p:titleStyle>
      <a:lvl1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+mj-lt"/>
          <a:ea typeface="+mj-ea"/>
          <a:cs typeface="+mj-cs"/>
        </a:defRPr>
      </a:lvl1pPr>
      <a:lvl2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2pPr>
      <a:lvl3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3pPr>
      <a:lvl4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4pPr>
      <a:lvl5pPr algn="ctr" rtl="0" eaLnBrk="0" fontAlgn="base" hangingPunct="0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5pPr>
      <a:lvl6pPr marL="4572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6pPr>
      <a:lvl7pPr marL="9144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7pPr>
      <a:lvl8pPr marL="13716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8pPr>
      <a:lvl9pPr marL="1828800" algn="ctr" rtl="0" fontAlgn="base">
        <a:spcBef>
          <a:spcPct val="0"/>
        </a:spcBef>
        <a:spcAft>
          <a:spcPct val="0"/>
        </a:spcAft>
        <a:defRPr sz="4400">
          <a:solidFill>
            <a:schemeClr val="tx2"/>
          </a:solidFill>
          <a:latin typeface="Arial" charset="0"/>
        </a:defRPr>
      </a:lvl9pPr>
    </p:titleStyle>
    <p:bodyStyle>
      <a:lvl1pPr marL="342900" indent="-342900" algn="l" rtl="0" eaLnBrk="0" fontAlgn="base" hangingPunct="0">
        <a:spcBef>
          <a:spcPct val="20000"/>
        </a:spcBef>
        <a:spcAft>
          <a:spcPct val="0"/>
        </a:spcAft>
        <a:buChar char="•"/>
        <a:defRPr sz="3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rtl="0" eaLnBrk="0" fontAlgn="base" hangingPunct="0">
        <a:spcBef>
          <a:spcPct val="20000"/>
        </a:spcBef>
        <a:spcAft>
          <a:spcPct val="0"/>
        </a:spcAft>
        <a:buChar char="–"/>
        <a:defRPr sz="2800">
          <a:solidFill>
            <a:schemeClr val="tx1"/>
          </a:solidFill>
          <a:latin typeface="+mn-lt"/>
        </a:defRPr>
      </a:lvl2pPr>
      <a:lvl3pPr marL="1143000" indent="-228600" algn="l" rtl="0" eaLnBrk="0" fontAlgn="base" hangingPunct="0">
        <a:spcBef>
          <a:spcPct val="20000"/>
        </a:spcBef>
        <a:spcAft>
          <a:spcPct val="0"/>
        </a:spcAft>
        <a:buChar char="•"/>
        <a:defRPr sz="2400">
          <a:solidFill>
            <a:schemeClr val="tx1"/>
          </a:solidFill>
          <a:latin typeface="+mn-lt"/>
        </a:defRPr>
      </a:lvl3pPr>
      <a:lvl4pPr marL="1600200" indent="-228600" algn="l" rtl="0" eaLnBrk="0" fontAlgn="base" hangingPunct="0">
        <a:spcBef>
          <a:spcPct val="20000"/>
        </a:spcBef>
        <a:spcAft>
          <a:spcPct val="0"/>
        </a:spcAft>
        <a:buChar char="–"/>
        <a:defRPr sz="2000">
          <a:solidFill>
            <a:schemeClr val="tx1"/>
          </a:solidFill>
          <a:latin typeface="+mn-lt"/>
        </a:defRPr>
      </a:lvl4pPr>
      <a:lvl5pPr marL="2057400" indent="-228600" algn="l" rtl="0" eaLnBrk="0" fontAlgn="base" hangingPunct="0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5pPr>
      <a:lvl6pPr marL="25146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6pPr>
      <a:lvl7pPr marL="29718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7pPr>
      <a:lvl8pPr marL="34290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8pPr>
      <a:lvl9pPr marL="3886200" indent="-228600" algn="l" rtl="0" fontAlgn="base">
        <a:spcBef>
          <a:spcPct val="20000"/>
        </a:spcBef>
        <a:spcAft>
          <a:spcPct val="0"/>
        </a:spcAft>
        <a:buChar char="»"/>
        <a:defRPr sz="2000">
          <a:solidFill>
            <a:schemeClr val="tx1"/>
          </a:solidFill>
          <a:latin typeface="+mn-lt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2.xml"/></Relationships>
</file>

<file path=ppt/slides/_rels/slide2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2.xml"/><Relationship Id="rId1" Type="http://schemas.openxmlformats.org/officeDocument/2006/relationships/slideLayout" Target="../slideLayouts/slideLayout1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3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4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44" name="Down Arrow 63"/>
          <p:cNvSpPr>
            <a:spLocks noChangeArrowheads="1"/>
          </p:cNvSpPr>
          <p:nvPr/>
        </p:nvSpPr>
        <p:spPr bwMode="auto">
          <a:xfrm>
            <a:off x="5791200" y="59436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3" name="Down Arrow 63"/>
          <p:cNvSpPr>
            <a:spLocks noChangeArrowheads="1"/>
          </p:cNvSpPr>
          <p:nvPr/>
        </p:nvSpPr>
        <p:spPr bwMode="auto">
          <a:xfrm>
            <a:off x="6553200" y="31242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7411" name="AutoShape 75"/>
          <p:cNvSpPr>
            <a:spLocks noChangeArrowheads="1"/>
          </p:cNvSpPr>
          <p:nvPr/>
        </p:nvSpPr>
        <p:spPr bwMode="auto">
          <a:xfrm rot="-5400000">
            <a:off x="7719219" y="4371181"/>
            <a:ext cx="1511300" cy="693738"/>
          </a:xfrm>
          <a:prstGeom prst="curvedUpArrow">
            <a:avLst>
              <a:gd name="adj1" fmla="val 63791"/>
              <a:gd name="adj2" fmla="val 127573"/>
              <a:gd name="adj3" fmla="val 33333"/>
            </a:avLst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 anchor="ctr"/>
          <a:lstStyle/>
          <a:p>
            <a:endParaRPr lang="es-ES_tradnl"/>
          </a:p>
        </p:txBody>
      </p:sp>
      <p:sp>
        <p:nvSpPr>
          <p:cNvPr id="1741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533400" y="0"/>
            <a:ext cx="8229600" cy="868363"/>
          </a:xfrm>
        </p:spPr>
        <p:txBody>
          <a:bodyPr/>
          <a:lstStyle/>
          <a:p>
            <a:pPr eaLnBrk="1" hangingPunct="1"/>
            <a:r>
              <a:rPr lang="en-US" sz="1800" b="1">
                <a:solidFill>
                  <a:schemeClr val="tx1"/>
                </a:solidFill>
              </a:rPr>
              <a:t>UMass Memorial Children’s Medical Center</a:t>
            </a:r>
            <a:br>
              <a:rPr lang="en-US" sz="1800" b="1">
                <a:solidFill>
                  <a:schemeClr val="tx1"/>
                </a:solidFill>
              </a:rPr>
            </a:br>
            <a:r>
              <a:rPr lang="en-US" sz="1800" b="1">
                <a:solidFill>
                  <a:schemeClr val="tx1"/>
                </a:solidFill>
              </a:rPr>
              <a:t>PICU Nutrition Support Algorithm</a:t>
            </a:r>
          </a:p>
        </p:txBody>
      </p:sp>
      <p:graphicFrame>
        <p:nvGraphicFramePr>
          <p:cNvPr id="17482" name="Group 74"/>
          <p:cNvGraphicFramePr>
            <a:graphicFrameLocks noGrp="1"/>
          </p:cNvGraphicFramePr>
          <p:nvPr>
            <p:ph sz="quarter" idx="1"/>
          </p:nvPr>
        </p:nvGraphicFramePr>
        <p:xfrm>
          <a:off x="406400" y="1409700"/>
          <a:ext cx="3962400" cy="2171700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31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Nursing: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Complete</a:t>
                      </a:r>
                      <a:r>
                        <a:rPr kumimoji="0" lang="en-US" sz="1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Admission Assessment: Risk One Time, Pediatric Nutrition Screen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Document in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Sorian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Weight: 	if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year of age – daily weights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	if &gt;1 year of age – weights 3x/week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Length/Height – once a week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BMI – once a week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Consult RD on patients meeting criteria per Pediatric Nutrition Screen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MD: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5715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Consult RD on: malnourished patients, anticipated prolonged NPO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85" name="Group 77"/>
          <p:cNvGraphicFramePr>
            <a:graphicFrameLocks noGrp="1"/>
          </p:cNvGraphicFramePr>
          <p:nvPr>
            <p:ph sz="quarter" idx="2"/>
          </p:nvPr>
        </p:nvGraphicFramePr>
        <p:xfrm>
          <a:off x="5181600" y="1409700"/>
          <a:ext cx="3581400" cy="1638300"/>
        </p:xfrm>
        <a:graphic>
          <a:graphicData uri="http://schemas.openxmlformats.org/drawingml/2006/table">
            <a:tbl>
              <a:tblPr/>
              <a:tblGrid>
                <a:gridCol w="358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638300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Dietitian (RD):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Nutrition consult based on RD screen, RN screen, &amp;/or MD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Completes Nutritional assessment: 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Assess for malnutrition 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Energy &amp; Protein goals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Recommend formula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Determine daily EN Volume goals &amp; hourly EN rate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>
                          <a:tab pos="228600" algn="l"/>
                        </a:tabLst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Follow up within 3-5 days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89" name="Group 81"/>
          <p:cNvGraphicFramePr>
            <a:graphicFrameLocks noGrp="1"/>
          </p:cNvGraphicFramePr>
          <p:nvPr>
            <p:ph sz="quarter" idx="3"/>
          </p:nvPr>
        </p:nvGraphicFramePr>
        <p:xfrm>
          <a:off x="4038600" y="5257800"/>
          <a:ext cx="4064000" cy="830580"/>
        </p:xfrm>
        <a:graphic>
          <a:graphicData uri="http://schemas.openxmlformats.org/drawingml/2006/table">
            <a:tbl>
              <a:tblPr/>
              <a:tblGrid>
                <a:gridCol w="4064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 the patient been or will be NPO/NPG for duration noted below?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Preterm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or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malnourished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child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hrs?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well-nourished, term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72 hours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 nourished child/adolescent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days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31" name="Text Box 34"/>
          <p:cNvSpPr txBox="1">
            <a:spLocks noChangeArrowheads="1"/>
          </p:cNvSpPr>
          <p:nvPr/>
        </p:nvSpPr>
        <p:spPr bwMode="auto">
          <a:xfrm>
            <a:off x="685800" y="3657600"/>
            <a:ext cx="7543800" cy="33337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>
              <a:spcBef>
                <a:spcPct val="50000"/>
              </a:spcBef>
            </a:pPr>
            <a:r>
              <a:rPr lang="en-US" sz="1400"/>
              <a:t>2. Select Enteral or Parenteral Nutrition</a:t>
            </a:r>
          </a:p>
        </p:txBody>
      </p:sp>
      <p:sp>
        <p:nvSpPr>
          <p:cNvPr id="47" name="Right Arrow 46"/>
          <p:cNvSpPr>
            <a:spLocks noChangeArrowheads="1"/>
          </p:cNvSpPr>
          <p:nvPr/>
        </p:nvSpPr>
        <p:spPr bwMode="auto">
          <a:xfrm>
            <a:off x="4572000" y="2286000"/>
            <a:ext cx="487363" cy="115888"/>
          </a:xfrm>
          <a:prstGeom prst="rightArrow">
            <a:avLst>
              <a:gd name="adj1" fmla="val 50000"/>
              <a:gd name="adj2" fmla="val 6705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56" name="Rectangle 55"/>
          <p:cNvSpPr/>
          <p:nvPr/>
        </p:nvSpPr>
        <p:spPr>
          <a:xfrm>
            <a:off x="6324600" y="4114800"/>
            <a:ext cx="535464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sp>
        <p:nvSpPr>
          <p:cNvPr id="59" name="Rectangle 58"/>
          <p:cNvSpPr/>
          <p:nvPr/>
        </p:nvSpPr>
        <p:spPr>
          <a:xfrm>
            <a:off x="6100233" y="4979195"/>
            <a:ext cx="535464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sp>
        <p:nvSpPr>
          <p:cNvPr id="62" name="Rectangle 61"/>
          <p:cNvSpPr/>
          <p:nvPr/>
        </p:nvSpPr>
        <p:spPr>
          <a:xfrm>
            <a:off x="2243667" y="4119564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graphicFrame>
        <p:nvGraphicFramePr>
          <p:cNvPr id="17491" name="Group 83"/>
          <p:cNvGraphicFramePr>
            <a:graphicFrameLocks noGrp="1"/>
          </p:cNvGraphicFramePr>
          <p:nvPr>
            <p:ph sz="quarter" idx="3"/>
          </p:nvPr>
        </p:nvGraphicFramePr>
        <p:xfrm>
          <a:off x="4648200" y="6324600"/>
          <a:ext cx="2768600" cy="403860"/>
        </p:xfrm>
        <a:graphic>
          <a:graphicData uri="http://schemas.openxmlformats.org/drawingml/2006/table">
            <a:tbl>
              <a:tblPr/>
              <a:tblGrid>
                <a:gridCol w="276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45186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Start Parenteral Nutrition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  <a:sym typeface="Wingdings" pitchFamily="2" charset="2"/>
                        </a:rPr>
                        <a:t>In consultation with pediatric RD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6" name="Rectangle 25"/>
          <p:cNvSpPr/>
          <p:nvPr/>
        </p:nvSpPr>
        <p:spPr>
          <a:xfrm>
            <a:off x="8136467" y="5491164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graphicFrame>
        <p:nvGraphicFramePr>
          <p:cNvPr id="17478" name="Group 70"/>
          <p:cNvGraphicFramePr>
            <a:graphicFrameLocks noGrp="1"/>
          </p:cNvGraphicFramePr>
          <p:nvPr/>
        </p:nvGraphicFramePr>
        <p:xfrm>
          <a:off x="3048000" y="4057650"/>
          <a:ext cx="2946400" cy="403860"/>
        </p:xfrm>
        <a:graphic>
          <a:graphicData uri="http://schemas.openxmlformats.org/drawingml/2006/table">
            <a:tbl>
              <a:tblPr/>
              <a:tblGrid>
                <a:gridCol w="2946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 the patient able to meet nutrition goals ORALLY</a:t>
                      </a:r>
                      <a:endParaRPr kumimoji="0" lang="en-US" sz="11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17488" name="Group 80"/>
          <p:cNvGraphicFramePr>
            <a:graphicFrameLocks noGrp="1"/>
          </p:cNvGraphicFramePr>
          <p:nvPr/>
        </p:nvGraphicFramePr>
        <p:xfrm>
          <a:off x="609600" y="4648200"/>
          <a:ext cx="2819400" cy="373380"/>
        </p:xfrm>
        <a:graphic>
          <a:graphicData uri="http://schemas.openxmlformats.org/drawingml/2006/table">
            <a:tbl>
              <a:tblPr/>
              <a:tblGrid>
                <a:gridCol w="281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004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applicable, implement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dysphagia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screen and </a:t>
                      </a:r>
                      <a:r>
                        <a:rPr kumimoji="0" lang="en-US" sz="10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EXIT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algorithm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7456" name="Rectangle 51"/>
          <p:cNvSpPr>
            <a:spLocks noChangeArrowheads="1"/>
          </p:cNvSpPr>
          <p:nvPr/>
        </p:nvSpPr>
        <p:spPr bwMode="auto">
          <a:xfrm>
            <a:off x="4368800" y="4629150"/>
            <a:ext cx="3352800" cy="320675"/>
          </a:xfrm>
          <a:prstGeom prst="rect">
            <a:avLst/>
          </a:prstGeom>
          <a:solidFill>
            <a:srgbClr val="FFFF99"/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ctr"/>
            <a:r>
              <a:rPr lang="en-US" sz="1100"/>
              <a:t>Is the patient able to be fed ENTERALLY?</a:t>
            </a:r>
            <a:endParaRPr lang="en-US" sz="1200" b="0"/>
          </a:p>
        </p:txBody>
      </p:sp>
      <p:sp>
        <p:nvSpPr>
          <p:cNvPr id="17457" name="Line 52"/>
          <p:cNvSpPr>
            <a:spLocks noChangeShapeType="1"/>
          </p:cNvSpPr>
          <p:nvPr/>
        </p:nvSpPr>
        <p:spPr bwMode="auto">
          <a:xfrm>
            <a:off x="4368800" y="4629150"/>
            <a:ext cx="0" cy="3206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58" name="Line 53"/>
          <p:cNvSpPr>
            <a:spLocks noChangeShapeType="1"/>
          </p:cNvSpPr>
          <p:nvPr/>
        </p:nvSpPr>
        <p:spPr bwMode="auto">
          <a:xfrm>
            <a:off x="7721600" y="4629150"/>
            <a:ext cx="0" cy="320675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59" name="Line 54"/>
          <p:cNvSpPr>
            <a:spLocks noChangeShapeType="1"/>
          </p:cNvSpPr>
          <p:nvPr/>
        </p:nvSpPr>
        <p:spPr bwMode="auto">
          <a:xfrm>
            <a:off x="4368800" y="4629150"/>
            <a:ext cx="33528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60" name="Line 55"/>
          <p:cNvSpPr>
            <a:spLocks noChangeShapeType="1"/>
          </p:cNvSpPr>
          <p:nvPr/>
        </p:nvSpPr>
        <p:spPr bwMode="auto">
          <a:xfrm>
            <a:off x="4368800" y="4949825"/>
            <a:ext cx="3352800" cy="0"/>
          </a:xfrm>
          <a:prstGeom prst="line">
            <a:avLst/>
          </a:prstGeom>
          <a:noFill/>
          <a:ln w="28575" algn="ctr">
            <a:solidFill>
              <a:schemeClr val="tx1"/>
            </a:solidFill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graphicFrame>
        <p:nvGraphicFramePr>
          <p:cNvPr id="17490" name="Group 82"/>
          <p:cNvGraphicFramePr>
            <a:graphicFrameLocks noGrp="1"/>
          </p:cNvGraphicFramePr>
          <p:nvPr/>
        </p:nvGraphicFramePr>
        <p:xfrm>
          <a:off x="1447800" y="5410200"/>
          <a:ext cx="2286000" cy="220980"/>
        </p:xfrm>
        <a:graphic>
          <a:graphicData uri="http://schemas.openxmlformats.org/drawingml/2006/table">
            <a:tbl>
              <a:tblPr/>
              <a:tblGrid>
                <a:gridCol w="2286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Proceed to Step #3 (next page)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4" name="Down Arrow 63"/>
          <p:cNvSpPr>
            <a:spLocks noChangeArrowheads="1"/>
          </p:cNvSpPr>
          <p:nvPr/>
        </p:nvSpPr>
        <p:spPr bwMode="auto">
          <a:xfrm rot="3023058">
            <a:off x="2728119" y="4155281"/>
            <a:ext cx="114300" cy="490538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6" name="Rectangle 61"/>
          <p:cNvSpPr/>
          <p:nvPr/>
        </p:nvSpPr>
        <p:spPr>
          <a:xfrm>
            <a:off x="3462867" y="4862514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sp>
        <p:nvSpPr>
          <p:cNvPr id="9" name="Rectangle 61"/>
          <p:cNvSpPr/>
          <p:nvPr/>
        </p:nvSpPr>
        <p:spPr>
          <a:xfrm>
            <a:off x="6019800" y="6019800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sp>
        <p:nvSpPr>
          <p:cNvPr id="17470" name="Rectangle 34"/>
          <p:cNvSpPr>
            <a:spLocks noChangeArrowheads="1"/>
          </p:cNvSpPr>
          <p:nvPr/>
        </p:nvSpPr>
        <p:spPr bwMode="auto">
          <a:xfrm>
            <a:off x="7823200" y="4629150"/>
            <a:ext cx="1320800" cy="573088"/>
          </a:xfrm>
          <a:prstGeom prst="rect">
            <a:avLst/>
          </a:prstGeom>
          <a:solidFill>
            <a:schemeClr val="bg1">
              <a:alpha val="76862"/>
            </a:schemeClr>
          </a:solidFill>
          <a:ln w="9525">
            <a:noFill/>
            <a:miter lim="800000"/>
            <a:headEnd/>
            <a:tailEnd/>
          </a:ln>
        </p:spPr>
        <p:txBody>
          <a:bodyPr/>
          <a:lstStyle/>
          <a:p>
            <a:pPr>
              <a:spcBef>
                <a:spcPct val="20000"/>
              </a:spcBef>
            </a:pPr>
            <a:r>
              <a:rPr lang="en-US" sz="1100" b="0"/>
              <a:t>Reevaluate nutrition support needs daily</a:t>
            </a:r>
            <a:endParaRPr lang="en-US" sz="1100" b="0" i="1">
              <a:sym typeface="Wingdings" pitchFamily="2" charset="2"/>
            </a:endParaRPr>
          </a:p>
        </p:txBody>
      </p:sp>
      <p:sp>
        <p:nvSpPr>
          <p:cNvPr id="17471" name="Line 35"/>
          <p:cNvSpPr>
            <a:spLocks noChangeShapeType="1"/>
          </p:cNvSpPr>
          <p:nvPr/>
        </p:nvSpPr>
        <p:spPr bwMode="auto">
          <a:xfrm>
            <a:off x="7823200" y="4629150"/>
            <a:ext cx="0" cy="573088"/>
          </a:xfrm>
          <a:prstGeom prst="lin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72" name="Line 36"/>
          <p:cNvSpPr>
            <a:spLocks noChangeShapeType="1"/>
          </p:cNvSpPr>
          <p:nvPr/>
        </p:nvSpPr>
        <p:spPr bwMode="auto">
          <a:xfrm>
            <a:off x="9144000" y="4629150"/>
            <a:ext cx="0" cy="573088"/>
          </a:xfrm>
          <a:prstGeom prst="lin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73" name="Line 37"/>
          <p:cNvSpPr>
            <a:spLocks noChangeShapeType="1"/>
          </p:cNvSpPr>
          <p:nvPr/>
        </p:nvSpPr>
        <p:spPr bwMode="auto">
          <a:xfrm>
            <a:off x="7823200" y="4629150"/>
            <a:ext cx="1320800" cy="0"/>
          </a:xfrm>
          <a:prstGeom prst="lin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17474" name="Line 38"/>
          <p:cNvSpPr>
            <a:spLocks noChangeShapeType="1"/>
          </p:cNvSpPr>
          <p:nvPr/>
        </p:nvSpPr>
        <p:spPr bwMode="auto">
          <a:xfrm>
            <a:off x="7823200" y="5202238"/>
            <a:ext cx="1320800" cy="0"/>
          </a:xfrm>
          <a:prstGeom prst="line">
            <a:avLst/>
          </a:prstGeom>
          <a:noFill/>
          <a:ln w="28575" algn="ctr">
            <a:noFill/>
            <a:round/>
            <a:headEnd/>
            <a:tailEnd/>
          </a:ln>
        </p:spPr>
        <p:txBody>
          <a:bodyPr/>
          <a:lstStyle/>
          <a:p>
            <a:endParaRPr lang="en-US"/>
          </a:p>
        </p:txBody>
      </p:sp>
      <p:sp>
        <p:nvSpPr>
          <p:cNvPr id="39" name="Down Arrow 63"/>
          <p:cNvSpPr>
            <a:spLocks noChangeArrowheads="1"/>
          </p:cNvSpPr>
          <p:nvPr/>
        </p:nvSpPr>
        <p:spPr bwMode="auto">
          <a:xfrm rot="3023058">
            <a:off x="3978276" y="4906962"/>
            <a:ext cx="114300" cy="49212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0" name="Down Arrow 63"/>
          <p:cNvSpPr>
            <a:spLocks noChangeArrowheads="1"/>
          </p:cNvSpPr>
          <p:nvPr/>
        </p:nvSpPr>
        <p:spPr bwMode="auto">
          <a:xfrm>
            <a:off x="6248400" y="9906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1" name="Down Arrow 63"/>
          <p:cNvSpPr>
            <a:spLocks noChangeArrowheads="1"/>
          </p:cNvSpPr>
          <p:nvPr/>
        </p:nvSpPr>
        <p:spPr bwMode="auto">
          <a:xfrm>
            <a:off x="2743200" y="9906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" name="Rectangle 28"/>
          <p:cNvSpPr>
            <a:spLocks noChangeArrowheads="1"/>
          </p:cNvSpPr>
          <p:nvPr/>
        </p:nvSpPr>
        <p:spPr bwMode="auto">
          <a:xfrm>
            <a:off x="609600" y="762000"/>
            <a:ext cx="8077200" cy="365125"/>
          </a:xfrm>
          <a:prstGeom prst="rect">
            <a:avLst/>
          </a:prstGeom>
          <a:solidFill>
            <a:srgbClr val="3399FF"/>
          </a:solidFill>
          <a:ln w="2857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algn="ctr"/>
            <a:r>
              <a:rPr lang="en-US" sz="1600"/>
              <a:t>1.    </a:t>
            </a:r>
            <a:r>
              <a:rPr lang="en-US" sz="1400"/>
              <a:t>Nutrition Screening</a:t>
            </a:r>
          </a:p>
        </p:txBody>
      </p:sp>
      <p:sp>
        <p:nvSpPr>
          <p:cNvPr id="42" name="Down Arrow 63"/>
          <p:cNvSpPr>
            <a:spLocks noChangeArrowheads="1"/>
          </p:cNvSpPr>
          <p:nvPr/>
        </p:nvSpPr>
        <p:spPr bwMode="auto">
          <a:xfrm rot="19223058">
            <a:off x="6162675" y="4094163"/>
            <a:ext cx="114300" cy="49212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rot="10800000" vert="eaVert"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3" name="Down Arrow 63"/>
          <p:cNvSpPr>
            <a:spLocks noChangeArrowheads="1"/>
          </p:cNvSpPr>
          <p:nvPr/>
        </p:nvSpPr>
        <p:spPr bwMode="auto">
          <a:xfrm>
            <a:off x="5791200" y="48768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45" name="Footer Placeholder 44"/>
          <p:cNvSpPr>
            <a:spLocks noGrp="1"/>
          </p:cNvSpPr>
          <p:nvPr>
            <p:ph type="ftr" sz="quarter" idx="11"/>
          </p:nvPr>
        </p:nvSpPr>
        <p:spPr>
          <a:xfrm>
            <a:off x="7162800" y="63817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200" dirty="0"/>
              <a:t>3/8/13</a:t>
            </a:r>
            <a:endParaRPr lang="en-US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30" name="Down Arrow 63"/>
          <p:cNvSpPr>
            <a:spLocks noChangeArrowheads="1"/>
          </p:cNvSpPr>
          <p:nvPr/>
        </p:nvSpPr>
        <p:spPr bwMode="auto">
          <a:xfrm>
            <a:off x="2438400" y="32766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8" name="Down Arrow 63"/>
          <p:cNvSpPr>
            <a:spLocks noChangeArrowheads="1"/>
          </p:cNvSpPr>
          <p:nvPr/>
        </p:nvSpPr>
        <p:spPr bwMode="auto">
          <a:xfrm>
            <a:off x="2438400" y="16764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9" name="Down Arrow 63"/>
          <p:cNvSpPr>
            <a:spLocks noChangeArrowheads="1"/>
          </p:cNvSpPr>
          <p:nvPr/>
        </p:nvSpPr>
        <p:spPr bwMode="auto">
          <a:xfrm>
            <a:off x="6477000" y="16764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19460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152400"/>
            <a:ext cx="7543800" cy="304800"/>
          </a:xfrm>
          <a:solidFill>
            <a:srgbClr val="3399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1400" b="1"/>
              <a:t>3. Select route for Enteral Nutrition and Initiate Feeds</a:t>
            </a:r>
          </a:p>
        </p:txBody>
      </p:sp>
      <p:graphicFrame>
        <p:nvGraphicFramePr>
          <p:cNvPr id="19546" name="Group 90"/>
          <p:cNvGraphicFramePr>
            <a:graphicFrameLocks noGrp="1"/>
          </p:cNvGraphicFramePr>
          <p:nvPr>
            <p:ph sz="quarter" idx="1"/>
          </p:nvPr>
        </p:nvGraphicFramePr>
        <p:xfrm>
          <a:off x="1600200" y="533400"/>
          <a:ext cx="6070600" cy="1188720"/>
        </p:xfrm>
        <a:graphic>
          <a:graphicData uri="http://schemas.openxmlformats.org/drawingml/2006/table">
            <a:tbl>
              <a:tblPr/>
              <a:tblGrid>
                <a:gridCol w="30353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  <a:gridCol w="3035300">
                  <a:extLst>
                    <a:ext uri="{9D8B030D-6E8A-4147-A177-3AD203B41FA5}">
                      <a16:colId xmlns:a16="http://schemas.microsoft.com/office/drawing/2014/main" val="20001"/>
                    </a:ext>
                  </a:extLst>
                </a:gridCol>
              </a:tblGrid>
              <a:tr h="217541">
                <a:tc gridSpan="2"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Does the patient have ANY risk factors for aspiration?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tc hMerge="1">
                  <a:txBody>
                    <a:bodyPr/>
                    <a:lstStyle/>
                    <a:p>
                      <a:endParaRPr lang="en-US"/>
                    </a:p>
                  </a:txBody>
                  <a:tcPr/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42127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Previous h/o aspiration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Failed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dysphagia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screen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Altered intestinal motility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Delayed gastric emptying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Regurgitation/aspiration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Altered mental status w/ depressed gag reflex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Persistent vomiting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Severe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bronchospasm</a:t>
                      </a: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Noninvasive ventilation (excludes HFNC)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Significant GER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555" name="Group 99"/>
          <p:cNvGraphicFramePr>
            <a:graphicFrameLocks noGrp="1"/>
          </p:cNvGraphicFramePr>
          <p:nvPr/>
        </p:nvGraphicFramePr>
        <p:xfrm>
          <a:off x="4800600" y="2133600"/>
          <a:ext cx="4089400" cy="1169194"/>
        </p:xfrm>
        <a:graphic>
          <a:graphicData uri="http://schemas.openxmlformats.org/drawingml/2006/table">
            <a:tbl>
              <a:tblPr/>
              <a:tblGrid>
                <a:gridCol w="4089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431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Consider Gastric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431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 Continuous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1199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Gastric residual volume (GRV) is measured before initiation and at each advancement step, and then q 4 hours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Measure baseline abdominal girth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49" name="Rectangle 48"/>
          <p:cNvSpPr/>
          <p:nvPr/>
        </p:nvSpPr>
        <p:spPr>
          <a:xfrm>
            <a:off x="1905000" y="1752600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sp>
        <p:nvSpPr>
          <p:cNvPr id="51" name="Rectangle 50"/>
          <p:cNvSpPr/>
          <p:nvPr/>
        </p:nvSpPr>
        <p:spPr>
          <a:xfrm>
            <a:off x="6629400" y="1752600"/>
            <a:ext cx="535464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graphicFrame>
        <p:nvGraphicFramePr>
          <p:cNvPr id="19558" name="Group 102"/>
          <p:cNvGraphicFramePr>
            <a:graphicFrameLocks noGrp="1"/>
          </p:cNvGraphicFramePr>
          <p:nvPr/>
        </p:nvGraphicFramePr>
        <p:xfrm>
          <a:off x="2667000" y="3352800"/>
          <a:ext cx="3429000" cy="236220"/>
        </p:xfrm>
        <a:graphic>
          <a:graphicData uri="http://schemas.openxmlformats.org/drawingml/2006/table">
            <a:tbl>
              <a:tblPr/>
              <a:tblGrid>
                <a:gridCol w="34290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Able to start full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enteral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nutrition?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8" name="Rectangle 57"/>
          <p:cNvSpPr/>
          <p:nvPr/>
        </p:nvSpPr>
        <p:spPr>
          <a:xfrm>
            <a:off x="1831975" y="3362325"/>
            <a:ext cx="609601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graphicFrame>
        <p:nvGraphicFramePr>
          <p:cNvPr id="19576" name="Group 120"/>
          <p:cNvGraphicFramePr>
            <a:graphicFrameLocks noGrp="1"/>
          </p:cNvGraphicFramePr>
          <p:nvPr/>
        </p:nvGraphicFramePr>
        <p:xfrm>
          <a:off x="4876800" y="4191000"/>
          <a:ext cx="4038600" cy="1691005"/>
        </p:xfrm>
        <a:graphic>
          <a:graphicData uri="http://schemas.openxmlformats.org/drawingml/2006/table">
            <a:tbl>
              <a:tblPr/>
              <a:tblGrid>
                <a:gridCol w="4038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Consider </a:t>
                      </a: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Trophic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60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0.5 m/kg/hr (max 20 ml/hr)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Formula selection per RD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509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Discuss eligibility for advancing feeds on daily rounds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If unable to advance feeds in the following timeline, consider PN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Preterm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or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malnourished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child within 24 hours?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well-nourished, term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within 72 hours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 nourished child/adolescent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within 5 days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13" name="Rectangle 50"/>
          <p:cNvSpPr/>
          <p:nvPr/>
        </p:nvSpPr>
        <p:spPr>
          <a:xfrm>
            <a:off x="6019800" y="3733800"/>
            <a:ext cx="535464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sp>
        <p:nvSpPr>
          <p:cNvPr id="19502" name="TextBox 30"/>
          <p:cNvSpPr txBox="1">
            <a:spLocks noChangeArrowheads="1"/>
          </p:cNvSpPr>
          <p:nvPr/>
        </p:nvSpPr>
        <p:spPr bwMode="auto">
          <a:xfrm>
            <a:off x="3733800" y="1752600"/>
            <a:ext cx="1814513" cy="269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 wrap="none">
            <a:spAutoFit/>
          </a:bodyPr>
          <a:lstStyle/>
          <a:p>
            <a:r>
              <a:rPr lang="en-US" sz="1100" i="1"/>
              <a:t>Consider bowel regimen</a:t>
            </a:r>
          </a:p>
        </p:txBody>
      </p:sp>
      <p:graphicFrame>
        <p:nvGraphicFramePr>
          <p:cNvPr id="19540" name="Group 84"/>
          <p:cNvGraphicFramePr>
            <a:graphicFrameLocks noGrp="1"/>
          </p:cNvGraphicFramePr>
          <p:nvPr>
            <p:ph sz="quarter" idx="2"/>
          </p:nvPr>
        </p:nvGraphicFramePr>
        <p:xfrm>
          <a:off x="533400" y="2057400"/>
          <a:ext cx="3962400" cy="1231900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413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Consider Post-Pyloric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93675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 Continuous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7572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Ideal site for tip of tube is jejunum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Gastric residual volume (GRV) is not measured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Measure baseline abdominal girth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Consider simultaneous gastric decompression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2" name="Down Arrow 63"/>
          <p:cNvSpPr>
            <a:spLocks noChangeArrowheads="1"/>
          </p:cNvSpPr>
          <p:nvPr/>
        </p:nvSpPr>
        <p:spPr bwMode="auto">
          <a:xfrm>
            <a:off x="2438400" y="47244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graphicFrame>
        <p:nvGraphicFramePr>
          <p:cNvPr id="19536" name="Group 80"/>
          <p:cNvGraphicFramePr>
            <a:graphicFrameLocks noGrp="1"/>
          </p:cNvGraphicFramePr>
          <p:nvPr>
            <p:ph sz="quarter" idx="4"/>
          </p:nvPr>
        </p:nvGraphicFramePr>
        <p:xfrm>
          <a:off x="304800" y="3657600"/>
          <a:ext cx="4343400" cy="1067118"/>
        </p:xfrm>
        <a:graphic>
          <a:graphicData uri="http://schemas.openxmlformats.org/drawingml/2006/table">
            <a:tbl>
              <a:tblPr/>
              <a:tblGrid>
                <a:gridCol w="4343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0320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Start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76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 1 ml/kg/hr or 25 ml/hr (max)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Formula selection per RD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427038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concern for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Refeeding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syndrome consult dietitian (see Appendix 3)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concern for poor gut perfusion – consider starting feeds at 0.5 ml/kg/hr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graphicFrame>
        <p:nvGraphicFramePr>
          <p:cNvPr id="19539" name="Group 83"/>
          <p:cNvGraphicFramePr>
            <a:graphicFrameLocks noGrp="1"/>
          </p:cNvGraphicFramePr>
          <p:nvPr/>
        </p:nvGraphicFramePr>
        <p:xfrm>
          <a:off x="381000" y="5105400"/>
          <a:ext cx="4140200" cy="1591945"/>
        </p:xfrm>
        <a:graphic>
          <a:graphicData uri="http://schemas.openxmlformats.org/drawingml/2006/table">
            <a:tbl>
              <a:tblPr/>
              <a:tblGrid>
                <a:gridCol w="4140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36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AFTER 4 HOURS:  Assess tolerance of EN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952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Measure GRV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Assess for any sign of intolerance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chemeClr val="bg1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0128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Signs and Symptoms of EN intolerance: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vomiting &gt; 2 episodes in 24 hrs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 &gt; 2 yrs of age,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discomfort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 &lt; 2 yrs of age,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abd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distention = an increase of &gt;2 cm in 24 hrs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diarrhea: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 loose stools in 24 hrs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85000"/>
                        </a:lnSpc>
                        <a:spcBef>
                          <a:spcPct val="15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*absence of bowel sounds is not an indicator of feeding intolerance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33" name="Down Arrow 63"/>
          <p:cNvSpPr>
            <a:spLocks noChangeArrowheads="1"/>
          </p:cNvSpPr>
          <p:nvPr/>
        </p:nvSpPr>
        <p:spPr bwMode="auto">
          <a:xfrm>
            <a:off x="5715000" y="37338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1"/>
          </p:nvPr>
        </p:nvSpPr>
        <p:spPr>
          <a:xfrm>
            <a:off x="6248400" y="617220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200" dirty="0"/>
              <a:t>3/8/13</a:t>
            </a:r>
            <a:endParaRPr lang="en-US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" name="Down Arrow 63"/>
          <p:cNvSpPr>
            <a:spLocks noChangeArrowheads="1"/>
          </p:cNvSpPr>
          <p:nvPr/>
        </p:nvSpPr>
        <p:spPr bwMode="auto">
          <a:xfrm>
            <a:off x="6019800" y="7620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0482" name="Rectangle 4"/>
          <p:cNvSpPr>
            <a:spLocks noGrp="1" noChangeArrowheads="1"/>
          </p:cNvSpPr>
          <p:nvPr>
            <p:ph type="title" sz="quarter"/>
          </p:nvPr>
        </p:nvSpPr>
        <p:spPr>
          <a:xfrm>
            <a:off x="457200" y="274638"/>
            <a:ext cx="8229600" cy="258762"/>
          </a:xfrm>
          <a:solidFill>
            <a:srgbClr val="3399FF"/>
          </a:solidFill>
          <a:ln w="28575">
            <a:solidFill>
              <a:schemeClr val="tx1"/>
            </a:solidFill>
          </a:ln>
        </p:spPr>
        <p:txBody>
          <a:bodyPr/>
          <a:lstStyle/>
          <a:p>
            <a:pPr eaLnBrk="1" hangingPunct="1"/>
            <a:r>
              <a:rPr lang="en-US" sz="1400" b="1"/>
              <a:t>4. Enteral Nutrition Plan</a:t>
            </a:r>
          </a:p>
        </p:txBody>
      </p:sp>
      <p:graphicFrame>
        <p:nvGraphicFramePr>
          <p:cNvPr id="20548" name="Group 68"/>
          <p:cNvGraphicFramePr>
            <a:graphicFrameLocks noGrp="1"/>
          </p:cNvGraphicFramePr>
          <p:nvPr>
            <p:ph sz="quarter" idx="2"/>
          </p:nvPr>
        </p:nvGraphicFramePr>
        <p:xfrm>
          <a:off x="4572000" y="1143000"/>
          <a:ext cx="4368800" cy="1174433"/>
        </p:xfrm>
        <a:graphic>
          <a:graphicData uri="http://schemas.openxmlformats.org/drawingml/2006/table">
            <a:tbl>
              <a:tblPr/>
              <a:tblGrid>
                <a:gridCol w="4368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96454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Advancing Feeds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938213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&lt;7 years: by 1 ml/kg/hr q 4 hrs until reaches EN goal rate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yrs or &gt;25 kg: 25 ml/hr every 4 hrs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 typeface="Wingdings" pitchFamily="2" charset="2"/>
                        <a:buChar char="§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Reassess every 4 hrs for signs of intolerance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0562" name="Group 82"/>
          <p:cNvGraphicFramePr>
            <a:graphicFrameLocks noGrp="1"/>
          </p:cNvGraphicFramePr>
          <p:nvPr/>
        </p:nvGraphicFramePr>
        <p:xfrm>
          <a:off x="304800" y="1143000"/>
          <a:ext cx="4013200" cy="1409700"/>
        </p:xfrm>
        <a:graphic>
          <a:graphicData uri="http://schemas.openxmlformats.org/drawingml/2006/table">
            <a:tbl>
              <a:tblPr/>
              <a:tblGrid>
                <a:gridCol w="4013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219200">
                <a:tc>
                  <a:txBody>
                    <a:bodyPr/>
                    <a:lstStyle/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Refeed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full residual up to 3 times the hourly EN feeding rate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Hold feeds for 1 hour 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Recheck GRV. If less than 3 hours of EN feeding rate, restart feeds at last rate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Reassess in 1 hour for signs of intolerance and recheck residual</a:t>
                      </a:r>
                    </a:p>
                    <a:p>
                      <a:pPr marL="171450" marR="0" lvl="0" indent="-17145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eriod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GRV is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 times their EN feeding hourly rate discard residual, hold feeds for 4 hours, check residuals &amp; restart at last rate and follow criterion above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381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50" name="Rectangle 49"/>
          <p:cNvSpPr/>
          <p:nvPr/>
        </p:nvSpPr>
        <p:spPr>
          <a:xfrm>
            <a:off x="2032000" y="857252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sp>
        <p:nvSpPr>
          <p:cNvPr id="52" name="Rectangle 51"/>
          <p:cNvSpPr/>
          <p:nvPr/>
        </p:nvSpPr>
        <p:spPr>
          <a:xfrm>
            <a:off x="6096000" y="838200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graphicFrame>
        <p:nvGraphicFramePr>
          <p:cNvPr id="20555" name="Group 75"/>
          <p:cNvGraphicFramePr>
            <a:graphicFrameLocks noGrp="1"/>
          </p:cNvGraphicFramePr>
          <p:nvPr/>
        </p:nvGraphicFramePr>
        <p:xfrm>
          <a:off x="4648200" y="3048000"/>
          <a:ext cx="3962400" cy="1655763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Review in consultation with RD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370013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Promotility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agent (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Metoclopramide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or Erythromycin)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Post-pyloric feeding (if gastric fed)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 PN indicated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1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Evaluate Bowel Regimen 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56" name="Rectangle 55"/>
          <p:cNvSpPr/>
          <p:nvPr/>
        </p:nvSpPr>
        <p:spPr>
          <a:xfrm>
            <a:off x="2291792" y="2674939"/>
            <a:ext cx="612649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Yes</a:t>
            </a:r>
          </a:p>
        </p:txBody>
      </p:sp>
      <p:graphicFrame>
        <p:nvGraphicFramePr>
          <p:cNvPr id="20546" name="Group 66"/>
          <p:cNvGraphicFramePr>
            <a:graphicFrameLocks noGrp="1"/>
          </p:cNvGraphicFramePr>
          <p:nvPr/>
        </p:nvGraphicFramePr>
        <p:xfrm>
          <a:off x="381000" y="3048000"/>
          <a:ext cx="4114800" cy="2292096"/>
        </p:xfrm>
        <a:graphic>
          <a:graphicData uri="http://schemas.openxmlformats.org/drawingml/2006/table">
            <a:tbl>
              <a:tblPr/>
              <a:tblGrid>
                <a:gridCol w="41148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608013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Nursing starts 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VOLUME BASED FEEDS</a:t>
                      </a:r>
                    </a:p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ORDERED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652588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RD determines 24 hour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enteral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volume goal and hourly rate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If feeds held for specific time, determine new hourly rate. Please adjust rate to meet EN 24hr volume goal needs.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Maximum rate for gastric feeds</a:t>
                      </a:r>
                    </a:p>
                    <a:p>
                      <a:pPr marL="342900" marR="0" lvl="1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0-12 mo: 12 ml/kg/hr</a:t>
                      </a:r>
                    </a:p>
                    <a:p>
                      <a:pPr marL="342900" marR="0" lvl="1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1-6 yr: 10 ml/kg/hr</a:t>
                      </a:r>
                    </a:p>
                    <a:p>
                      <a:pPr marL="342900" marR="0" lvl="1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&gt;7 yr: 200 ml/hr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Assess tolerance to feeds every 4 hours, as outlined in Section #3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Pct val="110000"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RD tracks total volume, energy  and protein intake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63" name="Rectangle 62"/>
          <p:cNvSpPr/>
          <p:nvPr/>
        </p:nvSpPr>
        <p:spPr>
          <a:xfrm>
            <a:off x="6096000" y="2667000"/>
            <a:ext cx="609600" cy="276999"/>
          </a:xfrm>
          <a:prstGeom prst="rect">
            <a:avLst/>
          </a:prstGeom>
          <a:noFill/>
        </p:spPr>
        <p:txBody>
          <a:bodyPr>
            <a:spAutoFit/>
          </a:bodyPr>
          <a:lstStyle/>
          <a:p>
            <a:pPr algn="ctr">
              <a:defRPr/>
            </a:pPr>
            <a:r>
              <a:rPr lang="en-US" sz="1200" dirty="0">
                <a:ln w="10541" cmpd="sng">
                  <a:solidFill>
                    <a:schemeClr val="accent1">
                      <a:shade val="88000"/>
                      <a:satMod val="110000"/>
                    </a:schemeClr>
                  </a:solidFill>
                  <a:prstDash val="solid"/>
                </a:ln>
                <a:gradFill>
                  <a:gsLst>
                    <a:gs pos="0">
                      <a:schemeClr val="accent1">
                        <a:tint val="40000"/>
                        <a:satMod val="250000"/>
                      </a:schemeClr>
                    </a:gs>
                    <a:gs pos="9000">
                      <a:schemeClr val="accent1">
                        <a:tint val="52000"/>
                        <a:satMod val="300000"/>
                      </a:schemeClr>
                    </a:gs>
                    <a:gs pos="50000">
                      <a:schemeClr val="accent1">
                        <a:shade val="20000"/>
                        <a:satMod val="300000"/>
                      </a:schemeClr>
                    </a:gs>
                    <a:gs pos="79000">
                      <a:schemeClr val="accent1">
                        <a:tint val="52000"/>
                        <a:satMod val="300000"/>
                      </a:schemeClr>
                    </a:gs>
                    <a:gs pos="100000">
                      <a:schemeClr val="accent1">
                        <a:tint val="40000"/>
                        <a:satMod val="250000"/>
                      </a:schemeClr>
                    </a:gs>
                  </a:gsLst>
                  <a:lin ang="5400000"/>
                </a:gradFill>
              </a:rPr>
              <a:t>No</a:t>
            </a:r>
          </a:p>
        </p:txBody>
      </p:sp>
      <p:graphicFrame>
        <p:nvGraphicFramePr>
          <p:cNvPr id="20551" name="Group 71"/>
          <p:cNvGraphicFramePr>
            <a:graphicFrameLocks noGrp="1"/>
          </p:cNvGraphicFramePr>
          <p:nvPr/>
        </p:nvGraphicFramePr>
        <p:xfrm>
          <a:off x="762000" y="5683250"/>
          <a:ext cx="7391400" cy="1022350"/>
        </p:xfrm>
        <a:graphic>
          <a:graphicData uri="http://schemas.openxmlformats.org/drawingml/2006/table">
            <a:tbl>
              <a:tblPr/>
              <a:tblGrid>
                <a:gridCol w="7391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10223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RD will re-evaluated energy &amp; protein adequacy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Daily weights for </a:t>
                      </a: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1 year of age &amp; lengths 1x/wk, weights 3 x/wk for &gt;1 yr of age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Avoid unnecessary interruptions to feeds (see Appendix 2)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Implement Bowel Regimen by day 3 of starting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enteral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nutrition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Monitor for signs of overfeeding (excessive weight gain, new ventilator dependence, hyperglycemia,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hypertriglyceridemia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graphicFrame>
        <p:nvGraphicFramePr>
          <p:cNvPr id="20547" name="Group 67"/>
          <p:cNvGraphicFramePr>
            <a:graphicFrameLocks noGrp="1"/>
          </p:cNvGraphicFramePr>
          <p:nvPr/>
        </p:nvGraphicFramePr>
        <p:xfrm>
          <a:off x="381000" y="5410200"/>
          <a:ext cx="8229600" cy="281940"/>
        </p:xfrm>
        <a:graphic>
          <a:graphicData uri="http://schemas.openxmlformats.org/drawingml/2006/table">
            <a:tbl>
              <a:tblPr/>
              <a:tblGrid>
                <a:gridCol w="82296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36538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5. </a:t>
                      </a:r>
                      <a:r>
                        <a:rPr kumimoji="0" lang="en-US" sz="14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Enteral</a:t>
                      </a:r>
                      <a:r>
                        <a:rPr kumimoji="0" lang="en-US" sz="14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2"/>
                          </a:solidFill>
                          <a:effectLst/>
                          <a:latin typeface="Arial" charset="0"/>
                        </a:rPr>
                        <a:t> Nutrition Maintenance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0" name="Down Arrow 63"/>
          <p:cNvSpPr>
            <a:spLocks noChangeArrowheads="1"/>
          </p:cNvSpPr>
          <p:nvPr/>
        </p:nvSpPr>
        <p:spPr bwMode="auto">
          <a:xfrm>
            <a:off x="1981200" y="7620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graphicFrame>
        <p:nvGraphicFramePr>
          <p:cNvPr id="20557" name="Group 77"/>
          <p:cNvGraphicFramePr>
            <a:graphicFrameLocks noGrp="1"/>
          </p:cNvGraphicFramePr>
          <p:nvPr>
            <p:ph sz="quarter" idx="3"/>
          </p:nvPr>
        </p:nvGraphicFramePr>
        <p:xfrm>
          <a:off x="1752600" y="609600"/>
          <a:ext cx="5791200" cy="236220"/>
        </p:xfrm>
        <a:graphic>
          <a:graphicData uri="http://schemas.openxmlformats.org/drawingml/2006/table">
            <a:tbl>
              <a:tblPr/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Does pt have gastric residual </a:t>
                      </a:r>
                      <a:r>
                        <a:rPr kumimoji="0" lang="en-US" sz="1100" b="1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3 times their EN feeding hourly rate?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2" name="Down Arrow 63"/>
          <p:cNvSpPr>
            <a:spLocks noChangeArrowheads="1"/>
          </p:cNvSpPr>
          <p:nvPr/>
        </p:nvSpPr>
        <p:spPr bwMode="auto">
          <a:xfrm>
            <a:off x="2819400" y="25908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sp>
        <p:nvSpPr>
          <p:cNvPr id="23" name="Down Arrow 63"/>
          <p:cNvSpPr>
            <a:spLocks noChangeArrowheads="1"/>
          </p:cNvSpPr>
          <p:nvPr/>
        </p:nvSpPr>
        <p:spPr bwMode="auto">
          <a:xfrm>
            <a:off x="6019800" y="2590800"/>
            <a:ext cx="152400" cy="371475"/>
          </a:xfrm>
          <a:prstGeom prst="downArrow">
            <a:avLst>
              <a:gd name="adj1" fmla="val 50000"/>
              <a:gd name="adj2" fmla="val 100001"/>
            </a:avLst>
          </a:prstGeom>
          <a:solidFill>
            <a:srgbClr val="3399FF"/>
          </a:solidFill>
          <a:ln w="25400" algn="ctr">
            <a:solidFill>
              <a:srgbClr val="89A4A7"/>
            </a:solidFill>
            <a:miter lim="800000"/>
            <a:headEnd/>
            <a:tailEnd/>
          </a:ln>
        </p:spPr>
        <p:txBody>
          <a:bodyPr anchor="ctr"/>
          <a:lstStyle/>
          <a:p>
            <a:pPr algn="ctr">
              <a:defRPr/>
            </a:pPr>
            <a:endParaRPr lang="en-US" b="0">
              <a:solidFill>
                <a:schemeClr val="lt1"/>
              </a:solidFill>
              <a:latin typeface="+mn-lt"/>
            </a:endParaRPr>
          </a:p>
        </p:txBody>
      </p:sp>
      <p:graphicFrame>
        <p:nvGraphicFramePr>
          <p:cNvPr id="20549" name="Group 69"/>
          <p:cNvGraphicFramePr>
            <a:graphicFrameLocks noGrp="1"/>
          </p:cNvGraphicFramePr>
          <p:nvPr>
            <p:ph sz="quarter" idx="4"/>
          </p:nvPr>
        </p:nvGraphicFramePr>
        <p:xfrm>
          <a:off x="1905000" y="2438400"/>
          <a:ext cx="5791200" cy="236220"/>
        </p:xfrm>
        <a:graphic>
          <a:graphicData uri="http://schemas.openxmlformats.org/drawingml/2006/table">
            <a:tbl>
              <a:tblPr/>
              <a:tblGrid>
                <a:gridCol w="5791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86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 the patient tolerated their hourly goal rate for 24 hours?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24" name="Footer Placeholder 23"/>
          <p:cNvSpPr>
            <a:spLocks noGrp="1"/>
          </p:cNvSpPr>
          <p:nvPr>
            <p:ph type="ftr" sz="quarter" idx="11"/>
          </p:nvPr>
        </p:nvSpPr>
        <p:spPr>
          <a:xfrm>
            <a:off x="7391400" y="624840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200" dirty="0"/>
              <a:t>3/8/13</a:t>
            </a:r>
            <a:endParaRPr lang="en-US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1505" name="Rectangle 33"/>
          <p:cNvSpPr>
            <a:spLocks noGrp="1" noChangeArrowheads="1"/>
          </p:cNvSpPr>
          <p:nvPr>
            <p:ph type="title"/>
          </p:nvPr>
        </p:nvSpPr>
        <p:spPr>
          <a:xfrm>
            <a:off x="457200" y="304800"/>
            <a:ext cx="8229600" cy="990600"/>
          </a:xfrm>
        </p:spPr>
        <p:txBody>
          <a:bodyPr/>
          <a:lstStyle/>
          <a:p>
            <a:r>
              <a:rPr lang="en-US" sz="2800"/>
              <a:t>EN Feeding Algorithm</a:t>
            </a:r>
            <a:br>
              <a:rPr lang="en-US" sz="2800"/>
            </a:br>
            <a:r>
              <a:rPr lang="en-US" sz="2800"/>
              <a:t>Summary</a:t>
            </a:r>
          </a:p>
        </p:txBody>
      </p:sp>
      <p:graphicFrame>
        <p:nvGraphicFramePr>
          <p:cNvPr id="21534" name="Group 30"/>
          <p:cNvGraphicFramePr>
            <a:graphicFrameLocks noGrp="1"/>
          </p:cNvGraphicFramePr>
          <p:nvPr>
            <p:ph sz="quarter" idx="2"/>
          </p:nvPr>
        </p:nvGraphicFramePr>
        <p:xfrm>
          <a:off x="304800" y="3124200"/>
          <a:ext cx="3962400" cy="1184275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3238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Advancing Feeds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8604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&lt;7 years: by 1 ml/kg/hr q 4 hrs until reaches EN goal rate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7 yrs or &gt;25 kg: 25 ml/hr every 4 hrs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Maximum rate for post-pyloric feeds: 120 ml/hr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Reassess every 4 hrs for signs of intolerance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21540" name="Group 36"/>
          <p:cNvGraphicFramePr>
            <a:graphicFrameLocks noGrp="1"/>
          </p:cNvGraphicFramePr>
          <p:nvPr>
            <p:ph sz="quarter" idx="3"/>
          </p:nvPr>
        </p:nvGraphicFramePr>
        <p:xfrm>
          <a:off x="304800" y="4343400"/>
          <a:ext cx="3962400" cy="2015363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4000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Once at full feeds (goal rate):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VOLUME BASED FEEDS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157797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EN daily volume goal determined 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If feeds held for specific time, determine new hourly rate. Please adjust rate to meet EN 24hr volume goal needs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Maximum rate for gastric feeds: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0-12 mo: 12 ml/kg/hr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1-6 yr: 10 ml/kg/hr</a:t>
                      </a:r>
                    </a:p>
                    <a:p>
                      <a:pPr marL="45720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&gt;7 yr: 200 ml/hr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RD records total volume, energy and protein intake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graphicFrame>
        <p:nvGraphicFramePr>
          <p:cNvPr id="19511" name="Group 55"/>
          <p:cNvGraphicFramePr>
            <a:graphicFrameLocks noGrp="1"/>
          </p:cNvGraphicFramePr>
          <p:nvPr/>
        </p:nvGraphicFramePr>
        <p:xfrm>
          <a:off x="304800" y="2286000"/>
          <a:ext cx="3962400" cy="836613"/>
        </p:xfrm>
        <a:graphic>
          <a:graphicData uri="http://schemas.openxmlformats.org/drawingml/2006/table">
            <a:tbl>
              <a:tblPr/>
              <a:tblGrid>
                <a:gridCol w="3962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85750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Start Feeds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550863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at 1 ml/kg/hr or 25 ml/hr (max)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1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Formula selection per RD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2000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8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</a:tbl>
          </a:graphicData>
        </a:graphic>
      </p:graphicFrame>
      <p:sp>
        <p:nvSpPr>
          <p:cNvPr id="21530" name="Rectangle 56"/>
          <p:cNvSpPr>
            <a:spLocks noChangeArrowheads="1"/>
          </p:cNvSpPr>
          <p:nvPr/>
        </p:nvSpPr>
        <p:spPr bwMode="auto">
          <a:xfrm>
            <a:off x="4876800" y="2895600"/>
            <a:ext cx="3733800" cy="1519238"/>
          </a:xfrm>
          <a:prstGeom prst="rect">
            <a:avLst/>
          </a:prstGeom>
          <a:noFill/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pPr marL="342900" indent="-342900">
              <a:buFont typeface="Arial" charset="0"/>
              <a:buAutoNum type="arabicPeriod"/>
            </a:pPr>
            <a:r>
              <a:rPr lang="en-US" sz="1000" b="0"/>
              <a:t>Refeed full residual up to 3 times the hourly EN feeding rate</a:t>
            </a:r>
          </a:p>
          <a:p>
            <a:pPr marL="342900" indent="-342900">
              <a:buFontTx/>
              <a:buAutoNum type="arabicPeriod"/>
            </a:pPr>
            <a:r>
              <a:rPr lang="en-US" sz="1000" b="0"/>
              <a:t>Hold feeds for 1 hour </a:t>
            </a:r>
          </a:p>
          <a:p>
            <a:pPr marL="342900" indent="-342900">
              <a:spcBef>
                <a:spcPct val="20000"/>
              </a:spcBef>
              <a:buFontTx/>
              <a:buAutoNum type="arabicPeriod"/>
            </a:pPr>
            <a:r>
              <a:rPr lang="en-US" sz="1000" b="0"/>
              <a:t>Recheck GRV. If less than 3 hours of EN feeding rate, restart feeds at last rate</a:t>
            </a:r>
          </a:p>
          <a:p>
            <a:pPr marL="342900" indent="-342900">
              <a:buFontTx/>
              <a:buAutoNum type="arabicPeriod"/>
            </a:pPr>
            <a:r>
              <a:rPr lang="en-US" sz="1000" b="0"/>
              <a:t>Reassess in 1 hour for signs of intolerance</a:t>
            </a:r>
          </a:p>
          <a:p>
            <a:pPr marL="342900" indent="-342900">
              <a:buFontTx/>
              <a:buAutoNum type="arabicPeriod"/>
            </a:pPr>
            <a:r>
              <a:rPr lang="en-US" sz="1000" b="0"/>
              <a:t>If GRV is </a:t>
            </a:r>
            <a:r>
              <a:rPr lang="en-US" sz="1000" b="0" u="sng"/>
              <a:t>&gt;</a:t>
            </a:r>
            <a:r>
              <a:rPr lang="en-US" sz="1000" b="0"/>
              <a:t> 3 times their EN feeding hourly rate discard residual, hold feeds for 4 hours, check residuals &amp; restart at last rate. </a:t>
            </a:r>
            <a:r>
              <a:rPr lang="en-US" sz="1100" b="0"/>
              <a:t>	</a:t>
            </a:r>
          </a:p>
        </p:txBody>
      </p:sp>
      <p:sp>
        <p:nvSpPr>
          <p:cNvPr id="21531" name="TextBox 6"/>
          <p:cNvSpPr txBox="1">
            <a:spLocks noChangeArrowheads="1"/>
          </p:cNvSpPr>
          <p:nvPr/>
        </p:nvSpPr>
        <p:spPr bwMode="auto">
          <a:xfrm>
            <a:off x="4876800" y="2590800"/>
            <a:ext cx="3759200" cy="269875"/>
          </a:xfrm>
          <a:prstGeom prst="rect">
            <a:avLst/>
          </a:prstGeom>
          <a:solidFill>
            <a:srgbClr val="3399FF"/>
          </a:solidFill>
          <a:ln w="9525">
            <a:solidFill>
              <a:schemeClr val="tx1"/>
            </a:solidFill>
            <a:miter lim="800000"/>
            <a:headEnd/>
            <a:tailEnd/>
          </a:ln>
        </p:spPr>
        <p:txBody>
          <a:bodyPr>
            <a:spAutoFit/>
          </a:bodyPr>
          <a:lstStyle/>
          <a:p>
            <a:r>
              <a:rPr lang="en-US" sz="1100"/>
              <a:t>Intolerance?  If GRV is &gt;3x hourly rate</a:t>
            </a:r>
            <a:r>
              <a:rPr lang="en-US" sz="1100" b="0"/>
              <a:t>:</a:t>
            </a:r>
            <a:endParaRPr lang="en-US" sz="1100"/>
          </a:p>
        </p:txBody>
      </p:sp>
      <p:sp>
        <p:nvSpPr>
          <p:cNvPr id="21532" name="Slide Number Placeholder 62"/>
          <p:cNvSpPr txBox="1">
            <a:spLocks noGrp="1"/>
          </p:cNvSpPr>
          <p:nvPr/>
        </p:nvSpPr>
        <p:spPr bwMode="auto">
          <a:xfrm>
            <a:off x="68072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 b="0"/>
              <a:t>Page </a:t>
            </a:r>
            <a:fld id="{E9D6CF57-934E-4AC8-9911-2E4E75C9D210}" type="slidenum">
              <a:rPr lang="en-US" sz="1000" b="0"/>
              <a:pPr algn="r"/>
              <a:t>4</a:t>
            </a:fld>
            <a:r>
              <a:rPr lang="en-US" sz="1000" b="0"/>
              <a:t> of 5</a:t>
            </a:r>
          </a:p>
        </p:txBody>
      </p:sp>
      <p:graphicFrame>
        <p:nvGraphicFramePr>
          <p:cNvPr id="21541" name="Group 37"/>
          <p:cNvGraphicFramePr>
            <a:graphicFrameLocks noGrp="1"/>
          </p:cNvGraphicFramePr>
          <p:nvPr/>
        </p:nvGraphicFramePr>
        <p:xfrm>
          <a:off x="2133600" y="1371600"/>
          <a:ext cx="5105400" cy="830580"/>
        </p:xfrm>
        <a:graphic>
          <a:graphicData uri="http://schemas.openxmlformats.org/drawingml/2006/table">
            <a:tbl>
              <a:tblPr/>
              <a:tblGrid>
                <a:gridCol w="51054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822325">
                <a:tc>
                  <a:txBody>
                    <a:bodyPr/>
                    <a:lstStyle/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 the patient receiving nutrition?</a:t>
                      </a:r>
                    </a:p>
                    <a:p>
                      <a:pPr marL="0" marR="0" lvl="0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Has the patient been or will be NPO/NPG for duration noted below?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Preterm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or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malnourished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child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24 hrs?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well-nourished, term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infant 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72 hours</a:t>
                      </a:r>
                    </a:p>
                    <a:p>
                      <a:pPr marL="0" marR="0" lvl="1" indent="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well nourished child/adolescent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 </a:t>
                      </a: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&gt; 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5 days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FFFF99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</a:tbl>
          </a:graphicData>
        </a:graphic>
      </p:graphicFrame>
      <p:sp>
        <p:nvSpPr>
          <p:cNvPr id="10" name="Footer Placeholder 9"/>
          <p:cNvSpPr>
            <a:spLocks noGrp="1"/>
          </p:cNvSpPr>
          <p:nvPr>
            <p:ph type="ftr" sz="quarter" idx="11"/>
          </p:nvPr>
        </p:nvSpPr>
        <p:spPr>
          <a:xfrm>
            <a:off x="6629400" y="624840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200" dirty="0"/>
              <a:t>3/8/13</a:t>
            </a:r>
            <a:endParaRPr lang="en-US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2529" name="Rectangle 4"/>
          <p:cNvSpPr>
            <a:spLocks noGrp="1" noChangeArrowheads="1"/>
          </p:cNvSpPr>
          <p:nvPr>
            <p:ph type="title"/>
          </p:nvPr>
        </p:nvSpPr>
        <p:spPr>
          <a:xfrm>
            <a:off x="457200" y="274638"/>
            <a:ext cx="8229600" cy="354012"/>
          </a:xfrm>
        </p:spPr>
        <p:txBody>
          <a:bodyPr/>
          <a:lstStyle/>
          <a:p>
            <a:r>
              <a:rPr lang="en-US" sz="1800"/>
              <a:t>Appendixes</a:t>
            </a:r>
          </a:p>
        </p:txBody>
      </p:sp>
      <p:graphicFrame>
        <p:nvGraphicFramePr>
          <p:cNvPr id="22539" name="Group 11"/>
          <p:cNvGraphicFramePr>
            <a:graphicFrameLocks noGrp="1"/>
          </p:cNvGraphicFramePr>
          <p:nvPr>
            <p:ph idx="1"/>
          </p:nvPr>
        </p:nvGraphicFramePr>
        <p:xfrm>
          <a:off x="304800" y="800100"/>
          <a:ext cx="4267200" cy="358902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Appendix 1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Contraindications for EN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0688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DEFINITE CONTRAINDICATIONS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Escalating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vasoactive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inotrophic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support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Hemodynamic instability with ongoing volume resuscitation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Suspected or confirmed NEC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Mechanical bowel obstruction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Significant GI bleed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Ischemic bowel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Known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dysmotility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disorder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RELATIVE CONTRAINDICATIONS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&lt;48 hours post cardiac surgery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Open chest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Central cooling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&lt;24 hours sp cardiac arrest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Requiring 2 or more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vasoactive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/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inotropic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agents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Severe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ileus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with high NGT output and/or vomiting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High output stoma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Complex GI surgery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Intractable diarrhea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Char char="•"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Duct-dependent cardiac defects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40" name="Text Box 12"/>
          <p:cNvSpPr txBox="1">
            <a:spLocks noChangeArrowheads="1"/>
          </p:cNvSpPr>
          <p:nvPr/>
        </p:nvSpPr>
        <p:spPr bwMode="auto">
          <a:xfrm>
            <a:off x="5105400" y="6324600"/>
            <a:ext cx="3530600" cy="40011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 wrap="square">
            <a:spAutoFit/>
          </a:bodyPr>
          <a:lstStyle/>
          <a:p>
            <a:r>
              <a:rPr lang="en-US" sz="1000" b="0" dirty="0"/>
              <a:t>With permission from Mehta, N. </a:t>
            </a:r>
            <a:r>
              <a:rPr lang="en-US" sz="1000" b="0" i="1" dirty="0" err="1"/>
              <a:t>Msicu</a:t>
            </a:r>
            <a:r>
              <a:rPr lang="en-US" sz="1000" b="0" i="1" dirty="0"/>
              <a:t> &amp; </a:t>
            </a:r>
            <a:r>
              <a:rPr lang="en-US" sz="1000" b="0" i="1" dirty="0" err="1"/>
              <a:t>Micu</a:t>
            </a:r>
            <a:r>
              <a:rPr lang="en-US" sz="1000" b="0" i="1" dirty="0"/>
              <a:t> </a:t>
            </a:r>
            <a:r>
              <a:rPr lang="en-US" sz="1000" b="0" i="1" dirty="0" err="1"/>
              <a:t>Enteral</a:t>
            </a:r>
            <a:r>
              <a:rPr lang="en-US" sz="1000" b="0" i="1" dirty="0"/>
              <a:t> Nutrition Algorithm</a:t>
            </a:r>
            <a:r>
              <a:rPr lang="en-US" sz="1000" dirty="0"/>
              <a:t>. </a:t>
            </a:r>
            <a:r>
              <a:rPr lang="en-US" sz="1000" b="0" dirty="0"/>
              <a:t>Boston Children’s Hospital</a:t>
            </a:r>
          </a:p>
        </p:txBody>
      </p:sp>
      <p:graphicFrame>
        <p:nvGraphicFramePr>
          <p:cNvPr id="22567" name="Group 39"/>
          <p:cNvGraphicFramePr>
            <a:graphicFrameLocks noGrp="1"/>
          </p:cNvGraphicFramePr>
          <p:nvPr/>
        </p:nvGraphicFramePr>
        <p:xfrm>
          <a:off x="4876800" y="800100"/>
          <a:ext cx="3886200" cy="4305300"/>
        </p:xfrm>
        <a:graphic>
          <a:graphicData uri="http://schemas.openxmlformats.org/drawingml/2006/table">
            <a:tbl>
              <a:tblPr/>
              <a:tblGrid>
                <a:gridCol w="3886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15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Appendix 2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342900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Acceptable Times for Elective Interruption to EN</a:t>
                      </a:r>
                    </a:p>
                  </a:txBody>
                  <a:tcPr marL="121920" marR="121920" marT="34290" marB="34290" anchor="ctr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2960688">
                <a:tc>
                  <a:txBody>
                    <a:bodyPr/>
                    <a:lstStyle/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NPO (hrs)	Reason for EN INTERRUPTION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4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Endotracheal extubation or elective intubation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6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Surgical procedure under GA (OR)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4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Radiologic/IR procedure under GA/sedation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2-4	Radiological procedure (Not under GA)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6-8	Malfunctioning/Displaced enteral feeding tube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2-4	Bedside procedures under sedation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1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Guidance for ingested material minimum fasting period: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2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Clear liquids (H2O, apple juice, soda, tea, coffee)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4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Breast milk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6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Infant formula or nonhuman milk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6              Light meal (toast w/o butter or jelly)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6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Gtube feedings (pedi)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8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Gtube feedings (adult)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AutoNum type="arabicPlain" startAt="8"/>
                        <a:tabLst/>
                      </a:pP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All other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Note: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for patients fed via NJ route (post-pyloric); fasting times may be less. Discuss fasting times for day-time elective procedures on previous night rounds. Avoid indefinite fasting period when cases are on stand-by or awaiting a definite time slot. </a:t>
                      </a: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571500" marR="0" lvl="0" indent="-5715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Note:</a:t>
                      </a:r>
                      <a:r>
                        <a:rPr kumimoji="0" lang="en-US" sz="1000" b="0" i="0" u="none" strike="noStrike" cap="none" normalizeH="0" baseline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If EN is interrupted for any reason other than intolerance; feeds should be restarted at the previous tolerated rate</a:t>
                      </a:r>
                      <a:endParaRPr kumimoji="0" lang="en-US" sz="1000" b="0" i="0" u="sng" strike="noStrike" cap="none" normalizeH="0" baseline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22551" name="Slide Number Placeholder 62"/>
          <p:cNvSpPr txBox="1">
            <a:spLocks noGrp="1"/>
          </p:cNvSpPr>
          <p:nvPr/>
        </p:nvSpPr>
        <p:spPr bwMode="auto">
          <a:xfrm>
            <a:off x="6807200" y="0"/>
            <a:ext cx="2133600" cy="476250"/>
          </a:xfrm>
          <a:prstGeom prst="rect">
            <a:avLst/>
          </a:prstGeom>
          <a:noFill/>
          <a:ln w="9525">
            <a:noFill/>
            <a:miter lim="800000"/>
            <a:headEnd/>
            <a:tailEnd/>
          </a:ln>
        </p:spPr>
        <p:txBody>
          <a:bodyPr/>
          <a:lstStyle/>
          <a:p>
            <a:pPr algn="r"/>
            <a:r>
              <a:rPr lang="en-US" sz="1000" b="0"/>
              <a:t>Page </a:t>
            </a:r>
            <a:fld id="{7008875E-0F6B-4F78-8A2F-5A72B2EDC38E}" type="slidenum">
              <a:rPr lang="en-US" sz="1000" b="0"/>
              <a:pPr algn="r"/>
              <a:t>5</a:t>
            </a:fld>
            <a:r>
              <a:rPr lang="en-US" sz="1000" b="0"/>
              <a:t> of 5</a:t>
            </a:r>
          </a:p>
        </p:txBody>
      </p:sp>
      <p:graphicFrame>
        <p:nvGraphicFramePr>
          <p:cNvPr id="7" name="Group 11"/>
          <p:cNvGraphicFramePr>
            <a:graphicFrameLocks/>
          </p:cNvGraphicFramePr>
          <p:nvPr/>
        </p:nvGraphicFramePr>
        <p:xfrm>
          <a:off x="304800" y="4495800"/>
          <a:ext cx="4267200" cy="2369820"/>
        </p:xfrm>
        <a:graphic>
          <a:graphicData uri="http://schemas.openxmlformats.org/drawingml/2006/table">
            <a:tbl>
              <a:tblPr/>
              <a:tblGrid>
                <a:gridCol w="4267200">
                  <a:extLst>
                    <a:ext uri="{9D8B030D-6E8A-4147-A177-3AD203B41FA5}">
                      <a16:colId xmlns:a16="http://schemas.microsoft.com/office/drawing/2014/main" val="20000"/>
                    </a:ext>
                  </a:extLst>
                </a:gridCol>
              </a:tblGrid>
              <a:tr h="220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Appendix 3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0"/>
                  </a:ext>
                </a:extLst>
              </a:tr>
              <a:tr h="220269">
                <a:tc>
                  <a:txBody>
                    <a:bodyPr/>
                    <a:lstStyle/>
                    <a:p>
                      <a:pPr marL="0" marR="0" lvl="0" indent="0" algn="ctr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100" b="1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Refeeding</a:t>
                      </a:r>
                      <a:r>
                        <a:rPr kumimoji="0" lang="en-US" sz="1100" b="1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Syndrome</a:t>
                      </a: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solidFill>
                      <a:srgbClr val="3399FF"/>
                    </a:solidFill>
                  </a:tcPr>
                </a:tc>
                <a:extLst>
                  <a:ext uri="{0D108BD9-81ED-4DB2-BD59-A6C34878D82A}">
                    <a16:rowId xmlns:a16="http://schemas.microsoft.com/office/drawing/2014/main" val="10001"/>
                  </a:ext>
                </a:extLst>
              </a:tr>
              <a:tr h="1769261">
                <a:tc>
                  <a:txBody>
                    <a:bodyPr/>
                    <a:lstStyle/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Refeeding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 syndrome is a constellation of electrolytes (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hypokalemia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hypophosphatemia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, </a:t>
                      </a:r>
                      <a:r>
                        <a:rPr kumimoji="0" lang="en-US" sz="1000" b="0" i="0" u="none" strike="noStrike" cap="none" normalizeH="0" baseline="0" dirty="0" err="1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hypomagnesimia</a:t>
                      </a: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), fluid and metabolic disturbances that can occur in malnourished patients or patients with prolonged inadequate energy intake or significant weight loss. 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sng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Management involves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Correction of electrolyte abnormalities before initiating nutrition support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Lower energy provision and a slow progression of caloric advancement. Consult nutrition.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  <a:defRPr/>
                      </a:pPr>
                      <a:r>
                        <a:rPr kumimoji="0" lang="en-US" sz="1000" b="0" i="0" u="none" strike="noStrike" cap="none" normalizeH="0" baseline="0" dirty="0">
                          <a:ln>
                            <a:noFill/>
                          </a:ln>
                          <a:solidFill>
                            <a:schemeClr val="tx1"/>
                          </a:solidFill>
                          <a:effectLst/>
                          <a:latin typeface="Arial" charset="0"/>
                        </a:rPr>
                        <a:t>Daily monitoring of vital signs, hemodynamic status, neurological status, weights and electrolytes</a:t>
                      </a:r>
                    </a:p>
                    <a:p>
                      <a:pPr marL="114300" marR="0" lvl="0" indent="-114300" algn="l" defTabSz="914400" rtl="0" eaLnBrk="1" fontAlgn="base" latinLnBrk="0" hangingPunct="1">
                        <a:lnSpc>
                          <a:spcPct val="100000"/>
                        </a:lnSpc>
                        <a:spcBef>
                          <a:spcPct val="0"/>
                        </a:spcBef>
                        <a:spcAft>
                          <a:spcPct val="0"/>
                        </a:spcAft>
                        <a:buClrTx/>
                        <a:buSzTx/>
                        <a:buFontTx/>
                        <a:buNone/>
                        <a:tabLst/>
                      </a:pPr>
                      <a:endParaRPr kumimoji="0" lang="en-US" sz="1000" b="0" i="0" u="none" strike="noStrike" cap="none" normalizeH="0" baseline="0" dirty="0">
                        <a:ln>
                          <a:noFill/>
                        </a:ln>
                        <a:solidFill>
                          <a:schemeClr val="tx1"/>
                        </a:solidFill>
                        <a:effectLst/>
                        <a:latin typeface="Arial" charset="0"/>
                      </a:endParaRPr>
                    </a:p>
                  </a:txBody>
                  <a:tcPr marL="121920" marR="121920" marT="34290" marB="34290" horzOverflow="overflow">
                    <a:lnL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L>
                    <a:lnR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R>
                    <a:lnT w="12700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T>
                    <a:lnB w="28575" cap="flat" cmpd="sng" algn="ctr">
                      <a:solidFill>
                        <a:schemeClr val="tx1"/>
                      </a:solidFill>
                      <a:prstDash val="solid"/>
                      <a:round/>
                      <a:headEnd type="none" w="med" len="med"/>
                      <a:tailEnd type="none" w="med" len="med"/>
                    </a:lnB>
                    <a:lnTlToBr>
                      <a:noFill/>
                    </a:lnTlToBr>
                    <a:lnBlToTr>
                      <a:noFill/>
                    </a:lnBlToTr>
                    <a:noFill/>
                  </a:tcPr>
                </a:tc>
                <a:extLst>
                  <a:ext uri="{0D108BD9-81ED-4DB2-BD59-A6C34878D82A}">
                    <a16:rowId xmlns:a16="http://schemas.microsoft.com/office/drawing/2014/main" val="10002"/>
                  </a:ext>
                </a:extLst>
              </a:tr>
            </a:tbl>
          </a:graphicData>
        </a:graphic>
      </p:graphicFrame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>
          <a:xfrm>
            <a:off x="7315200" y="6381750"/>
            <a:ext cx="2895600" cy="476250"/>
          </a:xfrm>
        </p:spPr>
        <p:txBody>
          <a:bodyPr/>
          <a:lstStyle/>
          <a:p>
            <a:pPr>
              <a:defRPr/>
            </a:pPr>
            <a:r>
              <a:rPr lang="en-US" sz="1200" dirty="0"/>
              <a:t>3/8/13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Default Design">
  <a:themeElements>
    <a:clrScheme name="Default Design 1">
      <a:dk1>
        <a:srgbClr val="000000"/>
      </a:dk1>
      <a:lt1>
        <a:srgbClr val="FFFFFF"/>
      </a:lt1>
      <a:dk2>
        <a:srgbClr val="000000"/>
      </a:dk2>
      <a:lt2>
        <a:srgbClr val="808080"/>
      </a:lt2>
      <a:accent1>
        <a:srgbClr val="BBE0E3"/>
      </a:accent1>
      <a:accent2>
        <a:srgbClr val="333399"/>
      </a:accent2>
      <a:accent3>
        <a:srgbClr val="FFFFFF"/>
      </a:accent3>
      <a:accent4>
        <a:srgbClr val="000000"/>
      </a:accent4>
      <a:accent5>
        <a:srgbClr val="DAEDEF"/>
      </a:accent5>
      <a:accent6>
        <a:srgbClr val="2D2D8A"/>
      </a:accent6>
      <a:hlink>
        <a:srgbClr val="009999"/>
      </a:hlink>
      <a:folHlink>
        <a:srgbClr val="99CC00"/>
      </a:folHlink>
    </a:clrScheme>
    <a:fontScheme name="Default Design">
      <a:majorFont>
        <a:latin typeface="Arial"/>
        <a:ea typeface=""/>
        <a:cs typeface=""/>
      </a:majorFont>
      <a:minorFont>
        <a:latin typeface="Arial"/>
        <a:ea typeface=""/>
        <a:cs typeface="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>
    <a:extraClrScheme>
      <a:clrScheme name="Default Design 1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BBE0E3"/>
        </a:accent1>
        <a:accent2>
          <a:srgbClr val="333399"/>
        </a:accent2>
        <a:accent3>
          <a:srgbClr val="FFFFFF"/>
        </a:accent3>
        <a:accent4>
          <a:srgbClr val="000000"/>
        </a:accent4>
        <a:accent5>
          <a:srgbClr val="DAEDEF"/>
        </a:accent5>
        <a:accent6>
          <a:srgbClr val="2D2D8A"/>
        </a:accent6>
        <a:hlink>
          <a:srgbClr val="009999"/>
        </a:hlink>
        <a:folHlink>
          <a:srgbClr val="99CC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2">
        <a:dk1>
          <a:srgbClr val="000000"/>
        </a:dk1>
        <a:lt1>
          <a:srgbClr val="FFFFFF"/>
        </a:lt1>
        <a:dk2>
          <a:srgbClr val="000000"/>
        </a:dk2>
        <a:lt2>
          <a:srgbClr val="969696"/>
        </a:lt2>
        <a:accent1>
          <a:srgbClr val="FBDF53"/>
        </a:accent1>
        <a:accent2>
          <a:srgbClr val="FF9966"/>
        </a:accent2>
        <a:accent3>
          <a:srgbClr val="FFFFFF"/>
        </a:accent3>
        <a:accent4>
          <a:srgbClr val="000000"/>
        </a:accent4>
        <a:accent5>
          <a:srgbClr val="FDECB3"/>
        </a:accent5>
        <a:accent6>
          <a:srgbClr val="E78A5C"/>
        </a:accent6>
        <a:hlink>
          <a:srgbClr val="CC3300"/>
        </a:hlink>
        <a:folHlink>
          <a:srgbClr val="9966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3">
        <a:dk1>
          <a:srgbClr val="000000"/>
        </a:dk1>
        <a:lt1>
          <a:srgbClr val="FFFFFF"/>
        </a:lt1>
        <a:dk2>
          <a:srgbClr val="000000"/>
        </a:dk2>
        <a:lt2>
          <a:srgbClr val="808080"/>
        </a:lt2>
        <a:accent1>
          <a:srgbClr val="99CCFF"/>
        </a:accent1>
        <a:accent2>
          <a:srgbClr val="CCCCFF"/>
        </a:accent2>
        <a:accent3>
          <a:srgbClr val="FFFFFF"/>
        </a:accent3>
        <a:accent4>
          <a:srgbClr val="000000"/>
        </a:accent4>
        <a:accent5>
          <a:srgbClr val="CAE2FF"/>
        </a:accent5>
        <a:accent6>
          <a:srgbClr val="B9B9E7"/>
        </a:accent6>
        <a:hlink>
          <a:srgbClr val="3333CC"/>
        </a:hlink>
        <a:folHlink>
          <a:srgbClr val="AF67FF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4">
        <a:dk1>
          <a:srgbClr val="000000"/>
        </a:dk1>
        <a:lt1>
          <a:srgbClr val="DEF6F1"/>
        </a:lt1>
        <a:dk2>
          <a:srgbClr val="000000"/>
        </a:dk2>
        <a:lt2>
          <a:srgbClr val="969696"/>
        </a:lt2>
        <a:accent1>
          <a:srgbClr val="FFFFFF"/>
        </a:accent1>
        <a:accent2>
          <a:srgbClr val="8DC6FF"/>
        </a:accent2>
        <a:accent3>
          <a:srgbClr val="ECFAF7"/>
        </a:accent3>
        <a:accent4>
          <a:srgbClr val="000000"/>
        </a:accent4>
        <a:accent5>
          <a:srgbClr val="FFFFFF"/>
        </a:accent5>
        <a:accent6>
          <a:srgbClr val="7FB3E7"/>
        </a:accent6>
        <a:hlink>
          <a:srgbClr val="0066CC"/>
        </a:hlink>
        <a:folHlink>
          <a:srgbClr val="00A8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5">
        <a:dk1>
          <a:srgbClr val="000000"/>
        </a:dk1>
        <a:lt1>
          <a:srgbClr val="FFFFD9"/>
        </a:lt1>
        <a:dk2>
          <a:srgbClr val="000000"/>
        </a:dk2>
        <a:lt2>
          <a:srgbClr val="777777"/>
        </a:lt2>
        <a:accent1>
          <a:srgbClr val="FFFFF7"/>
        </a:accent1>
        <a:accent2>
          <a:srgbClr val="33CCCC"/>
        </a:accent2>
        <a:accent3>
          <a:srgbClr val="FFFFE9"/>
        </a:accent3>
        <a:accent4>
          <a:srgbClr val="000000"/>
        </a:accent4>
        <a:accent5>
          <a:srgbClr val="FFFFFA"/>
        </a:accent5>
        <a:accent6>
          <a:srgbClr val="2DB9B9"/>
        </a:accent6>
        <a:hlink>
          <a:srgbClr val="FF5050"/>
        </a:hlink>
        <a:folHlink>
          <a:srgbClr val="FF9900"/>
        </a:folHlink>
      </a:clrScheme>
      <a:clrMap bg1="lt1" tx1="dk1" bg2="lt2" tx2="dk2" accent1="accent1" accent2="accent2" accent3="accent3" accent4="accent4" accent5="accent5" accent6="accent6" hlink="hlink" folHlink="folHlink"/>
    </a:extraClrScheme>
    <a:extraClrScheme>
      <a:clrScheme name="Default Design 6">
        <a:dk1>
          <a:srgbClr val="005A58"/>
        </a:dk1>
        <a:lt1>
          <a:srgbClr val="FFFFFF"/>
        </a:lt1>
        <a:dk2>
          <a:srgbClr val="008080"/>
        </a:dk2>
        <a:lt2>
          <a:srgbClr val="FFFF99"/>
        </a:lt2>
        <a:accent1>
          <a:srgbClr val="006462"/>
        </a:accent1>
        <a:accent2>
          <a:srgbClr val="6D6FC7"/>
        </a:accent2>
        <a:accent3>
          <a:srgbClr val="AAC0C0"/>
        </a:accent3>
        <a:accent4>
          <a:srgbClr val="DADADA"/>
        </a:accent4>
        <a:accent5>
          <a:srgbClr val="AAB8B7"/>
        </a:accent5>
        <a:accent6>
          <a:srgbClr val="6264B4"/>
        </a:accent6>
        <a:hlink>
          <a:srgbClr val="00FFFF"/>
        </a:hlink>
        <a:folHlink>
          <a:srgbClr val="00FF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7">
        <a:dk1>
          <a:srgbClr val="5C1F00"/>
        </a:dk1>
        <a:lt1>
          <a:srgbClr val="FFFFFF"/>
        </a:lt1>
        <a:dk2>
          <a:srgbClr val="800000"/>
        </a:dk2>
        <a:lt2>
          <a:srgbClr val="DFD293"/>
        </a:lt2>
        <a:accent1>
          <a:srgbClr val="CC3300"/>
        </a:accent1>
        <a:accent2>
          <a:srgbClr val="BE7960"/>
        </a:accent2>
        <a:accent3>
          <a:srgbClr val="C0AAAA"/>
        </a:accent3>
        <a:accent4>
          <a:srgbClr val="DADADA"/>
        </a:accent4>
        <a:accent5>
          <a:srgbClr val="E2ADAA"/>
        </a:accent5>
        <a:accent6>
          <a:srgbClr val="AC6D56"/>
        </a:accent6>
        <a:hlink>
          <a:srgbClr val="FFFF99"/>
        </a:hlink>
        <a:folHlink>
          <a:srgbClr val="D3A21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8">
        <a:dk1>
          <a:srgbClr val="003366"/>
        </a:dk1>
        <a:lt1>
          <a:srgbClr val="FFFFFF"/>
        </a:lt1>
        <a:dk2>
          <a:srgbClr val="000099"/>
        </a:dk2>
        <a:lt2>
          <a:srgbClr val="CCFFFF"/>
        </a:lt2>
        <a:accent1>
          <a:srgbClr val="3366CC"/>
        </a:accent1>
        <a:accent2>
          <a:srgbClr val="00B000"/>
        </a:accent2>
        <a:accent3>
          <a:srgbClr val="AAAACA"/>
        </a:accent3>
        <a:accent4>
          <a:srgbClr val="DADADA"/>
        </a:accent4>
        <a:accent5>
          <a:srgbClr val="ADB8E2"/>
        </a:accent5>
        <a:accent6>
          <a:srgbClr val="009F00"/>
        </a:accent6>
        <a:hlink>
          <a:srgbClr val="66CCFF"/>
        </a:hlink>
        <a:folHlink>
          <a:srgbClr val="FFE701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9">
        <a:dk1>
          <a:srgbClr val="336699"/>
        </a:dk1>
        <a:lt1>
          <a:srgbClr val="FFFFFF"/>
        </a:lt1>
        <a:dk2>
          <a:srgbClr val="000000"/>
        </a:dk2>
        <a:lt2>
          <a:srgbClr val="E3EBF1"/>
        </a:lt2>
        <a:accent1>
          <a:srgbClr val="003399"/>
        </a:accent1>
        <a:accent2>
          <a:srgbClr val="468A4B"/>
        </a:accent2>
        <a:accent3>
          <a:srgbClr val="AAAAAA"/>
        </a:accent3>
        <a:accent4>
          <a:srgbClr val="DADADA"/>
        </a:accent4>
        <a:accent5>
          <a:srgbClr val="AAADCA"/>
        </a:accent5>
        <a:accent6>
          <a:srgbClr val="3F7D43"/>
        </a:accent6>
        <a:hlink>
          <a:srgbClr val="66CCFF"/>
        </a:hlink>
        <a:folHlink>
          <a:srgbClr val="F0E500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0">
        <a:dk1>
          <a:srgbClr val="777777"/>
        </a:dk1>
        <a:lt1>
          <a:srgbClr val="FFFFFF"/>
        </a:lt1>
        <a:dk2>
          <a:srgbClr val="686B5D"/>
        </a:dk2>
        <a:lt2>
          <a:srgbClr val="D1D1CB"/>
        </a:lt2>
        <a:accent1>
          <a:srgbClr val="909082"/>
        </a:accent1>
        <a:accent2>
          <a:srgbClr val="809EA8"/>
        </a:accent2>
        <a:accent3>
          <a:srgbClr val="B9BAB6"/>
        </a:accent3>
        <a:accent4>
          <a:srgbClr val="DADADA"/>
        </a:accent4>
        <a:accent5>
          <a:srgbClr val="C6C6C1"/>
        </a:accent5>
        <a:accent6>
          <a:srgbClr val="738F98"/>
        </a:accent6>
        <a:hlink>
          <a:srgbClr val="FFCC66"/>
        </a:hlink>
        <a:folHlink>
          <a:srgbClr val="E9DCB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1">
        <a:dk1>
          <a:srgbClr val="3E3E5C"/>
        </a:dk1>
        <a:lt1>
          <a:srgbClr val="FFFFFF"/>
        </a:lt1>
        <a:dk2>
          <a:srgbClr val="666699"/>
        </a:dk2>
        <a:lt2>
          <a:srgbClr val="FFFFFF"/>
        </a:lt2>
        <a:accent1>
          <a:srgbClr val="60597B"/>
        </a:accent1>
        <a:accent2>
          <a:srgbClr val="6666FF"/>
        </a:accent2>
        <a:accent3>
          <a:srgbClr val="B8B8CA"/>
        </a:accent3>
        <a:accent4>
          <a:srgbClr val="DADADA"/>
        </a:accent4>
        <a:accent5>
          <a:srgbClr val="B6B5BF"/>
        </a:accent5>
        <a:accent6>
          <a:srgbClr val="5C5CE7"/>
        </a:accent6>
        <a:hlink>
          <a:srgbClr val="99CCFF"/>
        </a:hlink>
        <a:folHlink>
          <a:srgbClr val="FFFF99"/>
        </a:folHlink>
      </a:clrScheme>
      <a:clrMap bg1="dk2" tx1="lt1" bg2="dk1" tx2="lt2" accent1="accent1" accent2="accent2" accent3="accent3" accent4="accent4" accent5="accent5" accent6="accent6" hlink="hlink" folHlink="folHlink"/>
    </a:extraClrScheme>
    <a:extraClrScheme>
      <a:clrScheme name="Default Design 12">
        <a:dk1>
          <a:srgbClr val="2D2015"/>
        </a:dk1>
        <a:lt1>
          <a:srgbClr val="FFFFFF"/>
        </a:lt1>
        <a:dk2>
          <a:srgbClr val="523E26"/>
        </a:dk2>
        <a:lt2>
          <a:srgbClr val="DFC08D"/>
        </a:lt2>
        <a:accent1>
          <a:srgbClr val="8C7B70"/>
        </a:accent1>
        <a:accent2>
          <a:srgbClr val="8F5F2F"/>
        </a:accent2>
        <a:accent3>
          <a:srgbClr val="B3AFAC"/>
        </a:accent3>
        <a:accent4>
          <a:srgbClr val="DADADA"/>
        </a:accent4>
        <a:accent5>
          <a:srgbClr val="C5BFBB"/>
        </a:accent5>
        <a:accent6>
          <a:srgbClr val="81552A"/>
        </a:accent6>
        <a:hlink>
          <a:srgbClr val="CCB400"/>
        </a:hlink>
        <a:folHlink>
          <a:srgbClr val="8C9EA0"/>
        </a:folHlink>
      </a:clrScheme>
      <a:clrMap bg1="dk2" tx1="lt1" bg2="dk1" tx2="lt2" accent1="accent1" accent2="accent2" accent3="accent3" accent4="accent4" accent5="accent5" accent6="accent6" hlink="hlink" folHlink="folHlink"/>
    </a:extraClrScheme>
  </a:extraClrSchemeLst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otalTime>1057</TotalTime>
  <Words>1619</Words>
  <Application>Microsoft Office PowerPoint</Application>
  <PresentationFormat>On-screen Show (4:3)</PresentationFormat>
  <Paragraphs>217</Paragraphs>
  <Slides>5</Slides>
  <Notes>2</Notes>
  <HiddenSlides>0</HiddenSlides>
  <MMClips>0</MMClips>
  <ScaleCrop>false</ScaleCrop>
  <HeadingPairs>
    <vt:vector size="6" baseType="variant">
      <vt:variant>
        <vt:lpstr>Fonts Used</vt:lpstr>
      </vt:variant>
      <vt:variant>
        <vt:i4>3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5</vt:i4>
      </vt:variant>
    </vt:vector>
  </HeadingPairs>
  <TitlesOfParts>
    <vt:vector size="9" baseType="lpstr">
      <vt:lpstr>Arial</vt:lpstr>
      <vt:lpstr>Calibri</vt:lpstr>
      <vt:lpstr>Wingdings</vt:lpstr>
      <vt:lpstr>Default Design</vt:lpstr>
      <vt:lpstr>UMass Memorial Children’s Medical Center PICU Nutrition Support Algorithm</vt:lpstr>
      <vt:lpstr>3. Select route for Enteral Nutrition and Initiate Feeds</vt:lpstr>
      <vt:lpstr>4. Enteral Nutrition Plan</vt:lpstr>
      <vt:lpstr>EN Feeding Algorithm Summary</vt:lpstr>
      <vt:lpstr>Appendixes</vt:lpstr>
    </vt:vector>
  </TitlesOfParts>
  <Company>UMassMemorial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Slide 1</dc:title>
  <dc:creator>UMassMemorial</dc:creator>
  <cp:lastModifiedBy>Wynne, Kathryn</cp:lastModifiedBy>
  <cp:revision>108</cp:revision>
  <dcterms:created xsi:type="dcterms:W3CDTF">2012-08-20T13:45:03Z</dcterms:created>
  <dcterms:modified xsi:type="dcterms:W3CDTF">2021-02-01T16:46:47Z</dcterms:modified>
</cp:coreProperties>
</file>