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sldIdLst>
    <p:sldId id="272" r:id="rId2"/>
    <p:sldId id="258" r:id="rId3"/>
    <p:sldId id="270" r:id="rId4"/>
    <p:sldId id="268" r:id="rId5"/>
    <p:sldId id="271" r:id="rId6"/>
    <p:sldId id="259" r:id="rId7"/>
    <p:sldId id="260" r:id="rId8"/>
    <p:sldId id="265" r:id="rId9"/>
    <p:sldId id="269" r:id="rId10"/>
    <p:sldId id="261" r:id="rId11"/>
    <p:sldId id="262" r:id="rId12"/>
    <p:sldId id="263" r:id="rId13"/>
    <p:sldId id="264" r:id="rId14"/>
    <p:sldId id="267" r:id="rId15"/>
    <p:sldId id="266" r:id="rId1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73" d="100"/>
          <a:sy n="73" d="100"/>
        </p:scale>
        <p:origin x="60" y="48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80E77B9-E964-4306-92A2-F2546D2BAF7D}" type="datetimeFigureOut">
              <a:rPr lang="en-US" smtClean="0"/>
              <a:t>7/6/2020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F0FEC0E-7EE0-47AC-8D98-445A50B2D87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78584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pPr marL="342900" lvl="1" indent="-342900" eaLnBrk="1" hangingPunct="1">
              <a:lnSpc>
                <a:spcPct val="90000"/>
              </a:lnSpc>
              <a:buFontTx/>
              <a:buNone/>
            </a:pPr>
            <a:r>
              <a:rPr lang="en-US" sz="2400" dirty="0"/>
              <a:t>A problem statement should be 1-2 sentences. It should include </a:t>
            </a:r>
            <a:r>
              <a:rPr lang="en-US" sz="2400" i="1" u="sng" dirty="0"/>
              <a:t>what</a:t>
            </a:r>
            <a:r>
              <a:rPr lang="en-US" sz="2400" dirty="0"/>
              <a:t> is being affected and </a:t>
            </a:r>
            <a:r>
              <a:rPr lang="en-US" sz="2400" i="1" u="sng" dirty="0"/>
              <a:t>where</a:t>
            </a:r>
            <a:r>
              <a:rPr lang="en-US" sz="2400" dirty="0"/>
              <a:t> it is occurring.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en-US" sz="2400" dirty="0"/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sz="2400" i="1" dirty="0"/>
              <a:t>Guidelines:</a:t>
            </a:r>
            <a:endParaRPr lang="en-US" sz="2400" dirty="0"/>
          </a:p>
          <a:p>
            <a:pPr eaLnBrk="1" hangingPunct="1">
              <a:lnSpc>
                <a:spcPct val="90000"/>
              </a:lnSpc>
            </a:pPr>
            <a:r>
              <a:rPr lang="en-US" sz="2000" dirty="0"/>
              <a:t>Be concise and precise  </a:t>
            </a:r>
          </a:p>
          <a:p>
            <a:pPr eaLnBrk="1" hangingPunct="1">
              <a:lnSpc>
                <a:spcPct val="90000"/>
              </a:lnSpc>
            </a:pPr>
            <a:r>
              <a:rPr lang="en-US" sz="2000" dirty="0"/>
              <a:t>Don’t include an implied solution </a:t>
            </a:r>
          </a:p>
          <a:p>
            <a:pPr eaLnBrk="1" hangingPunct="1">
              <a:lnSpc>
                <a:spcPct val="90000"/>
              </a:lnSpc>
            </a:pPr>
            <a:r>
              <a:rPr lang="en-US" sz="2000" dirty="0"/>
              <a:t>State “what” not “why”</a:t>
            </a:r>
          </a:p>
          <a:p>
            <a:pPr eaLnBrk="1" hangingPunct="1">
              <a:lnSpc>
                <a:spcPct val="90000"/>
              </a:lnSpc>
            </a:pPr>
            <a:r>
              <a:rPr lang="en-US" sz="2000" dirty="0"/>
              <a:t>Don’t include goals</a:t>
            </a:r>
          </a:p>
          <a:p>
            <a:pPr eaLnBrk="1" hangingPunct="1">
              <a:lnSpc>
                <a:spcPct val="90000"/>
              </a:lnSpc>
            </a:pPr>
            <a:r>
              <a:rPr lang="en-US" sz="2000" dirty="0"/>
              <a:t>Optimally include who, when, how often, and consequences</a:t>
            </a:r>
          </a:p>
          <a:p>
            <a:pPr eaLnBrk="1" hangingPunct="1">
              <a:lnSpc>
                <a:spcPct val="90000"/>
              </a:lnSpc>
            </a:pPr>
            <a:r>
              <a:rPr lang="en-US" sz="2000" dirty="0"/>
              <a:t>As you learn more about your problem, the problem statement can evolve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7E1B14A-15C8-4C75-BDAB-9034097B2DE1}" type="slidenum">
              <a:rPr lang="en-US" smtClean="0"/>
              <a:pPr/>
              <a:t>2</a:t>
            </a:fld>
            <a:endParaRPr 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342900" lvl="0" indent="-342900" eaLnBrk="1" hangingPunct="1">
              <a:buFont typeface="Wingdings" pitchFamily="2" charset="2"/>
              <a:buNone/>
              <a:defRPr/>
            </a:pPr>
            <a:r>
              <a:rPr lang="en-US" sz="1400" dirty="0"/>
              <a:t>What will be main actions &amp; outcomes in the implementation process &amp; in what sequence?</a:t>
            </a:r>
          </a:p>
          <a:p>
            <a:pPr marL="342900" lvl="0" indent="-342900" eaLnBrk="1" hangingPunct="1">
              <a:buFont typeface="Wingdings" pitchFamily="2" charset="2"/>
              <a:buNone/>
              <a:defRPr/>
            </a:pPr>
            <a:r>
              <a:rPr lang="en-US" sz="1400" dirty="0"/>
              <a:t>What support &amp; resources will be required?</a:t>
            </a:r>
          </a:p>
          <a:p>
            <a:pPr marL="342900" lvl="0" indent="-342900" eaLnBrk="1" hangingPunct="1">
              <a:buFont typeface="Wingdings" pitchFamily="2" charset="2"/>
              <a:buNone/>
              <a:defRPr/>
            </a:pPr>
            <a:r>
              <a:rPr lang="en-US" sz="1400" dirty="0"/>
              <a:t>Who will be responsible for what, when &amp; how much?</a:t>
            </a:r>
          </a:p>
          <a:p>
            <a:pPr marL="342900" lvl="0" indent="-342900" eaLnBrk="1" hangingPunct="1">
              <a:buFont typeface="Wingdings" pitchFamily="2" charset="2"/>
              <a:buNone/>
              <a:defRPr/>
            </a:pPr>
            <a:r>
              <a:rPr lang="en-US" sz="1400" dirty="0"/>
              <a:t>When will progress &amp; impact be reviewed &amp; by whom?</a:t>
            </a:r>
          </a:p>
          <a:p>
            <a:pPr marL="342900" lvl="0" indent="-342900" eaLnBrk="1" hangingPunct="1">
              <a:buFont typeface="Wingdings" pitchFamily="2" charset="2"/>
              <a:buNone/>
              <a:defRPr/>
            </a:pPr>
            <a:r>
              <a:rPr lang="en-US" sz="1400" dirty="0"/>
              <a:t>Use a Gantt chart to display actions, steps, outcomes, timelines &amp; roles.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7E1B14A-15C8-4C75-BDAB-9034097B2DE1}" type="slidenum">
              <a:rPr lang="en-US" smtClean="0"/>
              <a:pPr/>
              <a:t>11</a:t>
            </a:fld>
            <a:endParaRPr 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342900" lvl="0" indent="-342900" eaLnBrk="1" hangingPunct="1">
              <a:buFont typeface="Wingdings" pitchFamily="2" charset="2"/>
              <a:buNone/>
              <a:defRPr/>
            </a:pPr>
            <a:r>
              <a:rPr lang="en-US" sz="1400" dirty="0"/>
              <a:t>What happened during the trials – study the positive and negative effects, reflect</a:t>
            </a:r>
          </a:p>
          <a:p>
            <a:pPr marL="342900" lvl="0" indent="-342900" eaLnBrk="1" hangingPunct="1">
              <a:buFont typeface="Wingdings" pitchFamily="2" charset="2"/>
              <a:buNone/>
              <a:defRPr/>
            </a:pPr>
            <a:r>
              <a:rPr lang="en-US" sz="1400" dirty="0"/>
              <a:t>What are the final results, and conclusions of the trials? 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7E1B14A-15C8-4C75-BDAB-9034097B2DE1}" type="slidenum">
              <a:rPr lang="en-US" smtClean="0"/>
              <a:pPr/>
              <a:t>12</a:t>
            </a:fld>
            <a:endParaRPr 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342900" lvl="0" indent="-342900" eaLnBrk="1" hangingPunct="1">
              <a:buFont typeface="Wingdings" pitchFamily="2" charset="2"/>
              <a:buNone/>
              <a:defRPr/>
            </a:pPr>
            <a:r>
              <a:rPr lang="en-US" sz="1400" dirty="0"/>
              <a:t>Accept, reject or modify aspects of the trials to achieve desired outcomes</a:t>
            </a:r>
          </a:p>
          <a:p>
            <a:pPr marL="342900" lvl="0" indent="-342900" eaLnBrk="1" hangingPunct="1">
              <a:buFont typeface="Wingdings" pitchFamily="2" charset="2"/>
              <a:buNone/>
              <a:defRPr/>
            </a:pPr>
            <a:r>
              <a:rPr lang="en-US" sz="1400" dirty="0"/>
              <a:t>What related issues or unintended consequences do you anticipate &amp; what are your contingencies?</a:t>
            </a:r>
          </a:p>
          <a:p>
            <a:pPr marL="342900" lvl="0" indent="-342900" eaLnBrk="1" hangingPunct="1">
              <a:buFont typeface="Wingdings" pitchFamily="2" charset="2"/>
              <a:buNone/>
              <a:defRPr/>
            </a:pPr>
            <a:r>
              <a:rPr lang="en-US" sz="1400" dirty="0"/>
              <a:t>What processes will you use to enable, assure  &amp; sustain success?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7E1B14A-15C8-4C75-BDAB-9034097B2DE1}" type="slidenum">
              <a:rPr lang="en-US" smtClean="0"/>
              <a:pPr/>
              <a:t>13</a:t>
            </a:fld>
            <a:endParaRPr 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What were the lessons learned from going</a:t>
            </a:r>
            <a:r>
              <a:rPr lang="en-US" baseline="0" dirty="0"/>
              <a:t> through the PDSA process with your project?</a:t>
            </a:r>
          </a:p>
          <a:p>
            <a:r>
              <a:rPr lang="en-US" baseline="0" dirty="0"/>
              <a:t>What worked, didn’t work?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7E1B14A-15C8-4C75-BDAB-9034097B2DE1}" type="slidenum">
              <a:rPr lang="en-US" smtClean="0"/>
              <a:pPr/>
              <a:t>14</a:t>
            </a:fld>
            <a:endParaRPr 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What are the next steps or future</a:t>
            </a:r>
            <a:r>
              <a:rPr lang="en-US" baseline="0" dirty="0"/>
              <a:t> direction  of the work from your project?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7E1B14A-15C8-4C75-BDAB-9034097B2DE1}" type="slidenum">
              <a:rPr lang="en-US" smtClean="0"/>
              <a:pPr/>
              <a:t>15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pPr marL="342900" lvl="1" indent="-342900" eaLnBrk="1" hangingPunct="1">
              <a:lnSpc>
                <a:spcPct val="90000"/>
              </a:lnSpc>
              <a:buFontTx/>
              <a:buNone/>
            </a:pPr>
            <a:r>
              <a:rPr lang="en-US" sz="2400" dirty="0"/>
              <a:t>A problem statement should be 1-2 sentences. It should include </a:t>
            </a:r>
            <a:r>
              <a:rPr lang="en-US" sz="2400" i="1" u="sng" dirty="0"/>
              <a:t>what</a:t>
            </a:r>
            <a:r>
              <a:rPr lang="en-US" sz="2400" dirty="0"/>
              <a:t> is being affected and </a:t>
            </a:r>
            <a:r>
              <a:rPr lang="en-US" sz="2400" i="1" u="sng" dirty="0"/>
              <a:t>where</a:t>
            </a:r>
            <a:r>
              <a:rPr lang="en-US" sz="2400" dirty="0"/>
              <a:t> it is occurring.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en-US" sz="2400" dirty="0"/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sz="2400" i="1" dirty="0"/>
              <a:t>Guidelines:</a:t>
            </a:r>
            <a:endParaRPr lang="en-US" sz="2400" dirty="0"/>
          </a:p>
          <a:p>
            <a:pPr eaLnBrk="1" hangingPunct="1">
              <a:lnSpc>
                <a:spcPct val="90000"/>
              </a:lnSpc>
            </a:pPr>
            <a:r>
              <a:rPr lang="en-US" sz="2000" dirty="0"/>
              <a:t>Be concise and precise  </a:t>
            </a:r>
          </a:p>
          <a:p>
            <a:pPr eaLnBrk="1" hangingPunct="1">
              <a:lnSpc>
                <a:spcPct val="90000"/>
              </a:lnSpc>
            </a:pPr>
            <a:r>
              <a:rPr lang="en-US" sz="2000" dirty="0"/>
              <a:t>Don’t include an implied solution </a:t>
            </a:r>
          </a:p>
          <a:p>
            <a:pPr eaLnBrk="1" hangingPunct="1">
              <a:lnSpc>
                <a:spcPct val="90000"/>
              </a:lnSpc>
            </a:pPr>
            <a:r>
              <a:rPr lang="en-US" sz="2000" dirty="0"/>
              <a:t>State “what” not “why”</a:t>
            </a:r>
          </a:p>
          <a:p>
            <a:pPr eaLnBrk="1" hangingPunct="1">
              <a:lnSpc>
                <a:spcPct val="90000"/>
              </a:lnSpc>
            </a:pPr>
            <a:r>
              <a:rPr lang="en-US" sz="2000" dirty="0"/>
              <a:t>Don’t include goals</a:t>
            </a:r>
          </a:p>
          <a:p>
            <a:pPr eaLnBrk="1" hangingPunct="1">
              <a:lnSpc>
                <a:spcPct val="90000"/>
              </a:lnSpc>
            </a:pPr>
            <a:r>
              <a:rPr lang="en-US" sz="2000" dirty="0"/>
              <a:t>Optimally include who, when, how often, and consequences</a:t>
            </a:r>
          </a:p>
          <a:p>
            <a:pPr eaLnBrk="1" hangingPunct="1">
              <a:lnSpc>
                <a:spcPct val="90000"/>
              </a:lnSpc>
            </a:pPr>
            <a:r>
              <a:rPr lang="en-US" sz="2000" dirty="0"/>
              <a:t>As you learn more about your problem, the problem statement can evolve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7E1B14A-15C8-4C75-BDAB-9034097B2DE1}" type="slidenum">
              <a:rPr lang="en-US" smtClean="0"/>
              <a:pPr/>
              <a:t>3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85000" lnSpcReduction="20000"/>
          </a:bodyPr>
          <a:lstStyle/>
          <a:p>
            <a:pPr>
              <a:spcBef>
                <a:spcPts val="1200"/>
              </a:spcBef>
            </a:pPr>
            <a:r>
              <a:rPr lang="en-US" sz="2400" dirty="0"/>
              <a:t>What’s In? What’s Out?</a:t>
            </a:r>
          </a:p>
          <a:p>
            <a:pPr lvl="1">
              <a:spcBef>
                <a:spcPts val="1200"/>
              </a:spcBef>
            </a:pPr>
            <a:r>
              <a:rPr lang="en-US" sz="1800" dirty="0"/>
              <a:t>Pediatric vs. Adult</a:t>
            </a:r>
          </a:p>
          <a:p>
            <a:pPr lvl="1">
              <a:spcBef>
                <a:spcPts val="1200"/>
              </a:spcBef>
            </a:pPr>
            <a:r>
              <a:rPr lang="en-US" sz="1800" dirty="0"/>
              <a:t>Inpatient vs. Outpatient</a:t>
            </a:r>
          </a:p>
          <a:p>
            <a:pPr lvl="1">
              <a:spcBef>
                <a:spcPts val="1200"/>
              </a:spcBef>
            </a:pPr>
            <a:r>
              <a:rPr lang="en-US" sz="1800" dirty="0"/>
              <a:t>One campus, multiple campuses, entire system</a:t>
            </a:r>
          </a:p>
          <a:p>
            <a:pPr lvl="1">
              <a:spcBef>
                <a:spcPts val="1200"/>
              </a:spcBef>
            </a:pPr>
            <a:r>
              <a:rPr lang="en-US" sz="1800" dirty="0"/>
              <a:t>Process Start </a:t>
            </a:r>
            <a:r>
              <a:rPr lang="en-US" sz="1800" dirty="0">
                <a:sym typeface="Wingdings" pitchFamily="2" charset="2"/>
              </a:rPr>
              <a:t> Finish</a:t>
            </a:r>
          </a:p>
          <a:p>
            <a:pPr>
              <a:spcBef>
                <a:spcPts val="1200"/>
              </a:spcBef>
            </a:pPr>
            <a:r>
              <a:rPr lang="en-US" sz="2400" dirty="0">
                <a:sym typeface="Wingdings" pitchFamily="2" charset="2"/>
              </a:rPr>
              <a:t>Examples:</a:t>
            </a:r>
          </a:p>
          <a:p>
            <a:pPr lvl="1">
              <a:spcBef>
                <a:spcPts val="1200"/>
              </a:spcBef>
            </a:pPr>
            <a:r>
              <a:rPr lang="en-US" sz="1800" dirty="0">
                <a:sym typeface="Wingdings" pitchFamily="2" charset="2"/>
              </a:rPr>
              <a:t>In:  Memorial Campus, General Medicine</a:t>
            </a:r>
          </a:p>
          <a:p>
            <a:pPr lvl="1">
              <a:spcBef>
                <a:spcPts val="1200"/>
              </a:spcBef>
            </a:pPr>
            <a:r>
              <a:rPr lang="en-US" sz="1800" dirty="0">
                <a:sym typeface="Wingdings" pitchFamily="2" charset="2"/>
              </a:rPr>
              <a:t>Out:  Pediatrics, Night Shift, Weekends</a:t>
            </a:r>
          </a:p>
          <a:p>
            <a:pPr lvl="1">
              <a:spcBef>
                <a:spcPts val="1200"/>
              </a:spcBef>
            </a:pPr>
            <a:r>
              <a:rPr lang="en-US" sz="1800" dirty="0"/>
              <a:t>Start:  Patient seen</a:t>
            </a:r>
          </a:p>
          <a:p>
            <a:pPr lvl="1">
              <a:spcBef>
                <a:spcPts val="1200"/>
              </a:spcBef>
            </a:pPr>
            <a:r>
              <a:rPr lang="en-US" sz="1800" dirty="0"/>
              <a:t>End:  Treatment given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7E1B14A-15C8-4C75-BDAB-9034097B2DE1}" type="slidenum">
              <a:rPr lang="en-US" smtClean="0"/>
              <a:pPr/>
              <a:t>4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spcAft>
                <a:spcPts val="600"/>
              </a:spcAft>
            </a:pPr>
            <a:r>
              <a:rPr lang="en-US" sz="1200" dirty="0"/>
              <a:t>Describe what is actually happening</a:t>
            </a:r>
          </a:p>
          <a:p>
            <a:pPr>
              <a:spcAft>
                <a:spcPts val="600"/>
              </a:spcAft>
            </a:pPr>
            <a:r>
              <a:rPr lang="en-US" sz="1200" dirty="0"/>
              <a:t>Identify and quantify waste and value</a:t>
            </a:r>
          </a:p>
          <a:p>
            <a:pPr>
              <a:spcAft>
                <a:spcPts val="600"/>
              </a:spcAft>
            </a:pPr>
            <a:r>
              <a:rPr lang="en-US" sz="1200" dirty="0"/>
              <a:t>Not just “</a:t>
            </a:r>
            <a:r>
              <a:rPr lang="en-US" sz="1200" b="1" dirty="0"/>
              <a:t>what</a:t>
            </a:r>
            <a:r>
              <a:rPr lang="en-US" sz="1200" dirty="0"/>
              <a:t>?”, but….</a:t>
            </a:r>
          </a:p>
          <a:p>
            <a:pPr>
              <a:spcAft>
                <a:spcPts val="600"/>
              </a:spcAft>
            </a:pPr>
            <a:r>
              <a:rPr lang="en-US" sz="1200" b="1" dirty="0"/>
              <a:t>How much? </a:t>
            </a:r>
            <a:r>
              <a:rPr lang="en-US" sz="1200" dirty="0"/>
              <a:t>How often? Trend vs. one-time? </a:t>
            </a:r>
          </a:p>
          <a:p>
            <a:pPr>
              <a:spcAft>
                <a:spcPts val="600"/>
              </a:spcAft>
            </a:pPr>
            <a:r>
              <a:rPr lang="en-US" sz="1200" b="1" dirty="0"/>
              <a:t>Where</a:t>
            </a:r>
            <a:r>
              <a:rPr lang="en-US" sz="1200" dirty="0"/>
              <a:t> – University, Memorial? 4</a:t>
            </a:r>
            <a:r>
              <a:rPr lang="en-US" sz="1200" baseline="30000" dirty="0"/>
              <a:t>th</a:t>
            </a:r>
            <a:r>
              <a:rPr lang="en-US" sz="1200" dirty="0"/>
              <a:t> floor, NICU?</a:t>
            </a:r>
          </a:p>
          <a:p>
            <a:pPr>
              <a:spcAft>
                <a:spcPts val="600"/>
              </a:spcAft>
            </a:pPr>
            <a:r>
              <a:rPr lang="en-US" sz="1200" b="1" dirty="0"/>
              <a:t>When</a:t>
            </a:r>
            <a:r>
              <a:rPr lang="en-US" sz="1200" dirty="0"/>
              <a:t> – All the time; time of day; day of week? </a:t>
            </a:r>
          </a:p>
          <a:p>
            <a:pPr>
              <a:spcAft>
                <a:spcPts val="600"/>
              </a:spcAft>
            </a:pPr>
            <a:r>
              <a:rPr lang="en-US" sz="1200" b="1" dirty="0"/>
              <a:t>Who</a:t>
            </a:r>
            <a:r>
              <a:rPr lang="en-US" sz="1200" dirty="0"/>
              <a:t> – Is involved? Is impacted? Is the “customer”?</a:t>
            </a:r>
          </a:p>
          <a:p>
            <a:pPr>
              <a:spcAft>
                <a:spcPts val="600"/>
              </a:spcAft>
            </a:pPr>
            <a:r>
              <a:rPr lang="en-US" sz="1200" b="1" dirty="0"/>
              <a:t>Which</a:t>
            </a:r>
            <a:r>
              <a:rPr lang="en-US" sz="1200" dirty="0"/>
              <a:t> – Equipment? Supplies? Medications?</a:t>
            </a:r>
          </a:p>
          <a:p>
            <a:pPr>
              <a:spcAft>
                <a:spcPts val="600"/>
              </a:spcAft>
            </a:pPr>
            <a:r>
              <a:rPr lang="en-US" sz="1200" b="1" dirty="0"/>
              <a:t>How</a:t>
            </a:r>
            <a:r>
              <a:rPr lang="en-US" sz="1200" dirty="0"/>
              <a:t>…Does it work? …the process, the problems. </a:t>
            </a:r>
          </a:p>
          <a:p>
            <a:pPr>
              <a:spcAft>
                <a:spcPts val="600"/>
              </a:spcAft>
            </a:pPr>
            <a:r>
              <a:rPr lang="en-US" sz="1200" b="1" dirty="0"/>
              <a:t>Consider…</a:t>
            </a:r>
            <a:r>
              <a:rPr lang="en-US" sz="1200" dirty="0"/>
              <a:t>Safety, Quality, Delivery, Cost, Access, Value to the patient or other customer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7E1B14A-15C8-4C75-BDAB-9034097B2DE1}" type="slidenum">
              <a:rPr lang="en-US" smtClean="0"/>
              <a:pPr/>
              <a:t>5</a:t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Gather current</a:t>
            </a:r>
            <a:r>
              <a:rPr lang="en-US" baseline="0" dirty="0"/>
              <a:t> condition details.</a:t>
            </a:r>
            <a:endParaRPr lang="en-US" dirty="0"/>
          </a:p>
          <a:p>
            <a:endParaRPr lang="en-US" dirty="0"/>
          </a:p>
          <a:p>
            <a:r>
              <a:rPr lang="en-US" sz="1200" dirty="0"/>
              <a:t>Go see what’s happening at the “</a:t>
            </a:r>
            <a:r>
              <a:rPr lang="en-US" sz="1200" dirty="0" err="1"/>
              <a:t>Gemba</a:t>
            </a:r>
            <a:r>
              <a:rPr lang="en-US" sz="1200" dirty="0"/>
              <a:t>”… see &amp; learn</a:t>
            </a:r>
            <a:endParaRPr lang="en-US" sz="1200" u="sng" dirty="0"/>
          </a:p>
          <a:p>
            <a:r>
              <a:rPr lang="en-US" sz="1200" dirty="0"/>
              <a:t>Shadow staff and record steps in the process</a:t>
            </a:r>
          </a:p>
          <a:p>
            <a:r>
              <a:rPr lang="en-US" sz="1200" dirty="0"/>
              <a:t>Obtain operational data from systems/IS, if available</a:t>
            </a:r>
          </a:p>
          <a:p>
            <a:r>
              <a:rPr lang="en-US" sz="1200" dirty="0"/>
              <a:t>Collect data manually – volumes, defects, work interruptions, etc.</a:t>
            </a:r>
          </a:p>
          <a:p>
            <a:endParaRPr lang="en-US" sz="1200" dirty="0"/>
          </a:p>
          <a:p>
            <a:pPr marL="342900" indent="-342900" eaLnBrk="0" hangingPunct="0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Arial" pitchFamily="34" charset="0"/>
              <a:buChar char="•"/>
              <a:defRPr/>
            </a:pPr>
            <a:r>
              <a:rPr lang="en-US" sz="1200" kern="0" dirty="0">
                <a:latin typeface="+mn-lt"/>
              </a:rPr>
              <a:t>What happens today?  Describe the context or history of the situation.</a:t>
            </a:r>
          </a:p>
          <a:p>
            <a:pPr marL="342900" indent="-342900" eaLnBrk="0" hangingPunct="0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Arial" pitchFamily="34" charset="0"/>
              <a:buChar char="•"/>
              <a:defRPr/>
            </a:pPr>
            <a:r>
              <a:rPr lang="en-US" sz="1200" kern="0" dirty="0">
                <a:latin typeface="+mn-lt"/>
              </a:rPr>
              <a:t>What is being observed?  Who is involved or affected?</a:t>
            </a:r>
          </a:p>
          <a:p>
            <a:pPr marL="342900" indent="-342900" eaLnBrk="0" hangingPunct="0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Arial" pitchFamily="34" charset="0"/>
              <a:buChar char="•"/>
              <a:defRPr/>
            </a:pPr>
            <a:r>
              <a:rPr lang="en-US" sz="1200" kern="0" dirty="0">
                <a:latin typeface="+mn-lt"/>
              </a:rPr>
              <a:t>What reports or measures are being used to track performance in the area?</a:t>
            </a:r>
          </a:p>
          <a:p>
            <a:endParaRPr lang="en-US" sz="1200" dirty="0"/>
          </a:p>
          <a:p>
            <a:r>
              <a:rPr lang="en-US" sz="1200" dirty="0"/>
              <a:t>Make it visual</a:t>
            </a:r>
            <a:r>
              <a:rPr lang="en-US" sz="1200" baseline="0" dirty="0"/>
              <a:t> (include graphics if applicable)</a:t>
            </a:r>
          </a:p>
          <a:p>
            <a:r>
              <a:rPr lang="en-US" sz="1200" b="1" dirty="0">
                <a:latin typeface="+mn-lt"/>
              </a:rPr>
              <a:t>Pictures, Layouts, Spaghetti Diagrams</a:t>
            </a:r>
            <a:r>
              <a:rPr lang="en-US" sz="1200" dirty="0">
                <a:latin typeface="+mn-lt"/>
              </a:rPr>
              <a:t>:  Pictures and diagrams can visually represent the work area being addressed by the A3</a:t>
            </a:r>
            <a:endParaRPr lang="en-US" sz="1200" dirty="0"/>
          </a:p>
          <a:p>
            <a:r>
              <a:rPr lang="en-US" sz="1200" b="1" dirty="0">
                <a:latin typeface="+mn-lt"/>
              </a:rPr>
              <a:t>Problem: </a:t>
            </a:r>
            <a:r>
              <a:rPr lang="en-US" sz="1200" dirty="0">
                <a:latin typeface="+mn-lt"/>
              </a:rPr>
              <a:t>On average, 23% or 200 CT exams per month are modified before exam completion, causing re-work and staff waiting, resulting in inefficiency, increased costs, and staff and patient dissatisfaction.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7E1B14A-15C8-4C75-BDAB-9034097B2DE1}" type="slidenum">
              <a:rPr lang="en-US" smtClean="0"/>
              <a:pPr/>
              <a:t>6</a:t>
            </a:fld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92500" lnSpcReduction="20000"/>
          </a:bodyPr>
          <a:lstStyle/>
          <a:p>
            <a:pPr eaLnBrk="1" hangingPunct="1">
              <a:defRPr/>
            </a:pPr>
            <a:r>
              <a:rPr lang="en-US" sz="2400" dirty="0"/>
              <a:t>What is meant by “</a:t>
            </a:r>
            <a:r>
              <a:rPr lang="en-US" sz="2400" dirty="0">
                <a:solidFill>
                  <a:schemeClr val="accent1">
                    <a:lumMod val="50000"/>
                  </a:schemeClr>
                </a:solidFill>
              </a:rPr>
              <a:t>root cause</a:t>
            </a:r>
            <a:r>
              <a:rPr lang="en-US" sz="2400" dirty="0"/>
              <a:t>”?</a:t>
            </a:r>
          </a:p>
          <a:p>
            <a:pPr lvl="1" eaLnBrk="1" hangingPunct="1">
              <a:defRPr/>
            </a:pPr>
            <a:r>
              <a:rPr lang="en-US" sz="1800" dirty="0"/>
              <a:t>Underlying reason, usually not obvious. The “real” problem.</a:t>
            </a:r>
          </a:p>
          <a:p>
            <a:pPr lvl="1" eaLnBrk="1" hangingPunct="1">
              <a:defRPr/>
            </a:pPr>
            <a:r>
              <a:rPr lang="en-US" sz="1800" dirty="0"/>
              <a:t>Versus a “</a:t>
            </a:r>
            <a:r>
              <a:rPr lang="en-US" sz="1800" dirty="0">
                <a:solidFill>
                  <a:schemeClr val="accent1">
                    <a:lumMod val="50000"/>
                  </a:schemeClr>
                </a:solidFill>
              </a:rPr>
              <a:t>contributing</a:t>
            </a:r>
            <a:r>
              <a:rPr lang="en-US" sz="1800" dirty="0"/>
              <a:t>” cause, or </a:t>
            </a:r>
            <a:r>
              <a:rPr lang="en-US" sz="1800" dirty="0">
                <a:solidFill>
                  <a:schemeClr val="accent1">
                    <a:lumMod val="50000"/>
                  </a:schemeClr>
                </a:solidFill>
              </a:rPr>
              <a:t>symptoms</a:t>
            </a:r>
            <a:r>
              <a:rPr lang="en-US" sz="1800" dirty="0"/>
              <a:t>.</a:t>
            </a:r>
          </a:p>
          <a:p>
            <a:pPr marL="476250" lvl="0" indent="-476250" eaLnBrk="1" hangingPunct="1">
              <a:spcBef>
                <a:spcPct val="0"/>
              </a:spcBef>
              <a:spcAft>
                <a:spcPts val="1200"/>
              </a:spcAft>
              <a:buSzPct val="80000"/>
              <a:buFont typeface="Courier New" pitchFamily="49" charset="0"/>
              <a:buNone/>
            </a:pPr>
            <a:r>
              <a:rPr lang="en-US" sz="2200" dirty="0"/>
              <a:t>Why does the problem or need exist?</a:t>
            </a:r>
          </a:p>
          <a:p>
            <a:pPr marL="476250" lvl="0" indent="-476250" eaLnBrk="1" hangingPunct="1">
              <a:spcBef>
                <a:spcPct val="0"/>
              </a:spcBef>
              <a:spcAft>
                <a:spcPts val="1200"/>
              </a:spcAft>
              <a:buSzPct val="80000"/>
              <a:buFont typeface="Courier New" pitchFamily="49" charset="0"/>
              <a:buNone/>
            </a:pPr>
            <a:r>
              <a:rPr lang="en-US" sz="2200" dirty="0"/>
              <a:t>Separate symptoms from causes</a:t>
            </a:r>
          </a:p>
          <a:p>
            <a:pPr marL="476250" lvl="0" indent="-476250" eaLnBrk="1" hangingPunct="1">
              <a:spcBef>
                <a:spcPct val="0"/>
              </a:spcBef>
              <a:spcAft>
                <a:spcPts val="1200"/>
              </a:spcAft>
              <a:buSzPct val="80000"/>
              <a:buFont typeface="Courier New" pitchFamily="49" charset="0"/>
              <a:buNone/>
            </a:pPr>
            <a:r>
              <a:rPr lang="en-US" sz="2200" dirty="0"/>
              <a:t>What is the </a:t>
            </a:r>
            <a:r>
              <a:rPr lang="en-US" sz="2200" b="1" dirty="0"/>
              <a:t>real</a:t>
            </a:r>
            <a:r>
              <a:rPr lang="en-US" sz="2200" dirty="0"/>
              <a:t> problem?</a:t>
            </a:r>
          </a:p>
          <a:p>
            <a:pPr marL="476250" lvl="0" indent="-476250" eaLnBrk="1" hangingPunct="1">
              <a:spcBef>
                <a:spcPct val="0"/>
              </a:spcBef>
              <a:spcAft>
                <a:spcPts val="1200"/>
              </a:spcAft>
              <a:buSzPct val="80000"/>
              <a:buFont typeface="Courier New" pitchFamily="49" charset="0"/>
              <a:buNone/>
            </a:pPr>
            <a:r>
              <a:rPr lang="en-US" sz="2200" dirty="0"/>
              <a:t>Root cause analysis tools:  </a:t>
            </a:r>
          </a:p>
          <a:p>
            <a:pPr marL="876300" marR="0" lvl="1" indent="-47625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1200"/>
              </a:spcAft>
              <a:buClrTx/>
              <a:buSzPct val="84000"/>
              <a:buFont typeface="Arial" pitchFamily="34" charset="0"/>
              <a:buNone/>
              <a:tabLst/>
              <a:defRPr/>
            </a:pPr>
            <a:r>
              <a:rPr lang="en-US" sz="2000" dirty="0"/>
              <a:t>5 Whys - Breaks down each reason or cause until further breakdown is not possible</a:t>
            </a:r>
          </a:p>
          <a:p>
            <a:pPr marL="876300" lvl="1" indent="-476250" eaLnBrk="1" hangingPunct="1">
              <a:spcBef>
                <a:spcPct val="0"/>
              </a:spcBef>
              <a:spcAft>
                <a:spcPts val="1200"/>
              </a:spcAft>
              <a:buSzPct val="75000"/>
              <a:buFont typeface="Arial" pitchFamily="34" charset="0"/>
              <a:buNone/>
            </a:pPr>
            <a:r>
              <a:rPr lang="en-US" sz="2000" dirty="0"/>
              <a:t>Fishbone diagrams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7E1B14A-15C8-4C75-BDAB-9034097B2DE1}" type="slidenum">
              <a:rPr lang="en-US" smtClean="0"/>
              <a:pPr/>
              <a:t>7</a:t>
            </a:fld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Place for acknowledgment of team members and other individuals who assisted</a:t>
            </a:r>
            <a:r>
              <a:rPr lang="en-US" baseline="0" dirty="0"/>
              <a:t> with the project (Lead, team members, coach/mentor, data specialist, etc).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7E1B14A-15C8-4C75-BDAB-9034097B2DE1}" type="slidenum">
              <a:rPr lang="en-US" smtClean="0"/>
              <a:pPr/>
              <a:t>8</a:t>
            </a:fld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85000" lnSpcReduction="20000"/>
          </a:bodyPr>
          <a:lstStyle/>
          <a:p>
            <a:pPr marL="552450" indent="-552450" eaLnBrk="1" hangingPunct="1">
              <a:buFont typeface="Wingdings" pitchFamily="2" charset="2"/>
              <a:buNone/>
            </a:pPr>
            <a:r>
              <a:rPr lang="en-US" sz="2400" b="1" dirty="0"/>
              <a:t>Goals:</a:t>
            </a:r>
            <a:r>
              <a:rPr lang="en-US" sz="2400" dirty="0">
                <a:solidFill>
                  <a:srgbClr val="0000CC"/>
                </a:solidFill>
              </a:rPr>
              <a:t> </a:t>
            </a:r>
            <a:r>
              <a:rPr lang="en-US" sz="2200" dirty="0"/>
              <a:t>What goals would you like to see, based on resolving some of the contributing factors of the problem?</a:t>
            </a:r>
          </a:p>
          <a:p>
            <a:pPr marL="933450" lvl="1" indent="-476250" eaLnBrk="1" hangingPunct="1">
              <a:spcBef>
                <a:spcPct val="0"/>
              </a:spcBef>
              <a:spcAft>
                <a:spcPts val="1800"/>
              </a:spcAft>
            </a:pPr>
            <a:r>
              <a:rPr lang="en-US" sz="2200" dirty="0"/>
              <a:t>How much improvement? By when? What are your metrics? </a:t>
            </a:r>
            <a:endParaRPr lang="en-US" sz="2200" b="1" dirty="0"/>
          </a:p>
          <a:p>
            <a:pPr marL="552450" indent="-552450" eaLnBrk="1" hangingPunct="1">
              <a:buFont typeface="Wingdings" pitchFamily="2" charset="2"/>
              <a:buNone/>
            </a:pPr>
            <a:r>
              <a:rPr lang="en-US" sz="2400" b="1" dirty="0"/>
              <a:t>Estimated Project Completion</a:t>
            </a:r>
            <a:r>
              <a:rPr lang="en-US" sz="2400" b="0" dirty="0"/>
              <a:t>: </a:t>
            </a:r>
            <a:r>
              <a:rPr lang="en-US" sz="2200" dirty="0"/>
              <a:t>(date or time frame)</a:t>
            </a:r>
          </a:p>
          <a:p>
            <a:pPr marL="552450" indent="-552450" eaLnBrk="1" hangingPunct="1">
              <a:buFont typeface="Wingdings" pitchFamily="2" charset="2"/>
              <a:buNone/>
            </a:pPr>
            <a:endParaRPr lang="en-US" sz="2200" dirty="0"/>
          </a:p>
          <a:p>
            <a:pPr rtl="0" eaLnBrk="1" fontAlgn="t" latinLnBrk="0" hangingPunct="1"/>
            <a:r>
              <a:rPr lang="en-US" sz="1200" b="1" i="0" u="none" strike="noStrike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Goals</a:t>
            </a:r>
            <a:r>
              <a:rPr lang="en-US" sz="1200" b="1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= </a:t>
            </a:r>
            <a:r>
              <a:rPr lang="en-US" sz="1200" b="1" i="0" u="none" strike="noStrike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S.M.A.R.T.</a:t>
            </a:r>
          </a:p>
          <a:p>
            <a:pPr rtl="0" eaLnBrk="1" fontAlgn="t" latinLnBrk="0" hangingPunct="1"/>
            <a:r>
              <a:rPr lang="en-US" sz="1200" b="1" i="0" u="none" strike="noStrike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</a:t>
            </a:r>
            <a:r>
              <a:rPr lang="en-US" sz="1200" b="0" i="0" u="none" strike="noStrike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pecific</a:t>
            </a:r>
          </a:p>
          <a:p>
            <a:pPr rtl="0" eaLnBrk="1" fontAlgn="t" latinLnBrk="0" hangingPunct="1"/>
            <a:r>
              <a:rPr lang="en-US" sz="1200" b="1" i="0" u="none" strike="noStrike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</a:t>
            </a:r>
            <a:r>
              <a:rPr lang="en-US" sz="1200" b="0" i="0" u="none" strike="noStrike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easurable</a:t>
            </a:r>
          </a:p>
          <a:p>
            <a:pPr rtl="0" eaLnBrk="1" fontAlgn="t" latinLnBrk="0" hangingPunct="1"/>
            <a:r>
              <a:rPr lang="en-US" sz="1200" b="1" i="0" u="none" strike="noStrike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</a:t>
            </a:r>
            <a:r>
              <a:rPr lang="en-US" sz="1200" b="0" i="0" u="none" strike="noStrike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ttainable</a:t>
            </a:r>
          </a:p>
          <a:p>
            <a:pPr rtl="0" eaLnBrk="1" fontAlgn="t" latinLnBrk="0" hangingPunct="1"/>
            <a:r>
              <a:rPr lang="en-US" sz="1200" b="1" i="0" u="none" strike="noStrike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R</a:t>
            </a:r>
            <a:r>
              <a:rPr lang="en-US" sz="1200" b="0" i="0" u="none" strike="noStrike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ealistic</a:t>
            </a:r>
          </a:p>
          <a:p>
            <a:pPr rtl="0" eaLnBrk="1" fontAlgn="t" latinLnBrk="0" hangingPunct="1"/>
            <a:r>
              <a:rPr lang="en-US" sz="1200" b="1" i="0" u="none" strike="noStrike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</a:t>
            </a:r>
            <a:r>
              <a:rPr lang="en-US" sz="1200" b="0" i="0" u="none" strike="noStrike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ime-bound</a:t>
            </a:r>
          </a:p>
          <a:p>
            <a:pPr rtl="0" eaLnBrk="1" fontAlgn="auto" latinLnBrk="0" hangingPunct="1"/>
            <a:r>
              <a:rPr lang="en-US" sz="1200" b="0" i="1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Examples:</a:t>
            </a: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Decrease medication stock-outs by 10 per day within 3 months of beginning the project; Reduce average length of stay by at least 0.5 day by 12/31/15; Improve patient satisfaction by 25% within 6 months</a:t>
            </a:r>
            <a:endParaRPr lang="en-US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1"/>
            <a:endParaRPr lang="en-US" sz="1200" b="0" i="0" u="none" strike="noStrike" kern="1200" baseline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t" latinLnBrk="0" hangingPunct="1"/>
            <a:r>
              <a:rPr lang="en-US" sz="1200" b="1" i="0" u="none" strike="noStrike" kern="1200" dirty="0">
                <a:solidFill>
                  <a:srgbClr val="FF0000"/>
                </a:solidFill>
                <a:latin typeface="+mn-lt"/>
                <a:ea typeface="+mn-ea"/>
                <a:cs typeface="+mn-cs"/>
              </a:rPr>
              <a:t>Timeline</a:t>
            </a: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- </a:t>
            </a:r>
            <a:r>
              <a:rPr lang="en-US" sz="1200" b="0" i="0" u="none" strike="noStrike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Specific, Realistic,</a:t>
            </a: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ex. </a:t>
            </a:r>
            <a:r>
              <a:rPr lang="en-US" sz="1200" b="0" i="0" u="none" strike="noStrike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by</a:t>
            </a: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December 10, 2015</a:t>
            </a:r>
          </a:p>
          <a:p>
            <a:pPr rtl="0" eaLnBrk="1" fontAlgn="t" latinLnBrk="0" hangingPunct="1"/>
            <a:endParaRPr lang="en-US" sz="1200" b="0" i="0" u="none" strike="noStrike" kern="1200" baseline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t" latinLnBrk="0" hangingPunct="1"/>
            <a:endParaRPr lang="en-US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marL="552450" indent="-552450" eaLnBrk="1" hangingPunct="1">
              <a:buFont typeface="Wingdings" pitchFamily="2" charset="2"/>
              <a:buNone/>
            </a:pPr>
            <a:endParaRPr lang="en-US" sz="2200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7E1B14A-15C8-4C75-BDAB-9034097B2DE1}" type="slidenum">
              <a:rPr lang="en-US" smtClean="0"/>
              <a:pPr/>
              <a:t>9</a:t>
            </a:fld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85000" lnSpcReduction="20000"/>
          </a:bodyPr>
          <a:lstStyle/>
          <a:p>
            <a:pPr>
              <a:spcBef>
                <a:spcPts val="300"/>
              </a:spcBef>
              <a:spcAft>
                <a:spcPts val="600"/>
              </a:spcAft>
            </a:pPr>
            <a:r>
              <a:rPr lang="en-US" sz="2000" b="1" dirty="0"/>
              <a:t>Devise countermeasures</a:t>
            </a:r>
            <a:r>
              <a:rPr lang="en-US" sz="2000" dirty="0"/>
              <a:t> and visualize future state</a:t>
            </a:r>
          </a:p>
          <a:p>
            <a:pPr lvl="1">
              <a:spcBef>
                <a:spcPts val="300"/>
              </a:spcBef>
              <a:spcAft>
                <a:spcPts val="600"/>
              </a:spcAft>
            </a:pPr>
            <a:r>
              <a:rPr lang="en-US" sz="1800" dirty="0"/>
              <a:t>Evaluate possible fixes based on effectiveness, cost, and time to implement. Which alternative solutions have you decided to trial?  </a:t>
            </a:r>
          </a:p>
          <a:p>
            <a:pPr lvl="1">
              <a:spcBef>
                <a:spcPts val="300"/>
              </a:spcBef>
              <a:spcAft>
                <a:spcPts val="600"/>
              </a:spcAft>
            </a:pPr>
            <a:r>
              <a:rPr lang="en-US" sz="1800" dirty="0"/>
              <a:t>Every countermeasure should be a Lean tool or use one or more Lean principles.</a:t>
            </a:r>
          </a:p>
          <a:p>
            <a:pPr lvl="1">
              <a:spcBef>
                <a:spcPts val="300"/>
              </a:spcBef>
              <a:spcAft>
                <a:spcPts val="600"/>
              </a:spcAft>
            </a:pPr>
            <a:r>
              <a:rPr lang="en-US" sz="1800" dirty="0"/>
              <a:t>Every countermeasure should be eliminating waste and aligned with the Goals of the A3 project.</a:t>
            </a:r>
          </a:p>
          <a:p>
            <a:pPr lvl="1">
              <a:spcBef>
                <a:spcPts val="300"/>
              </a:spcBef>
              <a:spcAft>
                <a:spcPts val="600"/>
              </a:spcAft>
            </a:pPr>
            <a:r>
              <a:rPr lang="en-US" sz="1800" dirty="0"/>
              <a:t>“Right-size” the countermeasure design.</a:t>
            </a:r>
          </a:p>
          <a:p>
            <a:pPr lvl="1">
              <a:spcBef>
                <a:spcPts val="300"/>
              </a:spcBef>
              <a:spcAft>
                <a:spcPts val="600"/>
              </a:spcAft>
            </a:pPr>
            <a:r>
              <a:rPr lang="en-US" sz="1800" dirty="0"/>
              <a:t>Verify alignment with larger organizational goals.</a:t>
            </a:r>
          </a:p>
          <a:p>
            <a:pPr lvl="1">
              <a:spcBef>
                <a:spcPts val="300"/>
              </a:spcBef>
              <a:spcAft>
                <a:spcPts val="600"/>
              </a:spcAft>
            </a:pPr>
            <a:r>
              <a:rPr lang="en-US" sz="1800" dirty="0"/>
              <a:t>Test solutions on a small scale, if possible.</a:t>
            </a:r>
          </a:p>
          <a:p>
            <a:pPr lvl="1">
              <a:spcBef>
                <a:spcPts val="300"/>
              </a:spcBef>
              <a:spcAft>
                <a:spcPts val="600"/>
              </a:spcAft>
            </a:pPr>
            <a:endParaRPr lang="en-US" sz="1800" dirty="0"/>
          </a:p>
          <a:p>
            <a:pPr lvl="0">
              <a:spcBef>
                <a:spcPts val="300"/>
              </a:spcBef>
              <a:spcAft>
                <a:spcPts val="600"/>
              </a:spcAft>
            </a:pPr>
            <a:r>
              <a:rPr lang="en-US" sz="1800" i="1" dirty="0"/>
              <a:t>Examples: </a:t>
            </a:r>
            <a:r>
              <a:rPr lang="en-US" sz="1800" i="0" dirty="0"/>
              <a:t>Standard Work, 5S, Visual Management, </a:t>
            </a:r>
            <a:endParaRPr lang="en-US" sz="1800" i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7E1B14A-15C8-4C75-BDAB-9034097B2DE1}" type="slidenum">
              <a:rPr lang="en-US" smtClean="0"/>
              <a:pPr/>
              <a:t>10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456E2F-3670-4639-8DC8-4AFA508102A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FA04149-9846-4E02-8B5F-EC799EDB535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DA14601-A812-4242-B67D-487CB5EE60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98E1C0-0D46-419B-B6CE-91AE5A994D6F}" type="datetimeFigureOut">
              <a:rPr lang="en-US" smtClean="0"/>
              <a:t>7/6/2020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24CE939-C93F-4BE1-B68E-A450493CBD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E5D69A1-1F35-473F-A1D4-0C006D7B27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E9D16E-0450-48C6-98D5-9DC1FD2E0B0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121808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8C7A7A-DF89-41D1-B3F2-7786116196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E816811-E70D-4138-94EF-D0501936816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BABBBED-FD9F-421C-80EE-2C01CA1BDB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98E1C0-0D46-419B-B6CE-91AE5A994D6F}" type="datetimeFigureOut">
              <a:rPr lang="en-US" smtClean="0"/>
              <a:t>7/6/2020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5F89ED7-FD07-46F1-9EAC-0F95EE4280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7783C1E-F8B2-48F8-A660-45088E1ADA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E9D16E-0450-48C6-98D5-9DC1FD2E0B0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92007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DDAACF32-719F-4B99-B1A6-3B21C38A2F7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6722F41-406D-4CBB-A055-F936196D3F6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CC65CE3-4CF6-4459-BDE7-8F8D05B14E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98E1C0-0D46-419B-B6CE-91AE5A994D6F}" type="datetimeFigureOut">
              <a:rPr lang="en-US" smtClean="0"/>
              <a:t>7/6/2020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B777FCB-1C4E-4F32-B6A0-A4CFF5D878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FA7CE71-CDEC-4988-95A2-5877D5802C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E9D16E-0450-48C6-98D5-9DC1FD2E0B0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61155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DF6C66-D3AA-46B3-8EC8-6218D3A504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80267EC-F0B8-4920-9000-011A6EAEFDB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77EAD8E-6989-4694-B387-5C4D4A3B41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98E1C0-0D46-419B-B6CE-91AE5A994D6F}" type="datetimeFigureOut">
              <a:rPr lang="en-US" smtClean="0"/>
              <a:t>7/6/2020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872A9B0-3641-49CB-B4F6-8409E15438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4D35F3C-05D4-4002-A26F-9EAF801CC1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E9D16E-0450-48C6-98D5-9DC1FD2E0B0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77376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D01F7E-C014-4CA5-B1A1-B94A18F0AE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A5FCBF3-2C03-4B55-B1A1-500DB5B76C9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876A7D0-31D0-4AFA-9538-D5830361F2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98E1C0-0D46-419B-B6CE-91AE5A994D6F}" type="datetimeFigureOut">
              <a:rPr lang="en-US" smtClean="0"/>
              <a:t>7/6/2020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5DAD3E0-3082-4B7C-B131-72E33FEE5B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9260B82-5E4C-4C29-B676-8F7A90D61D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E9D16E-0450-48C6-98D5-9DC1FD2E0B0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1941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6C3B78-8CD8-447A-8B9B-7734A53ACE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6604910-E3D5-47F4-8C4C-5ECF0979104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9F8F242-8322-4AE7-8649-3CD2FBF53FE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CE4C8E2-FDD0-480D-BC35-2545A0877F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98E1C0-0D46-419B-B6CE-91AE5A994D6F}" type="datetimeFigureOut">
              <a:rPr lang="en-US" smtClean="0"/>
              <a:t>7/6/2020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3F0C79E-1B4D-4951-A46E-DE5A7077FC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8B83715-7DE1-4882-99E1-9F78D5B611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E9D16E-0450-48C6-98D5-9DC1FD2E0B0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47059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869014-CBE3-4190-9DA4-0C592B0AED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5181214-F7D0-4BE8-8D62-A7B0764D77F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C85904A-6A02-4094-A320-BE23921306F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365388D-B290-439D-86E8-C325FB779C7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C267A5B-B11E-48D9-8EDF-443A42EFB9D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617A45F-3EAC-47FA-96D9-A0EAA0D365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98E1C0-0D46-419B-B6CE-91AE5A994D6F}" type="datetimeFigureOut">
              <a:rPr lang="en-US" smtClean="0"/>
              <a:t>7/6/2020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069D12B-950B-405F-81E6-79454089EF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A8CBA09-0B45-486D-812E-9AAC45ED1C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E9D16E-0450-48C6-98D5-9DC1FD2E0B0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91679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DF58B4-5B2D-4BC6-B48D-A350F12EB1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CDF66CD-C5A9-43B7-8234-C10CB0A081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98E1C0-0D46-419B-B6CE-91AE5A994D6F}" type="datetimeFigureOut">
              <a:rPr lang="en-US" smtClean="0"/>
              <a:t>7/6/2020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9E544D5-0A26-4EE5-98E9-944EC89036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1B1BC74-F87C-4EF3-B858-9B1474D468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E9D16E-0450-48C6-98D5-9DC1FD2E0B0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18980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A6405FC-8CFD-47B8-ADB9-C2472B0A10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98E1C0-0D46-419B-B6CE-91AE5A994D6F}" type="datetimeFigureOut">
              <a:rPr lang="en-US" smtClean="0"/>
              <a:t>7/6/2020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D6F5BD3-FF5E-4489-BC93-59A236D560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17E0F4F-E641-4597-BAA8-ABC461A5C6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E9D16E-0450-48C6-98D5-9DC1FD2E0B0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37835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7FD266-6487-4ED1-8C2D-10EB4C3467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425D6AF-28FD-473C-9464-C725FA00BC0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0D92212-3BCE-4F64-AF05-846CE41AD54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279960B-6434-4E44-8677-0B1E485FB5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98E1C0-0D46-419B-B6CE-91AE5A994D6F}" type="datetimeFigureOut">
              <a:rPr lang="en-US" smtClean="0"/>
              <a:t>7/6/2020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830DDFA-4419-476A-8425-D8DDF75DA7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B38A20C-4CAD-40A1-9019-29A1DBAF88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E9D16E-0450-48C6-98D5-9DC1FD2E0B0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39565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CF61B5-CB61-47DE-93DC-5FF0BEB1C1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230E3A8-2B37-48BF-BC6C-67374A50D33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AB73462-998B-40C3-8CF5-8C37FE46822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02938F6-8FBA-4F2E-8625-E3369B3B57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98E1C0-0D46-419B-B6CE-91AE5A994D6F}" type="datetimeFigureOut">
              <a:rPr lang="en-US" smtClean="0"/>
              <a:t>7/6/2020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4A30925-03A7-4B8A-8CB2-0DFC72949A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21A0014-D4FC-4E49-AC82-F4FAA4EF0D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E9D16E-0450-48C6-98D5-9DC1FD2E0B0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11718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42EF7C3-4C2B-471D-AEED-A46C7D1812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CF7319D-70B7-4EDF-94D1-1A50A9CDF07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77F91A6-3D94-461F-9867-FD24267D0C1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E98E1C0-0D46-419B-B6CE-91AE5A994D6F}" type="datetimeFigureOut">
              <a:rPr lang="en-US" smtClean="0"/>
              <a:t>7/6/2020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92EC0D5-92D0-4AE6-A5EE-D8DA0084813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1A03F81-C2AA-4A7C-B2E8-4B834A6D676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9E9D16E-0450-48C6-98D5-9DC1FD2E0B0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72693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C0B27210-D0CA-4654-B3E3-9ABB4F178EA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5A21477-FAA9-4DA1-9537-FBBB4A52EAE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746628" y="1783959"/>
            <a:ext cx="4645250" cy="2889114"/>
          </a:xfrm>
        </p:spPr>
        <p:txBody>
          <a:bodyPr anchor="b">
            <a:normAutofit/>
          </a:bodyPr>
          <a:lstStyle/>
          <a:p>
            <a:pPr algn="l"/>
            <a:r>
              <a:rPr lang="en-US">
                <a:solidFill>
                  <a:schemeClr val="bg1"/>
                </a:solidFill>
              </a:rPr>
              <a:t>Project Title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BB4EB49-B17C-4882-8E8C-C2EC3D4E984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746627" y="4750893"/>
            <a:ext cx="4645250" cy="1147863"/>
          </a:xfrm>
        </p:spPr>
        <p:txBody>
          <a:bodyPr anchor="t">
            <a:normAutofit/>
          </a:bodyPr>
          <a:lstStyle/>
          <a:p>
            <a:pPr algn="l"/>
            <a:r>
              <a:rPr lang="en-US" sz="2000">
                <a:solidFill>
                  <a:schemeClr val="bg1"/>
                </a:solidFill>
              </a:rPr>
              <a:t>Team Members</a:t>
            </a:r>
          </a:p>
          <a:p>
            <a:pPr algn="l"/>
            <a:r>
              <a:rPr lang="en-US" sz="2000">
                <a:solidFill>
                  <a:schemeClr val="bg1"/>
                </a:solidFill>
              </a:rPr>
              <a:t>Presentation date</a:t>
            </a:r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1DB7C82F-AB7E-4F0C-B829-FA1B9C41518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0"/>
            <a:ext cx="6172782" cy="6858000"/>
          </a:xfrm>
          <a:custGeom>
            <a:avLst/>
            <a:gdLst>
              <a:gd name="connsiteX0" fmla="*/ 6172782 w 6172782"/>
              <a:gd name="connsiteY0" fmla="*/ 0 h 6858000"/>
              <a:gd name="connsiteX1" fmla="*/ 69075 w 6172782"/>
              <a:gd name="connsiteY1" fmla="*/ 0 h 6858000"/>
              <a:gd name="connsiteX2" fmla="*/ 35131 w 6172782"/>
              <a:gd name="connsiteY2" fmla="*/ 267128 h 6858000"/>
              <a:gd name="connsiteX3" fmla="*/ 0 w 6172782"/>
              <a:gd name="connsiteY3" fmla="*/ 962845 h 6858000"/>
              <a:gd name="connsiteX4" fmla="*/ 3276103 w 6172782"/>
              <a:gd name="connsiteY4" fmla="*/ 6782205 h 6858000"/>
              <a:gd name="connsiteX5" fmla="*/ 3407923 w 6172782"/>
              <a:gd name="connsiteY5" fmla="*/ 6858000 h 6858000"/>
              <a:gd name="connsiteX6" fmla="*/ 6172782 w 6172782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172782" h="6858000">
                <a:moveTo>
                  <a:pt x="6172782" y="0"/>
                </a:moveTo>
                <a:lnTo>
                  <a:pt x="69075" y="0"/>
                </a:lnTo>
                <a:lnTo>
                  <a:pt x="35131" y="267128"/>
                </a:lnTo>
                <a:cubicBezTo>
                  <a:pt x="11901" y="495874"/>
                  <a:pt x="0" y="727970"/>
                  <a:pt x="0" y="962845"/>
                </a:cubicBezTo>
                <a:cubicBezTo>
                  <a:pt x="0" y="3429034"/>
                  <a:pt x="1312002" y="5588789"/>
                  <a:pt x="3276103" y="6782205"/>
                </a:cubicBezTo>
                <a:lnTo>
                  <a:pt x="3407923" y="6858000"/>
                </a:lnTo>
                <a:lnTo>
                  <a:pt x="6172782" y="6858000"/>
                </a:lnTo>
                <a:close/>
              </a:path>
            </a:pathLst>
          </a:custGeom>
          <a:solidFill>
            <a:schemeClr val="bg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70B66945-4967-4040-926D-DCA44313CDA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6024154" cy="6858000"/>
          </a:xfrm>
          <a:custGeom>
            <a:avLst/>
            <a:gdLst>
              <a:gd name="connsiteX0" fmla="*/ 0 w 6024154"/>
              <a:gd name="connsiteY0" fmla="*/ 0 h 6858000"/>
              <a:gd name="connsiteX1" fmla="*/ 5953780 w 6024154"/>
              <a:gd name="connsiteY1" fmla="*/ 0 h 6858000"/>
              <a:gd name="connsiteX2" fmla="*/ 5989880 w 6024154"/>
              <a:gd name="connsiteY2" fmla="*/ 284091 h 6858000"/>
              <a:gd name="connsiteX3" fmla="*/ 6024154 w 6024154"/>
              <a:gd name="connsiteY3" fmla="*/ 962844 h 6858000"/>
              <a:gd name="connsiteX4" fmla="*/ 2549934 w 6024154"/>
              <a:gd name="connsiteY4" fmla="*/ 6800152 h 6858000"/>
              <a:gd name="connsiteX5" fmla="*/ 2436987 w 6024154"/>
              <a:gd name="connsiteY5" fmla="*/ 6858000 h 6858000"/>
              <a:gd name="connsiteX6" fmla="*/ 0 w 6024154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024154" h="6858000">
                <a:moveTo>
                  <a:pt x="0" y="0"/>
                </a:moveTo>
                <a:lnTo>
                  <a:pt x="5953780" y="0"/>
                </a:lnTo>
                <a:lnTo>
                  <a:pt x="5989880" y="284091"/>
                </a:lnTo>
                <a:cubicBezTo>
                  <a:pt x="6012544" y="507260"/>
                  <a:pt x="6024154" y="733696"/>
                  <a:pt x="6024154" y="962844"/>
                </a:cubicBezTo>
                <a:cubicBezTo>
                  <a:pt x="6024154" y="3483472"/>
                  <a:pt x="4619336" y="5675986"/>
                  <a:pt x="2549934" y="6800152"/>
                </a:cubicBezTo>
                <a:lnTo>
                  <a:pt x="2436987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1B758C5-3D03-42C5-899E-3D97D87735F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9382" y="2082080"/>
            <a:ext cx="4047843" cy="13256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971788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52600" y="274638"/>
            <a:ext cx="8686800" cy="1143000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rgbClr val="00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Countermeasures/Plan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52600" y="274638"/>
            <a:ext cx="8686800" cy="1143000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rgbClr val="00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Implement/Do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0" y="274638"/>
            <a:ext cx="9144000" cy="1143000"/>
          </a:xfrm>
        </p:spPr>
        <p:txBody>
          <a:bodyPr>
            <a:noAutofit/>
          </a:bodyPr>
          <a:lstStyle/>
          <a:p>
            <a:r>
              <a:rPr lang="en-US" dirty="0">
                <a:solidFill>
                  <a:srgbClr val="00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Study/Check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>
                <a:solidFill>
                  <a:srgbClr val="00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Act or Adjust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00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What was learned/Conclusion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00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Next Steps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00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Disclosure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81200" y="1600201"/>
            <a:ext cx="8534400" cy="4525963"/>
          </a:xfrm>
        </p:spPr>
        <p:txBody>
          <a:bodyPr/>
          <a:lstStyle/>
          <a:p>
            <a:r>
              <a:rPr lang="en-US" dirty="0"/>
              <a:t>I have no actual or potential conflict of interest in relation to this program/presentation.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00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Problem Statement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00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Project Scope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00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Background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00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Current Condition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00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Root Cause Analysis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00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Team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00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Goals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</TotalTime>
  <Words>988</Words>
  <Application>Microsoft Office PowerPoint</Application>
  <PresentationFormat>Widescreen</PresentationFormat>
  <Paragraphs>131</Paragraphs>
  <Slides>15</Slides>
  <Notes>14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1" baseType="lpstr">
      <vt:lpstr>Arial</vt:lpstr>
      <vt:lpstr>Calibri</vt:lpstr>
      <vt:lpstr>Calibri Light</vt:lpstr>
      <vt:lpstr>Courier New</vt:lpstr>
      <vt:lpstr>Wingdings</vt:lpstr>
      <vt:lpstr>Office Theme</vt:lpstr>
      <vt:lpstr>Project Title</vt:lpstr>
      <vt:lpstr>Disclosure</vt:lpstr>
      <vt:lpstr>Problem Statement</vt:lpstr>
      <vt:lpstr>Project Scope</vt:lpstr>
      <vt:lpstr>Background</vt:lpstr>
      <vt:lpstr>Current Condition</vt:lpstr>
      <vt:lpstr>Root Cause Analysis </vt:lpstr>
      <vt:lpstr>Team </vt:lpstr>
      <vt:lpstr>Goals </vt:lpstr>
      <vt:lpstr>Countermeasures/Plan</vt:lpstr>
      <vt:lpstr>Implement/Do</vt:lpstr>
      <vt:lpstr>Study/Check</vt:lpstr>
      <vt:lpstr>Act or Adjust</vt:lpstr>
      <vt:lpstr>What was learned/Conclusion</vt:lpstr>
      <vt:lpstr>Next Steps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Project Title</dc:title>
  <dc:creator>Christina Hermos</dc:creator>
  <cp:lastModifiedBy>Wynne, Kathryn</cp:lastModifiedBy>
  <cp:revision>2</cp:revision>
  <dcterms:created xsi:type="dcterms:W3CDTF">2019-04-17T17:08:56Z</dcterms:created>
  <dcterms:modified xsi:type="dcterms:W3CDTF">2020-07-06T19:44:44Z</dcterms:modified>
</cp:coreProperties>
</file>