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591" r:id="rId3"/>
    <p:sldId id="420" r:id="rId4"/>
    <p:sldId id="592" r:id="rId5"/>
    <p:sldId id="422" r:id="rId6"/>
    <p:sldId id="421" r:id="rId7"/>
    <p:sldId id="419" r:id="rId8"/>
    <p:sldId id="423" r:id="rId9"/>
    <p:sldId id="598" r:id="rId10"/>
    <p:sldId id="593" r:id="rId11"/>
    <p:sldId id="594" r:id="rId12"/>
    <p:sldId id="595" r:id="rId13"/>
    <p:sldId id="424" r:id="rId14"/>
    <p:sldId id="596" r:id="rId15"/>
    <p:sldId id="425" r:id="rId16"/>
    <p:sldId id="597" r:id="rId17"/>
    <p:sldId id="267" r:id="rId18"/>
    <p:sldId id="563" r:id="rId19"/>
    <p:sldId id="564" r:id="rId20"/>
    <p:sldId id="257" r:id="rId21"/>
    <p:sldId id="265" r:id="rId22"/>
    <p:sldId id="260" r:id="rId23"/>
    <p:sldId id="264" r:id="rId24"/>
    <p:sldId id="258" r:id="rId25"/>
    <p:sldId id="261" r:id="rId26"/>
    <p:sldId id="262" r:id="rId27"/>
    <p:sldId id="266" r:id="rId28"/>
    <p:sldId id="565" r:id="rId29"/>
    <p:sldId id="276" r:id="rId30"/>
    <p:sldId id="268" r:id="rId31"/>
    <p:sldId id="273" r:id="rId32"/>
    <p:sldId id="274" r:id="rId33"/>
    <p:sldId id="275" r:id="rId34"/>
    <p:sldId id="269" r:id="rId35"/>
    <p:sldId id="277" r:id="rId36"/>
    <p:sldId id="573" r:id="rId37"/>
    <p:sldId id="566" r:id="rId38"/>
    <p:sldId id="270" r:id="rId39"/>
    <p:sldId id="567" r:id="rId40"/>
    <p:sldId id="568" r:id="rId41"/>
    <p:sldId id="569" r:id="rId42"/>
    <p:sldId id="570" r:id="rId43"/>
    <p:sldId id="571" r:id="rId44"/>
    <p:sldId id="272" r:id="rId45"/>
    <p:sldId id="572" r:id="rId46"/>
    <p:sldId id="278" r:id="rId47"/>
    <p:sldId id="582" r:id="rId48"/>
    <p:sldId id="583" r:id="rId49"/>
    <p:sldId id="584" r:id="rId50"/>
    <p:sldId id="271" r:id="rId51"/>
    <p:sldId id="585" r:id="rId52"/>
    <p:sldId id="586" r:id="rId53"/>
    <p:sldId id="587" r:id="rId54"/>
    <p:sldId id="588" r:id="rId55"/>
    <p:sldId id="59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F47962-566C-47E6-BCA2-8DF94B6E3896}">
          <p14:sldIdLst>
            <p14:sldId id="256"/>
          </p14:sldIdLst>
        </p14:section>
        <p14:section name="Epidemiology - Discovery - GM" id="{77C83E03-F751-4ADC-A83A-69643F6451C5}">
          <p14:sldIdLst>
            <p14:sldId id="591"/>
            <p14:sldId id="420"/>
            <p14:sldId id="592"/>
            <p14:sldId id="422"/>
            <p14:sldId id="421"/>
            <p14:sldId id="419"/>
            <p14:sldId id="423"/>
            <p14:sldId id="598"/>
            <p14:sldId id="593"/>
            <p14:sldId id="594"/>
            <p14:sldId id="595"/>
            <p14:sldId id="424"/>
            <p14:sldId id="596"/>
            <p14:sldId id="425"/>
            <p14:sldId id="597"/>
          </p14:sldIdLst>
        </p14:section>
        <p14:section name="Part I - Basic Science - KG" id="{EA50E0AF-2B7F-40A7-83CA-6666091B5DE0}">
          <p14:sldIdLst>
            <p14:sldId id="267"/>
            <p14:sldId id="563"/>
            <p14:sldId id="564"/>
            <p14:sldId id="257"/>
            <p14:sldId id="265"/>
            <p14:sldId id="260"/>
            <p14:sldId id="264"/>
            <p14:sldId id="258"/>
            <p14:sldId id="261"/>
            <p14:sldId id="262"/>
            <p14:sldId id="266"/>
          </p14:sldIdLst>
        </p14:section>
        <p14:section name="Part II - Basic Science - JZ" id="{D264E349-52F5-492F-AED3-3184AF121419}">
          <p14:sldIdLst>
            <p14:sldId id="565"/>
            <p14:sldId id="276"/>
            <p14:sldId id="268"/>
            <p14:sldId id="273"/>
            <p14:sldId id="274"/>
            <p14:sldId id="275"/>
            <p14:sldId id="269"/>
            <p14:sldId id="277"/>
          </p14:sldIdLst>
        </p14:section>
        <p14:section name="Part III - Basic Science - NP" id="{4D2CBAC6-0875-4E4F-B67D-553F43D0E4CE}">
          <p14:sldIdLst>
            <p14:sldId id="573"/>
            <p14:sldId id="566"/>
            <p14:sldId id="270"/>
            <p14:sldId id="567"/>
            <p14:sldId id="568"/>
            <p14:sldId id="569"/>
            <p14:sldId id="570"/>
            <p14:sldId id="571"/>
            <p14:sldId id="272"/>
            <p14:sldId id="572"/>
            <p14:sldId id="278"/>
          </p14:sldIdLst>
        </p14:section>
        <p14:section name="Epidemiology - Future - ED" id="{5CFEDBBA-B51C-4590-8676-4B455D7477CF}">
          <p14:sldIdLst>
            <p14:sldId id="582"/>
            <p14:sldId id="583"/>
            <p14:sldId id="584"/>
            <p14:sldId id="271"/>
            <p14:sldId id="585"/>
            <p14:sldId id="586"/>
            <p14:sldId id="587"/>
            <p14:sldId id="588"/>
            <p14:sldId id="59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o, Kevin" initials="GK" lastIdx="1" clrIdx="0">
    <p:extLst>
      <p:ext uri="{19B8F6BF-5375-455C-9EA6-DF929625EA0E}">
        <p15:presenceInfo xmlns:p15="http://schemas.microsoft.com/office/powerpoint/2012/main" userId="S::Kevin.Gao@umassmed.edu::bb72e6f4-f19c-4cf2-a05c-f81ec910b0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2274" autoAdjust="0"/>
  </p:normalViewPr>
  <p:slideViewPr>
    <p:cSldViewPr snapToGrid="0">
      <p:cViewPr varScale="1">
        <p:scale>
          <a:sx n="49" d="100"/>
          <a:sy n="49" d="100"/>
        </p:scale>
        <p:origin x="1326" y="21"/>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5784B-272F-40FA-A356-15E60F3EF3CB}"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7BB3AA-7F9D-492A-B006-4E5CAD6352F3}" type="slidenum">
              <a:rPr lang="en-US" smtClean="0"/>
              <a:t>‹#›</a:t>
            </a:fld>
            <a:endParaRPr lang="en-US"/>
          </a:p>
        </p:txBody>
      </p:sp>
    </p:spTree>
    <p:extLst>
      <p:ext uri="{BB962C8B-B14F-4D97-AF65-F5344CB8AC3E}">
        <p14:creationId xmlns:p14="http://schemas.microsoft.com/office/powerpoint/2010/main" val="50511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afetyandhealthmagazine.com/articles/12507-silicosis-what-it-is-and-how-to-avoid-it"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extras.sltrib.com/china/graphics/Silicosis_graphic.jp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afetyandhealthmagazine.com/articles/12507-silicosis-what-it-is-and-how-to-avoid-i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afetyandhealthmagazine.com/articles/12507-silicosis-what-it-is-and-how-to-avoid-i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d7ef35af0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d7ef35af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As you just heard, NSF is a serious disease that has an interesting and rather circumscribed history. It’s interesting because it follows a somewhat “traditional” epidemiological path from discovery to research and understand and, ultimately, prevention and population level management. </a:t>
            </a:r>
          </a:p>
          <a:p>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Late 80s/early 90s</a:t>
            </a:r>
          </a:p>
          <a:p>
            <a:pPr lvl="1"/>
            <a:r>
              <a:rPr lang="en-US" sz="1100" b="0" i="0" u="none" strike="noStrike" cap="none" dirty="0">
                <a:solidFill>
                  <a:srgbClr val="000000"/>
                </a:solidFill>
                <a:effectLst/>
                <a:latin typeface="Arial"/>
                <a:ea typeface="Arial"/>
                <a:cs typeface="Arial"/>
                <a:sym typeface="Arial"/>
              </a:rPr>
              <a:t>The first gadolinium-based contrast agents (GBCA) were approved by FDA in the late 80s and early 90s to be used in MRI scans with contrast. </a:t>
            </a:r>
          </a:p>
          <a:p>
            <a:pPr lvl="1"/>
            <a:r>
              <a:rPr lang="en-US" sz="1100" b="0" i="0" u="none" strike="noStrike" cap="none" dirty="0">
                <a:solidFill>
                  <a:srgbClr val="000000"/>
                </a:solidFill>
                <a:effectLst/>
                <a:latin typeface="Arial"/>
                <a:ea typeface="Arial"/>
                <a:cs typeface="Arial"/>
                <a:sym typeface="Arial"/>
              </a:rPr>
              <a:t>GBCAs became commonplace in the 1990s and early 2000s in patients with any degree of renal impairment b/c GBCAs were not associated with the same rates of nephrotoxicity as iodinated contrast agents</a:t>
            </a:r>
          </a:p>
          <a:p>
            <a:pPr lvl="1"/>
            <a:r>
              <a:rPr lang="en-US" sz="1100" b="0" i="0" u="none" strike="noStrike" cap="none" dirty="0">
                <a:solidFill>
                  <a:srgbClr val="000000"/>
                </a:solidFill>
                <a:effectLst/>
                <a:latin typeface="Arial"/>
                <a:ea typeface="Arial"/>
                <a:cs typeface="Arial"/>
                <a:sym typeface="Arial"/>
              </a:rPr>
              <a:t>However, with this uptake - a new disease entity was observed and described in patients with kidney disease</a:t>
            </a:r>
          </a:p>
          <a:p>
            <a:pPr marL="158750" lvl="0" indent="0">
              <a:buNone/>
            </a:pPr>
            <a:endParaRPr lang="en-US" sz="1100" b="1" i="0" u="none" strike="noStrike" cap="none" dirty="0">
              <a:solidFill>
                <a:srgbClr val="000000"/>
              </a:solidFill>
              <a:effectLst/>
              <a:latin typeface="Arial"/>
              <a:ea typeface="Arial"/>
              <a:cs typeface="Arial"/>
              <a:sym typeface="Arial"/>
            </a:endParaRPr>
          </a:p>
          <a:p>
            <a:pPr marL="158750" lvl="0" indent="0">
              <a:buNone/>
            </a:pPr>
            <a:r>
              <a:rPr lang="en-US" sz="1100" b="1" i="0" u="none" strike="noStrike" cap="none" dirty="0">
                <a:solidFill>
                  <a:srgbClr val="000000"/>
                </a:solidFill>
                <a:effectLst/>
                <a:latin typeface="Arial"/>
                <a:ea typeface="Arial"/>
                <a:cs typeface="Arial"/>
                <a:sym typeface="Arial"/>
              </a:rPr>
              <a:t>--</a:t>
            </a:r>
          </a:p>
          <a:p>
            <a:pPr lvl="1"/>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1997 – first observation</a:t>
            </a:r>
          </a:p>
          <a:p>
            <a:pPr lvl="1"/>
            <a:r>
              <a:rPr lang="en-US" sz="1100" b="0" i="0" u="none" strike="noStrike" cap="none" dirty="0">
                <a:solidFill>
                  <a:srgbClr val="000000"/>
                </a:solidFill>
                <a:effectLst/>
                <a:latin typeface="Arial"/>
                <a:ea typeface="Arial"/>
                <a:cs typeface="Arial"/>
                <a:sym typeface="Arial"/>
              </a:rPr>
              <a:t>First cases of NSF observed in 1997 at Sharp Memorial Hospital in San Diego, California.</a:t>
            </a:r>
            <a:r>
              <a:rPr lang="en-US" dirty="0">
                <a:effectLst/>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2000 – first case series published</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b="1" i="0" u="none" strike="noStrike" cap="none" dirty="0">
              <a:solidFill>
                <a:srgbClr val="000000"/>
              </a:solidFill>
              <a:effectLst/>
              <a:latin typeface="Arial"/>
              <a:ea typeface="Arial"/>
              <a:cs typeface="Arial"/>
              <a:sym typeface="Arial"/>
            </a:endParaRPr>
          </a:p>
          <a:p>
            <a:pPr lvl="1"/>
            <a:endParaRPr lang="en-US" dirty="0">
              <a:effectLst/>
            </a:endParaRPr>
          </a:p>
        </p:txBody>
      </p:sp>
    </p:spTree>
    <p:extLst>
      <p:ext uri="{BB962C8B-B14F-4D97-AF65-F5344CB8AC3E}">
        <p14:creationId xmlns:p14="http://schemas.microsoft.com/office/powerpoint/2010/main" val="145899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d7ef35af0_0_163:notes"/>
          <p:cNvSpPr txBox="1">
            <a:spLocks noGrp="1"/>
          </p:cNvSpPr>
          <p:nvPr>
            <p:ph type="body" idx="1"/>
          </p:nvPr>
        </p:nvSpPr>
        <p:spPr>
          <a:xfrm>
            <a:off x="686291" y="4343179"/>
            <a:ext cx="54855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chemeClr val="dk1"/>
                </a:solidFill>
              </a:rPr>
              <a:t>Dr. Kay and others have nicely applied Bradford Hill criteria to contend that the relationship between high-risk GBCAs and NSF is not just an association but reflects causation</a:t>
            </a:r>
          </a:p>
          <a:p>
            <a:pPr marL="0" lvl="0" indent="0" algn="l" rtl="0">
              <a:spcBef>
                <a:spcPts val="0"/>
              </a:spcBef>
              <a:spcAft>
                <a:spcPts val="0"/>
              </a:spcAft>
              <a:buNone/>
            </a:pPr>
            <a:endParaRPr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Strength of association, </a:t>
            </a:r>
          </a:p>
          <a:p>
            <a:pPr marL="628650" lvl="1" indent="-171450" algn="l" rtl="0">
              <a:lnSpc>
                <a:spcPct val="115000"/>
              </a:lnSpc>
              <a:spcBef>
                <a:spcPts val="1200"/>
              </a:spcBef>
              <a:spcAft>
                <a:spcPts val="0"/>
              </a:spcAft>
            </a:pPr>
            <a:r>
              <a:rPr lang="en" sz="900" dirty="0">
                <a:solidFill>
                  <a:schemeClr val="dk1"/>
                </a:solidFill>
              </a:rPr>
              <a:t>Odds ratio of 26.7 for the association between GBCA exposure and subsequent NSF, comparable to the odds ratio associating heavy cigarette smoking with lung cancer</a:t>
            </a:r>
          </a:p>
          <a:p>
            <a:pPr marL="628650" lvl="1" indent="-171450" algn="l" rtl="0">
              <a:lnSpc>
                <a:spcPct val="115000"/>
              </a:lnSpc>
              <a:spcBef>
                <a:spcPts val="1200"/>
              </a:spcBef>
              <a:spcAft>
                <a:spcPts val="0"/>
              </a:spcAft>
            </a:pPr>
            <a:endParaRPr lang="en"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Consistency, </a:t>
            </a:r>
          </a:p>
          <a:p>
            <a:pPr marL="628650" lvl="1" indent="-171450" algn="l" rtl="0">
              <a:lnSpc>
                <a:spcPct val="115000"/>
              </a:lnSpc>
              <a:spcBef>
                <a:spcPts val="1200"/>
              </a:spcBef>
              <a:spcAft>
                <a:spcPts val="0"/>
              </a:spcAft>
            </a:pPr>
            <a:r>
              <a:rPr lang="en" sz="900" dirty="0">
                <a:solidFill>
                  <a:schemeClr val="dk1"/>
                </a:solidFill>
              </a:rPr>
              <a:t>many independent investigators working at different institutions in different countries identified similarly strong associations between exposure to high-risk GBCAs and NSF</a:t>
            </a:r>
          </a:p>
          <a:p>
            <a:pPr marL="628650" lvl="1" indent="-171450" algn="l" rtl="0">
              <a:lnSpc>
                <a:spcPct val="115000"/>
              </a:lnSpc>
              <a:spcBef>
                <a:spcPts val="1200"/>
              </a:spcBef>
              <a:spcAft>
                <a:spcPts val="0"/>
              </a:spcAft>
            </a:pPr>
            <a:endParaRPr lang="en"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Specificity </a:t>
            </a:r>
          </a:p>
          <a:p>
            <a:pPr marL="628650" lvl="1" indent="-171450" algn="l" rtl="0">
              <a:lnSpc>
                <a:spcPct val="115000"/>
              </a:lnSpc>
              <a:spcBef>
                <a:spcPts val="1200"/>
              </a:spcBef>
              <a:spcAft>
                <a:spcPts val="0"/>
              </a:spcAft>
            </a:pPr>
            <a:r>
              <a:rPr lang="en" sz="900" dirty="0">
                <a:solidFill>
                  <a:schemeClr val="dk1"/>
                </a:solidFill>
              </a:rPr>
              <a:t>fulfilled by the lack of convincing cases of NSF that have occurred without known GBCA exposure; </a:t>
            </a:r>
          </a:p>
          <a:p>
            <a:pPr marL="171450" lvl="0" indent="-171450" algn="l" rtl="0">
              <a:lnSpc>
                <a:spcPct val="115000"/>
              </a:lnSpc>
              <a:spcBef>
                <a:spcPts val="1200"/>
              </a:spcBef>
              <a:spcAft>
                <a:spcPts val="0"/>
              </a:spcAft>
            </a:pPr>
            <a:endParaRPr lang="en"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Almost all reports of NSF cases have confirmed </a:t>
            </a:r>
            <a:r>
              <a:rPr lang="en" sz="900" b="1" dirty="0">
                <a:solidFill>
                  <a:schemeClr val="dk1"/>
                </a:solidFill>
              </a:rPr>
              <a:t>temporality</a:t>
            </a:r>
            <a:r>
              <a:rPr lang="en" sz="900" dirty="0">
                <a:solidFill>
                  <a:schemeClr val="dk1"/>
                </a:solidFill>
              </a:rPr>
              <a:t> of the relationship in that GBCA exposure occurred prior to the development of NSF. </a:t>
            </a:r>
          </a:p>
          <a:p>
            <a:pPr marL="628650" lvl="1" indent="-171450" algn="l" rtl="0">
              <a:lnSpc>
                <a:spcPct val="115000"/>
              </a:lnSpc>
              <a:spcBef>
                <a:spcPts val="1200"/>
              </a:spcBef>
              <a:spcAft>
                <a:spcPts val="0"/>
              </a:spcAft>
            </a:pPr>
            <a:r>
              <a:rPr lang="en" sz="900" dirty="0">
                <a:solidFill>
                  <a:schemeClr val="dk1"/>
                </a:solidFill>
              </a:rPr>
              <a:t>The time to disease onset may be days to years after the last GBCA exposure (9, 10, 20). </a:t>
            </a:r>
          </a:p>
          <a:p>
            <a:pPr marL="628650" marR="0" lvl="1" indent="-171450" algn="l" defTabSz="914400" rtl="0" eaLnBrk="1" fontAlgn="auto" latinLnBrk="0" hangingPunct="1">
              <a:lnSpc>
                <a:spcPct val="115000"/>
              </a:lnSpc>
              <a:spcBef>
                <a:spcPts val="1200"/>
              </a:spcBef>
              <a:spcAft>
                <a:spcPts val="0"/>
              </a:spcAft>
              <a:buClr>
                <a:srgbClr val="000000"/>
              </a:buClr>
              <a:buSzPts val="1100"/>
              <a:buFont typeface="Arial"/>
              <a:buChar char="○"/>
              <a:tabLst/>
              <a:defRPr/>
            </a:pPr>
            <a:r>
              <a:rPr lang="en-US" sz="900" dirty="0">
                <a:solidFill>
                  <a:schemeClr val="dk1"/>
                </a:solidFill>
              </a:rPr>
              <a:t>This is perhaps the most compelling evidence that high-risk GBCAs cause NSF </a:t>
            </a:r>
          </a:p>
          <a:p>
            <a:pPr marL="628650" marR="0" lvl="1" indent="-171450" algn="l" defTabSz="914400" rtl="0" eaLnBrk="1" fontAlgn="auto" latinLnBrk="0" hangingPunct="1">
              <a:lnSpc>
                <a:spcPct val="115000"/>
              </a:lnSpc>
              <a:spcBef>
                <a:spcPts val="1200"/>
              </a:spcBef>
              <a:spcAft>
                <a:spcPts val="0"/>
              </a:spcAft>
              <a:buClr>
                <a:srgbClr val="000000"/>
              </a:buClr>
              <a:buSzPts val="1100"/>
              <a:buFont typeface="Arial"/>
              <a:buChar char="○"/>
              <a:tabLst/>
              <a:defRPr/>
            </a:pPr>
            <a:r>
              <a:rPr lang="en-US" sz="900" dirty="0">
                <a:solidFill>
                  <a:schemeClr val="dk1"/>
                </a:solidFill>
              </a:rPr>
              <a:t>Before GBCAs, NSF did not exist as a disease entity. Shortly after GBCA use became widespread in patients with renal dysfunction, NSF appeared. </a:t>
            </a:r>
          </a:p>
          <a:p>
            <a:pPr marL="1085850" marR="0" lvl="2" indent="-171450" algn="l" defTabSz="914400" rtl="0" eaLnBrk="1" fontAlgn="auto" latinLnBrk="0" hangingPunct="1">
              <a:lnSpc>
                <a:spcPct val="115000"/>
              </a:lnSpc>
              <a:spcBef>
                <a:spcPts val="1200"/>
              </a:spcBef>
              <a:spcAft>
                <a:spcPts val="0"/>
              </a:spcAft>
              <a:buClr>
                <a:srgbClr val="000000"/>
              </a:buClr>
              <a:buSzPts val="1100"/>
              <a:buFont typeface="Arial"/>
              <a:buChar char="○"/>
              <a:tabLst/>
              <a:defRPr/>
            </a:pPr>
            <a:r>
              <a:rPr lang="en-US" sz="900" dirty="0">
                <a:solidFill>
                  <a:schemeClr val="dk1"/>
                </a:solidFill>
              </a:rPr>
              <a:t>After restrictions were placed on the use of high-risk GBCAs in patients with renal dysfunction, NSF essentially ceased to exist. </a:t>
            </a:r>
          </a:p>
          <a:p>
            <a:pPr marL="628650" lvl="1" indent="-171450" algn="l" rtl="0">
              <a:lnSpc>
                <a:spcPct val="115000"/>
              </a:lnSpc>
              <a:spcBef>
                <a:spcPts val="1200"/>
              </a:spcBef>
              <a:spcAft>
                <a:spcPts val="0"/>
              </a:spcAft>
            </a:pPr>
            <a:endParaRPr lang="en"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The biologic gradient criterion </a:t>
            </a:r>
          </a:p>
          <a:p>
            <a:pPr marL="628650" lvl="1" indent="-171450" algn="l" rtl="0">
              <a:lnSpc>
                <a:spcPct val="115000"/>
              </a:lnSpc>
              <a:spcBef>
                <a:spcPts val="1200"/>
              </a:spcBef>
              <a:spcAft>
                <a:spcPts val="0"/>
              </a:spcAft>
            </a:pPr>
            <a:r>
              <a:rPr lang="en" sz="900" dirty="0">
                <a:solidFill>
                  <a:schemeClr val="dk1"/>
                </a:solidFill>
              </a:rPr>
              <a:t>fulfilled by the many studies that have shown an inverse relationship between the cumulative GBCA dose and the time to onset</a:t>
            </a:r>
          </a:p>
          <a:p>
            <a:pPr marL="628650" lvl="1" indent="-171450" algn="l" rtl="0">
              <a:lnSpc>
                <a:spcPct val="115000"/>
              </a:lnSpc>
              <a:spcBef>
                <a:spcPts val="1200"/>
              </a:spcBef>
              <a:spcAft>
                <a:spcPts val="0"/>
              </a:spcAft>
            </a:pPr>
            <a:r>
              <a:rPr lang="en" sz="900" dirty="0">
                <a:solidFill>
                  <a:schemeClr val="dk1"/>
                </a:solidFill>
              </a:rPr>
              <a:t> </a:t>
            </a:r>
          </a:p>
          <a:p>
            <a:pPr marL="171450" lvl="0" indent="-171450" algn="l" rtl="0">
              <a:lnSpc>
                <a:spcPct val="115000"/>
              </a:lnSpc>
              <a:spcBef>
                <a:spcPts val="1200"/>
              </a:spcBef>
              <a:spcAft>
                <a:spcPts val="0"/>
              </a:spcAft>
            </a:pPr>
            <a:r>
              <a:rPr lang="en" sz="900" dirty="0">
                <a:solidFill>
                  <a:schemeClr val="dk1"/>
                </a:solidFill>
              </a:rPr>
              <a:t>Biologic plausibility is supported by the </a:t>
            </a:r>
          </a:p>
          <a:p>
            <a:pPr marL="628650" lvl="1" indent="-171450" algn="l" rtl="0">
              <a:lnSpc>
                <a:spcPct val="115000"/>
              </a:lnSpc>
              <a:spcBef>
                <a:spcPts val="1200"/>
              </a:spcBef>
              <a:spcAft>
                <a:spcPts val="0"/>
              </a:spcAft>
            </a:pPr>
            <a:r>
              <a:rPr lang="en" sz="900" dirty="0">
                <a:solidFill>
                  <a:schemeClr val="dk1"/>
                </a:solidFill>
              </a:rPr>
              <a:t>many molecular, cellular, and animal studies substantiating the hypothesis that free Gd</a:t>
            </a:r>
            <a:r>
              <a:rPr lang="en" sz="600" dirty="0">
                <a:solidFill>
                  <a:schemeClr val="dk1"/>
                </a:solidFill>
              </a:rPr>
              <a:t>+3 </a:t>
            </a:r>
            <a:r>
              <a:rPr lang="en" sz="900" dirty="0">
                <a:solidFill>
                  <a:schemeClr val="dk1"/>
                </a:solidFill>
              </a:rPr>
              <a:t>dissociates from the least stable GBCAs and triggers a series of cellular events that result in tissue fibrosis. </a:t>
            </a:r>
          </a:p>
          <a:p>
            <a:pPr marL="171450" lvl="0" indent="-171450" algn="l" rtl="0">
              <a:lnSpc>
                <a:spcPct val="115000"/>
              </a:lnSpc>
              <a:spcBef>
                <a:spcPts val="1200"/>
              </a:spcBef>
              <a:spcAft>
                <a:spcPts val="0"/>
              </a:spcAft>
            </a:pPr>
            <a:endParaRPr lang="en"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Coherence</a:t>
            </a:r>
          </a:p>
          <a:p>
            <a:pPr marL="628650" lvl="1" indent="-171450" algn="l" rtl="0">
              <a:lnSpc>
                <a:spcPct val="115000"/>
              </a:lnSpc>
              <a:spcBef>
                <a:spcPts val="1200"/>
              </a:spcBef>
              <a:spcAft>
                <a:spcPts val="0"/>
              </a:spcAft>
            </a:pPr>
            <a:r>
              <a:rPr lang="en" sz="900" dirty="0">
                <a:solidFill>
                  <a:schemeClr val="dk1"/>
                </a:solidFill>
              </a:rPr>
              <a:t>No strong data that would contradict the conclusion that high-risk GBCAs cause NSF</a:t>
            </a:r>
          </a:p>
          <a:p>
            <a:pPr marL="628650" lvl="1" indent="-171450" algn="l" rtl="0">
              <a:lnSpc>
                <a:spcPct val="115000"/>
              </a:lnSpc>
              <a:spcBef>
                <a:spcPts val="1200"/>
              </a:spcBef>
              <a:spcAft>
                <a:spcPts val="0"/>
              </a:spcAft>
            </a:pPr>
            <a:endParaRPr lang="en"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Experiment</a:t>
            </a:r>
          </a:p>
          <a:p>
            <a:pPr marL="628650" lvl="1" indent="-171450" algn="l" rtl="0">
              <a:lnSpc>
                <a:spcPct val="115000"/>
              </a:lnSpc>
              <a:spcBef>
                <a:spcPts val="1200"/>
              </a:spcBef>
              <a:spcAft>
                <a:spcPts val="0"/>
              </a:spcAft>
            </a:pPr>
            <a:r>
              <a:rPr lang="en" sz="900" dirty="0">
                <a:solidFill>
                  <a:schemeClr val="dk1"/>
                </a:solidFill>
              </a:rPr>
              <a:t>Data from animal models of NSF also contribute to fulfillment of the experiment criterion; formulated gadodiamide induces NSF-like changes in the skin and other organs of treated animals. </a:t>
            </a:r>
          </a:p>
          <a:p>
            <a:pPr marL="628650" lvl="1" indent="-171450" algn="l" rtl="0">
              <a:lnSpc>
                <a:spcPct val="115000"/>
              </a:lnSpc>
              <a:spcBef>
                <a:spcPts val="1200"/>
              </a:spcBef>
              <a:spcAft>
                <a:spcPts val="0"/>
              </a:spcAft>
            </a:pPr>
            <a:r>
              <a:rPr lang="en" sz="900" dirty="0">
                <a:solidFill>
                  <a:schemeClr val="dk1"/>
                </a:solidFill>
              </a:rPr>
              <a:t>Clearly, it would be unethical to attempt to fulfill the experiment criterion with a randomized clinical trial administering high-risk GBCAs to patients with renal dysfunction. </a:t>
            </a:r>
          </a:p>
          <a:p>
            <a:pPr marL="1085850" lvl="2" indent="-171450" algn="l" rtl="0">
              <a:lnSpc>
                <a:spcPct val="115000"/>
              </a:lnSpc>
              <a:spcBef>
                <a:spcPts val="1200"/>
              </a:spcBef>
              <a:spcAft>
                <a:spcPts val="0"/>
              </a:spcAft>
            </a:pPr>
            <a:r>
              <a:rPr lang="en" sz="900" dirty="0">
                <a:solidFill>
                  <a:schemeClr val="dk1"/>
                </a:solidFill>
              </a:rPr>
              <a:t>However, guide- lines that proscribe the administration of high-risk GBCAs to patients with renal dysfunction have effectively eliminated incident cases of NSF (23, 57, 60, 62, 87–90). </a:t>
            </a:r>
          </a:p>
          <a:p>
            <a:pPr marL="628650" lvl="1" indent="-171450" algn="l" rtl="0">
              <a:lnSpc>
                <a:spcPct val="115000"/>
              </a:lnSpc>
              <a:spcBef>
                <a:spcPts val="1200"/>
              </a:spcBef>
              <a:spcAft>
                <a:spcPts val="0"/>
              </a:spcAft>
            </a:pPr>
            <a:endParaRPr lang="en" sz="900" dirty="0">
              <a:solidFill>
                <a:schemeClr val="dk1"/>
              </a:solidFill>
            </a:endParaRPr>
          </a:p>
          <a:p>
            <a:pPr marL="171450" lvl="0" indent="-171450" algn="l" rtl="0">
              <a:lnSpc>
                <a:spcPct val="115000"/>
              </a:lnSpc>
              <a:spcBef>
                <a:spcPts val="1200"/>
              </a:spcBef>
              <a:spcAft>
                <a:spcPts val="0"/>
              </a:spcAft>
            </a:pPr>
            <a:r>
              <a:rPr lang="en" sz="900" dirty="0">
                <a:solidFill>
                  <a:schemeClr val="dk1"/>
                </a:solidFill>
              </a:rPr>
              <a:t>Analogy</a:t>
            </a:r>
          </a:p>
          <a:p>
            <a:pPr marL="628650" lvl="1" indent="-171450" algn="l" rtl="0">
              <a:lnSpc>
                <a:spcPct val="115000"/>
              </a:lnSpc>
              <a:spcBef>
                <a:spcPts val="1200"/>
              </a:spcBef>
              <a:spcAft>
                <a:spcPts val="0"/>
              </a:spcAft>
            </a:pPr>
            <a:r>
              <a:rPr lang="en" sz="900" dirty="0">
                <a:solidFill>
                  <a:schemeClr val="dk1"/>
                </a:solidFill>
              </a:rPr>
              <a:t>fulfilled by the historic observation that other environmental triggers, such as contaminated rapeseed oil and L-tryptophan, caused the fibrosing disorders Spanish toxic oil syndrome (91) and eosinophilia myalgia syndrome (92), respectively. </a:t>
            </a:r>
            <a:r>
              <a:rPr lang="en" dirty="0">
                <a:solidFill>
                  <a:schemeClr val="dk1"/>
                </a:solidFill>
              </a:rPr>
              <a:t>				</a:t>
            </a:r>
            <a:endParaRPr dirty="0">
              <a:solidFill>
                <a:schemeClr val="dk1"/>
              </a:solidFill>
            </a:endParaRPr>
          </a:p>
          <a:p>
            <a:pPr marL="0" lvl="0" indent="0" algn="l" rtl="0">
              <a:lnSpc>
                <a:spcPct val="115000"/>
              </a:lnSpc>
              <a:spcBef>
                <a:spcPts val="1200"/>
              </a:spcBef>
              <a:spcAft>
                <a:spcPts val="0"/>
              </a:spcAft>
              <a:buNone/>
            </a:pPr>
            <a:endParaRPr lang="en" sz="900" dirty="0">
              <a:solidFill>
                <a:schemeClr val="dk1"/>
              </a:solidFill>
            </a:endParaRPr>
          </a:p>
          <a:p>
            <a:pPr marL="0" lvl="0" indent="0" algn="l" rtl="0">
              <a:lnSpc>
                <a:spcPct val="115000"/>
              </a:lnSpc>
              <a:spcBef>
                <a:spcPts val="1200"/>
              </a:spcBef>
              <a:spcAft>
                <a:spcPts val="0"/>
              </a:spcAft>
              <a:buNone/>
            </a:pPr>
            <a:r>
              <a:rPr lang="en" sz="900" dirty="0">
                <a:solidFill>
                  <a:schemeClr val="dk1"/>
                </a:solidFill>
              </a:rPr>
              <a:t>Fulfilling the Bradford Hill criteria for causation does not imply that GBCA exposure alone is sufficient to cause the disease. </a:t>
            </a:r>
          </a:p>
          <a:p>
            <a:pPr marL="628650" lvl="1" indent="-171450" algn="l" rtl="0">
              <a:lnSpc>
                <a:spcPct val="115000"/>
              </a:lnSpc>
              <a:spcBef>
                <a:spcPts val="1200"/>
              </a:spcBef>
              <a:spcAft>
                <a:spcPts val="0"/>
              </a:spcAft>
            </a:pPr>
            <a:r>
              <a:rPr lang="en" sz="900" dirty="0">
                <a:solidFill>
                  <a:schemeClr val="dk1"/>
                </a:solidFill>
              </a:rPr>
              <a:t>Not all patients with renal dysfunction develop NSF following GBCA exposure and, in those who do, the onset of disease is highly variable.</a:t>
            </a:r>
          </a:p>
          <a:p>
            <a:pPr marL="628650" lvl="1" indent="-171450" algn="l" rtl="0">
              <a:lnSpc>
                <a:spcPct val="115000"/>
              </a:lnSpc>
              <a:spcBef>
                <a:spcPts val="1200"/>
              </a:spcBef>
              <a:spcAft>
                <a:spcPts val="0"/>
              </a:spcAft>
            </a:pPr>
            <a:r>
              <a:rPr lang="en" dirty="0">
                <a:solidFill>
                  <a:schemeClr val="dk1"/>
                </a:solidFill>
              </a:rPr>
              <a:t>				</a:t>
            </a:r>
            <a:endParaRPr dirty="0">
              <a:solidFill>
                <a:schemeClr val="dk1"/>
              </a:solidFill>
            </a:endParaRPr>
          </a:p>
        </p:txBody>
      </p:sp>
      <p:sp>
        <p:nvSpPr>
          <p:cNvPr id="183" name="Google Shape;183;g6d7ef35af0_0_163:notes"/>
          <p:cNvSpPr>
            <a:spLocks noGrp="1" noRot="1" noChangeAspect="1"/>
          </p:cNvSpPr>
          <p:nvPr>
            <p:ph type="sldImg" idx="2"/>
          </p:nvPr>
        </p:nvSpPr>
        <p:spPr>
          <a:xfrm>
            <a:off x="382588"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937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d7ef35af0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d7ef35af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t>Several hundred cases since 1997</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Arial"/>
                <a:ea typeface="Arial"/>
                <a:cs typeface="Arial"/>
                <a:sym typeface="Arial"/>
              </a:rPr>
              <a:t>As of January 2013, over 400 cases of NSF had been reported to the International NSF Registry at Yale University</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endParaRPr lang="en-US" sz="1100" b="0" i="0" u="none" strike="noStrike" cap="none" dirty="0">
              <a:solidFill>
                <a:srgbClr val="000000"/>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 </a:t>
            </a:r>
            <a:r>
              <a:rPr lang="en" dirty="0"/>
              <a:t>Prevalence ranges widely depending on study criteria and methods (e.g., physician identified vs. self-report, retro vs. prospective)</a:t>
            </a: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b="0" i="0" u="none" strike="noStrike" cap="none" dirty="0">
              <a:solidFill>
                <a:srgbClr val="000000"/>
              </a:solidFill>
              <a:effectLst/>
              <a:latin typeface="Arial"/>
              <a:ea typeface="Arial"/>
              <a:cs typeface="Arial"/>
              <a:sym typeface="Arial"/>
            </a:endParaRPr>
          </a:p>
          <a:p>
            <a:pPr lvl="1"/>
            <a:endParaRPr lang="en-US" sz="1100" b="0" i="0" u="none" strike="noStrike" cap="none" dirty="0">
              <a:solidFill>
                <a:srgbClr val="000000"/>
              </a:solidFill>
              <a:effectLst/>
              <a:latin typeface="Arial"/>
              <a:ea typeface="Arial"/>
              <a:cs typeface="Arial"/>
              <a:sym typeface="Arial"/>
            </a:endParaRP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i="1"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1534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d7ef35af0_0_10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6d7ef35af0_0_108:notes"/>
          <p:cNvSpPr txBox="1">
            <a:spLocks noGrp="1"/>
          </p:cNvSpPr>
          <p:nvPr>
            <p:ph type="body" idx="1"/>
          </p:nvPr>
        </p:nvSpPr>
        <p:spPr>
          <a:xfrm>
            <a:off x="686291" y="4343179"/>
            <a:ext cx="5485500" cy="4114500"/>
          </a:xfrm>
          <a:prstGeom prst="rect">
            <a:avLst/>
          </a:prstGeom>
          <a:noFill/>
          <a:ln>
            <a:noFill/>
          </a:ln>
        </p:spPr>
        <p:txBody>
          <a:bodyPr spcFirstLastPara="1" wrap="square" lIns="91425" tIns="45700" rIns="91425" bIns="45700" anchor="t" anchorCtr="0">
            <a:noAutofit/>
          </a:bodyPr>
          <a:lstStyle/>
          <a:p>
            <a:pPr lvl="0"/>
            <a:r>
              <a:rPr lang="en-US" sz="1100" b="0" i="0" u="none" strike="noStrike" cap="none" dirty="0">
                <a:solidFill>
                  <a:srgbClr val="000000"/>
                </a:solidFill>
                <a:effectLst/>
                <a:latin typeface="Arial"/>
                <a:ea typeface="Arial"/>
                <a:cs typeface="Arial"/>
                <a:sym typeface="Arial"/>
              </a:rPr>
              <a:t>R</a:t>
            </a:r>
            <a:r>
              <a:rPr lang="en" sz="1100" b="0" i="0" u="none" strike="noStrike" cap="none" dirty="0" err="1">
                <a:solidFill>
                  <a:srgbClr val="000000"/>
                </a:solidFill>
                <a:effectLst/>
                <a:latin typeface="Arial"/>
                <a:ea typeface="Arial"/>
                <a:cs typeface="Arial"/>
                <a:sym typeface="Arial"/>
              </a:rPr>
              <a:t>anges</a:t>
            </a:r>
            <a:r>
              <a:rPr lang="en" sz="1100" b="0" i="0" u="none" strike="noStrike" cap="none" dirty="0">
                <a:solidFill>
                  <a:srgbClr val="000000"/>
                </a:solidFill>
                <a:effectLst/>
                <a:latin typeface="Arial"/>
                <a:ea typeface="Arial"/>
                <a:cs typeface="Arial"/>
                <a:sym typeface="Arial"/>
              </a:rPr>
              <a:t> from 0.5-30%, though </a:t>
            </a:r>
            <a:r>
              <a:rPr lang="en-US" sz="1100" b="0" i="0" u="none" strike="noStrike" cap="none" dirty="0">
                <a:solidFill>
                  <a:srgbClr val="000000"/>
                </a:solidFill>
                <a:effectLst/>
                <a:latin typeface="Arial"/>
                <a:ea typeface="Arial"/>
                <a:cs typeface="Arial"/>
                <a:sym typeface="Arial"/>
              </a:rPr>
              <a:t>retrospective series have reported a lower prevalence of NSF, the types of patients included in many of these reports are quite variable</a:t>
            </a:r>
          </a:p>
          <a:p>
            <a:pPr lvl="1"/>
            <a:r>
              <a:rPr lang="en-US" sz="1100" b="0" i="0" u="none" strike="noStrike" cap="none" dirty="0">
                <a:solidFill>
                  <a:srgbClr val="000000"/>
                </a:solidFill>
                <a:effectLst/>
                <a:latin typeface="Arial"/>
                <a:ea typeface="Arial"/>
                <a:cs typeface="Arial"/>
                <a:sym typeface="Arial"/>
              </a:rPr>
              <a:t>Some studies, for example, do not limit inclusion to patients with stage 5 CKD and instead include as the denominator all patients exposed to a GBCA, regardless of CKD status</a:t>
            </a:r>
          </a:p>
          <a:p>
            <a:pPr lvl="1"/>
            <a:r>
              <a:rPr lang="en-US" sz="1100" b="0" i="0" u="none" strike="noStrike" cap="none" dirty="0">
                <a:solidFill>
                  <a:srgbClr val="000000"/>
                </a:solidFill>
                <a:effectLst/>
                <a:latin typeface="Arial"/>
                <a:ea typeface="Arial"/>
                <a:cs typeface="Arial"/>
                <a:sym typeface="Arial"/>
              </a:rPr>
              <a:t>Moreover, in most of these studies, patients were not examined by the investigators for the presence or the absence of clinical features of NSF but rather chart or self-report</a:t>
            </a:r>
          </a:p>
          <a:p>
            <a:pPr lvl="0"/>
            <a:r>
              <a:rPr lang="en-US" sz="1100" b="0" i="0" u="none" strike="noStrike" cap="none" dirty="0">
                <a:solidFill>
                  <a:srgbClr val="000000"/>
                </a:solidFill>
                <a:effectLst/>
                <a:latin typeface="Arial"/>
                <a:ea typeface="Arial"/>
                <a:cs typeface="Arial"/>
                <a:sym typeface="Arial"/>
              </a:rPr>
              <a:t>So likely to be on the higher side</a:t>
            </a:r>
          </a:p>
          <a:p>
            <a:pPr lvl="2"/>
            <a:endParaRPr dirty="0">
              <a:latin typeface="Arial"/>
              <a:ea typeface="Arial"/>
              <a:cs typeface="Arial"/>
              <a:sym typeface="Arial"/>
            </a:endParaRPr>
          </a:p>
        </p:txBody>
      </p:sp>
      <p:sp>
        <p:nvSpPr>
          <p:cNvPr id="150" name="Google Shape;150;g6d7ef35af0_0_108:notes"/>
          <p:cNvSpPr txBox="1"/>
          <p:nvPr/>
        </p:nvSpPr>
        <p:spPr>
          <a:xfrm>
            <a:off x="3884083" y="8684882"/>
            <a:ext cx="2972400" cy="4575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27820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d82ccc314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 of reported cases peaked in 2010 (almost 500), though most of those were quite old </a:t>
            </a:r>
            <a:endParaRPr dirty="0"/>
          </a:p>
        </p:txBody>
      </p:sp>
      <p:sp>
        <p:nvSpPr>
          <p:cNvPr id="131" name="Google Shape;131;g6d82ccc314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61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d7ef35af0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d7ef35af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dirty="0"/>
              <a:t>Associated risk factors have also been studied a lot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Obviously main = </a:t>
            </a:r>
            <a:r>
              <a:rPr lang="en-US" sz="1100" b="0" i="0" u="none" strike="noStrike" cap="none" dirty="0">
                <a:solidFill>
                  <a:srgbClr val="000000"/>
                </a:solidFill>
                <a:effectLst/>
                <a:latin typeface="Arial"/>
                <a:ea typeface="Arial"/>
                <a:cs typeface="Arial"/>
                <a:sym typeface="Arial"/>
              </a:rPr>
              <a:t>Stage 5 CKD/dialysis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Although NSF predominantly affects patients with stage 5 CKD, cases have been reported in individuals with stage 4 and stage 3 CKD and in patients with acute kidney injury</a:t>
            </a:r>
            <a:endParaRPr lang="en-US"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Also, type of gad-based contrast agent is important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Most </a:t>
            </a:r>
            <a:r>
              <a:rPr lang="en-US" dirty="0" err="1"/>
              <a:t>a/w</a:t>
            </a:r>
            <a:r>
              <a:rPr lang="en-US" dirty="0"/>
              <a:t> </a:t>
            </a:r>
            <a:r>
              <a:rPr lang="en-US" sz="1100" b="0" i="0" u="none" strike="noStrike" cap="none" dirty="0">
                <a:solidFill>
                  <a:srgbClr val="000000"/>
                </a:solidFill>
                <a:effectLst/>
                <a:latin typeface="Arial"/>
                <a:ea typeface="Arial"/>
                <a:cs typeface="Arial"/>
                <a:sym typeface="Arial"/>
              </a:rPr>
              <a:t>gadodiamide (</a:t>
            </a:r>
            <a:r>
              <a:rPr lang="en-US" sz="1100" b="0" i="0" u="none" strike="noStrike" cap="none" dirty="0" err="1">
                <a:solidFill>
                  <a:srgbClr val="000000"/>
                </a:solidFill>
                <a:effectLst/>
                <a:latin typeface="Arial"/>
                <a:ea typeface="Arial"/>
                <a:cs typeface="Arial"/>
                <a:sym typeface="Arial"/>
              </a:rPr>
              <a:t>Omniscan</a:t>
            </a:r>
            <a:r>
              <a:rPr lang="en-US" sz="1100" b="0" i="0" u="none" strike="noStrike" cap="none" dirty="0">
                <a:solidFill>
                  <a:srgbClr val="000000"/>
                </a:solidFill>
                <a:effectLst/>
                <a:latin typeface="Arial"/>
                <a:ea typeface="Arial"/>
                <a:cs typeface="Arial"/>
                <a:sym typeface="Arial"/>
              </a:rPr>
              <a:t>) - (linear non-ionic GBCA)</a:t>
            </a:r>
            <a:r>
              <a:rPr lang="en-US" dirty="0">
                <a:effectLst/>
              </a:rPr>
              <a:t> and some with </a:t>
            </a:r>
            <a:r>
              <a:rPr lang="en-US" sz="1100" b="0" i="0" u="none" strike="noStrike" cap="none" dirty="0">
                <a:solidFill>
                  <a:srgbClr val="000000"/>
                </a:solidFill>
                <a:effectLst/>
                <a:latin typeface="Arial"/>
                <a:ea typeface="Arial"/>
                <a:cs typeface="Arial"/>
                <a:sym typeface="Arial"/>
              </a:rPr>
              <a:t>gadopentetate (</a:t>
            </a:r>
            <a:r>
              <a:rPr lang="en-US" sz="1100" b="0" i="0" u="none" strike="noStrike" cap="none" dirty="0" err="1">
                <a:solidFill>
                  <a:srgbClr val="000000"/>
                </a:solidFill>
                <a:effectLst/>
                <a:latin typeface="Arial"/>
                <a:ea typeface="Arial"/>
                <a:cs typeface="Arial"/>
                <a:sym typeface="Arial"/>
              </a:rPr>
              <a:t>Magnevist</a:t>
            </a:r>
            <a:r>
              <a:rPr lang="en-US" sz="1100" b="0" i="0" u="none" strike="noStrike" cap="none" dirty="0">
                <a:solidFill>
                  <a:srgbClr val="000000"/>
                </a:solidFill>
                <a:effectLst/>
                <a:latin typeface="Arial"/>
                <a:ea typeface="Arial"/>
                <a:cs typeface="Arial"/>
                <a:sym typeface="Arial"/>
              </a:rPr>
              <a:t> - linear ionic GBCA)</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 retrospective study of the Veterans Affairs Electronic Medical Records found no cases of NSF among 141 patients with 198 single-agent exposures to gadoteridol (a macrocyclic agent)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Risk of disease has not been found to be associated with gender, race, age, etiology or length of kidney disease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Type of dialysis may make a difference?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Some studies found that , e.g., </a:t>
            </a:r>
            <a:r>
              <a:rPr lang="en-US" sz="1100" b="0" i="0" u="none" strike="noStrike" cap="none" dirty="0">
                <a:solidFill>
                  <a:srgbClr val="000000"/>
                </a:solidFill>
                <a:effectLst/>
                <a:latin typeface="Arial"/>
                <a:ea typeface="Arial"/>
                <a:cs typeface="Arial"/>
                <a:sym typeface="Arial"/>
              </a:rPr>
              <a:t>a case-control study found that, over a four-year period, the attack rate after exposure to gadolinium was higher for peritoneal dialysis than for hemodialysis patients (4.6 cases per 100 peritoneal dialysis patients versus 0.61 cases per 100 hemodialysis patients)</a:t>
            </a:r>
            <a:endParaRPr lang="en-US"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lvl="0"/>
            <a:r>
              <a:rPr lang="en-US" dirty="0"/>
              <a:t>Additionally, there does appear to be </a:t>
            </a:r>
            <a:r>
              <a:rPr lang="en-US" sz="1100" b="0" i="0" u="none" strike="noStrike" cap="none" dirty="0">
                <a:solidFill>
                  <a:srgbClr val="000000"/>
                </a:solidFill>
                <a:effectLst/>
                <a:latin typeface="Arial"/>
                <a:ea typeface="Arial"/>
                <a:cs typeface="Arial"/>
                <a:sym typeface="Arial"/>
              </a:rPr>
              <a:t>a dose response. Patients were at greater risk for developing NSF if they had been exposed to multiple doses of a high-risk GBCA or if a single high-risk GBCA infusion had been administered at a higher-than-standard dose</a:t>
            </a:r>
          </a:p>
          <a:p>
            <a:pPr lvl="1"/>
            <a:r>
              <a:rPr lang="en-US" sz="1100" b="0" i="0" u="none" strike="noStrike" cap="none" dirty="0">
                <a:solidFill>
                  <a:srgbClr val="000000"/>
                </a:solidFill>
                <a:effectLst/>
                <a:latin typeface="Arial"/>
                <a:ea typeface="Arial"/>
                <a:cs typeface="Arial"/>
                <a:sym typeface="Arial"/>
              </a:rPr>
              <a:t>Though they can occur after only a single dose of a high-risk GBCA.</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odds ratio for the development of NSF after a double versus single dose of gadodiamide was calculated at 22.3 (95% CI 1.3-378).</a:t>
            </a:r>
          </a:p>
          <a:p>
            <a:pPr lvl="1"/>
            <a:endParaRPr lang="en-US" sz="1100" b="0" i="0" u="none" strike="noStrike" cap="none" dirty="0">
              <a:solidFill>
                <a:srgbClr val="000000"/>
              </a:solidFill>
              <a:effectLst/>
              <a:latin typeface="Arial"/>
              <a:ea typeface="Arial"/>
              <a:cs typeface="Arial"/>
              <a:sym typeface="Arial"/>
            </a:endParaRPr>
          </a:p>
          <a:p>
            <a:pPr lvl="1"/>
            <a:endParaRPr dirty="0"/>
          </a:p>
        </p:txBody>
      </p:sp>
    </p:spTree>
    <p:extLst>
      <p:ext uri="{BB962C8B-B14F-4D97-AF65-F5344CB8AC3E}">
        <p14:creationId xmlns:p14="http://schemas.microsoft.com/office/powerpoint/2010/main" val="759150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d7ef35af0_0_71:notes"/>
          <p:cNvSpPr>
            <a:spLocks noGrp="1" noRot="1" noChangeAspect="1"/>
          </p:cNvSpPr>
          <p:nvPr>
            <p:ph type="sldImg" idx="2"/>
          </p:nvPr>
        </p:nvSpPr>
        <p:spPr>
          <a:xfrm>
            <a:off x="382588"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g6d7ef35af0_0_71:notes"/>
          <p:cNvSpPr txBox="1">
            <a:spLocks noGrp="1"/>
          </p:cNvSpPr>
          <p:nvPr>
            <p:ph type="body" idx="1"/>
          </p:nvPr>
        </p:nvSpPr>
        <p:spPr>
          <a:xfrm>
            <a:off x="686291" y="4343179"/>
            <a:ext cx="5485500" cy="411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2851814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goal of this first section is to introduce how </a:t>
            </a:r>
          </a:p>
          <a:p>
            <a:pPr marL="628650" lvl="1" indent="-171450">
              <a:buFont typeface="Arial" panose="020B0604020202020204" pitchFamily="34" charset="0"/>
              <a:buChar char="•"/>
            </a:pPr>
            <a:r>
              <a:rPr lang="en-US" dirty="0"/>
              <a:t>Gadolinium causes tissue injury</a:t>
            </a:r>
          </a:p>
          <a:p>
            <a:pPr marL="628650" lvl="1" indent="-171450">
              <a:buFont typeface="Arial" panose="020B0604020202020204" pitchFamily="34" charset="0"/>
              <a:buChar char="•"/>
            </a:pPr>
            <a:r>
              <a:rPr lang="en-US" dirty="0"/>
              <a:t>The role of macrophages in tissue injury and fibrosis</a:t>
            </a:r>
          </a:p>
          <a:p>
            <a:pPr marL="628650" lvl="1" indent="-171450">
              <a:buFont typeface="Arial" panose="020B0604020202020204" pitchFamily="34" charset="0"/>
              <a:buChar char="•"/>
            </a:pPr>
            <a:r>
              <a:rPr lang="en-US" dirty="0"/>
              <a:t>And how macrophages and monocytes respond to </a:t>
            </a:r>
            <a:r>
              <a:rPr lang="en-US" dirty="0" err="1"/>
              <a:t>Gd</a:t>
            </a:r>
            <a:r>
              <a:rPr lang="en-US" dirty="0"/>
              <a:t> to promote inflammation</a:t>
            </a:r>
          </a:p>
        </p:txBody>
      </p:sp>
      <p:sp>
        <p:nvSpPr>
          <p:cNvPr id="4" name="Slide Number Placeholder 3"/>
          <p:cNvSpPr>
            <a:spLocks noGrp="1"/>
          </p:cNvSpPr>
          <p:nvPr>
            <p:ph type="sldNum" sz="quarter" idx="5"/>
          </p:nvPr>
        </p:nvSpPr>
        <p:spPr/>
        <p:txBody>
          <a:bodyPr/>
          <a:lstStyle/>
          <a:p>
            <a:fld id="{CC7BB3AA-7F9D-492A-B006-4E5CAD6352F3}" type="slidenum">
              <a:rPr lang="en-US" smtClean="0"/>
              <a:t>17</a:t>
            </a:fld>
            <a:endParaRPr lang="en-US"/>
          </a:p>
        </p:txBody>
      </p:sp>
    </p:spTree>
    <p:extLst>
      <p:ext uri="{BB962C8B-B14F-4D97-AF65-F5344CB8AC3E}">
        <p14:creationId xmlns:p14="http://schemas.microsoft.com/office/powerpoint/2010/main" val="3570580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Gadolinium is a lanthanide metal contrast agent</a:t>
            </a:r>
          </a:p>
          <a:p>
            <a:pPr marL="171450" indent="-171450">
              <a:buFontTx/>
              <a:buChar char="-"/>
            </a:pPr>
            <a:r>
              <a:rPr lang="en-US" dirty="0"/>
              <a:t>it is typically bound to a chelating agent, but can become unbound and deposit in tissues</a:t>
            </a:r>
          </a:p>
          <a:p>
            <a:pPr marL="171450" indent="-171450">
              <a:buFontTx/>
              <a:buChar char="-"/>
            </a:pPr>
            <a:r>
              <a:rPr lang="en-US" dirty="0"/>
              <a:t>it is found in skin of patients (</a:t>
            </a:r>
            <a:r>
              <a:rPr lang="en-US" b="1" dirty="0"/>
              <a:t>SEM shows insoluble precipitate</a:t>
            </a:r>
            <a:r>
              <a:rPr lang="en-US" dirty="0"/>
              <a:t>), but also can be diffusely distributed throughout the body (</a:t>
            </a:r>
            <a:r>
              <a:rPr lang="en-US" b="1" dirty="0" err="1"/>
              <a:t>esp</a:t>
            </a:r>
            <a:r>
              <a:rPr lang="en-US" b="1" dirty="0"/>
              <a:t> @ highly </a:t>
            </a:r>
            <a:r>
              <a:rPr lang="en-US" b="1" dirty="0" err="1"/>
              <a:t>vasc</a:t>
            </a:r>
            <a:r>
              <a:rPr lang="en-US" b="1" dirty="0"/>
              <a:t> tissue</a:t>
            </a:r>
            <a:r>
              <a:rPr lang="en-US" dirty="0"/>
              <a:t>)</a:t>
            </a:r>
          </a:p>
          <a:p>
            <a:pPr marL="171450" indent="-171450">
              <a:buFontTx/>
              <a:buChar char="-"/>
            </a:pPr>
            <a:r>
              <a:rPr lang="en-US" dirty="0"/>
              <a:t>Supporting its role as the causative of disease</a:t>
            </a:r>
            <a:r>
              <a:rPr lang="en-US" b="1" dirty="0"/>
              <a:t>, IV </a:t>
            </a:r>
            <a:r>
              <a:rPr lang="en-US" dirty="0"/>
              <a:t>Injection of gadolinium into the skin of rats induces morphologic changes similar to what is seen in patients</a:t>
            </a:r>
          </a:p>
          <a:p>
            <a:pPr marL="171450" indent="-171450">
              <a:buFontTx/>
              <a:buChar char="-"/>
            </a:pPr>
            <a:r>
              <a:rPr lang="en-US" dirty="0" err="1"/>
              <a:t>Gd</a:t>
            </a:r>
            <a:r>
              <a:rPr lang="en-US" dirty="0"/>
              <a:t> has multiple mechanisms of toxicity including</a:t>
            </a:r>
          </a:p>
          <a:p>
            <a:pPr marL="628650" lvl="1" indent="-171450">
              <a:buFontTx/>
              <a:buChar char="-"/>
            </a:pPr>
            <a:r>
              <a:rPr lang="en-US" dirty="0"/>
              <a:t>Blockade of voltage gated calcium channels</a:t>
            </a:r>
          </a:p>
          <a:p>
            <a:pPr marL="628650" lvl="1" indent="-171450">
              <a:buFontTx/>
              <a:buChar char="-"/>
            </a:pPr>
            <a:r>
              <a:rPr lang="en-US" dirty="0"/>
              <a:t>Formation of insoluble precipitates</a:t>
            </a:r>
          </a:p>
          <a:p>
            <a:pPr marL="628650" lvl="1" indent="-171450">
              <a:buFontTx/>
              <a:buChar char="-"/>
            </a:pPr>
            <a:r>
              <a:rPr lang="en-US" dirty="0"/>
              <a:t>And the induction of pro-fibrotic cytokines</a:t>
            </a:r>
          </a:p>
        </p:txBody>
      </p:sp>
      <p:sp>
        <p:nvSpPr>
          <p:cNvPr id="4" name="Slide Number Placeholder 3"/>
          <p:cNvSpPr>
            <a:spLocks noGrp="1"/>
          </p:cNvSpPr>
          <p:nvPr>
            <p:ph type="sldNum" sz="quarter" idx="5"/>
          </p:nvPr>
        </p:nvSpPr>
        <p:spPr/>
        <p:txBody>
          <a:bodyPr/>
          <a:lstStyle/>
          <a:p>
            <a:fld id="{CC7BB3AA-7F9D-492A-B006-4E5CAD6352F3}" type="slidenum">
              <a:rPr lang="en-US" smtClean="0"/>
              <a:t>18</a:t>
            </a:fld>
            <a:endParaRPr lang="en-US"/>
          </a:p>
        </p:txBody>
      </p:sp>
    </p:spTree>
    <p:extLst>
      <p:ext uri="{BB962C8B-B14F-4D97-AF65-F5344CB8AC3E}">
        <p14:creationId xmlns:p14="http://schemas.microsoft.com/office/powerpoint/2010/main" val="4218983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Early on, it was noted that the skin of patients with GIF displayed </a:t>
            </a:r>
          </a:p>
          <a:p>
            <a:pPr marL="628650" lvl="1" indent="-171450">
              <a:buFontTx/>
              <a:buChar char="-"/>
            </a:pPr>
            <a:r>
              <a:rPr lang="en-US" dirty="0"/>
              <a:t>a macrophage infiltrate</a:t>
            </a:r>
          </a:p>
          <a:p>
            <a:pPr marL="628650" lvl="1" indent="-171450">
              <a:buFontTx/>
              <a:buChar char="-"/>
            </a:pPr>
            <a:r>
              <a:rPr lang="en-US" dirty="0"/>
              <a:t>As well as expression of the fibrotic cytokine TGF-B</a:t>
            </a:r>
          </a:p>
          <a:p>
            <a:pPr marL="628650" lvl="1" indent="-171450">
              <a:buFontTx/>
              <a:buChar char="-"/>
            </a:pPr>
            <a:r>
              <a:rPr lang="en-US" dirty="0"/>
              <a:t>At </a:t>
            </a:r>
            <a:r>
              <a:rPr lang="en-US" dirty="0" err="1"/>
              <a:t>lesional</a:t>
            </a:r>
            <a:r>
              <a:rPr lang="en-US" dirty="0"/>
              <a:t> sites</a:t>
            </a:r>
          </a:p>
        </p:txBody>
      </p:sp>
      <p:sp>
        <p:nvSpPr>
          <p:cNvPr id="4" name="Slide Number Placeholder 3"/>
          <p:cNvSpPr>
            <a:spLocks noGrp="1"/>
          </p:cNvSpPr>
          <p:nvPr>
            <p:ph type="sldNum" sz="quarter" idx="5"/>
          </p:nvPr>
        </p:nvSpPr>
        <p:spPr/>
        <p:txBody>
          <a:bodyPr/>
          <a:lstStyle/>
          <a:p>
            <a:fld id="{CC7BB3AA-7F9D-492A-B006-4E5CAD6352F3}" type="slidenum">
              <a:rPr lang="en-US" smtClean="0"/>
              <a:t>19</a:t>
            </a:fld>
            <a:endParaRPr lang="en-US"/>
          </a:p>
        </p:txBody>
      </p:sp>
    </p:spTree>
    <p:extLst>
      <p:ext uri="{BB962C8B-B14F-4D97-AF65-F5344CB8AC3E}">
        <p14:creationId xmlns:p14="http://schemas.microsoft.com/office/powerpoint/2010/main" val="222817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put it all together, it is thought that </a:t>
            </a:r>
          </a:p>
          <a:p>
            <a:pPr marL="628650" lvl="1" indent="-171450">
              <a:buFontTx/>
              <a:buChar char="-"/>
            </a:pPr>
            <a:r>
              <a:rPr lang="en-US" dirty="0"/>
              <a:t>The release of free gadolinium from unstable chelating agents</a:t>
            </a:r>
          </a:p>
          <a:p>
            <a:pPr marL="628650" lvl="1" indent="-171450">
              <a:buFontTx/>
              <a:buChar char="-"/>
            </a:pPr>
            <a:r>
              <a:rPr lang="en-US" dirty="0"/>
              <a:t>Leads to </a:t>
            </a:r>
            <a:r>
              <a:rPr lang="en-US" dirty="0" err="1"/>
              <a:t>Gd</a:t>
            </a:r>
            <a:r>
              <a:rPr lang="en-US" dirty="0"/>
              <a:t> deposition in tissue</a:t>
            </a:r>
          </a:p>
          <a:p>
            <a:pPr marL="628650" lvl="1" indent="-171450">
              <a:buFontTx/>
              <a:buChar char="-"/>
            </a:pPr>
            <a:r>
              <a:rPr lang="en-US" dirty="0"/>
              <a:t>Which requires macrophages for clearance</a:t>
            </a:r>
          </a:p>
          <a:p>
            <a:pPr marL="628650" lvl="1" indent="-171450">
              <a:buFontTx/>
              <a:buChar char="-"/>
            </a:pPr>
            <a:r>
              <a:rPr lang="en-US" dirty="0"/>
              <a:t>But that uptake of insoluble </a:t>
            </a:r>
            <a:r>
              <a:rPr lang="en-US" dirty="0" err="1"/>
              <a:t>Gd</a:t>
            </a:r>
            <a:r>
              <a:rPr lang="en-US" dirty="0"/>
              <a:t> by macrophages initiates a fibrotic response that causes disease</a:t>
            </a:r>
          </a:p>
          <a:p>
            <a:pPr marL="171450" lvl="0" indent="-171450">
              <a:buFontTx/>
              <a:buChar char="-"/>
            </a:pPr>
            <a:r>
              <a:rPr lang="en-US" dirty="0"/>
              <a:t>This raises the question of how macrophages promote tissue injury and fibrosis</a:t>
            </a:r>
          </a:p>
        </p:txBody>
      </p:sp>
      <p:sp>
        <p:nvSpPr>
          <p:cNvPr id="4" name="Slide Number Placeholder 3"/>
          <p:cNvSpPr>
            <a:spLocks noGrp="1"/>
          </p:cNvSpPr>
          <p:nvPr>
            <p:ph type="sldNum" sz="quarter" idx="5"/>
          </p:nvPr>
        </p:nvSpPr>
        <p:spPr/>
        <p:txBody>
          <a:bodyPr/>
          <a:lstStyle/>
          <a:p>
            <a:fld id="{CC7BB3AA-7F9D-492A-B006-4E5CAD6352F3}" type="slidenum">
              <a:rPr lang="en-US" smtClean="0"/>
              <a:t>20</a:t>
            </a:fld>
            <a:endParaRPr lang="en-US"/>
          </a:p>
        </p:txBody>
      </p:sp>
    </p:spTree>
    <p:extLst>
      <p:ext uri="{BB962C8B-B14F-4D97-AF65-F5344CB8AC3E}">
        <p14:creationId xmlns:p14="http://schemas.microsoft.com/office/powerpoint/2010/main" val="223382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Case series of several patients undergoing hemodialysis with stage 5 CKD who developed NSF after exposure to gadolinium contrast agents, calling it nephrogenic fibrosing dermopathy b/c only originally saw the skin manifestations</a:t>
            </a:r>
          </a:p>
          <a:p>
            <a:pPr lvl="1"/>
            <a:r>
              <a:rPr lang="en-US" sz="1100" b="0" i="0" u="none" strike="noStrike" cap="none" dirty="0">
                <a:solidFill>
                  <a:srgbClr val="000000"/>
                </a:solidFill>
                <a:effectLst/>
                <a:latin typeface="Arial"/>
                <a:ea typeface="Arial"/>
                <a:cs typeface="Arial"/>
                <a:sym typeface="Arial"/>
              </a:rPr>
              <a:t>Noticed in patients that were recipients of renal transplants and those with stage 5 CKD</a:t>
            </a:r>
          </a:p>
          <a:p>
            <a:endParaRPr lang="en-US" dirty="0"/>
          </a:p>
        </p:txBody>
      </p:sp>
    </p:spTree>
    <p:extLst>
      <p:ext uri="{BB962C8B-B14F-4D97-AF65-F5344CB8AC3E}">
        <p14:creationId xmlns:p14="http://schemas.microsoft.com/office/powerpoint/2010/main" val="4132406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Early mouse studies by Duffield and colleagues in 2005 demonstrated that </a:t>
            </a:r>
          </a:p>
          <a:p>
            <a:pPr marL="628650" lvl="1" indent="-171450">
              <a:buFontTx/>
              <a:buChar char="-"/>
            </a:pPr>
            <a:r>
              <a:rPr lang="en-US" dirty="0"/>
              <a:t>macrophages have functional heterogeneity and are involved in both tissue injury AND recovery</a:t>
            </a:r>
          </a:p>
          <a:p>
            <a:pPr marL="171450" lvl="0" indent="-171450">
              <a:buFontTx/>
              <a:buChar char="-"/>
            </a:pPr>
            <a:r>
              <a:rPr lang="en-US" dirty="0"/>
              <a:t>They demonstrated this using a conditional depletion model of macrophages using a mice with a transgene that expresses the </a:t>
            </a:r>
            <a:r>
              <a:rPr lang="en-US" dirty="0" err="1"/>
              <a:t>diptheria</a:t>
            </a:r>
            <a:r>
              <a:rPr lang="en-US" dirty="0"/>
              <a:t> toxin receptor under the control of CD11b promoter in combination with a model of acute liver injury by Carbon tetrachloride</a:t>
            </a:r>
          </a:p>
          <a:p>
            <a:pPr marL="171450" lvl="0" indent="-171450">
              <a:buFontTx/>
              <a:buChar char="-"/>
            </a:pPr>
            <a:r>
              <a:rPr lang="en-US" dirty="0"/>
              <a:t>They found that depletion of macrophages during injury mitigated fibrosis and damage</a:t>
            </a:r>
          </a:p>
          <a:p>
            <a:pPr marL="171450" lvl="0" indent="-171450">
              <a:buFontTx/>
              <a:buChar char="-"/>
            </a:pPr>
            <a:r>
              <a:rPr lang="en-US" dirty="0"/>
              <a:t>Whereas depletion of macrophages following injury lead to impaired recovery!</a:t>
            </a:r>
          </a:p>
          <a:p>
            <a:pPr marL="171450" lvl="0" indent="-171450">
              <a:buFontTx/>
              <a:buChar char="-"/>
            </a:pPr>
            <a:r>
              <a:rPr lang="en-US" dirty="0"/>
              <a:t>Indicating that macrophage populations play different context dependent roles</a:t>
            </a:r>
          </a:p>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21</a:t>
            </a:fld>
            <a:endParaRPr lang="en-US"/>
          </a:p>
        </p:txBody>
      </p:sp>
    </p:spTree>
    <p:extLst>
      <p:ext uri="{BB962C8B-B14F-4D97-AF65-F5344CB8AC3E}">
        <p14:creationId xmlns:p14="http://schemas.microsoft.com/office/powerpoint/2010/main" val="413235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Since then, macrophage heterogeneity has been elaborated into at least two frameworks based on either function or ontogeny:</a:t>
            </a:r>
          </a:p>
          <a:p>
            <a:pPr marL="171450" indent="-171450">
              <a:buFontTx/>
              <a:buChar char="-"/>
            </a:pPr>
            <a:r>
              <a:rPr lang="en-US" dirty="0"/>
              <a:t>Under the functional framework:</a:t>
            </a:r>
          </a:p>
          <a:p>
            <a:pPr marL="628650" lvl="1" indent="-171450">
              <a:buFontTx/>
              <a:buChar char="-"/>
            </a:pPr>
            <a:r>
              <a:rPr lang="en-US" dirty="0"/>
              <a:t>M1 macrophages are thought to be involved in exacerbating inflammation</a:t>
            </a:r>
          </a:p>
          <a:p>
            <a:pPr marL="628650" lvl="1" indent="-171450">
              <a:buFontTx/>
              <a:buChar char="-"/>
            </a:pPr>
            <a:r>
              <a:rPr lang="en-US" dirty="0"/>
              <a:t>Whereas M2 macrophages play a role in wound repair and resolving inflammation</a:t>
            </a:r>
          </a:p>
          <a:p>
            <a:pPr marL="1085850" lvl="2" indent="-171450">
              <a:buFontTx/>
              <a:buChar char="-"/>
            </a:pPr>
            <a:r>
              <a:rPr lang="en-US" dirty="0"/>
              <a:t>But are also involved in initiating fibrosis </a:t>
            </a:r>
          </a:p>
          <a:p>
            <a:pPr marL="171450" lvl="0" indent="-171450">
              <a:buFontTx/>
              <a:buChar char="-"/>
            </a:pPr>
            <a:r>
              <a:rPr lang="en-US" dirty="0"/>
              <a:t>A parallel framework that has been gaining attention is based on ontogeny:</a:t>
            </a:r>
          </a:p>
          <a:p>
            <a:pPr marL="628650" lvl="1" indent="-171450">
              <a:buFontTx/>
              <a:buChar char="-"/>
            </a:pPr>
            <a:r>
              <a:rPr lang="en-US" dirty="0"/>
              <a:t>Tissue resident macrophages have been shown to be derived from embryonic cells and are primarily self </a:t>
            </a:r>
            <a:r>
              <a:rPr lang="en-US" dirty="0" err="1"/>
              <a:t>repleting</a:t>
            </a:r>
            <a:endParaRPr lang="en-US" dirty="0"/>
          </a:p>
          <a:p>
            <a:pPr marL="1085850" lvl="2" indent="-171450">
              <a:buFontTx/>
              <a:buChar char="-"/>
            </a:pPr>
            <a:r>
              <a:rPr lang="en-US" dirty="0"/>
              <a:t>This population has been associated with tissue protection during injury</a:t>
            </a:r>
          </a:p>
          <a:p>
            <a:pPr marL="628650" lvl="1" indent="-171450">
              <a:buFontTx/>
              <a:buChar char="-"/>
            </a:pPr>
            <a:r>
              <a:rPr lang="en-US" dirty="0"/>
              <a:t>In contrast, recruited macrophages are derived from circulating monocytes</a:t>
            </a:r>
          </a:p>
          <a:p>
            <a:pPr marL="1085850" lvl="2" indent="-171450">
              <a:buFontTx/>
              <a:buChar char="-"/>
            </a:pPr>
            <a:r>
              <a:rPr lang="en-US" dirty="0"/>
              <a:t>And this population has been shown to be involved in enhancing inflammation</a:t>
            </a:r>
          </a:p>
          <a:p>
            <a:pPr marL="171450" lvl="0" indent="-171450">
              <a:buFontTx/>
              <a:buChar char="-"/>
            </a:pPr>
            <a:r>
              <a:rPr lang="en-US" dirty="0"/>
              <a:t>It remains controversial how these functional and </a:t>
            </a:r>
            <a:r>
              <a:rPr lang="en-US" dirty="0" err="1"/>
              <a:t>ontogenic</a:t>
            </a:r>
            <a:r>
              <a:rPr lang="en-US" dirty="0"/>
              <a:t> classification systems are related</a:t>
            </a:r>
          </a:p>
        </p:txBody>
      </p:sp>
      <p:sp>
        <p:nvSpPr>
          <p:cNvPr id="4" name="Slide Number Placeholder 3"/>
          <p:cNvSpPr>
            <a:spLocks noGrp="1"/>
          </p:cNvSpPr>
          <p:nvPr>
            <p:ph type="sldNum" sz="quarter" idx="5"/>
          </p:nvPr>
        </p:nvSpPr>
        <p:spPr/>
        <p:txBody>
          <a:bodyPr/>
          <a:lstStyle/>
          <a:p>
            <a:fld id="{CC7BB3AA-7F9D-492A-B006-4E5CAD6352F3}" type="slidenum">
              <a:rPr lang="en-US" smtClean="0"/>
              <a:t>22</a:t>
            </a:fld>
            <a:endParaRPr lang="en-US"/>
          </a:p>
        </p:txBody>
      </p:sp>
    </p:spTree>
    <p:extLst>
      <p:ext uri="{BB962C8B-B14F-4D97-AF65-F5344CB8AC3E}">
        <p14:creationId xmlns:p14="http://schemas.microsoft.com/office/powerpoint/2010/main" val="366015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Macrophage coordinate repair to injury by balancing </a:t>
            </a:r>
          </a:p>
          <a:p>
            <a:pPr marL="628650" lvl="1" indent="-171450">
              <a:buFontTx/>
              <a:buChar char="-"/>
            </a:pPr>
            <a:r>
              <a:rPr lang="en-US" dirty="0"/>
              <a:t>the expansion of parenchymal stem cells to return function to the tissue</a:t>
            </a:r>
          </a:p>
          <a:p>
            <a:pPr marL="628650" lvl="1" indent="-171450">
              <a:buFontTx/>
              <a:buChar char="-"/>
            </a:pPr>
            <a:r>
              <a:rPr lang="en-US" dirty="0"/>
              <a:t>And the expansion of fibroblasts to return structural integrity to the tissue</a:t>
            </a:r>
          </a:p>
          <a:p>
            <a:pPr marL="171450" lvl="0" indent="-171450">
              <a:buFontTx/>
              <a:buChar char="-"/>
            </a:pPr>
            <a:r>
              <a:rPr lang="en-US" dirty="0"/>
              <a:t>In Fibrosis, this latter response dominates</a:t>
            </a:r>
          </a:p>
          <a:p>
            <a:pPr marL="628650" lvl="1" indent="-171450">
              <a:buFontTx/>
              <a:buChar char="-"/>
            </a:pPr>
            <a:r>
              <a:rPr lang="en-US" dirty="0"/>
              <a:t>This is proposed to arise through cytokine feedback responses</a:t>
            </a:r>
          </a:p>
          <a:p>
            <a:pPr marL="628650" lvl="1" indent="-171450">
              <a:buFontTx/>
              <a:buChar char="-"/>
            </a:pPr>
            <a:r>
              <a:rPr lang="en-US" dirty="0"/>
              <a:t>Wherein, macrophage derived TGF-B activates myofibroblasts to secrete collagen</a:t>
            </a:r>
          </a:p>
          <a:p>
            <a:pPr marL="628650" lvl="1" indent="-171450">
              <a:buFontTx/>
              <a:buChar char="-"/>
            </a:pPr>
            <a:r>
              <a:rPr lang="en-US" dirty="0"/>
              <a:t>Which is reinforced by recruitment of Th2 responses and the inhibition of M1 macrophages by TGF-B</a:t>
            </a:r>
          </a:p>
        </p:txBody>
      </p:sp>
      <p:sp>
        <p:nvSpPr>
          <p:cNvPr id="4" name="Slide Number Placeholder 3"/>
          <p:cNvSpPr>
            <a:spLocks noGrp="1"/>
          </p:cNvSpPr>
          <p:nvPr>
            <p:ph type="sldNum" sz="quarter" idx="5"/>
          </p:nvPr>
        </p:nvSpPr>
        <p:spPr/>
        <p:txBody>
          <a:bodyPr/>
          <a:lstStyle/>
          <a:p>
            <a:fld id="{CC7BB3AA-7F9D-492A-B006-4E5CAD6352F3}" type="slidenum">
              <a:rPr lang="en-US" smtClean="0"/>
              <a:t>23</a:t>
            </a:fld>
            <a:endParaRPr lang="en-US"/>
          </a:p>
        </p:txBody>
      </p:sp>
    </p:spTree>
    <p:extLst>
      <p:ext uri="{BB962C8B-B14F-4D97-AF65-F5344CB8AC3E}">
        <p14:creationId xmlns:p14="http://schemas.microsoft.com/office/powerpoint/2010/main" val="4082494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To better study the effect of </a:t>
            </a:r>
            <a:r>
              <a:rPr lang="en-US" dirty="0" err="1"/>
              <a:t>Gd</a:t>
            </a:r>
            <a:r>
              <a:rPr lang="en-US" dirty="0"/>
              <a:t> on macrophages and whether this could promote tissue injury and fibrosis,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Researchers at </a:t>
            </a:r>
            <a:r>
              <a:rPr lang="en-US" dirty="0" err="1"/>
              <a:t>Umass</a:t>
            </a:r>
            <a:r>
              <a:rPr lang="en-US" dirty="0"/>
              <a:t> exposed murine bone marrow derived macrophages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skewed to M1(+</a:t>
            </a:r>
            <a:r>
              <a:rPr lang="en-US" dirty="0" err="1"/>
              <a:t>IFNy</a:t>
            </a:r>
            <a:r>
              <a:rPr lang="en-US" dirty="0"/>
              <a:t>) or M2 (+IL4) states by cytokine exposure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And further Primed with LPS (to induce pro-IL-1B production)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Surprisingly, they found that </a:t>
            </a:r>
            <a:r>
              <a:rPr lang="en-US" dirty="0" err="1"/>
              <a:t>Gd</a:t>
            </a:r>
            <a:r>
              <a:rPr lang="en-US" dirty="0"/>
              <a:t> enhanced release of pro-inflammatory cytokine IL-1B by “injury resolving” M2 macrophages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Moreover, using an in vivo model of IP </a:t>
            </a:r>
            <a:r>
              <a:rPr lang="en-US" dirty="0" err="1"/>
              <a:t>Gd</a:t>
            </a:r>
            <a:r>
              <a:rPr lang="en-US" dirty="0"/>
              <a:t> exposure in mice, they found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That </a:t>
            </a:r>
            <a:r>
              <a:rPr lang="en-US" dirty="0" err="1"/>
              <a:t>Gd</a:t>
            </a:r>
            <a:r>
              <a:rPr lang="en-US" dirty="0"/>
              <a:t> led to recruitment of circulating inflammatory monocytes into peritoneal exudates.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Providing evidence for enhanced inflammatory responses by macrophages in response to </a:t>
            </a:r>
            <a:r>
              <a:rPr lang="en-US" dirty="0" err="1"/>
              <a:t>Gd</a:t>
            </a:r>
            <a:endParaRPr lang="en-US"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And for dysregulation of normally “anti-inflammatory” M2 macrophages towards exacerbation of injury</a:t>
            </a:r>
          </a:p>
        </p:txBody>
      </p:sp>
      <p:sp>
        <p:nvSpPr>
          <p:cNvPr id="4" name="Slide Number Placeholder 3"/>
          <p:cNvSpPr>
            <a:spLocks noGrp="1"/>
          </p:cNvSpPr>
          <p:nvPr>
            <p:ph type="sldNum" sz="quarter" idx="5"/>
          </p:nvPr>
        </p:nvSpPr>
        <p:spPr/>
        <p:txBody>
          <a:bodyPr/>
          <a:lstStyle/>
          <a:p>
            <a:fld id="{CC7BB3AA-7F9D-492A-B006-4E5CAD6352F3}" type="slidenum">
              <a:rPr lang="en-US" smtClean="0"/>
              <a:t>24</a:t>
            </a:fld>
            <a:endParaRPr lang="en-US"/>
          </a:p>
        </p:txBody>
      </p:sp>
    </p:spTree>
    <p:extLst>
      <p:ext uri="{BB962C8B-B14F-4D97-AF65-F5344CB8AC3E}">
        <p14:creationId xmlns:p14="http://schemas.microsoft.com/office/powerpoint/2010/main" val="3477838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led researchers to ask further:</a:t>
            </a:r>
          </a:p>
          <a:p>
            <a:pPr marL="628650" lvl="1" indent="-171450">
              <a:buFontTx/>
              <a:buChar char="-"/>
            </a:pPr>
            <a:r>
              <a:rPr lang="en-US" dirty="0"/>
              <a:t>How are macrophages sensing this tissue deposited </a:t>
            </a:r>
            <a:r>
              <a:rPr lang="en-US" dirty="0" err="1"/>
              <a:t>Gd</a:t>
            </a:r>
            <a:r>
              <a:rPr lang="en-US" dirty="0"/>
              <a:t> upon uptake?</a:t>
            </a:r>
          </a:p>
        </p:txBody>
      </p:sp>
      <p:sp>
        <p:nvSpPr>
          <p:cNvPr id="4" name="Slide Number Placeholder 3"/>
          <p:cNvSpPr>
            <a:spLocks noGrp="1"/>
          </p:cNvSpPr>
          <p:nvPr>
            <p:ph type="sldNum" sz="quarter" idx="5"/>
          </p:nvPr>
        </p:nvSpPr>
        <p:spPr/>
        <p:txBody>
          <a:bodyPr/>
          <a:lstStyle/>
          <a:p>
            <a:fld id="{CC7BB3AA-7F9D-492A-B006-4E5CAD6352F3}" type="slidenum">
              <a:rPr lang="en-US" smtClean="0"/>
              <a:t>27</a:t>
            </a:fld>
            <a:endParaRPr lang="en-US"/>
          </a:p>
        </p:txBody>
      </p:sp>
    </p:spTree>
    <p:extLst>
      <p:ext uri="{BB962C8B-B14F-4D97-AF65-F5344CB8AC3E}">
        <p14:creationId xmlns:p14="http://schemas.microsoft.com/office/powerpoint/2010/main" val="174676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28</a:t>
            </a:fld>
            <a:endParaRPr lang="en-US"/>
          </a:p>
        </p:txBody>
      </p:sp>
    </p:spTree>
    <p:extLst>
      <p:ext uri="{BB962C8B-B14F-4D97-AF65-F5344CB8AC3E}">
        <p14:creationId xmlns:p14="http://schemas.microsoft.com/office/powerpoint/2010/main" val="1881609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B3AA-7F9D-492A-B006-4E5CAD6352F3}" type="slidenum">
              <a:rPr lang="en-US" smtClean="0"/>
              <a:t>29</a:t>
            </a:fld>
            <a:endParaRPr lang="en-US"/>
          </a:p>
        </p:txBody>
      </p:sp>
    </p:spTree>
    <p:extLst>
      <p:ext uri="{BB962C8B-B14F-4D97-AF65-F5344CB8AC3E}">
        <p14:creationId xmlns:p14="http://schemas.microsoft.com/office/powerpoint/2010/main" val="889064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p>
          <a:p>
            <a:pPr marL="171450" indent="-171450">
              <a:buFont typeface="Arial" charset="0"/>
              <a:buChar char="•"/>
            </a:pPr>
            <a:r>
              <a:rPr lang="en-US" dirty="0">
                <a:hlinkClick r:id="rId3"/>
              </a:rPr>
              <a:t>https://www.safetyandhealthmagazine.com/articles/12507-silicosis-what-it-is-and-how-to-avoid-it</a:t>
            </a:r>
            <a:endParaRPr lang="en-US" dirty="0"/>
          </a:p>
          <a:p>
            <a:pPr marL="171450" indent="-171450">
              <a:buFont typeface="Arial" charset="0"/>
              <a:buChar char="•"/>
            </a:pPr>
            <a:r>
              <a:rPr lang="en-US" dirty="0">
                <a:hlinkClick r:id="rId4"/>
              </a:rPr>
              <a:t>http://extras.sltrib.com/china/graphics/Silicosis_graphic.jpg</a:t>
            </a:r>
            <a:endParaRPr lang="en-US" dirty="0"/>
          </a:p>
        </p:txBody>
      </p:sp>
      <p:sp>
        <p:nvSpPr>
          <p:cNvPr id="4" name="Slide Number Placeholder 3"/>
          <p:cNvSpPr>
            <a:spLocks noGrp="1"/>
          </p:cNvSpPr>
          <p:nvPr>
            <p:ph type="sldNum" sz="quarter" idx="10"/>
          </p:nvPr>
        </p:nvSpPr>
        <p:spPr/>
        <p:txBody>
          <a:bodyPr/>
          <a:lstStyle/>
          <a:p>
            <a:fld id="{CC7BB3AA-7F9D-492A-B006-4E5CAD6352F3}" type="slidenum">
              <a:rPr lang="en-US" smtClean="0"/>
              <a:t>30</a:t>
            </a:fld>
            <a:endParaRPr lang="en-US"/>
          </a:p>
        </p:txBody>
      </p:sp>
    </p:spTree>
    <p:extLst>
      <p:ext uri="{BB962C8B-B14F-4D97-AF65-F5344CB8AC3E}">
        <p14:creationId xmlns:p14="http://schemas.microsoft.com/office/powerpoint/2010/main" val="33996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p>
          <a:p>
            <a:pPr marL="171450" indent="-171450">
              <a:buFont typeface="Arial" charset="0"/>
              <a:buChar char="•"/>
            </a:pPr>
            <a:r>
              <a:rPr lang="en-US" dirty="0">
                <a:hlinkClick r:id="rId3"/>
              </a:rPr>
              <a:t>https://www.safetyandhealthmagazine.com/articles/12507-silicosis-what-it-is-and-how-to-avoid-it</a:t>
            </a: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C7BB3AA-7F9D-492A-B006-4E5CAD6352F3}" type="slidenum">
              <a:rPr lang="en-US" smtClean="0"/>
              <a:t>31</a:t>
            </a:fld>
            <a:endParaRPr lang="en-US"/>
          </a:p>
        </p:txBody>
      </p:sp>
    </p:spTree>
    <p:extLst>
      <p:ext uri="{BB962C8B-B14F-4D97-AF65-F5344CB8AC3E}">
        <p14:creationId xmlns:p14="http://schemas.microsoft.com/office/powerpoint/2010/main" val="413085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p>
          <a:p>
            <a:pPr marL="171450" indent="-171450">
              <a:buFont typeface="Arial" charset="0"/>
              <a:buChar char="•"/>
            </a:pPr>
            <a:r>
              <a:rPr lang="en-US" dirty="0">
                <a:hlinkClick r:id="rId3"/>
              </a:rPr>
              <a:t>https://www.safetyandhealthmagazine.com/articles/12507-silicosis-what-it-is-and-how-to-avoid-it</a:t>
            </a: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C7BB3AA-7F9D-492A-B006-4E5CAD6352F3}" type="slidenum">
              <a:rPr lang="en-US" smtClean="0"/>
              <a:t>32</a:t>
            </a:fld>
            <a:endParaRPr lang="en-US"/>
          </a:p>
        </p:txBody>
      </p:sp>
    </p:spTree>
    <p:extLst>
      <p:ext uri="{BB962C8B-B14F-4D97-AF65-F5344CB8AC3E}">
        <p14:creationId xmlns:p14="http://schemas.microsoft.com/office/powerpoint/2010/main" val="149599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6d7ef35af0_6_9:notes"/>
          <p:cNvSpPr txBox="1"/>
          <p:nvPr/>
        </p:nvSpPr>
        <p:spPr>
          <a:xfrm>
            <a:off x="3884083" y="8684882"/>
            <a:ext cx="2972295" cy="45764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13;g6d7ef35af0_6_9:notes"/>
          <p:cNvSpPr>
            <a:spLocks noGrp="1" noRot="1" noChangeAspect="1"/>
          </p:cNvSpPr>
          <p:nvPr>
            <p:ph type="sldImg" idx="2"/>
          </p:nvPr>
        </p:nvSpPr>
        <p:spPr>
          <a:xfrm>
            <a:off x="390525" y="690563"/>
            <a:ext cx="6076950" cy="34178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g6d7ef35af0_6_9:notes"/>
          <p:cNvSpPr txBox="1">
            <a:spLocks noGrp="1"/>
          </p:cNvSpPr>
          <p:nvPr>
            <p:ph type="body" idx="1"/>
          </p:nvPr>
        </p:nvSpPr>
        <p:spPr>
          <a:xfrm>
            <a:off x="915055" y="4343179"/>
            <a:ext cx="5027903" cy="41143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Just to remind you the stages of CKD…</a:t>
            </a:r>
            <a:endParaRPr dirty="0">
              <a:latin typeface="Arial"/>
              <a:ea typeface="Arial"/>
              <a:cs typeface="Arial"/>
              <a:sym typeface="Arial"/>
            </a:endParaRPr>
          </a:p>
        </p:txBody>
      </p:sp>
    </p:spTree>
    <p:extLst>
      <p:ext uri="{BB962C8B-B14F-4D97-AF65-F5344CB8AC3E}">
        <p14:creationId xmlns:p14="http://schemas.microsoft.com/office/powerpoint/2010/main" val="23120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36</a:t>
            </a:fld>
            <a:endParaRPr lang="en-US"/>
          </a:p>
        </p:txBody>
      </p:sp>
    </p:spTree>
    <p:extLst>
      <p:ext uri="{BB962C8B-B14F-4D97-AF65-F5344CB8AC3E}">
        <p14:creationId xmlns:p14="http://schemas.microsoft.com/office/powerpoint/2010/main" val="1544637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ECP – unproven 3 patients demonstrated improvement in skin tightness and mobility, ECP has successfully been used for cutaneous T cell lymphoma, scleroderma, </a:t>
            </a:r>
            <a:r>
              <a:rPr lang="en-US" dirty="0" err="1"/>
              <a:t>scleromyxoderma</a:t>
            </a:r>
            <a:r>
              <a:rPr lang="en-US" dirty="0"/>
              <a:t>, and chronic GVHD</a:t>
            </a:r>
          </a:p>
          <a:p>
            <a:r>
              <a:rPr lang="en-US" dirty="0"/>
              <a:t>- </a:t>
            </a:r>
            <a:r>
              <a:rPr lang="en-US" dirty="0" err="1"/>
              <a:t>Pentoxfylline</a:t>
            </a:r>
            <a:r>
              <a:rPr lang="en-US" dirty="0"/>
              <a:t> – </a:t>
            </a:r>
            <a:r>
              <a:rPr lang="en-US" dirty="0" err="1"/>
              <a:t>treat,ent</a:t>
            </a:r>
            <a:r>
              <a:rPr lang="en-US" dirty="0"/>
              <a:t> of claudication, decreases blood viscosity and increases RBC membrane flexibility -&gt; increases microcirculation flow, non-selective adenosine receptor antagonist, inhibits RBC PDE (</a:t>
            </a:r>
            <a:r>
              <a:rPr lang="en-US" dirty="0" err="1"/>
              <a:t>phosphodieterases</a:t>
            </a:r>
            <a:r>
              <a:rPr lang="en-US" dirty="0"/>
              <a:t>) breakdown activity -&gt; increases cAMP activity,  decreases </a:t>
            </a:r>
            <a:r>
              <a:rPr lang="en-US" dirty="0" err="1"/>
              <a:t>TNFalpha</a:t>
            </a:r>
            <a:r>
              <a:rPr lang="en-US" dirty="0"/>
              <a:t> expression</a:t>
            </a:r>
          </a:p>
          <a:p>
            <a:pPr marL="171450" indent="-171450">
              <a:buFontTx/>
              <a:buChar char="-"/>
            </a:pPr>
            <a:r>
              <a:rPr lang="en-US" dirty="0"/>
              <a:t>UVA – Decreases procollagen synthesis, UVA longest segment of UV spectrum required to reach dermis, Inconsistent results, ? about whether UVA penetrates to the dermis</a:t>
            </a:r>
          </a:p>
          <a:p>
            <a:pPr marL="171450" indent="-171450">
              <a:buFontTx/>
              <a:buChar char="-"/>
            </a:pPr>
            <a:r>
              <a:rPr lang="en-US" dirty="0"/>
              <a:t>Alefacept</a:t>
            </a:r>
          </a:p>
          <a:p>
            <a:pPr marL="171450" indent="-171450">
              <a:buFontTx/>
              <a:buChar char="-"/>
            </a:pPr>
            <a:r>
              <a:rPr lang="en-US" dirty="0"/>
              <a:t>Sodium thiosulfate</a:t>
            </a:r>
          </a:p>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38</a:t>
            </a:fld>
            <a:endParaRPr lang="en-US"/>
          </a:p>
        </p:txBody>
      </p:sp>
    </p:spTree>
    <p:extLst>
      <p:ext uri="{BB962C8B-B14F-4D97-AF65-F5344CB8AC3E}">
        <p14:creationId xmlns:p14="http://schemas.microsoft.com/office/powerpoint/2010/main" val="36702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ECP – unproven 3 patients demonstrated improvement in skin tightness and mobility, ECP has successfully been used for cutaneous T cell lymphoma, scleroderma, </a:t>
            </a:r>
            <a:r>
              <a:rPr lang="en-US" dirty="0" err="1"/>
              <a:t>scleromyxoderma</a:t>
            </a:r>
            <a:r>
              <a:rPr lang="en-US" dirty="0"/>
              <a:t>, and chronic GVHD</a:t>
            </a:r>
          </a:p>
          <a:p>
            <a:r>
              <a:rPr lang="en-US" dirty="0"/>
              <a:t>- </a:t>
            </a:r>
            <a:r>
              <a:rPr lang="en-US" dirty="0" err="1"/>
              <a:t>Pentoxfylline</a:t>
            </a:r>
            <a:r>
              <a:rPr lang="en-US" dirty="0"/>
              <a:t> – </a:t>
            </a:r>
            <a:r>
              <a:rPr lang="en-US" dirty="0" err="1"/>
              <a:t>treat,ent</a:t>
            </a:r>
            <a:r>
              <a:rPr lang="en-US" dirty="0"/>
              <a:t> of claudication, decreases blood viscosity and increases RBC membrane flexibility -&gt; increases microcirculation flow, non-selective adenosine receptor antagonist, inhibits RBC PDE (</a:t>
            </a:r>
            <a:r>
              <a:rPr lang="en-US" dirty="0" err="1"/>
              <a:t>phosphodieterases</a:t>
            </a:r>
            <a:r>
              <a:rPr lang="en-US" dirty="0"/>
              <a:t>) breakdown activity -&gt; increases cAMP activity,  decreases </a:t>
            </a:r>
            <a:r>
              <a:rPr lang="en-US" dirty="0" err="1"/>
              <a:t>TNFalpha</a:t>
            </a:r>
            <a:r>
              <a:rPr lang="en-US" dirty="0"/>
              <a:t> expression</a:t>
            </a:r>
          </a:p>
          <a:p>
            <a:pPr marL="171450" indent="-171450">
              <a:buFontTx/>
              <a:buChar char="-"/>
            </a:pPr>
            <a:r>
              <a:rPr lang="en-US" dirty="0"/>
              <a:t>UVA – Decreases procollagen synthesis, UVA longest segment of UV spectrum required to reach dermis, Inconsistent results, ? about whether UVA penetrates to the dermis</a:t>
            </a:r>
          </a:p>
          <a:p>
            <a:pPr marL="171450" indent="-171450">
              <a:buFontTx/>
              <a:buChar char="-"/>
            </a:pPr>
            <a:r>
              <a:rPr lang="en-US" dirty="0"/>
              <a:t>Alefacept</a:t>
            </a:r>
          </a:p>
          <a:p>
            <a:pPr marL="171450" indent="-171450">
              <a:buFontTx/>
              <a:buChar char="-"/>
            </a:pPr>
            <a:r>
              <a:rPr lang="en-US" dirty="0"/>
              <a:t>Sodium thiosulfate</a:t>
            </a:r>
          </a:p>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39</a:t>
            </a:fld>
            <a:endParaRPr lang="en-US"/>
          </a:p>
        </p:txBody>
      </p:sp>
    </p:spTree>
    <p:extLst>
      <p:ext uri="{BB962C8B-B14F-4D97-AF65-F5344CB8AC3E}">
        <p14:creationId xmlns:p14="http://schemas.microsoft.com/office/powerpoint/2010/main" val="2263110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ECP – unproven 3 patients demonstrated improvement in skin tightness and mobility, ECP has successfully been used for cutaneous T cell lymphoma, scleroderma, </a:t>
            </a:r>
            <a:r>
              <a:rPr lang="en-US" dirty="0" err="1"/>
              <a:t>scleromyxoderma</a:t>
            </a:r>
            <a:r>
              <a:rPr lang="en-US" dirty="0"/>
              <a:t>, and chronic GVHD</a:t>
            </a:r>
          </a:p>
          <a:p>
            <a:r>
              <a:rPr lang="en-US" dirty="0"/>
              <a:t>- </a:t>
            </a:r>
            <a:r>
              <a:rPr lang="en-US" dirty="0" err="1"/>
              <a:t>Pentoxfylline</a:t>
            </a:r>
            <a:r>
              <a:rPr lang="en-US" dirty="0"/>
              <a:t> – </a:t>
            </a:r>
            <a:r>
              <a:rPr lang="en-US" dirty="0" err="1"/>
              <a:t>treat,ent</a:t>
            </a:r>
            <a:r>
              <a:rPr lang="en-US" dirty="0"/>
              <a:t> of claudication, decreases blood viscosity and increases RBC membrane flexibility -&gt; increases microcirculation flow, non-selective adenosine receptor antagonist, inhibits RBC PDE (</a:t>
            </a:r>
            <a:r>
              <a:rPr lang="en-US" dirty="0" err="1"/>
              <a:t>phosphodieterases</a:t>
            </a:r>
            <a:r>
              <a:rPr lang="en-US" dirty="0"/>
              <a:t>) breakdown activity -&gt; increases cAMP activity,  decreases </a:t>
            </a:r>
            <a:r>
              <a:rPr lang="en-US" dirty="0" err="1"/>
              <a:t>TNFalpha</a:t>
            </a:r>
            <a:r>
              <a:rPr lang="en-US" dirty="0"/>
              <a:t> expression</a:t>
            </a:r>
          </a:p>
          <a:p>
            <a:pPr marL="171450" indent="-171450">
              <a:buFontTx/>
              <a:buChar char="-"/>
            </a:pPr>
            <a:r>
              <a:rPr lang="en-US" dirty="0"/>
              <a:t>UVA – Decreases procollagen synthesis, UVA longest segment of UV spectrum required to reach dermis, Inconsistent results, ? about whether UVA penetrates to the dermis</a:t>
            </a:r>
          </a:p>
          <a:p>
            <a:pPr marL="171450" indent="-171450">
              <a:buFontTx/>
              <a:buChar char="-"/>
            </a:pPr>
            <a:r>
              <a:rPr lang="en-US" dirty="0"/>
              <a:t>Alefacept</a:t>
            </a:r>
          </a:p>
          <a:p>
            <a:pPr marL="171450" indent="-171450">
              <a:buFontTx/>
              <a:buChar char="-"/>
            </a:pPr>
            <a:r>
              <a:rPr lang="en-US" dirty="0"/>
              <a:t>Sodium thiosulfate</a:t>
            </a:r>
          </a:p>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40</a:t>
            </a:fld>
            <a:endParaRPr lang="en-US"/>
          </a:p>
        </p:txBody>
      </p:sp>
    </p:spTree>
    <p:extLst>
      <p:ext uri="{BB962C8B-B14F-4D97-AF65-F5344CB8AC3E}">
        <p14:creationId xmlns:p14="http://schemas.microsoft.com/office/powerpoint/2010/main" val="1289323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ECP – unproven 3 patients demonstrated improvement in skin tightness and mobility, ECP has successfully been used for cutaneous T cell lymphoma, scleroderma, </a:t>
            </a:r>
            <a:r>
              <a:rPr lang="en-US" dirty="0" err="1"/>
              <a:t>scleromyxoderma</a:t>
            </a:r>
            <a:r>
              <a:rPr lang="en-US" dirty="0"/>
              <a:t>, and chronic GVHD</a:t>
            </a:r>
          </a:p>
          <a:p>
            <a:r>
              <a:rPr lang="en-US" dirty="0"/>
              <a:t>- </a:t>
            </a:r>
            <a:r>
              <a:rPr lang="en-US" dirty="0" err="1"/>
              <a:t>Pentoxfylline</a:t>
            </a:r>
            <a:r>
              <a:rPr lang="en-US" dirty="0"/>
              <a:t> – </a:t>
            </a:r>
            <a:r>
              <a:rPr lang="en-US" dirty="0" err="1"/>
              <a:t>treat,ent</a:t>
            </a:r>
            <a:r>
              <a:rPr lang="en-US" dirty="0"/>
              <a:t> of claudication, decreases blood viscosity and increases RBC membrane flexibility -&gt; increases microcirculation flow, non-selective adenosine receptor antagonist, inhibits RBC PDE (</a:t>
            </a:r>
            <a:r>
              <a:rPr lang="en-US" dirty="0" err="1"/>
              <a:t>phosphodieterases</a:t>
            </a:r>
            <a:r>
              <a:rPr lang="en-US" dirty="0"/>
              <a:t>) breakdown activity -&gt; increases cAMP activity,  decreases </a:t>
            </a:r>
            <a:r>
              <a:rPr lang="en-US" dirty="0" err="1"/>
              <a:t>TNFalpha</a:t>
            </a:r>
            <a:r>
              <a:rPr lang="en-US" dirty="0"/>
              <a:t> expression</a:t>
            </a:r>
          </a:p>
          <a:p>
            <a:pPr marL="171450" indent="-171450">
              <a:buFontTx/>
              <a:buChar char="-"/>
            </a:pPr>
            <a:r>
              <a:rPr lang="en-US" dirty="0"/>
              <a:t>UVA – Decreases procollagen synthesis, UVA longest segment of UV spectrum required to reach dermis, Inconsistent results, ? about whether UVA penetrates to the dermis</a:t>
            </a:r>
          </a:p>
          <a:p>
            <a:pPr marL="171450" indent="-171450">
              <a:buFontTx/>
              <a:buChar char="-"/>
            </a:pPr>
            <a:r>
              <a:rPr lang="en-US" dirty="0"/>
              <a:t>Alefacept</a:t>
            </a:r>
          </a:p>
          <a:p>
            <a:pPr marL="171450" indent="-171450">
              <a:buFontTx/>
              <a:buChar char="-"/>
            </a:pPr>
            <a:r>
              <a:rPr lang="en-US" dirty="0"/>
              <a:t>Sodium thiosulfate – used to treat toxicity of cisplatin and cyanide poisoning. Mixed results case reports. Some demonstrate no improvement other improvement. 3 cases all showed improvement in skin tightness and mobility. May chelate </a:t>
            </a:r>
            <a:r>
              <a:rPr lang="en-US" dirty="0" err="1"/>
              <a:t>Gd</a:t>
            </a:r>
            <a:r>
              <a:rPr lang="en-US" dirty="0"/>
              <a:t>, decrease inflammation through antioxidant effect -&gt; increasing endothelial function and decreasing tissue fibrosis, reduce TGF</a:t>
            </a:r>
            <a:r>
              <a:rPr lang="el-GR" dirty="0"/>
              <a:t>β </a:t>
            </a:r>
            <a:r>
              <a:rPr lang="en-US" dirty="0"/>
              <a:t>signaling leading to decreased tissue fibrosis </a:t>
            </a:r>
          </a:p>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41</a:t>
            </a:fld>
            <a:endParaRPr lang="en-US"/>
          </a:p>
        </p:txBody>
      </p:sp>
    </p:spTree>
    <p:extLst>
      <p:ext uri="{BB962C8B-B14F-4D97-AF65-F5344CB8AC3E}">
        <p14:creationId xmlns:p14="http://schemas.microsoft.com/office/powerpoint/2010/main" val="3045098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ECP – unproven 3 patients demonstrated improvement in skin tightness and mobility, ECP has successfully been used for cutaneous T cell lymphoma, scleroderma, </a:t>
            </a:r>
            <a:r>
              <a:rPr lang="en-US" dirty="0" err="1"/>
              <a:t>scleromyxoderma</a:t>
            </a:r>
            <a:r>
              <a:rPr lang="en-US" dirty="0"/>
              <a:t>, and chronic GVHD</a:t>
            </a:r>
          </a:p>
          <a:p>
            <a:r>
              <a:rPr lang="en-US" dirty="0"/>
              <a:t>- </a:t>
            </a:r>
            <a:r>
              <a:rPr lang="en-US" dirty="0" err="1"/>
              <a:t>Pentoxfylline</a:t>
            </a:r>
            <a:r>
              <a:rPr lang="en-US" dirty="0"/>
              <a:t> – </a:t>
            </a:r>
            <a:r>
              <a:rPr lang="en-US" dirty="0" err="1"/>
              <a:t>treat,ent</a:t>
            </a:r>
            <a:r>
              <a:rPr lang="en-US" dirty="0"/>
              <a:t> of claudication, decreases blood viscosity and increases RBC membrane flexibility -&gt; increases microcirculation flow, non-selective adenosine receptor antagonist, inhibits RBC PDE (</a:t>
            </a:r>
            <a:r>
              <a:rPr lang="en-US" dirty="0" err="1"/>
              <a:t>phosphodieterases</a:t>
            </a:r>
            <a:r>
              <a:rPr lang="en-US" dirty="0"/>
              <a:t>) breakdown activity -&gt; increases cAMP activity,  decreases </a:t>
            </a:r>
            <a:r>
              <a:rPr lang="en-US" dirty="0" err="1"/>
              <a:t>TNFalpha</a:t>
            </a:r>
            <a:r>
              <a:rPr lang="en-US" dirty="0"/>
              <a:t> expression</a:t>
            </a:r>
          </a:p>
          <a:p>
            <a:pPr marL="171450" indent="-171450">
              <a:buFontTx/>
              <a:buChar char="-"/>
            </a:pPr>
            <a:r>
              <a:rPr lang="en-US" dirty="0"/>
              <a:t>UVA – Decreases procollagen synthesis, UVA longest segment of UV spectrum required to reach dermis, Inconsistent results, ? about whether UVA penetrates to the dermis</a:t>
            </a:r>
          </a:p>
          <a:p>
            <a:pPr marL="171450" indent="-171450">
              <a:buFontTx/>
              <a:buChar char="-"/>
            </a:pPr>
            <a:r>
              <a:rPr lang="en-US" dirty="0"/>
              <a:t>Alefacept</a:t>
            </a:r>
          </a:p>
          <a:p>
            <a:pPr marL="171450" indent="-171450">
              <a:buFontTx/>
              <a:buChar char="-"/>
            </a:pPr>
            <a:r>
              <a:rPr lang="en-US" dirty="0"/>
              <a:t>Sodium thiosulfate – used to treat toxicity of cisplatin and cyanide poisoning. Mixed results case reports. Some demonstrate no improvement other improvement. 3 cases all showed improvement in skin tightness and mobility. May chelate </a:t>
            </a:r>
            <a:r>
              <a:rPr lang="en-US" dirty="0" err="1"/>
              <a:t>Gd</a:t>
            </a:r>
            <a:r>
              <a:rPr lang="en-US" dirty="0"/>
              <a:t>, decrease inflammation through antioxidant effect -&gt; increasing endothelial function and decreasing tissue fibrosis, reduce TGF</a:t>
            </a:r>
            <a:r>
              <a:rPr lang="el-GR" dirty="0"/>
              <a:t>β </a:t>
            </a:r>
            <a:r>
              <a:rPr lang="en-US" dirty="0"/>
              <a:t>signaling leading to decreased tissue fibrosis </a:t>
            </a:r>
          </a:p>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42</a:t>
            </a:fld>
            <a:endParaRPr lang="en-US"/>
          </a:p>
        </p:txBody>
      </p:sp>
    </p:spTree>
    <p:extLst>
      <p:ext uri="{BB962C8B-B14F-4D97-AF65-F5344CB8AC3E}">
        <p14:creationId xmlns:p14="http://schemas.microsoft.com/office/powerpoint/2010/main" val="3894047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ECP – unproven 3 patients demonstrated improvement in skin tightness and mobility, ECP has successfully been used for cutaneous T cell lymphoma, scleroderma, </a:t>
            </a:r>
            <a:r>
              <a:rPr lang="en-US" dirty="0" err="1"/>
              <a:t>scleromyxoderma</a:t>
            </a:r>
            <a:r>
              <a:rPr lang="en-US" dirty="0"/>
              <a:t>, and chronic GVHD</a:t>
            </a:r>
          </a:p>
          <a:p>
            <a:r>
              <a:rPr lang="en-US" dirty="0"/>
              <a:t>- </a:t>
            </a:r>
            <a:r>
              <a:rPr lang="en-US" dirty="0" err="1"/>
              <a:t>Pentoxfylline</a:t>
            </a:r>
            <a:r>
              <a:rPr lang="en-US" dirty="0"/>
              <a:t> – </a:t>
            </a:r>
            <a:r>
              <a:rPr lang="en-US" dirty="0" err="1"/>
              <a:t>treat,ent</a:t>
            </a:r>
            <a:r>
              <a:rPr lang="en-US" dirty="0"/>
              <a:t> of claudication, decreases blood viscosity and increases RBC membrane flexibility -&gt; increases microcirculation flow, non-selective adenosine receptor antagonist, inhibits RBC PDE (</a:t>
            </a:r>
            <a:r>
              <a:rPr lang="en-US" dirty="0" err="1"/>
              <a:t>phosphodieterases</a:t>
            </a:r>
            <a:r>
              <a:rPr lang="en-US" dirty="0"/>
              <a:t>) breakdown activity -&gt; increases cAMP activity,  decreases </a:t>
            </a:r>
            <a:r>
              <a:rPr lang="en-US" dirty="0" err="1"/>
              <a:t>TNFalpha</a:t>
            </a:r>
            <a:r>
              <a:rPr lang="en-US" dirty="0"/>
              <a:t> expression</a:t>
            </a:r>
          </a:p>
          <a:p>
            <a:pPr marL="171450" indent="-171450">
              <a:buFontTx/>
              <a:buChar char="-"/>
            </a:pPr>
            <a:r>
              <a:rPr lang="en-US" dirty="0"/>
              <a:t>UVA – Decreases procollagen synthesis, UVA longest segment of UV spectrum required to reach dermis, Inconsistent results, ? about whether UVA penetrates to the dermis</a:t>
            </a:r>
          </a:p>
          <a:p>
            <a:pPr marL="171450" indent="-171450">
              <a:buFontTx/>
              <a:buChar char="-"/>
            </a:pPr>
            <a:r>
              <a:rPr lang="en-US" dirty="0"/>
              <a:t>Alefacept</a:t>
            </a:r>
          </a:p>
          <a:p>
            <a:pPr marL="171450" indent="-171450">
              <a:buFontTx/>
              <a:buChar char="-"/>
            </a:pPr>
            <a:r>
              <a:rPr lang="en-US" dirty="0"/>
              <a:t>Sodium thiosulfate – used to treat toxicity of cisplatin and cyanide poisoning. Mixed results case reports. Some demonstrate no improvement other improvement. 3 cases all showed improvement in skin tightness and mobility. May chelate </a:t>
            </a:r>
            <a:r>
              <a:rPr lang="en-US" dirty="0" err="1"/>
              <a:t>Gd</a:t>
            </a:r>
            <a:r>
              <a:rPr lang="en-US" dirty="0"/>
              <a:t>, decrease inflammation through antioxidant effect -&gt; increasing endothelial function and decreasing tissue fibrosis, reduce TGF</a:t>
            </a:r>
            <a:r>
              <a:rPr lang="el-GR" dirty="0"/>
              <a:t>β </a:t>
            </a:r>
            <a:r>
              <a:rPr lang="en-US" dirty="0"/>
              <a:t>signaling leading to decreased tissue fibrosis </a:t>
            </a:r>
          </a:p>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43</a:t>
            </a:fld>
            <a:endParaRPr lang="en-US"/>
          </a:p>
        </p:txBody>
      </p:sp>
    </p:spTree>
    <p:extLst>
      <p:ext uri="{BB962C8B-B14F-4D97-AF65-F5344CB8AC3E}">
        <p14:creationId xmlns:p14="http://schemas.microsoft.com/office/powerpoint/2010/main" val="167292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7BB3AA-7F9D-492A-B006-4E5CAD6352F3}" type="slidenum">
              <a:rPr lang="en-US" smtClean="0"/>
              <a:t>45</a:t>
            </a:fld>
            <a:endParaRPr lang="en-US"/>
          </a:p>
        </p:txBody>
      </p:sp>
    </p:spTree>
    <p:extLst>
      <p:ext uri="{BB962C8B-B14F-4D97-AF65-F5344CB8AC3E}">
        <p14:creationId xmlns:p14="http://schemas.microsoft.com/office/powerpoint/2010/main" val="736740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d83c1d1a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d83c1d1a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Elevated gadolinium in the system clearly puts patient at risk - solution is simple, minimize gadolinium exposure, esp in patients w/ renal dysfxn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d83c1d1a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d83c1d1a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d7ef35af0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d7ef35af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Early 2000-2005</a:t>
            </a:r>
          </a:p>
          <a:p>
            <a:pPr lvl="1"/>
            <a:r>
              <a:rPr lang="en-US" sz="1100" b="0" i="0" u="none" strike="noStrike" cap="none" dirty="0">
                <a:solidFill>
                  <a:srgbClr val="000000"/>
                </a:solidFill>
                <a:effectLst/>
                <a:latin typeface="Arial"/>
                <a:ea typeface="Arial"/>
                <a:cs typeface="Arial"/>
                <a:sym typeface="Arial"/>
              </a:rPr>
              <a:t>Within just a few years, scores of NFD cases were published from around the globe</a:t>
            </a:r>
          </a:p>
          <a:p>
            <a:pPr lvl="2"/>
            <a:r>
              <a:rPr lang="en-US" sz="1100" b="0" i="0" u="none" strike="noStrike" cap="none" dirty="0">
                <a:solidFill>
                  <a:srgbClr val="000000"/>
                </a:solidFill>
                <a:effectLst/>
                <a:latin typeface="Arial"/>
                <a:ea typeface="Arial"/>
                <a:cs typeface="Arial"/>
                <a:sym typeface="Arial"/>
              </a:rPr>
              <a:t>Thought that renal impairment alone may </a:t>
            </a:r>
          </a:p>
          <a:p>
            <a:pPr lvl="1"/>
            <a:r>
              <a:rPr lang="en-US" sz="1100" b="0" i="0" u="none" strike="noStrike" cap="none" dirty="0">
                <a:solidFill>
                  <a:srgbClr val="000000"/>
                </a:solidFill>
                <a:effectLst/>
                <a:latin typeface="Arial"/>
                <a:ea typeface="Arial"/>
                <a:cs typeface="Arial"/>
                <a:sym typeface="Arial"/>
              </a:rPr>
              <a:t>Found not just limited to skin but multiple organ systems involved</a:t>
            </a:r>
          </a:p>
          <a:p>
            <a:pPr lvl="2"/>
            <a:r>
              <a:rPr lang="en-US" sz="1100" b="0" i="0" u="none" strike="noStrike" cap="none" dirty="0">
                <a:solidFill>
                  <a:srgbClr val="000000"/>
                </a:solidFill>
                <a:effectLst/>
                <a:latin typeface="Arial"/>
                <a:ea typeface="Arial"/>
                <a:cs typeface="Arial"/>
                <a:sym typeface="Arial"/>
              </a:rPr>
              <a:t>Renamed NSF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a:t>
            </a:r>
          </a:p>
          <a:p>
            <a:pPr lvl="0"/>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2006 – first association</a:t>
            </a:r>
          </a:p>
          <a:p>
            <a:pPr lvl="1"/>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b="1" i="0" u="none" strike="noStrike" cap="none" dirty="0">
              <a:solidFill>
                <a:srgbClr val="000000"/>
              </a:solidFill>
              <a:effectLst/>
              <a:latin typeface="Arial"/>
              <a:ea typeface="Arial"/>
              <a:cs typeface="Arial"/>
              <a:sym typeface="Arial"/>
            </a:endParaRPr>
          </a:p>
          <a:p>
            <a:pPr lvl="1"/>
            <a:endParaRPr lang="en-US" dirty="0">
              <a:effectLst/>
            </a:endParaRPr>
          </a:p>
        </p:txBody>
      </p:sp>
    </p:spTree>
    <p:extLst>
      <p:ext uri="{BB962C8B-B14F-4D97-AF65-F5344CB8AC3E}">
        <p14:creationId xmlns:p14="http://schemas.microsoft.com/office/powerpoint/2010/main" val="477241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d83c1d1a7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d83c1d1a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ACR guidelines for use of GBCA, use group 2 agents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d83c1d1a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d83c1d1a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group 2 agents, american guidelines say optional but canadian guidelines say should screen w/ questionnaire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6d83c1d1a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6d83c1d1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65e3056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65e3056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Screening for renal function in patients receiving GBCA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65e3056c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65e3056c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65e3056c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65e3056c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gadobenate dimeglumine (group II) agent was used in patients &lt;60 eGFR but caused a higher rate of allergic reactions, so discontinued</a:t>
            </a:r>
            <a:endParaRPr/>
          </a:p>
          <a:p>
            <a:pPr marL="457200" lvl="0" indent="-298450" algn="l" rtl="0">
              <a:spcBef>
                <a:spcPts val="0"/>
              </a:spcBef>
              <a:spcAft>
                <a:spcPts val="0"/>
              </a:spcAft>
              <a:buSzPts val="1100"/>
              <a:buChar char="-"/>
            </a:pPr>
            <a:r>
              <a:rPr lang="en"/>
              <a:t>Reason i mention this case is because it highlights the interesting and complex interplay of professional society guidelines vs institutional practices, and that’s not even taking into account individual provider level heterogeneity in medical practice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d7ef35a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d7ef35a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610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Seminal report in Austria on 5 patients (of 9) with dialysis dep CKD that got NSF within weeks for receiving gad contrast</a:t>
            </a:r>
          </a:p>
          <a:p>
            <a:endParaRPr lang="en-US" dirty="0"/>
          </a:p>
        </p:txBody>
      </p:sp>
    </p:spTree>
    <p:extLst>
      <p:ext uri="{BB962C8B-B14F-4D97-AF65-F5344CB8AC3E}">
        <p14:creationId xmlns:p14="http://schemas.microsoft.com/office/powerpoint/2010/main" val="251452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DF39FAC-B35D-2C48-BE8F-75C38C9E1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fld id="{ED6EDD13-727F-E844-8B46-0A76AF223E65}" type="slidenum">
              <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a:rPr>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t>7</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a:endParaRPr>
          </a:p>
        </p:txBody>
      </p:sp>
      <p:sp>
        <p:nvSpPr>
          <p:cNvPr id="11267" name="Rectangle 2">
            <a:extLst>
              <a:ext uri="{FF2B5EF4-FFF2-40B4-BE49-F238E27FC236}">
                <a16:creationId xmlns:a16="http://schemas.microsoft.com/office/drawing/2014/main" id="{2E374E41-BEF3-3849-AB53-CF241C43C510}"/>
              </a:ext>
            </a:extLst>
          </p:cNvPr>
          <p:cNvSpPr>
            <a:spLocks noGrp="1" noRot="1" noChangeAspect="1" noChangeArrowheads="1" noTextEdit="1"/>
          </p:cNvSpPr>
          <p:nvPr>
            <p:ph type="sldImg"/>
          </p:nvPr>
        </p:nvSpPr>
        <p:spPr>
          <a:xfrm>
            <a:off x="65088" y="742950"/>
            <a:ext cx="6532562" cy="3675063"/>
          </a:xfrm>
          <a:ln/>
        </p:spPr>
      </p:sp>
      <p:sp>
        <p:nvSpPr>
          <p:cNvPr id="11268" name="Rectangle 3">
            <a:extLst>
              <a:ext uri="{FF2B5EF4-FFF2-40B4-BE49-F238E27FC236}">
                <a16:creationId xmlns:a16="http://schemas.microsoft.com/office/drawing/2014/main" id="{BD5B8ED4-67C9-3149-88AB-C3D160CC5489}"/>
              </a:ext>
            </a:extLst>
          </p:cNvPr>
          <p:cNvSpPr>
            <a:spLocks noGrp="1" noChangeArrowheads="1"/>
          </p:cNvSpPr>
          <p:nvPr>
            <p:ph type="body" idx="1"/>
          </p:nvPr>
        </p:nvSpPr>
        <p:spPr>
          <a:xfrm>
            <a:off x="889000" y="4670425"/>
            <a:ext cx="4884738" cy="442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dirty="0">
                <a:latin typeface="Arial" panose="020B0604020202020204" pitchFamily="34" charset="0"/>
              </a:rPr>
              <a:t>And in 2007 - </a:t>
            </a:r>
            <a:r>
              <a:rPr lang="en-US" sz="1100" b="0" i="0" u="none" strike="noStrike" cap="none" dirty="0">
                <a:solidFill>
                  <a:srgbClr val="000000"/>
                </a:solidFill>
                <a:effectLst/>
                <a:latin typeface="Arial"/>
                <a:ea typeface="Arial"/>
                <a:cs typeface="Arial"/>
                <a:sym typeface="Arial"/>
              </a:rPr>
              <a:t>Todd et al – established first suggestion of causal association and increased mortality rate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prospective case–control cohort study, Todd and colleagues observed skin changes characteristic of NSF in 13% of 186 patients with stage 5 chronic kidney disease who were receiving </a:t>
            </a:r>
            <a:r>
              <a:rPr lang="en-US" sz="1100" b="0" i="0" u="none" strike="noStrike" cap="none" dirty="0" err="1">
                <a:solidFill>
                  <a:srgbClr val="000000"/>
                </a:solidFill>
                <a:effectLst/>
                <a:latin typeface="Arial"/>
                <a:ea typeface="Arial"/>
                <a:cs typeface="Arial"/>
                <a:sym typeface="Arial"/>
              </a:rPr>
              <a:t>haemodialysis</a:t>
            </a:r>
            <a:r>
              <a:rPr lang="en-US" sz="1100" b="0" i="0" u="none" strike="noStrike" cap="none" dirty="0">
                <a:solidFill>
                  <a:srgbClr val="000000"/>
                </a:solidFill>
                <a:effectLst/>
                <a:latin typeface="Arial"/>
                <a:ea typeface="Arial"/>
                <a:cs typeface="Arial"/>
                <a:sym typeface="Arial"/>
              </a:rPr>
              <a:t> in community-based </a:t>
            </a:r>
            <a:r>
              <a:rPr lang="en-US" sz="1100" b="0" i="0" u="none" strike="noStrike" cap="none" dirty="0" err="1">
                <a:solidFill>
                  <a:srgbClr val="000000"/>
                </a:solidFill>
                <a:effectLst/>
                <a:latin typeface="Arial"/>
                <a:ea typeface="Arial"/>
                <a:cs typeface="Arial"/>
                <a:sym typeface="Arial"/>
              </a:rPr>
              <a:t>centres</a:t>
            </a:r>
            <a:r>
              <a:rPr lang="en-US" sz="1100" b="0" i="0" u="none" strike="noStrike" cap="none" dirty="0">
                <a:solidFill>
                  <a:srgbClr val="000000"/>
                </a:solidFill>
                <a:effectLst/>
                <a:latin typeface="Arial"/>
                <a:ea typeface="Arial"/>
                <a:cs typeface="Arial"/>
                <a:sym typeface="Arial"/>
              </a:rPr>
              <a:t>. Among these patients, prior exposure to a gadolinium- containing contrast agent was strongly associated with the subsequent development of NSF skin changes (OR 14.7).</a:t>
            </a:r>
          </a:p>
          <a:p>
            <a:pPr eaLnBrk="1" hangingPunct="1"/>
            <a:endParaRPr lang="nb-NO" altLang="en-US" dirty="0">
              <a:latin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Kaplan-Meier curve showing 24-month survival of patients in cohort 2 following skin examination. The solid line represents patients without cutaneous changes of nephrogenic systemic fibrosis (NSF), and the broken line represents patients with cutaneous changes of NSF. </a:t>
            </a:r>
            <a:endParaRPr lang="en-US" dirty="0"/>
          </a:p>
          <a:p>
            <a:pPr eaLnBrk="1" hangingPunct="1"/>
            <a:endParaRPr lang="nb-NO" altLang="en-US" dirty="0">
              <a:latin typeface="Arial" panose="020B0604020202020204" pitchFamily="34" charset="0"/>
            </a:endParaRPr>
          </a:p>
        </p:txBody>
      </p:sp>
    </p:spTree>
    <p:extLst>
      <p:ext uri="{BB962C8B-B14F-4D97-AF65-F5344CB8AC3E}">
        <p14:creationId xmlns:p14="http://schemas.microsoft.com/office/powerpoint/2010/main" val="113283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d7ef35af0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d7ef35af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2006 and beyond</a:t>
            </a:r>
          </a:p>
          <a:p>
            <a:pPr lvl="1"/>
            <a:r>
              <a:rPr lang="en-US" sz="1100" b="0" i="0" u="none" strike="noStrike" cap="none" dirty="0">
                <a:solidFill>
                  <a:srgbClr val="000000"/>
                </a:solidFill>
                <a:effectLst/>
                <a:latin typeface="Arial"/>
                <a:ea typeface="Arial"/>
                <a:cs typeface="Arial"/>
                <a:sym typeface="Arial"/>
              </a:rPr>
              <a:t>Following </a:t>
            </a:r>
            <a:r>
              <a:rPr lang="en-US" sz="1100" b="0" i="0" u="none" strike="noStrike" cap="none" dirty="0" err="1">
                <a:solidFill>
                  <a:srgbClr val="000000"/>
                </a:solidFill>
                <a:effectLst/>
                <a:latin typeface="Arial"/>
                <a:ea typeface="Arial"/>
                <a:cs typeface="Arial"/>
                <a:sym typeface="Arial"/>
              </a:rPr>
              <a:t>Grobner’s</a:t>
            </a:r>
            <a:r>
              <a:rPr lang="en-US" sz="1100" b="0" i="0" u="none" strike="noStrike" cap="none" dirty="0">
                <a:solidFill>
                  <a:srgbClr val="000000"/>
                </a:solidFill>
                <a:effectLst/>
                <a:latin typeface="Arial"/>
                <a:ea typeface="Arial"/>
                <a:cs typeface="Arial"/>
                <a:sym typeface="Arial"/>
              </a:rPr>
              <a:t> insightful suggestion that NSF might be a complication of gadolinium-containing contrast agent administration in patients with stage 5 chronic kidney disease, several lines of investigation have established a strong causal relationship between exposure to gadolinium-containing contrast agents used in imaging procedures and the subsequent development of NSF</a:t>
            </a:r>
          </a:p>
          <a:p>
            <a:pPr lvl="1"/>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Between 2006 and 2008, more than 300 cases linking gadolinium with NFD were published.</a:t>
            </a:r>
          </a:p>
          <a:p>
            <a:pPr lvl="1"/>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Most published cases of NSF were associated with formulated gadodiamide, the least stable of the various GBCAs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b="1"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Eric will talk about later but starting in 2006 is when the FDA stepped in</a:t>
            </a:r>
          </a:p>
          <a:p>
            <a:pPr lvl="1"/>
            <a:r>
              <a:rPr lang="en-US" sz="1100" b="0" i="0" u="none" strike="noStrike" cap="none" dirty="0">
                <a:solidFill>
                  <a:srgbClr val="000000"/>
                </a:solidFill>
                <a:effectLst/>
                <a:latin typeface="Arial"/>
                <a:ea typeface="Arial"/>
                <a:cs typeface="Arial"/>
                <a:sym typeface="Arial"/>
              </a:rPr>
              <a:t>2006 – letters warning</a:t>
            </a:r>
          </a:p>
          <a:p>
            <a:pPr lvl="1"/>
            <a:r>
              <a:rPr lang="en-US" sz="1100" b="0" i="0" u="none" strike="noStrike" cap="none" dirty="0">
                <a:solidFill>
                  <a:srgbClr val="000000"/>
                </a:solidFill>
                <a:effectLst/>
                <a:latin typeface="Arial"/>
                <a:ea typeface="Arial"/>
                <a:cs typeface="Arial"/>
                <a:sym typeface="Arial"/>
              </a:rPr>
              <a:t>2007 – black box risks for gad </a:t>
            </a:r>
          </a:p>
          <a:p>
            <a:pPr lvl="1"/>
            <a:r>
              <a:rPr lang="en-US" sz="1100" b="0" i="0" u="none" strike="noStrike" cap="none" dirty="0">
                <a:solidFill>
                  <a:srgbClr val="000000"/>
                </a:solidFill>
                <a:effectLst/>
                <a:latin typeface="Arial"/>
                <a:ea typeface="Arial"/>
                <a:cs typeface="Arial"/>
                <a:sym typeface="Arial"/>
              </a:rPr>
              <a:t>The FDA revised the boxed warning in 2010, advising practitioners against the use of gadodiamide, </a:t>
            </a:r>
            <a:r>
              <a:rPr lang="en-US" sz="1100" b="0" i="0" u="none" strike="noStrike" cap="none" dirty="0" err="1">
                <a:solidFill>
                  <a:srgbClr val="000000"/>
                </a:solidFill>
                <a:effectLst/>
                <a:latin typeface="Arial"/>
                <a:ea typeface="Arial"/>
                <a:cs typeface="Arial"/>
                <a:sym typeface="Arial"/>
              </a:rPr>
              <a:t>gadoversetamide</a:t>
            </a:r>
            <a:r>
              <a:rPr lang="en-US" sz="1100" b="0" i="0" u="none" strike="noStrike" cap="none" dirty="0">
                <a:solidFill>
                  <a:srgbClr val="000000"/>
                </a:solidFill>
                <a:effectLst/>
                <a:latin typeface="Arial"/>
                <a:ea typeface="Arial"/>
                <a:cs typeface="Arial"/>
                <a:sym typeface="Arial"/>
              </a:rPr>
              <a:t>, and gadopentetate </a:t>
            </a:r>
            <a:r>
              <a:rPr lang="en-US" sz="1100" b="0" i="0" u="none" strike="noStrike" cap="none" dirty="0" err="1">
                <a:solidFill>
                  <a:srgbClr val="000000"/>
                </a:solidFill>
                <a:effectLst/>
                <a:latin typeface="Arial"/>
                <a:ea typeface="Arial"/>
                <a:cs typeface="Arial"/>
                <a:sym typeface="Arial"/>
              </a:rPr>
              <a:t>dimeglumine</a:t>
            </a:r>
            <a:r>
              <a:rPr lang="en-US" sz="1100" b="0" i="0" u="none" strike="noStrike" cap="none" dirty="0">
                <a:solidFill>
                  <a:srgbClr val="000000"/>
                </a:solidFill>
                <a:effectLst/>
                <a:latin typeface="Arial"/>
                <a:ea typeface="Arial"/>
                <a:cs typeface="Arial"/>
                <a:sym typeface="Arial"/>
              </a:rPr>
              <a:t> (all linear agents) in patients with acute kidney injury (AKI) or chronic kidney disease (CKD) with eGFR &lt;30 mL/min/1.73 m2.</a:t>
            </a:r>
          </a:p>
          <a:p>
            <a:r>
              <a:rPr lang="en-US" sz="1100" b="0" i="0" u="none" strike="noStrike" cap="none" dirty="0">
                <a:solidFill>
                  <a:srgbClr val="000000"/>
                </a:solidFill>
                <a:effectLst/>
                <a:latin typeface="Arial"/>
                <a:ea typeface="Arial"/>
                <a:cs typeface="Arial"/>
                <a:sym typeface="Arial"/>
              </a:rPr>
              <a:t>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b="1" i="0" u="none" strike="noStrike" cap="none" dirty="0">
              <a:solidFill>
                <a:srgbClr val="000000"/>
              </a:solidFill>
              <a:effectLst/>
              <a:latin typeface="Arial"/>
              <a:ea typeface="Arial"/>
              <a:cs typeface="Arial"/>
              <a:sym typeface="Arial"/>
            </a:endParaRPr>
          </a:p>
          <a:p>
            <a:pPr lvl="1"/>
            <a:endParaRPr lang="en-US" dirty="0">
              <a:effectLst/>
            </a:endParaRPr>
          </a:p>
        </p:txBody>
      </p:sp>
    </p:spTree>
    <p:extLst>
      <p:ext uri="{BB962C8B-B14F-4D97-AF65-F5344CB8AC3E}">
        <p14:creationId xmlns:p14="http://schemas.microsoft.com/office/powerpoint/2010/main" val="3430887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d7ef35af0_0_10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6d7ef35af0_0_108:notes"/>
          <p:cNvSpPr txBox="1">
            <a:spLocks noGrp="1"/>
          </p:cNvSpPr>
          <p:nvPr>
            <p:ph type="body" idx="1"/>
          </p:nvPr>
        </p:nvSpPr>
        <p:spPr>
          <a:xfrm>
            <a:off x="686291" y="4343179"/>
            <a:ext cx="5485500" cy="411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Several of the studies conducted to examine the association</a:t>
            </a:r>
            <a:endParaRPr dirty="0">
              <a:latin typeface="Arial"/>
              <a:ea typeface="Arial"/>
              <a:cs typeface="Arial"/>
              <a:sym typeface="Arial"/>
            </a:endParaRPr>
          </a:p>
        </p:txBody>
      </p:sp>
      <p:sp>
        <p:nvSpPr>
          <p:cNvPr id="150" name="Google Shape;150;g6d7ef35af0_0_108:notes"/>
          <p:cNvSpPr txBox="1"/>
          <p:nvPr/>
        </p:nvSpPr>
        <p:spPr>
          <a:xfrm>
            <a:off x="3884083" y="8684882"/>
            <a:ext cx="2972400" cy="457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136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d7ef35af0_0_153:notes"/>
          <p:cNvSpPr>
            <a:spLocks noGrp="1" noRot="1" noChangeAspect="1"/>
          </p:cNvSpPr>
          <p:nvPr>
            <p:ph type="sldImg" idx="2"/>
          </p:nvPr>
        </p:nvSpPr>
        <p:spPr>
          <a:xfrm>
            <a:off x="382588"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g6d7ef35af0_0_153:notes"/>
          <p:cNvSpPr txBox="1">
            <a:spLocks noGrp="1"/>
          </p:cNvSpPr>
          <p:nvPr>
            <p:ph type="body" idx="1"/>
          </p:nvPr>
        </p:nvSpPr>
        <p:spPr>
          <a:xfrm>
            <a:off x="686291" y="4343179"/>
            <a:ext cx="5485500" cy="411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Because of the number of observational studies linking </a:t>
            </a:r>
            <a:r>
              <a:rPr lang="en-US" sz="1100" b="0" i="0" u="none" strike="noStrike" cap="none" dirty="0">
                <a:solidFill>
                  <a:srgbClr val="000000"/>
                </a:solidFill>
                <a:effectLst/>
                <a:latin typeface="Arial"/>
                <a:ea typeface="Arial"/>
                <a:cs typeface="Arial"/>
                <a:sym typeface="Arial"/>
              </a:rPr>
              <a:t>association between administration of gadolinium-containing contrast agents to individuals with chronic kidney disease and the subsequent development of NSF satisfies most of the Bradford–Hill criteria for causality</a:t>
            </a:r>
            <a:r>
              <a:rPr lang="en-US" dirty="0">
                <a:effectLst/>
              </a:rPr>
              <a:t> </a:t>
            </a:r>
          </a:p>
          <a:p>
            <a:pPr marL="628650" lvl="1" indent="-171450" algn="l" rtl="0">
              <a:spcBef>
                <a:spcPts val="0"/>
              </a:spcBef>
              <a:spcAft>
                <a:spcPts val="0"/>
              </a:spcAft>
            </a:pPr>
            <a:endParaRPr lang="en-US" dirty="0">
              <a:effectLst/>
              <a:latin typeface="Arial"/>
              <a:ea typeface="Arial"/>
              <a:cs typeface="Arial"/>
              <a:sym typeface="Arial"/>
            </a:endParaRPr>
          </a:p>
          <a:p>
            <a:pPr marL="0" lvl="0" indent="0" algn="l" rtl="0">
              <a:spcBef>
                <a:spcPts val="0"/>
              </a:spcBef>
              <a:spcAft>
                <a:spcPts val="0"/>
              </a:spcAft>
              <a:buNone/>
            </a:pPr>
            <a:r>
              <a:rPr lang="en-US" dirty="0">
                <a:effectLst/>
                <a:latin typeface="Arial"/>
                <a:ea typeface="Arial"/>
                <a:cs typeface="Arial"/>
                <a:sym typeface="Arial"/>
              </a:rPr>
              <a:t>We can go over how this data supports causality now first. </a:t>
            </a:r>
          </a:p>
          <a:p>
            <a:pPr marL="171450" lvl="0" indent="-171450" algn="l" rtl="0">
              <a:spcBef>
                <a:spcPts val="0"/>
              </a:spcBef>
              <a:spcAft>
                <a:spcPts val="0"/>
              </a:spcAft>
              <a:buFontTx/>
              <a:buChar char="-"/>
            </a:pPr>
            <a:r>
              <a:rPr lang="en-US" dirty="0">
                <a:effectLst/>
                <a:latin typeface="Arial"/>
                <a:ea typeface="Arial"/>
                <a:cs typeface="Arial"/>
                <a:sym typeface="Arial"/>
              </a:rPr>
              <a:t>This is important because observational studies have a number of limitations, but it is important to note how they can be used together for powerful conclusions</a:t>
            </a:r>
          </a:p>
          <a:p>
            <a:pPr marL="628650" lvl="1" indent="-171450" algn="l" rtl="0">
              <a:spcBef>
                <a:spcPts val="0"/>
              </a:spcBef>
              <a:spcAft>
                <a:spcPts val="0"/>
              </a:spcAft>
              <a:buFontTx/>
              <a:buChar char="-"/>
            </a:pPr>
            <a:r>
              <a:rPr lang="en-US" dirty="0">
                <a:effectLst/>
                <a:latin typeface="Arial"/>
                <a:ea typeface="Arial"/>
                <a:cs typeface="Arial"/>
                <a:sym typeface="Arial"/>
              </a:rPr>
              <a:t>Limitations include: retrospect chart reviews and limits of med records </a:t>
            </a:r>
          </a:p>
          <a:p>
            <a:pPr marL="171450" lvl="0" indent="-171450" algn="l" rtl="0">
              <a:spcBef>
                <a:spcPts val="0"/>
              </a:spcBef>
              <a:spcAft>
                <a:spcPts val="0"/>
              </a:spcAft>
              <a:buFontTx/>
              <a:buChar char="-"/>
            </a:pPr>
            <a:endParaRPr lang="en-US" dirty="0">
              <a:effectLst/>
              <a:latin typeface="Arial"/>
              <a:ea typeface="Arial"/>
              <a:cs typeface="Arial"/>
              <a:sym typeface="Arial"/>
            </a:endParaRPr>
          </a:p>
          <a:p>
            <a:pPr marL="171450" lvl="0" indent="-171450" algn="l" rtl="0">
              <a:spcBef>
                <a:spcPts val="0"/>
              </a:spcBef>
              <a:spcAft>
                <a:spcPts val="0"/>
              </a:spcAft>
              <a:buFontTx/>
              <a:buChar char="-"/>
            </a:pPr>
            <a:r>
              <a:rPr lang="en-US" dirty="0">
                <a:effectLst/>
                <a:latin typeface="Arial"/>
                <a:ea typeface="Arial"/>
                <a:cs typeface="Arial"/>
                <a:sym typeface="Arial"/>
              </a:rPr>
              <a:t>Biological mechs later further </a:t>
            </a:r>
            <a:r>
              <a:rPr lang="en-US" dirty="0" err="1">
                <a:effectLst/>
                <a:latin typeface="Arial"/>
                <a:ea typeface="Arial"/>
                <a:cs typeface="Arial"/>
                <a:sym typeface="Arial"/>
              </a:rPr>
              <a:t>strengthend</a:t>
            </a:r>
            <a:endParaRPr lang="en-US" dirty="0">
              <a:effectLst/>
              <a:latin typeface="Arial"/>
              <a:ea typeface="Arial"/>
              <a:cs typeface="Arial"/>
              <a:sym typeface="Arial"/>
            </a:endParaRP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To start, can people name the criteria for causation? </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 sz="1100" dirty="0">
                <a:solidFill>
                  <a:schemeClr val="dk1"/>
                </a:solidFill>
              </a:rPr>
              <a:t>The nine Bradford Hill criteria for causation are strength of association, consistency, specificity, temporality, a biologic gradient, biologic plausibility, coherence, experiment, and analogy. </a:t>
            </a:r>
            <a:endParaRPr lang="en-US"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172" name="Google Shape;172;g6d7ef35af0_0_153:notes"/>
          <p:cNvSpPr txBox="1">
            <a:spLocks noGrp="1"/>
          </p:cNvSpPr>
          <p:nvPr>
            <p:ph type="sldNum" idx="12"/>
          </p:nvPr>
        </p:nvSpPr>
        <p:spPr>
          <a:xfrm>
            <a:off x="3884083" y="8684882"/>
            <a:ext cx="2972400" cy="4575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86702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C0AAB-814A-4340-B47B-1C380E83DF10}"/>
              </a:ext>
            </a:extLst>
          </p:cNvPr>
          <p:cNvSpPr>
            <a:spLocks noGrp="1"/>
          </p:cNvSpPr>
          <p:nvPr>
            <p:ph type="ctrTitle"/>
          </p:nvPr>
        </p:nvSpPr>
        <p:spPr>
          <a:xfrm>
            <a:off x="0" y="1436261"/>
            <a:ext cx="12192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8A6949C-EE18-471D-876F-79EB3E24ACAD}"/>
              </a:ext>
            </a:extLst>
          </p:cNvPr>
          <p:cNvSpPr>
            <a:spLocks noGrp="1"/>
          </p:cNvSpPr>
          <p:nvPr>
            <p:ph type="subTitle" idx="1"/>
          </p:nvPr>
        </p:nvSpPr>
        <p:spPr>
          <a:xfrm>
            <a:off x="1574042" y="4781986"/>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AB63F7C-A36D-4378-BEB6-1FC103118371}"/>
              </a:ext>
            </a:extLst>
          </p:cNvPr>
          <p:cNvSpPr>
            <a:spLocks noGrp="1"/>
          </p:cNvSpPr>
          <p:nvPr>
            <p:ph type="dt" sz="half" idx="10"/>
          </p:nvPr>
        </p:nvSpPr>
        <p:spPr>
          <a:xfrm>
            <a:off x="4724400" y="6492875"/>
            <a:ext cx="2743200" cy="365125"/>
          </a:xfrm>
          <a:prstGeom prst="rect">
            <a:avLst/>
          </a:prstGeom>
        </p:spPr>
        <p:txBody>
          <a:bodyPr/>
          <a:lstStyle/>
          <a:p>
            <a:fld id="{1F503D2E-16B9-47F9-925C-4143E72DE35E}" type="datetimeFigureOut">
              <a:rPr lang="en-US" smtClean="0"/>
              <a:t>1/13/2020</a:t>
            </a:fld>
            <a:endParaRPr lang="en-US"/>
          </a:p>
        </p:txBody>
      </p:sp>
      <p:sp>
        <p:nvSpPr>
          <p:cNvPr id="6" name="Slide Number Placeholder 5">
            <a:extLst>
              <a:ext uri="{FF2B5EF4-FFF2-40B4-BE49-F238E27FC236}">
                <a16:creationId xmlns:a16="http://schemas.microsoft.com/office/drawing/2014/main" id="{0591DE10-FA82-49DD-8F50-43385102EF76}"/>
              </a:ext>
            </a:extLst>
          </p:cNvPr>
          <p:cNvSpPr>
            <a:spLocks noGrp="1"/>
          </p:cNvSpPr>
          <p:nvPr>
            <p:ph type="sldNum" sz="quarter" idx="12"/>
          </p:nvPr>
        </p:nvSpPr>
        <p:spPr>
          <a:xfrm>
            <a:off x="9448800" y="6492875"/>
            <a:ext cx="2743200" cy="365125"/>
          </a:xfrm>
        </p:spPr>
        <p:txBody>
          <a:bodyPr/>
          <a:lstStyle/>
          <a:p>
            <a:fld id="{C5E2F37E-67B5-4F7E-BABB-03C541CABD14}" type="slidenum">
              <a:rPr lang="en-US" smtClean="0"/>
              <a:t>‹#›</a:t>
            </a:fld>
            <a:endParaRPr lang="en-US"/>
          </a:p>
        </p:txBody>
      </p:sp>
      <p:pic>
        <p:nvPicPr>
          <p:cNvPr id="8" name="Picture 2" descr="Image result for umass medical school">
            <a:extLst>
              <a:ext uri="{FF2B5EF4-FFF2-40B4-BE49-F238E27FC236}">
                <a16:creationId xmlns:a16="http://schemas.microsoft.com/office/drawing/2014/main" id="{3FA6486B-B2E4-4A3B-9B1D-C2DD015735D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280" t="21492" r="29038" b="20896"/>
          <a:stretch/>
        </p:blipFill>
        <p:spPr bwMode="auto">
          <a:xfrm>
            <a:off x="0" y="4781986"/>
            <a:ext cx="1574042" cy="207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1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4" name="Google Shape;84;p18"/>
          <p:cNvSpPr txBox="1">
            <a:spLocks noGrp="1"/>
          </p:cNvSpPr>
          <p:nvPr>
            <p:ph type="body" idx="1"/>
          </p:nvPr>
        </p:nvSpPr>
        <p:spPr>
          <a:xfrm>
            <a:off x="609600" y="1600200"/>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Font typeface="Arial"/>
              <a:buChar char="●"/>
              <a:defRPr sz="3733"/>
            </a:lvl1pPr>
            <a:lvl2pPr marL="1219170" lvl="1" indent="-507987" algn="l">
              <a:spcBef>
                <a:spcPts val="640"/>
              </a:spcBef>
              <a:spcAft>
                <a:spcPts val="0"/>
              </a:spcAft>
              <a:buClr>
                <a:schemeClr val="dk1"/>
              </a:buClr>
              <a:buSzPts val="2400"/>
              <a:buFont typeface="Arial"/>
              <a:buChar char="○"/>
              <a:defRPr sz="3200"/>
            </a:lvl2pPr>
            <a:lvl3pPr marL="1828754" lvl="2" indent="-474121" algn="l">
              <a:spcBef>
                <a:spcPts val="533"/>
              </a:spcBef>
              <a:spcAft>
                <a:spcPts val="0"/>
              </a:spcAft>
              <a:buClr>
                <a:schemeClr val="dk1"/>
              </a:buClr>
              <a:buSzPts val="2000"/>
              <a:buFont typeface="Arial"/>
              <a:buChar char="■"/>
              <a:defRPr sz="2667"/>
            </a:lvl3pPr>
            <a:lvl4pPr marL="2438339" lvl="3" indent="-457189" algn="l">
              <a:spcBef>
                <a:spcPts val="480"/>
              </a:spcBef>
              <a:spcAft>
                <a:spcPts val="0"/>
              </a:spcAft>
              <a:buClr>
                <a:schemeClr val="dk1"/>
              </a:buClr>
              <a:buSzPts val="1800"/>
              <a:buFont typeface="Arial"/>
              <a:buChar char="●"/>
              <a:defRPr sz="2400"/>
            </a:lvl4pPr>
            <a:lvl5pPr marL="3047924" lvl="4" indent="-457189" algn="l">
              <a:spcBef>
                <a:spcPts val="480"/>
              </a:spcBef>
              <a:spcAft>
                <a:spcPts val="0"/>
              </a:spcAft>
              <a:buClr>
                <a:schemeClr val="dk1"/>
              </a:buClr>
              <a:buSzPts val="1800"/>
              <a:buFont typeface="Arial"/>
              <a:buChar char="○"/>
              <a:defRPr sz="2400"/>
            </a:lvl5pPr>
            <a:lvl6pPr marL="3657509" lvl="5" indent="-457189" algn="l">
              <a:spcBef>
                <a:spcPts val="480"/>
              </a:spcBef>
              <a:spcAft>
                <a:spcPts val="0"/>
              </a:spcAft>
              <a:buClr>
                <a:schemeClr val="dk1"/>
              </a:buClr>
              <a:buSzPts val="1800"/>
              <a:buFont typeface="Arial"/>
              <a:buChar char="■"/>
              <a:defRPr sz="2400"/>
            </a:lvl6pPr>
            <a:lvl7pPr marL="4267093" lvl="6" indent="-457189" algn="l">
              <a:spcBef>
                <a:spcPts val="480"/>
              </a:spcBef>
              <a:spcAft>
                <a:spcPts val="0"/>
              </a:spcAft>
              <a:buClr>
                <a:schemeClr val="dk1"/>
              </a:buClr>
              <a:buSzPts val="1800"/>
              <a:buFont typeface="Arial"/>
              <a:buChar char="●"/>
              <a:defRPr sz="2400"/>
            </a:lvl7pPr>
            <a:lvl8pPr marL="4876678" lvl="7" indent="-457189" algn="l">
              <a:spcBef>
                <a:spcPts val="480"/>
              </a:spcBef>
              <a:spcAft>
                <a:spcPts val="0"/>
              </a:spcAft>
              <a:buClr>
                <a:schemeClr val="dk1"/>
              </a:buClr>
              <a:buSzPts val="1800"/>
              <a:buFont typeface="Arial"/>
              <a:buChar char="○"/>
              <a:defRPr sz="2400"/>
            </a:lvl8pPr>
            <a:lvl9pPr marL="5486263" lvl="8" indent="-457189" algn="l">
              <a:spcBef>
                <a:spcPts val="480"/>
              </a:spcBef>
              <a:spcAft>
                <a:spcPts val="0"/>
              </a:spcAft>
              <a:buClr>
                <a:schemeClr val="dk1"/>
              </a:buClr>
              <a:buSzPts val="1800"/>
              <a:buFont typeface="Arial"/>
              <a:buChar char="■"/>
              <a:defRPr sz="2400"/>
            </a:lvl9pPr>
          </a:lstStyle>
          <a:p>
            <a:endParaRPr/>
          </a:p>
        </p:txBody>
      </p:sp>
      <p:sp>
        <p:nvSpPr>
          <p:cNvPr id="85" name="Google Shape;85;p18"/>
          <p:cNvSpPr txBox="1">
            <a:spLocks noGrp="1"/>
          </p:cNvSpPr>
          <p:nvPr>
            <p:ph type="body" idx="2"/>
          </p:nvPr>
        </p:nvSpPr>
        <p:spPr>
          <a:xfrm>
            <a:off x="6197600" y="1600200"/>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Font typeface="Arial"/>
              <a:buChar char="●"/>
              <a:defRPr sz="3733"/>
            </a:lvl1pPr>
            <a:lvl2pPr marL="1219170" lvl="1" indent="-507987" algn="l">
              <a:spcBef>
                <a:spcPts val="640"/>
              </a:spcBef>
              <a:spcAft>
                <a:spcPts val="0"/>
              </a:spcAft>
              <a:buClr>
                <a:schemeClr val="dk1"/>
              </a:buClr>
              <a:buSzPts val="2400"/>
              <a:buFont typeface="Arial"/>
              <a:buChar char="○"/>
              <a:defRPr sz="3200"/>
            </a:lvl2pPr>
            <a:lvl3pPr marL="1828754" lvl="2" indent="-474121" algn="l">
              <a:spcBef>
                <a:spcPts val="533"/>
              </a:spcBef>
              <a:spcAft>
                <a:spcPts val="0"/>
              </a:spcAft>
              <a:buClr>
                <a:schemeClr val="dk1"/>
              </a:buClr>
              <a:buSzPts val="2000"/>
              <a:buFont typeface="Arial"/>
              <a:buChar char="■"/>
              <a:defRPr sz="2667"/>
            </a:lvl3pPr>
            <a:lvl4pPr marL="2438339" lvl="3" indent="-457189" algn="l">
              <a:spcBef>
                <a:spcPts val="480"/>
              </a:spcBef>
              <a:spcAft>
                <a:spcPts val="0"/>
              </a:spcAft>
              <a:buClr>
                <a:schemeClr val="dk1"/>
              </a:buClr>
              <a:buSzPts val="1800"/>
              <a:buFont typeface="Arial"/>
              <a:buChar char="●"/>
              <a:defRPr sz="2400"/>
            </a:lvl4pPr>
            <a:lvl5pPr marL="3047924" lvl="4" indent="-457189" algn="l">
              <a:spcBef>
                <a:spcPts val="480"/>
              </a:spcBef>
              <a:spcAft>
                <a:spcPts val="0"/>
              </a:spcAft>
              <a:buClr>
                <a:schemeClr val="dk1"/>
              </a:buClr>
              <a:buSzPts val="1800"/>
              <a:buFont typeface="Arial"/>
              <a:buChar char="○"/>
              <a:defRPr sz="2400"/>
            </a:lvl5pPr>
            <a:lvl6pPr marL="3657509" lvl="5" indent="-457189" algn="l">
              <a:spcBef>
                <a:spcPts val="480"/>
              </a:spcBef>
              <a:spcAft>
                <a:spcPts val="0"/>
              </a:spcAft>
              <a:buClr>
                <a:schemeClr val="dk1"/>
              </a:buClr>
              <a:buSzPts val="1800"/>
              <a:buFont typeface="Arial"/>
              <a:buChar char="■"/>
              <a:defRPr sz="2400"/>
            </a:lvl6pPr>
            <a:lvl7pPr marL="4267093" lvl="6" indent="-457189" algn="l">
              <a:spcBef>
                <a:spcPts val="480"/>
              </a:spcBef>
              <a:spcAft>
                <a:spcPts val="0"/>
              </a:spcAft>
              <a:buClr>
                <a:schemeClr val="dk1"/>
              </a:buClr>
              <a:buSzPts val="1800"/>
              <a:buFont typeface="Arial"/>
              <a:buChar char="●"/>
              <a:defRPr sz="2400"/>
            </a:lvl7pPr>
            <a:lvl8pPr marL="4876678" lvl="7" indent="-457189" algn="l">
              <a:spcBef>
                <a:spcPts val="480"/>
              </a:spcBef>
              <a:spcAft>
                <a:spcPts val="0"/>
              </a:spcAft>
              <a:buClr>
                <a:schemeClr val="dk1"/>
              </a:buClr>
              <a:buSzPts val="1800"/>
              <a:buFont typeface="Arial"/>
              <a:buChar char="○"/>
              <a:defRPr sz="2400"/>
            </a:lvl8pPr>
            <a:lvl9pPr marL="5486263" lvl="8" indent="-457189" algn="l">
              <a:spcBef>
                <a:spcPts val="480"/>
              </a:spcBef>
              <a:spcAft>
                <a:spcPts val="0"/>
              </a:spcAft>
              <a:buClr>
                <a:schemeClr val="dk1"/>
              </a:buClr>
              <a:buSzPts val="1800"/>
              <a:buFont typeface="Arial"/>
              <a:buChar char="■"/>
              <a:defRPr sz="2400"/>
            </a:lvl9pPr>
          </a:lstStyle>
          <a:p>
            <a:endParaRPr/>
          </a:p>
        </p:txBody>
      </p:sp>
      <p:sp>
        <p:nvSpPr>
          <p:cNvPr id="86" name="Google Shape;86;p18"/>
          <p:cNvSpPr txBox="1">
            <a:spLocks noGrp="1"/>
          </p:cNvSpPr>
          <p:nvPr>
            <p:ph type="dt" idx="10"/>
          </p:nvPr>
        </p:nvSpPr>
        <p:spPr>
          <a:xfrm>
            <a:off x="609600" y="6245226"/>
            <a:ext cx="2844800" cy="47624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8"/>
          <p:cNvSpPr txBox="1">
            <a:spLocks noGrp="1"/>
          </p:cNvSpPr>
          <p:nvPr>
            <p:ph type="ftr" idx="11"/>
          </p:nvPr>
        </p:nvSpPr>
        <p:spPr>
          <a:xfrm>
            <a:off x="4165600" y="6245226"/>
            <a:ext cx="3860800" cy="476249"/>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sldNum" idx="12"/>
          </p:nvPr>
        </p:nvSpPr>
        <p:spPr>
          <a:xfrm>
            <a:off x="8737600" y="6245226"/>
            <a:ext cx="2844800" cy="476249"/>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867"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867"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867"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867"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867"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867"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867"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867"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8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3243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5"/>
        <p:cNvGrpSpPr/>
        <p:nvPr/>
      </p:nvGrpSpPr>
      <p:grpSpPr>
        <a:xfrm>
          <a:off x="0" y="0"/>
          <a:ext cx="0" cy="0"/>
          <a:chOff x="0" y="0"/>
          <a:chExt cx="0" cy="0"/>
        </a:xfrm>
      </p:grpSpPr>
      <p:sp>
        <p:nvSpPr>
          <p:cNvPr id="96" name="Google Shape;96;p20"/>
          <p:cNvSpPr txBox="1"/>
          <p:nvPr/>
        </p:nvSpPr>
        <p:spPr>
          <a:xfrm>
            <a:off x="203201" y="6477000"/>
            <a:ext cx="1513663" cy="246221"/>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 sz="1333" b="0" i="0" u="none" strike="noStrike" cap="none">
                <a:solidFill>
                  <a:schemeClr val="dk1"/>
                </a:solidFill>
                <a:latin typeface="Arial"/>
                <a:ea typeface="Arial"/>
                <a:cs typeface="Arial"/>
                <a:sym typeface="Arial"/>
              </a:rPr>
              <a:t>Copyrights apply</a:t>
            </a:r>
            <a:endParaRPr sz="2400"/>
          </a:p>
        </p:txBody>
      </p:sp>
    </p:spTree>
    <p:extLst>
      <p:ext uri="{BB962C8B-B14F-4D97-AF65-F5344CB8AC3E}">
        <p14:creationId xmlns:p14="http://schemas.microsoft.com/office/powerpoint/2010/main" val="226975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77" name="Google Shape;77;p17"/>
          <p:cNvSpPr txBox="1">
            <a:spLocks noGrp="1"/>
          </p:cNvSpPr>
          <p:nvPr>
            <p:ph type="body" idx="1"/>
          </p:nvPr>
        </p:nvSpPr>
        <p:spPr>
          <a:xfrm>
            <a:off x="609600" y="1600200"/>
            <a:ext cx="5384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8" name="Google Shape;78;p17"/>
          <p:cNvSpPr txBox="1">
            <a:spLocks noGrp="1"/>
          </p:cNvSpPr>
          <p:nvPr>
            <p:ph type="body" idx="2"/>
          </p:nvPr>
        </p:nvSpPr>
        <p:spPr>
          <a:xfrm>
            <a:off x="6197600" y="1600200"/>
            <a:ext cx="5384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9" name="Google Shape;79;p17"/>
          <p:cNvSpPr txBox="1">
            <a:spLocks noGrp="1"/>
          </p:cNvSpPr>
          <p:nvPr>
            <p:ph type="dt" idx="10"/>
          </p:nvPr>
        </p:nvSpPr>
        <p:spPr>
          <a:xfrm>
            <a:off x="609600" y="6245226"/>
            <a:ext cx="2844800" cy="47624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4165600" y="6245226"/>
            <a:ext cx="3860800" cy="476249"/>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8737600" y="6245226"/>
            <a:ext cx="2844800" cy="476249"/>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867"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867"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867"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867"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867"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867"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867"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867"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8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74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CA72-78BF-4AFC-B029-CAF8CB9100A5}"/>
              </a:ext>
            </a:extLst>
          </p:cNvPr>
          <p:cNvSpPr>
            <a:spLocks noGrp="1"/>
          </p:cNvSpPr>
          <p:nvPr>
            <p:ph type="title"/>
          </p:nvPr>
        </p:nvSpPr>
        <p:spPr>
          <a:xfrm>
            <a:off x="0" y="0"/>
            <a:ext cx="12192000" cy="914400"/>
          </a:xfrm>
          <a:prstGeom prst="rect">
            <a:avLst/>
          </a:prstGeom>
          <a:solidFill>
            <a:srgbClr val="0070C0"/>
          </a:solidFill>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6823ED3-779A-4D4C-9EC1-FBF370B57995}"/>
              </a:ext>
            </a:extLst>
          </p:cNvPr>
          <p:cNvSpPr>
            <a:spLocks noGrp="1"/>
          </p:cNvSpPr>
          <p:nvPr>
            <p:ph idx="1"/>
          </p:nvPr>
        </p:nvSpPr>
        <p:spPr>
          <a:xfrm>
            <a:off x="0" y="914400"/>
            <a:ext cx="6096000" cy="55742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11AB8E5-6D78-477D-AE35-4C98B7CFF4DF}"/>
              </a:ext>
            </a:extLst>
          </p:cNvPr>
          <p:cNvSpPr>
            <a:spLocks noGrp="1"/>
          </p:cNvSpPr>
          <p:nvPr>
            <p:ph type="sldNum" sz="quarter" idx="12"/>
          </p:nvPr>
        </p:nvSpPr>
        <p:spPr>
          <a:xfrm>
            <a:off x="9448800" y="6492875"/>
            <a:ext cx="2743200" cy="365125"/>
          </a:xfrm>
        </p:spPr>
        <p:txBody>
          <a:bodyPr/>
          <a:lstStyle/>
          <a:p>
            <a:fld id="{C5E2F37E-67B5-4F7E-BABB-03C541CABD14}" type="slidenum">
              <a:rPr lang="en-US" smtClean="0"/>
              <a:t>‹#›</a:t>
            </a:fld>
            <a:endParaRPr lang="en-US"/>
          </a:p>
        </p:txBody>
      </p:sp>
    </p:spTree>
    <p:extLst>
      <p:ext uri="{BB962C8B-B14F-4D97-AF65-F5344CB8AC3E}">
        <p14:creationId xmlns:p14="http://schemas.microsoft.com/office/powerpoint/2010/main" val="181223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CA72-78BF-4AFC-B029-CAF8CB9100A5}"/>
              </a:ext>
            </a:extLst>
          </p:cNvPr>
          <p:cNvSpPr>
            <a:spLocks noGrp="1"/>
          </p:cNvSpPr>
          <p:nvPr>
            <p:ph type="title"/>
          </p:nvPr>
        </p:nvSpPr>
        <p:spPr>
          <a:xfrm>
            <a:off x="0" y="0"/>
            <a:ext cx="12192000" cy="914400"/>
          </a:xfrm>
          <a:prstGeom prst="rect">
            <a:avLst/>
          </a:prstGeom>
          <a:solidFill>
            <a:srgbClr val="0070C0"/>
          </a:solidFill>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6823ED3-779A-4D4C-9EC1-FBF370B57995}"/>
              </a:ext>
            </a:extLst>
          </p:cNvPr>
          <p:cNvSpPr>
            <a:spLocks noGrp="1"/>
          </p:cNvSpPr>
          <p:nvPr>
            <p:ph idx="1"/>
          </p:nvPr>
        </p:nvSpPr>
        <p:spPr>
          <a:xfrm>
            <a:off x="0" y="914400"/>
            <a:ext cx="12192000" cy="182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11AB8E5-6D78-477D-AE35-4C98B7CFF4DF}"/>
              </a:ext>
            </a:extLst>
          </p:cNvPr>
          <p:cNvSpPr>
            <a:spLocks noGrp="1"/>
          </p:cNvSpPr>
          <p:nvPr>
            <p:ph type="sldNum" sz="quarter" idx="12"/>
          </p:nvPr>
        </p:nvSpPr>
        <p:spPr>
          <a:xfrm>
            <a:off x="9448800" y="6492875"/>
            <a:ext cx="2743200" cy="365125"/>
          </a:xfrm>
        </p:spPr>
        <p:txBody>
          <a:bodyPr/>
          <a:lstStyle/>
          <a:p>
            <a:fld id="{C5E2F37E-67B5-4F7E-BABB-03C541CABD14}" type="slidenum">
              <a:rPr lang="en-US" smtClean="0"/>
              <a:t>‹#›</a:t>
            </a:fld>
            <a:endParaRPr lang="en-US"/>
          </a:p>
        </p:txBody>
      </p:sp>
      <p:sp>
        <p:nvSpPr>
          <p:cNvPr id="5" name="Content Placeholder 2">
            <a:extLst>
              <a:ext uri="{FF2B5EF4-FFF2-40B4-BE49-F238E27FC236}">
                <a16:creationId xmlns:a16="http://schemas.microsoft.com/office/drawing/2014/main" id="{7DB4F923-392C-49EF-99C4-FF20E65560B5}"/>
              </a:ext>
            </a:extLst>
          </p:cNvPr>
          <p:cNvSpPr>
            <a:spLocks noGrp="1"/>
          </p:cNvSpPr>
          <p:nvPr>
            <p:ph idx="13"/>
          </p:nvPr>
        </p:nvSpPr>
        <p:spPr>
          <a:xfrm>
            <a:off x="0" y="2743200"/>
            <a:ext cx="12192000" cy="37454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27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2997B4-1BB0-466B-8527-FFC378C97E90}"/>
              </a:ext>
            </a:extLst>
          </p:cNvPr>
          <p:cNvSpPr>
            <a:spLocks noGrp="1"/>
          </p:cNvSpPr>
          <p:nvPr>
            <p:ph type="sldNum" sz="quarter" idx="12"/>
          </p:nvPr>
        </p:nvSpPr>
        <p:spPr/>
        <p:txBody>
          <a:bodyPr/>
          <a:lstStyle/>
          <a:p>
            <a:fld id="{C5E2F37E-67B5-4F7E-BABB-03C541CABD14}" type="slidenum">
              <a:rPr lang="en-US" smtClean="0"/>
              <a:t>‹#›</a:t>
            </a:fld>
            <a:endParaRPr lang="en-US"/>
          </a:p>
        </p:txBody>
      </p:sp>
      <p:sp>
        <p:nvSpPr>
          <p:cNvPr id="6" name="Title 1">
            <a:extLst>
              <a:ext uri="{FF2B5EF4-FFF2-40B4-BE49-F238E27FC236}">
                <a16:creationId xmlns:a16="http://schemas.microsoft.com/office/drawing/2014/main" id="{A7C24076-0FBD-46B9-BC6D-AC2E5C3DADB0}"/>
              </a:ext>
            </a:extLst>
          </p:cNvPr>
          <p:cNvSpPr>
            <a:spLocks noGrp="1"/>
          </p:cNvSpPr>
          <p:nvPr>
            <p:ph type="title"/>
          </p:nvPr>
        </p:nvSpPr>
        <p:spPr>
          <a:xfrm>
            <a:off x="0" y="0"/>
            <a:ext cx="12192000" cy="914400"/>
          </a:xfrm>
          <a:prstGeom prst="rect">
            <a:avLst/>
          </a:prstGeom>
          <a:solidFill>
            <a:srgbClr val="0070C0"/>
          </a:solidFill>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512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2997B4-1BB0-466B-8527-FFC378C97E90}"/>
              </a:ext>
            </a:extLst>
          </p:cNvPr>
          <p:cNvSpPr>
            <a:spLocks noGrp="1"/>
          </p:cNvSpPr>
          <p:nvPr>
            <p:ph type="sldNum" sz="quarter" idx="12"/>
          </p:nvPr>
        </p:nvSpPr>
        <p:spPr/>
        <p:txBody>
          <a:bodyPr/>
          <a:lstStyle/>
          <a:p>
            <a:fld id="{C5E2F37E-67B5-4F7E-BABB-03C541CABD14}" type="slidenum">
              <a:rPr lang="en-US" smtClean="0"/>
              <a:t>‹#›</a:t>
            </a:fld>
            <a:endParaRPr lang="en-US"/>
          </a:p>
        </p:txBody>
      </p:sp>
    </p:spTree>
    <p:extLst>
      <p:ext uri="{BB962C8B-B14F-4D97-AF65-F5344CB8AC3E}">
        <p14:creationId xmlns:p14="http://schemas.microsoft.com/office/powerpoint/2010/main" val="79612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913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736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95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09600" y="1600200"/>
            <a:ext cx="5384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3" name="Google Shape;53;p13"/>
          <p:cNvSpPr txBox="1">
            <a:spLocks noGrp="1"/>
          </p:cNvSpPr>
          <p:nvPr>
            <p:ph type="body" idx="2"/>
          </p:nvPr>
        </p:nvSpPr>
        <p:spPr>
          <a:xfrm>
            <a:off x="6197600" y="1600200"/>
            <a:ext cx="5384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4" name="Google Shape;54;p13"/>
          <p:cNvSpPr txBox="1">
            <a:spLocks noGrp="1"/>
          </p:cNvSpPr>
          <p:nvPr>
            <p:ph type="dt" idx="10"/>
          </p:nvPr>
        </p:nvSpPr>
        <p:spPr>
          <a:xfrm>
            <a:off x="609600" y="6245226"/>
            <a:ext cx="2844800" cy="47624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3"/>
          <p:cNvSpPr txBox="1">
            <a:spLocks noGrp="1"/>
          </p:cNvSpPr>
          <p:nvPr>
            <p:ph type="ftr" idx="11"/>
          </p:nvPr>
        </p:nvSpPr>
        <p:spPr>
          <a:xfrm>
            <a:off x="4165600" y="6245226"/>
            <a:ext cx="3860800" cy="476249"/>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sldNum" idx="12"/>
          </p:nvPr>
        </p:nvSpPr>
        <p:spPr>
          <a:xfrm>
            <a:off x="8737600" y="6245226"/>
            <a:ext cx="2844800" cy="476249"/>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867"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867"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867"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867"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867"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867"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867"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867"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8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1828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3A95D45-3E31-4630-BEEB-96F61634710E}"/>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2F37E-67B5-4F7E-BABB-03C541CABD14}" type="slidenum">
              <a:rPr lang="en-US" smtClean="0"/>
              <a:t>‹#›</a:t>
            </a:fld>
            <a:endParaRPr lang="en-US"/>
          </a:p>
        </p:txBody>
      </p:sp>
    </p:spTree>
    <p:extLst>
      <p:ext uri="{BB962C8B-B14F-4D97-AF65-F5344CB8AC3E}">
        <p14:creationId xmlns:p14="http://schemas.microsoft.com/office/powerpoint/2010/main" val="1807447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6" r:id="rId4"/>
    <p:sldLayoutId id="2147483669" r:id="rId5"/>
    <p:sldLayoutId id="2147483671"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0E56-35F0-4D61-A8C5-69067795459C}"/>
              </a:ext>
            </a:extLst>
          </p:cNvPr>
          <p:cNvSpPr>
            <a:spLocks noGrp="1"/>
          </p:cNvSpPr>
          <p:nvPr>
            <p:ph type="ctrTitle"/>
          </p:nvPr>
        </p:nvSpPr>
        <p:spPr>
          <a:xfrm>
            <a:off x="0" y="1179947"/>
            <a:ext cx="12192000" cy="2076015"/>
          </a:xfrm>
        </p:spPr>
        <p:txBody>
          <a:bodyPr/>
          <a:lstStyle/>
          <a:p>
            <a:r>
              <a:rPr lang="en-US" dirty="0"/>
              <a:t>Gadolinium Induced Fibrosis</a:t>
            </a:r>
          </a:p>
        </p:txBody>
      </p:sp>
      <p:sp>
        <p:nvSpPr>
          <p:cNvPr id="3" name="Subtitle 2">
            <a:extLst>
              <a:ext uri="{FF2B5EF4-FFF2-40B4-BE49-F238E27FC236}">
                <a16:creationId xmlns:a16="http://schemas.microsoft.com/office/drawing/2014/main" id="{E1F2203E-8644-4E95-BA07-9E75C28CF1C9}"/>
              </a:ext>
            </a:extLst>
          </p:cNvPr>
          <p:cNvSpPr>
            <a:spLocks noGrp="1"/>
          </p:cNvSpPr>
          <p:nvPr>
            <p:ph type="subTitle" idx="1"/>
          </p:nvPr>
        </p:nvSpPr>
        <p:spPr>
          <a:xfrm>
            <a:off x="1543334" y="4781986"/>
            <a:ext cx="9105331" cy="1655762"/>
          </a:xfrm>
        </p:spPr>
        <p:txBody>
          <a:bodyPr/>
          <a:lstStyle/>
          <a:p>
            <a:r>
              <a:rPr lang="en-US" dirty="0"/>
              <a:t>Physician-Scientist Forum</a:t>
            </a:r>
          </a:p>
          <a:p>
            <a:r>
              <a:rPr lang="en-US" dirty="0"/>
              <a:t>Science Consult</a:t>
            </a:r>
          </a:p>
          <a:p>
            <a:r>
              <a:rPr lang="en-US" dirty="0"/>
              <a:t>Grace Masters; Eric Ding</a:t>
            </a:r>
          </a:p>
          <a:p>
            <a:r>
              <a:rPr lang="en-US" dirty="0"/>
              <a:t>Kevin Gao; Jefferey Zhou; Nick Peterson</a:t>
            </a:r>
          </a:p>
        </p:txBody>
      </p:sp>
    </p:spTree>
    <p:extLst>
      <p:ext uri="{BB962C8B-B14F-4D97-AF65-F5344CB8AC3E}">
        <p14:creationId xmlns:p14="http://schemas.microsoft.com/office/powerpoint/2010/main" val="111810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p30"/>
          <p:cNvGrpSpPr/>
          <p:nvPr/>
        </p:nvGrpSpPr>
        <p:grpSpPr>
          <a:xfrm>
            <a:off x="289973" y="1339818"/>
            <a:ext cx="5913752" cy="4652852"/>
            <a:chOff x="217283" y="1339923"/>
            <a:chExt cx="4436201" cy="4653472"/>
          </a:xfrm>
        </p:grpSpPr>
        <p:pic>
          <p:nvPicPr>
            <p:cNvPr id="175" name="Google Shape;175;p30"/>
            <p:cNvPicPr preferRelativeResize="0"/>
            <p:nvPr/>
          </p:nvPicPr>
          <p:blipFill rotWithShape="1">
            <a:blip r:embed="rId3">
              <a:alphaModFix/>
            </a:blip>
            <a:srcRect l="5624" t="2058" r="6223" b="30227"/>
            <a:stretch/>
          </p:blipFill>
          <p:spPr>
            <a:xfrm>
              <a:off x="217283" y="1339923"/>
              <a:ext cx="4436201" cy="4653472"/>
            </a:xfrm>
            <a:prstGeom prst="rect">
              <a:avLst/>
            </a:prstGeom>
            <a:noFill/>
            <a:ln>
              <a:noFill/>
            </a:ln>
          </p:spPr>
        </p:pic>
        <p:pic>
          <p:nvPicPr>
            <p:cNvPr id="176" name="Google Shape;176;p30" descr="http://netclass.csu.edu.cn/jpkc2009/csu/011liuxingbingxue/%E6%95%99%E5%AD%A6%E8%AF%BE%E4%BB%B6/files/kejian1/%E8%AF%BE%E4%BB%B6%E7%AC%AC18%E7%AB%A0.files/slide0496_image016.png"/>
            <p:cNvPicPr preferRelativeResize="0"/>
            <p:nvPr/>
          </p:nvPicPr>
          <p:blipFill rotWithShape="1">
            <a:blip r:embed="rId4">
              <a:alphaModFix/>
            </a:blip>
            <a:srcRect/>
            <a:stretch/>
          </p:blipFill>
          <p:spPr>
            <a:xfrm>
              <a:off x="250152" y="3054468"/>
              <a:ext cx="2164713" cy="2920829"/>
            </a:xfrm>
            <a:prstGeom prst="rect">
              <a:avLst/>
            </a:prstGeom>
            <a:noFill/>
            <a:ln>
              <a:noFill/>
            </a:ln>
          </p:spPr>
        </p:pic>
      </p:grpSp>
      <p:sp>
        <p:nvSpPr>
          <p:cNvPr id="177" name="Google Shape;177;p30"/>
          <p:cNvSpPr txBox="1">
            <a:spLocks noGrp="1"/>
          </p:cNvSpPr>
          <p:nvPr>
            <p:ph type="title"/>
          </p:nvPr>
        </p:nvSpPr>
        <p:spPr>
          <a:xfrm>
            <a:off x="609600" y="274637"/>
            <a:ext cx="10972800" cy="1143200"/>
          </a:xfrm>
          <a:prstGeom prst="rect">
            <a:avLst/>
          </a:prstGeom>
          <a:noFill/>
          <a:ln>
            <a:noFill/>
          </a:ln>
        </p:spPr>
        <p:txBody>
          <a:bodyPr spcFirstLastPara="1" wrap="square" lIns="121900" tIns="60933" rIns="121900" bIns="60933" anchor="ctr" anchorCtr="0">
            <a:noAutofit/>
          </a:bodyPr>
          <a:lstStyle/>
          <a:p>
            <a:r>
              <a:rPr lang="en"/>
              <a:t>Bradford Hill Criteria for Causation </a:t>
            </a:r>
            <a:endParaRPr/>
          </a:p>
        </p:txBody>
      </p:sp>
      <p:sp>
        <p:nvSpPr>
          <p:cNvPr id="178" name="Google Shape;178;p30"/>
          <p:cNvSpPr txBox="1">
            <a:spLocks noGrp="1"/>
          </p:cNvSpPr>
          <p:nvPr>
            <p:ph type="body" idx="2"/>
          </p:nvPr>
        </p:nvSpPr>
        <p:spPr>
          <a:xfrm>
            <a:off x="6197600" y="1600200"/>
            <a:ext cx="5384800" cy="4526000"/>
          </a:xfrm>
          <a:prstGeom prst="rect">
            <a:avLst/>
          </a:prstGeom>
          <a:noFill/>
          <a:ln>
            <a:noFill/>
          </a:ln>
        </p:spPr>
        <p:txBody>
          <a:bodyPr spcFirstLastPara="1" wrap="square" lIns="121900" tIns="60933" rIns="121900" bIns="60933" anchor="t" anchorCtr="0">
            <a:noAutofit/>
          </a:bodyPr>
          <a:lstStyle/>
          <a:p>
            <a:pPr marL="685783" indent="-651917">
              <a:spcBef>
                <a:spcPts val="0"/>
              </a:spcBef>
              <a:buSzPts val="1600"/>
              <a:buFont typeface="Arial"/>
              <a:buAutoNum type="arabicParenR"/>
            </a:pPr>
            <a:r>
              <a:rPr lang="en" sz="2133" i="1"/>
              <a:t>Strength</a:t>
            </a:r>
            <a:r>
              <a:rPr lang="en" sz="2133"/>
              <a:t> of the association</a:t>
            </a:r>
            <a:endParaRPr sz="2133"/>
          </a:p>
          <a:p>
            <a:pPr marL="685783" indent="-651917">
              <a:spcBef>
                <a:spcPts val="533"/>
              </a:spcBef>
              <a:buSzPts val="1600"/>
              <a:buFont typeface="Arial"/>
              <a:buAutoNum type="arabicParenR"/>
            </a:pPr>
            <a:r>
              <a:rPr lang="en" sz="2133" i="1"/>
              <a:t>Consistency</a:t>
            </a:r>
            <a:r>
              <a:rPr lang="en" sz="2133"/>
              <a:t> (repeatedly observed)</a:t>
            </a:r>
            <a:endParaRPr sz="2133"/>
          </a:p>
          <a:p>
            <a:pPr marL="685783" indent="-651917">
              <a:spcBef>
                <a:spcPts val="533"/>
              </a:spcBef>
              <a:buSzPts val="1600"/>
              <a:buFont typeface="Arial"/>
              <a:buAutoNum type="arabicParenR"/>
            </a:pPr>
            <a:r>
              <a:rPr lang="en" sz="2133" i="1"/>
              <a:t>Specificity</a:t>
            </a:r>
            <a:r>
              <a:rPr lang="en" sz="2133"/>
              <a:t> of the association</a:t>
            </a:r>
            <a:endParaRPr sz="2133"/>
          </a:p>
          <a:p>
            <a:pPr marL="685783" indent="-651917">
              <a:spcBef>
                <a:spcPts val="533"/>
              </a:spcBef>
              <a:buSzPts val="1600"/>
              <a:buFont typeface="Arial"/>
              <a:buAutoNum type="arabicParenR"/>
            </a:pPr>
            <a:r>
              <a:rPr lang="en" sz="2133" i="1"/>
              <a:t>Temporal relationship</a:t>
            </a:r>
            <a:endParaRPr sz="2133"/>
          </a:p>
          <a:p>
            <a:pPr marL="685783" indent="-651917">
              <a:spcBef>
                <a:spcPts val="533"/>
              </a:spcBef>
              <a:buSzPts val="1600"/>
              <a:buFont typeface="Arial"/>
              <a:buAutoNum type="arabicParenR"/>
            </a:pPr>
            <a:r>
              <a:rPr lang="en" sz="2133" i="1"/>
              <a:t>Biological gradient </a:t>
            </a:r>
            <a:r>
              <a:rPr lang="en" sz="2133"/>
              <a:t>(dose-response)</a:t>
            </a:r>
            <a:endParaRPr sz="2133"/>
          </a:p>
          <a:p>
            <a:pPr marL="685783" indent="-651917">
              <a:spcBef>
                <a:spcPts val="533"/>
              </a:spcBef>
              <a:buSzPts val="1600"/>
              <a:buFont typeface="Arial"/>
              <a:buAutoNum type="arabicParenR"/>
            </a:pPr>
            <a:r>
              <a:rPr lang="en" sz="2133" i="1"/>
              <a:t>Plausibility</a:t>
            </a:r>
            <a:r>
              <a:rPr lang="en" sz="2133"/>
              <a:t> (biological mechanism)</a:t>
            </a:r>
            <a:endParaRPr sz="2133"/>
          </a:p>
          <a:p>
            <a:pPr marL="685783" indent="-651917">
              <a:spcBef>
                <a:spcPts val="533"/>
              </a:spcBef>
              <a:buSzPts val="1600"/>
              <a:buFont typeface="Arial"/>
              <a:buAutoNum type="arabicParenR"/>
            </a:pPr>
            <a:r>
              <a:rPr lang="en" sz="2133" i="1"/>
              <a:t>Coherence</a:t>
            </a:r>
            <a:r>
              <a:rPr lang="en" sz="2133"/>
              <a:t> with observed epidemiologic data</a:t>
            </a:r>
            <a:endParaRPr sz="2133"/>
          </a:p>
          <a:p>
            <a:pPr marL="685783" indent="-651917">
              <a:spcBef>
                <a:spcPts val="533"/>
              </a:spcBef>
              <a:buSzPts val="1600"/>
              <a:buFont typeface="Arial"/>
              <a:buAutoNum type="arabicParenR"/>
            </a:pPr>
            <a:r>
              <a:rPr lang="en" sz="2133" i="1"/>
              <a:t>Experiment</a:t>
            </a:r>
            <a:r>
              <a:rPr lang="en" sz="2133"/>
              <a:t> (preventive action)</a:t>
            </a:r>
            <a:endParaRPr sz="2133"/>
          </a:p>
          <a:p>
            <a:pPr marL="237061" indent="0">
              <a:buNone/>
            </a:pPr>
            <a:endParaRPr sz="2133"/>
          </a:p>
        </p:txBody>
      </p:sp>
      <p:sp>
        <p:nvSpPr>
          <p:cNvPr id="179" name="Google Shape;179;p30"/>
          <p:cNvSpPr txBox="1"/>
          <p:nvPr/>
        </p:nvSpPr>
        <p:spPr>
          <a:xfrm>
            <a:off x="289967" y="6388225"/>
            <a:ext cx="6009200" cy="273200"/>
          </a:xfrm>
          <a:prstGeom prst="rect">
            <a:avLst/>
          </a:prstGeom>
          <a:noFill/>
          <a:ln>
            <a:noFill/>
          </a:ln>
        </p:spPr>
        <p:txBody>
          <a:bodyPr spcFirstLastPara="1" wrap="square" lIns="25400" tIns="38100" rIns="25400" bIns="38100" anchor="t" anchorCtr="0">
            <a:noAutofit/>
          </a:bodyPr>
          <a:lstStyle/>
          <a:p>
            <a:pPr defTabSz="1219170">
              <a:buClr>
                <a:srgbClr val="000000"/>
              </a:buClr>
              <a:buSzPts val="1400"/>
            </a:pPr>
            <a:r>
              <a:rPr lang="en" sz="1333" kern="0">
                <a:solidFill>
                  <a:srgbClr val="000000"/>
                </a:solidFill>
                <a:latin typeface="Arial"/>
                <a:ea typeface="Arial"/>
                <a:cs typeface="Arial"/>
                <a:sym typeface="Arial"/>
              </a:rPr>
              <a:t>A Bradford Hill. </a:t>
            </a:r>
            <a:r>
              <a:rPr lang="en" sz="1333" i="1" kern="0">
                <a:solidFill>
                  <a:srgbClr val="000000"/>
                </a:solidFill>
                <a:latin typeface="Arial"/>
                <a:ea typeface="Arial"/>
                <a:cs typeface="Arial"/>
                <a:sym typeface="Arial"/>
              </a:rPr>
              <a:t>Proc Royal Soc Med </a:t>
            </a:r>
            <a:r>
              <a:rPr lang="en" sz="1333" kern="0">
                <a:solidFill>
                  <a:srgbClr val="000000"/>
                </a:solidFill>
                <a:latin typeface="Arial"/>
                <a:ea typeface="Arial"/>
                <a:cs typeface="Arial"/>
                <a:sym typeface="Arial"/>
              </a:rPr>
              <a:t>1965; 58:295-300.</a:t>
            </a:r>
            <a:endParaRPr sz="1333" kern="0">
              <a:solidFill>
                <a:srgbClr val="000000"/>
              </a:solidFill>
              <a:latin typeface="Arial"/>
              <a:cs typeface="Arial"/>
              <a:sym typeface="Arial"/>
            </a:endParaRPr>
          </a:p>
        </p:txBody>
      </p:sp>
      <p:sp>
        <p:nvSpPr>
          <p:cNvPr id="180" name="Google Shape;180;p30"/>
          <p:cNvSpPr txBox="1"/>
          <p:nvPr/>
        </p:nvSpPr>
        <p:spPr>
          <a:xfrm>
            <a:off x="8559400" y="6467300"/>
            <a:ext cx="4747200" cy="19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Slide courtesy of Dr. Jonathan Kay</a:t>
            </a:r>
            <a:endParaRPr sz="1600"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A05B5329-63FE-3540-A7F3-9473D33B2685}"/>
              </a:ext>
            </a:extLst>
          </p:cNvPr>
          <p:cNvSpPr/>
          <p:nvPr/>
        </p:nvSpPr>
        <p:spPr>
          <a:xfrm>
            <a:off x="6197600" y="1263817"/>
            <a:ext cx="5269053" cy="452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dirty="0">
              <a:solidFill>
                <a:srgbClr val="FFFFFF"/>
              </a:solidFill>
              <a:latin typeface="Arial"/>
              <a:sym typeface="Arial"/>
            </a:endParaRPr>
          </a:p>
        </p:txBody>
      </p:sp>
    </p:spTree>
    <p:extLst>
      <p:ext uri="{BB962C8B-B14F-4D97-AF65-F5344CB8AC3E}">
        <p14:creationId xmlns:p14="http://schemas.microsoft.com/office/powerpoint/2010/main" val="28972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4" name="Picture 3">
            <a:extLst>
              <a:ext uri="{FF2B5EF4-FFF2-40B4-BE49-F238E27FC236}">
                <a16:creationId xmlns:a16="http://schemas.microsoft.com/office/drawing/2014/main" id="{0FFF396A-6E25-C74A-8BBE-0E561A80DFD6}"/>
              </a:ext>
            </a:extLst>
          </p:cNvPr>
          <p:cNvPicPr>
            <a:picLocks noChangeAspect="1"/>
          </p:cNvPicPr>
          <p:nvPr/>
        </p:nvPicPr>
        <p:blipFill rotWithShape="1">
          <a:blip r:embed="rId3"/>
          <a:srcRect b="7764"/>
          <a:stretch/>
        </p:blipFill>
        <p:spPr>
          <a:xfrm>
            <a:off x="1277399" y="571600"/>
            <a:ext cx="9637199" cy="5897069"/>
          </a:xfrm>
          <a:prstGeom prst="rect">
            <a:avLst/>
          </a:prstGeom>
        </p:spPr>
      </p:pic>
      <p:sp>
        <p:nvSpPr>
          <p:cNvPr id="185" name="Google Shape;185;p31"/>
          <p:cNvSpPr txBox="1">
            <a:spLocks noGrp="1"/>
          </p:cNvSpPr>
          <p:nvPr>
            <p:ph type="title"/>
          </p:nvPr>
        </p:nvSpPr>
        <p:spPr>
          <a:xfrm>
            <a:off x="609599" y="0"/>
            <a:ext cx="10972800" cy="1143200"/>
          </a:xfrm>
          <a:prstGeom prst="rect">
            <a:avLst/>
          </a:prstGeom>
          <a:noFill/>
          <a:ln>
            <a:noFill/>
          </a:ln>
        </p:spPr>
        <p:txBody>
          <a:bodyPr spcFirstLastPara="1" wrap="square" lIns="121900" tIns="60933" rIns="121900" bIns="60933" anchor="ctr" anchorCtr="0">
            <a:noAutofit/>
          </a:bodyPr>
          <a:lstStyle/>
          <a:p>
            <a:r>
              <a:rPr lang="en" dirty="0"/>
              <a:t>Gadolinium and GIF/NSF</a:t>
            </a:r>
            <a:endParaRPr dirty="0"/>
          </a:p>
        </p:txBody>
      </p:sp>
      <p:sp>
        <p:nvSpPr>
          <p:cNvPr id="187" name="Google Shape;187;p31"/>
          <p:cNvSpPr txBox="1"/>
          <p:nvPr/>
        </p:nvSpPr>
        <p:spPr>
          <a:xfrm>
            <a:off x="221351" y="6467296"/>
            <a:ext cx="5537200" cy="273200"/>
          </a:xfrm>
          <a:prstGeom prst="rect">
            <a:avLst/>
          </a:prstGeom>
          <a:noFill/>
          <a:ln>
            <a:noFill/>
          </a:ln>
        </p:spPr>
        <p:txBody>
          <a:bodyPr spcFirstLastPara="1" wrap="square" lIns="25400" tIns="38100" rIns="25400" bIns="38100" anchor="t" anchorCtr="0">
            <a:noAutofit/>
          </a:bodyPr>
          <a:lstStyle/>
          <a:p>
            <a:pPr defTabSz="1219170">
              <a:buClr>
                <a:srgbClr val="000000"/>
              </a:buClr>
              <a:buSzPts val="1400"/>
            </a:pPr>
            <a:r>
              <a:rPr lang="en" sz="1333" i="1" kern="0" dirty="0">
                <a:solidFill>
                  <a:srgbClr val="000000"/>
                </a:solidFill>
                <a:latin typeface="Arial"/>
                <a:ea typeface="Arial"/>
                <a:cs typeface="Arial"/>
                <a:sym typeface="Arial"/>
              </a:rPr>
              <a:t>Todd &amp; Kay. </a:t>
            </a:r>
            <a:r>
              <a:rPr lang="en-US" sz="1333" i="1" kern="0" dirty="0" err="1">
                <a:solidFill>
                  <a:srgbClr val="000000"/>
                </a:solidFill>
                <a:latin typeface="Arial"/>
                <a:cs typeface="Arial"/>
                <a:sym typeface="Arial"/>
              </a:rPr>
              <a:t>Annu</a:t>
            </a:r>
            <a:r>
              <a:rPr lang="en-US" sz="1333" i="1" kern="0" dirty="0">
                <a:solidFill>
                  <a:srgbClr val="000000"/>
                </a:solidFill>
                <a:latin typeface="Arial"/>
                <a:cs typeface="Arial"/>
                <a:sym typeface="Arial"/>
              </a:rPr>
              <a:t>. Rev. Med. 2016. 67:273–91 </a:t>
            </a:r>
          </a:p>
        </p:txBody>
      </p:sp>
    </p:spTree>
    <p:extLst>
      <p:ext uri="{BB962C8B-B14F-4D97-AF65-F5344CB8AC3E}">
        <p14:creationId xmlns:p14="http://schemas.microsoft.com/office/powerpoint/2010/main" val="2954267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6" name="Google Shape;109;p22">
            <a:extLst>
              <a:ext uri="{FF2B5EF4-FFF2-40B4-BE49-F238E27FC236}">
                <a16:creationId xmlns:a16="http://schemas.microsoft.com/office/drawing/2014/main" id="{54C0E937-E685-F344-94D9-F9258BD98266}"/>
              </a:ext>
            </a:extLst>
          </p:cNvPr>
          <p:cNvSpPr txBox="1">
            <a:spLocks noGrp="1"/>
          </p:cNvSpPr>
          <p:nvPr>
            <p:ph type="title"/>
          </p:nvPr>
        </p:nvSpPr>
        <p:spPr>
          <a:xfrm>
            <a:off x="415600" y="238409"/>
            <a:ext cx="11360800" cy="763600"/>
          </a:xfrm>
          <a:prstGeom prst="rect">
            <a:avLst/>
          </a:prstGeom>
        </p:spPr>
        <p:txBody>
          <a:bodyPr spcFirstLastPara="1" wrap="square" lIns="121900" tIns="121900" rIns="121900" bIns="121900" anchor="t" anchorCtr="0">
            <a:noAutofit/>
          </a:bodyPr>
          <a:lstStyle/>
          <a:p>
            <a:r>
              <a:rPr lang="en" dirty="0"/>
              <a:t>Epidemiology of NSF</a:t>
            </a:r>
            <a:endParaRPr dirty="0"/>
          </a:p>
        </p:txBody>
      </p:sp>
      <p:sp>
        <p:nvSpPr>
          <p:cNvPr id="10" name="Google Shape;110;p22">
            <a:extLst>
              <a:ext uri="{FF2B5EF4-FFF2-40B4-BE49-F238E27FC236}">
                <a16:creationId xmlns:a16="http://schemas.microsoft.com/office/drawing/2014/main" id="{FE0759AC-F7E1-9441-B3AE-FB84B33AD204}"/>
              </a:ext>
            </a:extLst>
          </p:cNvPr>
          <p:cNvSpPr txBox="1">
            <a:spLocks noGrp="1"/>
          </p:cNvSpPr>
          <p:nvPr>
            <p:ph type="body" idx="1"/>
          </p:nvPr>
        </p:nvSpPr>
        <p:spPr>
          <a:xfrm>
            <a:off x="415600" y="1321167"/>
            <a:ext cx="11360800" cy="4555200"/>
          </a:xfrm>
          <a:prstGeom prst="rect">
            <a:avLst/>
          </a:prstGeom>
        </p:spPr>
        <p:txBody>
          <a:bodyPr spcFirstLastPara="1" wrap="square" lIns="121900" tIns="121900" rIns="121900" bIns="121900" anchor="t" anchorCtr="0">
            <a:noAutofit/>
          </a:bodyPr>
          <a:lstStyle/>
          <a:p>
            <a:pPr>
              <a:lnSpc>
                <a:spcPct val="165000"/>
              </a:lnSpc>
            </a:pPr>
            <a:r>
              <a:rPr lang="en" dirty="0"/>
              <a:t>Several hundred cases since 1997</a:t>
            </a:r>
            <a:endParaRPr dirty="0"/>
          </a:p>
          <a:p>
            <a:pPr lvl="1">
              <a:lnSpc>
                <a:spcPct val="165000"/>
              </a:lnSpc>
              <a:spcBef>
                <a:spcPts val="0"/>
              </a:spcBef>
            </a:pPr>
            <a:r>
              <a:rPr lang="en" dirty="0"/>
              <a:t>Over 400 cases worldwide reported to the </a:t>
            </a:r>
            <a:r>
              <a:rPr lang="en-US" dirty="0"/>
              <a:t>International NSF Registry at Yale University</a:t>
            </a:r>
            <a:endParaRPr lang="en" dirty="0"/>
          </a:p>
          <a:p>
            <a:pPr>
              <a:lnSpc>
                <a:spcPct val="165000"/>
              </a:lnSpc>
            </a:pPr>
            <a:r>
              <a:rPr lang="en" dirty="0"/>
              <a:t>Prevalence ranges widely depending on study criteria and methods used</a:t>
            </a:r>
            <a:endParaRPr sz="933" dirty="0"/>
          </a:p>
          <a:p>
            <a:pPr>
              <a:lnSpc>
                <a:spcPct val="165000"/>
              </a:lnSpc>
            </a:pPr>
            <a:endParaRPr lang="en-US" dirty="0"/>
          </a:p>
        </p:txBody>
      </p:sp>
    </p:spTree>
    <p:extLst>
      <p:ext uri="{BB962C8B-B14F-4D97-AF65-F5344CB8AC3E}">
        <p14:creationId xmlns:p14="http://schemas.microsoft.com/office/powerpoint/2010/main" val="415576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09600" y="116837"/>
            <a:ext cx="10972800" cy="1143200"/>
          </a:xfrm>
          <a:prstGeom prst="rect">
            <a:avLst/>
          </a:prstGeom>
          <a:noFill/>
          <a:ln>
            <a:noFill/>
          </a:ln>
        </p:spPr>
        <p:txBody>
          <a:bodyPr spcFirstLastPara="1" wrap="square" lIns="121900" tIns="60933" rIns="121900" bIns="60933" anchor="ctr" anchorCtr="0">
            <a:noAutofit/>
          </a:bodyPr>
          <a:lstStyle/>
          <a:p>
            <a:pPr algn="l"/>
            <a:r>
              <a:rPr lang="en">
                <a:solidFill>
                  <a:schemeClr val="dk1"/>
                </a:solidFill>
              </a:rPr>
              <a:t>Studies Reporting Prevalence of NSF in Patients with Stage 5 CKD</a:t>
            </a:r>
            <a:endParaRPr/>
          </a:p>
        </p:txBody>
      </p:sp>
      <p:graphicFrame>
        <p:nvGraphicFramePr>
          <p:cNvPr id="153" name="Google Shape;153;p27"/>
          <p:cNvGraphicFramePr/>
          <p:nvPr/>
        </p:nvGraphicFramePr>
        <p:xfrm>
          <a:off x="609585" y="1260034"/>
          <a:ext cx="10972833" cy="4836900"/>
        </p:xfrm>
        <a:graphic>
          <a:graphicData uri="http://schemas.openxmlformats.org/drawingml/2006/table">
            <a:tbl>
              <a:tblPr firstRow="1" bandRow="1">
                <a:noFill/>
              </a:tblPr>
              <a:tblGrid>
                <a:gridCol w="1781000">
                  <a:extLst>
                    <a:ext uri="{9D8B030D-6E8A-4147-A177-3AD203B41FA5}">
                      <a16:colId xmlns:a16="http://schemas.microsoft.com/office/drawing/2014/main" val="20000"/>
                    </a:ext>
                  </a:extLst>
                </a:gridCol>
                <a:gridCol w="1171400">
                  <a:extLst>
                    <a:ext uri="{9D8B030D-6E8A-4147-A177-3AD203B41FA5}">
                      <a16:colId xmlns:a16="http://schemas.microsoft.com/office/drawing/2014/main" val="20001"/>
                    </a:ext>
                  </a:extLst>
                </a:gridCol>
                <a:gridCol w="1709267">
                  <a:extLst>
                    <a:ext uri="{9D8B030D-6E8A-4147-A177-3AD203B41FA5}">
                      <a16:colId xmlns:a16="http://schemas.microsoft.com/office/drawing/2014/main" val="20002"/>
                    </a:ext>
                  </a:extLst>
                </a:gridCol>
                <a:gridCol w="2868700">
                  <a:extLst>
                    <a:ext uri="{9D8B030D-6E8A-4147-A177-3AD203B41FA5}">
                      <a16:colId xmlns:a16="http://schemas.microsoft.com/office/drawing/2014/main" val="20003"/>
                    </a:ext>
                  </a:extLst>
                </a:gridCol>
                <a:gridCol w="1721233">
                  <a:extLst>
                    <a:ext uri="{9D8B030D-6E8A-4147-A177-3AD203B41FA5}">
                      <a16:colId xmlns:a16="http://schemas.microsoft.com/office/drawing/2014/main" val="20004"/>
                    </a:ext>
                  </a:extLst>
                </a:gridCol>
                <a:gridCol w="1721233">
                  <a:extLst>
                    <a:ext uri="{9D8B030D-6E8A-4147-A177-3AD203B41FA5}">
                      <a16:colId xmlns:a16="http://schemas.microsoft.com/office/drawing/2014/main" val="20005"/>
                    </a:ext>
                  </a:extLst>
                </a:gridCol>
              </a:tblGrid>
              <a:tr h="841200">
                <a:tc>
                  <a:txBody>
                    <a:bodyPr/>
                    <a:lstStyle/>
                    <a:p>
                      <a:pPr marL="0" marR="0" lvl="0" indent="0" algn="l" rtl="0">
                        <a:lnSpc>
                          <a:spcPct val="115000"/>
                        </a:lnSpc>
                        <a:spcBef>
                          <a:spcPts val="0"/>
                        </a:spcBef>
                        <a:spcAft>
                          <a:spcPts val="0"/>
                        </a:spcAft>
                        <a:buNone/>
                      </a:pPr>
                      <a:r>
                        <a:rPr lang="en" sz="1200" u="none" strike="noStrike" cap="none"/>
                        <a:t>Study</a:t>
                      </a:r>
                      <a:br>
                        <a:rPr lang="en" sz="1200" u="none" strike="noStrike" cap="none"/>
                      </a:br>
                      <a:r>
                        <a:rPr lang="en" sz="1200" u="none" strike="noStrike" cap="none"/>
                        <a:t>(Location)</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Year Published</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Type</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GBCA exposure</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NSF cases/ </a:t>
                      </a:r>
                      <a:br>
                        <a:rPr lang="en" sz="1200" u="none" strike="noStrike" cap="none"/>
                      </a:br>
                      <a:r>
                        <a:rPr lang="en" sz="1200" u="none" strike="noStrike" cap="none"/>
                        <a:t>total patients</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NSF cases/</a:t>
                      </a:r>
                      <a:br>
                        <a:rPr lang="en" sz="1200" u="none" strike="noStrike" cap="none"/>
                      </a:br>
                      <a:r>
                        <a:rPr lang="en" sz="1200" u="none" strike="noStrike" cap="none"/>
                        <a:t>GBCA- </a:t>
                      </a:r>
                      <a:br>
                        <a:rPr lang="en" sz="1200" u="none" strike="noStrike" cap="none"/>
                      </a:br>
                      <a:r>
                        <a:rPr lang="en" sz="1200" u="none" strike="noStrike" cap="none"/>
                        <a:t>exposed patients</a:t>
                      </a:r>
                      <a:endParaRPr sz="1200" u="none" strike="noStrike" cap="none">
                        <a:solidFill>
                          <a:schemeClr val="lt1"/>
                        </a:solidFill>
                        <a:latin typeface="Arial"/>
                        <a:ea typeface="Arial"/>
                        <a:cs typeface="Arial"/>
                        <a:sym typeface="Arial"/>
                      </a:endParaRPr>
                    </a:p>
                  </a:txBody>
                  <a:tcPr marL="91433" marR="91433" marT="0" marB="0" anchor="ctr"/>
                </a:tc>
                <a:extLst>
                  <a:ext uri="{0D108BD9-81ED-4DB2-BD59-A6C34878D82A}">
                    <a16:rowId xmlns:a16="http://schemas.microsoft.com/office/drawing/2014/main" val="10000"/>
                  </a:ext>
                </a:extLst>
              </a:tr>
              <a:tr h="420600">
                <a:tc>
                  <a:txBody>
                    <a:bodyPr/>
                    <a:lstStyle/>
                    <a:p>
                      <a:pPr marL="0" marR="0" lvl="0" indent="0" algn="l" rtl="0">
                        <a:lnSpc>
                          <a:spcPct val="115000"/>
                        </a:lnSpc>
                        <a:spcBef>
                          <a:spcPts val="0"/>
                        </a:spcBef>
                        <a:spcAft>
                          <a:spcPts val="0"/>
                        </a:spcAft>
                        <a:buNone/>
                      </a:pPr>
                      <a:r>
                        <a:rPr lang="en" sz="1200" u="none" strike="noStrike" cap="none"/>
                        <a:t>Marckmann et al. (Denmark)</a:t>
                      </a:r>
                      <a:endParaRPr sz="1100" u="none" strike="noStrike" cap="none">
                        <a:latin typeface="Calibri"/>
                        <a:ea typeface="Calibri"/>
                        <a:cs typeface="Calibri"/>
                        <a:sym typeface="Calibri"/>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2006</a:t>
                      </a:r>
                      <a:endParaRPr sz="1100" u="none" strike="noStrike" cap="none">
                        <a:latin typeface="Calibri"/>
                        <a:ea typeface="Calibri"/>
                        <a:cs typeface="Calibri"/>
                        <a:sym typeface="Calibri"/>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13/370 (3.5%)</a:t>
                      </a:r>
                      <a:endParaRPr sz="1500"/>
                    </a:p>
                  </a:txBody>
                  <a:tcPr marL="91433" marR="91433" marT="0" marB="0" anchor="ctr"/>
                </a:tc>
                <a:extLst>
                  <a:ext uri="{0D108BD9-81ED-4DB2-BD59-A6C34878D82A}">
                    <a16:rowId xmlns:a16="http://schemas.microsoft.com/office/drawing/2014/main" val="10001"/>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Broome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(Loma Linda, CA)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10/168 (6%)</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extLst>
                  <a:ext uri="{0D108BD9-81ED-4DB2-BD59-A6C34878D82A}">
                    <a16:rowId xmlns:a16="http://schemas.microsoft.com/office/drawing/2014/main" val="10002"/>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Collidge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(Scotland)</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14/1826 (0.8%)</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13/421 (3.1%)</a:t>
                      </a:r>
                      <a:endParaRPr sz="1500"/>
                    </a:p>
                  </a:txBody>
                  <a:tcPr marL="91433" marR="91433" marT="0" marB="0" anchor="ctr"/>
                </a:tc>
                <a:extLst>
                  <a:ext uri="{0D108BD9-81ED-4DB2-BD59-A6C34878D82A}">
                    <a16:rowId xmlns:a16="http://schemas.microsoft.com/office/drawing/2014/main" val="10003"/>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Deo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(Bridgeport, CT)</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3/467 (0.6%)</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3/87 (3.4%)</a:t>
                      </a:r>
                      <a:endParaRPr sz="1500"/>
                    </a:p>
                  </a:txBody>
                  <a:tcPr marL="91433" marR="91433" marT="0" marB="0" anchor="ctr"/>
                </a:tc>
                <a:extLst>
                  <a:ext uri="{0D108BD9-81ED-4DB2-BD59-A6C34878D82A}">
                    <a16:rowId xmlns:a16="http://schemas.microsoft.com/office/drawing/2014/main" val="10004"/>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Lauenstein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(Atlanta, GA)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8/312 (2.6%)</a:t>
                      </a:r>
                      <a:endParaRPr sz="1500"/>
                    </a:p>
                  </a:txBody>
                  <a:tcPr marL="91433" marR="91433" marT="0" marB="0" anchor="ctr"/>
                </a:tc>
                <a:extLst>
                  <a:ext uri="{0D108BD9-81ED-4DB2-BD59-A6C34878D82A}">
                    <a16:rowId xmlns:a16="http://schemas.microsoft.com/office/drawing/2014/main" val="10005"/>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Othersen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(Charleston, SC)</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4/849 (0.5%)</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4/261 (1.5%)</a:t>
                      </a:r>
                      <a:endParaRPr sz="1500"/>
                    </a:p>
                  </a:txBody>
                  <a:tcPr marL="91433" marR="91433" marT="0" marB="0" anchor="ctr"/>
                </a:tc>
                <a:extLst>
                  <a:ext uri="{0D108BD9-81ED-4DB2-BD59-A6C34878D82A}">
                    <a16:rowId xmlns:a16="http://schemas.microsoft.com/office/drawing/2014/main" val="10006"/>
                  </a:ext>
                </a:extLst>
              </a:tr>
              <a:tr h="420600">
                <a:tc>
                  <a:txBody>
                    <a:bodyPr/>
                    <a:lstStyle/>
                    <a:p>
                      <a:pPr marL="0" marR="0" lvl="0" indent="0" algn="l"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Todd et al.</a:t>
                      </a:r>
                      <a:br>
                        <a:rPr lang="en" sz="1200" b="1" u="none" strike="noStrike" cap="none">
                          <a:solidFill>
                            <a:schemeClr val="dk1"/>
                          </a:solidFill>
                          <a:latin typeface="Arial"/>
                          <a:ea typeface="Arial"/>
                          <a:cs typeface="Arial"/>
                          <a:sym typeface="Arial"/>
                        </a:rPr>
                      </a:br>
                      <a:r>
                        <a:rPr lang="en" sz="1200" b="1" u="none" strike="noStrike" cap="none">
                          <a:solidFill>
                            <a:schemeClr val="dk1"/>
                          </a:solidFill>
                          <a:latin typeface="Arial"/>
                          <a:ea typeface="Arial"/>
                          <a:cs typeface="Arial"/>
                          <a:sym typeface="Arial"/>
                        </a:rPr>
                        <a:t>(Boston, MA)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Cross-sectional &amp; prospective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Gadopentetate dimeglumine</a:t>
                      </a:r>
                      <a:endParaRPr sz="1200" b="1"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25/186 (13.4%)</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16/54 (29.6%)</a:t>
                      </a:r>
                      <a:endParaRPr sz="1500"/>
                    </a:p>
                  </a:txBody>
                  <a:tcPr marL="91433" marR="91433" marT="0" marB="0" anchor="ctr"/>
                </a:tc>
                <a:extLst>
                  <a:ext uri="{0D108BD9-81ED-4DB2-BD59-A6C34878D82A}">
                    <a16:rowId xmlns:a16="http://schemas.microsoft.com/office/drawing/2014/main" val="10007"/>
                  </a:ext>
                </a:extLst>
              </a:tr>
              <a:tr h="6309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Prince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(New York, NY)</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2008</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 gadopentetate dimeglumine, gadobenate dimeglumine, gadoteridol</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11/398 (2.8%)</a:t>
                      </a:r>
                      <a:endParaRPr sz="1500"/>
                    </a:p>
                  </a:txBody>
                  <a:tcPr marL="91433" marR="91433" marT="0" marB="0" anchor="ctr"/>
                </a:tc>
                <a:extLst>
                  <a:ext uri="{0D108BD9-81ED-4DB2-BD59-A6C34878D82A}">
                    <a16:rowId xmlns:a16="http://schemas.microsoft.com/office/drawing/2014/main" val="10008"/>
                  </a:ext>
                </a:extLst>
              </a:tr>
              <a:tr h="420600">
                <a:tc>
                  <a:txBody>
                    <a:bodyPr/>
                    <a:lstStyle/>
                    <a:p>
                      <a:pPr marL="0" marR="0" lvl="0" indent="0" algn="l"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Rydahl et al.</a:t>
                      </a:r>
                      <a:br>
                        <a:rPr lang="en" sz="1200" b="1" u="none" strike="noStrike" cap="none">
                          <a:solidFill>
                            <a:schemeClr val="dk1"/>
                          </a:solidFill>
                          <a:latin typeface="Arial"/>
                          <a:ea typeface="Arial"/>
                          <a:cs typeface="Arial"/>
                          <a:sym typeface="Arial"/>
                        </a:rPr>
                      </a:br>
                      <a:r>
                        <a:rPr lang="en" sz="1200" b="1" u="none" strike="noStrike" cap="none">
                          <a:solidFill>
                            <a:schemeClr val="dk1"/>
                          </a:solidFill>
                          <a:latin typeface="Arial"/>
                          <a:ea typeface="Arial"/>
                          <a:cs typeface="Arial"/>
                          <a:sym typeface="Arial"/>
                        </a:rPr>
                        <a:t>(Denmark)</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2008</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Gadodiamide</a:t>
                      </a:r>
                      <a:endParaRPr sz="1200" b="1"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18/102 (17.6%)</a:t>
                      </a:r>
                      <a:endParaRPr sz="1500"/>
                    </a:p>
                  </a:txBody>
                  <a:tcPr marL="91433" marR="91433" marT="0" marB="0" anchor="ctr"/>
                </a:tc>
                <a:extLst>
                  <a:ext uri="{0D108BD9-81ED-4DB2-BD59-A6C34878D82A}">
                    <a16:rowId xmlns:a16="http://schemas.microsoft.com/office/drawing/2014/main" val="10009"/>
                  </a:ext>
                </a:extLst>
              </a:tr>
            </a:tbl>
          </a:graphicData>
        </a:graphic>
      </p:graphicFrame>
      <p:sp>
        <p:nvSpPr>
          <p:cNvPr id="154" name="Google Shape;154;p27"/>
          <p:cNvSpPr txBox="1"/>
          <p:nvPr/>
        </p:nvSpPr>
        <p:spPr>
          <a:xfrm>
            <a:off x="140267" y="6427100"/>
            <a:ext cx="7248800" cy="273200"/>
          </a:xfrm>
          <a:prstGeom prst="rect">
            <a:avLst/>
          </a:prstGeom>
          <a:noFill/>
          <a:ln>
            <a:noFill/>
          </a:ln>
        </p:spPr>
        <p:txBody>
          <a:bodyPr spcFirstLastPara="1" wrap="square" lIns="25400" tIns="38100" rIns="25400" bIns="38100" anchor="t" anchorCtr="0">
            <a:noAutofit/>
          </a:bodyPr>
          <a:lstStyle/>
          <a:p>
            <a:pPr algn="r" defTabSz="1219170">
              <a:buClr>
                <a:srgbClr val="000000"/>
              </a:buClr>
              <a:buSzPts val="1400"/>
            </a:pPr>
            <a:r>
              <a:rPr lang="en" sz="1333" i="1" kern="0">
                <a:solidFill>
                  <a:srgbClr val="000000"/>
                </a:solidFill>
                <a:latin typeface="Arial"/>
                <a:ea typeface="Arial"/>
                <a:cs typeface="Arial"/>
                <a:sym typeface="Arial"/>
              </a:rPr>
              <a:t>EJ Bernstein, C Schmidt-Lauber, J Kay  Best Pract Res Clin Rheumatol. 2012;26:489-503 .</a:t>
            </a:r>
            <a:endParaRPr sz="1333" i="1" kern="0">
              <a:solidFill>
                <a:srgbClr val="000000"/>
              </a:solidFill>
              <a:latin typeface="Arial"/>
              <a:cs typeface="Arial"/>
              <a:sym typeface="Arial"/>
            </a:endParaRPr>
          </a:p>
        </p:txBody>
      </p:sp>
      <p:sp>
        <p:nvSpPr>
          <p:cNvPr id="155" name="Google Shape;155;p27"/>
          <p:cNvSpPr txBox="1"/>
          <p:nvPr/>
        </p:nvSpPr>
        <p:spPr>
          <a:xfrm>
            <a:off x="8559400" y="6467300"/>
            <a:ext cx="4747200" cy="19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Slide courtesy of Dr. Jonathan Kay</a:t>
            </a:r>
            <a:endParaRPr sz="1600"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15999896-FDC5-E044-A3FF-9BC9639BAD8A}"/>
              </a:ext>
            </a:extLst>
          </p:cNvPr>
          <p:cNvSpPr/>
          <p:nvPr/>
        </p:nvSpPr>
        <p:spPr>
          <a:xfrm>
            <a:off x="9491241" y="1051551"/>
            <a:ext cx="2446599" cy="5375549"/>
          </a:xfrm>
          <a:prstGeom prst="rect">
            <a:avLst/>
          </a:pr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2271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5"/>
          <p:cNvPicPr preferRelativeResize="0"/>
          <p:nvPr/>
        </p:nvPicPr>
        <p:blipFill rotWithShape="1">
          <a:blip r:embed="rId3">
            <a:alphaModFix/>
          </a:blip>
          <a:srcRect/>
          <a:stretch/>
        </p:blipFill>
        <p:spPr>
          <a:xfrm>
            <a:off x="164633" y="94067"/>
            <a:ext cx="11893067" cy="6676333"/>
          </a:xfrm>
          <a:prstGeom prst="rect">
            <a:avLst/>
          </a:prstGeom>
          <a:noFill/>
          <a:ln>
            <a:noFill/>
          </a:ln>
        </p:spPr>
      </p:pic>
    </p:spTree>
    <p:extLst>
      <p:ext uri="{BB962C8B-B14F-4D97-AF65-F5344CB8AC3E}">
        <p14:creationId xmlns:p14="http://schemas.microsoft.com/office/powerpoint/2010/main" val="160129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415600" y="238409"/>
            <a:ext cx="11360800" cy="763600"/>
          </a:xfrm>
          <a:prstGeom prst="rect">
            <a:avLst/>
          </a:prstGeom>
        </p:spPr>
        <p:txBody>
          <a:bodyPr spcFirstLastPara="1" wrap="square" lIns="121900" tIns="121900" rIns="121900" bIns="121900" anchor="t" anchorCtr="0">
            <a:noAutofit/>
          </a:bodyPr>
          <a:lstStyle/>
          <a:p>
            <a:r>
              <a:rPr lang="en" dirty="0"/>
              <a:t>Epidemiology of NSF</a:t>
            </a:r>
            <a:endParaRPr dirty="0"/>
          </a:p>
        </p:txBody>
      </p:sp>
      <p:sp>
        <p:nvSpPr>
          <p:cNvPr id="110" name="Google Shape;110;p22"/>
          <p:cNvSpPr txBox="1">
            <a:spLocks noGrp="1"/>
          </p:cNvSpPr>
          <p:nvPr>
            <p:ph type="body" idx="1"/>
          </p:nvPr>
        </p:nvSpPr>
        <p:spPr>
          <a:xfrm>
            <a:off x="415600" y="1321167"/>
            <a:ext cx="11360800" cy="4555200"/>
          </a:xfrm>
          <a:prstGeom prst="rect">
            <a:avLst/>
          </a:prstGeom>
        </p:spPr>
        <p:txBody>
          <a:bodyPr spcFirstLastPara="1" wrap="square" lIns="121900" tIns="121900" rIns="121900" bIns="121900" anchor="t" anchorCtr="0">
            <a:noAutofit/>
          </a:bodyPr>
          <a:lstStyle/>
          <a:p>
            <a:pPr>
              <a:lnSpc>
                <a:spcPct val="165000"/>
              </a:lnSpc>
            </a:pPr>
            <a:r>
              <a:rPr lang="en" sz="2400" dirty="0"/>
              <a:t>Several hundred cases since 1997</a:t>
            </a:r>
            <a:endParaRPr sz="2400" dirty="0"/>
          </a:p>
          <a:p>
            <a:pPr lvl="1">
              <a:lnSpc>
                <a:spcPct val="165000"/>
              </a:lnSpc>
              <a:spcBef>
                <a:spcPts val="0"/>
              </a:spcBef>
            </a:pPr>
            <a:r>
              <a:rPr lang="en" sz="2000" dirty="0"/>
              <a:t>Over 400 cases worldwide reported to the </a:t>
            </a:r>
            <a:r>
              <a:rPr lang="en-US" sz="2000" dirty="0"/>
              <a:t>International NSF Registry at Yale University</a:t>
            </a:r>
            <a:endParaRPr lang="en" sz="2000" dirty="0"/>
          </a:p>
          <a:p>
            <a:pPr>
              <a:lnSpc>
                <a:spcPct val="165000"/>
              </a:lnSpc>
            </a:pPr>
            <a:r>
              <a:rPr lang="en" sz="2400" dirty="0"/>
              <a:t>Prevalence ranges widely depending on study criteria and methods used</a:t>
            </a:r>
            <a:endParaRPr sz="900" dirty="0"/>
          </a:p>
          <a:p>
            <a:pPr>
              <a:lnSpc>
                <a:spcPct val="165000"/>
              </a:lnSpc>
            </a:pPr>
            <a:r>
              <a:rPr lang="en" sz="2400" dirty="0"/>
              <a:t>Main risk factor = stage 5 CKD</a:t>
            </a:r>
          </a:p>
          <a:p>
            <a:pPr lvl="1" indent="-457189">
              <a:lnSpc>
                <a:spcPct val="165000"/>
              </a:lnSpc>
              <a:spcBef>
                <a:spcPts val="0"/>
              </a:spcBef>
              <a:buSzPts val="1800"/>
              <a:buChar char="●"/>
            </a:pPr>
            <a:r>
              <a:rPr lang="en-US" sz="2000" dirty="0"/>
              <a:t>Type of GBCA is an established factor in determining risk</a:t>
            </a:r>
            <a:endParaRPr lang="en" sz="2000" dirty="0"/>
          </a:p>
          <a:p>
            <a:pPr lvl="1" indent="-457189">
              <a:lnSpc>
                <a:spcPct val="165000"/>
              </a:lnSpc>
              <a:spcBef>
                <a:spcPts val="0"/>
              </a:spcBef>
              <a:buSzPts val="1800"/>
              <a:buChar char="●"/>
            </a:pPr>
            <a:r>
              <a:rPr lang="en" sz="2000" dirty="0"/>
              <a:t>Risk of disease has not been found to be associated with gender, race, age, etiology or length of kidney disease</a:t>
            </a:r>
          </a:p>
          <a:p>
            <a:pPr lvl="1" indent="-457189">
              <a:lnSpc>
                <a:spcPct val="165000"/>
              </a:lnSpc>
              <a:spcBef>
                <a:spcPts val="0"/>
              </a:spcBef>
              <a:buSzPts val="1800"/>
              <a:buChar char="●"/>
            </a:pPr>
            <a:r>
              <a:rPr lang="en" sz="2000" dirty="0"/>
              <a:t>Peritoneal (vs </a:t>
            </a:r>
            <a:r>
              <a:rPr lang="en" sz="2000" dirty="0" err="1"/>
              <a:t>hemo</a:t>
            </a:r>
            <a:r>
              <a:rPr lang="en" sz="2000" dirty="0"/>
              <a:t>) dialysis may be a risk factor</a:t>
            </a:r>
          </a:p>
          <a:p>
            <a:pPr>
              <a:lnSpc>
                <a:spcPct val="165000"/>
              </a:lnSpc>
            </a:pPr>
            <a:r>
              <a:rPr lang="en-US" sz="2400" dirty="0"/>
              <a:t>Does appear to be an inverse correlation with first symptom onset and dose</a:t>
            </a:r>
          </a:p>
        </p:txBody>
      </p:sp>
    </p:spTree>
    <p:extLst>
      <p:ext uri="{BB962C8B-B14F-4D97-AF65-F5344CB8AC3E}">
        <p14:creationId xmlns:p14="http://schemas.microsoft.com/office/powerpoint/2010/main" val="2556770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0" y="274637"/>
            <a:ext cx="12192000" cy="1143200"/>
          </a:xfrm>
          <a:prstGeom prst="rect">
            <a:avLst/>
          </a:prstGeom>
          <a:noFill/>
          <a:ln>
            <a:noFill/>
          </a:ln>
        </p:spPr>
        <p:txBody>
          <a:bodyPr spcFirstLastPara="1" wrap="square" lIns="121900" tIns="60933" rIns="121900" bIns="60933" anchor="ctr" anchorCtr="0">
            <a:noAutofit/>
          </a:bodyPr>
          <a:lstStyle/>
          <a:p>
            <a:r>
              <a:rPr lang="en" sz="4000" dirty="0">
                <a:solidFill>
                  <a:schemeClr val="tx1"/>
                </a:solidFill>
              </a:rPr>
              <a:t>Negative Correlation Between Total Cumulative GPDM Exposure and Time to Fir</a:t>
            </a:r>
            <a:r>
              <a:rPr lang="en-US" sz="4000" dirty="0">
                <a:solidFill>
                  <a:schemeClr val="tx1"/>
                </a:solidFill>
              </a:rPr>
              <a:t>s</a:t>
            </a:r>
            <a:r>
              <a:rPr lang="en" sz="4000" dirty="0">
                <a:solidFill>
                  <a:schemeClr val="tx1"/>
                </a:solidFill>
              </a:rPr>
              <a:t>t NSF Symptom</a:t>
            </a:r>
            <a:endParaRPr sz="3467" dirty="0">
              <a:solidFill>
                <a:schemeClr val="tx1"/>
              </a:solidFill>
            </a:endParaRPr>
          </a:p>
        </p:txBody>
      </p:sp>
      <p:sp>
        <p:nvSpPr>
          <p:cNvPr id="139" name="Google Shape;139;p26"/>
          <p:cNvSpPr/>
          <p:nvPr/>
        </p:nvSpPr>
        <p:spPr>
          <a:xfrm>
            <a:off x="0" y="1343025"/>
            <a:ext cx="12192000" cy="0"/>
          </a:xfrm>
          <a:prstGeom prst="rect">
            <a:avLst/>
          </a:prstGeom>
          <a:noFill/>
          <a:ln>
            <a:noFill/>
          </a:ln>
        </p:spPr>
        <p:txBody>
          <a:bodyPr spcFirstLastPara="1" wrap="square" lIns="121900" tIns="60933" rIns="121900" bIns="60933" anchor="ctr" anchorCtr="0">
            <a:noAutofit/>
          </a:bodyPr>
          <a:lstStyle/>
          <a:p>
            <a:pPr defTabSz="1219170">
              <a:buClr>
                <a:srgbClr val="000000"/>
              </a:buClr>
              <a:buSzPts val="1800"/>
            </a:pPr>
            <a:endParaRPr sz="2400" kern="0">
              <a:solidFill>
                <a:srgbClr val="000000"/>
              </a:solidFill>
              <a:latin typeface="Arial"/>
              <a:ea typeface="Arial"/>
              <a:cs typeface="Arial"/>
              <a:sym typeface="Arial"/>
            </a:endParaRPr>
          </a:p>
        </p:txBody>
      </p:sp>
      <p:pic>
        <p:nvPicPr>
          <p:cNvPr id="140" name="Google Shape;140;p26"/>
          <p:cNvPicPr preferRelativeResize="0">
            <a:picLocks noGrp="1"/>
          </p:cNvPicPr>
          <p:nvPr>
            <p:ph type="body" idx="1"/>
          </p:nvPr>
        </p:nvPicPr>
        <p:blipFill rotWithShape="1">
          <a:blip r:embed="rId3">
            <a:alphaModFix/>
          </a:blip>
          <a:srcRect l="9294" t="20548" r="30971" b="28851"/>
          <a:stretch/>
        </p:blipFill>
        <p:spPr>
          <a:xfrm>
            <a:off x="2038351" y="1500188"/>
            <a:ext cx="8115200" cy="4868800"/>
          </a:xfrm>
          <a:prstGeom prst="rect">
            <a:avLst/>
          </a:prstGeom>
          <a:noFill/>
          <a:ln>
            <a:noFill/>
          </a:ln>
        </p:spPr>
      </p:pic>
      <p:sp>
        <p:nvSpPr>
          <p:cNvPr id="141" name="Google Shape;141;p26"/>
          <p:cNvSpPr txBox="1"/>
          <p:nvPr/>
        </p:nvSpPr>
        <p:spPr>
          <a:xfrm>
            <a:off x="7702551" y="2227263"/>
            <a:ext cx="1037200" cy="3364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600"/>
            </a:pPr>
            <a:r>
              <a:rPr lang="en" sz="2133" kern="0">
                <a:solidFill>
                  <a:srgbClr val="000000"/>
                </a:solidFill>
                <a:latin typeface="Arial"/>
                <a:ea typeface="Arial"/>
                <a:cs typeface="Arial"/>
                <a:sym typeface="Arial"/>
              </a:rPr>
              <a:t>(n=30)</a:t>
            </a:r>
            <a:endParaRPr sz="1867" kern="0">
              <a:solidFill>
                <a:srgbClr val="000000"/>
              </a:solidFill>
              <a:latin typeface="Arial"/>
              <a:cs typeface="Arial"/>
              <a:sym typeface="Arial"/>
            </a:endParaRPr>
          </a:p>
        </p:txBody>
      </p:sp>
      <p:grpSp>
        <p:nvGrpSpPr>
          <p:cNvPr id="142" name="Google Shape;142;p26"/>
          <p:cNvGrpSpPr/>
          <p:nvPr/>
        </p:nvGrpSpPr>
        <p:grpSpPr>
          <a:xfrm>
            <a:off x="2038351" y="1500188"/>
            <a:ext cx="8114453" cy="4868672"/>
            <a:chOff x="963" y="945"/>
            <a:chExt cx="3834" cy="3067"/>
          </a:xfrm>
        </p:grpSpPr>
        <p:pic>
          <p:nvPicPr>
            <p:cNvPr id="143" name="Google Shape;143;p26"/>
            <p:cNvPicPr preferRelativeResize="0"/>
            <p:nvPr/>
          </p:nvPicPr>
          <p:blipFill rotWithShape="1">
            <a:blip r:embed="rId3">
              <a:alphaModFix/>
            </a:blip>
            <a:srcRect l="9294" t="20548" r="30971" b="28851"/>
            <a:stretch/>
          </p:blipFill>
          <p:spPr>
            <a:xfrm>
              <a:off x="963" y="945"/>
              <a:ext cx="3834" cy="3067"/>
            </a:xfrm>
            <a:prstGeom prst="rect">
              <a:avLst/>
            </a:prstGeom>
            <a:noFill/>
            <a:ln>
              <a:noFill/>
            </a:ln>
          </p:spPr>
        </p:pic>
        <p:sp>
          <p:nvSpPr>
            <p:cNvPr id="144" name="Google Shape;144;p26"/>
            <p:cNvSpPr txBox="1"/>
            <p:nvPr/>
          </p:nvSpPr>
          <p:spPr>
            <a:xfrm>
              <a:off x="3639" y="1403"/>
              <a:ext cx="600" cy="3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600"/>
              </a:pPr>
              <a:r>
                <a:rPr lang="en" sz="2133" kern="0">
                  <a:solidFill>
                    <a:srgbClr val="000000"/>
                  </a:solidFill>
                  <a:latin typeface="Arial"/>
                  <a:ea typeface="Arial"/>
                  <a:cs typeface="Arial"/>
                  <a:sym typeface="Arial"/>
                </a:rPr>
                <a:t>(n=30)</a:t>
              </a:r>
              <a:endParaRPr sz="1867" kern="0">
                <a:solidFill>
                  <a:srgbClr val="000000"/>
                </a:solidFill>
                <a:latin typeface="Arial"/>
                <a:cs typeface="Arial"/>
                <a:sym typeface="Arial"/>
              </a:endParaRPr>
            </a:p>
          </p:txBody>
        </p:sp>
      </p:grpSp>
      <p:sp>
        <p:nvSpPr>
          <p:cNvPr id="145" name="Google Shape;145;p26"/>
          <p:cNvSpPr txBox="1"/>
          <p:nvPr/>
        </p:nvSpPr>
        <p:spPr>
          <a:xfrm>
            <a:off x="8559400" y="6467300"/>
            <a:ext cx="4747200" cy="19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Slide courtesy of Dr. Jonathan Kay</a:t>
            </a:r>
            <a:endParaRPr sz="1600" kern="0">
              <a:solidFill>
                <a:srgbClr val="000000"/>
              </a:solidFill>
              <a:latin typeface="Arial"/>
              <a:cs typeface="Arial"/>
              <a:sym typeface="Arial"/>
            </a:endParaRPr>
          </a:p>
        </p:txBody>
      </p:sp>
      <p:sp>
        <p:nvSpPr>
          <p:cNvPr id="146" name="Google Shape;146;p26"/>
          <p:cNvSpPr txBox="1"/>
          <p:nvPr/>
        </p:nvSpPr>
        <p:spPr>
          <a:xfrm>
            <a:off x="187284" y="6230392"/>
            <a:ext cx="5433600" cy="273200"/>
          </a:xfrm>
          <a:prstGeom prst="rect">
            <a:avLst/>
          </a:prstGeom>
          <a:noFill/>
          <a:ln>
            <a:noFill/>
          </a:ln>
        </p:spPr>
        <p:txBody>
          <a:bodyPr spcFirstLastPara="1" wrap="square" lIns="25400" tIns="38100" rIns="25400" bIns="38100" anchor="t" anchorCtr="0">
            <a:noAutofit/>
          </a:bodyPr>
          <a:lstStyle/>
          <a:p>
            <a:pPr defTabSz="1219170">
              <a:buClr>
                <a:srgbClr val="000000"/>
              </a:buClr>
              <a:buSzPts val="1400"/>
            </a:pPr>
            <a:r>
              <a:rPr lang="en" sz="1333" i="1" kern="0">
                <a:solidFill>
                  <a:srgbClr val="000000"/>
                </a:solidFill>
                <a:latin typeface="Arial"/>
                <a:ea typeface="Arial"/>
                <a:cs typeface="Arial"/>
                <a:sym typeface="Arial"/>
              </a:rPr>
              <a:t>H Abujudeh,…, J Kay. Radiology. 2009; 253:82-89.</a:t>
            </a:r>
            <a:endParaRPr sz="1333" i="1" kern="0">
              <a:solidFill>
                <a:srgbClr val="000000"/>
              </a:solidFill>
              <a:latin typeface="Arial"/>
              <a:cs typeface="Arial"/>
              <a:sym typeface="Arial"/>
            </a:endParaRPr>
          </a:p>
        </p:txBody>
      </p:sp>
    </p:spTree>
    <p:extLst>
      <p:ext uri="{BB962C8B-B14F-4D97-AF65-F5344CB8AC3E}">
        <p14:creationId xmlns:p14="http://schemas.microsoft.com/office/powerpoint/2010/main" val="2264882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9F51-04F1-4A5B-8C40-7DEC365EE33D}"/>
              </a:ext>
            </a:extLst>
          </p:cNvPr>
          <p:cNvSpPr>
            <a:spLocks noGrp="1"/>
          </p:cNvSpPr>
          <p:nvPr>
            <p:ph type="title"/>
          </p:nvPr>
        </p:nvSpPr>
        <p:spPr/>
        <p:txBody>
          <a:bodyPr/>
          <a:lstStyle/>
          <a:p>
            <a:r>
              <a:rPr lang="en-US" dirty="0"/>
              <a:t>Basic Science Part I: Learning Objectives</a:t>
            </a:r>
          </a:p>
        </p:txBody>
      </p:sp>
      <p:sp>
        <p:nvSpPr>
          <p:cNvPr id="3" name="Content Placeholder 2">
            <a:extLst>
              <a:ext uri="{FF2B5EF4-FFF2-40B4-BE49-F238E27FC236}">
                <a16:creationId xmlns:a16="http://schemas.microsoft.com/office/drawing/2014/main" id="{EABD7676-C9A3-4B8A-A149-C3E5D7676E48}"/>
              </a:ext>
            </a:extLst>
          </p:cNvPr>
          <p:cNvSpPr>
            <a:spLocks noGrp="1"/>
          </p:cNvSpPr>
          <p:nvPr>
            <p:ph idx="1"/>
          </p:nvPr>
        </p:nvSpPr>
        <p:spPr>
          <a:xfrm>
            <a:off x="-1" y="914400"/>
            <a:ext cx="12191999" cy="5574268"/>
          </a:xfrm>
        </p:spPr>
        <p:txBody>
          <a:bodyPr/>
          <a:lstStyle/>
          <a:p>
            <a:r>
              <a:rPr lang="en-US" dirty="0"/>
              <a:t>How does Gadolinium cause tissue injury?</a:t>
            </a:r>
          </a:p>
          <a:p>
            <a:r>
              <a:rPr lang="en-US" dirty="0"/>
              <a:t>How do macrophages promote tissue injury and fibrosis?</a:t>
            </a:r>
          </a:p>
          <a:p>
            <a:r>
              <a:rPr lang="en-US" dirty="0"/>
              <a:t>How do macrophages and monocytes respond to Gadolinium?</a:t>
            </a:r>
          </a:p>
          <a:p>
            <a:pPr lvl="1"/>
            <a:endParaRPr lang="en-US" dirty="0"/>
          </a:p>
        </p:txBody>
      </p:sp>
    </p:spTree>
    <p:extLst>
      <p:ext uri="{BB962C8B-B14F-4D97-AF65-F5344CB8AC3E}">
        <p14:creationId xmlns:p14="http://schemas.microsoft.com/office/powerpoint/2010/main" val="2860830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BBB4-C5FB-4B7D-B37C-C5CABD598202}"/>
              </a:ext>
            </a:extLst>
          </p:cNvPr>
          <p:cNvSpPr>
            <a:spLocks noGrp="1"/>
          </p:cNvSpPr>
          <p:nvPr>
            <p:ph type="title"/>
          </p:nvPr>
        </p:nvSpPr>
        <p:spPr/>
        <p:txBody>
          <a:bodyPr/>
          <a:lstStyle/>
          <a:p>
            <a:r>
              <a:rPr lang="en-US" altLang="en-US" sz="3600" dirty="0">
                <a:ea typeface="ＭＳ Ｐゴシック" panose="020B0600070205080204" pitchFamily="34" charset="-128"/>
              </a:rPr>
              <a:t>Highly toxic free Gadolinium found in tissues of exposed patients</a:t>
            </a:r>
            <a:endParaRPr lang="en-US" sz="3600" dirty="0"/>
          </a:p>
        </p:txBody>
      </p:sp>
      <p:grpSp>
        <p:nvGrpSpPr>
          <p:cNvPr id="12" name="Group 11">
            <a:extLst>
              <a:ext uri="{FF2B5EF4-FFF2-40B4-BE49-F238E27FC236}">
                <a16:creationId xmlns:a16="http://schemas.microsoft.com/office/drawing/2014/main" id="{DFBA8FD7-3597-4BBF-85DE-36E0687A1FF3}"/>
              </a:ext>
            </a:extLst>
          </p:cNvPr>
          <p:cNvGrpSpPr/>
          <p:nvPr/>
        </p:nvGrpSpPr>
        <p:grpSpPr>
          <a:xfrm>
            <a:off x="0" y="862463"/>
            <a:ext cx="6740237" cy="2894755"/>
            <a:chOff x="0" y="862463"/>
            <a:chExt cx="6740237" cy="2894755"/>
          </a:xfrm>
        </p:grpSpPr>
        <p:pic>
          <p:nvPicPr>
            <p:cNvPr id="4" name="Picture 3">
              <a:extLst>
                <a:ext uri="{FF2B5EF4-FFF2-40B4-BE49-F238E27FC236}">
                  <a16:creationId xmlns:a16="http://schemas.microsoft.com/office/drawing/2014/main" id="{51768B39-048F-44E8-B060-8F7D94BB0751}"/>
                </a:ext>
              </a:extLst>
            </p:cNvPr>
            <p:cNvPicPr>
              <a:picLocks noChangeAspect="1"/>
            </p:cNvPicPr>
            <p:nvPr/>
          </p:nvPicPr>
          <p:blipFill>
            <a:blip r:embed="rId3"/>
            <a:stretch>
              <a:fillRect/>
            </a:stretch>
          </p:blipFill>
          <p:spPr>
            <a:xfrm>
              <a:off x="587524" y="1228629"/>
              <a:ext cx="2578030" cy="2294793"/>
            </a:xfrm>
            <a:prstGeom prst="rect">
              <a:avLst/>
            </a:prstGeom>
          </p:spPr>
        </p:pic>
        <p:sp>
          <p:nvSpPr>
            <p:cNvPr id="6" name="Rectangle 5">
              <a:extLst>
                <a:ext uri="{FF2B5EF4-FFF2-40B4-BE49-F238E27FC236}">
                  <a16:creationId xmlns:a16="http://schemas.microsoft.com/office/drawing/2014/main" id="{5C00943A-CD6D-4FC8-9B2D-6CEF9EF8E364}"/>
                </a:ext>
              </a:extLst>
            </p:cNvPr>
            <p:cNvSpPr/>
            <p:nvPr/>
          </p:nvSpPr>
          <p:spPr>
            <a:xfrm>
              <a:off x="0" y="862463"/>
              <a:ext cx="6740237" cy="369332"/>
            </a:xfrm>
            <a:prstGeom prst="rect">
              <a:avLst/>
            </a:prstGeom>
          </p:spPr>
          <p:txBody>
            <a:bodyPr wrap="square">
              <a:spAutoFit/>
            </a:bodyPr>
            <a:lstStyle/>
            <a:p>
              <a:pPr marL="285750" indent="-285750"/>
              <a:r>
                <a:rPr lang="en-US" altLang="en-US" dirty="0" err="1">
                  <a:ea typeface="ＭＳ Ｐゴシック" panose="020B0600070205080204" pitchFamily="34" charset="-128"/>
                </a:rPr>
                <a:t>Gd</a:t>
              </a:r>
              <a:r>
                <a:rPr lang="en-US" altLang="en-US" dirty="0">
                  <a:ea typeface="ＭＳ Ｐゴシック" panose="020B0600070205080204" pitchFamily="34" charset="-128"/>
                </a:rPr>
                <a:t> detected by field emission scanning electron microscopy (SEM)</a:t>
              </a:r>
            </a:p>
          </p:txBody>
        </p:sp>
        <p:sp>
          <p:nvSpPr>
            <p:cNvPr id="7" name="Text Box 9">
              <a:extLst>
                <a:ext uri="{FF2B5EF4-FFF2-40B4-BE49-F238E27FC236}">
                  <a16:creationId xmlns:a16="http://schemas.microsoft.com/office/drawing/2014/main" id="{B215D08F-574D-40AC-8A40-65C46AA5B006}"/>
                </a:ext>
              </a:extLst>
            </p:cNvPr>
            <p:cNvSpPr txBox="1">
              <a:spLocks noChangeArrowheads="1"/>
            </p:cNvSpPr>
            <p:nvPr/>
          </p:nvSpPr>
          <p:spPr bwMode="black">
            <a:xfrm>
              <a:off x="0" y="3514331"/>
              <a:ext cx="3779837"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19050" tIns="28575" rIns="19050" bIns="28575">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t>WA  High et al. </a:t>
              </a:r>
              <a:r>
                <a:rPr lang="en-US" altLang="en-US" sz="1200" i="1" dirty="0"/>
                <a:t>J Am </a:t>
              </a:r>
              <a:r>
                <a:rPr lang="en-US" altLang="en-US" sz="1200" i="1" dirty="0" err="1"/>
                <a:t>Acad</a:t>
              </a:r>
              <a:r>
                <a:rPr lang="en-US" altLang="en-US" sz="1200" i="1" dirty="0"/>
                <a:t> Dermatol. </a:t>
              </a:r>
              <a:r>
                <a:rPr lang="en-US" altLang="en-US" sz="1200" dirty="0"/>
                <a:t>2007; 56:21-26. </a:t>
              </a:r>
            </a:p>
          </p:txBody>
        </p:sp>
      </p:grpSp>
      <p:grpSp>
        <p:nvGrpSpPr>
          <p:cNvPr id="13" name="Group 12">
            <a:extLst>
              <a:ext uri="{FF2B5EF4-FFF2-40B4-BE49-F238E27FC236}">
                <a16:creationId xmlns:a16="http://schemas.microsoft.com/office/drawing/2014/main" id="{E578DDFA-2525-4623-B9B3-D699DBE99274}"/>
              </a:ext>
            </a:extLst>
          </p:cNvPr>
          <p:cNvGrpSpPr/>
          <p:nvPr/>
        </p:nvGrpSpPr>
        <p:grpSpPr>
          <a:xfrm>
            <a:off x="0" y="3722217"/>
            <a:ext cx="4064807" cy="3135494"/>
            <a:chOff x="0" y="3722217"/>
            <a:chExt cx="4064807" cy="3135494"/>
          </a:xfrm>
        </p:grpSpPr>
        <p:pic>
          <p:nvPicPr>
            <p:cNvPr id="5" name="Picture 4">
              <a:extLst>
                <a:ext uri="{FF2B5EF4-FFF2-40B4-BE49-F238E27FC236}">
                  <a16:creationId xmlns:a16="http://schemas.microsoft.com/office/drawing/2014/main" id="{BCF4D0A8-B82D-47FD-8088-9A2F08760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30" t="11095" b="-1379"/>
            <a:stretch>
              <a:fillRect/>
            </a:stretch>
          </p:blipFill>
          <p:spPr bwMode="black">
            <a:xfrm>
              <a:off x="311728" y="4058695"/>
              <a:ext cx="3753079" cy="2600221"/>
            </a:xfrm>
            <a:prstGeom prst="rect">
              <a:avLst/>
            </a:prstGeom>
            <a:noFill/>
          </p:spPr>
        </p:pic>
        <p:sp>
          <p:nvSpPr>
            <p:cNvPr id="8" name="Rectangle 7">
              <a:extLst>
                <a:ext uri="{FF2B5EF4-FFF2-40B4-BE49-F238E27FC236}">
                  <a16:creationId xmlns:a16="http://schemas.microsoft.com/office/drawing/2014/main" id="{D85CA05E-A8E4-4FE4-AA0D-33F658C9F2DF}"/>
                </a:ext>
              </a:extLst>
            </p:cNvPr>
            <p:cNvSpPr/>
            <p:nvPr/>
          </p:nvSpPr>
          <p:spPr>
            <a:xfrm>
              <a:off x="0" y="3722217"/>
              <a:ext cx="3753079" cy="369332"/>
            </a:xfrm>
            <a:prstGeom prst="rect">
              <a:avLst/>
            </a:prstGeom>
          </p:spPr>
          <p:txBody>
            <a:bodyPr wrap="none">
              <a:spAutoFit/>
            </a:bodyPr>
            <a:lstStyle/>
            <a:p>
              <a:r>
                <a:rPr lang="en-US" altLang="en-US" dirty="0">
                  <a:ea typeface="ＭＳ Ｐゴシック" panose="020B0600070205080204" pitchFamily="34" charset="-128"/>
                </a:rPr>
                <a:t>Gadolinium Content in Autopsy Tissue</a:t>
              </a:r>
            </a:p>
          </p:txBody>
        </p:sp>
        <p:sp>
          <p:nvSpPr>
            <p:cNvPr id="9" name="Rectangle 3">
              <a:extLst>
                <a:ext uri="{FF2B5EF4-FFF2-40B4-BE49-F238E27FC236}">
                  <a16:creationId xmlns:a16="http://schemas.microsoft.com/office/drawing/2014/main" id="{33C4A4B5-E598-4DBC-95ED-D66348540810}"/>
                </a:ext>
              </a:extLst>
            </p:cNvPr>
            <p:cNvSpPr>
              <a:spLocks noChangeArrowheads="1"/>
            </p:cNvSpPr>
            <p:nvPr/>
          </p:nvSpPr>
          <p:spPr bwMode="black">
            <a:xfrm>
              <a:off x="0" y="6587836"/>
              <a:ext cx="3170238"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19050" tIns="28575" rIns="19050" bIns="28575">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t>J Kay et al. </a:t>
              </a:r>
              <a:r>
                <a:rPr lang="en-US" altLang="en-US" sz="1400" i="1" dirty="0"/>
                <a:t>N </a:t>
              </a:r>
              <a:r>
                <a:rPr lang="en-US" altLang="en-US" sz="1400" i="1" dirty="0" err="1"/>
                <a:t>Engl</a:t>
              </a:r>
              <a:r>
                <a:rPr lang="en-US" altLang="en-US" sz="1400" i="1" dirty="0"/>
                <a:t> J Med</a:t>
              </a:r>
              <a:r>
                <a:rPr lang="en-US" altLang="en-US" sz="1400" dirty="0"/>
                <a:t>. 2008; 358:827-38.</a:t>
              </a:r>
              <a:endParaRPr lang="en-US" altLang="en-US" sz="1400" b="1" dirty="0">
                <a:solidFill>
                  <a:schemeClr val="bg1"/>
                </a:solidFill>
              </a:endParaRPr>
            </a:p>
          </p:txBody>
        </p:sp>
      </p:grpSp>
      <p:sp>
        <p:nvSpPr>
          <p:cNvPr id="14" name="TextBox 13">
            <a:extLst>
              <a:ext uri="{FF2B5EF4-FFF2-40B4-BE49-F238E27FC236}">
                <a16:creationId xmlns:a16="http://schemas.microsoft.com/office/drawing/2014/main" id="{911E3D48-2928-4F5C-B9FE-681E99807E02}"/>
              </a:ext>
            </a:extLst>
          </p:cNvPr>
          <p:cNvSpPr txBox="1"/>
          <p:nvPr/>
        </p:nvSpPr>
        <p:spPr>
          <a:xfrm>
            <a:off x="9555602" y="6264670"/>
            <a:ext cx="2707088" cy="646331"/>
          </a:xfrm>
          <a:prstGeom prst="rect">
            <a:avLst/>
          </a:prstGeom>
          <a:noFill/>
        </p:spPr>
        <p:txBody>
          <a:bodyPr wrap="none" rtlCol="0">
            <a:spAutoFit/>
          </a:bodyPr>
          <a:lstStyle/>
          <a:p>
            <a:r>
              <a:rPr lang="en-US" dirty="0"/>
              <a:t>Todd and Kay 2016</a:t>
            </a:r>
          </a:p>
          <a:p>
            <a:r>
              <a:rPr lang="en-GB" altLang="en-US" dirty="0">
                <a:solidFill>
                  <a:srgbClr val="000000"/>
                </a:solidFill>
              </a:rPr>
              <a:t>April Cox, Array </a:t>
            </a:r>
            <a:r>
              <a:rPr lang="en-GB" altLang="en-US" dirty="0" err="1">
                <a:solidFill>
                  <a:srgbClr val="000000"/>
                </a:solidFill>
              </a:rPr>
              <a:t>BioPharma</a:t>
            </a:r>
            <a:endParaRPr lang="en-US" dirty="0"/>
          </a:p>
        </p:txBody>
      </p:sp>
      <p:grpSp>
        <p:nvGrpSpPr>
          <p:cNvPr id="27" name="Group 26">
            <a:extLst>
              <a:ext uri="{FF2B5EF4-FFF2-40B4-BE49-F238E27FC236}">
                <a16:creationId xmlns:a16="http://schemas.microsoft.com/office/drawing/2014/main" id="{69D24A50-8105-450C-B9C7-A563EFFC6646}"/>
              </a:ext>
            </a:extLst>
          </p:cNvPr>
          <p:cNvGrpSpPr/>
          <p:nvPr/>
        </p:nvGrpSpPr>
        <p:grpSpPr>
          <a:xfrm>
            <a:off x="5228455" y="2013211"/>
            <a:ext cx="5891461" cy="3787343"/>
            <a:chOff x="5228455" y="2013211"/>
            <a:chExt cx="5891461" cy="3787343"/>
          </a:xfrm>
        </p:grpSpPr>
        <p:grpSp>
          <p:nvGrpSpPr>
            <p:cNvPr id="15" name="Group 15">
              <a:extLst>
                <a:ext uri="{FF2B5EF4-FFF2-40B4-BE49-F238E27FC236}">
                  <a16:creationId xmlns:a16="http://schemas.microsoft.com/office/drawing/2014/main" id="{C1688861-9FC9-4ADF-A80C-3EFD047304B5}"/>
                </a:ext>
              </a:extLst>
            </p:cNvPr>
            <p:cNvGrpSpPr>
              <a:grpSpLocks noChangeAspect="1"/>
            </p:cNvGrpSpPr>
            <p:nvPr/>
          </p:nvGrpSpPr>
          <p:grpSpPr bwMode="auto">
            <a:xfrm>
              <a:off x="6096000" y="2013211"/>
              <a:ext cx="5023916" cy="3787343"/>
              <a:chOff x="462" y="728"/>
              <a:chExt cx="4660" cy="3513"/>
            </a:xfrm>
          </p:grpSpPr>
          <p:grpSp>
            <p:nvGrpSpPr>
              <p:cNvPr id="16" name="Group 13">
                <a:extLst>
                  <a:ext uri="{FF2B5EF4-FFF2-40B4-BE49-F238E27FC236}">
                    <a16:creationId xmlns:a16="http://schemas.microsoft.com/office/drawing/2014/main" id="{3A347F62-43C8-4148-9915-B444C86BFF68}"/>
                  </a:ext>
                </a:extLst>
              </p:cNvPr>
              <p:cNvGrpSpPr>
                <a:grpSpLocks/>
              </p:cNvGrpSpPr>
              <p:nvPr/>
            </p:nvGrpSpPr>
            <p:grpSpPr bwMode="auto">
              <a:xfrm>
                <a:off x="462" y="728"/>
                <a:ext cx="2304" cy="3512"/>
                <a:chOff x="462" y="728"/>
                <a:chExt cx="2304" cy="3512"/>
              </a:xfrm>
            </p:grpSpPr>
            <p:pic>
              <p:nvPicPr>
                <p:cNvPr id="22" name="Picture 4" descr="4-5B 40X nuclei density comparison">
                  <a:extLst>
                    <a:ext uri="{FF2B5EF4-FFF2-40B4-BE49-F238E27FC236}">
                      <a16:creationId xmlns:a16="http://schemas.microsoft.com/office/drawing/2014/main" id="{79B10150-A97C-4EA1-8D41-A481BBE43977}"/>
                    </a:ext>
                  </a:extLst>
                </p:cNvPr>
                <p:cNvPicPr>
                  <a:picLocks noChangeAspect="1" noChangeArrowheads="1"/>
                </p:cNvPicPr>
                <p:nvPr/>
              </p:nvPicPr>
              <p:blipFill>
                <a:blip r:embed="rId5">
                  <a:lum bright="34000"/>
                  <a:extLst>
                    <a:ext uri="{28A0092B-C50C-407E-A947-70E740481C1C}">
                      <a14:useLocalDpi xmlns:a14="http://schemas.microsoft.com/office/drawing/2010/main" val="0"/>
                    </a:ext>
                  </a:extLst>
                </a:blip>
                <a:srcRect/>
                <a:stretch>
                  <a:fillRect/>
                </a:stretch>
              </p:blipFill>
              <p:spPr bwMode="auto">
                <a:xfrm>
                  <a:off x="462" y="728"/>
                  <a:ext cx="2304" cy="17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descr="2-4">
                  <a:extLst>
                    <a:ext uri="{FF2B5EF4-FFF2-40B4-BE49-F238E27FC236}">
                      <a16:creationId xmlns:a16="http://schemas.microsoft.com/office/drawing/2014/main" id="{E0ABFB3F-4D8D-4675-BD72-EEC9A554940F}"/>
                    </a:ext>
                  </a:extLst>
                </p:cNvPr>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a:stretch>
                  <a:fillRect/>
                </a:stretch>
              </p:blipFill>
              <p:spPr bwMode="auto">
                <a:xfrm>
                  <a:off x="462" y="2512"/>
                  <a:ext cx="2304" cy="17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5">
                  <a:extLst>
                    <a:ext uri="{FF2B5EF4-FFF2-40B4-BE49-F238E27FC236}">
                      <a16:creationId xmlns:a16="http://schemas.microsoft.com/office/drawing/2014/main" id="{80356049-C376-48E7-B9AD-963DD25EB507}"/>
                    </a:ext>
                  </a:extLst>
                </p:cNvPr>
                <p:cNvSpPr txBox="1">
                  <a:spLocks noChangeArrowheads="1"/>
                </p:cNvSpPr>
                <p:nvPr/>
              </p:nvSpPr>
              <p:spPr bwMode="auto">
                <a:xfrm>
                  <a:off x="1012" y="3921"/>
                  <a:ext cx="1204"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7392" tIns="8696" rIns="17392" bIns="8696">
                  <a:spAutoFit/>
                </a:bodyPr>
                <a:lstStyle>
                  <a:lvl1pPr defTabSz="174625"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174625"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174625"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174625"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174625"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dirty="0">
                      <a:cs typeface="Arial" panose="020B0604020202020204" pitchFamily="34" charset="0"/>
                    </a:rPr>
                    <a:t>Normal Control</a:t>
                  </a:r>
                </a:p>
              </p:txBody>
            </p:sp>
            <p:sp>
              <p:nvSpPr>
                <p:cNvPr id="25" name="Text Box 5">
                  <a:extLst>
                    <a:ext uri="{FF2B5EF4-FFF2-40B4-BE49-F238E27FC236}">
                      <a16:creationId xmlns:a16="http://schemas.microsoft.com/office/drawing/2014/main" id="{86EDC995-60DA-4AA7-89A2-92B2FA32CAF5}"/>
                    </a:ext>
                  </a:extLst>
                </p:cNvPr>
                <p:cNvSpPr txBox="1">
                  <a:spLocks noChangeArrowheads="1"/>
                </p:cNvSpPr>
                <p:nvPr/>
              </p:nvSpPr>
              <p:spPr bwMode="auto">
                <a:xfrm>
                  <a:off x="814" y="2169"/>
                  <a:ext cx="1600"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7392" tIns="8696" rIns="17392" bIns="8696">
                  <a:spAutoFit/>
                </a:bodyPr>
                <a:lstStyle>
                  <a:lvl1pPr defTabSz="174625"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174625"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174625"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174625"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174625"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dirty="0">
                      <a:cs typeface="Arial" panose="020B0604020202020204" pitchFamily="34" charset="0"/>
                    </a:rPr>
                    <a:t>No Gadodiamide</a:t>
                  </a:r>
                </a:p>
              </p:txBody>
            </p:sp>
          </p:grpSp>
          <p:grpSp>
            <p:nvGrpSpPr>
              <p:cNvPr id="17" name="Group 14">
                <a:extLst>
                  <a:ext uri="{FF2B5EF4-FFF2-40B4-BE49-F238E27FC236}">
                    <a16:creationId xmlns:a16="http://schemas.microsoft.com/office/drawing/2014/main" id="{7107F43A-65D9-4E0D-82FD-7511A231F8DC}"/>
                  </a:ext>
                </a:extLst>
              </p:cNvPr>
              <p:cNvGrpSpPr>
                <a:grpSpLocks/>
              </p:cNvGrpSpPr>
              <p:nvPr/>
            </p:nvGrpSpPr>
            <p:grpSpPr bwMode="auto">
              <a:xfrm>
                <a:off x="2818" y="728"/>
                <a:ext cx="2304" cy="3513"/>
                <a:chOff x="2863" y="728"/>
                <a:chExt cx="2304" cy="3513"/>
              </a:xfrm>
            </p:grpSpPr>
            <p:pic>
              <p:nvPicPr>
                <p:cNvPr id="18" name="Picture 3" descr="1-1B 40x nuclei density comparison">
                  <a:extLst>
                    <a:ext uri="{FF2B5EF4-FFF2-40B4-BE49-F238E27FC236}">
                      <a16:creationId xmlns:a16="http://schemas.microsoft.com/office/drawing/2014/main" id="{BC1B6E7D-B874-4741-A29F-D495F24DD17C}"/>
                    </a:ext>
                  </a:extLst>
                </p:cNvPr>
                <p:cNvPicPr>
                  <a:picLocks noChangeAspect="1" noChangeArrowheads="1"/>
                </p:cNvPicPr>
                <p:nvPr/>
              </p:nvPicPr>
              <p:blipFill>
                <a:blip r:embed="rId7">
                  <a:lum bright="34000"/>
                  <a:extLst>
                    <a:ext uri="{28A0092B-C50C-407E-A947-70E740481C1C}">
                      <a14:useLocalDpi xmlns:a14="http://schemas.microsoft.com/office/drawing/2010/main" val="0"/>
                    </a:ext>
                  </a:extLst>
                </a:blip>
                <a:srcRect/>
                <a:stretch>
                  <a:fillRect/>
                </a:stretch>
              </p:blipFill>
              <p:spPr bwMode="auto">
                <a:xfrm>
                  <a:off x="2863" y="728"/>
                  <a:ext cx="2304" cy="17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descr="8-1">
                  <a:extLst>
                    <a:ext uri="{FF2B5EF4-FFF2-40B4-BE49-F238E27FC236}">
                      <a16:creationId xmlns:a16="http://schemas.microsoft.com/office/drawing/2014/main" id="{5D855255-65EE-45C3-B789-0E2669C3AC5F}"/>
                    </a:ext>
                  </a:extLst>
                </p:cNvPr>
                <p:cNvPicPr>
                  <a:picLocks noChangeAspect="1" noChangeArrowheads="1"/>
                </p:cNvPicPr>
                <p:nvPr/>
              </p:nvPicPr>
              <p:blipFill>
                <a:blip r:embed="rId8">
                  <a:lum bright="6000" contrast="-24000"/>
                  <a:extLst>
                    <a:ext uri="{28A0092B-C50C-407E-A947-70E740481C1C}">
                      <a14:useLocalDpi xmlns:a14="http://schemas.microsoft.com/office/drawing/2010/main" val="0"/>
                    </a:ext>
                  </a:extLst>
                </a:blip>
                <a:srcRect/>
                <a:stretch>
                  <a:fillRect/>
                </a:stretch>
              </p:blipFill>
              <p:spPr bwMode="auto">
                <a:xfrm>
                  <a:off x="2864" y="2513"/>
                  <a:ext cx="2302" cy="17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Text Box 3">
                  <a:extLst>
                    <a:ext uri="{FF2B5EF4-FFF2-40B4-BE49-F238E27FC236}">
                      <a16:creationId xmlns:a16="http://schemas.microsoft.com/office/drawing/2014/main" id="{CC6DF599-89C1-4C55-9A0C-CE0B2CE85BCF}"/>
                    </a:ext>
                  </a:extLst>
                </p:cNvPr>
                <p:cNvSpPr txBox="1">
                  <a:spLocks noChangeArrowheads="1"/>
                </p:cNvSpPr>
                <p:nvPr/>
              </p:nvSpPr>
              <p:spPr bwMode="auto">
                <a:xfrm>
                  <a:off x="3716" y="3921"/>
                  <a:ext cx="605"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7392" tIns="8696" rIns="17392" bIns="8696">
                  <a:spAutoFit/>
                </a:bodyPr>
                <a:lstStyle>
                  <a:lvl1pPr defTabSz="174625"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174625"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174625"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174625"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174625"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dirty="0">
                      <a:cs typeface="Arial" panose="020B0604020202020204" pitchFamily="34" charset="0"/>
                    </a:rPr>
                    <a:t>NSF</a:t>
                  </a:r>
                </a:p>
              </p:txBody>
            </p:sp>
            <p:sp>
              <p:nvSpPr>
                <p:cNvPr id="21" name="Text Box 3">
                  <a:extLst>
                    <a:ext uri="{FF2B5EF4-FFF2-40B4-BE49-F238E27FC236}">
                      <a16:creationId xmlns:a16="http://schemas.microsoft.com/office/drawing/2014/main" id="{2F1D75CE-329E-4808-A330-181579AF32D3}"/>
                    </a:ext>
                  </a:extLst>
                </p:cNvPr>
                <p:cNvSpPr txBox="1">
                  <a:spLocks noChangeArrowheads="1"/>
                </p:cNvSpPr>
                <p:nvPr/>
              </p:nvSpPr>
              <p:spPr bwMode="auto">
                <a:xfrm>
                  <a:off x="3279" y="2180"/>
                  <a:ext cx="1533"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7392" tIns="8696" rIns="17392" bIns="8696">
                  <a:spAutoFit/>
                </a:bodyPr>
                <a:lstStyle>
                  <a:lvl1pPr defTabSz="174625"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174625"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174625"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174625"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174625"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1746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dirty="0">
                      <a:cs typeface="Arial" panose="020B0604020202020204" pitchFamily="34" charset="0"/>
                    </a:rPr>
                    <a:t>Gadodiamide</a:t>
                  </a:r>
                </a:p>
              </p:txBody>
            </p:sp>
          </p:grpSp>
        </p:grpSp>
        <p:sp>
          <p:nvSpPr>
            <p:cNvPr id="3" name="TextBox 2">
              <a:extLst>
                <a:ext uri="{FF2B5EF4-FFF2-40B4-BE49-F238E27FC236}">
                  <a16:creationId xmlns:a16="http://schemas.microsoft.com/office/drawing/2014/main" id="{BEE21C00-453B-4AD9-9DA6-81DDA07D5EDE}"/>
                </a:ext>
              </a:extLst>
            </p:cNvPr>
            <p:cNvSpPr txBox="1"/>
            <p:nvPr/>
          </p:nvSpPr>
          <p:spPr>
            <a:xfrm>
              <a:off x="5600864" y="2921470"/>
              <a:ext cx="495136" cy="369332"/>
            </a:xfrm>
            <a:prstGeom prst="rect">
              <a:avLst/>
            </a:prstGeom>
            <a:noFill/>
          </p:spPr>
          <p:txBody>
            <a:bodyPr wrap="none" rtlCol="0">
              <a:spAutoFit/>
            </a:bodyPr>
            <a:lstStyle/>
            <a:p>
              <a:r>
                <a:rPr lang="en-US" dirty="0"/>
                <a:t>Rat</a:t>
              </a:r>
            </a:p>
          </p:txBody>
        </p:sp>
        <p:sp>
          <p:nvSpPr>
            <p:cNvPr id="26" name="TextBox 25">
              <a:extLst>
                <a:ext uri="{FF2B5EF4-FFF2-40B4-BE49-F238E27FC236}">
                  <a16:creationId xmlns:a16="http://schemas.microsoft.com/office/drawing/2014/main" id="{9B788346-9784-4FEF-9BD2-1589B056F27A}"/>
                </a:ext>
              </a:extLst>
            </p:cNvPr>
            <p:cNvSpPr txBox="1"/>
            <p:nvPr/>
          </p:nvSpPr>
          <p:spPr>
            <a:xfrm>
              <a:off x="5228455" y="4622955"/>
              <a:ext cx="867545" cy="369332"/>
            </a:xfrm>
            <a:prstGeom prst="rect">
              <a:avLst/>
            </a:prstGeom>
            <a:noFill/>
          </p:spPr>
          <p:txBody>
            <a:bodyPr wrap="none" rtlCol="0">
              <a:spAutoFit/>
            </a:bodyPr>
            <a:lstStyle/>
            <a:p>
              <a:r>
                <a:rPr lang="en-US" dirty="0"/>
                <a:t>Human</a:t>
              </a:r>
            </a:p>
          </p:txBody>
        </p:sp>
      </p:grpSp>
    </p:spTree>
    <p:extLst>
      <p:ext uri="{BB962C8B-B14F-4D97-AF65-F5344CB8AC3E}">
        <p14:creationId xmlns:p14="http://schemas.microsoft.com/office/powerpoint/2010/main" val="14027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5879-8907-4D7F-B730-8F546CA269A4}"/>
              </a:ext>
            </a:extLst>
          </p:cNvPr>
          <p:cNvSpPr>
            <a:spLocks noGrp="1"/>
          </p:cNvSpPr>
          <p:nvPr>
            <p:ph type="title"/>
          </p:nvPr>
        </p:nvSpPr>
        <p:spPr/>
        <p:txBody>
          <a:bodyPr/>
          <a:lstStyle/>
          <a:p>
            <a:r>
              <a:rPr lang="en-US" sz="4000" dirty="0"/>
              <a:t>Macrophages and TGF-B in </a:t>
            </a:r>
            <a:r>
              <a:rPr lang="en-US" sz="4000" dirty="0" err="1"/>
              <a:t>lesional</a:t>
            </a:r>
            <a:r>
              <a:rPr lang="en-US" sz="4000" dirty="0"/>
              <a:t> tissue of GIF patients </a:t>
            </a:r>
          </a:p>
        </p:txBody>
      </p:sp>
      <p:pic>
        <p:nvPicPr>
          <p:cNvPr id="1026" name="Picture 2" descr="image">
            <a:extLst>
              <a:ext uri="{FF2B5EF4-FFF2-40B4-BE49-F238E27FC236}">
                <a16:creationId xmlns:a16="http://schemas.microsoft.com/office/drawing/2014/main" id="{41933DCA-177F-4E15-9956-57D56025B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6"/>
          <a:stretch/>
        </p:blipFill>
        <p:spPr bwMode="auto">
          <a:xfrm>
            <a:off x="0" y="1528788"/>
            <a:ext cx="6669875" cy="527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021C5B-5E94-420A-99CF-E9467F1961E6}"/>
              </a:ext>
            </a:extLst>
          </p:cNvPr>
          <p:cNvSpPr txBox="1"/>
          <p:nvPr/>
        </p:nvSpPr>
        <p:spPr>
          <a:xfrm>
            <a:off x="3785387" y="1492875"/>
            <a:ext cx="906530" cy="369332"/>
          </a:xfrm>
          <a:prstGeom prst="rect">
            <a:avLst/>
          </a:prstGeom>
          <a:noFill/>
        </p:spPr>
        <p:txBody>
          <a:bodyPr wrap="none" rtlCol="0">
            <a:spAutoFit/>
          </a:bodyPr>
          <a:lstStyle/>
          <a:p>
            <a:r>
              <a:rPr lang="en-US" dirty="0"/>
              <a:t>Healthy</a:t>
            </a:r>
          </a:p>
        </p:txBody>
      </p:sp>
      <p:sp>
        <p:nvSpPr>
          <p:cNvPr id="6" name="TextBox 5">
            <a:extLst>
              <a:ext uri="{FF2B5EF4-FFF2-40B4-BE49-F238E27FC236}">
                <a16:creationId xmlns:a16="http://schemas.microsoft.com/office/drawing/2014/main" id="{FF16DDF2-338F-417D-9566-419B3E12612A}"/>
              </a:ext>
            </a:extLst>
          </p:cNvPr>
          <p:cNvSpPr txBox="1"/>
          <p:nvPr/>
        </p:nvSpPr>
        <p:spPr>
          <a:xfrm>
            <a:off x="5379027" y="1477951"/>
            <a:ext cx="1988493" cy="369332"/>
          </a:xfrm>
          <a:prstGeom prst="rect">
            <a:avLst/>
          </a:prstGeom>
          <a:noFill/>
        </p:spPr>
        <p:txBody>
          <a:bodyPr wrap="none" rtlCol="0">
            <a:spAutoFit/>
          </a:bodyPr>
          <a:lstStyle/>
          <a:p>
            <a:r>
              <a:rPr lang="en-US" dirty="0"/>
              <a:t>Gadolinium Patient</a:t>
            </a:r>
          </a:p>
        </p:txBody>
      </p:sp>
      <p:sp>
        <p:nvSpPr>
          <p:cNvPr id="7" name="TextBox 6">
            <a:extLst>
              <a:ext uri="{FF2B5EF4-FFF2-40B4-BE49-F238E27FC236}">
                <a16:creationId xmlns:a16="http://schemas.microsoft.com/office/drawing/2014/main" id="{C4E6A079-064B-4BE9-B329-2CF5783733E1}"/>
              </a:ext>
            </a:extLst>
          </p:cNvPr>
          <p:cNvSpPr txBox="1"/>
          <p:nvPr/>
        </p:nvSpPr>
        <p:spPr>
          <a:xfrm>
            <a:off x="287846" y="1528788"/>
            <a:ext cx="2426113" cy="369332"/>
          </a:xfrm>
          <a:prstGeom prst="rect">
            <a:avLst/>
          </a:prstGeom>
          <a:noFill/>
        </p:spPr>
        <p:txBody>
          <a:bodyPr wrap="none" rtlCol="0">
            <a:spAutoFit/>
          </a:bodyPr>
          <a:lstStyle/>
          <a:p>
            <a:r>
              <a:rPr lang="en-US" dirty="0"/>
              <a:t>Gadolinium Patient Skin</a:t>
            </a:r>
          </a:p>
        </p:txBody>
      </p:sp>
      <p:sp>
        <p:nvSpPr>
          <p:cNvPr id="8" name="TextBox 7">
            <a:extLst>
              <a:ext uri="{FF2B5EF4-FFF2-40B4-BE49-F238E27FC236}">
                <a16:creationId xmlns:a16="http://schemas.microsoft.com/office/drawing/2014/main" id="{550437A7-1AE1-472D-8492-6A23A8BC6158}"/>
              </a:ext>
            </a:extLst>
          </p:cNvPr>
          <p:cNvSpPr txBox="1"/>
          <p:nvPr/>
        </p:nvSpPr>
        <p:spPr>
          <a:xfrm>
            <a:off x="287846" y="3986645"/>
            <a:ext cx="2716256" cy="369332"/>
          </a:xfrm>
          <a:prstGeom prst="rect">
            <a:avLst/>
          </a:prstGeom>
          <a:noFill/>
        </p:spPr>
        <p:txBody>
          <a:bodyPr wrap="none" rtlCol="0">
            <a:spAutoFit/>
          </a:bodyPr>
          <a:lstStyle/>
          <a:p>
            <a:r>
              <a:rPr lang="en-US" dirty="0"/>
              <a:t>Gadolinium Patient Muscle</a:t>
            </a:r>
          </a:p>
        </p:txBody>
      </p:sp>
      <p:sp>
        <p:nvSpPr>
          <p:cNvPr id="5" name="TextBox 4">
            <a:extLst>
              <a:ext uri="{FF2B5EF4-FFF2-40B4-BE49-F238E27FC236}">
                <a16:creationId xmlns:a16="http://schemas.microsoft.com/office/drawing/2014/main" id="{F3ED82E0-DEF0-4B68-A0CB-19C670208B1D}"/>
              </a:ext>
            </a:extLst>
          </p:cNvPr>
          <p:cNvSpPr txBox="1"/>
          <p:nvPr/>
        </p:nvSpPr>
        <p:spPr>
          <a:xfrm>
            <a:off x="-66161" y="1141500"/>
            <a:ext cx="2780120" cy="369332"/>
          </a:xfrm>
          <a:prstGeom prst="rect">
            <a:avLst/>
          </a:prstGeom>
          <a:noFill/>
        </p:spPr>
        <p:txBody>
          <a:bodyPr wrap="none" rtlCol="0">
            <a:spAutoFit/>
          </a:bodyPr>
          <a:lstStyle/>
          <a:p>
            <a:r>
              <a:rPr lang="en-US" b="1" dirty="0"/>
              <a:t>CD68 Immunofluorescence</a:t>
            </a:r>
          </a:p>
        </p:txBody>
      </p:sp>
      <p:sp>
        <p:nvSpPr>
          <p:cNvPr id="10" name="TextBox 9">
            <a:extLst>
              <a:ext uri="{FF2B5EF4-FFF2-40B4-BE49-F238E27FC236}">
                <a16:creationId xmlns:a16="http://schemas.microsoft.com/office/drawing/2014/main" id="{A27E12AF-D9E6-48C1-9D06-A007BC447B60}"/>
              </a:ext>
            </a:extLst>
          </p:cNvPr>
          <p:cNvSpPr txBox="1"/>
          <p:nvPr/>
        </p:nvSpPr>
        <p:spPr>
          <a:xfrm>
            <a:off x="3301857" y="1123543"/>
            <a:ext cx="3659335" cy="369332"/>
          </a:xfrm>
          <a:prstGeom prst="rect">
            <a:avLst/>
          </a:prstGeom>
          <a:noFill/>
        </p:spPr>
        <p:txBody>
          <a:bodyPr wrap="none" rtlCol="0">
            <a:spAutoFit/>
          </a:bodyPr>
          <a:lstStyle/>
          <a:p>
            <a:r>
              <a:rPr lang="en-US" b="1" dirty="0"/>
              <a:t>TGF-B transcript </a:t>
            </a:r>
            <a:r>
              <a:rPr lang="en-US" b="1" i="1" dirty="0"/>
              <a:t>in situ </a:t>
            </a:r>
            <a:r>
              <a:rPr lang="en-US" b="1" dirty="0"/>
              <a:t>hybridization</a:t>
            </a:r>
          </a:p>
        </p:txBody>
      </p:sp>
      <p:sp>
        <p:nvSpPr>
          <p:cNvPr id="9" name="TextBox 8">
            <a:extLst>
              <a:ext uri="{FF2B5EF4-FFF2-40B4-BE49-F238E27FC236}">
                <a16:creationId xmlns:a16="http://schemas.microsoft.com/office/drawing/2014/main" id="{4279D43D-90B8-4C64-99F5-455A32A1A060}"/>
              </a:ext>
            </a:extLst>
          </p:cNvPr>
          <p:cNvSpPr txBox="1"/>
          <p:nvPr/>
        </p:nvSpPr>
        <p:spPr>
          <a:xfrm>
            <a:off x="10215433" y="6488668"/>
            <a:ext cx="1976567" cy="369332"/>
          </a:xfrm>
          <a:prstGeom prst="rect">
            <a:avLst/>
          </a:prstGeom>
          <a:noFill/>
        </p:spPr>
        <p:txBody>
          <a:bodyPr wrap="none" rtlCol="0">
            <a:spAutoFit/>
          </a:bodyPr>
          <a:lstStyle/>
          <a:p>
            <a:r>
              <a:rPr lang="en-US" dirty="0"/>
              <a:t>Jimenez et al. 2004</a:t>
            </a:r>
          </a:p>
        </p:txBody>
      </p:sp>
      <p:sp>
        <p:nvSpPr>
          <p:cNvPr id="11" name="TextBox 10">
            <a:extLst>
              <a:ext uri="{FF2B5EF4-FFF2-40B4-BE49-F238E27FC236}">
                <a16:creationId xmlns:a16="http://schemas.microsoft.com/office/drawing/2014/main" id="{BEA3BE44-11EC-45E5-90FB-15CB43100CB9}"/>
              </a:ext>
            </a:extLst>
          </p:cNvPr>
          <p:cNvSpPr txBox="1"/>
          <p:nvPr/>
        </p:nvSpPr>
        <p:spPr>
          <a:xfrm>
            <a:off x="7278255" y="2962870"/>
            <a:ext cx="4784435"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CD68+ Macrophages </a:t>
            </a:r>
            <a:r>
              <a:rPr lang="en-US" dirty="0"/>
              <a:t>infiltrate observed in </a:t>
            </a:r>
            <a:r>
              <a:rPr lang="en-US" dirty="0" err="1"/>
              <a:t>lesional</a:t>
            </a:r>
            <a:r>
              <a:rPr lang="en-US" dirty="0"/>
              <a:t> skin of Gadolinium exposed patients </a:t>
            </a:r>
          </a:p>
          <a:p>
            <a:pPr marL="285750" indent="-285750">
              <a:buFont typeface="Arial" panose="020B0604020202020204" pitchFamily="34" charset="0"/>
              <a:buChar char="•"/>
            </a:pPr>
            <a:r>
              <a:rPr lang="en-US" b="1" dirty="0"/>
              <a:t>TGF-B transcript</a:t>
            </a:r>
            <a:r>
              <a:rPr lang="en-US" dirty="0"/>
              <a:t> also detected in histology from these patients</a:t>
            </a:r>
          </a:p>
        </p:txBody>
      </p:sp>
    </p:spTree>
    <p:extLst>
      <p:ext uri="{BB962C8B-B14F-4D97-AF65-F5344CB8AC3E}">
        <p14:creationId xmlns:p14="http://schemas.microsoft.com/office/powerpoint/2010/main" val="385755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Autofit/>
          </a:bodyPr>
          <a:lstStyle/>
          <a:p>
            <a:endParaRPr/>
          </a:p>
        </p:txBody>
      </p:sp>
      <p:pic>
        <p:nvPicPr>
          <p:cNvPr id="102" name="Google Shape;102;p21"/>
          <p:cNvPicPr preferRelativeResize="0"/>
          <p:nvPr/>
        </p:nvPicPr>
        <p:blipFill>
          <a:blip r:embed="rId3">
            <a:alphaModFix/>
          </a:blip>
          <a:stretch>
            <a:fillRect/>
          </a:stretch>
        </p:blipFill>
        <p:spPr>
          <a:xfrm>
            <a:off x="224950" y="1338201"/>
            <a:ext cx="11742100" cy="4181601"/>
          </a:xfrm>
          <a:prstGeom prst="rect">
            <a:avLst/>
          </a:prstGeom>
          <a:noFill/>
          <a:ln>
            <a:noFill/>
          </a:ln>
        </p:spPr>
      </p:pic>
      <p:sp>
        <p:nvSpPr>
          <p:cNvPr id="103" name="Google Shape;103;p21"/>
          <p:cNvSpPr txBox="1">
            <a:spLocks noGrp="1"/>
          </p:cNvSpPr>
          <p:nvPr>
            <p:ph type="title"/>
          </p:nvPr>
        </p:nvSpPr>
        <p:spPr>
          <a:xfrm>
            <a:off x="609600" y="274637"/>
            <a:ext cx="10972800" cy="1143200"/>
          </a:xfrm>
          <a:prstGeom prst="rect">
            <a:avLst/>
          </a:prstGeom>
          <a:noFill/>
          <a:ln>
            <a:noFill/>
          </a:ln>
        </p:spPr>
        <p:txBody>
          <a:bodyPr spcFirstLastPara="1" wrap="square" lIns="121900" tIns="60933" rIns="121900" bIns="60933" anchor="ctr" anchorCtr="0">
            <a:noAutofit/>
          </a:bodyPr>
          <a:lstStyle/>
          <a:p>
            <a:r>
              <a:rPr lang="en"/>
              <a:t>History of NSF</a:t>
            </a:r>
            <a:endParaRPr/>
          </a:p>
        </p:txBody>
      </p:sp>
      <p:sp>
        <p:nvSpPr>
          <p:cNvPr id="104" name="Google Shape;104;p21"/>
          <p:cNvSpPr txBox="1"/>
          <p:nvPr/>
        </p:nvSpPr>
        <p:spPr>
          <a:xfrm>
            <a:off x="87600" y="5894000"/>
            <a:ext cx="8264000" cy="964000"/>
          </a:xfrm>
          <a:prstGeom prst="rect">
            <a:avLst/>
          </a:prstGeom>
          <a:noFill/>
          <a:ln>
            <a:noFill/>
          </a:ln>
        </p:spPr>
        <p:txBody>
          <a:bodyPr spcFirstLastPara="1" wrap="square" lIns="121900" tIns="121900" rIns="121900" bIns="121900" anchor="t" anchorCtr="0">
            <a:noAutofit/>
          </a:bodyPr>
          <a:lstStyle/>
          <a:p>
            <a:pPr defTabSz="1219170">
              <a:lnSpc>
                <a:spcPct val="115000"/>
              </a:lnSpc>
              <a:spcBef>
                <a:spcPts val="1600"/>
              </a:spcBef>
              <a:spcAft>
                <a:spcPts val="1600"/>
              </a:spcAft>
              <a:buClr>
                <a:srgbClr val="000000"/>
              </a:buClr>
            </a:pPr>
            <a:r>
              <a:rPr lang="en" sz="1333" i="1" kern="0">
                <a:solidFill>
                  <a:srgbClr val="000000"/>
                </a:solidFill>
                <a:latin typeface="Arial"/>
                <a:cs typeface="Arial"/>
                <a:sym typeface="Arial"/>
              </a:rPr>
              <a:t>Juluru et al. MR Imaging in Patients at Risk for Developing Nephrogenic Systemic Fibrosis: Protocols, Practices, and Imaging Techniques to Maximize Patient Safety. </a:t>
            </a:r>
            <a:r>
              <a:rPr lang="en" sz="1333" b="1" i="1" kern="0">
                <a:solidFill>
                  <a:srgbClr val="000000"/>
                </a:solidFill>
                <a:latin typeface="Arial"/>
                <a:cs typeface="Arial"/>
                <a:sym typeface="Arial"/>
              </a:rPr>
              <a:t>RadioGraphics 2009; </a:t>
            </a:r>
            <a:r>
              <a:rPr lang="en" sz="1333" i="1" kern="0">
                <a:solidFill>
                  <a:srgbClr val="000000"/>
                </a:solidFill>
                <a:latin typeface="Arial"/>
                <a:cs typeface="Arial"/>
                <a:sym typeface="Arial"/>
              </a:rPr>
              <a:t>29:9–22</a:t>
            </a:r>
            <a:endParaRPr sz="1333" i="1" kern="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13FD3971-043E-8745-AABD-381BB549EC5C}"/>
              </a:ext>
            </a:extLst>
          </p:cNvPr>
          <p:cNvSpPr/>
          <p:nvPr/>
        </p:nvSpPr>
        <p:spPr>
          <a:xfrm>
            <a:off x="4689461" y="1605023"/>
            <a:ext cx="2039288" cy="2385179"/>
          </a:xfrm>
          <a:prstGeom prst="rect">
            <a:avLst/>
          </a:prstGeom>
          <a:noFill/>
          <a:ln w="539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
        <p:nvSpPr>
          <p:cNvPr id="8" name="Rectangle 7">
            <a:extLst>
              <a:ext uri="{FF2B5EF4-FFF2-40B4-BE49-F238E27FC236}">
                <a16:creationId xmlns:a16="http://schemas.microsoft.com/office/drawing/2014/main" id="{1EB30A7A-819A-2443-842E-BB186CB6EB9B}"/>
              </a:ext>
            </a:extLst>
          </p:cNvPr>
          <p:cNvSpPr/>
          <p:nvPr/>
        </p:nvSpPr>
        <p:spPr>
          <a:xfrm>
            <a:off x="5276984" y="3318076"/>
            <a:ext cx="2269709" cy="1801675"/>
          </a:xfrm>
          <a:prstGeom prst="rect">
            <a:avLst/>
          </a:prstGeom>
          <a:noFill/>
          <a:ln w="539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064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A23B-F147-46E3-8BCD-0D4566B5FE03}"/>
              </a:ext>
            </a:extLst>
          </p:cNvPr>
          <p:cNvSpPr>
            <a:spLocks noGrp="1"/>
          </p:cNvSpPr>
          <p:nvPr>
            <p:ph type="title"/>
          </p:nvPr>
        </p:nvSpPr>
        <p:spPr>
          <a:xfrm>
            <a:off x="0" y="1"/>
            <a:ext cx="12192000" cy="914400"/>
          </a:xfrm>
          <a:solidFill>
            <a:srgbClr val="0070C0"/>
          </a:solidFill>
        </p:spPr>
        <p:txBody>
          <a:bodyPr/>
          <a:lstStyle/>
          <a:p>
            <a:r>
              <a:rPr lang="en-US" dirty="0"/>
              <a:t>Etiology of Gadolinium Induced Fibrosis</a:t>
            </a:r>
            <a:endParaRPr lang="en-US" dirty="0">
              <a:solidFill>
                <a:schemeClr val="bg1"/>
              </a:solidFill>
            </a:endParaRPr>
          </a:p>
        </p:txBody>
      </p:sp>
      <p:pic>
        <p:nvPicPr>
          <p:cNvPr id="4" name="Picture 3">
            <a:extLst>
              <a:ext uri="{FF2B5EF4-FFF2-40B4-BE49-F238E27FC236}">
                <a16:creationId xmlns:a16="http://schemas.microsoft.com/office/drawing/2014/main" id="{0D11D4DF-AB4D-46A1-89C1-A5F0FE4C485B}"/>
              </a:ext>
            </a:extLst>
          </p:cNvPr>
          <p:cNvPicPr>
            <a:picLocks noChangeAspect="1"/>
          </p:cNvPicPr>
          <p:nvPr/>
        </p:nvPicPr>
        <p:blipFill>
          <a:blip r:embed="rId3"/>
          <a:stretch>
            <a:fillRect/>
          </a:stretch>
        </p:blipFill>
        <p:spPr>
          <a:xfrm>
            <a:off x="4388991" y="914401"/>
            <a:ext cx="7803009" cy="5804452"/>
          </a:xfrm>
          <a:prstGeom prst="rect">
            <a:avLst/>
          </a:prstGeom>
        </p:spPr>
      </p:pic>
      <p:sp>
        <p:nvSpPr>
          <p:cNvPr id="6" name="TextBox 5">
            <a:extLst>
              <a:ext uri="{FF2B5EF4-FFF2-40B4-BE49-F238E27FC236}">
                <a16:creationId xmlns:a16="http://schemas.microsoft.com/office/drawing/2014/main" id="{27C72420-936F-4DD9-A5C1-72495779F51E}"/>
              </a:ext>
            </a:extLst>
          </p:cNvPr>
          <p:cNvSpPr txBox="1"/>
          <p:nvPr/>
        </p:nvSpPr>
        <p:spPr>
          <a:xfrm>
            <a:off x="10242235" y="6488668"/>
            <a:ext cx="1949765" cy="369332"/>
          </a:xfrm>
          <a:prstGeom prst="rect">
            <a:avLst/>
          </a:prstGeom>
          <a:noFill/>
        </p:spPr>
        <p:txBody>
          <a:bodyPr wrap="none" rtlCol="0">
            <a:spAutoFit/>
          </a:bodyPr>
          <a:lstStyle/>
          <a:p>
            <a:r>
              <a:rPr lang="en-US" dirty="0"/>
              <a:t>Todd and Kay 2016</a:t>
            </a:r>
          </a:p>
        </p:txBody>
      </p:sp>
      <p:grpSp>
        <p:nvGrpSpPr>
          <p:cNvPr id="14" name="Group 13">
            <a:extLst>
              <a:ext uri="{FF2B5EF4-FFF2-40B4-BE49-F238E27FC236}">
                <a16:creationId xmlns:a16="http://schemas.microsoft.com/office/drawing/2014/main" id="{91AEE37C-5224-4998-9380-14C6EEB10B15}"/>
              </a:ext>
            </a:extLst>
          </p:cNvPr>
          <p:cNvGrpSpPr/>
          <p:nvPr/>
        </p:nvGrpSpPr>
        <p:grpSpPr>
          <a:xfrm>
            <a:off x="-13838" y="914401"/>
            <a:ext cx="7138538" cy="2041450"/>
            <a:chOff x="-13838" y="914401"/>
            <a:chExt cx="7138538" cy="2041450"/>
          </a:xfrm>
        </p:grpSpPr>
        <p:pic>
          <p:nvPicPr>
            <p:cNvPr id="3" name="Picture 2">
              <a:extLst>
                <a:ext uri="{FF2B5EF4-FFF2-40B4-BE49-F238E27FC236}">
                  <a16:creationId xmlns:a16="http://schemas.microsoft.com/office/drawing/2014/main" id="{9027BAB5-D8C0-4678-ACAE-870AF5932540}"/>
                </a:ext>
              </a:extLst>
            </p:cNvPr>
            <p:cNvPicPr>
              <a:picLocks noChangeAspect="1"/>
            </p:cNvPicPr>
            <p:nvPr/>
          </p:nvPicPr>
          <p:blipFill>
            <a:blip r:embed="rId4"/>
            <a:stretch>
              <a:fillRect/>
            </a:stretch>
          </p:blipFill>
          <p:spPr>
            <a:xfrm>
              <a:off x="-13838" y="914401"/>
              <a:ext cx="4402829" cy="2041450"/>
            </a:xfrm>
            <a:prstGeom prst="rect">
              <a:avLst/>
            </a:prstGeom>
          </p:spPr>
        </p:pic>
        <p:cxnSp>
          <p:nvCxnSpPr>
            <p:cNvPr id="8" name="Straight Connector 7">
              <a:extLst>
                <a:ext uri="{FF2B5EF4-FFF2-40B4-BE49-F238E27FC236}">
                  <a16:creationId xmlns:a16="http://schemas.microsoft.com/office/drawing/2014/main" id="{3235E0A4-124D-4664-A88C-3FACED634591}"/>
                </a:ext>
              </a:extLst>
            </p:cNvPr>
            <p:cNvCxnSpPr>
              <a:cxnSpLocks/>
            </p:cNvCxnSpPr>
            <p:nvPr/>
          </p:nvCxnSpPr>
          <p:spPr>
            <a:xfrm>
              <a:off x="4388991" y="914401"/>
              <a:ext cx="2678559" cy="5587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545ACC-88A5-4DEB-B5D6-0A8AFDAD502E}"/>
                </a:ext>
              </a:extLst>
            </p:cNvPr>
            <p:cNvCxnSpPr>
              <a:cxnSpLocks/>
            </p:cNvCxnSpPr>
            <p:nvPr/>
          </p:nvCxnSpPr>
          <p:spPr>
            <a:xfrm flipH="1">
              <a:off x="4388992" y="1714500"/>
              <a:ext cx="2735708" cy="12413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CFF050C2-0553-4661-820D-E5DBC84291D5}"/>
              </a:ext>
            </a:extLst>
          </p:cNvPr>
          <p:cNvSpPr/>
          <p:nvPr/>
        </p:nvSpPr>
        <p:spPr>
          <a:xfrm>
            <a:off x="8777983" y="2581275"/>
            <a:ext cx="3414018" cy="2543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4CFB51-79D3-45B9-82FE-EE7BEFF03573}"/>
              </a:ext>
            </a:extLst>
          </p:cNvPr>
          <p:cNvSpPr/>
          <p:nvPr/>
        </p:nvSpPr>
        <p:spPr>
          <a:xfrm>
            <a:off x="204898" y="3992479"/>
            <a:ext cx="4184092" cy="646331"/>
          </a:xfrm>
          <a:prstGeom prst="rect">
            <a:avLst/>
          </a:prstGeom>
        </p:spPr>
        <p:txBody>
          <a:bodyPr wrap="square">
            <a:spAutoFit/>
          </a:bodyPr>
          <a:lstStyle/>
          <a:p>
            <a:r>
              <a:rPr lang="en-US" b="1" dirty="0">
                <a:solidFill>
                  <a:srgbClr val="FF0000"/>
                </a:solidFill>
              </a:rPr>
              <a:t>How do macrophages promote tissue injury and fibrosis?</a:t>
            </a:r>
          </a:p>
        </p:txBody>
      </p:sp>
    </p:spTree>
    <p:extLst>
      <p:ext uri="{BB962C8B-B14F-4D97-AF65-F5344CB8AC3E}">
        <p14:creationId xmlns:p14="http://schemas.microsoft.com/office/powerpoint/2010/main" val="14989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4E3575-20DD-47F5-B2E1-897D780E1735}"/>
              </a:ext>
            </a:extLst>
          </p:cNvPr>
          <p:cNvPicPr>
            <a:picLocks noChangeAspect="1"/>
          </p:cNvPicPr>
          <p:nvPr/>
        </p:nvPicPr>
        <p:blipFill>
          <a:blip r:embed="rId3"/>
          <a:stretch>
            <a:fillRect/>
          </a:stretch>
        </p:blipFill>
        <p:spPr>
          <a:xfrm>
            <a:off x="0" y="915823"/>
            <a:ext cx="5791200" cy="2628900"/>
          </a:xfrm>
          <a:prstGeom prst="rect">
            <a:avLst/>
          </a:prstGeom>
        </p:spPr>
      </p:pic>
      <p:sp>
        <p:nvSpPr>
          <p:cNvPr id="2" name="Title 1">
            <a:extLst>
              <a:ext uri="{FF2B5EF4-FFF2-40B4-BE49-F238E27FC236}">
                <a16:creationId xmlns:a16="http://schemas.microsoft.com/office/drawing/2014/main" id="{A34373BB-FBBC-440B-9526-DEA785D2115A}"/>
              </a:ext>
            </a:extLst>
          </p:cNvPr>
          <p:cNvSpPr>
            <a:spLocks noGrp="1"/>
          </p:cNvSpPr>
          <p:nvPr>
            <p:ph type="title"/>
          </p:nvPr>
        </p:nvSpPr>
        <p:spPr/>
        <p:txBody>
          <a:bodyPr/>
          <a:lstStyle/>
          <a:p>
            <a:r>
              <a:rPr lang="en-US" sz="3600" dirty="0"/>
              <a:t>Macrophage Functional Heterogeneity During and Post Injury</a:t>
            </a:r>
          </a:p>
        </p:txBody>
      </p:sp>
      <p:sp>
        <p:nvSpPr>
          <p:cNvPr id="5" name="Rectangle 4">
            <a:extLst>
              <a:ext uri="{FF2B5EF4-FFF2-40B4-BE49-F238E27FC236}">
                <a16:creationId xmlns:a16="http://schemas.microsoft.com/office/drawing/2014/main" id="{2772FFD2-1C0F-4290-B651-3D0B764AB36A}"/>
              </a:ext>
            </a:extLst>
          </p:cNvPr>
          <p:cNvSpPr/>
          <p:nvPr/>
        </p:nvSpPr>
        <p:spPr>
          <a:xfrm>
            <a:off x="10279553" y="6488668"/>
            <a:ext cx="1912447" cy="369332"/>
          </a:xfrm>
          <a:prstGeom prst="rect">
            <a:avLst/>
          </a:prstGeom>
        </p:spPr>
        <p:txBody>
          <a:bodyPr wrap="none">
            <a:spAutoFit/>
          </a:bodyPr>
          <a:lstStyle/>
          <a:p>
            <a:r>
              <a:rPr lang="en-US" dirty="0"/>
              <a:t>Duffield et al 2005</a:t>
            </a:r>
          </a:p>
        </p:txBody>
      </p:sp>
      <p:sp>
        <p:nvSpPr>
          <p:cNvPr id="6" name="TextBox 5">
            <a:extLst>
              <a:ext uri="{FF2B5EF4-FFF2-40B4-BE49-F238E27FC236}">
                <a16:creationId xmlns:a16="http://schemas.microsoft.com/office/drawing/2014/main" id="{8AF4F181-65FD-421B-8888-37D5A006F8C5}"/>
              </a:ext>
            </a:extLst>
          </p:cNvPr>
          <p:cNvSpPr txBox="1"/>
          <p:nvPr/>
        </p:nvSpPr>
        <p:spPr>
          <a:xfrm>
            <a:off x="7870225" y="1884013"/>
            <a:ext cx="4140749" cy="923330"/>
          </a:xfrm>
          <a:prstGeom prst="rect">
            <a:avLst/>
          </a:prstGeom>
          <a:noFill/>
        </p:spPr>
        <p:txBody>
          <a:bodyPr wrap="none" rtlCol="0">
            <a:spAutoFit/>
          </a:bodyPr>
          <a:lstStyle/>
          <a:p>
            <a:pPr marL="285750" indent="-285750">
              <a:buFont typeface="Arial" panose="020B0604020202020204" pitchFamily="34" charset="0"/>
              <a:buChar char="•"/>
            </a:pPr>
            <a:r>
              <a:rPr lang="en-US" dirty="0"/>
              <a:t>Macrophages can play two roles!</a:t>
            </a:r>
          </a:p>
          <a:p>
            <a:pPr marL="742950" lvl="1" indent="-285750">
              <a:buFont typeface="Arial" panose="020B0604020202020204" pitchFamily="34" charset="0"/>
              <a:buChar char="•"/>
            </a:pPr>
            <a:r>
              <a:rPr lang="en-US" dirty="0"/>
              <a:t>Enhance liver injury during insult</a:t>
            </a:r>
          </a:p>
          <a:p>
            <a:pPr marL="742950" lvl="1" indent="-285750">
              <a:buFont typeface="Arial" panose="020B0604020202020204" pitchFamily="34" charset="0"/>
              <a:buChar char="•"/>
            </a:pPr>
            <a:r>
              <a:rPr lang="en-US" dirty="0"/>
              <a:t>Promote liver recovery after insult</a:t>
            </a:r>
          </a:p>
        </p:txBody>
      </p:sp>
      <p:grpSp>
        <p:nvGrpSpPr>
          <p:cNvPr id="9" name="Group 8">
            <a:extLst>
              <a:ext uri="{FF2B5EF4-FFF2-40B4-BE49-F238E27FC236}">
                <a16:creationId xmlns:a16="http://schemas.microsoft.com/office/drawing/2014/main" id="{F4FE520C-93AD-4E87-BBED-CBC20DEABB73}"/>
              </a:ext>
            </a:extLst>
          </p:cNvPr>
          <p:cNvGrpSpPr/>
          <p:nvPr/>
        </p:nvGrpSpPr>
        <p:grpSpPr>
          <a:xfrm>
            <a:off x="-40579" y="3573657"/>
            <a:ext cx="6724408" cy="2366167"/>
            <a:chOff x="-40579" y="3573658"/>
            <a:chExt cx="5549672" cy="1947810"/>
          </a:xfrm>
        </p:grpSpPr>
        <p:pic>
          <p:nvPicPr>
            <p:cNvPr id="1028" name="Picture 4" descr="The relationship between SAMs, collagenous bands, and HSCs during CCl4 i...">
              <a:extLst>
                <a:ext uri="{FF2B5EF4-FFF2-40B4-BE49-F238E27FC236}">
                  <a16:creationId xmlns:a16="http://schemas.microsoft.com/office/drawing/2014/main" id="{E59EA8DA-6E3E-424C-8C26-26A7B446D4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925" b="50671"/>
            <a:stretch/>
          </p:blipFill>
          <p:spPr bwMode="auto">
            <a:xfrm>
              <a:off x="1" y="4219990"/>
              <a:ext cx="4332187" cy="1301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E06DEB-09CD-4353-A471-48E0DDBEC55A}"/>
                </a:ext>
              </a:extLst>
            </p:cNvPr>
            <p:cNvSpPr txBox="1"/>
            <p:nvPr/>
          </p:nvSpPr>
          <p:spPr>
            <a:xfrm>
              <a:off x="-40579" y="3573658"/>
              <a:ext cx="5549672" cy="532055"/>
            </a:xfrm>
            <a:prstGeom prst="rect">
              <a:avLst/>
            </a:prstGeom>
            <a:noFill/>
          </p:spPr>
          <p:txBody>
            <a:bodyPr wrap="square" rtlCol="0">
              <a:spAutoFit/>
            </a:bodyPr>
            <a:lstStyle/>
            <a:p>
              <a:r>
                <a:rPr lang="en-US" b="1" dirty="0"/>
                <a:t>+Carbon tetrachloride to induce liver injury</a:t>
              </a:r>
            </a:p>
            <a:p>
              <a:r>
                <a:rPr lang="en-US" b="1" dirty="0"/>
                <a:t>(Sirius red – Collagen/Fibrosis)</a:t>
              </a:r>
            </a:p>
          </p:txBody>
        </p:sp>
      </p:grpSp>
      <p:grpSp>
        <p:nvGrpSpPr>
          <p:cNvPr id="11" name="Group 10">
            <a:extLst>
              <a:ext uri="{FF2B5EF4-FFF2-40B4-BE49-F238E27FC236}">
                <a16:creationId xmlns:a16="http://schemas.microsoft.com/office/drawing/2014/main" id="{03CE47A0-2D7F-4358-9C59-987C520856C5}"/>
              </a:ext>
            </a:extLst>
          </p:cNvPr>
          <p:cNvGrpSpPr/>
          <p:nvPr/>
        </p:nvGrpSpPr>
        <p:grpSpPr>
          <a:xfrm>
            <a:off x="0" y="798677"/>
            <a:ext cx="4218418" cy="2630323"/>
            <a:chOff x="6371772" y="4069834"/>
            <a:chExt cx="4218418" cy="2630323"/>
          </a:xfrm>
        </p:grpSpPr>
        <p:pic>
          <p:nvPicPr>
            <p:cNvPr id="4" name="Picture 3">
              <a:extLst>
                <a:ext uri="{FF2B5EF4-FFF2-40B4-BE49-F238E27FC236}">
                  <a16:creationId xmlns:a16="http://schemas.microsoft.com/office/drawing/2014/main" id="{810DE2C5-2D5B-4282-BC0F-C44439411C34}"/>
                </a:ext>
              </a:extLst>
            </p:cNvPr>
            <p:cNvPicPr>
              <a:picLocks noChangeAspect="1"/>
            </p:cNvPicPr>
            <p:nvPr/>
          </p:nvPicPr>
          <p:blipFill>
            <a:blip r:embed="rId5"/>
            <a:stretch>
              <a:fillRect/>
            </a:stretch>
          </p:blipFill>
          <p:spPr>
            <a:xfrm>
              <a:off x="6371772" y="4185557"/>
              <a:ext cx="4218418" cy="2514600"/>
            </a:xfrm>
            <a:prstGeom prst="rect">
              <a:avLst/>
            </a:prstGeom>
          </p:spPr>
        </p:pic>
        <p:sp>
          <p:nvSpPr>
            <p:cNvPr id="10" name="TextBox 9">
              <a:extLst>
                <a:ext uri="{FF2B5EF4-FFF2-40B4-BE49-F238E27FC236}">
                  <a16:creationId xmlns:a16="http://schemas.microsoft.com/office/drawing/2014/main" id="{A419A687-6BDC-435B-A05D-869706D305BD}"/>
                </a:ext>
              </a:extLst>
            </p:cNvPr>
            <p:cNvSpPr txBox="1"/>
            <p:nvPr/>
          </p:nvSpPr>
          <p:spPr>
            <a:xfrm>
              <a:off x="6695620" y="4069834"/>
              <a:ext cx="1325940" cy="646331"/>
            </a:xfrm>
            <a:prstGeom prst="rect">
              <a:avLst/>
            </a:prstGeom>
            <a:noFill/>
          </p:spPr>
          <p:txBody>
            <a:bodyPr wrap="none" rtlCol="0">
              <a:spAutoFit/>
            </a:bodyPr>
            <a:lstStyle/>
            <a:p>
              <a:r>
                <a:rPr lang="en-US" b="1" u="sng" dirty="0"/>
                <a:t>Mouse </a:t>
              </a:r>
            </a:p>
            <a:p>
              <a:r>
                <a:rPr lang="en-US" b="1" u="sng" dirty="0"/>
                <a:t>Splenocytes</a:t>
              </a:r>
            </a:p>
          </p:txBody>
        </p:sp>
      </p:grpSp>
      <p:grpSp>
        <p:nvGrpSpPr>
          <p:cNvPr id="12" name="Group 11">
            <a:extLst>
              <a:ext uri="{FF2B5EF4-FFF2-40B4-BE49-F238E27FC236}">
                <a16:creationId xmlns:a16="http://schemas.microsoft.com/office/drawing/2014/main" id="{D7DE933C-7056-41EC-89E2-3E1540A90731}"/>
              </a:ext>
            </a:extLst>
          </p:cNvPr>
          <p:cNvGrpSpPr/>
          <p:nvPr/>
        </p:nvGrpSpPr>
        <p:grpSpPr>
          <a:xfrm>
            <a:off x="4200268" y="826791"/>
            <a:ext cx="3610437" cy="2758343"/>
            <a:chOff x="4218418" y="867229"/>
            <a:chExt cx="3610437" cy="2758343"/>
          </a:xfrm>
        </p:grpSpPr>
        <p:pic>
          <p:nvPicPr>
            <p:cNvPr id="1026" name="Picture 2" descr="The effect of DT treatment on SAMs in CD11b-DTR mouse liver at peak fibr...">
              <a:extLst>
                <a:ext uri="{FF2B5EF4-FFF2-40B4-BE49-F238E27FC236}">
                  <a16:creationId xmlns:a16="http://schemas.microsoft.com/office/drawing/2014/main" id="{2B4F9040-B3A8-4E90-8745-C33C99CDAB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9316"/>
            <a:stretch/>
          </p:blipFill>
          <p:spPr bwMode="auto">
            <a:xfrm>
              <a:off x="4218419" y="1222094"/>
              <a:ext cx="3610436" cy="24034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896F01-FBCB-4DF2-91B1-5AA24F6AAB74}"/>
                </a:ext>
              </a:extLst>
            </p:cNvPr>
            <p:cNvSpPr txBox="1"/>
            <p:nvPr/>
          </p:nvSpPr>
          <p:spPr>
            <a:xfrm>
              <a:off x="4218418" y="867229"/>
              <a:ext cx="1777538" cy="369332"/>
            </a:xfrm>
            <a:prstGeom prst="rect">
              <a:avLst/>
            </a:prstGeom>
            <a:noFill/>
          </p:spPr>
          <p:txBody>
            <a:bodyPr wrap="none" rtlCol="0">
              <a:spAutoFit/>
            </a:bodyPr>
            <a:lstStyle/>
            <a:p>
              <a:r>
                <a:rPr lang="en-US" b="1" u="sng" dirty="0"/>
                <a:t>Liver (F4/80 IHC)</a:t>
              </a:r>
            </a:p>
          </p:txBody>
        </p:sp>
      </p:grpSp>
      <p:grpSp>
        <p:nvGrpSpPr>
          <p:cNvPr id="18" name="Group 17">
            <a:extLst>
              <a:ext uri="{FF2B5EF4-FFF2-40B4-BE49-F238E27FC236}">
                <a16:creationId xmlns:a16="http://schemas.microsoft.com/office/drawing/2014/main" id="{573082F6-2FFE-4D1E-ABD8-19326402D586}"/>
              </a:ext>
            </a:extLst>
          </p:cNvPr>
          <p:cNvGrpSpPr/>
          <p:nvPr/>
        </p:nvGrpSpPr>
        <p:grpSpPr>
          <a:xfrm>
            <a:off x="5412037" y="3618983"/>
            <a:ext cx="4011627" cy="3201617"/>
            <a:chOff x="5412037" y="3618983"/>
            <a:chExt cx="4011627" cy="3201617"/>
          </a:xfrm>
        </p:grpSpPr>
        <p:pic>
          <p:nvPicPr>
            <p:cNvPr id="1030" name="Picture 6">
              <a:extLst>
                <a:ext uri="{FF2B5EF4-FFF2-40B4-BE49-F238E27FC236}">
                  <a16:creationId xmlns:a16="http://schemas.microsoft.com/office/drawing/2014/main" id="{DF22FA04-8E38-4C95-B086-4DBF731BAF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5480" b="55979"/>
            <a:stretch/>
          </p:blipFill>
          <p:spPr bwMode="auto">
            <a:xfrm>
              <a:off x="5457563" y="4407550"/>
              <a:ext cx="1601698" cy="2413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8CE488E-EC67-4525-9AE9-3818709940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3596" b="53757"/>
            <a:stretch/>
          </p:blipFill>
          <p:spPr bwMode="auto">
            <a:xfrm>
              <a:off x="7625759" y="4417122"/>
              <a:ext cx="1711000" cy="24034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48E1043-5CF3-4CA2-991B-D23A4B4D6E68}"/>
                </a:ext>
              </a:extLst>
            </p:cNvPr>
            <p:cNvSpPr txBox="1"/>
            <p:nvPr/>
          </p:nvSpPr>
          <p:spPr>
            <a:xfrm>
              <a:off x="7538853" y="4050657"/>
              <a:ext cx="1884811" cy="369332"/>
            </a:xfrm>
            <a:prstGeom prst="rect">
              <a:avLst/>
            </a:prstGeom>
            <a:noFill/>
          </p:spPr>
          <p:txBody>
            <a:bodyPr wrap="none" rtlCol="0">
              <a:spAutoFit/>
            </a:bodyPr>
            <a:lstStyle/>
            <a:p>
              <a:r>
                <a:rPr lang="en-US" i="1" dirty="0"/>
                <a:t>7 days of recovery</a:t>
              </a:r>
            </a:p>
          </p:txBody>
        </p:sp>
        <p:sp>
          <p:nvSpPr>
            <p:cNvPr id="16" name="Rectangle 15">
              <a:extLst>
                <a:ext uri="{FF2B5EF4-FFF2-40B4-BE49-F238E27FC236}">
                  <a16:creationId xmlns:a16="http://schemas.microsoft.com/office/drawing/2014/main" id="{14446AA8-AC9F-496C-A7D5-61741BC2B95E}"/>
                </a:ext>
              </a:extLst>
            </p:cNvPr>
            <p:cNvSpPr/>
            <p:nvPr/>
          </p:nvSpPr>
          <p:spPr>
            <a:xfrm>
              <a:off x="6573463" y="3618983"/>
              <a:ext cx="1760418" cy="369332"/>
            </a:xfrm>
            <a:prstGeom prst="rect">
              <a:avLst/>
            </a:prstGeom>
          </p:spPr>
          <p:txBody>
            <a:bodyPr wrap="none">
              <a:spAutoFit/>
            </a:bodyPr>
            <a:lstStyle/>
            <a:p>
              <a:r>
                <a:rPr lang="en-US" b="1" u="sng" dirty="0"/>
                <a:t>MP Depletion @</a:t>
              </a:r>
            </a:p>
          </p:txBody>
        </p:sp>
        <p:sp>
          <p:nvSpPr>
            <p:cNvPr id="17" name="Rectangle 16">
              <a:extLst>
                <a:ext uri="{FF2B5EF4-FFF2-40B4-BE49-F238E27FC236}">
                  <a16:creationId xmlns:a16="http://schemas.microsoft.com/office/drawing/2014/main" id="{F4F02DCE-0DBA-4FEA-9AB5-D1ABCD16D8AC}"/>
                </a:ext>
              </a:extLst>
            </p:cNvPr>
            <p:cNvSpPr/>
            <p:nvPr/>
          </p:nvSpPr>
          <p:spPr>
            <a:xfrm>
              <a:off x="5412037" y="3901475"/>
              <a:ext cx="1825180" cy="646331"/>
            </a:xfrm>
            <a:prstGeom prst="rect">
              <a:avLst/>
            </a:prstGeom>
          </p:spPr>
          <p:txBody>
            <a:bodyPr wrap="none">
              <a:spAutoFit/>
            </a:bodyPr>
            <a:lstStyle/>
            <a:p>
              <a:pPr algn="ctr"/>
              <a:r>
                <a:rPr lang="en-US" i="1" dirty="0"/>
                <a:t>12 weeks of CCl4 </a:t>
              </a:r>
              <a:br>
                <a:rPr lang="en-US" i="1" dirty="0"/>
              </a:br>
              <a:r>
                <a:rPr lang="en-US" i="1" dirty="0"/>
                <a:t>(peak of injury) </a:t>
              </a:r>
            </a:p>
          </p:txBody>
        </p:sp>
      </p:grpSp>
    </p:spTree>
    <p:extLst>
      <p:ext uri="{BB962C8B-B14F-4D97-AF65-F5344CB8AC3E}">
        <p14:creationId xmlns:p14="http://schemas.microsoft.com/office/powerpoint/2010/main" val="351039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77C52-ACB8-4C31-A69A-CE7EC466CF1E}"/>
              </a:ext>
            </a:extLst>
          </p:cNvPr>
          <p:cNvSpPr>
            <a:spLocks noGrp="1"/>
          </p:cNvSpPr>
          <p:nvPr>
            <p:ph type="title"/>
          </p:nvPr>
        </p:nvSpPr>
        <p:spPr/>
        <p:txBody>
          <a:bodyPr/>
          <a:lstStyle/>
          <a:p>
            <a:r>
              <a:rPr lang="en-US" sz="4000" dirty="0"/>
              <a:t>Macrophages – mediators and resolvers of inflammation</a:t>
            </a:r>
          </a:p>
        </p:txBody>
      </p:sp>
      <p:pic>
        <p:nvPicPr>
          <p:cNvPr id="4" name="Picture 3">
            <a:extLst>
              <a:ext uri="{FF2B5EF4-FFF2-40B4-BE49-F238E27FC236}">
                <a16:creationId xmlns:a16="http://schemas.microsoft.com/office/drawing/2014/main" id="{CE499758-9D3A-456A-BF90-35540804FC80}"/>
              </a:ext>
            </a:extLst>
          </p:cNvPr>
          <p:cNvPicPr>
            <a:picLocks noChangeAspect="1"/>
          </p:cNvPicPr>
          <p:nvPr/>
        </p:nvPicPr>
        <p:blipFill>
          <a:blip r:embed="rId3"/>
          <a:stretch>
            <a:fillRect/>
          </a:stretch>
        </p:blipFill>
        <p:spPr>
          <a:xfrm>
            <a:off x="0" y="914400"/>
            <a:ext cx="8394586" cy="5769958"/>
          </a:xfrm>
          <a:prstGeom prst="rect">
            <a:avLst/>
          </a:prstGeom>
        </p:spPr>
      </p:pic>
      <p:sp>
        <p:nvSpPr>
          <p:cNvPr id="5" name="TextBox 4">
            <a:extLst>
              <a:ext uri="{FF2B5EF4-FFF2-40B4-BE49-F238E27FC236}">
                <a16:creationId xmlns:a16="http://schemas.microsoft.com/office/drawing/2014/main" id="{52BED8CA-0564-4604-B034-BB599D00F638}"/>
              </a:ext>
            </a:extLst>
          </p:cNvPr>
          <p:cNvSpPr txBox="1"/>
          <p:nvPr/>
        </p:nvSpPr>
        <p:spPr>
          <a:xfrm>
            <a:off x="0" y="914400"/>
            <a:ext cx="705642" cy="369332"/>
          </a:xfrm>
          <a:prstGeom prst="rect">
            <a:avLst/>
          </a:prstGeom>
          <a:noFill/>
        </p:spPr>
        <p:txBody>
          <a:bodyPr wrap="none" rtlCol="0">
            <a:spAutoFit/>
          </a:bodyPr>
          <a:lstStyle/>
          <a:p>
            <a:r>
              <a:rPr lang="en-US" b="1" u="sng" dirty="0">
                <a:solidFill>
                  <a:srgbClr val="FF0000"/>
                </a:solidFill>
              </a:rPr>
              <a:t>“M1”</a:t>
            </a:r>
          </a:p>
        </p:txBody>
      </p:sp>
      <p:sp>
        <p:nvSpPr>
          <p:cNvPr id="6" name="TextBox 5">
            <a:extLst>
              <a:ext uri="{FF2B5EF4-FFF2-40B4-BE49-F238E27FC236}">
                <a16:creationId xmlns:a16="http://schemas.microsoft.com/office/drawing/2014/main" id="{A287F312-7205-4DCC-A9F4-25B7784FBF3C}"/>
              </a:ext>
            </a:extLst>
          </p:cNvPr>
          <p:cNvSpPr txBox="1"/>
          <p:nvPr/>
        </p:nvSpPr>
        <p:spPr>
          <a:xfrm>
            <a:off x="7688944" y="914400"/>
            <a:ext cx="705642" cy="369332"/>
          </a:xfrm>
          <a:prstGeom prst="rect">
            <a:avLst/>
          </a:prstGeom>
          <a:noFill/>
        </p:spPr>
        <p:txBody>
          <a:bodyPr wrap="none" rtlCol="0">
            <a:spAutoFit/>
          </a:bodyPr>
          <a:lstStyle/>
          <a:p>
            <a:r>
              <a:rPr lang="en-US" b="1" u="sng" dirty="0">
                <a:solidFill>
                  <a:schemeClr val="accent6">
                    <a:lumMod val="75000"/>
                  </a:schemeClr>
                </a:solidFill>
              </a:rPr>
              <a:t>“M2”</a:t>
            </a:r>
          </a:p>
        </p:txBody>
      </p:sp>
      <p:sp>
        <p:nvSpPr>
          <p:cNvPr id="7" name="TextBox 6">
            <a:extLst>
              <a:ext uri="{FF2B5EF4-FFF2-40B4-BE49-F238E27FC236}">
                <a16:creationId xmlns:a16="http://schemas.microsoft.com/office/drawing/2014/main" id="{BEF38DD0-4201-4DB5-9FCE-9AB313714D9D}"/>
              </a:ext>
            </a:extLst>
          </p:cNvPr>
          <p:cNvSpPr txBox="1"/>
          <p:nvPr/>
        </p:nvSpPr>
        <p:spPr>
          <a:xfrm>
            <a:off x="9674516" y="6488668"/>
            <a:ext cx="2517484" cy="369332"/>
          </a:xfrm>
          <a:prstGeom prst="rect">
            <a:avLst/>
          </a:prstGeom>
          <a:noFill/>
        </p:spPr>
        <p:txBody>
          <a:bodyPr wrap="none" rtlCol="0">
            <a:spAutoFit/>
          </a:bodyPr>
          <a:lstStyle/>
          <a:p>
            <a:r>
              <a:rPr lang="en-US" dirty="0"/>
              <a:t>Wynn and </a:t>
            </a:r>
            <a:r>
              <a:rPr lang="en-US" dirty="0" err="1"/>
              <a:t>Vannella</a:t>
            </a:r>
            <a:r>
              <a:rPr lang="en-US" dirty="0"/>
              <a:t> 2016</a:t>
            </a:r>
          </a:p>
        </p:txBody>
      </p:sp>
      <p:sp>
        <p:nvSpPr>
          <p:cNvPr id="3" name="Rectangle 2">
            <a:extLst>
              <a:ext uri="{FF2B5EF4-FFF2-40B4-BE49-F238E27FC236}">
                <a16:creationId xmlns:a16="http://schemas.microsoft.com/office/drawing/2014/main" id="{855D67A0-FD63-497B-8C87-9547D160AD80}"/>
              </a:ext>
            </a:extLst>
          </p:cNvPr>
          <p:cNvSpPr/>
          <p:nvPr/>
        </p:nvSpPr>
        <p:spPr>
          <a:xfrm>
            <a:off x="156519" y="1762897"/>
            <a:ext cx="1046205" cy="18617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34B53C12-EB5B-46EB-8FDA-B8AA4C0636F2}"/>
              </a:ext>
            </a:extLst>
          </p:cNvPr>
          <p:cNvSpPr/>
          <p:nvPr/>
        </p:nvSpPr>
        <p:spPr>
          <a:xfrm>
            <a:off x="135924" y="4131313"/>
            <a:ext cx="1478692" cy="222829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E0EF1F-8B55-468D-BA49-69A403040D56}"/>
              </a:ext>
            </a:extLst>
          </p:cNvPr>
          <p:cNvSpPr txBox="1"/>
          <p:nvPr/>
        </p:nvSpPr>
        <p:spPr>
          <a:xfrm>
            <a:off x="135924" y="1434754"/>
            <a:ext cx="1014317" cy="369332"/>
          </a:xfrm>
          <a:prstGeom prst="rect">
            <a:avLst/>
          </a:prstGeom>
          <a:noFill/>
        </p:spPr>
        <p:txBody>
          <a:bodyPr wrap="none" rtlCol="0">
            <a:spAutoFit/>
          </a:bodyPr>
          <a:lstStyle/>
          <a:p>
            <a:r>
              <a:rPr lang="en-US" b="1" dirty="0">
                <a:solidFill>
                  <a:schemeClr val="accent5"/>
                </a:solidFill>
              </a:rPr>
              <a:t>Resident</a:t>
            </a:r>
          </a:p>
        </p:txBody>
      </p:sp>
      <p:sp>
        <p:nvSpPr>
          <p:cNvPr id="11" name="TextBox 10">
            <a:extLst>
              <a:ext uri="{FF2B5EF4-FFF2-40B4-BE49-F238E27FC236}">
                <a16:creationId xmlns:a16="http://schemas.microsoft.com/office/drawing/2014/main" id="{2F3A0210-0B60-4E53-8977-AF7C44D8926C}"/>
              </a:ext>
            </a:extLst>
          </p:cNvPr>
          <p:cNvSpPr txBox="1"/>
          <p:nvPr/>
        </p:nvSpPr>
        <p:spPr>
          <a:xfrm>
            <a:off x="135923" y="6359611"/>
            <a:ext cx="1100173" cy="369332"/>
          </a:xfrm>
          <a:prstGeom prst="rect">
            <a:avLst/>
          </a:prstGeom>
          <a:noFill/>
        </p:spPr>
        <p:txBody>
          <a:bodyPr wrap="none" rtlCol="0">
            <a:spAutoFit/>
          </a:bodyPr>
          <a:lstStyle/>
          <a:p>
            <a:r>
              <a:rPr lang="en-US" b="1" dirty="0">
                <a:solidFill>
                  <a:srgbClr val="7030A0"/>
                </a:solidFill>
              </a:rPr>
              <a:t>Recruited</a:t>
            </a:r>
          </a:p>
        </p:txBody>
      </p:sp>
      <p:sp>
        <p:nvSpPr>
          <p:cNvPr id="12" name="TextBox 11">
            <a:extLst>
              <a:ext uri="{FF2B5EF4-FFF2-40B4-BE49-F238E27FC236}">
                <a16:creationId xmlns:a16="http://schemas.microsoft.com/office/drawing/2014/main" id="{2ABF73AB-2096-4EE6-916F-B7118F9333A3}"/>
              </a:ext>
            </a:extLst>
          </p:cNvPr>
          <p:cNvSpPr txBox="1"/>
          <p:nvPr/>
        </p:nvSpPr>
        <p:spPr>
          <a:xfrm>
            <a:off x="8466959" y="1465964"/>
            <a:ext cx="3725041" cy="5078313"/>
          </a:xfrm>
          <a:prstGeom prst="rect">
            <a:avLst/>
          </a:prstGeom>
          <a:noFill/>
        </p:spPr>
        <p:txBody>
          <a:bodyPr wrap="square" rtlCol="0">
            <a:spAutoFit/>
          </a:bodyPr>
          <a:lstStyle/>
          <a:p>
            <a:r>
              <a:rPr lang="en-US" b="1" u="sng" dirty="0"/>
              <a:t>Functional Classification</a:t>
            </a:r>
          </a:p>
          <a:p>
            <a:pPr marL="285750" indent="-285750">
              <a:buFont typeface="Arial" panose="020B0604020202020204" pitchFamily="34" charset="0"/>
              <a:buChar char="•"/>
            </a:pPr>
            <a:r>
              <a:rPr lang="en-US" b="1" dirty="0">
                <a:solidFill>
                  <a:srgbClr val="FF0000"/>
                </a:solidFill>
              </a:rPr>
              <a:t>M1</a:t>
            </a:r>
            <a:r>
              <a:rPr lang="en-US" dirty="0">
                <a:solidFill>
                  <a:srgbClr val="FF0000"/>
                </a:solidFill>
              </a:rPr>
              <a:t>/Pro-inflammatory</a:t>
            </a:r>
            <a:br>
              <a:rPr lang="en-US" dirty="0"/>
            </a:br>
            <a:r>
              <a:rPr lang="en-US" dirty="0"/>
              <a:t>	vs</a:t>
            </a:r>
          </a:p>
          <a:p>
            <a:pPr marL="285750" indent="-285750">
              <a:buFont typeface="Arial" panose="020B0604020202020204" pitchFamily="34" charset="0"/>
              <a:buChar char="•"/>
            </a:pPr>
            <a:r>
              <a:rPr lang="en-US" b="1" dirty="0">
                <a:solidFill>
                  <a:schemeClr val="accent6">
                    <a:lumMod val="75000"/>
                  </a:schemeClr>
                </a:solidFill>
              </a:rPr>
              <a:t>M2</a:t>
            </a:r>
            <a:r>
              <a:rPr lang="en-US" dirty="0">
                <a:solidFill>
                  <a:schemeClr val="accent6">
                    <a:lumMod val="75000"/>
                  </a:schemeClr>
                </a:solidFill>
              </a:rPr>
              <a:t>/Anti-inflammatory</a:t>
            </a:r>
          </a:p>
          <a:p>
            <a:pPr marL="742950" lvl="1" indent="-285750">
              <a:buFont typeface="Arial" panose="020B0604020202020204" pitchFamily="34" charset="0"/>
              <a:buChar char="•"/>
            </a:pPr>
            <a:r>
              <a:rPr lang="en-US" dirty="0"/>
              <a:t>Tissue repair</a:t>
            </a:r>
          </a:p>
          <a:p>
            <a:pPr marL="742950" lvl="1" indent="-285750">
              <a:buFont typeface="Arial" panose="020B0604020202020204" pitchFamily="34" charset="0"/>
              <a:buChar char="•"/>
            </a:pPr>
            <a:r>
              <a:rPr lang="en-US" dirty="0"/>
              <a:t>Inflammation resolving</a:t>
            </a:r>
          </a:p>
          <a:p>
            <a:pPr marL="742950" lvl="1" indent="-285750">
              <a:buFont typeface="Arial" panose="020B0604020202020204" pitchFamily="34" charset="0"/>
              <a:buChar char="•"/>
            </a:pPr>
            <a:endParaRPr lang="en-US" dirty="0"/>
          </a:p>
          <a:p>
            <a:r>
              <a:rPr lang="en-US" b="1" u="sng" dirty="0" err="1"/>
              <a:t>Ontogenic</a:t>
            </a:r>
            <a:r>
              <a:rPr lang="en-US" b="1" u="sng" dirty="0"/>
              <a:t> Classification</a:t>
            </a:r>
          </a:p>
          <a:p>
            <a:pPr marL="285750" indent="-285750">
              <a:buFont typeface="Arial" panose="020B0604020202020204" pitchFamily="34" charset="0"/>
              <a:buChar char="•"/>
            </a:pPr>
            <a:r>
              <a:rPr lang="en-US" dirty="0">
                <a:solidFill>
                  <a:schemeClr val="accent1"/>
                </a:solidFill>
              </a:rPr>
              <a:t>Embryonic derived tissue </a:t>
            </a:r>
            <a:r>
              <a:rPr lang="en-US" b="1" dirty="0">
                <a:solidFill>
                  <a:schemeClr val="accent1"/>
                </a:solidFill>
              </a:rPr>
              <a:t>resident</a:t>
            </a:r>
          </a:p>
          <a:p>
            <a:r>
              <a:rPr lang="en-US" dirty="0"/>
              <a:t>	vs</a:t>
            </a:r>
          </a:p>
          <a:p>
            <a:pPr marL="285750" indent="-285750">
              <a:buFont typeface="Arial" panose="020B0604020202020204" pitchFamily="34" charset="0"/>
              <a:buChar char="•"/>
            </a:pPr>
            <a:r>
              <a:rPr lang="en-US" dirty="0">
                <a:solidFill>
                  <a:srgbClr val="7030A0"/>
                </a:solidFill>
              </a:rPr>
              <a:t>Monocyte derived </a:t>
            </a:r>
            <a:r>
              <a:rPr lang="en-US" b="1" dirty="0">
                <a:solidFill>
                  <a:srgbClr val="7030A0"/>
                </a:solidFill>
              </a:rPr>
              <a:t>recruited</a:t>
            </a:r>
          </a:p>
          <a:p>
            <a:pPr marL="285750" indent="-285750">
              <a:buFont typeface="Arial" panose="020B0604020202020204" pitchFamily="34" charset="0"/>
              <a:buChar char="•"/>
            </a:pPr>
            <a:endParaRPr lang="en-US" dirty="0"/>
          </a:p>
          <a:p>
            <a:r>
              <a:rPr lang="en-US" b="1" dirty="0"/>
              <a:t>Relationship of Macrophage ontogeny and function are related is an area of active research!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0210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9"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A5AC-C16C-4D96-A069-2E9F895EAB12}"/>
              </a:ext>
            </a:extLst>
          </p:cNvPr>
          <p:cNvSpPr>
            <a:spLocks noGrp="1"/>
          </p:cNvSpPr>
          <p:nvPr>
            <p:ph type="title"/>
          </p:nvPr>
        </p:nvSpPr>
        <p:spPr/>
        <p:txBody>
          <a:bodyPr/>
          <a:lstStyle/>
          <a:p>
            <a:r>
              <a:rPr lang="en-US" dirty="0"/>
              <a:t>Macrophage mediated mechanisms of Fibrosis</a:t>
            </a:r>
          </a:p>
        </p:txBody>
      </p:sp>
      <p:sp>
        <p:nvSpPr>
          <p:cNvPr id="7" name="TextBox 6">
            <a:extLst>
              <a:ext uri="{FF2B5EF4-FFF2-40B4-BE49-F238E27FC236}">
                <a16:creationId xmlns:a16="http://schemas.microsoft.com/office/drawing/2014/main" id="{619E96C1-CF18-4EBB-A8D6-D6B010BD9F2E}"/>
              </a:ext>
            </a:extLst>
          </p:cNvPr>
          <p:cNvSpPr txBox="1"/>
          <p:nvPr/>
        </p:nvSpPr>
        <p:spPr>
          <a:xfrm>
            <a:off x="9674516" y="6488668"/>
            <a:ext cx="2517484" cy="369332"/>
          </a:xfrm>
          <a:prstGeom prst="rect">
            <a:avLst/>
          </a:prstGeom>
          <a:noFill/>
        </p:spPr>
        <p:txBody>
          <a:bodyPr wrap="none" rtlCol="0">
            <a:spAutoFit/>
          </a:bodyPr>
          <a:lstStyle/>
          <a:p>
            <a:r>
              <a:rPr lang="en-US" dirty="0"/>
              <a:t>Wynn and </a:t>
            </a:r>
            <a:r>
              <a:rPr lang="en-US" dirty="0" err="1"/>
              <a:t>Vannella</a:t>
            </a:r>
            <a:r>
              <a:rPr lang="en-US" dirty="0"/>
              <a:t> 2016</a:t>
            </a:r>
          </a:p>
        </p:txBody>
      </p:sp>
      <p:sp>
        <p:nvSpPr>
          <p:cNvPr id="8" name="TextBox 7">
            <a:extLst>
              <a:ext uri="{FF2B5EF4-FFF2-40B4-BE49-F238E27FC236}">
                <a16:creationId xmlns:a16="http://schemas.microsoft.com/office/drawing/2014/main" id="{6EFBCD46-13C5-4704-A1E0-31AA299599C3}"/>
              </a:ext>
            </a:extLst>
          </p:cNvPr>
          <p:cNvSpPr txBox="1"/>
          <p:nvPr/>
        </p:nvSpPr>
        <p:spPr>
          <a:xfrm>
            <a:off x="7288837" y="1019877"/>
            <a:ext cx="472219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Macrophage TGF-B</a:t>
            </a:r>
          </a:p>
          <a:p>
            <a:pPr marL="742950" lvl="1" indent="-285750">
              <a:buFont typeface="Arial" panose="020B0604020202020204" pitchFamily="34" charset="0"/>
              <a:buChar char="•"/>
            </a:pPr>
            <a:r>
              <a:rPr lang="en-US" dirty="0"/>
              <a:t>Activates Extra Cellular Matrix (collagen) production by Fibroblasts</a:t>
            </a:r>
          </a:p>
          <a:p>
            <a:pPr marL="285750" indent="-285750">
              <a:buFont typeface="Arial" panose="020B0604020202020204" pitchFamily="34" charset="0"/>
              <a:buChar char="•"/>
            </a:pPr>
            <a:r>
              <a:rPr lang="en-US" b="1" dirty="0"/>
              <a:t>M2 macrophages can recruit a Th2 response to reinforce a pro-fibrotic response</a:t>
            </a:r>
          </a:p>
          <a:p>
            <a:pPr marL="742950" lvl="1" indent="-285750">
              <a:buFont typeface="Arial" panose="020B0604020202020204" pitchFamily="34" charset="0"/>
              <a:buChar char="•"/>
            </a:pPr>
            <a:r>
              <a:rPr lang="en-US" dirty="0"/>
              <a:t>IL-13; IL-4</a:t>
            </a:r>
          </a:p>
        </p:txBody>
      </p:sp>
      <p:grpSp>
        <p:nvGrpSpPr>
          <p:cNvPr id="26" name="Group 25">
            <a:extLst>
              <a:ext uri="{FF2B5EF4-FFF2-40B4-BE49-F238E27FC236}">
                <a16:creationId xmlns:a16="http://schemas.microsoft.com/office/drawing/2014/main" id="{451172BF-9C10-4093-9966-3E848D70B3EE}"/>
              </a:ext>
            </a:extLst>
          </p:cNvPr>
          <p:cNvGrpSpPr/>
          <p:nvPr/>
        </p:nvGrpSpPr>
        <p:grpSpPr>
          <a:xfrm>
            <a:off x="2678733" y="1377821"/>
            <a:ext cx="1729128" cy="1109149"/>
            <a:chOff x="2678733" y="1377821"/>
            <a:chExt cx="1729128" cy="1109149"/>
          </a:xfrm>
        </p:grpSpPr>
        <p:sp>
          <p:nvSpPr>
            <p:cNvPr id="13" name="TextBox 12">
              <a:extLst>
                <a:ext uri="{FF2B5EF4-FFF2-40B4-BE49-F238E27FC236}">
                  <a16:creationId xmlns:a16="http://schemas.microsoft.com/office/drawing/2014/main" id="{73EB0BC0-ECE2-461F-8CE3-2A0C18310404}"/>
                </a:ext>
              </a:extLst>
            </p:cNvPr>
            <p:cNvSpPr txBox="1"/>
            <p:nvPr/>
          </p:nvSpPr>
          <p:spPr>
            <a:xfrm>
              <a:off x="3107667" y="1377821"/>
              <a:ext cx="871264" cy="369332"/>
            </a:xfrm>
            <a:prstGeom prst="rect">
              <a:avLst/>
            </a:prstGeom>
            <a:noFill/>
          </p:spPr>
          <p:txBody>
            <a:bodyPr wrap="none" rtlCol="0">
              <a:spAutoFit/>
            </a:bodyPr>
            <a:lstStyle/>
            <a:p>
              <a:r>
                <a:rPr lang="en-US" b="1" dirty="0">
                  <a:solidFill>
                    <a:srgbClr val="FF0000"/>
                  </a:solidFill>
                </a:rPr>
                <a:t>INJURY</a:t>
              </a:r>
            </a:p>
          </p:txBody>
        </p:sp>
        <p:sp>
          <p:nvSpPr>
            <p:cNvPr id="16" name="TextBox 15">
              <a:extLst>
                <a:ext uri="{FF2B5EF4-FFF2-40B4-BE49-F238E27FC236}">
                  <a16:creationId xmlns:a16="http://schemas.microsoft.com/office/drawing/2014/main" id="{A0F0E511-957E-4991-937E-1533414E99A6}"/>
                </a:ext>
              </a:extLst>
            </p:cNvPr>
            <p:cNvSpPr txBox="1"/>
            <p:nvPr/>
          </p:nvSpPr>
          <p:spPr>
            <a:xfrm>
              <a:off x="2678733" y="2117638"/>
              <a:ext cx="1729128" cy="369332"/>
            </a:xfrm>
            <a:prstGeom prst="rect">
              <a:avLst/>
            </a:prstGeom>
            <a:noFill/>
          </p:spPr>
          <p:txBody>
            <a:bodyPr wrap="none" rtlCol="0">
              <a:spAutoFit/>
            </a:bodyPr>
            <a:lstStyle/>
            <a:p>
              <a:r>
                <a:rPr lang="en-US" b="1" dirty="0">
                  <a:solidFill>
                    <a:schemeClr val="accent6"/>
                  </a:solidFill>
                </a:rPr>
                <a:t>WOUND REPAIR</a:t>
              </a:r>
            </a:p>
          </p:txBody>
        </p:sp>
        <p:cxnSp>
          <p:nvCxnSpPr>
            <p:cNvPr id="18" name="Straight Arrow Connector 17">
              <a:extLst>
                <a:ext uri="{FF2B5EF4-FFF2-40B4-BE49-F238E27FC236}">
                  <a16:creationId xmlns:a16="http://schemas.microsoft.com/office/drawing/2014/main" id="{8DCAE38C-6DBC-4665-B934-31ECEF3A047D}"/>
                </a:ext>
              </a:extLst>
            </p:cNvPr>
            <p:cNvCxnSpPr>
              <a:stCxn id="13" idx="2"/>
              <a:endCxn id="16" idx="0"/>
            </p:cNvCxnSpPr>
            <p:nvPr/>
          </p:nvCxnSpPr>
          <p:spPr>
            <a:xfrm flipH="1">
              <a:off x="3543297" y="1747153"/>
              <a:ext cx="2" cy="37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D6947CD-C880-463C-80AA-162AFA3F0E3B}"/>
              </a:ext>
            </a:extLst>
          </p:cNvPr>
          <p:cNvGrpSpPr/>
          <p:nvPr/>
        </p:nvGrpSpPr>
        <p:grpSpPr>
          <a:xfrm>
            <a:off x="180974" y="2833643"/>
            <a:ext cx="6839205" cy="2647499"/>
            <a:chOff x="180974" y="2833643"/>
            <a:chExt cx="6839205" cy="2647499"/>
          </a:xfrm>
        </p:grpSpPr>
        <p:grpSp>
          <p:nvGrpSpPr>
            <p:cNvPr id="15" name="Group 14">
              <a:extLst>
                <a:ext uri="{FF2B5EF4-FFF2-40B4-BE49-F238E27FC236}">
                  <a16:creationId xmlns:a16="http://schemas.microsoft.com/office/drawing/2014/main" id="{E2D22AFF-616F-4CF3-AA80-6BB701B07780}"/>
                </a:ext>
              </a:extLst>
            </p:cNvPr>
            <p:cNvGrpSpPr/>
            <p:nvPr/>
          </p:nvGrpSpPr>
          <p:grpSpPr>
            <a:xfrm>
              <a:off x="2138361" y="3132973"/>
              <a:ext cx="2828925" cy="2348169"/>
              <a:chOff x="2666999" y="4135608"/>
              <a:chExt cx="2828925" cy="2348169"/>
            </a:xfrm>
          </p:grpSpPr>
          <p:sp>
            <p:nvSpPr>
              <p:cNvPr id="14" name="Isosceles Triangle 13">
                <a:extLst>
                  <a:ext uri="{FF2B5EF4-FFF2-40B4-BE49-F238E27FC236}">
                    <a16:creationId xmlns:a16="http://schemas.microsoft.com/office/drawing/2014/main" id="{50C0957F-E7EA-42A7-8927-914AB9FA28CB}"/>
                  </a:ext>
                </a:extLst>
              </p:cNvPr>
              <p:cNvSpPr/>
              <p:nvPr/>
            </p:nvSpPr>
            <p:spPr>
              <a:xfrm>
                <a:off x="2666999" y="4135608"/>
                <a:ext cx="2828925" cy="234816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C76EAD4-82A7-441C-90BF-FD9A081A8805}"/>
                  </a:ext>
                </a:extLst>
              </p:cNvPr>
              <p:cNvPicPr>
                <a:picLocks noChangeAspect="1"/>
              </p:cNvPicPr>
              <p:nvPr/>
            </p:nvPicPr>
            <p:blipFill>
              <a:blip r:embed="rId3"/>
              <a:stretch>
                <a:fillRect/>
              </a:stretch>
            </p:blipFill>
            <p:spPr>
              <a:xfrm>
                <a:off x="3366490" y="4887332"/>
                <a:ext cx="1429941" cy="1494671"/>
              </a:xfrm>
              <a:prstGeom prst="rect">
                <a:avLst/>
              </a:prstGeom>
            </p:spPr>
          </p:pic>
        </p:grpSp>
        <p:sp>
          <p:nvSpPr>
            <p:cNvPr id="20" name="Rectangle 19">
              <a:extLst>
                <a:ext uri="{FF2B5EF4-FFF2-40B4-BE49-F238E27FC236}">
                  <a16:creationId xmlns:a16="http://schemas.microsoft.com/office/drawing/2014/main" id="{760292EF-FF54-4490-B755-97913BFA20D5}"/>
                </a:ext>
              </a:extLst>
            </p:cNvPr>
            <p:cNvSpPr/>
            <p:nvPr/>
          </p:nvSpPr>
          <p:spPr>
            <a:xfrm>
              <a:off x="180974" y="2833643"/>
              <a:ext cx="6839205" cy="228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1F872B90-6E90-40E3-90BD-D1A0AB51A91D}"/>
              </a:ext>
            </a:extLst>
          </p:cNvPr>
          <p:cNvGrpSpPr/>
          <p:nvPr/>
        </p:nvGrpSpPr>
        <p:grpSpPr>
          <a:xfrm>
            <a:off x="4967286" y="1075164"/>
            <a:ext cx="1762125" cy="1549984"/>
            <a:chOff x="4967286" y="1075164"/>
            <a:chExt cx="1762125" cy="1549984"/>
          </a:xfrm>
        </p:grpSpPr>
        <p:pic>
          <p:nvPicPr>
            <p:cNvPr id="11" name="Picture 10">
              <a:extLst>
                <a:ext uri="{FF2B5EF4-FFF2-40B4-BE49-F238E27FC236}">
                  <a16:creationId xmlns:a16="http://schemas.microsoft.com/office/drawing/2014/main" id="{89273551-3E34-41EF-B307-16AD0459750D}"/>
                </a:ext>
              </a:extLst>
            </p:cNvPr>
            <p:cNvPicPr>
              <a:picLocks noChangeAspect="1"/>
            </p:cNvPicPr>
            <p:nvPr/>
          </p:nvPicPr>
          <p:blipFill>
            <a:blip r:embed="rId4"/>
            <a:stretch>
              <a:fillRect/>
            </a:stretch>
          </p:blipFill>
          <p:spPr>
            <a:xfrm>
              <a:off x="4967286" y="1520248"/>
              <a:ext cx="1762125" cy="1104900"/>
            </a:xfrm>
            <a:prstGeom prst="rect">
              <a:avLst/>
            </a:prstGeom>
          </p:spPr>
        </p:pic>
        <p:sp>
          <p:nvSpPr>
            <p:cNvPr id="21" name="TextBox 20">
              <a:extLst>
                <a:ext uri="{FF2B5EF4-FFF2-40B4-BE49-F238E27FC236}">
                  <a16:creationId xmlns:a16="http://schemas.microsoft.com/office/drawing/2014/main" id="{BAAE6F16-2247-4805-A1C2-7F5B07EB9042}"/>
                </a:ext>
              </a:extLst>
            </p:cNvPr>
            <p:cNvSpPr txBox="1"/>
            <p:nvPr/>
          </p:nvSpPr>
          <p:spPr>
            <a:xfrm>
              <a:off x="5243512" y="1075164"/>
              <a:ext cx="911211" cy="369332"/>
            </a:xfrm>
            <a:prstGeom prst="rect">
              <a:avLst/>
            </a:prstGeom>
            <a:noFill/>
          </p:spPr>
          <p:txBody>
            <a:bodyPr wrap="none" rtlCol="0">
              <a:spAutoFit/>
            </a:bodyPr>
            <a:lstStyle/>
            <a:p>
              <a:r>
                <a:rPr lang="en-US" b="1" dirty="0"/>
                <a:t>Fibrosis</a:t>
              </a:r>
            </a:p>
          </p:txBody>
        </p:sp>
      </p:grpSp>
      <p:grpSp>
        <p:nvGrpSpPr>
          <p:cNvPr id="25" name="Group 24">
            <a:extLst>
              <a:ext uri="{FF2B5EF4-FFF2-40B4-BE49-F238E27FC236}">
                <a16:creationId xmlns:a16="http://schemas.microsoft.com/office/drawing/2014/main" id="{FAE945C0-5473-483D-AF0F-CDE9C00E07D3}"/>
              </a:ext>
            </a:extLst>
          </p:cNvPr>
          <p:cNvGrpSpPr/>
          <p:nvPr/>
        </p:nvGrpSpPr>
        <p:grpSpPr>
          <a:xfrm>
            <a:off x="0" y="952281"/>
            <a:ext cx="3387851" cy="1721434"/>
            <a:chOff x="0" y="952281"/>
            <a:chExt cx="3387851" cy="1721434"/>
          </a:xfrm>
        </p:grpSpPr>
        <p:pic>
          <p:nvPicPr>
            <p:cNvPr id="10" name="Picture 9">
              <a:extLst>
                <a:ext uri="{FF2B5EF4-FFF2-40B4-BE49-F238E27FC236}">
                  <a16:creationId xmlns:a16="http://schemas.microsoft.com/office/drawing/2014/main" id="{ED90E64C-280E-4E93-BDB4-BBCC925DD42E}"/>
                </a:ext>
              </a:extLst>
            </p:cNvPr>
            <p:cNvPicPr>
              <a:picLocks noChangeAspect="1"/>
            </p:cNvPicPr>
            <p:nvPr/>
          </p:nvPicPr>
          <p:blipFill>
            <a:blip r:embed="rId5"/>
            <a:stretch>
              <a:fillRect/>
            </a:stretch>
          </p:blipFill>
          <p:spPr>
            <a:xfrm>
              <a:off x="848729" y="1397365"/>
              <a:ext cx="1628775" cy="1276350"/>
            </a:xfrm>
            <a:prstGeom prst="rect">
              <a:avLst/>
            </a:prstGeom>
          </p:spPr>
        </p:pic>
        <p:sp>
          <p:nvSpPr>
            <p:cNvPr id="23" name="TextBox 22">
              <a:extLst>
                <a:ext uri="{FF2B5EF4-FFF2-40B4-BE49-F238E27FC236}">
                  <a16:creationId xmlns:a16="http://schemas.microsoft.com/office/drawing/2014/main" id="{C6BC879B-BCE9-4F10-9778-6A63D9FE54D0}"/>
                </a:ext>
              </a:extLst>
            </p:cNvPr>
            <p:cNvSpPr txBox="1"/>
            <p:nvPr/>
          </p:nvSpPr>
          <p:spPr>
            <a:xfrm>
              <a:off x="0" y="952281"/>
              <a:ext cx="3387851" cy="369332"/>
            </a:xfrm>
            <a:prstGeom prst="rect">
              <a:avLst/>
            </a:prstGeom>
            <a:noFill/>
          </p:spPr>
          <p:txBody>
            <a:bodyPr wrap="none" rtlCol="0">
              <a:spAutoFit/>
            </a:bodyPr>
            <a:lstStyle/>
            <a:p>
              <a:r>
                <a:rPr lang="en-US" b="1" dirty="0"/>
                <a:t>Parenchymal Stem Cell Expansion</a:t>
              </a:r>
            </a:p>
          </p:txBody>
        </p:sp>
      </p:grpSp>
      <p:grpSp>
        <p:nvGrpSpPr>
          <p:cNvPr id="32" name="Group 31">
            <a:extLst>
              <a:ext uri="{FF2B5EF4-FFF2-40B4-BE49-F238E27FC236}">
                <a16:creationId xmlns:a16="http://schemas.microsoft.com/office/drawing/2014/main" id="{44CD414F-8F83-48CD-B8EA-14324749F623}"/>
              </a:ext>
            </a:extLst>
          </p:cNvPr>
          <p:cNvGrpSpPr/>
          <p:nvPr/>
        </p:nvGrpSpPr>
        <p:grpSpPr>
          <a:xfrm>
            <a:off x="5024976" y="3084406"/>
            <a:ext cx="7181315" cy="3488916"/>
            <a:chOff x="5024976" y="3084406"/>
            <a:chExt cx="7181315" cy="3488916"/>
          </a:xfrm>
        </p:grpSpPr>
        <p:pic>
          <p:nvPicPr>
            <p:cNvPr id="6" name="Picture 5">
              <a:extLst>
                <a:ext uri="{FF2B5EF4-FFF2-40B4-BE49-F238E27FC236}">
                  <a16:creationId xmlns:a16="http://schemas.microsoft.com/office/drawing/2014/main" id="{4A9676E1-39CA-473A-9BC4-4064BD8B15B9}"/>
                </a:ext>
              </a:extLst>
            </p:cNvPr>
            <p:cNvPicPr>
              <a:picLocks noChangeAspect="1"/>
            </p:cNvPicPr>
            <p:nvPr/>
          </p:nvPicPr>
          <p:blipFill>
            <a:blip r:embed="rId6"/>
            <a:stretch>
              <a:fillRect/>
            </a:stretch>
          </p:blipFill>
          <p:spPr>
            <a:xfrm>
              <a:off x="5024976" y="3084406"/>
              <a:ext cx="7181315" cy="3488916"/>
            </a:xfrm>
            <a:prstGeom prst="rect">
              <a:avLst/>
            </a:prstGeom>
          </p:spPr>
        </p:pic>
        <p:sp>
          <p:nvSpPr>
            <p:cNvPr id="28" name="TextBox 27">
              <a:extLst>
                <a:ext uri="{FF2B5EF4-FFF2-40B4-BE49-F238E27FC236}">
                  <a16:creationId xmlns:a16="http://schemas.microsoft.com/office/drawing/2014/main" id="{C2DDA8C1-7F29-489A-8FA2-CC200D35297B}"/>
                </a:ext>
              </a:extLst>
            </p:cNvPr>
            <p:cNvSpPr txBox="1"/>
            <p:nvPr/>
          </p:nvSpPr>
          <p:spPr>
            <a:xfrm>
              <a:off x="5462541" y="3244334"/>
              <a:ext cx="503664" cy="369332"/>
            </a:xfrm>
            <a:prstGeom prst="rect">
              <a:avLst/>
            </a:prstGeom>
            <a:noFill/>
          </p:spPr>
          <p:txBody>
            <a:bodyPr wrap="none" rtlCol="0">
              <a:spAutoFit/>
            </a:bodyPr>
            <a:lstStyle/>
            <a:p>
              <a:r>
                <a:rPr lang="en-US" b="1" u="sng" dirty="0">
                  <a:solidFill>
                    <a:srgbClr val="FF0000"/>
                  </a:solidFill>
                </a:rPr>
                <a:t>M1</a:t>
              </a:r>
            </a:p>
          </p:txBody>
        </p:sp>
        <p:pic>
          <p:nvPicPr>
            <p:cNvPr id="30" name="Picture 29">
              <a:extLst>
                <a:ext uri="{FF2B5EF4-FFF2-40B4-BE49-F238E27FC236}">
                  <a16:creationId xmlns:a16="http://schemas.microsoft.com/office/drawing/2014/main" id="{C7F39F2E-1B0F-4257-948A-046EA0D7E8BC}"/>
                </a:ext>
              </a:extLst>
            </p:cNvPr>
            <p:cNvPicPr>
              <a:picLocks noChangeAspect="1"/>
            </p:cNvPicPr>
            <p:nvPr/>
          </p:nvPicPr>
          <p:blipFill>
            <a:blip r:embed="rId7"/>
            <a:stretch>
              <a:fillRect/>
            </a:stretch>
          </p:blipFill>
          <p:spPr>
            <a:xfrm>
              <a:off x="7044780" y="3548062"/>
              <a:ext cx="1037184" cy="1014413"/>
            </a:xfrm>
            <a:prstGeom prst="rect">
              <a:avLst/>
            </a:prstGeom>
          </p:spPr>
        </p:pic>
        <p:pic>
          <p:nvPicPr>
            <p:cNvPr id="29" name="Picture 28">
              <a:extLst>
                <a:ext uri="{FF2B5EF4-FFF2-40B4-BE49-F238E27FC236}">
                  <a16:creationId xmlns:a16="http://schemas.microsoft.com/office/drawing/2014/main" id="{CC8EE4E8-F6E5-4084-BD83-4F1F67905976}"/>
                </a:ext>
              </a:extLst>
            </p:cNvPr>
            <p:cNvPicPr>
              <a:picLocks noChangeAspect="1"/>
            </p:cNvPicPr>
            <p:nvPr/>
          </p:nvPicPr>
          <p:blipFill>
            <a:blip r:embed="rId8"/>
            <a:stretch>
              <a:fillRect/>
            </a:stretch>
          </p:blipFill>
          <p:spPr>
            <a:xfrm>
              <a:off x="7344326" y="3809666"/>
              <a:ext cx="485745" cy="530105"/>
            </a:xfrm>
            <a:prstGeom prst="rect">
              <a:avLst/>
            </a:prstGeom>
          </p:spPr>
        </p:pic>
        <p:sp>
          <p:nvSpPr>
            <p:cNvPr id="31" name="TextBox 30">
              <a:extLst>
                <a:ext uri="{FF2B5EF4-FFF2-40B4-BE49-F238E27FC236}">
                  <a16:creationId xmlns:a16="http://schemas.microsoft.com/office/drawing/2014/main" id="{2152969D-B39A-459D-BFA3-7FB999E0E388}"/>
                </a:ext>
              </a:extLst>
            </p:cNvPr>
            <p:cNvSpPr txBox="1"/>
            <p:nvPr/>
          </p:nvSpPr>
          <p:spPr>
            <a:xfrm>
              <a:off x="5467350" y="6058119"/>
              <a:ext cx="498855" cy="369332"/>
            </a:xfrm>
            <a:prstGeom prst="rect">
              <a:avLst/>
            </a:prstGeom>
            <a:noFill/>
          </p:spPr>
          <p:txBody>
            <a:bodyPr wrap="none" rtlCol="0">
              <a:spAutoFit/>
            </a:bodyPr>
            <a:lstStyle/>
            <a:p>
              <a:r>
                <a:rPr lang="en-US" b="1" u="sng" dirty="0">
                  <a:solidFill>
                    <a:schemeClr val="accent6"/>
                  </a:solidFill>
                </a:rPr>
                <a:t>M2</a:t>
              </a:r>
            </a:p>
          </p:txBody>
        </p:sp>
      </p:grpSp>
    </p:spTree>
    <p:extLst>
      <p:ext uri="{BB962C8B-B14F-4D97-AF65-F5344CB8AC3E}">
        <p14:creationId xmlns:p14="http://schemas.microsoft.com/office/powerpoint/2010/main" val="32826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D2CC-6158-48BC-B019-645D8BE5D8E6}"/>
              </a:ext>
            </a:extLst>
          </p:cNvPr>
          <p:cNvSpPr>
            <a:spLocks noGrp="1"/>
          </p:cNvSpPr>
          <p:nvPr>
            <p:ph type="title"/>
          </p:nvPr>
        </p:nvSpPr>
        <p:spPr/>
        <p:txBody>
          <a:bodyPr/>
          <a:lstStyle/>
          <a:p>
            <a:r>
              <a:rPr lang="en-US" sz="3200" dirty="0" err="1"/>
              <a:t>Gd</a:t>
            </a:r>
            <a:r>
              <a:rPr lang="en-US" sz="3200" dirty="0"/>
              <a:t> promotes M2 Macrophage activation and Monocyte recruitment</a:t>
            </a:r>
          </a:p>
        </p:txBody>
      </p:sp>
      <p:sp>
        <p:nvSpPr>
          <p:cNvPr id="5" name="TextBox 4">
            <a:extLst>
              <a:ext uri="{FF2B5EF4-FFF2-40B4-BE49-F238E27FC236}">
                <a16:creationId xmlns:a16="http://schemas.microsoft.com/office/drawing/2014/main" id="{B2EC22E1-E4C2-4801-8C47-D2B667419049}"/>
              </a:ext>
            </a:extLst>
          </p:cNvPr>
          <p:cNvSpPr txBox="1"/>
          <p:nvPr/>
        </p:nvSpPr>
        <p:spPr>
          <a:xfrm>
            <a:off x="9488631" y="6488668"/>
            <a:ext cx="2703369" cy="369332"/>
          </a:xfrm>
          <a:prstGeom prst="rect">
            <a:avLst/>
          </a:prstGeom>
          <a:noFill/>
        </p:spPr>
        <p:txBody>
          <a:bodyPr wrap="none" rtlCol="0">
            <a:spAutoFit/>
          </a:bodyPr>
          <a:lstStyle/>
          <a:p>
            <a:r>
              <a:rPr lang="en-US" dirty="0"/>
              <a:t>Schmidt-Lauber et al. 2015</a:t>
            </a:r>
          </a:p>
        </p:txBody>
      </p:sp>
      <p:grpSp>
        <p:nvGrpSpPr>
          <p:cNvPr id="15" name="Group 14">
            <a:extLst>
              <a:ext uri="{FF2B5EF4-FFF2-40B4-BE49-F238E27FC236}">
                <a16:creationId xmlns:a16="http://schemas.microsoft.com/office/drawing/2014/main" id="{82BF9055-7A5E-4AC0-89B1-46D942FDD429}"/>
              </a:ext>
            </a:extLst>
          </p:cNvPr>
          <p:cNvGrpSpPr/>
          <p:nvPr/>
        </p:nvGrpSpPr>
        <p:grpSpPr>
          <a:xfrm>
            <a:off x="5679422" y="1176952"/>
            <a:ext cx="6222597" cy="5049163"/>
            <a:chOff x="5269847" y="1079106"/>
            <a:chExt cx="6222597" cy="5049163"/>
          </a:xfrm>
        </p:grpSpPr>
        <p:pic>
          <p:nvPicPr>
            <p:cNvPr id="7" name="Picture 6">
              <a:extLst>
                <a:ext uri="{FF2B5EF4-FFF2-40B4-BE49-F238E27FC236}">
                  <a16:creationId xmlns:a16="http://schemas.microsoft.com/office/drawing/2014/main" id="{CE1C33C4-792B-4602-91C4-CA8185FBAC7B}"/>
                </a:ext>
              </a:extLst>
            </p:cNvPr>
            <p:cNvPicPr>
              <a:picLocks noChangeAspect="1"/>
            </p:cNvPicPr>
            <p:nvPr/>
          </p:nvPicPr>
          <p:blipFill rotWithShape="1">
            <a:blip r:embed="rId3"/>
            <a:srcRect r="31200" b="52077"/>
            <a:stretch/>
          </p:blipFill>
          <p:spPr>
            <a:xfrm>
              <a:off x="5269847" y="1982477"/>
              <a:ext cx="5045728" cy="3438114"/>
            </a:xfrm>
            <a:prstGeom prst="rect">
              <a:avLst/>
            </a:prstGeom>
          </p:spPr>
        </p:pic>
        <p:sp>
          <p:nvSpPr>
            <p:cNvPr id="10" name="TextBox 9">
              <a:extLst>
                <a:ext uri="{FF2B5EF4-FFF2-40B4-BE49-F238E27FC236}">
                  <a16:creationId xmlns:a16="http://schemas.microsoft.com/office/drawing/2014/main" id="{325CE46B-D038-47AE-A16C-19A378E4EE75}"/>
                </a:ext>
              </a:extLst>
            </p:cNvPr>
            <p:cNvSpPr txBox="1"/>
            <p:nvPr/>
          </p:nvSpPr>
          <p:spPr>
            <a:xfrm>
              <a:off x="5951525" y="1079106"/>
              <a:ext cx="4505657" cy="369332"/>
            </a:xfrm>
            <a:prstGeom prst="rect">
              <a:avLst/>
            </a:prstGeom>
            <a:noFill/>
          </p:spPr>
          <p:txBody>
            <a:bodyPr wrap="none" rtlCol="0">
              <a:spAutoFit/>
            </a:bodyPr>
            <a:lstStyle/>
            <a:p>
              <a:r>
                <a:rPr lang="en-US" b="1" dirty="0"/>
                <a:t>Mouse </a:t>
              </a:r>
              <a:r>
                <a:rPr lang="en-US" b="1" i="1" dirty="0"/>
                <a:t>In vivo </a:t>
              </a:r>
              <a:r>
                <a:rPr lang="en-US" b="1" dirty="0"/>
                <a:t>response to intraperitoneal </a:t>
              </a:r>
              <a:r>
                <a:rPr lang="en-US" b="1" dirty="0" err="1"/>
                <a:t>Gd</a:t>
              </a:r>
              <a:endParaRPr lang="en-US" b="1" dirty="0"/>
            </a:p>
          </p:txBody>
        </p:sp>
        <p:sp>
          <p:nvSpPr>
            <p:cNvPr id="11" name="TextBox 10">
              <a:extLst>
                <a:ext uri="{FF2B5EF4-FFF2-40B4-BE49-F238E27FC236}">
                  <a16:creationId xmlns:a16="http://schemas.microsoft.com/office/drawing/2014/main" id="{631AB084-8E0D-4298-BC94-B1F230D58DDB}"/>
                </a:ext>
              </a:extLst>
            </p:cNvPr>
            <p:cNvSpPr txBox="1"/>
            <p:nvPr/>
          </p:nvSpPr>
          <p:spPr>
            <a:xfrm>
              <a:off x="5705475" y="5758937"/>
              <a:ext cx="5786969" cy="369332"/>
            </a:xfrm>
            <a:prstGeom prst="rect">
              <a:avLst/>
            </a:prstGeom>
            <a:noFill/>
          </p:spPr>
          <p:txBody>
            <a:bodyPr wrap="none" rtlCol="0">
              <a:spAutoFit/>
            </a:bodyPr>
            <a:lstStyle/>
            <a:p>
              <a:r>
                <a:rPr lang="en-US" b="1" dirty="0">
                  <a:solidFill>
                    <a:srgbClr val="FF0000"/>
                  </a:solidFill>
                </a:rPr>
                <a:t>Recruitment of Inflammatory Monocytes </a:t>
              </a:r>
              <a:r>
                <a:rPr lang="en-US" dirty="0">
                  <a:solidFill>
                    <a:srgbClr val="FF0000"/>
                  </a:solidFill>
                </a:rPr>
                <a:t>and Granulocytes</a:t>
              </a:r>
            </a:p>
          </p:txBody>
        </p:sp>
        <p:sp>
          <p:nvSpPr>
            <p:cNvPr id="12" name="TextBox 11">
              <a:extLst>
                <a:ext uri="{FF2B5EF4-FFF2-40B4-BE49-F238E27FC236}">
                  <a16:creationId xmlns:a16="http://schemas.microsoft.com/office/drawing/2014/main" id="{F05F80D6-99C3-46AA-8076-13A3952867D4}"/>
                </a:ext>
              </a:extLst>
            </p:cNvPr>
            <p:cNvSpPr txBox="1"/>
            <p:nvPr/>
          </p:nvSpPr>
          <p:spPr>
            <a:xfrm>
              <a:off x="7010400" y="1639026"/>
              <a:ext cx="2131994" cy="369332"/>
            </a:xfrm>
            <a:prstGeom prst="rect">
              <a:avLst/>
            </a:prstGeom>
            <a:noFill/>
          </p:spPr>
          <p:txBody>
            <a:bodyPr wrap="none" rtlCol="0">
              <a:spAutoFit/>
            </a:bodyPr>
            <a:lstStyle/>
            <a:p>
              <a:r>
                <a:rPr lang="en-US" b="1" dirty="0"/>
                <a:t>Peritoneal Exudates </a:t>
              </a:r>
            </a:p>
          </p:txBody>
        </p:sp>
      </p:grpSp>
      <p:grpSp>
        <p:nvGrpSpPr>
          <p:cNvPr id="14" name="Group 13">
            <a:extLst>
              <a:ext uri="{FF2B5EF4-FFF2-40B4-BE49-F238E27FC236}">
                <a16:creationId xmlns:a16="http://schemas.microsoft.com/office/drawing/2014/main" id="{B1FCC500-44F0-4311-A848-79CE0B0D62A0}"/>
              </a:ext>
            </a:extLst>
          </p:cNvPr>
          <p:cNvGrpSpPr/>
          <p:nvPr/>
        </p:nvGrpSpPr>
        <p:grpSpPr>
          <a:xfrm>
            <a:off x="0" y="1052899"/>
            <a:ext cx="5269847" cy="5658123"/>
            <a:chOff x="0" y="1052899"/>
            <a:chExt cx="5269847" cy="5658123"/>
          </a:xfrm>
        </p:grpSpPr>
        <p:pic>
          <p:nvPicPr>
            <p:cNvPr id="4" name="Picture 3">
              <a:extLst>
                <a:ext uri="{FF2B5EF4-FFF2-40B4-BE49-F238E27FC236}">
                  <a16:creationId xmlns:a16="http://schemas.microsoft.com/office/drawing/2014/main" id="{3E3D2DFC-E902-4441-9FD3-438AD3B66938}"/>
                </a:ext>
              </a:extLst>
            </p:cNvPr>
            <p:cNvPicPr>
              <a:picLocks noChangeAspect="1"/>
            </p:cNvPicPr>
            <p:nvPr/>
          </p:nvPicPr>
          <p:blipFill rotWithShape="1">
            <a:blip r:embed="rId4"/>
            <a:srcRect r="51243"/>
            <a:stretch/>
          </p:blipFill>
          <p:spPr>
            <a:xfrm>
              <a:off x="0" y="1485900"/>
              <a:ext cx="3228975" cy="2917973"/>
            </a:xfrm>
            <a:prstGeom prst="rect">
              <a:avLst/>
            </a:prstGeom>
          </p:spPr>
        </p:pic>
        <p:pic>
          <p:nvPicPr>
            <p:cNvPr id="8" name="Picture 7">
              <a:extLst>
                <a:ext uri="{FF2B5EF4-FFF2-40B4-BE49-F238E27FC236}">
                  <a16:creationId xmlns:a16="http://schemas.microsoft.com/office/drawing/2014/main" id="{507A01D1-8029-4496-B5A4-679C97FF8795}"/>
                </a:ext>
              </a:extLst>
            </p:cNvPr>
            <p:cNvPicPr>
              <a:picLocks noChangeAspect="1"/>
            </p:cNvPicPr>
            <p:nvPr/>
          </p:nvPicPr>
          <p:blipFill rotWithShape="1">
            <a:blip r:embed="rId4"/>
            <a:srcRect l="52366"/>
            <a:stretch/>
          </p:blipFill>
          <p:spPr>
            <a:xfrm>
              <a:off x="102323" y="3724275"/>
              <a:ext cx="3228975" cy="2986747"/>
            </a:xfrm>
            <a:prstGeom prst="rect">
              <a:avLst/>
            </a:prstGeom>
          </p:spPr>
        </p:pic>
        <p:sp>
          <p:nvSpPr>
            <p:cNvPr id="9" name="TextBox 8">
              <a:extLst>
                <a:ext uri="{FF2B5EF4-FFF2-40B4-BE49-F238E27FC236}">
                  <a16:creationId xmlns:a16="http://schemas.microsoft.com/office/drawing/2014/main" id="{AEA6C276-038C-4DFF-AFB8-CF0B99116506}"/>
                </a:ext>
              </a:extLst>
            </p:cNvPr>
            <p:cNvSpPr txBox="1"/>
            <p:nvPr/>
          </p:nvSpPr>
          <p:spPr>
            <a:xfrm>
              <a:off x="0" y="1052899"/>
              <a:ext cx="4321504" cy="369332"/>
            </a:xfrm>
            <a:prstGeom prst="rect">
              <a:avLst/>
            </a:prstGeom>
            <a:noFill/>
          </p:spPr>
          <p:txBody>
            <a:bodyPr wrap="none" rtlCol="0">
              <a:spAutoFit/>
            </a:bodyPr>
            <a:lstStyle/>
            <a:p>
              <a:r>
                <a:rPr lang="en-US" b="1" i="1" dirty="0"/>
                <a:t>In vitro </a:t>
              </a:r>
              <a:r>
                <a:rPr lang="en-US" b="1" dirty="0"/>
                <a:t>Mouse Macrophage response to </a:t>
              </a:r>
              <a:r>
                <a:rPr lang="en-US" b="1" dirty="0" err="1"/>
                <a:t>Gd</a:t>
              </a:r>
              <a:endParaRPr lang="en-US" b="1" dirty="0"/>
            </a:p>
          </p:txBody>
        </p:sp>
        <p:sp>
          <p:nvSpPr>
            <p:cNvPr id="13" name="TextBox 12">
              <a:extLst>
                <a:ext uri="{FF2B5EF4-FFF2-40B4-BE49-F238E27FC236}">
                  <a16:creationId xmlns:a16="http://schemas.microsoft.com/office/drawing/2014/main" id="{94056B5B-8340-4587-A70E-D5C1C901C579}"/>
                </a:ext>
              </a:extLst>
            </p:cNvPr>
            <p:cNvSpPr txBox="1"/>
            <p:nvPr/>
          </p:nvSpPr>
          <p:spPr>
            <a:xfrm>
              <a:off x="1209675" y="4172452"/>
              <a:ext cx="4060172" cy="646331"/>
            </a:xfrm>
            <a:prstGeom prst="rect">
              <a:avLst/>
            </a:prstGeom>
            <a:noFill/>
          </p:spPr>
          <p:txBody>
            <a:bodyPr wrap="square" rtlCol="0">
              <a:spAutoFit/>
            </a:bodyPr>
            <a:lstStyle/>
            <a:p>
              <a:r>
                <a:rPr lang="en-US" b="1" dirty="0">
                  <a:solidFill>
                    <a:srgbClr val="FF0000"/>
                  </a:solidFill>
                </a:rPr>
                <a:t>Production of pro-inflammatory IL-1B</a:t>
              </a:r>
              <a:r>
                <a:rPr lang="en-US" dirty="0">
                  <a:solidFill>
                    <a:srgbClr val="FF0000"/>
                  </a:solidFill>
                </a:rPr>
                <a:t>, particularly in </a:t>
              </a:r>
              <a:r>
                <a:rPr lang="en-US" b="1" dirty="0">
                  <a:solidFill>
                    <a:srgbClr val="FF0000"/>
                  </a:solidFill>
                </a:rPr>
                <a:t>M2 skewed </a:t>
              </a:r>
              <a:r>
                <a:rPr lang="en-US" dirty="0">
                  <a:solidFill>
                    <a:srgbClr val="FF0000"/>
                  </a:solidFill>
                </a:rPr>
                <a:t>macrophages</a:t>
              </a:r>
            </a:p>
          </p:txBody>
        </p:sp>
      </p:grpSp>
    </p:spTree>
    <p:extLst>
      <p:ext uri="{BB962C8B-B14F-4D97-AF65-F5344CB8AC3E}">
        <p14:creationId xmlns:p14="http://schemas.microsoft.com/office/powerpoint/2010/main" val="39515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61705-A592-416A-98E3-C0538F0B59B8}"/>
              </a:ext>
            </a:extLst>
          </p:cNvPr>
          <p:cNvSpPr>
            <a:spLocks noGrp="1"/>
          </p:cNvSpPr>
          <p:nvPr>
            <p:ph type="title"/>
          </p:nvPr>
        </p:nvSpPr>
        <p:spPr/>
        <p:txBody>
          <a:bodyPr/>
          <a:lstStyle/>
          <a:p>
            <a:r>
              <a:rPr lang="en-US" sz="3600" dirty="0"/>
              <a:t>Aging enhances </a:t>
            </a:r>
            <a:r>
              <a:rPr lang="en-US" sz="3600" dirty="0" err="1"/>
              <a:t>Gd</a:t>
            </a:r>
            <a:r>
              <a:rPr lang="en-US" sz="3600" dirty="0"/>
              <a:t> skewing of hepatic macrophages towards M2</a:t>
            </a:r>
          </a:p>
        </p:txBody>
      </p:sp>
      <p:pic>
        <p:nvPicPr>
          <p:cNvPr id="4" name="Picture 3">
            <a:extLst>
              <a:ext uri="{FF2B5EF4-FFF2-40B4-BE49-F238E27FC236}">
                <a16:creationId xmlns:a16="http://schemas.microsoft.com/office/drawing/2014/main" id="{0ED03E36-564B-42FC-AE08-5970603D6188}"/>
              </a:ext>
            </a:extLst>
          </p:cNvPr>
          <p:cNvPicPr>
            <a:picLocks noChangeAspect="1"/>
          </p:cNvPicPr>
          <p:nvPr/>
        </p:nvPicPr>
        <p:blipFill>
          <a:blip r:embed="rId2"/>
          <a:stretch>
            <a:fillRect/>
          </a:stretch>
        </p:blipFill>
        <p:spPr>
          <a:xfrm>
            <a:off x="2452087" y="1406895"/>
            <a:ext cx="7287826" cy="5451105"/>
          </a:xfrm>
          <a:prstGeom prst="rect">
            <a:avLst/>
          </a:prstGeom>
        </p:spPr>
      </p:pic>
      <p:sp>
        <p:nvSpPr>
          <p:cNvPr id="6" name="TextBox 5">
            <a:extLst>
              <a:ext uri="{FF2B5EF4-FFF2-40B4-BE49-F238E27FC236}">
                <a16:creationId xmlns:a16="http://schemas.microsoft.com/office/drawing/2014/main" id="{409CA619-A301-4CE9-95F3-991DFD6048E3}"/>
              </a:ext>
            </a:extLst>
          </p:cNvPr>
          <p:cNvSpPr txBox="1"/>
          <p:nvPr/>
        </p:nvSpPr>
        <p:spPr>
          <a:xfrm>
            <a:off x="4012053" y="914400"/>
            <a:ext cx="705642" cy="369332"/>
          </a:xfrm>
          <a:prstGeom prst="rect">
            <a:avLst/>
          </a:prstGeom>
          <a:noFill/>
        </p:spPr>
        <p:txBody>
          <a:bodyPr wrap="none" rtlCol="0">
            <a:spAutoFit/>
          </a:bodyPr>
          <a:lstStyle/>
          <a:p>
            <a:r>
              <a:rPr lang="en-US" b="1" u="sng" dirty="0"/>
              <a:t>“M1”</a:t>
            </a:r>
          </a:p>
        </p:txBody>
      </p:sp>
      <p:sp>
        <p:nvSpPr>
          <p:cNvPr id="7" name="TextBox 6">
            <a:extLst>
              <a:ext uri="{FF2B5EF4-FFF2-40B4-BE49-F238E27FC236}">
                <a16:creationId xmlns:a16="http://schemas.microsoft.com/office/drawing/2014/main" id="{D4B61F0C-411F-421A-8D44-768FF4983E7E}"/>
              </a:ext>
            </a:extLst>
          </p:cNvPr>
          <p:cNvSpPr txBox="1"/>
          <p:nvPr/>
        </p:nvSpPr>
        <p:spPr>
          <a:xfrm>
            <a:off x="7688944" y="914400"/>
            <a:ext cx="705642" cy="369332"/>
          </a:xfrm>
          <a:prstGeom prst="rect">
            <a:avLst/>
          </a:prstGeom>
          <a:noFill/>
        </p:spPr>
        <p:txBody>
          <a:bodyPr wrap="none" rtlCol="0">
            <a:spAutoFit/>
          </a:bodyPr>
          <a:lstStyle/>
          <a:p>
            <a:r>
              <a:rPr lang="en-US" b="1" u="sng" dirty="0"/>
              <a:t>“M2”</a:t>
            </a:r>
          </a:p>
        </p:txBody>
      </p:sp>
      <p:sp>
        <p:nvSpPr>
          <p:cNvPr id="8" name="TextBox 7">
            <a:extLst>
              <a:ext uri="{FF2B5EF4-FFF2-40B4-BE49-F238E27FC236}">
                <a16:creationId xmlns:a16="http://schemas.microsoft.com/office/drawing/2014/main" id="{FC5CCF77-39C1-46C7-A45F-FC0C239E7CDE}"/>
              </a:ext>
            </a:extLst>
          </p:cNvPr>
          <p:cNvSpPr txBox="1"/>
          <p:nvPr/>
        </p:nvSpPr>
        <p:spPr>
          <a:xfrm>
            <a:off x="10217855" y="6488668"/>
            <a:ext cx="2025298" cy="369332"/>
          </a:xfrm>
          <a:prstGeom prst="rect">
            <a:avLst/>
          </a:prstGeom>
          <a:noFill/>
        </p:spPr>
        <p:txBody>
          <a:bodyPr wrap="none" rtlCol="0">
            <a:spAutoFit/>
          </a:bodyPr>
          <a:lstStyle/>
          <a:p>
            <a:r>
              <a:rPr lang="en-US" dirty="0"/>
              <a:t>Bloomer et al. 2019</a:t>
            </a:r>
          </a:p>
        </p:txBody>
      </p:sp>
      <p:sp>
        <p:nvSpPr>
          <p:cNvPr id="5" name="TextBox 4">
            <a:extLst>
              <a:ext uri="{FF2B5EF4-FFF2-40B4-BE49-F238E27FC236}">
                <a16:creationId xmlns:a16="http://schemas.microsoft.com/office/drawing/2014/main" id="{51A33BFC-2F11-47A9-8E81-FBF0FAAD0902}"/>
              </a:ext>
            </a:extLst>
          </p:cNvPr>
          <p:cNvSpPr txBox="1"/>
          <p:nvPr/>
        </p:nvSpPr>
        <p:spPr>
          <a:xfrm>
            <a:off x="0" y="914400"/>
            <a:ext cx="3620607" cy="923330"/>
          </a:xfrm>
          <a:prstGeom prst="rect">
            <a:avLst/>
          </a:prstGeom>
          <a:noFill/>
        </p:spPr>
        <p:txBody>
          <a:bodyPr wrap="none" rtlCol="0">
            <a:spAutoFit/>
          </a:bodyPr>
          <a:lstStyle/>
          <a:p>
            <a:r>
              <a:rPr lang="en-US" dirty="0"/>
              <a:t>6mo and 24mo Rats </a:t>
            </a:r>
          </a:p>
          <a:p>
            <a:r>
              <a:rPr lang="en-US" dirty="0"/>
              <a:t>IP injected with Gadolinium Chloride</a:t>
            </a:r>
          </a:p>
          <a:p>
            <a:r>
              <a:rPr lang="en-US" dirty="0"/>
              <a:t>Sacked 2 days later</a:t>
            </a:r>
          </a:p>
        </p:txBody>
      </p:sp>
    </p:spTree>
    <p:extLst>
      <p:ext uri="{BB962C8B-B14F-4D97-AF65-F5344CB8AC3E}">
        <p14:creationId xmlns:p14="http://schemas.microsoft.com/office/powerpoint/2010/main" val="2165311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8683-5B11-430E-96BD-A5540D804B2B}"/>
              </a:ext>
            </a:extLst>
          </p:cNvPr>
          <p:cNvSpPr>
            <a:spLocks noGrp="1"/>
          </p:cNvSpPr>
          <p:nvPr>
            <p:ph type="title"/>
          </p:nvPr>
        </p:nvSpPr>
        <p:spPr/>
        <p:txBody>
          <a:bodyPr/>
          <a:lstStyle/>
          <a:p>
            <a:r>
              <a:rPr lang="en-US" dirty="0"/>
              <a:t>Liver Anatomy</a:t>
            </a:r>
          </a:p>
        </p:txBody>
      </p:sp>
      <p:pic>
        <p:nvPicPr>
          <p:cNvPr id="4" name="Picture 3">
            <a:extLst>
              <a:ext uri="{FF2B5EF4-FFF2-40B4-BE49-F238E27FC236}">
                <a16:creationId xmlns:a16="http://schemas.microsoft.com/office/drawing/2014/main" id="{AA6BCBD1-F9C6-4511-8968-13EF97AA0AD4}"/>
              </a:ext>
            </a:extLst>
          </p:cNvPr>
          <p:cNvPicPr>
            <a:picLocks noChangeAspect="1"/>
          </p:cNvPicPr>
          <p:nvPr/>
        </p:nvPicPr>
        <p:blipFill>
          <a:blip r:embed="rId2"/>
          <a:stretch>
            <a:fillRect/>
          </a:stretch>
        </p:blipFill>
        <p:spPr>
          <a:xfrm>
            <a:off x="47816" y="1474286"/>
            <a:ext cx="4410107" cy="4876836"/>
          </a:xfrm>
          <a:prstGeom prst="rect">
            <a:avLst/>
          </a:prstGeom>
        </p:spPr>
      </p:pic>
      <p:pic>
        <p:nvPicPr>
          <p:cNvPr id="5" name="Picture 2" descr="Liver Zones &#10;Zone I &#10;Periportal &#10;Zone Il &#10;Mid Zone &#10;Zone 111 &#10;Centrilobular ">
            <a:extLst>
              <a:ext uri="{FF2B5EF4-FFF2-40B4-BE49-F238E27FC236}">
                <a16:creationId xmlns:a16="http://schemas.microsoft.com/office/drawing/2014/main" id="{1F58FC36-D030-42BE-B97A-97FF8592E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634" y="2138778"/>
            <a:ext cx="5142741" cy="35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87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A23B-F147-46E3-8BCD-0D4566B5FE03}"/>
              </a:ext>
            </a:extLst>
          </p:cNvPr>
          <p:cNvSpPr>
            <a:spLocks noGrp="1"/>
          </p:cNvSpPr>
          <p:nvPr>
            <p:ph type="title"/>
          </p:nvPr>
        </p:nvSpPr>
        <p:spPr>
          <a:xfrm>
            <a:off x="0" y="1"/>
            <a:ext cx="12192000" cy="914400"/>
          </a:xfrm>
          <a:solidFill>
            <a:srgbClr val="0070C0"/>
          </a:solidFill>
        </p:spPr>
        <p:txBody>
          <a:bodyPr/>
          <a:lstStyle/>
          <a:p>
            <a:r>
              <a:rPr lang="en-US" dirty="0"/>
              <a:t>Etiology of Gadolinium Induced Fibrosis</a:t>
            </a:r>
            <a:endParaRPr lang="en-US" dirty="0">
              <a:solidFill>
                <a:schemeClr val="bg1"/>
              </a:solidFill>
            </a:endParaRPr>
          </a:p>
        </p:txBody>
      </p:sp>
      <p:pic>
        <p:nvPicPr>
          <p:cNvPr id="4" name="Picture 3">
            <a:extLst>
              <a:ext uri="{FF2B5EF4-FFF2-40B4-BE49-F238E27FC236}">
                <a16:creationId xmlns:a16="http://schemas.microsoft.com/office/drawing/2014/main" id="{0D11D4DF-AB4D-46A1-89C1-A5F0FE4C485B}"/>
              </a:ext>
            </a:extLst>
          </p:cNvPr>
          <p:cNvPicPr>
            <a:picLocks noChangeAspect="1"/>
          </p:cNvPicPr>
          <p:nvPr/>
        </p:nvPicPr>
        <p:blipFill>
          <a:blip r:embed="rId3"/>
          <a:stretch>
            <a:fillRect/>
          </a:stretch>
        </p:blipFill>
        <p:spPr>
          <a:xfrm>
            <a:off x="4388991" y="914401"/>
            <a:ext cx="7803009" cy="5804452"/>
          </a:xfrm>
          <a:prstGeom prst="rect">
            <a:avLst/>
          </a:prstGeom>
        </p:spPr>
      </p:pic>
      <p:sp>
        <p:nvSpPr>
          <p:cNvPr id="6" name="TextBox 5">
            <a:extLst>
              <a:ext uri="{FF2B5EF4-FFF2-40B4-BE49-F238E27FC236}">
                <a16:creationId xmlns:a16="http://schemas.microsoft.com/office/drawing/2014/main" id="{27C72420-936F-4DD9-A5C1-72495779F51E}"/>
              </a:ext>
            </a:extLst>
          </p:cNvPr>
          <p:cNvSpPr txBox="1"/>
          <p:nvPr/>
        </p:nvSpPr>
        <p:spPr>
          <a:xfrm>
            <a:off x="10242235" y="6488668"/>
            <a:ext cx="1949765" cy="369332"/>
          </a:xfrm>
          <a:prstGeom prst="rect">
            <a:avLst/>
          </a:prstGeom>
          <a:noFill/>
        </p:spPr>
        <p:txBody>
          <a:bodyPr wrap="none" rtlCol="0">
            <a:spAutoFit/>
          </a:bodyPr>
          <a:lstStyle/>
          <a:p>
            <a:r>
              <a:rPr lang="en-US" dirty="0"/>
              <a:t>Todd and Kay 2016</a:t>
            </a:r>
          </a:p>
        </p:txBody>
      </p:sp>
      <p:sp>
        <p:nvSpPr>
          <p:cNvPr id="13" name="Rectangle 12">
            <a:extLst>
              <a:ext uri="{FF2B5EF4-FFF2-40B4-BE49-F238E27FC236}">
                <a16:creationId xmlns:a16="http://schemas.microsoft.com/office/drawing/2014/main" id="{CFF050C2-0553-4661-820D-E5DBC84291D5}"/>
              </a:ext>
            </a:extLst>
          </p:cNvPr>
          <p:cNvSpPr/>
          <p:nvPr/>
        </p:nvSpPr>
        <p:spPr>
          <a:xfrm>
            <a:off x="8777982" y="3324225"/>
            <a:ext cx="1394718" cy="8286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3E74F7-7F38-458E-97F5-A1A93B04B566}"/>
              </a:ext>
            </a:extLst>
          </p:cNvPr>
          <p:cNvSpPr txBox="1"/>
          <p:nvPr/>
        </p:nvSpPr>
        <p:spPr>
          <a:xfrm>
            <a:off x="428561" y="3415396"/>
            <a:ext cx="3531869" cy="646331"/>
          </a:xfrm>
          <a:prstGeom prst="rect">
            <a:avLst/>
          </a:prstGeom>
          <a:noFill/>
        </p:spPr>
        <p:txBody>
          <a:bodyPr wrap="square" rtlCol="0">
            <a:spAutoFit/>
          </a:bodyPr>
          <a:lstStyle/>
          <a:p>
            <a:r>
              <a:rPr lang="en-US" b="1" dirty="0">
                <a:solidFill>
                  <a:srgbClr val="FF0000"/>
                </a:solidFill>
              </a:rPr>
              <a:t>How are Macrophages sensing tissue deposited </a:t>
            </a:r>
            <a:r>
              <a:rPr lang="en-US" b="1" dirty="0" err="1">
                <a:solidFill>
                  <a:srgbClr val="FF0000"/>
                </a:solidFill>
              </a:rPr>
              <a:t>Gd</a:t>
            </a:r>
            <a:r>
              <a:rPr lang="en-US" b="1" dirty="0">
                <a:solidFill>
                  <a:srgbClr val="FF0000"/>
                </a:solidFill>
              </a:rPr>
              <a:t>?</a:t>
            </a:r>
          </a:p>
        </p:txBody>
      </p:sp>
    </p:spTree>
    <p:extLst>
      <p:ext uri="{BB962C8B-B14F-4D97-AF65-F5344CB8AC3E}">
        <p14:creationId xmlns:p14="http://schemas.microsoft.com/office/powerpoint/2010/main" val="38368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9F51-04F1-4A5B-8C40-7DEC365EE33D}"/>
              </a:ext>
            </a:extLst>
          </p:cNvPr>
          <p:cNvSpPr>
            <a:spLocks noGrp="1"/>
          </p:cNvSpPr>
          <p:nvPr>
            <p:ph type="title"/>
          </p:nvPr>
        </p:nvSpPr>
        <p:spPr/>
        <p:txBody>
          <a:bodyPr/>
          <a:lstStyle/>
          <a:p>
            <a:r>
              <a:rPr lang="en-US" dirty="0"/>
              <a:t>Basic Science Part II: Learning Objectives</a:t>
            </a:r>
          </a:p>
        </p:txBody>
      </p:sp>
      <p:sp>
        <p:nvSpPr>
          <p:cNvPr id="3" name="Content Placeholder 2">
            <a:extLst>
              <a:ext uri="{FF2B5EF4-FFF2-40B4-BE49-F238E27FC236}">
                <a16:creationId xmlns:a16="http://schemas.microsoft.com/office/drawing/2014/main" id="{EABD7676-C9A3-4B8A-A149-C3E5D7676E48}"/>
              </a:ext>
            </a:extLst>
          </p:cNvPr>
          <p:cNvSpPr>
            <a:spLocks noGrp="1"/>
          </p:cNvSpPr>
          <p:nvPr>
            <p:ph idx="1"/>
          </p:nvPr>
        </p:nvSpPr>
        <p:spPr>
          <a:xfrm>
            <a:off x="-1" y="914400"/>
            <a:ext cx="12191999" cy="5574268"/>
          </a:xfrm>
        </p:spPr>
        <p:txBody>
          <a:bodyPr/>
          <a:lstStyle/>
          <a:p>
            <a:r>
              <a:rPr lang="en-US" dirty="0"/>
              <a:t>How do macrophages sense Gadolinium?</a:t>
            </a:r>
          </a:p>
          <a:p>
            <a:r>
              <a:rPr lang="en-US" dirty="0"/>
              <a:t>What clues regarding innate immune sensing can we glean from silicosis induced fibrosis?</a:t>
            </a:r>
          </a:p>
          <a:p>
            <a:r>
              <a:rPr lang="en-US" dirty="0"/>
              <a:t>What are inflammasomes and how are they involved in gadolinium induced fibrosis?</a:t>
            </a:r>
          </a:p>
          <a:p>
            <a:endParaRPr lang="en-US" dirty="0"/>
          </a:p>
          <a:p>
            <a:pPr lvl="1"/>
            <a:endParaRPr lang="en-US" dirty="0"/>
          </a:p>
        </p:txBody>
      </p:sp>
    </p:spTree>
    <p:extLst>
      <p:ext uri="{BB962C8B-B14F-4D97-AF65-F5344CB8AC3E}">
        <p14:creationId xmlns:p14="http://schemas.microsoft.com/office/powerpoint/2010/main" val="2453301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C79-0F8B-4F25-BE0B-727F25785D09}"/>
              </a:ext>
            </a:extLst>
          </p:cNvPr>
          <p:cNvSpPr>
            <a:spLocks noGrp="1"/>
          </p:cNvSpPr>
          <p:nvPr>
            <p:ph type="title"/>
          </p:nvPr>
        </p:nvSpPr>
        <p:spPr/>
        <p:txBody>
          <a:bodyPr/>
          <a:lstStyle/>
          <a:p>
            <a:r>
              <a:rPr lang="en-US" dirty="0" err="1"/>
              <a:t>Gadodiamide</a:t>
            </a:r>
            <a:r>
              <a:rPr lang="en-US" dirty="0"/>
              <a:t> induces skin fibrosis in rat model</a:t>
            </a:r>
          </a:p>
        </p:txBody>
      </p:sp>
      <p:sp>
        <p:nvSpPr>
          <p:cNvPr id="9" name="TextBox 8">
            <a:extLst>
              <a:ext uri="{FF2B5EF4-FFF2-40B4-BE49-F238E27FC236}">
                <a16:creationId xmlns:a16="http://schemas.microsoft.com/office/drawing/2014/main" id="{B2EC22E1-E4C2-4801-8C47-D2B667419049}"/>
              </a:ext>
            </a:extLst>
          </p:cNvPr>
          <p:cNvSpPr txBox="1"/>
          <p:nvPr/>
        </p:nvSpPr>
        <p:spPr>
          <a:xfrm>
            <a:off x="7160964" y="6599104"/>
            <a:ext cx="5053973" cy="253916"/>
          </a:xfrm>
          <a:prstGeom prst="rect">
            <a:avLst/>
          </a:prstGeom>
          <a:noFill/>
        </p:spPr>
        <p:txBody>
          <a:bodyPr wrap="square" rtlCol="0">
            <a:spAutoFit/>
          </a:bodyPr>
          <a:lstStyle/>
          <a:p>
            <a:pPr algn="r"/>
            <a:r>
              <a:rPr lang="en-US" sz="1050" i="1" dirty="0"/>
              <a:t>Kay Slides (2015)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8" y="1696598"/>
            <a:ext cx="5610342" cy="4168432"/>
          </a:xfrm>
          <a:prstGeom prst="rect">
            <a:avLst/>
          </a:prstGeom>
          <a:ln>
            <a:solidFill>
              <a:schemeClr val="tx2"/>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710" y="1696598"/>
            <a:ext cx="5482422" cy="4161775"/>
          </a:xfrm>
          <a:prstGeom prst="rect">
            <a:avLst/>
          </a:prstGeom>
          <a:ln>
            <a:solidFill>
              <a:schemeClr val="tx2"/>
            </a:solidFill>
          </a:ln>
        </p:spPr>
      </p:pic>
    </p:spTree>
    <p:extLst>
      <p:ext uri="{BB962C8B-B14F-4D97-AF65-F5344CB8AC3E}">
        <p14:creationId xmlns:p14="http://schemas.microsoft.com/office/powerpoint/2010/main" val="67967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5AD8A-2533-444A-9DF7-C545BF5C97C5}"/>
              </a:ext>
            </a:extLst>
          </p:cNvPr>
          <p:cNvPicPr>
            <a:picLocks noChangeAspect="1"/>
          </p:cNvPicPr>
          <p:nvPr/>
        </p:nvPicPr>
        <p:blipFill>
          <a:blip r:embed="rId3"/>
          <a:stretch>
            <a:fillRect/>
          </a:stretch>
        </p:blipFill>
        <p:spPr>
          <a:xfrm>
            <a:off x="3676704" y="0"/>
            <a:ext cx="3709704" cy="6858000"/>
          </a:xfrm>
          <a:prstGeom prst="rect">
            <a:avLst/>
          </a:prstGeom>
        </p:spPr>
      </p:pic>
      <p:sp>
        <p:nvSpPr>
          <p:cNvPr id="4" name="TextBox 3">
            <a:extLst>
              <a:ext uri="{FF2B5EF4-FFF2-40B4-BE49-F238E27FC236}">
                <a16:creationId xmlns:a16="http://schemas.microsoft.com/office/drawing/2014/main" id="{80F94414-ED84-664B-84D9-1D295E40C27F}"/>
              </a:ext>
            </a:extLst>
          </p:cNvPr>
          <p:cNvSpPr txBox="1"/>
          <p:nvPr/>
        </p:nvSpPr>
        <p:spPr>
          <a:xfrm>
            <a:off x="0" y="6529706"/>
            <a:ext cx="3709704" cy="297454"/>
          </a:xfrm>
          <a:prstGeom prst="rect">
            <a:avLst/>
          </a:prstGeom>
          <a:noFill/>
        </p:spPr>
        <p:txBody>
          <a:bodyPr wrap="square" rtlCol="0">
            <a:spAutoFit/>
          </a:bodyPr>
          <a:lstStyle/>
          <a:p>
            <a:pPr defTabSz="1219170">
              <a:buClr>
                <a:srgbClr val="000000"/>
              </a:buClr>
            </a:pPr>
            <a:r>
              <a:rPr lang="en-US" sz="1333" i="1" kern="0" dirty="0">
                <a:solidFill>
                  <a:srgbClr val="000000"/>
                </a:solidFill>
                <a:latin typeface="Arial"/>
                <a:cs typeface="Arial"/>
                <a:sym typeface="Arial"/>
              </a:rPr>
              <a:t>THE LANCET • Vol 356 • September 16, 2000</a:t>
            </a:r>
          </a:p>
        </p:txBody>
      </p:sp>
    </p:spTree>
    <p:extLst>
      <p:ext uri="{BB962C8B-B14F-4D97-AF65-F5344CB8AC3E}">
        <p14:creationId xmlns:p14="http://schemas.microsoft.com/office/powerpoint/2010/main" val="3976637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C79-0F8B-4F25-BE0B-727F25785D09}"/>
              </a:ext>
            </a:extLst>
          </p:cNvPr>
          <p:cNvSpPr>
            <a:spLocks noGrp="1"/>
          </p:cNvSpPr>
          <p:nvPr>
            <p:ph type="title"/>
          </p:nvPr>
        </p:nvSpPr>
        <p:spPr/>
        <p:txBody>
          <a:bodyPr/>
          <a:lstStyle/>
          <a:p>
            <a:r>
              <a:rPr lang="en-US" dirty="0"/>
              <a:t>Particulate matter diseases can demonstrate fibrosis</a:t>
            </a:r>
          </a:p>
        </p:txBody>
      </p:sp>
      <p:pic>
        <p:nvPicPr>
          <p:cNvPr id="1026" name="Picture 2" descr="mage result for silic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98" y="2053181"/>
            <a:ext cx="3592598" cy="4131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silicosis"/>
          <p:cNvPicPr>
            <a:picLocks noChangeAspect="1" noChangeArrowheads="1"/>
          </p:cNvPicPr>
          <p:nvPr/>
        </p:nvPicPr>
        <p:blipFill rotWithShape="1">
          <a:blip r:embed="rId4">
            <a:extLst>
              <a:ext uri="{28A0092B-C50C-407E-A947-70E740481C1C}">
                <a14:useLocalDpi xmlns:a14="http://schemas.microsoft.com/office/drawing/2010/main" val="0"/>
              </a:ext>
            </a:extLst>
          </a:blip>
          <a:srcRect l="9916" t="5605" r="6071" b="7216"/>
          <a:stretch/>
        </p:blipFill>
        <p:spPr bwMode="auto">
          <a:xfrm>
            <a:off x="4690014" y="2177486"/>
            <a:ext cx="2190729" cy="3275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F4F181-65FD-421B-8888-37D5A006F8C5}"/>
              </a:ext>
            </a:extLst>
          </p:cNvPr>
          <p:cNvSpPr txBox="1"/>
          <p:nvPr/>
        </p:nvSpPr>
        <p:spPr>
          <a:xfrm>
            <a:off x="546998" y="1085360"/>
            <a:ext cx="10807767"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Occupational exposure to silica, asbestos, and fine particulate matter</a:t>
            </a:r>
            <a:endParaRPr lang="en-US" dirty="0"/>
          </a:p>
        </p:txBody>
      </p:sp>
      <p:pic>
        <p:nvPicPr>
          <p:cNvPr id="1030" name="Picture 6" descr="mage result for silico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4500" y="2038119"/>
            <a:ext cx="4209981" cy="37047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EC22E1-E4C2-4801-8C47-D2B667419049}"/>
              </a:ext>
            </a:extLst>
          </p:cNvPr>
          <p:cNvSpPr txBox="1"/>
          <p:nvPr/>
        </p:nvSpPr>
        <p:spPr>
          <a:xfrm>
            <a:off x="7160964" y="6599104"/>
            <a:ext cx="5053973" cy="253916"/>
          </a:xfrm>
          <a:prstGeom prst="rect">
            <a:avLst/>
          </a:prstGeom>
          <a:noFill/>
        </p:spPr>
        <p:txBody>
          <a:bodyPr wrap="square" rtlCol="0">
            <a:spAutoFit/>
          </a:bodyPr>
          <a:lstStyle/>
          <a:p>
            <a:pPr algn="r"/>
            <a:r>
              <a:rPr lang="en-US" sz="1050" i="1" dirty="0"/>
              <a:t>Images credit: Safety + Health Mag, Wikimedia Commons, The Salt Lake Tribune</a:t>
            </a:r>
          </a:p>
        </p:txBody>
      </p:sp>
    </p:spTree>
    <p:extLst>
      <p:ext uri="{BB962C8B-B14F-4D97-AF65-F5344CB8AC3E}">
        <p14:creationId xmlns:p14="http://schemas.microsoft.com/office/powerpoint/2010/main" val="2949182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C79-0F8B-4F25-BE0B-727F25785D09}"/>
              </a:ext>
            </a:extLst>
          </p:cNvPr>
          <p:cNvSpPr>
            <a:spLocks noGrp="1"/>
          </p:cNvSpPr>
          <p:nvPr>
            <p:ph type="title"/>
          </p:nvPr>
        </p:nvSpPr>
        <p:spPr/>
        <p:txBody>
          <a:bodyPr/>
          <a:lstStyle/>
          <a:p>
            <a:r>
              <a:rPr lang="en-US" dirty="0"/>
              <a:t>Silica is sensed by the inflammasome</a:t>
            </a:r>
          </a:p>
        </p:txBody>
      </p:sp>
      <p:sp>
        <p:nvSpPr>
          <p:cNvPr id="7" name="TextBox 6">
            <a:extLst>
              <a:ext uri="{FF2B5EF4-FFF2-40B4-BE49-F238E27FC236}">
                <a16:creationId xmlns:a16="http://schemas.microsoft.com/office/drawing/2014/main" id="{8AF4F181-65FD-421B-8888-37D5A006F8C5}"/>
              </a:ext>
            </a:extLst>
          </p:cNvPr>
          <p:cNvSpPr txBox="1"/>
          <p:nvPr/>
        </p:nvSpPr>
        <p:spPr>
          <a:xfrm>
            <a:off x="79718" y="4434901"/>
            <a:ext cx="2854257"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2008: The Nlrp3 (Nalp3) </a:t>
            </a:r>
            <a:r>
              <a:rPr lang="en-US" b="1" dirty="0">
                <a:solidFill>
                  <a:srgbClr val="FF0000"/>
                </a:solidFill>
              </a:rPr>
              <a:t>inflammasome</a:t>
            </a:r>
            <a:r>
              <a:rPr lang="en-US" b="1" dirty="0"/>
              <a:t> mediates the IL-1</a:t>
            </a:r>
            <a:r>
              <a:rPr lang="el-GR" b="1" dirty="0"/>
              <a:t>β</a:t>
            </a:r>
            <a:r>
              <a:rPr lang="en-US" b="1" dirty="0"/>
              <a:t> cytokine response to silica and is critical for the murine model of silicosis</a:t>
            </a:r>
            <a:endParaRPr lang="en-US" dirty="0"/>
          </a:p>
        </p:txBody>
      </p:sp>
      <p:pic>
        <p:nvPicPr>
          <p:cNvPr id="2050" name="Picture 2" descr="https://www.frontiersin.org/files/Articles/186157/fimmu-07-00097-HTML/image_m/fimmu-07-00097-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110" y="3808641"/>
            <a:ext cx="6217920" cy="2722231"/>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C72420-936F-4DD9-A5C1-72495779F51E}"/>
              </a:ext>
            </a:extLst>
          </p:cNvPr>
          <p:cNvSpPr txBox="1"/>
          <p:nvPr/>
        </p:nvSpPr>
        <p:spPr>
          <a:xfrm>
            <a:off x="9566030" y="6488668"/>
            <a:ext cx="2676438" cy="369332"/>
          </a:xfrm>
          <a:prstGeom prst="rect">
            <a:avLst/>
          </a:prstGeom>
          <a:noFill/>
        </p:spPr>
        <p:txBody>
          <a:bodyPr wrap="none" rtlCol="0">
            <a:spAutoFit/>
          </a:bodyPr>
          <a:lstStyle/>
          <a:p>
            <a:r>
              <a:rPr lang="en-US" dirty="0"/>
              <a:t>Wynn (2011), Pollard 2016</a:t>
            </a:r>
          </a:p>
        </p:txBody>
      </p:sp>
      <p:pic>
        <p:nvPicPr>
          <p:cNvPr id="4" name="Picture 3">
            <a:extLst>
              <a:ext uri="{FF2B5EF4-FFF2-40B4-BE49-F238E27FC236}">
                <a16:creationId xmlns:a16="http://schemas.microsoft.com/office/drawing/2014/main" id="{4BFE415B-1F1B-4A55-BB3C-7092982CE8E5}"/>
              </a:ext>
            </a:extLst>
          </p:cNvPr>
          <p:cNvPicPr>
            <a:picLocks noChangeAspect="1"/>
          </p:cNvPicPr>
          <p:nvPr/>
        </p:nvPicPr>
        <p:blipFill>
          <a:blip r:embed="rId4"/>
          <a:stretch>
            <a:fillRect/>
          </a:stretch>
        </p:blipFill>
        <p:spPr>
          <a:xfrm>
            <a:off x="3340125" y="1203320"/>
            <a:ext cx="7590474" cy="2415654"/>
          </a:xfrm>
          <a:prstGeom prst="rect">
            <a:avLst/>
          </a:prstGeom>
          <a:ln>
            <a:solidFill>
              <a:schemeClr val="accent3"/>
            </a:solidFill>
          </a:ln>
        </p:spPr>
      </p:pic>
      <p:sp>
        <p:nvSpPr>
          <p:cNvPr id="9" name="TextBox 8">
            <a:extLst>
              <a:ext uri="{FF2B5EF4-FFF2-40B4-BE49-F238E27FC236}">
                <a16:creationId xmlns:a16="http://schemas.microsoft.com/office/drawing/2014/main" id="{AEC5E9D4-990C-4531-AFBC-53367687636C}"/>
              </a:ext>
            </a:extLst>
          </p:cNvPr>
          <p:cNvSpPr txBox="1"/>
          <p:nvPr/>
        </p:nvSpPr>
        <p:spPr>
          <a:xfrm>
            <a:off x="79718" y="1751320"/>
            <a:ext cx="2854257"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Lung “injury” produces inflammatory mediators and cytokines that promote fibrosis</a:t>
            </a:r>
            <a:endParaRPr lang="en-US" dirty="0"/>
          </a:p>
        </p:txBody>
      </p:sp>
      <p:sp>
        <p:nvSpPr>
          <p:cNvPr id="10" name="TextBox 9">
            <a:extLst>
              <a:ext uri="{FF2B5EF4-FFF2-40B4-BE49-F238E27FC236}">
                <a16:creationId xmlns:a16="http://schemas.microsoft.com/office/drawing/2014/main" id="{0553D852-AD4C-4D53-8121-1C6003703198}"/>
              </a:ext>
            </a:extLst>
          </p:cNvPr>
          <p:cNvSpPr txBox="1"/>
          <p:nvPr/>
        </p:nvSpPr>
        <p:spPr>
          <a:xfrm>
            <a:off x="79718" y="3302225"/>
            <a:ext cx="2854257"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t>Silica is phagocytosed by macrophages</a:t>
            </a:r>
            <a:endParaRPr lang="en-US" dirty="0"/>
          </a:p>
        </p:txBody>
      </p:sp>
    </p:spTree>
    <p:extLst>
      <p:ext uri="{BB962C8B-B14F-4D97-AF65-F5344CB8AC3E}">
        <p14:creationId xmlns:p14="http://schemas.microsoft.com/office/powerpoint/2010/main" val="149918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C79-0F8B-4F25-BE0B-727F25785D09}"/>
              </a:ext>
            </a:extLst>
          </p:cNvPr>
          <p:cNvSpPr>
            <a:spLocks noGrp="1"/>
          </p:cNvSpPr>
          <p:nvPr>
            <p:ph type="title"/>
          </p:nvPr>
        </p:nvSpPr>
        <p:spPr/>
        <p:txBody>
          <a:bodyPr/>
          <a:lstStyle/>
          <a:p>
            <a:r>
              <a:rPr lang="en-US" dirty="0"/>
              <a:t>What are inflammasomes?</a:t>
            </a:r>
          </a:p>
        </p:txBody>
      </p:sp>
      <p:sp>
        <p:nvSpPr>
          <p:cNvPr id="8" name="TextBox 7">
            <a:extLst>
              <a:ext uri="{FF2B5EF4-FFF2-40B4-BE49-F238E27FC236}">
                <a16:creationId xmlns:a16="http://schemas.microsoft.com/office/drawing/2014/main" id="{27C72420-936F-4DD9-A5C1-72495779F51E}"/>
              </a:ext>
            </a:extLst>
          </p:cNvPr>
          <p:cNvSpPr txBox="1"/>
          <p:nvPr/>
        </p:nvSpPr>
        <p:spPr>
          <a:xfrm>
            <a:off x="8098316" y="6564868"/>
            <a:ext cx="4040593" cy="307777"/>
          </a:xfrm>
          <a:prstGeom prst="rect">
            <a:avLst/>
          </a:prstGeom>
          <a:noFill/>
        </p:spPr>
        <p:txBody>
          <a:bodyPr wrap="none" rtlCol="0">
            <a:spAutoFit/>
          </a:bodyPr>
          <a:lstStyle/>
          <a:p>
            <a:pPr algn="r"/>
            <a:r>
              <a:rPr lang="en-US" sz="1400" dirty="0"/>
              <a:t>Sharma and </a:t>
            </a:r>
            <a:r>
              <a:rPr lang="en-US" sz="1400" dirty="0" err="1"/>
              <a:t>Kanneganti</a:t>
            </a:r>
            <a:r>
              <a:rPr lang="en-US" sz="1400" dirty="0"/>
              <a:t> (2016), </a:t>
            </a:r>
            <a:r>
              <a:rPr lang="en-US" sz="1400" dirty="0" err="1"/>
              <a:t>Compan</a:t>
            </a:r>
            <a:r>
              <a:rPr lang="en-US" sz="1400" dirty="0"/>
              <a:t> et al. (2015)</a:t>
            </a:r>
          </a:p>
        </p:txBody>
      </p:sp>
      <p:grpSp>
        <p:nvGrpSpPr>
          <p:cNvPr id="40" name="Group 39">
            <a:extLst>
              <a:ext uri="{FF2B5EF4-FFF2-40B4-BE49-F238E27FC236}">
                <a16:creationId xmlns:a16="http://schemas.microsoft.com/office/drawing/2014/main" id="{2769E2DC-5218-4FDE-84F5-A6DFE8AA8217}"/>
              </a:ext>
            </a:extLst>
          </p:cNvPr>
          <p:cNvGrpSpPr/>
          <p:nvPr/>
        </p:nvGrpSpPr>
        <p:grpSpPr>
          <a:xfrm>
            <a:off x="150048" y="1030776"/>
            <a:ext cx="6284001" cy="3108962"/>
            <a:chOff x="150048" y="1030776"/>
            <a:chExt cx="6284001" cy="3108962"/>
          </a:xfrm>
        </p:grpSpPr>
        <p:grpSp>
          <p:nvGrpSpPr>
            <p:cNvPr id="22" name="Group 21">
              <a:extLst>
                <a:ext uri="{FF2B5EF4-FFF2-40B4-BE49-F238E27FC236}">
                  <a16:creationId xmlns:a16="http://schemas.microsoft.com/office/drawing/2014/main" id="{9F16D38E-34C5-4FEE-AAC2-E99C51341466}"/>
                </a:ext>
              </a:extLst>
            </p:cNvPr>
            <p:cNvGrpSpPr/>
            <p:nvPr/>
          </p:nvGrpSpPr>
          <p:grpSpPr>
            <a:xfrm>
              <a:off x="689264" y="1651649"/>
              <a:ext cx="5001132" cy="2308642"/>
              <a:chOff x="4315326" y="1888124"/>
              <a:chExt cx="10374331" cy="3496119"/>
            </a:xfrm>
          </p:grpSpPr>
          <p:pic>
            <p:nvPicPr>
              <p:cNvPr id="23" name="Picture 22">
                <a:extLst>
                  <a:ext uri="{FF2B5EF4-FFF2-40B4-BE49-F238E27FC236}">
                    <a16:creationId xmlns:a16="http://schemas.microsoft.com/office/drawing/2014/main" id="{2CA29EBD-19DC-4E4E-87C6-3C4CED420AE1}"/>
                  </a:ext>
                </a:extLst>
              </p:cNvPr>
              <p:cNvPicPr>
                <a:picLocks noChangeAspect="1"/>
              </p:cNvPicPr>
              <p:nvPr/>
            </p:nvPicPr>
            <p:blipFill rotWithShape="1">
              <a:blip r:embed="rId3"/>
              <a:srcRect l="13130" t="4354" r="14218" b="34421"/>
              <a:stretch/>
            </p:blipFill>
            <p:spPr>
              <a:xfrm>
                <a:off x="6387820" y="2525660"/>
                <a:ext cx="4522915" cy="2858583"/>
              </a:xfrm>
              <a:prstGeom prst="rect">
                <a:avLst/>
              </a:prstGeom>
            </p:spPr>
          </p:pic>
          <p:sp>
            <p:nvSpPr>
              <p:cNvPr id="24" name="Rectangle 23">
                <a:extLst>
                  <a:ext uri="{FF2B5EF4-FFF2-40B4-BE49-F238E27FC236}">
                    <a16:creationId xmlns:a16="http://schemas.microsoft.com/office/drawing/2014/main" id="{BC917500-BAEB-49EC-A177-A8FB08E09EAF}"/>
                  </a:ext>
                </a:extLst>
              </p:cNvPr>
              <p:cNvSpPr/>
              <p:nvPr/>
            </p:nvSpPr>
            <p:spPr>
              <a:xfrm>
                <a:off x="4315328" y="2504025"/>
                <a:ext cx="1398143" cy="482008"/>
              </a:xfrm>
              <a:prstGeom prst="rect">
                <a:avLst/>
              </a:prstGeom>
            </p:spPr>
            <p:txBody>
              <a:bodyPr wrap="none">
                <a:spAutoFit/>
              </a:bodyPr>
              <a:lstStyle/>
              <a:p>
                <a:r>
                  <a:rPr lang="en-US" sz="1600" b="1" dirty="0"/>
                  <a:t>NLRP3</a:t>
                </a:r>
              </a:p>
            </p:txBody>
          </p:sp>
          <p:sp>
            <p:nvSpPr>
              <p:cNvPr id="25" name="Rectangle 24">
                <a:extLst>
                  <a:ext uri="{FF2B5EF4-FFF2-40B4-BE49-F238E27FC236}">
                    <a16:creationId xmlns:a16="http://schemas.microsoft.com/office/drawing/2014/main" id="{B07CA9FB-3B40-4D4C-8F2F-9C92E846A494}"/>
                  </a:ext>
                </a:extLst>
              </p:cNvPr>
              <p:cNvSpPr/>
              <p:nvPr/>
            </p:nvSpPr>
            <p:spPr>
              <a:xfrm>
                <a:off x="4315326" y="3226056"/>
                <a:ext cx="1398143" cy="482008"/>
              </a:xfrm>
              <a:prstGeom prst="rect">
                <a:avLst/>
              </a:prstGeom>
            </p:spPr>
            <p:txBody>
              <a:bodyPr wrap="none">
                <a:spAutoFit/>
              </a:bodyPr>
              <a:lstStyle/>
              <a:p>
                <a:r>
                  <a:rPr lang="en-US" sz="1600" b="1" dirty="0"/>
                  <a:t>NLRP1</a:t>
                </a:r>
              </a:p>
            </p:txBody>
          </p:sp>
          <p:sp>
            <p:nvSpPr>
              <p:cNvPr id="26" name="Rectangle 25">
                <a:extLst>
                  <a:ext uri="{FF2B5EF4-FFF2-40B4-BE49-F238E27FC236}">
                    <a16:creationId xmlns:a16="http://schemas.microsoft.com/office/drawing/2014/main" id="{26733ADF-80F4-445D-A3E2-E664CBAC8C33}"/>
                  </a:ext>
                </a:extLst>
              </p:cNvPr>
              <p:cNvSpPr/>
              <p:nvPr/>
            </p:nvSpPr>
            <p:spPr>
              <a:xfrm>
                <a:off x="4315326" y="3966378"/>
                <a:ext cx="1395459" cy="482008"/>
              </a:xfrm>
              <a:prstGeom prst="rect">
                <a:avLst/>
              </a:prstGeom>
            </p:spPr>
            <p:txBody>
              <a:bodyPr wrap="none">
                <a:spAutoFit/>
              </a:bodyPr>
              <a:lstStyle/>
              <a:p>
                <a:r>
                  <a:rPr lang="en-US" sz="1600" b="1" dirty="0"/>
                  <a:t>NLRC4</a:t>
                </a:r>
              </a:p>
            </p:txBody>
          </p:sp>
          <p:sp>
            <p:nvSpPr>
              <p:cNvPr id="27" name="Rectangle 26">
                <a:extLst>
                  <a:ext uri="{FF2B5EF4-FFF2-40B4-BE49-F238E27FC236}">
                    <a16:creationId xmlns:a16="http://schemas.microsoft.com/office/drawing/2014/main" id="{611C3F42-0CA0-4D55-9660-62ED9F1EC915}"/>
                  </a:ext>
                </a:extLst>
              </p:cNvPr>
              <p:cNvSpPr/>
              <p:nvPr/>
            </p:nvSpPr>
            <p:spPr>
              <a:xfrm>
                <a:off x="4379960" y="4719859"/>
                <a:ext cx="1233370" cy="482008"/>
              </a:xfrm>
              <a:prstGeom prst="rect">
                <a:avLst/>
              </a:prstGeom>
            </p:spPr>
            <p:txBody>
              <a:bodyPr wrap="none">
                <a:spAutoFit/>
              </a:bodyPr>
              <a:lstStyle/>
              <a:p>
                <a:r>
                  <a:rPr lang="en-US" sz="1600" b="1" dirty="0"/>
                  <a:t>AIM2</a:t>
                </a:r>
              </a:p>
            </p:txBody>
          </p:sp>
          <p:sp>
            <p:nvSpPr>
              <p:cNvPr id="28" name="Rectangle 27">
                <a:extLst>
                  <a:ext uri="{FF2B5EF4-FFF2-40B4-BE49-F238E27FC236}">
                    <a16:creationId xmlns:a16="http://schemas.microsoft.com/office/drawing/2014/main" id="{DE22EE1A-85B1-40F8-BCB3-5EDED440C6CC}"/>
                  </a:ext>
                </a:extLst>
              </p:cNvPr>
              <p:cNvSpPr/>
              <p:nvPr/>
            </p:nvSpPr>
            <p:spPr>
              <a:xfrm>
                <a:off x="11908805" y="2617993"/>
                <a:ext cx="2780852" cy="512693"/>
              </a:xfrm>
              <a:prstGeom prst="rect">
                <a:avLst/>
              </a:prstGeom>
            </p:spPr>
            <p:txBody>
              <a:bodyPr wrap="none">
                <a:spAutoFit/>
              </a:bodyPr>
              <a:lstStyle/>
              <a:p>
                <a:r>
                  <a:rPr lang="en-US" sz="1600" i="1" dirty="0"/>
                  <a:t>K+ efflux, ROS</a:t>
                </a:r>
              </a:p>
            </p:txBody>
          </p:sp>
          <p:sp>
            <p:nvSpPr>
              <p:cNvPr id="29" name="Rectangle 28">
                <a:extLst>
                  <a:ext uri="{FF2B5EF4-FFF2-40B4-BE49-F238E27FC236}">
                    <a16:creationId xmlns:a16="http://schemas.microsoft.com/office/drawing/2014/main" id="{F9B28ABD-6191-4164-A693-C544FB591387}"/>
                  </a:ext>
                </a:extLst>
              </p:cNvPr>
              <p:cNvSpPr/>
              <p:nvPr/>
            </p:nvSpPr>
            <p:spPr>
              <a:xfrm>
                <a:off x="11861428" y="3259424"/>
                <a:ext cx="2672714" cy="512693"/>
              </a:xfrm>
              <a:prstGeom prst="rect">
                <a:avLst/>
              </a:prstGeom>
            </p:spPr>
            <p:txBody>
              <a:bodyPr wrap="none">
                <a:spAutoFit/>
              </a:bodyPr>
              <a:lstStyle/>
              <a:p>
                <a:pPr algn="ctr"/>
                <a:r>
                  <a:rPr lang="en-US" sz="1600" i="1" dirty="0"/>
                  <a:t>anthrax toxin</a:t>
                </a:r>
              </a:p>
            </p:txBody>
          </p:sp>
          <p:sp>
            <p:nvSpPr>
              <p:cNvPr id="30" name="Rectangle 29">
                <a:extLst>
                  <a:ext uri="{FF2B5EF4-FFF2-40B4-BE49-F238E27FC236}">
                    <a16:creationId xmlns:a16="http://schemas.microsoft.com/office/drawing/2014/main" id="{B528AD4F-D58A-46B7-9D96-A7D83B7E9421}"/>
                  </a:ext>
                </a:extLst>
              </p:cNvPr>
              <p:cNvSpPr/>
              <p:nvPr/>
            </p:nvSpPr>
            <p:spPr>
              <a:xfrm>
                <a:off x="11908805" y="3954951"/>
                <a:ext cx="848310" cy="338554"/>
              </a:xfrm>
              <a:prstGeom prst="rect">
                <a:avLst/>
              </a:prstGeom>
            </p:spPr>
            <p:txBody>
              <a:bodyPr wrap="none">
                <a:spAutoFit/>
              </a:bodyPr>
              <a:lstStyle/>
              <a:p>
                <a:r>
                  <a:rPr lang="en-US" sz="1600" i="1" dirty="0"/>
                  <a:t>flagellin</a:t>
                </a:r>
              </a:p>
            </p:txBody>
          </p:sp>
          <p:sp>
            <p:nvSpPr>
              <p:cNvPr id="31" name="Rectangle 30">
                <a:extLst>
                  <a:ext uri="{FF2B5EF4-FFF2-40B4-BE49-F238E27FC236}">
                    <a16:creationId xmlns:a16="http://schemas.microsoft.com/office/drawing/2014/main" id="{255E4C4D-E844-4AA4-A220-01BB76B91D8A}"/>
                  </a:ext>
                </a:extLst>
              </p:cNvPr>
              <p:cNvSpPr/>
              <p:nvPr/>
            </p:nvSpPr>
            <p:spPr>
              <a:xfrm>
                <a:off x="11958495" y="4806394"/>
                <a:ext cx="748923" cy="338554"/>
              </a:xfrm>
              <a:prstGeom prst="rect">
                <a:avLst/>
              </a:prstGeom>
            </p:spPr>
            <p:txBody>
              <a:bodyPr wrap="none">
                <a:spAutoFit/>
              </a:bodyPr>
              <a:lstStyle/>
              <a:p>
                <a:r>
                  <a:rPr lang="en-US" sz="1600" i="1" dirty="0"/>
                  <a:t>dsDNA</a:t>
                </a:r>
              </a:p>
            </p:txBody>
          </p:sp>
          <p:sp>
            <p:nvSpPr>
              <p:cNvPr id="32" name="Rectangle 31">
                <a:extLst>
                  <a:ext uri="{FF2B5EF4-FFF2-40B4-BE49-F238E27FC236}">
                    <a16:creationId xmlns:a16="http://schemas.microsoft.com/office/drawing/2014/main" id="{9B405EE5-BE1E-4A2D-991F-A80508F4CFBA}"/>
                  </a:ext>
                </a:extLst>
              </p:cNvPr>
              <p:cNvSpPr/>
              <p:nvPr/>
            </p:nvSpPr>
            <p:spPr>
              <a:xfrm>
                <a:off x="7981357" y="1888124"/>
                <a:ext cx="2043206" cy="525826"/>
              </a:xfrm>
              <a:prstGeom prst="rect">
                <a:avLst/>
              </a:prstGeom>
            </p:spPr>
            <p:txBody>
              <a:bodyPr wrap="none">
                <a:spAutoFit/>
              </a:bodyPr>
              <a:lstStyle/>
              <a:p>
                <a:r>
                  <a:rPr lang="en-US" b="1" u="sng" dirty="0"/>
                  <a:t>Structure</a:t>
                </a:r>
              </a:p>
            </p:txBody>
          </p:sp>
          <p:sp>
            <p:nvSpPr>
              <p:cNvPr id="33" name="Rectangle 32">
                <a:extLst>
                  <a:ext uri="{FF2B5EF4-FFF2-40B4-BE49-F238E27FC236}">
                    <a16:creationId xmlns:a16="http://schemas.microsoft.com/office/drawing/2014/main" id="{7D65CDD4-9FEB-4978-A30A-1756E9B95636}"/>
                  </a:ext>
                </a:extLst>
              </p:cNvPr>
              <p:cNvSpPr/>
              <p:nvPr/>
            </p:nvSpPr>
            <p:spPr>
              <a:xfrm>
                <a:off x="12137752" y="1888126"/>
                <a:ext cx="1926031" cy="525826"/>
              </a:xfrm>
              <a:prstGeom prst="rect">
                <a:avLst/>
              </a:prstGeom>
            </p:spPr>
            <p:txBody>
              <a:bodyPr wrap="none">
                <a:spAutoFit/>
              </a:bodyPr>
              <a:lstStyle/>
              <a:p>
                <a:r>
                  <a:rPr lang="en-US" b="1" u="sng" dirty="0"/>
                  <a:t>Stimulus</a:t>
                </a:r>
              </a:p>
            </p:txBody>
          </p:sp>
        </p:grpSp>
        <p:sp>
          <p:nvSpPr>
            <p:cNvPr id="34" name="TextBox 33">
              <a:extLst>
                <a:ext uri="{FF2B5EF4-FFF2-40B4-BE49-F238E27FC236}">
                  <a16:creationId xmlns:a16="http://schemas.microsoft.com/office/drawing/2014/main" id="{7AFF26B5-5BFA-4E80-BA8D-1B9B101F022B}"/>
                </a:ext>
              </a:extLst>
            </p:cNvPr>
            <p:cNvSpPr txBox="1"/>
            <p:nvPr/>
          </p:nvSpPr>
          <p:spPr>
            <a:xfrm>
              <a:off x="249798" y="1105228"/>
              <a:ext cx="6184251" cy="369332"/>
            </a:xfrm>
            <a:prstGeom prst="rect">
              <a:avLst/>
            </a:prstGeom>
            <a:noFill/>
          </p:spPr>
          <p:txBody>
            <a:bodyPr wrap="square" rtlCol="0">
              <a:spAutoFit/>
            </a:bodyPr>
            <a:lstStyle/>
            <a:p>
              <a:r>
                <a:rPr lang="en-US" b="1" dirty="0"/>
                <a:t>Inflammasomes are sensors of pathogens and danger signals</a:t>
              </a:r>
            </a:p>
          </p:txBody>
        </p:sp>
        <p:sp>
          <p:nvSpPr>
            <p:cNvPr id="36" name="Rectangle 35">
              <a:extLst>
                <a:ext uri="{FF2B5EF4-FFF2-40B4-BE49-F238E27FC236}">
                  <a16:creationId xmlns:a16="http://schemas.microsoft.com/office/drawing/2014/main" id="{0EBD3246-A22F-4FE0-9CF2-614132962C95}"/>
                </a:ext>
              </a:extLst>
            </p:cNvPr>
            <p:cNvSpPr/>
            <p:nvPr/>
          </p:nvSpPr>
          <p:spPr>
            <a:xfrm>
              <a:off x="150048" y="1030776"/>
              <a:ext cx="6184251" cy="31089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56F3A3F1-7C92-4314-9CFD-381F9507E4E0}"/>
              </a:ext>
            </a:extLst>
          </p:cNvPr>
          <p:cNvGrpSpPr/>
          <p:nvPr/>
        </p:nvGrpSpPr>
        <p:grpSpPr>
          <a:xfrm>
            <a:off x="6507224" y="1030776"/>
            <a:ext cx="5534728" cy="3108962"/>
            <a:chOff x="6507224" y="1030776"/>
            <a:chExt cx="5534728" cy="3108962"/>
          </a:xfrm>
        </p:grpSpPr>
        <p:sp>
          <p:nvSpPr>
            <p:cNvPr id="35" name="TextBox 34">
              <a:extLst>
                <a:ext uri="{FF2B5EF4-FFF2-40B4-BE49-F238E27FC236}">
                  <a16:creationId xmlns:a16="http://schemas.microsoft.com/office/drawing/2014/main" id="{278C47D9-078E-4F82-8031-64ABD64A9E6E}"/>
                </a:ext>
              </a:extLst>
            </p:cNvPr>
            <p:cNvSpPr txBox="1"/>
            <p:nvPr/>
          </p:nvSpPr>
          <p:spPr>
            <a:xfrm>
              <a:off x="7221407" y="1105228"/>
              <a:ext cx="4532789" cy="369332"/>
            </a:xfrm>
            <a:prstGeom prst="rect">
              <a:avLst/>
            </a:prstGeom>
            <a:noFill/>
          </p:spPr>
          <p:txBody>
            <a:bodyPr wrap="square" rtlCol="0">
              <a:spAutoFit/>
            </a:bodyPr>
            <a:lstStyle/>
            <a:p>
              <a:r>
                <a:rPr lang="en-US" b="1" dirty="0"/>
                <a:t>Oligomerize into large cytosolic complexes</a:t>
              </a:r>
            </a:p>
          </p:txBody>
        </p:sp>
        <p:sp>
          <p:nvSpPr>
            <p:cNvPr id="37" name="Rectangle 36">
              <a:extLst>
                <a:ext uri="{FF2B5EF4-FFF2-40B4-BE49-F238E27FC236}">
                  <a16:creationId xmlns:a16="http://schemas.microsoft.com/office/drawing/2014/main" id="{E4C5A1D1-88B2-48B9-93BD-97A45C81E00B}"/>
                </a:ext>
              </a:extLst>
            </p:cNvPr>
            <p:cNvSpPr/>
            <p:nvPr/>
          </p:nvSpPr>
          <p:spPr>
            <a:xfrm>
              <a:off x="6507224" y="1030776"/>
              <a:ext cx="5534728" cy="31089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D07FFB38-48FA-4AC2-9D96-3F05402122AB}"/>
                </a:ext>
              </a:extLst>
            </p:cNvPr>
            <p:cNvPicPr>
              <a:picLocks noChangeAspect="1"/>
            </p:cNvPicPr>
            <p:nvPr/>
          </p:nvPicPr>
          <p:blipFill rotWithShape="1">
            <a:blip r:embed="rId4"/>
            <a:srcRect l="16879" t="33716" r="47697" b="20409"/>
            <a:stretch/>
          </p:blipFill>
          <p:spPr>
            <a:xfrm>
              <a:off x="7211624" y="1651649"/>
              <a:ext cx="2139760" cy="2078331"/>
            </a:xfrm>
            <a:prstGeom prst="rect">
              <a:avLst/>
            </a:prstGeom>
          </p:spPr>
        </p:pic>
        <p:pic>
          <p:nvPicPr>
            <p:cNvPr id="1028" name="Picture 4" descr="Image result for asc speck&quot;">
              <a:extLst>
                <a:ext uri="{FF2B5EF4-FFF2-40B4-BE49-F238E27FC236}">
                  <a16:creationId xmlns:a16="http://schemas.microsoft.com/office/drawing/2014/main" id="{E3CF99D4-583B-4448-AE93-AA2D64766C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411" t="38402" r="52667" b="30719"/>
            <a:stretch/>
          </p:blipFill>
          <p:spPr bwMode="auto">
            <a:xfrm>
              <a:off x="9649435" y="1697873"/>
              <a:ext cx="1913594" cy="17311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asc speck&quot;">
              <a:extLst>
                <a:ext uri="{FF2B5EF4-FFF2-40B4-BE49-F238E27FC236}">
                  <a16:creationId xmlns:a16="http://schemas.microsoft.com/office/drawing/2014/main" id="{0DAA2BC4-47F0-4525-B027-CE28945CAB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45" t="70527" r="83781" b="24525"/>
            <a:stretch/>
          </p:blipFill>
          <p:spPr bwMode="auto">
            <a:xfrm>
              <a:off x="9649435" y="3452553"/>
              <a:ext cx="1168400" cy="277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495544F1-739A-4F98-B28E-2329F26AEE84}"/>
              </a:ext>
            </a:extLst>
          </p:cNvPr>
          <p:cNvGrpSpPr/>
          <p:nvPr/>
        </p:nvGrpSpPr>
        <p:grpSpPr>
          <a:xfrm>
            <a:off x="150048" y="4264305"/>
            <a:ext cx="4183625" cy="2244719"/>
            <a:chOff x="150048" y="4264305"/>
            <a:chExt cx="4183625" cy="2244719"/>
          </a:xfrm>
        </p:grpSpPr>
        <p:sp>
          <p:nvSpPr>
            <p:cNvPr id="43" name="Rectangle 42">
              <a:extLst>
                <a:ext uri="{FF2B5EF4-FFF2-40B4-BE49-F238E27FC236}">
                  <a16:creationId xmlns:a16="http://schemas.microsoft.com/office/drawing/2014/main" id="{7AD5A4FF-65F6-4986-8C89-1D604CB5E9D2}"/>
                </a:ext>
              </a:extLst>
            </p:cNvPr>
            <p:cNvSpPr/>
            <p:nvPr/>
          </p:nvSpPr>
          <p:spPr>
            <a:xfrm>
              <a:off x="150048" y="4264305"/>
              <a:ext cx="4180652" cy="224471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B27876B-FC39-48F2-94AA-524A80F4E948}"/>
                </a:ext>
              </a:extLst>
            </p:cNvPr>
            <p:cNvSpPr txBox="1"/>
            <p:nvPr/>
          </p:nvSpPr>
          <p:spPr>
            <a:xfrm>
              <a:off x="737245" y="4351498"/>
              <a:ext cx="3596428" cy="369332"/>
            </a:xfrm>
            <a:prstGeom prst="rect">
              <a:avLst/>
            </a:prstGeom>
            <a:noFill/>
          </p:spPr>
          <p:txBody>
            <a:bodyPr wrap="square" rtlCol="0">
              <a:spAutoFit/>
            </a:bodyPr>
            <a:lstStyle/>
            <a:p>
              <a:r>
                <a:rPr lang="en-US" b="1" dirty="0"/>
                <a:t>Activate inflammatory caspases</a:t>
              </a:r>
            </a:p>
          </p:txBody>
        </p:sp>
        <p:pic>
          <p:nvPicPr>
            <p:cNvPr id="45" name="Picture 44">
              <a:extLst>
                <a:ext uri="{FF2B5EF4-FFF2-40B4-BE49-F238E27FC236}">
                  <a16:creationId xmlns:a16="http://schemas.microsoft.com/office/drawing/2014/main" id="{16B31571-69E5-41A6-9B10-3B86AF00C4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064" y="4918311"/>
              <a:ext cx="2422144" cy="607589"/>
            </a:xfrm>
            <a:prstGeom prst="rect">
              <a:avLst/>
            </a:prstGeom>
          </p:spPr>
        </p:pic>
        <p:pic>
          <p:nvPicPr>
            <p:cNvPr id="46" name="Picture 45">
              <a:extLst>
                <a:ext uri="{FF2B5EF4-FFF2-40B4-BE49-F238E27FC236}">
                  <a16:creationId xmlns:a16="http://schemas.microsoft.com/office/drawing/2014/main" id="{F085A4CA-E825-486C-ABC0-1F2A7B711E09}"/>
                </a:ext>
              </a:extLst>
            </p:cNvPr>
            <p:cNvPicPr>
              <a:picLocks noChangeAspect="1"/>
            </p:cNvPicPr>
            <p:nvPr/>
          </p:nvPicPr>
          <p:blipFill rotWithShape="1">
            <a:blip r:embed="rId7">
              <a:extLst>
                <a:ext uri="{28A0092B-C50C-407E-A947-70E740481C1C}">
                  <a14:useLocalDpi xmlns:a14="http://schemas.microsoft.com/office/drawing/2010/main" val="0"/>
                </a:ext>
              </a:extLst>
            </a:blip>
            <a:srcRect t="48994"/>
            <a:stretch/>
          </p:blipFill>
          <p:spPr>
            <a:xfrm>
              <a:off x="900282" y="5626525"/>
              <a:ext cx="2133143" cy="710630"/>
            </a:xfrm>
            <a:prstGeom prst="rect">
              <a:avLst/>
            </a:prstGeom>
          </p:spPr>
        </p:pic>
        <p:pic>
          <p:nvPicPr>
            <p:cNvPr id="47" name="Picture 46">
              <a:extLst>
                <a:ext uri="{FF2B5EF4-FFF2-40B4-BE49-F238E27FC236}">
                  <a16:creationId xmlns:a16="http://schemas.microsoft.com/office/drawing/2014/main" id="{4BA2F1CF-4CC1-45BE-8203-71A501055B16}"/>
                </a:ext>
              </a:extLst>
            </p:cNvPr>
            <p:cNvPicPr>
              <a:picLocks noChangeAspect="1"/>
            </p:cNvPicPr>
            <p:nvPr/>
          </p:nvPicPr>
          <p:blipFill rotWithShape="1">
            <a:blip r:embed="rId7">
              <a:extLst>
                <a:ext uri="{28A0092B-C50C-407E-A947-70E740481C1C}">
                  <a14:useLocalDpi xmlns:a14="http://schemas.microsoft.com/office/drawing/2010/main" val="0"/>
                </a:ext>
              </a:extLst>
            </a:blip>
            <a:srcRect l="28446" t="-6855" r="36312" b="50090"/>
            <a:stretch/>
          </p:blipFill>
          <p:spPr>
            <a:xfrm rot="10988541" flipH="1" flipV="1">
              <a:off x="903331" y="5514126"/>
              <a:ext cx="493744" cy="509443"/>
            </a:xfrm>
            <a:prstGeom prst="rect">
              <a:avLst/>
            </a:prstGeom>
          </p:spPr>
        </p:pic>
        <p:sp>
          <p:nvSpPr>
            <p:cNvPr id="48" name="Rectangle 47">
              <a:extLst>
                <a:ext uri="{FF2B5EF4-FFF2-40B4-BE49-F238E27FC236}">
                  <a16:creationId xmlns:a16="http://schemas.microsoft.com/office/drawing/2014/main" id="{D92A942E-0EE5-41C7-ACBC-17686C719B28}"/>
                </a:ext>
              </a:extLst>
            </p:cNvPr>
            <p:cNvSpPr/>
            <p:nvPr/>
          </p:nvSpPr>
          <p:spPr>
            <a:xfrm>
              <a:off x="3031329" y="4929717"/>
              <a:ext cx="1114921" cy="584775"/>
            </a:xfrm>
            <a:prstGeom prst="rect">
              <a:avLst/>
            </a:prstGeom>
          </p:spPr>
          <p:txBody>
            <a:bodyPr wrap="none">
              <a:spAutoFit/>
            </a:bodyPr>
            <a:lstStyle/>
            <a:p>
              <a:pPr algn="ctr"/>
              <a:r>
                <a:rPr lang="en-US" sz="1600" i="1" dirty="0"/>
                <a:t>Full-length </a:t>
              </a:r>
              <a:br>
                <a:rPr lang="en-US" sz="1600" i="1" dirty="0"/>
              </a:br>
              <a:r>
                <a:rPr lang="en-US" sz="1600" i="1" dirty="0"/>
                <a:t>(p48)</a:t>
              </a:r>
            </a:p>
          </p:txBody>
        </p:sp>
        <p:sp>
          <p:nvSpPr>
            <p:cNvPr id="49" name="Rectangle 48">
              <a:extLst>
                <a:ext uri="{FF2B5EF4-FFF2-40B4-BE49-F238E27FC236}">
                  <a16:creationId xmlns:a16="http://schemas.microsoft.com/office/drawing/2014/main" id="{62C55695-7F78-4D91-AAD4-CC7627BEEF99}"/>
                </a:ext>
              </a:extLst>
            </p:cNvPr>
            <p:cNvSpPr/>
            <p:nvPr/>
          </p:nvSpPr>
          <p:spPr>
            <a:xfrm>
              <a:off x="3219136" y="5674824"/>
              <a:ext cx="739305" cy="584775"/>
            </a:xfrm>
            <a:prstGeom prst="rect">
              <a:avLst/>
            </a:prstGeom>
          </p:spPr>
          <p:txBody>
            <a:bodyPr wrap="none">
              <a:spAutoFit/>
            </a:bodyPr>
            <a:lstStyle/>
            <a:p>
              <a:r>
                <a:rPr lang="en-US" sz="1600" i="1" dirty="0"/>
                <a:t>Active </a:t>
              </a:r>
              <a:br>
                <a:rPr lang="en-US" sz="1600" i="1" dirty="0"/>
              </a:br>
              <a:r>
                <a:rPr lang="en-US" sz="1600" i="1" dirty="0"/>
                <a:t>(p20)</a:t>
              </a:r>
            </a:p>
          </p:txBody>
        </p:sp>
      </p:grpSp>
      <p:grpSp>
        <p:nvGrpSpPr>
          <p:cNvPr id="66" name="Group 65">
            <a:extLst>
              <a:ext uri="{FF2B5EF4-FFF2-40B4-BE49-F238E27FC236}">
                <a16:creationId xmlns:a16="http://schemas.microsoft.com/office/drawing/2014/main" id="{65637A2C-C261-415D-8676-BA061988423D}"/>
              </a:ext>
            </a:extLst>
          </p:cNvPr>
          <p:cNvGrpSpPr/>
          <p:nvPr/>
        </p:nvGrpSpPr>
        <p:grpSpPr>
          <a:xfrm>
            <a:off x="4516411" y="4274477"/>
            <a:ext cx="7502808" cy="2251705"/>
            <a:chOff x="4516411" y="4274477"/>
            <a:chExt cx="7502808" cy="2251705"/>
          </a:xfrm>
        </p:grpSpPr>
        <p:sp>
          <p:nvSpPr>
            <p:cNvPr id="50" name="Rectangle 49">
              <a:extLst>
                <a:ext uri="{FF2B5EF4-FFF2-40B4-BE49-F238E27FC236}">
                  <a16:creationId xmlns:a16="http://schemas.microsoft.com/office/drawing/2014/main" id="{EC75AAFC-2A13-46B1-AB5B-A2557A1A8C8A}"/>
                </a:ext>
              </a:extLst>
            </p:cNvPr>
            <p:cNvSpPr/>
            <p:nvPr/>
          </p:nvSpPr>
          <p:spPr>
            <a:xfrm>
              <a:off x="4516411" y="4274477"/>
              <a:ext cx="4180652" cy="223454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2CA6C42-D5BB-4346-BC75-D5899B953467}"/>
                </a:ext>
              </a:extLst>
            </p:cNvPr>
            <p:cNvSpPr txBox="1"/>
            <p:nvPr/>
          </p:nvSpPr>
          <p:spPr>
            <a:xfrm>
              <a:off x="5103608" y="4361669"/>
              <a:ext cx="3210141" cy="369332"/>
            </a:xfrm>
            <a:prstGeom prst="rect">
              <a:avLst/>
            </a:prstGeom>
            <a:noFill/>
          </p:spPr>
          <p:txBody>
            <a:bodyPr wrap="square" rtlCol="0">
              <a:spAutoFit/>
            </a:bodyPr>
            <a:lstStyle/>
            <a:p>
              <a:r>
                <a:rPr lang="en-US" b="1" dirty="0"/>
                <a:t>Cleave inflammatory cytokines</a:t>
              </a:r>
            </a:p>
          </p:txBody>
        </p:sp>
        <p:sp>
          <p:nvSpPr>
            <p:cNvPr id="55" name="Rectangle 54">
              <a:extLst>
                <a:ext uri="{FF2B5EF4-FFF2-40B4-BE49-F238E27FC236}">
                  <a16:creationId xmlns:a16="http://schemas.microsoft.com/office/drawing/2014/main" id="{F709E65B-3EBD-4C8A-AA97-3E33E1345196}"/>
                </a:ext>
              </a:extLst>
            </p:cNvPr>
            <p:cNvSpPr/>
            <p:nvPr/>
          </p:nvSpPr>
          <p:spPr>
            <a:xfrm>
              <a:off x="4565010" y="4942024"/>
              <a:ext cx="1114921" cy="584775"/>
            </a:xfrm>
            <a:prstGeom prst="rect">
              <a:avLst/>
            </a:prstGeom>
          </p:spPr>
          <p:txBody>
            <a:bodyPr wrap="none">
              <a:spAutoFit/>
            </a:bodyPr>
            <a:lstStyle/>
            <a:p>
              <a:pPr algn="ctr"/>
              <a:r>
                <a:rPr lang="en-US" sz="1600" i="1" dirty="0"/>
                <a:t>Full-length </a:t>
              </a:r>
              <a:br>
                <a:rPr lang="en-US" sz="1600" i="1" dirty="0"/>
              </a:br>
              <a:r>
                <a:rPr lang="en-US" sz="1600" i="1" dirty="0"/>
                <a:t>(p31)</a:t>
              </a:r>
            </a:p>
          </p:txBody>
        </p:sp>
        <p:sp>
          <p:nvSpPr>
            <p:cNvPr id="56" name="Rectangle 55">
              <a:extLst>
                <a:ext uri="{FF2B5EF4-FFF2-40B4-BE49-F238E27FC236}">
                  <a16:creationId xmlns:a16="http://schemas.microsoft.com/office/drawing/2014/main" id="{47FF66D6-B236-4090-9526-5494CEA4F3EB}"/>
                </a:ext>
              </a:extLst>
            </p:cNvPr>
            <p:cNvSpPr/>
            <p:nvPr/>
          </p:nvSpPr>
          <p:spPr>
            <a:xfrm>
              <a:off x="4752818" y="5689452"/>
              <a:ext cx="808235" cy="584775"/>
            </a:xfrm>
            <a:prstGeom prst="rect">
              <a:avLst/>
            </a:prstGeom>
          </p:spPr>
          <p:txBody>
            <a:bodyPr wrap="none">
              <a:spAutoFit/>
            </a:bodyPr>
            <a:lstStyle/>
            <a:p>
              <a:r>
                <a:rPr lang="en-US" sz="1600" i="1" dirty="0"/>
                <a:t>Mature</a:t>
              </a:r>
              <a:br>
                <a:rPr lang="en-US" sz="1600" i="1" dirty="0"/>
              </a:br>
              <a:r>
                <a:rPr lang="en-US" sz="1600" i="1" dirty="0"/>
                <a:t>(p17)</a:t>
              </a:r>
            </a:p>
          </p:txBody>
        </p:sp>
        <p:pic>
          <p:nvPicPr>
            <p:cNvPr id="57" name="Picture 56">
              <a:extLst>
                <a:ext uri="{FF2B5EF4-FFF2-40B4-BE49-F238E27FC236}">
                  <a16:creationId xmlns:a16="http://schemas.microsoft.com/office/drawing/2014/main" id="{383FE319-0266-413C-809A-24910F17C496}"/>
                </a:ext>
              </a:extLst>
            </p:cNvPr>
            <p:cNvPicPr>
              <a:picLocks noChangeAspect="1"/>
            </p:cNvPicPr>
            <p:nvPr/>
          </p:nvPicPr>
          <p:blipFill rotWithShape="1">
            <a:blip r:embed="rId8">
              <a:extLst>
                <a:ext uri="{28A0092B-C50C-407E-A947-70E740481C1C}">
                  <a14:useLocalDpi xmlns:a14="http://schemas.microsoft.com/office/drawing/2010/main" val="0"/>
                </a:ext>
              </a:extLst>
            </a:blip>
            <a:srcRect l="41923" b="70239"/>
            <a:stretch/>
          </p:blipFill>
          <p:spPr>
            <a:xfrm>
              <a:off x="5640623" y="4954724"/>
              <a:ext cx="1730064" cy="487191"/>
            </a:xfrm>
            <a:prstGeom prst="rect">
              <a:avLst/>
            </a:prstGeom>
          </p:spPr>
        </p:pic>
        <p:pic>
          <p:nvPicPr>
            <p:cNvPr id="58" name="Picture 57">
              <a:extLst>
                <a:ext uri="{FF2B5EF4-FFF2-40B4-BE49-F238E27FC236}">
                  <a16:creationId xmlns:a16="http://schemas.microsoft.com/office/drawing/2014/main" id="{9258D3CC-0D70-4108-A31D-A0CC48B161A6}"/>
                </a:ext>
              </a:extLst>
            </p:cNvPr>
            <p:cNvPicPr>
              <a:picLocks noChangeAspect="1"/>
            </p:cNvPicPr>
            <p:nvPr/>
          </p:nvPicPr>
          <p:blipFill rotWithShape="1">
            <a:blip r:embed="rId8">
              <a:extLst>
                <a:ext uri="{28A0092B-C50C-407E-A947-70E740481C1C}">
                  <a14:useLocalDpi xmlns:a14="http://schemas.microsoft.com/office/drawing/2010/main" val="0"/>
                </a:ext>
              </a:extLst>
            </a:blip>
            <a:srcRect l="57715" t="71140" r="-1" b="-4667"/>
            <a:stretch/>
          </p:blipFill>
          <p:spPr>
            <a:xfrm>
              <a:off x="5973157" y="5711885"/>
              <a:ext cx="1259652" cy="548839"/>
            </a:xfrm>
            <a:prstGeom prst="rect">
              <a:avLst/>
            </a:prstGeom>
          </p:spPr>
        </p:pic>
        <p:pic>
          <p:nvPicPr>
            <p:cNvPr id="59" name="Picture 58">
              <a:extLst>
                <a:ext uri="{FF2B5EF4-FFF2-40B4-BE49-F238E27FC236}">
                  <a16:creationId xmlns:a16="http://schemas.microsoft.com/office/drawing/2014/main" id="{F468A5F6-5DAA-4EF2-8C28-5DAC0496A747}"/>
                </a:ext>
              </a:extLst>
            </p:cNvPr>
            <p:cNvPicPr>
              <a:picLocks noChangeAspect="1"/>
            </p:cNvPicPr>
            <p:nvPr/>
          </p:nvPicPr>
          <p:blipFill rotWithShape="1">
            <a:blip r:embed="rId7">
              <a:extLst>
                <a:ext uri="{28A0092B-C50C-407E-A947-70E740481C1C}">
                  <a14:useLocalDpi xmlns:a14="http://schemas.microsoft.com/office/drawing/2010/main" val="0"/>
                </a:ext>
              </a:extLst>
            </a:blip>
            <a:srcRect l="28446" t="-6855" r="36312" b="50090"/>
            <a:stretch/>
          </p:blipFill>
          <p:spPr>
            <a:xfrm rot="10988541" flipH="1" flipV="1">
              <a:off x="5693036" y="5374852"/>
              <a:ext cx="493744" cy="509443"/>
            </a:xfrm>
            <a:prstGeom prst="rect">
              <a:avLst/>
            </a:prstGeom>
          </p:spPr>
        </p:pic>
        <p:sp>
          <p:nvSpPr>
            <p:cNvPr id="60" name="Rectangle 59">
              <a:extLst>
                <a:ext uri="{FF2B5EF4-FFF2-40B4-BE49-F238E27FC236}">
                  <a16:creationId xmlns:a16="http://schemas.microsoft.com/office/drawing/2014/main" id="{1058CC45-6312-4184-B542-C9E3751FAA02}"/>
                </a:ext>
              </a:extLst>
            </p:cNvPr>
            <p:cNvSpPr/>
            <p:nvPr/>
          </p:nvSpPr>
          <p:spPr>
            <a:xfrm>
              <a:off x="7363405" y="4961592"/>
              <a:ext cx="1149738" cy="400110"/>
            </a:xfrm>
            <a:prstGeom prst="rect">
              <a:avLst/>
            </a:prstGeom>
          </p:spPr>
          <p:txBody>
            <a:bodyPr wrap="none">
              <a:spAutoFit/>
            </a:bodyPr>
            <a:lstStyle/>
            <a:p>
              <a:r>
                <a:rPr lang="en-US" sz="2000" b="1" dirty="0"/>
                <a:t>Pro-IL-1</a:t>
              </a:r>
              <a:r>
                <a:rPr lang="el-GR" b="1" dirty="0"/>
                <a:t>β</a:t>
              </a:r>
              <a:endParaRPr lang="en-US" sz="2000" b="1" dirty="0"/>
            </a:p>
          </p:txBody>
        </p:sp>
        <p:sp>
          <p:nvSpPr>
            <p:cNvPr id="61" name="Rectangle 60">
              <a:extLst>
                <a:ext uri="{FF2B5EF4-FFF2-40B4-BE49-F238E27FC236}">
                  <a16:creationId xmlns:a16="http://schemas.microsoft.com/office/drawing/2014/main" id="{765B590B-7DD3-4AA0-8349-96B305E8E044}"/>
                </a:ext>
              </a:extLst>
            </p:cNvPr>
            <p:cNvSpPr/>
            <p:nvPr/>
          </p:nvSpPr>
          <p:spPr>
            <a:xfrm>
              <a:off x="7616122" y="5676262"/>
              <a:ext cx="697627" cy="400110"/>
            </a:xfrm>
            <a:prstGeom prst="rect">
              <a:avLst/>
            </a:prstGeom>
          </p:spPr>
          <p:txBody>
            <a:bodyPr wrap="none">
              <a:spAutoFit/>
            </a:bodyPr>
            <a:lstStyle/>
            <a:p>
              <a:r>
                <a:rPr lang="en-US" sz="2000" b="1" dirty="0"/>
                <a:t>IL-1</a:t>
              </a:r>
              <a:r>
                <a:rPr lang="el-GR" b="1" dirty="0"/>
                <a:t>β</a:t>
              </a:r>
              <a:endParaRPr lang="en-US" sz="2000" b="1" dirty="0"/>
            </a:p>
          </p:txBody>
        </p:sp>
        <p:sp>
          <p:nvSpPr>
            <p:cNvPr id="62" name="Rectangle 61">
              <a:extLst>
                <a:ext uri="{FF2B5EF4-FFF2-40B4-BE49-F238E27FC236}">
                  <a16:creationId xmlns:a16="http://schemas.microsoft.com/office/drawing/2014/main" id="{068A2CA2-FFDF-4C62-9081-8317AD4F2F42}"/>
                </a:ext>
              </a:extLst>
            </p:cNvPr>
            <p:cNvSpPr/>
            <p:nvPr/>
          </p:nvSpPr>
          <p:spPr>
            <a:xfrm>
              <a:off x="8916283" y="4291634"/>
              <a:ext cx="3102936" cy="223454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5FE7A06F-65FF-433C-AA95-62689FBE756A}"/>
                </a:ext>
              </a:extLst>
            </p:cNvPr>
            <p:cNvSpPr txBox="1"/>
            <p:nvPr/>
          </p:nvSpPr>
          <p:spPr>
            <a:xfrm>
              <a:off x="9775288" y="4361669"/>
              <a:ext cx="1724241" cy="369332"/>
            </a:xfrm>
            <a:prstGeom prst="rect">
              <a:avLst/>
            </a:prstGeom>
            <a:noFill/>
          </p:spPr>
          <p:txBody>
            <a:bodyPr wrap="square" rtlCol="0">
              <a:spAutoFit/>
            </a:bodyPr>
            <a:lstStyle/>
            <a:p>
              <a:r>
                <a:rPr lang="en-US" b="1" dirty="0"/>
                <a:t>Lytic cell death</a:t>
              </a:r>
            </a:p>
          </p:txBody>
        </p:sp>
        <p:pic>
          <p:nvPicPr>
            <p:cNvPr id="64" name="Picture 63">
              <a:extLst>
                <a:ext uri="{FF2B5EF4-FFF2-40B4-BE49-F238E27FC236}">
                  <a16:creationId xmlns:a16="http://schemas.microsoft.com/office/drawing/2014/main" id="{C2F2F6C6-339C-42FC-8E77-0A149B19B9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6080" y="4786845"/>
              <a:ext cx="1988914" cy="1722179"/>
            </a:xfrm>
            <a:prstGeom prst="rect">
              <a:avLst/>
            </a:prstGeom>
          </p:spPr>
        </p:pic>
      </p:grpSp>
    </p:spTree>
    <p:extLst>
      <p:ext uri="{BB962C8B-B14F-4D97-AF65-F5344CB8AC3E}">
        <p14:creationId xmlns:p14="http://schemas.microsoft.com/office/powerpoint/2010/main" val="151892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C79-0F8B-4F25-BE0B-727F25785D09}"/>
              </a:ext>
            </a:extLst>
          </p:cNvPr>
          <p:cNvSpPr>
            <a:spLocks noGrp="1"/>
          </p:cNvSpPr>
          <p:nvPr>
            <p:ph type="title"/>
          </p:nvPr>
        </p:nvSpPr>
        <p:spPr/>
        <p:txBody>
          <a:bodyPr/>
          <a:lstStyle/>
          <a:p>
            <a:r>
              <a:rPr lang="en-US" sz="4000" dirty="0"/>
              <a:t>Investigators at UMass asked if there was a link?</a:t>
            </a:r>
          </a:p>
        </p:txBody>
      </p:sp>
      <p:pic>
        <p:nvPicPr>
          <p:cNvPr id="3074" name="Picture 2" descr="Image result for jonathankay umass">
            <a:extLst>
              <a:ext uri="{FF2B5EF4-FFF2-40B4-BE49-F238E27FC236}">
                <a16:creationId xmlns:a16="http://schemas.microsoft.com/office/drawing/2014/main" id="{D906AFD5-A7DA-4F87-8B4B-679AD5690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239" y="1262184"/>
            <a:ext cx="1518388" cy="19030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nn rothstein umass">
            <a:extLst>
              <a:ext uri="{FF2B5EF4-FFF2-40B4-BE49-F238E27FC236}">
                <a16:creationId xmlns:a16="http://schemas.microsoft.com/office/drawing/2014/main" id="{ADBC6AB8-D18F-406A-84B4-A4D3BC59A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513" y="1276912"/>
            <a:ext cx="1783983" cy="18735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ellen gravelleise umass">
            <a:extLst>
              <a:ext uri="{FF2B5EF4-FFF2-40B4-BE49-F238E27FC236}">
                <a16:creationId xmlns:a16="http://schemas.microsoft.com/office/drawing/2014/main" id="{802C1E05-4955-4177-BADE-5C15BF375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364"/>
          <a:stretch/>
        </p:blipFill>
        <p:spPr bwMode="auto">
          <a:xfrm>
            <a:off x="6399373" y="1291642"/>
            <a:ext cx="1490725" cy="18735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eicke latz umass">
            <a:extLst>
              <a:ext uri="{FF2B5EF4-FFF2-40B4-BE49-F238E27FC236}">
                <a16:creationId xmlns:a16="http://schemas.microsoft.com/office/drawing/2014/main" id="{3439B866-3867-49DC-B1A3-ED2778395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650" y="1291642"/>
            <a:ext cx="1617590" cy="19030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kate fitzgerald umass">
            <a:extLst>
              <a:ext uri="{FF2B5EF4-FFF2-40B4-BE49-F238E27FC236}">
                <a16:creationId xmlns:a16="http://schemas.microsoft.com/office/drawing/2014/main" id="{A0269878-9FF8-4369-8780-34298012A3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145" y="1291642"/>
            <a:ext cx="1662777" cy="185885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412E7228-593D-4BE4-9383-C2243385BE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043" t="6978" r="24474" b="57197"/>
          <a:stretch/>
        </p:blipFill>
        <p:spPr bwMode="auto">
          <a:xfrm>
            <a:off x="856585" y="1291642"/>
            <a:ext cx="1379980" cy="190304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bmdms&quot;">
            <a:extLst>
              <a:ext uri="{FF2B5EF4-FFF2-40B4-BE49-F238E27FC236}">
                <a16:creationId xmlns:a16="http://schemas.microsoft.com/office/drawing/2014/main" id="{79CBBE47-0878-4361-99E1-4A620FC559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99" r="27406" b="47586"/>
          <a:stretch/>
        </p:blipFill>
        <p:spPr bwMode="auto">
          <a:xfrm>
            <a:off x="419435" y="4197395"/>
            <a:ext cx="6004195" cy="2310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F57E8D4-4BF2-44D8-AA2B-AC4CD559F6CE}"/>
              </a:ext>
            </a:extLst>
          </p:cNvPr>
          <p:cNvSpPr txBox="1"/>
          <p:nvPr/>
        </p:nvSpPr>
        <p:spPr>
          <a:xfrm>
            <a:off x="509312" y="3828063"/>
            <a:ext cx="6130640" cy="369332"/>
          </a:xfrm>
          <a:prstGeom prst="rect">
            <a:avLst/>
          </a:prstGeom>
          <a:noFill/>
        </p:spPr>
        <p:txBody>
          <a:bodyPr wrap="square" rtlCol="0">
            <a:spAutoFit/>
          </a:bodyPr>
          <a:lstStyle/>
          <a:p>
            <a:r>
              <a:rPr lang="en-US" b="1" dirty="0"/>
              <a:t>Model: Murine Bone Marrow-derived Macrophages (BMDMs)</a:t>
            </a:r>
          </a:p>
        </p:txBody>
      </p:sp>
      <p:sp>
        <p:nvSpPr>
          <p:cNvPr id="12" name="TextBox 11">
            <a:extLst>
              <a:ext uri="{FF2B5EF4-FFF2-40B4-BE49-F238E27FC236}">
                <a16:creationId xmlns:a16="http://schemas.microsoft.com/office/drawing/2014/main" id="{FD43B41A-D10D-476E-85C0-69EC0D42B0CD}"/>
              </a:ext>
            </a:extLst>
          </p:cNvPr>
          <p:cNvSpPr txBox="1"/>
          <p:nvPr/>
        </p:nvSpPr>
        <p:spPr>
          <a:xfrm>
            <a:off x="7160964" y="6599104"/>
            <a:ext cx="5053973" cy="253916"/>
          </a:xfrm>
          <a:prstGeom prst="rect">
            <a:avLst/>
          </a:prstGeom>
          <a:noFill/>
        </p:spPr>
        <p:txBody>
          <a:bodyPr wrap="square" rtlCol="0">
            <a:spAutoFit/>
          </a:bodyPr>
          <a:lstStyle/>
          <a:p>
            <a:pPr algn="r"/>
            <a:r>
              <a:rPr lang="en-US" sz="1050" i="1" dirty="0"/>
              <a:t>Images credit: Ying et al. (2013)</a:t>
            </a:r>
          </a:p>
        </p:txBody>
      </p:sp>
      <p:sp>
        <p:nvSpPr>
          <p:cNvPr id="13" name="TextBox 12">
            <a:extLst>
              <a:ext uri="{FF2B5EF4-FFF2-40B4-BE49-F238E27FC236}">
                <a16:creationId xmlns:a16="http://schemas.microsoft.com/office/drawing/2014/main" id="{9C539D2D-5026-49B2-9792-1C5308879E43}"/>
              </a:ext>
            </a:extLst>
          </p:cNvPr>
          <p:cNvSpPr txBox="1"/>
          <p:nvPr/>
        </p:nvSpPr>
        <p:spPr>
          <a:xfrm>
            <a:off x="7616972" y="4071178"/>
            <a:ext cx="4264153" cy="1200329"/>
          </a:xfrm>
          <a:prstGeom prst="rect">
            <a:avLst/>
          </a:prstGeom>
          <a:noFill/>
        </p:spPr>
        <p:txBody>
          <a:bodyPr wrap="square" rtlCol="0">
            <a:spAutoFit/>
          </a:bodyPr>
          <a:lstStyle/>
          <a:p>
            <a:r>
              <a:rPr lang="en-US" b="1" dirty="0"/>
              <a:t>Mouse Knockouts:</a:t>
            </a:r>
          </a:p>
          <a:p>
            <a:pPr marL="285750" indent="-285750">
              <a:buFont typeface="Arial" panose="020B0604020202020204" pitchFamily="34" charset="0"/>
              <a:buChar char="•"/>
            </a:pPr>
            <a:r>
              <a:rPr lang="en-US" b="1" dirty="0" err="1"/>
              <a:t>Asc</a:t>
            </a:r>
            <a:r>
              <a:rPr lang="en-US" b="1" baseline="30000" dirty="0"/>
              <a:t>-/-  </a:t>
            </a:r>
            <a:r>
              <a:rPr lang="en-US" b="1" dirty="0"/>
              <a:t>-  </a:t>
            </a:r>
            <a:r>
              <a:rPr lang="en-US" i="1" dirty="0"/>
              <a:t>Inflammasome adapter protein</a:t>
            </a:r>
          </a:p>
          <a:p>
            <a:pPr marL="285750" indent="-285750">
              <a:buFont typeface="Arial" panose="020B0604020202020204" pitchFamily="34" charset="0"/>
              <a:buChar char="•"/>
            </a:pPr>
            <a:r>
              <a:rPr lang="en-US" b="1" dirty="0"/>
              <a:t>Nlrp3</a:t>
            </a:r>
            <a:r>
              <a:rPr lang="en-US" b="1" baseline="30000" dirty="0"/>
              <a:t>-/-  </a:t>
            </a:r>
            <a:r>
              <a:rPr lang="en-US" b="1" dirty="0"/>
              <a:t>-  </a:t>
            </a:r>
            <a:r>
              <a:rPr lang="en-US" i="1" dirty="0"/>
              <a:t>Inflammasome sensor protein</a:t>
            </a:r>
          </a:p>
          <a:p>
            <a:pPr marL="285750" indent="-285750">
              <a:buFont typeface="Arial" panose="020B0604020202020204" pitchFamily="34" charset="0"/>
              <a:buChar char="•"/>
            </a:pPr>
            <a:endParaRPr lang="en-US" i="1" dirty="0"/>
          </a:p>
        </p:txBody>
      </p:sp>
    </p:spTree>
    <p:extLst>
      <p:ext uri="{BB962C8B-B14F-4D97-AF65-F5344CB8AC3E}">
        <p14:creationId xmlns:p14="http://schemas.microsoft.com/office/powerpoint/2010/main" val="90390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C79-0F8B-4F25-BE0B-727F25785D09}"/>
              </a:ext>
            </a:extLst>
          </p:cNvPr>
          <p:cNvSpPr>
            <a:spLocks noGrp="1"/>
          </p:cNvSpPr>
          <p:nvPr>
            <p:ph type="title"/>
          </p:nvPr>
        </p:nvSpPr>
        <p:spPr/>
        <p:txBody>
          <a:bodyPr/>
          <a:lstStyle/>
          <a:p>
            <a:r>
              <a:rPr lang="en-US" sz="4000" dirty="0"/>
              <a:t>Gadolinium activates the NLRP3 inflammasome</a:t>
            </a:r>
          </a:p>
        </p:txBody>
      </p:sp>
      <p:pic>
        <p:nvPicPr>
          <p:cNvPr id="4" name="Picture 3">
            <a:extLst>
              <a:ext uri="{FF2B5EF4-FFF2-40B4-BE49-F238E27FC236}">
                <a16:creationId xmlns:a16="http://schemas.microsoft.com/office/drawing/2014/main" id="{3A414371-449D-4784-967B-22ACC805391B}"/>
              </a:ext>
            </a:extLst>
          </p:cNvPr>
          <p:cNvPicPr>
            <a:picLocks noChangeAspect="1"/>
          </p:cNvPicPr>
          <p:nvPr/>
        </p:nvPicPr>
        <p:blipFill>
          <a:blip r:embed="rId2"/>
          <a:stretch>
            <a:fillRect/>
          </a:stretch>
        </p:blipFill>
        <p:spPr>
          <a:xfrm>
            <a:off x="201709" y="2149298"/>
            <a:ext cx="3970262" cy="2999477"/>
          </a:xfrm>
          <a:prstGeom prst="rect">
            <a:avLst/>
          </a:prstGeom>
        </p:spPr>
      </p:pic>
      <p:pic>
        <p:nvPicPr>
          <p:cNvPr id="5" name="Picture 4">
            <a:extLst>
              <a:ext uri="{FF2B5EF4-FFF2-40B4-BE49-F238E27FC236}">
                <a16:creationId xmlns:a16="http://schemas.microsoft.com/office/drawing/2014/main" id="{AC9CE27A-761F-4D60-BE0F-DFCA2296B2FD}"/>
              </a:ext>
            </a:extLst>
          </p:cNvPr>
          <p:cNvPicPr>
            <a:picLocks noChangeAspect="1"/>
          </p:cNvPicPr>
          <p:nvPr/>
        </p:nvPicPr>
        <p:blipFill>
          <a:blip r:embed="rId3"/>
          <a:stretch>
            <a:fillRect/>
          </a:stretch>
        </p:blipFill>
        <p:spPr>
          <a:xfrm>
            <a:off x="4276947" y="2059662"/>
            <a:ext cx="3854180" cy="3193464"/>
          </a:xfrm>
          <a:prstGeom prst="rect">
            <a:avLst/>
          </a:prstGeom>
        </p:spPr>
      </p:pic>
      <p:grpSp>
        <p:nvGrpSpPr>
          <p:cNvPr id="8" name="Group 7">
            <a:extLst>
              <a:ext uri="{FF2B5EF4-FFF2-40B4-BE49-F238E27FC236}">
                <a16:creationId xmlns:a16="http://schemas.microsoft.com/office/drawing/2014/main" id="{2ACCEE8D-3C72-4E8A-85FC-48EDE8755FFE}"/>
              </a:ext>
            </a:extLst>
          </p:cNvPr>
          <p:cNvGrpSpPr/>
          <p:nvPr/>
        </p:nvGrpSpPr>
        <p:grpSpPr>
          <a:xfrm>
            <a:off x="8236103" y="2196693"/>
            <a:ext cx="3854179" cy="3386051"/>
            <a:chOff x="8236103" y="2098219"/>
            <a:chExt cx="3854179" cy="3386051"/>
          </a:xfrm>
        </p:grpSpPr>
        <p:pic>
          <p:nvPicPr>
            <p:cNvPr id="6" name="Picture 5">
              <a:extLst>
                <a:ext uri="{FF2B5EF4-FFF2-40B4-BE49-F238E27FC236}">
                  <a16:creationId xmlns:a16="http://schemas.microsoft.com/office/drawing/2014/main" id="{10B636F3-47A0-47CC-9D41-EBB14C4B6D2A}"/>
                </a:ext>
              </a:extLst>
            </p:cNvPr>
            <p:cNvPicPr>
              <a:picLocks noChangeAspect="1"/>
            </p:cNvPicPr>
            <p:nvPr/>
          </p:nvPicPr>
          <p:blipFill rotWithShape="1">
            <a:blip r:embed="rId4"/>
            <a:srcRect r="24233"/>
            <a:stretch/>
          </p:blipFill>
          <p:spPr>
            <a:xfrm>
              <a:off x="8236103" y="2098219"/>
              <a:ext cx="3854179" cy="2717834"/>
            </a:xfrm>
            <a:prstGeom prst="rect">
              <a:avLst/>
            </a:prstGeom>
          </p:spPr>
        </p:pic>
        <p:pic>
          <p:nvPicPr>
            <p:cNvPr id="7" name="Picture 6">
              <a:extLst>
                <a:ext uri="{FF2B5EF4-FFF2-40B4-BE49-F238E27FC236}">
                  <a16:creationId xmlns:a16="http://schemas.microsoft.com/office/drawing/2014/main" id="{D001D349-CD1D-436D-9F41-4E487CF792B4}"/>
                </a:ext>
              </a:extLst>
            </p:cNvPr>
            <p:cNvPicPr>
              <a:picLocks noChangeAspect="1"/>
            </p:cNvPicPr>
            <p:nvPr/>
          </p:nvPicPr>
          <p:blipFill rotWithShape="1">
            <a:blip r:embed="rId4"/>
            <a:srcRect l="75415" t="12984" r="-1134" b="53371"/>
            <a:stretch/>
          </p:blipFill>
          <p:spPr>
            <a:xfrm>
              <a:off x="9551247" y="4569869"/>
              <a:ext cx="1308295" cy="914401"/>
            </a:xfrm>
            <a:prstGeom prst="rect">
              <a:avLst/>
            </a:prstGeom>
          </p:spPr>
        </p:pic>
      </p:grpSp>
      <p:sp>
        <p:nvSpPr>
          <p:cNvPr id="9" name="TextBox 8">
            <a:extLst>
              <a:ext uri="{FF2B5EF4-FFF2-40B4-BE49-F238E27FC236}">
                <a16:creationId xmlns:a16="http://schemas.microsoft.com/office/drawing/2014/main" id="{7E964A2A-21C1-42D2-8E8A-3F062FB632C2}"/>
              </a:ext>
            </a:extLst>
          </p:cNvPr>
          <p:cNvSpPr txBox="1"/>
          <p:nvPr/>
        </p:nvSpPr>
        <p:spPr>
          <a:xfrm>
            <a:off x="1043884" y="1365696"/>
            <a:ext cx="2895069" cy="830997"/>
          </a:xfrm>
          <a:prstGeom prst="rect">
            <a:avLst/>
          </a:prstGeom>
          <a:noFill/>
        </p:spPr>
        <p:txBody>
          <a:bodyPr wrap="square" rtlCol="0">
            <a:spAutoFit/>
          </a:bodyPr>
          <a:lstStyle/>
          <a:p>
            <a:pPr algn="ctr"/>
            <a:r>
              <a:rPr lang="en-US" sz="1600" b="1" dirty="0" err="1"/>
              <a:t>Gd</a:t>
            </a:r>
            <a:r>
              <a:rPr lang="en-US" sz="1600" b="1" dirty="0"/>
              <a:t>-containing compounds induce IL-1</a:t>
            </a:r>
            <a:r>
              <a:rPr lang="el-GR" sz="1600" b="1" dirty="0"/>
              <a:t>β</a:t>
            </a:r>
            <a:r>
              <a:rPr lang="en-US" sz="1600" b="1" dirty="0"/>
              <a:t> secretion</a:t>
            </a:r>
          </a:p>
          <a:p>
            <a:pPr algn="ctr"/>
            <a:endParaRPr lang="en-US" sz="1600" b="1" dirty="0"/>
          </a:p>
        </p:txBody>
      </p:sp>
      <p:sp>
        <p:nvSpPr>
          <p:cNvPr id="10" name="TextBox 9">
            <a:extLst>
              <a:ext uri="{FF2B5EF4-FFF2-40B4-BE49-F238E27FC236}">
                <a16:creationId xmlns:a16="http://schemas.microsoft.com/office/drawing/2014/main" id="{E94C4BB4-CBD5-4E92-AAC4-AC22158C716A}"/>
              </a:ext>
            </a:extLst>
          </p:cNvPr>
          <p:cNvSpPr txBox="1"/>
          <p:nvPr/>
        </p:nvSpPr>
        <p:spPr>
          <a:xfrm>
            <a:off x="5044261" y="1365696"/>
            <a:ext cx="2895069" cy="830997"/>
          </a:xfrm>
          <a:prstGeom prst="rect">
            <a:avLst/>
          </a:prstGeom>
          <a:noFill/>
        </p:spPr>
        <p:txBody>
          <a:bodyPr wrap="square" rtlCol="0">
            <a:spAutoFit/>
          </a:bodyPr>
          <a:lstStyle/>
          <a:p>
            <a:pPr algn="ctr"/>
            <a:r>
              <a:rPr lang="en-US" sz="1600" b="1" dirty="0" err="1"/>
              <a:t>Gd</a:t>
            </a:r>
            <a:r>
              <a:rPr lang="en-US" sz="1600" b="1" dirty="0"/>
              <a:t>-induced IL-1</a:t>
            </a:r>
            <a:r>
              <a:rPr lang="el-GR" sz="1600" b="1" dirty="0"/>
              <a:t>β</a:t>
            </a:r>
            <a:r>
              <a:rPr lang="en-US" sz="1600" b="1" dirty="0"/>
              <a:t> release depends on Nlrp3</a:t>
            </a:r>
          </a:p>
          <a:p>
            <a:pPr algn="ctr"/>
            <a:endParaRPr lang="en-US" sz="1600" b="1" dirty="0"/>
          </a:p>
        </p:txBody>
      </p:sp>
      <p:sp>
        <p:nvSpPr>
          <p:cNvPr id="11" name="TextBox 10">
            <a:extLst>
              <a:ext uri="{FF2B5EF4-FFF2-40B4-BE49-F238E27FC236}">
                <a16:creationId xmlns:a16="http://schemas.microsoft.com/office/drawing/2014/main" id="{39C43C75-0E60-4771-85D2-65D7F9FBB892}"/>
              </a:ext>
            </a:extLst>
          </p:cNvPr>
          <p:cNvSpPr txBox="1"/>
          <p:nvPr/>
        </p:nvSpPr>
        <p:spPr>
          <a:xfrm>
            <a:off x="8898441" y="1365696"/>
            <a:ext cx="2895069" cy="584775"/>
          </a:xfrm>
          <a:prstGeom prst="rect">
            <a:avLst/>
          </a:prstGeom>
          <a:noFill/>
        </p:spPr>
        <p:txBody>
          <a:bodyPr wrap="square" rtlCol="0">
            <a:spAutoFit/>
          </a:bodyPr>
          <a:lstStyle/>
          <a:p>
            <a:pPr algn="ctr"/>
            <a:r>
              <a:rPr lang="en-US" sz="1600" b="1" i="1" dirty="0"/>
              <a:t>In vivo</a:t>
            </a:r>
            <a:r>
              <a:rPr lang="en-US" sz="1600" b="1" dirty="0"/>
              <a:t> peritoneal inflammation with </a:t>
            </a:r>
            <a:r>
              <a:rPr lang="en-US" sz="1600" b="1" dirty="0" err="1"/>
              <a:t>Gd</a:t>
            </a:r>
            <a:r>
              <a:rPr lang="en-US" sz="1600" b="1" dirty="0"/>
              <a:t> is Nlrp3-dependent</a:t>
            </a:r>
          </a:p>
        </p:txBody>
      </p:sp>
      <p:sp>
        <p:nvSpPr>
          <p:cNvPr id="12" name="TextBox 11">
            <a:extLst>
              <a:ext uri="{FF2B5EF4-FFF2-40B4-BE49-F238E27FC236}">
                <a16:creationId xmlns:a16="http://schemas.microsoft.com/office/drawing/2014/main" id="{5996DED2-46CB-4048-86D7-5DAD3A0117A3}"/>
              </a:ext>
            </a:extLst>
          </p:cNvPr>
          <p:cNvSpPr txBox="1"/>
          <p:nvPr/>
        </p:nvSpPr>
        <p:spPr>
          <a:xfrm>
            <a:off x="9355014" y="6488668"/>
            <a:ext cx="2844433" cy="369332"/>
          </a:xfrm>
          <a:prstGeom prst="rect">
            <a:avLst/>
          </a:prstGeom>
          <a:noFill/>
        </p:spPr>
        <p:txBody>
          <a:bodyPr wrap="none" rtlCol="0">
            <a:spAutoFit/>
          </a:bodyPr>
          <a:lstStyle/>
          <a:p>
            <a:r>
              <a:rPr lang="en-US" dirty="0"/>
              <a:t>Schmidt-Lauber et al. (2014)</a:t>
            </a:r>
          </a:p>
        </p:txBody>
      </p:sp>
    </p:spTree>
    <p:extLst>
      <p:ext uri="{BB962C8B-B14F-4D97-AF65-F5344CB8AC3E}">
        <p14:creationId xmlns:p14="http://schemas.microsoft.com/office/powerpoint/2010/main" val="1432861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C79-0F8B-4F25-BE0B-727F25785D09}"/>
              </a:ext>
            </a:extLst>
          </p:cNvPr>
          <p:cNvSpPr>
            <a:spLocks noGrp="1"/>
          </p:cNvSpPr>
          <p:nvPr>
            <p:ph type="title"/>
          </p:nvPr>
        </p:nvSpPr>
        <p:spPr/>
        <p:txBody>
          <a:bodyPr/>
          <a:lstStyle/>
          <a:p>
            <a:r>
              <a:rPr lang="en-US" sz="4000" dirty="0"/>
              <a:t>Summary</a:t>
            </a:r>
          </a:p>
        </p:txBody>
      </p:sp>
      <p:sp>
        <p:nvSpPr>
          <p:cNvPr id="13" name="TextBox 12">
            <a:extLst>
              <a:ext uri="{FF2B5EF4-FFF2-40B4-BE49-F238E27FC236}">
                <a16:creationId xmlns:a16="http://schemas.microsoft.com/office/drawing/2014/main" id="{AEC5E9D4-990C-4531-AFBC-53367687636C}"/>
              </a:ext>
            </a:extLst>
          </p:cNvPr>
          <p:cNvSpPr txBox="1"/>
          <p:nvPr/>
        </p:nvSpPr>
        <p:spPr>
          <a:xfrm>
            <a:off x="325903" y="1176889"/>
            <a:ext cx="11338559" cy="12311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Gadolinium deposits in skin of patients with NSF</a:t>
            </a:r>
          </a:p>
          <a:p>
            <a:pPr marL="285750" indent="-285750">
              <a:spcAft>
                <a:spcPts val="1200"/>
              </a:spcAft>
              <a:buFont typeface="Arial" panose="020B0604020202020204" pitchFamily="34" charset="0"/>
              <a:buChar char="•"/>
            </a:pPr>
            <a:r>
              <a:rPr lang="en-US" dirty="0" err="1"/>
              <a:t>Gadodiamide</a:t>
            </a:r>
            <a:r>
              <a:rPr lang="en-US" dirty="0"/>
              <a:t> induces skin fibrosis in a rat model</a:t>
            </a:r>
          </a:p>
          <a:p>
            <a:pPr marL="285750" indent="-285750">
              <a:spcAft>
                <a:spcPts val="1200"/>
              </a:spcAft>
              <a:buFont typeface="Arial" panose="020B0604020202020204" pitchFamily="34" charset="0"/>
              <a:buChar char="•"/>
            </a:pPr>
            <a:r>
              <a:rPr lang="en-US" dirty="0"/>
              <a:t>Gadolinium-containing compounds activate the Nlrp3 inflammasome in a mouse model</a:t>
            </a:r>
          </a:p>
        </p:txBody>
      </p:sp>
    </p:spTree>
    <p:extLst>
      <p:ext uri="{BB962C8B-B14F-4D97-AF65-F5344CB8AC3E}">
        <p14:creationId xmlns:p14="http://schemas.microsoft.com/office/powerpoint/2010/main" val="670785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9F51-04F1-4A5B-8C40-7DEC365EE33D}"/>
              </a:ext>
            </a:extLst>
          </p:cNvPr>
          <p:cNvSpPr>
            <a:spLocks noGrp="1"/>
          </p:cNvSpPr>
          <p:nvPr>
            <p:ph type="title"/>
          </p:nvPr>
        </p:nvSpPr>
        <p:spPr/>
        <p:txBody>
          <a:bodyPr/>
          <a:lstStyle/>
          <a:p>
            <a:r>
              <a:rPr lang="en-US" dirty="0"/>
              <a:t>Basic Science Part III: Learning Objectives</a:t>
            </a:r>
          </a:p>
        </p:txBody>
      </p:sp>
      <p:sp>
        <p:nvSpPr>
          <p:cNvPr id="3" name="Content Placeholder 2">
            <a:extLst>
              <a:ext uri="{FF2B5EF4-FFF2-40B4-BE49-F238E27FC236}">
                <a16:creationId xmlns:a16="http://schemas.microsoft.com/office/drawing/2014/main" id="{EABD7676-C9A3-4B8A-A149-C3E5D7676E48}"/>
              </a:ext>
            </a:extLst>
          </p:cNvPr>
          <p:cNvSpPr>
            <a:spLocks noGrp="1"/>
          </p:cNvSpPr>
          <p:nvPr>
            <p:ph idx="1"/>
          </p:nvPr>
        </p:nvSpPr>
        <p:spPr>
          <a:xfrm>
            <a:off x="-1" y="914400"/>
            <a:ext cx="12191999" cy="5574268"/>
          </a:xfrm>
        </p:spPr>
        <p:txBody>
          <a:bodyPr/>
          <a:lstStyle/>
          <a:p>
            <a:r>
              <a:rPr lang="en-US" dirty="0"/>
              <a:t>How is Gadolinium induced fibrosis treated?</a:t>
            </a:r>
          </a:p>
          <a:p>
            <a:r>
              <a:rPr lang="en-US" dirty="0"/>
              <a:t>What are the mechanisms by which these medications are thought to work?</a:t>
            </a:r>
          </a:p>
          <a:p>
            <a:r>
              <a:rPr lang="en-US" dirty="0"/>
              <a:t>How can we apply our current understanding of mechanism to propose new treatments for patients?</a:t>
            </a:r>
          </a:p>
          <a:p>
            <a:r>
              <a:rPr lang="en-US" dirty="0"/>
              <a:t>What remains to be understood about Gadolinium induced fibrosis?</a:t>
            </a:r>
          </a:p>
        </p:txBody>
      </p:sp>
    </p:spTree>
    <p:extLst>
      <p:ext uri="{BB962C8B-B14F-4D97-AF65-F5344CB8AC3E}">
        <p14:creationId xmlns:p14="http://schemas.microsoft.com/office/powerpoint/2010/main" val="1462753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9946-1887-1A42-89EF-44DCCB4004B7}"/>
              </a:ext>
            </a:extLst>
          </p:cNvPr>
          <p:cNvSpPr>
            <a:spLocks noGrp="1"/>
          </p:cNvSpPr>
          <p:nvPr>
            <p:ph type="title"/>
          </p:nvPr>
        </p:nvSpPr>
        <p:spPr/>
        <p:txBody>
          <a:bodyPr/>
          <a:lstStyle/>
          <a:p>
            <a:r>
              <a:rPr lang="en-US" dirty="0"/>
              <a:t>Prevention of GIF</a:t>
            </a:r>
          </a:p>
        </p:txBody>
      </p:sp>
      <p:sp>
        <p:nvSpPr>
          <p:cNvPr id="3" name="Content Placeholder 2">
            <a:extLst>
              <a:ext uri="{FF2B5EF4-FFF2-40B4-BE49-F238E27FC236}">
                <a16:creationId xmlns:a16="http://schemas.microsoft.com/office/drawing/2014/main" id="{8F63F235-35F3-8841-B039-BCD815F5BBC2}"/>
              </a:ext>
            </a:extLst>
          </p:cNvPr>
          <p:cNvSpPr>
            <a:spLocks noGrp="1"/>
          </p:cNvSpPr>
          <p:nvPr>
            <p:ph idx="1"/>
          </p:nvPr>
        </p:nvSpPr>
        <p:spPr>
          <a:xfrm>
            <a:off x="-1" y="914400"/>
            <a:ext cx="11743509" cy="5574268"/>
          </a:xfrm>
        </p:spPr>
        <p:txBody>
          <a:bodyPr/>
          <a:lstStyle/>
          <a:p>
            <a:r>
              <a:rPr lang="en-US" dirty="0"/>
              <a:t>In patients with decreased renal function consider alternative imaging modalities that do not use GBCAs</a:t>
            </a:r>
          </a:p>
          <a:p>
            <a:r>
              <a:rPr lang="en-US" dirty="0"/>
              <a:t>If GBCAs use is necessary, avoid high-risk GBCAs (i.e. open-chain nonionic) and use the lowest dose possible</a:t>
            </a:r>
          </a:p>
          <a:p>
            <a:r>
              <a:rPr lang="en-US" dirty="0"/>
              <a:t>In patients with severe renal failure perform hemodialysis immediately after GBCA exposure</a:t>
            </a:r>
          </a:p>
        </p:txBody>
      </p:sp>
      <p:sp>
        <p:nvSpPr>
          <p:cNvPr id="4" name="TextBox 3">
            <a:extLst>
              <a:ext uri="{FF2B5EF4-FFF2-40B4-BE49-F238E27FC236}">
                <a16:creationId xmlns:a16="http://schemas.microsoft.com/office/drawing/2014/main" id="{E1CABF3B-07D4-C146-9C8A-C225EE28A306}"/>
              </a:ext>
            </a:extLst>
          </p:cNvPr>
          <p:cNvSpPr txBox="1"/>
          <p:nvPr/>
        </p:nvSpPr>
        <p:spPr>
          <a:xfrm>
            <a:off x="10256141" y="6488668"/>
            <a:ext cx="2002664" cy="369332"/>
          </a:xfrm>
          <a:prstGeom prst="rect">
            <a:avLst/>
          </a:prstGeom>
          <a:noFill/>
        </p:spPr>
        <p:txBody>
          <a:bodyPr wrap="none" rtlCol="0">
            <a:spAutoFit/>
          </a:bodyPr>
          <a:lstStyle/>
          <a:p>
            <a:r>
              <a:rPr lang="en-US" dirty="0"/>
              <a:t>Todd and Kay 2016 </a:t>
            </a:r>
          </a:p>
        </p:txBody>
      </p:sp>
    </p:spTree>
    <p:extLst>
      <p:ext uri="{BB962C8B-B14F-4D97-AF65-F5344CB8AC3E}">
        <p14:creationId xmlns:p14="http://schemas.microsoft.com/office/powerpoint/2010/main" val="261647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D589-5476-3043-8521-57981967F369}"/>
              </a:ext>
            </a:extLst>
          </p:cNvPr>
          <p:cNvSpPr>
            <a:spLocks noGrp="1"/>
          </p:cNvSpPr>
          <p:nvPr>
            <p:ph type="title"/>
          </p:nvPr>
        </p:nvSpPr>
        <p:spPr/>
        <p:txBody>
          <a:bodyPr/>
          <a:lstStyle/>
          <a:p>
            <a:r>
              <a:rPr lang="en-US" dirty="0"/>
              <a:t>Treatment of GIF</a:t>
            </a:r>
          </a:p>
        </p:txBody>
      </p:sp>
      <p:sp>
        <p:nvSpPr>
          <p:cNvPr id="3" name="Content Placeholder 2">
            <a:extLst>
              <a:ext uri="{FF2B5EF4-FFF2-40B4-BE49-F238E27FC236}">
                <a16:creationId xmlns:a16="http://schemas.microsoft.com/office/drawing/2014/main" id="{D182E330-6401-1E4F-A275-7B22D275FD49}"/>
              </a:ext>
            </a:extLst>
          </p:cNvPr>
          <p:cNvSpPr>
            <a:spLocks noGrp="1"/>
          </p:cNvSpPr>
          <p:nvPr>
            <p:ph idx="1"/>
          </p:nvPr>
        </p:nvSpPr>
        <p:spPr/>
        <p:txBody>
          <a:bodyPr/>
          <a:lstStyle/>
          <a:p>
            <a:r>
              <a:rPr lang="en-US" dirty="0"/>
              <a:t>Potential treatments</a:t>
            </a:r>
          </a:p>
          <a:p>
            <a:pPr lvl="1"/>
            <a:r>
              <a:rPr lang="en-US" b="1" dirty="0"/>
              <a:t>Extracorporeal photopheresis with UVA</a:t>
            </a:r>
          </a:p>
          <a:p>
            <a:pPr lvl="1"/>
            <a:endParaRPr lang="en-US" dirty="0"/>
          </a:p>
        </p:txBody>
      </p:sp>
      <p:pic>
        <p:nvPicPr>
          <p:cNvPr id="9" name="Picture 8" descr="A screenshot of a cell phone&#10;&#10;Description automatically generated">
            <a:extLst>
              <a:ext uri="{FF2B5EF4-FFF2-40B4-BE49-F238E27FC236}">
                <a16:creationId xmlns:a16="http://schemas.microsoft.com/office/drawing/2014/main" id="{BEBC79C1-4116-F940-A511-DBD55589B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9934"/>
            <a:ext cx="11887200" cy="2743200"/>
          </a:xfrm>
          <a:prstGeom prst="rect">
            <a:avLst/>
          </a:prstGeom>
        </p:spPr>
      </p:pic>
      <p:sp>
        <p:nvSpPr>
          <p:cNvPr id="10" name="TextBox 9">
            <a:extLst>
              <a:ext uri="{FF2B5EF4-FFF2-40B4-BE49-F238E27FC236}">
                <a16:creationId xmlns:a16="http://schemas.microsoft.com/office/drawing/2014/main" id="{F67BBBFA-3408-4A46-8B9E-C8B98ABA1CCE}"/>
              </a:ext>
            </a:extLst>
          </p:cNvPr>
          <p:cNvSpPr txBox="1"/>
          <p:nvPr/>
        </p:nvSpPr>
        <p:spPr>
          <a:xfrm>
            <a:off x="10499870" y="6488668"/>
            <a:ext cx="1692130" cy="369332"/>
          </a:xfrm>
          <a:prstGeom prst="rect">
            <a:avLst/>
          </a:prstGeom>
          <a:noFill/>
        </p:spPr>
        <p:txBody>
          <a:bodyPr wrap="none" rtlCol="0">
            <a:spAutoFit/>
          </a:bodyPr>
          <a:lstStyle/>
          <a:p>
            <a:r>
              <a:rPr lang="en-US" dirty="0" err="1"/>
              <a:t>Kitko</a:t>
            </a:r>
            <a:r>
              <a:rPr lang="en-US" dirty="0"/>
              <a:t> et al. 2015</a:t>
            </a:r>
          </a:p>
        </p:txBody>
      </p:sp>
    </p:spTree>
    <p:extLst>
      <p:ext uri="{BB962C8B-B14F-4D97-AF65-F5344CB8AC3E}">
        <p14:creationId xmlns:p14="http://schemas.microsoft.com/office/powerpoint/2010/main" val="1897361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D589-5476-3043-8521-57981967F369}"/>
              </a:ext>
            </a:extLst>
          </p:cNvPr>
          <p:cNvSpPr>
            <a:spLocks noGrp="1"/>
          </p:cNvSpPr>
          <p:nvPr>
            <p:ph type="title"/>
          </p:nvPr>
        </p:nvSpPr>
        <p:spPr/>
        <p:txBody>
          <a:bodyPr/>
          <a:lstStyle/>
          <a:p>
            <a:r>
              <a:rPr lang="en-US" dirty="0"/>
              <a:t>Treatment of GIF</a:t>
            </a:r>
          </a:p>
        </p:txBody>
      </p:sp>
      <p:sp>
        <p:nvSpPr>
          <p:cNvPr id="3" name="Content Placeholder 2">
            <a:extLst>
              <a:ext uri="{FF2B5EF4-FFF2-40B4-BE49-F238E27FC236}">
                <a16:creationId xmlns:a16="http://schemas.microsoft.com/office/drawing/2014/main" id="{D182E330-6401-1E4F-A275-7B22D275FD49}"/>
              </a:ext>
            </a:extLst>
          </p:cNvPr>
          <p:cNvSpPr>
            <a:spLocks noGrp="1"/>
          </p:cNvSpPr>
          <p:nvPr>
            <p:ph idx="1"/>
          </p:nvPr>
        </p:nvSpPr>
        <p:spPr/>
        <p:txBody>
          <a:bodyPr/>
          <a:lstStyle/>
          <a:p>
            <a:r>
              <a:rPr lang="en-US" dirty="0"/>
              <a:t>Potential treatments</a:t>
            </a:r>
          </a:p>
          <a:p>
            <a:pPr lvl="1"/>
            <a:r>
              <a:rPr lang="en-US" dirty="0"/>
              <a:t>Extracorporeal photopheresis with UVA</a:t>
            </a:r>
          </a:p>
          <a:p>
            <a:pPr lvl="1"/>
            <a:r>
              <a:rPr lang="en-US" b="1" dirty="0"/>
              <a:t>Ultraviolet A phototherapy</a:t>
            </a:r>
          </a:p>
          <a:p>
            <a:pPr lvl="2"/>
            <a:r>
              <a:rPr lang="en-US" dirty="0"/>
              <a:t>Decreased procollagen synthesis</a:t>
            </a:r>
          </a:p>
          <a:p>
            <a:pPr lvl="1"/>
            <a:endParaRPr lang="en-US" dirty="0"/>
          </a:p>
          <a:p>
            <a:pPr lvl="1"/>
            <a:endParaRPr lang="en-US" dirty="0"/>
          </a:p>
        </p:txBody>
      </p:sp>
    </p:spTree>
    <p:extLst>
      <p:ext uri="{BB962C8B-B14F-4D97-AF65-F5344CB8AC3E}">
        <p14:creationId xmlns:p14="http://schemas.microsoft.com/office/powerpoint/2010/main" val="132230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title" idx="4294967295"/>
          </p:nvPr>
        </p:nvSpPr>
        <p:spPr>
          <a:xfrm>
            <a:off x="415600" y="593367"/>
            <a:ext cx="113608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dirty="0"/>
              <a:t>Stages of Chronic Kidney Disease</a:t>
            </a:r>
            <a:endParaRPr dirty="0"/>
          </a:p>
        </p:txBody>
      </p:sp>
      <p:graphicFrame>
        <p:nvGraphicFramePr>
          <p:cNvPr id="117" name="Google Shape;117;p23"/>
          <p:cNvGraphicFramePr/>
          <p:nvPr/>
        </p:nvGraphicFramePr>
        <p:xfrm>
          <a:off x="198268" y="1768475"/>
          <a:ext cx="11784434" cy="3324417"/>
        </p:xfrm>
        <a:graphic>
          <a:graphicData uri="http://schemas.openxmlformats.org/drawingml/2006/table">
            <a:tbl>
              <a:tblPr>
                <a:noFill/>
              </a:tblPr>
              <a:tblGrid>
                <a:gridCol w="1516667">
                  <a:extLst>
                    <a:ext uri="{9D8B030D-6E8A-4147-A177-3AD203B41FA5}">
                      <a16:colId xmlns:a16="http://schemas.microsoft.com/office/drawing/2014/main" val="20000"/>
                    </a:ext>
                  </a:extLst>
                </a:gridCol>
                <a:gridCol w="3595433">
                  <a:extLst>
                    <a:ext uri="{9D8B030D-6E8A-4147-A177-3AD203B41FA5}">
                      <a16:colId xmlns:a16="http://schemas.microsoft.com/office/drawing/2014/main" val="20001"/>
                    </a:ext>
                  </a:extLst>
                </a:gridCol>
                <a:gridCol w="3026067">
                  <a:extLst>
                    <a:ext uri="{9D8B030D-6E8A-4147-A177-3AD203B41FA5}">
                      <a16:colId xmlns:a16="http://schemas.microsoft.com/office/drawing/2014/main" val="20002"/>
                    </a:ext>
                  </a:extLst>
                </a:gridCol>
                <a:gridCol w="2282267">
                  <a:extLst>
                    <a:ext uri="{9D8B030D-6E8A-4147-A177-3AD203B41FA5}">
                      <a16:colId xmlns:a16="http://schemas.microsoft.com/office/drawing/2014/main" val="20003"/>
                    </a:ext>
                  </a:extLst>
                </a:gridCol>
                <a:gridCol w="1364000">
                  <a:extLst>
                    <a:ext uri="{9D8B030D-6E8A-4147-A177-3AD203B41FA5}">
                      <a16:colId xmlns:a16="http://schemas.microsoft.com/office/drawing/2014/main" val="20004"/>
                    </a:ext>
                  </a:extLst>
                </a:gridCol>
              </a:tblGrid>
              <a:tr h="626093">
                <a:tc>
                  <a:txBody>
                    <a:bodyPr/>
                    <a:lstStyle/>
                    <a:p>
                      <a:pPr marL="0" marR="0" lvl="0" indent="0" algn="ctr" rtl="0">
                        <a:lnSpc>
                          <a:spcPct val="100000"/>
                        </a:lnSpc>
                        <a:spcBef>
                          <a:spcPts val="0"/>
                        </a:spcBef>
                        <a:spcAft>
                          <a:spcPts val="0"/>
                        </a:spcAft>
                        <a:buClr>
                          <a:srgbClr val="FFFFFF"/>
                        </a:buClr>
                        <a:buSzPts val="1400"/>
                        <a:buFont typeface="Arial"/>
                        <a:buNone/>
                      </a:pPr>
                      <a:br>
                        <a:rPr lang="en" sz="1900" b="1" i="0" u="none" strike="noStrike" cap="none">
                          <a:solidFill>
                            <a:srgbClr val="FFFFFF"/>
                          </a:solidFill>
                          <a:latin typeface="Arial"/>
                          <a:ea typeface="Arial"/>
                          <a:cs typeface="Arial"/>
                          <a:sym typeface="Arial"/>
                        </a:rPr>
                      </a:br>
                      <a:r>
                        <a:rPr lang="en" sz="1900" b="1" i="0" u="none" strike="noStrike" cap="none">
                          <a:solidFill>
                            <a:srgbClr val="FFFFFF"/>
                          </a:solidFill>
                          <a:latin typeface="Arial"/>
                          <a:ea typeface="Arial"/>
                          <a:cs typeface="Arial"/>
                          <a:sym typeface="Arial"/>
                        </a:rPr>
                        <a:t>Stage</a:t>
                      </a:r>
                      <a:endParaRPr sz="1900" b="1" i="0" u="none" strike="noStrike" cap="none">
                        <a:solidFill>
                          <a:schemeClr val="accent2"/>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FFFFFF"/>
                        </a:buClr>
                        <a:buSzPts val="1400"/>
                        <a:buFont typeface="Arial"/>
                        <a:buNone/>
                      </a:pPr>
                      <a:br>
                        <a:rPr lang="en" sz="1900" b="1" i="0" u="none" strike="noStrike" cap="none">
                          <a:solidFill>
                            <a:srgbClr val="FFFFFF"/>
                          </a:solidFill>
                          <a:latin typeface="Arial"/>
                          <a:ea typeface="Arial"/>
                          <a:cs typeface="Arial"/>
                          <a:sym typeface="Arial"/>
                        </a:rPr>
                      </a:br>
                      <a:r>
                        <a:rPr lang="en" sz="1900" b="1" i="0" u="none" strike="noStrike" cap="none">
                          <a:solidFill>
                            <a:srgbClr val="FFFFFF"/>
                          </a:solidFill>
                          <a:latin typeface="Arial"/>
                          <a:ea typeface="Arial"/>
                          <a:cs typeface="Arial"/>
                          <a:sym typeface="Arial"/>
                        </a:rPr>
                        <a:t>Description</a:t>
                      </a:r>
                      <a:endParaRPr sz="1900" b="1" i="0" u="none" strike="noStrike" cap="none">
                        <a:solidFill>
                          <a:schemeClr val="accent2"/>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FFFFFF"/>
                        </a:buClr>
                        <a:buSzPts val="1400"/>
                        <a:buFont typeface="Arial"/>
                        <a:buNone/>
                      </a:pPr>
                      <a:r>
                        <a:rPr lang="en" sz="1900" b="1" i="0" u="none" strike="noStrike" cap="none">
                          <a:solidFill>
                            <a:srgbClr val="FFFFFF"/>
                          </a:solidFill>
                          <a:latin typeface="Arial"/>
                          <a:ea typeface="Arial"/>
                          <a:cs typeface="Arial"/>
                          <a:sym typeface="Arial"/>
                        </a:rPr>
                        <a:t>GFR</a:t>
                      </a:r>
                      <a:br>
                        <a:rPr lang="en" sz="1900" b="1" i="0" u="none" strike="noStrike" cap="none">
                          <a:solidFill>
                            <a:srgbClr val="FFFFFF"/>
                          </a:solidFill>
                          <a:latin typeface="Arial"/>
                          <a:ea typeface="Arial"/>
                          <a:cs typeface="Arial"/>
                          <a:sym typeface="Arial"/>
                        </a:rPr>
                      </a:br>
                      <a:r>
                        <a:rPr lang="en" sz="1900" b="1" i="0" u="none" strike="noStrike" cap="none">
                          <a:solidFill>
                            <a:srgbClr val="FFFFFF"/>
                          </a:solidFill>
                          <a:latin typeface="Arial"/>
                          <a:ea typeface="Arial"/>
                          <a:cs typeface="Arial"/>
                          <a:sym typeface="Arial"/>
                        </a:rPr>
                        <a:t>(mL/min/1.73 m</a:t>
                      </a:r>
                      <a:r>
                        <a:rPr lang="en" sz="1900" b="1" i="0" u="none" strike="noStrike" cap="none" baseline="30000">
                          <a:solidFill>
                            <a:srgbClr val="FFFFFF"/>
                          </a:solidFill>
                          <a:latin typeface="Arial"/>
                          <a:ea typeface="Arial"/>
                          <a:cs typeface="Arial"/>
                          <a:sym typeface="Arial"/>
                        </a:rPr>
                        <a:t>2</a:t>
                      </a:r>
                      <a:r>
                        <a:rPr lang="en" sz="1900" b="1" i="0" u="none" strike="noStrike" cap="none">
                          <a:solidFill>
                            <a:srgbClr val="FFFFFF"/>
                          </a:solidFill>
                          <a:latin typeface="Arial"/>
                          <a:ea typeface="Arial"/>
                          <a:cs typeface="Arial"/>
                          <a:sym typeface="Arial"/>
                        </a:rPr>
                        <a:t>)</a:t>
                      </a:r>
                      <a:endParaRPr sz="1900" b="1" i="0" u="none" strike="noStrike" cap="none">
                        <a:solidFill>
                          <a:schemeClr val="accent2"/>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FFFFFF"/>
                        </a:buClr>
                        <a:buSzPts val="1400"/>
                        <a:buFont typeface="Arial"/>
                        <a:buNone/>
                      </a:pPr>
                      <a:br>
                        <a:rPr lang="en" sz="1900" b="1" i="0" u="none" strike="noStrike" cap="none">
                          <a:solidFill>
                            <a:srgbClr val="FFFFFF"/>
                          </a:solidFill>
                          <a:latin typeface="Arial"/>
                          <a:ea typeface="Arial"/>
                          <a:cs typeface="Arial"/>
                          <a:sym typeface="Arial"/>
                        </a:rPr>
                      </a:br>
                      <a:r>
                        <a:rPr lang="en" sz="1900" b="1" i="0" u="none" strike="noStrike" cap="none">
                          <a:solidFill>
                            <a:srgbClr val="FFFFFF"/>
                          </a:solidFill>
                          <a:latin typeface="Arial"/>
                          <a:ea typeface="Arial"/>
                          <a:cs typeface="Arial"/>
                          <a:sym typeface="Arial"/>
                        </a:rPr>
                        <a:t>N (1000s)</a:t>
                      </a:r>
                      <a:endParaRPr sz="1900" b="1" i="0" u="none" strike="noStrike" cap="none">
                        <a:solidFill>
                          <a:schemeClr val="accent2"/>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FFFFFF"/>
                        </a:buClr>
                        <a:buSzPts val="1400"/>
                        <a:buFont typeface="Arial"/>
                        <a:buNone/>
                      </a:pPr>
                      <a:br>
                        <a:rPr lang="en" sz="1900" b="1" i="0" u="none" strike="noStrike" cap="none">
                          <a:solidFill>
                            <a:srgbClr val="FFFFFF"/>
                          </a:solidFill>
                          <a:latin typeface="Arial"/>
                          <a:ea typeface="Arial"/>
                          <a:cs typeface="Arial"/>
                          <a:sym typeface="Arial"/>
                        </a:rPr>
                      </a:br>
                      <a:r>
                        <a:rPr lang="en" sz="1900" b="1" i="0" u="none" strike="noStrike" cap="none">
                          <a:solidFill>
                            <a:srgbClr val="FFFFFF"/>
                          </a:solidFill>
                          <a:latin typeface="Arial"/>
                          <a:ea typeface="Arial"/>
                          <a:cs typeface="Arial"/>
                          <a:sym typeface="Arial"/>
                        </a:rPr>
                        <a:t>%</a:t>
                      </a:r>
                      <a:endParaRPr sz="1900" b="1" i="0" u="none" strike="noStrike" cap="none">
                        <a:solidFill>
                          <a:schemeClr val="accent2"/>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626093">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1</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Kidney damage</a:t>
                      </a:r>
                      <a:br>
                        <a:rPr lang="en" sz="1900" b="0" i="0" u="none" strike="noStrike" cap="none">
                          <a:solidFill>
                            <a:srgbClr val="000000"/>
                          </a:solidFill>
                          <a:latin typeface="Arial"/>
                          <a:ea typeface="Arial"/>
                          <a:cs typeface="Arial"/>
                          <a:sym typeface="Arial"/>
                        </a:rPr>
                      </a:br>
                      <a:r>
                        <a:rPr lang="en" sz="1900" b="0" i="0" u="none" strike="noStrike" cap="none">
                          <a:solidFill>
                            <a:srgbClr val="000000"/>
                          </a:solidFill>
                          <a:latin typeface="Arial"/>
                          <a:ea typeface="Arial"/>
                          <a:cs typeface="Arial"/>
                          <a:sym typeface="Arial"/>
                        </a:rPr>
                        <a:t>with normal or ↑ GFR</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≥90</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3,600</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1.8</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extLst>
                  <a:ext uri="{0D108BD9-81ED-4DB2-BD59-A6C34878D82A}">
                    <a16:rowId xmlns:a16="http://schemas.microsoft.com/office/drawing/2014/main" val="10001"/>
                  </a:ext>
                </a:extLst>
              </a:tr>
              <a:tr h="626093">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2</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Kidney damage</a:t>
                      </a:r>
                      <a:br>
                        <a:rPr lang="en" sz="1900" b="0" i="0" u="none" strike="noStrike" cap="none">
                          <a:solidFill>
                            <a:srgbClr val="000000"/>
                          </a:solidFill>
                          <a:latin typeface="Arial"/>
                          <a:ea typeface="Arial"/>
                          <a:cs typeface="Arial"/>
                          <a:sym typeface="Arial"/>
                        </a:rPr>
                      </a:br>
                      <a:r>
                        <a:rPr lang="en" sz="1900" b="0" i="0" u="none" strike="noStrike" cap="none">
                          <a:solidFill>
                            <a:srgbClr val="000000"/>
                          </a:solidFill>
                          <a:latin typeface="Arial"/>
                          <a:ea typeface="Arial"/>
                          <a:cs typeface="Arial"/>
                          <a:sym typeface="Arial"/>
                        </a:rPr>
                        <a:t>with mild ↓ GFR</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60-89</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6,500</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b="0" i="0" u="none" strike="noStrike" cap="none">
                          <a:solidFill>
                            <a:srgbClr val="000000"/>
                          </a:solidFill>
                          <a:latin typeface="Arial"/>
                          <a:ea typeface="Arial"/>
                          <a:cs typeface="Arial"/>
                          <a:sym typeface="Arial"/>
                        </a:rPr>
                        <a:t>3.2</a:t>
                      </a:r>
                      <a:endParaRPr sz="1900" b="0" i="0" u="none" strike="noStrike" cap="none">
                        <a:solidFill>
                          <a:schemeClr val="dk1"/>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extLst>
                  <a:ext uri="{0D108BD9-81ED-4DB2-BD59-A6C34878D82A}">
                    <a16:rowId xmlns:a16="http://schemas.microsoft.com/office/drawing/2014/main" val="10002"/>
                  </a:ext>
                </a:extLst>
              </a:tr>
              <a:tr h="341613">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3</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Moderate ↓ GFR</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30-59</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15,500</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7.7</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extLst>
                  <a:ext uri="{0D108BD9-81ED-4DB2-BD59-A6C34878D82A}">
                    <a16:rowId xmlns:a16="http://schemas.microsoft.com/office/drawing/2014/main" val="10003"/>
                  </a:ext>
                </a:extLst>
              </a:tr>
              <a:tr h="341613">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4</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Severe ↓ GFR</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15-29</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700</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0.4</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8EF"/>
                    </a:solidFill>
                  </a:tcPr>
                </a:tc>
                <a:extLst>
                  <a:ext uri="{0D108BD9-81ED-4DB2-BD59-A6C34878D82A}">
                    <a16:rowId xmlns:a16="http://schemas.microsoft.com/office/drawing/2014/main" val="10004"/>
                  </a:ext>
                </a:extLst>
              </a:tr>
              <a:tr h="722267">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5</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Kidney failure</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&lt;15</a:t>
                      </a:r>
                      <a:br>
                        <a:rPr lang="en" sz="1900" b="0" i="0" u="none" strike="noStrike" cap="none">
                          <a:solidFill>
                            <a:srgbClr val="FF0000"/>
                          </a:solidFill>
                          <a:latin typeface="Arial"/>
                          <a:ea typeface="Arial"/>
                          <a:cs typeface="Arial"/>
                          <a:sym typeface="Arial"/>
                        </a:rPr>
                      </a:br>
                      <a:r>
                        <a:rPr lang="en" sz="1900" b="0" i="0" u="none" strike="noStrike" cap="none">
                          <a:solidFill>
                            <a:srgbClr val="FF0000"/>
                          </a:solidFill>
                          <a:latin typeface="Arial"/>
                          <a:ea typeface="Arial"/>
                          <a:cs typeface="Arial"/>
                          <a:sym typeface="Arial"/>
                        </a:rPr>
                        <a:t>(or dialysis or transplant)</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580</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 sz="1900" b="0" i="0" u="none" strike="noStrike" cap="none">
                          <a:solidFill>
                            <a:srgbClr val="FF0000"/>
                          </a:solidFill>
                          <a:latin typeface="Arial"/>
                          <a:ea typeface="Arial"/>
                          <a:cs typeface="Arial"/>
                          <a:sym typeface="Arial"/>
                        </a:rPr>
                        <a:t>0.3</a:t>
                      </a:r>
                      <a:endParaRPr sz="1900" b="1" i="0" u="none" strike="noStrike" cap="none">
                        <a:solidFill>
                          <a:srgbClr val="FF0000"/>
                        </a:solidFill>
                        <a:latin typeface="Arial"/>
                        <a:ea typeface="Arial"/>
                        <a:cs typeface="Arial"/>
                        <a:sym typeface="Arial"/>
                      </a:endParaRPr>
                    </a:p>
                  </a:txBody>
                  <a:tcPr marL="25400" marR="25400" marT="28567" marB="28567">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DCDDE"/>
                    </a:solidFill>
                  </a:tcPr>
                </a:tc>
                <a:extLst>
                  <a:ext uri="{0D108BD9-81ED-4DB2-BD59-A6C34878D82A}">
                    <a16:rowId xmlns:a16="http://schemas.microsoft.com/office/drawing/2014/main" val="10005"/>
                  </a:ext>
                </a:extLst>
              </a:tr>
            </a:tbl>
          </a:graphicData>
        </a:graphic>
      </p:graphicFrame>
      <p:sp>
        <p:nvSpPr>
          <p:cNvPr id="118" name="Google Shape;118;p23"/>
          <p:cNvSpPr txBox="1"/>
          <p:nvPr/>
        </p:nvSpPr>
        <p:spPr>
          <a:xfrm>
            <a:off x="8911167" y="1781175"/>
            <a:ext cx="1778000" cy="331788"/>
          </a:xfrm>
          <a:prstGeom prst="rect">
            <a:avLst/>
          </a:prstGeom>
          <a:noFill/>
          <a:ln>
            <a:noFill/>
          </a:ln>
        </p:spPr>
        <p:txBody>
          <a:bodyPr spcFirstLastPara="1" wrap="square" lIns="25400" tIns="38100" rIns="25400" bIns="38100" anchor="t" anchorCtr="0">
            <a:noAutofit/>
          </a:bodyPr>
          <a:lstStyle/>
          <a:p>
            <a:pPr defTabSz="1219170">
              <a:buClr>
                <a:srgbClr val="212121"/>
              </a:buClr>
              <a:buSzPts val="1800"/>
            </a:pPr>
            <a:r>
              <a:rPr lang="en" sz="2400" b="1" kern="0">
                <a:solidFill>
                  <a:srgbClr val="212121"/>
                </a:solidFill>
                <a:latin typeface="Arial"/>
                <a:ea typeface="Arial"/>
                <a:cs typeface="Arial"/>
                <a:sym typeface="Arial"/>
              </a:rPr>
              <a:t>Prevalence*</a:t>
            </a:r>
            <a:endParaRPr sz="1867" kern="0">
              <a:solidFill>
                <a:srgbClr val="000000"/>
              </a:solidFill>
              <a:latin typeface="Arial"/>
              <a:cs typeface="Arial"/>
              <a:sym typeface="Arial"/>
            </a:endParaRPr>
          </a:p>
        </p:txBody>
      </p:sp>
      <p:sp>
        <p:nvSpPr>
          <p:cNvPr id="119" name="Google Shape;119;p23"/>
          <p:cNvSpPr txBox="1"/>
          <p:nvPr/>
        </p:nvSpPr>
        <p:spPr>
          <a:xfrm>
            <a:off x="420867" y="5042596"/>
            <a:ext cx="11439200" cy="940000"/>
          </a:xfrm>
          <a:prstGeom prst="rect">
            <a:avLst/>
          </a:prstGeom>
          <a:noFill/>
          <a:ln>
            <a:noFill/>
          </a:ln>
        </p:spPr>
        <p:txBody>
          <a:bodyPr spcFirstLastPara="1" wrap="square" lIns="25400" tIns="38100" rIns="25400" bIns="38100" anchor="t" anchorCtr="0">
            <a:noAutofit/>
          </a:bodyPr>
          <a:lstStyle/>
          <a:p>
            <a:pPr defTabSz="1219170">
              <a:buClr>
                <a:srgbClr val="000000"/>
              </a:buClr>
              <a:buSzPts val="1600"/>
            </a:pPr>
            <a:r>
              <a:rPr lang="en" sz="1600" kern="0" dirty="0">
                <a:solidFill>
                  <a:srgbClr val="000000"/>
                </a:solidFill>
                <a:latin typeface="Arial"/>
                <a:ea typeface="Arial"/>
                <a:cs typeface="Arial"/>
                <a:sym typeface="Arial"/>
              </a:rPr>
              <a:t>*Data for Stages 1-4 from NHANES IV (1999-2004).  Population of 200 million adults age ≥20 years.  Data for Stage 5 from USRDS (2008) include approximately 355,000 patients treated by dialysis and approximately 151,000 patients treated with renal transplantation and assume 74,000 additional patients not on dialysis.</a:t>
            </a:r>
            <a:endParaRPr sz="1600" kern="0" dirty="0">
              <a:solidFill>
                <a:srgbClr val="000000"/>
              </a:solidFill>
              <a:latin typeface="Arial"/>
              <a:cs typeface="Arial"/>
              <a:sym typeface="Arial"/>
            </a:endParaRPr>
          </a:p>
        </p:txBody>
      </p:sp>
      <p:sp>
        <p:nvSpPr>
          <p:cNvPr id="120" name="Google Shape;120;p23"/>
          <p:cNvSpPr txBox="1"/>
          <p:nvPr/>
        </p:nvSpPr>
        <p:spPr>
          <a:xfrm>
            <a:off x="198272" y="5948367"/>
            <a:ext cx="11889200" cy="604800"/>
          </a:xfrm>
          <a:prstGeom prst="rect">
            <a:avLst/>
          </a:prstGeom>
          <a:noFill/>
          <a:ln>
            <a:noFill/>
          </a:ln>
        </p:spPr>
        <p:txBody>
          <a:bodyPr spcFirstLastPara="1" wrap="square" lIns="25400" tIns="38100" rIns="25400" bIns="38100" anchor="t" anchorCtr="0">
            <a:noAutofit/>
          </a:bodyPr>
          <a:lstStyle/>
          <a:p>
            <a:pPr defTabSz="1219170">
              <a:buClr>
                <a:srgbClr val="000000"/>
              </a:buClr>
              <a:buSzPts val="1200"/>
            </a:pPr>
            <a:r>
              <a:rPr lang="en" sz="1333" i="1" kern="0">
                <a:solidFill>
                  <a:srgbClr val="000000"/>
                </a:solidFill>
                <a:latin typeface="Arial"/>
                <a:ea typeface="Arial"/>
                <a:cs typeface="Arial"/>
                <a:sym typeface="Arial"/>
              </a:rPr>
              <a:t>National Kidney Foundation. K/DOQI Clinical practice guidelines for chronic kidney disease: evaluation, classification, and stratification. Am J Kidney Dis. 2000; 39 [Suppl 1]: 1–237;</a:t>
            </a:r>
            <a:br>
              <a:rPr lang="en" sz="1333" i="1" kern="0">
                <a:solidFill>
                  <a:srgbClr val="000000"/>
                </a:solidFill>
                <a:latin typeface="Arial"/>
                <a:ea typeface="Arial"/>
                <a:cs typeface="Arial"/>
                <a:sym typeface="Arial"/>
              </a:rPr>
            </a:br>
            <a:r>
              <a:rPr lang="en" sz="1333" i="1" kern="0">
                <a:solidFill>
                  <a:srgbClr val="000000"/>
                </a:solidFill>
                <a:latin typeface="Arial"/>
                <a:ea typeface="Arial"/>
                <a:cs typeface="Arial"/>
                <a:sym typeface="Arial"/>
              </a:rPr>
              <a:t>J Coresh  et al. JAMA 2007;298:2038-2047; USRDS 2008.</a:t>
            </a:r>
            <a:endParaRPr sz="1333" i="1" kern="0">
              <a:solidFill>
                <a:srgbClr val="000000"/>
              </a:solidFill>
              <a:latin typeface="Arial"/>
              <a:ea typeface="Arial"/>
              <a:cs typeface="Arial"/>
              <a:sym typeface="Arial"/>
            </a:endParaRPr>
          </a:p>
        </p:txBody>
      </p:sp>
      <p:sp>
        <p:nvSpPr>
          <p:cNvPr id="121" name="Google Shape;121;p23"/>
          <p:cNvSpPr txBox="1"/>
          <p:nvPr/>
        </p:nvSpPr>
        <p:spPr>
          <a:xfrm>
            <a:off x="8559400" y="6467300"/>
            <a:ext cx="4747200" cy="19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a:cs typeface="Arial"/>
                <a:sym typeface="Arial"/>
              </a:rPr>
              <a:t>Slide courtesy of Dr. Jonathan Kay</a:t>
            </a:r>
            <a:endParaRPr sz="1600" kern="0" dirty="0">
              <a:solidFill>
                <a:srgbClr val="000000"/>
              </a:solidFill>
              <a:latin typeface="Arial"/>
              <a:cs typeface="Arial"/>
              <a:sym typeface="Arial"/>
            </a:endParaRPr>
          </a:p>
        </p:txBody>
      </p:sp>
    </p:spTree>
    <p:extLst>
      <p:ext uri="{BB962C8B-B14F-4D97-AF65-F5344CB8AC3E}">
        <p14:creationId xmlns:p14="http://schemas.microsoft.com/office/powerpoint/2010/main" val="2876740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D589-5476-3043-8521-57981967F369}"/>
              </a:ext>
            </a:extLst>
          </p:cNvPr>
          <p:cNvSpPr>
            <a:spLocks noGrp="1"/>
          </p:cNvSpPr>
          <p:nvPr>
            <p:ph type="title"/>
          </p:nvPr>
        </p:nvSpPr>
        <p:spPr/>
        <p:txBody>
          <a:bodyPr/>
          <a:lstStyle/>
          <a:p>
            <a:r>
              <a:rPr lang="en-US" dirty="0"/>
              <a:t>Treatment of GIF</a:t>
            </a:r>
          </a:p>
        </p:txBody>
      </p:sp>
      <p:sp>
        <p:nvSpPr>
          <p:cNvPr id="3" name="Content Placeholder 2">
            <a:extLst>
              <a:ext uri="{FF2B5EF4-FFF2-40B4-BE49-F238E27FC236}">
                <a16:creationId xmlns:a16="http://schemas.microsoft.com/office/drawing/2014/main" id="{D182E330-6401-1E4F-A275-7B22D275FD49}"/>
              </a:ext>
            </a:extLst>
          </p:cNvPr>
          <p:cNvSpPr>
            <a:spLocks noGrp="1"/>
          </p:cNvSpPr>
          <p:nvPr>
            <p:ph idx="1"/>
          </p:nvPr>
        </p:nvSpPr>
        <p:spPr/>
        <p:txBody>
          <a:bodyPr/>
          <a:lstStyle/>
          <a:p>
            <a:r>
              <a:rPr lang="en-US" dirty="0"/>
              <a:t>Potential treatments</a:t>
            </a:r>
          </a:p>
          <a:p>
            <a:pPr lvl="1"/>
            <a:r>
              <a:rPr lang="en-US" dirty="0"/>
              <a:t>Extracorporeal photopheresis with UVA</a:t>
            </a:r>
          </a:p>
          <a:p>
            <a:pPr lvl="1"/>
            <a:r>
              <a:rPr lang="en-US" dirty="0"/>
              <a:t>Ultraviolet A phototherapy</a:t>
            </a:r>
          </a:p>
          <a:p>
            <a:pPr lvl="1"/>
            <a:r>
              <a:rPr lang="en-US" b="1" dirty="0"/>
              <a:t>Pentoxifylline</a:t>
            </a:r>
          </a:p>
          <a:p>
            <a:pPr lvl="1"/>
            <a:endParaRPr lang="en-US" dirty="0"/>
          </a:p>
        </p:txBody>
      </p:sp>
      <p:pic>
        <p:nvPicPr>
          <p:cNvPr id="5" name="Picture 2" descr="figure1">
            <a:extLst>
              <a:ext uri="{FF2B5EF4-FFF2-40B4-BE49-F238E27FC236}">
                <a16:creationId xmlns:a16="http://schemas.microsoft.com/office/drawing/2014/main" id="{F8B52EF2-EFD4-C449-866C-6BB13C72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39679"/>
            <a:ext cx="5923935" cy="47786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0F6C790-DC0E-6E48-9511-D3DCBF56BDBF}"/>
              </a:ext>
            </a:extLst>
          </p:cNvPr>
          <p:cNvSpPr/>
          <p:nvPr/>
        </p:nvSpPr>
        <p:spPr>
          <a:xfrm>
            <a:off x="10505767" y="2365242"/>
            <a:ext cx="1622323" cy="20276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ED762C3-3BAE-7742-9EDF-3CE481A9E9FB}"/>
              </a:ext>
            </a:extLst>
          </p:cNvPr>
          <p:cNvGrpSpPr/>
          <p:nvPr/>
        </p:nvGrpSpPr>
        <p:grpSpPr>
          <a:xfrm>
            <a:off x="10562164" y="2421211"/>
            <a:ext cx="1457771" cy="543627"/>
            <a:chOff x="5228164" y="3147376"/>
            <a:chExt cx="1457771" cy="543627"/>
          </a:xfrm>
        </p:grpSpPr>
        <p:sp>
          <p:nvSpPr>
            <p:cNvPr id="8" name="TextBox 7">
              <a:extLst>
                <a:ext uri="{FF2B5EF4-FFF2-40B4-BE49-F238E27FC236}">
                  <a16:creationId xmlns:a16="http://schemas.microsoft.com/office/drawing/2014/main" id="{AC14B1B7-7E3E-0544-99D1-6429E5A50309}"/>
                </a:ext>
              </a:extLst>
            </p:cNvPr>
            <p:cNvSpPr txBox="1"/>
            <p:nvPr/>
          </p:nvSpPr>
          <p:spPr>
            <a:xfrm>
              <a:off x="5228164" y="3147376"/>
              <a:ext cx="1457771" cy="369332"/>
            </a:xfrm>
            <a:prstGeom prst="rect">
              <a:avLst/>
            </a:prstGeom>
            <a:noFill/>
          </p:spPr>
          <p:txBody>
            <a:bodyPr wrap="none" rtlCol="0">
              <a:spAutoFit/>
            </a:bodyPr>
            <a:lstStyle/>
            <a:p>
              <a:r>
                <a:rPr lang="en-US" dirty="0"/>
                <a:t>pentoxifylline</a:t>
              </a:r>
            </a:p>
          </p:txBody>
        </p:sp>
        <p:cxnSp>
          <p:nvCxnSpPr>
            <p:cNvPr id="10" name="Straight Connector 9">
              <a:extLst>
                <a:ext uri="{FF2B5EF4-FFF2-40B4-BE49-F238E27FC236}">
                  <a16:creationId xmlns:a16="http://schemas.microsoft.com/office/drawing/2014/main" id="{C57F08D8-FA1B-9448-BA84-0040D6F5395E}"/>
                </a:ext>
              </a:extLst>
            </p:cNvPr>
            <p:cNvCxnSpPr>
              <a:stCxn id="8" idx="2"/>
            </p:cNvCxnSpPr>
            <p:nvPr/>
          </p:nvCxnSpPr>
          <p:spPr>
            <a:xfrm flipH="1">
              <a:off x="5957049" y="3516708"/>
              <a:ext cx="1" cy="165944"/>
            </a:xfrm>
            <a:prstGeom prst="line">
              <a:avLst/>
            </a:prstGeom>
            <a:ln w="28575">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ED4F6B-0EF7-4C45-91F0-F9F36A5173A8}"/>
                </a:ext>
              </a:extLst>
            </p:cNvPr>
            <p:cNvCxnSpPr>
              <a:cxnSpLocks/>
            </p:cNvCxnSpPr>
            <p:nvPr/>
          </p:nvCxnSpPr>
          <p:spPr>
            <a:xfrm flipH="1">
              <a:off x="5864547" y="3691003"/>
              <a:ext cx="185003" cy="0"/>
            </a:xfrm>
            <a:prstGeom prst="line">
              <a:avLst/>
            </a:prstGeom>
            <a:ln w="28575">
              <a:solidFill>
                <a:srgbClr val="FF0000"/>
              </a:solidFill>
            </a:ln>
            <a:effectLst/>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DA257CD-74F9-5344-A7E4-4DD13A7C4194}"/>
              </a:ext>
            </a:extLst>
          </p:cNvPr>
          <p:cNvSpPr txBox="1"/>
          <p:nvPr/>
        </p:nvSpPr>
        <p:spPr>
          <a:xfrm>
            <a:off x="9672464" y="6488668"/>
            <a:ext cx="2519536" cy="369332"/>
          </a:xfrm>
          <a:prstGeom prst="rect">
            <a:avLst/>
          </a:prstGeom>
          <a:noFill/>
        </p:spPr>
        <p:txBody>
          <a:bodyPr wrap="none" rtlCol="0">
            <a:spAutoFit/>
          </a:bodyPr>
          <a:lstStyle/>
          <a:p>
            <a:r>
              <a:rPr lang="en-US" dirty="0"/>
              <a:t>Palladino, MA </a:t>
            </a:r>
            <a:r>
              <a:rPr lang="en-US" i="1" dirty="0"/>
              <a:t>et al</a:t>
            </a:r>
            <a:r>
              <a:rPr lang="en-US" dirty="0"/>
              <a:t>. 2003</a:t>
            </a:r>
          </a:p>
        </p:txBody>
      </p:sp>
    </p:spTree>
    <p:extLst>
      <p:ext uri="{BB962C8B-B14F-4D97-AF65-F5344CB8AC3E}">
        <p14:creationId xmlns:p14="http://schemas.microsoft.com/office/powerpoint/2010/main" val="4006450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D589-5476-3043-8521-57981967F369}"/>
              </a:ext>
            </a:extLst>
          </p:cNvPr>
          <p:cNvSpPr>
            <a:spLocks noGrp="1"/>
          </p:cNvSpPr>
          <p:nvPr>
            <p:ph type="title"/>
          </p:nvPr>
        </p:nvSpPr>
        <p:spPr/>
        <p:txBody>
          <a:bodyPr/>
          <a:lstStyle/>
          <a:p>
            <a:r>
              <a:rPr lang="en-US" dirty="0"/>
              <a:t>Treatment of GIF</a:t>
            </a:r>
          </a:p>
        </p:txBody>
      </p:sp>
      <p:sp>
        <p:nvSpPr>
          <p:cNvPr id="3" name="Content Placeholder 2">
            <a:extLst>
              <a:ext uri="{FF2B5EF4-FFF2-40B4-BE49-F238E27FC236}">
                <a16:creationId xmlns:a16="http://schemas.microsoft.com/office/drawing/2014/main" id="{D182E330-6401-1E4F-A275-7B22D275FD49}"/>
              </a:ext>
            </a:extLst>
          </p:cNvPr>
          <p:cNvSpPr>
            <a:spLocks noGrp="1"/>
          </p:cNvSpPr>
          <p:nvPr>
            <p:ph idx="1"/>
          </p:nvPr>
        </p:nvSpPr>
        <p:spPr/>
        <p:txBody>
          <a:bodyPr/>
          <a:lstStyle/>
          <a:p>
            <a:r>
              <a:rPr lang="en-US" dirty="0"/>
              <a:t>Potential treatments</a:t>
            </a:r>
          </a:p>
          <a:p>
            <a:pPr lvl="1"/>
            <a:r>
              <a:rPr lang="en-US" dirty="0"/>
              <a:t>Extracorporeal photopheresis with UVA</a:t>
            </a:r>
          </a:p>
          <a:p>
            <a:pPr lvl="1"/>
            <a:r>
              <a:rPr lang="en-US" dirty="0"/>
              <a:t>Ultraviolet A phototherapy</a:t>
            </a:r>
          </a:p>
          <a:p>
            <a:pPr lvl="1"/>
            <a:r>
              <a:rPr lang="en-US" dirty="0"/>
              <a:t>Pentoxifylline</a:t>
            </a:r>
          </a:p>
          <a:p>
            <a:pPr lvl="1"/>
            <a:r>
              <a:rPr lang="en-US" b="1" dirty="0"/>
              <a:t>Sodium thiosulfate</a:t>
            </a:r>
          </a:p>
          <a:p>
            <a:pPr lvl="2"/>
            <a:r>
              <a:rPr lang="en-US" dirty="0"/>
              <a:t>Direct chelation of Gd</a:t>
            </a:r>
            <a:r>
              <a:rPr lang="en-US" baseline="30000" dirty="0"/>
              <a:t>+3</a:t>
            </a:r>
            <a:endParaRPr lang="en-US" dirty="0"/>
          </a:p>
          <a:p>
            <a:pPr lvl="2"/>
            <a:r>
              <a:rPr lang="en-US" dirty="0"/>
              <a:t>Antioxidant effect</a:t>
            </a:r>
          </a:p>
          <a:p>
            <a:pPr lvl="2"/>
            <a:r>
              <a:rPr lang="en-US" dirty="0"/>
              <a:t>Reduced TGF</a:t>
            </a:r>
            <a:r>
              <a:rPr lang="el-GR" dirty="0"/>
              <a:t>β</a:t>
            </a:r>
            <a:r>
              <a:rPr lang="en-US" dirty="0"/>
              <a:t> signaling leading to decreased tissue fibrosis</a:t>
            </a:r>
          </a:p>
          <a:p>
            <a:pPr lvl="1"/>
            <a:endParaRPr lang="en-US" dirty="0"/>
          </a:p>
        </p:txBody>
      </p:sp>
      <p:pic>
        <p:nvPicPr>
          <p:cNvPr id="9" name="Picture 8" descr="A close up of a logo&#10;&#10;Description automatically generated">
            <a:extLst>
              <a:ext uri="{FF2B5EF4-FFF2-40B4-BE49-F238E27FC236}">
                <a16:creationId xmlns:a16="http://schemas.microsoft.com/office/drawing/2014/main" id="{01C74BD7-51AA-234B-B5B5-DFC2BE6D7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465320"/>
            <a:ext cx="8229600" cy="1828800"/>
          </a:xfrm>
          <a:prstGeom prst="rect">
            <a:avLst/>
          </a:prstGeom>
        </p:spPr>
      </p:pic>
      <p:sp>
        <p:nvSpPr>
          <p:cNvPr id="25" name="TextBox 24">
            <a:extLst>
              <a:ext uri="{FF2B5EF4-FFF2-40B4-BE49-F238E27FC236}">
                <a16:creationId xmlns:a16="http://schemas.microsoft.com/office/drawing/2014/main" id="{707E3ADA-82D8-9E43-9BC2-059D0FA4523D}"/>
              </a:ext>
            </a:extLst>
          </p:cNvPr>
          <p:cNvSpPr txBox="1"/>
          <p:nvPr/>
        </p:nvSpPr>
        <p:spPr>
          <a:xfrm>
            <a:off x="9674516" y="6488668"/>
            <a:ext cx="2517484" cy="369332"/>
          </a:xfrm>
          <a:prstGeom prst="rect">
            <a:avLst/>
          </a:prstGeom>
          <a:noFill/>
        </p:spPr>
        <p:txBody>
          <a:bodyPr wrap="none" rtlCol="0">
            <a:spAutoFit/>
          </a:bodyPr>
          <a:lstStyle/>
          <a:p>
            <a:r>
              <a:rPr lang="en-US" dirty="0"/>
              <a:t>Wynn and </a:t>
            </a:r>
            <a:r>
              <a:rPr lang="en-US" dirty="0" err="1"/>
              <a:t>Vannella</a:t>
            </a:r>
            <a:r>
              <a:rPr lang="en-US" dirty="0"/>
              <a:t> 2016</a:t>
            </a:r>
          </a:p>
        </p:txBody>
      </p:sp>
    </p:spTree>
    <p:extLst>
      <p:ext uri="{BB962C8B-B14F-4D97-AF65-F5344CB8AC3E}">
        <p14:creationId xmlns:p14="http://schemas.microsoft.com/office/powerpoint/2010/main" val="1990880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D589-5476-3043-8521-57981967F369}"/>
              </a:ext>
            </a:extLst>
          </p:cNvPr>
          <p:cNvSpPr>
            <a:spLocks noGrp="1"/>
          </p:cNvSpPr>
          <p:nvPr>
            <p:ph type="title"/>
          </p:nvPr>
        </p:nvSpPr>
        <p:spPr/>
        <p:txBody>
          <a:bodyPr/>
          <a:lstStyle/>
          <a:p>
            <a:r>
              <a:rPr lang="en-US" dirty="0"/>
              <a:t>Treatment of GIF</a:t>
            </a:r>
          </a:p>
        </p:txBody>
      </p:sp>
      <p:sp>
        <p:nvSpPr>
          <p:cNvPr id="3" name="Content Placeholder 2">
            <a:extLst>
              <a:ext uri="{FF2B5EF4-FFF2-40B4-BE49-F238E27FC236}">
                <a16:creationId xmlns:a16="http://schemas.microsoft.com/office/drawing/2014/main" id="{D182E330-6401-1E4F-A275-7B22D275FD49}"/>
              </a:ext>
            </a:extLst>
          </p:cNvPr>
          <p:cNvSpPr>
            <a:spLocks noGrp="1"/>
          </p:cNvSpPr>
          <p:nvPr>
            <p:ph idx="1"/>
          </p:nvPr>
        </p:nvSpPr>
        <p:spPr/>
        <p:txBody>
          <a:bodyPr/>
          <a:lstStyle/>
          <a:p>
            <a:r>
              <a:rPr lang="en-US" dirty="0"/>
              <a:t>Potential treatments</a:t>
            </a:r>
          </a:p>
          <a:p>
            <a:pPr lvl="1"/>
            <a:r>
              <a:rPr lang="en-US" dirty="0"/>
              <a:t>Extracorporeal photopheresis with UVA</a:t>
            </a:r>
          </a:p>
          <a:p>
            <a:pPr lvl="1"/>
            <a:r>
              <a:rPr lang="en-US" dirty="0"/>
              <a:t>Ultraviolet A phototherapy</a:t>
            </a:r>
          </a:p>
          <a:p>
            <a:pPr lvl="1"/>
            <a:r>
              <a:rPr lang="en-US" dirty="0"/>
              <a:t>Pentoxifylline</a:t>
            </a:r>
          </a:p>
          <a:p>
            <a:pPr lvl="1"/>
            <a:r>
              <a:rPr lang="en-US" dirty="0"/>
              <a:t>Sodium thiosulfate</a:t>
            </a:r>
          </a:p>
          <a:p>
            <a:pPr lvl="1"/>
            <a:r>
              <a:rPr lang="en-US" b="1" dirty="0"/>
              <a:t>Alefacept</a:t>
            </a:r>
          </a:p>
        </p:txBody>
      </p:sp>
      <p:sp>
        <p:nvSpPr>
          <p:cNvPr id="6" name="TextBox 5">
            <a:extLst>
              <a:ext uri="{FF2B5EF4-FFF2-40B4-BE49-F238E27FC236}">
                <a16:creationId xmlns:a16="http://schemas.microsoft.com/office/drawing/2014/main" id="{D9D6C1B5-A515-CC41-B400-57BBD4B0C123}"/>
              </a:ext>
            </a:extLst>
          </p:cNvPr>
          <p:cNvSpPr txBox="1"/>
          <p:nvPr/>
        </p:nvSpPr>
        <p:spPr>
          <a:xfrm>
            <a:off x="10692872" y="6500336"/>
            <a:ext cx="1499128" cy="369332"/>
          </a:xfrm>
          <a:prstGeom prst="rect">
            <a:avLst/>
          </a:prstGeom>
          <a:noFill/>
        </p:spPr>
        <p:txBody>
          <a:bodyPr wrap="none" rtlCol="0">
            <a:spAutoFit/>
          </a:bodyPr>
          <a:lstStyle/>
          <a:p>
            <a:r>
              <a:rPr lang="en-US" dirty="0"/>
              <a:t>Hall, BM 2015</a:t>
            </a:r>
          </a:p>
        </p:txBody>
      </p:sp>
      <p:pic>
        <p:nvPicPr>
          <p:cNvPr id="4" name="Picture 3">
            <a:extLst>
              <a:ext uri="{FF2B5EF4-FFF2-40B4-BE49-F238E27FC236}">
                <a16:creationId xmlns:a16="http://schemas.microsoft.com/office/drawing/2014/main" id="{E7B0B23D-73B5-E040-8C8F-395C90900EDE}"/>
              </a:ext>
            </a:extLst>
          </p:cNvPr>
          <p:cNvPicPr>
            <a:picLocks noChangeAspect="1"/>
          </p:cNvPicPr>
          <p:nvPr/>
        </p:nvPicPr>
        <p:blipFill>
          <a:blip r:embed="rId3"/>
          <a:stretch>
            <a:fillRect/>
          </a:stretch>
        </p:blipFill>
        <p:spPr>
          <a:xfrm>
            <a:off x="6763888" y="1377057"/>
            <a:ext cx="4200021" cy="4648954"/>
          </a:xfrm>
          <a:prstGeom prst="rect">
            <a:avLst/>
          </a:prstGeom>
        </p:spPr>
      </p:pic>
      <p:sp>
        <p:nvSpPr>
          <p:cNvPr id="8" name="TextBox 7">
            <a:extLst>
              <a:ext uri="{FF2B5EF4-FFF2-40B4-BE49-F238E27FC236}">
                <a16:creationId xmlns:a16="http://schemas.microsoft.com/office/drawing/2014/main" id="{93D985B9-3BFB-0146-AB23-16D7F4341F6B}"/>
              </a:ext>
            </a:extLst>
          </p:cNvPr>
          <p:cNvSpPr txBox="1"/>
          <p:nvPr/>
        </p:nvSpPr>
        <p:spPr>
          <a:xfrm>
            <a:off x="5685389" y="4238567"/>
            <a:ext cx="1049133" cy="369332"/>
          </a:xfrm>
          <a:prstGeom prst="rect">
            <a:avLst/>
          </a:prstGeom>
          <a:noFill/>
        </p:spPr>
        <p:txBody>
          <a:bodyPr wrap="none" rtlCol="0">
            <a:spAutoFit/>
          </a:bodyPr>
          <a:lstStyle/>
          <a:p>
            <a:r>
              <a:rPr lang="en-US" dirty="0"/>
              <a:t>alefacept</a:t>
            </a:r>
          </a:p>
        </p:txBody>
      </p:sp>
      <p:cxnSp>
        <p:nvCxnSpPr>
          <p:cNvPr id="10" name="Straight Connector 9">
            <a:extLst>
              <a:ext uri="{FF2B5EF4-FFF2-40B4-BE49-F238E27FC236}">
                <a16:creationId xmlns:a16="http://schemas.microsoft.com/office/drawing/2014/main" id="{9663261A-7324-FC4D-B0B3-92C3CBB5F283}"/>
              </a:ext>
            </a:extLst>
          </p:cNvPr>
          <p:cNvCxnSpPr>
            <a:cxnSpLocks/>
          </p:cNvCxnSpPr>
          <p:nvPr/>
        </p:nvCxnSpPr>
        <p:spPr>
          <a:xfrm flipH="1">
            <a:off x="7794177" y="4340261"/>
            <a:ext cx="1" cy="165944"/>
          </a:xfrm>
          <a:prstGeom prst="line">
            <a:avLst/>
          </a:prstGeom>
          <a:ln w="28575">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B4D227-52C4-BF44-B03B-592109DDEC01}"/>
              </a:ext>
            </a:extLst>
          </p:cNvPr>
          <p:cNvCxnSpPr>
            <a:cxnSpLocks/>
          </p:cNvCxnSpPr>
          <p:nvPr/>
        </p:nvCxnSpPr>
        <p:spPr>
          <a:xfrm flipH="1" flipV="1">
            <a:off x="6972300" y="4423233"/>
            <a:ext cx="821878" cy="658"/>
          </a:xfrm>
          <a:prstGeom prst="line">
            <a:avLst/>
          </a:prstGeom>
          <a:ln w="28575">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144FAC-1AAF-444C-9005-9D09A59620B3}"/>
              </a:ext>
            </a:extLst>
          </p:cNvPr>
          <p:cNvSpPr txBox="1"/>
          <p:nvPr/>
        </p:nvSpPr>
        <p:spPr>
          <a:xfrm>
            <a:off x="5485367" y="4947623"/>
            <a:ext cx="1449179" cy="646331"/>
          </a:xfrm>
          <a:prstGeom prst="rect">
            <a:avLst/>
          </a:prstGeom>
          <a:noFill/>
        </p:spPr>
        <p:txBody>
          <a:bodyPr wrap="none" rtlCol="0">
            <a:spAutoFit/>
          </a:bodyPr>
          <a:lstStyle/>
          <a:p>
            <a:pPr algn="ctr"/>
            <a:r>
              <a:rPr lang="en-US" dirty="0"/>
              <a:t>Effector T-cell</a:t>
            </a:r>
          </a:p>
          <a:p>
            <a:pPr algn="ctr"/>
            <a:r>
              <a:rPr lang="en-US" dirty="0"/>
              <a:t>apoptosis</a:t>
            </a:r>
          </a:p>
        </p:txBody>
      </p:sp>
      <p:cxnSp>
        <p:nvCxnSpPr>
          <p:cNvPr id="13" name="Straight Arrow Connector 12">
            <a:extLst>
              <a:ext uri="{FF2B5EF4-FFF2-40B4-BE49-F238E27FC236}">
                <a16:creationId xmlns:a16="http://schemas.microsoft.com/office/drawing/2014/main" id="{5EC12EF5-7BD7-384D-B39A-9C3558630683}"/>
              </a:ext>
            </a:extLst>
          </p:cNvPr>
          <p:cNvCxnSpPr>
            <a:stCxn id="8" idx="2"/>
            <a:endCxn id="12" idx="0"/>
          </p:cNvCxnSpPr>
          <p:nvPr/>
        </p:nvCxnSpPr>
        <p:spPr>
          <a:xfrm>
            <a:off x="6209956" y="4607899"/>
            <a:ext cx="1" cy="3397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869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D589-5476-3043-8521-57981967F369}"/>
              </a:ext>
            </a:extLst>
          </p:cNvPr>
          <p:cNvSpPr>
            <a:spLocks noGrp="1"/>
          </p:cNvSpPr>
          <p:nvPr>
            <p:ph type="title"/>
          </p:nvPr>
        </p:nvSpPr>
        <p:spPr/>
        <p:txBody>
          <a:bodyPr/>
          <a:lstStyle/>
          <a:p>
            <a:r>
              <a:rPr lang="en-US" dirty="0"/>
              <a:t>Treatment of GIF</a:t>
            </a:r>
          </a:p>
        </p:txBody>
      </p:sp>
      <p:sp>
        <p:nvSpPr>
          <p:cNvPr id="3" name="Content Placeholder 2">
            <a:extLst>
              <a:ext uri="{FF2B5EF4-FFF2-40B4-BE49-F238E27FC236}">
                <a16:creationId xmlns:a16="http://schemas.microsoft.com/office/drawing/2014/main" id="{D182E330-6401-1E4F-A275-7B22D275FD49}"/>
              </a:ext>
            </a:extLst>
          </p:cNvPr>
          <p:cNvSpPr>
            <a:spLocks noGrp="1"/>
          </p:cNvSpPr>
          <p:nvPr>
            <p:ph idx="1"/>
          </p:nvPr>
        </p:nvSpPr>
        <p:spPr/>
        <p:txBody>
          <a:bodyPr/>
          <a:lstStyle/>
          <a:p>
            <a:r>
              <a:rPr lang="en-US" dirty="0"/>
              <a:t>Potential treatments</a:t>
            </a:r>
          </a:p>
          <a:p>
            <a:pPr lvl="1"/>
            <a:r>
              <a:rPr lang="en-US" dirty="0"/>
              <a:t>Extracorporeal photopheresis with UVA</a:t>
            </a:r>
          </a:p>
          <a:p>
            <a:pPr lvl="1"/>
            <a:r>
              <a:rPr lang="en-US" dirty="0"/>
              <a:t>Ultraviolet A phototherapy</a:t>
            </a:r>
          </a:p>
          <a:p>
            <a:pPr lvl="1"/>
            <a:r>
              <a:rPr lang="en-US" dirty="0"/>
              <a:t>Pentoxifylline</a:t>
            </a:r>
          </a:p>
          <a:p>
            <a:pPr lvl="1"/>
            <a:r>
              <a:rPr lang="en-US" dirty="0"/>
              <a:t>Sodium thiosulfate</a:t>
            </a:r>
          </a:p>
          <a:p>
            <a:pPr lvl="1"/>
            <a:r>
              <a:rPr lang="en-US" dirty="0"/>
              <a:t>Alefacept</a:t>
            </a:r>
          </a:p>
          <a:p>
            <a:pPr lvl="1"/>
            <a:r>
              <a:rPr lang="en-US" b="1" dirty="0"/>
              <a:t>Imatinib</a:t>
            </a:r>
          </a:p>
          <a:p>
            <a:pPr lvl="2"/>
            <a:r>
              <a:rPr lang="en-US" dirty="0"/>
              <a:t>Reduces transcription of COL1A1 and COL1A2 and fibronectin 1 in dermal fibroblasts</a:t>
            </a:r>
          </a:p>
          <a:p>
            <a:pPr lvl="2"/>
            <a:r>
              <a:rPr lang="en-US" dirty="0"/>
              <a:t>Reduced lesion severity in rat model of GIF</a:t>
            </a:r>
          </a:p>
          <a:p>
            <a:pPr lvl="2"/>
            <a:r>
              <a:rPr lang="en-US" dirty="0"/>
              <a:t>Treatment of 2 GIF patients with imatinib led to improvement in skin tightening and joint contractures</a:t>
            </a:r>
          </a:p>
          <a:p>
            <a:pPr lvl="1"/>
            <a:endParaRPr lang="en-US" dirty="0"/>
          </a:p>
          <a:p>
            <a:pPr lvl="2"/>
            <a:endParaRPr lang="en-US" dirty="0"/>
          </a:p>
          <a:p>
            <a:pPr lvl="2"/>
            <a:endParaRPr lang="en-US" dirty="0"/>
          </a:p>
        </p:txBody>
      </p:sp>
      <p:pic>
        <p:nvPicPr>
          <p:cNvPr id="5" name="Picture 4">
            <a:extLst>
              <a:ext uri="{FF2B5EF4-FFF2-40B4-BE49-F238E27FC236}">
                <a16:creationId xmlns:a16="http://schemas.microsoft.com/office/drawing/2014/main" id="{87B6446D-C9EF-1D41-AF39-69A52C03A99C}"/>
              </a:ext>
            </a:extLst>
          </p:cNvPr>
          <p:cNvPicPr>
            <a:picLocks noChangeAspect="1"/>
          </p:cNvPicPr>
          <p:nvPr/>
        </p:nvPicPr>
        <p:blipFill>
          <a:blip r:embed="rId3"/>
          <a:stretch>
            <a:fillRect/>
          </a:stretch>
        </p:blipFill>
        <p:spPr>
          <a:xfrm>
            <a:off x="6096000" y="1168265"/>
            <a:ext cx="5917051" cy="4401538"/>
          </a:xfrm>
          <a:prstGeom prst="rect">
            <a:avLst/>
          </a:prstGeom>
        </p:spPr>
      </p:pic>
      <p:sp>
        <p:nvSpPr>
          <p:cNvPr id="6" name="TextBox 5">
            <a:extLst>
              <a:ext uri="{FF2B5EF4-FFF2-40B4-BE49-F238E27FC236}">
                <a16:creationId xmlns:a16="http://schemas.microsoft.com/office/drawing/2014/main" id="{64838E32-06B5-F34A-9608-DFEB10998FA1}"/>
              </a:ext>
            </a:extLst>
          </p:cNvPr>
          <p:cNvSpPr txBox="1"/>
          <p:nvPr/>
        </p:nvSpPr>
        <p:spPr>
          <a:xfrm>
            <a:off x="10189336" y="6027003"/>
            <a:ext cx="2002664" cy="923330"/>
          </a:xfrm>
          <a:prstGeom prst="rect">
            <a:avLst/>
          </a:prstGeom>
          <a:noFill/>
        </p:spPr>
        <p:txBody>
          <a:bodyPr wrap="none" rtlCol="0">
            <a:spAutoFit/>
          </a:bodyPr>
          <a:lstStyle/>
          <a:p>
            <a:r>
              <a:rPr lang="en-US" dirty="0"/>
              <a:t>Distler 2007</a:t>
            </a:r>
          </a:p>
          <a:p>
            <a:r>
              <a:rPr lang="en-US" dirty="0"/>
              <a:t>Kay and High 2008</a:t>
            </a:r>
          </a:p>
          <a:p>
            <a:r>
              <a:rPr lang="en-US" dirty="0"/>
              <a:t>Todd and Kay 2016 </a:t>
            </a:r>
          </a:p>
        </p:txBody>
      </p:sp>
      <p:sp>
        <p:nvSpPr>
          <p:cNvPr id="4" name="Rectangle 3">
            <a:extLst>
              <a:ext uri="{FF2B5EF4-FFF2-40B4-BE49-F238E27FC236}">
                <a16:creationId xmlns:a16="http://schemas.microsoft.com/office/drawing/2014/main" id="{C8191D8D-0A7D-CC44-9AE8-C4FE3F81FAF7}"/>
              </a:ext>
            </a:extLst>
          </p:cNvPr>
          <p:cNvSpPr/>
          <p:nvPr/>
        </p:nvSpPr>
        <p:spPr>
          <a:xfrm>
            <a:off x="6688899" y="3429000"/>
            <a:ext cx="2192054" cy="1221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211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D589-5476-3043-8521-57981967F369}"/>
              </a:ext>
            </a:extLst>
          </p:cNvPr>
          <p:cNvSpPr>
            <a:spLocks noGrp="1"/>
          </p:cNvSpPr>
          <p:nvPr>
            <p:ph type="title"/>
          </p:nvPr>
        </p:nvSpPr>
        <p:spPr/>
        <p:txBody>
          <a:bodyPr/>
          <a:lstStyle/>
          <a:p>
            <a:r>
              <a:rPr lang="en-US" dirty="0"/>
              <a:t>Treatment of GIF</a:t>
            </a:r>
          </a:p>
        </p:txBody>
      </p:sp>
      <p:sp>
        <p:nvSpPr>
          <p:cNvPr id="6" name="Content Placeholder 5">
            <a:extLst>
              <a:ext uri="{FF2B5EF4-FFF2-40B4-BE49-F238E27FC236}">
                <a16:creationId xmlns:a16="http://schemas.microsoft.com/office/drawing/2014/main" id="{D312C946-9EC0-AD46-8007-B9AE984F78D5}"/>
              </a:ext>
            </a:extLst>
          </p:cNvPr>
          <p:cNvSpPr>
            <a:spLocks noGrp="1"/>
          </p:cNvSpPr>
          <p:nvPr>
            <p:ph idx="1"/>
          </p:nvPr>
        </p:nvSpPr>
        <p:spPr/>
        <p:txBody>
          <a:bodyPr/>
          <a:lstStyle/>
          <a:p>
            <a:r>
              <a:rPr lang="en-US" dirty="0"/>
              <a:t>Ineffective treatments</a:t>
            </a:r>
          </a:p>
          <a:p>
            <a:pPr lvl="1"/>
            <a:r>
              <a:rPr lang="en-US" dirty="0"/>
              <a:t>Topical, </a:t>
            </a:r>
            <a:r>
              <a:rPr lang="en-US" dirty="0" err="1"/>
              <a:t>lesional</a:t>
            </a:r>
            <a:r>
              <a:rPr lang="en-US" dirty="0"/>
              <a:t> or oral steroids</a:t>
            </a:r>
          </a:p>
          <a:p>
            <a:pPr lvl="1"/>
            <a:r>
              <a:rPr lang="en-US" dirty="0"/>
              <a:t>Cyclophosphamide</a:t>
            </a:r>
          </a:p>
          <a:p>
            <a:pPr lvl="1"/>
            <a:r>
              <a:rPr lang="en-US" dirty="0"/>
              <a:t>Cyclosporin</a:t>
            </a:r>
          </a:p>
          <a:p>
            <a:pPr lvl="1"/>
            <a:r>
              <a:rPr lang="en-US" dirty="0"/>
              <a:t>Plasmapheresis</a:t>
            </a:r>
          </a:p>
          <a:p>
            <a:endParaRPr lang="en-US" dirty="0"/>
          </a:p>
        </p:txBody>
      </p:sp>
    </p:spTree>
    <p:extLst>
      <p:ext uri="{BB962C8B-B14F-4D97-AF65-F5344CB8AC3E}">
        <p14:creationId xmlns:p14="http://schemas.microsoft.com/office/powerpoint/2010/main" val="2418797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5BDE-FE06-4647-B36A-944078FE9A44}"/>
              </a:ext>
            </a:extLst>
          </p:cNvPr>
          <p:cNvSpPr>
            <a:spLocks noGrp="1"/>
          </p:cNvSpPr>
          <p:nvPr>
            <p:ph type="title"/>
          </p:nvPr>
        </p:nvSpPr>
        <p:spPr/>
        <p:txBody>
          <a:bodyPr/>
          <a:lstStyle/>
          <a:p>
            <a:r>
              <a:rPr lang="en-US" dirty="0"/>
              <a:t>Future treatment of fibrosing disease</a:t>
            </a:r>
          </a:p>
        </p:txBody>
      </p:sp>
      <p:sp>
        <p:nvSpPr>
          <p:cNvPr id="3" name="Content Placeholder 2">
            <a:extLst>
              <a:ext uri="{FF2B5EF4-FFF2-40B4-BE49-F238E27FC236}">
                <a16:creationId xmlns:a16="http://schemas.microsoft.com/office/drawing/2014/main" id="{8D4BD1A6-3773-5348-98B0-6D39C206149C}"/>
              </a:ext>
            </a:extLst>
          </p:cNvPr>
          <p:cNvSpPr>
            <a:spLocks noGrp="1"/>
          </p:cNvSpPr>
          <p:nvPr>
            <p:ph idx="1"/>
          </p:nvPr>
        </p:nvSpPr>
        <p:spPr/>
        <p:txBody>
          <a:bodyPr/>
          <a:lstStyle/>
          <a:p>
            <a:r>
              <a:rPr lang="en-US" dirty="0"/>
              <a:t>NLRP3 inhibitors</a:t>
            </a:r>
          </a:p>
          <a:p>
            <a:pPr lvl="1"/>
            <a:r>
              <a:rPr lang="en-US" dirty="0"/>
              <a:t>MCC950 – inhibits ATPase domain of NLRP3 preventing  oligomerization of NLRP3 adaptor protein ASC</a:t>
            </a:r>
          </a:p>
          <a:p>
            <a:pPr lvl="1"/>
            <a:r>
              <a:rPr lang="en-US" dirty="0"/>
              <a:t>IFN-2427 – Phase I clinical study</a:t>
            </a:r>
          </a:p>
          <a:p>
            <a:pPr lvl="1"/>
            <a:r>
              <a:rPr lang="en-US" dirty="0"/>
              <a:t>Pirfenidone</a:t>
            </a:r>
          </a:p>
          <a:p>
            <a:pPr lvl="1"/>
            <a:endParaRPr lang="en-US" dirty="0"/>
          </a:p>
          <a:p>
            <a:r>
              <a:rPr lang="en-US" dirty="0"/>
              <a:t>IL-1Ra antagonists – anakinra</a:t>
            </a:r>
          </a:p>
          <a:p>
            <a:r>
              <a:rPr lang="en-US" dirty="0"/>
              <a:t>anti-IL-1 </a:t>
            </a:r>
            <a:r>
              <a:rPr lang="en-US" dirty="0" err="1"/>
              <a:t>MAb</a:t>
            </a:r>
            <a:r>
              <a:rPr lang="en-US" dirty="0"/>
              <a:t> – canakinumab</a:t>
            </a:r>
          </a:p>
          <a:p>
            <a:r>
              <a:rPr lang="en-US" dirty="0" err="1"/>
              <a:t>Apremilast</a:t>
            </a:r>
            <a:r>
              <a:rPr lang="en-US" dirty="0"/>
              <a:t> – PDE4 inhibitor</a:t>
            </a:r>
          </a:p>
          <a:p>
            <a:endParaRPr lang="en-US" dirty="0"/>
          </a:p>
        </p:txBody>
      </p:sp>
      <p:pic>
        <p:nvPicPr>
          <p:cNvPr id="11" name="Picture 10">
            <a:extLst>
              <a:ext uri="{FF2B5EF4-FFF2-40B4-BE49-F238E27FC236}">
                <a16:creationId xmlns:a16="http://schemas.microsoft.com/office/drawing/2014/main" id="{D4AC2B4E-D306-4D49-B1D0-0C29C3AA1B07}"/>
              </a:ext>
            </a:extLst>
          </p:cNvPr>
          <p:cNvPicPr>
            <a:picLocks noChangeAspect="1"/>
          </p:cNvPicPr>
          <p:nvPr/>
        </p:nvPicPr>
        <p:blipFill>
          <a:blip r:embed="rId3"/>
          <a:stretch>
            <a:fillRect/>
          </a:stretch>
        </p:blipFill>
        <p:spPr>
          <a:xfrm>
            <a:off x="6072882" y="1290182"/>
            <a:ext cx="6119118" cy="4551850"/>
          </a:xfrm>
          <a:prstGeom prst="rect">
            <a:avLst/>
          </a:prstGeom>
        </p:spPr>
      </p:pic>
    </p:spTree>
    <p:extLst>
      <p:ext uri="{BB962C8B-B14F-4D97-AF65-F5344CB8AC3E}">
        <p14:creationId xmlns:p14="http://schemas.microsoft.com/office/powerpoint/2010/main" val="680514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55F5-2CFB-6A4C-A300-5987197C4C54}"/>
              </a:ext>
            </a:extLst>
          </p:cNvPr>
          <p:cNvSpPr>
            <a:spLocks noGrp="1"/>
          </p:cNvSpPr>
          <p:nvPr>
            <p:ph type="title"/>
          </p:nvPr>
        </p:nvSpPr>
        <p:spPr/>
        <p:txBody>
          <a:bodyPr/>
          <a:lstStyle/>
          <a:p>
            <a:r>
              <a:rPr lang="en-US" dirty="0"/>
              <a:t>Open questions in GIF and fibrosing disease</a:t>
            </a:r>
          </a:p>
        </p:txBody>
      </p:sp>
      <p:sp>
        <p:nvSpPr>
          <p:cNvPr id="3" name="Content Placeholder 2">
            <a:extLst>
              <a:ext uri="{FF2B5EF4-FFF2-40B4-BE49-F238E27FC236}">
                <a16:creationId xmlns:a16="http://schemas.microsoft.com/office/drawing/2014/main" id="{8DE9C7E1-C607-934B-AF7E-A5485C0F2FE9}"/>
              </a:ext>
            </a:extLst>
          </p:cNvPr>
          <p:cNvSpPr>
            <a:spLocks noGrp="1"/>
          </p:cNvSpPr>
          <p:nvPr>
            <p:ph idx="1"/>
          </p:nvPr>
        </p:nvSpPr>
        <p:spPr>
          <a:xfrm>
            <a:off x="0" y="914400"/>
            <a:ext cx="12024986" cy="5574268"/>
          </a:xfrm>
        </p:spPr>
        <p:txBody>
          <a:bodyPr/>
          <a:lstStyle/>
          <a:p>
            <a:r>
              <a:rPr lang="en-US" dirty="0"/>
              <a:t>Consequences of gadolinium accumulation</a:t>
            </a:r>
          </a:p>
          <a:p>
            <a:pPr lvl="1"/>
            <a:r>
              <a:rPr lang="en-US" dirty="0"/>
              <a:t>Gadolinium accumulates in brain and bone tissue</a:t>
            </a:r>
          </a:p>
          <a:p>
            <a:pPr lvl="1"/>
            <a:r>
              <a:rPr lang="en-US" dirty="0"/>
              <a:t>Deposition correlates with stability of gadolinium chelates, increased stability less deposition</a:t>
            </a:r>
          </a:p>
          <a:p>
            <a:pPr lvl="1"/>
            <a:r>
              <a:rPr lang="en-US" dirty="0"/>
              <a:t>Proposed mechanism of action - </a:t>
            </a:r>
            <a:r>
              <a:rPr lang="en-US" dirty="0" err="1"/>
              <a:t>transmetalation</a:t>
            </a:r>
            <a:r>
              <a:rPr lang="en-US" dirty="0"/>
              <a:t> in which Gd</a:t>
            </a:r>
            <a:r>
              <a:rPr lang="en-US" baseline="30000" dirty="0"/>
              <a:t>3+</a:t>
            </a:r>
            <a:r>
              <a:rPr lang="en-US" dirty="0"/>
              <a:t> dissociates from chelator and forms insoluble </a:t>
            </a:r>
            <a:r>
              <a:rPr lang="en-US" dirty="0" err="1"/>
              <a:t>deposites</a:t>
            </a:r>
            <a:endParaRPr lang="en-US" dirty="0"/>
          </a:p>
          <a:p>
            <a:pPr lvl="1"/>
            <a:r>
              <a:rPr lang="en-US" dirty="0"/>
              <a:t>Increased risk of deposition in patients with reduced renal function</a:t>
            </a:r>
          </a:p>
          <a:p>
            <a:pPr lvl="1"/>
            <a:r>
              <a:rPr lang="en-US" dirty="0"/>
              <a:t>Unknown the pathogenicity of Gd</a:t>
            </a:r>
            <a:r>
              <a:rPr lang="en-US" baseline="30000" dirty="0"/>
              <a:t>3+ </a:t>
            </a:r>
            <a:r>
              <a:rPr lang="en-US" dirty="0"/>
              <a:t>depositions</a:t>
            </a:r>
          </a:p>
          <a:p>
            <a:r>
              <a:rPr lang="en-US" dirty="0"/>
              <a:t>Role of IL-1</a:t>
            </a:r>
            <a:r>
              <a:rPr lang="el-GR" dirty="0"/>
              <a:t>β</a:t>
            </a:r>
            <a:r>
              <a:rPr lang="en-US" dirty="0"/>
              <a:t> in driving procollagen production in fibroblasts</a:t>
            </a:r>
          </a:p>
          <a:p>
            <a:pPr marL="0" indent="0">
              <a:buNone/>
            </a:pPr>
            <a:endParaRPr lang="en-US" dirty="0"/>
          </a:p>
          <a:p>
            <a:pPr lvl="1"/>
            <a:endParaRPr lang="en-US" dirty="0"/>
          </a:p>
          <a:p>
            <a:pPr lvl="1"/>
            <a:endParaRPr lang="en-US" dirty="0"/>
          </a:p>
          <a:p>
            <a:pPr lvl="1"/>
            <a:endParaRPr lang="en-US" dirty="0"/>
          </a:p>
        </p:txBody>
      </p:sp>
      <p:sp>
        <p:nvSpPr>
          <p:cNvPr id="4" name="TextBox 3">
            <a:extLst>
              <a:ext uri="{FF2B5EF4-FFF2-40B4-BE49-F238E27FC236}">
                <a16:creationId xmlns:a16="http://schemas.microsoft.com/office/drawing/2014/main" id="{A4944C82-19C5-C847-92E9-F4A85B655A8D}"/>
              </a:ext>
            </a:extLst>
          </p:cNvPr>
          <p:cNvSpPr txBox="1"/>
          <p:nvPr/>
        </p:nvSpPr>
        <p:spPr>
          <a:xfrm>
            <a:off x="10189336" y="6488668"/>
            <a:ext cx="2002664" cy="369332"/>
          </a:xfrm>
          <a:prstGeom prst="rect">
            <a:avLst/>
          </a:prstGeom>
          <a:noFill/>
        </p:spPr>
        <p:txBody>
          <a:bodyPr wrap="none" rtlCol="0">
            <a:spAutoFit/>
          </a:bodyPr>
          <a:lstStyle/>
          <a:p>
            <a:r>
              <a:rPr lang="en-US" dirty="0"/>
              <a:t>Todd and Kay 2016 </a:t>
            </a:r>
          </a:p>
        </p:txBody>
      </p:sp>
    </p:spTree>
    <p:extLst>
      <p:ext uri="{BB962C8B-B14F-4D97-AF65-F5344CB8AC3E}">
        <p14:creationId xmlns:p14="http://schemas.microsoft.com/office/powerpoint/2010/main" val="2241775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body" idx="1"/>
          </p:nvPr>
        </p:nvSpPr>
        <p:spPr>
          <a:xfrm>
            <a:off x="609600" y="1600200"/>
            <a:ext cx="10972800" cy="4526000"/>
          </a:xfrm>
          <a:prstGeom prst="rect">
            <a:avLst/>
          </a:prstGeom>
        </p:spPr>
        <p:txBody>
          <a:bodyPr spcFirstLastPara="1" wrap="square" lIns="121900" tIns="60933" rIns="121900" bIns="60933" anchor="t" anchorCtr="0">
            <a:noAutofit/>
          </a:bodyPr>
          <a:lstStyle/>
          <a:p>
            <a:pPr>
              <a:buChar char="-"/>
            </a:pPr>
            <a:r>
              <a:rPr lang="en"/>
              <a:t>CKD, AKI, high/repeated dosing puts a patient at risk</a:t>
            </a:r>
            <a:endParaRPr/>
          </a:p>
        </p:txBody>
      </p:sp>
      <p:pic>
        <p:nvPicPr>
          <p:cNvPr id="201" name="Google Shape;201;p33"/>
          <p:cNvPicPr preferRelativeResize="0"/>
          <p:nvPr/>
        </p:nvPicPr>
        <p:blipFill>
          <a:blip r:embed="rId3">
            <a:alphaModFix/>
          </a:blip>
          <a:stretch>
            <a:fillRect/>
          </a:stretch>
        </p:blipFill>
        <p:spPr>
          <a:xfrm>
            <a:off x="609600" y="2393100"/>
            <a:ext cx="7153768" cy="4167400"/>
          </a:xfrm>
          <a:prstGeom prst="rect">
            <a:avLst/>
          </a:prstGeom>
          <a:noFill/>
          <a:ln>
            <a:noFill/>
          </a:ln>
        </p:spPr>
      </p:pic>
      <p:sp>
        <p:nvSpPr>
          <p:cNvPr id="202" name="Google Shape;202;p33"/>
          <p:cNvSpPr txBox="1">
            <a:spLocks noGrp="1"/>
          </p:cNvSpPr>
          <p:nvPr>
            <p:ph type="title"/>
          </p:nvPr>
        </p:nvSpPr>
        <p:spPr>
          <a:xfrm>
            <a:off x="609600" y="274637"/>
            <a:ext cx="10972800" cy="1143200"/>
          </a:xfrm>
          <a:prstGeom prst="rect">
            <a:avLst/>
          </a:prstGeom>
        </p:spPr>
        <p:txBody>
          <a:bodyPr spcFirstLastPara="1" wrap="square" lIns="121900" tIns="60933" rIns="121900" bIns="60933" anchor="ctr" anchorCtr="0">
            <a:noAutofit/>
          </a:bodyPr>
          <a:lstStyle/>
          <a:p>
            <a:r>
              <a:rPr lang="en"/>
              <a:t>So what do we do about it?</a:t>
            </a:r>
            <a:endParaRPr/>
          </a:p>
        </p:txBody>
      </p:sp>
      <p:pic>
        <p:nvPicPr>
          <p:cNvPr id="203" name="Google Shape;203;p33"/>
          <p:cNvPicPr preferRelativeResize="0"/>
          <p:nvPr/>
        </p:nvPicPr>
        <p:blipFill>
          <a:blip r:embed="rId4">
            <a:alphaModFix/>
          </a:blip>
          <a:stretch>
            <a:fillRect/>
          </a:stretch>
        </p:blipFill>
        <p:spPr>
          <a:xfrm>
            <a:off x="7885461" y="2827393"/>
            <a:ext cx="3298767" cy="3298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609600" y="274637"/>
            <a:ext cx="10972800" cy="1143200"/>
          </a:xfrm>
          <a:prstGeom prst="rect">
            <a:avLst/>
          </a:prstGeom>
        </p:spPr>
        <p:txBody>
          <a:bodyPr spcFirstLastPara="1" wrap="square" lIns="121900" tIns="60933" rIns="121900" bIns="60933" anchor="ctr" anchorCtr="0">
            <a:noAutofit/>
          </a:bodyPr>
          <a:lstStyle/>
          <a:p>
            <a:r>
              <a:rPr lang="en" dirty="0"/>
              <a:t>A</a:t>
            </a:r>
            <a:r>
              <a:rPr lang="en-US" dirty="0" err="1"/>
              <a:t>merican</a:t>
            </a:r>
            <a:r>
              <a:rPr lang="en-US" dirty="0"/>
              <a:t> College of Radiology</a:t>
            </a:r>
            <a:r>
              <a:rPr lang="en" dirty="0"/>
              <a:t> Guidelines</a:t>
            </a:r>
            <a:endParaRPr dirty="0"/>
          </a:p>
        </p:txBody>
      </p:sp>
      <p:sp>
        <p:nvSpPr>
          <p:cNvPr id="209" name="Google Shape;209;p34"/>
          <p:cNvSpPr txBox="1">
            <a:spLocks noGrp="1"/>
          </p:cNvSpPr>
          <p:nvPr>
            <p:ph type="body" idx="1"/>
          </p:nvPr>
        </p:nvSpPr>
        <p:spPr>
          <a:xfrm>
            <a:off x="609600" y="1600200"/>
            <a:ext cx="10972800" cy="4526000"/>
          </a:xfrm>
          <a:prstGeom prst="rect">
            <a:avLst/>
          </a:prstGeom>
        </p:spPr>
        <p:txBody>
          <a:bodyPr spcFirstLastPara="1" wrap="square" lIns="121900" tIns="60933" rIns="121900" bIns="60933" anchor="t" anchorCtr="0">
            <a:noAutofit/>
          </a:bodyPr>
          <a:lstStyle/>
          <a:p>
            <a:pPr>
              <a:buChar char="-"/>
            </a:pPr>
            <a:r>
              <a:rPr lang="en"/>
              <a:t>Obtain informed consent from referring physician and patient</a:t>
            </a:r>
            <a:endParaRPr/>
          </a:p>
          <a:p>
            <a:pPr indent="0">
              <a:buNone/>
            </a:pPr>
            <a:endParaRPr/>
          </a:p>
          <a:p>
            <a:pPr>
              <a:buChar char="-"/>
            </a:pPr>
            <a:r>
              <a:rPr lang="en"/>
              <a:t>Consider alternative examinations that don’t require GBCAs</a:t>
            </a:r>
            <a:endParaRPr/>
          </a:p>
          <a:p>
            <a:pPr indent="0">
              <a:buNone/>
            </a:pPr>
            <a:endParaRPr/>
          </a:p>
          <a:p>
            <a:pPr>
              <a:buChar char="-"/>
            </a:pPr>
            <a:r>
              <a:rPr lang="en"/>
              <a:t>Use lowest amount possible to obtain clinical info</a:t>
            </a:r>
            <a:endParaRPr/>
          </a:p>
          <a:p>
            <a:pPr indent="0">
              <a:buNone/>
            </a:pPr>
            <a:endParaRPr/>
          </a:p>
          <a:p>
            <a:pPr>
              <a:buChar char="-"/>
            </a:pPr>
            <a:r>
              <a:rPr lang="en"/>
              <a:t>Avoid multiple dosing if possible</a:t>
            </a:r>
            <a:endParaRPr/>
          </a:p>
          <a:p>
            <a:pPr indent="0">
              <a:buNone/>
            </a:pPr>
            <a:endParaRPr/>
          </a:p>
          <a:p>
            <a:pPr>
              <a:buChar char="-"/>
            </a:pPr>
            <a:r>
              <a:rPr lang="en"/>
              <a:t>Don’t use group I agents (ESPECIALLY in severe renal dysfunction)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609600" y="274637"/>
            <a:ext cx="10972800" cy="1143200"/>
          </a:xfrm>
          <a:prstGeom prst="rect">
            <a:avLst/>
          </a:prstGeom>
        </p:spPr>
        <p:txBody>
          <a:bodyPr spcFirstLastPara="1" wrap="square" lIns="121900" tIns="60933" rIns="121900" bIns="60933" anchor="ctr" anchorCtr="0">
            <a:noAutofit/>
          </a:bodyPr>
          <a:lstStyle/>
          <a:p>
            <a:r>
              <a:rPr lang="en"/>
              <a:t>Gadolinium Based Contrast Agents</a:t>
            </a:r>
            <a:endParaRPr/>
          </a:p>
        </p:txBody>
      </p:sp>
      <p:sp>
        <p:nvSpPr>
          <p:cNvPr id="215" name="Google Shape;215;p35"/>
          <p:cNvSpPr txBox="1">
            <a:spLocks noGrp="1"/>
          </p:cNvSpPr>
          <p:nvPr>
            <p:ph type="body" idx="1"/>
          </p:nvPr>
        </p:nvSpPr>
        <p:spPr>
          <a:xfrm>
            <a:off x="609600" y="1600200"/>
            <a:ext cx="5384800" cy="4526000"/>
          </a:xfrm>
          <a:prstGeom prst="rect">
            <a:avLst/>
          </a:prstGeom>
        </p:spPr>
        <p:txBody>
          <a:bodyPr spcFirstLastPara="1" wrap="square" lIns="121900" tIns="60933" rIns="121900" bIns="60933" anchor="t" anchorCtr="0">
            <a:noAutofit/>
          </a:bodyPr>
          <a:lstStyle/>
          <a:p>
            <a:pPr marL="0" indent="0">
              <a:buNone/>
            </a:pPr>
            <a:endParaRPr/>
          </a:p>
        </p:txBody>
      </p:sp>
      <p:sp>
        <p:nvSpPr>
          <p:cNvPr id="216" name="Google Shape;216;p35"/>
          <p:cNvSpPr txBox="1">
            <a:spLocks noGrp="1"/>
          </p:cNvSpPr>
          <p:nvPr>
            <p:ph type="body" idx="2"/>
          </p:nvPr>
        </p:nvSpPr>
        <p:spPr>
          <a:xfrm>
            <a:off x="6197600" y="1600200"/>
            <a:ext cx="5384800" cy="4526000"/>
          </a:xfrm>
          <a:prstGeom prst="rect">
            <a:avLst/>
          </a:prstGeom>
        </p:spPr>
        <p:txBody>
          <a:bodyPr spcFirstLastPara="1" wrap="square" lIns="121900" tIns="60933" rIns="121900" bIns="60933" anchor="t" anchorCtr="0">
            <a:noAutofit/>
          </a:bodyPr>
          <a:lstStyle/>
          <a:p>
            <a:pPr marL="0" indent="0">
              <a:buNone/>
            </a:pPr>
            <a:endParaRPr/>
          </a:p>
        </p:txBody>
      </p:sp>
      <p:pic>
        <p:nvPicPr>
          <p:cNvPr id="217" name="Google Shape;217;p35"/>
          <p:cNvPicPr preferRelativeResize="0"/>
          <p:nvPr/>
        </p:nvPicPr>
        <p:blipFill>
          <a:blip r:embed="rId3">
            <a:alphaModFix/>
          </a:blip>
          <a:stretch>
            <a:fillRect/>
          </a:stretch>
        </p:blipFill>
        <p:spPr>
          <a:xfrm>
            <a:off x="25400" y="1600200"/>
            <a:ext cx="12141200" cy="4851400"/>
          </a:xfrm>
          <a:prstGeom prst="rect">
            <a:avLst/>
          </a:prstGeom>
          <a:noFill/>
          <a:ln>
            <a:noFill/>
          </a:ln>
        </p:spPr>
      </p:pic>
      <p:sp>
        <p:nvSpPr>
          <p:cNvPr id="218" name="Google Shape;218;p35"/>
          <p:cNvSpPr/>
          <p:nvPr/>
        </p:nvSpPr>
        <p:spPr>
          <a:xfrm>
            <a:off x="81634" y="3356300"/>
            <a:ext cx="10450300" cy="2041067"/>
          </a:xfrm>
          <a:prstGeom prst="flowChartProcess">
            <a:avLst/>
          </a:prstGeom>
          <a:noFill/>
          <a:ln w="1524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Autofit/>
          </a:bodyPr>
          <a:lstStyle/>
          <a:p>
            <a:endParaRPr/>
          </a:p>
        </p:txBody>
      </p:sp>
      <p:pic>
        <p:nvPicPr>
          <p:cNvPr id="102" name="Google Shape;102;p21"/>
          <p:cNvPicPr preferRelativeResize="0"/>
          <p:nvPr/>
        </p:nvPicPr>
        <p:blipFill>
          <a:blip r:embed="rId3">
            <a:alphaModFix/>
          </a:blip>
          <a:stretch>
            <a:fillRect/>
          </a:stretch>
        </p:blipFill>
        <p:spPr>
          <a:xfrm>
            <a:off x="224950" y="1338201"/>
            <a:ext cx="11742100" cy="4181601"/>
          </a:xfrm>
          <a:prstGeom prst="rect">
            <a:avLst/>
          </a:prstGeom>
          <a:noFill/>
          <a:ln>
            <a:noFill/>
          </a:ln>
        </p:spPr>
      </p:pic>
      <p:sp>
        <p:nvSpPr>
          <p:cNvPr id="103" name="Google Shape;103;p21"/>
          <p:cNvSpPr txBox="1">
            <a:spLocks noGrp="1"/>
          </p:cNvSpPr>
          <p:nvPr>
            <p:ph type="title"/>
          </p:nvPr>
        </p:nvSpPr>
        <p:spPr>
          <a:xfrm>
            <a:off x="609600" y="274637"/>
            <a:ext cx="10972800" cy="1143200"/>
          </a:xfrm>
          <a:prstGeom prst="rect">
            <a:avLst/>
          </a:prstGeom>
          <a:noFill/>
          <a:ln>
            <a:noFill/>
          </a:ln>
        </p:spPr>
        <p:txBody>
          <a:bodyPr spcFirstLastPara="1" wrap="square" lIns="121900" tIns="60933" rIns="121900" bIns="60933" anchor="ctr" anchorCtr="0">
            <a:noAutofit/>
          </a:bodyPr>
          <a:lstStyle/>
          <a:p>
            <a:r>
              <a:rPr lang="en"/>
              <a:t>History of NSF</a:t>
            </a:r>
            <a:endParaRPr/>
          </a:p>
        </p:txBody>
      </p:sp>
      <p:sp>
        <p:nvSpPr>
          <p:cNvPr id="104" name="Google Shape;104;p21"/>
          <p:cNvSpPr txBox="1"/>
          <p:nvPr/>
        </p:nvSpPr>
        <p:spPr>
          <a:xfrm>
            <a:off x="87600" y="5894000"/>
            <a:ext cx="8264000" cy="964000"/>
          </a:xfrm>
          <a:prstGeom prst="rect">
            <a:avLst/>
          </a:prstGeom>
          <a:noFill/>
          <a:ln>
            <a:noFill/>
          </a:ln>
        </p:spPr>
        <p:txBody>
          <a:bodyPr spcFirstLastPara="1" wrap="square" lIns="121900" tIns="121900" rIns="121900" bIns="121900" anchor="t" anchorCtr="0">
            <a:noAutofit/>
          </a:bodyPr>
          <a:lstStyle/>
          <a:p>
            <a:pPr defTabSz="1219170">
              <a:lnSpc>
                <a:spcPct val="115000"/>
              </a:lnSpc>
              <a:spcBef>
                <a:spcPts val="1600"/>
              </a:spcBef>
              <a:spcAft>
                <a:spcPts val="1600"/>
              </a:spcAft>
              <a:buClr>
                <a:srgbClr val="000000"/>
              </a:buClr>
            </a:pPr>
            <a:r>
              <a:rPr lang="en" sz="1333" i="1" kern="0">
                <a:solidFill>
                  <a:srgbClr val="000000"/>
                </a:solidFill>
                <a:latin typeface="Arial"/>
                <a:cs typeface="Arial"/>
                <a:sym typeface="Arial"/>
              </a:rPr>
              <a:t>Juluru et al. MR Imaging in Patients at Risk for Developing Nephrogenic Systemic Fibrosis: Protocols, Practices, and Imaging Techniques to Maximize Patient Safety. </a:t>
            </a:r>
            <a:r>
              <a:rPr lang="en" sz="1333" b="1" i="1" kern="0">
                <a:solidFill>
                  <a:srgbClr val="000000"/>
                </a:solidFill>
                <a:latin typeface="Arial"/>
                <a:cs typeface="Arial"/>
                <a:sym typeface="Arial"/>
              </a:rPr>
              <a:t>RadioGraphics 2009; </a:t>
            </a:r>
            <a:r>
              <a:rPr lang="en" sz="1333" i="1" kern="0">
                <a:solidFill>
                  <a:srgbClr val="000000"/>
                </a:solidFill>
                <a:latin typeface="Arial"/>
                <a:cs typeface="Arial"/>
                <a:sym typeface="Arial"/>
              </a:rPr>
              <a:t>29:9–22</a:t>
            </a:r>
            <a:endParaRPr sz="1333" i="1" kern="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13FD3971-043E-8745-AABD-381BB549EC5C}"/>
              </a:ext>
            </a:extLst>
          </p:cNvPr>
          <p:cNvSpPr/>
          <p:nvPr/>
        </p:nvSpPr>
        <p:spPr>
          <a:xfrm>
            <a:off x="7670158" y="3171810"/>
            <a:ext cx="2492897" cy="1751289"/>
          </a:xfrm>
          <a:prstGeom prst="rect">
            <a:avLst/>
          </a:prstGeom>
          <a:noFill/>
          <a:ln w="539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84137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609600" y="274637"/>
            <a:ext cx="10972800" cy="1143200"/>
          </a:xfrm>
          <a:prstGeom prst="rect">
            <a:avLst/>
          </a:prstGeom>
        </p:spPr>
        <p:txBody>
          <a:bodyPr spcFirstLastPara="1" wrap="square" lIns="121900" tIns="60933" rIns="121900" bIns="60933" anchor="ctr" anchorCtr="0">
            <a:noAutofit/>
          </a:bodyPr>
          <a:lstStyle/>
          <a:p>
            <a:r>
              <a:rPr lang="en"/>
              <a:t>Screening for renal function?</a:t>
            </a:r>
            <a:endParaRPr/>
          </a:p>
        </p:txBody>
      </p:sp>
      <p:sp>
        <p:nvSpPr>
          <p:cNvPr id="224" name="Google Shape;224;p36"/>
          <p:cNvSpPr txBox="1">
            <a:spLocks noGrp="1"/>
          </p:cNvSpPr>
          <p:nvPr>
            <p:ph type="body" idx="1"/>
          </p:nvPr>
        </p:nvSpPr>
        <p:spPr>
          <a:xfrm>
            <a:off x="609600" y="1600200"/>
            <a:ext cx="10972800" cy="4526000"/>
          </a:xfrm>
          <a:prstGeom prst="rect">
            <a:avLst/>
          </a:prstGeom>
        </p:spPr>
        <p:txBody>
          <a:bodyPr spcFirstLastPara="1" wrap="square" lIns="121900" tIns="60933" rIns="121900" bIns="60933" anchor="t" anchorCtr="0">
            <a:noAutofit/>
          </a:bodyPr>
          <a:lstStyle/>
          <a:p>
            <a:pPr>
              <a:buChar char="-"/>
            </a:pPr>
            <a:r>
              <a:rPr lang="en"/>
              <a:t>Should we be getting blood samples for ALL patients undergoing GBCA-enhanced MRI just for eGFR?</a:t>
            </a:r>
            <a:endParaRPr/>
          </a:p>
          <a:p>
            <a:pPr marL="0" indent="0">
              <a:buNone/>
            </a:pPr>
            <a:endParaRPr/>
          </a:p>
          <a:p>
            <a:pPr>
              <a:buChar char="-"/>
            </a:pPr>
            <a:r>
              <a:rPr lang="en"/>
              <a:t>Guidelines</a:t>
            </a:r>
            <a:endParaRPr/>
          </a:p>
          <a:p>
            <a:pPr lvl="1">
              <a:spcBef>
                <a:spcPts val="0"/>
              </a:spcBef>
              <a:buChar char="-"/>
            </a:pPr>
            <a:r>
              <a:rPr lang="en"/>
              <a:t>For group II agents, screening for renal function is OPTIONAL*</a:t>
            </a:r>
            <a:endParaRPr/>
          </a:p>
          <a:p>
            <a:pPr lvl="1">
              <a:spcBef>
                <a:spcPts val="0"/>
              </a:spcBef>
              <a:buChar char="-"/>
            </a:pPr>
            <a:r>
              <a:rPr lang="en"/>
              <a:t>For group I/III agents, should screen w/ questionnaire and/or blood work depending on setting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Questionnaire applied at time of MRI scheduling</a:t>
            </a:r>
            <a:endParaRPr/>
          </a:p>
        </p:txBody>
      </p:sp>
      <p:pic>
        <p:nvPicPr>
          <p:cNvPr id="230" name="Google Shape;230;p37"/>
          <p:cNvPicPr preferRelativeResize="0"/>
          <p:nvPr/>
        </p:nvPicPr>
        <p:blipFill>
          <a:blip r:embed="rId3">
            <a:alphaModFix/>
          </a:blip>
          <a:stretch>
            <a:fillRect/>
          </a:stretch>
        </p:blipFill>
        <p:spPr>
          <a:xfrm>
            <a:off x="1485900" y="2169033"/>
            <a:ext cx="9220200" cy="3911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609600" y="274637"/>
            <a:ext cx="10972800" cy="1143200"/>
          </a:xfrm>
          <a:prstGeom prst="rect">
            <a:avLst/>
          </a:prstGeom>
        </p:spPr>
        <p:txBody>
          <a:bodyPr spcFirstLastPara="1" wrap="square" lIns="121900" tIns="60933" rIns="121900" bIns="60933" anchor="ctr" anchorCtr="0">
            <a:noAutofit/>
          </a:bodyPr>
          <a:lstStyle/>
          <a:p>
            <a:endParaRPr/>
          </a:p>
        </p:txBody>
      </p:sp>
      <p:sp>
        <p:nvSpPr>
          <p:cNvPr id="236" name="Google Shape;236;p38"/>
          <p:cNvSpPr txBox="1">
            <a:spLocks noGrp="1"/>
          </p:cNvSpPr>
          <p:nvPr>
            <p:ph type="body" idx="1"/>
          </p:nvPr>
        </p:nvSpPr>
        <p:spPr>
          <a:xfrm>
            <a:off x="609600" y="1600200"/>
            <a:ext cx="5384800" cy="4526000"/>
          </a:xfrm>
          <a:prstGeom prst="rect">
            <a:avLst/>
          </a:prstGeom>
        </p:spPr>
        <p:txBody>
          <a:bodyPr spcFirstLastPara="1" wrap="square" lIns="121900" tIns="60933" rIns="121900" bIns="60933" anchor="t" anchorCtr="0">
            <a:noAutofit/>
          </a:bodyPr>
          <a:lstStyle/>
          <a:p>
            <a:pPr marL="0" indent="0">
              <a:buNone/>
            </a:pPr>
            <a:endParaRPr/>
          </a:p>
        </p:txBody>
      </p:sp>
      <p:sp>
        <p:nvSpPr>
          <p:cNvPr id="237" name="Google Shape;237;p38"/>
          <p:cNvSpPr txBox="1">
            <a:spLocks noGrp="1"/>
          </p:cNvSpPr>
          <p:nvPr>
            <p:ph type="body" idx="2"/>
          </p:nvPr>
        </p:nvSpPr>
        <p:spPr>
          <a:xfrm>
            <a:off x="6197600" y="1600200"/>
            <a:ext cx="5384800" cy="4526000"/>
          </a:xfrm>
          <a:prstGeom prst="rect">
            <a:avLst/>
          </a:prstGeom>
        </p:spPr>
        <p:txBody>
          <a:bodyPr spcFirstLastPara="1" wrap="square" lIns="121900" tIns="60933" rIns="121900" bIns="60933" anchor="t" anchorCtr="0">
            <a:noAutofit/>
          </a:bodyPr>
          <a:lstStyle/>
          <a:p>
            <a:pPr marL="0" indent="0">
              <a:buNone/>
            </a:pPr>
            <a:endParaRPr/>
          </a:p>
        </p:txBody>
      </p:sp>
      <p:pic>
        <p:nvPicPr>
          <p:cNvPr id="238" name="Google Shape;238;p38"/>
          <p:cNvPicPr preferRelativeResize="0"/>
          <p:nvPr/>
        </p:nvPicPr>
        <p:blipFill>
          <a:blip r:embed="rId3">
            <a:alphaModFix/>
          </a:blip>
          <a:stretch>
            <a:fillRect/>
          </a:stretch>
        </p:blipFill>
        <p:spPr>
          <a:xfrm>
            <a:off x="69851" y="349251"/>
            <a:ext cx="12052300" cy="6159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a:t>Institutional Guidelines</a:t>
            </a:r>
            <a:endParaRPr/>
          </a:p>
        </p:txBody>
      </p:sp>
      <p:sp>
        <p:nvSpPr>
          <p:cNvPr id="244" name="Google Shape;244;p39"/>
          <p:cNvSpPr txBox="1">
            <a:spLocks noGrp="1"/>
          </p:cNvSpPr>
          <p:nvPr>
            <p:ph type="body" idx="1"/>
          </p:nvPr>
        </p:nvSpPr>
        <p:spPr>
          <a:xfrm>
            <a:off x="415600" y="1435033"/>
            <a:ext cx="11360800" cy="4555200"/>
          </a:xfrm>
          <a:prstGeom prst="rect">
            <a:avLst/>
          </a:prstGeom>
        </p:spPr>
        <p:txBody>
          <a:bodyPr spcFirstLastPara="1" wrap="square" lIns="121900" tIns="121900" rIns="121900" bIns="121900" anchor="t" anchorCtr="0">
            <a:noAutofit/>
          </a:bodyPr>
          <a:lstStyle/>
          <a:p>
            <a:pPr>
              <a:buChar char="-"/>
            </a:pPr>
            <a:r>
              <a:rPr lang="en"/>
              <a:t>Heterogeneity in institutional practices may result in differential outcomes</a:t>
            </a:r>
            <a:endParaRPr/>
          </a:p>
          <a:p>
            <a:pPr>
              <a:buChar char="-"/>
            </a:pPr>
            <a:r>
              <a:rPr lang="en"/>
              <a:t>MGH instituted restrictive GBCA guidelines in May 2007</a:t>
            </a:r>
            <a:endParaRPr/>
          </a:p>
        </p:txBody>
      </p:sp>
      <p:pic>
        <p:nvPicPr>
          <p:cNvPr id="245" name="Google Shape;245;p39"/>
          <p:cNvPicPr preferRelativeResize="0"/>
          <p:nvPr/>
        </p:nvPicPr>
        <p:blipFill>
          <a:blip r:embed="rId3">
            <a:alphaModFix/>
          </a:blip>
          <a:stretch>
            <a:fillRect/>
          </a:stretch>
        </p:blipFill>
        <p:spPr>
          <a:xfrm>
            <a:off x="1075184" y="2686914"/>
            <a:ext cx="10041632" cy="43096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pic>
        <p:nvPicPr>
          <p:cNvPr id="251" name="Google Shape;251;p40"/>
          <p:cNvPicPr preferRelativeResize="0"/>
          <p:nvPr/>
        </p:nvPicPr>
        <p:blipFill>
          <a:blip r:embed="rId3">
            <a:alphaModFix/>
          </a:blip>
          <a:stretch>
            <a:fillRect/>
          </a:stretch>
        </p:blipFill>
        <p:spPr>
          <a:xfrm>
            <a:off x="88900" y="406385"/>
            <a:ext cx="12014200" cy="4305300"/>
          </a:xfrm>
          <a:prstGeom prst="rect">
            <a:avLst/>
          </a:prstGeom>
          <a:noFill/>
          <a:ln>
            <a:noFill/>
          </a:ln>
        </p:spPr>
      </p:pic>
      <p:sp>
        <p:nvSpPr>
          <p:cNvPr id="252" name="Google Shape;252;p4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buNone/>
            </a:pPr>
            <a:endParaRPr/>
          </a:p>
          <a:p>
            <a:pPr marL="0" indent="0">
              <a:spcBef>
                <a:spcPts val="2133"/>
              </a:spcBef>
              <a:buNone/>
            </a:pPr>
            <a:endParaRPr/>
          </a:p>
          <a:p>
            <a:pPr marL="0" indent="0">
              <a:spcBef>
                <a:spcPts val="2133"/>
              </a:spcBef>
              <a:buNone/>
            </a:pPr>
            <a:endParaRPr/>
          </a:p>
          <a:p>
            <a:pPr marL="0" indent="0">
              <a:spcBef>
                <a:spcPts val="2133"/>
              </a:spcBef>
              <a:buNone/>
            </a:pPr>
            <a:endParaRPr/>
          </a:p>
          <a:p>
            <a:pPr marL="0" indent="0">
              <a:spcBef>
                <a:spcPts val="2133"/>
              </a:spcBef>
              <a:buNone/>
            </a:pPr>
            <a:endParaRPr/>
          </a:p>
          <a:p>
            <a:pPr>
              <a:spcBef>
                <a:spcPts val="2133"/>
              </a:spcBef>
              <a:buChar char="-"/>
            </a:pPr>
            <a:r>
              <a:rPr lang="en"/>
              <a:t>34 cases of NSF preadoption/transitional</a:t>
            </a:r>
            <a:endParaRPr/>
          </a:p>
          <a:p>
            <a:pPr>
              <a:buChar char="-"/>
            </a:pPr>
            <a:r>
              <a:rPr lang="en"/>
              <a:t>0 cases of NSF postadoption</a:t>
            </a:r>
            <a:endParaRPr/>
          </a:p>
          <a:p>
            <a:pPr>
              <a:buChar char="-"/>
            </a:pPr>
            <a:r>
              <a:rPr lang="en"/>
              <a:t>Group I agent used, in contrast with ACR guidelines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a:t>Next steps</a:t>
            </a:r>
            <a:endParaRPr/>
          </a:p>
        </p:txBody>
      </p:sp>
      <p:sp>
        <p:nvSpPr>
          <p:cNvPr id="258" name="Google Shape;258;p41"/>
          <p:cNvSpPr txBox="1">
            <a:spLocks noGrp="1"/>
          </p:cNvSpPr>
          <p:nvPr>
            <p:ph type="body" idx="1"/>
          </p:nvPr>
        </p:nvSpPr>
        <p:spPr>
          <a:xfrm>
            <a:off x="415600" y="1344715"/>
            <a:ext cx="11360800" cy="4555200"/>
          </a:xfrm>
          <a:prstGeom prst="rect">
            <a:avLst/>
          </a:prstGeom>
        </p:spPr>
        <p:txBody>
          <a:bodyPr spcFirstLastPara="1" wrap="square" lIns="121900" tIns="121900" rIns="121900" bIns="121900" anchor="t" anchorCtr="0">
            <a:noAutofit/>
          </a:bodyPr>
          <a:lstStyle/>
          <a:p>
            <a:pPr>
              <a:lnSpc>
                <a:spcPct val="215000"/>
              </a:lnSpc>
              <a:buChar char="-"/>
              <a:tabLst>
                <a:tab pos="1974801" algn="l"/>
              </a:tabLst>
            </a:pPr>
            <a:r>
              <a:rPr lang="en" sz="2400" dirty="0"/>
              <a:t>Restrictive guidelines have drastically decreased # of NSF cases</a:t>
            </a:r>
            <a:endParaRPr sz="1050" dirty="0"/>
          </a:p>
          <a:p>
            <a:pPr>
              <a:lnSpc>
                <a:spcPct val="215000"/>
              </a:lnSpc>
              <a:spcBef>
                <a:spcPts val="2133"/>
              </a:spcBef>
              <a:buChar char="-"/>
              <a:tabLst>
                <a:tab pos="1974801" algn="l"/>
              </a:tabLst>
            </a:pPr>
            <a:r>
              <a:rPr lang="en" sz="2400" dirty="0"/>
              <a:t>Judicious use of MR studies involving GBCA administration</a:t>
            </a:r>
            <a:endParaRPr sz="2400" dirty="0"/>
          </a:p>
          <a:p>
            <a:pPr>
              <a:lnSpc>
                <a:spcPct val="215000"/>
              </a:lnSpc>
              <a:spcBef>
                <a:spcPts val="2133"/>
              </a:spcBef>
              <a:buChar char="-"/>
              <a:tabLst>
                <a:tab pos="1974801" algn="l"/>
              </a:tabLst>
            </a:pPr>
            <a:r>
              <a:rPr lang="en" sz="2400" dirty="0"/>
              <a:t>Vigilance for dermatological changes, </a:t>
            </a:r>
            <a:r>
              <a:rPr lang="en" sz="2400" dirty="0" err="1"/>
              <a:t>esp</a:t>
            </a:r>
            <a:r>
              <a:rPr lang="en" sz="2400" dirty="0"/>
              <a:t> in CKD patients</a:t>
            </a:r>
          </a:p>
          <a:p>
            <a:pPr>
              <a:lnSpc>
                <a:spcPct val="215000"/>
              </a:lnSpc>
              <a:spcBef>
                <a:spcPts val="2133"/>
              </a:spcBef>
              <a:buChar char="-"/>
              <a:tabLst>
                <a:tab pos="1974801" algn="l"/>
              </a:tabLst>
            </a:pPr>
            <a:r>
              <a:rPr lang="en" sz="2400" dirty="0"/>
              <a:t>Awareness and education for healthcare professionals and trainees</a:t>
            </a:r>
          </a:p>
          <a:p>
            <a:pPr>
              <a:lnSpc>
                <a:spcPct val="215000"/>
              </a:lnSpc>
              <a:spcBef>
                <a:spcPts val="2133"/>
              </a:spcBef>
              <a:buFont typeface="Arial"/>
              <a:buChar char="-"/>
              <a:tabLst>
                <a:tab pos="1974801" algn="l"/>
              </a:tabLst>
            </a:pPr>
            <a:r>
              <a:rPr lang="en-US" sz="2400" dirty="0"/>
              <a:t>Explore the potential epidemic of </a:t>
            </a:r>
            <a:r>
              <a:rPr lang="en-US" sz="2400" dirty="0" err="1"/>
              <a:t>Gd</a:t>
            </a:r>
            <a:r>
              <a:rPr lang="en-US" sz="2400" dirty="0"/>
              <a:t> deposition in brain</a:t>
            </a:r>
            <a:endParaRPr sz="2400" dirty="0"/>
          </a:p>
        </p:txBody>
      </p:sp>
    </p:spTree>
    <p:extLst>
      <p:ext uri="{BB962C8B-B14F-4D97-AF65-F5344CB8AC3E}">
        <p14:creationId xmlns:p14="http://schemas.microsoft.com/office/powerpoint/2010/main" val="2063459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1AC4A6-9E0D-CF4A-9DA0-6E572082D3FB}"/>
              </a:ext>
            </a:extLst>
          </p:cNvPr>
          <p:cNvPicPr>
            <a:picLocks noChangeAspect="1"/>
          </p:cNvPicPr>
          <p:nvPr/>
        </p:nvPicPr>
        <p:blipFill>
          <a:blip r:embed="rId3"/>
          <a:stretch>
            <a:fillRect/>
          </a:stretch>
        </p:blipFill>
        <p:spPr>
          <a:xfrm>
            <a:off x="0" y="3870027"/>
            <a:ext cx="12192000" cy="2987973"/>
          </a:xfrm>
          <a:prstGeom prst="rect">
            <a:avLst/>
          </a:prstGeom>
        </p:spPr>
      </p:pic>
      <p:pic>
        <p:nvPicPr>
          <p:cNvPr id="4" name="Picture 3">
            <a:extLst>
              <a:ext uri="{FF2B5EF4-FFF2-40B4-BE49-F238E27FC236}">
                <a16:creationId xmlns:a16="http://schemas.microsoft.com/office/drawing/2014/main" id="{5F4E3424-9323-304D-BED2-6601E657BD09}"/>
              </a:ext>
            </a:extLst>
          </p:cNvPr>
          <p:cNvPicPr>
            <a:picLocks noChangeAspect="1"/>
          </p:cNvPicPr>
          <p:nvPr/>
        </p:nvPicPr>
        <p:blipFill>
          <a:blip r:embed="rId4"/>
          <a:stretch>
            <a:fillRect/>
          </a:stretch>
        </p:blipFill>
        <p:spPr>
          <a:xfrm>
            <a:off x="110067" y="183195"/>
            <a:ext cx="8918187" cy="3367972"/>
          </a:xfrm>
          <a:prstGeom prst="rect">
            <a:avLst/>
          </a:prstGeom>
        </p:spPr>
      </p:pic>
    </p:spTree>
    <p:extLst>
      <p:ext uri="{BB962C8B-B14F-4D97-AF65-F5344CB8AC3E}">
        <p14:creationId xmlns:p14="http://schemas.microsoft.com/office/powerpoint/2010/main" val="1520836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a:extLst>
              <a:ext uri="{FF2B5EF4-FFF2-40B4-BE49-F238E27FC236}">
                <a16:creationId xmlns:a16="http://schemas.microsoft.com/office/drawing/2014/main" id="{4AD5A04A-1EBF-414C-BE73-4D94A607C31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2133602"/>
            <a:ext cx="5581651" cy="3675063"/>
          </a:xfrm>
          <a:noFill/>
        </p:spPr>
      </p:pic>
      <p:sp>
        <p:nvSpPr>
          <p:cNvPr id="10243" name="Rectangle 3">
            <a:extLst>
              <a:ext uri="{FF2B5EF4-FFF2-40B4-BE49-F238E27FC236}">
                <a16:creationId xmlns:a16="http://schemas.microsoft.com/office/drawing/2014/main" id="{8B0C51EA-53B2-6D4E-AD43-25BC0A2695B7}"/>
              </a:ext>
            </a:extLst>
          </p:cNvPr>
          <p:cNvSpPr>
            <a:spLocks noGrp="1" noChangeArrowheads="1"/>
          </p:cNvSpPr>
          <p:nvPr>
            <p:ph type="title"/>
          </p:nvPr>
        </p:nvSpPr>
        <p:spPr>
          <a:xfrm>
            <a:off x="2268539" y="447676"/>
            <a:ext cx="7721600" cy="1076325"/>
          </a:xfrm>
        </p:spPr>
        <p:txBody>
          <a:bodyPr/>
          <a:lstStyle/>
          <a:p>
            <a:pPr eaLnBrk="1" hangingPunct="1"/>
            <a:r>
              <a:rPr lang="en-US" altLang="en-US"/>
              <a:t>24-Month Survival for Patients With and Without Cutaneous Evidence of NSF</a:t>
            </a:r>
          </a:p>
        </p:txBody>
      </p:sp>
      <p:sp>
        <p:nvSpPr>
          <p:cNvPr id="10244" name="Rectangle 4">
            <a:extLst>
              <a:ext uri="{FF2B5EF4-FFF2-40B4-BE49-F238E27FC236}">
                <a16:creationId xmlns:a16="http://schemas.microsoft.com/office/drawing/2014/main" id="{4F5BB768-BFF5-7241-B19A-B9CB5F1501D7}"/>
              </a:ext>
            </a:extLst>
          </p:cNvPr>
          <p:cNvSpPr>
            <a:spLocks noGrp="1" noChangeArrowheads="1"/>
          </p:cNvSpPr>
          <p:nvPr>
            <p:ph type="body" sz="half" idx="2"/>
          </p:nvPr>
        </p:nvSpPr>
        <p:spPr>
          <a:xfrm>
            <a:off x="6981826" y="2163765"/>
            <a:ext cx="3635375" cy="2808287"/>
          </a:xfrm>
        </p:spPr>
        <p:txBody>
          <a:bodyPr/>
          <a:lstStyle/>
          <a:p>
            <a:pPr marL="285744" indent="-285744"/>
            <a:r>
              <a:rPr lang="en-US" altLang="en-US" sz="2000"/>
              <a:t>Among patients with clinical evidence of NSF, 24-month mortality was increased significantly as compared to those without (48% versus 20%, respectively)</a:t>
            </a:r>
          </a:p>
          <a:p>
            <a:pPr marL="285744" indent="-285744">
              <a:lnSpc>
                <a:spcPct val="90000"/>
              </a:lnSpc>
            </a:pPr>
            <a:endParaRPr lang="en-US" altLang="en-US" sz="2000"/>
          </a:p>
          <a:p>
            <a:pPr marL="285744" indent="-285744"/>
            <a:r>
              <a:rPr lang="en-US" altLang="en-US" sz="2000"/>
              <a:t>Mortality was not associated with HD site or shift</a:t>
            </a:r>
          </a:p>
        </p:txBody>
      </p:sp>
      <p:sp>
        <p:nvSpPr>
          <p:cNvPr id="10245" name="Text Box 5">
            <a:extLst>
              <a:ext uri="{FF2B5EF4-FFF2-40B4-BE49-F238E27FC236}">
                <a16:creationId xmlns:a16="http://schemas.microsoft.com/office/drawing/2014/main" id="{9A47F9F3-AAA9-7544-B585-D7A52CB81A53}"/>
              </a:ext>
            </a:extLst>
          </p:cNvPr>
          <p:cNvSpPr txBox="1">
            <a:spLocks noChangeArrowheads="1"/>
          </p:cNvSpPr>
          <p:nvPr/>
        </p:nvSpPr>
        <p:spPr bwMode="black">
          <a:xfrm>
            <a:off x="4497390" y="2373314"/>
            <a:ext cx="2263442"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19051" tIns="28575" rIns="19051" bIns="28575">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defTabSz="1219170">
              <a:spcBef>
                <a:spcPct val="0"/>
              </a:spcBef>
              <a:buClr>
                <a:srgbClr val="000000"/>
              </a:buClr>
              <a:buNone/>
            </a:pPr>
            <a:r>
              <a:rPr lang="en-US" altLang="en-US" sz="1200" b="1" kern="0">
                <a:solidFill>
                  <a:srgbClr val="000000"/>
                </a:solidFill>
                <a:cs typeface="Arial"/>
                <a:sym typeface="Arial"/>
              </a:rPr>
              <a:t>No cutaneous changes of NSF</a:t>
            </a:r>
          </a:p>
        </p:txBody>
      </p:sp>
      <p:sp>
        <p:nvSpPr>
          <p:cNvPr id="10246" name="Text Box 6">
            <a:extLst>
              <a:ext uri="{FF2B5EF4-FFF2-40B4-BE49-F238E27FC236}">
                <a16:creationId xmlns:a16="http://schemas.microsoft.com/office/drawing/2014/main" id="{6D16E650-ABEC-8F4E-9708-39EFBD63CA84}"/>
              </a:ext>
            </a:extLst>
          </p:cNvPr>
          <p:cNvSpPr txBox="1">
            <a:spLocks noChangeArrowheads="1"/>
          </p:cNvSpPr>
          <p:nvPr/>
        </p:nvSpPr>
        <p:spPr bwMode="black">
          <a:xfrm>
            <a:off x="3770313" y="3481389"/>
            <a:ext cx="2040625"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19051" tIns="28575" rIns="19051" bIns="28575">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defTabSz="1219170">
              <a:spcBef>
                <a:spcPct val="0"/>
              </a:spcBef>
              <a:buClr>
                <a:srgbClr val="000000"/>
              </a:buClr>
              <a:buNone/>
            </a:pPr>
            <a:r>
              <a:rPr lang="en-US" altLang="en-US" sz="1200" b="1" kern="0">
                <a:solidFill>
                  <a:srgbClr val="000000"/>
                </a:solidFill>
                <a:cs typeface="Arial"/>
                <a:sym typeface="Arial"/>
              </a:rPr>
              <a:t>Cutaneous changes of NSF</a:t>
            </a:r>
          </a:p>
        </p:txBody>
      </p:sp>
      <p:sp>
        <p:nvSpPr>
          <p:cNvPr id="10247" name="Text Box 7">
            <a:extLst>
              <a:ext uri="{FF2B5EF4-FFF2-40B4-BE49-F238E27FC236}">
                <a16:creationId xmlns:a16="http://schemas.microsoft.com/office/drawing/2014/main" id="{3EF13AC0-136A-A942-8D03-333413DDC462}"/>
              </a:ext>
            </a:extLst>
          </p:cNvPr>
          <p:cNvSpPr txBox="1">
            <a:spLocks noChangeArrowheads="1"/>
          </p:cNvSpPr>
          <p:nvPr/>
        </p:nvSpPr>
        <p:spPr bwMode="black">
          <a:xfrm>
            <a:off x="5997576" y="3084514"/>
            <a:ext cx="690897"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19051" tIns="28575" rIns="19051" bIns="28575">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defTabSz="1219170">
              <a:spcBef>
                <a:spcPct val="0"/>
              </a:spcBef>
              <a:buClr>
                <a:srgbClr val="000000"/>
              </a:buClr>
              <a:buNone/>
            </a:pPr>
            <a:r>
              <a:rPr lang="en-US" altLang="en-US" sz="1200" b="1" kern="0">
                <a:solidFill>
                  <a:srgbClr val="000000"/>
                </a:solidFill>
                <a:cs typeface="Arial"/>
                <a:sym typeface="Arial"/>
              </a:rPr>
              <a:t>p=0.0004</a:t>
            </a:r>
          </a:p>
        </p:txBody>
      </p:sp>
      <p:sp>
        <p:nvSpPr>
          <p:cNvPr id="10248" name="Text Box 9">
            <a:extLst>
              <a:ext uri="{FF2B5EF4-FFF2-40B4-BE49-F238E27FC236}">
                <a16:creationId xmlns:a16="http://schemas.microsoft.com/office/drawing/2014/main" id="{647BA16F-40E2-8C4E-887B-876AC18A71A8}"/>
              </a:ext>
            </a:extLst>
          </p:cNvPr>
          <p:cNvSpPr txBox="1">
            <a:spLocks noChangeArrowheads="1"/>
          </p:cNvSpPr>
          <p:nvPr/>
        </p:nvSpPr>
        <p:spPr bwMode="black">
          <a:xfrm>
            <a:off x="4103689" y="5875339"/>
            <a:ext cx="666751"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19051" tIns="28575" rIns="19051" bIns="28575">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defTabSz="1219170">
              <a:spcBef>
                <a:spcPct val="50000"/>
              </a:spcBef>
              <a:buClr>
                <a:srgbClr val="000000"/>
              </a:buClr>
              <a:buNone/>
            </a:pPr>
            <a:r>
              <a:rPr lang="en-US" altLang="en-US" sz="1200" b="1" kern="0">
                <a:solidFill>
                  <a:srgbClr val="FFFFFF"/>
                </a:solidFill>
                <a:cs typeface="Arial"/>
                <a:sym typeface="Arial"/>
              </a:rPr>
              <a:t>Months</a:t>
            </a:r>
          </a:p>
        </p:txBody>
      </p:sp>
      <p:sp>
        <p:nvSpPr>
          <p:cNvPr id="10249" name="Text Box 13">
            <a:extLst>
              <a:ext uri="{FF2B5EF4-FFF2-40B4-BE49-F238E27FC236}">
                <a16:creationId xmlns:a16="http://schemas.microsoft.com/office/drawing/2014/main" id="{9DEB3CE6-A288-774A-97E4-BEA0DDFA1C18}"/>
              </a:ext>
            </a:extLst>
          </p:cNvPr>
          <p:cNvSpPr txBox="1">
            <a:spLocks noChangeArrowheads="1"/>
          </p:cNvSpPr>
          <p:nvPr/>
        </p:nvSpPr>
        <p:spPr bwMode="black">
          <a:xfrm>
            <a:off x="128831" y="6401215"/>
            <a:ext cx="650592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19051" tIns="28575" rIns="19051" bIns="28575">
            <a:spAutoFit/>
          </a:bodyPr>
          <a:lstStyle>
            <a:lvl1pPr marL="457200" indent="-457200">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marL="609585" indent="-609585" defTabSz="1219170">
              <a:spcBef>
                <a:spcPct val="0"/>
              </a:spcBef>
              <a:buClr>
                <a:srgbClr val="000000"/>
              </a:buClr>
              <a:buNone/>
            </a:pPr>
            <a:r>
              <a:rPr lang="en-US" altLang="en-US" sz="1333" i="1" kern="0" dirty="0">
                <a:solidFill>
                  <a:srgbClr val="000000"/>
                </a:solidFill>
                <a:cs typeface="Arial"/>
                <a:sym typeface="Arial"/>
              </a:rPr>
              <a:t>DJ Todd, A Kagan, L </a:t>
            </a:r>
            <a:r>
              <a:rPr lang="en-US" altLang="en-US" sz="1333" i="1" kern="0" dirty="0" err="1">
                <a:solidFill>
                  <a:srgbClr val="000000"/>
                </a:solidFill>
                <a:cs typeface="Arial"/>
                <a:sym typeface="Arial"/>
              </a:rPr>
              <a:t>Chibnik</a:t>
            </a:r>
            <a:r>
              <a:rPr lang="en-US" altLang="en-US" sz="1333" i="1" kern="0" dirty="0">
                <a:solidFill>
                  <a:srgbClr val="000000"/>
                </a:solidFill>
                <a:cs typeface="Arial"/>
                <a:sym typeface="Arial"/>
              </a:rPr>
              <a:t>, J Kay.  Arthritis Rheum  2007; 56:3433-3441 </a:t>
            </a:r>
          </a:p>
        </p:txBody>
      </p:sp>
      <p:sp>
        <p:nvSpPr>
          <p:cNvPr id="10" name="Google Shape;121;p23">
            <a:extLst>
              <a:ext uri="{FF2B5EF4-FFF2-40B4-BE49-F238E27FC236}">
                <a16:creationId xmlns:a16="http://schemas.microsoft.com/office/drawing/2014/main" id="{E5A80605-E3D4-7F4E-9E92-BBD60DBA5518}"/>
              </a:ext>
            </a:extLst>
          </p:cNvPr>
          <p:cNvSpPr txBox="1"/>
          <p:nvPr/>
        </p:nvSpPr>
        <p:spPr>
          <a:xfrm>
            <a:off x="8559400" y="6467300"/>
            <a:ext cx="4747200" cy="19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a:cs typeface="Arial"/>
                <a:sym typeface="Arial"/>
              </a:rPr>
              <a:t>Slide courtesy of Dr. Jonathan Kay</a:t>
            </a:r>
            <a:endParaRPr sz="1600" kern="0" dirty="0">
              <a:solidFill>
                <a:srgbClr val="000000"/>
              </a:solidFill>
              <a:latin typeface="Arial"/>
              <a:cs typeface="Arial"/>
              <a:sym typeface="Arial"/>
            </a:endParaRPr>
          </a:p>
        </p:txBody>
      </p:sp>
    </p:spTree>
    <p:extLst>
      <p:ext uri="{BB962C8B-B14F-4D97-AF65-F5344CB8AC3E}">
        <p14:creationId xmlns:p14="http://schemas.microsoft.com/office/powerpoint/2010/main" val="2160467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Autofit/>
          </a:bodyPr>
          <a:lstStyle/>
          <a:p>
            <a:endParaRPr/>
          </a:p>
        </p:txBody>
      </p:sp>
      <p:pic>
        <p:nvPicPr>
          <p:cNvPr id="102" name="Google Shape;102;p21"/>
          <p:cNvPicPr preferRelativeResize="0"/>
          <p:nvPr/>
        </p:nvPicPr>
        <p:blipFill>
          <a:blip r:embed="rId3">
            <a:alphaModFix/>
          </a:blip>
          <a:stretch>
            <a:fillRect/>
          </a:stretch>
        </p:blipFill>
        <p:spPr>
          <a:xfrm>
            <a:off x="224950" y="1338201"/>
            <a:ext cx="11742100" cy="4181601"/>
          </a:xfrm>
          <a:prstGeom prst="rect">
            <a:avLst/>
          </a:prstGeom>
          <a:noFill/>
          <a:ln>
            <a:noFill/>
          </a:ln>
        </p:spPr>
      </p:pic>
      <p:sp>
        <p:nvSpPr>
          <p:cNvPr id="103" name="Google Shape;103;p21"/>
          <p:cNvSpPr txBox="1">
            <a:spLocks noGrp="1"/>
          </p:cNvSpPr>
          <p:nvPr>
            <p:ph type="title"/>
          </p:nvPr>
        </p:nvSpPr>
        <p:spPr>
          <a:xfrm>
            <a:off x="609600" y="274637"/>
            <a:ext cx="10972800" cy="1143200"/>
          </a:xfrm>
          <a:prstGeom prst="rect">
            <a:avLst/>
          </a:prstGeom>
          <a:noFill/>
          <a:ln>
            <a:noFill/>
          </a:ln>
        </p:spPr>
        <p:txBody>
          <a:bodyPr spcFirstLastPara="1" wrap="square" lIns="121900" tIns="60933" rIns="121900" bIns="60933" anchor="ctr" anchorCtr="0">
            <a:noAutofit/>
          </a:bodyPr>
          <a:lstStyle/>
          <a:p>
            <a:r>
              <a:rPr lang="en"/>
              <a:t>History of NSF</a:t>
            </a:r>
            <a:endParaRPr/>
          </a:p>
        </p:txBody>
      </p:sp>
      <p:sp>
        <p:nvSpPr>
          <p:cNvPr id="104" name="Google Shape;104;p21"/>
          <p:cNvSpPr txBox="1"/>
          <p:nvPr/>
        </p:nvSpPr>
        <p:spPr>
          <a:xfrm>
            <a:off x="87600" y="5894000"/>
            <a:ext cx="8264000" cy="964000"/>
          </a:xfrm>
          <a:prstGeom prst="rect">
            <a:avLst/>
          </a:prstGeom>
          <a:noFill/>
          <a:ln>
            <a:noFill/>
          </a:ln>
        </p:spPr>
        <p:txBody>
          <a:bodyPr spcFirstLastPara="1" wrap="square" lIns="121900" tIns="121900" rIns="121900" bIns="121900" anchor="t" anchorCtr="0">
            <a:noAutofit/>
          </a:bodyPr>
          <a:lstStyle/>
          <a:p>
            <a:pPr defTabSz="1219170">
              <a:lnSpc>
                <a:spcPct val="115000"/>
              </a:lnSpc>
              <a:spcBef>
                <a:spcPts val="1600"/>
              </a:spcBef>
              <a:spcAft>
                <a:spcPts val="1600"/>
              </a:spcAft>
              <a:buClr>
                <a:srgbClr val="000000"/>
              </a:buClr>
            </a:pPr>
            <a:r>
              <a:rPr lang="en" sz="1333" i="1" kern="0">
                <a:solidFill>
                  <a:srgbClr val="000000"/>
                </a:solidFill>
                <a:latin typeface="Arial"/>
                <a:cs typeface="Arial"/>
                <a:sym typeface="Arial"/>
              </a:rPr>
              <a:t>Juluru et al. MR Imaging in Patients at Risk for Developing Nephrogenic Systemic Fibrosis: Protocols, Practices, and Imaging Techniques to Maximize Patient Safety. </a:t>
            </a:r>
            <a:r>
              <a:rPr lang="en" sz="1333" b="1" i="1" kern="0">
                <a:solidFill>
                  <a:srgbClr val="000000"/>
                </a:solidFill>
                <a:latin typeface="Arial"/>
                <a:cs typeface="Arial"/>
                <a:sym typeface="Arial"/>
              </a:rPr>
              <a:t>RadioGraphics 2009; </a:t>
            </a:r>
            <a:r>
              <a:rPr lang="en" sz="1333" i="1" kern="0">
                <a:solidFill>
                  <a:srgbClr val="000000"/>
                </a:solidFill>
                <a:latin typeface="Arial"/>
                <a:cs typeface="Arial"/>
                <a:sym typeface="Arial"/>
              </a:rPr>
              <a:t>29:9–22</a:t>
            </a:r>
            <a:endParaRPr sz="1333" i="1" kern="0">
              <a:solidFill>
                <a:srgbClr val="000000"/>
              </a:solidFill>
              <a:latin typeface="Arial"/>
              <a:cs typeface="Arial"/>
              <a:sym typeface="Arial"/>
            </a:endParaRPr>
          </a:p>
        </p:txBody>
      </p:sp>
    </p:spTree>
    <p:extLst>
      <p:ext uri="{BB962C8B-B14F-4D97-AF65-F5344CB8AC3E}">
        <p14:creationId xmlns:p14="http://schemas.microsoft.com/office/powerpoint/2010/main" val="3760356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09600" y="116837"/>
            <a:ext cx="10972800" cy="1143200"/>
          </a:xfrm>
          <a:prstGeom prst="rect">
            <a:avLst/>
          </a:prstGeom>
          <a:noFill/>
          <a:ln>
            <a:noFill/>
          </a:ln>
        </p:spPr>
        <p:txBody>
          <a:bodyPr spcFirstLastPara="1" wrap="square" lIns="121900" tIns="60933" rIns="121900" bIns="60933" anchor="ctr" anchorCtr="0">
            <a:noAutofit/>
          </a:bodyPr>
          <a:lstStyle/>
          <a:p>
            <a:pPr algn="l"/>
            <a:r>
              <a:rPr lang="en">
                <a:solidFill>
                  <a:schemeClr val="dk1"/>
                </a:solidFill>
              </a:rPr>
              <a:t>Studies Reporting Prevalence of NSF in Patients with Stage 5 CKD</a:t>
            </a:r>
            <a:endParaRPr/>
          </a:p>
        </p:txBody>
      </p:sp>
      <p:graphicFrame>
        <p:nvGraphicFramePr>
          <p:cNvPr id="153" name="Google Shape;153;p27"/>
          <p:cNvGraphicFramePr/>
          <p:nvPr/>
        </p:nvGraphicFramePr>
        <p:xfrm>
          <a:off x="609585" y="1260034"/>
          <a:ext cx="10972833" cy="4836900"/>
        </p:xfrm>
        <a:graphic>
          <a:graphicData uri="http://schemas.openxmlformats.org/drawingml/2006/table">
            <a:tbl>
              <a:tblPr firstRow="1" bandRow="1">
                <a:noFill/>
              </a:tblPr>
              <a:tblGrid>
                <a:gridCol w="1781000">
                  <a:extLst>
                    <a:ext uri="{9D8B030D-6E8A-4147-A177-3AD203B41FA5}">
                      <a16:colId xmlns:a16="http://schemas.microsoft.com/office/drawing/2014/main" val="20000"/>
                    </a:ext>
                  </a:extLst>
                </a:gridCol>
                <a:gridCol w="1171400">
                  <a:extLst>
                    <a:ext uri="{9D8B030D-6E8A-4147-A177-3AD203B41FA5}">
                      <a16:colId xmlns:a16="http://schemas.microsoft.com/office/drawing/2014/main" val="20001"/>
                    </a:ext>
                  </a:extLst>
                </a:gridCol>
                <a:gridCol w="1709267">
                  <a:extLst>
                    <a:ext uri="{9D8B030D-6E8A-4147-A177-3AD203B41FA5}">
                      <a16:colId xmlns:a16="http://schemas.microsoft.com/office/drawing/2014/main" val="20002"/>
                    </a:ext>
                  </a:extLst>
                </a:gridCol>
                <a:gridCol w="2868700">
                  <a:extLst>
                    <a:ext uri="{9D8B030D-6E8A-4147-A177-3AD203B41FA5}">
                      <a16:colId xmlns:a16="http://schemas.microsoft.com/office/drawing/2014/main" val="20003"/>
                    </a:ext>
                  </a:extLst>
                </a:gridCol>
                <a:gridCol w="1721233">
                  <a:extLst>
                    <a:ext uri="{9D8B030D-6E8A-4147-A177-3AD203B41FA5}">
                      <a16:colId xmlns:a16="http://schemas.microsoft.com/office/drawing/2014/main" val="20004"/>
                    </a:ext>
                  </a:extLst>
                </a:gridCol>
                <a:gridCol w="1721233">
                  <a:extLst>
                    <a:ext uri="{9D8B030D-6E8A-4147-A177-3AD203B41FA5}">
                      <a16:colId xmlns:a16="http://schemas.microsoft.com/office/drawing/2014/main" val="20005"/>
                    </a:ext>
                  </a:extLst>
                </a:gridCol>
              </a:tblGrid>
              <a:tr h="841200">
                <a:tc>
                  <a:txBody>
                    <a:bodyPr/>
                    <a:lstStyle/>
                    <a:p>
                      <a:pPr marL="0" marR="0" lvl="0" indent="0" algn="l" rtl="0">
                        <a:lnSpc>
                          <a:spcPct val="115000"/>
                        </a:lnSpc>
                        <a:spcBef>
                          <a:spcPts val="0"/>
                        </a:spcBef>
                        <a:spcAft>
                          <a:spcPts val="0"/>
                        </a:spcAft>
                        <a:buNone/>
                      </a:pPr>
                      <a:r>
                        <a:rPr lang="en" sz="1200" u="none" strike="noStrike" cap="none"/>
                        <a:t>Study</a:t>
                      </a:r>
                      <a:br>
                        <a:rPr lang="en" sz="1200" u="none" strike="noStrike" cap="none"/>
                      </a:br>
                      <a:r>
                        <a:rPr lang="en" sz="1200" u="none" strike="noStrike" cap="none"/>
                        <a:t>(Location)</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Year Published</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Type</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GBCA exposure</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NSF cases/ </a:t>
                      </a:r>
                      <a:br>
                        <a:rPr lang="en" sz="1200" u="none" strike="noStrike" cap="none"/>
                      </a:br>
                      <a:r>
                        <a:rPr lang="en" sz="1200" u="none" strike="noStrike" cap="none"/>
                        <a:t>total patients</a:t>
                      </a:r>
                      <a:endParaRPr sz="1200" u="none" strike="noStrike" cap="none">
                        <a:solidFill>
                          <a:schemeClr val="lt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NSF cases/</a:t>
                      </a:r>
                      <a:br>
                        <a:rPr lang="en" sz="1200" u="none" strike="noStrike" cap="none"/>
                      </a:br>
                      <a:r>
                        <a:rPr lang="en" sz="1200" u="none" strike="noStrike" cap="none"/>
                        <a:t>GBCA- </a:t>
                      </a:r>
                      <a:br>
                        <a:rPr lang="en" sz="1200" u="none" strike="noStrike" cap="none"/>
                      </a:br>
                      <a:r>
                        <a:rPr lang="en" sz="1200" u="none" strike="noStrike" cap="none"/>
                        <a:t>exposed patients</a:t>
                      </a:r>
                      <a:endParaRPr sz="1200" u="none" strike="noStrike" cap="none">
                        <a:solidFill>
                          <a:schemeClr val="lt1"/>
                        </a:solidFill>
                        <a:latin typeface="Arial"/>
                        <a:ea typeface="Arial"/>
                        <a:cs typeface="Arial"/>
                        <a:sym typeface="Arial"/>
                      </a:endParaRPr>
                    </a:p>
                  </a:txBody>
                  <a:tcPr marL="91433" marR="91433" marT="0" marB="0" anchor="ctr"/>
                </a:tc>
                <a:extLst>
                  <a:ext uri="{0D108BD9-81ED-4DB2-BD59-A6C34878D82A}">
                    <a16:rowId xmlns:a16="http://schemas.microsoft.com/office/drawing/2014/main" val="10000"/>
                  </a:ext>
                </a:extLst>
              </a:tr>
              <a:tr h="420600">
                <a:tc>
                  <a:txBody>
                    <a:bodyPr/>
                    <a:lstStyle/>
                    <a:p>
                      <a:pPr marL="0" marR="0" lvl="0" indent="0" algn="l" rtl="0">
                        <a:lnSpc>
                          <a:spcPct val="115000"/>
                        </a:lnSpc>
                        <a:spcBef>
                          <a:spcPts val="0"/>
                        </a:spcBef>
                        <a:spcAft>
                          <a:spcPts val="0"/>
                        </a:spcAft>
                        <a:buNone/>
                      </a:pPr>
                      <a:r>
                        <a:rPr lang="en" sz="1200" u="none" strike="noStrike" cap="none"/>
                        <a:t>Marckmann et al. (Denmark)</a:t>
                      </a:r>
                      <a:endParaRPr sz="1100" u="none" strike="noStrike" cap="none">
                        <a:latin typeface="Calibri"/>
                        <a:ea typeface="Calibri"/>
                        <a:cs typeface="Calibri"/>
                        <a:sym typeface="Calibri"/>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t>2006</a:t>
                      </a:r>
                      <a:endParaRPr sz="1100" u="none" strike="noStrike" cap="none">
                        <a:latin typeface="Calibri"/>
                        <a:ea typeface="Calibri"/>
                        <a:cs typeface="Calibri"/>
                        <a:sym typeface="Calibri"/>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13/370 (3.5%)</a:t>
                      </a:r>
                      <a:endParaRPr sz="1500"/>
                    </a:p>
                  </a:txBody>
                  <a:tcPr marL="91433" marR="91433" marT="0" marB="0" anchor="ctr"/>
                </a:tc>
                <a:extLst>
                  <a:ext uri="{0D108BD9-81ED-4DB2-BD59-A6C34878D82A}">
                    <a16:rowId xmlns:a16="http://schemas.microsoft.com/office/drawing/2014/main" val="10001"/>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Broome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(Loma Linda, CA)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10/168 (6%)</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extLst>
                  <a:ext uri="{0D108BD9-81ED-4DB2-BD59-A6C34878D82A}">
                    <a16:rowId xmlns:a16="http://schemas.microsoft.com/office/drawing/2014/main" val="10002"/>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Collidge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(Scotland)</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14/1826 (0.8%)</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13/421 (3.1%)</a:t>
                      </a:r>
                      <a:endParaRPr sz="1500"/>
                    </a:p>
                  </a:txBody>
                  <a:tcPr marL="91433" marR="91433" marT="0" marB="0" anchor="ctr"/>
                </a:tc>
                <a:extLst>
                  <a:ext uri="{0D108BD9-81ED-4DB2-BD59-A6C34878D82A}">
                    <a16:rowId xmlns:a16="http://schemas.microsoft.com/office/drawing/2014/main" val="10003"/>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Deo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(Bridgeport, CT)</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3/467 (0.6%)</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3/87 (3.4%)</a:t>
                      </a:r>
                      <a:endParaRPr sz="1500"/>
                    </a:p>
                  </a:txBody>
                  <a:tcPr marL="91433" marR="91433" marT="0" marB="0" anchor="ctr"/>
                </a:tc>
                <a:extLst>
                  <a:ext uri="{0D108BD9-81ED-4DB2-BD59-A6C34878D82A}">
                    <a16:rowId xmlns:a16="http://schemas.microsoft.com/office/drawing/2014/main" val="10004"/>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Lauenstein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(Atlanta, GA)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8/312 (2.6%)</a:t>
                      </a:r>
                      <a:endParaRPr sz="1500"/>
                    </a:p>
                  </a:txBody>
                  <a:tcPr marL="91433" marR="91433" marT="0" marB="0" anchor="ctr"/>
                </a:tc>
                <a:extLst>
                  <a:ext uri="{0D108BD9-81ED-4DB2-BD59-A6C34878D82A}">
                    <a16:rowId xmlns:a16="http://schemas.microsoft.com/office/drawing/2014/main" val="10005"/>
                  </a:ext>
                </a:extLst>
              </a:tr>
              <a:tr h="4206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Othersen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(Charleston, SC)</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4/849 (0.5%)</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4/261 (1.5%)</a:t>
                      </a:r>
                      <a:endParaRPr sz="1500"/>
                    </a:p>
                  </a:txBody>
                  <a:tcPr marL="91433" marR="91433" marT="0" marB="0" anchor="ctr"/>
                </a:tc>
                <a:extLst>
                  <a:ext uri="{0D108BD9-81ED-4DB2-BD59-A6C34878D82A}">
                    <a16:rowId xmlns:a16="http://schemas.microsoft.com/office/drawing/2014/main" val="10006"/>
                  </a:ext>
                </a:extLst>
              </a:tr>
              <a:tr h="420600">
                <a:tc>
                  <a:txBody>
                    <a:bodyPr/>
                    <a:lstStyle/>
                    <a:p>
                      <a:pPr marL="0" marR="0" lvl="0" indent="0" algn="l"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Todd et al.</a:t>
                      </a:r>
                      <a:br>
                        <a:rPr lang="en" sz="1200" b="1" u="none" strike="noStrike" cap="none">
                          <a:solidFill>
                            <a:schemeClr val="dk1"/>
                          </a:solidFill>
                          <a:latin typeface="Arial"/>
                          <a:ea typeface="Arial"/>
                          <a:cs typeface="Arial"/>
                          <a:sym typeface="Arial"/>
                        </a:rPr>
                      </a:br>
                      <a:r>
                        <a:rPr lang="en" sz="1200" b="1" u="none" strike="noStrike" cap="none">
                          <a:solidFill>
                            <a:schemeClr val="dk1"/>
                          </a:solidFill>
                          <a:latin typeface="Arial"/>
                          <a:ea typeface="Arial"/>
                          <a:cs typeface="Arial"/>
                          <a:sym typeface="Arial"/>
                        </a:rPr>
                        <a:t>(Boston, MA)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2007</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Cross-sectional &amp; prospective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Gadopentetate dimeglumine</a:t>
                      </a:r>
                      <a:endParaRPr sz="1200" b="1"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25/186 (13.4%)</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16/54 (29.6%)</a:t>
                      </a:r>
                      <a:endParaRPr sz="1500"/>
                    </a:p>
                  </a:txBody>
                  <a:tcPr marL="91433" marR="91433" marT="0" marB="0" anchor="ctr"/>
                </a:tc>
                <a:extLst>
                  <a:ext uri="{0D108BD9-81ED-4DB2-BD59-A6C34878D82A}">
                    <a16:rowId xmlns:a16="http://schemas.microsoft.com/office/drawing/2014/main" val="10007"/>
                  </a:ext>
                </a:extLst>
              </a:tr>
              <a:tr h="630900">
                <a:tc>
                  <a:txBody>
                    <a:bodyPr/>
                    <a:lstStyle/>
                    <a:p>
                      <a:pPr marL="0" marR="0" lvl="0" indent="0" algn="l"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Prince et al.</a:t>
                      </a:r>
                      <a:br>
                        <a:rPr lang="en" sz="1200" u="none" strike="noStrike" cap="none">
                          <a:solidFill>
                            <a:schemeClr val="dk1"/>
                          </a:solidFill>
                          <a:latin typeface="Arial"/>
                          <a:ea typeface="Arial"/>
                          <a:cs typeface="Arial"/>
                          <a:sym typeface="Arial"/>
                        </a:rPr>
                      </a:br>
                      <a:r>
                        <a:rPr lang="en" sz="1200" u="none" strike="noStrike" cap="none">
                          <a:solidFill>
                            <a:schemeClr val="dk1"/>
                          </a:solidFill>
                          <a:latin typeface="Arial"/>
                          <a:ea typeface="Arial"/>
                          <a:cs typeface="Arial"/>
                          <a:sym typeface="Arial"/>
                        </a:rPr>
                        <a:t>(New York, NY)</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2008</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Gadodiamide, gadopentetate dimeglumine, gadobenate dimeglumine, gadoteridol</a:t>
                      </a:r>
                      <a:endParaRPr sz="1200"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u="none" strike="noStrike" cap="none">
                          <a:solidFill>
                            <a:schemeClr val="dk1"/>
                          </a:solidFill>
                          <a:latin typeface="Arial"/>
                          <a:ea typeface="Arial"/>
                          <a:cs typeface="Arial"/>
                          <a:sym typeface="Arial"/>
                        </a:rPr>
                        <a:t>11/398 (2.8%)</a:t>
                      </a:r>
                      <a:endParaRPr sz="1500"/>
                    </a:p>
                  </a:txBody>
                  <a:tcPr marL="91433" marR="91433" marT="0" marB="0" anchor="ctr"/>
                </a:tc>
                <a:extLst>
                  <a:ext uri="{0D108BD9-81ED-4DB2-BD59-A6C34878D82A}">
                    <a16:rowId xmlns:a16="http://schemas.microsoft.com/office/drawing/2014/main" val="10008"/>
                  </a:ext>
                </a:extLst>
              </a:tr>
              <a:tr h="420600">
                <a:tc>
                  <a:txBody>
                    <a:bodyPr/>
                    <a:lstStyle/>
                    <a:p>
                      <a:pPr marL="0" marR="0" lvl="0" indent="0" algn="l"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Rydahl et al.</a:t>
                      </a:r>
                      <a:br>
                        <a:rPr lang="en" sz="1200" b="1" u="none" strike="noStrike" cap="none">
                          <a:solidFill>
                            <a:schemeClr val="dk1"/>
                          </a:solidFill>
                          <a:latin typeface="Arial"/>
                          <a:ea typeface="Arial"/>
                          <a:cs typeface="Arial"/>
                          <a:sym typeface="Arial"/>
                        </a:rPr>
                      </a:br>
                      <a:r>
                        <a:rPr lang="en" sz="1200" b="1" u="none" strike="noStrike" cap="none">
                          <a:solidFill>
                            <a:schemeClr val="dk1"/>
                          </a:solidFill>
                          <a:latin typeface="Arial"/>
                          <a:ea typeface="Arial"/>
                          <a:cs typeface="Arial"/>
                          <a:sym typeface="Arial"/>
                        </a:rPr>
                        <a:t>(Denmark)</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2008</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Retrospective</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Gadodiamide</a:t>
                      </a:r>
                      <a:endParaRPr sz="1200" b="1" u="none" strike="noStrike" cap="none">
                        <a:solidFill>
                          <a:schemeClr val="dk1"/>
                        </a:solidFill>
                        <a:latin typeface="Arial"/>
                        <a:ea typeface="Arial"/>
                        <a:cs typeface="Arial"/>
                        <a:sym typeface="Arial"/>
                      </a:endParaRPr>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a:solidFill>
                            <a:schemeClr val="dk1"/>
                          </a:solidFill>
                          <a:latin typeface="Arial"/>
                          <a:ea typeface="Arial"/>
                          <a:cs typeface="Arial"/>
                          <a:sym typeface="Arial"/>
                        </a:rPr>
                        <a:t>N/A</a:t>
                      </a:r>
                      <a:endParaRPr sz="1500"/>
                    </a:p>
                  </a:txBody>
                  <a:tcPr marL="91433" marR="91433" marT="0" marB="0" anchor="ctr"/>
                </a:tc>
                <a:tc>
                  <a:txBody>
                    <a:bodyPr/>
                    <a:lstStyle/>
                    <a:p>
                      <a:pPr marL="0" marR="0" lvl="0" indent="0" algn="ctr" rtl="0">
                        <a:lnSpc>
                          <a:spcPct val="115000"/>
                        </a:lnSpc>
                        <a:spcBef>
                          <a:spcPts val="0"/>
                        </a:spcBef>
                        <a:spcAft>
                          <a:spcPts val="0"/>
                        </a:spcAft>
                        <a:buNone/>
                      </a:pPr>
                      <a:r>
                        <a:rPr lang="en" sz="1200" b="1" u="none" strike="noStrike" cap="none" dirty="0">
                          <a:solidFill>
                            <a:schemeClr val="dk1"/>
                          </a:solidFill>
                          <a:latin typeface="Arial"/>
                          <a:ea typeface="Arial"/>
                          <a:cs typeface="Arial"/>
                          <a:sym typeface="Arial"/>
                        </a:rPr>
                        <a:t>18/102 (17.6%)</a:t>
                      </a:r>
                      <a:endParaRPr sz="1500" dirty="0"/>
                    </a:p>
                  </a:txBody>
                  <a:tcPr marL="91433" marR="91433" marT="0" marB="0" anchor="ctr"/>
                </a:tc>
                <a:extLst>
                  <a:ext uri="{0D108BD9-81ED-4DB2-BD59-A6C34878D82A}">
                    <a16:rowId xmlns:a16="http://schemas.microsoft.com/office/drawing/2014/main" val="10009"/>
                  </a:ext>
                </a:extLst>
              </a:tr>
            </a:tbl>
          </a:graphicData>
        </a:graphic>
      </p:graphicFrame>
      <p:sp>
        <p:nvSpPr>
          <p:cNvPr id="154" name="Google Shape;154;p27"/>
          <p:cNvSpPr txBox="1"/>
          <p:nvPr/>
        </p:nvSpPr>
        <p:spPr>
          <a:xfrm>
            <a:off x="140267" y="6427100"/>
            <a:ext cx="7248800" cy="273200"/>
          </a:xfrm>
          <a:prstGeom prst="rect">
            <a:avLst/>
          </a:prstGeom>
          <a:noFill/>
          <a:ln>
            <a:noFill/>
          </a:ln>
        </p:spPr>
        <p:txBody>
          <a:bodyPr spcFirstLastPara="1" wrap="square" lIns="25400" tIns="38100" rIns="25400" bIns="38100" anchor="t" anchorCtr="0">
            <a:noAutofit/>
          </a:bodyPr>
          <a:lstStyle/>
          <a:p>
            <a:pPr algn="r">
              <a:buClr>
                <a:schemeClr val="dk1"/>
              </a:buClr>
              <a:buSzPts val="1400"/>
            </a:pPr>
            <a:r>
              <a:rPr lang="en" sz="1333" i="1">
                <a:solidFill>
                  <a:schemeClr val="dk1"/>
                </a:solidFill>
                <a:latin typeface="Arial"/>
                <a:ea typeface="Arial"/>
                <a:cs typeface="Arial"/>
                <a:sym typeface="Arial"/>
              </a:rPr>
              <a:t>EJ Bernstein, C Schmidt-Lauber, J Kay  Best Pract Res Clin Rheumatol. 2012;26:489-503 .</a:t>
            </a:r>
            <a:endParaRPr sz="1333" i="1"/>
          </a:p>
        </p:txBody>
      </p:sp>
      <p:sp>
        <p:nvSpPr>
          <p:cNvPr id="155" name="Google Shape;155;p27"/>
          <p:cNvSpPr txBox="1"/>
          <p:nvPr/>
        </p:nvSpPr>
        <p:spPr>
          <a:xfrm>
            <a:off x="8559400" y="6467300"/>
            <a:ext cx="4747200" cy="192800"/>
          </a:xfrm>
          <a:prstGeom prst="rect">
            <a:avLst/>
          </a:prstGeom>
          <a:noFill/>
          <a:ln>
            <a:noFill/>
          </a:ln>
        </p:spPr>
        <p:txBody>
          <a:bodyPr spcFirstLastPara="1" wrap="square" lIns="121900" tIns="121900" rIns="121900" bIns="121900" anchor="t" anchorCtr="0">
            <a:noAutofit/>
          </a:bodyPr>
          <a:lstStyle/>
          <a:p>
            <a:r>
              <a:rPr lang="en" sz="1600"/>
              <a:t>Slide courtesy of Dr. Jonathan Kay</a:t>
            </a:r>
            <a:endParaRPr sz="1600"/>
          </a:p>
        </p:txBody>
      </p:sp>
    </p:spTree>
    <p:extLst>
      <p:ext uri="{BB962C8B-B14F-4D97-AF65-F5344CB8AC3E}">
        <p14:creationId xmlns:p14="http://schemas.microsoft.com/office/powerpoint/2010/main" val="1395484335"/>
      </p:ext>
    </p:extLst>
  </p:cSld>
  <p:clrMapOvr>
    <a:masterClrMapping/>
  </p:clrMapOvr>
</p:sld>
</file>

<file path=ppt/theme/theme1.xml><?xml version="1.0" encoding="utf-8"?>
<a:theme xmlns:a="http://schemas.openxmlformats.org/drawingml/2006/main" name="UmassMed_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assMed_Presentation Template.pptx" id="{03A3A75A-2259-4DEE-8B33-8113CD827648}" vid="{12850193-944E-418E-8A57-DB5995C7BD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UmassMed_Presentation Template</Template>
  <TotalTime>2084</TotalTime>
  <Words>5881</Words>
  <Application>Microsoft Office PowerPoint</Application>
  <PresentationFormat>Widescreen</PresentationFormat>
  <Paragraphs>733</Paragraphs>
  <Slides>55</Slides>
  <Notes>46</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UmassMed_Theme</vt:lpstr>
      <vt:lpstr>Gadolinium Induced Fibrosis</vt:lpstr>
      <vt:lpstr>PowerPoint Presentation</vt:lpstr>
      <vt:lpstr>PowerPoint Presentation</vt:lpstr>
      <vt:lpstr>Stages of Chronic Kidney Disease</vt:lpstr>
      <vt:lpstr>PowerPoint Presentation</vt:lpstr>
      <vt:lpstr>PowerPoint Presentation</vt:lpstr>
      <vt:lpstr>24-Month Survival for Patients With and Without Cutaneous Evidence of NSF</vt:lpstr>
      <vt:lpstr>PowerPoint Presentation</vt:lpstr>
      <vt:lpstr>Studies Reporting Prevalence of NSF in Patients with Stage 5 CKD</vt:lpstr>
      <vt:lpstr>Bradford Hill Criteria for Causation </vt:lpstr>
      <vt:lpstr>Gadolinium and GIF/NSF</vt:lpstr>
      <vt:lpstr>Epidemiology of NSF</vt:lpstr>
      <vt:lpstr>Studies Reporting Prevalence of NSF in Patients with Stage 5 CKD</vt:lpstr>
      <vt:lpstr>PowerPoint Presentation</vt:lpstr>
      <vt:lpstr>Epidemiology of NSF</vt:lpstr>
      <vt:lpstr>Negative Correlation Between Total Cumulative GPDM Exposure and Time to First NSF Symptom</vt:lpstr>
      <vt:lpstr>Basic Science Part I: Learning Objectives</vt:lpstr>
      <vt:lpstr>Highly toxic free Gadolinium found in tissues of exposed patients</vt:lpstr>
      <vt:lpstr>Macrophages and TGF-B in lesional tissue of GIF patients </vt:lpstr>
      <vt:lpstr>Etiology of Gadolinium Induced Fibrosis</vt:lpstr>
      <vt:lpstr>Macrophage Functional Heterogeneity During and Post Injury</vt:lpstr>
      <vt:lpstr>Macrophages – mediators and resolvers of inflammation</vt:lpstr>
      <vt:lpstr>Macrophage mediated mechanisms of Fibrosis</vt:lpstr>
      <vt:lpstr>Gd promotes M2 Macrophage activation and Monocyte recruitment</vt:lpstr>
      <vt:lpstr>Aging enhances Gd skewing of hepatic macrophages towards M2</vt:lpstr>
      <vt:lpstr>Liver Anatomy</vt:lpstr>
      <vt:lpstr>Etiology of Gadolinium Induced Fibrosis</vt:lpstr>
      <vt:lpstr>Basic Science Part II: Learning Objectives</vt:lpstr>
      <vt:lpstr>Gadodiamide induces skin fibrosis in rat model</vt:lpstr>
      <vt:lpstr>Particulate matter diseases can demonstrate fibrosis</vt:lpstr>
      <vt:lpstr>Silica is sensed by the inflammasome</vt:lpstr>
      <vt:lpstr>What are inflammasomes?</vt:lpstr>
      <vt:lpstr>Investigators at UMass asked if there was a link?</vt:lpstr>
      <vt:lpstr>Gadolinium activates the NLRP3 inflammasome</vt:lpstr>
      <vt:lpstr>Summary</vt:lpstr>
      <vt:lpstr>Basic Science Part III: Learning Objectives</vt:lpstr>
      <vt:lpstr>Prevention of GIF</vt:lpstr>
      <vt:lpstr>Treatment of GIF</vt:lpstr>
      <vt:lpstr>Treatment of GIF</vt:lpstr>
      <vt:lpstr>Treatment of GIF</vt:lpstr>
      <vt:lpstr>Treatment of GIF</vt:lpstr>
      <vt:lpstr>Treatment of GIF</vt:lpstr>
      <vt:lpstr>Treatment of GIF</vt:lpstr>
      <vt:lpstr>Treatment of GIF</vt:lpstr>
      <vt:lpstr>Future treatment of fibrosing disease</vt:lpstr>
      <vt:lpstr>Open questions in GIF and fibrosing disease</vt:lpstr>
      <vt:lpstr>So what do we do about it?</vt:lpstr>
      <vt:lpstr>American College of Radiology Guidelines</vt:lpstr>
      <vt:lpstr>Gadolinium Based Contrast Agents</vt:lpstr>
      <vt:lpstr>Screening for renal function?</vt:lpstr>
      <vt:lpstr>Questionnaire applied at time of MRI scheduling</vt:lpstr>
      <vt:lpstr>PowerPoint Presentation</vt:lpstr>
      <vt:lpstr>Institutional Guidelines</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Gadolinium Induced Fibrosis</dc:title>
  <dc:creator>Gao, Kevin</dc:creator>
  <cp:lastModifiedBy>Gao, Kevin</cp:lastModifiedBy>
  <cp:revision>58</cp:revision>
  <dcterms:created xsi:type="dcterms:W3CDTF">2020-01-07T17:30:59Z</dcterms:created>
  <dcterms:modified xsi:type="dcterms:W3CDTF">2020-01-14T00:29:30Z</dcterms:modified>
</cp:coreProperties>
</file>