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90" r:id="rId6"/>
    <p:sldId id="275" r:id="rId7"/>
    <p:sldId id="257" r:id="rId8"/>
    <p:sldId id="258" r:id="rId9"/>
    <p:sldId id="274" r:id="rId10"/>
    <p:sldId id="259" r:id="rId11"/>
    <p:sldId id="260" r:id="rId12"/>
    <p:sldId id="263" r:id="rId13"/>
    <p:sldId id="261" r:id="rId14"/>
    <p:sldId id="281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305" r:id="rId23"/>
    <p:sldId id="306" r:id="rId24"/>
    <p:sldId id="307" r:id="rId25"/>
    <p:sldId id="317" r:id="rId26"/>
    <p:sldId id="309" r:id="rId27"/>
    <p:sldId id="295" r:id="rId28"/>
    <p:sldId id="311" r:id="rId29"/>
    <p:sldId id="297" r:id="rId30"/>
    <p:sldId id="313" r:id="rId31"/>
    <p:sldId id="318" r:id="rId32"/>
    <p:sldId id="319" r:id="rId33"/>
    <p:sldId id="314" r:id="rId34"/>
    <p:sldId id="315" r:id="rId35"/>
    <p:sldId id="316" r:id="rId36"/>
    <p:sldId id="322" r:id="rId37"/>
    <p:sldId id="301" r:id="rId38"/>
    <p:sldId id="302" r:id="rId39"/>
    <p:sldId id="303" r:id="rId40"/>
    <p:sldId id="320" r:id="rId41"/>
    <p:sldId id="321" r:id="rId42"/>
    <p:sldId id="27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3624" userDrawn="1">
          <p15:clr>
            <a:srgbClr val="A4A3A4"/>
          </p15:clr>
        </p15:guide>
        <p15:guide id="3" orient="horz" pos="1320" userDrawn="1">
          <p15:clr>
            <a:srgbClr val="A4A3A4"/>
          </p15:clr>
        </p15:guide>
        <p15:guide id="4" orient="horz" pos="1896" userDrawn="1">
          <p15:clr>
            <a:srgbClr val="A4A3A4"/>
          </p15:clr>
        </p15:guide>
        <p15:guide id="5" pos="840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1992" userDrawn="1">
          <p15:clr>
            <a:srgbClr val="A4A3A4"/>
          </p15:clr>
        </p15:guide>
        <p15:guide id="8" orient="horz" pos="1128" userDrawn="1">
          <p15:clr>
            <a:srgbClr val="A4A3A4"/>
          </p15:clr>
        </p15:guide>
        <p15:guide id="9" orient="horz" pos="15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8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608" y="20"/>
      </p:cViewPr>
      <p:guideLst>
        <p:guide orient="horz" pos="648"/>
        <p:guide pos="3624"/>
        <p:guide orient="horz" pos="1320"/>
        <p:guide orient="horz" pos="1896"/>
        <p:guide pos="840"/>
        <p:guide orient="horz" pos="936"/>
        <p:guide orient="horz" pos="1992"/>
        <p:guide orient="horz" pos="1128"/>
        <p:guide orient="horz" pos="15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6"/>
            <a:ext cx="9144000" cy="7293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1" y="4648200"/>
            <a:ext cx="973559" cy="12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9119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081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6F771-CADE-4F7C-8BE4-8C0001D0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33D0-164C-4683-8D8B-81D970800B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EAC4A-7A0B-457C-83D2-2F88C290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96323-B956-40F2-BCE8-9A97F9AF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457E-1779-4ED7-9744-73C760817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8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6"/>
            <a:ext cx="9144000" cy="7293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924983"/>
            <a:ext cx="11499448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r>
              <a:rPr lang="en-US"/>
              <a:t>lorem ipsum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5DD749-C8D3-A449-A03E-1DD9F4AF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981" y="601946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330197-827F-9043-A7B4-E8AE609924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39" y="5479754"/>
            <a:ext cx="711582" cy="9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1" y="1273367"/>
            <a:ext cx="10402961" cy="278949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0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5DD749-C8D3-A449-A03E-1DD9F4AF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981" y="601946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330197-827F-9043-A7B4-E8AE609924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39" y="5479754"/>
            <a:ext cx="711582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5" y="457759"/>
            <a:ext cx="10880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5" y="4386263"/>
            <a:ext cx="8897938" cy="846137"/>
          </a:xfrm>
        </p:spPr>
        <p:txBody>
          <a:bodyPr>
            <a:normAutofit/>
          </a:bodyPr>
          <a:lstStyle>
            <a:lvl1pPr marL="0" indent="-457200">
              <a:buNone/>
              <a:tabLst>
                <a:tab pos="274320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</p:spTree>
    <p:extLst>
      <p:ext uri="{BB962C8B-B14F-4D97-AF65-F5344CB8AC3E}">
        <p14:creationId xmlns:p14="http://schemas.microsoft.com/office/powerpoint/2010/main" val="32152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1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39"/>
            <a:ext cx="11123842" cy="8274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5"/>
            <a:ext cx="11123842" cy="316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FE3450-EBCC-6143-A2D7-B3E6A1E7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981" y="601946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2330197-827F-9043-A7B4-E8AE60992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2779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02981" cy="2779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CAD69B-DECF-7A4B-9A93-399AE3AF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981" y="601946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2330197-827F-9043-A7B4-E8AE60992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39"/>
            <a:ext cx="11123842" cy="8274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4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ostly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38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BE12E4-1861-A94B-B54E-7A60AC45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981" y="601946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2330197-827F-9043-A7B4-E8AE60992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2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429352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39199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4314825" cy="2938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73E400-F2F0-A74D-95F4-96B94CF8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981" y="601946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30197-827F-9043-A7B4-E8AE60992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625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826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38"/>
            <a:ext cx="10896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CB5684-CBEC-AC4F-940A-44EC769A0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1981" y="601946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2330197-827F-9043-A7B4-E8AE60992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4691-5B54-0E4E-ACF1-C73249024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892" y="802104"/>
            <a:ext cx="9844216" cy="2103099"/>
          </a:xfrm>
        </p:spPr>
        <p:txBody>
          <a:bodyPr>
            <a:noAutofit/>
          </a:bodyPr>
          <a:lstStyle/>
          <a:p>
            <a:r>
              <a:rPr lang="en-US" sz="4400" dirty="0"/>
              <a:t>COVID-19 Guidelines for Laboratory Personnel </a:t>
            </a:r>
            <a:br>
              <a:rPr lang="en-US" sz="4400" dirty="0"/>
            </a:br>
            <a:r>
              <a:rPr lang="en-US" sz="4400" dirty="0"/>
              <a:t>and Researchers: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CDE05-95A5-3E43-BBC0-4DBBBEF3E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0890"/>
            <a:ext cx="9144000" cy="94563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Research Virtual Town Hall</a:t>
            </a:r>
          </a:p>
          <a:p>
            <a:pPr>
              <a:lnSpc>
                <a:spcPct val="110000"/>
              </a:lnSpc>
            </a:pPr>
            <a:r>
              <a:rPr lang="en-US" b="1" dirty="0"/>
              <a:t>May 18, 2020</a:t>
            </a:r>
          </a:p>
        </p:txBody>
      </p:sp>
    </p:spTree>
    <p:extLst>
      <p:ext uri="{BB962C8B-B14F-4D97-AF65-F5344CB8AC3E}">
        <p14:creationId xmlns:p14="http://schemas.microsoft.com/office/powerpoint/2010/main" val="258687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1202-8DFE-C44B-AF9B-3DC36137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76869"/>
            <a:ext cx="11123842" cy="1125186"/>
          </a:xfrm>
        </p:spPr>
        <p:txBody>
          <a:bodyPr>
            <a:normAutofit/>
          </a:bodyPr>
          <a:lstStyle/>
          <a:p>
            <a:r>
              <a:rPr lang="en-US" sz="3200" dirty="0"/>
              <a:t>Keeping yourself and your colleagues safe </a:t>
            </a:r>
            <a:br>
              <a:rPr lang="en-US" sz="3200" dirty="0"/>
            </a:br>
            <a:r>
              <a:rPr lang="en-US" sz="3200" dirty="0"/>
              <a:t>at work: infection control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427F-D5EE-0044-91A9-34D69BB9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8" y="1804843"/>
            <a:ext cx="7630995" cy="4811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Breaks for meals and seating in public areas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9B193-DAE3-724B-880B-F72616962A5E}"/>
              </a:ext>
            </a:extLst>
          </p:cNvPr>
          <p:cNvSpPr/>
          <p:nvPr/>
        </p:nvSpPr>
        <p:spPr>
          <a:xfrm>
            <a:off x="457198" y="2374675"/>
            <a:ext cx="9642765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Employees should take breaks and meals in staggered shifts, </a:t>
            </a:r>
            <a:br>
              <a:rPr lang="en-US" sz="2400" dirty="0"/>
            </a:br>
            <a:r>
              <a:rPr lang="en-US" sz="2400" dirty="0"/>
              <a:t>as organized by their team/unit managers 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Seating in break rooms should maintain at </a:t>
            </a:r>
            <a:br>
              <a:rPr lang="en-US" sz="2400" dirty="0"/>
            </a:br>
            <a:r>
              <a:rPr lang="en-US" sz="2400" dirty="0"/>
              <a:t>least a six-foot distance between individuals 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Time without a mask should be limited </a:t>
            </a:r>
            <a:br>
              <a:rPr lang="en-US" sz="2400" dirty="0"/>
            </a:br>
            <a:r>
              <a:rPr lang="en-US" sz="2400" dirty="0"/>
              <a:t>to 15 minutes or less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08AACDC-02F0-6D4D-A5A6-9F0407A1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86940" y="2333065"/>
            <a:ext cx="5105060" cy="51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8470-F23A-3142-B29D-7F2777AC7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Frequently asked questions about returning to work</a:t>
            </a:r>
          </a:p>
        </p:txBody>
      </p:sp>
    </p:spTree>
    <p:extLst>
      <p:ext uri="{BB962C8B-B14F-4D97-AF65-F5344CB8AC3E}">
        <p14:creationId xmlns:p14="http://schemas.microsoft.com/office/powerpoint/2010/main" val="59772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19DB-8998-874F-9453-8E2EF787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59" y="899569"/>
            <a:ext cx="8283506" cy="2096201"/>
          </a:xfrm>
        </p:spPr>
        <p:txBody>
          <a:bodyPr/>
          <a:lstStyle/>
          <a:p>
            <a:r>
              <a:rPr lang="en-US" sz="3600" b="1" dirty="0">
                <a:latin typeface="Arial Black" panose="020B0604020202020204" pitchFamily="34" charset="0"/>
              </a:rPr>
              <a:t>Who should I contact if I have symptoms or if I am sick?”</a:t>
            </a:r>
            <a:br>
              <a:rPr lang="en-US" sz="3600" b="1" dirty="0">
                <a:latin typeface="Arial Black" panose="020B0604020202020204" pitchFamily="34" charset="0"/>
              </a:rPr>
            </a:br>
            <a:endParaRPr lang="en-US" sz="3600" b="1" dirty="0">
              <a:latin typeface="Arial Black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4B4E6-64C8-EF49-A3B5-7E05159A3C44}"/>
              </a:ext>
            </a:extLst>
          </p:cNvPr>
          <p:cNvSpPr/>
          <p:nvPr/>
        </p:nvSpPr>
        <p:spPr>
          <a:xfrm>
            <a:off x="1181099" y="2580408"/>
            <a:ext cx="9989127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Faculty, post-doctoral scholars and staff with COVID-19 symptoms must contact Employee Health Services at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508-793-6400</a:t>
            </a:r>
            <a:endParaRPr lang="en-US" sz="3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Students with COVID-19 symptoms must contact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Health Services at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508-334-2818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0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19DB-8998-874F-9453-8E2EF787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59" y="899569"/>
            <a:ext cx="8699141" cy="2096201"/>
          </a:xfrm>
        </p:spPr>
        <p:txBody>
          <a:bodyPr/>
          <a:lstStyle/>
          <a:p>
            <a:r>
              <a:rPr lang="en-US" sz="3600" b="1" dirty="0">
                <a:latin typeface="Arial Black" panose="020B0604020202020204" pitchFamily="34" charset="0"/>
              </a:rPr>
              <a:t>Where can I find UMMS COVID-19 policies and protocols?”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4B4E6-64C8-EF49-A3B5-7E05159A3C44}"/>
              </a:ext>
            </a:extLst>
          </p:cNvPr>
          <p:cNvSpPr/>
          <p:nvPr/>
        </p:nvSpPr>
        <p:spPr>
          <a:xfrm>
            <a:off x="1181099" y="2580408"/>
            <a:ext cx="10300856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 UMMS policies and protocols relevant to the COVID-19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pandemic are posted online: </a:t>
            </a:r>
            <a:r>
              <a:rPr lang="en-US" sz="24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umassmed.edu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/coronavirus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Questions about UMMS Infection Control policies should be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directed to Dr. </a:t>
            </a:r>
            <a:r>
              <a:rPr lang="en-US" sz="2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Sharone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Green: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infection.control@umassmed.edu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5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19DB-8998-874F-9453-8E2EF787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59" y="899569"/>
            <a:ext cx="9571978" cy="2096201"/>
          </a:xfrm>
        </p:spPr>
        <p:txBody>
          <a:bodyPr/>
          <a:lstStyle/>
          <a:p>
            <a:r>
              <a:rPr lang="en-US" sz="3600" b="1" dirty="0">
                <a:latin typeface="Arial Black" panose="020B0604020202020204" pitchFamily="34" charset="0"/>
              </a:rPr>
              <a:t>What about my privacy, </a:t>
            </a:r>
            <a:br>
              <a:rPr lang="en-US" sz="3600" b="1" dirty="0">
                <a:latin typeface="Arial Black" panose="020B0604020202020204" pitchFamily="34" charset="0"/>
              </a:rPr>
            </a:br>
            <a:r>
              <a:rPr lang="en-US" sz="3600" b="1" dirty="0">
                <a:latin typeface="Arial Black" panose="020B0604020202020204" pitchFamily="34" charset="0"/>
              </a:rPr>
              <a:t>in the event that I get sick?”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4B4E6-64C8-EF49-A3B5-7E05159A3C44}"/>
              </a:ext>
            </a:extLst>
          </p:cNvPr>
          <p:cNvSpPr/>
          <p:nvPr/>
        </p:nvSpPr>
        <p:spPr>
          <a:xfrm>
            <a:off x="1181099" y="2580408"/>
            <a:ext cx="10882746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 of concern for the health of our employees, Dr. </a:t>
            </a:r>
            <a:r>
              <a:rPr lang="en-US" sz="24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Sharone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Green will contact the managers of employees who are diagnosed with COVID-19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determine whether others may have been exposed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Individual privacy will be protected to the extent possible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while ensuring attention to public health needs </a:t>
            </a:r>
          </a:p>
        </p:txBody>
      </p:sp>
    </p:spTree>
    <p:extLst>
      <p:ext uri="{BB962C8B-B14F-4D97-AF65-F5344CB8AC3E}">
        <p14:creationId xmlns:p14="http://schemas.microsoft.com/office/powerpoint/2010/main" val="121992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19DB-8998-874F-9453-8E2EF787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59" y="889178"/>
            <a:ext cx="10548723" cy="2096201"/>
          </a:xfrm>
        </p:spPr>
        <p:txBody>
          <a:bodyPr/>
          <a:lstStyle/>
          <a:p>
            <a:r>
              <a:rPr lang="en-US" sz="3600" b="1" dirty="0">
                <a:latin typeface="Arial Black" panose="020B0604020202020204" pitchFamily="34" charset="0"/>
              </a:rPr>
              <a:t>What if I need accommodations, </a:t>
            </a:r>
            <a:br>
              <a:rPr lang="en-US" sz="3600" b="1" dirty="0">
                <a:latin typeface="Arial Black" panose="020B0604020202020204" pitchFamily="34" charset="0"/>
              </a:rPr>
            </a:br>
            <a:r>
              <a:rPr lang="en-US" sz="3600" b="1" dirty="0">
                <a:latin typeface="Arial Black" panose="020B0604020202020204" pitchFamily="34" charset="0"/>
              </a:rPr>
              <a:t>or have questions about specific </a:t>
            </a:r>
            <a:br>
              <a:rPr lang="en-US" sz="3600" b="1" dirty="0">
                <a:latin typeface="Arial Black" panose="020B0604020202020204" pitchFamily="34" charset="0"/>
              </a:rPr>
            </a:br>
            <a:r>
              <a:rPr lang="en-US" sz="3600" b="1" dirty="0">
                <a:latin typeface="Arial Black" panose="020B0604020202020204" pitchFamily="34" charset="0"/>
              </a:rPr>
              <a:t>personal or family health conditions?”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4B4E6-64C8-EF49-A3B5-7E05159A3C44}"/>
              </a:ext>
            </a:extLst>
          </p:cNvPr>
          <p:cNvSpPr/>
          <p:nvPr/>
        </p:nvSpPr>
        <p:spPr>
          <a:xfrm>
            <a:off x="1007918" y="2829792"/>
            <a:ext cx="10300856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Personal concerns should be addressed with your manager, in consultation with HR Leave of Absence Coordinator or your HR Employee Relations Consultant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medical accommodations, contact the Director for Accommodations,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Katrina Durham, at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katrina.durham@umassmed.edu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774-455-4804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 visit 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www.umassmed.edu/ada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5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19DB-8998-874F-9453-8E2EF787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76" y="889178"/>
            <a:ext cx="7909433" cy="1563077"/>
          </a:xfrm>
        </p:spPr>
        <p:txBody>
          <a:bodyPr/>
          <a:lstStyle/>
          <a:p>
            <a:r>
              <a:rPr lang="en-US" sz="3600" b="1" dirty="0">
                <a:latin typeface="Arial Black" panose="020B0604020202020204" pitchFamily="34" charset="0"/>
              </a:rPr>
              <a:t>Is the campus providing elevated cleaning services upon staff return to work?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4B4E6-64C8-EF49-A3B5-7E05159A3C44}"/>
              </a:ext>
            </a:extLst>
          </p:cNvPr>
          <p:cNvSpPr/>
          <p:nvPr/>
        </p:nvSpPr>
        <p:spPr>
          <a:xfrm>
            <a:off x="1007918" y="2819401"/>
            <a:ext cx="10300856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Yes, in addition to the regular cleaning, the EBS team will provide high touch point disinfecting several times a day in common spaces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Employees are responsible for cleaning their assigned spaces,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including: phones, computers, desks, lab equipment, etc.</a:t>
            </a:r>
          </a:p>
        </p:txBody>
      </p:sp>
    </p:spTree>
    <p:extLst>
      <p:ext uri="{BB962C8B-B14F-4D97-AF65-F5344CB8AC3E}">
        <p14:creationId xmlns:p14="http://schemas.microsoft.com/office/powerpoint/2010/main" val="15417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19DB-8998-874F-9453-8E2EF787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76" y="847614"/>
            <a:ext cx="10967823" cy="1563077"/>
          </a:xfrm>
        </p:spPr>
        <p:txBody>
          <a:bodyPr/>
          <a:lstStyle/>
          <a:p>
            <a:r>
              <a:rPr lang="en-US" sz="3600" b="1" dirty="0">
                <a:latin typeface="Arial Black" panose="020B0604020202020204" pitchFamily="34" charset="0"/>
              </a:rPr>
              <a:t>Does the campus have good HVAC systems installed to help with air flow?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4B4E6-64C8-EF49-A3B5-7E05159A3C44}"/>
              </a:ext>
            </a:extLst>
          </p:cNvPr>
          <p:cNvSpPr/>
          <p:nvPr/>
        </p:nvSpPr>
        <p:spPr>
          <a:xfrm>
            <a:off x="1025234" y="2580408"/>
            <a:ext cx="10300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Yes, campus heating, ventilating and air conditioning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systems are some of the most advanced systems based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 our biomedical research programs</a:t>
            </a:r>
          </a:p>
        </p:txBody>
      </p:sp>
    </p:spTree>
    <p:extLst>
      <p:ext uri="{BB962C8B-B14F-4D97-AF65-F5344CB8AC3E}">
        <p14:creationId xmlns:p14="http://schemas.microsoft.com/office/powerpoint/2010/main" val="401109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19DB-8998-874F-9453-8E2EF787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349" y="889178"/>
            <a:ext cx="10967823" cy="1563077"/>
          </a:xfrm>
        </p:spPr>
        <p:txBody>
          <a:bodyPr/>
          <a:lstStyle/>
          <a:p>
            <a:r>
              <a:rPr lang="en-US" sz="3600" b="1" dirty="0">
                <a:latin typeface="Arial Black" panose="020B0604020202020204" pitchFamily="34" charset="0"/>
              </a:rPr>
              <a:t>Will the elevators </a:t>
            </a:r>
            <a:br>
              <a:rPr lang="en-US" sz="3600" b="1" dirty="0">
                <a:latin typeface="Arial Black" panose="020B0604020202020204" pitchFamily="34" charset="0"/>
              </a:rPr>
            </a:br>
            <a:r>
              <a:rPr lang="en-US" sz="3600" b="1" dirty="0">
                <a:latin typeface="Arial Black" panose="020B0604020202020204" pitchFamily="34" charset="0"/>
              </a:rPr>
              <a:t>have restrictions?”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4B4E6-64C8-EF49-A3B5-7E05159A3C44}"/>
              </a:ext>
            </a:extLst>
          </p:cNvPr>
          <p:cNvSpPr/>
          <p:nvPr/>
        </p:nvSpPr>
        <p:spPr>
          <a:xfrm>
            <a:off x="1014843" y="2580408"/>
            <a:ext cx="1030085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Elevators have a maximum occupancy of 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individuals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not enter an elevator should you see the occupancy </a:t>
            </a:r>
            <a:b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at or over the limit </a:t>
            </a:r>
          </a:p>
        </p:txBody>
      </p:sp>
    </p:spTree>
    <p:extLst>
      <p:ext uri="{BB962C8B-B14F-4D97-AF65-F5344CB8AC3E}">
        <p14:creationId xmlns:p14="http://schemas.microsoft.com/office/powerpoint/2010/main" val="85306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29C5D6-A096-F642-B87E-D4727DDFD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5044"/>
            <a:ext cx="5540375" cy="823912"/>
          </a:xfrm>
        </p:spPr>
        <p:txBody>
          <a:bodyPr/>
          <a:lstStyle/>
          <a:p>
            <a:r>
              <a:rPr lang="en-US" dirty="0"/>
              <a:t>It’s up to all of us to create </a:t>
            </a:r>
            <a:br>
              <a:rPr lang="en-US" dirty="0"/>
            </a:br>
            <a:r>
              <a:rPr lang="en-US" dirty="0"/>
              <a:t>a safe environment for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302864"/>
            <a:ext cx="5063924" cy="277919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Create and enforce </a:t>
            </a:r>
            <a:br>
              <a:rPr lang="en-US" dirty="0"/>
            </a:br>
            <a:r>
              <a:rPr lang="en-US" dirty="0"/>
              <a:t>safe practices in each lab</a:t>
            </a:r>
          </a:p>
          <a:p>
            <a:pPr marL="342900" lvl="1" indent="-342900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Follow all social distancing, universal mask and hand hygiene policies</a:t>
            </a:r>
          </a:p>
          <a:p>
            <a:pPr marL="342900" lvl="1" indent="-342900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Post safety signage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88532-16DD-C84D-BAB9-1259F8BC7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12780" y="1425044"/>
            <a:ext cx="6829062" cy="496353"/>
          </a:xfrm>
        </p:spPr>
        <p:txBody>
          <a:bodyPr>
            <a:normAutofit/>
          </a:bodyPr>
          <a:lstStyle/>
          <a:p>
            <a:r>
              <a:rPr lang="en-US" dirty="0"/>
              <a:t>Encourage dialogue and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4F170-CB34-9745-95BC-7D0DBEA42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24355" y="2047936"/>
            <a:ext cx="6829063" cy="3745413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Create a culture of safety in reporting issues</a:t>
            </a:r>
          </a:p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Encourage sharing concerns</a:t>
            </a:r>
          </a:p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Reinforce that it’s necessary </a:t>
            </a:r>
            <a:br>
              <a:rPr lang="en-US" dirty="0"/>
            </a:br>
            <a:r>
              <a:rPr lang="en-US" dirty="0"/>
              <a:t>to go home if sick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76490A-BB8C-9D44-BA66-41F983B0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5233"/>
            <a:ext cx="11123842" cy="827498"/>
          </a:xfrm>
        </p:spPr>
        <p:txBody>
          <a:bodyPr>
            <a:normAutofit/>
          </a:bodyPr>
          <a:lstStyle/>
          <a:p>
            <a:r>
              <a:rPr lang="en-US" sz="3200" dirty="0"/>
              <a:t>Guiding principles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ADFD565-D20D-9C48-8A3A-BAA5A4B7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9473" y="3014318"/>
            <a:ext cx="3956696" cy="39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DDF8-194E-AF4D-AB95-A94A60FD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3764"/>
            <a:ext cx="12385964" cy="734080"/>
          </a:xfrm>
        </p:spPr>
        <p:txBody>
          <a:bodyPr/>
          <a:lstStyle/>
          <a:p>
            <a:r>
              <a:rPr lang="en-US" sz="3600" dirty="0"/>
              <a:t>COVID-19 Workforce Safety Working Group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11063-BFC6-6647-92F5-0D265EE4040B}"/>
              </a:ext>
            </a:extLst>
          </p:cNvPr>
          <p:cNvSpPr/>
          <p:nvPr/>
        </p:nvSpPr>
        <p:spPr>
          <a:xfrm>
            <a:off x="1239980" y="1504621"/>
            <a:ext cx="39658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32004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Terry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Flotte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Dean and Provost</a:t>
            </a:r>
          </a:p>
          <a:p>
            <a:pPr>
              <a:spcBef>
                <a:spcPts val="1000"/>
              </a:spcBef>
              <a:tabLst>
                <a:tab pos="32004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Doug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Golenbock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Chief, Division of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Infectious Diseases</a:t>
            </a:r>
          </a:p>
          <a:p>
            <a:pPr>
              <a:spcBef>
                <a:spcPts val="1000"/>
              </a:spcBef>
              <a:tabLst>
                <a:tab pos="32004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Sharone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Green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UMMS Infection Control Officer</a:t>
            </a:r>
          </a:p>
          <a:p>
            <a:pPr>
              <a:spcBef>
                <a:spcPts val="1000"/>
              </a:spcBef>
              <a:tabLst>
                <a:tab pos="32004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Sonia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Chimienti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Vice Provost for Student Life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Enrollment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E0E2E-7A1B-6946-A007-26EBA95FF9DE}"/>
              </a:ext>
            </a:extLst>
          </p:cNvPr>
          <p:cNvSpPr/>
          <p:nvPr/>
        </p:nvSpPr>
        <p:spPr>
          <a:xfrm>
            <a:off x="5656119" y="1490632"/>
            <a:ext cx="6096000" cy="29518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  <a:tabLst>
                <a:tab pos="32004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Phil Fournier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Director, Student Health Services</a:t>
            </a:r>
          </a:p>
          <a:p>
            <a:pPr>
              <a:spcBef>
                <a:spcPts val="1000"/>
              </a:spcBef>
              <a:tabLst>
                <a:tab pos="32004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Maria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Michas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Director, Employee Health Services</a:t>
            </a:r>
          </a:p>
          <a:p>
            <a:pPr>
              <a:spcBef>
                <a:spcPts val="1000"/>
              </a:spcBef>
              <a:tabLst>
                <a:tab pos="32004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Baker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 Vice Chancellor,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Facilities Management </a:t>
            </a:r>
          </a:p>
          <a:p>
            <a:pPr>
              <a:spcBef>
                <a:spcPts val="1000"/>
              </a:spcBef>
              <a:tabLst>
                <a:tab pos="3200400" algn="l"/>
              </a:tabLst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Charleen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Sotolongo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387868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29C5D6-A096-F642-B87E-D4727DDFD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86470"/>
            <a:ext cx="5540375" cy="823912"/>
          </a:xfrm>
        </p:spPr>
        <p:txBody>
          <a:bodyPr/>
          <a:lstStyle/>
          <a:p>
            <a:pPr lvl="0"/>
            <a:r>
              <a:rPr lang="en-US" dirty="0"/>
              <a:t>Be nimble and flexible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08294"/>
            <a:ext cx="8203915" cy="2779194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Encourage employees to work shifts that allow maximal social distancing</a:t>
            </a:r>
            <a:endParaRPr lang="en-US" sz="3600" dirty="0"/>
          </a:p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Consider flexible schedules for employees with </a:t>
            </a:r>
            <a:br>
              <a:rPr lang="en-US" dirty="0"/>
            </a:br>
            <a:r>
              <a:rPr lang="en-US" dirty="0"/>
              <a:t>childcare concerns related to COVID-19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Recognize that we may need to scale back </a:t>
            </a:r>
            <a:br>
              <a:rPr lang="en-US" dirty="0"/>
            </a:br>
            <a:r>
              <a:rPr lang="en-US" dirty="0"/>
              <a:t>infections start spreading in the workplace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76490A-BB8C-9D44-BA66-41F983B0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5233"/>
            <a:ext cx="11123842" cy="827498"/>
          </a:xfrm>
        </p:spPr>
        <p:txBody>
          <a:bodyPr>
            <a:normAutofit/>
          </a:bodyPr>
          <a:lstStyle/>
          <a:p>
            <a:r>
              <a:rPr lang="en-US" sz="3200" dirty="0"/>
              <a:t>Guiding principles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7D5C2A9-11E8-5240-A1BC-1B9AB153B9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3423" y="2707340"/>
            <a:ext cx="4150660" cy="41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9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94353"/>
            <a:ext cx="5860093" cy="294503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Use an online calendar to </a:t>
            </a:r>
            <a:br>
              <a:rPr lang="en-US" dirty="0"/>
            </a:br>
            <a:r>
              <a:rPr lang="en-US" dirty="0"/>
              <a:t>communicate and record </a:t>
            </a:r>
            <a:br>
              <a:rPr lang="en-US" dirty="0"/>
            </a:br>
            <a:r>
              <a:rPr lang="en-US" dirty="0"/>
              <a:t>lab occupancy </a:t>
            </a:r>
          </a:p>
          <a:p>
            <a:pPr>
              <a:buClr>
                <a:schemeClr val="tx1"/>
              </a:buClr>
            </a:pPr>
            <a:r>
              <a:rPr lang="en-US" dirty="0"/>
              <a:t>Minimize the number of people </a:t>
            </a:r>
            <a:br>
              <a:rPr lang="en-US" dirty="0"/>
            </a:br>
            <a:r>
              <a:rPr lang="en-US" dirty="0"/>
              <a:t>in each space at one time</a:t>
            </a:r>
          </a:p>
          <a:p>
            <a:pPr>
              <a:buClr>
                <a:schemeClr val="tx1"/>
              </a:buClr>
            </a:pPr>
            <a:r>
              <a:rPr lang="en-US" dirty="0"/>
              <a:t>Work remotely </a:t>
            </a:r>
            <a:br>
              <a:rPr lang="en-US" dirty="0"/>
            </a:br>
            <a:r>
              <a:rPr lang="en-US" dirty="0"/>
              <a:t>whenever possible.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2CC9563-FAB1-9149-902B-583D5DFA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5232"/>
            <a:ext cx="11123842" cy="1285467"/>
          </a:xfrm>
        </p:spPr>
        <p:txBody>
          <a:bodyPr>
            <a:normAutofit/>
          </a:bodyPr>
          <a:lstStyle/>
          <a:p>
            <a:r>
              <a:rPr lang="en-US" sz="3200" dirty="0"/>
              <a:t>Create a lab schedule that </a:t>
            </a:r>
            <a:br>
              <a:rPr lang="en-US" sz="3200" dirty="0"/>
            </a:br>
            <a:r>
              <a:rPr lang="en-US" sz="3200" dirty="0"/>
              <a:t>allows for social distancing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599AF-A0C4-8B44-BD87-69B934C0BF96}"/>
              </a:ext>
            </a:extLst>
          </p:cNvPr>
          <p:cNvSpPr/>
          <p:nvPr/>
        </p:nvSpPr>
        <p:spPr>
          <a:xfrm>
            <a:off x="5425607" y="1747102"/>
            <a:ext cx="615724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Conduct lab meetings by Zoom. </a:t>
            </a:r>
          </a:p>
          <a:p>
            <a:pPr marL="228600" lvl="0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Distribute a list of duties to be </a:t>
            </a:r>
            <a:br>
              <a:rPr lang="en-US" sz="2400" dirty="0"/>
            </a:br>
            <a:r>
              <a:rPr lang="en-US" sz="2400" dirty="0"/>
              <a:t>performed by critical personnel</a:t>
            </a:r>
          </a:p>
          <a:p>
            <a:pPr marL="228600" lvl="0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Prioritize essential vs. </a:t>
            </a:r>
            <a:br>
              <a:rPr lang="en-US" sz="2400" dirty="0"/>
            </a:br>
            <a:r>
              <a:rPr lang="en-US" sz="2400" dirty="0"/>
              <a:t>non-essential tasks</a:t>
            </a:r>
          </a:p>
        </p:txBody>
      </p:sp>
      <p:pic>
        <p:nvPicPr>
          <p:cNvPr id="4" name="Picture 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CF4B0788-6DCA-C346-A86B-2EB2319089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7555" y="3124060"/>
            <a:ext cx="3959466" cy="39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515036"/>
            <a:ext cx="4315216" cy="277919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Taking breaks </a:t>
            </a:r>
            <a:br>
              <a:rPr lang="en-US" dirty="0"/>
            </a:br>
            <a:r>
              <a:rPr lang="en-US" dirty="0"/>
              <a:t>for meals involves </a:t>
            </a:r>
            <a:br>
              <a:rPr lang="en-US" dirty="0"/>
            </a:br>
            <a:r>
              <a:rPr lang="en-US" dirty="0"/>
              <a:t>removing masks </a:t>
            </a:r>
            <a:br>
              <a:rPr lang="en-US" dirty="0"/>
            </a:br>
            <a:r>
              <a:rPr lang="en-US" dirty="0"/>
              <a:t>and additional risk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4F170-CB34-9745-95BC-7D0DBEA42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99391" y="1515035"/>
            <a:ext cx="7194115" cy="43529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To minimize this risk:</a:t>
            </a:r>
            <a:endParaRPr lang="en-US" sz="3600" dirty="0"/>
          </a:p>
          <a:p>
            <a:pPr lvl="1"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Use outdoor seating when possible</a:t>
            </a:r>
            <a:endParaRPr lang="en-US" sz="3600" dirty="0"/>
          </a:p>
          <a:p>
            <a:pPr lvl="1"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Remove masks only to eat (&lt;15 minutes)</a:t>
            </a:r>
            <a:endParaRPr lang="en-US" sz="3600" dirty="0"/>
          </a:p>
          <a:p>
            <a:pPr lvl="1"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Maintain a 6-foot distance</a:t>
            </a:r>
            <a:endParaRPr lang="en-US" sz="3600" dirty="0"/>
          </a:p>
          <a:p>
            <a:pPr lvl="1"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Clean break room tables and wash hands before and after breaks</a:t>
            </a:r>
          </a:p>
          <a:p>
            <a:pPr lvl="1"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Stagger breaks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9A6658C-39B7-124D-84CC-E1756B46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8" y="-12526"/>
            <a:ext cx="12331011" cy="1882557"/>
          </a:xfrm>
        </p:spPr>
        <p:txBody>
          <a:bodyPr>
            <a:normAutofit/>
          </a:bodyPr>
          <a:lstStyle/>
          <a:p>
            <a:r>
              <a:rPr lang="en-US" sz="3200" dirty="0"/>
              <a:t>Create a safe environment for breaks from work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44CEB79-92B4-3B44-B9A3-9C1DABEF83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1740" y="2624419"/>
            <a:ext cx="4786813" cy="47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53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88" y="1751033"/>
            <a:ext cx="9575111" cy="464976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Stagger workspaces and equipment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If maintaining a 6-foot distance is impossible, stagger schedules </a:t>
            </a:r>
            <a:br>
              <a:rPr lang="en-US" dirty="0"/>
            </a:br>
            <a:r>
              <a:rPr lang="en-US" dirty="0"/>
              <a:t>or use a plexiglass barrier between workstations.</a:t>
            </a:r>
          </a:p>
          <a:p>
            <a:pPr lvl="0"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Whenever possible, each person should have </a:t>
            </a:r>
            <a:br>
              <a:rPr lang="en-US" dirty="0"/>
            </a:br>
            <a:r>
              <a:rPr lang="en-US" dirty="0"/>
              <a:t>their own workspace and set of tools and reagents</a:t>
            </a:r>
          </a:p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Create traffic patterns to minimize close </a:t>
            </a:r>
            <a:br>
              <a:rPr lang="en-US" dirty="0"/>
            </a:br>
            <a:r>
              <a:rPr lang="en-US" dirty="0"/>
              <a:t>passage of personnel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E8105ED-3E27-BE49-B027-01DF59C2B709}"/>
              </a:ext>
            </a:extLst>
          </p:cNvPr>
          <p:cNvSpPr txBox="1">
            <a:spLocks/>
          </p:cNvSpPr>
          <p:nvPr/>
        </p:nvSpPr>
        <p:spPr>
          <a:xfrm>
            <a:off x="470589" y="-104775"/>
            <a:ext cx="11123842" cy="250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3200" dirty="0"/>
              <a:t>Create a laboratory-specific space plan </a:t>
            </a:r>
            <a:br>
              <a:rPr lang="en-US" sz="3200" dirty="0"/>
            </a:br>
            <a:r>
              <a:rPr lang="en-US" sz="3200" dirty="0"/>
              <a:t>to maintain social distancing</a:t>
            </a:r>
          </a:p>
        </p:txBody>
      </p:sp>
      <p:pic>
        <p:nvPicPr>
          <p:cNvPr id="4" name="Picture 3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EC9817B9-B877-2649-8AA5-EA7C8611B2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795" y="3162300"/>
            <a:ext cx="3338617" cy="33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7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55995"/>
            <a:ext cx="9939403" cy="27791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Assume that everyone is infected and use appropriate precautions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Wash hands upon entering and leaving the lab and touching </a:t>
            </a:r>
            <a:br>
              <a:rPr lang="en-US" dirty="0"/>
            </a:br>
            <a:r>
              <a:rPr lang="en-US" dirty="0"/>
              <a:t>shared accessory devices like phones 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Keep a distance of at least 6 feet from other people 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Universal masking 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Use gloves, cloths, or disposable towels when </a:t>
            </a:r>
            <a:br>
              <a:rPr lang="en-US" dirty="0"/>
            </a:br>
            <a:r>
              <a:rPr lang="en-US" dirty="0"/>
              <a:t>handling common reagent bottles, laboratory </a:t>
            </a:r>
            <a:br>
              <a:rPr lang="en-US" dirty="0"/>
            </a:br>
            <a:r>
              <a:rPr lang="en-US" dirty="0"/>
              <a:t>equipment, and cabinet handles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BED267F-C09A-7546-A7AB-74D7BAEF3C2F}"/>
              </a:ext>
            </a:extLst>
          </p:cNvPr>
          <p:cNvSpPr txBox="1">
            <a:spLocks/>
          </p:cNvSpPr>
          <p:nvPr/>
        </p:nvSpPr>
        <p:spPr>
          <a:xfrm>
            <a:off x="470589" y="505233"/>
            <a:ext cx="11123842" cy="8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3200" dirty="0"/>
              <a:t>Create a plan for safe practices in the lab 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BDEFCA9-47ED-9C42-A529-610DB944F0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8045" y="1996253"/>
            <a:ext cx="4963955" cy="49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5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97755"/>
            <a:ext cx="5295900" cy="343812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Disinfect all work areas regularly. </a:t>
            </a:r>
          </a:p>
          <a:p>
            <a:pPr>
              <a:buClr>
                <a:schemeClr val="tx1"/>
              </a:buClr>
            </a:pPr>
            <a:r>
              <a:rPr lang="en-US" dirty="0"/>
              <a:t>Bench spaces and equipment must be disinfected with EPA-approved cleaners before and after use</a:t>
            </a:r>
          </a:p>
          <a:p>
            <a:pPr>
              <a:buClr>
                <a:schemeClr val="tx1"/>
              </a:buClr>
            </a:pPr>
            <a:r>
              <a:rPr lang="en-US" dirty="0"/>
              <a:t>Wear gloves, eye protection and gowns as needed to protect yourself and your clothing from harmful cleaning chemicals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A272359-AB31-0745-9BB0-285DD7EEB1EE}"/>
              </a:ext>
            </a:extLst>
          </p:cNvPr>
          <p:cNvSpPr txBox="1">
            <a:spLocks/>
          </p:cNvSpPr>
          <p:nvPr/>
        </p:nvSpPr>
        <p:spPr>
          <a:xfrm>
            <a:off x="470589" y="292290"/>
            <a:ext cx="11123842" cy="1736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3200" dirty="0"/>
              <a:t>Regularly clean and disinfect </a:t>
            </a:r>
            <a:br>
              <a:rPr lang="en-US" sz="3200" dirty="0"/>
            </a:br>
            <a:r>
              <a:rPr lang="en-US" sz="3200" dirty="0"/>
              <a:t>to reduce the spread of COVID-19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198CD-9A03-1A4B-BD09-7BB7FF93F25F}"/>
              </a:ext>
            </a:extLst>
          </p:cNvPr>
          <p:cNvSpPr/>
          <p:nvPr/>
        </p:nvSpPr>
        <p:spPr>
          <a:xfrm>
            <a:off x="5766490" y="1750936"/>
            <a:ext cx="633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 disposable tissues to touch surfaces that cannot be disinfected and when </a:t>
            </a:r>
            <a:br>
              <a:rPr lang="en-US" sz="2400" dirty="0"/>
            </a:br>
            <a:r>
              <a:rPr lang="en-US" sz="2400" dirty="0"/>
              <a:t>gloves are not available. </a:t>
            </a:r>
          </a:p>
        </p:txBody>
      </p:sp>
      <p:pic>
        <p:nvPicPr>
          <p:cNvPr id="4" name="Picture 3" descr="A picture containing bottle&#10;&#10;Description automatically generated">
            <a:extLst>
              <a:ext uri="{FF2B5EF4-FFF2-40B4-BE49-F238E27FC236}">
                <a16:creationId xmlns:a16="http://schemas.microsoft.com/office/drawing/2014/main" id="{C8864F8E-F179-2046-AAA9-7A854E2D8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5812" y="2783541"/>
            <a:ext cx="4063224" cy="40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9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53122"/>
            <a:ext cx="10540652" cy="277919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Contact with other labs should be made via phone, email or video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Develop plans for deliveries that minimize contact </a:t>
            </a:r>
            <a:br>
              <a:rPr lang="en-US" dirty="0"/>
            </a:br>
            <a:r>
              <a:rPr lang="en-US" dirty="0"/>
              <a:t>with delivery personnel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Use of shared facilities and other labs’ equipment </a:t>
            </a:r>
            <a:br>
              <a:rPr lang="en-US" dirty="0"/>
            </a:br>
            <a:r>
              <a:rPr lang="en-US" dirty="0"/>
              <a:t>should be pre-arranged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Be sure all users know lab sign-in procedures. 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B90F87B-79CF-2A4F-A7FF-D1BE184FE666}"/>
              </a:ext>
            </a:extLst>
          </p:cNvPr>
          <p:cNvSpPr txBox="1">
            <a:spLocks/>
          </p:cNvSpPr>
          <p:nvPr/>
        </p:nvSpPr>
        <p:spPr>
          <a:xfrm>
            <a:off x="470589" y="505233"/>
            <a:ext cx="11123842" cy="8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3200" dirty="0"/>
              <a:t>Interactions with others outside the lab </a:t>
            </a: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DF060846-6DB4-864B-B5C3-CF1D8F9C8F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58440">
            <a:off x="7321651" y="2015888"/>
            <a:ext cx="5132116" cy="47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60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29C5D6-A096-F642-B87E-D4727DDFD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8744"/>
            <a:ext cx="5540375" cy="823912"/>
          </a:xfrm>
        </p:spPr>
        <p:txBody>
          <a:bodyPr/>
          <a:lstStyle/>
          <a:p>
            <a:r>
              <a:rPr lang="en-US" dirty="0"/>
              <a:t>Social distancing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12826"/>
            <a:ext cx="5016674" cy="2779194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Keep a 6-foot distance at all times</a:t>
            </a:r>
          </a:p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Limit entry and exit to one person at a time in areas where PPE is </a:t>
            </a:r>
            <a:br>
              <a:rPr lang="en-US" dirty="0"/>
            </a:br>
            <a:r>
              <a:rPr lang="en-US" dirty="0"/>
              <a:t>donned and doffed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88532-16DD-C84D-BAB9-1259F8BC7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4586" y="1378744"/>
            <a:ext cx="5402980" cy="823912"/>
          </a:xfrm>
        </p:spPr>
        <p:txBody>
          <a:bodyPr/>
          <a:lstStyle/>
          <a:p>
            <a:r>
              <a:rPr lang="en-US" dirty="0"/>
              <a:t>Disposal of PPE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4F170-CB34-9745-95BC-7D0DBEA42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4585" y="2412826"/>
            <a:ext cx="6427415" cy="2779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Continue safe practices for donning, </a:t>
            </a:r>
            <a:br>
              <a:rPr lang="en-US" dirty="0"/>
            </a:br>
            <a:r>
              <a:rPr lang="en-US" dirty="0"/>
              <a:t>doffing and disposal of PPE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Wash hands before and after changing masks and ensure that social distancing </a:t>
            </a:r>
            <a:br>
              <a:rPr lang="en-US" dirty="0"/>
            </a:br>
            <a:r>
              <a:rPr lang="en-US" dirty="0"/>
              <a:t>is maintained when changing masks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57713F1-EA5C-4A48-AE88-B60EC4E595EF}"/>
              </a:ext>
            </a:extLst>
          </p:cNvPr>
          <p:cNvSpPr txBox="1">
            <a:spLocks/>
          </p:cNvSpPr>
          <p:nvPr/>
        </p:nvSpPr>
        <p:spPr>
          <a:xfrm>
            <a:off x="470589" y="455129"/>
            <a:ext cx="11123842" cy="1285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3200" dirty="0"/>
              <a:t>Animal Medicine Guidelines </a:t>
            </a:r>
            <a:br>
              <a:rPr lang="en-US" sz="3200" dirty="0"/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all researchers using the animal medicine facility)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4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29C5D6-A096-F642-B87E-D4727DDFD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8907"/>
            <a:ext cx="9658350" cy="1159943"/>
          </a:xfrm>
        </p:spPr>
        <p:txBody>
          <a:bodyPr/>
          <a:lstStyle/>
          <a:p>
            <a:pPr lvl="0"/>
            <a:r>
              <a:rPr lang="en-US" dirty="0"/>
              <a:t>Scheduling and performing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C0F9-0097-7A4C-902B-5535C4263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400300"/>
            <a:ext cx="10344151" cy="2779194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N95 masks required for procedures that involve </a:t>
            </a:r>
            <a:br>
              <a:rPr lang="en-US" dirty="0"/>
            </a:br>
            <a:r>
              <a:rPr lang="en-US" dirty="0"/>
              <a:t>2+ staff in close proximity </a:t>
            </a:r>
          </a:p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Maximum of 2 persons at a time in holding and </a:t>
            </a:r>
            <a:br>
              <a:rPr lang="en-US" dirty="0"/>
            </a:br>
            <a:r>
              <a:rPr lang="en-US" dirty="0"/>
              <a:t>procedure rooms</a:t>
            </a:r>
          </a:p>
          <a:p>
            <a:pPr marL="228600"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Inform your supervisor of any concerns</a:t>
            </a:r>
          </a:p>
          <a:p>
            <a:pPr marL="228600" lvl="1">
              <a:lnSpc>
                <a:spcPct val="100000"/>
              </a:lnSpc>
              <a:buClr>
                <a:schemeClr val="tx1"/>
              </a:buClr>
            </a:pPr>
            <a:endParaRPr lang="en-US" sz="36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57713F1-EA5C-4A48-AE88-B60EC4E595EF}"/>
              </a:ext>
            </a:extLst>
          </p:cNvPr>
          <p:cNvSpPr txBox="1">
            <a:spLocks/>
          </p:cNvSpPr>
          <p:nvPr/>
        </p:nvSpPr>
        <p:spPr>
          <a:xfrm>
            <a:off x="470589" y="455129"/>
            <a:ext cx="11123842" cy="1285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3200" dirty="0"/>
              <a:t>Animal Medicine Guidelines </a:t>
            </a:r>
            <a:br>
              <a:rPr lang="en-US" sz="3200" dirty="0"/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all researchers using the animal medicine facility)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30A9139-07F0-594A-9FA5-AD51E23EBE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2430" y="2842628"/>
            <a:ext cx="3900488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2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AC5B05C-B529-7C45-8DCC-BB30AFE3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9575" y="6419229"/>
            <a:ext cx="3900488" cy="390048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057713F1-EA5C-4A48-AE88-B60EC4E595EF}"/>
              </a:ext>
            </a:extLst>
          </p:cNvPr>
          <p:cNvSpPr txBox="1">
            <a:spLocks/>
          </p:cNvSpPr>
          <p:nvPr/>
        </p:nvSpPr>
        <p:spPr>
          <a:xfrm>
            <a:off x="470589" y="455129"/>
            <a:ext cx="11123842" cy="1285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3200" dirty="0"/>
              <a:t>Animal Medicine Guidelines </a:t>
            </a:r>
            <a:br>
              <a:rPr lang="en-US" sz="3200" dirty="0"/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all researchers using the animal medicine facility)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805B98C-68C1-F043-89C0-D3E05573688E}"/>
              </a:ext>
            </a:extLst>
          </p:cNvPr>
          <p:cNvSpPr txBox="1">
            <a:spLocks/>
          </p:cNvSpPr>
          <p:nvPr/>
        </p:nvSpPr>
        <p:spPr>
          <a:xfrm>
            <a:off x="963387" y="1387029"/>
            <a:ext cx="540298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Best Practices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CD240A-835E-DB44-AB38-6943BB1EAB4C}"/>
              </a:ext>
            </a:extLst>
          </p:cNvPr>
          <p:cNvSpPr txBox="1">
            <a:spLocks/>
          </p:cNvSpPr>
          <p:nvPr/>
        </p:nvSpPr>
        <p:spPr>
          <a:xfrm>
            <a:off x="963387" y="2239517"/>
            <a:ext cx="10966676" cy="373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20000"/>
              </a:lnSpc>
              <a:buClr>
                <a:schemeClr val="tx1"/>
              </a:buClr>
            </a:pPr>
            <a:r>
              <a:rPr lang="en-US" dirty="0"/>
              <a:t>Reinforce the importance of PPE, social distancing and staying home when ill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/>
              <a:t>Universal masking campus wide, plus enhanced procedures:</a:t>
            </a:r>
          </a:p>
          <a:p>
            <a:pPr marL="800100" lvl="3" indent="-342900">
              <a:lnSpc>
                <a:spcPct val="120000"/>
              </a:lnSpc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Masks can only be worn in one barrier facility daily</a:t>
            </a:r>
          </a:p>
          <a:p>
            <a:pPr marL="800100" lvl="3" indent="-342900">
              <a:lnSpc>
                <a:spcPct val="120000"/>
              </a:lnSpc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Once you enter Animal Medicine, the same mask can be worn</a:t>
            </a:r>
          </a:p>
          <a:p>
            <a:pPr marL="800100" lvl="3" indent="-342900">
              <a:lnSpc>
                <a:spcPct val="120000"/>
              </a:lnSpc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ABSL-2, ABSL-3, Quarantine, and NHP rooms will remain unchanged: </a:t>
            </a:r>
            <a:r>
              <a:rPr lang="en-US" dirty="0" err="1"/>
              <a:t>degowning</a:t>
            </a:r>
            <a:r>
              <a:rPr lang="en-US" dirty="0"/>
              <a:t> and a clean mask when exiting the holding room </a:t>
            </a:r>
            <a:br>
              <a:rPr lang="en-US" dirty="0"/>
            </a:br>
            <a:r>
              <a:rPr lang="en-US" dirty="0"/>
              <a:t>or biocontainment suite. </a:t>
            </a:r>
          </a:p>
          <a:p>
            <a:pPr marL="228600" lvl="1">
              <a:lnSpc>
                <a:spcPct val="120000"/>
              </a:lnSpc>
              <a:buClr>
                <a:schemeClr val="tx1"/>
              </a:buClr>
            </a:pPr>
            <a:endParaRPr lang="en-US" dirty="0"/>
          </a:p>
          <a:p>
            <a:pPr marL="228600" lvl="1">
              <a:lnSpc>
                <a:spcPct val="120000"/>
              </a:lnSpc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389E-F4DD-B64B-8587-C7E1DFAB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804349"/>
            <a:ext cx="11123842" cy="1125186"/>
          </a:xfrm>
        </p:spPr>
        <p:txBody>
          <a:bodyPr>
            <a:normAutofit fontScale="90000"/>
          </a:bodyPr>
          <a:lstStyle/>
          <a:p>
            <a:r>
              <a:rPr lang="en-US" dirty="0"/>
              <a:t>Returning to work and </a:t>
            </a:r>
            <a:br>
              <a:rPr lang="en-US" dirty="0"/>
            </a:br>
            <a:r>
              <a:rPr lang="en-US" dirty="0"/>
              <a:t>accessing the buildings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6E4DB9-AD6D-5741-B78B-0E1AB07131BD}"/>
              </a:ext>
            </a:extLst>
          </p:cNvPr>
          <p:cNvSpPr txBox="1">
            <a:spLocks/>
          </p:cNvSpPr>
          <p:nvPr/>
        </p:nvSpPr>
        <p:spPr>
          <a:xfrm>
            <a:off x="470589" y="2361250"/>
            <a:ext cx="6439366" cy="256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Badge access into building perimeter doors 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Reception desks at entrances with surgical </a:t>
            </a:r>
            <a:br>
              <a:rPr lang="en-US" dirty="0"/>
            </a:br>
            <a:r>
              <a:rPr lang="en-US" dirty="0"/>
              <a:t>masks, hand sanitizer and lists of individuals </a:t>
            </a:r>
            <a:br>
              <a:rPr lang="en-US" dirty="0"/>
            </a:br>
            <a:r>
              <a:rPr lang="en-US" dirty="0"/>
              <a:t>cleared through testing</a:t>
            </a:r>
            <a:endParaRPr lang="en-US" sz="28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CA585-2C92-C742-8087-36460417FBD5}"/>
              </a:ext>
            </a:extLst>
          </p:cNvPr>
          <p:cNvSpPr/>
          <p:nvPr/>
        </p:nvSpPr>
        <p:spPr>
          <a:xfrm>
            <a:off x="469393" y="1762536"/>
            <a:ext cx="3906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Entering UMMS buildings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8A38A13-D764-2C41-A45A-3FE37EFE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07143">
            <a:off x="7029687" y="1603828"/>
            <a:ext cx="5233390" cy="52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90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88E4C6-2EAF-4B00-B163-2925F0E7C8DD}"/>
              </a:ext>
            </a:extLst>
          </p:cNvPr>
          <p:cNvGrpSpPr/>
          <p:nvPr/>
        </p:nvGrpSpPr>
        <p:grpSpPr>
          <a:xfrm>
            <a:off x="1844488" y="1487928"/>
            <a:ext cx="8139954" cy="4916453"/>
            <a:chOff x="648638" y="238161"/>
            <a:chExt cx="10743840" cy="6489175"/>
          </a:xfrm>
        </p:grpSpPr>
        <p:pic>
          <p:nvPicPr>
            <p:cNvPr id="2050" name="8a8d652f-9b47-486a-aecf-6b65deb7b7b0" descr="Image">
              <a:extLst>
                <a:ext uri="{FF2B5EF4-FFF2-40B4-BE49-F238E27FC236}">
                  <a16:creationId xmlns:a16="http://schemas.microsoft.com/office/drawing/2014/main" id="{9E7E0C46-0F6E-424C-A6F0-4A092CB52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38" y="238161"/>
              <a:ext cx="3244588" cy="64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abc5ad35-b9dd-4b91-9e18-caaa90179b10" descr="Image">
              <a:extLst>
                <a:ext uri="{FF2B5EF4-FFF2-40B4-BE49-F238E27FC236}">
                  <a16:creationId xmlns:a16="http://schemas.microsoft.com/office/drawing/2014/main" id="{2E6A12FE-C93E-4CEF-B4DA-B6B1B0986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890" y="238161"/>
              <a:ext cx="3244588" cy="64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9f772591-5886-4a30-a431-fbcebd102fef" descr="Image">
              <a:extLst>
                <a:ext uri="{FF2B5EF4-FFF2-40B4-BE49-F238E27FC236}">
                  <a16:creationId xmlns:a16="http://schemas.microsoft.com/office/drawing/2014/main" id="{123AB276-9068-44D7-B836-D659A8CC6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264" y="238161"/>
              <a:ext cx="3244588" cy="64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6ABB47-81FE-4937-82D4-1E39748CC9F7}"/>
              </a:ext>
            </a:extLst>
          </p:cNvPr>
          <p:cNvCxnSpPr/>
          <p:nvPr/>
        </p:nvCxnSpPr>
        <p:spPr>
          <a:xfrm flipH="1" flipV="1">
            <a:off x="2679102" y="4453218"/>
            <a:ext cx="304348" cy="24384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F24CA0B9-BCE7-48E2-8D68-8684B12B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264926"/>
            <a:ext cx="10896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Employee Self Reporting Tool (ESR)</a:t>
            </a:r>
          </a:p>
        </p:txBody>
      </p:sp>
    </p:spTree>
    <p:extLst>
      <p:ext uri="{BB962C8B-B14F-4D97-AF65-F5344CB8AC3E}">
        <p14:creationId xmlns:p14="http://schemas.microsoft.com/office/powerpoint/2010/main" val="1997391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101B4-385E-D647-B64B-CA8CF79CB80A}"/>
              </a:ext>
            </a:extLst>
          </p:cNvPr>
          <p:cNvSpPr/>
          <p:nvPr/>
        </p:nvSpPr>
        <p:spPr>
          <a:xfrm>
            <a:off x="292100" y="5171181"/>
            <a:ext cx="1133475" cy="1461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FA62C-4AFE-41F3-8C71-666E092E8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4" t="31210" r="19801" b="38665"/>
          <a:stretch/>
        </p:blipFill>
        <p:spPr>
          <a:xfrm>
            <a:off x="-20431" y="1560328"/>
            <a:ext cx="11977671" cy="4561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D5B91-8C16-1740-89ED-CBE5DE3ABD85}"/>
              </a:ext>
            </a:extLst>
          </p:cNvPr>
          <p:cNvSpPr txBox="1"/>
          <p:nvPr/>
        </p:nvSpPr>
        <p:spPr>
          <a:xfrm>
            <a:off x="466165" y="609601"/>
            <a:ext cx="10623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A. Initial and sentinel PCR testing—communication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80310-D095-DA4A-A266-0610AC9D5975}"/>
              </a:ext>
            </a:extLst>
          </p:cNvPr>
          <p:cNvSpPr/>
          <p:nvPr/>
        </p:nvSpPr>
        <p:spPr>
          <a:xfrm>
            <a:off x="148856" y="1686819"/>
            <a:ext cx="5628897" cy="24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03750-42E3-1646-8269-16B964BEEB67}"/>
              </a:ext>
            </a:extLst>
          </p:cNvPr>
          <p:cNvSpPr/>
          <p:nvPr/>
        </p:nvSpPr>
        <p:spPr>
          <a:xfrm>
            <a:off x="-281450" y="1740608"/>
            <a:ext cx="5376663" cy="24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AE989-1BB3-2147-8C81-F7A00253D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9" t="5211" r="23072" b="39627"/>
          <a:stretch/>
        </p:blipFill>
        <p:spPr>
          <a:xfrm>
            <a:off x="393678" y="5463013"/>
            <a:ext cx="819172" cy="9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70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EFA62C-4AFE-41F3-8C71-666E092E8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1" t="64005" r="19801" b="15509"/>
          <a:stretch/>
        </p:blipFill>
        <p:spPr>
          <a:xfrm>
            <a:off x="0" y="1701210"/>
            <a:ext cx="11962918" cy="3103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D13C83-ED21-0544-8EC4-5E918BE4FBE3}"/>
              </a:ext>
            </a:extLst>
          </p:cNvPr>
          <p:cNvSpPr/>
          <p:nvPr/>
        </p:nvSpPr>
        <p:spPr>
          <a:xfrm>
            <a:off x="467832" y="606203"/>
            <a:ext cx="938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B. Symptomatic testing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1771B-3A33-854E-9769-E3A55CFFE006}"/>
              </a:ext>
            </a:extLst>
          </p:cNvPr>
          <p:cNvSpPr/>
          <p:nvPr/>
        </p:nvSpPr>
        <p:spPr>
          <a:xfrm>
            <a:off x="292100" y="5171181"/>
            <a:ext cx="1133475" cy="1461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6FFEA-1B22-D644-9EE0-E969F1194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9" t="5211" r="23072" b="39627"/>
          <a:stretch/>
        </p:blipFill>
        <p:spPr>
          <a:xfrm>
            <a:off x="393678" y="5463013"/>
            <a:ext cx="819172" cy="9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7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BAA030-9D77-B642-A09D-91E41094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33" y="-1"/>
            <a:ext cx="8928567" cy="68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50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DDF8-194E-AF4D-AB95-A94A60FD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3764"/>
            <a:ext cx="12385964" cy="734080"/>
          </a:xfrm>
        </p:spPr>
        <p:txBody>
          <a:bodyPr/>
          <a:lstStyle/>
          <a:p>
            <a:r>
              <a:rPr lang="en-US" sz="3600" dirty="0"/>
              <a:t>Resources to utilize in the lab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37AA0B-85D3-F844-90F9-22A0E878165A}"/>
              </a:ext>
            </a:extLst>
          </p:cNvPr>
          <p:cNvGrpSpPr/>
          <p:nvPr/>
        </p:nvGrpSpPr>
        <p:grpSpPr>
          <a:xfrm>
            <a:off x="5867555" y="1790700"/>
            <a:ext cx="5092718" cy="4352310"/>
            <a:chOff x="6030394" y="1599656"/>
            <a:chExt cx="5326808" cy="4552367"/>
          </a:xfrm>
        </p:grpSpPr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AA2C4262-090B-3A45-A8B3-6760D4B1B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66060">
              <a:off x="6030394" y="2447964"/>
              <a:ext cx="2386051" cy="3704059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7082994-8644-A746-B21C-E91A41B89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50473">
              <a:off x="6513312" y="1953073"/>
              <a:ext cx="2756059" cy="4054725"/>
            </a:xfrm>
            <a:prstGeom prst="rect">
              <a:avLst/>
            </a:prstGeom>
            <a:effectLst>
              <a:outerShdw blurRad="127000" sx="101000" sy="101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B370D9D-395F-5349-8BAA-308E27788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3419" y="1607971"/>
              <a:ext cx="3234038" cy="4186977"/>
            </a:xfrm>
            <a:prstGeom prst="rect">
              <a:avLst/>
            </a:prstGeom>
            <a:effectLst>
              <a:outerShdw blurRad="127000" sx="101000" sy="101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04881DD-5B71-E24A-BF92-956DF1CF5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85371">
              <a:off x="8101055" y="1599656"/>
              <a:ext cx="3256147" cy="4203608"/>
            </a:xfrm>
            <a:prstGeom prst="rect">
              <a:avLst/>
            </a:prstGeom>
            <a:effectLst>
              <a:outerShdw blurRad="127000" sx="101000" sy="101000" algn="ctr" rotWithShape="0">
                <a:prstClr val="black">
                  <a:alpha val="50000"/>
                </a:prstClr>
              </a:outerShdw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B3DE6-D87A-49FF-B7E4-57230A088DC0}"/>
              </a:ext>
            </a:extLst>
          </p:cNvPr>
          <p:cNvSpPr/>
          <p:nvPr/>
        </p:nvSpPr>
        <p:spPr>
          <a:xfrm>
            <a:off x="1105786" y="1454063"/>
            <a:ext cx="4074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Display CDC posters and fliers to remind employees of important policies</a:t>
            </a:r>
            <a:endParaRPr lang="en-US" sz="3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13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DDF8-194E-AF4D-AB95-A94A60FD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3764"/>
            <a:ext cx="12385964" cy="734080"/>
          </a:xfrm>
        </p:spPr>
        <p:txBody>
          <a:bodyPr/>
          <a:lstStyle/>
          <a:p>
            <a:r>
              <a:rPr lang="en-US" sz="3600" dirty="0"/>
              <a:t>Resources to utilize in the lab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FC2A9-120F-304E-9B68-29B24F6F9634}"/>
              </a:ext>
            </a:extLst>
          </p:cNvPr>
          <p:cNvSpPr/>
          <p:nvPr/>
        </p:nvSpPr>
        <p:spPr>
          <a:xfrm>
            <a:off x="1231726" y="1454063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DPH website offers posters,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including some in different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68195-CFB0-6B43-BF0F-3DDE873580A9}"/>
              </a:ext>
            </a:extLst>
          </p:cNvPr>
          <p:cNvGrpSpPr/>
          <p:nvPr/>
        </p:nvGrpSpPr>
        <p:grpSpPr>
          <a:xfrm>
            <a:off x="5342948" y="1795301"/>
            <a:ext cx="5798356" cy="4077954"/>
            <a:chOff x="5538217" y="1567127"/>
            <a:chExt cx="5798356" cy="4077954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1C33E7-4C82-B848-8F28-0CEB537D7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801322">
              <a:off x="5538217" y="2626316"/>
              <a:ext cx="3699342" cy="2862197"/>
            </a:xfrm>
            <a:prstGeom prst="rect">
              <a:avLst/>
            </a:prstGeom>
            <a:effectLst>
              <a:outerShdw blurRad="127000" sx="101000" sy="101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88D2211-8E4C-D841-B358-DE3CF1D9D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584541">
              <a:off x="7686414" y="1567127"/>
              <a:ext cx="2864629" cy="3707167"/>
            </a:xfrm>
            <a:prstGeom prst="rect">
              <a:avLst/>
            </a:prstGeom>
            <a:effectLst>
              <a:outerShdw blurRad="127000" sx="101000" sy="101000" algn="ctr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5D21168-43C0-DA4E-9BED-E254F90CB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78721">
              <a:off x="8471943" y="1937913"/>
              <a:ext cx="2864630" cy="3707168"/>
            </a:xfrm>
            <a:prstGeom prst="rect">
              <a:avLst/>
            </a:prstGeom>
            <a:effectLst>
              <a:outerShdw blurRad="127000" sx="101000" sy="101000" algn="ctr" rotWithShape="0">
                <a:prstClr val="black">
                  <a:alpha val="5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7214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DDF8-194E-AF4D-AB95-A94A60FD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3764"/>
            <a:ext cx="12385964" cy="734080"/>
          </a:xfrm>
        </p:spPr>
        <p:txBody>
          <a:bodyPr/>
          <a:lstStyle/>
          <a:p>
            <a:r>
              <a:rPr lang="en-US" sz="3600" dirty="0"/>
              <a:t>Resources to utilize in the lab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FC2A9-120F-304E-9B68-29B24F6F9634}"/>
              </a:ext>
            </a:extLst>
          </p:cNvPr>
          <p:cNvSpPr/>
          <p:nvPr/>
        </p:nvSpPr>
        <p:spPr>
          <a:xfrm>
            <a:off x="1231725" y="1454063"/>
            <a:ext cx="762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YouTube playlists with useful, shareable videos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6A87278-3E99-D349-9195-AF11C4371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12238" r="4528" b="17809"/>
          <a:stretch/>
        </p:blipFill>
        <p:spPr>
          <a:xfrm>
            <a:off x="3324508" y="2287565"/>
            <a:ext cx="7744325" cy="36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40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957FE-2EBD-4D80-A7B8-6BC0EF66C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5" t="19066" r="12025" b="21333"/>
          <a:stretch/>
        </p:blipFill>
        <p:spPr>
          <a:xfrm>
            <a:off x="1386257" y="505515"/>
            <a:ext cx="10762386" cy="5580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A332E6-6F4A-0F48-8B13-10C76FDD6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9" t="5211" r="23072" b="39627"/>
          <a:stretch/>
        </p:blipFill>
        <p:spPr>
          <a:xfrm>
            <a:off x="393678" y="5463013"/>
            <a:ext cx="819172" cy="9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0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714E-0E6E-4DFD-963A-FA807D53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416"/>
            <a:ext cx="11123842" cy="827498"/>
          </a:xfrm>
        </p:spPr>
        <p:txBody>
          <a:bodyPr>
            <a:normAutofit/>
          </a:bodyPr>
          <a:lstStyle/>
          <a:p>
            <a:r>
              <a:rPr lang="en-US" sz="3200" dirty="0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6C725-E499-467D-A729-4C004FCCD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485900"/>
            <a:ext cx="10902261" cy="316988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All lab members must be screened for SARS CoV-2 prior to returning to work.</a:t>
            </a:r>
          </a:p>
          <a:p>
            <a:pPr>
              <a:buClr>
                <a:schemeClr val="tx1"/>
              </a:buClr>
            </a:pPr>
            <a:r>
              <a:rPr lang="en-US" dirty="0"/>
              <a:t>All UMMS lab personnel will be required to self-monitor and report the presence of absence of symptoms of COVID-19 EVERY DAY, starting </a:t>
            </a:r>
            <a:br>
              <a:rPr lang="en-US" dirty="0"/>
            </a:br>
            <a:r>
              <a:rPr lang="en-US" dirty="0"/>
              <a:t>on the first day of return to work using the ESR Tool.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5"/>
                </a:solidFill>
              </a:rPr>
              <a:t>STAY HOME IF YOU ARE SICK! </a:t>
            </a:r>
            <a:r>
              <a:rPr lang="en-US" dirty="0"/>
              <a:t>If you develop symptoms while at work, </a:t>
            </a:r>
            <a:br>
              <a:rPr lang="en-US" dirty="0"/>
            </a:br>
            <a:r>
              <a:rPr lang="en-US" dirty="0"/>
              <a:t>go home and contact EHS/SHS</a:t>
            </a:r>
          </a:p>
          <a:p>
            <a:pPr>
              <a:buClr>
                <a:schemeClr val="tx1"/>
              </a:buClr>
            </a:pPr>
            <a:r>
              <a:rPr lang="en-US" dirty="0"/>
              <a:t>Social distancing and adherence to universal mask policy </a:t>
            </a:r>
            <a:br>
              <a:rPr lang="en-US" dirty="0"/>
            </a:br>
            <a:r>
              <a:rPr lang="en-US" dirty="0"/>
              <a:t>is </a:t>
            </a:r>
            <a:r>
              <a:rPr lang="en-US" b="1" dirty="0"/>
              <a:t>our collective responsibility. </a:t>
            </a:r>
          </a:p>
        </p:txBody>
      </p:sp>
    </p:spTree>
    <p:extLst>
      <p:ext uri="{BB962C8B-B14F-4D97-AF65-F5344CB8AC3E}">
        <p14:creationId xmlns:p14="http://schemas.microsoft.com/office/powerpoint/2010/main" val="2981593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DDF8-194E-AF4D-AB95-A94A60FD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3764"/>
            <a:ext cx="11499448" cy="734080"/>
          </a:xfrm>
        </p:spPr>
        <p:txBody>
          <a:bodyPr/>
          <a:lstStyle/>
          <a:p>
            <a:r>
              <a:rPr lang="en-US" sz="3600" dirty="0"/>
              <a:t>Contact information, at-a-glance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11063-BFC6-6647-92F5-0D265EE4040B}"/>
              </a:ext>
            </a:extLst>
          </p:cNvPr>
          <p:cNvSpPr/>
          <p:nvPr/>
        </p:nvSpPr>
        <p:spPr>
          <a:xfrm>
            <a:off x="676453" y="1607988"/>
            <a:ext cx="12164293" cy="364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tabLst>
                <a:tab pos="3200400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Infection Control Officer, Dr.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Sharone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Green: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infection.control@umassmed.edu </a:t>
            </a:r>
          </a:p>
          <a:p>
            <a:pPr>
              <a:spcBef>
                <a:spcPts val="1600"/>
              </a:spcBef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 Health Services: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508-793-6400</a:t>
            </a:r>
          </a:p>
          <a:p>
            <a:pPr>
              <a:spcBef>
                <a:spcPts val="1600"/>
              </a:spcBef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Health Services: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508-334-2818</a:t>
            </a:r>
          </a:p>
          <a:p>
            <a:pPr>
              <a:spcBef>
                <a:spcPts val="1600"/>
              </a:spcBef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Health &amp; Safety: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www.umassmed.edu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/bmp/facilities/environmental-health-and-safety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600"/>
              </a:spcBef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Accommodations: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774-455-4804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tabLst>
                <a:tab pos="2743200" algn="l"/>
              </a:tabLst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6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1202-8DFE-C44B-AF9B-3DC36137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39"/>
            <a:ext cx="11123842" cy="1313712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ready to return to work: </a:t>
            </a:r>
            <a:br>
              <a:rPr lang="en-US" dirty="0"/>
            </a:br>
            <a:r>
              <a:rPr lang="en-US" dirty="0"/>
              <a:t>screening tests and self-monitoring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427F-D5EE-0044-91A9-34D69BB9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8" y="2361251"/>
            <a:ext cx="11510129" cy="39356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Initial screening required for all employees before returning to work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Nasopharyngeal swab testing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Conducted in a drive-through process at the </a:t>
            </a:r>
            <a:br>
              <a:rPr lang="en-US" dirty="0"/>
            </a:br>
            <a:r>
              <a:rPr lang="en-US" dirty="0"/>
              <a:t>Plantation Street garage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Periodic re-screening after return to work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6C0A49-3891-6A44-BCE1-046A44E05D65}"/>
              </a:ext>
            </a:extLst>
          </p:cNvPr>
          <p:cNvSpPr/>
          <p:nvPr/>
        </p:nvSpPr>
        <p:spPr>
          <a:xfrm>
            <a:off x="469393" y="1762536"/>
            <a:ext cx="2724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Screening tests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61ED969-D90D-844C-B76F-EB6F32EADC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0299" y="2496332"/>
            <a:ext cx="4391200" cy="43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5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6F32529-8A4F-D340-810A-B4A1E2B1D6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5106" y="1548244"/>
            <a:ext cx="6486861" cy="6486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E1202-8DFE-C44B-AF9B-3DC36137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39"/>
            <a:ext cx="11123842" cy="1313712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ready to return to work: </a:t>
            </a:r>
            <a:br>
              <a:rPr lang="en-US" dirty="0"/>
            </a:br>
            <a:r>
              <a:rPr lang="en-US" dirty="0"/>
              <a:t>screening tests and self-monitoring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427F-D5EE-0044-91A9-34D69BB9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752889"/>
            <a:ext cx="7521267" cy="6321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Self-monitoring app/check in daily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3" name="Picture 12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6AB79888-4B19-D64D-ACF7-94BC1AFF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100" y="3994718"/>
            <a:ext cx="2711351" cy="27113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1F11ED-2B5F-EA41-9B4C-9CF3D46EA637}"/>
              </a:ext>
            </a:extLst>
          </p:cNvPr>
          <p:cNvSpPr/>
          <p:nvPr/>
        </p:nvSpPr>
        <p:spPr>
          <a:xfrm>
            <a:off x="457199" y="2374675"/>
            <a:ext cx="616181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Each employee will be required to check in with our Infection Control team daily 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simple process of logging health status via mobile app or online portal 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Employees with no symptoms are </a:t>
            </a:r>
            <a:br>
              <a:rPr lang="en-US" sz="2400" dirty="0"/>
            </a:br>
            <a:r>
              <a:rPr lang="en-US" sz="2400" dirty="0"/>
              <a:t>cleared to come to work</a:t>
            </a:r>
          </a:p>
        </p:txBody>
      </p:sp>
    </p:spTree>
    <p:extLst>
      <p:ext uri="{BB962C8B-B14F-4D97-AF65-F5344CB8AC3E}">
        <p14:creationId xmlns:p14="http://schemas.microsoft.com/office/powerpoint/2010/main" val="232664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C4AA1-C594-004C-A530-7D2DF44BF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976745"/>
            <a:ext cx="10858500" cy="332509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4000" dirty="0">
                <a:latin typeface="+mn-lt"/>
              </a:rPr>
              <a:t>Anyone with symptoms of any illness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must stay home and call Employee Health Services or Student Health Services.</a:t>
            </a:r>
            <a:br>
              <a:rPr lang="en-US" sz="40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r>
              <a:rPr lang="en-US" sz="4000" dirty="0">
                <a:latin typeface="+mn-lt"/>
              </a:rPr>
              <a:t>Employees/</a:t>
            </a:r>
            <a:r>
              <a:rPr lang="en-US" sz="4400" dirty="0">
                <a:latin typeface="+mn-lt"/>
              </a:rPr>
              <a:t>students</a:t>
            </a:r>
            <a:r>
              <a:rPr lang="en-US" sz="4000" dirty="0">
                <a:latin typeface="+mn-lt"/>
              </a:rPr>
              <a:t> may </a:t>
            </a:r>
            <a:r>
              <a:rPr lang="en-US" sz="4000" u="sng" dirty="0">
                <a:latin typeface="+mn-lt"/>
              </a:rPr>
              <a:t>not</a:t>
            </a:r>
            <a:r>
              <a:rPr lang="en-US" sz="4000" dirty="0">
                <a:latin typeface="+mn-lt"/>
              </a:rPr>
              <a:t>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report to work if ill. </a:t>
            </a:r>
          </a:p>
        </p:txBody>
      </p:sp>
    </p:spTree>
    <p:extLst>
      <p:ext uri="{BB962C8B-B14F-4D97-AF65-F5344CB8AC3E}">
        <p14:creationId xmlns:p14="http://schemas.microsoft.com/office/powerpoint/2010/main" val="43306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1202-8DFE-C44B-AF9B-3DC36137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76869"/>
            <a:ext cx="11123842" cy="1125186"/>
          </a:xfrm>
        </p:spPr>
        <p:txBody>
          <a:bodyPr>
            <a:normAutofit/>
          </a:bodyPr>
          <a:lstStyle/>
          <a:p>
            <a:r>
              <a:rPr lang="en-US" sz="3200" dirty="0"/>
              <a:t>Keeping yourself and your colleagues safe </a:t>
            </a:r>
            <a:br>
              <a:rPr lang="en-US" sz="3200" dirty="0"/>
            </a:br>
            <a:r>
              <a:rPr lang="en-US" sz="3200" dirty="0"/>
              <a:t>at work: infection control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427F-D5EE-0044-91A9-34D69BB9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01275"/>
            <a:ext cx="5857059" cy="700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Universal Mask Policy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02B790A-4CE1-1644-B184-D23C6555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883" y="2315890"/>
            <a:ext cx="4493380" cy="44933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57BD29-42C3-8E45-8ED9-2AD0CF456B39}"/>
              </a:ext>
            </a:extLst>
          </p:cNvPr>
          <p:cNvSpPr/>
          <p:nvPr/>
        </p:nvSpPr>
        <p:spPr>
          <a:xfrm>
            <a:off x="470588" y="2364620"/>
            <a:ext cx="7509629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employees are required to wear a face </a:t>
            </a:r>
            <a:b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mask while on campus 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mask must cover the nose and mouth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requirement will continue until further notice</a:t>
            </a:r>
          </a:p>
        </p:txBody>
      </p:sp>
    </p:spTree>
    <p:extLst>
      <p:ext uri="{BB962C8B-B14F-4D97-AF65-F5344CB8AC3E}">
        <p14:creationId xmlns:p14="http://schemas.microsoft.com/office/powerpoint/2010/main" val="274026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1202-8DFE-C44B-AF9B-3DC36137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76869"/>
            <a:ext cx="11123842" cy="1125186"/>
          </a:xfrm>
        </p:spPr>
        <p:txBody>
          <a:bodyPr>
            <a:normAutofit/>
          </a:bodyPr>
          <a:lstStyle/>
          <a:p>
            <a:r>
              <a:rPr lang="en-US" sz="3200" dirty="0"/>
              <a:t>Keeping yourself and your colleagues safe </a:t>
            </a:r>
            <a:br>
              <a:rPr lang="en-US" sz="3200" dirty="0"/>
            </a:br>
            <a:r>
              <a:rPr lang="en-US" sz="3200" dirty="0"/>
              <a:t>at work: infection control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427F-D5EE-0044-91A9-34D69BB9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04844"/>
            <a:ext cx="11123842" cy="61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Social distancing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A4059-ABE3-734B-8D80-A76F3203546F}"/>
              </a:ext>
            </a:extLst>
          </p:cNvPr>
          <p:cNvSpPr/>
          <p:nvPr/>
        </p:nvSpPr>
        <p:spPr>
          <a:xfrm>
            <a:off x="457198" y="2374675"/>
            <a:ext cx="10089575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Stay at least six feet from other people and </a:t>
            </a:r>
            <a:br>
              <a:rPr lang="en-US" sz="2400" dirty="0"/>
            </a:br>
            <a:r>
              <a:rPr lang="en-US" sz="2400" dirty="0"/>
              <a:t>avoid gathering in groups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Avoid shaking hands and maintain distance when </a:t>
            </a:r>
            <a:br>
              <a:rPr lang="en-US" sz="2400" dirty="0"/>
            </a:br>
            <a:r>
              <a:rPr lang="en-US" sz="2400" dirty="0"/>
              <a:t>studying, working at benches and meeting in person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Avoid rideshare services, taxis and public transportation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A03CF5-FB9B-5146-BA83-FC01724A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9272" y="2077708"/>
            <a:ext cx="4717473" cy="47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1202-8DFE-C44B-AF9B-3DC36137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76869"/>
            <a:ext cx="11123842" cy="1125186"/>
          </a:xfrm>
        </p:spPr>
        <p:txBody>
          <a:bodyPr>
            <a:normAutofit/>
          </a:bodyPr>
          <a:lstStyle/>
          <a:p>
            <a:r>
              <a:rPr lang="en-US" sz="3200" dirty="0"/>
              <a:t>Keeping yourself and your colleagues safe </a:t>
            </a:r>
            <a:br>
              <a:rPr lang="en-US" sz="3200" dirty="0"/>
            </a:br>
            <a:r>
              <a:rPr lang="en-US" sz="3200" dirty="0"/>
              <a:t>at work: infection control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427F-D5EE-0044-91A9-34D69BB9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04844"/>
            <a:ext cx="6789747" cy="5698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Hand hygiene and cough etiquette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5840DC-E400-7D45-A86C-097FA4859C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4978" y="2705100"/>
            <a:ext cx="4237022" cy="4237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96FB04-0FB0-3444-A3D7-49890C4BE3E3}"/>
              </a:ext>
            </a:extLst>
          </p:cNvPr>
          <p:cNvSpPr/>
          <p:nvPr/>
        </p:nvSpPr>
        <p:spPr>
          <a:xfrm>
            <a:off x="457198" y="2374675"/>
            <a:ext cx="1113723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Wash hands regularly for at least 20 seconds with soap and water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Hand sanitizer stations are available on campus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 hand sanitizer when entering and leaving campus</a:t>
            </a:r>
          </a:p>
          <a:p>
            <a:pPr marL="228600" indent="-2286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you need to cough or sneeze and do not have </a:t>
            </a:r>
            <a:br>
              <a:rPr lang="en-US" sz="2400" dirty="0"/>
            </a:br>
            <a:r>
              <a:rPr lang="en-US" sz="2400" dirty="0"/>
              <a:t>a face covering, do so into your elbow or a tissue </a:t>
            </a:r>
            <a:br>
              <a:rPr lang="en-US" sz="2400" dirty="0"/>
            </a:br>
            <a:r>
              <a:rPr lang="en-US" sz="2400" dirty="0"/>
              <a:t>covering both your mouth and nose</a:t>
            </a:r>
          </a:p>
        </p:txBody>
      </p:sp>
    </p:spTree>
    <p:extLst>
      <p:ext uri="{BB962C8B-B14F-4D97-AF65-F5344CB8AC3E}">
        <p14:creationId xmlns:p14="http://schemas.microsoft.com/office/powerpoint/2010/main" val="278273090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Custom 4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1A3C34"/>
      </a:accent1>
      <a:accent2>
        <a:srgbClr val="83DADE"/>
      </a:accent2>
      <a:accent3>
        <a:srgbClr val="3DAE2B"/>
      </a:accent3>
      <a:accent4>
        <a:srgbClr val="FFC528"/>
      </a:accent4>
      <a:accent5>
        <a:srgbClr val="E1241B"/>
      </a:accent5>
      <a:accent6>
        <a:srgbClr val="0070CE"/>
      </a:accent6>
      <a:hlink>
        <a:srgbClr val="000F9F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wnHallSlides" id="{1F2D2B84-C6F5-7E43-A746-345ACB702FFC}" vid="{E4D3CAE4-86F8-8344-AFDA-367458946A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3922C117ADDC46ABC3BF8215A82742" ma:contentTypeVersion="13" ma:contentTypeDescription="Create a new document." ma:contentTypeScope="" ma:versionID="e3487ce36d25d37839d9c864cd2dff9e">
  <xsd:schema xmlns:xsd="http://www.w3.org/2001/XMLSchema" xmlns:xs="http://www.w3.org/2001/XMLSchema" xmlns:p="http://schemas.microsoft.com/office/2006/metadata/properties" xmlns:ns3="b14bc87e-8fad-420d-ab3a-5eed865130d3" xmlns:ns4="4a77f1b5-673a-402c-8cdc-f7574bc97320" targetNamespace="http://schemas.microsoft.com/office/2006/metadata/properties" ma:root="true" ma:fieldsID="3496cfdd291f934c4f9dec15a767e667" ns3:_="" ns4:_="">
    <xsd:import namespace="b14bc87e-8fad-420d-ab3a-5eed865130d3"/>
    <xsd:import namespace="4a77f1b5-673a-402c-8cdc-f7574bc973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bc87e-8fad-420d-ab3a-5eed8651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7f1b5-673a-402c-8cdc-f7574bc97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0A211-F603-4D2D-B110-EDD00DEAAB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E3BC94-4FB8-4B17-94DB-A5F6CDDB1C8C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4a77f1b5-673a-402c-8cdc-f7574bc97320"/>
    <ds:schemaRef ds:uri="b14bc87e-8fad-420d-ab3a-5eed865130d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65515D-822A-4E2D-8C61-C3D957DD5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bc87e-8fad-420d-ab3a-5eed865130d3"/>
    <ds:schemaRef ds:uri="4a77f1b5-673a-402c-8cdc-f7574bc97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11776</TotalTime>
  <Words>1800</Words>
  <Application>Microsoft Office PowerPoint</Application>
  <PresentationFormat>Widescreen</PresentationFormat>
  <Paragraphs>162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Arial Black</vt:lpstr>
      <vt:lpstr>Courier New</vt:lpstr>
      <vt:lpstr>Standard</vt:lpstr>
      <vt:lpstr>COVID-19 Guidelines for Laboratory Personnel  and Researchers:</vt:lpstr>
      <vt:lpstr>COVID-19 Workforce Safety Working Group</vt:lpstr>
      <vt:lpstr>Returning to work and  accessing the buildings </vt:lpstr>
      <vt:lpstr>Getting ready to return to work:  screening tests and self-monitoring </vt:lpstr>
      <vt:lpstr>Getting ready to return to work:  screening tests and self-monitoring </vt:lpstr>
      <vt:lpstr>Anyone with symptoms of any illness  must stay home and call Employee Health Services or Student Health Services.  Employees/students may not  report to work if ill. </vt:lpstr>
      <vt:lpstr>Keeping yourself and your colleagues safe  at work: infection control best practices</vt:lpstr>
      <vt:lpstr>Keeping yourself and your colleagues safe  at work: infection control best practices</vt:lpstr>
      <vt:lpstr>Keeping yourself and your colleagues safe  at work: infection control best practices</vt:lpstr>
      <vt:lpstr>Keeping yourself and your colleagues safe  at work: infection control best practices</vt:lpstr>
      <vt:lpstr>Frequently asked questions about returning to work</vt:lpstr>
      <vt:lpstr>Who should I contact if I have symptoms or if I am sick?” </vt:lpstr>
      <vt:lpstr>Where can I find UMMS COVID-19 policies and protocols?”</vt:lpstr>
      <vt:lpstr>What about my privacy,  in the event that I get sick?”</vt:lpstr>
      <vt:lpstr>What if I need accommodations,  or have questions about specific  personal or family health conditions?”</vt:lpstr>
      <vt:lpstr>Is the campus providing elevated cleaning services upon staff return to work?</vt:lpstr>
      <vt:lpstr>Does the campus have good HVAC systems installed to help with air flow?</vt:lpstr>
      <vt:lpstr>Will the elevators  have restrictions?”</vt:lpstr>
      <vt:lpstr>Guiding principles</vt:lpstr>
      <vt:lpstr>Guiding principles</vt:lpstr>
      <vt:lpstr>Create a lab schedule that  allows for social distancing</vt:lpstr>
      <vt:lpstr>Create a safe environment for breaks from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Employee Self Reporting Tool (ESR)</vt:lpstr>
      <vt:lpstr>PowerPoint Presentation</vt:lpstr>
      <vt:lpstr>PowerPoint Presentation</vt:lpstr>
      <vt:lpstr>PowerPoint Presentation</vt:lpstr>
      <vt:lpstr>Resources to utilize in the lab</vt:lpstr>
      <vt:lpstr>Resources to utilize in the lab</vt:lpstr>
      <vt:lpstr>Resources to utilize in the lab</vt:lpstr>
      <vt:lpstr>PowerPoint Presentation</vt:lpstr>
      <vt:lpstr>Take home messages</vt:lpstr>
      <vt:lpstr>Contact information, at-a-glance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Dan</dc:creator>
  <cp:lastModifiedBy>Carmona, Joanna</cp:lastModifiedBy>
  <cp:revision>101</cp:revision>
  <dcterms:created xsi:type="dcterms:W3CDTF">2020-04-29T15:46:36Z</dcterms:created>
  <dcterms:modified xsi:type="dcterms:W3CDTF">2020-05-19T00:17:03Z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0x0101008C3922C117ADDC46ABC3BF8215A82742</vt:lpwstr>
  </property>
</Properties>
</file>