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2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9" r:id="rId2"/>
    <p:sldId id="897" r:id="rId3"/>
    <p:sldId id="1294" r:id="rId4"/>
    <p:sldId id="256" r:id="rId5"/>
    <p:sldId id="896" r:id="rId6"/>
    <p:sldId id="1330" r:id="rId7"/>
    <p:sldId id="1308" r:id="rId8"/>
    <p:sldId id="1309" r:id="rId9"/>
    <p:sldId id="1313" r:id="rId10"/>
    <p:sldId id="1318" r:id="rId11"/>
    <p:sldId id="1325" r:id="rId12"/>
    <p:sldId id="878" r:id="rId13"/>
    <p:sldId id="895" r:id="rId14"/>
    <p:sldId id="893" r:id="rId15"/>
    <p:sldId id="1307" r:id="rId16"/>
    <p:sldId id="1333" r:id="rId17"/>
    <p:sldId id="1334" r:id="rId18"/>
    <p:sldId id="1331" r:id="rId19"/>
    <p:sldId id="1314" r:id="rId20"/>
    <p:sldId id="1332" r:id="rId21"/>
    <p:sldId id="459" r:id="rId22"/>
    <p:sldId id="83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49C"/>
    <a:srgbClr val="3A58A4"/>
    <a:srgbClr val="FFFFFF"/>
    <a:srgbClr val="5AA2AE"/>
    <a:srgbClr val="9B69BC"/>
    <a:srgbClr val="6699FF"/>
    <a:srgbClr val="864DAD"/>
    <a:srgbClr val="404A5C"/>
    <a:srgbClr val="230871"/>
    <a:srgbClr val="575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17" autoAdjust="0"/>
    <p:restoredTop sz="89065" autoAdjust="0"/>
  </p:normalViewPr>
  <p:slideViewPr>
    <p:cSldViewPr snapToGrid="0">
      <p:cViewPr varScale="1">
        <p:scale>
          <a:sx n="75" d="100"/>
          <a:sy n="75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\\umassmemorial.org\umass\NICUResearch\Implementation%20Project\Data%20Analysis\Deviation%20Types\Deviation%20Types%201.3.2022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Book3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\\nas02\nicuresearch\Implementation%20Project\Data%20Analysis\Duration%20by%20Initial%20Flow%20Rate\Duration%20by%20Initial%20Flow%20Rate%20Workboo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chemeClr val="accent3"/>
            </a:solidFill>
            <a:ln w="28575"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rgbClr val="7F8FA9">
                  <a:lumMod val="20000"/>
                  <a:lumOff val="80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1A58-4183-AB67-AD1EEDDB0DE3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rgbClr val="6699FF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/>
              <a:t>Recorded Home Oximetry Program</a:t>
            </a:r>
            <a:r>
              <a:rPr lang="en-US" sz="2400" baseline="0"/>
              <a:t> </a:t>
            </a:r>
            <a:r>
              <a:rPr lang="en-US" sz="2400"/>
              <a:t>Implementation Trial</a:t>
            </a:r>
            <a:r>
              <a:rPr lang="en-US" sz="2400" baseline="0"/>
              <a:t> </a:t>
            </a:r>
            <a:r>
              <a:rPr lang="en-US" sz="2400"/>
              <a:t>Enrollment</a:t>
            </a:r>
          </a:p>
          <a:p>
            <a:pPr>
              <a:defRPr/>
            </a:pPr>
            <a:r>
              <a:rPr lang="en-US" sz="1800"/>
              <a:t>(July 2021 to Present)</a:t>
            </a:r>
          </a:p>
        </c:rich>
      </c:tx>
      <c:layout>
        <c:manualLayout>
          <c:xMode val="edge"/>
          <c:yMode val="edge"/>
          <c:x val="0.10150332718802073"/>
          <c:y val="1.452966557286123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5027866679138808E-2"/>
          <c:y val="0.2707544793996618"/>
          <c:w val="0.875581691658466"/>
          <c:h val="0.57545662397854302"/>
        </c:manualLayout>
      </c:layout>
      <c:lineChart>
        <c:grouping val="standard"/>
        <c:varyColors val="0"/>
        <c:ser>
          <c:idx val="0"/>
          <c:order val="0"/>
          <c:tx>
            <c:strRef>
              <c:f>'Participants Enrolled c Char'!$B$1</c:f>
              <c:strCache>
                <c:ptCount val="1"/>
                <c:pt idx="0">
                  <c:v>Participants Enrolled</c:v>
                </c:pt>
              </c:strCache>
            </c:strRef>
          </c:tx>
          <c:spPr>
            <a:ln w="508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5.7142857142857143E-3"/>
                  <c:y val="6.023809410877213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BCH &amp; MGH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F4D-40CA-AE21-BE8E3EE7535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UMB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F4D-40CA-AE21-BE8E3EE75351}"/>
                </c:ext>
              </c:extLst>
            </c:dLbl>
            <c:dLbl>
              <c:idx val="4"/>
              <c:layout>
                <c:manualLayout>
                  <c:x val="-6.6232579079164605E-2"/>
                  <c:y val="0.10497610347124918"/>
                </c:manualLayout>
              </c:layout>
              <c:tx>
                <c:rich>
                  <a:bodyPr/>
                  <a:lstStyle/>
                  <a:p>
                    <a:r>
                      <a:rPr lang="en-US" sz="1400" b="0" i="0" u="none" strike="noStrike" kern="1200" baseline="0" dirty="0">
                        <a:solidFill>
                          <a:prstClr val="black"/>
                        </a:solidFill>
                      </a:rPr>
                      <a:t>ACH, RCH &amp; MFCH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F4D-40CA-AE21-BE8E3EE753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Char'!$B$2:$B$12</c:f>
              <c:numCache>
                <c:formatCode>General</c:formatCode>
                <c:ptCount val="11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  <c:pt idx="5">
                  <c:v>1</c:v>
                </c:pt>
                <c:pt idx="6">
                  <c:v>8</c:v>
                </c:pt>
                <c:pt idx="7">
                  <c:v>3</c:v>
                </c:pt>
                <c:pt idx="8">
                  <c:v>8</c:v>
                </c:pt>
                <c:pt idx="9">
                  <c:v>3</c:v>
                </c:pt>
                <c:pt idx="10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F4D-40CA-AE21-BE8E3EE75351}"/>
            </c:ext>
          </c:extLst>
        </c:ser>
        <c:ser>
          <c:idx val="1"/>
          <c:order val="1"/>
          <c:tx>
            <c:strRef>
              <c:f>'Participants Enrolled c Char'!$C$1</c:f>
              <c:strCache>
                <c:ptCount val="1"/>
                <c:pt idx="0">
                  <c:v>UCL</c:v>
                </c:pt>
              </c:strCache>
            </c:strRef>
          </c:tx>
          <c:spPr>
            <a:ln w="15875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3454287003738921"/>
                  <c:y val="-3.117415704085248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F4D-40CA-AE21-BE8E3EE75351}"/>
                </c:ext>
              </c:extLst>
            </c:dLbl>
            <c:dLbl>
              <c:idx val="2"/>
              <c:layout>
                <c:manualLayout>
                  <c:x val="0.48700125088067653"/>
                  <c:y val="-3.4908036369468924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4D-40CA-AE21-BE8E3EE7535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Char'!$C$2:$C$12</c:f>
              <c:numCache>
                <c:formatCode>0.00</c:formatCode>
                <c:ptCount val="11"/>
                <c:pt idx="0">
                  <c:v>11.096028699451097</c:v>
                </c:pt>
                <c:pt idx="1">
                  <c:v>11.096028699451097</c:v>
                </c:pt>
                <c:pt idx="2">
                  <c:v>11.096028699451097</c:v>
                </c:pt>
                <c:pt idx="3">
                  <c:v>11.096028699451097</c:v>
                </c:pt>
                <c:pt idx="4">
                  <c:v>11.096028699451097</c:v>
                </c:pt>
                <c:pt idx="5">
                  <c:v>11.096028699451097</c:v>
                </c:pt>
                <c:pt idx="6">
                  <c:v>11.096028699451097</c:v>
                </c:pt>
                <c:pt idx="7">
                  <c:v>11.096028699451097</c:v>
                </c:pt>
                <c:pt idx="8">
                  <c:v>11.096028699451097</c:v>
                </c:pt>
                <c:pt idx="9">
                  <c:v>11.096028699451097</c:v>
                </c:pt>
                <c:pt idx="10">
                  <c:v>11.1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F4D-40CA-AE21-BE8E3EE75351}"/>
            </c:ext>
          </c:extLst>
        </c:ser>
        <c:ser>
          <c:idx val="2"/>
          <c:order val="2"/>
          <c:tx>
            <c:strRef>
              <c:f>'Participants Enrolled c Char'!$D$1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A5A5A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Char'!$D$2:$D$7</c:f>
              <c:numCache>
                <c:formatCode>0.00</c:formatCode>
                <c:ptCount val="6"/>
                <c:pt idx="0">
                  <c:v>8.9428070117552778</c:v>
                </c:pt>
                <c:pt idx="1">
                  <c:v>8.9428070117552778</c:v>
                </c:pt>
                <c:pt idx="2">
                  <c:v>8.9428070117552778</c:v>
                </c:pt>
                <c:pt idx="3">
                  <c:v>8.9428070117552778</c:v>
                </c:pt>
                <c:pt idx="4">
                  <c:v>8.9428070117552778</c:v>
                </c:pt>
                <c:pt idx="5">
                  <c:v>8.9428070117552778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F4D-40CA-AE21-BE8E3EE75351}"/>
            </c:ext>
          </c:extLst>
        </c:ser>
        <c:ser>
          <c:idx val="3"/>
          <c:order val="3"/>
          <c:tx>
            <c:strRef>
              <c:f>'Participants Enrolled c Char'!$E$1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FFC00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Char'!$E$2:$E$7</c:f>
              <c:numCache>
                <c:formatCode>0.00</c:formatCode>
                <c:ptCount val="6"/>
                <c:pt idx="0">
                  <c:v>6.7895853240594572</c:v>
                </c:pt>
                <c:pt idx="1">
                  <c:v>6.7895853240594572</c:v>
                </c:pt>
                <c:pt idx="2">
                  <c:v>6.7895853240594572</c:v>
                </c:pt>
                <c:pt idx="3">
                  <c:v>6.7895853240594572</c:v>
                </c:pt>
                <c:pt idx="4">
                  <c:v>6.7895853240594572</c:v>
                </c:pt>
                <c:pt idx="5">
                  <c:v>6.7895853240594572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F4D-40CA-AE21-BE8E3EE75351}"/>
            </c:ext>
          </c:extLst>
        </c:ser>
        <c:ser>
          <c:idx val="4"/>
          <c:order val="4"/>
          <c:tx>
            <c:strRef>
              <c:f>'Participants Enrolled c Char'!$F$1</c:f>
              <c:strCache>
                <c:ptCount val="1"/>
                <c:pt idx="0">
                  <c:v>Average</c:v>
                </c:pt>
              </c:strCache>
            </c:strRef>
          </c:tx>
          <c:spPr>
            <a:ln w="444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3102240131121337"/>
                  <c:y val="-3.665236519781205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F4D-40CA-AE21-BE8E3EE75351}"/>
                </c:ext>
              </c:extLst>
            </c:dLbl>
            <c:dLbl>
              <c:idx val="2"/>
              <c:layout>
                <c:manualLayout>
                  <c:x val="0.50392630042480513"/>
                  <c:y val="-3.8187324071213863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F4D-40CA-AE21-BE8E3EE7535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Char'!$F$2:$F$12</c:f>
              <c:numCache>
                <c:formatCode>0.00</c:formatCode>
                <c:ptCount val="11"/>
                <c:pt idx="0">
                  <c:v>4.6363636363636367</c:v>
                </c:pt>
                <c:pt idx="1">
                  <c:v>4.6363636363636367</c:v>
                </c:pt>
                <c:pt idx="2">
                  <c:v>4.6363636363636367</c:v>
                </c:pt>
                <c:pt idx="3">
                  <c:v>4.6363636363636367</c:v>
                </c:pt>
                <c:pt idx="4">
                  <c:v>4.6363636363636367</c:v>
                </c:pt>
                <c:pt idx="5">
                  <c:v>4.6363636363636367</c:v>
                </c:pt>
                <c:pt idx="6">
                  <c:v>4.6363636363636367</c:v>
                </c:pt>
                <c:pt idx="7">
                  <c:v>4.6363636363636367</c:v>
                </c:pt>
                <c:pt idx="8">
                  <c:v>4.6363636363636367</c:v>
                </c:pt>
                <c:pt idx="9">
                  <c:v>4.6363636363636367</c:v>
                </c:pt>
                <c:pt idx="10">
                  <c:v>4.6363636363636367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F4D-40CA-AE21-BE8E3EE75351}"/>
            </c:ext>
          </c:extLst>
        </c:ser>
        <c:ser>
          <c:idx val="5"/>
          <c:order val="5"/>
          <c:tx>
            <c:strRef>
              <c:f>'Participants Enrolled c Char'!$G$1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0AD47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Char'!$G$2:$G$7</c:f>
              <c:numCache>
                <c:formatCode>0.00</c:formatCode>
                <c:ptCount val="6"/>
                <c:pt idx="0">
                  <c:v>2.4831419486678166</c:v>
                </c:pt>
                <c:pt idx="1">
                  <c:v>2.4831419486678166</c:v>
                </c:pt>
                <c:pt idx="2">
                  <c:v>2.4831419486678166</c:v>
                </c:pt>
                <c:pt idx="3">
                  <c:v>2.4831419486678166</c:v>
                </c:pt>
                <c:pt idx="4">
                  <c:v>2.4831419486678166</c:v>
                </c:pt>
                <c:pt idx="5">
                  <c:v>2.4831419486678166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F4D-40CA-AE21-BE8E3EE75351}"/>
            </c:ext>
          </c:extLst>
        </c:ser>
        <c:ser>
          <c:idx val="6"/>
          <c:order val="6"/>
          <c:tx>
            <c:strRef>
              <c:f>'Participants Enrolled c Char'!$H$1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5B9BD5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Char'!$H$2:$H$7</c:f>
              <c:numCache>
                <c:formatCode>0.00</c:formatCode>
                <c:ptCount val="6"/>
                <c:pt idx="0">
                  <c:v>0.32992026097199645</c:v>
                </c:pt>
                <c:pt idx="1">
                  <c:v>0.32992026097199645</c:v>
                </c:pt>
                <c:pt idx="2">
                  <c:v>0.32992026097199645</c:v>
                </c:pt>
                <c:pt idx="3">
                  <c:v>0.32992026097199645</c:v>
                </c:pt>
                <c:pt idx="4">
                  <c:v>0.32992026097199645</c:v>
                </c:pt>
                <c:pt idx="5">
                  <c:v>0.32992026097199645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F4D-40CA-AE21-BE8E3EE75351}"/>
            </c:ext>
          </c:extLst>
        </c:ser>
        <c:ser>
          <c:idx val="7"/>
          <c:order val="7"/>
          <c:tx>
            <c:strRef>
              <c:f>'Participants Enrolled c Char'!$I$1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Char'!$I$2:$I$7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CF4D-40CA-AE21-BE8E3EE75351}"/>
            </c:ext>
          </c:extLst>
        </c:ser>
        <c:ser>
          <c:idx val="8"/>
          <c:order val="8"/>
          <c:tx>
            <c:strRef>
              <c:f>'Participants Enrolled c Char'!$K$1</c:f>
              <c:strCache>
                <c:ptCount val="1"/>
                <c:pt idx="0">
                  <c:v>Projected Enrollment</c:v>
                </c:pt>
              </c:strCache>
            </c:strRef>
          </c:tx>
          <c:spPr>
            <a:ln w="4445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0.42791436992271975"/>
                  <c:y val="-0.4188442615149575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Projected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CF4D-40CA-AE21-BE8E3EE7535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Char'!$K$2:$K$12</c:f>
              <c:numCache>
                <c:formatCode>General</c:formatCode>
                <c:ptCount val="11"/>
                <c:pt idx="0">
                  <c:v>3.8</c:v>
                </c:pt>
                <c:pt idx="1">
                  <c:v>4.3</c:v>
                </c:pt>
                <c:pt idx="2">
                  <c:v>4.3</c:v>
                </c:pt>
                <c:pt idx="3">
                  <c:v>14.9</c:v>
                </c:pt>
                <c:pt idx="4">
                  <c:v>14.9</c:v>
                </c:pt>
                <c:pt idx="5">
                  <c:v>14.9</c:v>
                </c:pt>
                <c:pt idx="6">
                  <c:v>14.9</c:v>
                </c:pt>
                <c:pt idx="7">
                  <c:v>14.9</c:v>
                </c:pt>
                <c:pt idx="8">
                  <c:v>14.9</c:v>
                </c:pt>
                <c:pt idx="9">
                  <c:v>14.9</c:v>
                </c:pt>
                <c:pt idx="10">
                  <c:v>14.9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F4D-40CA-AE21-BE8E3EE75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2508960"/>
        <c:axId val="1912527264"/>
      </c:lineChart>
      <c:catAx>
        <c:axId val="1912508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NICU Discharge Month -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27264"/>
        <c:crosses val="autoZero"/>
        <c:auto val="0"/>
        <c:lblAlgn val="ctr"/>
        <c:lblOffset val="100"/>
        <c:noMultiLvlLbl val="0"/>
      </c:catAx>
      <c:valAx>
        <c:axId val="1912527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Participants Followed</a:t>
                </a:r>
                <a:r>
                  <a:rPr lang="en-US" baseline="0"/>
                  <a:t> by the RHO Program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9.2022695066979725E-3"/>
              <c:y val="0.107839177881776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9125089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Recorded Home Oximetry Implementation Trial Related Barriers and Problems</a:t>
            </a:r>
          </a:p>
        </c:rich>
      </c:tx>
      <c:layout>
        <c:manualLayout>
          <c:xMode val="edge"/>
          <c:yMode val="edge"/>
          <c:x val="0.14585262286100817"/>
          <c:y val="2.25769661219092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147393784928564E-2"/>
          <c:y val="0.17426642456469524"/>
          <c:w val="0.8550535237584459"/>
          <c:h val="0.680155696131023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3175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numRef>
              <c:f>'Problem Count c Chart'!$A$2:$A$12</c:f>
              <c:numCache>
                <c:formatCode>mmm\-yy</c:formatCode>
                <c:ptCount val="11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</c:numCache>
            </c:numRef>
          </c:cat>
          <c:val>
            <c:numRef>
              <c:f>'Problem Count c Chart'!$B$2:$B$12</c:f>
              <c:numCache>
                <c:formatCode>General</c:formatCode>
                <c:ptCount val="11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F5-4651-A457-BE2232516032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3800587507942085"/>
                  <c:y val="-3.043506100229515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0F5-4651-A457-BE2232516032}"/>
                </c:ext>
              </c:extLst>
            </c:dLbl>
            <c:dLbl>
              <c:idx val="2"/>
              <c:layout>
                <c:manualLayout>
                  <c:x val="0.53219767204813184"/>
                  <c:y val="-2.7681944115643443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0F5-4651-A457-BE223251603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Chart'!$A$2:$A$12</c:f>
              <c:numCache>
                <c:formatCode>mmm\-yy</c:formatCode>
                <c:ptCount val="11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</c:numCache>
            </c:numRef>
          </c:cat>
          <c:val>
            <c:numRef>
              <c:f>'Problem Count c Chart'!$C$2:$C$12</c:f>
              <c:numCache>
                <c:formatCode>0.00</c:formatCode>
                <c:ptCount val="11"/>
                <c:pt idx="0">
                  <c:v>10.692853089020911</c:v>
                </c:pt>
                <c:pt idx="1">
                  <c:v>10.692853089020911</c:v>
                </c:pt>
                <c:pt idx="2">
                  <c:v>10.692853089020911</c:v>
                </c:pt>
                <c:pt idx="3">
                  <c:v>10.692853089020911</c:v>
                </c:pt>
                <c:pt idx="4" formatCode="General">
                  <c:v>10.692853089020911</c:v>
                </c:pt>
                <c:pt idx="5" formatCode="General">
                  <c:v>10.692853089020911</c:v>
                </c:pt>
                <c:pt idx="6" formatCode="General">
                  <c:v>10.692853089020911</c:v>
                </c:pt>
                <c:pt idx="7" formatCode="General">
                  <c:v>10.692853089020911</c:v>
                </c:pt>
                <c:pt idx="8" formatCode="General">
                  <c:v>10.692853089020911</c:v>
                </c:pt>
                <c:pt idx="9" formatCode="General">
                  <c:v>10.692853089020911</c:v>
                </c:pt>
                <c:pt idx="10" formatCode="General">
                  <c:v>10.6929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F5-4651-A457-BE2232516032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Chart'!$A$2:$A$12</c:f>
              <c:numCache>
                <c:formatCode>mmm\-yy</c:formatCode>
                <c:ptCount val="11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</c:numCache>
            </c:numRef>
          </c:cat>
          <c:val>
            <c:numRef>
              <c:f>'Problem Count c Chart'!$D$2:$D$12</c:f>
              <c:numCache>
                <c:formatCode>0.00</c:formatCode>
                <c:ptCount val="11"/>
                <c:pt idx="0">
                  <c:v>8.5952353926806069</c:v>
                </c:pt>
                <c:pt idx="1">
                  <c:v>8.5952353926806069</c:v>
                </c:pt>
                <c:pt idx="2">
                  <c:v>8.5952353926806069</c:v>
                </c:pt>
                <c:pt idx="3">
                  <c:v>8.5952353926806069</c:v>
                </c:pt>
                <c:pt idx="4" formatCode="General">
                  <c:v>8.5952353926806069</c:v>
                </c:pt>
                <c:pt idx="5" formatCode="General">
                  <c:v>8.5952353926806069</c:v>
                </c:pt>
                <c:pt idx="6" formatCode="General">
                  <c:v>8.5952353926806069</c:v>
                </c:pt>
                <c:pt idx="7" formatCode="General">
                  <c:v>8.5952353926806069</c:v>
                </c:pt>
                <c:pt idx="8" formatCode="General">
                  <c:v>8.5952353926806069</c:v>
                </c:pt>
                <c:pt idx="9" formatCode="General">
                  <c:v>8.5952353926806069</c:v>
                </c:pt>
                <c:pt idx="10" formatCode="General">
                  <c:v>8.5952400000000004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0F5-4651-A457-BE2232516032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Chart'!$A$2:$A$12</c:f>
              <c:numCache>
                <c:formatCode>mmm\-yy</c:formatCode>
                <c:ptCount val="11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</c:numCache>
            </c:numRef>
          </c:cat>
          <c:val>
            <c:numRef>
              <c:f>'Problem Count c Chart'!$E$2:$E$12</c:f>
              <c:numCache>
                <c:formatCode>0.00</c:formatCode>
                <c:ptCount val="11"/>
                <c:pt idx="0">
                  <c:v>6.4976176963403036</c:v>
                </c:pt>
                <c:pt idx="1">
                  <c:v>6.4976176963403036</c:v>
                </c:pt>
                <c:pt idx="2">
                  <c:v>6.4976176963403036</c:v>
                </c:pt>
                <c:pt idx="3">
                  <c:v>6.4976176963403036</c:v>
                </c:pt>
                <c:pt idx="4" formatCode="General">
                  <c:v>6.4976176963403036</c:v>
                </c:pt>
                <c:pt idx="5" formatCode="General">
                  <c:v>6.4976176963403036</c:v>
                </c:pt>
                <c:pt idx="6" formatCode="General">
                  <c:v>6.4976176963403036</c:v>
                </c:pt>
                <c:pt idx="7" formatCode="General">
                  <c:v>6.4976176963403036</c:v>
                </c:pt>
                <c:pt idx="8" formatCode="General">
                  <c:v>6.4976176963403036</c:v>
                </c:pt>
                <c:pt idx="9" formatCode="General">
                  <c:v>6.4976176963403036</c:v>
                </c:pt>
                <c:pt idx="10" formatCode="General">
                  <c:v>6.4976200000000004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0F5-4651-A457-BE2232516032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4925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1516067897528328"/>
                  <c:y val="-2.546144479458591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0F5-4651-A457-BE2232516032}"/>
                </c:ext>
              </c:extLst>
            </c:dLbl>
            <c:dLbl>
              <c:idx val="2"/>
              <c:layout>
                <c:manualLayout>
                  <c:x val="0.64336920087549387"/>
                  <c:y val="-2.5930443213291653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0F5-4651-A457-BE223251603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Chart'!$A$2:$A$12</c:f>
              <c:numCache>
                <c:formatCode>mmm\-yy</c:formatCode>
                <c:ptCount val="11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</c:numCache>
            </c:numRef>
          </c:cat>
          <c:val>
            <c:numRef>
              <c:f>'Problem Count c Chart'!$F$2:$F$12</c:f>
              <c:numCache>
                <c:formatCode>0.00</c:formatCode>
                <c:ptCount val="11"/>
                <c:pt idx="0">
                  <c:v>4.4000000000000004</c:v>
                </c:pt>
                <c:pt idx="1">
                  <c:v>4.4000000000000004</c:v>
                </c:pt>
                <c:pt idx="2">
                  <c:v>4.4000000000000004</c:v>
                </c:pt>
                <c:pt idx="3">
                  <c:v>4.4000000000000004</c:v>
                </c:pt>
                <c:pt idx="4">
                  <c:v>4.4000000000000004</c:v>
                </c:pt>
                <c:pt idx="5">
                  <c:v>4.4000000000000004</c:v>
                </c:pt>
                <c:pt idx="6" formatCode="General">
                  <c:v>4.4000000000000004</c:v>
                </c:pt>
                <c:pt idx="7" formatCode="General">
                  <c:v>4.4000000000000004</c:v>
                </c:pt>
                <c:pt idx="8" formatCode="General">
                  <c:v>4.4000000000000004</c:v>
                </c:pt>
                <c:pt idx="9" formatCode="General">
                  <c:v>4.4000000000000004</c:v>
                </c:pt>
                <c:pt idx="10" formatCode="General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0F5-4651-A457-BE2232516032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Chart'!$A$2:$A$12</c:f>
              <c:numCache>
                <c:formatCode>mmm\-yy</c:formatCode>
                <c:ptCount val="11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</c:numCache>
            </c:numRef>
          </c:cat>
          <c:val>
            <c:numRef>
              <c:f>'Problem Count c Chart'!$G$2:$G$12</c:f>
              <c:numCache>
                <c:formatCode>0.00</c:formatCode>
                <c:ptCount val="11"/>
                <c:pt idx="0">
                  <c:v>2.3023823036596971</c:v>
                </c:pt>
                <c:pt idx="1">
                  <c:v>2.3023823036596971</c:v>
                </c:pt>
                <c:pt idx="2">
                  <c:v>2.3023823036596971</c:v>
                </c:pt>
                <c:pt idx="3">
                  <c:v>2.3023823036596971</c:v>
                </c:pt>
                <c:pt idx="4" formatCode="General">
                  <c:v>2.3023823036596971</c:v>
                </c:pt>
                <c:pt idx="5" formatCode="General">
                  <c:v>2.3023823036596971</c:v>
                </c:pt>
                <c:pt idx="6" formatCode="General">
                  <c:v>2.3023823036596971</c:v>
                </c:pt>
                <c:pt idx="7" formatCode="General">
                  <c:v>2.3023823036596971</c:v>
                </c:pt>
                <c:pt idx="8" formatCode="General">
                  <c:v>2.3023823036596971</c:v>
                </c:pt>
                <c:pt idx="9" formatCode="General">
                  <c:v>2.3023823036596971</c:v>
                </c:pt>
                <c:pt idx="10" formatCode="General">
                  <c:v>2.3023823036596971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0F5-4651-A457-BE2232516032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Chart'!$A$2:$A$12</c:f>
              <c:numCache>
                <c:formatCode>mmm\-yy</c:formatCode>
                <c:ptCount val="11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</c:numCache>
            </c:numRef>
          </c:cat>
          <c:val>
            <c:numRef>
              <c:f>'Problem Count c Chart'!$H$2:$H$12</c:f>
              <c:numCache>
                <c:formatCode>0.00</c:formatCode>
                <c:ptCount val="11"/>
                <c:pt idx="0">
                  <c:v>0.20476460731939383</c:v>
                </c:pt>
                <c:pt idx="1">
                  <c:v>0.20476460731939383</c:v>
                </c:pt>
                <c:pt idx="2">
                  <c:v>0.20476460731939383</c:v>
                </c:pt>
                <c:pt idx="3">
                  <c:v>0.20476460731939383</c:v>
                </c:pt>
                <c:pt idx="4" formatCode="General">
                  <c:v>0.20476460731939383</c:v>
                </c:pt>
                <c:pt idx="5" formatCode="General">
                  <c:v>0.20476460731939383</c:v>
                </c:pt>
                <c:pt idx="6" formatCode="General">
                  <c:v>0.20476460731939383</c:v>
                </c:pt>
                <c:pt idx="7" formatCode="General">
                  <c:v>0.20476460731939383</c:v>
                </c:pt>
                <c:pt idx="8" formatCode="General">
                  <c:v>0.20476460731939383</c:v>
                </c:pt>
                <c:pt idx="9" formatCode="General">
                  <c:v>0.20476460731939383</c:v>
                </c:pt>
                <c:pt idx="10" formatCode="General">
                  <c:v>0.20476460731939383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0F5-4651-A457-BE2232516032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Chart'!$A$2:$A$12</c:f>
              <c:numCache>
                <c:formatCode>mmm\-yy</c:formatCode>
                <c:ptCount val="11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</c:numCache>
            </c:numRef>
          </c:cat>
          <c:val>
            <c:numRef>
              <c:f>'Problem Count c Chart'!$I$2:$I$12</c:f>
              <c:numCache>
                <c:formatCode>0.00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20F5-4651-A457-BE2232516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Implementation Month-Year</a:t>
                </a:r>
              </a:p>
            </c:rich>
          </c:tx>
          <c:overlay val="0"/>
        </c:title>
        <c:numFmt formatCode="mmm\-yy" sourceLinked="1"/>
        <c:majorTickMark val="out"/>
        <c:minorTickMark val="none"/>
        <c:tickLblPos val="nextTo"/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Barrier or Problem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8190862860892387E-2"/>
          <c:y val="0.16275328083989501"/>
          <c:w val="0.24682455708661416"/>
          <c:h val="0.43879921259842519"/>
        </c:manualLayout>
      </c:layout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solidFill>
          <a:sysClr val="window" lastClr="FFFFFF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032086614173217"/>
          <c:y val="0.16479031787693202"/>
          <c:w val="0.38646054790026246"/>
          <c:h val="0.707903178769320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86822092884949"/>
          <c:y val="0.11645071644947404"/>
          <c:w val="0.23566310749682609"/>
          <c:h val="0.3729702668920162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pct5">
                <a:fgClr>
                  <a:schemeClr val="bg1"/>
                </a:fgClr>
                <a:bgClr>
                  <a:srgbClr val="A8C8E6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F04-4F8D-96FC-2EB4D74668F1}"/>
              </c:ext>
            </c:extLst>
          </c:dPt>
          <c:dPt>
            <c:idx val="1"/>
            <c:bubble3D val="0"/>
            <c:spPr>
              <a:pattFill prst="pct5">
                <a:fgClr>
                  <a:schemeClr val="bg1"/>
                </a:fgClr>
                <a:bgClr>
                  <a:srgbClr val="92C6DE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04-4F8D-96FC-2EB4D74668F1}"/>
              </c:ext>
            </c:extLst>
          </c:dPt>
          <c:dPt>
            <c:idx val="2"/>
            <c:bubble3D val="0"/>
            <c:spPr>
              <a:pattFill prst="pct5">
                <a:fgClr>
                  <a:schemeClr val="bg1"/>
                </a:fgClr>
                <a:bgClr>
                  <a:srgbClr val="56C3F4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04-4F8D-96FC-2EB4D74668F1}"/>
              </c:ext>
            </c:extLst>
          </c:dPt>
          <c:dPt>
            <c:idx val="3"/>
            <c:bubble3D val="0"/>
            <c:explosion val="1"/>
            <c:spPr>
              <a:pattFill prst="pct5">
                <a:fgClr>
                  <a:schemeClr val="bg1"/>
                </a:fgClr>
                <a:bgClr>
                  <a:srgbClr val="0099CC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04-4F8D-96FC-2EB4D74668F1}"/>
              </c:ext>
            </c:extLst>
          </c:dPt>
          <c:dPt>
            <c:idx val="4"/>
            <c:bubble3D val="0"/>
            <c:spPr>
              <a:pattFill prst="pct5">
                <a:fgClr>
                  <a:schemeClr val="bg1"/>
                </a:fgClr>
                <a:bgClr>
                  <a:srgbClr val="4288B8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F04-4F8D-96FC-2EB4D74668F1}"/>
              </c:ext>
            </c:extLst>
          </c:dPt>
          <c:dPt>
            <c:idx val="5"/>
            <c:bubble3D val="0"/>
            <c:spPr>
              <a:pattFill prst="pct5">
                <a:fgClr>
                  <a:schemeClr val="bg1"/>
                </a:fgClr>
                <a:bgClr>
                  <a:srgbClr val="005782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F04-4F8D-96FC-2EB4D74668F1}"/>
              </c:ext>
            </c:extLst>
          </c:dPt>
          <c:dPt>
            <c:idx val="6"/>
            <c:bubble3D val="0"/>
            <c:explosion val="1"/>
            <c:spPr>
              <a:pattFill prst="pct5">
                <a:fgClr>
                  <a:schemeClr val="bg1"/>
                </a:fgClr>
                <a:bgClr>
                  <a:srgbClr val="314965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F04-4F8D-96FC-2EB4D74668F1}"/>
              </c:ext>
            </c:extLst>
          </c:dPt>
          <c:dPt>
            <c:idx val="7"/>
            <c:bubble3D val="0"/>
            <c:spPr>
              <a:solidFill>
                <a:srgbClr val="5A907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F04-4F8D-96FC-2EB4D74668F1}"/>
              </c:ext>
            </c:extLst>
          </c:dPt>
          <c:dPt>
            <c:idx val="8"/>
            <c:bubble3D val="0"/>
            <c:spPr>
              <a:solidFill>
                <a:srgbClr val="8680A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F04-4F8D-96FC-2EB4D74668F1}"/>
              </c:ext>
            </c:extLst>
          </c:dPt>
          <c:dPt>
            <c:idx val="9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F04-4F8D-96FC-2EB4D74668F1}"/>
              </c:ext>
            </c:extLst>
          </c:dPt>
          <c:dPt>
            <c:idx val="10"/>
            <c:bubble3D val="0"/>
            <c:spPr>
              <a:solidFill>
                <a:srgbClr val="F6BC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F04-4F8D-96FC-2EB4D74668F1}"/>
              </c:ext>
            </c:extLst>
          </c:dPt>
          <c:dPt>
            <c:idx val="11"/>
            <c:bubble3D val="0"/>
            <c:spPr>
              <a:solidFill>
                <a:srgbClr val="EDD26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F04-4F8D-96FC-2EB4D74668F1}"/>
              </c:ext>
            </c:extLst>
          </c:dPt>
          <c:dPt>
            <c:idx val="12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F04-4F8D-96FC-2EB4D74668F1}"/>
              </c:ext>
            </c:extLst>
          </c:dPt>
          <c:dPt>
            <c:idx val="1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6F04-4F8D-96FC-2EB4D74668F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6F04-4F8D-96FC-2EB4D74668F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6F04-4F8D-96FC-2EB4D74668F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6F04-4F8D-96FC-2EB4D74668F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6F04-4F8D-96FC-2EB4D74668F1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6F04-4F8D-96FC-2EB4D74668F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F04-4F8D-96FC-2EB4D74668F1}"/>
                </c:ext>
              </c:extLst>
            </c:dLbl>
            <c:dLbl>
              <c:idx val="11"/>
              <c:layout>
                <c:manualLayout>
                  <c:x val="2.5311900528562963E-2"/>
                  <c:y val="-3.6435092669511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45623494243773E-2"/>
                      <c:h val="4.0778625100019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6F04-4F8D-96FC-2EB4D74668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noFill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Graph!$A$2:$A$15</c:f>
              <c:strCache>
                <c:ptCount val="14"/>
                <c:pt idx="0">
                  <c:v>Technological barrier with SafetyNet connection (no data captured)</c:v>
                </c:pt>
                <c:pt idx="1">
                  <c:v>Wi-Fi connectivity issues (no data captured)</c:v>
                </c:pt>
                <c:pt idx="2">
                  <c:v>Patient not connected to oximeter (no data captured)</c:v>
                </c:pt>
                <c:pt idx="3">
                  <c:v>Damaged equipment: probes, cord etc. (no data captured)</c:v>
                </c:pt>
                <c:pt idx="4">
                  <c:v>Wrong device provided (no data captured)</c:v>
                </c:pt>
                <c:pt idx="5">
                  <c:v>Currently Admitted (no data captured)</c:v>
                </c:pt>
                <c:pt idx="6">
                  <c:v>No data captured, reason unknown</c:v>
                </c:pt>
                <c:pt idx="7">
                  <c:v>Provider did not follow guideline suggestion</c:v>
                </c:pt>
                <c:pt idx="8">
                  <c:v>Did not meet minimum time but change in flow rate occurred anyway</c:v>
                </c:pt>
                <c:pt idx="9">
                  <c:v>Data was not analyzed at set time</c:v>
                </c:pt>
                <c:pt idx="10">
                  <c:v>Parent felt uncomfortable changing flow rate</c:v>
                </c:pt>
                <c:pt idx="11">
                  <c:v>Parent titrated flow rates</c:v>
                </c:pt>
                <c:pt idx="12">
                  <c:v>Unable to get in contact with parents to provide recommendation</c:v>
                </c:pt>
                <c:pt idx="13">
                  <c:v>Homecare company did not titrate flowrate</c:v>
                </c:pt>
              </c:strCache>
            </c:strRef>
          </c:cat>
          <c:val>
            <c:numRef>
              <c:f>Graph!$B$2:$B$15</c:f>
              <c:numCache>
                <c:formatCode>General</c:formatCode>
                <c:ptCount val="14"/>
                <c:pt idx="0">
                  <c:v>65</c:v>
                </c:pt>
                <c:pt idx="1">
                  <c:v>35</c:v>
                </c:pt>
                <c:pt idx="2">
                  <c:v>19</c:v>
                </c:pt>
                <c:pt idx="3">
                  <c:v>33</c:v>
                </c:pt>
                <c:pt idx="4">
                  <c:v>11</c:v>
                </c:pt>
                <c:pt idx="5">
                  <c:v>5</c:v>
                </c:pt>
                <c:pt idx="6">
                  <c:v>63</c:v>
                </c:pt>
                <c:pt idx="7">
                  <c:v>98</c:v>
                </c:pt>
                <c:pt idx="8">
                  <c:v>5</c:v>
                </c:pt>
                <c:pt idx="9">
                  <c:v>2</c:v>
                </c:pt>
                <c:pt idx="10">
                  <c:v>20</c:v>
                </c:pt>
                <c:pt idx="11">
                  <c:v>10</c:v>
                </c:pt>
                <c:pt idx="12">
                  <c:v>25</c:v>
                </c:pt>
                <c:pt idx="1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6F04-4F8D-96FC-2EB4D74668F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ysClr val="window" lastClr="FFFFFF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456401518711831"/>
          <c:y val="0.13506751068124154"/>
          <c:w val="0.39788012847187981"/>
          <c:h val="0.584299122813634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Percent Compliance with the Recorded Home Oximetry Algorithm Across All Implementation Sites</a:t>
            </a:r>
          </a:p>
        </c:rich>
      </c:tx>
      <c:layout>
        <c:manualLayout>
          <c:xMode val="edge"/>
          <c:yMode val="edge"/>
          <c:x val="9.0423546180480929E-2"/>
          <c:y val="3.72819175453408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962796135199258"/>
          <c:y val="0.18456271940810182"/>
          <c:w val="0.77606637831985703"/>
          <c:h val="0.62898430412730255"/>
        </c:manualLayout>
      </c:layout>
      <c:lineChart>
        <c:grouping val="standard"/>
        <c:varyColors val="0"/>
        <c:ser>
          <c:idx val="0"/>
          <c:order val="0"/>
          <c:tx>
            <c:strRef>
              <c:f>'Compliance Research Meeting'!$B$1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254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strRef>
              <c:f>'Compliance Research Meeting'!$A$2:$A$12</c:f>
              <c:strCache>
                <c:ptCount val="11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(n=126)</c:v>
                </c:pt>
              </c:strCache>
            </c:strRef>
          </c:cat>
          <c:val>
            <c:numRef>
              <c:f>'Compliance Research Meeting'!$B$2:$B$12</c:f>
              <c:numCache>
                <c:formatCode>0%</c:formatCode>
                <c:ptCount val="11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0.91</c:v>
                </c:pt>
                <c:pt idx="5">
                  <c:v>0.96703296703296704</c:v>
                </c:pt>
                <c:pt idx="6">
                  <c:v>0.956989247311828</c:v>
                </c:pt>
                <c:pt idx="7">
                  <c:v>0.93388429752066116</c:v>
                </c:pt>
                <c:pt idx="8">
                  <c:v>0.87591240875912413</c:v>
                </c:pt>
                <c:pt idx="9">
                  <c:v>0.86614173228346458</c:v>
                </c:pt>
                <c:pt idx="10">
                  <c:v>0.84920634920634919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28-420F-8FA3-F9044E8C8E57}"/>
            </c:ext>
          </c:extLst>
        </c:ser>
        <c:ser>
          <c:idx val="1"/>
          <c:order val="1"/>
          <c:tx>
            <c:strRef>
              <c:f>'Compliance Research Meeting'!$C$1</c:f>
              <c:strCache>
                <c:ptCount val="1"/>
                <c:pt idx="0">
                  <c:v>UCL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7987786532501E-2"/>
                  <c:y val="-2.021858036591172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128-420F-8FA3-F9044E8C8E57}"/>
                </c:ext>
              </c:extLst>
            </c:dLbl>
            <c:dLbl>
              <c:idx val="2"/>
              <c:layout>
                <c:manualLayout>
                  <c:x val="-1.4667987786532501E-2"/>
                  <c:y val="-2.0218580365911728E-2"/>
                </c:manualLayout>
              </c:layout>
              <c:numFmt formatCode="0.00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128-420F-8FA3-F9044E8C8E5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Meeting'!$A$2:$A$12</c:f>
              <c:strCache>
                <c:ptCount val="11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(n=126)</c:v>
                </c:pt>
              </c:strCache>
            </c:strRef>
          </c:cat>
          <c:val>
            <c:numRef>
              <c:f>'Compliance Research Meeting'!$C$2:$C$12</c:f>
              <c:numCache>
                <c:formatCode>0.0000</c:formatCode>
                <c:ptCount val="11"/>
                <c:pt idx="0">
                  <c:v>1.0370218343170368</c:v>
                </c:pt>
                <c:pt idx="1">
                  <c:v>1.0370218343170368</c:v>
                </c:pt>
                <c:pt idx="2">
                  <c:v>1.0370218343170368</c:v>
                </c:pt>
                <c:pt idx="3">
                  <c:v>1.0370218343170368</c:v>
                </c:pt>
                <c:pt idx="4">
                  <c:v>1.0370218343170368</c:v>
                </c:pt>
                <c:pt idx="5">
                  <c:v>1.0370218343170368</c:v>
                </c:pt>
                <c:pt idx="6">
                  <c:v>1.0370218343170368</c:v>
                </c:pt>
                <c:pt idx="7">
                  <c:v>1.0370218343170368</c:v>
                </c:pt>
                <c:pt idx="8">
                  <c:v>1.0370218343170368</c:v>
                </c:pt>
                <c:pt idx="9">
                  <c:v>1.0370218343170368</c:v>
                </c:pt>
                <c:pt idx="10">
                  <c:v>1.0369999999999999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28-420F-8FA3-F9044E8C8E57}"/>
            </c:ext>
          </c:extLst>
        </c:ser>
        <c:ser>
          <c:idx val="2"/>
          <c:order val="2"/>
          <c:tx>
            <c:strRef>
              <c:f>'Compliance Research Meeting'!$D$1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Meeting'!$A$2:$A$12</c:f>
              <c:strCache>
                <c:ptCount val="11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(n=126)</c:v>
                </c:pt>
              </c:strCache>
            </c:strRef>
          </c:cat>
          <c:val>
            <c:numRef>
              <c:f>'Compliance Research Meeting'!$D$2:$D$12</c:f>
              <c:numCache>
                <c:formatCode>0%</c:formatCode>
                <c:ptCount val="11"/>
                <c:pt idx="0">
                  <c:v>0.98937724665268678</c:v>
                </c:pt>
                <c:pt idx="1">
                  <c:v>0.98937724665268678</c:v>
                </c:pt>
                <c:pt idx="2">
                  <c:v>0.98937724665268678</c:v>
                </c:pt>
                <c:pt idx="3">
                  <c:v>0.98937724665268678</c:v>
                </c:pt>
                <c:pt idx="4" formatCode="0.0000">
                  <c:v>0.98937724665268678</c:v>
                </c:pt>
                <c:pt idx="5" formatCode="0.0000">
                  <c:v>0.98937724665268678</c:v>
                </c:pt>
                <c:pt idx="6" formatCode="0.0000">
                  <c:v>0.98937724665268678</c:v>
                </c:pt>
                <c:pt idx="7" formatCode="0.0000">
                  <c:v>0.98937724665268678</c:v>
                </c:pt>
                <c:pt idx="8" formatCode="0.0000">
                  <c:v>0.98937724665268678</c:v>
                </c:pt>
                <c:pt idx="9" formatCode="0.0000">
                  <c:v>0.98937724665268678</c:v>
                </c:pt>
                <c:pt idx="10" formatCode="0.0000">
                  <c:v>1.0806937358120043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128-420F-8FA3-F9044E8C8E57}"/>
            </c:ext>
          </c:extLst>
        </c:ser>
        <c:ser>
          <c:idx val="3"/>
          <c:order val="3"/>
          <c:tx>
            <c:strRef>
              <c:f>'Compliance Research Meeting'!$E$1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Meeting'!$A$2:$A$12</c:f>
              <c:strCache>
                <c:ptCount val="11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(n=126)</c:v>
                </c:pt>
              </c:strCache>
            </c:strRef>
          </c:cat>
          <c:val>
            <c:numRef>
              <c:f>'Compliance Research Meeting'!$E$2:$E$12</c:f>
              <c:numCache>
                <c:formatCode>0%</c:formatCode>
                <c:ptCount val="11"/>
                <c:pt idx="0">
                  <c:v>0.94173265898833691</c:v>
                </c:pt>
                <c:pt idx="1">
                  <c:v>0.94173265898833691</c:v>
                </c:pt>
                <c:pt idx="2">
                  <c:v>0.94173265898833691</c:v>
                </c:pt>
                <c:pt idx="3">
                  <c:v>0.94173265898833691</c:v>
                </c:pt>
                <c:pt idx="4" formatCode="0.0000">
                  <c:v>0.94173265898833691</c:v>
                </c:pt>
                <c:pt idx="5" formatCode="0.0000">
                  <c:v>0.94173265898833691</c:v>
                </c:pt>
                <c:pt idx="6" formatCode="0.0000">
                  <c:v>0.94173265898833691</c:v>
                </c:pt>
                <c:pt idx="7" formatCode="0.0000">
                  <c:v>0.94173265898833691</c:v>
                </c:pt>
                <c:pt idx="8" formatCode="0.0000">
                  <c:v>0.94173265898833691</c:v>
                </c:pt>
                <c:pt idx="9" formatCode="0.0000">
                  <c:v>0.94173265898833691</c:v>
                </c:pt>
                <c:pt idx="10" formatCode="0.0000">
                  <c:v>0.98739090356799575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128-420F-8FA3-F9044E8C8E57}"/>
            </c:ext>
          </c:extLst>
        </c:ser>
        <c:ser>
          <c:idx val="4"/>
          <c:order val="4"/>
          <c:tx>
            <c:strRef>
              <c:f>'Compliance Research Meeting'!$F$1</c:f>
              <c:strCache>
                <c:ptCount val="1"/>
                <c:pt idx="0">
                  <c:v>Average</c:v>
                </c:pt>
              </c:strCache>
            </c:strRef>
          </c:tx>
          <c:spPr>
            <a:ln w="190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8916282925820449"/>
                  <c:y val="-3.874775405910733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entury Gothic" panose="020B0502020202020204" pitchFamily="34" charset="0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128-420F-8FA3-F9044E8C8E57}"/>
                </c:ext>
              </c:extLst>
            </c:dLbl>
            <c:dLbl>
              <c:idx val="2"/>
              <c:layout>
                <c:manualLayout>
                  <c:x val="0.52345076193737916"/>
                  <c:y val="-3.8747754059107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128-420F-8FA3-F9044E8C8E5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Meeting'!$A$2:$A$12</c:f>
              <c:strCache>
                <c:ptCount val="11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(n=126)</c:v>
                </c:pt>
              </c:strCache>
            </c:strRef>
          </c:cat>
          <c:val>
            <c:numRef>
              <c:f>'Compliance Research Meeting'!$F$2:$F$12</c:f>
              <c:numCache>
                <c:formatCode>0%</c:formatCode>
                <c:ptCount val="11"/>
                <c:pt idx="0">
                  <c:v>0.89408807132398704</c:v>
                </c:pt>
                <c:pt idx="1">
                  <c:v>0.89408807132398704</c:v>
                </c:pt>
                <c:pt idx="2">
                  <c:v>0.89408807132398704</c:v>
                </c:pt>
                <c:pt idx="3">
                  <c:v>0.89408807132398704</c:v>
                </c:pt>
                <c:pt idx="4">
                  <c:v>0.89408807132398704</c:v>
                </c:pt>
                <c:pt idx="5">
                  <c:v>0.89408807132398704</c:v>
                </c:pt>
                <c:pt idx="6">
                  <c:v>0.89408807132398704</c:v>
                </c:pt>
                <c:pt idx="7">
                  <c:v>0.89408807132398704</c:v>
                </c:pt>
                <c:pt idx="8">
                  <c:v>0.89408807132398704</c:v>
                </c:pt>
                <c:pt idx="9">
                  <c:v>0.89408807132398704</c:v>
                </c:pt>
                <c:pt idx="10">
                  <c:v>0.89408807132398704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128-420F-8FA3-F9044E8C8E57}"/>
            </c:ext>
          </c:extLst>
        </c:ser>
        <c:ser>
          <c:idx val="5"/>
          <c:order val="5"/>
          <c:tx>
            <c:strRef>
              <c:f>'Compliance Research Meeting'!$G$1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Meeting'!$A$2:$A$12</c:f>
              <c:strCache>
                <c:ptCount val="11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(n=126)</c:v>
                </c:pt>
              </c:strCache>
            </c:strRef>
          </c:cat>
          <c:val>
            <c:numRef>
              <c:f>'Compliance Research Meeting'!$G$2:$G$12</c:f>
              <c:numCache>
                <c:formatCode>0%</c:formatCode>
                <c:ptCount val="11"/>
                <c:pt idx="0">
                  <c:v>0.84644348365963717</c:v>
                </c:pt>
                <c:pt idx="1">
                  <c:v>0.84644348365963717</c:v>
                </c:pt>
                <c:pt idx="2">
                  <c:v>0.84644348365963717</c:v>
                </c:pt>
                <c:pt idx="3">
                  <c:v>0.84644348365963717</c:v>
                </c:pt>
                <c:pt idx="4" formatCode="0.0000">
                  <c:v>0.84644348365963717</c:v>
                </c:pt>
                <c:pt idx="5" formatCode="0.0000">
                  <c:v>0.84644348365963717</c:v>
                </c:pt>
                <c:pt idx="6" formatCode="0.0000">
                  <c:v>0.84644348365963717</c:v>
                </c:pt>
                <c:pt idx="7" formatCode="0.0000">
                  <c:v>0.84644348365963717</c:v>
                </c:pt>
                <c:pt idx="8" formatCode="0.0000">
                  <c:v>0.84644348365963717</c:v>
                </c:pt>
                <c:pt idx="9" formatCode="0.0000">
                  <c:v>0.84644348365963717</c:v>
                </c:pt>
                <c:pt idx="10" formatCode="0.0000">
                  <c:v>0.80078523907997834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128-420F-8FA3-F9044E8C8E57}"/>
            </c:ext>
          </c:extLst>
        </c:ser>
        <c:ser>
          <c:idx val="6"/>
          <c:order val="6"/>
          <c:tx>
            <c:strRef>
              <c:f>'Compliance Research Meeting'!$H$1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Meeting'!$A$2:$A$12</c:f>
              <c:strCache>
                <c:ptCount val="11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(n=126)</c:v>
                </c:pt>
              </c:strCache>
            </c:strRef>
          </c:cat>
          <c:val>
            <c:numRef>
              <c:f>'Compliance Research Meeting'!$H$2:$H$12</c:f>
              <c:numCache>
                <c:formatCode>0%</c:formatCode>
                <c:ptCount val="11"/>
                <c:pt idx="0">
                  <c:v>0.79879889599528731</c:v>
                </c:pt>
                <c:pt idx="1">
                  <c:v>0.79879889599528731</c:v>
                </c:pt>
                <c:pt idx="2">
                  <c:v>0.79879889599528731</c:v>
                </c:pt>
                <c:pt idx="3">
                  <c:v>0.79879889599528731</c:v>
                </c:pt>
                <c:pt idx="4" formatCode="0.0000">
                  <c:v>0.79879889599528731</c:v>
                </c:pt>
                <c:pt idx="5" formatCode="0.0000">
                  <c:v>0.79879889599528731</c:v>
                </c:pt>
                <c:pt idx="6" formatCode="0.0000">
                  <c:v>0.79879889599528731</c:v>
                </c:pt>
                <c:pt idx="7" formatCode="0.0000">
                  <c:v>0.79879889599528731</c:v>
                </c:pt>
                <c:pt idx="8" formatCode="0.0000">
                  <c:v>0.79879889599528731</c:v>
                </c:pt>
                <c:pt idx="9" formatCode="0.0000">
                  <c:v>0.79879889599528731</c:v>
                </c:pt>
                <c:pt idx="10" formatCode="0.0000">
                  <c:v>0.70748240683596975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128-420F-8FA3-F9044E8C8E57}"/>
            </c:ext>
          </c:extLst>
        </c:ser>
        <c:ser>
          <c:idx val="7"/>
          <c:order val="7"/>
          <c:tx>
            <c:strRef>
              <c:f>'Compliance Research Meeting'!$I$1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9CC7CE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8559912888571373"/>
                  <c:y val="-4.49241675033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128-420F-8FA3-F9044E8C8E57}"/>
                </c:ext>
              </c:extLst>
            </c:dLbl>
            <c:dLbl>
              <c:idx val="2"/>
              <c:layout>
                <c:manualLayout>
                  <c:x val="0.51988706156488818"/>
                  <c:y val="-2.9483133892728344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128-420F-8FA3-F9044E8C8E5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Meeting'!$A$2:$A$12</c:f>
              <c:strCache>
                <c:ptCount val="11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(n=126)</c:v>
                </c:pt>
              </c:strCache>
            </c:strRef>
          </c:cat>
          <c:val>
            <c:numRef>
              <c:f>'Compliance Research Meeting'!$I$2:$I$12</c:f>
              <c:numCache>
                <c:formatCode>0%</c:formatCode>
                <c:ptCount val="11"/>
                <c:pt idx="0">
                  <c:v>0.75115430833093733</c:v>
                </c:pt>
                <c:pt idx="1">
                  <c:v>0.75115430833093733</c:v>
                </c:pt>
                <c:pt idx="2">
                  <c:v>0.75115430833093733</c:v>
                </c:pt>
                <c:pt idx="3">
                  <c:v>0.75115430833093733</c:v>
                </c:pt>
                <c:pt idx="4" formatCode="0.0000">
                  <c:v>0.75115430833093733</c:v>
                </c:pt>
                <c:pt idx="5" formatCode="0.0000">
                  <c:v>0.75115430833093733</c:v>
                </c:pt>
                <c:pt idx="6" formatCode="0.0000">
                  <c:v>0.75115430833093733</c:v>
                </c:pt>
                <c:pt idx="7" formatCode="0.0000">
                  <c:v>0.75115430833093733</c:v>
                </c:pt>
                <c:pt idx="8" formatCode="0.0000">
                  <c:v>0.75115430833093733</c:v>
                </c:pt>
                <c:pt idx="9" formatCode="0.0000">
                  <c:v>0.75115430833093733</c:v>
                </c:pt>
                <c:pt idx="10" formatCode="0.0000">
                  <c:v>0.75119999999999998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128-420F-8FA3-F9044E8C8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Report Month, (N=Total number of reports for that month)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Compliance with the RHO Algorithm</a:t>
                </a:r>
              </a:p>
            </c:rich>
          </c:tx>
          <c:layout>
            <c:manualLayout>
              <c:xMode val="edge"/>
              <c:yMode val="edge"/>
              <c:x val="5.5190370724831758E-3"/>
              <c:y val="0.20329687955672204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632202864"/>
        <c:crosses val="autoZero"/>
        <c:crossBetween val="midCat"/>
      </c:valAx>
      <c:spPr>
        <a:noFill/>
        <a:ln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'Raw Data'!$G$2:$G$23</cx:f>
        <cx:lvl ptCount="22">
          <cx:pt idx="0">E (n=1)</cx:pt>
          <cx:pt idx="1">F (n= 5)</cx:pt>
          <cx:pt idx="2">F (n= 5)</cx:pt>
          <cx:pt idx="3">F (n= 5)</cx:pt>
          <cx:pt idx="4">F (n= 5)</cx:pt>
          <cx:pt idx="5">F (n= 5)</cx:pt>
          <cx:pt idx="6">B (n= 4)</cx:pt>
          <cx:pt idx="7">B (n= 4)</cx:pt>
          <cx:pt idx="8">B (n= 4)</cx:pt>
          <cx:pt idx="9">B (n= 4)</cx:pt>
          <cx:pt idx="10">D (n= 2)</cx:pt>
          <cx:pt idx="11">D (n= 2)</cx:pt>
          <cx:pt idx="12">N (n=2)</cx:pt>
          <cx:pt idx="13">N (n=2)</cx:pt>
          <cx:pt idx="14">A (n= 1)</cx:pt>
          <cx:pt idx="15">G (n= 1)</cx:pt>
          <cx:pt idx="16">K (n= 6)</cx:pt>
          <cx:pt idx="17">K (n= 6)</cx:pt>
          <cx:pt idx="18">K (n= 6)</cx:pt>
          <cx:pt idx="19">K (n= 6)</cx:pt>
          <cx:pt idx="20">K (n= 6)</cx:pt>
          <cx:pt idx="21">K (n= 6)</cx:pt>
        </cx:lvl>
      </cx:strDim>
      <cx:numDim type="val">
        <cx:f>'Raw Data'!$H$2:$H$23</cx:f>
        <cx:lvl ptCount="22" formatCode="General">
          <cx:pt idx="0">90</cx:pt>
          <cx:pt idx="1">97</cx:pt>
          <cx:pt idx="2">245</cx:pt>
          <cx:pt idx="3">32</cx:pt>
          <cx:pt idx="4">19</cx:pt>
          <cx:pt idx="5">77</cx:pt>
          <cx:pt idx="6">77</cx:pt>
          <cx:pt idx="7">22</cx:pt>
          <cx:pt idx="8">28</cx:pt>
          <cx:pt idx="9">23</cx:pt>
          <cx:pt idx="10">127</cx:pt>
          <cx:pt idx="11">53</cx:pt>
          <cx:pt idx="12">62</cx:pt>
          <cx:pt idx="13">119</cx:pt>
          <cx:pt idx="14">64</cx:pt>
          <cx:pt idx="15">26</cx:pt>
          <cx:pt idx="16">83</cx:pt>
          <cx:pt idx="17">120</cx:pt>
          <cx:pt idx="18">38</cx:pt>
          <cx:pt idx="19">27</cx:pt>
          <cx:pt idx="20">25</cx:pt>
          <cx:pt idx="21">28</cx:pt>
        </cx:lvl>
      </cx:numDim>
    </cx:data>
  </cx:chartData>
  <cx:chart>
    <cx:title pos="t" align="ctr" overlay="0">
      <cx:tx>
        <cx:txData>
          <cx:v>Average Duration of Home Oxygen by RHO Site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/>
          </a:pPr>
          <a:r>
            <a:rPr lang="en-US" sz="2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Average Duration of Home Oxygen by RHO Site</a:t>
          </a:r>
        </a:p>
      </cx:txPr>
    </cx:title>
    <cx:plotArea>
      <cx:plotAreaRegion>
        <cx:series layoutId="boxWhisker" uniqueId="{36D9BBCA-86FD-4914-8055-6FB40B48C69E}">
          <cx:tx>
            <cx:txData>
              <cx:f>'Raw Data'!$H$1</cx:f>
              <cx:v>duration_of_oxygen_therapy</cx:v>
            </cx:txData>
          </cx:tx>
          <cx:spPr>
            <a:solidFill>
              <a:srgbClr val="22549C"/>
            </a:solidFill>
            <a:ln>
              <a:solidFill>
                <a:srgbClr val="22549C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  <cx:txPr>
          <a:bodyPr vertOverflow="overflow" horzOverflow="overflow" wrap="square" lIns="0" tIns="0" rIns="0" bIns="0"/>
          <a:lstStyle/>
          <a:p>
            <a:pPr algn="ctr" rtl="0">
              <a:defRPr sz="24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400"/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4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400"/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'RecordedHomeOximetry-HOTDuratio'!$G$2:$G$23</cx:f>
        <cx:lvl ptCount="22">
          <cx:pt idx="0">125</cx:pt>
          <cx:pt idx="1">125</cx:pt>
          <cx:pt idx="2">125</cx:pt>
          <cx:pt idx="3">125</cx:pt>
          <cx:pt idx="4">125</cx:pt>
          <cx:pt idx="5">125</cx:pt>
          <cx:pt idx="6">125</cx:pt>
          <cx:pt idx="7">250</cx:pt>
          <cx:pt idx="8">250</cx:pt>
          <cx:pt idx="9">250</cx:pt>
          <cx:pt idx="10">250</cx:pt>
          <cx:pt idx="11">250</cx:pt>
          <cx:pt idx="12">250</cx:pt>
          <cx:pt idx="13">250</cx:pt>
          <cx:pt idx="14">250</cx:pt>
          <cx:pt idx="15">250</cx:pt>
          <cx:pt idx="16">250</cx:pt>
          <cx:pt idx="17">250</cx:pt>
          <cx:pt idx="18">500</cx:pt>
          <cx:pt idx="19">500</cx:pt>
          <cx:pt idx="20">500</cx:pt>
          <cx:pt idx="21">1000</cx:pt>
        </cx:lvl>
      </cx:strDim>
      <cx:numDim type="val">
        <cx:f>'RecordedHomeOximetry-HOTDuratio'!$H$2:$H$23</cx:f>
        <cx:lvl ptCount="22" formatCode="General">
          <cx:pt idx="0">19</cx:pt>
          <cx:pt idx="1">22</cx:pt>
          <cx:pt idx="2">77</cx:pt>
          <cx:pt idx="3">23</cx:pt>
          <cx:pt idx="4">62</cx:pt>
          <cx:pt idx="5">119</cx:pt>
          <cx:pt idx="6">53</cx:pt>
          <cx:pt idx="7">90</cx:pt>
          <cx:pt idx="8">32</cx:pt>
          <cx:pt idx="9">97</cx:pt>
          <cx:pt idx="10">77</cx:pt>
          <cx:pt idx="11">28</cx:pt>
          <cx:pt idx="12">120</cx:pt>
          <cx:pt idx="13">38</cx:pt>
          <cx:pt idx="14">27</cx:pt>
          <cx:pt idx="15">25</cx:pt>
          <cx:pt idx="16">127</cx:pt>
          <cx:pt idx="17">26</cx:pt>
          <cx:pt idx="18">245</cx:pt>
          <cx:pt idx="19">83</cx:pt>
          <cx:pt idx="20">64</cx:pt>
          <cx:pt idx="21">28</cx:pt>
        </cx:lvl>
      </cx:numDim>
    </cx:data>
  </cx:chartData>
  <cx:chart>
    <cx:title pos="t" align="ctr" overlay="0">
      <cx:tx>
        <cx:txData>
          <cx:v>Average Home Oxygen Duration by Initial Flow Rate at Discharge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000"/>
          </a:pPr>
          <a:r>
            <a:rPr lang="en-US" sz="20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Average Home Oxygen Duration by Initial Flow Rate at Discharge</a:t>
          </a:r>
        </a:p>
      </cx:txPr>
    </cx:title>
    <cx:plotArea>
      <cx:plotAreaRegion>
        <cx:series layoutId="boxWhisker" uniqueId="{45F5C8AC-17AA-4FD8-A987-93FDE138CA1E}" formatIdx="1">
          <cx:tx>
            <cx:txData>
              <cx:f>'RecordedHomeOximetry-HOTDuratio'!$H$1</cx:f>
              <cx:v>Duration of oxygen therapy after NICU discharge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tle>
          <cx:tx>
            <cx:txData>
              <cx:v>Initial Flow Rate at Discharge (cc/min)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2000"/>
              </a:pPr>
              <a:r>
                <a:rPr lang="en-US" sz="20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Initial Flow Rate at Discharge (cc/min)</a:t>
              </a:r>
            </a:p>
          </cx:txPr>
        </cx:title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000"/>
          </a:p>
        </cx:txPr>
      </cx:axis>
      <cx:axis id="1">
        <cx:valScaling/>
        <cx:title>
          <cx:tx>
            <cx:txData>
              <cx:v>Home Oxygen Duration - Days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2000"/>
              </a:pPr>
              <a:r>
                <a:rPr lang="en-US" sz="20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Home Oxygen Duration - Days</a:t>
              </a:r>
            </a:p>
          </cx:txPr>
        </cx:title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000"/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ysClr val="windowText" lastClr="000000"/>
              </a:solidFill>
            </a:rPr>
            <a:t>Contract under</a:t>
          </a:r>
          <a:r>
            <a:rPr lang="en-US" sz="1100" b="1" baseline="0" dirty="0">
              <a:solidFill>
                <a:sysClr val="windowText" lastClr="000000"/>
              </a:solidFill>
            </a:rPr>
            <a:t> review at the site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0.14228</cdr:x>
      <cdr:y>0.38017</cdr:y>
    </cdr:from>
    <cdr:to>
      <cdr:x>0.16415</cdr:x>
      <cdr:y>0.41996</cdr:y>
    </cdr:to>
    <cdr:pic>
      <cdr:nvPicPr>
        <cdr:cNvPr id="4" name="Graphic 7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1DD9C7D9-D9D4-4C00-B429-3E8F37F6A28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34651" y="2548072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0.10837</cdr:x>
      <cdr:y>0.47279</cdr:y>
    </cdr:from>
    <cdr:to>
      <cdr:x>0.13025</cdr:x>
      <cdr:y>0.51258</cdr:y>
    </cdr:to>
    <cdr:pic>
      <cdr:nvPicPr>
        <cdr:cNvPr id="5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6AE4BF56-367A-4171-B8A0-52FEAFBDA66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21253" y="3168856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0.10955</cdr:x>
      <cdr:y>0.89807</cdr:y>
    </cdr:from>
    <cdr:to>
      <cdr:x>0.13091</cdr:x>
      <cdr:y>0.93786</cdr:y>
    </cdr:to>
    <cdr:pic>
      <cdr:nvPicPr>
        <cdr:cNvPr id="6" name="Graphic 13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5CC4421C-E56C-4781-A11C-50449E18B26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35654" y="6019283"/>
          <a:ext cx="26035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0.11368</cdr:x>
      <cdr:y>0.42518</cdr:y>
    </cdr:from>
    <cdr:to>
      <cdr:x>0.13556</cdr:x>
      <cdr:y>0.46497</cdr:y>
    </cdr:to>
    <cdr:pic>
      <cdr:nvPicPr>
        <cdr:cNvPr id="7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F709C9E-78AF-4436-9F83-C90996A89B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85937" y="2849792"/>
          <a:ext cx="266761" cy="266692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0.88645</cdr:x>
      <cdr:y>0.01847</cdr:y>
    </cdr:from>
    <cdr:to>
      <cdr:x>0.97256</cdr:x>
      <cdr:y>0.12826</cdr:y>
    </cdr:to>
    <cdr:sp macro="" textlink="">
      <cdr:nvSpPr>
        <cdr:cNvPr id="2" name="Arrow: Down 1">
          <a:extLst xmlns:a="http://schemas.openxmlformats.org/drawingml/2006/main">
            <a:ext uri="{FF2B5EF4-FFF2-40B4-BE49-F238E27FC236}">
              <a16:creationId xmlns:a16="http://schemas.microsoft.com/office/drawing/2014/main" id="{1A1D10D7-E623-4C49-BB34-D8CADAF9953B}"/>
            </a:ext>
          </a:extLst>
        </cdr:cNvPr>
        <cdr:cNvSpPr/>
      </cdr:nvSpPr>
      <cdr:spPr>
        <a:xfrm xmlns:a="http://schemas.openxmlformats.org/drawingml/2006/main">
          <a:off x="10255912" y="105960"/>
          <a:ext cx="996287" cy="629871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tx2"/>
        </a:solidFill>
        <a:ln xmlns:a="http://schemas.openxmlformats.org/drawingml/2006/main">
          <a:solidFill>
            <a:schemeClr val="tx2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0.58337</cdr:x>
      <cdr:y>0.1697</cdr:y>
    </cdr:from>
    <cdr:to>
      <cdr:x>0.95486</cdr:x>
      <cdr:y>0.53401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DB3D2717-B962-4231-B013-D73B9AC14B09}"/>
            </a:ext>
          </a:extLst>
        </cdr:cNvPr>
        <cdr:cNvSpPr/>
      </cdr:nvSpPr>
      <cdr:spPr>
        <a:xfrm xmlns:a="http://schemas.openxmlformats.org/drawingml/2006/main">
          <a:off x="7112442" y="1163803"/>
          <a:ext cx="4529206" cy="24984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0.54276</cdr:x>
      <cdr:y>0.16627</cdr:y>
    </cdr:from>
    <cdr:to>
      <cdr:x>0.57558</cdr:x>
      <cdr:y>0.5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5309196D-921D-4418-B9E7-CCCB3A372F79}"/>
            </a:ext>
          </a:extLst>
        </cdr:cNvPr>
        <cdr:cNvSpPr txBox="1"/>
      </cdr:nvSpPr>
      <cdr:spPr>
        <a:xfrm xmlns:a="http://schemas.openxmlformats.org/drawingml/2006/main">
          <a:off x="6617327" y="1140280"/>
          <a:ext cx="400141" cy="22887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vert270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/>
            <a:t>No Data Captured</a:t>
          </a:r>
        </a:p>
      </cdr:txBody>
    </cdr:sp>
  </cdr:relSizeAnchor>
  <cdr:relSizeAnchor xmlns:cdr="http://schemas.openxmlformats.org/drawingml/2006/chartDrawing">
    <cdr:from>
      <cdr:x>0.27138</cdr:x>
      <cdr:y>0.44709</cdr:y>
    </cdr:from>
    <cdr:to>
      <cdr:x>0.55938</cdr:x>
      <cdr:y>0.97222</cdr:y>
    </cdr:to>
    <cdr:pic>
      <cdr:nvPicPr>
        <cdr:cNvPr id="7" name="chart">
          <a:extLst xmlns:a="http://schemas.openxmlformats.org/drawingml/2006/main">
            <a:ext uri="{FF2B5EF4-FFF2-40B4-BE49-F238E27FC236}">
              <a16:creationId xmlns:a16="http://schemas.microsoft.com/office/drawing/2014/main" id="{031AEB62-0658-41B5-8B49-B433A3396FD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308663" y="3066133"/>
          <a:ext cx="3511237" cy="3601367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0.87361</cdr:x>
      <cdr:y>0.05979</cdr:y>
    </cdr:from>
    <cdr:to>
      <cdr:x>1</cdr:x>
      <cdr:y>0.17431</cdr:y>
    </cdr:to>
    <cdr:sp macro="" textlink="">
      <cdr:nvSpPr>
        <cdr:cNvPr id="5" name="Arrow: Up 4">
          <a:extLst xmlns:a="http://schemas.openxmlformats.org/drawingml/2006/main">
            <a:ext uri="{FF2B5EF4-FFF2-40B4-BE49-F238E27FC236}">
              <a16:creationId xmlns:a16="http://schemas.microsoft.com/office/drawing/2014/main" id="{02C3DF24-DCFC-4562-ACB0-59662AD4A897}"/>
            </a:ext>
          </a:extLst>
        </cdr:cNvPr>
        <cdr:cNvSpPr/>
      </cdr:nvSpPr>
      <cdr:spPr>
        <a:xfrm xmlns:a="http://schemas.openxmlformats.org/drawingml/2006/main">
          <a:off x="5560897" y="205020"/>
          <a:ext cx="804525" cy="392689"/>
        </a:xfrm>
        <a:prstGeom xmlns:a="http://schemas.openxmlformats.org/drawingml/2006/main" prst="upArrow">
          <a:avLst/>
        </a:prstGeom>
        <a:solidFill xmlns:a="http://schemas.openxmlformats.org/drawingml/2006/main">
          <a:srgbClr val="9B69BC"/>
        </a:solidFill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>
            <a:solidFill>
              <a:srgbClr val="9B69BC"/>
            </a:solidFill>
          </a:endParaRPr>
        </a:p>
      </cdr:txBody>
    </cdr:sp>
  </cdr:relSizeAnchor>
  <cdr:relSizeAnchor xmlns:cdr="http://schemas.openxmlformats.org/drawingml/2006/chartDrawing">
    <cdr:from>
      <cdr:x>0.8831</cdr:x>
      <cdr:y>0.08422</cdr:y>
    </cdr:from>
    <cdr:to>
      <cdr:x>0.98707</cdr:x>
      <cdr:y>0.17138</cdr:y>
    </cdr:to>
    <cdr:sp macro="" textlink="">
      <cdr:nvSpPr>
        <cdr:cNvPr id="6" name="TextBox 8">
          <a:extLst xmlns:a="http://schemas.openxmlformats.org/drawingml/2006/main">
            <a:ext uri="{FF2B5EF4-FFF2-40B4-BE49-F238E27FC236}">
              <a16:creationId xmlns:a16="http://schemas.microsoft.com/office/drawing/2014/main" id="{67C8CFF3-B27C-4168-A97D-D87E901063D6}"/>
            </a:ext>
          </a:extLst>
        </cdr:cNvPr>
        <cdr:cNvSpPr txBox="1"/>
      </cdr:nvSpPr>
      <cdr:spPr>
        <a:xfrm xmlns:a="http://schemas.openxmlformats.org/drawingml/2006/main">
          <a:off x="5621305" y="288790"/>
          <a:ext cx="661812" cy="29887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Goal</a:t>
          </a:r>
        </a:p>
      </cdr:txBody>
    </cdr:sp>
  </cdr:relSizeAnchor>
  <cdr:relSizeAnchor xmlns:cdr="http://schemas.openxmlformats.org/drawingml/2006/chartDrawing">
    <cdr:from>
      <cdr:x>0.11743</cdr:x>
      <cdr:y>0.21126</cdr:y>
    </cdr:from>
    <cdr:to>
      <cdr:x>0.28837</cdr:x>
      <cdr:y>0.27326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83CC572-0F36-4BD3-BBF1-DB6DC8EF52D2}"/>
            </a:ext>
          </a:extLst>
        </cdr:cNvPr>
        <cdr:cNvSpPr txBox="1"/>
      </cdr:nvSpPr>
      <cdr:spPr>
        <a:xfrm xmlns:a="http://schemas.openxmlformats.org/drawingml/2006/main">
          <a:off x="747466" y="724421"/>
          <a:ext cx="1088136" cy="2125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/>
            <a:t>GOAL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4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Most common reason continues to be “provider did not follow recommendation”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48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98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June 2, 2022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33FC6-A055-4CCB-AFC8-C5D078E87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14" y="52186"/>
            <a:ext cx="10515600" cy="1325563"/>
          </a:xfrm>
        </p:spPr>
        <p:txBody>
          <a:bodyPr/>
          <a:lstStyle/>
          <a:p>
            <a:r>
              <a:rPr lang="en-US" dirty="0"/>
              <a:t>Screening Data and Reach of the Overall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ACCEE-0405-49BB-BD6B-94449328D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9827"/>
            <a:ext cx="10515600" cy="4209473"/>
          </a:xfrm>
        </p:spPr>
        <p:txBody>
          <a:bodyPr>
            <a:normAutofit/>
          </a:bodyPr>
          <a:lstStyle/>
          <a:p>
            <a:r>
              <a:rPr lang="en-US" sz="3600" dirty="0"/>
              <a:t>As defined in the projects milestones and objectives we plan to REACH 33% of all eligible families by August 2022</a:t>
            </a:r>
          </a:p>
          <a:p>
            <a:r>
              <a:rPr lang="en-US" sz="3600" dirty="0"/>
              <a:t>Currently, it appears we are reaching 70% of all eligible infants – this may not be the case if screening data is not accurate</a:t>
            </a:r>
          </a:p>
        </p:txBody>
      </p:sp>
    </p:spTree>
    <p:extLst>
      <p:ext uri="{BB962C8B-B14F-4D97-AF65-F5344CB8AC3E}">
        <p14:creationId xmlns:p14="http://schemas.microsoft.com/office/powerpoint/2010/main" val="990088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6EDFC-A8A5-46B4-8B3F-90B06E417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Uptick in Program Exclusion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83268-439B-44D5-A97D-1A1FC7539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1"/>
            <a:ext cx="10515600" cy="4064000"/>
          </a:xfrm>
        </p:spPr>
        <p:txBody>
          <a:bodyPr/>
          <a:lstStyle/>
          <a:p>
            <a:r>
              <a:rPr lang="en-US" dirty="0"/>
              <a:t>Home Care’s not having RAD 97’s available (14%) – with the current supply chain delay’s referrals might need to go to other home care’s that do have RAD 97’s in-stock </a:t>
            </a:r>
          </a:p>
          <a:p>
            <a:pPr lvl="1"/>
            <a:r>
              <a:rPr lang="en-US" dirty="0"/>
              <a:t>Masimo and RHO Leadership working to engage more available home cares for sites </a:t>
            </a:r>
          </a:p>
          <a:p>
            <a:r>
              <a:rPr lang="en-US" dirty="0"/>
              <a:t>Increase in social concern exclusions – need to monitor as this may impact generalizability for further dissemination of the program and raised as a potential problem during the DSMB’s review</a:t>
            </a:r>
          </a:p>
        </p:txBody>
      </p:sp>
    </p:spTree>
    <p:extLst>
      <p:ext uri="{BB962C8B-B14F-4D97-AF65-F5344CB8AC3E}">
        <p14:creationId xmlns:p14="http://schemas.microsoft.com/office/powerpoint/2010/main" val="2775027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9" y="53476"/>
            <a:ext cx="9593424" cy="109218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07EBA3-A895-4D6E-BCEB-29947B6116BA}"/>
              </a:ext>
            </a:extLst>
          </p:cNvPr>
          <p:cNvSpPr/>
          <p:nvPr/>
        </p:nvSpPr>
        <p:spPr>
          <a:xfrm>
            <a:off x="2684624" y="356677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90056C-8E41-4531-91BA-3CB793428D44}"/>
              </a:ext>
            </a:extLst>
          </p:cNvPr>
          <p:cNvSpPr/>
          <p:nvPr/>
        </p:nvSpPr>
        <p:spPr>
          <a:xfrm>
            <a:off x="2684623" y="3793576"/>
            <a:ext cx="576578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BC9F3F-9741-4E78-9B28-0134F7AA66A1}"/>
              </a:ext>
            </a:extLst>
          </p:cNvPr>
          <p:cNvSpPr/>
          <p:nvPr/>
        </p:nvSpPr>
        <p:spPr>
          <a:xfrm>
            <a:off x="3694248" y="4658457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0F6BE2-BF8C-4FDF-8A04-44D0807DA476}"/>
              </a:ext>
            </a:extLst>
          </p:cNvPr>
          <p:cNvSpPr/>
          <p:nvPr/>
        </p:nvSpPr>
        <p:spPr>
          <a:xfrm>
            <a:off x="3705327" y="4432968"/>
            <a:ext cx="554002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BDDD38-7971-41BA-A0EA-D01ECE91F65F}"/>
              </a:ext>
            </a:extLst>
          </p:cNvPr>
          <p:cNvSpPr/>
          <p:nvPr/>
        </p:nvSpPr>
        <p:spPr>
          <a:xfrm>
            <a:off x="3705327" y="5734297"/>
            <a:ext cx="57982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DC028-B269-40C7-9491-A2AE87329190}"/>
              </a:ext>
            </a:extLst>
          </p:cNvPr>
          <p:cNvSpPr/>
          <p:nvPr/>
        </p:nvSpPr>
        <p:spPr>
          <a:xfrm>
            <a:off x="5151212" y="4239821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8C3D69-B333-477F-BB3C-151EF2B95896}"/>
              </a:ext>
            </a:extLst>
          </p:cNvPr>
          <p:cNvSpPr/>
          <p:nvPr/>
        </p:nvSpPr>
        <p:spPr>
          <a:xfrm>
            <a:off x="5158035" y="6175119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1C4A2-2C73-475B-A6B2-910CD54D1A44}"/>
              </a:ext>
            </a:extLst>
          </p:cNvPr>
          <p:cNvSpPr/>
          <p:nvPr/>
        </p:nvSpPr>
        <p:spPr>
          <a:xfrm>
            <a:off x="6673785" y="4656727"/>
            <a:ext cx="583743" cy="21701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29559-2B39-47B9-B016-719B5DE7C7D8}"/>
              </a:ext>
            </a:extLst>
          </p:cNvPr>
          <p:cNvSpPr/>
          <p:nvPr/>
        </p:nvSpPr>
        <p:spPr>
          <a:xfrm>
            <a:off x="7670569" y="4015607"/>
            <a:ext cx="576577" cy="21354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269178-DFDC-4667-A7FD-1E4FFCCC1B50}"/>
              </a:ext>
            </a:extLst>
          </p:cNvPr>
          <p:cNvSpPr/>
          <p:nvPr/>
        </p:nvSpPr>
        <p:spPr>
          <a:xfrm>
            <a:off x="6659037" y="5736855"/>
            <a:ext cx="621160" cy="188511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4297D5-F1CA-4B5F-9151-3053DD11D984}"/>
              </a:ext>
            </a:extLst>
          </p:cNvPr>
          <p:cNvSpPr/>
          <p:nvPr/>
        </p:nvSpPr>
        <p:spPr>
          <a:xfrm>
            <a:off x="8724982" y="4453587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C9A83F-74DD-45BF-B152-C24EB9E7CCDE}"/>
              </a:ext>
            </a:extLst>
          </p:cNvPr>
          <p:cNvSpPr/>
          <p:nvPr/>
        </p:nvSpPr>
        <p:spPr>
          <a:xfrm>
            <a:off x="7679900" y="336650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8D698A-F717-4CDB-BDA4-695A786E9E4B}"/>
              </a:ext>
            </a:extLst>
          </p:cNvPr>
          <p:cNvSpPr/>
          <p:nvPr/>
        </p:nvSpPr>
        <p:spPr>
          <a:xfrm>
            <a:off x="7679900" y="3555523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B70BA7-A9A5-4D26-BA48-D76A5E647CA6}"/>
              </a:ext>
            </a:extLst>
          </p:cNvPr>
          <p:cNvSpPr/>
          <p:nvPr/>
        </p:nvSpPr>
        <p:spPr>
          <a:xfrm>
            <a:off x="3701412" y="4239421"/>
            <a:ext cx="56724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D889F-0490-4B42-96EE-FC9A8FB95977}"/>
              </a:ext>
            </a:extLst>
          </p:cNvPr>
          <p:cNvSpPr/>
          <p:nvPr/>
        </p:nvSpPr>
        <p:spPr>
          <a:xfrm flipH="1">
            <a:off x="2679983" y="4019899"/>
            <a:ext cx="576576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D92EDE-C967-4D65-969C-A0923EAB85A6}"/>
              </a:ext>
            </a:extLst>
          </p:cNvPr>
          <p:cNvSpPr/>
          <p:nvPr/>
        </p:nvSpPr>
        <p:spPr>
          <a:xfrm>
            <a:off x="2677458" y="4870039"/>
            <a:ext cx="583743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4531D0A-FE9E-42F0-8F76-C29A9354D463}"/>
              </a:ext>
            </a:extLst>
          </p:cNvPr>
          <p:cNvSpPr/>
          <p:nvPr/>
        </p:nvSpPr>
        <p:spPr>
          <a:xfrm>
            <a:off x="2679062" y="5504213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63D9BF-81A5-4292-B996-9F1C7468BF35}"/>
              </a:ext>
            </a:extLst>
          </p:cNvPr>
          <p:cNvSpPr/>
          <p:nvPr/>
        </p:nvSpPr>
        <p:spPr>
          <a:xfrm>
            <a:off x="3705328" y="6369617"/>
            <a:ext cx="554002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9008FF-7F73-4026-9C6A-13EF5B4A9614}"/>
              </a:ext>
            </a:extLst>
          </p:cNvPr>
          <p:cNvSpPr/>
          <p:nvPr/>
        </p:nvSpPr>
        <p:spPr>
          <a:xfrm>
            <a:off x="7676316" y="4862687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8BEDE1-F392-415F-AC7E-6F365168ADE8}"/>
              </a:ext>
            </a:extLst>
          </p:cNvPr>
          <p:cNvSpPr/>
          <p:nvPr/>
        </p:nvSpPr>
        <p:spPr>
          <a:xfrm>
            <a:off x="8738998" y="5523923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9DF800-2C06-4221-8ABD-55779554DC37}"/>
              </a:ext>
            </a:extLst>
          </p:cNvPr>
          <p:cNvSpPr/>
          <p:nvPr/>
        </p:nvSpPr>
        <p:spPr>
          <a:xfrm>
            <a:off x="3706685" y="4876174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963C782-9276-4768-8AF3-CA2AABA8AD1C}"/>
              </a:ext>
            </a:extLst>
          </p:cNvPr>
          <p:cNvSpPr/>
          <p:nvPr/>
        </p:nvSpPr>
        <p:spPr>
          <a:xfrm>
            <a:off x="5150846" y="5751995"/>
            <a:ext cx="62116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2CED33-D27D-44FF-8806-A5C293FDF7FA}"/>
              </a:ext>
            </a:extLst>
          </p:cNvPr>
          <p:cNvSpPr/>
          <p:nvPr/>
        </p:nvSpPr>
        <p:spPr>
          <a:xfrm>
            <a:off x="8738656" y="4029229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41652B-71A6-4D2E-ADEB-66B2F5B57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987" y="925084"/>
            <a:ext cx="7124700" cy="56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21347FF-F2DC-4202-B0C1-7EA5BB098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171510"/>
              </p:ext>
            </p:extLst>
          </p:nvPr>
        </p:nvGraphicFramePr>
        <p:xfrm>
          <a:off x="139700" y="245660"/>
          <a:ext cx="11569699" cy="5736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0EFB64E-2379-4D5B-90A0-D3640E308E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437165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1234713-A3A7-4FBF-AA5F-81E63AA1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318" y="0"/>
            <a:ext cx="4334691" cy="8728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22549C"/>
                </a:solidFill>
              </a:rPr>
              <a:t>Deviation Types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26785BF-679A-4B4B-A51E-497F39BCF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232669"/>
              </p:ext>
            </p:extLst>
          </p:nvPr>
        </p:nvGraphicFramePr>
        <p:xfrm>
          <a:off x="-1657537" y="0"/>
          <a:ext cx="14267091" cy="871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F8C9BF-C332-47EF-9995-320A4C140E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836071"/>
              </p:ext>
            </p:extLst>
          </p:nvPr>
        </p:nvGraphicFramePr>
        <p:xfrm>
          <a:off x="5096329" y="393866"/>
          <a:ext cx="2717800" cy="659130"/>
        </p:xfrm>
        <a:graphic>
          <a:graphicData uri="http://schemas.openxmlformats.org/drawingml/2006/table">
            <a:tbl>
              <a:tblPr/>
              <a:tblGrid>
                <a:gridCol w="1456871">
                  <a:extLst>
                    <a:ext uri="{9D8B030D-6E8A-4147-A177-3AD203B41FA5}">
                      <a16:colId xmlns:a16="http://schemas.microsoft.com/office/drawing/2014/main" val="4110704691"/>
                    </a:ext>
                  </a:extLst>
                </a:gridCol>
                <a:gridCol w="1260929">
                  <a:extLst>
                    <a:ext uri="{9D8B030D-6E8A-4147-A177-3AD203B41FA5}">
                      <a16:colId xmlns:a16="http://schemas.microsoft.com/office/drawing/2014/main" val="1846168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Reports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9218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93741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CC84B7D-A46F-420A-B19A-5869B45CA14D}"/>
              </a:ext>
            </a:extLst>
          </p:cNvPr>
          <p:cNvSpPr txBox="1"/>
          <p:nvPr/>
        </p:nvSpPr>
        <p:spPr>
          <a:xfrm>
            <a:off x="4533900" y="2770959"/>
            <a:ext cx="168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Last Months</a:t>
            </a:r>
          </a:p>
        </p:txBody>
      </p:sp>
    </p:spTree>
    <p:extLst>
      <p:ext uri="{BB962C8B-B14F-4D97-AF65-F5344CB8AC3E}">
        <p14:creationId xmlns:p14="http://schemas.microsoft.com/office/powerpoint/2010/main" val="101642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D59B7171-3EB4-4D20-807A-7B157828B988}"/>
              </a:ext>
            </a:extLst>
          </p:cNvPr>
          <p:cNvSpPr txBox="1"/>
          <p:nvPr/>
        </p:nvSpPr>
        <p:spPr>
          <a:xfrm>
            <a:off x="10173665" y="672192"/>
            <a:ext cx="1004408" cy="27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7A11C5-3A79-4407-8E30-6176CEEFBB2C}"/>
              </a:ext>
            </a:extLst>
          </p:cNvPr>
          <p:cNvCxnSpPr>
            <a:cxnSpLocks/>
          </p:cNvCxnSpPr>
          <p:nvPr/>
        </p:nvCxnSpPr>
        <p:spPr>
          <a:xfrm>
            <a:off x="1616529" y="2070424"/>
            <a:ext cx="9059340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966744"/>
              </p:ext>
            </p:extLst>
          </p:nvPr>
        </p:nvGraphicFramePr>
        <p:xfrm>
          <a:off x="190500" y="431802"/>
          <a:ext cx="11633200" cy="5613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0097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640CEC30-B573-4A78-9CF2-E9EAF3B606B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6842536"/>
                  </p:ext>
                </p:extLst>
              </p:nvPr>
            </p:nvGraphicFramePr>
            <p:xfrm>
              <a:off x="393700" y="88900"/>
              <a:ext cx="11379200" cy="57404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640CEC30-B573-4A78-9CF2-E9EAF3B606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3700" y="88900"/>
                <a:ext cx="11379200" cy="574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5760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59532C14-0101-49BD-9EA8-99BB1E94E77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91713475"/>
                  </p:ext>
                </p:extLst>
              </p:nvPr>
            </p:nvGraphicFramePr>
            <p:xfrm>
              <a:off x="292100" y="139700"/>
              <a:ext cx="11480800" cy="61849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59532C14-0101-49BD-9EA8-99BB1E94E7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2100" y="139700"/>
                <a:ext cx="11480800" cy="61849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BF14D5A-8758-4AFE-9A0E-AB6C373C56EE}"/>
              </a:ext>
            </a:extLst>
          </p:cNvPr>
          <p:cNvSpPr txBox="1"/>
          <p:nvPr/>
        </p:nvSpPr>
        <p:spPr>
          <a:xfrm>
            <a:off x="2273300" y="5759966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(n= 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B8EBD3-9C50-45E8-923E-5EED24B87F04}"/>
              </a:ext>
            </a:extLst>
          </p:cNvPr>
          <p:cNvSpPr txBox="1"/>
          <p:nvPr/>
        </p:nvSpPr>
        <p:spPr>
          <a:xfrm>
            <a:off x="4864100" y="5759966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(n= 11)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CEAA85-1E88-4685-828E-46E5AE653BDB}"/>
              </a:ext>
            </a:extLst>
          </p:cNvPr>
          <p:cNvSpPr txBox="1"/>
          <p:nvPr/>
        </p:nvSpPr>
        <p:spPr>
          <a:xfrm>
            <a:off x="7505700" y="5759966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(n= 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3BA1AC-EF79-40E6-A579-84CAC0A53D8B}"/>
              </a:ext>
            </a:extLst>
          </p:cNvPr>
          <p:cNvSpPr txBox="1"/>
          <p:nvPr/>
        </p:nvSpPr>
        <p:spPr>
          <a:xfrm>
            <a:off x="10147300" y="5759966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(n= 1)</a:t>
            </a:r>
          </a:p>
        </p:txBody>
      </p:sp>
    </p:spTree>
    <p:extLst>
      <p:ext uri="{BB962C8B-B14F-4D97-AF65-F5344CB8AC3E}">
        <p14:creationId xmlns:p14="http://schemas.microsoft.com/office/powerpoint/2010/main" val="498856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3ECDE-F683-4EE7-8EEF-776A8C713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DSMB Meeting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CCB6F-3AB5-48A0-9581-5887D7F68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First DSMB Meeting took place on May 17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Request was made to exclude infants whose underlying etiology for HOT is neurological</a:t>
            </a:r>
          </a:p>
          <a:p>
            <a:r>
              <a:rPr lang="en-US" dirty="0"/>
              <a:t>The number of readmissions that occur after the recommendation was to “increase” by the RHO algorithm will be monitored. If additional cases occur this may prompt a more thorough review.</a:t>
            </a:r>
          </a:p>
          <a:p>
            <a:r>
              <a:rPr lang="en-US" dirty="0"/>
              <a:t>Discussed the high percentage of withdrawals (8/44) and all reasons seemed appropriate and didn’t raise concern </a:t>
            </a:r>
          </a:p>
          <a:p>
            <a:r>
              <a:rPr lang="en-US" dirty="0"/>
              <a:t>Meeting minutes will be distributed once the UMMS IRB acknowledges  </a:t>
            </a:r>
          </a:p>
        </p:txBody>
      </p:sp>
    </p:spTree>
    <p:extLst>
      <p:ext uri="{BB962C8B-B14F-4D97-AF65-F5344CB8AC3E}">
        <p14:creationId xmlns:p14="http://schemas.microsoft.com/office/powerpoint/2010/main" val="1152852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3785-465A-4002-9FFC-2FDCA70DD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3" y="378913"/>
            <a:ext cx="10515600" cy="735887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22549C"/>
                </a:solidFill>
              </a:rPr>
              <a:t>Family Engagement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62C4A-AC61-4AB3-8639-BEB740ABB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657" y="1262283"/>
            <a:ext cx="11461173" cy="4333433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The Family Engagement Pre and Post Implementation Survey Project has been approved by the UMass IRB</a:t>
            </a:r>
          </a:p>
          <a:p>
            <a:pPr lvl="1"/>
            <a:r>
              <a:rPr lang="en-US" sz="3600" dirty="0"/>
              <a:t>Waiting on sub-contract acknowledgement to disseminate to sites</a:t>
            </a:r>
          </a:p>
          <a:p>
            <a:pPr lvl="1"/>
            <a:r>
              <a:rPr lang="en-US" sz="3600" dirty="0"/>
              <a:t>Please reach out to Heather with any questions </a:t>
            </a:r>
          </a:p>
          <a:p>
            <a:pPr lvl="1"/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085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1CED9-9C7E-4DC0-9D1C-8C9C5F1A1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REDCap</a:t>
            </a:r>
            <a:r>
              <a:rPr lang="en-US" dirty="0"/>
              <a:t> Data Query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767CB-6ADC-45EC-9738-A02EE7463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Heather is in the process of preparing data query reports for all sites</a:t>
            </a:r>
          </a:p>
          <a:p>
            <a:r>
              <a:rPr lang="en-US" dirty="0"/>
              <a:t>Reports will go out this week and will have to be addressed within 10 business days</a:t>
            </a:r>
          </a:p>
          <a:p>
            <a:r>
              <a:rPr lang="en-US" dirty="0"/>
              <a:t>While completing the queries please confirm in the first query that all potentially eligible infants have </a:t>
            </a:r>
            <a:r>
              <a:rPr lang="en-US"/>
              <a:t>been screened at your center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590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734" y="32450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722" y="1825625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Are there any suggestions and/or feedback on the progress of the program that you would like to share with the team at this time?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908324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18" name="Graphic 12" descr="Checkbox Checked with solid fill">
            <a:extLst>
              <a:ext uri="{FF2B5EF4-FFF2-40B4-BE49-F238E27FC236}">
                <a16:creationId xmlns:a16="http://schemas.microsoft.com/office/drawing/2014/main" id="{C8FD144D-7069-46C8-86DE-F4FCD93E4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648" y="4562563"/>
            <a:ext cx="2667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368802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7B7723-EDA1-4096-81A3-9DAD09BB471A}"/>
              </a:ext>
            </a:extLst>
          </p:cNvPr>
          <p:cNvSpPr txBox="1"/>
          <p:nvPr/>
        </p:nvSpPr>
        <p:spPr>
          <a:xfrm>
            <a:off x="1074234" y="4499499"/>
            <a:ext cx="254939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</a:p>
          <a:p>
            <a:pPr algn="ctr"/>
            <a:r>
              <a:rPr lang="en-US" sz="1600" dirty="0"/>
              <a:t>74 ± 56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79195E-AE91-4BED-B15C-6CDDEEB49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216" y="512762"/>
            <a:ext cx="7252784" cy="58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7EB31FCD-E664-42BE-9584-02DCA1E0E960}"/>
              </a:ext>
            </a:extLst>
          </p:cNvPr>
          <p:cNvSpPr txBox="1"/>
          <p:nvPr/>
        </p:nvSpPr>
        <p:spPr>
          <a:xfrm>
            <a:off x="10943946" y="672986"/>
            <a:ext cx="755417" cy="33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56B49B3-C152-4B4F-93C2-E18B872A99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690749"/>
              </p:ext>
            </p:extLst>
          </p:nvPr>
        </p:nvGraphicFramePr>
        <p:xfrm>
          <a:off x="341568" y="444614"/>
          <a:ext cx="11508863" cy="574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Arrow: Up 7">
            <a:extLst>
              <a:ext uri="{FF2B5EF4-FFF2-40B4-BE49-F238E27FC236}">
                <a16:creationId xmlns:a16="http://schemas.microsoft.com/office/drawing/2014/main" id="{ED7595FC-BBA8-423A-B975-E3BCC40470F2}"/>
              </a:ext>
            </a:extLst>
          </p:cNvPr>
          <p:cNvSpPr/>
          <p:nvPr/>
        </p:nvSpPr>
        <p:spPr>
          <a:xfrm>
            <a:off x="10604500" y="444614"/>
            <a:ext cx="952500" cy="635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084D-11B8-45DA-BDFE-2C5077C5E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by Site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EA3B72D-CFEF-413F-83EC-438F49D8D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067454"/>
              </p:ext>
            </p:extLst>
          </p:nvPr>
        </p:nvGraphicFramePr>
        <p:xfrm>
          <a:off x="838200" y="1344692"/>
          <a:ext cx="10515599" cy="4586201"/>
        </p:xfrm>
        <a:graphic>
          <a:graphicData uri="http://schemas.openxmlformats.org/drawingml/2006/table">
            <a:tbl>
              <a:tblPr/>
              <a:tblGrid>
                <a:gridCol w="2004637">
                  <a:extLst>
                    <a:ext uri="{9D8B030D-6E8A-4147-A177-3AD203B41FA5}">
                      <a16:colId xmlns:a16="http://schemas.microsoft.com/office/drawing/2014/main" val="2558436009"/>
                    </a:ext>
                  </a:extLst>
                </a:gridCol>
                <a:gridCol w="1002318">
                  <a:extLst>
                    <a:ext uri="{9D8B030D-6E8A-4147-A177-3AD203B41FA5}">
                      <a16:colId xmlns:a16="http://schemas.microsoft.com/office/drawing/2014/main" val="3899272514"/>
                    </a:ext>
                  </a:extLst>
                </a:gridCol>
                <a:gridCol w="970267">
                  <a:extLst>
                    <a:ext uri="{9D8B030D-6E8A-4147-A177-3AD203B41FA5}">
                      <a16:colId xmlns:a16="http://schemas.microsoft.com/office/drawing/2014/main" val="1504795776"/>
                    </a:ext>
                  </a:extLst>
                </a:gridCol>
                <a:gridCol w="1118867">
                  <a:extLst>
                    <a:ext uri="{9D8B030D-6E8A-4147-A177-3AD203B41FA5}">
                      <a16:colId xmlns:a16="http://schemas.microsoft.com/office/drawing/2014/main" val="794224212"/>
                    </a:ext>
                  </a:extLst>
                </a:gridCol>
                <a:gridCol w="900338">
                  <a:extLst>
                    <a:ext uri="{9D8B030D-6E8A-4147-A177-3AD203B41FA5}">
                      <a16:colId xmlns:a16="http://schemas.microsoft.com/office/drawing/2014/main" val="3587483692"/>
                    </a:ext>
                  </a:extLst>
                </a:gridCol>
                <a:gridCol w="900338">
                  <a:extLst>
                    <a:ext uri="{9D8B030D-6E8A-4147-A177-3AD203B41FA5}">
                      <a16:colId xmlns:a16="http://schemas.microsoft.com/office/drawing/2014/main" val="366330484"/>
                    </a:ext>
                  </a:extLst>
                </a:gridCol>
                <a:gridCol w="827495">
                  <a:extLst>
                    <a:ext uri="{9D8B030D-6E8A-4147-A177-3AD203B41FA5}">
                      <a16:colId xmlns:a16="http://schemas.microsoft.com/office/drawing/2014/main" val="3084255434"/>
                    </a:ext>
                  </a:extLst>
                </a:gridCol>
                <a:gridCol w="900338">
                  <a:extLst>
                    <a:ext uri="{9D8B030D-6E8A-4147-A177-3AD203B41FA5}">
                      <a16:colId xmlns:a16="http://schemas.microsoft.com/office/drawing/2014/main" val="1930385247"/>
                    </a:ext>
                  </a:extLst>
                </a:gridCol>
                <a:gridCol w="900338">
                  <a:extLst>
                    <a:ext uri="{9D8B030D-6E8A-4147-A177-3AD203B41FA5}">
                      <a16:colId xmlns:a16="http://schemas.microsoft.com/office/drawing/2014/main" val="3592712723"/>
                    </a:ext>
                  </a:extLst>
                </a:gridCol>
                <a:gridCol w="990663">
                  <a:extLst>
                    <a:ext uri="{9D8B030D-6E8A-4147-A177-3AD203B41FA5}">
                      <a16:colId xmlns:a16="http://schemas.microsoft.com/office/drawing/2014/main" val="4179758599"/>
                    </a:ext>
                  </a:extLst>
                </a:gridCol>
              </a:tblGrid>
              <a:tr h="6511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1st patient enrolled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IRB Approved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Duration of Implementation in Months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Followed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Withdrawn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Active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Weaned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Avg HOT Duration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980419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</a:p>
                  </a:txBody>
                  <a:tcPr marL="75971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2886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(89%)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94±90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996663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Jan.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800548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11/18/2021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90±52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4292682"/>
                  </a:ext>
                </a:extLst>
              </a:tr>
              <a:tr h="3918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90.5±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884220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(69%)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54±39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967218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Vanderbilt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4/28/2021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(17%)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68200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</a:p>
                  </a:txBody>
                  <a:tcPr marL="75971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131755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1/28/2022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129093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5/26/2022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887262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4/15/2022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565544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156026"/>
                  </a:ext>
                </a:extLst>
              </a:tr>
              <a:tr h="3918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3/4/2022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958989"/>
                  </a:ext>
                </a:extLst>
              </a:tr>
              <a:tr h="3918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988572"/>
                  </a:ext>
                </a:extLst>
              </a:tr>
              <a:tr h="1973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(80%)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861602"/>
                  </a:ext>
                </a:extLst>
              </a:tr>
              <a:tr h="3918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790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55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F5DE5-975C-4546-8E14-838F458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02" y="1"/>
            <a:ext cx="10190584" cy="75051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dirty="0">
                <a:solidFill>
                  <a:srgbClr val="22549C"/>
                </a:solidFill>
              </a:rPr>
              <a:t>Projected vs. Actual Enrollment Into the RHO Program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9E849F-078D-4677-97B8-35FB5EAC30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687829"/>
              </p:ext>
            </p:extLst>
          </p:nvPr>
        </p:nvGraphicFramePr>
        <p:xfrm>
          <a:off x="774700" y="750517"/>
          <a:ext cx="10426698" cy="4812080"/>
        </p:xfrm>
        <a:graphic>
          <a:graphicData uri="http://schemas.openxmlformats.org/drawingml/2006/table">
            <a:tbl>
              <a:tblPr/>
              <a:tblGrid>
                <a:gridCol w="3203458">
                  <a:extLst>
                    <a:ext uri="{9D8B030D-6E8A-4147-A177-3AD203B41FA5}">
                      <a16:colId xmlns:a16="http://schemas.microsoft.com/office/drawing/2014/main" val="2346530400"/>
                    </a:ext>
                  </a:extLst>
                </a:gridCol>
                <a:gridCol w="1863530">
                  <a:extLst>
                    <a:ext uri="{9D8B030D-6E8A-4147-A177-3AD203B41FA5}">
                      <a16:colId xmlns:a16="http://schemas.microsoft.com/office/drawing/2014/main" val="1517242053"/>
                    </a:ext>
                  </a:extLst>
                </a:gridCol>
                <a:gridCol w="1764582">
                  <a:extLst>
                    <a:ext uri="{9D8B030D-6E8A-4147-A177-3AD203B41FA5}">
                      <a16:colId xmlns:a16="http://schemas.microsoft.com/office/drawing/2014/main" val="2202202065"/>
                    </a:ext>
                  </a:extLst>
                </a:gridCol>
                <a:gridCol w="1797564">
                  <a:extLst>
                    <a:ext uri="{9D8B030D-6E8A-4147-A177-3AD203B41FA5}">
                      <a16:colId xmlns:a16="http://schemas.microsoft.com/office/drawing/2014/main" val="144891459"/>
                    </a:ext>
                  </a:extLst>
                </a:gridCol>
                <a:gridCol w="1797564">
                  <a:extLst>
                    <a:ext uri="{9D8B030D-6E8A-4147-A177-3AD203B41FA5}">
                      <a16:colId xmlns:a16="http://schemas.microsoft.com/office/drawing/2014/main" val="1771979188"/>
                    </a:ext>
                  </a:extLst>
                </a:gridCol>
              </a:tblGrid>
              <a:tr h="7291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IRB Approved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Year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Current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640180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</a:p>
                  </a:txBody>
                  <a:tcPr marL="84643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986302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248800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542186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33825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719938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22883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Vanderbilt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1661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</a:p>
                  </a:txBody>
                  <a:tcPr marL="84643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081760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1/28/2022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340528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985293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4/15/2022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845694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482129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572838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273669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368208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41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656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86C21-C526-4C58-805F-E4AA42D3A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2" y="1365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Barriers to Enrollment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8570B-8CCA-45E4-A1E9-628A6EC77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6165" y="1462088"/>
            <a:ext cx="10151533" cy="3960812"/>
          </a:xfrm>
        </p:spPr>
        <p:txBody>
          <a:bodyPr/>
          <a:lstStyle/>
          <a:p>
            <a:r>
              <a:rPr lang="en-US" b="1" u="sng" dirty="0"/>
              <a:t>Screening Logs:</a:t>
            </a:r>
          </a:p>
          <a:p>
            <a:pPr lvl="1"/>
            <a:r>
              <a:rPr lang="en-US" dirty="0"/>
              <a:t>Please ensure your site is screening </a:t>
            </a:r>
            <a:r>
              <a:rPr lang="en-US" b="1" dirty="0"/>
              <a:t>ALL</a:t>
            </a:r>
            <a:r>
              <a:rPr lang="en-US" dirty="0"/>
              <a:t> potentially eligible infants discharged home on </a:t>
            </a:r>
            <a:r>
              <a:rPr lang="en-US" i="1" dirty="0"/>
              <a:t>respiratory support </a:t>
            </a:r>
            <a:r>
              <a:rPr lang="en-US" dirty="0"/>
              <a:t>despite their participation status in the RHO program</a:t>
            </a:r>
          </a:p>
          <a:p>
            <a:pPr lvl="1"/>
            <a:r>
              <a:rPr lang="en-US" dirty="0"/>
              <a:t>Completion of the screening form in </a:t>
            </a:r>
            <a:r>
              <a:rPr lang="en-US" dirty="0" err="1"/>
              <a:t>REDCap</a:t>
            </a:r>
            <a:r>
              <a:rPr lang="en-US" dirty="0"/>
              <a:t> is essential in the accuracy of the overall denominator and ensuring all eligible infants are captured across all sites </a:t>
            </a:r>
          </a:p>
          <a:p>
            <a:pPr lvl="1"/>
            <a:r>
              <a:rPr lang="en-US" dirty="0"/>
              <a:t>Proper completion of the screening form would further aid in providing an accurate reach of the RHO program- </a:t>
            </a:r>
            <a:r>
              <a:rPr lang="en-US" i="1" u="sng" dirty="0"/>
              <a:t>a primary outcome of the implementation trial </a:t>
            </a:r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489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A974F-7DEB-4B9F-A303-D3DEB050E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318" y="96870"/>
            <a:ext cx="10515600" cy="931830"/>
          </a:xfrm>
        </p:spPr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Barriers to Enrollment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B05C0-C866-4662-ADBD-62CA280CE2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255" y="1028700"/>
            <a:ext cx="11741727" cy="5122718"/>
          </a:xfrm>
        </p:spPr>
        <p:txBody>
          <a:bodyPr>
            <a:normAutofit/>
          </a:bodyPr>
          <a:lstStyle/>
          <a:p>
            <a:r>
              <a:rPr lang="en-US" b="1" u="sng" dirty="0"/>
              <a:t>Demographic Forms:</a:t>
            </a:r>
          </a:p>
          <a:p>
            <a:pPr lvl="1"/>
            <a:r>
              <a:rPr lang="en-US" dirty="0"/>
              <a:t>Please ensure your site is filling-out demographic forms for ALL eligible infants discharged on supplemental oxygen despite their participation status in the RHO program </a:t>
            </a:r>
          </a:p>
          <a:p>
            <a:pPr lvl="1"/>
            <a:r>
              <a:rPr lang="en-US" dirty="0"/>
              <a:t>Completion of the demographics form is essential for the individualized monthly site reports, which are sent out to all active sites on the 15</a:t>
            </a:r>
            <a:r>
              <a:rPr lang="en-US" baseline="30000" dirty="0"/>
              <a:t>th</a:t>
            </a:r>
            <a:r>
              <a:rPr lang="en-US" dirty="0"/>
              <a:t> of each month</a:t>
            </a:r>
          </a:p>
          <a:p>
            <a:pPr lvl="1"/>
            <a:r>
              <a:rPr lang="en-US" dirty="0"/>
              <a:t>The following forms should be completed in the project’s </a:t>
            </a:r>
            <a:r>
              <a:rPr lang="en-US" dirty="0" err="1"/>
              <a:t>REDCap</a:t>
            </a:r>
            <a:r>
              <a:rPr lang="en-US" dirty="0"/>
              <a:t> for infants who are eligible but aren’t followed by the program but opt-in to data collection</a:t>
            </a:r>
          </a:p>
          <a:p>
            <a:pPr marL="914400" lvl="2" indent="0">
              <a:buNone/>
            </a:pPr>
            <a:r>
              <a:rPr lang="en-US" b="1" dirty="0"/>
              <a:t>1</a:t>
            </a:r>
            <a:r>
              <a:rPr lang="en-US" dirty="0"/>
              <a:t>. Screening and Eligibility form </a:t>
            </a:r>
          </a:p>
          <a:p>
            <a:pPr marL="914400" lvl="2" indent="0">
              <a:buNone/>
            </a:pPr>
            <a:r>
              <a:rPr lang="en-US" b="1" dirty="0"/>
              <a:t>2</a:t>
            </a:r>
            <a:r>
              <a:rPr lang="en-US" dirty="0"/>
              <a:t>. Demographics form</a:t>
            </a:r>
          </a:p>
          <a:p>
            <a:pPr marL="914400" lvl="2" indent="0">
              <a:buNone/>
            </a:pPr>
            <a:r>
              <a:rPr lang="en-US" b="1" dirty="0"/>
              <a:t>3</a:t>
            </a:r>
            <a:r>
              <a:rPr lang="en-US" dirty="0"/>
              <a:t>. Implementation Discharge form (essential to obtain HOT duration on ALL eligible infants for future analysis)</a:t>
            </a:r>
          </a:p>
          <a:p>
            <a:pPr marL="914400" lvl="2" indent="0">
              <a:buNone/>
            </a:pPr>
            <a:r>
              <a:rPr lang="en-US" b="1" dirty="0"/>
              <a:t>4</a:t>
            </a:r>
            <a:r>
              <a:rPr lang="en-US" dirty="0"/>
              <a:t>. Adverse Events form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22492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3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50B493"/>
    </a:accent1>
    <a:accent2>
      <a:srgbClr val="F3A447"/>
    </a:accent2>
    <a:accent3>
      <a:srgbClr val="E7BC29"/>
    </a:accent3>
    <a:accent4>
      <a:srgbClr val="D092A7"/>
    </a:accent4>
    <a:accent5>
      <a:srgbClr val="7153A0"/>
    </a:accent5>
    <a:accent6>
      <a:srgbClr val="809EC2"/>
    </a:accent6>
    <a:hlink>
      <a:srgbClr val="8E58B6"/>
    </a:hlink>
    <a:folHlink>
      <a:srgbClr val="7F6F6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10251</TotalTime>
  <Words>1300</Words>
  <Application>Microsoft Office PowerPoint</Application>
  <PresentationFormat>Widescreen</PresentationFormat>
  <Paragraphs>369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Apple Braille</vt:lpstr>
      <vt:lpstr>Arial</vt:lpstr>
      <vt:lpstr>Calibri</vt:lpstr>
      <vt:lpstr>Calibri Light</vt:lpstr>
      <vt:lpstr>Century Gothic</vt:lpstr>
      <vt:lpstr>1_Office Theme</vt:lpstr>
      <vt:lpstr>The Recorded Home Oximetry (RHO) Program  Monthly Investigator Meeting</vt:lpstr>
      <vt:lpstr>RHO Program Implementation Timeline</vt:lpstr>
      <vt:lpstr>PowerPoint Presentation</vt:lpstr>
      <vt:lpstr>RHO Implementation Trial Consort Diagram</vt:lpstr>
      <vt:lpstr>PowerPoint Presentation</vt:lpstr>
      <vt:lpstr>Enrollment by Site</vt:lpstr>
      <vt:lpstr>Projected vs. Actual Enrollment Into the RHO Program</vt:lpstr>
      <vt:lpstr>Barriers to Enrollment </vt:lpstr>
      <vt:lpstr>Barriers to Enrollment Continued</vt:lpstr>
      <vt:lpstr>Screening Data and Reach of the Overall Implementation</vt:lpstr>
      <vt:lpstr>Uptick in Program Exclusion Criteria</vt:lpstr>
      <vt:lpstr>Implementation Related Problems</vt:lpstr>
      <vt:lpstr>PowerPoint Presentation</vt:lpstr>
      <vt:lpstr>Deviation Types </vt:lpstr>
      <vt:lpstr>PowerPoint Presentation</vt:lpstr>
      <vt:lpstr>PowerPoint Presentation</vt:lpstr>
      <vt:lpstr>PowerPoint Presentation</vt:lpstr>
      <vt:lpstr>DSMB Meeting Review</vt:lpstr>
      <vt:lpstr>Family Engagement Survey</vt:lpstr>
      <vt:lpstr>REDCap Data Query Reports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390</cp:revision>
  <dcterms:created xsi:type="dcterms:W3CDTF">2021-03-31T16:28:55Z</dcterms:created>
  <dcterms:modified xsi:type="dcterms:W3CDTF">2022-06-02T14:22:25Z</dcterms:modified>
</cp:coreProperties>
</file>