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Ex1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9" r:id="rId2"/>
    <p:sldId id="897" r:id="rId3"/>
    <p:sldId id="1294" r:id="rId4"/>
    <p:sldId id="256" r:id="rId5"/>
    <p:sldId id="896" r:id="rId6"/>
    <p:sldId id="1308" r:id="rId7"/>
    <p:sldId id="1309" r:id="rId8"/>
    <p:sldId id="1313" r:id="rId9"/>
    <p:sldId id="1318" r:id="rId10"/>
    <p:sldId id="1325" r:id="rId11"/>
    <p:sldId id="1314" r:id="rId12"/>
    <p:sldId id="878" r:id="rId13"/>
    <p:sldId id="895" r:id="rId14"/>
    <p:sldId id="893" r:id="rId15"/>
    <p:sldId id="1307" r:id="rId16"/>
    <p:sldId id="1326" r:id="rId17"/>
    <p:sldId id="1327" r:id="rId18"/>
    <p:sldId id="1328" r:id="rId19"/>
    <p:sldId id="1329" r:id="rId20"/>
    <p:sldId id="459" r:id="rId21"/>
    <p:sldId id="83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49C"/>
    <a:srgbClr val="3A58A4"/>
    <a:srgbClr val="FFFFFF"/>
    <a:srgbClr val="5AA2AE"/>
    <a:srgbClr val="9B69BC"/>
    <a:srgbClr val="6699FF"/>
    <a:srgbClr val="864DAD"/>
    <a:srgbClr val="404A5C"/>
    <a:srgbClr val="230871"/>
    <a:srgbClr val="575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17" autoAdjust="0"/>
    <p:restoredTop sz="89065" autoAdjust="0"/>
  </p:normalViewPr>
  <p:slideViewPr>
    <p:cSldViewPr snapToGrid="0">
      <p:cViewPr varScale="1">
        <p:scale>
          <a:sx n="75" d="100"/>
          <a:sy n="75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\\umassmemorial.org\umass\NICUResearch\Implementation%20Project\Data%20Analysis\Deviation%20Types\Deviation%20Types%201.3.2022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\\nas02\nicuresearch\Implementation%20Project\Data%20Analysis\Duration%20by%20Initial%20Flow%20Rate\Duration%20by%20Initial%20Flow%20Rate%20Workboo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chemeClr val="accent3"/>
            </a:solidFill>
            <a:ln w="28575"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rgbClr val="7F8FA9">
                  <a:lumMod val="20000"/>
                  <a:lumOff val="80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1A58-4183-AB67-AD1EEDDB0DE3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Recorded Home Oximetry Program Implementation Trial Enrollment </a:t>
            </a:r>
          </a:p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(July 2021 to Present)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'Participants Enrolled c Char3'!$B$1</c:f>
              <c:strCache>
                <c:ptCount val="1"/>
                <c:pt idx="0">
                  <c:v>Participants Enrolled</c:v>
                </c:pt>
              </c:strCache>
            </c:strRef>
          </c:tx>
          <c:spPr>
            <a:ln w="57150" cap="rnd" cmpd="sng" algn="ctr">
              <a:solidFill>
                <a:schemeClr val="tx2"/>
              </a:solidFill>
              <a:prstDash val="solid"/>
              <a:round/>
            </a:ln>
            <a:effectLst/>
          </c:spPr>
          <c:marker>
            <c:symbol val="square"/>
            <c:size val="6"/>
            <c:spPr>
              <a:solidFill>
                <a:schemeClr val="tx2"/>
              </a:solidFill>
              <a:ln w="57150" cap="flat" cmpd="sng" algn="ctr">
                <a:solidFill>
                  <a:schemeClr val="tx2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5.1098217985909656E-3"/>
                  <c:y val="0.108776432967713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BCH &amp; MGH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54F-45A1-B95A-D75B9A9DC2A2}"/>
                </c:ext>
              </c:extLst>
            </c:dLbl>
            <c:dLbl>
              <c:idx val="1"/>
              <c:layout>
                <c:manualLayout>
                  <c:x val="-6.4446831364124602E-2"/>
                  <c:y val="-1.965065502183414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UMB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54F-45A1-B95A-D75B9A9DC2A2}"/>
                </c:ext>
              </c:extLst>
            </c:dLbl>
            <c:dLbl>
              <c:idx val="4"/>
              <c:layout>
                <c:manualLayout>
                  <c:x val="-9.8818474758324421E-2"/>
                  <c:y val="-3.056768558951973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ACH, UCSD &amp; MFCH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54F-45A1-B95A-D75B9A9DC2A2}"/>
                </c:ext>
              </c:extLst>
            </c:dLbl>
            <c:dLbl>
              <c:idx val="6"/>
              <c:layout>
                <c:manualLayout>
                  <c:x val="-6.8339183166014103E-2"/>
                  <c:y val="-4.004573118316550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DHMC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54F-45A1-B95A-D75B9A9DC2A2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Nationwide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54F-45A1-B95A-D75B9A9DC2A2}"/>
                </c:ext>
              </c:extLst>
            </c:dLbl>
            <c:dLbl>
              <c:idx val="9"/>
              <c:layout>
                <c:manualLayout>
                  <c:x val="-8.1632653061224483E-2"/>
                  <c:y val="6.113537117903929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VBCH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54F-45A1-B95A-D75B9A9DC2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Char3'!$B$2:$B$12</c:f>
              <c:numCache>
                <c:formatCode>General</c:formatCode>
                <c:ptCount val="11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5</c:v>
                </c:pt>
                <c:pt idx="5">
                  <c:v>1</c:v>
                </c:pt>
                <c:pt idx="6">
                  <c:v>8</c:v>
                </c:pt>
                <c:pt idx="7">
                  <c:v>3</c:v>
                </c:pt>
                <c:pt idx="8">
                  <c:v>8</c:v>
                </c:pt>
                <c:pt idx="9">
                  <c:v>3</c:v>
                </c:pt>
                <c:pt idx="1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54F-45A1-B95A-D75B9A9DC2A2}"/>
            </c:ext>
          </c:extLst>
        </c:ser>
        <c:ser>
          <c:idx val="1"/>
          <c:order val="1"/>
          <c:tx>
            <c:strRef>
              <c:f>'Participants Enrolled c Char3'!$C$1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5942517316226E-2"/>
                  <c:y val="-2.017220070609055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54F-45A1-B95A-D75B9A9DC2A2}"/>
                </c:ext>
              </c:extLst>
            </c:dLbl>
            <c:dLbl>
              <c:idx val="9"/>
              <c:layout>
                <c:manualLayout>
                  <c:x val="-0.69349586000997998"/>
                  <c:y val="-2.23556716982430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9.5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54F-45A1-B95A-D75B9A9DC2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Char3'!$C$2:$C$12</c:f>
              <c:numCache>
                <c:formatCode>0.00</c:formatCode>
                <c:ptCount val="11"/>
                <c:pt idx="0">
                  <c:v>9.5191165222532632</c:v>
                </c:pt>
                <c:pt idx="1">
                  <c:v>9.5191165222532632</c:v>
                </c:pt>
                <c:pt idx="2">
                  <c:v>9.5191165222532632</c:v>
                </c:pt>
                <c:pt idx="3">
                  <c:v>9.5191165222532632</c:v>
                </c:pt>
                <c:pt idx="4">
                  <c:v>9.5191165222532632</c:v>
                </c:pt>
                <c:pt idx="5">
                  <c:v>9.5191165222532632</c:v>
                </c:pt>
                <c:pt idx="6">
                  <c:v>9.5191165222532632</c:v>
                </c:pt>
                <c:pt idx="7">
                  <c:v>9.5191165222532632</c:v>
                </c:pt>
                <c:pt idx="8">
                  <c:v>9.5191165222532632</c:v>
                </c:pt>
                <c:pt idx="9">
                  <c:v>9.5191165222532632</c:v>
                </c:pt>
                <c:pt idx="10">
                  <c:v>9.5191165222532632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54F-45A1-B95A-D75B9A9DC2A2}"/>
            </c:ext>
          </c:extLst>
        </c:ser>
        <c:ser>
          <c:idx val="2"/>
          <c:order val="2"/>
          <c:tx>
            <c:strRef>
              <c:f>'Participants Enrolled c Char3'!$D$1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Char3'!$D$2:$D$12</c:f>
              <c:numCache>
                <c:formatCode>0.00</c:formatCode>
                <c:ptCount val="11"/>
                <c:pt idx="0">
                  <c:v>7.588501923926418</c:v>
                </c:pt>
                <c:pt idx="1">
                  <c:v>7.588501923926418</c:v>
                </c:pt>
                <c:pt idx="2">
                  <c:v>7.588501923926418</c:v>
                </c:pt>
                <c:pt idx="3">
                  <c:v>7.588501923926418</c:v>
                </c:pt>
                <c:pt idx="4">
                  <c:v>7.588501923926418</c:v>
                </c:pt>
                <c:pt idx="5">
                  <c:v>7.588501923926418</c:v>
                </c:pt>
                <c:pt idx="6">
                  <c:v>7.588501923926418</c:v>
                </c:pt>
                <c:pt idx="7">
                  <c:v>7.588501923926418</c:v>
                </c:pt>
                <c:pt idx="8">
                  <c:v>7.588501923926418</c:v>
                </c:pt>
                <c:pt idx="9">
                  <c:v>7.588501923926418</c:v>
                </c:pt>
                <c:pt idx="10">
                  <c:v>7.588501923926418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354F-45A1-B95A-D75B9A9DC2A2}"/>
            </c:ext>
          </c:extLst>
        </c:ser>
        <c:ser>
          <c:idx val="3"/>
          <c:order val="3"/>
          <c:tx>
            <c:strRef>
              <c:f>'Participants Enrolled c Char3'!$E$1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Char3'!$E$2:$E$12</c:f>
              <c:numCache>
                <c:formatCode>0.00</c:formatCode>
                <c:ptCount val="11"/>
                <c:pt idx="0">
                  <c:v>5.6578873255995727</c:v>
                </c:pt>
                <c:pt idx="1">
                  <c:v>5.6578873255995727</c:v>
                </c:pt>
                <c:pt idx="2">
                  <c:v>5.6578873255995727</c:v>
                </c:pt>
                <c:pt idx="3">
                  <c:v>5.6578873255995727</c:v>
                </c:pt>
                <c:pt idx="4">
                  <c:v>5.6578873255995727</c:v>
                </c:pt>
                <c:pt idx="5">
                  <c:v>5.6578873255995727</c:v>
                </c:pt>
                <c:pt idx="6">
                  <c:v>5.6578873255995727</c:v>
                </c:pt>
                <c:pt idx="7">
                  <c:v>5.6578873255995727</c:v>
                </c:pt>
                <c:pt idx="8">
                  <c:v>5.6578873255995727</c:v>
                </c:pt>
                <c:pt idx="9">
                  <c:v>5.6578873255995727</c:v>
                </c:pt>
                <c:pt idx="10">
                  <c:v>5.6578873255995727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354F-45A1-B95A-D75B9A9DC2A2}"/>
            </c:ext>
          </c:extLst>
        </c:ser>
        <c:ser>
          <c:idx val="4"/>
          <c:order val="4"/>
          <c:tx>
            <c:strRef>
              <c:f>'Participants Enrolled c Char3'!$F$1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 cap="rnd" cmpd="sng" algn="ctr">
              <a:solidFill>
                <a:schemeClr val="accent5">
                  <a:lumMod val="6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72648265771289866"/>
                  <c:y val="-2.672248392531727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354F-45A1-B95A-D75B9A9DC2A2}"/>
                </c:ext>
              </c:extLst>
            </c:dLbl>
            <c:dLbl>
              <c:idx val="9"/>
              <c:layout>
                <c:manualLayout>
                  <c:x val="3.9049789828902809E-2"/>
                  <c:y val="-2.672248392531727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3.7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354F-45A1-B95A-D75B9A9DC2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Char3'!$F$2:$F$12</c:f>
              <c:numCache>
                <c:formatCode>0.00</c:formatCode>
                <c:ptCount val="11"/>
                <c:pt idx="0">
                  <c:v>3.7272727272727271</c:v>
                </c:pt>
                <c:pt idx="1">
                  <c:v>3.7272727272727271</c:v>
                </c:pt>
                <c:pt idx="2">
                  <c:v>3.7272727272727271</c:v>
                </c:pt>
                <c:pt idx="3">
                  <c:v>3.7272727272727271</c:v>
                </c:pt>
                <c:pt idx="4">
                  <c:v>3.7272727272727271</c:v>
                </c:pt>
                <c:pt idx="5">
                  <c:v>3.7272727272727271</c:v>
                </c:pt>
                <c:pt idx="6">
                  <c:v>3.7272727272727271</c:v>
                </c:pt>
                <c:pt idx="7">
                  <c:v>3.7272727272727271</c:v>
                </c:pt>
                <c:pt idx="8">
                  <c:v>3.7272727272727271</c:v>
                </c:pt>
                <c:pt idx="9">
                  <c:v>3.7272727272727271</c:v>
                </c:pt>
                <c:pt idx="10">
                  <c:v>3.7272727272727271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354F-45A1-B95A-D75B9A9DC2A2}"/>
            </c:ext>
          </c:extLst>
        </c:ser>
        <c:ser>
          <c:idx val="5"/>
          <c:order val="5"/>
          <c:tx>
            <c:strRef>
              <c:f>'Participants Enrolled c Char3'!$G$1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Char3'!$G$2:$G$12</c:f>
              <c:numCache>
                <c:formatCode>0.00</c:formatCode>
                <c:ptCount val="11"/>
                <c:pt idx="0">
                  <c:v>1.7966581289458816</c:v>
                </c:pt>
                <c:pt idx="1">
                  <c:v>1.7966581289458816</c:v>
                </c:pt>
                <c:pt idx="2">
                  <c:v>1.7966581289458816</c:v>
                </c:pt>
                <c:pt idx="3">
                  <c:v>1.7966581289458816</c:v>
                </c:pt>
                <c:pt idx="4">
                  <c:v>1.7966581289458816</c:v>
                </c:pt>
                <c:pt idx="5">
                  <c:v>1.7966581289458816</c:v>
                </c:pt>
                <c:pt idx="6">
                  <c:v>1.7966581289458816</c:v>
                </c:pt>
                <c:pt idx="7">
                  <c:v>1.7966581289458816</c:v>
                </c:pt>
                <c:pt idx="8">
                  <c:v>1.7966581289458816</c:v>
                </c:pt>
                <c:pt idx="9">
                  <c:v>1.7966581289458816</c:v>
                </c:pt>
                <c:pt idx="10">
                  <c:v>1.7966581289458816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354F-45A1-B95A-D75B9A9DC2A2}"/>
            </c:ext>
          </c:extLst>
        </c:ser>
        <c:ser>
          <c:idx val="6"/>
          <c:order val="6"/>
          <c:tx>
            <c:strRef>
              <c:f>'Participants Enrolled c Char3'!$H$1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Char3'!$H$2:$H$12</c:f>
              <c:numCache>
                <c:formatCode>0.00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354F-45A1-B95A-D75B9A9DC2A2}"/>
            </c:ext>
          </c:extLst>
        </c:ser>
        <c:ser>
          <c:idx val="7"/>
          <c:order val="7"/>
          <c:tx>
            <c:strRef>
              <c:f>'Participants Enrolled c Char3'!$I$1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Char3'!$I$2:$I$12</c:f>
              <c:numCache>
                <c:formatCode>0.00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354F-45A1-B95A-D75B9A9DC2A2}"/>
            </c:ext>
          </c:extLst>
        </c:ser>
        <c:ser>
          <c:idx val="8"/>
          <c:order val="8"/>
          <c:tx>
            <c:strRef>
              <c:f>'Participants Enrolled c Char3'!$K$1</c:f>
              <c:strCache>
                <c:ptCount val="1"/>
                <c:pt idx="0">
                  <c:v>Enrollment Goal Per Month</c:v>
                </c:pt>
              </c:strCache>
            </c:strRef>
          </c:tx>
          <c:spPr>
            <a:ln w="19050" cap="rnd" cmpd="sng" algn="ctr">
              <a:solidFill>
                <a:schemeClr val="accent5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3722168187623162"/>
                  <c:y val="-0.521342021111989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Enrollment Goal Per Month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354F-45A1-B95A-D75B9A9DC2A2}"/>
                </c:ext>
              </c:extLst>
            </c:dLbl>
            <c:dLbl>
              <c:idx val="8"/>
              <c:layout>
                <c:manualLayout>
                  <c:x val="1.131456312321862E-3"/>
                  <c:y val="-3.6625863906749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54F-45A1-B95A-D75B9A9DC2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Char3'!$A$2:$A$12</c:f>
              <c:strCache>
                <c:ptCount val="11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  <c:pt idx="6">
                  <c:v>Jan-22</c:v>
                </c:pt>
                <c:pt idx="7">
                  <c:v>Feb-22</c:v>
                </c:pt>
                <c:pt idx="8">
                  <c:v>Mar-22</c:v>
                </c:pt>
                <c:pt idx="9">
                  <c:v>Apr-22</c:v>
                </c:pt>
                <c:pt idx="10">
                  <c:v>May-22</c:v>
                </c:pt>
              </c:strCache>
            </c:strRef>
          </c:cat>
          <c:val>
            <c:numRef>
              <c:f>'Participants Enrolled c Char3'!$K$2:$K$12</c:f>
              <c:numCache>
                <c:formatCode>General</c:formatCode>
                <c:ptCount val="11"/>
                <c:pt idx="0">
                  <c:v>3.8</c:v>
                </c:pt>
                <c:pt idx="1">
                  <c:v>4.3</c:v>
                </c:pt>
                <c:pt idx="2">
                  <c:v>4.3</c:v>
                </c:pt>
                <c:pt idx="3">
                  <c:v>14.9</c:v>
                </c:pt>
                <c:pt idx="4">
                  <c:v>14.9</c:v>
                </c:pt>
                <c:pt idx="5">
                  <c:v>14.9</c:v>
                </c:pt>
                <c:pt idx="6">
                  <c:v>14.9</c:v>
                </c:pt>
                <c:pt idx="7">
                  <c:v>14.9</c:v>
                </c:pt>
                <c:pt idx="8">
                  <c:v>14.9</c:v>
                </c:pt>
                <c:pt idx="9">
                  <c:v>14.9</c:v>
                </c:pt>
                <c:pt idx="10">
                  <c:v>14.9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354F-45A1-B95A-D75B9A9DC2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0218848"/>
        <c:axId val="1960223008"/>
      </c:lineChart>
      <c:catAx>
        <c:axId val="19602188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NICU Discharge Month -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223008"/>
        <c:crosses val="autoZero"/>
        <c:auto val="0"/>
        <c:lblAlgn val="ctr"/>
        <c:lblOffset val="100"/>
        <c:noMultiLvlLbl val="0"/>
      </c:catAx>
      <c:valAx>
        <c:axId val="19602230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Participants Followed by the RHO Program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218848"/>
        <c:crosses val="autoZero"/>
        <c:crossBetween val="midCat"/>
      </c:valAx>
      <c:spPr>
        <a:noFill/>
        <a:ln w="25400"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Recorded Home Oximetry Implementation Trial Related Barriers and Problems</a:t>
            </a:r>
          </a:p>
        </c:rich>
      </c:tx>
      <c:layout>
        <c:manualLayout>
          <c:xMode val="edge"/>
          <c:yMode val="edge"/>
          <c:x val="0.14585262286100817"/>
          <c:y val="2.25769661219092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147393784928564E-2"/>
          <c:y val="0.17426642456469524"/>
          <c:w val="0.8550535237584459"/>
          <c:h val="0.680155696131023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381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38100">
                <a:solidFill>
                  <a:srgbClr val="864DAD"/>
                </a:solidFill>
                <a:prstDash val="solid"/>
              </a:ln>
            </c:spPr>
          </c:marker>
          <c:cat>
            <c:numRef>
              <c:f>'Problem Count c Chart'!$A$2:$A$11</c:f>
              <c:numCache>
                <c:formatCode>mmm\-yy</c:formatCode>
                <c:ptCount val="10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</c:numCache>
            </c:numRef>
          </c:cat>
          <c:val>
            <c:numRef>
              <c:f>'Problem Count c Chart'!$B$2:$B$11</c:f>
              <c:numCache>
                <c:formatCode>General</c:formatCode>
                <c:ptCount val="10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5</c:v>
                </c:pt>
                <c:pt idx="9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26-40E1-A52B-E4EDB3B3C91D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3800587507942085"/>
                  <c:y val="-3.043506100229515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126-40E1-A52B-E4EDB3B3C91D}"/>
                </c:ext>
              </c:extLst>
            </c:dLbl>
            <c:dLbl>
              <c:idx val="2"/>
              <c:layout>
                <c:manualLayout>
                  <c:x val="0.53219767204813184"/>
                  <c:y val="-2.7681944115643443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126-40E1-A52B-E4EDB3B3C91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Chart'!$A$2:$A$11</c:f>
              <c:numCache>
                <c:formatCode>mmm\-yy</c:formatCode>
                <c:ptCount val="10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</c:numCache>
            </c:numRef>
          </c:cat>
          <c:val>
            <c:numRef>
              <c:f>'Problem Count c Chart'!$C$2:$C$11</c:f>
              <c:numCache>
                <c:formatCode>0.00</c:formatCode>
                <c:ptCount val="10"/>
                <c:pt idx="0">
                  <c:v>10.692853089020911</c:v>
                </c:pt>
                <c:pt idx="1">
                  <c:v>10.692853089020911</c:v>
                </c:pt>
                <c:pt idx="2">
                  <c:v>10.692853089020911</c:v>
                </c:pt>
                <c:pt idx="3">
                  <c:v>10.692853089020911</c:v>
                </c:pt>
                <c:pt idx="4" formatCode="General">
                  <c:v>10.692853089020911</c:v>
                </c:pt>
                <c:pt idx="5" formatCode="General">
                  <c:v>10.692853089020911</c:v>
                </c:pt>
                <c:pt idx="6" formatCode="General">
                  <c:v>10.692853089020911</c:v>
                </c:pt>
                <c:pt idx="7" formatCode="General">
                  <c:v>10.692853089020911</c:v>
                </c:pt>
                <c:pt idx="8" formatCode="General">
                  <c:v>10.692853089020911</c:v>
                </c:pt>
                <c:pt idx="9" formatCode="General">
                  <c:v>10.692853089020911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126-40E1-A52B-E4EDB3B3C91D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Chart'!$A$2:$A$11</c:f>
              <c:numCache>
                <c:formatCode>mmm\-yy</c:formatCode>
                <c:ptCount val="10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</c:numCache>
            </c:numRef>
          </c:cat>
          <c:val>
            <c:numRef>
              <c:f>'Problem Count c Chart'!$D$2:$D$11</c:f>
              <c:numCache>
                <c:formatCode>0.00</c:formatCode>
                <c:ptCount val="10"/>
                <c:pt idx="0">
                  <c:v>8.5952353926806069</c:v>
                </c:pt>
                <c:pt idx="1">
                  <c:v>8.5952353926806069</c:v>
                </c:pt>
                <c:pt idx="2">
                  <c:v>8.5952353926806069</c:v>
                </c:pt>
                <c:pt idx="3">
                  <c:v>8.5952353926806069</c:v>
                </c:pt>
                <c:pt idx="4" formatCode="General">
                  <c:v>8.5952353926806069</c:v>
                </c:pt>
                <c:pt idx="5" formatCode="General">
                  <c:v>8.5952353926806069</c:v>
                </c:pt>
                <c:pt idx="6" formatCode="General">
                  <c:v>8.5952353926806069</c:v>
                </c:pt>
                <c:pt idx="7" formatCode="General">
                  <c:v>8.5952353926806069</c:v>
                </c:pt>
                <c:pt idx="8" formatCode="General">
                  <c:v>8.5952353926806069</c:v>
                </c:pt>
                <c:pt idx="9" formatCode="General">
                  <c:v>8.5952353926806069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126-40E1-A52B-E4EDB3B3C91D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Chart'!$A$2:$A$11</c:f>
              <c:numCache>
                <c:formatCode>mmm\-yy</c:formatCode>
                <c:ptCount val="10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</c:numCache>
            </c:numRef>
          </c:cat>
          <c:val>
            <c:numRef>
              <c:f>'Problem Count c Chart'!$E$2:$E$11</c:f>
              <c:numCache>
                <c:formatCode>0.00</c:formatCode>
                <c:ptCount val="10"/>
                <c:pt idx="0">
                  <c:v>6.4976176963403036</c:v>
                </c:pt>
                <c:pt idx="1">
                  <c:v>6.4976176963403036</c:v>
                </c:pt>
                <c:pt idx="2">
                  <c:v>6.4976176963403036</c:v>
                </c:pt>
                <c:pt idx="3">
                  <c:v>6.4976176963403036</c:v>
                </c:pt>
                <c:pt idx="4" formatCode="General">
                  <c:v>6.4976176963403036</c:v>
                </c:pt>
                <c:pt idx="5" formatCode="General">
                  <c:v>6.4976176963403036</c:v>
                </c:pt>
                <c:pt idx="6" formatCode="General">
                  <c:v>6.4976176963403036</c:v>
                </c:pt>
                <c:pt idx="7" formatCode="General">
                  <c:v>6.4976176963403036</c:v>
                </c:pt>
                <c:pt idx="8" formatCode="General">
                  <c:v>6.4976176963403036</c:v>
                </c:pt>
                <c:pt idx="9" formatCode="General">
                  <c:v>6.4976176963403036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126-40E1-A52B-E4EDB3B3C91D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4925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1516067897528328"/>
                  <c:y val="-2.546144479458591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D126-40E1-A52B-E4EDB3B3C91D}"/>
                </c:ext>
              </c:extLst>
            </c:dLbl>
            <c:dLbl>
              <c:idx val="2"/>
              <c:layout>
                <c:manualLayout>
                  <c:x val="0.49847344759861867"/>
                  <c:y val="-3.257176167563388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126-40E1-A52B-E4EDB3B3C91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Chart'!$A$2:$A$11</c:f>
              <c:numCache>
                <c:formatCode>mmm\-yy</c:formatCode>
                <c:ptCount val="10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</c:numCache>
            </c:numRef>
          </c:cat>
          <c:val>
            <c:numRef>
              <c:f>'Problem Count c Chart'!$F$2:$F$11</c:f>
              <c:numCache>
                <c:formatCode>0.00</c:formatCode>
                <c:ptCount val="10"/>
                <c:pt idx="0">
                  <c:v>4.4000000000000004</c:v>
                </c:pt>
                <c:pt idx="1">
                  <c:v>4.4000000000000004</c:v>
                </c:pt>
                <c:pt idx="2">
                  <c:v>4.4000000000000004</c:v>
                </c:pt>
                <c:pt idx="3">
                  <c:v>4.4000000000000004</c:v>
                </c:pt>
                <c:pt idx="4">
                  <c:v>4.4000000000000004</c:v>
                </c:pt>
                <c:pt idx="5">
                  <c:v>4.4000000000000004</c:v>
                </c:pt>
                <c:pt idx="6" formatCode="General">
                  <c:v>4.4000000000000004</c:v>
                </c:pt>
                <c:pt idx="7" formatCode="General">
                  <c:v>4.4000000000000004</c:v>
                </c:pt>
                <c:pt idx="8" formatCode="General">
                  <c:v>4.4000000000000004</c:v>
                </c:pt>
                <c:pt idx="9" formatCode="General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126-40E1-A52B-E4EDB3B3C91D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Chart'!$A$2:$A$11</c:f>
              <c:numCache>
                <c:formatCode>mmm\-yy</c:formatCode>
                <c:ptCount val="10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</c:numCache>
            </c:numRef>
          </c:cat>
          <c:val>
            <c:numRef>
              <c:f>'Problem Count c Chart'!$G$2:$G$11</c:f>
              <c:numCache>
                <c:formatCode>0.00</c:formatCode>
                <c:ptCount val="10"/>
                <c:pt idx="0">
                  <c:v>2.3023823036596971</c:v>
                </c:pt>
                <c:pt idx="1">
                  <c:v>2.3023823036596971</c:v>
                </c:pt>
                <c:pt idx="2">
                  <c:v>2.3023823036596971</c:v>
                </c:pt>
                <c:pt idx="3">
                  <c:v>2.3023823036596971</c:v>
                </c:pt>
                <c:pt idx="4" formatCode="General">
                  <c:v>2.3023823036596971</c:v>
                </c:pt>
                <c:pt idx="5" formatCode="General">
                  <c:v>2.3023823036596971</c:v>
                </c:pt>
                <c:pt idx="6" formatCode="General">
                  <c:v>2.3023823036596971</c:v>
                </c:pt>
                <c:pt idx="7" formatCode="General">
                  <c:v>2.3023823036596971</c:v>
                </c:pt>
                <c:pt idx="8" formatCode="General">
                  <c:v>2.3023823036596971</c:v>
                </c:pt>
                <c:pt idx="9" formatCode="General">
                  <c:v>2.3023823036596971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126-40E1-A52B-E4EDB3B3C91D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Chart'!$A$2:$A$11</c:f>
              <c:numCache>
                <c:formatCode>mmm\-yy</c:formatCode>
                <c:ptCount val="10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</c:numCache>
            </c:numRef>
          </c:cat>
          <c:val>
            <c:numRef>
              <c:f>'Problem Count c Chart'!$H$2:$H$11</c:f>
              <c:numCache>
                <c:formatCode>0.00</c:formatCode>
                <c:ptCount val="10"/>
                <c:pt idx="0">
                  <c:v>0.20476460731939383</c:v>
                </c:pt>
                <c:pt idx="1">
                  <c:v>0.20476460731939383</c:v>
                </c:pt>
                <c:pt idx="2">
                  <c:v>0.20476460731939383</c:v>
                </c:pt>
                <c:pt idx="3">
                  <c:v>0.20476460731939383</c:v>
                </c:pt>
                <c:pt idx="4" formatCode="General">
                  <c:v>0.20476460731939383</c:v>
                </c:pt>
                <c:pt idx="5" formatCode="General">
                  <c:v>0.20476460731939383</c:v>
                </c:pt>
                <c:pt idx="6" formatCode="General">
                  <c:v>0.20476460731939383</c:v>
                </c:pt>
                <c:pt idx="7" formatCode="General">
                  <c:v>0.20476460731939383</c:v>
                </c:pt>
                <c:pt idx="8" formatCode="General">
                  <c:v>0.20476460731939383</c:v>
                </c:pt>
                <c:pt idx="9" formatCode="General">
                  <c:v>0.20476460731939383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126-40E1-A52B-E4EDB3B3C91D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Chart'!$A$2:$A$11</c:f>
              <c:numCache>
                <c:formatCode>mmm\-yy</c:formatCode>
                <c:ptCount val="10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</c:numCache>
            </c:numRef>
          </c:cat>
          <c:val>
            <c:numRef>
              <c:f>'Problem Count c Chart'!$I$2:$I$11</c:f>
              <c:numCache>
                <c:formatCode>0.00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D126-40E1-A52B-E4EDB3B3C9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Implementation Month-Year</a:t>
                </a:r>
              </a:p>
            </c:rich>
          </c:tx>
          <c:overlay val="0"/>
        </c:title>
        <c:numFmt formatCode="mmm\-yy" sourceLinked="1"/>
        <c:majorTickMark val="out"/>
        <c:minorTickMark val="none"/>
        <c:tickLblPos val="nextTo"/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Barrier or Problem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8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8190862860892387E-2"/>
          <c:y val="0.16275328083989501"/>
          <c:w val="0.24682455708661416"/>
          <c:h val="0.4387992125984251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pct5">
                <a:fgClr>
                  <a:schemeClr val="bg1"/>
                </a:fgClr>
                <a:bgClr>
                  <a:srgbClr val="A8C8E6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70-45A2-A578-4D965C10FDBE}"/>
              </c:ext>
            </c:extLst>
          </c:dPt>
          <c:dPt>
            <c:idx val="1"/>
            <c:bubble3D val="0"/>
            <c:spPr>
              <a:pattFill prst="pct5">
                <a:fgClr>
                  <a:schemeClr val="bg1"/>
                </a:fgClr>
                <a:bgClr>
                  <a:srgbClr val="92C6DE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70-45A2-A578-4D965C10FDBE}"/>
              </c:ext>
            </c:extLst>
          </c:dPt>
          <c:dPt>
            <c:idx val="2"/>
            <c:bubble3D val="0"/>
            <c:spPr>
              <a:pattFill prst="pct5">
                <a:fgClr>
                  <a:schemeClr val="bg1"/>
                </a:fgClr>
                <a:bgClr>
                  <a:srgbClr val="56C3F4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70-45A2-A578-4D965C10FDBE}"/>
              </c:ext>
            </c:extLst>
          </c:dPt>
          <c:dPt>
            <c:idx val="3"/>
            <c:bubble3D val="0"/>
            <c:explosion val="1"/>
            <c:spPr>
              <a:pattFill prst="pct5">
                <a:fgClr>
                  <a:schemeClr val="bg1"/>
                </a:fgClr>
                <a:bgClr>
                  <a:srgbClr val="0099CC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670-45A2-A578-4D965C10FDBE}"/>
              </c:ext>
            </c:extLst>
          </c:dPt>
          <c:dPt>
            <c:idx val="4"/>
            <c:bubble3D val="0"/>
            <c:spPr>
              <a:pattFill prst="pct5">
                <a:fgClr>
                  <a:schemeClr val="bg1"/>
                </a:fgClr>
                <a:bgClr>
                  <a:srgbClr val="4288B8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670-45A2-A578-4D965C10FDBE}"/>
              </c:ext>
            </c:extLst>
          </c:dPt>
          <c:dPt>
            <c:idx val="5"/>
            <c:bubble3D val="0"/>
            <c:spPr>
              <a:pattFill prst="pct5">
                <a:fgClr>
                  <a:schemeClr val="bg1"/>
                </a:fgClr>
                <a:bgClr>
                  <a:srgbClr val="005782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670-45A2-A578-4D965C10FDBE}"/>
              </c:ext>
            </c:extLst>
          </c:dPt>
          <c:dPt>
            <c:idx val="6"/>
            <c:bubble3D val="0"/>
            <c:explosion val="1"/>
            <c:spPr>
              <a:pattFill prst="pct5">
                <a:fgClr>
                  <a:schemeClr val="bg1"/>
                </a:fgClr>
                <a:bgClr>
                  <a:srgbClr val="314965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670-45A2-A578-4D965C10FDBE}"/>
              </c:ext>
            </c:extLst>
          </c:dPt>
          <c:dPt>
            <c:idx val="7"/>
            <c:bubble3D val="0"/>
            <c:spPr>
              <a:solidFill>
                <a:srgbClr val="5A907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670-45A2-A578-4D965C10FDBE}"/>
              </c:ext>
            </c:extLst>
          </c:dPt>
          <c:dPt>
            <c:idx val="8"/>
            <c:bubble3D val="0"/>
            <c:spPr>
              <a:solidFill>
                <a:srgbClr val="8680A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670-45A2-A578-4D965C10FDB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670-45A2-A578-4D965C10FDBE}"/>
              </c:ext>
            </c:extLst>
          </c:dPt>
          <c:dPt>
            <c:idx val="10"/>
            <c:bubble3D val="0"/>
            <c:spPr>
              <a:solidFill>
                <a:srgbClr val="F6BC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8670-45A2-A578-4D965C10FDBE}"/>
              </c:ext>
            </c:extLst>
          </c:dPt>
          <c:dPt>
            <c:idx val="11"/>
            <c:bubble3D val="0"/>
            <c:spPr>
              <a:solidFill>
                <a:srgbClr val="EDD26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8670-45A2-A578-4D965C10FDBE}"/>
              </c:ext>
            </c:extLst>
          </c:dPt>
          <c:dPt>
            <c:idx val="12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8670-45A2-A578-4D965C10FDB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8670-45A2-A578-4D965C10FDB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8670-45A2-A578-4D965C10FDB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8670-45A2-A578-4D965C10FDB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8670-45A2-A578-4D965C10FDBE}"/>
                </c:ext>
              </c:extLst>
            </c:dLbl>
            <c:dLbl>
              <c:idx val="4"/>
              <c:layout>
                <c:manualLayout>
                  <c:x val="3.564919619422572E-3"/>
                  <c:y val="-6.97938893262899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670-45A2-A578-4D965C10FDBE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8670-45A2-A578-4D965C10FDBE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670-45A2-A578-4D965C10FDBE}"/>
                </c:ext>
              </c:extLst>
            </c:dLbl>
            <c:dLbl>
              <c:idx val="11"/>
              <c:layout>
                <c:manualLayout>
                  <c:x val="2.0103592519685031E-2"/>
                  <c:y val="1.30772478357457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45623494243773E-2"/>
                      <c:h val="4.0778625100019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8670-45A2-A578-4D965C10FD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noFill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Graph!$A$2:$A$14</c:f>
              <c:strCache>
                <c:ptCount val="13"/>
                <c:pt idx="0">
                  <c:v>Technological barrier with SafetyNet connection (no data captured)</c:v>
                </c:pt>
                <c:pt idx="1">
                  <c:v>Wi-Fi connectivity issues (no data captured)</c:v>
                </c:pt>
                <c:pt idx="2">
                  <c:v>Patient not connected to oximeter (no data captured)</c:v>
                </c:pt>
                <c:pt idx="3">
                  <c:v>Damaged equipment: probes, cord etc. (no data captured)</c:v>
                </c:pt>
                <c:pt idx="4">
                  <c:v>Wrong device provided (no data captured)</c:v>
                </c:pt>
                <c:pt idx="5">
                  <c:v>Currently Admitted (no data captured)</c:v>
                </c:pt>
                <c:pt idx="6">
                  <c:v>No data captured, reason unknown</c:v>
                </c:pt>
                <c:pt idx="7">
                  <c:v>Provider did not follow guideline suggestion</c:v>
                </c:pt>
                <c:pt idx="8">
                  <c:v>Did not meet minimum time but change in flow rate occurred anyway</c:v>
                </c:pt>
                <c:pt idx="9">
                  <c:v>Data was not analyzed at set time</c:v>
                </c:pt>
                <c:pt idx="10">
                  <c:v>Parent felt uncomfortable changing flow rate</c:v>
                </c:pt>
                <c:pt idx="11">
                  <c:v>Parent titrated flow rates</c:v>
                </c:pt>
                <c:pt idx="12">
                  <c:v>Unable to get in contact with parents to provide recommendation</c:v>
                </c:pt>
              </c:strCache>
            </c:strRef>
          </c:cat>
          <c:val>
            <c:numRef>
              <c:f>Graph!$B$2:$B$14</c:f>
              <c:numCache>
                <c:formatCode>General</c:formatCode>
                <c:ptCount val="13"/>
                <c:pt idx="0">
                  <c:v>45</c:v>
                </c:pt>
                <c:pt idx="1">
                  <c:v>26</c:v>
                </c:pt>
                <c:pt idx="2">
                  <c:v>15</c:v>
                </c:pt>
                <c:pt idx="3">
                  <c:v>23</c:v>
                </c:pt>
                <c:pt idx="4">
                  <c:v>6</c:v>
                </c:pt>
                <c:pt idx="5">
                  <c:v>4</c:v>
                </c:pt>
                <c:pt idx="6">
                  <c:v>51</c:v>
                </c:pt>
                <c:pt idx="7">
                  <c:v>52</c:v>
                </c:pt>
                <c:pt idx="8">
                  <c:v>2</c:v>
                </c:pt>
                <c:pt idx="9">
                  <c:v>0</c:v>
                </c:pt>
                <c:pt idx="10">
                  <c:v>19</c:v>
                </c:pt>
                <c:pt idx="11">
                  <c:v>9</c:v>
                </c:pt>
                <c:pt idx="1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8670-45A2-A578-4D965C10FDB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ysClr val="window" lastClr="FFFFFF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032086614173217"/>
          <c:y val="0.16479031787693202"/>
          <c:w val="0.38646054790026246"/>
          <c:h val="0.707903178769320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Percent Compliance with the Recorded Home Oximetry Algorithm Across All Implementation Sites</a:t>
            </a:r>
          </a:p>
        </c:rich>
      </c:tx>
      <c:layout>
        <c:manualLayout>
          <c:xMode val="edge"/>
          <c:yMode val="edge"/>
          <c:x val="9.0423546180480929E-2"/>
          <c:y val="3.72819175453408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962795733232"/>
          <c:y val="0.19813739018268636"/>
          <c:w val="0.77606637831985703"/>
          <c:h val="0.62898430412730255"/>
        </c:manualLayout>
      </c:layout>
      <c:lineChart>
        <c:grouping val="standard"/>
        <c:varyColors val="0"/>
        <c:ser>
          <c:idx val="0"/>
          <c:order val="0"/>
          <c:tx>
            <c:strRef>
              <c:f>'Compliance Research Meeting'!$B$1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254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strRef>
              <c:f>'Compliance Research Meeting'!$A$2:$A$11</c:f>
              <c:strCache>
                <c:ptCount val="10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</c:strCache>
            </c:strRef>
          </c:cat>
          <c:val>
            <c:numRef>
              <c:f>'Compliance Research Meeting'!$B$2:$B$11</c:f>
              <c:numCache>
                <c:formatCode>0%</c:formatCode>
                <c:ptCount val="10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0.91</c:v>
                </c:pt>
                <c:pt idx="5">
                  <c:v>0.96703296703296704</c:v>
                </c:pt>
                <c:pt idx="6">
                  <c:v>0.956989247311828</c:v>
                </c:pt>
                <c:pt idx="7">
                  <c:v>0.93388429752066116</c:v>
                </c:pt>
                <c:pt idx="8">
                  <c:v>0.87591240875912413</c:v>
                </c:pt>
                <c:pt idx="9">
                  <c:v>0.86614173228346458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27-4B4E-A9CE-5718E03AB4B0}"/>
            </c:ext>
          </c:extLst>
        </c:ser>
        <c:ser>
          <c:idx val="1"/>
          <c:order val="1"/>
          <c:tx>
            <c:strRef>
              <c:f>'Compliance Research Meeting'!$C$1</c:f>
              <c:strCache>
                <c:ptCount val="1"/>
                <c:pt idx="0">
                  <c:v>UCL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7987786532501E-2"/>
                  <c:y val="-2.021858036591172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D27-4B4E-A9CE-5718E03AB4B0}"/>
                </c:ext>
              </c:extLst>
            </c:dLbl>
            <c:dLbl>
              <c:idx val="2"/>
              <c:layout>
                <c:manualLayout>
                  <c:x val="-1.4667987786532501E-2"/>
                  <c:y val="-2.0218580365911728E-2"/>
                </c:manualLayout>
              </c:layout>
              <c:numFmt formatCode="0.00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27-4B4E-A9CE-5718E03AB4B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Meeting'!$A$2:$A$11</c:f>
              <c:strCache>
                <c:ptCount val="10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</c:strCache>
            </c:strRef>
          </c:cat>
          <c:val>
            <c:numRef>
              <c:f>'Compliance Research Meeting'!$C$2:$C$11</c:f>
              <c:numCache>
                <c:formatCode>0.0000</c:formatCode>
                <c:ptCount val="10"/>
                <c:pt idx="0">
                  <c:v>1.0370218343170368</c:v>
                </c:pt>
                <c:pt idx="1">
                  <c:v>1.0370218343170368</c:v>
                </c:pt>
                <c:pt idx="2">
                  <c:v>1.0370218343170368</c:v>
                </c:pt>
                <c:pt idx="3">
                  <c:v>1.0370218343170368</c:v>
                </c:pt>
                <c:pt idx="4">
                  <c:v>1.0370218343170368</c:v>
                </c:pt>
                <c:pt idx="5">
                  <c:v>1.0370218343170368</c:v>
                </c:pt>
                <c:pt idx="6">
                  <c:v>1.0370218343170368</c:v>
                </c:pt>
                <c:pt idx="7">
                  <c:v>1.0370218343170368</c:v>
                </c:pt>
                <c:pt idx="8">
                  <c:v>1.0370218343170368</c:v>
                </c:pt>
                <c:pt idx="9">
                  <c:v>1.0370218343170368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27-4B4E-A9CE-5718E03AB4B0}"/>
            </c:ext>
          </c:extLst>
        </c:ser>
        <c:ser>
          <c:idx val="2"/>
          <c:order val="2"/>
          <c:tx>
            <c:strRef>
              <c:f>'Compliance Research Meeting'!$D$1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Meeting'!$A$2:$A$11</c:f>
              <c:strCache>
                <c:ptCount val="10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</c:strCache>
            </c:strRef>
          </c:cat>
          <c:val>
            <c:numRef>
              <c:f>'Compliance Research Meeting'!$D$2:$D$11</c:f>
              <c:numCache>
                <c:formatCode>0%</c:formatCode>
                <c:ptCount val="10"/>
                <c:pt idx="0">
                  <c:v>0.98937724665268678</c:v>
                </c:pt>
                <c:pt idx="1">
                  <c:v>0.98937724665268678</c:v>
                </c:pt>
                <c:pt idx="2">
                  <c:v>0.98937724665268678</c:v>
                </c:pt>
                <c:pt idx="3">
                  <c:v>0.98937724665268678</c:v>
                </c:pt>
                <c:pt idx="4" formatCode="0.0000">
                  <c:v>0.98937724665268678</c:v>
                </c:pt>
                <c:pt idx="5" formatCode="0.0000">
                  <c:v>0.98937724665268678</c:v>
                </c:pt>
                <c:pt idx="6" formatCode="0.0000">
                  <c:v>0.98937724665268678</c:v>
                </c:pt>
                <c:pt idx="7" formatCode="0.0000">
                  <c:v>0.98937724665268678</c:v>
                </c:pt>
                <c:pt idx="8" formatCode="0.0000">
                  <c:v>0.98937724665268678</c:v>
                </c:pt>
                <c:pt idx="9" formatCode="0.0000">
                  <c:v>0.98937724665268678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D27-4B4E-A9CE-5718E03AB4B0}"/>
            </c:ext>
          </c:extLst>
        </c:ser>
        <c:ser>
          <c:idx val="3"/>
          <c:order val="3"/>
          <c:tx>
            <c:strRef>
              <c:f>'Compliance Research Meeting'!$E$1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Meeting'!$A$2:$A$11</c:f>
              <c:strCache>
                <c:ptCount val="10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</c:strCache>
            </c:strRef>
          </c:cat>
          <c:val>
            <c:numRef>
              <c:f>'Compliance Research Meeting'!$E$2:$E$11</c:f>
              <c:numCache>
                <c:formatCode>0%</c:formatCode>
                <c:ptCount val="10"/>
                <c:pt idx="0">
                  <c:v>0.94173265898833691</c:v>
                </c:pt>
                <c:pt idx="1">
                  <c:v>0.94173265898833691</c:v>
                </c:pt>
                <c:pt idx="2">
                  <c:v>0.94173265898833691</c:v>
                </c:pt>
                <c:pt idx="3">
                  <c:v>0.94173265898833691</c:v>
                </c:pt>
                <c:pt idx="4" formatCode="0.0000">
                  <c:v>0.94173265898833691</c:v>
                </c:pt>
                <c:pt idx="5" formatCode="0.0000">
                  <c:v>0.94173265898833691</c:v>
                </c:pt>
                <c:pt idx="6" formatCode="0.0000">
                  <c:v>0.94173265898833691</c:v>
                </c:pt>
                <c:pt idx="7" formatCode="0.0000">
                  <c:v>0.94173265898833691</c:v>
                </c:pt>
                <c:pt idx="8" formatCode="0.0000">
                  <c:v>0.94173265898833691</c:v>
                </c:pt>
                <c:pt idx="9" formatCode="0.0000">
                  <c:v>0.94173265898833691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D27-4B4E-A9CE-5718E03AB4B0}"/>
            </c:ext>
          </c:extLst>
        </c:ser>
        <c:ser>
          <c:idx val="4"/>
          <c:order val="4"/>
          <c:tx>
            <c:strRef>
              <c:f>'Compliance Research Meeting'!$F$1</c:f>
              <c:strCache>
                <c:ptCount val="1"/>
                <c:pt idx="0">
                  <c:v>Average</c:v>
                </c:pt>
              </c:strCache>
            </c:strRef>
          </c:tx>
          <c:spPr>
            <a:ln w="190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8916282925820449"/>
                  <c:y val="-3.8747754059107332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entury Gothic" panose="020B0502020202020204" pitchFamily="34" charset="0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D27-4B4E-A9CE-5718E03AB4B0}"/>
                </c:ext>
              </c:extLst>
            </c:dLbl>
            <c:dLbl>
              <c:idx val="2"/>
              <c:layout>
                <c:manualLayout>
                  <c:x val="0.52345076193737916"/>
                  <c:y val="-3.8747754059107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D27-4B4E-A9CE-5718E03AB4B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Meeting'!$A$2:$A$11</c:f>
              <c:strCache>
                <c:ptCount val="10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</c:strCache>
            </c:strRef>
          </c:cat>
          <c:val>
            <c:numRef>
              <c:f>'Compliance Research Meeting'!$F$2:$F$11</c:f>
              <c:numCache>
                <c:formatCode>0%</c:formatCode>
                <c:ptCount val="10"/>
                <c:pt idx="0">
                  <c:v>0.89408807132398704</c:v>
                </c:pt>
                <c:pt idx="1">
                  <c:v>0.89408807132398704</c:v>
                </c:pt>
                <c:pt idx="2">
                  <c:v>0.89408807132398704</c:v>
                </c:pt>
                <c:pt idx="3">
                  <c:v>0.89408807132398704</c:v>
                </c:pt>
                <c:pt idx="4">
                  <c:v>0.89408807132398704</c:v>
                </c:pt>
                <c:pt idx="5">
                  <c:v>0.89408807132398704</c:v>
                </c:pt>
                <c:pt idx="6">
                  <c:v>0.89408807132398704</c:v>
                </c:pt>
                <c:pt idx="7">
                  <c:v>0.89408807132398704</c:v>
                </c:pt>
                <c:pt idx="8">
                  <c:v>0.89408807132398704</c:v>
                </c:pt>
                <c:pt idx="9" formatCode="0.0000">
                  <c:v>0.89408807132398704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D27-4B4E-A9CE-5718E03AB4B0}"/>
            </c:ext>
          </c:extLst>
        </c:ser>
        <c:ser>
          <c:idx val="5"/>
          <c:order val="5"/>
          <c:tx>
            <c:strRef>
              <c:f>'Compliance Research Meeting'!$G$1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Meeting'!$A$2:$A$11</c:f>
              <c:strCache>
                <c:ptCount val="10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</c:strCache>
            </c:strRef>
          </c:cat>
          <c:val>
            <c:numRef>
              <c:f>'Compliance Research Meeting'!$G$2:$G$11</c:f>
              <c:numCache>
                <c:formatCode>0%</c:formatCode>
                <c:ptCount val="10"/>
                <c:pt idx="0">
                  <c:v>0.84644348365963717</c:v>
                </c:pt>
                <c:pt idx="1">
                  <c:v>0.84644348365963717</c:v>
                </c:pt>
                <c:pt idx="2">
                  <c:v>0.84644348365963717</c:v>
                </c:pt>
                <c:pt idx="3">
                  <c:v>0.84644348365963717</c:v>
                </c:pt>
                <c:pt idx="4" formatCode="0.0000">
                  <c:v>0.84644348365963717</c:v>
                </c:pt>
                <c:pt idx="5" formatCode="0.0000">
                  <c:v>0.84644348365963717</c:v>
                </c:pt>
                <c:pt idx="6" formatCode="0.0000">
                  <c:v>0.84644348365963717</c:v>
                </c:pt>
                <c:pt idx="7" formatCode="0.0000">
                  <c:v>0.84644348365963717</c:v>
                </c:pt>
                <c:pt idx="8" formatCode="0.0000">
                  <c:v>0.84644348365963717</c:v>
                </c:pt>
                <c:pt idx="9" formatCode="0.0000">
                  <c:v>0.84644348365963717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1D27-4B4E-A9CE-5718E03AB4B0}"/>
            </c:ext>
          </c:extLst>
        </c:ser>
        <c:ser>
          <c:idx val="6"/>
          <c:order val="6"/>
          <c:tx>
            <c:strRef>
              <c:f>'Compliance Research Meeting'!$H$1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Meeting'!$A$2:$A$11</c:f>
              <c:strCache>
                <c:ptCount val="10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</c:strCache>
            </c:strRef>
          </c:cat>
          <c:val>
            <c:numRef>
              <c:f>'Compliance Research Meeting'!$H$2:$H$11</c:f>
              <c:numCache>
                <c:formatCode>0%</c:formatCode>
                <c:ptCount val="10"/>
                <c:pt idx="0">
                  <c:v>0.79879889599528731</c:v>
                </c:pt>
                <c:pt idx="1">
                  <c:v>0.79879889599528731</c:v>
                </c:pt>
                <c:pt idx="2">
                  <c:v>0.79879889599528731</c:v>
                </c:pt>
                <c:pt idx="3">
                  <c:v>0.79879889599528731</c:v>
                </c:pt>
                <c:pt idx="4" formatCode="0.0000">
                  <c:v>0.79879889599528731</c:v>
                </c:pt>
                <c:pt idx="5" formatCode="0.0000">
                  <c:v>0.79879889599528731</c:v>
                </c:pt>
                <c:pt idx="6" formatCode="0.0000">
                  <c:v>0.79879889599528731</c:v>
                </c:pt>
                <c:pt idx="7" formatCode="0.0000">
                  <c:v>0.79879889599528731</c:v>
                </c:pt>
                <c:pt idx="8" formatCode="0.0000">
                  <c:v>0.79879889599528731</c:v>
                </c:pt>
                <c:pt idx="9" formatCode="0.0000">
                  <c:v>0.79879889599528731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1D27-4B4E-A9CE-5718E03AB4B0}"/>
            </c:ext>
          </c:extLst>
        </c:ser>
        <c:ser>
          <c:idx val="7"/>
          <c:order val="7"/>
          <c:tx>
            <c:strRef>
              <c:f>'Compliance Research Meeting'!$I$1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9CC7CE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8559912888571373"/>
                  <c:y val="-4.49241675033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D27-4B4E-A9CE-5718E03AB4B0}"/>
                </c:ext>
              </c:extLst>
            </c:dLbl>
            <c:dLbl>
              <c:idx val="2"/>
              <c:layout>
                <c:manualLayout>
                  <c:x val="0.51988706156488818"/>
                  <c:y val="-2.9483133892728344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D27-4B4E-A9CE-5718E03AB4B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Meeting'!$A$2:$A$11</c:f>
              <c:strCache>
                <c:ptCount val="10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(n=121)</c:v>
                </c:pt>
                <c:pt idx="8">
                  <c:v>Mar. 2022 (n=137)</c:v>
                </c:pt>
                <c:pt idx="9">
                  <c:v>Apr. 2022 (n=127)</c:v>
                </c:pt>
              </c:strCache>
            </c:strRef>
          </c:cat>
          <c:val>
            <c:numRef>
              <c:f>'Compliance Research Meeting'!$I$2:$I$11</c:f>
              <c:numCache>
                <c:formatCode>0%</c:formatCode>
                <c:ptCount val="10"/>
                <c:pt idx="0">
                  <c:v>0.75115430833093733</c:v>
                </c:pt>
                <c:pt idx="1">
                  <c:v>0.75115430833093733</c:v>
                </c:pt>
                <c:pt idx="2">
                  <c:v>0.75115430833093733</c:v>
                </c:pt>
                <c:pt idx="3">
                  <c:v>0.75115430833093733</c:v>
                </c:pt>
                <c:pt idx="4" formatCode="0.0000">
                  <c:v>0.75115430833093733</c:v>
                </c:pt>
                <c:pt idx="5" formatCode="0.0000">
                  <c:v>0.75115430833093733</c:v>
                </c:pt>
                <c:pt idx="6" formatCode="0.0000">
                  <c:v>0.75115430833093733</c:v>
                </c:pt>
                <c:pt idx="7" formatCode="0.0000">
                  <c:v>0.75115430833093733</c:v>
                </c:pt>
                <c:pt idx="8" formatCode="0.0000">
                  <c:v>0.75115430833093733</c:v>
                </c:pt>
                <c:pt idx="9" formatCode="0.0000">
                  <c:v>0.75115430833093733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1D27-4B4E-A9CE-5718E03AB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Report Month, (N=Total number of reports for that month)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Compliance with the RHO Algorithm</a:t>
                </a:r>
              </a:p>
            </c:rich>
          </c:tx>
          <c:layout>
            <c:manualLayout>
              <c:xMode val="edge"/>
              <c:yMode val="edge"/>
              <c:x val="5.5190370724831758E-3"/>
              <c:y val="0.20329687955672204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632202864"/>
        <c:crosses val="autoZero"/>
        <c:crossBetween val="midCat"/>
      </c:valAx>
      <c:spPr>
        <a:noFill/>
        <a:ln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Reason's For Providers Not Following the RHO Algorithm's Decision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Growth Concerns</c:v>
                </c:pt>
                <c:pt idx="1">
                  <c:v>Recent or Current Illness</c:v>
                </c:pt>
                <c:pt idx="2">
                  <c:v>Feeding Intolerance</c:v>
                </c:pt>
                <c:pt idx="3">
                  <c:v>Increased WOB</c:v>
                </c:pt>
                <c:pt idx="4">
                  <c:v>Felt Comfortable Maintaining</c:v>
                </c:pt>
                <c:pt idx="5">
                  <c:v>Patient Not Seen Outpatient Yet</c:v>
                </c:pt>
                <c:pt idx="6">
                  <c:v>Data Thought to be Artifact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38</c:v>
                </c:pt>
                <c:pt idx="5">
                  <c:v>4</c:v>
                </c:pt>
                <c:pt idx="6">
                  <c:v>12</c:v>
                </c:pt>
                <c:pt idx="7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3A-4218-94CC-52DFB6838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1034976"/>
        <c:axId val="71033728"/>
      </c:barChart>
      <c:catAx>
        <c:axId val="71034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33728"/>
        <c:crosses val="autoZero"/>
        <c:auto val="1"/>
        <c:lblAlgn val="ctr"/>
        <c:lblOffset val="100"/>
        <c:noMultiLvlLbl val="0"/>
      </c:catAx>
      <c:valAx>
        <c:axId val="71033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Instances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03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How Physician Compliance with the RHO Algorithm Impacts Duration of HOT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trendline>
            <c:spPr>
              <a:ln w="9525" cap="rnd">
                <a:solidFill>
                  <a:schemeClr val="accent1"/>
                </a:solidFill>
              </a:ln>
              <a:effectLst/>
            </c:spPr>
            <c:trendlineType val="linear"/>
            <c:dispRSqr val="0"/>
            <c:dispEq val="0"/>
          </c:trendline>
          <c:xVal>
            <c:numRef>
              <c:f>'RecordedHomeOximetry-Compliance'!$H$2:$H$33</c:f>
              <c:numCache>
                <c:formatCode>General</c:formatCode>
                <c:ptCount val="32"/>
                <c:pt idx="0">
                  <c:v>90</c:v>
                </c:pt>
                <c:pt idx="1">
                  <c:v>86.666666669999998</c:v>
                </c:pt>
                <c:pt idx="2">
                  <c:v>84.61538462</c:v>
                </c:pt>
                <c:pt idx="3">
                  <c:v>100</c:v>
                </c:pt>
                <c:pt idx="4">
                  <c:v>100</c:v>
                </c:pt>
                <c:pt idx="5">
                  <c:v>91.666666669999998</c:v>
                </c:pt>
                <c:pt idx="6">
                  <c:v>100</c:v>
                </c:pt>
                <c:pt idx="7">
                  <c:v>97.222222220000006</c:v>
                </c:pt>
                <c:pt idx="8">
                  <c:v>100</c:v>
                </c:pt>
                <c:pt idx="9">
                  <c:v>100</c:v>
                </c:pt>
                <c:pt idx="10">
                  <c:v>90.7</c:v>
                </c:pt>
                <c:pt idx="11">
                  <c:v>90</c:v>
                </c:pt>
                <c:pt idx="12">
                  <c:v>100</c:v>
                </c:pt>
                <c:pt idx="13">
                  <c:v>77.8</c:v>
                </c:pt>
                <c:pt idx="14">
                  <c:v>96.6</c:v>
                </c:pt>
                <c:pt idx="15">
                  <c:v>87.5</c:v>
                </c:pt>
                <c:pt idx="16">
                  <c:v>87.5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74.2</c:v>
                </c:pt>
                <c:pt idx="22">
                  <c:v>79.400000000000006</c:v>
                </c:pt>
                <c:pt idx="23">
                  <c:v>100</c:v>
                </c:pt>
                <c:pt idx="24">
                  <c:v>94.4</c:v>
                </c:pt>
                <c:pt idx="25">
                  <c:v>100</c:v>
                </c:pt>
                <c:pt idx="26">
                  <c:v>100</c:v>
                </c:pt>
                <c:pt idx="27">
                  <c:v>94.285714290000001</c:v>
                </c:pt>
                <c:pt idx="28">
                  <c:v>80.952380950000006</c:v>
                </c:pt>
                <c:pt idx="29">
                  <c:v>80</c:v>
                </c:pt>
                <c:pt idx="30">
                  <c:v>90.47619048</c:v>
                </c:pt>
                <c:pt idx="31">
                  <c:v>100</c:v>
                </c:pt>
              </c:numCache>
            </c:numRef>
          </c:xVal>
          <c:yVal>
            <c:numRef>
              <c:f>'RecordedHomeOximetry-Compliance'!$I$2:$I$33</c:f>
              <c:numCache>
                <c:formatCode>General</c:formatCode>
                <c:ptCount val="32"/>
                <c:pt idx="0">
                  <c:v>62</c:v>
                </c:pt>
                <c:pt idx="1">
                  <c:v>53</c:v>
                </c:pt>
                <c:pt idx="2">
                  <c:v>38</c:v>
                </c:pt>
                <c:pt idx="3">
                  <c:v>27</c:v>
                </c:pt>
                <c:pt idx="4">
                  <c:v>90</c:v>
                </c:pt>
                <c:pt idx="5">
                  <c:v>127</c:v>
                </c:pt>
                <c:pt idx="6">
                  <c:v>28</c:v>
                </c:pt>
                <c:pt idx="7">
                  <c:v>120</c:v>
                </c:pt>
                <c:pt idx="8">
                  <c:v>25</c:v>
                </c:pt>
                <c:pt idx="9">
                  <c:v>83</c:v>
                </c:pt>
                <c:pt idx="10">
                  <c:v>245</c:v>
                </c:pt>
                <c:pt idx="11">
                  <c:v>28</c:v>
                </c:pt>
                <c:pt idx="12">
                  <c:v>60</c:v>
                </c:pt>
                <c:pt idx="13">
                  <c:v>79</c:v>
                </c:pt>
                <c:pt idx="14">
                  <c:v>97</c:v>
                </c:pt>
                <c:pt idx="15">
                  <c:v>19</c:v>
                </c:pt>
                <c:pt idx="16">
                  <c:v>77</c:v>
                </c:pt>
                <c:pt idx="17">
                  <c:v>22</c:v>
                </c:pt>
                <c:pt idx="18">
                  <c:v>77</c:v>
                </c:pt>
                <c:pt idx="19">
                  <c:v>28</c:v>
                </c:pt>
                <c:pt idx="20">
                  <c:v>23</c:v>
                </c:pt>
                <c:pt idx="21">
                  <c:v>119</c:v>
                </c:pt>
                <c:pt idx="22">
                  <c:v>112</c:v>
                </c:pt>
                <c:pt idx="23">
                  <c:v>64</c:v>
                </c:pt>
                <c:pt idx="24">
                  <c:v>75</c:v>
                </c:pt>
                <c:pt idx="25">
                  <c:v>13</c:v>
                </c:pt>
                <c:pt idx="26">
                  <c:v>9</c:v>
                </c:pt>
                <c:pt idx="27">
                  <c:v>119</c:v>
                </c:pt>
                <c:pt idx="28">
                  <c:v>65</c:v>
                </c:pt>
                <c:pt idx="29">
                  <c:v>42</c:v>
                </c:pt>
                <c:pt idx="30">
                  <c:v>64</c:v>
                </c:pt>
                <c:pt idx="31">
                  <c:v>19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E19-45E0-B2C5-61DEDA90A2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7076064"/>
        <c:axId val="657060256"/>
      </c:scatterChart>
      <c:valAx>
        <c:axId val="657076064"/>
        <c:scaling>
          <c:orientation val="minMax"/>
          <c:max val="100"/>
          <c:min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Compliance Rate (Individual Infant)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7060256"/>
        <c:crosses val="autoZero"/>
        <c:crossBetween val="midCat"/>
        <c:majorUnit val="5"/>
      </c:valAx>
      <c:valAx>
        <c:axId val="657060256"/>
        <c:scaling>
          <c:orientation val="minMax"/>
          <c:max val="2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Duration of Home Oxygen (days)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7076064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'All RHO Patients (UMass)'!$G$2:$G$43</cx:f>
        <cx:lvl ptCount="42">
          <cx:pt idx="0">125</cx:pt>
          <cx:pt idx="1">125</cx:pt>
          <cx:pt idx="2">125</cx:pt>
          <cx:pt idx="3">125</cx:pt>
          <cx:pt idx="4">125</cx:pt>
          <cx:pt idx="5">125</cx:pt>
          <cx:pt idx="6">125</cx:pt>
          <cx:pt idx="7">125</cx:pt>
          <cx:pt idx="8">125</cx:pt>
          <cx:pt idx="9">125</cx:pt>
          <cx:pt idx="10">125</cx:pt>
          <cx:pt idx="11">125</cx:pt>
          <cx:pt idx="12">125</cx:pt>
          <cx:pt idx="13">125</cx:pt>
          <cx:pt idx="14">125</cx:pt>
          <cx:pt idx="15">125</cx:pt>
          <cx:pt idx="16">125</cx:pt>
          <cx:pt idx="17">125</cx:pt>
          <cx:pt idx="18">125</cx:pt>
          <cx:pt idx="19">125</cx:pt>
          <cx:pt idx="20">250</cx:pt>
          <cx:pt idx="21">250</cx:pt>
          <cx:pt idx="22">250</cx:pt>
          <cx:pt idx="23">250</cx:pt>
          <cx:pt idx="24">250</cx:pt>
          <cx:pt idx="25">250</cx:pt>
          <cx:pt idx="26">250</cx:pt>
          <cx:pt idx="27">250</cx:pt>
          <cx:pt idx="28">250</cx:pt>
          <cx:pt idx="29">250</cx:pt>
          <cx:pt idx="30">250</cx:pt>
          <cx:pt idx="31">250</cx:pt>
          <cx:pt idx="32">250</cx:pt>
          <cx:pt idx="33">250</cx:pt>
          <cx:pt idx="34">500</cx:pt>
          <cx:pt idx="35">500</cx:pt>
          <cx:pt idx="36">500</cx:pt>
          <cx:pt idx="37">500</cx:pt>
          <cx:pt idx="38">500</cx:pt>
          <cx:pt idx="39">500</cx:pt>
          <cx:pt idx="40">500</cx:pt>
          <cx:pt idx="41">1000</cx:pt>
        </cx:lvl>
      </cx:strDim>
      <cx:numDim type="val">
        <cx:f>'All RHO Patients (UMass)'!$H$2:$H$43</cx:f>
        <cx:lvl ptCount="42" formatCode="General">
          <cx:pt idx="0">66</cx:pt>
          <cx:pt idx="1">30</cx:pt>
          <cx:pt idx="2">171</cx:pt>
          <cx:pt idx="3">25</cx:pt>
          <cx:pt idx="4">21</cx:pt>
          <cx:pt idx="5">17</cx:pt>
          <cx:pt idx="6">9</cx:pt>
          <cx:pt idx="7">13</cx:pt>
          <cx:pt idx="8">39</cx:pt>
          <cx:pt idx="9">17</cx:pt>
          <cx:pt idx="10">60</cx:pt>
          <cx:pt idx="11">30</cx:pt>
          <cx:pt idx="12">255</cx:pt>
          <cx:pt idx="13">27</cx:pt>
          <cx:pt idx="14">97</cx:pt>
          <cx:pt idx="15">62</cx:pt>
          <cx:pt idx="16">53</cx:pt>
          <cx:pt idx="17">19</cx:pt>
          <cx:pt idx="18">21</cx:pt>
          <cx:pt idx="19">28</cx:pt>
          <cx:pt idx="20">13</cx:pt>
          <cx:pt idx="21">90</cx:pt>
          <cx:pt idx="22">120</cx:pt>
          <cx:pt idx="23">38</cx:pt>
          <cx:pt idx="24">27</cx:pt>
          <cx:pt idx="25">25</cx:pt>
          <cx:pt idx="26">127</cx:pt>
          <cx:pt idx="27">28</cx:pt>
          <cx:pt idx="28">42</cx:pt>
          <cx:pt idx="29">64</cx:pt>
          <cx:pt idx="30">19</cx:pt>
          <cx:pt idx="31">9</cx:pt>
          <cx:pt idx="32">119</cx:pt>
          <cx:pt idx="33">65</cx:pt>
          <cx:pt idx="34">83</cx:pt>
          <cx:pt idx="35">150</cx:pt>
          <cx:pt idx="36">73</cx:pt>
          <cx:pt idx="37">29</cx:pt>
          <cx:pt idx="38">28</cx:pt>
          <cx:pt idx="39">60</cx:pt>
          <cx:pt idx="40">245</cx:pt>
          <cx:pt idx="41">28</cx:pt>
        </cx:lvl>
      </cx:numDim>
    </cx:data>
  </cx:chartData>
  <cx:chart>
    <cx:title pos="t" align="ctr" overlay="0">
      <cx:tx>
        <cx:txData>
          <cx:v>Duration of Home Oxygen by Initial Flow Rate at NICU Discharge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000"/>
          </a:pPr>
          <a:r>
            <a:rPr lang="en-US" sz="20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Duration of Home Oxygen by Initial Flow Rate at NICU Discharge</a:t>
          </a:r>
        </a:p>
      </cx:txPr>
    </cx:title>
    <cx:plotArea>
      <cx:plotAreaRegion>
        <cx:series layoutId="boxWhisker" uniqueId="{D540478B-6006-4BF1-B3BA-903D6E7F2E6A}" formatIdx="0">
          <cx:tx>
            <cx:txData>
              <cx:f/>
              <cx:v>Duration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tle>
          <cx:tx>
            <cx:txData>
              <cx:v>Initial Flow Rate at NICU Discharge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2000"/>
              </a:pPr>
              <a:r>
                <a:rPr lang="en-US" sz="20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Initial Flow Rate at NICU Discharge</a:t>
              </a:r>
            </a:p>
          </cx:txPr>
        </cx:title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000"/>
          </a:p>
        </cx:txPr>
      </cx:axis>
      <cx:axis id="1">
        <cx:valScaling/>
        <cx:title>
          <cx:tx>
            <cx:txData>
              <cx:v>Duration of Home Oxygen (Days)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2000"/>
              </a:pPr>
              <a:r>
                <a:rPr lang="en-US" sz="20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Duration of Home Oxygen (Days)</a:t>
              </a:r>
            </a:p>
          </cx:txPr>
        </cx:title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20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2000"/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ysClr val="windowText" lastClr="000000"/>
              </a:solidFill>
            </a:rPr>
            <a:t>Contract under</a:t>
          </a:r>
          <a:r>
            <a:rPr lang="en-US" sz="1100" b="1" baseline="0" dirty="0">
              <a:solidFill>
                <a:sysClr val="windowText" lastClr="000000"/>
              </a:solidFill>
            </a:rPr>
            <a:t> review at the site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0.14228</cdr:x>
      <cdr:y>0.38017</cdr:y>
    </cdr:from>
    <cdr:to>
      <cdr:x>0.16415</cdr:x>
      <cdr:y>0.41996</cdr:y>
    </cdr:to>
    <cdr:pic>
      <cdr:nvPicPr>
        <cdr:cNvPr id="4" name="Graphic 7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1DD9C7D9-D9D4-4C00-B429-3E8F37F6A28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34651" y="2548072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0.10837</cdr:x>
      <cdr:y>0.47279</cdr:y>
    </cdr:from>
    <cdr:to>
      <cdr:x>0.13025</cdr:x>
      <cdr:y>0.51258</cdr:y>
    </cdr:to>
    <cdr:pic>
      <cdr:nvPicPr>
        <cdr:cNvPr id="5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6AE4BF56-367A-4171-B8A0-52FEAFBDA66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21253" y="3168856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0.10955</cdr:x>
      <cdr:y>0.89807</cdr:y>
    </cdr:from>
    <cdr:to>
      <cdr:x>0.13091</cdr:x>
      <cdr:y>0.93786</cdr:y>
    </cdr:to>
    <cdr:pic>
      <cdr:nvPicPr>
        <cdr:cNvPr id="6" name="Graphic 13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5CC4421C-E56C-4781-A11C-50449E18B26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35654" y="6019283"/>
          <a:ext cx="26035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0.11368</cdr:x>
      <cdr:y>0.42518</cdr:y>
    </cdr:from>
    <cdr:to>
      <cdr:x>0.13556</cdr:x>
      <cdr:y>0.46497</cdr:y>
    </cdr:to>
    <cdr:pic>
      <cdr:nvPicPr>
        <cdr:cNvPr id="7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F709C9E-78AF-4436-9F83-C90996A89B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85937" y="2849792"/>
          <a:ext cx="266761" cy="266692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0.58337</cdr:x>
      <cdr:y>0.1697</cdr:y>
    </cdr:from>
    <cdr:to>
      <cdr:x>0.95486</cdr:x>
      <cdr:y>0.53401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DB3D2717-B962-4231-B013-D73B9AC14B09}"/>
            </a:ext>
          </a:extLst>
        </cdr:cNvPr>
        <cdr:cNvSpPr/>
      </cdr:nvSpPr>
      <cdr:spPr>
        <a:xfrm xmlns:a="http://schemas.openxmlformats.org/drawingml/2006/main">
          <a:off x="7112442" y="1163803"/>
          <a:ext cx="4529206" cy="24984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0.54276</cdr:x>
      <cdr:y>0.16627</cdr:y>
    </cdr:from>
    <cdr:to>
      <cdr:x>0.57558</cdr:x>
      <cdr:y>0.5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5309196D-921D-4418-B9E7-CCCB3A372F79}"/>
            </a:ext>
          </a:extLst>
        </cdr:cNvPr>
        <cdr:cNvSpPr txBox="1"/>
      </cdr:nvSpPr>
      <cdr:spPr>
        <a:xfrm xmlns:a="http://schemas.openxmlformats.org/drawingml/2006/main">
          <a:off x="6617327" y="1140280"/>
          <a:ext cx="400141" cy="22887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vert270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/>
            <a:t>No Data Captured</a:t>
          </a:r>
        </a:p>
      </cdr:txBody>
    </cdr:sp>
  </cdr:relSizeAnchor>
  <cdr:relSizeAnchor xmlns:cdr="http://schemas.openxmlformats.org/drawingml/2006/chartDrawing">
    <cdr:from>
      <cdr:x>0.3204</cdr:x>
      <cdr:y>0.24894</cdr:y>
    </cdr:from>
    <cdr:to>
      <cdr:x>0.53261</cdr:x>
      <cdr:y>0.4247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E902F0E5-971E-4E6E-9D0A-28E200722AD6}"/>
            </a:ext>
          </a:extLst>
        </cdr:cNvPr>
        <cdr:cNvSpPr txBox="1"/>
      </cdr:nvSpPr>
      <cdr:spPr>
        <a:xfrm xmlns:a="http://schemas.openxmlformats.org/drawingml/2006/main">
          <a:off x="3906368" y="1707202"/>
          <a:ext cx="2587264" cy="12053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b="1" u="sng" dirty="0"/>
            <a:t>This month:</a:t>
          </a:r>
        </a:p>
        <a:p xmlns:a="http://schemas.openxmlformats.org/drawingml/2006/main">
          <a:r>
            <a:rPr lang="en-US" dirty="0"/>
            <a:t>      - Total: 309</a:t>
          </a:r>
        </a:p>
        <a:p xmlns:a="http://schemas.openxmlformats.org/drawingml/2006/main">
          <a:r>
            <a:rPr lang="en-US" dirty="0"/>
            <a:t>      -  New to Date : 55</a:t>
          </a:r>
        </a:p>
        <a:p xmlns:a="http://schemas.openxmlformats.org/drawingml/2006/main">
          <a:endParaRPr lang="en-US" dirty="0"/>
        </a:p>
        <a:p xmlns:a="http://schemas.openxmlformats.org/drawingml/2006/main">
          <a:r>
            <a:rPr lang="en-US" b="1" dirty="0"/>
            <a:t>Most Frequent: “Provider not following guideline” – 22 new deviations  </a:t>
          </a:r>
        </a:p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0.2682</cdr:x>
      <cdr:y>0.12727</cdr:y>
    </cdr:from>
    <cdr:to>
      <cdr:x>0.39348</cdr:x>
      <cdr:y>0.22424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A341991-35FA-40C8-A3D3-4E6F5BC60A9A}"/>
            </a:ext>
          </a:extLst>
        </cdr:cNvPr>
        <cdr:cNvSpPr txBox="1"/>
      </cdr:nvSpPr>
      <cdr:spPr>
        <a:xfrm xmlns:a="http://schemas.openxmlformats.org/drawingml/2006/main">
          <a:off x="3269947" y="872837"/>
          <a:ext cx="1527414" cy="6650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u="sng" dirty="0"/>
            <a:t>Last month:</a:t>
          </a:r>
        </a:p>
        <a:p xmlns:a="http://schemas.openxmlformats.org/drawingml/2006/main">
          <a:r>
            <a:rPr lang="en-US" dirty="0"/>
            <a:t>      - Total: 263</a:t>
          </a:r>
          <a:endParaRPr lang="en-US" sz="1100" b="1" u="sng" dirty="0"/>
        </a:p>
      </cdr:txBody>
    </cdr:sp>
  </cdr:relSizeAnchor>
  <cdr:relSizeAnchor xmlns:cdr="http://schemas.openxmlformats.org/drawingml/2006/chartDrawing">
    <cdr:from>
      <cdr:x>0.25662</cdr:x>
      <cdr:y>0.46368</cdr:y>
    </cdr:from>
    <cdr:to>
      <cdr:x>0.55075</cdr:x>
      <cdr:y>1</cdr:y>
    </cdr:to>
    <cdr:pic>
      <cdr:nvPicPr>
        <cdr:cNvPr id="7" name="chart">
          <a:extLst xmlns:a="http://schemas.openxmlformats.org/drawingml/2006/main">
            <a:ext uri="{FF2B5EF4-FFF2-40B4-BE49-F238E27FC236}">
              <a16:creationId xmlns:a16="http://schemas.microsoft.com/office/drawing/2014/main" id="{031AEB62-0658-41B5-8B49-B433A3396FD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128756" y="3179928"/>
          <a:ext cx="3585944" cy="3678072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0.87361</cdr:x>
      <cdr:y>0.05979</cdr:y>
    </cdr:from>
    <cdr:to>
      <cdr:x>1</cdr:x>
      <cdr:y>0.17431</cdr:y>
    </cdr:to>
    <cdr:sp macro="" textlink="">
      <cdr:nvSpPr>
        <cdr:cNvPr id="5" name="Arrow: Up 4">
          <a:extLst xmlns:a="http://schemas.openxmlformats.org/drawingml/2006/main">
            <a:ext uri="{FF2B5EF4-FFF2-40B4-BE49-F238E27FC236}">
              <a16:creationId xmlns:a16="http://schemas.microsoft.com/office/drawing/2014/main" id="{02C3DF24-DCFC-4562-ACB0-59662AD4A897}"/>
            </a:ext>
          </a:extLst>
        </cdr:cNvPr>
        <cdr:cNvSpPr/>
      </cdr:nvSpPr>
      <cdr:spPr>
        <a:xfrm xmlns:a="http://schemas.openxmlformats.org/drawingml/2006/main">
          <a:off x="5560897" y="205020"/>
          <a:ext cx="804525" cy="392689"/>
        </a:xfrm>
        <a:prstGeom xmlns:a="http://schemas.openxmlformats.org/drawingml/2006/main" prst="upArrow">
          <a:avLst/>
        </a:prstGeom>
        <a:solidFill xmlns:a="http://schemas.openxmlformats.org/drawingml/2006/main">
          <a:srgbClr val="9B69BC"/>
        </a:solidFill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>
            <a:solidFill>
              <a:srgbClr val="9B69BC"/>
            </a:solidFill>
          </a:endParaRPr>
        </a:p>
      </cdr:txBody>
    </cdr:sp>
  </cdr:relSizeAnchor>
  <cdr:relSizeAnchor xmlns:cdr="http://schemas.openxmlformats.org/drawingml/2006/chartDrawing">
    <cdr:from>
      <cdr:x>0.8831</cdr:x>
      <cdr:y>0.08422</cdr:y>
    </cdr:from>
    <cdr:to>
      <cdr:x>0.98707</cdr:x>
      <cdr:y>0.17138</cdr:y>
    </cdr:to>
    <cdr:sp macro="" textlink="">
      <cdr:nvSpPr>
        <cdr:cNvPr id="6" name="TextBox 8">
          <a:extLst xmlns:a="http://schemas.openxmlformats.org/drawingml/2006/main">
            <a:ext uri="{FF2B5EF4-FFF2-40B4-BE49-F238E27FC236}">
              <a16:creationId xmlns:a16="http://schemas.microsoft.com/office/drawing/2014/main" id="{67C8CFF3-B27C-4168-A97D-D87E901063D6}"/>
            </a:ext>
          </a:extLst>
        </cdr:cNvPr>
        <cdr:cNvSpPr txBox="1"/>
      </cdr:nvSpPr>
      <cdr:spPr>
        <a:xfrm xmlns:a="http://schemas.openxmlformats.org/drawingml/2006/main">
          <a:off x="5621305" y="288790"/>
          <a:ext cx="661812" cy="29887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Goal</a:t>
          </a:r>
        </a:p>
      </cdr:txBody>
    </cdr:sp>
  </cdr:relSizeAnchor>
  <cdr:relSizeAnchor xmlns:cdr="http://schemas.openxmlformats.org/drawingml/2006/chartDrawing">
    <cdr:from>
      <cdr:x>0.11743</cdr:x>
      <cdr:y>0.21126</cdr:y>
    </cdr:from>
    <cdr:to>
      <cdr:x>0.28837</cdr:x>
      <cdr:y>0.27326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83CC572-0F36-4BD3-BBF1-DB6DC8EF52D2}"/>
            </a:ext>
          </a:extLst>
        </cdr:cNvPr>
        <cdr:cNvSpPr txBox="1"/>
      </cdr:nvSpPr>
      <cdr:spPr>
        <a:xfrm xmlns:a="http://schemas.openxmlformats.org/drawingml/2006/main">
          <a:off x="747466" y="724421"/>
          <a:ext cx="1088136" cy="2125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/>
            <a:t>GOAL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4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48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98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7/7/2022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May 5, 2022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6EDFC-A8A5-46B4-8B3F-90B06E417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Clarification on SAE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83268-439B-44D5-A97D-1A1FC7539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Modification accepted to clarify definition and reporting of SAE’s </a:t>
            </a:r>
          </a:p>
          <a:p>
            <a:r>
              <a:rPr lang="en-US" i="1" dirty="0"/>
              <a:t>For this study, events related to underlying prematurity and in the opinion of the site investigator not outside the normal course for a preterm infant diagnosed with BPD on HOT and associated equipment</a:t>
            </a:r>
          </a:p>
          <a:p>
            <a:r>
              <a:rPr lang="en-US" dirty="0"/>
              <a:t>SAE’s are to be reported promptly to Heather and reported to the IRB and DSMB within 72-hours of the occurrence </a:t>
            </a:r>
          </a:p>
          <a:p>
            <a:r>
              <a:rPr lang="en-US" dirty="0"/>
              <a:t>The first DSMB meeting will occur this month</a:t>
            </a:r>
            <a:r>
              <a:rPr lang="en-US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5027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3785-465A-4002-9FFC-2FDCA70DD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443" y="378913"/>
            <a:ext cx="10515600" cy="735887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22549C"/>
                </a:solidFill>
              </a:rPr>
              <a:t>Family Engagement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62C4A-AC61-4AB3-8639-BEB740ABB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657" y="1262283"/>
            <a:ext cx="11461173" cy="4333433"/>
          </a:xfrm>
        </p:spPr>
        <p:txBody>
          <a:bodyPr>
            <a:normAutofit/>
          </a:bodyPr>
          <a:lstStyle/>
          <a:p>
            <a:pPr lvl="1"/>
            <a:r>
              <a:rPr lang="en-US" sz="3600" dirty="0"/>
              <a:t>The Family Engagement Pre and Post Implementation Survey Project has been submitted to the UMass IRB</a:t>
            </a:r>
          </a:p>
          <a:p>
            <a:pPr lvl="1"/>
            <a:r>
              <a:rPr lang="en-US" sz="3600" dirty="0"/>
              <a:t>Once approved, we will send an email to all sites with all appropriate documents to submit to your IRB </a:t>
            </a:r>
          </a:p>
          <a:p>
            <a:pPr lvl="1"/>
            <a:r>
              <a:rPr lang="en-US" sz="3600" dirty="0"/>
              <a:t>Please reach out to Heather with any questions </a:t>
            </a:r>
          </a:p>
          <a:p>
            <a:pPr lvl="1"/>
            <a:endParaRPr lang="en-US" sz="2800" dirty="0"/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0853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39" y="53476"/>
            <a:ext cx="9593424" cy="109218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07EBA3-A895-4D6E-BCEB-29947B6116BA}"/>
              </a:ext>
            </a:extLst>
          </p:cNvPr>
          <p:cNvSpPr/>
          <p:nvPr/>
        </p:nvSpPr>
        <p:spPr>
          <a:xfrm>
            <a:off x="2684624" y="356677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90056C-8E41-4531-91BA-3CB793428D44}"/>
              </a:ext>
            </a:extLst>
          </p:cNvPr>
          <p:cNvSpPr/>
          <p:nvPr/>
        </p:nvSpPr>
        <p:spPr>
          <a:xfrm>
            <a:off x="2684623" y="3793576"/>
            <a:ext cx="576578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BC9F3F-9741-4E78-9B28-0134F7AA66A1}"/>
              </a:ext>
            </a:extLst>
          </p:cNvPr>
          <p:cNvSpPr/>
          <p:nvPr/>
        </p:nvSpPr>
        <p:spPr>
          <a:xfrm>
            <a:off x="3694248" y="4658457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0F6BE2-BF8C-4FDF-8A04-44D0807DA476}"/>
              </a:ext>
            </a:extLst>
          </p:cNvPr>
          <p:cNvSpPr/>
          <p:nvPr/>
        </p:nvSpPr>
        <p:spPr>
          <a:xfrm>
            <a:off x="3705327" y="4432968"/>
            <a:ext cx="554002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BDDD38-7971-41BA-A0EA-D01ECE91F65F}"/>
              </a:ext>
            </a:extLst>
          </p:cNvPr>
          <p:cNvSpPr/>
          <p:nvPr/>
        </p:nvSpPr>
        <p:spPr>
          <a:xfrm>
            <a:off x="3705327" y="5734297"/>
            <a:ext cx="57982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DC028-B269-40C7-9491-A2AE87329190}"/>
              </a:ext>
            </a:extLst>
          </p:cNvPr>
          <p:cNvSpPr/>
          <p:nvPr/>
        </p:nvSpPr>
        <p:spPr>
          <a:xfrm>
            <a:off x="5151212" y="4239821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8C3D69-B333-477F-BB3C-151EF2B95896}"/>
              </a:ext>
            </a:extLst>
          </p:cNvPr>
          <p:cNvSpPr/>
          <p:nvPr/>
        </p:nvSpPr>
        <p:spPr>
          <a:xfrm>
            <a:off x="5158035" y="6175119"/>
            <a:ext cx="623302" cy="181338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1C4A2-2C73-475B-A6B2-910CD54D1A44}"/>
              </a:ext>
            </a:extLst>
          </p:cNvPr>
          <p:cNvSpPr/>
          <p:nvPr/>
        </p:nvSpPr>
        <p:spPr>
          <a:xfrm>
            <a:off x="6673785" y="4656727"/>
            <a:ext cx="583743" cy="21701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29559-2B39-47B9-B016-719B5DE7C7D8}"/>
              </a:ext>
            </a:extLst>
          </p:cNvPr>
          <p:cNvSpPr/>
          <p:nvPr/>
        </p:nvSpPr>
        <p:spPr>
          <a:xfrm>
            <a:off x="7670569" y="4015607"/>
            <a:ext cx="576577" cy="21354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269178-DFDC-4667-A7FD-1E4FFCCC1B50}"/>
              </a:ext>
            </a:extLst>
          </p:cNvPr>
          <p:cNvSpPr/>
          <p:nvPr/>
        </p:nvSpPr>
        <p:spPr>
          <a:xfrm>
            <a:off x="6659037" y="5736855"/>
            <a:ext cx="621160" cy="188511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4297D5-F1CA-4B5F-9151-3053DD11D984}"/>
              </a:ext>
            </a:extLst>
          </p:cNvPr>
          <p:cNvSpPr/>
          <p:nvPr/>
        </p:nvSpPr>
        <p:spPr>
          <a:xfrm>
            <a:off x="8724982" y="4453587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C9A83F-74DD-45BF-B152-C24EB9E7CCDE}"/>
              </a:ext>
            </a:extLst>
          </p:cNvPr>
          <p:cNvSpPr/>
          <p:nvPr/>
        </p:nvSpPr>
        <p:spPr>
          <a:xfrm>
            <a:off x="7679900" y="3366509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8D698A-F717-4CDB-BDA4-695A786E9E4B}"/>
              </a:ext>
            </a:extLst>
          </p:cNvPr>
          <p:cNvSpPr/>
          <p:nvPr/>
        </p:nvSpPr>
        <p:spPr>
          <a:xfrm>
            <a:off x="7679900" y="3555523"/>
            <a:ext cx="576577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B70BA7-A9A5-4D26-BA48-D76A5E647CA6}"/>
              </a:ext>
            </a:extLst>
          </p:cNvPr>
          <p:cNvSpPr/>
          <p:nvPr/>
        </p:nvSpPr>
        <p:spPr>
          <a:xfrm>
            <a:off x="3701412" y="4239421"/>
            <a:ext cx="567248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D4D889F-0490-4B42-96EE-FC9A8FB95977}"/>
              </a:ext>
            </a:extLst>
          </p:cNvPr>
          <p:cNvSpPr/>
          <p:nvPr/>
        </p:nvSpPr>
        <p:spPr>
          <a:xfrm flipH="1">
            <a:off x="2679983" y="4019899"/>
            <a:ext cx="576576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D92EDE-C967-4D65-969C-A0923EAB85A6}"/>
              </a:ext>
            </a:extLst>
          </p:cNvPr>
          <p:cNvSpPr/>
          <p:nvPr/>
        </p:nvSpPr>
        <p:spPr>
          <a:xfrm>
            <a:off x="2677458" y="4870039"/>
            <a:ext cx="583743" cy="19992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4531D0A-FE9E-42F0-8F76-C29A9354D463}"/>
              </a:ext>
            </a:extLst>
          </p:cNvPr>
          <p:cNvSpPr/>
          <p:nvPr/>
        </p:nvSpPr>
        <p:spPr>
          <a:xfrm>
            <a:off x="2679062" y="5504213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63D9BF-81A5-4292-B996-9F1C7468BF35}"/>
              </a:ext>
            </a:extLst>
          </p:cNvPr>
          <p:cNvSpPr/>
          <p:nvPr/>
        </p:nvSpPr>
        <p:spPr>
          <a:xfrm>
            <a:off x="3705328" y="6369617"/>
            <a:ext cx="554002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9008FF-7F73-4026-9C6A-13EF5B4A9614}"/>
              </a:ext>
            </a:extLst>
          </p:cNvPr>
          <p:cNvSpPr/>
          <p:nvPr/>
        </p:nvSpPr>
        <p:spPr>
          <a:xfrm>
            <a:off x="7676316" y="4862687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D8BEDE1-F392-415F-AC7E-6F365168ADE8}"/>
              </a:ext>
            </a:extLst>
          </p:cNvPr>
          <p:cNvSpPr/>
          <p:nvPr/>
        </p:nvSpPr>
        <p:spPr>
          <a:xfrm>
            <a:off x="8738998" y="5523923"/>
            <a:ext cx="583743" cy="22075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9DF800-2C06-4221-8ABD-55779554DC37}"/>
              </a:ext>
            </a:extLst>
          </p:cNvPr>
          <p:cNvSpPr/>
          <p:nvPr/>
        </p:nvSpPr>
        <p:spPr>
          <a:xfrm>
            <a:off x="3706685" y="4876174"/>
            <a:ext cx="583743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963C782-9276-4768-8AF3-CA2AABA8AD1C}"/>
              </a:ext>
            </a:extLst>
          </p:cNvPr>
          <p:cNvSpPr/>
          <p:nvPr/>
        </p:nvSpPr>
        <p:spPr>
          <a:xfrm>
            <a:off x="5150846" y="5751995"/>
            <a:ext cx="62116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2CED33-D27D-44FF-8806-A5C293FDF7FA}"/>
              </a:ext>
            </a:extLst>
          </p:cNvPr>
          <p:cNvSpPr/>
          <p:nvPr/>
        </p:nvSpPr>
        <p:spPr>
          <a:xfrm>
            <a:off x="8738656" y="4029229"/>
            <a:ext cx="583743" cy="19059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2EB249-BC29-4E98-A88F-1212E1C0B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914936"/>
            <a:ext cx="8028487" cy="583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21347FF-F2DC-4202-B0C1-7EA5BB098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721481"/>
              </p:ext>
            </p:extLst>
          </p:nvPr>
        </p:nvGraphicFramePr>
        <p:xfrm>
          <a:off x="0" y="0"/>
          <a:ext cx="12191999" cy="5982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Arrow: Down 1">
            <a:extLst>
              <a:ext uri="{FF2B5EF4-FFF2-40B4-BE49-F238E27FC236}">
                <a16:creationId xmlns:a16="http://schemas.microsoft.com/office/drawing/2014/main" id="{1A1D10D7-E623-4C49-BB34-D8CADAF9953B}"/>
              </a:ext>
            </a:extLst>
          </p:cNvPr>
          <p:cNvSpPr/>
          <p:nvPr/>
        </p:nvSpPr>
        <p:spPr>
          <a:xfrm>
            <a:off x="10945504" y="245660"/>
            <a:ext cx="996287" cy="629871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0EFB64E-2379-4D5B-90A0-D3640E308E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1400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1234713-A3A7-4FBF-AA5F-81E63AA1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318" y="0"/>
            <a:ext cx="4334691" cy="8728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22549C"/>
                </a:solidFill>
              </a:rPr>
              <a:t>Deviation Types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A052A3A-1A64-4E08-8518-1C8A8115C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275670"/>
              </p:ext>
            </p:extLst>
          </p:nvPr>
        </p:nvGraphicFramePr>
        <p:xfrm>
          <a:off x="7074527" y="230680"/>
          <a:ext cx="2076600" cy="642157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943281">
                  <a:extLst>
                    <a:ext uri="{9D8B030D-6E8A-4147-A177-3AD203B41FA5}">
                      <a16:colId xmlns:a16="http://schemas.microsoft.com/office/drawing/2014/main" val="2303536900"/>
                    </a:ext>
                  </a:extLst>
                </a:gridCol>
                <a:gridCol w="1133319">
                  <a:extLst>
                    <a:ext uri="{9D8B030D-6E8A-4147-A177-3AD203B41FA5}">
                      <a16:colId xmlns:a16="http://schemas.microsoft.com/office/drawing/2014/main" val="3512593492"/>
                    </a:ext>
                  </a:extLst>
                </a:gridCol>
              </a:tblGrid>
              <a:tr h="4175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Reports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EC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Reports with Deviation(s)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EC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728997"/>
                  </a:ext>
                </a:extLst>
              </a:tr>
              <a:tr h="2245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309 (36%)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1893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422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D59B7171-3EB4-4D20-807A-7B157828B988}"/>
              </a:ext>
            </a:extLst>
          </p:cNvPr>
          <p:cNvSpPr txBox="1"/>
          <p:nvPr/>
        </p:nvSpPr>
        <p:spPr>
          <a:xfrm>
            <a:off x="10173665" y="672192"/>
            <a:ext cx="1004408" cy="27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473901"/>
              </p:ext>
            </p:extLst>
          </p:nvPr>
        </p:nvGraphicFramePr>
        <p:xfrm>
          <a:off x="203200" y="326583"/>
          <a:ext cx="11785600" cy="5740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7A11C5-3A79-4407-8E30-6176CEEFBB2C}"/>
              </a:ext>
            </a:extLst>
          </p:cNvPr>
          <p:cNvCxnSpPr>
            <a:cxnSpLocks/>
          </p:cNvCxnSpPr>
          <p:nvPr/>
        </p:nvCxnSpPr>
        <p:spPr>
          <a:xfrm>
            <a:off x="1616529" y="2070424"/>
            <a:ext cx="9059340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097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4A270CA4-3A2C-44DE-BECF-99C7FE63E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>
            <a:normAutofit fontScale="90000"/>
          </a:bodyPr>
          <a:lstStyle/>
          <a:p>
            <a:r>
              <a:rPr lang="en-US" dirty="0"/>
              <a:t>Reason’s Why Provider’s Are Not Following the RHO Algorithm’s Recommendation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048DC3CF-10C8-AB90-FA9C-4544702F1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36% of the time the RHO Algorithm’s Recommendation is not being followed by providers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21 infants (51%) have had at least one report with the recommendation not being followed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16 infants (39%) had more than one report with the recommendation not being followed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49% of times the provider has felt comfortable maintaining when the recommendation was to “increase” (4% overall)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Need to re-classify “others” 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97B102E-0918-4EE0-82C9-7B889FFB33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222127"/>
              </p:ext>
            </p:extLst>
          </p:nvPr>
        </p:nvGraphicFramePr>
        <p:xfrm>
          <a:off x="5183187" y="457201"/>
          <a:ext cx="6744955" cy="540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0011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7B9D043-BCE1-4EAB-9B9D-F8FD716608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986309"/>
              </p:ext>
            </p:extLst>
          </p:nvPr>
        </p:nvGraphicFramePr>
        <p:xfrm>
          <a:off x="251012" y="304800"/>
          <a:ext cx="11546541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4234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BAE7E-9B2E-414C-BE1B-7C651F71F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Duration of Oxygen by Initial Flow Rate at Discharge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8C810CCF-3343-4002-9A9C-89E5071A9C0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62359640"/>
                  </p:ext>
                </p:extLst>
              </p:nvPr>
            </p:nvGraphicFramePr>
            <p:xfrm>
              <a:off x="838200" y="1825625"/>
              <a:ext cx="10515600" cy="372427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8C810CCF-3343-4002-9A9C-89E5071A9C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8200" y="1825625"/>
                <a:ext cx="10515600" cy="372427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0121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F20C8-A32C-4C74-A379-494B8CDA1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85219-60D7-4E4A-A948-272CBE394FC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Distributed to active sites this week</a:t>
            </a:r>
          </a:p>
          <a:p>
            <a:r>
              <a:rPr lang="en-US" dirty="0"/>
              <a:t>Will be updated with new information as it becomes available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6B8FB8-4FBD-4184-A5BE-C2517F5790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7318" y="510910"/>
            <a:ext cx="4576482" cy="5666053"/>
          </a:xfrm>
        </p:spPr>
      </p:pic>
    </p:spTree>
    <p:extLst>
      <p:ext uri="{BB962C8B-B14F-4D97-AF65-F5344CB8AC3E}">
        <p14:creationId xmlns:p14="http://schemas.microsoft.com/office/powerpoint/2010/main" val="3810199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734" y="32450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722" y="1825625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Are there any suggestions and/or feedback on the progress of the program that you would like to share with the team at this time?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908324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18" name="Graphic 12" descr="Checkbox Checked with solid fill">
            <a:extLst>
              <a:ext uri="{FF2B5EF4-FFF2-40B4-BE49-F238E27FC236}">
                <a16:creationId xmlns:a16="http://schemas.microsoft.com/office/drawing/2014/main" id="{C8FD144D-7069-46C8-86DE-F4FCD93E4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648" y="4562563"/>
            <a:ext cx="2667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368802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F52857-5DBB-4933-99E5-AA82BE379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299" y="381685"/>
            <a:ext cx="7197185" cy="58286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7B7723-EDA1-4096-81A3-9DAD09BB471A}"/>
              </a:ext>
            </a:extLst>
          </p:cNvPr>
          <p:cNvSpPr txBox="1"/>
          <p:nvPr/>
        </p:nvSpPr>
        <p:spPr>
          <a:xfrm>
            <a:off x="8568373" y="5479220"/>
            <a:ext cx="254939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</a:p>
          <a:p>
            <a:pPr algn="ctr"/>
            <a:r>
              <a:rPr lang="en-US" sz="1600" dirty="0"/>
              <a:t>71 ± 56</a:t>
            </a:r>
          </a:p>
        </p:txBody>
      </p:sp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7EB31FCD-E664-42BE-9584-02DCA1E0E960}"/>
              </a:ext>
            </a:extLst>
          </p:cNvPr>
          <p:cNvSpPr txBox="1"/>
          <p:nvPr/>
        </p:nvSpPr>
        <p:spPr>
          <a:xfrm>
            <a:off x="10943946" y="672986"/>
            <a:ext cx="755417" cy="33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C862417-3C0D-4256-AD6B-F13E33CA06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191483"/>
              </p:ext>
            </p:extLst>
          </p:nvPr>
        </p:nvGraphicFramePr>
        <p:xfrm>
          <a:off x="203200" y="127000"/>
          <a:ext cx="11823700" cy="581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Arrow: Up 1">
            <a:extLst>
              <a:ext uri="{FF2B5EF4-FFF2-40B4-BE49-F238E27FC236}">
                <a16:creationId xmlns:a16="http://schemas.microsoft.com/office/drawing/2014/main" id="{60409357-843F-4F08-BFB8-97E3622B9DF1}"/>
              </a:ext>
            </a:extLst>
          </p:cNvPr>
          <p:cNvSpPr/>
          <p:nvPr/>
        </p:nvSpPr>
        <p:spPr>
          <a:xfrm>
            <a:off x="10642600" y="279400"/>
            <a:ext cx="952500" cy="635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F5DE5-975C-4546-8E14-838F458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02" y="1"/>
            <a:ext cx="10190584" cy="750516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dirty="0">
                <a:solidFill>
                  <a:srgbClr val="22549C"/>
                </a:solidFill>
              </a:rPr>
              <a:t>Projected vs. Actual Enrollment Into the RHO Program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33AA06-7350-4182-9EA2-EC80DDF2A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820199"/>
              </p:ext>
            </p:extLst>
          </p:nvPr>
        </p:nvGraphicFramePr>
        <p:xfrm>
          <a:off x="679450" y="750517"/>
          <a:ext cx="10833100" cy="4934916"/>
        </p:xfrm>
        <a:graphic>
          <a:graphicData uri="http://schemas.openxmlformats.org/drawingml/2006/table">
            <a:tbl>
              <a:tblPr/>
              <a:tblGrid>
                <a:gridCol w="3384307">
                  <a:extLst>
                    <a:ext uri="{9D8B030D-6E8A-4147-A177-3AD203B41FA5}">
                      <a16:colId xmlns:a16="http://schemas.microsoft.com/office/drawing/2014/main" val="103654924"/>
                    </a:ext>
                  </a:extLst>
                </a:gridCol>
                <a:gridCol w="1968734">
                  <a:extLst>
                    <a:ext uri="{9D8B030D-6E8A-4147-A177-3AD203B41FA5}">
                      <a16:colId xmlns:a16="http://schemas.microsoft.com/office/drawing/2014/main" val="648164680"/>
                    </a:ext>
                  </a:extLst>
                </a:gridCol>
                <a:gridCol w="1864200">
                  <a:extLst>
                    <a:ext uri="{9D8B030D-6E8A-4147-A177-3AD203B41FA5}">
                      <a16:colId xmlns:a16="http://schemas.microsoft.com/office/drawing/2014/main" val="1713250031"/>
                    </a:ext>
                  </a:extLst>
                </a:gridCol>
                <a:gridCol w="1899045">
                  <a:extLst>
                    <a:ext uri="{9D8B030D-6E8A-4147-A177-3AD203B41FA5}">
                      <a16:colId xmlns:a16="http://schemas.microsoft.com/office/drawing/2014/main" val="1305702992"/>
                    </a:ext>
                  </a:extLst>
                </a:gridCol>
                <a:gridCol w="1716814">
                  <a:extLst>
                    <a:ext uri="{9D8B030D-6E8A-4147-A177-3AD203B41FA5}">
                      <a16:colId xmlns:a16="http://schemas.microsoft.com/office/drawing/2014/main" val="4069834041"/>
                    </a:ext>
                  </a:extLst>
                </a:gridCol>
              </a:tblGrid>
              <a:tr h="850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IRB Approved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Year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Current per Month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507020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</a:p>
                  </a:txBody>
                  <a:tcPr marL="84643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105297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415014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331292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7/10/2021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764136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760744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845279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Vanderbilt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7/21/2021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65099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</a:p>
                  </a:txBody>
                  <a:tcPr marL="84643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389628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1/28/2022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109621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10/20/2021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026217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4/15/2022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259863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045633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314861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810564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10/4/2021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942716"/>
                  </a:ext>
                </a:extLst>
              </a:tr>
              <a:tr h="255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169285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3683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656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86C21-C526-4C58-805F-E4AA42D3A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2" y="1365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Barriers to Enrollment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8570B-8CCA-45E4-A1E9-628A6EC77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6165" y="1462088"/>
            <a:ext cx="10151533" cy="3960812"/>
          </a:xfrm>
        </p:spPr>
        <p:txBody>
          <a:bodyPr/>
          <a:lstStyle/>
          <a:p>
            <a:r>
              <a:rPr lang="en-US" b="1" u="sng" dirty="0"/>
              <a:t>Screening Logs:</a:t>
            </a:r>
          </a:p>
          <a:p>
            <a:pPr lvl="1"/>
            <a:r>
              <a:rPr lang="en-US" dirty="0"/>
              <a:t>Please ensure your site is screening </a:t>
            </a:r>
            <a:r>
              <a:rPr lang="en-US" b="1" dirty="0"/>
              <a:t>ALL</a:t>
            </a:r>
            <a:r>
              <a:rPr lang="en-US" dirty="0"/>
              <a:t> potentially eligible infants discharged home on </a:t>
            </a:r>
            <a:r>
              <a:rPr lang="en-US" i="1" dirty="0"/>
              <a:t>respiratory support </a:t>
            </a:r>
            <a:r>
              <a:rPr lang="en-US" dirty="0"/>
              <a:t>despite their participation status in the RHO program</a:t>
            </a:r>
          </a:p>
          <a:p>
            <a:pPr lvl="1"/>
            <a:r>
              <a:rPr lang="en-US" dirty="0"/>
              <a:t>Completion of the screening form in </a:t>
            </a:r>
            <a:r>
              <a:rPr lang="en-US" dirty="0" err="1"/>
              <a:t>REDCap</a:t>
            </a:r>
            <a:r>
              <a:rPr lang="en-US" dirty="0"/>
              <a:t> is essential in the accuracy of the overall denominator and ensuring all eligible infants are captured across all sites </a:t>
            </a:r>
          </a:p>
          <a:p>
            <a:pPr lvl="1"/>
            <a:r>
              <a:rPr lang="en-US" dirty="0"/>
              <a:t>Proper completion of the screening form would further aid in providing an accurate reach of the RHO program- </a:t>
            </a:r>
            <a:r>
              <a:rPr lang="en-US" i="1" u="sng" dirty="0"/>
              <a:t>a primary outcome of the implementation trial </a:t>
            </a:r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48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A974F-7DEB-4B9F-A303-D3DEB050E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318" y="96870"/>
            <a:ext cx="10515600" cy="931830"/>
          </a:xfrm>
        </p:spPr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Barriers to Enrollment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B05C0-C866-4662-ADBD-62CA280CE2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6255" y="1028700"/>
            <a:ext cx="11741727" cy="5122718"/>
          </a:xfrm>
        </p:spPr>
        <p:txBody>
          <a:bodyPr>
            <a:normAutofit/>
          </a:bodyPr>
          <a:lstStyle/>
          <a:p>
            <a:r>
              <a:rPr lang="en-US" b="1" u="sng" dirty="0"/>
              <a:t>Demographic Forms:</a:t>
            </a:r>
          </a:p>
          <a:p>
            <a:pPr lvl="1"/>
            <a:r>
              <a:rPr lang="en-US" dirty="0"/>
              <a:t>Please ensure your site is filling-out demographic forms for ALL eligible infants discharged on supplemental oxygen despite their participation status in the RHO program </a:t>
            </a:r>
          </a:p>
          <a:p>
            <a:pPr lvl="1"/>
            <a:r>
              <a:rPr lang="en-US" dirty="0"/>
              <a:t>Completion of the demographics form is essential for the individualized monthly site reports, which are sent out to all active sites on the 15</a:t>
            </a:r>
            <a:r>
              <a:rPr lang="en-US" baseline="30000" dirty="0"/>
              <a:t>th</a:t>
            </a:r>
            <a:r>
              <a:rPr lang="en-US" dirty="0"/>
              <a:t> of each month</a:t>
            </a:r>
          </a:p>
          <a:p>
            <a:pPr lvl="1"/>
            <a:r>
              <a:rPr lang="en-US" dirty="0"/>
              <a:t>The following forms should be completed in the project’s </a:t>
            </a:r>
            <a:r>
              <a:rPr lang="en-US" dirty="0" err="1"/>
              <a:t>REDCap</a:t>
            </a:r>
            <a:r>
              <a:rPr lang="en-US" dirty="0"/>
              <a:t> for infants who are eligible but aren’t followed by the program but opt-in to data collection</a:t>
            </a:r>
          </a:p>
          <a:p>
            <a:pPr marL="914400" lvl="2" indent="0">
              <a:buNone/>
            </a:pPr>
            <a:r>
              <a:rPr lang="en-US" b="1" dirty="0"/>
              <a:t>1</a:t>
            </a:r>
            <a:r>
              <a:rPr lang="en-US" dirty="0"/>
              <a:t>. Screening and Eligibility form </a:t>
            </a:r>
          </a:p>
          <a:p>
            <a:pPr marL="914400" lvl="2" indent="0">
              <a:buNone/>
            </a:pPr>
            <a:r>
              <a:rPr lang="en-US" b="1" dirty="0"/>
              <a:t>2</a:t>
            </a:r>
            <a:r>
              <a:rPr lang="en-US" dirty="0"/>
              <a:t>. Demographics form</a:t>
            </a:r>
          </a:p>
          <a:p>
            <a:pPr marL="914400" lvl="2" indent="0">
              <a:buNone/>
            </a:pPr>
            <a:r>
              <a:rPr lang="en-US" b="1" dirty="0"/>
              <a:t>3</a:t>
            </a:r>
            <a:r>
              <a:rPr lang="en-US" dirty="0"/>
              <a:t>. Implementation Discharge form (essential to obtain HOT duration on ALL eligible infants for future analysis)</a:t>
            </a:r>
          </a:p>
          <a:p>
            <a:pPr marL="914400" lvl="2" indent="0">
              <a:buNone/>
            </a:pPr>
            <a:r>
              <a:rPr lang="en-US" b="1" dirty="0"/>
              <a:t>4</a:t>
            </a:r>
            <a:r>
              <a:rPr lang="en-US" dirty="0"/>
              <a:t>. Adverse Events form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224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33FC6-A055-4CCB-AFC8-C5D078E87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14" y="52186"/>
            <a:ext cx="10515600" cy="1325563"/>
          </a:xfrm>
        </p:spPr>
        <p:txBody>
          <a:bodyPr/>
          <a:lstStyle/>
          <a:p>
            <a:r>
              <a:rPr lang="en-US" dirty="0"/>
              <a:t>Baseline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ACCEE-0405-49BB-BD6B-94449328D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427"/>
            <a:ext cx="10515600" cy="4209473"/>
          </a:xfrm>
        </p:spPr>
        <p:txBody>
          <a:bodyPr>
            <a:normAutofit/>
          </a:bodyPr>
          <a:lstStyle/>
          <a:p>
            <a:r>
              <a:rPr lang="en-US" sz="3600" dirty="0"/>
              <a:t>As a reminder, all sites are required to submit their VON and Additional baseline data </a:t>
            </a:r>
          </a:p>
          <a:p>
            <a:r>
              <a:rPr lang="en-US" sz="3600" dirty="0"/>
              <a:t>Templates and instructions on how to extract and format the data can be found on the RHO website</a:t>
            </a:r>
          </a:p>
          <a:p>
            <a:r>
              <a:rPr lang="en-US" sz="3600" dirty="0"/>
              <a:t>2/14 sites have submitted both sets of baseline data</a:t>
            </a:r>
          </a:p>
          <a:p>
            <a:r>
              <a:rPr lang="en-US" sz="3600" dirty="0"/>
              <a:t>Please reach out to Heather with any questions </a:t>
            </a:r>
          </a:p>
        </p:txBody>
      </p:sp>
    </p:spTree>
    <p:extLst>
      <p:ext uri="{BB962C8B-B14F-4D97-AF65-F5344CB8AC3E}">
        <p14:creationId xmlns:p14="http://schemas.microsoft.com/office/powerpoint/2010/main" val="9900883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3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50B493"/>
    </a:accent1>
    <a:accent2>
      <a:srgbClr val="F3A447"/>
    </a:accent2>
    <a:accent3>
      <a:srgbClr val="E7BC29"/>
    </a:accent3>
    <a:accent4>
      <a:srgbClr val="D092A7"/>
    </a:accent4>
    <a:accent5>
      <a:srgbClr val="7153A0"/>
    </a:accent5>
    <a:accent6>
      <a:srgbClr val="809EC2"/>
    </a:accent6>
    <a:hlink>
      <a:srgbClr val="8E58B6"/>
    </a:hlink>
    <a:folHlink>
      <a:srgbClr val="7F6F6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10340</TotalTime>
  <Words>1085</Words>
  <Application>Microsoft Office PowerPoint</Application>
  <PresentationFormat>Widescreen</PresentationFormat>
  <Paragraphs>222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Apple Braille</vt:lpstr>
      <vt:lpstr>Arial</vt:lpstr>
      <vt:lpstr>Calibri</vt:lpstr>
      <vt:lpstr>Calibri Light</vt:lpstr>
      <vt:lpstr>Century Gothic</vt:lpstr>
      <vt:lpstr>1_Office Theme</vt:lpstr>
      <vt:lpstr>The Recorded Home Oximetry (RHO) Program  Monthly Investigator Meeting</vt:lpstr>
      <vt:lpstr>RHO Program Implementation Timeline</vt:lpstr>
      <vt:lpstr>PowerPoint Presentation</vt:lpstr>
      <vt:lpstr>RHO Implementation Trial Consort Diagram</vt:lpstr>
      <vt:lpstr>PowerPoint Presentation</vt:lpstr>
      <vt:lpstr>Projected vs. Actual Enrollment Into the RHO Program</vt:lpstr>
      <vt:lpstr>Barriers to Enrollment </vt:lpstr>
      <vt:lpstr>Barriers to Enrollment Continued</vt:lpstr>
      <vt:lpstr>Baseline Data </vt:lpstr>
      <vt:lpstr>Clarification on SAE Definition</vt:lpstr>
      <vt:lpstr>Family Engagement Survey</vt:lpstr>
      <vt:lpstr>Implementation Related Problems</vt:lpstr>
      <vt:lpstr>PowerPoint Presentation</vt:lpstr>
      <vt:lpstr>Deviation Types </vt:lpstr>
      <vt:lpstr>PowerPoint Presentation</vt:lpstr>
      <vt:lpstr>Reason’s Why Provider’s Are Not Following the RHO Algorithm’s Recommendation</vt:lpstr>
      <vt:lpstr>PowerPoint Presentation</vt:lpstr>
      <vt:lpstr>Duration of Oxygen by Initial Flow Rate at Discharge</vt:lpstr>
      <vt:lpstr>Troubleshooting Guide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387</cp:revision>
  <dcterms:created xsi:type="dcterms:W3CDTF">2021-03-31T16:28:55Z</dcterms:created>
  <dcterms:modified xsi:type="dcterms:W3CDTF">2022-07-07T21:36:27Z</dcterms:modified>
</cp:coreProperties>
</file>