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89" r:id="rId2"/>
    <p:sldId id="897" r:id="rId3"/>
    <p:sldId id="1294" r:id="rId4"/>
    <p:sldId id="256" r:id="rId5"/>
    <p:sldId id="896" r:id="rId6"/>
    <p:sldId id="1330" r:id="rId7"/>
    <p:sldId id="1431" r:id="rId8"/>
    <p:sldId id="1439" r:id="rId9"/>
    <p:sldId id="1440" r:id="rId10"/>
    <p:sldId id="1424" r:id="rId11"/>
    <p:sldId id="1425" r:id="rId12"/>
    <p:sldId id="878" r:id="rId13"/>
    <p:sldId id="895" r:id="rId14"/>
    <p:sldId id="1335" r:id="rId15"/>
    <p:sldId id="1307" r:id="rId16"/>
    <p:sldId id="1437" r:id="rId17"/>
    <p:sldId id="1438" r:id="rId18"/>
    <p:sldId id="1441" r:id="rId19"/>
    <p:sldId id="1314" r:id="rId20"/>
    <p:sldId id="1434" r:id="rId21"/>
    <p:sldId id="1443" r:id="rId22"/>
    <p:sldId id="257" r:id="rId23"/>
    <p:sldId id="258" r:id="rId24"/>
    <p:sldId id="259" r:id="rId25"/>
    <p:sldId id="260" r:id="rId26"/>
    <p:sldId id="261" r:id="rId27"/>
    <p:sldId id="459" r:id="rId28"/>
    <p:sldId id="831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BC73F3"/>
    <a:srgbClr val="F5EAFD"/>
    <a:srgbClr val="5AA2AE"/>
    <a:srgbClr val="22549C"/>
    <a:srgbClr val="3A58A4"/>
    <a:srgbClr val="FFFFFF"/>
    <a:srgbClr val="9B69BC"/>
    <a:srgbClr val="6699FF"/>
    <a:srgbClr val="864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17" autoAdjust="0"/>
    <p:restoredTop sz="89065" autoAdjust="0"/>
  </p:normalViewPr>
  <p:slideViewPr>
    <p:cSldViewPr snapToGrid="0">
      <p:cViewPr varScale="1">
        <p:scale>
          <a:sx n="73" d="100"/>
          <a:sy n="73" d="100"/>
        </p:scale>
        <p:origin x="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rgbClr val="22549C"/>
                </a:solidFill>
                <a:latin typeface="Apple Braille"/>
                <a:ea typeface="+mn-ea"/>
                <a:cs typeface="+mn-cs"/>
              </a:defRPr>
            </a:pPr>
            <a:r>
              <a:rPr lang="en-US" sz="4000" b="0" dirty="0">
                <a:solidFill>
                  <a:srgbClr val="22549C"/>
                </a:solidFill>
              </a:rPr>
              <a:t>Site Start Up Progress</a:t>
            </a:r>
          </a:p>
        </c:rich>
      </c:tx>
      <c:layout>
        <c:manualLayout>
          <c:xMode val="edge"/>
          <c:yMode val="edge"/>
          <c:x val="0.32849909776902891"/>
          <c:y val="4.12892129282950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22549C"/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868922244094484"/>
          <c:y val="0.28270697534657707"/>
          <c:w val="0.63334219160104988"/>
          <c:h val="0.6568180689019895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Simplified!$B$1</c:f>
              <c:strCache>
                <c:ptCount val="1"/>
                <c:pt idx="0">
                  <c:v>Executed Contract</c:v>
                </c:pt>
              </c:strCache>
            </c:strRef>
          </c:tx>
          <c:spPr>
            <a:solidFill>
              <a:srgbClr val="BC73F3"/>
            </a:solidFill>
            <a:ln w="285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58-49B9-8684-A511D8D81DD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558-49B9-8684-A511D8D81DD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558-49B9-8684-A511D8D81DDC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558-49B9-8684-A511D8D81DDC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1558-49B9-8684-A511D8D81DDC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1558-49B9-8684-A511D8D81DDC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1558-49B9-8684-A511D8D81DDC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Simplified!$B$2:$B$15</c:f>
              <c:numCache>
                <c:formatCode>0%</c:formatCode>
                <c:ptCount val="14"/>
                <c:pt idx="0">
                  <c:v>0.33</c:v>
                </c:pt>
                <c:pt idx="1">
                  <c:v>0.33</c:v>
                </c:pt>
                <c:pt idx="2">
                  <c:v>0.33</c:v>
                </c:pt>
                <c:pt idx="3">
                  <c:v>0.33</c:v>
                </c:pt>
                <c:pt idx="4">
                  <c:v>0.33</c:v>
                </c:pt>
                <c:pt idx="5">
                  <c:v>0.33</c:v>
                </c:pt>
                <c:pt idx="6">
                  <c:v>0.33</c:v>
                </c:pt>
                <c:pt idx="7">
                  <c:v>0.33</c:v>
                </c:pt>
                <c:pt idx="8">
                  <c:v>0.33</c:v>
                </c:pt>
                <c:pt idx="9">
                  <c:v>0.33</c:v>
                </c:pt>
                <c:pt idx="10">
                  <c:v>0.33</c:v>
                </c:pt>
                <c:pt idx="11">
                  <c:v>0.33</c:v>
                </c:pt>
                <c:pt idx="12">
                  <c:v>0.33</c:v>
                </c:pt>
                <c:pt idx="13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558-49B9-8684-A511D8D81DDC}"/>
            </c:ext>
          </c:extLst>
        </c:ser>
        <c:ser>
          <c:idx val="1"/>
          <c:order val="1"/>
          <c:tx>
            <c:strRef>
              <c:f>Simplified!$C$1</c:f>
              <c:strCache>
                <c:ptCount val="1"/>
                <c:pt idx="0">
                  <c:v>IRB Approval</c:v>
                </c:pt>
              </c:strCache>
            </c:strRef>
          </c:tx>
          <c:spPr>
            <a:solidFill>
              <a:sysClr val="window" lastClr="FFFFFF">
                <a:lumMod val="65000"/>
              </a:sysClr>
            </a:solidFill>
            <a:ln w="28575">
              <a:solidFill>
                <a:sysClr val="window" lastClr="FFFFFF">
                  <a:lumMod val="65000"/>
                </a:sysClr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1558-49B9-8684-A511D8D81DDC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1558-49B9-8684-A511D8D81DDC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1558-49B9-8684-A511D8D81DDC}"/>
              </c:ext>
            </c:extLst>
          </c:dPt>
          <c:dPt>
            <c:idx val="6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1A58-4183-AB67-AD1EEDDB0DE3}"/>
              </c:ext>
            </c:extLst>
          </c:dPt>
          <c:dPt>
            <c:idx val="10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1558-49B9-8684-A511D8D81DDC}"/>
              </c:ext>
            </c:extLst>
          </c:dPt>
          <c:dPt>
            <c:idx val="11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1558-49B9-8684-A511D8D81DDC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Simplified!$C$2:$C$15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1558-49B9-8684-A511D8D81DDC}"/>
            </c:ext>
          </c:extLst>
        </c:ser>
        <c:ser>
          <c:idx val="2"/>
          <c:order val="2"/>
          <c:tx>
            <c:strRef>
              <c:f>Simplified!$D$1</c:f>
              <c:strCache>
                <c:ptCount val="1"/>
                <c:pt idx="0">
                  <c:v>Equipment Available</c:v>
                </c:pt>
              </c:strCache>
            </c:strRef>
          </c:tx>
          <c:spPr>
            <a:solidFill>
              <a:srgbClr val="6699FF"/>
            </a:solidFill>
            <a:ln w="28575">
              <a:noFill/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Simplified!$D$2:$D$15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558-49B9-8684-A511D8D81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6403471"/>
        <c:axId val="1476385999"/>
      </c:barChart>
      <c:catAx>
        <c:axId val="1476403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ple Braille"/>
                <a:ea typeface="+mn-ea"/>
                <a:cs typeface="+mn-cs"/>
              </a:defRPr>
            </a:pPr>
            <a:endParaRPr lang="en-US"/>
          </a:p>
        </c:txPr>
        <c:crossAx val="1476385999"/>
        <c:crosses val="autoZero"/>
        <c:auto val="1"/>
        <c:lblAlgn val="ctr"/>
        <c:lblOffset val="100"/>
        <c:noMultiLvlLbl val="0"/>
      </c:catAx>
      <c:valAx>
        <c:axId val="1476385999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476403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77936351706035"/>
          <c:y val="0.20698616347359344"/>
          <c:w val="0.75808511573779835"/>
          <c:h val="5.5209793459519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 sz="1400">
          <a:latin typeface="Apple Braille"/>
        </a:defRPr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/>
              <a:t>Implementation: Average Duration of Home Oxygen Therapy for Infants Followed by the RHO Program Across All Implementation Sites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'Avg HOT Duration'!$B$1</c:f>
              <c:strCache>
                <c:ptCount val="1"/>
                <c:pt idx="0">
                  <c:v>Avg HOT Duration</c:v>
                </c:pt>
              </c:strCache>
            </c:strRef>
          </c:tx>
          <c:spPr>
            <a:ln w="38100">
              <a:solidFill>
                <a:schemeClr val="accent5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0080"/>
              </a:solidFill>
              <a:ln w="38100">
                <a:solidFill>
                  <a:schemeClr val="accent5"/>
                </a:solidFill>
                <a:prstDash val="solid"/>
              </a:ln>
            </c:spPr>
          </c:marker>
          <c:cat>
            <c:strRef>
              <c:f>'Avg HOT Duration'!$A$2:$A$7</c:f>
              <c:strCache>
                <c:ptCount val="6"/>
                <c:pt idx="0">
                  <c:v>Q2 2021 (n=2)</c:v>
                </c:pt>
                <c:pt idx="1">
                  <c:v>Q3 2021 (n=5)</c:v>
                </c:pt>
                <c:pt idx="2">
                  <c:v>Q4 2021 (n=11)</c:v>
                </c:pt>
                <c:pt idx="3">
                  <c:v>Q1 2022 (n=12)</c:v>
                </c:pt>
                <c:pt idx="4">
                  <c:v>Q2 2022 (n=12)</c:v>
                </c:pt>
                <c:pt idx="5">
                  <c:v>Q3 2022 (n=8)</c:v>
                </c:pt>
              </c:strCache>
            </c:strRef>
          </c:cat>
          <c:val>
            <c:numRef>
              <c:f>'Avg HOT Duration'!$B$2:$B$7</c:f>
              <c:numCache>
                <c:formatCode>0.0</c:formatCode>
                <c:ptCount val="6"/>
                <c:pt idx="0">
                  <c:v>102</c:v>
                </c:pt>
                <c:pt idx="1">
                  <c:v>121.4</c:v>
                </c:pt>
                <c:pt idx="2">
                  <c:v>80.545454545454547</c:v>
                </c:pt>
                <c:pt idx="3">
                  <c:v>100.83333333333333</c:v>
                </c:pt>
                <c:pt idx="4">
                  <c:v>63.166666666666664</c:v>
                </c:pt>
                <c:pt idx="5">
                  <c:v>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954-47FE-9E38-81C8ACCEDBFD}"/>
            </c:ext>
          </c:extLst>
        </c:ser>
        <c:ser>
          <c:idx val="1"/>
          <c:order val="1"/>
          <c:tx>
            <c:strRef>
              <c:f>'Avg HOT Duration'!$C$1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chemeClr val="accent1">
                  <a:lumMod val="40000"/>
                  <a:lumOff val="60000"/>
                </a:schemeClr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54002838953432E-2"/>
                  <c:y val="-2.018691493710901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7954-47FE-9E38-81C8ACCEDBFD}"/>
                </c:ext>
              </c:extLst>
            </c:dLbl>
            <c:dLbl>
              <c:idx val="3"/>
              <c:layout>
                <c:manualLayout>
                  <c:x val="-1.4654002838953432E-2"/>
                  <c:y val="-2.018691493710901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166.4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7954-47FE-9E38-81C8ACCEDBF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'Avg HOT Duration'!$A$2:$A$7</c:f>
              <c:strCache>
                <c:ptCount val="6"/>
                <c:pt idx="0">
                  <c:v>Q2 2021 (n=2)</c:v>
                </c:pt>
                <c:pt idx="1">
                  <c:v>Q3 2021 (n=5)</c:v>
                </c:pt>
                <c:pt idx="2">
                  <c:v>Q4 2021 (n=11)</c:v>
                </c:pt>
                <c:pt idx="3">
                  <c:v>Q1 2022 (n=12)</c:v>
                </c:pt>
                <c:pt idx="4">
                  <c:v>Q2 2022 (n=12)</c:v>
                </c:pt>
                <c:pt idx="5">
                  <c:v>Q3 2022 (n=8)</c:v>
                </c:pt>
              </c:strCache>
            </c:strRef>
          </c:cat>
          <c:val>
            <c:numRef>
              <c:f>'Avg HOT Duration'!$C$2:$C$7</c:f>
              <c:numCache>
                <c:formatCode>0.0</c:formatCode>
                <c:ptCount val="6"/>
                <c:pt idx="0">
                  <c:v>166.45174242424241</c:v>
                </c:pt>
                <c:pt idx="1">
                  <c:v>166.45174242424241</c:v>
                </c:pt>
                <c:pt idx="2">
                  <c:v>166.45174242424241</c:v>
                </c:pt>
                <c:pt idx="3">
                  <c:v>166.45174242424241</c:v>
                </c:pt>
                <c:pt idx="4">
                  <c:v>166.45174242424241</c:v>
                </c:pt>
                <c:pt idx="5">
                  <c:v>166.45174242424241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954-47FE-9E38-81C8ACCEDBFD}"/>
            </c:ext>
          </c:extLst>
        </c:ser>
        <c:ser>
          <c:idx val="2"/>
          <c:order val="2"/>
          <c:tx>
            <c:strRef>
              <c:f>'Avg HOT Duration'!$D$1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HOT Duration'!$A$2:$A$7</c:f>
              <c:strCache>
                <c:ptCount val="6"/>
                <c:pt idx="0">
                  <c:v>Q2 2021 (n=2)</c:v>
                </c:pt>
                <c:pt idx="1">
                  <c:v>Q3 2021 (n=5)</c:v>
                </c:pt>
                <c:pt idx="2">
                  <c:v>Q4 2021 (n=11)</c:v>
                </c:pt>
                <c:pt idx="3">
                  <c:v>Q1 2022 (n=12)</c:v>
                </c:pt>
                <c:pt idx="4">
                  <c:v>Q2 2022 (n=12)</c:v>
                </c:pt>
                <c:pt idx="5">
                  <c:v>Q3 2022 (n=8)</c:v>
                </c:pt>
              </c:strCache>
            </c:strRef>
          </c:cat>
          <c:val>
            <c:numRef>
              <c:f>'Avg HOT Duration'!$D$2:$D$7</c:f>
              <c:numCache>
                <c:formatCode>0.0</c:formatCode>
                <c:ptCount val="6"/>
                <c:pt idx="0">
                  <c:v>139.02035353535354</c:v>
                </c:pt>
                <c:pt idx="1">
                  <c:v>139.02035353535354</c:v>
                </c:pt>
                <c:pt idx="2">
                  <c:v>139.02035353535354</c:v>
                </c:pt>
                <c:pt idx="3">
                  <c:v>139.02035353535354</c:v>
                </c:pt>
                <c:pt idx="4">
                  <c:v>139.02035353535354</c:v>
                </c:pt>
                <c:pt idx="5">
                  <c:v>139.02035353535354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7954-47FE-9E38-81C8ACCEDBFD}"/>
            </c:ext>
          </c:extLst>
        </c:ser>
        <c:ser>
          <c:idx val="3"/>
          <c:order val="3"/>
          <c:tx>
            <c:strRef>
              <c:f>'Avg HOT Duration'!$E$1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HOT Duration'!$A$2:$A$7</c:f>
              <c:strCache>
                <c:ptCount val="6"/>
                <c:pt idx="0">
                  <c:v>Q2 2021 (n=2)</c:v>
                </c:pt>
                <c:pt idx="1">
                  <c:v>Q3 2021 (n=5)</c:v>
                </c:pt>
                <c:pt idx="2">
                  <c:v>Q4 2021 (n=11)</c:v>
                </c:pt>
                <c:pt idx="3">
                  <c:v>Q1 2022 (n=12)</c:v>
                </c:pt>
                <c:pt idx="4">
                  <c:v>Q2 2022 (n=12)</c:v>
                </c:pt>
                <c:pt idx="5">
                  <c:v>Q3 2022 (n=8)</c:v>
                </c:pt>
              </c:strCache>
            </c:strRef>
          </c:cat>
          <c:val>
            <c:numRef>
              <c:f>'Avg HOT Duration'!$E$2:$E$7</c:f>
              <c:numCache>
                <c:formatCode>0.0</c:formatCode>
                <c:ptCount val="6"/>
                <c:pt idx="0">
                  <c:v>111.58896464646465</c:v>
                </c:pt>
                <c:pt idx="1">
                  <c:v>111.58896464646465</c:v>
                </c:pt>
                <c:pt idx="2">
                  <c:v>111.58896464646465</c:v>
                </c:pt>
                <c:pt idx="3">
                  <c:v>111.58896464646465</c:v>
                </c:pt>
                <c:pt idx="4">
                  <c:v>111.58896464646465</c:v>
                </c:pt>
                <c:pt idx="5">
                  <c:v>111.58896464646465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7954-47FE-9E38-81C8ACCEDBFD}"/>
            </c:ext>
          </c:extLst>
        </c:ser>
        <c:ser>
          <c:idx val="4"/>
          <c:order val="4"/>
          <c:tx>
            <c:strRef>
              <c:f>'Avg HOT Duration'!$F$1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chemeClr val="tx2">
                  <a:lumMod val="20000"/>
                  <a:lumOff val="80000"/>
                </a:schemeClr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54002838953432E-2"/>
                  <c:y val="-2.018691493710901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7954-47FE-9E38-81C8ACCEDBFD}"/>
                </c:ext>
              </c:extLst>
            </c:dLbl>
            <c:dLbl>
              <c:idx val="3"/>
              <c:layout>
                <c:manualLayout>
                  <c:x val="0.28844855436576144"/>
                  <c:y val="3.9735780988799402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84.2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7954-47FE-9E38-81C8ACCEDBF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'Avg HOT Duration'!$A$2:$A$7</c:f>
              <c:strCache>
                <c:ptCount val="6"/>
                <c:pt idx="0">
                  <c:v>Q2 2021 (n=2)</c:v>
                </c:pt>
                <c:pt idx="1">
                  <c:v>Q3 2021 (n=5)</c:v>
                </c:pt>
                <c:pt idx="2">
                  <c:v>Q4 2021 (n=11)</c:v>
                </c:pt>
                <c:pt idx="3">
                  <c:v>Q1 2022 (n=12)</c:v>
                </c:pt>
                <c:pt idx="4">
                  <c:v>Q2 2022 (n=12)</c:v>
                </c:pt>
                <c:pt idx="5">
                  <c:v>Q3 2022 (n=8)</c:v>
                </c:pt>
              </c:strCache>
            </c:strRef>
          </c:cat>
          <c:val>
            <c:numRef>
              <c:f>'Avg HOT Duration'!$F$2:$F$7</c:f>
              <c:numCache>
                <c:formatCode>0.0</c:formatCode>
                <c:ptCount val="6"/>
                <c:pt idx="0">
                  <c:v>84.157575757575756</c:v>
                </c:pt>
                <c:pt idx="1">
                  <c:v>84.157575757575756</c:v>
                </c:pt>
                <c:pt idx="2">
                  <c:v>84.157575757575756</c:v>
                </c:pt>
                <c:pt idx="3">
                  <c:v>84.157575757575756</c:v>
                </c:pt>
                <c:pt idx="4">
                  <c:v>84.157575757575756</c:v>
                </c:pt>
                <c:pt idx="5">
                  <c:v>84.157575757575756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7954-47FE-9E38-81C8ACCEDBFD}"/>
            </c:ext>
          </c:extLst>
        </c:ser>
        <c:ser>
          <c:idx val="5"/>
          <c:order val="5"/>
          <c:tx>
            <c:strRef>
              <c:f>'Avg HOT Duration'!$G$1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HOT Duration'!$A$2:$A$7</c:f>
              <c:strCache>
                <c:ptCount val="6"/>
                <c:pt idx="0">
                  <c:v>Q2 2021 (n=2)</c:v>
                </c:pt>
                <c:pt idx="1">
                  <c:v>Q3 2021 (n=5)</c:v>
                </c:pt>
                <c:pt idx="2">
                  <c:v>Q4 2021 (n=11)</c:v>
                </c:pt>
                <c:pt idx="3">
                  <c:v>Q1 2022 (n=12)</c:v>
                </c:pt>
                <c:pt idx="4">
                  <c:v>Q2 2022 (n=12)</c:v>
                </c:pt>
                <c:pt idx="5">
                  <c:v>Q3 2022 (n=8)</c:v>
                </c:pt>
              </c:strCache>
            </c:strRef>
          </c:cat>
          <c:val>
            <c:numRef>
              <c:f>'Avg HOT Duration'!$G$2:$G$7</c:f>
              <c:numCache>
                <c:formatCode>0.0</c:formatCode>
                <c:ptCount val="6"/>
                <c:pt idx="0">
                  <c:v>56.726186868686867</c:v>
                </c:pt>
                <c:pt idx="1">
                  <c:v>56.726186868686867</c:v>
                </c:pt>
                <c:pt idx="2">
                  <c:v>56.726186868686867</c:v>
                </c:pt>
                <c:pt idx="3">
                  <c:v>56.726186868686867</c:v>
                </c:pt>
                <c:pt idx="4">
                  <c:v>56.726186868686867</c:v>
                </c:pt>
                <c:pt idx="5">
                  <c:v>56.726186868686867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7954-47FE-9E38-81C8ACCEDBFD}"/>
            </c:ext>
          </c:extLst>
        </c:ser>
        <c:ser>
          <c:idx val="6"/>
          <c:order val="6"/>
          <c:tx>
            <c:strRef>
              <c:f>'Avg HOT Duration'!$H$1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HOT Duration'!$A$2:$A$7</c:f>
              <c:strCache>
                <c:ptCount val="6"/>
                <c:pt idx="0">
                  <c:v>Q2 2021 (n=2)</c:v>
                </c:pt>
                <c:pt idx="1">
                  <c:v>Q3 2021 (n=5)</c:v>
                </c:pt>
                <c:pt idx="2">
                  <c:v>Q4 2021 (n=11)</c:v>
                </c:pt>
                <c:pt idx="3">
                  <c:v>Q1 2022 (n=12)</c:v>
                </c:pt>
                <c:pt idx="4">
                  <c:v>Q2 2022 (n=12)</c:v>
                </c:pt>
                <c:pt idx="5">
                  <c:v>Q3 2022 (n=8)</c:v>
                </c:pt>
              </c:strCache>
            </c:strRef>
          </c:cat>
          <c:val>
            <c:numRef>
              <c:f>'Avg HOT Duration'!$H$2:$H$7</c:f>
              <c:numCache>
                <c:formatCode>0.0</c:formatCode>
                <c:ptCount val="6"/>
                <c:pt idx="0">
                  <c:v>29.294797979797984</c:v>
                </c:pt>
                <c:pt idx="1">
                  <c:v>29.294797979797984</c:v>
                </c:pt>
                <c:pt idx="2">
                  <c:v>29.294797979797984</c:v>
                </c:pt>
                <c:pt idx="3">
                  <c:v>29.294797979797984</c:v>
                </c:pt>
                <c:pt idx="4">
                  <c:v>29.294797979797984</c:v>
                </c:pt>
                <c:pt idx="5">
                  <c:v>29.294797979797984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7954-47FE-9E38-81C8ACCEDBFD}"/>
            </c:ext>
          </c:extLst>
        </c:ser>
        <c:ser>
          <c:idx val="7"/>
          <c:order val="7"/>
          <c:tx>
            <c:strRef>
              <c:f>'Avg HOT Duration'!$I$1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chemeClr val="accent1">
                  <a:lumMod val="40000"/>
                  <a:lumOff val="60000"/>
                </a:schemeClr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54002838953432E-2"/>
                  <c:y val="-2.018691493710901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7954-47FE-9E38-81C8ACCEDBFD}"/>
                </c:ext>
              </c:extLst>
            </c:dLbl>
            <c:dLbl>
              <c:idx val="3"/>
              <c:layout>
                <c:manualLayout>
                  <c:x val="-1.4654002838953432E-2"/>
                  <c:y val="-2.018691493710901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1.9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7954-47FE-9E38-81C8ACCEDBFD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'Avg HOT Duration'!$A$2:$A$7</c:f>
              <c:strCache>
                <c:ptCount val="6"/>
                <c:pt idx="0">
                  <c:v>Q2 2021 (n=2)</c:v>
                </c:pt>
                <c:pt idx="1">
                  <c:v>Q3 2021 (n=5)</c:v>
                </c:pt>
                <c:pt idx="2">
                  <c:v>Q4 2021 (n=11)</c:v>
                </c:pt>
                <c:pt idx="3">
                  <c:v>Q1 2022 (n=12)</c:v>
                </c:pt>
                <c:pt idx="4">
                  <c:v>Q2 2022 (n=12)</c:v>
                </c:pt>
                <c:pt idx="5">
                  <c:v>Q3 2022 (n=8)</c:v>
                </c:pt>
              </c:strCache>
            </c:strRef>
          </c:cat>
          <c:val>
            <c:numRef>
              <c:f>'Avg HOT Duration'!$I$2:$I$7</c:f>
              <c:numCache>
                <c:formatCode>0.0</c:formatCode>
                <c:ptCount val="6"/>
                <c:pt idx="0">
                  <c:v>1.8634090909091015</c:v>
                </c:pt>
                <c:pt idx="1">
                  <c:v>1.8634090909091015</c:v>
                </c:pt>
                <c:pt idx="2">
                  <c:v>1.8634090909091015</c:v>
                </c:pt>
                <c:pt idx="3">
                  <c:v>1.8634090909091015</c:v>
                </c:pt>
                <c:pt idx="4">
                  <c:v>1.8634090909091015</c:v>
                </c:pt>
                <c:pt idx="5">
                  <c:v>1.8634090909091015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7954-47FE-9E38-81C8ACCEDB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1349584"/>
        <c:axId val="1191350416"/>
      </c:lineChart>
      <c:catAx>
        <c:axId val="11913495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Discharge Quarter, (N=Total patients discharged in a quarter with known duration of HOT)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191350416"/>
        <c:crosses val="autoZero"/>
        <c:auto val="0"/>
        <c:lblAlgn val="ctr"/>
        <c:lblOffset val="100"/>
        <c:noMultiLvlLbl val="0"/>
      </c:catAx>
      <c:valAx>
        <c:axId val="119135041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 Average Home Oxygen Duration (days)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1191349584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600"/>
      </a:pPr>
      <a:endParaRPr lang="en-US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Control: Average Duration of Home Oxygen Therapy for Infants Not Followed by the RHO Program Across All Implementation Sites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'Average HOT Duration '!$B$1</c:f>
              <c:strCache>
                <c:ptCount val="1"/>
                <c:pt idx="0">
                  <c:v>Average HOT Duration </c:v>
                </c:pt>
              </c:strCache>
            </c:strRef>
          </c:tx>
          <c:spPr>
            <a:ln w="38100">
              <a:solidFill>
                <a:srgbClr val="33CCCC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0080"/>
              </a:solidFill>
              <a:ln w="38100">
                <a:solidFill>
                  <a:srgbClr val="33CCCC"/>
                </a:solidFill>
                <a:prstDash val="solid"/>
              </a:ln>
            </c:spPr>
          </c:marker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(n=6)</c:v>
                </c:pt>
              </c:strCache>
            </c:strRef>
          </c:cat>
          <c:val>
            <c:numRef>
              <c:f>'Average HOT Duration '!$B$2:$B$4</c:f>
              <c:numCache>
                <c:formatCode>0.0</c:formatCode>
                <c:ptCount val="3"/>
                <c:pt idx="0">
                  <c:v>184</c:v>
                </c:pt>
                <c:pt idx="1">
                  <c:v>46.5</c:v>
                </c:pt>
                <c:pt idx="2">
                  <c:v>76.833333333333329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401-48B4-BEF1-2A35C3B248F7}"/>
            </c:ext>
          </c:extLst>
        </c:ser>
        <c:ser>
          <c:idx val="1"/>
          <c:order val="1"/>
          <c:tx>
            <c:strRef>
              <c:f>'Average HOT Duration 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rgbClr val="006699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2.9289059959548919E-2"/>
                  <c:y val="-4.030462681247845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325.7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401-48B4-BEF1-2A35C3B248F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(n=6)</c:v>
                </c:pt>
              </c:strCache>
            </c:strRef>
          </c:cat>
          <c:val>
            <c:numRef>
              <c:f>'Average HOT Duration '!$C$2:$C$4</c:f>
              <c:numCache>
                <c:formatCode>0.0</c:formatCode>
                <c:ptCount val="3"/>
                <c:pt idx="0">
                  <c:v>325.66277777777776</c:v>
                </c:pt>
                <c:pt idx="1">
                  <c:v>325.66277777777776</c:v>
                </c:pt>
                <c:pt idx="2">
                  <c:v>325.66277777777776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401-48B4-BEF1-2A35C3B248F7}"/>
            </c:ext>
          </c:extLst>
        </c:ser>
        <c:ser>
          <c:idx val="2"/>
          <c:order val="2"/>
          <c:tx>
            <c:strRef>
              <c:f>'Average HOT Duration 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(n=6)</c:v>
                </c:pt>
              </c:strCache>
            </c:strRef>
          </c:cat>
          <c:val>
            <c:numRef>
              <c:f>'Average HOT Duration '!$D$2:$D$4</c:f>
              <c:numCache>
                <c:formatCode>0.0</c:formatCode>
                <c:ptCount val="3"/>
                <c:pt idx="0">
                  <c:v>251.25666666666666</c:v>
                </c:pt>
                <c:pt idx="1">
                  <c:v>251.25666666666666</c:v>
                </c:pt>
                <c:pt idx="2">
                  <c:v>251.25666666666666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401-48B4-BEF1-2A35C3B248F7}"/>
            </c:ext>
          </c:extLst>
        </c:ser>
        <c:ser>
          <c:idx val="3"/>
          <c:order val="3"/>
          <c:tx>
            <c:strRef>
              <c:f>'Average HOT Duration 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(n=6)</c:v>
                </c:pt>
              </c:strCache>
            </c:strRef>
          </c:cat>
          <c:val>
            <c:numRef>
              <c:f>'Average HOT Duration '!$E$2:$E$4</c:f>
              <c:numCache>
                <c:formatCode>0.0</c:formatCode>
                <c:ptCount val="3"/>
                <c:pt idx="0">
                  <c:v>176.85055555555556</c:v>
                </c:pt>
                <c:pt idx="1">
                  <c:v>176.85055555555556</c:v>
                </c:pt>
                <c:pt idx="2">
                  <c:v>176.85055555555556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401-48B4-BEF1-2A35C3B248F7}"/>
            </c:ext>
          </c:extLst>
        </c:ser>
        <c:ser>
          <c:idx val="4"/>
          <c:order val="4"/>
          <c:tx>
            <c:strRef>
              <c:f>'Average HOT Duration 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rgbClr val="CCCCFF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29544693493636015"/>
                  <c:y val="-4.0304763585837788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102.4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401-48B4-BEF1-2A35C3B248F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(n=6)</c:v>
                </c:pt>
              </c:strCache>
            </c:strRef>
          </c:cat>
          <c:val>
            <c:numRef>
              <c:f>'Average HOT Duration '!$F$2:$F$4</c:f>
              <c:numCache>
                <c:formatCode>0.0</c:formatCode>
                <c:ptCount val="3"/>
                <c:pt idx="0">
                  <c:v>102.44444444444444</c:v>
                </c:pt>
                <c:pt idx="1">
                  <c:v>102.44444444444444</c:v>
                </c:pt>
                <c:pt idx="2">
                  <c:v>102.44444444444444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401-48B4-BEF1-2A35C3B248F7}"/>
            </c:ext>
          </c:extLst>
        </c:ser>
        <c:ser>
          <c:idx val="5"/>
          <c:order val="5"/>
          <c:tx>
            <c:strRef>
              <c:f>'Average HOT Duration 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(n=6)</c:v>
                </c:pt>
              </c:strCache>
            </c:strRef>
          </c:cat>
          <c:val>
            <c:numRef>
              <c:f>'Average HOT Duration '!$G$2:$G$4</c:f>
              <c:numCache>
                <c:formatCode>0.0</c:formatCode>
                <c:ptCount val="3"/>
                <c:pt idx="0">
                  <c:v>28.038333333333341</c:v>
                </c:pt>
                <c:pt idx="1">
                  <c:v>28.038333333333341</c:v>
                </c:pt>
                <c:pt idx="2">
                  <c:v>28.038333333333341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D401-48B4-BEF1-2A35C3B248F7}"/>
            </c:ext>
          </c:extLst>
        </c:ser>
        <c:ser>
          <c:idx val="6"/>
          <c:order val="6"/>
          <c:tx>
            <c:strRef>
              <c:f>'Average HOT Duration 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(n=6)</c:v>
                </c:pt>
              </c:strCache>
            </c:strRef>
          </c:cat>
          <c:val>
            <c:numRef>
              <c:f>'Average HOT Duration '!$H$2:$H$4</c:f>
              <c:numCache>
                <c:formatCode>0.0</c:formatCode>
                <c:ptCount val="3"/>
                <c:pt idx="0">
                  <c:v>-46.367777777777761</c:v>
                </c:pt>
                <c:pt idx="1">
                  <c:v>-46.367777777777761</c:v>
                </c:pt>
                <c:pt idx="2">
                  <c:v>-46.367777777777761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401-48B4-BEF1-2A35C3B248F7}"/>
            </c:ext>
          </c:extLst>
        </c:ser>
        <c:ser>
          <c:idx val="7"/>
          <c:order val="7"/>
          <c:tx>
            <c:strRef>
              <c:f>'Average HOT Duration 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2.9289059959548919E-2"/>
                  <c:y val="-4.0304626812478442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401-48B4-BEF1-2A35C3B248F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HOT Duration '!$A$2:$A$4</c:f>
              <c:strCache>
                <c:ptCount val="3"/>
                <c:pt idx="0">
                  <c:v>Q3 2021 (n=1)</c:v>
                </c:pt>
                <c:pt idx="1">
                  <c:v>Q1 2022 (n=2)</c:v>
                </c:pt>
                <c:pt idx="2">
                  <c:v>Q2 2022 (n=6)</c:v>
                </c:pt>
              </c:strCache>
            </c:strRef>
          </c:cat>
          <c:val>
            <c:numRef>
              <c:f>'Average HOT Duration '!$I$2:$I$4</c:f>
              <c:numCache>
                <c:formatCode>0.0</c:formatCode>
                <c:ptCount val="3"/>
                <c:pt idx="0">
                  <c:v>-120.77388888888889</c:v>
                </c:pt>
                <c:pt idx="1">
                  <c:v>-120.77388888888889</c:v>
                </c:pt>
                <c:pt idx="2">
                  <c:v>-120.77388888888889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D401-48B4-BEF1-2A35C3B248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2110160"/>
        <c:axId val="1542110576"/>
      </c:lineChart>
      <c:catAx>
        <c:axId val="1542110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Discharge Quarter, (N=Total patients discharged in a quarter with known duration of HOT)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42110576"/>
        <c:crossesAt val="-150"/>
        <c:auto val="0"/>
        <c:lblAlgn val="ctr"/>
        <c:lblOffset val="100"/>
        <c:noMultiLvlLbl val="0"/>
      </c:catAx>
      <c:valAx>
        <c:axId val="1542110576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Average HOT Duration  (days) 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1542110160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6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Recorded Home Oximetry Implementation Trial Related Barriers and Problems</a:t>
            </a:r>
          </a:p>
        </c:rich>
      </c:tx>
      <c:layout>
        <c:manualLayout>
          <c:xMode val="edge"/>
          <c:yMode val="edge"/>
          <c:x val="0.14585262286100817"/>
          <c:y val="2.257696612190929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6147393784928564E-2"/>
          <c:y val="0.17426642456469524"/>
          <c:w val="0.8550535237584459"/>
          <c:h val="0.680155696131023"/>
        </c:manualLayout>
      </c:layout>
      <c:lineChart>
        <c:grouping val="standard"/>
        <c:varyColors val="0"/>
        <c:ser>
          <c:idx val="0"/>
          <c:order val="0"/>
          <c:tx>
            <c:strRef>
              <c:f>'Problem Count c Chart'!$B$1</c:f>
              <c:strCache>
                <c:ptCount val="1"/>
                <c:pt idx="0">
                  <c:v>Problem Count</c:v>
                </c:pt>
              </c:strCache>
            </c:strRef>
          </c:tx>
          <c:spPr>
            <a:ln w="3175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cat>
            <c:numRef>
              <c:f>'Problem Count c Chart'!$A$2:$A$16</c:f>
              <c:numCache>
                <c:formatCode>mmm\-yy</c:formatCode>
                <c:ptCount val="1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</c:numCache>
            </c:numRef>
          </c:cat>
          <c:val>
            <c:numRef>
              <c:f>'Problem Count c Chart'!$B$2:$B$16</c:f>
              <c:numCache>
                <c:formatCode>General</c:formatCode>
                <c:ptCount val="15"/>
                <c:pt idx="0">
                  <c:v>1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6</c:v>
                </c:pt>
                <c:pt idx="5">
                  <c:v>4</c:v>
                </c:pt>
                <c:pt idx="6">
                  <c:v>5</c:v>
                </c:pt>
                <c:pt idx="7">
                  <c:v>8</c:v>
                </c:pt>
                <c:pt idx="8">
                  <c:v>5</c:v>
                </c:pt>
                <c:pt idx="9">
                  <c:v>6</c:v>
                </c:pt>
                <c:pt idx="10">
                  <c:v>7</c:v>
                </c:pt>
                <c:pt idx="11">
                  <c:v>13</c:v>
                </c:pt>
                <c:pt idx="12">
                  <c:v>3</c:v>
                </c:pt>
                <c:pt idx="13">
                  <c:v>6</c:v>
                </c:pt>
                <c:pt idx="14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B91-4F1E-934F-2EE76BA461F8}"/>
            </c:ext>
          </c:extLst>
        </c:ser>
        <c:ser>
          <c:idx val="1"/>
          <c:order val="1"/>
          <c:tx>
            <c:strRef>
              <c:f>'Problem Count c Chart'!$C$1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43800587507942085"/>
                  <c:y val="-3.043506100229515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B91-4F1E-934F-2EE76BA461F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Chart'!$A$2:$A$16</c:f>
              <c:numCache>
                <c:formatCode>mmm\-yy</c:formatCode>
                <c:ptCount val="1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</c:numCache>
            </c:numRef>
          </c:cat>
          <c:val>
            <c:numRef>
              <c:f>'Problem Count c Chart'!$C$2:$C$16</c:f>
              <c:numCache>
                <c:formatCode>0.00</c:formatCode>
                <c:ptCount val="15"/>
                <c:pt idx="0">
                  <c:v>12.261536563608843</c:v>
                </c:pt>
                <c:pt idx="1">
                  <c:v>12.261536563608843</c:v>
                </c:pt>
                <c:pt idx="2">
                  <c:v>12.261536563608843</c:v>
                </c:pt>
                <c:pt idx="3">
                  <c:v>12.261536563608843</c:v>
                </c:pt>
                <c:pt idx="4" formatCode="General">
                  <c:v>12.261536563608843</c:v>
                </c:pt>
                <c:pt idx="5" formatCode="General">
                  <c:v>12.261536563608843</c:v>
                </c:pt>
                <c:pt idx="6" formatCode="General">
                  <c:v>12.261536563608843</c:v>
                </c:pt>
                <c:pt idx="7" formatCode="General">
                  <c:v>12.261536563608843</c:v>
                </c:pt>
                <c:pt idx="8" formatCode="General">
                  <c:v>12.261536563608843</c:v>
                </c:pt>
                <c:pt idx="9" formatCode="General">
                  <c:v>12.261536563608843</c:v>
                </c:pt>
                <c:pt idx="10" formatCode="General">
                  <c:v>12.2615</c:v>
                </c:pt>
                <c:pt idx="11" formatCode="General">
                  <c:v>12.261536563608843</c:v>
                </c:pt>
                <c:pt idx="12" formatCode="General">
                  <c:v>12.261536563608843</c:v>
                </c:pt>
                <c:pt idx="13" formatCode="General">
                  <c:v>12.261536563608843</c:v>
                </c:pt>
                <c:pt idx="14" formatCode="General">
                  <c:v>12.261536563608843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B91-4F1E-934F-2EE76BA461F8}"/>
            </c:ext>
          </c:extLst>
        </c:ser>
        <c:ser>
          <c:idx val="2"/>
          <c:order val="2"/>
          <c:tx>
            <c:strRef>
              <c:f>'Problem Count c Chart'!$D$1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Chart'!$A$2:$A$16</c:f>
              <c:numCache>
                <c:formatCode>mmm\-yy</c:formatCode>
                <c:ptCount val="1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</c:numCache>
            </c:numRef>
          </c:cat>
          <c:val>
            <c:numRef>
              <c:f>'Problem Count c Chart'!$D$2:$D$16</c:f>
              <c:numCache>
                <c:formatCode>0.00</c:formatCode>
                <c:ptCount val="15"/>
                <c:pt idx="0">
                  <c:v>9.952135486850338</c:v>
                </c:pt>
                <c:pt idx="1">
                  <c:v>9.952135486850338</c:v>
                </c:pt>
                <c:pt idx="2">
                  <c:v>9.952135486850338</c:v>
                </c:pt>
                <c:pt idx="3">
                  <c:v>9.952135486850338</c:v>
                </c:pt>
                <c:pt idx="4" formatCode="General">
                  <c:v>9.952135486850338</c:v>
                </c:pt>
                <c:pt idx="5" formatCode="General">
                  <c:v>9.952135486850338</c:v>
                </c:pt>
                <c:pt idx="6" formatCode="General">
                  <c:v>9.952135486850338</c:v>
                </c:pt>
                <c:pt idx="7" formatCode="General">
                  <c:v>9.952135486850338</c:v>
                </c:pt>
                <c:pt idx="8" formatCode="General">
                  <c:v>9.952135486850338</c:v>
                </c:pt>
                <c:pt idx="9" formatCode="General">
                  <c:v>9.952135486850338</c:v>
                </c:pt>
                <c:pt idx="10" formatCode="General">
                  <c:v>8.5952400000000004</c:v>
                </c:pt>
                <c:pt idx="11" formatCode="General">
                  <c:v>9.952135486850338</c:v>
                </c:pt>
                <c:pt idx="12" formatCode="General">
                  <c:v>9.952135486850338</c:v>
                </c:pt>
                <c:pt idx="13" formatCode="General">
                  <c:v>9.952135486850338</c:v>
                </c:pt>
                <c:pt idx="14" formatCode="General">
                  <c:v>9.952135486850338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B91-4F1E-934F-2EE76BA461F8}"/>
            </c:ext>
          </c:extLst>
        </c:ser>
        <c:ser>
          <c:idx val="3"/>
          <c:order val="3"/>
          <c:tx>
            <c:strRef>
              <c:f>'Problem Count c Chart'!$E$1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Chart'!$A$2:$A$16</c:f>
              <c:numCache>
                <c:formatCode>mmm\-yy</c:formatCode>
                <c:ptCount val="1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</c:numCache>
            </c:numRef>
          </c:cat>
          <c:val>
            <c:numRef>
              <c:f>'Problem Count c Chart'!$E$2:$E$16</c:f>
              <c:numCache>
                <c:formatCode>0.00</c:formatCode>
                <c:ptCount val="15"/>
                <c:pt idx="0">
                  <c:v>7.642734410091836</c:v>
                </c:pt>
                <c:pt idx="1">
                  <c:v>7.642734410091836</c:v>
                </c:pt>
                <c:pt idx="2">
                  <c:v>7.642734410091836</c:v>
                </c:pt>
                <c:pt idx="3">
                  <c:v>7.642734410091836</c:v>
                </c:pt>
                <c:pt idx="4" formatCode="General">
                  <c:v>7.642734410091836</c:v>
                </c:pt>
                <c:pt idx="5" formatCode="General">
                  <c:v>7.642734410091836</c:v>
                </c:pt>
                <c:pt idx="6" formatCode="General">
                  <c:v>7.642734410091836</c:v>
                </c:pt>
                <c:pt idx="7" formatCode="General">
                  <c:v>7.642734410091836</c:v>
                </c:pt>
                <c:pt idx="8" formatCode="General">
                  <c:v>7.642734410091836</c:v>
                </c:pt>
                <c:pt idx="9" formatCode="General">
                  <c:v>7.642734410091836</c:v>
                </c:pt>
                <c:pt idx="10" formatCode="General">
                  <c:v>6.4976200000000004</c:v>
                </c:pt>
                <c:pt idx="11" formatCode="General">
                  <c:v>7.642734410091836</c:v>
                </c:pt>
                <c:pt idx="12" formatCode="General">
                  <c:v>7.642734410091836</c:v>
                </c:pt>
                <c:pt idx="13" formatCode="General">
                  <c:v>7.642734410091836</c:v>
                </c:pt>
                <c:pt idx="14" formatCode="General">
                  <c:v>7.642734410091836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B91-4F1E-934F-2EE76BA461F8}"/>
            </c:ext>
          </c:extLst>
        </c:ser>
        <c:ser>
          <c:idx val="4"/>
          <c:order val="4"/>
          <c:tx>
            <c:strRef>
              <c:f>'Problem Count c Chart'!$F$1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4925">
              <a:solidFill>
                <a:srgbClr val="5AA2AE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1516067897528328"/>
                  <c:y val="-2.546144479458591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B91-4F1E-934F-2EE76BA461F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Chart'!$A$2:$A$16</c:f>
              <c:numCache>
                <c:formatCode>mmm\-yy</c:formatCode>
                <c:ptCount val="1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</c:numCache>
            </c:numRef>
          </c:cat>
          <c:val>
            <c:numRef>
              <c:f>'Problem Count c Chart'!$F$2:$F$16</c:f>
              <c:numCache>
                <c:formatCode>0.00</c:formatCode>
                <c:ptCount val="15"/>
                <c:pt idx="0">
                  <c:v>5.333333333333333</c:v>
                </c:pt>
                <c:pt idx="1">
                  <c:v>5.333333333333333</c:v>
                </c:pt>
                <c:pt idx="2">
                  <c:v>5.333333333333333</c:v>
                </c:pt>
                <c:pt idx="3">
                  <c:v>5.333333333333333</c:v>
                </c:pt>
                <c:pt idx="4">
                  <c:v>5.333333333333333</c:v>
                </c:pt>
                <c:pt idx="5">
                  <c:v>5.333333333333333</c:v>
                </c:pt>
                <c:pt idx="6" formatCode="General">
                  <c:v>5.333333333333333</c:v>
                </c:pt>
                <c:pt idx="7" formatCode="General">
                  <c:v>5.333333333333333</c:v>
                </c:pt>
                <c:pt idx="8" formatCode="General">
                  <c:v>5.333333333333333</c:v>
                </c:pt>
                <c:pt idx="9" formatCode="General">
                  <c:v>5.333333333333333</c:v>
                </c:pt>
                <c:pt idx="10" formatCode="General">
                  <c:v>5.333333333333333</c:v>
                </c:pt>
                <c:pt idx="11" formatCode="General">
                  <c:v>5.333333333333333</c:v>
                </c:pt>
                <c:pt idx="12" formatCode="General">
                  <c:v>5.333333333333333</c:v>
                </c:pt>
                <c:pt idx="13" formatCode="General">
                  <c:v>5.333333333333333</c:v>
                </c:pt>
                <c:pt idx="14" formatCode="General">
                  <c:v>5.333333333333333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0B91-4F1E-934F-2EE76BA461F8}"/>
            </c:ext>
          </c:extLst>
        </c:ser>
        <c:ser>
          <c:idx val="5"/>
          <c:order val="5"/>
          <c:tx>
            <c:strRef>
              <c:f>'Problem Count c Chart'!$G$1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Chart'!$A$2:$A$16</c:f>
              <c:numCache>
                <c:formatCode>mmm\-yy</c:formatCode>
                <c:ptCount val="1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</c:numCache>
            </c:numRef>
          </c:cat>
          <c:val>
            <c:numRef>
              <c:f>'Problem Count c Chart'!$G$2:$G$16</c:f>
              <c:numCache>
                <c:formatCode>0.00</c:formatCode>
                <c:ptCount val="15"/>
                <c:pt idx="0">
                  <c:v>3.0239322565748301</c:v>
                </c:pt>
                <c:pt idx="1">
                  <c:v>3.0239322565748301</c:v>
                </c:pt>
                <c:pt idx="2">
                  <c:v>3.0239322565748301</c:v>
                </c:pt>
                <c:pt idx="3">
                  <c:v>3.0239322565748301</c:v>
                </c:pt>
                <c:pt idx="4" formatCode="General">
                  <c:v>3.0239322565748301</c:v>
                </c:pt>
                <c:pt idx="5" formatCode="General">
                  <c:v>3.0239322565748301</c:v>
                </c:pt>
                <c:pt idx="6" formatCode="General">
                  <c:v>3.0239322565748301</c:v>
                </c:pt>
                <c:pt idx="7" formatCode="General">
                  <c:v>3.0239322565748301</c:v>
                </c:pt>
                <c:pt idx="8" formatCode="General">
                  <c:v>3.0239322565748301</c:v>
                </c:pt>
                <c:pt idx="9" formatCode="General">
                  <c:v>3.0239322565748301</c:v>
                </c:pt>
                <c:pt idx="10" formatCode="General">
                  <c:v>3.0239322565748301</c:v>
                </c:pt>
                <c:pt idx="11" formatCode="General">
                  <c:v>3.0239322565748301</c:v>
                </c:pt>
                <c:pt idx="12" formatCode="General">
                  <c:v>3.0239322565748301</c:v>
                </c:pt>
                <c:pt idx="13" formatCode="General">
                  <c:v>3.0239322565748301</c:v>
                </c:pt>
                <c:pt idx="14" formatCode="General">
                  <c:v>3.0239322565748301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0B91-4F1E-934F-2EE76BA461F8}"/>
            </c:ext>
          </c:extLst>
        </c:ser>
        <c:ser>
          <c:idx val="6"/>
          <c:order val="6"/>
          <c:tx>
            <c:strRef>
              <c:f>'Problem Count c Chart'!$H$1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Chart'!$A$2:$A$16</c:f>
              <c:numCache>
                <c:formatCode>mmm\-yy</c:formatCode>
                <c:ptCount val="1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</c:numCache>
            </c:numRef>
          </c:cat>
          <c:val>
            <c:numRef>
              <c:f>'Problem Count c Chart'!$H$2:$H$16</c:f>
              <c:numCache>
                <c:formatCode>0.00</c:formatCode>
                <c:ptCount val="15"/>
                <c:pt idx="0">
                  <c:v>0.71453117981632719</c:v>
                </c:pt>
                <c:pt idx="1">
                  <c:v>0.71453117981632719</c:v>
                </c:pt>
                <c:pt idx="2">
                  <c:v>0.71453117981632719</c:v>
                </c:pt>
                <c:pt idx="3">
                  <c:v>0.71453117981632719</c:v>
                </c:pt>
                <c:pt idx="4" formatCode="General">
                  <c:v>0.71453117981632719</c:v>
                </c:pt>
                <c:pt idx="5" formatCode="General">
                  <c:v>0.71453117981632719</c:v>
                </c:pt>
                <c:pt idx="6" formatCode="General">
                  <c:v>0.71453117981632719</c:v>
                </c:pt>
                <c:pt idx="7" formatCode="General">
                  <c:v>0.71453117981632719</c:v>
                </c:pt>
                <c:pt idx="8" formatCode="General">
                  <c:v>0.71453117981632719</c:v>
                </c:pt>
                <c:pt idx="9" formatCode="General">
                  <c:v>0.71453117981632719</c:v>
                </c:pt>
                <c:pt idx="10" formatCode="General">
                  <c:v>0.71453117981632719</c:v>
                </c:pt>
                <c:pt idx="11" formatCode="General">
                  <c:v>0.71453117981632719</c:v>
                </c:pt>
                <c:pt idx="12" formatCode="General">
                  <c:v>0.71453117981632719</c:v>
                </c:pt>
                <c:pt idx="13" formatCode="General">
                  <c:v>0.71453117981632719</c:v>
                </c:pt>
                <c:pt idx="14" formatCode="General">
                  <c:v>0.71453117981632719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0B91-4F1E-934F-2EE76BA461F8}"/>
            </c:ext>
          </c:extLst>
        </c:ser>
        <c:ser>
          <c:idx val="7"/>
          <c:order val="7"/>
          <c:tx>
            <c:strRef>
              <c:f>'Problem Count c Chart'!$I$1</c:f>
              <c:strCache>
                <c:ptCount val="1"/>
                <c:pt idx="0">
                  <c:v>LCL</c:v>
                </c:pt>
              </c:strCache>
            </c:strRef>
          </c:tx>
          <c:spPr>
            <a:ln w="2540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numRef>
              <c:f>'Problem Count c Chart'!$A$2:$A$16</c:f>
              <c:numCache>
                <c:formatCode>mmm\-yy</c:formatCode>
                <c:ptCount val="15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</c:numCache>
            </c:numRef>
          </c:cat>
          <c:val>
            <c:numRef>
              <c:f>'Problem Count c Chart'!$I$2:$I$16</c:f>
              <c:numCache>
                <c:formatCode>0.00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  <c:pt idx="5" formatCode="General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0</c:v>
                </c:pt>
                <c:pt idx="10" formatCode="General">
                  <c:v>0</c:v>
                </c:pt>
                <c:pt idx="11" formatCode="General">
                  <c:v>0</c:v>
                </c:pt>
                <c:pt idx="12" formatCode="General">
                  <c:v>0</c:v>
                </c:pt>
                <c:pt idx="13" formatCode="General">
                  <c:v>0</c:v>
                </c:pt>
                <c:pt idx="14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0B91-4F1E-934F-2EE76BA461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1156495"/>
        <c:axId val="1611154415"/>
      </c:lineChart>
      <c:catAx>
        <c:axId val="1611156495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Implementation Month-Year</a:t>
                </a:r>
              </a:p>
            </c:rich>
          </c:tx>
          <c:overlay val="0"/>
        </c:title>
        <c:numFmt formatCode="mmm\-yy" sourceLinked="1"/>
        <c:majorTickMark val="out"/>
        <c:minorTickMark val="none"/>
        <c:tickLblPos val="nextTo"/>
        <c:crossAx val="1611154415"/>
        <c:crosses val="autoZero"/>
        <c:auto val="0"/>
        <c:lblAlgn val="ctr"/>
        <c:lblOffset val="100"/>
        <c:noMultiLvlLbl val="0"/>
      </c:catAx>
      <c:valAx>
        <c:axId val="1611154415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Barrier or Problem Count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611156495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6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/>
              <a:t>Percent Compliance with the RHO Algorithm Across All Implementation Sites</a:t>
            </a:r>
          </a:p>
        </c:rich>
      </c:tx>
      <c:layout>
        <c:manualLayout>
          <c:xMode val="edge"/>
          <c:yMode val="edge"/>
          <c:x val="0.11943903221585501"/>
          <c:y val="2.986672499270924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962795733232"/>
          <c:y val="0.19813739018268636"/>
          <c:w val="0.82981318032920304"/>
          <c:h val="0.62898430412730255"/>
        </c:manualLayout>
      </c:layout>
      <c:lineChart>
        <c:grouping val="standard"/>
        <c:varyColors val="0"/>
        <c:ser>
          <c:idx val="0"/>
          <c:order val="0"/>
          <c:tx>
            <c:strRef>
              <c:f>'Overall Percent Complia XmR '!$B$1</c:f>
              <c:strCache>
                <c:ptCount val="1"/>
                <c:pt idx="0">
                  <c:v>Percent Compliance</c:v>
                </c:pt>
              </c:strCache>
            </c:strRef>
          </c:tx>
          <c:spPr>
            <a:ln w="25400">
              <a:solidFill>
                <a:schemeClr val="accent5">
                  <a:lumMod val="75000"/>
                </a:schemeClr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chemeClr val="accent5"/>
              </a:solidFill>
              <a:ln w="25400">
                <a:solidFill>
                  <a:schemeClr val="accent5">
                    <a:lumMod val="75000"/>
                  </a:schemeClr>
                </a:solidFill>
                <a:prstDash val="solid"/>
              </a:ln>
            </c:spPr>
          </c:marker>
          <c:cat>
            <c:strRef>
              <c:f>'Overall Percent Complia XmR '!$A$2:$A$16</c:f>
              <c:strCache>
                <c:ptCount val="15"/>
                <c:pt idx="0">
                  <c:v>Jul. 2021 
(n=15)</c:v>
                </c:pt>
                <c:pt idx="1">
                  <c:v>Aug. 2021 
(n=51)</c:v>
                </c:pt>
                <c:pt idx="2">
                  <c:v>Sept. 2021 
(n=65)</c:v>
                </c:pt>
                <c:pt idx="3">
                  <c:v>Oct. 2021 
(n=63)</c:v>
                </c:pt>
                <c:pt idx="4">
                  <c:v>Nov. 2021 
(n=75)</c:v>
                </c:pt>
                <c:pt idx="5">
                  <c:v>Dec. 2021
(n=91)</c:v>
                </c:pt>
                <c:pt idx="6">
                  <c:v>Jan. 2022
(n=93)</c:v>
                </c:pt>
                <c:pt idx="7">
                  <c:v>Feb. 2022 
(n=122)</c:v>
                </c:pt>
                <c:pt idx="8">
                  <c:v>Mar. 2022
(n=137)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(n=162)</c:v>
                </c:pt>
              </c:strCache>
            </c:strRef>
          </c:cat>
          <c:val>
            <c:numRef>
              <c:f>'Overall Percent Complia XmR '!$B$2:$B$16</c:f>
              <c:numCache>
                <c:formatCode>0%</c:formatCode>
                <c:ptCount val="15"/>
                <c:pt idx="0">
                  <c:v>0.66666666666666674</c:v>
                </c:pt>
                <c:pt idx="1">
                  <c:v>0.94117647058823528</c:v>
                </c:pt>
                <c:pt idx="2">
                  <c:v>0.92307692307692313</c:v>
                </c:pt>
                <c:pt idx="3">
                  <c:v>0.9</c:v>
                </c:pt>
                <c:pt idx="4">
                  <c:v>0.91</c:v>
                </c:pt>
                <c:pt idx="5">
                  <c:v>0.98</c:v>
                </c:pt>
                <c:pt idx="6">
                  <c:v>0.96</c:v>
                </c:pt>
                <c:pt idx="7">
                  <c:v>0.93</c:v>
                </c:pt>
                <c:pt idx="8">
                  <c:v>0.88</c:v>
                </c:pt>
                <c:pt idx="9">
                  <c:v>0.87</c:v>
                </c:pt>
                <c:pt idx="10">
                  <c:v>0.86585365853658536</c:v>
                </c:pt>
                <c:pt idx="11">
                  <c:v>0.8045977011494253</c:v>
                </c:pt>
                <c:pt idx="12">
                  <c:v>0.82580645161290323</c:v>
                </c:pt>
                <c:pt idx="13">
                  <c:v>0.84878048780487803</c:v>
                </c:pt>
                <c:pt idx="14">
                  <c:v>0.82098765432098764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6C4-4C86-B3D8-59B0146F45B0}"/>
            </c:ext>
          </c:extLst>
        </c:ser>
        <c:ser>
          <c:idx val="1"/>
          <c:order val="1"/>
          <c:tx>
            <c:strRef>
              <c:f>'Overall Percent Complia XmR '!$C$1</c:f>
              <c:strCache>
                <c:ptCount val="1"/>
                <c:pt idx="0">
                  <c:v>UCL</c:v>
                </c:pt>
              </c:strCache>
            </c:strRef>
          </c:tx>
          <c:spPr>
            <a:ln w="25400">
              <a:solidFill>
                <a:srgbClr val="9CC7CE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5.7234399500918957E-2"/>
                  <c:y val="6.8740001867355474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6C4-4C86-B3D8-59B0146F45B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'Overall Percent Complia XmR '!$A$2:$A$16</c:f>
              <c:strCache>
                <c:ptCount val="15"/>
                <c:pt idx="0">
                  <c:v>Jul. 2021 
(n=15)</c:v>
                </c:pt>
                <c:pt idx="1">
                  <c:v>Aug. 2021 
(n=51)</c:v>
                </c:pt>
                <c:pt idx="2">
                  <c:v>Sept. 2021 
(n=65)</c:v>
                </c:pt>
                <c:pt idx="3">
                  <c:v>Oct. 2021 
(n=63)</c:v>
                </c:pt>
                <c:pt idx="4">
                  <c:v>Nov. 2021 
(n=75)</c:v>
                </c:pt>
                <c:pt idx="5">
                  <c:v>Dec. 2021
(n=91)</c:v>
                </c:pt>
                <c:pt idx="6">
                  <c:v>Jan. 2022
(n=93)</c:v>
                </c:pt>
                <c:pt idx="7">
                  <c:v>Feb. 2022 
(n=122)</c:v>
                </c:pt>
                <c:pt idx="8">
                  <c:v>Mar. 2022
(n=137)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(n=162)</c:v>
                </c:pt>
              </c:strCache>
            </c:strRef>
          </c:cat>
          <c:val>
            <c:numRef>
              <c:f>'Overall Percent Complia XmR '!$C$2:$C$16</c:f>
              <c:numCache>
                <c:formatCode>0.0000</c:formatCode>
                <c:ptCount val="15"/>
                <c:pt idx="0">
                  <c:v>0.99731193101538729</c:v>
                </c:pt>
                <c:pt idx="1">
                  <c:v>0.99731193101538729</c:v>
                </c:pt>
                <c:pt idx="2">
                  <c:v>0.99731193101538729</c:v>
                </c:pt>
                <c:pt idx="3">
                  <c:v>0.99731193101538729</c:v>
                </c:pt>
                <c:pt idx="4">
                  <c:v>0.99731193101538729</c:v>
                </c:pt>
                <c:pt idx="5">
                  <c:v>0.99731193101538729</c:v>
                </c:pt>
                <c:pt idx="6">
                  <c:v>0.99731193101538729</c:v>
                </c:pt>
                <c:pt idx="7">
                  <c:v>0.99731193101538729</c:v>
                </c:pt>
                <c:pt idx="8">
                  <c:v>0.99731193101538729</c:v>
                </c:pt>
                <c:pt idx="9">
                  <c:v>0.99731193101538729</c:v>
                </c:pt>
                <c:pt idx="10">
                  <c:v>0.99731193101538729</c:v>
                </c:pt>
                <c:pt idx="11">
                  <c:v>0.99731193101538729</c:v>
                </c:pt>
                <c:pt idx="12">
                  <c:v>0.99731193101538729</c:v>
                </c:pt>
                <c:pt idx="13">
                  <c:v>0.99731193101538729</c:v>
                </c:pt>
                <c:pt idx="14">
                  <c:v>0.99731193101538729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6C4-4C86-B3D8-59B0146F45B0}"/>
            </c:ext>
          </c:extLst>
        </c:ser>
        <c:ser>
          <c:idx val="2"/>
          <c:order val="2"/>
          <c:tx>
            <c:strRef>
              <c:f>'Overall Percent Complia XmR 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'Overall Percent Complia XmR '!$A$2:$A$16</c:f>
              <c:strCache>
                <c:ptCount val="15"/>
                <c:pt idx="0">
                  <c:v>Jul. 2021 
(n=15)</c:v>
                </c:pt>
                <c:pt idx="1">
                  <c:v>Aug. 2021 
(n=51)</c:v>
                </c:pt>
                <c:pt idx="2">
                  <c:v>Sept. 2021 
(n=65)</c:v>
                </c:pt>
                <c:pt idx="3">
                  <c:v>Oct. 2021 
(n=63)</c:v>
                </c:pt>
                <c:pt idx="4">
                  <c:v>Nov. 2021 
(n=75)</c:v>
                </c:pt>
                <c:pt idx="5">
                  <c:v>Dec. 2021
(n=91)</c:v>
                </c:pt>
                <c:pt idx="6">
                  <c:v>Jan. 2022
(n=93)</c:v>
                </c:pt>
                <c:pt idx="7">
                  <c:v>Feb. 2022 
(n=122)</c:v>
                </c:pt>
                <c:pt idx="8">
                  <c:v>Mar. 2022
(n=137)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(n=162)</c:v>
                </c:pt>
              </c:strCache>
            </c:strRef>
          </c:cat>
          <c:val>
            <c:numRef>
              <c:f>'Overall Percent Complia XmR '!$D$2:$D$14</c:f>
              <c:numCache>
                <c:formatCode>0%</c:formatCode>
                <c:ptCount val="13"/>
                <c:pt idx="0">
                  <c:v>0.95658453209373828</c:v>
                </c:pt>
                <c:pt idx="1">
                  <c:v>0.95658453209373828</c:v>
                </c:pt>
                <c:pt idx="2">
                  <c:v>0.95658453209373828</c:v>
                </c:pt>
                <c:pt idx="3">
                  <c:v>0.95658453209373828</c:v>
                </c:pt>
                <c:pt idx="4" formatCode="0.0000">
                  <c:v>0.95658453209373828</c:v>
                </c:pt>
                <c:pt idx="5" formatCode="0.0000">
                  <c:v>0.95658453209373828</c:v>
                </c:pt>
                <c:pt idx="6" formatCode="0.0000">
                  <c:v>0.95658453209373828</c:v>
                </c:pt>
                <c:pt idx="7" formatCode="0.0000">
                  <c:v>0.95658453209373828</c:v>
                </c:pt>
                <c:pt idx="8" formatCode="0.0000">
                  <c:v>0.95658453209373828</c:v>
                </c:pt>
                <c:pt idx="9" formatCode="0.0000">
                  <c:v>0.95658453209373828</c:v>
                </c:pt>
                <c:pt idx="10" formatCode="0.0000">
                  <c:v>0.95658453209373828</c:v>
                </c:pt>
                <c:pt idx="11" formatCode="0.0000">
                  <c:v>0.95658453209373828</c:v>
                </c:pt>
                <c:pt idx="12" formatCode="0.0000">
                  <c:v>0.95658453209373828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6C4-4C86-B3D8-59B0146F45B0}"/>
            </c:ext>
          </c:extLst>
        </c:ser>
        <c:ser>
          <c:idx val="3"/>
          <c:order val="3"/>
          <c:tx>
            <c:strRef>
              <c:f>'Overall Percent Complia XmR 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'Overall Percent Complia XmR '!$A$2:$A$16</c:f>
              <c:strCache>
                <c:ptCount val="15"/>
                <c:pt idx="0">
                  <c:v>Jul. 2021 
(n=15)</c:v>
                </c:pt>
                <c:pt idx="1">
                  <c:v>Aug. 2021 
(n=51)</c:v>
                </c:pt>
                <c:pt idx="2">
                  <c:v>Sept. 2021 
(n=65)</c:v>
                </c:pt>
                <c:pt idx="3">
                  <c:v>Oct. 2021 
(n=63)</c:v>
                </c:pt>
                <c:pt idx="4">
                  <c:v>Nov. 2021 
(n=75)</c:v>
                </c:pt>
                <c:pt idx="5">
                  <c:v>Dec. 2021
(n=91)</c:v>
                </c:pt>
                <c:pt idx="6">
                  <c:v>Jan. 2022
(n=93)</c:v>
                </c:pt>
                <c:pt idx="7">
                  <c:v>Feb. 2022 
(n=122)</c:v>
                </c:pt>
                <c:pt idx="8">
                  <c:v>Mar. 2022
(n=137)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(n=162)</c:v>
                </c:pt>
              </c:strCache>
            </c:strRef>
          </c:cat>
          <c:val>
            <c:numRef>
              <c:f>'Overall Percent Complia XmR '!$E$2:$E$14</c:f>
              <c:numCache>
                <c:formatCode>0%</c:formatCode>
                <c:ptCount val="13"/>
                <c:pt idx="0">
                  <c:v>0.91585713317208917</c:v>
                </c:pt>
                <c:pt idx="1">
                  <c:v>0.91585713317208917</c:v>
                </c:pt>
                <c:pt idx="2">
                  <c:v>0.91585713317208917</c:v>
                </c:pt>
                <c:pt idx="3">
                  <c:v>0.91585713317208917</c:v>
                </c:pt>
                <c:pt idx="4" formatCode="0.0000">
                  <c:v>0.91585713317208917</c:v>
                </c:pt>
                <c:pt idx="5" formatCode="0.0000">
                  <c:v>0.91585713317208917</c:v>
                </c:pt>
                <c:pt idx="6" formatCode="0.0000">
                  <c:v>0.91585713317208917</c:v>
                </c:pt>
                <c:pt idx="7" formatCode="0.0000">
                  <c:v>0.91585713317208917</c:v>
                </c:pt>
                <c:pt idx="8" formatCode="0.0000">
                  <c:v>0.91585713317208917</c:v>
                </c:pt>
                <c:pt idx="9" formatCode="0.0000">
                  <c:v>0.91585713317208917</c:v>
                </c:pt>
                <c:pt idx="10" formatCode="0.0000">
                  <c:v>0.91585713317208917</c:v>
                </c:pt>
                <c:pt idx="11" formatCode="0.0000">
                  <c:v>0.91585713317208917</c:v>
                </c:pt>
                <c:pt idx="12" formatCode="0.0000">
                  <c:v>0.91585713317208917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6C4-4C86-B3D8-59B0146F45B0}"/>
            </c:ext>
          </c:extLst>
        </c:ser>
        <c:ser>
          <c:idx val="4"/>
          <c:order val="4"/>
          <c:tx>
            <c:strRef>
              <c:f>'Overall Percent Complia XmR '!$F$1</c:f>
              <c:strCache>
                <c:ptCount val="1"/>
                <c:pt idx="0">
                  <c:v>Average</c:v>
                </c:pt>
              </c:strCache>
            </c:strRef>
          </c:tx>
          <c:spPr>
            <a:ln w="28575">
              <a:solidFill>
                <a:srgbClr val="ACA2E7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21297424222745134"/>
                  <c:y val="2.5261792791799111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entury Gothic" panose="020B0502020202020204" pitchFamily="34" charset="0"/>
                      </a:rPr>
                      <a:t>CL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6C4-4C86-B3D8-59B0146F45B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'Overall Percent Complia XmR '!$A$2:$A$16</c:f>
              <c:strCache>
                <c:ptCount val="15"/>
                <c:pt idx="0">
                  <c:v>Jul. 2021 
(n=15)</c:v>
                </c:pt>
                <c:pt idx="1">
                  <c:v>Aug. 2021 
(n=51)</c:v>
                </c:pt>
                <c:pt idx="2">
                  <c:v>Sept. 2021 
(n=65)</c:v>
                </c:pt>
                <c:pt idx="3">
                  <c:v>Oct. 2021 
(n=63)</c:v>
                </c:pt>
                <c:pt idx="4">
                  <c:v>Nov. 2021 
(n=75)</c:v>
                </c:pt>
                <c:pt idx="5">
                  <c:v>Dec. 2021
(n=91)</c:v>
                </c:pt>
                <c:pt idx="6">
                  <c:v>Jan. 2022
(n=93)</c:v>
                </c:pt>
                <c:pt idx="7">
                  <c:v>Feb. 2022 
(n=122)</c:v>
                </c:pt>
                <c:pt idx="8">
                  <c:v>Mar. 2022
(n=137)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(n=162)</c:v>
                </c:pt>
              </c:strCache>
            </c:strRef>
          </c:cat>
          <c:val>
            <c:numRef>
              <c:f>'Overall Percent Complia XmR '!$F$2:$F$16</c:f>
              <c:numCache>
                <c:formatCode>0%</c:formatCode>
                <c:ptCount val="15"/>
                <c:pt idx="0">
                  <c:v>0.87512973425044016</c:v>
                </c:pt>
                <c:pt idx="1">
                  <c:v>0.87512973425044016</c:v>
                </c:pt>
                <c:pt idx="2">
                  <c:v>0.87512973425044016</c:v>
                </c:pt>
                <c:pt idx="3">
                  <c:v>0.87512973425044016</c:v>
                </c:pt>
                <c:pt idx="4">
                  <c:v>0.87512973425044016</c:v>
                </c:pt>
                <c:pt idx="5">
                  <c:v>0.87512973425044016</c:v>
                </c:pt>
                <c:pt idx="6">
                  <c:v>0.87512973425044016</c:v>
                </c:pt>
                <c:pt idx="7">
                  <c:v>0.87512973425044016</c:v>
                </c:pt>
                <c:pt idx="8">
                  <c:v>0.87512973425044016</c:v>
                </c:pt>
                <c:pt idx="9">
                  <c:v>0.87512973425044016</c:v>
                </c:pt>
                <c:pt idx="10">
                  <c:v>0.87512973425044016</c:v>
                </c:pt>
                <c:pt idx="11">
                  <c:v>0.87512973425044016</c:v>
                </c:pt>
                <c:pt idx="12">
                  <c:v>0.87512973425044016</c:v>
                </c:pt>
                <c:pt idx="13">
                  <c:v>0.87512973425044016</c:v>
                </c:pt>
                <c:pt idx="14">
                  <c:v>0.87512973425044016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6C4-4C86-B3D8-59B0146F45B0}"/>
            </c:ext>
          </c:extLst>
        </c:ser>
        <c:ser>
          <c:idx val="5"/>
          <c:order val="5"/>
          <c:tx>
            <c:strRef>
              <c:f>'Overall Percent Complia XmR 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'Overall Percent Complia XmR '!$A$2:$A$16</c:f>
              <c:strCache>
                <c:ptCount val="15"/>
                <c:pt idx="0">
                  <c:v>Jul. 2021 
(n=15)</c:v>
                </c:pt>
                <c:pt idx="1">
                  <c:v>Aug. 2021 
(n=51)</c:v>
                </c:pt>
                <c:pt idx="2">
                  <c:v>Sept. 2021 
(n=65)</c:v>
                </c:pt>
                <c:pt idx="3">
                  <c:v>Oct. 2021 
(n=63)</c:v>
                </c:pt>
                <c:pt idx="4">
                  <c:v>Nov. 2021 
(n=75)</c:v>
                </c:pt>
                <c:pt idx="5">
                  <c:v>Dec. 2021
(n=91)</c:v>
                </c:pt>
                <c:pt idx="6">
                  <c:v>Jan. 2022
(n=93)</c:v>
                </c:pt>
                <c:pt idx="7">
                  <c:v>Feb. 2022 
(n=122)</c:v>
                </c:pt>
                <c:pt idx="8">
                  <c:v>Mar. 2022
(n=137)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(n=162)</c:v>
                </c:pt>
              </c:strCache>
            </c:strRef>
          </c:cat>
          <c:val>
            <c:numRef>
              <c:f>'Overall Percent Complia XmR '!$G$2:$G$14</c:f>
              <c:numCache>
                <c:formatCode>0%</c:formatCode>
                <c:ptCount val="13"/>
                <c:pt idx="0">
                  <c:v>0.83440233532879116</c:v>
                </c:pt>
                <c:pt idx="1">
                  <c:v>0.83440233532879116</c:v>
                </c:pt>
                <c:pt idx="2">
                  <c:v>0.83440233532879116</c:v>
                </c:pt>
                <c:pt idx="3">
                  <c:v>0.83440233532879116</c:v>
                </c:pt>
                <c:pt idx="4" formatCode="0.0000">
                  <c:v>0.83440233532879116</c:v>
                </c:pt>
                <c:pt idx="5" formatCode="0.0000">
                  <c:v>0.83440233532879116</c:v>
                </c:pt>
                <c:pt idx="6" formatCode="0.0000">
                  <c:v>0.83440233532879116</c:v>
                </c:pt>
                <c:pt idx="7" formatCode="0.0000">
                  <c:v>0.83440233532879116</c:v>
                </c:pt>
                <c:pt idx="8" formatCode="0.0000">
                  <c:v>0.83440233532879116</c:v>
                </c:pt>
                <c:pt idx="9" formatCode="0.0000">
                  <c:v>0.83440233532879116</c:v>
                </c:pt>
                <c:pt idx="10" formatCode="0.0000">
                  <c:v>0.83440233532879116</c:v>
                </c:pt>
                <c:pt idx="11" formatCode="0.0000">
                  <c:v>0.83440233532879116</c:v>
                </c:pt>
                <c:pt idx="12" formatCode="0.0000">
                  <c:v>0.83440233532879116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6C4-4C86-B3D8-59B0146F45B0}"/>
            </c:ext>
          </c:extLst>
        </c:ser>
        <c:ser>
          <c:idx val="6"/>
          <c:order val="6"/>
          <c:tx>
            <c:strRef>
              <c:f>'Overall Percent Complia XmR 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'Overall Percent Complia XmR '!$A$2:$A$16</c:f>
              <c:strCache>
                <c:ptCount val="15"/>
                <c:pt idx="0">
                  <c:v>Jul. 2021 
(n=15)</c:v>
                </c:pt>
                <c:pt idx="1">
                  <c:v>Aug. 2021 
(n=51)</c:v>
                </c:pt>
                <c:pt idx="2">
                  <c:v>Sept. 2021 
(n=65)</c:v>
                </c:pt>
                <c:pt idx="3">
                  <c:v>Oct. 2021 
(n=63)</c:v>
                </c:pt>
                <c:pt idx="4">
                  <c:v>Nov. 2021 
(n=75)</c:v>
                </c:pt>
                <c:pt idx="5">
                  <c:v>Dec. 2021
(n=91)</c:v>
                </c:pt>
                <c:pt idx="6">
                  <c:v>Jan. 2022
(n=93)</c:v>
                </c:pt>
                <c:pt idx="7">
                  <c:v>Feb. 2022 
(n=122)</c:v>
                </c:pt>
                <c:pt idx="8">
                  <c:v>Mar. 2022
(n=137)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(n=162)</c:v>
                </c:pt>
              </c:strCache>
            </c:strRef>
          </c:cat>
          <c:val>
            <c:numRef>
              <c:f>'Overall Percent Complia XmR '!$H$2:$H$14</c:f>
              <c:numCache>
                <c:formatCode>0%</c:formatCode>
                <c:ptCount val="13"/>
                <c:pt idx="0">
                  <c:v>0.79367493640714204</c:v>
                </c:pt>
                <c:pt idx="1">
                  <c:v>0.79367493640714204</c:v>
                </c:pt>
                <c:pt idx="2">
                  <c:v>0.79367493640714204</c:v>
                </c:pt>
                <c:pt idx="3">
                  <c:v>0.79367493640714204</c:v>
                </c:pt>
                <c:pt idx="4" formatCode="0.0000">
                  <c:v>0.79367493640714204</c:v>
                </c:pt>
                <c:pt idx="5" formatCode="0.0000">
                  <c:v>0.79367493640714204</c:v>
                </c:pt>
                <c:pt idx="6" formatCode="0.0000">
                  <c:v>0.79367493640714204</c:v>
                </c:pt>
                <c:pt idx="7" formatCode="0.0000">
                  <c:v>0.79367493640714204</c:v>
                </c:pt>
                <c:pt idx="8" formatCode="0.0000">
                  <c:v>0.79367493640714204</c:v>
                </c:pt>
                <c:pt idx="9" formatCode="0.0000">
                  <c:v>0.79367493640714204</c:v>
                </c:pt>
                <c:pt idx="10" formatCode="0.0000">
                  <c:v>0.79367493640714204</c:v>
                </c:pt>
                <c:pt idx="11" formatCode="0.0000">
                  <c:v>0.79367493640714204</c:v>
                </c:pt>
                <c:pt idx="12" formatCode="0.0000">
                  <c:v>0.79367493640714204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36C4-4C86-B3D8-59B0146F45B0}"/>
            </c:ext>
          </c:extLst>
        </c:ser>
        <c:ser>
          <c:idx val="7"/>
          <c:order val="7"/>
          <c:tx>
            <c:strRef>
              <c:f>'Overall Percent Complia XmR '!$I$1</c:f>
              <c:strCache>
                <c:ptCount val="1"/>
                <c:pt idx="0">
                  <c:v>LCL</c:v>
                </c:pt>
              </c:strCache>
            </c:strRef>
          </c:tx>
          <c:spPr>
            <a:ln w="25400">
              <a:solidFill>
                <a:srgbClr val="9CC7CE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21297424222745134"/>
                  <c:y val="2.2229766476675544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36C4-4C86-B3D8-59B0146F45B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'Overall Percent Complia XmR '!$A$2:$A$16</c:f>
              <c:strCache>
                <c:ptCount val="15"/>
                <c:pt idx="0">
                  <c:v>Jul. 2021 
(n=15)</c:v>
                </c:pt>
                <c:pt idx="1">
                  <c:v>Aug. 2021 
(n=51)</c:v>
                </c:pt>
                <c:pt idx="2">
                  <c:v>Sept. 2021 
(n=65)</c:v>
                </c:pt>
                <c:pt idx="3">
                  <c:v>Oct. 2021 
(n=63)</c:v>
                </c:pt>
                <c:pt idx="4">
                  <c:v>Nov. 2021 
(n=75)</c:v>
                </c:pt>
                <c:pt idx="5">
                  <c:v>Dec. 2021
(n=91)</c:v>
                </c:pt>
                <c:pt idx="6">
                  <c:v>Jan. 2022
(n=93)</c:v>
                </c:pt>
                <c:pt idx="7">
                  <c:v>Feb. 2022 
(n=122)</c:v>
                </c:pt>
                <c:pt idx="8">
                  <c:v>Mar. 2022
(n=137)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(n=162)</c:v>
                </c:pt>
              </c:strCache>
            </c:strRef>
          </c:cat>
          <c:val>
            <c:numRef>
              <c:f>'Overall Percent Complia XmR '!$I$2:$I$16</c:f>
              <c:numCache>
                <c:formatCode>0%</c:formatCode>
                <c:ptCount val="15"/>
                <c:pt idx="0">
                  <c:v>0.75294753748549303</c:v>
                </c:pt>
                <c:pt idx="1">
                  <c:v>0.75294753748549303</c:v>
                </c:pt>
                <c:pt idx="2">
                  <c:v>0.75294753748549303</c:v>
                </c:pt>
                <c:pt idx="3">
                  <c:v>0.75294753748549303</c:v>
                </c:pt>
                <c:pt idx="4">
                  <c:v>0.75294753748549303</c:v>
                </c:pt>
                <c:pt idx="5">
                  <c:v>0.75294753748549303</c:v>
                </c:pt>
                <c:pt idx="6">
                  <c:v>0.75294753748549303</c:v>
                </c:pt>
                <c:pt idx="7">
                  <c:v>0.75294753748549303</c:v>
                </c:pt>
                <c:pt idx="8">
                  <c:v>0.75294753748549303</c:v>
                </c:pt>
                <c:pt idx="9">
                  <c:v>0.75294753748549303</c:v>
                </c:pt>
                <c:pt idx="10">
                  <c:v>0.75294753748549303</c:v>
                </c:pt>
                <c:pt idx="11">
                  <c:v>0.75294753748549303</c:v>
                </c:pt>
                <c:pt idx="12">
                  <c:v>0.75294753748549303</c:v>
                </c:pt>
                <c:pt idx="13">
                  <c:v>0.75294753748549303</c:v>
                </c:pt>
                <c:pt idx="14">
                  <c:v>0.75294753748549303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36C4-4C86-B3D8-59B0146F45B0}"/>
            </c:ext>
          </c:extLst>
        </c:ser>
        <c:ser>
          <c:idx val="8"/>
          <c:order val="8"/>
          <c:tx>
            <c:strRef>
              <c:f>'Overall Percent Complia XmR '!$V$1</c:f>
              <c:strCache>
                <c:ptCount val="1"/>
                <c:pt idx="0">
                  <c:v>Goal</c:v>
                </c:pt>
              </c:strCache>
            </c:strRef>
          </c:tx>
          <c:spPr>
            <a:ln>
              <a:solidFill>
                <a:srgbClr val="008080"/>
              </a:solidFill>
              <a:prstDash val="solid"/>
            </a:ln>
          </c:spPr>
          <c:marker>
            <c:symbol val="none"/>
          </c:marker>
          <c:dLbls>
            <c:dLbl>
              <c:idx val="1"/>
              <c:layout>
                <c:manualLayout>
                  <c:x val="0.55645881876123759"/>
                  <c:y val="-2.728823683611157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Goal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36C4-4C86-B3D8-59B0146F45B0}"/>
                </c:ext>
              </c:extLst>
            </c:dLbl>
            <c:dLbl>
              <c:idx val="10"/>
              <c:layout>
                <c:manualLayout>
                  <c:x val="6.865401010690593E-2"/>
                  <c:y val="-2.728823683611157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36C4-4C86-B3D8-59B0146F45B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'Overall Percent Complia XmR '!$A$2:$A$16</c:f>
              <c:strCache>
                <c:ptCount val="15"/>
                <c:pt idx="0">
                  <c:v>Jul. 2021 
(n=15)</c:v>
                </c:pt>
                <c:pt idx="1">
                  <c:v>Aug. 2021 
(n=51)</c:v>
                </c:pt>
                <c:pt idx="2">
                  <c:v>Sept. 2021 
(n=65)</c:v>
                </c:pt>
                <c:pt idx="3">
                  <c:v>Oct. 2021 
(n=63)</c:v>
                </c:pt>
                <c:pt idx="4">
                  <c:v>Nov. 2021 
(n=75)</c:v>
                </c:pt>
                <c:pt idx="5">
                  <c:v>Dec. 2021
(n=91)</c:v>
                </c:pt>
                <c:pt idx="6">
                  <c:v>Jan. 2022
(n=93)</c:v>
                </c:pt>
                <c:pt idx="7">
                  <c:v>Feb. 2022 
(n=122)</c:v>
                </c:pt>
                <c:pt idx="8">
                  <c:v>Mar. 2022
(n=137)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(n=162)</c:v>
                </c:pt>
              </c:strCache>
            </c:strRef>
          </c:cat>
          <c:val>
            <c:numRef>
              <c:f>'Overall Percent Complia XmR '!$V$2:$V$16</c:f>
              <c:numCache>
                <c:formatCode>General</c:formatCode>
                <c:ptCount val="15"/>
                <c:pt idx="0">
                  <c:v>0.9</c:v>
                </c:pt>
                <c:pt idx="1">
                  <c:v>0.9</c:v>
                </c:pt>
                <c:pt idx="2">
                  <c:v>0.9</c:v>
                </c:pt>
                <c:pt idx="3">
                  <c:v>0.9</c:v>
                </c:pt>
                <c:pt idx="4">
                  <c:v>0.9</c:v>
                </c:pt>
                <c:pt idx="5">
                  <c:v>0.9</c:v>
                </c:pt>
                <c:pt idx="6">
                  <c:v>0.9</c:v>
                </c:pt>
                <c:pt idx="7">
                  <c:v>0.9</c:v>
                </c:pt>
                <c:pt idx="8">
                  <c:v>0.9</c:v>
                </c:pt>
                <c:pt idx="9">
                  <c:v>0.9</c:v>
                </c:pt>
                <c:pt idx="10">
                  <c:v>0.9</c:v>
                </c:pt>
                <c:pt idx="11">
                  <c:v>0.9</c:v>
                </c:pt>
                <c:pt idx="12">
                  <c:v>0.9</c:v>
                </c:pt>
                <c:pt idx="13">
                  <c:v>0.9</c:v>
                </c:pt>
                <c:pt idx="14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36C4-4C86-B3D8-59B0146F45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2202864"/>
        <c:axId val="632200368"/>
      </c:lineChart>
      <c:catAx>
        <c:axId val="632202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Report Month, (N=Total number of reports for that month)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632200368"/>
        <c:crosses val="autoZero"/>
        <c:auto val="0"/>
        <c:lblAlgn val="ctr"/>
        <c:lblOffset val="100"/>
        <c:noMultiLvlLbl val="0"/>
      </c:catAx>
      <c:valAx>
        <c:axId val="632200368"/>
        <c:scaling>
          <c:orientation val="minMax"/>
          <c:max val="1"/>
          <c:min val="0.4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 Compliance</a:t>
                </a:r>
              </a:p>
            </c:rich>
          </c:tx>
          <c:layout>
            <c:manualLayout>
              <c:xMode val="edge"/>
              <c:yMode val="edge"/>
              <c:x val="7.5141649025888468E-3"/>
              <c:y val="0.31440807857989889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632202864"/>
        <c:crosses val="autoZero"/>
        <c:crossBetween val="midCat"/>
      </c:valAx>
      <c:spPr>
        <a:solidFill>
          <a:schemeClr val="lt1"/>
        </a:solidFill>
        <a:ln w="3175" cap="flat" cmpd="sng" algn="ctr">
          <a:solidFill>
            <a:sysClr val="windowText" lastClr="000000"/>
          </a:solidFill>
          <a:prstDash val="solid"/>
          <a:miter lim="800000"/>
        </a:ln>
        <a:effectLst/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600"/>
      </a:pPr>
      <a:endParaRPr lang="en-US"/>
    </a:p>
  </c:txPr>
  <c:externalData r:id="rId2">
    <c:autoUpdate val="0"/>
  </c:externalData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hyperlink" Target="mailto:RHOProgram@umassmed.edu" TargetMode="Externa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hyperlink" Target="mailto:RHOProgram@umassmed.edu" TargetMode="External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Feb - Mar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>
              <a:latin typeface="Apple Braille"/>
            </a:rPr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Mar - 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site training</a:t>
          </a:r>
        </a:p>
        <a:p>
          <a:r>
            <a:rPr lang="en-US" sz="1600" dirty="0">
              <a:latin typeface="Apple Braille"/>
            </a:rPr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May - Aug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Jun 2021 - Feb 2022 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Aug 2022 - Feb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</a:t>
          </a:r>
          <a:r>
            <a:rPr lang="en-US" sz="1600" baseline="0" dirty="0">
              <a:latin typeface="Apple Braille"/>
            </a:rPr>
            <a:t> 33% of eligible families</a:t>
          </a:r>
          <a:endParaRPr lang="en-US" sz="1600" dirty="0">
            <a:latin typeface="Apple Braille"/>
          </a:endParaRPr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18-month implementation</a:t>
          </a:r>
        </a:p>
        <a:p>
          <a:r>
            <a:rPr lang="en-US" sz="1600" dirty="0">
              <a:latin typeface="Apple Braille"/>
            </a:rPr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>
        <a:solidFill>
          <a:srgbClr val="9B69BC"/>
        </a:solidFill>
        <a:ln>
          <a:solidFill>
            <a:srgbClr val="864DAD"/>
          </a:solidFill>
        </a:ln>
      </dgm:spPr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 custLinFactNeighborX="-9431" custLinFactNeighborY="1339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 custLinFactNeighborX="-1761" custLinFactNeighborY="1339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 custLinFactX="-58000" custLinFactNeighborX="-100000"/>
      <dgm:spPr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>
        <a:solidFill>
          <a:schemeClr val="accent3"/>
        </a:solidFill>
        <a:ln>
          <a:solidFill>
            <a:schemeClr val="accent3">
              <a:lumMod val="75000"/>
            </a:schemeClr>
          </a:solidFill>
        </a:ln>
      </dgm:spPr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ED338D-2281-45B9-8522-4755B85D5969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3E8ED048-2C8C-4498-B1E2-8573FCA3D70C}">
      <dgm:prSet/>
      <dgm:spPr/>
      <dgm:t>
        <a:bodyPr/>
        <a:lstStyle/>
        <a:p>
          <a:pPr>
            <a:defRPr cap="all"/>
          </a:pPr>
          <a:r>
            <a:rPr lang="en-US"/>
            <a:t>Please now send all enrollment updates to </a:t>
          </a:r>
          <a:r>
            <a:rPr lang="en-US">
              <a:hlinkClick xmlns:r="http://schemas.openxmlformats.org/officeDocument/2006/relationships" r:id="rId1"/>
            </a:rPr>
            <a:t>RHOProgram@umassmed.edu</a:t>
          </a:r>
          <a:r>
            <a:rPr lang="en-US"/>
            <a:t> </a:t>
          </a:r>
        </a:p>
      </dgm:t>
    </dgm:pt>
    <dgm:pt modelId="{4EBDB791-501A-4308-A543-116159731FB7}" type="parTrans" cxnId="{53CF3114-C0A5-4CEF-B7AB-816710EC4B1C}">
      <dgm:prSet/>
      <dgm:spPr/>
      <dgm:t>
        <a:bodyPr/>
        <a:lstStyle/>
        <a:p>
          <a:endParaRPr lang="en-US"/>
        </a:p>
      </dgm:t>
    </dgm:pt>
    <dgm:pt modelId="{48541C86-6C18-46DC-8D7C-8E644A87B3DA}" type="sibTrans" cxnId="{53CF3114-C0A5-4CEF-B7AB-816710EC4B1C}">
      <dgm:prSet/>
      <dgm:spPr/>
      <dgm:t>
        <a:bodyPr/>
        <a:lstStyle/>
        <a:p>
          <a:endParaRPr lang="en-US"/>
        </a:p>
      </dgm:t>
    </dgm:pt>
    <dgm:pt modelId="{BC2AF595-13A2-43B6-9F94-8479AA4F7EEA}">
      <dgm:prSet/>
      <dgm:spPr/>
      <dgm:t>
        <a:bodyPr/>
        <a:lstStyle/>
        <a:p>
          <a:pPr>
            <a:defRPr cap="all"/>
          </a:pPr>
          <a:r>
            <a:rPr lang="en-US"/>
            <a:t>All UMMS RHO members have access and can address questions/queries in a timely manner</a:t>
          </a:r>
        </a:p>
      </dgm:t>
    </dgm:pt>
    <dgm:pt modelId="{0AB2BFA9-2493-40E3-81F4-F14ECB885484}" type="parTrans" cxnId="{12D6BF15-73E2-457C-9F3C-E15A35BA8A1D}">
      <dgm:prSet/>
      <dgm:spPr/>
      <dgm:t>
        <a:bodyPr/>
        <a:lstStyle/>
        <a:p>
          <a:endParaRPr lang="en-US"/>
        </a:p>
      </dgm:t>
    </dgm:pt>
    <dgm:pt modelId="{C54C9D93-F40A-4BF5-918B-62D1165ACCC6}" type="sibTrans" cxnId="{12D6BF15-73E2-457C-9F3C-E15A35BA8A1D}">
      <dgm:prSet/>
      <dgm:spPr/>
      <dgm:t>
        <a:bodyPr/>
        <a:lstStyle/>
        <a:p>
          <a:endParaRPr lang="en-US"/>
        </a:p>
      </dgm:t>
    </dgm:pt>
    <dgm:pt modelId="{C554242C-0631-4E02-9E02-CC94C0D20832}" type="pres">
      <dgm:prSet presAssocID="{5FED338D-2281-45B9-8522-4755B85D5969}" presName="root" presStyleCnt="0">
        <dgm:presLayoutVars>
          <dgm:dir/>
          <dgm:resizeHandles val="exact"/>
        </dgm:presLayoutVars>
      </dgm:prSet>
      <dgm:spPr/>
    </dgm:pt>
    <dgm:pt modelId="{B445D5B2-EAA2-4944-A12E-CB48B0026240}" type="pres">
      <dgm:prSet presAssocID="{3E8ED048-2C8C-4498-B1E2-8573FCA3D70C}" presName="compNode" presStyleCnt="0"/>
      <dgm:spPr/>
    </dgm:pt>
    <dgm:pt modelId="{6EF17484-A04D-42AC-9B3B-FE959F4BE329}" type="pres">
      <dgm:prSet presAssocID="{3E8ED048-2C8C-4498-B1E2-8573FCA3D70C}" presName="iconBgRect" presStyleLbl="bgShp" presStyleIdx="0" presStyleCnt="2"/>
      <dgm:spPr/>
    </dgm:pt>
    <dgm:pt modelId="{6691A304-8F43-4D57-933F-F0A3D915E92D}" type="pres">
      <dgm:prSet presAssocID="{3E8ED048-2C8C-4498-B1E2-8573FCA3D70C}" presName="iconRect" presStyleLbl="node1" presStyleIdx="0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mail"/>
        </a:ext>
      </dgm:extLst>
    </dgm:pt>
    <dgm:pt modelId="{7C5BF213-7FBF-4612-B660-837AF1BCE36F}" type="pres">
      <dgm:prSet presAssocID="{3E8ED048-2C8C-4498-B1E2-8573FCA3D70C}" presName="spaceRect" presStyleCnt="0"/>
      <dgm:spPr/>
    </dgm:pt>
    <dgm:pt modelId="{3ED5607B-578A-475C-94BA-6804A90BB36A}" type="pres">
      <dgm:prSet presAssocID="{3E8ED048-2C8C-4498-B1E2-8573FCA3D70C}" presName="textRect" presStyleLbl="revTx" presStyleIdx="0" presStyleCnt="2">
        <dgm:presLayoutVars>
          <dgm:chMax val="1"/>
          <dgm:chPref val="1"/>
        </dgm:presLayoutVars>
      </dgm:prSet>
      <dgm:spPr/>
    </dgm:pt>
    <dgm:pt modelId="{21EFD850-C702-4DEF-B921-7644F65E44C0}" type="pres">
      <dgm:prSet presAssocID="{48541C86-6C18-46DC-8D7C-8E644A87B3DA}" presName="sibTrans" presStyleCnt="0"/>
      <dgm:spPr/>
    </dgm:pt>
    <dgm:pt modelId="{4441CE7F-590B-4FE1-9AE4-59FAD3A60482}" type="pres">
      <dgm:prSet presAssocID="{BC2AF595-13A2-43B6-9F94-8479AA4F7EEA}" presName="compNode" presStyleCnt="0"/>
      <dgm:spPr/>
    </dgm:pt>
    <dgm:pt modelId="{C7FF6299-37BC-4927-B3DD-3A742396A8A7}" type="pres">
      <dgm:prSet presAssocID="{BC2AF595-13A2-43B6-9F94-8479AA4F7EEA}" presName="iconBgRect" presStyleLbl="bgShp" presStyleIdx="1" presStyleCnt="2"/>
      <dgm:spPr/>
    </dgm:pt>
    <dgm:pt modelId="{F7B5C116-0CEB-43D5-8ABF-954D078BE9A9}" type="pres">
      <dgm:prSet presAssocID="{BC2AF595-13A2-43B6-9F94-8479AA4F7EEA}" presName="iconRect" presStyleLbl="node1" presStyleIdx="1" presStyleCnt="2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F7B0D0AC-B38D-4B23-AA41-2EAFB0C41B89}" type="pres">
      <dgm:prSet presAssocID="{BC2AF595-13A2-43B6-9F94-8479AA4F7EEA}" presName="spaceRect" presStyleCnt="0"/>
      <dgm:spPr/>
    </dgm:pt>
    <dgm:pt modelId="{F71C65C0-FF92-4EA2-9469-A5BD564897A3}" type="pres">
      <dgm:prSet presAssocID="{BC2AF595-13A2-43B6-9F94-8479AA4F7EEA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53CF3114-C0A5-4CEF-B7AB-816710EC4B1C}" srcId="{5FED338D-2281-45B9-8522-4755B85D5969}" destId="{3E8ED048-2C8C-4498-B1E2-8573FCA3D70C}" srcOrd="0" destOrd="0" parTransId="{4EBDB791-501A-4308-A543-116159731FB7}" sibTransId="{48541C86-6C18-46DC-8D7C-8E644A87B3DA}"/>
    <dgm:cxn modelId="{12D6BF15-73E2-457C-9F3C-E15A35BA8A1D}" srcId="{5FED338D-2281-45B9-8522-4755B85D5969}" destId="{BC2AF595-13A2-43B6-9F94-8479AA4F7EEA}" srcOrd="1" destOrd="0" parTransId="{0AB2BFA9-2493-40E3-81F4-F14ECB885484}" sibTransId="{C54C9D93-F40A-4BF5-918B-62D1165ACCC6}"/>
    <dgm:cxn modelId="{AADC47A1-F5F5-49F6-8912-4E48D30D94E0}" type="presOf" srcId="{BC2AF595-13A2-43B6-9F94-8479AA4F7EEA}" destId="{F71C65C0-FF92-4EA2-9469-A5BD564897A3}" srcOrd="0" destOrd="0" presId="urn:microsoft.com/office/officeart/2018/5/layout/IconCircleLabelList"/>
    <dgm:cxn modelId="{505779B8-863F-43E9-88F7-3A492E358438}" type="presOf" srcId="{3E8ED048-2C8C-4498-B1E2-8573FCA3D70C}" destId="{3ED5607B-578A-475C-94BA-6804A90BB36A}" srcOrd="0" destOrd="0" presId="urn:microsoft.com/office/officeart/2018/5/layout/IconCircleLabelList"/>
    <dgm:cxn modelId="{3FF7B0D0-9556-4B4A-86C0-6444CA202705}" type="presOf" srcId="{5FED338D-2281-45B9-8522-4755B85D5969}" destId="{C554242C-0631-4E02-9E02-CC94C0D20832}" srcOrd="0" destOrd="0" presId="urn:microsoft.com/office/officeart/2018/5/layout/IconCircleLabelList"/>
    <dgm:cxn modelId="{D76DB32A-BFFC-4934-B813-C447CA1FBD34}" type="presParOf" srcId="{C554242C-0631-4E02-9E02-CC94C0D20832}" destId="{B445D5B2-EAA2-4944-A12E-CB48B0026240}" srcOrd="0" destOrd="0" presId="urn:microsoft.com/office/officeart/2018/5/layout/IconCircleLabelList"/>
    <dgm:cxn modelId="{444A3209-8D5E-45CE-8F4B-ACD8F270A4A3}" type="presParOf" srcId="{B445D5B2-EAA2-4944-A12E-CB48B0026240}" destId="{6EF17484-A04D-42AC-9B3B-FE959F4BE329}" srcOrd="0" destOrd="0" presId="urn:microsoft.com/office/officeart/2018/5/layout/IconCircleLabelList"/>
    <dgm:cxn modelId="{072FD507-AAAC-4FBC-89ED-EEFD5A0F21E8}" type="presParOf" srcId="{B445D5B2-EAA2-4944-A12E-CB48B0026240}" destId="{6691A304-8F43-4D57-933F-F0A3D915E92D}" srcOrd="1" destOrd="0" presId="urn:microsoft.com/office/officeart/2018/5/layout/IconCircleLabelList"/>
    <dgm:cxn modelId="{F3907BC9-DA6A-44A3-AF93-322B2AA2FDB4}" type="presParOf" srcId="{B445D5B2-EAA2-4944-A12E-CB48B0026240}" destId="{7C5BF213-7FBF-4612-B660-837AF1BCE36F}" srcOrd="2" destOrd="0" presId="urn:microsoft.com/office/officeart/2018/5/layout/IconCircleLabelList"/>
    <dgm:cxn modelId="{2A4EA6DF-0797-4C4F-ACD6-BA5F69CB37AA}" type="presParOf" srcId="{B445D5B2-EAA2-4944-A12E-CB48B0026240}" destId="{3ED5607B-578A-475C-94BA-6804A90BB36A}" srcOrd="3" destOrd="0" presId="urn:microsoft.com/office/officeart/2018/5/layout/IconCircleLabelList"/>
    <dgm:cxn modelId="{DECB8919-A5FF-450F-AB4D-2186752485FB}" type="presParOf" srcId="{C554242C-0631-4E02-9E02-CC94C0D20832}" destId="{21EFD850-C702-4DEF-B921-7644F65E44C0}" srcOrd="1" destOrd="0" presId="urn:microsoft.com/office/officeart/2018/5/layout/IconCircleLabelList"/>
    <dgm:cxn modelId="{8D89D4E5-BBB2-47BE-94FC-16A130D36FE9}" type="presParOf" srcId="{C554242C-0631-4E02-9E02-CC94C0D20832}" destId="{4441CE7F-590B-4FE1-9AE4-59FAD3A60482}" srcOrd="2" destOrd="0" presId="urn:microsoft.com/office/officeart/2018/5/layout/IconCircleLabelList"/>
    <dgm:cxn modelId="{B16AA3AF-8702-48EA-B41F-819582C57D54}" type="presParOf" srcId="{4441CE7F-590B-4FE1-9AE4-59FAD3A60482}" destId="{C7FF6299-37BC-4927-B3DD-3A742396A8A7}" srcOrd="0" destOrd="0" presId="urn:microsoft.com/office/officeart/2018/5/layout/IconCircleLabelList"/>
    <dgm:cxn modelId="{FC656A8A-0215-4726-9B3E-87E52567275D}" type="presParOf" srcId="{4441CE7F-590B-4FE1-9AE4-59FAD3A60482}" destId="{F7B5C116-0CEB-43D5-8ABF-954D078BE9A9}" srcOrd="1" destOrd="0" presId="urn:microsoft.com/office/officeart/2018/5/layout/IconCircleLabelList"/>
    <dgm:cxn modelId="{78673A18-5CD9-412E-8620-4166A7F470F4}" type="presParOf" srcId="{4441CE7F-590B-4FE1-9AE4-59FAD3A60482}" destId="{F7B0D0AC-B38D-4B23-AA41-2EAFB0C41B89}" srcOrd="2" destOrd="0" presId="urn:microsoft.com/office/officeart/2018/5/layout/IconCircleLabelList"/>
    <dgm:cxn modelId="{A848F547-812C-4A4A-BA2D-D94865E6AB75}" type="presParOf" srcId="{4441CE7F-590B-4FE1-9AE4-59FAD3A60482}" destId="{F71C65C0-FF92-4EA2-9469-A5BD564897A3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039EB0D-6B2B-4444-8720-5F253EA5BE20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9551FDE-D09B-4AF2-8764-D8BF37F9257F}">
      <dgm:prSet/>
      <dgm:spPr/>
      <dgm:t>
        <a:bodyPr/>
        <a:lstStyle/>
        <a:p>
          <a:r>
            <a:rPr lang="en-US"/>
            <a:t>Currently a quarter of patients have been withdrawn from the program</a:t>
          </a:r>
        </a:p>
      </dgm:t>
    </dgm:pt>
    <dgm:pt modelId="{EAA075D3-AC9C-4B73-8CC9-F92E03CB7F34}" type="parTrans" cxnId="{ACB60BD5-FD60-4BB9-BCEE-66BABE18EF80}">
      <dgm:prSet/>
      <dgm:spPr/>
      <dgm:t>
        <a:bodyPr/>
        <a:lstStyle/>
        <a:p>
          <a:endParaRPr lang="en-US"/>
        </a:p>
      </dgm:t>
    </dgm:pt>
    <dgm:pt modelId="{D8DFC329-ADF8-46FE-92C2-C1B36638FEAA}" type="sibTrans" cxnId="{ACB60BD5-FD60-4BB9-BCEE-66BABE18EF80}">
      <dgm:prSet/>
      <dgm:spPr/>
      <dgm:t>
        <a:bodyPr/>
        <a:lstStyle/>
        <a:p>
          <a:endParaRPr lang="en-US"/>
        </a:p>
      </dgm:t>
    </dgm:pt>
    <dgm:pt modelId="{E0C3F1B0-0232-4A61-96F5-39DEC778B7C8}">
      <dgm:prSet/>
      <dgm:spPr/>
      <dgm:t>
        <a:bodyPr/>
        <a:lstStyle/>
        <a:p>
          <a:r>
            <a:rPr lang="en-US"/>
            <a:t>Most common reason being due to RAD 97’s not being available due to supply chain shortages</a:t>
          </a:r>
        </a:p>
      </dgm:t>
    </dgm:pt>
    <dgm:pt modelId="{0BE31858-EF4E-4536-86C1-283AE522B790}" type="parTrans" cxnId="{4A0BBD07-7F0B-4591-80A4-886E279454CB}">
      <dgm:prSet/>
      <dgm:spPr/>
      <dgm:t>
        <a:bodyPr/>
        <a:lstStyle/>
        <a:p>
          <a:endParaRPr lang="en-US"/>
        </a:p>
      </dgm:t>
    </dgm:pt>
    <dgm:pt modelId="{DFC087FC-884D-4833-8FBF-7C1B4BA44CAE}" type="sibTrans" cxnId="{4A0BBD07-7F0B-4591-80A4-886E279454CB}">
      <dgm:prSet/>
      <dgm:spPr/>
      <dgm:t>
        <a:bodyPr/>
        <a:lstStyle/>
        <a:p>
          <a:endParaRPr lang="en-US"/>
        </a:p>
      </dgm:t>
    </dgm:pt>
    <dgm:pt modelId="{60DE8F60-B335-45C7-9930-E712E0D3FD32}">
      <dgm:prSet/>
      <dgm:spPr/>
      <dgm:t>
        <a:bodyPr/>
        <a:lstStyle/>
        <a:p>
          <a:r>
            <a:rPr lang="en-US"/>
            <a:t>Withdrawal should be only be considered at a last resort and should be to standard of care, not fully withdrawn from data collection if possible </a:t>
          </a:r>
        </a:p>
      </dgm:t>
    </dgm:pt>
    <dgm:pt modelId="{40F771B6-4738-4019-9663-1FA7C58B126F}" type="parTrans" cxnId="{35845923-23B9-4856-86EA-5E064CFF2B89}">
      <dgm:prSet/>
      <dgm:spPr/>
      <dgm:t>
        <a:bodyPr/>
        <a:lstStyle/>
        <a:p>
          <a:endParaRPr lang="en-US"/>
        </a:p>
      </dgm:t>
    </dgm:pt>
    <dgm:pt modelId="{6E4EF875-371E-4296-8E12-59527872A90E}" type="sibTrans" cxnId="{35845923-23B9-4856-86EA-5E064CFF2B89}">
      <dgm:prSet/>
      <dgm:spPr/>
      <dgm:t>
        <a:bodyPr/>
        <a:lstStyle/>
        <a:p>
          <a:endParaRPr lang="en-US"/>
        </a:p>
      </dgm:t>
    </dgm:pt>
    <dgm:pt modelId="{5F26179A-897D-4124-BC4B-5691D47B7E3B}" type="pres">
      <dgm:prSet presAssocID="{8039EB0D-6B2B-4444-8720-5F253EA5BE2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B4C7E3C-BD03-4D44-AA9C-A7A8C393C7EE}" type="pres">
      <dgm:prSet presAssocID="{49551FDE-D09B-4AF2-8764-D8BF37F9257F}" presName="hierRoot1" presStyleCnt="0"/>
      <dgm:spPr/>
    </dgm:pt>
    <dgm:pt modelId="{E47407CE-A068-4E07-A683-D2377972CAA3}" type="pres">
      <dgm:prSet presAssocID="{49551FDE-D09B-4AF2-8764-D8BF37F9257F}" presName="composite" presStyleCnt="0"/>
      <dgm:spPr/>
    </dgm:pt>
    <dgm:pt modelId="{3CBA2FD3-EBF3-42EA-8580-05D63D2A06B5}" type="pres">
      <dgm:prSet presAssocID="{49551FDE-D09B-4AF2-8764-D8BF37F9257F}" presName="background" presStyleLbl="node0" presStyleIdx="0" presStyleCnt="3"/>
      <dgm:spPr/>
    </dgm:pt>
    <dgm:pt modelId="{916A3083-15F2-40C4-9363-96C732C1A960}" type="pres">
      <dgm:prSet presAssocID="{49551FDE-D09B-4AF2-8764-D8BF37F9257F}" presName="text" presStyleLbl="fgAcc0" presStyleIdx="0" presStyleCnt="3">
        <dgm:presLayoutVars>
          <dgm:chPref val="3"/>
        </dgm:presLayoutVars>
      </dgm:prSet>
      <dgm:spPr/>
    </dgm:pt>
    <dgm:pt modelId="{114B49E8-C392-4030-A353-EF30333525D2}" type="pres">
      <dgm:prSet presAssocID="{49551FDE-D09B-4AF2-8764-D8BF37F9257F}" presName="hierChild2" presStyleCnt="0"/>
      <dgm:spPr/>
    </dgm:pt>
    <dgm:pt modelId="{FBD660F2-9464-4E95-A75C-5E2DAF8D616E}" type="pres">
      <dgm:prSet presAssocID="{E0C3F1B0-0232-4A61-96F5-39DEC778B7C8}" presName="hierRoot1" presStyleCnt="0"/>
      <dgm:spPr/>
    </dgm:pt>
    <dgm:pt modelId="{AC512EB2-1A40-420F-90CA-77B5115CFA8F}" type="pres">
      <dgm:prSet presAssocID="{E0C3F1B0-0232-4A61-96F5-39DEC778B7C8}" presName="composite" presStyleCnt="0"/>
      <dgm:spPr/>
    </dgm:pt>
    <dgm:pt modelId="{23F2EC3E-049D-4197-B42E-7E9337F227A0}" type="pres">
      <dgm:prSet presAssocID="{E0C3F1B0-0232-4A61-96F5-39DEC778B7C8}" presName="background" presStyleLbl="node0" presStyleIdx="1" presStyleCnt="3"/>
      <dgm:spPr/>
    </dgm:pt>
    <dgm:pt modelId="{32A36005-8515-4C4B-89B5-3FD5715DC90B}" type="pres">
      <dgm:prSet presAssocID="{E0C3F1B0-0232-4A61-96F5-39DEC778B7C8}" presName="text" presStyleLbl="fgAcc0" presStyleIdx="1" presStyleCnt="3">
        <dgm:presLayoutVars>
          <dgm:chPref val="3"/>
        </dgm:presLayoutVars>
      </dgm:prSet>
      <dgm:spPr/>
    </dgm:pt>
    <dgm:pt modelId="{D4A6EA1E-0B06-4456-A90E-63C58181C8FE}" type="pres">
      <dgm:prSet presAssocID="{E0C3F1B0-0232-4A61-96F5-39DEC778B7C8}" presName="hierChild2" presStyleCnt="0"/>
      <dgm:spPr/>
    </dgm:pt>
    <dgm:pt modelId="{CD19577F-7C2D-4404-8123-788F7A282ABC}" type="pres">
      <dgm:prSet presAssocID="{60DE8F60-B335-45C7-9930-E712E0D3FD32}" presName="hierRoot1" presStyleCnt="0"/>
      <dgm:spPr/>
    </dgm:pt>
    <dgm:pt modelId="{F4C16862-F461-43C9-A47F-2BAA60101C3E}" type="pres">
      <dgm:prSet presAssocID="{60DE8F60-B335-45C7-9930-E712E0D3FD32}" presName="composite" presStyleCnt="0"/>
      <dgm:spPr/>
    </dgm:pt>
    <dgm:pt modelId="{5CC01AFD-CF33-4822-AA21-016C0DA9E5F5}" type="pres">
      <dgm:prSet presAssocID="{60DE8F60-B335-45C7-9930-E712E0D3FD32}" presName="background" presStyleLbl="node0" presStyleIdx="2" presStyleCnt="3"/>
      <dgm:spPr/>
    </dgm:pt>
    <dgm:pt modelId="{0E37CFA3-30C6-4004-957D-4FB763154193}" type="pres">
      <dgm:prSet presAssocID="{60DE8F60-B335-45C7-9930-E712E0D3FD32}" presName="text" presStyleLbl="fgAcc0" presStyleIdx="2" presStyleCnt="3">
        <dgm:presLayoutVars>
          <dgm:chPref val="3"/>
        </dgm:presLayoutVars>
      </dgm:prSet>
      <dgm:spPr/>
    </dgm:pt>
    <dgm:pt modelId="{33AA341C-1AFE-4F63-8555-462FDDD067D9}" type="pres">
      <dgm:prSet presAssocID="{60DE8F60-B335-45C7-9930-E712E0D3FD32}" presName="hierChild2" presStyleCnt="0"/>
      <dgm:spPr/>
    </dgm:pt>
  </dgm:ptLst>
  <dgm:cxnLst>
    <dgm:cxn modelId="{4A0BBD07-7F0B-4591-80A4-886E279454CB}" srcId="{8039EB0D-6B2B-4444-8720-5F253EA5BE20}" destId="{E0C3F1B0-0232-4A61-96F5-39DEC778B7C8}" srcOrd="1" destOrd="0" parTransId="{0BE31858-EF4E-4536-86C1-283AE522B790}" sibTransId="{DFC087FC-884D-4833-8FBF-7C1B4BA44CAE}"/>
    <dgm:cxn modelId="{35845923-23B9-4856-86EA-5E064CFF2B89}" srcId="{8039EB0D-6B2B-4444-8720-5F253EA5BE20}" destId="{60DE8F60-B335-45C7-9930-E712E0D3FD32}" srcOrd="2" destOrd="0" parTransId="{40F771B6-4738-4019-9663-1FA7C58B126F}" sibTransId="{6E4EF875-371E-4296-8E12-59527872A90E}"/>
    <dgm:cxn modelId="{2B232775-3C30-4082-9606-7AFB87090511}" type="presOf" srcId="{8039EB0D-6B2B-4444-8720-5F253EA5BE20}" destId="{5F26179A-897D-4124-BC4B-5691D47B7E3B}" srcOrd="0" destOrd="0" presId="urn:microsoft.com/office/officeart/2005/8/layout/hierarchy1"/>
    <dgm:cxn modelId="{ACB60BD5-FD60-4BB9-BCEE-66BABE18EF80}" srcId="{8039EB0D-6B2B-4444-8720-5F253EA5BE20}" destId="{49551FDE-D09B-4AF2-8764-D8BF37F9257F}" srcOrd="0" destOrd="0" parTransId="{EAA075D3-AC9C-4B73-8CC9-F92E03CB7F34}" sibTransId="{D8DFC329-ADF8-46FE-92C2-C1B36638FEAA}"/>
    <dgm:cxn modelId="{937F46D9-FD45-4269-9A84-5F9B95562E0F}" type="presOf" srcId="{60DE8F60-B335-45C7-9930-E712E0D3FD32}" destId="{0E37CFA3-30C6-4004-957D-4FB763154193}" srcOrd="0" destOrd="0" presId="urn:microsoft.com/office/officeart/2005/8/layout/hierarchy1"/>
    <dgm:cxn modelId="{5D4239E5-8F27-4EE3-BFD9-4524DB7ED244}" type="presOf" srcId="{E0C3F1B0-0232-4A61-96F5-39DEC778B7C8}" destId="{32A36005-8515-4C4B-89B5-3FD5715DC90B}" srcOrd="0" destOrd="0" presId="urn:microsoft.com/office/officeart/2005/8/layout/hierarchy1"/>
    <dgm:cxn modelId="{5466B6F4-4D8D-4C47-8B03-FF1A424F9BC4}" type="presOf" srcId="{49551FDE-D09B-4AF2-8764-D8BF37F9257F}" destId="{916A3083-15F2-40C4-9363-96C732C1A960}" srcOrd="0" destOrd="0" presId="urn:microsoft.com/office/officeart/2005/8/layout/hierarchy1"/>
    <dgm:cxn modelId="{B088B77A-270A-43BC-95F4-7B92DC4A4C46}" type="presParOf" srcId="{5F26179A-897D-4124-BC4B-5691D47B7E3B}" destId="{4B4C7E3C-BD03-4D44-AA9C-A7A8C393C7EE}" srcOrd="0" destOrd="0" presId="urn:microsoft.com/office/officeart/2005/8/layout/hierarchy1"/>
    <dgm:cxn modelId="{436CC3B4-2FF1-47E3-B3E8-CA4F9162E500}" type="presParOf" srcId="{4B4C7E3C-BD03-4D44-AA9C-A7A8C393C7EE}" destId="{E47407CE-A068-4E07-A683-D2377972CAA3}" srcOrd="0" destOrd="0" presId="urn:microsoft.com/office/officeart/2005/8/layout/hierarchy1"/>
    <dgm:cxn modelId="{610BE3B1-2457-4072-ABB1-563D14DF4175}" type="presParOf" srcId="{E47407CE-A068-4E07-A683-D2377972CAA3}" destId="{3CBA2FD3-EBF3-42EA-8580-05D63D2A06B5}" srcOrd="0" destOrd="0" presId="urn:microsoft.com/office/officeart/2005/8/layout/hierarchy1"/>
    <dgm:cxn modelId="{7586E0BD-B3A8-4D82-B8DF-BA10F53B60B9}" type="presParOf" srcId="{E47407CE-A068-4E07-A683-D2377972CAA3}" destId="{916A3083-15F2-40C4-9363-96C732C1A960}" srcOrd="1" destOrd="0" presId="urn:microsoft.com/office/officeart/2005/8/layout/hierarchy1"/>
    <dgm:cxn modelId="{7FE34B20-BC14-4FB9-8CCE-B65BEAF01092}" type="presParOf" srcId="{4B4C7E3C-BD03-4D44-AA9C-A7A8C393C7EE}" destId="{114B49E8-C392-4030-A353-EF30333525D2}" srcOrd="1" destOrd="0" presId="urn:microsoft.com/office/officeart/2005/8/layout/hierarchy1"/>
    <dgm:cxn modelId="{62102B52-721F-4542-9723-8ED7D4576742}" type="presParOf" srcId="{5F26179A-897D-4124-BC4B-5691D47B7E3B}" destId="{FBD660F2-9464-4E95-A75C-5E2DAF8D616E}" srcOrd="1" destOrd="0" presId="urn:microsoft.com/office/officeart/2005/8/layout/hierarchy1"/>
    <dgm:cxn modelId="{0FC682D9-AE07-4C9C-90D3-67195EB35272}" type="presParOf" srcId="{FBD660F2-9464-4E95-A75C-5E2DAF8D616E}" destId="{AC512EB2-1A40-420F-90CA-77B5115CFA8F}" srcOrd="0" destOrd="0" presId="urn:microsoft.com/office/officeart/2005/8/layout/hierarchy1"/>
    <dgm:cxn modelId="{39BAC436-E760-4287-97E4-8A0E218C8F52}" type="presParOf" srcId="{AC512EB2-1A40-420F-90CA-77B5115CFA8F}" destId="{23F2EC3E-049D-4197-B42E-7E9337F227A0}" srcOrd="0" destOrd="0" presId="urn:microsoft.com/office/officeart/2005/8/layout/hierarchy1"/>
    <dgm:cxn modelId="{2FF51A54-120E-492D-B8A8-CDD6B1875C2D}" type="presParOf" srcId="{AC512EB2-1A40-420F-90CA-77B5115CFA8F}" destId="{32A36005-8515-4C4B-89B5-3FD5715DC90B}" srcOrd="1" destOrd="0" presId="urn:microsoft.com/office/officeart/2005/8/layout/hierarchy1"/>
    <dgm:cxn modelId="{E124F138-FC5F-4D08-B667-7A6179748D54}" type="presParOf" srcId="{FBD660F2-9464-4E95-A75C-5E2DAF8D616E}" destId="{D4A6EA1E-0B06-4456-A90E-63C58181C8FE}" srcOrd="1" destOrd="0" presId="urn:microsoft.com/office/officeart/2005/8/layout/hierarchy1"/>
    <dgm:cxn modelId="{BCEB8FF0-D578-49ED-91D5-C94396481638}" type="presParOf" srcId="{5F26179A-897D-4124-BC4B-5691D47B7E3B}" destId="{CD19577F-7C2D-4404-8123-788F7A282ABC}" srcOrd="2" destOrd="0" presId="urn:microsoft.com/office/officeart/2005/8/layout/hierarchy1"/>
    <dgm:cxn modelId="{A17E9F1F-5715-4717-9597-B1E5DA2399EF}" type="presParOf" srcId="{CD19577F-7C2D-4404-8123-788F7A282ABC}" destId="{F4C16862-F461-43C9-A47F-2BAA60101C3E}" srcOrd="0" destOrd="0" presId="urn:microsoft.com/office/officeart/2005/8/layout/hierarchy1"/>
    <dgm:cxn modelId="{9B470D5D-2CAF-4CA7-92DC-B4C106AD676D}" type="presParOf" srcId="{F4C16862-F461-43C9-A47F-2BAA60101C3E}" destId="{5CC01AFD-CF33-4822-AA21-016C0DA9E5F5}" srcOrd="0" destOrd="0" presId="urn:microsoft.com/office/officeart/2005/8/layout/hierarchy1"/>
    <dgm:cxn modelId="{5CBA7C7E-73B3-4AEB-A935-D55439E7ACA6}" type="presParOf" srcId="{F4C16862-F461-43C9-A47F-2BAA60101C3E}" destId="{0E37CFA3-30C6-4004-957D-4FB763154193}" srcOrd="1" destOrd="0" presId="urn:microsoft.com/office/officeart/2005/8/layout/hierarchy1"/>
    <dgm:cxn modelId="{515B92AF-7548-44EA-80FF-5FD72F88BF79}" type="presParOf" srcId="{CD19577F-7C2D-4404-8123-788F7A282ABC}" destId="{33AA341C-1AFE-4F63-8555-462FDDD067D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1D9F81D-1334-45FE-8BB2-D38F03B8E6E7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5AF3C89-D230-40CD-9DBA-170811D452CA}">
      <dgm:prSet/>
      <dgm:spPr/>
      <dgm:t>
        <a:bodyPr/>
        <a:lstStyle/>
        <a:p>
          <a:pPr>
            <a:defRPr b="1"/>
          </a:pPr>
          <a:r>
            <a:rPr lang="en-US"/>
            <a:t>Umass and Dartmouth teams actively working to analyze total artifact within reports</a:t>
          </a:r>
        </a:p>
      </dgm:t>
    </dgm:pt>
    <dgm:pt modelId="{A8CAFADA-6275-4752-9BA6-8FB1B36A15A5}" type="parTrans" cxnId="{4CB5431F-B068-4E06-919A-EDDD5BFE5103}">
      <dgm:prSet/>
      <dgm:spPr/>
      <dgm:t>
        <a:bodyPr/>
        <a:lstStyle/>
        <a:p>
          <a:endParaRPr lang="en-US"/>
        </a:p>
      </dgm:t>
    </dgm:pt>
    <dgm:pt modelId="{536B7D83-B8EC-48D2-95C2-3D484DFD2C83}" type="sibTrans" cxnId="{4CB5431F-B068-4E06-919A-EDDD5BFE5103}">
      <dgm:prSet/>
      <dgm:spPr/>
      <dgm:t>
        <a:bodyPr/>
        <a:lstStyle/>
        <a:p>
          <a:endParaRPr lang="en-US"/>
        </a:p>
      </dgm:t>
    </dgm:pt>
    <dgm:pt modelId="{C8B260F1-5904-47F6-AE04-20DE9499933B}">
      <dgm:prSet/>
      <dgm:spPr/>
      <dgm:t>
        <a:bodyPr/>
        <a:lstStyle/>
        <a:p>
          <a:pPr>
            <a:defRPr b="1"/>
          </a:pPr>
          <a:r>
            <a:rPr lang="en-US"/>
            <a:t>Data to be presented at next meeting</a:t>
          </a:r>
        </a:p>
      </dgm:t>
    </dgm:pt>
    <dgm:pt modelId="{CDDCBFC1-94F1-40A4-A8CE-34E6C0559F29}" type="parTrans" cxnId="{FCE525EF-476B-49C6-BAED-C90C045618BD}">
      <dgm:prSet/>
      <dgm:spPr/>
      <dgm:t>
        <a:bodyPr/>
        <a:lstStyle/>
        <a:p>
          <a:endParaRPr lang="en-US"/>
        </a:p>
      </dgm:t>
    </dgm:pt>
    <dgm:pt modelId="{16351ACC-3BB1-45B9-BF40-C23D32EB34EF}" type="sibTrans" cxnId="{FCE525EF-476B-49C6-BAED-C90C045618BD}">
      <dgm:prSet/>
      <dgm:spPr/>
      <dgm:t>
        <a:bodyPr/>
        <a:lstStyle/>
        <a:p>
          <a:endParaRPr lang="en-US"/>
        </a:p>
      </dgm:t>
    </dgm:pt>
    <dgm:pt modelId="{21B80EFD-6199-48D3-BE36-653D261AE8A1}">
      <dgm:prSet/>
      <dgm:spPr/>
      <dgm:t>
        <a:bodyPr/>
        <a:lstStyle/>
        <a:p>
          <a:pPr>
            <a:defRPr b="1"/>
          </a:pPr>
          <a:r>
            <a:rPr lang="en-US"/>
            <a:t>New report from Masimo will allow us to further exclude potential artifact from our reports</a:t>
          </a:r>
        </a:p>
      </dgm:t>
    </dgm:pt>
    <dgm:pt modelId="{32CB2C9D-4D16-4C2E-82F8-4CEA799D1870}" type="parTrans" cxnId="{D47E4933-AB71-43CE-9B83-603ACBDFEBB1}">
      <dgm:prSet/>
      <dgm:spPr/>
      <dgm:t>
        <a:bodyPr/>
        <a:lstStyle/>
        <a:p>
          <a:endParaRPr lang="en-US"/>
        </a:p>
      </dgm:t>
    </dgm:pt>
    <dgm:pt modelId="{B718A27C-7002-4C4A-A0F4-E62347662085}" type="sibTrans" cxnId="{D47E4933-AB71-43CE-9B83-603ACBDFEBB1}">
      <dgm:prSet/>
      <dgm:spPr/>
      <dgm:t>
        <a:bodyPr/>
        <a:lstStyle/>
        <a:p>
          <a:endParaRPr lang="en-US"/>
        </a:p>
      </dgm:t>
    </dgm:pt>
    <dgm:pt modelId="{FB1B20CA-72FB-40FF-8F5C-843F33F9D329}">
      <dgm:prSet/>
      <dgm:spPr/>
      <dgm:t>
        <a:bodyPr/>
        <a:lstStyle/>
        <a:p>
          <a:r>
            <a:rPr lang="en-US"/>
            <a:t>Final stages with engineer </a:t>
          </a:r>
        </a:p>
      </dgm:t>
    </dgm:pt>
    <dgm:pt modelId="{4BB073B0-F328-4C23-B334-0329A8C3E7FC}" type="parTrans" cxnId="{5FB53EB9-66E1-4EA2-8F3A-8C0923052DB0}">
      <dgm:prSet/>
      <dgm:spPr/>
      <dgm:t>
        <a:bodyPr/>
        <a:lstStyle/>
        <a:p>
          <a:endParaRPr lang="en-US"/>
        </a:p>
      </dgm:t>
    </dgm:pt>
    <dgm:pt modelId="{0E1085F8-3F6D-4E51-8482-99F7A79231DE}" type="sibTrans" cxnId="{5FB53EB9-66E1-4EA2-8F3A-8C0923052DB0}">
      <dgm:prSet/>
      <dgm:spPr/>
      <dgm:t>
        <a:bodyPr/>
        <a:lstStyle/>
        <a:p>
          <a:endParaRPr lang="en-US"/>
        </a:p>
      </dgm:t>
    </dgm:pt>
    <dgm:pt modelId="{5F6E61B4-740E-4C73-A9F9-A52CC8F3C5D4}" type="pres">
      <dgm:prSet presAssocID="{61D9F81D-1334-45FE-8BB2-D38F03B8E6E7}" presName="root" presStyleCnt="0">
        <dgm:presLayoutVars>
          <dgm:dir/>
          <dgm:resizeHandles val="exact"/>
        </dgm:presLayoutVars>
      </dgm:prSet>
      <dgm:spPr/>
    </dgm:pt>
    <dgm:pt modelId="{0BE8CEF8-78B3-40BF-861A-705DBC26A69D}" type="pres">
      <dgm:prSet presAssocID="{F5AF3C89-D230-40CD-9DBA-170811D452CA}" presName="compNode" presStyleCnt="0"/>
      <dgm:spPr/>
    </dgm:pt>
    <dgm:pt modelId="{6448710E-45CD-40E4-B644-F7788E9F20C3}" type="pres">
      <dgm:prSet presAssocID="{F5AF3C89-D230-40CD-9DBA-170811D452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E85B8924-E1BE-4EBB-9A0C-60B017B7E9A9}" type="pres">
      <dgm:prSet presAssocID="{F5AF3C89-D230-40CD-9DBA-170811D452CA}" presName="iconSpace" presStyleCnt="0"/>
      <dgm:spPr/>
    </dgm:pt>
    <dgm:pt modelId="{4C9C2331-2720-4B33-B02A-E44421C98686}" type="pres">
      <dgm:prSet presAssocID="{F5AF3C89-D230-40CD-9DBA-170811D452CA}" presName="parTx" presStyleLbl="revTx" presStyleIdx="0" presStyleCnt="6">
        <dgm:presLayoutVars>
          <dgm:chMax val="0"/>
          <dgm:chPref val="0"/>
        </dgm:presLayoutVars>
      </dgm:prSet>
      <dgm:spPr/>
    </dgm:pt>
    <dgm:pt modelId="{54DD7CE0-E0AA-4002-B1E1-2DA5E93891E1}" type="pres">
      <dgm:prSet presAssocID="{F5AF3C89-D230-40CD-9DBA-170811D452CA}" presName="txSpace" presStyleCnt="0"/>
      <dgm:spPr/>
    </dgm:pt>
    <dgm:pt modelId="{E55D5EAD-26C2-4EFA-B5CC-DC73320671CB}" type="pres">
      <dgm:prSet presAssocID="{F5AF3C89-D230-40CD-9DBA-170811D452CA}" presName="desTx" presStyleLbl="revTx" presStyleIdx="1" presStyleCnt="6">
        <dgm:presLayoutVars/>
      </dgm:prSet>
      <dgm:spPr/>
    </dgm:pt>
    <dgm:pt modelId="{4E5405F6-9775-476D-AE59-AFD1875F9AA3}" type="pres">
      <dgm:prSet presAssocID="{536B7D83-B8EC-48D2-95C2-3D484DFD2C83}" presName="sibTrans" presStyleCnt="0"/>
      <dgm:spPr/>
    </dgm:pt>
    <dgm:pt modelId="{EF2EEB08-1E82-4D14-BBE1-B1DE4EEC16C8}" type="pres">
      <dgm:prSet presAssocID="{C8B260F1-5904-47F6-AE04-20DE9499933B}" presName="compNode" presStyleCnt="0"/>
      <dgm:spPr/>
    </dgm:pt>
    <dgm:pt modelId="{EFDCAB0E-E8F5-4E6F-B6DB-C8BC67E4C54A}" type="pres">
      <dgm:prSet presAssocID="{C8B260F1-5904-47F6-AE04-20DE9499933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1051C283-8500-4726-8A28-56C3A20202B8}" type="pres">
      <dgm:prSet presAssocID="{C8B260F1-5904-47F6-AE04-20DE9499933B}" presName="iconSpace" presStyleCnt="0"/>
      <dgm:spPr/>
    </dgm:pt>
    <dgm:pt modelId="{4EDB9C72-9ABE-440E-BA86-265BBB12E309}" type="pres">
      <dgm:prSet presAssocID="{C8B260F1-5904-47F6-AE04-20DE9499933B}" presName="parTx" presStyleLbl="revTx" presStyleIdx="2" presStyleCnt="6">
        <dgm:presLayoutVars>
          <dgm:chMax val="0"/>
          <dgm:chPref val="0"/>
        </dgm:presLayoutVars>
      </dgm:prSet>
      <dgm:spPr/>
    </dgm:pt>
    <dgm:pt modelId="{1CCC4E48-6E40-4E43-94AB-165E80A1F25A}" type="pres">
      <dgm:prSet presAssocID="{C8B260F1-5904-47F6-AE04-20DE9499933B}" presName="txSpace" presStyleCnt="0"/>
      <dgm:spPr/>
    </dgm:pt>
    <dgm:pt modelId="{741670C3-5813-4BCF-BBAF-F8FA5638B78A}" type="pres">
      <dgm:prSet presAssocID="{C8B260F1-5904-47F6-AE04-20DE9499933B}" presName="desTx" presStyleLbl="revTx" presStyleIdx="3" presStyleCnt="6">
        <dgm:presLayoutVars/>
      </dgm:prSet>
      <dgm:spPr/>
    </dgm:pt>
    <dgm:pt modelId="{53AF4415-0A98-4E15-8645-7D33E8BCAFB3}" type="pres">
      <dgm:prSet presAssocID="{16351ACC-3BB1-45B9-BF40-C23D32EB34EF}" presName="sibTrans" presStyleCnt="0"/>
      <dgm:spPr/>
    </dgm:pt>
    <dgm:pt modelId="{4A72BDCE-5F6F-41D0-9473-9F2472F234F8}" type="pres">
      <dgm:prSet presAssocID="{21B80EFD-6199-48D3-BE36-653D261AE8A1}" presName="compNode" presStyleCnt="0"/>
      <dgm:spPr/>
    </dgm:pt>
    <dgm:pt modelId="{8C5ADCD8-5188-476A-9450-49C8F9E33C48}" type="pres">
      <dgm:prSet presAssocID="{21B80EFD-6199-48D3-BE36-653D261AE8A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43E0AC0-A7B8-43C4-ADD1-88CA72F617F0}" type="pres">
      <dgm:prSet presAssocID="{21B80EFD-6199-48D3-BE36-653D261AE8A1}" presName="iconSpace" presStyleCnt="0"/>
      <dgm:spPr/>
    </dgm:pt>
    <dgm:pt modelId="{06F2FC82-5ECD-43F3-A153-CAEE9DF96678}" type="pres">
      <dgm:prSet presAssocID="{21B80EFD-6199-48D3-BE36-653D261AE8A1}" presName="parTx" presStyleLbl="revTx" presStyleIdx="4" presStyleCnt="6">
        <dgm:presLayoutVars>
          <dgm:chMax val="0"/>
          <dgm:chPref val="0"/>
        </dgm:presLayoutVars>
      </dgm:prSet>
      <dgm:spPr/>
    </dgm:pt>
    <dgm:pt modelId="{23554ADE-C3D7-42A6-AC0E-162705600AFC}" type="pres">
      <dgm:prSet presAssocID="{21B80EFD-6199-48D3-BE36-653D261AE8A1}" presName="txSpace" presStyleCnt="0"/>
      <dgm:spPr/>
    </dgm:pt>
    <dgm:pt modelId="{73BA2558-0153-4FB7-BBD1-AB66A0E639E1}" type="pres">
      <dgm:prSet presAssocID="{21B80EFD-6199-48D3-BE36-653D261AE8A1}" presName="desTx" presStyleLbl="revTx" presStyleIdx="5" presStyleCnt="6">
        <dgm:presLayoutVars/>
      </dgm:prSet>
      <dgm:spPr/>
    </dgm:pt>
  </dgm:ptLst>
  <dgm:cxnLst>
    <dgm:cxn modelId="{9E5E2903-8E58-43C6-BC5B-F1A91C1DD058}" type="presOf" srcId="{21B80EFD-6199-48D3-BE36-653D261AE8A1}" destId="{06F2FC82-5ECD-43F3-A153-CAEE9DF96678}" srcOrd="0" destOrd="0" presId="urn:microsoft.com/office/officeart/2018/2/layout/IconLabelDescriptionList"/>
    <dgm:cxn modelId="{A2918219-4A64-42C9-803A-05CCA6520AFE}" type="presOf" srcId="{F5AF3C89-D230-40CD-9DBA-170811D452CA}" destId="{4C9C2331-2720-4B33-B02A-E44421C98686}" srcOrd="0" destOrd="0" presId="urn:microsoft.com/office/officeart/2018/2/layout/IconLabelDescriptionList"/>
    <dgm:cxn modelId="{4CB5431F-B068-4E06-919A-EDDD5BFE5103}" srcId="{61D9F81D-1334-45FE-8BB2-D38F03B8E6E7}" destId="{F5AF3C89-D230-40CD-9DBA-170811D452CA}" srcOrd="0" destOrd="0" parTransId="{A8CAFADA-6275-4752-9BA6-8FB1B36A15A5}" sibTransId="{536B7D83-B8EC-48D2-95C2-3D484DFD2C83}"/>
    <dgm:cxn modelId="{D47E4933-AB71-43CE-9B83-603ACBDFEBB1}" srcId="{61D9F81D-1334-45FE-8BB2-D38F03B8E6E7}" destId="{21B80EFD-6199-48D3-BE36-653D261AE8A1}" srcOrd="2" destOrd="0" parTransId="{32CB2C9D-4D16-4C2E-82F8-4CEA799D1870}" sibTransId="{B718A27C-7002-4C4A-A0F4-E62347662085}"/>
    <dgm:cxn modelId="{49C3F540-2C41-4303-8D75-7EBA6571CB6E}" type="presOf" srcId="{61D9F81D-1334-45FE-8BB2-D38F03B8E6E7}" destId="{5F6E61B4-740E-4C73-A9F9-A52CC8F3C5D4}" srcOrd="0" destOrd="0" presId="urn:microsoft.com/office/officeart/2018/2/layout/IconLabelDescriptionList"/>
    <dgm:cxn modelId="{225DC552-A748-4B20-A28E-EA5345F53091}" type="presOf" srcId="{C8B260F1-5904-47F6-AE04-20DE9499933B}" destId="{4EDB9C72-9ABE-440E-BA86-265BBB12E309}" srcOrd="0" destOrd="0" presId="urn:microsoft.com/office/officeart/2018/2/layout/IconLabelDescriptionList"/>
    <dgm:cxn modelId="{5FB53EB9-66E1-4EA2-8F3A-8C0923052DB0}" srcId="{21B80EFD-6199-48D3-BE36-653D261AE8A1}" destId="{FB1B20CA-72FB-40FF-8F5C-843F33F9D329}" srcOrd="0" destOrd="0" parTransId="{4BB073B0-F328-4C23-B334-0329A8C3E7FC}" sibTransId="{0E1085F8-3F6D-4E51-8482-99F7A79231DE}"/>
    <dgm:cxn modelId="{B7E9FCD9-D002-460C-91BB-21B61FF45A8E}" type="presOf" srcId="{FB1B20CA-72FB-40FF-8F5C-843F33F9D329}" destId="{73BA2558-0153-4FB7-BBD1-AB66A0E639E1}" srcOrd="0" destOrd="0" presId="urn:microsoft.com/office/officeart/2018/2/layout/IconLabelDescriptionList"/>
    <dgm:cxn modelId="{FCE525EF-476B-49C6-BAED-C90C045618BD}" srcId="{61D9F81D-1334-45FE-8BB2-D38F03B8E6E7}" destId="{C8B260F1-5904-47F6-AE04-20DE9499933B}" srcOrd="1" destOrd="0" parTransId="{CDDCBFC1-94F1-40A4-A8CE-34E6C0559F29}" sibTransId="{16351ACC-3BB1-45B9-BF40-C23D32EB34EF}"/>
    <dgm:cxn modelId="{C60417BA-1DAB-45AC-810B-5E2F541DDBBB}" type="presParOf" srcId="{5F6E61B4-740E-4C73-A9F9-A52CC8F3C5D4}" destId="{0BE8CEF8-78B3-40BF-861A-705DBC26A69D}" srcOrd="0" destOrd="0" presId="urn:microsoft.com/office/officeart/2018/2/layout/IconLabelDescriptionList"/>
    <dgm:cxn modelId="{F017E9E2-E56E-48B6-B874-B6E09AC3D997}" type="presParOf" srcId="{0BE8CEF8-78B3-40BF-861A-705DBC26A69D}" destId="{6448710E-45CD-40E4-B644-F7788E9F20C3}" srcOrd="0" destOrd="0" presId="urn:microsoft.com/office/officeart/2018/2/layout/IconLabelDescriptionList"/>
    <dgm:cxn modelId="{12D07907-EAB7-4905-BC2E-38CB480A776C}" type="presParOf" srcId="{0BE8CEF8-78B3-40BF-861A-705DBC26A69D}" destId="{E85B8924-E1BE-4EBB-9A0C-60B017B7E9A9}" srcOrd="1" destOrd="0" presId="urn:microsoft.com/office/officeart/2018/2/layout/IconLabelDescriptionList"/>
    <dgm:cxn modelId="{074F85C7-0AC9-440D-974F-998685054737}" type="presParOf" srcId="{0BE8CEF8-78B3-40BF-861A-705DBC26A69D}" destId="{4C9C2331-2720-4B33-B02A-E44421C98686}" srcOrd="2" destOrd="0" presId="urn:microsoft.com/office/officeart/2018/2/layout/IconLabelDescriptionList"/>
    <dgm:cxn modelId="{A43AEB9E-B739-422B-96EA-DCE7D80338D7}" type="presParOf" srcId="{0BE8CEF8-78B3-40BF-861A-705DBC26A69D}" destId="{54DD7CE0-E0AA-4002-B1E1-2DA5E93891E1}" srcOrd="3" destOrd="0" presId="urn:microsoft.com/office/officeart/2018/2/layout/IconLabelDescriptionList"/>
    <dgm:cxn modelId="{F1CC82A6-23E6-4AD8-8C87-E34FAE572EB4}" type="presParOf" srcId="{0BE8CEF8-78B3-40BF-861A-705DBC26A69D}" destId="{E55D5EAD-26C2-4EFA-B5CC-DC73320671CB}" srcOrd="4" destOrd="0" presId="urn:microsoft.com/office/officeart/2018/2/layout/IconLabelDescriptionList"/>
    <dgm:cxn modelId="{1A78CB0E-8584-4CAD-89FE-32DFAFAF66E6}" type="presParOf" srcId="{5F6E61B4-740E-4C73-A9F9-A52CC8F3C5D4}" destId="{4E5405F6-9775-476D-AE59-AFD1875F9AA3}" srcOrd="1" destOrd="0" presId="urn:microsoft.com/office/officeart/2018/2/layout/IconLabelDescriptionList"/>
    <dgm:cxn modelId="{7BDABBA7-A15D-4764-8AB5-69A77E526341}" type="presParOf" srcId="{5F6E61B4-740E-4C73-A9F9-A52CC8F3C5D4}" destId="{EF2EEB08-1E82-4D14-BBE1-B1DE4EEC16C8}" srcOrd="2" destOrd="0" presId="urn:microsoft.com/office/officeart/2018/2/layout/IconLabelDescriptionList"/>
    <dgm:cxn modelId="{87B0D195-EEDC-4272-A50F-DAF97E37A9E6}" type="presParOf" srcId="{EF2EEB08-1E82-4D14-BBE1-B1DE4EEC16C8}" destId="{EFDCAB0E-E8F5-4E6F-B6DB-C8BC67E4C54A}" srcOrd="0" destOrd="0" presId="urn:microsoft.com/office/officeart/2018/2/layout/IconLabelDescriptionList"/>
    <dgm:cxn modelId="{D5514EE7-95F1-455B-8AA6-D406BEE5405E}" type="presParOf" srcId="{EF2EEB08-1E82-4D14-BBE1-B1DE4EEC16C8}" destId="{1051C283-8500-4726-8A28-56C3A20202B8}" srcOrd="1" destOrd="0" presId="urn:microsoft.com/office/officeart/2018/2/layout/IconLabelDescriptionList"/>
    <dgm:cxn modelId="{40ED16D7-AA2B-4390-B8CD-CFFD418D3F8E}" type="presParOf" srcId="{EF2EEB08-1E82-4D14-BBE1-B1DE4EEC16C8}" destId="{4EDB9C72-9ABE-440E-BA86-265BBB12E309}" srcOrd="2" destOrd="0" presId="urn:microsoft.com/office/officeart/2018/2/layout/IconLabelDescriptionList"/>
    <dgm:cxn modelId="{18D0B07A-FCD9-43D2-BDEB-D1DFA0DECCAA}" type="presParOf" srcId="{EF2EEB08-1E82-4D14-BBE1-B1DE4EEC16C8}" destId="{1CCC4E48-6E40-4E43-94AB-165E80A1F25A}" srcOrd="3" destOrd="0" presId="urn:microsoft.com/office/officeart/2018/2/layout/IconLabelDescriptionList"/>
    <dgm:cxn modelId="{30FA0FF3-445D-4128-B067-334D83F63751}" type="presParOf" srcId="{EF2EEB08-1E82-4D14-BBE1-B1DE4EEC16C8}" destId="{741670C3-5813-4BCF-BBAF-F8FA5638B78A}" srcOrd="4" destOrd="0" presId="urn:microsoft.com/office/officeart/2018/2/layout/IconLabelDescriptionList"/>
    <dgm:cxn modelId="{6AA0A711-6F81-4E3F-9E50-5B01DFAC78BA}" type="presParOf" srcId="{5F6E61B4-740E-4C73-A9F9-A52CC8F3C5D4}" destId="{53AF4415-0A98-4E15-8645-7D33E8BCAFB3}" srcOrd="3" destOrd="0" presId="urn:microsoft.com/office/officeart/2018/2/layout/IconLabelDescriptionList"/>
    <dgm:cxn modelId="{C89D6DD1-BB45-4510-B38D-BC7E7D93382D}" type="presParOf" srcId="{5F6E61B4-740E-4C73-A9F9-A52CC8F3C5D4}" destId="{4A72BDCE-5F6F-41D0-9473-9F2472F234F8}" srcOrd="4" destOrd="0" presId="urn:microsoft.com/office/officeart/2018/2/layout/IconLabelDescriptionList"/>
    <dgm:cxn modelId="{13DC1D77-54DC-47FA-9679-BE385A65A123}" type="presParOf" srcId="{4A72BDCE-5F6F-41D0-9473-9F2472F234F8}" destId="{8C5ADCD8-5188-476A-9450-49C8F9E33C48}" srcOrd="0" destOrd="0" presId="urn:microsoft.com/office/officeart/2018/2/layout/IconLabelDescriptionList"/>
    <dgm:cxn modelId="{3EFCE39F-310F-454D-A879-512202BA3C36}" type="presParOf" srcId="{4A72BDCE-5F6F-41D0-9473-9F2472F234F8}" destId="{E43E0AC0-A7B8-43C4-ADD1-88CA72F617F0}" srcOrd="1" destOrd="0" presId="urn:microsoft.com/office/officeart/2018/2/layout/IconLabelDescriptionList"/>
    <dgm:cxn modelId="{028D42CA-9EA3-441E-A254-C9EE5FABAAF4}" type="presParOf" srcId="{4A72BDCE-5F6F-41D0-9473-9F2472F234F8}" destId="{06F2FC82-5ECD-43F3-A153-CAEE9DF96678}" srcOrd="2" destOrd="0" presId="urn:microsoft.com/office/officeart/2018/2/layout/IconLabelDescriptionList"/>
    <dgm:cxn modelId="{E861CA54-FB73-4E41-AEA3-C68C37C92FB5}" type="presParOf" srcId="{4A72BDCE-5F6F-41D0-9473-9F2472F234F8}" destId="{23554ADE-C3D7-42A6-AC0E-162705600AFC}" srcOrd="3" destOrd="0" presId="urn:microsoft.com/office/officeart/2018/2/layout/IconLabelDescriptionList"/>
    <dgm:cxn modelId="{3310ED62-8B81-4CC9-98C2-EEAA4D1E41DF}" type="presParOf" srcId="{4A72BDCE-5F6F-41D0-9473-9F2472F234F8}" destId="{73BA2558-0153-4FB7-BBD1-AB66A0E639E1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B7D929-3517-4AAD-921B-49EDA6DC8FD7}" type="doc">
      <dgm:prSet loTypeId="urn:microsoft.com/office/officeart/2005/8/layout/vProcess5" loCatId="process" qsTypeId="urn:microsoft.com/office/officeart/2005/8/quickstyle/simple2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D9A330AD-E8DC-4527-9FCB-95500A723B21}">
      <dgm:prSet/>
      <dgm:spPr/>
      <dgm:t>
        <a:bodyPr/>
        <a:lstStyle/>
        <a:p>
          <a:r>
            <a:rPr lang="en-US"/>
            <a:t>No artifact has been significant enough to change recommendation of RHO Algorithm </a:t>
          </a:r>
        </a:p>
      </dgm:t>
    </dgm:pt>
    <dgm:pt modelId="{19387419-5367-46E6-9E23-1D5E66FB0236}" type="parTrans" cxnId="{D88B3DEE-F5F7-431F-886F-D767FF89A16C}">
      <dgm:prSet/>
      <dgm:spPr/>
      <dgm:t>
        <a:bodyPr/>
        <a:lstStyle/>
        <a:p>
          <a:endParaRPr lang="en-US"/>
        </a:p>
      </dgm:t>
    </dgm:pt>
    <dgm:pt modelId="{7CD2AB47-6B0A-4A84-8590-B05487A0184F}" type="sibTrans" cxnId="{D88B3DEE-F5F7-431F-886F-D767FF89A16C}">
      <dgm:prSet/>
      <dgm:spPr/>
      <dgm:t>
        <a:bodyPr/>
        <a:lstStyle/>
        <a:p>
          <a:endParaRPr lang="en-US"/>
        </a:p>
      </dgm:t>
    </dgm:pt>
    <dgm:pt modelId="{014E1540-E9BD-44AD-A23D-50321756BC52}">
      <dgm:prSet/>
      <dgm:spPr/>
      <dgm:t>
        <a:bodyPr/>
        <a:lstStyle/>
        <a:p>
          <a:r>
            <a:rPr lang="en-US"/>
            <a:t>Race maybe a contributing factor to the level of low signal quality</a:t>
          </a:r>
        </a:p>
      </dgm:t>
    </dgm:pt>
    <dgm:pt modelId="{B5AEB628-88B2-4D9A-A712-6D6DBFB68C44}" type="parTrans" cxnId="{1321230C-DFA6-401A-9A06-81A9432468F1}">
      <dgm:prSet/>
      <dgm:spPr/>
      <dgm:t>
        <a:bodyPr/>
        <a:lstStyle/>
        <a:p>
          <a:endParaRPr lang="en-US"/>
        </a:p>
      </dgm:t>
    </dgm:pt>
    <dgm:pt modelId="{CF7E62CB-A660-48C6-9B19-705C3E18E4D2}" type="sibTrans" cxnId="{1321230C-DFA6-401A-9A06-81A9432468F1}">
      <dgm:prSet/>
      <dgm:spPr/>
      <dgm:t>
        <a:bodyPr/>
        <a:lstStyle/>
        <a:p>
          <a:endParaRPr lang="en-US"/>
        </a:p>
      </dgm:t>
    </dgm:pt>
    <dgm:pt modelId="{0D6D6025-13AC-41C6-AE60-45FEF27656D1}">
      <dgm:prSet/>
      <dgm:spPr/>
      <dgm:t>
        <a:bodyPr/>
        <a:lstStyle/>
        <a:p>
          <a:r>
            <a:rPr lang="en-US"/>
            <a:t>Younger corrected gestational ages have higher instances of low signal quality compared to older infants (different than originally predicted) </a:t>
          </a:r>
        </a:p>
      </dgm:t>
    </dgm:pt>
    <dgm:pt modelId="{B97DEAFB-762A-4C55-9531-F9450F68C646}" type="parTrans" cxnId="{64BC48DB-DA45-4ED9-A007-170A932D502C}">
      <dgm:prSet/>
      <dgm:spPr/>
      <dgm:t>
        <a:bodyPr/>
        <a:lstStyle/>
        <a:p>
          <a:endParaRPr lang="en-US"/>
        </a:p>
      </dgm:t>
    </dgm:pt>
    <dgm:pt modelId="{0412B401-6BD0-437A-A057-C5C4BBAFCBEF}" type="sibTrans" cxnId="{64BC48DB-DA45-4ED9-A007-170A932D502C}">
      <dgm:prSet/>
      <dgm:spPr/>
      <dgm:t>
        <a:bodyPr/>
        <a:lstStyle/>
        <a:p>
          <a:endParaRPr lang="en-US"/>
        </a:p>
      </dgm:t>
    </dgm:pt>
    <dgm:pt modelId="{C57EDA66-E8D3-44D6-BA6A-E4D30BEDD48E}" type="pres">
      <dgm:prSet presAssocID="{C3B7D929-3517-4AAD-921B-49EDA6DC8FD7}" presName="outerComposite" presStyleCnt="0">
        <dgm:presLayoutVars>
          <dgm:chMax val="5"/>
          <dgm:dir/>
          <dgm:resizeHandles val="exact"/>
        </dgm:presLayoutVars>
      </dgm:prSet>
      <dgm:spPr/>
    </dgm:pt>
    <dgm:pt modelId="{5681BA15-7022-49AB-B657-FAD44E81E51B}" type="pres">
      <dgm:prSet presAssocID="{C3B7D929-3517-4AAD-921B-49EDA6DC8FD7}" presName="dummyMaxCanvas" presStyleCnt="0">
        <dgm:presLayoutVars/>
      </dgm:prSet>
      <dgm:spPr/>
    </dgm:pt>
    <dgm:pt modelId="{63CD2E6E-D434-4A2E-A70E-B24E15E23761}" type="pres">
      <dgm:prSet presAssocID="{C3B7D929-3517-4AAD-921B-49EDA6DC8FD7}" presName="ThreeNodes_1" presStyleLbl="node1" presStyleIdx="0" presStyleCnt="3">
        <dgm:presLayoutVars>
          <dgm:bulletEnabled val="1"/>
        </dgm:presLayoutVars>
      </dgm:prSet>
      <dgm:spPr/>
    </dgm:pt>
    <dgm:pt modelId="{47968523-AADB-46FD-BD7D-ABEAC9914D59}" type="pres">
      <dgm:prSet presAssocID="{C3B7D929-3517-4AAD-921B-49EDA6DC8FD7}" presName="ThreeNodes_2" presStyleLbl="node1" presStyleIdx="1" presStyleCnt="3">
        <dgm:presLayoutVars>
          <dgm:bulletEnabled val="1"/>
        </dgm:presLayoutVars>
      </dgm:prSet>
      <dgm:spPr/>
    </dgm:pt>
    <dgm:pt modelId="{EABA1CDB-D645-4DFF-8978-EB371693C6D2}" type="pres">
      <dgm:prSet presAssocID="{C3B7D929-3517-4AAD-921B-49EDA6DC8FD7}" presName="ThreeNodes_3" presStyleLbl="node1" presStyleIdx="2" presStyleCnt="3">
        <dgm:presLayoutVars>
          <dgm:bulletEnabled val="1"/>
        </dgm:presLayoutVars>
      </dgm:prSet>
      <dgm:spPr/>
    </dgm:pt>
    <dgm:pt modelId="{2F6A5AC9-31CE-4ED1-9015-99B11DB4AA22}" type="pres">
      <dgm:prSet presAssocID="{C3B7D929-3517-4AAD-921B-49EDA6DC8FD7}" presName="ThreeConn_1-2" presStyleLbl="fgAccFollowNode1" presStyleIdx="0" presStyleCnt="2">
        <dgm:presLayoutVars>
          <dgm:bulletEnabled val="1"/>
        </dgm:presLayoutVars>
      </dgm:prSet>
      <dgm:spPr/>
    </dgm:pt>
    <dgm:pt modelId="{5FFB97C5-4993-433A-AC84-D459E88D47FE}" type="pres">
      <dgm:prSet presAssocID="{C3B7D929-3517-4AAD-921B-49EDA6DC8FD7}" presName="ThreeConn_2-3" presStyleLbl="fgAccFollowNode1" presStyleIdx="1" presStyleCnt="2">
        <dgm:presLayoutVars>
          <dgm:bulletEnabled val="1"/>
        </dgm:presLayoutVars>
      </dgm:prSet>
      <dgm:spPr/>
    </dgm:pt>
    <dgm:pt modelId="{A40B7FD9-A2DE-4C0C-96A6-4167A75D3E53}" type="pres">
      <dgm:prSet presAssocID="{C3B7D929-3517-4AAD-921B-49EDA6DC8FD7}" presName="ThreeNodes_1_text" presStyleLbl="node1" presStyleIdx="2" presStyleCnt="3">
        <dgm:presLayoutVars>
          <dgm:bulletEnabled val="1"/>
        </dgm:presLayoutVars>
      </dgm:prSet>
      <dgm:spPr/>
    </dgm:pt>
    <dgm:pt modelId="{E49AE8B6-58AD-4760-88B4-158D00EDDCB7}" type="pres">
      <dgm:prSet presAssocID="{C3B7D929-3517-4AAD-921B-49EDA6DC8FD7}" presName="ThreeNodes_2_text" presStyleLbl="node1" presStyleIdx="2" presStyleCnt="3">
        <dgm:presLayoutVars>
          <dgm:bulletEnabled val="1"/>
        </dgm:presLayoutVars>
      </dgm:prSet>
      <dgm:spPr/>
    </dgm:pt>
    <dgm:pt modelId="{770C7826-6E0D-4E63-A692-20B9932FCB67}" type="pres">
      <dgm:prSet presAssocID="{C3B7D929-3517-4AAD-921B-49EDA6DC8FD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321230C-DFA6-401A-9A06-81A9432468F1}" srcId="{C3B7D929-3517-4AAD-921B-49EDA6DC8FD7}" destId="{014E1540-E9BD-44AD-A23D-50321756BC52}" srcOrd="1" destOrd="0" parTransId="{B5AEB628-88B2-4D9A-A712-6D6DBFB68C44}" sibTransId="{CF7E62CB-A660-48C6-9B19-705C3E18E4D2}"/>
    <dgm:cxn modelId="{6F1EF731-40A1-42FA-AA60-486DBF603919}" type="presOf" srcId="{C3B7D929-3517-4AAD-921B-49EDA6DC8FD7}" destId="{C57EDA66-E8D3-44D6-BA6A-E4D30BEDD48E}" srcOrd="0" destOrd="0" presId="urn:microsoft.com/office/officeart/2005/8/layout/vProcess5"/>
    <dgm:cxn modelId="{00390F36-47A8-49B9-8773-40B0A90289BB}" type="presOf" srcId="{7CD2AB47-6B0A-4A84-8590-B05487A0184F}" destId="{2F6A5AC9-31CE-4ED1-9015-99B11DB4AA22}" srcOrd="0" destOrd="0" presId="urn:microsoft.com/office/officeart/2005/8/layout/vProcess5"/>
    <dgm:cxn modelId="{85624A50-0D9E-4918-9DC7-522727A4C472}" type="presOf" srcId="{D9A330AD-E8DC-4527-9FCB-95500A723B21}" destId="{63CD2E6E-D434-4A2E-A70E-B24E15E23761}" srcOrd="0" destOrd="0" presId="urn:microsoft.com/office/officeart/2005/8/layout/vProcess5"/>
    <dgm:cxn modelId="{F5AA5554-E0F8-4B69-9D9A-4845CA24590F}" type="presOf" srcId="{0D6D6025-13AC-41C6-AE60-45FEF27656D1}" destId="{770C7826-6E0D-4E63-A692-20B9932FCB67}" srcOrd="1" destOrd="0" presId="urn:microsoft.com/office/officeart/2005/8/layout/vProcess5"/>
    <dgm:cxn modelId="{45D9AC81-BC56-4C33-8D2F-B80DB785A8BA}" type="presOf" srcId="{014E1540-E9BD-44AD-A23D-50321756BC52}" destId="{E49AE8B6-58AD-4760-88B4-158D00EDDCB7}" srcOrd="1" destOrd="0" presId="urn:microsoft.com/office/officeart/2005/8/layout/vProcess5"/>
    <dgm:cxn modelId="{5D7D0888-38BE-4983-B9B8-50A2F57BFA80}" type="presOf" srcId="{CF7E62CB-A660-48C6-9B19-705C3E18E4D2}" destId="{5FFB97C5-4993-433A-AC84-D459E88D47FE}" srcOrd="0" destOrd="0" presId="urn:microsoft.com/office/officeart/2005/8/layout/vProcess5"/>
    <dgm:cxn modelId="{6EF83FBE-8D77-48FA-99C2-E4A0FC6AF9A8}" type="presOf" srcId="{014E1540-E9BD-44AD-A23D-50321756BC52}" destId="{47968523-AADB-46FD-BD7D-ABEAC9914D59}" srcOrd="0" destOrd="0" presId="urn:microsoft.com/office/officeart/2005/8/layout/vProcess5"/>
    <dgm:cxn modelId="{64BC48DB-DA45-4ED9-A007-170A932D502C}" srcId="{C3B7D929-3517-4AAD-921B-49EDA6DC8FD7}" destId="{0D6D6025-13AC-41C6-AE60-45FEF27656D1}" srcOrd="2" destOrd="0" parTransId="{B97DEAFB-762A-4C55-9531-F9450F68C646}" sibTransId="{0412B401-6BD0-437A-A057-C5C4BBAFCBEF}"/>
    <dgm:cxn modelId="{6B8E39E4-E611-4621-BB26-E429B32B6382}" type="presOf" srcId="{D9A330AD-E8DC-4527-9FCB-95500A723B21}" destId="{A40B7FD9-A2DE-4C0C-96A6-4167A75D3E53}" srcOrd="1" destOrd="0" presId="urn:microsoft.com/office/officeart/2005/8/layout/vProcess5"/>
    <dgm:cxn modelId="{D88B3DEE-F5F7-431F-886F-D767FF89A16C}" srcId="{C3B7D929-3517-4AAD-921B-49EDA6DC8FD7}" destId="{D9A330AD-E8DC-4527-9FCB-95500A723B21}" srcOrd="0" destOrd="0" parTransId="{19387419-5367-46E6-9E23-1D5E66FB0236}" sibTransId="{7CD2AB47-6B0A-4A84-8590-B05487A0184F}"/>
    <dgm:cxn modelId="{25FE31FA-77C9-447E-A50F-3876027727E7}" type="presOf" srcId="{0D6D6025-13AC-41C6-AE60-45FEF27656D1}" destId="{EABA1CDB-D645-4DFF-8978-EB371693C6D2}" srcOrd="0" destOrd="0" presId="urn:microsoft.com/office/officeart/2005/8/layout/vProcess5"/>
    <dgm:cxn modelId="{474DE13D-AD2A-4F31-8B17-6B2DE2F5974C}" type="presParOf" srcId="{C57EDA66-E8D3-44D6-BA6A-E4D30BEDD48E}" destId="{5681BA15-7022-49AB-B657-FAD44E81E51B}" srcOrd="0" destOrd="0" presId="urn:microsoft.com/office/officeart/2005/8/layout/vProcess5"/>
    <dgm:cxn modelId="{44975485-25CC-4518-8EAE-3057B6002259}" type="presParOf" srcId="{C57EDA66-E8D3-44D6-BA6A-E4D30BEDD48E}" destId="{63CD2E6E-D434-4A2E-A70E-B24E15E23761}" srcOrd="1" destOrd="0" presId="urn:microsoft.com/office/officeart/2005/8/layout/vProcess5"/>
    <dgm:cxn modelId="{534492AA-C1B0-4893-A794-29B6585CA5C6}" type="presParOf" srcId="{C57EDA66-E8D3-44D6-BA6A-E4D30BEDD48E}" destId="{47968523-AADB-46FD-BD7D-ABEAC9914D59}" srcOrd="2" destOrd="0" presId="urn:microsoft.com/office/officeart/2005/8/layout/vProcess5"/>
    <dgm:cxn modelId="{1AE18EC4-6F1A-4F83-A35A-DAD9F9167405}" type="presParOf" srcId="{C57EDA66-E8D3-44D6-BA6A-E4D30BEDD48E}" destId="{EABA1CDB-D645-4DFF-8978-EB371693C6D2}" srcOrd="3" destOrd="0" presId="urn:microsoft.com/office/officeart/2005/8/layout/vProcess5"/>
    <dgm:cxn modelId="{C47DE1A3-5610-466D-8B57-699FDACCC37D}" type="presParOf" srcId="{C57EDA66-E8D3-44D6-BA6A-E4D30BEDD48E}" destId="{2F6A5AC9-31CE-4ED1-9015-99B11DB4AA22}" srcOrd="4" destOrd="0" presId="urn:microsoft.com/office/officeart/2005/8/layout/vProcess5"/>
    <dgm:cxn modelId="{7AAD2FF6-FB75-41EB-B5ED-EC0C11666330}" type="presParOf" srcId="{C57EDA66-E8D3-44D6-BA6A-E4D30BEDD48E}" destId="{5FFB97C5-4993-433A-AC84-D459E88D47FE}" srcOrd="5" destOrd="0" presId="urn:microsoft.com/office/officeart/2005/8/layout/vProcess5"/>
    <dgm:cxn modelId="{2879FDE7-A938-4457-9997-49527E13A4B9}" type="presParOf" srcId="{C57EDA66-E8D3-44D6-BA6A-E4D30BEDD48E}" destId="{A40B7FD9-A2DE-4C0C-96A6-4167A75D3E53}" srcOrd="6" destOrd="0" presId="urn:microsoft.com/office/officeart/2005/8/layout/vProcess5"/>
    <dgm:cxn modelId="{8DF652C5-873A-4727-99CF-AC47BB67322E}" type="presParOf" srcId="{C57EDA66-E8D3-44D6-BA6A-E4D30BEDD48E}" destId="{E49AE8B6-58AD-4760-88B4-158D00EDDCB7}" srcOrd="7" destOrd="0" presId="urn:microsoft.com/office/officeart/2005/8/layout/vProcess5"/>
    <dgm:cxn modelId="{BC0AB39D-1A9C-4FB4-9F4A-28993F10B813}" type="presParOf" srcId="{C57EDA66-E8D3-44D6-BA6A-E4D30BEDD48E}" destId="{770C7826-6E0D-4E63-A692-20B9932FCB6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F6E8E3C-C172-4C42-84BB-70700BA6BE6A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F0E0B87-A129-4C50-BD16-4DA85FF36979}">
      <dgm:prSet/>
      <dgm:spPr/>
      <dgm:t>
        <a:bodyPr/>
        <a:lstStyle/>
        <a:p>
          <a:r>
            <a:rPr lang="en-US"/>
            <a:t>The Family Engagement Pre and Post Implementation Survey Project has been approved by the UMass IRB</a:t>
          </a:r>
        </a:p>
      </dgm:t>
    </dgm:pt>
    <dgm:pt modelId="{D6E05CD9-FEC9-4B00-8565-F7962775855E}" type="parTrans" cxnId="{75F9C7E9-908F-4D9D-A767-5098C67ED5A5}">
      <dgm:prSet/>
      <dgm:spPr/>
      <dgm:t>
        <a:bodyPr/>
        <a:lstStyle/>
        <a:p>
          <a:endParaRPr lang="en-US"/>
        </a:p>
      </dgm:t>
    </dgm:pt>
    <dgm:pt modelId="{C50FF571-68D2-4A74-80BC-6EF4253E57B9}" type="sibTrans" cxnId="{75F9C7E9-908F-4D9D-A767-5098C67ED5A5}">
      <dgm:prSet/>
      <dgm:spPr/>
      <dgm:t>
        <a:bodyPr/>
        <a:lstStyle/>
        <a:p>
          <a:endParaRPr lang="en-US"/>
        </a:p>
      </dgm:t>
    </dgm:pt>
    <dgm:pt modelId="{5E51E5DA-78BD-42EC-BBF0-745129871EE2}">
      <dgm:prSet/>
      <dgm:spPr/>
      <dgm:t>
        <a:bodyPr/>
        <a:lstStyle/>
        <a:p>
          <a:r>
            <a:rPr lang="en-US"/>
            <a:t>Instructions to submit to local IRBs sent out on 6/7</a:t>
          </a:r>
        </a:p>
      </dgm:t>
    </dgm:pt>
    <dgm:pt modelId="{A17DF34E-EE19-4DF3-A880-16832A287E05}" type="parTrans" cxnId="{9360C672-0800-4AAF-89FE-BFD6ACE238D1}">
      <dgm:prSet/>
      <dgm:spPr/>
      <dgm:t>
        <a:bodyPr/>
        <a:lstStyle/>
        <a:p>
          <a:endParaRPr lang="en-US"/>
        </a:p>
      </dgm:t>
    </dgm:pt>
    <dgm:pt modelId="{52DF806E-65B9-496B-BE18-5B72F01AA171}" type="sibTrans" cxnId="{9360C672-0800-4AAF-89FE-BFD6ACE238D1}">
      <dgm:prSet/>
      <dgm:spPr/>
      <dgm:t>
        <a:bodyPr/>
        <a:lstStyle/>
        <a:p>
          <a:endParaRPr lang="en-US"/>
        </a:p>
      </dgm:t>
    </dgm:pt>
    <dgm:pt modelId="{8484BB9E-29F9-4F00-B2B8-26409D8A9E32}">
      <dgm:prSet/>
      <dgm:spPr/>
      <dgm:t>
        <a:bodyPr/>
        <a:lstStyle/>
        <a:p>
          <a:r>
            <a:rPr lang="en-US" dirty="0"/>
            <a:t>Please reach out to Heather and Katie with any questions </a:t>
          </a:r>
        </a:p>
      </dgm:t>
    </dgm:pt>
    <dgm:pt modelId="{1FA4A710-D3DB-4F2F-97E2-E599EABE5AD9}" type="parTrans" cxnId="{ADBBEF46-24BA-4740-A842-54BF115D1254}">
      <dgm:prSet/>
      <dgm:spPr/>
      <dgm:t>
        <a:bodyPr/>
        <a:lstStyle/>
        <a:p>
          <a:endParaRPr lang="en-US"/>
        </a:p>
      </dgm:t>
    </dgm:pt>
    <dgm:pt modelId="{462454EF-09B1-4CE8-9BD7-4EFAD92FDC08}" type="sibTrans" cxnId="{ADBBEF46-24BA-4740-A842-54BF115D1254}">
      <dgm:prSet/>
      <dgm:spPr/>
      <dgm:t>
        <a:bodyPr/>
        <a:lstStyle/>
        <a:p>
          <a:endParaRPr lang="en-US"/>
        </a:p>
      </dgm:t>
    </dgm:pt>
    <dgm:pt modelId="{04A6054F-3F11-443B-8E87-B78B06045EE0}" type="pres">
      <dgm:prSet presAssocID="{DF6E8E3C-C172-4C42-84BB-70700BA6BE6A}" presName="diagram" presStyleCnt="0">
        <dgm:presLayoutVars>
          <dgm:dir/>
          <dgm:resizeHandles val="exact"/>
        </dgm:presLayoutVars>
      </dgm:prSet>
      <dgm:spPr/>
    </dgm:pt>
    <dgm:pt modelId="{DB97CFF2-5B0E-4A25-A040-A0FFDB6F5CC0}" type="pres">
      <dgm:prSet presAssocID="{BF0E0B87-A129-4C50-BD16-4DA85FF36979}" presName="node" presStyleLbl="node1" presStyleIdx="0" presStyleCnt="3">
        <dgm:presLayoutVars>
          <dgm:bulletEnabled val="1"/>
        </dgm:presLayoutVars>
      </dgm:prSet>
      <dgm:spPr/>
    </dgm:pt>
    <dgm:pt modelId="{29BD7E54-3214-4836-86AC-77F38EA8A6C2}" type="pres">
      <dgm:prSet presAssocID="{C50FF571-68D2-4A74-80BC-6EF4253E57B9}" presName="sibTrans" presStyleCnt="0"/>
      <dgm:spPr/>
    </dgm:pt>
    <dgm:pt modelId="{B3A32524-2033-4D14-8226-B9F73D49CE5F}" type="pres">
      <dgm:prSet presAssocID="{5E51E5DA-78BD-42EC-BBF0-745129871EE2}" presName="node" presStyleLbl="node1" presStyleIdx="1" presStyleCnt="3">
        <dgm:presLayoutVars>
          <dgm:bulletEnabled val="1"/>
        </dgm:presLayoutVars>
      </dgm:prSet>
      <dgm:spPr/>
    </dgm:pt>
    <dgm:pt modelId="{CBE84901-C929-4BBA-873C-A73A8ACA8E2F}" type="pres">
      <dgm:prSet presAssocID="{52DF806E-65B9-496B-BE18-5B72F01AA171}" presName="sibTrans" presStyleCnt="0"/>
      <dgm:spPr/>
    </dgm:pt>
    <dgm:pt modelId="{597ED633-BE42-47DD-8183-7093FDA0AD66}" type="pres">
      <dgm:prSet presAssocID="{8484BB9E-29F9-4F00-B2B8-26409D8A9E32}" presName="node" presStyleLbl="node1" presStyleIdx="2" presStyleCnt="3">
        <dgm:presLayoutVars>
          <dgm:bulletEnabled val="1"/>
        </dgm:presLayoutVars>
      </dgm:prSet>
      <dgm:spPr/>
    </dgm:pt>
  </dgm:ptLst>
  <dgm:cxnLst>
    <dgm:cxn modelId="{A7A98F1F-04B8-4D37-BFC1-CCE0D96BFBFA}" type="presOf" srcId="{5E51E5DA-78BD-42EC-BBF0-745129871EE2}" destId="{B3A32524-2033-4D14-8226-B9F73D49CE5F}" srcOrd="0" destOrd="0" presId="urn:microsoft.com/office/officeart/2005/8/layout/default"/>
    <dgm:cxn modelId="{29BDAA26-7819-42E3-9D75-CE6CF2313E54}" type="presOf" srcId="{DF6E8E3C-C172-4C42-84BB-70700BA6BE6A}" destId="{04A6054F-3F11-443B-8E87-B78B06045EE0}" srcOrd="0" destOrd="0" presId="urn:microsoft.com/office/officeart/2005/8/layout/default"/>
    <dgm:cxn modelId="{ADBBEF46-24BA-4740-A842-54BF115D1254}" srcId="{DF6E8E3C-C172-4C42-84BB-70700BA6BE6A}" destId="{8484BB9E-29F9-4F00-B2B8-26409D8A9E32}" srcOrd="2" destOrd="0" parTransId="{1FA4A710-D3DB-4F2F-97E2-E599EABE5AD9}" sibTransId="{462454EF-09B1-4CE8-9BD7-4EFAD92FDC08}"/>
    <dgm:cxn modelId="{9360C672-0800-4AAF-89FE-BFD6ACE238D1}" srcId="{DF6E8E3C-C172-4C42-84BB-70700BA6BE6A}" destId="{5E51E5DA-78BD-42EC-BBF0-745129871EE2}" srcOrd="1" destOrd="0" parTransId="{A17DF34E-EE19-4DF3-A880-16832A287E05}" sibTransId="{52DF806E-65B9-496B-BE18-5B72F01AA171}"/>
    <dgm:cxn modelId="{FBE43B9F-8EC7-4220-A29A-9180A7FEBDC6}" type="presOf" srcId="{8484BB9E-29F9-4F00-B2B8-26409D8A9E32}" destId="{597ED633-BE42-47DD-8183-7093FDA0AD66}" srcOrd="0" destOrd="0" presId="urn:microsoft.com/office/officeart/2005/8/layout/default"/>
    <dgm:cxn modelId="{75F9C7E9-908F-4D9D-A767-5098C67ED5A5}" srcId="{DF6E8E3C-C172-4C42-84BB-70700BA6BE6A}" destId="{BF0E0B87-A129-4C50-BD16-4DA85FF36979}" srcOrd="0" destOrd="0" parTransId="{D6E05CD9-FEC9-4B00-8565-F7962775855E}" sibTransId="{C50FF571-68D2-4A74-80BC-6EF4253E57B9}"/>
    <dgm:cxn modelId="{E63A49FB-2650-43E0-BC11-CA446390A329}" type="presOf" srcId="{BF0E0B87-A129-4C50-BD16-4DA85FF36979}" destId="{DB97CFF2-5B0E-4A25-A040-A0FFDB6F5CC0}" srcOrd="0" destOrd="0" presId="urn:microsoft.com/office/officeart/2005/8/layout/default"/>
    <dgm:cxn modelId="{DB5F1AA7-6300-4DED-9C12-87AE6CD11911}" type="presParOf" srcId="{04A6054F-3F11-443B-8E87-B78B06045EE0}" destId="{DB97CFF2-5B0E-4A25-A040-A0FFDB6F5CC0}" srcOrd="0" destOrd="0" presId="urn:microsoft.com/office/officeart/2005/8/layout/default"/>
    <dgm:cxn modelId="{1BB2B36E-BFE8-4B77-8C65-A09DC0D20928}" type="presParOf" srcId="{04A6054F-3F11-443B-8E87-B78B06045EE0}" destId="{29BD7E54-3214-4836-86AC-77F38EA8A6C2}" srcOrd="1" destOrd="0" presId="urn:microsoft.com/office/officeart/2005/8/layout/default"/>
    <dgm:cxn modelId="{FBE0898A-3542-4299-B327-9CA3729B0C21}" type="presParOf" srcId="{04A6054F-3F11-443B-8E87-B78B06045EE0}" destId="{B3A32524-2033-4D14-8226-B9F73D49CE5F}" srcOrd="2" destOrd="0" presId="urn:microsoft.com/office/officeart/2005/8/layout/default"/>
    <dgm:cxn modelId="{D8913256-9752-4B5C-8CCE-CFC6266FB4CA}" type="presParOf" srcId="{04A6054F-3F11-443B-8E87-B78B06045EE0}" destId="{CBE84901-C929-4BBA-873C-A73A8ACA8E2F}" srcOrd="3" destOrd="0" presId="urn:microsoft.com/office/officeart/2005/8/layout/default"/>
    <dgm:cxn modelId="{1A2D051F-C3E5-4A81-8956-2FA96F86FF90}" type="presParOf" srcId="{04A6054F-3F11-443B-8E87-B78B06045EE0}" destId="{597ED633-BE42-47DD-8183-7093FDA0AD6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075656"/>
          <a:ext cx="11396134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3921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835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32431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Baseline data collection begins</a:t>
          </a:r>
        </a:p>
      </dsp:txBody>
      <dsp:txXfrm>
        <a:off x="432431" y="846867"/>
        <a:ext cx="2370471" cy="1228788"/>
      </dsp:txXfrm>
    </dsp:sp>
    <dsp:sp modelId="{8ACCE123-C989-46C1-B7FD-FA50ABEC947C}">
      <dsp:nvSpPr>
        <dsp:cNvPr id="0" name=""/>
        <dsp:cNvSpPr/>
      </dsp:nvSpPr>
      <dsp:spPr>
        <a:xfrm>
          <a:off x="432431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Mar 2021</a:t>
          </a:r>
        </a:p>
      </dsp:txBody>
      <dsp:txXfrm>
        <a:off x="432431" y="415131"/>
        <a:ext cx="2370471" cy="431736"/>
      </dsp:txXfrm>
    </dsp:sp>
    <dsp:sp modelId="{6B04496D-97D5-4C4A-A362-7B46786429CD}">
      <dsp:nvSpPr>
        <dsp:cNvPr id="0" name=""/>
        <dsp:cNvSpPr/>
      </dsp:nvSpPr>
      <dsp:spPr>
        <a:xfrm>
          <a:off x="216563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77707" y="2036799"/>
          <a:ext cx="77712" cy="777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87047" y="3367670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20961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55557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site training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monthly phone calls</a:t>
          </a:r>
        </a:p>
      </dsp:txBody>
      <dsp:txXfrm>
        <a:off x="1855557" y="2075656"/>
        <a:ext cx="2370471" cy="1228788"/>
      </dsp:txXfrm>
    </dsp:sp>
    <dsp:sp modelId="{70F61D89-6BB6-4218-9167-C918FE0DE744}">
      <dsp:nvSpPr>
        <dsp:cNvPr id="0" name=""/>
        <dsp:cNvSpPr/>
      </dsp:nvSpPr>
      <dsp:spPr>
        <a:xfrm>
          <a:off x="1855557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Mar - May 2021</a:t>
          </a:r>
        </a:p>
      </dsp:txBody>
      <dsp:txXfrm>
        <a:off x="1855557" y="3304444"/>
        <a:ext cx="2370471" cy="431736"/>
      </dsp:txXfrm>
    </dsp:sp>
    <dsp:sp modelId="{AD7225F6-4D24-4251-9B85-9788DA7BA9E8}">
      <dsp:nvSpPr>
        <dsp:cNvPr id="0" name=""/>
        <dsp:cNvSpPr/>
      </dsp:nvSpPr>
      <dsp:spPr>
        <a:xfrm>
          <a:off x="1639689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600832" y="2036799"/>
          <a:ext cx="77712" cy="77712"/>
        </a:xfrm>
        <a:prstGeom prst="ellipse">
          <a:avLst/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910172" y="478357"/>
          <a:ext cx="305283" cy="305283"/>
        </a:xfrm>
        <a:prstGeom prst="teardrop">
          <a:avLst>
            <a:gd name="adj" fmla="val 115000"/>
          </a:avLst>
        </a:prstGeom>
        <a:solidFill>
          <a:srgbClr val="9B69BC"/>
        </a:solidFill>
        <a:ln w="12700" cap="flat" cmpd="sng" algn="ctr">
          <a:solidFill>
            <a:srgbClr val="864DA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44087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78683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Complete site training</a:t>
          </a:r>
        </a:p>
      </dsp:txBody>
      <dsp:txXfrm>
        <a:off x="3278683" y="846867"/>
        <a:ext cx="2370471" cy="1228788"/>
      </dsp:txXfrm>
    </dsp:sp>
    <dsp:sp modelId="{AB197FB0-0F12-4A59-9F3F-1C31859ED54E}">
      <dsp:nvSpPr>
        <dsp:cNvPr id="0" name=""/>
        <dsp:cNvSpPr/>
      </dsp:nvSpPr>
      <dsp:spPr>
        <a:xfrm>
          <a:off x="3278683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May - Aug 2021</a:t>
          </a:r>
        </a:p>
      </dsp:txBody>
      <dsp:txXfrm>
        <a:off x="3278683" y="415131"/>
        <a:ext cx="2370471" cy="431736"/>
      </dsp:txXfrm>
    </dsp:sp>
    <dsp:sp modelId="{838DE1A9-11F3-4AAE-80B5-CEC31C2EBA92}">
      <dsp:nvSpPr>
        <dsp:cNvPr id="0" name=""/>
        <dsp:cNvSpPr/>
      </dsp:nvSpPr>
      <dsp:spPr>
        <a:xfrm>
          <a:off x="3062814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3023958" y="2036799"/>
          <a:ext cx="77712" cy="77712"/>
        </a:xfrm>
        <a:prstGeom prst="ellipse">
          <a:avLst/>
        </a:prstGeom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92581" y="3373451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26496" y="3407366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60064" y="208143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Begin providing monthly feedback reports</a:t>
          </a:r>
        </a:p>
      </dsp:txBody>
      <dsp:txXfrm>
        <a:off x="4660064" y="2081436"/>
        <a:ext cx="2370471" cy="1228788"/>
      </dsp:txXfrm>
    </dsp:sp>
    <dsp:sp modelId="{68394D26-8440-41C4-AC42-3F023E27A06C}">
      <dsp:nvSpPr>
        <dsp:cNvPr id="0" name=""/>
        <dsp:cNvSpPr/>
      </dsp:nvSpPr>
      <dsp:spPr>
        <a:xfrm>
          <a:off x="4660064" y="3310225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Jun 2021 - Feb 2022 </a:t>
          </a:r>
        </a:p>
      </dsp:txBody>
      <dsp:txXfrm>
        <a:off x="4660064" y="3310225"/>
        <a:ext cx="2370471" cy="431736"/>
      </dsp:txXfrm>
    </dsp:sp>
    <dsp:sp modelId="{31D18754-3FB0-480E-B467-70CFFAB18868}">
      <dsp:nvSpPr>
        <dsp:cNvPr id="0" name=""/>
        <dsp:cNvSpPr/>
      </dsp:nvSpPr>
      <dsp:spPr>
        <a:xfrm>
          <a:off x="4429060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90204" y="2036799"/>
          <a:ext cx="77712" cy="77712"/>
        </a:xfrm>
        <a:prstGeom prst="ellipse">
          <a:avLst/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756424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90338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124934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</a:t>
          </a:r>
          <a:r>
            <a:rPr lang="en-US" sz="1600" kern="1200" baseline="0" dirty="0">
              <a:latin typeface="Apple Braille"/>
            </a:rPr>
            <a:t> 33% of eligible families</a:t>
          </a:r>
          <a:endParaRPr lang="en-US" sz="1600" kern="1200" dirty="0">
            <a:latin typeface="Apple Braille"/>
          </a:endParaRPr>
        </a:p>
      </dsp:txBody>
      <dsp:txXfrm>
        <a:off x="6124934" y="846867"/>
        <a:ext cx="2370471" cy="1228788"/>
      </dsp:txXfrm>
    </dsp:sp>
    <dsp:sp modelId="{3CECF23A-E6F6-46C6-907D-BB154266792C}">
      <dsp:nvSpPr>
        <dsp:cNvPr id="0" name=""/>
        <dsp:cNvSpPr/>
      </dsp:nvSpPr>
      <dsp:spPr>
        <a:xfrm>
          <a:off x="6124934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2022</a:t>
          </a:r>
        </a:p>
      </dsp:txBody>
      <dsp:txXfrm>
        <a:off x="6124934" y="415131"/>
        <a:ext cx="2370471" cy="431736"/>
      </dsp:txXfrm>
    </dsp:sp>
    <dsp:sp modelId="{4B37F2D2-9961-40C5-BAC9-D2269F0B19F6}">
      <dsp:nvSpPr>
        <dsp:cNvPr id="0" name=""/>
        <dsp:cNvSpPr/>
      </dsp:nvSpPr>
      <dsp:spPr>
        <a:xfrm>
          <a:off x="5909066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870210" y="2036799"/>
          <a:ext cx="77712" cy="77712"/>
        </a:xfrm>
        <a:prstGeom prst="ellipse">
          <a:avLst/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179550" y="3367670"/>
          <a:ext cx="305283" cy="305283"/>
        </a:xfrm>
        <a:prstGeom prst="teardrop">
          <a:avLst>
            <a:gd name="adj" fmla="val 115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213464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548060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66% of eligible families</a:t>
          </a:r>
        </a:p>
      </dsp:txBody>
      <dsp:txXfrm>
        <a:off x="7548060" y="2075656"/>
        <a:ext cx="2370471" cy="1228788"/>
      </dsp:txXfrm>
    </dsp:sp>
    <dsp:sp modelId="{EA538D56-5C65-43EA-81D0-CD1E5CBC9F59}">
      <dsp:nvSpPr>
        <dsp:cNvPr id="0" name=""/>
        <dsp:cNvSpPr/>
      </dsp:nvSpPr>
      <dsp:spPr>
        <a:xfrm>
          <a:off x="7548060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Aug 2022 - Feb 2023</a:t>
          </a:r>
        </a:p>
      </dsp:txBody>
      <dsp:txXfrm>
        <a:off x="7548060" y="3304444"/>
        <a:ext cx="2370471" cy="431736"/>
      </dsp:txXfrm>
    </dsp:sp>
    <dsp:sp modelId="{ECA352F1-FDE4-445A-939C-CF4C3A4444A0}">
      <dsp:nvSpPr>
        <dsp:cNvPr id="0" name=""/>
        <dsp:cNvSpPr/>
      </dsp:nvSpPr>
      <dsp:spPr>
        <a:xfrm>
          <a:off x="7332192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293335" y="2036799"/>
          <a:ext cx="77712" cy="77712"/>
        </a:xfrm>
        <a:prstGeom prst="ellipse">
          <a:avLst/>
        </a:prstGeom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602675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3"/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636590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971186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100% of eligible families</a:t>
          </a:r>
        </a:p>
      </dsp:txBody>
      <dsp:txXfrm>
        <a:off x="8971186" y="846867"/>
        <a:ext cx="2370471" cy="1228788"/>
      </dsp:txXfrm>
    </dsp:sp>
    <dsp:sp modelId="{733C4DBA-1274-416A-BCC8-352957253BAF}">
      <dsp:nvSpPr>
        <dsp:cNvPr id="0" name=""/>
        <dsp:cNvSpPr/>
      </dsp:nvSpPr>
      <dsp:spPr>
        <a:xfrm>
          <a:off x="8971186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2023</a:t>
          </a:r>
        </a:p>
      </dsp:txBody>
      <dsp:txXfrm>
        <a:off x="8971186" y="415131"/>
        <a:ext cx="2370471" cy="431736"/>
      </dsp:txXfrm>
    </dsp:sp>
    <dsp:sp modelId="{9DF81F3D-7400-484B-BB6C-DB4BE4FA9774}">
      <dsp:nvSpPr>
        <dsp:cNvPr id="0" name=""/>
        <dsp:cNvSpPr/>
      </dsp:nvSpPr>
      <dsp:spPr>
        <a:xfrm>
          <a:off x="8755317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716461" y="2036799"/>
          <a:ext cx="77712" cy="77712"/>
        </a:xfrm>
        <a:prstGeom prst="ellipse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F17484-A04D-42AC-9B3B-FE959F4BE329}">
      <dsp:nvSpPr>
        <dsp:cNvPr id="0" name=""/>
        <dsp:cNvSpPr/>
      </dsp:nvSpPr>
      <dsp:spPr>
        <a:xfrm>
          <a:off x="2044800" y="62137"/>
          <a:ext cx="2196000" cy="2196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91A304-8F43-4D57-933F-F0A3D915E92D}">
      <dsp:nvSpPr>
        <dsp:cNvPr id="0" name=""/>
        <dsp:cNvSpPr/>
      </dsp:nvSpPr>
      <dsp:spPr>
        <a:xfrm>
          <a:off x="2512800" y="530137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D5607B-578A-475C-94BA-6804A90BB36A}">
      <dsp:nvSpPr>
        <dsp:cNvPr id="0" name=""/>
        <dsp:cNvSpPr/>
      </dsp:nvSpPr>
      <dsp:spPr>
        <a:xfrm>
          <a:off x="1342800" y="2942137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Please now send all enrollment updates to </a:t>
          </a:r>
          <a:r>
            <a:rPr lang="en-US" sz="1600" kern="1200">
              <a:hlinkClick xmlns:r="http://schemas.openxmlformats.org/officeDocument/2006/relationships" r:id="rId3"/>
            </a:rPr>
            <a:t>RHOProgram@umassmed.edu</a:t>
          </a:r>
          <a:r>
            <a:rPr lang="en-US" sz="1600" kern="1200"/>
            <a:t> </a:t>
          </a:r>
        </a:p>
      </dsp:txBody>
      <dsp:txXfrm>
        <a:off x="1342800" y="2942137"/>
        <a:ext cx="3600000" cy="720000"/>
      </dsp:txXfrm>
    </dsp:sp>
    <dsp:sp modelId="{C7FF6299-37BC-4927-B3DD-3A742396A8A7}">
      <dsp:nvSpPr>
        <dsp:cNvPr id="0" name=""/>
        <dsp:cNvSpPr/>
      </dsp:nvSpPr>
      <dsp:spPr>
        <a:xfrm>
          <a:off x="6274800" y="62137"/>
          <a:ext cx="2196000" cy="2196000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B5C116-0CEB-43D5-8ABF-954D078BE9A9}">
      <dsp:nvSpPr>
        <dsp:cNvPr id="0" name=""/>
        <dsp:cNvSpPr/>
      </dsp:nvSpPr>
      <dsp:spPr>
        <a:xfrm>
          <a:off x="6742800" y="530137"/>
          <a:ext cx="1260000" cy="1260000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1C65C0-FF92-4EA2-9469-A5BD564897A3}">
      <dsp:nvSpPr>
        <dsp:cNvPr id="0" name=""/>
        <dsp:cNvSpPr/>
      </dsp:nvSpPr>
      <dsp:spPr>
        <a:xfrm>
          <a:off x="5572800" y="2942137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600" kern="1200"/>
            <a:t>All UMMS RHO members have access and can address questions/queries in a timely manner</a:t>
          </a:r>
        </a:p>
      </dsp:txBody>
      <dsp:txXfrm>
        <a:off x="5572800" y="2942137"/>
        <a:ext cx="36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BA2FD3-EBF3-42EA-8580-05D63D2A06B5}">
      <dsp:nvSpPr>
        <dsp:cNvPr id="0" name=""/>
        <dsp:cNvSpPr/>
      </dsp:nvSpPr>
      <dsp:spPr>
        <a:xfrm>
          <a:off x="0" y="767036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16A3083-15F2-40C4-9363-96C732C1A960}">
      <dsp:nvSpPr>
        <dsp:cNvPr id="0" name=""/>
        <dsp:cNvSpPr/>
      </dsp:nvSpPr>
      <dsp:spPr>
        <a:xfrm>
          <a:off x="328612" y="1079218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Currently a quarter of patients have been withdrawn from the program</a:t>
          </a:r>
        </a:p>
      </dsp:txBody>
      <dsp:txXfrm>
        <a:off x="383617" y="1134223"/>
        <a:ext cx="2847502" cy="1768010"/>
      </dsp:txXfrm>
    </dsp:sp>
    <dsp:sp modelId="{23F2EC3E-049D-4197-B42E-7E9337F227A0}">
      <dsp:nvSpPr>
        <dsp:cNvPr id="0" name=""/>
        <dsp:cNvSpPr/>
      </dsp:nvSpPr>
      <dsp:spPr>
        <a:xfrm>
          <a:off x="3614737" y="767036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2A36005-8515-4C4B-89B5-3FD5715DC90B}">
      <dsp:nvSpPr>
        <dsp:cNvPr id="0" name=""/>
        <dsp:cNvSpPr/>
      </dsp:nvSpPr>
      <dsp:spPr>
        <a:xfrm>
          <a:off x="3943350" y="1079218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Most common reason being due to RAD 97’s not being available due to supply chain shortages</a:t>
          </a:r>
        </a:p>
      </dsp:txBody>
      <dsp:txXfrm>
        <a:off x="3998355" y="1134223"/>
        <a:ext cx="2847502" cy="1768010"/>
      </dsp:txXfrm>
    </dsp:sp>
    <dsp:sp modelId="{5CC01AFD-CF33-4822-AA21-016C0DA9E5F5}">
      <dsp:nvSpPr>
        <dsp:cNvPr id="0" name=""/>
        <dsp:cNvSpPr/>
      </dsp:nvSpPr>
      <dsp:spPr>
        <a:xfrm>
          <a:off x="7229475" y="767036"/>
          <a:ext cx="2957512" cy="18780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37CFA3-30C6-4004-957D-4FB763154193}">
      <dsp:nvSpPr>
        <dsp:cNvPr id="0" name=""/>
        <dsp:cNvSpPr/>
      </dsp:nvSpPr>
      <dsp:spPr>
        <a:xfrm>
          <a:off x="7558087" y="1079218"/>
          <a:ext cx="2957512" cy="18780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Withdrawal should be only be considered at a last resort and should be to standard of care, not fully withdrawn from data collection if possible </a:t>
          </a:r>
        </a:p>
      </dsp:txBody>
      <dsp:txXfrm>
        <a:off x="7613092" y="1134223"/>
        <a:ext cx="2847502" cy="17680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48710E-45CD-40E4-B644-F7788E9F20C3}">
      <dsp:nvSpPr>
        <dsp:cNvPr id="0" name=""/>
        <dsp:cNvSpPr/>
      </dsp:nvSpPr>
      <dsp:spPr>
        <a:xfrm>
          <a:off x="393" y="867415"/>
          <a:ext cx="1098562" cy="1098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C2331-2720-4B33-B02A-E44421C98686}">
      <dsp:nvSpPr>
        <dsp:cNvPr id="0" name=""/>
        <dsp:cNvSpPr/>
      </dsp:nvSpPr>
      <dsp:spPr>
        <a:xfrm>
          <a:off x="393" y="2051524"/>
          <a:ext cx="3138750" cy="588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Umass and Dartmouth teams actively working to analyze total artifact within reports</a:t>
          </a:r>
        </a:p>
      </dsp:txBody>
      <dsp:txXfrm>
        <a:off x="393" y="2051524"/>
        <a:ext cx="3138750" cy="588515"/>
      </dsp:txXfrm>
    </dsp:sp>
    <dsp:sp modelId="{E55D5EAD-26C2-4EFA-B5CC-DC73320671CB}">
      <dsp:nvSpPr>
        <dsp:cNvPr id="0" name=""/>
        <dsp:cNvSpPr/>
      </dsp:nvSpPr>
      <dsp:spPr>
        <a:xfrm>
          <a:off x="393" y="2679828"/>
          <a:ext cx="3138750" cy="177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DCAB0E-E8F5-4E6F-B6DB-C8BC67E4C54A}">
      <dsp:nvSpPr>
        <dsp:cNvPr id="0" name=""/>
        <dsp:cNvSpPr/>
      </dsp:nvSpPr>
      <dsp:spPr>
        <a:xfrm>
          <a:off x="3688425" y="867415"/>
          <a:ext cx="1098562" cy="1098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DB9C72-9ABE-440E-BA86-265BBB12E309}">
      <dsp:nvSpPr>
        <dsp:cNvPr id="0" name=""/>
        <dsp:cNvSpPr/>
      </dsp:nvSpPr>
      <dsp:spPr>
        <a:xfrm>
          <a:off x="3688425" y="2051524"/>
          <a:ext cx="3138750" cy="588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Data to be presented at next meeting</a:t>
          </a:r>
        </a:p>
      </dsp:txBody>
      <dsp:txXfrm>
        <a:off x="3688425" y="2051524"/>
        <a:ext cx="3138750" cy="588515"/>
      </dsp:txXfrm>
    </dsp:sp>
    <dsp:sp modelId="{741670C3-5813-4BCF-BBAF-F8FA5638B78A}">
      <dsp:nvSpPr>
        <dsp:cNvPr id="0" name=""/>
        <dsp:cNvSpPr/>
      </dsp:nvSpPr>
      <dsp:spPr>
        <a:xfrm>
          <a:off x="3688425" y="2679828"/>
          <a:ext cx="3138750" cy="177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5ADCD8-5188-476A-9450-49C8F9E33C48}">
      <dsp:nvSpPr>
        <dsp:cNvPr id="0" name=""/>
        <dsp:cNvSpPr/>
      </dsp:nvSpPr>
      <dsp:spPr>
        <a:xfrm>
          <a:off x="7376456" y="867415"/>
          <a:ext cx="1098562" cy="10985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F2FC82-5ECD-43F3-A153-CAEE9DF96678}">
      <dsp:nvSpPr>
        <dsp:cNvPr id="0" name=""/>
        <dsp:cNvSpPr/>
      </dsp:nvSpPr>
      <dsp:spPr>
        <a:xfrm>
          <a:off x="7376456" y="2051524"/>
          <a:ext cx="3138750" cy="5885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kern="1200"/>
            <a:t>New report from Masimo will allow us to further exclude potential artifact from our reports</a:t>
          </a:r>
        </a:p>
      </dsp:txBody>
      <dsp:txXfrm>
        <a:off x="7376456" y="2051524"/>
        <a:ext cx="3138750" cy="588515"/>
      </dsp:txXfrm>
    </dsp:sp>
    <dsp:sp modelId="{73BA2558-0153-4FB7-BBD1-AB66A0E639E1}">
      <dsp:nvSpPr>
        <dsp:cNvPr id="0" name=""/>
        <dsp:cNvSpPr/>
      </dsp:nvSpPr>
      <dsp:spPr>
        <a:xfrm>
          <a:off x="7376456" y="2679828"/>
          <a:ext cx="3138750" cy="177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Final stages with engineer </a:t>
          </a:r>
        </a:p>
      </dsp:txBody>
      <dsp:txXfrm>
        <a:off x="7376456" y="2679828"/>
        <a:ext cx="3138750" cy="17703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CD2E6E-D434-4A2E-A70E-B24E15E23761}">
      <dsp:nvSpPr>
        <dsp:cNvPr id="0" name=""/>
        <dsp:cNvSpPr/>
      </dsp:nvSpPr>
      <dsp:spPr>
        <a:xfrm>
          <a:off x="0" y="0"/>
          <a:ext cx="8938260" cy="11172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No artifact has been significant enough to change recommendation of RHO Algorithm </a:t>
          </a:r>
        </a:p>
      </dsp:txBody>
      <dsp:txXfrm>
        <a:off x="32724" y="32724"/>
        <a:ext cx="7732625" cy="1051834"/>
      </dsp:txXfrm>
    </dsp:sp>
    <dsp:sp modelId="{47968523-AADB-46FD-BD7D-ABEAC9914D59}">
      <dsp:nvSpPr>
        <dsp:cNvPr id="0" name=""/>
        <dsp:cNvSpPr/>
      </dsp:nvSpPr>
      <dsp:spPr>
        <a:xfrm>
          <a:off x="788669" y="1303496"/>
          <a:ext cx="8938260" cy="11172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Race maybe a contributing factor to the level of low signal quality</a:t>
          </a:r>
        </a:p>
      </dsp:txBody>
      <dsp:txXfrm>
        <a:off x="821393" y="1336220"/>
        <a:ext cx="7357908" cy="1051834"/>
      </dsp:txXfrm>
    </dsp:sp>
    <dsp:sp modelId="{EABA1CDB-D645-4DFF-8978-EB371693C6D2}">
      <dsp:nvSpPr>
        <dsp:cNvPr id="0" name=""/>
        <dsp:cNvSpPr/>
      </dsp:nvSpPr>
      <dsp:spPr>
        <a:xfrm>
          <a:off x="1577339" y="2606992"/>
          <a:ext cx="8938260" cy="111728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Younger corrected gestational ages have higher instances of low signal quality compared to older infants (different than originally predicted) </a:t>
          </a:r>
        </a:p>
      </dsp:txBody>
      <dsp:txXfrm>
        <a:off x="1610063" y="2639716"/>
        <a:ext cx="7357908" cy="1051834"/>
      </dsp:txXfrm>
    </dsp:sp>
    <dsp:sp modelId="{2F6A5AC9-31CE-4ED1-9015-99B11DB4AA22}">
      <dsp:nvSpPr>
        <dsp:cNvPr id="0" name=""/>
        <dsp:cNvSpPr/>
      </dsp:nvSpPr>
      <dsp:spPr>
        <a:xfrm>
          <a:off x="8212026" y="847272"/>
          <a:ext cx="726233" cy="7262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8375428" y="847272"/>
        <a:ext cx="399429" cy="546490"/>
      </dsp:txXfrm>
    </dsp:sp>
    <dsp:sp modelId="{5FFB97C5-4993-433A-AC84-D459E88D47FE}">
      <dsp:nvSpPr>
        <dsp:cNvPr id="0" name=""/>
        <dsp:cNvSpPr/>
      </dsp:nvSpPr>
      <dsp:spPr>
        <a:xfrm>
          <a:off x="9000696" y="2143320"/>
          <a:ext cx="726233" cy="7262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300" kern="1200"/>
        </a:p>
      </dsp:txBody>
      <dsp:txXfrm>
        <a:off x="9164098" y="2143320"/>
        <a:ext cx="399429" cy="5464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97CFF2-5B0E-4A25-A040-A0FFDB6F5CC0}">
      <dsp:nvSpPr>
        <dsp:cNvPr id="0" name=""/>
        <dsp:cNvSpPr/>
      </dsp:nvSpPr>
      <dsp:spPr>
        <a:xfrm>
          <a:off x="0" y="876299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The Family Engagement Pre and Post Implementation Survey Project has been approved by the UMass IRB</a:t>
          </a:r>
        </a:p>
      </dsp:txBody>
      <dsp:txXfrm>
        <a:off x="0" y="876299"/>
        <a:ext cx="3286125" cy="1971675"/>
      </dsp:txXfrm>
    </dsp:sp>
    <dsp:sp modelId="{B3A32524-2033-4D14-8226-B9F73D49CE5F}">
      <dsp:nvSpPr>
        <dsp:cNvPr id="0" name=""/>
        <dsp:cNvSpPr/>
      </dsp:nvSpPr>
      <dsp:spPr>
        <a:xfrm>
          <a:off x="3614737" y="876299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Instructions to submit to local IRBs sent out on 6/7</a:t>
          </a:r>
        </a:p>
      </dsp:txBody>
      <dsp:txXfrm>
        <a:off x="3614737" y="876299"/>
        <a:ext cx="3286125" cy="1971675"/>
      </dsp:txXfrm>
    </dsp:sp>
    <dsp:sp modelId="{597ED633-BE42-47DD-8183-7093FDA0AD66}">
      <dsp:nvSpPr>
        <dsp:cNvPr id="0" name=""/>
        <dsp:cNvSpPr/>
      </dsp:nvSpPr>
      <dsp:spPr>
        <a:xfrm>
          <a:off x="7229475" y="876299"/>
          <a:ext cx="3286125" cy="197167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Please reach out to Heather and Katie with any questions </a:t>
          </a:r>
        </a:p>
      </dsp:txBody>
      <dsp:txXfrm>
        <a:off x="7229475" y="876299"/>
        <a:ext cx="3286125" cy="19716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0.21792</cdr:x>
      <cdr:y>0.90266</cdr:y>
    </cdr:from>
    <cdr:to>
      <cdr:x>0.39967</cdr:x>
      <cdr:y>0.92727</cdr:y>
    </cdr:to>
    <cdr:sp macro="" textlink="">
      <cdr:nvSpPr>
        <cdr:cNvPr id="9" name="TextBox 18">
          <a:extLst xmlns:a="http://schemas.openxmlformats.org/drawingml/2006/main">
            <a:ext uri="{FF2B5EF4-FFF2-40B4-BE49-F238E27FC236}">
              <a16:creationId xmlns:a16="http://schemas.microsoft.com/office/drawing/2014/main" id="{E91E2A33-A560-4EAD-88C4-A9A77B8B4E4F}"/>
            </a:ext>
          </a:extLst>
        </cdr:cNvPr>
        <cdr:cNvSpPr txBox="1"/>
      </cdr:nvSpPr>
      <cdr:spPr>
        <a:xfrm xmlns:a="http://schemas.openxmlformats.org/drawingml/2006/main">
          <a:off x="2656895" y="5897229"/>
          <a:ext cx="2215895" cy="1607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 sz="11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0.14228</cdr:x>
      <cdr:y>0.38017</cdr:y>
    </cdr:from>
    <cdr:to>
      <cdr:x>0.16415</cdr:x>
      <cdr:y>0.41996</cdr:y>
    </cdr:to>
    <cdr:pic>
      <cdr:nvPicPr>
        <cdr:cNvPr id="4" name="Graphic 7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1DD9C7D9-D9D4-4C00-B429-3E8F37F6A289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734651" y="2548072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0.10837</cdr:x>
      <cdr:y>0.47279</cdr:y>
    </cdr:from>
    <cdr:to>
      <cdr:x>0.13025</cdr:x>
      <cdr:y>0.51258</cdr:y>
    </cdr:to>
    <cdr:pic>
      <cdr:nvPicPr>
        <cdr:cNvPr id="5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6AE4BF56-367A-4171-B8A0-52FEAFBDA66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21253" y="3168856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0.10955</cdr:x>
      <cdr:y>0.89807</cdr:y>
    </cdr:from>
    <cdr:to>
      <cdr:x>0.13091</cdr:x>
      <cdr:y>0.93786</cdr:y>
    </cdr:to>
    <cdr:pic>
      <cdr:nvPicPr>
        <cdr:cNvPr id="6" name="Graphic 13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5CC4421C-E56C-4781-A11C-50449E18B26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35654" y="6019283"/>
          <a:ext cx="26035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0.11368</cdr:x>
      <cdr:y>0.42518</cdr:y>
    </cdr:from>
    <cdr:to>
      <cdr:x>0.13556</cdr:x>
      <cdr:y>0.46497</cdr:y>
    </cdr:to>
    <cdr:pic>
      <cdr:nvPicPr>
        <cdr:cNvPr id="7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CF709C9E-78AF-4436-9F83-C90996A89B7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85937" y="2849792"/>
          <a:ext cx="266761" cy="266692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0.11785</cdr:x>
      <cdr:y>0.802</cdr:y>
    </cdr:from>
    <cdr:to>
      <cdr:x>0.13972</cdr:x>
      <cdr:y>0.84179</cdr:y>
    </cdr:to>
    <cdr:pic>
      <cdr:nvPicPr>
        <cdr:cNvPr id="2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C8FD144D-7069-46C8-86DE-F4FCD93E457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436798" y="5375363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0.11922</cdr:x>
      <cdr:y>0.61267</cdr:y>
    </cdr:from>
    <cdr:to>
      <cdr:x>0.14109</cdr:x>
      <cdr:y>0.65246</cdr:y>
    </cdr:to>
    <cdr:pic>
      <cdr:nvPicPr>
        <cdr:cNvPr id="3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C8FD144D-7069-46C8-86DE-F4FCD93E457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453516" y="4106384"/>
          <a:ext cx="266700" cy="26670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0.87284</cdr:x>
      <cdr:y>0.0521</cdr:y>
    </cdr:from>
    <cdr:to>
      <cdr:x>0.98782</cdr:x>
      <cdr:y>0.18765</cdr:y>
    </cdr:to>
    <cdr:sp macro="" textlink="">
      <cdr:nvSpPr>
        <cdr:cNvPr id="2" name="Arrow: Down 1">
          <a:extLst xmlns:a="http://schemas.openxmlformats.org/drawingml/2006/main">
            <a:ext uri="{FF2B5EF4-FFF2-40B4-BE49-F238E27FC236}">
              <a16:creationId xmlns:a16="http://schemas.microsoft.com/office/drawing/2014/main" id="{64418502-9627-D430-051D-5F59AEF8D989}"/>
            </a:ext>
          </a:extLst>
        </cdr:cNvPr>
        <cdr:cNvSpPr/>
      </cdr:nvSpPr>
      <cdr:spPr>
        <a:xfrm xmlns:a="http://schemas.openxmlformats.org/drawingml/2006/main">
          <a:off x="5923563" y="181769"/>
          <a:ext cx="780322" cy="472855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accent5"/>
        </a:solidFill>
        <a:ln xmlns:a="http://schemas.openxmlformats.org/drawingml/2006/main" w="28575">
          <a:solidFill>
            <a:schemeClr val="accent5">
              <a:lumMod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001">
          <a:schemeClr val="dk2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0.90468</cdr:x>
      <cdr:y>0.07432</cdr:y>
    </cdr:from>
    <cdr:to>
      <cdr:x>1</cdr:x>
      <cdr:y>0.1696</cdr:y>
    </cdr:to>
    <cdr:sp macro="" textlink="">
      <cdr:nvSpPr>
        <cdr:cNvPr id="3" name="Text Box 13">
          <a:extLst xmlns:a="http://schemas.openxmlformats.org/drawingml/2006/main">
            <a:ext uri="{FF2B5EF4-FFF2-40B4-BE49-F238E27FC236}">
              <a16:creationId xmlns:a16="http://schemas.microsoft.com/office/drawing/2014/main" id="{AB44A064-E534-0C05-A7E1-11ADC01CE97C}"/>
            </a:ext>
          </a:extLst>
        </cdr:cNvPr>
        <cdr:cNvSpPr txBox="1"/>
      </cdr:nvSpPr>
      <cdr:spPr>
        <a:xfrm xmlns:a="http://schemas.openxmlformats.org/drawingml/2006/main">
          <a:off x="10727426" y="425314"/>
          <a:ext cx="1130276" cy="5452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spcBef>
              <a:spcPts val="0"/>
            </a:spcBef>
            <a:spcAft>
              <a:spcPts val="1600"/>
            </a:spcAft>
          </a:pPr>
          <a:r>
            <a:rPr lang="en-US" sz="1100" b="1" dirty="0">
              <a:effectLst/>
              <a:latin typeface="Century Gothic" panose="020B0502020202020204" pitchFamily="34" charset="0"/>
              <a:ea typeface="Meiryo" panose="020B0604030504040204" pitchFamily="34" charset="-128"/>
              <a:cs typeface="Arial" panose="020B0604020202020204" pitchFamily="34" charset="0"/>
            </a:rPr>
            <a:t>Goal</a:t>
          </a:r>
        </a:p>
        <a:p xmlns:a="http://schemas.openxmlformats.org/drawingml/2006/main">
          <a:pPr marL="0" marR="0">
            <a:spcBef>
              <a:spcPts val="0"/>
            </a:spcBef>
            <a:spcAft>
              <a:spcPts val="1600"/>
            </a:spcAft>
          </a:pPr>
          <a:r>
            <a:rPr lang="en-US" sz="1100" b="1" dirty="0">
              <a:effectLst/>
              <a:ea typeface="Meiryo" panose="020B0604030504040204" pitchFamily="34" charset="-128"/>
              <a:cs typeface="Arial" panose="020B0604020202020204" pitchFamily="34" charset="0"/>
            </a:rPr>
            <a:t> </a:t>
          </a:r>
          <a:endParaRPr lang="en-US" sz="1100" dirty="0">
            <a:effectLst/>
            <a:ea typeface="Meiryo" panose="020B0604030504040204" pitchFamily="34" charset="-128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0.82465</cdr:x>
      <cdr:y>0.01743</cdr:y>
    </cdr:from>
    <cdr:to>
      <cdr:x>0.96048</cdr:x>
      <cdr:y>0.17983</cdr:y>
    </cdr:to>
    <cdr:sp macro="" textlink="">
      <cdr:nvSpPr>
        <cdr:cNvPr id="2" name="Arrow: Down 1">
          <a:extLst xmlns:a="http://schemas.openxmlformats.org/drawingml/2006/main">
            <a:ext uri="{FF2B5EF4-FFF2-40B4-BE49-F238E27FC236}">
              <a16:creationId xmlns:a16="http://schemas.microsoft.com/office/drawing/2014/main" id="{843F6572-D0DA-41C4-955B-5959B5A29ADC}"/>
            </a:ext>
          </a:extLst>
        </cdr:cNvPr>
        <cdr:cNvSpPr/>
      </cdr:nvSpPr>
      <cdr:spPr>
        <a:xfrm xmlns:a="http://schemas.openxmlformats.org/drawingml/2006/main" rot="10800000">
          <a:off x="4600688" y="59304"/>
          <a:ext cx="757761" cy="552433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accent5"/>
        </a:solidFill>
        <a:ln xmlns:a="http://schemas.openxmlformats.org/drawingml/2006/main" w="28575">
          <a:solidFill>
            <a:schemeClr val="accent5">
              <a:lumMod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001">
          <a:schemeClr val="dk2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0.87063</cdr:x>
      <cdr:y>0.10277</cdr:y>
    </cdr:from>
    <cdr:to>
      <cdr:x>0.98626</cdr:x>
      <cdr:y>0.20076</cdr:y>
    </cdr:to>
    <cdr:sp macro="" textlink="">
      <cdr:nvSpPr>
        <cdr:cNvPr id="3" name="Text Box 13">
          <a:extLst xmlns:a="http://schemas.openxmlformats.org/drawingml/2006/main">
            <a:ext uri="{FF2B5EF4-FFF2-40B4-BE49-F238E27FC236}">
              <a16:creationId xmlns:a16="http://schemas.microsoft.com/office/drawing/2014/main" id="{3B75ACF7-D2DD-4CA9-B118-D00F324C3D91}"/>
            </a:ext>
          </a:extLst>
        </cdr:cNvPr>
        <cdr:cNvSpPr txBox="1"/>
      </cdr:nvSpPr>
      <cdr:spPr>
        <a:xfrm xmlns:a="http://schemas.openxmlformats.org/drawingml/2006/main">
          <a:off x="10327183" y="660400"/>
          <a:ext cx="1371580" cy="62970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spcBef>
              <a:spcPts val="0"/>
            </a:spcBef>
            <a:spcAft>
              <a:spcPts val="1600"/>
            </a:spcAft>
          </a:pPr>
          <a:r>
            <a:rPr lang="en-US" sz="1100" b="1" dirty="0">
              <a:effectLst/>
              <a:latin typeface="Century Gothic" panose="020B0502020202020204" pitchFamily="34" charset="0"/>
              <a:ea typeface="Meiryo" panose="020B0604030504040204" pitchFamily="34" charset="-128"/>
              <a:cs typeface="Arial" panose="020B0604020202020204" pitchFamily="34" charset="0"/>
            </a:rPr>
            <a:t>Goal</a:t>
          </a:r>
        </a:p>
        <a:p xmlns:a="http://schemas.openxmlformats.org/drawingml/2006/main">
          <a:pPr marL="0" marR="0">
            <a:spcBef>
              <a:spcPts val="0"/>
            </a:spcBef>
            <a:spcAft>
              <a:spcPts val="1600"/>
            </a:spcAft>
          </a:pPr>
          <a:r>
            <a:rPr lang="en-US" sz="1100" b="1" dirty="0">
              <a:effectLst/>
              <a:ea typeface="Meiryo" panose="020B0604030504040204" pitchFamily="34" charset="-128"/>
              <a:cs typeface="Arial" panose="020B0604020202020204" pitchFamily="34" charset="0"/>
            </a:rPr>
            <a:t> </a:t>
          </a:r>
          <a:endParaRPr lang="en-US" sz="1100" dirty="0">
            <a:effectLst/>
            <a:ea typeface="Meiryo" panose="020B0604030504040204" pitchFamily="34" charset="-128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10/13/2022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564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787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63a5f5177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63a5f5177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63a5f5177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63a5f5177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63a5f5177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63a5f5177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670626e04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670626e04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63a5f51778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63a5f51778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Unchecked the goal to reach 66% as we have not fulfilled throughout the milestone period but are on our 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51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79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06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We need to recalculate our monthly goal now that everyone is live, but this is fine for the purposes of this meeting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56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Always copy as originally formatted, not a picture.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28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6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39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98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68962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10/13/2022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10/13/2022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10/13/2022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10/13/2022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10/13/2022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10/13/2022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10/13/2022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tif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11/4/2021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951913"/>
            <a:ext cx="1769329" cy="75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8628489" y="6228720"/>
            <a:ext cx="1033712" cy="47747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3F2ACEF-0CB4-42AE-BCD8-E224EE21F0B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706" y="6245090"/>
            <a:ext cx="2126708" cy="48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new.diversitydatakids.org/research-library/research-brief/what-child-opportunity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Kristen.Richard@childrens.harvard.ed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9.png"/><Relationship Id="rId4" Type="http://schemas.openxmlformats.org/officeDocument/2006/relationships/hyperlink" Target="mailto:Jonathan.Levin@childrens.harvard.edu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://www.umassmed.edu/rho-progra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hart" Target="../charts/chart1.xml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12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  <a:latin typeface="Apple Braille"/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r>
              <a:rPr lang="en-US" dirty="0">
                <a:solidFill>
                  <a:srgbClr val="22549C"/>
                </a:solidFill>
                <a:latin typeface="Apple Braille"/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244510"/>
            <a:ext cx="9144000" cy="493973"/>
          </a:xfr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October 13, 2022</a:t>
            </a:r>
          </a:p>
        </p:txBody>
      </p:sp>
      <p:sp>
        <p:nvSpPr>
          <p:cNvPr id="5" name="AutoShape 2" descr="UMass Chan Medical School logo">
            <a:extLst>
              <a:ext uri="{FF2B5EF4-FFF2-40B4-BE49-F238E27FC236}">
                <a16:creationId xmlns:a16="http://schemas.microsoft.com/office/drawing/2014/main" id="{4BFAA469-2923-496A-9472-AF4D6DC9E9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28B4055A-E11E-461D-ABC3-8FF1AF9C9A58" descr="Icon&#10;&#10;Description automatically generated with low confidence">
            <a:extLst>
              <a:ext uri="{FF2B5EF4-FFF2-40B4-BE49-F238E27FC236}">
                <a16:creationId xmlns:a16="http://schemas.microsoft.com/office/drawing/2014/main" id="{674E0169-0CD1-4EF4-AF31-8D834030F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2900" y="3934564"/>
            <a:ext cx="4628353" cy="214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0D8F4D1-74FE-2BB9-EB38-8F3F87F4B2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0753863"/>
              </p:ext>
            </p:extLst>
          </p:nvPr>
        </p:nvGraphicFramePr>
        <p:xfrm>
          <a:off x="176982" y="162232"/>
          <a:ext cx="11857702" cy="6009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0532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9EAECBB8-2E8F-24ED-358E-BC06114313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5562193"/>
              </p:ext>
            </p:extLst>
          </p:nvPr>
        </p:nvGraphicFramePr>
        <p:xfrm>
          <a:off x="292100" y="203200"/>
          <a:ext cx="11709399" cy="5651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Connector: Curved 5">
            <a:extLst>
              <a:ext uri="{FF2B5EF4-FFF2-40B4-BE49-F238E27FC236}">
                <a16:creationId xmlns:a16="http://schemas.microsoft.com/office/drawing/2014/main" id="{D6653415-BDD5-9402-7A54-8238666211B8}"/>
              </a:ext>
            </a:extLst>
          </p:cNvPr>
          <p:cNvCxnSpPr>
            <a:cxnSpLocks/>
          </p:cNvCxnSpPr>
          <p:nvPr/>
        </p:nvCxnSpPr>
        <p:spPr>
          <a:xfrm rot="16200000" flipH="1">
            <a:off x="2940050" y="4933950"/>
            <a:ext cx="355600" cy="190500"/>
          </a:xfrm>
          <a:prstGeom prst="curvedConnector3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9648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99FEB6-AB2D-EFA2-333B-21552C9948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1" t="864" r="961" b="897"/>
          <a:stretch/>
        </p:blipFill>
        <p:spPr>
          <a:xfrm>
            <a:off x="2847974" y="838200"/>
            <a:ext cx="6810375" cy="522922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1336178-E914-4030-9D5D-B4DC0E38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294" y="21708"/>
            <a:ext cx="9593424" cy="1092182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Implementation Related Problems</a:t>
            </a:r>
          </a:p>
        </p:txBody>
      </p:sp>
    </p:spTree>
    <p:extLst>
      <p:ext uri="{BB962C8B-B14F-4D97-AF65-F5344CB8AC3E}">
        <p14:creationId xmlns:p14="http://schemas.microsoft.com/office/powerpoint/2010/main" val="4177025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21347FF-F2DC-4202-B0C1-7EA5BB0989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1432543"/>
              </p:ext>
            </p:extLst>
          </p:nvPr>
        </p:nvGraphicFramePr>
        <p:xfrm>
          <a:off x="427703" y="250724"/>
          <a:ext cx="11547987" cy="5731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149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45D77D1-34A3-B53B-90F7-729AB9D4D9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-65995" y="896521"/>
            <a:ext cx="3461658" cy="35617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F2A880-ABFD-8601-254E-8EF89AD84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48" y="68169"/>
            <a:ext cx="10515600" cy="1325563"/>
          </a:xfrm>
        </p:spPr>
        <p:txBody>
          <a:bodyPr/>
          <a:lstStyle/>
          <a:p>
            <a:r>
              <a:rPr lang="en-US" dirty="0"/>
              <a:t>Deviation Types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B82019-3A2C-6CBF-FCB9-EDFE75EC58B6}"/>
              </a:ext>
            </a:extLst>
          </p:cNvPr>
          <p:cNvSpPr txBox="1"/>
          <p:nvPr/>
        </p:nvSpPr>
        <p:spPr>
          <a:xfrm>
            <a:off x="3472543" y="1536799"/>
            <a:ext cx="1689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/>
              <a:t>Last Months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F2245D-3BD4-72E1-4038-2C39FF683F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1" r="1"/>
          <a:stretch/>
        </p:blipFill>
        <p:spPr>
          <a:xfrm>
            <a:off x="7239681" y="1217706"/>
            <a:ext cx="4744071" cy="5572125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5157577-79A1-A6A5-1F26-1D863419C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454324"/>
              </p:ext>
            </p:extLst>
          </p:nvPr>
        </p:nvGraphicFramePr>
        <p:xfrm>
          <a:off x="4920343" y="143519"/>
          <a:ext cx="3233056" cy="998838"/>
        </p:xfrm>
        <a:graphic>
          <a:graphicData uri="http://schemas.openxmlformats.org/drawingml/2006/table">
            <a:tbl>
              <a:tblPr/>
              <a:tblGrid>
                <a:gridCol w="1183832">
                  <a:extLst>
                    <a:ext uri="{9D8B030D-6E8A-4147-A177-3AD203B41FA5}">
                      <a16:colId xmlns:a16="http://schemas.microsoft.com/office/drawing/2014/main" val="4110704691"/>
                    </a:ext>
                  </a:extLst>
                </a:gridCol>
                <a:gridCol w="1024612">
                  <a:extLst>
                    <a:ext uri="{9D8B030D-6E8A-4147-A177-3AD203B41FA5}">
                      <a16:colId xmlns:a16="http://schemas.microsoft.com/office/drawing/2014/main" val="184616883"/>
                    </a:ext>
                  </a:extLst>
                </a:gridCol>
                <a:gridCol w="1024612">
                  <a:extLst>
                    <a:ext uri="{9D8B030D-6E8A-4147-A177-3AD203B41FA5}">
                      <a16:colId xmlns:a16="http://schemas.microsoft.com/office/drawing/2014/main" val="4291743572"/>
                    </a:ext>
                  </a:extLst>
                </a:gridCol>
              </a:tblGrid>
              <a:tr h="775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Reports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Reports with Deviations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Reports with Deviations (excluding no data captured)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921801"/>
                  </a:ext>
                </a:extLst>
              </a:tr>
              <a:tr h="13410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937412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7311369-2046-002D-DDF0-E5D347A907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09" t="7500" r="48332" b="18472"/>
          <a:stretch/>
        </p:blipFill>
        <p:spPr>
          <a:xfrm>
            <a:off x="3442533" y="2994113"/>
            <a:ext cx="3797148" cy="3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56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D59B7171-3EB4-4D20-807A-7B157828B988}"/>
              </a:ext>
            </a:extLst>
          </p:cNvPr>
          <p:cNvSpPr txBox="1"/>
          <p:nvPr/>
        </p:nvSpPr>
        <p:spPr>
          <a:xfrm>
            <a:off x="10173665" y="672192"/>
            <a:ext cx="1004408" cy="27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00000000-0008-0000-03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7414124"/>
              </p:ext>
            </p:extLst>
          </p:nvPr>
        </p:nvGraphicFramePr>
        <p:xfrm>
          <a:off x="165100" y="-114300"/>
          <a:ext cx="11861800" cy="642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10097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25724-D365-587D-32E3-9BD18EB67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Poor Signal Quality and Concern for Artifact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F3E7C04-73F2-1B60-3EBF-F83E801F3A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3564378"/>
              </p:ext>
            </p:extLst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7551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3D799-E222-D073-F3FA-23CD1EC5F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What we are Concluding So Far…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14C8265-5986-F692-31B1-946C550D0B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680413"/>
              </p:ext>
            </p:extLst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8169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C1740-BFA0-C54B-B1CF-FF05CD1ACE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Spin Off Projects</a:t>
            </a:r>
          </a:p>
        </p:txBody>
      </p:sp>
    </p:spTree>
    <p:extLst>
      <p:ext uri="{BB962C8B-B14F-4D97-AF65-F5344CB8AC3E}">
        <p14:creationId xmlns:p14="http://schemas.microsoft.com/office/powerpoint/2010/main" val="2758497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C3785-465A-4002-9FFC-2FDCA70DDD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pPr algn="ctr"/>
            <a:r>
              <a:rPr lang="en-US" dirty="0"/>
              <a:t>Family Engagement Survey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D2AE7CD-70AD-1CCD-162C-7FF205015A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0585991"/>
              </p:ext>
            </p:extLst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0853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331E-9E5C-4691-AD21-C416E784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RHO Program Implementation Timeline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0158E5-B38E-46B3-9ABB-16BDBD114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2546601"/>
              </p:ext>
            </p:extLst>
          </p:nvPr>
        </p:nvGraphicFramePr>
        <p:xfrm>
          <a:off x="474133" y="1690688"/>
          <a:ext cx="11396134" cy="4151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78594" y="2108384"/>
            <a:ext cx="366384" cy="366384"/>
          </a:xfrm>
          <a:prstGeom prst="rect">
            <a:avLst/>
          </a:prstGeom>
        </p:spPr>
      </p:pic>
      <p:pic>
        <p:nvPicPr>
          <p:cNvPr id="6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39764" y="4984120"/>
            <a:ext cx="366384" cy="366384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04602" y="4984120"/>
            <a:ext cx="366384" cy="366384"/>
          </a:xfrm>
          <a:prstGeom prst="rect">
            <a:avLst/>
          </a:prstGeom>
        </p:spPr>
      </p:pic>
      <p:pic>
        <p:nvPicPr>
          <p:cNvPr id="8" name="Graphic 6" descr="Checkmark">
            <a:extLst>
              <a:ext uri="{FF2B5EF4-FFF2-40B4-BE49-F238E27FC236}">
                <a16:creationId xmlns:a16="http://schemas.microsoft.com/office/drawing/2014/main" id="{B975234D-A8B2-4E5E-A864-609F42D514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2288" y="2108384"/>
            <a:ext cx="366384" cy="366384"/>
          </a:xfrm>
          <a:prstGeom prst="rect">
            <a:avLst/>
          </a:prstGeom>
        </p:spPr>
      </p:pic>
      <p:pic>
        <p:nvPicPr>
          <p:cNvPr id="9" name="Graphic 8" descr="Checkmark">
            <a:extLst>
              <a:ext uri="{FF2B5EF4-FFF2-40B4-BE49-F238E27FC236}">
                <a16:creationId xmlns:a16="http://schemas.microsoft.com/office/drawing/2014/main" id="{25E9B66C-C500-073D-6B86-ED2FDE2CBC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05982" y="2108384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3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16F9C-E407-ECAE-417D-88E7F2104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Cost of Implementing the RHO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288E9-25B5-3DDC-40BB-21421293B5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PCORI is interested in understanding the cost of implementing successful programs as standard of care – in final stages of pre-award</a:t>
            </a:r>
          </a:p>
          <a:p>
            <a:r>
              <a:rPr lang="en-US" dirty="0"/>
              <a:t>If awarded, we would be asking sites to complete a short survey with help from their CFO (or appropriate staff) on the cost of implementation at their site</a:t>
            </a:r>
          </a:p>
          <a:p>
            <a:r>
              <a:rPr lang="en-US" dirty="0"/>
              <a:t>Additionally, site’s will be queried at two-random times to collect data on the time spent carrying out RHO related tasks (bi-weekly phone calls, documentation, or telehealth visits)</a:t>
            </a:r>
          </a:p>
        </p:txBody>
      </p:sp>
    </p:spTree>
    <p:extLst>
      <p:ext uri="{BB962C8B-B14F-4D97-AF65-F5344CB8AC3E}">
        <p14:creationId xmlns:p14="http://schemas.microsoft.com/office/powerpoint/2010/main" val="39849444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en" dirty="0"/>
              <a:t>Factors That Affect HOT Duration  A SDoH Approach</a:t>
            </a:r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 b="1" dirty="0">
                <a:solidFill>
                  <a:srgbClr val="0070C0"/>
                </a:solidFill>
              </a:rPr>
              <a:t>Project Purpose</a:t>
            </a:r>
            <a:endParaRPr b="1" dirty="0">
              <a:solidFill>
                <a:srgbClr val="0070C0"/>
              </a:solidFill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" dirty="0"/>
              <a:t>Purpose: To identify if factors of social determinants of health affect home oxygen duration and weaning in premature infants discharged on home oxygen therapy (HOT)</a:t>
            </a:r>
            <a:endParaRPr dirty="0"/>
          </a:p>
          <a:p>
            <a:pPr marL="0" indent="0">
              <a:lnSpc>
                <a:spcPct val="100000"/>
              </a:lnSpc>
              <a:buNone/>
            </a:pPr>
            <a:endParaRPr dirty="0"/>
          </a:p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r>
              <a:rPr lang="en" dirty="0"/>
              <a:t>Global Aim: Understand environmental and demographic influences</a:t>
            </a:r>
            <a:endParaRPr dirty="0"/>
          </a:p>
          <a:p>
            <a:pPr marL="0" indent="0">
              <a:buClr>
                <a:schemeClr val="dk1"/>
              </a:buClr>
              <a:buSzPts val="1100"/>
              <a:buNone/>
            </a:pPr>
            <a:endParaRPr dirty="0"/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" dirty="0"/>
              <a:t>Specific Aims: Asses if there is a relationship between COI (zip code), insurance type, housing type, race, ethnicity, possible other environmental factors and demographic factors related to GIS analysis</a:t>
            </a:r>
            <a:endParaRPr dirty="0"/>
          </a:p>
          <a:p>
            <a:pPr marL="0" indent="0">
              <a:buClr>
                <a:schemeClr val="dk1"/>
              </a:buClr>
              <a:buSzPts val="1100"/>
              <a:buNone/>
            </a:pPr>
            <a:endParaRPr dirty="0"/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" dirty="0"/>
              <a:t>Methods: Extract address data for trial + implementation study participants, map to GIS data, survival analyses for duration of HOT</a:t>
            </a:r>
            <a:endParaRPr dirty="0"/>
          </a:p>
          <a:p>
            <a:pPr marL="0" indent="0"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 b="1" dirty="0">
                <a:solidFill>
                  <a:srgbClr val="0070C0"/>
                </a:solidFill>
              </a:rPr>
              <a:t>Using GIS Data To Tell The Story </a:t>
            </a:r>
            <a:endParaRPr b="1" dirty="0">
              <a:solidFill>
                <a:srgbClr val="0070C0"/>
              </a:solidFill>
            </a:endParaRPr>
          </a:p>
        </p:txBody>
      </p:sp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r>
              <a:rPr lang="en"/>
              <a:t>COI - </a:t>
            </a:r>
            <a:r>
              <a:rPr lang="en">
                <a:highlight>
                  <a:srgbClr val="FFFFFF"/>
                </a:highlight>
              </a:rPr>
              <a:t>The </a:t>
            </a:r>
            <a:r>
              <a:rPr lang="en">
                <a:highlight>
                  <a:srgbClr val="FFFFFF"/>
                </a:highlight>
                <a:uFill>
                  <a:noFill/>
                </a:uFill>
                <a:hlinkClick r:id="rId3"/>
              </a:rPr>
              <a:t>Child Opportunity Index</a:t>
            </a:r>
            <a:r>
              <a:rPr lang="en">
                <a:highlight>
                  <a:srgbClr val="FFFFFF"/>
                </a:highlight>
              </a:rPr>
              <a:t> (COI) measures and maps the quality of resources and conditions that matter for children to develop in a healthy way in the neighborhoods where they live</a:t>
            </a:r>
            <a:endParaRPr>
              <a:highlight>
                <a:srgbClr val="FFFFFF"/>
              </a:highlight>
            </a:endParaRPr>
          </a:p>
          <a:p>
            <a:pPr lvl="1"/>
            <a:r>
              <a:rPr lang="en" sz="1600" b="1">
                <a:solidFill>
                  <a:srgbClr val="3031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Composite index measured at the census tract level </a:t>
            </a:r>
            <a:r>
              <a:rPr lang="en" sz="1600">
                <a:solidFill>
                  <a:srgbClr val="3031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that captures neighborhood resources and conditions that matter for children's healthy development in a single metric. </a:t>
            </a:r>
            <a:endParaRPr sz="1600">
              <a:solidFill>
                <a:srgbClr val="3031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lvl="1"/>
            <a:r>
              <a:rPr lang="en" sz="1600">
                <a:solidFill>
                  <a:srgbClr val="3031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29 indicators spanning 3 domains: education, health and environment, and social and economic. </a:t>
            </a:r>
            <a:endParaRPr sz="1600">
              <a:solidFill>
                <a:srgbClr val="3031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lvl="1">
              <a:lnSpc>
                <a:spcPct val="100000"/>
              </a:lnSpc>
            </a:pPr>
            <a:r>
              <a:rPr lang="en" sz="1600">
                <a:solidFill>
                  <a:srgbClr val="303133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Each zip code receives a ranking of one of 5 outcomes from very low to very high opportunity</a:t>
            </a:r>
            <a:endParaRPr sz="1600">
              <a:solidFill>
                <a:srgbClr val="3031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1219170" indent="0">
              <a:lnSpc>
                <a:spcPct val="100000"/>
              </a:lnSpc>
              <a:buNone/>
            </a:pPr>
            <a:endParaRPr sz="1600">
              <a:solidFill>
                <a:srgbClr val="303133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>
              <a:buNone/>
            </a:pPr>
            <a:endParaRPr>
              <a:highlight>
                <a:srgbClr val="FFFFFF"/>
              </a:highlight>
            </a:endParaRPr>
          </a:p>
          <a:p>
            <a:pPr>
              <a:spcBef>
                <a:spcPts val="1600"/>
              </a:spcBef>
            </a:pPr>
            <a:r>
              <a:rPr lang="en"/>
              <a:t>EJI - </a:t>
            </a:r>
            <a:r>
              <a:rPr lang="en">
                <a:highlight>
                  <a:srgbClr val="FFFFFF"/>
                </a:highlight>
              </a:rPr>
              <a:t>EJScreen is an environmental justice mapping and screening tool that provides EPA with a nationally consistent dataset and approach for combining environmental and demographic indicators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 b="1" dirty="0">
                <a:solidFill>
                  <a:srgbClr val="0070C0"/>
                </a:solidFill>
              </a:rPr>
              <a:t>We Ask For Your Help!</a:t>
            </a:r>
            <a:endParaRPr b="1" dirty="0">
              <a:solidFill>
                <a:srgbClr val="0070C0"/>
              </a:solidFill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95000"/>
              </a:lnSpc>
            </a:pPr>
            <a:r>
              <a:rPr lang="en" dirty="0"/>
              <a:t>Population: </a:t>
            </a:r>
            <a:endParaRPr dirty="0"/>
          </a:p>
          <a:p>
            <a:pPr lvl="1" indent="-440256">
              <a:lnSpc>
                <a:spcPct val="95000"/>
              </a:lnSpc>
              <a:buSzPts val="1600"/>
            </a:pPr>
            <a:r>
              <a:rPr lang="en" sz="2133" dirty="0"/>
              <a:t>Original cohort - ~150, use as a pilot</a:t>
            </a:r>
            <a:endParaRPr sz="2133" dirty="0"/>
          </a:p>
          <a:p>
            <a:pPr lvl="1" indent="-440256">
              <a:lnSpc>
                <a:spcPct val="95000"/>
              </a:lnSpc>
              <a:buSzPts val="1600"/>
            </a:pPr>
            <a:r>
              <a:rPr lang="en" sz="2133" dirty="0"/>
              <a:t>Add implementation infants as they accrue - We would love to identify interested collaborating partners!</a:t>
            </a:r>
            <a:endParaRPr sz="2133" dirty="0"/>
          </a:p>
          <a:p>
            <a:pPr indent="0">
              <a:lnSpc>
                <a:spcPct val="95000"/>
              </a:lnSpc>
              <a:buNone/>
            </a:pPr>
            <a:endParaRPr dirty="0"/>
          </a:p>
          <a:p>
            <a:pPr indent="-440256">
              <a:lnSpc>
                <a:spcPct val="95000"/>
              </a:lnSpc>
              <a:spcBef>
                <a:spcPts val="1333"/>
              </a:spcBef>
              <a:buSzPts val="1600"/>
            </a:pPr>
            <a:r>
              <a:rPr lang="en" dirty="0"/>
              <a:t>What it would involve</a:t>
            </a:r>
            <a:endParaRPr dirty="0"/>
          </a:p>
          <a:p>
            <a:pPr lvl="1" indent="-369137">
              <a:lnSpc>
                <a:spcPct val="95000"/>
              </a:lnSpc>
              <a:spcBef>
                <a:spcPts val="1333"/>
              </a:spcBef>
              <a:buSzPts val="760"/>
            </a:pPr>
            <a:r>
              <a:rPr lang="en" sz="2133" dirty="0"/>
              <a:t>Separate IRB submission for address extraction - secondary use of retrospective data, waiver of content</a:t>
            </a:r>
            <a:endParaRPr sz="2133" dirty="0"/>
          </a:p>
          <a:p>
            <a:pPr lvl="2" indent="-440256">
              <a:lnSpc>
                <a:spcPct val="95000"/>
              </a:lnSpc>
              <a:buSzPts val="1600"/>
            </a:pPr>
            <a:r>
              <a:rPr lang="en" sz="2133" dirty="0"/>
              <a:t>Covered under current DUA</a:t>
            </a:r>
            <a:endParaRPr sz="2133" dirty="0"/>
          </a:p>
          <a:p>
            <a:pPr lvl="1" indent="-440256">
              <a:lnSpc>
                <a:spcPct val="95000"/>
              </a:lnSpc>
              <a:buSzPts val="1600"/>
            </a:pPr>
            <a:r>
              <a:rPr lang="en" sz="2133" dirty="0"/>
              <a:t>Extraction of addresses of study participants from EHR</a:t>
            </a:r>
            <a:endParaRPr sz="2133" dirty="0"/>
          </a:p>
          <a:p>
            <a:pPr lvl="1" indent="-440256">
              <a:lnSpc>
                <a:spcPct val="95000"/>
              </a:lnSpc>
              <a:buSzPts val="1600"/>
            </a:pPr>
            <a:r>
              <a:rPr lang="en" sz="2133" dirty="0"/>
              <a:t>Participation/review of presentation and manuscript from analysis</a:t>
            </a:r>
            <a:endParaRPr sz="2133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 b="1" dirty="0">
                <a:solidFill>
                  <a:srgbClr val="0070C0"/>
                </a:solidFill>
              </a:rPr>
              <a:t>We Ask For Your Help!</a:t>
            </a:r>
            <a:endParaRPr b="1" dirty="0">
              <a:solidFill>
                <a:srgbClr val="0070C0"/>
              </a:solidFill>
            </a:endParaRPr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95000"/>
              </a:lnSpc>
            </a:pPr>
            <a:r>
              <a:rPr lang="en"/>
              <a:t>Timing: </a:t>
            </a:r>
            <a:endParaRPr/>
          </a:p>
          <a:p>
            <a:pPr lvl="1" indent="-440256">
              <a:lnSpc>
                <a:spcPct val="95000"/>
              </a:lnSpc>
              <a:buSzPts val="1600"/>
            </a:pPr>
            <a:r>
              <a:rPr lang="en" sz="2133"/>
              <a:t>If interested let us know by end of October</a:t>
            </a:r>
            <a:endParaRPr sz="2133"/>
          </a:p>
          <a:p>
            <a:pPr lvl="1" indent="-440256">
              <a:lnSpc>
                <a:spcPct val="95000"/>
              </a:lnSpc>
              <a:buSzPts val="1600"/>
            </a:pPr>
            <a:r>
              <a:rPr lang="en" sz="2133"/>
              <a:t>Plan to use Nov-Dec to submit IRBs, remainder of AY to obtain data and conduct analyses</a:t>
            </a:r>
            <a:endParaRPr sz="2133"/>
          </a:p>
          <a:p>
            <a:pPr indent="0">
              <a:lnSpc>
                <a:spcPct val="95000"/>
              </a:lnSpc>
              <a:buNone/>
            </a:pPr>
            <a:endParaRPr/>
          </a:p>
          <a:p>
            <a:pPr indent="0">
              <a:lnSpc>
                <a:spcPct val="95000"/>
              </a:lnSpc>
              <a:spcBef>
                <a:spcPts val="1333"/>
              </a:spcBef>
              <a:spcAft>
                <a:spcPts val="1333"/>
              </a:spcAft>
              <a:buNone/>
            </a:pPr>
            <a:endParaRPr sz="2133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en" b="1" dirty="0">
                <a:solidFill>
                  <a:srgbClr val="0070C0"/>
                </a:solidFill>
              </a:rPr>
              <a:t>Thank You!</a:t>
            </a:r>
            <a:endParaRPr b="1" dirty="0">
              <a:solidFill>
                <a:srgbClr val="0070C0"/>
              </a:solidFill>
            </a:endParaRPr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3421533" y="1536633"/>
            <a:ext cx="8354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buNone/>
            </a:pPr>
            <a:r>
              <a:rPr lang="en"/>
              <a:t>Fellow Research Project</a:t>
            </a:r>
            <a:endParaRPr/>
          </a:p>
          <a:p>
            <a:pPr marL="0" indent="0">
              <a:spcBef>
                <a:spcPts val="1600"/>
              </a:spcBef>
              <a:buNone/>
            </a:pPr>
            <a:endParaRPr/>
          </a:p>
          <a:p>
            <a:pPr marL="0" indent="0">
              <a:spcBef>
                <a:spcPts val="1600"/>
              </a:spcBef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Kristen.Richard@childrens.harvard.edu</a:t>
            </a:r>
            <a:endParaRPr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Jonathan.Levin@childrens.harvard.edu</a:t>
            </a:r>
            <a:r>
              <a:rPr lang="en"/>
              <a:t> </a:t>
            </a:r>
            <a:endParaRPr/>
          </a:p>
        </p:txBody>
      </p:sp>
      <p:pic>
        <p:nvPicPr>
          <p:cNvPr id="86" name="Google Shape;8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7367" y="1536618"/>
            <a:ext cx="2463800" cy="328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B4938-E533-4DCF-BC31-BA3E9914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22549C"/>
                </a:solidFill>
              </a:rPr>
              <a:t>RHO Program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958BE-5038-4E5A-A5A5-17A1708CC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8564" y="1814732"/>
            <a:ext cx="3912583" cy="4281268"/>
          </a:xfrm>
        </p:spPr>
        <p:txBody>
          <a:bodyPr>
            <a:normAutofit/>
          </a:bodyPr>
          <a:lstStyle/>
          <a:p>
            <a:r>
              <a:rPr lang="en-US" sz="1600" dirty="0"/>
              <a:t>All resources, including training documents, the RHO manual, and other templates can be found on the RHO website at </a:t>
            </a:r>
            <a:r>
              <a:rPr lang="en-US" sz="1600" dirty="0">
                <a:hlinkClick r:id="rId2"/>
              </a:rPr>
              <a:t>www.umassmed.edu/rho-program</a:t>
            </a:r>
            <a:r>
              <a:rPr lang="en-US" sz="1600" dirty="0"/>
              <a:t> </a:t>
            </a:r>
          </a:p>
          <a:p>
            <a:r>
              <a:rPr lang="en-US" sz="1600" dirty="0"/>
              <a:t>Navigate to “Member Login” and log in with the following credentials to access the documents</a:t>
            </a:r>
          </a:p>
          <a:p>
            <a:pPr lvl="1"/>
            <a:r>
              <a:rPr lang="en-US" sz="1600" dirty="0"/>
              <a:t>Username: RHO </a:t>
            </a:r>
          </a:p>
          <a:p>
            <a:pPr lvl="1"/>
            <a:r>
              <a:rPr lang="en-US" sz="1600" dirty="0"/>
              <a:t>Password: Oximetry14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1776E4-28B2-40DC-9E88-74466B3FB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606462"/>
            <a:ext cx="6045576" cy="290187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5E5655F-BA7F-4EA7-8D34-2FFC27963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3780810"/>
            <a:ext cx="6044184" cy="179209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4458199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0734" y="324509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rgbClr val="22549C"/>
                </a:solidFill>
                <a:latin typeface="Apple Braille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722" y="1825625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/>
              <a:t>Questions or Comments?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Are there any suggestions and/or feedback on the progress of the program that you would like to share with the team at this time?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106573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CB94A78-3071-4042-BDFD-D0F97279AC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7993562"/>
              </p:ext>
            </p:extLst>
          </p:nvPr>
        </p:nvGraphicFramePr>
        <p:xfrm>
          <a:off x="0" y="155522"/>
          <a:ext cx="12192000" cy="6702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EE83792-81D0-4D9F-98FF-4AB0FD452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0008"/>
              </p:ext>
            </p:extLst>
          </p:nvPr>
        </p:nvGraphicFramePr>
        <p:xfrm>
          <a:off x="464060" y="547342"/>
          <a:ext cx="306544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093">
                  <a:extLst>
                    <a:ext uri="{9D8B030D-6E8A-4147-A177-3AD203B41FA5}">
                      <a16:colId xmlns:a16="http://schemas.microsoft.com/office/drawing/2014/main" val="3954881284"/>
                    </a:ext>
                  </a:extLst>
                </a:gridCol>
                <a:gridCol w="2833351">
                  <a:extLst>
                    <a:ext uri="{9D8B030D-6E8A-4147-A177-3AD203B41FA5}">
                      <a16:colId xmlns:a16="http://schemas.microsoft.com/office/drawing/2014/main" val="843391210"/>
                    </a:ext>
                  </a:extLst>
                </a:gridCol>
              </a:tblGrid>
              <a:tr h="165008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809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Activated but not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749595"/>
                  </a:ext>
                </a:extLst>
              </a:tr>
              <a:tr h="27962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Patient identified, not yet enrolled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37597"/>
                  </a:ext>
                </a:extLst>
              </a:tr>
            </a:tbl>
          </a:graphicData>
        </a:graphic>
      </p:graphicFrame>
      <p:pic>
        <p:nvPicPr>
          <p:cNvPr id="28" name="Graphic 7" descr="Checkbox Checked with solid fill">
            <a:extLst>
              <a:ext uri="{FF2B5EF4-FFF2-40B4-BE49-F238E27FC236}">
                <a16:creationId xmlns:a16="http://schemas.microsoft.com/office/drawing/2014/main" id="{1DD9C7D9-D9D4-4C00-B429-3E8F37F6A2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2432" y="2371716"/>
            <a:ext cx="266700" cy="266700"/>
          </a:xfrm>
          <a:prstGeom prst="rect">
            <a:avLst/>
          </a:prstGeom>
        </p:spPr>
      </p:pic>
      <p:pic>
        <p:nvPicPr>
          <p:cNvPr id="30" name="Graphic 12" descr="Checkbox Checked with solid fill">
            <a:extLst>
              <a:ext uri="{FF2B5EF4-FFF2-40B4-BE49-F238E27FC236}">
                <a16:creationId xmlns:a16="http://schemas.microsoft.com/office/drawing/2014/main" id="{6AE4BF56-367A-4171-B8A0-52FEAFBDA6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2351" y="3946343"/>
            <a:ext cx="266700" cy="266700"/>
          </a:xfrm>
          <a:prstGeom prst="rect">
            <a:avLst/>
          </a:prstGeom>
        </p:spPr>
      </p:pic>
      <p:pic>
        <p:nvPicPr>
          <p:cNvPr id="31" name="Graphic 13" descr="Checkbox Checked with solid fill">
            <a:extLst>
              <a:ext uri="{FF2B5EF4-FFF2-40B4-BE49-F238E27FC236}">
                <a16:creationId xmlns:a16="http://schemas.microsoft.com/office/drawing/2014/main" id="{5CC4421C-E56C-4781-A11C-50449E18B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15" y="5827378"/>
            <a:ext cx="260350" cy="266700"/>
          </a:xfrm>
          <a:prstGeom prst="rect">
            <a:avLst/>
          </a:prstGeom>
        </p:spPr>
      </p:pic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61A98073-96E0-4331-9022-66537A0AE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034" y="573100"/>
            <a:ext cx="266700" cy="266700"/>
          </a:xfrm>
          <a:prstGeom prst="rect">
            <a:avLst/>
          </a:prstGeom>
        </p:spPr>
      </p:pic>
      <p:pic>
        <p:nvPicPr>
          <p:cNvPr id="9" name="Graphic 9" descr="Checkbox Crossed with solid fill">
            <a:extLst>
              <a:ext uri="{FF2B5EF4-FFF2-40B4-BE49-F238E27FC236}">
                <a16:creationId xmlns:a16="http://schemas.microsoft.com/office/drawing/2014/main" id="{DCEBA085-F208-4808-BE39-F31219050E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9819" y="865558"/>
            <a:ext cx="287794" cy="305460"/>
          </a:xfrm>
          <a:prstGeom prst="rect">
            <a:avLst/>
          </a:prstGeom>
        </p:spPr>
      </p:pic>
      <p:pic>
        <p:nvPicPr>
          <p:cNvPr id="10" name="Picture 9" descr="Question free icon">
            <a:extLst>
              <a:ext uri="{FF2B5EF4-FFF2-40B4-BE49-F238E27FC236}">
                <a16:creationId xmlns:a16="http://schemas.microsoft.com/office/drawing/2014/main" id="{170C1A15-F4B9-41E6-A7B8-AA7EA5491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35" y="1233470"/>
            <a:ext cx="146961" cy="152732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7" descr="Checkbox Checked with solid fill">
            <a:extLst>
              <a:ext uri="{FF2B5EF4-FFF2-40B4-BE49-F238E27FC236}">
                <a16:creationId xmlns:a16="http://schemas.microsoft.com/office/drawing/2014/main" id="{A6047539-A722-4EBD-A68C-ED93C98D2B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5829" y="2049631"/>
            <a:ext cx="266700" cy="266700"/>
          </a:xfrm>
          <a:prstGeom prst="rect">
            <a:avLst/>
          </a:prstGeom>
        </p:spPr>
      </p:pic>
      <p:pic>
        <p:nvPicPr>
          <p:cNvPr id="15" name="Graphic 12" descr="Checkbox Checked with solid fill">
            <a:extLst>
              <a:ext uri="{FF2B5EF4-FFF2-40B4-BE49-F238E27FC236}">
                <a16:creationId xmlns:a16="http://schemas.microsoft.com/office/drawing/2014/main" id="{A8E899ED-A38A-4DA0-8F1B-480FA84F41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7333" y="3633951"/>
            <a:ext cx="266700" cy="266700"/>
          </a:xfrm>
          <a:prstGeom prst="rect">
            <a:avLst/>
          </a:prstGeom>
        </p:spPr>
      </p:pic>
      <p:pic>
        <p:nvPicPr>
          <p:cNvPr id="16" name="Graphic 12" descr="Checkbox Checked with solid fill">
            <a:extLst>
              <a:ext uri="{FF2B5EF4-FFF2-40B4-BE49-F238E27FC236}">
                <a16:creationId xmlns:a16="http://schemas.microsoft.com/office/drawing/2014/main" id="{C3119CA3-3219-4FC0-8CF6-2209D36BE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5998" y="5213251"/>
            <a:ext cx="266700" cy="266700"/>
          </a:xfrm>
          <a:prstGeom prst="rect">
            <a:avLst/>
          </a:prstGeom>
        </p:spPr>
      </p:pic>
      <p:pic>
        <p:nvPicPr>
          <p:cNvPr id="18" name="Graphic 12" descr="Checkbox Checked with solid fill">
            <a:extLst>
              <a:ext uri="{FF2B5EF4-FFF2-40B4-BE49-F238E27FC236}">
                <a16:creationId xmlns:a16="http://schemas.microsoft.com/office/drawing/2014/main" id="{C8FD144D-7069-46C8-86DE-F4FCD93E45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2648" y="4562563"/>
            <a:ext cx="266700" cy="266700"/>
          </a:xfrm>
          <a:prstGeom prst="rect">
            <a:avLst/>
          </a:prstGeom>
        </p:spPr>
      </p:pic>
      <p:pic>
        <p:nvPicPr>
          <p:cNvPr id="5" name="Graphic 12" descr="Checkbox Checked with solid fill">
            <a:extLst>
              <a:ext uri="{FF2B5EF4-FFF2-40B4-BE49-F238E27FC236}">
                <a16:creationId xmlns:a16="http://schemas.microsoft.com/office/drawing/2014/main" id="{95BEAC5A-D323-2FBC-8417-7F7C452971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0698" y="4908451"/>
            <a:ext cx="2667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37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1013D-E96F-4211-A07B-7CC4F7398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8" y="1456006"/>
            <a:ext cx="4368802" cy="268502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2549C"/>
                </a:solidFill>
              </a:rPr>
              <a:t>RHO Implementation Trial Consort Diagram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7B7723-EDA1-4096-81A3-9DAD09BB471A}"/>
              </a:ext>
            </a:extLst>
          </p:cNvPr>
          <p:cNvSpPr txBox="1"/>
          <p:nvPr/>
        </p:nvSpPr>
        <p:spPr>
          <a:xfrm>
            <a:off x="1074234" y="4499499"/>
            <a:ext cx="254939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Average HOT Duration: </a:t>
            </a:r>
          </a:p>
          <a:p>
            <a:pPr algn="ctr"/>
            <a:r>
              <a:rPr lang="en-US" sz="1600" dirty="0"/>
              <a:t>69 ± 53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8268D23-39CD-9808-FDB4-8DFED7B2BA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7" t="1389" r="4607" b="2222"/>
          <a:stretch/>
        </p:blipFill>
        <p:spPr>
          <a:xfrm>
            <a:off x="5158217" y="209550"/>
            <a:ext cx="6920349" cy="596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9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7EB31FCD-E664-42BE-9584-02DCA1E0E960}"/>
              </a:ext>
            </a:extLst>
          </p:cNvPr>
          <p:cNvSpPr txBox="1"/>
          <p:nvPr/>
        </p:nvSpPr>
        <p:spPr>
          <a:xfrm>
            <a:off x="10943946" y="672986"/>
            <a:ext cx="755417" cy="338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Goal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id="{5FE92958-B6B3-214F-1556-BE440D703AC3}"/>
              </a:ext>
            </a:extLst>
          </p:cNvPr>
          <p:cNvSpPr/>
          <p:nvPr/>
        </p:nvSpPr>
        <p:spPr>
          <a:xfrm>
            <a:off x="10064177" y="135467"/>
            <a:ext cx="1635186" cy="972116"/>
          </a:xfrm>
          <a:prstGeom prst="up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5AA2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F443EF-E578-8418-E699-F044E04F8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81" y="1118959"/>
            <a:ext cx="11260288" cy="484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24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8084D-11B8-45DA-BDFE-2C5077C5E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7938"/>
            <a:ext cx="10515600" cy="836326"/>
          </a:xfrm>
        </p:spPr>
        <p:txBody>
          <a:bodyPr anchor="ctr">
            <a:normAutofit/>
          </a:bodyPr>
          <a:lstStyle/>
          <a:p>
            <a:r>
              <a:rPr lang="en-US" dirty="0"/>
              <a:t>Enrollment by Site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09ED56F-B4F2-FAAC-89FA-3932C307A5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373836"/>
              </p:ext>
            </p:extLst>
          </p:nvPr>
        </p:nvGraphicFramePr>
        <p:xfrm>
          <a:off x="419099" y="641063"/>
          <a:ext cx="11353802" cy="5367594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006601">
                  <a:extLst>
                    <a:ext uri="{9D8B030D-6E8A-4147-A177-3AD203B41FA5}">
                      <a16:colId xmlns:a16="http://schemas.microsoft.com/office/drawing/2014/main" val="4263369259"/>
                    </a:ext>
                  </a:extLst>
                </a:gridCol>
                <a:gridCol w="908350">
                  <a:extLst>
                    <a:ext uri="{9D8B030D-6E8A-4147-A177-3AD203B41FA5}">
                      <a16:colId xmlns:a16="http://schemas.microsoft.com/office/drawing/2014/main" val="3117110235"/>
                    </a:ext>
                  </a:extLst>
                </a:gridCol>
                <a:gridCol w="1059983">
                  <a:extLst>
                    <a:ext uri="{9D8B030D-6E8A-4147-A177-3AD203B41FA5}">
                      <a16:colId xmlns:a16="http://schemas.microsoft.com/office/drawing/2014/main" val="766057045"/>
                    </a:ext>
                  </a:extLst>
                </a:gridCol>
                <a:gridCol w="709810">
                  <a:extLst>
                    <a:ext uri="{9D8B030D-6E8A-4147-A177-3AD203B41FA5}">
                      <a16:colId xmlns:a16="http://schemas.microsoft.com/office/drawing/2014/main" val="3727103113"/>
                    </a:ext>
                  </a:extLst>
                </a:gridCol>
                <a:gridCol w="709810">
                  <a:extLst>
                    <a:ext uri="{9D8B030D-6E8A-4147-A177-3AD203B41FA5}">
                      <a16:colId xmlns:a16="http://schemas.microsoft.com/office/drawing/2014/main" val="476835133"/>
                    </a:ext>
                  </a:extLst>
                </a:gridCol>
                <a:gridCol w="709810">
                  <a:extLst>
                    <a:ext uri="{9D8B030D-6E8A-4147-A177-3AD203B41FA5}">
                      <a16:colId xmlns:a16="http://schemas.microsoft.com/office/drawing/2014/main" val="1094621753"/>
                    </a:ext>
                  </a:extLst>
                </a:gridCol>
                <a:gridCol w="744512">
                  <a:extLst>
                    <a:ext uri="{9D8B030D-6E8A-4147-A177-3AD203B41FA5}">
                      <a16:colId xmlns:a16="http://schemas.microsoft.com/office/drawing/2014/main" val="2281782717"/>
                    </a:ext>
                  </a:extLst>
                </a:gridCol>
                <a:gridCol w="870700">
                  <a:extLst>
                    <a:ext uri="{9D8B030D-6E8A-4147-A177-3AD203B41FA5}">
                      <a16:colId xmlns:a16="http://schemas.microsoft.com/office/drawing/2014/main" val="730890675"/>
                    </a:ext>
                  </a:extLst>
                </a:gridCol>
                <a:gridCol w="1299740">
                  <a:extLst>
                    <a:ext uri="{9D8B030D-6E8A-4147-A177-3AD203B41FA5}">
                      <a16:colId xmlns:a16="http://schemas.microsoft.com/office/drawing/2014/main" val="2790865097"/>
                    </a:ext>
                  </a:extLst>
                </a:gridCol>
                <a:gridCol w="1034746">
                  <a:extLst>
                    <a:ext uri="{9D8B030D-6E8A-4147-A177-3AD203B41FA5}">
                      <a16:colId xmlns:a16="http://schemas.microsoft.com/office/drawing/2014/main" val="1254699466"/>
                    </a:ext>
                  </a:extLst>
                </a:gridCol>
                <a:gridCol w="694036">
                  <a:extLst>
                    <a:ext uri="{9D8B030D-6E8A-4147-A177-3AD203B41FA5}">
                      <a16:colId xmlns:a16="http://schemas.microsoft.com/office/drawing/2014/main" val="269377135"/>
                    </a:ext>
                  </a:extLst>
                </a:gridCol>
                <a:gridCol w="605704">
                  <a:extLst>
                    <a:ext uri="{9D8B030D-6E8A-4147-A177-3AD203B41FA5}">
                      <a16:colId xmlns:a16="http://schemas.microsoft.com/office/drawing/2014/main" val="1510548777"/>
                    </a:ext>
                  </a:extLst>
                </a:gridCol>
              </a:tblGrid>
              <a:tr h="7142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Site Name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>
                          <a:effectLst/>
                        </a:rPr>
                        <a:t>1st Patient Enrolled</a:t>
                      </a:r>
                      <a:endParaRPr lang="en-US" sz="1300" b="1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Duration of Implementation 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Estimate Per Year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>
                          <a:effectLst/>
                        </a:rPr>
                        <a:t>Estimate Per Month</a:t>
                      </a:r>
                      <a:endParaRPr lang="en-US" sz="1300" b="1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Current Per Month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Followed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Withdrawn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Weaned from HOT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Active on HOT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Average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SD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75569041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Boston Children's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7/8/2021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15.37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0.7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85.29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69.04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05767336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Dartmouth-Hitchcock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1/1/2022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9.47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1.9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18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8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9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6033024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Maria </a:t>
                      </a:r>
                      <a:r>
                        <a:rPr lang="en-US" sz="1300" u="none" strike="noStrike" dirty="0" err="1">
                          <a:effectLst/>
                        </a:rPr>
                        <a:t>Fareri</a:t>
                      </a:r>
                      <a:r>
                        <a:rPr lang="en-US" sz="1300" u="none" strike="noStrike" dirty="0">
                          <a:effectLst/>
                        </a:rPr>
                        <a:t> Children's Hospital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11/18/2021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10.93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14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0.2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90.00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37.00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38647532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Massachusetts General Hospital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7/8/2021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15.37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0.4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6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112.00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59.33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1287519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University of Maryland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8/21/2021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13.90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1.1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15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5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9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57.67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38.39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32309223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Vanderbilt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4/28/2021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17.73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6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0.1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32287569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Arkansas Children's Hospital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10/20/2021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11.90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48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4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0.8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3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113.33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54.29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22052516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Children's Hospital of Philidelphia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5/26/2021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16.80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0.2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51.00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27.36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74486783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Cincinnati Children's Hopsital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9/21/2022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0.70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1.4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30620474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National Jewish Health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8/24/2022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1.63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250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3.1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91254641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Nationwide Children's Hospital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3/4/2022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7.40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75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6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3.0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8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10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66.00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30.21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90465319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Payton Manning Children's Hospital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7/19/2022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2.83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25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2.1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6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11.00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6.24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32286796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U. of California, San Diego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11/10/2021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11.20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65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0.5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6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u="none" strike="noStrike" dirty="0">
                          <a:solidFill>
                            <a:srgbClr val="305496"/>
                          </a:solidFill>
                          <a:effectLst/>
                        </a:rPr>
                        <a:t>2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91.67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78.45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90672074"/>
                  </a:ext>
                </a:extLst>
              </a:tr>
              <a:tr h="2597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U. of Kentucky Children's Hospital 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1494.87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0.0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55285626"/>
                  </a:ext>
                </a:extLst>
              </a:tr>
              <a:tr h="17533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Total</a:t>
                      </a:r>
                      <a:endParaRPr lang="en-US" sz="13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107</a:t>
                      </a:r>
                      <a:endParaRPr lang="en-US" sz="13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u="none" strike="noStrike" dirty="0">
                          <a:solidFill>
                            <a:srgbClr val="FFFFFF"/>
                          </a:solidFill>
                          <a:effectLst/>
                        </a:rPr>
                        <a:t>25</a:t>
                      </a:r>
                      <a:endParaRPr lang="en-US" sz="13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44</a:t>
                      </a:r>
                      <a:endParaRPr lang="en-US" sz="13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38</a:t>
                      </a:r>
                      <a:endParaRPr lang="en-US" sz="13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75.33</a:t>
                      </a:r>
                      <a:endParaRPr lang="en-US" sz="13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22.71</a:t>
                      </a:r>
                      <a:endParaRPr lang="en-US" sz="13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23834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555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0BB01-736D-F935-5786-2022E4B76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New Centralized Email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186C339-96ED-0F42-E0B4-4031DD817F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3522585"/>
              </p:ext>
            </p:extLst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2670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0B51E-7922-8D8C-73E2-DC67EA883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Higher than Expected Withdrawal Rate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CD4CF6D-A578-3D97-CAC8-950244FACF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1772115"/>
              </p:ext>
            </p:extLst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1933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7886F-585D-82DF-6E17-48DBCC7AE0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Implementation Trial Outcomes</a:t>
            </a:r>
          </a:p>
        </p:txBody>
      </p:sp>
    </p:spTree>
    <p:extLst>
      <p:ext uri="{BB962C8B-B14F-4D97-AF65-F5344CB8AC3E}">
        <p14:creationId xmlns:p14="http://schemas.microsoft.com/office/powerpoint/2010/main" val="126577406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3F2DAD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3F2DAD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Custom 1">
    <a:dk1>
      <a:sysClr val="windowText" lastClr="000000"/>
    </a:dk1>
    <a:lt1>
      <a:sysClr val="window" lastClr="FFFFFF"/>
    </a:lt1>
    <a:dk2>
      <a:srgbClr val="3F2DAD"/>
    </a:dk2>
    <a:lt2>
      <a:srgbClr val="ACCBF9"/>
    </a:lt2>
    <a:accent1>
      <a:srgbClr val="4A66AC"/>
    </a:accent1>
    <a:accent2>
      <a:srgbClr val="629DD1"/>
    </a:accent2>
    <a:accent3>
      <a:srgbClr val="297FD5"/>
    </a:accent3>
    <a:accent4>
      <a:srgbClr val="7F8FA9"/>
    </a:accent4>
    <a:accent5>
      <a:srgbClr val="5AA2AE"/>
    </a:accent5>
    <a:accent6>
      <a:srgbClr val="9D90A0"/>
    </a:accent6>
    <a:hlink>
      <a:srgbClr val="9454C3"/>
    </a:hlink>
    <a:folHlink>
      <a:srgbClr val="3EBBF0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12299</TotalTime>
  <Words>1372</Words>
  <Application>Microsoft Office PowerPoint</Application>
  <PresentationFormat>Widescreen</PresentationFormat>
  <Paragraphs>334</Paragraphs>
  <Slides>28</Slides>
  <Notes>17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Apple Braille</vt:lpstr>
      <vt:lpstr>Arial</vt:lpstr>
      <vt:lpstr>Calibri</vt:lpstr>
      <vt:lpstr>Calibri Light</vt:lpstr>
      <vt:lpstr>Century Gothic</vt:lpstr>
      <vt:lpstr>Roboto</vt:lpstr>
      <vt:lpstr>1_Office Theme</vt:lpstr>
      <vt:lpstr>The Recorded Home Oximetry (RHO) Program  Monthly Investigator Meeting</vt:lpstr>
      <vt:lpstr>RHO Program Implementation Timeline</vt:lpstr>
      <vt:lpstr>PowerPoint Presentation</vt:lpstr>
      <vt:lpstr>RHO Implementation Trial Consort Diagram</vt:lpstr>
      <vt:lpstr>PowerPoint Presentation</vt:lpstr>
      <vt:lpstr>Enrollment by Site</vt:lpstr>
      <vt:lpstr>New Centralized Email</vt:lpstr>
      <vt:lpstr>Higher than Expected Withdrawal Rate</vt:lpstr>
      <vt:lpstr>Implementation Trial Outcomes</vt:lpstr>
      <vt:lpstr>PowerPoint Presentation</vt:lpstr>
      <vt:lpstr>PowerPoint Presentation</vt:lpstr>
      <vt:lpstr>Implementation Related Problems</vt:lpstr>
      <vt:lpstr>PowerPoint Presentation</vt:lpstr>
      <vt:lpstr>Deviation Types</vt:lpstr>
      <vt:lpstr>PowerPoint Presentation</vt:lpstr>
      <vt:lpstr>Poor Signal Quality and Concern for Artifact </vt:lpstr>
      <vt:lpstr>What we are Concluding So Far…</vt:lpstr>
      <vt:lpstr>Spin Off Projects</vt:lpstr>
      <vt:lpstr>Family Engagement Survey</vt:lpstr>
      <vt:lpstr>Cost of Implementing the RHO Program</vt:lpstr>
      <vt:lpstr>Factors That Affect HOT Duration  A SDoH Approach</vt:lpstr>
      <vt:lpstr>Project Purpose</vt:lpstr>
      <vt:lpstr>Using GIS Data To Tell The Story </vt:lpstr>
      <vt:lpstr>We Ask For Your Help!</vt:lpstr>
      <vt:lpstr>We Ask For Your Help!</vt:lpstr>
      <vt:lpstr>Thank You!</vt:lpstr>
      <vt:lpstr>RHO Program Website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White, Heather</cp:lastModifiedBy>
  <cp:revision>409</cp:revision>
  <dcterms:created xsi:type="dcterms:W3CDTF">2021-03-31T16:28:55Z</dcterms:created>
  <dcterms:modified xsi:type="dcterms:W3CDTF">2022-10-13T14:58:04Z</dcterms:modified>
</cp:coreProperties>
</file>