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9" r:id="rId2"/>
    <p:sldId id="1430" r:id="rId3"/>
    <p:sldId id="897" r:id="rId4"/>
    <p:sldId id="1294" r:id="rId5"/>
    <p:sldId id="256" r:id="rId6"/>
    <p:sldId id="896" r:id="rId7"/>
    <p:sldId id="1330" r:id="rId8"/>
    <p:sldId id="1308" r:id="rId9"/>
    <p:sldId id="1426" r:id="rId10"/>
    <p:sldId id="1314" r:id="rId11"/>
    <p:sldId id="1431" r:id="rId12"/>
    <p:sldId id="1434" r:id="rId13"/>
    <p:sldId id="1424" r:id="rId14"/>
    <p:sldId id="1425" r:id="rId15"/>
    <p:sldId id="878" r:id="rId16"/>
    <p:sldId id="895" r:id="rId17"/>
    <p:sldId id="1335" r:id="rId18"/>
    <p:sldId id="1307" r:id="rId19"/>
    <p:sldId id="1433" r:id="rId20"/>
    <p:sldId id="260" r:id="rId21"/>
    <p:sldId id="1432" r:id="rId22"/>
    <p:sldId id="1429" r:id="rId23"/>
    <p:sldId id="459" r:id="rId24"/>
    <p:sldId id="83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A2AE"/>
    <a:srgbClr val="22549C"/>
    <a:srgbClr val="3A58A4"/>
    <a:srgbClr val="FFFFFF"/>
    <a:srgbClr val="9B69BC"/>
    <a:srgbClr val="6699FF"/>
    <a:srgbClr val="864DAD"/>
    <a:srgbClr val="404A5C"/>
    <a:srgbClr val="230871"/>
    <a:srgbClr val="575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 autoAdjust="0"/>
    <p:restoredTop sz="89065" autoAdjust="0"/>
  </p:normalViewPr>
  <p:slideViewPr>
    <p:cSldViewPr snapToGrid="0">
      <p:cViewPr varScale="1">
        <p:scale>
          <a:sx n="57" d="100"/>
          <a:sy n="57" d="100"/>
        </p:scale>
        <p:origin x="9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 w="28575">
              <a:solidFill>
                <a:sysClr val="window" lastClr="FFFFFF">
                  <a:lumMod val="65000"/>
                </a:sysClr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/>
              <a:t>ADJUSTED:</a:t>
            </a:r>
            <a:r>
              <a:rPr lang="en-US" sz="1600" b="1" u="sng" baseline="0" dirty="0"/>
              <a:t> </a:t>
            </a:r>
            <a:r>
              <a:rPr lang="en-US" sz="1600" dirty="0"/>
              <a:t>Sites' Average Starting O2 Flow Rate Compared to Average HOT Duration (corrected)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Average HOT Duration (days)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Analysis!$A$15:$A$20</c:f>
              <c:strCache>
                <c:ptCount val="6"/>
                <c:pt idx="0">
                  <c:v>E</c:v>
                </c:pt>
                <c:pt idx="1">
                  <c:v>N</c:v>
                </c:pt>
                <c:pt idx="2">
                  <c:v>F</c:v>
                </c:pt>
                <c:pt idx="3">
                  <c:v>K</c:v>
                </c:pt>
                <c:pt idx="4">
                  <c:v>A</c:v>
                </c:pt>
                <c:pt idx="5">
                  <c:v>B</c:v>
                </c:pt>
              </c:strCache>
            </c:strRef>
          </c:cat>
          <c:val>
            <c:numRef>
              <c:f>Analysis!$G$15:$G$20</c:f>
              <c:numCache>
                <c:formatCode>General</c:formatCode>
                <c:ptCount val="6"/>
                <c:pt idx="0">
                  <c:v>112.33333333333333</c:v>
                </c:pt>
                <c:pt idx="1">
                  <c:v>112</c:v>
                </c:pt>
                <c:pt idx="2">
                  <c:v>105.5</c:v>
                </c:pt>
                <c:pt idx="3">
                  <c:v>50.428571428571431</c:v>
                </c:pt>
                <c:pt idx="4">
                  <c:v>46</c:v>
                </c:pt>
                <c:pt idx="5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F6-4C2A-97F4-31ECFB2B6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9626479"/>
        <c:axId val="1159622319"/>
      </c:barChart>
      <c:lineChart>
        <c:grouping val="standard"/>
        <c:varyColors val="0"/>
        <c:ser>
          <c:idx val="1"/>
          <c:order val="1"/>
          <c:tx>
            <c:v>Average Starting O2 (cc/min)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571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Analysis!$A$15:$A$20</c:f>
              <c:strCache>
                <c:ptCount val="6"/>
                <c:pt idx="0">
                  <c:v>E</c:v>
                </c:pt>
                <c:pt idx="1">
                  <c:v>N</c:v>
                </c:pt>
                <c:pt idx="2">
                  <c:v>F</c:v>
                </c:pt>
                <c:pt idx="3">
                  <c:v>K</c:v>
                </c:pt>
                <c:pt idx="4">
                  <c:v>A</c:v>
                </c:pt>
                <c:pt idx="5">
                  <c:v>B</c:v>
                </c:pt>
              </c:strCache>
            </c:strRef>
          </c:cat>
          <c:val>
            <c:numRef>
              <c:f>Analysis!$I$15:$I$20</c:f>
              <c:numCache>
                <c:formatCode>General</c:formatCode>
                <c:ptCount val="6"/>
                <c:pt idx="0">
                  <c:v>500</c:v>
                </c:pt>
                <c:pt idx="1">
                  <c:v>250</c:v>
                </c:pt>
                <c:pt idx="2">
                  <c:v>250</c:v>
                </c:pt>
                <c:pt idx="3">
                  <c:v>500</c:v>
                </c:pt>
                <c:pt idx="4">
                  <c:v>500</c:v>
                </c:pt>
                <c:pt idx="5">
                  <c:v>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F6-4C2A-97F4-31ECFB2B6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8567055"/>
        <c:axId val="1298560399"/>
      </c:lineChart>
      <c:catAx>
        <c:axId val="1159626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Sites (n &gt; 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9622319"/>
        <c:crosses val="autoZero"/>
        <c:auto val="1"/>
        <c:lblAlgn val="ctr"/>
        <c:lblOffset val="100"/>
        <c:noMultiLvlLbl val="0"/>
      </c:catAx>
      <c:valAx>
        <c:axId val="1159622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HOT Duration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9626479"/>
        <c:crosses val="autoZero"/>
        <c:crossBetween val="between"/>
      </c:valAx>
      <c:valAx>
        <c:axId val="129856039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Starting O2 (cc/min)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8567055"/>
        <c:crosses val="max"/>
        <c:crossBetween val="between"/>
      </c:valAx>
      <c:catAx>
        <c:axId val="12985670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85603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Program Implementation Trial Enrollment</a:t>
            </a:r>
          </a:p>
          <a:p>
            <a:pPr>
              <a:defRPr/>
            </a:pPr>
            <a:r>
              <a:rPr lang="en-US"/>
              <a:t>(July 2021 to Present)</a:t>
            </a:r>
          </a:p>
        </c:rich>
      </c:tx>
      <c:layout>
        <c:manualLayout>
          <c:xMode val="edge"/>
          <c:yMode val="edge"/>
          <c:x val="0.10150332718802073"/>
          <c:y val="1.452966557286123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5027866679138808E-2"/>
          <c:y val="0.2707544793996618"/>
          <c:w val="0.875581691658466"/>
          <c:h val="0.57545662397854302"/>
        </c:manualLayout>
      </c:layout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08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1086794353755555E-2"/>
                  <c:y val="7.1365748695398759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BCH &amp; MGH initiated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824-44D3-BA66-2BDDDBF388F2}"/>
                </c:ext>
              </c:extLst>
            </c:dLbl>
            <c:dLbl>
              <c:idx val="1"/>
              <c:layout>
                <c:manualLayout>
                  <c:x val="-5.9097419536769301E-2"/>
                  <c:y val="-0.14020772332342607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UMB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824-44D3-BA66-2BDDDBF388F2}"/>
                </c:ext>
              </c:extLst>
            </c:dLbl>
            <c:dLbl>
              <c:idx val="4"/>
              <c:layout>
                <c:manualLayout>
                  <c:x val="-9.2020562348539101E-2"/>
                  <c:y val="-0.11089920973032137"/>
                </c:manualLayout>
              </c:layout>
              <c:tx>
                <c:rich>
                  <a:bodyPr/>
                  <a:lstStyle/>
                  <a:p>
                    <a:r>
                      <a:rPr lang="en-US" sz="1400" b="0" i="0" u="none" strike="noStrike" kern="1200" baseline="0" dirty="0">
                        <a:solidFill>
                          <a:prstClr val="black"/>
                        </a:solidFill>
                      </a:rPr>
                      <a:t>ACH, RCH &amp; MFCH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824-44D3-BA66-2BDDDBF388F2}"/>
                </c:ext>
              </c:extLst>
            </c:dLbl>
            <c:dLbl>
              <c:idx val="8"/>
              <c:layout>
                <c:manualLayout>
                  <c:x val="-8.189134078550242E-2"/>
                  <c:y val="-7.0498321835692532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NW initiated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824-44D3-BA66-2BDDDBF388F2}"/>
                </c:ext>
              </c:extLst>
            </c:dLbl>
            <c:dLbl>
              <c:idx val="12"/>
              <c:layout>
                <c:manualLayout>
                  <c:x val="-2.7932900866003519E-2"/>
                  <c:y val="-9.0304393227902166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PM initiated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824-44D3-BA66-2BDDDBF388F2}"/>
                </c:ext>
              </c:extLst>
            </c:dLbl>
            <c:dLbl>
              <c:idx val="13"/>
              <c:layout>
                <c:manualLayout>
                  <c:x val="0"/>
                  <c:y val="8.3003638110916031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/>
                      <a:t>CO initiated enrollment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824-44D3-BA66-2BDDDBF388F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Char'!$B$2:$B$15</c:f>
              <c:numCache>
                <c:formatCode>General</c:formatCode>
                <c:ptCount val="14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1</c:v>
                </c:pt>
                <c:pt idx="6">
                  <c:v>8</c:v>
                </c:pt>
                <c:pt idx="7">
                  <c:v>3</c:v>
                </c:pt>
                <c:pt idx="8">
                  <c:v>8</c:v>
                </c:pt>
                <c:pt idx="9">
                  <c:v>3</c:v>
                </c:pt>
                <c:pt idx="10">
                  <c:v>11</c:v>
                </c:pt>
                <c:pt idx="11">
                  <c:v>6</c:v>
                </c:pt>
                <c:pt idx="12">
                  <c:v>11</c:v>
                </c:pt>
                <c:pt idx="13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824-44D3-BA66-2BDDDBF388F2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454287003738921"/>
                  <c:y val="-3.117415704085248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824-44D3-BA66-2BDDDBF388F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Char'!$C$2:$C$15</c:f>
              <c:numCache>
                <c:formatCode>0.00</c:formatCode>
                <c:ptCount val="14"/>
                <c:pt idx="0">
                  <c:v>12.535623639735144</c:v>
                </c:pt>
                <c:pt idx="1">
                  <c:v>12.535623639735144</c:v>
                </c:pt>
                <c:pt idx="2">
                  <c:v>12.535623639735144</c:v>
                </c:pt>
                <c:pt idx="3">
                  <c:v>12.535623639735144</c:v>
                </c:pt>
                <c:pt idx="4">
                  <c:v>12.535623639735144</c:v>
                </c:pt>
                <c:pt idx="5">
                  <c:v>12.535623639735144</c:v>
                </c:pt>
                <c:pt idx="6">
                  <c:v>12.535623639735144</c:v>
                </c:pt>
                <c:pt idx="7">
                  <c:v>12.535623639735144</c:v>
                </c:pt>
                <c:pt idx="8">
                  <c:v>12.535623639735144</c:v>
                </c:pt>
                <c:pt idx="9">
                  <c:v>12.535623639735144</c:v>
                </c:pt>
                <c:pt idx="10">
                  <c:v>12.54</c:v>
                </c:pt>
                <c:pt idx="11">
                  <c:v>12.535623639735144</c:v>
                </c:pt>
                <c:pt idx="12">
                  <c:v>12.535623639735144</c:v>
                </c:pt>
                <c:pt idx="13">
                  <c:v>12.535623639735144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824-44D3-BA66-2BDDDBF388F2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Char'!$D$2:$D$9</c:f>
              <c:numCache>
                <c:formatCode>0.00</c:formatCode>
                <c:ptCount val="8"/>
                <c:pt idx="0">
                  <c:v>10.190415759823431</c:v>
                </c:pt>
                <c:pt idx="1">
                  <c:v>10.190415759823431</c:v>
                </c:pt>
                <c:pt idx="2">
                  <c:v>10.190415759823431</c:v>
                </c:pt>
                <c:pt idx="3">
                  <c:v>10.190415759823431</c:v>
                </c:pt>
                <c:pt idx="4">
                  <c:v>10.190415759823431</c:v>
                </c:pt>
                <c:pt idx="5">
                  <c:v>10.190415759823431</c:v>
                </c:pt>
                <c:pt idx="6">
                  <c:v>10.190415759823431</c:v>
                </c:pt>
                <c:pt idx="7">
                  <c:v>10.190415759823431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824-44D3-BA66-2BDDDBF388F2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Char'!$E$2:$E$9</c:f>
              <c:numCache>
                <c:formatCode>0.00</c:formatCode>
                <c:ptCount val="8"/>
                <c:pt idx="0">
                  <c:v>7.8452078799117153</c:v>
                </c:pt>
                <c:pt idx="1">
                  <c:v>7.8452078799117153</c:v>
                </c:pt>
                <c:pt idx="2">
                  <c:v>7.8452078799117153</c:v>
                </c:pt>
                <c:pt idx="3">
                  <c:v>7.8452078799117153</c:v>
                </c:pt>
                <c:pt idx="4">
                  <c:v>7.8452078799117153</c:v>
                </c:pt>
                <c:pt idx="5">
                  <c:v>7.8452078799117153</c:v>
                </c:pt>
                <c:pt idx="6">
                  <c:v>7.8452078799117153</c:v>
                </c:pt>
                <c:pt idx="7">
                  <c:v>7.8452078799117153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A824-44D3-BA66-2BDDDBF388F2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444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102240131121337"/>
                  <c:y val="-3.665236519781205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824-44D3-BA66-2BDDDBF388F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Char'!$F$2:$F$15</c:f>
              <c:numCache>
                <c:formatCode>0.00</c:formatCode>
                <c:ptCount val="14"/>
                <c:pt idx="0">
                  <c:v>5.5</c:v>
                </c:pt>
                <c:pt idx="1">
                  <c:v>5.5</c:v>
                </c:pt>
                <c:pt idx="2">
                  <c:v>5.5</c:v>
                </c:pt>
                <c:pt idx="3">
                  <c:v>5.5</c:v>
                </c:pt>
                <c:pt idx="4">
                  <c:v>5.5</c:v>
                </c:pt>
                <c:pt idx="5">
                  <c:v>5.5</c:v>
                </c:pt>
                <c:pt idx="6">
                  <c:v>5.5</c:v>
                </c:pt>
                <c:pt idx="7">
                  <c:v>5.5</c:v>
                </c:pt>
                <c:pt idx="8">
                  <c:v>5.5</c:v>
                </c:pt>
                <c:pt idx="9">
                  <c:v>5.5</c:v>
                </c:pt>
                <c:pt idx="10">
                  <c:v>5.5</c:v>
                </c:pt>
                <c:pt idx="11">
                  <c:v>5.5</c:v>
                </c:pt>
                <c:pt idx="12">
                  <c:v>5.5</c:v>
                </c:pt>
                <c:pt idx="13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A824-44D3-BA66-2BDDDBF388F2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Char'!$G$2:$G$9</c:f>
              <c:numCache>
                <c:formatCode>0.00</c:formatCode>
                <c:ptCount val="8"/>
                <c:pt idx="0">
                  <c:v>3.1547921200882851</c:v>
                </c:pt>
                <c:pt idx="1">
                  <c:v>3.1547921200882851</c:v>
                </c:pt>
                <c:pt idx="2">
                  <c:v>3.1547921200882851</c:v>
                </c:pt>
                <c:pt idx="3">
                  <c:v>3.1547921200882851</c:v>
                </c:pt>
                <c:pt idx="4">
                  <c:v>3.1547921200882851</c:v>
                </c:pt>
                <c:pt idx="5">
                  <c:v>3.1547921200882851</c:v>
                </c:pt>
                <c:pt idx="6">
                  <c:v>3.1547921200882851</c:v>
                </c:pt>
                <c:pt idx="7">
                  <c:v>3.1547921200882851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824-44D3-BA66-2BDDDBF388F2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Char'!$H$2:$H$9</c:f>
              <c:numCache>
                <c:formatCode>0.00</c:formatCode>
                <c:ptCount val="8"/>
                <c:pt idx="0">
                  <c:v>0.80958424017657027</c:v>
                </c:pt>
                <c:pt idx="1">
                  <c:v>0.80958424017657027</c:v>
                </c:pt>
                <c:pt idx="2">
                  <c:v>0.80958424017657027</c:v>
                </c:pt>
                <c:pt idx="3">
                  <c:v>0.80958424017657027</c:v>
                </c:pt>
                <c:pt idx="4">
                  <c:v>0.80958424017657027</c:v>
                </c:pt>
                <c:pt idx="5">
                  <c:v>0.80958424017657027</c:v>
                </c:pt>
                <c:pt idx="6" formatCode="General">
                  <c:v>0.80958424017657027</c:v>
                </c:pt>
                <c:pt idx="7" formatCode="General">
                  <c:v>0.80958424017657027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A824-44D3-BA66-2BDDDBF388F2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Char'!$I$2:$I$15</c:f>
              <c:numCache>
                <c:formatCode>0.00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824-44D3-BA66-2BDDDBF388F2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42791436992271975"/>
                  <c:y val="-0.4188442615149575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A824-44D3-BA66-2BDDDBF388F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Char'!$A$2:$A$15</c:f>
              <c:strCache>
                <c:ptCount val="1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  <c:pt idx="11">
                  <c:v>Jun-22</c:v>
                </c:pt>
                <c:pt idx="12">
                  <c:v>Jul-22</c:v>
                </c:pt>
                <c:pt idx="13">
                  <c:v>Aug-22</c:v>
                </c:pt>
              </c:strCache>
            </c:strRef>
          </c:cat>
          <c:val>
            <c:numRef>
              <c:f>'Participants Enrolled c Char'!$K$2:$K$15</c:f>
              <c:numCache>
                <c:formatCode>General</c:formatCode>
                <c:ptCount val="14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  <c:pt idx="5">
                  <c:v>14.9</c:v>
                </c:pt>
                <c:pt idx="6">
                  <c:v>14.9</c:v>
                </c:pt>
                <c:pt idx="7">
                  <c:v>14.9</c:v>
                </c:pt>
                <c:pt idx="8">
                  <c:v>14.9</c:v>
                </c:pt>
                <c:pt idx="9">
                  <c:v>14.9</c:v>
                </c:pt>
                <c:pt idx="10">
                  <c:v>14.9</c:v>
                </c:pt>
                <c:pt idx="11">
                  <c:v>14.9</c:v>
                </c:pt>
                <c:pt idx="12">
                  <c:v>14.9</c:v>
                </c:pt>
                <c:pt idx="13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A824-44D3-BA66-2BDDDBF38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NICU Discharge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Participants Followed by the RHO Program</a:t>
                </a:r>
              </a:p>
            </c:rich>
          </c:tx>
          <c:layout>
            <c:manualLayout>
              <c:xMode val="edge"/>
              <c:yMode val="edge"/>
              <c:x val="9.2022695066979725E-3"/>
              <c:y val="0.10783917788177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Implementation: Average Duration of Home Oxygen Therapy for Infants Followed by the RHO Program Across All Implementation Sites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'Avg HOT Duration'!$B$1</c:f>
              <c:strCache>
                <c:ptCount val="1"/>
                <c:pt idx="0">
                  <c:v>Avg HOT Duration</c:v>
                </c:pt>
              </c:strCache>
            </c:strRef>
          </c:tx>
          <c:spPr>
            <a:ln w="38100">
              <a:solidFill>
                <a:schemeClr val="accent5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38100">
                <a:solidFill>
                  <a:schemeClr val="accent5"/>
                </a:solidFill>
                <a:prstDash val="solid"/>
              </a:ln>
            </c:spPr>
          </c:marker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Duration'!$B$2:$B$6</c:f>
              <c:numCache>
                <c:formatCode>0.0</c:formatCode>
                <c:ptCount val="5"/>
                <c:pt idx="0">
                  <c:v>102</c:v>
                </c:pt>
                <c:pt idx="1">
                  <c:v>121.4</c:v>
                </c:pt>
                <c:pt idx="2">
                  <c:v>73.75</c:v>
                </c:pt>
                <c:pt idx="3">
                  <c:v>75.400000000000006</c:v>
                </c:pt>
                <c:pt idx="4">
                  <c:v>44.222222222222221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EC-4214-8883-40F3476CE7A5}"/>
            </c:ext>
          </c:extLst>
        </c:ser>
        <c:ser>
          <c:idx val="1"/>
          <c:order val="1"/>
          <c:tx>
            <c:strRef>
              <c:f>'Avg HOT Duration'!$C$1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7EC-4214-8883-40F3476CE7A5}"/>
                </c:ext>
              </c:extLst>
            </c:dLbl>
            <c:dLbl>
              <c:idx val="3"/>
              <c:layout>
                <c:manualLayout>
                  <c:x val="-1.4654002838953432E-2"/>
                  <c:y val="-2.0186914937109019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EC-4214-8883-40F3476CE7A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Duration'!$C$2:$C$6</c:f>
              <c:numCache>
                <c:formatCode>0.0</c:formatCode>
                <c:ptCount val="5"/>
                <c:pt idx="0">
                  <c:v>162.88800000000003</c:v>
                </c:pt>
                <c:pt idx="1">
                  <c:v>162.88800000000003</c:v>
                </c:pt>
                <c:pt idx="2">
                  <c:v>162.88800000000003</c:v>
                </c:pt>
                <c:pt idx="3">
                  <c:v>162.88800000000003</c:v>
                </c:pt>
                <c:pt idx="4">
                  <c:v>162.88800000000003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7EC-4214-8883-40F3476CE7A5}"/>
            </c:ext>
          </c:extLst>
        </c:ser>
        <c:ser>
          <c:idx val="2"/>
          <c:order val="2"/>
          <c:tx>
            <c:strRef>
              <c:f>'Avg HOT Duration'!$D$1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Duration'!$D$2:$D$6</c:f>
              <c:numCache>
                <c:formatCode>0.0</c:formatCode>
                <c:ptCount val="5"/>
                <c:pt idx="0">
                  <c:v>136.37681481481482</c:v>
                </c:pt>
                <c:pt idx="1">
                  <c:v>136.37681481481482</c:v>
                </c:pt>
                <c:pt idx="2">
                  <c:v>136.37681481481482</c:v>
                </c:pt>
                <c:pt idx="3">
                  <c:v>136.37681481481482</c:v>
                </c:pt>
                <c:pt idx="4">
                  <c:v>136.37681481481482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7EC-4214-8883-40F3476CE7A5}"/>
            </c:ext>
          </c:extLst>
        </c:ser>
        <c:ser>
          <c:idx val="3"/>
          <c:order val="3"/>
          <c:tx>
            <c:strRef>
              <c:f>'Avg HOT Duration'!$E$1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Duration'!$E$2:$E$6</c:f>
              <c:numCache>
                <c:formatCode>0.0</c:formatCode>
                <c:ptCount val="5"/>
                <c:pt idx="0">
                  <c:v>109.86562962962964</c:v>
                </c:pt>
                <c:pt idx="1">
                  <c:v>109.86562962962964</c:v>
                </c:pt>
                <c:pt idx="2">
                  <c:v>109.86562962962964</c:v>
                </c:pt>
                <c:pt idx="3">
                  <c:v>109.86562962962964</c:v>
                </c:pt>
                <c:pt idx="4">
                  <c:v>109.86562962962964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7EC-4214-8883-40F3476CE7A5}"/>
            </c:ext>
          </c:extLst>
        </c:ser>
        <c:ser>
          <c:idx val="4"/>
          <c:order val="4"/>
          <c:tx>
            <c:strRef>
              <c:f>'Avg HOT Duration'!$F$1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7EC-4214-8883-40F3476CE7A5}"/>
                </c:ext>
              </c:extLst>
            </c:dLbl>
            <c:dLbl>
              <c:idx val="3"/>
              <c:layout>
                <c:manualLayout>
                  <c:x val="0.14649618263006342"/>
                  <c:y val="-3.3423272455786204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EC-4214-8883-40F3476CE7A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Duration'!$F$2:$F$6</c:f>
              <c:numCache>
                <c:formatCode>0.0</c:formatCode>
                <c:ptCount val="5"/>
                <c:pt idx="0">
                  <c:v>83.354444444444439</c:v>
                </c:pt>
                <c:pt idx="1">
                  <c:v>83.354444444444439</c:v>
                </c:pt>
                <c:pt idx="2">
                  <c:v>83.354444444444439</c:v>
                </c:pt>
                <c:pt idx="3">
                  <c:v>83.354444444444439</c:v>
                </c:pt>
                <c:pt idx="4">
                  <c:v>83.354444444444439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7EC-4214-8883-40F3476CE7A5}"/>
            </c:ext>
          </c:extLst>
        </c:ser>
        <c:ser>
          <c:idx val="5"/>
          <c:order val="5"/>
          <c:tx>
            <c:strRef>
              <c:f>'Avg HOT Duration'!$G$1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Duration'!$G$2:$G$6</c:f>
              <c:numCache>
                <c:formatCode>0.0</c:formatCode>
                <c:ptCount val="5"/>
                <c:pt idx="0">
                  <c:v>56.843259259259248</c:v>
                </c:pt>
                <c:pt idx="1">
                  <c:v>56.843259259259248</c:v>
                </c:pt>
                <c:pt idx="2">
                  <c:v>56.843259259259248</c:v>
                </c:pt>
                <c:pt idx="3">
                  <c:v>56.843259259259248</c:v>
                </c:pt>
                <c:pt idx="4">
                  <c:v>56.843259259259248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7EC-4214-8883-40F3476CE7A5}"/>
            </c:ext>
          </c:extLst>
        </c:ser>
        <c:ser>
          <c:idx val="6"/>
          <c:order val="6"/>
          <c:tx>
            <c:strRef>
              <c:f>'Avg HOT Duration'!$H$1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Duration'!$H$2:$H$6</c:f>
              <c:numCache>
                <c:formatCode>0.0</c:formatCode>
                <c:ptCount val="5"/>
                <c:pt idx="0">
                  <c:v>30.332074074074058</c:v>
                </c:pt>
                <c:pt idx="1">
                  <c:v>30.332074074074058</c:v>
                </c:pt>
                <c:pt idx="2">
                  <c:v>30.332074074074058</c:v>
                </c:pt>
                <c:pt idx="3">
                  <c:v>30.332074074074058</c:v>
                </c:pt>
                <c:pt idx="4">
                  <c:v>30.332074074074058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87EC-4214-8883-40F3476CE7A5}"/>
            </c:ext>
          </c:extLst>
        </c:ser>
        <c:ser>
          <c:idx val="7"/>
          <c:order val="7"/>
          <c:tx>
            <c:strRef>
              <c:f>'Avg HOT Duration'!$I$1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7EC-4214-8883-40F3476CE7A5}"/>
                </c:ext>
              </c:extLst>
            </c:dLbl>
            <c:dLbl>
              <c:idx val="3"/>
              <c:layout>
                <c:manualLayout>
                  <c:x val="-1.4654002838953432E-2"/>
                  <c:y val="-2.0186914937109019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EC-4214-8883-40F3476CE7A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Duration'!$A$2:$A$6</c:f>
              <c:strCache>
                <c:ptCount val="5"/>
                <c:pt idx="0">
                  <c:v>Q2 2021 (n=2)</c:v>
                </c:pt>
                <c:pt idx="1">
                  <c:v>Q3 2021 (n=5)</c:v>
                </c:pt>
                <c:pt idx="2">
                  <c:v>Q4 2021 (n=8)</c:v>
                </c:pt>
                <c:pt idx="3">
                  <c:v>Q1 2022 (n=10)</c:v>
                </c:pt>
                <c:pt idx="4">
                  <c:v>Q2 2022 (n=9)</c:v>
                </c:pt>
              </c:strCache>
            </c:strRef>
          </c:cat>
          <c:val>
            <c:numRef>
              <c:f>'Avg HOT Duration'!$I$2:$I$6</c:f>
              <c:numCache>
                <c:formatCode>0.0</c:formatCode>
                <c:ptCount val="5"/>
                <c:pt idx="0">
                  <c:v>3.8208888888888595</c:v>
                </c:pt>
                <c:pt idx="1">
                  <c:v>3.8208888888888595</c:v>
                </c:pt>
                <c:pt idx="2">
                  <c:v>3.8208888888888595</c:v>
                </c:pt>
                <c:pt idx="3">
                  <c:v>3.8208888888888595</c:v>
                </c:pt>
                <c:pt idx="4">
                  <c:v>3.8208888888888595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87EC-4214-8883-40F3476CE7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349584"/>
        <c:axId val="1191350416"/>
      </c:lineChart>
      <c:catAx>
        <c:axId val="1191349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Discharge Quarter, (N=Total patients discharged in a quarter with known duration of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91350416"/>
        <c:crosses val="autoZero"/>
        <c:auto val="0"/>
        <c:lblAlgn val="ctr"/>
        <c:lblOffset val="100"/>
        <c:noMultiLvlLbl val="0"/>
      </c:catAx>
      <c:valAx>
        <c:axId val="1191350416"/>
        <c:scaling>
          <c:orientation val="minMax"/>
          <c:max val="18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 Average Home Oxygen Duration (days)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191349584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Control: Average Duration of Home Oxygen Therapy for Infants Not Followed by the RHO Program Across All Implementation Sites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'Average HOT Duration '!$B$1</c:f>
              <c:strCache>
                <c:ptCount val="1"/>
                <c:pt idx="0">
                  <c:v>Average HOT Duration </c:v>
                </c:pt>
              </c:strCache>
            </c:strRef>
          </c:tx>
          <c:spPr>
            <a:ln w="38100">
              <a:solidFill>
                <a:srgbClr val="33CCCC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38100">
                <a:solidFill>
                  <a:srgbClr val="33CCCC"/>
                </a:solidFill>
                <a:prstDash val="solid"/>
              </a:ln>
            </c:spPr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'!$B$2:$B$4</c:f>
              <c:numCache>
                <c:formatCode>0.0</c:formatCode>
                <c:ptCount val="3"/>
                <c:pt idx="0">
                  <c:v>184</c:v>
                </c:pt>
                <c:pt idx="1">
                  <c:v>46.5</c:v>
                </c:pt>
                <c:pt idx="2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E0-4F26-93DB-B960ADC9AB60}"/>
            </c:ext>
          </c:extLst>
        </c:ser>
        <c:ser>
          <c:idx val="1"/>
          <c:order val="1"/>
          <c:tx>
            <c:strRef>
              <c:f>'Average HOT Duration 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006699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30445499821361915"/>
                  <c:y val="-4.0304565439403334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E0-4F26-93DB-B960ADC9AB6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'!$C$2:$C$4</c:f>
              <c:numCache>
                <c:formatCode>0.0</c:formatCode>
                <c:ptCount val="3"/>
                <c:pt idx="0">
                  <c:v>276.70333333333332</c:v>
                </c:pt>
                <c:pt idx="1">
                  <c:v>276.70333333333332</c:v>
                </c:pt>
                <c:pt idx="2">
                  <c:v>276.70333333333332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E0-4F26-93DB-B960ADC9AB60}"/>
            </c:ext>
          </c:extLst>
        </c:ser>
        <c:ser>
          <c:idx val="2"/>
          <c:order val="2"/>
          <c:tx>
            <c:strRef>
              <c:f>'Average HOT Duration 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'!$D$2:$D$4</c:f>
              <c:numCache>
                <c:formatCode>0.0</c:formatCode>
                <c:ptCount val="3"/>
                <c:pt idx="0">
                  <c:v>215.07999999999998</c:v>
                </c:pt>
                <c:pt idx="1">
                  <c:v>215.07999999999998</c:v>
                </c:pt>
                <c:pt idx="2">
                  <c:v>215.07999999999998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E0-4F26-93DB-B960ADC9AB60}"/>
            </c:ext>
          </c:extLst>
        </c:ser>
        <c:ser>
          <c:idx val="3"/>
          <c:order val="3"/>
          <c:tx>
            <c:strRef>
              <c:f>'Average HOT Duration 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'!$E$2:$E$4</c:f>
              <c:numCache>
                <c:formatCode>0.0</c:formatCode>
                <c:ptCount val="3"/>
                <c:pt idx="0">
                  <c:v>153.45666666666665</c:v>
                </c:pt>
                <c:pt idx="1">
                  <c:v>153.45666666666665</c:v>
                </c:pt>
                <c:pt idx="2">
                  <c:v>153.45666666666665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9E0-4F26-93DB-B960ADC9AB60}"/>
            </c:ext>
          </c:extLst>
        </c:ser>
        <c:ser>
          <c:idx val="4"/>
          <c:order val="4"/>
          <c:tx>
            <c:strRef>
              <c:f>'Average HOT Duration 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CCCCFF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29544693493636015"/>
                  <c:y val="-4.0304763585837788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E0-4F26-93DB-B960ADC9AB6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'!$F$2:$F$4</c:f>
              <c:numCache>
                <c:formatCode>0.0</c:formatCode>
                <c:ptCount val="3"/>
                <c:pt idx="0">
                  <c:v>91.833333333333329</c:v>
                </c:pt>
                <c:pt idx="1">
                  <c:v>91.833333333333329</c:v>
                </c:pt>
                <c:pt idx="2">
                  <c:v>91.833333333333329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9E0-4F26-93DB-B960ADC9AB60}"/>
            </c:ext>
          </c:extLst>
        </c:ser>
        <c:ser>
          <c:idx val="5"/>
          <c:order val="5"/>
          <c:tx>
            <c:strRef>
              <c:f>'Average HOT Duration 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'!$G$2:$G$4</c:f>
              <c:numCache>
                <c:formatCode>0.0</c:formatCode>
                <c:ptCount val="3"/>
                <c:pt idx="0">
                  <c:v>30.209999999999994</c:v>
                </c:pt>
                <c:pt idx="1">
                  <c:v>30.209999999999994</c:v>
                </c:pt>
                <c:pt idx="2">
                  <c:v>30.209999999999994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9E0-4F26-93DB-B960ADC9AB60}"/>
            </c:ext>
          </c:extLst>
        </c:ser>
        <c:ser>
          <c:idx val="6"/>
          <c:order val="6"/>
          <c:tx>
            <c:strRef>
              <c:f>'Average HOT Duration 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'!$H$2:$H$4</c:f>
              <c:numCache>
                <c:formatCode>0.0</c:formatCode>
                <c:ptCount val="3"/>
                <c:pt idx="0">
                  <c:v>-31.413333333333341</c:v>
                </c:pt>
                <c:pt idx="1">
                  <c:v>-31.413333333333341</c:v>
                </c:pt>
                <c:pt idx="2">
                  <c:v>-31.413333333333341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9E0-4F26-93DB-B960ADC9AB60}"/>
            </c:ext>
          </c:extLst>
        </c:ser>
        <c:ser>
          <c:idx val="7"/>
          <c:order val="7"/>
          <c:tx>
            <c:strRef>
              <c:f>'Average HOT Duration 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9289059959548919E-2"/>
                  <c:y val="-4.0304626812478442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E0-4F26-93DB-B960ADC9AB6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(n=2)</c:v>
                </c:pt>
              </c:strCache>
            </c:strRef>
          </c:cat>
          <c:val>
            <c:numRef>
              <c:f>'Average HOT Duration '!$I$2:$I$4</c:f>
              <c:numCache>
                <c:formatCode>0.0</c:formatCode>
                <c:ptCount val="3"/>
                <c:pt idx="0">
                  <c:v>-93.036666666666676</c:v>
                </c:pt>
                <c:pt idx="1">
                  <c:v>-93.036666666666676</c:v>
                </c:pt>
                <c:pt idx="2">
                  <c:v>-93.036666666666676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9E0-4F26-93DB-B960ADC9AB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2110160"/>
        <c:axId val="1542110576"/>
      </c:lineChart>
      <c:catAx>
        <c:axId val="1542110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Discharge Quarter, (N=Total patients discharged in a quarter with known duration of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42110576"/>
        <c:crossesAt val="-150"/>
        <c:auto val="0"/>
        <c:lblAlgn val="ctr"/>
        <c:lblOffset val="100"/>
        <c:noMultiLvlLbl val="0"/>
      </c:catAx>
      <c:valAx>
        <c:axId val="1542110576"/>
        <c:scaling>
          <c:orientation val="minMax"/>
          <c:max val="18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 HOT Duration  (days) 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5421101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Implementation Trial Related Barriers and Problems</a:t>
            </a:r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93784928564E-2"/>
          <c:y val="0.17426642456469524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175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Chart'!$B$2:$B$15</c:f>
              <c:numCache>
                <c:formatCode>General</c:formatCode>
                <c:ptCount val="14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13</c:v>
                </c:pt>
                <c:pt idx="12">
                  <c:v>3</c:v>
                </c:pt>
                <c:pt idx="1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3C-45C9-8408-744DA34E058C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800587507942085"/>
                  <c:y val="-3.04350610022951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23C-45C9-8408-744DA34E058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Chart'!$C$2:$C$15</c:f>
              <c:numCache>
                <c:formatCode>0.00</c:formatCode>
                <c:ptCount val="14"/>
                <c:pt idx="0">
                  <c:v>12.261536563608843</c:v>
                </c:pt>
                <c:pt idx="1">
                  <c:v>12.261536563608843</c:v>
                </c:pt>
                <c:pt idx="2">
                  <c:v>12.261536563608843</c:v>
                </c:pt>
                <c:pt idx="3">
                  <c:v>12.261536563608843</c:v>
                </c:pt>
                <c:pt idx="4" formatCode="General">
                  <c:v>12.261536563608843</c:v>
                </c:pt>
                <c:pt idx="5" formatCode="General">
                  <c:v>12.261536563608843</c:v>
                </c:pt>
                <c:pt idx="6" formatCode="General">
                  <c:v>12.261536563608843</c:v>
                </c:pt>
                <c:pt idx="7" formatCode="General">
                  <c:v>12.261536563608843</c:v>
                </c:pt>
                <c:pt idx="8" formatCode="General">
                  <c:v>12.261536563608843</c:v>
                </c:pt>
                <c:pt idx="9" formatCode="General">
                  <c:v>12.261536563608843</c:v>
                </c:pt>
                <c:pt idx="10" formatCode="General">
                  <c:v>12.2615</c:v>
                </c:pt>
                <c:pt idx="11" formatCode="General">
                  <c:v>12.261536563608843</c:v>
                </c:pt>
                <c:pt idx="12" formatCode="General">
                  <c:v>12.261536563608843</c:v>
                </c:pt>
                <c:pt idx="13" formatCode="General">
                  <c:v>12.261536563608843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3C-45C9-8408-744DA34E058C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Chart'!$D$2:$D$15</c:f>
              <c:numCache>
                <c:formatCode>0.00</c:formatCode>
                <c:ptCount val="14"/>
                <c:pt idx="0">
                  <c:v>9.952135486850338</c:v>
                </c:pt>
                <c:pt idx="1">
                  <c:v>9.952135486850338</c:v>
                </c:pt>
                <c:pt idx="2">
                  <c:v>9.952135486850338</c:v>
                </c:pt>
                <c:pt idx="3">
                  <c:v>9.952135486850338</c:v>
                </c:pt>
                <c:pt idx="4" formatCode="General">
                  <c:v>9.952135486850338</c:v>
                </c:pt>
                <c:pt idx="5" formatCode="General">
                  <c:v>9.952135486850338</c:v>
                </c:pt>
                <c:pt idx="6" formatCode="General">
                  <c:v>9.952135486850338</c:v>
                </c:pt>
                <c:pt idx="7" formatCode="General">
                  <c:v>9.952135486850338</c:v>
                </c:pt>
                <c:pt idx="8" formatCode="General">
                  <c:v>9.952135486850338</c:v>
                </c:pt>
                <c:pt idx="9" formatCode="General">
                  <c:v>9.952135486850338</c:v>
                </c:pt>
                <c:pt idx="10" formatCode="General">
                  <c:v>8.5952400000000004</c:v>
                </c:pt>
                <c:pt idx="11" formatCode="General">
                  <c:v>9.952135486850338</c:v>
                </c:pt>
                <c:pt idx="12" formatCode="General">
                  <c:v>9.952135486850338</c:v>
                </c:pt>
                <c:pt idx="13" formatCode="General">
                  <c:v>9.952135486850338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23C-45C9-8408-744DA34E058C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Chart'!$E$2:$E$15</c:f>
              <c:numCache>
                <c:formatCode>0.00</c:formatCode>
                <c:ptCount val="14"/>
                <c:pt idx="0">
                  <c:v>7.642734410091836</c:v>
                </c:pt>
                <c:pt idx="1">
                  <c:v>7.642734410091836</c:v>
                </c:pt>
                <c:pt idx="2">
                  <c:v>7.642734410091836</c:v>
                </c:pt>
                <c:pt idx="3">
                  <c:v>7.642734410091836</c:v>
                </c:pt>
                <c:pt idx="4" formatCode="General">
                  <c:v>7.642734410091836</c:v>
                </c:pt>
                <c:pt idx="5" formatCode="General">
                  <c:v>7.642734410091836</c:v>
                </c:pt>
                <c:pt idx="6" formatCode="General">
                  <c:v>7.642734410091836</c:v>
                </c:pt>
                <c:pt idx="7" formatCode="General">
                  <c:v>7.642734410091836</c:v>
                </c:pt>
                <c:pt idx="8" formatCode="General">
                  <c:v>7.642734410091836</c:v>
                </c:pt>
                <c:pt idx="9" formatCode="General">
                  <c:v>7.642734410091836</c:v>
                </c:pt>
                <c:pt idx="10" formatCode="General">
                  <c:v>6.4976200000000004</c:v>
                </c:pt>
                <c:pt idx="11" formatCode="General">
                  <c:v>7.642734410091836</c:v>
                </c:pt>
                <c:pt idx="12" formatCode="General">
                  <c:v>7.642734410091836</c:v>
                </c:pt>
                <c:pt idx="13" formatCode="General">
                  <c:v>7.642734410091836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23C-45C9-8408-744DA34E058C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516067897528328"/>
                  <c:y val="-2.54614447945859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23C-45C9-8408-744DA34E058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Chart'!$F$2:$F$15</c:f>
              <c:numCache>
                <c:formatCode>0.00</c:formatCode>
                <c:ptCount val="14"/>
                <c:pt idx="0">
                  <c:v>5.333333333333333</c:v>
                </c:pt>
                <c:pt idx="1">
                  <c:v>5.333333333333333</c:v>
                </c:pt>
                <c:pt idx="2">
                  <c:v>5.333333333333333</c:v>
                </c:pt>
                <c:pt idx="3">
                  <c:v>5.333333333333333</c:v>
                </c:pt>
                <c:pt idx="4">
                  <c:v>5.333333333333333</c:v>
                </c:pt>
                <c:pt idx="5">
                  <c:v>5.333333333333333</c:v>
                </c:pt>
                <c:pt idx="6" formatCode="General">
                  <c:v>5.333333333333333</c:v>
                </c:pt>
                <c:pt idx="7" formatCode="General">
                  <c:v>5.333333333333333</c:v>
                </c:pt>
                <c:pt idx="8" formatCode="General">
                  <c:v>5.333333333333333</c:v>
                </c:pt>
                <c:pt idx="9" formatCode="General">
                  <c:v>5.333333333333333</c:v>
                </c:pt>
                <c:pt idx="10" formatCode="General">
                  <c:v>5.333333333333333</c:v>
                </c:pt>
                <c:pt idx="11" formatCode="General">
                  <c:v>5.333333333333333</c:v>
                </c:pt>
                <c:pt idx="12" formatCode="General">
                  <c:v>5.333333333333333</c:v>
                </c:pt>
                <c:pt idx="13" formatCode="General">
                  <c:v>5.333333333333333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23C-45C9-8408-744DA34E058C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Chart'!$G$2:$G$15</c:f>
              <c:numCache>
                <c:formatCode>0.00</c:formatCode>
                <c:ptCount val="14"/>
                <c:pt idx="0">
                  <c:v>3.0239322565748301</c:v>
                </c:pt>
                <c:pt idx="1">
                  <c:v>3.0239322565748301</c:v>
                </c:pt>
                <c:pt idx="2">
                  <c:v>3.0239322565748301</c:v>
                </c:pt>
                <c:pt idx="3">
                  <c:v>3.0239322565748301</c:v>
                </c:pt>
                <c:pt idx="4" formatCode="General">
                  <c:v>3.0239322565748301</c:v>
                </c:pt>
                <c:pt idx="5" formatCode="General">
                  <c:v>3.0239322565748301</c:v>
                </c:pt>
                <c:pt idx="6" formatCode="General">
                  <c:v>3.0239322565748301</c:v>
                </c:pt>
                <c:pt idx="7" formatCode="General">
                  <c:v>3.0239322565748301</c:v>
                </c:pt>
                <c:pt idx="8" formatCode="General">
                  <c:v>3.0239322565748301</c:v>
                </c:pt>
                <c:pt idx="9" formatCode="General">
                  <c:v>3.0239322565748301</c:v>
                </c:pt>
                <c:pt idx="10" formatCode="General">
                  <c:v>3.0239322565748301</c:v>
                </c:pt>
                <c:pt idx="11" formatCode="General">
                  <c:v>3.0239322565748301</c:v>
                </c:pt>
                <c:pt idx="12" formatCode="General">
                  <c:v>3.0239322565748301</c:v>
                </c:pt>
                <c:pt idx="13" formatCode="General">
                  <c:v>3.0239322565748301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23C-45C9-8408-744DA34E058C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Chart'!$H$2:$H$15</c:f>
              <c:numCache>
                <c:formatCode>0.00</c:formatCode>
                <c:ptCount val="14"/>
                <c:pt idx="0">
                  <c:v>0.71453117981632719</c:v>
                </c:pt>
                <c:pt idx="1">
                  <c:v>0.71453117981632719</c:v>
                </c:pt>
                <c:pt idx="2">
                  <c:v>0.71453117981632719</c:v>
                </c:pt>
                <c:pt idx="3">
                  <c:v>0.71453117981632719</c:v>
                </c:pt>
                <c:pt idx="4" formatCode="General">
                  <c:v>0.71453117981632719</c:v>
                </c:pt>
                <c:pt idx="5" formatCode="General">
                  <c:v>0.71453117981632719</c:v>
                </c:pt>
                <c:pt idx="6" formatCode="General">
                  <c:v>0.71453117981632719</c:v>
                </c:pt>
                <c:pt idx="7" formatCode="General">
                  <c:v>0.71453117981632719</c:v>
                </c:pt>
                <c:pt idx="8" formatCode="General">
                  <c:v>0.71453117981632719</c:v>
                </c:pt>
                <c:pt idx="9" formatCode="General">
                  <c:v>0.71453117981632719</c:v>
                </c:pt>
                <c:pt idx="10" formatCode="General">
                  <c:v>0.71453117981632719</c:v>
                </c:pt>
                <c:pt idx="11" formatCode="General">
                  <c:v>0.71453117981632719</c:v>
                </c:pt>
                <c:pt idx="12" formatCode="General">
                  <c:v>0.71453117981632719</c:v>
                </c:pt>
                <c:pt idx="13" formatCode="General">
                  <c:v>0.71453117981632719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23C-45C9-8408-744DA34E058C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Chart'!$A$2:$A$15</c:f>
              <c:numCache>
                <c:formatCode>mmm\-yy</c:formatCode>
                <c:ptCount val="1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</c:numCache>
            </c:numRef>
          </c:cat>
          <c:val>
            <c:numRef>
              <c:f>'Problem Count c Chart'!$I$2:$I$15</c:f>
              <c:numCache>
                <c:formatCode>0.00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23C-45C9-8408-744DA34E0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Implementation 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9.0423546180480929E-2"/>
          <c:y val="3.72819175453408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62795733232"/>
          <c:y val="0.19813739018268636"/>
          <c:w val="0.77606637831985703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254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Meeting'!$B$2:$B$15</c:f>
              <c:numCache>
                <c:formatCode>0%</c:formatCode>
                <c:ptCount val="14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0.96703296703296704</c:v>
                </c:pt>
                <c:pt idx="6">
                  <c:v>0.956989247311828</c:v>
                </c:pt>
                <c:pt idx="7">
                  <c:v>0.93388429752066116</c:v>
                </c:pt>
                <c:pt idx="8">
                  <c:v>0.87591240875912413</c:v>
                </c:pt>
                <c:pt idx="9">
                  <c:v>0.86614173228346458</c:v>
                </c:pt>
                <c:pt idx="10">
                  <c:v>0.84558823529411764</c:v>
                </c:pt>
                <c:pt idx="11">
                  <c:v>0.75539568345323738</c:v>
                </c:pt>
                <c:pt idx="12">
                  <c:v>0.83116883116883122</c:v>
                </c:pt>
                <c:pt idx="13">
                  <c:v>0.84042553191489366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1F-437D-A85A-2EB7644B1490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F1F-437D-A85A-2EB7644B149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Meeting'!$C$2:$C$15</c:f>
              <c:numCache>
                <c:formatCode>0.0000</c:formatCode>
                <c:ptCount val="14"/>
                <c:pt idx="0">
                  <c:v>0.96805800561189537</c:v>
                </c:pt>
                <c:pt idx="1">
                  <c:v>0.97051680532762297</c:v>
                </c:pt>
                <c:pt idx="2">
                  <c:v>0.97051680532762297</c:v>
                </c:pt>
                <c:pt idx="3">
                  <c:v>0.97051680532762297</c:v>
                </c:pt>
                <c:pt idx="4">
                  <c:v>0.97051680532762297</c:v>
                </c:pt>
                <c:pt idx="5">
                  <c:v>0.97051680532762297</c:v>
                </c:pt>
                <c:pt idx="6">
                  <c:v>0.97051680532762297</c:v>
                </c:pt>
                <c:pt idx="7">
                  <c:v>0.97051680532762297</c:v>
                </c:pt>
                <c:pt idx="8">
                  <c:v>0.97051680532762297</c:v>
                </c:pt>
                <c:pt idx="9">
                  <c:v>0.97051680532762297</c:v>
                </c:pt>
                <c:pt idx="10">
                  <c:v>0.96360000000000001</c:v>
                </c:pt>
                <c:pt idx="11">
                  <c:v>0.97051680532762297</c:v>
                </c:pt>
                <c:pt idx="12">
                  <c:v>0.97051680532762297</c:v>
                </c:pt>
                <c:pt idx="13">
                  <c:v>0.97050000000000003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1F-437D-A85A-2EB7644B1490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Meeting'!$D$2:$D$15</c:f>
              <c:numCache>
                <c:formatCode>0%</c:formatCode>
                <c:ptCount val="14"/>
                <c:pt idx="0">
                  <c:v>0.93616864648104814</c:v>
                </c:pt>
                <c:pt idx="1">
                  <c:v>0.93862744619677574</c:v>
                </c:pt>
                <c:pt idx="2">
                  <c:v>0.93862744619677574</c:v>
                </c:pt>
                <c:pt idx="3">
                  <c:v>0.93862744619677574</c:v>
                </c:pt>
                <c:pt idx="4" formatCode="0.0000">
                  <c:v>0.93862744619677574</c:v>
                </c:pt>
                <c:pt idx="5" formatCode="0.0000">
                  <c:v>0.93862744619677574</c:v>
                </c:pt>
                <c:pt idx="6" formatCode="0.0000">
                  <c:v>0.93862744619677574</c:v>
                </c:pt>
                <c:pt idx="7" formatCode="0.0000">
                  <c:v>0.93862744619677574</c:v>
                </c:pt>
                <c:pt idx="8" formatCode="0.0000">
                  <c:v>0.93862744619677574</c:v>
                </c:pt>
                <c:pt idx="9" formatCode="0.0000">
                  <c:v>0.93862744619677574</c:v>
                </c:pt>
                <c:pt idx="10" formatCode="0.0000">
                  <c:v>0.93862744619677574</c:v>
                </c:pt>
                <c:pt idx="11" formatCode="0.0000">
                  <c:v>0.93862744619677574</c:v>
                </c:pt>
                <c:pt idx="12" formatCode="0.0000">
                  <c:v>0.93862744619677574</c:v>
                </c:pt>
                <c:pt idx="13" formatCode="0.0000">
                  <c:v>0.97387900181004416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1F-437D-A85A-2EB7644B1490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Meeting'!$E$2:$E$15</c:f>
              <c:numCache>
                <c:formatCode>0%</c:formatCode>
                <c:ptCount val="14"/>
                <c:pt idx="0">
                  <c:v>0.90427928735020091</c:v>
                </c:pt>
                <c:pt idx="1">
                  <c:v>0.90673808706592851</c:v>
                </c:pt>
                <c:pt idx="2">
                  <c:v>0.90673808706592851</c:v>
                </c:pt>
                <c:pt idx="3">
                  <c:v>0.90673808706592851</c:v>
                </c:pt>
                <c:pt idx="4">
                  <c:v>0.90673808706592851</c:v>
                </c:pt>
                <c:pt idx="5">
                  <c:v>0.90673808706592851</c:v>
                </c:pt>
                <c:pt idx="6">
                  <c:v>0.90673808706592851</c:v>
                </c:pt>
                <c:pt idx="7">
                  <c:v>0.90673808706592851</c:v>
                </c:pt>
                <c:pt idx="8">
                  <c:v>0.90673808706592851</c:v>
                </c:pt>
                <c:pt idx="9">
                  <c:v>0.90673808706592851</c:v>
                </c:pt>
                <c:pt idx="10">
                  <c:v>0.90673808706592851</c:v>
                </c:pt>
                <c:pt idx="11">
                  <c:v>0.90673808706592851</c:v>
                </c:pt>
                <c:pt idx="12">
                  <c:v>0.90673808706592851</c:v>
                </c:pt>
                <c:pt idx="13">
                  <c:v>0.92436386487256272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F1F-437D-A85A-2EB7644B1490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190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1374759457672634"/>
                  <c:y val="1.424414902475582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F1F-437D-A85A-2EB7644B149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Meeting'!$F$2:$F$15</c:f>
              <c:numCache>
                <c:formatCode>0%</c:formatCode>
                <c:ptCount val="14"/>
                <c:pt idx="0">
                  <c:v>0.87238992821935368</c:v>
                </c:pt>
                <c:pt idx="1">
                  <c:v>0.87484872793508128</c:v>
                </c:pt>
                <c:pt idx="2">
                  <c:v>0.87484872793508128</c:v>
                </c:pt>
                <c:pt idx="3">
                  <c:v>0.87484872793508128</c:v>
                </c:pt>
                <c:pt idx="4">
                  <c:v>0.87484872793508128</c:v>
                </c:pt>
                <c:pt idx="5">
                  <c:v>0.87484872793508128</c:v>
                </c:pt>
                <c:pt idx="6">
                  <c:v>0.87484872793508128</c:v>
                </c:pt>
                <c:pt idx="7">
                  <c:v>0.87484872793508128</c:v>
                </c:pt>
                <c:pt idx="8">
                  <c:v>0.87484872793508128</c:v>
                </c:pt>
                <c:pt idx="9">
                  <c:v>0.87484872793508128</c:v>
                </c:pt>
                <c:pt idx="10">
                  <c:v>0.87484872793508128</c:v>
                </c:pt>
                <c:pt idx="11">
                  <c:v>0.87484872793508128</c:v>
                </c:pt>
                <c:pt idx="12">
                  <c:v>0.87484872793508128</c:v>
                </c:pt>
                <c:pt idx="13">
                  <c:v>0.87484872793508128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F1F-437D-A85A-2EB7644B1490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Meeting'!$G$2:$G$15</c:f>
              <c:numCache>
                <c:formatCode>0%</c:formatCode>
                <c:ptCount val="14"/>
                <c:pt idx="0">
                  <c:v>0.84050056908850646</c:v>
                </c:pt>
                <c:pt idx="1">
                  <c:v>0.84295936880423405</c:v>
                </c:pt>
                <c:pt idx="2">
                  <c:v>0.84295936880423405</c:v>
                </c:pt>
                <c:pt idx="3">
                  <c:v>0.84295936880423405</c:v>
                </c:pt>
                <c:pt idx="4" formatCode="0.0000">
                  <c:v>0.84295936880423405</c:v>
                </c:pt>
                <c:pt idx="5" formatCode="0.0000">
                  <c:v>0.84295936880423405</c:v>
                </c:pt>
                <c:pt idx="6" formatCode="0.0000">
                  <c:v>0.84295936880423405</c:v>
                </c:pt>
                <c:pt idx="7" formatCode="0.0000">
                  <c:v>0.84295936880423405</c:v>
                </c:pt>
                <c:pt idx="8" formatCode="0.0000">
                  <c:v>0.84295936880423405</c:v>
                </c:pt>
                <c:pt idx="9" formatCode="0.0000">
                  <c:v>0.84295936880423405</c:v>
                </c:pt>
                <c:pt idx="10" formatCode="0.0000">
                  <c:v>0.84295936880423405</c:v>
                </c:pt>
                <c:pt idx="11" formatCode="0.0000">
                  <c:v>0.84295936880423405</c:v>
                </c:pt>
                <c:pt idx="12" formatCode="0.0000">
                  <c:v>0.84295936880423405</c:v>
                </c:pt>
                <c:pt idx="13" formatCode="0.0000">
                  <c:v>0.82533359099759984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F1F-437D-A85A-2EB7644B1490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Meeting'!$H$2:$H$15</c:f>
              <c:numCache>
                <c:formatCode>0%</c:formatCode>
                <c:ptCount val="14"/>
                <c:pt idx="0">
                  <c:v>0.80861120995765923</c:v>
                </c:pt>
                <c:pt idx="1">
                  <c:v>0.81107000967338683</c:v>
                </c:pt>
                <c:pt idx="2">
                  <c:v>0.81107000967338683</c:v>
                </c:pt>
                <c:pt idx="3">
                  <c:v>0.81107000967338683</c:v>
                </c:pt>
                <c:pt idx="4" formatCode="0.0000">
                  <c:v>0.81107000967338683</c:v>
                </c:pt>
                <c:pt idx="5" formatCode="0.0000">
                  <c:v>0.81107000967338683</c:v>
                </c:pt>
                <c:pt idx="6" formatCode="0.0000">
                  <c:v>0.81107000967338683</c:v>
                </c:pt>
                <c:pt idx="7" formatCode="0.0000">
                  <c:v>0.81107000967338683</c:v>
                </c:pt>
                <c:pt idx="8" formatCode="0.0000">
                  <c:v>0.81107000967338683</c:v>
                </c:pt>
                <c:pt idx="9" formatCode="0.0000">
                  <c:v>0.81107000967338683</c:v>
                </c:pt>
                <c:pt idx="10" formatCode="0.0000">
                  <c:v>0.81107000967338683</c:v>
                </c:pt>
                <c:pt idx="11" formatCode="0.0000">
                  <c:v>0.81107000967338683</c:v>
                </c:pt>
                <c:pt idx="12" formatCode="0.0000">
                  <c:v>0.81107000967338683</c:v>
                </c:pt>
                <c:pt idx="13" formatCode="0.0000">
                  <c:v>0.7758184540601184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F1F-437D-A85A-2EB7644B1490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9CC7CE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8559912888571373"/>
                  <c:y val="-4.49241675033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F1F-437D-A85A-2EB7644B149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Meeting'!$A$2:$A$15</c:f>
              <c:strCache>
                <c:ptCount val="14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  <c:pt idx="10">
                  <c:v>May. 2022 (n=136)</c:v>
                </c:pt>
                <c:pt idx="11">
                  <c:v>June. 2022 (n=139)</c:v>
                </c:pt>
                <c:pt idx="12">
                  <c:v>July. 2022 (n=154)</c:v>
                </c:pt>
                <c:pt idx="13">
                  <c:v>August. 2022 (n=188)</c:v>
                </c:pt>
              </c:strCache>
            </c:strRef>
          </c:cat>
          <c:val>
            <c:numRef>
              <c:f>'Compliance Research Meeting'!$I$2:$I$15</c:f>
              <c:numCache>
                <c:formatCode>0%</c:formatCode>
                <c:ptCount val="14"/>
                <c:pt idx="0">
                  <c:v>0.776721850826812</c:v>
                </c:pt>
                <c:pt idx="1">
                  <c:v>0.7791806505425396</c:v>
                </c:pt>
                <c:pt idx="2">
                  <c:v>0.7791806505425396</c:v>
                </c:pt>
                <c:pt idx="3">
                  <c:v>0.7791806505425396</c:v>
                </c:pt>
                <c:pt idx="4">
                  <c:v>0.7791806505425396</c:v>
                </c:pt>
                <c:pt idx="5">
                  <c:v>0.7791806505425396</c:v>
                </c:pt>
                <c:pt idx="6">
                  <c:v>0.7791806505425396</c:v>
                </c:pt>
                <c:pt idx="7">
                  <c:v>0.7791806505425396</c:v>
                </c:pt>
                <c:pt idx="8">
                  <c:v>0.7791806505425396</c:v>
                </c:pt>
                <c:pt idx="9">
                  <c:v>0.7791806505425396</c:v>
                </c:pt>
                <c:pt idx="10">
                  <c:v>0.7791806505425396</c:v>
                </c:pt>
                <c:pt idx="11">
                  <c:v>0.7791806505425396</c:v>
                </c:pt>
                <c:pt idx="12">
                  <c:v>0.7791806505425396</c:v>
                </c:pt>
                <c:pt idx="13">
                  <c:v>0.78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F1F-437D-A85A-2EB7644B14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5.5190370724831758E-3"/>
              <c:y val="0.2032968795567220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How Physician Compliance with the RHO Algorithm Impacts Duration of HOT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571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'RecordedHomeOximetry-Compliance'!$H$2:$H$41</c:f>
              <c:numCache>
                <c:formatCode>General</c:formatCode>
                <c:ptCount val="40"/>
                <c:pt idx="0">
                  <c:v>90</c:v>
                </c:pt>
                <c:pt idx="1">
                  <c:v>86.666666669999998</c:v>
                </c:pt>
                <c:pt idx="2">
                  <c:v>84.61538462</c:v>
                </c:pt>
                <c:pt idx="3">
                  <c:v>100</c:v>
                </c:pt>
                <c:pt idx="4">
                  <c:v>100</c:v>
                </c:pt>
                <c:pt idx="5">
                  <c:v>91.666666669999998</c:v>
                </c:pt>
                <c:pt idx="6">
                  <c:v>100</c:v>
                </c:pt>
                <c:pt idx="7">
                  <c:v>97.222222220000006</c:v>
                </c:pt>
                <c:pt idx="8">
                  <c:v>100</c:v>
                </c:pt>
                <c:pt idx="9">
                  <c:v>100</c:v>
                </c:pt>
                <c:pt idx="10">
                  <c:v>90.7</c:v>
                </c:pt>
                <c:pt idx="11">
                  <c:v>90</c:v>
                </c:pt>
                <c:pt idx="12">
                  <c:v>93.333333333333329</c:v>
                </c:pt>
                <c:pt idx="13">
                  <c:v>100</c:v>
                </c:pt>
                <c:pt idx="14">
                  <c:v>83.333333333333343</c:v>
                </c:pt>
                <c:pt idx="15">
                  <c:v>100</c:v>
                </c:pt>
                <c:pt idx="16">
                  <c:v>100</c:v>
                </c:pt>
                <c:pt idx="17">
                  <c:v>94.285714290000001</c:v>
                </c:pt>
                <c:pt idx="18">
                  <c:v>80.952380950000006</c:v>
                </c:pt>
                <c:pt idx="19">
                  <c:v>80</c:v>
                </c:pt>
                <c:pt idx="20">
                  <c:v>90.47619048</c:v>
                </c:pt>
                <c:pt idx="21">
                  <c:v>100</c:v>
                </c:pt>
                <c:pt idx="22">
                  <c:v>87.5</c:v>
                </c:pt>
                <c:pt idx="23">
                  <c:v>87.5</c:v>
                </c:pt>
                <c:pt idx="24">
                  <c:v>54.545454545454547</c:v>
                </c:pt>
                <c:pt idx="25">
                  <c:v>66.666666666666671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75.675675675675677</c:v>
                </c:pt>
                <c:pt idx="35">
                  <c:v>79.411764705882348</c:v>
                </c:pt>
                <c:pt idx="36">
                  <c:v>94.444444444444443</c:v>
                </c:pt>
                <c:pt idx="37">
                  <c:v>100</c:v>
                </c:pt>
                <c:pt idx="38">
                  <c:v>87.5</c:v>
                </c:pt>
                <c:pt idx="39">
                  <c:v>94.444444444444443</c:v>
                </c:pt>
              </c:numCache>
            </c:numRef>
          </c:xVal>
          <c:yVal>
            <c:numRef>
              <c:f>'RecordedHomeOximetry-Compliance'!$I$2:$I$41</c:f>
              <c:numCache>
                <c:formatCode>General</c:formatCode>
                <c:ptCount val="40"/>
                <c:pt idx="0">
                  <c:v>62</c:v>
                </c:pt>
                <c:pt idx="1">
                  <c:v>53</c:v>
                </c:pt>
                <c:pt idx="2">
                  <c:v>38</c:v>
                </c:pt>
                <c:pt idx="3">
                  <c:v>27</c:v>
                </c:pt>
                <c:pt idx="4">
                  <c:v>90</c:v>
                </c:pt>
                <c:pt idx="5">
                  <c:v>127</c:v>
                </c:pt>
                <c:pt idx="6">
                  <c:v>28</c:v>
                </c:pt>
                <c:pt idx="7">
                  <c:v>120</c:v>
                </c:pt>
                <c:pt idx="8">
                  <c:v>25</c:v>
                </c:pt>
                <c:pt idx="9">
                  <c:v>83</c:v>
                </c:pt>
                <c:pt idx="10">
                  <c:v>245</c:v>
                </c:pt>
                <c:pt idx="11">
                  <c:v>28</c:v>
                </c:pt>
                <c:pt idx="12">
                  <c:v>152</c:v>
                </c:pt>
                <c:pt idx="13">
                  <c:v>60</c:v>
                </c:pt>
                <c:pt idx="14">
                  <c:v>96</c:v>
                </c:pt>
                <c:pt idx="15">
                  <c:v>13</c:v>
                </c:pt>
                <c:pt idx="16">
                  <c:v>9</c:v>
                </c:pt>
                <c:pt idx="17">
                  <c:v>119</c:v>
                </c:pt>
                <c:pt idx="18">
                  <c:v>65</c:v>
                </c:pt>
                <c:pt idx="19">
                  <c:v>42</c:v>
                </c:pt>
                <c:pt idx="20">
                  <c:v>64</c:v>
                </c:pt>
                <c:pt idx="21">
                  <c:v>19</c:v>
                </c:pt>
                <c:pt idx="22">
                  <c:v>19</c:v>
                </c:pt>
                <c:pt idx="23">
                  <c:v>77</c:v>
                </c:pt>
                <c:pt idx="24">
                  <c:v>40</c:v>
                </c:pt>
                <c:pt idx="25">
                  <c:v>60</c:v>
                </c:pt>
                <c:pt idx="26">
                  <c:v>22</c:v>
                </c:pt>
                <c:pt idx="27">
                  <c:v>77</c:v>
                </c:pt>
                <c:pt idx="28">
                  <c:v>28</c:v>
                </c:pt>
                <c:pt idx="29">
                  <c:v>23</c:v>
                </c:pt>
                <c:pt idx="30">
                  <c:v>77</c:v>
                </c:pt>
                <c:pt idx="31">
                  <c:v>33</c:v>
                </c:pt>
                <c:pt idx="32">
                  <c:v>7</c:v>
                </c:pt>
                <c:pt idx="33">
                  <c:v>17</c:v>
                </c:pt>
                <c:pt idx="34">
                  <c:v>119</c:v>
                </c:pt>
                <c:pt idx="35">
                  <c:v>112</c:v>
                </c:pt>
                <c:pt idx="36">
                  <c:v>75</c:v>
                </c:pt>
                <c:pt idx="37">
                  <c:v>36</c:v>
                </c:pt>
                <c:pt idx="38">
                  <c:v>38</c:v>
                </c:pt>
                <c:pt idx="39">
                  <c:v>186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13C-4098-8D5C-4622460A0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7076064"/>
        <c:axId val="657060256"/>
      </c:scatterChart>
      <c:valAx>
        <c:axId val="657076064"/>
        <c:scaling>
          <c:orientation val="minMax"/>
          <c:max val="100"/>
          <c:min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Compliance Rate (Individual Infant)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060256"/>
        <c:crosses val="autoZero"/>
        <c:crossBetween val="midCat"/>
        <c:majorUnit val="5"/>
      </c:valAx>
      <c:valAx>
        <c:axId val="657060256"/>
        <c:scaling>
          <c:orientation val="minMax"/>
          <c:max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Duration of Home Oxygen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076064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Site Compliance Rate and Impact on Average HOT Duration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Average HOT Duration (days)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Analysis!$A$15:$A$20</c:f>
              <c:strCache>
                <c:ptCount val="6"/>
                <c:pt idx="0">
                  <c:v>E</c:v>
                </c:pt>
                <c:pt idx="1">
                  <c:v>N</c:v>
                </c:pt>
                <c:pt idx="2">
                  <c:v>F</c:v>
                </c:pt>
                <c:pt idx="3">
                  <c:v>K</c:v>
                </c:pt>
                <c:pt idx="4">
                  <c:v>A</c:v>
                </c:pt>
                <c:pt idx="5">
                  <c:v>B</c:v>
                </c:pt>
              </c:strCache>
            </c:strRef>
          </c:cat>
          <c:val>
            <c:numRef>
              <c:f>Analysis!$G$15:$G$20</c:f>
              <c:numCache>
                <c:formatCode>General</c:formatCode>
                <c:ptCount val="6"/>
                <c:pt idx="0">
                  <c:v>112.33333333333333</c:v>
                </c:pt>
                <c:pt idx="1">
                  <c:v>112</c:v>
                </c:pt>
                <c:pt idx="2">
                  <c:v>105.5</c:v>
                </c:pt>
                <c:pt idx="3">
                  <c:v>50.428571428571431</c:v>
                </c:pt>
                <c:pt idx="4">
                  <c:v>46</c:v>
                </c:pt>
                <c:pt idx="5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19-40D3-977D-FCFB892A7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4890271"/>
        <c:axId val="844891103"/>
      </c:barChart>
      <c:lineChart>
        <c:grouping val="standard"/>
        <c:varyColors val="0"/>
        <c:ser>
          <c:idx val="1"/>
          <c:order val="1"/>
          <c:tx>
            <c:v>Compliance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571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Analysis!$A$15:$A$20</c:f>
              <c:strCache>
                <c:ptCount val="6"/>
                <c:pt idx="0">
                  <c:v>E</c:v>
                </c:pt>
                <c:pt idx="1">
                  <c:v>N</c:v>
                </c:pt>
                <c:pt idx="2">
                  <c:v>F</c:v>
                </c:pt>
                <c:pt idx="3">
                  <c:v>K</c:v>
                </c:pt>
                <c:pt idx="4">
                  <c:v>A</c:v>
                </c:pt>
                <c:pt idx="5">
                  <c:v>B</c:v>
                </c:pt>
              </c:strCache>
            </c:strRef>
          </c:cat>
          <c:val>
            <c:numRef>
              <c:f>Analysis!$E$15:$E$20</c:f>
              <c:numCache>
                <c:formatCode>0.00%</c:formatCode>
                <c:ptCount val="6"/>
                <c:pt idx="0">
                  <c:v>0.89240506329113922</c:v>
                </c:pt>
                <c:pt idx="1">
                  <c:v>0.74011299435028244</c:v>
                </c:pt>
                <c:pt idx="2">
                  <c:v>0.88086642599277976</c:v>
                </c:pt>
                <c:pt idx="3">
                  <c:v>0.94399999999999995</c:v>
                </c:pt>
                <c:pt idx="4">
                  <c:v>0.79710144927536231</c:v>
                </c:pt>
                <c:pt idx="5">
                  <c:v>0.98804780876494025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719-40D3-977D-FCFB892A7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5641199"/>
        <c:axId val="1205637039"/>
      </c:lineChart>
      <c:catAx>
        <c:axId val="8448902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Sites (n &gt; 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891103"/>
        <c:crosses val="autoZero"/>
        <c:auto val="1"/>
        <c:lblAlgn val="ctr"/>
        <c:lblOffset val="100"/>
        <c:noMultiLvlLbl val="0"/>
      </c:catAx>
      <c:valAx>
        <c:axId val="844891103"/>
        <c:scaling>
          <c:orientation val="minMax"/>
          <c:max val="1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HOT Duration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890271"/>
        <c:crosses val="autoZero"/>
        <c:crossBetween val="between"/>
        <c:majorUnit val="20"/>
      </c:valAx>
      <c:valAx>
        <c:axId val="1205637039"/>
        <c:scaling>
          <c:orientation val="minMax"/>
          <c:max val="1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Compliance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641199"/>
        <c:crosses val="max"/>
        <c:crossBetween val="between"/>
      </c:valAx>
      <c:catAx>
        <c:axId val="1205641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05637039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/>
              <a:t>UNADJUSTED:</a:t>
            </a:r>
            <a:r>
              <a:rPr lang="en-US" sz="1600" dirty="0"/>
              <a:t> Sites' Average Starting O2 Flow Rate Compared to Average HOT Duration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Average HOT Duration (days)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Analysis!$A$15:$A$20</c:f>
              <c:strCache>
                <c:ptCount val="6"/>
                <c:pt idx="0">
                  <c:v>E</c:v>
                </c:pt>
                <c:pt idx="1">
                  <c:v>N</c:v>
                </c:pt>
                <c:pt idx="2">
                  <c:v>F</c:v>
                </c:pt>
                <c:pt idx="3">
                  <c:v>K</c:v>
                </c:pt>
                <c:pt idx="4">
                  <c:v>A</c:v>
                </c:pt>
                <c:pt idx="5">
                  <c:v>B</c:v>
                </c:pt>
              </c:strCache>
            </c:strRef>
          </c:cat>
          <c:val>
            <c:numRef>
              <c:f>Analysis!$G$15:$G$20</c:f>
              <c:numCache>
                <c:formatCode>General</c:formatCode>
                <c:ptCount val="6"/>
                <c:pt idx="0">
                  <c:v>112.33333333333333</c:v>
                </c:pt>
                <c:pt idx="1">
                  <c:v>112</c:v>
                </c:pt>
                <c:pt idx="2">
                  <c:v>105.5</c:v>
                </c:pt>
                <c:pt idx="3">
                  <c:v>50.428571428571431</c:v>
                </c:pt>
                <c:pt idx="4">
                  <c:v>46</c:v>
                </c:pt>
                <c:pt idx="5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71-434A-B551-35E2F82C5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9626479"/>
        <c:axId val="1159622319"/>
      </c:barChart>
      <c:lineChart>
        <c:grouping val="standard"/>
        <c:varyColors val="0"/>
        <c:ser>
          <c:idx val="1"/>
          <c:order val="1"/>
          <c:tx>
            <c:v>Average Starting O2 (cc/min)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571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Analysis!$A$15:$A$20</c:f>
              <c:strCache>
                <c:ptCount val="6"/>
                <c:pt idx="0">
                  <c:v>E</c:v>
                </c:pt>
                <c:pt idx="1">
                  <c:v>N</c:v>
                </c:pt>
                <c:pt idx="2">
                  <c:v>F</c:v>
                </c:pt>
                <c:pt idx="3">
                  <c:v>K</c:v>
                </c:pt>
                <c:pt idx="4">
                  <c:v>A</c:v>
                </c:pt>
                <c:pt idx="5">
                  <c:v>B</c:v>
                </c:pt>
              </c:strCache>
            </c:strRef>
          </c:cat>
          <c:val>
            <c:numRef>
              <c:f>Analysis!$H$15:$H$20</c:f>
              <c:numCache>
                <c:formatCode>General</c:formatCode>
                <c:ptCount val="6"/>
                <c:pt idx="0">
                  <c:v>357</c:v>
                </c:pt>
                <c:pt idx="1">
                  <c:v>310</c:v>
                </c:pt>
                <c:pt idx="2">
                  <c:v>200</c:v>
                </c:pt>
                <c:pt idx="3">
                  <c:v>446</c:v>
                </c:pt>
                <c:pt idx="4">
                  <c:v>625</c:v>
                </c:pt>
                <c:pt idx="5">
                  <c:v>168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71-434A-B551-35E2F82C5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8567055"/>
        <c:axId val="1298560399"/>
      </c:lineChart>
      <c:catAx>
        <c:axId val="1159626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Sites (n &gt; 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9622319"/>
        <c:crosses val="autoZero"/>
        <c:auto val="1"/>
        <c:lblAlgn val="ctr"/>
        <c:lblOffset val="100"/>
        <c:noMultiLvlLbl val="0"/>
      </c:catAx>
      <c:valAx>
        <c:axId val="1159622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HOT Duration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9626479"/>
        <c:crosses val="autoZero"/>
        <c:crossBetween val="between"/>
      </c:valAx>
      <c:valAx>
        <c:axId val="129856039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Starting O2 (cc/min)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8567055"/>
        <c:crosses val="max"/>
        <c:crossBetween val="between"/>
      </c:valAx>
      <c:catAx>
        <c:axId val="12985670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85603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hyperlink" Target="mailto:RHOProgram@umassmed.edu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mailto:RHOProgram@umassmed.edu" TargetMode="External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ED338D-2281-45B9-8522-4755B85D5969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E8ED048-2C8C-4498-B1E2-8573FCA3D70C}">
      <dgm:prSet/>
      <dgm:spPr/>
      <dgm:t>
        <a:bodyPr/>
        <a:lstStyle/>
        <a:p>
          <a:pPr>
            <a:defRPr cap="all"/>
          </a:pPr>
          <a:r>
            <a:rPr lang="en-US"/>
            <a:t>Please now send all enrollment updates to </a:t>
          </a:r>
          <a:r>
            <a:rPr lang="en-US">
              <a:hlinkClick xmlns:r="http://schemas.openxmlformats.org/officeDocument/2006/relationships" r:id="rId1"/>
            </a:rPr>
            <a:t>RHOProgram@umassmed.edu</a:t>
          </a:r>
          <a:r>
            <a:rPr lang="en-US"/>
            <a:t> </a:t>
          </a:r>
        </a:p>
      </dgm:t>
    </dgm:pt>
    <dgm:pt modelId="{4EBDB791-501A-4308-A543-116159731FB7}" type="parTrans" cxnId="{53CF3114-C0A5-4CEF-B7AB-816710EC4B1C}">
      <dgm:prSet/>
      <dgm:spPr/>
      <dgm:t>
        <a:bodyPr/>
        <a:lstStyle/>
        <a:p>
          <a:endParaRPr lang="en-US"/>
        </a:p>
      </dgm:t>
    </dgm:pt>
    <dgm:pt modelId="{48541C86-6C18-46DC-8D7C-8E644A87B3DA}" type="sibTrans" cxnId="{53CF3114-C0A5-4CEF-B7AB-816710EC4B1C}">
      <dgm:prSet/>
      <dgm:spPr/>
      <dgm:t>
        <a:bodyPr/>
        <a:lstStyle/>
        <a:p>
          <a:endParaRPr lang="en-US"/>
        </a:p>
      </dgm:t>
    </dgm:pt>
    <dgm:pt modelId="{BC2AF595-13A2-43B6-9F94-8479AA4F7EEA}">
      <dgm:prSet/>
      <dgm:spPr/>
      <dgm:t>
        <a:bodyPr/>
        <a:lstStyle/>
        <a:p>
          <a:pPr>
            <a:defRPr cap="all"/>
          </a:pPr>
          <a:r>
            <a:rPr lang="en-US"/>
            <a:t>All UMMS RHO members have access and can address questions/queries in a timely manner</a:t>
          </a:r>
        </a:p>
      </dgm:t>
    </dgm:pt>
    <dgm:pt modelId="{0AB2BFA9-2493-40E3-81F4-F14ECB885484}" type="parTrans" cxnId="{12D6BF15-73E2-457C-9F3C-E15A35BA8A1D}">
      <dgm:prSet/>
      <dgm:spPr/>
      <dgm:t>
        <a:bodyPr/>
        <a:lstStyle/>
        <a:p>
          <a:endParaRPr lang="en-US"/>
        </a:p>
      </dgm:t>
    </dgm:pt>
    <dgm:pt modelId="{C54C9D93-F40A-4BF5-918B-62D1165ACCC6}" type="sibTrans" cxnId="{12D6BF15-73E2-457C-9F3C-E15A35BA8A1D}">
      <dgm:prSet/>
      <dgm:spPr/>
      <dgm:t>
        <a:bodyPr/>
        <a:lstStyle/>
        <a:p>
          <a:endParaRPr lang="en-US"/>
        </a:p>
      </dgm:t>
    </dgm:pt>
    <dgm:pt modelId="{C554242C-0631-4E02-9E02-CC94C0D20832}" type="pres">
      <dgm:prSet presAssocID="{5FED338D-2281-45B9-8522-4755B85D5969}" presName="root" presStyleCnt="0">
        <dgm:presLayoutVars>
          <dgm:dir/>
          <dgm:resizeHandles val="exact"/>
        </dgm:presLayoutVars>
      </dgm:prSet>
      <dgm:spPr/>
    </dgm:pt>
    <dgm:pt modelId="{B445D5B2-EAA2-4944-A12E-CB48B0026240}" type="pres">
      <dgm:prSet presAssocID="{3E8ED048-2C8C-4498-B1E2-8573FCA3D70C}" presName="compNode" presStyleCnt="0"/>
      <dgm:spPr/>
    </dgm:pt>
    <dgm:pt modelId="{6EF17484-A04D-42AC-9B3B-FE959F4BE329}" type="pres">
      <dgm:prSet presAssocID="{3E8ED048-2C8C-4498-B1E2-8573FCA3D70C}" presName="iconBgRect" presStyleLbl="bgShp" presStyleIdx="0" presStyleCnt="2"/>
      <dgm:spPr/>
    </dgm:pt>
    <dgm:pt modelId="{6691A304-8F43-4D57-933F-F0A3D915E92D}" type="pres">
      <dgm:prSet presAssocID="{3E8ED048-2C8C-4498-B1E2-8573FCA3D70C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7C5BF213-7FBF-4612-B660-837AF1BCE36F}" type="pres">
      <dgm:prSet presAssocID="{3E8ED048-2C8C-4498-B1E2-8573FCA3D70C}" presName="spaceRect" presStyleCnt="0"/>
      <dgm:spPr/>
    </dgm:pt>
    <dgm:pt modelId="{3ED5607B-578A-475C-94BA-6804A90BB36A}" type="pres">
      <dgm:prSet presAssocID="{3E8ED048-2C8C-4498-B1E2-8573FCA3D70C}" presName="textRect" presStyleLbl="revTx" presStyleIdx="0" presStyleCnt="2">
        <dgm:presLayoutVars>
          <dgm:chMax val="1"/>
          <dgm:chPref val="1"/>
        </dgm:presLayoutVars>
      </dgm:prSet>
      <dgm:spPr/>
    </dgm:pt>
    <dgm:pt modelId="{21EFD850-C702-4DEF-B921-7644F65E44C0}" type="pres">
      <dgm:prSet presAssocID="{48541C86-6C18-46DC-8D7C-8E644A87B3DA}" presName="sibTrans" presStyleCnt="0"/>
      <dgm:spPr/>
    </dgm:pt>
    <dgm:pt modelId="{4441CE7F-590B-4FE1-9AE4-59FAD3A60482}" type="pres">
      <dgm:prSet presAssocID="{BC2AF595-13A2-43B6-9F94-8479AA4F7EEA}" presName="compNode" presStyleCnt="0"/>
      <dgm:spPr/>
    </dgm:pt>
    <dgm:pt modelId="{C7FF6299-37BC-4927-B3DD-3A742396A8A7}" type="pres">
      <dgm:prSet presAssocID="{BC2AF595-13A2-43B6-9F94-8479AA4F7EEA}" presName="iconBgRect" presStyleLbl="bgShp" presStyleIdx="1" presStyleCnt="2"/>
      <dgm:spPr/>
    </dgm:pt>
    <dgm:pt modelId="{F7B5C116-0CEB-43D5-8ABF-954D078BE9A9}" type="pres">
      <dgm:prSet presAssocID="{BC2AF595-13A2-43B6-9F94-8479AA4F7EEA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F7B0D0AC-B38D-4B23-AA41-2EAFB0C41B89}" type="pres">
      <dgm:prSet presAssocID="{BC2AF595-13A2-43B6-9F94-8479AA4F7EEA}" presName="spaceRect" presStyleCnt="0"/>
      <dgm:spPr/>
    </dgm:pt>
    <dgm:pt modelId="{F71C65C0-FF92-4EA2-9469-A5BD564897A3}" type="pres">
      <dgm:prSet presAssocID="{BC2AF595-13A2-43B6-9F94-8479AA4F7EEA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3CF3114-C0A5-4CEF-B7AB-816710EC4B1C}" srcId="{5FED338D-2281-45B9-8522-4755B85D5969}" destId="{3E8ED048-2C8C-4498-B1E2-8573FCA3D70C}" srcOrd="0" destOrd="0" parTransId="{4EBDB791-501A-4308-A543-116159731FB7}" sibTransId="{48541C86-6C18-46DC-8D7C-8E644A87B3DA}"/>
    <dgm:cxn modelId="{12D6BF15-73E2-457C-9F3C-E15A35BA8A1D}" srcId="{5FED338D-2281-45B9-8522-4755B85D5969}" destId="{BC2AF595-13A2-43B6-9F94-8479AA4F7EEA}" srcOrd="1" destOrd="0" parTransId="{0AB2BFA9-2493-40E3-81F4-F14ECB885484}" sibTransId="{C54C9D93-F40A-4BF5-918B-62D1165ACCC6}"/>
    <dgm:cxn modelId="{AADC47A1-F5F5-49F6-8912-4E48D30D94E0}" type="presOf" srcId="{BC2AF595-13A2-43B6-9F94-8479AA4F7EEA}" destId="{F71C65C0-FF92-4EA2-9469-A5BD564897A3}" srcOrd="0" destOrd="0" presId="urn:microsoft.com/office/officeart/2018/5/layout/IconCircleLabelList"/>
    <dgm:cxn modelId="{505779B8-863F-43E9-88F7-3A492E358438}" type="presOf" srcId="{3E8ED048-2C8C-4498-B1E2-8573FCA3D70C}" destId="{3ED5607B-578A-475C-94BA-6804A90BB36A}" srcOrd="0" destOrd="0" presId="urn:microsoft.com/office/officeart/2018/5/layout/IconCircleLabelList"/>
    <dgm:cxn modelId="{3FF7B0D0-9556-4B4A-86C0-6444CA202705}" type="presOf" srcId="{5FED338D-2281-45B9-8522-4755B85D5969}" destId="{C554242C-0631-4E02-9E02-CC94C0D20832}" srcOrd="0" destOrd="0" presId="urn:microsoft.com/office/officeart/2018/5/layout/IconCircleLabelList"/>
    <dgm:cxn modelId="{D76DB32A-BFFC-4934-B813-C447CA1FBD34}" type="presParOf" srcId="{C554242C-0631-4E02-9E02-CC94C0D20832}" destId="{B445D5B2-EAA2-4944-A12E-CB48B0026240}" srcOrd="0" destOrd="0" presId="urn:microsoft.com/office/officeart/2018/5/layout/IconCircleLabelList"/>
    <dgm:cxn modelId="{444A3209-8D5E-45CE-8F4B-ACD8F270A4A3}" type="presParOf" srcId="{B445D5B2-EAA2-4944-A12E-CB48B0026240}" destId="{6EF17484-A04D-42AC-9B3B-FE959F4BE329}" srcOrd="0" destOrd="0" presId="urn:microsoft.com/office/officeart/2018/5/layout/IconCircleLabelList"/>
    <dgm:cxn modelId="{072FD507-AAAC-4FBC-89ED-EEFD5A0F21E8}" type="presParOf" srcId="{B445D5B2-EAA2-4944-A12E-CB48B0026240}" destId="{6691A304-8F43-4D57-933F-F0A3D915E92D}" srcOrd="1" destOrd="0" presId="urn:microsoft.com/office/officeart/2018/5/layout/IconCircleLabelList"/>
    <dgm:cxn modelId="{F3907BC9-DA6A-44A3-AF93-322B2AA2FDB4}" type="presParOf" srcId="{B445D5B2-EAA2-4944-A12E-CB48B0026240}" destId="{7C5BF213-7FBF-4612-B660-837AF1BCE36F}" srcOrd="2" destOrd="0" presId="urn:microsoft.com/office/officeart/2018/5/layout/IconCircleLabelList"/>
    <dgm:cxn modelId="{2A4EA6DF-0797-4C4F-ACD6-BA5F69CB37AA}" type="presParOf" srcId="{B445D5B2-EAA2-4944-A12E-CB48B0026240}" destId="{3ED5607B-578A-475C-94BA-6804A90BB36A}" srcOrd="3" destOrd="0" presId="urn:microsoft.com/office/officeart/2018/5/layout/IconCircleLabelList"/>
    <dgm:cxn modelId="{DECB8919-A5FF-450F-AB4D-2186752485FB}" type="presParOf" srcId="{C554242C-0631-4E02-9E02-CC94C0D20832}" destId="{21EFD850-C702-4DEF-B921-7644F65E44C0}" srcOrd="1" destOrd="0" presId="urn:microsoft.com/office/officeart/2018/5/layout/IconCircleLabelList"/>
    <dgm:cxn modelId="{8D89D4E5-BBB2-47BE-94FC-16A130D36FE9}" type="presParOf" srcId="{C554242C-0631-4E02-9E02-CC94C0D20832}" destId="{4441CE7F-590B-4FE1-9AE4-59FAD3A60482}" srcOrd="2" destOrd="0" presId="urn:microsoft.com/office/officeart/2018/5/layout/IconCircleLabelList"/>
    <dgm:cxn modelId="{B16AA3AF-8702-48EA-B41F-819582C57D54}" type="presParOf" srcId="{4441CE7F-590B-4FE1-9AE4-59FAD3A60482}" destId="{C7FF6299-37BC-4927-B3DD-3A742396A8A7}" srcOrd="0" destOrd="0" presId="urn:microsoft.com/office/officeart/2018/5/layout/IconCircleLabelList"/>
    <dgm:cxn modelId="{FC656A8A-0215-4726-9B3E-87E52567275D}" type="presParOf" srcId="{4441CE7F-590B-4FE1-9AE4-59FAD3A60482}" destId="{F7B5C116-0CEB-43D5-8ABF-954D078BE9A9}" srcOrd="1" destOrd="0" presId="urn:microsoft.com/office/officeart/2018/5/layout/IconCircleLabelList"/>
    <dgm:cxn modelId="{78673A18-5CD9-412E-8620-4166A7F470F4}" type="presParOf" srcId="{4441CE7F-590B-4FE1-9AE4-59FAD3A60482}" destId="{F7B0D0AC-B38D-4B23-AA41-2EAFB0C41B89}" srcOrd="2" destOrd="0" presId="urn:microsoft.com/office/officeart/2018/5/layout/IconCircleLabelList"/>
    <dgm:cxn modelId="{A848F547-812C-4A4A-BA2D-D94865E6AB75}" type="presParOf" srcId="{4441CE7F-590B-4FE1-9AE4-59FAD3A60482}" destId="{F71C65C0-FF92-4EA2-9469-A5BD564897A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17484-A04D-42AC-9B3B-FE959F4BE329}">
      <dsp:nvSpPr>
        <dsp:cNvPr id="0" name=""/>
        <dsp:cNvSpPr/>
      </dsp:nvSpPr>
      <dsp:spPr>
        <a:xfrm>
          <a:off x="2044800" y="6213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1A304-8F43-4D57-933F-F0A3D915E92D}">
      <dsp:nvSpPr>
        <dsp:cNvPr id="0" name=""/>
        <dsp:cNvSpPr/>
      </dsp:nvSpPr>
      <dsp:spPr>
        <a:xfrm>
          <a:off x="2512800" y="530137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5607B-578A-475C-94BA-6804A90BB36A}">
      <dsp:nvSpPr>
        <dsp:cNvPr id="0" name=""/>
        <dsp:cNvSpPr/>
      </dsp:nvSpPr>
      <dsp:spPr>
        <a:xfrm>
          <a:off x="1342800" y="294213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Please now send all enrollment updates to </a:t>
          </a:r>
          <a:r>
            <a:rPr lang="en-US" sz="1600" kern="1200">
              <a:hlinkClick xmlns:r="http://schemas.openxmlformats.org/officeDocument/2006/relationships" r:id="rId3"/>
            </a:rPr>
            <a:t>RHOProgram@umassmed.edu</a:t>
          </a:r>
          <a:r>
            <a:rPr lang="en-US" sz="1600" kern="1200"/>
            <a:t> </a:t>
          </a:r>
        </a:p>
      </dsp:txBody>
      <dsp:txXfrm>
        <a:off x="1342800" y="2942137"/>
        <a:ext cx="3600000" cy="720000"/>
      </dsp:txXfrm>
    </dsp:sp>
    <dsp:sp modelId="{C7FF6299-37BC-4927-B3DD-3A742396A8A7}">
      <dsp:nvSpPr>
        <dsp:cNvPr id="0" name=""/>
        <dsp:cNvSpPr/>
      </dsp:nvSpPr>
      <dsp:spPr>
        <a:xfrm>
          <a:off x="6274800" y="6213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B5C116-0CEB-43D5-8ABF-954D078BE9A9}">
      <dsp:nvSpPr>
        <dsp:cNvPr id="0" name=""/>
        <dsp:cNvSpPr/>
      </dsp:nvSpPr>
      <dsp:spPr>
        <a:xfrm>
          <a:off x="6742800" y="530137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C65C0-FF92-4EA2-9469-A5BD564897A3}">
      <dsp:nvSpPr>
        <dsp:cNvPr id="0" name=""/>
        <dsp:cNvSpPr/>
      </dsp:nvSpPr>
      <dsp:spPr>
        <a:xfrm>
          <a:off x="5572800" y="294213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All UMMS RHO members have access and can address questions/queries in a timely manner</a:t>
          </a:r>
        </a:p>
      </dsp:txBody>
      <dsp:txXfrm>
        <a:off x="5572800" y="2942137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0.10837</cdr:x>
      <cdr:y>0.47279</cdr:y>
    </cdr:from>
    <cdr:to>
      <cdr:x>0.13025</cdr:x>
      <cdr:y>0.51258</cdr:y>
    </cdr:to>
    <cdr:pic>
      <cdr:nvPicPr>
        <cdr:cNvPr id="5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6AE4BF56-367A-4171-B8A0-52FEAFBDA6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253" y="3168856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0.10955</cdr:x>
      <cdr:y>0.89807</cdr:y>
    </cdr:from>
    <cdr:to>
      <cdr:x>0.13091</cdr:x>
      <cdr:y>0.93786</cdr:y>
    </cdr:to>
    <cdr:pic>
      <cdr:nvPicPr>
        <cdr:cNvPr id="6" name="Graphic 13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5CC4421C-E56C-4781-A11C-50449E18B2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35654" y="6019283"/>
          <a:ext cx="26035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0.11368</cdr:x>
      <cdr:y>0.42518</cdr:y>
    </cdr:from>
    <cdr:to>
      <cdr:x>0.13556</cdr:x>
      <cdr:y>0.46497</cdr:y>
    </cdr:to>
    <cdr:pic>
      <cdr:nvPicPr>
        <cdr:cNvPr id="7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F709C9E-78AF-4436-9F83-C90996A89B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85937" y="2849792"/>
          <a:ext cx="266761" cy="26669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0.87284</cdr:x>
      <cdr:y>0.0521</cdr:y>
    </cdr:from>
    <cdr:to>
      <cdr:x>0.98782</cdr:x>
      <cdr:y>0.18765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64418502-9627-D430-051D-5F59AEF8D989}"/>
            </a:ext>
          </a:extLst>
        </cdr:cNvPr>
        <cdr:cNvSpPr/>
      </cdr:nvSpPr>
      <cdr:spPr>
        <a:xfrm xmlns:a="http://schemas.openxmlformats.org/drawingml/2006/main">
          <a:off x="5923563" y="181769"/>
          <a:ext cx="780322" cy="472855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5"/>
        </a:solidFill>
        <a:ln xmlns:a="http://schemas.openxmlformats.org/drawingml/2006/main" w="28575">
          <a:solidFill>
            <a:schemeClr val="accent5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001">
          <a:schemeClr val="dk2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0.90468</cdr:x>
      <cdr:y>0.08994</cdr:y>
    </cdr:from>
    <cdr:to>
      <cdr:x>1</cdr:x>
      <cdr:y>0.18522</cdr:y>
    </cdr:to>
    <cdr:sp macro="" textlink="">
      <cdr:nvSpPr>
        <cdr:cNvPr id="3" name="Text Box 13">
          <a:extLst xmlns:a="http://schemas.openxmlformats.org/drawingml/2006/main">
            <a:ext uri="{FF2B5EF4-FFF2-40B4-BE49-F238E27FC236}">
              <a16:creationId xmlns:a16="http://schemas.microsoft.com/office/drawing/2014/main" id="{AB44A064-E534-0C05-A7E1-11ADC01CE97C}"/>
            </a:ext>
          </a:extLst>
        </cdr:cNvPr>
        <cdr:cNvSpPr txBox="1"/>
      </cdr:nvSpPr>
      <cdr:spPr>
        <a:xfrm xmlns:a="http://schemas.openxmlformats.org/drawingml/2006/main">
          <a:off x="10765763" y="517794"/>
          <a:ext cx="1134315" cy="5485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400" b="1" dirty="0">
              <a:effectLst/>
              <a:latin typeface="Century Gothic" panose="020B0502020202020204" pitchFamily="34" charset="0"/>
              <a:ea typeface="Meiryo" panose="020B0604030504040204" pitchFamily="34" charset="-128"/>
              <a:cs typeface="Arial" panose="020B0604020202020204" pitchFamily="34" charset="0"/>
            </a:rPr>
            <a:t>Goal</a:t>
          </a:r>
        </a:p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ea typeface="Meiryo" panose="020B0604030504040204" pitchFamily="34" charset="-128"/>
              <a:cs typeface="Arial" panose="020B0604020202020204" pitchFamily="34" charset="0"/>
            </a:rPr>
            <a:t> </a:t>
          </a:r>
          <a:endParaRPr lang="en-US" sz="1100" dirty="0">
            <a:effectLst/>
            <a:ea typeface="Meiryo" panose="020B0604030504040204" pitchFamily="34" charset="-128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0.86726</cdr:x>
      <cdr:y>0.03374</cdr:y>
    </cdr:from>
    <cdr:to>
      <cdr:x>0.99365</cdr:x>
      <cdr:y>0.14826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9639086" y="185968"/>
          <a:ext cx="1404758" cy="631252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0.87847</cdr:x>
      <cdr:y>0.07509</cdr:y>
    </cdr:from>
    <cdr:to>
      <cdr:x>0.98244</cdr:x>
      <cdr:y>0.16225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9763679" y="413932"/>
          <a:ext cx="1155571" cy="4804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0.11511</cdr:x>
      <cdr:y>0.25116</cdr:y>
    </cdr:from>
    <cdr:to>
      <cdr:x>0.28605</cdr:x>
      <cdr:y>0.31316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1279414" y="1384424"/>
          <a:ext cx="1899907" cy="3417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/>
            <a:t>GOAL</a:t>
          </a:r>
        </a:p>
      </cdr:txBody>
    </cdr:sp>
  </cdr:relSizeAnchor>
  <cdr:relSizeAnchor xmlns:cdr="http://schemas.openxmlformats.org/drawingml/2006/chartDrawing">
    <cdr:from>
      <cdr:x>0.11935</cdr:x>
      <cdr:y>0.29618</cdr:y>
    </cdr:from>
    <cdr:to>
      <cdr:x>0.89217</cdr:x>
      <cdr:y>0.29618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449A4FA4-C163-5B64-97FF-DE7D761F377E}"/>
            </a:ext>
          </a:extLst>
        </cdr:cNvPr>
        <cdr:cNvCxnSpPr/>
      </cdr:nvCxnSpPr>
      <cdr:spPr>
        <a:xfrm xmlns:a="http://schemas.openxmlformats.org/drawingml/2006/main">
          <a:off x="1326523" y="1632574"/>
          <a:ext cx="8589492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262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28F4F-7331-4096-BB6A-1087F438DA9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24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hart" Target="../charts/chart1.xm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September 1,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3785-465A-4002-9FFC-2FDCA70D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3" y="378913"/>
            <a:ext cx="10515600" cy="735887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22549C"/>
                </a:solidFill>
              </a:rPr>
              <a:t>Family Engagement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62C4A-AC61-4AB3-8639-BEB740ABB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657" y="1262283"/>
            <a:ext cx="11461173" cy="4333433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The Family Engagement Pre and Post Implementation Survey Project has been approved by the UMass IRB</a:t>
            </a:r>
          </a:p>
          <a:p>
            <a:pPr lvl="1"/>
            <a:r>
              <a:rPr lang="en-US" sz="3600" dirty="0"/>
              <a:t>Instructions to submit to local IRBs sent out on 6/7</a:t>
            </a:r>
          </a:p>
          <a:p>
            <a:pPr lvl="1"/>
            <a:r>
              <a:rPr lang="en-US" sz="3600" dirty="0"/>
              <a:t>Please reach out to Heather with any questions 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085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0BB01-736D-F935-5786-2022E4B7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New Centralized Email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86C339-96ED-0F42-E0B4-4031DD817F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522585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2670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16F9C-E407-ECAE-417D-88E7F2104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Implementing the RHO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288E9-25B5-3DDC-40BB-21421293B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PCORI is interested in understanding the cost of implementing successful programs as standard of care</a:t>
            </a:r>
          </a:p>
          <a:p>
            <a:r>
              <a:rPr lang="en-US" dirty="0"/>
              <a:t>If awarded, we would be asking sites to complete a short survey with help from their CFO (or appropriate staff) on the cost of implementation at their site</a:t>
            </a:r>
          </a:p>
          <a:p>
            <a:r>
              <a:rPr lang="en-US" dirty="0"/>
              <a:t>Additionally, site’s will be queried at two-random times to collect data on the time spent carrying out RHO related tasks (bi-weekly phone calls, documentation, or telehealth visits)</a:t>
            </a:r>
          </a:p>
        </p:txBody>
      </p:sp>
    </p:spTree>
    <p:extLst>
      <p:ext uri="{BB962C8B-B14F-4D97-AF65-F5344CB8AC3E}">
        <p14:creationId xmlns:p14="http://schemas.microsoft.com/office/powerpoint/2010/main" val="3984944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0D8F4D1-74FE-2BB9-EB38-8F3F87F4B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690222"/>
              </p:ext>
            </p:extLst>
          </p:nvPr>
        </p:nvGraphicFramePr>
        <p:xfrm>
          <a:off x="141668" y="154546"/>
          <a:ext cx="11900078" cy="5756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0532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EAECBB8-2E8F-24ED-358E-BC06114313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420944"/>
              </p:ext>
            </p:extLst>
          </p:nvPr>
        </p:nvGraphicFramePr>
        <p:xfrm>
          <a:off x="154546" y="257577"/>
          <a:ext cx="11758411" cy="5653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A6192802-04ED-9A96-6325-8A40EBDDF1CA}"/>
              </a:ext>
            </a:extLst>
          </p:cNvPr>
          <p:cNvCxnSpPr>
            <a:cxnSpLocks/>
          </p:cNvCxnSpPr>
          <p:nvPr/>
        </p:nvCxnSpPr>
        <p:spPr>
          <a:xfrm rot="5400000">
            <a:off x="3045856" y="4977686"/>
            <a:ext cx="270452" cy="257576"/>
          </a:xfrm>
          <a:prstGeom prst="curved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964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9" y="53476"/>
            <a:ext cx="9593424" cy="109218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7EBA3-A895-4D6E-BCEB-29947B6116BA}"/>
              </a:ext>
            </a:extLst>
          </p:cNvPr>
          <p:cNvSpPr/>
          <p:nvPr/>
        </p:nvSpPr>
        <p:spPr>
          <a:xfrm>
            <a:off x="2684624" y="356677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0056C-8E41-4531-91BA-3CB793428D44}"/>
              </a:ext>
            </a:extLst>
          </p:cNvPr>
          <p:cNvSpPr/>
          <p:nvPr/>
        </p:nvSpPr>
        <p:spPr>
          <a:xfrm>
            <a:off x="2684623" y="3793576"/>
            <a:ext cx="576578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C9F3F-9741-4E78-9B28-0134F7AA66A1}"/>
              </a:ext>
            </a:extLst>
          </p:cNvPr>
          <p:cNvSpPr/>
          <p:nvPr/>
        </p:nvSpPr>
        <p:spPr>
          <a:xfrm>
            <a:off x="3694248" y="4658457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F6BE2-BF8C-4FDF-8A04-44D0807DA476}"/>
              </a:ext>
            </a:extLst>
          </p:cNvPr>
          <p:cNvSpPr/>
          <p:nvPr/>
        </p:nvSpPr>
        <p:spPr>
          <a:xfrm>
            <a:off x="3705327" y="4432968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DDD38-7971-41BA-A0EA-D01ECE91F65F}"/>
              </a:ext>
            </a:extLst>
          </p:cNvPr>
          <p:cNvSpPr/>
          <p:nvPr/>
        </p:nvSpPr>
        <p:spPr>
          <a:xfrm>
            <a:off x="3705327" y="5734297"/>
            <a:ext cx="57982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DC028-B269-40C7-9491-A2AE87329190}"/>
              </a:ext>
            </a:extLst>
          </p:cNvPr>
          <p:cNvSpPr/>
          <p:nvPr/>
        </p:nvSpPr>
        <p:spPr>
          <a:xfrm>
            <a:off x="5151212" y="4239821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C3D69-B333-477F-BB3C-151EF2B95896}"/>
              </a:ext>
            </a:extLst>
          </p:cNvPr>
          <p:cNvSpPr/>
          <p:nvPr/>
        </p:nvSpPr>
        <p:spPr>
          <a:xfrm>
            <a:off x="5158035" y="6175119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1C4A2-2C73-475B-A6B2-910CD54D1A44}"/>
              </a:ext>
            </a:extLst>
          </p:cNvPr>
          <p:cNvSpPr/>
          <p:nvPr/>
        </p:nvSpPr>
        <p:spPr>
          <a:xfrm>
            <a:off x="6673785" y="4656727"/>
            <a:ext cx="583743" cy="21701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29559-2B39-47B9-B016-719B5DE7C7D8}"/>
              </a:ext>
            </a:extLst>
          </p:cNvPr>
          <p:cNvSpPr/>
          <p:nvPr/>
        </p:nvSpPr>
        <p:spPr>
          <a:xfrm>
            <a:off x="7670569" y="4015607"/>
            <a:ext cx="576577" cy="21354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269178-DFDC-4667-A7FD-1E4FFCCC1B50}"/>
              </a:ext>
            </a:extLst>
          </p:cNvPr>
          <p:cNvSpPr/>
          <p:nvPr/>
        </p:nvSpPr>
        <p:spPr>
          <a:xfrm>
            <a:off x="6659037" y="5736855"/>
            <a:ext cx="621160" cy="18851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4297D5-F1CA-4B5F-9151-3053DD11D984}"/>
              </a:ext>
            </a:extLst>
          </p:cNvPr>
          <p:cNvSpPr/>
          <p:nvPr/>
        </p:nvSpPr>
        <p:spPr>
          <a:xfrm>
            <a:off x="8724982" y="4453587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C9A83F-74DD-45BF-B152-C24EB9E7CCDE}"/>
              </a:ext>
            </a:extLst>
          </p:cNvPr>
          <p:cNvSpPr/>
          <p:nvPr/>
        </p:nvSpPr>
        <p:spPr>
          <a:xfrm>
            <a:off x="7679900" y="336650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8D698A-F717-4CDB-BDA4-695A786E9E4B}"/>
              </a:ext>
            </a:extLst>
          </p:cNvPr>
          <p:cNvSpPr/>
          <p:nvPr/>
        </p:nvSpPr>
        <p:spPr>
          <a:xfrm>
            <a:off x="7679900" y="3555523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B70BA7-A9A5-4D26-BA48-D76A5E647CA6}"/>
              </a:ext>
            </a:extLst>
          </p:cNvPr>
          <p:cNvSpPr/>
          <p:nvPr/>
        </p:nvSpPr>
        <p:spPr>
          <a:xfrm>
            <a:off x="3701412" y="4239421"/>
            <a:ext cx="56724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D889F-0490-4B42-96EE-FC9A8FB95977}"/>
              </a:ext>
            </a:extLst>
          </p:cNvPr>
          <p:cNvSpPr/>
          <p:nvPr/>
        </p:nvSpPr>
        <p:spPr>
          <a:xfrm flipH="1">
            <a:off x="2679983" y="4019899"/>
            <a:ext cx="576576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92EDE-C967-4D65-969C-A0923EAB85A6}"/>
              </a:ext>
            </a:extLst>
          </p:cNvPr>
          <p:cNvSpPr/>
          <p:nvPr/>
        </p:nvSpPr>
        <p:spPr>
          <a:xfrm>
            <a:off x="2677458" y="4870039"/>
            <a:ext cx="583743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531D0A-FE9E-42F0-8F76-C29A9354D463}"/>
              </a:ext>
            </a:extLst>
          </p:cNvPr>
          <p:cNvSpPr/>
          <p:nvPr/>
        </p:nvSpPr>
        <p:spPr>
          <a:xfrm>
            <a:off x="2679062" y="550421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9008FF-7F73-4026-9C6A-13EF5B4A9614}"/>
              </a:ext>
            </a:extLst>
          </p:cNvPr>
          <p:cNvSpPr/>
          <p:nvPr/>
        </p:nvSpPr>
        <p:spPr>
          <a:xfrm>
            <a:off x="7676316" y="4862687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8BEDE1-F392-415F-AC7E-6F365168ADE8}"/>
              </a:ext>
            </a:extLst>
          </p:cNvPr>
          <p:cNvSpPr/>
          <p:nvPr/>
        </p:nvSpPr>
        <p:spPr>
          <a:xfrm>
            <a:off x="8738998" y="552392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9DF800-2C06-4221-8ABD-55779554DC37}"/>
              </a:ext>
            </a:extLst>
          </p:cNvPr>
          <p:cNvSpPr/>
          <p:nvPr/>
        </p:nvSpPr>
        <p:spPr>
          <a:xfrm>
            <a:off x="3706685" y="4876174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963C782-9276-4768-8AF3-CA2AABA8AD1C}"/>
              </a:ext>
            </a:extLst>
          </p:cNvPr>
          <p:cNvSpPr/>
          <p:nvPr/>
        </p:nvSpPr>
        <p:spPr>
          <a:xfrm>
            <a:off x="5150846" y="5751995"/>
            <a:ext cx="62116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2CED33-D27D-44FF-8806-A5C293FDF7FA}"/>
              </a:ext>
            </a:extLst>
          </p:cNvPr>
          <p:cNvSpPr/>
          <p:nvPr/>
        </p:nvSpPr>
        <p:spPr>
          <a:xfrm>
            <a:off x="8738656" y="4029229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D48344-60EE-63EB-A35C-778E727BD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606" y="788118"/>
            <a:ext cx="7079793" cy="562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920979"/>
              </p:ext>
            </p:extLst>
          </p:nvPr>
        </p:nvGraphicFramePr>
        <p:xfrm>
          <a:off x="154546" y="193184"/>
          <a:ext cx="11745533" cy="578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2A880-ABFD-8601-254E-8EF89AD8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48" y="68169"/>
            <a:ext cx="10515600" cy="1325563"/>
          </a:xfrm>
        </p:spPr>
        <p:txBody>
          <a:bodyPr/>
          <a:lstStyle/>
          <a:p>
            <a:r>
              <a:rPr lang="en-US" dirty="0"/>
              <a:t>Deviation Types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B82019-3A2C-6CBF-FCB9-EDFE75EC58B6}"/>
              </a:ext>
            </a:extLst>
          </p:cNvPr>
          <p:cNvSpPr txBox="1"/>
          <p:nvPr/>
        </p:nvSpPr>
        <p:spPr>
          <a:xfrm>
            <a:off x="3472543" y="1536799"/>
            <a:ext cx="168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Last Months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F2245D-3BD4-72E1-4038-2C39FF683F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1" r="1"/>
          <a:stretch/>
        </p:blipFill>
        <p:spPr>
          <a:xfrm>
            <a:off x="7239681" y="1217706"/>
            <a:ext cx="4744071" cy="557212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157577-79A1-A6A5-1F26-1D863419C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48141"/>
              </p:ext>
            </p:extLst>
          </p:nvPr>
        </p:nvGraphicFramePr>
        <p:xfrm>
          <a:off x="4920343" y="143519"/>
          <a:ext cx="3233056" cy="998838"/>
        </p:xfrm>
        <a:graphic>
          <a:graphicData uri="http://schemas.openxmlformats.org/drawingml/2006/table">
            <a:tbl>
              <a:tblPr/>
              <a:tblGrid>
                <a:gridCol w="1183832">
                  <a:extLst>
                    <a:ext uri="{9D8B030D-6E8A-4147-A177-3AD203B41FA5}">
                      <a16:colId xmlns:a16="http://schemas.microsoft.com/office/drawing/2014/main" val="4110704691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184616883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4291743572"/>
                    </a:ext>
                  </a:extLst>
                </a:gridCol>
              </a:tblGrid>
              <a:tr h="775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Reports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 (excluding no data captured)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921801"/>
                  </a:ext>
                </a:extLst>
              </a:tr>
              <a:tr h="1341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937412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45D77D1-34A3-B53B-90F7-729AB9D4D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840" y="2466331"/>
            <a:ext cx="4128820" cy="4248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18BD47-BFF9-2F27-D95E-2483B6066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48" y="1217706"/>
            <a:ext cx="3095090" cy="333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56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59B7171-3EB4-4D20-807A-7B157828B988}"/>
              </a:ext>
            </a:extLst>
          </p:cNvPr>
          <p:cNvSpPr txBox="1"/>
          <p:nvPr/>
        </p:nvSpPr>
        <p:spPr>
          <a:xfrm>
            <a:off x="10173665" y="672192"/>
            <a:ext cx="1004408" cy="27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EE7687-1F23-B0C7-E0F3-42A5F07638B1}"/>
              </a:ext>
            </a:extLst>
          </p:cNvPr>
          <p:cNvSpPr txBox="1"/>
          <p:nvPr/>
        </p:nvSpPr>
        <p:spPr>
          <a:xfrm>
            <a:off x="10250419" y="2044700"/>
            <a:ext cx="85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88%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8509682"/>
              </p:ext>
            </p:extLst>
          </p:nvPr>
        </p:nvGraphicFramePr>
        <p:xfrm>
          <a:off x="759854" y="309095"/>
          <a:ext cx="11037194" cy="571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34D83-7289-3A26-A214-C99CF0F3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Compliance Rate’s and Individual Infant’s Duration of HOT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4BB82E-B112-4705-A95F-DBE4BF41F1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22958"/>
              </p:ext>
            </p:extLst>
          </p:nvPr>
        </p:nvGraphicFramePr>
        <p:xfrm>
          <a:off x="838200" y="1690688"/>
          <a:ext cx="10515600" cy="429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2970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4233E8-15F7-BB12-B156-4F307649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Welcome Katie! </a:t>
            </a:r>
            <a:br>
              <a:rPr lang="en-US" dirty="0"/>
            </a:br>
            <a:r>
              <a:rPr lang="en-US" dirty="0"/>
              <a:t>To the RHO UMMS Team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97D24F-6C97-5AA1-D6B9-704CFD633B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>
            <a:normAutofit/>
          </a:bodyPr>
          <a:lstStyle/>
          <a:p>
            <a:r>
              <a:rPr lang="en-US" dirty="0"/>
              <a:t>Katie Edeburn is joining as the new RA at UMMS</a:t>
            </a:r>
          </a:p>
          <a:p>
            <a:r>
              <a:rPr lang="en-US" dirty="0"/>
              <a:t>Katie will be responsible for RHO downloads, maintaining the </a:t>
            </a:r>
            <a:r>
              <a:rPr lang="en-US" dirty="0" err="1"/>
              <a:t>REDCap</a:t>
            </a:r>
            <a:r>
              <a:rPr lang="en-US" dirty="0"/>
              <a:t> etc. (same activities Crystal and Maria were responsible) </a:t>
            </a:r>
          </a:p>
          <a:p>
            <a:r>
              <a:rPr lang="en-US" dirty="0"/>
              <a:t>We are thrilled to welcome her!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0FD27E-FE34-FD9A-9BE0-AA2544781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6"/>
          <a:stretch/>
        </p:blipFill>
        <p:spPr bwMode="auto">
          <a:xfrm>
            <a:off x="6172200" y="1825625"/>
            <a:ext cx="5181600" cy="43513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678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F53356D-9AA7-469C-85BA-AB3AD9FB7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976401"/>
              </p:ext>
            </p:extLst>
          </p:nvPr>
        </p:nvGraphicFramePr>
        <p:xfrm>
          <a:off x="128589" y="142876"/>
          <a:ext cx="11901486" cy="5868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0725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39BD7-ABC3-FC12-6A85-6D555BBE4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Initial Flow Rate Impact Duration?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3EFD805-C17C-4ACB-988F-DD9A0BD51CC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22036135"/>
              </p:ext>
            </p:extLst>
          </p:nvPr>
        </p:nvGraphicFramePr>
        <p:xfrm>
          <a:off x="231820" y="1555168"/>
          <a:ext cx="578798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8A2BA26-4CDD-8E5E-784F-13B9E606D18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33208505"/>
              </p:ext>
            </p:extLst>
          </p:nvPr>
        </p:nvGraphicFramePr>
        <p:xfrm>
          <a:off x="6172202" y="1555168"/>
          <a:ext cx="578798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2095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AB5B-8E53-DD89-1C33-91E2D951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287" y="1897710"/>
            <a:ext cx="2819400" cy="1325563"/>
          </a:xfrm>
        </p:spPr>
        <p:txBody>
          <a:bodyPr>
            <a:noAutofit/>
          </a:bodyPr>
          <a:lstStyle/>
          <a:p>
            <a:r>
              <a:rPr lang="en-US" b="1" dirty="0"/>
              <a:t>RHO to be Presented as a Poster at the Annual VON Conference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FAA6F-F3B2-EC3A-B825-2C61E4AE7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935" y="171450"/>
            <a:ext cx="8705850" cy="658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40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34" y="32450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722" y="1825625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there any suggestions and/or feedback on the progress of the program that you would like to share with the team at this time?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25E9B66C-C500-073D-6B86-ED2FDE2CBC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05982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87124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18" name="Graphic 12" descr="Checkbox Checked with solid fill">
            <a:extLst>
              <a:ext uri="{FF2B5EF4-FFF2-40B4-BE49-F238E27FC236}">
                <a16:creationId xmlns:a16="http://schemas.microsoft.com/office/drawing/2014/main" id="{C8FD144D-7069-46C8-86DE-F4FCD93E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648" y="4562563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368802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7723-EDA1-4096-81A3-9DAD09BB471A}"/>
              </a:ext>
            </a:extLst>
          </p:cNvPr>
          <p:cNvSpPr txBox="1"/>
          <p:nvPr/>
        </p:nvSpPr>
        <p:spPr>
          <a:xfrm>
            <a:off x="1074234" y="4499499"/>
            <a:ext cx="254939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</a:p>
          <a:p>
            <a:pPr algn="ctr"/>
            <a:r>
              <a:rPr lang="en-US" sz="1600" dirty="0"/>
              <a:t>70 ± 53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C12AFF-AE5A-5327-F5C3-2CB83A150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800" y="682625"/>
            <a:ext cx="63817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7EB31FCD-E664-42BE-9584-02DCA1E0E960}"/>
              </a:ext>
            </a:extLst>
          </p:cNvPr>
          <p:cNvSpPr txBox="1"/>
          <p:nvPr/>
        </p:nvSpPr>
        <p:spPr>
          <a:xfrm>
            <a:off x="10943946" y="672986"/>
            <a:ext cx="755417" cy="3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6B49B3-C152-4B4F-93C2-E18B872A99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842297"/>
              </p:ext>
            </p:extLst>
          </p:nvPr>
        </p:nvGraphicFramePr>
        <p:xfrm>
          <a:off x="203200" y="135467"/>
          <a:ext cx="11819467" cy="5706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Up 2">
            <a:extLst>
              <a:ext uri="{FF2B5EF4-FFF2-40B4-BE49-F238E27FC236}">
                <a16:creationId xmlns:a16="http://schemas.microsoft.com/office/drawing/2014/main" id="{5FE92958-B6B3-214F-1556-BE440D703AC3}"/>
              </a:ext>
            </a:extLst>
          </p:cNvPr>
          <p:cNvSpPr/>
          <p:nvPr/>
        </p:nvSpPr>
        <p:spPr>
          <a:xfrm>
            <a:off x="10064177" y="135467"/>
            <a:ext cx="1635186" cy="972116"/>
          </a:xfrm>
          <a:prstGeom prst="up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5AA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084D-11B8-45DA-BDFE-2C5077C5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by Site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3B05F8-31B8-DDB6-1DF3-7735006CD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625142"/>
              </p:ext>
            </p:extLst>
          </p:nvPr>
        </p:nvGraphicFramePr>
        <p:xfrm>
          <a:off x="419100" y="1295400"/>
          <a:ext cx="11214103" cy="4508498"/>
        </p:xfrm>
        <a:graphic>
          <a:graphicData uri="http://schemas.openxmlformats.org/drawingml/2006/table">
            <a:tbl>
              <a:tblPr/>
              <a:tblGrid>
                <a:gridCol w="2137795">
                  <a:extLst>
                    <a:ext uri="{9D8B030D-6E8A-4147-A177-3AD203B41FA5}">
                      <a16:colId xmlns:a16="http://schemas.microsoft.com/office/drawing/2014/main" val="2510958405"/>
                    </a:ext>
                  </a:extLst>
                </a:gridCol>
                <a:gridCol w="1068898">
                  <a:extLst>
                    <a:ext uri="{9D8B030D-6E8A-4147-A177-3AD203B41FA5}">
                      <a16:colId xmlns:a16="http://schemas.microsoft.com/office/drawing/2014/main" val="1090629080"/>
                    </a:ext>
                  </a:extLst>
                </a:gridCol>
                <a:gridCol w="1034717">
                  <a:extLst>
                    <a:ext uri="{9D8B030D-6E8A-4147-A177-3AD203B41FA5}">
                      <a16:colId xmlns:a16="http://schemas.microsoft.com/office/drawing/2014/main" val="3885134446"/>
                    </a:ext>
                  </a:extLst>
                </a:gridCol>
                <a:gridCol w="1193188">
                  <a:extLst>
                    <a:ext uri="{9D8B030D-6E8A-4147-A177-3AD203B41FA5}">
                      <a16:colId xmlns:a16="http://schemas.microsoft.com/office/drawing/2014/main" val="3551843794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2585309592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2707720057"/>
                    </a:ext>
                  </a:extLst>
                </a:gridCol>
                <a:gridCol w="882462">
                  <a:extLst>
                    <a:ext uri="{9D8B030D-6E8A-4147-A177-3AD203B41FA5}">
                      <a16:colId xmlns:a16="http://schemas.microsoft.com/office/drawing/2014/main" val="1103812215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2675825061"/>
                    </a:ext>
                  </a:extLst>
                </a:gridCol>
                <a:gridCol w="960144">
                  <a:extLst>
                    <a:ext uri="{9D8B030D-6E8A-4147-A177-3AD203B41FA5}">
                      <a16:colId xmlns:a16="http://schemas.microsoft.com/office/drawing/2014/main" val="1117796728"/>
                    </a:ext>
                  </a:extLst>
                </a:gridCol>
                <a:gridCol w="1056467">
                  <a:extLst>
                    <a:ext uri="{9D8B030D-6E8A-4147-A177-3AD203B41FA5}">
                      <a16:colId xmlns:a16="http://schemas.microsoft.com/office/drawing/2014/main" val="667089958"/>
                    </a:ext>
                  </a:extLst>
                </a:gridCol>
              </a:tblGrid>
              <a:tr h="640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1st patient enrolled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Duration of Implementation in Months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Followed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Withdrawn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Active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Weaned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Avg HOT Duration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534852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75971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780901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(89%)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± 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569031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Jan.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42.3 ± 30.2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954985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11/18/2021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± 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53096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(83%)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 ± 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72124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(79%)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± 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67146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4/28/2021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(29%)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667075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75971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428141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(100%)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696246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5/26/2022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985495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584570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423572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3/4/2022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(76%)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± 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11288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392440"/>
                  </a:ext>
                </a:extLst>
              </a:tr>
              <a:tr h="1939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(43%)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828635"/>
                  </a:ext>
                </a:extLst>
              </a:tr>
              <a:tr h="385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227913" marR="0" marT="0" marB="0" anchor="ctr">
                    <a:lnL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93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55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5DE5-975C-4546-8E14-838F458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02" y="1"/>
            <a:ext cx="10190584" cy="75051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rgbClr val="22549C"/>
                </a:solidFill>
              </a:rPr>
              <a:t>Projected vs. Actual Enrollment Into the RHO Program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99D1F9-05BB-D134-F3A2-9DF0E959B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853542"/>
              </p:ext>
            </p:extLst>
          </p:nvPr>
        </p:nvGraphicFramePr>
        <p:xfrm>
          <a:off x="1108905" y="750517"/>
          <a:ext cx="9163977" cy="5114117"/>
        </p:xfrm>
        <a:graphic>
          <a:graphicData uri="http://schemas.openxmlformats.org/drawingml/2006/table">
            <a:tbl>
              <a:tblPr/>
              <a:tblGrid>
                <a:gridCol w="2447718">
                  <a:extLst>
                    <a:ext uri="{9D8B030D-6E8A-4147-A177-3AD203B41FA5}">
                      <a16:colId xmlns:a16="http://schemas.microsoft.com/office/drawing/2014/main" val="3806815948"/>
                    </a:ext>
                  </a:extLst>
                </a:gridCol>
                <a:gridCol w="1423897">
                  <a:extLst>
                    <a:ext uri="{9D8B030D-6E8A-4147-A177-3AD203B41FA5}">
                      <a16:colId xmlns:a16="http://schemas.microsoft.com/office/drawing/2014/main" val="4025687378"/>
                    </a:ext>
                  </a:extLst>
                </a:gridCol>
                <a:gridCol w="1348292">
                  <a:extLst>
                    <a:ext uri="{9D8B030D-6E8A-4147-A177-3AD203B41FA5}">
                      <a16:colId xmlns:a16="http://schemas.microsoft.com/office/drawing/2014/main" val="88887079"/>
                    </a:ext>
                  </a:extLst>
                </a:gridCol>
                <a:gridCol w="1373494">
                  <a:extLst>
                    <a:ext uri="{9D8B030D-6E8A-4147-A177-3AD203B41FA5}">
                      <a16:colId xmlns:a16="http://schemas.microsoft.com/office/drawing/2014/main" val="1299125906"/>
                    </a:ext>
                  </a:extLst>
                </a:gridCol>
                <a:gridCol w="1373494">
                  <a:extLst>
                    <a:ext uri="{9D8B030D-6E8A-4147-A177-3AD203B41FA5}">
                      <a16:colId xmlns:a16="http://schemas.microsoft.com/office/drawing/2014/main" val="3905139635"/>
                    </a:ext>
                  </a:extLst>
                </a:gridCol>
                <a:gridCol w="1197082">
                  <a:extLst>
                    <a:ext uri="{9D8B030D-6E8A-4147-A177-3AD203B41FA5}">
                      <a16:colId xmlns:a16="http://schemas.microsoft.com/office/drawing/2014/main" val="3800640394"/>
                    </a:ext>
                  </a:extLst>
                </a:gridCol>
              </a:tblGrid>
              <a:tr h="690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Estimated enrollment to Date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6250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56151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943738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080920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672578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897370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79894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584972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781396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59898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599705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10100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046244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767261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877319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871213"/>
                  </a:ext>
                </a:extLst>
              </a:tr>
              <a:tr h="2417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FA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34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65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DCDC-11F0-4F53-6A3C-70B16250E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on Action Item’s from Our Last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ECD8B-9556-C006-6499-5535D489C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Poor Signal Quality</a:t>
            </a:r>
            <a:r>
              <a:rPr lang="en-US" dirty="0"/>
              <a:t>: Received new report information from Masimo to include low signal quality. UMMS and Dartmouth teams working on analyzing a sub-set of patients to determine impact of low signal quality. </a:t>
            </a:r>
          </a:p>
          <a:p>
            <a:r>
              <a:rPr lang="en-US" u="sng" dirty="0"/>
              <a:t>Supply Chain Shortage</a:t>
            </a:r>
            <a:r>
              <a:rPr lang="en-US" dirty="0"/>
              <a:t>: Masimo production of RAD 97’s is ramping back up. Most home cares with outstanding orders should receive in the next several weeks. </a:t>
            </a:r>
          </a:p>
        </p:txBody>
      </p:sp>
    </p:spTree>
    <p:extLst>
      <p:ext uri="{BB962C8B-B14F-4D97-AF65-F5344CB8AC3E}">
        <p14:creationId xmlns:p14="http://schemas.microsoft.com/office/powerpoint/2010/main" val="4515137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12089</TotalTime>
  <Words>1284</Words>
  <Application>Microsoft Office PowerPoint</Application>
  <PresentationFormat>Widescreen</PresentationFormat>
  <Paragraphs>399</Paragraphs>
  <Slides>24</Slides>
  <Notes>11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Welcome Katie!  To the RHO UMMS Team</vt:lpstr>
      <vt:lpstr>RHO Program Implementation Timeline</vt:lpstr>
      <vt:lpstr>PowerPoint Presentation</vt:lpstr>
      <vt:lpstr>RHO Implementation Trial Consort Diagram</vt:lpstr>
      <vt:lpstr>PowerPoint Presentation</vt:lpstr>
      <vt:lpstr>Enrollment by Site</vt:lpstr>
      <vt:lpstr>Projected vs. Actual Enrollment Into the RHO Program</vt:lpstr>
      <vt:lpstr>Update on Action Item’s from Our Last Meeting</vt:lpstr>
      <vt:lpstr>Family Engagement Survey</vt:lpstr>
      <vt:lpstr>New Centralized Email</vt:lpstr>
      <vt:lpstr>Cost of Implementing the RHO Program</vt:lpstr>
      <vt:lpstr>PowerPoint Presentation</vt:lpstr>
      <vt:lpstr>PowerPoint Presentation</vt:lpstr>
      <vt:lpstr>Implementation Related Problems</vt:lpstr>
      <vt:lpstr>PowerPoint Presentation</vt:lpstr>
      <vt:lpstr>Deviation Types</vt:lpstr>
      <vt:lpstr>PowerPoint Presentation</vt:lpstr>
      <vt:lpstr>Compliance Rate’s and Individual Infant’s Duration of HOT</vt:lpstr>
      <vt:lpstr>PowerPoint Presentation</vt:lpstr>
      <vt:lpstr>How does Initial Flow Rate Impact Duration?</vt:lpstr>
      <vt:lpstr>RHO to be Presented as a Poster at the Annual VON Conference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398</cp:revision>
  <dcterms:created xsi:type="dcterms:W3CDTF">2021-03-31T16:28:55Z</dcterms:created>
  <dcterms:modified xsi:type="dcterms:W3CDTF">2022-09-01T19:38:39Z</dcterms:modified>
</cp:coreProperties>
</file>