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Ex1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2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89" r:id="rId2"/>
    <p:sldId id="897" r:id="rId3"/>
    <p:sldId id="1294" r:id="rId4"/>
    <p:sldId id="256" r:id="rId5"/>
    <p:sldId id="896" r:id="rId6"/>
    <p:sldId id="1330" r:id="rId7"/>
    <p:sldId id="1308" r:id="rId8"/>
    <p:sldId id="1325" r:id="rId9"/>
    <p:sldId id="878" r:id="rId10"/>
    <p:sldId id="895" r:id="rId11"/>
    <p:sldId id="1335" r:id="rId12"/>
    <p:sldId id="1307" r:id="rId13"/>
    <p:sldId id="1336" r:id="rId14"/>
    <p:sldId id="1337" r:id="rId15"/>
    <p:sldId id="1423" r:id="rId16"/>
    <p:sldId id="1333" r:id="rId17"/>
    <p:sldId id="1334" r:id="rId18"/>
    <p:sldId id="1314" r:id="rId19"/>
    <p:sldId id="459" r:id="rId20"/>
    <p:sldId id="83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49C"/>
    <a:srgbClr val="3A58A4"/>
    <a:srgbClr val="FFFFFF"/>
    <a:srgbClr val="5AA2AE"/>
    <a:srgbClr val="9B69BC"/>
    <a:srgbClr val="6699FF"/>
    <a:srgbClr val="864DAD"/>
    <a:srgbClr val="404A5C"/>
    <a:srgbClr val="230871"/>
    <a:srgbClr val="575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17" autoAdjust="0"/>
    <p:restoredTop sz="89065" autoAdjust="0"/>
  </p:normalViewPr>
  <p:slideViewPr>
    <p:cSldViewPr snapToGrid="0">
      <p:cViewPr varScale="1">
        <p:scale>
          <a:sx n="75" d="100"/>
          <a:sy n="75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nas02\nicuresearch\Implementation%20Project\Program%20Planning\Monthly%20Site%20Reports\Monthly%20Reports%20Excels\6.%20Compliance%20(6.15.22)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Book3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\\nas02\nicuresearch\Implementation%20Project\Data%20Analysis\Duration%20by%20Initial%20Flow%20Rate\Duration%20by%20Initial%20Flow%20Rate%20Workboo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2549C"/>
                </a:solidFill>
                <a:latin typeface="Apple Braille"/>
                <a:ea typeface="+mn-ea"/>
                <a:cs typeface="+mn-cs"/>
              </a:defRPr>
            </a:pPr>
            <a:r>
              <a:rPr lang="en-US" sz="4000" b="0" dirty="0">
                <a:solidFill>
                  <a:srgbClr val="22549C"/>
                </a:solidFill>
              </a:rPr>
              <a:t>Site Start Up Progress</a:t>
            </a:r>
          </a:p>
        </c:rich>
      </c:tx>
      <c:layout>
        <c:manualLayout>
          <c:xMode val="edge"/>
          <c:yMode val="edge"/>
          <c:x val="0.32849909776902891"/>
          <c:y val="4.128921292829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2549C"/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68922244094484"/>
          <c:y val="0.28270697534657707"/>
          <c:w val="0.63334219160104988"/>
          <c:h val="0.656818068901989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Simplified!$B$1</c:f>
              <c:strCache>
                <c:ptCount val="1"/>
                <c:pt idx="0">
                  <c:v>Executed Contract</c:v>
                </c:pt>
              </c:strCache>
            </c:strRef>
          </c:tx>
          <c:spPr>
            <a:solidFill>
              <a:srgbClr val="BC73F3"/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8-49B9-8684-A511D8D81DD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58-49B9-8684-A511D8D81DD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558-49B9-8684-A511D8D81DD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558-49B9-8684-A511D8D81DDC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1558-49B9-8684-A511D8D81DD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1558-49B9-8684-A511D8D81DDC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1558-49B9-8684-A511D8D81DD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Simplified!$B$2:$B$15</c:f>
              <c:numCache>
                <c:formatCode>0%</c:formatCode>
                <c:ptCount val="1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58-49B9-8684-A511D8D81DDC}"/>
            </c:ext>
          </c:extLst>
        </c:ser>
        <c:ser>
          <c:idx val="1"/>
          <c:order val="1"/>
          <c:tx>
            <c:strRef>
              <c:f>Simplified!$C$1</c:f>
              <c:strCache>
                <c:ptCount val="1"/>
                <c:pt idx="0">
                  <c:v>IRB Approval</c:v>
                </c:pt>
              </c:strCache>
            </c:strRef>
          </c:tx>
          <c:spPr>
            <a:solidFill>
              <a:schemeClr val="accent3"/>
            </a:solidFill>
            <a:ln w="28575"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1558-49B9-8684-A511D8D81DDC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1A58-4183-AB67-AD1EEDDB0DE3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1558-49B9-8684-A511D8D81DDC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1558-49B9-8684-A511D8D81DDC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Simplified!$C$2:$C$15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558-49B9-8684-A511D8D81DDC}"/>
            </c:ext>
          </c:extLst>
        </c:ser>
        <c:ser>
          <c:idx val="2"/>
          <c:order val="2"/>
          <c:tx>
            <c:strRef>
              <c:f>Simplified!$D$1</c:f>
              <c:strCache>
                <c:ptCount val="1"/>
                <c:pt idx="0">
                  <c:v>Equipment Available</c:v>
                </c:pt>
              </c:strCache>
            </c:strRef>
          </c:tx>
          <c:spPr>
            <a:solidFill>
              <a:srgbClr val="6699FF"/>
            </a:solidFill>
            <a:ln w="28575">
              <a:noFill/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Simplified!$D$2:$D$15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558-49B9-8684-A511D8D81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6403471"/>
        <c:axId val="1476385999"/>
      </c:barChart>
      <c:catAx>
        <c:axId val="1476403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ple Braille"/>
                <a:ea typeface="+mn-ea"/>
                <a:cs typeface="+mn-cs"/>
              </a:defRPr>
            </a:pPr>
            <a:endParaRPr lang="en-US"/>
          </a:p>
        </c:txPr>
        <c:crossAx val="1476385999"/>
        <c:crosses val="autoZero"/>
        <c:auto val="1"/>
        <c:lblAlgn val="ctr"/>
        <c:lblOffset val="100"/>
        <c:noMultiLvlLbl val="0"/>
      </c:catAx>
      <c:valAx>
        <c:axId val="147638599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47640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77936351706035"/>
          <c:y val="0.20698616347359344"/>
          <c:w val="0.75808511573779835"/>
          <c:h val="5.5209793459519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 sz="1400">
          <a:latin typeface="Apple Braille"/>
        </a:defRPr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Recorded Home Oximetry Program Implementation Trial Enrollment</a:t>
            </a:r>
          </a:p>
          <a:p>
            <a:pPr>
              <a:defRPr/>
            </a:pPr>
            <a:r>
              <a:rPr lang="en-US"/>
              <a:t>(July 2021 to Present)</a:t>
            </a:r>
          </a:p>
        </c:rich>
      </c:tx>
      <c:layout>
        <c:manualLayout>
          <c:xMode val="edge"/>
          <c:yMode val="edge"/>
          <c:x val="0.10150332718802073"/>
          <c:y val="1.452966557286123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5027866679138808E-2"/>
          <c:y val="0.2707544793996618"/>
          <c:w val="0.875581691658466"/>
          <c:h val="0.57545662397854302"/>
        </c:manualLayout>
      </c:layout>
      <c:lineChart>
        <c:grouping val="standard"/>
        <c:varyColors val="0"/>
        <c:ser>
          <c:idx val="0"/>
          <c:order val="0"/>
          <c:tx>
            <c:strRef>
              <c:f>'Participants Enrolled c Char'!$B$1</c:f>
              <c:strCache>
                <c:ptCount val="1"/>
                <c:pt idx="0">
                  <c:v>Participants Enrolled</c:v>
                </c:pt>
              </c:strCache>
            </c:strRef>
          </c:tx>
          <c:spPr>
            <a:ln w="508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5.7142857142857143E-3"/>
                  <c:y val="6.0238094108772136E-2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600"/>
                      <a:t>BCH &amp; MGH initiated enrollment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89C-4C03-BAEE-F8579C17F95F}"/>
                </c:ext>
              </c:extLst>
            </c:dLbl>
            <c:dLbl>
              <c:idx val="1"/>
              <c:layout>
                <c:manualLayout>
                  <c:x val="-6.4824654622741784E-2"/>
                  <c:y val="-0.13543145152901881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600"/>
                      <a:t>UMB enrollment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89C-4C03-BAEE-F8579C17F95F}"/>
                </c:ext>
              </c:extLst>
            </c:dLbl>
            <c:dLbl>
              <c:idx val="4"/>
              <c:layout>
                <c:manualLayout>
                  <c:x val="-9.0674688511970011E-2"/>
                  <c:y val="-0.13036382933084767"/>
                </c:manualLayout>
              </c:layout>
              <c:tx>
                <c:rich>
                  <a:bodyPr/>
                  <a:lstStyle/>
                  <a:p>
                    <a:r>
                      <a:rPr lang="en-US" sz="1400" b="0" i="0" u="none" strike="noStrike" kern="1200" baseline="0" dirty="0">
                        <a:solidFill>
                          <a:prstClr val="black"/>
                        </a:solidFill>
                      </a:rPr>
                      <a:t>ACH, RCH &amp; MFCH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89C-4C03-BAEE-F8579C17F95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'Participants Enrolled c Char'!$A$2:$A$14</c:f>
              <c:strCache>
                <c:ptCount val="13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</c:strCache>
            </c:strRef>
          </c:cat>
          <c:val>
            <c:numRef>
              <c:f>'Participants Enrolled c Char'!$B$2:$B$14</c:f>
              <c:numCache>
                <c:formatCode>General</c:formatCode>
                <c:ptCount val="13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5</c:v>
                </c:pt>
                <c:pt idx="5">
                  <c:v>1</c:v>
                </c:pt>
                <c:pt idx="6">
                  <c:v>8</c:v>
                </c:pt>
                <c:pt idx="7">
                  <c:v>3</c:v>
                </c:pt>
                <c:pt idx="8">
                  <c:v>8</c:v>
                </c:pt>
                <c:pt idx="9">
                  <c:v>3</c:v>
                </c:pt>
                <c:pt idx="10">
                  <c:v>11</c:v>
                </c:pt>
                <c:pt idx="11">
                  <c:v>6</c:v>
                </c:pt>
                <c:pt idx="12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89C-4C03-BAEE-F8579C17F95F}"/>
            </c:ext>
          </c:extLst>
        </c:ser>
        <c:ser>
          <c:idx val="1"/>
          <c:order val="1"/>
          <c:tx>
            <c:strRef>
              <c:f>'Participants Enrolled c Char'!$C$1</c:f>
              <c:strCache>
                <c:ptCount val="1"/>
                <c:pt idx="0">
                  <c:v>UCL</c:v>
                </c:pt>
              </c:strCache>
            </c:strRef>
          </c:tx>
          <c:spPr>
            <a:ln w="15875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71520170366589386"/>
                  <c:y val="-3.7834796005829827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89C-4C03-BAEE-F8579C17F95F}"/>
                </c:ext>
              </c:extLst>
            </c:dLbl>
            <c:dLbl>
              <c:idx val="2"/>
              <c:layout>
                <c:manualLayout>
                  <c:x val="0.68041252813642716"/>
                  <c:y val="-3.7128181926727864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9C-4C03-BAEE-F8579C17F95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Char'!$A$2:$A$14</c:f>
              <c:strCache>
                <c:ptCount val="13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</c:strCache>
            </c:strRef>
          </c:cat>
          <c:val>
            <c:numRef>
              <c:f>'Participants Enrolled c Char'!$C$2:$C$14</c:f>
              <c:numCache>
                <c:formatCode>0.00</c:formatCode>
                <c:ptCount val="13"/>
                <c:pt idx="0">
                  <c:v>11.096028699451097</c:v>
                </c:pt>
                <c:pt idx="1">
                  <c:v>11.096028699451097</c:v>
                </c:pt>
                <c:pt idx="2">
                  <c:v>11.096028699451097</c:v>
                </c:pt>
                <c:pt idx="3">
                  <c:v>11.096028699451097</c:v>
                </c:pt>
                <c:pt idx="4">
                  <c:v>11.096028699451097</c:v>
                </c:pt>
                <c:pt idx="5">
                  <c:v>11.096028699451097</c:v>
                </c:pt>
                <c:pt idx="6">
                  <c:v>11.096028699451097</c:v>
                </c:pt>
                <c:pt idx="7">
                  <c:v>11.096028699451097</c:v>
                </c:pt>
                <c:pt idx="8">
                  <c:v>11.096028699451097</c:v>
                </c:pt>
                <c:pt idx="9">
                  <c:v>11.096028699451097</c:v>
                </c:pt>
                <c:pt idx="10">
                  <c:v>11.1</c:v>
                </c:pt>
                <c:pt idx="11">
                  <c:v>11.096028699451097</c:v>
                </c:pt>
                <c:pt idx="12">
                  <c:v>11.096028699451097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89C-4C03-BAEE-F8579C17F95F}"/>
            </c:ext>
          </c:extLst>
        </c:ser>
        <c:ser>
          <c:idx val="2"/>
          <c:order val="2"/>
          <c:tx>
            <c:strRef>
              <c:f>'Participants Enrolled c Char'!$D$1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A5A5A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Char'!$A$2:$A$14</c:f>
              <c:strCache>
                <c:ptCount val="13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</c:strCache>
            </c:strRef>
          </c:cat>
          <c:val>
            <c:numRef>
              <c:f>'Participants Enrolled c Char'!$D$2:$D$9</c:f>
              <c:numCache>
                <c:formatCode>0.00</c:formatCode>
                <c:ptCount val="8"/>
                <c:pt idx="0">
                  <c:v>8.9428070117552778</c:v>
                </c:pt>
                <c:pt idx="1">
                  <c:v>8.9428070117552778</c:v>
                </c:pt>
                <c:pt idx="2">
                  <c:v>8.9428070117552778</c:v>
                </c:pt>
                <c:pt idx="3">
                  <c:v>8.9428070117552778</c:v>
                </c:pt>
                <c:pt idx="4">
                  <c:v>8.9428070117552778</c:v>
                </c:pt>
                <c:pt idx="5">
                  <c:v>8.9428070117552778</c:v>
                </c:pt>
                <c:pt idx="6">
                  <c:v>8.9428070117552778</c:v>
                </c:pt>
                <c:pt idx="7">
                  <c:v>8.9428070117552778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89C-4C03-BAEE-F8579C17F95F}"/>
            </c:ext>
          </c:extLst>
        </c:ser>
        <c:ser>
          <c:idx val="3"/>
          <c:order val="3"/>
          <c:tx>
            <c:strRef>
              <c:f>'Participants Enrolled c Char'!$E$1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FFC00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Char'!$A$2:$A$14</c:f>
              <c:strCache>
                <c:ptCount val="13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</c:strCache>
            </c:strRef>
          </c:cat>
          <c:val>
            <c:numRef>
              <c:f>'Participants Enrolled c Char'!$E$2:$E$9</c:f>
              <c:numCache>
                <c:formatCode>0.00</c:formatCode>
                <c:ptCount val="8"/>
                <c:pt idx="0">
                  <c:v>6.7895853240594572</c:v>
                </c:pt>
                <c:pt idx="1">
                  <c:v>6.7895853240594572</c:v>
                </c:pt>
                <c:pt idx="2">
                  <c:v>6.7895853240594572</c:v>
                </c:pt>
                <c:pt idx="3">
                  <c:v>6.7895853240594572</c:v>
                </c:pt>
                <c:pt idx="4">
                  <c:v>6.7895853240594572</c:v>
                </c:pt>
                <c:pt idx="5">
                  <c:v>6.7895853240594572</c:v>
                </c:pt>
                <c:pt idx="6">
                  <c:v>6.7895853240594572</c:v>
                </c:pt>
                <c:pt idx="7">
                  <c:v>6.7895853240594572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89C-4C03-BAEE-F8579C17F95F}"/>
            </c:ext>
          </c:extLst>
        </c:ser>
        <c:ser>
          <c:idx val="4"/>
          <c:order val="4"/>
          <c:tx>
            <c:strRef>
              <c:f>'Participants Enrolled c Char'!$F$1</c:f>
              <c:strCache>
                <c:ptCount val="1"/>
                <c:pt idx="0">
                  <c:v>Average</c:v>
                </c:pt>
              </c:strCache>
            </c:strRef>
          </c:tx>
          <c:spPr>
            <a:ln w="4445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787375634900048"/>
                  <c:y val="4.771480622218966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89C-4C03-BAEE-F8579C17F95F}"/>
                </c:ext>
              </c:extLst>
            </c:dLbl>
            <c:dLbl>
              <c:idx val="2"/>
              <c:layout>
                <c:manualLayout>
                  <c:x val="0.63782640347427344"/>
                  <c:y val="4.3959542235750021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89C-4C03-BAEE-F8579C17F95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Char'!$A$2:$A$14</c:f>
              <c:strCache>
                <c:ptCount val="13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</c:strCache>
            </c:strRef>
          </c:cat>
          <c:val>
            <c:numRef>
              <c:f>'Participants Enrolled c Char'!$F$2:$F$14</c:f>
              <c:numCache>
                <c:formatCode>0.00</c:formatCode>
                <c:ptCount val="13"/>
                <c:pt idx="0">
                  <c:v>4.6363636363636367</c:v>
                </c:pt>
                <c:pt idx="1">
                  <c:v>4.6363636363636367</c:v>
                </c:pt>
                <c:pt idx="2">
                  <c:v>4.6363636363636367</c:v>
                </c:pt>
                <c:pt idx="3">
                  <c:v>4.6363636363636367</c:v>
                </c:pt>
                <c:pt idx="4">
                  <c:v>4.6363636363636367</c:v>
                </c:pt>
                <c:pt idx="5">
                  <c:v>4.6363636363636367</c:v>
                </c:pt>
                <c:pt idx="6">
                  <c:v>4.6363636363636367</c:v>
                </c:pt>
                <c:pt idx="7">
                  <c:v>4.6363636363636367</c:v>
                </c:pt>
                <c:pt idx="8">
                  <c:v>4.6363636363636367</c:v>
                </c:pt>
                <c:pt idx="9">
                  <c:v>4.6363636363636367</c:v>
                </c:pt>
                <c:pt idx="10">
                  <c:v>4.6363636363636367</c:v>
                </c:pt>
                <c:pt idx="11">
                  <c:v>4.6363636363636367</c:v>
                </c:pt>
                <c:pt idx="12">
                  <c:v>4.6363636363636367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589C-4C03-BAEE-F8579C17F95F}"/>
            </c:ext>
          </c:extLst>
        </c:ser>
        <c:ser>
          <c:idx val="5"/>
          <c:order val="5"/>
          <c:tx>
            <c:strRef>
              <c:f>'Participants Enrolled c Char'!$G$1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0AD47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Char'!$A$2:$A$14</c:f>
              <c:strCache>
                <c:ptCount val="13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</c:strCache>
            </c:strRef>
          </c:cat>
          <c:val>
            <c:numRef>
              <c:f>'Participants Enrolled c Char'!$G$2:$G$9</c:f>
              <c:numCache>
                <c:formatCode>0.00</c:formatCode>
                <c:ptCount val="8"/>
                <c:pt idx="0">
                  <c:v>2.4831419486678166</c:v>
                </c:pt>
                <c:pt idx="1">
                  <c:v>2.4831419486678166</c:v>
                </c:pt>
                <c:pt idx="2">
                  <c:v>2.4831419486678166</c:v>
                </c:pt>
                <c:pt idx="3">
                  <c:v>2.4831419486678166</c:v>
                </c:pt>
                <c:pt idx="4">
                  <c:v>2.4831419486678166</c:v>
                </c:pt>
                <c:pt idx="5">
                  <c:v>2.4831419486678166</c:v>
                </c:pt>
                <c:pt idx="6">
                  <c:v>2.4831419486678166</c:v>
                </c:pt>
                <c:pt idx="7">
                  <c:v>2.4831419486678166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89C-4C03-BAEE-F8579C17F95F}"/>
            </c:ext>
          </c:extLst>
        </c:ser>
        <c:ser>
          <c:idx val="6"/>
          <c:order val="6"/>
          <c:tx>
            <c:strRef>
              <c:f>'Participants Enrolled c Char'!$H$1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5B9BD5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Char'!$A$2:$A$14</c:f>
              <c:strCache>
                <c:ptCount val="13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</c:strCache>
            </c:strRef>
          </c:cat>
          <c:val>
            <c:numRef>
              <c:f>'Participants Enrolled c Char'!$H$2:$H$9</c:f>
              <c:numCache>
                <c:formatCode>0.00</c:formatCode>
                <c:ptCount val="8"/>
                <c:pt idx="0">
                  <c:v>0.32992026097199645</c:v>
                </c:pt>
                <c:pt idx="1">
                  <c:v>0.32992026097199645</c:v>
                </c:pt>
                <c:pt idx="2">
                  <c:v>0.32992026097199645</c:v>
                </c:pt>
                <c:pt idx="3">
                  <c:v>0.32992026097199645</c:v>
                </c:pt>
                <c:pt idx="4">
                  <c:v>0.32992026097199645</c:v>
                </c:pt>
                <c:pt idx="5">
                  <c:v>0.32992026097199645</c:v>
                </c:pt>
                <c:pt idx="6" formatCode="General">
                  <c:v>0.32992026097199645</c:v>
                </c:pt>
                <c:pt idx="7" formatCode="General">
                  <c:v>0.32992026097199645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589C-4C03-BAEE-F8579C17F95F}"/>
            </c:ext>
          </c:extLst>
        </c:ser>
        <c:ser>
          <c:idx val="7"/>
          <c:order val="7"/>
          <c:tx>
            <c:strRef>
              <c:f>'Participants Enrolled c Char'!$I$1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strRef>
              <c:f>'Participants Enrolled c Char'!$A$2:$A$14</c:f>
              <c:strCache>
                <c:ptCount val="13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</c:strCache>
            </c:strRef>
          </c:cat>
          <c:val>
            <c:numRef>
              <c:f>'Participants Enrolled c Char'!$I$2:$I$9</c:f>
              <c:numCache>
                <c:formatCode>0.00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589C-4C03-BAEE-F8579C17F95F}"/>
            </c:ext>
          </c:extLst>
        </c:ser>
        <c:ser>
          <c:idx val="8"/>
          <c:order val="8"/>
          <c:tx>
            <c:strRef>
              <c:f>'Participants Enrolled c Char'!$K$1</c:f>
              <c:strCache>
                <c:ptCount val="1"/>
                <c:pt idx="0">
                  <c:v>Projected Enrollment</c:v>
                </c:pt>
              </c:strCache>
            </c:strRef>
          </c:tx>
          <c:spPr>
            <a:ln w="4445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0.42791436992271975"/>
                  <c:y val="-0.4188442615149575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Projected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89C-4C03-BAEE-F8579C17F95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Char'!$A$2:$A$14</c:f>
              <c:strCache>
                <c:ptCount val="13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</c:strCache>
            </c:strRef>
          </c:cat>
          <c:val>
            <c:numRef>
              <c:f>'Participants Enrolled c Char'!$K$2:$K$14</c:f>
              <c:numCache>
                <c:formatCode>General</c:formatCode>
                <c:ptCount val="13"/>
                <c:pt idx="0">
                  <c:v>3.8</c:v>
                </c:pt>
                <c:pt idx="1">
                  <c:v>4.3</c:v>
                </c:pt>
                <c:pt idx="2">
                  <c:v>4.3</c:v>
                </c:pt>
                <c:pt idx="3">
                  <c:v>14.9</c:v>
                </c:pt>
                <c:pt idx="4">
                  <c:v>14.9</c:v>
                </c:pt>
                <c:pt idx="5">
                  <c:v>14.9</c:v>
                </c:pt>
                <c:pt idx="6">
                  <c:v>14.9</c:v>
                </c:pt>
                <c:pt idx="7">
                  <c:v>14.9</c:v>
                </c:pt>
                <c:pt idx="8">
                  <c:v>14.9</c:v>
                </c:pt>
                <c:pt idx="9">
                  <c:v>14.9</c:v>
                </c:pt>
                <c:pt idx="10">
                  <c:v>14.9</c:v>
                </c:pt>
                <c:pt idx="11">
                  <c:v>14.9</c:v>
                </c:pt>
                <c:pt idx="12">
                  <c:v>14.9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589C-4C03-BAEE-F8579C17F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2508960"/>
        <c:axId val="1912527264"/>
      </c:lineChart>
      <c:catAx>
        <c:axId val="1912508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NICU Discharge Month -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12527264"/>
        <c:crosses val="autoZero"/>
        <c:auto val="0"/>
        <c:lblAlgn val="ctr"/>
        <c:lblOffset val="100"/>
        <c:noMultiLvlLbl val="0"/>
      </c:catAx>
      <c:valAx>
        <c:axId val="19125272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Participants Followed by the RHO Program</a:t>
                </a:r>
              </a:p>
            </c:rich>
          </c:tx>
          <c:layout>
            <c:manualLayout>
              <c:xMode val="edge"/>
              <c:yMode val="edge"/>
              <c:x val="9.2022695066979725E-3"/>
              <c:y val="0.107839177881776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9125089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20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Recorded Home Oximetry Implementation Trial Related Barriers and Problems</a:t>
            </a:r>
          </a:p>
        </c:rich>
      </c:tx>
      <c:layout>
        <c:manualLayout>
          <c:xMode val="edge"/>
          <c:yMode val="edge"/>
          <c:x val="0.14585262286100817"/>
          <c:y val="2.25769661219092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147393784928564E-2"/>
          <c:y val="0.17426642456469524"/>
          <c:w val="0.8550535237584459"/>
          <c:h val="0.680155696131023"/>
        </c:manualLayout>
      </c:layout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3175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numRef>
              <c:f>'Problem Count c Chart'!$A$2:$A$13</c:f>
              <c:numCache>
                <c:formatCode>mmm\-yy</c:formatCode>
                <c:ptCount val="12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</c:numCache>
            </c:numRef>
          </c:cat>
          <c:val>
            <c:numRef>
              <c:f>'Problem Count c Chart'!$B$2:$B$13</c:f>
              <c:numCache>
                <c:formatCode>General</c:formatCode>
                <c:ptCount val="12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2B-4486-97C9-891729FD841A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3800587507942085"/>
                  <c:y val="-3.043506100229515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E2B-4486-97C9-891729FD841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Chart'!$A$2:$A$13</c:f>
              <c:numCache>
                <c:formatCode>mmm\-yy</c:formatCode>
                <c:ptCount val="12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</c:numCache>
            </c:numRef>
          </c:cat>
          <c:val>
            <c:numRef>
              <c:f>'Problem Count c Chart'!$C$2:$C$13</c:f>
              <c:numCache>
                <c:formatCode>0.00</c:formatCode>
                <c:ptCount val="12"/>
                <c:pt idx="0">
                  <c:v>12.261536563608843</c:v>
                </c:pt>
                <c:pt idx="1">
                  <c:v>12.261536563608843</c:v>
                </c:pt>
                <c:pt idx="2">
                  <c:v>12.261536563608843</c:v>
                </c:pt>
                <c:pt idx="3">
                  <c:v>12.261536563608843</c:v>
                </c:pt>
                <c:pt idx="4" formatCode="General">
                  <c:v>12.261536563608843</c:v>
                </c:pt>
                <c:pt idx="5" formatCode="General">
                  <c:v>12.261536563608843</c:v>
                </c:pt>
                <c:pt idx="6" formatCode="General">
                  <c:v>12.261536563608843</c:v>
                </c:pt>
                <c:pt idx="7" formatCode="General">
                  <c:v>12.261536563608843</c:v>
                </c:pt>
                <c:pt idx="8" formatCode="General">
                  <c:v>12.261536563608843</c:v>
                </c:pt>
                <c:pt idx="9" formatCode="General">
                  <c:v>12.261536563608843</c:v>
                </c:pt>
                <c:pt idx="10" formatCode="General">
                  <c:v>12.2615</c:v>
                </c:pt>
                <c:pt idx="11" formatCode="General">
                  <c:v>12.261536563608843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E2B-4486-97C9-891729FD841A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Chart'!$A$2:$A$13</c:f>
              <c:numCache>
                <c:formatCode>mmm\-yy</c:formatCode>
                <c:ptCount val="12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</c:numCache>
            </c:numRef>
          </c:cat>
          <c:val>
            <c:numRef>
              <c:f>'Problem Count c Chart'!$D$2:$D$13</c:f>
              <c:numCache>
                <c:formatCode>0.00</c:formatCode>
                <c:ptCount val="12"/>
                <c:pt idx="0">
                  <c:v>9.952135486850338</c:v>
                </c:pt>
                <c:pt idx="1">
                  <c:v>9.952135486850338</c:v>
                </c:pt>
                <c:pt idx="2">
                  <c:v>9.952135486850338</c:v>
                </c:pt>
                <c:pt idx="3">
                  <c:v>9.952135486850338</c:v>
                </c:pt>
                <c:pt idx="4" formatCode="General">
                  <c:v>9.952135486850338</c:v>
                </c:pt>
                <c:pt idx="5" formatCode="General">
                  <c:v>9.952135486850338</c:v>
                </c:pt>
                <c:pt idx="6" formatCode="General">
                  <c:v>9.952135486850338</c:v>
                </c:pt>
                <c:pt idx="7" formatCode="General">
                  <c:v>9.952135486850338</c:v>
                </c:pt>
                <c:pt idx="8" formatCode="General">
                  <c:v>9.952135486850338</c:v>
                </c:pt>
                <c:pt idx="9" formatCode="General">
                  <c:v>9.952135486850338</c:v>
                </c:pt>
                <c:pt idx="10" formatCode="General">
                  <c:v>8.5952400000000004</c:v>
                </c:pt>
                <c:pt idx="11" formatCode="General">
                  <c:v>9.952135486850338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E2B-4486-97C9-891729FD841A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Chart'!$A$2:$A$13</c:f>
              <c:numCache>
                <c:formatCode>mmm\-yy</c:formatCode>
                <c:ptCount val="12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</c:numCache>
            </c:numRef>
          </c:cat>
          <c:val>
            <c:numRef>
              <c:f>'Problem Count c Chart'!$E$2:$E$13</c:f>
              <c:numCache>
                <c:formatCode>0.00</c:formatCode>
                <c:ptCount val="12"/>
                <c:pt idx="0">
                  <c:v>7.642734410091836</c:v>
                </c:pt>
                <c:pt idx="1">
                  <c:v>7.642734410091836</c:v>
                </c:pt>
                <c:pt idx="2">
                  <c:v>7.642734410091836</c:v>
                </c:pt>
                <c:pt idx="3">
                  <c:v>7.642734410091836</c:v>
                </c:pt>
                <c:pt idx="4" formatCode="General">
                  <c:v>7.642734410091836</c:v>
                </c:pt>
                <c:pt idx="5" formatCode="General">
                  <c:v>7.642734410091836</c:v>
                </c:pt>
                <c:pt idx="6" formatCode="General">
                  <c:v>7.642734410091836</c:v>
                </c:pt>
                <c:pt idx="7" formatCode="General">
                  <c:v>7.642734410091836</c:v>
                </c:pt>
                <c:pt idx="8" formatCode="General">
                  <c:v>7.642734410091836</c:v>
                </c:pt>
                <c:pt idx="9" formatCode="General">
                  <c:v>7.642734410091836</c:v>
                </c:pt>
                <c:pt idx="10" formatCode="General">
                  <c:v>6.4976200000000004</c:v>
                </c:pt>
                <c:pt idx="11" formatCode="General">
                  <c:v>7.642734410091836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E2B-4486-97C9-891729FD841A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4925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2315305194643489"/>
                  <c:y val="4.353093986706894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E2B-4486-97C9-891729FD841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Chart'!$A$2:$A$13</c:f>
              <c:numCache>
                <c:formatCode>mmm\-yy</c:formatCode>
                <c:ptCount val="12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</c:numCache>
            </c:numRef>
          </c:cat>
          <c:val>
            <c:numRef>
              <c:f>'Problem Count c Chart'!$F$2:$F$13</c:f>
              <c:numCache>
                <c:formatCode>0.00</c:formatCode>
                <c:ptCount val="12"/>
                <c:pt idx="0">
                  <c:v>5.333333333333333</c:v>
                </c:pt>
                <c:pt idx="1">
                  <c:v>5.333333333333333</c:v>
                </c:pt>
                <c:pt idx="2">
                  <c:v>5.333333333333333</c:v>
                </c:pt>
                <c:pt idx="3">
                  <c:v>5.333333333333333</c:v>
                </c:pt>
                <c:pt idx="4">
                  <c:v>5.333333333333333</c:v>
                </c:pt>
                <c:pt idx="5">
                  <c:v>5.333333333333333</c:v>
                </c:pt>
                <c:pt idx="6" formatCode="General">
                  <c:v>5.333333333333333</c:v>
                </c:pt>
                <c:pt idx="7" formatCode="General">
                  <c:v>5.333333333333333</c:v>
                </c:pt>
                <c:pt idx="8" formatCode="General">
                  <c:v>5.333333333333333</c:v>
                </c:pt>
                <c:pt idx="9" formatCode="General">
                  <c:v>5.333333333333333</c:v>
                </c:pt>
                <c:pt idx="10" formatCode="General">
                  <c:v>5.333333333333333</c:v>
                </c:pt>
                <c:pt idx="11" formatCode="General">
                  <c:v>5.333333333333333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E2B-4486-97C9-891729FD841A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Chart'!$A$2:$A$13</c:f>
              <c:numCache>
                <c:formatCode>mmm\-yy</c:formatCode>
                <c:ptCount val="12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</c:numCache>
            </c:numRef>
          </c:cat>
          <c:val>
            <c:numRef>
              <c:f>'Problem Count c Chart'!$G$2:$G$13</c:f>
              <c:numCache>
                <c:formatCode>0.00</c:formatCode>
                <c:ptCount val="12"/>
                <c:pt idx="0">
                  <c:v>3.0239322565748301</c:v>
                </c:pt>
                <c:pt idx="1">
                  <c:v>3.0239322565748301</c:v>
                </c:pt>
                <c:pt idx="2">
                  <c:v>3.0239322565748301</c:v>
                </c:pt>
                <c:pt idx="3">
                  <c:v>3.0239322565748301</c:v>
                </c:pt>
                <c:pt idx="4" formatCode="General">
                  <c:v>3.0239322565748301</c:v>
                </c:pt>
                <c:pt idx="5" formatCode="General">
                  <c:v>3.0239322565748301</c:v>
                </c:pt>
                <c:pt idx="6" formatCode="General">
                  <c:v>3.0239322565748301</c:v>
                </c:pt>
                <c:pt idx="7" formatCode="General">
                  <c:v>3.0239322565748301</c:v>
                </c:pt>
                <c:pt idx="8" formatCode="General">
                  <c:v>3.0239322565748301</c:v>
                </c:pt>
                <c:pt idx="9" formatCode="General">
                  <c:v>3.0239322565748301</c:v>
                </c:pt>
                <c:pt idx="10" formatCode="General">
                  <c:v>3.0239322565748301</c:v>
                </c:pt>
                <c:pt idx="11" formatCode="General">
                  <c:v>3.0239322565748301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E2B-4486-97C9-891729FD841A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Chart'!$A$2:$A$13</c:f>
              <c:numCache>
                <c:formatCode>mmm\-yy</c:formatCode>
                <c:ptCount val="12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</c:numCache>
            </c:numRef>
          </c:cat>
          <c:val>
            <c:numRef>
              <c:f>'Problem Count c Chart'!$H$2:$H$13</c:f>
              <c:numCache>
                <c:formatCode>0.00</c:formatCode>
                <c:ptCount val="12"/>
                <c:pt idx="0">
                  <c:v>0.71453117981632719</c:v>
                </c:pt>
                <c:pt idx="1">
                  <c:v>0.71453117981632719</c:v>
                </c:pt>
                <c:pt idx="2">
                  <c:v>0.71453117981632719</c:v>
                </c:pt>
                <c:pt idx="3">
                  <c:v>0.71453117981632719</c:v>
                </c:pt>
                <c:pt idx="4" formatCode="General">
                  <c:v>0.71453117981632719</c:v>
                </c:pt>
                <c:pt idx="5" formatCode="General">
                  <c:v>0.71453117981632719</c:v>
                </c:pt>
                <c:pt idx="6" formatCode="General">
                  <c:v>0.71453117981632719</c:v>
                </c:pt>
                <c:pt idx="7" formatCode="General">
                  <c:v>0.71453117981632719</c:v>
                </c:pt>
                <c:pt idx="8" formatCode="General">
                  <c:v>0.71453117981632719</c:v>
                </c:pt>
                <c:pt idx="9" formatCode="General">
                  <c:v>0.71453117981632719</c:v>
                </c:pt>
                <c:pt idx="10" formatCode="General">
                  <c:v>0.71453117981632719</c:v>
                </c:pt>
                <c:pt idx="11" formatCode="General">
                  <c:v>0.71453117981632719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E2B-4486-97C9-891729FD841A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numRef>
              <c:f>'Problem Count c Chart'!$A$2:$A$13</c:f>
              <c:numCache>
                <c:formatCode>mmm\-yy</c:formatCode>
                <c:ptCount val="12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</c:numCache>
            </c:numRef>
          </c:cat>
          <c:val>
            <c:numRef>
              <c:f>'Problem Count c Chart'!$I$2:$I$13</c:f>
              <c:numCache>
                <c:formatCode>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</c:v>
                </c:pt>
                <c:pt idx="11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E2B-4486-97C9-891729FD84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Implementation Month-Year</a:t>
                </a:r>
              </a:p>
            </c:rich>
          </c:tx>
          <c:overlay val="0"/>
        </c:title>
        <c:numFmt formatCode="mmm\-yy" sourceLinked="1"/>
        <c:majorTickMark val="out"/>
        <c:minorTickMark val="none"/>
        <c:tickLblPos val="nextTo"/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Barrier or Problem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11156495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Percent Compliance with the Recorded Home Oximetry Algorithm Across All Implementation Sites</a:t>
            </a:r>
          </a:p>
        </c:rich>
      </c:tx>
      <c:layout>
        <c:manualLayout>
          <c:xMode val="edge"/>
          <c:yMode val="edge"/>
          <c:x val="9.0423546180480929E-2"/>
          <c:y val="3.72819175453408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962795733232"/>
          <c:y val="0.19813739018268636"/>
          <c:w val="0.77606637831985703"/>
          <c:h val="0.62898430412730255"/>
        </c:manualLayout>
      </c:layout>
      <c:lineChart>
        <c:grouping val="standard"/>
        <c:varyColors val="0"/>
        <c:ser>
          <c:idx val="0"/>
          <c:order val="0"/>
          <c:tx>
            <c:strRef>
              <c:f>'Compliance Research Meeting'!$B$1</c:f>
              <c:strCache>
                <c:ptCount val="1"/>
                <c:pt idx="0">
                  <c:v>Percent Compliance</c:v>
                </c:pt>
              </c:strCache>
            </c:strRef>
          </c:tx>
          <c:spPr>
            <a:ln w="254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strRef>
              <c:f>'Compliance Research Meeting'!$A$2:$A$13</c:f>
              <c:strCache>
                <c:ptCount val="12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</c:strCache>
            </c:strRef>
          </c:cat>
          <c:val>
            <c:numRef>
              <c:f>'Compliance Research Meeting'!$B$2:$B$13</c:f>
              <c:numCache>
                <c:formatCode>0%</c:formatCode>
                <c:ptCount val="12"/>
                <c:pt idx="0">
                  <c:v>0.66666666666666674</c:v>
                </c:pt>
                <c:pt idx="1">
                  <c:v>0.94117647058823528</c:v>
                </c:pt>
                <c:pt idx="2">
                  <c:v>0.92307692307692313</c:v>
                </c:pt>
                <c:pt idx="3">
                  <c:v>0.9</c:v>
                </c:pt>
                <c:pt idx="4">
                  <c:v>0.91</c:v>
                </c:pt>
                <c:pt idx="5">
                  <c:v>0.96703296703296704</c:v>
                </c:pt>
                <c:pt idx="6">
                  <c:v>0.956989247311828</c:v>
                </c:pt>
                <c:pt idx="7">
                  <c:v>0.93388429752066116</c:v>
                </c:pt>
                <c:pt idx="8">
                  <c:v>0.87591240875912413</c:v>
                </c:pt>
                <c:pt idx="9">
                  <c:v>0.86614173228346458</c:v>
                </c:pt>
                <c:pt idx="10">
                  <c:v>0.84558823529411764</c:v>
                </c:pt>
                <c:pt idx="11">
                  <c:v>0.75539568345323738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1E-4818-9C5C-5C4C4F6C53AF}"/>
            </c:ext>
          </c:extLst>
        </c:ser>
        <c:ser>
          <c:idx val="1"/>
          <c:order val="1"/>
          <c:tx>
            <c:strRef>
              <c:f>'Compliance Research Meeting'!$C$1</c:f>
              <c:strCache>
                <c:ptCount val="1"/>
                <c:pt idx="0">
                  <c:v>UCL</c:v>
                </c:pt>
              </c:strCache>
            </c:strRef>
          </c:tx>
          <c:spPr>
            <a:ln w="25400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67987786532501E-2"/>
                  <c:y val="-2.021858036591172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A1E-4818-9C5C-5C4C4F6C53A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Meeting'!$A$2:$A$13</c:f>
              <c:strCache>
                <c:ptCount val="12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</c:strCache>
            </c:strRef>
          </c:cat>
          <c:val>
            <c:numRef>
              <c:f>'Compliance Research Meeting'!$C$2:$C$13</c:f>
              <c:numCache>
                <c:formatCode>0.0000</c:formatCode>
                <c:ptCount val="12"/>
                <c:pt idx="0">
                  <c:v>0.96356794717171668</c:v>
                </c:pt>
                <c:pt idx="1">
                  <c:v>0.96356794717171668</c:v>
                </c:pt>
                <c:pt idx="2">
                  <c:v>0.96356794717171668</c:v>
                </c:pt>
                <c:pt idx="3">
                  <c:v>0.96356794717171668</c:v>
                </c:pt>
                <c:pt idx="4">
                  <c:v>0.96356794717171668</c:v>
                </c:pt>
                <c:pt idx="5">
                  <c:v>0.96356794717171668</c:v>
                </c:pt>
                <c:pt idx="6">
                  <c:v>0.96356794717171668</c:v>
                </c:pt>
                <c:pt idx="7">
                  <c:v>0.96356794717171668</c:v>
                </c:pt>
                <c:pt idx="8">
                  <c:v>0.96356794717171668</c:v>
                </c:pt>
                <c:pt idx="9">
                  <c:v>0.96356794717171668</c:v>
                </c:pt>
                <c:pt idx="10">
                  <c:v>0.96360000000000001</c:v>
                </c:pt>
                <c:pt idx="11">
                  <c:v>0.96356794717171668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A1E-4818-9C5C-5C4C4F6C53AF}"/>
            </c:ext>
          </c:extLst>
        </c:ser>
        <c:ser>
          <c:idx val="2"/>
          <c:order val="2"/>
          <c:tx>
            <c:strRef>
              <c:f>'Compliance Research Meeting'!$D$1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Meeting'!$A$2:$A$13</c:f>
              <c:strCache>
                <c:ptCount val="12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</c:strCache>
            </c:strRef>
          </c:cat>
          <c:val>
            <c:numRef>
              <c:f>'Compliance Research Meeting'!$D$2:$D$13</c:f>
              <c:numCache>
                <c:formatCode>0%</c:formatCode>
                <c:ptCount val="12"/>
                <c:pt idx="0">
                  <c:v>0.93520820455856735</c:v>
                </c:pt>
                <c:pt idx="1">
                  <c:v>0.93520820455856735</c:v>
                </c:pt>
                <c:pt idx="2">
                  <c:v>0.93520820455856735</c:v>
                </c:pt>
                <c:pt idx="3">
                  <c:v>0.93520820455856735</c:v>
                </c:pt>
                <c:pt idx="4" formatCode="0.0000">
                  <c:v>0.93520820455856735</c:v>
                </c:pt>
                <c:pt idx="5" formatCode="0.0000">
                  <c:v>0.93520820455856735</c:v>
                </c:pt>
                <c:pt idx="6" formatCode="0.0000">
                  <c:v>0.93520820455856735</c:v>
                </c:pt>
                <c:pt idx="7" formatCode="0.0000">
                  <c:v>0.93520820455856735</c:v>
                </c:pt>
                <c:pt idx="8" formatCode="0.0000">
                  <c:v>0.93520820455856735</c:v>
                </c:pt>
                <c:pt idx="9" formatCode="0.0000">
                  <c:v>0.93520820455856735</c:v>
                </c:pt>
                <c:pt idx="10" formatCode="0.0000">
                  <c:v>0.93520820455856735</c:v>
                </c:pt>
                <c:pt idx="11" formatCode="0.0000">
                  <c:v>0.93520820455856735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A1E-4818-9C5C-5C4C4F6C53AF}"/>
            </c:ext>
          </c:extLst>
        </c:ser>
        <c:ser>
          <c:idx val="3"/>
          <c:order val="3"/>
          <c:tx>
            <c:strRef>
              <c:f>'Compliance Research Meeting'!$E$1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Meeting'!$A$2:$A$13</c:f>
              <c:strCache>
                <c:ptCount val="12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</c:strCache>
            </c:strRef>
          </c:cat>
          <c:val>
            <c:numRef>
              <c:f>'Compliance Research Meeting'!$E$2:$E$13</c:f>
              <c:numCache>
                <c:formatCode>0%</c:formatCode>
                <c:ptCount val="12"/>
                <c:pt idx="0">
                  <c:v>0.90684846194541813</c:v>
                </c:pt>
                <c:pt idx="1">
                  <c:v>0.90684846194541813</c:v>
                </c:pt>
                <c:pt idx="2">
                  <c:v>0.90684846194541813</c:v>
                </c:pt>
                <c:pt idx="3">
                  <c:v>0.90684846194541813</c:v>
                </c:pt>
                <c:pt idx="4" formatCode="0.0000">
                  <c:v>0.90684846194541813</c:v>
                </c:pt>
                <c:pt idx="5" formatCode="0.0000">
                  <c:v>0.90684846194541813</c:v>
                </c:pt>
                <c:pt idx="6" formatCode="0.0000">
                  <c:v>0.90684846194541813</c:v>
                </c:pt>
                <c:pt idx="7" formatCode="0.0000">
                  <c:v>0.90684846194541813</c:v>
                </c:pt>
                <c:pt idx="8" formatCode="0.0000">
                  <c:v>0.90684846194541813</c:v>
                </c:pt>
                <c:pt idx="9" formatCode="0.0000">
                  <c:v>0.90684846194541813</c:v>
                </c:pt>
                <c:pt idx="10" formatCode="0.0000">
                  <c:v>0.90684846194541813</c:v>
                </c:pt>
                <c:pt idx="11" formatCode="0.0000">
                  <c:v>0.90684846194541813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A1E-4818-9C5C-5C4C4F6C53AF}"/>
            </c:ext>
          </c:extLst>
        </c:ser>
        <c:ser>
          <c:idx val="4"/>
          <c:order val="4"/>
          <c:tx>
            <c:strRef>
              <c:f>'Compliance Research Meeting'!$F$1</c:f>
              <c:strCache>
                <c:ptCount val="1"/>
                <c:pt idx="0">
                  <c:v>Average</c:v>
                </c:pt>
              </c:strCache>
            </c:strRef>
          </c:tx>
          <c:spPr>
            <a:ln w="1905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4159523302830379"/>
                  <c:y val="2.7186294020939729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entury Gothic" panose="020B0502020202020204" pitchFamily="34" charset="0"/>
                      </a:rPr>
                      <a:t>CL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A1E-4818-9C5C-5C4C4F6C53A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Meeting'!$A$2:$A$13</c:f>
              <c:strCache>
                <c:ptCount val="12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</c:strCache>
            </c:strRef>
          </c:cat>
          <c:val>
            <c:numRef>
              <c:f>'Compliance Research Meeting'!$F$2:$F$13</c:f>
              <c:numCache>
                <c:formatCode>0%</c:formatCode>
                <c:ptCount val="12"/>
                <c:pt idx="0">
                  <c:v>0.8784887193322688</c:v>
                </c:pt>
                <c:pt idx="1">
                  <c:v>0.8784887193322688</c:v>
                </c:pt>
                <c:pt idx="2">
                  <c:v>0.8784887193322688</c:v>
                </c:pt>
                <c:pt idx="3">
                  <c:v>0.8784887193322688</c:v>
                </c:pt>
                <c:pt idx="4">
                  <c:v>0.8784887193322688</c:v>
                </c:pt>
                <c:pt idx="5">
                  <c:v>0.8784887193322688</c:v>
                </c:pt>
                <c:pt idx="6">
                  <c:v>0.8784887193322688</c:v>
                </c:pt>
                <c:pt idx="7">
                  <c:v>0.8784887193322688</c:v>
                </c:pt>
                <c:pt idx="8">
                  <c:v>0.8784887193322688</c:v>
                </c:pt>
                <c:pt idx="9">
                  <c:v>0.8784887193322688</c:v>
                </c:pt>
                <c:pt idx="10">
                  <c:v>0.8784887193322688</c:v>
                </c:pt>
                <c:pt idx="11">
                  <c:v>0.8784887193322688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A1E-4818-9C5C-5C4C4F6C53AF}"/>
            </c:ext>
          </c:extLst>
        </c:ser>
        <c:ser>
          <c:idx val="5"/>
          <c:order val="5"/>
          <c:tx>
            <c:strRef>
              <c:f>'Compliance Research Meeting'!$G$1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Meeting'!$A$2:$A$13</c:f>
              <c:strCache>
                <c:ptCount val="12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</c:strCache>
            </c:strRef>
          </c:cat>
          <c:val>
            <c:numRef>
              <c:f>'Compliance Research Meeting'!$G$2:$G$13</c:f>
              <c:numCache>
                <c:formatCode>0%</c:formatCode>
                <c:ptCount val="12"/>
                <c:pt idx="0">
                  <c:v>0.85012897671911947</c:v>
                </c:pt>
                <c:pt idx="1">
                  <c:v>0.85012897671911947</c:v>
                </c:pt>
                <c:pt idx="2">
                  <c:v>0.85012897671911947</c:v>
                </c:pt>
                <c:pt idx="3">
                  <c:v>0.85012897671911947</c:v>
                </c:pt>
                <c:pt idx="4" formatCode="0.0000">
                  <c:v>0.85012897671911947</c:v>
                </c:pt>
                <c:pt idx="5" formatCode="0.0000">
                  <c:v>0.85012897671911947</c:v>
                </c:pt>
                <c:pt idx="6" formatCode="0.0000">
                  <c:v>0.85012897671911947</c:v>
                </c:pt>
                <c:pt idx="7" formatCode="0.0000">
                  <c:v>0.85012897671911947</c:v>
                </c:pt>
                <c:pt idx="8" formatCode="0.0000">
                  <c:v>0.85012897671911947</c:v>
                </c:pt>
                <c:pt idx="9" formatCode="0.0000">
                  <c:v>0.85012897671911947</c:v>
                </c:pt>
                <c:pt idx="10" formatCode="0.0000">
                  <c:v>0.85012897671911947</c:v>
                </c:pt>
                <c:pt idx="11" formatCode="0.0000">
                  <c:v>0.85012897671911947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A1E-4818-9C5C-5C4C4F6C53AF}"/>
            </c:ext>
          </c:extLst>
        </c:ser>
        <c:ser>
          <c:idx val="6"/>
          <c:order val="6"/>
          <c:tx>
            <c:strRef>
              <c:f>'Compliance Research Meeting'!$H$1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Meeting'!$A$2:$A$13</c:f>
              <c:strCache>
                <c:ptCount val="12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</c:strCache>
            </c:strRef>
          </c:cat>
          <c:val>
            <c:numRef>
              <c:f>'Compliance Research Meeting'!$H$2:$H$13</c:f>
              <c:numCache>
                <c:formatCode>0%</c:formatCode>
                <c:ptCount val="12"/>
                <c:pt idx="0">
                  <c:v>0.82176923410597025</c:v>
                </c:pt>
                <c:pt idx="1">
                  <c:v>0.82176923410597025</c:v>
                </c:pt>
                <c:pt idx="2">
                  <c:v>0.82176923410597025</c:v>
                </c:pt>
                <c:pt idx="3">
                  <c:v>0.82176923410597025</c:v>
                </c:pt>
                <c:pt idx="4" formatCode="0.0000">
                  <c:v>0.82176923410597025</c:v>
                </c:pt>
                <c:pt idx="5" formatCode="0.0000">
                  <c:v>0.82176923410597025</c:v>
                </c:pt>
                <c:pt idx="6" formatCode="0.0000">
                  <c:v>0.82176923410597025</c:v>
                </c:pt>
                <c:pt idx="7" formatCode="0.0000">
                  <c:v>0.82176923410597025</c:v>
                </c:pt>
                <c:pt idx="8" formatCode="0.0000">
                  <c:v>0.82176923410597025</c:v>
                </c:pt>
                <c:pt idx="9" formatCode="0.0000">
                  <c:v>0.82176923410597025</c:v>
                </c:pt>
                <c:pt idx="10" formatCode="0.0000">
                  <c:v>0.82176923410597025</c:v>
                </c:pt>
                <c:pt idx="11" formatCode="0.0000">
                  <c:v>0.82176923410597025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A1E-4818-9C5C-5C4C4F6C53AF}"/>
            </c:ext>
          </c:extLst>
        </c:ser>
        <c:ser>
          <c:idx val="7"/>
          <c:order val="7"/>
          <c:tx>
            <c:strRef>
              <c:f>'Compliance Research Meeting'!$I$1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9CC7CE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9.5359863800808676E-3"/>
                  <c:y val="2.760335727264853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A1E-4818-9C5C-5C4C4F6C53A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Meeting'!$A$2:$A$13</c:f>
              <c:strCache>
                <c:ptCount val="12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</c:strCache>
            </c:strRef>
          </c:cat>
          <c:val>
            <c:numRef>
              <c:f>'Compliance Research Meeting'!$I$2:$I$13</c:f>
              <c:numCache>
                <c:formatCode>0%</c:formatCode>
                <c:ptCount val="12"/>
                <c:pt idx="0">
                  <c:v>0.79340949149282092</c:v>
                </c:pt>
                <c:pt idx="1">
                  <c:v>0.79340949149282092</c:v>
                </c:pt>
                <c:pt idx="2">
                  <c:v>0.79340949149282092</c:v>
                </c:pt>
                <c:pt idx="3">
                  <c:v>0.79340949149282092</c:v>
                </c:pt>
                <c:pt idx="4" formatCode="0.0000">
                  <c:v>0.79340949149282092</c:v>
                </c:pt>
                <c:pt idx="5" formatCode="0.0000">
                  <c:v>0.79340949149282092</c:v>
                </c:pt>
                <c:pt idx="6" formatCode="0.0000">
                  <c:v>0.79340949149282092</c:v>
                </c:pt>
                <c:pt idx="7" formatCode="0.0000">
                  <c:v>0.79340949149282092</c:v>
                </c:pt>
                <c:pt idx="8" formatCode="0.0000">
                  <c:v>0.79340949149282092</c:v>
                </c:pt>
                <c:pt idx="9" formatCode="0.0000">
                  <c:v>0.79340949149282092</c:v>
                </c:pt>
                <c:pt idx="10" formatCode="0.0000">
                  <c:v>0.79339999999999999</c:v>
                </c:pt>
                <c:pt idx="11" formatCode="0.0000">
                  <c:v>0.79340949149282092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EA1E-4818-9C5C-5C4C4F6C53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202864"/>
        <c:axId val="632200368"/>
      </c:lineChart>
      <c:catAx>
        <c:axId val="63220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Report Month, (N=Total number of reports for that month)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632200368"/>
        <c:crosses val="autoZero"/>
        <c:auto val="0"/>
        <c:lblAlgn val="ctr"/>
        <c:lblOffset val="100"/>
        <c:noMultiLvlLbl val="0"/>
      </c:catAx>
      <c:valAx>
        <c:axId val="632200368"/>
        <c:scaling>
          <c:orientation val="minMax"/>
          <c:max val="1"/>
          <c:min val="0.4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Compliance with the RHO Algorithm</a:t>
                </a:r>
              </a:p>
            </c:rich>
          </c:tx>
          <c:layout>
            <c:manualLayout>
              <c:xMode val="edge"/>
              <c:yMode val="edge"/>
              <c:x val="5.5190370724831758E-3"/>
              <c:y val="0.20329687955672204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632202864"/>
        <c:crosses val="autoZero"/>
        <c:crossBetween val="midCat"/>
      </c:valAx>
      <c:spPr>
        <a:noFill/>
        <a:ln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Reason's For Providers Not Following the RHO Algorithm's Decision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Growth Concerns</c:v>
                </c:pt>
                <c:pt idx="1">
                  <c:v>Recent or Current Illness</c:v>
                </c:pt>
                <c:pt idx="2">
                  <c:v>Feeding Intolerance</c:v>
                </c:pt>
                <c:pt idx="3">
                  <c:v>Increased WOB</c:v>
                </c:pt>
                <c:pt idx="4">
                  <c:v>Felt Comfortable Maintaining</c:v>
                </c:pt>
                <c:pt idx="5">
                  <c:v>Patient Not Seen Outpatient Yet</c:v>
                </c:pt>
                <c:pt idx="6">
                  <c:v>Data Thought to be Artifact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38</c:v>
                </c:pt>
                <c:pt idx="5">
                  <c:v>4</c:v>
                </c:pt>
                <c:pt idx="6">
                  <c:v>12</c:v>
                </c:pt>
                <c:pt idx="7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3A-4218-94CC-52DFB6838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1034976"/>
        <c:axId val="71033728"/>
      </c:barChart>
      <c:catAx>
        <c:axId val="71034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033728"/>
        <c:crosses val="autoZero"/>
        <c:auto val="1"/>
        <c:lblAlgn val="ctr"/>
        <c:lblOffset val="100"/>
        <c:noMultiLvlLbl val="0"/>
      </c:catAx>
      <c:valAx>
        <c:axId val="71033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Instances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03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How Physician Compliance with the RHO Algorithm Impacts Duration of HOT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'[Chart in Microsoft PowerPoint]RecordedHomeOximetry-Compliance'!$H$2:$H$33</c:f>
              <c:numCache>
                <c:formatCode>General</c:formatCode>
                <c:ptCount val="32"/>
                <c:pt idx="0">
                  <c:v>90</c:v>
                </c:pt>
                <c:pt idx="1">
                  <c:v>86.666666669999998</c:v>
                </c:pt>
                <c:pt idx="2">
                  <c:v>84.61538462</c:v>
                </c:pt>
                <c:pt idx="3">
                  <c:v>100</c:v>
                </c:pt>
                <c:pt idx="4">
                  <c:v>100</c:v>
                </c:pt>
                <c:pt idx="5">
                  <c:v>91.666666669999998</c:v>
                </c:pt>
                <c:pt idx="6">
                  <c:v>100</c:v>
                </c:pt>
                <c:pt idx="7">
                  <c:v>97.222222220000006</c:v>
                </c:pt>
                <c:pt idx="8">
                  <c:v>100</c:v>
                </c:pt>
                <c:pt idx="9">
                  <c:v>100</c:v>
                </c:pt>
                <c:pt idx="10">
                  <c:v>90.7</c:v>
                </c:pt>
                <c:pt idx="11">
                  <c:v>90</c:v>
                </c:pt>
                <c:pt idx="12">
                  <c:v>100</c:v>
                </c:pt>
                <c:pt idx="13">
                  <c:v>77.8</c:v>
                </c:pt>
                <c:pt idx="14">
                  <c:v>96.6</c:v>
                </c:pt>
                <c:pt idx="15">
                  <c:v>87.5</c:v>
                </c:pt>
                <c:pt idx="16">
                  <c:v>87.5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74.2</c:v>
                </c:pt>
                <c:pt idx="22">
                  <c:v>79.400000000000006</c:v>
                </c:pt>
                <c:pt idx="23">
                  <c:v>100</c:v>
                </c:pt>
                <c:pt idx="24">
                  <c:v>94.4</c:v>
                </c:pt>
                <c:pt idx="25">
                  <c:v>100</c:v>
                </c:pt>
                <c:pt idx="26">
                  <c:v>100</c:v>
                </c:pt>
                <c:pt idx="27">
                  <c:v>94.285714290000001</c:v>
                </c:pt>
                <c:pt idx="28">
                  <c:v>80.952380950000006</c:v>
                </c:pt>
                <c:pt idx="29">
                  <c:v>80</c:v>
                </c:pt>
                <c:pt idx="30">
                  <c:v>90.47619048</c:v>
                </c:pt>
                <c:pt idx="31">
                  <c:v>100</c:v>
                </c:pt>
              </c:numCache>
            </c:numRef>
          </c:xVal>
          <c:yVal>
            <c:numRef>
              <c:f>'[Chart in Microsoft PowerPoint]RecordedHomeOximetry-Compliance'!$I$2:$I$33</c:f>
              <c:numCache>
                <c:formatCode>General</c:formatCode>
                <c:ptCount val="32"/>
                <c:pt idx="0">
                  <c:v>62</c:v>
                </c:pt>
                <c:pt idx="1">
                  <c:v>53</c:v>
                </c:pt>
                <c:pt idx="2">
                  <c:v>38</c:v>
                </c:pt>
                <c:pt idx="3">
                  <c:v>27</c:v>
                </c:pt>
                <c:pt idx="4">
                  <c:v>90</c:v>
                </c:pt>
                <c:pt idx="5">
                  <c:v>127</c:v>
                </c:pt>
                <c:pt idx="6">
                  <c:v>28</c:v>
                </c:pt>
                <c:pt idx="7">
                  <c:v>120</c:v>
                </c:pt>
                <c:pt idx="8">
                  <c:v>25</c:v>
                </c:pt>
                <c:pt idx="9">
                  <c:v>83</c:v>
                </c:pt>
                <c:pt idx="10">
                  <c:v>245</c:v>
                </c:pt>
                <c:pt idx="11">
                  <c:v>28</c:v>
                </c:pt>
                <c:pt idx="12">
                  <c:v>60</c:v>
                </c:pt>
                <c:pt idx="13">
                  <c:v>79</c:v>
                </c:pt>
                <c:pt idx="14">
                  <c:v>97</c:v>
                </c:pt>
                <c:pt idx="15">
                  <c:v>19</c:v>
                </c:pt>
                <c:pt idx="16">
                  <c:v>77</c:v>
                </c:pt>
                <c:pt idx="17">
                  <c:v>22</c:v>
                </c:pt>
                <c:pt idx="18">
                  <c:v>77</c:v>
                </c:pt>
                <c:pt idx="19">
                  <c:v>28</c:v>
                </c:pt>
                <c:pt idx="20">
                  <c:v>23</c:v>
                </c:pt>
                <c:pt idx="21">
                  <c:v>119</c:v>
                </c:pt>
                <c:pt idx="22">
                  <c:v>112</c:v>
                </c:pt>
                <c:pt idx="23">
                  <c:v>64</c:v>
                </c:pt>
                <c:pt idx="24">
                  <c:v>75</c:v>
                </c:pt>
                <c:pt idx="25">
                  <c:v>13</c:v>
                </c:pt>
                <c:pt idx="26">
                  <c:v>9</c:v>
                </c:pt>
                <c:pt idx="27">
                  <c:v>119</c:v>
                </c:pt>
                <c:pt idx="28">
                  <c:v>65</c:v>
                </c:pt>
                <c:pt idx="29">
                  <c:v>42</c:v>
                </c:pt>
                <c:pt idx="30">
                  <c:v>64</c:v>
                </c:pt>
                <c:pt idx="31">
                  <c:v>19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AF5-44A7-A579-E180B0486E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7076064"/>
        <c:axId val="657060256"/>
      </c:scatterChart>
      <c:valAx>
        <c:axId val="657076064"/>
        <c:scaling>
          <c:orientation val="minMax"/>
          <c:max val="100"/>
          <c:min val="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Compliance Rate (Individual Infant)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7060256"/>
        <c:crosses val="autoZero"/>
        <c:crossBetween val="midCat"/>
        <c:majorUnit val="5"/>
      </c:valAx>
      <c:valAx>
        <c:axId val="657060256"/>
        <c:scaling>
          <c:orientation val="minMax"/>
          <c:max val="2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Duration of Home Oxygen (days)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7076064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'Raw Data'!$G$2:$G$23</cx:f>
        <cx:lvl ptCount="22">
          <cx:pt idx="0">E (n=1)</cx:pt>
          <cx:pt idx="1">F (n= 5)</cx:pt>
          <cx:pt idx="2">F (n= 5)</cx:pt>
          <cx:pt idx="3">F (n= 5)</cx:pt>
          <cx:pt idx="4">F (n= 5)</cx:pt>
          <cx:pt idx="5">F (n= 5)</cx:pt>
          <cx:pt idx="6">B (n= 4)</cx:pt>
          <cx:pt idx="7">B (n= 4)</cx:pt>
          <cx:pt idx="8">B (n= 4)</cx:pt>
          <cx:pt idx="9">B (n= 4)</cx:pt>
          <cx:pt idx="10">D (n= 2)</cx:pt>
          <cx:pt idx="11">D (n= 2)</cx:pt>
          <cx:pt idx="12">N (n=2)</cx:pt>
          <cx:pt idx="13">N (n=2)</cx:pt>
          <cx:pt idx="14">A (n= 1)</cx:pt>
          <cx:pt idx="15">G (n= 1)</cx:pt>
          <cx:pt idx="16">K (n= 6)</cx:pt>
          <cx:pt idx="17">K (n= 6)</cx:pt>
          <cx:pt idx="18">K (n= 6)</cx:pt>
          <cx:pt idx="19">K (n= 6)</cx:pt>
          <cx:pt idx="20">K (n= 6)</cx:pt>
          <cx:pt idx="21">K (n= 6)</cx:pt>
        </cx:lvl>
      </cx:strDim>
      <cx:numDim type="val">
        <cx:f>'Raw Data'!$H$2:$H$23</cx:f>
        <cx:lvl ptCount="22" formatCode="General">
          <cx:pt idx="0">90</cx:pt>
          <cx:pt idx="1">97</cx:pt>
          <cx:pt idx="2">245</cx:pt>
          <cx:pt idx="3">32</cx:pt>
          <cx:pt idx="4">19</cx:pt>
          <cx:pt idx="5">77</cx:pt>
          <cx:pt idx="6">77</cx:pt>
          <cx:pt idx="7">22</cx:pt>
          <cx:pt idx="8">28</cx:pt>
          <cx:pt idx="9">23</cx:pt>
          <cx:pt idx="10">127</cx:pt>
          <cx:pt idx="11">53</cx:pt>
          <cx:pt idx="12">62</cx:pt>
          <cx:pt idx="13">119</cx:pt>
          <cx:pt idx="14">64</cx:pt>
          <cx:pt idx="15">26</cx:pt>
          <cx:pt idx="16">83</cx:pt>
          <cx:pt idx="17">120</cx:pt>
          <cx:pt idx="18">38</cx:pt>
          <cx:pt idx="19">27</cx:pt>
          <cx:pt idx="20">25</cx:pt>
          <cx:pt idx="21">28</cx:pt>
        </cx:lvl>
      </cx:numDim>
    </cx:data>
  </cx:chartData>
  <cx:chart>
    <cx:title pos="t" align="ctr" overlay="0">
      <cx:tx>
        <cx:txData>
          <cx:v>Average Duration of Home Oxygen by RHO Site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/>
          </a:pPr>
          <a:r>
            <a:rPr lang="en-US" sz="2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Average Duration of Home Oxygen by RHO Site</a:t>
          </a:r>
        </a:p>
      </cx:txPr>
    </cx:title>
    <cx:plotArea>
      <cx:plotAreaRegion>
        <cx:series layoutId="boxWhisker" uniqueId="{36D9BBCA-86FD-4914-8055-6FB40B48C69E}">
          <cx:tx>
            <cx:txData>
              <cx:f>'Raw Data'!$H$1</cx:f>
              <cx:v>duration_of_oxygen_therapy</cx:v>
            </cx:txData>
          </cx:tx>
          <cx:spPr>
            <a:solidFill>
              <a:srgbClr val="22549C"/>
            </a:solidFill>
            <a:ln>
              <a:solidFill>
                <a:srgbClr val="22549C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  <cx:txPr>
          <a:bodyPr vertOverflow="overflow" horzOverflow="overflow" wrap="square" lIns="0" tIns="0" rIns="0" bIns="0"/>
          <a:lstStyle/>
          <a:p>
            <a:pPr algn="ctr" rtl="0">
              <a:defRPr sz="24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400"/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24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400"/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'RecordedHomeOximetry-HOTDuratio'!$G$2:$G$23</cx:f>
        <cx:lvl ptCount="22">
          <cx:pt idx="0">125</cx:pt>
          <cx:pt idx="1">125</cx:pt>
          <cx:pt idx="2">125</cx:pt>
          <cx:pt idx="3">125</cx:pt>
          <cx:pt idx="4">125</cx:pt>
          <cx:pt idx="5">125</cx:pt>
          <cx:pt idx="6">125</cx:pt>
          <cx:pt idx="7">250</cx:pt>
          <cx:pt idx="8">250</cx:pt>
          <cx:pt idx="9">250</cx:pt>
          <cx:pt idx="10">250</cx:pt>
          <cx:pt idx="11">250</cx:pt>
          <cx:pt idx="12">250</cx:pt>
          <cx:pt idx="13">250</cx:pt>
          <cx:pt idx="14">250</cx:pt>
          <cx:pt idx="15">250</cx:pt>
          <cx:pt idx="16">250</cx:pt>
          <cx:pt idx="17">250</cx:pt>
          <cx:pt idx="18">500</cx:pt>
          <cx:pt idx="19">500</cx:pt>
          <cx:pt idx="20">500</cx:pt>
          <cx:pt idx="21">1000</cx:pt>
        </cx:lvl>
      </cx:strDim>
      <cx:numDim type="val">
        <cx:f>'RecordedHomeOximetry-HOTDuratio'!$H$2:$H$23</cx:f>
        <cx:lvl ptCount="22" formatCode="General">
          <cx:pt idx="0">19</cx:pt>
          <cx:pt idx="1">22</cx:pt>
          <cx:pt idx="2">77</cx:pt>
          <cx:pt idx="3">23</cx:pt>
          <cx:pt idx="4">62</cx:pt>
          <cx:pt idx="5">119</cx:pt>
          <cx:pt idx="6">53</cx:pt>
          <cx:pt idx="7">90</cx:pt>
          <cx:pt idx="8">32</cx:pt>
          <cx:pt idx="9">97</cx:pt>
          <cx:pt idx="10">77</cx:pt>
          <cx:pt idx="11">28</cx:pt>
          <cx:pt idx="12">120</cx:pt>
          <cx:pt idx="13">38</cx:pt>
          <cx:pt idx="14">27</cx:pt>
          <cx:pt idx="15">25</cx:pt>
          <cx:pt idx="16">127</cx:pt>
          <cx:pt idx="17">26</cx:pt>
          <cx:pt idx="18">245</cx:pt>
          <cx:pt idx="19">83</cx:pt>
          <cx:pt idx="20">64</cx:pt>
          <cx:pt idx="21">28</cx:pt>
        </cx:lvl>
      </cx:numDim>
    </cx:data>
  </cx:chartData>
  <cx:chart>
    <cx:title pos="t" align="ctr" overlay="0">
      <cx:tx>
        <cx:txData>
          <cx:v>Average Home Oxygen Duration by Initial Flow Rate at Discharge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000"/>
          </a:pPr>
          <a:r>
            <a:rPr lang="en-US" sz="20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Average Home Oxygen Duration by Initial Flow Rate at Discharge</a:t>
          </a:r>
        </a:p>
      </cx:txPr>
    </cx:title>
    <cx:plotArea>
      <cx:plotAreaRegion>
        <cx:series layoutId="boxWhisker" uniqueId="{45F5C8AC-17AA-4FD8-A987-93FDE138CA1E}" formatIdx="1">
          <cx:tx>
            <cx:txData>
              <cx:f>'RecordedHomeOximetry-HOTDuratio'!$H$1</cx:f>
              <cx:v>Duration of oxygen therapy after NICU discharge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tle>
          <cx:tx>
            <cx:txData>
              <cx:v>Initial Flow Rate at Discharge (cc/min)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2000"/>
              </a:pPr>
              <a:r>
                <a:rPr lang="en-US" sz="20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Initial Flow Rate at Discharge (cc/min)</a:t>
              </a:r>
            </a:p>
          </cx:txPr>
        </cx:title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000"/>
          </a:p>
        </cx:txPr>
      </cx:axis>
      <cx:axis id="1">
        <cx:valScaling/>
        <cx:title>
          <cx:tx>
            <cx:txData>
              <cx:v>Home Oxygen Duration - Days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2000"/>
              </a:pPr>
              <a:r>
                <a:rPr lang="en-US" sz="20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Home Oxygen Duration - Days</a:t>
              </a:r>
            </a:p>
          </cx:txPr>
        </cx:title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000"/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>
              <a:latin typeface="Apple Braille"/>
            </a:rPr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site training</a:t>
          </a:r>
        </a:p>
        <a:p>
          <a:r>
            <a:rPr lang="en-US" sz="1600" dirty="0">
              <a:latin typeface="Apple Braille"/>
            </a:rPr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</a:t>
          </a:r>
          <a:r>
            <a:rPr lang="en-US" sz="1600" baseline="0" dirty="0">
              <a:latin typeface="Apple Braille"/>
            </a:rPr>
            <a:t> 33% of eligible families</a:t>
          </a:r>
          <a:endParaRPr lang="en-US" sz="1600" dirty="0">
            <a:latin typeface="Apple Braille"/>
          </a:endParaRP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18-month implementation</a:t>
          </a:r>
        </a:p>
        <a:p>
          <a:r>
            <a:rPr lang="en-US" sz="1600" dirty="0">
              <a:latin typeface="Apple Braille"/>
            </a:rPr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>
        <a:solidFill>
          <a:srgbClr val="9B69BC"/>
        </a:solidFill>
        <a:ln>
          <a:solidFill>
            <a:srgbClr val="864DAD"/>
          </a:solidFill>
        </a:ln>
      </dgm:spPr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>
        <a:solidFill>
          <a:schemeClr val="accent3"/>
        </a:solidFill>
        <a:ln>
          <a:solidFill>
            <a:schemeClr val="accent3">
              <a:lumMod val="75000"/>
            </a:schemeClr>
          </a:solidFill>
        </a:ln>
      </dgm:spPr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rgbClr val="9B69BC"/>
        </a:solidFill>
        <a:ln w="12700" cap="flat" cmpd="sng" algn="ctr">
          <a:solidFill>
            <a:srgbClr val="864DA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</a:t>
          </a:r>
          <a:r>
            <a:rPr lang="en-US" sz="1600" kern="1200" baseline="0" dirty="0">
              <a:latin typeface="Apple Braille"/>
            </a:rPr>
            <a:t> 33% of eligible families</a:t>
          </a:r>
          <a:endParaRPr lang="en-US" sz="1600" kern="1200" dirty="0">
            <a:latin typeface="Apple Braille"/>
          </a:endParaRPr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3"/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0.21792</cdr:x>
      <cdr:y>0.90266</cdr:y>
    </cdr:from>
    <cdr:to>
      <cdr:x>0.39967</cdr:x>
      <cdr:y>0.92727</cdr:y>
    </cdr:to>
    <cdr:sp macro="" textlink="">
      <cdr:nvSpPr>
        <cdr:cNvPr id="9" name="TextBox 18">
          <a:extLst xmlns:a="http://schemas.openxmlformats.org/drawingml/2006/main">
            <a:ext uri="{FF2B5EF4-FFF2-40B4-BE49-F238E27FC236}">
              <a16:creationId xmlns:a16="http://schemas.microsoft.com/office/drawing/2014/main" id="{E91E2A33-A560-4EAD-88C4-A9A77B8B4E4F}"/>
            </a:ext>
          </a:extLst>
        </cdr:cNvPr>
        <cdr:cNvSpPr txBox="1"/>
      </cdr:nvSpPr>
      <cdr:spPr>
        <a:xfrm xmlns:a="http://schemas.openxmlformats.org/drawingml/2006/main">
          <a:off x="2656895" y="5897229"/>
          <a:ext cx="2215895" cy="1607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ysClr val="windowText" lastClr="000000"/>
              </a:solidFill>
            </a:rPr>
            <a:t>Contract under</a:t>
          </a:r>
          <a:r>
            <a:rPr lang="en-US" sz="1100" b="1" baseline="0" dirty="0">
              <a:solidFill>
                <a:sysClr val="windowText" lastClr="000000"/>
              </a:solidFill>
            </a:rPr>
            <a:t> review at the site</a:t>
          </a:r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0.14228</cdr:x>
      <cdr:y>0.38017</cdr:y>
    </cdr:from>
    <cdr:to>
      <cdr:x>0.16415</cdr:x>
      <cdr:y>0.41996</cdr:y>
    </cdr:to>
    <cdr:pic>
      <cdr:nvPicPr>
        <cdr:cNvPr id="4" name="Graphic 7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1DD9C7D9-D9D4-4C00-B429-3E8F37F6A28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34651" y="2548072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0.10837</cdr:x>
      <cdr:y>0.47279</cdr:y>
    </cdr:from>
    <cdr:to>
      <cdr:x>0.13025</cdr:x>
      <cdr:y>0.51258</cdr:y>
    </cdr:to>
    <cdr:pic>
      <cdr:nvPicPr>
        <cdr:cNvPr id="5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6AE4BF56-367A-4171-B8A0-52FEAFBDA66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21253" y="3168856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0.10955</cdr:x>
      <cdr:y>0.89807</cdr:y>
    </cdr:from>
    <cdr:to>
      <cdr:x>0.13091</cdr:x>
      <cdr:y>0.93786</cdr:y>
    </cdr:to>
    <cdr:pic>
      <cdr:nvPicPr>
        <cdr:cNvPr id="6" name="Graphic 13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5CC4421C-E56C-4781-A11C-50449E18B26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35654" y="6019283"/>
          <a:ext cx="26035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0.11368</cdr:x>
      <cdr:y>0.42518</cdr:y>
    </cdr:from>
    <cdr:to>
      <cdr:x>0.13556</cdr:x>
      <cdr:y>0.46497</cdr:y>
    </cdr:to>
    <cdr:pic>
      <cdr:nvPicPr>
        <cdr:cNvPr id="7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F709C9E-78AF-4436-9F83-C90996A89B7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85937" y="2849792"/>
          <a:ext cx="266761" cy="266692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0.84589</cdr:x>
      <cdr:y>0.61039</cdr:y>
    </cdr:from>
    <cdr:to>
      <cdr:x>0.91091</cdr:x>
      <cdr:y>0.67493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19755FA-3C20-EE09-5994-9C593C5AA15B}"/>
            </a:ext>
          </a:extLst>
        </cdr:cNvPr>
        <cdr:cNvSpPr txBox="1"/>
      </cdr:nvSpPr>
      <cdr:spPr>
        <a:xfrm xmlns:a="http://schemas.openxmlformats.org/drawingml/2006/main">
          <a:off x="9748808" y="3483154"/>
          <a:ext cx="749300" cy="368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5.3</a:t>
          </a:r>
        </a:p>
      </cdr:txBody>
    </cdr:sp>
  </cdr:relSizeAnchor>
  <cdr:relSizeAnchor xmlns:cdr="http://schemas.openxmlformats.org/drawingml/2006/chartDrawing">
    <cdr:from>
      <cdr:x>0.82936</cdr:x>
      <cdr:y>0.18531</cdr:y>
    </cdr:from>
    <cdr:to>
      <cdr:x>0.89438</cdr:x>
      <cdr:y>0.24985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A0C5F003-559E-4DEE-D427-8AC851145BA6}"/>
            </a:ext>
          </a:extLst>
        </cdr:cNvPr>
        <cdr:cNvSpPr txBox="1"/>
      </cdr:nvSpPr>
      <cdr:spPr>
        <a:xfrm xmlns:a="http://schemas.openxmlformats.org/drawingml/2006/main">
          <a:off x="9558308" y="1057454"/>
          <a:ext cx="749300" cy="368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dirty="0"/>
            <a:t>12.3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0.87361</cdr:x>
      <cdr:y>0.05979</cdr:y>
    </cdr:from>
    <cdr:to>
      <cdr:x>1</cdr:x>
      <cdr:y>0.17431</cdr:y>
    </cdr:to>
    <cdr:sp macro="" textlink="">
      <cdr:nvSpPr>
        <cdr:cNvPr id="5" name="Arrow: Up 4">
          <a:extLst xmlns:a="http://schemas.openxmlformats.org/drawingml/2006/main">
            <a:ext uri="{FF2B5EF4-FFF2-40B4-BE49-F238E27FC236}">
              <a16:creationId xmlns:a16="http://schemas.microsoft.com/office/drawing/2014/main" id="{02C3DF24-DCFC-4562-ACB0-59662AD4A897}"/>
            </a:ext>
          </a:extLst>
        </cdr:cNvPr>
        <cdr:cNvSpPr/>
      </cdr:nvSpPr>
      <cdr:spPr>
        <a:xfrm xmlns:a="http://schemas.openxmlformats.org/drawingml/2006/main">
          <a:off x="5560897" y="205020"/>
          <a:ext cx="804525" cy="392689"/>
        </a:xfrm>
        <a:prstGeom xmlns:a="http://schemas.openxmlformats.org/drawingml/2006/main" prst="upArrow">
          <a:avLst/>
        </a:prstGeom>
        <a:solidFill xmlns:a="http://schemas.openxmlformats.org/drawingml/2006/main">
          <a:srgbClr val="9B69BC"/>
        </a:solidFill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>
            <a:solidFill>
              <a:srgbClr val="9B69BC"/>
            </a:solidFill>
          </a:endParaRPr>
        </a:p>
      </cdr:txBody>
    </cdr:sp>
  </cdr:relSizeAnchor>
  <cdr:relSizeAnchor xmlns:cdr="http://schemas.openxmlformats.org/drawingml/2006/chartDrawing">
    <cdr:from>
      <cdr:x>0.8831</cdr:x>
      <cdr:y>0.08422</cdr:y>
    </cdr:from>
    <cdr:to>
      <cdr:x>0.98707</cdr:x>
      <cdr:y>0.17138</cdr:y>
    </cdr:to>
    <cdr:sp macro="" textlink="">
      <cdr:nvSpPr>
        <cdr:cNvPr id="6" name="TextBox 8">
          <a:extLst xmlns:a="http://schemas.openxmlformats.org/drawingml/2006/main">
            <a:ext uri="{FF2B5EF4-FFF2-40B4-BE49-F238E27FC236}">
              <a16:creationId xmlns:a16="http://schemas.microsoft.com/office/drawing/2014/main" id="{67C8CFF3-B27C-4168-A97D-D87E901063D6}"/>
            </a:ext>
          </a:extLst>
        </cdr:cNvPr>
        <cdr:cNvSpPr txBox="1"/>
      </cdr:nvSpPr>
      <cdr:spPr>
        <a:xfrm xmlns:a="http://schemas.openxmlformats.org/drawingml/2006/main">
          <a:off x="5621305" y="288790"/>
          <a:ext cx="661812" cy="29887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Goal</a:t>
          </a:r>
        </a:p>
      </cdr:txBody>
    </cdr:sp>
  </cdr:relSizeAnchor>
  <cdr:relSizeAnchor xmlns:cdr="http://schemas.openxmlformats.org/drawingml/2006/chartDrawing">
    <cdr:from>
      <cdr:x>0.12067</cdr:x>
      <cdr:y>0.25741</cdr:y>
    </cdr:from>
    <cdr:to>
      <cdr:x>0.29161</cdr:x>
      <cdr:y>0.31941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83CC572-0F36-4BD3-BBF1-DB6DC8EF52D2}"/>
            </a:ext>
          </a:extLst>
        </cdr:cNvPr>
        <cdr:cNvSpPr txBox="1"/>
      </cdr:nvSpPr>
      <cdr:spPr>
        <a:xfrm xmlns:a="http://schemas.openxmlformats.org/drawingml/2006/main">
          <a:off x="1417609" y="1487466"/>
          <a:ext cx="2008118" cy="3582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/>
            <a:t>GOAL</a:t>
          </a:r>
        </a:p>
      </cdr:txBody>
    </cdr:sp>
  </cdr:relSizeAnchor>
  <cdr:relSizeAnchor xmlns:cdr="http://schemas.openxmlformats.org/drawingml/2006/chartDrawing">
    <cdr:from>
      <cdr:x>0.12067</cdr:x>
      <cdr:y>0.2994</cdr:y>
    </cdr:from>
    <cdr:to>
      <cdr:x>0.89256</cdr:x>
      <cdr:y>0.3011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74113EC2-3B7E-602E-4A8A-C2F5406D338B}"/>
            </a:ext>
          </a:extLst>
        </cdr:cNvPr>
        <cdr:cNvCxnSpPr/>
      </cdr:nvCxnSpPr>
      <cdr:spPr>
        <a:xfrm xmlns:a="http://schemas.openxmlformats.org/drawingml/2006/main">
          <a:off x="1417609" y="1730100"/>
          <a:ext cx="9067760" cy="980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9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4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3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98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14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1.xml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  <a:latin typeface="Apple Braille"/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r>
              <a:rPr lang="en-US" dirty="0">
                <a:solidFill>
                  <a:srgbClr val="22549C"/>
                </a:solidFill>
                <a:latin typeface="Apple Braille"/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44510"/>
            <a:ext cx="9144000" cy="49397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July 7, 2022</a:t>
            </a:r>
          </a:p>
        </p:txBody>
      </p:sp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28B4055A-E11E-461D-ABC3-8FF1AF9C9A58" descr="Icon&#10;&#10;Description automatically generated with low confidence">
            <a:extLst>
              <a:ext uri="{FF2B5EF4-FFF2-40B4-BE49-F238E27FC236}">
                <a16:creationId xmlns:a16="http://schemas.microsoft.com/office/drawing/2014/main" id="{674E0169-0CD1-4EF4-AF31-8D834030F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3934564"/>
            <a:ext cx="4628353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21347FF-F2DC-4202-B0C1-7EA5BB098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1480537"/>
              </p:ext>
            </p:extLst>
          </p:nvPr>
        </p:nvGraphicFramePr>
        <p:xfrm>
          <a:off x="258792" y="276046"/>
          <a:ext cx="11524891" cy="570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18BD47-BFF9-2F27-D95E-2483B6066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543" y="2803350"/>
            <a:ext cx="3767138" cy="40546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2A880-ABFD-8601-254E-8EF89AD8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48" y="68169"/>
            <a:ext cx="10515600" cy="1325563"/>
          </a:xfrm>
        </p:spPr>
        <p:txBody>
          <a:bodyPr/>
          <a:lstStyle/>
          <a:p>
            <a:r>
              <a:rPr lang="en-US" dirty="0"/>
              <a:t>Deviation Types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45D711-10C6-978C-4BA4-AC0FFA772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04" y="1371600"/>
            <a:ext cx="3063539" cy="33425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82019-3A2C-6CBF-FCB9-EDFE75EC58B6}"/>
              </a:ext>
            </a:extLst>
          </p:cNvPr>
          <p:cNvSpPr txBox="1"/>
          <p:nvPr/>
        </p:nvSpPr>
        <p:spPr>
          <a:xfrm>
            <a:off x="3472543" y="1536799"/>
            <a:ext cx="168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/>
              <a:t>Last Months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F2245D-3BD4-72E1-4038-2C39FF683F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1" r="1"/>
          <a:stretch/>
        </p:blipFill>
        <p:spPr>
          <a:xfrm>
            <a:off x="7239681" y="1217706"/>
            <a:ext cx="4744071" cy="557212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5157577-79A1-A6A5-1F26-1D863419C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636120"/>
              </p:ext>
            </p:extLst>
          </p:nvPr>
        </p:nvGraphicFramePr>
        <p:xfrm>
          <a:off x="4920343" y="143519"/>
          <a:ext cx="3233056" cy="998838"/>
        </p:xfrm>
        <a:graphic>
          <a:graphicData uri="http://schemas.openxmlformats.org/drawingml/2006/table">
            <a:tbl>
              <a:tblPr/>
              <a:tblGrid>
                <a:gridCol w="1183832">
                  <a:extLst>
                    <a:ext uri="{9D8B030D-6E8A-4147-A177-3AD203B41FA5}">
                      <a16:colId xmlns:a16="http://schemas.microsoft.com/office/drawing/2014/main" val="4110704691"/>
                    </a:ext>
                  </a:extLst>
                </a:gridCol>
                <a:gridCol w="1024612">
                  <a:extLst>
                    <a:ext uri="{9D8B030D-6E8A-4147-A177-3AD203B41FA5}">
                      <a16:colId xmlns:a16="http://schemas.microsoft.com/office/drawing/2014/main" val="184616883"/>
                    </a:ext>
                  </a:extLst>
                </a:gridCol>
                <a:gridCol w="1024612">
                  <a:extLst>
                    <a:ext uri="{9D8B030D-6E8A-4147-A177-3AD203B41FA5}">
                      <a16:colId xmlns:a16="http://schemas.microsoft.com/office/drawing/2014/main" val="4291743572"/>
                    </a:ext>
                  </a:extLst>
                </a:gridCol>
              </a:tblGrid>
              <a:tr h="775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Reports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Reports with Deviations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Reports with Deviations (excluding no data captured)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921801"/>
                  </a:ext>
                </a:extLst>
              </a:tr>
              <a:tr h="13410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937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256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D59B7171-3EB4-4D20-807A-7B157828B988}"/>
              </a:ext>
            </a:extLst>
          </p:cNvPr>
          <p:cNvSpPr txBox="1"/>
          <p:nvPr/>
        </p:nvSpPr>
        <p:spPr>
          <a:xfrm>
            <a:off x="10173665" y="672192"/>
            <a:ext cx="1004408" cy="27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227308"/>
              </p:ext>
            </p:extLst>
          </p:nvPr>
        </p:nvGraphicFramePr>
        <p:xfrm>
          <a:off x="190500" y="165100"/>
          <a:ext cx="11747500" cy="577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5EE7687-1F23-B0C7-E0F3-42A5F07638B1}"/>
              </a:ext>
            </a:extLst>
          </p:cNvPr>
          <p:cNvSpPr txBox="1"/>
          <p:nvPr/>
        </p:nvSpPr>
        <p:spPr>
          <a:xfrm>
            <a:off x="10250419" y="2044700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88%</a:t>
            </a:r>
          </a:p>
        </p:txBody>
      </p:sp>
    </p:spTree>
    <p:extLst>
      <p:ext uri="{BB962C8B-B14F-4D97-AF65-F5344CB8AC3E}">
        <p14:creationId xmlns:p14="http://schemas.microsoft.com/office/powerpoint/2010/main" val="1110097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4A270CA4-3A2C-44DE-BECF-99C7FE63E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>
            <a:normAutofit fontScale="90000"/>
          </a:bodyPr>
          <a:lstStyle/>
          <a:p>
            <a:r>
              <a:rPr lang="en-US" dirty="0"/>
              <a:t>Reason’s Why Provider’s Are Not Following the RHO Algorithm’s Recommendation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048DC3CF-10C8-AB90-FA9C-4544702F1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425700"/>
            <a:ext cx="3932237" cy="38115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12% of the time the RHO Algorithm’s Recommendation is not being followed by providers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42% of times the provider has felt comfortable maintaining when the recommendation was to “increase” (5% overall)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What are everyone’s thoughts on improving?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97B102E-0918-4EE0-82C9-7B889FFB33C7}"/>
              </a:ext>
            </a:extLst>
          </p:cNvPr>
          <p:cNvGraphicFramePr>
            <a:graphicFrameLocks/>
          </p:cNvGraphicFramePr>
          <p:nvPr/>
        </p:nvGraphicFramePr>
        <p:xfrm>
          <a:off x="5183187" y="457201"/>
          <a:ext cx="6744955" cy="5403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1751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74BB82E-B112-4705-A95F-DBE4BF41F1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168250"/>
              </p:ext>
            </p:extLst>
          </p:nvPr>
        </p:nvGraphicFramePr>
        <p:xfrm>
          <a:off x="317501" y="241300"/>
          <a:ext cx="11595100" cy="5600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1C5618-F922-87E4-7A7E-E00170AFE909}"/>
              </a:ext>
            </a:extLst>
          </p:cNvPr>
          <p:cNvSpPr txBox="1"/>
          <p:nvPr/>
        </p:nvSpPr>
        <p:spPr>
          <a:xfrm>
            <a:off x="2286000" y="5981700"/>
            <a:ext cx="270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N=32</a:t>
            </a:r>
          </a:p>
        </p:txBody>
      </p:sp>
    </p:spTree>
    <p:extLst>
      <p:ext uri="{BB962C8B-B14F-4D97-AF65-F5344CB8AC3E}">
        <p14:creationId xmlns:p14="http://schemas.microsoft.com/office/powerpoint/2010/main" val="1058178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8F3A-19CA-490E-9A7A-9D80BF0C8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7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HOW MANY INFANTS REQUIRE INCREASES IMMEDIATELY POST DISCHARGE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5CB528-0F61-410E-A1C7-FF2DC634E5D9}"/>
              </a:ext>
            </a:extLst>
          </p:cNvPr>
          <p:cNvSpPr txBox="1"/>
          <p:nvPr/>
        </p:nvSpPr>
        <p:spPr>
          <a:xfrm>
            <a:off x="4566138" y="1272251"/>
            <a:ext cx="3059723" cy="92333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Number of Infants Eligible to Be Followed By RHO</a:t>
            </a:r>
          </a:p>
          <a:p>
            <a:pPr algn="ctr"/>
            <a:r>
              <a:rPr lang="en-US" b="1" dirty="0"/>
              <a:t>61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7BC652-15DD-4D70-A92E-95B7CCA3DD57}"/>
              </a:ext>
            </a:extLst>
          </p:cNvPr>
          <p:cNvSpPr txBox="1"/>
          <p:nvPr/>
        </p:nvSpPr>
        <p:spPr>
          <a:xfrm>
            <a:off x="4566138" y="2535678"/>
            <a:ext cx="3059723" cy="92333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Infants With RHO Data Captured on </a:t>
            </a:r>
            <a:r>
              <a:rPr lang="en-US" u="sng" dirty="0"/>
              <a:t>FIRST</a:t>
            </a:r>
            <a:r>
              <a:rPr lang="en-US" dirty="0"/>
              <a:t> download</a:t>
            </a:r>
          </a:p>
          <a:p>
            <a:pPr algn="ctr"/>
            <a:r>
              <a:rPr lang="en-US" b="1" dirty="0"/>
              <a:t>23 (38%)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D0ACE8-87DE-43FD-82D7-7DD1D61BB44A}"/>
              </a:ext>
            </a:extLst>
          </p:cNvPr>
          <p:cNvSpPr txBox="1"/>
          <p:nvPr/>
        </p:nvSpPr>
        <p:spPr>
          <a:xfrm>
            <a:off x="390206" y="4523524"/>
            <a:ext cx="3059723" cy="1354217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Infants who Were Suggested to </a:t>
            </a:r>
            <a:r>
              <a:rPr lang="en-US" b="1" u="sng" dirty="0"/>
              <a:t>Increase</a:t>
            </a:r>
            <a:r>
              <a:rPr lang="en-US" dirty="0"/>
              <a:t> on the First Download</a:t>
            </a:r>
          </a:p>
          <a:p>
            <a:pPr algn="ctr"/>
            <a:r>
              <a:rPr lang="en-US" b="1" dirty="0"/>
              <a:t>11 (48%)</a:t>
            </a:r>
          </a:p>
          <a:p>
            <a:pPr algn="ctr"/>
            <a:r>
              <a:rPr lang="en-US" sz="1000" b="1" dirty="0"/>
              <a:t>*6/10 Increased (60%)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DBA45E-1E47-489C-B7C7-A25F4241FF3B}"/>
              </a:ext>
            </a:extLst>
          </p:cNvPr>
          <p:cNvSpPr txBox="1"/>
          <p:nvPr/>
        </p:nvSpPr>
        <p:spPr>
          <a:xfrm>
            <a:off x="4566137" y="4523524"/>
            <a:ext cx="3059723" cy="1200329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Infants who Were Suggested to </a:t>
            </a:r>
            <a:r>
              <a:rPr lang="en-US" b="1" u="sng" dirty="0"/>
              <a:t>Maintained</a:t>
            </a:r>
            <a:r>
              <a:rPr lang="en-US" dirty="0"/>
              <a:t> on the First Download</a:t>
            </a:r>
          </a:p>
          <a:p>
            <a:pPr algn="ctr"/>
            <a:r>
              <a:rPr lang="en-US" b="1" dirty="0"/>
              <a:t>7 (30%)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AF10E1-28AD-4412-9165-4C18BB7E9113}"/>
              </a:ext>
            </a:extLst>
          </p:cNvPr>
          <p:cNvSpPr txBox="1"/>
          <p:nvPr/>
        </p:nvSpPr>
        <p:spPr>
          <a:xfrm>
            <a:off x="8742068" y="4523524"/>
            <a:ext cx="3059723" cy="1354217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Infants Who Were Suggested to  </a:t>
            </a:r>
            <a:r>
              <a:rPr lang="en-US" b="1" u="sng" dirty="0"/>
              <a:t>Wean</a:t>
            </a:r>
            <a:r>
              <a:rPr lang="en-US" dirty="0"/>
              <a:t> on the First Download</a:t>
            </a:r>
          </a:p>
          <a:p>
            <a:pPr algn="ctr"/>
            <a:r>
              <a:rPr lang="en-US" b="1" dirty="0"/>
              <a:t>5 (22%)</a:t>
            </a:r>
          </a:p>
          <a:p>
            <a:pPr algn="ctr"/>
            <a:r>
              <a:rPr lang="en-US" sz="1000" dirty="0"/>
              <a:t>*2/5 Infants Actually Weaned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3FA6897-BFFA-41D7-9DFD-C07D2E8B6C6E}"/>
              </a:ext>
            </a:extLst>
          </p:cNvPr>
          <p:cNvCxnSpPr>
            <a:stCxn id="4" idx="2"/>
            <a:endCxn id="7" idx="0"/>
          </p:cNvCxnSpPr>
          <p:nvPr/>
        </p:nvCxnSpPr>
        <p:spPr>
          <a:xfrm>
            <a:off x="6096000" y="2195581"/>
            <a:ext cx="0" cy="3400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9098E11D-EDD0-4F89-A6E7-A5195653578C}"/>
              </a:ext>
            </a:extLst>
          </p:cNvPr>
          <p:cNvCxnSpPr>
            <a:stCxn id="7" idx="2"/>
            <a:endCxn id="8" idx="0"/>
          </p:cNvCxnSpPr>
          <p:nvPr/>
        </p:nvCxnSpPr>
        <p:spPr>
          <a:xfrm rot="5400000">
            <a:off x="3475776" y="1903300"/>
            <a:ext cx="1064516" cy="4175932"/>
          </a:xfrm>
          <a:prstGeom prst="bentConnector3">
            <a:avLst>
              <a:gd name="adj1" fmla="val 51534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D29D9C93-89B1-6456-BDF9-1EF893C45391}"/>
              </a:ext>
            </a:extLst>
          </p:cNvPr>
          <p:cNvCxnSpPr>
            <a:stCxn id="7" idx="2"/>
            <a:endCxn id="10" idx="0"/>
          </p:cNvCxnSpPr>
          <p:nvPr/>
        </p:nvCxnSpPr>
        <p:spPr>
          <a:xfrm rot="16200000" flipH="1">
            <a:off x="7651707" y="1903301"/>
            <a:ext cx="1064516" cy="4175930"/>
          </a:xfrm>
          <a:prstGeom prst="bentConnector3">
            <a:avLst>
              <a:gd name="adj1" fmla="val 5153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C5087BA-6B17-B086-A61D-082EDEF67BE9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6095998" y="3991265"/>
            <a:ext cx="1" cy="5322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576753D-A2F0-7CFB-B10D-223E4AD17B45}"/>
              </a:ext>
            </a:extLst>
          </p:cNvPr>
          <p:cNvSpPr txBox="1"/>
          <p:nvPr/>
        </p:nvSpPr>
        <p:spPr>
          <a:xfrm>
            <a:off x="2204357" y="6057900"/>
            <a:ext cx="6188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*Download was counted only if 1500 minutes were captured to make recommendation </a:t>
            </a:r>
          </a:p>
        </p:txBody>
      </p:sp>
    </p:spTree>
    <p:extLst>
      <p:ext uri="{BB962C8B-B14F-4D97-AF65-F5344CB8AC3E}">
        <p14:creationId xmlns:p14="http://schemas.microsoft.com/office/powerpoint/2010/main" val="2258676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640CEC30-B573-4A78-9CF2-E9EAF3B606B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6842536"/>
                  </p:ext>
                </p:extLst>
              </p:nvPr>
            </p:nvGraphicFramePr>
            <p:xfrm>
              <a:off x="393700" y="88900"/>
              <a:ext cx="11379200" cy="57404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640CEC30-B573-4A78-9CF2-E9EAF3B606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3700" y="88900"/>
                <a:ext cx="11379200" cy="574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5760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59532C14-0101-49BD-9EA8-99BB1E94E77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91713475"/>
                  </p:ext>
                </p:extLst>
              </p:nvPr>
            </p:nvGraphicFramePr>
            <p:xfrm>
              <a:off x="292100" y="139700"/>
              <a:ext cx="11480800" cy="61849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59532C14-0101-49BD-9EA8-99BB1E94E7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2100" y="139700"/>
                <a:ext cx="11480800" cy="61849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BF14D5A-8758-4AFE-9A0E-AB6C373C56EE}"/>
              </a:ext>
            </a:extLst>
          </p:cNvPr>
          <p:cNvSpPr txBox="1"/>
          <p:nvPr/>
        </p:nvSpPr>
        <p:spPr>
          <a:xfrm>
            <a:off x="2273300" y="5759966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(n= 7)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B8EBD3-9C50-45E8-923E-5EED24B87F04}"/>
              </a:ext>
            </a:extLst>
          </p:cNvPr>
          <p:cNvSpPr txBox="1"/>
          <p:nvPr/>
        </p:nvSpPr>
        <p:spPr>
          <a:xfrm>
            <a:off x="4864100" y="5759966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(n= 11)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CEAA85-1E88-4685-828E-46E5AE653BDB}"/>
              </a:ext>
            </a:extLst>
          </p:cNvPr>
          <p:cNvSpPr txBox="1"/>
          <p:nvPr/>
        </p:nvSpPr>
        <p:spPr>
          <a:xfrm>
            <a:off x="7505700" y="5759966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(n= 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3BA1AC-EF79-40E6-A579-84CAC0A53D8B}"/>
              </a:ext>
            </a:extLst>
          </p:cNvPr>
          <p:cNvSpPr txBox="1"/>
          <p:nvPr/>
        </p:nvSpPr>
        <p:spPr>
          <a:xfrm>
            <a:off x="10147300" y="5759966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(n= 1)</a:t>
            </a:r>
          </a:p>
        </p:txBody>
      </p:sp>
    </p:spTree>
    <p:extLst>
      <p:ext uri="{BB962C8B-B14F-4D97-AF65-F5344CB8AC3E}">
        <p14:creationId xmlns:p14="http://schemas.microsoft.com/office/powerpoint/2010/main" val="498856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3785-465A-4002-9FFC-2FDCA70DD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3" y="378913"/>
            <a:ext cx="10515600" cy="735887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22549C"/>
                </a:solidFill>
              </a:rPr>
              <a:t>Family Engagement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62C4A-AC61-4AB3-8639-BEB740ABB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657" y="1262283"/>
            <a:ext cx="11461173" cy="4333433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The Family Engagement Pre and Post Implementation Survey Project has been approved by the UMass IRB</a:t>
            </a:r>
          </a:p>
          <a:p>
            <a:pPr lvl="1"/>
            <a:r>
              <a:rPr lang="en-US" sz="3600" dirty="0"/>
              <a:t>Instructions to submit to local IRBs sent out</a:t>
            </a:r>
          </a:p>
          <a:p>
            <a:pPr lvl="1"/>
            <a:r>
              <a:rPr lang="en-US" sz="3600" dirty="0"/>
              <a:t>Please reach out to Heather with any questions </a:t>
            </a:r>
          </a:p>
          <a:p>
            <a:pPr lvl="1"/>
            <a:endParaRPr lang="en-US" sz="2800" dirty="0"/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0853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2549C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546601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  <p:pic>
        <p:nvPicPr>
          <p:cNvPr id="8" name="Graphic 6" descr="Checkmark">
            <a:extLst>
              <a:ext uri="{FF2B5EF4-FFF2-40B4-BE49-F238E27FC236}">
                <a16:creationId xmlns:a16="http://schemas.microsoft.com/office/drawing/2014/main" id="{B975234D-A8B2-4E5E-A864-609F42D514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2288" y="210838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734" y="32450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22549C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722" y="1825625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Are there any suggestions and/or feedback on the progress of the program that you would like to share with the team at this time?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106573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CB94A78-3071-4042-BDFD-D0F97279A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344195"/>
              </p:ext>
            </p:extLst>
          </p:nvPr>
        </p:nvGraphicFramePr>
        <p:xfrm>
          <a:off x="0" y="155522"/>
          <a:ext cx="12192000" cy="670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EE83792-81D0-4D9F-98FF-4AB0FD452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008"/>
              </p:ext>
            </p:extLst>
          </p:nvPr>
        </p:nvGraphicFramePr>
        <p:xfrm>
          <a:off x="464060" y="547342"/>
          <a:ext cx="306544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093">
                  <a:extLst>
                    <a:ext uri="{9D8B030D-6E8A-4147-A177-3AD203B41FA5}">
                      <a16:colId xmlns:a16="http://schemas.microsoft.com/office/drawing/2014/main" val="3954881284"/>
                    </a:ext>
                  </a:extLst>
                </a:gridCol>
                <a:gridCol w="2833351">
                  <a:extLst>
                    <a:ext uri="{9D8B030D-6E8A-4147-A177-3AD203B41FA5}">
                      <a16:colId xmlns:a16="http://schemas.microsoft.com/office/drawing/2014/main" val="843391210"/>
                    </a:ext>
                  </a:extLst>
                </a:gridCol>
              </a:tblGrid>
              <a:tr h="16500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09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Activated but not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749595"/>
                  </a:ext>
                </a:extLst>
              </a:tr>
              <a:tr h="27962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Patient identified, not yet enrolled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7597"/>
                  </a:ext>
                </a:extLst>
              </a:tr>
            </a:tbl>
          </a:graphicData>
        </a:graphic>
      </p:graphicFrame>
      <p:pic>
        <p:nvPicPr>
          <p:cNvPr id="28" name="Graphic 7" descr="Checkbox Checked with solid fill">
            <a:extLst>
              <a:ext uri="{FF2B5EF4-FFF2-40B4-BE49-F238E27FC236}">
                <a16:creationId xmlns:a16="http://schemas.microsoft.com/office/drawing/2014/main" id="{1DD9C7D9-D9D4-4C00-B429-3E8F37F6A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2432" y="2371716"/>
            <a:ext cx="266700" cy="266700"/>
          </a:xfrm>
          <a:prstGeom prst="rect">
            <a:avLst/>
          </a:prstGeom>
        </p:spPr>
      </p:pic>
      <p:pic>
        <p:nvPicPr>
          <p:cNvPr id="30" name="Graphic 12" descr="Checkbox Checked with solid fill">
            <a:extLst>
              <a:ext uri="{FF2B5EF4-FFF2-40B4-BE49-F238E27FC236}">
                <a16:creationId xmlns:a16="http://schemas.microsoft.com/office/drawing/2014/main" id="{6AE4BF56-367A-4171-B8A0-52FEAFBDA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2351" y="3946343"/>
            <a:ext cx="266700" cy="266700"/>
          </a:xfrm>
          <a:prstGeom prst="rect">
            <a:avLst/>
          </a:prstGeom>
        </p:spPr>
      </p:pic>
      <p:pic>
        <p:nvPicPr>
          <p:cNvPr id="31" name="Graphic 13" descr="Checkbox Checked with solid fill">
            <a:extLst>
              <a:ext uri="{FF2B5EF4-FFF2-40B4-BE49-F238E27FC236}">
                <a16:creationId xmlns:a16="http://schemas.microsoft.com/office/drawing/2014/main" id="{5CC4421C-E56C-4781-A11C-50449E18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15" y="5827378"/>
            <a:ext cx="260350" cy="266700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61A98073-96E0-4331-9022-66537A0AE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034" y="573100"/>
            <a:ext cx="266700" cy="266700"/>
          </a:xfrm>
          <a:prstGeom prst="rect">
            <a:avLst/>
          </a:prstGeom>
        </p:spPr>
      </p:pic>
      <p:pic>
        <p:nvPicPr>
          <p:cNvPr id="9" name="Graphic 9" descr="Checkbox Crossed with solid fill">
            <a:extLst>
              <a:ext uri="{FF2B5EF4-FFF2-40B4-BE49-F238E27FC236}">
                <a16:creationId xmlns:a16="http://schemas.microsoft.com/office/drawing/2014/main" id="{DCEBA085-F208-4808-BE39-F31219050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819" y="865558"/>
            <a:ext cx="287794" cy="305460"/>
          </a:xfrm>
          <a:prstGeom prst="rect">
            <a:avLst/>
          </a:prstGeom>
        </p:spPr>
      </p:pic>
      <p:pic>
        <p:nvPicPr>
          <p:cNvPr id="10" name="Picture 9" descr="Question free icon">
            <a:extLst>
              <a:ext uri="{FF2B5EF4-FFF2-40B4-BE49-F238E27FC236}">
                <a16:creationId xmlns:a16="http://schemas.microsoft.com/office/drawing/2014/main" id="{170C1A15-F4B9-41E6-A7B8-AA7EA54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5" y="1233470"/>
            <a:ext cx="146961" cy="15273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7" descr="Checkbox Checked with solid fill">
            <a:extLst>
              <a:ext uri="{FF2B5EF4-FFF2-40B4-BE49-F238E27FC236}">
                <a16:creationId xmlns:a16="http://schemas.microsoft.com/office/drawing/2014/main" id="{A6047539-A722-4EBD-A68C-ED93C98D2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5829" y="2049631"/>
            <a:ext cx="266700" cy="266700"/>
          </a:xfrm>
          <a:prstGeom prst="rect">
            <a:avLst/>
          </a:prstGeom>
        </p:spPr>
      </p:pic>
      <p:pic>
        <p:nvPicPr>
          <p:cNvPr id="15" name="Graphic 12" descr="Checkbox Checked with solid fill">
            <a:extLst>
              <a:ext uri="{FF2B5EF4-FFF2-40B4-BE49-F238E27FC236}">
                <a16:creationId xmlns:a16="http://schemas.microsoft.com/office/drawing/2014/main" id="{A8E899ED-A38A-4DA0-8F1B-480FA84F4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7333" y="3633951"/>
            <a:ext cx="266700" cy="266700"/>
          </a:xfrm>
          <a:prstGeom prst="rect">
            <a:avLst/>
          </a:prstGeom>
        </p:spPr>
      </p:pic>
      <p:pic>
        <p:nvPicPr>
          <p:cNvPr id="16" name="Graphic 12" descr="Checkbox Checked with solid fill">
            <a:extLst>
              <a:ext uri="{FF2B5EF4-FFF2-40B4-BE49-F238E27FC236}">
                <a16:creationId xmlns:a16="http://schemas.microsoft.com/office/drawing/2014/main" id="{C3119CA3-3219-4FC0-8CF6-2209D36BE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998" y="5213251"/>
            <a:ext cx="266700" cy="266700"/>
          </a:xfrm>
          <a:prstGeom prst="rect">
            <a:avLst/>
          </a:prstGeom>
        </p:spPr>
      </p:pic>
      <p:pic>
        <p:nvPicPr>
          <p:cNvPr id="18" name="Graphic 12" descr="Checkbox Checked with solid fill">
            <a:extLst>
              <a:ext uri="{FF2B5EF4-FFF2-40B4-BE49-F238E27FC236}">
                <a16:creationId xmlns:a16="http://schemas.microsoft.com/office/drawing/2014/main" id="{C8FD144D-7069-46C8-86DE-F4FCD93E4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2648" y="4562563"/>
            <a:ext cx="2667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368802" cy="268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RHO Implementation Trial Consort Diagram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7B7723-EDA1-4096-81A3-9DAD09BB471A}"/>
              </a:ext>
            </a:extLst>
          </p:cNvPr>
          <p:cNvSpPr txBox="1"/>
          <p:nvPr/>
        </p:nvSpPr>
        <p:spPr>
          <a:xfrm>
            <a:off x="1074234" y="4499499"/>
            <a:ext cx="254939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Average HOT Duration: </a:t>
            </a:r>
          </a:p>
          <a:p>
            <a:pPr algn="ctr"/>
            <a:r>
              <a:rPr lang="en-US" sz="1600" dirty="0"/>
              <a:t>74 ± 55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A5E956-BEE1-9B43-6897-D7365189F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025" y="310575"/>
            <a:ext cx="7323818" cy="588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7EB31FCD-E664-42BE-9584-02DCA1E0E960}"/>
              </a:ext>
            </a:extLst>
          </p:cNvPr>
          <p:cNvSpPr txBox="1"/>
          <p:nvPr/>
        </p:nvSpPr>
        <p:spPr>
          <a:xfrm>
            <a:off x="10943946" y="672986"/>
            <a:ext cx="755417" cy="33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56B49B3-C152-4B4F-93C2-E18B872A99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5562201"/>
              </p:ext>
            </p:extLst>
          </p:nvPr>
        </p:nvGraphicFramePr>
        <p:xfrm>
          <a:off x="88900" y="127000"/>
          <a:ext cx="11950700" cy="5720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Arrow: Up 1">
            <a:extLst>
              <a:ext uri="{FF2B5EF4-FFF2-40B4-BE49-F238E27FC236}">
                <a16:creationId xmlns:a16="http://schemas.microsoft.com/office/drawing/2014/main" id="{A363C7A9-2C7B-4818-A76F-BF5C12C9AA1A}"/>
              </a:ext>
            </a:extLst>
          </p:cNvPr>
          <p:cNvSpPr/>
          <p:nvPr/>
        </p:nvSpPr>
        <p:spPr>
          <a:xfrm>
            <a:off x="10656632" y="202348"/>
            <a:ext cx="990600" cy="723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8084D-11B8-45DA-BDFE-2C5077C5E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by Site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23B05F8-31B8-DDB6-1DF3-7735006CD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625142"/>
              </p:ext>
            </p:extLst>
          </p:nvPr>
        </p:nvGraphicFramePr>
        <p:xfrm>
          <a:off x="419100" y="1295400"/>
          <a:ext cx="11214103" cy="4508498"/>
        </p:xfrm>
        <a:graphic>
          <a:graphicData uri="http://schemas.openxmlformats.org/drawingml/2006/table">
            <a:tbl>
              <a:tblPr/>
              <a:tblGrid>
                <a:gridCol w="2137795">
                  <a:extLst>
                    <a:ext uri="{9D8B030D-6E8A-4147-A177-3AD203B41FA5}">
                      <a16:colId xmlns:a16="http://schemas.microsoft.com/office/drawing/2014/main" val="2510958405"/>
                    </a:ext>
                  </a:extLst>
                </a:gridCol>
                <a:gridCol w="1068898">
                  <a:extLst>
                    <a:ext uri="{9D8B030D-6E8A-4147-A177-3AD203B41FA5}">
                      <a16:colId xmlns:a16="http://schemas.microsoft.com/office/drawing/2014/main" val="1090629080"/>
                    </a:ext>
                  </a:extLst>
                </a:gridCol>
                <a:gridCol w="1034717">
                  <a:extLst>
                    <a:ext uri="{9D8B030D-6E8A-4147-A177-3AD203B41FA5}">
                      <a16:colId xmlns:a16="http://schemas.microsoft.com/office/drawing/2014/main" val="3885134446"/>
                    </a:ext>
                  </a:extLst>
                </a:gridCol>
                <a:gridCol w="1193188">
                  <a:extLst>
                    <a:ext uri="{9D8B030D-6E8A-4147-A177-3AD203B41FA5}">
                      <a16:colId xmlns:a16="http://schemas.microsoft.com/office/drawing/2014/main" val="3551843794"/>
                    </a:ext>
                  </a:extLst>
                </a:gridCol>
                <a:gridCol w="960144">
                  <a:extLst>
                    <a:ext uri="{9D8B030D-6E8A-4147-A177-3AD203B41FA5}">
                      <a16:colId xmlns:a16="http://schemas.microsoft.com/office/drawing/2014/main" val="2585309592"/>
                    </a:ext>
                  </a:extLst>
                </a:gridCol>
                <a:gridCol w="960144">
                  <a:extLst>
                    <a:ext uri="{9D8B030D-6E8A-4147-A177-3AD203B41FA5}">
                      <a16:colId xmlns:a16="http://schemas.microsoft.com/office/drawing/2014/main" val="2707720057"/>
                    </a:ext>
                  </a:extLst>
                </a:gridCol>
                <a:gridCol w="882462">
                  <a:extLst>
                    <a:ext uri="{9D8B030D-6E8A-4147-A177-3AD203B41FA5}">
                      <a16:colId xmlns:a16="http://schemas.microsoft.com/office/drawing/2014/main" val="1103812215"/>
                    </a:ext>
                  </a:extLst>
                </a:gridCol>
                <a:gridCol w="960144">
                  <a:extLst>
                    <a:ext uri="{9D8B030D-6E8A-4147-A177-3AD203B41FA5}">
                      <a16:colId xmlns:a16="http://schemas.microsoft.com/office/drawing/2014/main" val="2675825061"/>
                    </a:ext>
                  </a:extLst>
                </a:gridCol>
                <a:gridCol w="960144">
                  <a:extLst>
                    <a:ext uri="{9D8B030D-6E8A-4147-A177-3AD203B41FA5}">
                      <a16:colId xmlns:a16="http://schemas.microsoft.com/office/drawing/2014/main" val="1117796728"/>
                    </a:ext>
                  </a:extLst>
                </a:gridCol>
                <a:gridCol w="1056467">
                  <a:extLst>
                    <a:ext uri="{9D8B030D-6E8A-4147-A177-3AD203B41FA5}">
                      <a16:colId xmlns:a16="http://schemas.microsoft.com/office/drawing/2014/main" val="667089958"/>
                    </a:ext>
                  </a:extLst>
                </a:gridCol>
              </a:tblGrid>
              <a:tr h="640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1st patient enrolled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IRB Approved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Duration of Implementation in Months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Followed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Withdrawn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Active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Weaned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Avg HOT Duration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534852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</a:p>
                  </a:txBody>
                  <a:tcPr marL="75971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780901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(89%)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± 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569031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Jan.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42.3 ± 30.2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954985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11/18/2021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± 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53096"/>
                  </a:ext>
                </a:extLst>
              </a:tr>
              <a:tr h="3852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(83%)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90.5 ± 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72124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(79%)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± 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567146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Vanderbilt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4/28/2021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(29%)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667075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</a:p>
                  </a:txBody>
                  <a:tcPr marL="75971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428141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1/28/2022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696246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5/26/2022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(15%)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985495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Cincinnati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4/15/2022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584570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423572"/>
                  </a:ext>
                </a:extLst>
              </a:tr>
              <a:tr h="3852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3/4/2022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(76%)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± 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511288"/>
                  </a:ext>
                </a:extLst>
              </a:tr>
              <a:tr h="3852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2392440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(43%)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828635"/>
                  </a:ext>
                </a:extLst>
              </a:tr>
              <a:tr h="3852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937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555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F5DE5-975C-4546-8E14-838F458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02" y="1"/>
            <a:ext cx="10190584" cy="750516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dirty="0">
                <a:solidFill>
                  <a:srgbClr val="22549C"/>
                </a:solidFill>
              </a:rPr>
              <a:t>Projected vs. Actual Enrollment Into the RHO Program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99D1F9-05BB-D134-F3A2-9DF0E959B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853542"/>
              </p:ext>
            </p:extLst>
          </p:nvPr>
        </p:nvGraphicFramePr>
        <p:xfrm>
          <a:off x="1108905" y="750517"/>
          <a:ext cx="9163977" cy="5114117"/>
        </p:xfrm>
        <a:graphic>
          <a:graphicData uri="http://schemas.openxmlformats.org/drawingml/2006/table">
            <a:tbl>
              <a:tblPr/>
              <a:tblGrid>
                <a:gridCol w="2447718">
                  <a:extLst>
                    <a:ext uri="{9D8B030D-6E8A-4147-A177-3AD203B41FA5}">
                      <a16:colId xmlns:a16="http://schemas.microsoft.com/office/drawing/2014/main" val="3806815948"/>
                    </a:ext>
                  </a:extLst>
                </a:gridCol>
                <a:gridCol w="1423897">
                  <a:extLst>
                    <a:ext uri="{9D8B030D-6E8A-4147-A177-3AD203B41FA5}">
                      <a16:colId xmlns:a16="http://schemas.microsoft.com/office/drawing/2014/main" val="4025687378"/>
                    </a:ext>
                  </a:extLst>
                </a:gridCol>
                <a:gridCol w="1348292">
                  <a:extLst>
                    <a:ext uri="{9D8B030D-6E8A-4147-A177-3AD203B41FA5}">
                      <a16:colId xmlns:a16="http://schemas.microsoft.com/office/drawing/2014/main" val="88887079"/>
                    </a:ext>
                  </a:extLst>
                </a:gridCol>
                <a:gridCol w="1373494">
                  <a:extLst>
                    <a:ext uri="{9D8B030D-6E8A-4147-A177-3AD203B41FA5}">
                      <a16:colId xmlns:a16="http://schemas.microsoft.com/office/drawing/2014/main" val="1299125906"/>
                    </a:ext>
                  </a:extLst>
                </a:gridCol>
                <a:gridCol w="1373494">
                  <a:extLst>
                    <a:ext uri="{9D8B030D-6E8A-4147-A177-3AD203B41FA5}">
                      <a16:colId xmlns:a16="http://schemas.microsoft.com/office/drawing/2014/main" val="3905139635"/>
                    </a:ext>
                  </a:extLst>
                </a:gridCol>
                <a:gridCol w="1197082">
                  <a:extLst>
                    <a:ext uri="{9D8B030D-6E8A-4147-A177-3AD203B41FA5}">
                      <a16:colId xmlns:a16="http://schemas.microsoft.com/office/drawing/2014/main" val="3800640394"/>
                    </a:ext>
                  </a:extLst>
                </a:gridCol>
              </a:tblGrid>
              <a:tr h="690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IRB Approved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Year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Current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Estimated enrollment to Date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562503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</a:p>
                  </a:txBody>
                  <a:tcPr marL="84643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56151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943738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080920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672578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897370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798943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Vanderbilt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584972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</a:p>
                  </a:txBody>
                  <a:tcPr marL="84643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781396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1/28/2022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598983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8599705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Cincinnati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4/15/2022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710100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046244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767261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877319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871213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348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656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6EDFC-A8A5-46B4-8B3F-90B06E417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Uptick in Program Exclusion Criteria and Withdrawals to Standard of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83268-439B-44D5-A97D-1A1FC7539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064000"/>
          </a:xfrm>
        </p:spPr>
        <p:txBody>
          <a:bodyPr/>
          <a:lstStyle/>
          <a:p>
            <a:r>
              <a:rPr lang="en-US" dirty="0"/>
              <a:t>Home Care’s not having RAD 97’s available (19%) – with the current supply chain delay’s referrals might need to go to other home care’s that do have RAD 97’s in-stock </a:t>
            </a:r>
          </a:p>
          <a:p>
            <a:pPr lvl="1"/>
            <a:r>
              <a:rPr lang="en-US" dirty="0"/>
              <a:t>Masimo and RHO Leadership working to engage more available home cares for sites </a:t>
            </a:r>
          </a:p>
          <a:p>
            <a:pPr lvl="1"/>
            <a:r>
              <a:rPr lang="en-US" dirty="0"/>
              <a:t>For active home cares who recently placed an order for RAD 97s it is about 5-7 weeks for delivery</a:t>
            </a:r>
          </a:p>
        </p:txBody>
      </p:sp>
    </p:spTree>
    <p:extLst>
      <p:ext uri="{BB962C8B-B14F-4D97-AF65-F5344CB8AC3E}">
        <p14:creationId xmlns:p14="http://schemas.microsoft.com/office/powerpoint/2010/main" val="2775027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39" y="53476"/>
            <a:ext cx="9593424" cy="1092182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Implementation Related Problems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07EBA3-A895-4D6E-BCEB-29947B6116BA}"/>
              </a:ext>
            </a:extLst>
          </p:cNvPr>
          <p:cNvSpPr/>
          <p:nvPr/>
        </p:nvSpPr>
        <p:spPr>
          <a:xfrm>
            <a:off x="2684624" y="356677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90056C-8E41-4531-91BA-3CB793428D44}"/>
              </a:ext>
            </a:extLst>
          </p:cNvPr>
          <p:cNvSpPr/>
          <p:nvPr/>
        </p:nvSpPr>
        <p:spPr>
          <a:xfrm>
            <a:off x="2684623" y="3793576"/>
            <a:ext cx="576578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BC9F3F-9741-4E78-9B28-0134F7AA66A1}"/>
              </a:ext>
            </a:extLst>
          </p:cNvPr>
          <p:cNvSpPr/>
          <p:nvPr/>
        </p:nvSpPr>
        <p:spPr>
          <a:xfrm>
            <a:off x="3694248" y="4658457"/>
            <a:ext cx="583743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0F6BE2-BF8C-4FDF-8A04-44D0807DA476}"/>
              </a:ext>
            </a:extLst>
          </p:cNvPr>
          <p:cNvSpPr/>
          <p:nvPr/>
        </p:nvSpPr>
        <p:spPr>
          <a:xfrm>
            <a:off x="3705327" y="4432968"/>
            <a:ext cx="554002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BDDD38-7971-41BA-A0EA-D01ECE91F65F}"/>
              </a:ext>
            </a:extLst>
          </p:cNvPr>
          <p:cNvSpPr/>
          <p:nvPr/>
        </p:nvSpPr>
        <p:spPr>
          <a:xfrm>
            <a:off x="3705327" y="5734297"/>
            <a:ext cx="579828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FDC028-B269-40C7-9491-A2AE87329190}"/>
              </a:ext>
            </a:extLst>
          </p:cNvPr>
          <p:cNvSpPr/>
          <p:nvPr/>
        </p:nvSpPr>
        <p:spPr>
          <a:xfrm>
            <a:off x="5151212" y="4239821"/>
            <a:ext cx="623302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8C3D69-B333-477F-BB3C-151EF2B95896}"/>
              </a:ext>
            </a:extLst>
          </p:cNvPr>
          <p:cNvSpPr/>
          <p:nvPr/>
        </p:nvSpPr>
        <p:spPr>
          <a:xfrm>
            <a:off x="5158035" y="6175119"/>
            <a:ext cx="623302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1C4A2-2C73-475B-A6B2-910CD54D1A44}"/>
              </a:ext>
            </a:extLst>
          </p:cNvPr>
          <p:cNvSpPr/>
          <p:nvPr/>
        </p:nvSpPr>
        <p:spPr>
          <a:xfrm>
            <a:off x="6673785" y="4656727"/>
            <a:ext cx="583743" cy="21701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F29559-2B39-47B9-B016-719B5DE7C7D8}"/>
              </a:ext>
            </a:extLst>
          </p:cNvPr>
          <p:cNvSpPr/>
          <p:nvPr/>
        </p:nvSpPr>
        <p:spPr>
          <a:xfrm>
            <a:off x="7670569" y="4015607"/>
            <a:ext cx="576577" cy="21354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269178-DFDC-4667-A7FD-1E4FFCCC1B50}"/>
              </a:ext>
            </a:extLst>
          </p:cNvPr>
          <p:cNvSpPr/>
          <p:nvPr/>
        </p:nvSpPr>
        <p:spPr>
          <a:xfrm>
            <a:off x="6659037" y="5736855"/>
            <a:ext cx="621160" cy="188511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4297D5-F1CA-4B5F-9151-3053DD11D984}"/>
              </a:ext>
            </a:extLst>
          </p:cNvPr>
          <p:cNvSpPr/>
          <p:nvPr/>
        </p:nvSpPr>
        <p:spPr>
          <a:xfrm>
            <a:off x="8724982" y="4453587"/>
            <a:ext cx="583743" cy="19059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C9A83F-74DD-45BF-B152-C24EB9E7CCDE}"/>
              </a:ext>
            </a:extLst>
          </p:cNvPr>
          <p:cNvSpPr/>
          <p:nvPr/>
        </p:nvSpPr>
        <p:spPr>
          <a:xfrm>
            <a:off x="7679900" y="336650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8D698A-F717-4CDB-BDA4-695A786E9E4B}"/>
              </a:ext>
            </a:extLst>
          </p:cNvPr>
          <p:cNvSpPr/>
          <p:nvPr/>
        </p:nvSpPr>
        <p:spPr>
          <a:xfrm>
            <a:off x="7679900" y="3555523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B70BA7-A9A5-4D26-BA48-D76A5E647CA6}"/>
              </a:ext>
            </a:extLst>
          </p:cNvPr>
          <p:cNvSpPr/>
          <p:nvPr/>
        </p:nvSpPr>
        <p:spPr>
          <a:xfrm>
            <a:off x="3701412" y="4239421"/>
            <a:ext cx="567248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4D889F-0490-4B42-96EE-FC9A8FB95977}"/>
              </a:ext>
            </a:extLst>
          </p:cNvPr>
          <p:cNvSpPr/>
          <p:nvPr/>
        </p:nvSpPr>
        <p:spPr>
          <a:xfrm flipH="1">
            <a:off x="2679983" y="4019899"/>
            <a:ext cx="576576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D92EDE-C967-4D65-969C-A0923EAB85A6}"/>
              </a:ext>
            </a:extLst>
          </p:cNvPr>
          <p:cNvSpPr/>
          <p:nvPr/>
        </p:nvSpPr>
        <p:spPr>
          <a:xfrm>
            <a:off x="2677458" y="4870039"/>
            <a:ext cx="583743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4531D0A-FE9E-42F0-8F76-C29A9354D463}"/>
              </a:ext>
            </a:extLst>
          </p:cNvPr>
          <p:cNvSpPr/>
          <p:nvPr/>
        </p:nvSpPr>
        <p:spPr>
          <a:xfrm>
            <a:off x="2679062" y="5504213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63D9BF-81A5-4292-B996-9F1C7468BF35}"/>
              </a:ext>
            </a:extLst>
          </p:cNvPr>
          <p:cNvSpPr/>
          <p:nvPr/>
        </p:nvSpPr>
        <p:spPr>
          <a:xfrm>
            <a:off x="3705328" y="6369617"/>
            <a:ext cx="554002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C9008FF-7F73-4026-9C6A-13EF5B4A9614}"/>
              </a:ext>
            </a:extLst>
          </p:cNvPr>
          <p:cNvSpPr/>
          <p:nvPr/>
        </p:nvSpPr>
        <p:spPr>
          <a:xfrm>
            <a:off x="7676316" y="4862687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D8BEDE1-F392-415F-AC7E-6F365168ADE8}"/>
              </a:ext>
            </a:extLst>
          </p:cNvPr>
          <p:cNvSpPr/>
          <p:nvPr/>
        </p:nvSpPr>
        <p:spPr>
          <a:xfrm>
            <a:off x="8738998" y="5523923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9DF800-2C06-4221-8ABD-55779554DC37}"/>
              </a:ext>
            </a:extLst>
          </p:cNvPr>
          <p:cNvSpPr/>
          <p:nvPr/>
        </p:nvSpPr>
        <p:spPr>
          <a:xfrm>
            <a:off x="3706685" y="4876174"/>
            <a:ext cx="583743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963C782-9276-4768-8AF3-CA2AABA8AD1C}"/>
              </a:ext>
            </a:extLst>
          </p:cNvPr>
          <p:cNvSpPr/>
          <p:nvPr/>
        </p:nvSpPr>
        <p:spPr>
          <a:xfrm>
            <a:off x="5150846" y="5751995"/>
            <a:ext cx="62116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2CED33-D27D-44FF-8806-A5C293FDF7FA}"/>
              </a:ext>
            </a:extLst>
          </p:cNvPr>
          <p:cNvSpPr/>
          <p:nvPr/>
        </p:nvSpPr>
        <p:spPr>
          <a:xfrm>
            <a:off x="8738656" y="4029229"/>
            <a:ext cx="583743" cy="19059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C94338-B4B9-57EC-7A08-FD50907AE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582" y="1113324"/>
            <a:ext cx="7105794" cy="553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3F2DAD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10562</TotalTime>
  <Words>1119</Words>
  <Application>Microsoft Office PowerPoint</Application>
  <PresentationFormat>Widescreen</PresentationFormat>
  <Paragraphs>386</Paragraphs>
  <Slides>20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Apple Braille</vt:lpstr>
      <vt:lpstr>Arial</vt:lpstr>
      <vt:lpstr>Calibri</vt:lpstr>
      <vt:lpstr>Calibri Light</vt:lpstr>
      <vt:lpstr>Century Gothic</vt:lpstr>
      <vt:lpstr>1_Office Theme</vt:lpstr>
      <vt:lpstr>The Recorded Home Oximetry (RHO) Program  Monthly Investigator Meeting</vt:lpstr>
      <vt:lpstr>RHO Program Implementation Timeline</vt:lpstr>
      <vt:lpstr>PowerPoint Presentation</vt:lpstr>
      <vt:lpstr>RHO Implementation Trial Consort Diagram</vt:lpstr>
      <vt:lpstr>PowerPoint Presentation</vt:lpstr>
      <vt:lpstr>Enrollment by Site</vt:lpstr>
      <vt:lpstr>Projected vs. Actual Enrollment Into the RHO Program</vt:lpstr>
      <vt:lpstr>Uptick in Program Exclusion Criteria and Withdrawals to Standard of Care</vt:lpstr>
      <vt:lpstr>Implementation Related Problems</vt:lpstr>
      <vt:lpstr>PowerPoint Presentation</vt:lpstr>
      <vt:lpstr>Deviation Types</vt:lpstr>
      <vt:lpstr>PowerPoint Presentation</vt:lpstr>
      <vt:lpstr>Reason’s Why Provider’s Are Not Following the RHO Algorithm’s Recommendation</vt:lpstr>
      <vt:lpstr>PowerPoint Presentation</vt:lpstr>
      <vt:lpstr>HOW MANY INFANTS REQUIRE INCREASES IMMEDIATELY POST DISCHARGE</vt:lpstr>
      <vt:lpstr>PowerPoint Presentation</vt:lpstr>
      <vt:lpstr>PowerPoint Presentation</vt:lpstr>
      <vt:lpstr>Family Engagement Survey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White, Heather</cp:lastModifiedBy>
  <cp:revision>393</cp:revision>
  <dcterms:created xsi:type="dcterms:W3CDTF">2021-03-31T16:28:55Z</dcterms:created>
  <dcterms:modified xsi:type="dcterms:W3CDTF">2022-07-07T21:40:50Z</dcterms:modified>
</cp:coreProperties>
</file>