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63"/>
  </p:notesMasterIdLst>
  <p:handoutMasterIdLst>
    <p:handoutMasterId r:id="rId64"/>
  </p:handoutMasterIdLst>
  <p:sldIdLst>
    <p:sldId id="258" r:id="rId2"/>
    <p:sldId id="812" r:id="rId3"/>
    <p:sldId id="1101" r:id="rId4"/>
    <p:sldId id="1085" r:id="rId5"/>
    <p:sldId id="1037" r:id="rId6"/>
    <p:sldId id="1038" r:id="rId7"/>
    <p:sldId id="1036" r:id="rId8"/>
    <p:sldId id="1160" r:id="rId9"/>
    <p:sldId id="1159" r:id="rId10"/>
    <p:sldId id="1099" r:id="rId11"/>
    <p:sldId id="1103" r:id="rId12"/>
    <p:sldId id="1088" r:id="rId13"/>
    <p:sldId id="1106" r:id="rId14"/>
    <p:sldId id="1107" r:id="rId15"/>
    <p:sldId id="1105" r:id="rId16"/>
    <p:sldId id="1108" r:id="rId17"/>
    <p:sldId id="1089" r:id="rId18"/>
    <p:sldId id="1092" r:id="rId19"/>
    <p:sldId id="1090" r:id="rId20"/>
    <p:sldId id="1091" r:id="rId21"/>
    <p:sldId id="1050" r:id="rId22"/>
    <p:sldId id="1111" r:id="rId23"/>
    <p:sldId id="1112" r:id="rId24"/>
    <p:sldId id="1161" r:id="rId25"/>
    <p:sldId id="1072" r:id="rId26"/>
    <p:sldId id="1113" r:id="rId27"/>
    <p:sldId id="1114" r:id="rId28"/>
    <p:sldId id="1115" r:id="rId29"/>
    <p:sldId id="1116" r:id="rId30"/>
    <p:sldId id="1163" r:id="rId31"/>
    <p:sldId id="1162" r:id="rId32"/>
    <p:sldId id="1073" r:id="rId33"/>
    <p:sldId id="1094" r:id="rId34"/>
    <p:sldId id="1074" r:id="rId35"/>
    <p:sldId id="1083" r:id="rId36"/>
    <p:sldId id="1132" r:id="rId37"/>
    <p:sldId id="1084" r:id="rId38"/>
    <p:sldId id="1133" r:id="rId39"/>
    <p:sldId id="1134" r:id="rId40"/>
    <p:sldId id="1097" r:id="rId41"/>
    <p:sldId id="1135" r:id="rId42"/>
    <p:sldId id="1136" r:id="rId43"/>
    <p:sldId id="1118" r:id="rId44"/>
    <p:sldId id="1119" r:id="rId45"/>
    <p:sldId id="1117" r:id="rId46"/>
    <p:sldId id="1141" r:id="rId47"/>
    <p:sldId id="1138" r:id="rId48"/>
    <p:sldId id="1031" r:id="rId49"/>
    <p:sldId id="1121" r:id="rId50"/>
    <p:sldId id="1123" r:id="rId51"/>
    <p:sldId id="1124" r:id="rId52"/>
    <p:sldId id="1122" r:id="rId53"/>
    <p:sldId id="1154" r:id="rId54"/>
    <p:sldId id="1155" r:id="rId55"/>
    <p:sldId id="1128" r:id="rId56"/>
    <p:sldId id="1139" r:id="rId57"/>
    <p:sldId id="1025" r:id="rId58"/>
    <p:sldId id="1146" r:id="rId59"/>
    <p:sldId id="1157" r:id="rId60"/>
    <p:sldId id="1158" r:id="rId61"/>
    <p:sldId id="1077" r:id="rId6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00"/>
    <a:srgbClr val="B65012"/>
    <a:srgbClr val="CC9900"/>
    <a:srgbClr val="2A5400"/>
    <a:srgbClr val="666633"/>
    <a:srgbClr val="B95213"/>
    <a:srgbClr val="516529"/>
    <a:srgbClr val="556A2C"/>
    <a:srgbClr val="5C73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15" autoAdjust="0"/>
    <p:restoredTop sz="94532" autoAdjust="0"/>
  </p:normalViewPr>
  <p:slideViewPr>
    <p:cSldViewPr>
      <p:cViewPr>
        <p:scale>
          <a:sx n="115" d="100"/>
          <a:sy n="115" d="100"/>
        </p:scale>
        <p:origin x="-504"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04" y="-10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image" Target="../media/image42.gif"/></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20410851660783783"/>
          <c:y val="3.4360959117398428E-2"/>
          <c:w val="0.77443026518236691"/>
          <c:h val="0.75534498865608091"/>
        </c:manualLayout>
      </c:layout>
      <c:bar3DChart>
        <c:barDir val="bar"/>
        <c:grouping val="stacked"/>
        <c:varyColors val="0"/>
        <c:ser>
          <c:idx val="0"/>
          <c:order val="0"/>
          <c:tx>
            <c:strRef>
              <c:f>Sheet1!$B$5</c:f>
              <c:strCache>
                <c:ptCount val="1"/>
                <c:pt idx="0">
                  <c:v>No Behavioral Health Problem</c:v>
                </c:pt>
              </c:strCache>
            </c:strRef>
          </c:tx>
          <c:invertIfNegative val="0"/>
          <c:dLbls>
            <c:txPr>
              <a:bodyPr/>
              <a:lstStyle/>
              <a:p>
                <a:pPr>
                  <a:defRPr b="1"/>
                </a:pPr>
                <a:endParaRPr lang="en-US"/>
              </a:p>
            </c:txPr>
            <c:showLegendKey val="0"/>
            <c:showVal val="1"/>
            <c:showCatName val="0"/>
            <c:showSerName val="0"/>
            <c:showPercent val="0"/>
            <c:showBubbleSize val="0"/>
            <c:showLeaderLines val="0"/>
          </c:dLbls>
          <c:cat>
            <c:strRef>
              <c:f>Sheet1!$A$6:$A$10</c:f>
              <c:strCache>
                <c:ptCount val="5"/>
                <c:pt idx="0">
                  <c:v>Hypertension</c:v>
                </c:pt>
                <c:pt idx="1">
                  <c:v>Diabetes</c:v>
                </c:pt>
                <c:pt idx="2">
                  <c:v>Coronary Heart Disease</c:v>
                </c:pt>
                <c:pt idx="3">
                  <c:v>Congestive Heart Failure</c:v>
                </c:pt>
                <c:pt idx="4">
                  <c:v>Asthma and/or COPD</c:v>
                </c:pt>
              </c:strCache>
            </c:strRef>
          </c:cat>
          <c:val>
            <c:numRef>
              <c:f>Sheet1!$B$6:$B$10</c:f>
              <c:numCache>
                <c:formatCode>0.0%</c:formatCode>
                <c:ptCount val="5"/>
                <c:pt idx="0">
                  <c:v>0.31400000000000272</c:v>
                </c:pt>
                <c:pt idx="1">
                  <c:v>0.32100000000000306</c:v>
                </c:pt>
                <c:pt idx="2">
                  <c:v>0.26300000000000001</c:v>
                </c:pt>
                <c:pt idx="3">
                  <c:v>0.30100000000000032</c:v>
                </c:pt>
                <c:pt idx="4">
                  <c:v>0.23800000000000004</c:v>
                </c:pt>
              </c:numCache>
            </c:numRef>
          </c:val>
        </c:ser>
        <c:ser>
          <c:idx val="1"/>
          <c:order val="1"/>
          <c:tx>
            <c:strRef>
              <c:f>Sheet1!$C$5</c:f>
              <c:strCache>
                <c:ptCount val="1"/>
                <c:pt idx="0">
                  <c:v>With 1 or More Behavioral Health Problem</c:v>
                </c:pt>
              </c:strCache>
            </c:strRef>
          </c:tx>
          <c:invertIfNegative val="0"/>
          <c:dLbls>
            <c:txPr>
              <a:bodyPr/>
              <a:lstStyle/>
              <a:p>
                <a:pPr>
                  <a:defRPr b="1"/>
                </a:pPr>
                <a:endParaRPr lang="en-US"/>
              </a:p>
            </c:txPr>
            <c:showLegendKey val="0"/>
            <c:showVal val="1"/>
            <c:showCatName val="0"/>
            <c:showSerName val="0"/>
            <c:showPercent val="0"/>
            <c:showBubbleSize val="0"/>
            <c:showLeaderLines val="0"/>
          </c:dLbls>
          <c:cat>
            <c:strRef>
              <c:f>Sheet1!$A$6:$A$10</c:f>
              <c:strCache>
                <c:ptCount val="5"/>
                <c:pt idx="0">
                  <c:v>Hypertension</c:v>
                </c:pt>
                <c:pt idx="1">
                  <c:v>Diabetes</c:v>
                </c:pt>
                <c:pt idx="2">
                  <c:v>Coronary Heart Disease</c:v>
                </c:pt>
                <c:pt idx="3">
                  <c:v>Congestive Heart Failure</c:v>
                </c:pt>
                <c:pt idx="4">
                  <c:v>Asthma and/or COPD</c:v>
                </c:pt>
              </c:strCache>
            </c:strRef>
          </c:cat>
          <c:val>
            <c:numRef>
              <c:f>Sheet1!$C$6:$C$10</c:f>
              <c:numCache>
                <c:formatCode>0.0%</c:formatCode>
                <c:ptCount val="5"/>
                <c:pt idx="0">
                  <c:v>0.68600000000000305</c:v>
                </c:pt>
                <c:pt idx="1">
                  <c:v>0.67900000000000704</c:v>
                </c:pt>
                <c:pt idx="2">
                  <c:v>0.73700000000000065</c:v>
                </c:pt>
                <c:pt idx="3">
                  <c:v>0.69900000000000306</c:v>
                </c:pt>
                <c:pt idx="4">
                  <c:v>0.76200000000000612</c:v>
                </c:pt>
              </c:numCache>
            </c:numRef>
          </c:val>
        </c:ser>
        <c:dLbls>
          <c:showLegendKey val="0"/>
          <c:showVal val="1"/>
          <c:showCatName val="0"/>
          <c:showSerName val="0"/>
          <c:showPercent val="0"/>
          <c:showBubbleSize val="0"/>
        </c:dLbls>
        <c:gapWidth val="95"/>
        <c:gapDepth val="95"/>
        <c:shape val="box"/>
        <c:axId val="38000128"/>
        <c:axId val="38001664"/>
        <c:axId val="0"/>
      </c:bar3DChart>
      <c:catAx>
        <c:axId val="38000128"/>
        <c:scaling>
          <c:orientation val="minMax"/>
        </c:scaling>
        <c:delete val="0"/>
        <c:axPos val="l"/>
        <c:majorTickMark val="none"/>
        <c:minorTickMark val="none"/>
        <c:tickLblPos val="nextTo"/>
        <c:txPr>
          <a:bodyPr/>
          <a:lstStyle/>
          <a:p>
            <a:pPr>
              <a:defRPr sz="1600" b="1"/>
            </a:pPr>
            <a:endParaRPr lang="en-US"/>
          </a:p>
        </c:txPr>
        <c:crossAx val="38001664"/>
        <c:crosses val="autoZero"/>
        <c:auto val="1"/>
        <c:lblAlgn val="ctr"/>
        <c:lblOffset val="100"/>
        <c:noMultiLvlLbl val="0"/>
      </c:catAx>
      <c:valAx>
        <c:axId val="38001664"/>
        <c:scaling>
          <c:orientation val="minMax"/>
        </c:scaling>
        <c:delete val="1"/>
        <c:axPos val="b"/>
        <c:numFmt formatCode="0.0%" sourceLinked="1"/>
        <c:majorTickMark val="none"/>
        <c:minorTickMark val="none"/>
        <c:tickLblPos val="none"/>
        <c:crossAx val="38000128"/>
        <c:crosses val="autoZero"/>
        <c:crossBetween val="between"/>
      </c:valAx>
    </c:plotArea>
    <c:legend>
      <c:legendPos val="t"/>
      <c:layout>
        <c:manualLayout>
          <c:xMode val="edge"/>
          <c:yMode val="edge"/>
          <c:x val="3.6859501395133214E-2"/>
          <c:y val="0.8463125605631816"/>
          <c:w val="0.9"/>
          <c:h val="7.1192839240803399E-2"/>
        </c:manualLayout>
      </c:layout>
      <c:overlay val="0"/>
      <c:txPr>
        <a:bodyPr/>
        <a:lstStyle/>
        <a:p>
          <a:pPr>
            <a:defRPr sz="1600" b="1"/>
          </a:pPr>
          <a:endParaRPr lang="en-US"/>
        </a:p>
      </c:txPr>
    </c:legend>
    <c:plotVisOnly val="1"/>
    <c:dispBlanksAs val="gap"/>
    <c:showDLblsOverMax val="0"/>
  </c:chart>
  <c:spPr>
    <a:ln>
      <a:solidFill>
        <a:schemeClr val="bg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FY 2009-2014</a:t>
            </a:r>
            <a:r>
              <a:rPr lang="en-US" baseline="0" dirty="0" smtClean="0"/>
              <a:t> Program Level</a:t>
            </a:r>
          </a:p>
          <a:p>
            <a:pPr>
              <a:defRPr/>
            </a:pPr>
            <a:r>
              <a:rPr lang="en-US" sz="1200" baseline="0" dirty="0" smtClean="0"/>
              <a:t>(Dollars in Millions)</a:t>
            </a:r>
            <a:endParaRPr lang="en-US" sz="1200" dirty="0"/>
          </a:p>
        </c:rich>
      </c:tx>
      <c:layout>
        <c:manualLayout>
          <c:xMode val="edge"/>
          <c:yMode val="edge"/>
          <c:x val="0.30531629726840021"/>
          <c:y val="0"/>
        </c:manualLayout>
      </c:layout>
      <c:overlay val="0"/>
    </c:title>
    <c:autoTitleDeleted val="0"/>
    <c:plotArea>
      <c:layout/>
      <c:barChart>
        <c:barDir val="col"/>
        <c:grouping val="stacked"/>
        <c:varyColors val="0"/>
        <c:ser>
          <c:idx val="0"/>
          <c:order val="0"/>
          <c:tx>
            <c:strRef>
              <c:f>Sheet1!$B$1</c:f>
              <c:strCache>
                <c:ptCount val="1"/>
                <c:pt idx="0">
                  <c:v>BA Funds</c:v>
                </c:pt>
              </c:strCache>
            </c:strRef>
          </c:tx>
          <c:invertIfNegative val="0"/>
          <c:dLbls>
            <c:dLbl>
              <c:idx val="0"/>
              <c:layout/>
              <c:tx>
                <c:rich>
                  <a:bodyPr/>
                  <a:lstStyle/>
                  <a:p>
                    <a:r>
                      <a:rPr lang="en-US" sz="1400" dirty="0" smtClean="0"/>
                      <a:t>$3</a:t>
                    </a:r>
                    <a:r>
                      <a:rPr lang="en-US" dirty="0" smtClean="0"/>
                      <a:t>,334</a:t>
                    </a:r>
                    <a:endParaRPr lang="en-US" dirty="0"/>
                  </a:p>
                </c:rich>
              </c:tx>
              <c:showLegendKey val="0"/>
              <c:showVal val="1"/>
              <c:showCatName val="0"/>
              <c:showSerName val="0"/>
              <c:showPercent val="0"/>
              <c:showBubbleSize val="0"/>
            </c:dLbl>
            <c:dLbl>
              <c:idx val="1"/>
              <c:layout/>
              <c:tx>
                <c:rich>
                  <a:bodyPr/>
                  <a:lstStyle/>
                  <a:p>
                    <a:r>
                      <a:rPr lang="en-US" sz="1400" dirty="0" smtClean="0"/>
                      <a:t>$3</a:t>
                    </a:r>
                    <a:r>
                      <a:rPr lang="en-US" dirty="0" smtClean="0"/>
                      <a:t>,431</a:t>
                    </a:r>
                    <a:endParaRPr lang="en-US" dirty="0"/>
                  </a:p>
                </c:rich>
              </c:tx>
              <c:showLegendKey val="0"/>
              <c:showVal val="1"/>
              <c:showCatName val="0"/>
              <c:showSerName val="0"/>
              <c:showPercent val="0"/>
              <c:showBubbleSize val="0"/>
            </c:dLbl>
            <c:dLbl>
              <c:idx val="2"/>
              <c:layout/>
              <c:tx>
                <c:rich>
                  <a:bodyPr/>
                  <a:lstStyle/>
                  <a:p>
                    <a:r>
                      <a:rPr lang="en-US" sz="1400" dirty="0" smtClean="0"/>
                      <a:t>$3</a:t>
                    </a:r>
                    <a:r>
                      <a:rPr lang="en-US" dirty="0" smtClean="0"/>
                      <a:t>,379</a:t>
                    </a:r>
                    <a:endParaRPr lang="en-US" dirty="0"/>
                  </a:p>
                </c:rich>
              </c:tx>
              <c:showLegendKey val="0"/>
              <c:showVal val="1"/>
              <c:showCatName val="0"/>
              <c:showSerName val="0"/>
              <c:showPercent val="0"/>
              <c:showBubbleSize val="0"/>
            </c:dLbl>
            <c:dLbl>
              <c:idx val="3"/>
              <c:layout/>
              <c:tx>
                <c:rich>
                  <a:bodyPr/>
                  <a:lstStyle/>
                  <a:p>
                    <a:r>
                      <a:rPr lang="en-US" dirty="0" smtClean="0"/>
                      <a:t>$3,347</a:t>
                    </a:r>
                    <a:endParaRPr lang="en-US" dirty="0"/>
                  </a:p>
                </c:rich>
              </c:tx>
              <c:showLegendKey val="0"/>
              <c:showVal val="1"/>
              <c:showCatName val="0"/>
              <c:showSerName val="0"/>
              <c:showPercent val="0"/>
              <c:showBubbleSize val="0"/>
            </c:dLbl>
            <c:dLbl>
              <c:idx val="4"/>
              <c:layout/>
              <c:tx>
                <c:rich>
                  <a:bodyPr/>
                  <a:lstStyle/>
                  <a:p>
                    <a:r>
                      <a:rPr lang="en-US" dirty="0" smtClean="0"/>
                      <a:t>$3,172</a:t>
                    </a:r>
                    <a:endParaRPr lang="en-US" dirty="0"/>
                  </a:p>
                </c:rich>
              </c:tx>
              <c:showLegendKey val="0"/>
              <c:showVal val="1"/>
              <c:showCatName val="0"/>
              <c:showSerName val="0"/>
              <c:showPercent val="0"/>
              <c:showBubbleSize val="0"/>
            </c:dLbl>
            <c:dLbl>
              <c:idx val="5"/>
              <c:layout/>
              <c:tx>
                <c:rich>
                  <a:bodyPr/>
                  <a:lstStyle/>
                  <a:p>
                    <a:r>
                      <a:rPr lang="en-US" dirty="0" smtClean="0"/>
                      <a:t>$3,348</a:t>
                    </a:r>
                    <a:endParaRPr lang="en-US" sz="1100" dirty="0"/>
                  </a:p>
                </c:rich>
              </c:tx>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strRef>
              <c:f>Sheet1!$A$2:$A$7</c:f>
              <c:strCache>
                <c:ptCount val="6"/>
                <c:pt idx="0">
                  <c:v>FY 2009</c:v>
                </c:pt>
                <c:pt idx="1">
                  <c:v>FY 2010</c:v>
                </c:pt>
                <c:pt idx="2">
                  <c:v>FY 2011</c:v>
                </c:pt>
                <c:pt idx="3">
                  <c:v>FY 2012*</c:v>
                </c:pt>
                <c:pt idx="4">
                  <c:v>FY 2013**</c:v>
                </c:pt>
                <c:pt idx="5">
                  <c:v>FY 2014</c:v>
                </c:pt>
              </c:strCache>
            </c:strRef>
          </c:cat>
          <c:val>
            <c:numRef>
              <c:f>Sheet1!$B$2:$B$7</c:f>
              <c:numCache>
                <c:formatCode>General</c:formatCode>
                <c:ptCount val="6"/>
                <c:pt idx="0">
                  <c:v>3334</c:v>
                </c:pt>
                <c:pt idx="1">
                  <c:v>3431</c:v>
                </c:pt>
                <c:pt idx="2">
                  <c:v>3379</c:v>
                </c:pt>
                <c:pt idx="3" formatCode="#,##0">
                  <c:v>3347</c:v>
                </c:pt>
                <c:pt idx="4" formatCode="#,##0">
                  <c:v>3210.6</c:v>
                </c:pt>
                <c:pt idx="5" formatCode="#,##0">
                  <c:v>3347</c:v>
                </c:pt>
              </c:numCache>
            </c:numRef>
          </c:val>
        </c:ser>
        <c:ser>
          <c:idx val="1"/>
          <c:order val="1"/>
          <c:tx>
            <c:strRef>
              <c:f>Sheet1!$C$1</c:f>
              <c:strCache>
                <c:ptCount val="1"/>
                <c:pt idx="0">
                  <c:v>PHS Funds</c:v>
                </c:pt>
              </c:strCache>
            </c:strRef>
          </c:tx>
          <c:invertIfNegative val="0"/>
          <c:dLbls>
            <c:dLbl>
              <c:idx val="0"/>
              <c:layout/>
              <c:tx>
                <c:rich>
                  <a:bodyPr/>
                  <a:lstStyle/>
                  <a:p>
                    <a:r>
                      <a:rPr lang="en-US" dirty="0" smtClean="0"/>
                      <a:t>$132</a:t>
                    </a:r>
                    <a:endParaRPr lang="en-US" dirty="0"/>
                  </a:p>
                </c:rich>
              </c:tx>
              <c:showLegendKey val="0"/>
              <c:showVal val="1"/>
              <c:showCatName val="0"/>
              <c:showSerName val="0"/>
              <c:showPercent val="0"/>
              <c:showBubbleSize val="0"/>
            </c:dLbl>
            <c:dLbl>
              <c:idx val="1"/>
              <c:layout/>
              <c:tx>
                <c:rich>
                  <a:bodyPr/>
                  <a:lstStyle/>
                  <a:p>
                    <a:r>
                      <a:rPr lang="en-US" dirty="0" smtClean="0"/>
                      <a:t>$132</a:t>
                    </a:r>
                    <a:endParaRPr lang="en-US" dirty="0"/>
                  </a:p>
                </c:rich>
              </c:tx>
              <c:showLegendKey val="0"/>
              <c:showVal val="1"/>
              <c:showCatName val="0"/>
              <c:showSerName val="0"/>
              <c:showPercent val="0"/>
              <c:showBubbleSize val="0"/>
            </c:dLbl>
            <c:dLbl>
              <c:idx val="2"/>
              <c:layout/>
              <c:tx>
                <c:rich>
                  <a:bodyPr/>
                  <a:lstStyle/>
                  <a:p>
                    <a:r>
                      <a:rPr lang="en-US" dirty="0" smtClean="0"/>
                      <a:t>$132</a:t>
                    </a:r>
                    <a:endParaRPr lang="en-US" dirty="0"/>
                  </a:p>
                </c:rich>
              </c:tx>
              <c:showLegendKey val="0"/>
              <c:showVal val="1"/>
              <c:showCatName val="0"/>
              <c:showSerName val="0"/>
              <c:showPercent val="0"/>
              <c:showBubbleSize val="0"/>
            </c:dLbl>
            <c:dLbl>
              <c:idx val="3"/>
              <c:layout/>
              <c:tx>
                <c:rich>
                  <a:bodyPr/>
                  <a:lstStyle/>
                  <a:p>
                    <a:r>
                      <a:rPr lang="en-US" dirty="0" smtClean="0"/>
                      <a:t>$130</a:t>
                    </a:r>
                    <a:endParaRPr lang="en-US" dirty="0"/>
                  </a:p>
                </c:rich>
              </c:tx>
              <c:showLegendKey val="0"/>
              <c:showVal val="1"/>
              <c:showCatName val="0"/>
              <c:showSerName val="0"/>
              <c:showPercent val="0"/>
              <c:showBubbleSize val="0"/>
            </c:dLbl>
            <c:dLbl>
              <c:idx val="4"/>
              <c:layout/>
              <c:tx>
                <c:rich>
                  <a:bodyPr/>
                  <a:lstStyle/>
                  <a:p>
                    <a:r>
                      <a:rPr lang="en-US" dirty="0" smtClean="0"/>
                      <a:t>$130</a:t>
                    </a:r>
                    <a:endParaRPr lang="en-US" dirty="0"/>
                  </a:p>
                </c:rich>
              </c:tx>
              <c:showLegendKey val="0"/>
              <c:showVal val="1"/>
              <c:showCatName val="0"/>
              <c:showSerName val="0"/>
              <c:showPercent val="0"/>
              <c:showBubbleSize val="0"/>
            </c:dLbl>
            <c:dLbl>
              <c:idx val="5"/>
              <c:layout>
                <c:manualLayout>
                  <c:x val="0"/>
                  <c:y val="1.1821202909784402E-2"/>
                </c:manualLayout>
              </c:layout>
              <c:tx>
                <c:rich>
                  <a:bodyPr/>
                  <a:lstStyle/>
                  <a:p>
                    <a:r>
                      <a:rPr lang="en-US" dirty="0" smtClean="0"/>
                      <a:t>$165</a:t>
                    </a:r>
                    <a:endParaRPr lang="en-US" dirty="0"/>
                  </a:p>
                </c:rich>
              </c:tx>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strRef>
              <c:f>Sheet1!$A$2:$A$7</c:f>
              <c:strCache>
                <c:ptCount val="6"/>
                <c:pt idx="0">
                  <c:v>FY 2009</c:v>
                </c:pt>
                <c:pt idx="1">
                  <c:v>FY 2010</c:v>
                </c:pt>
                <c:pt idx="2">
                  <c:v>FY 2011</c:v>
                </c:pt>
                <c:pt idx="3">
                  <c:v>FY 2012*</c:v>
                </c:pt>
                <c:pt idx="4">
                  <c:v>FY 2013**</c:v>
                </c:pt>
                <c:pt idx="5">
                  <c:v>FY 2014</c:v>
                </c:pt>
              </c:strCache>
            </c:strRef>
          </c:cat>
          <c:val>
            <c:numRef>
              <c:f>Sheet1!$C$2:$C$7</c:f>
              <c:numCache>
                <c:formatCode>General</c:formatCode>
                <c:ptCount val="6"/>
                <c:pt idx="0">
                  <c:v>132</c:v>
                </c:pt>
                <c:pt idx="1">
                  <c:v>132</c:v>
                </c:pt>
                <c:pt idx="2">
                  <c:v>132</c:v>
                </c:pt>
                <c:pt idx="3" formatCode="#,##0">
                  <c:v>129</c:v>
                </c:pt>
                <c:pt idx="4" formatCode="#,##0">
                  <c:v>129.6</c:v>
                </c:pt>
                <c:pt idx="5" formatCode="#,##0">
                  <c:v>165</c:v>
                </c:pt>
              </c:numCache>
            </c:numRef>
          </c:val>
        </c:ser>
        <c:ser>
          <c:idx val="2"/>
          <c:order val="2"/>
          <c:tx>
            <c:strRef>
              <c:f>Sheet1!$D$1</c:f>
              <c:strCache>
                <c:ptCount val="1"/>
                <c:pt idx="0">
                  <c:v>Prevention Funds</c:v>
                </c:pt>
              </c:strCache>
            </c:strRef>
          </c:tx>
          <c:invertIfNegative val="0"/>
          <c:dLbls>
            <c:dLbl>
              <c:idx val="0"/>
              <c:delete val="1"/>
            </c:dLbl>
            <c:dLbl>
              <c:idx val="1"/>
              <c:layout>
                <c:manualLayout>
                  <c:x val="1.5432098765432185E-3"/>
                  <c:y val="-1.1821202909784402E-2"/>
                </c:manualLayout>
              </c:layout>
              <c:tx>
                <c:rich>
                  <a:bodyPr/>
                  <a:lstStyle/>
                  <a:p>
                    <a:r>
                      <a:rPr lang="en-US" dirty="0" smtClean="0"/>
                      <a:t>$20</a:t>
                    </a:r>
                    <a:endParaRPr lang="en-US" dirty="0"/>
                  </a:p>
                </c:rich>
              </c:tx>
              <c:showLegendKey val="0"/>
              <c:showVal val="1"/>
              <c:showCatName val="0"/>
              <c:showSerName val="0"/>
              <c:showPercent val="0"/>
              <c:showBubbleSize val="0"/>
            </c:dLbl>
            <c:dLbl>
              <c:idx val="2"/>
              <c:layout/>
              <c:tx>
                <c:rich>
                  <a:bodyPr/>
                  <a:lstStyle/>
                  <a:p>
                    <a:r>
                      <a:rPr lang="en-US" dirty="0" smtClean="0"/>
                      <a:t>$88</a:t>
                    </a:r>
                    <a:endParaRPr lang="en-US" dirty="0"/>
                  </a:p>
                </c:rich>
              </c:tx>
              <c:showLegendKey val="0"/>
              <c:showVal val="1"/>
              <c:showCatName val="0"/>
              <c:showSerName val="0"/>
              <c:showPercent val="0"/>
              <c:showBubbleSize val="0"/>
            </c:dLbl>
            <c:dLbl>
              <c:idx val="3"/>
              <c:layout/>
              <c:tx>
                <c:rich>
                  <a:bodyPr/>
                  <a:lstStyle/>
                  <a:p>
                    <a:r>
                      <a:rPr lang="en-US" dirty="0" smtClean="0"/>
                      <a:t>$92</a:t>
                    </a:r>
                    <a:endParaRPr lang="en-US" dirty="0"/>
                  </a:p>
                </c:rich>
              </c:tx>
              <c:showLegendKey val="0"/>
              <c:showVal val="1"/>
              <c:showCatName val="0"/>
              <c:showSerName val="0"/>
              <c:showPercent val="0"/>
              <c:showBubbleSize val="0"/>
            </c:dLbl>
            <c:dLbl>
              <c:idx val="4"/>
              <c:layout>
                <c:manualLayout>
                  <c:x val="-4.6296296296296389E-3"/>
                  <c:y val="-2.3270084468079691E-7"/>
                </c:manualLayout>
              </c:layout>
              <c:tx>
                <c:rich>
                  <a:bodyPr/>
                  <a:lstStyle/>
                  <a:p>
                    <a:r>
                      <a:rPr lang="en-US" dirty="0" smtClean="0"/>
                      <a:t>$15</a:t>
                    </a:r>
                    <a:endParaRPr lang="en-US" dirty="0"/>
                  </a:p>
                </c:rich>
              </c:tx>
              <c:showLegendKey val="0"/>
              <c:showVal val="1"/>
              <c:showCatName val="0"/>
              <c:showSerName val="0"/>
              <c:showPercent val="0"/>
              <c:showBubbleSize val="0"/>
            </c:dLbl>
            <c:dLbl>
              <c:idx val="5"/>
              <c:layout/>
              <c:tx>
                <c:rich>
                  <a:bodyPr/>
                  <a:lstStyle/>
                  <a:p>
                    <a:r>
                      <a:rPr lang="en-US" dirty="0" smtClean="0"/>
                      <a:t>$58</a:t>
                    </a:r>
                    <a:endParaRPr lang="en-US" dirty="0"/>
                  </a:p>
                </c:rich>
              </c:tx>
              <c:showLegendKey val="0"/>
              <c:showVal val="1"/>
              <c:showCatName val="0"/>
              <c:showSerName val="0"/>
              <c:showPercent val="0"/>
              <c:showBubbleSize val="0"/>
            </c:dLbl>
            <c:txPr>
              <a:bodyPr/>
              <a:lstStyle/>
              <a:p>
                <a:pPr>
                  <a:defRPr sz="1400" baseline="0"/>
                </a:pPr>
                <a:endParaRPr lang="en-US"/>
              </a:p>
            </c:txPr>
            <c:showLegendKey val="0"/>
            <c:showVal val="1"/>
            <c:showCatName val="0"/>
            <c:showSerName val="0"/>
            <c:showPercent val="0"/>
            <c:showBubbleSize val="0"/>
            <c:showLeaderLines val="0"/>
          </c:dLbls>
          <c:cat>
            <c:strRef>
              <c:f>Sheet1!$A$2:$A$7</c:f>
              <c:strCache>
                <c:ptCount val="6"/>
                <c:pt idx="0">
                  <c:v>FY 2009</c:v>
                </c:pt>
                <c:pt idx="1">
                  <c:v>FY 2010</c:v>
                </c:pt>
                <c:pt idx="2">
                  <c:v>FY 2011</c:v>
                </c:pt>
                <c:pt idx="3">
                  <c:v>FY 2012*</c:v>
                </c:pt>
                <c:pt idx="4">
                  <c:v>FY 2013**</c:v>
                </c:pt>
                <c:pt idx="5">
                  <c:v>FY 2014</c:v>
                </c:pt>
              </c:strCache>
            </c:strRef>
          </c:cat>
          <c:val>
            <c:numRef>
              <c:f>Sheet1!$D$2:$D$7</c:f>
              <c:numCache>
                <c:formatCode>General</c:formatCode>
                <c:ptCount val="6"/>
                <c:pt idx="0">
                  <c:v>0</c:v>
                </c:pt>
                <c:pt idx="1">
                  <c:v>20</c:v>
                </c:pt>
                <c:pt idx="2">
                  <c:v>88</c:v>
                </c:pt>
                <c:pt idx="3" formatCode="#,##0">
                  <c:v>92</c:v>
                </c:pt>
                <c:pt idx="4" formatCode="#,##0">
                  <c:v>14.733000000000001</c:v>
                </c:pt>
                <c:pt idx="5" formatCode="#,##0">
                  <c:v>58</c:v>
                </c:pt>
              </c:numCache>
            </c:numRef>
          </c:val>
        </c:ser>
        <c:ser>
          <c:idx val="3"/>
          <c:order val="3"/>
          <c:tx>
            <c:strRef>
              <c:f>Sheet1!$E$1</c:f>
              <c:strCache>
                <c:ptCount val="1"/>
                <c:pt idx="0">
                  <c:v>Data/User Fees</c:v>
                </c:pt>
              </c:strCache>
            </c:strRef>
          </c:tx>
          <c:invertIfNegative val="0"/>
          <c:cat>
            <c:strRef>
              <c:f>Sheet1!$A$2:$A$7</c:f>
              <c:strCache>
                <c:ptCount val="6"/>
                <c:pt idx="0">
                  <c:v>FY 2009</c:v>
                </c:pt>
                <c:pt idx="1">
                  <c:v>FY 2010</c:v>
                </c:pt>
                <c:pt idx="2">
                  <c:v>FY 2011</c:v>
                </c:pt>
                <c:pt idx="3">
                  <c:v>FY 2012*</c:v>
                </c:pt>
                <c:pt idx="4">
                  <c:v>FY 2013**</c:v>
                </c:pt>
                <c:pt idx="5">
                  <c:v>FY 2014</c:v>
                </c:pt>
              </c:strCache>
            </c:strRef>
          </c:cat>
          <c:val>
            <c:numRef>
              <c:f>Sheet1!$E$2:$E$7</c:f>
            </c:numRef>
          </c:val>
        </c:ser>
        <c:ser>
          <c:idx val="4"/>
          <c:order val="4"/>
          <c:tx>
            <c:strRef>
              <c:f>Sheet1!$F$1</c:f>
              <c:strCache>
                <c:ptCount val="1"/>
                <c:pt idx="0">
                  <c:v>Secretary's Transfer</c:v>
                </c:pt>
              </c:strCache>
            </c:strRef>
          </c:tx>
          <c:spPr>
            <a:blipFill>
              <a:blip xmlns:r="http://schemas.openxmlformats.org/officeDocument/2006/relationships" r:embed="rId1"/>
              <a:stretch>
                <a:fillRect/>
              </a:stretch>
            </a:blipFill>
            <a:ln>
              <a:prstDash val="sysDash"/>
            </a:ln>
          </c:spPr>
          <c:invertIfNegative val="0"/>
          <c:cat>
            <c:strRef>
              <c:f>Sheet1!$A$2:$A$7</c:f>
              <c:strCache>
                <c:ptCount val="6"/>
                <c:pt idx="0">
                  <c:v>FY 2009</c:v>
                </c:pt>
                <c:pt idx="1">
                  <c:v>FY 2010</c:v>
                </c:pt>
                <c:pt idx="2">
                  <c:v>FY 2011</c:v>
                </c:pt>
                <c:pt idx="3">
                  <c:v>FY 2012*</c:v>
                </c:pt>
                <c:pt idx="4">
                  <c:v>FY 2013**</c:v>
                </c:pt>
                <c:pt idx="5">
                  <c:v>FY 2014</c:v>
                </c:pt>
              </c:strCache>
            </c:strRef>
          </c:cat>
          <c:val>
            <c:numRef>
              <c:f>Sheet1!$F$2:$F$7</c:f>
              <c:numCache>
                <c:formatCode>General</c:formatCode>
                <c:ptCount val="6"/>
                <c:pt idx="0">
                  <c:v>0</c:v>
                </c:pt>
                <c:pt idx="2">
                  <c:v>0</c:v>
                </c:pt>
                <c:pt idx="3">
                  <c:v>0</c:v>
                </c:pt>
                <c:pt idx="4">
                  <c:v>37.906000000000006</c:v>
                </c:pt>
                <c:pt idx="5" formatCode="#,##0">
                  <c:v>0</c:v>
                </c:pt>
              </c:numCache>
            </c:numRef>
          </c:val>
        </c:ser>
        <c:dLbls>
          <c:showLegendKey val="0"/>
          <c:showVal val="0"/>
          <c:showCatName val="0"/>
          <c:showSerName val="0"/>
          <c:showPercent val="0"/>
          <c:showBubbleSize val="0"/>
        </c:dLbls>
        <c:gapWidth val="75"/>
        <c:overlap val="100"/>
        <c:axId val="123713024"/>
        <c:axId val="123714560"/>
      </c:barChart>
      <c:catAx>
        <c:axId val="123713024"/>
        <c:scaling>
          <c:orientation val="minMax"/>
        </c:scaling>
        <c:delete val="0"/>
        <c:axPos val="b"/>
        <c:majorTickMark val="none"/>
        <c:minorTickMark val="none"/>
        <c:tickLblPos val="nextTo"/>
        <c:crossAx val="123714560"/>
        <c:crosses val="autoZero"/>
        <c:auto val="1"/>
        <c:lblAlgn val="ctr"/>
        <c:lblOffset val="100"/>
        <c:noMultiLvlLbl val="0"/>
      </c:catAx>
      <c:valAx>
        <c:axId val="123714560"/>
        <c:scaling>
          <c:orientation val="minMax"/>
        </c:scaling>
        <c:delete val="0"/>
        <c:axPos val="l"/>
        <c:majorGridlines/>
        <c:numFmt formatCode="&quot;$&quot;#,##0_);[Red]\(&quot;$&quot;#,##0\)" sourceLinked="0"/>
        <c:majorTickMark val="none"/>
        <c:minorTickMark val="none"/>
        <c:tickLblPos val="nextTo"/>
        <c:crossAx val="123713024"/>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9DEE46-4B02-4AED-BB34-957927155E0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6F795E4-3C53-47A4-B362-A4A5C2287145}">
      <dgm:prSet phldrT="[Text]" custT="1"/>
      <dgm:spPr>
        <a:solidFill>
          <a:schemeClr val="bg2">
            <a:lumMod val="75000"/>
          </a:schemeClr>
        </a:solidFill>
        <a:ln>
          <a:solidFill>
            <a:schemeClr val="tx1">
              <a:lumMod val="50000"/>
              <a:lumOff val="50000"/>
            </a:schemeClr>
          </a:solidFill>
        </a:ln>
      </dgm:spPr>
      <dgm:t>
        <a:bodyPr/>
        <a:lstStyle/>
        <a:p>
          <a:r>
            <a:rPr lang="en-US" sz="3200" b="1" dirty="0" smtClean="0">
              <a:solidFill>
                <a:schemeClr val="tx1">
                  <a:lumMod val="75000"/>
                  <a:lumOff val="25000"/>
                </a:schemeClr>
              </a:solidFill>
            </a:rPr>
            <a:t>CHANGING HEALTH CARE ENVIRONMENT </a:t>
          </a:r>
          <a:endParaRPr lang="en-US" sz="3200" b="1" dirty="0">
            <a:solidFill>
              <a:schemeClr val="tx1">
                <a:lumMod val="75000"/>
                <a:lumOff val="25000"/>
              </a:schemeClr>
            </a:solidFill>
          </a:endParaRPr>
        </a:p>
      </dgm:t>
    </dgm:pt>
    <dgm:pt modelId="{1407AEB0-2853-4959-B4A7-428FF39EBC4A}" type="parTrans" cxnId="{D4E14F8B-7B75-4E66-90B8-28E3B62CA0B5}">
      <dgm:prSet/>
      <dgm:spPr/>
      <dgm:t>
        <a:bodyPr/>
        <a:lstStyle/>
        <a:p>
          <a:endParaRPr lang="en-US"/>
        </a:p>
      </dgm:t>
    </dgm:pt>
    <dgm:pt modelId="{D459357D-8F0A-413C-89AA-06832414B2A8}" type="sibTrans" cxnId="{D4E14F8B-7B75-4E66-90B8-28E3B62CA0B5}">
      <dgm:prSet/>
      <dgm:spPr>
        <a:solidFill>
          <a:schemeClr val="bg1">
            <a:lumMod val="75000"/>
          </a:schemeClr>
        </a:solidFill>
        <a:ln>
          <a:solidFill>
            <a:schemeClr val="bg1">
              <a:lumMod val="50000"/>
            </a:schemeClr>
          </a:solidFill>
        </a:ln>
      </dgm:spPr>
      <dgm:t>
        <a:bodyPr/>
        <a:lstStyle/>
        <a:p>
          <a:endParaRPr lang="en-US"/>
        </a:p>
      </dgm:t>
    </dgm:pt>
    <dgm:pt modelId="{53DFD431-25A8-47BB-83F1-32DD9FEA506B}">
      <dgm:prSet phldrT="[Text]" custT="1"/>
      <dgm:spPr>
        <a:solidFill>
          <a:schemeClr val="bg2">
            <a:lumMod val="75000"/>
          </a:schemeClr>
        </a:solidFill>
        <a:ln>
          <a:solidFill>
            <a:schemeClr val="tx1">
              <a:lumMod val="50000"/>
              <a:lumOff val="50000"/>
            </a:schemeClr>
          </a:solidFill>
        </a:ln>
      </dgm:spPr>
      <dgm:t>
        <a:bodyPr/>
        <a:lstStyle/>
        <a:p>
          <a:r>
            <a:rPr lang="en-US" sz="3200" b="1" dirty="0" smtClean="0">
              <a:solidFill>
                <a:schemeClr val="tx1">
                  <a:lumMod val="75000"/>
                  <a:lumOff val="25000"/>
                </a:schemeClr>
              </a:solidFill>
            </a:rPr>
            <a:t>BEHAVIORAL HEALTH AS PUBLIC HEALTH </a:t>
          </a:r>
          <a:endParaRPr lang="en-US" sz="3200" b="1" dirty="0">
            <a:solidFill>
              <a:schemeClr val="tx1">
                <a:lumMod val="75000"/>
                <a:lumOff val="25000"/>
              </a:schemeClr>
            </a:solidFill>
          </a:endParaRPr>
        </a:p>
      </dgm:t>
    </dgm:pt>
    <dgm:pt modelId="{92222AAB-9A2A-4843-911D-24E089FF1E49}" type="parTrans" cxnId="{9F961135-368B-4AD7-A10C-8521E4E52A9E}">
      <dgm:prSet/>
      <dgm:spPr/>
      <dgm:t>
        <a:bodyPr/>
        <a:lstStyle/>
        <a:p>
          <a:endParaRPr lang="en-US"/>
        </a:p>
      </dgm:t>
    </dgm:pt>
    <dgm:pt modelId="{2FEE546D-E731-4E90-ACC3-0373915F27E4}" type="sibTrans" cxnId="{9F961135-368B-4AD7-A10C-8521E4E52A9E}">
      <dgm:prSet/>
      <dgm:spPr/>
      <dgm:t>
        <a:bodyPr/>
        <a:lstStyle/>
        <a:p>
          <a:endParaRPr lang="en-US"/>
        </a:p>
      </dgm:t>
    </dgm:pt>
    <dgm:pt modelId="{83340174-702F-4649-92BE-68528F72653D}">
      <dgm:prSet phldrT="[Text]" custT="1"/>
      <dgm:spPr>
        <a:solidFill>
          <a:schemeClr val="bg2">
            <a:lumMod val="75000"/>
          </a:schemeClr>
        </a:solidFill>
        <a:ln>
          <a:solidFill>
            <a:schemeClr val="tx1">
              <a:lumMod val="50000"/>
              <a:lumOff val="50000"/>
            </a:schemeClr>
          </a:solidFill>
        </a:ln>
      </dgm:spPr>
      <dgm:t>
        <a:bodyPr/>
        <a:lstStyle/>
        <a:p>
          <a:r>
            <a:rPr lang="en-US" sz="3200" b="1" dirty="0" smtClean="0">
              <a:solidFill>
                <a:schemeClr val="tx1">
                  <a:lumMod val="75000"/>
                  <a:lumOff val="25000"/>
                </a:schemeClr>
              </a:solidFill>
            </a:rPr>
            <a:t>SAMHSA’S STRATEGIC INITIATIVES</a:t>
          </a:r>
          <a:endParaRPr lang="en-US" sz="3200" b="1" dirty="0">
            <a:solidFill>
              <a:schemeClr val="tx1">
                <a:lumMod val="75000"/>
                <a:lumOff val="25000"/>
              </a:schemeClr>
            </a:solidFill>
          </a:endParaRPr>
        </a:p>
      </dgm:t>
    </dgm:pt>
    <dgm:pt modelId="{C8B69684-9F33-47C9-8006-2F2EE8AD069F}" type="parTrans" cxnId="{67077535-DF7E-4647-9EC4-50FA2C9ACFF3}">
      <dgm:prSet/>
      <dgm:spPr/>
      <dgm:t>
        <a:bodyPr/>
        <a:lstStyle/>
        <a:p>
          <a:endParaRPr lang="en-US"/>
        </a:p>
      </dgm:t>
    </dgm:pt>
    <dgm:pt modelId="{D177C5C2-B0EF-4CEA-99C0-B8694A2E47D6}" type="sibTrans" cxnId="{67077535-DF7E-4647-9EC4-50FA2C9ACFF3}">
      <dgm:prSet/>
      <dgm:spPr/>
      <dgm:t>
        <a:bodyPr/>
        <a:lstStyle/>
        <a:p>
          <a:endParaRPr lang="en-US"/>
        </a:p>
      </dgm:t>
    </dgm:pt>
    <dgm:pt modelId="{B34DD069-A326-428A-B2B6-86BDD680551E}" type="pres">
      <dgm:prSet presAssocID="{9B9DEE46-4B02-4AED-BB34-957927155E03}" presName="Name0" presStyleCnt="0">
        <dgm:presLayoutVars>
          <dgm:chMax val="7"/>
          <dgm:chPref val="7"/>
          <dgm:dir/>
        </dgm:presLayoutVars>
      </dgm:prSet>
      <dgm:spPr/>
      <dgm:t>
        <a:bodyPr/>
        <a:lstStyle/>
        <a:p>
          <a:endParaRPr lang="en-US"/>
        </a:p>
      </dgm:t>
    </dgm:pt>
    <dgm:pt modelId="{1E7C1FDB-F1A1-4004-9930-D79E299F7F44}" type="pres">
      <dgm:prSet presAssocID="{9B9DEE46-4B02-4AED-BB34-957927155E03}" presName="Name1" presStyleCnt="0"/>
      <dgm:spPr/>
    </dgm:pt>
    <dgm:pt modelId="{8A288B71-882C-4F80-9582-C0F3CC2E5616}" type="pres">
      <dgm:prSet presAssocID="{9B9DEE46-4B02-4AED-BB34-957927155E03}" presName="cycle" presStyleCnt="0"/>
      <dgm:spPr/>
    </dgm:pt>
    <dgm:pt modelId="{84A612F2-B1E2-43D9-8A9B-C3E1BA9F1D1F}" type="pres">
      <dgm:prSet presAssocID="{9B9DEE46-4B02-4AED-BB34-957927155E03}" presName="srcNode" presStyleLbl="node1" presStyleIdx="0" presStyleCnt="3"/>
      <dgm:spPr/>
    </dgm:pt>
    <dgm:pt modelId="{5E8A046D-F446-4660-97BF-CB3E10C058B7}" type="pres">
      <dgm:prSet presAssocID="{9B9DEE46-4B02-4AED-BB34-957927155E03}" presName="conn" presStyleLbl="parChTrans1D2" presStyleIdx="0" presStyleCnt="1"/>
      <dgm:spPr/>
      <dgm:t>
        <a:bodyPr/>
        <a:lstStyle/>
        <a:p>
          <a:endParaRPr lang="en-US"/>
        </a:p>
      </dgm:t>
    </dgm:pt>
    <dgm:pt modelId="{A8992E99-A53D-49D4-938F-A2116343A099}" type="pres">
      <dgm:prSet presAssocID="{9B9DEE46-4B02-4AED-BB34-957927155E03}" presName="extraNode" presStyleLbl="node1" presStyleIdx="0" presStyleCnt="3"/>
      <dgm:spPr/>
    </dgm:pt>
    <dgm:pt modelId="{426E852D-2830-41AC-8147-0ED353A29CB7}" type="pres">
      <dgm:prSet presAssocID="{9B9DEE46-4B02-4AED-BB34-957927155E03}" presName="dstNode" presStyleLbl="node1" presStyleIdx="0" presStyleCnt="3"/>
      <dgm:spPr/>
    </dgm:pt>
    <dgm:pt modelId="{DD241D0E-AB25-4349-BF8B-18E212B8D26B}" type="pres">
      <dgm:prSet presAssocID="{36F795E4-3C53-47A4-B362-A4A5C2287145}" presName="text_1" presStyleLbl="node1" presStyleIdx="0" presStyleCnt="3" custScaleY="132668">
        <dgm:presLayoutVars>
          <dgm:bulletEnabled val="1"/>
        </dgm:presLayoutVars>
      </dgm:prSet>
      <dgm:spPr/>
      <dgm:t>
        <a:bodyPr/>
        <a:lstStyle/>
        <a:p>
          <a:endParaRPr lang="en-US"/>
        </a:p>
      </dgm:t>
    </dgm:pt>
    <dgm:pt modelId="{155284BF-C049-46FB-B2EE-75E55030D071}" type="pres">
      <dgm:prSet presAssocID="{36F795E4-3C53-47A4-B362-A4A5C2287145}" presName="accent_1" presStyleCnt="0"/>
      <dgm:spPr/>
    </dgm:pt>
    <dgm:pt modelId="{7ED7D8DA-2C99-4CA3-9969-C876EEF56BF1}" type="pres">
      <dgm:prSet presAssocID="{36F795E4-3C53-47A4-B362-A4A5C2287145}" presName="accentRepeatNode" presStyleLbl="solidFgAcc1" presStyleIdx="0" presStyleCnt="3"/>
      <dgm:spPr>
        <a:solidFill>
          <a:srgbClr val="800000"/>
        </a:solidFill>
        <a:ln>
          <a:solidFill>
            <a:schemeClr val="bg1">
              <a:lumMod val="65000"/>
            </a:schemeClr>
          </a:solidFill>
        </a:ln>
      </dgm:spPr>
    </dgm:pt>
    <dgm:pt modelId="{A8C8EC25-6F27-4E51-8058-271367244EC5}" type="pres">
      <dgm:prSet presAssocID="{53DFD431-25A8-47BB-83F1-32DD9FEA506B}" presName="text_2" presStyleLbl="node1" presStyleIdx="1" presStyleCnt="3" custScaleY="129464">
        <dgm:presLayoutVars>
          <dgm:bulletEnabled val="1"/>
        </dgm:presLayoutVars>
      </dgm:prSet>
      <dgm:spPr/>
      <dgm:t>
        <a:bodyPr/>
        <a:lstStyle/>
        <a:p>
          <a:endParaRPr lang="en-US"/>
        </a:p>
      </dgm:t>
    </dgm:pt>
    <dgm:pt modelId="{4DE8D5FC-6F4B-4919-93D4-CFA09F0D922D}" type="pres">
      <dgm:prSet presAssocID="{53DFD431-25A8-47BB-83F1-32DD9FEA506B}" presName="accent_2" presStyleCnt="0"/>
      <dgm:spPr/>
    </dgm:pt>
    <dgm:pt modelId="{68292E60-1E6C-4DC2-80F2-74D4711490C3}" type="pres">
      <dgm:prSet presAssocID="{53DFD431-25A8-47BB-83F1-32DD9FEA506B}" presName="accentRepeatNode" presStyleLbl="solidFgAcc1" presStyleIdx="1" presStyleCnt="3" custLinFactNeighborX="-3371" custLinFactNeighborY="-2927"/>
      <dgm:spPr>
        <a:solidFill>
          <a:srgbClr val="800000"/>
        </a:solidFill>
        <a:ln>
          <a:solidFill>
            <a:schemeClr val="bg1">
              <a:lumMod val="65000"/>
            </a:schemeClr>
          </a:solidFill>
        </a:ln>
      </dgm:spPr>
    </dgm:pt>
    <dgm:pt modelId="{D502666C-EE2A-4C11-AA5E-386F4DF92E7C}" type="pres">
      <dgm:prSet presAssocID="{83340174-702F-4649-92BE-68528F72653D}" presName="text_3" presStyleLbl="node1" presStyleIdx="2" presStyleCnt="3" custScaleY="126261">
        <dgm:presLayoutVars>
          <dgm:bulletEnabled val="1"/>
        </dgm:presLayoutVars>
      </dgm:prSet>
      <dgm:spPr/>
      <dgm:t>
        <a:bodyPr/>
        <a:lstStyle/>
        <a:p>
          <a:endParaRPr lang="en-US"/>
        </a:p>
      </dgm:t>
    </dgm:pt>
    <dgm:pt modelId="{F5934C6A-8F6D-41E7-AA54-FEBF1686A8A0}" type="pres">
      <dgm:prSet presAssocID="{83340174-702F-4649-92BE-68528F72653D}" presName="accent_3" presStyleCnt="0"/>
      <dgm:spPr/>
    </dgm:pt>
    <dgm:pt modelId="{5FFDAF15-CF25-46CC-9F23-4D1D49E2B54C}" type="pres">
      <dgm:prSet presAssocID="{83340174-702F-4649-92BE-68528F72653D}" presName="accentRepeatNode" presStyleLbl="solidFgAcc1" presStyleIdx="2" presStyleCnt="3"/>
      <dgm:spPr>
        <a:solidFill>
          <a:srgbClr val="800000"/>
        </a:solidFill>
        <a:ln>
          <a:solidFill>
            <a:schemeClr val="bg1">
              <a:lumMod val="65000"/>
            </a:schemeClr>
          </a:solidFill>
        </a:ln>
      </dgm:spPr>
    </dgm:pt>
  </dgm:ptLst>
  <dgm:cxnLst>
    <dgm:cxn modelId="{D4E14F8B-7B75-4E66-90B8-28E3B62CA0B5}" srcId="{9B9DEE46-4B02-4AED-BB34-957927155E03}" destId="{36F795E4-3C53-47A4-B362-A4A5C2287145}" srcOrd="0" destOrd="0" parTransId="{1407AEB0-2853-4959-B4A7-428FF39EBC4A}" sibTransId="{D459357D-8F0A-413C-89AA-06832414B2A8}"/>
    <dgm:cxn modelId="{6E4D51B1-DECD-4C90-985E-3E736257C2F9}" type="presOf" srcId="{53DFD431-25A8-47BB-83F1-32DD9FEA506B}" destId="{A8C8EC25-6F27-4E51-8058-271367244EC5}" srcOrd="0" destOrd="0" presId="urn:microsoft.com/office/officeart/2008/layout/VerticalCurvedList"/>
    <dgm:cxn modelId="{E1F94D93-6773-4C03-9ED5-1064798662BD}" type="presOf" srcId="{83340174-702F-4649-92BE-68528F72653D}" destId="{D502666C-EE2A-4C11-AA5E-386F4DF92E7C}" srcOrd="0" destOrd="0" presId="urn:microsoft.com/office/officeart/2008/layout/VerticalCurvedList"/>
    <dgm:cxn modelId="{67077535-DF7E-4647-9EC4-50FA2C9ACFF3}" srcId="{9B9DEE46-4B02-4AED-BB34-957927155E03}" destId="{83340174-702F-4649-92BE-68528F72653D}" srcOrd="2" destOrd="0" parTransId="{C8B69684-9F33-47C9-8006-2F2EE8AD069F}" sibTransId="{D177C5C2-B0EF-4CEA-99C0-B8694A2E47D6}"/>
    <dgm:cxn modelId="{6EEC9DDE-A566-42CC-8591-1AEBCF20A975}" type="presOf" srcId="{36F795E4-3C53-47A4-B362-A4A5C2287145}" destId="{DD241D0E-AB25-4349-BF8B-18E212B8D26B}" srcOrd="0" destOrd="0" presId="urn:microsoft.com/office/officeart/2008/layout/VerticalCurvedList"/>
    <dgm:cxn modelId="{320B9D59-2FC7-45F0-9D28-2E7706B1EF78}" type="presOf" srcId="{9B9DEE46-4B02-4AED-BB34-957927155E03}" destId="{B34DD069-A326-428A-B2B6-86BDD680551E}" srcOrd="0" destOrd="0" presId="urn:microsoft.com/office/officeart/2008/layout/VerticalCurvedList"/>
    <dgm:cxn modelId="{A6DBCE4D-05AC-465C-809D-0E58D7E0E6C2}" type="presOf" srcId="{D459357D-8F0A-413C-89AA-06832414B2A8}" destId="{5E8A046D-F446-4660-97BF-CB3E10C058B7}" srcOrd="0" destOrd="0" presId="urn:microsoft.com/office/officeart/2008/layout/VerticalCurvedList"/>
    <dgm:cxn modelId="{9F961135-368B-4AD7-A10C-8521E4E52A9E}" srcId="{9B9DEE46-4B02-4AED-BB34-957927155E03}" destId="{53DFD431-25A8-47BB-83F1-32DD9FEA506B}" srcOrd="1" destOrd="0" parTransId="{92222AAB-9A2A-4843-911D-24E089FF1E49}" sibTransId="{2FEE546D-E731-4E90-ACC3-0373915F27E4}"/>
    <dgm:cxn modelId="{5228548E-8C3A-4DAB-BE63-1EAA72F116A5}" type="presParOf" srcId="{B34DD069-A326-428A-B2B6-86BDD680551E}" destId="{1E7C1FDB-F1A1-4004-9930-D79E299F7F44}" srcOrd="0" destOrd="0" presId="urn:microsoft.com/office/officeart/2008/layout/VerticalCurvedList"/>
    <dgm:cxn modelId="{1A633560-F19B-4DAD-BB16-7228DD43E54B}" type="presParOf" srcId="{1E7C1FDB-F1A1-4004-9930-D79E299F7F44}" destId="{8A288B71-882C-4F80-9582-C0F3CC2E5616}" srcOrd="0" destOrd="0" presId="urn:microsoft.com/office/officeart/2008/layout/VerticalCurvedList"/>
    <dgm:cxn modelId="{8843AD19-5FB6-4081-843E-F0A4FB5EC00C}" type="presParOf" srcId="{8A288B71-882C-4F80-9582-C0F3CC2E5616}" destId="{84A612F2-B1E2-43D9-8A9B-C3E1BA9F1D1F}" srcOrd="0" destOrd="0" presId="urn:microsoft.com/office/officeart/2008/layout/VerticalCurvedList"/>
    <dgm:cxn modelId="{6F1030B6-EB67-4BA2-808B-D6F2563DAB32}" type="presParOf" srcId="{8A288B71-882C-4F80-9582-C0F3CC2E5616}" destId="{5E8A046D-F446-4660-97BF-CB3E10C058B7}" srcOrd="1" destOrd="0" presId="urn:microsoft.com/office/officeart/2008/layout/VerticalCurvedList"/>
    <dgm:cxn modelId="{7094E4A4-41C7-4A64-9134-C59AC528A360}" type="presParOf" srcId="{8A288B71-882C-4F80-9582-C0F3CC2E5616}" destId="{A8992E99-A53D-49D4-938F-A2116343A099}" srcOrd="2" destOrd="0" presId="urn:microsoft.com/office/officeart/2008/layout/VerticalCurvedList"/>
    <dgm:cxn modelId="{A11E185F-B544-4BB4-B954-7A91DF210818}" type="presParOf" srcId="{8A288B71-882C-4F80-9582-C0F3CC2E5616}" destId="{426E852D-2830-41AC-8147-0ED353A29CB7}" srcOrd="3" destOrd="0" presId="urn:microsoft.com/office/officeart/2008/layout/VerticalCurvedList"/>
    <dgm:cxn modelId="{8EFC3EFC-231F-4394-A881-ABD404501205}" type="presParOf" srcId="{1E7C1FDB-F1A1-4004-9930-D79E299F7F44}" destId="{DD241D0E-AB25-4349-BF8B-18E212B8D26B}" srcOrd="1" destOrd="0" presId="urn:microsoft.com/office/officeart/2008/layout/VerticalCurvedList"/>
    <dgm:cxn modelId="{E6915524-9CE3-4A5E-9EC2-DDA43289C45A}" type="presParOf" srcId="{1E7C1FDB-F1A1-4004-9930-D79E299F7F44}" destId="{155284BF-C049-46FB-B2EE-75E55030D071}" srcOrd="2" destOrd="0" presId="urn:microsoft.com/office/officeart/2008/layout/VerticalCurvedList"/>
    <dgm:cxn modelId="{4EB1878F-FDCC-46C7-923E-F59B7A612B7A}" type="presParOf" srcId="{155284BF-C049-46FB-B2EE-75E55030D071}" destId="{7ED7D8DA-2C99-4CA3-9969-C876EEF56BF1}" srcOrd="0" destOrd="0" presId="urn:microsoft.com/office/officeart/2008/layout/VerticalCurvedList"/>
    <dgm:cxn modelId="{158B2EEF-ECA2-4C06-BFA2-E9DC41268B4E}" type="presParOf" srcId="{1E7C1FDB-F1A1-4004-9930-D79E299F7F44}" destId="{A8C8EC25-6F27-4E51-8058-271367244EC5}" srcOrd="3" destOrd="0" presId="urn:microsoft.com/office/officeart/2008/layout/VerticalCurvedList"/>
    <dgm:cxn modelId="{726F8B54-5201-4FCC-AC60-22A3697C0252}" type="presParOf" srcId="{1E7C1FDB-F1A1-4004-9930-D79E299F7F44}" destId="{4DE8D5FC-6F4B-4919-93D4-CFA09F0D922D}" srcOrd="4" destOrd="0" presId="urn:microsoft.com/office/officeart/2008/layout/VerticalCurvedList"/>
    <dgm:cxn modelId="{4181BBFE-84A9-4800-9F4E-74601807A375}" type="presParOf" srcId="{4DE8D5FC-6F4B-4919-93D4-CFA09F0D922D}" destId="{68292E60-1E6C-4DC2-80F2-74D4711490C3}" srcOrd="0" destOrd="0" presId="urn:microsoft.com/office/officeart/2008/layout/VerticalCurvedList"/>
    <dgm:cxn modelId="{CFBF9DE5-E5CA-4886-AB67-CB8D1F1AA133}" type="presParOf" srcId="{1E7C1FDB-F1A1-4004-9930-D79E299F7F44}" destId="{D502666C-EE2A-4C11-AA5E-386F4DF92E7C}" srcOrd="5" destOrd="0" presId="urn:microsoft.com/office/officeart/2008/layout/VerticalCurvedList"/>
    <dgm:cxn modelId="{6182FF42-7366-4582-9542-56C524CD0D05}" type="presParOf" srcId="{1E7C1FDB-F1A1-4004-9930-D79E299F7F44}" destId="{F5934C6A-8F6D-41E7-AA54-FEBF1686A8A0}" srcOrd="6" destOrd="0" presId="urn:microsoft.com/office/officeart/2008/layout/VerticalCurvedList"/>
    <dgm:cxn modelId="{348CF21D-7A62-4189-8511-E5DD07643CC2}" type="presParOf" srcId="{F5934C6A-8F6D-41E7-AA54-FEBF1686A8A0}" destId="{5FFDAF15-CF25-46CC-9F23-4D1D49E2B54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22D357-0AE3-4674-8A60-AF81BAEE64A7}" type="doc">
      <dgm:prSet loTypeId="urn:microsoft.com/office/officeart/2009/3/layout/StepUpProcess" loCatId="process" qsTypeId="urn:microsoft.com/office/officeart/2005/8/quickstyle/simple5" qsCatId="simple" csTypeId="urn:microsoft.com/office/officeart/2005/8/colors/colorful1#1" csCatId="colorful" phldr="1"/>
      <dgm:spPr/>
      <dgm:t>
        <a:bodyPr/>
        <a:lstStyle/>
        <a:p>
          <a:endParaRPr lang="en-US"/>
        </a:p>
      </dgm:t>
    </dgm:pt>
    <dgm:pt modelId="{4682C021-2852-46BC-A774-E9EDA38F28D8}">
      <dgm:prSet phldrT="[Text]" custT="1"/>
      <dgm:spPr/>
      <dgm:t>
        <a:bodyPr/>
        <a:lstStyle/>
        <a:p>
          <a:r>
            <a:rPr lang="en-US" sz="2400" dirty="0" smtClean="0"/>
            <a:t>Increased Security &amp; Police Protection</a:t>
          </a:r>
          <a:endParaRPr lang="en-US" sz="2400" dirty="0"/>
        </a:p>
      </dgm:t>
    </dgm:pt>
    <dgm:pt modelId="{56B5456E-F6E9-44ED-A80A-46E3EF54048C}" type="parTrans" cxnId="{00806CEE-6CEE-4840-8802-C0521580C7E6}">
      <dgm:prSet/>
      <dgm:spPr/>
      <dgm:t>
        <a:bodyPr/>
        <a:lstStyle/>
        <a:p>
          <a:endParaRPr lang="en-US"/>
        </a:p>
      </dgm:t>
    </dgm:pt>
    <dgm:pt modelId="{0507B06F-352B-41AB-9652-5D9D9EAD1D2F}" type="sibTrans" cxnId="{00806CEE-6CEE-4840-8802-C0521580C7E6}">
      <dgm:prSet/>
      <dgm:spPr/>
      <dgm:t>
        <a:bodyPr/>
        <a:lstStyle/>
        <a:p>
          <a:endParaRPr lang="en-US"/>
        </a:p>
      </dgm:t>
    </dgm:pt>
    <dgm:pt modelId="{06BE9F81-B028-4A96-80D6-4A91274DAC9B}">
      <dgm:prSet phldrT="[Text]" custT="1"/>
      <dgm:spPr/>
      <dgm:t>
        <a:bodyPr/>
        <a:lstStyle/>
        <a:p>
          <a:r>
            <a:rPr lang="en-US" sz="2400" dirty="0" smtClean="0"/>
            <a:t>Tightened Background Checks &amp; Access to Weapons</a:t>
          </a:r>
          <a:endParaRPr lang="en-US" sz="2400" dirty="0"/>
        </a:p>
      </dgm:t>
    </dgm:pt>
    <dgm:pt modelId="{75FDFC2B-866C-4CAA-A68C-3543B9521518}" type="parTrans" cxnId="{3B44C720-4B21-4A9B-8562-1C81E6D98211}">
      <dgm:prSet/>
      <dgm:spPr/>
      <dgm:t>
        <a:bodyPr/>
        <a:lstStyle/>
        <a:p>
          <a:endParaRPr lang="en-US"/>
        </a:p>
      </dgm:t>
    </dgm:pt>
    <dgm:pt modelId="{40A50484-8E7B-4AE8-A3E8-F33B5B377D6F}" type="sibTrans" cxnId="{3B44C720-4B21-4A9B-8562-1C81E6D98211}">
      <dgm:prSet/>
      <dgm:spPr/>
      <dgm:t>
        <a:bodyPr/>
        <a:lstStyle/>
        <a:p>
          <a:endParaRPr lang="en-US"/>
        </a:p>
      </dgm:t>
    </dgm:pt>
    <dgm:pt modelId="{C156D04D-3D51-439A-8C7A-9637C5824728}">
      <dgm:prSet phldrT="[Text]" custT="1"/>
      <dgm:spPr/>
      <dgm:t>
        <a:bodyPr/>
        <a:lstStyle/>
        <a:p>
          <a:pPr>
            <a:spcAft>
              <a:spcPts val="0"/>
            </a:spcAft>
          </a:pPr>
          <a:r>
            <a:rPr lang="en-US" sz="2400" dirty="0" smtClean="0"/>
            <a:t>Legal </a:t>
          </a:r>
        </a:p>
        <a:p>
          <a:pPr>
            <a:spcAft>
              <a:spcPts val="0"/>
            </a:spcAft>
          </a:pPr>
          <a:r>
            <a:rPr lang="en-US" sz="2400" dirty="0" smtClean="0"/>
            <a:t>Control of Perpetrators &amp; Their Treatment</a:t>
          </a:r>
          <a:endParaRPr lang="en-US" sz="2400" dirty="0"/>
        </a:p>
      </dgm:t>
    </dgm:pt>
    <dgm:pt modelId="{03E76112-B81D-498F-B9E4-180E044DFA6F}" type="parTrans" cxnId="{A143D251-93FF-4445-8F07-C62FE7BF992D}">
      <dgm:prSet/>
      <dgm:spPr/>
      <dgm:t>
        <a:bodyPr/>
        <a:lstStyle/>
        <a:p>
          <a:endParaRPr lang="en-US"/>
        </a:p>
      </dgm:t>
    </dgm:pt>
    <dgm:pt modelId="{9835CFF0-680C-469F-8FB4-22EE113EC7DA}" type="sibTrans" cxnId="{A143D251-93FF-4445-8F07-C62FE7BF992D}">
      <dgm:prSet/>
      <dgm:spPr/>
      <dgm:t>
        <a:bodyPr/>
        <a:lstStyle/>
        <a:p>
          <a:endParaRPr lang="en-US"/>
        </a:p>
      </dgm:t>
    </dgm:pt>
    <dgm:pt modelId="{0EF0D08D-C3AF-4A8B-85BB-4D65E5194B91}">
      <dgm:prSet phldrT="[Text]" custT="1"/>
      <dgm:spPr/>
      <dgm:t>
        <a:bodyPr/>
        <a:lstStyle/>
        <a:p>
          <a:r>
            <a:rPr lang="en-US" sz="2400" dirty="0" smtClean="0"/>
            <a:t>More Jail Cells, Shelters, Juvenile Justice Facilities</a:t>
          </a:r>
          <a:endParaRPr lang="en-US" sz="2400" dirty="0"/>
        </a:p>
      </dgm:t>
    </dgm:pt>
    <dgm:pt modelId="{175681F0-71CA-4FCA-A937-1F32FEE552E7}" type="parTrans" cxnId="{AF648F1B-25C1-47E4-B815-5B4B1EB74A77}">
      <dgm:prSet/>
      <dgm:spPr/>
      <dgm:t>
        <a:bodyPr/>
        <a:lstStyle/>
        <a:p>
          <a:endParaRPr lang="en-US"/>
        </a:p>
      </dgm:t>
    </dgm:pt>
    <dgm:pt modelId="{6CACC792-A7DA-4265-8760-6650C6E4A975}" type="sibTrans" cxnId="{AF648F1B-25C1-47E4-B815-5B4B1EB74A77}">
      <dgm:prSet/>
      <dgm:spPr/>
      <dgm:t>
        <a:bodyPr/>
        <a:lstStyle/>
        <a:p>
          <a:endParaRPr lang="en-US"/>
        </a:p>
      </dgm:t>
    </dgm:pt>
    <dgm:pt modelId="{74BEA9D1-2B2F-4851-BB1D-A2031B4155D3}">
      <dgm:prSet phldrT="[Text]" custT="1"/>
      <dgm:spPr/>
      <dgm:t>
        <a:bodyPr/>
        <a:lstStyle/>
        <a:p>
          <a:r>
            <a:rPr lang="en-US" sz="2400" dirty="0" smtClean="0"/>
            <a:t>Institutional System &amp; Provider Oversight</a:t>
          </a:r>
          <a:endParaRPr lang="en-US" sz="2400" dirty="0"/>
        </a:p>
      </dgm:t>
    </dgm:pt>
    <dgm:pt modelId="{625CDE38-D0C1-4344-95C0-A93D9854F80D}" type="parTrans" cxnId="{CA97B321-5012-4C9C-9D8C-717EE224F14D}">
      <dgm:prSet/>
      <dgm:spPr/>
      <dgm:t>
        <a:bodyPr/>
        <a:lstStyle/>
        <a:p>
          <a:endParaRPr lang="en-US"/>
        </a:p>
      </dgm:t>
    </dgm:pt>
    <dgm:pt modelId="{9161E63C-32DC-4D2D-8641-0A70140686E9}" type="sibTrans" cxnId="{CA97B321-5012-4C9C-9D8C-717EE224F14D}">
      <dgm:prSet/>
      <dgm:spPr/>
      <dgm:t>
        <a:bodyPr/>
        <a:lstStyle/>
        <a:p>
          <a:endParaRPr lang="en-US"/>
        </a:p>
      </dgm:t>
    </dgm:pt>
    <dgm:pt modelId="{F76DE3E7-65B0-4312-B875-757BE4116A57}" type="pres">
      <dgm:prSet presAssocID="{1C22D357-0AE3-4674-8A60-AF81BAEE64A7}" presName="rootnode" presStyleCnt="0">
        <dgm:presLayoutVars>
          <dgm:chMax/>
          <dgm:chPref/>
          <dgm:dir/>
          <dgm:animLvl val="lvl"/>
        </dgm:presLayoutVars>
      </dgm:prSet>
      <dgm:spPr/>
      <dgm:t>
        <a:bodyPr/>
        <a:lstStyle/>
        <a:p>
          <a:endParaRPr lang="en-US"/>
        </a:p>
      </dgm:t>
    </dgm:pt>
    <dgm:pt modelId="{E294767B-656F-4F5E-BF51-386344E67BF5}" type="pres">
      <dgm:prSet presAssocID="{4682C021-2852-46BC-A774-E9EDA38F28D8}" presName="composite" presStyleCnt="0"/>
      <dgm:spPr/>
    </dgm:pt>
    <dgm:pt modelId="{BB809816-6729-458E-AEB7-75EEECA7CDA4}" type="pres">
      <dgm:prSet presAssocID="{4682C021-2852-46BC-A774-E9EDA38F28D8}" presName="LShape" presStyleLbl="alignNode1" presStyleIdx="0" presStyleCnt="9" custLinFactNeighborX="-162" custLinFactNeighborY="903"/>
      <dgm:spPr>
        <a:solidFill>
          <a:srgbClr val="800000"/>
        </a:solidFill>
      </dgm:spPr>
    </dgm:pt>
    <dgm:pt modelId="{3BD27698-FEEF-484B-A18A-BACAB8778671}" type="pres">
      <dgm:prSet presAssocID="{4682C021-2852-46BC-A774-E9EDA38F28D8}" presName="ParentText" presStyleLbl="revTx" presStyleIdx="0" presStyleCnt="5" custScaleX="106913">
        <dgm:presLayoutVars>
          <dgm:chMax val="0"/>
          <dgm:chPref val="0"/>
          <dgm:bulletEnabled val="1"/>
        </dgm:presLayoutVars>
      </dgm:prSet>
      <dgm:spPr/>
      <dgm:t>
        <a:bodyPr/>
        <a:lstStyle/>
        <a:p>
          <a:endParaRPr lang="en-US"/>
        </a:p>
      </dgm:t>
    </dgm:pt>
    <dgm:pt modelId="{F8827225-ED01-42B3-865A-0285CF5751FE}" type="pres">
      <dgm:prSet presAssocID="{4682C021-2852-46BC-A774-E9EDA38F28D8}" presName="Triangle" presStyleLbl="alignNode1" presStyleIdx="1" presStyleCnt="9"/>
      <dgm:spPr>
        <a:solidFill>
          <a:srgbClr val="666633"/>
        </a:solidFill>
      </dgm:spPr>
    </dgm:pt>
    <dgm:pt modelId="{DCD211C3-C27C-4476-90CD-D4C970C98A04}" type="pres">
      <dgm:prSet presAssocID="{0507B06F-352B-41AB-9652-5D9D9EAD1D2F}" presName="sibTrans" presStyleCnt="0"/>
      <dgm:spPr/>
    </dgm:pt>
    <dgm:pt modelId="{B589785C-6066-4B36-81FF-FBBB7DD1540E}" type="pres">
      <dgm:prSet presAssocID="{0507B06F-352B-41AB-9652-5D9D9EAD1D2F}" presName="space" presStyleCnt="0"/>
      <dgm:spPr/>
    </dgm:pt>
    <dgm:pt modelId="{6E2589D9-CCC9-4F70-91A4-25308C98F1C4}" type="pres">
      <dgm:prSet presAssocID="{06BE9F81-B028-4A96-80D6-4A91274DAC9B}" presName="composite" presStyleCnt="0"/>
      <dgm:spPr/>
    </dgm:pt>
    <dgm:pt modelId="{3175B782-F66B-49E9-B323-20318D88CC71}" type="pres">
      <dgm:prSet presAssocID="{06BE9F81-B028-4A96-80D6-4A91274DAC9B}" presName="LShape" presStyleLbl="alignNode1" presStyleIdx="2" presStyleCnt="9"/>
      <dgm:spPr>
        <a:solidFill>
          <a:schemeClr val="accent4">
            <a:lumMod val="50000"/>
          </a:schemeClr>
        </a:solidFill>
      </dgm:spPr>
    </dgm:pt>
    <dgm:pt modelId="{F3324CDF-3743-41B3-AACA-DCA775C84EAC}" type="pres">
      <dgm:prSet presAssocID="{06BE9F81-B028-4A96-80D6-4A91274DAC9B}" presName="ParentText" presStyleLbl="revTx" presStyleIdx="1" presStyleCnt="5" custScaleX="113647" custScaleY="155349" custLinFactNeighborX="3460" custLinFactNeighborY="29069">
        <dgm:presLayoutVars>
          <dgm:chMax val="0"/>
          <dgm:chPref val="0"/>
          <dgm:bulletEnabled val="1"/>
        </dgm:presLayoutVars>
      </dgm:prSet>
      <dgm:spPr/>
      <dgm:t>
        <a:bodyPr/>
        <a:lstStyle/>
        <a:p>
          <a:endParaRPr lang="en-US"/>
        </a:p>
      </dgm:t>
    </dgm:pt>
    <dgm:pt modelId="{4C23AAEA-4AB5-4380-9EC6-A7E922AF96DC}" type="pres">
      <dgm:prSet presAssocID="{06BE9F81-B028-4A96-80D6-4A91274DAC9B}" presName="Triangle" presStyleLbl="alignNode1" presStyleIdx="3" presStyleCnt="9"/>
      <dgm:spPr>
        <a:solidFill>
          <a:schemeClr val="tx2">
            <a:lumMod val="50000"/>
          </a:schemeClr>
        </a:solidFill>
      </dgm:spPr>
    </dgm:pt>
    <dgm:pt modelId="{5E2B11CA-6C79-4594-9C56-43708A4B451A}" type="pres">
      <dgm:prSet presAssocID="{40A50484-8E7B-4AE8-A3E8-F33B5B377D6F}" presName="sibTrans" presStyleCnt="0"/>
      <dgm:spPr/>
    </dgm:pt>
    <dgm:pt modelId="{EE34F60F-8F57-4601-94FC-94F0AF623AD9}" type="pres">
      <dgm:prSet presAssocID="{40A50484-8E7B-4AE8-A3E8-F33B5B377D6F}" presName="space" presStyleCnt="0"/>
      <dgm:spPr/>
    </dgm:pt>
    <dgm:pt modelId="{C39A7259-9259-427F-AA92-99F92D1C24A2}" type="pres">
      <dgm:prSet presAssocID="{C156D04D-3D51-439A-8C7A-9637C5824728}" presName="composite" presStyleCnt="0"/>
      <dgm:spPr/>
    </dgm:pt>
    <dgm:pt modelId="{21AB4193-F459-4516-8137-4566C40B949B}" type="pres">
      <dgm:prSet presAssocID="{C156D04D-3D51-439A-8C7A-9637C5824728}" presName="LShape" presStyleLbl="alignNode1" presStyleIdx="4" presStyleCnt="9"/>
      <dgm:spPr>
        <a:solidFill>
          <a:srgbClr val="984807"/>
        </a:solidFill>
      </dgm:spPr>
    </dgm:pt>
    <dgm:pt modelId="{9B325AE1-C74E-479F-B02E-5F3F0F6519CC}" type="pres">
      <dgm:prSet presAssocID="{C156D04D-3D51-439A-8C7A-9637C5824728}" presName="ParentText" presStyleLbl="revTx" presStyleIdx="2" presStyleCnt="5" custScaleX="126836" custScaleY="162837" custLinFactNeighborX="10147" custLinFactNeighborY="27470">
        <dgm:presLayoutVars>
          <dgm:chMax val="0"/>
          <dgm:chPref val="0"/>
          <dgm:bulletEnabled val="1"/>
        </dgm:presLayoutVars>
      </dgm:prSet>
      <dgm:spPr/>
      <dgm:t>
        <a:bodyPr/>
        <a:lstStyle/>
        <a:p>
          <a:endParaRPr lang="en-US"/>
        </a:p>
      </dgm:t>
    </dgm:pt>
    <dgm:pt modelId="{B5C0A559-9E0A-42A3-91A8-7A30206EA8C2}" type="pres">
      <dgm:prSet presAssocID="{C156D04D-3D51-439A-8C7A-9637C5824728}" presName="Triangle" presStyleLbl="alignNode1" presStyleIdx="5" presStyleCnt="9"/>
      <dgm:spPr>
        <a:solidFill>
          <a:srgbClr val="800000"/>
        </a:solidFill>
      </dgm:spPr>
    </dgm:pt>
    <dgm:pt modelId="{C897747E-8DD1-4039-8CE6-D870F7B87085}" type="pres">
      <dgm:prSet presAssocID="{9835CFF0-680C-469F-8FB4-22EE113EC7DA}" presName="sibTrans" presStyleCnt="0"/>
      <dgm:spPr/>
    </dgm:pt>
    <dgm:pt modelId="{37C16186-3547-4F03-A610-ED9FDB92368B}" type="pres">
      <dgm:prSet presAssocID="{9835CFF0-680C-469F-8FB4-22EE113EC7DA}" presName="space" presStyleCnt="0"/>
      <dgm:spPr/>
    </dgm:pt>
    <dgm:pt modelId="{1423E105-4C21-4608-8821-6BC4E5145ACD}" type="pres">
      <dgm:prSet presAssocID="{0EF0D08D-C3AF-4A8B-85BB-4D65E5194B91}" presName="composite" presStyleCnt="0"/>
      <dgm:spPr/>
    </dgm:pt>
    <dgm:pt modelId="{9D473F17-9311-4248-A252-5196E9A171AD}" type="pres">
      <dgm:prSet presAssocID="{0EF0D08D-C3AF-4A8B-85BB-4D65E5194B91}" presName="LShape" presStyleLbl="alignNode1" presStyleIdx="6" presStyleCnt="9" custLinFactNeighborX="4134" custLinFactNeighborY="-1304"/>
      <dgm:spPr>
        <a:solidFill>
          <a:srgbClr val="666633"/>
        </a:solidFill>
      </dgm:spPr>
    </dgm:pt>
    <dgm:pt modelId="{E43523C5-EAC0-4F7D-9925-16AD731C9EAC}" type="pres">
      <dgm:prSet presAssocID="{0EF0D08D-C3AF-4A8B-85BB-4D65E5194B91}" presName="ParentText" presStyleLbl="revTx" presStyleIdx="3" presStyleCnt="5" custScaleX="103426" custScaleY="167538" custLinFactNeighborX="5766" custLinFactNeighborY="25865">
        <dgm:presLayoutVars>
          <dgm:chMax val="0"/>
          <dgm:chPref val="0"/>
          <dgm:bulletEnabled val="1"/>
        </dgm:presLayoutVars>
      </dgm:prSet>
      <dgm:spPr/>
      <dgm:t>
        <a:bodyPr/>
        <a:lstStyle/>
        <a:p>
          <a:endParaRPr lang="en-US"/>
        </a:p>
      </dgm:t>
    </dgm:pt>
    <dgm:pt modelId="{37444B49-5740-43E3-9929-173EC04448D7}" type="pres">
      <dgm:prSet presAssocID="{0EF0D08D-C3AF-4A8B-85BB-4D65E5194B91}" presName="Triangle" presStyleLbl="alignNode1" presStyleIdx="7" presStyleCnt="9"/>
      <dgm:spPr>
        <a:solidFill>
          <a:schemeClr val="accent4">
            <a:lumMod val="50000"/>
          </a:schemeClr>
        </a:solidFill>
      </dgm:spPr>
    </dgm:pt>
    <dgm:pt modelId="{079877E2-8CC1-44E9-BDC2-545A580F1AAD}" type="pres">
      <dgm:prSet presAssocID="{6CACC792-A7DA-4265-8760-6650C6E4A975}" presName="sibTrans" presStyleCnt="0"/>
      <dgm:spPr/>
    </dgm:pt>
    <dgm:pt modelId="{46FC640D-84D1-4151-92C2-700FBF25F346}" type="pres">
      <dgm:prSet presAssocID="{6CACC792-A7DA-4265-8760-6650C6E4A975}" presName="space" presStyleCnt="0"/>
      <dgm:spPr/>
    </dgm:pt>
    <dgm:pt modelId="{9BA1DA98-6B30-42D8-B674-46A1731C7D54}" type="pres">
      <dgm:prSet presAssocID="{74BEA9D1-2B2F-4851-BB1D-A2031B4155D3}" presName="composite" presStyleCnt="0"/>
      <dgm:spPr/>
    </dgm:pt>
    <dgm:pt modelId="{0203A76D-99B2-41F0-8BB4-3DF4E6571CE6}" type="pres">
      <dgm:prSet presAssocID="{74BEA9D1-2B2F-4851-BB1D-A2031B4155D3}" presName="LShape" presStyleLbl="alignNode1" presStyleIdx="8" presStyleCnt="9" custLinFactNeighborX="-2386" custLinFactNeighborY="-3309"/>
      <dgm:spPr>
        <a:solidFill>
          <a:schemeClr val="tx2">
            <a:lumMod val="50000"/>
          </a:schemeClr>
        </a:solidFill>
      </dgm:spPr>
    </dgm:pt>
    <dgm:pt modelId="{A13F1B53-8ADC-45EE-AFCA-C792CCFCB132}" type="pres">
      <dgm:prSet presAssocID="{74BEA9D1-2B2F-4851-BB1D-A2031B4155D3}" presName="ParentText" presStyleLbl="revTx" presStyleIdx="4" presStyleCnt="5" custScaleX="115995" custScaleY="115264">
        <dgm:presLayoutVars>
          <dgm:chMax val="0"/>
          <dgm:chPref val="0"/>
          <dgm:bulletEnabled val="1"/>
        </dgm:presLayoutVars>
      </dgm:prSet>
      <dgm:spPr/>
      <dgm:t>
        <a:bodyPr/>
        <a:lstStyle/>
        <a:p>
          <a:endParaRPr lang="en-US"/>
        </a:p>
      </dgm:t>
    </dgm:pt>
  </dgm:ptLst>
  <dgm:cxnLst>
    <dgm:cxn modelId="{719BFCBD-FC65-4342-8235-493510C6F003}" type="presOf" srcId="{06BE9F81-B028-4A96-80D6-4A91274DAC9B}" destId="{F3324CDF-3743-41B3-AACA-DCA775C84EAC}" srcOrd="0" destOrd="0" presId="urn:microsoft.com/office/officeart/2009/3/layout/StepUpProcess"/>
    <dgm:cxn modelId="{CFD668C9-E495-4902-B02F-823CEAB041BE}" type="presOf" srcId="{1C22D357-0AE3-4674-8A60-AF81BAEE64A7}" destId="{F76DE3E7-65B0-4312-B875-757BE4116A57}" srcOrd="0" destOrd="0" presId="urn:microsoft.com/office/officeart/2009/3/layout/StepUpProcess"/>
    <dgm:cxn modelId="{5AE529C8-232E-4965-BCE2-BDACFB38D45D}" type="presOf" srcId="{74BEA9D1-2B2F-4851-BB1D-A2031B4155D3}" destId="{A13F1B53-8ADC-45EE-AFCA-C792CCFCB132}" srcOrd="0" destOrd="0" presId="urn:microsoft.com/office/officeart/2009/3/layout/StepUpProcess"/>
    <dgm:cxn modelId="{26470A8B-78C8-43AA-B439-5FCE05C8D612}" type="presOf" srcId="{0EF0D08D-C3AF-4A8B-85BB-4D65E5194B91}" destId="{E43523C5-EAC0-4F7D-9925-16AD731C9EAC}" srcOrd="0" destOrd="0" presId="urn:microsoft.com/office/officeart/2009/3/layout/StepUpProcess"/>
    <dgm:cxn modelId="{A143D251-93FF-4445-8F07-C62FE7BF992D}" srcId="{1C22D357-0AE3-4674-8A60-AF81BAEE64A7}" destId="{C156D04D-3D51-439A-8C7A-9637C5824728}" srcOrd="2" destOrd="0" parTransId="{03E76112-B81D-498F-B9E4-180E044DFA6F}" sibTransId="{9835CFF0-680C-469F-8FB4-22EE113EC7DA}"/>
    <dgm:cxn modelId="{00806CEE-6CEE-4840-8802-C0521580C7E6}" srcId="{1C22D357-0AE3-4674-8A60-AF81BAEE64A7}" destId="{4682C021-2852-46BC-A774-E9EDA38F28D8}" srcOrd="0" destOrd="0" parTransId="{56B5456E-F6E9-44ED-A80A-46E3EF54048C}" sibTransId="{0507B06F-352B-41AB-9652-5D9D9EAD1D2F}"/>
    <dgm:cxn modelId="{7BECCDAB-4684-461E-ABB6-17279DF4A6D6}" type="presOf" srcId="{4682C021-2852-46BC-A774-E9EDA38F28D8}" destId="{3BD27698-FEEF-484B-A18A-BACAB8778671}" srcOrd="0" destOrd="0" presId="urn:microsoft.com/office/officeart/2009/3/layout/StepUpProcess"/>
    <dgm:cxn modelId="{DE150080-45F6-4F8E-89B0-2EBCC0F85020}" type="presOf" srcId="{C156D04D-3D51-439A-8C7A-9637C5824728}" destId="{9B325AE1-C74E-479F-B02E-5F3F0F6519CC}" srcOrd="0" destOrd="0" presId="urn:microsoft.com/office/officeart/2009/3/layout/StepUpProcess"/>
    <dgm:cxn modelId="{AF648F1B-25C1-47E4-B815-5B4B1EB74A77}" srcId="{1C22D357-0AE3-4674-8A60-AF81BAEE64A7}" destId="{0EF0D08D-C3AF-4A8B-85BB-4D65E5194B91}" srcOrd="3" destOrd="0" parTransId="{175681F0-71CA-4FCA-A937-1F32FEE552E7}" sibTransId="{6CACC792-A7DA-4265-8760-6650C6E4A975}"/>
    <dgm:cxn modelId="{3B44C720-4B21-4A9B-8562-1C81E6D98211}" srcId="{1C22D357-0AE3-4674-8A60-AF81BAEE64A7}" destId="{06BE9F81-B028-4A96-80D6-4A91274DAC9B}" srcOrd="1" destOrd="0" parTransId="{75FDFC2B-866C-4CAA-A68C-3543B9521518}" sibTransId="{40A50484-8E7B-4AE8-A3E8-F33B5B377D6F}"/>
    <dgm:cxn modelId="{CA97B321-5012-4C9C-9D8C-717EE224F14D}" srcId="{1C22D357-0AE3-4674-8A60-AF81BAEE64A7}" destId="{74BEA9D1-2B2F-4851-BB1D-A2031B4155D3}" srcOrd="4" destOrd="0" parTransId="{625CDE38-D0C1-4344-95C0-A93D9854F80D}" sibTransId="{9161E63C-32DC-4D2D-8641-0A70140686E9}"/>
    <dgm:cxn modelId="{BBA031CA-EF37-408C-AC3F-DAD12F5B01CC}" type="presParOf" srcId="{F76DE3E7-65B0-4312-B875-757BE4116A57}" destId="{E294767B-656F-4F5E-BF51-386344E67BF5}" srcOrd="0" destOrd="0" presId="urn:microsoft.com/office/officeart/2009/3/layout/StepUpProcess"/>
    <dgm:cxn modelId="{E6B99206-8236-4B27-9D6F-0A40A82C3B74}" type="presParOf" srcId="{E294767B-656F-4F5E-BF51-386344E67BF5}" destId="{BB809816-6729-458E-AEB7-75EEECA7CDA4}" srcOrd="0" destOrd="0" presId="urn:microsoft.com/office/officeart/2009/3/layout/StepUpProcess"/>
    <dgm:cxn modelId="{2136784A-6239-4B85-8843-EFA736D4012E}" type="presParOf" srcId="{E294767B-656F-4F5E-BF51-386344E67BF5}" destId="{3BD27698-FEEF-484B-A18A-BACAB8778671}" srcOrd="1" destOrd="0" presId="urn:microsoft.com/office/officeart/2009/3/layout/StepUpProcess"/>
    <dgm:cxn modelId="{13A1424B-CF27-46BE-AA1A-BE95BDC8EF0E}" type="presParOf" srcId="{E294767B-656F-4F5E-BF51-386344E67BF5}" destId="{F8827225-ED01-42B3-865A-0285CF5751FE}" srcOrd="2" destOrd="0" presId="urn:microsoft.com/office/officeart/2009/3/layout/StepUpProcess"/>
    <dgm:cxn modelId="{C8E808E1-0A25-4303-A854-8D588072AF1B}" type="presParOf" srcId="{F76DE3E7-65B0-4312-B875-757BE4116A57}" destId="{DCD211C3-C27C-4476-90CD-D4C970C98A04}" srcOrd="1" destOrd="0" presId="urn:microsoft.com/office/officeart/2009/3/layout/StepUpProcess"/>
    <dgm:cxn modelId="{7A889B1C-E850-46EA-A989-E17CBBEEF693}" type="presParOf" srcId="{DCD211C3-C27C-4476-90CD-D4C970C98A04}" destId="{B589785C-6066-4B36-81FF-FBBB7DD1540E}" srcOrd="0" destOrd="0" presId="urn:microsoft.com/office/officeart/2009/3/layout/StepUpProcess"/>
    <dgm:cxn modelId="{B3DEF496-A31F-4011-9DE1-0735814F107F}" type="presParOf" srcId="{F76DE3E7-65B0-4312-B875-757BE4116A57}" destId="{6E2589D9-CCC9-4F70-91A4-25308C98F1C4}" srcOrd="2" destOrd="0" presId="urn:microsoft.com/office/officeart/2009/3/layout/StepUpProcess"/>
    <dgm:cxn modelId="{7433CC8C-0374-40E5-82DB-49C3F3303775}" type="presParOf" srcId="{6E2589D9-CCC9-4F70-91A4-25308C98F1C4}" destId="{3175B782-F66B-49E9-B323-20318D88CC71}" srcOrd="0" destOrd="0" presId="urn:microsoft.com/office/officeart/2009/3/layout/StepUpProcess"/>
    <dgm:cxn modelId="{DF24EB45-93A8-430B-80F6-5859C5CAA939}" type="presParOf" srcId="{6E2589D9-CCC9-4F70-91A4-25308C98F1C4}" destId="{F3324CDF-3743-41B3-AACA-DCA775C84EAC}" srcOrd="1" destOrd="0" presId="urn:microsoft.com/office/officeart/2009/3/layout/StepUpProcess"/>
    <dgm:cxn modelId="{B36F1361-449D-470B-95B5-ACBFDBA2A19E}" type="presParOf" srcId="{6E2589D9-CCC9-4F70-91A4-25308C98F1C4}" destId="{4C23AAEA-4AB5-4380-9EC6-A7E922AF96DC}" srcOrd="2" destOrd="0" presId="urn:microsoft.com/office/officeart/2009/3/layout/StepUpProcess"/>
    <dgm:cxn modelId="{FF839B8C-05EA-4736-A190-63ADE9EDE607}" type="presParOf" srcId="{F76DE3E7-65B0-4312-B875-757BE4116A57}" destId="{5E2B11CA-6C79-4594-9C56-43708A4B451A}" srcOrd="3" destOrd="0" presId="urn:microsoft.com/office/officeart/2009/3/layout/StepUpProcess"/>
    <dgm:cxn modelId="{20A2FCE2-0880-433D-89ED-930C58C2DC4B}" type="presParOf" srcId="{5E2B11CA-6C79-4594-9C56-43708A4B451A}" destId="{EE34F60F-8F57-4601-94FC-94F0AF623AD9}" srcOrd="0" destOrd="0" presId="urn:microsoft.com/office/officeart/2009/3/layout/StepUpProcess"/>
    <dgm:cxn modelId="{FCA9579E-40F3-4B9C-ADA8-48C7031B61F3}" type="presParOf" srcId="{F76DE3E7-65B0-4312-B875-757BE4116A57}" destId="{C39A7259-9259-427F-AA92-99F92D1C24A2}" srcOrd="4" destOrd="0" presId="urn:microsoft.com/office/officeart/2009/3/layout/StepUpProcess"/>
    <dgm:cxn modelId="{BB7DE3E0-E960-4C89-8FA1-879DAB659385}" type="presParOf" srcId="{C39A7259-9259-427F-AA92-99F92D1C24A2}" destId="{21AB4193-F459-4516-8137-4566C40B949B}" srcOrd="0" destOrd="0" presId="urn:microsoft.com/office/officeart/2009/3/layout/StepUpProcess"/>
    <dgm:cxn modelId="{98C5DF81-72C2-4AA0-B68F-34CDFBED5BB7}" type="presParOf" srcId="{C39A7259-9259-427F-AA92-99F92D1C24A2}" destId="{9B325AE1-C74E-479F-B02E-5F3F0F6519CC}" srcOrd="1" destOrd="0" presId="urn:microsoft.com/office/officeart/2009/3/layout/StepUpProcess"/>
    <dgm:cxn modelId="{16E3EDF5-644C-48F3-8EF0-891A4C22831C}" type="presParOf" srcId="{C39A7259-9259-427F-AA92-99F92D1C24A2}" destId="{B5C0A559-9E0A-42A3-91A8-7A30206EA8C2}" srcOrd="2" destOrd="0" presId="urn:microsoft.com/office/officeart/2009/3/layout/StepUpProcess"/>
    <dgm:cxn modelId="{1C073FBC-1440-4A9F-A6F8-A2CCC40C1267}" type="presParOf" srcId="{F76DE3E7-65B0-4312-B875-757BE4116A57}" destId="{C897747E-8DD1-4039-8CE6-D870F7B87085}" srcOrd="5" destOrd="0" presId="urn:microsoft.com/office/officeart/2009/3/layout/StepUpProcess"/>
    <dgm:cxn modelId="{A8DA9BFE-FE67-4237-9837-3FF88A4F8DBE}" type="presParOf" srcId="{C897747E-8DD1-4039-8CE6-D870F7B87085}" destId="{37C16186-3547-4F03-A610-ED9FDB92368B}" srcOrd="0" destOrd="0" presId="urn:microsoft.com/office/officeart/2009/3/layout/StepUpProcess"/>
    <dgm:cxn modelId="{C21FF598-7EF4-4C8C-9A95-2AD09A532E30}" type="presParOf" srcId="{F76DE3E7-65B0-4312-B875-757BE4116A57}" destId="{1423E105-4C21-4608-8821-6BC4E5145ACD}" srcOrd="6" destOrd="0" presId="urn:microsoft.com/office/officeart/2009/3/layout/StepUpProcess"/>
    <dgm:cxn modelId="{215DB33A-43C9-413F-83F4-8DE8CB21D329}" type="presParOf" srcId="{1423E105-4C21-4608-8821-6BC4E5145ACD}" destId="{9D473F17-9311-4248-A252-5196E9A171AD}" srcOrd="0" destOrd="0" presId="urn:microsoft.com/office/officeart/2009/3/layout/StepUpProcess"/>
    <dgm:cxn modelId="{D7F33488-AF6D-44B3-A42E-DFCC52BB46D5}" type="presParOf" srcId="{1423E105-4C21-4608-8821-6BC4E5145ACD}" destId="{E43523C5-EAC0-4F7D-9925-16AD731C9EAC}" srcOrd="1" destOrd="0" presId="urn:microsoft.com/office/officeart/2009/3/layout/StepUpProcess"/>
    <dgm:cxn modelId="{9D50131C-0FA3-49E5-B5C3-7EF3C05222D6}" type="presParOf" srcId="{1423E105-4C21-4608-8821-6BC4E5145ACD}" destId="{37444B49-5740-43E3-9929-173EC04448D7}" srcOrd="2" destOrd="0" presId="urn:microsoft.com/office/officeart/2009/3/layout/StepUpProcess"/>
    <dgm:cxn modelId="{7F57B077-2A6E-44B9-BDC2-CEC84E0401F8}" type="presParOf" srcId="{F76DE3E7-65B0-4312-B875-757BE4116A57}" destId="{079877E2-8CC1-44E9-BDC2-545A580F1AAD}" srcOrd="7" destOrd="0" presId="urn:microsoft.com/office/officeart/2009/3/layout/StepUpProcess"/>
    <dgm:cxn modelId="{24DC4D07-059D-4733-8190-8BB719528349}" type="presParOf" srcId="{079877E2-8CC1-44E9-BDC2-545A580F1AAD}" destId="{46FC640D-84D1-4151-92C2-700FBF25F346}" srcOrd="0" destOrd="0" presId="urn:microsoft.com/office/officeart/2009/3/layout/StepUpProcess"/>
    <dgm:cxn modelId="{0BB9D29A-74E2-444C-9308-42A3E2408AD3}" type="presParOf" srcId="{F76DE3E7-65B0-4312-B875-757BE4116A57}" destId="{9BA1DA98-6B30-42D8-B674-46A1731C7D54}" srcOrd="8" destOrd="0" presId="urn:microsoft.com/office/officeart/2009/3/layout/StepUpProcess"/>
    <dgm:cxn modelId="{EAEAB465-D7E1-402E-A2BF-353A13698876}" type="presParOf" srcId="{9BA1DA98-6B30-42D8-B674-46A1731C7D54}" destId="{0203A76D-99B2-41F0-8BB4-3DF4E6571CE6}" srcOrd="0" destOrd="0" presId="urn:microsoft.com/office/officeart/2009/3/layout/StepUpProcess"/>
    <dgm:cxn modelId="{3CCA545B-AD59-489A-BAF8-7B72BC353F2A}" type="presParOf" srcId="{9BA1DA98-6B30-42D8-B674-46A1731C7D54}" destId="{A13F1B53-8ADC-45EE-AFCA-C792CCFCB132}"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7E57EC-5FAC-48AD-8D77-B979AE1F4306}"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US"/>
        </a:p>
      </dgm:t>
    </dgm:pt>
    <dgm:pt modelId="{A447B826-A69A-43A5-B009-620183B90983}">
      <dgm:prSet phldrT="[Text]"/>
      <dgm:spPr>
        <a:solidFill>
          <a:srgbClr val="49583A"/>
        </a:solidFill>
        <a:scene3d>
          <a:camera prst="perspectiveAbove"/>
          <a:lightRig rig="threePt" dir="t"/>
        </a:scene3d>
        <a:sp3d>
          <a:bevelT prst="angle"/>
        </a:sp3d>
      </dgm:spPr>
      <dgm:t>
        <a:bodyPr/>
        <a:lstStyle/>
        <a:p>
          <a:r>
            <a:rPr lang="en-US" dirty="0" smtClean="0"/>
            <a:t>AIM: Improving the Nation’s Behavioral Health (1-4)</a:t>
          </a:r>
        </a:p>
        <a:p>
          <a:r>
            <a:rPr lang="en-US" dirty="0" smtClean="0"/>
            <a:t>AIM: Transforming Health Care in America (5-6)</a:t>
          </a:r>
        </a:p>
        <a:p>
          <a:r>
            <a:rPr lang="en-US" dirty="0" smtClean="0"/>
            <a:t>AIM: Achieving Excellence in Operations (7-8)</a:t>
          </a:r>
          <a:endParaRPr lang="en-US" b="1" dirty="0">
            <a:solidFill>
              <a:schemeClr val="bg1">
                <a:lumMod val="95000"/>
              </a:schemeClr>
            </a:solidFill>
          </a:endParaRPr>
        </a:p>
      </dgm:t>
    </dgm:pt>
    <dgm:pt modelId="{7FFACEDF-20E1-48DD-9120-C4370DEAF2F1}" type="parTrans" cxnId="{4569CAD9-B164-450F-B992-584DF171D47B}">
      <dgm:prSet/>
      <dgm:spPr/>
      <dgm:t>
        <a:bodyPr/>
        <a:lstStyle/>
        <a:p>
          <a:endParaRPr lang="en-US"/>
        </a:p>
      </dgm:t>
    </dgm:pt>
    <dgm:pt modelId="{8F1A101E-49E8-4789-88D6-BA1685C0AC5E}" type="sibTrans" cxnId="{4569CAD9-B164-450F-B992-584DF171D47B}">
      <dgm:prSet/>
      <dgm:spPr/>
      <dgm:t>
        <a:bodyPr/>
        <a:lstStyle/>
        <a:p>
          <a:endParaRPr lang="en-US"/>
        </a:p>
      </dgm:t>
    </dgm:pt>
    <dgm:pt modelId="{14E4AC8F-DE77-4FC0-9F0B-AC72431582A0}">
      <dgm:prSet phldrT="[Text]"/>
      <dgm:spPr>
        <a:solidFill>
          <a:srgbClr val="7C2E2C"/>
        </a:solidFill>
        <a:scene3d>
          <a:camera prst="orthographicFront"/>
          <a:lightRig rig="threePt" dir="t"/>
        </a:scene3d>
        <a:sp3d>
          <a:bevelT w="114300" prst="artDeco"/>
        </a:sp3d>
      </dgm:spPr>
      <dgm:t>
        <a:bodyPr/>
        <a:lstStyle/>
        <a:p>
          <a:r>
            <a:rPr lang="en-US" dirty="0" smtClean="0">
              <a:latin typeface="Arial"/>
              <a:cs typeface="Arial"/>
            </a:rPr>
            <a:t>1</a:t>
          </a:r>
        </a:p>
        <a:p>
          <a:r>
            <a:rPr lang="en-US" dirty="0" smtClean="0"/>
            <a:t>Prevention</a:t>
          </a:r>
          <a:endParaRPr lang="en-US" dirty="0"/>
        </a:p>
      </dgm:t>
    </dgm:pt>
    <dgm:pt modelId="{5507EC86-7F2D-4596-A1C1-5F8B688DF4A2}" type="parTrans" cxnId="{BD6BDCC8-07CE-42D3-8E97-ED021A4A4040}">
      <dgm:prSet/>
      <dgm:spPr/>
      <dgm:t>
        <a:bodyPr/>
        <a:lstStyle/>
        <a:p>
          <a:endParaRPr lang="en-US"/>
        </a:p>
      </dgm:t>
    </dgm:pt>
    <dgm:pt modelId="{D2FF8158-B7E6-463E-B5FE-F9CA0266E817}" type="sibTrans" cxnId="{BD6BDCC8-07CE-42D3-8E97-ED021A4A4040}">
      <dgm:prSet/>
      <dgm:spPr/>
      <dgm:t>
        <a:bodyPr/>
        <a:lstStyle/>
        <a:p>
          <a:endParaRPr lang="en-US"/>
        </a:p>
      </dgm:t>
    </dgm:pt>
    <dgm:pt modelId="{E32DFE61-F74A-4A91-AC20-7A22B8830378}">
      <dgm:prSet phldrT="[Text]"/>
      <dgm:spPr>
        <a:solidFill>
          <a:srgbClr val="54597E"/>
        </a:solidFill>
        <a:scene3d>
          <a:camera prst="orthographicFront"/>
          <a:lightRig rig="threePt" dir="t"/>
        </a:scene3d>
        <a:sp3d>
          <a:bevelT w="114300" prst="artDeco"/>
        </a:sp3d>
      </dgm:spPr>
      <dgm:t>
        <a:bodyPr/>
        <a:lstStyle/>
        <a:p>
          <a:r>
            <a:rPr lang="en-US" dirty="0" smtClean="0">
              <a:latin typeface="Arial"/>
              <a:cs typeface="Arial"/>
            </a:rPr>
            <a:t>2</a:t>
          </a:r>
        </a:p>
        <a:p>
          <a:r>
            <a:rPr lang="en-US" dirty="0" smtClean="0"/>
            <a:t>Trauma and Justice</a:t>
          </a:r>
          <a:endParaRPr lang="en-US" dirty="0"/>
        </a:p>
      </dgm:t>
    </dgm:pt>
    <dgm:pt modelId="{1755E8ED-230F-49AF-92CD-7FE9ED54BAC7}" type="parTrans" cxnId="{7C0EAA9C-3C15-4866-A155-CB59AA99451A}">
      <dgm:prSet/>
      <dgm:spPr/>
      <dgm:t>
        <a:bodyPr/>
        <a:lstStyle/>
        <a:p>
          <a:endParaRPr lang="en-US"/>
        </a:p>
      </dgm:t>
    </dgm:pt>
    <dgm:pt modelId="{B551D93C-0A70-411D-B70E-7ABD2065F200}" type="sibTrans" cxnId="{7C0EAA9C-3C15-4866-A155-CB59AA99451A}">
      <dgm:prSet/>
      <dgm:spPr/>
      <dgm:t>
        <a:bodyPr/>
        <a:lstStyle/>
        <a:p>
          <a:endParaRPr lang="en-US"/>
        </a:p>
      </dgm:t>
    </dgm:pt>
    <dgm:pt modelId="{A50E835C-02BB-4C61-B795-F2B1357E08BA}">
      <dgm:prSet phldrT="[Text]"/>
      <dgm:spPr>
        <a:solidFill>
          <a:schemeClr val="accent6">
            <a:lumMod val="50000"/>
          </a:schemeClr>
        </a:solidFill>
        <a:scene3d>
          <a:camera prst="orthographicFront"/>
          <a:lightRig rig="threePt" dir="t"/>
        </a:scene3d>
        <a:sp3d>
          <a:bevelT w="114300" prst="artDeco"/>
        </a:sp3d>
      </dgm:spPr>
      <dgm:t>
        <a:bodyPr/>
        <a:lstStyle/>
        <a:p>
          <a:r>
            <a:rPr lang="en-US" smtClean="0">
              <a:latin typeface="Arial"/>
              <a:cs typeface="Arial"/>
            </a:rPr>
            <a:t>3</a:t>
          </a:r>
          <a:endParaRPr lang="en-US" dirty="0" smtClean="0">
            <a:latin typeface="Arial"/>
            <a:cs typeface="Arial"/>
          </a:endParaRPr>
        </a:p>
        <a:p>
          <a:r>
            <a:rPr lang="en-US" dirty="0" smtClean="0"/>
            <a:t>Military Families</a:t>
          </a:r>
          <a:endParaRPr lang="en-US" dirty="0"/>
        </a:p>
      </dgm:t>
    </dgm:pt>
    <dgm:pt modelId="{945888B4-AF6F-45AF-88F1-5657A839FF3C}" type="parTrans" cxnId="{D1EA7A43-962D-41F5-AEA9-E6E5BBDBF9AB}">
      <dgm:prSet/>
      <dgm:spPr/>
      <dgm:t>
        <a:bodyPr/>
        <a:lstStyle/>
        <a:p>
          <a:endParaRPr lang="en-US"/>
        </a:p>
      </dgm:t>
    </dgm:pt>
    <dgm:pt modelId="{24E281A2-5CC7-495C-9134-C4243BA628C2}" type="sibTrans" cxnId="{D1EA7A43-962D-41F5-AEA9-E6E5BBDBF9AB}">
      <dgm:prSet/>
      <dgm:spPr/>
      <dgm:t>
        <a:bodyPr/>
        <a:lstStyle/>
        <a:p>
          <a:endParaRPr lang="en-US"/>
        </a:p>
      </dgm:t>
    </dgm:pt>
    <dgm:pt modelId="{E8F426EA-9B6D-4DF0-B2D7-14875B7DE4CE}">
      <dgm:prSet phldrT="[Text]"/>
      <dgm:spPr>
        <a:solidFill>
          <a:schemeClr val="bg2">
            <a:lumMod val="50000"/>
          </a:schemeClr>
        </a:solidFill>
        <a:scene3d>
          <a:camera prst="orthographicFront"/>
          <a:lightRig rig="threePt" dir="t"/>
        </a:scene3d>
        <a:sp3d>
          <a:bevelT w="114300" prst="artDeco"/>
        </a:sp3d>
      </dgm:spPr>
      <dgm:t>
        <a:bodyPr/>
        <a:lstStyle/>
        <a:p>
          <a:r>
            <a:rPr lang="en-US" dirty="0" smtClean="0">
              <a:latin typeface="Arial"/>
              <a:cs typeface="Arial"/>
            </a:rPr>
            <a:t>4</a:t>
          </a:r>
        </a:p>
        <a:p>
          <a:r>
            <a:rPr lang="en-US" dirty="0" smtClean="0"/>
            <a:t>Recovery Support</a:t>
          </a:r>
          <a:endParaRPr lang="en-US" dirty="0"/>
        </a:p>
      </dgm:t>
    </dgm:pt>
    <dgm:pt modelId="{E495046C-845F-4845-B27B-F3CE4022AC55}" type="parTrans" cxnId="{F8E5FBB7-EA00-412B-8AF9-0DC0758D5546}">
      <dgm:prSet/>
      <dgm:spPr/>
      <dgm:t>
        <a:bodyPr/>
        <a:lstStyle/>
        <a:p>
          <a:endParaRPr lang="en-US"/>
        </a:p>
      </dgm:t>
    </dgm:pt>
    <dgm:pt modelId="{4F26C3A1-E4A7-4DCB-9B92-9355943FA349}" type="sibTrans" cxnId="{F8E5FBB7-EA00-412B-8AF9-0DC0758D5546}">
      <dgm:prSet/>
      <dgm:spPr/>
      <dgm:t>
        <a:bodyPr/>
        <a:lstStyle/>
        <a:p>
          <a:endParaRPr lang="en-US"/>
        </a:p>
      </dgm:t>
    </dgm:pt>
    <dgm:pt modelId="{058F6E12-0997-4772-9658-B9A443050900}">
      <dgm:prSet phldrT="[Text]"/>
      <dgm:spPr>
        <a:solidFill>
          <a:schemeClr val="accent1">
            <a:lumMod val="50000"/>
          </a:schemeClr>
        </a:solidFill>
        <a:scene3d>
          <a:camera prst="orthographicFront"/>
          <a:lightRig rig="threePt" dir="t"/>
        </a:scene3d>
        <a:sp3d>
          <a:bevelT w="114300" prst="artDeco"/>
        </a:sp3d>
      </dgm:spPr>
      <dgm:t>
        <a:bodyPr/>
        <a:lstStyle/>
        <a:p>
          <a:r>
            <a:rPr lang="en-US" smtClean="0">
              <a:latin typeface="Arial"/>
              <a:cs typeface="Arial"/>
            </a:rPr>
            <a:t>5</a:t>
          </a:r>
          <a:endParaRPr lang="en-US" dirty="0" smtClean="0">
            <a:latin typeface="Arial"/>
            <a:cs typeface="Arial"/>
          </a:endParaRPr>
        </a:p>
        <a:p>
          <a:r>
            <a:rPr lang="en-US" dirty="0" smtClean="0"/>
            <a:t>Health Reform</a:t>
          </a:r>
          <a:endParaRPr lang="en-US" dirty="0"/>
        </a:p>
      </dgm:t>
    </dgm:pt>
    <dgm:pt modelId="{F2084BBA-ECB5-4CC0-BC99-DFA97BBC3DC9}" type="parTrans" cxnId="{A3026336-96C0-48FC-9D38-310B798F1E81}">
      <dgm:prSet/>
      <dgm:spPr/>
      <dgm:t>
        <a:bodyPr/>
        <a:lstStyle/>
        <a:p>
          <a:endParaRPr lang="en-US"/>
        </a:p>
      </dgm:t>
    </dgm:pt>
    <dgm:pt modelId="{761A13DC-41C0-4D58-9AB0-183C13397F23}" type="sibTrans" cxnId="{A3026336-96C0-48FC-9D38-310B798F1E81}">
      <dgm:prSet/>
      <dgm:spPr/>
      <dgm:t>
        <a:bodyPr/>
        <a:lstStyle/>
        <a:p>
          <a:endParaRPr lang="en-US"/>
        </a:p>
      </dgm:t>
    </dgm:pt>
    <dgm:pt modelId="{53D412EB-E4C0-4DE8-8ADE-13E380AB2BF7}">
      <dgm:prSet phldrT="[Text]"/>
      <dgm:spPr>
        <a:solidFill>
          <a:srgbClr val="996600">
            <a:alpha val="92549"/>
          </a:srgbClr>
        </a:solidFill>
        <a:scene3d>
          <a:camera prst="orthographicFront"/>
          <a:lightRig rig="threePt" dir="t"/>
        </a:scene3d>
        <a:sp3d>
          <a:bevelT w="114300" prst="artDeco"/>
        </a:sp3d>
      </dgm:spPr>
      <dgm:t>
        <a:bodyPr/>
        <a:lstStyle/>
        <a:p>
          <a:r>
            <a:rPr lang="en-US" dirty="0" smtClean="0">
              <a:latin typeface="Arial"/>
              <a:cs typeface="Arial"/>
            </a:rPr>
            <a:t>6</a:t>
          </a:r>
        </a:p>
        <a:p>
          <a:r>
            <a:rPr lang="en-US" dirty="0" smtClean="0"/>
            <a:t>Health Information Technology</a:t>
          </a:r>
          <a:endParaRPr lang="en-US" dirty="0"/>
        </a:p>
      </dgm:t>
    </dgm:pt>
    <dgm:pt modelId="{67F68C38-DC0C-4401-86D1-D27D127CD162}" type="parTrans" cxnId="{D535D271-4E8A-4A84-8270-EA280BF32F1A}">
      <dgm:prSet/>
      <dgm:spPr/>
      <dgm:t>
        <a:bodyPr/>
        <a:lstStyle/>
        <a:p>
          <a:endParaRPr lang="en-US"/>
        </a:p>
      </dgm:t>
    </dgm:pt>
    <dgm:pt modelId="{F242B81B-0D95-4F98-B216-A09A6BA1A690}" type="sibTrans" cxnId="{D535D271-4E8A-4A84-8270-EA280BF32F1A}">
      <dgm:prSet/>
      <dgm:spPr/>
      <dgm:t>
        <a:bodyPr/>
        <a:lstStyle/>
        <a:p>
          <a:endParaRPr lang="en-US"/>
        </a:p>
      </dgm:t>
    </dgm:pt>
    <dgm:pt modelId="{3E3A2B74-861A-4BBF-8F01-6A3914E55157}">
      <dgm:prSet phldrT="[Text]"/>
      <dgm:spPr>
        <a:solidFill>
          <a:srgbClr val="415944"/>
        </a:solidFill>
        <a:scene3d>
          <a:camera prst="orthographicFront"/>
          <a:lightRig rig="threePt" dir="t"/>
        </a:scene3d>
        <a:sp3d>
          <a:bevelT w="114300" prst="artDeco"/>
        </a:sp3d>
      </dgm:spPr>
      <dgm:t>
        <a:bodyPr/>
        <a:lstStyle/>
        <a:p>
          <a:r>
            <a:rPr lang="en-US" dirty="0" smtClean="0">
              <a:latin typeface="Arial"/>
              <a:cs typeface="Arial"/>
            </a:rPr>
            <a:t>7</a:t>
          </a:r>
        </a:p>
        <a:p>
          <a:r>
            <a:rPr lang="en-US" dirty="0" smtClean="0"/>
            <a:t>Data, Outcomes &amp; Quality</a:t>
          </a:r>
          <a:endParaRPr lang="en-US" dirty="0"/>
        </a:p>
      </dgm:t>
    </dgm:pt>
    <dgm:pt modelId="{FB07A179-0DDF-4FC1-9B95-37375A27A5B7}" type="parTrans" cxnId="{D32111B5-3508-48BF-B0E7-C83AB4C533B1}">
      <dgm:prSet/>
      <dgm:spPr/>
      <dgm:t>
        <a:bodyPr/>
        <a:lstStyle/>
        <a:p>
          <a:endParaRPr lang="en-US"/>
        </a:p>
      </dgm:t>
    </dgm:pt>
    <dgm:pt modelId="{2645C87F-5A91-4C7E-A983-91F37B3F9971}" type="sibTrans" cxnId="{D32111B5-3508-48BF-B0E7-C83AB4C533B1}">
      <dgm:prSet/>
      <dgm:spPr/>
      <dgm:t>
        <a:bodyPr/>
        <a:lstStyle/>
        <a:p>
          <a:endParaRPr lang="en-US"/>
        </a:p>
      </dgm:t>
    </dgm:pt>
    <dgm:pt modelId="{C6362F7A-4016-4D24-96FE-EC9DEAE373D8}">
      <dgm:prSet phldrT="[Text]"/>
      <dgm:spPr>
        <a:solidFill>
          <a:schemeClr val="accent1">
            <a:lumMod val="75000"/>
          </a:schemeClr>
        </a:solidFill>
        <a:scene3d>
          <a:camera prst="orthographicFront"/>
          <a:lightRig rig="threePt" dir="t"/>
        </a:scene3d>
        <a:sp3d>
          <a:bevelT w="114300" prst="artDeco"/>
        </a:sp3d>
      </dgm:spPr>
      <dgm:t>
        <a:bodyPr/>
        <a:lstStyle/>
        <a:p>
          <a:r>
            <a:rPr lang="en-US" dirty="0" smtClean="0">
              <a:latin typeface="Arial"/>
              <a:cs typeface="Arial"/>
            </a:rPr>
            <a:t>8</a:t>
          </a:r>
        </a:p>
        <a:p>
          <a:r>
            <a:rPr lang="en-US" dirty="0" smtClean="0"/>
            <a:t>Public Awareness &amp; Support</a:t>
          </a:r>
          <a:endParaRPr lang="en-US" dirty="0"/>
        </a:p>
      </dgm:t>
    </dgm:pt>
    <dgm:pt modelId="{3592329C-6524-4B92-B9F7-17F3F4E4AB34}" type="parTrans" cxnId="{5067FC6F-9CF3-4506-886C-560E80FBCA7D}">
      <dgm:prSet/>
      <dgm:spPr/>
      <dgm:t>
        <a:bodyPr/>
        <a:lstStyle/>
        <a:p>
          <a:endParaRPr lang="en-US"/>
        </a:p>
      </dgm:t>
    </dgm:pt>
    <dgm:pt modelId="{A956396A-24B1-47B2-80C4-FC5B73724178}" type="sibTrans" cxnId="{5067FC6F-9CF3-4506-886C-560E80FBCA7D}">
      <dgm:prSet/>
      <dgm:spPr/>
      <dgm:t>
        <a:bodyPr/>
        <a:lstStyle/>
        <a:p>
          <a:endParaRPr lang="en-US"/>
        </a:p>
      </dgm:t>
    </dgm:pt>
    <dgm:pt modelId="{96A65352-3480-48CC-BA45-0D23F7BB2C96}" type="pres">
      <dgm:prSet presAssocID="{6C7E57EC-5FAC-48AD-8D77-B979AE1F4306}" presName="Name0" presStyleCnt="0">
        <dgm:presLayoutVars>
          <dgm:chPref val="1"/>
          <dgm:dir/>
          <dgm:animOne val="branch"/>
          <dgm:animLvl val="lvl"/>
          <dgm:resizeHandles/>
        </dgm:presLayoutVars>
      </dgm:prSet>
      <dgm:spPr/>
      <dgm:t>
        <a:bodyPr/>
        <a:lstStyle/>
        <a:p>
          <a:endParaRPr lang="en-US"/>
        </a:p>
      </dgm:t>
    </dgm:pt>
    <dgm:pt modelId="{57994147-3FF9-4BF3-88E4-56A63EC746B3}" type="pres">
      <dgm:prSet presAssocID="{A447B826-A69A-43A5-B009-620183B90983}" presName="vertOne" presStyleCnt="0"/>
      <dgm:spPr/>
    </dgm:pt>
    <dgm:pt modelId="{15CA9120-77AB-475A-90AF-DEA95687FE50}" type="pres">
      <dgm:prSet presAssocID="{A447B826-A69A-43A5-B009-620183B90983}" presName="txOne" presStyleLbl="node0" presStyleIdx="0" presStyleCnt="1" custScaleX="98519" custScaleY="95058" custLinFactNeighborX="-47" custLinFactNeighborY="5325">
        <dgm:presLayoutVars>
          <dgm:chPref val="3"/>
        </dgm:presLayoutVars>
      </dgm:prSet>
      <dgm:spPr/>
      <dgm:t>
        <a:bodyPr/>
        <a:lstStyle/>
        <a:p>
          <a:endParaRPr lang="en-US"/>
        </a:p>
      </dgm:t>
    </dgm:pt>
    <dgm:pt modelId="{426A9D15-1299-468C-A67B-B071A97788EA}" type="pres">
      <dgm:prSet presAssocID="{A447B826-A69A-43A5-B009-620183B90983}" presName="parTransOne" presStyleCnt="0"/>
      <dgm:spPr/>
    </dgm:pt>
    <dgm:pt modelId="{EE36CAB8-B523-436F-B6EB-03B8A5F6F91E}" type="pres">
      <dgm:prSet presAssocID="{A447B826-A69A-43A5-B009-620183B90983}" presName="horzOne" presStyleCnt="0"/>
      <dgm:spPr/>
    </dgm:pt>
    <dgm:pt modelId="{264BDF88-C73E-48FA-893A-3AA5793A1F5E}" type="pres">
      <dgm:prSet presAssocID="{14E4AC8F-DE77-4FC0-9F0B-AC72431582A0}" presName="vertTwo" presStyleCnt="0"/>
      <dgm:spPr/>
    </dgm:pt>
    <dgm:pt modelId="{49CEC9BB-CEC2-4335-8D0B-9E062C6F7AEF}" type="pres">
      <dgm:prSet presAssocID="{14E4AC8F-DE77-4FC0-9F0B-AC72431582A0}" presName="txTwo" presStyleLbl="node2" presStyleIdx="0" presStyleCnt="8">
        <dgm:presLayoutVars>
          <dgm:chPref val="3"/>
        </dgm:presLayoutVars>
      </dgm:prSet>
      <dgm:spPr/>
      <dgm:t>
        <a:bodyPr/>
        <a:lstStyle/>
        <a:p>
          <a:endParaRPr lang="en-US"/>
        </a:p>
      </dgm:t>
    </dgm:pt>
    <dgm:pt modelId="{F36D46C6-2597-4448-A2F6-CF9493633208}" type="pres">
      <dgm:prSet presAssocID="{14E4AC8F-DE77-4FC0-9F0B-AC72431582A0}" presName="horzTwo" presStyleCnt="0"/>
      <dgm:spPr/>
    </dgm:pt>
    <dgm:pt modelId="{EDAB84D1-6C28-4BE9-82B5-F4B4F4227C5A}" type="pres">
      <dgm:prSet presAssocID="{D2FF8158-B7E6-463E-B5FE-F9CA0266E817}" presName="sibSpaceTwo" presStyleCnt="0"/>
      <dgm:spPr/>
    </dgm:pt>
    <dgm:pt modelId="{2973FB71-0F2D-4745-A51E-2B7D7F26FE98}" type="pres">
      <dgm:prSet presAssocID="{E32DFE61-F74A-4A91-AC20-7A22B8830378}" presName="vertTwo" presStyleCnt="0"/>
      <dgm:spPr/>
    </dgm:pt>
    <dgm:pt modelId="{CDE6D028-AF36-4EEA-9A20-B25368F62E00}" type="pres">
      <dgm:prSet presAssocID="{E32DFE61-F74A-4A91-AC20-7A22B8830378}" presName="txTwo" presStyleLbl="node2" presStyleIdx="1" presStyleCnt="8">
        <dgm:presLayoutVars>
          <dgm:chPref val="3"/>
        </dgm:presLayoutVars>
      </dgm:prSet>
      <dgm:spPr/>
      <dgm:t>
        <a:bodyPr/>
        <a:lstStyle/>
        <a:p>
          <a:endParaRPr lang="en-US"/>
        </a:p>
      </dgm:t>
    </dgm:pt>
    <dgm:pt modelId="{936F5CBA-36CD-432C-A124-01BABE12FBE3}" type="pres">
      <dgm:prSet presAssocID="{E32DFE61-F74A-4A91-AC20-7A22B8830378}" presName="horzTwo" presStyleCnt="0"/>
      <dgm:spPr/>
    </dgm:pt>
    <dgm:pt modelId="{BC923074-B097-4BC6-8E25-A7E845D8E197}" type="pres">
      <dgm:prSet presAssocID="{B551D93C-0A70-411D-B70E-7ABD2065F200}" presName="sibSpaceTwo" presStyleCnt="0"/>
      <dgm:spPr/>
    </dgm:pt>
    <dgm:pt modelId="{24FFBA4C-DF04-4B4D-A346-6611BA165D4B}" type="pres">
      <dgm:prSet presAssocID="{A50E835C-02BB-4C61-B795-F2B1357E08BA}" presName="vertTwo" presStyleCnt="0"/>
      <dgm:spPr/>
    </dgm:pt>
    <dgm:pt modelId="{01D182B1-BAEE-426D-977A-907B7812774E}" type="pres">
      <dgm:prSet presAssocID="{A50E835C-02BB-4C61-B795-F2B1357E08BA}" presName="txTwo" presStyleLbl="node2" presStyleIdx="2" presStyleCnt="8">
        <dgm:presLayoutVars>
          <dgm:chPref val="3"/>
        </dgm:presLayoutVars>
      </dgm:prSet>
      <dgm:spPr/>
      <dgm:t>
        <a:bodyPr/>
        <a:lstStyle/>
        <a:p>
          <a:endParaRPr lang="en-US"/>
        </a:p>
      </dgm:t>
    </dgm:pt>
    <dgm:pt modelId="{C9EF9A91-E53F-4863-806C-400DEA4665D3}" type="pres">
      <dgm:prSet presAssocID="{A50E835C-02BB-4C61-B795-F2B1357E08BA}" presName="horzTwo" presStyleCnt="0"/>
      <dgm:spPr/>
    </dgm:pt>
    <dgm:pt modelId="{EEFE0297-FF17-485A-B59D-67F3A29552B4}" type="pres">
      <dgm:prSet presAssocID="{24E281A2-5CC7-495C-9134-C4243BA628C2}" presName="sibSpaceTwo" presStyleCnt="0"/>
      <dgm:spPr/>
    </dgm:pt>
    <dgm:pt modelId="{1FB20DD8-9568-4C1F-A1D1-0CE09EBD4CE8}" type="pres">
      <dgm:prSet presAssocID="{E8F426EA-9B6D-4DF0-B2D7-14875B7DE4CE}" presName="vertTwo" presStyleCnt="0"/>
      <dgm:spPr/>
    </dgm:pt>
    <dgm:pt modelId="{00BFBBCE-FF18-485D-962C-1864E4BDDAF7}" type="pres">
      <dgm:prSet presAssocID="{E8F426EA-9B6D-4DF0-B2D7-14875B7DE4CE}" presName="txTwo" presStyleLbl="node2" presStyleIdx="3" presStyleCnt="8">
        <dgm:presLayoutVars>
          <dgm:chPref val="3"/>
        </dgm:presLayoutVars>
      </dgm:prSet>
      <dgm:spPr/>
      <dgm:t>
        <a:bodyPr/>
        <a:lstStyle/>
        <a:p>
          <a:endParaRPr lang="en-US"/>
        </a:p>
      </dgm:t>
    </dgm:pt>
    <dgm:pt modelId="{E7BD9E1F-AD41-460F-B74D-152193A8AA86}" type="pres">
      <dgm:prSet presAssocID="{E8F426EA-9B6D-4DF0-B2D7-14875B7DE4CE}" presName="horzTwo" presStyleCnt="0"/>
      <dgm:spPr/>
    </dgm:pt>
    <dgm:pt modelId="{F032B6F4-A79B-43C9-A2C4-44E2BF4AF0F8}" type="pres">
      <dgm:prSet presAssocID="{4F26C3A1-E4A7-4DCB-9B92-9355943FA349}" presName="sibSpaceTwo" presStyleCnt="0"/>
      <dgm:spPr/>
    </dgm:pt>
    <dgm:pt modelId="{A057FFE7-E3CD-46B0-8082-FC3B561B84CB}" type="pres">
      <dgm:prSet presAssocID="{058F6E12-0997-4772-9658-B9A443050900}" presName="vertTwo" presStyleCnt="0"/>
      <dgm:spPr/>
    </dgm:pt>
    <dgm:pt modelId="{BA100790-517B-4304-BCC2-73701710B3AE}" type="pres">
      <dgm:prSet presAssocID="{058F6E12-0997-4772-9658-B9A443050900}" presName="txTwo" presStyleLbl="node2" presStyleIdx="4" presStyleCnt="8">
        <dgm:presLayoutVars>
          <dgm:chPref val="3"/>
        </dgm:presLayoutVars>
      </dgm:prSet>
      <dgm:spPr/>
      <dgm:t>
        <a:bodyPr/>
        <a:lstStyle/>
        <a:p>
          <a:endParaRPr lang="en-US"/>
        </a:p>
      </dgm:t>
    </dgm:pt>
    <dgm:pt modelId="{5C1CD87C-031E-4835-BFF5-8BFC04B85376}" type="pres">
      <dgm:prSet presAssocID="{058F6E12-0997-4772-9658-B9A443050900}" presName="horzTwo" presStyleCnt="0"/>
      <dgm:spPr/>
    </dgm:pt>
    <dgm:pt modelId="{A4FD8197-5D77-4642-956F-03F3D505EDF2}" type="pres">
      <dgm:prSet presAssocID="{761A13DC-41C0-4D58-9AB0-183C13397F23}" presName="sibSpaceTwo" presStyleCnt="0"/>
      <dgm:spPr/>
    </dgm:pt>
    <dgm:pt modelId="{9A75ADCA-C2E3-4B2C-AEDD-C3C581147469}" type="pres">
      <dgm:prSet presAssocID="{53D412EB-E4C0-4DE8-8ADE-13E380AB2BF7}" presName="vertTwo" presStyleCnt="0"/>
      <dgm:spPr/>
    </dgm:pt>
    <dgm:pt modelId="{6A35A44C-F8A3-4129-ACA6-4B3F3C311D3A}" type="pres">
      <dgm:prSet presAssocID="{53D412EB-E4C0-4DE8-8ADE-13E380AB2BF7}" presName="txTwo" presStyleLbl="node2" presStyleIdx="5" presStyleCnt="8">
        <dgm:presLayoutVars>
          <dgm:chPref val="3"/>
        </dgm:presLayoutVars>
      </dgm:prSet>
      <dgm:spPr/>
      <dgm:t>
        <a:bodyPr/>
        <a:lstStyle/>
        <a:p>
          <a:endParaRPr lang="en-US"/>
        </a:p>
      </dgm:t>
    </dgm:pt>
    <dgm:pt modelId="{FB2A3215-D60C-44B8-B3A0-759B38E1D918}" type="pres">
      <dgm:prSet presAssocID="{53D412EB-E4C0-4DE8-8ADE-13E380AB2BF7}" presName="horzTwo" presStyleCnt="0"/>
      <dgm:spPr/>
    </dgm:pt>
    <dgm:pt modelId="{4C632122-FA6F-4FFE-BC04-2AF838FAB291}" type="pres">
      <dgm:prSet presAssocID="{F242B81B-0D95-4F98-B216-A09A6BA1A690}" presName="sibSpaceTwo" presStyleCnt="0"/>
      <dgm:spPr/>
    </dgm:pt>
    <dgm:pt modelId="{0659188A-3834-45B5-81C4-F74DF63D2102}" type="pres">
      <dgm:prSet presAssocID="{3E3A2B74-861A-4BBF-8F01-6A3914E55157}" presName="vertTwo" presStyleCnt="0"/>
      <dgm:spPr/>
    </dgm:pt>
    <dgm:pt modelId="{CD977615-2F77-4BFE-88AB-06A1876EA6E2}" type="pres">
      <dgm:prSet presAssocID="{3E3A2B74-861A-4BBF-8F01-6A3914E55157}" presName="txTwo" presStyleLbl="node2" presStyleIdx="6" presStyleCnt="8">
        <dgm:presLayoutVars>
          <dgm:chPref val="3"/>
        </dgm:presLayoutVars>
      </dgm:prSet>
      <dgm:spPr/>
      <dgm:t>
        <a:bodyPr/>
        <a:lstStyle/>
        <a:p>
          <a:endParaRPr lang="en-US"/>
        </a:p>
      </dgm:t>
    </dgm:pt>
    <dgm:pt modelId="{4E5D453E-32DE-492D-9F34-D435157AF7E0}" type="pres">
      <dgm:prSet presAssocID="{3E3A2B74-861A-4BBF-8F01-6A3914E55157}" presName="horzTwo" presStyleCnt="0"/>
      <dgm:spPr/>
    </dgm:pt>
    <dgm:pt modelId="{20F9943F-25BB-45BC-A373-F8CDF3878F8B}" type="pres">
      <dgm:prSet presAssocID="{2645C87F-5A91-4C7E-A983-91F37B3F9971}" presName="sibSpaceTwo" presStyleCnt="0"/>
      <dgm:spPr/>
    </dgm:pt>
    <dgm:pt modelId="{EF799BBD-402D-4163-AB95-FE57A7170FDB}" type="pres">
      <dgm:prSet presAssocID="{C6362F7A-4016-4D24-96FE-EC9DEAE373D8}" presName="vertTwo" presStyleCnt="0"/>
      <dgm:spPr/>
    </dgm:pt>
    <dgm:pt modelId="{6D58F404-DE2D-4A19-8D86-B7BDF54D36DA}" type="pres">
      <dgm:prSet presAssocID="{C6362F7A-4016-4D24-96FE-EC9DEAE373D8}" presName="txTwo" presStyleLbl="node2" presStyleIdx="7" presStyleCnt="8">
        <dgm:presLayoutVars>
          <dgm:chPref val="3"/>
        </dgm:presLayoutVars>
      </dgm:prSet>
      <dgm:spPr/>
      <dgm:t>
        <a:bodyPr/>
        <a:lstStyle/>
        <a:p>
          <a:endParaRPr lang="en-US"/>
        </a:p>
      </dgm:t>
    </dgm:pt>
    <dgm:pt modelId="{9736A594-D392-450E-AFBA-132C5E5DFA70}" type="pres">
      <dgm:prSet presAssocID="{C6362F7A-4016-4D24-96FE-EC9DEAE373D8}" presName="horzTwo" presStyleCnt="0"/>
      <dgm:spPr/>
    </dgm:pt>
  </dgm:ptLst>
  <dgm:cxnLst>
    <dgm:cxn modelId="{1B0B2589-9C90-41DA-BB07-F0EB444F7482}" type="presOf" srcId="{3E3A2B74-861A-4BBF-8F01-6A3914E55157}" destId="{CD977615-2F77-4BFE-88AB-06A1876EA6E2}" srcOrd="0" destOrd="0" presId="urn:microsoft.com/office/officeart/2005/8/layout/hierarchy4"/>
    <dgm:cxn modelId="{AED309CE-5FC1-4DB9-B7E9-1370B4DC6074}" type="presOf" srcId="{E32DFE61-F74A-4A91-AC20-7A22B8830378}" destId="{CDE6D028-AF36-4EEA-9A20-B25368F62E00}" srcOrd="0" destOrd="0" presId="urn:microsoft.com/office/officeart/2005/8/layout/hierarchy4"/>
    <dgm:cxn modelId="{F8E5FBB7-EA00-412B-8AF9-0DC0758D5546}" srcId="{A447B826-A69A-43A5-B009-620183B90983}" destId="{E8F426EA-9B6D-4DF0-B2D7-14875B7DE4CE}" srcOrd="3" destOrd="0" parTransId="{E495046C-845F-4845-B27B-F3CE4022AC55}" sibTransId="{4F26C3A1-E4A7-4DCB-9B92-9355943FA349}"/>
    <dgm:cxn modelId="{76D95E47-9654-4DBE-AFC5-03BD7EAC224D}" type="presOf" srcId="{6C7E57EC-5FAC-48AD-8D77-B979AE1F4306}" destId="{96A65352-3480-48CC-BA45-0D23F7BB2C96}" srcOrd="0" destOrd="0" presId="urn:microsoft.com/office/officeart/2005/8/layout/hierarchy4"/>
    <dgm:cxn modelId="{A1266EDD-4D79-4114-B8C6-F33851AD48A1}" type="presOf" srcId="{E8F426EA-9B6D-4DF0-B2D7-14875B7DE4CE}" destId="{00BFBBCE-FF18-485D-962C-1864E4BDDAF7}" srcOrd="0" destOrd="0" presId="urn:microsoft.com/office/officeart/2005/8/layout/hierarchy4"/>
    <dgm:cxn modelId="{D535D271-4E8A-4A84-8270-EA280BF32F1A}" srcId="{A447B826-A69A-43A5-B009-620183B90983}" destId="{53D412EB-E4C0-4DE8-8ADE-13E380AB2BF7}" srcOrd="5" destOrd="0" parTransId="{67F68C38-DC0C-4401-86D1-D27D127CD162}" sibTransId="{F242B81B-0D95-4F98-B216-A09A6BA1A690}"/>
    <dgm:cxn modelId="{D1EA7A43-962D-41F5-AEA9-E6E5BBDBF9AB}" srcId="{A447B826-A69A-43A5-B009-620183B90983}" destId="{A50E835C-02BB-4C61-B795-F2B1357E08BA}" srcOrd="2" destOrd="0" parTransId="{945888B4-AF6F-45AF-88F1-5657A839FF3C}" sibTransId="{24E281A2-5CC7-495C-9134-C4243BA628C2}"/>
    <dgm:cxn modelId="{847322AB-227E-4EDA-B560-1B695857823C}" type="presOf" srcId="{A50E835C-02BB-4C61-B795-F2B1357E08BA}" destId="{01D182B1-BAEE-426D-977A-907B7812774E}" srcOrd="0" destOrd="0" presId="urn:microsoft.com/office/officeart/2005/8/layout/hierarchy4"/>
    <dgm:cxn modelId="{49C55B1A-F8B5-4E4A-9266-1BD9E1F1C3AE}" type="presOf" srcId="{53D412EB-E4C0-4DE8-8ADE-13E380AB2BF7}" destId="{6A35A44C-F8A3-4129-ACA6-4B3F3C311D3A}" srcOrd="0" destOrd="0" presId="urn:microsoft.com/office/officeart/2005/8/layout/hierarchy4"/>
    <dgm:cxn modelId="{5067FC6F-9CF3-4506-886C-560E80FBCA7D}" srcId="{A447B826-A69A-43A5-B009-620183B90983}" destId="{C6362F7A-4016-4D24-96FE-EC9DEAE373D8}" srcOrd="7" destOrd="0" parTransId="{3592329C-6524-4B92-B9F7-17F3F4E4AB34}" sibTransId="{A956396A-24B1-47B2-80C4-FC5B73724178}"/>
    <dgm:cxn modelId="{B54C7BD9-4E2E-409E-918F-6FBB670496F5}" type="presOf" srcId="{A447B826-A69A-43A5-B009-620183B90983}" destId="{15CA9120-77AB-475A-90AF-DEA95687FE50}" srcOrd="0" destOrd="0" presId="urn:microsoft.com/office/officeart/2005/8/layout/hierarchy4"/>
    <dgm:cxn modelId="{D49B76CB-4B4C-4D08-8E8A-5C2BDC89701F}" type="presOf" srcId="{058F6E12-0997-4772-9658-B9A443050900}" destId="{BA100790-517B-4304-BCC2-73701710B3AE}" srcOrd="0" destOrd="0" presId="urn:microsoft.com/office/officeart/2005/8/layout/hierarchy4"/>
    <dgm:cxn modelId="{A3026336-96C0-48FC-9D38-310B798F1E81}" srcId="{A447B826-A69A-43A5-B009-620183B90983}" destId="{058F6E12-0997-4772-9658-B9A443050900}" srcOrd="4" destOrd="0" parTransId="{F2084BBA-ECB5-4CC0-BC99-DFA97BBC3DC9}" sibTransId="{761A13DC-41C0-4D58-9AB0-183C13397F23}"/>
    <dgm:cxn modelId="{D32111B5-3508-48BF-B0E7-C83AB4C533B1}" srcId="{A447B826-A69A-43A5-B009-620183B90983}" destId="{3E3A2B74-861A-4BBF-8F01-6A3914E55157}" srcOrd="6" destOrd="0" parTransId="{FB07A179-0DDF-4FC1-9B95-37375A27A5B7}" sibTransId="{2645C87F-5A91-4C7E-A983-91F37B3F9971}"/>
    <dgm:cxn modelId="{B287DC7E-2CEE-4266-8471-D161CE2B2F3D}" type="presOf" srcId="{14E4AC8F-DE77-4FC0-9F0B-AC72431582A0}" destId="{49CEC9BB-CEC2-4335-8D0B-9E062C6F7AEF}" srcOrd="0" destOrd="0" presId="urn:microsoft.com/office/officeart/2005/8/layout/hierarchy4"/>
    <dgm:cxn modelId="{7C0EAA9C-3C15-4866-A155-CB59AA99451A}" srcId="{A447B826-A69A-43A5-B009-620183B90983}" destId="{E32DFE61-F74A-4A91-AC20-7A22B8830378}" srcOrd="1" destOrd="0" parTransId="{1755E8ED-230F-49AF-92CD-7FE9ED54BAC7}" sibTransId="{B551D93C-0A70-411D-B70E-7ABD2065F200}"/>
    <dgm:cxn modelId="{BD6BDCC8-07CE-42D3-8E97-ED021A4A4040}" srcId="{A447B826-A69A-43A5-B009-620183B90983}" destId="{14E4AC8F-DE77-4FC0-9F0B-AC72431582A0}" srcOrd="0" destOrd="0" parTransId="{5507EC86-7F2D-4596-A1C1-5F8B688DF4A2}" sibTransId="{D2FF8158-B7E6-463E-B5FE-F9CA0266E817}"/>
    <dgm:cxn modelId="{4569CAD9-B164-450F-B992-584DF171D47B}" srcId="{6C7E57EC-5FAC-48AD-8D77-B979AE1F4306}" destId="{A447B826-A69A-43A5-B009-620183B90983}" srcOrd="0" destOrd="0" parTransId="{7FFACEDF-20E1-48DD-9120-C4370DEAF2F1}" sibTransId="{8F1A101E-49E8-4789-88D6-BA1685C0AC5E}"/>
    <dgm:cxn modelId="{89B37AE5-044D-41A9-9BE1-BBF1C033ABF0}" type="presOf" srcId="{C6362F7A-4016-4D24-96FE-EC9DEAE373D8}" destId="{6D58F404-DE2D-4A19-8D86-B7BDF54D36DA}" srcOrd="0" destOrd="0" presId="urn:microsoft.com/office/officeart/2005/8/layout/hierarchy4"/>
    <dgm:cxn modelId="{336F3F5C-64DA-48C1-91C5-49BF816EA447}" type="presParOf" srcId="{96A65352-3480-48CC-BA45-0D23F7BB2C96}" destId="{57994147-3FF9-4BF3-88E4-56A63EC746B3}" srcOrd="0" destOrd="0" presId="urn:microsoft.com/office/officeart/2005/8/layout/hierarchy4"/>
    <dgm:cxn modelId="{12D0460C-6D45-4A42-9080-523B5216460F}" type="presParOf" srcId="{57994147-3FF9-4BF3-88E4-56A63EC746B3}" destId="{15CA9120-77AB-475A-90AF-DEA95687FE50}" srcOrd="0" destOrd="0" presId="urn:microsoft.com/office/officeart/2005/8/layout/hierarchy4"/>
    <dgm:cxn modelId="{00038F40-89A0-41D0-9769-FD1AE03183D3}" type="presParOf" srcId="{57994147-3FF9-4BF3-88E4-56A63EC746B3}" destId="{426A9D15-1299-468C-A67B-B071A97788EA}" srcOrd="1" destOrd="0" presId="urn:microsoft.com/office/officeart/2005/8/layout/hierarchy4"/>
    <dgm:cxn modelId="{84223BE5-E181-4D1A-9168-B74D36D8AA7F}" type="presParOf" srcId="{57994147-3FF9-4BF3-88E4-56A63EC746B3}" destId="{EE36CAB8-B523-436F-B6EB-03B8A5F6F91E}" srcOrd="2" destOrd="0" presId="urn:microsoft.com/office/officeart/2005/8/layout/hierarchy4"/>
    <dgm:cxn modelId="{C04B8C7C-6885-4FD4-BDD5-87E64F82B4C1}" type="presParOf" srcId="{EE36CAB8-B523-436F-B6EB-03B8A5F6F91E}" destId="{264BDF88-C73E-48FA-893A-3AA5793A1F5E}" srcOrd="0" destOrd="0" presId="urn:microsoft.com/office/officeart/2005/8/layout/hierarchy4"/>
    <dgm:cxn modelId="{64AF5D2F-3A14-441D-A97B-DFE89CA7FE8B}" type="presParOf" srcId="{264BDF88-C73E-48FA-893A-3AA5793A1F5E}" destId="{49CEC9BB-CEC2-4335-8D0B-9E062C6F7AEF}" srcOrd="0" destOrd="0" presId="urn:microsoft.com/office/officeart/2005/8/layout/hierarchy4"/>
    <dgm:cxn modelId="{E3A96AAE-DF87-41CB-A385-D45CA885F56B}" type="presParOf" srcId="{264BDF88-C73E-48FA-893A-3AA5793A1F5E}" destId="{F36D46C6-2597-4448-A2F6-CF9493633208}" srcOrd="1" destOrd="0" presId="urn:microsoft.com/office/officeart/2005/8/layout/hierarchy4"/>
    <dgm:cxn modelId="{1746F86F-4E76-4B7B-9E71-921FDE7FE54F}" type="presParOf" srcId="{EE36CAB8-B523-436F-B6EB-03B8A5F6F91E}" destId="{EDAB84D1-6C28-4BE9-82B5-F4B4F4227C5A}" srcOrd="1" destOrd="0" presId="urn:microsoft.com/office/officeart/2005/8/layout/hierarchy4"/>
    <dgm:cxn modelId="{A91AB062-A078-449D-9504-DB18C464DFB8}" type="presParOf" srcId="{EE36CAB8-B523-436F-B6EB-03B8A5F6F91E}" destId="{2973FB71-0F2D-4745-A51E-2B7D7F26FE98}" srcOrd="2" destOrd="0" presId="urn:microsoft.com/office/officeart/2005/8/layout/hierarchy4"/>
    <dgm:cxn modelId="{498C3EC2-BACA-4C83-B131-319BC81B6F3C}" type="presParOf" srcId="{2973FB71-0F2D-4745-A51E-2B7D7F26FE98}" destId="{CDE6D028-AF36-4EEA-9A20-B25368F62E00}" srcOrd="0" destOrd="0" presId="urn:microsoft.com/office/officeart/2005/8/layout/hierarchy4"/>
    <dgm:cxn modelId="{BC82A336-E21D-49A5-9DE0-B7D45BA3B63F}" type="presParOf" srcId="{2973FB71-0F2D-4745-A51E-2B7D7F26FE98}" destId="{936F5CBA-36CD-432C-A124-01BABE12FBE3}" srcOrd="1" destOrd="0" presId="urn:microsoft.com/office/officeart/2005/8/layout/hierarchy4"/>
    <dgm:cxn modelId="{E138A37B-D11B-4F5A-A14C-F7A7C0446C10}" type="presParOf" srcId="{EE36CAB8-B523-436F-B6EB-03B8A5F6F91E}" destId="{BC923074-B097-4BC6-8E25-A7E845D8E197}" srcOrd="3" destOrd="0" presId="urn:microsoft.com/office/officeart/2005/8/layout/hierarchy4"/>
    <dgm:cxn modelId="{0FB73BAF-F2FA-4E20-9CE6-AC49D1484743}" type="presParOf" srcId="{EE36CAB8-B523-436F-B6EB-03B8A5F6F91E}" destId="{24FFBA4C-DF04-4B4D-A346-6611BA165D4B}" srcOrd="4" destOrd="0" presId="urn:microsoft.com/office/officeart/2005/8/layout/hierarchy4"/>
    <dgm:cxn modelId="{29565086-9ABF-4033-BBD3-1C567B7D94A7}" type="presParOf" srcId="{24FFBA4C-DF04-4B4D-A346-6611BA165D4B}" destId="{01D182B1-BAEE-426D-977A-907B7812774E}" srcOrd="0" destOrd="0" presId="urn:microsoft.com/office/officeart/2005/8/layout/hierarchy4"/>
    <dgm:cxn modelId="{418B5B2B-8913-4B79-B687-37A4C96D6EAC}" type="presParOf" srcId="{24FFBA4C-DF04-4B4D-A346-6611BA165D4B}" destId="{C9EF9A91-E53F-4863-806C-400DEA4665D3}" srcOrd="1" destOrd="0" presId="urn:microsoft.com/office/officeart/2005/8/layout/hierarchy4"/>
    <dgm:cxn modelId="{90B1B00A-E6F2-4C98-A996-BFBF98F7E2E5}" type="presParOf" srcId="{EE36CAB8-B523-436F-B6EB-03B8A5F6F91E}" destId="{EEFE0297-FF17-485A-B59D-67F3A29552B4}" srcOrd="5" destOrd="0" presId="urn:microsoft.com/office/officeart/2005/8/layout/hierarchy4"/>
    <dgm:cxn modelId="{0B13654F-4E02-43D6-B1CF-3B9AF6621B6F}" type="presParOf" srcId="{EE36CAB8-B523-436F-B6EB-03B8A5F6F91E}" destId="{1FB20DD8-9568-4C1F-A1D1-0CE09EBD4CE8}" srcOrd="6" destOrd="0" presId="urn:microsoft.com/office/officeart/2005/8/layout/hierarchy4"/>
    <dgm:cxn modelId="{1CDA5B2A-9E0B-4F27-98AE-4D541113BA19}" type="presParOf" srcId="{1FB20DD8-9568-4C1F-A1D1-0CE09EBD4CE8}" destId="{00BFBBCE-FF18-485D-962C-1864E4BDDAF7}" srcOrd="0" destOrd="0" presId="urn:microsoft.com/office/officeart/2005/8/layout/hierarchy4"/>
    <dgm:cxn modelId="{8CCE0D08-A860-4767-AA47-95097981ACCD}" type="presParOf" srcId="{1FB20DD8-9568-4C1F-A1D1-0CE09EBD4CE8}" destId="{E7BD9E1F-AD41-460F-B74D-152193A8AA86}" srcOrd="1" destOrd="0" presId="urn:microsoft.com/office/officeart/2005/8/layout/hierarchy4"/>
    <dgm:cxn modelId="{ED7B4FC9-4122-4685-83A2-02D9215B9A27}" type="presParOf" srcId="{EE36CAB8-B523-436F-B6EB-03B8A5F6F91E}" destId="{F032B6F4-A79B-43C9-A2C4-44E2BF4AF0F8}" srcOrd="7" destOrd="0" presId="urn:microsoft.com/office/officeart/2005/8/layout/hierarchy4"/>
    <dgm:cxn modelId="{B2F86E7C-C60F-4B82-A38B-0EEB35952367}" type="presParOf" srcId="{EE36CAB8-B523-436F-B6EB-03B8A5F6F91E}" destId="{A057FFE7-E3CD-46B0-8082-FC3B561B84CB}" srcOrd="8" destOrd="0" presId="urn:microsoft.com/office/officeart/2005/8/layout/hierarchy4"/>
    <dgm:cxn modelId="{0A9A087D-FD2C-48AE-A98D-023F9E69FC55}" type="presParOf" srcId="{A057FFE7-E3CD-46B0-8082-FC3B561B84CB}" destId="{BA100790-517B-4304-BCC2-73701710B3AE}" srcOrd="0" destOrd="0" presId="urn:microsoft.com/office/officeart/2005/8/layout/hierarchy4"/>
    <dgm:cxn modelId="{FFDE8F0D-F7B7-4F4C-9EEE-6E20BB1F5E37}" type="presParOf" srcId="{A057FFE7-E3CD-46B0-8082-FC3B561B84CB}" destId="{5C1CD87C-031E-4835-BFF5-8BFC04B85376}" srcOrd="1" destOrd="0" presId="urn:microsoft.com/office/officeart/2005/8/layout/hierarchy4"/>
    <dgm:cxn modelId="{3105E721-AEFC-4B28-A031-467081282C77}" type="presParOf" srcId="{EE36CAB8-B523-436F-B6EB-03B8A5F6F91E}" destId="{A4FD8197-5D77-4642-956F-03F3D505EDF2}" srcOrd="9" destOrd="0" presId="urn:microsoft.com/office/officeart/2005/8/layout/hierarchy4"/>
    <dgm:cxn modelId="{7467C70F-9972-4604-94F0-1F8D345CC7CA}" type="presParOf" srcId="{EE36CAB8-B523-436F-B6EB-03B8A5F6F91E}" destId="{9A75ADCA-C2E3-4B2C-AEDD-C3C581147469}" srcOrd="10" destOrd="0" presId="urn:microsoft.com/office/officeart/2005/8/layout/hierarchy4"/>
    <dgm:cxn modelId="{A5A24354-078E-4A2B-B14F-ED0A68467F06}" type="presParOf" srcId="{9A75ADCA-C2E3-4B2C-AEDD-C3C581147469}" destId="{6A35A44C-F8A3-4129-ACA6-4B3F3C311D3A}" srcOrd="0" destOrd="0" presId="urn:microsoft.com/office/officeart/2005/8/layout/hierarchy4"/>
    <dgm:cxn modelId="{78A38407-2D6F-42A6-839E-2BA9B3B26C70}" type="presParOf" srcId="{9A75ADCA-C2E3-4B2C-AEDD-C3C581147469}" destId="{FB2A3215-D60C-44B8-B3A0-759B38E1D918}" srcOrd="1" destOrd="0" presId="urn:microsoft.com/office/officeart/2005/8/layout/hierarchy4"/>
    <dgm:cxn modelId="{70D20C59-27F1-437F-9DCE-A04925618681}" type="presParOf" srcId="{EE36CAB8-B523-436F-B6EB-03B8A5F6F91E}" destId="{4C632122-FA6F-4FFE-BC04-2AF838FAB291}" srcOrd="11" destOrd="0" presId="urn:microsoft.com/office/officeart/2005/8/layout/hierarchy4"/>
    <dgm:cxn modelId="{036DE4C9-1B92-4C55-9C33-E4A2803ACF4D}" type="presParOf" srcId="{EE36CAB8-B523-436F-B6EB-03B8A5F6F91E}" destId="{0659188A-3834-45B5-81C4-F74DF63D2102}" srcOrd="12" destOrd="0" presId="urn:microsoft.com/office/officeart/2005/8/layout/hierarchy4"/>
    <dgm:cxn modelId="{7D8FF3A7-691C-4F9F-80B3-FBECDF2DD670}" type="presParOf" srcId="{0659188A-3834-45B5-81C4-F74DF63D2102}" destId="{CD977615-2F77-4BFE-88AB-06A1876EA6E2}" srcOrd="0" destOrd="0" presId="urn:microsoft.com/office/officeart/2005/8/layout/hierarchy4"/>
    <dgm:cxn modelId="{B6C12AAD-A660-4691-89D2-6BB6CFB312F6}" type="presParOf" srcId="{0659188A-3834-45B5-81C4-F74DF63D2102}" destId="{4E5D453E-32DE-492D-9F34-D435157AF7E0}" srcOrd="1" destOrd="0" presId="urn:microsoft.com/office/officeart/2005/8/layout/hierarchy4"/>
    <dgm:cxn modelId="{D4B28DDD-A658-49CD-BDDC-DF9F20402C58}" type="presParOf" srcId="{EE36CAB8-B523-436F-B6EB-03B8A5F6F91E}" destId="{20F9943F-25BB-45BC-A373-F8CDF3878F8B}" srcOrd="13" destOrd="0" presId="urn:microsoft.com/office/officeart/2005/8/layout/hierarchy4"/>
    <dgm:cxn modelId="{2802179C-1819-48CE-B022-7548DD1D5BE7}" type="presParOf" srcId="{EE36CAB8-B523-436F-B6EB-03B8A5F6F91E}" destId="{EF799BBD-402D-4163-AB95-FE57A7170FDB}" srcOrd="14" destOrd="0" presId="urn:microsoft.com/office/officeart/2005/8/layout/hierarchy4"/>
    <dgm:cxn modelId="{5792450F-697B-4435-9058-6E0607B4F52B}" type="presParOf" srcId="{EF799BBD-402D-4163-AB95-FE57A7170FDB}" destId="{6D58F404-DE2D-4A19-8D86-B7BDF54D36DA}" srcOrd="0" destOrd="0" presId="urn:microsoft.com/office/officeart/2005/8/layout/hierarchy4"/>
    <dgm:cxn modelId="{5F35EE00-EF1D-4C64-92A1-2F6EDCFB4E72}" type="presParOf" srcId="{EF799BBD-402D-4163-AB95-FE57A7170FDB}" destId="{9736A594-D392-450E-AFBA-132C5E5DFA7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875D56-1190-4DE0-8A43-293AABF3F9AD}" type="doc">
      <dgm:prSet loTypeId="urn:microsoft.com/office/officeart/2005/8/layout/radial1" loCatId="relationship" qsTypeId="urn:microsoft.com/office/officeart/2005/8/quickstyle/simple1#1" qsCatId="simple" csTypeId="urn:microsoft.com/office/officeart/2005/8/colors/accent1_2#3" csCatId="accent1" phldr="1"/>
      <dgm:spPr/>
    </dgm:pt>
    <dgm:pt modelId="{6CF9559D-BE18-4192-A06E-AA92D07E1E96}">
      <dgm:prSet custT="1"/>
      <dgm:spPr>
        <a:pattFill prst="pct90">
          <a:fgClr>
            <a:schemeClr val="tx2">
              <a:lumMod val="50000"/>
            </a:schemeClr>
          </a:fgClr>
          <a:bgClr>
            <a:schemeClr val="bg1"/>
          </a:bgClr>
        </a:pattFill>
        <a:effectLst>
          <a:glow rad="228600">
            <a:srgbClr val="666633">
              <a:alpha val="57000"/>
            </a:srgbClr>
          </a:glow>
        </a:effectLs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itchFamily="34" charset="0"/>
              <a:cs typeface="Arial" pitchFamily="34" charset="0"/>
            </a:rPr>
            <a:t>Individuals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itchFamily="34" charset="0"/>
              <a:cs typeface="Arial" pitchFamily="34" charset="0"/>
            </a:rPr>
            <a:t>and Families</a:t>
          </a:r>
        </a:p>
      </dgm:t>
    </dgm:pt>
    <dgm:pt modelId="{F3A246A3-3BAA-4FC8-9B03-E1A00C079950}" type="parTrans" cxnId="{65B87249-00B7-4828-AC18-184BC3EDC9F6}">
      <dgm:prSet/>
      <dgm:spPr/>
      <dgm:t>
        <a:bodyPr/>
        <a:lstStyle/>
        <a:p>
          <a:endParaRPr lang="en-US"/>
        </a:p>
      </dgm:t>
    </dgm:pt>
    <dgm:pt modelId="{94D29B66-AC09-4D79-AFA6-58D6048D4498}" type="sibTrans" cxnId="{65B87249-00B7-4828-AC18-184BC3EDC9F6}">
      <dgm:prSet/>
      <dgm:spPr/>
      <dgm:t>
        <a:bodyPr/>
        <a:lstStyle/>
        <a:p>
          <a:endParaRPr lang="en-US"/>
        </a:p>
      </dgm:t>
    </dgm:pt>
    <dgm:pt modelId="{18C6C68E-2860-48C4-9573-1E24340813A1}">
      <dgm:prSet custT="1"/>
      <dgm:spPr>
        <a:solidFill>
          <a:srgbClr val="D26900"/>
        </a:solidFill>
        <a:effectLst>
          <a:glow rad="101600">
            <a:srgbClr val="666633"/>
          </a:glow>
        </a:effectLs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itchFamily="34" charset="0"/>
              <a:cs typeface="Arial" pitchFamily="34" charset="0"/>
            </a:rPr>
            <a:t>HOME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itchFamily="34" charset="0"/>
              <a:cs typeface="Arial" pitchFamily="34" charset="0"/>
            </a:rPr>
            <a:t>↑ Permanent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itchFamily="34" charset="0"/>
              <a:cs typeface="Arial" pitchFamily="34" charset="0"/>
            </a:rPr>
            <a:t>Housing</a:t>
          </a:r>
        </a:p>
      </dgm:t>
    </dgm:pt>
    <dgm:pt modelId="{F9110D8B-9621-42F5-93BB-64FAF31930C4}" type="parTrans" cxnId="{D706AD46-CF54-4092-9592-16343B4E08E5}">
      <dgm:prSet/>
      <dgm:spPr/>
      <dgm:t>
        <a:bodyPr/>
        <a:lstStyle/>
        <a:p>
          <a:endParaRPr lang="en-US" dirty="0"/>
        </a:p>
      </dgm:t>
    </dgm:pt>
    <dgm:pt modelId="{65E2D9C3-9C2A-453F-95AD-5F4DAE480E4B}" type="sibTrans" cxnId="{D706AD46-CF54-4092-9592-16343B4E08E5}">
      <dgm:prSet/>
      <dgm:spPr/>
      <dgm:t>
        <a:bodyPr/>
        <a:lstStyle/>
        <a:p>
          <a:endParaRPr lang="en-US"/>
        </a:p>
      </dgm:t>
    </dgm:pt>
    <dgm:pt modelId="{C9D82B91-C88B-4C65-9FD2-97CE53CF5993}">
      <dgm:prSet custT="1"/>
      <dgm:spPr>
        <a:solidFill>
          <a:srgbClr val="CC9900"/>
        </a:solidFill>
        <a:effectLst>
          <a:glow rad="101600">
            <a:srgbClr val="666633">
              <a:alpha val="90000"/>
            </a:srgbClr>
          </a:glow>
        </a:effectLs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cs typeface="Arial" pitchFamily="34" charset="0"/>
            </a:rPr>
            <a:t>COMMUNITY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cs typeface="Arial" pitchFamily="34" charset="0"/>
            </a:rPr>
            <a:t>↑ Peer/Family/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cs typeface="Arial" pitchFamily="34" charset="0"/>
            </a:rPr>
            <a:t> Recovery Network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cs typeface="Arial" pitchFamily="34" charset="0"/>
            </a:rPr>
            <a:t>Supports</a:t>
          </a:r>
        </a:p>
      </dgm:t>
    </dgm:pt>
    <dgm:pt modelId="{042E99C3-4B2C-43C0-AB48-5E75A26E11F7}" type="parTrans" cxnId="{E826B9A7-D94A-4C42-9C58-AE4684B07111}">
      <dgm:prSet/>
      <dgm:spPr/>
      <dgm:t>
        <a:bodyPr/>
        <a:lstStyle/>
        <a:p>
          <a:endParaRPr lang="en-US" dirty="0"/>
        </a:p>
      </dgm:t>
    </dgm:pt>
    <dgm:pt modelId="{6F9DD66F-65DF-4D97-B4BC-6C09BD91F6E9}" type="sibTrans" cxnId="{E826B9A7-D94A-4C42-9C58-AE4684B07111}">
      <dgm:prSet/>
      <dgm:spPr/>
      <dgm:t>
        <a:bodyPr/>
        <a:lstStyle/>
        <a:p>
          <a:endParaRPr lang="en-US"/>
        </a:p>
      </dgm:t>
    </dgm:pt>
    <dgm:pt modelId="{F5FA884F-6B86-4E47-B193-18599BC753B3}">
      <dgm:prSet custT="1"/>
      <dgm:spPr>
        <a:solidFill>
          <a:srgbClr val="993300"/>
        </a:solidFill>
        <a:effectLst>
          <a:glow rad="101600">
            <a:srgbClr val="666633"/>
          </a:glow>
        </a:effectLs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itchFamily="34" charset="0"/>
              <a:cs typeface="Arial" pitchFamily="34" charset="0"/>
            </a:rPr>
            <a:t>PURPOSE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itchFamily="34" charset="0"/>
              <a:cs typeface="Arial" pitchFamily="34" charset="0"/>
            </a:rPr>
            <a:t>↑ Employment/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itchFamily="34" charset="0"/>
              <a:cs typeface="Arial" pitchFamily="34" charset="0"/>
            </a:rPr>
            <a:t>Education</a:t>
          </a:r>
        </a:p>
      </dgm:t>
    </dgm:pt>
    <dgm:pt modelId="{C0834ED6-BBB6-4193-9B2F-F87673681E8D}" type="parTrans" cxnId="{1A00F041-F32F-4E75-AA72-62DF491D38EF}">
      <dgm:prSet/>
      <dgm:spPr/>
      <dgm:t>
        <a:bodyPr/>
        <a:lstStyle/>
        <a:p>
          <a:endParaRPr lang="en-US" dirty="0"/>
        </a:p>
      </dgm:t>
    </dgm:pt>
    <dgm:pt modelId="{80BCF412-2D51-4148-A062-983E343C3192}" type="sibTrans" cxnId="{1A00F041-F32F-4E75-AA72-62DF491D38EF}">
      <dgm:prSet/>
      <dgm:spPr/>
      <dgm:t>
        <a:bodyPr/>
        <a:lstStyle/>
        <a:p>
          <a:endParaRPr lang="en-US"/>
        </a:p>
      </dgm:t>
    </dgm:pt>
    <dgm:pt modelId="{66686C2E-408B-4CBB-9874-D9F84E9F4A7E}">
      <dgm:prSet custT="1"/>
      <dgm:spPr>
        <a:solidFill>
          <a:schemeClr val="bg2">
            <a:lumMod val="50000"/>
          </a:schemeClr>
        </a:solidFill>
        <a:effectLst>
          <a:glow rad="101600">
            <a:srgbClr val="666633"/>
          </a:glow>
        </a:effectLs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itchFamily="34" charset="0"/>
              <a:cs typeface="Arial" pitchFamily="34" charset="0"/>
            </a:rPr>
            <a:t>HEALTH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itchFamily="34" charset="0"/>
              <a:cs typeface="Arial" pitchFamily="34" charset="0"/>
            </a:rPr>
            <a:t>↑ Recovery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dgm:t>
    </dgm:pt>
    <dgm:pt modelId="{C82C130A-555D-45F1-AF4B-0151DC93FA39}" type="parTrans" cxnId="{46A39738-E952-4DCF-996E-32095F246692}">
      <dgm:prSet/>
      <dgm:spPr/>
      <dgm:t>
        <a:bodyPr/>
        <a:lstStyle/>
        <a:p>
          <a:endParaRPr lang="en-US" dirty="0"/>
        </a:p>
      </dgm:t>
    </dgm:pt>
    <dgm:pt modelId="{739AE5B2-E3FD-4DAE-9ADE-D5FFAACEFE3F}" type="sibTrans" cxnId="{46A39738-E952-4DCF-996E-32095F246692}">
      <dgm:prSet/>
      <dgm:spPr/>
      <dgm:t>
        <a:bodyPr/>
        <a:lstStyle/>
        <a:p>
          <a:endParaRPr lang="en-US"/>
        </a:p>
      </dgm:t>
    </dgm:pt>
    <dgm:pt modelId="{80EC1E94-7538-45F5-B987-B974B3CFA2B7}" type="pres">
      <dgm:prSet presAssocID="{17875D56-1190-4DE0-8A43-293AABF3F9AD}" presName="cycle" presStyleCnt="0">
        <dgm:presLayoutVars>
          <dgm:chMax val="1"/>
          <dgm:dir/>
          <dgm:animLvl val="ctr"/>
          <dgm:resizeHandles val="exact"/>
        </dgm:presLayoutVars>
      </dgm:prSet>
      <dgm:spPr/>
    </dgm:pt>
    <dgm:pt modelId="{9DDEACD1-00D8-458F-9B62-A86B43769D8C}" type="pres">
      <dgm:prSet presAssocID="{6CF9559D-BE18-4192-A06E-AA92D07E1E96}" presName="centerShape" presStyleLbl="node0" presStyleIdx="0" presStyleCnt="1" custScaleX="117449" custScaleY="109645"/>
      <dgm:spPr/>
      <dgm:t>
        <a:bodyPr/>
        <a:lstStyle/>
        <a:p>
          <a:endParaRPr lang="en-US"/>
        </a:p>
      </dgm:t>
    </dgm:pt>
    <dgm:pt modelId="{E5D53D81-9B7A-478D-A72C-4C4C6A7A9535}" type="pres">
      <dgm:prSet presAssocID="{F9110D8B-9621-42F5-93BB-64FAF31930C4}" presName="Name9" presStyleLbl="parChTrans1D2" presStyleIdx="0" presStyleCnt="4"/>
      <dgm:spPr/>
      <dgm:t>
        <a:bodyPr/>
        <a:lstStyle/>
        <a:p>
          <a:endParaRPr lang="en-US"/>
        </a:p>
      </dgm:t>
    </dgm:pt>
    <dgm:pt modelId="{C294794E-7C33-42BE-A46B-422C226A6B17}" type="pres">
      <dgm:prSet presAssocID="{F9110D8B-9621-42F5-93BB-64FAF31930C4}" presName="connTx" presStyleLbl="parChTrans1D2" presStyleIdx="0" presStyleCnt="4"/>
      <dgm:spPr/>
      <dgm:t>
        <a:bodyPr/>
        <a:lstStyle/>
        <a:p>
          <a:endParaRPr lang="en-US"/>
        </a:p>
      </dgm:t>
    </dgm:pt>
    <dgm:pt modelId="{8E27F31F-21FF-4728-9292-B3AC19E38D4B}" type="pres">
      <dgm:prSet presAssocID="{18C6C68E-2860-48C4-9573-1E24340813A1}" presName="node" presStyleLbl="node1" presStyleIdx="0" presStyleCnt="4" custScaleX="159400" custScaleY="101523">
        <dgm:presLayoutVars>
          <dgm:bulletEnabled val="1"/>
        </dgm:presLayoutVars>
      </dgm:prSet>
      <dgm:spPr/>
      <dgm:t>
        <a:bodyPr/>
        <a:lstStyle/>
        <a:p>
          <a:endParaRPr lang="en-US"/>
        </a:p>
      </dgm:t>
    </dgm:pt>
    <dgm:pt modelId="{FB5E5AE0-5553-4ECB-9B6A-BD600D8DBFC9}" type="pres">
      <dgm:prSet presAssocID="{042E99C3-4B2C-43C0-AB48-5E75A26E11F7}" presName="Name9" presStyleLbl="parChTrans1D2" presStyleIdx="1" presStyleCnt="4"/>
      <dgm:spPr/>
      <dgm:t>
        <a:bodyPr/>
        <a:lstStyle/>
        <a:p>
          <a:endParaRPr lang="en-US"/>
        </a:p>
      </dgm:t>
    </dgm:pt>
    <dgm:pt modelId="{2746DE8B-B97D-45A9-910A-B271F1B58FC8}" type="pres">
      <dgm:prSet presAssocID="{042E99C3-4B2C-43C0-AB48-5E75A26E11F7}" presName="connTx" presStyleLbl="parChTrans1D2" presStyleIdx="1" presStyleCnt="4"/>
      <dgm:spPr/>
      <dgm:t>
        <a:bodyPr/>
        <a:lstStyle/>
        <a:p>
          <a:endParaRPr lang="en-US"/>
        </a:p>
      </dgm:t>
    </dgm:pt>
    <dgm:pt modelId="{6506A718-5205-41E1-AC69-4681A9400AC0}" type="pres">
      <dgm:prSet presAssocID="{C9D82B91-C88B-4C65-9FD2-97CE53CF5993}" presName="node" presStyleLbl="node1" presStyleIdx="1" presStyleCnt="4" custScaleX="143208" custRadScaleRad="136355" custRadScaleInc="-116">
        <dgm:presLayoutVars>
          <dgm:bulletEnabled val="1"/>
        </dgm:presLayoutVars>
      </dgm:prSet>
      <dgm:spPr/>
      <dgm:t>
        <a:bodyPr/>
        <a:lstStyle/>
        <a:p>
          <a:endParaRPr lang="en-US"/>
        </a:p>
      </dgm:t>
    </dgm:pt>
    <dgm:pt modelId="{F2B2172B-0372-4B44-9F45-40CADC1B6180}" type="pres">
      <dgm:prSet presAssocID="{C0834ED6-BBB6-4193-9B2F-F87673681E8D}" presName="Name9" presStyleLbl="parChTrans1D2" presStyleIdx="2" presStyleCnt="4"/>
      <dgm:spPr/>
      <dgm:t>
        <a:bodyPr/>
        <a:lstStyle/>
        <a:p>
          <a:endParaRPr lang="en-US"/>
        </a:p>
      </dgm:t>
    </dgm:pt>
    <dgm:pt modelId="{A774F2D6-C252-4577-8412-0AFD21A2C2A6}" type="pres">
      <dgm:prSet presAssocID="{C0834ED6-BBB6-4193-9B2F-F87673681E8D}" presName="connTx" presStyleLbl="parChTrans1D2" presStyleIdx="2" presStyleCnt="4"/>
      <dgm:spPr/>
      <dgm:t>
        <a:bodyPr/>
        <a:lstStyle/>
        <a:p>
          <a:endParaRPr lang="en-US"/>
        </a:p>
      </dgm:t>
    </dgm:pt>
    <dgm:pt modelId="{B2A598EE-AEED-4A95-B2AE-115C802854F1}" type="pres">
      <dgm:prSet presAssocID="{F5FA884F-6B86-4E47-B193-18599BC753B3}" presName="node" presStyleLbl="node1" presStyleIdx="2" presStyleCnt="4" custScaleX="159443" custScaleY="96636">
        <dgm:presLayoutVars>
          <dgm:bulletEnabled val="1"/>
        </dgm:presLayoutVars>
      </dgm:prSet>
      <dgm:spPr/>
      <dgm:t>
        <a:bodyPr/>
        <a:lstStyle/>
        <a:p>
          <a:endParaRPr lang="en-US"/>
        </a:p>
      </dgm:t>
    </dgm:pt>
    <dgm:pt modelId="{6E7A5AC0-E0AC-4D2A-9588-D5FEF5226B45}" type="pres">
      <dgm:prSet presAssocID="{C82C130A-555D-45F1-AF4B-0151DC93FA39}" presName="Name9" presStyleLbl="parChTrans1D2" presStyleIdx="3" presStyleCnt="4"/>
      <dgm:spPr/>
      <dgm:t>
        <a:bodyPr/>
        <a:lstStyle/>
        <a:p>
          <a:endParaRPr lang="en-US"/>
        </a:p>
      </dgm:t>
    </dgm:pt>
    <dgm:pt modelId="{29AE52BF-0B17-4F7F-A12C-9E6EF4385A95}" type="pres">
      <dgm:prSet presAssocID="{C82C130A-555D-45F1-AF4B-0151DC93FA39}" presName="connTx" presStyleLbl="parChTrans1D2" presStyleIdx="3" presStyleCnt="4"/>
      <dgm:spPr/>
      <dgm:t>
        <a:bodyPr/>
        <a:lstStyle/>
        <a:p>
          <a:endParaRPr lang="en-US"/>
        </a:p>
      </dgm:t>
    </dgm:pt>
    <dgm:pt modelId="{3264E858-D039-4093-996A-B88E173C9609}" type="pres">
      <dgm:prSet presAssocID="{66686C2E-408B-4CBB-9874-D9F84E9F4A7E}" presName="node" presStyleLbl="node1" presStyleIdx="3" presStyleCnt="4" custScaleX="149774" custScaleY="98641" custRadScaleRad="127159" custRadScaleInc="647">
        <dgm:presLayoutVars>
          <dgm:bulletEnabled val="1"/>
        </dgm:presLayoutVars>
      </dgm:prSet>
      <dgm:spPr/>
      <dgm:t>
        <a:bodyPr/>
        <a:lstStyle/>
        <a:p>
          <a:endParaRPr lang="en-US"/>
        </a:p>
      </dgm:t>
    </dgm:pt>
  </dgm:ptLst>
  <dgm:cxnLst>
    <dgm:cxn modelId="{86BF04BC-21AA-4903-A7E2-743E72640AB7}" type="presOf" srcId="{F9110D8B-9621-42F5-93BB-64FAF31930C4}" destId="{E5D53D81-9B7A-478D-A72C-4C4C6A7A9535}" srcOrd="0" destOrd="0" presId="urn:microsoft.com/office/officeart/2005/8/layout/radial1"/>
    <dgm:cxn modelId="{BF323669-F9B2-499F-AF17-60EB0F0DD1B9}" type="presOf" srcId="{17875D56-1190-4DE0-8A43-293AABF3F9AD}" destId="{80EC1E94-7538-45F5-B987-B974B3CFA2B7}" srcOrd="0" destOrd="0" presId="urn:microsoft.com/office/officeart/2005/8/layout/radial1"/>
    <dgm:cxn modelId="{25F537CD-777F-4986-B999-18F02DAEC74C}" type="presOf" srcId="{C9D82B91-C88B-4C65-9FD2-97CE53CF5993}" destId="{6506A718-5205-41E1-AC69-4681A9400AC0}" srcOrd="0" destOrd="0" presId="urn:microsoft.com/office/officeart/2005/8/layout/radial1"/>
    <dgm:cxn modelId="{D706AD46-CF54-4092-9592-16343B4E08E5}" srcId="{6CF9559D-BE18-4192-A06E-AA92D07E1E96}" destId="{18C6C68E-2860-48C4-9573-1E24340813A1}" srcOrd="0" destOrd="0" parTransId="{F9110D8B-9621-42F5-93BB-64FAF31930C4}" sibTransId="{65E2D9C3-9C2A-453F-95AD-5F4DAE480E4B}"/>
    <dgm:cxn modelId="{DF7BB725-4658-44D2-8D2D-3637221D116B}" type="presOf" srcId="{C82C130A-555D-45F1-AF4B-0151DC93FA39}" destId="{6E7A5AC0-E0AC-4D2A-9588-D5FEF5226B45}" srcOrd="0" destOrd="0" presId="urn:microsoft.com/office/officeart/2005/8/layout/radial1"/>
    <dgm:cxn modelId="{1C4C7F3D-353A-4555-9180-4CFE990ECB42}" type="presOf" srcId="{6CF9559D-BE18-4192-A06E-AA92D07E1E96}" destId="{9DDEACD1-00D8-458F-9B62-A86B43769D8C}" srcOrd="0" destOrd="0" presId="urn:microsoft.com/office/officeart/2005/8/layout/radial1"/>
    <dgm:cxn modelId="{46A39738-E952-4DCF-996E-32095F246692}" srcId="{6CF9559D-BE18-4192-A06E-AA92D07E1E96}" destId="{66686C2E-408B-4CBB-9874-D9F84E9F4A7E}" srcOrd="3" destOrd="0" parTransId="{C82C130A-555D-45F1-AF4B-0151DC93FA39}" sibTransId="{739AE5B2-E3FD-4DAE-9ADE-D5FFAACEFE3F}"/>
    <dgm:cxn modelId="{1A00F041-F32F-4E75-AA72-62DF491D38EF}" srcId="{6CF9559D-BE18-4192-A06E-AA92D07E1E96}" destId="{F5FA884F-6B86-4E47-B193-18599BC753B3}" srcOrd="2" destOrd="0" parTransId="{C0834ED6-BBB6-4193-9B2F-F87673681E8D}" sibTransId="{80BCF412-2D51-4148-A062-983E343C3192}"/>
    <dgm:cxn modelId="{E5AD3F2D-8721-4E61-B010-F170DCE366EB}" type="presOf" srcId="{18C6C68E-2860-48C4-9573-1E24340813A1}" destId="{8E27F31F-21FF-4728-9292-B3AC19E38D4B}" srcOrd="0" destOrd="0" presId="urn:microsoft.com/office/officeart/2005/8/layout/radial1"/>
    <dgm:cxn modelId="{E826B9A7-D94A-4C42-9C58-AE4684B07111}" srcId="{6CF9559D-BE18-4192-A06E-AA92D07E1E96}" destId="{C9D82B91-C88B-4C65-9FD2-97CE53CF5993}" srcOrd="1" destOrd="0" parTransId="{042E99C3-4B2C-43C0-AB48-5E75A26E11F7}" sibTransId="{6F9DD66F-65DF-4D97-B4BC-6C09BD91F6E9}"/>
    <dgm:cxn modelId="{65B87249-00B7-4828-AC18-184BC3EDC9F6}" srcId="{17875D56-1190-4DE0-8A43-293AABF3F9AD}" destId="{6CF9559D-BE18-4192-A06E-AA92D07E1E96}" srcOrd="0" destOrd="0" parTransId="{F3A246A3-3BAA-4FC8-9B03-E1A00C079950}" sibTransId="{94D29B66-AC09-4D79-AFA6-58D6048D4498}"/>
    <dgm:cxn modelId="{63875DD3-334B-490A-800C-0D7DE2E26E13}" type="presOf" srcId="{F5FA884F-6B86-4E47-B193-18599BC753B3}" destId="{B2A598EE-AEED-4A95-B2AE-115C802854F1}" srcOrd="0" destOrd="0" presId="urn:microsoft.com/office/officeart/2005/8/layout/radial1"/>
    <dgm:cxn modelId="{132BC10B-B81A-4F1D-9F9D-7F7F36BE611B}" type="presOf" srcId="{042E99C3-4B2C-43C0-AB48-5E75A26E11F7}" destId="{FB5E5AE0-5553-4ECB-9B6A-BD600D8DBFC9}" srcOrd="0" destOrd="0" presId="urn:microsoft.com/office/officeart/2005/8/layout/radial1"/>
    <dgm:cxn modelId="{BD4982DE-39DD-4592-ACC0-87FB4ED3EA22}" type="presOf" srcId="{66686C2E-408B-4CBB-9874-D9F84E9F4A7E}" destId="{3264E858-D039-4093-996A-B88E173C9609}" srcOrd="0" destOrd="0" presId="urn:microsoft.com/office/officeart/2005/8/layout/radial1"/>
    <dgm:cxn modelId="{0F883A71-7133-4459-B936-67A1ACE985AD}" type="presOf" srcId="{042E99C3-4B2C-43C0-AB48-5E75A26E11F7}" destId="{2746DE8B-B97D-45A9-910A-B271F1B58FC8}" srcOrd="1" destOrd="0" presId="urn:microsoft.com/office/officeart/2005/8/layout/radial1"/>
    <dgm:cxn modelId="{2EE178AC-D030-4B35-BAEA-711DFE671829}" type="presOf" srcId="{C82C130A-555D-45F1-AF4B-0151DC93FA39}" destId="{29AE52BF-0B17-4F7F-A12C-9E6EF4385A95}" srcOrd="1" destOrd="0" presId="urn:microsoft.com/office/officeart/2005/8/layout/radial1"/>
    <dgm:cxn modelId="{0713D083-4710-4F1E-938F-9AEBA6B5A571}" type="presOf" srcId="{F9110D8B-9621-42F5-93BB-64FAF31930C4}" destId="{C294794E-7C33-42BE-A46B-422C226A6B17}" srcOrd="1" destOrd="0" presId="urn:microsoft.com/office/officeart/2005/8/layout/radial1"/>
    <dgm:cxn modelId="{3958AC0D-B7C7-417E-9317-FBE71E39A60B}" type="presOf" srcId="{C0834ED6-BBB6-4193-9B2F-F87673681E8D}" destId="{A774F2D6-C252-4577-8412-0AFD21A2C2A6}" srcOrd="1" destOrd="0" presId="urn:microsoft.com/office/officeart/2005/8/layout/radial1"/>
    <dgm:cxn modelId="{89A435C9-C3DD-42CB-8CE5-033EFD6A4E40}" type="presOf" srcId="{C0834ED6-BBB6-4193-9B2F-F87673681E8D}" destId="{F2B2172B-0372-4B44-9F45-40CADC1B6180}" srcOrd="0" destOrd="0" presId="urn:microsoft.com/office/officeart/2005/8/layout/radial1"/>
    <dgm:cxn modelId="{44CA7F35-4162-479C-9EC8-A53F6D0B1509}" type="presParOf" srcId="{80EC1E94-7538-45F5-B987-B974B3CFA2B7}" destId="{9DDEACD1-00D8-458F-9B62-A86B43769D8C}" srcOrd="0" destOrd="0" presId="urn:microsoft.com/office/officeart/2005/8/layout/radial1"/>
    <dgm:cxn modelId="{FC1DAF16-E50C-430A-8C6A-15B23A5A38A0}" type="presParOf" srcId="{80EC1E94-7538-45F5-B987-B974B3CFA2B7}" destId="{E5D53D81-9B7A-478D-A72C-4C4C6A7A9535}" srcOrd="1" destOrd="0" presId="urn:microsoft.com/office/officeart/2005/8/layout/radial1"/>
    <dgm:cxn modelId="{46572AA9-82DC-4B5C-8F14-E94A1A835231}" type="presParOf" srcId="{E5D53D81-9B7A-478D-A72C-4C4C6A7A9535}" destId="{C294794E-7C33-42BE-A46B-422C226A6B17}" srcOrd="0" destOrd="0" presId="urn:microsoft.com/office/officeart/2005/8/layout/radial1"/>
    <dgm:cxn modelId="{A489F08F-3C9E-4403-9F77-EAEAF9228E34}" type="presParOf" srcId="{80EC1E94-7538-45F5-B987-B974B3CFA2B7}" destId="{8E27F31F-21FF-4728-9292-B3AC19E38D4B}" srcOrd="2" destOrd="0" presId="urn:microsoft.com/office/officeart/2005/8/layout/radial1"/>
    <dgm:cxn modelId="{CEEC2F9B-A47D-4592-A288-55178992E309}" type="presParOf" srcId="{80EC1E94-7538-45F5-B987-B974B3CFA2B7}" destId="{FB5E5AE0-5553-4ECB-9B6A-BD600D8DBFC9}" srcOrd="3" destOrd="0" presId="urn:microsoft.com/office/officeart/2005/8/layout/radial1"/>
    <dgm:cxn modelId="{2A1AF967-DFC4-4891-AAA2-4C68E2EECC28}" type="presParOf" srcId="{FB5E5AE0-5553-4ECB-9B6A-BD600D8DBFC9}" destId="{2746DE8B-B97D-45A9-910A-B271F1B58FC8}" srcOrd="0" destOrd="0" presId="urn:microsoft.com/office/officeart/2005/8/layout/radial1"/>
    <dgm:cxn modelId="{579BE426-7286-4D04-A788-D72724AAD20F}" type="presParOf" srcId="{80EC1E94-7538-45F5-B987-B974B3CFA2B7}" destId="{6506A718-5205-41E1-AC69-4681A9400AC0}" srcOrd="4" destOrd="0" presId="urn:microsoft.com/office/officeart/2005/8/layout/radial1"/>
    <dgm:cxn modelId="{090DDD5E-DE49-4100-975C-7CE98748E501}" type="presParOf" srcId="{80EC1E94-7538-45F5-B987-B974B3CFA2B7}" destId="{F2B2172B-0372-4B44-9F45-40CADC1B6180}" srcOrd="5" destOrd="0" presId="urn:microsoft.com/office/officeart/2005/8/layout/radial1"/>
    <dgm:cxn modelId="{CB271422-31BD-46DB-9676-587553D0E09E}" type="presParOf" srcId="{F2B2172B-0372-4B44-9F45-40CADC1B6180}" destId="{A774F2D6-C252-4577-8412-0AFD21A2C2A6}" srcOrd="0" destOrd="0" presId="urn:microsoft.com/office/officeart/2005/8/layout/radial1"/>
    <dgm:cxn modelId="{E8EF6D13-B18B-441F-93FA-4299E05A601F}" type="presParOf" srcId="{80EC1E94-7538-45F5-B987-B974B3CFA2B7}" destId="{B2A598EE-AEED-4A95-B2AE-115C802854F1}" srcOrd="6" destOrd="0" presId="urn:microsoft.com/office/officeart/2005/8/layout/radial1"/>
    <dgm:cxn modelId="{AF9CF2E4-9E58-4093-9FCA-F46D8297E170}" type="presParOf" srcId="{80EC1E94-7538-45F5-B987-B974B3CFA2B7}" destId="{6E7A5AC0-E0AC-4D2A-9588-D5FEF5226B45}" srcOrd="7" destOrd="0" presId="urn:microsoft.com/office/officeart/2005/8/layout/radial1"/>
    <dgm:cxn modelId="{2AADC8DD-B292-4DB8-89A9-F6ADBAB12176}" type="presParOf" srcId="{6E7A5AC0-E0AC-4D2A-9588-D5FEF5226B45}" destId="{29AE52BF-0B17-4F7F-A12C-9E6EF4385A95}" srcOrd="0" destOrd="0" presId="urn:microsoft.com/office/officeart/2005/8/layout/radial1"/>
    <dgm:cxn modelId="{77178085-CC14-4668-B0B3-93041460DA1B}" type="presParOf" srcId="{80EC1E94-7538-45F5-B987-B974B3CFA2B7}" destId="{3264E858-D039-4093-996A-B88E173C9609}"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A046D-F446-4660-97BF-CB3E10C058B7}">
      <dsp:nvSpPr>
        <dsp:cNvPr id="0" name=""/>
        <dsp:cNvSpPr/>
      </dsp:nvSpPr>
      <dsp:spPr>
        <a:xfrm>
          <a:off x="-5341080" y="-817996"/>
          <a:ext cx="6360393" cy="6360393"/>
        </a:xfrm>
        <a:prstGeom prst="blockArc">
          <a:avLst>
            <a:gd name="adj1" fmla="val 18900000"/>
            <a:gd name="adj2" fmla="val 2700000"/>
            <a:gd name="adj3" fmla="val 340"/>
          </a:avLst>
        </a:prstGeom>
        <a:solidFill>
          <a:schemeClr val="bg1">
            <a:lumMod val="75000"/>
          </a:schemeClr>
        </a:solid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sp>
    <dsp:sp modelId="{DD241D0E-AB25-4349-BF8B-18E212B8D26B}">
      <dsp:nvSpPr>
        <dsp:cNvPr id="0" name=""/>
        <dsp:cNvSpPr/>
      </dsp:nvSpPr>
      <dsp:spPr>
        <a:xfrm>
          <a:off x="655746" y="318103"/>
          <a:ext cx="8346856" cy="1253553"/>
        </a:xfrm>
        <a:prstGeom prst="rect">
          <a:avLst/>
        </a:prstGeom>
        <a:solidFill>
          <a:schemeClr val="bg2">
            <a:lumMod val="75000"/>
          </a:schemeClr>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998"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solidFill>
                <a:schemeClr val="tx1">
                  <a:lumMod val="75000"/>
                  <a:lumOff val="25000"/>
                </a:schemeClr>
              </a:solidFill>
            </a:rPr>
            <a:t>CHANGING HEALTH CARE ENVIRONMENT </a:t>
          </a:r>
          <a:endParaRPr lang="en-US" sz="3200" b="1" kern="1200" dirty="0">
            <a:solidFill>
              <a:schemeClr val="tx1">
                <a:lumMod val="75000"/>
                <a:lumOff val="25000"/>
              </a:schemeClr>
            </a:solidFill>
          </a:endParaRPr>
        </a:p>
      </dsp:txBody>
      <dsp:txXfrm>
        <a:off x="655746" y="318103"/>
        <a:ext cx="8346856" cy="1253553"/>
      </dsp:txXfrm>
    </dsp:sp>
    <dsp:sp modelId="{7ED7D8DA-2C99-4CA3-9969-C876EEF56BF1}">
      <dsp:nvSpPr>
        <dsp:cNvPr id="0" name=""/>
        <dsp:cNvSpPr/>
      </dsp:nvSpPr>
      <dsp:spPr>
        <a:xfrm>
          <a:off x="65196" y="354330"/>
          <a:ext cx="1181099" cy="1181099"/>
        </a:xfrm>
        <a:prstGeom prst="ellipse">
          <a:avLst/>
        </a:prstGeom>
        <a:solidFill>
          <a:srgbClr val="800000"/>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sp>
    <dsp:sp modelId="{A8C8EC25-6F27-4E51-8058-271367244EC5}">
      <dsp:nvSpPr>
        <dsp:cNvPr id="0" name=""/>
        <dsp:cNvSpPr/>
      </dsp:nvSpPr>
      <dsp:spPr>
        <a:xfrm>
          <a:off x="999210" y="1750560"/>
          <a:ext cx="8003392" cy="1223279"/>
        </a:xfrm>
        <a:prstGeom prst="rect">
          <a:avLst/>
        </a:prstGeom>
        <a:solidFill>
          <a:schemeClr val="bg2">
            <a:lumMod val="75000"/>
          </a:schemeClr>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998"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solidFill>
                <a:schemeClr val="tx1">
                  <a:lumMod val="75000"/>
                  <a:lumOff val="25000"/>
                </a:schemeClr>
              </a:solidFill>
            </a:rPr>
            <a:t>BEHAVIORAL HEALTH AS PUBLIC HEALTH </a:t>
          </a:r>
          <a:endParaRPr lang="en-US" sz="3200" b="1" kern="1200" dirty="0">
            <a:solidFill>
              <a:schemeClr val="tx1">
                <a:lumMod val="75000"/>
                <a:lumOff val="25000"/>
              </a:schemeClr>
            </a:solidFill>
          </a:endParaRPr>
        </a:p>
      </dsp:txBody>
      <dsp:txXfrm>
        <a:off x="999210" y="1750560"/>
        <a:ext cx="8003392" cy="1223279"/>
      </dsp:txXfrm>
    </dsp:sp>
    <dsp:sp modelId="{68292E60-1E6C-4DC2-80F2-74D4711490C3}">
      <dsp:nvSpPr>
        <dsp:cNvPr id="0" name=""/>
        <dsp:cNvSpPr/>
      </dsp:nvSpPr>
      <dsp:spPr>
        <a:xfrm>
          <a:off x="368845" y="1737079"/>
          <a:ext cx="1181099" cy="1181099"/>
        </a:xfrm>
        <a:prstGeom prst="ellipse">
          <a:avLst/>
        </a:prstGeom>
        <a:solidFill>
          <a:srgbClr val="800000"/>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sp>
    <dsp:sp modelId="{D502666C-EE2A-4C11-AA5E-386F4DF92E7C}">
      <dsp:nvSpPr>
        <dsp:cNvPr id="0" name=""/>
        <dsp:cNvSpPr/>
      </dsp:nvSpPr>
      <dsp:spPr>
        <a:xfrm>
          <a:off x="655746" y="3183012"/>
          <a:ext cx="8346856" cy="1193014"/>
        </a:xfrm>
        <a:prstGeom prst="rect">
          <a:avLst/>
        </a:prstGeom>
        <a:solidFill>
          <a:schemeClr val="bg2">
            <a:lumMod val="75000"/>
          </a:schemeClr>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998"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solidFill>
                <a:schemeClr val="tx1">
                  <a:lumMod val="75000"/>
                  <a:lumOff val="25000"/>
                </a:schemeClr>
              </a:solidFill>
            </a:rPr>
            <a:t>SAMHSA’S STRATEGIC INITIATIVES</a:t>
          </a:r>
          <a:endParaRPr lang="en-US" sz="3200" b="1" kern="1200" dirty="0">
            <a:solidFill>
              <a:schemeClr val="tx1">
                <a:lumMod val="75000"/>
                <a:lumOff val="25000"/>
              </a:schemeClr>
            </a:solidFill>
          </a:endParaRPr>
        </a:p>
      </dsp:txBody>
      <dsp:txXfrm>
        <a:off x="655746" y="3183012"/>
        <a:ext cx="8346856" cy="1193014"/>
      </dsp:txXfrm>
    </dsp:sp>
    <dsp:sp modelId="{5FFDAF15-CF25-46CC-9F23-4D1D49E2B54C}">
      <dsp:nvSpPr>
        <dsp:cNvPr id="0" name=""/>
        <dsp:cNvSpPr/>
      </dsp:nvSpPr>
      <dsp:spPr>
        <a:xfrm>
          <a:off x="65196" y="3188970"/>
          <a:ext cx="1181099" cy="1181099"/>
        </a:xfrm>
        <a:prstGeom prst="ellipse">
          <a:avLst/>
        </a:prstGeom>
        <a:solidFill>
          <a:srgbClr val="800000"/>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09816-6729-458E-AEB7-75EEECA7CDA4}">
      <dsp:nvSpPr>
        <dsp:cNvPr id="0" name=""/>
        <dsp:cNvSpPr/>
      </dsp:nvSpPr>
      <dsp:spPr>
        <a:xfrm rot="5400000">
          <a:off x="324200" y="3159470"/>
          <a:ext cx="969715" cy="1613585"/>
        </a:xfrm>
        <a:prstGeom prst="corner">
          <a:avLst>
            <a:gd name="adj1" fmla="val 16120"/>
            <a:gd name="adj2" fmla="val 16110"/>
          </a:avLst>
        </a:prstGeom>
        <a:solidFill>
          <a:srgbClr val="800000"/>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3BD27698-FEEF-484B-A18A-BACAB8778671}">
      <dsp:nvSpPr>
        <dsp:cNvPr id="0" name=""/>
        <dsp:cNvSpPr/>
      </dsp:nvSpPr>
      <dsp:spPr>
        <a:xfrm>
          <a:off x="114591" y="3632828"/>
          <a:ext cx="1557459" cy="1276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Increased Security &amp; Police Protection</a:t>
          </a:r>
          <a:endParaRPr lang="en-US" sz="2400" kern="1200" dirty="0"/>
        </a:p>
      </dsp:txBody>
      <dsp:txXfrm>
        <a:off x="114591" y="3632828"/>
        <a:ext cx="1557459" cy="1276930"/>
      </dsp:txXfrm>
    </dsp:sp>
    <dsp:sp modelId="{F8827225-ED01-42B3-865A-0285CF5751FE}">
      <dsp:nvSpPr>
        <dsp:cNvPr id="0" name=""/>
        <dsp:cNvSpPr/>
      </dsp:nvSpPr>
      <dsp:spPr>
        <a:xfrm>
          <a:off x="1346839" y="3031919"/>
          <a:ext cx="274859" cy="274859"/>
        </a:xfrm>
        <a:prstGeom prst="triangle">
          <a:avLst>
            <a:gd name="adj" fmla="val 100000"/>
          </a:avLst>
        </a:prstGeom>
        <a:solidFill>
          <a:srgbClr val="666633"/>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3175B782-F66B-49E9-B323-20318D88CC71}">
      <dsp:nvSpPr>
        <dsp:cNvPr id="0" name=""/>
        <dsp:cNvSpPr/>
      </dsp:nvSpPr>
      <dsp:spPr>
        <a:xfrm rot="5400000">
          <a:off x="2160518" y="2356037"/>
          <a:ext cx="969715" cy="1613585"/>
        </a:xfrm>
        <a:prstGeom prst="corner">
          <a:avLst>
            <a:gd name="adj1" fmla="val 16120"/>
            <a:gd name="adj2" fmla="val 16110"/>
          </a:avLst>
        </a:prstGeom>
        <a:solidFill>
          <a:schemeClr val="accent4">
            <a:lumMod val="5000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3324CDF-3743-41B3-AACA-DCA775C84EAC}">
      <dsp:nvSpPr>
        <dsp:cNvPr id="0" name=""/>
        <dsp:cNvSpPr/>
      </dsp:nvSpPr>
      <dsp:spPr>
        <a:xfrm>
          <a:off x="1949650" y="2855958"/>
          <a:ext cx="1655557" cy="19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Tightened Background Checks &amp; Access to Weapons</a:t>
          </a:r>
          <a:endParaRPr lang="en-US" sz="2400" kern="1200" dirty="0"/>
        </a:p>
      </dsp:txBody>
      <dsp:txXfrm>
        <a:off x="1949650" y="2855958"/>
        <a:ext cx="1655557" cy="1983698"/>
      </dsp:txXfrm>
    </dsp:sp>
    <dsp:sp modelId="{4C23AAEA-4AB5-4380-9EC6-A7E922AF96DC}">
      <dsp:nvSpPr>
        <dsp:cNvPr id="0" name=""/>
        <dsp:cNvSpPr/>
      </dsp:nvSpPr>
      <dsp:spPr>
        <a:xfrm>
          <a:off x="3180543" y="2237243"/>
          <a:ext cx="274859" cy="274859"/>
        </a:xfrm>
        <a:prstGeom prst="triangle">
          <a:avLst>
            <a:gd name="adj" fmla="val 100000"/>
          </a:avLst>
        </a:prstGeom>
        <a:solidFill>
          <a:schemeClr val="tx2">
            <a:lumMod val="5000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21AB4193-F459-4516-8137-4566C40B949B}">
      <dsp:nvSpPr>
        <dsp:cNvPr id="0" name=""/>
        <dsp:cNvSpPr/>
      </dsp:nvSpPr>
      <dsp:spPr>
        <a:xfrm rot="5400000">
          <a:off x="4029624" y="1513552"/>
          <a:ext cx="969715" cy="1613585"/>
        </a:xfrm>
        <a:prstGeom prst="corner">
          <a:avLst>
            <a:gd name="adj1" fmla="val 16120"/>
            <a:gd name="adj2" fmla="val 16110"/>
          </a:avLst>
        </a:prstGeom>
        <a:solidFill>
          <a:srgbClr val="984807"/>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B325AE1-C74E-479F-B02E-5F3F0F6519CC}">
      <dsp:nvSpPr>
        <dsp:cNvPr id="0" name=""/>
        <dsp:cNvSpPr/>
      </dsp:nvSpPr>
      <dsp:spPr>
        <a:xfrm>
          <a:off x="3820104" y="1945247"/>
          <a:ext cx="1847688" cy="2079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ts val="0"/>
            </a:spcAft>
          </a:pPr>
          <a:r>
            <a:rPr lang="en-US" sz="2400" kern="1200" dirty="0" smtClean="0"/>
            <a:t>Legal </a:t>
          </a:r>
        </a:p>
        <a:p>
          <a:pPr lvl="0" algn="l" defTabSz="1066800">
            <a:lnSpc>
              <a:spcPct val="90000"/>
            </a:lnSpc>
            <a:spcBef>
              <a:spcPct val="0"/>
            </a:spcBef>
            <a:spcAft>
              <a:spcPts val="0"/>
            </a:spcAft>
          </a:pPr>
          <a:r>
            <a:rPr lang="en-US" sz="2400" kern="1200" dirty="0" smtClean="0"/>
            <a:t>Control of Perpetrators &amp; Their Treatment</a:t>
          </a:r>
          <a:endParaRPr lang="en-US" sz="2400" kern="1200" dirty="0"/>
        </a:p>
      </dsp:txBody>
      <dsp:txXfrm>
        <a:off x="3820104" y="1945247"/>
        <a:ext cx="1847688" cy="2079315"/>
      </dsp:txXfrm>
    </dsp:sp>
    <dsp:sp modelId="{B5C0A559-9E0A-42A3-91A8-7A30206EA8C2}">
      <dsp:nvSpPr>
        <dsp:cNvPr id="0" name=""/>
        <dsp:cNvSpPr/>
      </dsp:nvSpPr>
      <dsp:spPr>
        <a:xfrm>
          <a:off x="5049650" y="1394758"/>
          <a:ext cx="274859" cy="274859"/>
        </a:xfrm>
        <a:prstGeom prst="triangle">
          <a:avLst>
            <a:gd name="adj" fmla="val 100000"/>
          </a:avLst>
        </a:prstGeom>
        <a:solidFill>
          <a:srgbClr val="800000"/>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D473F17-9311-4248-A252-5196E9A171AD}">
      <dsp:nvSpPr>
        <dsp:cNvPr id="0" name=""/>
        <dsp:cNvSpPr/>
      </dsp:nvSpPr>
      <dsp:spPr>
        <a:xfrm rot="5400000">
          <a:off x="5894632" y="628409"/>
          <a:ext cx="969715" cy="1613585"/>
        </a:xfrm>
        <a:prstGeom prst="corner">
          <a:avLst>
            <a:gd name="adj1" fmla="val 16120"/>
            <a:gd name="adj2" fmla="val 16110"/>
          </a:avLst>
        </a:prstGeom>
        <a:solidFill>
          <a:srgbClr val="666633"/>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43523C5-EAC0-4F7D-9925-16AD731C9EAC}">
      <dsp:nvSpPr>
        <dsp:cNvPr id="0" name=""/>
        <dsp:cNvSpPr/>
      </dsp:nvSpPr>
      <dsp:spPr>
        <a:xfrm>
          <a:off x="5725099" y="1022239"/>
          <a:ext cx="1506662" cy="2139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More Jail Cells, Shelters, Juvenile Justice Facilities</a:t>
          </a:r>
          <a:endParaRPr lang="en-US" sz="2400" kern="1200" dirty="0"/>
        </a:p>
      </dsp:txBody>
      <dsp:txXfrm>
        <a:off x="5725099" y="1022239"/>
        <a:ext cx="1506662" cy="2139343"/>
      </dsp:txXfrm>
    </dsp:sp>
    <dsp:sp modelId="{37444B49-5740-43E3-9929-173EC04448D7}">
      <dsp:nvSpPr>
        <dsp:cNvPr id="0" name=""/>
        <dsp:cNvSpPr/>
      </dsp:nvSpPr>
      <dsp:spPr>
        <a:xfrm>
          <a:off x="6847952" y="522260"/>
          <a:ext cx="274859" cy="274859"/>
        </a:xfrm>
        <a:prstGeom prst="triangle">
          <a:avLst>
            <a:gd name="adj" fmla="val 100000"/>
          </a:avLst>
        </a:prstGeom>
        <a:solidFill>
          <a:schemeClr val="accent4">
            <a:lumMod val="5000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0203A76D-99B2-41F0-8BB4-3DF4E6571CE6}">
      <dsp:nvSpPr>
        <dsp:cNvPr id="0" name=""/>
        <dsp:cNvSpPr/>
      </dsp:nvSpPr>
      <dsp:spPr>
        <a:xfrm rot="5400000">
          <a:off x="7623131" y="70218"/>
          <a:ext cx="969715" cy="1613585"/>
        </a:xfrm>
        <a:prstGeom prst="corner">
          <a:avLst>
            <a:gd name="adj1" fmla="val 16120"/>
            <a:gd name="adj2" fmla="val 16110"/>
          </a:avLst>
        </a:prstGeom>
        <a:solidFill>
          <a:schemeClr val="tx2">
            <a:lumMod val="5000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13F1B53-8ADC-45EE-AFCA-C792CCFCB132}">
      <dsp:nvSpPr>
        <dsp:cNvPr id="0" name=""/>
        <dsp:cNvSpPr/>
      </dsp:nvSpPr>
      <dsp:spPr>
        <a:xfrm>
          <a:off x="7383257" y="486965"/>
          <a:ext cx="1689761" cy="1471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Institutional System &amp; Provider Oversight</a:t>
          </a:r>
          <a:endParaRPr lang="en-US" sz="2400" kern="1200" dirty="0"/>
        </a:p>
      </dsp:txBody>
      <dsp:txXfrm>
        <a:off x="7383257" y="486965"/>
        <a:ext cx="1689761" cy="14718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A9120-77AB-475A-90AF-DEA95687FE50}">
      <dsp:nvSpPr>
        <dsp:cNvPr id="0" name=""/>
        <dsp:cNvSpPr/>
      </dsp:nvSpPr>
      <dsp:spPr>
        <a:xfrm>
          <a:off x="67616" y="15128"/>
          <a:ext cx="9000180" cy="2142361"/>
        </a:xfrm>
        <a:prstGeom prst="roundRect">
          <a:avLst>
            <a:gd name="adj" fmla="val 10000"/>
          </a:avLst>
        </a:prstGeom>
        <a:solidFill>
          <a:srgbClr val="49583A"/>
        </a:solidFill>
        <a:ln w="25400" cap="flat" cmpd="sng" algn="ctr">
          <a:solidFill>
            <a:schemeClr val="lt1">
              <a:hueOff val="0"/>
              <a:satOff val="0"/>
              <a:lumOff val="0"/>
              <a:alphaOff val="0"/>
            </a:schemeClr>
          </a:solidFill>
          <a:prstDash val="solid"/>
        </a:ln>
        <a:effectLst/>
        <a:scene3d>
          <a:camera prst="perspectiveAbove"/>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AIM: Improving the Nation’s Behavioral Health (1-4)</a:t>
          </a:r>
        </a:p>
        <a:p>
          <a:pPr lvl="0" algn="ctr" defTabSz="1422400">
            <a:lnSpc>
              <a:spcPct val="90000"/>
            </a:lnSpc>
            <a:spcBef>
              <a:spcPct val="0"/>
            </a:spcBef>
            <a:spcAft>
              <a:spcPct val="35000"/>
            </a:spcAft>
          </a:pPr>
          <a:r>
            <a:rPr lang="en-US" sz="3200" kern="1200" dirty="0" smtClean="0"/>
            <a:t>AIM: Transforming Health Care in America (5-6)</a:t>
          </a:r>
        </a:p>
        <a:p>
          <a:pPr lvl="0" algn="ctr" defTabSz="1422400">
            <a:lnSpc>
              <a:spcPct val="90000"/>
            </a:lnSpc>
            <a:spcBef>
              <a:spcPct val="0"/>
            </a:spcBef>
            <a:spcAft>
              <a:spcPct val="35000"/>
            </a:spcAft>
          </a:pPr>
          <a:r>
            <a:rPr lang="en-US" sz="3200" kern="1200" dirty="0" smtClean="0"/>
            <a:t>AIM: Achieving Excellence in Operations (7-8)</a:t>
          </a:r>
          <a:endParaRPr lang="en-US" sz="3200" b="1" kern="1200" dirty="0">
            <a:solidFill>
              <a:schemeClr val="bg1">
                <a:lumMod val="95000"/>
              </a:schemeClr>
            </a:solidFill>
          </a:endParaRPr>
        </a:p>
      </dsp:txBody>
      <dsp:txXfrm>
        <a:off x="130364" y="77876"/>
        <a:ext cx="8874684" cy="2016865"/>
      </dsp:txXfrm>
    </dsp:sp>
    <dsp:sp modelId="{49CEC9BB-CEC2-4335-8D0B-9E062C6F7AEF}">
      <dsp:nvSpPr>
        <dsp:cNvPr id="0" name=""/>
        <dsp:cNvSpPr/>
      </dsp:nvSpPr>
      <dsp:spPr>
        <a:xfrm>
          <a:off x="4261" y="2392550"/>
          <a:ext cx="1063749" cy="2253741"/>
        </a:xfrm>
        <a:prstGeom prst="roundRect">
          <a:avLst>
            <a:gd name="adj" fmla="val 10000"/>
          </a:avLst>
        </a:prstGeom>
        <a:solidFill>
          <a:srgbClr val="7C2E2C"/>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1</a:t>
          </a:r>
        </a:p>
        <a:p>
          <a:pPr lvl="0" algn="ctr" defTabSz="622300">
            <a:lnSpc>
              <a:spcPct val="90000"/>
            </a:lnSpc>
            <a:spcBef>
              <a:spcPct val="0"/>
            </a:spcBef>
            <a:spcAft>
              <a:spcPct val="35000"/>
            </a:spcAft>
          </a:pPr>
          <a:r>
            <a:rPr lang="en-US" sz="1400" kern="1200" dirty="0" smtClean="0"/>
            <a:t>Prevention</a:t>
          </a:r>
          <a:endParaRPr lang="en-US" sz="1400" kern="1200" dirty="0"/>
        </a:p>
      </dsp:txBody>
      <dsp:txXfrm>
        <a:off x="35417" y="2423706"/>
        <a:ext cx="1001437" cy="2191429"/>
      </dsp:txXfrm>
    </dsp:sp>
    <dsp:sp modelId="{CDE6D028-AF36-4EEA-9A20-B25368F62E00}">
      <dsp:nvSpPr>
        <dsp:cNvPr id="0" name=""/>
        <dsp:cNvSpPr/>
      </dsp:nvSpPr>
      <dsp:spPr>
        <a:xfrm>
          <a:off x="1157365" y="2392550"/>
          <a:ext cx="1063749" cy="2253741"/>
        </a:xfrm>
        <a:prstGeom prst="roundRect">
          <a:avLst>
            <a:gd name="adj" fmla="val 10000"/>
          </a:avLst>
        </a:prstGeom>
        <a:solidFill>
          <a:srgbClr val="54597E"/>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2</a:t>
          </a:r>
        </a:p>
        <a:p>
          <a:pPr lvl="0" algn="ctr" defTabSz="622300">
            <a:lnSpc>
              <a:spcPct val="90000"/>
            </a:lnSpc>
            <a:spcBef>
              <a:spcPct val="0"/>
            </a:spcBef>
            <a:spcAft>
              <a:spcPct val="35000"/>
            </a:spcAft>
          </a:pPr>
          <a:r>
            <a:rPr lang="en-US" sz="1400" kern="1200" dirty="0" smtClean="0"/>
            <a:t>Trauma and Justice</a:t>
          </a:r>
          <a:endParaRPr lang="en-US" sz="1400" kern="1200" dirty="0"/>
        </a:p>
      </dsp:txBody>
      <dsp:txXfrm>
        <a:off x="1188521" y="2423706"/>
        <a:ext cx="1001437" cy="2191429"/>
      </dsp:txXfrm>
    </dsp:sp>
    <dsp:sp modelId="{01D182B1-BAEE-426D-977A-907B7812774E}">
      <dsp:nvSpPr>
        <dsp:cNvPr id="0" name=""/>
        <dsp:cNvSpPr/>
      </dsp:nvSpPr>
      <dsp:spPr>
        <a:xfrm>
          <a:off x="2310469" y="2392550"/>
          <a:ext cx="1063749" cy="2253741"/>
        </a:xfrm>
        <a:prstGeom prst="roundRect">
          <a:avLst>
            <a:gd name="adj" fmla="val 10000"/>
          </a:avLst>
        </a:prstGeom>
        <a:solidFill>
          <a:schemeClr val="accent6">
            <a:lumMod val="5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latin typeface="Arial"/>
              <a:cs typeface="Arial"/>
            </a:rPr>
            <a:t>3</a:t>
          </a:r>
          <a:endParaRPr lang="en-US" sz="1400" kern="1200" dirty="0" smtClean="0">
            <a:latin typeface="Arial"/>
            <a:cs typeface="Arial"/>
          </a:endParaRPr>
        </a:p>
        <a:p>
          <a:pPr lvl="0" algn="ctr" defTabSz="622300">
            <a:lnSpc>
              <a:spcPct val="90000"/>
            </a:lnSpc>
            <a:spcBef>
              <a:spcPct val="0"/>
            </a:spcBef>
            <a:spcAft>
              <a:spcPct val="35000"/>
            </a:spcAft>
          </a:pPr>
          <a:r>
            <a:rPr lang="en-US" sz="1400" kern="1200" dirty="0" smtClean="0"/>
            <a:t>Military Families</a:t>
          </a:r>
          <a:endParaRPr lang="en-US" sz="1400" kern="1200" dirty="0"/>
        </a:p>
      </dsp:txBody>
      <dsp:txXfrm>
        <a:off x="2341625" y="2423706"/>
        <a:ext cx="1001437" cy="2191429"/>
      </dsp:txXfrm>
    </dsp:sp>
    <dsp:sp modelId="{00BFBBCE-FF18-485D-962C-1864E4BDDAF7}">
      <dsp:nvSpPr>
        <dsp:cNvPr id="0" name=""/>
        <dsp:cNvSpPr/>
      </dsp:nvSpPr>
      <dsp:spPr>
        <a:xfrm>
          <a:off x="3463573" y="2392550"/>
          <a:ext cx="1063749" cy="2253741"/>
        </a:xfrm>
        <a:prstGeom prst="roundRect">
          <a:avLst>
            <a:gd name="adj" fmla="val 10000"/>
          </a:avLst>
        </a:prstGeom>
        <a:solidFill>
          <a:schemeClr val="bg2">
            <a:lumMod val="5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4</a:t>
          </a:r>
        </a:p>
        <a:p>
          <a:pPr lvl="0" algn="ctr" defTabSz="622300">
            <a:lnSpc>
              <a:spcPct val="90000"/>
            </a:lnSpc>
            <a:spcBef>
              <a:spcPct val="0"/>
            </a:spcBef>
            <a:spcAft>
              <a:spcPct val="35000"/>
            </a:spcAft>
          </a:pPr>
          <a:r>
            <a:rPr lang="en-US" sz="1400" kern="1200" dirty="0" smtClean="0"/>
            <a:t>Recovery Support</a:t>
          </a:r>
          <a:endParaRPr lang="en-US" sz="1400" kern="1200" dirty="0"/>
        </a:p>
      </dsp:txBody>
      <dsp:txXfrm>
        <a:off x="3494729" y="2423706"/>
        <a:ext cx="1001437" cy="2191429"/>
      </dsp:txXfrm>
    </dsp:sp>
    <dsp:sp modelId="{BA100790-517B-4304-BCC2-73701710B3AE}">
      <dsp:nvSpPr>
        <dsp:cNvPr id="0" name=""/>
        <dsp:cNvSpPr/>
      </dsp:nvSpPr>
      <dsp:spPr>
        <a:xfrm>
          <a:off x="4616677" y="2392550"/>
          <a:ext cx="1063749" cy="2253741"/>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latin typeface="Arial"/>
              <a:cs typeface="Arial"/>
            </a:rPr>
            <a:t>5</a:t>
          </a:r>
          <a:endParaRPr lang="en-US" sz="1400" kern="1200" dirty="0" smtClean="0">
            <a:latin typeface="Arial"/>
            <a:cs typeface="Arial"/>
          </a:endParaRPr>
        </a:p>
        <a:p>
          <a:pPr lvl="0" algn="ctr" defTabSz="622300">
            <a:lnSpc>
              <a:spcPct val="90000"/>
            </a:lnSpc>
            <a:spcBef>
              <a:spcPct val="0"/>
            </a:spcBef>
            <a:spcAft>
              <a:spcPct val="35000"/>
            </a:spcAft>
          </a:pPr>
          <a:r>
            <a:rPr lang="en-US" sz="1400" kern="1200" dirty="0" smtClean="0"/>
            <a:t>Health Reform</a:t>
          </a:r>
          <a:endParaRPr lang="en-US" sz="1400" kern="1200" dirty="0"/>
        </a:p>
      </dsp:txBody>
      <dsp:txXfrm>
        <a:off x="4647833" y="2423706"/>
        <a:ext cx="1001437" cy="2191429"/>
      </dsp:txXfrm>
    </dsp:sp>
    <dsp:sp modelId="{6A35A44C-F8A3-4129-ACA6-4B3F3C311D3A}">
      <dsp:nvSpPr>
        <dsp:cNvPr id="0" name=""/>
        <dsp:cNvSpPr/>
      </dsp:nvSpPr>
      <dsp:spPr>
        <a:xfrm>
          <a:off x="5769781" y="2392550"/>
          <a:ext cx="1063749" cy="2253741"/>
        </a:xfrm>
        <a:prstGeom prst="roundRect">
          <a:avLst>
            <a:gd name="adj" fmla="val 10000"/>
          </a:avLst>
        </a:prstGeom>
        <a:solidFill>
          <a:srgbClr val="996600">
            <a:alpha val="92549"/>
          </a:srgb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6</a:t>
          </a:r>
        </a:p>
        <a:p>
          <a:pPr lvl="0" algn="ctr" defTabSz="622300">
            <a:lnSpc>
              <a:spcPct val="90000"/>
            </a:lnSpc>
            <a:spcBef>
              <a:spcPct val="0"/>
            </a:spcBef>
            <a:spcAft>
              <a:spcPct val="35000"/>
            </a:spcAft>
          </a:pPr>
          <a:r>
            <a:rPr lang="en-US" sz="1400" kern="1200" dirty="0" smtClean="0"/>
            <a:t>Health Information Technology</a:t>
          </a:r>
          <a:endParaRPr lang="en-US" sz="1400" kern="1200" dirty="0"/>
        </a:p>
      </dsp:txBody>
      <dsp:txXfrm>
        <a:off x="5800937" y="2423706"/>
        <a:ext cx="1001437" cy="2191429"/>
      </dsp:txXfrm>
    </dsp:sp>
    <dsp:sp modelId="{CD977615-2F77-4BFE-88AB-06A1876EA6E2}">
      <dsp:nvSpPr>
        <dsp:cNvPr id="0" name=""/>
        <dsp:cNvSpPr/>
      </dsp:nvSpPr>
      <dsp:spPr>
        <a:xfrm>
          <a:off x="6922885" y="2392550"/>
          <a:ext cx="1063749" cy="2253741"/>
        </a:xfrm>
        <a:prstGeom prst="roundRect">
          <a:avLst>
            <a:gd name="adj" fmla="val 10000"/>
          </a:avLst>
        </a:prstGeom>
        <a:solidFill>
          <a:srgbClr val="415944"/>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7</a:t>
          </a:r>
        </a:p>
        <a:p>
          <a:pPr lvl="0" algn="ctr" defTabSz="622300">
            <a:lnSpc>
              <a:spcPct val="90000"/>
            </a:lnSpc>
            <a:spcBef>
              <a:spcPct val="0"/>
            </a:spcBef>
            <a:spcAft>
              <a:spcPct val="35000"/>
            </a:spcAft>
          </a:pPr>
          <a:r>
            <a:rPr lang="en-US" sz="1400" kern="1200" dirty="0" smtClean="0"/>
            <a:t>Data, Outcomes &amp; Quality</a:t>
          </a:r>
          <a:endParaRPr lang="en-US" sz="1400" kern="1200" dirty="0"/>
        </a:p>
      </dsp:txBody>
      <dsp:txXfrm>
        <a:off x="6954041" y="2423706"/>
        <a:ext cx="1001437" cy="2191429"/>
      </dsp:txXfrm>
    </dsp:sp>
    <dsp:sp modelId="{6D58F404-DE2D-4A19-8D86-B7BDF54D36DA}">
      <dsp:nvSpPr>
        <dsp:cNvPr id="0" name=""/>
        <dsp:cNvSpPr/>
      </dsp:nvSpPr>
      <dsp:spPr>
        <a:xfrm>
          <a:off x="8075989" y="2392550"/>
          <a:ext cx="1063749" cy="2253741"/>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8</a:t>
          </a:r>
        </a:p>
        <a:p>
          <a:pPr lvl="0" algn="ctr" defTabSz="622300">
            <a:lnSpc>
              <a:spcPct val="90000"/>
            </a:lnSpc>
            <a:spcBef>
              <a:spcPct val="0"/>
            </a:spcBef>
            <a:spcAft>
              <a:spcPct val="35000"/>
            </a:spcAft>
          </a:pPr>
          <a:r>
            <a:rPr lang="en-US" sz="1400" kern="1200" dirty="0" smtClean="0"/>
            <a:t>Public Awareness &amp; Support</a:t>
          </a:r>
          <a:endParaRPr lang="en-US" sz="1400" kern="1200" dirty="0"/>
        </a:p>
      </dsp:txBody>
      <dsp:txXfrm>
        <a:off x="8107145" y="2423706"/>
        <a:ext cx="1001437" cy="21914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EACD1-00D8-458F-9B62-A86B43769D8C}">
      <dsp:nvSpPr>
        <dsp:cNvPr id="0" name=""/>
        <dsp:cNvSpPr/>
      </dsp:nvSpPr>
      <dsp:spPr>
        <a:xfrm>
          <a:off x="2814807" y="1718572"/>
          <a:ext cx="1577273" cy="1472469"/>
        </a:xfrm>
        <a:prstGeom prst="ellipse">
          <a:avLst/>
        </a:prstGeom>
        <a:pattFill prst="pct90">
          <a:fgClr>
            <a:schemeClr val="tx2">
              <a:lumMod val="50000"/>
            </a:schemeClr>
          </a:fgClr>
          <a:bgClr>
            <a:schemeClr val="bg1"/>
          </a:bgClr>
        </a:pattFill>
        <a:ln w="25400" cap="flat" cmpd="sng" algn="ctr">
          <a:solidFill>
            <a:schemeClr val="lt1">
              <a:hueOff val="0"/>
              <a:satOff val="0"/>
              <a:lumOff val="0"/>
              <a:alphaOff val="0"/>
            </a:schemeClr>
          </a:solidFill>
          <a:prstDash val="solid"/>
        </a:ln>
        <a:effectLst>
          <a:glow rad="228600">
            <a:srgbClr val="666633">
              <a:alpha val="57000"/>
            </a:srgbClr>
          </a:glo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bg1"/>
              </a:solidFill>
              <a:effectLst/>
              <a:latin typeface="Arial" pitchFamily="34" charset="0"/>
              <a:cs typeface="Arial" pitchFamily="34" charset="0"/>
            </a:rPr>
            <a:t>Individuals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bg1"/>
              </a:solidFill>
              <a:effectLst/>
              <a:latin typeface="Arial" pitchFamily="34" charset="0"/>
              <a:cs typeface="Arial" pitchFamily="34" charset="0"/>
            </a:rPr>
            <a:t>and Families</a:t>
          </a:r>
        </a:p>
      </dsp:txBody>
      <dsp:txXfrm>
        <a:off x="3045793" y="1934210"/>
        <a:ext cx="1115301" cy="1041193"/>
      </dsp:txXfrm>
    </dsp:sp>
    <dsp:sp modelId="{E5D53D81-9B7A-478D-A72C-4C4C6A7A9535}">
      <dsp:nvSpPr>
        <dsp:cNvPr id="0" name=""/>
        <dsp:cNvSpPr/>
      </dsp:nvSpPr>
      <dsp:spPr>
        <a:xfrm rot="16200000">
          <a:off x="3438386" y="1536640"/>
          <a:ext cx="330115" cy="33747"/>
        </a:xfrm>
        <a:custGeom>
          <a:avLst/>
          <a:gdLst/>
          <a:ahLst/>
          <a:cxnLst/>
          <a:rect l="0" t="0" r="0" b="0"/>
          <a:pathLst>
            <a:path>
              <a:moveTo>
                <a:pt x="0" y="16873"/>
              </a:moveTo>
              <a:lnTo>
                <a:pt x="330115" y="168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595191" y="1545261"/>
        <a:ext cx="16505" cy="16505"/>
      </dsp:txXfrm>
    </dsp:sp>
    <dsp:sp modelId="{8E27F31F-21FF-4728-9292-B3AC19E38D4B}">
      <dsp:nvSpPr>
        <dsp:cNvPr id="0" name=""/>
        <dsp:cNvSpPr/>
      </dsp:nvSpPr>
      <dsp:spPr>
        <a:xfrm>
          <a:off x="2533118" y="25060"/>
          <a:ext cx="2140651" cy="1363396"/>
        </a:xfrm>
        <a:prstGeom prst="ellipse">
          <a:avLst/>
        </a:prstGeom>
        <a:solidFill>
          <a:srgbClr val="D26900"/>
        </a:solidFill>
        <a:ln w="25400" cap="flat" cmpd="sng" algn="ctr">
          <a:solidFill>
            <a:schemeClr val="lt1">
              <a:hueOff val="0"/>
              <a:satOff val="0"/>
              <a:lumOff val="0"/>
              <a:alphaOff val="0"/>
            </a:schemeClr>
          </a:solidFill>
          <a:prstDash val="solid"/>
        </a:ln>
        <a:effectLst>
          <a:glow rad="101600">
            <a:srgbClr val="666633"/>
          </a:glo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bg1"/>
              </a:solidFill>
              <a:effectLst/>
              <a:latin typeface="Arial" pitchFamily="34" charset="0"/>
              <a:cs typeface="Arial" pitchFamily="34" charset="0"/>
            </a:rPr>
            <a:t>HOME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bg1"/>
              </a:solidFill>
              <a:effectLst/>
              <a:latin typeface="Arial" pitchFamily="34" charset="0"/>
              <a:cs typeface="Arial" pitchFamily="34" charset="0"/>
            </a:rPr>
            <a:t>↑ Permanent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bg1"/>
              </a:solidFill>
              <a:effectLst/>
              <a:latin typeface="Arial" pitchFamily="34" charset="0"/>
              <a:cs typeface="Arial" pitchFamily="34" charset="0"/>
            </a:rPr>
            <a:t>Housing</a:t>
          </a:r>
        </a:p>
      </dsp:txBody>
      <dsp:txXfrm>
        <a:off x="2846609" y="224725"/>
        <a:ext cx="1513669" cy="964066"/>
      </dsp:txXfrm>
    </dsp:sp>
    <dsp:sp modelId="{FB5E5AE0-5553-4ECB-9B6A-BD600D8DBFC9}">
      <dsp:nvSpPr>
        <dsp:cNvPr id="0" name=""/>
        <dsp:cNvSpPr/>
      </dsp:nvSpPr>
      <dsp:spPr>
        <a:xfrm rot="21596868">
          <a:off x="4392080" y="2436926"/>
          <a:ext cx="633314" cy="33747"/>
        </a:xfrm>
        <a:custGeom>
          <a:avLst/>
          <a:gdLst/>
          <a:ahLst/>
          <a:cxnLst/>
          <a:rect l="0" t="0" r="0" b="0"/>
          <a:pathLst>
            <a:path>
              <a:moveTo>
                <a:pt x="0" y="16873"/>
              </a:moveTo>
              <a:lnTo>
                <a:pt x="633314" y="168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692904" y="2437967"/>
        <a:ext cx="31665" cy="31665"/>
      </dsp:txXfrm>
    </dsp:sp>
    <dsp:sp modelId="{6506A718-5205-41E1-AC69-4681A9400AC0}">
      <dsp:nvSpPr>
        <dsp:cNvPr id="0" name=""/>
        <dsp:cNvSpPr/>
      </dsp:nvSpPr>
      <dsp:spPr>
        <a:xfrm>
          <a:off x="5025394" y="1781164"/>
          <a:ext cx="1923201" cy="1342943"/>
        </a:xfrm>
        <a:prstGeom prst="ellipse">
          <a:avLst/>
        </a:prstGeom>
        <a:solidFill>
          <a:srgbClr val="CC9900"/>
        </a:solidFill>
        <a:ln w="25400" cap="flat" cmpd="sng" algn="ctr">
          <a:solidFill>
            <a:schemeClr val="lt1">
              <a:hueOff val="0"/>
              <a:satOff val="0"/>
              <a:lumOff val="0"/>
              <a:alphaOff val="0"/>
            </a:schemeClr>
          </a:solidFill>
          <a:prstDash val="solid"/>
        </a:ln>
        <a:effectLst>
          <a:glow rad="101600">
            <a:srgbClr val="666633">
              <a:alpha val="90000"/>
            </a:srgbClr>
          </a:glow>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bg1"/>
              </a:solidFill>
              <a:effectLst/>
              <a:latin typeface="Arial" pitchFamily="34" charset="0"/>
              <a:cs typeface="Arial" pitchFamily="34" charset="0"/>
            </a:rPr>
            <a:t>COMMUNITY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bg1"/>
              </a:solidFill>
              <a:effectLst/>
              <a:latin typeface="Arial" pitchFamily="34" charset="0"/>
              <a:cs typeface="Arial" pitchFamily="34" charset="0"/>
            </a:rPr>
            <a:t>↑ Peer/Family/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bg1"/>
              </a:solidFill>
              <a:effectLst/>
              <a:latin typeface="Arial" pitchFamily="34" charset="0"/>
              <a:cs typeface="Arial" pitchFamily="34" charset="0"/>
            </a:rPr>
            <a:t> Recovery Network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bg1"/>
              </a:solidFill>
              <a:effectLst/>
              <a:latin typeface="Arial" pitchFamily="34" charset="0"/>
              <a:cs typeface="Arial" pitchFamily="34" charset="0"/>
            </a:rPr>
            <a:t>Supports</a:t>
          </a:r>
        </a:p>
      </dsp:txBody>
      <dsp:txXfrm>
        <a:off x="5307040" y="1977833"/>
        <a:ext cx="1359909" cy="949605"/>
      </dsp:txXfrm>
    </dsp:sp>
    <dsp:sp modelId="{F2B2172B-0372-4B44-9F45-40CADC1B6180}">
      <dsp:nvSpPr>
        <dsp:cNvPr id="0" name=""/>
        <dsp:cNvSpPr/>
      </dsp:nvSpPr>
      <dsp:spPr>
        <a:xfrm rot="5400000">
          <a:off x="3421979" y="3355633"/>
          <a:ext cx="362930" cy="33747"/>
        </a:xfrm>
        <a:custGeom>
          <a:avLst/>
          <a:gdLst/>
          <a:ahLst/>
          <a:cxnLst/>
          <a:rect l="0" t="0" r="0" b="0"/>
          <a:pathLst>
            <a:path>
              <a:moveTo>
                <a:pt x="0" y="16873"/>
              </a:moveTo>
              <a:lnTo>
                <a:pt x="362930" y="168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594371" y="3363434"/>
        <a:ext cx="18146" cy="18146"/>
      </dsp:txXfrm>
    </dsp:sp>
    <dsp:sp modelId="{B2A598EE-AEED-4A95-B2AE-115C802854F1}">
      <dsp:nvSpPr>
        <dsp:cNvPr id="0" name=""/>
        <dsp:cNvSpPr/>
      </dsp:nvSpPr>
      <dsp:spPr>
        <a:xfrm>
          <a:off x="2532830" y="3553972"/>
          <a:ext cx="2141228" cy="1297766"/>
        </a:xfrm>
        <a:prstGeom prst="ellipse">
          <a:avLst/>
        </a:prstGeom>
        <a:solidFill>
          <a:srgbClr val="993300"/>
        </a:solidFill>
        <a:ln w="25400" cap="flat" cmpd="sng" algn="ctr">
          <a:solidFill>
            <a:schemeClr val="lt1">
              <a:hueOff val="0"/>
              <a:satOff val="0"/>
              <a:lumOff val="0"/>
              <a:alphaOff val="0"/>
            </a:schemeClr>
          </a:solidFill>
          <a:prstDash val="solid"/>
        </a:ln>
        <a:effectLst>
          <a:glow rad="101600">
            <a:srgbClr val="666633"/>
          </a:glo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bg1"/>
              </a:solidFill>
              <a:effectLst/>
              <a:latin typeface="Arial" pitchFamily="34" charset="0"/>
              <a:cs typeface="Arial" pitchFamily="34" charset="0"/>
            </a:rPr>
            <a:t>PURPOSE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bg1"/>
              </a:solidFill>
              <a:effectLst/>
              <a:latin typeface="Arial" pitchFamily="34" charset="0"/>
              <a:cs typeface="Arial" pitchFamily="34" charset="0"/>
            </a:rPr>
            <a:t>↑ Employment/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bg1"/>
              </a:solidFill>
              <a:effectLst/>
              <a:latin typeface="Arial" pitchFamily="34" charset="0"/>
              <a:cs typeface="Arial" pitchFamily="34" charset="0"/>
            </a:rPr>
            <a:t>Education</a:t>
          </a:r>
        </a:p>
      </dsp:txBody>
      <dsp:txXfrm>
        <a:off x="2846406" y="3744025"/>
        <a:ext cx="1514076" cy="917660"/>
      </dsp:txXfrm>
    </dsp:sp>
    <dsp:sp modelId="{6E7A5AC0-E0AC-4D2A-9588-D5FEF5226B45}">
      <dsp:nvSpPr>
        <dsp:cNvPr id="0" name=""/>
        <dsp:cNvSpPr/>
      </dsp:nvSpPr>
      <dsp:spPr>
        <a:xfrm rot="10817469">
          <a:off x="2386328" y="2432837"/>
          <a:ext cx="428493" cy="33747"/>
        </a:xfrm>
        <a:custGeom>
          <a:avLst/>
          <a:gdLst/>
          <a:ahLst/>
          <a:cxnLst/>
          <a:rect l="0" t="0" r="0" b="0"/>
          <a:pathLst>
            <a:path>
              <a:moveTo>
                <a:pt x="0" y="16873"/>
              </a:moveTo>
              <a:lnTo>
                <a:pt x="428493" y="168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589863" y="2438998"/>
        <a:ext cx="21424" cy="21424"/>
      </dsp:txXfrm>
    </dsp:sp>
    <dsp:sp modelId="{3264E858-D039-4093-996A-B88E173C9609}">
      <dsp:nvSpPr>
        <dsp:cNvPr id="0" name=""/>
        <dsp:cNvSpPr/>
      </dsp:nvSpPr>
      <dsp:spPr>
        <a:xfrm>
          <a:off x="374982" y="1781166"/>
          <a:ext cx="2011379" cy="1324692"/>
        </a:xfrm>
        <a:prstGeom prst="ellipse">
          <a:avLst/>
        </a:prstGeom>
        <a:solidFill>
          <a:schemeClr val="bg2">
            <a:lumMod val="50000"/>
          </a:schemeClr>
        </a:solidFill>
        <a:ln w="25400" cap="flat" cmpd="sng" algn="ctr">
          <a:solidFill>
            <a:schemeClr val="lt1">
              <a:hueOff val="0"/>
              <a:satOff val="0"/>
              <a:lumOff val="0"/>
              <a:alphaOff val="0"/>
            </a:schemeClr>
          </a:solidFill>
          <a:prstDash val="solid"/>
        </a:ln>
        <a:effectLst>
          <a:glow rad="101600">
            <a:srgbClr val="666633"/>
          </a:glo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bg1"/>
              </a:solidFill>
              <a:effectLst/>
              <a:latin typeface="Arial" pitchFamily="34" charset="0"/>
              <a:cs typeface="Arial" pitchFamily="34" charset="0"/>
            </a:rPr>
            <a:t>HEALTH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bg1"/>
              </a:solidFill>
              <a:effectLst/>
              <a:latin typeface="Arial" pitchFamily="34" charset="0"/>
              <a:cs typeface="Arial" pitchFamily="34" charset="0"/>
            </a:rPr>
            <a:t>↑ Recovery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kern="1200" cap="none" normalizeH="0" baseline="0" dirty="0" smtClean="0">
            <a:ln>
              <a:noFill/>
            </a:ln>
            <a:solidFill>
              <a:schemeClr val="tx1"/>
            </a:solidFill>
            <a:effectLst/>
            <a:latin typeface="Arial" pitchFamily="34" charset="0"/>
            <a:cs typeface="Arial" pitchFamily="34" charset="0"/>
          </a:endParaRPr>
        </a:p>
      </dsp:txBody>
      <dsp:txXfrm>
        <a:off x="669542" y="1975163"/>
        <a:ext cx="1422259" cy="93669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drawings/drawing1.xml><?xml version="1.0" encoding="utf-8"?>
<c:userShapes xmlns:c="http://schemas.openxmlformats.org/drawingml/2006/chart">
  <cdr:relSizeAnchor xmlns:cdr="http://schemas.openxmlformats.org/drawingml/2006/chartDrawing">
    <cdr:from>
      <cdr:x>0.41667</cdr:x>
      <cdr:y>0.19505</cdr:y>
    </cdr:from>
    <cdr:to>
      <cdr:x>0.52778</cdr:x>
      <cdr:y>0.26667</cdr:y>
    </cdr:to>
    <cdr:sp macro="" textlink="">
      <cdr:nvSpPr>
        <cdr:cNvPr id="2" name="TextBox 5"/>
        <cdr:cNvSpPr txBox="1"/>
      </cdr:nvSpPr>
      <cdr:spPr>
        <a:xfrm xmlns:a="http://schemas.openxmlformats.org/drawingml/2006/main">
          <a:off x="3429000" y="838200"/>
          <a:ext cx="914391"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US" sz="1400" b="1" dirty="0" smtClean="0"/>
            <a:t>$3,599 M</a:t>
          </a:r>
          <a:endParaRPr lang="en-US" sz="1400" b="1" dirty="0"/>
        </a:p>
      </cdr:txBody>
    </cdr:sp>
  </cdr:relSizeAnchor>
  <cdr:relSizeAnchor xmlns:cdr="http://schemas.openxmlformats.org/drawingml/2006/chartDrawing">
    <cdr:from>
      <cdr:x>0.27778</cdr:x>
      <cdr:y>0.19505</cdr:y>
    </cdr:from>
    <cdr:to>
      <cdr:x>0.38889</cdr:x>
      <cdr:y>0.26667</cdr:y>
    </cdr:to>
    <cdr:sp macro="" textlink="">
      <cdr:nvSpPr>
        <cdr:cNvPr id="3" name="TextBox 5"/>
        <cdr:cNvSpPr txBox="1"/>
      </cdr:nvSpPr>
      <cdr:spPr>
        <a:xfrm xmlns:a="http://schemas.openxmlformats.org/drawingml/2006/main">
          <a:off x="2286000" y="838200"/>
          <a:ext cx="914391"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US" sz="1400" b="1" dirty="0" smtClean="0"/>
            <a:t>$3,583 M</a:t>
          </a:r>
          <a:endParaRPr lang="en-US" sz="1400" b="1" dirty="0"/>
        </a:p>
      </cdr:txBody>
    </cdr:sp>
  </cdr:relSizeAnchor>
  <cdr:relSizeAnchor xmlns:cdr="http://schemas.openxmlformats.org/drawingml/2006/chartDrawing">
    <cdr:from>
      <cdr:x>0.56481</cdr:x>
      <cdr:y>0.21278</cdr:y>
    </cdr:from>
    <cdr:to>
      <cdr:x>0.67593</cdr:x>
      <cdr:y>0.2844</cdr:y>
    </cdr:to>
    <cdr:sp macro="" textlink="">
      <cdr:nvSpPr>
        <cdr:cNvPr id="4" name="TextBox 5"/>
        <cdr:cNvSpPr txBox="1"/>
      </cdr:nvSpPr>
      <cdr:spPr>
        <a:xfrm xmlns:a="http://schemas.openxmlformats.org/drawingml/2006/main">
          <a:off x="4648200" y="914400"/>
          <a:ext cx="914474" cy="30777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smtClean="0"/>
            <a:t>$3,569 M</a:t>
          </a:r>
          <a:endParaRPr lang="en-US" sz="1400" b="1" dirty="0"/>
        </a:p>
      </cdr:txBody>
    </cdr:sp>
  </cdr:relSizeAnchor>
  <cdr:relSizeAnchor xmlns:cdr="http://schemas.openxmlformats.org/drawingml/2006/chartDrawing">
    <cdr:from>
      <cdr:x>0.71296</cdr:x>
      <cdr:y>0.35464</cdr:y>
    </cdr:from>
    <cdr:to>
      <cdr:x>0.82407</cdr:x>
      <cdr:y>0.42626</cdr:y>
    </cdr:to>
    <cdr:sp macro="" textlink="">
      <cdr:nvSpPr>
        <cdr:cNvPr id="5" name="TextBox 5"/>
        <cdr:cNvSpPr txBox="1"/>
      </cdr:nvSpPr>
      <cdr:spPr>
        <a:xfrm xmlns:a="http://schemas.openxmlformats.org/drawingml/2006/main">
          <a:off x="5867400" y="1524000"/>
          <a:ext cx="91439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smtClean="0"/>
            <a:t>$3,355 M</a:t>
          </a:r>
          <a:endParaRPr lang="en-US" sz="1400" b="1" dirty="0"/>
        </a:p>
      </cdr:txBody>
    </cdr:sp>
  </cdr:relSizeAnchor>
  <cdr:relSizeAnchor xmlns:cdr="http://schemas.openxmlformats.org/drawingml/2006/chartDrawing">
    <cdr:from>
      <cdr:x>0.85185</cdr:x>
      <cdr:y>0.21278</cdr:y>
    </cdr:from>
    <cdr:to>
      <cdr:x>1</cdr:x>
      <cdr:y>0.2844</cdr:y>
    </cdr:to>
    <cdr:sp macro="" textlink="">
      <cdr:nvSpPr>
        <cdr:cNvPr id="6" name="TextBox 5"/>
        <cdr:cNvSpPr txBox="1"/>
      </cdr:nvSpPr>
      <cdr:spPr>
        <a:xfrm xmlns:a="http://schemas.openxmlformats.org/drawingml/2006/main">
          <a:off x="7010400" y="914400"/>
          <a:ext cx="1219215"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smtClean="0"/>
            <a:t>$3,572 M***</a:t>
          </a:r>
          <a:endParaRPr lang="en-US" sz="1400" b="1" dirty="0"/>
        </a:p>
      </cdr:txBody>
    </cdr:sp>
  </cdr:relSizeAnchor>
  <cdr:relSizeAnchor xmlns:cdr="http://schemas.openxmlformats.org/drawingml/2006/chartDrawing">
    <cdr:from>
      <cdr:x>0.75926</cdr:x>
      <cdr:y>0.47876</cdr:y>
    </cdr:from>
    <cdr:to>
      <cdr:x>0.87037</cdr:x>
      <cdr:y>0.69154</cdr:y>
    </cdr:to>
    <cdr:sp macro="" textlink="">
      <cdr:nvSpPr>
        <cdr:cNvPr id="7" name="TextBox 6"/>
        <cdr:cNvSpPr txBox="1"/>
      </cdr:nvSpPr>
      <cdr:spPr>
        <a:xfrm xmlns:a="http://schemas.openxmlformats.org/drawingml/2006/main">
          <a:off x="6248400" y="2057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0.73148</cdr:x>
      <cdr:y>0.40783</cdr:y>
    </cdr:from>
    <cdr:to>
      <cdr:x>0.80555</cdr:x>
      <cdr:y>0.51422</cdr:y>
    </cdr:to>
    <cdr:sp macro="" textlink="">
      <cdr:nvSpPr>
        <cdr:cNvPr id="8" name="TextBox 7"/>
        <cdr:cNvSpPr txBox="1"/>
      </cdr:nvSpPr>
      <cdr:spPr>
        <a:xfrm xmlns:a="http://schemas.openxmlformats.org/drawingml/2006/main">
          <a:off x="6019800" y="1752600"/>
          <a:ext cx="609566" cy="4572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smtClean="0"/>
            <a:t> </a:t>
          </a:r>
          <a:r>
            <a:rPr lang="en-US" sz="1400" dirty="0" smtClean="0"/>
            <a:t>$38</a:t>
          </a:r>
          <a:endParaRPr lang="en-US"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11" tIns="45706" rIns="91411" bIns="45706" numCol="1" anchor="t" anchorCtr="0" compatLnSpc="1">
            <a:prstTxWarp prst="textNoShape">
              <a:avLst/>
            </a:prstTxWarp>
          </a:bodyPr>
          <a:lstStyle>
            <a:lvl1pPr eaLnBrk="0" hangingPunct="0">
              <a:defRPr sz="1200"/>
            </a:lvl1pPr>
          </a:lstStyle>
          <a:p>
            <a:pPr>
              <a:defRPr/>
            </a:pPr>
            <a:endParaRPr lang="en-US" dirty="0"/>
          </a:p>
        </p:txBody>
      </p:sp>
      <p:sp>
        <p:nvSpPr>
          <p:cNvPr id="130051"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11" tIns="45706" rIns="91411" bIns="45706" numCol="1" anchor="t" anchorCtr="0" compatLnSpc="1">
            <a:prstTxWarp prst="textNoShape">
              <a:avLst/>
            </a:prstTxWarp>
          </a:bodyPr>
          <a:lstStyle>
            <a:lvl1pPr algn="r" eaLnBrk="0" hangingPunct="0">
              <a:defRPr sz="1200"/>
            </a:lvl1pPr>
          </a:lstStyle>
          <a:p>
            <a:pPr>
              <a:defRPr/>
            </a:pPr>
            <a:fld id="{83A3CA5A-4F1B-42A4-BD71-EFD4BBB4AAB4}" type="datetimeFigureOut">
              <a:rPr lang="en-US"/>
              <a:pPr>
                <a:defRPr/>
              </a:pPr>
              <a:t>4/28/2013</a:t>
            </a:fld>
            <a:endParaRPr lang="en-US" dirty="0"/>
          </a:p>
        </p:txBody>
      </p:sp>
      <p:sp>
        <p:nvSpPr>
          <p:cNvPr id="130052"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11" tIns="45706" rIns="91411" bIns="45706" numCol="1" anchor="b" anchorCtr="0" compatLnSpc="1">
            <a:prstTxWarp prst="textNoShape">
              <a:avLst/>
            </a:prstTxWarp>
          </a:bodyPr>
          <a:lstStyle>
            <a:lvl1pPr eaLnBrk="0" hangingPunct="0">
              <a:defRPr sz="1200"/>
            </a:lvl1pPr>
          </a:lstStyle>
          <a:p>
            <a:pPr>
              <a:defRPr/>
            </a:pPr>
            <a:endParaRPr lang="en-US" dirty="0"/>
          </a:p>
        </p:txBody>
      </p:sp>
      <p:sp>
        <p:nvSpPr>
          <p:cNvPr id="130053"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11" tIns="45706" rIns="91411" bIns="45706" numCol="1" anchor="b" anchorCtr="0" compatLnSpc="1">
            <a:prstTxWarp prst="textNoShape">
              <a:avLst/>
            </a:prstTxWarp>
          </a:bodyPr>
          <a:lstStyle>
            <a:lvl1pPr algn="r" eaLnBrk="0" hangingPunct="0">
              <a:defRPr sz="1200"/>
            </a:lvl1pPr>
          </a:lstStyle>
          <a:p>
            <a:pPr>
              <a:defRPr/>
            </a:pPr>
            <a:fld id="{79683DDD-F71D-43E0-A89C-16B5A39CDCEC}" type="slidenum">
              <a:rPr lang="en-US"/>
              <a:pPr>
                <a:defRPr/>
              </a:pPr>
              <a:t>‹#›</a:t>
            </a:fld>
            <a:endParaRPr lang="en-US" dirty="0"/>
          </a:p>
        </p:txBody>
      </p:sp>
    </p:spTree>
    <p:extLst>
      <p:ext uri="{BB962C8B-B14F-4D97-AF65-F5344CB8AC3E}">
        <p14:creationId xmlns:p14="http://schemas.microsoft.com/office/powerpoint/2010/main" val="1394663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65138"/>
          </a:xfrm>
          <a:prstGeom prst="rect">
            <a:avLst/>
          </a:prstGeom>
          <a:noFill/>
          <a:ln w="9525">
            <a:noFill/>
            <a:miter lim="800000"/>
            <a:headEnd/>
            <a:tailEnd/>
          </a:ln>
        </p:spPr>
        <p:txBody>
          <a:bodyPr vert="horz" wrap="square" lIns="93147" tIns="46574" rIns="93147" bIns="46574" numCol="1" anchor="t" anchorCtr="0" compatLnSpc="1">
            <a:prstTxWarp prst="textNoShape">
              <a:avLst/>
            </a:prstTxWarp>
          </a:bodyPr>
          <a:lstStyle>
            <a:lvl1pPr defTabSz="931568" eaLnBrk="0" hangingPunct="0">
              <a:defRPr sz="1200"/>
            </a:lvl1pPr>
          </a:lstStyle>
          <a:p>
            <a:pPr>
              <a:defRPr/>
            </a:pPr>
            <a:endParaRPr lang="en-US" dirty="0"/>
          </a:p>
        </p:txBody>
      </p:sp>
      <p:sp>
        <p:nvSpPr>
          <p:cNvPr id="37891" name="Rectangle 3"/>
          <p:cNvSpPr>
            <a:spLocks noGrp="1" noChangeArrowheads="1"/>
          </p:cNvSpPr>
          <p:nvPr>
            <p:ph type="dt" idx="1"/>
          </p:nvPr>
        </p:nvSpPr>
        <p:spPr bwMode="auto">
          <a:xfrm>
            <a:off x="3884613" y="0"/>
            <a:ext cx="2971800" cy="465138"/>
          </a:xfrm>
          <a:prstGeom prst="rect">
            <a:avLst/>
          </a:prstGeom>
          <a:noFill/>
          <a:ln w="9525">
            <a:noFill/>
            <a:miter lim="800000"/>
            <a:headEnd/>
            <a:tailEnd/>
          </a:ln>
        </p:spPr>
        <p:txBody>
          <a:bodyPr vert="horz" wrap="square" lIns="93147" tIns="46574" rIns="93147" bIns="46574" numCol="1" anchor="t" anchorCtr="0" compatLnSpc="1">
            <a:prstTxWarp prst="textNoShape">
              <a:avLst/>
            </a:prstTxWarp>
          </a:bodyPr>
          <a:lstStyle>
            <a:lvl1pPr algn="r" defTabSz="931568" eaLnBrk="0" hangingPunct="0">
              <a:defRPr sz="1200"/>
            </a:lvl1pPr>
          </a:lstStyle>
          <a:p>
            <a:pPr>
              <a:defRPr/>
            </a:pPr>
            <a:fld id="{22EB1590-43E4-4E2C-8EFD-15BB56E1226E}" type="datetimeFigureOut">
              <a:rPr lang="en-US"/>
              <a:pPr>
                <a:defRPr/>
              </a:pPr>
              <a:t>4/28/2013</a:t>
            </a:fld>
            <a:endParaRPr lang="en-US" dirty="0"/>
          </a:p>
        </p:txBody>
      </p:sp>
      <p:sp>
        <p:nvSpPr>
          <p:cNvPr id="1229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685800" y="4416430"/>
            <a:ext cx="5486400" cy="4183063"/>
          </a:xfrm>
          <a:prstGeom prst="rect">
            <a:avLst/>
          </a:prstGeom>
          <a:noFill/>
          <a:ln w="9525">
            <a:noFill/>
            <a:miter lim="800000"/>
            <a:headEnd/>
            <a:tailEnd/>
          </a:ln>
        </p:spPr>
        <p:txBody>
          <a:bodyPr vert="horz" wrap="square" lIns="93147" tIns="46574" rIns="93147" bIns="4657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p:spPr>
        <p:txBody>
          <a:bodyPr vert="horz" wrap="square" lIns="93147" tIns="46574" rIns="93147" bIns="46574" numCol="1" anchor="b" anchorCtr="0" compatLnSpc="1">
            <a:prstTxWarp prst="textNoShape">
              <a:avLst/>
            </a:prstTxWarp>
          </a:bodyPr>
          <a:lstStyle>
            <a:lvl1pPr defTabSz="931568" eaLnBrk="0" hangingPunct="0">
              <a:defRPr sz="1200"/>
            </a:lvl1pPr>
          </a:lstStyle>
          <a:p>
            <a:pPr>
              <a:defRPr/>
            </a:pPr>
            <a:endParaRPr lang="en-US" dirty="0"/>
          </a:p>
        </p:txBody>
      </p:sp>
      <p:sp>
        <p:nvSpPr>
          <p:cNvPr id="37895"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p:spPr>
        <p:txBody>
          <a:bodyPr vert="horz" wrap="square" lIns="93147" tIns="46574" rIns="93147" bIns="46574" numCol="1" anchor="b" anchorCtr="0" compatLnSpc="1">
            <a:prstTxWarp prst="textNoShape">
              <a:avLst/>
            </a:prstTxWarp>
          </a:bodyPr>
          <a:lstStyle>
            <a:lvl1pPr algn="r" defTabSz="931568" eaLnBrk="0" hangingPunct="0">
              <a:defRPr sz="1200"/>
            </a:lvl1pPr>
          </a:lstStyle>
          <a:p>
            <a:pPr>
              <a:defRPr/>
            </a:pPr>
            <a:fld id="{FF631594-DE5B-4BD1-894C-5A6E2B356522}" type="slidenum">
              <a:rPr lang="en-US"/>
              <a:pPr>
                <a:defRPr/>
              </a:pPr>
              <a:t>‹#›</a:t>
            </a:fld>
            <a:endParaRPr lang="en-US" dirty="0"/>
          </a:p>
        </p:txBody>
      </p:sp>
    </p:spTree>
    <p:extLst>
      <p:ext uri="{BB962C8B-B14F-4D97-AF65-F5344CB8AC3E}">
        <p14:creationId xmlns:p14="http://schemas.microsoft.com/office/powerpoint/2010/main" val="34962696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F631594-DE5B-4BD1-894C-5A6E2B356522}"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p:txBody>
          <a:bodyPr wrap="square" numCol="1" anchor="t" anchorCtr="0" compatLnSpc="1">
            <a:prstTxWarp prst="textNoShape">
              <a:avLst/>
            </a:prstTxWarp>
            <a:normAutofit fontScale="77500" lnSpcReduction="20000"/>
          </a:bodyPr>
          <a:lstStyle/>
          <a:p>
            <a:pPr>
              <a:buFontTx/>
              <a:buChar char="-"/>
              <a:defRPr/>
            </a:pPr>
            <a:r>
              <a:rPr lang="en-US" sz="1400" dirty="0" smtClean="0">
                <a:ea typeface="ＭＳ Ｐゴシック"/>
                <a:cs typeface="ＭＳ Ｐゴシック"/>
              </a:rPr>
              <a:t> Outpatient substance abuse treatment services are less likely to accept health insurance payments. </a:t>
            </a:r>
          </a:p>
          <a:p>
            <a:pPr>
              <a:buFontTx/>
              <a:buChar char="-"/>
              <a:defRPr/>
            </a:pPr>
            <a:r>
              <a:rPr lang="en-US" sz="1400" b="1" dirty="0" smtClean="0">
                <a:ea typeface="ＭＳ Ｐゴシック"/>
                <a:cs typeface="ＭＳ Ｐゴシック"/>
              </a:rPr>
              <a:t> </a:t>
            </a:r>
            <a:r>
              <a:rPr lang="en-US" sz="1400" dirty="0" smtClean="0">
                <a:ea typeface="ＭＳ Ｐゴシック"/>
                <a:cs typeface="ＭＳ Ｐゴシック"/>
              </a:rPr>
              <a:t>For example:</a:t>
            </a:r>
          </a:p>
          <a:p>
            <a:pPr marL="456651" lvl="2">
              <a:spcBef>
                <a:spcPts val="599"/>
              </a:spcBef>
              <a:spcAft>
                <a:spcPts val="1199"/>
              </a:spcAft>
              <a:buFont typeface="Arial" pitchFamily="34" charset="0"/>
              <a:buChar char="•"/>
              <a:defRPr/>
            </a:pPr>
            <a:r>
              <a:rPr lang="en-US" sz="1400" dirty="0" smtClean="0"/>
              <a:t>85% of outpatient facilities that primarily offer MH services accept health insurance payments</a:t>
            </a:r>
          </a:p>
          <a:p>
            <a:pPr marL="456651" lvl="2">
              <a:spcBef>
                <a:spcPts val="599"/>
              </a:spcBef>
              <a:spcAft>
                <a:spcPts val="1199"/>
              </a:spcAft>
              <a:buFont typeface="Arial" pitchFamily="34" charset="0"/>
              <a:buChar char="•"/>
              <a:defRPr/>
            </a:pPr>
            <a:r>
              <a:rPr lang="en-US" sz="1400" dirty="0" smtClean="0"/>
              <a:t>While only 56% of outpatient, 54% of residential, and only 37% of other types of substance abuse treatment facilities such as homeless shelters accept insurance.</a:t>
            </a:r>
          </a:p>
          <a:p>
            <a:pPr>
              <a:buFontTx/>
              <a:buChar char="-"/>
              <a:defRPr/>
            </a:pPr>
            <a:r>
              <a:rPr lang="en-US" sz="1400" dirty="0" smtClean="0">
                <a:ea typeface="ＭＳ Ｐゴシック"/>
                <a:cs typeface="ＭＳ Ｐゴシック"/>
              </a:rPr>
              <a:t> However, acceptance of health insurance does not automatically translate to changes in the composition of a provider’s revenue stream.  </a:t>
            </a:r>
          </a:p>
          <a:p>
            <a:pPr>
              <a:defRPr/>
            </a:pPr>
            <a:r>
              <a:rPr lang="en-US" sz="1400" b="1" dirty="0" smtClean="0">
                <a:ea typeface="ＭＳ Ｐゴシック"/>
                <a:cs typeface="ＭＳ Ｐゴシック"/>
              </a:rPr>
              <a:t>- </a:t>
            </a:r>
            <a:r>
              <a:rPr lang="en-US" sz="1400" dirty="0" smtClean="0">
                <a:ea typeface="ＭＳ Ｐゴシック"/>
                <a:cs typeface="ＭＳ Ｐゴシック"/>
              </a:rPr>
              <a:t>For example:</a:t>
            </a:r>
          </a:p>
          <a:p>
            <a:pPr lvl="1">
              <a:buFont typeface="Arial" pitchFamily="34" charset="0"/>
              <a:buChar char="•"/>
              <a:defRPr/>
            </a:pPr>
            <a:r>
              <a:rPr lang="en-US" sz="1400" dirty="0" smtClean="0">
                <a:ea typeface="ＭＳ Ｐゴシック"/>
                <a:cs typeface="ＭＳ Ｐゴシック"/>
              </a:rPr>
              <a:t>Community Mental Health Centers are likely to accept Medicaid and private insurance payments but remain dependent on other sources of financing. </a:t>
            </a:r>
          </a:p>
          <a:p>
            <a:pPr lvl="1">
              <a:buFont typeface="Arial" pitchFamily="34" charset="0"/>
              <a:buChar char="•"/>
              <a:defRPr/>
            </a:pPr>
            <a:r>
              <a:rPr lang="en-US" sz="1400" dirty="0" smtClean="0">
                <a:ea typeface="ＭＳ Ｐゴシック"/>
                <a:cs typeface="ＭＳ Ｐゴシック"/>
              </a:rPr>
              <a:t>For example, 43% of the funding for CMHCs comes from State/County Indigent Funds compared to 37% from Medicaid and only 6% from private health insurance.  </a:t>
            </a:r>
          </a:p>
          <a:p>
            <a:pPr lvl="1">
              <a:buFont typeface="Arial" pitchFamily="34" charset="0"/>
              <a:buChar char="•"/>
              <a:defRPr/>
            </a:pPr>
            <a:endParaRPr lang="en-US" sz="1400" b="1" dirty="0" smtClean="0">
              <a:ea typeface="ＭＳ Ｐゴシック"/>
              <a:cs typeface="ＭＳ Ｐゴシック"/>
            </a:endParaRPr>
          </a:p>
          <a:p>
            <a:pPr>
              <a:defRPr/>
            </a:pPr>
            <a:r>
              <a:rPr lang="en-US" sz="1000" u="sng" dirty="0" smtClean="0">
                <a:ea typeface="ＭＳ Ｐゴシック"/>
                <a:cs typeface="ＭＳ Ｐゴシック"/>
              </a:rPr>
              <a:t>Sources and notes</a:t>
            </a:r>
            <a:r>
              <a:rPr lang="en-US" sz="1000" dirty="0" smtClean="0">
                <a:ea typeface="ＭＳ Ｐゴシック"/>
                <a:cs typeface="ＭＳ Ｐゴシック"/>
              </a:rPr>
              <a:t>:</a:t>
            </a:r>
          </a:p>
          <a:p>
            <a:pPr>
              <a:defRPr/>
            </a:pPr>
            <a:r>
              <a:rPr lang="en-US" sz="1000" dirty="0" smtClean="0">
                <a:ea typeface="ＭＳ Ｐゴシック"/>
                <a:cs typeface="ＭＳ Ｐゴシック"/>
              </a:rPr>
              <a:t>SUBSTANCE ABUSE TREATMENT FACILITIES ACCEPTANCE OF INSURANCE PAYMENTS</a:t>
            </a:r>
            <a:endParaRPr lang="en-US" sz="1000" dirty="0" smtClean="0"/>
          </a:p>
          <a:p>
            <a:pPr>
              <a:defRPr/>
            </a:pPr>
            <a:r>
              <a:rPr lang="en-US" sz="1000" dirty="0" smtClean="0"/>
              <a:t>National Survey of Substance Abuse Treatment Services (N-SSATS) . N-SSATS is designed to collect information from all facilities in the United States, both public and private, that provide substance abuse treatment.</a:t>
            </a:r>
          </a:p>
          <a:p>
            <a:pPr>
              <a:defRPr/>
            </a:pPr>
            <a:r>
              <a:rPr lang="en-US" sz="1000" dirty="0" smtClean="0"/>
              <a:t>SOURCE OF FUNDS FOR CMHCS</a:t>
            </a:r>
          </a:p>
          <a:p>
            <a:pPr>
              <a:defRPr/>
            </a:pPr>
            <a:r>
              <a:rPr lang="en-US" sz="1000" dirty="0" smtClean="0"/>
              <a:t>The 2011 National Council for Community Behavioral Health Care - Behavioral Health Salary Survey examines the compensation practices of mental health and addictions treatment services nationwide.  </a:t>
            </a:r>
          </a:p>
          <a:p>
            <a:pPr marL="0" lvl="1">
              <a:spcBef>
                <a:spcPts val="599"/>
              </a:spcBef>
              <a:spcAft>
                <a:spcPts val="1199"/>
              </a:spcAft>
              <a:defRPr/>
            </a:pPr>
            <a:r>
              <a:rPr lang="en-US" sz="1000" dirty="0" smtClean="0"/>
              <a:t>NOTE: “Other” includes Medicare (4%) and philanthropic donations/grants (4%)</a:t>
            </a:r>
          </a:p>
          <a:p>
            <a:pPr marL="0" lvl="1">
              <a:spcBef>
                <a:spcPts val="599"/>
              </a:spcBef>
              <a:spcAft>
                <a:spcPts val="1199"/>
              </a:spcAft>
              <a:buFontTx/>
              <a:buChar char="-"/>
              <a:defRPr/>
            </a:pPr>
            <a:endParaRPr lang="en-US" dirty="0"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7F2619-F4DE-40C8-9186-D223EB424C76}" type="slidenum">
              <a:rPr lang="en-US">
                <a:solidFill>
                  <a:prstClr val="black"/>
                </a:solidFill>
              </a:rPr>
              <a:pPr/>
              <a:t>41</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60784DF-8E56-48D3-936E-13479FFAA816}" type="slidenum">
              <a:rPr lang="en-US" smtClean="0"/>
              <a:pPr>
                <a:defRPr/>
              </a:pPr>
              <a:t>42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A84C0B-6EFB-48C4-981E-436F4BED6B21}" type="slidenum">
              <a:rPr lang="en-US" smtClean="0"/>
              <a:pPr/>
              <a:t>50</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 framework will help implement practices and track progress to assure patients, families, and communities are healthier and satisfied due to collective investments to prevent, treat, and support recovery for behavioral health conditions</a:t>
            </a:r>
            <a:r>
              <a:rPr lang="en-US" b="1"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75A84C0B-6EFB-48C4-981E-436F4BED6B21}" type="slidenum">
              <a:rPr lang="en-US" smtClean="0"/>
              <a:pPr/>
              <a:t>51</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 framework will help implement practices and track progress to assure patients, families, and communities are healthier and satisfied due to collective investments to prevent, treat, and support recovery for behavioral health conditions</a:t>
            </a:r>
            <a:r>
              <a:rPr lang="en-US" b="1"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75A84C0B-6EFB-48C4-981E-436F4BED6B21}" type="slidenum">
              <a:rPr lang="en-US" smtClean="0"/>
              <a:pPr/>
              <a:t>55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Budget History </a:t>
            </a:r>
            <a:endParaRPr lang="en-US" b="1" baseline="0" dirty="0" smtClean="0"/>
          </a:p>
          <a:p>
            <a:endParaRPr lang="en-US" dirty="0"/>
          </a:p>
          <a:p>
            <a:pPr marL="273305" indent="-273305">
              <a:spcBef>
                <a:spcPts val="598"/>
              </a:spcBef>
              <a:buFont typeface="Arial" pitchFamily="34" charset="0"/>
              <a:buChar char="•"/>
            </a:pPr>
            <a:r>
              <a:rPr lang="en-US" dirty="0" smtClean="0"/>
              <a:t>As you can see on the bar chart, SAMHSA has maintained approximately level funding since FY 2010.</a:t>
            </a:r>
          </a:p>
          <a:p>
            <a:pPr marL="273305" indent="-273305">
              <a:spcBef>
                <a:spcPts val="598"/>
              </a:spcBef>
              <a:buFont typeface="Arial" pitchFamily="34" charset="0"/>
              <a:buChar char="•"/>
            </a:pPr>
            <a:r>
              <a:rPr lang="en-US" dirty="0" smtClean="0"/>
              <a:t>In comparing FY 2014 with FY 2012, BA funding increased by $1.0 million, PHS increased by $35.0 million, and Prevention Fund decreased by $34.0 million.</a:t>
            </a:r>
          </a:p>
          <a:p>
            <a:pPr marL="273305" indent="-273305">
              <a:spcBef>
                <a:spcPts val="598"/>
              </a:spcBef>
              <a:buFont typeface="Arial" pitchFamily="34" charset="0"/>
              <a:buChar char="•"/>
            </a:pPr>
            <a:r>
              <a:rPr lang="en-US" dirty="0" smtClean="0"/>
              <a:t>The difference between FY 2013 and FY 2012 BA funds is $175 million.  This includes $7 million for the .2% rescission and $168 million for the 5% sequester cut. </a:t>
            </a:r>
          </a:p>
          <a:p>
            <a:pPr marL="273305" indent="-273305">
              <a:spcBef>
                <a:spcPts val="598"/>
              </a:spcBef>
              <a:buFont typeface="Arial" pitchFamily="34" charset="0"/>
              <a:buChar char="•"/>
            </a:pPr>
            <a:r>
              <a:rPr lang="en-US" dirty="0" smtClean="0"/>
              <a:t>HHS funds SAMHSA $14.7 million with PPHF, and $37.9 million with the Secretary’s Emergency Transfer for a total of $52.6 million.  This increases total funding for FY 2013 to $3,355.1 million. </a:t>
            </a:r>
          </a:p>
        </p:txBody>
      </p:sp>
      <p:sp>
        <p:nvSpPr>
          <p:cNvPr id="4" name="Slide Number Placeholder 3"/>
          <p:cNvSpPr>
            <a:spLocks noGrp="1"/>
          </p:cNvSpPr>
          <p:nvPr>
            <p:ph type="sldNum" sz="quarter" idx="10"/>
          </p:nvPr>
        </p:nvSpPr>
        <p:spPr/>
        <p:txBody>
          <a:bodyPr/>
          <a:lstStyle/>
          <a:p>
            <a:fld id="{6AA986F0-AD14-47FA-B8CE-828B4A82C254}" type="slidenum">
              <a:rPr lang="en-US" smtClean="0"/>
              <a:pPr/>
              <a:t>59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b="1" dirty="0"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6AA637-A120-4895-B19B-2CA60F764FC1}" type="slidenum">
              <a:rPr lang="en-US" smtClean="0">
                <a:latin typeface="Arial" pitchFamily="34" charset="0"/>
                <a:cs typeface="Arial" pitchFamily="34" charset="0"/>
              </a:rPr>
              <a:pPr/>
              <a:t>6</a:t>
            </a:fld>
            <a:endParaRPr lang="en-US" dirty="0"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b="1" dirty="0"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6AA637-A120-4895-B19B-2CA60F764FC1}" type="slidenum">
              <a:rPr lang="en-US" smtClean="0">
                <a:latin typeface="Arial" pitchFamily="34" charset="0"/>
                <a:cs typeface="Arial" pitchFamily="34" charset="0"/>
              </a:rPr>
              <a:pPr/>
              <a:t>9</a:t>
            </a:fld>
            <a:endParaRPr 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2AFA2B-AD62-4773-BF32-EBC71E8AD7A4}"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631594-DE5B-4BD1-894C-5A6E2B356522}" type="slidenum">
              <a:rPr lang="en-US" smtClean="0"/>
              <a:pPr>
                <a:defRPr/>
              </a:pPr>
              <a:t>17</a:t>
            </a:fld>
            <a:endParaRPr lang="en-US" dirty="0"/>
          </a:p>
        </p:txBody>
      </p:sp>
    </p:spTree>
    <p:extLst>
      <p:ext uri="{BB962C8B-B14F-4D97-AF65-F5344CB8AC3E}">
        <p14:creationId xmlns:p14="http://schemas.microsoft.com/office/powerpoint/2010/main" val="2047513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77C5C2-FAD1-44F8-8759-B8EA76C8A6CE}" type="slidenum">
              <a:rPr lang="en-US" smtClean="0"/>
              <a:pPr/>
              <a:t>20</a:t>
            </a:fld>
            <a:endParaRPr lang="en-US" dirty="0"/>
          </a:p>
        </p:txBody>
      </p:sp>
    </p:spTree>
    <p:extLst>
      <p:ext uri="{BB962C8B-B14F-4D97-AF65-F5344CB8AC3E}">
        <p14:creationId xmlns:p14="http://schemas.microsoft.com/office/powerpoint/2010/main" val="2704396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4184">
              <a:defRPr/>
            </a:pPr>
            <a:r>
              <a:rPr lang="en-US" dirty="0" smtClean="0"/>
              <a:t>Spoke to David in the hall:  Don’t use the 6-10 million figure with M/SUDs any more at all. The 32 million more Americans figure is correct. 05/08/2012</a:t>
            </a:r>
          </a:p>
          <a:p>
            <a:endParaRPr lang="en-US" dirty="0"/>
          </a:p>
        </p:txBody>
      </p:sp>
      <p:sp>
        <p:nvSpPr>
          <p:cNvPr id="4" name="Slide Number Placeholder 3"/>
          <p:cNvSpPr>
            <a:spLocks noGrp="1"/>
          </p:cNvSpPr>
          <p:nvPr>
            <p:ph type="sldNum" sz="quarter" idx="10"/>
          </p:nvPr>
        </p:nvSpPr>
        <p:spPr/>
        <p:txBody>
          <a:bodyPr/>
          <a:lstStyle/>
          <a:p>
            <a:pPr>
              <a:defRPr/>
            </a:pPr>
            <a:fld id="{FF631594-DE5B-4BD1-894C-5A6E2B356522}" type="slidenum">
              <a:rPr lang="en-US" smtClean="0"/>
              <a:pPr>
                <a:defRPr/>
              </a:pPr>
              <a:t>37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E41BF2-8B43-4B1C-9955-D55AFCC183FA}" type="slidenum">
              <a:rPr lang="en-US" smtClean="0"/>
              <a:pPr/>
              <a:t>38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Among members and</a:t>
            </a:r>
            <a:r>
              <a:rPr lang="en-US" baseline="0" dirty="0" smtClean="0"/>
              <a:t> constituents </a:t>
            </a:r>
          </a:p>
          <a:p>
            <a:endParaRPr lang="en-US" baseline="0" dirty="0" smtClean="0"/>
          </a:p>
          <a:p>
            <a:r>
              <a:rPr lang="en-US" sz="1200" dirty="0" smtClean="0"/>
              <a:t>Based on these findings, SAMHSA has developed a behavioral health enrollment strategy. </a:t>
            </a:r>
            <a:endParaRPr lang="en-US" dirty="0"/>
          </a:p>
        </p:txBody>
      </p:sp>
      <p:sp>
        <p:nvSpPr>
          <p:cNvPr id="4" name="Slide Number Placeholder 3"/>
          <p:cNvSpPr>
            <a:spLocks noGrp="1"/>
          </p:cNvSpPr>
          <p:nvPr>
            <p:ph type="sldNum" sz="quarter" idx="10"/>
          </p:nvPr>
        </p:nvSpPr>
        <p:spPr/>
        <p:txBody>
          <a:bodyPr/>
          <a:lstStyle/>
          <a:p>
            <a:fld id="{75A84C0B-6EFB-48C4-981E-436F4BED6B21}" type="slidenum">
              <a:rPr lang="en-US" smtClean="0"/>
              <a:pPr/>
              <a:t>39</a:t>
            </a:fld>
            <a:endParaRPr lang="en-US" dirty="0"/>
          </a:p>
        </p:txBody>
      </p:sp>
    </p:spTree>
    <p:extLst>
      <p:ext uri="{BB962C8B-B14F-4D97-AF65-F5344CB8AC3E}">
        <p14:creationId xmlns:p14="http://schemas.microsoft.com/office/powerpoint/2010/main" val="1785308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8"/>
          <p:cNvGrpSpPr>
            <a:grpSpLocks/>
          </p:cNvGrpSpPr>
          <p:nvPr userDrawn="1"/>
        </p:nvGrpSpPr>
        <p:grpSpPr bwMode="auto">
          <a:xfrm>
            <a:off x="0" y="0"/>
            <a:ext cx="9144000" cy="6858000"/>
            <a:chOff x="0" y="0"/>
            <a:chExt cx="9144000" cy="6858000"/>
          </a:xfrm>
        </p:grpSpPr>
        <p:pic>
          <p:nvPicPr>
            <p:cNvPr id="5" name="Picture 6" descr="PPT Template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Picture 10" descr="SAMHSA dark tan header.jpg"/>
            <p:cNvPicPr>
              <a:picLocks noChangeAspect="1"/>
            </p:cNvPicPr>
            <p:nvPr userDrawn="1"/>
          </p:nvPicPr>
          <p:blipFill>
            <a:blip r:embed="rId3" cstate="print"/>
            <a:srcRect l="3812" b="21684"/>
            <a:stretch>
              <a:fillRect/>
            </a:stretch>
          </p:blipFill>
          <p:spPr bwMode="auto">
            <a:xfrm>
              <a:off x="83554" y="228600"/>
              <a:ext cx="4031245" cy="924497"/>
            </a:xfrm>
            <a:prstGeom prst="rect">
              <a:avLst/>
            </a:prstGeom>
            <a:noFill/>
            <a:ln w="9525">
              <a:noFill/>
              <a:miter lim="800000"/>
              <a:headEnd/>
              <a:tailEnd/>
            </a:ln>
          </p:spPr>
        </p:pic>
      </p:grpSp>
      <p:sp>
        <p:nvSpPr>
          <p:cNvPr id="2" name="Title 1"/>
          <p:cNvSpPr>
            <a:spLocks noGrp="1"/>
          </p:cNvSpPr>
          <p:nvPr>
            <p:ph type="ctrTitle"/>
          </p:nvPr>
        </p:nvSpPr>
        <p:spPr>
          <a:xfrm>
            <a:off x="1905000" y="2435225"/>
            <a:ext cx="67818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905000" y="4191000"/>
            <a:ext cx="6781800" cy="1371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3"/>
          <p:cNvSpPr>
            <a:spLocks noGrp="1"/>
          </p:cNvSpPr>
          <p:nvPr>
            <p:ph type="dt" sz="half" idx="10"/>
          </p:nvPr>
        </p:nvSpPr>
        <p:spPr>
          <a:xfrm>
            <a:off x="1801813" y="6356350"/>
            <a:ext cx="914400" cy="365125"/>
          </a:xfrm>
        </p:spPr>
        <p:txBody>
          <a:bodyPr/>
          <a:lstStyle>
            <a:lvl1pPr>
              <a:defRPr smtClean="0"/>
            </a:lvl1pPr>
          </a:lstStyle>
          <a:p>
            <a:pPr>
              <a:defRPr/>
            </a:pPr>
            <a:fld id="{97032214-804B-4223-A9E9-77A4BE348492}" type="datetime1">
              <a:rPr lang="en-US" smtClean="0"/>
              <a:pPr>
                <a:defRPr/>
              </a:pPr>
              <a:t>4/28/2013</a:t>
            </a:fld>
            <a:endParaRPr lang="en-US" dirty="0"/>
          </a:p>
        </p:txBody>
      </p:sp>
      <p:sp>
        <p:nvSpPr>
          <p:cNvPr id="8" name="Footer Placeholder 4"/>
          <p:cNvSpPr>
            <a:spLocks noGrp="1"/>
          </p:cNvSpPr>
          <p:nvPr>
            <p:ph type="ftr" sz="quarter" idx="11"/>
          </p:nvPr>
        </p:nvSpPr>
        <p:spPr>
          <a:xfrm>
            <a:off x="2944813" y="6356350"/>
            <a:ext cx="2133600" cy="365125"/>
          </a:xfrm>
          <a:prstGeom prst="rect">
            <a:avLst/>
          </a:prstGeom>
        </p:spPr>
        <p:txBody>
          <a:bodyPr/>
          <a:lstStyle>
            <a:lvl1pPr fontAlgn="auto">
              <a:spcBef>
                <a:spcPts val="0"/>
              </a:spcBef>
              <a:spcAft>
                <a:spcPts val="0"/>
              </a:spcAft>
              <a:defRPr lang="en-US">
                <a:latin typeface="+mn-lt"/>
                <a:ea typeface="+mn-ea"/>
                <a:cs typeface="+mn-cs"/>
              </a:defRPr>
            </a:lvl1pPr>
          </a:lstStyle>
          <a:p>
            <a:pPr>
              <a:defRPr/>
            </a:pPr>
            <a:endParaRPr dirty="0"/>
          </a:p>
        </p:txBody>
      </p:sp>
      <p:sp>
        <p:nvSpPr>
          <p:cNvPr id="9" name="Slide Number Placeholder 5"/>
          <p:cNvSpPr>
            <a:spLocks noGrp="1"/>
          </p:cNvSpPr>
          <p:nvPr>
            <p:ph type="sldNum" sz="quarter" idx="12"/>
          </p:nvPr>
        </p:nvSpPr>
        <p:spPr>
          <a:xfrm>
            <a:off x="5307013" y="6356350"/>
            <a:ext cx="685800" cy="365125"/>
          </a:xfrm>
        </p:spPr>
        <p:txBody>
          <a:bodyPr/>
          <a:lstStyle>
            <a:lvl1pPr>
              <a:defRPr smtClean="0"/>
            </a:lvl1pPr>
          </a:lstStyle>
          <a:p>
            <a:pPr>
              <a:defRPr/>
            </a:pPr>
            <a:fld id="{1970A5D6-2022-4C0F-A614-7A766A01366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59A10C90-A432-4F06-934C-A0659ECF745D}" type="datetime1">
              <a:rPr lang="en-US" smtClean="0"/>
              <a:pPr>
                <a:defRPr/>
              </a:pPr>
              <a:t>4/28/2013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F05284C6-115F-4201-B7D5-FBD46C5A991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96689732-BB0B-42E0-9A03-87745651044A}" type="datetime1">
              <a:rPr lang="en-US" smtClean="0"/>
              <a:pPr>
                <a:defRPr/>
              </a:pPr>
              <a:t>4/28/2013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72BDEA9B-F2B3-4775-BAA0-FEF1A4CA69A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Picture 6" descr="PPT Templat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FE57C94-34C5-4D54-B5E0-01682AC20304}" type="datetime1">
              <a:rPr lang="en-US"/>
              <a:pPr>
                <a:defRPr/>
              </a:pPr>
              <a:t>4/28/2013</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3977764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accent3">
                  <a:lumMod val="50000"/>
                </a:schemeClr>
              </a:buClr>
              <a:buFont typeface="Wingdings" pitchFamily="2" charset="2"/>
              <a:buChar char="è"/>
              <a:defRPr/>
            </a:lvl1pPr>
            <a:lvl2pPr>
              <a:buClr>
                <a:schemeClr val="accent3">
                  <a:lumMod val="50000"/>
                </a:schemeClr>
              </a:buClr>
              <a:buFont typeface="Calibri" pitchFamily="34" charset="0"/>
              <a:buChar char="•"/>
              <a:defRPr/>
            </a:lvl2pPr>
            <a:lvl3pPr>
              <a:buClr>
                <a:schemeClr val="accent3">
                  <a:lumMod val="50000"/>
                </a:schemeClr>
              </a:buClr>
              <a:buFont typeface="Calibri" pitchFamily="34" charset="0"/>
              <a:buChar char="–"/>
              <a:defRPr/>
            </a:lvl3pPr>
            <a:lvl4pPr>
              <a:buClr>
                <a:schemeClr val="accent3">
                  <a:lumMod val="50000"/>
                </a:schemeClr>
              </a:buClr>
              <a:buFont typeface="Calibri" pitchFamily="34" charset="0"/>
              <a:buChar char="•"/>
              <a:defRPr/>
            </a:lvl4pPr>
            <a:lvl5pPr>
              <a:buClr>
                <a:schemeClr val="accent3">
                  <a:lumMod val="50000"/>
                </a:schemeClr>
              </a:buClr>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smtClean="0"/>
            </a:lvl1pPr>
          </a:lstStyle>
          <a:p>
            <a:pPr>
              <a:defRPr/>
            </a:pPr>
            <a:fld id="{2B1E98D9-034A-4896-A454-367D4881FFDC}" type="datetime1">
              <a:rPr lang="en-US" smtClean="0"/>
              <a:pPr>
                <a:defRPr/>
              </a:pPr>
              <a:t>4/28/2013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E3BF38BF-277F-4892-9CB8-CE5408F53C19}" type="datetime1">
              <a:rPr lang="en-US" smtClean="0"/>
              <a:pPr>
                <a:defRPr/>
              </a:pPr>
              <a:t>4/28/2013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B84A6335-2C0A-49B7-8D10-DD6BE1198D7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smtClean="0"/>
            </a:lvl1pPr>
          </a:lstStyle>
          <a:p>
            <a:pPr>
              <a:defRPr/>
            </a:pPr>
            <a:fld id="{D9861041-F606-46F9-8A0A-2302F4C859E0}" type="datetime1">
              <a:rPr lang="en-US" smtClean="0"/>
              <a:pPr>
                <a:defRPr/>
              </a:pPr>
              <a:t>4/28/2013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smtClean="0"/>
            </a:lvl1pPr>
          </a:lstStyle>
          <a:p>
            <a:pPr>
              <a:defRPr/>
            </a:pPr>
            <a:fld id="{20ADA259-99DE-4381-8B7D-0C465CBC700A}" type="datetime1">
              <a:rPr lang="en-US" smtClean="0"/>
              <a:pPr>
                <a:defRPr/>
              </a:pPr>
              <a:t>4/28/2013</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 name="Group 8"/>
          <p:cNvGrpSpPr>
            <a:grpSpLocks/>
          </p:cNvGrpSpPr>
          <p:nvPr userDrawn="1"/>
        </p:nvGrpSpPr>
        <p:grpSpPr bwMode="auto">
          <a:xfrm>
            <a:off x="-7938" y="0"/>
            <a:ext cx="9144001" cy="6858000"/>
            <a:chOff x="0" y="0"/>
            <a:chExt cx="9144000" cy="6858000"/>
          </a:xfrm>
        </p:grpSpPr>
        <p:pic>
          <p:nvPicPr>
            <p:cNvPr id="3" name="Picture 6" descr="PPT Templat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 name="Picture 10" descr="SAMHSA title header.jpg"/>
            <p:cNvPicPr>
              <a:picLocks noChangeAspect="1"/>
            </p:cNvPicPr>
            <p:nvPr userDrawn="1"/>
          </p:nvPicPr>
          <p:blipFill>
            <a:blip r:embed="rId3" cstate="print"/>
            <a:srcRect l="288" t="-810" r="2" b="2"/>
            <a:stretch>
              <a:fillRect/>
            </a:stretch>
          </p:blipFill>
          <p:spPr bwMode="auto">
            <a:xfrm>
              <a:off x="7565" y="0"/>
              <a:ext cx="7321026" cy="2054869"/>
            </a:xfrm>
            <a:prstGeom prst="rect">
              <a:avLst/>
            </a:prstGeom>
            <a:noFill/>
            <a:ln w="9525">
              <a:noFill/>
              <a:miter lim="800000"/>
              <a:headEnd/>
              <a:tailEnd/>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2" name="Group 8"/>
          <p:cNvGrpSpPr>
            <a:grpSpLocks/>
          </p:cNvGrpSpPr>
          <p:nvPr userDrawn="1"/>
        </p:nvGrpSpPr>
        <p:grpSpPr bwMode="auto">
          <a:xfrm>
            <a:off x="0" y="0"/>
            <a:ext cx="9144000" cy="6858000"/>
            <a:chOff x="0" y="0"/>
            <a:chExt cx="9144000" cy="6858000"/>
          </a:xfrm>
        </p:grpSpPr>
        <p:pic>
          <p:nvPicPr>
            <p:cNvPr id="5" name="Picture 6" descr="PPT Template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Picture 10" descr="SAMHSA title header.jpg"/>
            <p:cNvPicPr>
              <a:picLocks noChangeAspect="1"/>
            </p:cNvPicPr>
            <p:nvPr userDrawn="1"/>
          </p:nvPicPr>
          <p:blipFill>
            <a:blip r:embed="rId3" cstate="print"/>
            <a:srcRect/>
            <a:stretch>
              <a:fillRect/>
            </a:stretch>
          </p:blipFill>
          <p:spPr bwMode="auto">
            <a:xfrm>
              <a:off x="6477000" y="6096000"/>
              <a:ext cx="2434793" cy="685800"/>
            </a:xfrm>
            <a:prstGeom prst="rect">
              <a:avLst/>
            </a:prstGeom>
            <a:noFill/>
            <a:ln w="9525">
              <a:noFill/>
              <a:miter lim="800000"/>
              <a:headEnd/>
              <a:tailEnd/>
            </a:ln>
          </p:spPr>
        </p:pic>
      </p:grpSp>
      <p:sp>
        <p:nvSpPr>
          <p:cNvPr id="8" name="Title 1"/>
          <p:cNvSpPr>
            <a:spLocks noGrp="1"/>
          </p:cNvSpPr>
          <p:nvPr>
            <p:ph type="title"/>
          </p:nvPr>
        </p:nvSpPr>
        <p:spPr>
          <a:xfrm>
            <a:off x="457200" y="274320"/>
            <a:ext cx="8229600" cy="1020762"/>
          </a:xfrm>
        </p:spPr>
        <p:txBody>
          <a:bodyPr/>
          <a:lstStyle>
            <a:lvl1pPr algn="l">
              <a:defRPr/>
            </a:lvl1pPr>
          </a:lstStyle>
          <a:p>
            <a:r>
              <a:rPr lang="en-US" smtClean="0"/>
              <a:t>Click to edit Master title style</a:t>
            </a:r>
            <a:endParaRPr lang="en-US"/>
          </a:p>
        </p:txBody>
      </p:sp>
      <p:sp>
        <p:nvSpPr>
          <p:cNvPr id="9"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1"/>
          <p:cNvSpPr>
            <a:spLocks noGrp="1"/>
          </p:cNvSpPr>
          <p:nvPr>
            <p:ph type="dt" sz="half" idx="10"/>
          </p:nvPr>
        </p:nvSpPr>
        <p:spPr/>
        <p:txBody>
          <a:bodyPr/>
          <a:lstStyle>
            <a:lvl1pPr>
              <a:defRPr smtClean="0"/>
            </a:lvl1pPr>
          </a:lstStyle>
          <a:p>
            <a:pPr>
              <a:defRPr/>
            </a:pPr>
            <a:fld id="{A9DCFE2F-0FBF-4A29-8281-8770E1A5325D}" type="datetime1">
              <a:rPr lang="en-US" smtClean="0"/>
              <a:pPr>
                <a:defRPr/>
              </a:pPr>
              <a:t>4/28/2013</a:t>
            </a:fld>
            <a:endParaRPr lang="en-US" dirty="0"/>
          </a:p>
        </p:txBody>
      </p:sp>
      <p:sp>
        <p:nvSpPr>
          <p:cNvPr id="10"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11" name="Slide Number Placeholder 3"/>
          <p:cNvSpPr>
            <a:spLocks noGrp="1"/>
          </p:cNvSpPr>
          <p:nvPr>
            <p:ph type="sldNum" sz="quarter" idx="12"/>
          </p:nvPr>
        </p:nvSpPr>
        <p:spPr/>
        <p:txBody>
          <a:bodyPr/>
          <a:lstStyle>
            <a:lvl1pPr>
              <a:defRPr smtClean="0"/>
            </a:lvl1pPr>
          </a:lstStyle>
          <a:p>
            <a:pPr>
              <a:defRPr/>
            </a:pPr>
            <a:fld id="{20E477D9-EC89-4D31-830E-386AB047775C}" type="slidenum">
              <a:rPr lang="en-US"/>
              <a:pPr>
                <a:defRPr/>
              </a:pPr>
              <a:t>‹#›</a:t>
            </a:fld>
            <a:endParaRPr lang="en-US" dirty="0"/>
          </a:p>
        </p:txBody>
      </p:sp>
      <p:sp>
        <p:nvSpPr>
          <p:cNvPr id="12" name="Slide Number Placeholder 5"/>
          <p:cNvSpPr txBox="1">
            <a:spLocks/>
          </p:cNvSpPr>
          <p:nvPr userDrawn="1"/>
        </p:nvSpPr>
        <p:spPr>
          <a:xfrm>
            <a:off x="7620000" y="1235075"/>
            <a:ext cx="457200" cy="365125"/>
          </a:xfrm>
          <a:prstGeom prst="rect">
            <a:avLst/>
          </a:prstGeom>
        </p:spPr>
        <p:txBody>
          <a:bodyPr vert="horz" wrap="square" lIns="91440" tIns="45720" rIns="91440" bIns="45720" numCol="1" anchor="ctr" anchorCtr="0" compatLnSpc="1">
            <a:prstTxWarp prst="textNoShape">
              <a:avLst/>
            </a:prstTxWarp>
          </a:bodyPr>
          <a:lstStyle>
            <a:lvl1pPr>
              <a:defRPr b="1" smtClean="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chemeClr val="tx1"/>
              </a:solidFill>
              <a:effectLst/>
              <a:uLnTx/>
              <a:uFillTx/>
              <a:latin typeface="Calibri" pitchFamily="34" charset="0"/>
              <a:ea typeface="+mn-ea"/>
              <a:cs typeface="Arial"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38E64599-2D4C-4DBD-82CD-1D30B639907E}" type="datetime1">
              <a:rPr lang="en-US" smtClean="0"/>
              <a:pPr>
                <a:defRPr/>
              </a:pPr>
              <a:t>4/28/2013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8" name="Slide Number Placeholder 5"/>
          <p:cNvSpPr txBox="1">
            <a:spLocks/>
          </p:cNvSpPr>
          <p:nvPr userDrawn="1"/>
        </p:nvSpPr>
        <p:spPr>
          <a:xfrm>
            <a:off x="8686800" y="1295400"/>
            <a:ext cx="457200" cy="228600"/>
          </a:xfrm>
          <a:prstGeom prst="rect">
            <a:avLst/>
          </a:prstGeom>
        </p:spPr>
        <p:txBody>
          <a:bodyPr vert="horz" wrap="square" lIns="91440" tIns="45720" rIns="91440" bIns="45720" numCol="1" anchor="ctr" anchorCtr="0" compatLnSpc="1">
            <a:prstTxWarp prst="textNoShape">
              <a:avLst/>
            </a:prstTxWarp>
          </a:bodyPr>
          <a:lstStyle>
            <a:lvl1pPr>
              <a:defRPr b="1" smtClean="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F2DC6DF-6F63-413F-9040-94FB238B3C2E}" type="slidenum">
              <a:rPr kumimoji="0" lang="en-US" sz="1400" b="1" i="0" u="none" strike="noStrike" kern="1200" cap="none" spc="0" normalizeH="0" baseline="0" noProof="0" smtClean="0">
                <a:ln>
                  <a:noFill/>
                </a:ln>
                <a:solidFill>
                  <a:schemeClr val="bg1"/>
                </a:solidFill>
                <a:effectLst/>
                <a:uLnTx/>
                <a:uFillTx/>
                <a:latin typeface="Calibri"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1" i="0" u="none" strike="noStrike" kern="1200" cap="none" spc="0" normalizeH="0" baseline="0" noProof="0" dirty="0">
              <a:ln>
                <a:noFill/>
              </a:ln>
              <a:solidFill>
                <a:schemeClr val="bg1"/>
              </a:solidFill>
              <a:effectLst/>
              <a:uLnTx/>
              <a:uFillTx/>
              <a:latin typeface="Calibri" pitchFamily="34" charset="0"/>
              <a:ea typeface="+mn-ea"/>
              <a:cs typeface="Arial"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9C9122C9-3B54-406F-BD28-BBDF3116F135}" type="datetime1">
              <a:rPr lang="en-US" smtClean="0"/>
              <a:pPr>
                <a:defRPr/>
              </a:pPr>
              <a:t>4/28/2013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9144000" cy="6858000"/>
          </a:xfrm>
        </p:grpSpPr>
        <p:pic>
          <p:nvPicPr>
            <p:cNvPr id="1031" name="Picture 8" descr="PPT Template3.jpg"/>
            <p:cNvPicPr>
              <a:picLocks noChangeAspect="1"/>
            </p:cNvPicPr>
            <p:nvPr userDrawn="1"/>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1032" name="Picture 1" descr="SAMHSA title header.jpg"/>
            <p:cNvPicPr>
              <a:picLocks noChangeAspect="1"/>
            </p:cNvPicPr>
            <p:nvPr userDrawn="1"/>
          </p:nvPicPr>
          <p:blipFill>
            <a:blip r:embed="rId16" cstate="print"/>
            <a:srcRect/>
            <a:stretch>
              <a:fillRect/>
            </a:stretch>
          </p:blipFill>
          <p:spPr bwMode="auto">
            <a:xfrm>
              <a:off x="6477000" y="6096000"/>
              <a:ext cx="2434793" cy="685800"/>
            </a:xfrm>
            <a:prstGeom prst="rect">
              <a:avLst/>
            </a:prstGeom>
            <a:noFill/>
            <a:ln w="9525">
              <a:noFill/>
              <a:miter lim="800000"/>
              <a:headEnd/>
              <a:tailEnd/>
            </a:ln>
          </p:spPr>
        </p:pic>
      </p:grpSp>
      <p:sp>
        <p:nvSpPr>
          <p:cNvPr id="1027" name="Title Placeholder 1"/>
          <p:cNvSpPr>
            <a:spLocks noGrp="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8288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28194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cs typeface="Arial" pitchFamily="34" charset="0"/>
              </a:defRPr>
            </a:lvl1pPr>
          </a:lstStyle>
          <a:p>
            <a:pPr>
              <a:defRPr/>
            </a:pPr>
            <a:fld id="{BC523448-26F7-4F77-A297-0CE60353FED8}" type="datetime1">
              <a:rPr lang="en-US" smtClean="0"/>
              <a:pPr>
                <a:defRPr/>
              </a:pPr>
              <a:t>4/28/2013</a:t>
            </a:fld>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cs typeface="Arial" pitchFamily="34" charset="0"/>
              </a:defRPr>
            </a:lvl1pPr>
          </a:lstStyle>
          <a:p>
            <a:pPr>
              <a:defRPr/>
            </a:pPr>
            <a:fld id="{A2B79CFC-59BC-4D79-894E-A20765AC8D8A}" type="slidenum">
              <a:rPr lang="en-US"/>
              <a:pPr>
                <a:defRPr/>
              </a:pPr>
              <a:t>‹#›</a:t>
            </a:fld>
            <a:endParaRPr lang="en-US" dirty="0"/>
          </a:p>
        </p:txBody>
      </p:sp>
      <p:sp>
        <p:nvSpPr>
          <p:cNvPr id="10" name="Slide Number Placeholder 5"/>
          <p:cNvSpPr txBox="1">
            <a:spLocks/>
          </p:cNvSpPr>
          <p:nvPr/>
        </p:nvSpPr>
        <p:spPr>
          <a:xfrm>
            <a:off x="8686800" y="1295401"/>
            <a:ext cx="457200" cy="228599"/>
          </a:xfrm>
          <a:prstGeom prst="rect">
            <a:avLst/>
          </a:prstGeom>
        </p:spPr>
        <p:txBody>
          <a:bodyPr vert="horz" wrap="square" lIns="91440" tIns="45720" rIns="91440" bIns="45720" numCol="1" anchor="ctr" anchorCtr="0" compatLnSpc="1">
            <a:prstTxWarp prst="textNoShape">
              <a:avLst/>
            </a:prstTxWarp>
          </a:bodyPr>
          <a:lstStyle>
            <a:lvl1pPr>
              <a:defRPr b="1" smtClean="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F2DC6DF-6F63-413F-9040-94FB238B3C2E}" type="slidenum">
              <a:rPr kumimoji="0" lang="en-US" sz="1400" b="1" i="0" u="none" strike="noStrike" kern="1200" cap="none" spc="0" normalizeH="0" baseline="0" noProof="0" smtClean="0">
                <a:ln>
                  <a:noFill/>
                </a:ln>
                <a:solidFill>
                  <a:schemeClr val="bg1"/>
                </a:solidFill>
                <a:effectLst/>
                <a:uLnTx/>
                <a:uFillTx/>
                <a:latin typeface="Calibri"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1" i="0" u="none" strike="noStrike" kern="1200" cap="none" spc="0" normalizeH="0" baseline="0" noProof="0" dirty="0">
              <a:ln>
                <a:noFill/>
              </a:ln>
              <a:solidFill>
                <a:schemeClr val="bg1"/>
              </a:solidFill>
              <a:effectLst/>
              <a:uLnTx/>
              <a:uFillTx/>
              <a:latin typeface="Calibri" pitchFamily="34" charset="0"/>
              <a:ea typeface="+mn-ea"/>
              <a:cs typeface="Arial" pitchFamily="34" charset="0"/>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64" r:id="rId12"/>
    <p:sldLayoutId id="2147483681" r:id="rId13"/>
  </p:sldLayoutIdLst>
  <p:hf sldNum="0"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hyperlink" Target="http://www.samhsa.gov/dtac"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suicidepreventionlifeline.org/" TargetMode="External"/><Relationship Id="rId2" Type="http://schemas.openxmlformats.org/officeDocument/2006/relationships/hyperlink" Target="http://www.samhsa.gov/" TargetMode="Externa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www.disasterdistress.gov/" TargetMode="External"/><Relationship Id="rId4" Type="http://schemas.openxmlformats.org/officeDocument/2006/relationships/hyperlink" Target="http://www.samhsa.gov/treatment"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hyperlink" Target="http://www.regulations.gov/" TargetMode="External"/><Relationship Id="rId2" Type="http://schemas.openxmlformats.org/officeDocument/2006/relationships/hyperlink" Target="https://federalregister.gov/a/2013-01073"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samhsa.gov/healthreform/enrollment.asp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Microsoft_Excel_97-2003_Worksheet2.xls"/><Relationship Id="rId5" Type="http://schemas.openxmlformats.org/officeDocument/2006/relationships/image" Target="../media/image30.png"/><Relationship Id="rId4" Type="http://schemas.openxmlformats.org/officeDocument/2006/relationships/oleObject" Target="../embeddings/Microsoft_Excel_97-2003_Worksheet1.xls"/></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hyperlink" Target="http://blog.samhsa.gov/feed/" TargetMode="External"/><Relationship Id="rId3" Type="http://schemas.openxmlformats.org/officeDocument/2006/relationships/hyperlink" Target="http://www.samhsa.gov/" TargetMode="External"/><Relationship Id="rId7" Type="http://schemas.openxmlformats.org/officeDocument/2006/relationships/hyperlink" Target="http://blog.samhsa.gov/" TargetMode="External"/><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hyperlink" Target="http://www.flickr.com/photos/samhsa/" TargetMode="External"/><Relationship Id="rId5" Type="http://schemas.openxmlformats.org/officeDocument/2006/relationships/hyperlink" Target="http://www.youtube.com/user/SAMHSA" TargetMode="External"/><Relationship Id="rId4" Type="http://schemas.openxmlformats.org/officeDocument/2006/relationships/hyperlink" Target="http://www.facebook.com/samhsa" TargetMode="External"/><Relationship Id="rId9" Type="http://schemas.openxmlformats.org/officeDocument/2006/relationships/image" Target="../media/image41.png"/></Relationships>
</file>

<file path=ppt/slides/_rels/slide5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lstStyle/>
          <a:p>
            <a:r>
              <a:rPr lang="en-US" b="1" dirty="0"/>
              <a:t>WHY BEHAVIORAL HEALTH                  MATTERS  TO PUBLIC HEALTH - </a:t>
            </a:r>
            <a:r>
              <a:rPr lang="en-US" b="1" dirty="0" smtClean="0"/>
              <a:t>3</a:t>
            </a:r>
            <a:endParaRPr lang="en-US" dirty="0"/>
          </a:p>
        </p:txBody>
      </p:sp>
      <p:sp>
        <p:nvSpPr>
          <p:cNvPr id="3" name="Content Placeholder 2"/>
          <p:cNvSpPr>
            <a:spLocks noGrp="1"/>
          </p:cNvSpPr>
          <p:nvPr>
            <p:ph idx="1"/>
          </p:nvPr>
        </p:nvSpPr>
        <p:spPr>
          <a:xfrm>
            <a:off x="0" y="1524000"/>
            <a:ext cx="9123575" cy="5105400"/>
          </a:xfrm>
        </p:spPr>
        <p:txBody>
          <a:bodyPr/>
          <a:lstStyle/>
          <a:p>
            <a:pPr>
              <a:spcBef>
                <a:spcPts val="0"/>
              </a:spcBef>
              <a:spcAft>
                <a:spcPts val="600"/>
              </a:spcAft>
              <a:buClr>
                <a:srgbClr val="666633"/>
              </a:buClr>
            </a:pPr>
            <a:r>
              <a:rPr lang="en-US" sz="2600" dirty="0" smtClean="0"/>
              <a:t>High </a:t>
            </a:r>
            <a:r>
              <a:rPr lang="en-US" sz="2600" dirty="0"/>
              <a:t># BH-Related Premature Deaths/Preventable Illnesses</a:t>
            </a:r>
          </a:p>
          <a:p>
            <a:pPr lvl="1">
              <a:spcBef>
                <a:spcPts val="0"/>
              </a:spcBef>
              <a:spcAft>
                <a:spcPts val="600"/>
              </a:spcAft>
              <a:buClr>
                <a:srgbClr val="666633"/>
              </a:buClr>
              <a:buFont typeface="Arial" pitchFamily="34" charset="0"/>
              <a:buChar char="•"/>
            </a:pPr>
            <a:r>
              <a:rPr lang="en-US" sz="2200" dirty="0"/>
              <a:t>Persons </a:t>
            </a:r>
            <a:r>
              <a:rPr lang="en-US" sz="2200" dirty="0" smtClean="0"/>
              <a:t>w/BH </a:t>
            </a:r>
            <a:r>
              <a:rPr lang="en-US" sz="2200" dirty="0"/>
              <a:t>conditions die 8+ years younger, mostly from preventable health </a:t>
            </a:r>
            <a:r>
              <a:rPr lang="en-US" sz="2200" dirty="0" smtClean="0"/>
              <a:t>issues</a:t>
            </a:r>
            <a:endParaRPr lang="en-US" sz="2200" dirty="0"/>
          </a:p>
          <a:p>
            <a:pPr lvl="1">
              <a:spcBef>
                <a:spcPts val="0"/>
              </a:spcBef>
              <a:spcAft>
                <a:spcPts val="600"/>
              </a:spcAft>
              <a:buClr>
                <a:srgbClr val="666633"/>
              </a:buClr>
              <a:buFont typeface="Arial" pitchFamily="34" charset="0"/>
              <a:buChar char="•"/>
            </a:pPr>
            <a:r>
              <a:rPr lang="en-US" sz="2200" dirty="0"/>
              <a:t>Half of all tobacco deaths occur among those </a:t>
            </a:r>
            <a:r>
              <a:rPr lang="en-US" sz="2200" dirty="0" smtClean="0"/>
              <a:t>w/BH </a:t>
            </a:r>
            <a:r>
              <a:rPr lang="en-US" sz="2200" dirty="0"/>
              <a:t>conditions</a:t>
            </a:r>
          </a:p>
          <a:p>
            <a:pPr lvl="1">
              <a:spcBef>
                <a:spcPts val="0"/>
              </a:spcBef>
              <a:spcAft>
                <a:spcPts val="600"/>
              </a:spcAft>
              <a:buClr>
                <a:srgbClr val="666633"/>
              </a:buClr>
              <a:buFont typeface="Arial" pitchFamily="34" charset="0"/>
              <a:buChar char="•"/>
            </a:pPr>
            <a:r>
              <a:rPr lang="en-US" sz="2200" dirty="0"/>
              <a:t>More deaths from suicide than HIV/AIDS and traffic accidents combined; plus breast cancer for all BH-related deaths</a:t>
            </a:r>
          </a:p>
          <a:p>
            <a:pPr>
              <a:spcAft>
                <a:spcPts val="600"/>
              </a:spcAft>
              <a:buClr>
                <a:srgbClr val="666633"/>
              </a:buClr>
            </a:pPr>
            <a:r>
              <a:rPr lang="en-US" sz="2600" dirty="0"/>
              <a:t>S</a:t>
            </a:r>
            <a:r>
              <a:rPr lang="en-US" sz="2600" dirty="0" smtClean="0"/>
              <a:t>tudy out of Germany using Composite International Diagnostic Interview and DSM-IV</a:t>
            </a:r>
          </a:p>
          <a:p>
            <a:pPr lvl="1">
              <a:spcBef>
                <a:spcPts val="0"/>
              </a:spcBef>
              <a:spcAft>
                <a:spcPts val="500"/>
              </a:spcAft>
              <a:buClr>
                <a:srgbClr val="666633"/>
              </a:buClr>
            </a:pPr>
            <a:r>
              <a:rPr lang="en-US" sz="2200" dirty="0"/>
              <a:t>M</a:t>
            </a:r>
            <a:r>
              <a:rPr lang="en-US" sz="2200" dirty="0" smtClean="0"/>
              <a:t>uch </a:t>
            </a:r>
            <a:r>
              <a:rPr lang="en-US" sz="2200" dirty="0"/>
              <a:t>higher annualized death rates for </a:t>
            </a:r>
            <a:r>
              <a:rPr lang="en-US" sz="2200" dirty="0" smtClean="0"/>
              <a:t>women:  4.6-fold ↑ for </a:t>
            </a:r>
            <a:r>
              <a:rPr lang="en-US" sz="2200" dirty="0"/>
              <a:t>females and 1.9-fold </a:t>
            </a:r>
            <a:r>
              <a:rPr lang="en-US" sz="2200" dirty="0" smtClean="0"/>
              <a:t>↑ </a:t>
            </a:r>
            <a:r>
              <a:rPr lang="en-US" sz="2200" dirty="0"/>
              <a:t>for males compared to </a:t>
            </a:r>
            <a:r>
              <a:rPr lang="en-US" sz="2200" dirty="0" smtClean="0"/>
              <a:t>age/gender-specific </a:t>
            </a:r>
            <a:r>
              <a:rPr lang="en-US" sz="2200" dirty="0"/>
              <a:t>general </a:t>
            </a:r>
            <a:r>
              <a:rPr lang="en-US" sz="2200" dirty="0" smtClean="0"/>
              <a:t>pop</a:t>
            </a:r>
          </a:p>
          <a:p>
            <a:pPr lvl="1">
              <a:spcBef>
                <a:spcPts val="0"/>
              </a:spcBef>
              <a:spcAft>
                <a:spcPts val="500"/>
              </a:spcAft>
              <a:buClr>
                <a:srgbClr val="666633"/>
              </a:buClr>
            </a:pPr>
            <a:r>
              <a:rPr lang="en-US" sz="2200" dirty="0" smtClean="0"/>
              <a:t>Mean age of death 20 </a:t>
            </a:r>
            <a:r>
              <a:rPr lang="en-US" sz="2200" dirty="0"/>
              <a:t>years </a:t>
            </a:r>
            <a:r>
              <a:rPr lang="en-US" sz="2200" dirty="0" smtClean="0"/>
              <a:t>↓ for </a:t>
            </a:r>
            <a:r>
              <a:rPr lang="en-US" sz="2200" dirty="0"/>
              <a:t>both </a:t>
            </a:r>
            <a:r>
              <a:rPr lang="en-US" sz="2200" dirty="0" smtClean="0"/>
              <a:t>genders </a:t>
            </a:r>
            <a:endParaRPr lang="en-US" sz="2200" dirty="0"/>
          </a:p>
          <a:p>
            <a:pPr lvl="1">
              <a:spcBef>
                <a:spcPts val="0"/>
              </a:spcBef>
              <a:spcAft>
                <a:spcPts val="500"/>
              </a:spcAft>
              <a:buClr>
                <a:srgbClr val="666633"/>
              </a:buClr>
            </a:pPr>
            <a:r>
              <a:rPr lang="en-US" sz="2200" dirty="0"/>
              <a:t>I</a:t>
            </a:r>
            <a:r>
              <a:rPr lang="en-US" sz="2200" dirty="0" smtClean="0"/>
              <a:t>npatient treatment </a:t>
            </a:r>
            <a:r>
              <a:rPr lang="en-US" sz="2200" dirty="0"/>
              <a:t>had no impact on premature </a:t>
            </a:r>
            <a:r>
              <a:rPr lang="en-US" sz="2200" dirty="0" smtClean="0"/>
              <a:t>mortality</a:t>
            </a:r>
            <a:endParaRPr lang="en-US" sz="2200" dirty="0"/>
          </a:p>
          <a:p>
            <a:endParaRPr lang="en-US" dirty="0"/>
          </a:p>
        </p:txBody>
      </p:sp>
    </p:spTree>
    <p:extLst>
      <p:ext uri="{BB962C8B-B14F-4D97-AF65-F5344CB8AC3E}">
        <p14:creationId xmlns:p14="http://schemas.microsoft.com/office/powerpoint/2010/main" val="2473703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WHY BEHAVIORAL HEALTH                  MATTERS  TO PUBLIC HEALTH - </a:t>
            </a:r>
            <a:r>
              <a:rPr lang="en-US" b="1" dirty="0" smtClean="0"/>
              <a:t>4</a:t>
            </a:r>
            <a:endParaRPr lang="en-US" dirty="0"/>
          </a:p>
        </p:txBody>
      </p:sp>
      <p:sp>
        <p:nvSpPr>
          <p:cNvPr id="3" name="Content Placeholder 2"/>
          <p:cNvSpPr>
            <a:spLocks noGrp="1"/>
          </p:cNvSpPr>
          <p:nvPr>
            <p:ph idx="1"/>
          </p:nvPr>
        </p:nvSpPr>
        <p:spPr>
          <a:xfrm>
            <a:off x="-76200" y="1524000"/>
            <a:ext cx="9144000" cy="5334000"/>
          </a:xfrm>
        </p:spPr>
        <p:txBody>
          <a:bodyPr/>
          <a:lstStyle/>
          <a:p>
            <a:pPr lvl="0">
              <a:spcBef>
                <a:spcPts val="0"/>
              </a:spcBef>
              <a:spcAft>
                <a:spcPts val="600"/>
              </a:spcAft>
              <a:buClr>
                <a:srgbClr val="666633"/>
              </a:buClr>
            </a:pPr>
            <a:r>
              <a:rPr lang="en-US" sz="2600" dirty="0">
                <a:solidFill>
                  <a:prstClr val="black"/>
                </a:solidFill>
              </a:rPr>
              <a:t>High Impact of Disparities (race, gender, ethnicity, LGBT, </a:t>
            </a:r>
            <a:r>
              <a:rPr lang="en-US" sz="2600" dirty="0" smtClean="0">
                <a:solidFill>
                  <a:prstClr val="black"/>
                </a:solidFill>
              </a:rPr>
              <a:t>poverty) and Social Issues/Costs </a:t>
            </a:r>
            <a:r>
              <a:rPr lang="en-US" sz="2600" dirty="0">
                <a:solidFill>
                  <a:prstClr val="black"/>
                </a:solidFill>
              </a:rPr>
              <a:t>(homelessness, jails, child welfare)</a:t>
            </a:r>
          </a:p>
          <a:p>
            <a:pPr lvl="1">
              <a:spcBef>
                <a:spcPts val="0"/>
              </a:spcBef>
              <a:spcAft>
                <a:spcPts val="600"/>
              </a:spcAft>
              <a:buClr>
                <a:srgbClr val="666633"/>
              </a:buClr>
              <a:buFont typeface="Arial" pitchFamily="34" charset="0"/>
              <a:buChar char="•"/>
            </a:pPr>
            <a:r>
              <a:rPr lang="en-US" sz="2400" dirty="0">
                <a:solidFill>
                  <a:prstClr val="black"/>
                </a:solidFill>
              </a:rPr>
              <a:t>Most homeless and </a:t>
            </a:r>
            <a:r>
              <a:rPr lang="en-US" sz="2400" dirty="0" smtClean="0">
                <a:solidFill>
                  <a:prstClr val="black"/>
                </a:solidFill>
              </a:rPr>
              <a:t>jailed individuals </a:t>
            </a:r>
            <a:r>
              <a:rPr lang="en-US" sz="2400" dirty="0">
                <a:solidFill>
                  <a:prstClr val="black"/>
                </a:solidFill>
              </a:rPr>
              <a:t>have BH needs; </a:t>
            </a:r>
            <a:r>
              <a:rPr lang="en-US" sz="2400" dirty="0" smtClean="0">
                <a:solidFill>
                  <a:prstClr val="black"/>
                </a:solidFill>
              </a:rPr>
              <a:t>relatively few </a:t>
            </a:r>
            <a:r>
              <a:rPr lang="en-US" sz="2400" dirty="0">
                <a:solidFill>
                  <a:prstClr val="black"/>
                </a:solidFill>
              </a:rPr>
              <a:t>receive treatment; most </a:t>
            </a:r>
            <a:r>
              <a:rPr lang="en-US" sz="2400" dirty="0" smtClean="0">
                <a:solidFill>
                  <a:prstClr val="black"/>
                </a:solidFill>
              </a:rPr>
              <a:t>are in or released </a:t>
            </a:r>
            <a:r>
              <a:rPr lang="en-US" sz="2400" dirty="0">
                <a:solidFill>
                  <a:prstClr val="black"/>
                </a:solidFill>
              </a:rPr>
              <a:t>to </a:t>
            </a:r>
            <a:r>
              <a:rPr lang="en-US" sz="2400" dirty="0" smtClean="0">
                <a:solidFill>
                  <a:prstClr val="black"/>
                </a:solidFill>
              </a:rPr>
              <a:t>the community</a:t>
            </a:r>
          </a:p>
          <a:p>
            <a:pPr lvl="1">
              <a:spcBef>
                <a:spcPts val="0"/>
              </a:spcBef>
              <a:spcAft>
                <a:spcPts val="600"/>
              </a:spcAft>
              <a:buClr>
                <a:srgbClr val="666633"/>
              </a:buClr>
              <a:buFont typeface="Arial" pitchFamily="34" charset="0"/>
              <a:buChar char="•"/>
            </a:pPr>
            <a:r>
              <a:rPr lang="en-US" sz="2400" dirty="0"/>
              <a:t>LGBT population – elevated rates of tobacco use, certain cancers, </a:t>
            </a:r>
            <a:r>
              <a:rPr lang="en-US" sz="2400" dirty="0" smtClean="0"/>
              <a:t>depression and suicide deaths/attempts</a:t>
            </a:r>
            <a:endParaRPr lang="en-US" sz="2400" dirty="0"/>
          </a:p>
          <a:p>
            <a:pPr lvl="1">
              <a:spcBef>
                <a:spcPts val="0"/>
              </a:spcBef>
              <a:spcAft>
                <a:spcPts val="600"/>
              </a:spcAft>
              <a:buClr>
                <a:srgbClr val="666633"/>
              </a:buClr>
              <a:buFont typeface="Arial" pitchFamily="34" charset="0"/>
              <a:buChar char="•"/>
            </a:pPr>
            <a:r>
              <a:rPr lang="en-US" sz="2400" dirty="0" smtClean="0">
                <a:solidFill>
                  <a:prstClr val="black"/>
                </a:solidFill>
              </a:rPr>
              <a:t>Majority </a:t>
            </a:r>
            <a:r>
              <a:rPr lang="en-US" sz="2400" dirty="0">
                <a:solidFill>
                  <a:prstClr val="black"/>
                </a:solidFill>
              </a:rPr>
              <a:t>of foster children have drug-involved </a:t>
            </a:r>
            <a:r>
              <a:rPr lang="en-US" sz="2400" dirty="0" smtClean="0">
                <a:solidFill>
                  <a:prstClr val="black"/>
                </a:solidFill>
              </a:rPr>
              <a:t>parents</a:t>
            </a:r>
          </a:p>
          <a:p>
            <a:pPr lvl="1">
              <a:spcBef>
                <a:spcPts val="0"/>
              </a:spcBef>
              <a:spcAft>
                <a:spcPts val="600"/>
              </a:spcAft>
              <a:buClr>
                <a:srgbClr val="666633"/>
              </a:buClr>
              <a:buFont typeface="Arial" pitchFamily="34" charset="0"/>
              <a:buChar char="•"/>
            </a:pPr>
            <a:r>
              <a:rPr lang="en-US" sz="2400" dirty="0" smtClean="0">
                <a:solidFill>
                  <a:prstClr val="black"/>
                </a:solidFill>
              </a:rPr>
              <a:t>Ethnic minorities more likely to be uninsured, have </a:t>
            </a:r>
            <a:r>
              <a:rPr lang="en-US" sz="2400" dirty="0" smtClean="0">
                <a:solidFill>
                  <a:prstClr val="black"/>
                </a:solidFill>
              </a:rPr>
              <a:t>↑ rates </a:t>
            </a:r>
            <a:r>
              <a:rPr lang="en-US" sz="2400" dirty="0" smtClean="0">
                <a:solidFill>
                  <a:prstClr val="black"/>
                </a:solidFill>
              </a:rPr>
              <a:t>of certain disorders or incidence (e.g., suicide, drinking)</a:t>
            </a:r>
            <a:endParaRPr lang="en-US" sz="2400" dirty="0">
              <a:solidFill>
                <a:prstClr val="black"/>
              </a:solidFill>
            </a:endParaRPr>
          </a:p>
          <a:p>
            <a:pPr lvl="1">
              <a:spcBef>
                <a:spcPts val="0"/>
              </a:spcBef>
              <a:spcAft>
                <a:spcPts val="600"/>
              </a:spcAft>
              <a:buClr>
                <a:srgbClr val="666633"/>
              </a:buClr>
              <a:buFont typeface="Arial" pitchFamily="34" charset="0"/>
              <a:buChar char="•"/>
            </a:pPr>
            <a:r>
              <a:rPr lang="en-US" sz="2400" dirty="0">
                <a:solidFill>
                  <a:prstClr val="black"/>
                </a:solidFill>
              </a:rPr>
              <a:t>Persons with BH needs more likely to be uninsured and to “</a:t>
            </a:r>
            <a:r>
              <a:rPr lang="en-US" sz="2400" dirty="0" smtClean="0">
                <a:solidFill>
                  <a:prstClr val="black"/>
                </a:solidFill>
              </a:rPr>
              <a:t>churn,” creating issues within the health delivery system</a:t>
            </a:r>
            <a:endParaRPr lang="en-US" sz="2400" dirty="0">
              <a:solidFill>
                <a:prstClr val="black"/>
              </a:solidFill>
            </a:endParaRPr>
          </a:p>
          <a:p>
            <a:pPr>
              <a:spcAft>
                <a:spcPts val="600"/>
              </a:spcAft>
            </a:pPr>
            <a:endParaRPr lang="en-US" sz="2600" dirty="0"/>
          </a:p>
        </p:txBody>
      </p:sp>
    </p:spTree>
    <p:extLst>
      <p:ext uri="{BB962C8B-B14F-4D97-AF65-F5344CB8AC3E}">
        <p14:creationId xmlns:p14="http://schemas.microsoft.com/office/powerpoint/2010/main" val="132925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b="1" dirty="0" smtClean="0"/>
              <a:t>PUBLIC PERCEPTION OF VALUE</a:t>
            </a:r>
            <a:endParaRPr lang="en-US" b="1" dirty="0"/>
          </a:p>
        </p:txBody>
      </p:sp>
      <p:sp>
        <p:nvSpPr>
          <p:cNvPr id="3" name="Content Placeholder 2"/>
          <p:cNvSpPr>
            <a:spLocks noGrp="1"/>
          </p:cNvSpPr>
          <p:nvPr>
            <p:ph idx="1"/>
          </p:nvPr>
        </p:nvSpPr>
        <p:spPr>
          <a:xfrm>
            <a:off x="304800" y="1600200"/>
            <a:ext cx="8610600" cy="5257800"/>
          </a:xfrm>
        </p:spPr>
        <p:txBody>
          <a:bodyPr/>
          <a:lstStyle/>
          <a:p>
            <a:pPr>
              <a:buClr>
                <a:srgbClr val="666633"/>
              </a:buClr>
            </a:pPr>
            <a:r>
              <a:rPr lang="en-US" sz="2800" dirty="0" smtClean="0"/>
              <a:t>Public Willing to Pay 40 percent LESS . . . </a:t>
            </a:r>
          </a:p>
          <a:p>
            <a:pPr lvl="1">
              <a:buClr>
                <a:srgbClr val="666633"/>
              </a:buClr>
            </a:pPr>
            <a:r>
              <a:rPr lang="en-US" sz="2400" dirty="0" smtClean="0"/>
              <a:t>To avoid mental illnesses (MI) compared to avoiding medical illness, even when MI (including SUDs) are recognized as burdensome</a:t>
            </a:r>
            <a:r>
              <a:rPr lang="en-US" sz="2400" dirty="0" smtClean="0">
                <a:latin typeface="Times New Roman"/>
                <a:cs typeface="Times New Roman"/>
              </a:rPr>
              <a:t>*</a:t>
            </a:r>
            <a:endParaRPr lang="en-US" sz="2400" dirty="0" smtClean="0"/>
          </a:p>
          <a:p>
            <a:pPr lvl="1">
              <a:buNone/>
            </a:pPr>
            <a:endParaRPr lang="en-US" sz="2000" dirty="0" smtClean="0"/>
          </a:p>
          <a:p>
            <a:pPr>
              <a:buClr>
                <a:srgbClr val="666633"/>
              </a:buClr>
            </a:pPr>
            <a:r>
              <a:rPr lang="en-US" sz="2800" dirty="0" smtClean="0"/>
              <a:t>Mental Illnesses Account for 15.4 Percent of Total Burden of Disease</a:t>
            </a:r>
            <a:r>
              <a:rPr lang="en-US" sz="2800" dirty="0" smtClean="0">
                <a:cs typeface="Times New Roman"/>
              </a:rPr>
              <a:t>**</a:t>
            </a:r>
            <a:r>
              <a:rPr lang="en-US" sz="2800" dirty="0" smtClean="0"/>
              <a:t> </a:t>
            </a:r>
          </a:p>
          <a:p>
            <a:pPr lvl="1">
              <a:buClr>
                <a:srgbClr val="666633"/>
              </a:buClr>
            </a:pPr>
            <a:r>
              <a:rPr lang="en-US" sz="2400" dirty="0" smtClean="0"/>
              <a:t>Yet MH </a:t>
            </a:r>
            <a:r>
              <a:rPr lang="en-US" sz="2400" dirty="0" smtClean="0">
                <a:cs typeface="Times New Roman" pitchFamily="18" charset="0"/>
              </a:rPr>
              <a:t>expenditures in U.S. account for only 6.2 percent of total health expenditures </a:t>
            </a:r>
          </a:p>
          <a:p>
            <a:pPr lvl="1">
              <a:buClr>
                <a:srgbClr val="666633"/>
              </a:buClr>
            </a:pPr>
            <a:r>
              <a:rPr lang="en-US" sz="2400" dirty="0" smtClean="0">
                <a:cs typeface="Times New Roman" pitchFamily="18" charset="0"/>
              </a:rPr>
              <a:t>SA expenditures account for only about 1 percent</a:t>
            </a:r>
          </a:p>
          <a:p>
            <a:pPr>
              <a:buNone/>
            </a:pPr>
            <a:endParaRPr lang="en-US" sz="1200" dirty="0" smtClean="0">
              <a:latin typeface="Times New Roman" pitchFamily="18" charset="0"/>
              <a:cs typeface="Times New Roman" pitchFamily="18" charset="0"/>
            </a:endParaRPr>
          </a:p>
          <a:p>
            <a:pPr lvl="1">
              <a:buNone/>
            </a:pPr>
            <a:r>
              <a:rPr lang="en-US" sz="1200" i="1" dirty="0" smtClean="0">
                <a:latin typeface="Times New Roman"/>
                <a:cs typeface="Times New Roman"/>
              </a:rPr>
              <a:t>*     </a:t>
            </a:r>
            <a:r>
              <a:rPr lang="en-US" sz="1200" i="1" dirty="0" smtClean="0">
                <a:latin typeface="Times New Roman" pitchFamily="18" charset="0"/>
                <a:cs typeface="Times New Roman" pitchFamily="18" charset="0"/>
              </a:rPr>
              <a:t>Source:  NICHD, 2011</a:t>
            </a:r>
          </a:p>
          <a:p>
            <a:pPr lvl="1">
              <a:buNone/>
            </a:pPr>
            <a:r>
              <a:rPr lang="en-US" sz="1200" i="1" dirty="0" smtClean="0">
                <a:latin typeface="Times New Roman" pitchFamily="18" charset="0"/>
                <a:cs typeface="Times New Roman" pitchFamily="18" charset="0"/>
              </a:rPr>
              <a:t>**   Source:  World Health Organization</a:t>
            </a:r>
            <a:endParaRPr lang="en-US" sz="12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0" y="0"/>
            <a:ext cx="9144000" cy="1295400"/>
          </a:xfrm>
        </p:spPr>
        <p:txBody>
          <a:bodyPr/>
          <a:lstStyle/>
          <a:p>
            <a:pPr eaLnBrk="1" hangingPunct="1"/>
            <a:r>
              <a:rPr lang="en-US" b="1" dirty="0" smtClean="0"/>
              <a:t>WHY DOES IT MATTER?</a:t>
            </a:r>
          </a:p>
        </p:txBody>
      </p:sp>
      <p:sp>
        <p:nvSpPr>
          <p:cNvPr id="7171" name="Content Placeholder 9"/>
          <p:cNvSpPr>
            <a:spLocks noGrp="1"/>
          </p:cNvSpPr>
          <p:nvPr>
            <p:ph idx="1"/>
          </p:nvPr>
        </p:nvSpPr>
        <p:spPr>
          <a:xfrm>
            <a:off x="75376" y="1600200"/>
            <a:ext cx="8916224" cy="5257799"/>
          </a:xfrm>
        </p:spPr>
        <p:txBody>
          <a:bodyPr/>
          <a:lstStyle/>
          <a:p>
            <a:pPr>
              <a:buClr>
                <a:srgbClr val="666633"/>
              </a:buClr>
            </a:pPr>
            <a:r>
              <a:rPr lang="en-US" sz="2800" b="0" dirty="0" smtClean="0"/>
              <a:t>Public sees social consequences of behavioral health rather than health consequences</a:t>
            </a:r>
          </a:p>
          <a:p>
            <a:pPr lvl="1">
              <a:buClr>
                <a:srgbClr val="666633"/>
              </a:buClr>
            </a:pPr>
            <a:r>
              <a:rPr lang="en-US" sz="2400" i="0" dirty="0" smtClean="0"/>
              <a:t>Homelessness, gangs, jails, tragedies (e.g., mass casualty shootings), disability, lost productivity, high government costs</a:t>
            </a:r>
          </a:p>
          <a:p>
            <a:pPr>
              <a:buClr>
                <a:srgbClr val="666633"/>
              </a:buClr>
            </a:pPr>
            <a:endParaRPr lang="en-US" sz="1800" dirty="0" smtClean="0"/>
          </a:p>
          <a:p>
            <a:pPr>
              <a:buClr>
                <a:srgbClr val="666633"/>
              </a:buClr>
            </a:pPr>
            <a:r>
              <a:rPr lang="en-US" sz="2800" b="0" dirty="0" smtClean="0"/>
              <a:t>M/SUDs seen as matter of will instead of diseases or conditions to be prevented, treated and recovered from</a:t>
            </a:r>
          </a:p>
          <a:p>
            <a:pPr lvl="1">
              <a:buClr>
                <a:srgbClr val="666633"/>
              </a:buClr>
            </a:pPr>
            <a:r>
              <a:rPr lang="en-US" sz="2400" b="0" i="0" dirty="0" smtClean="0"/>
              <a:t>Compare diabetes – not just about </a:t>
            </a:r>
            <a:r>
              <a:rPr lang="en-US" sz="2400" dirty="0" smtClean="0"/>
              <a:t>eating </a:t>
            </a:r>
            <a:r>
              <a:rPr lang="en-US" sz="2400" b="0" i="0" dirty="0" smtClean="0"/>
              <a:t>choices</a:t>
            </a:r>
          </a:p>
          <a:p>
            <a:pPr>
              <a:buClr>
                <a:srgbClr val="666633"/>
              </a:buClr>
            </a:pPr>
            <a:endParaRPr lang="en-US" sz="1800" b="0" dirty="0" smtClean="0"/>
          </a:p>
          <a:p>
            <a:pPr>
              <a:buClr>
                <a:srgbClr val="666633"/>
              </a:buClr>
            </a:pPr>
            <a:r>
              <a:rPr lang="en-US" sz="2800" dirty="0" smtClean="0"/>
              <a:t>Universal Knowledge of F</a:t>
            </a:r>
            <a:r>
              <a:rPr lang="en-US" sz="2800" b="0" dirty="0" smtClean="0"/>
              <a:t>irst </a:t>
            </a:r>
            <a:r>
              <a:rPr lang="en-US" sz="2800" dirty="0" smtClean="0"/>
              <a:t>A</a:t>
            </a:r>
            <a:r>
              <a:rPr lang="en-US" sz="2800" b="0" dirty="0" smtClean="0"/>
              <a:t>id for Health </a:t>
            </a:r>
            <a:r>
              <a:rPr lang="en-US" sz="2800" dirty="0" smtClean="0"/>
              <a:t>C</a:t>
            </a:r>
            <a:r>
              <a:rPr lang="en-US" sz="2800" b="0" dirty="0" smtClean="0"/>
              <a:t>onditions; Don’t </a:t>
            </a:r>
            <a:r>
              <a:rPr lang="en-US" sz="2800" dirty="0" smtClean="0"/>
              <a:t>T</a:t>
            </a:r>
            <a:r>
              <a:rPr lang="en-US" sz="2800" b="0" dirty="0" smtClean="0"/>
              <a:t>each or Know Signs, </a:t>
            </a:r>
            <a:r>
              <a:rPr lang="en-US" sz="2800" b="0" dirty="0" smtClean="0"/>
              <a:t>Symptoms</a:t>
            </a:r>
            <a:r>
              <a:rPr lang="en-US" sz="2800" dirty="0" smtClean="0"/>
              <a:t>, </a:t>
            </a:r>
            <a:r>
              <a:rPr lang="en-US" sz="2800" dirty="0" smtClean="0"/>
              <a:t>H</a:t>
            </a:r>
            <a:r>
              <a:rPr lang="en-US" sz="2800" b="0" dirty="0" smtClean="0"/>
              <a:t>ow to Get </a:t>
            </a:r>
            <a:r>
              <a:rPr lang="en-US" sz="2800" dirty="0" smtClean="0"/>
              <a:t>H</a:t>
            </a:r>
            <a:r>
              <a:rPr lang="en-US" sz="2800" b="0" dirty="0" smtClean="0"/>
              <a:t>elp for MH or SA Issues</a:t>
            </a:r>
          </a:p>
        </p:txBody>
      </p:sp>
    </p:spTree>
    <p:extLst>
      <p:ext uri="{BB962C8B-B14F-4D97-AF65-F5344CB8AC3E}">
        <p14:creationId xmlns:p14="http://schemas.microsoft.com/office/powerpoint/2010/main" val="10838495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0" y="0"/>
            <a:ext cx="9144000" cy="1295400"/>
          </a:xfrm>
        </p:spPr>
        <p:txBody>
          <a:bodyPr/>
          <a:lstStyle/>
          <a:p>
            <a:r>
              <a:rPr lang="en-US" b="1" dirty="0" smtClean="0"/>
              <a:t>BH AS A SOCIAL PROBLEM LEADS TO </a:t>
            </a:r>
            <a:br>
              <a:rPr lang="en-US" b="1" dirty="0" smtClean="0"/>
            </a:br>
            <a:r>
              <a:rPr lang="en-US" b="1" dirty="0" smtClean="0"/>
              <a:t>INSUFFICIENT RESPONSES</a:t>
            </a:r>
          </a:p>
        </p:txBody>
      </p:sp>
      <p:graphicFrame>
        <p:nvGraphicFramePr>
          <p:cNvPr id="6" name="Content Placeholder 5"/>
          <p:cNvGraphicFramePr>
            <a:graphicFrameLocks noGrp="1"/>
          </p:cNvGraphicFramePr>
          <p:nvPr>
            <p:ph idx="1"/>
          </p:nvPr>
        </p:nvGraphicFramePr>
        <p:xfrm>
          <a:off x="66101" y="1676400"/>
          <a:ext cx="9077899"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83604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lstStyle/>
          <a:p>
            <a:r>
              <a:rPr lang="en-US" b="1" dirty="0" smtClean="0"/>
              <a:t>SAMHSA’S STRATEGIC INITIATIVES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1403375"/>
              </p:ext>
            </p:extLst>
          </p:nvPr>
        </p:nvGraphicFramePr>
        <p:xfrm>
          <a:off x="0" y="1600200"/>
          <a:ext cx="9144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3079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2324609"/>
            <a:ext cx="3325140" cy="338753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2" name="Title 1"/>
          <p:cNvSpPr>
            <a:spLocks noGrp="1"/>
          </p:cNvSpPr>
          <p:nvPr>
            <p:ph type="title"/>
          </p:nvPr>
        </p:nvSpPr>
        <p:spPr>
          <a:xfrm>
            <a:off x="0" y="0"/>
            <a:ext cx="9144000" cy="1295400"/>
          </a:xfrm>
        </p:spPr>
        <p:txBody>
          <a:bodyPr/>
          <a:lstStyle/>
          <a:p>
            <a:r>
              <a:rPr lang="en-US" b="1" dirty="0" smtClean="0"/>
              <a:t>STRATEGIC INITIATIVE:  PREVENTION</a:t>
            </a:r>
            <a:endParaRPr lang="en-US" b="1" dirty="0"/>
          </a:p>
        </p:txBody>
      </p:sp>
      <p:sp>
        <p:nvSpPr>
          <p:cNvPr id="3" name="Content Placeholder 2"/>
          <p:cNvSpPr>
            <a:spLocks noGrp="1"/>
          </p:cNvSpPr>
          <p:nvPr>
            <p:ph idx="1"/>
          </p:nvPr>
        </p:nvSpPr>
        <p:spPr>
          <a:xfrm>
            <a:off x="152400" y="1600200"/>
            <a:ext cx="8963940" cy="5181600"/>
          </a:xfrm>
        </p:spPr>
        <p:txBody>
          <a:bodyPr/>
          <a:lstStyle/>
          <a:p>
            <a:pPr marL="0" lvl="0" indent="0">
              <a:spcBef>
                <a:spcPts val="0"/>
              </a:spcBef>
              <a:spcAft>
                <a:spcPts val="4200"/>
              </a:spcAft>
              <a:buClr>
                <a:srgbClr val="666633"/>
              </a:buClr>
              <a:buFont typeface="Wingdings" pitchFamily="2" charset="2"/>
              <a:buChar char="è"/>
            </a:pPr>
            <a:r>
              <a:rPr lang="en-US" sz="3600" dirty="0" smtClean="0">
                <a:solidFill>
                  <a:prstClr val="black"/>
                </a:solidFill>
                <a:ea typeface="ＭＳ Ｐゴシック" charset="0"/>
              </a:rPr>
              <a:t>Substance </a:t>
            </a:r>
            <a:r>
              <a:rPr lang="en-US" sz="3600" dirty="0">
                <a:solidFill>
                  <a:prstClr val="black"/>
                </a:solidFill>
                <a:ea typeface="ＭＳ Ｐゴシック" charset="0"/>
              </a:rPr>
              <a:t>Abuse and Mental </a:t>
            </a:r>
            <a:r>
              <a:rPr lang="en-US" sz="3600" dirty="0" smtClean="0">
                <a:solidFill>
                  <a:prstClr val="black"/>
                </a:solidFill>
                <a:ea typeface="ＭＳ Ｐゴシック" charset="0"/>
              </a:rPr>
              <a:t>Illness; Build </a:t>
            </a:r>
            <a:r>
              <a:rPr lang="en-US" sz="3600" dirty="0">
                <a:solidFill>
                  <a:prstClr val="black"/>
                </a:solidFill>
                <a:ea typeface="ＭＳ Ｐゴシック" charset="0"/>
              </a:rPr>
              <a:t>Emotional </a:t>
            </a:r>
            <a:r>
              <a:rPr lang="en-US" sz="3600" dirty="0" smtClean="0">
                <a:solidFill>
                  <a:prstClr val="black"/>
                </a:solidFill>
                <a:ea typeface="ＭＳ Ｐゴシック" charset="0"/>
              </a:rPr>
              <a:t>&amp; Behavioral Health</a:t>
            </a:r>
          </a:p>
          <a:p>
            <a:pPr marL="0" lvl="0" indent="0">
              <a:spcBef>
                <a:spcPts val="0"/>
              </a:spcBef>
              <a:spcAft>
                <a:spcPts val="4200"/>
              </a:spcAft>
              <a:buClr>
                <a:srgbClr val="666633"/>
              </a:buClr>
              <a:buFont typeface="Wingdings" pitchFamily="2" charset="2"/>
              <a:buChar char="è"/>
            </a:pPr>
            <a:r>
              <a:rPr lang="en-US" sz="3600" b="1" i="1" dirty="0" smtClean="0">
                <a:solidFill>
                  <a:srgbClr val="800000"/>
                </a:solidFill>
                <a:ea typeface="ＭＳ Ｐゴシック" charset="0"/>
              </a:rPr>
              <a:t>Suicide Prevention</a:t>
            </a:r>
          </a:p>
          <a:p>
            <a:pPr marL="0" lvl="0" indent="0">
              <a:spcBef>
                <a:spcPts val="0"/>
              </a:spcBef>
              <a:spcAft>
                <a:spcPts val="4200"/>
              </a:spcAft>
              <a:buClr>
                <a:srgbClr val="666633"/>
              </a:buClr>
              <a:buFont typeface="Wingdings" pitchFamily="2" charset="2"/>
              <a:buChar char="è"/>
            </a:pPr>
            <a:r>
              <a:rPr lang="en-US" sz="3600" dirty="0" smtClean="0">
                <a:solidFill>
                  <a:prstClr val="black"/>
                </a:solidFill>
                <a:ea typeface="ＭＳ Ｐゴシック" charset="0"/>
              </a:rPr>
              <a:t>Prevent Underage Drinking</a:t>
            </a:r>
          </a:p>
          <a:p>
            <a:pPr marL="0" lvl="0" indent="0">
              <a:spcBef>
                <a:spcPts val="0"/>
              </a:spcBef>
              <a:spcAft>
                <a:spcPts val="4200"/>
              </a:spcAft>
              <a:buClr>
                <a:srgbClr val="666633"/>
              </a:buClr>
              <a:buFont typeface="Wingdings" pitchFamily="2" charset="2"/>
              <a:buChar char="è"/>
            </a:pPr>
            <a:r>
              <a:rPr lang="en-US" sz="3600" b="1" i="1" dirty="0" smtClean="0">
                <a:solidFill>
                  <a:srgbClr val="800000"/>
                </a:solidFill>
                <a:ea typeface="ＭＳ Ｐゴシック" charset="0"/>
              </a:rPr>
              <a:t>Prescription </a:t>
            </a:r>
            <a:r>
              <a:rPr lang="en-US" sz="3600" b="1" i="1" dirty="0">
                <a:solidFill>
                  <a:srgbClr val="800000"/>
                </a:solidFill>
                <a:ea typeface="ＭＳ Ｐゴシック" charset="0"/>
              </a:rPr>
              <a:t>Drug </a:t>
            </a:r>
            <a:r>
              <a:rPr lang="en-US" sz="3600" b="1" i="1" dirty="0" smtClean="0">
                <a:solidFill>
                  <a:srgbClr val="800000"/>
                </a:solidFill>
                <a:ea typeface="ＭＳ Ｐゴシック" charset="0"/>
              </a:rPr>
              <a:t>Abuse/Misuse</a:t>
            </a:r>
            <a:endParaRPr lang="en-US" sz="3600" b="1" i="1" dirty="0">
              <a:solidFill>
                <a:srgbClr val="800000"/>
              </a:solidFill>
              <a:ea typeface="ＭＳ Ｐゴシック" charset="0"/>
            </a:endParaRPr>
          </a:p>
          <a:p>
            <a:pPr marL="0" indent="0">
              <a:spcAft>
                <a:spcPts val="4200"/>
              </a:spcAft>
              <a:buNone/>
            </a:pPr>
            <a:endParaRPr lang="en-US" sz="3600" dirty="0"/>
          </a:p>
        </p:txBody>
      </p:sp>
    </p:spTree>
    <p:extLst>
      <p:ext uri="{BB962C8B-B14F-4D97-AF65-F5344CB8AC3E}">
        <p14:creationId xmlns:p14="http://schemas.microsoft.com/office/powerpoint/2010/main" val="3672028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effectLst>
            <a:softEdge rad="127000"/>
          </a:effectLst>
        </p:spPr>
        <p:txBody>
          <a:bodyPr/>
          <a:lstStyle/>
          <a:p>
            <a:pPr algn="ctr"/>
            <a:r>
              <a:rPr lang="en-US" b="1" dirty="0" smtClean="0"/>
              <a:t>SUICIDE AND MENTAL ILLNESS:</a:t>
            </a:r>
            <a:br>
              <a:rPr lang="en-US" b="1" dirty="0" smtClean="0"/>
            </a:br>
            <a:r>
              <a:rPr lang="en-US" b="1" dirty="0" smtClean="0"/>
              <a:t>TOUGH </a:t>
            </a:r>
            <a:r>
              <a:rPr lang="en-US" b="1" dirty="0"/>
              <a:t>REALITIES</a:t>
            </a:r>
          </a:p>
        </p:txBody>
      </p:sp>
      <p:sp>
        <p:nvSpPr>
          <p:cNvPr id="3" name="Content Placeholder 2"/>
          <p:cNvSpPr>
            <a:spLocks noGrp="1"/>
          </p:cNvSpPr>
          <p:nvPr>
            <p:ph idx="1"/>
          </p:nvPr>
        </p:nvSpPr>
        <p:spPr>
          <a:xfrm>
            <a:off x="0" y="1524000"/>
            <a:ext cx="9144000" cy="4724400"/>
          </a:xfrm>
          <a:blipFill>
            <a:blip r:embed="rId3" cstate="print"/>
            <a:stretch>
              <a:fillRect/>
            </a:stretch>
          </a:blipFill>
          <a:effectLst>
            <a:softEdge rad="127000"/>
          </a:effectLst>
        </p:spPr>
        <p:txBody>
          <a:bodyPr/>
          <a:lstStyle/>
          <a:p>
            <a:pPr marL="0" indent="0" algn="ctr">
              <a:buNone/>
            </a:pPr>
            <a:endParaRPr lang="en-US" sz="2900" dirty="0" smtClean="0">
              <a:solidFill>
                <a:schemeClr val="bg1"/>
              </a:solidFill>
            </a:endParaRPr>
          </a:p>
          <a:p>
            <a:pPr marL="0" indent="0" algn="ctr">
              <a:buNone/>
            </a:pPr>
            <a:r>
              <a:rPr lang="en-US" sz="2900" dirty="0" smtClean="0">
                <a:solidFill>
                  <a:schemeClr val="bg1"/>
                </a:solidFill>
              </a:rPr>
              <a:t>50 </a:t>
            </a:r>
            <a:r>
              <a:rPr lang="en-US" sz="2900" dirty="0">
                <a:solidFill>
                  <a:schemeClr val="bg1"/>
                </a:solidFill>
              </a:rPr>
              <a:t>P</a:t>
            </a:r>
            <a:r>
              <a:rPr lang="en-US" sz="2900" dirty="0" smtClean="0">
                <a:solidFill>
                  <a:schemeClr val="bg1"/>
                </a:solidFill>
              </a:rPr>
              <a:t>ercent </a:t>
            </a:r>
            <a:r>
              <a:rPr lang="en-US" sz="2900" dirty="0">
                <a:solidFill>
                  <a:schemeClr val="bg1"/>
                </a:solidFill>
              </a:rPr>
              <a:t>of </a:t>
            </a:r>
            <a:r>
              <a:rPr lang="en-US" sz="2900" dirty="0" smtClean="0">
                <a:solidFill>
                  <a:schemeClr val="bg1"/>
                </a:solidFill>
              </a:rPr>
              <a:t>Those Who </a:t>
            </a:r>
            <a:r>
              <a:rPr lang="en-US" sz="2900" dirty="0">
                <a:solidFill>
                  <a:schemeClr val="bg1"/>
                </a:solidFill>
              </a:rPr>
              <a:t>D</a:t>
            </a:r>
            <a:r>
              <a:rPr lang="en-US" sz="2900" dirty="0" smtClean="0">
                <a:solidFill>
                  <a:schemeClr val="bg1"/>
                </a:solidFill>
              </a:rPr>
              <a:t>ie </a:t>
            </a:r>
            <a:r>
              <a:rPr lang="en-US" sz="2900" dirty="0">
                <a:solidFill>
                  <a:schemeClr val="bg1"/>
                </a:solidFill>
              </a:rPr>
              <a:t>B</a:t>
            </a:r>
            <a:r>
              <a:rPr lang="en-US" sz="2900" dirty="0" smtClean="0">
                <a:solidFill>
                  <a:schemeClr val="bg1"/>
                </a:solidFill>
              </a:rPr>
              <a:t>y </a:t>
            </a:r>
            <a:r>
              <a:rPr lang="en-US" sz="2900" dirty="0">
                <a:solidFill>
                  <a:schemeClr val="bg1"/>
                </a:solidFill>
              </a:rPr>
              <a:t>S</a:t>
            </a:r>
            <a:r>
              <a:rPr lang="en-US" sz="2900" dirty="0" smtClean="0">
                <a:solidFill>
                  <a:schemeClr val="bg1"/>
                </a:solidFill>
              </a:rPr>
              <a:t>uicide Had Major Depression – </a:t>
            </a:r>
            <a:r>
              <a:rPr lang="en-US" sz="2500" dirty="0" smtClean="0">
                <a:solidFill>
                  <a:schemeClr val="bg1"/>
                </a:solidFill>
              </a:rPr>
              <a:t>Suicide </a:t>
            </a:r>
            <a:r>
              <a:rPr lang="en-US" sz="2500" dirty="0">
                <a:solidFill>
                  <a:schemeClr val="bg1"/>
                </a:solidFill>
              </a:rPr>
              <a:t>rate of people with major depression is 8 </a:t>
            </a:r>
            <a:r>
              <a:rPr lang="en-US" sz="2500" dirty="0" smtClean="0">
                <a:solidFill>
                  <a:schemeClr val="bg1"/>
                </a:solidFill>
              </a:rPr>
              <a:t>times that </a:t>
            </a:r>
            <a:r>
              <a:rPr lang="en-US" sz="2500" dirty="0">
                <a:solidFill>
                  <a:schemeClr val="bg1"/>
                </a:solidFill>
              </a:rPr>
              <a:t>of the general population</a:t>
            </a:r>
          </a:p>
          <a:p>
            <a:pPr marL="0" indent="0" algn="ctr">
              <a:buNone/>
            </a:pPr>
            <a:endParaRPr lang="en-US" sz="2900" dirty="0">
              <a:solidFill>
                <a:schemeClr val="bg1"/>
              </a:solidFill>
            </a:endParaRPr>
          </a:p>
          <a:p>
            <a:pPr marL="0" indent="0" algn="ctr">
              <a:buNone/>
            </a:pPr>
            <a:endParaRPr lang="en-US" sz="2900" dirty="0">
              <a:solidFill>
                <a:schemeClr val="bg1"/>
              </a:solidFill>
            </a:endParaRPr>
          </a:p>
          <a:p>
            <a:pPr marL="0" indent="0" algn="ctr">
              <a:buNone/>
            </a:pPr>
            <a:endParaRPr lang="en-US" sz="2900" dirty="0" smtClean="0">
              <a:solidFill>
                <a:schemeClr val="bg1"/>
              </a:solidFill>
            </a:endParaRPr>
          </a:p>
          <a:p>
            <a:pPr marL="0" indent="0" algn="ctr">
              <a:buNone/>
            </a:pPr>
            <a:r>
              <a:rPr lang="en-US" sz="2900" dirty="0" smtClean="0">
                <a:solidFill>
                  <a:schemeClr val="bg1"/>
                </a:solidFill>
              </a:rPr>
              <a:t>90 Percent </a:t>
            </a:r>
            <a:r>
              <a:rPr lang="en-US" sz="2900" dirty="0">
                <a:solidFill>
                  <a:schemeClr val="bg1"/>
                </a:solidFill>
              </a:rPr>
              <a:t>of </a:t>
            </a:r>
            <a:r>
              <a:rPr lang="en-US" sz="2900" dirty="0" smtClean="0">
                <a:solidFill>
                  <a:schemeClr val="bg1"/>
                </a:solidFill>
              </a:rPr>
              <a:t>Individuals </a:t>
            </a:r>
            <a:r>
              <a:rPr lang="en-US" sz="2900" dirty="0">
                <a:solidFill>
                  <a:schemeClr val="bg1"/>
                </a:solidFill>
              </a:rPr>
              <a:t>W</a:t>
            </a:r>
            <a:r>
              <a:rPr lang="en-US" sz="2900" dirty="0" smtClean="0">
                <a:solidFill>
                  <a:schemeClr val="bg1"/>
                </a:solidFill>
              </a:rPr>
              <a:t>ho </a:t>
            </a:r>
            <a:r>
              <a:rPr lang="en-US" sz="2900" dirty="0">
                <a:solidFill>
                  <a:schemeClr val="bg1"/>
                </a:solidFill>
              </a:rPr>
              <a:t>D</a:t>
            </a:r>
            <a:r>
              <a:rPr lang="en-US" sz="2900" dirty="0" smtClean="0">
                <a:solidFill>
                  <a:schemeClr val="bg1"/>
                </a:solidFill>
              </a:rPr>
              <a:t>ie </a:t>
            </a:r>
            <a:r>
              <a:rPr lang="en-US" sz="2900" dirty="0">
                <a:solidFill>
                  <a:schemeClr val="bg1"/>
                </a:solidFill>
              </a:rPr>
              <a:t>B</a:t>
            </a:r>
            <a:r>
              <a:rPr lang="en-US" sz="2900" dirty="0" smtClean="0">
                <a:solidFill>
                  <a:schemeClr val="bg1"/>
                </a:solidFill>
              </a:rPr>
              <a:t>y </a:t>
            </a:r>
            <a:r>
              <a:rPr lang="en-US" sz="2900" dirty="0">
                <a:solidFill>
                  <a:schemeClr val="bg1"/>
                </a:solidFill>
              </a:rPr>
              <a:t>S</a:t>
            </a:r>
            <a:r>
              <a:rPr lang="en-US" sz="2900" dirty="0" smtClean="0">
                <a:solidFill>
                  <a:schemeClr val="bg1"/>
                </a:solidFill>
              </a:rPr>
              <a:t>uicide </a:t>
            </a:r>
            <a:endParaRPr lang="en-US" sz="2900" dirty="0">
              <a:solidFill>
                <a:schemeClr val="bg1"/>
              </a:solidFill>
            </a:endParaRPr>
          </a:p>
          <a:p>
            <a:pPr marL="0" indent="0" algn="ctr">
              <a:buNone/>
            </a:pPr>
            <a:r>
              <a:rPr lang="en-US" sz="2900" dirty="0">
                <a:solidFill>
                  <a:schemeClr val="bg1"/>
                </a:solidFill>
              </a:rPr>
              <a:t>H</a:t>
            </a:r>
            <a:r>
              <a:rPr lang="en-US" sz="2900" dirty="0" smtClean="0">
                <a:solidFill>
                  <a:schemeClr val="bg1"/>
                </a:solidFill>
              </a:rPr>
              <a:t>ad </a:t>
            </a:r>
            <a:r>
              <a:rPr lang="en-US" sz="2900" dirty="0">
                <a:solidFill>
                  <a:schemeClr val="bg1"/>
                </a:solidFill>
              </a:rPr>
              <a:t>a </a:t>
            </a:r>
            <a:r>
              <a:rPr lang="en-US" sz="2900" dirty="0" smtClean="0">
                <a:solidFill>
                  <a:schemeClr val="bg1"/>
                </a:solidFill>
              </a:rPr>
              <a:t>Mental </a:t>
            </a:r>
            <a:r>
              <a:rPr lang="en-US" sz="2900" dirty="0">
                <a:solidFill>
                  <a:schemeClr val="bg1"/>
                </a:solidFill>
              </a:rPr>
              <a:t>D</a:t>
            </a:r>
            <a:r>
              <a:rPr lang="en-US" sz="2900" dirty="0" smtClean="0">
                <a:solidFill>
                  <a:schemeClr val="bg1"/>
                </a:solidFill>
              </a:rPr>
              <a:t>isorder</a:t>
            </a:r>
            <a:endParaRPr lang="en-US" sz="2900" dirty="0">
              <a:solidFill>
                <a:schemeClr val="bg1"/>
              </a:solidFill>
            </a:endParaRPr>
          </a:p>
          <a:p>
            <a:pPr marL="0" indent="0" algn="ctr">
              <a:buNone/>
            </a:pPr>
            <a:endParaRPr lang="en-US" sz="2900" dirty="0">
              <a:solidFill>
                <a:schemeClr val="bg1"/>
              </a:solidFill>
            </a:endParaRPr>
          </a:p>
          <a:p>
            <a:pPr marL="0" indent="0" algn="ctr">
              <a:buNone/>
            </a:pPr>
            <a:endParaRPr lang="en-US" sz="2900" dirty="0">
              <a:solidFill>
                <a:schemeClr val="bg1"/>
              </a:solidFill>
            </a:endParaRPr>
          </a:p>
          <a:p>
            <a:pPr marL="0" indent="0" algn="ctr">
              <a:buNone/>
            </a:pPr>
            <a:endParaRPr lang="en-US" sz="2900" dirty="0"/>
          </a:p>
          <a:p>
            <a:pPr marL="0" indent="0" algn="ctr">
              <a:buNone/>
            </a:pPr>
            <a:endParaRPr lang="en-US" sz="2900" dirty="0"/>
          </a:p>
          <a:p>
            <a:pPr marL="0" indent="0" algn="ctr">
              <a:buNone/>
            </a:pPr>
            <a:r>
              <a:rPr lang="en-US" sz="2900" dirty="0"/>
              <a:t> </a:t>
            </a:r>
          </a:p>
        </p:txBody>
      </p:sp>
      <p:sp>
        <p:nvSpPr>
          <p:cNvPr id="6" name="Slide Number Placeholder 8"/>
          <p:cNvSpPr txBox="1">
            <a:spLocks noGrp="1"/>
          </p:cNvSpPr>
          <p:nvPr/>
        </p:nvSpPr>
        <p:spPr>
          <a:xfrm>
            <a:off x="8188127" y="585184"/>
            <a:ext cx="914400" cy="365125"/>
          </a:xfrm>
          <a:prstGeom prst="rect">
            <a:avLst/>
          </a:prstGeom>
          <a:noFill/>
        </p:spPr>
        <p:txBody>
          <a:bodyPr lIns="91436" tIns="45718" rIns="91436" bIns="45718" anchor="ctr"/>
          <a:lstStyle/>
          <a:p>
            <a:pPr algn="r" fontAlgn="auto">
              <a:spcBef>
                <a:spcPts val="0"/>
              </a:spcBef>
              <a:spcAft>
                <a:spcPts val="0"/>
              </a:spcAft>
              <a:defRPr/>
            </a:pPr>
            <a:fld id="{B9DE2873-C232-4329-9079-F09222C14ED7}" type="slidenum">
              <a:rPr lang="en-US" sz="1200">
                <a:solidFill>
                  <a:schemeClr val="bg2">
                    <a:lumMod val="75000"/>
                  </a:schemeClr>
                </a:solidFill>
                <a:latin typeface="+mn-lt"/>
              </a:rPr>
              <a:pPr algn="r" fontAlgn="auto">
                <a:spcBef>
                  <a:spcPts val="0"/>
                </a:spcBef>
                <a:spcAft>
                  <a:spcPts val="0"/>
                </a:spcAft>
                <a:defRPr/>
              </a:pPr>
              <a:t>17</a:t>
            </a:fld>
            <a:endParaRPr lang="en-US" sz="1200" dirty="0">
              <a:solidFill>
                <a:schemeClr val="bg2">
                  <a:lumMod val="75000"/>
                </a:schemeClr>
              </a:solidFill>
              <a:latin typeface="+mn-lt"/>
            </a:endParaRPr>
          </a:p>
        </p:txBody>
      </p:sp>
    </p:spTree>
    <p:extLst>
      <p:ext uri="{BB962C8B-B14F-4D97-AF65-F5344CB8AC3E}">
        <p14:creationId xmlns:p14="http://schemas.microsoft.com/office/powerpoint/2010/main" val="133295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700942"/>
            <a:ext cx="4572000" cy="3429000"/>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0"/>
            <a:ext cx="9144000" cy="1295400"/>
          </a:xfrm>
        </p:spPr>
        <p:txBody>
          <a:bodyPr/>
          <a:lstStyle/>
          <a:p>
            <a:r>
              <a:rPr lang="en-US" b="1" dirty="0" smtClean="0"/>
              <a:t>MISSED OPPORTUNITIES = LIVES LOST</a:t>
            </a:r>
            <a:endParaRPr lang="en-US" b="1" dirty="0"/>
          </a:p>
        </p:txBody>
      </p:sp>
      <p:sp>
        <p:nvSpPr>
          <p:cNvPr id="3" name="Content Placeholder 2"/>
          <p:cNvSpPr>
            <a:spLocks noGrp="1"/>
          </p:cNvSpPr>
          <p:nvPr>
            <p:ph idx="1"/>
          </p:nvPr>
        </p:nvSpPr>
        <p:spPr>
          <a:xfrm>
            <a:off x="228600" y="1676400"/>
            <a:ext cx="5257800" cy="1905000"/>
          </a:xfrm>
        </p:spPr>
        <p:txBody>
          <a:bodyPr/>
          <a:lstStyle/>
          <a:p>
            <a:pPr marL="0" indent="0">
              <a:buNone/>
            </a:pPr>
            <a:r>
              <a:rPr lang="en-US" sz="2800" dirty="0" smtClean="0"/>
              <a:t>77 </a:t>
            </a:r>
            <a:r>
              <a:rPr lang="en-US" sz="2800" dirty="0"/>
              <a:t>percent </a:t>
            </a:r>
            <a:r>
              <a:rPr lang="en-US" sz="2800" dirty="0" smtClean="0"/>
              <a:t>of individuals who die by suicide had </a:t>
            </a:r>
            <a:r>
              <a:rPr lang="en-US" sz="2800" dirty="0"/>
              <a:t>visited </a:t>
            </a:r>
            <a:r>
              <a:rPr lang="en-US" sz="2800" dirty="0" smtClean="0"/>
              <a:t>their primary </a:t>
            </a:r>
            <a:r>
              <a:rPr lang="en-US" sz="2800" dirty="0"/>
              <a:t>care doctor </a:t>
            </a:r>
            <a:r>
              <a:rPr lang="en-US" sz="2800" dirty="0" smtClean="0"/>
              <a:t>within </a:t>
            </a:r>
            <a:r>
              <a:rPr lang="en-US" sz="2800" dirty="0"/>
              <a:t>the </a:t>
            </a:r>
            <a:r>
              <a:rPr lang="en-US" sz="2800" dirty="0" smtClean="0"/>
              <a:t>year</a:t>
            </a:r>
            <a:endParaRPr lang="en-US" sz="2800" dirty="0"/>
          </a:p>
        </p:txBody>
      </p:sp>
      <p:sp>
        <p:nvSpPr>
          <p:cNvPr id="8" name="Content Placeholder 2"/>
          <p:cNvSpPr txBox="1">
            <a:spLocks/>
          </p:cNvSpPr>
          <p:nvPr/>
        </p:nvSpPr>
        <p:spPr bwMode="auto">
          <a:xfrm>
            <a:off x="5410200" y="3276600"/>
            <a:ext cx="3733800"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800" dirty="0" smtClean="0"/>
              <a:t>45 percent had visited their primary care          doctor within the month</a:t>
            </a:r>
            <a:endParaRPr lang="en-US" sz="2800" dirty="0"/>
          </a:p>
        </p:txBody>
      </p:sp>
      <p:sp>
        <p:nvSpPr>
          <p:cNvPr id="4" name="TextBox 3"/>
          <p:cNvSpPr txBox="1"/>
          <p:nvPr/>
        </p:nvSpPr>
        <p:spPr>
          <a:xfrm>
            <a:off x="152400" y="6172200"/>
            <a:ext cx="6629400" cy="461665"/>
          </a:xfrm>
          <a:prstGeom prst="rect">
            <a:avLst/>
          </a:prstGeom>
          <a:noFill/>
        </p:spPr>
        <p:txBody>
          <a:bodyPr wrap="square" rtlCol="0">
            <a:spAutoFit/>
          </a:bodyPr>
          <a:lstStyle/>
          <a:p>
            <a:pPr algn="ctr"/>
            <a:r>
              <a:rPr lang="en-US" sz="2400" b="1" dirty="0" smtClean="0">
                <a:solidFill>
                  <a:srgbClr val="800000"/>
                </a:solidFill>
                <a:latin typeface="+mj-lt"/>
              </a:rPr>
              <a:t>THE QUESTION OF SUICIDE WAS SELDOM RAISED</a:t>
            </a:r>
            <a:endParaRPr lang="en-US" sz="2400" b="1" dirty="0">
              <a:solidFill>
                <a:srgbClr val="800000"/>
              </a:solidFill>
              <a:latin typeface="+mj-lt"/>
            </a:endParaRPr>
          </a:p>
        </p:txBody>
      </p:sp>
      <p:sp>
        <p:nvSpPr>
          <p:cNvPr id="7" name="Slide Number Placeholder 8"/>
          <p:cNvSpPr txBox="1">
            <a:spLocks noGrp="1"/>
          </p:cNvSpPr>
          <p:nvPr/>
        </p:nvSpPr>
        <p:spPr>
          <a:xfrm>
            <a:off x="8077200" y="1219200"/>
            <a:ext cx="914400" cy="365125"/>
          </a:xfrm>
          <a:prstGeom prst="rect">
            <a:avLst/>
          </a:prstGeom>
          <a:noFill/>
        </p:spPr>
        <p:txBody>
          <a:bodyPr anchor="ctr"/>
          <a:lstStyle/>
          <a:p>
            <a:pPr algn="r" fontAlgn="auto">
              <a:spcBef>
                <a:spcPts val="0"/>
              </a:spcBef>
              <a:spcAft>
                <a:spcPts val="0"/>
              </a:spcAft>
              <a:defRPr/>
            </a:pPr>
            <a:endParaRPr lang="en-US" sz="1200" dirty="0">
              <a:solidFill>
                <a:schemeClr val="bg1"/>
              </a:solidFill>
              <a:latin typeface="+mn-lt"/>
              <a:cs typeface="+mn-cs"/>
            </a:endParaRPr>
          </a:p>
        </p:txBody>
      </p:sp>
      <p:sp>
        <p:nvSpPr>
          <p:cNvPr id="9" name="Content Placeholder 2"/>
          <p:cNvSpPr txBox="1">
            <a:spLocks/>
          </p:cNvSpPr>
          <p:nvPr/>
        </p:nvSpPr>
        <p:spPr bwMode="auto">
          <a:xfrm>
            <a:off x="609600" y="4953000"/>
            <a:ext cx="79248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2800" dirty="0" smtClean="0"/>
              <a:t>18 percent of elderly patients visited their primary care doctor on same day as their suicide</a:t>
            </a:r>
            <a:endParaRPr lang="en-US" sz="2800" dirty="0"/>
          </a:p>
        </p:txBody>
      </p:sp>
    </p:spTree>
    <p:extLst>
      <p:ext uri="{BB962C8B-B14F-4D97-AF65-F5344CB8AC3E}">
        <p14:creationId xmlns:p14="http://schemas.microsoft.com/office/powerpoint/2010/main" val="3249135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ilestone\AppData\Local\Microsoft\Windows\Temporary Internet Files\Content.IE5\UHEMPTWD\MP90040885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584325"/>
            <a:ext cx="9144001" cy="495299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9144000" cy="1219200"/>
          </a:xfrm>
        </p:spPr>
        <p:txBody>
          <a:bodyPr/>
          <a:lstStyle/>
          <a:p>
            <a:r>
              <a:rPr lang="en-US" b="1" dirty="0" smtClean="0"/>
              <a:t>MISSED OPPORTUNITIES = LIVES LOST</a:t>
            </a:r>
            <a:endParaRPr lang="en-US" b="1" dirty="0"/>
          </a:p>
        </p:txBody>
      </p:sp>
      <p:sp>
        <p:nvSpPr>
          <p:cNvPr id="3" name="Content Placeholder 2"/>
          <p:cNvSpPr>
            <a:spLocks noGrp="1"/>
          </p:cNvSpPr>
          <p:nvPr>
            <p:ph idx="1"/>
          </p:nvPr>
        </p:nvSpPr>
        <p:spPr>
          <a:xfrm>
            <a:off x="-76200" y="1586161"/>
            <a:ext cx="9220200" cy="1524000"/>
          </a:xfrm>
        </p:spPr>
        <p:txBody>
          <a:bodyPr/>
          <a:lstStyle/>
          <a:p>
            <a:pPr lvl="0">
              <a:spcBef>
                <a:spcPts val="600"/>
              </a:spcBef>
              <a:spcAft>
                <a:spcPts val="0"/>
              </a:spcAft>
              <a:buClr>
                <a:srgbClr val="666633"/>
              </a:buClr>
              <a:buFont typeface="Wingdings" pitchFamily="2" charset="2"/>
              <a:buChar char="è"/>
            </a:pPr>
            <a:r>
              <a:rPr lang="en-US" dirty="0" smtClean="0"/>
              <a:t>Individuals </a:t>
            </a:r>
            <a:r>
              <a:rPr lang="en-US" dirty="0"/>
              <a:t>D</a:t>
            </a:r>
            <a:r>
              <a:rPr lang="en-US" dirty="0" smtClean="0"/>
              <a:t>ischarged </a:t>
            </a:r>
            <a:r>
              <a:rPr lang="en-US" dirty="0"/>
              <a:t>from </a:t>
            </a:r>
            <a:r>
              <a:rPr lang="en-US" dirty="0" smtClean="0"/>
              <a:t>An </a:t>
            </a:r>
            <a:r>
              <a:rPr lang="en-US" dirty="0"/>
              <a:t>I</a:t>
            </a:r>
            <a:r>
              <a:rPr lang="en-US" dirty="0" smtClean="0"/>
              <a:t>npatient Unit or Emergency Room </a:t>
            </a:r>
            <a:r>
              <a:rPr lang="en-US" dirty="0"/>
              <a:t>C</a:t>
            </a:r>
            <a:r>
              <a:rPr lang="en-US" dirty="0" smtClean="0"/>
              <a:t>ontinue </a:t>
            </a:r>
            <a:r>
              <a:rPr lang="en-US" dirty="0"/>
              <a:t>to </a:t>
            </a:r>
            <a:r>
              <a:rPr lang="en-US" dirty="0" smtClean="0"/>
              <a:t>Be </a:t>
            </a:r>
            <a:r>
              <a:rPr lang="en-US" dirty="0"/>
              <a:t>at </a:t>
            </a:r>
            <a:r>
              <a:rPr lang="en-US" dirty="0" smtClean="0"/>
              <a:t>Risk </a:t>
            </a:r>
            <a:r>
              <a:rPr lang="en-US" dirty="0"/>
              <a:t>for </a:t>
            </a:r>
            <a:r>
              <a:rPr lang="en-US" dirty="0" smtClean="0"/>
              <a:t>Suicide </a:t>
            </a:r>
            <a:endParaRPr lang="en-US" dirty="0"/>
          </a:p>
          <a:p>
            <a:pPr marL="0" lvl="0" indent="0">
              <a:spcBef>
                <a:spcPts val="600"/>
              </a:spcBef>
              <a:spcAft>
                <a:spcPts val="0"/>
              </a:spcAft>
              <a:buClr>
                <a:srgbClr val="666633"/>
              </a:buClr>
              <a:buNone/>
            </a:pPr>
            <a:endParaRPr lang="en-US" dirty="0"/>
          </a:p>
          <a:p>
            <a:endParaRPr lang="en-US" dirty="0"/>
          </a:p>
          <a:p>
            <a:endParaRPr lang="en-US" dirty="0"/>
          </a:p>
        </p:txBody>
      </p:sp>
      <p:sp>
        <p:nvSpPr>
          <p:cNvPr id="4" name="Slide Number Placeholder 8"/>
          <p:cNvSpPr txBox="1">
            <a:spLocks noGrp="1"/>
          </p:cNvSpPr>
          <p:nvPr/>
        </p:nvSpPr>
        <p:spPr>
          <a:xfrm>
            <a:off x="8077200" y="1219200"/>
            <a:ext cx="914400" cy="365125"/>
          </a:xfrm>
          <a:prstGeom prst="rect">
            <a:avLst/>
          </a:prstGeom>
          <a:noFill/>
        </p:spPr>
        <p:txBody>
          <a:bodyPr anchor="ctr"/>
          <a:lstStyle/>
          <a:p>
            <a:pPr algn="r" fontAlgn="auto">
              <a:spcBef>
                <a:spcPts val="0"/>
              </a:spcBef>
              <a:spcAft>
                <a:spcPts val="0"/>
              </a:spcAft>
              <a:defRPr/>
            </a:pPr>
            <a:endParaRPr lang="en-US" sz="1200" dirty="0">
              <a:solidFill>
                <a:schemeClr val="bg1"/>
              </a:solidFill>
              <a:latin typeface="+mn-lt"/>
              <a:cs typeface="+mn-cs"/>
            </a:endParaRPr>
          </a:p>
        </p:txBody>
      </p:sp>
      <p:sp>
        <p:nvSpPr>
          <p:cNvPr id="6" name="Content Placeholder 2"/>
          <p:cNvSpPr txBox="1">
            <a:spLocks/>
          </p:cNvSpPr>
          <p:nvPr/>
        </p:nvSpPr>
        <p:spPr bwMode="auto">
          <a:xfrm>
            <a:off x="0" y="2667000"/>
            <a:ext cx="69342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600"/>
              </a:spcBef>
              <a:spcAft>
                <a:spcPts val="0"/>
              </a:spcAft>
              <a:buClr>
                <a:srgbClr val="666633"/>
              </a:buClr>
              <a:buFont typeface="Arial" pitchFamily="34" charset="0"/>
              <a:buChar char="•"/>
            </a:pPr>
            <a:r>
              <a:rPr lang="en-US" dirty="0" smtClean="0"/>
              <a:t>~</a:t>
            </a:r>
            <a:r>
              <a:rPr lang="en-US" dirty="0" smtClean="0"/>
              <a:t>10 percent </a:t>
            </a:r>
            <a:r>
              <a:rPr lang="en-US" dirty="0" smtClean="0"/>
              <a:t>of individuals who died by suicide had been discharged from an ED within previous 60 days</a:t>
            </a:r>
          </a:p>
          <a:p>
            <a:pPr marL="457200" lvl="1" indent="0">
              <a:spcBef>
                <a:spcPts val="600"/>
              </a:spcBef>
              <a:spcAft>
                <a:spcPts val="0"/>
              </a:spcAft>
              <a:buClr>
                <a:srgbClr val="666633"/>
              </a:buClr>
              <a:buNone/>
            </a:pPr>
            <a:endParaRPr lang="en-US" sz="1400" dirty="0" smtClean="0"/>
          </a:p>
          <a:p>
            <a:pPr lvl="1">
              <a:spcBef>
                <a:spcPts val="600"/>
              </a:spcBef>
              <a:spcAft>
                <a:spcPts val="0"/>
              </a:spcAft>
              <a:buClr>
                <a:srgbClr val="666633"/>
              </a:buClr>
              <a:buFont typeface="Arial" pitchFamily="34" charset="0"/>
              <a:buChar char="•"/>
            </a:pPr>
            <a:r>
              <a:rPr lang="en-US" dirty="0" smtClean="0">
                <a:latin typeface="Calibri"/>
              </a:rPr>
              <a:t>~</a:t>
            </a:r>
            <a:r>
              <a:rPr lang="en-US" dirty="0" smtClean="0"/>
              <a:t> 8.6 percent hospitalized for suicidality are predicted to eventually die by suicide</a:t>
            </a:r>
          </a:p>
          <a:p>
            <a:pPr>
              <a:spcBef>
                <a:spcPts val="600"/>
              </a:spcBef>
              <a:spcAft>
                <a:spcPts val="0"/>
              </a:spcAft>
              <a:buClr>
                <a:srgbClr val="666633"/>
              </a:buClr>
              <a:buFont typeface="Wingdings" pitchFamily="2" charset="2"/>
              <a:buChar char="è"/>
            </a:pPr>
            <a:endParaRPr lang="en-US" dirty="0" smtClean="0"/>
          </a:p>
          <a:p>
            <a:endParaRPr lang="en-US" dirty="0" smtClean="0"/>
          </a:p>
          <a:p>
            <a:endParaRPr lang="en-US" dirty="0"/>
          </a:p>
        </p:txBody>
      </p:sp>
    </p:spTree>
    <p:extLst>
      <p:ext uri="{BB962C8B-B14F-4D97-AF65-F5344CB8AC3E}">
        <p14:creationId xmlns:p14="http://schemas.microsoft.com/office/powerpoint/2010/main" val="2787162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5"/>
          <p:cNvSpPr>
            <a:spLocks noGrp="1"/>
          </p:cNvSpPr>
          <p:nvPr>
            <p:ph type="ctrTitle" idx="4294967295"/>
          </p:nvPr>
        </p:nvSpPr>
        <p:spPr>
          <a:xfrm>
            <a:off x="1676400" y="2286000"/>
            <a:ext cx="7467600" cy="2209800"/>
          </a:xfrm>
        </p:spPr>
        <p:txBody>
          <a:bodyPr/>
          <a:lstStyle/>
          <a:p>
            <a:pPr eaLnBrk="1" hangingPunct="1">
              <a:spcBef>
                <a:spcPts val="600"/>
              </a:spcBef>
              <a:spcAft>
                <a:spcPts val="600"/>
              </a:spcAft>
            </a:pPr>
            <a:r>
              <a:rPr lang="en-US" sz="3200" b="1" dirty="0" smtClean="0">
                <a:solidFill>
                  <a:srgbClr val="666633"/>
                </a:solidFill>
                <a:latin typeface="Calibri" pitchFamily="34" charset="0"/>
              </a:rPr>
              <a:t>ADVANCING BEHAVIORAL </a:t>
            </a:r>
            <a:r>
              <a:rPr lang="en-US" sz="3200" b="1" dirty="0">
                <a:solidFill>
                  <a:srgbClr val="666633"/>
                </a:solidFill>
                <a:latin typeface="Calibri" pitchFamily="34" charset="0"/>
              </a:rPr>
              <a:t>HEALTH:  CHALLENGES AND OPPORTUNITIES IN </a:t>
            </a:r>
            <a:r>
              <a:rPr lang="en-US" sz="3200" b="1" dirty="0" smtClean="0">
                <a:solidFill>
                  <a:srgbClr val="666633"/>
                </a:solidFill>
                <a:latin typeface="Calibri" pitchFamily="34" charset="0"/>
              </a:rPr>
              <a:t>A CHANGING HEALTH CARE ENVIRONMENT </a:t>
            </a:r>
            <a:endParaRPr lang="en-US" sz="3200" b="1" dirty="0" smtClean="0">
              <a:solidFill>
                <a:srgbClr val="666633"/>
              </a:solidFill>
            </a:endParaRPr>
          </a:p>
        </p:txBody>
      </p:sp>
      <p:sp>
        <p:nvSpPr>
          <p:cNvPr id="15362" name="Subtitle 6"/>
          <p:cNvSpPr>
            <a:spLocks noGrp="1"/>
          </p:cNvSpPr>
          <p:nvPr>
            <p:ph type="subTitle" idx="4294967295"/>
          </p:nvPr>
        </p:nvSpPr>
        <p:spPr>
          <a:xfrm>
            <a:off x="1828800" y="4495800"/>
            <a:ext cx="7086600" cy="990600"/>
          </a:xfrm>
        </p:spPr>
        <p:txBody>
          <a:bodyPr/>
          <a:lstStyle/>
          <a:p>
            <a:pPr marL="0" indent="0" algn="r">
              <a:spcBef>
                <a:spcPts val="0"/>
              </a:spcBef>
              <a:buFont typeface="Arial" charset="0"/>
              <a:buNone/>
            </a:pPr>
            <a:r>
              <a:rPr lang="en-US" sz="2000" b="1" dirty="0" smtClean="0"/>
              <a:t>Pamela S. Hyde, J.D.</a:t>
            </a:r>
          </a:p>
          <a:p>
            <a:pPr marL="0" indent="0" algn="r">
              <a:spcBef>
                <a:spcPts val="0"/>
              </a:spcBef>
              <a:buFont typeface="Arial" charset="0"/>
              <a:buNone/>
            </a:pPr>
            <a:r>
              <a:rPr lang="en-US" sz="2000" dirty="0" smtClean="0"/>
              <a:t>Administrator</a:t>
            </a:r>
          </a:p>
          <a:p>
            <a:pPr marL="0" indent="0" algn="r">
              <a:spcBef>
                <a:spcPts val="0"/>
              </a:spcBef>
              <a:buFont typeface="Arial" charset="0"/>
              <a:buNone/>
            </a:pPr>
            <a:r>
              <a:rPr lang="en-US" sz="2000" dirty="0" smtClean="0"/>
              <a:t>Substance Abuse and Mental Health Services Administration</a:t>
            </a:r>
          </a:p>
        </p:txBody>
      </p:sp>
      <p:sp>
        <p:nvSpPr>
          <p:cNvPr id="15363" name="Subtitle 6"/>
          <p:cNvSpPr txBox="1">
            <a:spLocks/>
          </p:cNvSpPr>
          <p:nvPr/>
        </p:nvSpPr>
        <p:spPr bwMode="auto">
          <a:xfrm>
            <a:off x="1600200" y="5562600"/>
            <a:ext cx="4572000" cy="1295400"/>
          </a:xfrm>
          <a:prstGeom prst="rect">
            <a:avLst/>
          </a:prstGeom>
          <a:noFill/>
          <a:ln w="9525">
            <a:noFill/>
            <a:miter lim="800000"/>
            <a:headEnd/>
            <a:tailEnd/>
          </a:ln>
        </p:spPr>
        <p:txBody>
          <a:bodyPr/>
          <a:lstStyle/>
          <a:p>
            <a:pPr algn="ctr"/>
            <a:endParaRPr lang="en-US" sz="1700" dirty="0">
              <a:latin typeface="+mj-lt"/>
            </a:endParaRPr>
          </a:p>
          <a:p>
            <a:pPr algn="ctr"/>
            <a:r>
              <a:rPr lang="en-US" sz="1700" dirty="0" smtClean="0">
                <a:latin typeface="+mj-lt"/>
              </a:rPr>
              <a:t>UMass Medical School</a:t>
            </a:r>
          </a:p>
          <a:p>
            <a:pPr algn="ctr"/>
            <a:r>
              <a:rPr lang="en-US" sz="1700" dirty="0" smtClean="0">
                <a:latin typeface="+mj-lt"/>
              </a:rPr>
              <a:t>Psychiatry Research Day</a:t>
            </a:r>
          </a:p>
          <a:p>
            <a:pPr algn="ctr"/>
            <a:r>
              <a:rPr lang="en-US" sz="1700" dirty="0" smtClean="0">
                <a:latin typeface="+mj-lt"/>
              </a:rPr>
              <a:t>Worcester, MA • April 29, 2013</a:t>
            </a:r>
            <a:endParaRPr lang="en-US" sz="1700" dirty="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lstStyle/>
          <a:p>
            <a:pPr algn="ctr"/>
            <a:r>
              <a:rPr lang="en-US" b="1" dirty="0" smtClean="0"/>
              <a:t>SUICIDE AND SUBSTANCE ABUSE: TOUGH </a:t>
            </a:r>
            <a:r>
              <a:rPr lang="en-US" b="1" dirty="0"/>
              <a:t>REALITIES</a:t>
            </a:r>
          </a:p>
        </p:txBody>
      </p:sp>
      <p:pic>
        <p:nvPicPr>
          <p:cNvPr id="4710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3000"/>
                    </a14:imgEffect>
                    <a14:imgEffect>
                      <a14:brightnessContrast bright="2000" contrast="-11000"/>
                    </a14:imgEffect>
                  </a14:imgLayer>
                </a14:imgProps>
              </a:ext>
              <a:ext uri="{28A0092B-C50C-407E-A947-70E740481C1C}">
                <a14:useLocalDpi xmlns:a14="http://schemas.microsoft.com/office/drawing/2010/main" val="0"/>
              </a:ext>
            </a:extLst>
          </a:blip>
          <a:srcRect/>
          <a:stretch>
            <a:fillRect/>
          </a:stretch>
        </p:blipFill>
        <p:spPr bwMode="auto">
          <a:xfrm>
            <a:off x="161348" y="1524000"/>
            <a:ext cx="8982652" cy="5333999"/>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905000" y="3886200"/>
            <a:ext cx="7010400" cy="2590800"/>
          </a:xfrm>
        </p:spPr>
        <p:txBody>
          <a:bodyPr/>
          <a:lstStyle/>
          <a:p>
            <a:pPr>
              <a:spcBef>
                <a:spcPts val="0"/>
              </a:spcBef>
              <a:spcAft>
                <a:spcPts val="0"/>
              </a:spcAft>
              <a:buClr>
                <a:schemeClr val="bg1"/>
              </a:buClr>
            </a:pPr>
            <a:r>
              <a:rPr lang="en-US" sz="2800" b="1" dirty="0">
                <a:solidFill>
                  <a:schemeClr val="bg1"/>
                </a:solidFill>
                <a:effectLst>
                  <a:outerShdw blurRad="38100" dist="38100" dir="2700000" algn="tl">
                    <a:srgbClr val="000000">
                      <a:alpha val="43137"/>
                    </a:srgbClr>
                  </a:outerShdw>
                </a:effectLst>
              </a:rPr>
              <a:t>~30 </a:t>
            </a:r>
            <a:r>
              <a:rPr lang="en-US" sz="2800" b="1" dirty="0" smtClean="0">
                <a:solidFill>
                  <a:schemeClr val="bg1"/>
                </a:solidFill>
                <a:effectLst>
                  <a:outerShdw blurRad="38100" dist="38100" dir="2700000" algn="tl">
                    <a:srgbClr val="000000">
                      <a:alpha val="43137"/>
                    </a:srgbClr>
                  </a:outerShdw>
                </a:effectLst>
              </a:rPr>
              <a:t>% </a:t>
            </a:r>
            <a:r>
              <a:rPr lang="en-US" sz="2800" b="1" dirty="0">
                <a:solidFill>
                  <a:schemeClr val="bg1"/>
                </a:solidFill>
                <a:effectLst>
                  <a:outerShdw blurRad="38100" dist="38100" dir="2700000" algn="tl">
                    <a:srgbClr val="000000">
                      <a:alpha val="43137"/>
                    </a:srgbClr>
                  </a:outerShdw>
                </a:effectLst>
              </a:rPr>
              <a:t>of </a:t>
            </a:r>
            <a:r>
              <a:rPr lang="en-US" sz="2800" b="1" dirty="0" smtClean="0">
                <a:solidFill>
                  <a:schemeClr val="bg1"/>
                </a:solidFill>
                <a:effectLst>
                  <a:outerShdw blurRad="38100" dist="38100" dir="2700000" algn="tl">
                    <a:srgbClr val="000000">
                      <a:alpha val="43137"/>
                    </a:srgbClr>
                  </a:outerShdw>
                </a:effectLst>
              </a:rPr>
              <a:t>Deaths </a:t>
            </a:r>
            <a:r>
              <a:rPr lang="en-US" sz="2800" b="1" dirty="0">
                <a:solidFill>
                  <a:schemeClr val="bg1"/>
                </a:solidFill>
                <a:effectLst>
                  <a:outerShdw blurRad="38100" dist="38100" dir="2700000" algn="tl">
                    <a:srgbClr val="000000">
                      <a:alpha val="43137"/>
                    </a:srgbClr>
                  </a:outerShdw>
                </a:effectLst>
              </a:rPr>
              <a:t>by </a:t>
            </a:r>
            <a:r>
              <a:rPr lang="en-US" sz="2800" b="1" dirty="0" smtClean="0">
                <a:solidFill>
                  <a:schemeClr val="bg1"/>
                </a:solidFill>
                <a:effectLst>
                  <a:outerShdw blurRad="38100" dist="38100" dir="2700000" algn="tl">
                    <a:srgbClr val="000000">
                      <a:alpha val="43137"/>
                    </a:srgbClr>
                  </a:outerShdw>
                </a:effectLst>
              </a:rPr>
              <a:t>Suicide </a:t>
            </a:r>
            <a:r>
              <a:rPr lang="en-US" sz="2800" b="1" dirty="0">
                <a:solidFill>
                  <a:schemeClr val="bg1"/>
                </a:solidFill>
                <a:effectLst>
                  <a:outerShdw blurRad="38100" dist="38100" dir="2700000" algn="tl">
                    <a:srgbClr val="000000">
                      <a:alpha val="43137"/>
                    </a:srgbClr>
                  </a:outerShdw>
                </a:effectLst>
              </a:rPr>
              <a:t>I</a:t>
            </a:r>
            <a:r>
              <a:rPr lang="en-US" sz="2800" b="1" dirty="0" smtClean="0">
                <a:solidFill>
                  <a:schemeClr val="bg1"/>
                </a:solidFill>
                <a:effectLst>
                  <a:outerShdw blurRad="38100" dist="38100" dir="2700000" algn="tl">
                    <a:srgbClr val="000000">
                      <a:alpha val="43137"/>
                    </a:srgbClr>
                  </a:outerShdw>
                </a:effectLst>
              </a:rPr>
              <a:t>nvolved </a:t>
            </a:r>
            <a:r>
              <a:rPr lang="en-US" sz="2800" b="1" dirty="0">
                <a:solidFill>
                  <a:schemeClr val="bg1"/>
                </a:solidFill>
                <a:effectLst>
                  <a:outerShdw blurRad="38100" dist="38100" dir="2700000" algn="tl">
                    <a:srgbClr val="000000">
                      <a:alpha val="43137"/>
                    </a:srgbClr>
                  </a:outerShdw>
                </a:effectLst>
              </a:rPr>
              <a:t>A</a:t>
            </a:r>
            <a:r>
              <a:rPr lang="en-US" sz="2800" b="1" dirty="0" smtClean="0">
                <a:solidFill>
                  <a:schemeClr val="bg1"/>
                </a:solidFill>
                <a:effectLst>
                  <a:outerShdw blurRad="38100" dist="38100" dir="2700000" algn="tl">
                    <a:srgbClr val="000000">
                      <a:alpha val="43137"/>
                    </a:srgbClr>
                  </a:outerShdw>
                </a:effectLst>
              </a:rPr>
              <a:t>lcohol </a:t>
            </a:r>
            <a:r>
              <a:rPr lang="en-US" sz="2800" b="1" dirty="0">
                <a:solidFill>
                  <a:schemeClr val="bg1"/>
                </a:solidFill>
                <a:effectLst>
                  <a:outerShdw blurRad="38100" dist="38100" dir="2700000" algn="tl">
                    <a:srgbClr val="000000">
                      <a:alpha val="43137"/>
                    </a:srgbClr>
                  </a:outerShdw>
                </a:effectLst>
              </a:rPr>
              <a:t>I</a:t>
            </a:r>
            <a:r>
              <a:rPr lang="en-US" sz="2800" b="1" dirty="0" smtClean="0">
                <a:solidFill>
                  <a:schemeClr val="bg1"/>
                </a:solidFill>
                <a:effectLst>
                  <a:outerShdw blurRad="38100" dist="38100" dir="2700000" algn="tl">
                    <a:srgbClr val="000000">
                      <a:alpha val="43137"/>
                    </a:srgbClr>
                  </a:outerShdw>
                </a:effectLst>
              </a:rPr>
              <a:t>ntoxication At </a:t>
            </a:r>
            <a:r>
              <a:rPr lang="en-US" sz="2800" b="1" dirty="0">
                <a:solidFill>
                  <a:schemeClr val="bg1"/>
                </a:solidFill>
                <a:effectLst>
                  <a:outerShdw blurRad="38100" dist="38100" dir="2700000" algn="tl">
                    <a:srgbClr val="000000">
                      <a:alpha val="43137"/>
                    </a:srgbClr>
                  </a:outerShdw>
                </a:effectLst>
              </a:rPr>
              <a:t>or </a:t>
            </a:r>
            <a:r>
              <a:rPr lang="en-US" sz="2800" b="1" dirty="0" smtClean="0">
                <a:solidFill>
                  <a:schemeClr val="bg1"/>
                </a:solidFill>
                <a:effectLst>
                  <a:outerShdw blurRad="38100" dist="38100" dir="2700000" algn="tl">
                    <a:srgbClr val="000000">
                      <a:alpha val="43137"/>
                    </a:srgbClr>
                  </a:outerShdw>
                </a:effectLst>
              </a:rPr>
              <a:t>Above </a:t>
            </a:r>
            <a:r>
              <a:rPr lang="en-US" sz="2800" b="1" dirty="0">
                <a:solidFill>
                  <a:schemeClr val="bg1"/>
                </a:solidFill>
                <a:effectLst>
                  <a:outerShdw blurRad="38100" dist="38100" dir="2700000" algn="tl">
                    <a:srgbClr val="000000">
                      <a:alpha val="43137"/>
                    </a:srgbClr>
                  </a:outerShdw>
                </a:effectLst>
              </a:rPr>
              <a:t>L</a:t>
            </a:r>
            <a:r>
              <a:rPr lang="en-US" sz="2800" b="1" dirty="0" smtClean="0">
                <a:solidFill>
                  <a:schemeClr val="bg1"/>
                </a:solidFill>
                <a:effectLst>
                  <a:outerShdw blurRad="38100" dist="38100" dir="2700000" algn="tl">
                    <a:srgbClr val="000000">
                      <a:alpha val="43137"/>
                    </a:srgbClr>
                  </a:outerShdw>
                </a:effectLst>
              </a:rPr>
              <a:t>egal Limit</a:t>
            </a:r>
          </a:p>
          <a:p>
            <a:pPr>
              <a:spcBef>
                <a:spcPts val="0"/>
              </a:spcBef>
              <a:spcAft>
                <a:spcPts val="0"/>
              </a:spcAft>
              <a:buClr>
                <a:schemeClr val="bg1"/>
              </a:buClr>
              <a:buNone/>
            </a:pPr>
            <a:endParaRPr lang="en-US" sz="1200" b="1" dirty="0">
              <a:solidFill>
                <a:schemeClr val="bg1"/>
              </a:solidFill>
              <a:effectLst>
                <a:outerShdw blurRad="38100" dist="38100" dir="2700000" algn="tl">
                  <a:srgbClr val="000000">
                    <a:alpha val="43137"/>
                  </a:srgbClr>
                </a:outerShdw>
              </a:effectLst>
            </a:endParaRPr>
          </a:p>
          <a:p>
            <a:pPr>
              <a:spcBef>
                <a:spcPts val="0"/>
              </a:spcBef>
              <a:spcAft>
                <a:spcPts val="0"/>
              </a:spcAft>
              <a:buClr>
                <a:schemeClr val="bg1"/>
              </a:buClr>
            </a:pPr>
            <a:r>
              <a:rPr lang="en-US" sz="2800" b="1" dirty="0" smtClean="0">
                <a:solidFill>
                  <a:schemeClr val="bg1"/>
                </a:solidFill>
              </a:rPr>
              <a:t>4 </a:t>
            </a:r>
            <a:r>
              <a:rPr lang="en-US" sz="2800" b="1" dirty="0">
                <a:solidFill>
                  <a:schemeClr val="bg1"/>
                </a:solidFill>
              </a:rPr>
              <a:t>O</a:t>
            </a:r>
            <a:r>
              <a:rPr lang="en-US" sz="2800" b="1" dirty="0" smtClean="0">
                <a:solidFill>
                  <a:schemeClr val="bg1"/>
                </a:solidFill>
              </a:rPr>
              <a:t>ther Substances Identified </a:t>
            </a:r>
            <a:r>
              <a:rPr lang="en-US" sz="2800" b="1" dirty="0">
                <a:solidFill>
                  <a:schemeClr val="bg1"/>
                </a:solidFill>
              </a:rPr>
              <a:t>in ~</a:t>
            </a:r>
            <a:r>
              <a:rPr lang="en-US" sz="2800" b="1" dirty="0" smtClean="0">
                <a:solidFill>
                  <a:schemeClr val="bg1"/>
                </a:solidFill>
              </a:rPr>
              <a:t>10% </a:t>
            </a:r>
            <a:r>
              <a:rPr lang="en-US" sz="2800" b="1" dirty="0">
                <a:solidFill>
                  <a:schemeClr val="bg1"/>
                </a:solidFill>
              </a:rPr>
              <a:t>of </a:t>
            </a:r>
            <a:r>
              <a:rPr lang="en-US" sz="2800" b="1" dirty="0" smtClean="0">
                <a:solidFill>
                  <a:schemeClr val="bg1"/>
                </a:solidFill>
              </a:rPr>
              <a:t>Tested Victims</a:t>
            </a:r>
          </a:p>
          <a:p>
            <a:pPr lvl="1">
              <a:spcBef>
                <a:spcPts val="0"/>
              </a:spcBef>
              <a:spcAft>
                <a:spcPts val="0"/>
              </a:spcAft>
              <a:buClr>
                <a:schemeClr val="bg1"/>
              </a:buClr>
            </a:pPr>
            <a:r>
              <a:rPr lang="en-US" sz="2400" b="1" dirty="0" smtClean="0">
                <a:solidFill>
                  <a:schemeClr val="bg1"/>
                </a:solidFill>
              </a:rPr>
              <a:t>Amphetamines</a:t>
            </a:r>
            <a:r>
              <a:rPr lang="en-US" sz="2400" b="1" dirty="0">
                <a:solidFill>
                  <a:schemeClr val="bg1"/>
                </a:solidFill>
              </a:rPr>
              <a:t>, cocaine, opiates </a:t>
            </a:r>
            <a:r>
              <a:rPr lang="en-US" sz="2400" b="1" dirty="0" smtClean="0">
                <a:solidFill>
                  <a:schemeClr val="bg1"/>
                </a:solidFill>
              </a:rPr>
              <a:t>(prescription &amp; </a:t>
            </a:r>
            <a:r>
              <a:rPr lang="en-US" sz="2400" b="1" dirty="0">
                <a:solidFill>
                  <a:schemeClr val="bg1"/>
                </a:solidFill>
              </a:rPr>
              <a:t>heroin</a:t>
            </a:r>
            <a:r>
              <a:rPr lang="en-US" sz="2400" b="1" dirty="0" smtClean="0">
                <a:solidFill>
                  <a:schemeClr val="bg1"/>
                </a:solidFill>
              </a:rPr>
              <a:t>), marijuana</a:t>
            </a:r>
            <a:endParaRPr lang="en-US" sz="2400" b="1" dirty="0">
              <a:solidFill>
                <a:schemeClr val="bg1"/>
              </a:solidFill>
              <a:effectLst>
                <a:outerShdw blurRad="38100" dist="38100" dir="2700000" algn="tl">
                  <a:srgbClr val="000000">
                    <a:alpha val="43137"/>
                  </a:srgbClr>
                </a:outerShdw>
              </a:effectLst>
            </a:endParaRPr>
          </a:p>
        </p:txBody>
      </p:sp>
      <p:sp>
        <p:nvSpPr>
          <p:cNvPr id="6" name="Slide Number Placeholder 8"/>
          <p:cNvSpPr txBox="1">
            <a:spLocks noGrp="1"/>
          </p:cNvSpPr>
          <p:nvPr/>
        </p:nvSpPr>
        <p:spPr>
          <a:xfrm>
            <a:off x="8188127" y="585184"/>
            <a:ext cx="914400" cy="365125"/>
          </a:xfrm>
          <a:prstGeom prst="rect">
            <a:avLst/>
          </a:prstGeom>
          <a:noFill/>
        </p:spPr>
        <p:txBody>
          <a:bodyPr lIns="91436" tIns="45718" rIns="91436" bIns="45718" anchor="ctr"/>
          <a:lstStyle/>
          <a:p>
            <a:pPr algn="r" fontAlgn="auto">
              <a:spcBef>
                <a:spcPts val="0"/>
              </a:spcBef>
              <a:spcAft>
                <a:spcPts val="0"/>
              </a:spcAft>
              <a:defRPr/>
            </a:pPr>
            <a:fld id="{B9DE2873-C232-4329-9079-F09222C14ED7}" type="slidenum">
              <a:rPr lang="en-US" sz="1200">
                <a:solidFill>
                  <a:schemeClr val="bg2">
                    <a:lumMod val="75000"/>
                  </a:schemeClr>
                </a:solidFill>
                <a:latin typeface="+mn-lt"/>
              </a:rPr>
              <a:pPr algn="r" fontAlgn="auto">
                <a:spcBef>
                  <a:spcPts val="0"/>
                </a:spcBef>
                <a:spcAft>
                  <a:spcPts val="0"/>
                </a:spcAft>
                <a:defRPr/>
              </a:pPr>
              <a:t>20</a:t>
            </a:fld>
            <a:endParaRPr lang="en-US" sz="1200" dirty="0">
              <a:solidFill>
                <a:schemeClr val="bg2">
                  <a:lumMod val="75000"/>
                </a:schemeClr>
              </a:solidFill>
              <a:latin typeface="+mn-lt"/>
            </a:endParaRPr>
          </a:p>
        </p:txBody>
      </p:sp>
    </p:spTree>
    <p:extLst>
      <p:ext uri="{BB962C8B-B14F-4D97-AF65-F5344CB8AC3E}">
        <p14:creationId xmlns:p14="http://schemas.microsoft.com/office/powerpoint/2010/main" val="11172204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9677400" cy="1295400"/>
          </a:xfrm>
        </p:spPr>
        <p:txBody>
          <a:bodyPr/>
          <a:lstStyle/>
          <a:p>
            <a:r>
              <a:rPr lang="en-US" sz="4000" b="1" dirty="0" smtClean="0"/>
              <a:t>SURGEON GENERAL’S NATIONAL STRATEGY FOR SUICIDE PREVENTION (NSSP)</a:t>
            </a:r>
            <a:endParaRPr lang="en-US" sz="4000" b="1" dirty="0"/>
          </a:p>
        </p:txBody>
      </p:sp>
      <p:pic>
        <p:nvPicPr>
          <p:cNvPr id="1029" name="Picture 5"/>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791200" y="1295400"/>
            <a:ext cx="2978708" cy="32004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5" name="Rectangle 4"/>
          <p:cNvSpPr/>
          <p:nvPr/>
        </p:nvSpPr>
        <p:spPr>
          <a:xfrm>
            <a:off x="0" y="1524000"/>
            <a:ext cx="9067800" cy="5734903"/>
          </a:xfrm>
          <a:prstGeom prst="rect">
            <a:avLst/>
          </a:prstGeom>
        </p:spPr>
        <p:txBody>
          <a:bodyPr wrap="square">
            <a:spAutoFit/>
          </a:bodyPr>
          <a:lstStyle/>
          <a:p>
            <a:pPr marL="285750" indent="-285750">
              <a:spcAft>
                <a:spcPts val="400"/>
              </a:spcAft>
              <a:buClr>
                <a:srgbClr val="666633"/>
              </a:buClr>
              <a:buFont typeface="Wingdings" pitchFamily="2" charset="2"/>
              <a:buChar char="è"/>
            </a:pPr>
            <a:r>
              <a:rPr lang="en-US" sz="2000" dirty="0" smtClean="0">
                <a:latin typeface="+mn-lt"/>
              </a:rPr>
              <a:t>Annually, 11 M+ Americans Seriously Consider Suicide</a:t>
            </a:r>
          </a:p>
          <a:p>
            <a:pPr marL="742950" lvl="1" indent="-285750">
              <a:spcAft>
                <a:spcPts val="400"/>
              </a:spcAft>
              <a:buClr>
                <a:srgbClr val="666633"/>
              </a:buClr>
              <a:buFont typeface="Arial" pitchFamily="34" charset="0"/>
              <a:buChar char="•"/>
            </a:pPr>
            <a:r>
              <a:rPr lang="en-US" sz="2000" dirty="0" smtClean="0">
                <a:latin typeface="+mn-lt"/>
              </a:rPr>
              <a:t>8 M make a plan</a:t>
            </a:r>
          </a:p>
          <a:p>
            <a:pPr marL="742950" lvl="1" indent="-285750">
              <a:spcAft>
                <a:spcPts val="400"/>
              </a:spcAft>
              <a:buClr>
                <a:srgbClr val="666633"/>
              </a:buClr>
              <a:buFont typeface="Arial" pitchFamily="34" charset="0"/>
              <a:buChar char="•"/>
            </a:pPr>
            <a:r>
              <a:rPr lang="en-US" sz="2000" dirty="0" smtClean="0">
                <a:latin typeface="+mn-lt"/>
              </a:rPr>
              <a:t>2.5 M &gt; 14 years attempt</a:t>
            </a:r>
          </a:p>
          <a:p>
            <a:pPr marL="285750" indent="-285750">
              <a:spcAft>
                <a:spcPts val="400"/>
              </a:spcAft>
              <a:buClr>
                <a:srgbClr val="666633"/>
              </a:buClr>
              <a:buFont typeface="Wingdings" pitchFamily="2" charset="2"/>
              <a:buChar char="è"/>
            </a:pPr>
            <a:r>
              <a:rPr lang="en-US" sz="2000" dirty="0" smtClean="0">
                <a:latin typeface="+mn-lt"/>
              </a:rPr>
              <a:t>America </a:t>
            </a:r>
            <a:r>
              <a:rPr lang="en-US" sz="2000" dirty="0" smtClean="0">
                <a:latin typeface="+mn-lt"/>
              </a:rPr>
              <a:t>Loses </a:t>
            </a:r>
            <a:r>
              <a:rPr lang="en-US" sz="2000" dirty="0" smtClean="0">
                <a:latin typeface="+mn-lt"/>
              </a:rPr>
              <a:t>~100 </a:t>
            </a:r>
            <a:r>
              <a:rPr lang="en-US" sz="2000" dirty="0" smtClean="0">
                <a:latin typeface="+mn-lt"/>
              </a:rPr>
              <a:t>People/24 Hrs</a:t>
            </a:r>
          </a:p>
          <a:p>
            <a:pPr marL="742950" lvl="1" indent="-285750">
              <a:spcAft>
                <a:spcPts val="400"/>
              </a:spcAft>
              <a:buClr>
                <a:srgbClr val="666633"/>
              </a:buClr>
              <a:buFont typeface="Arial" pitchFamily="34" charset="0"/>
              <a:buChar char="•"/>
            </a:pPr>
            <a:r>
              <a:rPr lang="en-US" sz="2000" dirty="0" smtClean="0">
                <a:latin typeface="+mn-lt"/>
              </a:rPr>
              <a:t>38,000 in 2010 – not </a:t>
            </a:r>
            <a:r>
              <a:rPr lang="en-US" sz="2000" dirty="0">
                <a:latin typeface="+mn-lt"/>
              </a:rPr>
              <a:t>to </a:t>
            </a:r>
            <a:r>
              <a:rPr lang="en-US" sz="2000" dirty="0" smtClean="0">
                <a:latin typeface="+mn-lt"/>
              </a:rPr>
              <a:t>battles </a:t>
            </a:r>
            <a:r>
              <a:rPr lang="en-US" sz="2000" dirty="0">
                <a:latin typeface="+mn-lt"/>
              </a:rPr>
              <a:t>of </a:t>
            </a:r>
            <a:r>
              <a:rPr lang="en-US" sz="2000" dirty="0" smtClean="0">
                <a:latin typeface="+mn-lt"/>
              </a:rPr>
              <a:t>war, acts </a:t>
            </a:r>
            <a:r>
              <a:rPr lang="en-US" sz="2000" dirty="0" smtClean="0">
                <a:latin typeface="+mn-lt"/>
              </a:rPr>
              <a:t>of terrorism</a:t>
            </a:r>
            <a:r>
              <a:rPr lang="en-US" sz="2000" dirty="0" smtClean="0">
                <a:latin typeface="+mn-lt"/>
              </a:rPr>
              <a:t>, mass casualty events, or natural disasters</a:t>
            </a:r>
          </a:p>
          <a:p>
            <a:pPr marL="742950" lvl="1" indent="-285750">
              <a:spcAft>
                <a:spcPts val="400"/>
              </a:spcAft>
              <a:buClr>
                <a:srgbClr val="666633"/>
              </a:buClr>
              <a:buFont typeface="Arial" pitchFamily="34" charset="0"/>
              <a:buChar char="•"/>
            </a:pPr>
            <a:r>
              <a:rPr lang="en-US" sz="2000" dirty="0" smtClean="0">
                <a:latin typeface="+mn-lt"/>
              </a:rPr>
              <a:t>Half w/ firearms; many </a:t>
            </a:r>
            <a:r>
              <a:rPr lang="en-US" sz="2000" dirty="0" smtClean="0">
                <a:latin typeface="+mn-lt"/>
              </a:rPr>
              <a:t>w/prescription </a:t>
            </a:r>
            <a:r>
              <a:rPr lang="en-US" sz="2000" dirty="0" smtClean="0">
                <a:latin typeface="+mn-lt"/>
              </a:rPr>
              <a:t>drugs</a:t>
            </a:r>
          </a:p>
          <a:p>
            <a:pPr marL="742950" lvl="1" indent="-285750">
              <a:spcAft>
                <a:spcPts val="400"/>
              </a:spcAft>
              <a:buClr>
                <a:srgbClr val="666633"/>
              </a:buClr>
              <a:buFont typeface="Arial" pitchFamily="34" charset="0"/>
              <a:buChar char="•"/>
            </a:pPr>
            <a:r>
              <a:rPr lang="en-US" sz="2000" dirty="0" smtClean="0">
                <a:latin typeface="+mn-lt"/>
              </a:rPr>
              <a:t>America lost more service members to </a:t>
            </a:r>
            <a:endParaRPr lang="en-US" sz="2000" dirty="0" smtClean="0">
              <a:latin typeface="+mn-lt"/>
            </a:endParaRPr>
          </a:p>
          <a:p>
            <a:pPr marL="742950" lvl="1" indent="-285750">
              <a:spcAft>
                <a:spcPts val="400"/>
              </a:spcAft>
              <a:buClr>
                <a:srgbClr val="666633"/>
              </a:buClr>
            </a:pPr>
            <a:r>
              <a:rPr lang="en-US" sz="2000" dirty="0" smtClean="0">
                <a:latin typeface="+mn-lt"/>
              </a:rPr>
              <a:t>    suicide (349) than to combat (229) in 2011</a:t>
            </a:r>
            <a:endParaRPr lang="en-US" sz="2000" b="1" dirty="0" smtClean="0">
              <a:latin typeface="+mn-lt"/>
            </a:endParaRPr>
          </a:p>
          <a:p>
            <a:pPr marL="285750" indent="-285750">
              <a:spcAft>
                <a:spcPts val="400"/>
              </a:spcAft>
              <a:buClr>
                <a:srgbClr val="666633"/>
              </a:buClr>
              <a:buFont typeface="Wingdings" pitchFamily="2" charset="2"/>
              <a:buChar char="è"/>
            </a:pPr>
            <a:r>
              <a:rPr lang="en-US" sz="2000" dirty="0" smtClean="0">
                <a:latin typeface="+mn-lt"/>
              </a:rPr>
              <a:t>NSSP </a:t>
            </a:r>
            <a:r>
              <a:rPr lang="en-US" sz="2000" dirty="0" smtClean="0">
                <a:latin typeface="+mn-lt"/>
              </a:rPr>
              <a:t>– Public/Private </a:t>
            </a:r>
            <a:r>
              <a:rPr lang="en-US" sz="2000" dirty="0" smtClean="0">
                <a:latin typeface="+mn-lt"/>
              </a:rPr>
              <a:t>Partnership</a:t>
            </a:r>
          </a:p>
          <a:p>
            <a:pPr marL="800100" lvl="1" indent="-342900">
              <a:spcAft>
                <a:spcPts val="400"/>
              </a:spcAft>
              <a:buClr>
                <a:srgbClr val="666633"/>
              </a:buClr>
              <a:buFont typeface="Arial" pitchFamily="34" charset="0"/>
              <a:buChar char="•"/>
            </a:pPr>
            <a:r>
              <a:rPr lang="en-US" sz="2000" dirty="0" smtClean="0">
                <a:latin typeface="+mn-lt"/>
              </a:rPr>
              <a:t>Survivors</a:t>
            </a:r>
            <a:r>
              <a:rPr lang="en-US" sz="2000" dirty="0" smtClean="0">
                <a:latin typeface="+mn-lt"/>
              </a:rPr>
              <a:t>, practitioners, funders, </a:t>
            </a:r>
            <a:r>
              <a:rPr lang="en-US" sz="2000" dirty="0" smtClean="0">
                <a:latin typeface="+mn-lt"/>
              </a:rPr>
              <a:t>advocates, standard </a:t>
            </a:r>
            <a:r>
              <a:rPr lang="en-US" sz="2000" dirty="0" smtClean="0">
                <a:latin typeface="+mn-lt"/>
              </a:rPr>
              <a:t>setters</a:t>
            </a:r>
          </a:p>
          <a:p>
            <a:pPr marL="742950" lvl="1" indent="-285750">
              <a:spcAft>
                <a:spcPts val="400"/>
              </a:spcAft>
              <a:buClr>
                <a:srgbClr val="666633"/>
              </a:buClr>
              <a:buFont typeface="Arial" pitchFamily="34" charset="0"/>
              <a:buChar char="•"/>
            </a:pPr>
            <a:r>
              <a:rPr lang="en-US" sz="2000" dirty="0" smtClean="0">
                <a:latin typeface="+mn-lt"/>
              </a:rPr>
              <a:t>Released 9/10/12 – World Suicide Prevention Day</a:t>
            </a:r>
          </a:p>
          <a:p>
            <a:pPr marL="742950" lvl="1" indent="-285750">
              <a:spcAft>
                <a:spcPts val="400"/>
              </a:spcAft>
              <a:buClr>
                <a:srgbClr val="666633"/>
              </a:buClr>
              <a:buFont typeface="Arial" pitchFamily="34" charset="0"/>
              <a:buChar char="•"/>
            </a:pPr>
            <a:r>
              <a:rPr lang="en-US" sz="2000" dirty="0" smtClean="0">
                <a:latin typeface="+mn-lt"/>
              </a:rPr>
              <a:t>Data, standards, screening, high impact models, </a:t>
            </a:r>
          </a:p>
          <a:p>
            <a:pPr marL="742950" lvl="1" indent="-285750">
              <a:spcAft>
                <a:spcPts val="400"/>
              </a:spcAft>
              <a:buClr>
                <a:srgbClr val="666633"/>
              </a:buClr>
            </a:pPr>
            <a:r>
              <a:rPr lang="en-US" sz="2000" dirty="0" smtClean="0">
                <a:latin typeface="+mn-lt"/>
              </a:rPr>
              <a:t>    awareness, high need populations, payment policies</a:t>
            </a:r>
          </a:p>
          <a:p>
            <a:pPr marL="742950" lvl="1" indent="-285750">
              <a:spcAft>
                <a:spcPts val="400"/>
              </a:spcAft>
              <a:buClr>
                <a:srgbClr val="666633"/>
              </a:buClr>
              <a:buFont typeface="Arial" pitchFamily="34" charset="0"/>
              <a:buChar char="•"/>
            </a:pPr>
            <a:r>
              <a:rPr lang="en-US" sz="2000" dirty="0" smtClean="0">
                <a:latin typeface="+mn-lt"/>
              </a:rPr>
              <a:t>SAMHSA’s Garrett Lee Smith Suicide Prevention Grants</a:t>
            </a:r>
          </a:p>
          <a:p>
            <a:pPr marL="742950" lvl="1" indent="-285750">
              <a:buClr>
                <a:srgbClr val="666633"/>
              </a:buClr>
            </a:pPr>
            <a:endParaRPr lang="en-US" sz="2000" dirty="0" smtClean="0"/>
          </a:p>
        </p:txBody>
      </p:sp>
    </p:spTree>
    <p:extLst>
      <p:ext uri="{BB962C8B-B14F-4D97-AF65-F5344CB8AC3E}">
        <p14:creationId xmlns:p14="http://schemas.microsoft.com/office/powerpoint/2010/main" val="36397750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lstStyle/>
          <a:p>
            <a:r>
              <a:rPr lang="en-US" b="1" dirty="0" smtClean="0"/>
              <a:t>PRESCRIPTION DRUGS</a:t>
            </a:r>
            <a:endParaRPr lang="en-US" b="1" dirty="0"/>
          </a:p>
        </p:txBody>
      </p:sp>
      <p:sp>
        <p:nvSpPr>
          <p:cNvPr id="3" name="Content Placeholder 2"/>
          <p:cNvSpPr>
            <a:spLocks noGrp="1"/>
          </p:cNvSpPr>
          <p:nvPr>
            <p:ph idx="1"/>
          </p:nvPr>
        </p:nvSpPr>
        <p:spPr>
          <a:xfrm>
            <a:off x="0" y="1600200"/>
            <a:ext cx="9144000" cy="5029200"/>
          </a:xfrm>
        </p:spPr>
        <p:txBody>
          <a:bodyPr/>
          <a:lstStyle/>
          <a:p>
            <a:pPr>
              <a:spcBef>
                <a:spcPts val="0"/>
              </a:spcBef>
              <a:spcAft>
                <a:spcPts val="300"/>
              </a:spcAft>
              <a:buClr>
                <a:srgbClr val="666633"/>
              </a:buClr>
              <a:buFont typeface="Wingdings" pitchFamily="2" charset="2"/>
              <a:buChar char="è"/>
            </a:pPr>
            <a:r>
              <a:rPr lang="en-US" sz="2400" dirty="0" smtClean="0"/>
              <a:t>Most Prevalent </a:t>
            </a:r>
            <a:r>
              <a:rPr lang="en-US" sz="2400" dirty="0"/>
              <a:t>I</a:t>
            </a:r>
            <a:r>
              <a:rPr lang="en-US" sz="2400" dirty="0" smtClean="0"/>
              <a:t>llicit </a:t>
            </a:r>
            <a:r>
              <a:rPr lang="en-US" sz="2400" dirty="0"/>
              <a:t>D</a:t>
            </a:r>
            <a:r>
              <a:rPr lang="en-US" sz="2400" dirty="0" smtClean="0"/>
              <a:t>rug Problem After Marijuana</a:t>
            </a:r>
          </a:p>
          <a:p>
            <a:pPr lvl="1">
              <a:spcBef>
                <a:spcPts val="0"/>
              </a:spcBef>
              <a:spcAft>
                <a:spcPts val="300"/>
              </a:spcAft>
              <a:buClr>
                <a:srgbClr val="666633"/>
              </a:buClr>
              <a:buFont typeface="Arial" pitchFamily="34" charset="0"/>
              <a:buChar char="•"/>
            </a:pPr>
            <a:r>
              <a:rPr lang="en-US" sz="2400" dirty="0" smtClean="0">
                <a:cs typeface="Arial"/>
              </a:rPr>
              <a:t>~</a:t>
            </a:r>
            <a:r>
              <a:rPr lang="en-US" sz="2400" b="1" i="1" dirty="0" smtClean="0">
                <a:solidFill>
                  <a:srgbClr val="800000"/>
                </a:solidFill>
              </a:rPr>
              <a:t>22 M</a:t>
            </a:r>
            <a:r>
              <a:rPr lang="en-US" sz="2400" dirty="0" smtClean="0"/>
              <a:t> </a:t>
            </a:r>
            <a:r>
              <a:rPr lang="en-US" sz="2400" dirty="0"/>
              <a:t>persons </a:t>
            </a:r>
            <a:r>
              <a:rPr lang="en-US" sz="2400" dirty="0" smtClean="0"/>
              <a:t>initiated </a:t>
            </a:r>
            <a:r>
              <a:rPr lang="en-US" sz="2400" dirty="0"/>
              <a:t>nonmedical pain reliever use since 2002</a:t>
            </a:r>
          </a:p>
          <a:p>
            <a:pPr lvl="1">
              <a:spcBef>
                <a:spcPts val="0"/>
              </a:spcBef>
              <a:spcAft>
                <a:spcPts val="300"/>
              </a:spcAft>
              <a:buClr>
                <a:srgbClr val="666633"/>
              </a:buClr>
              <a:buFont typeface="Arial" pitchFamily="34" charset="0"/>
              <a:buChar char="•"/>
            </a:pPr>
            <a:r>
              <a:rPr lang="en-US" sz="2400" dirty="0" smtClean="0">
                <a:cs typeface="Arial"/>
              </a:rPr>
              <a:t>~</a:t>
            </a:r>
            <a:r>
              <a:rPr lang="en-US" sz="2400" dirty="0" smtClean="0"/>
              <a:t>1 </a:t>
            </a:r>
            <a:r>
              <a:rPr lang="en-US" sz="2400" dirty="0"/>
              <a:t>in 22 (</a:t>
            </a:r>
            <a:r>
              <a:rPr lang="en-US" sz="2400" b="1" i="1" dirty="0">
                <a:solidFill>
                  <a:srgbClr val="800000"/>
                </a:solidFill>
              </a:rPr>
              <a:t>4.6 </a:t>
            </a:r>
            <a:r>
              <a:rPr lang="en-US" sz="2400" b="1" i="1" dirty="0" smtClean="0">
                <a:solidFill>
                  <a:srgbClr val="800000"/>
                </a:solidFill>
              </a:rPr>
              <a:t>percent</a:t>
            </a:r>
            <a:r>
              <a:rPr lang="en-US" sz="2400" dirty="0" smtClean="0"/>
              <a:t>) reported misuse/abuse of prescription pain relievers (2010 &amp; 2011)</a:t>
            </a:r>
          </a:p>
          <a:p>
            <a:pPr lvl="1">
              <a:spcBef>
                <a:spcPts val="0"/>
              </a:spcBef>
              <a:spcAft>
                <a:spcPts val="300"/>
              </a:spcAft>
              <a:buClr>
                <a:srgbClr val="666633"/>
              </a:buClr>
              <a:buFont typeface="Arial" pitchFamily="34" charset="0"/>
              <a:buChar char="•"/>
            </a:pPr>
            <a:r>
              <a:rPr lang="en-US" sz="2400" dirty="0" smtClean="0"/>
              <a:t>US represents </a:t>
            </a:r>
            <a:r>
              <a:rPr lang="en-US" sz="2400" dirty="0" smtClean="0"/>
              <a:t>4.5 percent </a:t>
            </a:r>
            <a:r>
              <a:rPr lang="en-US" sz="2400" dirty="0" smtClean="0"/>
              <a:t>of world’s population, yet </a:t>
            </a:r>
            <a:r>
              <a:rPr lang="en-US" sz="2400" dirty="0" smtClean="0"/>
              <a:t>consumes   </a:t>
            </a:r>
            <a:r>
              <a:rPr lang="en-US" sz="2400" b="1" dirty="0" smtClean="0">
                <a:solidFill>
                  <a:srgbClr val="800000"/>
                </a:solidFill>
              </a:rPr>
              <a:t>99 percent </a:t>
            </a:r>
            <a:r>
              <a:rPr lang="en-US" sz="2400" dirty="0" smtClean="0"/>
              <a:t>of world’s hydrocodone (International Narcotics Control Board)</a:t>
            </a:r>
          </a:p>
          <a:p>
            <a:pPr>
              <a:spcBef>
                <a:spcPts val="0"/>
              </a:spcBef>
              <a:spcAft>
                <a:spcPts val="300"/>
              </a:spcAft>
              <a:buClr>
                <a:srgbClr val="666633"/>
              </a:buClr>
              <a:buFont typeface="Wingdings" pitchFamily="2" charset="2"/>
              <a:buChar char="è"/>
            </a:pPr>
            <a:r>
              <a:rPr lang="en-US" sz="2400" dirty="0" smtClean="0"/>
              <a:t>Emergency </a:t>
            </a:r>
            <a:r>
              <a:rPr lang="en-US" sz="2400" dirty="0" smtClean="0"/>
              <a:t>Room Visits</a:t>
            </a:r>
          </a:p>
          <a:p>
            <a:pPr lvl="1">
              <a:spcBef>
                <a:spcPts val="0"/>
              </a:spcBef>
              <a:spcAft>
                <a:spcPts val="300"/>
              </a:spcAft>
              <a:buClr>
                <a:srgbClr val="666633"/>
              </a:buClr>
              <a:buFont typeface="Arial" pitchFamily="34" charset="0"/>
              <a:buChar char="•"/>
            </a:pPr>
            <a:r>
              <a:rPr lang="en-US" sz="2400" dirty="0" smtClean="0"/>
              <a:t>Non-medical use of ADHD </a:t>
            </a:r>
            <a:r>
              <a:rPr lang="en-US" sz="2400" dirty="0"/>
              <a:t>stimulant medications </a:t>
            </a:r>
            <a:r>
              <a:rPr lang="en-US" sz="2400" b="1" i="1" dirty="0" smtClean="0">
                <a:solidFill>
                  <a:srgbClr val="800000"/>
                </a:solidFill>
              </a:rPr>
              <a:t>nearly tripled </a:t>
            </a:r>
            <a:r>
              <a:rPr lang="en-US" sz="2400" dirty="0"/>
              <a:t>from 5,212 to 15,585 visits; </a:t>
            </a:r>
            <a:r>
              <a:rPr lang="en-US" sz="2400" dirty="0" smtClean="0"/>
              <a:t>(2005 – 2010)</a:t>
            </a:r>
          </a:p>
          <a:p>
            <a:pPr>
              <a:spcBef>
                <a:spcPts val="0"/>
              </a:spcBef>
              <a:spcAft>
                <a:spcPts val="300"/>
              </a:spcAft>
              <a:buClr>
                <a:srgbClr val="666633"/>
              </a:buClr>
              <a:buFont typeface="Wingdings" pitchFamily="2" charset="2"/>
              <a:buChar char="è"/>
            </a:pPr>
            <a:r>
              <a:rPr lang="en-US" sz="2400" dirty="0" smtClean="0"/>
              <a:t>SU </a:t>
            </a:r>
            <a:r>
              <a:rPr lang="en-US" sz="2400" dirty="0" smtClean="0"/>
              <a:t>Treatment Admissions </a:t>
            </a:r>
          </a:p>
          <a:p>
            <a:pPr lvl="1">
              <a:spcBef>
                <a:spcPts val="0"/>
              </a:spcBef>
              <a:spcAft>
                <a:spcPts val="300"/>
              </a:spcAft>
              <a:buClr>
                <a:srgbClr val="666633"/>
              </a:buClr>
              <a:buFont typeface="Arial" pitchFamily="34" charset="0"/>
              <a:buChar char="•"/>
            </a:pPr>
            <a:r>
              <a:rPr lang="en-US" sz="2400" dirty="0" smtClean="0"/>
              <a:t>Benzodiazepine </a:t>
            </a:r>
            <a:r>
              <a:rPr lang="en-US" sz="2400" dirty="0"/>
              <a:t>and narcotic pain reliever abuse </a:t>
            </a:r>
            <a:r>
              <a:rPr lang="en-US" sz="2400" b="1" i="1" dirty="0" smtClean="0">
                <a:solidFill>
                  <a:srgbClr val="800000"/>
                </a:solidFill>
              </a:rPr>
              <a:t>↑ 569.7 percent </a:t>
            </a:r>
            <a:r>
              <a:rPr lang="en-US" sz="2400" dirty="0" smtClean="0"/>
              <a:t>(2000 </a:t>
            </a:r>
            <a:r>
              <a:rPr lang="en-US" sz="2400" dirty="0"/>
              <a:t>to </a:t>
            </a:r>
            <a:r>
              <a:rPr lang="en-US" sz="2400" dirty="0" smtClean="0"/>
              <a:t>2010)</a:t>
            </a:r>
            <a:endParaRPr lang="en-US" sz="2400" dirty="0"/>
          </a:p>
        </p:txBody>
      </p:sp>
    </p:spTree>
    <p:extLst>
      <p:ext uri="{BB962C8B-B14F-4D97-AF65-F5344CB8AC3E}">
        <p14:creationId xmlns:p14="http://schemas.microsoft.com/office/powerpoint/2010/main" val="1509906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lstStyle/>
          <a:p>
            <a:r>
              <a:rPr lang="en-US" b="1" dirty="0" smtClean="0">
                <a:latin typeface="Calibri"/>
                <a:cs typeface="Calibri"/>
              </a:rPr>
              <a:t>SOME FAMILY AND FRIENDS </a:t>
            </a:r>
            <a:br>
              <a:rPr lang="en-US" b="1" dirty="0" smtClean="0">
                <a:latin typeface="Calibri"/>
                <a:cs typeface="Calibri"/>
              </a:rPr>
            </a:br>
            <a:r>
              <a:rPr lang="en-US" b="1" dirty="0" smtClean="0">
                <a:latin typeface="Calibri"/>
                <a:cs typeface="Calibri"/>
              </a:rPr>
              <a:t>AREN’T HELPING</a:t>
            </a:r>
            <a:endParaRPr lang="en-US" b="1" dirty="0"/>
          </a:p>
        </p:txBody>
      </p:sp>
      <p:sp>
        <p:nvSpPr>
          <p:cNvPr id="3" name="Content Placeholder 2"/>
          <p:cNvSpPr>
            <a:spLocks noGrp="1"/>
          </p:cNvSpPr>
          <p:nvPr>
            <p:ph idx="1"/>
          </p:nvPr>
        </p:nvSpPr>
        <p:spPr>
          <a:xfrm>
            <a:off x="0" y="1600200"/>
            <a:ext cx="9144000" cy="5257800"/>
          </a:xfrm>
        </p:spPr>
        <p:txBody>
          <a:bodyPr/>
          <a:lstStyle/>
          <a:p>
            <a:pPr>
              <a:spcBef>
                <a:spcPts val="0"/>
              </a:spcBef>
              <a:spcAft>
                <a:spcPts val="0"/>
              </a:spcAft>
              <a:buClr>
                <a:srgbClr val="666633"/>
              </a:buClr>
              <a:buFont typeface="Wingdings" pitchFamily="2" charset="2"/>
              <a:buChar char="è"/>
            </a:pPr>
            <a:r>
              <a:rPr lang="en-US" sz="2800" dirty="0" smtClean="0"/>
              <a:t>Marijuana:  ~ </a:t>
            </a:r>
            <a:r>
              <a:rPr lang="en-US" sz="2800" dirty="0" smtClean="0"/>
              <a:t>70 percent </a:t>
            </a:r>
            <a:r>
              <a:rPr lang="en-US" sz="2800" dirty="0"/>
              <a:t>of </a:t>
            </a:r>
            <a:r>
              <a:rPr lang="en-US" sz="2800" dirty="0" smtClean="0"/>
              <a:t>523,000 </a:t>
            </a:r>
            <a:r>
              <a:rPr lang="en-US" sz="2800" dirty="0"/>
              <a:t>teens aged </a:t>
            </a:r>
            <a:r>
              <a:rPr lang="en-US" sz="2800" dirty="0" smtClean="0"/>
              <a:t>12-14 </a:t>
            </a:r>
            <a:r>
              <a:rPr lang="en-US" sz="2800" b="1" i="1" dirty="0" smtClean="0">
                <a:solidFill>
                  <a:srgbClr val="800000"/>
                </a:solidFill>
              </a:rPr>
              <a:t>received </a:t>
            </a:r>
            <a:r>
              <a:rPr lang="en-US" sz="2800" b="1" i="1" dirty="0">
                <a:solidFill>
                  <a:srgbClr val="800000"/>
                </a:solidFill>
              </a:rPr>
              <a:t>the drug for free </a:t>
            </a:r>
            <a:r>
              <a:rPr lang="en-US" sz="2800" dirty="0"/>
              <a:t>the last time they </a:t>
            </a:r>
            <a:r>
              <a:rPr lang="en-US" sz="2800" dirty="0" smtClean="0"/>
              <a:t>used</a:t>
            </a:r>
          </a:p>
          <a:p>
            <a:pPr lvl="1">
              <a:spcBef>
                <a:spcPts val="0"/>
              </a:spcBef>
              <a:spcAft>
                <a:spcPts val="0"/>
              </a:spcAft>
            </a:pPr>
            <a:r>
              <a:rPr lang="en-US" sz="2400" dirty="0" smtClean="0"/>
              <a:t>Over half (</a:t>
            </a:r>
            <a:r>
              <a:rPr lang="en-US" sz="2400" dirty="0"/>
              <a:t>55.6-percent) received </a:t>
            </a:r>
            <a:r>
              <a:rPr lang="en-US" sz="2400" b="1" i="1" dirty="0" smtClean="0"/>
              <a:t>from friends</a:t>
            </a:r>
          </a:p>
          <a:p>
            <a:pPr lvl="1">
              <a:spcBef>
                <a:spcPts val="0"/>
              </a:spcBef>
              <a:spcAft>
                <a:spcPts val="0"/>
              </a:spcAft>
            </a:pPr>
            <a:r>
              <a:rPr lang="en-US" sz="2400" dirty="0"/>
              <a:t>O</a:t>
            </a:r>
            <a:r>
              <a:rPr lang="en-US" sz="2400" dirty="0" smtClean="0"/>
              <a:t>ver 10 percent received from </a:t>
            </a:r>
            <a:r>
              <a:rPr lang="en-US" sz="2400" dirty="0"/>
              <a:t>someone in </a:t>
            </a:r>
            <a:r>
              <a:rPr lang="en-US" sz="2400" b="1" i="1" dirty="0"/>
              <a:t>their </a:t>
            </a:r>
            <a:r>
              <a:rPr lang="en-US" sz="2400" b="1" i="1" dirty="0" smtClean="0"/>
              <a:t>family</a:t>
            </a:r>
          </a:p>
          <a:p>
            <a:pPr lvl="1">
              <a:spcBef>
                <a:spcPts val="0"/>
              </a:spcBef>
              <a:spcAft>
                <a:spcPts val="0"/>
              </a:spcAft>
              <a:buNone/>
            </a:pPr>
            <a:endParaRPr lang="en-US" sz="1800" b="1" i="1" dirty="0"/>
          </a:p>
          <a:p>
            <a:pPr>
              <a:spcBef>
                <a:spcPts val="0"/>
              </a:spcBef>
              <a:spcAft>
                <a:spcPts val="0"/>
              </a:spcAft>
              <a:buClr>
                <a:srgbClr val="666633"/>
              </a:buClr>
              <a:buFont typeface="Wingdings" pitchFamily="2" charset="2"/>
              <a:buChar char="è"/>
            </a:pPr>
            <a:r>
              <a:rPr lang="en-US" sz="2800" dirty="0" smtClean="0"/>
              <a:t>Prescription Pain </a:t>
            </a:r>
            <a:r>
              <a:rPr lang="en-US" sz="2800" dirty="0" smtClean="0"/>
              <a:t>Relievers:  54 </a:t>
            </a:r>
            <a:r>
              <a:rPr lang="en-US" sz="2800" dirty="0" smtClean="0"/>
              <a:t>percent of </a:t>
            </a:r>
            <a:r>
              <a:rPr lang="en-US" sz="2800" dirty="0"/>
              <a:t>persons </a:t>
            </a:r>
            <a:r>
              <a:rPr lang="en-US" sz="2800" dirty="0" smtClean="0"/>
              <a:t>12 </a:t>
            </a:r>
            <a:r>
              <a:rPr lang="en-US" sz="2800" dirty="0"/>
              <a:t>and </a:t>
            </a:r>
            <a:r>
              <a:rPr lang="en-US" sz="2800" dirty="0" smtClean="0">
                <a:latin typeface="Calibri"/>
                <a:cs typeface="Calibri"/>
              </a:rPr>
              <a:t>↑ </a:t>
            </a:r>
            <a:r>
              <a:rPr lang="en-US" sz="2800" dirty="0" smtClean="0"/>
              <a:t>who used non-medically received </a:t>
            </a:r>
            <a:r>
              <a:rPr lang="en-US" sz="2800" dirty="0"/>
              <a:t>them </a:t>
            </a:r>
            <a:r>
              <a:rPr lang="en-US" sz="2800" b="1" i="1" dirty="0">
                <a:solidFill>
                  <a:srgbClr val="800000"/>
                </a:solidFill>
              </a:rPr>
              <a:t>from a friend or relative for </a:t>
            </a:r>
            <a:r>
              <a:rPr lang="en-US" sz="2800" b="1" i="1" dirty="0" smtClean="0">
                <a:solidFill>
                  <a:srgbClr val="800000"/>
                </a:solidFill>
              </a:rPr>
              <a:t>free</a:t>
            </a:r>
          </a:p>
          <a:p>
            <a:pPr>
              <a:spcBef>
                <a:spcPts val="0"/>
              </a:spcBef>
              <a:spcAft>
                <a:spcPts val="0"/>
              </a:spcAft>
              <a:buClr>
                <a:srgbClr val="666633"/>
              </a:buClr>
              <a:buNone/>
            </a:pPr>
            <a:endParaRPr lang="en-US" sz="1800" b="1" i="1" dirty="0" smtClean="0"/>
          </a:p>
          <a:p>
            <a:pPr>
              <a:spcBef>
                <a:spcPts val="0"/>
              </a:spcBef>
              <a:spcAft>
                <a:spcPts val="0"/>
              </a:spcAft>
              <a:buClr>
                <a:srgbClr val="666633"/>
              </a:buClr>
              <a:buFont typeface="Wingdings" pitchFamily="2" charset="2"/>
              <a:buChar char="è"/>
            </a:pPr>
            <a:r>
              <a:rPr lang="en-US" sz="2800" dirty="0" smtClean="0"/>
              <a:t>Alcohol:  ~</a:t>
            </a:r>
            <a:r>
              <a:rPr lang="en-US" sz="2800" dirty="0" smtClean="0"/>
              <a:t>20 percent of the time, parents</a:t>
            </a:r>
            <a:r>
              <a:rPr lang="en-US" sz="2800" dirty="0"/>
              <a:t>, guardians</a:t>
            </a:r>
            <a:r>
              <a:rPr lang="en-US" sz="2800" dirty="0" smtClean="0"/>
              <a:t>, or </a:t>
            </a:r>
            <a:r>
              <a:rPr lang="en-US" sz="2800" dirty="0"/>
              <a:t>other </a:t>
            </a:r>
            <a:r>
              <a:rPr lang="en-US" sz="2800" b="1" i="1" dirty="0">
                <a:solidFill>
                  <a:srgbClr val="800000"/>
                </a:solidFill>
              </a:rPr>
              <a:t>adult family members provided </a:t>
            </a:r>
            <a:r>
              <a:rPr lang="en-US" sz="2800" dirty="0" smtClean="0"/>
              <a:t>alcohol for underage drinkers </a:t>
            </a:r>
            <a:endParaRPr lang="en-US" sz="2800" dirty="0"/>
          </a:p>
        </p:txBody>
      </p:sp>
    </p:spTree>
    <p:extLst>
      <p:ext uri="{BB962C8B-B14F-4D97-AF65-F5344CB8AC3E}">
        <p14:creationId xmlns:p14="http://schemas.microsoft.com/office/powerpoint/2010/main" val="3386914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lstStyle/>
          <a:p>
            <a:r>
              <a:rPr lang="en-US" b="1" dirty="0" smtClean="0"/>
              <a:t>SAMHSA’s WORK – WITH PARTNERS</a:t>
            </a:r>
            <a:endParaRPr lang="en-US" b="1" dirty="0"/>
          </a:p>
        </p:txBody>
      </p:sp>
      <p:sp>
        <p:nvSpPr>
          <p:cNvPr id="3" name="Content Placeholder 2"/>
          <p:cNvSpPr>
            <a:spLocks noGrp="1"/>
          </p:cNvSpPr>
          <p:nvPr>
            <p:ph idx="1"/>
          </p:nvPr>
        </p:nvSpPr>
        <p:spPr>
          <a:xfrm>
            <a:off x="76200" y="1600200"/>
            <a:ext cx="8839200" cy="5257800"/>
          </a:xfrm>
        </p:spPr>
        <p:txBody>
          <a:bodyPr/>
          <a:lstStyle/>
          <a:p>
            <a:pPr>
              <a:spcBef>
                <a:spcPts val="0"/>
              </a:spcBef>
              <a:spcAft>
                <a:spcPts val="1200"/>
              </a:spcAft>
              <a:buClr>
                <a:srgbClr val="666633"/>
              </a:buClr>
              <a:buFont typeface="Wingdings" pitchFamily="2" charset="2"/>
              <a:buChar char=""/>
            </a:pPr>
            <a:r>
              <a:rPr lang="en-US" sz="2400" dirty="0" smtClean="0"/>
              <a:t>W/ Office of National Drug Control Policy (ONDCP) – Prescription Drug Prevention Plan</a:t>
            </a:r>
          </a:p>
          <a:p>
            <a:pPr>
              <a:spcBef>
                <a:spcPts val="0"/>
              </a:spcBef>
              <a:spcAft>
                <a:spcPts val="1200"/>
              </a:spcAft>
              <a:buClr>
                <a:srgbClr val="666633"/>
              </a:buClr>
              <a:buFont typeface="Wingdings" pitchFamily="2" charset="2"/>
              <a:buChar char=""/>
            </a:pPr>
            <a:r>
              <a:rPr lang="en-US" sz="2400" dirty="0" smtClean="0"/>
              <a:t>W/ ASPE and CMS – Data Analysis</a:t>
            </a:r>
          </a:p>
          <a:p>
            <a:pPr>
              <a:spcBef>
                <a:spcPts val="0"/>
              </a:spcBef>
              <a:spcAft>
                <a:spcPts val="1200"/>
              </a:spcAft>
              <a:buClr>
                <a:srgbClr val="666633"/>
              </a:buClr>
              <a:buFont typeface="Wingdings" pitchFamily="2" charset="2"/>
              <a:buChar char=""/>
            </a:pPr>
            <a:r>
              <a:rPr lang="en-US" sz="2400" dirty="0" smtClean="0"/>
              <a:t>W/ FDA, DEA, NIDA – Prescriber Training, Report to Congress, Public Awareness</a:t>
            </a:r>
          </a:p>
          <a:p>
            <a:pPr>
              <a:spcBef>
                <a:spcPts val="0"/>
              </a:spcBef>
              <a:spcAft>
                <a:spcPts val="1200"/>
              </a:spcAft>
              <a:buClr>
                <a:srgbClr val="666633"/>
              </a:buClr>
              <a:buFont typeface="Wingdings" pitchFamily="2" charset="2"/>
              <a:buChar char=""/>
            </a:pPr>
            <a:r>
              <a:rPr lang="en-US" sz="2400" dirty="0" smtClean="0"/>
              <a:t>W/ ASTHO – </a:t>
            </a:r>
            <a:r>
              <a:rPr lang="en-US" sz="2400" dirty="0" err="1" smtClean="0"/>
              <a:t>Opioid</a:t>
            </a:r>
            <a:r>
              <a:rPr lang="en-US" sz="2400" dirty="0" smtClean="0"/>
              <a:t> Overdose Prevention Toolkit</a:t>
            </a:r>
          </a:p>
          <a:p>
            <a:pPr>
              <a:spcBef>
                <a:spcPts val="0"/>
              </a:spcBef>
              <a:spcAft>
                <a:spcPts val="1200"/>
              </a:spcAft>
              <a:buClr>
                <a:srgbClr val="666633"/>
              </a:buClr>
              <a:buFont typeface="Wingdings" pitchFamily="2" charset="2"/>
              <a:buChar char=""/>
            </a:pPr>
            <a:r>
              <a:rPr lang="en-US" sz="2400" dirty="0" smtClean="0"/>
              <a:t>W/ ONC and DOJ – Grants to States for Prescription Drug Monitoring Programs (PDMPs) Interoperability with Health Information Exchanges (HIEs) and between States</a:t>
            </a:r>
          </a:p>
          <a:p>
            <a:pPr>
              <a:spcBef>
                <a:spcPts val="0"/>
              </a:spcBef>
              <a:spcAft>
                <a:spcPts val="1200"/>
              </a:spcAft>
              <a:buClr>
                <a:srgbClr val="666633"/>
              </a:buClr>
              <a:buFont typeface="Wingdings" pitchFamily="2" charset="2"/>
              <a:buChar char=""/>
            </a:pPr>
            <a:r>
              <a:rPr lang="en-US" sz="2400" dirty="0" smtClean="0"/>
              <a:t>W/ States – Grants for Prevention of Prescription Drug Abuse and Underage Drinking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3"/>
          <p:cNvSpPr>
            <a:spLocks noGrp="1" noChangeArrowheads="1"/>
          </p:cNvSpPr>
          <p:nvPr>
            <p:ph type="body" idx="4294967295"/>
          </p:nvPr>
        </p:nvSpPr>
        <p:spPr>
          <a:xfrm>
            <a:off x="0" y="1600200"/>
            <a:ext cx="9144000" cy="5181600"/>
          </a:xfrm>
        </p:spPr>
        <p:txBody>
          <a:bodyPr/>
          <a:lstStyle/>
          <a:p>
            <a:pPr marL="457200" indent="-457200">
              <a:lnSpc>
                <a:spcPct val="95000"/>
              </a:lnSpc>
              <a:spcBef>
                <a:spcPts val="0"/>
              </a:spcBef>
              <a:spcAft>
                <a:spcPts val="600"/>
              </a:spcAft>
              <a:buClr>
                <a:srgbClr val="666633"/>
              </a:buClr>
              <a:buFont typeface="Wingdings" pitchFamily="2" charset="2"/>
              <a:buChar char="è"/>
            </a:pPr>
            <a:r>
              <a:rPr lang="en-US" sz="2400" dirty="0" smtClean="0"/>
              <a:t>Trauma-Informed Care; Trauma-Specific Screening and Services</a:t>
            </a:r>
          </a:p>
          <a:p>
            <a:pPr marL="740664" lvl="1" indent="-283464">
              <a:lnSpc>
                <a:spcPct val="95000"/>
              </a:lnSpc>
              <a:spcBef>
                <a:spcPts val="0"/>
              </a:spcBef>
              <a:spcAft>
                <a:spcPts val="600"/>
              </a:spcAft>
              <a:buClr>
                <a:srgbClr val="666633"/>
              </a:buClr>
              <a:buFont typeface="Arial" pitchFamily="34" charset="0"/>
              <a:buChar char="•"/>
            </a:pPr>
            <a:r>
              <a:rPr lang="en-US" sz="2400" dirty="0" smtClean="0"/>
              <a:t>Common definitions, principles, data</a:t>
            </a:r>
          </a:p>
          <a:p>
            <a:pPr marL="740664" lvl="1" indent="-283464">
              <a:lnSpc>
                <a:spcPct val="95000"/>
              </a:lnSpc>
              <a:spcBef>
                <a:spcPts val="0"/>
              </a:spcBef>
              <a:spcAft>
                <a:spcPts val="1200"/>
              </a:spcAft>
              <a:buClr>
                <a:srgbClr val="666633"/>
              </a:buClr>
              <a:buFont typeface="Arial" pitchFamily="34" charset="0"/>
              <a:buChar char="•"/>
            </a:pPr>
            <a:r>
              <a:rPr lang="en-US" sz="2400" dirty="0" smtClean="0"/>
              <a:t>Consolidated technical assistance approach</a:t>
            </a:r>
          </a:p>
          <a:p>
            <a:pPr marL="457200" indent="-457200">
              <a:lnSpc>
                <a:spcPct val="95000"/>
              </a:lnSpc>
              <a:spcBef>
                <a:spcPts val="0"/>
              </a:spcBef>
              <a:spcAft>
                <a:spcPts val="1200"/>
              </a:spcAft>
              <a:buClr>
                <a:srgbClr val="666633"/>
              </a:buClr>
              <a:buFont typeface="Wingdings" pitchFamily="2" charset="2"/>
              <a:buChar char="è"/>
            </a:pPr>
            <a:r>
              <a:rPr lang="en-US" sz="2400" dirty="0" smtClean="0"/>
              <a:t>Childhood trauma in Juvenile Justice/Child Welfare</a:t>
            </a:r>
          </a:p>
          <a:p>
            <a:pPr marL="457200" indent="-457200">
              <a:lnSpc>
                <a:spcPct val="95000"/>
              </a:lnSpc>
              <a:spcBef>
                <a:spcPts val="0"/>
              </a:spcBef>
              <a:spcAft>
                <a:spcPts val="600"/>
              </a:spcAft>
              <a:buClr>
                <a:srgbClr val="666633"/>
              </a:buClr>
              <a:buFont typeface="Wingdings" pitchFamily="2" charset="2"/>
              <a:buChar char="è"/>
            </a:pPr>
            <a:r>
              <a:rPr lang="en-US" sz="2400" b="1" i="1" dirty="0" smtClean="0">
                <a:solidFill>
                  <a:srgbClr val="800000"/>
                </a:solidFill>
              </a:rPr>
              <a:t>Grants for Adult Trauma Screening Brief Interventions – GATSBI</a:t>
            </a:r>
          </a:p>
          <a:p>
            <a:pPr marL="857250" lvl="1" indent="-457200">
              <a:lnSpc>
                <a:spcPct val="95000"/>
              </a:lnSpc>
              <a:spcBef>
                <a:spcPts val="0"/>
              </a:spcBef>
              <a:spcAft>
                <a:spcPts val="600"/>
              </a:spcAft>
              <a:buClr>
                <a:srgbClr val="666633"/>
              </a:buClr>
              <a:buFont typeface="Calibri" pitchFamily="34" charset="0"/>
              <a:buChar char="•"/>
            </a:pPr>
            <a:r>
              <a:rPr lang="en-US" sz="2400" dirty="0" smtClean="0"/>
              <a:t>New services research grant program proposed to test new brief intervention (BI) models </a:t>
            </a:r>
            <a:r>
              <a:rPr lang="en-US" sz="2400" dirty="0"/>
              <a:t>for </a:t>
            </a:r>
            <a:r>
              <a:rPr lang="en-US" sz="2400" dirty="0" smtClean="0"/>
              <a:t>women</a:t>
            </a:r>
          </a:p>
          <a:p>
            <a:pPr marL="857250" lvl="1" indent="-457200">
              <a:lnSpc>
                <a:spcPct val="95000"/>
              </a:lnSpc>
              <a:spcBef>
                <a:spcPts val="0"/>
              </a:spcBef>
              <a:spcAft>
                <a:spcPts val="1200"/>
              </a:spcAft>
              <a:buClr>
                <a:srgbClr val="666633"/>
              </a:buClr>
              <a:buFont typeface="Calibri" pitchFamily="34" charset="0"/>
              <a:buChar char="•"/>
            </a:pPr>
            <a:r>
              <a:rPr lang="en-US" sz="2400" dirty="0" smtClean="0"/>
              <a:t>Screen for trauma and interpersonal violence in emergency rooms, primary care offices, OB/GYN offices; provide BI</a:t>
            </a:r>
            <a:endParaRPr lang="en-US" sz="2400" dirty="0"/>
          </a:p>
          <a:p>
            <a:pPr marL="457200" indent="-457200">
              <a:lnSpc>
                <a:spcPct val="95000"/>
              </a:lnSpc>
              <a:spcBef>
                <a:spcPts val="0"/>
              </a:spcBef>
              <a:spcAft>
                <a:spcPts val="1200"/>
              </a:spcAft>
              <a:buClr>
                <a:srgbClr val="666633"/>
              </a:buClr>
              <a:buFont typeface="Wingdings" pitchFamily="2" charset="2"/>
              <a:buChar char="è"/>
            </a:pPr>
            <a:r>
              <a:rPr lang="en-US" sz="2400" dirty="0" smtClean="0"/>
              <a:t>Court </a:t>
            </a:r>
            <a:r>
              <a:rPr lang="en-US" sz="2400" dirty="0" err="1" smtClean="0"/>
              <a:t>Collaboratives</a:t>
            </a:r>
            <a:r>
              <a:rPr lang="en-US" sz="2400" dirty="0" smtClean="0"/>
              <a:t>/Early Diversion to Prevent Penetration into Corrections or Judicial Systems</a:t>
            </a:r>
          </a:p>
          <a:p>
            <a:pPr marL="457200" indent="-457200">
              <a:lnSpc>
                <a:spcPct val="95000"/>
              </a:lnSpc>
              <a:spcBef>
                <a:spcPts val="0"/>
              </a:spcBef>
              <a:spcAft>
                <a:spcPts val="1200"/>
              </a:spcAft>
              <a:buClr>
                <a:srgbClr val="666633"/>
              </a:buClr>
              <a:buFont typeface="Wingdings" pitchFamily="2" charset="2"/>
              <a:buChar char="è"/>
            </a:pPr>
            <a:r>
              <a:rPr lang="en-US" sz="2400" b="1" i="1" dirty="0" smtClean="0">
                <a:solidFill>
                  <a:srgbClr val="800000"/>
                </a:solidFill>
              </a:rPr>
              <a:t>BH Impact of Disasters/Tragedies  </a:t>
            </a:r>
          </a:p>
        </p:txBody>
      </p:sp>
      <p:sp>
        <p:nvSpPr>
          <p:cNvPr id="11" name="Title 1"/>
          <p:cNvSpPr>
            <a:spLocks noGrp="1"/>
          </p:cNvSpPr>
          <p:nvPr>
            <p:ph type="title"/>
          </p:nvPr>
        </p:nvSpPr>
        <p:spPr>
          <a:xfrm>
            <a:off x="76200" y="152400"/>
            <a:ext cx="8686800" cy="1020762"/>
          </a:xfrm>
        </p:spPr>
        <p:txBody>
          <a:bodyPr/>
          <a:lstStyle/>
          <a:p>
            <a:r>
              <a:rPr lang="en-US" b="1" dirty="0" smtClean="0"/>
              <a:t>STRATEGIC INITIATIVE:                 TRAUMA AND JUSTICE </a:t>
            </a:r>
            <a:endParaRPr lang="en-US" b="1" dirty="0"/>
          </a:p>
        </p:txBody>
      </p:sp>
    </p:spTree>
    <p:extLst>
      <p:ext uri="{BB962C8B-B14F-4D97-AF65-F5344CB8AC3E}">
        <p14:creationId xmlns:p14="http://schemas.microsoft.com/office/powerpoint/2010/main" val="34881322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8229600" cy="1020762"/>
          </a:xfrm>
        </p:spPr>
        <p:txBody>
          <a:bodyPr/>
          <a:lstStyle/>
          <a:p>
            <a:r>
              <a:rPr lang="en-US" sz="6000" b="1" dirty="0" smtClean="0"/>
              <a:t>TRAGEDIES</a:t>
            </a:r>
            <a:endParaRPr lang="en-US" sz="6000" b="1" dirty="0"/>
          </a:p>
        </p:txBody>
      </p:sp>
      <p:sp>
        <p:nvSpPr>
          <p:cNvPr id="7" name="Rectangle 6"/>
          <p:cNvSpPr/>
          <p:nvPr/>
        </p:nvSpPr>
        <p:spPr>
          <a:xfrm>
            <a:off x="166472" y="304800"/>
            <a:ext cx="1616725" cy="584775"/>
          </a:xfrm>
          <a:prstGeom prst="rect">
            <a:avLst/>
          </a:prstGeom>
        </p:spPr>
        <p:txBody>
          <a:bodyPr wrap="none">
            <a:spAutoFit/>
          </a:bodyPr>
          <a:lstStyle/>
          <a:p>
            <a:pPr lvl="0" algn="r"/>
            <a:r>
              <a:rPr lang="en-US" sz="1600" dirty="0" smtClean="0">
                <a:latin typeface="+mn-lt"/>
              </a:rPr>
              <a:t>Grand Rapids, MI</a:t>
            </a:r>
          </a:p>
          <a:p>
            <a:pPr lvl="0" algn="r"/>
            <a:r>
              <a:rPr lang="en-US" sz="1600" dirty="0" smtClean="0">
                <a:latin typeface="+mn-lt"/>
              </a:rPr>
              <a:t>2011 </a:t>
            </a:r>
            <a:r>
              <a:rPr lang="en-US" sz="1600" dirty="0">
                <a:latin typeface="+mn-lt"/>
              </a:rPr>
              <a:t>– </a:t>
            </a:r>
            <a:r>
              <a:rPr lang="en-US" sz="1600" dirty="0" smtClean="0">
                <a:latin typeface="+mn-lt"/>
              </a:rPr>
              <a:t>8 </a:t>
            </a:r>
            <a:r>
              <a:rPr lang="en-US" sz="1600" dirty="0">
                <a:latin typeface="+mn-lt"/>
              </a:rPr>
              <a:t>Lost</a:t>
            </a:r>
          </a:p>
        </p:txBody>
      </p:sp>
      <p:sp>
        <p:nvSpPr>
          <p:cNvPr id="9" name="Rectangle 8"/>
          <p:cNvSpPr/>
          <p:nvPr/>
        </p:nvSpPr>
        <p:spPr>
          <a:xfrm>
            <a:off x="1605455" y="1928648"/>
            <a:ext cx="1374327" cy="584775"/>
          </a:xfrm>
          <a:prstGeom prst="rect">
            <a:avLst/>
          </a:prstGeom>
        </p:spPr>
        <p:txBody>
          <a:bodyPr wrap="square">
            <a:spAutoFit/>
          </a:bodyPr>
          <a:lstStyle/>
          <a:p>
            <a:pPr lvl="0" algn="ctr"/>
            <a:r>
              <a:rPr lang="en-US" sz="1600" dirty="0" smtClean="0">
                <a:latin typeface="+mn-lt"/>
              </a:rPr>
              <a:t>Tucson, AZ</a:t>
            </a:r>
          </a:p>
          <a:p>
            <a:pPr lvl="0" algn="r"/>
            <a:r>
              <a:rPr lang="en-US" sz="1600" dirty="0" smtClean="0">
                <a:latin typeface="+mn-lt"/>
              </a:rPr>
              <a:t>2011 – 6 Lost</a:t>
            </a:r>
            <a:endParaRPr lang="en-US" sz="1600" dirty="0">
              <a:latin typeface="+mn-lt"/>
            </a:endParaRPr>
          </a:p>
        </p:txBody>
      </p:sp>
      <p:sp>
        <p:nvSpPr>
          <p:cNvPr id="21" name="Rectangle 20"/>
          <p:cNvSpPr/>
          <p:nvPr/>
        </p:nvSpPr>
        <p:spPr>
          <a:xfrm>
            <a:off x="-381000" y="5384076"/>
            <a:ext cx="3061301" cy="9418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050" tIns="19050" rIns="19050" bIns="19050" numCol="1" spcCol="1270" anchor="ctr" anchorCtr="0">
            <a:noAutofit/>
          </a:bodyPr>
          <a:lstStyle/>
          <a:p>
            <a:pPr lvl="0" algn="r" defTabSz="222250">
              <a:lnSpc>
                <a:spcPct val="90000"/>
              </a:lnSpc>
              <a:spcBef>
                <a:spcPct val="0"/>
              </a:spcBef>
              <a:spcAft>
                <a:spcPct val="35000"/>
              </a:spcAft>
            </a:pPr>
            <a:r>
              <a:rPr lang="en-US" sz="1600" kern="1200" dirty="0" smtClean="0"/>
              <a:t>Red Lake Band of Chippewa,                                     MN, 2005 – 10 Lost </a:t>
            </a:r>
            <a:endParaRPr lang="en-US" sz="1600" kern="1200" dirty="0"/>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8207" y="5019553"/>
            <a:ext cx="1732031" cy="168604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7926760" y="2942510"/>
            <a:ext cx="1369640" cy="830997"/>
          </a:xfrm>
          <a:prstGeom prst="rect">
            <a:avLst/>
          </a:prstGeom>
          <a:noFill/>
        </p:spPr>
        <p:txBody>
          <a:bodyPr wrap="square" rtlCol="0">
            <a:spAutoFit/>
          </a:bodyPr>
          <a:lstStyle/>
          <a:p>
            <a:r>
              <a:rPr lang="en-US" sz="1600" dirty="0" smtClean="0">
                <a:latin typeface="+mn-lt"/>
              </a:rPr>
              <a:t>Asher Brown</a:t>
            </a:r>
          </a:p>
          <a:p>
            <a:r>
              <a:rPr lang="en-US" sz="1600" dirty="0" smtClean="0">
                <a:latin typeface="+mn-lt"/>
              </a:rPr>
              <a:t>2010 – 1 Lost </a:t>
            </a:r>
          </a:p>
          <a:p>
            <a:r>
              <a:rPr lang="en-US" sz="1600" dirty="0" smtClean="0">
                <a:latin typeface="+mn-lt"/>
              </a:rPr>
              <a:t>13 yrs old</a:t>
            </a:r>
          </a:p>
        </p:txBody>
      </p:sp>
      <p:sp>
        <p:nvSpPr>
          <p:cNvPr id="28" name="TextBox 27"/>
          <p:cNvSpPr txBox="1"/>
          <p:nvPr/>
        </p:nvSpPr>
        <p:spPr>
          <a:xfrm>
            <a:off x="1842472" y="4402723"/>
            <a:ext cx="1884833" cy="584775"/>
          </a:xfrm>
          <a:prstGeom prst="rect">
            <a:avLst/>
          </a:prstGeom>
          <a:noFill/>
        </p:spPr>
        <p:txBody>
          <a:bodyPr wrap="square" rtlCol="0">
            <a:spAutoFit/>
          </a:bodyPr>
          <a:lstStyle/>
          <a:p>
            <a:r>
              <a:rPr lang="en-US" sz="1600" dirty="0" smtClean="0">
                <a:latin typeface="+mn-lt"/>
              </a:rPr>
              <a:t>Virginia Tech, VA</a:t>
            </a:r>
          </a:p>
          <a:p>
            <a:r>
              <a:rPr lang="en-US" sz="1600" dirty="0" smtClean="0">
                <a:latin typeface="+mn-lt"/>
              </a:rPr>
              <a:t>2007 - 33 Lost</a:t>
            </a:r>
            <a:endParaRPr lang="en-US" sz="1600" dirty="0">
              <a:latin typeface="+mn-lt"/>
            </a:endParaRPr>
          </a:p>
        </p:txBody>
      </p:sp>
      <p:sp>
        <p:nvSpPr>
          <p:cNvPr id="31" name="TextBox 30"/>
          <p:cNvSpPr txBox="1"/>
          <p:nvPr/>
        </p:nvSpPr>
        <p:spPr>
          <a:xfrm>
            <a:off x="6324600" y="4953000"/>
            <a:ext cx="2126709" cy="830997"/>
          </a:xfrm>
          <a:prstGeom prst="rect">
            <a:avLst/>
          </a:prstGeom>
          <a:noFill/>
        </p:spPr>
        <p:txBody>
          <a:bodyPr wrap="square" rtlCol="0">
            <a:spAutoFit/>
          </a:bodyPr>
          <a:lstStyle/>
          <a:p>
            <a:r>
              <a:rPr lang="en-US" sz="1600" dirty="0" smtClean="0">
                <a:latin typeface="+mn-lt"/>
              </a:rPr>
              <a:t>Columbine High School</a:t>
            </a:r>
          </a:p>
          <a:p>
            <a:r>
              <a:rPr lang="en-US" sz="1600" dirty="0" smtClean="0">
                <a:latin typeface="+mn-lt"/>
              </a:rPr>
              <a:t>Littleton, CO</a:t>
            </a:r>
          </a:p>
          <a:p>
            <a:r>
              <a:rPr lang="en-US" sz="1600" dirty="0" smtClean="0">
                <a:latin typeface="+mn-lt"/>
              </a:rPr>
              <a:t>1999 - 15 Lost</a:t>
            </a:r>
            <a:endParaRPr lang="en-US" sz="1600" dirty="0">
              <a:latin typeface="+mn-lt"/>
            </a:endParaRPr>
          </a:p>
        </p:txBody>
      </p:sp>
      <p:pic>
        <p:nvPicPr>
          <p:cNvPr id="4711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472" y="3547005"/>
            <a:ext cx="1868798" cy="183707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32"/>
          <p:cNvSpPr/>
          <p:nvPr/>
        </p:nvSpPr>
        <p:spPr>
          <a:xfrm>
            <a:off x="7620000" y="430197"/>
            <a:ext cx="1600200" cy="584775"/>
          </a:xfrm>
          <a:prstGeom prst="rect">
            <a:avLst/>
          </a:prstGeom>
        </p:spPr>
        <p:txBody>
          <a:bodyPr wrap="square">
            <a:spAutoFit/>
          </a:bodyPr>
          <a:lstStyle/>
          <a:p>
            <a:pPr lvl="0"/>
            <a:r>
              <a:rPr lang="en-US" sz="1600" dirty="0" smtClean="0">
                <a:latin typeface="+mn-lt"/>
              </a:rPr>
              <a:t>Nickel Mines, PA</a:t>
            </a:r>
          </a:p>
          <a:p>
            <a:pPr lvl="0"/>
            <a:r>
              <a:rPr lang="en-US" sz="1600" dirty="0" smtClean="0">
                <a:latin typeface="+mn-lt"/>
              </a:rPr>
              <a:t>2007 – 6 Lost</a:t>
            </a:r>
            <a:endParaRPr lang="en-US" sz="1600" dirty="0">
              <a:latin typeface="+mn-lt"/>
            </a:endParaRPr>
          </a:p>
        </p:txBody>
      </p:sp>
      <p:pic>
        <p:nvPicPr>
          <p:cNvPr id="4711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381000"/>
            <a:ext cx="1676400" cy="18288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2942510"/>
            <a:ext cx="1757632" cy="155329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2800" y="685800"/>
            <a:ext cx="1739419" cy="175280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4876800" y="762000"/>
            <a:ext cx="1524000" cy="584775"/>
          </a:xfrm>
          <a:prstGeom prst="rect">
            <a:avLst/>
          </a:prstGeom>
          <a:noFill/>
        </p:spPr>
        <p:txBody>
          <a:bodyPr wrap="square" rtlCol="0">
            <a:spAutoFit/>
          </a:bodyPr>
          <a:lstStyle/>
          <a:p>
            <a:r>
              <a:rPr lang="en-US" sz="1600" dirty="0" smtClean="0">
                <a:latin typeface="+mn-lt"/>
              </a:rPr>
              <a:t>Aurora, CO</a:t>
            </a:r>
          </a:p>
          <a:p>
            <a:r>
              <a:rPr lang="en-US" sz="1600" dirty="0" smtClean="0">
                <a:latin typeface="+mn-lt"/>
              </a:rPr>
              <a:t>2012 - 12 Lost</a:t>
            </a:r>
            <a:endParaRPr lang="en-US" sz="1600" dirty="0">
              <a:latin typeface="+mn-lt"/>
            </a:endParaRPr>
          </a:p>
        </p:txBody>
      </p:sp>
      <p:pic>
        <p:nvPicPr>
          <p:cNvPr id="103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43247" y="2133600"/>
            <a:ext cx="1728953" cy="17526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1807" y="153466"/>
            <a:ext cx="1839353" cy="172301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497" y="1404521"/>
            <a:ext cx="1850756" cy="170497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01483" y="2438400"/>
            <a:ext cx="1765717" cy="201827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a:xfrm>
            <a:off x="3886200" y="3886200"/>
            <a:ext cx="1374327" cy="584775"/>
          </a:xfrm>
          <a:prstGeom prst="rect">
            <a:avLst/>
          </a:prstGeom>
        </p:spPr>
        <p:txBody>
          <a:bodyPr wrap="square">
            <a:spAutoFit/>
          </a:bodyPr>
          <a:lstStyle/>
          <a:p>
            <a:pPr lvl="0" algn="ctr"/>
            <a:r>
              <a:rPr lang="en-US" sz="1600" dirty="0" smtClean="0">
                <a:latin typeface="+mn-lt"/>
              </a:rPr>
              <a:t>Boston, MA</a:t>
            </a:r>
          </a:p>
          <a:p>
            <a:pPr lvl="0" algn="r"/>
            <a:r>
              <a:rPr lang="en-US" sz="1600" dirty="0" smtClean="0">
                <a:latin typeface="+mn-lt"/>
              </a:rPr>
              <a:t>2013 – 3 Lost</a:t>
            </a:r>
            <a:endParaRPr lang="en-US" sz="1600" dirty="0">
              <a:latin typeface="+mn-lt"/>
            </a:endParaRPr>
          </a:p>
        </p:txBody>
      </p:sp>
      <p:sp>
        <p:nvSpPr>
          <p:cNvPr id="24" name="Rectangle 23"/>
          <p:cNvSpPr/>
          <p:nvPr/>
        </p:nvSpPr>
        <p:spPr>
          <a:xfrm>
            <a:off x="5943600" y="2209800"/>
            <a:ext cx="1600200" cy="584775"/>
          </a:xfrm>
          <a:prstGeom prst="rect">
            <a:avLst/>
          </a:prstGeom>
        </p:spPr>
        <p:txBody>
          <a:bodyPr wrap="square">
            <a:spAutoFit/>
          </a:bodyPr>
          <a:lstStyle/>
          <a:p>
            <a:pPr lvl="0"/>
            <a:r>
              <a:rPr lang="en-US" sz="1600" dirty="0" smtClean="0">
                <a:latin typeface="+mn-lt"/>
              </a:rPr>
              <a:t>Newtown, CT 2012 – 26 Lost</a:t>
            </a:r>
            <a:endParaRPr lang="en-US" sz="1600" dirty="0">
              <a:latin typeface="+mn-lt"/>
            </a:endParaRPr>
          </a:p>
        </p:txBody>
      </p:sp>
      <p:pic>
        <p:nvPicPr>
          <p:cNvPr id="1026" name="Picture 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b="38922"/>
          <a:stretch/>
        </p:blipFill>
        <p:spPr bwMode="auto">
          <a:xfrm>
            <a:off x="4701479" y="4584155"/>
            <a:ext cx="1743075" cy="159984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1539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58200" cy="1020762"/>
          </a:xfrm>
        </p:spPr>
        <p:txBody>
          <a:bodyPr/>
          <a:lstStyle/>
          <a:p>
            <a:r>
              <a:rPr lang="en-US" sz="2800" b="1" dirty="0" smtClean="0"/>
              <a:t>SAMHSA’s DISASTER TECHNICAL ASSISTANCE CENTER (DTAC):  NATURAL AND HUMAN-CAUSED DISASTERS</a:t>
            </a:r>
            <a:endParaRPr lang="en-US" sz="2800" b="1" dirty="0"/>
          </a:p>
        </p:txBody>
      </p:sp>
      <p:sp>
        <p:nvSpPr>
          <p:cNvPr id="3" name="Content Placeholder 2"/>
          <p:cNvSpPr>
            <a:spLocks noGrp="1"/>
          </p:cNvSpPr>
          <p:nvPr>
            <p:ph idx="1"/>
          </p:nvPr>
        </p:nvSpPr>
        <p:spPr>
          <a:xfrm>
            <a:off x="2438400" y="1676400"/>
            <a:ext cx="6705600" cy="4566791"/>
          </a:xfrm>
        </p:spPr>
        <p:txBody>
          <a:bodyPr/>
          <a:lstStyle/>
          <a:p>
            <a:pPr>
              <a:spcBef>
                <a:spcPts val="0"/>
              </a:spcBef>
              <a:spcAft>
                <a:spcPts val="600"/>
              </a:spcAft>
              <a:buClr>
                <a:srgbClr val="666633"/>
              </a:buClr>
            </a:pPr>
            <a:r>
              <a:rPr lang="en-US" sz="2400" dirty="0" smtClean="0"/>
              <a:t>Technical Assistance, Training, and Expert Consultation</a:t>
            </a:r>
          </a:p>
          <a:p>
            <a:pPr lvl="1">
              <a:spcBef>
                <a:spcPts val="0"/>
              </a:spcBef>
              <a:spcAft>
                <a:spcPts val="1800"/>
              </a:spcAft>
              <a:buClr>
                <a:srgbClr val="666633"/>
              </a:buClr>
            </a:pPr>
            <a:r>
              <a:rPr lang="en-US" sz="2400" dirty="0" smtClean="0"/>
              <a:t>Review state/local </a:t>
            </a:r>
            <a:r>
              <a:rPr lang="en-US" sz="2400" dirty="0"/>
              <a:t>all-hazards disaster BH plans  </a:t>
            </a:r>
          </a:p>
          <a:p>
            <a:pPr>
              <a:spcBef>
                <a:spcPts val="0"/>
              </a:spcBef>
              <a:spcAft>
                <a:spcPts val="600"/>
              </a:spcAft>
              <a:buClr>
                <a:srgbClr val="666633"/>
              </a:buClr>
            </a:pPr>
            <a:r>
              <a:rPr lang="en-US" sz="2400" dirty="0" smtClean="0"/>
              <a:t>Disaster BH Resources</a:t>
            </a:r>
          </a:p>
          <a:p>
            <a:pPr lvl="1">
              <a:spcBef>
                <a:spcPts val="0"/>
              </a:spcBef>
              <a:spcAft>
                <a:spcPts val="1800"/>
              </a:spcAft>
              <a:buClr>
                <a:srgbClr val="666633"/>
              </a:buClr>
            </a:pPr>
            <a:r>
              <a:rPr lang="en-US" sz="2400" dirty="0" smtClean="0"/>
              <a:t>&gt;1,800 tip sheets, publications, studies, and articles</a:t>
            </a:r>
          </a:p>
          <a:p>
            <a:pPr>
              <a:spcBef>
                <a:spcPts val="0"/>
              </a:spcBef>
              <a:spcAft>
                <a:spcPts val="600"/>
              </a:spcAft>
              <a:buClr>
                <a:srgbClr val="666633"/>
              </a:buClr>
            </a:pPr>
            <a:r>
              <a:rPr lang="en-US" sz="2400" dirty="0" smtClean="0"/>
              <a:t>Information Exchange and Knowledge Brokering</a:t>
            </a:r>
          </a:p>
          <a:p>
            <a:pPr lvl="1">
              <a:spcBef>
                <a:spcPts val="0"/>
              </a:spcBef>
              <a:spcAft>
                <a:spcPts val="2400"/>
              </a:spcAft>
              <a:buClr>
                <a:srgbClr val="666633"/>
              </a:buClr>
            </a:pPr>
            <a:r>
              <a:rPr lang="en-US" sz="2400" dirty="0" smtClean="0"/>
              <a:t>Connects those seeking technical assistance w/peers and experts in BH field</a:t>
            </a: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254" t="15518" r="44203" b="20137"/>
          <a:stretch/>
        </p:blipFill>
        <p:spPr bwMode="auto">
          <a:xfrm>
            <a:off x="0" y="1295400"/>
            <a:ext cx="3048000" cy="5410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ContrastingRightFacing"/>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0" y="6019800"/>
            <a:ext cx="4191000" cy="523220"/>
          </a:xfrm>
          <a:prstGeom prst="rect">
            <a:avLst/>
          </a:prstGeom>
          <a:noFill/>
        </p:spPr>
        <p:txBody>
          <a:bodyPr wrap="square" rtlCol="0" anchor="ctr">
            <a:spAutoFit/>
          </a:bodyPr>
          <a:lstStyle/>
          <a:p>
            <a:pPr algn="ctr" fontAlgn="auto">
              <a:spcBef>
                <a:spcPts val="0"/>
              </a:spcBef>
              <a:spcAft>
                <a:spcPts val="0"/>
              </a:spcAft>
            </a:pPr>
            <a:r>
              <a:rPr lang="en-US" sz="2800" b="1" dirty="0" smtClean="0">
                <a:latin typeface="+mn-lt"/>
                <a:cs typeface="+mn-cs"/>
                <a:hlinkClick r:id="rId3"/>
              </a:rPr>
              <a:t>www.samhsa.gov/dtac</a:t>
            </a:r>
            <a:endParaRPr lang="en-US" sz="2800" b="1" dirty="0">
              <a:latin typeface="+mn-lt"/>
              <a:cs typeface="+mn-cs"/>
            </a:endParaRPr>
          </a:p>
        </p:txBody>
      </p:sp>
    </p:spTree>
    <p:extLst>
      <p:ext uri="{BB962C8B-B14F-4D97-AF65-F5344CB8AC3E}">
        <p14:creationId xmlns:p14="http://schemas.microsoft.com/office/powerpoint/2010/main" val="3508922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0"/>
            <a:ext cx="5029200" cy="1295400"/>
          </a:xfrm>
        </p:spPr>
        <p:txBody>
          <a:bodyPr/>
          <a:lstStyle/>
          <a:p>
            <a:r>
              <a:rPr lang="en-US" sz="4000" b="1" dirty="0" smtClean="0"/>
              <a:t>ADDITIONAL SAMHSA RESOURCES &amp; WORK</a:t>
            </a:r>
            <a:endParaRPr lang="en-US" sz="4000" b="1" dirty="0"/>
          </a:p>
        </p:txBody>
      </p:sp>
      <p:sp>
        <p:nvSpPr>
          <p:cNvPr id="3" name="Content Placeholder 2"/>
          <p:cNvSpPr>
            <a:spLocks noGrp="1"/>
          </p:cNvSpPr>
          <p:nvPr>
            <p:ph idx="1"/>
          </p:nvPr>
        </p:nvSpPr>
        <p:spPr>
          <a:xfrm>
            <a:off x="4343400" y="1752600"/>
            <a:ext cx="4800600" cy="4495800"/>
          </a:xfrm>
        </p:spPr>
        <p:txBody>
          <a:bodyPr/>
          <a:lstStyle/>
          <a:p>
            <a:pPr>
              <a:spcBef>
                <a:spcPts val="0"/>
              </a:spcBef>
              <a:spcAft>
                <a:spcPts val="3600"/>
              </a:spcAft>
              <a:buClr>
                <a:srgbClr val="666633"/>
              </a:buClr>
            </a:pPr>
            <a:r>
              <a:rPr lang="en-US" sz="2400" dirty="0" smtClean="0">
                <a:hlinkClick r:id="rId2"/>
              </a:rPr>
              <a:t>www.samhsa.gov</a:t>
            </a:r>
            <a:endParaRPr lang="en-US" sz="2400" dirty="0" smtClean="0"/>
          </a:p>
          <a:p>
            <a:pPr>
              <a:spcBef>
                <a:spcPts val="0"/>
              </a:spcBef>
              <a:spcAft>
                <a:spcPts val="3600"/>
              </a:spcAft>
              <a:buClr>
                <a:srgbClr val="666633"/>
              </a:buClr>
            </a:pPr>
            <a:r>
              <a:rPr lang="en-US" sz="2400" dirty="0" smtClean="0">
                <a:hlinkClick r:id="rId3"/>
              </a:rPr>
              <a:t>www.suicidepreventionlifeline.org</a:t>
            </a:r>
            <a:endParaRPr lang="en-US" sz="2400" dirty="0" smtClean="0"/>
          </a:p>
          <a:p>
            <a:pPr>
              <a:spcBef>
                <a:spcPts val="0"/>
              </a:spcBef>
              <a:spcAft>
                <a:spcPts val="3600"/>
              </a:spcAft>
              <a:buClr>
                <a:srgbClr val="666633"/>
              </a:buClr>
            </a:pPr>
            <a:r>
              <a:rPr lang="en-US" sz="2400" dirty="0">
                <a:hlinkClick r:id="rId4"/>
              </a:rPr>
              <a:t>www.samhsa.gov/treatment</a:t>
            </a:r>
            <a:endParaRPr lang="en-US" sz="2400" dirty="0"/>
          </a:p>
          <a:p>
            <a:pPr>
              <a:spcBef>
                <a:spcPts val="0"/>
              </a:spcBef>
              <a:spcAft>
                <a:spcPts val="3600"/>
              </a:spcAft>
              <a:buClr>
                <a:srgbClr val="666633"/>
              </a:buClr>
            </a:pPr>
            <a:r>
              <a:rPr lang="en-US" sz="2400" dirty="0" smtClean="0">
                <a:hlinkClick r:id="rId5"/>
              </a:rPr>
              <a:t>www.disasterdistress.gov</a:t>
            </a:r>
            <a:endParaRPr lang="en-US" sz="2400" dirty="0" smtClean="0"/>
          </a:p>
          <a:p>
            <a:pPr>
              <a:spcBef>
                <a:spcPts val="0"/>
              </a:spcBef>
              <a:spcAft>
                <a:spcPts val="3600"/>
              </a:spcAft>
              <a:buClr>
                <a:srgbClr val="666633"/>
              </a:buClr>
            </a:pPr>
            <a:r>
              <a:rPr lang="en-US" sz="2400" dirty="0" smtClean="0"/>
              <a:t>Research efforts with Assistant Secretary for Preparedness and Response (ASPR) and NIH</a:t>
            </a:r>
          </a:p>
          <a:p>
            <a:endParaRPr lang="en-US" sz="2800" dirty="0" smtClean="0"/>
          </a:p>
          <a:p>
            <a:pPr lvl="1"/>
            <a:endParaRPr lang="en-US" dirty="0"/>
          </a:p>
        </p:txBody>
      </p:sp>
      <p:pic>
        <p:nvPicPr>
          <p:cNvPr id="8194"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4870" t="40606" r="2954" b="18551"/>
          <a:stretch/>
        </p:blipFill>
        <p:spPr bwMode="auto">
          <a:xfrm rot="293306">
            <a:off x="-25980" y="407950"/>
            <a:ext cx="4924567" cy="5779590"/>
          </a:xfrm>
          <a:prstGeom prst="rect">
            <a:avLst/>
          </a:prstGeom>
          <a:ln w="127000" cap="sq">
            <a:solidFill>
              <a:srgbClr val="000000"/>
            </a:solidFill>
            <a:miter lim="800000"/>
          </a:ln>
          <a:effectLst>
            <a:outerShdw blurRad="57150" dist="50800" dir="2700000" algn="tl" rotWithShape="0">
              <a:srgbClr val="000000">
                <a:alpha val="40000"/>
              </a:srgbClr>
            </a:outerShdw>
          </a:effectLst>
          <a:scene3d>
            <a:camera prst="perspectiveContrastingRightFacing"/>
            <a:lightRig rig="threePt" dir="t"/>
          </a:scene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11709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1400" y="1676400"/>
            <a:ext cx="5410200" cy="4953000"/>
          </a:xfrm>
        </p:spPr>
        <p:txBody>
          <a:bodyPr/>
          <a:lstStyle/>
          <a:p>
            <a:pPr>
              <a:spcAft>
                <a:spcPts val="2400"/>
              </a:spcAft>
              <a:buClr>
                <a:srgbClr val="666633"/>
              </a:buClr>
            </a:pPr>
            <a:r>
              <a:rPr lang="en-US" sz="2400" b="1" dirty="0" smtClean="0">
                <a:solidFill>
                  <a:srgbClr val="800000"/>
                </a:solidFill>
              </a:rPr>
              <a:t>Less than half of people w/BH </a:t>
            </a:r>
            <a:r>
              <a:rPr lang="en-US" sz="2400" b="1" dirty="0">
                <a:solidFill>
                  <a:srgbClr val="800000"/>
                </a:solidFill>
              </a:rPr>
              <a:t>conditions </a:t>
            </a:r>
            <a:r>
              <a:rPr lang="en-US" sz="2400" b="1" dirty="0" smtClean="0">
                <a:solidFill>
                  <a:srgbClr val="800000"/>
                </a:solidFill>
              </a:rPr>
              <a:t>receive </a:t>
            </a:r>
            <a:r>
              <a:rPr lang="en-US" sz="2400" b="1" dirty="0">
                <a:solidFill>
                  <a:srgbClr val="800000"/>
                </a:solidFill>
              </a:rPr>
              <a:t>the care they </a:t>
            </a:r>
            <a:r>
              <a:rPr lang="en-US" sz="2400" b="1" dirty="0" smtClean="0">
                <a:solidFill>
                  <a:srgbClr val="800000"/>
                </a:solidFill>
              </a:rPr>
              <a:t>need</a:t>
            </a:r>
          </a:p>
          <a:p>
            <a:pPr>
              <a:spcAft>
                <a:spcPts val="2400"/>
              </a:spcAft>
              <a:buClr>
                <a:srgbClr val="666633"/>
              </a:buClr>
            </a:pPr>
            <a:r>
              <a:rPr lang="en-US" sz="2400" dirty="0" smtClean="0"/>
              <a:t>23 </a:t>
            </a:r>
            <a:r>
              <a:rPr lang="en-US" sz="2400" dirty="0" smtClean="0"/>
              <a:t>Executive Actions to Reduce Access to Guns and Increase Mental Health Services</a:t>
            </a:r>
          </a:p>
          <a:p>
            <a:pPr>
              <a:spcAft>
                <a:spcPts val="2400"/>
              </a:spcAft>
              <a:buClr>
                <a:srgbClr val="666633"/>
              </a:buClr>
            </a:pPr>
            <a:r>
              <a:rPr lang="en-US" sz="2400" dirty="0" smtClean="0"/>
              <a:t>FY </a:t>
            </a:r>
            <a:r>
              <a:rPr lang="en-US" sz="2400" dirty="0" smtClean="0"/>
              <a:t>2014 Budget Mental Health Proposals -- $235 M</a:t>
            </a:r>
          </a:p>
          <a:p>
            <a:pPr>
              <a:spcBef>
                <a:spcPts val="0"/>
              </a:spcBef>
              <a:spcAft>
                <a:spcPts val="2400"/>
              </a:spcAft>
              <a:buClr>
                <a:srgbClr val="666633"/>
              </a:buClr>
            </a:pPr>
            <a:r>
              <a:rPr lang="en-US" sz="2400" dirty="0" smtClean="0">
                <a:sym typeface="Wingdings"/>
              </a:rPr>
              <a:t>National </a:t>
            </a:r>
            <a:r>
              <a:rPr lang="en-US" sz="2400" dirty="0" smtClean="0">
                <a:sym typeface="Wingdings"/>
              </a:rPr>
              <a:t>Dialogue on Mental Health – to be launched this Spring</a:t>
            </a:r>
          </a:p>
          <a:p>
            <a:pPr lvl="1">
              <a:buClr>
                <a:srgbClr val="666633"/>
              </a:buClr>
            </a:pPr>
            <a:endParaRPr lang="en-US" sz="2000" dirty="0" smtClean="0"/>
          </a:p>
          <a:p>
            <a:pPr>
              <a:buClr>
                <a:srgbClr val="666633"/>
              </a:buClr>
            </a:pPr>
            <a:endParaRPr lang="en-US" sz="2000" b="1" dirty="0" smtClean="0">
              <a:solidFill>
                <a:srgbClr val="800000"/>
              </a:solidFill>
            </a:endParaRPr>
          </a:p>
          <a:p>
            <a:pPr marL="457200" lvl="1" indent="0">
              <a:buClr>
                <a:srgbClr val="666633"/>
              </a:buClr>
              <a:buNone/>
            </a:pPr>
            <a:endParaRPr lang="en-US" sz="2000" dirty="0" smtClean="0"/>
          </a:p>
          <a:p>
            <a:pPr marL="457200" lvl="1" indent="0">
              <a:buNone/>
            </a:pPr>
            <a:endParaRPr lang="en-US" sz="2000" dirty="0"/>
          </a:p>
          <a:p>
            <a:pPr marL="457200" lvl="1" indent="0">
              <a:buNone/>
            </a:pPr>
            <a:endParaRPr lang="en-US" sz="2000" dirty="0"/>
          </a:p>
        </p:txBody>
      </p:sp>
      <p:sp>
        <p:nvSpPr>
          <p:cNvPr id="6" name="Title 1"/>
          <p:cNvSpPr>
            <a:spLocks noGrp="1"/>
          </p:cNvSpPr>
          <p:nvPr>
            <p:ph type="title"/>
          </p:nvPr>
        </p:nvSpPr>
        <p:spPr>
          <a:xfrm>
            <a:off x="457200" y="152400"/>
            <a:ext cx="8229600" cy="1143000"/>
          </a:xfrm>
        </p:spPr>
        <p:txBody>
          <a:bodyPr/>
          <a:lstStyle/>
          <a:p>
            <a:r>
              <a:rPr lang="en-US" sz="4000" b="1" dirty="0"/>
              <a:t>THE PRESIDENT’S PLAN:  </a:t>
            </a:r>
            <a:r>
              <a:rPr lang="en-US" sz="4000" b="1" dirty="0" smtClean="0"/>
              <a:t>MENTAL HEALTH AS A PUBLIC HEALTH ISSUE</a:t>
            </a:r>
            <a:endParaRPr lang="en-US" sz="4000" dirty="0"/>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294" t="12435" r="56277" b="5305"/>
          <a:stretch/>
        </p:blipFill>
        <p:spPr bwMode="auto">
          <a:xfrm>
            <a:off x="76200" y="1244942"/>
            <a:ext cx="3276600" cy="3875014"/>
          </a:xfrm>
          <a:prstGeom prst="rect">
            <a:avLst/>
          </a:prstGeom>
          <a:ln>
            <a:noFill/>
          </a:ln>
          <a:effectLst>
            <a:outerShdw blurRad="190500" algn="tl" rotWithShape="0">
              <a:srgbClr val="000000">
                <a:alpha val="70000"/>
              </a:srgbClr>
            </a:outerShdw>
          </a:effectLst>
          <a:scene3d>
            <a:camera prst="perspectiveAbove"/>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0" y="5119956"/>
            <a:ext cx="3581400" cy="1631216"/>
          </a:xfrm>
          <a:prstGeom prst="rect">
            <a:avLst/>
          </a:prstGeom>
          <a:noFill/>
          <a:scene3d>
            <a:camera prst="orthographicFront"/>
            <a:lightRig rig="threePt" dir="t"/>
          </a:scene3d>
        </p:spPr>
        <p:txBody>
          <a:bodyPr wrap="square" rtlCol="0" anchor="ctr">
            <a:spAutoFit/>
          </a:bodyPr>
          <a:lstStyle/>
          <a:p>
            <a:pPr marL="0" indent="0">
              <a:buClr>
                <a:srgbClr val="666633"/>
              </a:buClr>
              <a:buNone/>
            </a:pPr>
            <a:r>
              <a:rPr lang="en-US" sz="2000" b="1" dirty="0"/>
              <a:t>“We are going to need to work on making access to mental health care as easy as access to a gun</a:t>
            </a:r>
            <a:r>
              <a:rPr lang="en-US" sz="2000" b="1" dirty="0" smtClean="0"/>
              <a:t>.”</a:t>
            </a:r>
          </a:p>
          <a:p>
            <a:pPr marL="0" indent="0">
              <a:buClr>
                <a:srgbClr val="666633"/>
              </a:buClr>
              <a:buNone/>
            </a:pPr>
            <a:r>
              <a:rPr lang="en-US" sz="2000" b="1" dirty="0" smtClean="0"/>
              <a:t>             --President </a:t>
            </a:r>
            <a:r>
              <a:rPr lang="en-US" sz="2000" b="1" dirty="0"/>
              <a:t>Obama</a:t>
            </a:r>
            <a:endParaRPr lang="en-US" sz="2000" dirty="0"/>
          </a:p>
        </p:txBody>
      </p:sp>
    </p:spTree>
    <p:extLst>
      <p:ext uri="{BB962C8B-B14F-4D97-AF65-F5344CB8AC3E}">
        <p14:creationId xmlns:p14="http://schemas.microsoft.com/office/powerpoint/2010/main" val="291451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1020762"/>
          </a:xfrm>
        </p:spPr>
        <p:txBody>
          <a:bodyPr/>
          <a:lstStyle/>
          <a:p>
            <a:r>
              <a:rPr lang="en-US" sz="4800" b="1" dirty="0" smtClean="0"/>
              <a:t>TODAY’S DISCUSSION</a:t>
            </a:r>
            <a:endParaRPr lang="en-US" sz="4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8689267"/>
              </p:ext>
            </p:extLst>
          </p:nvPr>
        </p:nvGraphicFramePr>
        <p:xfrm>
          <a:off x="76200" y="1600200"/>
          <a:ext cx="9067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69165" y="2133600"/>
            <a:ext cx="457200" cy="646331"/>
          </a:xfrm>
          <a:prstGeom prst="rect">
            <a:avLst/>
          </a:prstGeom>
          <a:noFill/>
        </p:spPr>
        <p:txBody>
          <a:bodyPr wrap="square" rtlCol="0" anchor="ctr">
            <a:spAutoFit/>
          </a:bodyPr>
          <a:lstStyle/>
          <a:p>
            <a:pPr algn="r" fontAlgn="auto">
              <a:spcBef>
                <a:spcPts val="0"/>
              </a:spcBef>
              <a:spcAft>
                <a:spcPts val="0"/>
              </a:spcAft>
            </a:pPr>
            <a:r>
              <a:rPr lang="en-US" sz="3600" b="1" dirty="0">
                <a:solidFill>
                  <a:schemeClr val="bg1"/>
                </a:solidFill>
                <a:latin typeface="+mn-lt"/>
                <a:cs typeface="+mn-cs"/>
              </a:rPr>
              <a:t>1</a:t>
            </a:r>
          </a:p>
        </p:txBody>
      </p:sp>
      <p:sp>
        <p:nvSpPr>
          <p:cNvPr id="6" name="TextBox 5"/>
          <p:cNvSpPr txBox="1"/>
          <p:nvPr/>
        </p:nvSpPr>
        <p:spPr>
          <a:xfrm>
            <a:off x="664703" y="3657600"/>
            <a:ext cx="762000" cy="646331"/>
          </a:xfrm>
          <a:prstGeom prst="rect">
            <a:avLst/>
          </a:prstGeom>
          <a:noFill/>
        </p:spPr>
        <p:txBody>
          <a:bodyPr wrap="square" rtlCol="0" anchor="ctr">
            <a:spAutoFit/>
          </a:bodyPr>
          <a:lstStyle/>
          <a:p>
            <a:pPr algn="ctr" fontAlgn="auto">
              <a:spcBef>
                <a:spcPts val="0"/>
              </a:spcBef>
              <a:spcAft>
                <a:spcPts val="0"/>
              </a:spcAft>
            </a:pPr>
            <a:r>
              <a:rPr lang="en-US" sz="3600" b="1" dirty="0" smtClean="0">
                <a:solidFill>
                  <a:schemeClr val="bg1"/>
                </a:solidFill>
                <a:latin typeface="+mn-lt"/>
                <a:cs typeface="+mn-cs"/>
              </a:rPr>
              <a:t>2</a:t>
            </a:r>
            <a:endParaRPr lang="en-US" sz="3600" b="1" dirty="0">
              <a:solidFill>
                <a:schemeClr val="bg1"/>
              </a:solidFill>
              <a:latin typeface="+mn-lt"/>
              <a:cs typeface="+mn-cs"/>
            </a:endParaRPr>
          </a:p>
        </p:txBody>
      </p:sp>
      <p:sp>
        <p:nvSpPr>
          <p:cNvPr id="7" name="TextBox 6"/>
          <p:cNvSpPr txBox="1"/>
          <p:nvPr/>
        </p:nvSpPr>
        <p:spPr>
          <a:xfrm>
            <a:off x="359903" y="5029200"/>
            <a:ext cx="685800" cy="646331"/>
          </a:xfrm>
          <a:prstGeom prst="rect">
            <a:avLst/>
          </a:prstGeom>
          <a:noFill/>
        </p:spPr>
        <p:txBody>
          <a:bodyPr wrap="square" rtlCol="0" anchor="ctr">
            <a:spAutoFit/>
          </a:bodyPr>
          <a:lstStyle/>
          <a:p>
            <a:pPr algn="ctr" fontAlgn="auto">
              <a:spcBef>
                <a:spcPts val="0"/>
              </a:spcBef>
              <a:spcAft>
                <a:spcPts val="0"/>
              </a:spcAft>
            </a:pPr>
            <a:r>
              <a:rPr lang="en-US" sz="3600" b="1" dirty="0" smtClean="0">
                <a:solidFill>
                  <a:schemeClr val="bg1"/>
                </a:solidFill>
                <a:latin typeface="+mn-lt"/>
                <a:cs typeface="+mn-cs"/>
              </a:rPr>
              <a:t>3</a:t>
            </a:r>
            <a:endParaRPr lang="en-US" sz="3600" b="1" dirty="0">
              <a:solidFill>
                <a:schemeClr val="bg1"/>
              </a:solidFill>
              <a:latin typeface="+mn-lt"/>
              <a:cs typeface="+mn-cs"/>
            </a:endParaRPr>
          </a:p>
        </p:txBody>
      </p:sp>
    </p:spTree>
    <p:extLst>
      <p:ext uri="{BB962C8B-B14F-4D97-AF65-F5344CB8AC3E}">
        <p14:creationId xmlns:p14="http://schemas.microsoft.com/office/powerpoint/2010/main" val="34670982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020762"/>
          </a:xfrm>
        </p:spPr>
        <p:txBody>
          <a:bodyPr/>
          <a:lstStyle/>
          <a:p>
            <a:r>
              <a:rPr lang="en-US" sz="3600" b="1" dirty="0"/>
              <a:t>PRESIDENT’S </a:t>
            </a:r>
            <a:r>
              <a:rPr lang="en-US" sz="3600" b="1" dirty="0" smtClean="0"/>
              <a:t>EXECUTIVE ACTIONS ON </a:t>
            </a:r>
            <a:r>
              <a:rPr lang="en-US" sz="3600" b="1" dirty="0"/>
              <a:t>GUN </a:t>
            </a:r>
            <a:r>
              <a:rPr lang="en-US" sz="3600" b="1" dirty="0" smtClean="0"/>
              <a:t>VIOLENCE </a:t>
            </a:r>
            <a:r>
              <a:rPr lang="en-US" sz="3600" b="1" dirty="0"/>
              <a:t>– MAJOR IMPLICATIONS FOR BH</a:t>
            </a:r>
            <a:endParaRPr lang="en-US" sz="3600" dirty="0"/>
          </a:p>
        </p:txBody>
      </p:sp>
      <p:sp>
        <p:nvSpPr>
          <p:cNvPr id="3" name="Content Placeholder 2"/>
          <p:cNvSpPr>
            <a:spLocks noGrp="1"/>
          </p:cNvSpPr>
          <p:nvPr>
            <p:ph idx="1"/>
          </p:nvPr>
        </p:nvSpPr>
        <p:spPr>
          <a:xfrm>
            <a:off x="76200" y="1600200"/>
            <a:ext cx="8991600" cy="5257800"/>
          </a:xfrm>
        </p:spPr>
        <p:txBody>
          <a:bodyPr/>
          <a:lstStyle/>
          <a:p>
            <a:pPr lvl="0">
              <a:spcAft>
                <a:spcPts val="1200"/>
              </a:spcAft>
              <a:buClr>
                <a:srgbClr val="666633"/>
              </a:buClr>
            </a:pPr>
            <a:r>
              <a:rPr lang="en-US" sz="2000" dirty="0">
                <a:solidFill>
                  <a:prstClr val="black"/>
                </a:solidFill>
              </a:rPr>
              <a:t>Among the 23 Executive Actions</a:t>
            </a:r>
          </a:p>
          <a:p>
            <a:pPr lvl="1">
              <a:spcBef>
                <a:spcPts val="0"/>
              </a:spcBef>
              <a:spcAft>
                <a:spcPts val="1200"/>
              </a:spcAft>
              <a:buClr>
                <a:srgbClr val="666633"/>
              </a:buClr>
            </a:pPr>
            <a:r>
              <a:rPr lang="en-US" sz="2000" dirty="0" smtClean="0">
                <a:solidFill>
                  <a:prstClr val="black"/>
                </a:solidFill>
              </a:rPr>
              <a:t>No. 17:  "Release a letter to health care providers clarifying that no federal law prohibits them from reporting threats of violence to law enforcement authorities.”</a:t>
            </a:r>
          </a:p>
          <a:p>
            <a:pPr lvl="2">
              <a:spcBef>
                <a:spcPts val="0"/>
              </a:spcBef>
              <a:spcAft>
                <a:spcPts val="1200"/>
              </a:spcAft>
              <a:buClr>
                <a:srgbClr val="666633"/>
              </a:buClr>
            </a:pPr>
            <a:r>
              <a:rPr lang="en-US" sz="2000" b="1" dirty="0" smtClean="0"/>
              <a:t>January 16:  Letter issued by Secretary Sebelius</a:t>
            </a:r>
          </a:p>
          <a:p>
            <a:pPr lvl="2">
              <a:spcBef>
                <a:spcPts val="0"/>
              </a:spcBef>
              <a:spcAft>
                <a:spcPts val="1200"/>
              </a:spcAft>
              <a:buClr>
                <a:srgbClr val="666633"/>
              </a:buClr>
              <a:buNone/>
            </a:pPr>
            <a:endParaRPr lang="en-US" sz="1200" dirty="0" smtClean="0">
              <a:solidFill>
                <a:prstClr val="black"/>
              </a:solidFill>
            </a:endParaRPr>
          </a:p>
          <a:p>
            <a:pPr lvl="1">
              <a:spcBef>
                <a:spcPts val="0"/>
              </a:spcBef>
              <a:spcAft>
                <a:spcPts val="1200"/>
              </a:spcAft>
              <a:buClr>
                <a:srgbClr val="666633"/>
              </a:buClr>
            </a:pPr>
            <a:r>
              <a:rPr lang="en-US" sz="2000" dirty="0" smtClean="0">
                <a:solidFill>
                  <a:prstClr val="black"/>
                </a:solidFill>
              </a:rPr>
              <a:t>No</a:t>
            </a:r>
            <a:r>
              <a:rPr lang="en-US" sz="2000" dirty="0">
                <a:solidFill>
                  <a:prstClr val="black"/>
                </a:solidFill>
              </a:rPr>
              <a:t>. 2:  "Address unnecessary legal barriers, particularly relating to the Health Insurance Portability and Accountability Act, that may prevent states from making information available to the background check system</a:t>
            </a:r>
            <a:r>
              <a:rPr lang="en-US" sz="2000" dirty="0" smtClean="0">
                <a:solidFill>
                  <a:prstClr val="black"/>
                </a:solidFill>
              </a:rPr>
              <a:t>.” </a:t>
            </a:r>
            <a:r>
              <a:rPr lang="en-US" sz="2000" dirty="0">
                <a:solidFill>
                  <a:prstClr val="black"/>
                </a:solidFill>
              </a:rPr>
              <a:t>– </a:t>
            </a:r>
            <a:r>
              <a:rPr lang="en-US" sz="2000" b="1" i="1" dirty="0">
                <a:solidFill>
                  <a:prstClr val="black"/>
                </a:solidFill>
              </a:rPr>
              <a:t>Advance Notice of Proposed Rule-Making (ANPRM</a:t>
            </a:r>
            <a:r>
              <a:rPr lang="en-US" sz="2000" b="1" i="1" dirty="0" smtClean="0">
                <a:solidFill>
                  <a:prstClr val="black"/>
                </a:solidFill>
              </a:rPr>
              <a:t>)</a:t>
            </a:r>
          </a:p>
          <a:p>
            <a:pPr lvl="2">
              <a:spcBef>
                <a:spcPts val="0"/>
              </a:spcBef>
              <a:spcAft>
                <a:spcPts val="1200"/>
              </a:spcAft>
              <a:buClr>
                <a:srgbClr val="666633"/>
              </a:buClr>
            </a:pPr>
            <a:r>
              <a:rPr lang="en-US" sz="2000" dirty="0"/>
              <a:t>ANPRM </a:t>
            </a:r>
            <a:r>
              <a:rPr lang="en-US" sz="2000" dirty="0" smtClean="0"/>
              <a:t>available </a:t>
            </a:r>
            <a:r>
              <a:rPr lang="en-US" sz="2000" dirty="0"/>
              <a:t>for review at: </a:t>
            </a:r>
            <a:r>
              <a:rPr lang="en-US" sz="2000" dirty="0">
                <a:hlinkClick r:id="rId2"/>
              </a:rPr>
              <a:t>https://</a:t>
            </a:r>
            <a:r>
              <a:rPr lang="en-US" sz="2000" dirty="0" smtClean="0">
                <a:hlinkClick r:id="rId2"/>
              </a:rPr>
              <a:t>federalregister.gov/a/2013-01073</a:t>
            </a:r>
            <a:endParaRPr lang="en-US" sz="2000" dirty="0" smtClean="0"/>
          </a:p>
          <a:p>
            <a:pPr lvl="2">
              <a:spcBef>
                <a:spcPts val="0"/>
              </a:spcBef>
              <a:spcAft>
                <a:spcPts val="1200"/>
              </a:spcAft>
              <a:buClr>
                <a:srgbClr val="666633"/>
              </a:buClr>
            </a:pPr>
            <a:r>
              <a:rPr lang="en-US" sz="2000" dirty="0" smtClean="0"/>
              <a:t>Comments </a:t>
            </a:r>
            <a:r>
              <a:rPr lang="en-US" sz="2000" dirty="0"/>
              <a:t>can be submitted to: </a:t>
            </a:r>
            <a:r>
              <a:rPr lang="en-US" sz="2000" dirty="0">
                <a:hlinkClick r:id="rId3"/>
              </a:rPr>
              <a:t>http://www.regulations.gov</a:t>
            </a:r>
            <a:r>
              <a:rPr lang="en-US" sz="2000" dirty="0" smtClean="0">
                <a:hlinkClick r:id="rId3"/>
              </a:rPr>
              <a:t>/</a:t>
            </a:r>
            <a:endParaRPr lang="en-US" sz="2000" dirty="0" smtClean="0"/>
          </a:p>
          <a:p>
            <a:pPr lvl="2">
              <a:spcBef>
                <a:spcPts val="0"/>
              </a:spcBef>
              <a:spcAft>
                <a:spcPts val="1200"/>
              </a:spcAft>
              <a:buClr>
                <a:srgbClr val="666633"/>
              </a:buClr>
            </a:pPr>
            <a:r>
              <a:rPr lang="en-US" sz="2000" dirty="0" smtClean="0"/>
              <a:t>Comments due </a:t>
            </a:r>
            <a:r>
              <a:rPr lang="en-US" sz="2000" b="1" u="sng" dirty="0"/>
              <a:t>June 7, </a:t>
            </a:r>
            <a:r>
              <a:rPr lang="en-US" sz="2000" b="1" u="sng" dirty="0" smtClean="0"/>
              <a:t>2013</a:t>
            </a:r>
            <a:endParaRPr lang="en-US" sz="2000" dirty="0"/>
          </a:p>
        </p:txBody>
      </p:sp>
    </p:spTree>
    <p:extLst>
      <p:ext uri="{BB962C8B-B14F-4D97-AF65-F5344CB8AC3E}">
        <p14:creationId xmlns:p14="http://schemas.microsoft.com/office/powerpoint/2010/main" val="16859886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7"/>
          <p:cNvSpPr>
            <a:spLocks noChangeArrowheads="1"/>
          </p:cNvSpPr>
          <p:nvPr/>
        </p:nvSpPr>
        <p:spPr bwMode="auto">
          <a:xfrm>
            <a:off x="37795" y="1670914"/>
            <a:ext cx="9144000" cy="5034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914400" indent="-914400">
              <a:lnSpc>
                <a:spcPct val="80000"/>
              </a:lnSpc>
              <a:spcBef>
                <a:spcPct val="20000"/>
              </a:spcBef>
            </a:pPr>
            <a:r>
              <a:rPr lang="en-US" b="1" dirty="0"/>
              <a:t>(</a:t>
            </a:r>
            <a:r>
              <a:rPr lang="en-US" b="1" dirty="0">
                <a:latin typeface="+mn-lt"/>
              </a:rPr>
              <a:t>g)(1) </a:t>
            </a:r>
            <a:r>
              <a:rPr lang="en-US" b="1" dirty="0" smtClean="0">
                <a:latin typeface="+mn-lt"/>
              </a:rPr>
              <a:t>	Are </a:t>
            </a:r>
            <a:r>
              <a:rPr lang="en-US" b="1" dirty="0">
                <a:latin typeface="+mn-lt"/>
              </a:rPr>
              <a:t>Convicted of a Crime Punishable by Imprisonment for a Term </a:t>
            </a:r>
            <a:r>
              <a:rPr lang="en-US" b="1" dirty="0" smtClean="0">
                <a:latin typeface="+mn-lt"/>
              </a:rPr>
              <a:t>Exceeding </a:t>
            </a:r>
            <a:r>
              <a:rPr lang="en-US" b="1" dirty="0">
                <a:latin typeface="+mn-lt"/>
              </a:rPr>
              <a:t>One Year</a:t>
            </a:r>
          </a:p>
          <a:p>
            <a:pPr marL="463550" indent="-463550">
              <a:lnSpc>
                <a:spcPct val="25000"/>
              </a:lnSpc>
              <a:spcBef>
                <a:spcPct val="20000"/>
              </a:spcBef>
            </a:pPr>
            <a:endParaRPr lang="en-US" b="1" dirty="0">
              <a:latin typeface="+mn-lt"/>
            </a:endParaRPr>
          </a:p>
          <a:p>
            <a:pPr marL="463550" indent="-463550">
              <a:lnSpc>
                <a:spcPct val="80000"/>
              </a:lnSpc>
              <a:spcBef>
                <a:spcPct val="20000"/>
              </a:spcBef>
            </a:pPr>
            <a:r>
              <a:rPr lang="en-US" b="1" dirty="0">
                <a:latin typeface="+mn-lt"/>
              </a:rPr>
              <a:t>(g)(</a:t>
            </a:r>
            <a:r>
              <a:rPr lang="en-US" b="1" dirty="0" smtClean="0">
                <a:latin typeface="+mn-lt"/>
              </a:rPr>
              <a:t>2)</a:t>
            </a:r>
            <a:r>
              <a:rPr lang="en-US" b="1" dirty="0">
                <a:latin typeface="+mn-lt"/>
              </a:rPr>
              <a:t>	</a:t>
            </a:r>
            <a:r>
              <a:rPr lang="en-US" b="1" dirty="0" smtClean="0">
                <a:latin typeface="+mn-lt"/>
              </a:rPr>
              <a:t>Are </a:t>
            </a:r>
            <a:r>
              <a:rPr lang="en-US" b="1" dirty="0">
                <a:latin typeface="+mn-lt"/>
              </a:rPr>
              <a:t>Fugitives From Justice</a:t>
            </a:r>
          </a:p>
          <a:p>
            <a:pPr marL="463550" indent="-463550">
              <a:lnSpc>
                <a:spcPct val="25000"/>
              </a:lnSpc>
              <a:spcBef>
                <a:spcPct val="20000"/>
              </a:spcBef>
            </a:pPr>
            <a:endParaRPr lang="en-US" b="1" dirty="0">
              <a:latin typeface="+mn-lt"/>
            </a:endParaRPr>
          </a:p>
          <a:p>
            <a:pPr marL="463550" indent="-463550">
              <a:lnSpc>
                <a:spcPct val="80000"/>
              </a:lnSpc>
              <a:spcBef>
                <a:spcPct val="20000"/>
              </a:spcBef>
            </a:pPr>
            <a:r>
              <a:rPr lang="en-US" b="1" dirty="0">
                <a:solidFill>
                  <a:srgbClr val="800000"/>
                </a:solidFill>
                <a:latin typeface="+mn-lt"/>
              </a:rPr>
              <a:t>(g)(3) 	Are Unlawful Users of or Addicted to Any Controlled Substance</a:t>
            </a:r>
          </a:p>
          <a:p>
            <a:pPr marL="463550" indent="-463550">
              <a:lnSpc>
                <a:spcPct val="25000"/>
              </a:lnSpc>
              <a:spcBef>
                <a:spcPct val="20000"/>
              </a:spcBef>
            </a:pPr>
            <a:endParaRPr lang="en-US" b="1" dirty="0">
              <a:solidFill>
                <a:srgbClr val="800000"/>
              </a:solidFill>
              <a:latin typeface="+mn-lt"/>
            </a:endParaRPr>
          </a:p>
          <a:p>
            <a:pPr marL="463550" indent="-463550">
              <a:lnSpc>
                <a:spcPct val="80000"/>
              </a:lnSpc>
              <a:spcBef>
                <a:spcPct val="20000"/>
              </a:spcBef>
            </a:pPr>
            <a:r>
              <a:rPr lang="en-US" b="1" dirty="0">
                <a:solidFill>
                  <a:srgbClr val="800000"/>
                </a:solidFill>
                <a:latin typeface="+mn-lt"/>
              </a:rPr>
              <a:t>(g)(4)	</a:t>
            </a:r>
            <a:r>
              <a:rPr lang="en-US" b="1" dirty="0" smtClean="0">
                <a:solidFill>
                  <a:srgbClr val="800000"/>
                </a:solidFill>
                <a:latin typeface="+mn-lt"/>
              </a:rPr>
              <a:t>Have </a:t>
            </a:r>
            <a:r>
              <a:rPr lang="en-US" b="1" dirty="0">
                <a:solidFill>
                  <a:srgbClr val="800000"/>
                </a:solidFill>
                <a:latin typeface="+mn-lt"/>
              </a:rPr>
              <a:t>Been Adjudicated as Mental Defectives or Been Committed </a:t>
            </a:r>
            <a:r>
              <a:rPr lang="en-US" b="1" dirty="0" smtClean="0">
                <a:solidFill>
                  <a:srgbClr val="800000"/>
                </a:solidFill>
                <a:latin typeface="+mn-lt"/>
              </a:rPr>
              <a:t>to a                          	Mental </a:t>
            </a:r>
            <a:r>
              <a:rPr lang="en-US" b="1" dirty="0">
                <a:solidFill>
                  <a:srgbClr val="800000"/>
                </a:solidFill>
                <a:latin typeface="+mn-lt"/>
              </a:rPr>
              <a:t>Institution</a:t>
            </a:r>
          </a:p>
          <a:p>
            <a:pPr marL="463550" indent="-463550">
              <a:lnSpc>
                <a:spcPct val="25000"/>
              </a:lnSpc>
              <a:spcBef>
                <a:spcPct val="20000"/>
              </a:spcBef>
            </a:pPr>
            <a:endParaRPr lang="en-US" b="1" dirty="0">
              <a:latin typeface="+mn-lt"/>
            </a:endParaRPr>
          </a:p>
          <a:p>
            <a:pPr marL="463550" indent="-463550">
              <a:lnSpc>
                <a:spcPct val="80000"/>
              </a:lnSpc>
              <a:spcBef>
                <a:spcPct val="20000"/>
              </a:spcBef>
            </a:pPr>
            <a:r>
              <a:rPr lang="en-US" b="1" dirty="0">
                <a:latin typeface="+mn-lt"/>
              </a:rPr>
              <a:t>(g)(5)	</a:t>
            </a:r>
            <a:r>
              <a:rPr lang="en-US" b="1" dirty="0" smtClean="0">
                <a:latin typeface="+mn-lt"/>
              </a:rPr>
              <a:t>Are </a:t>
            </a:r>
            <a:r>
              <a:rPr lang="en-US" b="1" dirty="0">
                <a:latin typeface="+mn-lt"/>
              </a:rPr>
              <a:t>Aliens and Are Illegally or Unlawfully in the United States</a:t>
            </a:r>
          </a:p>
          <a:p>
            <a:pPr marL="463550" indent="-463550">
              <a:lnSpc>
                <a:spcPct val="25000"/>
              </a:lnSpc>
              <a:spcBef>
                <a:spcPct val="20000"/>
              </a:spcBef>
            </a:pPr>
            <a:endParaRPr lang="en-US" b="1" dirty="0">
              <a:latin typeface="+mn-lt"/>
            </a:endParaRPr>
          </a:p>
          <a:p>
            <a:pPr marL="463550" indent="-463550">
              <a:lnSpc>
                <a:spcPct val="80000"/>
              </a:lnSpc>
              <a:spcBef>
                <a:spcPct val="20000"/>
              </a:spcBef>
            </a:pPr>
            <a:r>
              <a:rPr lang="en-US" b="1" dirty="0">
                <a:latin typeface="+mn-lt"/>
              </a:rPr>
              <a:t>(g)(6)	</a:t>
            </a:r>
            <a:r>
              <a:rPr lang="en-US" b="1" dirty="0" smtClean="0">
                <a:latin typeface="+mn-lt"/>
              </a:rPr>
              <a:t>Have </a:t>
            </a:r>
            <a:r>
              <a:rPr lang="en-US" b="1" dirty="0">
                <a:latin typeface="+mn-lt"/>
              </a:rPr>
              <a:t>Been Discharged From the Armed Forces Under </a:t>
            </a:r>
            <a:r>
              <a:rPr lang="en-US" b="1" dirty="0" smtClean="0">
                <a:latin typeface="+mn-lt"/>
              </a:rPr>
              <a:t>Dishonorable Conditions</a:t>
            </a:r>
            <a:endParaRPr lang="en-US" b="1" dirty="0">
              <a:latin typeface="+mn-lt"/>
            </a:endParaRPr>
          </a:p>
          <a:p>
            <a:pPr marL="463550" indent="-463550">
              <a:lnSpc>
                <a:spcPct val="25000"/>
              </a:lnSpc>
              <a:spcBef>
                <a:spcPct val="20000"/>
              </a:spcBef>
            </a:pPr>
            <a:endParaRPr lang="en-US" b="1" dirty="0">
              <a:latin typeface="+mn-lt"/>
            </a:endParaRPr>
          </a:p>
          <a:p>
            <a:pPr marL="463550" indent="-463550">
              <a:lnSpc>
                <a:spcPct val="80000"/>
              </a:lnSpc>
              <a:spcBef>
                <a:spcPct val="20000"/>
              </a:spcBef>
            </a:pPr>
            <a:r>
              <a:rPr lang="en-US" b="1" dirty="0">
                <a:latin typeface="+mn-lt"/>
              </a:rPr>
              <a:t>(g)(7)	</a:t>
            </a:r>
            <a:r>
              <a:rPr lang="en-US" b="1" dirty="0" smtClean="0">
                <a:latin typeface="+mn-lt"/>
              </a:rPr>
              <a:t>Have </a:t>
            </a:r>
            <a:r>
              <a:rPr lang="en-US" b="1" dirty="0">
                <a:latin typeface="+mn-lt"/>
              </a:rPr>
              <a:t>Renounced Their United States Citizenship</a:t>
            </a:r>
          </a:p>
          <a:p>
            <a:pPr marL="463550" indent="-463550">
              <a:lnSpc>
                <a:spcPct val="25000"/>
              </a:lnSpc>
              <a:spcBef>
                <a:spcPct val="20000"/>
              </a:spcBef>
            </a:pPr>
            <a:endParaRPr lang="en-US" b="1" dirty="0">
              <a:latin typeface="+mn-lt"/>
            </a:endParaRPr>
          </a:p>
          <a:p>
            <a:pPr marL="463550" indent="-463550">
              <a:lnSpc>
                <a:spcPct val="80000"/>
              </a:lnSpc>
              <a:spcBef>
                <a:spcPct val="20000"/>
              </a:spcBef>
            </a:pPr>
            <a:r>
              <a:rPr lang="en-US" b="1" dirty="0">
                <a:latin typeface="+mn-lt"/>
              </a:rPr>
              <a:t>(g)(8)	</a:t>
            </a:r>
            <a:r>
              <a:rPr lang="en-US" b="1" dirty="0" smtClean="0">
                <a:latin typeface="+mn-lt"/>
              </a:rPr>
              <a:t>Are </a:t>
            </a:r>
            <a:r>
              <a:rPr lang="en-US" b="1" dirty="0">
                <a:latin typeface="+mn-lt"/>
              </a:rPr>
              <a:t>Subject to a Court Order Restraining Them From Committing </a:t>
            </a:r>
          </a:p>
          <a:p>
            <a:pPr marL="463550" indent="-463550">
              <a:lnSpc>
                <a:spcPct val="80000"/>
              </a:lnSpc>
              <a:spcBef>
                <a:spcPct val="20000"/>
              </a:spcBef>
            </a:pPr>
            <a:r>
              <a:rPr lang="en-US" b="1" dirty="0">
                <a:latin typeface="+mn-lt"/>
              </a:rPr>
              <a:t>		Domestic Violence</a:t>
            </a:r>
          </a:p>
          <a:p>
            <a:pPr marL="463550" indent="-463550">
              <a:lnSpc>
                <a:spcPct val="25000"/>
              </a:lnSpc>
              <a:spcBef>
                <a:spcPct val="20000"/>
              </a:spcBef>
            </a:pPr>
            <a:endParaRPr lang="en-US" b="1" dirty="0">
              <a:latin typeface="+mn-lt"/>
            </a:endParaRPr>
          </a:p>
          <a:p>
            <a:pPr marL="463550" indent="-463550">
              <a:lnSpc>
                <a:spcPct val="80000"/>
              </a:lnSpc>
              <a:spcBef>
                <a:spcPct val="20000"/>
              </a:spcBef>
            </a:pPr>
            <a:r>
              <a:rPr lang="en-US" b="1" dirty="0">
                <a:latin typeface="+mn-lt"/>
              </a:rPr>
              <a:t>(g)(9)	</a:t>
            </a:r>
            <a:r>
              <a:rPr lang="en-US" b="1" dirty="0" smtClean="0">
                <a:latin typeface="+mn-lt"/>
              </a:rPr>
              <a:t>Have </a:t>
            </a:r>
            <a:r>
              <a:rPr lang="en-US" b="1" dirty="0">
                <a:latin typeface="+mn-lt"/>
              </a:rPr>
              <a:t>Been Convicted in Any Court of a Qualifying Misdemeanor </a:t>
            </a:r>
            <a:r>
              <a:rPr lang="en-US" b="1" dirty="0" smtClean="0">
                <a:latin typeface="+mn-lt"/>
              </a:rPr>
              <a:t>Crime </a:t>
            </a:r>
            <a:r>
              <a:rPr lang="en-US" b="1" dirty="0">
                <a:latin typeface="+mn-lt"/>
              </a:rPr>
              <a:t>of </a:t>
            </a:r>
            <a:r>
              <a:rPr lang="en-US" b="1" dirty="0" smtClean="0">
                <a:latin typeface="+mn-lt"/>
              </a:rPr>
              <a:t>	Domestic </a:t>
            </a:r>
            <a:r>
              <a:rPr lang="en-US" b="1" dirty="0">
                <a:latin typeface="+mn-lt"/>
              </a:rPr>
              <a:t>Violence</a:t>
            </a:r>
          </a:p>
          <a:p>
            <a:pPr marL="463550" indent="-463550">
              <a:lnSpc>
                <a:spcPct val="25000"/>
              </a:lnSpc>
              <a:spcBef>
                <a:spcPct val="20000"/>
              </a:spcBef>
            </a:pPr>
            <a:endParaRPr lang="en-US" b="1" dirty="0">
              <a:latin typeface="+mn-lt"/>
            </a:endParaRPr>
          </a:p>
          <a:p>
            <a:pPr marL="463550" indent="-463550">
              <a:lnSpc>
                <a:spcPct val="80000"/>
              </a:lnSpc>
              <a:spcBef>
                <a:spcPct val="20000"/>
              </a:spcBef>
            </a:pPr>
            <a:r>
              <a:rPr lang="en-US" b="1" dirty="0">
                <a:latin typeface="+mn-lt"/>
              </a:rPr>
              <a:t>(n)		Are Under Indictment/Information for a Crime Punishable by </a:t>
            </a:r>
            <a:r>
              <a:rPr lang="en-US" b="1" dirty="0" smtClean="0">
                <a:latin typeface="+mn-lt"/>
              </a:rPr>
              <a:t>Imprisonment </a:t>
            </a:r>
            <a:r>
              <a:rPr lang="en-US" b="1" dirty="0">
                <a:latin typeface="+mn-lt"/>
              </a:rPr>
              <a:t>for a </a:t>
            </a:r>
            <a:r>
              <a:rPr lang="en-US" b="1" dirty="0" smtClean="0">
                <a:latin typeface="+mn-lt"/>
              </a:rPr>
              <a:t>	Term </a:t>
            </a:r>
            <a:r>
              <a:rPr lang="en-US" b="1" dirty="0">
                <a:latin typeface="+mn-lt"/>
              </a:rPr>
              <a:t>Exceeding One Year</a:t>
            </a:r>
          </a:p>
        </p:txBody>
      </p:sp>
      <p:sp>
        <p:nvSpPr>
          <p:cNvPr id="6" name="TextBox 5"/>
          <p:cNvSpPr txBox="1"/>
          <p:nvPr/>
        </p:nvSpPr>
        <p:spPr>
          <a:xfrm>
            <a:off x="0" y="0"/>
            <a:ext cx="9144000" cy="1323439"/>
          </a:xfrm>
          <a:prstGeom prst="rect">
            <a:avLst/>
          </a:prstGeom>
          <a:noFill/>
        </p:spPr>
        <p:txBody>
          <a:bodyPr wrap="square" rtlCol="0">
            <a:spAutoFit/>
          </a:bodyPr>
          <a:lstStyle/>
          <a:p>
            <a:pPr algn="ctr"/>
            <a:r>
              <a:rPr lang="en-US" sz="4000" b="1" dirty="0" smtClean="0">
                <a:latin typeface="+mn-lt"/>
              </a:rPr>
              <a:t>PROHIBITORS:  GUN CONTROL ACT </a:t>
            </a:r>
          </a:p>
          <a:p>
            <a:pPr algn="ctr"/>
            <a:r>
              <a:rPr lang="en-US" sz="4000" b="1" dirty="0" smtClean="0">
                <a:latin typeface="+mn-lt"/>
              </a:rPr>
              <a:t>18 U.S.C. 922(g) &amp; (n)</a:t>
            </a:r>
            <a:endParaRPr lang="en-US" sz="4000" b="1" dirty="0">
              <a:latin typeface="+mn-lt"/>
            </a:endParaRPr>
          </a:p>
        </p:txBody>
      </p:sp>
    </p:spTree>
    <p:extLst>
      <p:ext uri="{BB962C8B-B14F-4D97-AF65-F5344CB8AC3E}">
        <p14:creationId xmlns:p14="http://schemas.microsoft.com/office/powerpoint/2010/main" val="22710647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idx="4294967295"/>
          </p:nvPr>
        </p:nvSpPr>
        <p:spPr>
          <a:xfrm>
            <a:off x="77771" y="138260"/>
            <a:ext cx="8913829" cy="1066800"/>
          </a:xfrm>
        </p:spPr>
        <p:txBody>
          <a:bodyPr/>
          <a:lstStyle/>
          <a:p>
            <a:r>
              <a:rPr lang="en-US" b="1" dirty="0" smtClean="0"/>
              <a:t>STRATEGIC INITIATIVE:</a:t>
            </a:r>
            <a:br>
              <a:rPr lang="en-US" b="1" dirty="0" smtClean="0"/>
            </a:br>
            <a:r>
              <a:rPr lang="en-US" b="1" dirty="0" smtClean="0"/>
              <a:t>MILITARY FAMILIES</a:t>
            </a:r>
          </a:p>
        </p:txBody>
      </p:sp>
      <p:sp>
        <p:nvSpPr>
          <p:cNvPr id="43011" name="Rectangle 3"/>
          <p:cNvSpPr>
            <a:spLocks noGrp="1"/>
          </p:cNvSpPr>
          <p:nvPr>
            <p:ph type="body" idx="4294967295"/>
          </p:nvPr>
        </p:nvSpPr>
        <p:spPr>
          <a:xfrm>
            <a:off x="0" y="1600200"/>
            <a:ext cx="9144000" cy="5334000"/>
          </a:xfrm>
        </p:spPr>
        <p:txBody>
          <a:bodyPr/>
          <a:lstStyle/>
          <a:p>
            <a:pPr>
              <a:lnSpc>
                <a:spcPct val="95000"/>
              </a:lnSpc>
              <a:spcBef>
                <a:spcPts val="0"/>
              </a:spcBef>
              <a:spcAft>
                <a:spcPts val="600"/>
              </a:spcAft>
              <a:buClr>
                <a:srgbClr val="666633"/>
              </a:buClr>
              <a:buFont typeface="Wingdings" pitchFamily="2" charset="2"/>
              <a:buChar char="è"/>
            </a:pPr>
            <a:r>
              <a:rPr lang="en-US" sz="2200" dirty="0" smtClean="0"/>
              <a:t>Access to Community-Based BH Care</a:t>
            </a:r>
          </a:p>
          <a:p>
            <a:pPr lvl="1">
              <a:lnSpc>
                <a:spcPct val="95000"/>
              </a:lnSpc>
              <a:spcBef>
                <a:spcPts val="0"/>
              </a:spcBef>
              <a:spcAft>
                <a:spcPts val="600"/>
              </a:spcAft>
              <a:buClr>
                <a:srgbClr val="666633"/>
              </a:buClr>
              <a:buFont typeface="Arial" pitchFamily="34" charset="0"/>
              <a:buChar char="•"/>
            </a:pPr>
            <a:r>
              <a:rPr lang="en-US" sz="2200" b="1" i="1" dirty="0" smtClean="0">
                <a:solidFill>
                  <a:srgbClr val="990000"/>
                </a:solidFill>
              </a:rPr>
              <a:t>President’s Executive Order – VA pilots; peers; suicide prevention; quality measures; National Research Action Plan (PTSD, TBI, suicide prevention)</a:t>
            </a:r>
          </a:p>
          <a:p>
            <a:pPr lvl="1">
              <a:lnSpc>
                <a:spcPct val="95000"/>
              </a:lnSpc>
              <a:spcBef>
                <a:spcPts val="0"/>
              </a:spcBef>
              <a:spcAft>
                <a:spcPts val="600"/>
              </a:spcAft>
              <a:buClr>
                <a:srgbClr val="666633"/>
              </a:buClr>
              <a:buFont typeface="Arial" pitchFamily="34" charset="0"/>
              <a:buChar char="•"/>
            </a:pPr>
            <a:r>
              <a:rPr lang="en-US" sz="2200" dirty="0" smtClean="0"/>
              <a:t>TRICARE – credentialing and service package for current military personnel</a:t>
            </a:r>
          </a:p>
          <a:p>
            <a:pPr lvl="1">
              <a:lnSpc>
                <a:spcPct val="95000"/>
              </a:lnSpc>
              <a:spcBef>
                <a:spcPts val="0"/>
              </a:spcBef>
              <a:spcAft>
                <a:spcPts val="600"/>
              </a:spcAft>
              <a:buClr>
                <a:srgbClr val="666633"/>
              </a:buClr>
              <a:buFont typeface="Arial" pitchFamily="34" charset="0"/>
              <a:buChar char="•"/>
            </a:pPr>
            <a:r>
              <a:rPr lang="en-US" sz="2200" dirty="0" smtClean="0"/>
              <a:t>State policy academies – 30 + states/territories and DC – National Guard, Reservists, families not otherwise covered</a:t>
            </a:r>
          </a:p>
          <a:p>
            <a:pPr>
              <a:lnSpc>
                <a:spcPct val="95000"/>
              </a:lnSpc>
              <a:spcBef>
                <a:spcPts val="0"/>
              </a:spcBef>
              <a:spcAft>
                <a:spcPts val="600"/>
              </a:spcAft>
              <a:buClr>
                <a:srgbClr val="666633"/>
              </a:buClr>
              <a:buFont typeface="Wingdings" pitchFamily="2" charset="2"/>
              <a:buChar char="è"/>
            </a:pPr>
            <a:r>
              <a:rPr lang="en-US" sz="2200" dirty="0" smtClean="0"/>
              <a:t>Military </a:t>
            </a:r>
            <a:r>
              <a:rPr lang="en-US" sz="2200" dirty="0" smtClean="0"/>
              <a:t>Culture Training </a:t>
            </a:r>
          </a:p>
          <a:p>
            <a:pPr lvl="1">
              <a:lnSpc>
                <a:spcPct val="95000"/>
              </a:lnSpc>
              <a:spcBef>
                <a:spcPts val="0"/>
              </a:spcBef>
              <a:spcAft>
                <a:spcPts val="600"/>
              </a:spcAft>
              <a:buClr>
                <a:srgbClr val="666633"/>
              </a:buClr>
              <a:buFont typeface="Arial" pitchFamily="34" charset="0"/>
              <a:buChar char="•"/>
            </a:pPr>
            <a:r>
              <a:rPr lang="en-US" sz="2200" dirty="0" smtClean="0"/>
              <a:t>With HRSA and private partners – National Council/SAAS</a:t>
            </a:r>
          </a:p>
          <a:p>
            <a:pPr>
              <a:lnSpc>
                <a:spcPct val="95000"/>
              </a:lnSpc>
              <a:spcBef>
                <a:spcPts val="0"/>
              </a:spcBef>
              <a:spcAft>
                <a:spcPts val="600"/>
              </a:spcAft>
              <a:buClr>
                <a:srgbClr val="666633"/>
              </a:buClr>
              <a:buFont typeface="Wingdings" pitchFamily="2" charset="2"/>
              <a:buChar char="è"/>
            </a:pPr>
            <a:r>
              <a:rPr lang="en-US" sz="2200" dirty="0" smtClean="0"/>
              <a:t>Promote </a:t>
            </a:r>
            <a:r>
              <a:rPr lang="en-US" sz="2200" dirty="0" smtClean="0"/>
              <a:t>Emotional Health/Resilience of Veterans, Services Personnel, and Military Families</a:t>
            </a:r>
          </a:p>
          <a:p>
            <a:pPr lvl="1">
              <a:lnSpc>
                <a:spcPct val="95000"/>
              </a:lnSpc>
              <a:spcBef>
                <a:spcPts val="0"/>
              </a:spcBef>
              <a:spcAft>
                <a:spcPts val="600"/>
              </a:spcAft>
              <a:buClr>
                <a:srgbClr val="666633"/>
              </a:buClr>
              <a:buFont typeface="Arial" pitchFamily="34" charset="0"/>
              <a:buChar char="•"/>
            </a:pPr>
            <a:r>
              <a:rPr lang="en-US" sz="2200" dirty="0" smtClean="0"/>
              <a:t>Programs &amp; evidence-based practices in HHS programs</a:t>
            </a:r>
          </a:p>
        </p:txBody>
      </p:sp>
    </p:spTree>
    <p:extLst>
      <p:ext uri="{BB962C8B-B14F-4D97-AF65-F5344CB8AC3E}">
        <p14:creationId xmlns:p14="http://schemas.microsoft.com/office/powerpoint/2010/main" val="1230264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839200" cy="1143000"/>
          </a:xfrm>
        </p:spPr>
        <p:txBody>
          <a:bodyPr/>
          <a:lstStyle/>
          <a:p>
            <a:r>
              <a:rPr lang="en-US" b="1" dirty="0"/>
              <a:t>STRATEGIC </a:t>
            </a:r>
            <a:r>
              <a:rPr lang="en-US" b="1" dirty="0" smtClean="0"/>
              <a:t>INITIATIVE:  </a:t>
            </a:r>
            <a:br>
              <a:rPr lang="en-US" b="1" dirty="0" smtClean="0"/>
            </a:br>
            <a:r>
              <a:rPr lang="en-US" b="1" dirty="0" smtClean="0"/>
              <a:t>RECOVERY SUPPORT</a:t>
            </a:r>
            <a:endParaRPr lang="en-US" b="1" dirty="0"/>
          </a:p>
        </p:txBody>
      </p:sp>
      <p:graphicFrame>
        <p:nvGraphicFramePr>
          <p:cNvPr id="11" name="Diagram 10"/>
          <p:cNvGraphicFramePr/>
          <p:nvPr/>
        </p:nvGraphicFramePr>
        <p:xfrm>
          <a:off x="685800" y="1752600"/>
          <a:ext cx="7162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ontent Placeholder 11"/>
          <p:cNvSpPr>
            <a:spLocks noGrp="1"/>
          </p:cNvSpPr>
          <p:nvPr>
            <p:ph idx="1"/>
          </p:nvPr>
        </p:nvSpPr>
        <p:spPr/>
        <p:txBody>
          <a:bodyPr/>
          <a:lstStyle/>
          <a:p>
            <a:pPr>
              <a:buNone/>
            </a:pPr>
            <a:r>
              <a:rPr lang="en-US" dirty="0" smtClean="0"/>
              <a:t> </a:t>
            </a:r>
            <a:endParaRPr lang="en-US" dirty="0"/>
          </a:p>
        </p:txBody>
      </p:sp>
    </p:spTree>
    <p:extLst>
      <p:ext uri="{BB962C8B-B14F-4D97-AF65-F5344CB8AC3E}">
        <p14:creationId xmlns:p14="http://schemas.microsoft.com/office/powerpoint/2010/main" val="35798472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153400" cy="1325562"/>
          </a:xfrm>
        </p:spPr>
        <p:txBody>
          <a:bodyPr/>
          <a:lstStyle/>
          <a:p>
            <a:r>
              <a:rPr lang="en-US" b="1" dirty="0" smtClean="0"/>
              <a:t>STRATEGIC INITIATIVE:</a:t>
            </a:r>
            <a:br>
              <a:rPr lang="en-US" b="1" dirty="0" smtClean="0"/>
            </a:br>
            <a:r>
              <a:rPr lang="en-US" b="1" dirty="0" smtClean="0"/>
              <a:t>HEALTH REFORM</a:t>
            </a:r>
            <a:endParaRPr lang="en-US" b="1" dirty="0"/>
          </a:p>
        </p:txBody>
      </p:sp>
      <p:sp>
        <p:nvSpPr>
          <p:cNvPr id="3" name="Content Placeholder 2"/>
          <p:cNvSpPr>
            <a:spLocks noGrp="1"/>
          </p:cNvSpPr>
          <p:nvPr>
            <p:ph idx="1"/>
          </p:nvPr>
        </p:nvSpPr>
        <p:spPr>
          <a:xfrm>
            <a:off x="76200" y="1676400"/>
            <a:ext cx="9067800" cy="5257800"/>
          </a:xfrm>
        </p:spPr>
        <p:txBody>
          <a:bodyPr/>
          <a:lstStyle/>
          <a:p>
            <a:pPr>
              <a:spcBef>
                <a:spcPct val="0"/>
              </a:spcBef>
              <a:spcAft>
                <a:spcPts val="1200"/>
              </a:spcAft>
              <a:buClr>
                <a:srgbClr val="666633"/>
              </a:buClr>
              <a:buFont typeface="Wingdings" pitchFamily="2" charset="2"/>
              <a:buChar char="è"/>
            </a:pPr>
            <a:r>
              <a:rPr lang="en-US" sz="2800" b="1" i="1" dirty="0" smtClean="0">
                <a:solidFill>
                  <a:schemeClr val="accent2">
                    <a:lumMod val="50000"/>
                  </a:schemeClr>
                </a:solidFill>
              </a:rPr>
              <a:t>Essential Health Benefits (EHBs) – Parity</a:t>
            </a:r>
          </a:p>
          <a:p>
            <a:pPr>
              <a:spcBef>
                <a:spcPct val="0"/>
              </a:spcBef>
              <a:spcAft>
                <a:spcPts val="1200"/>
              </a:spcAft>
              <a:buClr>
                <a:srgbClr val="666633"/>
              </a:buClr>
              <a:buFont typeface="Wingdings" pitchFamily="2" charset="2"/>
              <a:buChar char="è"/>
            </a:pPr>
            <a:r>
              <a:rPr lang="en-US" sz="2800" b="1" i="1" dirty="0" smtClean="0">
                <a:solidFill>
                  <a:schemeClr val="accent2">
                    <a:lumMod val="50000"/>
                  </a:schemeClr>
                </a:solidFill>
              </a:rPr>
              <a:t>Enrollment and Eligibility – Qualified Health Plans (QHPs)</a:t>
            </a:r>
          </a:p>
          <a:p>
            <a:pPr>
              <a:spcBef>
                <a:spcPct val="0"/>
              </a:spcBef>
              <a:spcAft>
                <a:spcPts val="1200"/>
              </a:spcAft>
              <a:buClr>
                <a:srgbClr val="666633"/>
              </a:buClr>
              <a:buFont typeface="Wingdings" pitchFamily="2" charset="2"/>
              <a:buChar char="è"/>
            </a:pPr>
            <a:r>
              <a:rPr lang="en-US" sz="2800" dirty="0" smtClean="0"/>
              <a:t>Uniform Block Grant Application – TA to States</a:t>
            </a:r>
          </a:p>
          <a:p>
            <a:pPr>
              <a:spcBef>
                <a:spcPct val="0"/>
              </a:spcBef>
              <a:spcAft>
                <a:spcPts val="0"/>
              </a:spcAft>
              <a:buClr>
                <a:srgbClr val="666633"/>
              </a:buClr>
              <a:buFont typeface="Wingdings" pitchFamily="2" charset="2"/>
              <a:buChar char="è"/>
            </a:pPr>
            <a:r>
              <a:rPr lang="en-US" sz="2800" dirty="0" smtClean="0"/>
              <a:t>Services, Payment Policies, Quality/Measures</a:t>
            </a:r>
          </a:p>
          <a:p>
            <a:pPr lvl="1">
              <a:spcBef>
                <a:spcPct val="0"/>
              </a:spcBef>
              <a:spcAft>
                <a:spcPts val="0"/>
              </a:spcAft>
              <a:buClr>
                <a:srgbClr val="666633"/>
              </a:buClr>
              <a:buFont typeface="Arial" pitchFamily="34" charset="0"/>
              <a:buChar char="•"/>
            </a:pPr>
            <a:r>
              <a:rPr lang="en-US" sz="2400" dirty="0" smtClean="0"/>
              <a:t>Medicaid (health homes, rules/regs, good &amp; modern services, screening, prevention)</a:t>
            </a:r>
          </a:p>
          <a:p>
            <a:pPr lvl="1">
              <a:spcBef>
                <a:spcPct val="0"/>
              </a:spcBef>
              <a:spcAft>
                <a:spcPts val="1200"/>
              </a:spcAft>
              <a:buClr>
                <a:srgbClr val="666633"/>
              </a:buClr>
              <a:buFont typeface="Arial" pitchFamily="34" charset="0"/>
              <a:buChar char="•"/>
            </a:pPr>
            <a:r>
              <a:rPr lang="en-US" sz="2400" dirty="0" smtClean="0"/>
              <a:t>Medicare (duals, partial hospitalization, same day billing)</a:t>
            </a:r>
          </a:p>
          <a:p>
            <a:pPr>
              <a:spcBef>
                <a:spcPct val="0"/>
              </a:spcBef>
              <a:spcAft>
                <a:spcPts val="1200"/>
              </a:spcAft>
              <a:buClr>
                <a:srgbClr val="666633"/>
              </a:buClr>
              <a:buFont typeface="Wingdings" pitchFamily="2" charset="2"/>
              <a:buChar char="è"/>
            </a:pPr>
            <a:r>
              <a:rPr lang="en-US" sz="2800" b="1" i="1" dirty="0" smtClean="0">
                <a:solidFill>
                  <a:schemeClr val="accent2">
                    <a:lumMod val="50000"/>
                  </a:schemeClr>
                </a:solidFill>
              </a:rPr>
              <a:t>Primary/Behavioral </a:t>
            </a:r>
            <a:r>
              <a:rPr lang="en-US" sz="2800" b="1" i="1" dirty="0">
                <a:solidFill>
                  <a:schemeClr val="accent2">
                    <a:lumMod val="50000"/>
                  </a:schemeClr>
                </a:solidFill>
              </a:rPr>
              <a:t>H</a:t>
            </a:r>
            <a:r>
              <a:rPr lang="en-US" sz="2800" b="1" i="1" dirty="0" smtClean="0">
                <a:solidFill>
                  <a:schemeClr val="accent2">
                    <a:lumMod val="50000"/>
                  </a:schemeClr>
                </a:solidFill>
              </a:rPr>
              <a:t>ealth Care Integration (PBHCI)</a:t>
            </a:r>
          </a:p>
          <a:p>
            <a:pPr>
              <a:spcBef>
                <a:spcPct val="0"/>
              </a:spcBef>
              <a:spcAft>
                <a:spcPts val="1200"/>
              </a:spcAft>
              <a:buClr>
                <a:srgbClr val="666633"/>
              </a:buClr>
              <a:buFont typeface="Wingdings" pitchFamily="2" charset="2"/>
              <a:buChar char="è"/>
            </a:pPr>
            <a:r>
              <a:rPr lang="en-US" sz="2800" dirty="0" smtClean="0"/>
              <a:t>HIV/AIDS Prevention and Mental Health Treatment</a:t>
            </a:r>
          </a:p>
          <a:p>
            <a:pPr marL="0" indent="0">
              <a:buNone/>
            </a:pPr>
            <a:endParaRPr lang="en-US" sz="2800" dirty="0"/>
          </a:p>
        </p:txBody>
      </p:sp>
    </p:spTree>
    <p:extLst>
      <p:ext uri="{BB962C8B-B14F-4D97-AF65-F5344CB8AC3E}">
        <p14:creationId xmlns:p14="http://schemas.microsoft.com/office/powerpoint/2010/main" val="2494906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a:xfrm>
            <a:off x="0" y="0"/>
            <a:ext cx="9144000" cy="1173162"/>
          </a:xfrm>
        </p:spPr>
        <p:txBody>
          <a:bodyPr/>
          <a:lstStyle/>
          <a:p>
            <a:r>
              <a:rPr lang="en-US" b="1" dirty="0" smtClean="0"/>
              <a:t>ESSENTIAL HEALTH BENEFITS (EHB) </a:t>
            </a:r>
            <a:br>
              <a:rPr lang="en-US" b="1" dirty="0" smtClean="0"/>
            </a:br>
            <a:r>
              <a:rPr lang="en-US" b="1" dirty="0" smtClean="0"/>
              <a:t>10 BENEFIT CATEGORIES</a:t>
            </a:r>
          </a:p>
        </p:txBody>
      </p:sp>
      <p:sp>
        <p:nvSpPr>
          <p:cNvPr id="23555" name="Content Placeholder 6"/>
          <p:cNvSpPr>
            <a:spLocks noGrp="1"/>
          </p:cNvSpPr>
          <p:nvPr>
            <p:ph sz="half" idx="1"/>
          </p:nvPr>
        </p:nvSpPr>
        <p:spPr>
          <a:xfrm>
            <a:off x="457200" y="1722438"/>
            <a:ext cx="4038600" cy="4525962"/>
          </a:xfrm>
        </p:spPr>
        <p:txBody>
          <a:bodyPr/>
          <a:lstStyle/>
          <a:p>
            <a:pPr marL="457200" indent="-457200">
              <a:buClr>
                <a:srgbClr val="666633"/>
              </a:buClr>
              <a:buFont typeface="+mj-lt"/>
              <a:buAutoNum type="arabicPeriod"/>
            </a:pPr>
            <a:r>
              <a:rPr lang="en-US" sz="2400" dirty="0" smtClean="0"/>
              <a:t>Ambulatory patient services</a:t>
            </a:r>
          </a:p>
          <a:p>
            <a:pPr marL="457200" indent="-457200">
              <a:buClr>
                <a:srgbClr val="666633"/>
              </a:buClr>
              <a:buFont typeface="+mj-lt"/>
              <a:buAutoNum type="arabicPeriod"/>
            </a:pPr>
            <a:r>
              <a:rPr lang="en-US" sz="2400" dirty="0" smtClean="0"/>
              <a:t>Emergency services</a:t>
            </a:r>
          </a:p>
          <a:p>
            <a:pPr marL="457200" indent="-457200">
              <a:buClr>
                <a:srgbClr val="666633"/>
              </a:buClr>
              <a:buFont typeface="+mj-lt"/>
              <a:buAutoNum type="arabicPeriod"/>
            </a:pPr>
            <a:r>
              <a:rPr lang="en-US" sz="2400" dirty="0" smtClean="0"/>
              <a:t>Hospitalization</a:t>
            </a:r>
          </a:p>
          <a:p>
            <a:pPr marL="457200" indent="-457200">
              <a:buClr>
                <a:srgbClr val="666633"/>
              </a:buClr>
              <a:buFont typeface="+mj-lt"/>
              <a:buAutoNum type="arabicPeriod"/>
            </a:pPr>
            <a:r>
              <a:rPr lang="en-US" sz="2400" dirty="0" smtClean="0"/>
              <a:t>Maternity and newborn care</a:t>
            </a:r>
          </a:p>
          <a:p>
            <a:pPr marL="457200" indent="-457200">
              <a:buClr>
                <a:srgbClr val="666633"/>
              </a:buClr>
              <a:buFont typeface="+mj-lt"/>
              <a:buAutoNum type="arabicPeriod"/>
            </a:pPr>
            <a:r>
              <a:rPr lang="en-US" sz="2400" b="1" i="1" dirty="0" smtClean="0">
                <a:solidFill>
                  <a:srgbClr val="800000"/>
                </a:solidFill>
              </a:rPr>
              <a:t>Mental health and substance use disorder services, including behavioral health treatment</a:t>
            </a:r>
          </a:p>
          <a:p>
            <a:endParaRPr lang="en-US" dirty="0" smtClean="0"/>
          </a:p>
        </p:txBody>
      </p:sp>
      <p:sp>
        <p:nvSpPr>
          <p:cNvPr id="23556" name="Content Placeholder 7"/>
          <p:cNvSpPr>
            <a:spLocks noGrp="1"/>
          </p:cNvSpPr>
          <p:nvPr>
            <p:ph sz="half" idx="2"/>
          </p:nvPr>
        </p:nvSpPr>
        <p:spPr>
          <a:xfrm>
            <a:off x="4648200" y="1722438"/>
            <a:ext cx="4038600" cy="4525962"/>
          </a:xfrm>
        </p:spPr>
        <p:txBody>
          <a:bodyPr/>
          <a:lstStyle/>
          <a:p>
            <a:pPr marL="457200" indent="-457200">
              <a:buClr>
                <a:srgbClr val="666633"/>
              </a:buClr>
              <a:buFont typeface="+mj-lt"/>
              <a:buAutoNum type="arabicPeriod" startAt="6"/>
            </a:pPr>
            <a:r>
              <a:rPr lang="en-US" sz="2400" dirty="0" smtClean="0"/>
              <a:t>Prescription drugs</a:t>
            </a:r>
          </a:p>
          <a:p>
            <a:pPr marL="457200" indent="-457200">
              <a:buClr>
                <a:srgbClr val="666633"/>
              </a:buClr>
              <a:buFont typeface="+mj-lt"/>
              <a:buAutoNum type="arabicPeriod" startAt="6"/>
            </a:pPr>
            <a:r>
              <a:rPr lang="en-US" sz="2400" dirty="0" smtClean="0"/>
              <a:t>Rehabilitative and habilitative services and devices</a:t>
            </a:r>
          </a:p>
          <a:p>
            <a:pPr marL="457200" indent="-457200">
              <a:buClr>
                <a:srgbClr val="666633"/>
              </a:buClr>
              <a:buFont typeface="+mj-lt"/>
              <a:buAutoNum type="arabicPeriod" startAt="6"/>
            </a:pPr>
            <a:r>
              <a:rPr lang="en-US" sz="2400" dirty="0" smtClean="0"/>
              <a:t>Laboratory services</a:t>
            </a:r>
          </a:p>
          <a:p>
            <a:pPr marL="457200" indent="-457200">
              <a:buClr>
                <a:srgbClr val="666633"/>
              </a:buClr>
              <a:buFont typeface="+mj-lt"/>
              <a:buAutoNum type="arabicPeriod" startAt="6"/>
            </a:pPr>
            <a:r>
              <a:rPr lang="en-US" sz="2400" dirty="0" smtClean="0"/>
              <a:t>Preventive and wellness services and chronic disease management</a:t>
            </a:r>
          </a:p>
          <a:p>
            <a:pPr marL="457200" indent="-457200">
              <a:buClr>
                <a:srgbClr val="666633"/>
              </a:buClr>
              <a:buFont typeface="+mj-lt"/>
              <a:buAutoNum type="arabicPeriod" startAt="6"/>
            </a:pPr>
            <a:r>
              <a:rPr lang="en-US" sz="2400" dirty="0" smtClean="0"/>
              <a:t>Pediatric services, including oral and vision care</a:t>
            </a:r>
          </a:p>
        </p:txBody>
      </p:sp>
      <p:sp>
        <p:nvSpPr>
          <p:cNvPr id="6" name="Slide Number Placeholder 8"/>
          <p:cNvSpPr txBox="1">
            <a:spLocks noGrp="1"/>
          </p:cNvSpPr>
          <p:nvPr/>
        </p:nvSpPr>
        <p:spPr>
          <a:xfrm>
            <a:off x="8229600" y="1219200"/>
            <a:ext cx="914400" cy="365125"/>
          </a:xfrm>
          <a:prstGeom prst="rect">
            <a:avLst/>
          </a:prstGeom>
          <a:noFill/>
        </p:spPr>
        <p:txBody>
          <a:bodyPr anchor="ctr"/>
          <a:lstStyle/>
          <a:p>
            <a:pPr algn="r" fontAlgn="auto">
              <a:spcBef>
                <a:spcPts val="0"/>
              </a:spcBef>
              <a:spcAft>
                <a:spcPts val="0"/>
              </a:spcAft>
              <a:defRPr/>
            </a:pPr>
            <a:endParaRPr lang="en-US" sz="1400" dirty="0">
              <a:solidFill>
                <a:schemeClr val="bg1"/>
              </a:solidFill>
              <a:latin typeface="+mn-lt"/>
              <a:cs typeface="+mn-cs"/>
            </a:endParaRPr>
          </a:p>
        </p:txBody>
      </p:sp>
    </p:spTree>
    <p:extLst>
      <p:ext uri="{BB962C8B-B14F-4D97-AF65-F5344CB8AC3E}">
        <p14:creationId xmlns:p14="http://schemas.microsoft.com/office/powerpoint/2010/main" val="14457172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PARITY/ACA:  PROJECTED REACH</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8507353"/>
              </p:ext>
            </p:extLst>
          </p:nvPr>
        </p:nvGraphicFramePr>
        <p:xfrm>
          <a:off x="228600" y="1600199"/>
          <a:ext cx="8382000" cy="4423129"/>
        </p:xfrm>
        <a:graphic>
          <a:graphicData uri="http://schemas.openxmlformats.org/drawingml/2006/table">
            <a:tbl>
              <a:tblPr firstRow="1" bandRow="1">
                <a:tableStyleId>{5C22544A-7EE6-4342-B048-85BDC9FD1C3A}</a:tableStyleId>
              </a:tblPr>
              <a:tblGrid>
                <a:gridCol w="2250722"/>
                <a:gridCol w="1940278"/>
                <a:gridCol w="2095500"/>
                <a:gridCol w="2095500"/>
              </a:tblGrid>
              <a:tr h="1828801">
                <a:tc>
                  <a:txBody>
                    <a:bodyPr/>
                    <a:lstStyle/>
                    <a:p>
                      <a:endParaRPr lang="en-US" dirty="0"/>
                    </a:p>
                  </a:txBody>
                  <a:tcPr>
                    <a:cell3D prstMaterial="dkEdge">
                      <a:bevel prst="cross"/>
                      <a:lightRig rig="flood" dir="t"/>
                    </a:cell3D>
                  </a:tcPr>
                </a:tc>
                <a:tc>
                  <a:txBody>
                    <a:bodyPr/>
                    <a:lstStyle/>
                    <a:p>
                      <a:pPr algn="ctr"/>
                      <a:r>
                        <a:rPr lang="en-US" dirty="0" smtClean="0"/>
                        <a:t>Individuals who will gain MH, SUD, or </a:t>
                      </a:r>
                      <a:r>
                        <a:rPr lang="en-US" baseline="0" dirty="0" smtClean="0"/>
                        <a:t>both benefits under the ACA  including federal parity protections</a:t>
                      </a:r>
                      <a:endParaRPr lang="en-US" dirty="0"/>
                    </a:p>
                  </a:txBody>
                  <a:tcPr>
                    <a:cell3D prstMaterial="dkEdge">
                      <a:bevel prst="cross"/>
                      <a:lightRig rig="flood" dir="t"/>
                    </a:cell3D>
                  </a:tcPr>
                </a:tc>
                <a:tc>
                  <a:txBody>
                    <a:bodyPr/>
                    <a:lstStyle/>
                    <a:p>
                      <a:pPr algn="ctr"/>
                      <a:r>
                        <a:rPr lang="en-US" dirty="0" smtClean="0"/>
                        <a:t>Individuals with existing MH and SUD benefits who will benefit from federal parity protections</a:t>
                      </a:r>
                      <a:endParaRPr lang="en-US" dirty="0"/>
                    </a:p>
                  </a:txBody>
                  <a:tcPr>
                    <a:cell3D prstMaterial="dkEdge">
                      <a:bevel prst="cross"/>
                      <a:lightRig rig="flood" dir="t"/>
                    </a:cell3D>
                  </a:tcPr>
                </a:tc>
                <a:tc>
                  <a:txBody>
                    <a:bodyPr/>
                    <a:lstStyle/>
                    <a:p>
                      <a:pPr algn="ctr"/>
                      <a:r>
                        <a:rPr lang="en-US" dirty="0" smtClean="0"/>
                        <a:t>Total individuals</a:t>
                      </a:r>
                      <a:r>
                        <a:rPr lang="en-US" baseline="0" dirty="0" smtClean="0"/>
                        <a:t> who will benefit from federal parity protections as a result of the ACA</a:t>
                      </a:r>
                      <a:endParaRPr lang="en-US" dirty="0"/>
                    </a:p>
                  </a:txBody>
                  <a:tcPr>
                    <a:cell3D prstMaterial="dkEdge">
                      <a:bevel prst="cross"/>
                      <a:lightRig rig="flood" dir="t"/>
                    </a:cell3D>
                  </a:tcPr>
                </a:tc>
              </a:tr>
              <a:tr h="651416">
                <a:tc>
                  <a:txBody>
                    <a:bodyPr/>
                    <a:lstStyle/>
                    <a:p>
                      <a:pPr algn="ctr"/>
                      <a:r>
                        <a:rPr lang="en-US" dirty="0" smtClean="0"/>
                        <a:t>Individuals currently in individual</a:t>
                      </a:r>
                      <a:r>
                        <a:rPr lang="en-US" baseline="0" dirty="0" smtClean="0"/>
                        <a:t> plans</a:t>
                      </a:r>
                      <a:endParaRPr lang="en-US" dirty="0"/>
                    </a:p>
                  </a:txBody>
                  <a:tcPr>
                    <a:cell3D prstMaterial="dkEdge">
                      <a:bevel prst="cross"/>
                      <a:lightRig rig="flood" dir="t"/>
                    </a:cell3D>
                  </a:tcPr>
                </a:tc>
                <a:tc>
                  <a:txBody>
                    <a:bodyPr/>
                    <a:lstStyle/>
                    <a:p>
                      <a:pPr algn="ctr"/>
                      <a:r>
                        <a:rPr lang="en-US" dirty="0" smtClean="0"/>
                        <a:t>3.9 million</a:t>
                      </a:r>
                      <a:endParaRPr lang="en-US" dirty="0"/>
                    </a:p>
                  </a:txBody>
                  <a:tcPr>
                    <a:cell3D prstMaterial="dkEdge">
                      <a:bevel prst="cross"/>
                      <a:lightRig rig="flood" dir="t"/>
                    </a:cell3D>
                  </a:tcPr>
                </a:tc>
                <a:tc>
                  <a:txBody>
                    <a:bodyPr/>
                    <a:lstStyle/>
                    <a:p>
                      <a:pPr algn="ctr"/>
                      <a:r>
                        <a:rPr lang="en-US" dirty="0" smtClean="0"/>
                        <a:t>7.1 million</a:t>
                      </a:r>
                      <a:endParaRPr lang="en-US" dirty="0"/>
                    </a:p>
                  </a:txBody>
                  <a:tcPr>
                    <a:cell3D prstMaterial="dkEdge">
                      <a:bevel prst="cross"/>
                      <a:lightRig rig="flood" dir="t"/>
                    </a:cell3D>
                  </a:tcPr>
                </a:tc>
                <a:tc>
                  <a:txBody>
                    <a:bodyPr/>
                    <a:lstStyle/>
                    <a:p>
                      <a:pPr algn="ctr"/>
                      <a:r>
                        <a:rPr lang="en-US" dirty="0" smtClean="0"/>
                        <a:t>11 million</a:t>
                      </a:r>
                      <a:endParaRPr lang="en-US" dirty="0"/>
                    </a:p>
                  </a:txBody>
                  <a:tcPr>
                    <a:cell3D prstMaterial="dkEdge">
                      <a:bevel prst="cross"/>
                      <a:lightRig rig="flood" dir="t"/>
                    </a:cell3D>
                  </a:tcPr>
                </a:tc>
              </a:tr>
              <a:tr h="651416">
                <a:tc>
                  <a:txBody>
                    <a:bodyPr/>
                    <a:lstStyle/>
                    <a:p>
                      <a:pPr algn="ctr"/>
                      <a:r>
                        <a:rPr lang="en-US" dirty="0" smtClean="0"/>
                        <a:t>Individuals currently in small group plans</a:t>
                      </a:r>
                      <a:endParaRPr lang="en-US" dirty="0"/>
                    </a:p>
                  </a:txBody>
                  <a:tcPr>
                    <a:cell3D prstMaterial="dkEdge">
                      <a:bevel prst="cross"/>
                      <a:lightRig rig="flood" dir="t"/>
                    </a:cell3D>
                  </a:tcPr>
                </a:tc>
                <a:tc>
                  <a:txBody>
                    <a:bodyPr/>
                    <a:lstStyle/>
                    <a:p>
                      <a:pPr algn="ctr"/>
                      <a:r>
                        <a:rPr lang="en-US" dirty="0" smtClean="0"/>
                        <a:t>1.2 million</a:t>
                      </a:r>
                      <a:endParaRPr lang="en-US" dirty="0"/>
                    </a:p>
                  </a:txBody>
                  <a:tcPr>
                    <a:cell3D prstMaterial="dkEdge">
                      <a:bevel prst="cross"/>
                      <a:lightRig rig="flood" dir="t"/>
                    </a:cell3D>
                  </a:tcPr>
                </a:tc>
                <a:tc>
                  <a:txBody>
                    <a:bodyPr/>
                    <a:lstStyle/>
                    <a:p>
                      <a:pPr algn="ctr"/>
                      <a:r>
                        <a:rPr lang="en-US" dirty="0" smtClean="0"/>
                        <a:t>23.3 million</a:t>
                      </a:r>
                      <a:endParaRPr lang="en-US" dirty="0"/>
                    </a:p>
                  </a:txBody>
                  <a:tcPr>
                    <a:cell3D prstMaterial="dkEdge">
                      <a:bevel prst="cross"/>
                      <a:lightRig rig="flood" dir="t"/>
                    </a:cell3D>
                  </a:tcPr>
                </a:tc>
                <a:tc>
                  <a:txBody>
                    <a:bodyPr/>
                    <a:lstStyle/>
                    <a:p>
                      <a:pPr algn="ctr"/>
                      <a:r>
                        <a:rPr lang="en-US" dirty="0" smtClean="0"/>
                        <a:t>24.5 million</a:t>
                      </a:r>
                      <a:endParaRPr lang="en-US" dirty="0"/>
                    </a:p>
                  </a:txBody>
                  <a:tcPr>
                    <a:cell3D prstMaterial="dkEdge">
                      <a:bevel prst="cross"/>
                      <a:lightRig rig="flood" dir="t"/>
                    </a:cell3D>
                  </a:tcPr>
                </a:tc>
              </a:tr>
              <a:tr h="651416">
                <a:tc>
                  <a:txBody>
                    <a:bodyPr/>
                    <a:lstStyle/>
                    <a:p>
                      <a:pPr algn="ctr"/>
                      <a:r>
                        <a:rPr lang="en-US" dirty="0" smtClean="0"/>
                        <a:t>Individuals currently uninsured</a:t>
                      </a:r>
                      <a:endParaRPr lang="en-US" dirty="0"/>
                    </a:p>
                  </a:txBody>
                  <a:tcPr>
                    <a:cell3D prstMaterial="dkEdge">
                      <a:bevel prst="cross"/>
                      <a:lightRig rig="flood" dir="t"/>
                    </a:cell3D>
                  </a:tcPr>
                </a:tc>
                <a:tc>
                  <a:txBody>
                    <a:bodyPr/>
                    <a:lstStyle/>
                    <a:p>
                      <a:pPr algn="ctr"/>
                      <a:r>
                        <a:rPr lang="en-US" dirty="0" smtClean="0"/>
                        <a:t>27 million</a:t>
                      </a:r>
                      <a:endParaRPr lang="en-US" dirty="0"/>
                    </a:p>
                  </a:txBody>
                  <a:tcPr>
                    <a:cell3D prstMaterial="dkEdge">
                      <a:bevel prst="cross"/>
                      <a:lightRig rig="flood" dir="t"/>
                    </a:cell3D>
                  </a:tcPr>
                </a:tc>
                <a:tc>
                  <a:txBody>
                    <a:bodyPr/>
                    <a:lstStyle/>
                    <a:p>
                      <a:pPr algn="ctr"/>
                      <a:r>
                        <a:rPr lang="en-US" dirty="0" smtClean="0"/>
                        <a:t>n/a</a:t>
                      </a:r>
                      <a:endParaRPr lang="en-US" dirty="0"/>
                    </a:p>
                  </a:txBody>
                  <a:tcPr>
                    <a:cell3D prstMaterial="dkEdge">
                      <a:bevel prst="cross"/>
                      <a:lightRig rig="flood" dir="t"/>
                    </a:cell3D>
                  </a:tcPr>
                </a:tc>
                <a:tc>
                  <a:txBody>
                    <a:bodyPr/>
                    <a:lstStyle/>
                    <a:p>
                      <a:pPr algn="ctr"/>
                      <a:r>
                        <a:rPr lang="en-US" dirty="0" smtClean="0"/>
                        <a:t>27 million</a:t>
                      </a:r>
                      <a:endParaRPr lang="en-US" dirty="0"/>
                    </a:p>
                  </a:txBody>
                  <a:tcPr>
                    <a:cell3D prstMaterial="dkEdge">
                      <a:bevel prst="cross"/>
                      <a:lightRig rig="flood" dir="t"/>
                    </a:cell3D>
                  </a:tcPr>
                </a:tc>
              </a:tr>
              <a:tr h="377407">
                <a:tc>
                  <a:txBody>
                    <a:bodyPr/>
                    <a:lstStyle/>
                    <a:p>
                      <a:pPr algn="ctr"/>
                      <a:r>
                        <a:rPr lang="en-US" b="1" u="sng" dirty="0" smtClean="0"/>
                        <a:t>Total</a:t>
                      </a:r>
                      <a:endParaRPr lang="en-US" b="1" u="sng" dirty="0"/>
                    </a:p>
                  </a:txBody>
                  <a:tcPr>
                    <a:cell3D prstMaterial="dkEdge">
                      <a:bevel prst="cross"/>
                      <a:lightRig rig="flood" dir="t"/>
                    </a:cell3D>
                  </a:tcPr>
                </a:tc>
                <a:tc>
                  <a:txBody>
                    <a:bodyPr/>
                    <a:lstStyle/>
                    <a:p>
                      <a:pPr algn="ctr"/>
                      <a:r>
                        <a:rPr lang="en-US" b="1" u="sng" dirty="0" smtClean="0"/>
                        <a:t>32.1</a:t>
                      </a:r>
                      <a:r>
                        <a:rPr lang="en-US" b="1" u="sng" baseline="0" dirty="0" smtClean="0"/>
                        <a:t> million</a:t>
                      </a:r>
                      <a:endParaRPr lang="en-US" b="1" u="sng" dirty="0"/>
                    </a:p>
                  </a:txBody>
                  <a:tcPr>
                    <a:cell3D prstMaterial="dkEdge">
                      <a:bevel prst="cross"/>
                      <a:lightRig rig="flood" dir="t"/>
                    </a:cell3D>
                  </a:tcPr>
                </a:tc>
                <a:tc>
                  <a:txBody>
                    <a:bodyPr/>
                    <a:lstStyle/>
                    <a:p>
                      <a:pPr algn="ctr"/>
                      <a:r>
                        <a:rPr lang="en-US" b="1" u="sng" dirty="0" smtClean="0"/>
                        <a:t>30.4 million</a:t>
                      </a:r>
                      <a:endParaRPr lang="en-US" b="1" u="sng" dirty="0"/>
                    </a:p>
                  </a:txBody>
                  <a:tcPr>
                    <a:cell3D prstMaterial="dkEdge">
                      <a:bevel prst="cross"/>
                      <a:lightRig rig="flood" dir="t"/>
                    </a:cell3D>
                  </a:tcPr>
                </a:tc>
                <a:tc>
                  <a:txBody>
                    <a:bodyPr/>
                    <a:lstStyle/>
                    <a:p>
                      <a:pPr algn="ctr"/>
                      <a:r>
                        <a:rPr lang="en-US" b="1" u="sng" dirty="0" smtClean="0">
                          <a:solidFill>
                            <a:srgbClr val="800000"/>
                          </a:solidFill>
                        </a:rPr>
                        <a:t>62.5 million</a:t>
                      </a:r>
                    </a:p>
                    <a:p>
                      <a:pPr algn="ctr"/>
                      <a:endParaRPr lang="en-US" b="1" u="sng" dirty="0"/>
                    </a:p>
                  </a:txBody>
                  <a:tcPr>
                    <a:cell3D prstMaterial="dkEdge">
                      <a:bevel prst="cross"/>
                      <a:lightRig rig="flood" dir="t"/>
                    </a:cell3D>
                  </a:tcPr>
                </a:tc>
              </a:tr>
            </a:tbl>
          </a:graphicData>
        </a:graphic>
      </p:graphicFrame>
      <p:sp>
        <p:nvSpPr>
          <p:cNvPr id="5" name="TextBox 4"/>
          <p:cNvSpPr txBox="1"/>
          <p:nvPr/>
        </p:nvSpPr>
        <p:spPr>
          <a:xfrm>
            <a:off x="304800" y="6016823"/>
            <a:ext cx="8305800" cy="307777"/>
          </a:xfrm>
          <a:prstGeom prst="rect">
            <a:avLst/>
          </a:prstGeom>
          <a:noFill/>
        </p:spPr>
        <p:txBody>
          <a:bodyPr wrap="square" rtlCol="0" anchor="ctr">
            <a:spAutoFit/>
          </a:bodyPr>
          <a:lstStyle/>
          <a:p>
            <a:pPr algn="r" fontAlgn="auto">
              <a:spcBef>
                <a:spcPts val="0"/>
              </a:spcBef>
              <a:spcAft>
                <a:spcPts val="0"/>
              </a:spcAft>
            </a:pPr>
            <a:r>
              <a:rPr lang="en-US" sz="1400" b="1" dirty="0" smtClean="0">
                <a:latin typeface="+mn-lt"/>
                <a:cs typeface="+mn-cs"/>
              </a:rPr>
              <a:t>NOTE:  These estimates include individuals and families who are currently enrolled in grandfathered coverage</a:t>
            </a:r>
            <a:endParaRPr lang="en-US" sz="1400" b="1" dirty="0">
              <a:latin typeface="+mn-lt"/>
              <a:cs typeface="+mn-cs"/>
            </a:endParaRPr>
          </a:p>
        </p:txBody>
      </p:sp>
      <p:sp>
        <p:nvSpPr>
          <p:cNvPr id="6" name="TextBox 5"/>
          <p:cNvSpPr txBox="1"/>
          <p:nvPr/>
        </p:nvSpPr>
        <p:spPr>
          <a:xfrm>
            <a:off x="331304" y="6476283"/>
            <a:ext cx="3200400" cy="276999"/>
          </a:xfrm>
          <a:prstGeom prst="rect">
            <a:avLst/>
          </a:prstGeom>
          <a:noFill/>
        </p:spPr>
        <p:txBody>
          <a:bodyPr wrap="square" rtlCol="0" anchor="ctr">
            <a:spAutoFit/>
          </a:bodyPr>
          <a:lstStyle/>
          <a:p>
            <a:pPr fontAlgn="auto">
              <a:spcBef>
                <a:spcPts val="0"/>
              </a:spcBef>
              <a:spcAft>
                <a:spcPts val="0"/>
              </a:spcAft>
            </a:pPr>
            <a:r>
              <a:rPr lang="en-US" sz="1200" b="1" dirty="0" smtClean="0">
                <a:latin typeface="+mn-lt"/>
                <a:cs typeface="+mn-cs"/>
              </a:rPr>
              <a:t>Source:  ASPE Research Brief, February 2013</a:t>
            </a:r>
            <a:endParaRPr lang="en-US" sz="1200" b="1" dirty="0">
              <a:latin typeface="+mn-lt"/>
              <a:cs typeface="+mn-cs"/>
            </a:endParaRPr>
          </a:p>
        </p:txBody>
      </p:sp>
      <p:sp>
        <p:nvSpPr>
          <p:cNvPr id="7" name="Oval 6"/>
          <p:cNvSpPr/>
          <p:nvPr/>
        </p:nvSpPr>
        <p:spPr>
          <a:xfrm>
            <a:off x="6858000" y="5181600"/>
            <a:ext cx="1371600" cy="755710"/>
          </a:xfrm>
          <a:prstGeom prst="ellipse">
            <a:avLst/>
          </a:prstGeom>
          <a:noFill/>
          <a:ln w="5715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89621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p:nvPr>
        </p:nvSpPr>
        <p:spPr>
          <a:xfrm>
            <a:off x="0" y="0"/>
            <a:ext cx="9144000" cy="1295400"/>
          </a:xfrm>
        </p:spPr>
        <p:txBody>
          <a:bodyPr/>
          <a:lstStyle/>
          <a:p>
            <a:r>
              <a:rPr lang="en-US" sz="3600" b="1" cap="all" dirty="0" smtClean="0"/>
              <a:t> IN 2014:  MILLIONs MORE AMERICANS WILL have health coverage OPPORTUNITIES</a:t>
            </a:r>
          </a:p>
        </p:txBody>
      </p:sp>
      <p:cxnSp>
        <p:nvCxnSpPr>
          <p:cNvPr id="39938" name="AutoShape 3"/>
          <p:cNvCxnSpPr>
            <a:cxnSpLocks noChangeShapeType="1"/>
          </p:cNvCxnSpPr>
          <p:nvPr/>
        </p:nvCxnSpPr>
        <p:spPr bwMode="auto">
          <a:xfrm>
            <a:off x="5853997" y="5026957"/>
            <a:ext cx="0" cy="0"/>
          </a:xfrm>
          <a:prstGeom prst="straightConnector1">
            <a:avLst/>
          </a:prstGeom>
          <a:noFill/>
          <a:ln w="9525">
            <a:solidFill>
              <a:schemeClr val="tx1"/>
            </a:solidFill>
            <a:round/>
            <a:headEnd/>
            <a:tailEnd/>
          </a:ln>
        </p:spPr>
      </p:cxnSp>
      <p:sp>
        <p:nvSpPr>
          <p:cNvPr id="16" name="Rectangle 15"/>
          <p:cNvSpPr/>
          <p:nvPr/>
        </p:nvSpPr>
        <p:spPr>
          <a:xfrm>
            <a:off x="0" y="1738729"/>
            <a:ext cx="9067800" cy="3385542"/>
          </a:xfrm>
          <a:prstGeom prst="rect">
            <a:avLst/>
          </a:prstGeom>
        </p:spPr>
        <p:txBody>
          <a:bodyPr wrap="square">
            <a:spAutoFit/>
          </a:bodyPr>
          <a:lstStyle/>
          <a:p>
            <a:pPr marL="228600" indent="-457200">
              <a:spcAft>
                <a:spcPts val="1800"/>
              </a:spcAft>
              <a:buClr>
                <a:srgbClr val="666633"/>
              </a:buClr>
              <a:buFont typeface="Wingdings" pitchFamily="2" charset="2"/>
              <a:buChar char="è"/>
            </a:pPr>
            <a:r>
              <a:rPr lang="en-US" sz="3200" dirty="0" smtClean="0">
                <a:latin typeface="+mn-lt"/>
              </a:rPr>
              <a:t>  Currently, 37.9 Million Are Uninsured &lt;400% </a:t>
            </a:r>
            <a:r>
              <a:rPr lang="en-US" sz="3200" dirty="0" smtClean="0">
                <a:latin typeface="+mn-lt"/>
              </a:rPr>
              <a:t>FPL*</a:t>
            </a:r>
          </a:p>
          <a:p>
            <a:pPr marL="1143000" lvl="2" indent="-457200">
              <a:spcAft>
                <a:spcPts val="1800"/>
              </a:spcAft>
              <a:buClr>
                <a:srgbClr val="666633"/>
              </a:buClr>
              <a:buFont typeface="Calibri" pitchFamily="34" charset="0"/>
              <a:buChar char="•"/>
            </a:pPr>
            <a:r>
              <a:rPr lang="en-US" sz="3200" dirty="0" smtClean="0">
                <a:latin typeface="+mn-lt"/>
              </a:rPr>
              <a:t>18.0 </a:t>
            </a:r>
            <a:r>
              <a:rPr lang="en-US" sz="3200" dirty="0" smtClean="0">
                <a:latin typeface="+mn-lt"/>
              </a:rPr>
              <a:t>M – Medicaid expansion </a:t>
            </a:r>
            <a:r>
              <a:rPr lang="en-US" sz="3200" dirty="0" smtClean="0">
                <a:latin typeface="+mn-lt"/>
              </a:rPr>
              <a:t>eligible</a:t>
            </a:r>
          </a:p>
          <a:p>
            <a:pPr marL="1143000" lvl="2" indent="-457200">
              <a:spcAft>
                <a:spcPts val="1800"/>
              </a:spcAft>
              <a:buClr>
                <a:srgbClr val="666633"/>
              </a:buClr>
              <a:buFont typeface="Calibri" pitchFamily="34" charset="0"/>
              <a:buChar char="•"/>
            </a:pPr>
            <a:r>
              <a:rPr lang="en-US" sz="3200" dirty="0" smtClean="0">
                <a:latin typeface="+mn-lt"/>
              </a:rPr>
              <a:t>19.9 </a:t>
            </a:r>
            <a:r>
              <a:rPr lang="en-US" sz="3200" dirty="0" smtClean="0">
                <a:latin typeface="+mn-lt"/>
              </a:rPr>
              <a:t>M – ACA exchange eligible</a:t>
            </a:r>
            <a:r>
              <a:rPr lang="en-US" sz="3200" dirty="0" smtClean="0">
                <a:latin typeface="+mn-lt"/>
              </a:rPr>
              <a:t>**</a:t>
            </a:r>
          </a:p>
          <a:p>
            <a:pPr marL="1143000" lvl="2" indent="-457200">
              <a:spcAft>
                <a:spcPts val="1800"/>
              </a:spcAft>
              <a:buClr>
                <a:srgbClr val="666633"/>
              </a:buClr>
              <a:buFont typeface="Calibri" pitchFamily="34" charset="0"/>
              <a:buChar char="•"/>
            </a:pPr>
            <a:r>
              <a:rPr lang="en-US" sz="3200" b="1" i="1" dirty="0" smtClean="0">
                <a:solidFill>
                  <a:srgbClr val="800000"/>
                </a:solidFill>
                <a:latin typeface="+mn-lt"/>
              </a:rPr>
              <a:t>11.019 </a:t>
            </a:r>
            <a:r>
              <a:rPr lang="en-US" sz="3200" b="1" i="1" dirty="0" smtClean="0">
                <a:solidFill>
                  <a:srgbClr val="800000"/>
                </a:solidFill>
                <a:latin typeface="+mn-lt"/>
              </a:rPr>
              <a:t>M (29%) – Have BH </a:t>
            </a:r>
            <a:r>
              <a:rPr lang="en-US" sz="3200" b="1" i="1" dirty="0" smtClean="0">
                <a:solidFill>
                  <a:srgbClr val="800000"/>
                </a:solidFill>
                <a:latin typeface="+mn-lt"/>
              </a:rPr>
              <a:t>condition(s)</a:t>
            </a:r>
          </a:p>
          <a:p>
            <a:pPr marL="1143000" lvl="2" indent="-457200">
              <a:spcAft>
                <a:spcPts val="1800"/>
              </a:spcAft>
              <a:buClr>
                <a:srgbClr val="666633"/>
              </a:buClr>
              <a:buFont typeface="Calibri" pitchFamily="34" charset="0"/>
              <a:buChar char="•"/>
            </a:pPr>
            <a:r>
              <a:rPr lang="en-US" sz="2600" u="sng" dirty="0" smtClean="0">
                <a:latin typeface="+mn-lt"/>
                <a:hlinkClick r:id="rId3"/>
              </a:rPr>
              <a:t>http</a:t>
            </a:r>
            <a:r>
              <a:rPr lang="en-US" sz="2600" u="sng" dirty="0" smtClean="0">
                <a:latin typeface="+mn-lt"/>
                <a:hlinkClick r:id="rId3"/>
              </a:rPr>
              <a:t>://www.samhsa.gov/healthreform/enrollment.aspx</a:t>
            </a:r>
            <a:r>
              <a:rPr lang="en-US" sz="2600" dirty="0" smtClean="0">
                <a:latin typeface="+mn-lt"/>
              </a:rPr>
              <a:t>  </a:t>
            </a:r>
          </a:p>
        </p:txBody>
      </p:sp>
      <p:sp>
        <p:nvSpPr>
          <p:cNvPr id="3" name="TextBox 2"/>
          <p:cNvSpPr txBox="1"/>
          <p:nvPr/>
        </p:nvSpPr>
        <p:spPr>
          <a:xfrm>
            <a:off x="152400" y="6053433"/>
            <a:ext cx="6248400" cy="646331"/>
          </a:xfrm>
          <a:prstGeom prst="rect">
            <a:avLst/>
          </a:prstGeom>
          <a:noFill/>
        </p:spPr>
        <p:txBody>
          <a:bodyPr wrap="square" rtlCol="0" anchor="ctr">
            <a:spAutoFit/>
          </a:bodyPr>
          <a:lstStyle/>
          <a:p>
            <a:pPr fontAlgn="auto">
              <a:spcBef>
                <a:spcPts val="0"/>
              </a:spcBef>
              <a:spcAft>
                <a:spcPts val="0"/>
              </a:spcAft>
            </a:pPr>
            <a:r>
              <a:rPr lang="en-US" b="1" dirty="0">
                <a:latin typeface="+mn-lt"/>
                <a:cs typeface="+mn-cs"/>
              </a:rPr>
              <a:t>Source:  2010 NSDUH</a:t>
            </a:r>
          </a:p>
          <a:p>
            <a:pPr fontAlgn="auto">
              <a:spcBef>
                <a:spcPts val="0"/>
              </a:spcBef>
              <a:spcAft>
                <a:spcPts val="0"/>
              </a:spcAft>
            </a:pPr>
            <a:r>
              <a:rPr lang="en-US" b="1" dirty="0">
                <a:latin typeface="+mn-lt"/>
                <a:cs typeface="+mn-cs"/>
              </a:rPr>
              <a:t>**Eligible for premium tax credits and not eligible for Medicaid </a:t>
            </a:r>
            <a:endParaRPr lang="en-US" b="1" dirty="0">
              <a:latin typeface="+mn-lt"/>
              <a:cs typeface="+mn-cs"/>
            </a:endParaRPr>
          </a:p>
        </p:txBody>
      </p:sp>
    </p:spTree>
    <p:extLst>
      <p:ext uri="{BB962C8B-B14F-4D97-AF65-F5344CB8AC3E}">
        <p14:creationId xmlns:p14="http://schemas.microsoft.com/office/powerpoint/2010/main" val="6807720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76200"/>
            <a:ext cx="9144000" cy="1219200"/>
          </a:xfrm>
        </p:spPr>
        <p:txBody>
          <a:bodyPr/>
          <a:lstStyle/>
          <a:p>
            <a:r>
              <a:rPr lang="en-US" sz="4000" b="1" dirty="0" smtClean="0"/>
              <a:t>ACA:  HHS </a:t>
            </a:r>
            <a:br>
              <a:rPr lang="en-US" sz="4000" b="1" dirty="0" smtClean="0"/>
            </a:br>
            <a:r>
              <a:rPr lang="en-US" sz="4000" b="1" dirty="0" smtClean="0"/>
              <a:t>ENROLLMENT </a:t>
            </a:r>
            <a:r>
              <a:rPr lang="en-US" sz="4000" b="1" dirty="0" smtClean="0"/>
              <a:t>ASSISTANCE ACTIVITIES </a:t>
            </a:r>
            <a:endParaRPr lang="en-US" sz="5400" b="1" dirty="0" smtClean="0"/>
          </a:p>
        </p:txBody>
      </p:sp>
      <p:sp>
        <p:nvSpPr>
          <p:cNvPr id="16387" name="Content Placeholder 2"/>
          <p:cNvSpPr>
            <a:spLocks noGrp="1"/>
          </p:cNvSpPr>
          <p:nvPr>
            <p:ph idx="1"/>
          </p:nvPr>
        </p:nvSpPr>
        <p:spPr>
          <a:xfrm>
            <a:off x="304800" y="1600200"/>
            <a:ext cx="8686800" cy="5257800"/>
          </a:xfrm>
        </p:spPr>
        <p:txBody>
          <a:bodyPr/>
          <a:lstStyle/>
          <a:p>
            <a:pPr>
              <a:buClr>
                <a:srgbClr val="666633"/>
              </a:buClr>
            </a:pPr>
            <a:r>
              <a:rPr lang="en-US" sz="2400" dirty="0" smtClean="0"/>
              <a:t>Consumer Assistance Grants</a:t>
            </a:r>
          </a:p>
          <a:p>
            <a:pPr lvl="1">
              <a:buClr>
                <a:srgbClr val="666633"/>
              </a:buClr>
            </a:pPr>
            <a:r>
              <a:rPr lang="en-US" sz="2000" dirty="0"/>
              <a:t>Employed directly by Medicaid agency or Exchange entity</a:t>
            </a:r>
          </a:p>
          <a:p>
            <a:pPr lvl="1">
              <a:buClr>
                <a:srgbClr val="666633"/>
              </a:buClr>
            </a:pPr>
            <a:r>
              <a:rPr lang="en-US" sz="2000" dirty="0"/>
              <a:t>Support state development of appeals assistance services and claims dispute processes</a:t>
            </a:r>
          </a:p>
          <a:p>
            <a:pPr>
              <a:buClr>
                <a:srgbClr val="666633"/>
              </a:buClr>
            </a:pPr>
            <a:r>
              <a:rPr lang="en-US" sz="2400" dirty="0" smtClean="0"/>
              <a:t>Marketplace Assisters</a:t>
            </a:r>
          </a:p>
          <a:p>
            <a:pPr lvl="1">
              <a:buClr>
                <a:srgbClr val="666633"/>
              </a:buClr>
            </a:pPr>
            <a:r>
              <a:rPr lang="en-US" sz="2000" dirty="0"/>
              <a:t>Employed directly by Medicaid agency or Exchange entity, or funded by grant or contract to fulfill additional non-navigator assistance requirement</a:t>
            </a:r>
          </a:p>
          <a:p>
            <a:pPr>
              <a:buClr>
                <a:srgbClr val="666633"/>
              </a:buClr>
            </a:pPr>
            <a:r>
              <a:rPr lang="en-US" sz="2400" dirty="0" smtClean="0"/>
              <a:t>Navigator </a:t>
            </a:r>
            <a:r>
              <a:rPr lang="en-US" sz="2400" dirty="0"/>
              <a:t>P</a:t>
            </a:r>
            <a:r>
              <a:rPr lang="en-US" sz="2400" dirty="0" smtClean="0"/>
              <a:t>rogram </a:t>
            </a:r>
            <a:r>
              <a:rPr lang="en-US" sz="2400" dirty="0"/>
              <a:t>(2014</a:t>
            </a:r>
            <a:r>
              <a:rPr lang="en-US" sz="2400" dirty="0" smtClean="0"/>
              <a:t>)</a:t>
            </a:r>
          </a:p>
          <a:p>
            <a:pPr lvl="1">
              <a:buClr>
                <a:srgbClr val="666633"/>
              </a:buClr>
            </a:pPr>
            <a:r>
              <a:rPr lang="en-US" sz="2000" dirty="0"/>
              <a:t>Include at least one consumer-focused </a:t>
            </a:r>
            <a:r>
              <a:rPr lang="en-US" sz="2000" dirty="0" smtClean="0"/>
              <a:t>non-profit</a:t>
            </a:r>
          </a:p>
          <a:p>
            <a:pPr lvl="1">
              <a:buClr>
                <a:srgbClr val="666633"/>
              </a:buClr>
            </a:pPr>
            <a:r>
              <a:rPr lang="en-US" sz="2000" dirty="0"/>
              <a:t>Required for and financed by each </a:t>
            </a:r>
            <a:r>
              <a:rPr lang="en-US" sz="2000" dirty="0" smtClean="0"/>
              <a:t>Exchange</a:t>
            </a:r>
            <a:endParaRPr lang="en-US" sz="2400" dirty="0" smtClean="0"/>
          </a:p>
          <a:p>
            <a:pPr lvl="1">
              <a:buClr>
                <a:srgbClr val="666633"/>
              </a:buClr>
            </a:pPr>
            <a:r>
              <a:rPr lang="en-US" sz="2000" b="1" i="1" dirty="0" smtClean="0">
                <a:solidFill>
                  <a:srgbClr val="800000"/>
                </a:solidFill>
              </a:rPr>
              <a:t>FOA </a:t>
            </a:r>
            <a:r>
              <a:rPr lang="en-US" sz="2000" b="1" i="1" dirty="0">
                <a:solidFill>
                  <a:srgbClr val="800000"/>
                </a:solidFill>
              </a:rPr>
              <a:t>for FFE/SPE Navigators </a:t>
            </a:r>
            <a:r>
              <a:rPr lang="en-US" sz="2000" b="1" i="1" dirty="0" smtClean="0">
                <a:solidFill>
                  <a:srgbClr val="800000"/>
                </a:solidFill>
              </a:rPr>
              <a:t>out now</a:t>
            </a:r>
          </a:p>
          <a:p>
            <a:pPr lvl="1">
              <a:buClr>
                <a:srgbClr val="666633"/>
              </a:buClr>
            </a:pPr>
            <a:r>
              <a:rPr lang="en-US" sz="2000" dirty="0" smtClean="0"/>
              <a:t>At </a:t>
            </a:r>
            <a:r>
              <a:rPr lang="en-US" sz="2000" dirty="0"/>
              <a:t>least 13 States engaged in public planning work (Feb. 27, 2013) </a:t>
            </a:r>
          </a:p>
          <a:p>
            <a:pPr marL="457200" lvl="1" indent="0">
              <a:buClr>
                <a:srgbClr val="666633"/>
              </a:buClr>
              <a:buNone/>
            </a:pPr>
            <a:r>
              <a:rPr lang="en-US" sz="2000" dirty="0" smtClean="0"/>
              <a:t>     AR</a:t>
            </a:r>
            <a:r>
              <a:rPr lang="en-US" sz="2000" dirty="0"/>
              <a:t>, WA, WV, CA, CO, CT, DC, HI, MN, NV, OR, VT</a:t>
            </a:r>
          </a:p>
          <a:p>
            <a:pPr marL="457200" lvl="1" indent="0">
              <a:buClr>
                <a:srgbClr val="666633"/>
              </a:buClr>
              <a:buNone/>
            </a:pPr>
            <a:endParaRPr lang="en-US" sz="2000" dirty="0"/>
          </a:p>
          <a:p>
            <a:pPr>
              <a:buClr>
                <a:srgbClr val="666633"/>
              </a:buClr>
            </a:pPr>
            <a:endParaRPr lang="en-US" sz="2000" dirty="0"/>
          </a:p>
          <a:p>
            <a:pPr lvl="1">
              <a:buFontTx/>
              <a:buNone/>
            </a:pPr>
            <a:endParaRPr lang="en-US" sz="2000" dirty="0" smtClean="0"/>
          </a:p>
          <a:p>
            <a:endParaRPr lang="en-US" sz="2000" dirty="0" smtClean="0"/>
          </a:p>
        </p:txBody>
      </p:sp>
    </p:spTree>
    <p:extLst>
      <p:ext uri="{BB962C8B-B14F-4D97-AF65-F5344CB8AC3E}">
        <p14:creationId xmlns:p14="http://schemas.microsoft.com/office/powerpoint/2010/main" val="16952842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lstStyle/>
          <a:p>
            <a:r>
              <a:rPr lang="en-US" b="1" dirty="0" smtClean="0"/>
              <a:t>SAMHSA ENROLLMENT STRATEGY  </a:t>
            </a:r>
            <a:endParaRPr lang="en-US" b="1" dirty="0"/>
          </a:p>
        </p:txBody>
      </p:sp>
      <p:sp>
        <p:nvSpPr>
          <p:cNvPr id="3" name="Content Placeholder 2"/>
          <p:cNvSpPr>
            <a:spLocks noGrp="1"/>
          </p:cNvSpPr>
          <p:nvPr>
            <p:ph idx="1"/>
          </p:nvPr>
        </p:nvSpPr>
        <p:spPr>
          <a:xfrm>
            <a:off x="0" y="1600200"/>
            <a:ext cx="5943600" cy="5029200"/>
          </a:xfrm>
        </p:spPr>
        <p:txBody>
          <a:bodyPr/>
          <a:lstStyle/>
          <a:p>
            <a:pPr>
              <a:spcBef>
                <a:spcPts val="0"/>
              </a:spcBef>
              <a:spcAft>
                <a:spcPts val="1200"/>
              </a:spcAft>
              <a:buClr>
                <a:srgbClr val="666633"/>
              </a:buClr>
            </a:pPr>
            <a:r>
              <a:rPr lang="en-US" sz="2200" dirty="0" smtClean="0"/>
              <a:t>Collaborate </a:t>
            </a:r>
            <a:r>
              <a:rPr lang="en-US" sz="2200" dirty="0" smtClean="0"/>
              <a:t>w/national </a:t>
            </a:r>
            <a:r>
              <a:rPr lang="en-US" sz="2200" dirty="0" smtClean="0"/>
              <a:t>organizations whose members/constituents interact </a:t>
            </a:r>
            <a:r>
              <a:rPr lang="en-US" sz="2200" dirty="0"/>
              <a:t>regularly </a:t>
            </a:r>
            <a:r>
              <a:rPr lang="en-US" sz="2200" dirty="0" smtClean="0"/>
              <a:t>w/individuals </a:t>
            </a:r>
            <a:r>
              <a:rPr lang="en-US" sz="2200" dirty="0" smtClean="0"/>
              <a:t>who have M/SUDs to create and implement enrollment communication campaigns</a:t>
            </a:r>
            <a:endParaRPr lang="en-US" sz="2200" dirty="0"/>
          </a:p>
          <a:p>
            <a:pPr>
              <a:spcBef>
                <a:spcPts val="0"/>
              </a:spcBef>
              <a:spcAft>
                <a:spcPts val="1200"/>
              </a:spcAft>
              <a:buClr>
                <a:srgbClr val="666633"/>
              </a:buClr>
            </a:pPr>
            <a:r>
              <a:rPr lang="en-US" sz="2200" dirty="0" smtClean="0"/>
              <a:t>Promote and encourage use of CMS </a:t>
            </a:r>
            <a:r>
              <a:rPr lang="en-US" sz="2200" dirty="0" smtClean="0"/>
              <a:t>               marketing </a:t>
            </a:r>
            <a:r>
              <a:rPr lang="en-US" sz="2200" dirty="0" smtClean="0"/>
              <a:t>materials  </a:t>
            </a:r>
          </a:p>
          <a:p>
            <a:pPr>
              <a:spcBef>
                <a:spcPts val="0"/>
              </a:spcBef>
              <a:spcAft>
                <a:spcPts val="1200"/>
              </a:spcAft>
              <a:buClr>
                <a:srgbClr val="666633"/>
              </a:buClr>
            </a:pPr>
            <a:r>
              <a:rPr lang="en-US" sz="2200" dirty="0" smtClean="0"/>
              <a:t>Provide T/TA in developing enrollment communication campaigns using these materials</a:t>
            </a:r>
          </a:p>
          <a:p>
            <a:pPr>
              <a:spcBef>
                <a:spcPts val="0"/>
              </a:spcBef>
              <a:spcAft>
                <a:spcPts val="1200"/>
              </a:spcAft>
              <a:buClr>
                <a:srgbClr val="666633"/>
              </a:buClr>
            </a:pPr>
            <a:r>
              <a:rPr lang="en-US" sz="2200" dirty="0" smtClean="0"/>
              <a:t>Provide training to design and implement enrollment assistance activities</a:t>
            </a:r>
          </a:p>
          <a:p>
            <a:pPr>
              <a:spcBef>
                <a:spcPts val="0"/>
              </a:spcBef>
              <a:spcAft>
                <a:spcPts val="1200"/>
              </a:spcAft>
              <a:buClr>
                <a:srgbClr val="666633"/>
              </a:buClr>
            </a:pPr>
            <a:r>
              <a:rPr lang="en-US" sz="2200" dirty="0" smtClean="0"/>
              <a:t>Channel feedback and evaluate success</a:t>
            </a:r>
          </a:p>
          <a:p>
            <a:endParaRPr lang="en-US" sz="2200" dirty="0"/>
          </a:p>
        </p:txBody>
      </p:sp>
      <p:pic>
        <p:nvPicPr>
          <p:cNvPr id="174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052145"/>
            <a:ext cx="4114800" cy="404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9503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lstStyle/>
          <a:p>
            <a:r>
              <a:rPr lang="en-US" b="1" dirty="0" smtClean="0"/>
              <a:t>CHANGING HEALTH CARE ENVIRONMENT</a:t>
            </a:r>
            <a:endParaRPr lang="en-US" b="1" dirty="0"/>
          </a:p>
        </p:txBody>
      </p:sp>
      <p:sp>
        <p:nvSpPr>
          <p:cNvPr id="3" name="Content Placeholder 2"/>
          <p:cNvSpPr>
            <a:spLocks noGrp="1"/>
          </p:cNvSpPr>
          <p:nvPr>
            <p:ph idx="1"/>
          </p:nvPr>
        </p:nvSpPr>
        <p:spPr>
          <a:xfrm>
            <a:off x="228600" y="1524000"/>
            <a:ext cx="8686800" cy="5257800"/>
          </a:xfrm>
        </p:spPr>
        <p:txBody>
          <a:bodyPr/>
          <a:lstStyle/>
          <a:p>
            <a:pPr>
              <a:buClr>
                <a:srgbClr val="666633"/>
              </a:buClr>
            </a:pPr>
            <a:r>
              <a:rPr lang="en-US" b="1" i="1" dirty="0" smtClean="0">
                <a:solidFill>
                  <a:schemeClr val="accent2">
                    <a:lumMod val="50000"/>
                  </a:schemeClr>
                </a:solidFill>
              </a:rPr>
              <a:t>Prevention/Wellness</a:t>
            </a:r>
            <a:r>
              <a:rPr lang="en-US" dirty="0" smtClean="0"/>
              <a:t> Rather Than Illness</a:t>
            </a:r>
          </a:p>
          <a:p>
            <a:pPr>
              <a:buClr>
                <a:srgbClr val="666633"/>
              </a:buClr>
              <a:buNone/>
            </a:pPr>
            <a:endParaRPr lang="en-US" sz="1200" dirty="0" smtClean="0"/>
          </a:p>
          <a:p>
            <a:pPr>
              <a:buClr>
                <a:srgbClr val="666633"/>
              </a:buClr>
            </a:pPr>
            <a:r>
              <a:rPr lang="en-US" b="1" i="1" dirty="0" smtClean="0">
                <a:solidFill>
                  <a:schemeClr val="accent2">
                    <a:lumMod val="50000"/>
                  </a:schemeClr>
                </a:solidFill>
              </a:rPr>
              <a:t>Behavioral Health is </a:t>
            </a:r>
            <a:r>
              <a:rPr lang="en-US" dirty="0" smtClean="0"/>
              <a:t>Essential to </a:t>
            </a:r>
            <a:r>
              <a:rPr lang="en-US" b="1" i="1" dirty="0" smtClean="0">
                <a:solidFill>
                  <a:schemeClr val="accent2">
                    <a:lumMod val="50000"/>
                  </a:schemeClr>
                </a:solidFill>
              </a:rPr>
              <a:t>Health</a:t>
            </a:r>
          </a:p>
          <a:p>
            <a:pPr>
              <a:buClr>
                <a:srgbClr val="666633"/>
              </a:buClr>
              <a:buNone/>
            </a:pPr>
            <a:endParaRPr lang="en-US" sz="1200" b="1" i="1" dirty="0" smtClean="0">
              <a:solidFill>
                <a:schemeClr val="accent2">
                  <a:lumMod val="50000"/>
                </a:schemeClr>
              </a:solidFill>
            </a:endParaRPr>
          </a:p>
          <a:p>
            <a:pPr>
              <a:buClr>
                <a:srgbClr val="666633"/>
              </a:buClr>
            </a:pPr>
            <a:r>
              <a:rPr lang="en-US" b="1" i="1" dirty="0" smtClean="0">
                <a:solidFill>
                  <a:schemeClr val="accent2">
                    <a:lumMod val="50000"/>
                  </a:schemeClr>
                </a:solidFill>
              </a:rPr>
              <a:t>Quality</a:t>
            </a:r>
            <a:r>
              <a:rPr lang="en-US" b="1" dirty="0" smtClean="0"/>
              <a:t> </a:t>
            </a:r>
            <a:r>
              <a:rPr lang="en-US" dirty="0" smtClean="0"/>
              <a:t>Rather Than Quantity – saving costs through better care rather than less care</a:t>
            </a:r>
          </a:p>
          <a:p>
            <a:pPr>
              <a:buClr>
                <a:srgbClr val="666633"/>
              </a:buClr>
              <a:buNone/>
            </a:pPr>
            <a:endParaRPr lang="en-US" sz="1200" dirty="0" smtClean="0"/>
          </a:p>
          <a:p>
            <a:pPr>
              <a:buClr>
                <a:srgbClr val="666633"/>
              </a:buClr>
            </a:pPr>
            <a:r>
              <a:rPr lang="en-US" dirty="0" smtClean="0"/>
              <a:t>Inclusive – Everyone’s </a:t>
            </a:r>
            <a:r>
              <a:rPr lang="en-US" b="1" i="1" dirty="0" smtClean="0">
                <a:solidFill>
                  <a:schemeClr val="accent2">
                    <a:lumMod val="50000"/>
                  </a:schemeClr>
                </a:solidFill>
              </a:rPr>
              <a:t>Eligible</a:t>
            </a:r>
            <a:r>
              <a:rPr lang="en-US" b="1" i="1" dirty="0" smtClean="0"/>
              <a:t> </a:t>
            </a:r>
            <a:r>
              <a:rPr lang="en-US" dirty="0" smtClean="0"/>
              <a:t>for Something</a:t>
            </a:r>
          </a:p>
          <a:p>
            <a:pPr>
              <a:buClr>
                <a:srgbClr val="666633"/>
              </a:buClr>
              <a:buNone/>
            </a:pPr>
            <a:endParaRPr lang="en-US" sz="1200" dirty="0" smtClean="0"/>
          </a:p>
          <a:p>
            <a:pPr>
              <a:buClr>
                <a:srgbClr val="666633"/>
              </a:buClr>
            </a:pPr>
            <a:r>
              <a:rPr lang="en-US" b="1" i="1" dirty="0" smtClean="0">
                <a:solidFill>
                  <a:schemeClr val="accent2">
                    <a:lumMod val="50000"/>
                  </a:schemeClr>
                </a:solidFill>
              </a:rPr>
              <a:t>Public Payers’ Roles </a:t>
            </a:r>
            <a:r>
              <a:rPr lang="en-US" dirty="0" smtClean="0"/>
              <a:t>Changing</a:t>
            </a:r>
          </a:p>
          <a:p>
            <a:pPr>
              <a:buClr>
                <a:srgbClr val="666633"/>
              </a:buClr>
              <a:buNone/>
            </a:pPr>
            <a:endParaRPr lang="en-US" sz="1200" dirty="0" smtClean="0"/>
          </a:p>
          <a:p>
            <a:pPr>
              <a:buClr>
                <a:srgbClr val="666633"/>
              </a:buClr>
            </a:pPr>
            <a:r>
              <a:rPr lang="en-US" dirty="0" smtClean="0"/>
              <a:t>Implications for </a:t>
            </a:r>
            <a:r>
              <a:rPr lang="en-US" b="1" i="1" dirty="0" smtClean="0">
                <a:solidFill>
                  <a:schemeClr val="accent2">
                    <a:lumMod val="50000"/>
                  </a:schemeClr>
                </a:solidFill>
              </a:rPr>
              <a:t>State’s Role</a:t>
            </a:r>
            <a:endParaRPr lang="en-US" b="1" i="1" dirty="0" smtClean="0"/>
          </a:p>
          <a:p>
            <a:pPr>
              <a:buClr>
                <a:srgbClr val="666633"/>
              </a:buClr>
            </a:pPr>
            <a:endParaRPr lang="en-US" dirty="0" smtClean="0"/>
          </a:p>
          <a:p>
            <a:pPr>
              <a:buClr>
                <a:srgbClr val="666633"/>
              </a:buClr>
            </a:pPr>
            <a:endParaRPr lang="en-US" dirty="0" smtClean="0"/>
          </a:p>
          <a:p>
            <a:pPr>
              <a:buNone/>
            </a:pPr>
            <a:endParaRPr lang="en-US" b="1" i="1" dirty="0" smtClean="0">
              <a:solidFill>
                <a:schemeClr val="accent2">
                  <a:lumMod val="50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QUALIFIED HEALTH PLANS (QHPs)</a:t>
            </a:r>
            <a:endParaRPr lang="en-US" b="1" dirty="0"/>
          </a:p>
        </p:txBody>
      </p:sp>
      <p:sp>
        <p:nvSpPr>
          <p:cNvPr id="3" name="Content Placeholder 2"/>
          <p:cNvSpPr>
            <a:spLocks noGrp="1"/>
          </p:cNvSpPr>
          <p:nvPr>
            <p:ph idx="1"/>
          </p:nvPr>
        </p:nvSpPr>
        <p:spPr>
          <a:xfrm>
            <a:off x="228600" y="1676400"/>
            <a:ext cx="8915400" cy="5181600"/>
          </a:xfrm>
        </p:spPr>
        <p:txBody>
          <a:bodyPr/>
          <a:lstStyle/>
          <a:p>
            <a:pPr>
              <a:spcBef>
                <a:spcPts val="0"/>
              </a:spcBef>
              <a:spcAft>
                <a:spcPts val="400"/>
              </a:spcAft>
              <a:buClr>
                <a:srgbClr val="666633"/>
              </a:buClr>
            </a:pPr>
            <a:r>
              <a:rPr lang="en-US" dirty="0" smtClean="0"/>
              <a:t>Providers Sufficient to Deliver Services</a:t>
            </a:r>
          </a:p>
          <a:p>
            <a:pPr lvl="1">
              <a:spcBef>
                <a:spcPts val="0"/>
              </a:spcBef>
              <a:spcAft>
                <a:spcPts val="400"/>
              </a:spcAft>
              <a:buClr>
                <a:srgbClr val="666633"/>
              </a:buClr>
              <a:buFont typeface="Arial" pitchFamily="34" charset="0"/>
              <a:buChar char="•"/>
            </a:pPr>
            <a:r>
              <a:rPr lang="en-US" dirty="0" smtClean="0"/>
              <a:t>“Including mental health &amp; substance use disorders services”</a:t>
            </a:r>
          </a:p>
          <a:p>
            <a:pPr>
              <a:spcBef>
                <a:spcPts val="0"/>
              </a:spcBef>
              <a:spcAft>
                <a:spcPts val="400"/>
              </a:spcAft>
              <a:buClr>
                <a:srgbClr val="666633"/>
              </a:buClr>
            </a:pPr>
            <a:endParaRPr lang="en-US" sz="1200" dirty="0" smtClean="0"/>
          </a:p>
          <a:p>
            <a:pPr>
              <a:spcBef>
                <a:spcPts val="0"/>
              </a:spcBef>
              <a:spcAft>
                <a:spcPts val="400"/>
              </a:spcAft>
              <a:buClr>
                <a:srgbClr val="666633"/>
              </a:buClr>
            </a:pPr>
            <a:r>
              <a:rPr lang="en-US" dirty="0" smtClean="0"/>
              <a:t>MH Providers More Likely to be Experienced in Billing/Being Part of Networks than SA Providers</a:t>
            </a:r>
          </a:p>
          <a:p>
            <a:pPr>
              <a:spcBef>
                <a:spcPts val="0"/>
              </a:spcBef>
              <a:spcAft>
                <a:spcPts val="400"/>
              </a:spcAft>
              <a:buClr>
                <a:srgbClr val="666633"/>
              </a:buClr>
            </a:pPr>
            <a:endParaRPr lang="en-US" sz="1200" dirty="0" smtClean="0"/>
          </a:p>
          <a:p>
            <a:pPr>
              <a:spcBef>
                <a:spcPts val="0"/>
              </a:spcBef>
              <a:spcAft>
                <a:spcPts val="400"/>
              </a:spcAft>
              <a:buClr>
                <a:srgbClr val="666633"/>
              </a:buClr>
            </a:pPr>
            <a:r>
              <a:rPr lang="en-US" dirty="0" smtClean="0"/>
              <a:t>Community MH/SA Providers Heavily Dependent on Declining Fund Sources</a:t>
            </a:r>
          </a:p>
          <a:p>
            <a:pPr lvl="1">
              <a:spcBef>
                <a:spcPts val="0"/>
              </a:spcBef>
              <a:spcAft>
                <a:spcPts val="400"/>
              </a:spcAft>
              <a:buClr>
                <a:srgbClr val="666633"/>
              </a:buClr>
              <a:buFont typeface="Arial" pitchFamily="34" charset="0"/>
              <a:buChar char="•"/>
            </a:pPr>
            <a:r>
              <a:rPr lang="en-US" dirty="0" smtClean="0"/>
              <a:t>Non-insurance based federal, state, local, private pay</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a:xfrm>
            <a:off x="0" y="0"/>
            <a:ext cx="9144000" cy="1295400"/>
          </a:xfrm>
        </p:spPr>
        <p:txBody>
          <a:bodyPr/>
          <a:lstStyle/>
          <a:p>
            <a:r>
              <a:rPr lang="en-US" sz="4000" b="1" dirty="0" smtClean="0">
                <a:ea typeface="ＭＳ Ｐゴシック"/>
                <a:cs typeface="ＭＳ Ｐゴシック"/>
              </a:rPr>
              <a:t>PROVIDERS ACCEPTING HEALTH INSURANCE PAYMENTS</a:t>
            </a:r>
          </a:p>
        </p:txBody>
      </p:sp>
      <p:sp>
        <p:nvSpPr>
          <p:cNvPr id="1029" name="Content Placeholder 2"/>
          <p:cNvSpPr>
            <a:spLocks noGrp="1"/>
          </p:cNvSpPr>
          <p:nvPr>
            <p:ph idx="1"/>
          </p:nvPr>
        </p:nvSpPr>
        <p:spPr>
          <a:xfrm>
            <a:off x="0" y="1676400"/>
            <a:ext cx="4495800" cy="762000"/>
          </a:xfrm>
        </p:spPr>
        <p:txBody>
          <a:bodyPr/>
          <a:lstStyle/>
          <a:p>
            <a:pPr>
              <a:spcBef>
                <a:spcPts val="600"/>
              </a:spcBef>
              <a:spcAft>
                <a:spcPts val="1200"/>
              </a:spcAft>
              <a:buFont typeface="Arial" pitchFamily="34" charset="0"/>
              <a:buNone/>
            </a:pPr>
            <a:r>
              <a:rPr lang="en-US" sz="1800" b="1" dirty="0" smtClean="0">
                <a:ea typeface="ＭＳ Ｐゴシック"/>
                <a:cs typeface="ＭＳ Ｐゴシック"/>
              </a:rPr>
              <a:t>	SA TREATMENT FACILITIES ACCEPTANCE OF INSURANCE PAYMENTS *</a:t>
            </a:r>
          </a:p>
          <a:p>
            <a:pPr>
              <a:spcBef>
                <a:spcPts val="600"/>
              </a:spcBef>
              <a:spcAft>
                <a:spcPts val="1200"/>
              </a:spcAft>
              <a:buFont typeface="Arial" pitchFamily="34" charset="0"/>
              <a:buNone/>
            </a:pPr>
            <a:r>
              <a:rPr lang="en-US" sz="2500" b="1" dirty="0" smtClean="0">
                <a:ea typeface="ＭＳ Ｐゴシック"/>
                <a:cs typeface="ＭＳ Ｐゴシック"/>
              </a:rPr>
              <a:t> </a:t>
            </a:r>
            <a:endParaRPr lang="en-US" sz="1600" i="1" dirty="0" smtClean="0">
              <a:latin typeface="Times New Roman" pitchFamily="18" charset="0"/>
              <a:ea typeface="ＭＳ Ｐゴシック"/>
              <a:cs typeface="Times New Roman" pitchFamily="18" charset="0"/>
            </a:endParaRPr>
          </a:p>
          <a:p>
            <a:pPr>
              <a:buFont typeface="Arial" pitchFamily="34" charset="0"/>
              <a:buNone/>
            </a:pPr>
            <a:endParaRPr lang="en-US" sz="1600" i="1" dirty="0" smtClean="0">
              <a:latin typeface="Times New Roman" pitchFamily="18" charset="0"/>
              <a:ea typeface="ＭＳ Ｐゴシック"/>
              <a:cs typeface="Times New Roman" pitchFamily="18" charset="0"/>
            </a:endParaRPr>
          </a:p>
          <a:p>
            <a:pPr>
              <a:buFont typeface="Arial" pitchFamily="34" charset="0"/>
              <a:buNone/>
            </a:pPr>
            <a:endParaRPr lang="en-US" sz="1600" i="1" dirty="0" smtClean="0">
              <a:latin typeface="Times New Roman" pitchFamily="18" charset="0"/>
              <a:ea typeface="ＭＳ Ｐゴシック"/>
              <a:cs typeface="Times New Roman" pitchFamily="18" charset="0"/>
            </a:endParaRPr>
          </a:p>
          <a:p>
            <a:pPr>
              <a:buFont typeface="Arial" pitchFamily="34" charset="0"/>
              <a:buNone/>
            </a:pPr>
            <a:endParaRPr lang="en-US" sz="1600" i="1" dirty="0" smtClean="0">
              <a:latin typeface="Times New Roman" pitchFamily="18" charset="0"/>
              <a:ea typeface="ＭＳ Ｐゴシック"/>
              <a:cs typeface="Times New Roman" pitchFamily="18" charset="0"/>
            </a:endParaRPr>
          </a:p>
          <a:p>
            <a:pPr>
              <a:buFont typeface="Arial" pitchFamily="34" charset="0"/>
              <a:buNone/>
            </a:pPr>
            <a:endParaRPr lang="en-US" sz="1600" i="1" dirty="0" smtClean="0">
              <a:latin typeface="Times New Roman" pitchFamily="18" charset="0"/>
              <a:ea typeface="ＭＳ Ｐゴシック"/>
              <a:cs typeface="Times New Roman" pitchFamily="18" charset="0"/>
            </a:endParaRPr>
          </a:p>
          <a:p>
            <a:pPr>
              <a:buFont typeface="Arial" pitchFamily="34" charset="0"/>
              <a:buNone/>
            </a:pPr>
            <a:endParaRPr lang="en-US" sz="1600" i="1" dirty="0" smtClean="0">
              <a:ea typeface="ＭＳ Ｐゴシック"/>
              <a:cs typeface="ＭＳ Ｐゴシック"/>
            </a:endParaRPr>
          </a:p>
          <a:p>
            <a:pPr>
              <a:buFont typeface="Arial" pitchFamily="34" charset="0"/>
              <a:buNone/>
            </a:pPr>
            <a:endParaRPr lang="en-US" sz="1600" i="1" dirty="0" smtClean="0">
              <a:latin typeface="Times New Roman" pitchFamily="18" charset="0"/>
              <a:ea typeface="ＭＳ Ｐゴシック"/>
              <a:cs typeface="Times New Roman" pitchFamily="18" charset="0"/>
            </a:endParaRPr>
          </a:p>
          <a:p>
            <a:pPr>
              <a:buFont typeface="Arial" pitchFamily="34" charset="0"/>
              <a:buNone/>
            </a:pPr>
            <a:endParaRPr lang="en-US" sz="1600" i="1" dirty="0" smtClean="0">
              <a:latin typeface="Times New Roman" pitchFamily="18" charset="0"/>
              <a:ea typeface="ＭＳ Ｐゴシック"/>
              <a:cs typeface="Times New Roman" pitchFamily="18" charset="0"/>
            </a:endParaRPr>
          </a:p>
          <a:p>
            <a:pPr>
              <a:buFont typeface="Arial" pitchFamily="34" charset="0"/>
              <a:buNone/>
            </a:pPr>
            <a:endParaRPr lang="en-US" sz="1600" i="1" dirty="0" smtClean="0">
              <a:latin typeface="Times New Roman" pitchFamily="18" charset="0"/>
              <a:ea typeface="ＭＳ Ｐゴシック"/>
              <a:cs typeface="Times New Roman" pitchFamily="18" charset="0"/>
            </a:endParaRPr>
          </a:p>
          <a:p>
            <a:pPr>
              <a:buFont typeface="Arial" pitchFamily="34" charset="0"/>
              <a:buNone/>
            </a:pPr>
            <a:endParaRPr lang="en-US" sz="1600" i="1" dirty="0" smtClean="0">
              <a:latin typeface="Times New Roman" pitchFamily="18" charset="0"/>
              <a:ea typeface="ＭＳ Ｐゴシック"/>
              <a:cs typeface="Times New Roman" pitchFamily="18" charset="0"/>
            </a:endParaRPr>
          </a:p>
          <a:p>
            <a:pPr>
              <a:buFont typeface="Arial" pitchFamily="34" charset="0"/>
              <a:buNone/>
            </a:pPr>
            <a:endParaRPr lang="en-US" sz="1600" i="1" dirty="0" smtClean="0">
              <a:latin typeface="Times New Roman" pitchFamily="18" charset="0"/>
              <a:ea typeface="ＭＳ Ｐゴシック"/>
              <a:cs typeface="Times New Roman" pitchFamily="18" charset="0"/>
            </a:endParaRPr>
          </a:p>
          <a:p>
            <a:pPr>
              <a:buFont typeface="Arial" pitchFamily="34" charset="0"/>
              <a:buNone/>
            </a:pPr>
            <a:endParaRPr lang="en-US" sz="1600" i="1" dirty="0" smtClean="0">
              <a:latin typeface="Times New Roman" pitchFamily="18" charset="0"/>
              <a:ea typeface="ＭＳ Ｐゴシック"/>
              <a:cs typeface="Times New Roman" pitchFamily="18" charset="0"/>
            </a:endParaRPr>
          </a:p>
          <a:p>
            <a:pPr>
              <a:buFont typeface="Arial" pitchFamily="34" charset="0"/>
              <a:buNone/>
            </a:pPr>
            <a:endParaRPr lang="en-US" sz="1600" i="1" dirty="0" smtClean="0">
              <a:latin typeface="Times New Roman" pitchFamily="18" charset="0"/>
              <a:ea typeface="ＭＳ Ｐゴシック"/>
              <a:cs typeface="Times New Roman" pitchFamily="18" charset="0"/>
            </a:endParaRPr>
          </a:p>
          <a:p>
            <a:pPr>
              <a:buFont typeface="Arial" pitchFamily="34" charset="0"/>
              <a:buNone/>
            </a:pPr>
            <a:endParaRPr lang="en-US" sz="1600" i="1" dirty="0" smtClean="0">
              <a:latin typeface="Times New Roman" pitchFamily="18" charset="0"/>
              <a:ea typeface="ＭＳ Ｐゴシック"/>
              <a:cs typeface="Times New Roman" pitchFamily="18" charset="0"/>
            </a:endParaRPr>
          </a:p>
          <a:p>
            <a:endParaRPr lang="en-US" sz="1600" dirty="0" smtClean="0">
              <a:ea typeface="ＭＳ Ｐゴシック"/>
              <a:cs typeface="ＭＳ Ｐゴシック"/>
            </a:endParaRPr>
          </a:p>
        </p:txBody>
      </p:sp>
      <p:graphicFrame>
        <p:nvGraphicFramePr>
          <p:cNvPr id="1026" name="Chart 6"/>
          <p:cNvGraphicFramePr>
            <a:graphicFrameLocks/>
          </p:cNvGraphicFramePr>
          <p:nvPr/>
        </p:nvGraphicFramePr>
        <p:xfrm>
          <a:off x="0" y="2362200"/>
          <a:ext cx="4521200" cy="4216400"/>
        </p:xfrm>
        <a:graphic>
          <a:graphicData uri="http://schemas.openxmlformats.org/presentationml/2006/ole">
            <mc:AlternateContent xmlns:mc="http://schemas.openxmlformats.org/markup-compatibility/2006">
              <mc:Choice xmlns:v="urn:schemas-microsoft-com:vml" Requires="v">
                <p:oleObj spid="_x0000_s3100" name="Chart" r:id="rId4" imgW="4517528" imgH="3682303" progId="Excel.Sheet.8">
                  <p:embed/>
                </p:oleObj>
              </mc:Choice>
              <mc:Fallback>
                <p:oleObj name="Chart" r:id="rId4" imgW="4517528" imgH="3682303" progId="Excel.Sheet.8">
                  <p:embed/>
                  <p:pic>
                    <p:nvPicPr>
                      <p:cNvPr id="0" name="Picture 2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362200"/>
                        <a:ext cx="4521200" cy="421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1" name="TextBox 7"/>
          <p:cNvSpPr txBox="1">
            <a:spLocks noChangeArrowheads="1"/>
          </p:cNvSpPr>
          <p:nvPr/>
        </p:nvSpPr>
        <p:spPr bwMode="auto">
          <a:xfrm>
            <a:off x="0" y="6488113"/>
            <a:ext cx="6629400" cy="646112"/>
          </a:xfrm>
          <a:prstGeom prst="rect">
            <a:avLst/>
          </a:prstGeom>
          <a:noFill/>
          <a:ln w="9525">
            <a:noFill/>
            <a:miter lim="800000"/>
            <a:headEnd/>
            <a:tailEnd/>
          </a:ln>
        </p:spPr>
        <p:txBody>
          <a:bodyPr>
            <a:spAutoFit/>
          </a:bodyPr>
          <a:lstStyle/>
          <a:p>
            <a:r>
              <a:rPr lang="en-US" i="1" dirty="0" smtClean="0">
                <a:solidFill>
                  <a:prstClr val="black"/>
                </a:solidFill>
                <a:latin typeface="Times New Roman" pitchFamily="18" charset="0"/>
                <a:cs typeface="Times New Roman" pitchFamily="18" charset="0"/>
              </a:rPr>
              <a:t>*Source:  NSATSS      </a:t>
            </a:r>
            <a:r>
              <a:rPr lang="en-US" dirty="0" smtClean="0">
                <a:solidFill>
                  <a:prstClr val="black"/>
                </a:solidFill>
                <a:latin typeface="Times New Roman" pitchFamily="18" charset="0"/>
                <a:cs typeface="Times New Roman" pitchFamily="18" charset="0"/>
              </a:rPr>
              <a:t>**</a:t>
            </a:r>
            <a:r>
              <a:rPr lang="en-US" i="1" dirty="0" smtClean="0">
                <a:solidFill>
                  <a:prstClr val="black"/>
                </a:solidFill>
                <a:latin typeface="Times New Roman" pitchFamily="18" charset="0"/>
                <a:cs typeface="Times New Roman" pitchFamily="18" charset="0"/>
              </a:rPr>
              <a:t>Source: 2011 NCCBH  BH Salary Survey</a:t>
            </a:r>
            <a:endParaRPr lang="en-US" i="1" dirty="0" smtClean="0">
              <a:solidFill>
                <a:prstClr val="black"/>
              </a:solidFill>
            </a:endParaRPr>
          </a:p>
          <a:p>
            <a:pPr>
              <a:buFont typeface="Arial" pitchFamily="34" charset="0"/>
              <a:buNone/>
            </a:pPr>
            <a:endParaRPr lang="en-US" i="1" dirty="0" smtClean="0">
              <a:solidFill>
                <a:prstClr val="black"/>
              </a:solidFill>
            </a:endParaRPr>
          </a:p>
        </p:txBody>
      </p:sp>
      <p:graphicFrame>
        <p:nvGraphicFramePr>
          <p:cNvPr id="1027" name="Chart 8"/>
          <p:cNvGraphicFramePr>
            <a:graphicFrameLocks/>
          </p:cNvGraphicFramePr>
          <p:nvPr/>
        </p:nvGraphicFramePr>
        <p:xfrm>
          <a:off x="4267200" y="2159000"/>
          <a:ext cx="4699000" cy="3708400"/>
        </p:xfrm>
        <a:graphic>
          <a:graphicData uri="http://schemas.openxmlformats.org/presentationml/2006/ole">
            <mc:AlternateContent xmlns:mc="http://schemas.openxmlformats.org/markup-compatibility/2006">
              <mc:Choice xmlns:v="urn:schemas-microsoft-com:vml" Requires="v">
                <p:oleObj spid="_x0000_s3101" r:id="rId6" imgW="4218798" imgH="3328704" progId="Excel.Sheet.8">
                  <p:embed/>
                </p:oleObj>
              </mc:Choice>
              <mc:Fallback>
                <p:oleObj r:id="rId6" imgW="4218798" imgH="3328704" progId="Excel.Sheet.8">
                  <p:embed/>
                  <p:pic>
                    <p:nvPicPr>
                      <p:cNvPr id="0" name="Picture 2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2159000"/>
                        <a:ext cx="4699000" cy="370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9"/>
          <p:cNvSpPr>
            <a:spLocks noChangeArrowheads="1"/>
          </p:cNvSpPr>
          <p:nvPr/>
        </p:nvSpPr>
        <p:spPr bwMode="auto">
          <a:xfrm>
            <a:off x="4724400" y="1905000"/>
            <a:ext cx="4108450" cy="369888"/>
          </a:xfrm>
          <a:prstGeom prst="rect">
            <a:avLst/>
          </a:prstGeom>
          <a:noFill/>
          <a:ln w="9525">
            <a:noFill/>
            <a:miter lim="800000"/>
            <a:headEnd/>
            <a:tailEnd/>
          </a:ln>
        </p:spPr>
        <p:txBody>
          <a:bodyPr wrap="none">
            <a:spAutoFit/>
          </a:bodyPr>
          <a:lstStyle/>
          <a:p>
            <a:r>
              <a:rPr lang="en-US" b="1" dirty="0" smtClean="0">
                <a:solidFill>
                  <a:prstClr val="black"/>
                </a:solidFill>
              </a:rPr>
              <a:t>SOURCE OF FUNDS FOR CMHCS</a:t>
            </a:r>
            <a:r>
              <a:rPr lang="en-US" b="1" dirty="0" smtClean="0">
                <a:solidFill>
                  <a:prstClr val="black"/>
                </a:solidFill>
                <a:latin typeface="Times New Roman" pitchFamily="18" charset="0"/>
                <a:cs typeface="Times New Roman" pitchFamily="18" charset="0"/>
              </a:rPr>
              <a:t>**</a:t>
            </a:r>
            <a:endParaRPr lang="en-US" dirty="0" smtClean="0">
              <a:solidFill>
                <a:prstClr val="black"/>
              </a:solidFill>
            </a:endParaRPr>
          </a:p>
        </p:txBody>
      </p:sp>
    </p:spTree>
    <p:extLst>
      <p:ext uri="{BB962C8B-B14F-4D97-AF65-F5344CB8AC3E}">
        <p14:creationId xmlns:p14="http://schemas.microsoft.com/office/powerpoint/2010/main" val="28701940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152400"/>
            <a:ext cx="8229600" cy="1020762"/>
          </a:xfrm>
        </p:spPr>
        <p:txBody>
          <a:bodyPr/>
          <a:lstStyle/>
          <a:p>
            <a:r>
              <a:rPr lang="en-US" sz="4000" b="1" dirty="0" smtClean="0"/>
              <a:t>FOCUS:  PROVIDER READINESS</a:t>
            </a:r>
            <a:br>
              <a:rPr lang="en-US" sz="4000" b="1" dirty="0" smtClean="0"/>
            </a:br>
            <a:r>
              <a:rPr lang="en-US" sz="4000" b="1" dirty="0" err="1" smtClean="0"/>
              <a:t>BHbusiness</a:t>
            </a:r>
            <a:r>
              <a:rPr lang="en-US" sz="4000" b="1" dirty="0" smtClean="0"/>
              <a:t> Networks </a:t>
            </a:r>
          </a:p>
        </p:txBody>
      </p:sp>
      <p:sp>
        <p:nvSpPr>
          <p:cNvPr id="3" name="Content Placeholder 2"/>
          <p:cNvSpPr>
            <a:spLocks noGrp="1"/>
          </p:cNvSpPr>
          <p:nvPr>
            <p:ph idx="1"/>
          </p:nvPr>
        </p:nvSpPr>
        <p:spPr>
          <a:xfrm>
            <a:off x="304800" y="1600200"/>
            <a:ext cx="8686800" cy="4876800"/>
          </a:xfrm>
        </p:spPr>
        <p:txBody>
          <a:bodyPr>
            <a:noAutofit/>
          </a:bodyPr>
          <a:lstStyle/>
          <a:p>
            <a:pPr>
              <a:buClr>
                <a:srgbClr val="666633"/>
              </a:buClr>
              <a:defRPr/>
            </a:pPr>
            <a:r>
              <a:rPr lang="en-US" sz="2400" dirty="0"/>
              <a:t>P</a:t>
            </a:r>
            <a:r>
              <a:rPr lang="en-US" sz="2400" dirty="0" smtClean="0"/>
              <a:t>artnership </a:t>
            </a:r>
            <a:r>
              <a:rPr lang="en-US" sz="2400" dirty="0"/>
              <a:t>between SAAS, NIATx, the National Council, and </a:t>
            </a:r>
            <a:r>
              <a:rPr lang="en-US" sz="2400" dirty="0" smtClean="0"/>
              <a:t>Advocates for Human Potential (AHP)</a:t>
            </a:r>
          </a:p>
          <a:p>
            <a:pPr marL="0" indent="0">
              <a:buClr>
                <a:srgbClr val="666633"/>
              </a:buClr>
              <a:buNone/>
              <a:defRPr/>
            </a:pPr>
            <a:endParaRPr lang="en-US" sz="2400" dirty="0" smtClean="0"/>
          </a:p>
          <a:p>
            <a:pPr>
              <a:buClr>
                <a:srgbClr val="666633"/>
              </a:buClr>
              <a:defRPr/>
            </a:pPr>
            <a:r>
              <a:rPr lang="en-US" sz="2400" dirty="0" smtClean="0"/>
              <a:t>TA to help 900+ provider orgs/year in 5 areas of practice</a:t>
            </a:r>
          </a:p>
          <a:p>
            <a:pPr lvl="1">
              <a:buClr>
                <a:srgbClr val="666633"/>
              </a:buClr>
              <a:buFont typeface="Wingdings" pitchFamily="2" charset="2"/>
              <a:buChar char=""/>
              <a:defRPr/>
            </a:pPr>
            <a:r>
              <a:rPr lang="en-US" sz="2400" dirty="0" smtClean="0"/>
              <a:t>Strategic business planning in an era of health reform</a:t>
            </a:r>
          </a:p>
          <a:p>
            <a:pPr lvl="1">
              <a:buClr>
                <a:srgbClr val="666633"/>
              </a:buClr>
              <a:buFont typeface="Wingdings" pitchFamily="2" charset="2"/>
              <a:buChar char=""/>
              <a:defRPr/>
            </a:pPr>
            <a:r>
              <a:rPr lang="en-US" sz="2400" dirty="0" smtClean="0"/>
              <a:t>3rd-party contract negotiations</a:t>
            </a:r>
          </a:p>
          <a:p>
            <a:pPr lvl="1">
              <a:buClr>
                <a:srgbClr val="666633"/>
              </a:buClr>
              <a:buFont typeface="Wingdings" pitchFamily="2" charset="2"/>
              <a:buChar char=""/>
              <a:defRPr/>
            </a:pPr>
            <a:r>
              <a:rPr lang="en-US" sz="2400" dirty="0" smtClean="0"/>
              <a:t>3rd-party billing and compliance</a:t>
            </a:r>
          </a:p>
          <a:p>
            <a:pPr lvl="1">
              <a:buClr>
                <a:srgbClr val="666633"/>
              </a:buClr>
              <a:buFont typeface="Wingdings" pitchFamily="2" charset="2"/>
              <a:buChar char=""/>
              <a:defRPr/>
            </a:pPr>
            <a:r>
              <a:rPr lang="en-US" sz="2400" dirty="0" smtClean="0"/>
              <a:t>Health insurance eligibility                         determinations and enrollment</a:t>
            </a:r>
          </a:p>
          <a:p>
            <a:pPr lvl="1">
              <a:buClr>
                <a:srgbClr val="666633"/>
              </a:buClr>
              <a:buFont typeface="Wingdings" pitchFamily="2" charset="2"/>
              <a:buChar char=""/>
              <a:defRPr/>
            </a:pPr>
            <a:r>
              <a:rPr lang="en-US" sz="2400" dirty="0" smtClean="0"/>
              <a:t>Health information technology adoption</a:t>
            </a:r>
          </a:p>
          <a:p>
            <a:pPr marL="457200" lvl="1" indent="0">
              <a:buClr>
                <a:srgbClr val="666633"/>
              </a:buClr>
              <a:buNone/>
              <a:defRPr/>
            </a:pPr>
            <a:endParaRPr lang="en-US" sz="2400" dirty="0" smtClean="0"/>
          </a:p>
          <a:p>
            <a:pPr>
              <a:buNone/>
              <a:defRPr/>
            </a:pPr>
            <a:endParaRPr lang="en-US" sz="2400" dirty="0" smtClean="0"/>
          </a:p>
          <a:p>
            <a:pPr>
              <a:defRPr/>
            </a:pPr>
            <a:endParaRPr lang="en-US" sz="2400" dirty="0" smtClean="0"/>
          </a:p>
          <a:p>
            <a:pPr lvl="2">
              <a:defRPr/>
            </a:pPr>
            <a:endParaRPr lang="en-US" dirty="0" smtClean="0"/>
          </a:p>
          <a:p>
            <a:pPr lvl="2">
              <a:defRPr/>
            </a:pPr>
            <a:endParaRPr lang="en-US" dirty="0" smtClean="0"/>
          </a:p>
          <a:p>
            <a:pPr>
              <a:defRPr/>
            </a:pPr>
            <a:endParaRPr lang="en-US" sz="2400" dirty="0"/>
          </a:p>
        </p:txBody>
      </p:sp>
      <p:pic>
        <p:nvPicPr>
          <p:cNvPr id="1638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09" t="14478" r="3506"/>
          <a:stretch/>
        </p:blipFill>
        <p:spPr bwMode="auto">
          <a:xfrm>
            <a:off x="5257800" y="3429000"/>
            <a:ext cx="3554126" cy="223214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p14="http://schemas.microsoft.com/office/powerpoint/2010/main" val="342351082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lstStyle/>
          <a:p>
            <a:r>
              <a:rPr lang="en-US" sz="4000" b="1" dirty="0" smtClean="0"/>
              <a:t>BH AND PRIMARY CARE </a:t>
            </a:r>
            <a:r>
              <a:rPr lang="en-US" sz="4000" b="1" dirty="0" smtClean="0"/>
              <a:t>INTEGRATION:  </a:t>
            </a:r>
            <a:r>
              <a:rPr lang="en-US" sz="4000" b="1" dirty="0" smtClean="0"/>
              <a:t>SAMHSA, HRSA, AHRQ, CMS/CMMI</a:t>
            </a:r>
            <a:endParaRPr lang="en-US" sz="4000" b="1" dirty="0"/>
          </a:p>
        </p:txBody>
      </p:sp>
      <p:sp>
        <p:nvSpPr>
          <p:cNvPr id="3" name="Content Placeholder 2"/>
          <p:cNvSpPr>
            <a:spLocks noGrp="1"/>
          </p:cNvSpPr>
          <p:nvPr>
            <p:ph idx="1"/>
          </p:nvPr>
        </p:nvSpPr>
        <p:spPr>
          <a:xfrm>
            <a:off x="304800" y="1600200"/>
            <a:ext cx="8534400" cy="5257800"/>
          </a:xfrm>
        </p:spPr>
        <p:txBody>
          <a:bodyPr/>
          <a:lstStyle/>
          <a:p>
            <a:pPr>
              <a:spcBef>
                <a:spcPts val="0"/>
              </a:spcBef>
              <a:spcAft>
                <a:spcPts val="0"/>
              </a:spcAft>
              <a:buClr>
                <a:srgbClr val="666633"/>
              </a:buClr>
            </a:pPr>
            <a:r>
              <a:rPr lang="en-US" sz="2800" dirty="0" smtClean="0"/>
              <a:t>Joint or Coordinated Products, TA, Grants</a:t>
            </a:r>
          </a:p>
          <a:p>
            <a:pPr>
              <a:spcBef>
                <a:spcPts val="0"/>
              </a:spcBef>
              <a:spcAft>
                <a:spcPts val="0"/>
              </a:spcAft>
              <a:buClr>
                <a:srgbClr val="666633"/>
              </a:buClr>
              <a:buNone/>
            </a:pPr>
            <a:endParaRPr lang="en-US" sz="1200" dirty="0" smtClean="0"/>
          </a:p>
          <a:p>
            <a:pPr>
              <a:spcBef>
                <a:spcPts val="0"/>
              </a:spcBef>
              <a:spcAft>
                <a:spcPts val="0"/>
              </a:spcAft>
              <a:buClr>
                <a:srgbClr val="666633"/>
              </a:buClr>
            </a:pPr>
            <a:r>
              <a:rPr lang="en-US" sz="2800" dirty="0" smtClean="0"/>
              <a:t>Models </a:t>
            </a:r>
            <a:r>
              <a:rPr lang="en-US" sz="2800" dirty="0"/>
              <a:t>of </a:t>
            </a:r>
            <a:r>
              <a:rPr lang="en-US" sz="2800" dirty="0" smtClean="0"/>
              <a:t>Integrated Care</a:t>
            </a:r>
          </a:p>
          <a:p>
            <a:pPr lvl="1">
              <a:spcBef>
                <a:spcPts val="0"/>
              </a:spcBef>
              <a:spcAft>
                <a:spcPts val="0"/>
              </a:spcAft>
              <a:buClr>
                <a:srgbClr val="666633"/>
              </a:buClr>
            </a:pPr>
            <a:r>
              <a:rPr lang="en-US" sz="2400" dirty="0" smtClean="0"/>
              <a:t>Primary – SBIRT approach; integrated care approach</a:t>
            </a:r>
          </a:p>
          <a:p>
            <a:pPr lvl="1">
              <a:spcBef>
                <a:spcPts val="0"/>
              </a:spcBef>
              <a:spcAft>
                <a:spcPts val="0"/>
              </a:spcAft>
              <a:buClr>
                <a:srgbClr val="666633"/>
              </a:buClr>
            </a:pPr>
            <a:r>
              <a:rPr lang="en-US" sz="2400" dirty="0" smtClean="0"/>
              <a:t>Specialty – Before, After or AS primary care</a:t>
            </a:r>
          </a:p>
          <a:p>
            <a:pPr lvl="1">
              <a:spcBef>
                <a:spcPts val="0"/>
              </a:spcBef>
              <a:spcAft>
                <a:spcPts val="0"/>
              </a:spcAft>
              <a:buClr>
                <a:srgbClr val="666633"/>
              </a:buClr>
              <a:buNone/>
            </a:pPr>
            <a:endParaRPr lang="en-US" sz="1200" dirty="0"/>
          </a:p>
          <a:p>
            <a:pPr>
              <a:spcBef>
                <a:spcPts val="0"/>
              </a:spcBef>
              <a:spcAft>
                <a:spcPts val="0"/>
              </a:spcAft>
              <a:buClr>
                <a:srgbClr val="666633"/>
              </a:buClr>
            </a:pPr>
            <a:r>
              <a:rPr lang="en-US" sz="2800" dirty="0" smtClean="0"/>
              <a:t>Clinical Practice Issues</a:t>
            </a:r>
          </a:p>
          <a:p>
            <a:pPr lvl="1">
              <a:spcBef>
                <a:spcPts val="0"/>
              </a:spcBef>
              <a:spcAft>
                <a:spcPts val="0"/>
              </a:spcAft>
              <a:buClr>
                <a:srgbClr val="666633"/>
              </a:buClr>
            </a:pPr>
            <a:r>
              <a:rPr lang="en-US" sz="2400" dirty="0" smtClean="0"/>
              <a:t>Capacity</a:t>
            </a:r>
          </a:p>
          <a:p>
            <a:pPr lvl="1">
              <a:spcBef>
                <a:spcPts val="0"/>
              </a:spcBef>
              <a:spcAft>
                <a:spcPts val="0"/>
              </a:spcAft>
              <a:buClr>
                <a:srgbClr val="666633"/>
              </a:buClr>
            </a:pPr>
            <a:r>
              <a:rPr lang="en-US" sz="2400" dirty="0" smtClean="0"/>
              <a:t>Workforce competencies</a:t>
            </a:r>
          </a:p>
          <a:p>
            <a:pPr lvl="1">
              <a:spcBef>
                <a:spcPts val="0"/>
              </a:spcBef>
              <a:spcAft>
                <a:spcPts val="0"/>
              </a:spcAft>
              <a:buClr>
                <a:srgbClr val="666633"/>
              </a:buClr>
            </a:pPr>
            <a:r>
              <a:rPr lang="en-US" sz="2400" dirty="0" smtClean="0"/>
              <a:t>System issues</a:t>
            </a:r>
          </a:p>
          <a:p>
            <a:pPr lvl="1">
              <a:spcBef>
                <a:spcPts val="0"/>
              </a:spcBef>
              <a:spcAft>
                <a:spcPts val="0"/>
              </a:spcAft>
              <a:buClr>
                <a:srgbClr val="666633"/>
              </a:buClr>
            </a:pPr>
            <a:r>
              <a:rPr lang="en-US" sz="2400" dirty="0" smtClean="0"/>
              <a:t>Office flow issues</a:t>
            </a:r>
          </a:p>
          <a:p>
            <a:pPr lvl="1">
              <a:spcBef>
                <a:spcPts val="0"/>
              </a:spcBef>
              <a:spcAft>
                <a:spcPts val="0"/>
              </a:spcAft>
              <a:buClr>
                <a:srgbClr val="666633"/>
              </a:buClr>
              <a:buNone/>
            </a:pPr>
            <a:endParaRPr lang="en-US" sz="1200" dirty="0"/>
          </a:p>
          <a:p>
            <a:pPr>
              <a:spcBef>
                <a:spcPts val="0"/>
              </a:spcBef>
              <a:spcAft>
                <a:spcPts val="0"/>
              </a:spcAft>
              <a:buClr>
                <a:srgbClr val="666633"/>
              </a:buClr>
            </a:pPr>
            <a:r>
              <a:rPr lang="en-US" sz="2800" dirty="0" smtClean="0"/>
              <a:t>Payment – Financing – Cost Issues</a:t>
            </a:r>
          </a:p>
          <a:p>
            <a:pPr>
              <a:spcBef>
                <a:spcPts val="0"/>
              </a:spcBef>
              <a:spcAft>
                <a:spcPts val="0"/>
              </a:spcAft>
              <a:buClr>
                <a:srgbClr val="666633"/>
              </a:buClr>
              <a:buNone/>
            </a:pPr>
            <a:endParaRPr lang="en-US" sz="1200" dirty="0"/>
          </a:p>
          <a:p>
            <a:pPr>
              <a:spcBef>
                <a:spcPts val="0"/>
              </a:spcBef>
              <a:spcAft>
                <a:spcPts val="0"/>
              </a:spcAft>
              <a:buClr>
                <a:srgbClr val="666633"/>
              </a:buClr>
            </a:pPr>
            <a:r>
              <a:rPr lang="en-US" sz="2800" dirty="0" smtClean="0"/>
              <a:t>Metrics re Value (Quality and Cost)</a:t>
            </a:r>
          </a:p>
          <a:p>
            <a:pPr>
              <a:spcBef>
                <a:spcPts val="0"/>
              </a:spcBef>
              <a:spcAft>
                <a:spcPts val="2400"/>
              </a:spcAft>
              <a:buClr>
                <a:srgbClr val="666633"/>
              </a:buClr>
            </a:pPr>
            <a:endParaRPr lang="en-US" sz="2800" dirty="0"/>
          </a:p>
          <a:p>
            <a:endParaRPr lang="en-US" sz="2800" dirty="0"/>
          </a:p>
        </p:txBody>
      </p:sp>
    </p:spTree>
    <p:extLst>
      <p:ext uri="{BB962C8B-B14F-4D97-AF65-F5344CB8AC3E}">
        <p14:creationId xmlns:p14="http://schemas.microsoft.com/office/powerpoint/2010/main" val="28449478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US" sz="3600" b="1" dirty="0" smtClean="0"/>
              <a:t>SAMHSA/HRSA – CENTER FOR INTEGRATED HEALTH SOLUTIONS (CIHS)</a:t>
            </a:r>
            <a:endParaRPr lang="en-US" sz="3600" dirty="0"/>
          </a:p>
        </p:txBody>
      </p:sp>
      <p:sp>
        <p:nvSpPr>
          <p:cNvPr id="3" name="Content Placeholder 2"/>
          <p:cNvSpPr>
            <a:spLocks noGrp="1"/>
          </p:cNvSpPr>
          <p:nvPr>
            <p:ph idx="1"/>
          </p:nvPr>
        </p:nvSpPr>
        <p:spPr>
          <a:xfrm>
            <a:off x="0" y="5029200"/>
            <a:ext cx="8991600" cy="1371600"/>
          </a:xfrm>
        </p:spPr>
        <p:txBody>
          <a:bodyPr/>
          <a:lstStyle/>
          <a:p>
            <a:pPr>
              <a:buClr>
                <a:srgbClr val="666633"/>
              </a:buClr>
              <a:buFont typeface="Wingdings" pitchFamily="2" charset="2"/>
              <a:buChar char="è"/>
            </a:pPr>
            <a:r>
              <a:rPr lang="en-US" sz="2800" b="1" i="1" dirty="0" smtClean="0"/>
              <a:t>Purpose:   </a:t>
            </a:r>
            <a:r>
              <a:rPr lang="en-US" sz="2800" dirty="0"/>
              <a:t>Serve as a national </a:t>
            </a:r>
            <a:r>
              <a:rPr lang="en-US" sz="2800" dirty="0" smtClean="0"/>
              <a:t>training and technical assistance center on bi-directional </a:t>
            </a:r>
            <a:r>
              <a:rPr lang="en-US" sz="2800" dirty="0"/>
              <a:t>integration of </a:t>
            </a:r>
            <a:r>
              <a:rPr lang="en-US" sz="2800" dirty="0" smtClean="0"/>
              <a:t>PC and BH care </a:t>
            </a:r>
            <a:r>
              <a:rPr lang="en-US" sz="2800" dirty="0"/>
              <a:t>and related workforce </a:t>
            </a:r>
            <a:r>
              <a:rPr lang="en-US" sz="2800" dirty="0" smtClean="0"/>
              <a:t>development needs</a:t>
            </a:r>
            <a:endParaRPr lang="en-US" sz="2800" dirty="0"/>
          </a:p>
        </p:txBody>
      </p:sp>
      <p:pic>
        <p:nvPicPr>
          <p:cNvPr id="1331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792" r="1305"/>
          <a:stretch/>
        </p:blipFill>
        <p:spPr bwMode="auto">
          <a:xfrm>
            <a:off x="4343400" y="1752600"/>
            <a:ext cx="4648200" cy="3276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6200" y="1828800"/>
            <a:ext cx="5410200" cy="2677656"/>
          </a:xfrm>
          <a:prstGeom prst="rect">
            <a:avLst/>
          </a:prstGeom>
          <a:noFill/>
        </p:spPr>
        <p:txBody>
          <a:bodyPr wrap="square" rtlCol="0" anchor="ctr">
            <a:spAutoFit/>
          </a:bodyPr>
          <a:lstStyle/>
          <a:p>
            <a:pPr marL="342900" lvl="0" indent="-342900" eaLnBrk="0" hangingPunct="0">
              <a:spcBef>
                <a:spcPct val="20000"/>
              </a:spcBef>
              <a:buClr>
                <a:srgbClr val="666633"/>
              </a:buClr>
              <a:buFont typeface="Wingdings" pitchFamily="2" charset="2"/>
              <a:buChar char="è"/>
            </a:pPr>
            <a:r>
              <a:rPr lang="en-US" sz="2800" b="1" i="1" dirty="0">
                <a:solidFill>
                  <a:prstClr val="black"/>
                </a:solidFill>
                <a:latin typeface="Calibri"/>
                <a:ea typeface="ＭＳ Ｐゴシック" charset="0"/>
              </a:rPr>
              <a:t>Goal:  </a:t>
            </a:r>
            <a:r>
              <a:rPr lang="en-US" sz="2800" dirty="0">
                <a:solidFill>
                  <a:prstClr val="black"/>
                </a:solidFill>
                <a:latin typeface="Calibri"/>
                <a:ea typeface="ＭＳ Ｐゴシック" charset="0"/>
              </a:rPr>
              <a:t>Promote planning and development of </a:t>
            </a:r>
            <a:r>
              <a:rPr lang="en-US" sz="2800" dirty="0" smtClean="0">
                <a:solidFill>
                  <a:prstClr val="black"/>
                </a:solidFill>
                <a:latin typeface="Calibri"/>
                <a:ea typeface="ＭＳ Ｐゴシック" charset="0"/>
              </a:rPr>
              <a:t>integrated PC </a:t>
            </a:r>
            <a:r>
              <a:rPr lang="en-US" sz="2800" dirty="0">
                <a:solidFill>
                  <a:prstClr val="black"/>
                </a:solidFill>
                <a:latin typeface="Calibri"/>
                <a:ea typeface="ＭＳ Ｐゴシック" charset="0"/>
              </a:rPr>
              <a:t>and BH care for </a:t>
            </a:r>
            <a:r>
              <a:rPr lang="en-US" sz="2800" dirty="0" smtClean="0">
                <a:solidFill>
                  <a:prstClr val="black"/>
                </a:solidFill>
                <a:latin typeface="Calibri"/>
                <a:ea typeface="ＭＳ Ｐゴシック" charset="0"/>
              </a:rPr>
              <a:t>those w/SMI </a:t>
            </a:r>
            <a:r>
              <a:rPr lang="en-US" sz="2800" dirty="0">
                <a:solidFill>
                  <a:prstClr val="black"/>
                </a:solidFill>
                <a:latin typeface="Calibri"/>
                <a:ea typeface="ＭＳ Ｐゴシック" charset="0"/>
              </a:rPr>
              <a:t>and/or addiction disorders, whether seen in specialty </a:t>
            </a:r>
            <a:r>
              <a:rPr lang="en-US" sz="2800" dirty="0" smtClean="0">
                <a:solidFill>
                  <a:prstClr val="black"/>
                </a:solidFill>
                <a:latin typeface="Calibri"/>
                <a:ea typeface="ＭＳ Ｐゴシック" charset="0"/>
              </a:rPr>
              <a:t>or         PC </a:t>
            </a:r>
            <a:r>
              <a:rPr lang="en-US" sz="2800" dirty="0">
                <a:solidFill>
                  <a:prstClr val="black"/>
                </a:solidFill>
                <a:latin typeface="Calibri"/>
                <a:ea typeface="ＭＳ Ｐゴシック" charset="0"/>
              </a:rPr>
              <a:t>settings (bi-directional)</a:t>
            </a:r>
          </a:p>
        </p:txBody>
      </p:sp>
    </p:spTree>
    <p:extLst>
      <p:ext uri="{BB962C8B-B14F-4D97-AF65-F5344CB8AC3E}">
        <p14:creationId xmlns:p14="http://schemas.microsoft.com/office/powerpoint/2010/main" val="17192034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lstStyle/>
          <a:p>
            <a:r>
              <a:rPr lang="en-US" b="1" dirty="0" smtClean="0"/>
              <a:t>SAMHSA’s WORK WITH </a:t>
            </a:r>
            <a:br>
              <a:rPr lang="en-US" b="1" dirty="0" smtClean="0"/>
            </a:br>
            <a:r>
              <a:rPr lang="en-US" b="1" dirty="0" smtClean="0"/>
              <a:t>OTHER FEDERAL PROGRAMS </a:t>
            </a:r>
            <a:endParaRPr lang="en-US" b="1" dirty="0"/>
          </a:p>
        </p:txBody>
      </p:sp>
      <p:sp>
        <p:nvSpPr>
          <p:cNvPr id="3" name="Content Placeholder 2"/>
          <p:cNvSpPr>
            <a:spLocks noGrp="1"/>
          </p:cNvSpPr>
          <p:nvPr>
            <p:ph idx="1"/>
          </p:nvPr>
        </p:nvSpPr>
        <p:spPr>
          <a:xfrm>
            <a:off x="76200" y="1524000"/>
            <a:ext cx="8991600" cy="4953000"/>
          </a:xfrm>
        </p:spPr>
        <p:txBody>
          <a:bodyPr/>
          <a:lstStyle/>
          <a:p>
            <a:pPr>
              <a:spcBef>
                <a:spcPts val="600"/>
              </a:spcBef>
              <a:spcAft>
                <a:spcPts val="1200"/>
              </a:spcAft>
              <a:buClr>
                <a:srgbClr val="666633"/>
              </a:buClr>
            </a:pPr>
            <a:r>
              <a:rPr lang="en-US" sz="2000" b="1" u="sng" dirty="0" smtClean="0"/>
              <a:t>AHRQ Center for Integration Models:</a:t>
            </a:r>
            <a:r>
              <a:rPr lang="en-US" sz="2000" dirty="0" smtClean="0"/>
              <a:t>  Developing models of integrated BH care in primary care settings</a:t>
            </a:r>
            <a:endParaRPr lang="en-US" sz="2000" b="1" u="sng" dirty="0" smtClean="0"/>
          </a:p>
          <a:p>
            <a:pPr>
              <a:spcBef>
                <a:spcPts val="600"/>
              </a:spcBef>
              <a:spcAft>
                <a:spcPts val="1200"/>
              </a:spcAft>
              <a:buClr>
                <a:srgbClr val="666633"/>
              </a:buClr>
            </a:pPr>
            <a:r>
              <a:rPr lang="en-US" sz="2000" b="1" u="sng" dirty="0" smtClean="0"/>
              <a:t>CMS/CMMI Innovative Financing Models for Integration:</a:t>
            </a:r>
            <a:r>
              <a:rPr lang="en-US" sz="2000" dirty="0" smtClean="0"/>
              <a:t>  Grants to test models</a:t>
            </a:r>
            <a:r>
              <a:rPr lang="en-US" sz="2000" b="1" dirty="0" smtClean="0"/>
              <a:t> </a:t>
            </a:r>
            <a:endParaRPr lang="en-US" sz="2000" b="1" u="sng" dirty="0" smtClean="0"/>
          </a:p>
          <a:p>
            <a:pPr>
              <a:spcBef>
                <a:spcPts val="600"/>
              </a:spcBef>
              <a:spcAft>
                <a:spcPts val="1200"/>
              </a:spcAft>
              <a:buClr>
                <a:srgbClr val="666633"/>
              </a:buClr>
              <a:buFont typeface="Wingdings" pitchFamily="2" charset="2"/>
              <a:buChar char="è"/>
            </a:pPr>
            <a:r>
              <a:rPr lang="en-US" sz="2000" b="1" u="sng" dirty="0" smtClean="0"/>
              <a:t>SAMHSA’S Primary/BH Integration (PBHCI) Grants:</a:t>
            </a:r>
            <a:r>
              <a:rPr lang="en-US" sz="2000" dirty="0" smtClean="0"/>
              <a:t>  Physical health of adults w/ SMI and TA for bi-directional integration</a:t>
            </a:r>
            <a:endParaRPr lang="en-US" sz="2000" dirty="0"/>
          </a:p>
          <a:p>
            <a:pPr>
              <a:spcBef>
                <a:spcPts val="600"/>
              </a:spcBef>
              <a:spcAft>
                <a:spcPts val="1200"/>
              </a:spcAft>
              <a:buClr>
                <a:srgbClr val="666633"/>
              </a:buClr>
              <a:buFont typeface="Wingdings" pitchFamily="2" charset="2"/>
              <a:buChar char="è"/>
            </a:pPr>
            <a:r>
              <a:rPr lang="en-US" sz="2000" b="1" u="sng" dirty="0" smtClean="0"/>
              <a:t>HRSA FQHCs:</a:t>
            </a:r>
            <a:r>
              <a:rPr lang="en-US" sz="2000" dirty="0" smtClean="0"/>
              <a:t>  Integrating BH screening, brief intervention and treatment</a:t>
            </a:r>
            <a:endParaRPr lang="en-US" sz="2000" b="1" u="sng" dirty="0" smtClean="0"/>
          </a:p>
          <a:p>
            <a:pPr>
              <a:spcBef>
                <a:spcPts val="600"/>
              </a:spcBef>
              <a:spcAft>
                <a:spcPts val="1200"/>
              </a:spcAft>
              <a:buClr>
                <a:srgbClr val="666633"/>
              </a:buClr>
              <a:buFont typeface="Wingdings" pitchFamily="2" charset="2"/>
              <a:buChar char="è"/>
            </a:pPr>
            <a:r>
              <a:rPr lang="en-US" sz="2000" b="1" u="sng" dirty="0" smtClean="0"/>
              <a:t>Medicare Accountable Care Organizations:</a:t>
            </a:r>
            <a:r>
              <a:rPr lang="en-US" sz="2000" dirty="0" smtClean="0"/>
              <a:t>  Payment for integrated care and outcomes  </a:t>
            </a:r>
            <a:endParaRPr lang="en-US" sz="2000" dirty="0"/>
          </a:p>
          <a:p>
            <a:pPr>
              <a:spcBef>
                <a:spcPts val="600"/>
              </a:spcBef>
              <a:spcAft>
                <a:spcPts val="1200"/>
              </a:spcAft>
              <a:buClr>
                <a:srgbClr val="666633"/>
              </a:buClr>
              <a:buFont typeface="Wingdings" pitchFamily="2" charset="2"/>
              <a:buChar char="è"/>
            </a:pPr>
            <a:r>
              <a:rPr lang="en-US" sz="2000" b="1" u="sng" dirty="0" smtClean="0"/>
              <a:t>CMS Health Homes:</a:t>
            </a:r>
            <a:r>
              <a:rPr lang="en-US" sz="2000" dirty="0" smtClean="0"/>
              <a:t>  Whole person care for persons with specific characteristics or health conditions</a:t>
            </a:r>
            <a:endParaRPr lang="en-US" sz="2000" b="1" u="sng" dirty="0" smtClean="0"/>
          </a:p>
          <a:p>
            <a:pPr>
              <a:spcBef>
                <a:spcPts val="600"/>
              </a:spcBef>
              <a:spcAft>
                <a:spcPts val="1200"/>
              </a:spcAft>
              <a:buClr>
                <a:srgbClr val="666633"/>
              </a:buClr>
              <a:buFont typeface="Wingdings" pitchFamily="2" charset="2"/>
              <a:buChar char="è"/>
            </a:pPr>
            <a:r>
              <a:rPr lang="en-US" sz="2000" b="1" u="sng" dirty="0" smtClean="0"/>
              <a:t>CMS Partnership for Patients:</a:t>
            </a:r>
            <a:r>
              <a:rPr lang="en-US" sz="2000" dirty="0" smtClean="0"/>
              <a:t>  Reducing hospital readmissions; increasing quality </a:t>
            </a:r>
          </a:p>
          <a:p>
            <a:pPr>
              <a:spcBef>
                <a:spcPts val="600"/>
              </a:spcBef>
              <a:spcAft>
                <a:spcPts val="1200"/>
              </a:spcAft>
              <a:buClr>
                <a:srgbClr val="666633"/>
              </a:buClr>
              <a:buFont typeface="Wingdings" pitchFamily="2" charset="2"/>
              <a:buChar char="è"/>
            </a:pPr>
            <a:endParaRPr lang="en-US" sz="2000" dirty="0"/>
          </a:p>
        </p:txBody>
      </p:sp>
    </p:spTree>
    <p:extLst>
      <p:ext uri="{BB962C8B-B14F-4D97-AF65-F5344CB8AC3E}">
        <p14:creationId xmlns:p14="http://schemas.microsoft.com/office/powerpoint/2010/main" val="27597826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idx="4294967295"/>
          </p:nvPr>
        </p:nvSpPr>
        <p:spPr>
          <a:xfrm>
            <a:off x="228600" y="0"/>
            <a:ext cx="8686800" cy="1295400"/>
          </a:xfrm>
        </p:spPr>
        <p:txBody>
          <a:bodyPr/>
          <a:lstStyle/>
          <a:p>
            <a:r>
              <a:rPr lang="en-US" b="1" dirty="0" smtClean="0"/>
              <a:t>STRATEGIC INITIATIVE:  HEALTH INFORMATION TECHNOLOGY</a:t>
            </a:r>
          </a:p>
        </p:txBody>
      </p:sp>
      <p:sp>
        <p:nvSpPr>
          <p:cNvPr id="50179" name="Rectangle 3"/>
          <p:cNvSpPr>
            <a:spLocks noGrp="1"/>
          </p:cNvSpPr>
          <p:nvPr>
            <p:ph type="body" idx="4294967295"/>
          </p:nvPr>
        </p:nvSpPr>
        <p:spPr>
          <a:xfrm>
            <a:off x="228601" y="1524000"/>
            <a:ext cx="8686800" cy="5029200"/>
          </a:xfrm>
        </p:spPr>
        <p:txBody>
          <a:bodyPr/>
          <a:lstStyle/>
          <a:p>
            <a:pPr>
              <a:lnSpc>
                <a:spcPct val="90000"/>
              </a:lnSpc>
              <a:spcBef>
                <a:spcPts val="0"/>
              </a:spcBef>
              <a:spcAft>
                <a:spcPts val="1000"/>
              </a:spcAft>
              <a:buClr>
                <a:srgbClr val="666633"/>
              </a:buClr>
              <a:buFont typeface="Wingdings" pitchFamily="2" charset="2"/>
              <a:buChar char="è"/>
            </a:pPr>
            <a:r>
              <a:rPr lang="en-US" sz="2400" b="1" i="1" dirty="0" smtClean="0">
                <a:solidFill>
                  <a:srgbClr val="800000"/>
                </a:solidFill>
              </a:rPr>
              <a:t>Develop </a:t>
            </a:r>
            <a:r>
              <a:rPr lang="en-US" sz="2400" b="1" i="1" dirty="0">
                <a:solidFill>
                  <a:srgbClr val="800000"/>
                </a:solidFill>
              </a:rPr>
              <a:t>I</a:t>
            </a:r>
            <a:r>
              <a:rPr lang="en-US" sz="2400" b="1" i="1" dirty="0" smtClean="0">
                <a:solidFill>
                  <a:srgbClr val="800000"/>
                </a:solidFill>
              </a:rPr>
              <a:t>nfrastructure for EHRs</a:t>
            </a:r>
          </a:p>
          <a:p>
            <a:pPr lvl="1">
              <a:lnSpc>
                <a:spcPct val="90000"/>
              </a:lnSpc>
              <a:spcBef>
                <a:spcPts val="0"/>
              </a:spcBef>
              <a:spcAft>
                <a:spcPts val="1000"/>
              </a:spcAft>
              <a:buClr>
                <a:srgbClr val="666633"/>
              </a:buClr>
              <a:buFont typeface="Arial" pitchFamily="34" charset="0"/>
              <a:buChar char="•"/>
            </a:pPr>
            <a:r>
              <a:rPr lang="en-US" sz="2400" dirty="0" smtClean="0"/>
              <a:t>Public domain software</a:t>
            </a:r>
          </a:p>
          <a:p>
            <a:pPr lvl="1">
              <a:lnSpc>
                <a:spcPct val="90000"/>
              </a:lnSpc>
              <a:spcBef>
                <a:spcPts val="0"/>
              </a:spcBef>
              <a:spcAft>
                <a:spcPts val="1000"/>
              </a:spcAft>
              <a:buClr>
                <a:srgbClr val="666633"/>
              </a:buClr>
              <a:buFont typeface="Arial" pitchFamily="34" charset="0"/>
              <a:buChar char="•"/>
            </a:pPr>
            <a:r>
              <a:rPr lang="en-US" sz="2400" dirty="0" smtClean="0"/>
              <a:t>Privacy and confidentiality guidelines</a:t>
            </a:r>
          </a:p>
          <a:p>
            <a:pPr lvl="1">
              <a:lnSpc>
                <a:spcPct val="90000"/>
              </a:lnSpc>
              <a:spcBef>
                <a:spcPts val="0"/>
              </a:spcBef>
              <a:spcAft>
                <a:spcPts val="1000"/>
              </a:spcAft>
              <a:buClr>
                <a:srgbClr val="666633"/>
              </a:buClr>
              <a:buFont typeface="Arial" pitchFamily="34" charset="0"/>
              <a:buChar char="•"/>
            </a:pPr>
            <a:r>
              <a:rPr lang="en-US" sz="2400" dirty="0" smtClean="0"/>
              <a:t>Data standards</a:t>
            </a:r>
          </a:p>
          <a:p>
            <a:pPr>
              <a:lnSpc>
                <a:spcPct val="90000"/>
              </a:lnSpc>
              <a:spcBef>
                <a:spcPts val="0"/>
              </a:spcBef>
              <a:spcAft>
                <a:spcPts val="1000"/>
              </a:spcAft>
              <a:buClr>
                <a:srgbClr val="666633"/>
              </a:buClr>
              <a:buFont typeface="Wingdings" pitchFamily="2" charset="2"/>
              <a:buChar char="è"/>
            </a:pPr>
            <a:r>
              <a:rPr lang="en-US" sz="2400" dirty="0" smtClean="0"/>
              <a:t>Provide Incentives, Technical </a:t>
            </a:r>
            <a:r>
              <a:rPr lang="en-US" sz="2400" dirty="0"/>
              <a:t>A</a:t>
            </a:r>
            <a:r>
              <a:rPr lang="en-US" sz="2400" dirty="0" smtClean="0"/>
              <a:t>ssistance, Tools </a:t>
            </a:r>
          </a:p>
          <a:p>
            <a:pPr lvl="1">
              <a:lnSpc>
                <a:spcPct val="90000"/>
              </a:lnSpc>
              <a:spcBef>
                <a:spcPts val="0"/>
              </a:spcBef>
              <a:spcAft>
                <a:spcPts val="1000"/>
              </a:spcAft>
              <a:buClr>
                <a:srgbClr val="666633"/>
              </a:buClr>
              <a:buFont typeface="Arial" pitchFamily="34" charset="0"/>
              <a:buChar char="•"/>
            </a:pPr>
            <a:r>
              <a:rPr lang="en-US" sz="2400" dirty="0" smtClean="0"/>
              <a:t>To facilitate adoption of HIT and EHRs with BH functionality – general and specialty health care </a:t>
            </a:r>
            <a:endParaRPr lang="en-US" sz="2400" b="1" dirty="0" smtClean="0"/>
          </a:p>
          <a:p>
            <a:pPr>
              <a:lnSpc>
                <a:spcPct val="90000"/>
              </a:lnSpc>
              <a:spcBef>
                <a:spcPts val="0"/>
              </a:spcBef>
              <a:spcAft>
                <a:spcPts val="1000"/>
              </a:spcAft>
              <a:buClr>
                <a:srgbClr val="666633"/>
              </a:buClr>
              <a:buFont typeface="Wingdings" pitchFamily="2" charset="2"/>
              <a:buChar char="è"/>
            </a:pPr>
            <a:r>
              <a:rPr lang="en-US" sz="2400" dirty="0" smtClean="0"/>
              <a:t>Increase Capacity for Exchange/Analysis of EHR data</a:t>
            </a:r>
          </a:p>
          <a:p>
            <a:pPr lvl="1">
              <a:lnSpc>
                <a:spcPct val="90000"/>
              </a:lnSpc>
              <a:spcBef>
                <a:spcPts val="0"/>
              </a:spcBef>
              <a:spcAft>
                <a:spcPts val="1000"/>
              </a:spcAft>
              <a:buClr>
                <a:srgbClr val="666633"/>
              </a:buClr>
              <a:buFont typeface="Arial" pitchFamily="34" charset="0"/>
              <a:buChar char="•"/>
            </a:pPr>
            <a:r>
              <a:rPr lang="en-US" sz="2400" dirty="0" smtClean="0"/>
              <a:t>To assess quality of care/improve patient outcomes </a:t>
            </a:r>
          </a:p>
          <a:p>
            <a:pPr lvl="1">
              <a:lnSpc>
                <a:spcPct val="90000"/>
              </a:lnSpc>
              <a:spcBef>
                <a:spcPts val="0"/>
              </a:spcBef>
              <a:spcAft>
                <a:spcPts val="1000"/>
              </a:spcAft>
              <a:buClr>
                <a:srgbClr val="666633"/>
              </a:buClr>
              <a:buFont typeface="Arial" pitchFamily="34" charset="0"/>
              <a:buChar char="•"/>
            </a:pPr>
            <a:r>
              <a:rPr lang="en-US" sz="2400" dirty="0" smtClean="0"/>
              <a:t>Example:  Interoperability of PDMPs for prescription drugs</a:t>
            </a:r>
          </a:p>
          <a:p>
            <a:pPr>
              <a:lnSpc>
                <a:spcPct val="90000"/>
              </a:lnSpc>
              <a:spcBef>
                <a:spcPts val="0"/>
              </a:spcBef>
              <a:spcAft>
                <a:spcPts val="1000"/>
              </a:spcAft>
              <a:buClr>
                <a:srgbClr val="666633"/>
              </a:buClr>
              <a:buFont typeface="Wingdings" pitchFamily="2" charset="2"/>
              <a:buChar char="è"/>
            </a:pPr>
            <a:r>
              <a:rPr lang="en-US" sz="2400" dirty="0" smtClean="0"/>
              <a:t>SAMHSA’s </a:t>
            </a:r>
            <a:r>
              <a:rPr lang="en-US" sz="2400" dirty="0"/>
              <a:t>Behavioral Health Exchange Initiative grant</a:t>
            </a:r>
          </a:p>
          <a:p>
            <a:pPr lvl="1">
              <a:lnSpc>
                <a:spcPct val="90000"/>
              </a:lnSpc>
              <a:spcBef>
                <a:spcPts val="0"/>
              </a:spcBef>
              <a:spcAft>
                <a:spcPts val="0"/>
              </a:spcAft>
              <a:buClr>
                <a:srgbClr val="666633"/>
              </a:buClr>
              <a:buFont typeface="Arial" pitchFamily="34" charset="0"/>
              <a:buChar char="•"/>
            </a:pPr>
            <a:endParaRPr lang="en-US" sz="2400" dirty="0" smtClean="0"/>
          </a:p>
        </p:txBody>
      </p:sp>
    </p:spTree>
    <p:extLst>
      <p:ext uri="{BB962C8B-B14F-4D97-AF65-F5344CB8AC3E}">
        <p14:creationId xmlns:p14="http://schemas.microsoft.com/office/powerpoint/2010/main" val="18424759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US" b="1" dirty="0" smtClean="0"/>
              <a:t>SAMHSA’s NEW IT APPROACHES</a:t>
            </a:r>
            <a:endParaRPr lang="en-US" b="1" dirty="0"/>
          </a:p>
        </p:txBody>
      </p:sp>
      <p:sp>
        <p:nvSpPr>
          <p:cNvPr id="4" name="TextBox 3"/>
          <p:cNvSpPr txBox="1"/>
          <p:nvPr/>
        </p:nvSpPr>
        <p:spPr>
          <a:xfrm>
            <a:off x="304800" y="3733800"/>
            <a:ext cx="4651513" cy="3447098"/>
          </a:xfrm>
          <a:prstGeom prst="rect">
            <a:avLst/>
          </a:prstGeom>
          <a:noFill/>
        </p:spPr>
        <p:txBody>
          <a:bodyPr wrap="square" rtlCol="0" anchor="ctr">
            <a:spAutoFit/>
          </a:bodyPr>
          <a:lstStyle/>
          <a:p>
            <a:pPr lvl="0">
              <a:spcAft>
                <a:spcPts val="1200"/>
              </a:spcAft>
            </a:pPr>
            <a:r>
              <a:rPr lang="en-US" dirty="0" smtClean="0">
                <a:latin typeface="+mn-lt"/>
              </a:rPr>
              <a:t>Working toward </a:t>
            </a:r>
            <a:r>
              <a:rPr lang="en-US" b="1" i="1" dirty="0" smtClean="0">
                <a:solidFill>
                  <a:srgbClr val="800000"/>
                </a:solidFill>
                <a:latin typeface="+mn-lt"/>
              </a:rPr>
              <a:t>a </a:t>
            </a:r>
            <a:r>
              <a:rPr lang="en-US" b="1" i="1" dirty="0">
                <a:solidFill>
                  <a:srgbClr val="800000"/>
                </a:solidFill>
                <a:latin typeface="+mn-lt"/>
              </a:rPr>
              <a:t>free, open source consent management and data segmentation tool </a:t>
            </a:r>
            <a:r>
              <a:rPr lang="en-US" dirty="0" smtClean="0">
                <a:latin typeface="+mn-lt"/>
              </a:rPr>
              <a:t>designed </a:t>
            </a:r>
            <a:r>
              <a:rPr lang="en-US" dirty="0">
                <a:latin typeface="+mn-lt"/>
              </a:rPr>
              <a:t>to integrate </a:t>
            </a:r>
            <a:r>
              <a:rPr lang="en-US" dirty="0" smtClean="0">
                <a:latin typeface="+mn-lt"/>
              </a:rPr>
              <a:t>w/existing EHR and HIE systems (</a:t>
            </a:r>
            <a:r>
              <a:rPr lang="en-US" b="1" i="1" dirty="0" smtClean="0">
                <a:solidFill>
                  <a:srgbClr val="800000"/>
                </a:solidFill>
                <a:latin typeface="+mn-lt"/>
              </a:rPr>
              <a:t>Consent2Share</a:t>
            </a:r>
            <a:r>
              <a:rPr lang="en-US" dirty="0" smtClean="0">
                <a:latin typeface="+mn-lt"/>
              </a:rPr>
              <a:t>)</a:t>
            </a:r>
          </a:p>
          <a:p>
            <a:pPr lvl="0">
              <a:spcAft>
                <a:spcPts val="1200"/>
              </a:spcAft>
            </a:pPr>
            <a:r>
              <a:rPr lang="en-US" dirty="0" smtClean="0">
                <a:latin typeface="+mn-lt"/>
              </a:rPr>
              <a:t>SAMHSA/VA </a:t>
            </a:r>
            <a:r>
              <a:rPr lang="en-US" b="1" i="1" dirty="0" smtClean="0">
                <a:solidFill>
                  <a:srgbClr val="800000"/>
                </a:solidFill>
                <a:latin typeface="+mn-lt"/>
              </a:rPr>
              <a:t>demonstration</a:t>
            </a:r>
            <a:r>
              <a:rPr lang="en-US" dirty="0" smtClean="0">
                <a:latin typeface="+mn-lt"/>
              </a:rPr>
              <a:t> completed; working toward real world pilot</a:t>
            </a:r>
          </a:p>
          <a:p>
            <a:pPr lvl="0">
              <a:spcAft>
                <a:spcPts val="1200"/>
              </a:spcAft>
            </a:pPr>
            <a:r>
              <a:rPr lang="en-US" b="1" i="1" dirty="0" smtClean="0">
                <a:solidFill>
                  <a:srgbClr val="800000"/>
                </a:solidFill>
                <a:latin typeface="+mn-lt"/>
              </a:rPr>
              <a:t>Standards </a:t>
            </a:r>
            <a:r>
              <a:rPr lang="en-US" b="1" i="1" dirty="0">
                <a:solidFill>
                  <a:srgbClr val="800000"/>
                </a:solidFill>
                <a:latin typeface="+mn-lt"/>
              </a:rPr>
              <a:t>based implementation guide </a:t>
            </a:r>
            <a:r>
              <a:rPr lang="en-US" dirty="0" smtClean="0">
                <a:latin typeface="+mn-lt"/>
              </a:rPr>
              <a:t>(summer 2012) w/ </a:t>
            </a:r>
            <a:r>
              <a:rPr lang="en-US" dirty="0">
                <a:latin typeface="+mn-lt"/>
              </a:rPr>
              <a:t>ONC’s Standards and Interoperability Data Segmentation for Privacy </a:t>
            </a:r>
            <a:r>
              <a:rPr lang="en-US" dirty="0" smtClean="0">
                <a:latin typeface="+mn-lt"/>
              </a:rPr>
              <a:t>Initiative</a:t>
            </a:r>
            <a:r>
              <a:rPr lang="en-US" dirty="0">
                <a:latin typeface="+mn-lt"/>
              </a:rPr>
              <a:t/>
            </a:r>
            <a:br>
              <a:rPr lang="en-US" dirty="0">
                <a:latin typeface="+mn-lt"/>
              </a:rPr>
            </a:br>
            <a:endParaRPr lang="en-US" b="1" dirty="0">
              <a:latin typeface="+mn-lt"/>
              <a:cs typeface="+mn-cs"/>
            </a:endParaRPr>
          </a:p>
        </p:txBody>
      </p:sp>
      <p:sp>
        <p:nvSpPr>
          <p:cNvPr id="5" name="TextBox 4"/>
          <p:cNvSpPr txBox="1"/>
          <p:nvPr/>
        </p:nvSpPr>
        <p:spPr>
          <a:xfrm>
            <a:off x="5105400" y="3200400"/>
            <a:ext cx="3810000" cy="2893100"/>
          </a:xfrm>
          <a:prstGeom prst="rect">
            <a:avLst/>
          </a:prstGeom>
          <a:noFill/>
        </p:spPr>
        <p:txBody>
          <a:bodyPr wrap="square" rtlCol="0" anchor="ctr">
            <a:spAutoFit/>
          </a:bodyPr>
          <a:lstStyle/>
          <a:p>
            <a:pPr lvl="0">
              <a:spcAft>
                <a:spcPts val="1200"/>
              </a:spcAft>
            </a:pPr>
            <a:r>
              <a:rPr lang="en-US" b="1" i="1" dirty="0" smtClean="0">
                <a:solidFill>
                  <a:srgbClr val="800000"/>
                </a:solidFill>
                <a:latin typeface="+mn-lt"/>
              </a:rPr>
              <a:t>Apps</a:t>
            </a:r>
            <a:r>
              <a:rPr lang="en-US" b="1" i="1" dirty="0" smtClean="0">
                <a:solidFill>
                  <a:srgbClr val="990000"/>
                </a:solidFill>
                <a:latin typeface="+mn-lt"/>
              </a:rPr>
              <a:t> </a:t>
            </a:r>
            <a:r>
              <a:rPr lang="en-US" dirty="0" smtClean="0">
                <a:latin typeface="+mn-lt"/>
              </a:rPr>
              <a:t>re enrollment messaging for persons w/ BH conditions</a:t>
            </a:r>
          </a:p>
          <a:p>
            <a:pPr lvl="0">
              <a:spcAft>
                <a:spcPts val="1200"/>
              </a:spcAft>
            </a:pPr>
            <a:r>
              <a:rPr lang="en-US" dirty="0" smtClean="0">
                <a:latin typeface="+mn-lt"/>
              </a:rPr>
              <a:t>Beginning </a:t>
            </a:r>
            <a:r>
              <a:rPr lang="en-US" dirty="0">
                <a:latin typeface="+mn-lt"/>
              </a:rPr>
              <a:t>to work on </a:t>
            </a:r>
            <a:r>
              <a:rPr lang="en-US" dirty="0" smtClean="0">
                <a:latin typeface="+mn-lt"/>
              </a:rPr>
              <a:t>development </a:t>
            </a:r>
            <a:r>
              <a:rPr lang="en-US" dirty="0">
                <a:latin typeface="+mn-lt"/>
              </a:rPr>
              <a:t>of a mobile health app to support </a:t>
            </a:r>
            <a:r>
              <a:rPr lang="en-US" dirty="0" smtClean="0">
                <a:latin typeface="+mn-lt"/>
              </a:rPr>
              <a:t>persons </a:t>
            </a:r>
            <a:r>
              <a:rPr lang="en-US" dirty="0">
                <a:latin typeface="+mn-lt"/>
              </a:rPr>
              <a:t>in recovery from </a:t>
            </a:r>
            <a:r>
              <a:rPr lang="en-US" dirty="0" smtClean="0">
                <a:latin typeface="+mn-lt"/>
              </a:rPr>
              <a:t>co-occurring M/SUDs</a:t>
            </a:r>
          </a:p>
          <a:p>
            <a:pPr lvl="0">
              <a:spcAft>
                <a:spcPts val="1200"/>
              </a:spcAft>
            </a:pPr>
            <a:r>
              <a:rPr lang="en-US" dirty="0" smtClean="0">
                <a:latin typeface="+mn-lt"/>
              </a:rPr>
              <a:t>Coming development </a:t>
            </a:r>
            <a:r>
              <a:rPr lang="en-US" dirty="0">
                <a:latin typeface="+mn-lt"/>
              </a:rPr>
              <a:t>of a </a:t>
            </a:r>
            <a:r>
              <a:rPr lang="en-US" dirty="0" smtClean="0">
                <a:latin typeface="+mn-lt"/>
              </a:rPr>
              <a:t>suicide </a:t>
            </a:r>
            <a:r>
              <a:rPr lang="en-US" dirty="0">
                <a:latin typeface="+mn-lt"/>
              </a:rPr>
              <a:t>p</a:t>
            </a:r>
            <a:r>
              <a:rPr lang="en-US" dirty="0" smtClean="0">
                <a:latin typeface="+mn-lt"/>
              </a:rPr>
              <a:t>revention app </a:t>
            </a:r>
            <a:r>
              <a:rPr lang="en-US" dirty="0">
                <a:latin typeface="+mn-lt"/>
              </a:rPr>
              <a:t>and an </a:t>
            </a:r>
            <a:r>
              <a:rPr lang="en-US" dirty="0" smtClean="0">
                <a:latin typeface="+mn-lt"/>
              </a:rPr>
              <a:t>app </a:t>
            </a:r>
            <a:r>
              <a:rPr lang="en-US" dirty="0">
                <a:latin typeface="+mn-lt"/>
              </a:rPr>
              <a:t>to support alcohol prevention among </a:t>
            </a:r>
            <a:r>
              <a:rPr lang="en-US" dirty="0" smtClean="0">
                <a:latin typeface="+mn-lt"/>
              </a:rPr>
              <a:t>youth</a:t>
            </a:r>
            <a:endParaRPr lang="en-US" dirty="0">
              <a:latin typeface="+mn-lt"/>
            </a:endParaRPr>
          </a:p>
        </p:txBody>
      </p:sp>
      <p:pic>
        <p:nvPicPr>
          <p:cNvPr id="2048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1066800"/>
            <a:ext cx="2844095" cy="193440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2048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76401"/>
            <a:ext cx="2581251" cy="1905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2048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1442923"/>
            <a:ext cx="2794705" cy="185974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42845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1096962"/>
          </a:xfrm>
        </p:spPr>
        <p:txBody>
          <a:bodyPr/>
          <a:lstStyle/>
          <a:p>
            <a:r>
              <a:rPr lang="en-US" b="1" dirty="0" smtClean="0"/>
              <a:t>STRATEGIC INITIATIVE:  </a:t>
            </a:r>
            <a:br>
              <a:rPr lang="en-US" b="1" dirty="0" smtClean="0"/>
            </a:br>
            <a:r>
              <a:rPr lang="en-US" b="1" dirty="0" smtClean="0"/>
              <a:t>DATA, OUTCOMES, AND QUALITY</a:t>
            </a:r>
            <a:endParaRPr lang="en-US" b="1" dirty="0"/>
          </a:p>
        </p:txBody>
      </p:sp>
      <p:sp>
        <p:nvSpPr>
          <p:cNvPr id="4" name="Rectangle 3"/>
          <p:cNvSpPr>
            <a:spLocks noGrp="1" noChangeArrowheads="1"/>
          </p:cNvSpPr>
          <p:nvPr>
            <p:ph idx="1"/>
          </p:nvPr>
        </p:nvSpPr>
        <p:spPr>
          <a:xfrm>
            <a:off x="0" y="1600200"/>
            <a:ext cx="9144000" cy="5334000"/>
          </a:xfrm>
        </p:spPr>
        <p:txBody>
          <a:bodyPr/>
          <a:lstStyle/>
          <a:p>
            <a:pPr marL="457200" indent="-457200">
              <a:lnSpc>
                <a:spcPct val="90000"/>
              </a:lnSpc>
              <a:spcBef>
                <a:spcPts val="0"/>
              </a:spcBef>
              <a:spcAft>
                <a:spcPts val="0"/>
              </a:spcAft>
              <a:buClr>
                <a:srgbClr val="666633"/>
              </a:buClr>
              <a:buFont typeface="Wingdings" pitchFamily="2" charset="2"/>
              <a:buChar char="è"/>
            </a:pPr>
            <a:r>
              <a:rPr lang="en-US" sz="2800" b="1" i="1" dirty="0" smtClean="0">
                <a:solidFill>
                  <a:srgbClr val="800000"/>
                </a:solidFill>
              </a:rPr>
              <a:t>National Behavioral Health Quality Framework (NBHQF)</a:t>
            </a:r>
          </a:p>
          <a:p>
            <a:pPr marL="740664" lvl="1" indent="-283464">
              <a:lnSpc>
                <a:spcPct val="90000"/>
              </a:lnSpc>
              <a:spcBef>
                <a:spcPts val="0"/>
              </a:spcBef>
              <a:spcAft>
                <a:spcPts val="0"/>
              </a:spcAft>
              <a:buClr>
                <a:srgbClr val="666633"/>
              </a:buClr>
              <a:buFont typeface="Arial" pitchFamily="34" charset="0"/>
              <a:buChar char="•"/>
            </a:pPr>
            <a:r>
              <a:rPr lang="en-US" sz="2400" dirty="0" smtClean="0"/>
              <a:t>Part of National Quality Strategy (NQS) to improve health care</a:t>
            </a:r>
          </a:p>
          <a:p>
            <a:pPr marL="740664" lvl="1" indent="-283464">
              <a:lnSpc>
                <a:spcPct val="90000"/>
              </a:lnSpc>
              <a:spcBef>
                <a:spcPts val="0"/>
              </a:spcBef>
              <a:spcAft>
                <a:spcPts val="0"/>
              </a:spcAft>
              <a:buClr>
                <a:srgbClr val="666633"/>
              </a:buClr>
              <a:buFont typeface="Arial" pitchFamily="34" charset="0"/>
              <a:buChar char="•"/>
            </a:pPr>
            <a:endParaRPr lang="en-US" sz="1200" dirty="0" smtClean="0"/>
          </a:p>
          <a:p>
            <a:pPr>
              <a:spcBef>
                <a:spcPct val="0"/>
              </a:spcBef>
              <a:spcAft>
                <a:spcPts val="0"/>
              </a:spcAft>
              <a:buClr>
                <a:srgbClr val="666633"/>
              </a:buClr>
            </a:pPr>
            <a:r>
              <a:rPr lang="en-US" sz="2800" dirty="0" smtClean="0"/>
              <a:t>Consolidation and Improvement of SAMHSA Data Collection, Analysis and Reporting Capacity</a:t>
            </a:r>
          </a:p>
          <a:p>
            <a:pPr>
              <a:spcBef>
                <a:spcPct val="0"/>
              </a:spcBef>
              <a:spcAft>
                <a:spcPts val="0"/>
              </a:spcAft>
              <a:buClr>
                <a:srgbClr val="666633"/>
              </a:buClr>
              <a:buNone/>
            </a:pPr>
            <a:endParaRPr lang="en-US" sz="1200" dirty="0" smtClean="0"/>
          </a:p>
          <a:p>
            <a:pPr>
              <a:spcBef>
                <a:spcPct val="0"/>
              </a:spcBef>
              <a:spcAft>
                <a:spcPts val="0"/>
              </a:spcAft>
              <a:buClr>
                <a:srgbClr val="666633"/>
              </a:buClr>
            </a:pPr>
            <a:r>
              <a:rPr lang="en-US" sz="2800" dirty="0" smtClean="0"/>
              <a:t>Use of Data for Decision-Making </a:t>
            </a:r>
          </a:p>
          <a:p>
            <a:pPr>
              <a:spcBef>
                <a:spcPct val="0"/>
              </a:spcBef>
              <a:spcAft>
                <a:spcPts val="0"/>
              </a:spcAft>
              <a:buClr>
                <a:srgbClr val="666633"/>
              </a:buClr>
              <a:buNone/>
            </a:pPr>
            <a:endParaRPr lang="en-US" sz="1200" dirty="0" smtClean="0"/>
          </a:p>
          <a:p>
            <a:pPr>
              <a:spcBef>
                <a:spcPct val="0"/>
              </a:spcBef>
              <a:spcAft>
                <a:spcPts val="0"/>
              </a:spcAft>
              <a:buClr>
                <a:srgbClr val="666633"/>
              </a:buClr>
            </a:pPr>
            <a:r>
              <a:rPr lang="en-US" sz="2800" dirty="0" smtClean="0"/>
              <a:t>Use of SAMHSA Tools to Improve Practices</a:t>
            </a:r>
          </a:p>
          <a:p>
            <a:pPr lvl="1">
              <a:spcBef>
                <a:spcPct val="0"/>
              </a:spcBef>
              <a:spcAft>
                <a:spcPts val="0"/>
              </a:spcAft>
              <a:buClr>
                <a:srgbClr val="666633"/>
              </a:buClr>
              <a:buFont typeface="Calibri" pitchFamily="34" charset="0"/>
              <a:buChar char="•"/>
            </a:pPr>
            <a:r>
              <a:rPr lang="en-US" sz="2400" dirty="0" smtClean="0"/>
              <a:t>Models (e.g., SPF, coalitions, SBIRT, SOCs, suicide </a:t>
            </a:r>
            <a:r>
              <a:rPr lang="en-US" sz="2400" dirty="0" smtClean="0"/>
              <a:t>prevention)</a:t>
            </a:r>
            <a:endParaRPr lang="en-US" sz="2400" dirty="0" smtClean="0"/>
          </a:p>
          <a:p>
            <a:pPr lvl="1">
              <a:spcBef>
                <a:spcPct val="0"/>
              </a:spcBef>
              <a:spcAft>
                <a:spcPts val="0"/>
              </a:spcAft>
              <a:buClr>
                <a:srgbClr val="666633"/>
              </a:buClr>
              <a:buFont typeface="Calibri" pitchFamily="34" charset="0"/>
              <a:buChar char="•"/>
            </a:pPr>
            <a:r>
              <a:rPr lang="en-US" sz="2400" dirty="0" smtClean="0"/>
              <a:t>Emerging science (e.g., oral fluids testing)</a:t>
            </a:r>
          </a:p>
          <a:p>
            <a:pPr lvl="1">
              <a:spcBef>
                <a:spcPct val="0"/>
              </a:spcBef>
              <a:spcAft>
                <a:spcPts val="0"/>
              </a:spcAft>
              <a:buClr>
                <a:srgbClr val="666633"/>
              </a:buClr>
              <a:buFont typeface="Calibri" pitchFamily="34" charset="0"/>
              <a:buChar char="•"/>
            </a:pPr>
            <a:r>
              <a:rPr lang="en-US" sz="2400" dirty="0" smtClean="0"/>
              <a:t>Technical assistance capacity (e.g., trauma)</a:t>
            </a:r>
          </a:p>
          <a:p>
            <a:pPr lvl="1">
              <a:spcBef>
                <a:spcPct val="0"/>
              </a:spcBef>
              <a:spcAft>
                <a:spcPts val="0"/>
              </a:spcAft>
              <a:buClr>
                <a:srgbClr val="666633"/>
              </a:buClr>
              <a:buFont typeface="Calibri" pitchFamily="34" charset="0"/>
              <a:buChar char="•"/>
            </a:pPr>
            <a:r>
              <a:rPr lang="en-US" sz="2400" dirty="0" smtClean="0"/>
              <a:t>Partnerships (e.g., HIT meaningful use; CMS, CDC, ACF)</a:t>
            </a:r>
          </a:p>
          <a:p>
            <a:pPr lvl="1">
              <a:spcBef>
                <a:spcPct val="0"/>
              </a:spcBef>
              <a:spcAft>
                <a:spcPts val="0"/>
              </a:spcAft>
              <a:buClr>
                <a:srgbClr val="666633"/>
              </a:buClr>
              <a:buFont typeface="Calibri" pitchFamily="34" charset="0"/>
              <a:buChar char="•"/>
            </a:pPr>
            <a:r>
              <a:rPr lang="en-US" sz="2400" dirty="0" smtClean="0"/>
              <a:t>Services research as appropriate</a:t>
            </a:r>
          </a:p>
        </p:txBody>
      </p:sp>
    </p:spTree>
    <p:extLst>
      <p:ext uri="{BB962C8B-B14F-4D97-AF65-F5344CB8AC3E}">
        <p14:creationId xmlns:p14="http://schemas.microsoft.com/office/powerpoint/2010/main" val="41938664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76200"/>
            <a:ext cx="9144000" cy="1325562"/>
          </a:xfrm>
        </p:spPr>
        <p:txBody>
          <a:bodyPr/>
          <a:lstStyle/>
          <a:p>
            <a:r>
              <a:rPr lang="en-US" b="1" dirty="0" smtClean="0">
                <a:ea typeface="ＭＳ Ｐゴシック" charset="-128"/>
              </a:rPr>
              <a:t>NBHQF:  OVERVIEW </a:t>
            </a:r>
            <a:endParaRPr lang="en-US" b="1" dirty="0" smtClean="0">
              <a:ea typeface="ＭＳ Ｐゴシック" charset="-128"/>
            </a:endParaRPr>
          </a:p>
        </p:txBody>
      </p:sp>
      <p:sp>
        <p:nvSpPr>
          <p:cNvPr id="3" name="Content Placeholder 2"/>
          <p:cNvSpPr>
            <a:spLocks noGrp="1"/>
          </p:cNvSpPr>
          <p:nvPr>
            <p:ph idx="1"/>
          </p:nvPr>
        </p:nvSpPr>
        <p:spPr>
          <a:xfrm>
            <a:off x="0" y="1524000"/>
            <a:ext cx="9144000" cy="5181600"/>
          </a:xfrm>
        </p:spPr>
        <p:txBody>
          <a:bodyPr/>
          <a:lstStyle/>
          <a:p>
            <a:pPr marL="573087" indent="-457200">
              <a:spcBef>
                <a:spcPts val="300"/>
              </a:spcBef>
              <a:spcAft>
                <a:spcPts val="1600"/>
              </a:spcAft>
              <a:buClr>
                <a:srgbClr val="666633"/>
              </a:buClr>
              <a:buFont typeface="Wingdings" pitchFamily="2" charset="2"/>
              <a:buChar char="è"/>
              <a:defRPr/>
            </a:pPr>
            <a:r>
              <a:rPr lang="en-US" sz="2800" dirty="0" smtClean="0">
                <a:ea typeface="ＭＳ Ｐゴシック" charset="-128"/>
              </a:rPr>
              <a:t>Three Aims Concordant with NQS:</a:t>
            </a:r>
          </a:p>
          <a:p>
            <a:pPr marL="908050" lvl="1" indent="-392113">
              <a:spcBef>
                <a:spcPts val="0"/>
              </a:spcBef>
              <a:spcAft>
                <a:spcPts val="1600"/>
              </a:spcAft>
              <a:buClr>
                <a:srgbClr val="666633"/>
              </a:buClr>
              <a:buFont typeface="Calibri" pitchFamily="34" charset="0"/>
              <a:buChar char="•"/>
              <a:defRPr/>
            </a:pPr>
            <a:r>
              <a:rPr lang="en-US" sz="2400" b="1" dirty="0" smtClean="0"/>
              <a:t>Better Care:  </a:t>
            </a:r>
            <a:r>
              <a:rPr lang="en-US" sz="2400" dirty="0" smtClean="0"/>
              <a:t>Improve overall quality by making behavioral health (BH) care more person-, family-, and community-centered; and reliable, accessible, and safe</a:t>
            </a:r>
          </a:p>
          <a:p>
            <a:pPr marL="908050" lvl="1" indent="-392113">
              <a:spcBef>
                <a:spcPts val="0"/>
              </a:spcBef>
              <a:spcAft>
                <a:spcPts val="1600"/>
              </a:spcAft>
              <a:buClr>
                <a:srgbClr val="666633"/>
              </a:buClr>
              <a:buFont typeface="Calibri" pitchFamily="34" charset="0"/>
              <a:buChar char="•"/>
              <a:defRPr/>
            </a:pPr>
            <a:r>
              <a:rPr lang="en-US" sz="2400" b="1" dirty="0" smtClean="0"/>
              <a:t>Healthy People/Healthy Communities:  </a:t>
            </a:r>
            <a:r>
              <a:rPr lang="en-US" sz="2400" dirty="0" smtClean="0"/>
              <a:t>Improve U.S. health by supporting (</a:t>
            </a:r>
            <a:r>
              <a:rPr lang="en-US" sz="2400" b="1" dirty="0" smtClean="0"/>
              <a:t>*and disseminating, added by SAMHSA)</a:t>
            </a:r>
            <a:r>
              <a:rPr lang="en-US" sz="2400" dirty="0" smtClean="0"/>
              <a:t> interventions to address behavioral, social, environmental determinants of positive BH; and delivering higher quality BH care</a:t>
            </a:r>
          </a:p>
          <a:p>
            <a:pPr marL="908050" lvl="2" indent="-392113">
              <a:spcBef>
                <a:spcPts val="0"/>
              </a:spcBef>
              <a:spcAft>
                <a:spcPts val="1600"/>
              </a:spcAft>
              <a:buClr>
                <a:srgbClr val="666633"/>
              </a:buClr>
              <a:buFont typeface="Calibri" pitchFamily="34" charset="0"/>
              <a:buChar char="•"/>
              <a:defRPr/>
            </a:pPr>
            <a:r>
              <a:rPr lang="en-US" b="1" dirty="0" smtClean="0"/>
              <a:t>Affordable (Accessible) Care: </a:t>
            </a:r>
            <a:r>
              <a:rPr lang="en-US" dirty="0" smtClean="0"/>
              <a:t>Increase the value and availability of BH care for individuals, families, employers, and government</a:t>
            </a:r>
          </a:p>
        </p:txBody>
      </p:sp>
    </p:spTree>
    <p:extLst>
      <p:ext uri="{BB962C8B-B14F-4D97-AF65-F5344CB8AC3E}">
        <p14:creationId xmlns:p14="http://schemas.microsoft.com/office/powerpoint/2010/main" val="2013410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lstStyle/>
          <a:p>
            <a:r>
              <a:rPr lang="en-US" sz="4000" b="1" dirty="0"/>
              <a:t>WHY BEHAVIORAL HEALTH      </a:t>
            </a:r>
            <a:r>
              <a:rPr lang="en-US" sz="4000" b="1" dirty="0" smtClean="0"/>
              <a:t>      MATTERS  </a:t>
            </a:r>
            <a:r>
              <a:rPr lang="en-US" sz="4000" b="1" dirty="0"/>
              <a:t>TO PUBLIC </a:t>
            </a:r>
            <a:r>
              <a:rPr lang="en-US" sz="4000" b="1" dirty="0" smtClean="0"/>
              <a:t>HEALTH – 1</a:t>
            </a:r>
            <a:endParaRPr lang="en-US" sz="4000" b="1" dirty="0"/>
          </a:p>
        </p:txBody>
      </p:sp>
      <p:sp>
        <p:nvSpPr>
          <p:cNvPr id="3" name="Content Placeholder 2"/>
          <p:cNvSpPr>
            <a:spLocks noGrp="1"/>
          </p:cNvSpPr>
          <p:nvPr>
            <p:ph idx="1"/>
          </p:nvPr>
        </p:nvSpPr>
        <p:spPr>
          <a:xfrm>
            <a:off x="0" y="1524000"/>
            <a:ext cx="9144000" cy="5334000"/>
          </a:xfrm>
        </p:spPr>
        <p:txBody>
          <a:bodyPr/>
          <a:lstStyle/>
          <a:p>
            <a:pPr>
              <a:spcBef>
                <a:spcPts val="0"/>
              </a:spcBef>
              <a:spcAft>
                <a:spcPts val="0"/>
              </a:spcAft>
              <a:buClr>
                <a:srgbClr val="666633"/>
              </a:buClr>
              <a:buFont typeface="Wingdings" pitchFamily="2" charset="2"/>
              <a:buChar char="è"/>
            </a:pPr>
            <a:r>
              <a:rPr lang="en-US" sz="2800" dirty="0" smtClean="0"/>
              <a:t>BH Affects Most Americans</a:t>
            </a:r>
          </a:p>
          <a:p>
            <a:pPr lvl="1">
              <a:spcBef>
                <a:spcPts val="0"/>
              </a:spcBef>
              <a:spcAft>
                <a:spcPts val="0"/>
              </a:spcAft>
              <a:buClr>
                <a:srgbClr val="666633"/>
              </a:buClr>
              <a:buFont typeface="Arial" pitchFamily="34" charset="0"/>
              <a:buChar char="•"/>
            </a:pPr>
            <a:r>
              <a:rPr lang="en-US" sz="2400" dirty="0"/>
              <a:t>Half </a:t>
            </a:r>
            <a:r>
              <a:rPr lang="en-US" sz="2400" dirty="0" smtClean="0"/>
              <a:t>will meet criteria for MI or substance abuse</a:t>
            </a:r>
          </a:p>
          <a:p>
            <a:pPr lvl="1">
              <a:spcBef>
                <a:spcPts val="0"/>
              </a:spcBef>
              <a:spcAft>
                <a:spcPts val="0"/>
              </a:spcAft>
              <a:buClr>
                <a:srgbClr val="666633"/>
              </a:buClr>
              <a:buFont typeface="Arial" pitchFamily="34" charset="0"/>
              <a:buChar char="•"/>
            </a:pPr>
            <a:r>
              <a:rPr lang="en-US" sz="2400" dirty="0" smtClean="0"/>
              <a:t>Half know </a:t>
            </a:r>
            <a:r>
              <a:rPr lang="en-US" sz="2400" dirty="0"/>
              <a:t>someone in recovery from </a:t>
            </a:r>
            <a:r>
              <a:rPr lang="en-US" sz="2400" dirty="0" smtClean="0"/>
              <a:t>addiction (23 M +)</a:t>
            </a:r>
          </a:p>
          <a:p>
            <a:pPr lvl="1">
              <a:spcBef>
                <a:spcPts val="0"/>
              </a:spcBef>
              <a:spcAft>
                <a:spcPts val="0"/>
              </a:spcAft>
              <a:buClr>
                <a:srgbClr val="666633"/>
              </a:buClr>
              <a:buFont typeface="Arial" pitchFamily="34" charset="0"/>
              <a:buChar char="•"/>
            </a:pPr>
            <a:r>
              <a:rPr lang="en-US" sz="2400" dirty="0" smtClean="0"/>
              <a:t>One in four Americans will experience mental illness</a:t>
            </a:r>
          </a:p>
          <a:p>
            <a:pPr lvl="1">
              <a:spcBef>
                <a:spcPts val="0"/>
              </a:spcBef>
              <a:spcAft>
                <a:spcPts val="0"/>
              </a:spcAft>
              <a:buClr>
                <a:srgbClr val="666633"/>
              </a:buClr>
              <a:buNone/>
            </a:pPr>
            <a:endParaRPr lang="en-US" sz="2400" dirty="0" smtClean="0"/>
          </a:p>
          <a:p>
            <a:pPr>
              <a:spcBef>
                <a:spcPts val="0"/>
              </a:spcBef>
              <a:spcAft>
                <a:spcPts val="0"/>
              </a:spcAft>
              <a:buClr>
                <a:srgbClr val="666633"/>
              </a:buClr>
            </a:pPr>
            <a:r>
              <a:rPr lang="en-US" sz="2800" dirty="0" smtClean="0"/>
              <a:t>Increases Risks for/Co-Exists with Other Diseases, Yet is Preventable</a:t>
            </a:r>
          </a:p>
          <a:p>
            <a:pPr lvl="1">
              <a:spcBef>
                <a:spcPts val="0"/>
              </a:spcBef>
              <a:spcAft>
                <a:spcPts val="0"/>
              </a:spcAft>
              <a:buFont typeface="Arial" pitchFamily="34" charset="0"/>
              <a:buChar char="•"/>
            </a:pPr>
            <a:r>
              <a:rPr lang="en-US" sz="2400" dirty="0" smtClean="0"/>
              <a:t>HIV/AIDS, STDs, diabetes, cardiovascular disease, obesity, asthma, hypertension</a:t>
            </a:r>
          </a:p>
          <a:p>
            <a:pPr lvl="1">
              <a:spcBef>
                <a:spcPts val="0"/>
              </a:spcBef>
              <a:spcAft>
                <a:spcPts val="0"/>
              </a:spcAft>
              <a:buFont typeface="Arial" pitchFamily="34" charset="0"/>
              <a:buChar char="•"/>
            </a:pPr>
            <a:r>
              <a:rPr lang="en-US" sz="2400" dirty="0" smtClean="0"/>
              <a:t>More adverse childhood experiences (ACEs) = more health/BH conditions in adulthood</a:t>
            </a:r>
          </a:p>
          <a:p>
            <a:pPr lvl="1">
              <a:spcBef>
                <a:spcPts val="0"/>
              </a:spcBef>
              <a:spcAft>
                <a:spcPts val="0"/>
              </a:spcAft>
              <a:buFont typeface="Arial" pitchFamily="34" charset="0"/>
              <a:buChar char="•"/>
            </a:pPr>
            <a:r>
              <a:rPr lang="en-US" sz="2400" dirty="0" smtClean="0"/>
              <a:t>Half of adult mental illness begins before age 14 and three-quarters before age 24</a:t>
            </a:r>
            <a:endParaRPr lang="en-US" sz="1000" dirty="0" smtClean="0"/>
          </a:p>
          <a:p>
            <a:pPr lvl="1">
              <a:spcBef>
                <a:spcPts val="0"/>
              </a:spcBef>
              <a:spcAft>
                <a:spcPts val="0"/>
              </a:spcAft>
              <a:buClr>
                <a:srgbClr val="666633"/>
              </a:buClr>
              <a:buFont typeface="Wingdings" pitchFamily="2" charset="2"/>
              <a:buChar char="è"/>
            </a:pPr>
            <a:endParaRPr lang="en-US" sz="2000" dirty="0" smtClean="0"/>
          </a:p>
          <a:p>
            <a:pPr lvl="1">
              <a:spcBef>
                <a:spcPts val="0"/>
              </a:spcBef>
              <a:spcAft>
                <a:spcPts val="0"/>
              </a:spcAft>
              <a:buClr>
                <a:srgbClr val="666633"/>
              </a:buClr>
              <a:buNone/>
            </a:pPr>
            <a:endParaRPr lang="en-US" sz="1200" dirty="0"/>
          </a:p>
          <a:p>
            <a:pPr lvl="1">
              <a:spcBef>
                <a:spcPts val="0"/>
              </a:spcBef>
              <a:spcAft>
                <a:spcPts val="0"/>
              </a:spcAft>
              <a:buClr>
                <a:srgbClr val="666633"/>
              </a:buClr>
              <a:buFont typeface="Wingdings" pitchFamily="2" charset="2"/>
              <a:buChar char="è"/>
            </a:pPr>
            <a:endParaRPr lang="en-US" sz="2000" dirty="0" smtClean="0"/>
          </a:p>
        </p:txBody>
      </p:sp>
    </p:spTree>
    <p:extLst>
      <p:ext uri="{BB962C8B-B14F-4D97-AF65-F5344CB8AC3E}">
        <p14:creationId xmlns:p14="http://schemas.microsoft.com/office/powerpoint/2010/main" val="26395509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0"/>
            <a:ext cx="9144000" cy="1295400"/>
          </a:xfrm>
        </p:spPr>
        <p:txBody>
          <a:bodyPr/>
          <a:lstStyle/>
          <a:p>
            <a:pPr eaLnBrk="1" hangingPunct="1"/>
            <a:r>
              <a:rPr lang="en-US" b="1" dirty="0" smtClean="0">
                <a:ea typeface="ＭＳ Ｐゴシック" charset="-128"/>
              </a:rPr>
              <a:t>NBHQF </a:t>
            </a:r>
            <a:r>
              <a:rPr lang="en-US" b="1" dirty="0" smtClean="0">
                <a:ea typeface="ＭＳ Ｐゴシック" charset="-128"/>
              </a:rPr>
              <a:t>ORGANIZATION:  GOALS</a:t>
            </a:r>
            <a:endParaRPr lang="en-US" dirty="0" smtClean="0">
              <a:ea typeface="ＭＳ Ｐゴシック" charset="-128"/>
            </a:endParaRPr>
          </a:p>
        </p:txBody>
      </p:sp>
      <p:sp>
        <p:nvSpPr>
          <p:cNvPr id="15363" name="Content Placeholder 2"/>
          <p:cNvSpPr>
            <a:spLocks noGrp="1"/>
          </p:cNvSpPr>
          <p:nvPr>
            <p:ph idx="1"/>
          </p:nvPr>
        </p:nvSpPr>
        <p:spPr>
          <a:xfrm>
            <a:off x="152400" y="1600200"/>
            <a:ext cx="8839200" cy="5105400"/>
          </a:xfrm>
        </p:spPr>
        <p:txBody>
          <a:bodyPr/>
          <a:lstStyle/>
          <a:p>
            <a:pPr>
              <a:spcBef>
                <a:spcPts val="600"/>
              </a:spcBef>
              <a:spcAft>
                <a:spcPts val="600"/>
              </a:spcAft>
              <a:buClr>
                <a:srgbClr val="666633"/>
              </a:buClr>
              <a:buFont typeface="Wingdings" pitchFamily="2" charset="2"/>
              <a:buChar char="è"/>
              <a:defRPr/>
            </a:pPr>
            <a:r>
              <a:rPr lang="en-US" sz="2800" dirty="0" smtClean="0"/>
              <a:t>    </a:t>
            </a:r>
            <a:r>
              <a:rPr lang="en-US" u="sng" dirty="0" smtClean="0"/>
              <a:t>Six Goals</a:t>
            </a:r>
            <a:r>
              <a:rPr lang="en-US" dirty="0" smtClean="0">
                <a:latin typeface="Times New Roman"/>
                <a:cs typeface="Times New Roman"/>
              </a:rPr>
              <a:t>*</a:t>
            </a:r>
            <a:endParaRPr lang="en-US" u="sng" dirty="0" smtClean="0"/>
          </a:p>
          <a:p>
            <a:pPr marL="971550" lvl="1" indent="-514350">
              <a:spcBef>
                <a:spcPts val="0"/>
              </a:spcBef>
              <a:spcAft>
                <a:spcPts val="600"/>
              </a:spcAft>
              <a:buClr>
                <a:srgbClr val="666633"/>
              </a:buClr>
              <a:buFont typeface="+mj-lt"/>
              <a:buAutoNum type="arabicParenR"/>
              <a:defRPr/>
            </a:pPr>
            <a:r>
              <a:rPr lang="en-US" dirty="0" smtClean="0"/>
              <a:t>Evidence-based/effective prevention, treatment, recovery</a:t>
            </a:r>
          </a:p>
          <a:p>
            <a:pPr marL="971550" lvl="1" indent="-514350">
              <a:spcBef>
                <a:spcPts val="0"/>
              </a:spcBef>
              <a:spcAft>
                <a:spcPts val="600"/>
              </a:spcAft>
              <a:buClr>
                <a:srgbClr val="666633"/>
              </a:buClr>
              <a:buFont typeface="+mj-lt"/>
              <a:buAutoNum type="arabicParenR"/>
              <a:defRPr/>
            </a:pPr>
            <a:r>
              <a:rPr lang="en-US" dirty="0" smtClean="0"/>
              <a:t>Person/family-centered</a:t>
            </a:r>
          </a:p>
          <a:p>
            <a:pPr marL="971550" lvl="1" indent="-514350">
              <a:spcBef>
                <a:spcPts val="0"/>
              </a:spcBef>
              <a:spcAft>
                <a:spcPts val="600"/>
              </a:spcAft>
              <a:buClr>
                <a:srgbClr val="666633"/>
              </a:buClr>
              <a:buFont typeface="+mj-lt"/>
              <a:buAutoNum type="arabicParenR"/>
              <a:defRPr/>
            </a:pPr>
            <a:r>
              <a:rPr lang="en-US" dirty="0" smtClean="0"/>
              <a:t>Coordinated (within BH; between BH and other health care)</a:t>
            </a:r>
          </a:p>
          <a:p>
            <a:pPr marL="971550" lvl="1" indent="-514350">
              <a:spcBef>
                <a:spcPts val="0"/>
              </a:spcBef>
              <a:spcAft>
                <a:spcPts val="600"/>
              </a:spcAft>
              <a:buClr>
                <a:srgbClr val="666633"/>
              </a:buClr>
              <a:buFont typeface="+mj-lt"/>
              <a:buAutoNum type="arabicParenR"/>
              <a:defRPr/>
            </a:pPr>
            <a:r>
              <a:rPr lang="en-US" dirty="0" smtClean="0"/>
              <a:t>Promote healthy living</a:t>
            </a:r>
          </a:p>
          <a:p>
            <a:pPr marL="971550" lvl="1" indent="-514350">
              <a:spcBef>
                <a:spcPts val="0"/>
              </a:spcBef>
              <a:spcAft>
                <a:spcPts val="600"/>
              </a:spcAft>
              <a:buClr>
                <a:srgbClr val="666633"/>
              </a:buClr>
              <a:buFont typeface="+mj-lt"/>
              <a:buAutoNum type="arabicParenR"/>
              <a:defRPr/>
            </a:pPr>
            <a:r>
              <a:rPr lang="en-US" dirty="0" smtClean="0"/>
              <a:t>Safe</a:t>
            </a:r>
          </a:p>
          <a:p>
            <a:pPr marL="971550" lvl="1" indent="-514350">
              <a:spcBef>
                <a:spcPts val="0"/>
              </a:spcBef>
              <a:spcAft>
                <a:spcPts val="600"/>
              </a:spcAft>
              <a:buClr>
                <a:srgbClr val="666633"/>
              </a:buClr>
              <a:buFont typeface="+mj-lt"/>
              <a:buAutoNum type="arabicParenR"/>
              <a:defRPr/>
            </a:pPr>
            <a:r>
              <a:rPr lang="en-US" dirty="0" smtClean="0"/>
              <a:t>Accessible/affordable</a:t>
            </a:r>
          </a:p>
          <a:p>
            <a:pPr marL="914400" lvl="1" indent="-457200">
              <a:spcBef>
                <a:spcPts val="0"/>
              </a:spcBef>
              <a:spcAft>
                <a:spcPts val="0"/>
              </a:spcAft>
              <a:buFont typeface="+mj-lt"/>
              <a:buAutoNum type="arabicParenR"/>
              <a:defRPr/>
            </a:pPr>
            <a:endParaRPr lang="en-US" sz="1200" dirty="0" smtClean="0">
              <a:latin typeface="Times New Roman"/>
              <a:cs typeface="Times New Roman"/>
            </a:endParaRPr>
          </a:p>
          <a:p>
            <a:pPr marL="0" lvl="1" indent="-457200">
              <a:spcBef>
                <a:spcPts val="600"/>
              </a:spcBef>
              <a:spcAft>
                <a:spcPts val="600"/>
              </a:spcAft>
              <a:buNone/>
              <a:defRPr/>
            </a:pPr>
            <a:r>
              <a:rPr lang="en-US" sz="1800" dirty="0" smtClean="0">
                <a:latin typeface="Times New Roman"/>
                <a:cs typeface="Times New Roman"/>
              </a:rPr>
              <a:t>*Parallels NQS; derived from IOM’s Quality Chasm Report</a:t>
            </a:r>
            <a:endParaRPr lang="en-US" sz="1800" dirty="0" smtClean="0"/>
          </a:p>
          <a:p>
            <a:pPr eaLnBrk="1" hangingPunct="1">
              <a:defRPr/>
            </a:pPr>
            <a:endParaRPr lang="en-US" sz="2000" dirty="0" smtClean="0">
              <a:ea typeface="ＭＳ Ｐゴシック" charset="-128"/>
            </a:endParaRPr>
          </a:p>
        </p:txBody>
      </p:sp>
    </p:spTree>
    <p:extLst>
      <p:ext uri="{BB962C8B-B14F-4D97-AF65-F5344CB8AC3E}">
        <p14:creationId xmlns:p14="http://schemas.microsoft.com/office/powerpoint/2010/main" val="23627353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0"/>
            <a:ext cx="9144000" cy="1295400"/>
          </a:xfrm>
        </p:spPr>
        <p:txBody>
          <a:bodyPr/>
          <a:lstStyle/>
          <a:p>
            <a:pPr eaLnBrk="1" hangingPunct="1"/>
            <a:r>
              <a:rPr lang="en-US" sz="4800" b="1" dirty="0" smtClean="0">
                <a:ea typeface="ＭＳ Ｐゴシック" charset="-128"/>
              </a:rPr>
              <a:t>NBHQF </a:t>
            </a:r>
            <a:r>
              <a:rPr lang="en-US" sz="4800" b="1" dirty="0" smtClean="0">
                <a:ea typeface="ＭＳ Ｐゴシック" charset="-128"/>
              </a:rPr>
              <a:t>ORGANIZATION:   </a:t>
            </a:r>
            <a:r>
              <a:rPr lang="en-US" sz="4800" b="1" dirty="0" smtClean="0">
                <a:ea typeface="ＭＳ Ｐゴシック" charset="-128"/>
              </a:rPr>
              <a:t/>
            </a:r>
            <a:br>
              <a:rPr lang="en-US" sz="4800" b="1" dirty="0" smtClean="0">
                <a:ea typeface="ＭＳ Ｐゴシック" charset="-128"/>
              </a:rPr>
            </a:br>
            <a:r>
              <a:rPr lang="en-US" sz="4800" b="1" dirty="0" smtClean="0">
                <a:ea typeface="ＭＳ Ｐゴシック" charset="-128"/>
              </a:rPr>
              <a:t>THREE DOMAINS</a:t>
            </a:r>
            <a:endParaRPr lang="en-US" sz="4800" dirty="0" smtClean="0">
              <a:ea typeface="ＭＳ Ｐゴシック" charset="-128"/>
            </a:endParaRPr>
          </a:p>
        </p:txBody>
      </p:sp>
      <p:sp>
        <p:nvSpPr>
          <p:cNvPr id="15363" name="Content Placeholder 2"/>
          <p:cNvSpPr>
            <a:spLocks noGrp="1"/>
          </p:cNvSpPr>
          <p:nvPr>
            <p:ph idx="1"/>
          </p:nvPr>
        </p:nvSpPr>
        <p:spPr>
          <a:xfrm>
            <a:off x="-76200" y="1828800"/>
            <a:ext cx="9144000" cy="4419600"/>
          </a:xfrm>
        </p:spPr>
        <p:txBody>
          <a:bodyPr/>
          <a:lstStyle/>
          <a:p>
            <a:pPr marL="800100" indent="-457200">
              <a:spcBef>
                <a:spcPts val="600"/>
              </a:spcBef>
              <a:spcAft>
                <a:spcPts val="2400"/>
              </a:spcAft>
              <a:buClr>
                <a:srgbClr val="666633"/>
              </a:buClr>
              <a:buFont typeface="Wingdings" pitchFamily="2" charset="2"/>
              <a:buChar char="è"/>
              <a:defRPr/>
            </a:pPr>
            <a:r>
              <a:rPr lang="en-US" dirty="0" smtClean="0"/>
              <a:t>Impact of each goal will be tracked across three domains with measures for each cell:</a:t>
            </a:r>
          </a:p>
          <a:p>
            <a:pPr marL="1371600" lvl="2" indent="-514350">
              <a:spcBef>
                <a:spcPts val="0"/>
              </a:spcBef>
              <a:spcAft>
                <a:spcPts val="2400"/>
              </a:spcAft>
              <a:buClr>
                <a:srgbClr val="666633"/>
              </a:buClr>
              <a:buFont typeface="+mj-lt"/>
              <a:buAutoNum type="arabicParenR"/>
              <a:defRPr/>
            </a:pPr>
            <a:r>
              <a:rPr lang="en-US" sz="3200" dirty="0" smtClean="0"/>
              <a:t>Payer – public (e.g., SAMHSA, CMS, states) and private (e.g., commercial insurers, QHPs)</a:t>
            </a:r>
          </a:p>
          <a:p>
            <a:pPr marL="1371600" lvl="2" indent="-514350">
              <a:spcBef>
                <a:spcPts val="0"/>
              </a:spcBef>
              <a:spcAft>
                <a:spcPts val="2400"/>
              </a:spcAft>
              <a:buClr>
                <a:srgbClr val="666633"/>
              </a:buClr>
              <a:buFont typeface="+mj-lt"/>
              <a:buAutoNum type="arabicParenR"/>
              <a:defRPr/>
            </a:pPr>
            <a:r>
              <a:rPr lang="en-US" sz="3200" dirty="0" smtClean="0"/>
              <a:t>Provider and Practitioner</a:t>
            </a:r>
          </a:p>
          <a:p>
            <a:pPr marL="1371600" lvl="2" indent="-514350">
              <a:spcBef>
                <a:spcPts val="0"/>
              </a:spcBef>
              <a:spcAft>
                <a:spcPts val="2400"/>
              </a:spcAft>
              <a:buClr>
                <a:srgbClr val="666633"/>
              </a:buClr>
              <a:buFont typeface="+mj-lt"/>
              <a:buAutoNum type="arabicParenR"/>
              <a:defRPr/>
            </a:pPr>
            <a:r>
              <a:rPr lang="en-US" sz="3200" dirty="0" smtClean="0"/>
              <a:t>Population – individual, family, community</a:t>
            </a:r>
          </a:p>
          <a:p>
            <a:pPr marL="0" lvl="1">
              <a:buFont typeface="Arial" pitchFamily="34" charset="0"/>
              <a:buNone/>
              <a:defRPr/>
            </a:pPr>
            <a:endParaRPr lang="en-US" sz="2400" dirty="0" smtClean="0"/>
          </a:p>
          <a:p>
            <a:pPr>
              <a:buNone/>
              <a:defRPr/>
            </a:pPr>
            <a:endParaRPr lang="en-US" sz="2000" dirty="0" smtClean="0">
              <a:ea typeface="ＭＳ Ｐゴシック" charset="-128"/>
            </a:endParaRPr>
          </a:p>
        </p:txBody>
      </p:sp>
    </p:spTree>
    <p:extLst>
      <p:ext uri="{BB962C8B-B14F-4D97-AF65-F5344CB8AC3E}">
        <p14:creationId xmlns:p14="http://schemas.microsoft.com/office/powerpoint/2010/main" val="27537975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lstStyle/>
          <a:p>
            <a:r>
              <a:rPr lang="en-US" b="1" dirty="0" smtClean="0"/>
              <a:t>NBHQF:  CRITERIA </a:t>
            </a:r>
            <a:r>
              <a:rPr lang="en-US" b="1" dirty="0" smtClean="0"/>
              <a:t>FOR MEASURES</a:t>
            </a:r>
            <a:endParaRPr lang="en-US" b="1" dirty="0"/>
          </a:p>
        </p:txBody>
      </p:sp>
      <p:sp>
        <p:nvSpPr>
          <p:cNvPr id="3" name="Content Placeholder 2"/>
          <p:cNvSpPr>
            <a:spLocks noGrp="1"/>
          </p:cNvSpPr>
          <p:nvPr>
            <p:ph idx="1"/>
          </p:nvPr>
        </p:nvSpPr>
        <p:spPr>
          <a:xfrm>
            <a:off x="0" y="1524000"/>
            <a:ext cx="9067800" cy="5334000"/>
          </a:xfrm>
        </p:spPr>
        <p:txBody>
          <a:bodyPr/>
          <a:lstStyle/>
          <a:p>
            <a:pPr>
              <a:buClr>
                <a:srgbClr val="666633"/>
              </a:buClr>
              <a:buFont typeface="Wingdings" pitchFamily="2" charset="2"/>
              <a:buChar char="è"/>
            </a:pPr>
            <a:r>
              <a:rPr lang="en-US" dirty="0" smtClean="0"/>
              <a:t>Measures should be:</a:t>
            </a:r>
          </a:p>
          <a:p>
            <a:pPr lvl="1">
              <a:spcBef>
                <a:spcPts val="600"/>
              </a:spcBef>
              <a:buClr>
                <a:srgbClr val="666633"/>
              </a:buClr>
              <a:buFont typeface="Calibri" pitchFamily="34" charset="0"/>
              <a:buChar char="•"/>
            </a:pPr>
            <a:r>
              <a:rPr lang="en-US" sz="2400" dirty="0" smtClean="0"/>
              <a:t>Endorsed by NQF where possible; or other objective entity (e.g., NCQA, USPSTF, JACHO, CARF) or consensus of experts </a:t>
            </a:r>
          </a:p>
          <a:p>
            <a:pPr lvl="1">
              <a:spcBef>
                <a:spcPts val="600"/>
              </a:spcBef>
              <a:buClr>
                <a:srgbClr val="666633"/>
              </a:buClr>
              <a:buFont typeface="Calibri" pitchFamily="34" charset="0"/>
              <a:buChar char="•"/>
            </a:pPr>
            <a:r>
              <a:rPr lang="en-US" sz="2400" dirty="0" smtClean="0"/>
              <a:t>Relevant to NQS priorities</a:t>
            </a:r>
          </a:p>
          <a:p>
            <a:pPr lvl="1">
              <a:spcBef>
                <a:spcPts val="600"/>
              </a:spcBef>
              <a:buClr>
                <a:srgbClr val="666633"/>
              </a:buClr>
              <a:buFont typeface="Calibri" pitchFamily="34" charset="0"/>
              <a:buChar char="•"/>
            </a:pPr>
            <a:r>
              <a:rPr lang="en-US" sz="2400" dirty="0" smtClean="0"/>
              <a:t>Address “high-impact” health conditions </a:t>
            </a:r>
          </a:p>
          <a:p>
            <a:pPr lvl="1">
              <a:spcBef>
                <a:spcPts val="600"/>
              </a:spcBef>
              <a:buClr>
                <a:srgbClr val="666633"/>
              </a:buClr>
              <a:buFont typeface="Calibri" pitchFamily="34" charset="0"/>
              <a:buChar char="•"/>
            </a:pPr>
            <a:r>
              <a:rPr lang="en-US" sz="2400" dirty="0" smtClean="0"/>
              <a:t>Promote alignment with program attributes and across programs, including health and social programs </a:t>
            </a:r>
          </a:p>
          <a:p>
            <a:pPr lvl="1">
              <a:spcBef>
                <a:spcPts val="600"/>
              </a:spcBef>
              <a:buClr>
                <a:srgbClr val="666633"/>
              </a:buClr>
              <a:buFont typeface="Calibri" pitchFamily="34" charset="0"/>
              <a:buChar char="•"/>
            </a:pPr>
            <a:r>
              <a:rPr lang="en-US" sz="2400" dirty="0" smtClean="0"/>
              <a:t>Reflect a mix of measurement types: outcome, process, cost/appropriateness, and structure</a:t>
            </a:r>
          </a:p>
          <a:p>
            <a:pPr lvl="1">
              <a:spcBef>
                <a:spcPts val="600"/>
              </a:spcBef>
              <a:buClr>
                <a:srgbClr val="666633"/>
              </a:buClr>
              <a:buFont typeface="Calibri" pitchFamily="34" charset="0"/>
              <a:buChar char="•"/>
            </a:pPr>
            <a:r>
              <a:rPr lang="en-US" sz="2400" dirty="0" smtClean="0"/>
              <a:t>Apply across patient-centered episodes of care </a:t>
            </a:r>
          </a:p>
          <a:p>
            <a:pPr lvl="1">
              <a:spcBef>
                <a:spcPts val="600"/>
              </a:spcBef>
              <a:buClr>
                <a:srgbClr val="666633"/>
              </a:buClr>
              <a:buFont typeface="Calibri" pitchFamily="34" charset="0"/>
              <a:buChar char="•"/>
            </a:pPr>
            <a:r>
              <a:rPr lang="en-US" sz="2400" dirty="0" smtClean="0"/>
              <a:t>Account for disparities</a:t>
            </a:r>
          </a:p>
          <a:p>
            <a:pPr lvl="1">
              <a:spcBef>
                <a:spcPts val="600"/>
              </a:spcBef>
              <a:buClr>
                <a:srgbClr val="666633"/>
              </a:buClr>
              <a:buFont typeface="Calibri" pitchFamily="34" charset="0"/>
              <a:buChar char="•"/>
            </a:pPr>
            <a:r>
              <a:rPr lang="en-US" sz="2400" dirty="0" smtClean="0"/>
              <a:t>Promote parsimony</a:t>
            </a:r>
          </a:p>
          <a:p>
            <a:endParaRPr lang="en-US" sz="2400" dirty="0"/>
          </a:p>
        </p:txBody>
      </p:sp>
    </p:spTree>
    <p:extLst>
      <p:ext uri="{BB962C8B-B14F-4D97-AF65-F5344CB8AC3E}">
        <p14:creationId xmlns:p14="http://schemas.microsoft.com/office/powerpoint/2010/main" val="19984546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lstStyle/>
          <a:p>
            <a:r>
              <a:rPr lang="en-US" b="1" dirty="0" smtClean="0"/>
              <a:t>MEASURES – EXAMPLE 1</a:t>
            </a:r>
            <a:endParaRPr lang="en-US" b="1" dirty="0"/>
          </a:p>
        </p:txBody>
      </p:sp>
      <p:sp>
        <p:nvSpPr>
          <p:cNvPr id="3" name="Content Placeholder 2"/>
          <p:cNvSpPr>
            <a:spLocks noGrp="1"/>
          </p:cNvSpPr>
          <p:nvPr>
            <p:ph idx="1"/>
          </p:nvPr>
        </p:nvSpPr>
        <p:spPr>
          <a:xfrm>
            <a:off x="0" y="1600200"/>
            <a:ext cx="9144000" cy="5257800"/>
          </a:xfrm>
        </p:spPr>
        <p:txBody>
          <a:bodyPr/>
          <a:lstStyle/>
          <a:p>
            <a:pPr>
              <a:spcBef>
                <a:spcPts val="600"/>
              </a:spcBef>
              <a:buNone/>
            </a:pPr>
            <a:r>
              <a:rPr lang="en-US" sz="1800" b="1" dirty="0" smtClean="0"/>
              <a:t>	GOAL 4</a:t>
            </a:r>
            <a:r>
              <a:rPr lang="en-US" sz="1800" dirty="0" smtClean="0"/>
              <a:t>:  Identify and disseminate specific indicators, interventions, and status reports on </a:t>
            </a:r>
            <a:r>
              <a:rPr lang="en-US" sz="1800" b="1" i="1" dirty="0" smtClean="0"/>
              <a:t>healthy living </a:t>
            </a:r>
            <a:r>
              <a:rPr lang="en-US" sz="1800" dirty="0" smtClean="0"/>
              <a:t>by community, advancing mechanisms to access health promotion and risk-reduction activities to assist communities to utilize best practices to enable health living</a:t>
            </a:r>
          </a:p>
          <a:p>
            <a:pPr>
              <a:buNone/>
            </a:pPr>
            <a:endParaRPr lang="en-US" sz="1800" dirty="0" smtClean="0"/>
          </a:p>
          <a:p>
            <a:pPr>
              <a:buNone/>
            </a:pPr>
            <a:endParaRPr lang="en-US" sz="1800" dirty="0" smtClean="0"/>
          </a:p>
        </p:txBody>
      </p:sp>
      <p:graphicFrame>
        <p:nvGraphicFramePr>
          <p:cNvPr id="5" name="Table 4"/>
          <p:cNvGraphicFramePr>
            <a:graphicFrameLocks noGrp="1"/>
          </p:cNvGraphicFramePr>
          <p:nvPr/>
        </p:nvGraphicFramePr>
        <p:xfrm>
          <a:off x="380999" y="2743201"/>
          <a:ext cx="8458202" cy="3962399"/>
        </p:xfrm>
        <a:graphic>
          <a:graphicData uri="http://schemas.openxmlformats.org/drawingml/2006/table">
            <a:tbl>
              <a:tblPr firstRow="1" bandRow="1">
                <a:tableStyleId>{5C22544A-7EE6-4342-B048-85BDC9FD1C3A}</a:tableStyleId>
              </a:tblPr>
              <a:tblGrid>
                <a:gridCol w="2740352"/>
                <a:gridCol w="3050849"/>
                <a:gridCol w="2667001"/>
              </a:tblGrid>
              <a:tr h="654954">
                <a:tc>
                  <a:txBody>
                    <a:bodyPr/>
                    <a:lstStyle/>
                    <a:p>
                      <a:pPr algn="ctr"/>
                      <a:r>
                        <a:rPr lang="en-US" dirty="0" smtClean="0"/>
                        <a:t>PAYER</a:t>
                      </a:r>
                      <a:endParaRPr lang="en-US" dirty="0"/>
                    </a:p>
                  </a:txBody>
                  <a:tcPr/>
                </a:tc>
                <a:tc>
                  <a:txBody>
                    <a:bodyPr/>
                    <a:lstStyle/>
                    <a:p>
                      <a:pPr algn="ctr"/>
                      <a:r>
                        <a:rPr lang="en-US" dirty="0" smtClean="0"/>
                        <a:t>PROVIDER/</a:t>
                      </a:r>
                    </a:p>
                    <a:p>
                      <a:pPr algn="ctr"/>
                      <a:r>
                        <a:rPr lang="en-US" dirty="0" smtClean="0"/>
                        <a:t>PRACTITIONER</a:t>
                      </a:r>
                      <a:endParaRPr lang="en-US" dirty="0"/>
                    </a:p>
                  </a:txBody>
                  <a:tcPr/>
                </a:tc>
                <a:tc>
                  <a:txBody>
                    <a:bodyPr/>
                    <a:lstStyle/>
                    <a:p>
                      <a:pPr algn="ctr"/>
                      <a:r>
                        <a:rPr lang="en-US" dirty="0" smtClean="0"/>
                        <a:t>POPULATION</a:t>
                      </a:r>
                      <a:endParaRPr lang="en-US" dirty="0"/>
                    </a:p>
                  </a:txBody>
                  <a:tcPr/>
                </a:tc>
              </a:tr>
              <a:tr h="3307445">
                <a:tc>
                  <a:txBody>
                    <a:bodyPr/>
                    <a:lstStyle/>
                    <a:p>
                      <a:r>
                        <a:rPr lang="en-US" sz="1800" kern="1200" baseline="0" dirty="0" smtClean="0">
                          <a:solidFill>
                            <a:schemeClr val="dk1"/>
                          </a:solidFill>
                          <a:latin typeface="+mn-lt"/>
                          <a:ea typeface="+mn-ea"/>
                          <a:cs typeface="+mn-cs"/>
                        </a:rPr>
                        <a:t>GPRA: 2.3.62 Number of states (excluding Puerto Rico) reporting retail tobacco sales violation rates below 10% </a:t>
                      </a:r>
                    </a:p>
                    <a:p>
                      <a:pPr algn="ctr"/>
                      <a:r>
                        <a:rPr lang="en-US" sz="1800" b="1" kern="1200" baseline="0" dirty="0" smtClean="0">
                          <a:solidFill>
                            <a:schemeClr val="dk1"/>
                          </a:solidFill>
                          <a:latin typeface="+mn-lt"/>
                          <a:ea typeface="+mn-ea"/>
                          <a:cs typeface="+mn-cs"/>
                        </a:rPr>
                        <a:t>or</a:t>
                      </a:r>
                    </a:p>
                    <a:p>
                      <a:pPr algn="l"/>
                      <a:r>
                        <a:rPr lang="en-US" sz="1800" b="0" kern="1200" baseline="0" dirty="0" smtClean="0">
                          <a:solidFill>
                            <a:schemeClr val="dk1"/>
                          </a:solidFill>
                          <a:latin typeface="+mn-lt"/>
                          <a:ea typeface="+mn-ea"/>
                          <a:cs typeface="+mn-cs"/>
                        </a:rPr>
                        <a:t>% of retailers in compliance with prohibition against underage tobacco sales</a:t>
                      </a:r>
                      <a:endParaRPr lang="en-US" sz="1800" b="1" kern="1200" baseline="0" dirty="0" smtClean="0">
                        <a:solidFill>
                          <a:schemeClr val="dk1"/>
                        </a:solidFill>
                        <a:latin typeface="+mn-lt"/>
                        <a:ea typeface="+mn-ea"/>
                        <a:cs typeface="+mn-cs"/>
                      </a:endParaRPr>
                    </a:p>
                  </a:txBody>
                  <a:tcPr/>
                </a:tc>
                <a:tc>
                  <a:txBody>
                    <a:bodyPr/>
                    <a:lstStyle/>
                    <a:p>
                      <a:r>
                        <a:rPr lang="en-US" sz="1800" kern="1200" baseline="0" dirty="0" smtClean="0">
                          <a:solidFill>
                            <a:schemeClr val="dk1"/>
                          </a:solidFill>
                          <a:latin typeface="+mn-lt"/>
                          <a:ea typeface="+mn-ea"/>
                          <a:cs typeface="+mn-cs"/>
                        </a:rPr>
                        <a:t>Number of practitioners/ providers conducting SBIRT for tobacco use</a:t>
                      </a:r>
                    </a:p>
                    <a:p>
                      <a:endParaRPr lang="en-US" sz="1800" kern="1200" baseline="0" dirty="0" smtClean="0">
                        <a:solidFill>
                          <a:schemeClr val="dk1"/>
                        </a:solidFill>
                        <a:latin typeface="+mn-lt"/>
                        <a:ea typeface="+mn-ea"/>
                        <a:cs typeface="+mn-cs"/>
                      </a:endParaRPr>
                    </a:p>
                    <a:p>
                      <a:r>
                        <a:rPr lang="en-US" sz="1800" kern="1200" baseline="0" dirty="0" smtClean="0">
                          <a:solidFill>
                            <a:schemeClr val="dk1"/>
                          </a:solidFill>
                          <a:latin typeface="+mn-lt"/>
                          <a:ea typeface="+mn-ea"/>
                          <a:cs typeface="+mn-cs"/>
                        </a:rPr>
                        <a:t>NQF#1406: Risky Behavior Assessment or Counseling by Age 13 </a:t>
                      </a:r>
                    </a:p>
                    <a:p>
                      <a:endParaRPr lang="en-US" sz="1800" kern="1200" baseline="0" dirty="0" smtClean="0">
                        <a:solidFill>
                          <a:schemeClr val="dk1"/>
                        </a:solidFill>
                        <a:latin typeface="+mn-lt"/>
                        <a:ea typeface="+mn-ea"/>
                        <a:cs typeface="+mn-cs"/>
                      </a:endParaRPr>
                    </a:p>
                    <a:p>
                      <a:r>
                        <a:rPr lang="en-US" sz="1800" kern="1200" baseline="0" dirty="0" smtClean="0">
                          <a:solidFill>
                            <a:schemeClr val="dk1"/>
                          </a:solidFill>
                          <a:latin typeface="+mn-lt"/>
                          <a:ea typeface="+mn-ea"/>
                          <a:cs typeface="+mn-cs"/>
                        </a:rPr>
                        <a:t>NQF#1507: Risky Behavior Assessment or Counseling by Age 13 </a:t>
                      </a:r>
                    </a:p>
                  </a:txBody>
                  <a:tcPr/>
                </a:tc>
                <a:tc>
                  <a:txBody>
                    <a:bodyPr/>
                    <a:lstStyle/>
                    <a:p>
                      <a:r>
                        <a:rPr lang="en-US" dirty="0" smtClean="0"/>
                        <a:t>Percentage</a:t>
                      </a:r>
                      <a:r>
                        <a:rPr lang="en-US" baseline="0" dirty="0" smtClean="0"/>
                        <a:t> of population  who smoke</a:t>
                      </a:r>
                    </a:p>
                    <a:p>
                      <a:endParaRPr lang="en-US" baseline="0" dirty="0" smtClean="0"/>
                    </a:p>
                    <a:p>
                      <a:r>
                        <a:rPr lang="en-US" baseline="0" dirty="0" smtClean="0"/>
                        <a:t>Percentage of adolescents smoking for the first time in the past month</a:t>
                      </a:r>
                      <a:endParaRPr lang="en-US" dirty="0"/>
                    </a:p>
                  </a:txBody>
                  <a:tcPr/>
                </a:tc>
              </a:tr>
            </a:tbl>
          </a:graphicData>
        </a:graphic>
      </p:graphicFrame>
    </p:spTree>
    <p:extLst>
      <p:ext uri="{BB962C8B-B14F-4D97-AF65-F5344CB8AC3E}">
        <p14:creationId xmlns:p14="http://schemas.microsoft.com/office/powerpoint/2010/main" val="34651151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lstStyle/>
          <a:p>
            <a:r>
              <a:rPr lang="en-US" b="1" dirty="0" smtClean="0"/>
              <a:t>MEASURES – EXAMPLE 2</a:t>
            </a:r>
            <a:endParaRPr lang="en-US" b="1" dirty="0"/>
          </a:p>
        </p:txBody>
      </p:sp>
      <p:sp>
        <p:nvSpPr>
          <p:cNvPr id="3" name="Content Placeholder 2"/>
          <p:cNvSpPr>
            <a:spLocks noGrp="1"/>
          </p:cNvSpPr>
          <p:nvPr>
            <p:ph idx="1"/>
          </p:nvPr>
        </p:nvSpPr>
        <p:spPr>
          <a:xfrm>
            <a:off x="0" y="1600200"/>
            <a:ext cx="9144000" cy="5257800"/>
          </a:xfrm>
        </p:spPr>
        <p:txBody>
          <a:bodyPr/>
          <a:lstStyle/>
          <a:p>
            <a:pPr>
              <a:spcBef>
                <a:spcPts val="600"/>
              </a:spcBef>
              <a:buNone/>
            </a:pPr>
            <a:r>
              <a:rPr lang="en-US" sz="1800" b="1" dirty="0" smtClean="0"/>
              <a:t>	Goal 1: </a:t>
            </a:r>
            <a:r>
              <a:rPr lang="en-US" sz="1800" dirty="0" smtClean="0"/>
              <a:t>Increase the use of evidence-based practices (EBPs) to promote the most </a:t>
            </a:r>
            <a:r>
              <a:rPr lang="en-US" sz="1800" b="1" i="1" dirty="0" smtClean="0"/>
              <a:t>effective </a:t>
            </a:r>
          </a:p>
          <a:p>
            <a:pPr>
              <a:spcBef>
                <a:spcPts val="600"/>
              </a:spcBef>
              <a:buNone/>
            </a:pPr>
            <a:r>
              <a:rPr lang="en-US" sz="1800" b="1" i="1" dirty="0" smtClean="0"/>
              <a:t>	prevention, treatment, and recovery practices</a:t>
            </a:r>
            <a:r>
              <a:rPr lang="en-US" sz="1800" dirty="0" smtClean="0"/>
              <a:t> for behavioral health disorders 	</a:t>
            </a:r>
          </a:p>
          <a:p>
            <a:pPr>
              <a:spcBef>
                <a:spcPts val="600"/>
              </a:spcBef>
              <a:buNone/>
            </a:pPr>
            <a:r>
              <a:rPr lang="en-US" sz="1800" b="1" dirty="0" smtClean="0"/>
              <a:t> </a:t>
            </a:r>
          </a:p>
          <a:p>
            <a:pPr>
              <a:buNone/>
            </a:pPr>
            <a:endParaRPr lang="en-US" sz="1800" dirty="0" smtClean="0"/>
          </a:p>
          <a:p>
            <a:pPr>
              <a:buNone/>
            </a:pPr>
            <a:r>
              <a:rPr lang="en-US" sz="1800" b="1" dirty="0" smtClean="0"/>
              <a:t> </a:t>
            </a:r>
            <a:endParaRPr lang="en-US" sz="1800" b="1" dirty="0"/>
          </a:p>
        </p:txBody>
      </p:sp>
      <p:sp>
        <p:nvSpPr>
          <p:cNvPr id="4" name="Slide Number Placeholder 3"/>
          <p:cNvSpPr>
            <a:spLocks noGrp="1"/>
          </p:cNvSpPr>
          <p:nvPr>
            <p:ph type="sldNum" sz="quarter" idx="4294967295"/>
          </p:nvPr>
        </p:nvSpPr>
        <p:spPr>
          <a:xfrm>
            <a:off x="457200" y="6356350"/>
            <a:ext cx="2133600" cy="365125"/>
          </a:xfrm>
          <a:prstGeom prst="rect">
            <a:avLst/>
          </a:prstGeom>
        </p:spPr>
        <p:txBody>
          <a:bodyPr/>
          <a:lstStyle/>
          <a:p>
            <a:pPr>
              <a:defRPr/>
            </a:pPr>
            <a:fld id="{2992906F-A4BC-41D3-9D99-7305EB8B581D}" type="slidenum">
              <a:rPr lang="en-US" smtClean="0"/>
              <a:pPr>
                <a:defRPr/>
              </a:pPr>
              <a:t>54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8233701"/>
              </p:ext>
            </p:extLst>
          </p:nvPr>
        </p:nvGraphicFramePr>
        <p:xfrm>
          <a:off x="152400" y="2286000"/>
          <a:ext cx="8839200" cy="4511040"/>
        </p:xfrm>
        <a:graphic>
          <a:graphicData uri="http://schemas.openxmlformats.org/drawingml/2006/table">
            <a:tbl>
              <a:tblPr firstRow="1" bandRow="1">
                <a:tableStyleId>{5C22544A-7EE6-4342-B048-85BDC9FD1C3A}</a:tableStyleId>
              </a:tblPr>
              <a:tblGrid>
                <a:gridCol w="2946400"/>
                <a:gridCol w="2946400"/>
                <a:gridCol w="2946400"/>
              </a:tblGrid>
              <a:tr h="533399">
                <a:tc>
                  <a:txBody>
                    <a:bodyPr/>
                    <a:lstStyle/>
                    <a:p>
                      <a:pPr algn="ctr"/>
                      <a:r>
                        <a:rPr lang="en-US" sz="1600" dirty="0" smtClean="0"/>
                        <a:t>PAYER</a:t>
                      </a:r>
                      <a:endParaRPr lang="en-US" sz="1600" dirty="0"/>
                    </a:p>
                  </a:txBody>
                  <a:tcPr/>
                </a:tc>
                <a:tc>
                  <a:txBody>
                    <a:bodyPr/>
                    <a:lstStyle/>
                    <a:p>
                      <a:pPr algn="ctr"/>
                      <a:r>
                        <a:rPr lang="en-US" sz="1600" dirty="0" smtClean="0"/>
                        <a:t>PROVIDER/</a:t>
                      </a:r>
                    </a:p>
                    <a:p>
                      <a:pPr algn="ctr"/>
                      <a:r>
                        <a:rPr lang="en-US" sz="1600" dirty="0" smtClean="0"/>
                        <a:t>PRACTITIONER</a:t>
                      </a:r>
                      <a:endParaRPr lang="en-US" sz="1600" dirty="0"/>
                    </a:p>
                  </a:txBody>
                  <a:tcPr/>
                </a:tc>
                <a:tc>
                  <a:txBody>
                    <a:bodyPr/>
                    <a:lstStyle/>
                    <a:p>
                      <a:pPr algn="ctr"/>
                      <a:r>
                        <a:rPr lang="en-US" sz="1600" dirty="0" smtClean="0"/>
                        <a:t>POPULATION</a:t>
                      </a:r>
                      <a:endParaRPr lang="en-US" sz="1600" dirty="0"/>
                    </a:p>
                  </a:txBody>
                  <a:tcPr/>
                </a:tc>
              </a:tr>
              <a:tr h="3866387">
                <a:tc>
                  <a:txBody>
                    <a:bodyPr/>
                    <a:lstStyle/>
                    <a:p>
                      <a:r>
                        <a:rPr lang="en-US" sz="1400" dirty="0" smtClean="0"/>
                        <a:t># of states</a:t>
                      </a:r>
                      <a:r>
                        <a:rPr lang="en-US" sz="1400" baseline="0" dirty="0" smtClean="0"/>
                        <a:t> with up-to-date suicide prevention plans</a:t>
                      </a:r>
                    </a:p>
                    <a:p>
                      <a:endParaRPr lang="en-US" sz="1400" baseline="0" dirty="0" smtClean="0"/>
                    </a:p>
                    <a:p>
                      <a:r>
                        <a:rPr lang="en-US" sz="1400" baseline="0" dirty="0" smtClean="0"/>
                        <a:t>Amount of lost productivity due to alcohol use</a:t>
                      </a:r>
                    </a:p>
                    <a:p>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 of persons identified with addiction successfully in recovery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dk1"/>
                          </a:solidFill>
                          <a:latin typeface="+mn-lt"/>
                          <a:ea typeface="+mn-ea"/>
                          <a:cs typeface="+mn-cs"/>
                        </a:rPr>
                        <a:t>NQF#0004: Initiation and Engagement of Alcohol and other Drug Dependence Treatment – MU-1 and CMS Medicaid adult core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dk1"/>
                          </a:solidFill>
                          <a:latin typeface="+mn-lt"/>
                          <a:ea typeface="+mn-ea"/>
                          <a:cs typeface="+mn-cs"/>
                        </a:rPr>
                        <a:t>NQF#0710-0711-0712: Depression Utilization of PHQ-9 and Remission at 6 and 12 months – proposed MU-2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r>
                        <a:rPr lang="en-US" sz="1400" dirty="0" smtClean="0"/>
                        <a:t>%</a:t>
                      </a:r>
                      <a:r>
                        <a:rPr lang="en-US" sz="1400" baseline="0" dirty="0" smtClean="0"/>
                        <a:t> of practitioners/programs screening for depression and suicide</a:t>
                      </a:r>
                    </a:p>
                    <a:p>
                      <a:endParaRPr lang="en-US" sz="1400" baseline="0" dirty="0" smtClean="0"/>
                    </a:p>
                    <a:p>
                      <a:r>
                        <a:rPr lang="en-US" sz="1400" baseline="0" dirty="0" smtClean="0"/>
                        <a:t>% of practitioners/programs (including EAPs) using SBIRT (not yet NQF endorsed)</a:t>
                      </a:r>
                    </a:p>
                    <a:p>
                      <a:endParaRPr lang="en-US" sz="1400" kern="1200" baseline="0" dirty="0" smtClean="0">
                        <a:solidFill>
                          <a:schemeClr val="dk1"/>
                        </a:solidFill>
                        <a:latin typeface="+mn-lt"/>
                        <a:ea typeface="+mn-ea"/>
                        <a:cs typeface="+mn-cs"/>
                      </a:endParaRPr>
                    </a:p>
                    <a:p>
                      <a:r>
                        <a:rPr lang="en-US" sz="1400" kern="1200" baseline="0" dirty="0" smtClean="0">
                          <a:solidFill>
                            <a:schemeClr val="dk1"/>
                          </a:solidFill>
                          <a:latin typeface="+mn-lt"/>
                          <a:ea typeface="+mn-ea"/>
                          <a:cs typeface="+mn-cs"/>
                        </a:rPr>
                        <a:t>NQF#0104: Major Depressive Disorder/Suicide Risk Assessment (adult) – proposed MU-2 </a:t>
                      </a:r>
                    </a:p>
                    <a:p>
                      <a:endParaRPr lang="en-US" sz="1400" kern="1200" baseline="0" dirty="0" smtClean="0">
                        <a:solidFill>
                          <a:schemeClr val="dk1"/>
                        </a:solidFill>
                        <a:latin typeface="+mn-lt"/>
                        <a:ea typeface="+mn-ea"/>
                        <a:cs typeface="+mn-cs"/>
                      </a:endParaRPr>
                    </a:p>
                    <a:p>
                      <a:r>
                        <a:rPr lang="en-US" sz="1400" kern="1200" baseline="0" dirty="0" smtClean="0">
                          <a:solidFill>
                            <a:schemeClr val="dk1"/>
                          </a:solidFill>
                          <a:latin typeface="+mn-lt"/>
                          <a:ea typeface="+mn-ea"/>
                          <a:cs typeface="+mn-cs"/>
                        </a:rPr>
                        <a:t>NQF#1364/1365: Child/Adolescent Major Depressive Disorder Diagnostic Evaluation and Suicide Risk Assessment – 1365 proposed MU-2 </a:t>
                      </a:r>
                    </a:p>
                    <a:p>
                      <a:endParaRPr lang="en-US" sz="1400" kern="1200" baseline="0" dirty="0" smtClean="0">
                        <a:solidFill>
                          <a:schemeClr val="dk1"/>
                        </a:solidFill>
                        <a:latin typeface="+mn-lt"/>
                        <a:ea typeface="+mn-ea"/>
                        <a:cs typeface="+mn-cs"/>
                      </a:endParaRPr>
                    </a:p>
                    <a:p>
                      <a:r>
                        <a:rPr lang="en-US" sz="1400" kern="1200" baseline="0" dirty="0" smtClean="0">
                          <a:solidFill>
                            <a:schemeClr val="dk1"/>
                          </a:solidFill>
                          <a:latin typeface="+mn-lt"/>
                          <a:ea typeface="+mn-ea"/>
                          <a:cs typeface="+mn-cs"/>
                        </a:rPr>
                        <a:t>NQF#0418: Screening for Clinical Depression – proposed MU-2 </a:t>
                      </a:r>
                    </a:p>
                  </a:txBody>
                  <a:tcPr/>
                </a:tc>
                <a:tc>
                  <a:txBody>
                    <a:bodyPr/>
                    <a:lstStyle/>
                    <a:p>
                      <a:r>
                        <a:rPr lang="en-US" sz="1400" dirty="0" smtClean="0"/>
                        <a:t>#</a:t>
                      </a:r>
                      <a:r>
                        <a:rPr lang="en-US" sz="1400" baseline="0" dirty="0" smtClean="0"/>
                        <a:t> of individuals seriously considering, planning, attempting and/or dying by suicide</a:t>
                      </a:r>
                    </a:p>
                    <a:p>
                      <a:endParaRPr lang="en-US" sz="1400" baseline="0" dirty="0" smtClean="0"/>
                    </a:p>
                    <a:p>
                      <a:r>
                        <a:rPr lang="en-US" sz="1400" baseline="0" dirty="0" smtClean="0"/>
                        <a:t>% of adults drinking more than recommended daily amounts or binge drinking</a:t>
                      </a:r>
                    </a:p>
                    <a:p>
                      <a:endParaRPr lang="en-US" sz="1400" baseline="0" dirty="0" smtClean="0"/>
                    </a:p>
                    <a:p>
                      <a:r>
                        <a:rPr lang="en-US" sz="1400" baseline="0" dirty="0" smtClean="0"/>
                        <a:t>% of  individuals in need of substance abuse treatment receiving it in specialty settings</a:t>
                      </a:r>
                    </a:p>
                    <a:p>
                      <a:endParaRPr lang="en-US" sz="1400" baseline="0" dirty="0" smtClean="0"/>
                    </a:p>
                  </a:txBody>
                  <a:tcPr/>
                </a:tc>
              </a:tr>
            </a:tbl>
          </a:graphicData>
        </a:graphic>
      </p:graphicFrame>
    </p:spTree>
    <p:extLst>
      <p:ext uri="{BB962C8B-B14F-4D97-AF65-F5344CB8AC3E}">
        <p14:creationId xmlns:p14="http://schemas.microsoft.com/office/powerpoint/2010/main" val="19854930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0"/>
            <a:ext cx="9144000" cy="1295400"/>
          </a:xfrm>
        </p:spPr>
        <p:txBody>
          <a:bodyPr/>
          <a:lstStyle/>
          <a:p>
            <a:pPr eaLnBrk="1" hangingPunct="1"/>
            <a:r>
              <a:rPr lang="en-US" sz="4800" b="1" dirty="0" smtClean="0">
                <a:ea typeface="ＭＳ Ｐゴシック" charset="-128"/>
              </a:rPr>
              <a:t>SAMHSA’s NATIONAL BEHAVIORAL HEALTH </a:t>
            </a:r>
            <a:r>
              <a:rPr lang="en-US" sz="4800" b="1" i="1" dirty="0" smtClean="0">
                <a:ea typeface="ＭＳ Ｐゴシック" charset="-128"/>
              </a:rPr>
              <a:t>Barometer</a:t>
            </a:r>
            <a:r>
              <a:rPr lang="en-US" sz="4800" b="1" dirty="0" smtClean="0">
                <a:ea typeface="ＭＳ Ｐゴシック" charset="-128"/>
              </a:rPr>
              <a:t> </a:t>
            </a:r>
            <a:endParaRPr lang="en-US" sz="4800" dirty="0" smtClean="0">
              <a:ea typeface="ＭＳ Ｐゴシック" charset="-128"/>
            </a:endParaRPr>
          </a:p>
        </p:txBody>
      </p:sp>
      <p:sp>
        <p:nvSpPr>
          <p:cNvPr id="15363" name="Content Placeholder 2"/>
          <p:cNvSpPr>
            <a:spLocks noGrp="1"/>
          </p:cNvSpPr>
          <p:nvPr>
            <p:ph idx="1"/>
          </p:nvPr>
        </p:nvSpPr>
        <p:spPr>
          <a:xfrm>
            <a:off x="-47626" y="1600200"/>
            <a:ext cx="9115425" cy="5257800"/>
          </a:xfrm>
        </p:spPr>
        <p:txBody>
          <a:bodyPr/>
          <a:lstStyle/>
          <a:p>
            <a:pPr marL="800100" indent="-457200">
              <a:spcBef>
                <a:spcPts val="0"/>
              </a:spcBef>
              <a:spcAft>
                <a:spcPts val="1800"/>
              </a:spcAft>
              <a:buClr>
                <a:srgbClr val="666633"/>
              </a:buClr>
              <a:buFont typeface="Wingdings" pitchFamily="2" charset="2"/>
              <a:buChar char="è"/>
              <a:defRPr/>
            </a:pPr>
            <a:r>
              <a:rPr lang="en-US" dirty="0" smtClean="0"/>
              <a:t>Annual Snapshot of BH in the Nation</a:t>
            </a:r>
          </a:p>
          <a:p>
            <a:pPr marL="1200150" lvl="1" indent="-457200">
              <a:spcBef>
                <a:spcPts val="0"/>
              </a:spcBef>
              <a:spcAft>
                <a:spcPts val="1800"/>
              </a:spcAft>
              <a:buClr>
                <a:srgbClr val="666633"/>
              </a:buClr>
              <a:buFont typeface="Arial" pitchFamily="34" charset="0"/>
              <a:buChar char="•"/>
              <a:defRPr/>
            </a:pPr>
            <a:r>
              <a:rPr lang="en-US" dirty="0" smtClean="0"/>
              <a:t>By nation, region, and state</a:t>
            </a:r>
          </a:p>
          <a:p>
            <a:pPr marL="1200150" lvl="1" indent="-457200">
              <a:spcBef>
                <a:spcPts val="0"/>
              </a:spcBef>
              <a:spcAft>
                <a:spcPts val="1800"/>
              </a:spcAft>
              <a:buClr>
                <a:srgbClr val="666633"/>
              </a:buClr>
              <a:defRPr/>
            </a:pPr>
            <a:r>
              <a:rPr lang="en-US" dirty="0" smtClean="0"/>
              <a:t>Key indicators from SAMHSA’s  population and treatment facility data sets, other HHS key surveillance data, and state-identified indicators</a:t>
            </a:r>
          </a:p>
          <a:p>
            <a:pPr marL="1200150" lvl="1" indent="-457200">
              <a:spcBef>
                <a:spcPts val="0"/>
              </a:spcBef>
              <a:spcAft>
                <a:spcPts val="1800"/>
              </a:spcAft>
              <a:buClr>
                <a:srgbClr val="666633"/>
              </a:buClr>
              <a:defRPr/>
            </a:pPr>
            <a:r>
              <a:rPr lang="en-US" dirty="0" smtClean="0"/>
              <a:t>Point-in-time data reflecting current status</a:t>
            </a:r>
          </a:p>
          <a:p>
            <a:pPr marL="1200150" lvl="1" indent="-457200">
              <a:spcBef>
                <a:spcPts val="0"/>
              </a:spcBef>
              <a:spcAft>
                <a:spcPts val="1800"/>
              </a:spcAft>
              <a:buClr>
                <a:srgbClr val="666633"/>
              </a:buClr>
              <a:defRPr/>
            </a:pPr>
            <a:r>
              <a:rPr lang="en-US" dirty="0" smtClean="0"/>
              <a:t>Trend over time to paint a picture of progress or emerging issues</a:t>
            </a:r>
          </a:p>
          <a:p>
            <a:pPr marL="0" lvl="1">
              <a:buFont typeface="Arial" pitchFamily="34" charset="0"/>
              <a:buNone/>
              <a:defRPr/>
            </a:pPr>
            <a:endParaRPr lang="en-US" sz="2400" dirty="0" smtClean="0"/>
          </a:p>
          <a:p>
            <a:pPr>
              <a:buNone/>
              <a:defRPr/>
            </a:pPr>
            <a:endParaRPr lang="en-US" sz="2000" dirty="0" smtClean="0">
              <a:ea typeface="ＭＳ Ｐゴシック" charset="-128"/>
            </a:endParaRPr>
          </a:p>
        </p:txBody>
      </p:sp>
    </p:spTree>
    <p:extLst>
      <p:ext uri="{BB962C8B-B14F-4D97-AF65-F5344CB8AC3E}">
        <p14:creationId xmlns:p14="http://schemas.microsoft.com/office/powerpoint/2010/main" val="15672521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lstStyle/>
          <a:p>
            <a:r>
              <a:rPr lang="en-US" b="1" dirty="0" smtClean="0"/>
              <a:t>INNOVATIVE USE OF TECHNOLOGY</a:t>
            </a:r>
            <a:endParaRPr lang="en-US" b="1" dirty="0"/>
          </a:p>
        </p:txBody>
      </p:sp>
      <p:sp>
        <p:nvSpPr>
          <p:cNvPr id="4" name="Rectangle 3"/>
          <p:cNvSpPr/>
          <p:nvPr/>
        </p:nvSpPr>
        <p:spPr>
          <a:xfrm>
            <a:off x="304800" y="1600200"/>
            <a:ext cx="4876800" cy="923330"/>
          </a:xfrm>
          <a:prstGeom prst="rect">
            <a:avLst/>
          </a:prstGeom>
        </p:spPr>
        <p:txBody>
          <a:bodyPr wrap="square">
            <a:spAutoFit/>
          </a:bodyPr>
          <a:lstStyle/>
          <a:p>
            <a:pPr>
              <a:spcAft>
                <a:spcPts val="1200"/>
              </a:spcAft>
            </a:pPr>
            <a:r>
              <a:rPr lang="en-US" dirty="0" smtClean="0">
                <a:latin typeface="+mn-lt"/>
              </a:rPr>
              <a:t>Single, cloud-based </a:t>
            </a:r>
            <a:r>
              <a:rPr lang="en-US" dirty="0">
                <a:latin typeface="+mn-lt"/>
              </a:rPr>
              <a:t>platform to manage </a:t>
            </a:r>
            <a:r>
              <a:rPr lang="en-US" dirty="0" smtClean="0">
                <a:latin typeface="+mn-lt"/>
              </a:rPr>
              <a:t>functions currently </a:t>
            </a:r>
            <a:r>
              <a:rPr lang="en-US" dirty="0">
                <a:latin typeface="+mn-lt"/>
              </a:rPr>
              <a:t>handled separately in three different </a:t>
            </a:r>
            <a:r>
              <a:rPr lang="en-US" dirty="0" smtClean="0">
                <a:latin typeface="+mn-lt"/>
              </a:rPr>
              <a:t>systems – </a:t>
            </a:r>
            <a:r>
              <a:rPr lang="en-US" b="1" i="1" dirty="0" smtClean="0">
                <a:solidFill>
                  <a:srgbClr val="800000"/>
                </a:solidFill>
                <a:latin typeface="+mn-lt"/>
              </a:rPr>
              <a:t>Common </a:t>
            </a:r>
            <a:r>
              <a:rPr lang="en-US" b="1" i="1" dirty="0">
                <a:solidFill>
                  <a:srgbClr val="800000"/>
                </a:solidFill>
                <a:latin typeface="+mn-lt"/>
              </a:rPr>
              <a:t>Data Platform (CDP</a:t>
            </a:r>
            <a:r>
              <a:rPr lang="en-US" b="1" i="1" dirty="0" smtClean="0">
                <a:solidFill>
                  <a:srgbClr val="800000"/>
                </a:solidFill>
                <a:latin typeface="+mn-lt"/>
              </a:rPr>
              <a:t>)</a:t>
            </a:r>
            <a:endParaRPr lang="en-US" b="1" i="1" dirty="0">
              <a:solidFill>
                <a:srgbClr val="800000"/>
              </a:solidFill>
              <a:latin typeface="+mn-lt"/>
            </a:endParaRPr>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3048000"/>
            <a:ext cx="2628900" cy="185487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5" name="Rectangle 4"/>
          <p:cNvSpPr/>
          <p:nvPr/>
        </p:nvSpPr>
        <p:spPr>
          <a:xfrm>
            <a:off x="3733800" y="3124200"/>
            <a:ext cx="4648200" cy="1200329"/>
          </a:xfrm>
          <a:prstGeom prst="rect">
            <a:avLst/>
          </a:prstGeom>
        </p:spPr>
        <p:txBody>
          <a:bodyPr wrap="square">
            <a:spAutoFit/>
          </a:bodyPr>
          <a:lstStyle/>
          <a:p>
            <a:r>
              <a:rPr lang="en-US" b="1" i="1" dirty="0" smtClean="0">
                <a:solidFill>
                  <a:srgbClr val="800000"/>
                </a:solidFill>
                <a:latin typeface="+mn-lt"/>
              </a:rPr>
              <a:t>Community </a:t>
            </a:r>
            <a:r>
              <a:rPr lang="en-US" b="1" i="1" dirty="0">
                <a:solidFill>
                  <a:srgbClr val="800000"/>
                </a:solidFill>
                <a:latin typeface="+mn-lt"/>
              </a:rPr>
              <a:t>Early Warning and Monitoring </a:t>
            </a:r>
            <a:r>
              <a:rPr lang="en-US" b="1" i="1" dirty="0" smtClean="0">
                <a:solidFill>
                  <a:srgbClr val="800000"/>
                </a:solidFill>
                <a:latin typeface="+mn-lt"/>
              </a:rPr>
              <a:t>System</a:t>
            </a:r>
            <a:r>
              <a:rPr lang="en-US" b="1" i="1" dirty="0">
                <a:solidFill>
                  <a:srgbClr val="800000"/>
                </a:solidFill>
                <a:latin typeface="+mn-lt"/>
              </a:rPr>
              <a:t> </a:t>
            </a:r>
            <a:r>
              <a:rPr lang="en-US" b="1" i="1" dirty="0" smtClean="0">
                <a:solidFill>
                  <a:srgbClr val="800000"/>
                </a:solidFill>
                <a:latin typeface="+mn-lt"/>
              </a:rPr>
              <a:t>(C-EMS)</a:t>
            </a:r>
            <a:r>
              <a:rPr lang="en-US" dirty="0" smtClean="0">
                <a:solidFill>
                  <a:srgbClr val="800000"/>
                </a:solidFill>
                <a:latin typeface="+mn-lt"/>
              </a:rPr>
              <a:t> </a:t>
            </a:r>
            <a:r>
              <a:rPr lang="en-US" dirty="0" smtClean="0">
                <a:latin typeface="+mn-lt"/>
              </a:rPr>
              <a:t>- </a:t>
            </a:r>
            <a:r>
              <a:rPr lang="en-US" dirty="0">
                <a:latin typeface="+mn-lt"/>
              </a:rPr>
              <a:t>web-based framework for </a:t>
            </a:r>
            <a:r>
              <a:rPr lang="en-US" dirty="0" smtClean="0">
                <a:latin typeface="+mn-lt"/>
              </a:rPr>
              <a:t>communities </a:t>
            </a:r>
            <a:r>
              <a:rPr lang="en-US" dirty="0">
                <a:latin typeface="+mn-lt"/>
              </a:rPr>
              <a:t>to respond </a:t>
            </a:r>
            <a:r>
              <a:rPr lang="en-US" dirty="0" smtClean="0">
                <a:latin typeface="+mn-lt"/>
              </a:rPr>
              <a:t> </a:t>
            </a:r>
            <a:r>
              <a:rPr lang="en-US" dirty="0">
                <a:latin typeface="+mn-lt"/>
              </a:rPr>
              <a:t>quickly to emerging </a:t>
            </a:r>
            <a:r>
              <a:rPr lang="en-US" dirty="0" smtClean="0">
                <a:latin typeface="+mn-lt"/>
              </a:rPr>
              <a:t>issues </a:t>
            </a:r>
            <a:r>
              <a:rPr lang="en-US" dirty="0">
                <a:latin typeface="+mn-lt"/>
              </a:rPr>
              <a:t>using targeted </a:t>
            </a:r>
            <a:r>
              <a:rPr lang="en-US" dirty="0" smtClean="0">
                <a:latin typeface="+mn-lt"/>
              </a:rPr>
              <a:t>interventions</a:t>
            </a:r>
            <a:endParaRPr lang="en-US" dirty="0">
              <a:latin typeface="+mn-lt"/>
            </a:endParaRPr>
          </a:p>
        </p:txBody>
      </p:sp>
      <p:pic>
        <p:nvPicPr>
          <p:cNvPr id="215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099516"/>
            <a:ext cx="2619375" cy="174307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2150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4419600"/>
            <a:ext cx="2336942" cy="17338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381000" y="5441974"/>
            <a:ext cx="5943600" cy="923330"/>
          </a:xfrm>
          <a:prstGeom prst="rect">
            <a:avLst/>
          </a:prstGeom>
          <a:noFill/>
        </p:spPr>
        <p:txBody>
          <a:bodyPr wrap="square" rtlCol="0" anchor="ctr">
            <a:spAutoFit/>
          </a:bodyPr>
          <a:lstStyle/>
          <a:p>
            <a:pPr lvl="0">
              <a:spcAft>
                <a:spcPts val="1200"/>
              </a:spcAft>
            </a:pPr>
            <a:r>
              <a:rPr lang="en-US" b="1" i="1" dirty="0" smtClean="0">
                <a:solidFill>
                  <a:srgbClr val="800000"/>
                </a:solidFill>
                <a:latin typeface="+mn-lt"/>
              </a:rPr>
              <a:t>Data Portal</a:t>
            </a:r>
            <a:r>
              <a:rPr lang="en-US" dirty="0" smtClean="0">
                <a:solidFill>
                  <a:srgbClr val="800000"/>
                </a:solidFill>
                <a:latin typeface="+mn-lt"/>
              </a:rPr>
              <a:t> </a:t>
            </a:r>
            <a:r>
              <a:rPr lang="en-US" dirty="0" smtClean="0">
                <a:latin typeface="+mn-lt"/>
              </a:rPr>
              <a:t>to a </a:t>
            </a:r>
            <a:r>
              <a:rPr lang="en-US" dirty="0">
                <a:latin typeface="+mn-lt"/>
              </a:rPr>
              <a:t>secure, remote access system that allows </a:t>
            </a:r>
            <a:r>
              <a:rPr lang="en-US" dirty="0" smtClean="0">
                <a:latin typeface="+mn-lt"/>
              </a:rPr>
              <a:t>approved researchers access </a:t>
            </a:r>
            <a:r>
              <a:rPr lang="en-US" dirty="0">
                <a:latin typeface="+mn-lt"/>
              </a:rPr>
              <a:t>to restricted-use BH </a:t>
            </a:r>
            <a:r>
              <a:rPr lang="en-US" dirty="0" smtClean="0">
                <a:latin typeface="+mn-lt"/>
              </a:rPr>
              <a:t>data while protecting confidentiality</a:t>
            </a:r>
          </a:p>
        </p:txBody>
      </p:sp>
    </p:spTree>
    <p:extLst>
      <p:ext uri="{BB962C8B-B14F-4D97-AF65-F5344CB8AC3E}">
        <p14:creationId xmlns:p14="http://schemas.microsoft.com/office/powerpoint/2010/main" val="34371019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idx="4294967295"/>
          </p:nvPr>
        </p:nvSpPr>
        <p:spPr>
          <a:xfrm>
            <a:off x="0" y="0"/>
            <a:ext cx="8915400" cy="1295400"/>
          </a:xfrm>
        </p:spPr>
        <p:txBody>
          <a:bodyPr/>
          <a:lstStyle/>
          <a:p>
            <a:r>
              <a:rPr lang="en-US" b="1" dirty="0" smtClean="0"/>
              <a:t>STRATEGIC INITIATIVE:  </a:t>
            </a:r>
            <a:br>
              <a:rPr lang="en-US" b="1" dirty="0" smtClean="0"/>
            </a:br>
            <a:r>
              <a:rPr lang="en-US" b="1" dirty="0" smtClean="0"/>
              <a:t>PUBLIC AWARENESS AND SUPPORT</a:t>
            </a:r>
          </a:p>
        </p:txBody>
      </p:sp>
      <p:sp>
        <p:nvSpPr>
          <p:cNvPr id="55299" name="Rectangle 3"/>
          <p:cNvSpPr>
            <a:spLocks noGrp="1"/>
          </p:cNvSpPr>
          <p:nvPr>
            <p:ph type="body" idx="4294967295"/>
          </p:nvPr>
        </p:nvSpPr>
        <p:spPr>
          <a:xfrm>
            <a:off x="228600" y="1600200"/>
            <a:ext cx="8915400" cy="5105400"/>
          </a:xfrm>
        </p:spPr>
        <p:txBody>
          <a:bodyPr/>
          <a:lstStyle/>
          <a:p>
            <a:pPr eaLnBrk="1" hangingPunct="1">
              <a:lnSpc>
                <a:spcPct val="90000"/>
              </a:lnSpc>
              <a:spcBef>
                <a:spcPct val="35000"/>
              </a:spcBef>
              <a:spcAft>
                <a:spcPts val="600"/>
              </a:spcAft>
              <a:buClr>
                <a:srgbClr val="666633"/>
              </a:buClr>
              <a:buSzPct val="80000"/>
              <a:buFont typeface="Wingdings" pitchFamily="2" charset="2"/>
              <a:buChar char="è"/>
            </a:pPr>
            <a:r>
              <a:rPr lang="en-US" dirty="0" smtClean="0"/>
              <a:t>Increase Public Understanding of and Access to Services</a:t>
            </a:r>
          </a:p>
          <a:p>
            <a:pPr eaLnBrk="1" hangingPunct="1">
              <a:lnSpc>
                <a:spcPct val="90000"/>
              </a:lnSpc>
              <a:spcBef>
                <a:spcPct val="35000"/>
              </a:spcBef>
              <a:spcAft>
                <a:spcPts val="600"/>
              </a:spcAft>
              <a:buClr>
                <a:srgbClr val="666633"/>
              </a:buClr>
              <a:buSzPct val="80000"/>
              <a:buFont typeface="Wingdings" pitchFamily="2" charset="2"/>
              <a:buChar char="è"/>
            </a:pPr>
            <a:r>
              <a:rPr lang="en-US" dirty="0" smtClean="0"/>
              <a:t>Provide Information for BH Workforce</a:t>
            </a:r>
          </a:p>
          <a:p>
            <a:pPr eaLnBrk="1" hangingPunct="1">
              <a:lnSpc>
                <a:spcPct val="90000"/>
              </a:lnSpc>
              <a:spcBef>
                <a:spcPct val="35000"/>
              </a:spcBef>
              <a:spcAft>
                <a:spcPts val="600"/>
              </a:spcAft>
              <a:buClr>
                <a:srgbClr val="666633"/>
              </a:buClr>
              <a:buSzPct val="80000"/>
              <a:buFont typeface="Wingdings" pitchFamily="2" charset="2"/>
              <a:buChar char="è"/>
            </a:pPr>
            <a:r>
              <a:rPr lang="en-US" dirty="0" smtClean="0"/>
              <a:t>↑ Social Inclusion and ↓ Discrimination</a:t>
            </a:r>
          </a:p>
          <a:p>
            <a:pPr eaLnBrk="1" hangingPunct="1">
              <a:lnSpc>
                <a:spcPct val="90000"/>
              </a:lnSpc>
              <a:spcBef>
                <a:spcPct val="35000"/>
              </a:spcBef>
              <a:spcAft>
                <a:spcPts val="600"/>
              </a:spcAft>
              <a:buClr>
                <a:srgbClr val="666633"/>
              </a:buClr>
              <a:buSzPct val="80000"/>
              <a:buFont typeface="Wingdings" pitchFamily="2" charset="2"/>
              <a:buChar char="è"/>
            </a:pPr>
            <a:r>
              <a:rPr lang="en-US" dirty="0" smtClean="0"/>
              <a:t>Cohesive SAMHSA Identity and Media Presence</a:t>
            </a:r>
          </a:p>
          <a:p>
            <a:pPr lvl="1" eaLnBrk="1" hangingPunct="1">
              <a:lnSpc>
                <a:spcPct val="90000"/>
              </a:lnSpc>
              <a:spcBef>
                <a:spcPts val="0"/>
              </a:spcBef>
              <a:spcAft>
                <a:spcPts val="0"/>
              </a:spcAft>
              <a:buClr>
                <a:srgbClr val="666633"/>
              </a:buClr>
              <a:buSzPct val="80000"/>
              <a:buFont typeface="Arial" charset="0"/>
              <a:buChar char="●"/>
            </a:pPr>
            <a:r>
              <a:rPr lang="en-US" dirty="0" smtClean="0"/>
              <a:t>SAMHSA branding – for public to know where to go</a:t>
            </a:r>
          </a:p>
          <a:p>
            <a:pPr lvl="1" eaLnBrk="1" hangingPunct="1">
              <a:lnSpc>
                <a:spcPct val="90000"/>
              </a:lnSpc>
              <a:spcBef>
                <a:spcPts val="0"/>
              </a:spcBef>
              <a:spcAft>
                <a:spcPts val="0"/>
              </a:spcAft>
              <a:buClr>
                <a:srgbClr val="666633"/>
              </a:buClr>
              <a:buSzPct val="80000"/>
              <a:buFont typeface="Arial" charset="0"/>
              <a:buChar char="●"/>
            </a:pPr>
            <a:r>
              <a:rPr lang="en-US" dirty="0" smtClean="0"/>
              <a:t>Common fact sheets</a:t>
            </a:r>
          </a:p>
          <a:p>
            <a:pPr lvl="1" eaLnBrk="1" hangingPunct="1">
              <a:lnSpc>
                <a:spcPct val="90000"/>
              </a:lnSpc>
              <a:spcBef>
                <a:spcPts val="0"/>
              </a:spcBef>
              <a:spcAft>
                <a:spcPts val="0"/>
              </a:spcAft>
              <a:buClr>
                <a:srgbClr val="666633"/>
              </a:buClr>
              <a:buSzPct val="80000"/>
              <a:buFont typeface="Arial" charset="0"/>
              <a:buChar char="●"/>
            </a:pPr>
            <a:r>
              <a:rPr lang="en-US" dirty="0" smtClean="0"/>
              <a:t>Single 800 #</a:t>
            </a:r>
          </a:p>
          <a:p>
            <a:pPr lvl="1" eaLnBrk="1" hangingPunct="1">
              <a:lnSpc>
                <a:spcPct val="90000"/>
              </a:lnSpc>
              <a:spcBef>
                <a:spcPts val="0"/>
              </a:spcBef>
              <a:spcAft>
                <a:spcPts val="0"/>
              </a:spcAft>
              <a:buClr>
                <a:srgbClr val="666633"/>
              </a:buClr>
              <a:buSzPct val="80000"/>
              <a:buFont typeface="Arial" charset="0"/>
              <a:buChar char="●"/>
            </a:pPr>
            <a:r>
              <a:rPr lang="en-US" b="1" i="1" dirty="0">
                <a:solidFill>
                  <a:srgbClr val="800000"/>
                </a:solidFill>
              </a:rPr>
              <a:t>Consolidation of websites</a:t>
            </a:r>
          </a:p>
          <a:p>
            <a:pPr lvl="1" eaLnBrk="1" hangingPunct="1">
              <a:lnSpc>
                <a:spcPct val="90000"/>
              </a:lnSpc>
              <a:spcBef>
                <a:spcPts val="0"/>
              </a:spcBef>
              <a:spcAft>
                <a:spcPts val="0"/>
              </a:spcAft>
              <a:buClr>
                <a:srgbClr val="666633"/>
              </a:buClr>
              <a:buSzPct val="80000"/>
              <a:buFont typeface="Arial" charset="0"/>
              <a:buChar char="●"/>
            </a:pPr>
            <a:r>
              <a:rPr lang="en-US" b="1" i="1" dirty="0" smtClean="0">
                <a:solidFill>
                  <a:srgbClr val="800000"/>
                </a:solidFill>
              </a:rPr>
              <a:t>Social media</a:t>
            </a:r>
          </a:p>
        </p:txBody>
      </p:sp>
    </p:spTree>
    <p:extLst>
      <p:ext uri="{BB962C8B-B14F-4D97-AF65-F5344CB8AC3E}">
        <p14:creationId xmlns:p14="http://schemas.microsoft.com/office/powerpoint/2010/main" val="30717075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020762"/>
          </a:xfrm>
        </p:spPr>
        <p:txBody>
          <a:bodyPr/>
          <a:lstStyle/>
          <a:p>
            <a:r>
              <a:rPr lang="en-US" b="1" dirty="0" smtClean="0"/>
              <a:t>CONNECTING AND CHANGING LIVES</a:t>
            </a:r>
            <a:endParaRPr lang="en-US" b="1" dirty="0"/>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828800"/>
            <a:ext cx="3200400" cy="2362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3581400" y="1662499"/>
            <a:ext cx="5562600" cy="2308324"/>
          </a:xfrm>
          <a:prstGeom prst="rect">
            <a:avLst/>
          </a:prstGeom>
          <a:noFill/>
        </p:spPr>
        <p:txBody>
          <a:bodyPr wrap="square" rtlCol="0" anchor="ctr">
            <a:spAutoFit/>
          </a:bodyPr>
          <a:lstStyle/>
          <a:p>
            <a:pPr lvl="0"/>
            <a:r>
              <a:rPr lang="en-US" dirty="0" smtClean="0">
                <a:latin typeface="+mn-lt"/>
              </a:rPr>
              <a:t>Project Evolve – consolidates all SAMHSA sites into one, easy to navigate site at SAMHSA.gov</a:t>
            </a:r>
          </a:p>
          <a:p>
            <a:pPr lvl="0"/>
            <a:endParaRPr lang="en-US" dirty="0">
              <a:latin typeface="+mn-lt"/>
            </a:endParaRPr>
          </a:p>
          <a:p>
            <a:pPr lvl="0"/>
            <a:r>
              <a:rPr lang="en-US" dirty="0" smtClean="0">
                <a:latin typeface="+mn-lt"/>
              </a:rPr>
              <a:t>From </a:t>
            </a:r>
            <a:r>
              <a:rPr lang="en-US" dirty="0">
                <a:latin typeface="+mn-lt"/>
              </a:rPr>
              <a:t>~ 90 sites </a:t>
            </a:r>
            <a:r>
              <a:rPr lang="en-US" dirty="0" smtClean="0">
                <a:latin typeface="+mn-lt"/>
              </a:rPr>
              <a:t>down to one, </a:t>
            </a:r>
            <a:r>
              <a:rPr lang="en-US" dirty="0">
                <a:latin typeface="+mn-lt"/>
              </a:rPr>
              <a:t>collective and clear </a:t>
            </a:r>
            <a:r>
              <a:rPr lang="en-US" dirty="0" smtClean="0">
                <a:latin typeface="+mn-lt"/>
              </a:rPr>
              <a:t>SAMHSA voice </a:t>
            </a:r>
            <a:endParaRPr lang="en-US" dirty="0">
              <a:latin typeface="+mn-lt"/>
            </a:endParaRPr>
          </a:p>
          <a:p>
            <a:pPr lvl="0"/>
            <a:endParaRPr lang="en-US" dirty="0" smtClean="0">
              <a:latin typeface="+mn-lt"/>
            </a:endParaRPr>
          </a:p>
          <a:p>
            <a:pPr lvl="0"/>
            <a:r>
              <a:rPr lang="en-US" dirty="0" smtClean="0">
                <a:latin typeface="+mn-lt"/>
                <a:hlinkClick r:id="rId3"/>
              </a:rPr>
              <a:t>www.SAMHSA.gov</a:t>
            </a:r>
            <a:r>
              <a:rPr lang="en-US" dirty="0" smtClean="0">
                <a:latin typeface="+mn-lt"/>
              </a:rPr>
              <a:t> being redesigned so all </a:t>
            </a:r>
            <a:r>
              <a:rPr lang="en-US" dirty="0">
                <a:latin typeface="+mn-lt"/>
              </a:rPr>
              <a:t>information can be viewed the same from a PC, </a:t>
            </a:r>
            <a:r>
              <a:rPr lang="en-US" dirty="0" smtClean="0">
                <a:latin typeface="+mn-lt"/>
              </a:rPr>
              <a:t>tablet, or smartphone</a:t>
            </a:r>
            <a:endParaRPr lang="en-US" dirty="0">
              <a:latin typeface="+mn-lt"/>
            </a:endParaRPr>
          </a:p>
        </p:txBody>
      </p:sp>
      <p:sp>
        <p:nvSpPr>
          <p:cNvPr id="5" name="Rectangle 4"/>
          <p:cNvSpPr/>
          <p:nvPr/>
        </p:nvSpPr>
        <p:spPr>
          <a:xfrm>
            <a:off x="152400" y="4495800"/>
            <a:ext cx="6477000" cy="2492990"/>
          </a:xfrm>
          <a:prstGeom prst="rect">
            <a:avLst/>
          </a:prstGeom>
        </p:spPr>
        <p:txBody>
          <a:bodyPr wrap="square">
            <a:spAutoFit/>
          </a:bodyPr>
          <a:lstStyle/>
          <a:p>
            <a:pPr>
              <a:spcAft>
                <a:spcPts val="600"/>
              </a:spcAft>
            </a:pPr>
            <a:r>
              <a:rPr lang="en-US" dirty="0" smtClean="0">
                <a:latin typeface="+mn-lt"/>
              </a:rPr>
              <a:t>Over 22,000 likes on Facebook </a:t>
            </a:r>
            <a:r>
              <a:rPr lang="en-US" dirty="0">
                <a:latin typeface="+mn-lt"/>
              </a:rPr>
              <a:t>(</a:t>
            </a:r>
            <a:r>
              <a:rPr lang="en-US" dirty="0">
                <a:latin typeface="+mn-lt"/>
                <a:hlinkClick r:id="rId4"/>
              </a:rPr>
              <a:t>www.facebook.com/samhsa</a:t>
            </a:r>
            <a:r>
              <a:rPr lang="en-US" dirty="0" smtClean="0">
                <a:latin typeface="+mn-lt"/>
              </a:rPr>
              <a:t>) </a:t>
            </a:r>
            <a:endParaRPr lang="en-US" dirty="0">
              <a:latin typeface="+mn-lt"/>
            </a:endParaRPr>
          </a:p>
          <a:p>
            <a:pPr>
              <a:spcAft>
                <a:spcPts val="600"/>
              </a:spcAft>
            </a:pPr>
            <a:r>
              <a:rPr lang="en-US" dirty="0" smtClean="0">
                <a:latin typeface="+mn-lt"/>
              </a:rPr>
              <a:t>Over 26,000 followers on Twitter </a:t>
            </a:r>
            <a:r>
              <a:rPr lang="en-US" dirty="0">
                <a:latin typeface="+mn-lt"/>
              </a:rPr>
              <a:t>(@</a:t>
            </a:r>
            <a:r>
              <a:rPr lang="en-US" dirty="0" smtClean="0">
                <a:latin typeface="+mn-lt"/>
              </a:rPr>
              <a:t>samhsagov)</a:t>
            </a:r>
          </a:p>
          <a:p>
            <a:pPr>
              <a:spcAft>
                <a:spcPts val="600"/>
              </a:spcAft>
            </a:pPr>
            <a:r>
              <a:rPr lang="en-US" dirty="0" smtClean="0">
                <a:latin typeface="+mn-lt"/>
              </a:rPr>
              <a:t>YouTube </a:t>
            </a:r>
            <a:r>
              <a:rPr lang="en-US" dirty="0">
                <a:latin typeface="+mn-lt"/>
              </a:rPr>
              <a:t>(</a:t>
            </a:r>
            <a:r>
              <a:rPr lang="en-US" dirty="0">
                <a:latin typeface="+mn-lt"/>
                <a:hlinkClick r:id="rId5"/>
              </a:rPr>
              <a:t>http://www.youtube.com/user/SAMHSA</a:t>
            </a:r>
            <a:r>
              <a:rPr lang="en-US" dirty="0" smtClean="0">
                <a:latin typeface="+mn-lt"/>
              </a:rPr>
              <a:t>)</a:t>
            </a:r>
          </a:p>
          <a:p>
            <a:pPr>
              <a:spcAft>
                <a:spcPts val="600"/>
              </a:spcAft>
            </a:pPr>
            <a:r>
              <a:rPr lang="en-US" dirty="0" smtClean="0">
                <a:latin typeface="+mn-lt"/>
              </a:rPr>
              <a:t>Flickr </a:t>
            </a:r>
            <a:r>
              <a:rPr lang="en-US" dirty="0">
                <a:latin typeface="+mn-lt"/>
              </a:rPr>
              <a:t>(</a:t>
            </a:r>
            <a:r>
              <a:rPr lang="en-US" dirty="0">
                <a:latin typeface="+mn-lt"/>
                <a:hlinkClick r:id="rId6"/>
              </a:rPr>
              <a:t>http://www.flickr.com/photos/samhsa</a:t>
            </a:r>
            <a:r>
              <a:rPr lang="en-US" dirty="0" smtClean="0">
                <a:latin typeface="+mn-lt"/>
                <a:hlinkClick r:id="rId6"/>
              </a:rPr>
              <a:t>/</a:t>
            </a:r>
            <a:r>
              <a:rPr lang="en-US" dirty="0" smtClean="0">
                <a:latin typeface="+mn-lt"/>
              </a:rPr>
              <a:t>)</a:t>
            </a:r>
          </a:p>
          <a:p>
            <a:pPr>
              <a:spcAft>
                <a:spcPts val="600"/>
              </a:spcAft>
            </a:pPr>
            <a:r>
              <a:rPr lang="en-US" dirty="0" smtClean="0">
                <a:latin typeface="+mn-lt"/>
              </a:rPr>
              <a:t>Blog </a:t>
            </a:r>
            <a:r>
              <a:rPr lang="en-US" dirty="0">
                <a:latin typeface="+mn-lt"/>
              </a:rPr>
              <a:t>(</a:t>
            </a:r>
            <a:r>
              <a:rPr lang="en-US" dirty="0">
                <a:latin typeface="+mn-lt"/>
                <a:hlinkClick r:id="rId7"/>
              </a:rPr>
              <a:t>http://blog.samhsa.gov</a:t>
            </a:r>
            <a:r>
              <a:rPr lang="en-US" dirty="0" smtClean="0">
                <a:latin typeface="+mn-lt"/>
                <a:hlinkClick r:id="rId7"/>
              </a:rPr>
              <a:t>/</a:t>
            </a:r>
            <a:r>
              <a:rPr lang="en-US" dirty="0" smtClean="0">
                <a:latin typeface="+mn-lt"/>
              </a:rPr>
              <a:t>)</a:t>
            </a:r>
          </a:p>
          <a:p>
            <a:pPr>
              <a:spcAft>
                <a:spcPts val="600"/>
              </a:spcAft>
            </a:pPr>
            <a:r>
              <a:rPr lang="en-US" dirty="0" smtClean="0">
                <a:latin typeface="+mn-lt"/>
              </a:rPr>
              <a:t>RSS </a:t>
            </a:r>
            <a:r>
              <a:rPr lang="en-US" dirty="0">
                <a:latin typeface="+mn-lt"/>
              </a:rPr>
              <a:t>Feed (</a:t>
            </a:r>
            <a:r>
              <a:rPr lang="en-US" dirty="0">
                <a:latin typeface="+mn-lt"/>
                <a:hlinkClick r:id="rId8"/>
              </a:rPr>
              <a:t>http://blog.samhsa.gov/feed</a:t>
            </a:r>
            <a:r>
              <a:rPr lang="en-US" dirty="0" smtClean="0">
                <a:latin typeface="+mn-lt"/>
                <a:hlinkClick r:id="rId8"/>
              </a:rPr>
              <a:t>/</a:t>
            </a:r>
            <a:r>
              <a:rPr lang="en-US" dirty="0" smtClean="0">
                <a:latin typeface="+mn-lt"/>
              </a:rPr>
              <a:t>)</a:t>
            </a:r>
          </a:p>
          <a:p>
            <a:endParaRPr lang="en-US" dirty="0">
              <a:latin typeface="+mn-lt"/>
            </a:endParaRPr>
          </a:p>
        </p:txBody>
      </p:sp>
      <p:pic>
        <p:nvPicPr>
          <p:cNvPr id="22536"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03515" y="4800600"/>
            <a:ext cx="3913187"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39366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b="1" dirty="0" smtClean="0"/>
              <a:t>SAMHSA BUDGET</a:t>
            </a:r>
            <a:endParaRPr lang="en-US" b="1" dirty="0"/>
          </a:p>
        </p:txBody>
      </p:sp>
      <p:graphicFrame>
        <p:nvGraphicFramePr>
          <p:cNvPr id="4" name="Content Placeholder 3"/>
          <p:cNvGraphicFramePr>
            <a:graphicFrameLocks noGrp="1"/>
          </p:cNvGraphicFramePr>
          <p:nvPr>
            <p:ph idx="1"/>
          </p:nvPr>
        </p:nvGraphicFramePr>
        <p:xfrm>
          <a:off x="457200" y="1828800"/>
          <a:ext cx="8229600" cy="42973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3"/>
          <p:cNvSpPr txBox="1">
            <a:spLocks noChangeArrowheads="1"/>
          </p:cNvSpPr>
          <p:nvPr/>
        </p:nvSpPr>
        <p:spPr bwMode="auto">
          <a:xfrm>
            <a:off x="228600" y="6019800"/>
            <a:ext cx="8610600" cy="646331"/>
          </a:xfrm>
          <a:prstGeom prst="rect">
            <a:avLst/>
          </a:prstGeom>
          <a:noFill/>
          <a:ln w="9525">
            <a:noFill/>
            <a:miter lim="800000"/>
            <a:headEnd/>
            <a:tailEnd/>
          </a:ln>
        </p:spPr>
        <p:txBody>
          <a:bodyPr wrap="square">
            <a:spAutoFit/>
          </a:bodyPr>
          <a:lstStyle/>
          <a:p>
            <a:r>
              <a:rPr lang="en-US" sz="900" dirty="0"/>
              <a:t>Total Program Level includes: Budget Authority, PHS Evaluation Funds, and </a:t>
            </a:r>
            <a:r>
              <a:rPr lang="en-US" sz="900" dirty="0" smtClean="0"/>
              <a:t>Prevention Funds (PPHF).</a:t>
            </a:r>
          </a:p>
          <a:p>
            <a:r>
              <a:rPr lang="en-US" sz="900" dirty="0" smtClean="0"/>
              <a:t>*FY 2012 represents Full Year CR post rescission.</a:t>
            </a:r>
          </a:p>
          <a:p>
            <a:r>
              <a:rPr lang="en-US" sz="900" dirty="0" smtClean="0"/>
              <a:t>**FY 2013 represents Full Year CR less rescission, less sequestration.</a:t>
            </a:r>
          </a:p>
          <a:p>
            <a:r>
              <a:rPr lang="en-US" sz="900" dirty="0" smtClean="0"/>
              <a:t>***FY 2014 includes $1.5 million in data request and publication user fees.  </a:t>
            </a:r>
          </a:p>
        </p:txBody>
      </p:sp>
      <p:sp>
        <p:nvSpPr>
          <p:cNvPr id="6" name="TextBox 5"/>
          <p:cNvSpPr txBox="1"/>
          <p:nvPr/>
        </p:nvSpPr>
        <p:spPr>
          <a:xfrm>
            <a:off x="1600200" y="3045023"/>
            <a:ext cx="914400" cy="307777"/>
          </a:xfrm>
          <a:prstGeom prst="rect">
            <a:avLst/>
          </a:prstGeom>
          <a:noFill/>
        </p:spPr>
        <p:txBody>
          <a:bodyPr wrap="square" rtlCol="0">
            <a:spAutoFit/>
          </a:bodyPr>
          <a:lstStyle/>
          <a:p>
            <a:r>
              <a:rPr lang="en-US" sz="1400" b="1" dirty="0" smtClean="0"/>
              <a:t>$3,466 M</a:t>
            </a:r>
            <a:endParaRPr lang="en-US" sz="1400" b="1" dirty="0"/>
          </a:p>
        </p:txBody>
      </p:sp>
      <p:sp>
        <p:nvSpPr>
          <p:cNvPr id="7" name="Slide Number Placeholder 8"/>
          <p:cNvSpPr txBox="1">
            <a:spLocks noGrp="1"/>
          </p:cNvSpPr>
          <p:nvPr/>
        </p:nvSpPr>
        <p:spPr>
          <a:xfrm>
            <a:off x="7010400" y="1219200"/>
            <a:ext cx="914400" cy="365125"/>
          </a:xfrm>
          <a:prstGeom prst="rect">
            <a:avLst/>
          </a:prstGeom>
          <a:noFill/>
        </p:spPr>
        <p:txBody>
          <a:bodyPr anchor="ctr"/>
          <a:lstStyle/>
          <a:p>
            <a:pPr algn="r" fontAlgn="auto">
              <a:spcBef>
                <a:spcPts val="0"/>
              </a:spcBef>
              <a:spcAft>
                <a:spcPts val="0"/>
              </a:spcAft>
              <a:defRPr/>
            </a:pPr>
            <a:endParaRPr lang="en-US" sz="1200" dirty="0">
              <a:latin typeface="+mn-lt"/>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1219200"/>
          </a:xfrm>
        </p:spPr>
        <p:txBody>
          <a:bodyPr/>
          <a:lstStyle/>
          <a:p>
            <a:pPr>
              <a:lnSpc>
                <a:spcPct val="110000"/>
              </a:lnSpc>
              <a:spcBef>
                <a:spcPct val="50000"/>
              </a:spcBef>
            </a:pPr>
            <a:r>
              <a:rPr lang="en-US" b="1" dirty="0" smtClean="0">
                <a:ea typeface="Imperator"/>
                <a:cs typeface="Imperator"/>
              </a:rPr>
              <a:t>PREVALENCE OF BH CO-MORBIDITIES</a:t>
            </a:r>
            <a:r>
              <a:rPr lang="en-US" sz="3200" b="1" dirty="0" smtClean="0">
                <a:ea typeface="Imperator"/>
                <a:cs typeface="Imperator"/>
              </a:rPr>
              <a:t/>
            </a:r>
            <a:br>
              <a:rPr lang="en-US" sz="3200" b="1" dirty="0" smtClean="0">
                <a:ea typeface="Imperator"/>
                <a:cs typeface="Imperator"/>
              </a:rPr>
            </a:br>
            <a:r>
              <a:rPr lang="en-US" sz="2400" b="1" dirty="0" smtClean="0">
                <a:ea typeface="Imperator"/>
                <a:cs typeface="Imperator"/>
              </a:rPr>
              <a:t>(MEDICAID-ONLY BENEFICIARIES W/DISABILITIES)</a:t>
            </a:r>
            <a:r>
              <a:rPr lang="en-US" sz="3000" b="1" dirty="0" smtClean="0">
                <a:ea typeface="Imperator"/>
                <a:cs typeface="Imperator"/>
              </a:rPr>
              <a:t> </a:t>
            </a:r>
          </a:p>
        </p:txBody>
      </p:sp>
      <p:graphicFrame>
        <p:nvGraphicFramePr>
          <p:cNvPr id="6" name="Content Placeholder 7"/>
          <p:cNvGraphicFramePr>
            <a:graphicFrameLocks noGrp="1"/>
          </p:cNvGraphicFramePr>
          <p:nvPr>
            <p:ph idx="1"/>
            <p:extLst>
              <p:ext uri="{D42A27DB-BD31-4B8C-83A1-F6EECF244321}">
                <p14:modId xmlns:p14="http://schemas.microsoft.com/office/powerpoint/2010/main" val="4213284228"/>
              </p:ext>
            </p:extLst>
          </p:nvPr>
        </p:nvGraphicFramePr>
        <p:xfrm>
          <a:off x="0" y="1600200"/>
          <a:ext cx="9144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09600" y="6227802"/>
            <a:ext cx="4495800" cy="553998"/>
          </a:xfrm>
          <a:prstGeom prst="rect">
            <a:avLst/>
          </a:prstGeom>
          <a:noFill/>
        </p:spPr>
        <p:txBody>
          <a:bodyPr wrap="square" rtlCol="0">
            <a:spAutoFit/>
          </a:bodyPr>
          <a:lstStyle/>
          <a:p>
            <a:r>
              <a:rPr lang="en-US" sz="1000" dirty="0" smtClean="0">
                <a:latin typeface="+mj-lt"/>
              </a:rPr>
              <a:t>Boyd, C., Clark, R., Leff, B., Richards, T., Weiss, C., Wolff, J. (2011, August). </a:t>
            </a:r>
            <a:br>
              <a:rPr lang="en-US" sz="1000" dirty="0" smtClean="0">
                <a:latin typeface="+mj-lt"/>
              </a:rPr>
            </a:br>
            <a:r>
              <a:rPr lang="en-US" sz="1000" dirty="0" smtClean="0">
                <a:latin typeface="+mj-lt"/>
              </a:rPr>
              <a:t>Clarifying Multimorbidity for Medicaid Programs to Improve Targeting and Delivering Clinical Services. Presented to SAMHSA, Rockville, MD.</a:t>
            </a:r>
            <a:endParaRPr lang="en-US" sz="1000" dirty="0">
              <a:latin typeface="+mj-lt"/>
            </a:endParaRPr>
          </a:p>
        </p:txBody>
      </p:sp>
    </p:spTree>
    <p:extLst>
      <p:ext uri="{BB962C8B-B14F-4D97-AF65-F5344CB8AC3E}">
        <p14:creationId xmlns:p14="http://schemas.microsoft.com/office/powerpoint/2010/main" val="10963623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lstStyle/>
          <a:p>
            <a:r>
              <a:rPr lang="en-US" b="1" dirty="0" smtClean="0"/>
              <a:t>SAMHSA:  A </a:t>
            </a:r>
            <a:r>
              <a:rPr lang="en-US" b="1" dirty="0" smtClean="0"/>
              <a:t>PUBLIC HEALTH AGENCY</a:t>
            </a:r>
            <a:endParaRPr lang="en-US" b="1" dirty="0"/>
          </a:p>
        </p:txBody>
      </p:sp>
      <p:sp>
        <p:nvSpPr>
          <p:cNvPr id="3" name="Content Placeholder 2"/>
          <p:cNvSpPr>
            <a:spLocks noGrp="1"/>
          </p:cNvSpPr>
          <p:nvPr>
            <p:ph idx="1"/>
          </p:nvPr>
        </p:nvSpPr>
        <p:spPr>
          <a:xfrm>
            <a:off x="228600" y="1600200"/>
            <a:ext cx="8915400" cy="5029200"/>
          </a:xfrm>
        </p:spPr>
        <p:txBody>
          <a:bodyPr/>
          <a:lstStyle/>
          <a:p>
            <a:pPr>
              <a:spcBef>
                <a:spcPts val="0"/>
              </a:spcBef>
              <a:spcAft>
                <a:spcPts val="0"/>
              </a:spcAft>
              <a:buClr>
                <a:srgbClr val="666633"/>
              </a:buClr>
            </a:pPr>
            <a:r>
              <a:rPr lang="en-US" sz="2800" b="1" dirty="0" smtClean="0"/>
              <a:t>Mission</a:t>
            </a:r>
            <a:r>
              <a:rPr lang="en-US" sz="2800" dirty="0" smtClean="0"/>
              <a:t>:  To reduce the impact of substance abuse and mental illness on America’s communities</a:t>
            </a:r>
          </a:p>
          <a:p>
            <a:pPr>
              <a:spcBef>
                <a:spcPts val="0"/>
              </a:spcBef>
              <a:spcAft>
                <a:spcPts val="0"/>
              </a:spcAft>
              <a:buClr>
                <a:srgbClr val="666633"/>
              </a:buClr>
              <a:buNone/>
            </a:pPr>
            <a:endParaRPr lang="en-US" sz="2800" dirty="0" smtClean="0"/>
          </a:p>
          <a:p>
            <a:pPr>
              <a:spcBef>
                <a:spcPts val="0"/>
              </a:spcBef>
              <a:spcAft>
                <a:spcPts val="0"/>
              </a:spcAft>
              <a:buClr>
                <a:srgbClr val="666633"/>
              </a:buClr>
            </a:pPr>
            <a:r>
              <a:rPr lang="en-US" sz="2800" b="1" dirty="0" smtClean="0"/>
              <a:t>Roles</a:t>
            </a:r>
            <a:r>
              <a:rPr lang="en-US" dirty="0" smtClean="0"/>
              <a:t>:  </a:t>
            </a:r>
          </a:p>
          <a:p>
            <a:pPr lvl="1">
              <a:spcBef>
                <a:spcPts val="0"/>
              </a:spcBef>
              <a:spcAft>
                <a:spcPts val="0"/>
              </a:spcAft>
              <a:buClr>
                <a:srgbClr val="666633"/>
              </a:buClr>
            </a:pPr>
            <a:r>
              <a:rPr lang="en-US" dirty="0" smtClean="0"/>
              <a:t>Leadership </a:t>
            </a:r>
            <a:r>
              <a:rPr lang="en-US" dirty="0"/>
              <a:t>and </a:t>
            </a:r>
            <a:r>
              <a:rPr lang="en-US" dirty="0" smtClean="0"/>
              <a:t>Voice – Influencing Public Policy</a:t>
            </a:r>
            <a:endParaRPr lang="en-US" dirty="0"/>
          </a:p>
          <a:p>
            <a:pPr lvl="1">
              <a:spcBef>
                <a:spcPts val="0"/>
              </a:spcBef>
              <a:spcAft>
                <a:spcPts val="0"/>
              </a:spcAft>
              <a:buClr>
                <a:srgbClr val="666633"/>
              </a:buClr>
            </a:pPr>
            <a:r>
              <a:rPr lang="en-US" dirty="0" smtClean="0"/>
              <a:t>Data and Surveillance </a:t>
            </a:r>
          </a:p>
          <a:p>
            <a:pPr lvl="1">
              <a:spcBef>
                <a:spcPts val="0"/>
              </a:spcBef>
              <a:spcAft>
                <a:spcPts val="0"/>
              </a:spcAft>
              <a:buClr>
                <a:srgbClr val="666633"/>
              </a:buClr>
            </a:pPr>
            <a:r>
              <a:rPr lang="en-US" dirty="0" smtClean="0"/>
              <a:t>Public Education and Communications</a:t>
            </a:r>
            <a:endParaRPr lang="en-US" dirty="0"/>
          </a:p>
          <a:p>
            <a:pPr lvl="1">
              <a:spcBef>
                <a:spcPts val="0"/>
              </a:spcBef>
              <a:spcAft>
                <a:spcPts val="0"/>
              </a:spcAft>
              <a:buClr>
                <a:srgbClr val="666633"/>
              </a:buClr>
            </a:pPr>
            <a:r>
              <a:rPr lang="en-US" dirty="0"/>
              <a:t>Regulation and </a:t>
            </a:r>
            <a:r>
              <a:rPr lang="en-US" dirty="0" smtClean="0"/>
              <a:t>Standard </a:t>
            </a:r>
            <a:r>
              <a:rPr lang="en-US" dirty="0"/>
              <a:t>S</a:t>
            </a:r>
            <a:r>
              <a:rPr lang="en-US" dirty="0" smtClean="0"/>
              <a:t>etting</a:t>
            </a:r>
            <a:endParaRPr lang="en-US" dirty="0"/>
          </a:p>
          <a:p>
            <a:pPr lvl="1">
              <a:spcBef>
                <a:spcPts val="0"/>
              </a:spcBef>
              <a:spcAft>
                <a:spcPts val="0"/>
              </a:spcAft>
              <a:buClr>
                <a:srgbClr val="666633"/>
              </a:buClr>
            </a:pPr>
            <a:r>
              <a:rPr lang="en-US" dirty="0" smtClean="0"/>
              <a:t>Practice/Services Improvement and Financing</a:t>
            </a:r>
          </a:p>
          <a:p>
            <a:pPr lvl="1">
              <a:spcBef>
                <a:spcPts val="0"/>
              </a:spcBef>
              <a:spcAft>
                <a:spcPts val="0"/>
              </a:spcAft>
              <a:buClr>
                <a:srgbClr val="666633"/>
              </a:buClr>
            </a:pPr>
            <a:r>
              <a:rPr lang="en-US" dirty="0" smtClean="0"/>
              <a:t>Funding - Service Capacity/System Development (esp. to test new approaches)</a:t>
            </a:r>
          </a:p>
          <a:p>
            <a:pPr>
              <a:spcBef>
                <a:spcPts val="0"/>
              </a:spcBef>
              <a:spcAft>
                <a:spcPts val="0"/>
              </a:spcAft>
              <a:buClr>
                <a:srgbClr val="666633"/>
              </a:buClr>
            </a:pPr>
            <a:endParaRPr lang="en-US" dirty="0" smtClean="0"/>
          </a:p>
          <a:p>
            <a:pPr>
              <a:spcBef>
                <a:spcPts val="0"/>
              </a:spcBef>
              <a:spcAft>
                <a:spcPts val="0"/>
              </a:spcAft>
              <a:buClr>
                <a:srgbClr val="666633"/>
              </a:buClr>
            </a:pPr>
            <a:endParaRPr lang="en-US" dirty="0" smtClean="0"/>
          </a:p>
          <a:p>
            <a:pPr>
              <a:spcBef>
                <a:spcPts val="600"/>
              </a:spcBef>
              <a:spcAft>
                <a:spcPts val="1800"/>
              </a:spcAft>
              <a:buClr>
                <a:srgbClr val="666633"/>
              </a:buClr>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117759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lstStyle/>
          <a:p>
            <a:r>
              <a:rPr lang="en-US" b="1" dirty="0" smtClean="0"/>
              <a:t>SAMHSA’S VISION</a:t>
            </a:r>
            <a:endParaRPr lang="en-US" b="1" dirty="0"/>
          </a:p>
        </p:txBody>
      </p:sp>
      <p:sp>
        <p:nvSpPr>
          <p:cNvPr id="3" name="Content Placeholder 2"/>
          <p:cNvSpPr>
            <a:spLocks noGrp="1"/>
          </p:cNvSpPr>
          <p:nvPr>
            <p:ph idx="1"/>
          </p:nvPr>
        </p:nvSpPr>
        <p:spPr>
          <a:xfrm>
            <a:off x="304800" y="1600200"/>
            <a:ext cx="8610600" cy="5181600"/>
          </a:xfrm>
        </p:spPr>
        <p:txBody>
          <a:bodyPr/>
          <a:lstStyle/>
          <a:p>
            <a:pPr>
              <a:spcBef>
                <a:spcPts val="0"/>
              </a:spcBef>
              <a:spcAft>
                <a:spcPts val="0"/>
              </a:spcAft>
              <a:buClr>
                <a:srgbClr val="808000"/>
              </a:buClr>
              <a:buFont typeface="Wingdings" pitchFamily="2" charset="2"/>
              <a:buChar char="è"/>
            </a:pPr>
            <a:r>
              <a:rPr lang="en-US" dirty="0" smtClean="0"/>
              <a:t>A Nation that Acts on the Knowledge that:</a:t>
            </a:r>
          </a:p>
          <a:p>
            <a:pPr lvl="1">
              <a:spcBef>
                <a:spcPts val="0"/>
              </a:spcBef>
              <a:spcAft>
                <a:spcPts val="0"/>
              </a:spcAft>
              <a:buClr>
                <a:srgbClr val="666633"/>
              </a:buClr>
              <a:buFont typeface="Arial" pitchFamily="34" charset="0"/>
              <a:buChar char="•"/>
            </a:pPr>
            <a:r>
              <a:rPr lang="en-US" dirty="0" smtClean="0"/>
              <a:t>Behavioral health is essential to health</a:t>
            </a:r>
          </a:p>
          <a:p>
            <a:pPr lvl="1">
              <a:spcBef>
                <a:spcPts val="0"/>
              </a:spcBef>
              <a:spcAft>
                <a:spcPts val="0"/>
              </a:spcAft>
              <a:buClr>
                <a:srgbClr val="666633"/>
              </a:buClr>
              <a:buFont typeface="Arial" pitchFamily="34" charset="0"/>
              <a:buChar char="•"/>
            </a:pPr>
            <a:r>
              <a:rPr lang="en-US" dirty="0" smtClean="0"/>
              <a:t>Prevention works</a:t>
            </a:r>
          </a:p>
          <a:p>
            <a:pPr lvl="1">
              <a:spcBef>
                <a:spcPts val="0"/>
              </a:spcBef>
              <a:spcAft>
                <a:spcPts val="0"/>
              </a:spcAft>
              <a:buClr>
                <a:srgbClr val="666633"/>
              </a:buClr>
              <a:buFont typeface="Arial" pitchFamily="34" charset="0"/>
              <a:buChar char="•"/>
            </a:pPr>
            <a:r>
              <a:rPr lang="en-US" dirty="0" smtClean="0"/>
              <a:t>Treatment is effective</a:t>
            </a:r>
          </a:p>
          <a:p>
            <a:pPr lvl="1">
              <a:spcBef>
                <a:spcPts val="0"/>
              </a:spcBef>
              <a:spcAft>
                <a:spcPts val="0"/>
              </a:spcAft>
              <a:buClr>
                <a:srgbClr val="666633"/>
              </a:buClr>
              <a:buFont typeface="Arial" pitchFamily="34" charset="0"/>
              <a:buChar char="•"/>
            </a:pPr>
            <a:r>
              <a:rPr lang="en-US" dirty="0" smtClean="0"/>
              <a:t>People recover</a:t>
            </a:r>
          </a:p>
          <a:p>
            <a:pPr>
              <a:spcBef>
                <a:spcPts val="0"/>
              </a:spcBef>
              <a:spcAft>
                <a:spcPts val="0"/>
              </a:spcAft>
              <a:buClr>
                <a:srgbClr val="666633"/>
              </a:buClr>
              <a:buNone/>
            </a:pPr>
            <a:endParaRPr lang="en-US" dirty="0" smtClean="0"/>
          </a:p>
          <a:p>
            <a:pPr algn="ctr">
              <a:spcBef>
                <a:spcPts val="0"/>
              </a:spcBef>
              <a:spcAft>
                <a:spcPts val="0"/>
              </a:spcAft>
              <a:buClr>
                <a:srgbClr val="666633"/>
              </a:buClr>
              <a:buNone/>
            </a:pPr>
            <a:r>
              <a:rPr lang="en-US" b="1" i="1" dirty="0" smtClean="0"/>
              <a:t>A nation of communities free of substance abuse and mental illness and fully capable of addressing behavioral health issues </a:t>
            </a:r>
            <a:r>
              <a:rPr lang="en-US" b="1" i="1" dirty="0"/>
              <a:t>t</a:t>
            </a:r>
            <a:r>
              <a:rPr lang="en-US" b="1" i="1" dirty="0" smtClean="0"/>
              <a:t>hat arise from events or physical conditions</a:t>
            </a:r>
          </a:p>
        </p:txBody>
      </p:sp>
    </p:spTree>
    <p:extLst>
      <p:ext uri="{BB962C8B-B14F-4D97-AF65-F5344CB8AC3E}">
        <p14:creationId xmlns:p14="http://schemas.microsoft.com/office/powerpoint/2010/main" val="672896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lstStyle/>
          <a:p>
            <a:r>
              <a:rPr lang="en-US" sz="4000" b="1" dirty="0" smtClean="0"/>
              <a:t>WHY BEHAVIORAL HEALTH                  MATTERS  TO PUBLIC HEALTH - 2</a:t>
            </a:r>
            <a:endParaRPr lang="en-US" sz="4000" b="1" dirty="0"/>
          </a:p>
        </p:txBody>
      </p:sp>
      <p:sp>
        <p:nvSpPr>
          <p:cNvPr id="3" name="Content Placeholder 2"/>
          <p:cNvSpPr>
            <a:spLocks noGrp="1"/>
          </p:cNvSpPr>
          <p:nvPr>
            <p:ph idx="1"/>
          </p:nvPr>
        </p:nvSpPr>
        <p:spPr>
          <a:xfrm>
            <a:off x="0" y="1524000"/>
            <a:ext cx="9144000" cy="5562600"/>
          </a:xfrm>
        </p:spPr>
        <p:txBody>
          <a:bodyPr/>
          <a:lstStyle/>
          <a:p>
            <a:pPr>
              <a:spcBef>
                <a:spcPts val="0"/>
              </a:spcBef>
              <a:spcAft>
                <a:spcPts val="400"/>
              </a:spcAft>
              <a:buClr>
                <a:srgbClr val="666633"/>
              </a:buClr>
            </a:pPr>
            <a:r>
              <a:rPr lang="en-US" sz="2200" dirty="0"/>
              <a:t>High Impact on Health </a:t>
            </a:r>
            <a:r>
              <a:rPr lang="en-US" sz="2200" dirty="0" smtClean="0"/>
              <a:t>Systems – Practice and Costs</a:t>
            </a:r>
            <a:endParaRPr lang="en-US" sz="2200" dirty="0"/>
          </a:p>
          <a:p>
            <a:pPr lvl="1">
              <a:spcBef>
                <a:spcPts val="600"/>
              </a:spcBef>
              <a:spcAft>
                <a:spcPts val="400"/>
              </a:spcAft>
              <a:buClr>
                <a:srgbClr val="666633"/>
              </a:buClr>
              <a:buFont typeface="Arial" pitchFamily="34" charset="0"/>
              <a:buChar char="•"/>
            </a:pPr>
            <a:r>
              <a:rPr lang="en-US" sz="2200" dirty="0"/>
              <a:t>~ ¼ of pediatric visits and community hospital </a:t>
            </a:r>
            <a:r>
              <a:rPr lang="en-US" sz="2200" dirty="0" smtClean="0"/>
              <a:t>stays</a:t>
            </a:r>
          </a:p>
          <a:p>
            <a:pPr lvl="1">
              <a:spcBef>
                <a:spcPts val="600"/>
              </a:spcBef>
              <a:spcAft>
                <a:spcPts val="400"/>
              </a:spcAft>
              <a:buClr>
                <a:srgbClr val="666633"/>
              </a:buClr>
              <a:buFont typeface="Arial" pitchFamily="34" charset="0"/>
              <a:buChar char="•"/>
            </a:pPr>
            <a:r>
              <a:rPr lang="en-US" sz="2200" dirty="0" smtClean="0"/>
              <a:t>~ 1/5 of ER visits involve illicit drugs (</a:t>
            </a:r>
            <a:r>
              <a:rPr lang="en-US" sz="2200" dirty="0" smtClean="0"/>
              <a:t>21 percent) </a:t>
            </a:r>
            <a:r>
              <a:rPr lang="en-US" sz="2200" dirty="0" smtClean="0"/>
              <a:t>or alcohol (</a:t>
            </a:r>
            <a:r>
              <a:rPr lang="en-US" sz="2200" dirty="0" smtClean="0"/>
              <a:t>19 percent)</a:t>
            </a:r>
            <a:endParaRPr lang="en-US" sz="2200" dirty="0"/>
          </a:p>
          <a:p>
            <a:pPr lvl="1">
              <a:spcBef>
                <a:spcPts val="600"/>
              </a:spcBef>
              <a:spcAft>
                <a:spcPts val="400"/>
              </a:spcAft>
              <a:buFont typeface="Arial" pitchFamily="34" charset="0"/>
              <a:buChar char="•"/>
            </a:pPr>
            <a:r>
              <a:rPr lang="en-US" sz="2200" dirty="0" smtClean="0"/>
              <a:t>2010:  Medicare spent 5 x more on beneficiaries age 65+ w/SMI &amp; SUDs than similar beneficiaries w/out these diagnoses</a:t>
            </a:r>
          </a:p>
          <a:p>
            <a:pPr lvl="1">
              <a:spcBef>
                <a:spcPts val="600"/>
              </a:spcBef>
              <a:spcAft>
                <a:spcPts val="400"/>
              </a:spcAft>
              <a:buFont typeface="Arial" pitchFamily="34" charset="0"/>
              <a:buChar char="•"/>
            </a:pPr>
            <a:r>
              <a:rPr lang="en-US" sz="2200" dirty="0"/>
              <a:t>2010:  </a:t>
            </a:r>
            <a:r>
              <a:rPr lang="en-US" sz="2200" dirty="0" smtClean="0"/>
              <a:t>Of Medicare </a:t>
            </a:r>
            <a:r>
              <a:rPr lang="en-US" sz="2200" dirty="0"/>
              <a:t>beneﬁciaries </a:t>
            </a:r>
            <a:r>
              <a:rPr lang="en-US" sz="2200" dirty="0" smtClean="0"/>
              <a:t>w/out SMI, 17 percent were hospitalized; 46 percent </a:t>
            </a:r>
            <a:r>
              <a:rPr lang="en-US" sz="2200" dirty="0"/>
              <a:t>of </a:t>
            </a:r>
            <a:r>
              <a:rPr lang="en-US" sz="2200" dirty="0" smtClean="0"/>
              <a:t>those w/SMI diagnosis; 88 percent of those with SMI/SUDs</a:t>
            </a:r>
          </a:p>
          <a:p>
            <a:pPr lvl="1">
              <a:spcBef>
                <a:spcPts val="600"/>
              </a:spcBef>
              <a:spcAft>
                <a:spcPts val="400"/>
              </a:spcAft>
              <a:buClr>
                <a:srgbClr val="9BBB59">
                  <a:lumMod val="50000"/>
                </a:srgbClr>
              </a:buClr>
              <a:buFont typeface="Arial" pitchFamily="34" charset="0"/>
              <a:buChar char="•"/>
            </a:pPr>
            <a:r>
              <a:rPr lang="en-US" sz="2200" dirty="0" smtClean="0">
                <a:solidFill>
                  <a:prstClr val="black"/>
                </a:solidFill>
              </a:rPr>
              <a:t>One </a:t>
            </a:r>
            <a:r>
              <a:rPr lang="en-US" sz="2200" dirty="0">
                <a:solidFill>
                  <a:prstClr val="black"/>
                </a:solidFill>
              </a:rPr>
              <a:t>of 5 top diagnoses in 30-day readmissions</a:t>
            </a:r>
          </a:p>
          <a:p>
            <a:pPr lvl="2">
              <a:spcBef>
                <a:spcPts val="0"/>
              </a:spcBef>
              <a:spcAft>
                <a:spcPts val="400"/>
              </a:spcAft>
              <a:buFont typeface="Arial" pitchFamily="34" charset="0"/>
              <a:buChar char="•"/>
            </a:pPr>
            <a:r>
              <a:rPr lang="en-US" sz="2200" dirty="0" smtClean="0"/>
              <a:t>22 percent </a:t>
            </a:r>
            <a:r>
              <a:rPr lang="en-US" sz="2200" dirty="0"/>
              <a:t>of Medicare beneﬁciaries age </a:t>
            </a:r>
            <a:r>
              <a:rPr lang="en-US" sz="2200" dirty="0" smtClean="0"/>
              <a:t>65+ w</a:t>
            </a:r>
            <a:r>
              <a:rPr lang="en-US" sz="2200" dirty="0" smtClean="0"/>
              <a:t>/ SMI compared to 13 percent </a:t>
            </a:r>
            <a:r>
              <a:rPr lang="en-US" sz="2200" dirty="0"/>
              <a:t>of those </a:t>
            </a:r>
            <a:r>
              <a:rPr lang="en-US" sz="2200" dirty="0" smtClean="0"/>
              <a:t>w/out SMI</a:t>
            </a:r>
            <a:endParaRPr lang="en-US" sz="2200" dirty="0"/>
          </a:p>
          <a:p>
            <a:pPr lvl="2">
              <a:spcBef>
                <a:spcPts val="0"/>
              </a:spcBef>
              <a:spcAft>
                <a:spcPts val="400"/>
              </a:spcAft>
              <a:buFont typeface="Arial" pitchFamily="34" charset="0"/>
              <a:buChar char="•"/>
            </a:pPr>
            <a:r>
              <a:rPr lang="en-US" sz="2200" dirty="0" smtClean="0"/>
              <a:t>Co-occurring SMI/SUDs – 34 percent </a:t>
            </a:r>
            <a:r>
              <a:rPr lang="en-US" sz="2200" dirty="0" err="1" smtClean="0"/>
              <a:t>rehospitalized</a:t>
            </a:r>
            <a:r>
              <a:rPr lang="en-US" sz="2200" dirty="0" smtClean="0"/>
              <a:t> w/in 30 days</a:t>
            </a:r>
          </a:p>
          <a:p>
            <a:pPr lvl="2">
              <a:spcBef>
                <a:spcPts val="0"/>
              </a:spcBef>
              <a:spcAft>
                <a:spcPts val="0"/>
              </a:spcAft>
              <a:buFont typeface="Arial" pitchFamily="34" charset="0"/>
              <a:buChar char="•"/>
            </a:pPr>
            <a:endParaRPr lang="en-US" sz="2200" dirty="0"/>
          </a:p>
          <a:p>
            <a:pPr lvl="2">
              <a:spcBef>
                <a:spcPts val="0"/>
              </a:spcBef>
              <a:spcAft>
                <a:spcPts val="1200"/>
              </a:spcAft>
              <a:buFont typeface="Arial" pitchFamily="34" charset="0"/>
              <a:buChar char="•"/>
            </a:pPr>
            <a:endParaRPr lang="en-US" sz="22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839200" cy="1219200"/>
          </a:xfrm>
        </p:spPr>
        <p:txBody>
          <a:bodyPr/>
          <a:lstStyle/>
          <a:p>
            <a:r>
              <a:rPr lang="en-US" sz="2800" b="1" dirty="0" smtClean="0"/>
              <a:t>MEDICARE BENEFICIARES AGE 65+ WITH SMI AND SUD HAD SIGNIFICANTLY HIGHER MEDICARE SPENDING </a:t>
            </a:r>
            <a:endParaRPr lang="en-US" sz="2800" b="1"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947" t="29025" r="9504" b="10066"/>
          <a:stretch/>
        </p:blipFill>
        <p:spPr bwMode="auto">
          <a:xfrm>
            <a:off x="381000" y="1600200"/>
            <a:ext cx="8113725" cy="4641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806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Grp="1"/>
          </p:cNvPicPr>
          <p:nvPr>
            <p:ph idx="1"/>
          </p:nvPr>
        </p:nvPicPr>
        <p:blipFill>
          <a:blip r:embed="rId3" cstate="print"/>
          <a:srcRect t="9197" r="-32" b="-145"/>
          <a:stretch>
            <a:fillRect/>
          </a:stretch>
        </p:blipFill>
        <p:spPr bwMode="auto">
          <a:xfrm>
            <a:off x="0" y="1600200"/>
            <a:ext cx="9144000" cy="4599878"/>
          </a:xfrm>
          <a:prstGeom prst="rect">
            <a:avLst/>
          </a:prstGeom>
          <a:noFill/>
          <a:ln w="9525">
            <a:noFill/>
            <a:miter lim="800000"/>
            <a:headEnd/>
            <a:tailEnd/>
          </a:ln>
        </p:spPr>
      </p:pic>
      <p:sp>
        <p:nvSpPr>
          <p:cNvPr id="17410" name="Title 1"/>
          <p:cNvSpPr>
            <a:spLocks noGrp="1"/>
          </p:cNvSpPr>
          <p:nvPr>
            <p:ph type="title"/>
          </p:nvPr>
        </p:nvSpPr>
        <p:spPr>
          <a:xfrm>
            <a:off x="0" y="0"/>
            <a:ext cx="9144000" cy="1295400"/>
          </a:xfrm>
        </p:spPr>
        <p:txBody>
          <a:bodyPr>
            <a:noAutofit/>
          </a:bodyPr>
          <a:lstStyle/>
          <a:p>
            <a:pPr>
              <a:lnSpc>
                <a:spcPct val="110000"/>
              </a:lnSpc>
              <a:spcBef>
                <a:spcPts val="0"/>
              </a:spcBef>
              <a:spcAft>
                <a:spcPts val="2640"/>
              </a:spcAft>
            </a:pPr>
            <a:r>
              <a:rPr lang="en-US" sz="4000" b="1" dirty="0" smtClean="0">
                <a:latin typeface="Calibri"/>
                <a:cs typeface="Calibri"/>
              </a:rPr>
              <a:t>BH </a:t>
            </a:r>
            <a:r>
              <a:rPr lang="en-US" sz="4000" b="1" dirty="0" smtClean="0">
                <a:latin typeface="Calibri"/>
                <a:cs typeface="Calibri"/>
              </a:rPr>
              <a:t>CO-MORBIDITIES:  IMPACT </a:t>
            </a:r>
            <a:r>
              <a:rPr lang="en-US" sz="4000" b="1" dirty="0" smtClean="0">
                <a:latin typeface="Calibri"/>
                <a:cs typeface="Calibri"/>
              </a:rPr>
              <a:t>ON COSTS</a:t>
            </a:r>
            <a:br>
              <a:rPr lang="en-US" sz="4000" b="1" dirty="0" smtClean="0">
                <a:latin typeface="Calibri"/>
                <a:cs typeface="Calibri"/>
              </a:rPr>
            </a:br>
            <a:r>
              <a:rPr lang="en-US" sz="2400" b="1" dirty="0" smtClean="0">
                <a:latin typeface="Calibri"/>
                <a:cs typeface="Calibri"/>
              </a:rPr>
              <a:t>(MEDICAID-ONLY BENEFICIARIES W/ DISABILITIES)</a:t>
            </a:r>
            <a:endParaRPr lang="en-US" sz="2400" b="1" dirty="0" smtClean="0">
              <a:latin typeface="Imperator"/>
              <a:ea typeface="Imperator"/>
              <a:cs typeface="Imperator"/>
            </a:endParaRPr>
          </a:p>
        </p:txBody>
      </p:sp>
      <p:sp>
        <p:nvSpPr>
          <p:cNvPr id="9" name="TextBox 8"/>
          <p:cNvSpPr txBox="1"/>
          <p:nvPr/>
        </p:nvSpPr>
        <p:spPr>
          <a:xfrm>
            <a:off x="609600" y="6227802"/>
            <a:ext cx="4495800" cy="553998"/>
          </a:xfrm>
          <a:prstGeom prst="rect">
            <a:avLst/>
          </a:prstGeom>
          <a:noFill/>
        </p:spPr>
        <p:txBody>
          <a:bodyPr wrap="square" rtlCol="0">
            <a:spAutoFit/>
          </a:bodyPr>
          <a:lstStyle/>
          <a:p>
            <a:r>
              <a:rPr lang="en-US" sz="1000" dirty="0" smtClean="0">
                <a:latin typeface="+mj-lt"/>
              </a:rPr>
              <a:t>Boyd, C., Clark, R., </a:t>
            </a:r>
            <a:r>
              <a:rPr lang="en-US" sz="1000" dirty="0" err="1" smtClean="0">
                <a:latin typeface="+mj-lt"/>
              </a:rPr>
              <a:t>Leff</a:t>
            </a:r>
            <a:r>
              <a:rPr lang="en-US" sz="1000" dirty="0" smtClean="0">
                <a:latin typeface="+mj-lt"/>
              </a:rPr>
              <a:t>, B., Richards, T., Weiss, C., Wolff, J. (2011, August). </a:t>
            </a:r>
            <a:br>
              <a:rPr lang="en-US" sz="1000" dirty="0" smtClean="0">
                <a:latin typeface="+mj-lt"/>
              </a:rPr>
            </a:br>
            <a:r>
              <a:rPr lang="en-US" sz="1000" dirty="0" smtClean="0">
                <a:latin typeface="+mj-lt"/>
              </a:rPr>
              <a:t>Clarifying </a:t>
            </a:r>
            <a:r>
              <a:rPr lang="en-US" sz="1000" dirty="0" err="1" smtClean="0">
                <a:latin typeface="+mj-lt"/>
              </a:rPr>
              <a:t>Multimorbidity</a:t>
            </a:r>
            <a:r>
              <a:rPr lang="en-US" sz="1000" dirty="0" smtClean="0">
                <a:latin typeface="+mj-lt"/>
              </a:rPr>
              <a:t> for Medicaid Programs to Improve Targeting and Delivering Clinical Services. Presented to SAMHSA, Rockville, MD.</a:t>
            </a:r>
            <a:endParaRPr lang="en-US" sz="1000" dirty="0">
              <a:latin typeface="+mj-lt"/>
            </a:endParaRPr>
          </a:p>
        </p:txBody>
      </p:sp>
    </p:spTree>
    <p:extLst>
      <p:ext uri="{BB962C8B-B14F-4D97-AF65-F5344CB8AC3E}">
        <p14:creationId xmlns:p14="http://schemas.microsoft.com/office/powerpoint/2010/main" val="1404708104"/>
      </p:ext>
    </p:extLst>
  </p:cSld>
  <p:clrMapOvr>
    <a:masterClrMapping/>
  </p:clrMapOvr>
  <p:timing>
    <p:tnLst>
      <p:par>
        <p:cTn id="1" dur="indefinite" restart="never" nodeType="tmRoot"/>
      </p:par>
    </p:tnLst>
  </p:timing>
</p:sld>
</file>

<file path=ppt/theme/theme1.xml><?xml version="1.0" encoding="utf-8"?>
<a:theme xmlns:a="http://schemas.openxmlformats.org/drawingml/2006/main" name="SAMHSA_PPT_Template_508PS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anchor="ctr"/>
      <a:lstStyle>
        <a:defPPr algn="r" fontAlgn="auto">
          <a:spcBef>
            <a:spcPts val="0"/>
          </a:spcBef>
          <a:spcAft>
            <a:spcPts val="0"/>
          </a:spcAft>
          <a:defRPr sz="1200" b="1">
            <a:latin typeface="+mn-lt"/>
            <a:cs typeface="+mn-cs"/>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16638</TotalTime>
  <Words>4790</Words>
  <Application>Microsoft Office PowerPoint</Application>
  <PresentationFormat>On-screen Show (4:3)</PresentationFormat>
  <Paragraphs>675</Paragraphs>
  <Slides>61</Slides>
  <Notes>15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61</vt:i4>
      </vt:variant>
    </vt:vector>
  </HeadingPairs>
  <TitlesOfParts>
    <vt:vector size="64" baseType="lpstr">
      <vt:lpstr>SAMHSA_PPT_Template_508PSH</vt:lpstr>
      <vt:lpstr>Chart</vt:lpstr>
      <vt:lpstr>Microsoft Excel 97-2003 Worksheet</vt:lpstr>
      <vt:lpstr>PowerPoint Presentation</vt:lpstr>
      <vt:lpstr>ADVANCING BEHAVIORAL HEALTH:  CHALLENGES AND OPPORTUNITIES IN A CHANGING HEALTH CARE ENVIRONMENT </vt:lpstr>
      <vt:lpstr>TODAY’S DISCUSSION</vt:lpstr>
      <vt:lpstr>CHANGING HEALTH CARE ENVIRONMENT</vt:lpstr>
      <vt:lpstr>WHY BEHAVIORAL HEALTH            MATTERS  TO PUBLIC HEALTH – 1</vt:lpstr>
      <vt:lpstr>PREVALENCE OF BH CO-MORBIDITIES (MEDICAID-ONLY BENEFICIARIES W/DISABILITIES) </vt:lpstr>
      <vt:lpstr>WHY BEHAVIORAL HEALTH                  MATTERS  TO PUBLIC HEALTH - 2</vt:lpstr>
      <vt:lpstr>MEDICARE BENEFICIARES AGE 65+ WITH SMI AND SUD HAD SIGNIFICANTLY HIGHER MEDICARE SPENDING </vt:lpstr>
      <vt:lpstr>BH CO-MORBIDITIES:  IMPACT ON COSTS (MEDICAID-ONLY BENEFICIARIES W/ DISABILITIES)</vt:lpstr>
      <vt:lpstr>WHY BEHAVIORAL HEALTH                  MATTERS  TO PUBLIC HEALTH - 3</vt:lpstr>
      <vt:lpstr>WHY BEHAVIORAL HEALTH                  MATTERS  TO PUBLIC HEALTH - 4</vt:lpstr>
      <vt:lpstr>PUBLIC PERCEPTION OF VALUE</vt:lpstr>
      <vt:lpstr>WHY DOES IT MATTER?</vt:lpstr>
      <vt:lpstr>BH AS A SOCIAL PROBLEM LEADS TO  INSUFFICIENT RESPONSES</vt:lpstr>
      <vt:lpstr>SAMHSA’S STRATEGIC INITIATIVES</vt:lpstr>
      <vt:lpstr>STRATEGIC INITIATIVE:  PREVENTION</vt:lpstr>
      <vt:lpstr>SUICIDE AND MENTAL ILLNESS: TOUGH REALITIES</vt:lpstr>
      <vt:lpstr>MISSED OPPORTUNITIES = LIVES LOST</vt:lpstr>
      <vt:lpstr>MISSED OPPORTUNITIES = LIVES LOST</vt:lpstr>
      <vt:lpstr>SUICIDE AND SUBSTANCE ABUSE: TOUGH REALITIES</vt:lpstr>
      <vt:lpstr>SURGEON GENERAL’S NATIONAL STRATEGY FOR SUICIDE PREVENTION (NSSP)</vt:lpstr>
      <vt:lpstr>PRESCRIPTION DRUGS</vt:lpstr>
      <vt:lpstr>SOME FAMILY AND FRIENDS  AREN’T HELPING</vt:lpstr>
      <vt:lpstr>SAMHSA’s WORK – WITH PARTNERS</vt:lpstr>
      <vt:lpstr>STRATEGIC INITIATIVE:                 TRAUMA AND JUSTICE </vt:lpstr>
      <vt:lpstr>TRAGEDIES</vt:lpstr>
      <vt:lpstr>SAMHSA’s DISASTER TECHNICAL ASSISTANCE CENTER (DTAC):  NATURAL AND HUMAN-CAUSED DISASTERS</vt:lpstr>
      <vt:lpstr>ADDITIONAL SAMHSA RESOURCES &amp; WORK</vt:lpstr>
      <vt:lpstr>THE PRESIDENT’S PLAN:  MENTAL HEALTH AS A PUBLIC HEALTH ISSUE</vt:lpstr>
      <vt:lpstr>PRESIDENT’S EXECUTIVE ACTIONS ON GUN VIOLENCE – MAJOR IMPLICATIONS FOR BH</vt:lpstr>
      <vt:lpstr>PowerPoint Presentation</vt:lpstr>
      <vt:lpstr>STRATEGIC INITIATIVE: MILITARY FAMILIES</vt:lpstr>
      <vt:lpstr>STRATEGIC INITIATIVE:   RECOVERY SUPPORT</vt:lpstr>
      <vt:lpstr>STRATEGIC INITIATIVE: HEALTH REFORM</vt:lpstr>
      <vt:lpstr>ESSENTIAL HEALTH BENEFITS (EHB)  10 BENEFIT CATEGORIES</vt:lpstr>
      <vt:lpstr>PARITY/ACA:  PROJECTED REACH</vt:lpstr>
      <vt:lpstr> IN 2014:  MILLIONs MORE AMERICANS WILL have health coverage OPPORTUNITIES</vt:lpstr>
      <vt:lpstr>ACA:  HHS  ENROLLMENT ASSISTANCE ACTIVITIES </vt:lpstr>
      <vt:lpstr>SAMHSA ENROLLMENT STRATEGY  </vt:lpstr>
      <vt:lpstr>QUALIFIED HEALTH PLANS (QHPs)</vt:lpstr>
      <vt:lpstr>PROVIDERS ACCEPTING HEALTH INSURANCE PAYMENTS</vt:lpstr>
      <vt:lpstr>FOCUS:  PROVIDER READINESS BHbusiness Networks </vt:lpstr>
      <vt:lpstr>BH AND PRIMARY CARE INTEGRATION:  SAMHSA, HRSA, AHRQ, CMS/CMMI</vt:lpstr>
      <vt:lpstr>SAMHSA/HRSA – CENTER FOR INTEGRATED HEALTH SOLUTIONS (CIHS)</vt:lpstr>
      <vt:lpstr>SAMHSA’s WORK WITH  OTHER FEDERAL PROGRAMS </vt:lpstr>
      <vt:lpstr>STRATEGIC INITIATIVE:  HEALTH INFORMATION TECHNOLOGY</vt:lpstr>
      <vt:lpstr>SAMHSA’s NEW IT APPROACHES</vt:lpstr>
      <vt:lpstr>STRATEGIC INITIATIVE:   DATA, OUTCOMES, AND QUALITY</vt:lpstr>
      <vt:lpstr>NBHQF:  OVERVIEW </vt:lpstr>
      <vt:lpstr>NBHQF ORGANIZATION:  GOALS</vt:lpstr>
      <vt:lpstr>NBHQF ORGANIZATION:    THREE DOMAINS</vt:lpstr>
      <vt:lpstr>NBHQF:  CRITERIA FOR MEASURES</vt:lpstr>
      <vt:lpstr>MEASURES – EXAMPLE 1</vt:lpstr>
      <vt:lpstr>MEASURES – EXAMPLE 2</vt:lpstr>
      <vt:lpstr>SAMHSA’s NATIONAL BEHAVIORAL HEALTH Barometer </vt:lpstr>
      <vt:lpstr>INNOVATIVE USE OF TECHNOLOGY</vt:lpstr>
      <vt:lpstr>STRATEGIC INITIATIVE:   PUBLIC AWARENESS AND SUPPORT</vt:lpstr>
      <vt:lpstr>CONNECTING AND CHANGING LIVES</vt:lpstr>
      <vt:lpstr>SAMHSA BUDGET</vt:lpstr>
      <vt:lpstr>SAMHSA:  A PUBLIC HEALTH AGENCY</vt:lpstr>
      <vt:lpstr>SAMHSA’S VISION</vt:lpstr>
    </vt:vector>
  </TitlesOfParts>
  <Company>Macro International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 Schlosser w input from Kevin Malone</dc:creator>
  <cp:lastModifiedBy>Bird</cp:lastModifiedBy>
  <cp:revision>975</cp:revision>
  <cp:lastPrinted>2011-07-13T23:02:36Z</cp:lastPrinted>
  <dcterms:created xsi:type="dcterms:W3CDTF">2010-04-20T20:44:52Z</dcterms:created>
  <dcterms:modified xsi:type="dcterms:W3CDTF">2013-04-28T20:25:53Z</dcterms:modified>
</cp:coreProperties>
</file>