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89" r:id="rId2"/>
    <p:sldId id="845" r:id="rId3"/>
    <p:sldId id="842" r:id="rId4"/>
    <p:sldId id="844" r:id="rId5"/>
    <p:sldId id="857" r:id="rId6"/>
    <p:sldId id="858" r:id="rId7"/>
    <p:sldId id="846" r:id="rId8"/>
    <p:sldId id="873" r:id="rId9"/>
    <p:sldId id="859" r:id="rId10"/>
    <p:sldId id="860" r:id="rId11"/>
    <p:sldId id="256" r:id="rId12"/>
    <p:sldId id="879" r:id="rId13"/>
    <p:sldId id="877" r:id="rId14"/>
    <p:sldId id="878" r:id="rId15"/>
    <p:sldId id="871" r:id="rId16"/>
    <p:sldId id="876" r:id="rId17"/>
    <p:sldId id="875" r:id="rId18"/>
    <p:sldId id="459" r:id="rId19"/>
    <p:sldId id="880" r:id="rId20"/>
    <p:sldId id="83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456" autoAdjust="0"/>
    <p:restoredTop sz="75821"/>
  </p:normalViewPr>
  <p:slideViewPr>
    <p:cSldViewPr snapToGrid="0">
      <p:cViewPr varScale="1">
        <p:scale>
          <a:sx n="86" d="100"/>
          <a:sy n="86" d="100"/>
        </p:scale>
        <p:origin x="210"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a:t>Available Home Care Companies Providing RAD 97s</a:t>
            </a:r>
          </a:p>
        </c:rich>
      </c:tx>
      <c:overlay val="0"/>
      <c:spPr>
        <a:noFill/>
        <a:ln>
          <a:noFill/>
        </a:ln>
        <a:effectLst/>
      </c:spPr>
      <c:txPr>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Sheet1!$A$34:$B$34</c:f>
              <c:strCache>
                <c:ptCount val="2"/>
                <c:pt idx="0">
                  <c:v>RAD 97 Available</c:v>
                </c:pt>
              </c:strCache>
            </c:strRef>
          </c:tx>
          <c:spPr>
            <a:solidFill>
              <a:schemeClr val="accent5"/>
            </a:solidFill>
            <a:ln>
              <a:noFill/>
            </a:ln>
            <a:effectLst/>
          </c:spPr>
          <c:invertIfNegative val="0"/>
          <c:cat>
            <c:strRef>
              <c:f>Sheet1!$C$33:$O$33</c:f>
              <c:strCache>
                <c:ptCount val="13"/>
                <c:pt idx="0">
                  <c:v>Dartmouth-Hitchcock Medical Center</c:v>
                </c:pt>
                <c:pt idx="1">
                  <c:v>Vanderbilt University Medical Center</c:v>
                </c:pt>
                <c:pt idx="2">
                  <c:v>National Jewish Health for Kids, Denver</c:v>
                </c:pt>
                <c:pt idx="3">
                  <c:v>Children's Hospital of Philadelphia</c:v>
                </c:pt>
                <c:pt idx="4">
                  <c:v>Massachusetts General Hospital</c:v>
                </c:pt>
                <c:pt idx="5">
                  <c:v>Boston Children's Hospital</c:v>
                </c:pt>
                <c:pt idx="6">
                  <c:v>Arkansas Children's Hospital</c:v>
                </c:pt>
                <c:pt idx="7">
                  <c:v>Nationwide Children's Hospital</c:v>
                </c:pt>
                <c:pt idx="8">
                  <c:v>University of Maryland Baltimore</c:v>
                </c:pt>
                <c:pt idx="9">
                  <c:v>University of California, San Diego</c:v>
                </c:pt>
                <c:pt idx="10">
                  <c:v>Maria Fareri Children's Hospital</c:v>
                </c:pt>
                <c:pt idx="11">
                  <c:v>Cincinnati Children's Hospital</c:v>
                </c:pt>
                <c:pt idx="12">
                  <c:v>St. Vincent Neightborhood Hospital</c:v>
                </c:pt>
              </c:strCache>
            </c:strRef>
          </c:cat>
          <c:val>
            <c:numRef>
              <c:f>Sheet1!$C$34:$O$34</c:f>
              <c:numCache>
                <c:formatCode>General</c:formatCode>
                <c:ptCount val="13"/>
                <c:pt idx="0">
                  <c:v>3</c:v>
                </c:pt>
                <c:pt idx="1">
                  <c:v>2</c:v>
                </c:pt>
                <c:pt idx="2">
                  <c:v>2</c:v>
                </c:pt>
                <c:pt idx="3">
                  <c:v>2</c:v>
                </c:pt>
                <c:pt idx="4">
                  <c:v>3</c:v>
                </c:pt>
                <c:pt idx="5">
                  <c:v>2</c:v>
                </c:pt>
                <c:pt idx="6">
                  <c:v>2</c:v>
                </c:pt>
                <c:pt idx="7">
                  <c:v>2</c:v>
                </c:pt>
                <c:pt idx="8">
                  <c:v>4</c:v>
                </c:pt>
                <c:pt idx="9">
                  <c:v>2</c:v>
                </c:pt>
                <c:pt idx="10">
                  <c:v>2</c:v>
                </c:pt>
                <c:pt idx="11">
                  <c:v>3</c:v>
                </c:pt>
                <c:pt idx="12">
                  <c:v>2</c:v>
                </c:pt>
              </c:numCache>
            </c:numRef>
          </c:val>
          <c:extLst>
            <c:ext xmlns:c16="http://schemas.microsoft.com/office/drawing/2014/chart" uri="{C3380CC4-5D6E-409C-BE32-E72D297353CC}">
              <c16:uniqueId val="{00000000-FAD0-4627-B2E7-FA40A5FA3713}"/>
            </c:ext>
          </c:extLst>
        </c:ser>
        <c:ser>
          <c:idx val="1"/>
          <c:order val="1"/>
          <c:tx>
            <c:strRef>
              <c:f>Sheet1!$A$35:$B$35</c:f>
              <c:strCache>
                <c:ptCount val="2"/>
                <c:pt idx="0">
                  <c:v>RAD 97 Unavailable</c:v>
                </c:pt>
              </c:strCache>
            </c:strRef>
          </c:tx>
          <c:spPr>
            <a:solidFill>
              <a:srgbClr val="002060"/>
            </a:solidFill>
            <a:ln>
              <a:noFill/>
            </a:ln>
            <a:effectLst/>
          </c:spPr>
          <c:invertIfNegative val="0"/>
          <c:cat>
            <c:strRef>
              <c:f>Sheet1!$C$33:$O$33</c:f>
              <c:strCache>
                <c:ptCount val="13"/>
                <c:pt idx="0">
                  <c:v>Dartmouth-Hitchcock Medical Center</c:v>
                </c:pt>
                <c:pt idx="1">
                  <c:v>Vanderbilt University Medical Center</c:v>
                </c:pt>
                <c:pt idx="2">
                  <c:v>National Jewish Health for Kids, Denver</c:v>
                </c:pt>
                <c:pt idx="3">
                  <c:v>Children's Hospital of Philadelphia</c:v>
                </c:pt>
                <c:pt idx="4">
                  <c:v>Massachusetts General Hospital</c:v>
                </c:pt>
                <c:pt idx="5">
                  <c:v>Boston Children's Hospital</c:v>
                </c:pt>
                <c:pt idx="6">
                  <c:v>Arkansas Children's Hospital</c:v>
                </c:pt>
                <c:pt idx="7">
                  <c:v>Nationwide Children's Hospital</c:v>
                </c:pt>
                <c:pt idx="8">
                  <c:v>University of Maryland Baltimore</c:v>
                </c:pt>
                <c:pt idx="9">
                  <c:v>University of California, San Diego</c:v>
                </c:pt>
                <c:pt idx="10">
                  <c:v>Maria Fareri Children's Hospital</c:v>
                </c:pt>
                <c:pt idx="11">
                  <c:v>Cincinnati Children's Hospital</c:v>
                </c:pt>
                <c:pt idx="12">
                  <c:v>St. Vincent Neightborhood Hospital</c:v>
                </c:pt>
              </c:strCache>
            </c:strRef>
          </c:cat>
          <c:val>
            <c:numRef>
              <c:f>Sheet1!$C$35:$O$35</c:f>
              <c:numCache>
                <c:formatCode>General</c:formatCode>
                <c:ptCount val="13"/>
                <c:pt idx="0">
                  <c:v>1</c:v>
                </c:pt>
                <c:pt idx="1">
                  <c:v>3</c:v>
                </c:pt>
                <c:pt idx="2">
                  <c:v>1</c:v>
                </c:pt>
                <c:pt idx="3">
                  <c:v>2</c:v>
                </c:pt>
                <c:pt idx="4">
                  <c:v>0</c:v>
                </c:pt>
                <c:pt idx="5">
                  <c:v>1</c:v>
                </c:pt>
                <c:pt idx="6">
                  <c:v>1</c:v>
                </c:pt>
                <c:pt idx="7">
                  <c:v>1</c:v>
                </c:pt>
                <c:pt idx="8">
                  <c:v>2</c:v>
                </c:pt>
                <c:pt idx="9">
                  <c:v>0</c:v>
                </c:pt>
                <c:pt idx="10">
                  <c:v>1</c:v>
                </c:pt>
                <c:pt idx="11">
                  <c:v>5</c:v>
                </c:pt>
                <c:pt idx="12">
                  <c:v>1</c:v>
                </c:pt>
              </c:numCache>
            </c:numRef>
          </c:val>
          <c:extLst>
            <c:ext xmlns:c16="http://schemas.microsoft.com/office/drawing/2014/chart" uri="{C3380CC4-5D6E-409C-BE32-E72D297353CC}">
              <c16:uniqueId val="{00000001-FAD0-4627-B2E7-FA40A5FA3713}"/>
            </c:ext>
          </c:extLst>
        </c:ser>
        <c:ser>
          <c:idx val="2"/>
          <c:order val="2"/>
          <c:tx>
            <c:strRef>
              <c:f>Sheet1!$A$36:$B$36</c:f>
              <c:strCache>
                <c:ptCount val="2"/>
                <c:pt idx="0">
                  <c:v>Unknown</c:v>
                </c:pt>
              </c:strCache>
            </c:strRef>
          </c:tx>
          <c:spPr>
            <a:solidFill>
              <a:schemeClr val="bg2">
                <a:lumMod val="90000"/>
              </a:schemeClr>
            </a:solidFill>
            <a:ln>
              <a:noFill/>
            </a:ln>
            <a:effectLst/>
          </c:spPr>
          <c:invertIfNegative val="0"/>
          <c:cat>
            <c:strRef>
              <c:f>Sheet1!$C$33:$O$33</c:f>
              <c:strCache>
                <c:ptCount val="13"/>
                <c:pt idx="0">
                  <c:v>Dartmouth-Hitchcock Medical Center</c:v>
                </c:pt>
                <c:pt idx="1">
                  <c:v>Vanderbilt University Medical Center</c:v>
                </c:pt>
                <c:pt idx="2">
                  <c:v>National Jewish Health for Kids, Denver</c:v>
                </c:pt>
                <c:pt idx="3">
                  <c:v>Children's Hospital of Philadelphia</c:v>
                </c:pt>
                <c:pt idx="4">
                  <c:v>Massachusetts General Hospital</c:v>
                </c:pt>
                <c:pt idx="5">
                  <c:v>Boston Children's Hospital</c:v>
                </c:pt>
                <c:pt idx="6">
                  <c:v>Arkansas Children's Hospital</c:v>
                </c:pt>
                <c:pt idx="7">
                  <c:v>Nationwide Children's Hospital</c:v>
                </c:pt>
                <c:pt idx="8">
                  <c:v>University of Maryland Baltimore</c:v>
                </c:pt>
                <c:pt idx="9">
                  <c:v>University of California, San Diego</c:v>
                </c:pt>
                <c:pt idx="10">
                  <c:v>Maria Fareri Children's Hospital</c:v>
                </c:pt>
                <c:pt idx="11">
                  <c:v>Cincinnati Children's Hospital</c:v>
                </c:pt>
                <c:pt idx="12">
                  <c:v>St. Vincent Neightborhood Hospital</c:v>
                </c:pt>
              </c:strCache>
            </c:strRef>
          </c:cat>
          <c:val>
            <c:numRef>
              <c:f>Sheet1!$C$36:$O$36</c:f>
              <c:numCache>
                <c:formatCode>General</c:formatCode>
                <c:ptCount val="13"/>
                <c:pt idx="0">
                  <c:v>0</c:v>
                </c:pt>
                <c:pt idx="1">
                  <c:v>0</c:v>
                </c:pt>
                <c:pt idx="2">
                  <c:v>0</c:v>
                </c:pt>
                <c:pt idx="3">
                  <c:v>0</c:v>
                </c:pt>
                <c:pt idx="4">
                  <c:v>0</c:v>
                </c:pt>
                <c:pt idx="5">
                  <c:v>0</c:v>
                </c:pt>
                <c:pt idx="6">
                  <c:v>0</c:v>
                </c:pt>
                <c:pt idx="7">
                  <c:v>2</c:v>
                </c:pt>
                <c:pt idx="8">
                  <c:v>0</c:v>
                </c:pt>
                <c:pt idx="9">
                  <c:v>3</c:v>
                </c:pt>
                <c:pt idx="10">
                  <c:v>0</c:v>
                </c:pt>
                <c:pt idx="11">
                  <c:v>0</c:v>
                </c:pt>
                <c:pt idx="12">
                  <c:v>0</c:v>
                </c:pt>
              </c:numCache>
            </c:numRef>
          </c:val>
          <c:extLst>
            <c:ext xmlns:c16="http://schemas.microsoft.com/office/drawing/2014/chart" uri="{C3380CC4-5D6E-409C-BE32-E72D297353CC}">
              <c16:uniqueId val="{00000002-FAD0-4627-B2E7-FA40A5FA3713}"/>
            </c:ext>
          </c:extLst>
        </c:ser>
        <c:dLbls>
          <c:showLegendKey val="0"/>
          <c:showVal val="0"/>
          <c:showCatName val="0"/>
          <c:showSerName val="0"/>
          <c:showPercent val="0"/>
          <c:showBubbleSize val="0"/>
        </c:dLbls>
        <c:gapWidth val="150"/>
        <c:overlap val="100"/>
        <c:axId val="1776400352"/>
        <c:axId val="1776407424"/>
      </c:barChart>
      <c:catAx>
        <c:axId val="177640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776407424"/>
        <c:crosses val="autoZero"/>
        <c:auto val="1"/>
        <c:lblAlgn val="ctr"/>
        <c:lblOffset val="100"/>
        <c:noMultiLvlLbl val="0"/>
      </c:catAx>
      <c:valAx>
        <c:axId val="17764074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Number of Home Care Companies</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7640035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4" csCatId="colorful" phldr="1"/>
      <dgm:spPr/>
      <dgm:t>
        <a:bodyPr/>
        <a:lstStyle/>
        <a:p>
          <a:endParaRPr lang="en-US"/>
        </a:p>
      </dgm:t>
    </dgm:pt>
    <dgm:pt modelId="{FF4209CF-897B-41C3-9C7B-36141C2F9FA7}">
      <dgm:prSet/>
      <dgm:spPr/>
      <dgm:t>
        <a:bodyPr/>
        <a:lstStyle/>
        <a:p>
          <a:pPr>
            <a:defRPr b="1"/>
          </a:pPr>
          <a:r>
            <a:rPr lang="en-US" dirty="0"/>
            <a:t>February 2021</a:t>
          </a:r>
        </a:p>
      </dgm:t>
    </dgm:pt>
    <dgm:pt modelId="{636887E1-4B45-43AF-992D-D3A9E50B9BB6}" type="parTrans" cxnId="{8B83B681-1F2A-450F-938E-CE5CD0C7EE1F}">
      <dgm:prSet/>
      <dgm:spPr/>
      <dgm:t>
        <a:bodyPr/>
        <a:lstStyle/>
        <a:p>
          <a:endParaRPr lang="en-US"/>
        </a:p>
      </dgm:t>
    </dgm:pt>
    <dgm:pt modelId="{A12BB6C7-6B24-460B-9D2A-B32840F59D97}" type="sibTrans" cxnId="{8B83B681-1F2A-450F-938E-CE5CD0C7EE1F}">
      <dgm:prSet/>
      <dgm:spPr/>
      <dgm:t>
        <a:bodyPr/>
        <a:lstStyle/>
        <a:p>
          <a:endParaRPr lang="en-US"/>
        </a:p>
      </dgm:t>
    </dgm:pt>
    <dgm:pt modelId="{C920E2F2-9D15-419D-A16B-B81FB13A2A72}">
      <dgm:prSet/>
      <dgm:spPr/>
      <dgm:t>
        <a:bodyPr/>
        <a:lstStyle/>
        <a:p>
          <a:r>
            <a:rPr lang="en-US" dirty="0"/>
            <a:t>Baseline data collection begins</a:t>
          </a:r>
        </a:p>
      </dgm:t>
    </dgm:pt>
    <dgm:pt modelId="{3A008A4E-28FE-4C14-BA26-D059283A3F70}" type="parTrans" cxnId="{0F24F962-F3ED-4C13-8D1C-BC7E0C36E19E}">
      <dgm:prSet/>
      <dgm:spPr/>
      <dgm:t>
        <a:bodyPr/>
        <a:lstStyle/>
        <a:p>
          <a:endParaRPr lang="en-US"/>
        </a:p>
      </dgm:t>
    </dgm:pt>
    <dgm:pt modelId="{73BBCCE6-CD57-46A2-B8DF-B73E20257120}" type="sibTrans" cxnId="{0F24F962-F3ED-4C13-8D1C-BC7E0C36E19E}">
      <dgm:prSet/>
      <dgm:spPr/>
      <dgm:t>
        <a:bodyPr/>
        <a:lstStyle/>
        <a:p>
          <a:endParaRPr lang="en-US"/>
        </a:p>
      </dgm:t>
    </dgm:pt>
    <dgm:pt modelId="{30F50C3E-E689-4749-B2DE-A380B36249A8}">
      <dgm:prSet/>
      <dgm:spPr/>
      <dgm:t>
        <a:bodyPr/>
        <a:lstStyle/>
        <a:p>
          <a:pPr>
            <a:defRPr b="1"/>
          </a:pPr>
          <a:r>
            <a:rPr lang="en-US" dirty="0"/>
            <a:t>March 2021</a:t>
          </a:r>
        </a:p>
      </dgm:t>
    </dgm:pt>
    <dgm:pt modelId="{79677494-5720-431C-A698-ACF70BE9A8D5}" type="parTrans" cxnId="{A9192DD4-91A4-4241-AECC-05B1BA21FB2F}">
      <dgm:prSet/>
      <dgm:spPr/>
      <dgm:t>
        <a:bodyPr/>
        <a:lstStyle/>
        <a:p>
          <a:endParaRPr lang="en-US"/>
        </a:p>
      </dgm:t>
    </dgm:pt>
    <dgm:pt modelId="{73E9C396-E906-41ED-A398-EE101353F0BC}" type="sibTrans" cxnId="{A9192DD4-91A4-4241-AECC-05B1BA21FB2F}">
      <dgm:prSet/>
      <dgm:spPr/>
      <dgm:t>
        <a:bodyPr/>
        <a:lstStyle/>
        <a:p>
          <a:endParaRPr lang="en-US"/>
        </a:p>
      </dgm:t>
    </dgm:pt>
    <dgm:pt modelId="{DFA8BDC1-000A-475E-A75A-BD2BB9C56ACF}">
      <dgm:prSet/>
      <dgm:spPr/>
      <dgm:t>
        <a:bodyPr/>
        <a:lstStyle/>
        <a:p>
          <a:r>
            <a:rPr lang="en-US" dirty="0"/>
            <a:t>Initiate site training</a:t>
          </a:r>
        </a:p>
        <a:p>
          <a:r>
            <a:rPr lang="en-US" dirty="0"/>
            <a:t>Initiate monthly phone calls</a:t>
          </a:r>
        </a:p>
      </dgm:t>
    </dgm:pt>
    <dgm:pt modelId="{19722879-946B-4D66-8A52-C6BEA38A9DA0}" type="parTrans" cxnId="{CCCCE647-ECF4-4654-B8E7-9FE60C1D51E7}">
      <dgm:prSet/>
      <dgm:spPr/>
      <dgm:t>
        <a:bodyPr/>
        <a:lstStyle/>
        <a:p>
          <a:endParaRPr lang="en-US"/>
        </a:p>
      </dgm:t>
    </dgm:pt>
    <dgm:pt modelId="{2C6A2DD0-ADFB-44FC-9705-00A34D924646}" type="sibTrans" cxnId="{CCCCE647-ECF4-4654-B8E7-9FE60C1D51E7}">
      <dgm:prSet/>
      <dgm:spPr/>
      <dgm:t>
        <a:bodyPr/>
        <a:lstStyle/>
        <a:p>
          <a:endParaRPr lang="en-US"/>
        </a:p>
      </dgm:t>
    </dgm:pt>
    <dgm:pt modelId="{6E58BA53-F355-4967-9B63-A00F41C48057}">
      <dgm:prSet/>
      <dgm:spPr/>
      <dgm:t>
        <a:bodyPr/>
        <a:lstStyle/>
        <a:p>
          <a:pPr>
            <a:defRPr b="1"/>
          </a:pPr>
          <a:r>
            <a:rPr lang="en-US" dirty="0"/>
            <a:t>May 2021</a:t>
          </a:r>
        </a:p>
      </dgm:t>
    </dgm:pt>
    <dgm:pt modelId="{866049F6-DEB5-4EF6-9589-E32CA661F227}" type="parTrans" cxnId="{7AB5F3E5-3E61-4F77-8C6B-8E185F6AEF2D}">
      <dgm:prSet/>
      <dgm:spPr/>
      <dgm:t>
        <a:bodyPr/>
        <a:lstStyle/>
        <a:p>
          <a:endParaRPr lang="en-US"/>
        </a:p>
      </dgm:t>
    </dgm:pt>
    <dgm:pt modelId="{99B84BCA-0ED4-4115-8CDC-E7F06D48D951}" type="sibTrans" cxnId="{7AB5F3E5-3E61-4F77-8C6B-8E185F6AEF2D}">
      <dgm:prSet/>
      <dgm:spPr/>
      <dgm:t>
        <a:bodyPr/>
        <a:lstStyle/>
        <a:p>
          <a:endParaRPr lang="en-US"/>
        </a:p>
      </dgm:t>
    </dgm:pt>
    <dgm:pt modelId="{72A1968C-76A3-4D00-9A42-590C912CFB47}">
      <dgm:prSet/>
      <dgm:spPr/>
      <dgm:t>
        <a:bodyPr/>
        <a:lstStyle/>
        <a:p>
          <a:pPr>
            <a:defRPr b="1"/>
          </a:pPr>
          <a:r>
            <a:rPr lang="en-US" dirty="0"/>
            <a:t>June-August 2021</a:t>
          </a:r>
        </a:p>
      </dgm:t>
    </dgm:pt>
    <dgm:pt modelId="{D3D1D918-D5B7-4804-A86F-0DFC06837AD7}" type="parTrans" cxnId="{BC25D242-6587-43C8-9620-FDC1D78E985F}">
      <dgm:prSet/>
      <dgm:spPr/>
      <dgm:t>
        <a:bodyPr/>
        <a:lstStyle/>
        <a:p>
          <a:endParaRPr lang="en-US"/>
        </a:p>
      </dgm:t>
    </dgm:pt>
    <dgm:pt modelId="{EF672C74-B96C-4FED-B1A7-C0958A1B07F7}" type="sibTrans" cxnId="{BC25D242-6587-43C8-9620-FDC1D78E985F}">
      <dgm:prSet/>
      <dgm:spPr/>
      <dgm:t>
        <a:bodyPr/>
        <a:lstStyle/>
        <a:p>
          <a:endParaRPr lang="en-US"/>
        </a:p>
      </dgm:t>
    </dgm:pt>
    <dgm:pt modelId="{6E3D9C8D-B89D-40B2-9D51-EE76FF68D5EF}">
      <dgm:prSet/>
      <dgm:spPr/>
      <dgm:t>
        <a:bodyPr/>
        <a:lstStyle/>
        <a:p>
          <a:pPr>
            <a:defRPr b="1"/>
          </a:pPr>
          <a:r>
            <a:rPr lang="en-US" dirty="0"/>
            <a:t>February 2022</a:t>
          </a:r>
        </a:p>
      </dgm:t>
    </dgm:pt>
    <dgm:pt modelId="{D975CEFD-F858-477E-A5E9-1830253CB0A9}" type="parTrans" cxnId="{435D5E81-2E9F-44F1-B776-8A74B850F8BA}">
      <dgm:prSet/>
      <dgm:spPr/>
      <dgm:t>
        <a:bodyPr/>
        <a:lstStyle/>
        <a:p>
          <a:endParaRPr lang="en-US"/>
        </a:p>
      </dgm:t>
    </dgm:pt>
    <dgm:pt modelId="{07B5105F-9A04-4A1C-8D22-027DFEBC5D20}" type="sibTrans" cxnId="{435D5E81-2E9F-44F1-B776-8A74B850F8BA}">
      <dgm:prSet/>
      <dgm:spPr/>
      <dgm:t>
        <a:bodyPr/>
        <a:lstStyle/>
        <a:p>
          <a:endParaRPr lang="en-US"/>
        </a:p>
      </dgm:t>
    </dgm:pt>
    <dgm:pt modelId="{004FD863-8742-4B7A-890B-410BB99E8CE2}">
      <dgm:prSet/>
      <dgm:spPr/>
      <dgm:t>
        <a:bodyPr/>
        <a:lstStyle/>
        <a:p>
          <a:pPr>
            <a:defRPr b="1"/>
          </a:pPr>
          <a:r>
            <a:rPr lang="en-US" dirty="0"/>
            <a:t>August 2022</a:t>
          </a:r>
        </a:p>
      </dgm:t>
    </dgm:pt>
    <dgm:pt modelId="{98BDAC9A-0C9C-4B46-8C84-8B6D74D41F3D}" type="parTrans" cxnId="{980AC300-D7AF-4E11-A14D-1917E88142A5}">
      <dgm:prSet/>
      <dgm:spPr/>
      <dgm:t>
        <a:bodyPr/>
        <a:lstStyle/>
        <a:p>
          <a:endParaRPr lang="en-US"/>
        </a:p>
      </dgm:t>
    </dgm:pt>
    <dgm:pt modelId="{B922D27B-6E97-46EB-91E5-95FC8F215DC2}" type="sibTrans" cxnId="{980AC300-D7AF-4E11-A14D-1917E88142A5}">
      <dgm:prSet/>
      <dgm:spPr/>
      <dgm:t>
        <a:bodyPr/>
        <a:lstStyle/>
        <a:p>
          <a:endParaRPr lang="en-US"/>
        </a:p>
      </dgm:t>
    </dgm:pt>
    <dgm:pt modelId="{246EDE87-043A-4612-A7BF-7468786F88CF}">
      <dgm:prSet/>
      <dgm:spPr/>
      <dgm:t>
        <a:bodyPr/>
        <a:lstStyle/>
        <a:p>
          <a:r>
            <a:rPr lang="en-US" dirty="0"/>
            <a:t>Complete site training</a:t>
          </a:r>
        </a:p>
      </dgm:t>
    </dgm:pt>
    <dgm:pt modelId="{0B2E93BF-52C2-49D0-B34E-1DA10E75249E}" type="parTrans" cxnId="{A99B4531-0C72-44FE-A922-CC5805AA2821}">
      <dgm:prSet/>
      <dgm:spPr/>
      <dgm:t>
        <a:bodyPr/>
        <a:lstStyle/>
        <a:p>
          <a:endParaRPr lang="en-US"/>
        </a:p>
      </dgm:t>
    </dgm:pt>
    <dgm:pt modelId="{7C1D9968-3BAA-4DB2-B7B4-27016B64019A}" type="sibTrans" cxnId="{A99B4531-0C72-44FE-A922-CC5805AA2821}">
      <dgm:prSet/>
      <dgm:spPr/>
      <dgm:t>
        <a:bodyPr/>
        <a:lstStyle/>
        <a:p>
          <a:endParaRPr lang="en-US"/>
        </a:p>
      </dgm:t>
    </dgm:pt>
    <dgm:pt modelId="{8995A71E-D61A-4E56-9F91-86016F03DC78}">
      <dgm:prSet/>
      <dgm:spPr/>
      <dgm:t>
        <a:bodyPr/>
        <a:lstStyle/>
        <a:p>
          <a:r>
            <a:rPr lang="en-US" dirty="0"/>
            <a:t>Reach</a:t>
          </a:r>
          <a:r>
            <a:rPr lang="en-US" baseline="0" dirty="0"/>
            <a:t> 33% of eligible families</a:t>
          </a:r>
          <a:endParaRPr lang="en-US" dirty="0"/>
        </a:p>
      </dgm:t>
    </dgm:pt>
    <dgm:pt modelId="{A2A6E964-6563-474D-9A1E-4F4E1BD30299}" type="parTrans" cxnId="{B38C9FA6-D46B-4595-8E97-4DC7CCB1E3D7}">
      <dgm:prSet/>
      <dgm:spPr/>
      <dgm:t>
        <a:bodyPr/>
        <a:lstStyle/>
        <a:p>
          <a:endParaRPr lang="en-US"/>
        </a:p>
      </dgm:t>
    </dgm:pt>
    <dgm:pt modelId="{79F147E7-CF3A-495B-9436-3A64FCE213B7}" type="sibTrans" cxnId="{B38C9FA6-D46B-4595-8E97-4DC7CCB1E3D7}">
      <dgm:prSet/>
      <dgm:spPr/>
      <dgm:t>
        <a:bodyPr/>
        <a:lstStyle/>
        <a:p>
          <a:endParaRPr lang="en-US"/>
        </a:p>
      </dgm:t>
    </dgm:pt>
    <dgm:pt modelId="{874EE52E-2A22-4545-94B0-B9726F8F119D}">
      <dgm:prSet/>
      <dgm:spPr/>
      <dgm:t>
        <a:bodyPr/>
        <a:lstStyle/>
        <a:p>
          <a:r>
            <a:rPr lang="en-US" dirty="0"/>
            <a:t>Reach 66% of eligible families</a:t>
          </a:r>
        </a:p>
      </dgm:t>
    </dgm:pt>
    <dgm:pt modelId="{7D8A8210-C524-4EDF-BCDC-906B5375CFDA}" type="parTrans" cxnId="{490F1B52-FCDC-45FB-8AA2-5E4266F3702F}">
      <dgm:prSet/>
      <dgm:spPr/>
      <dgm:t>
        <a:bodyPr/>
        <a:lstStyle/>
        <a:p>
          <a:endParaRPr lang="en-US"/>
        </a:p>
      </dgm:t>
    </dgm:pt>
    <dgm:pt modelId="{3F876D99-D3B7-4252-9AFF-BF92312051F1}" type="sibTrans" cxnId="{490F1B52-FCDC-45FB-8AA2-5E4266F3702F}">
      <dgm:prSet/>
      <dgm:spPr/>
      <dgm:t>
        <a:bodyPr/>
        <a:lstStyle/>
        <a:p>
          <a:endParaRPr lang="en-US"/>
        </a:p>
      </dgm:t>
    </dgm:pt>
    <dgm:pt modelId="{8B88D7A2-C2DF-4500-9143-4D039D03ACD8}">
      <dgm:prSet/>
      <dgm:spPr/>
      <dgm:t>
        <a:bodyPr/>
        <a:lstStyle/>
        <a:p>
          <a:pPr>
            <a:defRPr b="1"/>
          </a:pPr>
          <a:r>
            <a:rPr lang="en-US" dirty="0"/>
            <a:t>February 2023</a:t>
          </a:r>
        </a:p>
      </dgm:t>
    </dgm:pt>
    <dgm:pt modelId="{70463623-B836-40AA-85C5-C907B74DA79B}" type="parTrans" cxnId="{225AB961-3C94-4D1B-8760-C3AFD6F1125F}">
      <dgm:prSet/>
      <dgm:spPr/>
      <dgm:t>
        <a:bodyPr/>
        <a:lstStyle/>
        <a:p>
          <a:endParaRPr lang="en-US"/>
        </a:p>
      </dgm:t>
    </dgm:pt>
    <dgm:pt modelId="{E5D10410-EEBD-4AA3-AC52-D766A374848D}" type="sibTrans" cxnId="{225AB961-3C94-4D1B-8760-C3AFD6F1125F}">
      <dgm:prSet/>
      <dgm:spPr/>
      <dgm:t>
        <a:bodyPr/>
        <a:lstStyle/>
        <a:p>
          <a:endParaRPr lang="en-US"/>
        </a:p>
      </dgm:t>
    </dgm:pt>
    <dgm:pt modelId="{8CF83719-CF7F-487D-BA2B-0B18F4CA5EEA}">
      <dgm:prSet/>
      <dgm:spPr/>
      <dgm:t>
        <a:bodyPr/>
        <a:lstStyle/>
        <a:p>
          <a:r>
            <a:rPr lang="en-US" dirty="0"/>
            <a:t>Reach 100% of eligible families</a:t>
          </a:r>
        </a:p>
      </dgm:t>
    </dgm:pt>
    <dgm:pt modelId="{AA5CF355-2155-4045-B7FC-181375FF2BCB}" type="parTrans" cxnId="{FDC9FD64-6255-41B1-9731-31CC90C3D369}">
      <dgm:prSet/>
      <dgm:spPr/>
      <dgm:t>
        <a:bodyPr/>
        <a:lstStyle/>
        <a:p>
          <a:endParaRPr lang="en-US"/>
        </a:p>
      </dgm:t>
    </dgm:pt>
    <dgm:pt modelId="{0FDC7EDB-1D88-447F-A13B-B8E18EFE23D6}" type="sibTrans" cxnId="{FDC9FD64-6255-41B1-9731-31CC90C3D369}">
      <dgm:prSet/>
      <dgm:spPr/>
      <dgm:t>
        <a:bodyPr/>
        <a:lstStyle/>
        <a:p>
          <a:endParaRPr lang="en-US"/>
        </a:p>
      </dgm:t>
    </dgm:pt>
    <dgm:pt modelId="{F5013EDC-A2F9-4FE9-B1F1-1403E2C6577A}">
      <dgm:prSet/>
      <dgm:spPr/>
      <dgm:t>
        <a:bodyPr/>
        <a:lstStyle/>
        <a:p>
          <a:r>
            <a:rPr lang="en-US" dirty="0"/>
            <a:t>Initiate 18-month implementation</a:t>
          </a:r>
        </a:p>
        <a:p>
          <a:r>
            <a:rPr lang="en-US" dirty="0"/>
            <a:t>Begin providing monthly feedback reports</a:t>
          </a:r>
        </a:p>
      </dgm:t>
    </dgm:pt>
    <dgm:pt modelId="{1A0A09F8-A077-4064-9D2E-FA977CA984A2}" type="parTrans" cxnId="{F318267E-67DF-460C-99C2-50039D80D0E8}">
      <dgm:prSet/>
      <dgm:spPr/>
      <dgm:t>
        <a:bodyPr/>
        <a:lstStyle/>
        <a:p>
          <a:endParaRPr lang="en-US"/>
        </a:p>
      </dgm:t>
    </dgm:pt>
    <dgm:pt modelId="{768C02F2-2A16-464F-8B30-45A62CF5452C}" type="sibTrans" cxnId="{F318267E-67DF-460C-99C2-50039D80D0E8}">
      <dgm:prSet/>
      <dgm:spPr/>
      <dgm:t>
        <a:bodyPr/>
        <a:lstStyle/>
        <a:p>
          <a:endParaRPr lang="en-US"/>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4">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4">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4">
            <a:hueOff val="1732615"/>
            <a:satOff val="-7995"/>
            <a:lumOff val="294"/>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4">
              <a:hueOff val="1732615"/>
              <a:satOff val="-7995"/>
              <a:lumOff val="294"/>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4">
            <a:hueOff val="3465231"/>
            <a:satOff val="-15989"/>
            <a:lumOff val="588"/>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4">
              <a:hueOff val="3465231"/>
              <a:satOff val="-15989"/>
              <a:lumOff val="588"/>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4">
            <a:hueOff val="5197846"/>
            <a:satOff val="-23984"/>
            <a:lumOff val="883"/>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dgm:spPr>
        <a:noFill/>
        <a:ln w="12700" cap="flat" cmpd="sng" algn="ctr">
          <a:solidFill>
            <a:schemeClr val="accent4">
              <a:hueOff val="5197846"/>
              <a:satOff val="-23984"/>
              <a:lumOff val="883"/>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4">
            <a:hueOff val="6930461"/>
            <a:satOff val="-31979"/>
            <a:lumOff val="1177"/>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4">
              <a:hueOff val="6930461"/>
              <a:satOff val="-31979"/>
              <a:lumOff val="1177"/>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4">
            <a:hueOff val="8663077"/>
            <a:satOff val="-39973"/>
            <a:lumOff val="1471"/>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4">
              <a:hueOff val="8663077"/>
              <a:satOff val="-39973"/>
              <a:lumOff val="1471"/>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4">
            <a:hueOff val="10395692"/>
            <a:satOff val="-47968"/>
            <a:lumOff val="1765"/>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4">
              <a:hueOff val="10395692"/>
              <a:satOff val="-47968"/>
              <a:lumOff val="1765"/>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4" csCatId="colorful" phldr="1"/>
      <dgm:spPr/>
      <dgm:t>
        <a:bodyPr/>
        <a:lstStyle/>
        <a:p>
          <a:endParaRPr lang="en-US"/>
        </a:p>
      </dgm:t>
    </dgm:pt>
    <dgm:pt modelId="{FF4209CF-897B-41C3-9C7B-36141C2F9FA7}">
      <dgm:prSet custT="1"/>
      <dgm:spPr/>
      <dgm:t>
        <a:bodyPr/>
        <a:lstStyle/>
        <a:p>
          <a:pPr>
            <a:defRPr b="1"/>
          </a:pPr>
          <a:r>
            <a:rPr lang="en-US" sz="1600" dirty="0"/>
            <a:t>March 2021</a:t>
          </a:r>
        </a:p>
      </dgm:t>
    </dgm:pt>
    <dgm:pt modelId="{636887E1-4B45-43AF-992D-D3A9E50B9BB6}" type="parTrans" cxnId="{8B83B681-1F2A-450F-938E-CE5CD0C7EE1F}">
      <dgm:prSet/>
      <dgm:spPr/>
      <dgm:t>
        <a:bodyPr/>
        <a:lstStyle/>
        <a:p>
          <a:endParaRPr lang="en-US" sz="1600"/>
        </a:p>
      </dgm:t>
    </dgm:pt>
    <dgm:pt modelId="{A12BB6C7-6B24-460B-9D2A-B32840F59D97}" type="sibTrans" cxnId="{8B83B681-1F2A-450F-938E-CE5CD0C7EE1F}">
      <dgm:prSet/>
      <dgm:spPr/>
      <dgm:t>
        <a:bodyPr/>
        <a:lstStyle/>
        <a:p>
          <a:endParaRPr lang="en-US" sz="1600"/>
        </a:p>
      </dgm:t>
    </dgm:pt>
    <dgm:pt modelId="{C920E2F2-9D15-419D-A16B-B81FB13A2A72}">
      <dgm:prSet custT="1"/>
      <dgm:spPr/>
      <dgm:t>
        <a:bodyPr/>
        <a:lstStyle/>
        <a:p>
          <a:r>
            <a:rPr lang="en-US" sz="1600" dirty="0"/>
            <a:t>Baseline data collection begins</a:t>
          </a:r>
        </a:p>
      </dgm:t>
    </dgm:pt>
    <dgm:pt modelId="{3A008A4E-28FE-4C14-BA26-D059283A3F70}" type="parTrans" cxnId="{0F24F962-F3ED-4C13-8D1C-BC7E0C36E19E}">
      <dgm:prSet/>
      <dgm:spPr/>
      <dgm:t>
        <a:bodyPr/>
        <a:lstStyle/>
        <a:p>
          <a:endParaRPr lang="en-US" sz="1600"/>
        </a:p>
      </dgm:t>
    </dgm:pt>
    <dgm:pt modelId="{73BBCCE6-CD57-46A2-B8DF-B73E20257120}" type="sibTrans" cxnId="{0F24F962-F3ED-4C13-8D1C-BC7E0C36E19E}">
      <dgm:prSet/>
      <dgm:spPr/>
      <dgm:t>
        <a:bodyPr/>
        <a:lstStyle/>
        <a:p>
          <a:endParaRPr lang="en-US" sz="1600"/>
        </a:p>
      </dgm:t>
    </dgm:pt>
    <dgm:pt modelId="{30F50C3E-E689-4749-B2DE-A380B36249A8}">
      <dgm:prSet custT="1"/>
      <dgm:spPr/>
      <dgm:t>
        <a:bodyPr/>
        <a:lstStyle/>
        <a:p>
          <a:pPr>
            <a:defRPr b="1"/>
          </a:pPr>
          <a:r>
            <a:rPr lang="en-US" sz="1600" dirty="0"/>
            <a:t>May 2021</a:t>
          </a:r>
        </a:p>
      </dgm:t>
    </dgm:pt>
    <dgm:pt modelId="{79677494-5720-431C-A698-ACF70BE9A8D5}" type="parTrans" cxnId="{A9192DD4-91A4-4241-AECC-05B1BA21FB2F}">
      <dgm:prSet/>
      <dgm:spPr/>
      <dgm:t>
        <a:bodyPr/>
        <a:lstStyle/>
        <a:p>
          <a:endParaRPr lang="en-US" sz="1600"/>
        </a:p>
      </dgm:t>
    </dgm:pt>
    <dgm:pt modelId="{73E9C396-E906-41ED-A398-EE101353F0BC}" type="sibTrans" cxnId="{A9192DD4-91A4-4241-AECC-05B1BA21FB2F}">
      <dgm:prSet/>
      <dgm:spPr/>
      <dgm:t>
        <a:bodyPr/>
        <a:lstStyle/>
        <a:p>
          <a:endParaRPr lang="en-US" sz="1600"/>
        </a:p>
      </dgm:t>
    </dgm:pt>
    <dgm:pt modelId="{DFA8BDC1-000A-475E-A75A-BD2BB9C56ACF}">
      <dgm:prSet custT="1"/>
      <dgm:spPr/>
      <dgm:t>
        <a:bodyPr/>
        <a:lstStyle/>
        <a:p>
          <a:r>
            <a:rPr lang="en-US" sz="1600" dirty="0"/>
            <a:t>Initiate site training</a:t>
          </a:r>
        </a:p>
      </dgm:t>
    </dgm:pt>
    <dgm:pt modelId="{19722879-946B-4D66-8A52-C6BEA38A9DA0}" type="parTrans" cxnId="{CCCCE647-ECF4-4654-B8E7-9FE60C1D51E7}">
      <dgm:prSet/>
      <dgm:spPr/>
      <dgm:t>
        <a:bodyPr/>
        <a:lstStyle/>
        <a:p>
          <a:endParaRPr lang="en-US" sz="1600"/>
        </a:p>
      </dgm:t>
    </dgm:pt>
    <dgm:pt modelId="{2C6A2DD0-ADFB-44FC-9705-00A34D924646}" type="sibTrans" cxnId="{CCCCE647-ECF4-4654-B8E7-9FE60C1D51E7}">
      <dgm:prSet/>
      <dgm:spPr/>
      <dgm:t>
        <a:bodyPr/>
        <a:lstStyle/>
        <a:p>
          <a:endParaRPr lang="en-US" sz="1600"/>
        </a:p>
      </dgm:t>
    </dgm:pt>
    <dgm:pt modelId="{6E58BA53-F355-4967-9B63-A00F41C48057}">
      <dgm:prSet custT="1"/>
      <dgm:spPr/>
      <dgm:t>
        <a:bodyPr/>
        <a:lstStyle/>
        <a:p>
          <a:pPr>
            <a:defRPr b="1"/>
          </a:pPr>
          <a:r>
            <a:rPr lang="en-US" sz="1600" dirty="0"/>
            <a:t>August 2021</a:t>
          </a:r>
        </a:p>
      </dgm:t>
    </dgm:pt>
    <dgm:pt modelId="{866049F6-DEB5-4EF6-9589-E32CA661F227}" type="parTrans" cxnId="{7AB5F3E5-3E61-4F77-8C6B-8E185F6AEF2D}">
      <dgm:prSet/>
      <dgm:spPr/>
      <dgm:t>
        <a:bodyPr/>
        <a:lstStyle/>
        <a:p>
          <a:endParaRPr lang="en-US" sz="1600"/>
        </a:p>
      </dgm:t>
    </dgm:pt>
    <dgm:pt modelId="{99B84BCA-0ED4-4115-8CDC-E7F06D48D951}" type="sibTrans" cxnId="{7AB5F3E5-3E61-4F77-8C6B-8E185F6AEF2D}">
      <dgm:prSet/>
      <dgm:spPr/>
      <dgm:t>
        <a:bodyPr/>
        <a:lstStyle/>
        <a:p>
          <a:endParaRPr lang="en-US" sz="1600"/>
        </a:p>
      </dgm:t>
    </dgm:pt>
    <dgm:pt modelId="{72A1968C-76A3-4D00-9A42-590C912CFB47}">
      <dgm:prSet custT="1"/>
      <dgm:spPr/>
      <dgm:t>
        <a:bodyPr/>
        <a:lstStyle/>
        <a:p>
          <a:pPr>
            <a:defRPr b="1"/>
          </a:pPr>
          <a:r>
            <a:rPr lang="en-US" sz="1600" dirty="0"/>
            <a:t>December 2021-February 2022</a:t>
          </a:r>
        </a:p>
      </dgm:t>
    </dgm:pt>
    <dgm:pt modelId="{D3D1D918-D5B7-4804-A86F-0DFC06837AD7}" type="parTrans" cxnId="{BC25D242-6587-43C8-9620-FDC1D78E985F}">
      <dgm:prSet/>
      <dgm:spPr/>
      <dgm:t>
        <a:bodyPr/>
        <a:lstStyle/>
        <a:p>
          <a:endParaRPr lang="en-US" sz="1600"/>
        </a:p>
      </dgm:t>
    </dgm:pt>
    <dgm:pt modelId="{EF672C74-B96C-4FED-B1A7-C0958A1B07F7}" type="sibTrans" cxnId="{BC25D242-6587-43C8-9620-FDC1D78E985F}">
      <dgm:prSet/>
      <dgm:spPr/>
      <dgm:t>
        <a:bodyPr/>
        <a:lstStyle/>
        <a:p>
          <a:endParaRPr lang="en-US" sz="1600"/>
        </a:p>
      </dgm:t>
    </dgm:pt>
    <dgm:pt modelId="{6E3D9C8D-B89D-40B2-9D51-EE76FF68D5EF}">
      <dgm:prSet custT="1"/>
      <dgm:spPr/>
      <dgm:t>
        <a:bodyPr/>
        <a:lstStyle/>
        <a:p>
          <a:pPr>
            <a:defRPr b="1"/>
          </a:pPr>
          <a:r>
            <a:rPr lang="en-US" sz="1600" dirty="0"/>
            <a:t>August 2022</a:t>
          </a:r>
        </a:p>
      </dgm:t>
    </dgm:pt>
    <dgm:pt modelId="{D975CEFD-F858-477E-A5E9-1830253CB0A9}" type="parTrans" cxnId="{435D5E81-2E9F-44F1-B776-8A74B850F8BA}">
      <dgm:prSet/>
      <dgm:spPr/>
      <dgm:t>
        <a:bodyPr/>
        <a:lstStyle/>
        <a:p>
          <a:endParaRPr lang="en-US" sz="1600"/>
        </a:p>
      </dgm:t>
    </dgm:pt>
    <dgm:pt modelId="{07B5105F-9A04-4A1C-8D22-027DFEBC5D20}" type="sibTrans" cxnId="{435D5E81-2E9F-44F1-B776-8A74B850F8BA}">
      <dgm:prSet/>
      <dgm:spPr/>
      <dgm:t>
        <a:bodyPr/>
        <a:lstStyle/>
        <a:p>
          <a:endParaRPr lang="en-US" sz="1600"/>
        </a:p>
      </dgm:t>
    </dgm:pt>
    <dgm:pt modelId="{004FD863-8742-4B7A-890B-410BB99E8CE2}">
      <dgm:prSet custT="1"/>
      <dgm:spPr/>
      <dgm:t>
        <a:bodyPr/>
        <a:lstStyle/>
        <a:p>
          <a:pPr>
            <a:defRPr b="1"/>
          </a:pPr>
          <a:r>
            <a:rPr lang="en-US" sz="1600" dirty="0"/>
            <a:t>February 2023</a:t>
          </a:r>
        </a:p>
      </dgm:t>
    </dgm:pt>
    <dgm:pt modelId="{98BDAC9A-0C9C-4B46-8C84-8B6D74D41F3D}" type="parTrans" cxnId="{980AC300-D7AF-4E11-A14D-1917E88142A5}">
      <dgm:prSet/>
      <dgm:spPr/>
      <dgm:t>
        <a:bodyPr/>
        <a:lstStyle/>
        <a:p>
          <a:endParaRPr lang="en-US" sz="1600"/>
        </a:p>
      </dgm:t>
    </dgm:pt>
    <dgm:pt modelId="{B922D27B-6E97-46EB-91E5-95FC8F215DC2}" type="sibTrans" cxnId="{980AC300-D7AF-4E11-A14D-1917E88142A5}">
      <dgm:prSet/>
      <dgm:spPr/>
      <dgm:t>
        <a:bodyPr/>
        <a:lstStyle/>
        <a:p>
          <a:endParaRPr lang="en-US" sz="1600"/>
        </a:p>
      </dgm:t>
    </dgm:pt>
    <dgm:pt modelId="{246EDE87-043A-4612-A7BF-7468786F88CF}">
      <dgm:prSet custT="1"/>
      <dgm:spPr/>
      <dgm:t>
        <a:bodyPr/>
        <a:lstStyle/>
        <a:p>
          <a:r>
            <a:rPr lang="en-US" sz="1600" dirty="0"/>
            <a:t>Complete site training</a:t>
          </a:r>
        </a:p>
      </dgm:t>
    </dgm:pt>
    <dgm:pt modelId="{0B2E93BF-52C2-49D0-B34E-1DA10E75249E}" type="parTrans" cxnId="{A99B4531-0C72-44FE-A922-CC5805AA2821}">
      <dgm:prSet/>
      <dgm:spPr/>
      <dgm:t>
        <a:bodyPr/>
        <a:lstStyle/>
        <a:p>
          <a:endParaRPr lang="en-US" sz="1600"/>
        </a:p>
      </dgm:t>
    </dgm:pt>
    <dgm:pt modelId="{7C1D9968-3BAA-4DB2-B7B4-27016B64019A}" type="sibTrans" cxnId="{A99B4531-0C72-44FE-A922-CC5805AA2821}">
      <dgm:prSet/>
      <dgm:spPr/>
      <dgm:t>
        <a:bodyPr/>
        <a:lstStyle/>
        <a:p>
          <a:endParaRPr lang="en-US" sz="1600"/>
        </a:p>
      </dgm:t>
    </dgm:pt>
    <dgm:pt modelId="{8995A71E-D61A-4E56-9F91-86016F03DC78}">
      <dgm:prSet custT="1"/>
      <dgm:spPr/>
      <dgm:t>
        <a:bodyPr/>
        <a:lstStyle/>
        <a:p>
          <a:r>
            <a:rPr lang="en-US" sz="1600" dirty="0"/>
            <a:t>Reach</a:t>
          </a:r>
          <a:r>
            <a:rPr lang="en-US" sz="1600" baseline="0" dirty="0"/>
            <a:t> 33% of eligible families</a:t>
          </a:r>
          <a:endParaRPr lang="en-US" sz="1600" dirty="0"/>
        </a:p>
      </dgm:t>
    </dgm:pt>
    <dgm:pt modelId="{A2A6E964-6563-474D-9A1E-4F4E1BD30299}" type="parTrans" cxnId="{B38C9FA6-D46B-4595-8E97-4DC7CCB1E3D7}">
      <dgm:prSet/>
      <dgm:spPr/>
      <dgm:t>
        <a:bodyPr/>
        <a:lstStyle/>
        <a:p>
          <a:endParaRPr lang="en-US" sz="1600"/>
        </a:p>
      </dgm:t>
    </dgm:pt>
    <dgm:pt modelId="{79F147E7-CF3A-495B-9436-3A64FCE213B7}" type="sibTrans" cxnId="{B38C9FA6-D46B-4595-8E97-4DC7CCB1E3D7}">
      <dgm:prSet/>
      <dgm:spPr/>
      <dgm:t>
        <a:bodyPr/>
        <a:lstStyle/>
        <a:p>
          <a:endParaRPr lang="en-US" sz="1600"/>
        </a:p>
      </dgm:t>
    </dgm:pt>
    <dgm:pt modelId="{874EE52E-2A22-4545-94B0-B9726F8F119D}">
      <dgm:prSet custT="1"/>
      <dgm:spPr/>
      <dgm:t>
        <a:bodyPr/>
        <a:lstStyle/>
        <a:p>
          <a:r>
            <a:rPr lang="en-US" sz="1600" dirty="0"/>
            <a:t>Reach 66% of eligible families</a:t>
          </a:r>
        </a:p>
      </dgm:t>
    </dgm:pt>
    <dgm:pt modelId="{7D8A8210-C524-4EDF-BCDC-906B5375CFDA}" type="parTrans" cxnId="{490F1B52-FCDC-45FB-8AA2-5E4266F3702F}">
      <dgm:prSet/>
      <dgm:spPr/>
      <dgm:t>
        <a:bodyPr/>
        <a:lstStyle/>
        <a:p>
          <a:endParaRPr lang="en-US" sz="1600"/>
        </a:p>
      </dgm:t>
    </dgm:pt>
    <dgm:pt modelId="{3F876D99-D3B7-4252-9AFF-BF92312051F1}" type="sibTrans" cxnId="{490F1B52-FCDC-45FB-8AA2-5E4266F3702F}">
      <dgm:prSet/>
      <dgm:spPr/>
      <dgm:t>
        <a:bodyPr/>
        <a:lstStyle/>
        <a:p>
          <a:endParaRPr lang="en-US" sz="1600"/>
        </a:p>
      </dgm:t>
    </dgm:pt>
    <dgm:pt modelId="{8B88D7A2-C2DF-4500-9143-4D039D03ACD8}">
      <dgm:prSet custT="1"/>
      <dgm:spPr/>
      <dgm:t>
        <a:bodyPr/>
        <a:lstStyle/>
        <a:p>
          <a:pPr>
            <a:defRPr b="1"/>
          </a:pPr>
          <a:r>
            <a:rPr lang="en-US" sz="1600" dirty="0"/>
            <a:t>August 2023</a:t>
          </a:r>
        </a:p>
      </dgm:t>
    </dgm:pt>
    <dgm:pt modelId="{70463623-B836-40AA-85C5-C907B74DA79B}" type="parTrans" cxnId="{225AB961-3C94-4D1B-8760-C3AFD6F1125F}">
      <dgm:prSet/>
      <dgm:spPr/>
      <dgm:t>
        <a:bodyPr/>
        <a:lstStyle/>
        <a:p>
          <a:endParaRPr lang="en-US" sz="1600"/>
        </a:p>
      </dgm:t>
    </dgm:pt>
    <dgm:pt modelId="{E5D10410-EEBD-4AA3-AC52-D766A374848D}" type="sibTrans" cxnId="{225AB961-3C94-4D1B-8760-C3AFD6F1125F}">
      <dgm:prSet/>
      <dgm:spPr/>
      <dgm:t>
        <a:bodyPr/>
        <a:lstStyle/>
        <a:p>
          <a:endParaRPr lang="en-US" sz="1600"/>
        </a:p>
      </dgm:t>
    </dgm:pt>
    <dgm:pt modelId="{8CF83719-CF7F-487D-BA2B-0B18F4CA5EEA}">
      <dgm:prSet custT="1"/>
      <dgm:spPr/>
      <dgm:t>
        <a:bodyPr/>
        <a:lstStyle/>
        <a:p>
          <a:r>
            <a:rPr lang="en-US" sz="1600" dirty="0"/>
            <a:t>Reach 100% of eligible families</a:t>
          </a:r>
        </a:p>
      </dgm:t>
    </dgm:pt>
    <dgm:pt modelId="{AA5CF355-2155-4045-B7FC-181375FF2BCB}" type="parTrans" cxnId="{FDC9FD64-6255-41B1-9731-31CC90C3D369}">
      <dgm:prSet/>
      <dgm:spPr/>
      <dgm:t>
        <a:bodyPr/>
        <a:lstStyle/>
        <a:p>
          <a:endParaRPr lang="en-US" sz="1600"/>
        </a:p>
      </dgm:t>
    </dgm:pt>
    <dgm:pt modelId="{0FDC7EDB-1D88-447F-A13B-B8E18EFE23D6}" type="sibTrans" cxnId="{FDC9FD64-6255-41B1-9731-31CC90C3D369}">
      <dgm:prSet/>
      <dgm:spPr/>
      <dgm:t>
        <a:bodyPr/>
        <a:lstStyle/>
        <a:p>
          <a:endParaRPr lang="en-US" sz="1600"/>
        </a:p>
      </dgm:t>
    </dgm:pt>
    <dgm:pt modelId="{F5013EDC-A2F9-4FE9-B1F1-1403E2C6577A}">
      <dgm:prSet custT="1"/>
      <dgm:spPr/>
      <dgm:t>
        <a:bodyPr/>
        <a:lstStyle/>
        <a:p>
          <a:r>
            <a:rPr lang="en-US" sz="1600" dirty="0"/>
            <a:t>Initiate 18-month implementation</a:t>
          </a:r>
        </a:p>
        <a:p>
          <a:r>
            <a:rPr lang="en-US" sz="1600" dirty="0"/>
            <a:t>Begin providing monthly feedback reports</a:t>
          </a:r>
        </a:p>
      </dgm:t>
    </dgm:pt>
    <dgm:pt modelId="{1A0A09F8-A077-4064-9D2E-FA977CA984A2}" type="parTrans" cxnId="{F318267E-67DF-460C-99C2-50039D80D0E8}">
      <dgm:prSet/>
      <dgm:spPr/>
      <dgm:t>
        <a:bodyPr/>
        <a:lstStyle/>
        <a:p>
          <a:endParaRPr lang="en-US" sz="1600"/>
        </a:p>
      </dgm:t>
    </dgm:pt>
    <dgm:pt modelId="{768C02F2-2A16-464F-8B30-45A62CF5452C}" type="sibTrans" cxnId="{F318267E-67DF-460C-99C2-50039D80D0E8}">
      <dgm:prSet/>
      <dgm:spPr/>
      <dgm:t>
        <a:bodyPr/>
        <a:lstStyle/>
        <a:p>
          <a:endParaRPr lang="en-US" sz="1600"/>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4">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4">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4">
            <a:hueOff val="1732615"/>
            <a:satOff val="-7995"/>
            <a:lumOff val="294"/>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4">
              <a:hueOff val="1732615"/>
              <a:satOff val="-7995"/>
              <a:lumOff val="294"/>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4">
            <a:hueOff val="3465231"/>
            <a:satOff val="-15989"/>
            <a:lumOff val="588"/>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4">
              <a:hueOff val="3465231"/>
              <a:satOff val="-15989"/>
              <a:lumOff val="588"/>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4">
            <a:hueOff val="5197846"/>
            <a:satOff val="-23984"/>
            <a:lumOff val="883"/>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dgm:spPr>
        <a:noFill/>
        <a:ln w="12700" cap="flat" cmpd="sng" algn="ctr">
          <a:solidFill>
            <a:schemeClr val="accent4">
              <a:hueOff val="5197846"/>
              <a:satOff val="-23984"/>
              <a:lumOff val="883"/>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4">
            <a:hueOff val="6930461"/>
            <a:satOff val="-31979"/>
            <a:lumOff val="1177"/>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4">
              <a:hueOff val="6930461"/>
              <a:satOff val="-31979"/>
              <a:lumOff val="1177"/>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4">
            <a:hueOff val="8663077"/>
            <a:satOff val="-39973"/>
            <a:lumOff val="1471"/>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4">
              <a:hueOff val="8663077"/>
              <a:satOff val="-39973"/>
              <a:lumOff val="1471"/>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4">
            <a:hueOff val="10395692"/>
            <a:satOff val="-47968"/>
            <a:lumOff val="1765"/>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4">
              <a:hueOff val="10395692"/>
              <a:satOff val="-47968"/>
              <a:lumOff val="1765"/>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D42F9A9-24C7-4D29-938A-C309C41FB57D}"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F8D995ED-59D7-4932-833D-F1E9F0579E6D}">
      <dgm:prSet/>
      <dgm:spPr/>
      <dgm:t>
        <a:bodyPr/>
        <a:lstStyle/>
        <a:p>
          <a:r>
            <a:rPr lang="en-US"/>
            <a:t>Please screen all potentially eligible babies in REDCap once site goes live</a:t>
          </a:r>
        </a:p>
      </dgm:t>
    </dgm:pt>
    <dgm:pt modelId="{B73C7739-F57A-47CE-8F5A-3C414D0D1032}" type="parTrans" cxnId="{FB93C73C-04B9-477C-B617-995D5E668F0D}">
      <dgm:prSet/>
      <dgm:spPr/>
      <dgm:t>
        <a:bodyPr/>
        <a:lstStyle/>
        <a:p>
          <a:endParaRPr lang="en-US"/>
        </a:p>
      </dgm:t>
    </dgm:pt>
    <dgm:pt modelId="{F882DB4C-A187-40FC-9AAC-F9613CC70A2E}" type="sibTrans" cxnId="{FB93C73C-04B9-477C-B617-995D5E668F0D}">
      <dgm:prSet/>
      <dgm:spPr/>
      <dgm:t>
        <a:bodyPr/>
        <a:lstStyle/>
        <a:p>
          <a:endParaRPr lang="en-US"/>
        </a:p>
      </dgm:t>
    </dgm:pt>
    <dgm:pt modelId="{F9B8E9C5-C106-4D91-A1EC-B626DBBBFDE2}">
      <dgm:prSet/>
      <dgm:spPr/>
      <dgm:t>
        <a:bodyPr/>
        <a:lstStyle/>
        <a:p>
          <a:r>
            <a:rPr lang="en-US"/>
            <a:t>For screening and eligibility questions please email Heather and Maria</a:t>
          </a:r>
        </a:p>
      </dgm:t>
    </dgm:pt>
    <dgm:pt modelId="{4A9B1C7D-8A4A-4B6A-9872-3FD08D65F957}" type="parTrans" cxnId="{6275429F-CA89-4416-98FB-399402DE4A8D}">
      <dgm:prSet/>
      <dgm:spPr/>
      <dgm:t>
        <a:bodyPr/>
        <a:lstStyle/>
        <a:p>
          <a:endParaRPr lang="en-US"/>
        </a:p>
      </dgm:t>
    </dgm:pt>
    <dgm:pt modelId="{9356F4B2-AD72-4916-87DB-F5EED91D0D89}" type="sibTrans" cxnId="{6275429F-CA89-4416-98FB-399402DE4A8D}">
      <dgm:prSet/>
      <dgm:spPr/>
      <dgm:t>
        <a:bodyPr/>
        <a:lstStyle/>
        <a:p>
          <a:endParaRPr lang="en-US"/>
        </a:p>
      </dgm:t>
    </dgm:pt>
    <dgm:pt modelId="{68C12DDB-0574-41BD-B211-EB05D6E1E755}" type="pres">
      <dgm:prSet presAssocID="{7D42F9A9-24C7-4D29-938A-C309C41FB57D}" presName="hierChild1" presStyleCnt="0">
        <dgm:presLayoutVars>
          <dgm:chPref val="1"/>
          <dgm:dir/>
          <dgm:animOne val="branch"/>
          <dgm:animLvl val="lvl"/>
          <dgm:resizeHandles/>
        </dgm:presLayoutVars>
      </dgm:prSet>
      <dgm:spPr/>
    </dgm:pt>
    <dgm:pt modelId="{CEDC1DCC-50D6-4F1C-AFCE-519E21DA1DCF}" type="pres">
      <dgm:prSet presAssocID="{F8D995ED-59D7-4932-833D-F1E9F0579E6D}" presName="hierRoot1" presStyleCnt="0"/>
      <dgm:spPr/>
    </dgm:pt>
    <dgm:pt modelId="{42B02C5B-9FC5-4499-89F4-468C50218A2D}" type="pres">
      <dgm:prSet presAssocID="{F8D995ED-59D7-4932-833D-F1E9F0579E6D}" presName="composite" presStyleCnt="0"/>
      <dgm:spPr/>
    </dgm:pt>
    <dgm:pt modelId="{852435B5-9682-4003-AF3E-6653EA0C9042}" type="pres">
      <dgm:prSet presAssocID="{F8D995ED-59D7-4932-833D-F1E9F0579E6D}" presName="background" presStyleLbl="node0" presStyleIdx="0" presStyleCnt="2"/>
      <dgm:spPr/>
    </dgm:pt>
    <dgm:pt modelId="{5B11A72E-CF7E-415A-9F0C-A9D652665A37}" type="pres">
      <dgm:prSet presAssocID="{F8D995ED-59D7-4932-833D-F1E9F0579E6D}" presName="text" presStyleLbl="fgAcc0" presStyleIdx="0" presStyleCnt="2">
        <dgm:presLayoutVars>
          <dgm:chPref val="3"/>
        </dgm:presLayoutVars>
      </dgm:prSet>
      <dgm:spPr/>
    </dgm:pt>
    <dgm:pt modelId="{CD8F8E30-D570-48A0-B222-5DCFD7D3D75D}" type="pres">
      <dgm:prSet presAssocID="{F8D995ED-59D7-4932-833D-F1E9F0579E6D}" presName="hierChild2" presStyleCnt="0"/>
      <dgm:spPr/>
    </dgm:pt>
    <dgm:pt modelId="{D79316F8-B07C-4BE0-A0B7-A02A664CCB49}" type="pres">
      <dgm:prSet presAssocID="{F9B8E9C5-C106-4D91-A1EC-B626DBBBFDE2}" presName="hierRoot1" presStyleCnt="0"/>
      <dgm:spPr/>
    </dgm:pt>
    <dgm:pt modelId="{0EAB6A97-629E-4BC0-9B15-680EEC1844ED}" type="pres">
      <dgm:prSet presAssocID="{F9B8E9C5-C106-4D91-A1EC-B626DBBBFDE2}" presName="composite" presStyleCnt="0"/>
      <dgm:spPr/>
    </dgm:pt>
    <dgm:pt modelId="{F102B866-B29C-4E47-AD80-E2E503913D80}" type="pres">
      <dgm:prSet presAssocID="{F9B8E9C5-C106-4D91-A1EC-B626DBBBFDE2}" presName="background" presStyleLbl="node0" presStyleIdx="1" presStyleCnt="2"/>
      <dgm:spPr/>
    </dgm:pt>
    <dgm:pt modelId="{5813EE21-1BE4-4CD5-A283-99D2380C2833}" type="pres">
      <dgm:prSet presAssocID="{F9B8E9C5-C106-4D91-A1EC-B626DBBBFDE2}" presName="text" presStyleLbl="fgAcc0" presStyleIdx="1" presStyleCnt="2">
        <dgm:presLayoutVars>
          <dgm:chPref val="3"/>
        </dgm:presLayoutVars>
      </dgm:prSet>
      <dgm:spPr/>
    </dgm:pt>
    <dgm:pt modelId="{63A8BB0B-EF7C-4CB3-99E6-A80DE4617F50}" type="pres">
      <dgm:prSet presAssocID="{F9B8E9C5-C106-4D91-A1EC-B626DBBBFDE2}" presName="hierChild2" presStyleCnt="0"/>
      <dgm:spPr/>
    </dgm:pt>
  </dgm:ptLst>
  <dgm:cxnLst>
    <dgm:cxn modelId="{30F4EF2C-93CC-43AE-A3EB-1659B14C52C1}" type="presOf" srcId="{7D42F9A9-24C7-4D29-938A-C309C41FB57D}" destId="{68C12DDB-0574-41BD-B211-EB05D6E1E755}" srcOrd="0" destOrd="0" presId="urn:microsoft.com/office/officeart/2005/8/layout/hierarchy1"/>
    <dgm:cxn modelId="{FB93C73C-04B9-477C-B617-995D5E668F0D}" srcId="{7D42F9A9-24C7-4D29-938A-C309C41FB57D}" destId="{F8D995ED-59D7-4932-833D-F1E9F0579E6D}" srcOrd="0" destOrd="0" parTransId="{B73C7739-F57A-47CE-8F5A-3C414D0D1032}" sibTransId="{F882DB4C-A187-40FC-9AAC-F9613CC70A2E}"/>
    <dgm:cxn modelId="{23C0905F-C2A9-49DF-A55C-55CDFE88975F}" type="presOf" srcId="{F8D995ED-59D7-4932-833D-F1E9F0579E6D}" destId="{5B11A72E-CF7E-415A-9F0C-A9D652665A37}" srcOrd="0" destOrd="0" presId="urn:microsoft.com/office/officeart/2005/8/layout/hierarchy1"/>
    <dgm:cxn modelId="{6275429F-CA89-4416-98FB-399402DE4A8D}" srcId="{7D42F9A9-24C7-4D29-938A-C309C41FB57D}" destId="{F9B8E9C5-C106-4D91-A1EC-B626DBBBFDE2}" srcOrd="1" destOrd="0" parTransId="{4A9B1C7D-8A4A-4B6A-9872-3FD08D65F957}" sibTransId="{9356F4B2-AD72-4916-87DB-F5EED91D0D89}"/>
    <dgm:cxn modelId="{F84D36CE-098B-498A-9887-45098FF48A49}" type="presOf" srcId="{F9B8E9C5-C106-4D91-A1EC-B626DBBBFDE2}" destId="{5813EE21-1BE4-4CD5-A283-99D2380C2833}" srcOrd="0" destOrd="0" presId="urn:microsoft.com/office/officeart/2005/8/layout/hierarchy1"/>
    <dgm:cxn modelId="{F9270E1A-4C87-4AC6-BF5F-0DF37051CB05}" type="presParOf" srcId="{68C12DDB-0574-41BD-B211-EB05D6E1E755}" destId="{CEDC1DCC-50D6-4F1C-AFCE-519E21DA1DCF}" srcOrd="0" destOrd="0" presId="urn:microsoft.com/office/officeart/2005/8/layout/hierarchy1"/>
    <dgm:cxn modelId="{3EA94805-3480-4227-83D2-93FF7F0B5C53}" type="presParOf" srcId="{CEDC1DCC-50D6-4F1C-AFCE-519E21DA1DCF}" destId="{42B02C5B-9FC5-4499-89F4-468C50218A2D}" srcOrd="0" destOrd="0" presId="urn:microsoft.com/office/officeart/2005/8/layout/hierarchy1"/>
    <dgm:cxn modelId="{CCB70ABD-EBCD-4C60-99CE-B78AC3998AFA}" type="presParOf" srcId="{42B02C5B-9FC5-4499-89F4-468C50218A2D}" destId="{852435B5-9682-4003-AF3E-6653EA0C9042}" srcOrd="0" destOrd="0" presId="urn:microsoft.com/office/officeart/2005/8/layout/hierarchy1"/>
    <dgm:cxn modelId="{1CA1744D-B6A4-4442-8124-247894EF5F3D}" type="presParOf" srcId="{42B02C5B-9FC5-4499-89F4-468C50218A2D}" destId="{5B11A72E-CF7E-415A-9F0C-A9D652665A37}" srcOrd="1" destOrd="0" presId="urn:microsoft.com/office/officeart/2005/8/layout/hierarchy1"/>
    <dgm:cxn modelId="{9E9F552E-8D43-4B69-8251-3F19767043F3}" type="presParOf" srcId="{CEDC1DCC-50D6-4F1C-AFCE-519E21DA1DCF}" destId="{CD8F8E30-D570-48A0-B222-5DCFD7D3D75D}" srcOrd="1" destOrd="0" presId="urn:microsoft.com/office/officeart/2005/8/layout/hierarchy1"/>
    <dgm:cxn modelId="{335F7464-2AD6-4054-9F6E-067A7E3497A6}" type="presParOf" srcId="{68C12DDB-0574-41BD-B211-EB05D6E1E755}" destId="{D79316F8-B07C-4BE0-A0B7-A02A664CCB49}" srcOrd="1" destOrd="0" presId="urn:microsoft.com/office/officeart/2005/8/layout/hierarchy1"/>
    <dgm:cxn modelId="{761F193D-595E-4F9F-811D-ADFDC871BA3A}" type="presParOf" srcId="{D79316F8-B07C-4BE0-A0B7-A02A664CCB49}" destId="{0EAB6A97-629E-4BC0-9B15-680EEC1844ED}" srcOrd="0" destOrd="0" presId="urn:microsoft.com/office/officeart/2005/8/layout/hierarchy1"/>
    <dgm:cxn modelId="{AB69CE97-9D9D-4F28-BE99-9C043EF44CF6}" type="presParOf" srcId="{0EAB6A97-629E-4BC0-9B15-680EEC1844ED}" destId="{F102B866-B29C-4E47-AD80-E2E503913D80}" srcOrd="0" destOrd="0" presId="urn:microsoft.com/office/officeart/2005/8/layout/hierarchy1"/>
    <dgm:cxn modelId="{F2151053-6D63-4ED4-B393-C75E85344345}" type="presParOf" srcId="{0EAB6A97-629E-4BC0-9B15-680EEC1844ED}" destId="{5813EE21-1BE4-4CD5-A283-99D2380C2833}" srcOrd="1" destOrd="0" presId="urn:microsoft.com/office/officeart/2005/8/layout/hierarchy1"/>
    <dgm:cxn modelId="{8A0CEBBC-461C-48AB-A357-931CFFD0F566}" type="presParOf" srcId="{D79316F8-B07C-4BE0-A0B7-A02A664CCB49}" destId="{63A8BB0B-EF7C-4CB3-99E6-A80DE4617F5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1862137"/>
          <a:ext cx="10515600" cy="0"/>
        </a:xfrm>
        <a:prstGeom prst="line">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6703" y="429149"/>
          <a:ext cx="273879" cy="273879"/>
        </a:xfrm>
        <a:prstGeom prst="teardrop">
          <a:avLst>
            <a:gd name="adj" fmla="val 115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129" y="459575"/>
          <a:ext cx="213028" cy="2130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397306" y="759752"/>
          <a:ext cx="2183272" cy="110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Baseline data collection begins</a:t>
          </a:r>
        </a:p>
      </dsp:txBody>
      <dsp:txXfrm>
        <a:off x="397306" y="759752"/>
        <a:ext cx="2183272" cy="1102385"/>
      </dsp:txXfrm>
    </dsp:sp>
    <dsp:sp modelId="{8ACCE123-C989-46C1-B7FD-FA50ABEC947C}">
      <dsp:nvSpPr>
        <dsp:cNvPr id="0" name=""/>
        <dsp:cNvSpPr/>
      </dsp:nvSpPr>
      <dsp:spPr>
        <a:xfrm>
          <a:off x="397306" y="372427"/>
          <a:ext cx="2183272" cy="38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February 2021</a:t>
          </a:r>
        </a:p>
      </dsp:txBody>
      <dsp:txXfrm>
        <a:off x="397306" y="372427"/>
        <a:ext cx="2183272" cy="387324"/>
      </dsp:txXfrm>
    </dsp:sp>
    <dsp:sp modelId="{6B04496D-97D5-4C4A-A362-7B46786429CD}">
      <dsp:nvSpPr>
        <dsp:cNvPr id="0" name=""/>
        <dsp:cNvSpPr/>
      </dsp:nvSpPr>
      <dsp:spPr>
        <a:xfrm>
          <a:off x="203643" y="759752"/>
          <a:ext cx="0" cy="1102385"/>
        </a:xfrm>
        <a:prstGeom prst="line">
          <a:avLst/>
        </a:prstGeom>
        <a:noFill/>
        <a:ln w="1270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68784" y="1827278"/>
          <a:ext cx="69718" cy="69718"/>
        </a:xfrm>
        <a:prstGeom prst="ellipse">
          <a:avLst/>
        </a:prstGeom>
        <a:solidFill>
          <a:schemeClr val="accent4">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377568" y="3021245"/>
          <a:ext cx="273879" cy="273879"/>
        </a:xfrm>
        <a:prstGeom prst="teardrop">
          <a:avLst>
            <a:gd name="adj" fmla="val 115000"/>
          </a:avLst>
        </a:prstGeom>
        <a:solidFill>
          <a:schemeClr val="accent4">
            <a:hueOff val="1732615"/>
            <a:satOff val="-7995"/>
            <a:lumOff val="294"/>
            <a:alphaOff val="0"/>
          </a:schemeClr>
        </a:solidFill>
        <a:ln w="12700" cap="flat" cmpd="sng" algn="ctr">
          <a:solidFill>
            <a:schemeClr val="accent4">
              <a:hueOff val="1732615"/>
              <a:satOff val="-7995"/>
              <a:lumOff val="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407994" y="3051670"/>
          <a:ext cx="213028" cy="2130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708170" y="1862137"/>
          <a:ext cx="2183272" cy="110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Initiate site training</a:t>
          </a:r>
        </a:p>
        <a:p>
          <a:pPr marL="0" lvl="0" indent="0" algn="l" defTabSz="622300">
            <a:lnSpc>
              <a:spcPct val="90000"/>
            </a:lnSpc>
            <a:spcBef>
              <a:spcPct val="0"/>
            </a:spcBef>
            <a:spcAft>
              <a:spcPct val="35000"/>
            </a:spcAft>
            <a:buNone/>
          </a:pPr>
          <a:r>
            <a:rPr lang="en-US" sz="1400" kern="1200" dirty="0"/>
            <a:t>Initiate monthly phone calls</a:t>
          </a:r>
        </a:p>
      </dsp:txBody>
      <dsp:txXfrm>
        <a:off x="1708170" y="1862137"/>
        <a:ext cx="2183272" cy="1102385"/>
      </dsp:txXfrm>
    </dsp:sp>
    <dsp:sp modelId="{70F61D89-6BB6-4218-9167-C918FE0DE744}">
      <dsp:nvSpPr>
        <dsp:cNvPr id="0" name=""/>
        <dsp:cNvSpPr/>
      </dsp:nvSpPr>
      <dsp:spPr>
        <a:xfrm>
          <a:off x="1708170" y="2964522"/>
          <a:ext cx="2183272" cy="38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March 2021</a:t>
          </a:r>
        </a:p>
      </dsp:txBody>
      <dsp:txXfrm>
        <a:off x="1708170" y="2964522"/>
        <a:ext cx="2183272" cy="387324"/>
      </dsp:txXfrm>
    </dsp:sp>
    <dsp:sp modelId="{AD7225F6-4D24-4251-9B85-9788DA7BA9E8}">
      <dsp:nvSpPr>
        <dsp:cNvPr id="0" name=""/>
        <dsp:cNvSpPr/>
      </dsp:nvSpPr>
      <dsp:spPr>
        <a:xfrm>
          <a:off x="1514508" y="1862137"/>
          <a:ext cx="0" cy="1102385"/>
        </a:xfrm>
        <a:prstGeom prst="line">
          <a:avLst/>
        </a:prstGeom>
        <a:noFill/>
        <a:ln w="12700" cap="flat" cmpd="sng" algn="ctr">
          <a:solidFill>
            <a:schemeClr val="accent4">
              <a:hueOff val="1732615"/>
              <a:satOff val="-7995"/>
              <a:lumOff val="294"/>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479649" y="1827278"/>
          <a:ext cx="69718" cy="69718"/>
        </a:xfrm>
        <a:prstGeom prst="ellipse">
          <a:avLst/>
        </a:prstGeom>
        <a:solidFill>
          <a:schemeClr val="accent4">
            <a:hueOff val="1732615"/>
            <a:satOff val="-7995"/>
            <a:lumOff val="29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688433" y="429149"/>
          <a:ext cx="273879" cy="273879"/>
        </a:xfrm>
        <a:prstGeom prst="teardrop">
          <a:avLst>
            <a:gd name="adj" fmla="val 115000"/>
          </a:avLst>
        </a:prstGeom>
        <a:solidFill>
          <a:schemeClr val="accent4">
            <a:hueOff val="3465231"/>
            <a:satOff val="-15989"/>
            <a:lumOff val="588"/>
            <a:alphaOff val="0"/>
          </a:schemeClr>
        </a:solidFill>
        <a:ln w="12700" cap="flat" cmpd="sng" algn="ctr">
          <a:solidFill>
            <a:schemeClr val="accent4">
              <a:hueOff val="3465231"/>
              <a:satOff val="-15989"/>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718858" y="459575"/>
          <a:ext cx="213028" cy="2130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019035" y="759752"/>
          <a:ext cx="2183272" cy="110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Complete site training</a:t>
          </a:r>
        </a:p>
      </dsp:txBody>
      <dsp:txXfrm>
        <a:off x="3019035" y="759752"/>
        <a:ext cx="2183272" cy="1102385"/>
      </dsp:txXfrm>
    </dsp:sp>
    <dsp:sp modelId="{AB197FB0-0F12-4A59-9F3F-1C31859ED54E}">
      <dsp:nvSpPr>
        <dsp:cNvPr id="0" name=""/>
        <dsp:cNvSpPr/>
      </dsp:nvSpPr>
      <dsp:spPr>
        <a:xfrm>
          <a:off x="3019035" y="372427"/>
          <a:ext cx="2183272" cy="38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May 2021</a:t>
          </a:r>
        </a:p>
      </dsp:txBody>
      <dsp:txXfrm>
        <a:off x="3019035" y="372427"/>
        <a:ext cx="2183272" cy="387324"/>
      </dsp:txXfrm>
    </dsp:sp>
    <dsp:sp modelId="{838DE1A9-11F3-4AAE-80B5-CEC31C2EBA92}">
      <dsp:nvSpPr>
        <dsp:cNvPr id="0" name=""/>
        <dsp:cNvSpPr/>
      </dsp:nvSpPr>
      <dsp:spPr>
        <a:xfrm>
          <a:off x="2825373" y="759752"/>
          <a:ext cx="0" cy="1102385"/>
        </a:xfrm>
        <a:prstGeom prst="line">
          <a:avLst/>
        </a:prstGeom>
        <a:noFill/>
        <a:ln w="12700" cap="flat" cmpd="sng" algn="ctr">
          <a:solidFill>
            <a:schemeClr val="accent4">
              <a:hueOff val="3465231"/>
              <a:satOff val="-15989"/>
              <a:lumOff val="588"/>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2790513" y="1827278"/>
          <a:ext cx="69718" cy="69718"/>
        </a:xfrm>
        <a:prstGeom prst="ellipse">
          <a:avLst/>
        </a:prstGeom>
        <a:solidFill>
          <a:schemeClr val="accent4">
            <a:hueOff val="3465231"/>
            <a:satOff val="-15989"/>
            <a:lumOff val="58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3999297" y="3021245"/>
          <a:ext cx="273879" cy="273879"/>
        </a:xfrm>
        <a:prstGeom prst="teardrop">
          <a:avLst>
            <a:gd name="adj" fmla="val 115000"/>
          </a:avLst>
        </a:prstGeom>
        <a:solidFill>
          <a:schemeClr val="accent4">
            <a:hueOff val="5197846"/>
            <a:satOff val="-23984"/>
            <a:lumOff val="883"/>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029723" y="3051670"/>
          <a:ext cx="213028" cy="2130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329899" y="1862137"/>
          <a:ext cx="2183272" cy="110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Initiate 18-month implementation</a:t>
          </a:r>
        </a:p>
        <a:p>
          <a:pPr marL="0" lvl="0" indent="0" algn="l" defTabSz="622300">
            <a:lnSpc>
              <a:spcPct val="90000"/>
            </a:lnSpc>
            <a:spcBef>
              <a:spcPct val="0"/>
            </a:spcBef>
            <a:spcAft>
              <a:spcPct val="35000"/>
            </a:spcAft>
            <a:buNone/>
          </a:pPr>
          <a:r>
            <a:rPr lang="en-US" sz="1400" kern="1200" dirty="0"/>
            <a:t>Begin providing monthly feedback reports</a:t>
          </a:r>
        </a:p>
      </dsp:txBody>
      <dsp:txXfrm>
        <a:off x="4329899" y="1862137"/>
        <a:ext cx="2183272" cy="1102385"/>
      </dsp:txXfrm>
    </dsp:sp>
    <dsp:sp modelId="{68394D26-8440-41C4-AC42-3F023E27A06C}">
      <dsp:nvSpPr>
        <dsp:cNvPr id="0" name=""/>
        <dsp:cNvSpPr/>
      </dsp:nvSpPr>
      <dsp:spPr>
        <a:xfrm>
          <a:off x="4329899" y="2964522"/>
          <a:ext cx="2183272" cy="38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June-August 2021</a:t>
          </a:r>
        </a:p>
      </dsp:txBody>
      <dsp:txXfrm>
        <a:off x="4329899" y="2964522"/>
        <a:ext cx="2183272" cy="387324"/>
      </dsp:txXfrm>
    </dsp:sp>
    <dsp:sp modelId="{31D18754-3FB0-480E-B467-70CFFAB18868}">
      <dsp:nvSpPr>
        <dsp:cNvPr id="0" name=""/>
        <dsp:cNvSpPr/>
      </dsp:nvSpPr>
      <dsp:spPr>
        <a:xfrm>
          <a:off x="4136237" y="1862137"/>
          <a:ext cx="0" cy="1102385"/>
        </a:xfrm>
        <a:prstGeom prst="line">
          <a:avLst/>
        </a:prstGeom>
        <a:noFill/>
        <a:ln w="12700" cap="flat" cmpd="sng" algn="ctr">
          <a:solidFill>
            <a:schemeClr val="accent4">
              <a:hueOff val="5197846"/>
              <a:satOff val="-23984"/>
              <a:lumOff val="883"/>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100738" y="1827278"/>
          <a:ext cx="69718" cy="69718"/>
        </a:xfrm>
        <a:prstGeom prst="ellipse">
          <a:avLst/>
        </a:prstGeom>
        <a:solidFill>
          <a:schemeClr val="accent4">
            <a:hueOff val="5197846"/>
            <a:satOff val="-23984"/>
            <a:lumOff val="88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310162" y="429149"/>
          <a:ext cx="273879" cy="273879"/>
        </a:xfrm>
        <a:prstGeom prst="teardrop">
          <a:avLst>
            <a:gd name="adj" fmla="val 115000"/>
          </a:avLst>
        </a:prstGeom>
        <a:solidFill>
          <a:schemeClr val="accent4">
            <a:hueOff val="6930461"/>
            <a:satOff val="-31979"/>
            <a:lumOff val="1177"/>
            <a:alphaOff val="0"/>
          </a:schemeClr>
        </a:solidFill>
        <a:ln w="12700" cap="flat" cmpd="sng" algn="ctr">
          <a:solidFill>
            <a:schemeClr val="accent4">
              <a:hueOff val="6930461"/>
              <a:satOff val="-31979"/>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340588" y="459575"/>
          <a:ext cx="213028" cy="2130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5640764" y="759752"/>
          <a:ext cx="2183272" cy="110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Reach</a:t>
          </a:r>
          <a:r>
            <a:rPr lang="en-US" sz="1400" kern="1200" baseline="0" dirty="0"/>
            <a:t> 33% of eligible families</a:t>
          </a:r>
          <a:endParaRPr lang="en-US" sz="1400" kern="1200" dirty="0"/>
        </a:p>
      </dsp:txBody>
      <dsp:txXfrm>
        <a:off x="5640764" y="759752"/>
        <a:ext cx="2183272" cy="1102385"/>
      </dsp:txXfrm>
    </dsp:sp>
    <dsp:sp modelId="{3CECF23A-E6F6-46C6-907D-BB154266792C}">
      <dsp:nvSpPr>
        <dsp:cNvPr id="0" name=""/>
        <dsp:cNvSpPr/>
      </dsp:nvSpPr>
      <dsp:spPr>
        <a:xfrm>
          <a:off x="5640764" y="372427"/>
          <a:ext cx="2183272" cy="38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February 2022</a:t>
          </a:r>
        </a:p>
      </dsp:txBody>
      <dsp:txXfrm>
        <a:off x="5640764" y="372427"/>
        <a:ext cx="2183272" cy="387324"/>
      </dsp:txXfrm>
    </dsp:sp>
    <dsp:sp modelId="{4B37F2D2-9961-40C5-BAC9-D2269F0B19F6}">
      <dsp:nvSpPr>
        <dsp:cNvPr id="0" name=""/>
        <dsp:cNvSpPr/>
      </dsp:nvSpPr>
      <dsp:spPr>
        <a:xfrm>
          <a:off x="5447102" y="759752"/>
          <a:ext cx="0" cy="1102385"/>
        </a:xfrm>
        <a:prstGeom prst="line">
          <a:avLst/>
        </a:prstGeom>
        <a:noFill/>
        <a:ln w="12700" cap="flat" cmpd="sng" algn="ctr">
          <a:solidFill>
            <a:schemeClr val="accent4">
              <a:hueOff val="6930461"/>
              <a:satOff val="-31979"/>
              <a:lumOff val="1177"/>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411603" y="1827278"/>
          <a:ext cx="69718" cy="69718"/>
        </a:xfrm>
        <a:prstGeom prst="ellipse">
          <a:avLst/>
        </a:prstGeom>
        <a:solidFill>
          <a:schemeClr val="accent4">
            <a:hueOff val="6930461"/>
            <a:satOff val="-31979"/>
            <a:lumOff val="117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6621027" y="3021245"/>
          <a:ext cx="273879" cy="273879"/>
        </a:xfrm>
        <a:prstGeom prst="teardrop">
          <a:avLst>
            <a:gd name="adj" fmla="val 115000"/>
          </a:avLst>
        </a:prstGeom>
        <a:solidFill>
          <a:schemeClr val="accent4">
            <a:hueOff val="8663077"/>
            <a:satOff val="-39973"/>
            <a:lumOff val="1471"/>
            <a:alphaOff val="0"/>
          </a:schemeClr>
        </a:solidFill>
        <a:ln w="12700" cap="flat" cmpd="sng" algn="ctr">
          <a:solidFill>
            <a:schemeClr val="accent4">
              <a:hueOff val="8663077"/>
              <a:satOff val="-39973"/>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6651452" y="3051670"/>
          <a:ext cx="213028" cy="2130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6951629" y="1862137"/>
          <a:ext cx="2183272" cy="110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33350" rIns="0" bIns="88900" numCol="1" spcCol="1270" anchor="b" anchorCtr="0">
          <a:noAutofit/>
        </a:bodyPr>
        <a:lstStyle/>
        <a:p>
          <a:pPr marL="0" lvl="0" indent="0" algn="l" defTabSz="622300">
            <a:lnSpc>
              <a:spcPct val="90000"/>
            </a:lnSpc>
            <a:spcBef>
              <a:spcPct val="0"/>
            </a:spcBef>
            <a:spcAft>
              <a:spcPct val="35000"/>
            </a:spcAft>
            <a:buNone/>
          </a:pPr>
          <a:r>
            <a:rPr lang="en-US" sz="1400" kern="1200" dirty="0"/>
            <a:t>Reach 66% of eligible families</a:t>
          </a:r>
        </a:p>
      </dsp:txBody>
      <dsp:txXfrm>
        <a:off x="6951629" y="1862137"/>
        <a:ext cx="2183272" cy="1102385"/>
      </dsp:txXfrm>
    </dsp:sp>
    <dsp:sp modelId="{EA538D56-5C65-43EA-81D0-CD1E5CBC9F59}">
      <dsp:nvSpPr>
        <dsp:cNvPr id="0" name=""/>
        <dsp:cNvSpPr/>
      </dsp:nvSpPr>
      <dsp:spPr>
        <a:xfrm>
          <a:off x="6951629" y="2964522"/>
          <a:ext cx="2183272" cy="38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August 2022</a:t>
          </a:r>
        </a:p>
      </dsp:txBody>
      <dsp:txXfrm>
        <a:off x="6951629" y="2964522"/>
        <a:ext cx="2183272" cy="387324"/>
      </dsp:txXfrm>
    </dsp:sp>
    <dsp:sp modelId="{ECA352F1-FDE4-445A-939C-CF4C3A4444A0}">
      <dsp:nvSpPr>
        <dsp:cNvPr id="0" name=""/>
        <dsp:cNvSpPr/>
      </dsp:nvSpPr>
      <dsp:spPr>
        <a:xfrm>
          <a:off x="6757966" y="1862137"/>
          <a:ext cx="0" cy="1102385"/>
        </a:xfrm>
        <a:prstGeom prst="line">
          <a:avLst/>
        </a:prstGeom>
        <a:noFill/>
        <a:ln w="12700" cap="flat" cmpd="sng" algn="ctr">
          <a:solidFill>
            <a:schemeClr val="accent4">
              <a:hueOff val="8663077"/>
              <a:satOff val="-39973"/>
              <a:lumOff val="1471"/>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6722467" y="1827278"/>
          <a:ext cx="69718" cy="69718"/>
        </a:xfrm>
        <a:prstGeom prst="ellipse">
          <a:avLst/>
        </a:prstGeom>
        <a:solidFill>
          <a:schemeClr val="accent4">
            <a:hueOff val="8663077"/>
            <a:satOff val="-39973"/>
            <a:lumOff val="147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7931891" y="429149"/>
          <a:ext cx="273879" cy="273879"/>
        </a:xfrm>
        <a:prstGeom prst="teardrop">
          <a:avLst>
            <a:gd name="adj" fmla="val 115000"/>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7962317" y="459575"/>
          <a:ext cx="213028" cy="213028"/>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262493" y="759752"/>
          <a:ext cx="2183272" cy="11023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88900" rIns="88900" bIns="133350" numCol="1" spcCol="1270" anchor="t" anchorCtr="0">
          <a:noAutofit/>
        </a:bodyPr>
        <a:lstStyle/>
        <a:p>
          <a:pPr marL="0" lvl="0" indent="0" algn="l" defTabSz="622300">
            <a:lnSpc>
              <a:spcPct val="90000"/>
            </a:lnSpc>
            <a:spcBef>
              <a:spcPct val="0"/>
            </a:spcBef>
            <a:spcAft>
              <a:spcPct val="35000"/>
            </a:spcAft>
            <a:buNone/>
          </a:pPr>
          <a:r>
            <a:rPr lang="en-US" sz="1400" kern="1200" dirty="0"/>
            <a:t>Reach 100% of eligible families</a:t>
          </a:r>
        </a:p>
      </dsp:txBody>
      <dsp:txXfrm>
        <a:off x="8262493" y="759752"/>
        <a:ext cx="2183272" cy="1102385"/>
      </dsp:txXfrm>
    </dsp:sp>
    <dsp:sp modelId="{733C4DBA-1274-416A-BCC8-352957253BAF}">
      <dsp:nvSpPr>
        <dsp:cNvPr id="0" name=""/>
        <dsp:cNvSpPr/>
      </dsp:nvSpPr>
      <dsp:spPr>
        <a:xfrm>
          <a:off x="8262493" y="372427"/>
          <a:ext cx="2183272" cy="3873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0650" bIns="0" numCol="1" spcCol="1270" anchor="ctr" anchorCtr="0">
          <a:noAutofit/>
        </a:bodyPr>
        <a:lstStyle/>
        <a:p>
          <a:pPr marL="0" lvl="0" indent="0" algn="l" defTabSz="844550">
            <a:lnSpc>
              <a:spcPct val="90000"/>
            </a:lnSpc>
            <a:spcBef>
              <a:spcPct val="0"/>
            </a:spcBef>
            <a:spcAft>
              <a:spcPct val="35000"/>
            </a:spcAft>
            <a:buNone/>
            <a:defRPr b="1"/>
          </a:pPr>
          <a:r>
            <a:rPr lang="en-US" sz="1900" kern="1200" dirty="0"/>
            <a:t>February 2023</a:t>
          </a:r>
        </a:p>
      </dsp:txBody>
      <dsp:txXfrm>
        <a:off x="8262493" y="372427"/>
        <a:ext cx="2183272" cy="387324"/>
      </dsp:txXfrm>
    </dsp:sp>
    <dsp:sp modelId="{9DF81F3D-7400-484B-BB6C-DB4BE4FA9774}">
      <dsp:nvSpPr>
        <dsp:cNvPr id="0" name=""/>
        <dsp:cNvSpPr/>
      </dsp:nvSpPr>
      <dsp:spPr>
        <a:xfrm>
          <a:off x="8068831" y="759752"/>
          <a:ext cx="0" cy="1102385"/>
        </a:xfrm>
        <a:prstGeom prst="line">
          <a:avLst/>
        </a:prstGeom>
        <a:noFill/>
        <a:ln w="12700" cap="flat" cmpd="sng" algn="ctr">
          <a:solidFill>
            <a:schemeClr val="accent4">
              <a:hueOff val="10395692"/>
              <a:satOff val="-47968"/>
              <a:lumOff val="1765"/>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033332" y="1827278"/>
          <a:ext cx="69718" cy="69718"/>
        </a:xfrm>
        <a:prstGeom prst="ellipse">
          <a:avLst/>
        </a:prstGeom>
        <a:solidFill>
          <a:schemeClr val="accent4">
            <a:hueOff val="10395692"/>
            <a:satOff val="-47968"/>
            <a:lumOff val="1765"/>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133600"/>
          <a:ext cx="11224590" cy="0"/>
        </a:xfrm>
        <a:prstGeom prst="line">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7135" y="491711"/>
          <a:ext cx="313806" cy="313806"/>
        </a:xfrm>
        <a:prstGeom prst="teardrop">
          <a:avLst>
            <a:gd name="adj" fmla="val 115000"/>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101996" y="526572"/>
          <a:ext cx="244083" cy="244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45932" y="870508"/>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Baseline data collection begins</a:t>
          </a:r>
        </a:p>
      </dsp:txBody>
      <dsp:txXfrm>
        <a:off x="445932" y="870508"/>
        <a:ext cx="2334442" cy="1263091"/>
      </dsp:txXfrm>
    </dsp:sp>
    <dsp:sp modelId="{8ACCE123-C989-46C1-B7FD-FA50ABEC947C}">
      <dsp:nvSpPr>
        <dsp:cNvPr id="0" name=""/>
        <dsp:cNvSpPr/>
      </dsp:nvSpPr>
      <dsp:spPr>
        <a:xfrm>
          <a:off x="445932" y="426719"/>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t>March 2021</a:t>
          </a:r>
        </a:p>
      </dsp:txBody>
      <dsp:txXfrm>
        <a:off x="445932" y="426719"/>
        <a:ext cx="2334442" cy="443788"/>
      </dsp:txXfrm>
    </dsp:sp>
    <dsp:sp modelId="{6B04496D-97D5-4C4A-A362-7B46786429CD}">
      <dsp:nvSpPr>
        <dsp:cNvPr id="0" name=""/>
        <dsp:cNvSpPr/>
      </dsp:nvSpPr>
      <dsp:spPr>
        <a:xfrm>
          <a:off x="224038" y="870508"/>
          <a:ext cx="0" cy="1263091"/>
        </a:xfrm>
        <a:prstGeom prst="line">
          <a:avLst/>
        </a:prstGeom>
        <a:noFill/>
        <a:ln w="12700" cap="flat" cmpd="sng" algn="ctr">
          <a:solidFill>
            <a:schemeClr val="accent4">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84097" y="2093659"/>
          <a:ext cx="79881" cy="79881"/>
        </a:xfrm>
        <a:prstGeom prst="ellipse">
          <a:avLst/>
        </a:prstGeom>
        <a:solidFill>
          <a:schemeClr val="accent4">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68422" y="3461682"/>
          <a:ext cx="313806" cy="313806"/>
        </a:xfrm>
        <a:prstGeom prst="teardrop">
          <a:avLst>
            <a:gd name="adj" fmla="val 115000"/>
          </a:avLst>
        </a:prstGeom>
        <a:solidFill>
          <a:schemeClr val="accent4">
            <a:hueOff val="1732615"/>
            <a:satOff val="-7995"/>
            <a:lumOff val="294"/>
            <a:alphaOff val="0"/>
          </a:schemeClr>
        </a:solidFill>
        <a:ln w="12700" cap="flat" cmpd="sng" algn="ctr">
          <a:solidFill>
            <a:schemeClr val="accent4">
              <a:hueOff val="1732615"/>
              <a:satOff val="-7995"/>
              <a:lumOff val="29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03283" y="3496543"/>
          <a:ext cx="244083" cy="244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47219" y="2133600"/>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Initiate site training</a:t>
          </a:r>
        </a:p>
      </dsp:txBody>
      <dsp:txXfrm>
        <a:off x="1847219" y="2133600"/>
        <a:ext cx="2334442" cy="1263091"/>
      </dsp:txXfrm>
    </dsp:sp>
    <dsp:sp modelId="{70F61D89-6BB6-4218-9167-C918FE0DE744}">
      <dsp:nvSpPr>
        <dsp:cNvPr id="0" name=""/>
        <dsp:cNvSpPr/>
      </dsp:nvSpPr>
      <dsp:spPr>
        <a:xfrm>
          <a:off x="1847219" y="3396691"/>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t>May 2021</a:t>
          </a:r>
        </a:p>
      </dsp:txBody>
      <dsp:txXfrm>
        <a:off x="1847219" y="3396691"/>
        <a:ext cx="2334442" cy="443788"/>
      </dsp:txXfrm>
    </dsp:sp>
    <dsp:sp modelId="{AD7225F6-4D24-4251-9B85-9788DA7BA9E8}">
      <dsp:nvSpPr>
        <dsp:cNvPr id="0" name=""/>
        <dsp:cNvSpPr/>
      </dsp:nvSpPr>
      <dsp:spPr>
        <a:xfrm>
          <a:off x="1625325" y="2133600"/>
          <a:ext cx="0" cy="1263091"/>
        </a:xfrm>
        <a:prstGeom prst="line">
          <a:avLst/>
        </a:prstGeom>
        <a:noFill/>
        <a:ln w="12700" cap="flat" cmpd="sng" algn="ctr">
          <a:solidFill>
            <a:schemeClr val="accent4">
              <a:hueOff val="1732615"/>
              <a:satOff val="-7995"/>
              <a:lumOff val="294"/>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585384" y="2093659"/>
          <a:ext cx="79881" cy="79881"/>
        </a:xfrm>
        <a:prstGeom prst="ellipse">
          <a:avLst/>
        </a:prstGeom>
        <a:solidFill>
          <a:schemeClr val="accent4">
            <a:hueOff val="1732615"/>
            <a:satOff val="-7995"/>
            <a:lumOff val="29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869708" y="491711"/>
          <a:ext cx="313806" cy="313806"/>
        </a:xfrm>
        <a:prstGeom prst="teardrop">
          <a:avLst>
            <a:gd name="adj" fmla="val 115000"/>
          </a:avLst>
        </a:prstGeom>
        <a:solidFill>
          <a:schemeClr val="accent4">
            <a:hueOff val="3465231"/>
            <a:satOff val="-15989"/>
            <a:lumOff val="588"/>
            <a:alphaOff val="0"/>
          </a:schemeClr>
        </a:solidFill>
        <a:ln w="12700" cap="flat" cmpd="sng" algn="ctr">
          <a:solidFill>
            <a:schemeClr val="accent4">
              <a:hueOff val="3465231"/>
              <a:satOff val="-15989"/>
              <a:lumOff val="58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04569" y="526572"/>
          <a:ext cx="244083" cy="244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48506" y="870508"/>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Complete site training</a:t>
          </a:r>
        </a:p>
      </dsp:txBody>
      <dsp:txXfrm>
        <a:off x="3248506" y="870508"/>
        <a:ext cx="2334442" cy="1263091"/>
      </dsp:txXfrm>
    </dsp:sp>
    <dsp:sp modelId="{AB197FB0-0F12-4A59-9F3F-1C31859ED54E}">
      <dsp:nvSpPr>
        <dsp:cNvPr id="0" name=""/>
        <dsp:cNvSpPr/>
      </dsp:nvSpPr>
      <dsp:spPr>
        <a:xfrm>
          <a:off x="3248506" y="426719"/>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t>August 2021</a:t>
          </a:r>
        </a:p>
      </dsp:txBody>
      <dsp:txXfrm>
        <a:off x="3248506" y="426719"/>
        <a:ext cx="2334442" cy="443788"/>
      </dsp:txXfrm>
    </dsp:sp>
    <dsp:sp modelId="{838DE1A9-11F3-4AAE-80B5-CEC31C2EBA92}">
      <dsp:nvSpPr>
        <dsp:cNvPr id="0" name=""/>
        <dsp:cNvSpPr/>
      </dsp:nvSpPr>
      <dsp:spPr>
        <a:xfrm>
          <a:off x="3026611" y="870508"/>
          <a:ext cx="0" cy="1263091"/>
        </a:xfrm>
        <a:prstGeom prst="line">
          <a:avLst/>
        </a:prstGeom>
        <a:noFill/>
        <a:ln w="12700" cap="flat" cmpd="sng" algn="ctr">
          <a:solidFill>
            <a:schemeClr val="accent4">
              <a:hueOff val="3465231"/>
              <a:satOff val="-15989"/>
              <a:lumOff val="588"/>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2986670" y="2093659"/>
          <a:ext cx="79881" cy="79881"/>
        </a:xfrm>
        <a:prstGeom prst="ellipse">
          <a:avLst/>
        </a:prstGeom>
        <a:solidFill>
          <a:schemeClr val="accent4">
            <a:hueOff val="3465231"/>
            <a:satOff val="-15989"/>
            <a:lumOff val="588"/>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70995" y="3461682"/>
          <a:ext cx="313806" cy="313806"/>
        </a:xfrm>
        <a:prstGeom prst="teardrop">
          <a:avLst>
            <a:gd name="adj" fmla="val 115000"/>
          </a:avLst>
        </a:prstGeom>
        <a:solidFill>
          <a:schemeClr val="accent4">
            <a:hueOff val="5197846"/>
            <a:satOff val="-23984"/>
            <a:lumOff val="883"/>
            <a:alphaOff val="0"/>
          </a:schemeClr>
        </a:solidFill>
        <a:ln w="12700" cap="flat" cmpd="sng" algn="ctr">
          <a:solidFill>
            <a:schemeClr val="accent4">
              <a:hueOff val="5197846"/>
              <a:satOff val="-23984"/>
              <a:lumOff val="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05856" y="3496543"/>
          <a:ext cx="244083" cy="244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49792" y="2133600"/>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Initiate 18-month implementation</a:t>
          </a:r>
        </a:p>
        <a:p>
          <a:pPr marL="0" lvl="0" indent="0" algn="l" defTabSz="711200">
            <a:lnSpc>
              <a:spcPct val="90000"/>
            </a:lnSpc>
            <a:spcBef>
              <a:spcPct val="0"/>
            </a:spcBef>
            <a:spcAft>
              <a:spcPct val="35000"/>
            </a:spcAft>
            <a:buNone/>
          </a:pPr>
          <a:r>
            <a:rPr lang="en-US" sz="1600" kern="1200" dirty="0"/>
            <a:t>Begin providing monthly feedback reports</a:t>
          </a:r>
        </a:p>
      </dsp:txBody>
      <dsp:txXfrm>
        <a:off x="4649792" y="2133600"/>
        <a:ext cx="2334442" cy="1263091"/>
      </dsp:txXfrm>
    </dsp:sp>
    <dsp:sp modelId="{68394D26-8440-41C4-AC42-3F023E27A06C}">
      <dsp:nvSpPr>
        <dsp:cNvPr id="0" name=""/>
        <dsp:cNvSpPr/>
      </dsp:nvSpPr>
      <dsp:spPr>
        <a:xfrm>
          <a:off x="4649792" y="3396691"/>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t>December 2021-February 2022</a:t>
          </a:r>
        </a:p>
      </dsp:txBody>
      <dsp:txXfrm>
        <a:off x="4649792" y="3396691"/>
        <a:ext cx="2334442" cy="443788"/>
      </dsp:txXfrm>
    </dsp:sp>
    <dsp:sp modelId="{31D18754-3FB0-480E-B467-70CFFAB18868}">
      <dsp:nvSpPr>
        <dsp:cNvPr id="0" name=""/>
        <dsp:cNvSpPr/>
      </dsp:nvSpPr>
      <dsp:spPr>
        <a:xfrm>
          <a:off x="4427898" y="2133600"/>
          <a:ext cx="0" cy="1263091"/>
        </a:xfrm>
        <a:prstGeom prst="line">
          <a:avLst/>
        </a:prstGeom>
        <a:noFill/>
        <a:ln w="12700" cap="flat" cmpd="sng" algn="ctr">
          <a:solidFill>
            <a:schemeClr val="accent4">
              <a:hueOff val="5197846"/>
              <a:satOff val="-23984"/>
              <a:lumOff val="883"/>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87957" y="2093659"/>
          <a:ext cx="79881" cy="79881"/>
        </a:xfrm>
        <a:prstGeom prst="ellipse">
          <a:avLst/>
        </a:prstGeom>
        <a:solidFill>
          <a:schemeClr val="accent4">
            <a:hueOff val="5197846"/>
            <a:satOff val="-23984"/>
            <a:lumOff val="88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672282" y="491711"/>
          <a:ext cx="313806" cy="313806"/>
        </a:xfrm>
        <a:prstGeom prst="teardrop">
          <a:avLst>
            <a:gd name="adj" fmla="val 115000"/>
          </a:avLst>
        </a:prstGeom>
        <a:solidFill>
          <a:schemeClr val="accent4">
            <a:hueOff val="6930461"/>
            <a:satOff val="-31979"/>
            <a:lumOff val="1177"/>
            <a:alphaOff val="0"/>
          </a:schemeClr>
        </a:solidFill>
        <a:ln w="12700" cap="flat" cmpd="sng" algn="ctr">
          <a:solidFill>
            <a:schemeClr val="accent4">
              <a:hueOff val="6930461"/>
              <a:satOff val="-31979"/>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07143" y="526572"/>
          <a:ext cx="244083" cy="244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051079" y="870508"/>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Reach</a:t>
          </a:r>
          <a:r>
            <a:rPr lang="en-US" sz="1600" kern="1200" baseline="0" dirty="0"/>
            <a:t> 33% of eligible families</a:t>
          </a:r>
          <a:endParaRPr lang="en-US" sz="1600" kern="1200" dirty="0"/>
        </a:p>
      </dsp:txBody>
      <dsp:txXfrm>
        <a:off x="6051079" y="870508"/>
        <a:ext cx="2334442" cy="1263091"/>
      </dsp:txXfrm>
    </dsp:sp>
    <dsp:sp modelId="{3CECF23A-E6F6-46C6-907D-BB154266792C}">
      <dsp:nvSpPr>
        <dsp:cNvPr id="0" name=""/>
        <dsp:cNvSpPr/>
      </dsp:nvSpPr>
      <dsp:spPr>
        <a:xfrm>
          <a:off x="6051079" y="426719"/>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t>August 2022</a:t>
          </a:r>
        </a:p>
      </dsp:txBody>
      <dsp:txXfrm>
        <a:off x="6051079" y="426719"/>
        <a:ext cx="2334442" cy="443788"/>
      </dsp:txXfrm>
    </dsp:sp>
    <dsp:sp modelId="{4B37F2D2-9961-40C5-BAC9-D2269F0B19F6}">
      <dsp:nvSpPr>
        <dsp:cNvPr id="0" name=""/>
        <dsp:cNvSpPr/>
      </dsp:nvSpPr>
      <dsp:spPr>
        <a:xfrm>
          <a:off x="5829185" y="870508"/>
          <a:ext cx="0" cy="1263091"/>
        </a:xfrm>
        <a:prstGeom prst="line">
          <a:avLst/>
        </a:prstGeom>
        <a:noFill/>
        <a:ln w="12700" cap="flat" cmpd="sng" algn="ctr">
          <a:solidFill>
            <a:schemeClr val="accent4">
              <a:hueOff val="6930461"/>
              <a:satOff val="-31979"/>
              <a:lumOff val="1177"/>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789244" y="2093659"/>
          <a:ext cx="79881" cy="79881"/>
        </a:xfrm>
        <a:prstGeom prst="ellipse">
          <a:avLst/>
        </a:prstGeom>
        <a:solidFill>
          <a:schemeClr val="accent4">
            <a:hueOff val="6930461"/>
            <a:satOff val="-31979"/>
            <a:lumOff val="117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073569" y="3461682"/>
          <a:ext cx="313806" cy="313806"/>
        </a:xfrm>
        <a:prstGeom prst="teardrop">
          <a:avLst>
            <a:gd name="adj" fmla="val 115000"/>
          </a:avLst>
        </a:prstGeom>
        <a:solidFill>
          <a:schemeClr val="accent4">
            <a:hueOff val="8663077"/>
            <a:satOff val="-39973"/>
            <a:lumOff val="1471"/>
            <a:alphaOff val="0"/>
          </a:schemeClr>
        </a:solidFill>
        <a:ln w="12700" cap="flat" cmpd="sng" algn="ctr">
          <a:solidFill>
            <a:schemeClr val="accent4">
              <a:hueOff val="8663077"/>
              <a:satOff val="-39973"/>
              <a:lumOff val="147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108430" y="3496543"/>
          <a:ext cx="244083" cy="244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452366" y="2133600"/>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t>Reach 66% of eligible families</a:t>
          </a:r>
        </a:p>
      </dsp:txBody>
      <dsp:txXfrm>
        <a:off x="7452366" y="2133600"/>
        <a:ext cx="2334442" cy="1263091"/>
      </dsp:txXfrm>
    </dsp:sp>
    <dsp:sp modelId="{EA538D56-5C65-43EA-81D0-CD1E5CBC9F59}">
      <dsp:nvSpPr>
        <dsp:cNvPr id="0" name=""/>
        <dsp:cNvSpPr/>
      </dsp:nvSpPr>
      <dsp:spPr>
        <a:xfrm>
          <a:off x="7452366" y="3396691"/>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t>February 2023</a:t>
          </a:r>
        </a:p>
      </dsp:txBody>
      <dsp:txXfrm>
        <a:off x="7452366" y="3396691"/>
        <a:ext cx="2334442" cy="443788"/>
      </dsp:txXfrm>
    </dsp:sp>
    <dsp:sp modelId="{ECA352F1-FDE4-445A-939C-CF4C3A4444A0}">
      <dsp:nvSpPr>
        <dsp:cNvPr id="0" name=""/>
        <dsp:cNvSpPr/>
      </dsp:nvSpPr>
      <dsp:spPr>
        <a:xfrm>
          <a:off x="7230472" y="2133600"/>
          <a:ext cx="0" cy="1263091"/>
        </a:xfrm>
        <a:prstGeom prst="line">
          <a:avLst/>
        </a:prstGeom>
        <a:noFill/>
        <a:ln w="12700" cap="flat" cmpd="sng" algn="ctr">
          <a:solidFill>
            <a:schemeClr val="accent4">
              <a:hueOff val="8663077"/>
              <a:satOff val="-39973"/>
              <a:lumOff val="1471"/>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190531" y="2093659"/>
          <a:ext cx="79881" cy="79881"/>
        </a:xfrm>
        <a:prstGeom prst="ellipse">
          <a:avLst/>
        </a:prstGeom>
        <a:solidFill>
          <a:schemeClr val="accent4">
            <a:hueOff val="8663077"/>
            <a:satOff val="-39973"/>
            <a:lumOff val="147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474855" y="491711"/>
          <a:ext cx="313806" cy="313806"/>
        </a:xfrm>
        <a:prstGeom prst="teardrop">
          <a:avLst>
            <a:gd name="adj" fmla="val 115000"/>
          </a:avLst>
        </a:prstGeom>
        <a:solidFill>
          <a:schemeClr val="accent4">
            <a:hueOff val="10395692"/>
            <a:satOff val="-47968"/>
            <a:lumOff val="1765"/>
            <a:alphaOff val="0"/>
          </a:schemeClr>
        </a:solidFill>
        <a:ln w="12700" cap="flat" cmpd="sng" algn="ctr">
          <a:solidFill>
            <a:schemeClr val="accent4">
              <a:hueOff val="10395692"/>
              <a:satOff val="-47968"/>
              <a:lumOff val="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509716" y="526572"/>
          <a:ext cx="244083" cy="244083"/>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853653" y="870508"/>
          <a:ext cx="2334442" cy="12630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t>Reach 100% of eligible families</a:t>
          </a:r>
        </a:p>
      </dsp:txBody>
      <dsp:txXfrm>
        <a:off x="8853653" y="870508"/>
        <a:ext cx="2334442" cy="1263091"/>
      </dsp:txXfrm>
    </dsp:sp>
    <dsp:sp modelId="{733C4DBA-1274-416A-BCC8-352957253BAF}">
      <dsp:nvSpPr>
        <dsp:cNvPr id="0" name=""/>
        <dsp:cNvSpPr/>
      </dsp:nvSpPr>
      <dsp:spPr>
        <a:xfrm>
          <a:off x="8853653" y="426719"/>
          <a:ext cx="2334442" cy="443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0160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t>August 2023</a:t>
          </a:r>
        </a:p>
      </dsp:txBody>
      <dsp:txXfrm>
        <a:off x="8853653" y="426719"/>
        <a:ext cx="2334442" cy="443788"/>
      </dsp:txXfrm>
    </dsp:sp>
    <dsp:sp modelId="{9DF81F3D-7400-484B-BB6C-DB4BE4FA9774}">
      <dsp:nvSpPr>
        <dsp:cNvPr id="0" name=""/>
        <dsp:cNvSpPr/>
      </dsp:nvSpPr>
      <dsp:spPr>
        <a:xfrm>
          <a:off x="8631758" y="870508"/>
          <a:ext cx="0" cy="1263091"/>
        </a:xfrm>
        <a:prstGeom prst="line">
          <a:avLst/>
        </a:prstGeom>
        <a:noFill/>
        <a:ln w="12700" cap="flat" cmpd="sng" algn="ctr">
          <a:solidFill>
            <a:schemeClr val="accent4">
              <a:hueOff val="10395692"/>
              <a:satOff val="-47968"/>
              <a:lumOff val="1765"/>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591817" y="2093659"/>
          <a:ext cx="79881" cy="79881"/>
        </a:xfrm>
        <a:prstGeom prst="ellipse">
          <a:avLst/>
        </a:prstGeom>
        <a:solidFill>
          <a:schemeClr val="accent4">
            <a:hueOff val="10395692"/>
            <a:satOff val="-47968"/>
            <a:lumOff val="1765"/>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2435B5-9682-4003-AF3E-6653EA0C9042}">
      <dsp:nvSpPr>
        <dsp:cNvPr id="0" name=""/>
        <dsp:cNvSpPr/>
      </dsp:nvSpPr>
      <dsp:spPr>
        <a:xfrm>
          <a:off x="1283" y="193819"/>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B11A72E-CF7E-415A-9F0C-A9D652665A37}">
      <dsp:nvSpPr>
        <dsp:cNvPr id="0" name=""/>
        <dsp:cNvSpPr/>
      </dsp:nvSpPr>
      <dsp:spPr>
        <a:xfrm>
          <a:off x="501904" y="669408"/>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Please screen all potentially eligible babies in REDCap once site goes live</a:t>
          </a:r>
        </a:p>
      </dsp:txBody>
      <dsp:txXfrm>
        <a:off x="585701" y="753205"/>
        <a:ext cx="4337991" cy="2693452"/>
      </dsp:txXfrm>
    </dsp:sp>
    <dsp:sp modelId="{F102B866-B29C-4E47-AD80-E2E503913D80}">
      <dsp:nvSpPr>
        <dsp:cNvPr id="0" name=""/>
        <dsp:cNvSpPr/>
      </dsp:nvSpPr>
      <dsp:spPr>
        <a:xfrm>
          <a:off x="5508110" y="193819"/>
          <a:ext cx="4505585" cy="286104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813EE21-1BE4-4CD5-A283-99D2380C2833}">
      <dsp:nvSpPr>
        <dsp:cNvPr id="0" name=""/>
        <dsp:cNvSpPr/>
      </dsp:nvSpPr>
      <dsp:spPr>
        <a:xfrm>
          <a:off x="6008730" y="669408"/>
          <a:ext cx="4505585" cy="286104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For screening and eligibility questions please email Heather and Maria</a:t>
          </a:r>
        </a:p>
      </dsp:txBody>
      <dsp:txXfrm>
        <a:off x="6092527" y="753205"/>
        <a:ext cx="4337991" cy="2693452"/>
      </dsp:txXfrm>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9/2/2021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7</a:t>
            </a:fld>
            <a:endParaRPr lang="en-US"/>
          </a:p>
        </p:txBody>
      </p:sp>
    </p:spTree>
    <p:extLst>
      <p:ext uri="{BB962C8B-B14F-4D97-AF65-F5344CB8AC3E}">
        <p14:creationId xmlns:p14="http://schemas.microsoft.com/office/powerpoint/2010/main" val="32257482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11</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14</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17</a:t>
            </a:fld>
            <a:endParaRPr lang="en-US"/>
          </a:p>
        </p:txBody>
      </p:sp>
    </p:spTree>
    <p:extLst>
      <p:ext uri="{BB962C8B-B14F-4D97-AF65-F5344CB8AC3E}">
        <p14:creationId xmlns:p14="http://schemas.microsoft.com/office/powerpoint/2010/main" val="3385272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19</a:t>
            </a:fld>
            <a:endParaRPr lang="en-US"/>
          </a:p>
        </p:txBody>
      </p:sp>
    </p:spTree>
    <p:extLst>
      <p:ext uri="{BB962C8B-B14F-4D97-AF65-F5344CB8AC3E}">
        <p14:creationId xmlns:p14="http://schemas.microsoft.com/office/powerpoint/2010/main" val="39165401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20</a:t>
            </a:fld>
            <a:endParaRPr lang="en-US" dirty="0"/>
          </a:p>
        </p:txBody>
      </p:sp>
    </p:spTree>
    <p:extLst>
      <p:ext uri="{BB962C8B-B14F-4D97-AF65-F5344CB8AC3E}">
        <p14:creationId xmlns:p14="http://schemas.microsoft.com/office/powerpoint/2010/main" val="5300596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9/2/2021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tif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13"/>
          <a:stretch>
            <a:fillRect/>
          </a:stretch>
        </p:blipFill>
        <p:spPr>
          <a:xfrm rot="1386557">
            <a:off x="88900" y="130175"/>
            <a:ext cx="672905" cy="647700"/>
          </a:xfrm>
          <a:prstGeom prst="rect">
            <a:avLst/>
          </a:prstGeom>
        </p:spPr>
      </p:pic>
      <p:pic>
        <p:nvPicPr>
          <p:cNvPr id="9" name="Picture 8"/>
          <p:cNvPicPr>
            <a:picLocks noChangeAspect="1"/>
          </p:cNvPicPr>
          <p:nvPr userDrawn="1"/>
        </p:nvPicPr>
        <p:blipFill>
          <a:blip r:embed="rId13"/>
          <a:stretch>
            <a:fillRect/>
          </a:stretch>
        </p:blipFill>
        <p:spPr>
          <a:xfrm rot="20335130">
            <a:off x="11304685" y="5502572"/>
            <a:ext cx="672905" cy="6477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3BE9679D-733A-794A-B3CE-2C18B9D719D8}" type="datetimeFigureOut">
              <a:rPr lang="en-US" smtClean="0"/>
              <a:pPr/>
              <a:t>9/2/2021</a:t>
            </a:fld>
            <a:endParaRPr lang="en-US" dirty="0"/>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8900" y="5675313"/>
            <a:ext cx="2414588" cy="103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p:cNvPicPr>
          <p:nvPr userDrawn="1"/>
        </p:nvPicPr>
        <p:blipFill>
          <a:blip r:embed="rId13"/>
          <a:stretch>
            <a:fillRect/>
          </a:stretch>
        </p:blipFill>
        <p:spPr>
          <a:xfrm rot="1178224">
            <a:off x="135555" y="1696478"/>
            <a:ext cx="245389" cy="236198"/>
          </a:xfrm>
          <a:prstGeom prst="rect">
            <a:avLst/>
          </a:prstGeom>
        </p:spPr>
      </p:pic>
      <p:pic>
        <p:nvPicPr>
          <p:cNvPr id="13" name="Picture 12"/>
          <p:cNvPicPr>
            <a:picLocks noChangeAspect="1"/>
          </p:cNvPicPr>
          <p:nvPr userDrawn="1"/>
        </p:nvPicPr>
        <p:blipFill>
          <a:blip r:embed="rId13"/>
          <a:stretch>
            <a:fillRect/>
          </a:stretch>
        </p:blipFill>
        <p:spPr>
          <a:xfrm rot="20335130">
            <a:off x="11547549" y="3476957"/>
            <a:ext cx="189882" cy="182770"/>
          </a:xfrm>
          <a:prstGeom prst="rect">
            <a:avLst/>
          </a:prstGeom>
        </p:spPr>
      </p:pic>
      <p:pic>
        <p:nvPicPr>
          <p:cNvPr id="14" name="Picture 13"/>
          <p:cNvPicPr>
            <a:picLocks noChangeAspect="1"/>
          </p:cNvPicPr>
          <p:nvPr userDrawn="1"/>
        </p:nvPicPr>
        <p:blipFill>
          <a:blip r:embed="rId13"/>
          <a:stretch>
            <a:fillRect/>
          </a:stretch>
        </p:blipFill>
        <p:spPr>
          <a:xfrm rot="20335130">
            <a:off x="347097" y="2192732"/>
            <a:ext cx="109106" cy="105019"/>
          </a:xfrm>
          <a:prstGeom prst="rect">
            <a:avLst/>
          </a:prstGeom>
        </p:spPr>
      </p:pic>
      <p:pic>
        <p:nvPicPr>
          <p:cNvPr id="15" name="Picture 14"/>
          <p:cNvPicPr>
            <a:picLocks noChangeAspect="1"/>
          </p:cNvPicPr>
          <p:nvPr userDrawn="1"/>
        </p:nvPicPr>
        <p:blipFill>
          <a:blip r:embed="rId13"/>
          <a:stretch>
            <a:fillRect/>
          </a:stretch>
        </p:blipFill>
        <p:spPr>
          <a:xfrm rot="20335130">
            <a:off x="11808773" y="4123832"/>
            <a:ext cx="109106" cy="105019"/>
          </a:xfrm>
          <a:prstGeom prst="rect">
            <a:avLst/>
          </a:prstGeom>
        </p:spPr>
      </p:pic>
      <p:pic>
        <p:nvPicPr>
          <p:cNvPr id="16" name="Picture 15"/>
          <p:cNvPicPr>
            <a:picLocks noChangeAspect="1"/>
          </p:cNvPicPr>
          <p:nvPr userDrawn="1"/>
        </p:nvPicPr>
        <p:blipFill>
          <a:blip r:embed="rId13"/>
          <a:stretch>
            <a:fillRect/>
          </a:stretch>
        </p:blipFill>
        <p:spPr>
          <a:xfrm rot="1178224">
            <a:off x="11617399" y="3867602"/>
            <a:ext cx="91079" cy="87668"/>
          </a:xfrm>
          <a:prstGeom prst="rect">
            <a:avLst/>
          </a:prstGeom>
        </p:spPr>
      </p:pic>
      <p:pic>
        <p:nvPicPr>
          <p:cNvPr id="17" name="Picture 16"/>
          <p:cNvPicPr>
            <a:picLocks noChangeAspect="1"/>
          </p:cNvPicPr>
          <p:nvPr userDrawn="1"/>
        </p:nvPicPr>
        <p:blipFill>
          <a:blip r:embed="rId13"/>
          <a:stretch>
            <a:fillRect/>
          </a:stretch>
        </p:blipFill>
        <p:spPr>
          <a:xfrm rot="1178224">
            <a:off x="115084" y="2612090"/>
            <a:ext cx="91079" cy="87668"/>
          </a:xfrm>
          <a:prstGeom prst="rect">
            <a:avLst/>
          </a:prstGeom>
        </p:spPr>
      </p:pic>
      <p:pic>
        <p:nvPicPr>
          <p:cNvPr id="20" name="Picture 19"/>
          <p:cNvPicPr>
            <a:picLocks noChangeAspect="1"/>
          </p:cNvPicPr>
          <p:nvPr userDrawn="1"/>
        </p:nvPicPr>
        <p:blipFill>
          <a:blip r:embed="rId13"/>
          <a:stretch>
            <a:fillRect/>
          </a:stretch>
        </p:blipFill>
        <p:spPr>
          <a:xfrm rot="20335130">
            <a:off x="497956" y="3729791"/>
            <a:ext cx="189882" cy="182770"/>
          </a:xfrm>
          <a:prstGeom prst="rect">
            <a:avLst/>
          </a:prstGeom>
        </p:spPr>
      </p:pic>
      <p:pic>
        <p:nvPicPr>
          <p:cNvPr id="21" name="Picture 20"/>
          <p:cNvPicPr>
            <a:picLocks noChangeAspect="1"/>
          </p:cNvPicPr>
          <p:nvPr userDrawn="1"/>
        </p:nvPicPr>
        <p:blipFill>
          <a:blip r:embed="rId13"/>
          <a:stretch>
            <a:fillRect/>
          </a:stretch>
        </p:blipFill>
        <p:spPr>
          <a:xfrm rot="20335130">
            <a:off x="283597" y="4148532"/>
            <a:ext cx="109106" cy="105019"/>
          </a:xfrm>
          <a:prstGeom prst="rect">
            <a:avLst/>
          </a:prstGeom>
        </p:spPr>
      </p:pic>
      <p:pic>
        <p:nvPicPr>
          <p:cNvPr id="22" name="Picture 21"/>
          <p:cNvPicPr>
            <a:picLocks noChangeAspect="1"/>
          </p:cNvPicPr>
          <p:nvPr userDrawn="1"/>
        </p:nvPicPr>
        <p:blipFill>
          <a:blip r:embed="rId13"/>
          <a:stretch>
            <a:fillRect/>
          </a:stretch>
        </p:blipFill>
        <p:spPr>
          <a:xfrm rot="1178224">
            <a:off x="457984" y="4542490"/>
            <a:ext cx="91079" cy="87668"/>
          </a:xfrm>
          <a:prstGeom prst="rect">
            <a:avLst/>
          </a:prstGeom>
        </p:spPr>
      </p:pic>
      <p:pic>
        <p:nvPicPr>
          <p:cNvPr id="23" name="Picture 22"/>
          <p:cNvPicPr>
            <a:picLocks noChangeAspect="1"/>
          </p:cNvPicPr>
          <p:nvPr userDrawn="1"/>
        </p:nvPicPr>
        <p:blipFill>
          <a:blip r:embed="rId13"/>
          <a:stretch>
            <a:fillRect/>
          </a:stretch>
        </p:blipFill>
        <p:spPr>
          <a:xfrm rot="1178224">
            <a:off x="11444020" y="757343"/>
            <a:ext cx="245389" cy="236198"/>
          </a:xfrm>
          <a:prstGeom prst="rect">
            <a:avLst/>
          </a:prstGeom>
        </p:spPr>
      </p:pic>
      <p:pic>
        <p:nvPicPr>
          <p:cNvPr id="24" name="Picture 23"/>
          <p:cNvPicPr>
            <a:picLocks noChangeAspect="1"/>
          </p:cNvPicPr>
          <p:nvPr userDrawn="1"/>
        </p:nvPicPr>
        <p:blipFill>
          <a:blip r:embed="rId13"/>
          <a:stretch>
            <a:fillRect/>
          </a:stretch>
        </p:blipFill>
        <p:spPr>
          <a:xfrm rot="1178224">
            <a:off x="11718999" y="1238702"/>
            <a:ext cx="91079" cy="87668"/>
          </a:xfrm>
          <a:prstGeom prst="rect">
            <a:avLst/>
          </a:prstGeom>
        </p:spPr>
      </p:pic>
      <p:pic>
        <p:nvPicPr>
          <p:cNvPr id="25" name="Picture 24"/>
          <p:cNvPicPr>
            <a:picLocks noChangeAspect="1"/>
          </p:cNvPicPr>
          <p:nvPr userDrawn="1"/>
        </p:nvPicPr>
        <p:blipFill>
          <a:blip r:embed="rId13"/>
          <a:stretch>
            <a:fillRect/>
          </a:stretch>
        </p:blipFill>
        <p:spPr>
          <a:xfrm rot="20335130">
            <a:off x="11605573" y="1596532"/>
            <a:ext cx="109106" cy="105019"/>
          </a:xfrm>
          <a:prstGeom prst="rect">
            <a:avLst/>
          </a:prstGeom>
        </p:spPr>
      </p:pic>
      <p:pic>
        <p:nvPicPr>
          <p:cNvPr id="26" name="Picture 25"/>
          <p:cNvPicPr>
            <a:picLocks noChangeAspect="1"/>
          </p:cNvPicPr>
          <p:nvPr userDrawn="1"/>
        </p:nvPicPr>
        <p:blipFill>
          <a:blip r:embed="rId13"/>
          <a:stretch>
            <a:fillRect/>
          </a:stretch>
        </p:blipFill>
        <p:spPr>
          <a:xfrm rot="20335130">
            <a:off x="11802497" y="1862532"/>
            <a:ext cx="109106" cy="105019"/>
          </a:xfrm>
          <a:prstGeom prst="rect">
            <a:avLst/>
          </a:prstGeom>
        </p:spPr>
      </p:pic>
      <p:pic>
        <p:nvPicPr>
          <p:cNvPr id="27" name="Picture 26"/>
          <p:cNvPicPr>
            <a:picLocks noChangeAspect="1"/>
          </p:cNvPicPr>
          <p:nvPr userDrawn="1"/>
        </p:nvPicPr>
        <p:blipFill>
          <a:blip r:embed="rId13"/>
          <a:stretch>
            <a:fillRect/>
          </a:stretch>
        </p:blipFill>
        <p:spPr>
          <a:xfrm rot="20335130">
            <a:off x="11605573" y="6270132"/>
            <a:ext cx="109106" cy="105019"/>
          </a:xfrm>
          <a:prstGeom prst="rect">
            <a:avLst/>
          </a:prstGeom>
        </p:spPr>
      </p:pic>
      <p:pic>
        <p:nvPicPr>
          <p:cNvPr id="28" name="Picture 27"/>
          <p:cNvPicPr>
            <a:picLocks noChangeAspect="1"/>
          </p:cNvPicPr>
          <p:nvPr userDrawn="1"/>
        </p:nvPicPr>
        <p:blipFill>
          <a:blip r:embed="rId13"/>
          <a:stretch>
            <a:fillRect/>
          </a:stretch>
        </p:blipFill>
        <p:spPr>
          <a:xfrm rot="20335130">
            <a:off x="11948473" y="6346332"/>
            <a:ext cx="109106" cy="105019"/>
          </a:xfrm>
          <a:prstGeom prst="rect">
            <a:avLst/>
          </a:prstGeom>
        </p:spPr>
      </p:pic>
      <p:pic>
        <p:nvPicPr>
          <p:cNvPr id="29" name="Picture 28"/>
          <p:cNvPicPr>
            <a:picLocks noChangeAspect="1"/>
          </p:cNvPicPr>
          <p:nvPr userDrawn="1"/>
        </p:nvPicPr>
        <p:blipFill>
          <a:blip r:embed="rId15"/>
          <a:stretch>
            <a:fillRect/>
          </a:stretch>
        </p:blipFill>
        <p:spPr>
          <a:xfrm>
            <a:off x="10078212" y="6220147"/>
            <a:ext cx="1275588" cy="488022"/>
          </a:xfrm>
          <a:prstGeom prst="rect">
            <a:avLst/>
          </a:prstGeom>
        </p:spPr>
      </p:pic>
      <p:pic>
        <p:nvPicPr>
          <p:cNvPr id="30" name="Picture 29"/>
          <p:cNvPicPr>
            <a:picLocks noChangeAspect="1"/>
          </p:cNvPicPr>
          <p:nvPr userDrawn="1"/>
        </p:nvPicPr>
        <p:blipFill>
          <a:blip r:embed="rId16"/>
          <a:stretch>
            <a:fillRect/>
          </a:stretch>
        </p:blipFill>
        <p:spPr>
          <a:xfrm>
            <a:off x="8930326" y="6230692"/>
            <a:ext cx="1033712" cy="477476"/>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CD7BA7E2-50EC-497C-8BBE-096473D52E8E"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umassmed.edu/rho-program" TargetMode="Externa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jpeg"/></Relationships>
</file>

<file path=ppt/slides/_rels/slide3.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9.svg"/><Relationship Id="rId4" Type="http://schemas.openxmlformats.org/officeDocument/2006/relationships/diagramQuickStyle" Target="../diagrams/quickStyle1.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diagramLayout" Target="../diagrams/layout2.xml"/><Relationship Id="rId7" Type="http://schemas.openxmlformats.org/officeDocument/2006/relationships/image" Target="../media/image8.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46964"/>
            <a:ext cx="9144000" cy="2387600"/>
          </a:xfrm>
        </p:spPr>
        <p:txBody>
          <a:bodyPr>
            <a:normAutofit fontScale="90000"/>
          </a:bodyPr>
          <a:lstStyle/>
          <a:p>
            <a:r>
              <a:rPr lang="en-US" dirty="0">
                <a:solidFill>
                  <a:srgbClr val="22549C"/>
                </a:solidFill>
              </a:rPr>
              <a:t>The Recorded Home Oximetry (RHO) Program</a:t>
            </a:r>
            <a:br>
              <a:rPr lang="en-US" dirty="0">
                <a:solidFill>
                  <a:srgbClr val="22549C"/>
                </a:solidFill>
              </a:rPr>
            </a:br>
            <a:br>
              <a:rPr lang="en-US" dirty="0">
                <a:solidFill>
                  <a:srgbClr val="22549C"/>
                </a:solidFill>
              </a:rPr>
            </a:br>
            <a:r>
              <a:rPr lang="en-US" dirty="0">
                <a:solidFill>
                  <a:srgbClr val="22549C"/>
                </a:solidFill>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075177"/>
            <a:ext cx="9144000" cy="493973"/>
          </a:xfrm>
        </p:spPr>
        <p:txBody>
          <a:bodyPr/>
          <a:lstStyle/>
          <a:p>
            <a:r>
              <a:rPr lang="en-US" dirty="0"/>
              <a:t>September 2, 2021</a:t>
            </a:r>
          </a:p>
        </p:txBody>
      </p:sp>
      <p:pic>
        <p:nvPicPr>
          <p:cNvPr id="4" name="Picture 3">
            <a:extLst>
              <a:ext uri="{FF2B5EF4-FFF2-40B4-BE49-F238E27FC236}">
                <a16:creationId xmlns:a16="http://schemas.microsoft.com/office/drawing/2014/main" id="{C5432DAB-A120-4AA5-9D49-1284A618B867}"/>
              </a:ext>
            </a:extLst>
          </p:cNvPr>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234757" y="4168992"/>
            <a:ext cx="3722485" cy="1671757"/>
          </a:xfrm>
          <a:prstGeom prst="rect">
            <a:avLst/>
          </a:prstGeom>
          <a:noFill/>
          <a:ln>
            <a:noFill/>
          </a:ln>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4173F-3A73-416B-8CAB-E06AAFFEADA3}"/>
              </a:ext>
            </a:extLst>
          </p:cNvPr>
          <p:cNvSpPr>
            <a:spLocks noGrp="1"/>
          </p:cNvSpPr>
          <p:nvPr>
            <p:ph type="title"/>
          </p:nvPr>
        </p:nvSpPr>
        <p:spPr>
          <a:xfrm>
            <a:off x="838200" y="365125"/>
            <a:ext cx="10515600" cy="1325563"/>
          </a:xfrm>
        </p:spPr>
        <p:txBody>
          <a:bodyPr anchor="ctr">
            <a:normAutofit/>
          </a:bodyPr>
          <a:lstStyle/>
          <a:p>
            <a:r>
              <a:rPr lang="en-US" dirty="0" err="1"/>
              <a:t>REDCap</a:t>
            </a:r>
            <a:r>
              <a:rPr lang="en-US" dirty="0"/>
              <a:t> User Access Groups</a:t>
            </a:r>
          </a:p>
        </p:txBody>
      </p:sp>
      <p:pic>
        <p:nvPicPr>
          <p:cNvPr id="6" name="Graphic 5" descr="Business Growth with solid fill">
            <a:extLst>
              <a:ext uri="{FF2B5EF4-FFF2-40B4-BE49-F238E27FC236}">
                <a16:creationId xmlns:a16="http://schemas.microsoft.com/office/drawing/2014/main" id="{569AEA85-8249-1E42-B9F3-DBA4D50520E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16062" y="1825625"/>
            <a:ext cx="3825875" cy="3825875"/>
          </a:xfrm>
          <a:prstGeom prst="rect">
            <a:avLst/>
          </a:prstGeom>
        </p:spPr>
      </p:pic>
      <p:sp>
        <p:nvSpPr>
          <p:cNvPr id="3" name="Content Placeholder 2">
            <a:extLst>
              <a:ext uri="{FF2B5EF4-FFF2-40B4-BE49-F238E27FC236}">
                <a16:creationId xmlns:a16="http://schemas.microsoft.com/office/drawing/2014/main" id="{DA2DAF5E-C5CD-4B6D-90DD-2529BED054E5}"/>
              </a:ext>
            </a:extLst>
          </p:cNvPr>
          <p:cNvSpPr>
            <a:spLocks noGrp="1"/>
          </p:cNvSpPr>
          <p:nvPr>
            <p:ph sz="half" idx="2"/>
          </p:nvPr>
        </p:nvSpPr>
        <p:spPr>
          <a:xfrm>
            <a:off x="6172200" y="1825625"/>
            <a:ext cx="5181600" cy="4351338"/>
          </a:xfrm>
        </p:spPr>
        <p:txBody>
          <a:bodyPr>
            <a:normAutofit/>
          </a:bodyPr>
          <a:lstStyle/>
          <a:p>
            <a:r>
              <a:rPr lang="en-US" dirty="0"/>
              <a:t>Please notify Heather if you have completed a </a:t>
            </a:r>
            <a:r>
              <a:rPr lang="en-US" dirty="0" err="1"/>
              <a:t>REDCap</a:t>
            </a:r>
            <a:r>
              <a:rPr lang="en-US" dirty="0"/>
              <a:t> user request and have not been given an account</a:t>
            </a:r>
          </a:p>
        </p:txBody>
      </p:sp>
    </p:spTree>
    <p:extLst>
      <p:ext uri="{BB962C8B-B14F-4D97-AF65-F5344CB8AC3E}">
        <p14:creationId xmlns:p14="http://schemas.microsoft.com/office/powerpoint/2010/main" val="39628206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065856" cy="2685024"/>
          </a:xfrm>
        </p:spPr>
        <p:txBody>
          <a:bodyPr>
            <a:normAutofit/>
          </a:bodyPr>
          <a:lstStyle/>
          <a:p>
            <a:r>
              <a:rPr lang="en-US" dirty="0"/>
              <a:t>RHO Implementation Trial Consort Diagram</a:t>
            </a:r>
          </a:p>
        </p:txBody>
      </p:sp>
      <p:pic>
        <p:nvPicPr>
          <p:cNvPr id="4" name="Picture 3">
            <a:extLst>
              <a:ext uri="{FF2B5EF4-FFF2-40B4-BE49-F238E27FC236}">
                <a16:creationId xmlns:a16="http://schemas.microsoft.com/office/drawing/2014/main" id="{7A5DDC2E-0356-4550-AEFC-DCA4A24EB11C}"/>
              </a:ext>
            </a:extLst>
          </p:cNvPr>
          <p:cNvPicPr>
            <a:picLocks noChangeAspect="1"/>
          </p:cNvPicPr>
          <p:nvPr/>
        </p:nvPicPr>
        <p:blipFill rotWithShape="1">
          <a:blip r:embed="rId3"/>
          <a:srcRect l="5988" r="1304"/>
          <a:stretch/>
        </p:blipFill>
        <p:spPr>
          <a:xfrm>
            <a:off x="5247397" y="0"/>
            <a:ext cx="6666089" cy="6858001"/>
          </a:xfrm>
          <a:prstGeom prst="rect">
            <a:avLst/>
          </a:prstGeom>
        </p:spPr>
      </p:pic>
    </p:spTree>
    <p:extLst>
      <p:ext uri="{BB962C8B-B14F-4D97-AF65-F5344CB8AC3E}">
        <p14:creationId xmlns:p14="http://schemas.microsoft.com/office/powerpoint/2010/main" val="1625695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46C9E-223C-4EB1-83D7-154CA64A6A7A}"/>
              </a:ext>
            </a:extLst>
          </p:cNvPr>
          <p:cNvSpPr>
            <a:spLocks noGrp="1"/>
          </p:cNvSpPr>
          <p:nvPr>
            <p:ph type="title"/>
          </p:nvPr>
        </p:nvSpPr>
        <p:spPr>
          <a:xfrm>
            <a:off x="838200" y="365125"/>
            <a:ext cx="10515600" cy="1325563"/>
          </a:xfrm>
        </p:spPr>
        <p:txBody>
          <a:bodyPr anchor="ctr">
            <a:normAutofit/>
          </a:bodyPr>
          <a:lstStyle/>
          <a:p>
            <a:r>
              <a:rPr lang="en-US" dirty="0"/>
              <a:t>Screening and Eligibility</a:t>
            </a:r>
          </a:p>
        </p:txBody>
      </p:sp>
      <p:graphicFrame>
        <p:nvGraphicFramePr>
          <p:cNvPr id="5" name="Content Placeholder 2">
            <a:extLst>
              <a:ext uri="{FF2B5EF4-FFF2-40B4-BE49-F238E27FC236}">
                <a16:creationId xmlns:a16="http://schemas.microsoft.com/office/drawing/2014/main" id="{EA6D696E-849D-4096-B239-1313A851378F}"/>
              </a:ext>
            </a:extLst>
          </p:cNvPr>
          <p:cNvGraphicFramePr>
            <a:graphicFrameLocks noGrp="1"/>
          </p:cNvGraphicFramePr>
          <p:nvPr>
            <p:ph idx="1"/>
            <p:extLst>
              <p:ext uri="{D42A27DB-BD31-4B8C-83A1-F6EECF244321}">
                <p14:modId xmlns:p14="http://schemas.microsoft.com/office/powerpoint/2010/main" val="732260516"/>
              </p:ext>
            </p:extLst>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4737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CB306-B1B5-46A4-A692-6607C8132AAB}"/>
              </a:ext>
            </a:extLst>
          </p:cNvPr>
          <p:cNvSpPr>
            <a:spLocks noGrp="1"/>
          </p:cNvSpPr>
          <p:nvPr>
            <p:ph type="title"/>
          </p:nvPr>
        </p:nvSpPr>
        <p:spPr/>
        <p:txBody>
          <a:bodyPr/>
          <a:lstStyle/>
          <a:p>
            <a:r>
              <a:rPr lang="en-US" dirty="0"/>
              <a:t>Identifying Barriers and Growing Pains of Implementing the RHO Program</a:t>
            </a:r>
          </a:p>
        </p:txBody>
      </p:sp>
      <p:sp>
        <p:nvSpPr>
          <p:cNvPr id="3" name="Text Placeholder 2">
            <a:extLst>
              <a:ext uri="{FF2B5EF4-FFF2-40B4-BE49-F238E27FC236}">
                <a16:creationId xmlns:a16="http://schemas.microsoft.com/office/drawing/2014/main" id="{BFC4D727-723E-48CA-9F61-DD5D607908D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851057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839788" y="457200"/>
            <a:ext cx="3932237" cy="1600200"/>
          </a:xfrm>
        </p:spPr>
        <p:txBody>
          <a:bodyPr anchor="b">
            <a:normAutofit/>
          </a:bodyPr>
          <a:lstStyle/>
          <a:p>
            <a:r>
              <a:rPr lang="en-US" sz="4000" dirty="0"/>
              <a:t>Implementation Related Problems</a:t>
            </a:r>
          </a:p>
        </p:txBody>
      </p:sp>
      <p:sp>
        <p:nvSpPr>
          <p:cNvPr id="9" name="Text Placeholder 3">
            <a:extLst>
              <a:ext uri="{FF2B5EF4-FFF2-40B4-BE49-F238E27FC236}">
                <a16:creationId xmlns:a16="http://schemas.microsoft.com/office/drawing/2014/main" id="{492886F2-CC58-47D8-9D94-7EA358596284}"/>
              </a:ext>
            </a:extLst>
          </p:cNvPr>
          <p:cNvSpPr>
            <a:spLocks noGrp="1"/>
          </p:cNvSpPr>
          <p:nvPr>
            <p:ph type="body" sz="half" idx="2"/>
          </p:nvPr>
        </p:nvSpPr>
        <p:spPr>
          <a:xfrm>
            <a:off x="839788" y="2057400"/>
            <a:ext cx="3932237" cy="3811588"/>
          </a:xfrm>
        </p:spPr>
        <p:txBody>
          <a:bodyPr>
            <a:normAutofit/>
          </a:bodyPr>
          <a:lstStyle/>
          <a:p>
            <a:pPr marL="285750" indent="-285750">
              <a:buFont typeface="Arial" panose="020B0604020202020204" pitchFamily="34" charset="0"/>
              <a:buChar char="•"/>
            </a:pPr>
            <a:r>
              <a:rPr lang="en-US" sz="2400" dirty="0"/>
              <a:t>We will continue to track ongoing problems related to implementation</a:t>
            </a:r>
          </a:p>
          <a:p>
            <a:pPr marL="285750" indent="-285750">
              <a:buFont typeface="Arial" panose="020B0604020202020204" pitchFamily="34" charset="0"/>
              <a:buChar char="•"/>
            </a:pPr>
            <a:r>
              <a:rPr lang="en-US" sz="2400" dirty="0"/>
              <a:t>The goal will be to identify problems early and avoid the same problems at other sites</a:t>
            </a:r>
          </a:p>
        </p:txBody>
      </p:sp>
      <p:pic>
        <p:nvPicPr>
          <p:cNvPr id="4" name="Picture 3">
            <a:extLst>
              <a:ext uri="{FF2B5EF4-FFF2-40B4-BE49-F238E27FC236}">
                <a16:creationId xmlns:a16="http://schemas.microsoft.com/office/drawing/2014/main" id="{0B693D4D-92E2-4EB7-9875-C505B5781A5A}"/>
              </a:ext>
            </a:extLst>
          </p:cNvPr>
          <p:cNvPicPr>
            <a:picLocks noChangeAspect="1"/>
          </p:cNvPicPr>
          <p:nvPr/>
        </p:nvPicPr>
        <p:blipFill>
          <a:blip r:embed="rId3"/>
          <a:stretch>
            <a:fillRect/>
          </a:stretch>
        </p:blipFill>
        <p:spPr>
          <a:xfrm>
            <a:off x="4942735" y="333314"/>
            <a:ext cx="7144747" cy="5172797"/>
          </a:xfrm>
          <a:prstGeom prst="rect">
            <a:avLst/>
          </a:prstGeom>
        </p:spPr>
      </p:pic>
    </p:spTree>
    <p:extLst>
      <p:ext uri="{BB962C8B-B14F-4D97-AF65-F5344CB8AC3E}">
        <p14:creationId xmlns:p14="http://schemas.microsoft.com/office/powerpoint/2010/main" val="4177025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7F608-8FE8-4CA2-A238-FBC8CA3E8FA7}"/>
              </a:ext>
            </a:extLst>
          </p:cNvPr>
          <p:cNvSpPr>
            <a:spLocks noGrp="1"/>
          </p:cNvSpPr>
          <p:nvPr>
            <p:ph type="title"/>
          </p:nvPr>
        </p:nvSpPr>
        <p:spPr/>
        <p:txBody>
          <a:bodyPr/>
          <a:lstStyle/>
          <a:p>
            <a:r>
              <a:rPr lang="en-US" dirty="0"/>
              <a:t>Current Problems</a:t>
            </a:r>
          </a:p>
        </p:txBody>
      </p:sp>
      <p:sp>
        <p:nvSpPr>
          <p:cNvPr id="5" name="Content Placeholder 4">
            <a:extLst>
              <a:ext uri="{FF2B5EF4-FFF2-40B4-BE49-F238E27FC236}">
                <a16:creationId xmlns:a16="http://schemas.microsoft.com/office/drawing/2014/main" id="{AD297132-84EF-4D84-A90D-3235DBD5DAF2}"/>
              </a:ext>
            </a:extLst>
          </p:cNvPr>
          <p:cNvSpPr>
            <a:spLocks noGrp="1"/>
          </p:cNvSpPr>
          <p:nvPr>
            <p:ph idx="1"/>
          </p:nvPr>
        </p:nvSpPr>
        <p:spPr>
          <a:xfrm>
            <a:off x="838200" y="1447800"/>
            <a:ext cx="3733800" cy="4267199"/>
          </a:xfrm>
        </p:spPr>
        <p:txBody>
          <a:bodyPr/>
          <a:lstStyle/>
          <a:p>
            <a:pPr marL="0" indent="0">
              <a:buNone/>
            </a:pPr>
            <a:r>
              <a:rPr lang="en-US" u="sng" dirty="0"/>
              <a:t>PI Communication</a:t>
            </a:r>
          </a:p>
          <a:p>
            <a:pPr lvl="1"/>
            <a:r>
              <a:rPr lang="en-US" dirty="0"/>
              <a:t>Once the oximeter is delivered, assign RHO ID and notify the data coordinating center </a:t>
            </a:r>
            <a:r>
              <a:rPr lang="en-US" b="1" i="1" u="sng" dirty="0">
                <a:solidFill>
                  <a:schemeClr val="accent5"/>
                </a:solidFill>
              </a:rPr>
              <a:t>prior</a:t>
            </a:r>
            <a:r>
              <a:rPr lang="en-US" b="1" dirty="0">
                <a:solidFill>
                  <a:schemeClr val="accent5"/>
                </a:solidFill>
              </a:rPr>
              <a:t> to NICU discharge </a:t>
            </a:r>
          </a:p>
          <a:p>
            <a:pPr lvl="1"/>
            <a:r>
              <a:rPr lang="en-US" dirty="0"/>
              <a:t>Point Personnel:</a:t>
            </a:r>
            <a:r>
              <a:rPr lang="en-US" b="1" dirty="0"/>
              <a:t> </a:t>
            </a:r>
            <a:r>
              <a:rPr lang="en-US" dirty="0"/>
              <a:t>Heather White &amp; Maria Matoshi</a:t>
            </a:r>
          </a:p>
        </p:txBody>
      </p:sp>
      <p:sp>
        <p:nvSpPr>
          <p:cNvPr id="6" name="Content Placeholder 2">
            <a:extLst>
              <a:ext uri="{FF2B5EF4-FFF2-40B4-BE49-F238E27FC236}">
                <a16:creationId xmlns:a16="http://schemas.microsoft.com/office/drawing/2014/main" id="{07845B8E-ECDD-445C-9ACC-A023911DC9CF}"/>
              </a:ext>
            </a:extLst>
          </p:cNvPr>
          <p:cNvSpPr txBox="1">
            <a:spLocks/>
          </p:cNvSpPr>
          <p:nvPr/>
        </p:nvSpPr>
        <p:spPr>
          <a:xfrm>
            <a:off x="4572000" y="1462088"/>
            <a:ext cx="6553200" cy="4524375"/>
          </a:xfrm>
          <a:prstGeom prst="rect">
            <a:avLst/>
          </a:prstGeom>
          <a:ln>
            <a:solidFill>
              <a:schemeClr val="accent5">
                <a:lumMod val="50000"/>
              </a:schemeClr>
            </a:solidFill>
          </a:ln>
        </p:spPr>
        <p:txBody>
          <a:bodyPr vert="horz" lIns="91440" tIns="45720" rIns="91440" bIns="45720" rtlCol="0">
            <a:normAutofit/>
          </a:bodyPr>
          <a:lstStyle>
            <a:lvl1pPr marL="228600" indent="-182880" algn="l" defTabSz="914400" rtl="0" eaLnBrk="1" latinLnBrk="0" hangingPunct="1">
              <a:lnSpc>
                <a:spcPct val="90000"/>
              </a:lnSpc>
              <a:spcBef>
                <a:spcPts val="1400"/>
              </a:spcBef>
              <a:buClrTx/>
              <a:buSzPct val="80000"/>
              <a:buFont typeface="Corbel" pitchFamily="34" charset="0"/>
              <a:buChar char="•"/>
              <a:defRPr sz="2200" kern="1200">
                <a:solidFill>
                  <a:schemeClr val="tx1"/>
                </a:solidFill>
                <a:latin typeface="+mn-lt"/>
                <a:ea typeface="+mn-ea"/>
                <a:cs typeface="+mn-cs"/>
              </a:defRPr>
            </a:lvl1pPr>
            <a:lvl2pPr marL="457200" indent="-182880" algn="l" defTabSz="914400" rtl="0" eaLnBrk="1" latinLnBrk="0" hangingPunct="1">
              <a:lnSpc>
                <a:spcPct val="90000"/>
              </a:lnSpc>
              <a:spcBef>
                <a:spcPts val="200"/>
              </a:spcBef>
              <a:spcAft>
                <a:spcPts val="400"/>
              </a:spcAft>
              <a:buClrTx/>
              <a:buSzPct val="80000"/>
              <a:buFont typeface="Corbel" pitchFamily="34" charset="0"/>
              <a:buChar char="•"/>
              <a:defRPr sz="2000" kern="1200">
                <a:solidFill>
                  <a:schemeClr val="tx1"/>
                </a:solidFill>
                <a:latin typeface="+mn-lt"/>
                <a:ea typeface="+mn-ea"/>
                <a:cs typeface="+mn-cs"/>
              </a:defRPr>
            </a:lvl2pPr>
            <a:lvl3pPr marL="731520" indent="-182880" algn="l" defTabSz="914400" rtl="0" eaLnBrk="1" latinLnBrk="0" hangingPunct="1">
              <a:lnSpc>
                <a:spcPct val="90000"/>
              </a:lnSpc>
              <a:spcBef>
                <a:spcPts val="200"/>
              </a:spcBef>
              <a:spcAft>
                <a:spcPts val="400"/>
              </a:spcAft>
              <a:buClrTx/>
              <a:buSzPct val="80000"/>
              <a:buFont typeface="Corbel" pitchFamily="34" charset="0"/>
              <a:buChar char="•"/>
              <a:defRPr sz="1800" kern="1200">
                <a:solidFill>
                  <a:schemeClr val="tx1"/>
                </a:solidFill>
                <a:latin typeface="+mn-lt"/>
                <a:ea typeface="+mn-ea"/>
                <a:cs typeface="+mn-cs"/>
              </a:defRPr>
            </a:lvl3pPr>
            <a:lvl4pPr marL="1005840" indent="-182880" algn="l" defTabSz="914400" rtl="0" eaLnBrk="1" latinLnBrk="0" hangingPunct="1">
              <a:lnSpc>
                <a:spcPct val="90000"/>
              </a:lnSpc>
              <a:spcBef>
                <a:spcPts val="200"/>
              </a:spcBef>
              <a:spcAft>
                <a:spcPts val="400"/>
              </a:spcAft>
              <a:buClrTx/>
              <a:buSzPct val="80000"/>
              <a:buFont typeface="Corbel" pitchFamily="34" charset="0"/>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200"/>
              </a:spcBef>
              <a:spcAft>
                <a:spcPts val="400"/>
              </a:spcAft>
              <a:buClrTx/>
              <a:buSzPct val="80000"/>
              <a:buFont typeface="Corbel" pitchFamily="34" charset="0"/>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Hello [insert name of DCC contact],</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We have an upcoming home oxygen discharge that will be followed by [</a:t>
            </a:r>
            <a:r>
              <a:rPr kumimoji="0" lang="en-US" sz="2200" b="1" i="0" u="none" strike="noStrike" kern="1200" cap="none" spc="0" normalizeH="0" baseline="0" noProof="0" dirty="0">
                <a:ln>
                  <a:noFill/>
                </a:ln>
                <a:effectLst/>
                <a:uLnTx/>
                <a:uFillTx/>
                <a:latin typeface="Calibri" panose="020F0502020204030204"/>
                <a:ea typeface="+mn-ea"/>
                <a:cs typeface="+mn-cs"/>
              </a:rPr>
              <a:t>name of pulmonologist or site name</a:t>
            </a:r>
            <a:r>
              <a:rPr kumimoji="0" lang="en-US" sz="2200" b="0" i="0" u="none" strike="noStrike" kern="1200" cap="none" spc="0" normalizeH="0" baseline="0" noProof="0" dirty="0">
                <a:ln>
                  <a:noFill/>
                </a:ln>
                <a:effectLst/>
                <a:uLnTx/>
                <a:uFillTx/>
                <a:latin typeface="Calibri" panose="020F0502020204030204"/>
                <a:ea typeface="+mn-ea"/>
                <a:cs typeface="+mn-cs"/>
              </a:rPr>
              <a:t>] on [</a:t>
            </a:r>
            <a:r>
              <a:rPr kumimoji="0" lang="en-US" sz="2200" b="1" i="0" u="none" strike="noStrike" kern="1200" cap="none" spc="0" normalizeH="0" baseline="0" noProof="0" dirty="0">
                <a:ln>
                  <a:noFill/>
                </a:ln>
                <a:effectLst/>
                <a:uLnTx/>
                <a:uFillTx/>
                <a:latin typeface="Calibri" panose="020F0502020204030204"/>
                <a:ea typeface="+mn-ea"/>
                <a:cs typeface="+mn-cs"/>
              </a:rPr>
              <a:t>anticipated discharge date</a:t>
            </a:r>
            <a:r>
              <a:rPr kumimoji="0" lang="en-US" sz="2200" b="0" i="0" u="none" strike="noStrike" kern="1200" cap="none" spc="0" normalizeH="0" baseline="0" noProof="0" dirty="0">
                <a:ln>
                  <a:noFill/>
                </a:ln>
                <a:effectLst/>
                <a:uLnTx/>
                <a:uFillTx/>
                <a:latin typeface="Calibri" panose="020F0502020204030204"/>
                <a:ea typeface="+mn-ea"/>
                <a:cs typeface="+mn-cs"/>
              </a:rPr>
              <a:t>]. Their ID number is [</a:t>
            </a:r>
            <a:r>
              <a:rPr kumimoji="0" lang="en-US" sz="2200" b="1" i="0" u="none" strike="noStrike" kern="1200" cap="none" spc="0" normalizeH="0" baseline="0" noProof="0" dirty="0">
                <a:ln>
                  <a:noFill/>
                </a:ln>
                <a:effectLst/>
                <a:uLnTx/>
                <a:uFillTx/>
                <a:latin typeface="Calibri" panose="020F0502020204030204"/>
                <a:ea typeface="+mn-ea"/>
                <a:cs typeface="+mn-cs"/>
              </a:rPr>
              <a:t>ID number</a:t>
            </a:r>
            <a:r>
              <a:rPr kumimoji="0" lang="en-US" sz="2200" b="0" i="0" u="none" strike="noStrike" kern="1200" cap="none" spc="0" normalizeH="0" baseline="0" noProof="0" dirty="0">
                <a:ln>
                  <a:noFill/>
                </a:ln>
                <a:effectLst/>
                <a:uLnTx/>
                <a:uFillTx/>
                <a:latin typeface="Calibri" panose="020F0502020204030204"/>
                <a:ea typeface="+mn-ea"/>
                <a:cs typeface="+mn-cs"/>
              </a:rPr>
              <a:t>] and their oximeter serial number is [</a:t>
            </a:r>
            <a:r>
              <a:rPr kumimoji="0" lang="en-US" sz="2200" b="1" i="0" u="none" strike="noStrike" kern="1200" cap="none" spc="0" normalizeH="0" baseline="0" noProof="0" dirty="0">
                <a:ln>
                  <a:noFill/>
                </a:ln>
                <a:effectLst/>
                <a:uLnTx/>
                <a:uFillTx/>
                <a:latin typeface="Calibri" panose="020F0502020204030204"/>
                <a:ea typeface="+mn-ea"/>
                <a:cs typeface="+mn-cs"/>
              </a:rPr>
              <a:t>oximeter serial number</a:t>
            </a:r>
            <a:r>
              <a:rPr kumimoji="0" lang="en-US" sz="2200" b="0" i="0" u="none" strike="noStrike" kern="1200" cap="none" spc="0" normalizeH="0" baseline="0" noProof="0" dirty="0">
                <a:ln>
                  <a:noFill/>
                </a:ln>
                <a:effectLst/>
                <a:uLnTx/>
                <a:uFillTx/>
                <a:latin typeface="Calibri" panose="020F0502020204030204"/>
                <a:ea typeface="+mn-ea"/>
                <a:cs typeface="+mn-cs"/>
              </a:rPr>
              <a:t>].</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Parents [</a:t>
            </a:r>
            <a:r>
              <a:rPr kumimoji="0" lang="en-US" sz="2200" b="1" i="0" u="none" strike="noStrike" kern="1200" cap="none" spc="0" normalizeH="0" baseline="0" noProof="0" dirty="0">
                <a:ln>
                  <a:noFill/>
                </a:ln>
                <a:effectLst/>
                <a:uLnTx/>
                <a:uFillTx/>
                <a:latin typeface="Calibri" panose="020F0502020204030204"/>
                <a:ea typeface="+mn-ea"/>
                <a:cs typeface="+mn-cs"/>
              </a:rPr>
              <a:t>did/did not</a:t>
            </a:r>
            <a:r>
              <a:rPr kumimoji="0" lang="en-US" sz="2200" b="0" i="0" u="none" strike="noStrike" kern="1200" cap="none" spc="0" normalizeH="0" baseline="0" noProof="0" dirty="0">
                <a:ln>
                  <a:noFill/>
                </a:ln>
                <a:effectLst/>
                <a:uLnTx/>
                <a:uFillTx/>
                <a:latin typeface="Calibri" panose="020F0502020204030204"/>
                <a:ea typeface="+mn-ea"/>
                <a:cs typeface="+mn-cs"/>
              </a:rPr>
              <a:t>] opt out of their child’s data being collected as part of the RHO implementation project. This patient [</a:t>
            </a:r>
            <a:r>
              <a:rPr kumimoji="0" lang="en-US" sz="2200" b="1" i="0" u="none" strike="noStrike" kern="1200" cap="none" spc="0" normalizeH="0" baseline="0" noProof="0" dirty="0">
                <a:ln>
                  <a:noFill/>
                </a:ln>
                <a:effectLst/>
                <a:uLnTx/>
                <a:uFillTx/>
                <a:latin typeface="Calibri" panose="020F0502020204030204"/>
                <a:ea typeface="+mn-ea"/>
                <a:cs typeface="+mn-cs"/>
              </a:rPr>
              <a:t>is/is not</a:t>
            </a:r>
            <a:r>
              <a:rPr kumimoji="0" lang="en-US" sz="2200" b="0" i="0" u="none" strike="noStrike" kern="1200" cap="none" spc="0" normalizeH="0" baseline="0" noProof="0" dirty="0">
                <a:ln>
                  <a:noFill/>
                </a:ln>
                <a:effectLst/>
                <a:uLnTx/>
                <a:uFillTx/>
                <a:latin typeface="Calibri" panose="020F0502020204030204"/>
                <a:ea typeface="+mn-ea"/>
                <a:cs typeface="+mn-cs"/>
              </a:rPr>
              <a:t>] diagnosed with PPHN.</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Best,</a:t>
            </a:r>
          </a:p>
          <a:p>
            <a:pPr marL="45720" marR="0" lvl="0" indent="0" algn="l" defTabSz="914400" rtl="0" eaLnBrk="1" fontAlgn="auto" latinLnBrk="0" hangingPunct="1">
              <a:lnSpc>
                <a:spcPct val="90000"/>
              </a:lnSpc>
              <a:spcBef>
                <a:spcPts val="1400"/>
              </a:spcBef>
              <a:spcAft>
                <a:spcPts val="0"/>
              </a:spcAft>
              <a:buClrTx/>
              <a:buSzPct val="80000"/>
              <a:buFont typeface="Corbel" pitchFamily="34" charset="0"/>
              <a:buNone/>
              <a:tabLst/>
              <a:defRPr/>
            </a:pPr>
            <a:r>
              <a:rPr kumimoji="0" lang="en-US" sz="2200" b="0" i="0" u="none" strike="noStrike" kern="1200" cap="none" spc="0" normalizeH="0" baseline="0" noProof="0" dirty="0">
                <a:ln>
                  <a:noFill/>
                </a:ln>
                <a:effectLst/>
                <a:uLnTx/>
                <a:uFillTx/>
                <a:latin typeface="Calibri" panose="020F0502020204030204"/>
                <a:ea typeface="+mn-ea"/>
                <a:cs typeface="+mn-cs"/>
              </a:rPr>
              <a:t>[insert name here]</a:t>
            </a:r>
          </a:p>
          <a:p>
            <a:pPr marL="0" marR="0" lvl="0" indent="0" algn="l" defTabSz="914400" rtl="0" eaLnBrk="1" fontAlgn="auto" latinLnBrk="0" hangingPunct="1">
              <a:lnSpc>
                <a:spcPct val="90000"/>
              </a:lnSpc>
              <a:spcBef>
                <a:spcPts val="0"/>
              </a:spcBef>
              <a:spcAft>
                <a:spcPts val="0"/>
              </a:spcAft>
              <a:buClrTx/>
              <a:buSzPct val="80000"/>
              <a:buFont typeface="Corbel" pitchFamily="34" charset="0"/>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38149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EB1B2-C86D-431E-8B47-C10E5BFB7E06}"/>
              </a:ext>
            </a:extLst>
          </p:cNvPr>
          <p:cNvSpPr>
            <a:spLocks noGrp="1"/>
          </p:cNvSpPr>
          <p:nvPr>
            <p:ph type="title"/>
          </p:nvPr>
        </p:nvSpPr>
        <p:spPr/>
        <p:txBody>
          <a:bodyPr/>
          <a:lstStyle/>
          <a:p>
            <a:r>
              <a:rPr lang="en-US" dirty="0"/>
              <a:t>Common Questions from Sites</a:t>
            </a:r>
          </a:p>
        </p:txBody>
      </p:sp>
      <p:sp>
        <p:nvSpPr>
          <p:cNvPr id="4" name="TextBox 3">
            <a:extLst>
              <a:ext uri="{FF2B5EF4-FFF2-40B4-BE49-F238E27FC236}">
                <a16:creationId xmlns:a16="http://schemas.microsoft.com/office/drawing/2014/main" id="{47221FCE-6337-47C8-8479-813FB84200F4}"/>
              </a:ext>
            </a:extLst>
          </p:cNvPr>
          <p:cNvSpPr txBox="1"/>
          <p:nvPr/>
        </p:nvSpPr>
        <p:spPr>
          <a:xfrm>
            <a:off x="1107583" y="2234297"/>
            <a:ext cx="4717961" cy="1827193"/>
          </a:xfrm>
          <a:prstGeom prst="cloudCallout">
            <a:avLst/>
          </a:prstGeom>
          <a:noFill/>
          <a:ln w="38100">
            <a:solidFill>
              <a:schemeClr val="accent1"/>
            </a:solidFill>
          </a:ln>
        </p:spPr>
        <p:txBody>
          <a:bodyPr wrap="square" rtlCol="0">
            <a:spAutoFit/>
          </a:bodyPr>
          <a:lstStyle/>
          <a:p>
            <a:pPr algn="ctr"/>
            <a:r>
              <a:rPr lang="en-US" sz="2400" dirty="0"/>
              <a:t>Parents reported that the probes stopped working</a:t>
            </a:r>
          </a:p>
        </p:txBody>
      </p:sp>
      <p:sp>
        <p:nvSpPr>
          <p:cNvPr id="5" name="TextBox 4">
            <a:extLst>
              <a:ext uri="{FF2B5EF4-FFF2-40B4-BE49-F238E27FC236}">
                <a16:creationId xmlns:a16="http://schemas.microsoft.com/office/drawing/2014/main" id="{B6390263-1115-41B2-B07B-C530317DC9DD}"/>
              </a:ext>
            </a:extLst>
          </p:cNvPr>
          <p:cNvSpPr txBox="1"/>
          <p:nvPr/>
        </p:nvSpPr>
        <p:spPr>
          <a:xfrm>
            <a:off x="7018985" y="2330648"/>
            <a:ext cx="3794976" cy="1634490"/>
          </a:xfrm>
          <a:prstGeom prst="wedgeRoundRectCallout">
            <a:avLst/>
          </a:prstGeom>
          <a:solidFill>
            <a:schemeClr val="accent4">
              <a:lumMod val="40000"/>
              <a:lumOff val="60000"/>
            </a:schemeClr>
          </a:solidFill>
        </p:spPr>
        <p:txBody>
          <a:bodyPr wrap="square" rtlCol="0">
            <a:spAutoFit/>
          </a:bodyPr>
          <a:lstStyle/>
          <a:p>
            <a:r>
              <a:rPr lang="en-US" sz="1800" dirty="0">
                <a:effectLst/>
                <a:latin typeface="Calibri" panose="020F0502020204030204" pitchFamily="34" charset="0"/>
                <a:ea typeface="Calibri" panose="020F0502020204030204" pitchFamily="34" charset="0"/>
              </a:rPr>
              <a:t>Parents should be educated on the usage of replacement tapes. </a:t>
            </a:r>
            <a:r>
              <a:rPr lang="en-US" dirty="0">
                <a:latin typeface="Calibri" panose="020F0502020204030204" pitchFamily="34" charset="0"/>
                <a:ea typeface="Calibri" panose="020F0502020204030204" pitchFamily="34" charset="0"/>
              </a:rPr>
              <a:t>R</a:t>
            </a:r>
            <a:r>
              <a:rPr lang="en-US" sz="1800" dirty="0">
                <a:effectLst/>
                <a:latin typeface="Calibri" panose="020F0502020204030204" pitchFamily="34" charset="0"/>
                <a:ea typeface="Calibri" panose="020F0502020204030204" pitchFamily="34" charset="0"/>
              </a:rPr>
              <a:t>eplacement tapes significantly improve the quality and life of the probes.</a:t>
            </a:r>
            <a:endParaRPr lang="en-US" dirty="0"/>
          </a:p>
        </p:txBody>
      </p:sp>
      <p:sp>
        <p:nvSpPr>
          <p:cNvPr id="6" name="TextBox 5">
            <a:extLst>
              <a:ext uri="{FF2B5EF4-FFF2-40B4-BE49-F238E27FC236}">
                <a16:creationId xmlns:a16="http://schemas.microsoft.com/office/drawing/2014/main" id="{7776EE0C-0047-487A-A4C4-288A370F2A7F}"/>
              </a:ext>
            </a:extLst>
          </p:cNvPr>
          <p:cNvSpPr txBox="1"/>
          <p:nvPr/>
        </p:nvSpPr>
        <p:spPr>
          <a:xfrm>
            <a:off x="7018985" y="4247554"/>
            <a:ext cx="3794976" cy="1940957"/>
          </a:xfrm>
          <a:prstGeom prst="wedgeRoundRectCallout">
            <a:avLst>
              <a:gd name="adj1" fmla="val -20833"/>
              <a:gd name="adj2" fmla="val 62500"/>
              <a:gd name="adj3" fmla="val 16667"/>
            </a:avLst>
          </a:prstGeom>
          <a:solidFill>
            <a:schemeClr val="accent4">
              <a:lumMod val="40000"/>
              <a:lumOff val="60000"/>
            </a:schemeClr>
          </a:solidFill>
        </p:spPr>
        <p:txBody>
          <a:bodyPr wrap="square" rtlCol="0">
            <a:spAutoFit/>
          </a:bodyPr>
          <a:lstStyle/>
          <a:p>
            <a:pPr marL="0" marR="0">
              <a:spcBef>
                <a:spcPts val="0"/>
              </a:spcBef>
              <a:spcAft>
                <a:spcPts val="0"/>
              </a:spcAft>
            </a:pPr>
            <a:r>
              <a:rPr lang="en-US" dirty="0">
                <a:latin typeface="Calibri" panose="020F0502020204030204" pitchFamily="34" charset="0"/>
                <a:ea typeface="Calibri" panose="020F0502020204030204" pitchFamily="34" charset="0"/>
              </a:rPr>
              <a:t>R</a:t>
            </a:r>
            <a:r>
              <a:rPr lang="en-US" sz="1800" dirty="0">
                <a:effectLst/>
                <a:latin typeface="Calibri" panose="020F0502020204030204" pitchFamily="34" charset="0"/>
                <a:ea typeface="Calibri" panose="020F0502020204030204" pitchFamily="34" charset="0"/>
              </a:rPr>
              <a:t>eplacement tape replaces the tan tape that goes over the actual sensor lights. Parents can switch the tape every day. The white sensor can be cleaned with alcohol wipes after removing the current tan tape.</a:t>
            </a:r>
          </a:p>
        </p:txBody>
      </p:sp>
      <p:sp>
        <p:nvSpPr>
          <p:cNvPr id="7" name="TextBox 6">
            <a:extLst>
              <a:ext uri="{FF2B5EF4-FFF2-40B4-BE49-F238E27FC236}">
                <a16:creationId xmlns:a16="http://schemas.microsoft.com/office/drawing/2014/main" id="{3DBA5B27-B9A0-4507-80E8-FD63CDA7FCC4}"/>
              </a:ext>
            </a:extLst>
          </p:cNvPr>
          <p:cNvSpPr txBox="1"/>
          <p:nvPr/>
        </p:nvSpPr>
        <p:spPr>
          <a:xfrm>
            <a:off x="7018985" y="1333143"/>
            <a:ext cx="3794976" cy="715089"/>
          </a:xfrm>
          <a:prstGeom prst="wedgeRoundRectCallout">
            <a:avLst>
              <a:gd name="adj1" fmla="val -20833"/>
              <a:gd name="adj2" fmla="val 70492"/>
              <a:gd name="adj3" fmla="val 16667"/>
            </a:avLst>
          </a:prstGeom>
          <a:solidFill>
            <a:schemeClr val="accent4">
              <a:lumMod val="40000"/>
              <a:lumOff val="60000"/>
            </a:schemeClr>
          </a:solidFill>
        </p:spPr>
        <p:txBody>
          <a:bodyPr wrap="square" rtlCol="0">
            <a:spAutoFit/>
          </a:bodyPr>
          <a:lstStyle/>
          <a:p>
            <a:r>
              <a:rPr lang="en-US" dirty="0"/>
              <a:t>The number of probes given to families may be limited by insurance.</a:t>
            </a:r>
          </a:p>
        </p:txBody>
      </p:sp>
    </p:spTree>
    <p:extLst>
      <p:ext uri="{BB962C8B-B14F-4D97-AF65-F5344CB8AC3E}">
        <p14:creationId xmlns:p14="http://schemas.microsoft.com/office/powerpoint/2010/main" val="1299291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2FB30-2C55-4A21-AF46-2B8636585BEF}"/>
              </a:ext>
            </a:extLst>
          </p:cNvPr>
          <p:cNvSpPr>
            <a:spLocks noGrp="1"/>
          </p:cNvSpPr>
          <p:nvPr>
            <p:ph type="title"/>
          </p:nvPr>
        </p:nvSpPr>
        <p:spPr>
          <a:xfrm>
            <a:off x="838200" y="105057"/>
            <a:ext cx="10515600" cy="1325563"/>
          </a:xfrm>
        </p:spPr>
        <p:txBody>
          <a:bodyPr/>
          <a:lstStyle/>
          <a:p>
            <a:r>
              <a:rPr lang="en-US" dirty="0"/>
              <a:t>Common Questions from Sites</a:t>
            </a:r>
          </a:p>
        </p:txBody>
      </p:sp>
      <p:sp>
        <p:nvSpPr>
          <p:cNvPr id="5" name="TextBox 4">
            <a:extLst>
              <a:ext uri="{FF2B5EF4-FFF2-40B4-BE49-F238E27FC236}">
                <a16:creationId xmlns:a16="http://schemas.microsoft.com/office/drawing/2014/main" id="{3F9F85C5-34F8-4CCB-8581-C25A39EA6A21}"/>
              </a:ext>
            </a:extLst>
          </p:cNvPr>
          <p:cNvSpPr txBox="1"/>
          <p:nvPr/>
        </p:nvSpPr>
        <p:spPr>
          <a:xfrm>
            <a:off x="1107583" y="2234297"/>
            <a:ext cx="4717961" cy="1264980"/>
          </a:xfrm>
          <a:prstGeom prst="cloudCallout">
            <a:avLst/>
          </a:prstGeom>
          <a:noFill/>
          <a:ln w="38100">
            <a:solidFill>
              <a:schemeClr val="accent1"/>
            </a:solidFill>
          </a:ln>
        </p:spPr>
        <p:txBody>
          <a:bodyPr wrap="square" rtlCol="0">
            <a:spAutoFit/>
          </a:bodyPr>
          <a:lstStyle/>
          <a:p>
            <a:pPr algn="ctr"/>
            <a:r>
              <a:rPr lang="en-US" sz="2400" dirty="0"/>
              <a:t>What should I do if </a:t>
            </a:r>
            <a:r>
              <a:rPr lang="en-US" sz="2400"/>
              <a:t>parents self-weaned</a:t>
            </a:r>
            <a:r>
              <a:rPr lang="en-US" sz="2400" dirty="0"/>
              <a:t>?</a:t>
            </a:r>
          </a:p>
        </p:txBody>
      </p:sp>
      <p:sp>
        <p:nvSpPr>
          <p:cNvPr id="6" name="TextBox 5">
            <a:extLst>
              <a:ext uri="{FF2B5EF4-FFF2-40B4-BE49-F238E27FC236}">
                <a16:creationId xmlns:a16="http://schemas.microsoft.com/office/drawing/2014/main" id="{6640F881-792B-4322-ADA3-CBC1FA9D5E46}"/>
              </a:ext>
            </a:extLst>
          </p:cNvPr>
          <p:cNvSpPr txBox="1"/>
          <p:nvPr/>
        </p:nvSpPr>
        <p:spPr>
          <a:xfrm>
            <a:off x="7018985" y="1382757"/>
            <a:ext cx="3794976" cy="1634490"/>
          </a:xfrm>
          <a:prstGeom prst="wedgeRoundRectCallout">
            <a:avLst/>
          </a:prstGeom>
          <a:solidFill>
            <a:schemeClr val="accent4">
              <a:lumMod val="40000"/>
              <a:lumOff val="60000"/>
            </a:schemeClr>
          </a:solidFill>
        </p:spPr>
        <p:txBody>
          <a:bodyPr wrap="square" rtlCol="0">
            <a:spAutoFit/>
          </a:bodyPr>
          <a:lstStyle/>
          <a:p>
            <a:r>
              <a:rPr lang="en-US" dirty="0"/>
              <a:t>Ask parents when the wean was made. The flow rate decision will be made based on the flow rate that infant spent the most time on in the most current data epoch.</a:t>
            </a:r>
          </a:p>
        </p:txBody>
      </p:sp>
      <p:sp>
        <p:nvSpPr>
          <p:cNvPr id="7" name="TextBox 6">
            <a:extLst>
              <a:ext uri="{FF2B5EF4-FFF2-40B4-BE49-F238E27FC236}">
                <a16:creationId xmlns:a16="http://schemas.microsoft.com/office/drawing/2014/main" id="{F470E4C9-A852-4F75-8881-D37135FFA12E}"/>
              </a:ext>
            </a:extLst>
          </p:cNvPr>
          <p:cNvSpPr txBox="1"/>
          <p:nvPr/>
        </p:nvSpPr>
        <p:spPr>
          <a:xfrm>
            <a:off x="7018985" y="3297022"/>
            <a:ext cx="3794976" cy="1021556"/>
          </a:xfrm>
          <a:prstGeom prst="wedgeRoundRectCallout">
            <a:avLst/>
          </a:prstGeom>
          <a:solidFill>
            <a:schemeClr val="accent4">
              <a:lumMod val="40000"/>
              <a:lumOff val="60000"/>
            </a:schemeClr>
          </a:solidFill>
        </p:spPr>
        <p:txBody>
          <a:bodyPr wrap="square" rtlCol="0">
            <a:spAutoFit/>
          </a:bodyPr>
          <a:lstStyle/>
          <a:p>
            <a:r>
              <a:rPr lang="en-US" dirty="0"/>
              <a:t>If the wean happened by accident the decision should be made based on the most recent flow rate.</a:t>
            </a:r>
          </a:p>
        </p:txBody>
      </p:sp>
      <p:sp>
        <p:nvSpPr>
          <p:cNvPr id="8" name="TextBox 7">
            <a:extLst>
              <a:ext uri="{FF2B5EF4-FFF2-40B4-BE49-F238E27FC236}">
                <a16:creationId xmlns:a16="http://schemas.microsoft.com/office/drawing/2014/main" id="{3E5541B2-44DD-44D8-9379-41D7F0CB0AED}"/>
              </a:ext>
            </a:extLst>
          </p:cNvPr>
          <p:cNvSpPr txBox="1"/>
          <p:nvPr/>
        </p:nvSpPr>
        <p:spPr>
          <a:xfrm>
            <a:off x="7018985" y="4598353"/>
            <a:ext cx="3794976" cy="1021556"/>
          </a:xfrm>
          <a:prstGeom prst="wedgeRoundRectCallout">
            <a:avLst/>
          </a:prstGeom>
          <a:solidFill>
            <a:schemeClr val="accent4">
              <a:lumMod val="40000"/>
              <a:lumOff val="60000"/>
            </a:schemeClr>
          </a:solidFill>
        </p:spPr>
        <p:txBody>
          <a:bodyPr wrap="square" rtlCol="0">
            <a:spAutoFit/>
          </a:bodyPr>
          <a:lstStyle/>
          <a:p>
            <a:r>
              <a:rPr lang="en-US" dirty="0"/>
              <a:t>The decision making based off the most current flow rate would not be considered a deviation.</a:t>
            </a:r>
          </a:p>
        </p:txBody>
      </p:sp>
    </p:spTree>
    <p:extLst>
      <p:ext uri="{BB962C8B-B14F-4D97-AF65-F5344CB8AC3E}">
        <p14:creationId xmlns:p14="http://schemas.microsoft.com/office/powerpoint/2010/main" val="4052682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chemeClr val="accent2">
                    <a:lumMod val="75000"/>
                  </a:schemeClr>
                </a:solidFill>
              </a:rPr>
              <a:t>RHO Program Website</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chemeClr val="accent2"/>
            </a:solidFill>
          </a:ln>
        </p:spPr>
      </p:pic>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3"/>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chemeClr val="accent2"/>
            </a:solidFill>
          </a:ln>
        </p:spPr>
      </p:pic>
    </p:spTree>
    <p:extLst>
      <p:ext uri="{BB962C8B-B14F-4D97-AF65-F5344CB8AC3E}">
        <p14:creationId xmlns:p14="http://schemas.microsoft.com/office/powerpoint/2010/main" val="34458199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F2F1F-7A3E-4685-84DC-4A9A7D0B83EE}"/>
              </a:ext>
            </a:extLst>
          </p:cNvPr>
          <p:cNvSpPr>
            <a:spLocks noGrp="1"/>
          </p:cNvSpPr>
          <p:nvPr>
            <p:ph type="title"/>
          </p:nvPr>
        </p:nvSpPr>
        <p:spPr>
          <a:xfrm>
            <a:off x="838200" y="365125"/>
            <a:ext cx="10515600" cy="1325563"/>
          </a:xfrm>
        </p:spPr>
        <p:txBody>
          <a:bodyPr anchor="ctr">
            <a:normAutofit/>
          </a:bodyPr>
          <a:lstStyle/>
          <a:p>
            <a:r>
              <a:rPr lang="en-US" dirty="0"/>
              <a:t>New Training Materials Coming Soon</a:t>
            </a:r>
          </a:p>
        </p:txBody>
      </p:sp>
      <p:pic>
        <p:nvPicPr>
          <p:cNvPr id="6" name="Content Placeholder 5" descr="Books stacked on a wooden table">
            <a:extLst>
              <a:ext uri="{FF2B5EF4-FFF2-40B4-BE49-F238E27FC236}">
                <a16:creationId xmlns:a16="http://schemas.microsoft.com/office/drawing/2014/main" id="{865FD5DF-2F78-4F4C-9E14-94BE32BA0E2D}"/>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9597" r="-1" b="-1"/>
          <a:stretch/>
        </p:blipFill>
        <p:spPr>
          <a:xfrm>
            <a:off x="838200" y="1825625"/>
            <a:ext cx="5181600" cy="3825875"/>
          </a:xfrm>
          <a:noFill/>
        </p:spPr>
      </p:pic>
      <p:sp>
        <p:nvSpPr>
          <p:cNvPr id="3" name="Content Placeholder 2">
            <a:extLst>
              <a:ext uri="{FF2B5EF4-FFF2-40B4-BE49-F238E27FC236}">
                <a16:creationId xmlns:a16="http://schemas.microsoft.com/office/drawing/2014/main" id="{903E4124-97B3-4030-B1E8-CDBFF674B59A}"/>
              </a:ext>
            </a:extLst>
          </p:cNvPr>
          <p:cNvSpPr>
            <a:spLocks noGrp="1"/>
          </p:cNvSpPr>
          <p:nvPr>
            <p:ph sz="half" idx="2"/>
          </p:nvPr>
        </p:nvSpPr>
        <p:spPr>
          <a:xfrm>
            <a:off x="6172200" y="1825625"/>
            <a:ext cx="5181600" cy="4351338"/>
          </a:xfrm>
        </p:spPr>
        <p:txBody>
          <a:bodyPr>
            <a:normAutofit/>
          </a:bodyPr>
          <a:lstStyle/>
          <a:p>
            <a:r>
              <a:rPr lang="en-US" dirty="0"/>
              <a:t>RAD 97 Troubleshooting Guide</a:t>
            </a:r>
          </a:p>
          <a:p>
            <a:r>
              <a:rPr lang="en-US" dirty="0"/>
              <a:t>Clarifications to operational definition list</a:t>
            </a:r>
          </a:p>
          <a:p>
            <a:r>
              <a:rPr lang="en-US" dirty="0"/>
              <a:t>More to come!</a:t>
            </a:r>
          </a:p>
        </p:txBody>
      </p:sp>
    </p:spTree>
    <p:extLst>
      <p:ext uri="{BB962C8B-B14F-4D97-AF65-F5344CB8AC3E}">
        <p14:creationId xmlns:p14="http://schemas.microsoft.com/office/powerpoint/2010/main" val="2940097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1E1D9-863F-4F6D-910A-C43FDD01E24A}"/>
              </a:ext>
            </a:extLst>
          </p:cNvPr>
          <p:cNvSpPr>
            <a:spLocks noGrp="1"/>
          </p:cNvSpPr>
          <p:nvPr>
            <p:ph type="title"/>
          </p:nvPr>
        </p:nvSpPr>
        <p:spPr/>
        <p:txBody>
          <a:bodyPr/>
          <a:lstStyle/>
          <a:p>
            <a:r>
              <a:rPr lang="en-US" dirty="0"/>
              <a:t>Site Selection for Implementation Waves</a:t>
            </a:r>
          </a:p>
        </p:txBody>
      </p:sp>
      <p:sp>
        <p:nvSpPr>
          <p:cNvPr id="4" name="Content Placeholder 3">
            <a:extLst>
              <a:ext uri="{FF2B5EF4-FFF2-40B4-BE49-F238E27FC236}">
                <a16:creationId xmlns:a16="http://schemas.microsoft.com/office/drawing/2014/main" id="{8FD9ED73-FB35-4EA6-882A-74D4C795E0CB}"/>
              </a:ext>
            </a:extLst>
          </p:cNvPr>
          <p:cNvSpPr>
            <a:spLocks noGrp="1"/>
          </p:cNvSpPr>
          <p:nvPr>
            <p:ph sz="half" idx="1"/>
          </p:nvPr>
        </p:nvSpPr>
        <p:spPr>
          <a:ln>
            <a:solidFill>
              <a:schemeClr val="tx1"/>
            </a:solidFill>
          </a:ln>
        </p:spPr>
        <p:txBody>
          <a:bodyPr>
            <a:normAutofit fontScale="85000" lnSpcReduction="20000"/>
          </a:bodyPr>
          <a:lstStyle/>
          <a:p>
            <a:pPr marL="0" indent="0" algn="ctr">
              <a:lnSpc>
                <a:spcPct val="120000"/>
              </a:lnSpc>
              <a:buNone/>
            </a:pPr>
            <a:r>
              <a:rPr lang="en-US" sz="3400" u="sng" dirty="0"/>
              <a:t>Wave 1</a:t>
            </a:r>
          </a:p>
          <a:p>
            <a:pPr marL="0" indent="0" algn="ctr">
              <a:lnSpc>
                <a:spcPct val="120000"/>
              </a:lnSpc>
              <a:buNone/>
            </a:pPr>
            <a:r>
              <a:rPr lang="en-US" dirty="0"/>
              <a:t>Dartmouth Hitchcock Medical Center</a:t>
            </a:r>
          </a:p>
          <a:p>
            <a:pPr marL="0" indent="0" algn="ctr">
              <a:buNone/>
            </a:pPr>
            <a:r>
              <a:rPr lang="en-US" dirty="0"/>
              <a:t>Boston Children’s Hospital</a:t>
            </a:r>
          </a:p>
          <a:p>
            <a:pPr marL="0" indent="0" algn="ctr">
              <a:buNone/>
            </a:pPr>
            <a:r>
              <a:rPr lang="en-US" dirty="0"/>
              <a:t>Massachusetts General Hospital</a:t>
            </a:r>
          </a:p>
          <a:p>
            <a:pPr marL="0" indent="0" algn="ctr">
              <a:buNone/>
            </a:pPr>
            <a:r>
              <a:rPr lang="en-US" dirty="0"/>
              <a:t>Maria </a:t>
            </a:r>
            <a:r>
              <a:rPr lang="en-US" dirty="0" err="1"/>
              <a:t>Fereri</a:t>
            </a:r>
            <a:r>
              <a:rPr lang="en-US" dirty="0"/>
              <a:t> Children’s Hospital</a:t>
            </a:r>
          </a:p>
          <a:p>
            <a:pPr marL="0" indent="0" algn="ctr">
              <a:buNone/>
            </a:pPr>
            <a:r>
              <a:rPr lang="en-US" dirty="0"/>
              <a:t>University of Maryland</a:t>
            </a:r>
          </a:p>
          <a:p>
            <a:pPr marL="0" indent="0" algn="ctr">
              <a:buNone/>
            </a:pPr>
            <a:r>
              <a:rPr lang="en-US" dirty="0"/>
              <a:t>Vanderbilt</a:t>
            </a:r>
          </a:p>
        </p:txBody>
      </p:sp>
      <p:sp>
        <p:nvSpPr>
          <p:cNvPr id="5" name="Content Placeholder 4">
            <a:extLst>
              <a:ext uri="{FF2B5EF4-FFF2-40B4-BE49-F238E27FC236}">
                <a16:creationId xmlns:a16="http://schemas.microsoft.com/office/drawing/2014/main" id="{8866A181-94B7-4450-9718-7021B377FD39}"/>
              </a:ext>
            </a:extLst>
          </p:cNvPr>
          <p:cNvSpPr>
            <a:spLocks noGrp="1"/>
          </p:cNvSpPr>
          <p:nvPr>
            <p:ph sz="half" idx="2"/>
          </p:nvPr>
        </p:nvSpPr>
        <p:spPr>
          <a:xfrm>
            <a:off x="6172200" y="1825625"/>
            <a:ext cx="5181600" cy="3825875"/>
          </a:xfrm>
          <a:ln>
            <a:solidFill>
              <a:schemeClr val="tx1"/>
            </a:solidFill>
          </a:ln>
        </p:spPr>
        <p:txBody>
          <a:bodyPr>
            <a:normAutofit fontScale="85000" lnSpcReduction="20000"/>
          </a:bodyPr>
          <a:lstStyle/>
          <a:p>
            <a:pPr marL="0" indent="0" algn="ctr">
              <a:lnSpc>
                <a:spcPct val="120000"/>
              </a:lnSpc>
              <a:buNone/>
            </a:pPr>
            <a:r>
              <a:rPr lang="en-US" sz="3400" u="sng" dirty="0"/>
              <a:t>Wave 2</a:t>
            </a:r>
          </a:p>
          <a:p>
            <a:pPr marL="0" indent="0" algn="ctr">
              <a:lnSpc>
                <a:spcPct val="120000"/>
              </a:lnSpc>
              <a:buNone/>
            </a:pPr>
            <a:r>
              <a:rPr lang="en-US" dirty="0"/>
              <a:t>Arkansas Children’s Hospital</a:t>
            </a:r>
          </a:p>
          <a:p>
            <a:pPr marL="0" indent="0" algn="ctr">
              <a:buNone/>
            </a:pPr>
            <a:r>
              <a:rPr lang="en-US" dirty="0"/>
              <a:t>Children’s Hospital of Philadelphia</a:t>
            </a:r>
          </a:p>
          <a:p>
            <a:pPr marL="0" indent="0" algn="ctr">
              <a:buNone/>
            </a:pPr>
            <a:r>
              <a:rPr lang="en-US" dirty="0"/>
              <a:t>Cincinnati Children’s Hospital</a:t>
            </a:r>
          </a:p>
          <a:p>
            <a:pPr marL="0" indent="0" algn="ctr">
              <a:buNone/>
            </a:pPr>
            <a:r>
              <a:rPr lang="en-US" dirty="0"/>
              <a:t>National Jewish Health</a:t>
            </a:r>
          </a:p>
          <a:p>
            <a:pPr marL="0" indent="0" algn="ctr">
              <a:buNone/>
            </a:pPr>
            <a:r>
              <a:rPr lang="en-US" dirty="0"/>
              <a:t>Nationwide Children’s Hospital</a:t>
            </a:r>
          </a:p>
          <a:p>
            <a:pPr marL="0" indent="0" algn="ctr">
              <a:buNone/>
            </a:pPr>
            <a:r>
              <a:rPr lang="en-US" dirty="0"/>
              <a:t>Peyton Manning Children’s Hospital</a:t>
            </a:r>
          </a:p>
          <a:p>
            <a:pPr marL="0" indent="0" algn="ctr">
              <a:buNone/>
            </a:pPr>
            <a:r>
              <a:rPr lang="en-US" dirty="0"/>
              <a:t>University of California, San Diego</a:t>
            </a:r>
          </a:p>
          <a:p>
            <a:pPr marL="0" indent="0" algn="ctr">
              <a:buNone/>
            </a:pPr>
            <a:r>
              <a:rPr lang="en-US" dirty="0"/>
              <a:t>University of Kentucky </a:t>
            </a:r>
          </a:p>
        </p:txBody>
      </p:sp>
    </p:spTree>
    <p:extLst>
      <p:ext uri="{BB962C8B-B14F-4D97-AF65-F5344CB8AC3E}">
        <p14:creationId xmlns:p14="http://schemas.microsoft.com/office/powerpoint/2010/main" val="4331443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925256" y="323660"/>
            <a:ext cx="4960938" cy="1325563"/>
          </a:xfrm>
        </p:spPr>
        <p:txBody>
          <a:bodyPr vert="horz" lIns="91440" tIns="45720" rIns="91440" bIns="45720" rtlCol="0" anchor="ctr">
            <a:normAutofit/>
          </a:bodyPr>
          <a:lstStyle/>
          <a:p>
            <a:r>
              <a:rPr lang="en-US" kern="1200" dirty="0">
                <a:solidFill>
                  <a:schemeClr val="tx1"/>
                </a:solidFill>
                <a:latin typeface="+mj-lt"/>
                <a:ea typeface="+mj-ea"/>
                <a:cs typeface="+mj-cs"/>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870226" y="1500780"/>
            <a:ext cx="4933950" cy="4351338"/>
          </a:xfrm>
        </p:spPr>
        <p:txBody>
          <a:bodyPr vert="horz" lIns="91440" tIns="45720" rIns="91440" bIns="45720" rtlCol="0">
            <a:normAutofit/>
          </a:bodyPr>
          <a:lstStyle/>
          <a:p>
            <a:pPr>
              <a:buFont typeface="Arial" panose="020B0604020202020204" pitchFamily="34" charset="0"/>
              <a:buChar char="•"/>
            </a:pPr>
            <a:r>
              <a:rPr lang="en-US" dirty="0"/>
              <a:t>Questions and Comments</a:t>
            </a:r>
          </a:p>
          <a:p>
            <a:pPr>
              <a:buFont typeface="Arial" panose="020B0604020202020204" pitchFamily="34" charset="0"/>
              <a:buChar char="•"/>
            </a:pPr>
            <a:endParaRPr lang="en-US" dirty="0"/>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242762"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96D56-953A-464B-9CCA-40BD43A69E9B}"/>
              </a:ext>
            </a:extLst>
          </p:cNvPr>
          <p:cNvSpPr>
            <a:spLocks noGrp="1"/>
          </p:cNvSpPr>
          <p:nvPr>
            <p:ph type="title"/>
          </p:nvPr>
        </p:nvSpPr>
        <p:spPr/>
        <p:txBody>
          <a:bodyPr/>
          <a:lstStyle/>
          <a:p>
            <a:r>
              <a:rPr lang="en-US" dirty="0"/>
              <a:t>RHO Program Implementation Timeline: Wave 1 Sites</a:t>
            </a:r>
          </a:p>
        </p:txBody>
      </p:sp>
      <p:graphicFrame>
        <p:nvGraphicFramePr>
          <p:cNvPr id="4" name="Content Placeholder 2">
            <a:extLst>
              <a:ext uri="{FF2B5EF4-FFF2-40B4-BE49-F238E27FC236}">
                <a16:creationId xmlns:a16="http://schemas.microsoft.com/office/drawing/2014/main" id="{6983A9CD-47B3-4042-854D-AD8C050E30FD}"/>
              </a:ext>
            </a:extLst>
          </p:cNvPr>
          <p:cNvGraphicFramePr>
            <a:graphicFrameLocks noGrp="1"/>
          </p:cNvGraphicFramePr>
          <p:nvPr>
            <p:ph idx="1"/>
          </p:nvPr>
        </p:nvGraphicFramePr>
        <p:xfrm>
          <a:off x="838200" y="1825625"/>
          <a:ext cx="10515600" cy="372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Checkmark">
            <a:extLst>
              <a:ext uri="{FF2B5EF4-FFF2-40B4-BE49-F238E27FC236}">
                <a16:creationId xmlns:a16="http://schemas.microsoft.com/office/drawing/2014/main" id="{ECE0D8BD-2FA4-4CE9-89B5-2401697B532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810002" y="4747364"/>
            <a:ext cx="366384" cy="366384"/>
          </a:xfrm>
          <a:prstGeom prst="rect">
            <a:avLst/>
          </a:prstGeom>
        </p:spPr>
      </p:pic>
      <p:pic>
        <p:nvPicPr>
          <p:cNvPr id="6" name="Graphic 5" descr="Checkmark">
            <a:extLst>
              <a:ext uri="{FF2B5EF4-FFF2-40B4-BE49-F238E27FC236}">
                <a16:creationId xmlns:a16="http://schemas.microsoft.com/office/drawing/2014/main" id="{82241990-2771-467E-9C9D-04D1F265F2E8}"/>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4953002" y="2102136"/>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763109" y="2102136"/>
            <a:ext cx="366384" cy="366384"/>
          </a:xfrm>
          <a:prstGeom prst="rect">
            <a:avLst/>
          </a:prstGeom>
        </p:spPr>
      </p:pic>
    </p:spTree>
    <p:extLst>
      <p:ext uri="{BB962C8B-B14F-4D97-AF65-F5344CB8AC3E}">
        <p14:creationId xmlns:p14="http://schemas.microsoft.com/office/powerpoint/2010/main" val="2542041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96D56-953A-464B-9CCA-40BD43A69E9B}"/>
              </a:ext>
            </a:extLst>
          </p:cNvPr>
          <p:cNvSpPr>
            <a:spLocks noGrp="1"/>
          </p:cNvSpPr>
          <p:nvPr>
            <p:ph type="title"/>
          </p:nvPr>
        </p:nvSpPr>
        <p:spPr/>
        <p:txBody>
          <a:bodyPr/>
          <a:lstStyle/>
          <a:p>
            <a:r>
              <a:rPr lang="en-US" dirty="0"/>
              <a:t>RHO Program Implementation Timeline: Wave 2 Sites</a:t>
            </a:r>
          </a:p>
        </p:txBody>
      </p:sp>
      <p:graphicFrame>
        <p:nvGraphicFramePr>
          <p:cNvPr id="4" name="Content Placeholder 2">
            <a:extLst>
              <a:ext uri="{FF2B5EF4-FFF2-40B4-BE49-F238E27FC236}">
                <a16:creationId xmlns:a16="http://schemas.microsoft.com/office/drawing/2014/main" id="{6983A9CD-47B3-4042-854D-AD8C050E30FD}"/>
              </a:ext>
            </a:extLst>
          </p:cNvPr>
          <p:cNvGraphicFramePr>
            <a:graphicFrameLocks noGrp="1"/>
          </p:cNvGraphicFramePr>
          <p:nvPr>
            <p:ph idx="1"/>
            <p:extLst>
              <p:ext uri="{D42A27DB-BD31-4B8C-83A1-F6EECF244321}">
                <p14:modId xmlns:p14="http://schemas.microsoft.com/office/powerpoint/2010/main" val="2122363597"/>
              </p:ext>
            </p:extLst>
          </p:nvPr>
        </p:nvGraphicFramePr>
        <p:xfrm>
          <a:off x="596349" y="1577009"/>
          <a:ext cx="1122459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Checkmark">
            <a:extLst>
              <a:ext uri="{FF2B5EF4-FFF2-40B4-BE49-F238E27FC236}">
                <a16:creationId xmlns:a16="http://schemas.microsoft.com/office/drawing/2014/main" id="{888FF9D9-0672-4D91-83F5-C486C27D037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439888" y="4914607"/>
            <a:ext cx="366384" cy="366384"/>
          </a:xfrm>
          <a:prstGeom prst="rect">
            <a:avLst/>
          </a:prstGeom>
        </p:spPr>
      </p:pic>
    </p:spTree>
    <p:extLst>
      <p:ext uri="{BB962C8B-B14F-4D97-AF65-F5344CB8AC3E}">
        <p14:creationId xmlns:p14="http://schemas.microsoft.com/office/powerpoint/2010/main" val="1709861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EAD0FE9-119A-864D-B806-2227950B7CBF}"/>
              </a:ext>
            </a:extLst>
          </p:cNvPr>
          <p:cNvSpPr>
            <a:spLocks noGrp="1"/>
          </p:cNvSpPr>
          <p:nvPr>
            <p:ph type="title"/>
          </p:nvPr>
        </p:nvSpPr>
        <p:spPr/>
        <p:txBody>
          <a:bodyPr/>
          <a:lstStyle/>
          <a:p>
            <a:r>
              <a:rPr lang="en-US" dirty="0"/>
              <a:t>Site Training Planning</a:t>
            </a:r>
          </a:p>
        </p:txBody>
      </p:sp>
      <p:sp>
        <p:nvSpPr>
          <p:cNvPr id="6" name="Content Placeholder 5">
            <a:extLst>
              <a:ext uri="{FF2B5EF4-FFF2-40B4-BE49-F238E27FC236}">
                <a16:creationId xmlns:a16="http://schemas.microsoft.com/office/drawing/2014/main" id="{9FC79A2C-F561-7745-B3EB-7D7B6FECEFB0}"/>
              </a:ext>
            </a:extLst>
          </p:cNvPr>
          <p:cNvSpPr>
            <a:spLocks noGrp="1"/>
          </p:cNvSpPr>
          <p:nvPr>
            <p:ph sz="half" idx="1"/>
          </p:nvPr>
        </p:nvSpPr>
        <p:spPr>
          <a:xfrm>
            <a:off x="838200" y="1554481"/>
            <a:ext cx="5181600" cy="4097020"/>
          </a:xfrm>
        </p:spPr>
        <p:txBody>
          <a:bodyPr>
            <a:normAutofit/>
          </a:bodyPr>
          <a:lstStyle/>
          <a:p>
            <a:r>
              <a:rPr lang="en-US" dirty="0"/>
              <a:t>Wave 1 Site Visits Completed</a:t>
            </a:r>
          </a:p>
          <a:p>
            <a:r>
              <a:rPr lang="en-US" dirty="0"/>
              <a:t>4/8 Wave 2 Visits Completed</a:t>
            </a:r>
          </a:p>
          <a:p>
            <a:r>
              <a:rPr lang="en-US" dirty="0"/>
              <a:t>6/8 Wave 2 Site Completed</a:t>
            </a:r>
          </a:p>
        </p:txBody>
      </p:sp>
      <p:pic>
        <p:nvPicPr>
          <p:cNvPr id="8" name="Content Placeholder 7">
            <a:extLst>
              <a:ext uri="{FF2B5EF4-FFF2-40B4-BE49-F238E27FC236}">
                <a16:creationId xmlns:a16="http://schemas.microsoft.com/office/drawing/2014/main" id="{03744E2E-3C30-EB4F-95E2-2D75E03AD28C}"/>
              </a:ext>
            </a:extLst>
          </p:cNvPr>
          <p:cNvPicPr>
            <a:picLocks noGrp="1" noChangeAspect="1"/>
          </p:cNvPicPr>
          <p:nvPr>
            <p:ph sz="half" idx="2"/>
          </p:nvPr>
        </p:nvPicPr>
        <p:blipFill>
          <a:blip r:embed="rId2"/>
          <a:stretch>
            <a:fillRect/>
          </a:stretch>
        </p:blipFill>
        <p:spPr>
          <a:xfrm>
            <a:off x="6513443" y="3276738"/>
            <a:ext cx="3866322" cy="2107525"/>
          </a:xfrm>
          <a:prstGeom prst="rect">
            <a:avLst/>
          </a:prstGeom>
        </p:spPr>
      </p:pic>
    </p:spTree>
    <p:extLst>
      <p:ext uri="{BB962C8B-B14F-4D97-AF65-F5344CB8AC3E}">
        <p14:creationId xmlns:p14="http://schemas.microsoft.com/office/powerpoint/2010/main" val="1457699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951CF-0474-428F-A501-EECA4A887EE3}"/>
              </a:ext>
            </a:extLst>
          </p:cNvPr>
          <p:cNvSpPr>
            <a:spLocks noGrp="1"/>
          </p:cNvSpPr>
          <p:nvPr>
            <p:ph type="title"/>
          </p:nvPr>
        </p:nvSpPr>
        <p:spPr/>
        <p:txBody>
          <a:bodyPr/>
          <a:lstStyle/>
          <a:p>
            <a:r>
              <a:rPr lang="en-US" dirty="0"/>
              <a:t>Updates on IRB Approval</a:t>
            </a:r>
          </a:p>
        </p:txBody>
      </p:sp>
      <p:sp>
        <p:nvSpPr>
          <p:cNvPr id="3" name="Content Placeholder 2">
            <a:extLst>
              <a:ext uri="{FF2B5EF4-FFF2-40B4-BE49-F238E27FC236}">
                <a16:creationId xmlns:a16="http://schemas.microsoft.com/office/drawing/2014/main" id="{F26A26A9-0FD4-45D5-B6FA-1E9A9893B12E}"/>
              </a:ext>
            </a:extLst>
          </p:cNvPr>
          <p:cNvSpPr>
            <a:spLocks noGrp="1"/>
          </p:cNvSpPr>
          <p:nvPr>
            <p:ph idx="1"/>
          </p:nvPr>
        </p:nvSpPr>
        <p:spPr/>
        <p:txBody>
          <a:bodyPr/>
          <a:lstStyle/>
          <a:p>
            <a:r>
              <a:rPr lang="en-US" dirty="0"/>
              <a:t>Due to delays in SMART IRB Approval </a:t>
            </a:r>
            <a:r>
              <a:rPr lang="en-US" dirty="0" err="1"/>
              <a:t>Umass</a:t>
            </a:r>
            <a:r>
              <a:rPr lang="en-US" dirty="0"/>
              <a:t> IRB will be initiating site specific approval letters</a:t>
            </a:r>
          </a:p>
          <a:p>
            <a:r>
              <a:rPr lang="en-US" dirty="0"/>
              <a:t>Please work on getting your IRBs to review and determine their willingness to cede approval</a:t>
            </a:r>
          </a:p>
        </p:txBody>
      </p:sp>
    </p:spTree>
    <p:extLst>
      <p:ext uri="{BB962C8B-B14F-4D97-AF65-F5344CB8AC3E}">
        <p14:creationId xmlns:p14="http://schemas.microsoft.com/office/powerpoint/2010/main" val="2524261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9B93D-1CC4-4B54-B162-027AC384F373}"/>
              </a:ext>
            </a:extLst>
          </p:cNvPr>
          <p:cNvSpPr>
            <a:spLocks noGrp="1"/>
          </p:cNvSpPr>
          <p:nvPr>
            <p:ph type="title"/>
          </p:nvPr>
        </p:nvSpPr>
        <p:spPr>
          <a:xfrm>
            <a:off x="838200" y="0"/>
            <a:ext cx="10515600" cy="1325563"/>
          </a:xfrm>
        </p:spPr>
        <p:txBody>
          <a:bodyPr/>
          <a:lstStyle/>
          <a:p>
            <a:r>
              <a:rPr lang="en-US" dirty="0"/>
              <a:t>Home Care Companies Providing Masimo RAD 97s</a:t>
            </a:r>
          </a:p>
        </p:txBody>
      </p:sp>
      <p:graphicFrame>
        <p:nvGraphicFramePr>
          <p:cNvPr id="7" name="Chart 6">
            <a:extLst>
              <a:ext uri="{FF2B5EF4-FFF2-40B4-BE49-F238E27FC236}">
                <a16:creationId xmlns:a16="http://schemas.microsoft.com/office/drawing/2014/main" id="{8BECF6A8-16C8-A046-BF95-567588E0D8CB}"/>
              </a:ext>
            </a:extLst>
          </p:cNvPr>
          <p:cNvGraphicFramePr>
            <a:graphicFrameLocks/>
          </p:cNvGraphicFramePr>
          <p:nvPr>
            <p:extLst>
              <p:ext uri="{D42A27DB-BD31-4B8C-83A1-F6EECF244321}">
                <p14:modId xmlns:p14="http://schemas.microsoft.com/office/powerpoint/2010/main" val="2495596417"/>
              </p:ext>
            </p:extLst>
          </p:nvPr>
        </p:nvGraphicFramePr>
        <p:xfrm>
          <a:off x="366794" y="1325562"/>
          <a:ext cx="11404496" cy="553243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B8E7745A-B267-4F3B-8A27-E771D119D2AA}"/>
              </a:ext>
            </a:extLst>
          </p:cNvPr>
          <p:cNvSpPr txBox="1"/>
          <p:nvPr/>
        </p:nvSpPr>
        <p:spPr>
          <a:xfrm>
            <a:off x="9974994" y="1603878"/>
            <a:ext cx="2090057" cy="1200329"/>
          </a:xfrm>
          <a:prstGeom prst="rect">
            <a:avLst/>
          </a:prstGeom>
          <a:noFill/>
        </p:spPr>
        <p:txBody>
          <a:bodyPr wrap="square" rtlCol="0">
            <a:spAutoFit/>
          </a:bodyPr>
          <a:lstStyle/>
          <a:p>
            <a:r>
              <a:rPr lang="en-US" b="1" dirty="0"/>
              <a:t>100% of sites have met the target amount of home cares!</a:t>
            </a:r>
          </a:p>
        </p:txBody>
      </p:sp>
      <p:cxnSp>
        <p:nvCxnSpPr>
          <p:cNvPr id="4" name="Straight Connector 3">
            <a:extLst>
              <a:ext uri="{FF2B5EF4-FFF2-40B4-BE49-F238E27FC236}">
                <a16:creationId xmlns:a16="http://schemas.microsoft.com/office/drawing/2014/main" id="{835E0A9F-461D-4B3B-81C8-837F3CDF8777}"/>
              </a:ext>
            </a:extLst>
          </p:cNvPr>
          <p:cNvCxnSpPr/>
          <p:nvPr/>
        </p:nvCxnSpPr>
        <p:spPr>
          <a:xfrm>
            <a:off x="1493949" y="4430332"/>
            <a:ext cx="8481045"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3088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F9CA1-D702-4D3F-96E4-867FBF544197}"/>
              </a:ext>
            </a:extLst>
          </p:cNvPr>
          <p:cNvSpPr>
            <a:spLocks noGrp="1"/>
          </p:cNvSpPr>
          <p:nvPr>
            <p:ph type="title"/>
          </p:nvPr>
        </p:nvSpPr>
        <p:spPr/>
        <p:txBody>
          <a:bodyPr/>
          <a:lstStyle/>
          <a:p>
            <a:r>
              <a:rPr lang="en-US" dirty="0"/>
              <a:t>Regulatory Documents</a:t>
            </a:r>
          </a:p>
        </p:txBody>
      </p:sp>
      <p:sp>
        <p:nvSpPr>
          <p:cNvPr id="3" name="Content Placeholder 2">
            <a:extLst>
              <a:ext uri="{FF2B5EF4-FFF2-40B4-BE49-F238E27FC236}">
                <a16:creationId xmlns:a16="http://schemas.microsoft.com/office/drawing/2014/main" id="{1A7127A1-E27A-4357-81FA-E8494DADC910}"/>
              </a:ext>
            </a:extLst>
          </p:cNvPr>
          <p:cNvSpPr>
            <a:spLocks noGrp="1"/>
          </p:cNvSpPr>
          <p:nvPr>
            <p:ph idx="1"/>
          </p:nvPr>
        </p:nvSpPr>
        <p:spPr/>
        <p:txBody>
          <a:bodyPr/>
          <a:lstStyle/>
          <a:p>
            <a:pPr marL="0" indent="0">
              <a:buNone/>
            </a:pPr>
            <a:r>
              <a:rPr lang="en-US" u="sng" dirty="0"/>
              <a:t>CITI Certificates</a:t>
            </a:r>
          </a:p>
          <a:p>
            <a:r>
              <a:rPr lang="en-US" dirty="0"/>
              <a:t>As the lead site we are required to have both Human Subject Research and Good Clinical Practice CITI certificates for each member of your site’s research team. </a:t>
            </a:r>
          </a:p>
          <a:p>
            <a:r>
              <a:rPr lang="en-US" dirty="0"/>
              <a:t>Please send the certificates to Maria Matoshi</a:t>
            </a:r>
          </a:p>
          <a:p>
            <a:endParaRPr lang="en-US" dirty="0"/>
          </a:p>
          <a:p>
            <a:endParaRPr lang="en-US" u="sng" dirty="0"/>
          </a:p>
          <a:p>
            <a:endParaRPr lang="en-US" dirty="0"/>
          </a:p>
        </p:txBody>
      </p:sp>
      <p:pic>
        <p:nvPicPr>
          <p:cNvPr id="5" name="Picture 4" descr="Logo, company name&#10;&#10;Description automatically generated">
            <a:extLst>
              <a:ext uri="{FF2B5EF4-FFF2-40B4-BE49-F238E27FC236}">
                <a16:creationId xmlns:a16="http://schemas.microsoft.com/office/drawing/2014/main" id="{D6BF2E4C-4634-480A-9912-A66975C027E2}"/>
              </a:ext>
            </a:extLst>
          </p:cNvPr>
          <p:cNvPicPr>
            <a:picLocks noChangeAspect="1"/>
          </p:cNvPicPr>
          <p:nvPr/>
        </p:nvPicPr>
        <p:blipFill>
          <a:blip r:embed="rId2"/>
          <a:stretch>
            <a:fillRect/>
          </a:stretch>
        </p:blipFill>
        <p:spPr>
          <a:xfrm>
            <a:off x="8429495" y="3687762"/>
            <a:ext cx="2320487" cy="1208088"/>
          </a:xfrm>
          <a:prstGeom prst="rect">
            <a:avLst/>
          </a:prstGeom>
        </p:spPr>
      </p:pic>
    </p:spTree>
    <p:extLst>
      <p:ext uri="{BB962C8B-B14F-4D97-AF65-F5344CB8AC3E}">
        <p14:creationId xmlns:p14="http://schemas.microsoft.com/office/powerpoint/2010/main" val="1352173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0A87A-EAE6-4F3E-87A7-88248B537D21}"/>
              </a:ext>
            </a:extLst>
          </p:cNvPr>
          <p:cNvSpPr>
            <a:spLocks noGrp="1"/>
          </p:cNvSpPr>
          <p:nvPr>
            <p:ph type="title"/>
          </p:nvPr>
        </p:nvSpPr>
        <p:spPr>
          <a:xfrm>
            <a:off x="838200" y="1"/>
            <a:ext cx="10322859" cy="765654"/>
          </a:xfrm>
        </p:spPr>
        <p:txBody>
          <a:bodyPr>
            <a:normAutofit/>
          </a:bodyPr>
          <a:lstStyle/>
          <a:p>
            <a:r>
              <a:rPr lang="en-US" sz="3600" dirty="0"/>
              <a:t>Site Progress on Implementation Start-Up</a:t>
            </a:r>
          </a:p>
        </p:txBody>
      </p:sp>
      <p:graphicFrame>
        <p:nvGraphicFramePr>
          <p:cNvPr id="8" name="Content Placeholder 7">
            <a:extLst>
              <a:ext uri="{FF2B5EF4-FFF2-40B4-BE49-F238E27FC236}">
                <a16:creationId xmlns:a16="http://schemas.microsoft.com/office/drawing/2014/main" id="{4FE5481A-43B0-42D2-A454-1BC66E859C1C}"/>
              </a:ext>
            </a:extLst>
          </p:cNvPr>
          <p:cNvGraphicFramePr>
            <a:graphicFrameLocks noGrp="1"/>
          </p:cNvGraphicFramePr>
          <p:nvPr>
            <p:ph idx="1"/>
            <p:extLst>
              <p:ext uri="{D42A27DB-BD31-4B8C-83A1-F6EECF244321}">
                <p14:modId xmlns:p14="http://schemas.microsoft.com/office/powerpoint/2010/main" val="3698315800"/>
              </p:ext>
            </p:extLst>
          </p:nvPr>
        </p:nvGraphicFramePr>
        <p:xfrm>
          <a:off x="125507" y="632012"/>
          <a:ext cx="11940986" cy="6119431"/>
        </p:xfrm>
        <a:graphic>
          <a:graphicData uri="http://schemas.openxmlformats.org/drawingml/2006/table">
            <a:tbl>
              <a:tblPr/>
              <a:tblGrid>
                <a:gridCol w="2096262">
                  <a:extLst>
                    <a:ext uri="{9D8B030D-6E8A-4147-A177-3AD203B41FA5}">
                      <a16:colId xmlns:a16="http://schemas.microsoft.com/office/drawing/2014/main" val="1466784319"/>
                    </a:ext>
                  </a:extLst>
                </a:gridCol>
                <a:gridCol w="947462">
                  <a:extLst>
                    <a:ext uri="{9D8B030D-6E8A-4147-A177-3AD203B41FA5}">
                      <a16:colId xmlns:a16="http://schemas.microsoft.com/office/drawing/2014/main" val="743336286"/>
                    </a:ext>
                  </a:extLst>
                </a:gridCol>
                <a:gridCol w="722440">
                  <a:extLst>
                    <a:ext uri="{9D8B030D-6E8A-4147-A177-3AD203B41FA5}">
                      <a16:colId xmlns:a16="http://schemas.microsoft.com/office/drawing/2014/main" val="3353534915"/>
                    </a:ext>
                  </a:extLst>
                </a:gridCol>
                <a:gridCol w="1006678">
                  <a:extLst>
                    <a:ext uri="{9D8B030D-6E8A-4147-A177-3AD203B41FA5}">
                      <a16:colId xmlns:a16="http://schemas.microsoft.com/office/drawing/2014/main" val="3305926375"/>
                    </a:ext>
                  </a:extLst>
                </a:gridCol>
                <a:gridCol w="1199133">
                  <a:extLst>
                    <a:ext uri="{9D8B030D-6E8A-4147-A177-3AD203B41FA5}">
                      <a16:colId xmlns:a16="http://schemas.microsoft.com/office/drawing/2014/main" val="796088063"/>
                    </a:ext>
                  </a:extLst>
                </a:gridCol>
                <a:gridCol w="1729119">
                  <a:extLst>
                    <a:ext uri="{9D8B030D-6E8A-4147-A177-3AD203B41FA5}">
                      <a16:colId xmlns:a16="http://schemas.microsoft.com/office/drawing/2014/main" val="3679218119"/>
                    </a:ext>
                  </a:extLst>
                </a:gridCol>
                <a:gridCol w="1255388">
                  <a:extLst>
                    <a:ext uri="{9D8B030D-6E8A-4147-A177-3AD203B41FA5}">
                      <a16:colId xmlns:a16="http://schemas.microsoft.com/office/drawing/2014/main" val="1945347695"/>
                    </a:ext>
                  </a:extLst>
                </a:gridCol>
                <a:gridCol w="1083987">
                  <a:extLst>
                    <a:ext uri="{9D8B030D-6E8A-4147-A177-3AD203B41FA5}">
                      <a16:colId xmlns:a16="http://schemas.microsoft.com/office/drawing/2014/main" val="4255223993"/>
                    </a:ext>
                  </a:extLst>
                </a:gridCol>
                <a:gridCol w="739877">
                  <a:extLst>
                    <a:ext uri="{9D8B030D-6E8A-4147-A177-3AD203B41FA5}">
                      <a16:colId xmlns:a16="http://schemas.microsoft.com/office/drawing/2014/main" val="521040097"/>
                    </a:ext>
                  </a:extLst>
                </a:gridCol>
                <a:gridCol w="1160640">
                  <a:extLst>
                    <a:ext uri="{9D8B030D-6E8A-4147-A177-3AD203B41FA5}">
                      <a16:colId xmlns:a16="http://schemas.microsoft.com/office/drawing/2014/main" val="1942829615"/>
                    </a:ext>
                  </a:extLst>
                </a:gridCol>
              </a:tblGrid>
              <a:tr h="895375">
                <a:tc>
                  <a:txBody>
                    <a:bodyPr/>
                    <a:lstStyle/>
                    <a:p>
                      <a:pPr algn="ctr" fontAlgn="b"/>
                      <a:r>
                        <a:rPr lang="en-US" sz="1200" b="1" i="0" u="none" strike="noStrike">
                          <a:solidFill>
                            <a:srgbClr val="FFFFFF"/>
                          </a:solidFill>
                          <a:effectLst/>
                          <a:latin typeface="Calibri" panose="020F0502020204030204" pitchFamily="34" charset="0"/>
                        </a:rPr>
                        <a:t>Site Name</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Contract Executed</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cIRB Approval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Local IRB Approval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Regulatory Documents</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pSite Communication Plan Agreement</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Site Training Completed</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Site Implementation Date</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dirty="0">
                          <a:solidFill>
                            <a:srgbClr val="FFFFFF"/>
                          </a:solidFill>
                          <a:effectLst/>
                          <a:latin typeface="Calibri" panose="020F0502020204030204" pitchFamily="34" charset="0"/>
                        </a:rPr>
                        <a:t>First Enrollment Date</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tc>
                  <a:txBody>
                    <a:bodyPr/>
                    <a:lstStyle/>
                    <a:p>
                      <a:pPr algn="ctr" fontAlgn="b"/>
                      <a:r>
                        <a:rPr lang="en-US" sz="1200" b="1" i="0" u="none" strike="noStrike">
                          <a:solidFill>
                            <a:srgbClr val="FFFFFF"/>
                          </a:solidFill>
                          <a:effectLst/>
                          <a:latin typeface="Calibri" panose="020F0502020204030204" pitchFamily="34" charset="0"/>
                        </a:rPr>
                        <a:t>Downloading Schedule</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5B9BD5"/>
                    </a:solidFill>
                  </a:tcPr>
                </a:tc>
                <a:extLst>
                  <a:ext uri="{0D108BD9-81ED-4DB2-BD59-A6C34878D82A}">
                    <a16:rowId xmlns:a16="http://schemas.microsoft.com/office/drawing/2014/main" val="2367934726"/>
                  </a:ext>
                </a:extLst>
              </a:tr>
              <a:tr h="373074">
                <a:tc>
                  <a:txBody>
                    <a:bodyPr/>
                    <a:lstStyle/>
                    <a:p>
                      <a:pPr algn="l" fontAlgn="b"/>
                      <a:r>
                        <a:rPr lang="en-US" sz="1200" b="0" i="0" u="none" strike="noStrike">
                          <a:solidFill>
                            <a:srgbClr val="000000"/>
                          </a:solidFill>
                          <a:effectLst/>
                          <a:latin typeface="Calibri" panose="020F0502020204030204" pitchFamily="34" charset="0"/>
                        </a:rPr>
                        <a:t>Boston Children's Hospital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6/1/2021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chemeClr val="tx1"/>
                          </a:solidFill>
                          <a:effectLst/>
                          <a:latin typeface="Calibri" panose="020F0502020204030204" pitchFamily="34" charset="0"/>
                        </a:rPr>
                        <a:t>7/8/2021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M/T</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798118929"/>
                  </a:ext>
                </a:extLst>
              </a:tr>
              <a:tr h="373074">
                <a:tc>
                  <a:txBody>
                    <a:bodyPr/>
                    <a:lstStyle/>
                    <a:p>
                      <a:pPr algn="l" fontAlgn="b"/>
                      <a:r>
                        <a:rPr lang="en-US" sz="1200" b="0" i="0" u="none" strike="noStrike" dirty="0">
                          <a:solidFill>
                            <a:srgbClr val="000000"/>
                          </a:solidFill>
                          <a:effectLst/>
                          <a:latin typeface="Calibri" panose="020F0502020204030204" pitchFamily="34" charset="0"/>
                        </a:rPr>
                        <a:t>Dartmouth-Hitchcock </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6/1/2021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endParaRPr lang="en-US" sz="2000" b="1" i="0" u="none" strike="noStrike" dirty="0">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T/F</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extLst>
                  <a:ext uri="{0D108BD9-81ED-4DB2-BD59-A6C34878D82A}">
                    <a16:rowId xmlns:a16="http://schemas.microsoft.com/office/drawing/2014/main" val="4124686455"/>
                  </a:ext>
                </a:extLst>
              </a:tr>
              <a:tr h="373074">
                <a:tc>
                  <a:txBody>
                    <a:bodyPr/>
                    <a:lstStyle/>
                    <a:p>
                      <a:pPr algn="l" fontAlgn="b"/>
                      <a:r>
                        <a:rPr lang="en-US" sz="1200" b="0" i="0" u="none" strike="noStrike">
                          <a:solidFill>
                            <a:srgbClr val="000000"/>
                          </a:solidFill>
                          <a:effectLst/>
                          <a:latin typeface="Calibri" panose="020F0502020204030204" pitchFamily="34" charset="0"/>
                        </a:rPr>
                        <a:t>Maria Fareri Children's</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N/A</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N/A</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6/1/2021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1" i="0" u="none" strike="noStrike">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M/T</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092813256"/>
                  </a:ext>
                </a:extLst>
              </a:tr>
              <a:tr h="373074">
                <a:tc>
                  <a:txBody>
                    <a:bodyPr/>
                    <a:lstStyle/>
                    <a:p>
                      <a:pPr algn="l" fontAlgn="b"/>
                      <a:r>
                        <a:rPr lang="en-US" sz="1200" b="0" i="0" u="none" strike="noStrike" dirty="0">
                          <a:solidFill>
                            <a:srgbClr val="000000"/>
                          </a:solidFill>
                          <a:effectLst/>
                          <a:latin typeface="Calibri" panose="020F0502020204030204" pitchFamily="34" charset="0"/>
                        </a:rPr>
                        <a:t>Massachusetts General Hospital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6/1/2021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chemeClr val="tx1"/>
                          </a:solidFill>
                          <a:effectLst/>
                          <a:latin typeface="Calibri" panose="020F0502020204030204" pitchFamily="34" charset="0"/>
                        </a:rPr>
                        <a:t>7/7/2021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M/T</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extLst>
                  <a:ext uri="{0D108BD9-81ED-4DB2-BD59-A6C34878D82A}">
                    <a16:rowId xmlns:a16="http://schemas.microsoft.com/office/drawing/2014/main" val="2976268877"/>
                  </a:ext>
                </a:extLst>
              </a:tr>
              <a:tr h="373074">
                <a:tc>
                  <a:txBody>
                    <a:bodyPr/>
                    <a:lstStyle/>
                    <a:p>
                      <a:pPr algn="l" fontAlgn="b"/>
                      <a:r>
                        <a:rPr lang="en-US" sz="1200" b="0" i="0" u="none" strike="noStrike">
                          <a:solidFill>
                            <a:srgbClr val="000000"/>
                          </a:solidFill>
                          <a:effectLst/>
                          <a:latin typeface="Calibri" panose="020F0502020204030204" pitchFamily="34" charset="0"/>
                        </a:rPr>
                        <a:t>University of Maryland</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6/1/2021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1" i="0" u="none" strike="noStrike" dirty="0">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M/T</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907770565"/>
                  </a:ext>
                </a:extLst>
              </a:tr>
              <a:tr h="373074">
                <a:tc>
                  <a:txBody>
                    <a:bodyPr/>
                    <a:lstStyle/>
                    <a:p>
                      <a:pPr algn="l" fontAlgn="b"/>
                      <a:r>
                        <a:rPr lang="en-US" sz="1200" b="0" i="0" u="none" strike="noStrike" dirty="0" err="1">
                          <a:solidFill>
                            <a:srgbClr val="000000"/>
                          </a:solidFill>
                          <a:effectLst/>
                          <a:latin typeface="Calibri" panose="020F0502020204030204" pitchFamily="34" charset="0"/>
                        </a:rPr>
                        <a:t>Vanderbilit</a:t>
                      </a:r>
                      <a:endParaRPr lang="en-US" sz="1200" b="0" i="0" u="none" strike="noStrike" dirty="0">
                        <a:solidFill>
                          <a:srgbClr val="000000"/>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N/A</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N/A</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a:solidFill>
                            <a:srgbClr val="000000"/>
                          </a:solidFill>
                          <a:effectLst/>
                          <a:latin typeface="Calibri" panose="020F0502020204030204" pitchFamily="34" charset="0"/>
                        </a:rPr>
                        <a:t>6/1/2021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endParaRPr lang="en-US" sz="2000" b="1" i="0" u="none" strike="noStrike" dirty="0">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T/F</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extLst>
                  <a:ext uri="{0D108BD9-81ED-4DB2-BD59-A6C34878D82A}">
                    <a16:rowId xmlns:a16="http://schemas.microsoft.com/office/drawing/2014/main" val="2651211585"/>
                  </a:ext>
                </a:extLst>
              </a:tr>
              <a:tr h="373074">
                <a:tc>
                  <a:txBody>
                    <a:bodyPr/>
                    <a:lstStyle/>
                    <a:p>
                      <a:pPr algn="l" fontAlgn="b"/>
                      <a:r>
                        <a:rPr lang="en-US" sz="1200" b="0" i="0" u="none" strike="noStrike">
                          <a:solidFill>
                            <a:srgbClr val="000000"/>
                          </a:solidFill>
                          <a:effectLst/>
                          <a:latin typeface="Calibri" panose="020F0502020204030204" pitchFamily="34" charset="0"/>
                        </a:rPr>
                        <a:t>Arkansas Children's Hospital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1" i="0" u="none" strike="noStrike">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2259357066"/>
                  </a:ext>
                </a:extLst>
              </a:tr>
              <a:tr h="373074">
                <a:tc>
                  <a:txBody>
                    <a:bodyPr/>
                    <a:lstStyle/>
                    <a:p>
                      <a:pPr algn="l" fontAlgn="b"/>
                      <a:r>
                        <a:rPr lang="en-US" sz="1200" b="0" i="0" u="none" strike="noStrike" dirty="0">
                          <a:solidFill>
                            <a:srgbClr val="000000"/>
                          </a:solidFill>
                          <a:effectLst/>
                          <a:latin typeface="Calibri" panose="020F0502020204030204" pitchFamily="34" charset="0"/>
                        </a:rPr>
                        <a:t>Children's Hospital of Phil. </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endParaRPr lang="en-US" sz="2000" b="1" i="0" u="none" strike="noStrike" dirty="0">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extLst>
                  <a:ext uri="{0D108BD9-81ED-4DB2-BD59-A6C34878D82A}">
                    <a16:rowId xmlns:a16="http://schemas.microsoft.com/office/drawing/2014/main" val="4109022220"/>
                  </a:ext>
                </a:extLst>
              </a:tr>
              <a:tr h="373074">
                <a:tc>
                  <a:txBody>
                    <a:bodyPr/>
                    <a:lstStyle/>
                    <a:p>
                      <a:pPr algn="l" fontAlgn="b"/>
                      <a:r>
                        <a:rPr lang="en-US" sz="1200" b="0" i="0" u="none" strike="noStrike">
                          <a:solidFill>
                            <a:srgbClr val="000000"/>
                          </a:solidFill>
                          <a:effectLst/>
                          <a:latin typeface="Calibri" panose="020F0502020204030204" pitchFamily="34" charset="0"/>
                        </a:rPr>
                        <a:t>Cincinatti Children's Hospital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1" i="0" u="none" strike="noStrike">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581287837"/>
                  </a:ext>
                </a:extLst>
              </a:tr>
              <a:tr h="373074">
                <a:tc>
                  <a:txBody>
                    <a:bodyPr/>
                    <a:lstStyle/>
                    <a:p>
                      <a:pPr algn="l" fontAlgn="b"/>
                      <a:r>
                        <a:rPr lang="en-US" sz="1200" b="0" i="0" u="none" strike="noStrike" dirty="0">
                          <a:solidFill>
                            <a:srgbClr val="000000"/>
                          </a:solidFill>
                          <a:effectLst/>
                          <a:latin typeface="Calibri" panose="020F0502020204030204" pitchFamily="34" charset="0"/>
                        </a:rPr>
                        <a:t>National Jewish Health</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endParaRPr lang="en-US" sz="2000" b="1" i="0" u="none" strike="noStrike" dirty="0">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extLst>
                  <a:ext uri="{0D108BD9-81ED-4DB2-BD59-A6C34878D82A}">
                    <a16:rowId xmlns:a16="http://schemas.microsoft.com/office/drawing/2014/main" val="4087600132"/>
                  </a:ext>
                </a:extLst>
              </a:tr>
              <a:tr h="373074">
                <a:tc>
                  <a:txBody>
                    <a:bodyPr/>
                    <a:lstStyle/>
                    <a:p>
                      <a:pPr algn="l" fontAlgn="b"/>
                      <a:r>
                        <a:rPr lang="en-US" sz="1200" b="0" i="0" u="none" strike="noStrike">
                          <a:solidFill>
                            <a:srgbClr val="000000"/>
                          </a:solidFill>
                          <a:effectLst/>
                          <a:latin typeface="Calibri" panose="020F0502020204030204" pitchFamily="34" charset="0"/>
                        </a:rPr>
                        <a:t>Nationwide Children's Hospital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dirty="0">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1" i="0" u="none" strike="noStrike">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3268191472"/>
                  </a:ext>
                </a:extLst>
              </a:tr>
              <a:tr h="373074">
                <a:tc>
                  <a:txBody>
                    <a:bodyPr/>
                    <a:lstStyle/>
                    <a:p>
                      <a:pPr algn="l" fontAlgn="b"/>
                      <a:r>
                        <a:rPr lang="en-US" sz="1200" b="0" i="0" u="none" strike="noStrike" dirty="0">
                          <a:solidFill>
                            <a:srgbClr val="000000"/>
                          </a:solidFill>
                          <a:effectLst/>
                          <a:latin typeface="Calibri" panose="020F0502020204030204" pitchFamily="34" charset="0"/>
                        </a:rPr>
                        <a:t>Peyton Manning Children's Hospital </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endParaRPr lang="en-US" sz="2000" b="1" i="0" u="none" strike="noStrike" dirty="0">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extLst>
                  <a:ext uri="{0D108BD9-81ED-4DB2-BD59-A6C34878D82A}">
                    <a16:rowId xmlns:a16="http://schemas.microsoft.com/office/drawing/2014/main" val="1556984549"/>
                  </a:ext>
                </a:extLst>
              </a:tr>
              <a:tr h="373074">
                <a:tc>
                  <a:txBody>
                    <a:bodyPr/>
                    <a:lstStyle/>
                    <a:p>
                      <a:pPr algn="l" fontAlgn="b"/>
                      <a:r>
                        <a:rPr lang="en-US" sz="1200" b="0" i="0" u="none" strike="noStrike">
                          <a:solidFill>
                            <a:srgbClr val="000000"/>
                          </a:solidFill>
                          <a:effectLst/>
                          <a:latin typeface="Calibri" panose="020F0502020204030204" pitchFamily="34" charset="0"/>
                        </a:rPr>
                        <a:t>U. of California, San Diego</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70AD47"/>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2000" b="1" i="0" u="none" strike="noStrike" dirty="0">
                          <a:solidFill>
                            <a:schemeClr val="accent6"/>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endParaRPr lang="en-US" sz="2000" b="1" i="0" u="none" strike="noStrike">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tc>
                  <a:txBody>
                    <a:bodyPr/>
                    <a:lstStyle/>
                    <a:p>
                      <a:pPr algn="ctr" fontAlgn="b"/>
                      <a:r>
                        <a:rPr lang="en-US" sz="1200" b="0" i="0" u="none" strike="noStrike">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DDEBF7"/>
                    </a:solidFill>
                  </a:tcPr>
                </a:tc>
                <a:extLst>
                  <a:ext uri="{0D108BD9-81ED-4DB2-BD59-A6C34878D82A}">
                    <a16:rowId xmlns:a16="http://schemas.microsoft.com/office/drawing/2014/main" val="1385029328"/>
                  </a:ext>
                </a:extLst>
              </a:tr>
              <a:tr h="373074">
                <a:tc>
                  <a:txBody>
                    <a:bodyPr/>
                    <a:lstStyle/>
                    <a:p>
                      <a:pPr algn="l" fontAlgn="b"/>
                      <a:r>
                        <a:rPr lang="en-US" sz="1200" b="0" i="0" u="none" strike="noStrike" dirty="0">
                          <a:solidFill>
                            <a:srgbClr val="000000"/>
                          </a:solidFill>
                          <a:effectLst/>
                          <a:latin typeface="Calibri" panose="020F0502020204030204" pitchFamily="34" charset="0"/>
                        </a:rPr>
                        <a:t>U. of Kentucky Children's Hospital</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ED7D31"/>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2000" b="1" i="0" u="none" strike="noStrike" dirty="0">
                          <a:solidFill>
                            <a:srgbClr val="FF0000"/>
                          </a:solidFill>
                          <a:effectLst/>
                          <a:latin typeface="Calibri" panose="020F0502020204030204" pitchFamily="34" charset="0"/>
                        </a:rPr>
                        <a:t>ᴏ</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8/1/2021</a:t>
                      </a: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endParaRPr lang="en-US" sz="2000" b="1" i="0" u="none" strike="noStrike" dirty="0">
                        <a:solidFill>
                          <a:srgbClr val="70AD47"/>
                        </a:solidFill>
                        <a:effectLst/>
                        <a:latin typeface="Calibri" panose="020F0502020204030204" pitchFamily="34" charset="0"/>
                      </a:endParaRPr>
                    </a:p>
                  </a:txBody>
                  <a:tcPr marL="7824" marR="7824" marT="7824" marB="0" anchor="b">
                    <a:lnL>
                      <a:noFill/>
                    </a:lnL>
                    <a:lnR>
                      <a:noFill/>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tc>
                  <a:txBody>
                    <a:bodyPr/>
                    <a:lstStyle/>
                    <a:p>
                      <a:pPr algn="ctr" fontAlgn="b"/>
                      <a:r>
                        <a:rPr lang="en-US" sz="1200" b="0" i="0" u="none" strike="noStrike" dirty="0">
                          <a:solidFill>
                            <a:srgbClr val="000000"/>
                          </a:solidFill>
                          <a:effectLst/>
                          <a:latin typeface="Calibri" panose="020F0502020204030204" pitchFamily="34" charset="0"/>
                        </a:rPr>
                        <a:t>TBD</a:t>
                      </a:r>
                    </a:p>
                  </a:txBody>
                  <a:tcPr marL="7824" marR="7824" marT="7824" marB="0" anchor="b">
                    <a:lnL>
                      <a:noFill/>
                    </a:lnL>
                    <a:lnR w="6350" cap="flat" cmpd="sng" algn="ctr">
                      <a:solidFill>
                        <a:srgbClr val="9BC2E6"/>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chemeClr val="bg2"/>
                    </a:solidFill>
                  </a:tcPr>
                </a:tc>
                <a:extLst>
                  <a:ext uri="{0D108BD9-81ED-4DB2-BD59-A6C34878D82A}">
                    <a16:rowId xmlns:a16="http://schemas.microsoft.com/office/drawing/2014/main" val="2082553532"/>
                  </a:ext>
                </a:extLst>
              </a:tr>
            </a:tbl>
          </a:graphicData>
        </a:graphic>
      </p:graphicFrame>
    </p:spTree>
    <p:extLst>
      <p:ext uri="{BB962C8B-B14F-4D97-AF65-F5344CB8AC3E}">
        <p14:creationId xmlns:p14="http://schemas.microsoft.com/office/powerpoint/2010/main" val="22907954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5022</TotalTime>
  <Words>999</Words>
  <Application>Microsoft Office PowerPoint</Application>
  <PresentationFormat>Widescreen</PresentationFormat>
  <Paragraphs>254</Paragraphs>
  <Slides>20</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Apple Braille</vt:lpstr>
      <vt:lpstr>Arial</vt:lpstr>
      <vt:lpstr>Calibri</vt:lpstr>
      <vt:lpstr>Calibri Light</vt:lpstr>
      <vt:lpstr>Corbel</vt:lpstr>
      <vt:lpstr>1_Office Theme</vt:lpstr>
      <vt:lpstr>The Recorded Home Oximetry (RHO) Program  Monthly Investigator Meeting</vt:lpstr>
      <vt:lpstr>Site Selection for Implementation Waves</vt:lpstr>
      <vt:lpstr>RHO Program Implementation Timeline: Wave 1 Sites</vt:lpstr>
      <vt:lpstr>RHO Program Implementation Timeline: Wave 2 Sites</vt:lpstr>
      <vt:lpstr>Site Training Planning</vt:lpstr>
      <vt:lpstr>Updates on IRB Approval</vt:lpstr>
      <vt:lpstr>Home Care Companies Providing Masimo RAD 97s</vt:lpstr>
      <vt:lpstr>Regulatory Documents</vt:lpstr>
      <vt:lpstr>Site Progress on Implementation Start-Up</vt:lpstr>
      <vt:lpstr>REDCap User Access Groups</vt:lpstr>
      <vt:lpstr>RHO Implementation Trial Consort Diagram</vt:lpstr>
      <vt:lpstr>Screening and Eligibility</vt:lpstr>
      <vt:lpstr>Identifying Barriers and Growing Pains of Implementing the RHO Program</vt:lpstr>
      <vt:lpstr>Implementation Related Problems</vt:lpstr>
      <vt:lpstr>Current Problems</vt:lpstr>
      <vt:lpstr>Common Questions from Sites</vt:lpstr>
      <vt:lpstr>Common Questions from Sites</vt:lpstr>
      <vt:lpstr>RHO Program Website</vt:lpstr>
      <vt:lpstr>New Training Materials Coming Soon</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Matoshi, Maria</cp:lastModifiedBy>
  <cp:revision>52</cp:revision>
  <dcterms:created xsi:type="dcterms:W3CDTF">2021-03-31T16:28:55Z</dcterms:created>
  <dcterms:modified xsi:type="dcterms:W3CDTF">2021-09-02T19:52:05Z</dcterms:modified>
</cp:coreProperties>
</file>