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89" r:id="rId2"/>
    <p:sldId id="897" r:id="rId3"/>
    <p:sldId id="1294" r:id="rId4"/>
    <p:sldId id="256" r:id="rId5"/>
    <p:sldId id="896" r:id="rId6"/>
    <p:sldId id="1308" r:id="rId7"/>
    <p:sldId id="1309" r:id="rId8"/>
    <p:sldId id="1303" r:id="rId9"/>
    <p:sldId id="878" r:id="rId10"/>
    <p:sldId id="895" r:id="rId11"/>
    <p:sldId id="1295" r:id="rId12"/>
    <p:sldId id="1304" r:id="rId13"/>
    <p:sldId id="1305" r:id="rId14"/>
    <p:sldId id="1306" r:id="rId15"/>
    <p:sldId id="893" r:id="rId16"/>
    <p:sldId id="1307" r:id="rId17"/>
    <p:sldId id="1310" r:id="rId18"/>
    <p:sldId id="1311" r:id="rId19"/>
    <p:sldId id="1312" r:id="rId20"/>
    <p:sldId id="459" r:id="rId21"/>
    <p:sldId id="83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549C"/>
    <a:srgbClr val="3A58A4"/>
    <a:srgbClr val="FFFFFF"/>
    <a:srgbClr val="5AA2AE"/>
    <a:srgbClr val="9B69BC"/>
    <a:srgbClr val="6699FF"/>
    <a:srgbClr val="864DAD"/>
    <a:srgbClr val="404A5C"/>
    <a:srgbClr val="230871"/>
    <a:srgbClr val="5757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D55F21-09E8-41A6-8F47-0B8B78BCF142}" v="13" dt="2021-11-04T16:37:58.8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00" autoAdjust="0"/>
    <p:restoredTop sz="89048" autoAdjust="0"/>
  </p:normalViewPr>
  <p:slideViewPr>
    <p:cSldViewPr snapToGrid="0">
      <p:cViewPr varScale="1">
        <p:scale>
          <a:sx n="103" d="100"/>
          <a:sy n="103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umassmemorial.org\umass\NICUResearch\Implementation%20Project\Data%20Analysis\Enrollment\RHO%20Enrollment%20RunChar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umassmemorial.org\umass\NICUResearch\Implementation%20Project\Data%20Analysis\Problems%20Log\RHO%20Implementation%20Log%20of%20Problem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3.xml"/><Relationship Id="rId4" Type="http://schemas.openxmlformats.org/officeDocument/2006/relationships/oleObject" Target="file:///\\umassmemorial.org\umass\NICUResearch\Implementation%20Project\Data%20Analysis\Deviation%20Types\Deviation%20Types%201.3.2022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umassmemorial.org\umass\NICUResearch\Implementation%20Project\Program%20Planning\Monthly%20Site%20Reports\Monthly%20Reports%20Excels\6.%20Compliance%20(1.3.2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rgbClr val="22549C"/>
                </a:solidFill>
                <a:latin typeface="Apple Braille"/>
                <a:ea typeface="+mn-ea"/>
                <a:cs typeface="+mn-cs"/>
              </a:defRPr>
            </a:pPr>
            <a:r>
              <a:rPr lang="en-US" sz="4000" b="0" dirty="0">
                <a:solidFill>
                  <a:srgbClr val="22549C"/>
                </a:solidFill>
              </a:rPr>
              <a:t>Site Start Up Progress</a:t>
            </a:r>
          </a:p>
        </c:rich>
      </c:tx>
      <c:layout>
        <c:manualLayout>
          <c:xMode val="edge"/>
          <c:yMode val="edge"/>
          <c:x val="0.32849909776902891"/>
          <c:y val="4.12892129282950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22549C"/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868922244094484"/>
          <c:y val="0.28270697534657707"/>
          <c:w val="0.63334219160104988"/>
          <c:h val="0.6568180689019895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Simplified!$B$1</c:f>
              <c:strCache>
                <c:ptCount val="1"/>
                <c:pt idx="0">
                  <c:v>Executed Contract</c:v>
                </c:pt>
              </c:strCache>
            </c:strRef>
          </c:tx>
          <c:spPr>
            <a:solidFill>
              <a:srgbClr val="BC73F3"/>
            </a:solidFill>
            <a:ln w="285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C73F3">
                  <a:alpha val="15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58-49B9-8684-A511D8D81DDC}"/>
              </c:ext>
            </c:extLst>
          </c:dPt>
          <c:dPt>
            <c:idx val="1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558-49B9-8684-A511D8D81DDC}"/>
              </c:ext>
            </c:extLst>
          </c:dPt>
          <c:dPt>
            <c:idx val="4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558-49B9-8684-A511D8D81DDC}"/>
              </c:ext>
            </c:extLst>
          </c:dPt>
          <c:dPt>
            <c:idx val="5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558-49B9-8684-A511D8D81DDC}"/>
              </c:ext>
            </c:extLst>
          </c:dPt>
          <c:dPt>
            <c:idx val="6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558-49B9-8684-A511D8D81DDC}"/>
              </c:ext>
            </c:extLst>
          </c:dPt>
          <c:dPt>
            <c:idx val="7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558-49B9-8684-A511D8D81DDC}"/>
              </c:ext>
            </c:extLst>
          </c:dPt>
          <c:dPt>
            <c:idx val="9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558-49B9-8684-A511D8D81DDC}"/>
              </c:ext>
            </c:extLst>
          </c:dPt>
          <c:dPt>
            <c:idx val="10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Simplified!$B$2:$B$15</c:f>
              <c:numCache>
                <c:formatCode>0%</c:formatCode>
                <c:ptCount val="14"/>
                <c:pt idx="0">
                  <c:v>0.33</c:v>
                </c:pt>
                <c:pt idx="1">
                  <c:v>0.33</c:v>
                </c:pt>
                <c:pt idx="2">
                  <c:v>0.33</c:v>
                </c:pt>
                <c:pt idx="3">
                  <c:v>0.33</c:v>
                </c:pt>
                <c:pt idx="4">
                  <c:v>0.33</c:v>
                </c:pt>
                <c:pt idx="5">
                  <c:v>0.33</c:v>
                </c:pt>
                <c:pt idx="6">
                  <c:v>0.33</c:v>
                </c:pt>
                <c:pt idx="7">
                  <c:v>0.33</c:v>
                </c:pt>
                <c:pt idx="8">
                  <c:v>0.33</c:v>
                </c:pt>
                <c:pt idx="9">
                  <c:v>0.33</c:v>
                </c:pt>
                <c:pt idx="10">
                  <c:v>0.33</c:v>
                </c:pt>
                <c:pt idx="11">
                  <c:v>0.33</c:v>
                </c:pt>
                <c:pt idx="12">
                  <c:v>0.33</c:v>
                </c:pt>
                <c:pt idx="13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558-49B9-8684-A511D8D81DDC}"/>
            </c:ext>
          </c:extLst>
        </c:ser>
        <c:ser>
          <c:idx val="1"/>
          <c:order val="1"/>
          <c:tx>
            <c:strRef>
              <c:f>Simplified!$C$1</c:f>
              <c:strCache>
                <c:ptCount val="1"/>
                <c:pt idx="0">
                  <c:v>IRB Approval</c:v>
                </c:pt>
              </c:strCache>
            </c:strRef>
          </c:tx>
          <c:spPr>
            <a:solidFill>
              <a:schemeClr val="accent3"/>
            </a:solidFill>
            <a:ln w="28575"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bg2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1558-49B9-8684-A511D8D81DDC}"/>
              </c:ext>
            </c:extLst>
          </c:dPt>
          <c:dPt>
            <c:idx val="3"/>
            <c:invertIfNegative val="0"/>
            <c:bubble3D val="0"/>
            <c:spPr>
              <a:solidFill>
                <a:srgbClr val="7F8FA9">
                  <a:lumMod val="20000"/>
                  <a:lumOff val="80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1558-49B9-8684-A511D8D81DDC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1558-49B9-8684-A511D8D81DDC}"/>
              </c:ext>
            </c:extLst>
          </c:dPt>
          <c:dPt>
            <c:idx val="6"/>
            <c:invertIfNegative val="0"/>
            <c:bubble3D val="0"/>
            <c:spPr>
              <a:solidFill>
                <a:srgbClr val="7F8FA9">
                  <a:lumMod val="20000"/>
                  <a:lumOff val="80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E-1A58-4183-AB67-AD1EEDDB0DE3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2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1558-49B9-8684-A511D8D81DDC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1558-49B9-8684-A511D8D81DDC}"/>
              </c:ext>
            </c:extLst>
          </c:dPt>
          <c:dPt>
            <c:idx val="13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C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Simplified!$C$2:$C$15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1558-49B9-8684-A511D8D81DDC}"/>
            </c:ext>
          </c:extLst>
        </c:ser>
        <c:ser>
          <c:idx val="2"/>
          <c:order val="2"/>
          <c:tx>
            <c:strRef>
              <c:f>Simplified!$D$1</c:f>
              <c:strCache>
                <c:ptCount val="1"/>
                <c:pt idx="0">
                  <c:v>Equipment Available</c:v>
                </c:pt>
              </c:strCache>
            </c:strRef>
          </c:tx>
          <c:spPr>
            <a:solidFill>
              <a:srgbClr val="6699FF"/>
            </a:solidFill>
            <a:ln w="28575"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rgbClr val="6699FF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Simplified!$D$2:$D$15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1558-49B9-8684-A511D8D81D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76403471"/>
        <c:axId val="1476385999"/>
      </c:barChart>
      <c:catAx>
        <c:axId val="14764034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ple Braille"/>
                <a:ea typeface="+mn-ea"/>
                <a:cs typeface="+mn-cs"/>
              </a:defRPr>
            </a:pPr>
            <a:endParaRPr lang="en-US"/>
          </a:p>
        </c:txPr>
        <c:crossAx val="1476385999"/>
        <c:crosses val="autoZero"/>
        <c:auto val="1"/>
        <c:lblAlgn val="ctr"/>
        <c:lblOffset val="100"/>
        <c:noMultiLvlLbl val="0"/>
      </c:catAx>
      <c:valAx>
        <c:axId val="1476385999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476403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577936351706035"/>
          <c:y val="0.20698616347359344"/>
          <c:w val="0.75808511573779835"/>
          <c:h val="5.52097934595198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 sz="1400">
          <a:latin typeface="Apple Braille"/>
        </a:defRPr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/>
              <a:t>Recorded Home Oximetry Program</a:t>
            </a:r>
            <a:r>
              <a:rPr lang="en-US" sz="2400" baseline="0"/>
              <a:t> </a:t>
            </a:r>
            <a:r>
              <a:rPr lang="en-US" sz="2400"/>
              <a:t>Implementation Trial</a:t>
            </a:r>
            <a:r>
              <a:rPr lang="en-US" sz="2400" baseline="0"/>
              <a:t> </a:t>
            </a:r>
            <a:r>
              <a:rPr lang="en-US" sz="2400"/>
              <a:t>Enrollment</a:t>
            </a:r>
          </a:p>
          <a:p>
            <a:pPr>
              <a:defRPr/>
            </a:pPr>
            <a:r>
              <a:rPr lang="en-US" sz="1800"/>
              <a:t>(July 2021 to Present)</a:t>
            </a:r>
          </a:p>
        </c:rich>
      </c:tx>
      <c:layout>
        <c:manualLayout>
          <c:xMode val="edge"/>
          <c:yMode val="edge"/>
          <c:x val="0.14588741444066144"/>
          <c:y val="8.8799930127367796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5842150857696508E-2"/>
          <c:y val="0.13901124590525171"/>
          <c:w val="0.89298325013611024"/>
          <c:h val="0.75069379579367346"/>
        </c:manualLayout>
      </c:layout>
      <c:lineChart>
        <c:grouping val="standard"/>
        <c:varyColors val="0"/>
        <c:ser>
          <c:idx val="0"/>
          <c:order val="0"/>
          <c:tx>
            <c:strRef>
              <c:f>'Participants Enrolled c Char'!$B$1</c:f>
              <c:strCache>
                <c:ptCount val="1"/>
                <c:pt idx="0">
                  <c:v>Participants Enrolled</c:v>
                </c:pt>
              </c:strCache>
            </c:strRef>
          </c:tx>
          <c:spPr>
            <a:ln w="5080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1.6830826932218693E-3"/>
                  <c:y val="6.965435438325465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BCH &amp; MGH initiated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500-4A83-921E-0EB3B87FBF22}"/>
                </c:ext>
              </c:extLst>
            </c:dLbl>
            <c:dLbl>
              <c:idx val="1"/>
              <c:layout>
                <c:manualLayout>
                  <c:x val="0"/>
                  <c:y val="-2.636535230887394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UMB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500-4A83-921E-0EB3B87FBF22}"/>
                </c:ext>
              </c:extLst>
            </c:dLbl>
            <c:dLbl>
              <c:idx val="4"/>
              <c:layout>
                <c:manualLayout>
                  <c:x val="-9.2651676105559577E-2"/>
                  <c:y val="-0.1078299906327373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4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0" i="0" u="none" strike="noStrike" kern="1200" baseline="0" dirty="0">
                        <a:solidFill>
                          <a:prstClr val="black"/>
                        </a:solidFill>
                      </a:rPr>
                      <a:t>ACH, RCH &amp; MFCH initiated enrollment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452445029796979"/>
                      <c:h val="7.755180057710169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6500-4A83-921E-0EB3B87FBF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'Participants Enrolled c Char'!$A$2:$A$8</c:f>
              <c:strCache>
                <c:ptCount val="7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</c:strCache>
            </c:strRef>
          </c:cat>
          <c:val>
            <c:numRef>
              <c:f>'Participants Enrolled c Char'!$B$2:$B$8</c:f>
              <c:numCache>
                <c:formatCode>General</c:formatCode>
                <c:ptCount val="7"/>
                <c:pt idx="0">
                  <c:v>3</c:v>
                </c:pt>
                <c:pt idx="1">
                  <c:v>3</c:v>
                </c:pt>
                <c:pt idx="2">
                  <c:v>1</c:v>
                </c:pt>
                <c:pt idx="3">
                  <c:v>3</c:v>
                </c:pt>
                <c:pt idx="4">
                  <c:v>7</c:v>
                </c:pt>
                <c:pt idx="5">
                  <c:v>1</c:v>
                </c:pt>
                <c:pt idx="6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500-4A83-921E-0EB3B87FBF22}"/>
            </c:ext>
          </c:extLst>
        </c:ser>
        <c:ser>
          <c:idx val="1"/>
          <c:order val="1"/>
          <c:tx>
            <c:strRef>
              <c:f>'Participants Enrolled c Char'!$C$1</c:f>
              <c:strCache>
                <c:ptCount val="1"/>
                <c:pt idx="0">
                  <c:v>UCL</c:v>
                </c:pt>
              </c:strCache>
            </c:strRef>
          </c:tx>
          <c:spPr>
            <a:ln w="15875">
              <a:solidFill>
                <a:srgbClr val="7F8FA9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71508497915888136"/>
                  <c:y val="-3.1174285803681333E-2"/>
                </c:manualLayout>
              </c:layout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 sz="1400"/>
                      <a:t>UCL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500-4A83-921E-0EB3B87FBF22}"/>
                </c:ext>
              </c:extLst>
            </c:dLbl>
            <c:dLbl>
              <c:idx val="2"/>
              <c:layout>
                <c:manualLayout>
                  <c:x val="0.49756890366804185"/>
                  <c:y val="-3.1141514471508886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500-4A83-921E-0EB3B87FBF22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Char'!$A$2:$A$8</c:f>
              <c:strCache>
                <c:ptCount val="7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</c:strCache>
            </c:strRef>
          </c:cat>
          <c:val>
            <c:numRef>
              <c:f>'Participants Enrolled c Char'!$C$2:$C$8</c:f>
              <c:numCache>
                <c:formatCode>0.00</c:formatCode>
                <c:ptCount val="7"/>
                <c:pt idx="0">
                  <c:v>8.7236760887640799</c:v>
                </c:pt>
                <c:pt idx="1">
                  <c:v>8.7236760887640799</c:v>
                </c:pt>
                <c:pt idx="2">
                  <c:v>8.7236760887640799</c:v>
                </c:pt>
                <c:pt idx="3">
                  <c:v>8.7236760887640799</c:v>
                </c:pt>
                <c:pt idx="4">
                  <c:v>8.7236760887640799</c:v>
                </c:pt>
                <c:pt idx="5">
                  <c:v>8.7236760887640799</c:v>
                </c:pt>
                <c:pt idx="6" formatCode="General">
                  <c:v>8.7236760887640799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6500-4A83-921E-0EB3B87FBF22}"/>
            </c:ext>
          </c:extLst>
        </c:ser>
        <c:ser>
          <c:idx val="2"/>
          <c:order val="2"/>
          <c:tx>
            <c:strRef>
              <c:f>'Participants Enrolled c Char'!$D$1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A5A5A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Char'!$A$2:$A$8</c:f>
              <c:strCache>
                <c:ptCount val="7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</c:strCache>
            </c:strRef>
          </c:cat>
          <c:val>
            <c:numRef>
              <c:f>'Participants Enrolled c Char'!$D$2:$D$6</c:f>
              <c:numCache>
                <c:formatCode>0.00</c:formatCode>
                <c:ptCount val="5"/>
                <c:pt idx="0">
                  <c:v>6.9110221544141481</c:v>
                </c:pt>
                <c:pt idx="1">
                  <c:v>6.9110221544141481</c:v>
                </c:pt>
                <c:pt idx="2">
                  <c:v>6.9110221544141481</c:v>
                </c:pt>
                <c:pt idx="3">
                  <c:v>6.9110221544141481</c:v>
                </c:pt>
                <c:pt idx="4">
                  <c:v>6.9110221544141481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6500-4A83-921E-0EB3B87FBF22}"/>
            </c:ext>
          </c:extLst>
        </c:ser>
        <c:ser>
          <c:idx val="3"/>
          <c:order val="3"/>
          <c:tx>
            <c:strRef>
              <c:f>'Participants Enrolled c Char'!$E$1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FFC00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Char'!$A$2:$A$8</c:f>
              <c:strCache>
                <c:ptCount val="7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</c:strCache>
            </c:strRef>
          </c:cat>
          <c:val>
            <c:numRef>
              <c:f>'Participants Enrolled c Char'!$E$2:$E$6</c:f>
              <c:numCache>
                <c:formatCode>0.00</c:formatCode>
                <c:ptCount val="5"/>
                <c:pt idx="0">
                  <c:v>5.0983682200642173</c:v>
                </c:pt>
                <c:pt idx="1">
                  <c:v>5.0983682200642173</c:v>
                </c:pt>
                <c:pt idx="2">
                  <c:v>5.0983682200642173</c:v>
                </c:pt>
                <c:pt idx="3">
                  <c:v>5.0983682200642173</c:v>
                </c:pt>
                <c:pt idx="4" formatCode="General">
                  <c:v>5.0983682200642173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6500-4A83-921E-0EB3B87FBF22}"/>
            </c:ext>
          </c:extLst>
        </c:ser>
        <c:ser>
          <c:idx val="4"/>
          <c:order val="4"/>
          <c:tx>
            <c:strRef>
              <c:f>'Participants Enrolled c Char'!$F$1</c:f>
              <c:strCache>
                <c:ptCount val="1"/>
                <c:pt idx="0">
                  <c:v>Average</c:v>
                </c:pt>
              </c:strCache>
            </c:strRef>
          </c:tx>
          <c:spPr>
            <a:ln w="44450">
              <a:solidFill>
                <a:schemeClr val="accent5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7201829881253925"/>
                  <c:y val="-3.2885957691765444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6500-4A83-921E-0EB3B87FBF22}"/>
                </c:ext>
              </c:extLst>
            </c:dLbl>
            <c:dLbl>
              <c:idx val="2"/>
              <c:layout>
                <c:manualLayout>
                  <c:x val="0.49954305390765669"/>
                  <c:y val="-3.0654393086049659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500-4A83-921E-0EB3B87FBF22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Char'!$A$2:$A$8</c:f>
              <c:strCache>
                <c:ptCount val="7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</c:strCache>
            </c:strRef>
          </c:cat>
          <c:val>
            <c:numRef>
              <c:f>'Participants Enrolled c Char'!$F$2:$F$8</c:f>
              <c:numCache>
                <c:formatCode>0.00</c:formatCode>
                <c:ptCount val="7"/>
                <c:pt idx="0">
                  <c:v>3.2857142857142856</c:v>
                </c:pt>
                <c:pt idx="1">
                  <c:v>3.2857142857142856</c:v>
                </c:pt>
                <c:pt idx="2">
                  <c:v>3.2857142857142856</c:v>
                </c:pt>
                <c:pt idx="3">
                  <c:v>3.2857142857142856</c:v>
                </c:pt>
                <c:pt idx="4">
                  <c:v>3.2857142857142856</c:v>
                </c:pt>
                <c:pt idx="5">
                  <c:v>3.2857142857142856</c:v>
                </c:pt>
                <c:pt idx="6">
                  <c:v>3.2857142857142856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6500-4A83-921E-0EB3B87FBF22}"/>
            </c:ext>
          </c:extLst>
        </c:ser>
        <c:ser>
          <c:idx val="5"/>
          <c:order val="5"/>
          <c:tx>
            <c:strRef>
              <c:f>'Participants Enrolled c Char'!$G$1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0AD47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Char'!$A$2:$A$8</c:f>
              <c:strCache>
                <c:ptCount val="7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</c:strCache>
            </c:strRef>
          </c:cat>
          <c:val>
            <c:numRef>
              <c:f>'Participants Enrolled c Char'!$G$2:$G$6</c:f>
              <c:numCache>
                <c:formatCode>0.00</c:formatCode>
                <c:ptCount val="5"/>
                <c:pt idx="0">
                  <c:v>1.4730603513643541</c:v>
                </c:pt>
                <c:pt idx="1">
                  <c:v>1.4730603513643541</c:v>
                </c:pt>
                <c:pt idx="2">
                  <c:v>1.4730603513643541</c:v>
                </c:pt>
                <c:pt idx="3">
                  <c:v>1.4730603513643541</c:v>
                </c:pt>
                <c:pt idx="4">
                  <c:v>1.4730603513643541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6500-4A83-921E-0EB3B87FBF22}"/>
            </c:ext>
          </c:extLst>
        </c:ser>
        <c:ser>
          <c:idx val="6"/>
          <c:order val="6"/>
          <c:tx>
            <c:strRef>
              <c:f>'Participants Enrolled c Char'!$H$1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5B9BD5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Char'!$A$2:$A$8</c:f>
              <c:strCache>
                <c:ptCount val="7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</c:strCache>
            </c:strRef>
          </c:cat>
          <c:val>
            <c:numRef>
              <c:f>'Participants Enrolled c Char'!$H$2:$H$6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6500-4A83-921E-0EB3B87FBF22}"/>
            </c:ext>
          </c:extLst>
        </c:ser>
        <c:ser>
          <c:idx val="7"/>
          <c:order val="7"/>
          <c:tx>
            <c:strRef>
              <c:f>'Participants Enrolled c Char'!$I$1</c:f>
              <c:strCache>
                <c:ptCount val="1"/>
                <c:pt idx="0">
                  <c:v>LCL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cat>
            <c:strRef>
              <c:f>'Participants Enrolled c Char'!$A$2:$A$8</c:f>
              <c:strCache>
                <c:ptCount val="7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</c:strCache>
            </c:strRef>
          </c:cat>
          <c:val>
            <c:numRef>
              <c:f>'Participants Enrolled c Char'!$I$2:$I$6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6500-4A83-921E-0EB3B87FBF22}"/>
            </c:ext>
          </c:extLst>
        </c:ser>
        <c:ser>
          <c:idx val="8"/>
          <c:order val="8"/>
          <c:tx>
            <c:strRef>
              <c:f>'Participants Enrolled c Char'!$K$1</c:f>
              <c:strCache>
                <c:ptCount val="1"/>
                <c:pt idx="0">
                  <c:v>Projected Enrollment</c:v>
                </c:pt>
              </c:strCache>
            </c:strRef>
          </c:tx>
          <c:spPr>
            <a:ln w="44450">
              <a:solidFill>
                <a:schemeClr val="accent5">
                  <a:lumMod val="75000"/>
                </a:schemeClr>
              </a:solidFill>
              <a:prstDash val="solid"/>
            </a:ln>
          </c:spPr>
          <c:marker>
            <c:symbol val="none"/>
          </c:marker>
          <c:dLbls>
            <c:dLbl>
              <c:idx val="1"/>
              <c:layout>
                <c:manualLayout>
                  <c:x val="0.42791436992271975"/>
                  <c:y val="-0.4188442615149575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Projected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6500-4A83-921E-0EB3B87FBF2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Char'!$A$2:$A$8</c:f>
              <c:strCache>
                <c:ptCount val="7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</c:strCache>
            </c:strRef>
          </c:cat>
          <c:val>
            <c:numRef>
              <c:f>'Participants Enrolled c Char'!$K$2:$K$8</c:f>
              <c:numCache>
                <c:formatCode>General</c:formatCode>
                <c:ptCount val="7"/>
                <c:pt idx="0">
                  <c:v>3.8</c:v>
                </c:pt>
                <c:pt idx="1">
                  <c:v>4.3</c:v>
                </c:pt>
                <c:pt idx="2">
                  <c:v>4.3</c:v>
                </c:pt>
                <c:pt idx="3">
                  <c:v>14.9</c:v>
                </c:pt>
                <c:pt idx="4">
                  <c:v>14.9</c:v>
                </c:pt>
                <c:pt idx="5">
                  <c:v>14.9</c:v>
                </c:pt>
                <c:pt idx="6">
                  <c:v>14.9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6500-4A83-921E-0EB3B87FBF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2508960"/>
        <c:axId val="1912527264"/>
      </c:lineChart>
      <c:catAx>
        <c:axId val="19125089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NICU Discharge Month - 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912527264"/>
        <c:crosses val="autoZero"/>
        <c:auto val="0"/>
        <c:lblAlgn val="ctr"/>
        <c:lblOffset val="100"/>
        <c:noMultiLvlLbl val="0"/>
      </c:catAx>
      <c:valAx>
        <c:axId val="191252726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Participants Followed</a:t>
                </a:r>
                <a:r>
                  <a:rPr lang="en-US" sz="1600" baseline="0"/>
                  <a:t> by the RHO Program</a:t>
                </a:r>
                <a:endParaRPr lang="en-US" sz="1600"/>
              </a:p>
            </c:rich>
          </c:tx>
          <c:layout>
            <c:manualLayout>
              <c:xMode val="edge"/>
              <c:yMode val="edge"/>
              <c:x val="1.3429297421356221E-2"/>
              <c:y val="0.2227167908887985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912508960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 sz="14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/>
              <a:t>Recorded Home Oximetry Implementation Trial</a:t>
            </a:r>
            <a:r>
              <a:rPr lang="en-US" sz="1800" baseline="0"/>
              <a:t> Related Barriers and Problems</a:t>
            </a:r>
            <a:endParaRPr lang="en-US" sz="1800"/>
          </a:p>
        </c:rich>
      </c:tx>
      <c:layout>
        <c:manualLayout>
          <c:xMode val="edge"/>
          <c:yMode val="edge"/>
          <c:x val="0.14585262286100817"/>
          <c:y val="2.257696612190929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6147378994763152E-2"/>
          <c:y val="0.16680605260215833"/>
          <c:w val="0.8550535237584459"/>
          <c:h val="0.680155696131023"/>
        </c:manualLayout>
      </c:layout>
      <c:lineChart>
        <c:grouping val="standard"/>
        <c:varyColors val="0"/>
        <c:ser>
          <c:idx val="0"/>
          <c:order val="0"/>
          <c:tx>
            <c:strRef>
              <c:f>'Problem Count c Chart'!$B$1</c:f>
              <c:strCache>
                <c:ptCount val="1"/>
                <c:pt idx="0">
                  <c:v>Problem Count</c:v>
                </c:pt>
              </c:strCache>
            </c:strRef>
          </c:tx>
          <c:spPr>
            <a:ln w="3810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38100">
                <a:solidFill>
                  <a:srgbClr val="864DAD"/>
                </a:solidFill>
                <a:prstDash val="solid"/>
              </a:ln>
            </c:spPr>
          </c:marker>
          <c:cat>
            <c:numRef>
              <c:f>'Problem Count c Chart'!$A$2:$A$8</c:f>
              <c:numCache>
                <c:formatCode>mmm\-yy</c:formatCode>
                <c:ptCount val="7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</c:numCache>
            </c:numRef>
          </c:cat>
          <c:val>
            <c:numRef>
              <c:f>'Problem Count c Chart'!$B$2:$B$8</c:f>
              <c:numCache>
                <c:formatCode>General</c:formatCode>
                <c:ptCount val="7"/>
                <c:pt idx="0">
                  <c:v>1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5</c:v>
                </c:pt>
                <c:pt idx="5">
                  <c:v>4</c:v>
                </c:pt>
                <c:pt idx="6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29-47BE-BB10-9CA63B89AC81}"/>
            </c:ext>
          </c:extLst>
        </c:ser>
        <c:ser>
          <c:idx val="1"/>
          <c:order val="1"/>
          <c:tx>
            <c:strRef>
              <c:f>'Problem Count c Chart'!$C$1</c:f>
              <c:strCache>
                <c:ptCount val="1"/>
                <c:pt idx="0">
                  <c:v>UCL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0666016439747807"/>
                  <c:y val="-2.5461405634404868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C29-47BE-BB10-9CA63B89AC81}"/>
                </c:ext>
              </c:extLst>
            </c:dLbl>
            <c:dLbl>
              <c:idx val="2"/>
              <c:layout>
                <c:manualLayout>
                  <c:x val="0.43913288820449231"/>
                  <c:y val="-2.7681967779133693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C29-47BE-BB10-9CA63B89AC8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Chart'!$A$2:$A$8</c:f>
              <c:numCache>
                <c:formatCode>mmm\-yy</c:formatCode>
                <c:ptCount val="7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</c:numCache>
            </c:numRef>
          </c:cat>
          <c:val>
            <c:numRef>
              <c:f>'Problem Count c Chart'!$C$2:$C$8</c:f>
              <c:numCache>
                <c:formatCode>0.00</c:formatCode>
                <c:ptCount val="7"/>
                <c:pt idx="0">
                  <c:v>8.9834920272067365</c:v>
                </c:pt>
                <c:pt idx="1">
                  <c:v>8.9834920272067365</c:v>
                </c:pt>
                <c:pt idx="2">
                  <c:v>8.9834920272067365</c:v>
                </c:pt>
                <c:pt idx="3">
                  <c:v>8.9834920272067365</c:v>
                </c:pt>
                <c:pt idx="4" formatCode="General">
                  <c:v>8.9834920272067365</c:v>
                </c:pt>
                <c:pt idx="5" formatCode="General">
                  <c:v>8.9834920272067365</c:v>
                </c:pt>
                <c:pt idx="6" formatCode="General">
                  <c:v>8.9834920272067365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C29-47BE-BB10-9CA63B89AC81}"/>
            </c:ext>
          </c:extLst>
        </c:ser>
        <c:ser>
          <c:idx val="2"/>
          <c:order val="2"/>
          <c:tx>
            <c:strRef>
              <c:f>'Problem Count c Chart'!$D$1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Chart'!$A$2:$A$8</c:f>
              <c:numCache>
                <c:formatCode>mmm\-yy</c:formatCode>
                <c:ptCount val="7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</c:numCache>
            </c:numRef>
          </c:cat>
          <c:val>
            <c:numRef>
              <c:f>'Problem Count c Chart'!$D$2:$D$8</c:f>
              <c:numCache>
                <c:formatCode>0.00</c:formatCode>
                <c:ptCount val="7"/>
                <c:pt idx="0">
                  <c:v>7.1318518276616345</c:v>
                </c:pt>
                <c:pt idx="1">
                  <c:v>7.1318518276616345</c:v>
                </c:pt>
                <c:pt idx="2">
                  <c:v>7.1318518276616345</c:v>
                </c:pt>
                <c:pt idx="3">
                  <c:v>7.1318518276616345</c:v>
                </c:pt>
                <c:pt idx="4" formatCode="General">
                  <c:v>7.1318518276616345</c:v>
                </c:pt>
                <c:pt idx="5" formatCode="General">
                  <c:v>7.1318518276616345</c:v>
                </c:pt>
                <c:pt idx="6" formatCode="General">
                  <c:v>7.1318518276616345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C29-47BE-BB10-9CA63B89AC81}"/>
            </c:ext>
          </c:extLst>
        </c:ser>
        <c:ser>
          <c:idx val="3"/>
          <c:order val="3"/>
          <c:tx>
            <c:strRef>
              <c:f>'Problem Count c Chart'!$E$1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Chart'!$A$2:$A$8</c:f>
              <c:numCache>
                <c:formatCode>mmm\-yy</c:formatCode>
                <c:ptCount val="7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</c:numCache>
            </c:numRef>
          </c:cat>
          <c:val>
            <c:numRef>
              <c:f>'Problem Count c Chart'!$E$2:$E$8</c:f>
              <c:numCache>
                <c:formatCode>0.00</c:formatCode>
                <c:ptCount val="7"/>
                <c:pt idx="0">
                  <c:v>5.2802116281165308</c:v>
                </c:pt>
                <c:pt idx="1">
                  <c:v>5.2802116281165308</c:v>
                </c:pt>
                <c:pt idx="2">
                  <c:v>5.2802116281165308</c:v>
                </c:pt>
                <c:pt idx="3">
                  <c:v>5.2802116281165308</c:v>
                </c:pt>
                <c:pt idx="4" formatCode="General">
                  <c:v>5.2802116281165308</c:v>
                </c:pt>
                <c:pt idx="5" formatCode="General">
                  <c:v>5.2802116281165308</c:v>
                </c:pt>
                <c:pt idx="6" formatCode="General">
                  <c:v>5.2802116281165308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C29-47BE-BB10-9CA63B89AC81}"/>
            </c:ext>
          </c:extLst>
        </c:ser>
        <c:ser>
          <c:idx val="4"/>
          <c:order val="4"/>
          <c:tx>
            <c:strRef>
              <c:f>'Problem Count c Chart'!$F$1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4925">
              <a:solidFill>
                <a:srgbClr val="5AA2AE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1516067897528328"/>
                  <c:y val="-2.546144479458591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7C29-47BE-BB10-9CA63B89AC81}"/>
                </c:ext>
              </c:extLst>
            </c:dLbl>
            <c:dLbl>
              <c:idx val="2"/>
              <c:layout>
                <c:manualLayout>
                  <c:x val="0.43897302676168037"/>
                  <c:y val="-2.5111393526198168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C29-47BE-BB10-9CA63B89AC8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Chart'!$A$2:$A$8</c:f>
              <c:numCache>
                <c:formatCode>mmm\-yy</c:formatCode>
                <c:ptCount val="7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</c:numCache>
            </c:numRef>
          </c:cat>
          <c:val>
            <c:numRef>
              <c:f>'Problem Count c Chart'!$F$2:$F$8</c:f>
              <c:numCache>
                <c:formatCode>0.00</c:formatCode>
                <c:ptCount val="7"/>
                <c:pt idx="0">
                  <c:v>3.4285714285714284</c:v>
                </c:pt>
                <c:pt idx="1">
                  <c:v>3.4285714285714284</c:v>
                </c:pt>
                <c:pt idx="2">
                  <c:v>3.4285714285714284</c:v>
                </c:pt>
                <c:pt idx="3">
                  <c:v>3.4285714285714284</c:v>
                </c:pt>
                <c:pt idx="4">
                  <c:v>3.4285714285714284</c:v>
                </c:pt>
                <c:pt idx="5">
                  <c:v>3.4285714285714284</c:v>
                </c:pt>
                <c:pt idx="6" formatCode="General">
                  <c:v>3.4285714285714284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7C29-47BE-BB10-9CA63B89AC81}"/>
            </c:ext>
          </c:extLst>
        </c:ser>
        <c:ser>
          <c:idx val="5"/>
          <c:order val="5"/>
          <c:tx>
            <c:strRef>
              <c:f>'Problem Count c Chart'!$G$1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Chart'!$A$2:$A$8</c:f>
              <c:numCache>
                <c:formatCode>mmm\-yy</c:formatCode>
                <c:ptCount val="7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</c:numCache>
            </c:numRef>
          </c:cat>
          <c:val>
            <c:numRef>
              <c:f>'Problem Count c Chart'!$G$2:$G$8</c:f>
              <c:numCache>
                <c:formatCode>0.00</c:formatCode>
                <c:ptCount val="7"/>
                <c:pt idx="0">
                  <c:v>1.5769312290263255</c:v>
                </c:pt>
                <c:pt idx="1">
                  <c:v>1.5769312290263255</c:v>
                </c:pt>
                <c:pt idx="2">
                  <c:v>1.5769312290263255</c:v>
                </c:pt>
                <c:pt idx="3">
                  <c:v>1.5769312290263255</c:v>
                </c:pt>
                <c:pt idx="4" formatCode="General">
                  <c:v>1.5769312290263255</c:v>
                </c:pt>
                <c:pt idx="5" formatCode="General">
                  <c:v>1.5769312290263255</c:v>
                </c:pt>
                <c:pt idx="6" formatCode="General">
                  <c:v>1.5769312290263255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C29-47BE-BB10-9CA63B89AC81}"/>
            </c:ext>
          </c:extLst>
        </c:ser>
        <c:ser>
          <c:idx val="6"/>
          <c:order val="6"/>
          <c:tx>
            <c:strRef>
              <c:f>'Problem Count c Chart'!$H$1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Chart'!$A$2:$A$8</c:f>
              <c:numCache>
                <c:formatCode>mmm\-yy</c:formatCode>
                <c:ptCount val="7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</c:numCache>
            </c:numRef>
          </c:cat>
          <c:val>
            <c:numRef>
              <c:f>'Problem Count c Chart'!$H$2:$H$8</c:f>
              <c:numCache>
                <c:formatCode>0.00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General">
                  <c:v>0</c:v>
                </c:pt>
                <c:pt idx="5" formatCode="General">
                  <c:v>0</c:v>
                </c:pt>
                <c:pt idx="6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7C29-47BE-BB10-9CA63B89AC81}"/>
            </c:ext>
          </c:extLst>
        </c:ser>
        <c:ser>
          <c:idx val="7"/>
          <c:order val="7"/>
          <c:tx>
            <c:strRef>
              <c:f>'Problem Count c Chart'!$I$1</c:f>
              <c:strCache>
                <c:ptCount val="1"/>
                <c:pt idx="0">
                  <c:v>LCL</c:v>
                </c:pt>
              </c:strCache>
            </c:strRef>
          </c:tx>
          <c:spPr>
            <a:ln w="2540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cat>
            <c:numRef>
              <c:f>'Problem Count c Chart'!$A$2:$A$8</c:f>
              <c:numCache>
                <c:formatCode>mmm\-yy</c:formatCode>
                <c:ptCount val="7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</c:numCache>
            </c:numRef>
          </c:cat>
          <c:val>
            <c:numRef>
              <c:f>'Problem Count c Chart'!$I$2:$I$8</c:f>
              <c:numCache>
                <c:formatCode>0.00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General">
                  <c:v>0</c:v>
                </c:pt>
                <c:pt idx="5" formatCode="General">
                  <c:v>0</c:v>
                </c:pt>
                <c:pt idx="6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7C29-47BE-BB10-9CA63B89AC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1156495"/>
        <c:axId val="1611154415"/>
      </c:lineChart>
      <c:catAx>
        <c:axId val="1611156495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Implementation</a:t>
                </a:r>
                <a:r>
                  <a:rPr lang="en-US" sz="1600" baseline="0"/>
                  <a:t> </a:t>
                </a:r>
                <a:r>
                  <a:rPr lang="en-US" sz="1600"/>
                  <a:t>Month-Year</a:t>
                </a:r>
              </a:p>
            </c:rich>
          </c:tx>
          <c:layout>
            <c:manualLayout>
              <c:xMode val="edge"/>
              <c:yMode val="edge"/>
              <c:x val="0.38947118557409338"/>
              <c:y val="0.92970758319782454"/>
            </c:manualLayout>
          </c:layout>
          <c:overlay val="0"/>
        </c:title>
        <c:numFmt formatCode="mmm\-yy" sourceLinked="1"/>
        <c:majorTickMark val="out"/>
        <c:minorTickMark val="none"/>
        <c:tickLblPos val="nextTo"/>
        <c:crossAx val="1611154415"/>
        <c:crosses val="autoZero"/>
        <c:auto val="0"/>
        <c:lblAlgn val="ctr"/>
        <c:lblOffset val="100"/>
        <c:noMultiLvlLbl val="0"/>
      </c:catAx>
      <c:valAx>
        <c:axId val="1611154415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Barrier or Problem Count</a:t>
                </a:r>
              </a:p>
            </c:rich>
          </c:tx>
          <c:layout>
            <c:manualLayout>
              <c:xMode val="edge"/>
              <c:yMode val="edge"/>
              <c:x val="2.526147542732057E-2"/>
              <c:y val="0.2881536165728921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611156495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 sz="14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5553395669291345E-2"/>
          <c:y val="0.22112160979877515"/>
          <c:w val="0.36572424540682413"/>
          <c:h val="0.6501764362787985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pattFill prst="pct90">
                <a:fgClr>
                  <a:schemeClr val="accent1"/>
                </a:fgClr>
                <a:bgClr>
                  <a:schemeClr val="bg1"/>
                </a:bgClr>
              </a:patt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84B-4ABA-8EB9-A58F63519368}"/>
              </c:ext>
            </c:extLst>
          </c:dPt>
          <c:dPt>
            <c:idx val="1"/>
            <c:bubble3D val="0"/>
            <c:spPr>
              <a:pattFill prst="pct90">
                <a:fgClr>
                  <a:schemeClr val="accent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84B-4ABA-8EB9-A58F63519368}"/>
              </c:ext>
            </c:extLst>
          </c:dPt>
          <c:dPt>
            <c:idx val="2"/>
            <c:bubble3D val="0"/>
            <c:spPr>
              <a:pattFill prst="pct90">
                <a:fgClr>
                  <a:schemeClr val="accent3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84B-4ABA-8EB9-A58F63519368}"/>
              </c:ext>
            </c:extLst>
          </c:dPt>
          <c:dPt>
            <c:idx val="3"/>
            <c:bubble3D val="0"/>
            <c:spPr>
              <a:pattFill prst="pct90">
                <a:fgClr>
                  <a:schemeClr val="accent4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84B-4ABA-8EB9-A58F63519368}"/>
              </c:ext>
            </c:extLst>
          </c:dPt>
          <c:dPt>
            <c:idx val="4"/>
            <c:bubble3D val="0"/>
            <c:spPr>
              <a:pattFill prst="pct90">
                <a:fgClr>
                  <a:schemeClr val="accent6">
                    <a:lumMod val="75000"/>
                  </a:schemeClr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84B-4ABA-8EB9-A58F63519368}"/>
              </c:ext>
            </c:extLst>
          </c:dPt>
          <c:dPt>
            <c:idx val="5"/>
            <c:bubble3D val="0"/>
            <c:spPr>
              <a:pattFill prst="pct90">
                <a:fgClr>
                  <a:schemeClr val="accent6">
                    <a:lumMod val="50000"/>
                  </a:schemeClr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84B-4ABA-8EB9-A58F63519368}"/>
              </c:ext>
            </c:extLst>
          </c:dPt>
          <c:dPt>
            <c:idx val="6"/>
            <c:bubble3D val="0"/>
            <c:spPr>
              <a:pattFill prst="pct90">
                <a:fgClr>
                  <a:schemeClr val="accent5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84B-4ABA-8EB9-A58F6351936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84B-4ABA-8EB9-A58F63519368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E84B-4ABA-8EB9-A58F63519368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E84B-4ABA-8EB9-A58F63519368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E84B-4ABA-8EB9-A58F63519368}"/>
              </c:ext>
            </c:extLst>
          </c:dPt>
          <c:dPt>
            <c:idx val="11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E84B-4ABA-8EB9-A58F63519368}"/>
              </c:ext>
            </c:extLst>
          </c:dPt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E84B-4ABA-8EB9-A58F63519368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84B-4ABA-8EB9-A58F63519368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E84B-4ABA-8EB9-A58F63519368}"/>
                </c:ext>
              </c:extLst>
            </c:dLbl>
            <c:dLbl>
              <c:idx val="11"/>
              <c:layout>
                <c:manualLayout>
                  <c:x val="2.5311900528562963E-2"/>
                  <c:y val="-3.6435092669511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145623494243773E-2"/>
                      <c:h val="4.07786251000199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E84B-4ABA-8EB9-A58F635193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noFill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Graph!$A$2:$A$13</c:f>
              <c:strCache>
                <c:ptCount val="12"/>
                <c:pt idx="0">
                  <c:v>Technological barrier with SafetyNet connection (no data captured)</c:v>
                </c:pt>
                <c:pt idx="1">
                  <c:v>Wi-Fi connectivity issues (no data captured)</c:v>
                </c:pt>
                <c:pt idx="2">
                  <c:v>Patient not connected to oximeter (no data captured)</c:v>
                </c:pt>
                <c:pt idx="3">
                  <c:v>Damaged equipment: probes, cord etc. (no data captured)</c:v>
                </c:pt>
                <c:pt idx="4">
                  <c:v>Wrong device provided (no data captured)</c:v>
                </c:pt>
                <c:pt idx="5">
                  <c:v>Currently Admitted (no data captured)</c:v>
                </c:pt>
                <c:pt idx="6">
                  <c:v>No data captured, reason unknown</c:v>
                </c:pt>
                <c:pt idx="7">
                  <c:v>Provider did not follow guideline suggestion</c:v>
                </c:pt>
                <c:pt idx="8">
                  <c:v>Did not meet minimum time but change in flow rate occurred anyway</c:v>
                </c:pt>
                <c:pt idx="9">
                  <c:v>Data was not analyzed at set time</c:v>
                </c:pt>
                <c:pt idx="10">
                  <c:v>Parent felt uncomfortable changing flow rate</c:v>
                </c:pt>
                <c:pt idx="11">
                  <c:v>Parent titrated flow rates</c:v>
                </c:pt>
              </c:strCache>
            </c:strRef>
          </c:cat>
          <c:val>
            <c:numRef>
              <c:f>Graph!$B$2:$B$13</c:f>
              <c:numCache>
                <c:formatCode>General</c:formatCode>
                <c:ptCount val="12"/>
                <c:pt idx="0">
                  <c:v>41</c:v>
                </c:pt>
                <c:pt idx="1">
                  <c:v>5</c:v>
                </c:pt>
                <c:pt idx="2">
                  <c:v>12</c:v>
                </c:pt>
                <c:pt idx="3">
                  <c:v>12</c:v>
                </c:pt>
                <c:pt idx="4">
                  <c:v>6</c:v>
                </c:pt>
                <c:pt idx="5">
                  <c:v>2</c:v>
                </c:pt>
                <c:pt idx="6">
                  <c:v>26</c:v>
                </c:pt>
                <c:pt idx="7">
                  <c:v>31</c:v>
                </c:pt>
                <c:pt idx="8">
                  <c:v>1</c:v>
                </c:pt>
                <c:pt idx="9">
                  <c:v>0</c:v>
                </c:pt>
                <c:pt idx="10">
                  <c:v>9</c:v>
                </c:pt>
                <c:pt idx="1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E84B-4ABA-8EB9-A58F6351936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solidFill>
          <a:sysClr val="window" lastClr="FFFFFF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1856155748889399"/>
          <c:y val="0.16080460775736366"/>
          <c:w val="0.4106173090782213"/>
          <c:h val="0.500863740665813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>
                <a:solidFill>
                  <a:srgbClr val="595959"/>
                </a:solidFill>
                <a:latin typeface="Century Gothic" panose="020B0502020202020204" pitchFamily="34" charset="0"/>
              </a:defRPr>
            </a:pPr>
            <a:r>
              <a:rPr lang="en-US" sz="1400" b="1" i="0">
                <a:solidFill>
                  <a:srgbClr val="595959"/>
                </a:solidFill>
                <a:latin typeface="Century Gothic" panose="020B0502020202020204" pitchFamily="34" charset="0"/>
              </a:rPr>
              <a:t>Percent Compliance with the Recorded Home Oximetry Algorithm Across All Implementation Sites</a:t>
            </a:r>
          </a:p>
        </c:rich>
      </c:tx>
      <c:layout>
        <c:manualLayout>
          <c:xMode val="edge"/>
          <c:yMode val="edge"/>
          <c:x val="0.12273053550381915"/>
          <c:y val="6.323679209522969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401653046920848"/>
          <c:y val="0.19813741284608025"/>
          <c:w val="0.77606637831985703"/>
          <c:h val="0.62898430412730255"/>
        </c:manualLayout>
      </c:layout>
      <c:lineChart>
        <c:grouping val="standard"/>
        <c:varyColors val="0"/>
        <c:ser>
          <c:idx val="0"/>
          <c:order val="0"/>
          <c:tx>
            <c:strRef>
              <c:f>'Compliance Research Meeting'!$B$1</c:f>
              <c:strCache>
                <c:ptCount val="1"/>
                <c:pt idx="0">
                  <c:v>Percent Compliance</c:v>
                </c:pt>
              </c:strCache>
            </c:strRef>
          </c:tx>
          <c:spPr>
            <a:ln w="34925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cat>
            <c:strRef>
              <c:f>'Compliance Research Meeting'!$A$2:$A$8</c:f>
              <c:strCache>
                <c:ptCount val="7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(n=75)</c:v>
                </c:pt>
              </c:strCache>
            </c:strRef>
          </c:cat>
          <c:val>
            <c:numRef>
              <c:f>'Compliance Research Meeting'!$B$2:$B$8</c:f>
              <c:numCache>
                <c:formatCode>0%</c:formatCode>
                <c:ptCount val="7"/>
                <c:pt idx="0">
                  <c:v>0.66666666666666674</c:v>
                </c:pt>
                <c:pt idx="1">
                  <c:v>0.94117647058823528</c:v>
                </c:pt>
                <c:pt idx="2">
                  <c:v>0.92307692307692313</c:v>
                </c:pt>
                <c:pt idx="3">
                  <c:v>0.9</c:v>
                </c:pt>
                <c:pt idx="4">
                  <c:v>0.91</c:v>
                </c:pt>
                <c:pt idx="5">
                  <c:v>0.97802197802197799</c:v>
                </c:pt>
                <c:pt idx="6">
                  <c:v>0.96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68-4203-B327-1B199BA3C220}"/>
            </c:ext>
          </c:extLst>
        </c:ser>
        <c:ser>
          <c:idx val="1"/>
          <c:order val="1"/>
          <c:tx>
            <c:strRef>
              <c:f>'Compliance Research Meeting'!$C$1</c:f>
              <c:strCache>
                <c:ptCount val="1"/>
                <c:pt idx="0">
                  <c:v>UCL</c:v>
                </c:pt>
              </c:strCache>
            </c:strRef>
          </c:tx>
          <c:spPr>
            <a:ln w="25400">
              <a:solidFill>
                <a:srgbClr val="9CC7CE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67987786532501E-2"/>
                  <c:y val="-2.0218580365911728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868-4203-B327-1B199BA3C220}"/>
                </c:ext>
              </c:extLst>
            </c:dLbl>
            <c:dLbl>
              <c:idx val="2"/>
              <c:layout>
                <c:manualLayout>
                  <c:x val="-1.4667987786532501E-2"/>
                  <c:y val="-2.0218580365911728E-2"/>
                </c:manualLayout>
              </c:layout>
              <c:numFmt formatCode="0.0000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868-4203-B327-1B199BA3C22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Meeting'!$A$2:$A$8</c:f>
              <c:strCache>
                <c:ptCount val="7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(n=75)</c:v>
                </c:pt>
              </c:strCache>
            </c:strRef>
          </c:cat>
          <c:val>
            <c:numRef>
              <c:f>'Compliance Research Meeting'!$C$2:$C$8</c:f>
              <c:numCache>
                <c:formatCode>0.0000</c:formatCode>
                <c:ptCount val="7"/>
                <c:pt idx="0">
                  <c:v>1.0795254553103291</c:v>
                </c:pt>
                <c:pt idx="1">
                  <c:v>1.0795254553103291</c:v>
                </c:pt>
                <c:pt idx="2">
                  <c:v>1.0795254553103291</c:v>
                </c:pt>
                <c:pt idx="3">
                  <c:v>1.0795254553103291</c:v>
                </c:pt>
                <c:pt idx="4">
                  <c:v>1.0795254553103291</c:v>
                </c:pt>
                <c:pt idx="5">
                  <c:v>1.0795254553103291</c:v>
                </c:pt>
                <c:pt idx="6">
                  <c:v>1.0795254553103291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868-4203-B327-1B199BA3C220}"/>
            </c:ext>
          </c:extLst>
        </c:ser>
        <c:ser>
          <c:idx val="2"/>
          <c:order val="2"/>
          <c:tx>
            <c:strRef>
              <c:f>'Compliance Research Meeting'!$D$1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Meeting'!$A$2:$A$8</c:f>
              <c:strCache>
                <c:ptCount val="7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(n=75)</c:v>
                </c:pt>
              </c:strCache>
            </c:strRef>
          </c:cat>
          <c:val>
            <c:numRef>
              <c:f>'Compliance Research Meeting'!$D$2:$D$8</c:f>
              <c:numCache>
                <c:formatCode>0%</c:formatCode>
                <c:ptCount val="7"/>
                <c:pt idx="0">
                  <c:v>1.0186808767951625</c:v>
                </c:pt>
                <c:pt idx="1">
                  <c:v>1.0186808767951625</c:v>
                </c:pt>
                <c:pt idx="2">
                  <c:v>1.0186808767951625</c:v>
                </c:pt>
                <c:pt idx="3">
                  <c:v>1.0186808767951625</c:v>
                </c:pt>
                <c:pt idx="4" formatCode="0.0000">
                  <c:v>1.0186808767951625</c:v>
                </c:pt>
                <c:pt idx="5" formatCode="0.0000">
                  <c:v>1.0186808767951625</c:v>
                </c:pt>
                <c:pt idx="6" formatCode="0.0000">
                  <c:v>1.0186808767951625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868-4203-B327-1B199BA3C220}"/>
            </c:ext>
          </c:extLst>
        </c:ser>
        <c:ser>
          <c:idx val="3"/>
          <c:order val="3"/>
          <c:tx>
            <c:strRef>
              <c:f>'Compliance Research Meeting'!$E$1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Meeting'!$A$2:$A$8</c:f>
              <c:strCache>
                <c:ptCount val="7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(n=75)</c:v>
                </c:pt>
              </c:strCache>
            </c:strRef>
          </c:cat>
          <c:val>
            <c:numRef>
              <c:f>'Compliance Research Meeting'!$E$2:$E$8</c:f>
              <c:numCache>
                <c:formatCode>0%</c:formatCode>
                <c:ptCount val="7"/>
                <c:pt idx="0">
                  <c:v>0.95783629827999572</c:v>
                </c:pt>
                <c:pt idx="1">
                  <c:v>0.95783629827999572</c:v>
                </c:pt>
                <c:pt idx="2">
                  <c:v>0.95783629827999572</c:v>
                </c:pt>
                <c:pt idx="3">
                  <c:v>0.95783629827999572</c:v>
                </c:pt>
                <c:pt idx="4" formatCode="0.0000">
                  <c:v>0.95783629827999572</c:v>
                </c:pt>
                <c:pt idx="5" formatCode="0.0000">
                  <c:v>0.95783629827999572</c:v>
                </c:pt>
                <c:pt idx="6" formatCode="0.0000">
                  <c:v>0.95783629827999572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868-4203-B327-1B199BA3C220}"/>
            </c:ext>
          </c:extLst>
        </c:ser>
        <c:ser>
          <c:idx val="4"/>
          <c:order val="4"/>
          <c:tx>
            <c:strRef>
              <c:f>'Compliance Research Meeting'!$F$1</c:f>
              <c:strCache>
                <c:ptCount val="1"/>
                <c:pt idx="0">
                  <c:v>Average</c:v>
                </c:pt>
              </c:strCache>
            </c:strRef>
          </c:tx>
          <c:spPr>
            <a:ln w="28575">
              <a:solidFill>
                <a:schemeClr val="accent5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5.0806563152969676E-3"/>
                  <c:y val="1.620526348411086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entury Gothic" panose="020B0502020202020204" pitchFamily="34" charset="0"/>
                      </a:rPr>
                      <a:t>CL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4868-4203-B327-1B199BA3C220}"/>
                </c:ext>
              </c:extLst>
            </c:dLbl>
            <c:dLbl>
              <c:idx val="2"/>
              <c:layout>
                <c:manualLayout>
                  <c:x val="-2.783376541070931E-2"/>
                  <c:y val="2.02523569937998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868-4203-B327-1B199BA3C22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latin typeface="Century Gothic" panose="020B0502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Meeting'!$A$2:$A$8</c:f>
              <c:strCache>
                <c:ptCount val="7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(n=75)</c:v>
                </c:pt>
              </c:strCache>
            </c:strRef>
          </c:cat>
          <c:val>
            <c:numRef>
              <c:f>'Compliance Research Meeting'!$F$2:$F$8</c:f>
              <c:numCache>
                <c:formatCode>0%</c:formatCode>
                <c:ptCount val="7"/>
                <c:pt idx="0">
                  <c:v>0.89699171976482894</c:v>
                </c:pt>
                <c:pt idx="1">
                  <c:v>0.89699171976482894</c:v>
                </c:pt>
                <c:pt idx="2">
                  <c:v>0.89699171976482894</c:v>
                </c:pt>
                <c:pt idx="3">
                  <c:v>0.89699171976482894</c:v>
                </c:pt>
                <c:pt idx="4">
                  <c:v>0.89699171976482894</c:v>
                </c:pt>
                <c:pt idx="5">
                  <c:v>0.89699171976482894</c:v>
                </c:pt>
                <c:pt idx="6" formatCode="0.0000">
                  <c:v>0.89699171976482894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4868-4203-B327-1B199BA3C220}"/>
            </c:ext>
          </c:extLst>
        </c:ser>
        <c:ser>
          <c:idx val="5"/>
          <c:order val="5"/>
          <c:tx>
            <c:strRef>
              <c:f>'Compliance Research Meeting'!$G$1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Meeting'!$A$2:$A$8</c:f>
              <c:strCache>
                <c:ptCount val="7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(n=75)</c:v>
                </c:pt>
              </c:strCache>
            </c:strRef>
          </c:cat>
          <c:val>
            <c:numRef>
              <c:f>'Compliance Research Meeting'!$G$2:$G$8</c:f>
              <c:numCache>
                <c:formatCode>0%</c:formatCode>
                <c:ptCount val="7"/>
                <c:pt idx="0">
                  <c:v>0.83614714124966216</c:v>
                </c:pt>
                <c:pt idx="1">
                  <c:v>0.83614714124966216</c:v>
                </c:pt>
                <c:pt idx="2">
                  <c:v>0.83614714124966216</c:v>
                </c:pt>
                <c:pt idx="3">
                  <c:v>0.83614714124966216</c:v>
                </c:pt>
                <c:pt idx="4" formatCode="0.0000">
                  <c:v>0.83614714124966216</c:v>
                </c:pt>
                <c:pt idx="5" formatCode="0.0000">
                  <c:v>0.83614714124966216</c:v>
                </c:pt>
                <c:pt idx="6" formatCode="0.0000">
                  <c:v>0.83614714124966216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4868-4203-B327-1B199BA3C220}"/>
            </c:ext>
          </c:extLst>
        </c:ser>
        <c:ser>
          <c:idx val="6"/>
          <c:order val="6"/>
          <c:tx>
            <c:strRef>
              <c:f>'Compliance Research Meeting'!$H$1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Meeting'!$A$2:$A$8</c:f>
              <c:strCache>
                <c:ptCount val="7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(n=75)</c:v>
                </c:pt>
              </c:strCache>
            </c:strRef>
          </c:cat>
          <c:val>
            <c:numRef>
              <c:f>'Compliance Research Meeting'!$H$2:$H$8</c:f>
              <c:numCache>
                <c:formatCode>0%</c:formatCode>
                <c:ptCount val="7"/>
                <c:pt idx="0">
                  <c:v>0.77530256273449549</c:v>
                </c:pt>
                <c:pt idx="1">
                  <c:v>0.77530256273449549</c:v>
                </c:pt>
                <c:pt idx="2">
                  <c:v>0.77530256273449549</c:v>
                </c:pt>
                <c:pt idx="3">
                  <c:v>0.77530256273449549</c:v>
                </c:pt>
                <c:pt idx="4" formatCode="0.0000">
                  <c:v>0.77530256273449549</c:v>
                </c:pt>
                <c:pt idx="5" formatCode="0.0000">
                  <c:v>0.77530256273449549</c:v>
                </c:pt>
                <c:pt idx="6" formatCode="0.0000">
                  <c:v>0.77530256273449549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4868-4203-B327-1B199BA3C220}"/>
            </c:ext>
          </c:extLst>
        </c:ser>
        <c:ser>
          <c:idx val="7"/>
          <c:order val="7"/>
          <c:tx>
            <c:strRef>
              <c:f>'Compliance Research Meeting'!$I$1</c:f>
              <c:strCache>
                <c:ptCount val="1"/>
                <c:pt idx="0">
                  <c:v>LCL</c:v>
                </c:pt>
              </c:strCache>
            </c:strRef>
          </c:tx>
          <c:spPr>
            <a:ln w="22225">
              <a:solidFill>
                <a:srgbClr val="9CC7CE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8.0851555698847038E-3"/>
                  <c:y val="-1.5159711215977999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>
                        <a:latin typeface="Century Gothic" panose="020B0502020202020204" pitchFamily="34" charset="0"/>
                      </a:defRPr>
                    </a:pPr>
                    <a:r>
                      <a:rPr lang="en-US" sz="1200">
                        <a:latin typeface="Century Gothic" panose="020B0502020202020204" pitchFamily="34" charset="0"/>
                      </a:rPr>
                      <a:t>LCL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9777577123630276E-2"/>
                      <c:h val="5.312829971563591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B-4868-4203-B327-1B199BA3C220}"/>
                </c:ext>
              </c:extLst>
            </c:dLbl>
            <c:dLbl>
              <c:idx val="2"/>
              <c:layout>
                <c:manualLayout>
                  <c:x val="-2.783376541070931E-2"/>
                  <c:y val="-1.2124391083711262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>
                      <a:latin typeface="Century Gothic" panose="020B0502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868-4203-B327-1B199BA3C2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latin typeface="Century Gothic" panose="020B0502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Meeting'!$A$2:$A$8</c:f>
              <c:strCache>
                <c:ptCount val="7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(n=75)</c:v>
                </c:pt>
              </c:strCache>
            </c:strRef>
          </c:cat>
          <c:val>
            <c:numRef>
              <c:f>'Compliance Research Meeting'!$I$2:$I$8</c:f>
              <c:numCache>
                <c:formatCode>0%</c:formatCode>
                <c:ptCount val="7"/>
                <c:pt idx="0">
                  <c:v>0.71445798421932871</c:v>
                </c:pt>
                <c:pt idx="1">
                  <c:v>0.71445798421932871</c:v>
                </c:pt>
                <c:pt idx="2">
                  <c:v>0.71445798421932871</c:v>
                </c:pt>
                <c:pt idx="3">
                  <c:v>0.71445798421932871</c:v>
                </c:pt>
                <c:pt idx="4" formatCode="0.0000">
                  <c:v>0.71445798421932871</c:v>
                </c:pt>
                <c:pt idx="5" formatCode="0.0000">
                  <c:v>0.71445798421932871</c:v>
                </c:pt>
                <c:pt idx="6" formatCode="0.0000">
                  <c:v>0.71445798421932871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4868-4203-B327-1B199BA3C2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2202864"/>
        <c:axId val="632200368"/>
      </c:lineChart>
      <c:catAx>
        <c:axId val="6322028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>
                    <a:solidFill>
                      <a:srgbClr val="000000"/>
                    </a:solidFill>
                    <a:latin typeface="Century Gothic" panose="020B0502020202020204" pitchFamily="34" charset="0"/>
                  </a:defRPr>
                </a:pPr>
                <a:r>
                  <a:rPr lang="en-US" sz="1200" b="1" i="0">
                    <a:solidFill>
                      <a:srgbClr val="000000"/>
                    </a:solidFill>
                    <a:latin typeface="Century Gothic" panose="020B0502020202020204" pitchFamily="34" charset="0"/>
                  </a:rPr>
                  <a:t>Report Month, (N=Total number of reports for that month)</a:t>
                </a:r>
              </a:p>
            </c:rich>
          </c:tx>
          <c:layout>
            <c:manualLayout>
              <c:xMode val="edge"/>
              <c:yMode val="edge"/>
              <c:x val="0.30666919615293475"/>
              <c:y val="0.9240156600212010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+mn-lt"/>
              </a:defRPr>
            </a:pPr>
            <a:endParaRPr lang="en-US"/>
          </a:p>
        </c:txPr>
        <c:crossAx val="632200368"/>
        <c:crosses val="autoZero"/>
        <c:auto val="0"/>
        <c:lblAlgn val="ctr"/>
        <c:lblOffset val="100"/>
        <c:noMultiLvlLbl val="0"/>
      </c:catAx>
      <c:valAx>
        <c:axId val="632200368"/>
        <c:scaling>
          <c:orientation val="minMax"/>
          <c:max val="1"/>
          <c:min val="0.4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>
                    <a:solidFill>
                      <a:srgbClr val="000000"/>
                    </a:solidFill>
                    <a:latin typeface="Century Gothic" panose="020B0502020202020204" pitchFamily="34" charset="0"/>
                  </a:defRPr>
                </a:pPr>
                <a:r>
                  <a:rPr lang="en-US" sz="1200" b="1" i="0" dirty="0">
                    <a:solidFill>
                      <a:srgbClr val="000000"/>
                    </a:solidFill>
                    <a:latin typeface="Century Gothic" panose="020B0502020202020204" pitchFamily="34" charset="0"/>
                  </a:rPr>
                  <a:t>Percent Compliance with the RHO Algorithm</a:t>
                </a:r>
              </a:p>
            </c:rich>
          </c:tx>
          <c:layout>
            <c:manualLayout>
              <c:xMode val="edge"/>
              <c:yMode val="edge"/>
              <c:x val="4.0627713442033857E-2"/>
              <c:y val="0.22757938079150633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+mn-lt"/>
              </a:defRPr>
            </a:pPr>
            <a:endParaRPr lang="en-US"/>
          </a:p>
        </c:txPr>
        <c:crossAx val="632202864"/>
        <c:crosses val="autoZero"/>
        <c:crossBetween val="midCat"/>
      </c:valAx>
      <c:spPr>
        <a:noFill/>
        <a:ln>
          <a:noFill/>
        </a:ln>
        <a:effectLst/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Feb - Mar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C920E2F2-9D15-419D-A16B-B81FB13A2A72}">
      <dgm:prSet custT="1"/>
      <dgm:spPr/>
      <dgm:t>
        <a:bodyPr/>
        <a:lstStyle/>
        <a:p>
          <a:r>
            <a:rPr lang="en-US" sz="1600" dirty="0">
              <a:latin typeface="Apple Braille"/>
            </a:rPr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Mar - May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DFA8BDC1-000A-475E-A75A-BD2BB9C56A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site training</a:t>
          </a:r>
        </a:p>
        <a:p>
          <a:r>
            <a:rPr lang="en-US" sz="1600" dirty="0">
              <a:latin typeface="Apple Braille"/>
            </a:rPr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58BA53-F355-4967-9B63-A00F41C4805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May - Aug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2A1968C-76A3-4D00-9A42-590C912CFB4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Jun 2021 - Feb 2022 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Aug 2022 - Feb 2023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46EDE87-043A-4612-A7BF-7468786F88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995A71E-D61A-4E56-9F91-86016F03DC78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</a:t>
          </a:r>
          <a:r>
            <a:rPr lang="en-US" sz="1600" baseline="0" dirty="0">
              <a:latin typeface="Apple Braille"/>
            </a:rPr>
            <a:t> 33% of eligible families</a:t>
          </a:r>
          <a:endParaRPr lang="en-US" sz="1600" dirty="0">
            <a:latin typeface="Apple Braille"/>
          </a:endParaRPr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74EE52E-2A22-4545-94B0-B9726F8F119D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CF83719-CF7F-487D-BA2B-0B18F4CA5EEA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F5013EDC-A2F9-4FE9-B1F1-1403E2C6577A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18-month implementation</a:t>
          </a:r>
        </a:p>
        <a:p>
          <a:r>
            <a:rPr lang="en-US" sz="1600" dirty="0">
              <a:latin typeface="Apple Braille"/>
            </a:rPr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>
        <a:solidFill>
          <a:srgbClr val="9B69BC"/>
        </a:solidFill>
        <a:ln>
          <a:solidFill>
            <a:srgbClr val="864DAD"/>
          </a:solidFill>
        </a:ln>
      </dgm:spPr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 custLinFactNeighborX="-9431" custLinFactNeighborY="1339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 custLinFactNeighborX="-1761" custLinFactNeighborY="1339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 custLinFactX="-58000" custLinFactNeighborX="-100000"/>
      <dgm:spPr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>
        <a:solidFill>
          <a:schemeClr val="accent3"/>
        </a:solidFill>
        <a:ln>
          <a:solidFill>
            <a:schemeClr val="accent3">
              <a:lumMod val="75000"/>
            </a:schemeClr>
          </a:solidFill>
        </a:ln>
      </dgm:spPr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2075656"/>
          <a:ext cx="11396134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3921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835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432431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Baseline data collection begins</a:t>
          </a:r>
        </a:p>
      </dsp:txBody>
      <dsp:txXfrm>
        <a:off x="432431" y="846867"/>
        <a:ext cx="2370471" cy="1228788"/>
      </dsp:txXfrm>
    </dsp:sp>
    <dsp:sp modelId="{8ACCE123-C989-46C1-B7FD-FA50ABEC947C}">
      <dsp:nvSpPr>
        <dsp:cNvPr id="0" name=""/>
        <dsp:cNvSpPr/>
      </dsp:nvSpPr>
      <dsp:spPr>
        <a:xfrm>
          <a:off x="432431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Mar 2021</a:t>
          </a:r>
        </a:p>
      </dsp:txBody>
      <dsp:txXfrm>
        <a:off x="432431" y="415131"/>
        <a:ext cx="2370471" cy="431736"/>
      </dsp:txXfrm>
    </dsp:sp>
    <dsp:sp modelId="{6B04496D-97D5-4C4A-A362-7B46786429CD}">
      <dsp:nvSpPr>
        <dsp:cNvPr id="0" name=""/>
        <dsp:cNvSpPr/>
      </dsp:nvSpPr>
      <dsp:spPr>
        <a:xfrm>
          <a:off x="216563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77707" y="2036799"/>
          <a:ext cx="77712" cy="7771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487047" y="3367670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520961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855557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site training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monthly phone calls</a:t>
          </a:r>
        </a:p>
      </dsp:txBody>
      <dsp:txXfrm>
        <a:off x="1855557" y="2075656"/>
        <a:ext cx="2370471" cy="1228788"/>
      </dsp:txXfrm>
    </dsp:sp>
    <dsp:sp modelId="{70F61D89-6BB6-4218-9167-C918FE0DE744}">
      <dsp:nvSpPr>
        <dsp:cNvPr id="0" name=""/>
        <dsp:cNvSpPr/>
      </dsp:nvSpPr>
      <dsp:spPr>
        <a:xfrm>
          <a:off x="1855557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Mar - May 2021</a:t>
          </a:r>
        </a:p>
      </dsp:txBody>
      <dsp:txXfrm>
        <a:off x="1855557" y="3304444"/>
        <a:ext cx="2370471" cy="431736"/>
      </dsp:txXfrm>
    </dsp:sp>
    <dsp:sp modelId="{AD7225F6-4D24-4251-9B85-9788DA7BA9E8}">
      <dsp:nvSpPr>
        <dsp:cNvPr id="0" name=""/>
        <dsp:cNvSpPr/>
      </dsp:nvSpPr>
      <dsp:spPr>
        <a:xfrm>
          <a:off x="1639689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600832" y="2036799"/>
          <a:ext cx="77712" cy="77712"/>
        </a:xfrm>
        <a:prstGeom prst="ellipse">
          <a:avLst/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910172" y="478357"/>
          <a:ext cx="305283" cy="305283"/>
        </a:xfrm>
        <a:prstGeom prst="teardrop">
          <a:avLst>
            <a:gd name="adj" fmla="val 115000"/>
          </a:avLst>
        </a:prstGeom>
        <a:solidFill>
          <a:srgbClr val="9B69BC"/>
        </a:solidFill>
        <a:ln w="12700" cap="flat" cmpd="sng" algn="ctr">
          <a:solidFill>
            <a:srgbClr val="864DA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944087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278683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Complete site training</a:t>
          </a:r>
        </a:p>
      </dsp:txBody>
      <dsp:txXfrm>
        <a:off x="3278683" y="846867"/>
        <a:ext cx="2370471" cy="1228788"/>
      </dsp:txXfrm>
    </dsp:sp>
    <dsp:sp modelId="{AB197FB0-0F12-4A59-9F3F-1C31859ED54E}">
      <dsp:nvSpPr>
        <dsp:cNvPr id="0" name=""/>
        <dsp:cNvSpPr/>
      </dsp:nvSpPr>
      <dsp:spPr>
        <a:xfrm>
          <a:off x="3278683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May - Aug 2021</a:t>
          </a:r>
        </a:p>
      </dsp:txBody>
      <dsp:txXfrm>
        <a:off x="3278683" y="415131"/>
        <a:ext cx="2370471" cy="431736"/>
      </dsp:txXfrm>
    </dsp:sp>
    <dsp:sp modelId="{838DE1A9-11F3-4AAE-80B5-CEC31C2EBA92}">
      <dsp:nvSpPr>
        <dsp:cNvPr id="0" name=""/>
        <dsp:cNvSpPr/>
      </dsp:nvSpPr>
      <dsp:spPr>
        <a:xfrm>
          <a:off x="3062814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3023958" y="2036799"/>
          <a:ext cx="77712" cy="77712"/>
        </a:xfrm>
        <a:prstGeom prst="ellipse">
          <a:avLst/>
        </a:prstGeom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4292581" y="3373451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326496" y="3407366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660064" y="208143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18-month implementation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Begin providing monthly feedback reports</a:t>
          </a:r>
        </a:p>
      </dsp:txBody>
      <dsp:txXfrm>
        <a:off x="4660064" y="2081436"/>
        <a:ext cx="2370471" cy="1228788"/>
      </dsp:txXfrm>
    </dsp:sp>
    <dsp:sp modelId="{68394D26-8440-41C4-AC42-3F023E27A06C}">
      <dsp:nvSpPr>
        <dsp:cNvPr id="0" name=""/>
        <dsp:cNvSpPr/>
      </dsp:nvSpPr>
      <dsp:spPr>
        <a:xfrm>
          <a:off x="4660064" y="3310225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Jun 2021 - Feb 2022 </a:t>
          </a:r>
        </a:p>
      </dsp:txBody>
      <dsp:txXfrm>
        <a:off x="4660064" y="3310225"/>
        <a:ext cx="2370471" cy="431736"/>
      </dsp:txXfrm>
    </dsp:sp>
    <dsp:sp modelId="{31D18754-3FB0-480E-B467-70CFFAB18868}">
      <dsp:nvSpPr>
        <dsp:cNvPr id="0" name=""/>
        <dsp:cNvSpPr/>
      </dsp:nvSpPr>
      <dsp:spPr>
        <a:xfrm>
          <a:off x="4429060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390204" y="2036799"/>
          <a:ext cx="77712" cy="77712"/>
        </a:xfrm>
        <a:prstGeom prst="ellipse">
          <a:avLst/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756424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790338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6124934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</a:t>
          </a:r>
          <a:r>
            <a:rPr lang="en-US" sz="1600" kern="1200" baseline="0" dirty="0">
              <a:latin typeface="Apple Braille"/>
            </a:rPr>
            <a:t> 33% of eligible families</a:t>
          </a:r>
          <a:endParaRPr lang="en-US" sz="1600" kern="1200" dirty="0">
            <a:latin typeface="Apple Braille"/>
          </a:endParaRPr>
        </a:p>
      </dsp:txBody>
      <dsp:txXfrm>
        <a:off x="6124934" y="846867"/>
        <a:ext cx="2370471" cy="1228788"/>
      </dsp:txXfrm>
    </dsp:sp>
    <dsp:sp modelId="{3CECF23A-E6F6-46C6-907D-BB154266792C}">
      <dsp:nvSpPr>
        <dsp:cNvPr id="0" name=""/>
        <dsp:cNvSpPr/>
      </dsp:nvSpPr>
      <dsp:spPr>
        <a:xfrm>
          <a:off x="6124934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2022</a:t>
          </a:r>
        </a:p>
      </dsp:txBody>
      <dsp:txXfrm>
        <a:off x="6124934" y="415131"/>
        <a:ext cx="2370471" cy="431736"/>
      </dsp:txXfrm>
    </dsp:sp>
    <dsp:sp modelId="{4B37F2D2-9961-40C5-BAC9-D2269F0B19F6}">
      <dsp:nvSpPr>
        <dsp:cNvPr id="0" name=""/>
        <dsp:cNvSpPr/>
      </dsp:nvSpPr>
      <dsp:spPr>
        <a:xfrm>
          <a:off x="5909066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870210" y="2036799"/>
          <a:ext cx="77712" cy="77712"/>
        </a:xfrm>
        <a:prstGeom prst="ellipse">
          <a:avLst/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7179550" y="3367670"/>
          <a:ext cx="305283" cy="305283"/>
        </a:xfrm>
        <a:prstGeom prst="teardrop">
          <a:avLst>
            <a:gd name="adj" fmla="val 115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7213464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7548060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66% of eligible families</a:t>
          </a:r>
        </a:p>
      </dsp:txBody>
      <dsp:txXfrm>
        <a:off x="7548060" y="2075656"/>
        <a:ext cx="2370471" cy="1228788"/>
      </dsp:txXfrm>
    </dsp:sp>
    <dsp:sp modelId="{EA538D56-5C65-43EA-81D0-CD1E5CBC9F59}">
      <dsp:nvSpPr>
        <dsp:cNvPr id="0" name=""/>
        <dsp:cNvSpPr/>
      </dsp:nvSpPr>
      <dsp:spPr>
        <a:xfrm>
          <a:off x="7548060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Aug 2022 - Feb 2023</a:t>
          </a:r>
        </a:p>
      </dsp:txBody>
      <dsp:txXfrm>
        <a:off x="7548060" y="3304444"/>
        <a:ext cx="2370471" cy="431736"/>
      </dsp:txXfrm>
    </dsp:sp>
    <dsp:sp modelId="{ECA352F1-FDE4-445A-939C-CF4C3A4444A0}">
      <dsp:nvSpPr>
        <dsp:cNvPr id="0" name=""/>
        <dsp:cNvSpPr/>
      </dsp:nvSpPr>
      <dsp:spPr>
        <a:xfrm>
          <a:off x="7332192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7293335" y="2036799"/>
          <a:ext cx="77712" cy="77712"/>
        </a:xfrm>
        <a:prstGeom prst="ellipse">
          <a:avLst/>
        </a:prstGeom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8602675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3"/>
        </a:solidFill>
        <a:ln w="1270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8636590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971186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100% of eligible families</a:t>
          </a:r>
        </a:p>
      </dsp:txBody>
      <dsp:txXfrm>
        <a:off x="8971186" y="846867"/>
        <a:ext cx="2370471" cy="1228788"/>
      </dsp:txXfrm>
    </dsp:sp>
    <dsp:sp modelId="{733C4DBA-1274-416A-BCC8-352957253BAF}">
      <dsp:nvSpPr>
        <dsp:cNvPr id="0" name=""/>
        <dsp:cNvSpPr/>
      </dsp:nvSpPr>
      <dsp:spPr>
        <a:xfrm>
          <a:off x="8971186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2023</a:t>
          </a:r>
        </a:p>
      </dsp:txBody>
      <dsp:txXfrm>
        <a:off x="8971186" y="415131"/>
        <a:ext cx="2370471" cy="431736"/>
      </dsp:txXfrm>
    </dsp:sp>
    <dsp:sp modelId="{9DF81F3D-7400-484B-BB6C-DB4BE4FA9774}">
      <dsp:nvSpPr>
        <dsp:cNvPr id="0" name=""/>
        <dsp:cNvSpPr/>
      </dsp:nvSpPr>
      <dsp:spPr>
        <a:xfrm>
          <a:off x="8755317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716461" y="2036799"/>
          <a:ext cx="77712" cy="77712"/>
        </a:xfrm>
        <a:prstGeom prst="ellipse">
          <a:avLst/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0.21792</cdr:x>
      <cdr:y>0.90266</cdr:y>
    </cdr:from>
    <cdr:to>
      <cdr:x>0.39967</cdr:x>
      <cdr:y>0.92727</cdr:y>
    </cdr:to>
    <cdr:sp macro="" textlink="">
      <cdr:nvSpPr>
        <cdr:cNvPr id="9" name="TextBox 18">
          <a:extLst xmlns:a="http://schemas.openxmlformats.org/drawingml/2006/main">
            <a:ext uri="{FF2B5EF4-FFF2-40B4-BE49-F238E27FC236}">
              <a16:creationId xmlns:a16="http://schemas.microsoft.com/office/drawing/2014/main" id="{E91E2A33-A560-4EAD-88C4-A9A77B8B4E4F}"/>
            </a:ext>
          </a:extLst>
        </cdr:cNvPr>
        <cdr:cNvSpPr txBox="1"/>
      </cdr:nvSpPr>
      <cdr:spPr>
        <a:xfrm xmlns:a="http://schemas.openxmlformats.org/drawingml/2006/main">
          <a:off x="2656895" y="5897229"/>
          <a:ext cx="2215895" cy="1607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 dirty="0">
              <a:solidFill>
                <a:sysClr val="windowText" lastClr="000000"/>
              </a:solidFill>
            </a:rPr>
            <a:t>Contract under</a:t>
          </a:r>
          <a:r>
            <a:rPr lang="en-US" sz="1100" b="1" baseline="0" dirty="0">
              <a:solidFill>
                <a:sysClr val="windowText" lastClr="000000"/>
              </a:solidFill>
            </a:rPr>
            <a:t> review at the site</a:t>
          </a:r>
          <a:endParaRPr lang="en-US" sz="11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0.14228</cdr:x>
      <cdr:y>0.38017</cdr:y>
    </cdr:from>
    <cdr:to>
      <cdr:x>0.16415</cdr:x>
      <cdr:y>0.41996</cdr:y>
    </cdr:to>
    <cdr:pic>
      <cdr:nvPicPr>
        <cdr:cNvPr id="4" name="Graphic 7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1DD9C7D9-D9D4-4C00-B429-3E8F37F6A289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734651" y="2548072"/>
          <a:ext cx="266700" cy="266700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0.88453</cdr:x>
      <cdr:y>0.06165</cdr:y>
    </cdr:from>
    <cdr:to>
      <cdr:x>0.96952</cdr:x>
      <cdr:y>0.14688</cdr:y>
    </cdr:to>
    <cdr:sp macro="" textlink="">
      <cdr:nvSpPr>
        <cdr:cNvPr id="2" name="Arrow: Up 1">
          <a:extLst xmlns:a="http://schemas.openxmlformats.org/drawingml/2006/main">
            <a:ext uri="{FF2B5EF4-FFF2-40B4-BE49-F238E27FC236}">
              <a16:creationId xmlns:a16="http://schemas.microsoft.com/office/drawing/2014/main" id="{397449F5-7530-4C1F-85AB-FCF24C1CD59C}"/>
            </a:ext>
          </a:extLst>
        </cdr:cNvPr>
        <cdr:cNvSpPr/>
      </cdr:nvSpPr>
      <cdr:spPr>
        <a:xfrm xmlns:a="http://schemas.openxmlformats.org/drawingml/2006/main">
          <a:off x="10630182" y="415757"/>
          <a:ext cx="1021324" cy="574769"/>
        </a:xfrm>
        <a:prstGeom xmlns:a="http://schemas.openxmlformats.org/drawingml/2006/main" prst="upArrow">
          <a:avLst/>
        </a:prstGeom>
        <a:solidFill xmlns:a="http://schemas.openxmlformats.org/drawingml/2006/main">
          <a:srgbClr val="9B69BC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n-US" sz="1800" b="0" i="0" u="none" strike="noStrike" kern="1200" cap="none" spc="0" normalizeH="0" baseline="0" noProof="0">
            <a:ln>
              <a:noFill/>
            </a:ln>
            <a:solidFill>
              <a:srgbClr val="22549C"/>
            </a:solidFill>
            <a:effectLst/>
            <a:uLnTx/>
            <a:uFillTx/>
            <a:latin typeface="Calibri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0.90281</cdr:x>
      <cdr:y>0.08824</cdr:y>
    </cdr:from>
    <cdr:to>
      <cdr:x>0.94825</cdr:x>
      <cdr:y>0.12932</cdr:y>
    </cdr:to>
    <cdr:sp macro="" textlink="">
      <cdr:nvSpPr>
        <cdr:cNvPr id="3" name="TextBox 6">
          <a:extLst xmlns:a="http://schemas.openxmlformats.org/drawingml/2006/main">
            <a:ext uri="{FF2B5EF4-FFF2-40B4-BE49-F238E27FC236}">
              <a16:creationId xmlns:a16="http://schemas.microsoft.com/office/drawing/2014/main" id="{CCC5C506-4BD3-400A-8D0B-B53231D07F34}"/>
            </a:ext>
          </a:extLst>
        </cdr:cNvPr>
        <cdr:cNvSpPr txBox="1"/>
      </cdr:nvSpPr>
      <cdr:spPr>
        <a:xfrm xmlns:a="http://schemas.openxmlformats.org/drawingml/2006/main">
          <a:off x="10849760" y="595094"/>
          <a:ext cx="546201" cy="27699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rPr>
            <a:t>Goal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0.51455</cdr:x>
      <cdr:y>0.65408</cdr:y>
    </cdr:from>
    <cdr:to>
      <cdr:x>1</cdr:x>
      <cdr:y>0.99087</cdr:y>
    </cdr:to>
    <cdr:sp macro="" textlink="">
      <cdr:nvSpPr>
        <cdr:cNvPr id="4" name="Rectangle 3">
          <a:extLst xmlns:a="http://schemas.openxmlformats.org/drawingml/2006/main">
            <a:ext uri="{FF2B5EF4-FFF2-40B4-BE49-F238E27FC236}">
              <a16:creationId xmlns:a16="http://schemas.microsoft.com/office/drawing/2014/main" id="{DA7DCAC8-626A-4D2D-88C6-FFB0839D0103}"/>
            </a:ext>
          </a:extLst>
        </cdr:cNvPr>
        <cdr:cNvSpPr/>
      </cdr:nvSpPr>
      <cdr:spPr>
        <a:xfrm xmlns:a="http://schemas.openxmlformats.org/drawingml/2006/main">
          <a:off x="6205248" y="4430781"/>
          <a:ext cx="5854374" cy="228137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0.51712</cdr:x>
      <cdr:y>0.68577</cdr:y>
    </cdr:from>
    <cdr:to>
      <cdr:x>0.94654</cdr:x>
      <cdr:y>0.98365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846234A-1A76-4726-8F99-6116595B6AC5}"/>
            </a:ext>
          </a:extLst>
        </cdr:cNvPr>
        <cdr:cNvSpPr txBox="1"/>
      </cdr:nvSpPr>
      <cdr:spPr>
        <a:xfrm xmlns:a="http://schemas.openxmlformats.org/drawingml/2006/main">
          <a:off x="6236217" y="4645442"/>
          <a:ext cx="5178676" cy="20178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dirty="0">
              <a:latin typeface="+mn-lt"/>
            </a:rPr>
            <a:t>• Since our last Investigator Meeting the total number of reports with deviations in the “No data captured” </a:t>
          </a:r>
          <a:r>
            <a:rPr lang="en-US" dirty="0"/>
            <a:t>category </a:t>
          </a:r>
          <a:r>
            <a:rPr lang="en-US" dirty="0">
              <a:latin typeface="+mn-lt"/>
            </a:rPr>
            <a:t>has </a:t>
          </a:r>
          <a:r>
            <a:rPr lang="en-US" b="1" dirty="0">
              <a:latin typeface="+mn-lt"/>
            </a:rPr>
            <a:t>decreased by 5%</a:t>
          </a:r>
          <a:r>
            <a:rPr lang="en-US" dirty="0">
              <a:latin typeface="+mn-lt"/>
            </a:rPr>
            <a:t>. </a:t>
          </a:r>
        </a:p>
        <a:p xmlns:a="http://schemas.openxmlformats.org/drawingml/2006/main">
          <a:endParaRPr lang="en-US" dirty="0">
            <a:latin typeface="+mn-lt"/>
          </a:endParaRPr>
        </a:p>
        <a:p xmlns:a="http://schemas.openxmlformats.org/drawingml/2006/main">
          <a:r>
            <a:rPr lang="en-US" dirty="0">
              <a:latin typeface="+mn-lt"/>
            </a:rPr>
            <a:t>• Where a majority of our deviations are coming from technological barriers with the SafetyNet, we are working closely with Masimo to help resolve this issue and hopefully eliminate this category all together. </a:t>
          </a:r>
        </a:p>
        <a:p xmlns:a="http://schemas.openxmlformats.org/drawingml/2006/main">
          <a:r>
            <a:rPr lang="en-US" sz="1100" dirty="0">
              <a:latin typeface="+mn-lt"/>
            </a:rPr>
            <a:t> </a:t>
          </a:r>
        </a:p>
        <a:p xmlns:a="http://schemas.openxmlformats.org/drawingml/2006/main">
          <a:r>
            <a:rPr lang="en-US" dirty="0">
              <a:latin typeface="+mn-lt"/>
            </a:rPr>
            <a:t>• To help specify and minimize the “No data captured, reason unknown” category, please be sure to provide an explanation as to why no data was captured when responding to the bi-weekly emails. This would further help us address those issues we may not be aware of and properly document the reoccurring issues.</a:t>
          </a:r>
          <a:endParaRPr lang="en-US" sz="1100" dirty="0">
            <a:latin typeface="+mn-lt"/>
          </a:endParaRPr>
        </a:p>
        <a:p xmlns:a="http://schemas.openxmlformats.org/drawingml/2006/main">
          <a:endParaRPr lang="en-US" sz="1100" dirty="0">
            <a:latin typeface="+mn-lt"/>
          </a:endParaRPr>
        </a:p>
      </cdr:txBody>
    </cdr:sp>
  </cdr:relSizeAnchor>
  <cdr:relSizeAnchor xmlns:cdr="http://schemas.openxmlformats.org/drawingml/2006/chartDrawing">
    <cdr:from>
      <cdr:x>0.51712</cdr:x>
      <cdr:y>0.68866</cdr:y>
    </cdr:from>
    <cdr:to>
      <cdr:x>0.95803</cdr:x>
      <cdr:y>0.97703</cdr:y>
    </cdr:to>
    <cdr:sp macro="" textlink="">
      <cdr:nvSpPr>
        <cdr:cNvPr id="5" name="Rectangle 4">
          <a:extLst xmlns:a="http://schemas.openxmlformats.org/drawingml/2006/main">
            <a:ext uri="{FF2B5EF4-FFF2-40B4-BE49-F238E27FC236}">
              <a16:creationId xmlns:a16="http://schemas.microsoft.com/office/drawing/2014/main" id="{70E78204-35B8-4CCD-B4C0-AF671F9CE7E2}"/>
            </a:ext>
          </a:extLst>
        </cdr:cNvPr>
        <cdr:cNvSpPr/>
      </cdr:nvSpPr>
      <cdr:spPr>
        <a:xfrm xmlns:a="http://schemas.openxmlformats.org/drawingml/2006/main">
          <a:off x="6236216" y="4664983"/>
          <a:ext cx="5317259" cy="195343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0.86984</cdr:x>
      <cdr:y>0.0672</cdr:y>
    </cdr:from>
    <cdr:to>
      <cdr:x>0.94434</cdr:x>
      <cdr:y>0.17053</cdr:y>
    </cdr:to>
    <cdr:sp macro="" textlink="">
      <cdr:nvSpPr>
        <cdr:cNvPr id="5" name="Arrow: Up 4">
          <a:extLst xmlns:a="http://schemas.openxmlformats.org/drawingml/2006/main">
            <a:ext uri="{FF2B5EF4-FFF2-40B4-BE49-F238E27FC236}">
              <a16:creationId xmlns:a16="http://schemas.microsoft.com/office/drawing/2014/main" id="{02C3DF24-DCFC-4562-ACB0-59662AD4A897}"/>
            </a:ext>
          </a:extLst>
        </cdr:cNvPr>
        <cdr:cNvSpPr/>
      </cdr:nvSpPr>
      <cdr:spPr>
        <a:xfrm xmlns:a="http://schemas.openxmlformats.org/drawingml/2006/main">
          <a:off x="10068791" y="421765"/>
          <a:ext cx="862446" cy="648493"/>
        </a:xfrm>
        <a:prstGeom xmlns:a="http://schemas.openxmlformats.org/drawingml/2006/main" prst="upArrow">
          <a:avLst/>
        </a:prstGeom>
        <a:solidFill xmlns:a="http://schemas.openxmlformats.org/drawingml/2006/main">
          <a:srgbClr val="9B69BC"/>
        </a:solidFill>
        <a:ln xmlns:a="http://schemas.openxmlformats.org/drawingml/2006/main">
          <a:solidFill>
            <a:srgbClr val="7030A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>
            <a:solidFill>
              <a:srgbClr val="9B69BC"/>
            </a:solidFill>
          </a:endParaRPr>
        </a:p>
      </cdr:txBody>
    </cdr:sp>
  </cdr:relSizeAnchor>
  <cdr:relSizeAnchor xmlns:cdr="http://schemas.openxmlformats.org/drawingml/2006/chartDrawing">
    <cdr:from>
      <cdr:x>0.86784</cdr:x>
      <cdr:y>0.10584</cdr:y>
    </cdr:from>
    <cdr:to>
      <cdr:x>0.94793</cdr:x>
      <cdr:y>0.14998</cdr:y>
    </cdr:to>
    <cdr:sp macro="" textlink="">
      <cdr:nvSpPr>
        <cdr:cNvPr id="6" name="TextBox 8">
          <a:extLst xmlns:a="http://schemas.openxmlformats.org/drawingml/2006/main">
            <a:ext uri="{FF2B5EF4-FFF2-40B4-BE49-F238E27FC236}">
              <a16:creationId xmlns:a16="http://schemas.microsoft.com/office/drawing/2014/main" id="{67C8CFF3-B27C-4168-A97D-D87E901063D6}"/>
            </a:ext>
          </a:extLst>
        </cdr:cNvPr>
        <cdr:cNvSpPr txBox="1"/>
      </cdr:nvSpPr>
      <cdr:spPr>
        <a:xfrm xmlns:a="http://schemas.openxmlformats.org/drawingml/2006/main">
          <a:off x="10045666" y="664282"/>
          <a:ext cx="927079" cy="27702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Goal</a:t>
          </a:r>
        </a:p>
      </cdr:txBody>
    </cdr:sp>
  </cdr:relSizeAnchor>
  <cdr:relSizeAnchor xmlns:cdr="http://schemas.openxmlformats.org/drawingml/2006/chartDrawing">
    <cdr:from>
      <cdr:x>0.12353</cdr:x>
      <cdr:y>0.25265</cdr:y>
    </cdr:from>
    <cdr:to>
      <cdr:x>0.29447</cdr:x>
      <cdr:y>0.31465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583CC572-0F36-4BD3-BBF1-DB6DC8EF52D2}"/>
            </a:ext>
          </a:extLst>
        </cdr:cNvPr>
        <cdr:cNvSpPr txBox="1"/>
      </cdr:nvSpPr>
      <cdr:spPr>
        <a:xfrm xmlns:a="http://schemas.openxmlformats.org/drawingml/2006/main">
          <a:off x="1429870" y="1585664"/>
          <a:ext cx="1978711" cy="3891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b="1" dirty="0"/>
            <a:t>GOAL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1C0B-A3F3-AF48-B158-A340B9EEE66D}" type="datetimeFigureOut">
              <a:rPr lang="en-US" smtClean="0"/>
              <a:t>2/4/2022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01A50-7381-E240-BB84-858C28C35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1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564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98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48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987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59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79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06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56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46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6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39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315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093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2/4/2022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8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2/4/2022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96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2/4/2022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1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2/4/2022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9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2/4/2022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2/4/2022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8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2/4/2022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2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2/4/2022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1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2/4/2022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5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2/4/2022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3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2/4/2022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80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11/4/2021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951913"/>
            <a:ext cx="1769329" cy="75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628489" y="6228720"/>
            <a:ext cx="1033712" cy="47747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3F2ACEF-0CB4-42AE-BCD8-E224EE21F0B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706" y="6245090"/>
            <a:ext cx="2126708" cy="48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4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arcsapps.umassmed.edu/redcap/surveys/?s=AA4XKYM7KH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www.umassmed.edu/rho-progra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hart" Target="../charts/chart1.xml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124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  <a:latin typeface="Apple Braille"/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r>
              <a:rPr lang="en-US" dirty="0">
                <a:solidFill>
                  <a:srgbClr val="22549C"/>
                </a:solidFill>
                <a:latin typeface="Apple Braille"/>
              </a:rPr>
              <a:t>Monthly 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244510"/>
            <a:ext cx="9144000" cy="493973"/>
          </a:xfrm>
        </p:spPr>
        <p:txBody>
          <a:bodyPr/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February 3, 2022</a:t>
            </a:r>
          </a:p>
        </p:txBody>
      </p:sp>
      <p:sp>
        <p:nvSpPr>
          <p:cNvPr id="5" name="AutoShape 2" descr="UMass Chan Medical School logo">
            <a:extLst>
              <a:ext uri="{FF2B5EF4-FFF2-40B4-BE49-F238E27FC236}">
                <a16:creationId xmlns:a16="http://schemas.microsoft.com/office/drawing/2014/main" id="{4BFAA469-2923-496A-9472-AF4D6DC9E9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28B4055A-E11E-461D-ABC3-8FF1AF9C9A58" descr="Icon&#10;&#10;Description automatically generated with low confidence">
            <a:extLst>
              <a:ext uri="{FF2B5EF4-FFF2-40B4-BE49-F238E27FC236}">
                <a16:creationId xmlns:a16="http://schemas.microsoft.com/office/drawing/2014/main" id="{674E0169-0CD1-4EF4-AF31-8D834030F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2900" y="3934564"/>
            <a:ext cx="4628353" cy="214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43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Up 3">
            <a:extLst>
              <a:ext uri="{FF2B5EF4-FFF2-40B4-BE49-F238E27FC236}">
                <a16:creationId xmlns:a16="http://schemas.microsoft.com/office/drawing/2014/main" id="{7BE712DB-0EAB-49B4-831A-A832389E8085}"/>
              </a:ext>
            </a:extLst>
          </p:cNvPr>
          <p:cNvSpPr/>
          <p:nvPr/>
        </p:nvSpPr>
        <p:spPr>
          <a:xfrm rot="10800000">
            <a:off x="10751622" y="75670"/>
            <a:ext cx="1021278" cy="574752"/>
          </a:xfrm>
          <a:prstGeom prst="upArrow">
            <a:avLst/>
          </a:prstGeom>
          <a:solidFill>
            <a:srgbClr val="9B69BC"/>
          </a:solidFill>
          <a:ln>
            <a:solidFill>
              <a:srgbClr val="9B69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B69B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738ABC-ECB2-44A5-A965-D26AAC1D4C82}"/>
              </a:ext>
            </a:extLst>
          </p:cNvPr>
          <p:cNvSpPr txBox="1"/>
          <p:nvPr/>
        </p:nvSpPr>
        <p:spPr>
          <a:xfrm>
            <a:off x="10989128" y="207270"/>
            <a:ext cx="546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Goal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B63D2C5-FCAE-434D-BC4D-3AB8D31CDE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2624047"/>
              </p:ext>
            </p:extLst>
          </p:nvPr>
        </p:nvGraphicFramePr>
        <p:xfrm>
          <a:off x="0" y="37834"/>
          <a:ext cx="12192000" cy="6820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Down Arrow 1">
            <a:extLst>
              <a:ext uri="{FF2B5EF4-FFF2-40B4-BE49-F238E27FC236}">
                <a16:creationId xmlns:a16="http://schemas.microsoft.com/office/drawing/2014/main" id="{9757B5AF-74C1-0641-A5E3-5753E4C660CC}"/>
              </a:ext>
            </a:extLst>
          </p:cNvPr>
          <p:cNvSpPr/>
          <p:nvPr/>
        </p:nvSpPr>
        <p:spPr>
          <a:xfrm>
            <a:off x="10751622" y="316089"/>
            <a:ext cx="783771" cy="5870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9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B1A09-C106-455D-BE83-785BF443D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RAD 97 Configuration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3503F85-2CBD-45A8-8492-59CB523E0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19429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Please make sure that the light of the wi-fi symbol is </a:t>
            </a:r>
            <a:r>
              <a:rPr lang="en-US" b="1" dirty="0">
                <a:solidFill>
                  <a:srgbClr val="00B050"/>
                </a:solidFill>
              </a:rPr>
              <a:t>green</a:t>
            </a:r>
          </a:p>
          <a:p>
            <a:r>
              <a:rPr lang="en-US" dirty="0"/>
              <a:t>If it is </a:t>
            </a:r>
            <a:r>
              <a:rPr lang="en-US" b="1" dirty="0">
                <a:solidFill>
                  <a:schemeClr val="accent3"/>
                </a:solidFill>
              </a:rPr>
              <a:t>blue</a:t>
            </a:r>
            <a:r>
              <a:rPr lang="en-US" dirty="0"/>
              <a:t>         </a:t>
            </a:r>
            <a:r>
              <a:rPr lang="en-US"/>
              <a:t>, either:</a:t>
            </a:r>
            <a:endParaRPr lang="en-US" dirty="0"/>
          </a:p>
          <a:p>
            <a:pPr lvl="1"/>
            <a:r>
              <a:rPr lang="en-US" dirty="0"/>
              <a:t>the device is not configured to our SafetyNet</a:t>
            </a:r>
          </a:p>
          <a:p>
            <a:pPr lvl="1"/>
            <a:r>
              <a:rPr lang="en-US" dirty="0"/>
              <a:t>the device is connected to Guest Network</a:t>
            </a:r>
          </a:p>
          <a:p>
            <a:pPr lvl="1"/>
            <a:r>
              <a:rPr lang="en-US" dirty="0"/>
              <a:t>the Wi-Fi signal is too low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22549C"/>
                </a:solidFill>
              </a:rPr>
              <a:t>Solution</a:t>
            </a:r>
          </a:p>
          <a:p>
            <a:pPr>
              <a:buFontTx/>
              <a:buChar char="-"/>
            </a:pPr>
            <a:r>
              <a:rPr lang="en-US" dirty="0"/>
              <a:t>The providing homecare company should contact their local Masimo account manager for assistance </a:t>
            </a:r>
          </a:p>
          <a:p>
            <a:pPr>
              <a:buFontTx/>
              <a:buChar char="-"/>
            </a:pPr>
            <a:r>
              <a:rPr lang="en-US" dirty="0"/>
              <a:t>If the issue persists, let the RHO Leadership know and we will contact Masimo’s leadership</a:t>
            </a:r>
          </a:p>
        </p:txBody>
      </p:sp>
      <p:pic>
        <p:nvPicPr>
          <p:cNvPr id="8" name="Graphic 8" descr="Wi Fi">
            <a:extLst>
              <a:ext uri="{FF2B5EF4-FFF2-40B4-BE49-F238E27FC236}">
                <a16:creationId xmlns:a16="http://schemas.microsoft.com/office/drawing/2014/main" id="{7B21833A-740D-4B92-96A7-E5CACA12BA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88534" y="1719147"/>
            <a:ext cx="914400" cy="914400"/>
          </a:xfrm>
          <a:prstGeom prst="rect">
            <a:avLst/>
          </a:prstGeom>
        </p:spPr>
      </p:pic>
      <p:pic>
        <p:nvPicPr>
          <p:cNvPr id="9" name="Graphic 14" descr="Wi Fi">
            <a:extLst>
              <a:ext uri="{FF2B5EF4-FFF2-40B4-BE49-F238E27FC236}">
                <a16:creationId xmlns:a16="http://schemas.microsoft.com/office/drawing/2014/main" id="{9FE251D7-EE7B-4300-B012-EFE821D8A6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67888" y="1287958"/>
            <a:ext cx="914400" cy="9144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C796DD8-5B09-4F2E-92CF-23CB3D3641AB}"/>
              </a:ext>
            </a:extLst>
          </p:cNvPr>
          <p:cNvCxnSpPr>
            <a:cxnSpLocks/>
          </p:cNvCxnSpPr>
          <p:nvPr/>
        </p:nvCxnSpPr>
        <p:spPr>
          <a:xfrm flipH="1">
            <a:off x="2711691" y="1942305"/>
            <a:ext cx="468086" cy="46808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645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6D044-3902-4CD3-8840-A8A185EA0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Troubleshooting Guides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F60BDE-F651-4CD9-8A32-DBA5D0641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7500" cy="3724275"/>
          </a:xfrm>
        </p:spPr>
        <p:txBody>
          <a:bodyPr/>
          <a:lstStyle/>
          <a:p>
            <a:r>
              <a:rPr lang="en-US" dirty="0"/>
              <a:t>Were disseminated to sites last week</a:t>
            </a:r>
          </a:p>
          <a:p>
            <a:r>
              <a:rPr lang="en-US" dirty="0"/>
              <a:t>Home care companies to receive their own version based on their role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AEF725-EEF7-48BC-ACA2-9BC20BDEE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656" y="872334"/>
            <a:ext cx="3742830" cy="511333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6574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BB7DE-14C7-4074-B9BB-56F6E3A2E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22549C"/>
                </a:solidFill>
              </a:rPr>
              <a:t>Oxygen Flow Rate Variations Between Sites</a:t>
            </a:r>
          </a:p>
        </p:txBody>
      </p:sp>
      <p:pic>
        <p:nvPicPr>
          <p:cNvPr id="4" name="Content Placeholder 3" descr="Timeline&#10;&#10;Description automatically generated">
            <a:extLst>
              <a:ext uri="{FF2B5EF4-FFF2-40B4-BE49-F238E27FC236}">
                <a16:creationId xmlns:a16="http://schemas.microsoft.com/office/drawing/2014/main" id="{362D5BA7-55E9-40A7-8B21-38AB1AAD883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98987" y="2932545"/>
            <a:ext cx="5232307" cy="2333203"/>
          </a:xfrm>
          <a:prstGeom prst="rect">
            <a:avLst/>
          </a:prstGeom>
          <a:noFill/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D55AD1F-0D21-4457-9CB1-633CF88485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1486413"/>
            <a:ext cx="5864943" cy="4811148"/>
          </a:xfrm>
        </p:spPr>
        <p:txBody>
          <a:bodyPr>
            <a:normAutofit/>
          </a:bodyPr>
          <a:lstStyle/>
          <a:p>
            <a:r>
              <a:rPr lang="en-US" sz="2000" b="1" dirty="0"/>
              <a:t>Need to decide on the protocol for infants on &lt;125 cc/min flow rate close to discharge:</a:t>
            </a:r>
          </a:p>
          <a:p>
            <a:pPr marL="457200" lvl="1" indent="0">
              <a:buNone/>
            </a:pPr>
            <a:r>
              <a:rPr lang="en-US" sz="2000" b="1" dirty="0"/>
              <a:t>a) </a:t>
            </a:r>
            <a:r>
              <a:rPr lang="en-US" sz="2000" dirty="0"/>
              <a:t>Cannot participate</a:t>
            </a:r>
          </a:p>
          <a:p>
            <a:pPr marL="457200" lvl="1" indent="0">
              <a:buNone/>
            </a:pPr>
            <a:r>
              <a:rPr lang="en-US" sz="2000" b="1" dirty="0"/>
              <a:t>b) </a:t>
            </a:r>
            <a:r>
              <a:rPr lang="en-US" sz="2000" dirty="0"/>
              <a:t>Increase the flow rate to 125 cc/min at discharge</a:t>
            </a:r>
          </a:p>
          <a:p>
            <a:pPr marL="457200" lvl="1" indent="0">
              <a:buNone/>
            </a:pPr>
            <a:r>
              <a:rPr lang="en-US" sz="2000" b="1" dirty="0"/>
              <a:t>c) </a:t>
            </a:r>
            <a:r>
              <a:rPr lang="en-US" sz="2000" dirty="0"/>
              <a:t>Accommodate &lt;125 cc/min flow rate in the protocol</a:t>
            </a:r>
          </a:p>
          <a:p>
            <a:pPr marL="457200" lvl="1" indent="0">
              <a:buNone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u="sng" dirty="0"/>
              <a:t>Poll Results: Total of 9/14 Responses </a:t>
            </a:r>
          </a:p>
          <a:p>
            <a:pPr marL="457200" lvl="1" indent="0">
              <a:buNone/>
            </a:pPr>
            <a:r>
              <a:rPr lang="en-US" sz="2000" b="1" dirty="0"/>
              <a:t>Option A</a:t>
            </a:r>
            <a:r>
              <a:rPr lang="en-US" sz="2000" dirty="0"/>
              <a:t>: 2 (22%)</a:t>
            </a:r>
          </a:p>
          <a:p>
            <a:pPr marL="457200" lvl="1" indent="0">
              <a:buNone/>
            </a:pPr>
            <a:r>
              <a:rPr lang="en-US" sz="2000" b="1" dirty="0"/>
              <a:t>Option B</a:t>
            </a:r>
            <a:r>
              <a:rPr lang="en-US" sz="2000" dirty="0"/>
              <a:t>: </a:t>
            </a:r>
            <a:r>
              <a:rPr lang="en-US" sz="2000" b="1" dirty="0"/>
              <a:t>3 (33%)</a:t>
            </a:r>
          </a:p>
          <a:p>
            <a:pPr marL="457200" lvl="1" indent="0">
              <a:buNone/>
            </a:pPr>
            <a:r>
              <a:rPr lang="en-US" sz="2000" b="1" dirty="0"/>
              <a:t>Option C</a:t>
            </a:r>
            <a:r>
              <a:rPr lang="en-US" sz="2000" dirty="0"/>
              <a:t>: 1 (11%)</a:t>
            </a:r>
          </a:p>
          <a:p>
            <a:pPr marL="457200" lvl="1" indent="0">
              <a:buNone/>
            </a:pPr>
            <a:r>
              <a:rPr lang="en-US" sz="2000" b="1" dirty="0"/>
              <a:t>Option A +B</a:t>
            </a:r>
            <a:r>
              <a:rPr lang="en-US" sz="2000" dirty="0"/>
              <a:t>: 1 (11%)</a:t>
            </a:r>
          </a:p>
          <a:p>
            <a:pPr marL="457200" lvl="1" indent="0">
              <a:buNone/>
            </a:pPr>
            <a:r>
              <a:rPr lang="en-US" sz="2000" b="1" dirty="0"/>
              <a:t>Option B+ C</a:t>
            </a:r>
            <a:r>
              <a:rPr lang="en-US" sz="2000" dirty="0"/>
              <a:t>: 2 (22%) </a:t>
            </a:r>
          </a:p>
          <a:p>
            <a:endParaRPr lang="en-US" sz="2400" dirty="0"/>
          </a:p>
          <a:p>
            <a:pPr marL="457200" lvl="1" indent="0">
              <a:buNone/>
            </a:pPr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E01F91-D576-4343-B25D-F5D6A1A01C79}"/>
              </a:ext>
            </a:extLst>
          </p:cNvPr>
          <p:cNvSpPr txBox="1"/>
          <p:nvPr/>
        </p:nvSpPr>
        <p:spPr>
          <a:xfrm>
            <a:off x="557980" y="1518512"/>
            <a:ext cx="4707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RHO program at UMass has been operating within set oxygen flow rate parameters</a:t>
            </a:r>
          </a:p>
        </p:txBody>
      </p:sp>
    </p:spTree>
    <p:extLst>
      <p:ext uri="{BB962C8B-B14F-4D97-AF65-F5344CB8AC3E}">
        <p14:creationId xmlns:p14="http://schemas.microsoft.com/office/powerpoint/2010/main" val="820019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D00AA-C404-4D99-81C7-8B1D9D03E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Responses to Bi-Weekly emails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C5C37-CEDE-45D7-9C8D-94ECF405FD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1292" y="1559169"/>
            <a:ext cx="4771294" cy="4092331"/>
          </a:xfrm>
        </p:spPr>
        <p:txBody>
          <a:bodyPr>
            <a:normAutofit fontScale="92500"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are following the algorithm’s determination, you only need to respond with one letter.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Weaned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Maintained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Increased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are not following the algorithm’s determination, please type the appropriate letter and a reason for not following the algorithm’s determination.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ensure proper documentation of the data, please be sure to respond to the bi-weekly emails. If we don’t receive a response, we will ask for clarification on the subsequent email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637209-8C24-4D6A-96A4-8C294094A706}"/>
              </a:ext>
            </a:extLst>
          </p:cNvPr>
          <p:cNvSpPr txBox="1"/>
          <p:nvPr/>
        </p:nvSpPr>
        <p:spPr>
          <a:xfrm>
            <a:off x="6274255" y="1374503"/>
            <a:ext cx="226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Email from UMass: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CF0CB2-FE1C-4B8F-9DEC-E74AC9120E09}"/>
              </a:ext>
            </a:extLst>
          </p:cNvPr>
          <p:cNvSpPr txBox="1"/>
          <p:nvPr/>
        </p:nvSpPr>
        <p:spPr>
          <a:xfrm>
            <a:off x="6274254" y="4581803"/>
            <a:ext cx="226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Response from a Site: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379F832-6387-4521-ABCC-52ECA045A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213" y="1836181"/>
            <a:ext cx="4636161" cy="26030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32BDBFA-F4BF-4662-B210-C03543748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213" y="4951135"/>
            <a:ext cx="2802107" cy="118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622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26785BF-679A-4B4B-A51E-497F39BCFF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0931484"/>
              </p:ext>
            </p:extLst>
          </p:nvPr>
        </p:nvGraphicFramePr>
        <p:xfrm>
          <a:off x="44475" y="41988"/>
          <a:ext cx="12059623" cy="6774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1234713-A3A7-4FBF-AA5F-81E63AA1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Deviation Types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A052A3A-1A64-4E08-8518-1C8A8115CB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034901"/>
              </p:ext>
            </p:extLst>
          </p:nvPr>
        </p:nvGraphicFramePr>
        <p:xfrm>
          <a:off x="6348942" y="197597"/>
          <a:ext cx="2113923" cy="858637"/>
        </p:xfrm>
        <a:graphic>
          <a:graphicData uri="http://schemas.openxmlformats.org/drawingml/2006/table">
            <a:tbl>
              <a:tblPr>
                <a:tableStyleId>{85BE263C-DBD7-4A20-BB59-AAB30ACAA65A}</a:tableStyleId>
              </a:tblPr>
              <a:tblGrid>
                <a:gridCol w="960235">
                  <a:extLst>
                    <a:ext uri="{9D8B030D-6E8A-4147-A177-3AD203B41FA5}">
                      <a16:colId xmlns:a16="http://schemas.microsoft.com/office/drawing/2014/main" val="2303536900"/>
                    </a:ext>
                  </a:extLst>
                </a:gridCol>
                <a:gridCol w="1153688">
                  <a:extLst>
                    <a:ext uri="{9D8B030D-6E8A-4147-A177-3AD203B41FA5}">
                      <a16:colId xmlns:a16="http://schemas.microsoft.com/office/drawing/2014/main" val="3512593492"/>
                    </a:ext>
                  </a:extLst>
                </a:gridCol>
              </a:tblGrid>
              <a:tr h="558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Reports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ECF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Reports with Deviation(s)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EC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728997"/>
                  </a:ext>
                </a:extLst>
              </a:tr>
              <a:tr h="3003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139 (32%)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189382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36536C37-E21D-4518-AECC-85058CC2DC2D}"/>
              </a:ext>
            </a:extLst>
          </p:cNvPr>
          <p:cNvSpPr/>
          <p:nvPr/>
        </p:nvSpPr>
        <p:spPr>
          <a:xfrm>
            <a:off x="6348942" y="1156996"/>
            <a:ext cx="4666403" cy="1894113"/>
          </a:xfrm>
          <a:prstGeom prst="rect">
            <a:avLst/>
          </a:prstGeom>
          <a:noFill/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E4622D-8146-4BF1-BA47-4DA05A5B7C27}"/>
              </a:ext>
            </a:extLst>
          </p:cNvPr>
          <p:cNvSpPr txBox="1"/>
          <p:nvPr/>
        </p:nvSpPr>
        <p:spPr>
          <a:xfrm>
            <a:off x="5874232" y="855107"/>
            <a:ext cx="400110" cy="22813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1400" dirty="0"/>
              <a:t>No Data Captured</a:t>
            </a:r>
          </a:p>
        </p:txBody>
      </p:sp>
    </p:spTree>
    <p:extLst>
      <p:ext uri="{BB962C8B-B14F-4D97-AF65-F5344CB8AC3E}">
        <p14:creationId xmlns:p14="http://schemas.microsoft.com/office/powerpoint/2010/main" val="1016422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CA18B61-68D6-46B7-8039-2E2246D064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8556193"/>
              </p:ext>
            </p:extLst>
          </p:nvPr>
        </p:nvGraphicFramePr>
        <p:xfrm>
          <a:off x="0" y="0"/>
          <a:ext cx="11881392" cy="6363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918BD65-C8DF-4454-AFF7-DC7C2D308DC6}"/>
              </a:ext>
            </a:extLst>
          </p:cNvPr>
          <p:cNvCxnSpPr>
            <a:cxnSpLocks/>
          </p:cNvCxnSpPr>
          <p:nvPr/>
        </p:nvCxnSpPr>
        <p:spPr>
          <a:xfrm>
            <a:off x="1458274" y="1907139"/>
            <a:ext cx="9253269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097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CF027-D847-493F-AC68-96B07BE0F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55" y="945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Parent Advisory Board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BA6A9-DCF1-48E1-B7B2-E973806957CD}"/>
              </a:ext>
            </a:extLst>
          </p:cNvPr>
          <p:cNvSpPr txBox="1">
            <a:spLocks/>
          </p:cNvSpPr>
          <p:nvPr/>
        </p:nvSpPr>
        <p:spPr>
          <a:xfrm>
            <a:off x="383145" y="1473508"/>
            <a:ext cx="6417035" cy="415545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Bi-annual Parent Advisory Board meeting will be held on </a:t>
            </a:r>
          </a:p>
          <a:p>
            <a:pPr>
              <a:spcBef>
                <a:spcPts val="0"/>
              </a:spcBef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Agenda Items: </a:t>
            </a:r>
          </a:p>
          <a:p>
            <a:pPr lvl="2">
              <a:spcBef>
                <a:spcPts val="0"/>
              </a:spcBef>
              <a:buFontTx/>
              <a:buChar char="-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RHO Implementation 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progress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2">
              <a:spcBef>
                <a:spcPts val="0"/>
              </a:spcBef>
              <a:buFontTx/>
              <a:buChar char="-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 Expectations of Weaning</a:t>
            </a:r>
          </a:p>
          <a:p>
            <a:pPr lvl="2">
              <a:spcBef>
                <a:spcPts val="0"/>
              </a:spcBef>
              <a:buFontTx/>
              <a:buChar char="-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 Communication </a:t>
            </a:r>
          </a:p>
          <a:p>
            <a:pPr lvl="2">
              <a:spcBef>
                <a:spcPts val="0"/>
              </a:spcBef>
              <a:buFontTx/>
              <a:buChar char="-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Disseminating the RHO Program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PAB Suggestions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Informational Brochure (including data and numbers)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Invitation to Virtual Music Classes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Facebook support group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*Please be sure to notify Heather of families who would be interested in joining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B6180D-5CD8-4CE1-977F-8A62D5A59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5618" y="1508671"/>
            <a:ext cx="5145129" cy="398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3109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E798A-5A25-4A9D-9B78-D4C988BCC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latin typeface="Apple Braille" charset="0"/>
                <a:ea typeface="Apple Braille" charset="0"/>
                <a:cs typeface="Apple Braille" charset="0"/>
              </a:rPr>
              <a:t>Invoicing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A547B0-E849-4C94-9FDE-0A612778CFDA}"/>
              </a:ext>
            </a:extLst>
          </p:cNvPr>
          <p:cNvSpPr txBox="1"/>
          <p:nvPr/>
        </p:nvSpPr>
        <p:spPr>
          <a:xfrm>
            <a:off x="838200" y="1825625"/>
            <a:ext cx="5181600" cy="3825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800"/>
              <a:t>Our grants office will be reaching out to all sites for invoices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800"/>
              <a:t>Please notify Heather who the primary delegate at your site</a:t>
            </a:r>
          </a:p>
        </p:txBody>
      </p:sp>
      <p:pic>
        <p:nvPicPr>
          <p:cNvPr id="5" name="Graphic 4" descr="Bank check with solid fill">
            <a:extLst>
              <a:ext uri="{FF2B5EF4-FFF2-40B4-BE49-F238E27FC236}">
                <a16:creationId xmlns:a16="http://schemas.microsoft.com/office/drawing/2014/main" id="{F86F5E0B-067A-7A44-8A73-EB4ECA2C41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88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41BBB94-B287-4EB9-AE31-17571B9D0F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1" t="1" r="5957" b="-704"/>
          <a:stretch/>
        </p:blipFill>
        <p:spPr>
          <a:xfrm>
            <a:off x="6576345" y="526159"/>
            <a:ext cx="5434800" cy="56202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3DC386-A427-4F3A-905A-42EE843ED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184" y="344417"/>
            <a:ext cx="6534981" cy="1325563"/>
          </a:xfrm>
        </p:spPr>
        <p:txBody>
          <a:bodyPr>
            <a:normAutofit/>
          </a:bodyPr>
          <a:lstStyle/>
          <a:p>
            <a:r>
              <a:rPr lang="en-US" sz="2800" dirty="0"/>
              <a:t>RHO Pre- Implementation Provider Survey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D707D0-78AE-4B7D-B86A-D9862D8AB1ED}"/>
              </a:ext>
            </a:extLst>
          </p:cNvPr>
          <p:cNvSpPr txBox="1"/>
          <p:nvPr/>
        </p:nvSpPr>
        <p:spPr>
          <a:xfrm>
            <a:off x="448557" y="1543211"/>
            <a:ext cx="541019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Please be sure to enter a 4-digit identification number to allow us to link your responses to this survey with future surveys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4-digit ID should be something you could easily remember, as it will be used again for future surveys (preferably last four digits of your cell phone)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Please disseminate the </a:t>
            </a:r>
            <a:r>
              <a:rPr lang="en-US" sz="2000" dirty="0" err="1"/>
              <a:t>REDCap</a:t>
            </a:r>
            <a:r>
              <a:rPr lang="en-US" sz="2000" dirty="0"/>
              <a:t> link to ALL study staff at your site who are involved in the RHO program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sz="1400" b="1" u="sng" dirty="0"/>
          </a:p>
          <a:p>
            <a:r>
              <a:rPr lang="en-US" sz="1400" b="1" u="sng" dirty="0" err="1"/>
              <a:t>REDCap</a:t>
            </a:r>
            <a:r>
              <a:rPr lang="en-US" sz="1400" b="1" u="sng" dirty="0"/>
              <a:t> Link:</a:t>
            </a:r>
            <a:r>
              <a:rPr lang="en-US" sz="1400" dirty="0"/>
              <a:t> </a:t>
            </a:r>
            <a:r>
              <a:rPr lang="en-US" sz="1400" dirty="0">
                <a:hlinkClick r:id="rId3"/>
              </a:rPr>
              <a:t>https://arcsapps.umassmed.edu/redcap/surveys/?s=AA4XKYM7KH</a:t>
            </a:r>
            <a:endParaRPr lang="en-US" sz="1400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B4705B-0008-4469-B31A-CA9402ACB037}"/>
              </a:ext>
            </a:extLst>
          </p:cNvPr>
          <p:cNvSpPr/>
          <p:nvPr/>
        </p:nvSpPr>
        <p:spPr>
          <a:xfrm>
            <a:off x="448557" y="4969455"/>
            <a:ext cx="4954555" cy="793102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831A6C-3901-458F-B3CB-3C4A1D726B61}"/>
              </a:ext>
            </a:extLst>
          </p:cNvPr>
          <p:cNvSpPr/>
          <p:nvPr/>
        </p:nvSpPr>
        <p:spPr>
          <a:xfrm>
            <a:off x="10014155" y="5607546"/>
            <a:ext cx="1952745" cy="15501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190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9331E-9E5C-4691-AD21-C416E784E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RHO Program Implementation Timeline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0158E5-B38E-46B3-9ABB-16BDBD114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2546601"/>
              </p:ext>
            </p:extLst>
          </p:nvPr>
        </p:nvGraphicFramePr>
        <p:xfrm>
          <a:off x="474133" y="1690688"/>
          <a:ext cx="11396134" cy="4151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78594" y="2108384"/>
            <a:ext cx="366384" cy="366384"/>
          </a:xfrm>
          <a:prstGeom prst="rect">
            <a:avLst/>
          </a:prstGeom>
        </p:spPr>
      </p:pic>
      <p:pic>
        <p:nvPicPr>
          <p:cNvPr id="6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39764" y="4984120"/>
            <a:ext cx="366384" cy="366384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04602" y="4984120"/>
            <a:ext cx="366384" cy="366384"/>
          </a:xfrm>
          <a:prstGeom prst="rect">
            <a:avLst/>
          </a:prstGeom>
        </p:spPr>
      </p:pic>
      <p:pic>
        <p:nvPicPr>
          <p:cNvPr id="8" name="Graphic 6" descr="Checkmark">
            <a:extLst>
              <a:ext uri="{FF2B5EF4-FFF2-40B4-BE49-F238E27FC236}">
                <a16:creationId xmlns:a16="http://schemas.microsoft.com/office/drawing/2014/main" id="{B975234D-A8B2-4E5E-A864-609F42D514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42288" y="2108384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13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B4938-E533-4DCF-BC31-BA3E99148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8564" y="609600"/>
            <a:ext cx="3912583" cy="135636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22549C"/>
                </a:solidFill>
              </a:rPr>
              <a:t>RHO Program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958BE-5038-4E5A-A5A5-17A1708CC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8564" y="1814732"/>
            <a:ext cx="3912583" cy="4281268"/>
          </a:xfrm>
        </p:spPr>
        <p:txBody>
          <a:bodyPr>
            <a:normAutofit/>
          </a:bodyPr>
          <a:lstStyle/>
          <a:p>
            <a:r>
              <a:rPr lang="en-US" sz="1600" dirty="0"/>
              <a:t>All resources, including training documents, the RHO manual, and other templates can be found on the RHO website at </a:t>
            </a:r>
            <a:r>
              <a:rPr lang="en-US" sz="1600" dirty="0">
                <a:hlinkClick r:id="rId2"/>
              </a:rPr>
              <a:t>www.umassmed.edu/rho-program</a:t>
            </a:r>
            <a:r>
              <a:rPr lang="en-US" sz="1600" dirty="0"/>
              <a:t> </a:t>
            </a:r>
          </a:p>
          <a:p>
            <a:r>
              <a:rPr lang="en-US" sz="1600" dirty="0"/>
              <a:t>Navigate to “Member Login” and log in with the following credentials to access the documents</a:t>
            </a:r>
          </a:p>
          <a:p>
            <a:pPr lvl="1"/>
            <a:r>
              <a:rPr lang="en-US" sz="1600" dirty="0"/>
              <a:t>Username: RHO </a:t>
            </a:r>
          </a:p>
          <a:p>
            <a:pPr lvl="1"/>
            <a:r>
              <a:rPr lang="en-US" sz="1600" dirty="0"/>
              <a:t>Password: Oximetry14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1776E4-28B2-40DC-9E88-74466B3FB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606462"/>
            <a:ext cx="6045576" cy="290187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5E5655F-BA7F-4EA7-8D34-2FFC279637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3780810"/>
            <a:ext cx="6044184" cy="1792094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445819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5256" y="483129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rgbClr val="22549C"/>
                </a:solidFill>
                <a:latin typeface="Apple Braille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52244" y="2023533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dirty="0"/>
              <a:t>Questions or Comments?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106573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1812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ACB94A78-3071-4042-BDFD-D0F97279AC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5542552"/>
              </p:ext>
            </p:extLst>
          </p:nvPr>
        </p:nvGraphicFramePr>
        <p:xfrm>
          <a:off x="0" y="155522"/>
          <a:ext cx="12192000" cy="6702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AEE83792-81D0-4D9F-98FF-4AB0FD452E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0008"/>
              </p:ext>
            </p:extLst>
          </p:nvPr>
        </p:nvGraphicFramePr>
        <p:xfrm>
          <a:off x="464060" y="547342"/>
          <a:ext cx="306544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093">
                  <a:extLst>
                    <a:ext uri="{9D8B030D-6E8A-4147-A177-3AD203B41FA5}">
                      <a16:colId xmlns:a16="http://schemas.microsoft.com/office/drawing/2014/main" val="3954881284"/>
                    </a:ext>
                  </a:extLst>
                </a:gridCol>
                <a:gridCol w="2833351">
                  <a:extLst>
                    <a:ext uri="{9D8B030D-6E8A-4147-A177-3AD203B41FA5}">
                      <a16:colId xmlns:a16="http://schemas.microsoft.com/office/drawing/2014/main" val="843391210"/>
                    </a:ext>
                  </a:extLst>
                </a:gridCol>
              </a:tblGrid>
              <a:tr h="165008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809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Activated but not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749595"/>
                  </a:ext>
                </a:extLst>
              </a:tr>
              <a:tr h="27962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Patient identified, not yet enrolled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37597"/>
                  </a:ext>
                </a:extLst>
              </a:tr>
            </a:tbl>
          </a:graphicData>
        </a:graphic>
      </p:graphicFrame>
      <p:pic>
        <p:nvPicPr>
          <p:cNvPr id="28" name="Graphic 7" descr="Checkbox Checked with solid fill">
            <a:extLst>
              <a:ext uri="{FF2B5EF4-FFF2-40B4-BE49-F238E27FC236}">
                <a16:creationId xmlns:a16="http://schemas.microsoft.com/office/drawing/2014/main" id="{1DD9C7D9-D9D4-4C00-B429-3E8F37F6A2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2432" y="2371716"/>
            <a:ext cx="266700" cy="266700"/>
          </a:xfrm>
          <a:prstGeom prst="rect">
            <a:avLst/>
          </a:prstGeom>
        </p:spPr>
      </p:pic>
      <p:pic>
        <p:nvPicPr>
          <p:cNvPr id="30" name="Graphic 12" descr="Checkbox Checked with solid fill">
            <a:extLst>
              <a:ext uri="{FF2B5EF4-FFF2-40B4-BE49-F238E27FC236}">
                <a16:creationId xmlns:a16="http://schemas.microsoft.com/office/drawing/2014/main" id="{6AE4BF56-367A-4171-B8A0-52FEAFBDA6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32351" y="3946343"/>
            <a:ext cx="266700" cy="266700"/>
          </a:xfrm>
          <a:prstGeom prst="rect">
            <a:avLst/>
          </a:prstGeom>
        </p:spPr>
      </p:pic>
      <p:pic>
        <p:nvPicPr>
          <p:cNvPr id="31" name="Graphic 13" descr="Checkbox Checked with solid fill">
            <a:extLst>
              <a:ext uri="{FF2B5EF4-FFF2-40B4-BE49-F238E27FC236}">
                <a16:creationId xmlns:a16="http://schemas.microsoft.com/office/drawing/2014/main" id="{5CC4421C-E56C-4781-A11C-50449E18B2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15" y="5827378"/>
            <a:ext cx="260350" cy="266700"/>
          </a:xfrm>
          <a:prstGeom prst="rect">
            <a:avLst/>
          </a:prstGeom>
        </p:spPr>
      </p:pic>
      <p:pic>
        <p:nvPicPr>
          <p:cNvPr id="8" name="Graphic 7" descr="Checkbox Checked with solid fill">
            <a:extLst>
              <a:ext uri="{FF2B5EF4-FFF2-40B4-BE49-F238E27FC236}">
                <a16:creationId xmlns:a16="http://schemas.microsoft.com/office/drawing/2014/main" id="{61A98073-96E0-4331-9022-66537A0AE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034" y="573100"/>
            <a:ext cx="266700" cy="266700"/>
          </a:xfrm>
          <a:prstGeom prst="rect">
            <a:avLst/>
          </a:prstGeom>
        </p:spPr>
      </p:pic>
      <p:pic>
        <p:nvPicPr>
          <p:cNvPr id="9" name="Graphic 9" descr="Checkbox Crossed with solid fill">
            <a:extLst>
              <a:ext uri="{FF2B5EF4-FFF2-40B4-BE49-F238E27FC236}">
                <a16:creationId xmlns:a16="http://schemas.microsoft.com/office/drawing/2014/main" id="{DCEBA085-F208-4808-BE39-F31219050E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9819" y="865558"/>
            <a:ext cx="287794" cy="305460"/>
          </a:xfrm>
          <a:prstGeom prst="rect">
            <a:avLst/>
          </a:prstGeom>
        </p:spPr>
      </p:pic>
      <p:pic>
        <p:nvPicPr>
          <p:cNvPr id="10" name="Picture 9" descr="Question free icon">
            <a:extLst>
              <a:ext uri="{FF2B5EF4-FFF2-40B4-BE49-F238E27FC236}">
                <a16:creationId xmlns:a16="http://schemas.microsoft.com/office/drawing/2014/main" id="{170C1A15-F4B9-41E6-A7B8-AA7EA5491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35" y="1233470"/>
            <a:ext cx="146961" cy="152732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phic 7" descr="Checkbox Checked with solid fill">
            <a:extLst>
              <a:ext uri="{FF2B5EF4-FFF2-40B4-BE49-F238E27FC236}">
                <a16:creationId xmlns:a16="http://schemas.microsoft.com/office/drawing/2014/main" id="{A6047539-A722-4EBD-A68C-ED93C98D2B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5829" y="2049631"/>
            <a:ext cx="266700" cy="266700"/>
          </a:xfrm>
          <a:prstGeom prst="rect">
            <a:avLst/>
          </a:prstGeom>
        </p:spPr>
      </p:pic>
      <p:pic>
        <p:nvPicPr>
          <p:cNvPr id="15" name="Graphic 12" descr="Checkbox Checked with solid fill">
            <a:extLst>
              <a:ext uri="{FF2B5EF4-FFF2-40B4-BE49-F238E27FC236}">
                <a16:creationId xmlns:a16="http://schemas.microsoft.com/office/drawing/2014/main" id="{A8E899ED-A38A-4DA0-8F1B-480FA84F41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7333" y="3633951"/>
            <a:ext cx="266700" cy="266700"/>
          </a:xfrm>
          <a:prstGeom prst="rect">
            <a:avLst/>
          </a:prstGeom>
        </p:spPr>
      </p:pic>
      <p:pic>
        <p:nvPicPr>
          <p:cNvPr id="16" name="Graphic 12" descr="Checkbox Checked with solid fill">
            <a:extLst>
              <a:ext uri="{FF2B5EF4-FFF2-40B4-BE49-F238E27FC236}">
                <a16:creationId xmlns:a16="http://schemas.microsoft.com/office/drawing/2014/main" id="{C3119CA3-3219-4FC0-8CF6-2209D36BEF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5998" y="5213251"/>
            <a:ext cx="266700" cy="266700"/>
          </a:xfrm>
          <a:prstGeom prst="rect">
            <a:avLst/>
          </a:prstGeom>
        </p:spPr>
      </p:pic>
      <p:pic>
        <p:nvPicPr>
          <p:cNvPr id="20" name="Graphic 9" descr="Checkbox Crossed with solid fill">
            <a:extLst>
              <a:ext uri="{FF2B5EF4-FFF2-40B4-BE49-F238E27FC236}">
                <a16:creationId xmlns:a16="http://schemas.microsoft.com/office/drawing/2014/main" id="{18FCB23E-6359-41BC-B824-BB1A4748EA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82146" y="3309482"/>
            <a:ext cx="287794" cy="305460"/>
          </a:xfrm>
          <a:prstGeom prst="rect">
            <a:avLst/>
          </a:prstGeom>
        </p:spPr>
      </p:pic>
      <p:pic>
        <p:nvPicPr>
          <p:cNvPr id="21" name="Graphic 9" descr="Checkbox Crossed with solid fill">
            <a:extLst>
              <a:ext uri="{FF2B5EF4-FFF2-40B4-BE49-F238E27FC236}">
                <a16:creationId xmlns:a16="http://schemas.microsoft.com/office/drawing/2014/main" id="{35DA3A18-9C9E-494B-9F4D-654BD9017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53436" y="4560364"/>
            <a:ext cx="287794" cy="30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37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905735-4B92-4CF4-93A2-045F3612F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595" y="115137"/>
            <a:ext cx="7572375" cy="6477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4F822A2-E516-4399-9254-C1B6BD85D2AC}"/>
              </a:ext>
            </a:extLst>
          </p:cNvPr>
          <p:cNvSpPr/>
          <p:nvPr/>
        </p:nvSpPr>
        <p:spPr>
          <a:xfrm>
            <a:off x="11117766" y="6467708"/>
            <a:ext cx="312236" cy="3791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F1013D-E96F-4211-A07B-7CC4F7398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8" y="1456006"/>
            <a:ext cx="4065856" cy="268502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2549C"/>
                </a:solidFill>
              </a:rPr>
              <a:t>RHO Implementation Trial Consort Diagram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617F2F-272B-4466-8FD3-828C271522C8}"/>
              </a:ext>
            </a:extLst>
          </p:cNvPr>
          <p:cNvSpPr txBox="1"/>
          <p:nvPr/>
        </p:nvSpPr>
        <p:spPr>
          <a:xfrm>
            <a:off x="9722734" y="6175320"/>
            <a:ext cx="236123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Average HOT Duration: </a:t>
            </a:r>
            <a:r>
              <a:rPr lang="en-US" sz="1600" dirty="0"/>
              <a:t>56±34</a:t>
            </a:r>
          </a:p>
        </p:txBody>
      </p:sp>
    </p:spTree>
    <p:extLst>
      <p:ext uri="{BB962C8B-B14F-4D97-AF65-F5344CB8AC3E}">
        <p14:creationId xmlns:p14="http://schemas.microsoft.com/office/powerpoint/2010/main" val="1625695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Up 5">
            <a:extLst>
              <a:ext uri="{FF2B5EF4-FFF2-40B4-BE49-F238E27FC236}">
                <a16:creationId xmlns:a16="http://schemas.microsoft.com/office/drawing/2014/main" id="{FB884758-9E66-4A4B-847C-31833D9022DF}"/>
              </a:ext>
            </a:extLst>
          </p:cNvPr>
          <p:cNvSpPr/>
          <p:nvPr/>
        </p:nvSpPr>
        <p:spPr>
          <a:xfrm>
            <a:off x="10703166" y="176726"/>
            <a:ext cx="1021278" cy="574752"/>
          </a:xfrm>
          <a:prstGeom prst="upArrow">
            <a:avLst/>
          </a:prstGeom>
          <a:solidFill>
            <a:srgbClr val="9B6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549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544D5A-14B0-49AD-B516-1551CDC9D0FF}"/>
              </a:ext>
            </a:extLst>
          </p:cNvPr>
          <p:cNvSpPr txBox="1"/>
          <p:nvPr/>
        </p:nvSpPr>
        <p:spPr>
          <a:xfrm>
            <a:off x="10940673" y="357938"/>
            <a:ext cx="546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Goal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322F099-14E7-476D-A943-A0806DE9C2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8834830"/>
              </p:ext>
            </p:extLst>
          </p:nvPr>
        </p:nvGraphicFramePr>
        <p:xfrm>
          <a:off x="65317" y="76976"/>
          <a:ext cx="12017829" cy="6743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0243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F5DE5-975C-4546-8E14-838F45852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602" y="1"/>
            <a:ext cx="10190584" cy="750516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dirty="0">
                <a:solidFill>
                  <a:srgbClr val="22549C"/>
                </a:solidFill>
              </a:rPr>
              <a:t>Projected vs. Actual Enrollment Into the RHO Program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A200B70-7BCD-4F1F-AC1C-A013F87B9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991037"/>
              </p:ext>
            </p:extLst>
          </p:nvPr>
        </p:nvGraphicFramePr>
        <p:xfrm>
          <a:off x="1297547" y="737113"/>
          <a:ext cx="8816837" cy="5121968"/>
        </p:xfrm>
        <a:graphic>
          <a:graphicData uri="http://schemas.openxmlformats.org/drawingml/2006/table">
            <a:tbl>
              <a:tblPr/>
              <a:tblGrid>
                <a:gridCol w="2105884">
                  <a:extLst>
                    <a:ext uri="{9D8B030D-6E8A-4147-A177-3AD203B41FA5}">
                      <a16:colId xmlns:a16="http://schemas.microsoft.com/office/drawing/2014/main" val="2766548434"/>
                    </a:ext>
                  </a:extLst>
                </a:gridCol>
                <a:gridCol w="1793108">
                  <a:extLst>
                    <a:ext uri="{9D8B030D-6E8A-4147-A177-3AD203B41FA5}">
                      <a16:colId xmlns:a16="http://schemas.microsoft.com/office/drawing/2014/main" val="2828492376"/>
                    </a:ext>
                  </a:extLst>
                </a:gridCol>
                <a:gridCol w="1328027">
                  <a:extLst>
                    <a:ext uri="{9D8B030D-6E8A-4147-A177-3AD203B41FA5}">
                      <a16:colId xmlns:a16="http://schemas.microsoft.com/office/drawing/2014/main" val="2772231100"/>
                    </a:ext>
                  </a:extLst>
                </a:gridCol>
                <a:gridCol w="1196606">
                  <a:extLst>
                    <a:ext uri="{9D8B030D-6E8A-4147-A177-3AD203B41FA5}">
                      <a16:colId xmlns:a16="http://schemas.microsoft.com/office/drawing/2014/main" val="3577447931"/>
                    </a:ext>
                  </a:extLst>
                </a:gridCol>
                <a:gridCol w="1196606">
                  <a:extLst>
                    <a:ext uri="{9D8B030D-6E8A-4147-A177-3AD203B41FA5}">
                      <a16:colId xmlns:a16="http://schemas.microsoft.com/office/drawing/2014/main" val="3690184227"/>
                    </a:ext>
                  </a:extLst>
                </a:gridCol>
                <a:gridCol w="1196606">
                  <a:extLst>
                    <a:ext uri="{9D8B030D-6E8A-4147-A177-3AD203B41FA5}">
                      <a16:colId xmlns:a16="http://schemas.microsoft.com/office/drawing/2014/main" val="1261096337"/>
                    </a:ext>
                  </a:extLst>
                </a:gridCol>
              </a:tblGrid>
              <a:tr h="369248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Name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Estimate per Year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Estimate per Month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Current per Month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Eligible  to Date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Followed to Date</a:t>
                      </a:r>
                    </a:p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N(%) 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859449"/>
                  </a:ext>
                </a:extLst>
              </a:tr>
              <a:tr h="273804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1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610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877843"/>
                  </a:ext>
                </a:extLst>
              </a:tr>
              <a:tr h="318506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Boston Children's Hospital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 (83)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4280161"/>
                  </a:ext>
                </a:extLst>
              </a:tr>
              <a:tr h="273804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Dartmouth-Hitchcock 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16094"/>
                  </a:ext>
                </a:extLst>
              </a:tr>
              <a:tr h="273804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Fareri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Children's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 (100)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9583347"/>
                  </a:ext>
                </a:extLst>
              </a:tr>
              <a:tr h="369248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Massachusetts General Hospital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 (100)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378312"/>
                  </a:ext>
                </a:extLst>
              </a:tr>
              <a:tr h="273804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 of Maryland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 (88)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122913"/>
                  </a:ext>
                </a:extLst>
              </a:tr>
              <a:tr h="273804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2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610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395289"/>
                  </a:ext>
                </a:extLst>
              </a:tr>
              <a:tr h="318506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Arkansas Children's Hospital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 (100)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432486"/>
                  </a:ext>
                </a:extLst>
              </a:tr>
              <a:tr h="318506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Children's Hospital of Phil. 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321700"/>
                  </a:ext>
                </a:extLst>
              </a:tr>
              <a:tr h="34234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Cincinnati Children's Hospital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120346"/>
                  </a:ext>
                </a:extLst>
              </a:tr>
              <a:tr h="273804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Jewish Health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20.8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7784652"/>
                  </a:ext>
                </a:extLst>
              </a:tr>
              <a:tr h="369248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Nationwide Children's Hospital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Provided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Provided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540476"/>
                  </a:ext>
                </a:extLst>
              </a:tr>
              <a:tr h="369248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Peyton Manning Children's Hospital 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459597"/>
                  </a:ext>
                </a:extLst>
              </a:tr>
              <a:tr h="318506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California, San Diego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 (75)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479209"/>
                  </a:ext>
                </a:extLst>
              </a:tr>
              <a:tr h="369248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Kentucky Children's Hospital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591471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1802B30-29CC-4D41-8419-435DF8AE0708}"/>
              </a:ext>
            </a:extLst>
          </p:cNvPr>
          <p:cNvSpPr txBox="1"/>
          <p:nvPr/>
        </p:nvSpPr>
        <p:spPr>
          <a:xfrm>
            <a:off x="3640945" y="6363477"/>
            <a:ext cx="479392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*Only showing sites with executed contracts</a:t>
            </a:r>
          </a:p>
        </p:txBody>
      </p:sp>
    </p:spTree>
    <p:extLst>
      <p:ext uri="{BB962C8B-B14F-4D97-AF65-F5344CB8AC3E}">
        <p14:creationId xmlns:p14="http://schemas.microsoft.com/office/powerpoint/2010/main" val="2493656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86C21-C526-4C58-805F-E4AA42D3A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Barriers to Enrollment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8570B-8CCA-45E4-A1E9-628A6EC779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151533" cy="3825875"/>
          </a:xfrm>
        </p:spPr>
        <p:txBody>
          <a:bodyPr/>
          <a:lstStyle/>
          <a:p>
            <a:r>
              <a:rPr lang="en-US" b="1" u="sng" dirty="0"/>
              <a:t>Screening Logs:</a:t>
            </a:r>
          </a:p>
          <a:p>
            <a:pPr lvl="1"/>
            <a:r>
              <a:rPr lang="en-US" dirty="0"/>
              <a:t>Please ensure your site is screening </a:t>
            </a:r>
            <a:r>
              <a:rPr lang="en-US" b="1" dirty="0"/>
              <a:t>ALL</a:t>
            </a:r>
            <a:r>
              <a:rPr lang="en-US" dirty="0"/>
              <a:t> potentially eligible infants discharged home on </a:t>
            </a:r>
            <a:r>
              <a:rPr lang="en-US" i="1" dirty="0"/>
              <a:t>respiratory support </a:t>
            </a:r>
            <a:r>
              <a:rPr lang="en-US" dirty="0"/>
              <a:t>despite their participation status in the RHO program</a:t>
            </a:r>
          </a:p>
          <a:p>
            <a:pPr lvl="1"/>
            <a:r>
              <a:rPr lang="en-US" dirty="0"/>
              <a:t>Completion of the screening form in </a:t>
            </a:r>
            <a:r>
              <a:rPr lang="en-US" dirty="0" err="1"/>
              <a:t>REDCap</a:t>
            </a:r>
            <a:r>
              <a:rPr lang="en-US" dirty="0"/>
              <a:t> is essential in the accuracy of the overall denominator and ensuring all eligible infants are captured across all sites </a:t>
            </a:r>
          </a:p>
          <a:p>
            <a:pPr lvl="1"/>
            <a:r>
              <a:rPr lang="en-US" dirty="0"/>
              <a:t>Proper completion of the screening form would further aid in providing an accurate reach of the RHO program- </a:t>
            </a:r>
            <a:r>
              <a:rPr lang="en-US" u="sng" dirty="0"/>
              <a:t>a primary outcome of the implementation trial </a:t>
            </a:r>
          </a:p>
          <a:p>
            <a:pPr lvl="1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7489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BCD2A-7766-4C2A-906F-3E289D37A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22549C"/>
                </a:solidFill>
              </a:rPr>
              <a:t>REDCap</a:t>
            </a:r>
            <a:r>
              <a:rPr lang="en-US" dirty="0">
                <a:solidFill>
                  <a:srgbClr val="22549C"/>
                </a:solidFill>
              </a:rPr>
              <a:t> User Access Groups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E34BD-33AC-41CB-B4E1-0717F50B70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3825875"/>
          </a:xfrm>
        </p:spPr>
        <p:txBody>
          <a:bodyPr/>
          <a:lstStyle/>
          <a:p>
            <a:r>
              <a:rPr lang="en-US" dirty="0"/>
              <a:t>10</a:t>
            </a:r>
            <a:r>
              <a:rPr lang="en-US" sz="2800" dirty="0"/>
              <a:t>/14 sites have access to their Data Access Group (DAG)</a:t>
            </a:r>
          </a:p>
          <a:p>
            <a:r>
              <a:rPr lang="en-US" dirty="0"/>
              <a:t>7/7 enrolling sites have access to their DAG</a:t>
            </a:r>
          </a:p>
          <a:p>
            <a:r>
              <a:rPr lang="en-US" dirty="0"/>
              <a:t>6/7 enrolling sites filled out demographic forms for their patients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F7DFE2-A712-4F12-8C0C-C1E026218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7043" y="3552324"/>
            <a:ext cx="4073340" cy="270696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5AC539-06C3-4298-9295-421E0CB763B8}"/>
              </a:ext>
            </a:extLst>
          </p:cNvPr>
          <p:cNvCxnSpPr>
            <a:cxnSpLocks/>
          </p:cNvCxnSpPr>
          <p:nvPr/>
        </p:nvCxnSpPr>
        <p:spPr>
          <a:xfrm>
            <a:off x="3014133" y="5024338"/>
            <a:ext cx="69364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637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11DEA491-2235-4E73-8F68-DF1D4C254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70" y="1071736"/>
            <a:ext cx="7154774" cy="56746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1336178-E914-4030-9D5D-B4DC0E387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470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Implementation Related Problems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07EBA3-A895-4D6E-BCEB-29947B6116BA}"/>
              </a:ext>
            </a:extLst>
          </p:cNvPr>
          <p:cNvSpPr/>
          <p:nvPr/>
        </p:nvSpPr>
        <p:spPr>
          <a:xfrm>
            <a:off x="2824585" y="3915179"/>
            <a:ext cx="576577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90056C-8E41-4531-91BA-3CB793428D44}"/>
              </a:ext>
            </a:extLst>
          </p:cNvPr>
          <p:cNvSpPr/>
          <p:nvPr/>
        </p:nvSpPr>
        <p:spPr>
          <a:xfrm>
            <a:off x="2860071" y="4950389"/>
            <a:ext cx="576577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BC9F3F-9741-4E78-9B28-0134F7AA66A1}"/>
              </a:ext>
            </a:extLst>
          </p:cNvPr>
          <p:cNvSpPr/>
          <p:nvPr/>
        </p:nvSpPr>
        <p:spPr>
          <a:xfrm>
            <a:off x="3863952" y="5788928"/>
            <a:ext cx="583743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0F6BE2-BF8C-4FDF-8A04-44D0807DA476}"/>
              </a:ext>
            </a:extLst>
          </p:cNvPr>
          <p:cNvSpPr/>
          <p:nvPr/>
        </p:nvSpPr>
        <p:spPr>
          <a:xfrm>
            <a:off x="3863952" y="4731548"/>
            <a:ext cx="583743" cy="22075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BDDD38-7971-41BA-A0EA-D01ECE91F65F}"/>
              </a:ext>
            </a:extLst>
          </p:cNvPr>
          <p:cNvSpPr/>
          <p:nvPr/>
        </p:nvSpPr>
        <p:spPr>
          <a:xfrm>
            <a:off x="3863953" y="6407362"/>
            <a:ext cx="579828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FDC028-B269-40C7-9491-A2AE87329190}"/>
              </a:ext>
            </a:extLst>
          </p:cNvPr>
          <p:cNvSpPr/>
          <p:nvPr/>
        </p:nvSpPr>
        <p:spPr>
          <a:xfrm>
            <a:off x="5183308" y="5375937"/>
            <a:ext cx="577863" cy="181338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8C3D69-B333-477F-BB3C-151EF2B95896}"/>
              </a:ext>
            </a:extLst>
          </p:cNvPr>
          <p:cNvSpPr/>
          <p:nvPr/>
        </p:nvSpPr>
        <p:spPr>
          <a:xfrm>
            <a:off x="5139372" y="6203112"/>
            <a:ext cx="623302" cy="181338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71C4A2-2C73-475B-A6B2-910CD54D1A44}"/>
              </a:ext>
            </a:extLst>
          </p:cNvPr>
          <p:cNvSpPr/>
          <p:nvPr/>
        </p:nvSpPr>
        <p:spPr>
          <a:xfrm>
            <a:off x="6673785" y="4750037"/>
            <a:ext cx="583743" cy="217012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F29559-2B39-47B9-B016-719B5DE7C7D8}"/>
              </a:ext>
            </a:extLst>
          </p:cNvPr>
          <p:cNvSpPr/>
          <p:nvPr/>
        </p:nvSpPr>
        <p:spPr>
          <a:xfrm>
            <a:off x="7689229" y="4967049"/>
            <a:ext cx="576577" cy="159661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269178-DFDC-4667-A7FD-1E4FFCCC1B50}"/>
              </a:ext>
            </a:extLst>
          </p:cNvPr>
          <p:cNvSpPr/>
          <p:nvPr/>
        </p:nvSpPr>
        <p:spPr>
          <a:xfrm>
            <a:off x="6668368" y="5764848"/>
            <a:ext cx="583743" cy="217012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4297D5-F1CA-4B5F-9151-3053DD11D984}"/>
              </a:ext>
            </a:extLst>
          </p:cNvPr>
          <p:cNvSpPr/>
          <p:nvPr/>
        </p:nvSpPr>
        <p:spPr>
          <a:xfrm>
            <a:off x="8734311" y="5589001"/>
            <a:ext cx="583743" cy="19059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C9A83F-74DD-45BF-B152-C24EB9E7CCDE}"/>
              </a:ext>
            </a:extLst>
          </p:cNvPr>
          <p:cNvSpPr/>
          <p:nvPr/>
        </p:nvSpPr>
        <p:spPr>
          <a:xfrm>
            <a:off x="7689229" y="3683751"/>
            <a:ext cx="576577" cy="231428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8D698A-F717-4CDB-BDA4-695A786E9E4B}"/>
              </a:ext>
            </a:extLst>
          </p:cNvPr>
          <p:cNvSpPr/>
          <p:nvPr/>
        </p:nvSpPr>
        <p:spPr>
          <a:xfrm>
            <a:off x="7689229" y="4120996"/>
            <a:ext cx="576577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6B70BA7-A9A5-4D26-BA48-D76A5E647CA6}"/>
              </a:ext>
            </a:extLst>
          </p:cNvPr>
          <p:cNvSpPr/>
          <p:nvPr/>
        </p:nvSpPr>
        <p:spPr>
          <a:xfrm>
            <a:off x="3860038" y="4314067"/>
            <a:ext cx="583743" cy="22075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4D889F-0490-4B42-96EE-FC9A8FB95977}"/>
              </a:ext>
            </a:extLst>
          </p:cNvPr>
          <p:cNvSpPr/>
          <p:nvPr/>
        </p:nvSpPr>
        <p:spPr>
          <a:xfrm flipH="1">
            <a:off x="2867325" y="5585087"/>
            <a:ext cx="529869" cy="19992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02547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3F2DAD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3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50B493"/>
    </a:accent1>
    <a:accent2>
      <a:srgbClr val="F3A447"/>
    </a:accent2>
    <a:accent3>
      <a:srgbClr val="E7BC29"/>
    </a:accent3>
    <a:accent4>
      <a:srgbClr val="D092A7"/>
    </a:accent4>
    <a:accent5>
      <a:srgbClr val="7153A0"/>
    </a:accent5>
    <a:accent6>
      <a:srgbClr val="809EC2"/>
    </a:accent6>
    <a:hlink>
      <a:srgbClr val="8E58B6"/>
    </a:hlink>
    <a:folHlink>
      <a:srgbClr val="7F6F6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8363</TotalTime>
  <Words>1225</Words>
  <Application>Microsoft Office PowerPoint</Application>
  <PresentationFormat>Widescreen</PresentationFormat>
  <Paragraphs>254</Paragraphs>
  <Slides>21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Apple Braille</vt:lpstr>
      <vt:lpstr>Arial</vt:lpstr>
      <vt:lpstr>Calibri</vt:lpstr>
      <vt:lpstr>Calibri Light</vt:lpstr>
      <vt:lpstr>Century Gothic</vt:lpstr>
      <vt:lpstr>1_Office Theme</vt:lpstr>
      <vt:lpstr>The Recorded Home Oximetry (RHO) Program  Monthly Investigator Meeting</vt:lpstr>
      <vt:lpstr>RHO Program Implementation Timeline</vt:lpstr>
      <vt:lpstr>PowerPoint Presentation</vt:lpstr>
      <vt:lpstr>RHO Implementation Trial Consort Diagram</vt:lpstr>
      <vt:lpstr>PowerPoint Presentation</vt:lpstr>
      <vt:lpstr>Projected vs. Actual Enrollment Into the RHO Program</vt:lpstr>
      <vt:lpstr>Barriers to Enrollment </vt:lpstr>
      <vt:lpstr>REDCap User Access Groups</vt:lpstr>
      <vt:lpstr>Implementation Related Problems</vt:lpstr>
      <vt:lpstr>PowerPoint Presentation</vt:lpstr>
      <vt:lpstr>RAD 97 Configuration</vt:lpstr>
      <vt:lpstr>Troubleshooting Guides</vt:lpstr>
      <vt:lpstr>Oxygen Flow Rate Variations Between Sites</vt:lpstr>
      <vt:lpstr>Responses to Bi-Weekly emails</vt:lpstr>
      <vt:lpstr>Deviation Types </vt:lpstr>
      <vt:lpstr>PowerPoint Presentation</vt:lpstr>
      <vt:lpstr>Parent Advisory Board Meeting</vt:lpstr>
      <vt:lpstr>Invoicing </vt:lpstr>
      <vt:lpstr>RHO Pre- Implementation Provider Survey </vt:lpstr>
      <vt:lpstr>RHO Program Website</vt:lpstr>
      <vt:lpstr>Closing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Monthly Investigator Meeting</dc:title>
  <dc:creator>White, Heather</dc:creator>
  <cp:lastModifiedBy>Crystal</cp:lastModifiedBy>
  <cp:revision>260</cp:revision>
  <dcterms:created xsi:type="dcterms:W3CDTF">2021-03-31T16:28:55Z</dcterms:created>
  <dcterms:modified xsi:type="dcterms:W3CDTF">2022-02-04T23:28:04Z</dcterms:modified>
</cp:coreProperties>
</file>