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9" r:id="rId2"/>
    <p:sldId id="897" r:id="rId3"/>
    <p:sldId id="1294" r:id="rId4"/>
    <p:sldId id="256" r:id="rId5"/>
    <p:sldId id="896" r:id="rId6"/>
    <p:sldId id="885" r:id="rId7"/>
    <p:sldId id="1303" r:id="rId8"/>
    <p:sldId id="878" r:id="rId9"/>
    <p:sldId id="895" r:id="rId10"/>
    <p:sldId id="1301" r:id="rId11"/>
    <p:sldId id="1300" r:id="rId12"/>
    <p:sldId id="1295" r:id="rId13"/>
    <p:sldId id="893" r:id="rId14"/>
    <p:sldId id="1299" r:id="rId15"/>
    <p:sldId id="1302" r:id="rId16"/>
    <p:sldId id="459" r:id="rId17"/>
    <p:sldId id="83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49C"/>
    <a:srgbClr val="3A58A4"/>
    <a:srgbClr val="9B69BC"/>
    <a:srgbClr val="864DAD"/>
    <a:srgbClr val="404A5C"/>
    <a:srgbClr val="5AA2AE"/>
    <a:srgbClr val="230871"/>
    <a:srgbClr val="575778"/>
    <a:srgbClr val="84929E"/>
    <a:srgbClr val="5F57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D55F21-09E8-41A6-8F47-0B8B78BCF142}" v="13" dt="2021-11-04T16:37:5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77143" autoAdjust="0"/>
  </p:normalViewPr>
  <p:slideViewPr>
    <p:cSldViewPr snapToGrid="0">
      <p:cViewPr varScale="1">
        <p:scale>
          <a:sx n="57" d="100"/>
          <a:sy n="57" d="100"/>
        </p:scale>
        <p:origin x="78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assmemorial.org\umass\NICUResearch\Implementation%20Project\Data%20Analysis\Consort%20Diagram\Enrollment%20RunChart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assmemorial.org\umass\NICUResearch\Implementation%20Project\Data%20Analysis\Problems%20Log\RHO%20Implementation%20Log%20of%20Problem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assmemorial.org\umass\NICUResearch\Implementation%20Project\Data%20Analysis\Deviation%20Types\Deviation%20Types%2011.01.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assmemorial.org\umass\NICUResearch\Implementation%20Project\Program%20Planning\Monthly%20Site%20Reports\Monthly%20Reports%20Excels\6.%20Compliance%20(11.1.21)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chemeClr val="accent3"/>
            </a:solidFill>
            <a:ln w="28575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D9E6FF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Recorded Home Oximetry Program</a:t>
            </a:r>
            <a:r>
              <a:rPr lang="en-US" sz="2400" baseline="0" dirty="0"/>
              <a:t> </a:t>
            </a:r>
            <a:r>
              <a:rPr lang="en-US" sz="2400" dirty="0"/>
              <a:t>Implementation Trial</a:t>
            </a:r>
            <a:r>
              <a:rPr lang="en-US" sz="2400" baseline="0" dirty="0"/>
              <a:t> </a:t>
            </a:r>
            <a:r>
              <a:rPr lang="en-US" sz="2400" dirty="0"/>
              <a:t>Enrollment</a:t>
            </a:r>
          </a:p>
          <a:p>
            <a:pPr>
              <a:defRPr/>
            </a:pPr>
            <a:r>
              <a:rPr lang="en-US" sz="1800" dirty="0"/>
              <a:t>(July 2021 to Present)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0800">
              <a:solidFill>
                <a:srgbClr val="9B69BC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9B69BC"/>
              </a:solidFill>
              <a:ln w="25400">
                <a:solidFill>
                  <a:srgbClr val="9B69BC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7142857142857143E-3"/>
                  <c:y val="6.02380941087721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BCH &amp; MGH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1EE-47A5-BC5E-BB779B8323AB}"/>
                </c:ext>
              </c:extLst>
            </c:dLbl>
            <c:dLbl>
              <c:idx val="1"/>
              <c:layout>
                <c:manualLayout>
                  <c:x val="-8.6458333333333331E-2"/>
                  <c:y val="-0.1129629629629629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UMB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1EE-47A5-BC5E-BB779B8323AB}"/>
                </c:ext>
              </c:extLst>
            </c:dLbl>
            <c:dLbl>
              <c:idx val="4"/>
              <c:layout>
                <c:manualLayout>
                  <c:x val="-1.3107611548556431E-2"/>
                  <c:y val="0.1809020122484689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ACH, RCH &amp; MFCH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1EE-47A5-BC5E-BB779B8323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Char'!$B$2:$B$6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3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EE-47A5-BC5E-BB779B8323AB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>
              <a:solidFill>
                <a:schemeClr val="accent5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2746728383029096"/>
                  <c:y val="-2.826838194220527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1EE-47A5-BC5E-BB779B8323AB}"/>
                </c:ext>
              </c:extLst>
            </c:dLbl>
            <c:dLbl>
              <c:idx val="2"/>
              <c:layout>
                <c:manualLayout>
                  <c:x val="0.37657399401614533"/>
                  <c:y val="-2.6190179857482836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EE-47A5-BC5E-BB779B8323A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Char'!$C$2:$C$6</c:f>
              <c:numCache>
                <c:formatCode>0.00</c:formatCode>
                <c:ptCount val="5"/>
                <c:pt idx="0">
                  <c:v>8.5665631459994955</c:v>
                </c:pt>
                <c:pt idx="1">
                  <c:v>8.5665631459994955</c:v>
                </c:pt>
                <c:pt idx="2">
                  <c:v>8.5665631459994955</c:v>
                </c:pt>
                <c:pt idx="3">
                  <c:v>8.5665631459994955</c:v>
                </c:pt>
                <c:pt idx="4" formatCode="General">
                  <c:v>8.5665631459994955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1EE-47A5-BC5E-BB779B8323AB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Char'!$D$2:$D$6</c:f>
              <c:numCache>
                <c:formatCode>0.00</c:formatCode>
                <c:ptCount val="5"/>
                <c:pt idx="0">
                  <c:v>6.777708763999664</c:v>
                </c:pt>
                <c:pt idx="1">
                  <c:v>6.777708763999664</c:v>
                </c:pt>
                <c:pt idx="2">
                  <c:v>6.777708763999664</c:v>
                </c:pt>
                <c:pt idx="3">
                  <c:v>6.777708763999664</c:v>
                </c:pt>
                <c:pt idx="4" formatCode="General">
                  <c:v>6.777708763999664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1EE-47A5-BC5E-BB779B8323AB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Char'!$E$2:$E$6</c:f>
              <c:numCache>
                <c:formatCode>0.00</c:formatCode>
                <c:ptCount val="5"/>
                <c:pt idx="0">
                  <c:v>4.9888543819998317</c:v>
                </c:pt>
                <c:pt idx="1">
                  <c:v>4.9888543819998317</c:v>
                </c:pt>
                <c:pt idx="2">
                  <c:v>4.9888543819998317</c:v>
                </c:pt>
                <c:pt idx="3">
                  <c:v>4.9888543819998317</c:v>
                </c:pt>
                <c:pt idx="4" formatCode="General">
                  <c:v>4.9888543819998317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1EE-47A5-BC5E-BB779B8323AB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310576607611548"/>
                  <c:y val="-2.368941382327209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23958333333333E-2"/>
                      <c:h val="2.238888888888888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C1EE-47A5-BC5E-BB779B8323AB}"/>
                </c:ext>
              </c:extLst>
            </c:dLbl>
            <c:dLbl>
              <c:idx val="2"/>
              <c:layout>
                <c:manualLayout>
                  <c:x val="0.37911154855643031"/>
                  <c:y val="-2.7076407115777194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1EE-47A5-BC5E-BB779B8323A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Char'!$F$2:$F$6</c:f>
              <c:numCache>
                <c:formatCode>0.00</c:formatCode>
                <c:ptCount val="5"/>
                <c:pt idx="0">
                  <c:v>3.2</c:v>
                </c:pt>
                <c:pt idx="1">
                  <c:v>3.2</c:v>
                </c:pt>
                <c:pt idx="2">
                  <c:v>3.2</c:v>
                </c:pt>
                <c:pt idx="3">
                  <c:v>3.2</c:v>
                </c:pt>
                <c:pt idx="4">
                  <c:v>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1EE-47A5-BC5E-BB779B8323AB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Char'!$G$2:$G$6</c:f>
              <c:numCache>
                <c:formatCode>0.00</c:formatCode>
                <c:ptCount val="5"/>
                <c:pt idx="0">
                  <c:v>1.4111456180001685</c:v>
                </c:pt>
                <c:pt idx="1">
                  <c:v>1.4111456180001685</c:v>
                </c:pt>
                <c:pt idx="2">
                  <c:v>1.4111456180001685</c:v>
                </c:pt>
                <c:pt idx="3">
                  <c:v>1.4111456180001685</c:v>
                </c:pt>
                <c:pt idx="4" formatCode="General">
                  <c:v>1.4111456180001685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1EE-47A5-BC5E-BB779B8323AB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Char'!$H$2:$H$6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1EE-47A5-BC5E-BB779B8323AB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Char'!$I$2:$I$6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C1EE-47A5-BC5E-BB779B8323AB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46853937007874003"/>
                  <c:y val="-0.472547973170020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C1EE-47A5-BC5E-BB779B8323A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Char'!$A$2:$A$7</c:f>
              <c:strCache>
                <c:ptCount val="5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</c:strCache>
            </c:strRef>
          </c:cat>
          <c:val>
            <c:numRef>
              <c:f>'Participants Enrolled c Char'!$K$2:$K$6</c:f>
              <c:numCache>
                <c:formatCode>General</c:formatCode>
                <c:ptCount val="5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1EE-47A5-BC5E-BB779B8323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NICU Discharge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Participants Followed</a:t>
                </a:r>
                <a:r>
                  <a:rPr lang="en-US" baseline="0"/>
                  <a:t> by the RHO Program</a:t>
                </a: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Recorded</a:t>
            </a:r>
            <a:r>
              <a:rPr lang="en-US" sz="2400" baseline="0" dirty="0"/>
              <a:t> Home Oximetry </a:t>
            </a:r>
            <a:r>
              <a:rPr lang="en-US" sz="2400" dirty="0"/>
              <a:t>Implementation Trial Related Barriers and Problems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0816026902887144E-2"/>
          <c:y val="0.12814829396325458"/>
          <c:w val="0.89318659776902887"/>
          <c:h val="0.7520058326042578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57150" cap="rnd" cmpd="sng" algn="ctr">
              <a:solidFill>
                <a:srgbClr val="864DAD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57150" cap="flat" cmpd="sng" algn="ctr">
                <a:solidFill>
                  <a:srgbClr val="864DAD"/>
                </a:solidFill>
                <a:prstDash val="solid"/>
                <a:round/>
              </a:ln>
              <a:effectLst/>
            </c:spPr>
          </c:marker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Chart'!$B$2:$B$6</c:f>
              <c:numCache>
                <c:formatCode>General</c:formatCode>
                <c:ptCount val="5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6E-4D5D-A3CD-B31C1D1F66CA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4087499999999988"/>
                  <c:y val="-2.437591134441529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0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6E-4D5D-A3CD-B31C1D1F66CA}"/>
                </c:ext>
              </c:extLst>
            </c:dLbl>
            <c:dLbl>
              <c:idx val="2"/>
              <c:layout>
                <c:manualLayout>
                  <c:x val="0.35905479002624657"/>
                  <c:y val="-2.5454943132108502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96E-4D5D-A3CD-B31C1D1F66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Chart'!$C$2:$C$6</c:f>
              <c:numCache>
                <c:formatCode>0.00</c:formatCode>
                <c:ptCount val="5"/>
                <c:pt idx="0">
                  <c:v>8.196152422706632</c:v>
                </c:pt>
                <c:pt idx="1">
                  <c:v>8.196152422706632</c:v>
                </c:pt>
                <c:pt idx="2">
                  <c:v>8.196152422706632</c:v>
                </c:pt>
                <c:pt idx="3">
                  <c:v>8.196152422706632</c:v>
                </c:pt>
                <c:pt idx="4" formatCode="General">
                  <c:v>8.196152422706632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96E-4D5D-A3CD-B31C1D1F66CA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Chart'!$D$2:$D$6</c:f>
              <c:numCache>
                <c:formatCode>0.00</c:formatCode>
                <c:ptCount val="5"/>
                <c:pt idx="0">
                  <c:v>6.4641016151377544</c:v>
                </c:pt>
                <c:pt idx="1">
                  <c:v>6.4641016151377544</c:v>
                </c:pt>
                <c:pt idx="2">
                  <c:v>6.4641016151377544</c:v>
                </c:pt>
                <c:pt idx="3">
                  <c:v>6.4641016151377544</c:v>
                </c:pt>
                <c:pt idx="4" formatCode="General">
                  <c:v>6.4641016151377544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96E-4D5D-A3CD-B31C1D1F66CA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Chart'!$E$2:$E$6</c:f>
              <c:numCache>
                <c:formatCode>0.00</c:formatCode>
                <c:ptCount val="5"/>
                <c:pt idx="0">
                  <c:v>4.7320508075688767</c:v>
                </c:pt>
                <c:pt idx="1">
                  <c:v>4.7320508075688767</c:v>
                </c:pt>
                <c:pt idx="2">
                  <c:v>4.7320508075688767</c:v>
                </c:pt>
                <c:pt idx="3">
                  <c:v>4.7320508075688767</c:v>
                </c:pt>
                <c:pt idx="4" formatCode="General">
                  <c:v>4.7320508075688767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96E-4D5D-A3CD-B31C1D1F66CA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 cap="rnd" cmpd="sng" algn="ctr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2097920767716532"/>
                  <c:y val="-3.060192475940507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0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057332677165343E-2"/>
                      <c:h val="4.72777777777777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6-796E-4D5D-A3CD-B31C1D1F66CA}"/>
                </c:ext>
              </c:extLst>
            </c:dLbl>
            <c:dLbl>
              <c:idx val="2"/>
              <c:layout>
                <c:manualLayout>
                  <c:x val="0.34432033300524933"/>
                  <c:y val="-3.126582093904935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0" i="0" u="none" strike="noStrike" kern="1200" baseline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2.6</a:t>
                    </a:r>
                  </a:p>
                </c:rich>
              </c:tx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66149934383199E-2"/>
                      <c:h val="7.788888888888888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796E-4D5D-A3CD-B31C1D1F66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Chart'!$F$2:$F$6</c:f>
              <c:numCache>
                <c:formatCode>0.00</c:formatCode>
                <c:ptCount val="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96E-4D5D-A3CD-B31C1D1F66CA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Chart'!$G$2:$G$6</c:f>
              <c:numCache>
                <c:formatCode>0.00</c:formatCode>
                <c:ptCount val="5"/>
                <c:pt idx="0">
                  <c:v>1.2679491924311228</c:v>
                </c:pt>
                <c:pt idx="1">
                  <c:v>1.2679491924311228</c:v>
                </c:pt>
                <c:pt idx="2">
                  <c:v>1.2679491924311228</c:v>
                </c:pt>
                <c:pt idx="3">
                  <c:v>1.2679491924311228</c:v>
                </c:pt>
                <c:pt idx="4" formatCode="General">
                  <c:v>1.2679491924311228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96E-4D5D-A3CD-B31C1D1F66CA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Chart'!$H$2:$H$6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96E-4D5D-A3CD-B31C1D1F66CA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 cap="rnd" cmpd="sng" algn="ctr">
              <a:solidFill>
                <a:schemeClr val="accent2">
                  <a:lumMod val="6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'Problem Count c Chart'!$A$2:$A$6</c:f>
              <c:numCache>
                <c:formatCode>mmm\-yy</c:formatCode>
                <c:ptCount val="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</c:numCache>
            </c:numRef>
          </c:cat>
          <c:val>
            <c:numRef>
              <c:f>'Problem Count c Chart'!$I$2:$I$6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96E-4D5D-A3CD-B31C1D1F6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RHO Implementation</a:t>
                </a:r>
                <a:r>
                  <a:rPr lang="en-US" baseline="0" dirty="0"/>
                  <a:t> </a:t>
                </a:r>
                <a:r>
                  <a:rPr lang="en-US" dirty="0"/>
                  <a:t>Month-Year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mm\-yy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Barrier or Problem Count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341702099737532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1156495"/>
        <c:crosses val="autoZero"/>
        <c:crossBetween val="midCat"/>
      </c:valAx>
      <c:spPr>
        <a:noFill/>
        <a:ln w="25400"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72493591607309E-2"/>
          <c:y val="0.15948100827019265"/>
          <c:w val="0.35315740112194444"/>
          <c:h val="0.769196284266221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2B-4242-B05B-24A953729B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2B-4242-B05B-24A953729B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2B-4242-B05B-24A953729B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2B-4242-B05B-24A953729B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32B-4242-B05B-24A953729B74}"/>
              </c:ext>
            </c:extLst>
          </c:dPt>
          <c:dPt>
            <c:idx val="5"/>
            <c:bubble3D val="0"/>
            <c:spPr>
              <a:solidFill>
                <a:srgbClr val="9B69B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32B-4242-B05B-24A953729B7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32B-4242-B05B-24A953729B74}"/>
              </c:ext>
            </c:extLst>
          </c:dPt>
          <c:dLbls>
            <c:dLbl>
              <c:idx val="6"/>
              <c:layout>
                <c:manualLayout>
                  <c:x val="8.1076232566797569E-3"/>
                  <c:y val="-3.643571750183946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45623404731618E-2"/>
                      <c:h val="6.44072524407252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632B-4242-B05B-24A953729B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Graph!$A$2:$A$8</c:f>
              <c:strCache>
                <c:ptCount val="7"/>
                <c:pt idx="0">
                  <c:v>Provider did not follow guideline suggestion</c:v>
                </c:pt>
                <c:pt idx="1">
                  <c:v>Did not meet minimum time but change in flow rate occurred anyway</c:v>
                </c:pt>
                <c:pt idx="2">
                  <c:v>Technological barrier with SafetyNet connection</c:v>
                </c:pt>
                <c:pt idx="3">
                  <c:v>Data was not analyzed at set time</c:v>
                </c:pt>
                <c:pt idx="4">
                  <c:v>No data was captured (patient not connected to oximeter or set up to Wi-Fi)</c:v>
                </c:pt>
                <c:pt idx="5">
                  <c:v>Parent felt uncomfortable changing flow rate</c:v>
                </c:pt>
                <c:pt idx="6">
                  <c:v>Parent titrated flow rates</c:v>
                </c:pt>
              </c:strCache>
            </c:strRef>
          </c:cat>
          <c:val>
            <c:numRef>
              <c:f>Graph!$B$2:$B$8</c:f>
              <c:numCache>
                <c:formatCode>General</c:formatCode>
                <c:ptCount val="7"/>
                <c:pt idx="0">
                  <c:v>25</c:v>
                </c:pt>
                <c:pt idx="1">
                  <c:v>0</c:v>
                </c:pt>
                <c:pt idx="2">
                  <c:v>26</c:v>
                </c:pt>
                <c:pt idx="3">
                  <c:v>0</c:v>
                </c:pt>
                <c:pt idx="4">
                  <c:v>54</c:v>
                </c:pt>
                <c:pt idx="5">
                  <c:v>7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32B-4242-B05B-24A953729B7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9055870822738412"/>
          <c:y val="0.15467606483530563"/>
          <c:w val="0.48333556515358594"/>
          <c:h val="0.763734941082155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 Compliance with the Recorded</a:t>
            </a:r>
            <a:r>
              <a:rPr lang="en-US" sz="2000" baseline="0" dirty="0"/>
              <a:t> Home </a:t>
            </a:r>
            <a:r>
              <a:rPr lang="en-US" sz="2000" dirty="0"/>
              <a:t>Oximetry Algorithm Across All Implementation Sites</a:t>
            </a:r>
          </a:p>
        </c:rich>
      </c:tx>
      <c:layout>
        <c:manualLayout>
          <c:xMode val="edge"/>
          <c:yMode val="edge"/>
          <c:x val="0.13794466690355567"/>
          <c:y val="6.3336923903317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65772859473652E-2"/>
          <c:y val="0.19813739018268636"/>
          <c:w val="0.84926455983542593"/>
          <c:h val="0.63325778989164816"/>
        </c:manualLayout>
      </c:layout>
      <c:lineChart>
        <c:grouping val="standard"/>
        <c:varyColors val="0"/>
        <c:ser>
          <c:idx val="0"/>
          <c:order val="0"/>
          <c:tx>
            <c:strRef>
              <c:f>'Overall Percent Complia XmR 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57150" cap="rnd" cmpd="sng" algn="ctr">
              <a:solidFill>
                <a:srgbClr val="864DAD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57150" cap="flat" cmpd="sng" algn="ctr">
                <a:solidFill>
                  <a:srgbClr val="864DAD"/>
                </a:solidFill>
                <a:prstDash val="solid"/>
                <a:round/>
              </a:ln>
              <a:effectLst/>
            </c:spPr>
          </c:marker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'!$B$2:$B$6</c:f>
              <c:numCache>
                <c:formatCode>0%</c:formatCode>
                <c:ptCount val="5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67-4299-9CFB-89890A863037}"/>
            </c:ext>
          </c:extLst>
        </c:ser>
        <c:ser>
          <c:idx val="1"/>
          <c:order val="1"/>
          <c:tx>
            <c:strRef>
              <c:f>'Overall Percent Complia XmR 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067-4299-9CFB-89890A863037}"/>
                </c:ext>
              </c:extLst>
            </c:dLbl>
            <c:dLbl>
              <c:idx val="2"/>
              <c:layout>
                <c:manualLayout>
                  <c:x val="-1.4667987786532501E-2"/>
                  <c:y val="-2.0218580365911728E-2"/>
                </c:manualLayout>
              </c:layout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67-4299-9CFB-89890A8630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'!$C$2:$C$6</c:f>
              <c:numCache>
                <c:formatCode>0.0000</c:formatCode>
                <c:ptCount val="5"/>
                <c:pt idx="0">
                  <c:v>1.1500925087983911</c:v>
                </c:pt>
                <c:pt idx="1">
                  <c:v>1.1500925087983911</c:v>
                </c:pt>
                <c:pt idx="2">
                  <c:v>1.1500925087983911</c:v>
                </c:pt>
                <c:pt idx="3">
                  <c:v>1.1500925087983911</c:v>
                </c:pt>
                <c:pt idx="4">
                  <c:v>1.1500925087983911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67-4299-9CFB-89890A863037}"/>
            </c:ext>
          </c:extLst>
        </c:ser>
        <c:ser>
          <c:idx val="2"/>
          <c:order val="2"/>
          <c:tx>
            <c:strRef>
              <c:f>'Overall Percent Complia XmR 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'!$D$2:$D$6</c:f>
              <c:numCache>
                <c:formatCode>0%</c:formatCode>
                <c:ptCount val="5"/>
                <c:pt idx="0">
                  <c:v>1.0567896765543825</c:v>
                </c:pt>
                <c:pt idx="1">
                  <c:v>1.0567896765543825</c:v>
                </c:pt>
                <c:pt idx="2">
                  <c:v>1.0567896765543825</c:v>
                </c:pt>
                <c:pt idx="3">
                  <c:v>1.0567896765543825</c:v>
                </c:pt>
                <c:pt idx="4" formatCode="0.0000">
                  <c:v>1.0567896765543825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067-4299-9CFB-89890A863037}"/>
            </c:ext>
          </c:extLst>
        </c:ser>
        <c:ser>
          <c:idx val="3"/>
          <c:order val="3"/>
          <c:tx>
            <c:strRef>
              <c:f>'Overall Percent Complia XmR 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'!$E$2:$E$6</c:f>
              <c:numCache>
                <c:formatCode>0%</c:formatCode>
                <c:ptCount val="5"/>
                <c:pt idx="0">
                  <c:v>0.96348684431037379</c:v>
                </c:pt>
                <c:pt idx="1">
                  <c:v>0.96348684431037379</c:v>
                </c:pt>
                <c:pt idx="2">
                  <c:v>0.96348684431037379</c:v>
                </c:pt>
                <c:pt idx="3">
                  <c:v>0.96348684431037379</c:v>
                </c:pt>
                <c:pt idx="4" formatCode="0.0000">
                  <c:v>0.96348684431037379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067-4299-9CFB-89890A863037}"/>
            </c:ext>
          </c:extLst>
        </c:ser>
        <c:ser>
          <c:idx val="4"/>
          <c:order val="4"/>
          <c:tx>
            <c:strRef>
              <c:f>'Overall Percent Complia XmR 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 cap="rnd" cmpd="sng" algn="ctr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9347773896635003"/>
                  <c:y val="2.852496720751801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+mn-lt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067-4299-9CFB-89890A863037}"/>
                </c:ext>
              </c:extLst>
            </c:dLbl>
            <c:dLbl>
              <c:idx val="2"/>
              <c:layout>
                <c:manualLayout>
                  <c:x val="0.3411026362452948"/>
                  <c:y val="2.8524967207518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67-4299-9CFB-89890A86303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'!$F$2:$F$6</c:f>
              <c:numCache>
                <c:formatCode>0%</c:formatCode>
                <c:ptCount val="5"/>
                <c:pt idx="0">
                  <c:v>0.87018401206636509</c:v>
                </c:pt>
                <c:pt idx="1">
                  <c:v>0.87018401206636509</c:v>
                </c:pt>
                <c:pt idx="2">
                  <c:v>0.87018401206636509</c:v>
                </c:pt>
                <c:pt idx="3">
                  <c:v>0.87018401206636509</c:v>
                </c:pt>
                <c:pt idx="4">
                  <c:v>0.87018401206636509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067-4299-9CFB-89890A863037}"/>
            </c:ext>
          </c:extLst>
        </c:ser>
        <c:ser>
          <c:idx val="5"/>
          <c:order val="5"/>
          <c:tx>
            <c:strRef>
              <c:f>'Overall Percent Complia XmR 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'!$G$2:$G$6</c:f>
              <c:numCache>
                <c:formatCode>0%</c:formatCode>
                <c:ptCount val="5"/>
                <c:pt idx="0">
                  <c:v>0.77688117982235638</c:v>
                </c:pt>
                <c:pt idx="1">
                  <c:v>0.77688117982235638</c:v>
                </c:pt>
                <c:pt idx="2">
                  <c:v>0.77688117982235638</c:v>
                </c:pt>
                <c:pt idx="3">
                  <c:v>0.77688117982235638</c:v>
                </c:pt>
                <c:pt idx="4" formatCode="0.0000">
                  <c:v>0.77688117982235638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067-4299-9CFB-89890A863037}"/>
            </c:ext>
          </c:extLst>
        </c:ser>
        <c:ser>
          <c:idx val="6"/>
          <c:order val="6"/>
          <c:tx>
            <c:strRef>
              <c:f>'Overall Percent Complia XmR 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'!$H$2:$H$6</c:f>
              <c:numCache>
                <c:formatCode>0%</c:formatCode>
                <c:ptCount val="5"/>
                <c:pt idx="0">
                  <c:v>0.68357834757834768</c:v>
                </c:pt>
                <c:pt idx="1">
                  <c:v>0.68357834757834768</c:v>
                </c:pt>
                <c:pt idx="2">
                  <c:v>0.68357834757834768</c:v>
                </c:pt>
                <c:pt idx="3">
                  <c:v>0.68357834757834768</c:v>
                </c:pt>
                <c:pt idx="4" formatCode="0.0000">
                  <c:v>0.68357834757834768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067-4299-9CFB-89890A863037}"/>
            </c:ext>
          </c:extLst>
        </c:ser>
        <c:ser>
          <c:idx val="7"/>
          <c:order val="7"/>
          <c:tx>
            <c:strRef>
              <c:f>'Overall Percent Complia XmR 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9783207003215799"/>
                  <c:y val="-2.215255120484771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067-4299-9CFB-89890A863037}"/>
                </c:ext>
              </c:extLst>
            </c:dLbl>
            <c:dLbl>
              <c:idx val="2"/>
              <c:layout>
                <c:manualLayout>
                  <c:x val="0.34679038277480173"/>
                  <c:y val="-2.2152551204847715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067-4299-9CFB-89890A8630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'!$A$2:$A$6</c:f>
              <c:strCache>
                <c:ptCount val="5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</c:strCache>
            </c:strRef>
          </c:cat>
          <c:val>
            <c:numRef>
              <c:f>'Overall Percent Complia XmR '!$I$2:$I$6</c:f>
              <c:numCache>
                <c:formatCode>0%</c:formatCode>
                <c:ptCount val="5"/>
                <c:pt idx="0">
                  <c:v>0.59027551533433908</c:v>
                </c:pt>
                <c:pt idx="1">
                  <c:v>0.59027551533433908</c:v>
                </c:pt>
                <c:pt idx="2">
                  <c:v>0.59027551533433908</c:v>
                </c:pt>
                <c:pt idx="3">
                  <c:v>0.59027551533433908</c:v>
                </c:pt>
                <c:pt idx="4" formatCode="0.0000">
                  <c:v>0.59027551533433908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067-4299-9CFB-89890A863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Report Month, (N=Total number of reports for that month)</a:t>
                </a:r>
              </a:p>
            </c:rich>
          </c:tx>
          <c:layout>
            <c:manualLayout>
              <c:xMode val="edge"/>
              <c:yMode val="edge"/>
              <c:x val="0.28775679222529615"/>
              <c:y val="0.905063093074904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Percent Compliance with Algorithm</a:t>
                </a:r>
              </a:p>
            </c:rich>
          </c:tx>
          <c:layout>
            <c:manualLayout>
              <c:xMode val="edge"/>
              <c:yMode val="edge"/>
              <c:x val="1.1248934649682961E-2"/>
              <c:y val="0.286008155255004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202864"/>
        <c:crosses val="autoZero"/>
        <c:crossBetween val="midCat"/>
      </c:valAx>
      <c:spPr>
        <a:solidFill>
          <a:schemeClr val="lt1"/>
        </a:solidFill>
        <a:ln w="3175" cap="flat" cmpd="sng" algn="ctr">
          <a:noFill/>
          <a:prstDash val="solid"/>
          <a:miter lim="800000"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0.60577</cdr:x>
      <cdr:y>0.3856</cdr:y>
    </cdr:from>
    <cdr:to>
      <cdr:x>0.85298</cdr:x>
      <cdr:y>0.41094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94B0F91E-1FE7-43A0-A75E-9BF32DE7E952}"/>
            </a:ext>
          </a:extLst>
        </cdr:cNvPr>
        <cdr:cNvSpPr txBox="1"/>
      </cdr:nvSpPr>
      <cdr:spPr>
        <a:xfrm xmlns:a="http://schemas.openxmlformats.org/drawingml/2006/main">
          <a:off x="7385584" y="2584495"/>
          <a:ext cx="3013984" cy="1698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baseline="0" dirty="0">
              <a:solidFill>
                <a:sysClr val="windowText" lastClr="000000"/>
              </a:solidFill>
            </a:rPr>
            <a:t>CHOP homecare doesn't have RAD 97s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0.21693</cdr:x>
      <cdr:y>0.71465</cdr:y>
    </cdr:from>
    <cdr:to>
      <cdr:x>0.40609</cdr:x>
      <cdr:y>0.73926</cdr:y>
    </cdr:to>
    <cdr:sp macro="" textlink="">
      <cdr:nvSpPr>
        <cdr:cNvPr id="5" name="TextBox 18">
          <a:extLst xmlns:a="http://schemas.openxmlformats.org/drawingml/2006/main">
            <a:ext uri="{FF2B5EF4-FFF2-40B4-BE49-F238E27FC236}">
              <a16:creationId xmlns:a16="http://schemas.microsoft.com/office/drawing/2014/main" id="{8C5F0E72-6A4B-4B69-8DF1-C0F85E544C9C}"/>
            </a:ext>
          </a:extLst>
        </cdr:cNvPr>
        <cdr:cNvSpPr txBox="1"/>
      </cdr:nvSpPr>
      <cdr:spPr>
        <a:xfrm xmlns:a="http://schemas.openxmlformats.org/drawingml/2006/main">
          <a:off x="2644831" y="4789920"/>
          <a:ext cx="2306238" cy="164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0.88552</cdr:x>
      <cdr:y>0.01928</cdr:y>
    </cdr:from>
    <cdr:to>
      <cdr:x>0.96928</cdr:x>
      <cdr:y>0.10308</cdr:y>
    </cdr:to>
    <cdr:sp macro="" textlink="">
      <cdr:nvSpPr>
        <cdr:cNvPr id="3" name="Arrow: Up 2">
          <a:extLst xmlns:a="http://schemas.openxmlformats.org/drawingml/2006/main">
            <a:ext uri="{FF2B5EF4-FFF2-40B4-BE49-F238E27FC236}">
              <a16:creationId xmlns:a16="http://schemas.microsoft.com/office/drawing/2014/main" id="{9FF8FFB5-1F42-4B85-89DD-489B3E402126}"/>
            </a:ext>
          </a:extLst>
        </cdr:cNvPr>
        <cdr:cNvSpPr/>
      </cdr:nvSpPr>
      <cdr:spPr>
        <a:xfrm xmlns:a="http://schemas.openxmlformats.org/drawingml/2006/main" rot="10800000">
          <a:off x="10796211" y="132195"/>
          <a:ext cx="1021278" cy="574752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0.905</cdr:x>
      <cdr:y>0.04098</cdr:y>
    </cdr:from>
    <cdr:to>
      <cdr:x>0.95247</cdr:x>
      <cdr:y>0.08695</cdr:y>
    </cdr:to>
    <cdr:sp macro="" textlink="">
      <cdr:nvSpPr>
        <cdr:cNvPr id="4" name="TextBox 8">
          <a:extLst xmlns:a="http://schemas.openxmlformats.org/drawingml/2006/main">
            <a:ext uri="{FF2B5EF4-FFF2-40B4-BE49-F238E27FC236}">
              <a16:creationId xmlns:a16="http://schemas.microsoft.com/office/drawing/2014/main" id="{8B7255AA-1BED-441A-BD8D-17C687363BBF}"/>
            </a:ext>
          </a:extLst>
        </cdr:cNvPr>
        <cdr:cNvSpPr txBox="1"/>
      </cdr:nvSpPr>
      <cdr:spPr>
        <a:xfrm xmlns:a="http://schemas.openxmlformats.org/drawingml/2006/main">
          <a:off x="10287689" y="247003"/>
          <a:ext cx="53963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0.88546</cdr:x>
      <cdr:y>0.03508</cdr:y>
    </cdr:from>
    <cdr:to>
      <cdr:x>0.96941</cdr:x>
      <cdr:y>0.1216</cdr:y>
    </cdr:to>
    <cdr:grpSp>
      <cdr:nvGrpSpPr>
        <cdr:cNvPr id="4" name="Group 3">
          <a:extLst xmlns:a="http://schemas.openxmlformats.org/drawingml/2006/main">
            <a:ext uri="{FF2B5EF4-FFF2-40B4-BE49-F238E27FC236}">
              <a16:creationId xmlns:a16="http://schemas.microsoft.com/office/drawing/2014/main" id="{3E1EB125-2D25-413C-8040-F8631F89880A}"/>
            </a:ext>
          </a:extLst>
        </cdr:cNvPr>
        <cdr:cNvGrpSpPr/>
      </cdr:nvGrpSpPr>
      <cdr:grpSpPr>
        <a:xfrm xmlns:a="http://schemas.openxmlformats.org/drawingml/2006/main">
          <a:off x="10795527" y="240579"/>
          <a:ext cx="1023519" cy="593354"/>
          <a:chOff x="10185822" y="270016"/>
          <a:chExt cx="952155" cy="505040"/>
        </a:xfrm>
      </cdr:grpSpPr>
      <cdr:sp macro="" textlink="">
        <cdr:nvSpPr>
          <cdr:cNvPr id="5" name="Arrow: Up 4">
            <a:extLst xmlns:a="http://schemas.openxmlformats.org/drawingml/2006/main">
              <a:ext uri="{FF2B5EF4-FFF2-40B4-BE49-F238E27FC236}">
                <a16:creationId xmlns:a16="http://schemas.microsoft.com/office/drawing/2014/main" id="{CAF7E4E3-13B7-4114-A441-36F46A8F96A4}"/>
              </a:ext>
            </a:extLst>
          </cdr:cNvPr>
          <cdr:cNvSpPr/>
        </cdr:nvSpPr>
        <cdr:spPr>
          <a:xfrm xmlns:a="http://schemas.openxmlformats.org/drawingml/2006/main">
            <a:off x="10185822" y="270016"/>
            <a:ext cx="952155" cy="505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9B69BC"/>
          </a:solidFill>
          <a:ln xmlns:a="http://schemas.openxmlformats.org/drawingml/2006/main">
            <a:solidFill>
              <a:srgbClr val="7030A0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en-US">
              <a:solidFill>
                <a:srgbClr val="9B69BC"/>
              </a:solidFill>
            </a:endParaRPr>
          </a:p>
        </cdr:txBody>
      </cdr:sp>
      <cdr:sp macro="" textlink="">
        <cdr:nvSpPr>
          <cdr:cNvPr id="6" name="TextBox 8">
            <a:extLst xmlns:a="http://schemas.openxmlformats.org/drawingml/2006/main">
              <a:ext uri="{FF2B5EF4-FFF2-40B4-BE49-F238E27FC236}">
                <a16:creationId xmlns:a16="http://schemas.microsoft.com/office/drawing/2014/main" id="{799FB2DB-D074-40A2-9CB0-B70F0D93A17F}"/>
              </a:ext>
            </a:extLst>
          </cdr:cNvPr>
          <cdr:cNvSpPr txBox="1"/>
        </cdr:nvSpPr>
        <cdr:spPr>
          <a:xfrm xmlns:a="http://schemas.openxmlformats.org/drawingml/2006/main">
            <a:off x="10378191" y="435943"/>
            <a:ext cx="539622" cy="277049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cdr:txBody>
      </cdr:sp>
    </cdr:grpSp>
  </cdr:relSizeAnchor>
  <cdr:relSizeAnchor xmlns:cdr="http://schemas.openxmlformats.org/drawingml/2006/chartDrawing">
    <cdr:from>
      <cdr:x>0.09778</cdr:x>
      <cdr:y>0.26835</cdr:y>
    </cdr:from>
    <cdr:to>
      <cdr:x>0.18703</cdr:x>
      <cdr:y>0.30211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A997118-FF60-4855-B136-7C81683DA6DC}"/>
            </a:ext>
          </a:extLst>
        </cdr:cNvPr>
        <cdr:cNvSpPr txBox="1"/>
      </cdr:nvSpPr>
      <cdr:spPr>
        <a:xfrm xmlns:a="http://schemas.openxmlformats.org/drawingml/2006/main">
          <a:off x="1192192" y="1840376"/>
          <a:ext cx="1088021" cy="231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/>
            <a:t>GOAL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56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8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December 2, 2021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48F4-0A96-4218-9D24-2B005FBE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Before Going 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6E402-60EF-4B21-B41C-338282B2D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consistent barrier to implementation has been home care companies not being prepared for “Go-Live”</a:t>
            </a:r>
          </a:p>
          <a:p>
            <a:r>
              <a:rPr lang="en-US" dirty="0"/>
              <a:t>When your first implementation baby is identified please reach out to your home care companies and notify them that your site is anticipating your first patient that will need a configured RAD 97</a:t>
            </a:r>
          </a:p>
        </p:txBody>
      </p:sp>
    </p:spTree>
    <p:extLst>
      <p:ext uri="{BB962C8B-B14F-4D97-AF65-F5344CB8AC3E}">
        <p14:creationId xmlns:p14="http://schemas.microsoft.com/office/powerpoint/2010/main" val="2036103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198D3-EE5F-48B8-B2F6-F93BD7AF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Relationship with Homecare Companies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DF49C-8F15-4127-A98F-F17E2BF60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061364" cy="3825875"/>
          </a:xfrm>
        </p:spPr>
        <p:txBody>
          <a:bodyPr>
            <a:normAutofit/>
          </a:bodyPr>
          <a:lstStyle/>
          <a:p>
            <a:r>
              <a:rPr lang="en-US" sz="3200" dirty="0"/>
              <a:t>What is your current relationship with homecare companies?</a:t>
            </a:r>
          </a:p>
          <a:p>
            <a:r>
              <a:rPr lang="en-US" sz="3200" dirty="0"/>
              <a:t>Who on your team contacts homecare companies regarding troubleshooting issues?</a:t>
            </a:r>
          </a:p>
        </p:txBody>
      </p:sp>
      <p:pic>
        <p:nvPicPr>
          <p:cNvPr id="12" name="Graphic 11" descr="Call center outline">
            <a:extLst>
              <a:ext uri="{FF2B5EF4-FFF2-40B4-BE49-F238E27FC236}">
                <a16:creationId xmlns:a16="http://schemas.microsoft.com/office/drawing/2014/main" id="{9987AEB5-DD10-4D40-905B-A74104252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9814" y="1690688"/>
            <a:ext cx="2508869" cy="250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46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1A09-C106-455D-BE83-785BF443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RAD 97 Configuration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503F85-2CBD-45A8-8492-59CB523E0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Please make sure that the light of the wi-fi symbol is </a:t>
            </a:r>
            <a:r>
              <a:rPr lang="en-US" b="1" dirty="0">
                <a:solidFill>
                  <a:srgbClr val="00B050"/>
                </a:solidFill>
              </a:rPr>
              <a:t>green</a:t>
            </a:r>
          </a:p>
          <a:p>
            <a:r>
              <a:rPr lang="en-US" dirty="0"/>
              <a:t>If it is </a:t>
            </a:r>
            <a:r>
              <a:rPr lang="en-US" b="1" dirty="0">
                <a:solidFill>
                  <a:schemeClr val="accent3"/>
                </a:solidFill>
              </a:rPr>
              <a:t>blue</a:t>
            </a:r>
            <a:r>
              <a:rPr lang="en-US" dirty="0"/>
              <a:t>         – the device is not configured to our SafetyNet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22549C"/>
                </a:solidFill>
              </a:rPr>
              <a:t>Solution</a:t>
            </a:r>
          </a:p>
          <a:p>
            <a:pPr>
              <a:buFontTx/>
              <a:buChar char="-"/>
            </a:pPr>
            <a:r>
              <a:rPr lang="en-US" dirty="0"/>
              <a:t>The providing homecare company should contact their local Masimo account manager for assistance </a:t>
            </a:r>
          </a:p>
          <a:p>
            <a:pPr>
              <a:buFontTx/>
              <a:buChar char="-"/>
            </a:pPr>
            <a:r>
              <a:rPr lang="en-US" dirty="0"/>
              <a:t>If the issue persists, let the RHO Leadership know and we will contact Masimo’s leadership</a:t>
            </a:r>
          </a:p>
        </p:txBody>
      </p:sp>
      <p:pic>
        <p:nvPicPr>
          <p:cNvPr id="8" name="Graphic 8" descr="Wi Fi">
            <a:extLst>
              <a:ext uri="{FF2B5EF4-FFF2-40B4-BE49-F238E27FC236}">
                <a16:creationId xmlns:a16="http://schemas.microsoft.com/office/drawing/2014/main" id="{7B21833A-740D-4B92-96A7-E5CACA12B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4042" y="1948808"/>
            <a:ext cx="914400" cy="914400"/>
          </a:xfrm>
          <a:prstGeom prst="rect">
            <a:avLst/>
          </a:prstGeom>
        </p:spPr>
      </p:pic>
      <p:pic>
        <p:nvPicPr>
          <p:cNvPr id="9" name="Graphic 14" descr="Wi Fi">
            <a:extLst>
              <a:ext uri="{FF2B5EF4-FFF2-40B4-BE49-F238E27FC236}">
                <a16:creationId xmlns:a16="http://schemas.microsoft.com/office/drawing/2014/main" id="{9FE251D7-EE7B-4300-B012-EFE821D8A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49319" y="1485106"/>
            <a:ext cx="914400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796DD8-5B09-4F2E-92CF-23CB3D3641AB}"/>
              </a:ext>
            </a:extLst>
          </p:cNvPr>
          <p:cNvCxnSpPr>
            <a:cxnSpLocks/>
          </p:cNvCxnSpPr>
          <p:nvPr/>
        </p:nvCxnSpPr>
        <p:spPr>
          <a:xfrm flipH="1">
            <a:off x="2817199" y="2165463"/>
            <a:ext cx="468086" cy="46808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645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34713-A3A7-4FBF-AA5F-81E63AA1A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Deviation Types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63A866-482B-4F3A-80EE-C2ABB71C9334}"/>
              </a:ext>
            </a:extLst>
          </p:cNvPr>
          <p:cNvSpPr txBox="1"/>
          <p:nvPr/>
        </p:nvSpPr>
        <p:spPr>
          <a:xfrm>
            <a:off x="5977467" y="5877467"/>
            <a:ext cx="26040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Updated on 11-29-2021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6785BF-679A-4B4B-A51E-497F39BCF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23958"/>
              </p:ext>
            </p:extLst>
          </p:nvPr>
        </p:nvGraphicFramePr>
        <p:xfrm>
          <a:off x="660400" y="1152524"/>
          <a:ext cx="10693399" cy="4909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642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50E721D-E152-4324-8263-B62F5A8790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639741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5AB944-375E-470A-8B57-BBE7250DB125}"/>
              </a:ext>
            </a:extLst>
          </p:cNvPr>
          <p:cNvCxnSpPr/>
          <p:nvPr/>
        </p:nvCxnSpPr>
        <p:spPr>
          <a:xfrm>
            <a:off x="1006997" y="2071868"/>
            <a:ext cx="10359342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50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DF5B0-3BFC-462F-9884-83558624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RHO NICU Graduate Music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113E9-955E-4256-8787-FBD522EE2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Implementation site families will be invited to the UMass NICU Graduate Music Class starting January 2022</a:t>
            </a:r>
          </a:p>
          <a:p>
            <a:r>
              <a:rPr lang="en-US" dirty="0"/>
              <a:t>Flyer will be disseminated to sites following this meeting</a:t>
            </a:r>
          </a:p>
          <a:p>
            <a:r>
              <a:rPr lang="en-US" dirty="0"/>
              <a:t>Share with families with oxygen dependent infants </a:t>
            </a:r>
          </a:p>
          <a:p>
            <a:r>
              <a:rPr lang="en-US" dirty="0"/>
              <a:t>The family led discussion is monitored by Dr. Rhein and Heather (will do break out groups if participation is large enough)</a:t>
            </a:r>
          </a:p>
        </p:txBody>
      </p:sp>
    </p:spTree>
    <p:extLst>
      <p:ext uri="{BB962C8B-B14F-4D97-AF65-F5344CB8AC3E}">
        <p14:creationId xmlns:p14="http://schemas.microsoft.com/office/powerpoint/2010/main" val="375534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48312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2244" y="2023533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789377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sp>
        <p:nvSpPr>
          <p:cNvPr id="18" name="TextBox 18">
            <a:extLst>
              <a:ext uri="{FF2B5EF4-FFF2-40B4-BE49-F238E27FC236}">
                <a16:creationId xmlns:a16="http://schemas.microsoft.com/office/drawing/2014/main" id="{14916166-B1FA-4E44-9389-A9E0B9B0FB2E}"/>
              </a:ext>
            </a:extLst>
          </p:cNvPr>
          <p:cNvSpPr txBox="1"/>
          <p:nvPr/>
        </p:nvSpPr>
        <p:spPr>
          <a:xfrm>
            <a:off x="2644863" y="4004211"/>
            <a:ext cx="2306206" cy="160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solidFill>
                  <a:sysClr val="windowText" lastClr="000000"/>
                </a:solidFill>
              </a:rPr>
              <a:t>Contract under review at the site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916166-B1FA-4E44-9389-A9E0B9B0FB2E}"/>
              </a:ext>
            </a:extLst>
          </p:cNvPr>
          <p:cNvSpPr txBox="1"/>
          <p:nvPr/>
        </p:nvSpPr>
        <p:spPr>
          <a:xfrm>
            <a:off x="2644863" y="4323174"/>
            <a:ext cx="2306206" cy="160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solidFill>
                  <a:sysClr val="windowText" lastClr="000000"/>
                </a:solidFill>
              </a:rPr>
              <a:t>Contract under review at the site</a:t>
            </a:r>
          </a:p>
        </p:txBody>
      </p:sp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20" name="Graphic 9" descr="Checkbox Crossed with solid fill">
            <a:extLst>
              <a:ext uri="{FF2B5EF4-FFF2-40B4-BE49-F238E27FC236}">
                <a16:creationId xmlns:a16="http://schemas.microsoft.com/office/drawing/2014/main" id="{18FCB23E-6359-41BC-B824-BB1A4748E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82146" y="3309482"/>
            <a:ext cx="287794" cy="305460"/>
          </a:xfrm>
          <a:prstGeom prst="rect">
            <a:avLst/>
          </a:prstGeom>
        </p:spPr>
      </p:pic>
      <p:pic>
        <p:nvPicPr>
          <p:cNvPr id="21" name="Graphic 9" descr="Checkbox Crossed with solid fill">
            <a:extLst>
              <a:ext uri="{FF2B5EF4-FFF2-40B4-BE49-F238E27FC236}">
                <a16:creationId xmlns:a16="http://schemas.microsoft.com/office/drawing/2014/main" id="{35DA3A18-9C9E-494B-9F4D-654BD9017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3436" y="4560364"/>
            <a:ext cx="287794" cy="30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A251F0-8B72-4CA6-9FF8-5BEC9AB19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854" y="103188"/>
            <a:ext cx="7256116" cy="66800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F822A2-E516-4399-9254-C1B6BD85D2AC}"/>
              </a:ext>
            </a:extLst>
          </p:cNvPr>
          <p:cNvSpPr/>
          <p:nvPr/>
        </p:nvSpPr>
        <p:spPr>
          <a:xfrm>
            <a:off x="11117766" y="6467708"/>
            <a:ext cx="312236" cy="3791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065856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617F2F-272B-4466-8FD3-828C271522C8}"/>
              </a:ext>
            </a:extLst>
          </p:cNvPr>
          <p:cNvSpPr txBox="1"/>
          <p:nvPr/>
        </p:nvSpPr>
        <p:spPr>
          <a:xfrm>
            <a:off x="9722734" y="6175320"/>
            <a:ext cx="23612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  <a:r>
              <a:rPr lang="en-US" sz="1600" dirty="0"/>
              <a:t>61±29</a:t>
            </a:r>
          </a:p>
        </p:txBody>
      </p:sp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56B49B3-C152-4B4F-93C2-E18B872A99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3610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Arrow: Up 4">
            <a:extLst>
              <a:ext uri="{FF2B5EF4-FFF2-40B4-BE49-F238E27FC236}">
                <a16:creationId xmlns:a16="http://schemas.microsoft.com/office/drawing/2014/main" id="{2DC824B6-9469-48FB-9F38-F388F5A5A529}"/>
              </a:ext>
            </a:extLst>
          </p:cNvPr>
          <p:cNvSpPr/>
          <p:nvPr/>
        </p:nvSpPr>
        <p:spPr>
          <a:xfrm>
            <a:off x="10601566" y="481526"/>
            <a:ext cx="1021278" cy="574752"/>
          </a:xfrm>
          <a:prstGeom prst="upArrow">
            <a:avLst/>
          </a:prstGeom>
          <a:solidFill>
            <a:srgbClr val="9B6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549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F5BB5-C157-4AA2-915B-C0DF7BD172C5}"/>
              </a:ext>
            </a:extLst>
          </p:cNvPr>
          <p:cNvSpPr txBox="1"/>
          <p:nvPr/>
        </p:nvSpPr>
        <p:spPr>
          <a:xfrm>
            <a:off x="10839073" y="662738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4B0C-A746-41BA-B68D-2F99813F9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22549C"/>
                </a:solidFill>
              </a:rPr>
              <a:t>REDCap</a:t>
            </a:r>
            <a:r>
              <a:rPr lang="en-US" dirty="0">
                <a:solidFill>
                  <a:srgbClr val="22549C"/>
                </a:solidFill>
              </a:rPr>
              <a:t> User Access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36186-1C82-480D-91F2-5F6FCFD07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9511"/>
            <a:ext cx="10515600" cy="2242089"/>
          </a:xfrm>
        </p:spPr>
        <p:txBody>
          <a:bodyPr>
            <a:normAutofit/>
          </a:bodyPr>
          <a:lstStyle/>
          <a:p>
            <a:r>
              <a:rPr lang="en-US" sz="2400" dirty="0"/>
              <a:t>Everyone who will be responsible for data entry in </a:t>
            </a:r>
            <a:r>
              <a:rPr lang="en-US" sz="2400" dirty="0" err="1"/>
              <a:t>REDCap</a:t>
            </a:r>
            <a:r>
              <a:rPr lang="en-US" sz="2400" dirty="0"/>
              <a:t> needs to complete a </a:t>
            </a:r>
            <a:r>
              <a:rPr lang="en-US" sz="2400" dirty="0" err="1"/>
              <a:t>REDCap</a:t>
            </a:r>
            <a:r>
              <a:rPr lang="en-US" sz="2400" dirty="0"/>
              <a:t> user request </a:t>
            </a:r>
          </a:p>
          <a:p>
            <a:r>
              <a:rPr lang="en-US" sz="2400" dirty="0"/>
              <a:t>If you don’t log into your </a:t>
            </a:r>
            <a:r>
              <a:rPr lang="en-US" sz="2400" dirty="0" err="1"/>
              <a:t>REDCap</a:t>
            </a:r>
            <a:r>
              <a:rPr lang="en-US" sz="2400" dirty="0"/>
              <a:t> account for longer than 90 days your account will be suspended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CF45C9-D92C-4559-A82D-40D25903B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466" y="3687330"/>
            <a:ext cx="6010845" cy="2805545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57DF3EC-DC8F-4496-AC1C-E1CB2BC1114F}"/>
              </a:ext>
            </a:extLst>
          </p:cNvPr>
          <p:cNvCxnSpPr>
            <a:cxnSpLocks/>
          </p:cNvCxnSpPr>
          <p:nvPr/>
        </p:nvCxnSpPr>
        <p:spPr>
          <a:xfrm>
            <a:off x="4104519" y="6209673"/>
            <a:ext cx="1074647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627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CD2A-7766-4C2A-906F-3E289D37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22549C"/>
                </a:solidFill>
              </a:rPr>
              <a:t>REDCap</a:t>
            </a:r>
            <a:r>
              <a:rPr lang="en-US" dirty="0">
                <a:solidFill>
                  <a:srgbClr val="22549C"/>
                </a:solidFill>
              </a:rPr>
              <a:t> User Access Groups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E34BD-33AC-41CB-B4E1-0717F50B7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3825875"/>
          </a:xfrm>
        </p:spPr>
        <p:txBody>
          <a:bodyPr/>
          <a:lstStyle/>
          <a:p>
            <a:r>
              <a:rPr lang="en-US" sz="2800"/>
              <a:t>9/14 </a:t>
            </a:r>
            <a:r>
              <a:rPr lang="en-US" sz="2800" dirty="0"/>
              <a:t>sites have access to their Data Access Group (DAG)</a:t>
            </a:r>
          </a:p>
          <a:p>
            <a:r>
              <a:rPr lang="en-US" dirty="0"/>
              <a:t>6/6 enrolling sites have access to their DAG</a:t>
            </a:r>
          </a:p>
          <a:p>
            <a:r>
              <a:rPr lang="en-US" dirty="0"/>
              <a:t>4/6 enrolling sites filled out demographic forms for their patients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7DFE2-A712-4F12-8C0C-C1E026218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043" y="3552324"/>
            <a:ext cx="4073340" cy="270696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5AC539-06C3-4298-9295-421E0CB763B8}"/>
              </a:ext>
            </a:extLst>
          </p:cNvPr>
          <p:cNvCxnSpPr>
            <a:cxnSpLocks/>
          </p:cNvCxnSpPr>
          <p:nvPr/>
        </p:nvCxnSpPr>
        <p:spPr>
          <a:xfrm>
            <a:off x="3014133" y="5024338"/>
            <a:ext cx="69364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37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470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D3EC1C-8E15-487A-BB2C-C8709564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868" y="1128383"/>
            <a:ext cx="7611559" cy="566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C631E-4014-4427-86EB-CFCFDADF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67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Implementation Related Problems</a:t>
            </a: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7BE712DB-0EAB-49B4-831A-A832389E8085}"/>
              </a:ext>
            </a:extLst>
          </p:cNvPr>
          <p:cNvSpPr/>
          <p:nvPr/>
        </p:nvSpPr>
        <p:spPr>
          <a:xfrm rot="10800000">
            <a:off x="10129652" y="468351"/>
            <a:ext cx="1021278" cy="574752"/>
          </a:xfrm>
          <a:prstGeom prst="upArrow">
            <a:avLst/>
          </a:prstGeom>
          <a:solidFill>
            <a:srgbClr val="9B69BC"/>
          </a:solidFill>
          <a:ln>
            <a:solidFill>
              <a:srgbClr val="9B69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B69B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38ABC-ECB2-44A5-A965-D26AAC1D4C82}"/>
              </a:ext>
            </a:extLst>
          </p:cNvPr>
          <p:cNvSpPr txBox="1"/>
          <p:nvPr/>
        </p:nvSpPr>
        <p:spPr>
          <a:xfrm>
            <a:off x="10367158" y="599951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8FDBEFB-973C-47D0-93D8-38E7E1C812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409951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6794</TotalTime>
  <Words>602</Words>
  <Application>Microsoft Office PowerPoint</Application>
  <PresentationFormat>Widescreen</PresentationFormat>
  <Paragraphs>106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Apple Braille</vt:lpstr>
      <vt:lpstr>Arial</vt:lpstr>
      <vt:lpstr>Calibri</vt:lpstr>
      <vt:lpstr>Calibri Light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REDCap User Access Groups</vt:lpstr>
      <vt:lpstr>REDCap User Access Groups</vt:lpstr>
      <vt:lpstr>Implementation Related Problems</vt:lpstr>
      <vt:lpstr>Implementation Related Problems</vt:lpstr>
      <vt:lpstr>Before Going Live</vt:lpstr>
      <vt:lpstr>Relationship with Homecare Companies</vt:lpstr>
      <vt:lpstr>RAD 97 Configuration</vt:lpstr>
      <vt:lpstr>Deviation Types </vt:lpstr>
      <vt:lpstr>PowerPoint Presentation</vt:lpstr>
      <vt:lpstr>RHO NICU Graduate Music Class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Matoshi, Maria</cp:lastModifiedBy>
  <cp:revision>171</cp:revision>
  <dcterms:created xsi:type="dcterms:W3CDTF">2021-03-31T16:28:55Z</dcterms:created>
  <dcterms:modified xsi:type="dcterms:W3CDTF">2021-12-03T13:52:23Z</dcterms:modified>
</cp:coreProperties>
</file>