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notesSlides/notesSlide12.xml" ContentType="application/vnd.openxmlformats-officedocument.presentationml.notesSl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drawings/drawing2.xml" ContentType="application/vnd.openxmlformats-officedocument.drawingml.chartshapes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89" r:id="rId2"/>
    <p:sldId id="897" r:id="rId3"/>
    <p:sldId id="1294" r:id="rId4"/>
    <p:sldId id="256" r:id="rId5"/>
    <p:sldId id="896" r:id="rId6"/>
    <p:sldId id="1308" r:id="rId7"/>
    <p:sldId id="1309" r:id="rId8"/>
    <p:sldId id="1303" r:id="rId9"/>
    <p:sldId id="878" r:id="rId10"/>
    <p:sldId id="895" r:id="rId11"/>
    <p:sldId id="1295" r:id="rId12"/>
    <p:sldId id="1304" r:id="rId13"/>
    <p:sldId id="1305" r:id="rId14"/>
    <p:sldId id="1306" r:id="rId15"/>
    <p:sldId id="893" r:id="rId16"/>
    <p:sldId id="1307" r:id="rId17"/>
    <p:sldId id="459" r:id="rId18"/>
    <p:sldId id="83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549C"/>
    <a:srgbClr val="3A58A4"/>
    <a:srgbClr val="FFFFFF"/>
    <a:srgbClr val="5AA2AE"/>
    <a:srgbClr val="9B69BC"/>
    <a:srgbClr val="6699FF"/>
    <a:srgbClr val="864DAD"/>
    <a:srgbClr val="404A5C"/>
    <a:srgbClr val="230871"/>
    <a:srgbClr val="5757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D55F21-09E8-41A6-8F47-0B8B78BCF142}" v="13" dt="2021-11-04T16:37:58.8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0" autoAdjust="0"/>
    <p:restoredTop sz="89072" autoAdjust="0"/>
  </p:normalViewPr>
  <p:slideViewPr>
    <p:cSldViewPr snapToGrid="0">
      <p:cViewPr varScale="1">
        <p:scale>
          <a:sx n="103" d="100"/>
          <a:sy n="103" d="100"/>
        </p:scale>
        <p:origin x="6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umassmemorial.org\umass\NICUResearch\Implementation%20Project\Data%20Analysis\Enrollment\RHO%20Enrollment%20RunChart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umassmemorial.org\umass\NICUResearch\Implementation%20Project\Data%20Analysis\Problems%20Log\RHO%20Implementation%20Log%20of%20Problem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umassmemorial.org\umass\NICUResearch\Implementation%20Project\Data%20Analysis\Deviation%20Types\Deviation%20Types%201.3.2022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\\umassmemorial.org\umass\NICUResearch\Implementation%20Project\Program%20Planning\Monthly%20Site%20Reports\Monthly%20Reports%20Excels\6.%20Compliance%20(1.3.22).xlsx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0" i="0" u="none" strike="noStrike" kern="1200" spc="0" baseline="0">
                <a:solidFill>
                  <a:srgbClr val="22549C"/>
                </a:solidFill>
                <a:latin typeface="Apple Braille"/>
                <a:ea typeface="+mn-ea"/>
                <a:cs typeface="+mn-cs"/>
              </a:defRPr>
            </a:pPr>
            <a:r>
              <a:rPr lang="en-US" sz="4000" b="0" dirty="0">
                <a:solidFill>
                  <a:srgbClr val="22549C"/>
                </a:solidFill>
              </a:rPr>
              <a:t>Site Start Up Progress</a:t>
            </a:r>
          </a:p>
        </c:rich>
      </c:tx>
      <c:layout>
        <c:manualLayout>
          <c:xMode val="edge"/>
          <c:yMode val="edge"/>
          <c:x val="0.32849909776902891"/>
          <c:y val="4.12892129282950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rgbClr val="22549C"/>
              </a:solidFill>
              <a:latin typeface="Apple Braille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868922244094484"/>
          <c:y val="0.28270697534657707"/>
          <c:w val="0.63334219160104988"/>
          <c:h val="0.6568180689019895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Simplified!$B$1</c:f>
              <c:strCache>
                <c:ptCount val="1"/>
                <c:pt idx="0">
                  <c:v>Executed Contract</c:v>
                </c:pt>
              </c:strCache>
            </c:strRef>
          </c:tx>
          <c:spPr>
            <a:solidFill>
              <a:srgbClr val="BC73F3"/>
            </a:solidFill>
            <a:ln w="285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C73F3">
                  <a:alpha val="15000"/>
                </a:srgb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558-49B9-8684-A511D8D81DDC}"/>
              </c:ext>
            </c:extLst>
          </c:dPt>
          <c:dPt>
            <c:idx val="1"/>
            <c:invertIfNegative val="0"/>
            <c:bubble3D val="0"/>
            <c:spPr>
              <a:solidFill>
                <a:srgbClr val="BC73F3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558-49B9-8684-A511D8D81DDC}"/>
              </c:ext>
            </c:extLst>
          </c:dPt>
          <c:dPt>
            <c:idx val="4"/>
            <c:invertIfNegative val="0"/>
            <c:bubble3D val="0"/>
            <c:spPr>
              <a:solidFill>
                <a:srgbClr val="BC73F3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558-49B9-8684-A511D8D81DDC}"/>
              </c:ext>
            </c:extLst>
          </c:dPt>
          <c:dPt>
            <c:idx val="5"/>
            <c:invertIfNegative val="0"/>
            <c:bubble3D val="0"/>
            <c:spPr>
              <a:solidFill>
                <a:srgbClr val="BC73F3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558-49B9-8684-A511D8D81DDC}"/>
              </c:ext>
            </c:extLst>
          </c:dPt>
          <c:dPt>
            <c:idx val="6"/>
            <c:invertIfNegative val="0"/>
            <c:bubble3D val="0"/>
            <c:spPr>
              <a:solidFill>
                <a:srgbClr val="BC73F3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558-49B9-8684-A511D8D81DDC}"/>
              </c:ext>
            </c:extLst>
          </c:dPt>
          <c:dPt>
            <c:idx val="7"/>
            <c:invertIfNegative val="0"/>
            <c:bubble3D val="0"/>
            <c:spPr>
              <a:solidFill>
                <a:srgbClr val="BC73F3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558-49B9-8684-A511D8D81DDC}"/>
              </c:ext>
            </c:extLst>
          </c:dPt>
          <c:dPt>
            <c:idx val="9"/>
            <c:invertIfNegative val="0"/>
            <c:bubble3D val="0"/>
            <c:spPr>
              <a:solidFill>
                <a:srgbClr val="BC73F3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1558-49B9-8684-A511D8D81DDC}"/>
              </c:ext>
            </c:extLst>
          </c:dPt>
          <c:dPt>
            <c:idx val="10"/>
            <c:invertIfNegative val="0"/>
            <c:bubble3D val="0"/>
            <c:spPr>
              <a:solidFill>
                <a:srgbClr val="BC73F3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1558-49B9-8684-A511D8D81DDC}"/>
              </c:ext>
            </c:extLst>
          </c:dPt>
          <c:cat>
            <c:strRef>
              <c:f>Simplified!$A$2:$A$15</c:f>
              <c:strCache>
                <c:ptCount val="14"/>
                <c:pt idx="0">
                  <c:v>Vanderbilt</c:v>
                </c:pt>
                <c:pt idx="1">
                  <c:v>Maryland</c:v>
                </c:pt>
                <c:pt idx="2">
                  <c:v>Kentucky</c:v>
                </c:pt>
                <c:pt idx="3">
                  <c:v>San Diego</c:v>
                </c:pt>
                <c:pt idx="4">
                  <c:v>Peyton Manning</c:v>
                </c:pt>
                <c:pt idx="5">
                  <c:v>Nationwide</c:v>
                </c:pt>
                <c:pt idx="6">
                  <c:v>Colorado</c:v>
                </c:pt>
                <c:pt idx="7">
                  <c:v>MGH</c:v>
                </c:pt>
                <c:pt idx="8">
                  <c:v>New York</c:v>
                </c:pt>
                <c:pt idx="9">
                  <c:v>Dartmouth</c:v>
                </c:pt>
                <c:pt idx="10">
                  <c:v>Cincinnati</c:v>
                </c:pt>
                <c:pt idx="11">
                  <c:v>CHOP</c:v>
                </c:pt>
                <c:pt idx="12">
                  <c:v>BCH</c:v>
                </c:pt>
                <c:pt idx="13">
                  <c:v>Arkansas</c:v>
                </c:pt>
              </c:strCache>
            </c:strRef>
          </c:cat>
          <c:val>
            <c:numRef>
              <c:f>Simplified!$B$2:$B$15</c:f>
              <c:numCache>
                <c:formatCode>0%</c:formatCode>
                <c:ptCount val="14"/>
                <c:pt idx="0">
                  <c:v>0.33</c:v>
                </c:pt>
                <c:pt idx="1">
                  <c:v>0.33</c:v>
                </c:pt>
                <c:pt idx="2">
                  <c:v>0.33</c:v>
                </c:pt>
                <c:pt idx="3">
                  <c:v>0.33</c:v>
                </c:pt>
                <c:pt idx="4">
                  <c:v>0.33</c:v>
                </c:pt>
                <c:pt idx="5">
                  <c:v>0.33</c:v>
                </c:pt>
                <c:pt idx="6">
                  <c:v>0.33</c:v>
                </c:pt>
                <c:pt idx="7">
                  <c:v>0.33</c:v>
                </c:pt>
                <c:pt idx="8">
                  <c:v>0.33</c:v>
                </c:pt>
                <c:pt idx="9">
                  <c:v>0.33</c:v>
                </c:pt>
                <c:pt idx="10">
                  <c:v>0.33</c:v>
                </c:pt>
                <c:pt idx="11">
                  <c:v>0.33</c:v>
                </c:pt>
                <c:pt idx="12">
                  <c:v>0.33</c:v>
                </c:pt>
                <c:pt idx="13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558-49B9-8684-A511D8D81DDC}"/>
            </c:ext>
          </c:extLst>
        </c:ser>
        <c:ser>
          <c:idx val="1"/>
          <c:order val="1"/>
          <c:tx>
            <c:strRef>
              <c:f>Simplified!$C$1</c:f>
              <c:strCache>
                <c:ptCount val="1"/>
                <c:pt idx="0">
                  <c:v>IRB Approval</c:v>
                </c:pt>
              </c:strCache>
            </c:strRef>
          </c:tx>
          <c:spPr>
            <a:solidFill>
              <a:schemeClr val="accent3"/>
            </a:solidFill>
            <a:ln w="28575"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bg2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1558-49B9-8684-A511D8D81DDC}"/>
              </c:ext>
            </c:extLst>
          </c:dPt>
          <c:dPt>
            <c:idx val="3"/>
            <c:invertIfNegative val="0"/>
            <c:bubble3D val="0"/>
            <c:spPr>
              <a:solidFill>
                <a:srgbClr val="7F8FA9">
                  <a:lumMod val="20000"/>
                  <a:lumOff val="80000"/>
                </a:srgb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4-1558-49B9-8684-A511D8D81DDC}"/>
              </c:ext>
            </c:extLst>
          </c:dPt>
          <c:dPt>
            <c:idx val="4"/>
            <c:invertIfNegative val="0"/>
            <c:bubble3D val="0"/>
            <c:spPr>
              <a:solidFill>
                <a:schemeClr val="bg2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6-1558-49B9-8684-A511D8D81DDC}"/>
              </c:ext>
            </c:extLst>
          </c:dPt>
          <c:dPt>
            <c:idx val="6"/>
            <c:invertIfNegative val="0"/>
            <c:bubble3D val="0"/>
            <c:spPr>
              <a:solidFill>
                <a:srgbClr val="7F8FA9">
                  <a:lumMod val="20000"/>
                  <a:lumOff val="80000"/>
                </a:srgb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E-1A58-4183-AB67-AD1EEDDB0DE3}"/>
              </c:ext>
            </c:extLst>
          </c:dPt>
          <c:dPt>
            <c:idx val="10"/>
            <c:invertIfNegative val="0"/>
            <c:bubble3D val="0"/>
            <c:spPr>
              <a:solidFill>
                <a:schemeClr val="bg2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8-1558-49B9-8684-A511D8D81DDC}"/>
              </c:ext>
            </c:extLst>
          </c:dPt>
          <c:dPt>
            <c:idx val="11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A-1558-49B9-8684-A511D8D81DDC}"/>
              </c:ext>
            </c:extLst>
          </c:dPt>
          <c:dPt>
            <c:idx val="13"/>
            <c:invertIfNegative val="0"/>
            <c:bubble3D val="0"/>
            <c:spPr>
              <a:solidFill>
                <a:schemeClr val="bg2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C-1558-49B9-8684-A511D8D81DDC}"/>
              </c:ext>
            </c:extLst>
          </c:dPt>
          <c:cat>
            <c:strRef>
              <c:f>Simplified!$A$2:$A$15</c:f>
              <c:strCache>
                <c:ptCount val="14"/>
                <c:pt idx="0">
                  <c:v>Vanderbilt</c:v>
                </c:pt>
                <c:pt idx="1">
                  <c:v>Maryland</c:v>
                </c:pt>
                <c:pt idx="2">
                  <c:v>Kentucky</c:v>
                </c:pt>
                <c:pt idx="3">
                  <c:v>San Diego</c:v>
                </c:pt>
                <c:pt idx="4">
                  <c:v>Peyton Manning</c:v>
                </c:pt>
                <c:pt idx="5">
                  <c:v>Nationwide</c:v>
                </c:pt>
                <c:pt idx="6">
                  <c:v>Colorado</c:v>
                </c:pt>
                <c:pt idx="7">
                  <c:v>MGH</c:v>
                </c:pt>
                <c:pt idx="8">
                  <c:v>New York</c:v>
                </c:pt>
                <c:pt idx="9">
                  <c:v>Dartmouth</c:v>
                </c:pt>
                <c:pt idx="10">
                  <c:v>Cincinnati</c:v>
                </c:pt>
                <c:pt idx="11">
                  <c:v>CHOP</c:v>
                </c:pt>
                <c:pt idx="12">
                  <c:v>BCH</c:v>
                </c:pt>
                <c:pt idx="13">
                  <c:v>Arkansas</c:v>
                </c:pt>
              </c:strCache>
            </c:strRef>
          </c:cat>
          <c:val>
            <c:numRef>
              <c:f>Simplified!$C$2:$C$15</c:f>
              <c:numCache>
                <c:formatCode>0%</c:formatCode>
                <c:ptCount val="14"/>
                <c:pt idx="0">
                  <c:v>0.33333333333333331</c:v>
                </c:pt>
                <c:pt idx="1">
                  <c:v>0.33333333333333331</c:v>
                </c:pt>
                <c:pt idx="2">
                  <c:v>0.33333333333333331</c:v>
                </c:pt>
                <c:pt idx="3">
                  <c:v>0.33333333333333331</c:v>
                </c:pt>
                <c:pt idx="4">
                  <c:v>0.33333333333333331</c:v>
                </c:pt>
                <c:pt idx="5">
                  <c:v>0.33333333333333331</c:v>
                </c:pt>
                <c:pt idx="6">
                  <c:v>0.33333333333333331</c:v>
                </c:pt>
                <c:pt idx="7">
                  <c:v>0.33333333333333331</c:v>
                </c:pt>
                <c:pt idx="8">
                  <c:v>0.33333333333333331</c:v>
                </c:pt>
                <c:pt idx="9">
                  <c:v>0.33333333333333331</c:v>
                </c:pt>
                <c:pt idx="10">
                  <c:v>0.33333333333333331</c:v>
                </c:pt>
                <c:pt idx="11">
                  <c:v>0.33333333333333331</c:v>
                </c:pt>
                <c:pt idx="12">
                  <c:v>0.33333333333333331</c:v>
                </c:pt>
                <c:pt idx="13">
                  <c:v>0.33333333333333331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1558-49B9-8684-A511D8D81DDC}"/>
            </c:ext>
          </c:extLst>
        </c:ser>
        <c:ser>
          <c:idx val="2"/>
          <c:order val="2"/>
          <c:tx>
            <c:strRef>
              <c:f>Simplified!$D$1</c:f>
              <c:strCache>
                <c:ptCount val="1"/>
                <c:pt idx="0">
                  <c:v>Equipment Available</c:v>
                </c:pt>
              </c:strCache>
            </c:strRef>
          </c:tx>
          <c:spPr>
            <a:solidFill>
              <a:srgbClr val="6699FF"/>
            </a:solidFill>
            <a:ln w="28575">
              <a:noFill/>
            </a:ln>
            <a:effectLst/>
          </c:spPr>
          <c:invertIfNegative val="0"/>
          <c:dPt>
            <c:idx val="11"/>
            <c:invertIfNegative val="0"/>
            <c:bubble3D val="0"/>
            <c:spPr>
              <a:solidFill>
                <a:srgbClr val="6699FF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1558-49B9-8684-A511D8D81DDC}"/>
              </c:ext>
            </c:extLst>
          </c:dPt>
          <c:cat>
            <c:strRef>
              <c:f>Simplified!$A$2:$A$15</c:f>
              <c:strCache>
                <c:ptCount val="14"/>
                <c:pt idx="0">
                  <c:v>Vanderbilt</c:v>
                </c:pt>
                <c:pt idx="1">
                  <c:v>Maryland</c:v>
                </c:pt>
                <c:pt idx="2">
                  <c:v>Kentucky</c:v>
                </c:pt>
                <c:pt idx="3">
                  <c:v>San Diego</c:v>
                </c:pt>
                <c:pt idx="4">
                  <c:v>Peyton Manning</c:v>
                </c:pt>
                <c:pt idx="5">
                  <c:v>Nationwide</c:v>
                </c:pt>
                <c:pt idx="6">
                  <c:v>Colorado</c:v>
                </c:pt>
                <c:pt idx="7">
                  <c:v>MGH</c:v>
                </c:pt>
                <c:pt idx="8">
                  <c:v>New York</c:v>
                </c:pt>
                <c:pt idx="9">
                  <c:v>Dartmouth</c:v>
                </c:pt>
                <c:pt idx="10">
                  <c:v>Cincinnati</c:v>
                </c:pt>
                <c:pt idx="11">
                  <c:v>CHOP</c:v>
                </c:pt>
                <c:pt idx="12">
                  <c:v>BCH</c:v>
                </c:pt>
                <c:pt idx="13">
                  <c:v>Arkansas</c:v>
                </c:pt>
              </c:strCache>
            </c:strRef>
          </c:cat>
          <c:val>
            <c:numRef>
              <c:f>Simplified!$D$2:$D$15</c:f>
              <c:numCache>
                <c:formatCode>0%</c:formatCode>
                <c:ptCount val="14"/>
                <c:pt idx="0">
                  <c:v>0.33333333333333331</c:v>
                </c:pt>
                <c:pt idx="1">
                  <c:v>0.33333333333333331</c:v>
                </c:pt>
                <c:pt idx="2">
                  <c:v>0.33333333333333331</c:v>
                </c:pt>
                <c:pt idx="3">
                  <c:v>0.33333333333333331</c:v>
                </c:pt>
                <c:pt idx="4">
                  <c:v>0.33333333333333331</c:v>
                </c:pt>
                <c:pt idx="5">
                  <c:v>0.33333333333333331</c:v>
                </c:pt>
                <c:pt idx="6">
                  <c:v>0.33333333333333331</c:v>
                </c:pt>
                <c:pt idx="7">
                  <c:v>0.33333333333333331</c:v>
                </c:pt>
                <c:pt idx="8">
                  <c:v>0.33333333333333331</c:v>
                </c:pt>
                <c:pt idx="9">
                  <c:v>0.33333333333333331</c:v>
                </c:pt>
                <c:pt idx="10">
                  <c:v>0.33333333333333331</c:v>
                </c:pt>
                <c:pt idx="11">
                  <c:v>0.33333333333333331</c:v>
                </c:pt>
                <c:pt idx="12">
                  <c:v>0.33333333333333331</c:v>
                </c:pt>
                <c:pt idx="13">
                  <c:v>0.33333333333333331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1558-49B9-8684-A511D8D81D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76403471"/>
        <c:axId val="1476385999"/>
      </c:barChart>
      <c:catAx>
        <c:axId val="14764034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pple Braille"/>
                <a:ea typeface="+mn-ea"/>
                <a:cs typeface="+mn-cs"/>
              </a:defRPr>
            </a:pPr>
            <a:endParaRPr lang="en-US"/>
          </a:p>
        </c:txPr>
        <c:crossAx val="1476385999"/>
        <c:crosses val="autoZero"/>
        <c:auto val="1"/>
        <c:lblAlgn val="ctr"/>
        <c:lblOffset val="100"/>
        <c:noMultiLvlLbl val="0"/>
      </c:catAx>
      <c:valAx>
        <c:axId val="1476385999"/>
        <c:scaling>
          <c:orientation val="minMax"/>
          <c:max val="1"/>
        </c:scaling>
        <c:delete val="1"/>
        <c:axPos val="b"/>
        <c:numFmt formatCode="0%" sourceLinked="1"/>
        <c:majorTickMark val="none"/>
        <c:minorTickMark val="none"/>
        <c:tickLblPos val="nextTo"/>
        <c:crossAx val="14764034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577936351706035"/>
          <c:y val="0.20698616347359344"/>
          <c:w val="0.75808511573779835"/>
          <c:h val="5.52097934595198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pple Braille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>
      <a:noFill/>
    </a:ln>
    <a:effectLst/>
  </c:spPr>
  <c:txPr>
    <a:bodyPr/>
    <a:lstStyle/>
    <a:p>
      <a:pPr>
        <a:defRPr sz="1400">
          <a:latin typeface="Apple Braille"/>
        </a:defRPr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2400"/>
              <a:t>Recorded Home Oximetry Program</a:t>
            </a:r>
            <a:r>
              <a:rPr lang="en-US" sz="2400" baseline="0"/>
              <a:t> </a:t>
            </a:r>
            <a:r>
              <a:rPr lang="en-US" sz="2400"/>
              <a:t>Implementation Trial</a:t>
            </a:r>
            <a:r>
              <a:rPr lang="en-US" sz="2400" baseline="0"/>
              <a:t> </a:t>
            </a:r>
            <a:r>
              <a:rPr lang="en-US" sz="2400"/>
              <a:t>Enrollment</a:t>
            </a:r>
          </a:p>
          <a:p>
            <a:pPr>
              <a:defRPr/>
            </a:pPr>
            <a:r>
              <a:rPr lang="en-US" sz="1800"/>
              <a:t>(July 2021 to Present)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'Participants Enrolled c Char'!$B$1</c:f>
              <c:strCache>
                <c:ptCount val="1"/>
                <c:pt idx="0">
                  <c:v>Participants Enrolled</c:v>
                </c:pt>
              </c:strCache>
            </c:strRef>
          </c:tx>
          <c:spPr>
            <a:ln w="50800">
              <a:solidFill>
                <a:srgbClr val="864DAD"/>
              </a:solidFill>
              <a:prstDash val="solid"/>
            </a:ln>
            <a:effectLst/>
          </c:spPr>
          <c:marker>
            <c:symbol val="circle"/>
            <c:size val="6"/>
            <c:spPr>
              <a:solidFill>
                <a:srgbClr val="864DAD"/>
              </a:solidFill>
              <a:ln w="25400">
                <a:solidFill>
                  <a:srgbClr val="864DAD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3.6606791338582773E-3"/>
                  <c:y val="3.986775151177465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BCH &amp; MGH initiated enrollment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620C-4CF4-ADD4-325E74A7A5F4}"/>
                </c:ext>
              </c:extLst>
            </c:dLbl>
            <c:dLbl>
              <c:idx val="1"/>
              <c:layout>
                <c:manualLayout>
                  <c:x val="-5.7291666666666664E-2"/>
                  <c:y val="-8.518519760647384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UMB enrollment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20C-4CF4-ADD4-325E74A7A5F4}"/>
                </c:ext>
              </c:extLst>
            </c:dLbl>
            <c:dLbl>
              <c:idx val="4"/>
              <c:layout>
                <c:manualLayout>
                  <c:x val="-9.0190944881889765E-2"/>
                  <c:y val="-0.13576467421473815"/>
                </c:manualLayout>
              </c:layout>
              <c:tx>
                <c:rich>
                  <a:bodyPr/>
                  <a:lstStyle/>
                  <a:p>
                    <a:r>
                      <a:rPr lang="en-US" sz="1400" b="0" i="0" u="none" strike="noStrike" kern="1200" baseline="0" dirty="0">
                        <a:solidFill>
                          <a:prstClr val="black"/>
                        </a:solidFill>
                      </a:rPr>
                      <a:t>ACH, RCH &amp; MFCH initiated enrollment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20C-4CF4-ADD4-325E74A7A5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'Participants Enrolled c Char'!$A$2:$A$7</c:f>
              <c:strCache>
                <c:ptCount val="6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</c:strCache>
            </c:strRef>
          </c:cat>
          <c:val>
            <c:numRef>
              <c:f>'Participants Enrolled c Char'!$B$2:$B$7</c:f>
              <c:numCache>
                <c:formatCode>General</c:formatCode>
                <c:ptCount val="6"/>
                <c:pt idx="0">
                  <c:v>3</c:v>
                </c:pt>
                <c:pt idx="1">
                  <c:v>3</c:v>
                </c:pt>
                <c:pt idx="2">
                  <c:v>1</c:v>
                </c:pt>
                <c:pt idx="3">
                  <c:v>3</c:v>
                </c:pt>
                <c:pt idx="4">
                  <c:v>7</c:v>
                </c:pt>
                <c:pt idx="5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20C-4CF4-ADD4-325E74A7A5F4}"/>
            </c:ext>
          </c:extLst>
        </c:ser>
        <c:ser>
          <c:idx val="1"/>
          <c:order val="1"/>
          <c:tx>
            <c:strRef>
              <c:f>'Participants Enrolled c Char'!$C$1</c:f>
              <c:strCache>
                <c:ptCount val="1"/>
                <c:pt idx="0">
                  <c:v>UCL</c:v>
                </c:pt>
              </c:strCache>
            </c:strRef>
          </c:tx>
          <c:spPr>
            <a:ln w="15875">
              <a:solidFill>
                <a:srgbClr val="7F8FA9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57347867283468301"/>
                  <c:y val="-3.1174255537690401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#,##0.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620C-4CF4-ADD4-325E74A7A5F4}"/>
                </c:ext>
              </c:extLst>
            </c:dLbl>
            <c:dLbl>
              <c:idx val="2"/>
              <c:layout>
                <c:manualLayout>
                  <c:x val="0.47973572834645656"/>
                  <c:y val="-3.3853898199751917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20C-4CF4-ADD4-325E74A7A5F4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'Participants Enrolled c Char'!$A$2:$A$7</c:f>
              <c:strCache>
                <c:ptCount val="6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</c:strCache>
            </c:strRef>
          </c:cat>
          <c:val>
            <c:numRef>
              <c:f>'Participants Enrolled c Char'!$C$2:$C$7</c:f>
              <c:numCache>
                <c:formatCode>0.00</c:formatCode>
                <c:ptCount val="6"/>
                <c:pt idx="0">
                  <c:v>8.196152422706632</c:v>
                </c:pt>
                <c:pt idx="1">
                  <c:v>8.196152422706632</c:v>
                </c:pt>
                <c:pt idx="2">
                  <c:v>8.196152422706632</c:v>
                </c:pt>
                <c:pt idx="3">
                  <c:v>8.196152422706632</c:v>
                </c:pt>
                <c:pt idx="4">
                  <c:v>8.196152422706632</c:v>
                </c:pt>
                <c:pt idx="5">
                  <c:v>8.196152422706632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620C-4CF4-ADD4-325E74A7A5F4}"/>
            </c:ext>
          </c:extLst>
        </c:ser>
        <c:ser>
          <c:idx val="2"/>
          <c:order val="2"/>
          <c:tx>
            <c:strRef>
              <c:f>'Participants Enrolled c Char'!$D$1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A5A5A5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'Participants Enrolled c Char'!$A$2:$A$7</c:f>
              <c:strCache>
                <c:ptCount val="6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</c:strCache>
            </c:strRef>
          </c:cat>
          <c:val>
            <c:numRef>
              <c:f>'Participants Enrolled c Char'!$D$2:$D$6</c:f>
              <c:numCache>
                <c:formatCode>0.00</c:formatCode>
                <c:ptCount val="5"/>
                <c:pt idx="0">
                  <c:v>6.4641016151377544</c:v>
                </c:pt>
                <c:pt idx="1">
                  <c:v>6.4641016151377544</c:v>
                </c:pt>
                <c:pt idx="2">
                  <c:v>6.4641016151377544</c:v>
                </c:pt>
                <c:pt idx="3">
                  <c:v>6.4641016151377544</c:v>
                </c:pt>
                <c:pt idx="4">
                  <c:v>6.4641016151377544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620C-4CF4-ADD4-325E74A7A5F4}"/>
            </c:ext>
          </c:extLst>
        </c:ser>
        <c:ser>
          <c:idx val="3"/>
          <c:order val="3"/>
          <c:tx>
            <c:strRef>
              <c:f>'Participants Enrolled c Char'!$E$1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FFC000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'Participants Enrolled c Char'!$A$2:$A$7</c:f>
              <c:strCache>
                <c:ptCount val="6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</c:strCache>
            </c:strRef>
          </c:cat>
          <c:val>
            <c:numRef>
              <c:f>'Participants Enrolled c Char'!$E$2:$E$6</c:f>
              <c:numCache>
                <c:formatCode>0.00</c:formatCode>
                <c:ptCount val="5"/>
                <c:pt idx="0">
                  <c:v>4.7320508075688767</c:v>
                </c:pt>
                <c:pt idx="1">
                  <c:v>4.7320508075688767</c:v>
                </c:pt>
                <c:pt idx="2">
                  <c:v>4.7320508075688767</c:v>
                </c:pt>
                <c:pt idx="3">
                  <c:v>4.7320508075688767</c:v>
                </c:pt>
                <c:pt idx="4" formatCode="General">
                  <c:v>4.7320508075688767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620C-4CF4-ADD4-325E74A7A5F4}"/>
            </c:ext>
          </c:extLst>
        </c:ser>
        <c:ser>
          <c:idx val="4"/>
          <c:order val="4"/>
          <c:tx>
            <c:strRef>
              <c:f>'Participants Enrolled c Char'!$F$1</c:f>
              <c:strCache>
                <c:ptCount val="1"/>
                <c:pt idx="0">
                  <c:v>Average</c:v>
                </c:pt>
              </c:strCache>
            </c:strRef>
          </c:tx>
          <c:spPr>
            <a:ln w="44450">
              <a:solidFill>
                <a:schemeClr val="accent5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5789390583989501"/>
                  <c:y val="-3.6652382130706054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CL</a:t>
                    </a:r>
                  </a:p>
                </c:rich>
              </c:tx>
              <c:numFmt formatCode="#,##0.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620C-4CF4-ADD4-325E74A7A5F4}"/>
                </c:ext>
              </c:extLst>
            </c:dLbl>
            <c:dLbl>
              <c:idx val="2"/>
              <c:layout>
                <c:manualLayout>
                  <c:x val="0.48015321522309712"/>
                  <c:y val="-3.8187377980078444E-2"/>
                </c:manualLayout>
              </c:layout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20C-4CF4-ADD4-325E74A7A5F4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'Participants Enrolled c Char'!$A$2:$A$7</c:f>
              <c:strCache>
                <c:ptCount val="6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</c:strCache>
            </c:strRef>
          </c:cat>
          <c:val>
            <c:numRef>
              <c:f>'Participants Enrolled c Char'!$F$2:$F$7</c:f>
              <c:numCache>
                <c:formatCode>0.00</c:formatCode>
                <c:ptCount val="6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620C-4CF4-ADD4-325E74A7A5F4}"/>
            </c:ext>
          </c:extLst>
        </c:ser>
        <c:ser>
          <c:idx val="5"/>
          <c:order val="5"/>
          <c:tx>
            <c:strRef>
              <c:f>'Participants Enrolled c Char'!$G$1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70AD47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'Participants Enrolled c Char'!$A$2:$A$7</c:f>
              <c:strCache>
                <c:ptCount val="6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</c:strCache>
            </c:strRef>
          </c:cat>
          <c:val>
            <c:numRef>
              <c:f>'Participants Enrolled c Char'!$G$2:$G$6</c:f>
              <c:numCache>
                <c:formatCode>0.00</c:formatCode>
                <c:ptCount val="5"/>
                <c:pt idx="0">
                  <c:v>1.2679491924311228</c:v>
                </c:pt>
                <c:pt idx="1">
                  <c:v>1.2679491924311228</c:v>
                </c:pt>
                <c:pt idx="2">
                  <c:v>1.2679491924311228</c:v>
                </c:pt>
                <c:pt idx="3">
                  <c:v>1.2679491924311228</c:v>
                </c:pt>
                <c:pt idx="4">
                  <c:v>1.2679491924311228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620C-4CF4-ADD4-325E74A7A5F4}"/>
            </c:ext>
          </c:extLst>
        </c:ser>
        <c:ser>
          <c:idx val="6"/>
          <c:order val="6"/>
          <c:tx>
            <c:strRef>
              <c:f>'Participants Enrolled c Char'!$H$1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5B9BD5">
                      <a:tint val="77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'Participants Enrolled c Char'!$A$2:$A$7</c:f>
              <c:strCache>
                <c:ptCount val="6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</c:strCache>
            </c:strRef>
          </c:cat>
          <c:val>
            <c:numRef>
              <c:f>'Participants Enrolled c Char'!$H$2:$H$6</c:f>
              <c:numCache>
                <c:formatCode>0.00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620C-4CF4-ADD4-325E74A7A5F4}"/>
            </c:ext>
          </c:extLst>
        </c:ser>
        <c:ser>
          <c:idx val="7"/>
          <c:order val="7"/>
          <c:tx>
            <c:strRef>
              <c:f>'Participants Enrolled c Char'!$I$1</c:f>
              <c:strCache>
                <c:ptCount val="1"/>
                <c:pt idx="0">
                  <c:v>LCL</c:v>
                </c:pt>
              </c:strCache>
            </c:strRef>
          </c:tx>
          <c:spPr>
            <a:ln w="19050">
              <a:solidFill>
                <a:srgbClr val="7F8FA9"/>
              </a:solidFill>
              <a:prstDash val="sysDash"/>
            </a:ln>
            <a:effectLst/>
          </c:spPr>
          <c:marker>
            <c:symbol val="none"/>
          </c:marker>
          <c:cat>
            <c:strRef>
              <c:f>'Participants Enrolled c Char'!$A$2:$A$7</c:f>
              <c:strCache>
                <c:ptCount val="6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</c:strCache>
            </c:strRef>
          </c:cat>
          <c:val>
            <c:numRef>
              <c:f>'Participants Enrolled c Char'!$I$2:$I$6</c:f>
              <c:numCache>
                <c:formatCode>0.00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620C-4CF4-ADD4-325E74A7A5F4}"/>
            </c:ext>
          </c:extLst>
        </c:ser>
        <c:ser>
          <c:idx val="8"/>
          <c:order val="8"/>
          <c:tx>
            <c:strRef>
              <c:f>'Participants Enrolled c Char'!$K$1</c:f>
              <c:strCache>
                <c:ptCount val="1"/>
                <c:pt idx="0">
                  <c:v>Projected Enrollment</c:v>
                </c:pt>
              </c:strCache>
            </c:strRef>
          </c:tx>
          <c:spPr>
            <a:ln w="44450">
              <a:solidFill>
                <a:schemeClr val="accent5">
                  <a:lumMod val="75000"/>
                </a:schemeClr>
              </a:solidFill>
              <a:prstDash val="solid"/>
            </a:ln>
          </c:spPr>
          <c:marker>
            <c:symbol val="none"/>
          </c:marker>
          <c:dLbls>
            <c:dLbl>
              <c:idx val="1"/>
              <c:layout>
                <c:manualLayout>
                  <c:x val="0.44145603674540668"/>
                  <c:y val="-0.53180730997481929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Projected Enrollment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620C-4CF4-ADD4-325E74A7A5F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'Participants Enrolled c Char'!$A$2:$A$7</c:f>
              <c:strCache>
                <c:ptCount val="6"/>
                <c:pt idx="0">
                  <c:v>Jul-21</c:v>
                </c:pt>
                <c:pt idx="1">
                  <c:v>Aug-21</c:v>
                </c:pt>
                <c:pt idx="2">
                  <c:v>Sep-21</c:v>
                </c:pt>
                <c:pt idx="3">
                  <c:v>Oct-21</c:v>
                </c:pt>
                <c:pt idx="4">
                  <c:v>Nov-21</c:v>
                </c:pt>
                <c:pt idx="5">
                  <c:v>Dec-21</c:v>
                </c:pt>
              </c:strCache>
            </c:strRef>
          </c:cat>
          <c:val>
            <c:numRef>
              <c:f>'Participants Enrolled c Char'!$K$2:$K$7</c:f>
              <c:numCache>
                <c:formatCode>General</c:formatCode>
                <c:ptCount val="6"/>
                <c:pt idx="0">
                  <c:v>3.8</c:v>
                </c:pt>
                <c:pt idx="1">
                  <c:v>4.3</c:v>
                </c:pt>
                <c:pt idx="2">
                  <c:v>4.3</c:v>
                </c:pt>
                <c:pt idx="3">
                  <c:v>14.9</c:v>
                </c:pt>
                <c:pt idx="4">
                  <c:v>14.9</c:v>
                </c:pt>
                <c:pt idx="5">
                  <c:v>14.9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620C-4CF4-ADD4-325E74A7A5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2508960"/>
        <c:axId val="1912527264"/>
      </c:lineChart>
      <c:catAx>
        <c:axId val="19125089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NICU Discharge Month - 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912527264"/>
        <c:crosses val="autoZero"/>
        <c:auto val="0"/>
        <c:lblAlgn val="ctr"/>
        <c:lblOffset val="100"/>
        <c:noMultiLvlLbl val="0"/>
      </c:catAx>
      <c:valAx>
        <c:axId val="191252726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Participants Followed</a:t>
                </a:r>
                <a:r>
                  <a:rPr lang="en-US" baseline="0"/>
                  <a:t> by the RHO Program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9.2022695066979725E-3"/>
              <c:y val="0.107839177881776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912508960"/>
        <c:crosses val="autoZero"/>
        <c:crossBetween val="midCat"/>
      </c:valAx>
      <c:spPr>
        <a:noFill/>
        <a:ln w="25400">
          <a:noFill/>
        </a:ln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noFill/>
      <a:prstDash val="solid"/>
      <a:miter lim="800000"/>
    </a:ln>
    <a:effectLst/>
  </c:spPr>
  <c:txPr>
    <a:bodyPr/>
    <a:lstStyle/>
    <a:p>
      <a:pPr>
        <a:defRPr sz="14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en-US" sz="2400"/>
              <a:t>Recorded Home Oximetry Implementation Trial</a:t>
            </a:r>
            <a:r>
              <a:rPr lang="en-US" sz="2400" baseline="0"/>
              <a:t> Related Barriers and Problems</a:t>
            </a:r>
            <a:endParaRPr lang="en-US" sz="2400"/>
          </a:p>
        </c:rich>
      </c:tx>
      <c:layout>
        <c:manualLayout>
          <c:xMode val="edge"/>
          <c:yMode val="edge"/>
          <c:x val="0.14292447038422493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6147378994763152E-2"/>
          <c:y val="0.16680605260215833"/>
          <c:w val="0.8550535237584459"/>
          <c:h val="0.680155696131023"/>
        </c:manualLayout>
      </c:layout>
      <c:lineChart>
        <c:grouping val="standard"/>
        <c:varyColors val="0"/>
        <c:ser>
          <c:idx val="0"/>
          <c:order val="0"/>
          <c:tx>
            <c:strRef>
              <c:f>'Problem Count c Chart'!$B$1</c:f>
              <c:strCache>
                <c:ptCount val="1"/>
                <c:pt idx="0">
                  <c:v>Problem Count</c:v>
                </c:pt>
              </c:strCache>
            </c:strRef>
          </c:tx>
          <c:spPr>
            <a:ln w="31750">
              <a:solidFill>
                <a:srgbClr val="864DAD"/>
              </a:solidFill>
              <a:prstDash val="solid"/>
            </a:ln>
            <a:effectLst/>
          </c:spPr>
          <c:marker>
            <c:symbol val="circle"/>
            <c:size val="6"/>
            <c:spPr>
              <a:solidFill>
                <a:srgbClr val="864DAD"/>
              </a:solidFill>
              <a:ln w="25400">
                <a:solidFill>
                  <a:srgbClr val="864DAD"/>
                </a:solidFill>
                <a:prstDash val="solid"/>
              </a:ln>
            </c:spPr>
          </c:marker>
          <c:cat>
            <c:numRef>
              <c:f>'Problem Count c Chart'!$A$2:$A$7</c:f>
              <c:numCache>
                <c:formatCode>mmm\-yy</c:formatCode>
                <c:ptCount val="6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</c:numCache>
            </c:numRef>
          </c:cat>
          <c:val>
            <c:numRef>
              <c:f>'Problem Count c Chart'!$B$2:$B$7</c:f>
              <c:numCache>
                <c:formatCode>General</c:formatCode>
                <c:ptCount val="6"/>
                <c:pt idx="0">
                  <c:v>1</c:v>
                </c:pt>
                <c:pt idx="1">
                  <c:v>6</c:v>
                </c:pt>
                <c:pt idx="2">
                  <c:v>2</c:v>
                </c:pt>
                <c:pt idx="3">
                  <c:v>1</c:v>
                </c:pt>
                <c:pt idx="4">
                  <c:v>5</c:v>
                </c:pt>
                <c:pt idx="5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C9E-4534-9E00-1A6D6A7BE27D}"/>
            </c:ext>
          </c:extLst>
        </c:ser>
        <c:ser>
          <c:idx val="1"/>
          <c:order val="1"/>
          <c:tx>
            <c:strRef>
              <c:f>'Problem Count c Chart'!$C$1</c:f>
              <c:strCache>
                <c:ptCount val="1"/>
                <c:pt idx="0">
                  <c:v>UCL</c:v>
                </c:pt>
              </c:strCache>
            </c:strRef>
          </c:tx>
          <c:spPr>
            <a:ln w="19050">
              <a:solidFill>
                <a:srgbClr val="7F8FA9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50666016439747807"/>
                  <c:y val="-2.5461405634404868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C9E-4534-9E00-1A6D6A7BE27D}"/>
                </c:ext>
              </c:extLst>
            </c:dLbl>
            <c:dLbl>
              <c:idx val="2"/>
              <c:layout>
                <c:manualLayout>
                  <c:x val="0.44850791080281421"/>
                  <c:y val="-1.8319370823798139E-2"/>
                </c:manualLayout>
              </c:layout>
              <c:numFmt formatCode="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C9E-4534-9E00-1A6D6A7BE27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'Problem Count c Chart'!$A$2:$A$7</c:f>
              <c:numCache>
                <c:formatCode>mmm\-yy</c:formatCode>
                <c:ptCount val="6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</c:numCache>
            </c:numRef>
          </c:cat>
          <c:val>
            <c:numRef>
              <c:f>'Problem Count c Chart'!$C$2:$C$7</c:f>
              <c:numCache>
                <c:formatCode>0.00</c:formatCode>
                <c:ptCount val="6"/>
                <c:pt idx="0">
                  <c:v>8.196152422706632</c:v>
                </c:pt>
                <c:pt idx="1">
                  <c:v>8.196152422706632</c:v>
                </c:pt>
                <c:pt idx="2">
                  <c:v>8.196152422706632</c:v>
                </c:pt>
                <c:pt idx="3">
                  <c:v>8.196152422706632</c:v>
                </c:pt>
                <c:pt idx="4" formatCode="General">
                  <c:v>8.196152422706632</c:v>
                </c:pt>
                <c:pt idx="5" formatCode="General">
                  <c:v>8.196152422706632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C9E-4534-9E00-1A6D6A7BE27D}"/>
            </c:ext>
          </c:extLst>
        </c:ser>
        <c:ser>
          <c:idx val="2"/>
          <c:order val="2"/>
          <c:tx>
            <c:strRef>
              <c:f>'Problem Count c Chart'!$D$1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297FD5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Chart'!$A$2:$A$7</c:f>
              <c:numCache>
                <c:formatCode>mmm\-yy</c:formatCode>
                <c:ptCount val="6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</c:numCache>
            </c:numRef>
          </c:cat>
          <c:val>
            <c:numRef>
              <c:f>'Problem Count c Chart'!$D$2:$D$7</c:f>
              <c:numCache>
                <c:formatCode>0.00</c:formatCode>
                <c:ptCount val="6"/>
                <c:pt idx="0">
                  <c:v>6.4641016151377544</c:v>
                </c:pt>
                <c:pt idx="1">
                  <c:v>6.4641016151377544</c:v>
                </c:pt>
                <c:pt idx="2">
                  <c:v>6.4641016151377544</c:v>
                </c:pt>
                <c:pt idx="3">
                  <c:v>6.4641016151377544</c:v>
                </c:pt>
                <c:pt idx="4" formatCode="General">
                  <c:v>6.4641016151377544</c:v>
                </c:pt>
                <c:pt idx="5" formatCode="General">
                  <c:v>6.4641016151377544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C9E-4534-9E00-1A6D6A7BE27D}"/>
            </c:ext>
          </c:extLst>
        </c:ser>
        <c:ser>
          <c:idx val="3"/>
          <c:order val="3"/>
          <c:tx>
            <c:strRef>
              <c:f>'Problem Count c Chart'!$E$1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7F8FA9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Chart'!$A$2:$A$7</c:f>
              <c:numCache>
                <c:formatCode>mmm\-yy</c:formatCode>
                <c:ptCount val="6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</c:numCache>
            </c:numRef>
          </c:cat>
          <c:val>
            <c:numRef>
              <c:f>'Problem Count c Chart'!$E$2:$E$7</c:f>
              <c:numCache>
                <c:formatCode>0.00</c:formatCode>
                <c:ptCount val="6"/>
                <c:pt idx="0">
                  <c:v>4.7320508075688767</c:v>
                </c:pt>
                <c:pt idx="1">
                  <c:v>4.7320508075688767</c:v>
                </c:pt>
                <c:pt idx="2">
                  <c:v>4.7320508075688767</c:v>
                </c:pt>
                <c:pt idx="3">
                  <c:v>4.7320508075688767</c:v>
                </c:pt>
                <c:pt idx="4" formatCode="General">
                  <c:v>4.7320508075688767</c:v>
                </c:pt>
                <c:pt idx="5" formatCode="General">
                  <c:v>4.7320508075688767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C9E-4534-9E00-1A6D6A7BE27D}"/>
            </c:ext>
          </c:extLst>
        </c:ser>
        <c:ser>
          <c:idx val="4"/>
          <c:order val="4"/>
          <c:tx>
            <c:strRef>
              <c:f>'Problem Count c Chart'!$F$1</c:f>
              <c:strCache>
                <c:ptCount val="1"/>
                <c:pt idx="0">
                  <c:v>Average</c:v>
                </c:pt>
              </c:strCache>
            </c:strRef>
          </c:tx>
          <c:spPr>
            <a:ln w="34925">
              <a:solidFill>
                <a:srgbClr val="5AA2AE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51932730637527125"/>
                  <c:y val="-2.7333973329810454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8C9E-4534-9E00-1A6D6A7BE27D}"/>
                </c:ext>
              </c:extLst>
            </c:dLbl>
            <c:dLbl>
              <c:idx val="2"/>
              <c:layout>
                <c:manualLayout>
                  <c:x val="0.45459805237844919"/>
                  <c:y val="-2.5111432960565679E-2"/>
                </c:manualLayout>
              </c:layout>
              <c:numFmt formatCode="0.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C9E-4534-9E00-1A6D6A7BE27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'Problem Count c Chart'!$A$2:$A$7</c:f>
              <c:numCache>
                <c:formatCode>mmm\-yy</c:formatCode>
                <c:ptCount val="6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</c:numCache>
            </c:numRef>
          </c:cat>
          <c:val>
            <c:numRef>
              <c:f>'Problem Count c Chart'!$F$2:$F$7</c:f>
              <c:numCache>
                <c:formatCode>0.00</c:formatCode>
                <c:ptCount val="6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8C9E-4534-9E00-1A6D6A7BE27D}"/>
            </c:ext>
          </c:extLst>
        </c:ser>
        <c:ser>
          <c:idx val="5"/>
          <c:order val="5"/>
          <c:tx>
            <c:strRef>
              <c:f>'Problem Count c Chart'!$G$1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9D90A0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Chart'!$A$2:$A$7</c:f>
              <c:numCache>
                <c:formatCode>mmm\-yy</c:formatCode>
                <c:ptCount val="6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</c:numCache>
            </c:numRef>
          </c:cat>
          <c:val>
            <c:numRef>
              <c:f>'Problem Count c Chart'!$G$2:$G$7</c:f>
              <c:numCache>
                <c:formatCode>0.00</c:formatCode>
                <c:ptCount val="6"/>
                <c:pt idx="0">
                  <c:v>1.2679491924311228</c:v>
                </c:pt>
                <c:pt idx="1">
                  <c:v>1.2679491924311228</c:v>
                </c:pt>
                <c:pt idx="2">
                  <c:v>1.2679491924311228</c:v>
                </c:pt>
                <c:pt idx="3">
                  <c:v>1.2679491924311228</c:v>
                </c:pt>
                <c:pt idx="4" formatCode="General">
                  <c:v>1.2679491924311228</c:v>
                </c:pt>
                <c:pt idx="5" formatCode="General">
                  <c:v>1.2679491924311228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8C9E-4534-9E00-1A6D6A7BE27D}"/>
            </c:ext>
          </c:extLst>
        </c:ser>
        <c:ser>
          <c:idx val="6"/>
          <c:order val="6"/>
          <c:tx>
            <c:strRef>
              <c:f>'Problem Count c Chart'!$H$1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4A66AC">
                      <a:tint val="77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Chart'!$A$2:$A$7</c:f>
              <c:numCache>
                <c:formatCode>mmm\-yy</c:formatCode>
                <c:ptCount val="6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</c:numCache>
            </c:numRef>
          </c:cat>
          <c:val>
            <c:numRef>
              <c:f>'Problem Count c Chart'!$H$2:$H$7</c:f>
              <c:numCache>
                <c:formatCode>0.00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 formatCode="General">
                  <c:v>0</c:v>
                </c:pt>
                <c:pt idx="5" formatCode="General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8C9E-4534-9E00-1A6D6A7BE27D}"/>
            </c:ext>
          </c:extLst>
        </c:ser>
        <c:ser>
          <c:idx val="7"/>
          <c:order val="7"/>
          <c:tx>
            <c:strRef>
              <c:f>'Problem Count c Chart'!$I$1</c:f>
              <c:strCache>
                <c:ptCount val="1"/>
                <c:pt idx="0">
                  <c:v>LCL</c:v>
                </c:pt>
              </c:strCache>
            </c:strRef>
          </c:tx>
          <c:spPr>
            <a:ln w="25400">
              <a:solidFill>
                <a:srgbClr val="7F8FA9"/>
              </a:solidFill>
              <a:prstDash val="sysDash"/>
            </a:ln>
            <a:effectLst/>
          </c:spPr>
          <c:marker>
            <c:symbol val="none"/>
          </c:marker>
          <c:cat>
            <c:numRef>
              <c:f>'Problem Count c Chart'!$A$2:$A$7</c:f>
              <c:numCache>
                <c:formatCode>mmm\-yy</c:formatCode>
                <c:ptCount val="6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</c:numCache>
            </c:numRef>
          </c:cat>
          <c:val>
            <c:numRef>
              <c:f>'Problem Count c Chart'!$I$2:$I$7</c:f>
              <c:numCache>
                <c:formatCode>0.00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 formatCode="General">
                  <c:v>0</c:v>
                </c:pt>
                <c:pt idx="5" formatCode="General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8C9E-4534-9E00-1A6D6A7BE2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11156495"/>
        <c:axId val="1611154415"/>
      </c:lineChart>
      <c:catAx>
        <c:axId val="1611156495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Implementation</a:t>
                </a:r>
                <a:r>
                  <a:rPr lang="en-US" sz="1600" baseline="0"/>
                  <a:t> </a:t>
                </a:r>
                <a:r>
                  <a:rPr lang="en-US" sz="1600"/>
                  <a:t>Month-Year</a:t>
                </a:r>
              </a:p>
            </c:rich>
          </c:tx>
          <c:layout>
            <c:manualLayout>
              <c:xMode val="edge"/>
              <c:yMode val="edge"/>
              <c:x val="0.42289291526352651"/>
              <c:y val="0.92649987931874123"/>
            </c:manualLayout>
          </c:layout>
          <c:overlay val="0"/>
        </c:title>
        <c:numFmt formatCode="mmm\-yy" sourceLinked="1"/>
        <c:majorTickMark val="out"/>
        <c:minorTickMark val="none"/>
        <c:tickLblPos val="nextTo"/>
        <c:crossAx val="1611154415"/>
        <c:crosses val="autoZero"/>
        <c:auto val="0"/>
        <c:lblAlgn val="ctr"/>
        <c:lblOffset val="100"/>
        <c:noMultiLvlLbl val="0"/>
      </c:catAx>
      <c:valAx>
        <c:axId val="1611154415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Barrier or Problem Count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611156495"/>
        <c:crosses val="autoZero"/>
        <c:crossBetween val="midCat"/>
      </c:valAx>
      <c:spPr>
        <a:noFill/>
        <a:ln w="25400">
          <a:noFill/>
        </a:ln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noFill/>
      <a:prstDash val="solid"/>
      <a:miter lim="800000"/>
    </a:ln>
    <a:effectLst/>
  </c:spPr>
  <c:txPr>
    <a:bodyPr/>
    <a:lstStyle/>
    <a:p>
      <a:pPr>
        <a:defRPr sz="14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5553395669291345E-2"/>
          <c:y val="0.22112160979877515"/>
          <c:w val="0.36572424540682413"/>
          <c:h val="0.6501764362787985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pattFill prst="pct90">
                <a:fgClr>
                  <a:schemeClr val="accent1"/>
                </a:fgClr>
                <a:bgClr>
                  <a:schemeClr val="bg1"/>
                </a:bgClr>
              </a:patt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84B-4ABA-8EB9-A58F63519368}"/>
              </c:ext>
            </c:extLst>
          </c:dPt>
          <c:dPt>
            <c:idx val="1"/>
            <c:bubble3D val="0"/>
            <c:spPr>
              <a:pattFill prst="pct90">
                <a:fgClr>
                  <a:schemeClr val="accent2"/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84B-4ABA-8EB9-A58F63519368}"/>
              </c:ext>
            </c:extLst>
          </c:dPt>
          <c:dPt>
            <c:idx val="2"/>
            <c:bubble3D val="0"/>
            <c:spPr>
              <a:pattFill prst="pct90">
                <a:fgClr>
                  <a:schemeClr val="accent3"/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84B-4ABA-8EB9-A58F63519368}"/>
              </c:ext>
            </c:extLst>
          </c:dPt>
          <c:dPt>
            <c:idx val="3"/>
            <c:bubble3D val="0"/>
            <c:spPr>
              <a:pattFill prst="pct90">
                <a:fgClr>
                  <a:schemeClr val="accent4"/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84B-4ABA-8EB9-A58F63519368}"/>
              </c:ext>
            </c:extLst>
          </c:dPt>
          <c:dPt>
            <c:idx val="4"/>
            <c:bubble3D val="0"/>
            <c:spPr>
              <a:pattFill prst="pct90">
                <a:fgClr>
                  <a:schemeClr val="accent6">
                    <a:lumMod val="75000"/>
                  </a:schemeClr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84B-4ABA-8EB9-A58F63519368}"/>
              </c:ext>
            </c:extLst>
          </c:dPt>
          <c:dPt>
            <c:idx val="5"/>
            <c:bubble3D val="0"/>
            <c:spPr>
              <a:pattFill prst="pct90">
                <a:fgClr>
                  <a:schemeClr val="accent6">
                    <a:lumMod val="50000"/>
                  </a:schemeClr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84B-4ABA-8EB9-A58F63519368}"/>
              </c:ext>
            </c:extLst>
          </c:dPt>
          <c:dPt>
            <c:idx val="6"/>
            <c:bubble3D val="0"/>
            <c:spPr>
              <a:pattFill prst="pct90">
                <a:fgClr>
                  <a:schemeClr val="accent5"/>
                </a:fgClr>
                <a:bgClr>
                  <a:schemeClr val="bg1"/>
                </a:bgClr>
              </a:patt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84B-4ABA-8EB9-A58F63519368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84B-4ABA-8EB9-A58F63519368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E84B-4ABA-8EB9-A58F63519368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E84B-4ABA-8EB9-A58F63519368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E84B-4ABA-8EB9-A58F63519368}"/>
              </c:ext>
            </c:extLst>
          </c:dPt>
          <c:dPt>
            <c:idx val="11"/>
            <c:bubble3D val="0"/>
            <c:spPr>
              <a:solidFill>
                <a:schemeClr val="accent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E84B-4ABA-8EB9-A58F63519368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E84B-4ABA-8EB9-A58F63519368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E84B-4ABA-8EB9-A58F63519368}"/>
                </c:ext>
              </c:extLst>
            </c:dLbl>
            <c:dLbl>
              <c:idx val="11"/>
              <c:layout>
                <c:manualLayout>
                  <c:x val="2.5311900528562963E-2"/>
                  <c:y val="-3.64350926695119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145623494243773E-2"/>
                      <c:h val="4.07786251000199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7-E84B-4ABA-8EB9-A58F635193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noFill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Graph!$A$2:$A$13</c:f>
              <c:strCache>
                <c:ptCount val="12"/>
                <c:pt idx="0">
                  <c:v>Technological barrier with SafetyNet connection (no data captured)</c:v>
                </c:pt>
                <c:pt idx="1">
                  <c:v>Wi-Fi connectivity issues (no data captured)</c:v>
                </c:pt>
                <c:pt idx="2">
                  <c:v>Patient not connected to oximeter (no data captured)</c:v>
                </c:pt>
                <c:pt idx="3">
                  <c:v>Damaged equipment: probes, cord etc. (no data captured)</c:v>
                </c:pt>
                <c:pt idx="4">
                  <c:v>Wrong device provided (no data captured)</c:v>
                </c:pt>
                <c:pt idx="5">
                  <c:v>Currently Admitted (no data captured)</c:v>
                </c:pt>
                <c:pt idx="6">
                  <c:v>No data captured, reason unknown</c:v>
                </c:pt>
                <c:pt idx="7">
                  <c:v>Provider did not follow guideline suggestion</c:v>
                </c:pt>
                <c:pt idx="8">
                  <c:v>Did not meet minimum time but change in flow rate occurred anyway</c:v>
                </c:pt>
                <c:pt idx="9">
                  <c:v>Data was not analyzed at set time</c:v>
                </c:pt>
                <c:pt idx="10">
                  <c:v>Parent felt uncomfortable changing flow rate</c:v>
                </c:pt>
                <c:pt idx="11">
                  <c:v>Parent titrated flow rates</c:v>
                </c:pt>
              </c:strCache>
            </c:strRef>
          </c:cat>
          <c:val>
            <c:numRef>
              <c:f>Graph!$B$2:$B$13</c:f>
              <c:numCache>
                <c:formatCode>General</c:formatCode>
                <c:ptCount val="12"/>
                <c:pt idx="0">
                  <c:v>35</c:v>
                </c:pt>
                <c:pt idx="1">
                  <c:v>4</c:v>
                </c:pt>
                <c:pt idx="2">
                  <c:v>8</c:v>
                </c:pt>
                <c:pt idx="3">
                  <c:v>7</c:v>
                </c:pt>
                <c:pt idx="4">
                  <c:v>6</c:v>
                </c:pt>
                <c:pt idx="5">
                  <c:v>2</c:v>
                </c:pt>
                <c:pt idx="6">
                  <c:v>27</c:v>
                </c:pt>
                <c:pt idx="7">
                  <c:v>28</c:v>
                </c:pt>
                <c:pt idx="8">
                  <c:v>0</c:v>
                </c:pt>
                <c:pt idx="9">
                  <c:v>0</c:v>
                </c:pt>
                <c:pt idx="10">
                  <c:v>7</c:v>
                </c:pt>
                <c:pt idx="1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E84B-4ABA-8EB9-A58F6351936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solidFill>
          <a:sysClr val="window" lastClr="FFFFFF"/>
        </a:solidFill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1961663385826773"/>
          <c:y val="0.19228608923884513"/>
          <c:w val="0.47708554790026247"/>
          <c:h val="0.713734908136482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Percent Compliance with the Recorded Home Oximetry Algorithm Across All Implementation Sites</a:t>
            </a:r>
          </a:p>
        </c:rich>
      </c:tx>
      <c:layout>
        <c:manualLayout>
          <c:xMode val="edge"/>
          <c:yMode val="edge"/>
          <c:x val="0.11943903221585501"/>
          <c:y val="2.986666415818043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4211286089238849E-2"/>
          <c:y val="0.19813739018268636"/>
          <c:w val="0.81148302165354336"/>
          <c:h val="0.6678731408573928"/>
        </c:manualLayout>
      </c:layout>
      <c:lineChart>
        <c:grouping val="standard"/>
        <c:varyColors val="0"/>
        <c:ser>
          <c:idx val="0"/>
          <c:order val="0"/>
          <c:tx>
            <c:strRef>
              <c:f>'Compliance Research Meeting'!$B$1</c:f>
              <c:strCache>
                <c:ptCount val="1"/>
                <c:pt idx="0">
                  <c:v>Percent Compliance</c:v>
                </c:pt>
              </c:strCache>
            </c:strRef>
          </c:tx>
          <c:spPr>
            <a:ln w="38100">
              <a:solidFill>
                <a:srgbClr val="864DAD"/>
              </a:solidFill>
              <a:prstDash val="solid"/>
            </a:ln>
            <a:effectLst/>
          </c:spPr>
          <c:marker>
            <c:symbol val="circle"/>
            <c:size val="6"/>
            <c:spPr>
              <a:solidFill>
                <a:srgbClr val="864DAD"/>
              </a:solidFill>
              <a:ln w="38100">
                <a:solidFill>
                  <a:srgbClr val="864DAD"/>
                </a:solidFill>
                <a:prstDash val="solid"/>
              </a:ln>
            </c:spPr>
          </c:marker>
          <c:cat>
            <c:strRef>
              <c:f>'Compliance Research Meeting'!$A$2:$A$7</c:f>
              <c:strCache>
                <c:ptCount val="6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</c:strCache>
            </c:strRef>
          </c:cat>
          <c:val>
            <c:numRef>
              <c:f>'Compliance Research Meeting'!$B$2:$B$7</c:f>
              <c:numCache>
                <c:formatCode>0%</c:formatCode>
                <c:ptCount val="6"/>
                <c:pt idx="0">
                  <c:v>0.66666666666666674</c:v>
                </c:pt>
                <c:pt idx="1">
                  <c:v>0.94117647058823528</c:v>
                </c:pt>
                <c:pt idx="2">
                  <c:v>0.92307692307692313</c:v>
                </c:pt>
                <c:pt idx="3">
                  <c:v>0.9</c:v>
                </c:pt>
                <c:pt idx="4">
                  <c:v>0.91</c:v>
                </c:pt>
                <c:pt idx="5">
                  <c:v>0.97802197802197799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0DA-4FC6-A312-DAC6723B2A42}"/>
            </c:ext>
          </c:extLst>
        </c:ser>
        <c:ser>
          <c:idx val="1"/>
          <c:order val="1"/>
          <c:tx>
            <c:strRef>
              <c:f>'Compliance Research Meeting'!$C$1</c:f>
              <c:strCache>
                <c:ptCount val="1"/>
                <c:pt idx="0">
                  <c:v>UCL</c:v>
                </c:pt>
              </c:strCache>
            </c:strRef>
          </c:tx>
          <c:spPr>
            <a:ln w="25400">
              <a:solidFill>
                <a:srgbClr val="9CC7CE"/>
              </a:solidFill>
              <a:prstDash val="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67987786532501E-2"/>
                  <c:y val="-2.0218580365911728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0DA-4FC6-A312-DAC6723B2A42}"/>
                </c:ext>
              </c:extLst>
            </c:dLbl>
            <c:dLbl>
              <c:idx val="2"/>
              <c:layout>
                <c:manualLayout>
                  <c:x val="-1.4667987786532501E-2"/>
                  <c:y val="-2.0218580365911728E-2"/>
                </c:manualLayout>
              </c:layout>
              <c:numFmt formatCode="0.000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0DA-4FC6-A312-DAC6723B2A4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'Compliance Research Meeting'!$A$2:$A$7</c:f>
              <c:strCache>
                <c:ptCount val="6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</c:strCache>
            </c:strRef>
          </c:cat>
          <c:val>
            <c:numRef>
              <c:f>'Compliance Research Meeting'!$C$2:$C$7</c:f>
              <c:numCache>
                <c:formatCode>0.0000</c:formatCode>
                <c:ptCount val="6"/>
                <c:pt idx="0">
                  <c:v>1.0959431300725417</c:v>
                </c:pt>
                <c:pt idx="1">
                  <c:v>1.0959431300725417</c:v>
                </c:pt>
                <c:pt idx="2">
                  <c:v>1.0959431300725417</c:v>
                </c:pt>
                <c:pt idx="3">
                  <c:v>1.0959431300725417</c:v>
                </c:pt>
                <c:pt idx="4">
                  <c:v>1.0959431300725417</c:v>
                </c:pt>
                <c:pt idx="5">
                  <c:v>1.0959431300725417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0DA-4FC6-A312-DAC6723B2A42}"/>
            </c:ext>
          </c:extLst>
        </c:ser>
        <c:ser>
          <c:idx val="2"/>
          <c:order val="2"/>
          <c:tx>
            <c:strRef>
              <c:f>'Compliance Research Meeting'!$D$1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297FD5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'Compliance Research Meeting'!$A$2:$A$7</c:f>
              <c:strCache>
                <c:ptCount val="6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</c:strCache>
            </c:strRef>
          </c:cat>
          <c:val>
            <c:numRef>
              <c:f>'Compliance Research Meeting'!$D$2:$D$7</c:f>
              <c:numCache>
                <c:formatCode>0%</c:formatCode>
                <c:ptCount val="6"/>
                <c:pt idx="0">
                  <c:v>1.026125533290239</c:v>
                </c:pt>
                <c:pt idx="1">
                  <c:v>1.026125533290239</c:v>
                </c:pt>
                <c:pt idx="2">
                  <c:v>1.026125533290239</c:v>
                </c:pt>
                <c:pt idx="3">
                  <c:v>1.026125533290239</c:v>
                </c:pt>
                <c:pt idx="4" formatCode="0.0000">
                  <c:v>1.026125533290239</c:v>
                </c:pt>
                <c:pt idx="5" formatCode="0.0000">
                  <c:v>1.026125533290239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0DA-4FC6-A312-DAC6723B2A42}"/>
            </c:ext>
          </c:extLst>
        </c:ser>
        <c:ser>
          <c:idx val="3"/>
          <c:order val="3"/>
          <c:tx>
            <c:strRef>
              <c:f>'Compliance Research Meeting'!$E$1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7F8FA9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'Compliance Research Meeting'!$A$2:$A$7</c:f>
              <c:strCache>
                <c:ptCount val="6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</c:strCache>
            </c:strRef>
          </c:cat>
          <c:val>
            <c:numRef>
              <c:f>'Compliance Research Meeting'!$E$2:$E$7</c:f>
              <c:numCache>
                <c:formatCode>0%</c:formatCode>
                <c:ptCount val="6"/>
                <c:pt idx="0">
                  <c:v>0.95630793650793633</c:v>
                </c:pt>
                <c:pt idx="1">
                  <c:v>0.95630793650793633</c:v>
                </c:pt>
                <c:pt idx="2">
                  <c:v>0.95630793650793633</c:v>
                </c:pt>
                <c:pt idx="3">
                  <c:v>0.95630793650793633</c:v>
                </c:pt>
                <c:pt idx="4" formatCode="0.0000">
                  <c:v>0.95630793650793633</c:v>
                </c:pt>
                <c:pt idx="5" formatCode="0.0000">
                  <c:v>0.95630793650793633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0DA-4FC6-A312-DAC6723B2A42}"/>
            </c:ext>
          </c:extLst>
        </c:ser>
        <c:ser>
          <c:idx val="4"/>
          <c:order val="4"/>
          <c:tx>
            <c:strRef>
              <c:f>'Compliance Research Meeting'!$F$1</c:f>
              <c:strCache>
                <c:ptCount val="1"/>
                <c:pt idx="0">
                  <c:v>Average</c:v>
                </c:pt>
              </c:strCache>
            </c:strRef>
          </c:tx>
          <c:spPr>
            <a:ln w="38100">
              <a:solidFill>
                <a:srgbClr val="5AA2AE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5709645669291339E-2"/>
                  <c:y val="2.9781423155438903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latin typeface="Century Gothic" panose="020B0502020202020204" pitchFamily="34" charset="0"/>
                      </a:rPr>
                      <a:t>CL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20DA-4FC6-A312-DAC6723B2A42}"/>
                </c:ext>
              </c:extLst>
            </c:dLbl>
            <c:dLbl>
              <c:idx val="2"/>
              <c:layout>
                <c:manualLayout>
                  <c:x val="-1.6751312335958005E-2"/>
                  <c:y val="2.79295713035870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0DA-4FC6-A312-DAC6723B2A42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'Compliance Research Meeting'!$A$2:$A$7</c:f>
              <c:strCache>
                <c:ptCount val="6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</c:strCache>
            </c:strRef>
          </c:cat>
          <c:val>
            <c:numRef>
              <c:f>'Compliance Research Meeting'!$F$2:$F$7</c:f>
              <c:numCache>
                <c:formatCode>0%</c:formatCode>
                <c:ptCount val="6"/>
                <c:pt idx="0">
                  <c:v>0.88649033972563374</c:v>
                </c:pt>
                <c:pt idx="1">
                  <c:v>0.88649033972563374</c:v>
                </c:pt>
                <c:pt idx="2">
                  <c:v>0.88649033972563374</c:v>
                </c:pt>
                <c:pt idx="3">
                  <c:v>0.88649033972563374</c:v>
                </c:pt>
                <c:pt idx="4">
                  <c:v>0.88649033972563374</c:v>
                </c:pt>
                <c:pt idx="5">
                  <c:v>0.88649033972563374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20DA-4FC6-A312-DAC6723B2A42}"/>
            </c:ext>
          </c:extLst>
        </c:ser>
        <c:ser>
          <c:idx val="5"/>
          <c:order val="5"/>
          <c:tx>
            <c:strRef>
              <c:f>'Compliance Research Meeting'!$G$1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9D90A0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'Compliance Research Meeting'!$A$2:$A$7</c:f>
              <c:strCache>
                <c:ptCount val="6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</c:strCache>
            </c:strRef>
          </c:cat>
          <c:val>
            <c:numRef>
              <c:f>'Compliance Research Meeting'!$G$2:$G$7</c:f>
              <c:numCache>
                <c:formatCode>0%</c:formatCode>
                <c:ptCount val="6"/>
                <c:pt idx="0">
                  <c:v>0.81667274294333114</c:v>
                </c:pt>
                <c:pt idx="1">
                  <c:v>0.81667274294333114</c:v>
                </c:pt>
                <c:pt idx="2">
                  <c:v>0.81667274294333114</c:v>
                </c:pt>
                <c:pt idx="3">
                  <c:v>0.81667274294333114</c:v>
                </c:pt>
                <c:pt idx="4" formatCode="0.0000">
                  <c:v>0.81667274294333114</c:v>
                </c:pt>
                <c:pt idx="5" formatCode="0.0000">
                  <c:v>0.81667274294333114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0DA-4FC6-A312-DAC6723B2A42}"/>
            </c:ext>
          </c:extLst>
        </c:ser>
        <c:ser>
          <c:idx val="6"/>
          <c:order val="6"/>
          <c:tx>
            <c:strRef>
              <c:f>'Compliance Research Meeting'!$H$1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4A66AC">
                      <a:tint val="77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'Compliance Research Meeting'!$A$2:$A$7</c:f>
              <c:strCache>
                <c:ptCount val="6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</c:strCache>
            </c:strRef>
          </c:cat>
          <c:val>
            <c:numRef>
              <c:f>'Compliance Research Meeting'!$H$2:$H$7</c:f>
              <c:numCache>
                <c:formatCode>0%</c:formatCode>
                <c:ptCount val="6"/>
                <c:pt idx="0">
                  <c:v>0.74685514616102844</c:v>
                </c:pt>
                <c:pt idx="1">
                  <c:v>0.74685514616102844</c:v>
                </c:pt>
                <c:pt idx="2">
                  <c:v>0.74685514616102844</c:v>
                </c:pt>
                <c:pt idx="3">
                  <c:v>0.74685514616102844</c:v>
                </c:pt>
                <c:pt idx="4" formatCode="0.0000">
                  <c:v>0.74685514616102844</c:v>
                </c:pt>
                <c:pt idx="5" formatCode="0.0000">
                  <c:v>0.74685514616102844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20DA-4FC6-A312-DAC6723B2A42}"/>
            </c:ext>
          </c:extLst>
        </c:ser>
        <c:ser>
          <c:idx val="7"/>
          <c:order val="7"/>
          <c:tx>
            <c:strRef>
              <c:f>'Compliance Research Meeting'!$I$1</c:f>
              <c:strCache>
                <c:ptCount val="1"/>
                <c:pt idx="0">
                  <c:v>LCL</c:v>
                </c:pt>
              </c:strCache>
            </c:strRef>
          </c:tx>
          <c:spPr>
            <a:ln w="12700">
              <a:solidFill>
                <a:srgbClr val="9CC7CE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67987786532501E-2"/>
                  <c:y val="-2.0218580365911801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LCL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20DA-4FC6-A312-DAC6723B2A42}"/>
                </c:ext>
              </c:extLst>
            </c:dLbl>
            <c:dLbl>
              <c:idx val="2"/>
              <c:layout>
                <c:manualLayout>
                  <c:x val="-1.4667987786532501E-2"/>
                  <c:y val="-2.0218580365911801E-2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0DA-4FC6-A312-DAC6723B2A4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'Compliance Research Meeting'!$A$2:$A$7</c:f>
              <c:strCache>
                <c:ptCount val="6"/>
                <c:pt idx="0">
                  <c:v>Jul. 2021 (n=15)</c:v>
                </c:pt>
                <c:pt idx="1">
                  <c:v>Aug. 2021 (n=51)</c:v>
                </c:pt>
                <c:pt idx="2">
                  <c:v>Sept.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</c:strCache>
            </c:strRef>
          </c:cat>
          <c:val>
            <c:numRef>
              <c:f>'Compliance Research Meeting'!$I$2:$I$7</c:f>
              <c:numCache>
                <c:formatCode>0%</c:formatCode>
                <c:ptCount val="6"/>
                <c:pt idx="0">
                  <c:v>0.67703754937872584</c:v>
                </c:pt>
                <c:pt idx="1">
                  <c:v>0.67703754937872584</c:v>
                </c:pt>
                <c:pt idx="2">
                  <c:v>0.67703754937872584</c:v>
                </c:pt>
                <c:pt idx="3">
                  <c:v>0.67703754937872584</c:v>
                </c:pt>
                <c:pt idx="4" formatCode="0.0000">
                  <c:v>0.67703754937872584</c:v>
                </c:pt>
                <c:pt idx="5" formatCode="0.0000">
                  <c:v>0.67703754937872584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20DA-4FC6-A312-DAC6723B2A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2202864"/>
        <c:axId val="632200368"/>
      </c:lineChart>
      <c:catAx>
        <c:axId val="6322028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Report Month, (N=Total number of reports for that month)</a:t>
                </a:r>
              </a:p>
            </c:rich>
          </c:tx>
          <c:layout>
            <c:manualLayout>
              <c:xMode val="edge"/>
              <c:yMode val="edge"/>
              <c:x val="0.30718979658792644"/>
              <c:y val="0.9354116360454942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632200368"/>
        <c:crosses val="autoZero"/>
        <c:auto val="0"/>
        <c:lblAlgn val="ctr"/>
        <c:lblOffset val="100"/>
        <c:noMultiLvlLbl val="0"/>
      </c:catAx>
      <c:valAx>
        <c:axId val="632200368"/>
        <c:scaling>
          <c:orientation val="minMax"/>
          <c:max val="1"/>
          <c:min val="0.4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 Compliance with the RHO Algorithm</a:t>
                </a:r>
              </a:p>
            </c:rich>
          </c:tx>
          <c:layout>
            <c:manualLayout>
              <c:xMode val="edge"/>
              <c:yMode val="edge"/>
              <c:x val="1.2810695538057743E-2"/>
              <c:y val="0.31070428696412949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crossAx val="632202864"/>
        <c:crosses val="autoZero"/>
        <c:crossBetween val="midCat"/>
      </c:valAx>
      <c:spPr>
        <a:noFill/>
        <a:ln>
          <a:noFill/>
        </a:ln>
        <a:effectLst/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</c:spPr>
  <c:txPr>
    <a:bodyPr/>
    <a:lstStyle/>
    <a:p>
      <a:pPr>
        <a:defRPr sz="1400">
          <a:latin typeface="+mn-lt"/>
        </a:defRPr>
      </a:pPr>
      <a:endParaRPr lang="en-US"/>
    </a:p>
  </c:txPr>
  <c:externalData r:id="rId2">
    <c:autoUpdate val="0"/>
  </c:externalData>
  <c:userShapes r:id="rId3"/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02CEED-0108-44FE-A671-AF753BDBF99E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F4209CF-897B-41C3-9C7B-36141C2F9FA7}">
      <dgm:prSet custT="1"/>
      <dgm:spPr/>
      <dgm:t>
        <a:bodyPr/>
        <a:lstStyle/>
        <a:p>
          <a:pPr>
            <a:defRPr b="1"/>
          </a:pPr>
          <a:r>
            <a:rPr lang="en-US" sz="2000" dirty="0">
              <a:latin typeface="Apple Braille"/>
            </a:rPr>
            <a:t>Feb - Mar 2021</a:t>
          </a:r>
        </a:p>
      </dgm:t>
    </dgm:pt>
    <dgm:pt modelId="{636887E1-4B45-43AF-992D-D3A9E50B9BB6}" type="parTrans" cxnId="{8B83B681-1F2A-450F-938E-CE5CD0C7EE1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A12BB6C7-6B24-460B-9D2A-B32840F59D97}" type="sibTrans" cxnId="{8B83B681-1F2A-450F-938E-CE5CD0C7EE1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C920E2F2-9D15-419D-A16B-B81FB13A2A72}">
      <dgm:prSet custT="1"/>
      <dgm:spPr/>
      <dgm:t>
        <a:bodyPr/>
        <a:lstStyle/>
        <a:p>
          <a:r>
            <a:rPr lang="en-US" sz="1600" dirty="0">
              <a:latin typeface="Apple Braille"/>
            </a:rPr>
            <a:t>Baseline data collection begins</a:t>
          </a:r>
        </a:p>
      </dgm:t>
    </dgm:pt>
    <dgm:pt modelId="{3A008A4E-28FE-4C14-BA26-D059283A3F70}" type="parTrans" cxnId="{0F24F962-F3ED-4C13-8D1C-BC7E0C36E19E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3BBCCE6-CD57-46A2-B8DF-B73E20257120}" type="sibTrans" cxnId="{0F24F962-F3ED-4C13-8D1C-BC7E0C36E19E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30F50C3E-E689-4749-B2DE-A380B36249A8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Mar - May 2021</a:t>
          </a:r>
        </a:p>
      </dgm:t>
    </dgm:pt>
    <dgm:pt modelId="{79677494-5720-431C-A698-ACF70BE9A8D5}" type="parTrans" cxnId="{A9192DD4-91A4-4241-AECC-05B1BA21FB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3E9C396-E906-41ED-A398-EE101353F0BC}" type="sibTrans" cxnId="{A9192DD4-91A4-4241-AECC-05B1BA21FB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DFA8BDC1-000A-475E-A75A-BD2BB9C56ACF}">
      <dgm:prSet custT="1"/>
      <dgm:spPr/>
      <dgm:t>
        <a:bodyPr/>
        <a:lstStyle/>
        <a:p>
          <a:r>
            <a:rPr lang="en-US" sz="1600" dirty="0">
              <a:latin typeface="Apple Braille"/>
            </a:rPr>
            <a:t>Initiate site training</a:t>
          </a:r>
        </a:p>
        <a:p>
          <a:r>
            <a:rPr lang="en-US" sz="1600" dirty="0">
              <a:latin typeface="Apple Braille"/>
            </a:rPr>
            <a:t>Initiate monthly phone calls</a:t>
          </a:r>
        </a:p>
      </dgm:t>
    </dgm:pt>
    <dgm:pt modelId="{19722879-946B-4D66-8A52-C6BEA38A9DA0}" type="parTrans" cxnId="{CCCCE647-ECF4-4654-B8E7-9FE60C1D51E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2C6A2DD0-ADFB-44FC-9705-00A34D924646}" type="sibTrans" cxnId="{CCCCE647-ECF4-4654-B8E7-9FE60C1D51E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6E58BA53-F355-4967-9B63-A00F41C48057}">
      <dgm:prSet custT="1"/>
      <dgm:spPr/>
      <dgm:t>
        <a:bodyPr/>
        <a:lstStyle/>
        <a:p>
          <a:pPr>
            <a:defRPr b="1"/>
          </a:pPr>
          <a:r>
            <a:rPr lang="en-US" sz="2000" dirty="0">
              <a:latin typeface="Apple Braille"/>
            </a:rPr>
            <a:t>May - Aug 2021</a:t>
          </a:r>
        </a:p>
      </dgm:t>
    </dgm:pt>
    <dgm:pt modelId="{866049F6-DEB5-4EF6-9589-E32CA661F227}" type="parTrans" cxnId="{7AB5F3E5-3E61-4F77-8C6B-8E185F6AEF2D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99B84BCA-0ED4-4115-8CDC-E7F06D48D951}" type="sibTrans" cxnId="{7AB5F3E5-3E61-4F77-8C6B-8E185F6AEF2D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2A1968C-76A3-4D00-9A42-590C912CFB47}">
      <dgm:prSet custT="1"/>
      <dgm:spPr/>
      <dgm:t>
        <a:bodyPr/>
        <a:lstStyle/>
        <a:p>
          <a:pPr>
            <a:defRPr b="1"/>
          </a:pPr>
          <a:r>
            <a:rPr lang="en-US" sz="2000" dirty="0">
              <a:latin typeface="Apple Braille"/>
            </a:rPr>
            <a:t>Jun 2021 - Feb 2022 </a:t>
          </a:r>
        </a:p>
      </dgm:t>
    </dgm:pt>
    <dgm:pt modelId="{D3D1D918-D5B7-4804-A86F-0DFC06837AD7}" type="parTrans" cxnId="{BC25D242-6587-43C8-9620-FDC1D78E98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EF672C74-B96C-4FED-B1A7-C0958A1B07F7}" type="sibTrans" cxnId="{BC25D242-6587-43C8-9620-FDC1D78E98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6E3D9C8D-B89D-40B2-9D51-EE76FF68D5EF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Feb - Aug 2022</a:t>
          </a:r>
        </a:p>
      </dgm:t>
    </dgm:pt>
    <dgm:pt modelId="{D975CEFD-F858-477E-A5E9-1830253CB0A9}" type="parTrans" cxnId="{435D5E81-2E9F-44F1-B776-8A74B850F8BA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07B5105F-9A04-4A1C-8D22-027DFEBC5D20}" type="sibTrans" cxnId="{435D5E81-2E9F-44F1-B776-8A74B850F8BA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004FD863-8742-4B7A-890B-410BB99E8CE2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Aug 2022 - Feb 2023</a:t>
          </a:r>
        </a:p>
      </dgm:t>
    </dgm:pt>
    <dgm:pt modelId="{98BDAC9A-0C9C-4B46-8C84-8B6D74D41F3D}" type="parTrans" cxnId="{980AC300-D7AF-4E11-A14D-1917E88142A5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B922D27B-6E97-46EB-91E5-95FC8F215DC2}" type="sibTrans" cxnId="{980AC300-D7AF-4E11-A14D-1917E88142A5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246EDE87-043A-4612-A7BF-7468786F88CF}">
      <dgm:prSet custT="1"/>
      <dgm:spPr/>
      <dgm:t>
        <a:bodyPr/>
        <a:lstStyle/>
        <a:p>
          <a:r>
            <a:rPr lang="en-US" sz="1600" dirty="0">
              <a:latin typeface="Apple Braille"/>
            </a:rPr>
            <a:t>Complete site training</a:t>
          </a:r>
        </a:p>
      </dgm:t>
    </dgm:pt>
    <dgm:pt modelId="{0B2E93BF-52C2-49D0-B34E-1DA10E75249E}" type="parTrans" cxnId="{A99B4531-0C72-44FE-A922-CC5805AA2821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C1D9968-3BAA-4DB2-B7B4-27016B64019A}" type="sibTrans" cxnId="{A99B4531-0C72-44FE-A922-CC5805AA2821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995A71E-D61A-4E56-9F91-86016F03DC78}">
      <dgm:prSet custT="1"/>
      <dgm:spPr/>
      <dgm:t>
        <a:bodyPr/>
        <a:lstStyle/>
        <a:p>
          <a:r>
            <a:rPr lang="en-US" sz="1600" dirty="0">
              <a:latin typeface="Apple Braille"/>
            </a:rPr>
            <a:t>Reach</a:t>
          </a:r>
          <a:r>
            <a:rPr lang="en-US" sz="1600" baseline="0" dirty="0">
              <a:latin typeface="Apple Braille"/>
            </a:rPr>
            <a:t> 33% of eligible families</a:t>
          </a:r>
          <a:endParaRPr lang="en-US" sz="1600" dirty="0">
            <a:latin typeface="Apple Braille"/>
          </a:endParaRPr>
        </a:p>
      </dgm:t>
    </dgm:pt>
    <dgm:pt modelId="{A2A6E964-6563-474D-9A1E-4F4E1BD30299}" type="parTrans" cxnId="{B38C9FA6-D46B-4595-8E97-4DC7CCB1E3D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9F147E7-CF3A-495B-9436-3A64FCE213B7}" type="sibTrans" cxnId="{B38C9FA6-D46B-4595-8E97-4DC7CCB1E3D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74EE52E-2A22-4545-94B0-B9726F8F119D}">
      <dgm:prSet custT="1"/>
      <dgm:spPr/>
      <dgm:t>
        <a:bodyPr/>
        <a:lstStyle/>
        <a:p>
          <a:r>
            <a:rPr lang="en-US" sz="1600" dirty="0">
              <a:latin typeface="Apple Braille"/>
            </a:rPr>
            <a:t>Reach 66% of eligible families</a:t>
          </a:r>
        </a:p>
      </dgm:t>
    </dgm:pt>
    <dgm:pt modelId="{7D8A8210-C524-4EDF-BCDC-906B5375CFDA}" type="parTrans" cxnId="{490F1B52-FCDC-45FB-8AA2-5E4266F370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3F876D99-D3B7-4252-9AFF-BF92312051F1}" type="sibTrans" cxnId="{490F1B52-FCDC-45FB-8AA2-5E4266F370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B88D7A2-C2DF-4500-9143-4D039D03ACD8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Feb - Aug 2023</a:t>
          </a:r>
        </a:p>
      </dgm:t>
    </dgm:pt>
    <dgm:pt modelId="{70463623-B836-40AA-85C5-C907B74DA79B}" type="parTrans" cxnId="{225AB961-3C94-4D1B-8760-C3AFD6F112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E5D10410-EEBD-4AA3-AC52-D766A374848D}" type="sibTrans" cxnId="{225AB961-3C94-4D1B-8760-C3AFD6F112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CF83719-CF7F-487D-BA2B-0B18F4CA5EEA}">
      <dgm:prSet custT="1"/>
      <dgm:spPr/>
      <dgm:t>
        <a:bodyPr/>
        <a:lstStyle/>
        <a:p>
          <a:r>
            <a:rPr lang="en-US" sz="1600" dirty="0">
              <a:latin typeface="Apple Braille"/>
            </a:rPr>
            <a:t>Reach 100% of eligible families</a:t>
          </a:r>
        </a:p>
      </dgm:t>
    </dgm:pt>
    <dgm:pt modelId="{AA5CF355-2155-4045-B7FC-181375FF2BCB}" type="parTrans" cxnId="{FDC9FD64-6255-41B1-9731-31CC90C3D369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0FDC7EDB-1D88-447F-A13B-B8E18EFE23D6}" type="sibTrans" cxnId="{FDC9FD64-6255-41B1-9731-31CC90C3D369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F5013EDC-A2F9-4FE9-B1F1-1403E2C6577A}">
      <dgm:prSet custT="1"/>
      <dgm:spPr/>
      <dgm:t>
        <a:bodyPr/>
        <a:lstStyle/>
        <a:p>
          <a:r>
            <a:rPr lang="en-US" sz="1600" dirty="0">
              <a:latin typeface="Apple Braille"/>
            </a:rPr>
            <a:t>Initiate 18-month implementation</a:t>
          </a:r>
        </a:p>
        <a:p>
          <a:r>
            <a:rPr lang="en-US" sz="1600" dirty="0">
              <a:latin typeface="Apple Braille"/>
            </a:rPr>
            <a:t>Begin providing monthly feedback reports</a:t>
          </a:r>
        </a:p>
      </dgm:t>
    </dgm:pt>
    <dgm:pt modelId="{1A0A09F8-A077-4064-9D2E-FA977CA984A2}" type="parTrans" cxnId="{F318267E-67DF-460C-99C2-50039D80D0E8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68C02F2-2A16-464F-8B30-45A62CF5452C}" type="sibTrans" cxnId="{F318267E-67DF-460C-99C2-50039D80D0E8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AA5AE18C-5131-48F0-939A-03E97B27110C}" type="pres">
      <dgm:prSet presAssocID="{0D02CEED-0108-44FE-A671-AF753BDBF99E}" presName="root" presStyleCnt="0">
        <dgm:presLayoutVars>
          <dgm:chMax/>
          <dgm:chPref/>
          <dgm:animLvl val="lvl"/>
        </dgm:presLayoutVars>
      </dgm:prSet>
      <dgm:spPr/>
    </dgm:pt>
    <dgm:pt modelId="{B8948FD1-18A7-45C2-A481-DD5E0A807A1E}" type="pres">
      <dgm:prSet presAssocID="{0D02CEED-0108-44FE-A671-AF753BDBF99E}" presName="divider" presStyleLbl="fgAcc1" presStyleIdx="0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700938DD-F76A-4D50-868F-4C8D87440D46}" type="pres">
      <dgm:prSet presAssocID="{0D02CEED-0108-44FE-A671-AF753BDBF99E}" presName="nodes" presStyleCnt="0">
        <dgm:presLayoutVars>
          <dgm:chMax/>
          <dgm:chPref/>
          <dgm:animLvl val="lvl"/>
        </dgm:presLayoutVars>
      </dgm:prSet>
      <dgm:spPr/>
    </dgm:pt>
    <dgm:pt modelId="{A1F750BC-9994-45E0-A9CF-86B92D5F7F6C}" type="pres">
      <dgm:prSet presAssocID="{FF4209CF-897B-41C3-9C7B-36141C2F9FA7}" presName="composite" presStyleCnt="0"/>
      <dgm:spPr/>
    </dgm:pt>
    <dgm:pt modelId="{238F01CB-479C-41E3-8900-7314A786B78A}" type="pres">
      <dgm:prSet presAssocID="{FF4209CF-897B-41C3-9C7B-36141C2F9FA7}" presName="ConnectorPoint" presStyleLbl="lnNode1" presStyleIdx="0" presStyleCnt="7"/>
      <dgm:spPr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E6BDCE2-A162-4196-9BB7-9C1308772D59}" type="pres">
      <dgm:prSet presAssocID="{FF4209CF-897B-41C3-9C7B-36141C2F9FA7}" presName="DropPinPlaceHolder" presStyleCnt="0"/>
      <dgm:spPr/>
    </dgm:pt>
    <dgm:pt modelId="{167E3E17-B58C-41D1-8499-C06998BF2A76}" type="pres">
      <dgm:prSet presAssocID="{FF4209CF-897B-41C3-9C7B-36141C2F9FA7}" presName="DropPin" presStyleLbl="alignNode1" presStyleIdx="0" presStyleCnt="7"/>
      <dgm:spPr/>
    </dgm:pt>
    <dgm:pt modelId="{656C4663-7C4C-4A05-9B8E-FBE765EE6C51}" type="pres">
      <dgm:prSet presAssocID="{FF4209CF-897B-41C3-9C7B-36141C2F9FA7}" presName="Ellipse" presStyleLbl="fgAcc1" presStyleIdx="1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68A97B-124A-45A1-8381-E3227BD85FE8}" type="pres">
      <dgm:prSet presAssocID="{FF4209CF-897B-41C3-9C7B-36141C2F9FA7}" presName="L2TextContainer" presStyleLbl="revTx" presStyleIdx="0" presStyleCnt="14">
        <dgm:presLayoutVars>
          <dgm:bulletEnabled val="1"/>
        </dgm:presLayoutVars>
      </dgm:prSet>
      <dgm:spPr/>
    </dgm:pt>
    <dgm:pt modelId="{8ACCE123-C989-46C1-B7FD-FA50ABEC947C}" type="pres">
      <dgm:prSet presAssocID="{FF4209CF-897B-41C3-9C7B-36141C2F9FA7}" presName="L1TextContainer" presStyleLbl="revTx" presStyleIdx="1" presStyleCnt="14">
        <dgm:presLayoutVars>
          <dgm:chMax val="1"/>
          <dgm:chPref val="1"/>
          <dgm:bulletEnabled val="1"/>
        </dgm:presLayoutVars>
      </dgm:prSet>
      <dgm:spPr/>
    </dgm:pt>
    <dgm:pt modelId="{6B04496D-97D5-4C4A-A362-7B46786429CD}" type="pres">
      <dgm:prSet presAssocID="{FF4209CF-897B-41C3-9C7B-36141C2F9FA7}" presName="ConnectLine" presStyleLbl="sibTrans1D1" presStyleIdx="0" presStyleCnt="7"/>
      <dgm:spPr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DC265F4C-AB2A-4F80-98A7-82FC502E49D2}" type="pres">
      <dgm:prSet presAssocID="{FF4209CF-897B-41C3-9C7B-36141C2F9FA7}" presName="EmptyPlaceHolder" presStyleCnt="0"/>
      <dgm:spPr/>
    </dgm:pt>
    <dgm:pt modelId="{754E7C17-53C2-4829-8008-302721475D49}" type="pres">
      <dgm:prSet presAssocID="{A12BB6C7-6B24-460B-9D2A-B32840F59D97}" presName="spaceBetweenRectangles" presStyleCnt="0"/>
      <dgm:spPr/>
    </dgm:pt>
    <dgm:pt modelId="{D0F1C883-D090-4B68-9E55-4455ACC389A3}" type="pres">
      <dgm:prSet presAssocID="{30F50C3E-E689-4749-B2DE-A380B36249A8}" presName="composite" presStyleCnt="0"/>
      <dgm:spPr/>
    </dgm:pt>
    <dgm:pt modelId="{2B2928D1-331D-4A9F-A1F9-2C95098F0786}" type="pres">
      <dgm:prSet presAssocID="{30F50C3E-E689-4749-B2DE-A380B36249A8}" presName="ConnectorPoint" presStyleLbl="lnNode1" presStyleIdx="1" presStyleCnt="7"/>
      <dgm:spPr>
        <a:solidFill>
          <a:schemeClr val="accent5">
            <a:hueOff val="1001784"/>
            <a:satOff val="-4397"/>
            <a:lumOff val="130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B44936C-DFAC-455D-B978-61D277C6C060}" type="pres">
      <dgm:prSet presAssocID="{30F50C3E-E689-4749-B2DE-A380B36249A8}" presName="DropPinPlaceHolder" presStyleCnt="0"/>
      <dgm:spPr/>
    </dgm:pt>
    <dgm:pt modelId="{5B4579F9-026B-48AE-A6CF-911AC4DA134A}" type="pres">
      <dgm:prSet presAssocID="{30F50C3E-E689-4749-B2DE-A380B36249A8}" presName="DropPin" presStyleLbl="alignNode1" presStyleIdx="1" presStyleCnt="7"/>
      <dgm:spPr/>
    </dgm:pt>
    <dgm:pt modelId="{24F66197-6C48-45AF-BAAB-2D8BE1C9A9BC}" type="pres">
      <dgm:prSet presAssocID="{30F50C3E-E689-4749-B2DE-A380B36249A8}" presName="Ellipse" presStyleLbl="fgAcc1" presStyleIdx="2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7BAC1B5F-7FCA-4765-AF5D-DD5BC6F6B2AA}" type="pres">
      <dgm:prSet presAssocID="{30F50C3E-E689-4749-B2DE-A380B36249A8}" presName="L2TextContainer" presStyleLbl="revTx" presStyleIdx="2" presStyleCnt="14">
        <dgm:presLayoutVars>
          <dgm:bulletEnabled val="1"/>
        </dgm:presLayoutVars>
      </dgm:prSet>
      <dgm:spPr/>
    </dgm:pt>
    <dgm:pt modelId="{70F61D89-6BB6-4218-9167-C918FE0DE744}" type="pres">
      <dgm:prSet presAssocID="{30F50C3E-E689-4749-B2DE-A380B36249A8}" presName="L1TextContainer" presStyleLbl="revTx" presStyleIdx="3" presStyleCnt="14">
        <dgm:presLayoutVars>
          <dgm:chMax val="1"/>
          <dgm:chPref val="1"/>
          <dgm:bulletEnabled val="1"/>
        </dgm:presLayoutVars>
      </dgm:prSet>
      <dgm:spPr/>
    </dgm:pt>
    <dgm:pt modelId="{AD7225F6-4D24-4251-9B85-9788DA7BA9E8}" type="pres">
      <dgm:prSet presAssocID="{30F50C3E-E689-4749-B2DE-A380B36249A8}" presName="ConnectLine" presStyleLbl="sibTrans1D1" presStyleIdx="1" presStyleCnt="7"/>
      <dgm:spPr>
        <a:noFill/>
        <a:ln w="12700" cap="flat" cmpd="sng" algn="ctr">
          <a:solidFill>
            <a:schemeClr val="accent5">
              <a:hueOff val="1001784"/>
              <a:satOff val="-4397"/>
              <a:lumOff val="1307"/>
              <a:alphaOff val="0"/>
            </a:schemeClr>
          </a:solidFill>
          <a:prstDash val="dash"/>
          <a:miter lim="800000"/>
        </a:ln>
        <a:effectLst/>
      </dgm:spPr>
    </dgm:pt>
    <dgm:pt modelId="{6E112FE5-DCFD-429F-9844-F15CBD865E08}" type="pres">
      <dgm:prSet presAssocID="{30F50C3E-E689-4749-B2DE-A380B36249A8}" presName="EmptyPlaceHolder" presStyleCnt="0"/>
      <dgm:spPr/>
    </dgm:pt>
    <dgm:pt modelId="{5DA9DD93-A953-4CB9-B9A4-BF931E9C12E6}" type="pres">
      <dgm:prSet presAssocID="{73E9C396-E906-41ED-A398-EE101353F0BC}" presName="spaceBetweenRectangles" presStyleCnt="0"/>
      <dgm:spPr/>
    </dgm:pt>
    <dgm:pt modelId="{D8EB1EAC-BC62-4758-84E0-E82104E83F70}" type="pres">
      <dgm:prSet presAssocID="{6E58BA53-F355-4967-9B63-A00F41C48057}" presName="composite" presStyleCnt="0"/>
      <dgm:spPr/>
    </dgm:pt>
    <dgm:pt modelId="{66F58FA4-B1A2-4296-A653-65832C552FA6}" type="pres">
      <dgm:prSet presAssocID="{6E58BA53-F355-4967-9B63-A00F41C48057}" presName="ConnectorPoint" presStyleLbl="lnNode1" presStyleIdx="2" presStyleCnt="7"/>
      <dgm:spPr>
        <a:solidFill>
          <a:schemeClr val="accent5">
            <a:hueOff val="2003568"/>
            <a:satOff val="-8793"/>
            <a:lumOff val="261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C39DCDB-B9E6-4AD7-B175-07B1191197DE}" type="pres">
      <dgm:prSet presAssocID="{6E58BA53-F355-4967-9B63-A00F41C48057}" presName="DropPinPlaceHolder" presStyleCnt="0"/>
      <dgm:spPr/>
    </dgm:pt>
    <dgm:pt modelId="{4DE32D6A-4F15-4BD8-8A04-E92DEB66879A}" type="pres">
      <dgm:prSet presAssocID="{6E58BA53-F355-4967-9B63-A00F41C48057}" presName="DropPin" presStyleLbl="alignNode1" presStyleIdx="2" presStyleCnt="7"/>
      <dgm:spPr>
        <a:solidFill>
          <a:srgbClr val="9B69BC"/>
        </a:solidFill>
        <a:ln>
          <a:solidFill>
            <a:srgbClr val="864DAD"/>
          </a:solidFill>
        </a:ln>
      </dgm:spPr>
    </dgm:pt>
    <dgm:pt modelId="{EF143EFB-B190-4E5C-A5AE-C4FBCD50B752}" type="pres">
      <dgm:prSet presAssocID="{6E58BA53-F355-4967-9B63-A00F41C48057}" presName="Ellipse" presStyleLbl="fgAcc1" presStyleIdx="3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FAD0447-C579-42AF-9CEF-D4C617799519}" type="pres">
      <dgm:prSet presAssocID="{6E58BA53-F355-4967-9B63-A00F41C48057}" presName="L2TextContainer" presStyleLbl="revTx" presStyleIdx="4" presStyleCnt="14">
        <dgm:presLayoutVars>
          <dgm:bulletEnabled val="1"/>
        </dgm:presLayoutVars>
      </dgm:prSet>
      <dgm:spPr/>
    </dgm:pt>
    <dgm:pt modelId="{AB197FB0-0F12-4A59-9F3F-1C31859ED54E}" type="pres">
      <dgm:prSet presAssocID="{6E58BA53-F355-4967-9B63-A00F41C48057}" presName="L1TextContainer" presStyleLbl="revTx" presStyleIdx="5" presStyleCnt="14">
        <dgm:presLayoutVars>
          <dgm:chMax val="1"/>
          <dgm:chPref val="1"/>
          <dgm:bulletEnabled val="1"/>
        </dgm:presLayoutVars>
      </dgm:prSet>
      <dgm:spPr/>
    </dgm:pt>
    <dgm:pt modelId="{838DE1A9-11F3-4AAE-80B5-CEC31C2EBA92}" type="pres">
      <dgm:prSet presAssocID="{6E58BA53-F355-4967-9B63-A00F41C48057}" presName="ConnectLine" presStyleLbl="sibTrans1D1" presStyleIdx="2" presStyleCnt="7"/>
      <dgm:spPr>
        <a:noFill/>
        <a:ln w="12700" cap="flat" cmpd="sng" algn="ctr">
          <a:solidFill>
            <a:schemeClr val="accent5">
              <a:hueOff val="2003568"/>
              <a:satOff val="-8793"/>
              <a:lumOff val="2614"/>
              <a:alphaOff val="0"/>
            </a:schemeClr>
          </a:solidFill>
          <a:prstDash val="dash"/>
          <a:miter lim="800000"/>
        </a:ln>
        <a:effectLst/>
      </dgm:spPr>
    </dgm:pt>
    <dgm:pt modelId="{33AB1B38-8BC6-42F7-A510-636B61ED7820}" type="pres">
      <dgm:prSet presAssocID="{6E58BA53-F355-4967-9B63-A00F41C48057}" presName="EmptyPlaceHolder" presStyleCnt="0"/>
      <dgm:spPr/>
    </dgm:pt>
    <dgm:pt modelId="{62792BF9-29FD-4D4A-8A65-8D65D1F97700}" type="pres">
      <dgm:prSet presAssocID="{99B84BCA-0ED4-4115-8CDC-E7F06D48D951}" presName="spaceBetweenRectangles" presStyleCnt="0"/>
      <dgm:spPr/>
    </dgm:pt>
    <dgm:pt modelId="{F82BC95B-14E4-4AFE-AD17-1415B67F5EB0}" type="pres">
      <dgm:prSet presAssocID="{72A1968C-76A3-4D00-9A42-590C912CFB47}" presName="composite" presStyleCnt="0"/>
      <dgm:spPr/>
    </dgm:pt>
    <dgm:pt modelId="{4882ED51-DF7B-418B-AED9-24BC8B93AFC5}" type="pres">
      <dgm:prSet presAssocID="{72A1968C-76A3-4D00-9A42-590C912CFB47}" presName="ConnectorPoint" presStyleLbl="lnNode1" presStyleIdx="3" presStyleCnt="7"/>
      <dgm:spPr>
        <a:solidFill>
          <a:schemeClr val="accent5">
            <a:hueOff val="3005351"/>
            <a:satOff val="-13190"/>
            <a:lumOff val="392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330EC7A-332D-40DD-8E48-E0E442C37C4D}" type="pres">
      <dgm:prSet presAssocID="{72A1968C-76A3-4D00-9A42-590C912CFB47}" presName="DropPinPlaceHolder" presStyleCnt="0"/>
      <dgm:spPr/>
    </dgm:pt>
    <dgm:pt modelId="{CF7B6860-6C29-4C93-8B53-A1443FBFD924}" type="pres">
      <dgm:prSet presAssocID="{72A1968C-76A3-4D00-9A42-590C912CFB47}" presName="DropPin" presStyleLbl="alignNode1" presStyleIdx="3" presStyleCnt="7" custLinFactNeighborX="-9431" custLinFactNeighborY="1339"/>
      <dgm:spPr/>
    </dgm:pt>
    <dgm:pt modelId="{C4BB4EC8-1530-4A54-A2A3-DD9B2823FACC}" type="pres">
      <dgm:prSet presAssocID="{72A1968C-76A3-4D00-9A42-590C912CFB47}" presName="Ellipse" presStyleLbl="fgAcc1" presStyleIdx="4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54B02D3-1CDF-4469-B4C7-38635369252C}" type="pres">
      <dgm:prSet presAssocID="{72A1968C-76A3-4D00-9A42-590C912CFB47}" presName="L2TextContainer" presStyleLbl="revTx" presStyleIdx="6" presStyleCnt="14">
        <dgm:presLayoutVars>
          <dgm:bulletEnabled val="1"/>
        </dgm:presLayoutVars>
      </dgm:prSet>
      <dgm:spPr/>
    </dgm:pt>
    <dgm:pt modelId="{68394D26-8440-41C4-AC42-3F023E27A06C}" type="pres">
      <dgm:prSet presAssocID="{72A1968C-76A3-4D00-9A42-590C912CFB47}" presName="L1TextContainer" presStyleLbl="revTx" presStyleIdx="7" presStyleCnt="14" custLinFactNeighborX="-1761" custLinFactNeighborY="1339">
        <dgm:presLayoutVars>
          <dgm:chMax val="1"/>
          <dgm:chPref val="1"/>
          <dgm:bulletEnabled val="1"/>
        </dgm:presLayoutVars>
      </dgm:prSet>
      <dgm:spPr/>
    </dgm:pt>
    <dgm:pt modelId="{31D18754-3FB0-480E-B467-70CFFAB18868}" type="pres">
      <dgm:prSet presAssocID="{72A1968C-76A3-4D00-9A42-590C912CFB47}" presName="ConnectLine" presStyleLbl="sibTrans1D1" presStyleIdx="3" presStyleCnt="7" custLinFactX="-58000" custLinFactNeighborX="-100000"/>
      <dgm:spPr>
        <a:noFill/>
        <a:ln w="12700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dash"/>
          <a:miter lim="800000"/>
        </a:ln>
        <a:effectLst/>
      </dgm:spPr>
    </dgm:pt>
    <dgm:pt modelId="{0B25005D-1EC1-4EFB-B23D-F5B77D9B663F}" type="pres">
      <dgm:prSet presAssocID="{72A1968C-76A3-4D00-9A42-590C912CFB47}" presName="EmptyPlaceHolder" presStyleCnt="0"/>
      <dgm:spPr/>
    </dgm:pt>
    <dgm:pt modelId="{026845EA-1148-4825-8A55-80324AC0D262}" type="pres">
      <dgm:prSet presAssocID="{EF672C74-B96C-4FED-B1A7-C0958A1B07F7}" presName="spaceBetweenRectangles" presStyleCnt="0"/>
      <dgm:spPr/>
    </dgm:pt>
    <dgm:pt modelId="{4CBDA321-891C-46CD-9AA1-B2FBD145BFAF}" type="pres">
      <dgm:prSet presAssocID="{6E3D9C8D-B89D-40B2-9D51-EE76FF68D5EF}" presName="composite" presStyleCnt="0"/>
      <dgm:spPr/>
    </dgm:pt>
    <dgm:pt modelId="{C22833B4-9465-41AF-82D4-44B62729B815}" type="pres">
      <dgm:prSet presAssocID="{6E3D9C8D-B89D-40B2-9D51-EE76FF68D5EF}" presName="ConnectorPoint" presStyleLbl="lnNode1" presStyleIdx="4" presStyleCnt="7"/>
      <dgm:spPr>
        <a:solidFill>
          <a:schemeClr val="accent5">
            <a:hueOff val="4007135"/>
            <a:satOff val="-17587"/>
            <a:lumOff val="522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9B587A6-E0D0-413B-918D-383E182DD505}" type="pres">
      <dgm:prSet presAssocID="{6E3D9C8D-B89D-40B2-9D51-EE76FF68D5EF}" presName="DropPinPlaceHolder" presStyleCnt="0"/>
      <dgm:spPr/>
    </dgm:pt>
    <dgm:pt modelId="{9A98CBEA-4C17-4A96-9670-E14F274BC309}" type="pres">
      <dgm:prSet presAssocID="{6E3D9C8D-B89D-40B2-9D51-EE76FF68D5EF}" presName="DropPin" presStyleLbl="alignNode1" presStyleIdx="4" presStyleCnt="7"/>
      <dgm:spPr/>
    </dgm:pt>
    <dgm:pt modelId="{8CAF6538-A283-4F1B-8A46-58D31863A555}" type="pres">
      <dgm:prSet presAssocID="{6E3D9C8D-B89D-40B2-9D51-EE76FF68D5EF}" presName="Ellipse" presStyleLbl="fgAcc1" presStyleIdx="5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F899B51D-C1EA-4D3E-B50E-BDC51632BBFA}" type="pres">
      <dgm:prSet presAssocID="{6E3D9C8D-B89D-40B2-9D51-EE76FF68D5EF}" presName="L2TextContainer" presStyleLbl="revTx" presStyleIdx="8" presStyleCnt="14">
        <dgm:presLayoutVars>
          <dgm:bulletEnabled val="1"/>
        </dgm:presLayoutVars>
      </dgm:prSet>
      <dgm:spPr/>
    </dgm:pt>
    <dgm:pt modelId="{3CECF23A-E6F6-46C6-907D-BB154266792C}" type="pres">
      <dgm:prSet presAssocID="{6E3D9C8D-B89D-40B2-9D51-EE76FF68D5EF}" presName="L1TextContainer" presStyleLbl="revTx" presStyleIdx="9" presStyleCnt="14">
        <dgm:presLayoutVars>
          <dgm:chMax val="1"/>
          <dgm:chPref val="1"/>
          <dgm:bulletEnabled val="1"/>
        </dgm:presLayoutVars>
      </dgm:prSet>
      <dgm:spPr/>
    </dgm:pt>
    <dgm:pt modelId="{4B37F2D2-9961-40C5-BAC9-D2269F0B19F6}" type="pres">
      <dgm:prSet presAssocID="{6E3D9C8D-B89D-40B2-9D51-EE76FF68D5EF}" presName="ConnectLine" presStyleLbl="sibTrans1D1" presStyleIdx="4" presStyleCnt="7"/>
      <dgm:spPr>
        <a:noFill/>
        <a:ln w="12700" cap="flat" cmpd="sng" algn="ctr">
          <a:solidFill>
            <a:schemeClr val="accent5">
              <a:hueOff val="4007135"/>
              <a:satOff val="-17587"/>
              <a:lumOff val="5229"/>
              <a:alphaOff val="0"/>
            </a:schemeClr>
          </a:solidFill>
          <a:prstDash val="dash"/>
          <a:miter lim="800000"/>
        </a:ln>
        <a:effectLst/>
      </dgm:spPr>
    </dgm:pt>
    <dgm:pt modelId="{228BB714-703E-4D7C-B9A9-0A25B8731791}" type="pres">
      <dgm:prSet presAssocID="{6E3D9C8D-B89D-40B2-9D51-EE76FF68D5EF}" presName="EmptyPlaceHolder" presStyleCnt="0"/>
      <dgm:spPr/>
    </dgm:pt>
    <dgm:pt modelId="{0DE9D098-EABA-4129-B6ED-CF18B57CCAA1}" type="pres">
      <dgm:prSet presAssocID="{07B5105F-9A04-4A1C-8D22-027DFEBC5D20}" presName="spaceBetweenRectangles" presStyleCnt="0"/>
      <dgm:spPr/>
    </dgm:pt>
    <dgm:pt modelId="{77CCF7C9-8154-44D5-B23C-DB9B0FD7DCA5}" type="pres">
      <dgm:prSet presAssocID="{004FD863-8742-4B7A-890B-410BB99E8CE2}" presName="composite" presStyleCnt="0"/>
      <dgm:spPr/>
    </dgm:pt>
    <dgm:pt modelId="{92095B8D-3D85-4FD4-9F2B-78BAF6768072}" type="pres">
      <dgm:prSet presAssocID="{004FD863-8742-4B7A-890B-410BB99E8CE2}" presName="ConnectorPoint" presStyleLbl="lnNode1" presStyleIdx="5" presStyleCnt="7"/>
      <dgm:spPr>
        <a:solidFill>
          <a:schemeClr val="accent5">
            <a:hueOff val="5008919"/>
            <a:satOff val="-21983"/>
            <a:lumOff val="6536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43E8A74-4268-4ACF-BECA-CAF50CCFB602}" type="pres">
      <dgm:prSet presAssocID="{004FD863-8742-4B7A-890B-410BB99E8CE2}" presName="DropPinPlaceHolder" presStyleCnt="0"/>
      <dgm:spPr/>
    </dgm:pt>
    <dgm:pt modelId="{07518C91-B2D0-4903-A372-7F6DED0409BC}" type="pres">
      <dgm:prSet presAssocID="{004FD863-8742-4B7A-890B-410BB99E8CE2}" presName="DropPin" presStyleLbl="alignNode1" presStyleIdx="5" presStyleCnt="7"/>
      <dgm:spPr>
        <a:solidFill>
          <a:schemeClr val="tx2">
            <a:lumMod val="60000"/>
            <a:lumOff val="40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</dgm:pt>
    <dgm:pt modelId="{2737BDA6-CDB5-4F9A-A91D-CDEA90DBE6A4}" type="pres">
      <dgm:prSet presAssocID="{004FD863-8742-4B7A-890B-410BB99E8CE2}" presName="Ellipse" presStyleLbl="fgAcc1" presStyleIdx="6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99EEB1-3540-4867-99BC-B957BFEEBA38}" type="pres">
      <dgm:prSet presAssocID="{004FD863-8742-4B7A-890B-410BB99E8CE2}" presName="L2TextContainer" presStyleLbl="revTx" presStyleIdx="10" presStyleCnt="14">
        <dgm:presLayoutVars>
          <dgm:bulletEnabled val="1"/>
        </dgm:presLayoutVars>
      </dgm:prSet>
      <dgm:spPr/>
    </dgm:pt>
    <dgm:pt modelId="{EA538D56-5C65-43EA-81D0-CD1E5CBC9F59}" type="pres">
      <dgm:prSet presAssocID="{004FD863-8742-4B7A-890B-410BB99E8CE2}" presName="L1TextContainer" presStyleLbl="revTx" presStyleIdx="11" presStyleCnt="14">
        <dgm:presLayoutVars>
          <dgm:chMax val="1"/>
          <dgm:chPref val="1"/>
          <dgm:bulletEnabled val="1"/>
        </dgm:presLayoutVars>
      </dgm:prSet>
      <dgm:spPr/>
    </dgm:pt>
    <dgm:pt modelId="{ECA352F1-FDE4-445A-939C-CF4C3A4444A0}" type="pres">
      <dgm:prSet presAssocID="{004FD863-8742-4B7A-890B-410BB99E8CE2}" presName="ConnectLine" presStyleLbl="sibTrans1D1" presStyleIdx="5" presStyleCnt="7"/>
      <dgm:spPr>
        <a:noFill/>
        <a:ln w="12700" cap="flat" cmpd="sng" algn="ctr">
          <a:solidFill>
            <a:schemeClr val="accent5">
              <a:hueOff val="5008919"/>
              <a:satOff val="-21983"/>
              <a:lumOff val="6536"/>
              <a:alphaOff val="0"/>
            </a:schemeClr>
          </a:solidFill>
          <a:prstDash val="dash"/>
          <a:miter lim="800000"/>
        </a:ln>
        <a:effectLst/>
      </dgm:spPr>
    </dgm:pt>
    <dgm:pt modelId="{24E1B9BB-F421-479A-91FF-8F38B437BE14}" type="pres">
      <dgm:prSet presAssocID="{004FD863-8742-4B7A-890B-410BB99E8CE2}" presName="EmptyPlaceHolder" presStyleCnt="0"/>
      <dgm:spPr/>
    </dgm:pt>
    <dgm:pt modelId="{533B7DB3-9B62-4EC9-9116-35F5C6964E06}" type="pres">
      <dgm:prSet presAssocID="{B922D27B-6E97-46EB-91E5-95FC8F215DC2}" presName="spaceBetweenRectangles" presStyleCnt="0"/>
      <dgm:spPr/>
    </dgm:pt>
    <dgm:pt modelId="{EE5E0515-15F7-43D7-93FD-0AF89C971BD9}" type="pres">
      <dgm:prSet presAssocID="{8B88D7A2-C2DF-4500-9143-4D039D03ACD8}" presName="composite" presStyleCnt="0"/>
      <dgm:spPr/>
    </dgm:pt>
    <dgm:pt modelId="{05EB9770-2809-4C3B-9E53-5C53C82F25D8}" type="pres">
      <dgm:prSet presAssocID="{8B88D7A2-C2DF-4500-9143-4D039D03ACD8}" presName="ConnectorPoint" presStyleLbl="lnNode1" presStyleIdx="6" presStyleCnt="7"/>
      <dgm:spPr>
        <a:solidFill>
          <a:schemeClr val="accent5">
            <a:hueOff val="6010703"/>
            <a:satOff val="-26380"/>
            <a:lumOff val="784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8B1F634-B2B0-4AFA-9188-ED9AD5A26CEB}" type="pres">
      <dgm:prSet presAssocID="{8B88D7A2-C2DF-4500-9143-4D039D03ACD8}" presName="DropPinPlaceHolder" presStyleCnt="0"/>
      <dgm:spPr/>
    </dgm:pt>
    <dgm:pt modelId="{B5AC1D3A-1AFE-48F0-9740-7F7DEAE125D6}" type="pres">
      <dgm:prSet presAssocID="{8B88D7A2-C2DF-4500-9143-4D039D03ACD8}" presName="DropPin" presStyleLbl="alignNode1" presStyleIdx="6" presStyleCnt="7"/>
      <dgm:spPr>
        <a:solidFill>
          <a:schemeClr val="accent3"/>
        </a:solidFill>
        <a:ln>
          <a:solidFill>
            <a:schemeClr val="accent3">
              <a:lumMod val="75000"/>
            </a:schemeClr>
          </a:solidFill>
        </a:ln>
      </dgm:spPr>
    </dgm:pt>
    <dgm:pt modelId="{A8B7CFA5-DD90-474A-A36B-395831F4D63F}" type="pres">
      <dgm:prSet presAssocID="{8B88D7A2-C2DF-4500-9143-4D039D03ACD8}" presName="Ellipse" presStyleLbl="fgAcc1" presStyleIdx="7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27C5D1BF-8375-4F2F-8F69-62C5DD498D86}" type="pres">
      <dgm:prSet presAssocID="{8B88D7A2-C2DF-4500-9143-4D039D03ACD8}" presName="L2TextContainer" presStyleLbl="revTx" presStyleIdx="12" presStyleCnt="14">
        <dgm:presLayoutVars>
          <dgm:bulletEnabled val="1"/>
        </dgm:presLayoutVars>
      </dgm:prSet>
      <dgm:spPr/>
    </dgm:pt>
    <dgm:pt modelId="{733C4DBA-1274-416A-BCC8-352957253BAF}" type="pres">
      <dgm:prSet presAssocID="{8B88D7A2-C2DF-4500-9143-4D039D03ACD8}" presName="L1TextContainer" presStyleLbl="revTx" presStyleIdx="13" presStyleCnt="14">
        <dgm:presLayoutVars>
          <dgm:chMax val="1"/>
          <dgm:chPref val="1"/>
          <dgm:bulletEnabled val="1"/>
        </dgm:presLayoutVars>
      </dgm:prSet>
      <dgm:spPr/>
    </dgm:pt>
    <dgm:pt modelId="{9DF81F3D-7400-484B-BB6C-DB4BE4FA9774}" type="pres">
      <dgm:prSet presAssocID="{8B88D7A2-C2DF-4500-9143-4D039D03ACD8}" presName="ConnectLine" presStyleLbl="sibTrans1D1" presStyleIdx="6" presStyleCnt="7"/>
      <dgm:spPr>
        <a:noFill/>
        <a:ln w="12700" cap="flat" cmpd="sng" algn="ctr">
          <a:solidFill>
            <a:schemeClr val="accent5">
              <a:hueOff val="6010703"/>
              <a:satOff val="-26380"/>
              <a:lumOff val="7843"/>
              <a:alphaOff val="0"/>
            </a:schemeClr>
          </a:solidFill>
          <a:prstDash val="dash"/>
          <a:miter lim="800000"/>
        </a:ln>
        <a:effectLst/>
      </dgm:spPr>
    </dgm:pt>
    <dgm:pt modelId="{D5B6C68E-E469-4661-AD1A-9C848B07625A}" type="pres">
      <dgm:prSet presAssocID="{8B88D7A2-C2DF-4500-9143-4D039D03ACD8}" presName="EmptyPlaceHolder" presStyleCnt="0"/>
      <dgm:spPr/>
    </dgm:pt>
  </dgm:ptLst>
  <dgm:cxnLst>
    <dgm:cxn modelId="{980AC300-D7AF-4E11-A14D-1917E88142A5}" srcId="{0D02CEED-0108-44FE-A671-AF753BDBF99E}" destId="{004FD863-8742-4B7A-890B-410BB99E8CE2}" srcOrd="5" destOrd="0" parTransId="{98BDAC9A-0C9C-4B46-8C84-8B6D74D41F3D}" sibTransId="{B922D27B-6E97-46EB-91E5-95FC8F215DC2}"/>
    <dgm:cxn modelId="{75437C1E-4B8C-4EDF-9B2F-1990936020B3}" type="presOf" srcId="{72A1968C-76A3-4D00-9A42-590C912CFB47}" destId="{68394D26-8440-41C4-AC42-3F023E27A06C}" srcOrd="0" destOrd="0" presId="urn:microsoft.com/office/officeart/2017/3/layout/DropPinTimeline"/>
    <dgm:cxn modelId="{A99B4531-0C72-44FE-A922-CC5805AA2821}" srcId="{6E58BA53-F355-4967-9B63-A00F41C48057}" destId="{246EDE87-043A-4612-A7BF-7468786F88CF}" srcOrd="0" destOrd="0" parTransId="{0B2E93BF-52C2-49D0-B34E-1DA10E75249E}" sibTransId="{7C1D9968-3BAA-4DB2-B7B4-27016B64019A}"/>
    <dgm:cxn modelId="{225AB961-3C94-4D1B-8760-C3AFD6F1125F}" srcId="{0D02CEED-0108-44FE-A671-AF753BDBF99E}" destId="{8B88D7A2-C2DF-4500-9143-4D039D03ACD8}" srcOrd="6" destOrd="0" parTransId="{70463623-B836-40AA-85C5-C907B74DA79B}" sibTransId="{E5D10410-EEBD-4AA3-AC52-D766A374848D}"/>
    <dgm:cxn modelId="{BC25D242-6587-43C8-9620-FDC1D78E985F}" srcId="{0D02CEED-0108-44FE-A671-AF753BDBF99E}" destId="{72A1968C-76A3-4D00-9A42-590C912CFB47}" srcOrd="3" destOrd="0" parTransId="{D3D1D918-D5B7-4804-A86F-0DFC06837AD7}" sibTransId="{EF672C74-B96C-4FED-B1A7-C0958A1B07F7}"/>
    <dgm:cxn modelId="{0F24F962-F3ED-4C13-8D1C-BC7E0C36E19E}" srcId="{FF4209CF-897B-41C3-9C7B-36141C2F9FA7}" destId="{C920E2F2-9D15-419D-A16B-B81FB13A2A72}" srcOrd="0" destOrd="0" parTransId="{3A008A4E-28FE-4C14-BA26-D059283A3F70}" sibTransId="{73BBCCE6-CD57-46A2-B8DF-B73E20257120}"/>
    <dgm:cxn modelId="{FDC9FD64-6255-41B1-9731-31CC90C3D369}" srcId="{8B88D7A2-C2DF-4500-9143-4D039D03ACD8}" destId="{8CF83719-CF7F-487D-BA2B-0B18F4CA5EEA}" srcOrd="0" destOrd="0" parTransId="{AA5CF355-2155-4045-B7FC-181375FF2BCB}" sibTransId="{0FDC7EDB-1D88-447F-A13B-B8E18EFE23D6}"/>
    <dgm:cxn modelId="{7C54A546-88F2-49DE-874B-BAE51B3F7AD6}" type="presOf" srcId="{004FD863-8742-4B7A-890B-410BB99E8CE2}" destId="{EA538D56-5C65-43EA-81D0-CD1E5CBC9F59}" srcOrd="0" destOrd="0" presId="urn:microsoft.com/office/officeart/2017/3/layout/DropPinTimeline"/>
    <dgm:cxn modelId="{CCCCE647-ECF4-4654-B8E7-9FE60C1D51E7}" srcId="{30F50C3E-E689-4749-B2DE-A380B36249A8}" destId="{DFA8BDC1-000A-475E-A75A-BD2BB9C56ACF}" srcOrd="0" destOrd="0" parTransId="{19722879-946B-4D66-8A52-C6BEA38A9DA0}" sibTransId="{2C6A2DD0-ADFB-44FC-9705-00A34D924646}"/>
    <dgm:cxn modelId="{D3BD5971-E190-4357-978B-F75ECD7B74B2}" type="presOf" srcId="{FF4209CF-897B-41C3-9C7B-36141C2F9FA7}" destId="{8ACCE123-C989-46C1-B7FD-FA50ABEC947C}" srcOrd="0" destOrd="0" presId="urn:microsoft.com/office/officeart/2017/3/layout/DropPinTimeline"/>
    <dgm:cxn modelId="{490F1B52-FCDC-45FB-8AA2-5E4266F3702F}" srcId="{004FD863-8742-4B7A-890B-410BB99E8CE2}" destId="{874EE52E-2A22-4545-94B0-B9726F8F119D}" srcOrd="0" destOrd="0" parTransId="{7D8A8210-C524-4EDF-BCDC-906B5375CFDA}" sibTransId="{3F876D99-D3B7-4252-9AFF-BF92312051F1}"/>
    <dgm:cxn modelId="{E72A0156-84A0-426F-98BF-6CD9AD297291}" type="presOf" srcId="{6E58BA53-F355-4967-9B63-A00F41C48057}" destId="{AB197FB0-0F12-4A59-9F3F-1C31859ED54E}" srcOrd="0" destOrd="0" presId="urn:microsoft.com/office/officeart/2017/3/layout/DropPinTimeline"/>
    <dgm:cxn modelId="{F318267E-67DF-460C-99C2-50039D80D0E8}" srcId="{72A1968C-76A3-4D00-9A42-590C912CFB47}" destId="{F5013EDC-A2F9-4FE9-B1F1-1403E2C6577A}" srcOrd="0" destOrd="0" parTransId="{1A0A09F8-A077-4064-9D2E-FA977CA984A2}" sibTransId="{768C02F2-2A16-464F-8B30-45A62CF5452C}"/>
    <dgm:cxn modelId="{435D5E81-2E9F-44F1-B776-8A74B850F8BA}" srcId="{0D02CEED-0108-44FE-A671-AF753BDBF99E}" destId="{6E3D9C8D-B89D-40B2-9D51-EE76FF68D5EF}" srcOrd="4" destOrd="0" parTransId="{D975CEFD-F858-477E-A5E9-1830253CB0A9}" sibTransId="{07B5105F-9A04-4A1C-8D22-027DFEBC5D20}"/>
    <dgm:cxn modelId="{8B83B681-1F2A-450F-938E-CE5CD0C7EE1F}" srcId="{0D02CEED-0108-44FE-A671-AF753BDBF99E}" destId="{FF4209CF-897B-41C3-9C7B-36141C2F9FA7}" srcOrd="0" destOrd="0" parTransId="{636887E1-4B45-43AF-992D-D3A9E50B9BB6}" sibTransId="{A12BB6C7-6B24-460B-9D2A-B32840F59D97}"/>
    <dgm:cxn modelId="{86660E97-D8C5-4A12-9039-A9593EFF74DE}" type="presOf" srcId="{6E3D9C8D-B89D-40B2-9D51-EE76FF68D5EF}" destId="{3CECF23A-E6F6-46C6-907D-BB154266792C}" srcOrd="0" destOrd="0" presId="urn:microsoft.com/office/officeart/2017/3/layout/DropPinTimeline"/>
    <dgm:cxn modelId="{5B81BFA3-D0FB-497A-8F9B-D98DBC76DA1B}" type="presOf" srcId="{C920E2F2-9D15-419D-A16B-B81FB13A2A72}" destId="{A668A97B-124A-45A1-8381-E3227BD85FE8}" srcOrd="0" destOrd="0" presId="urn:microsoft.com/office/officeart/2017/3/layout/DropPinTimeline"/>
    <dgm:cxn modelId="{B38C9FA6-D46B-4595-8E97-4DC7CCB1E3D7}" srcId="{6E3D9C8D-B89D-40B2-9D51-EE76FF68D5EF}" destId="{8995A71E-D61A-4E56-9F91-86016F03DC78}" srcOrd="0" destOrd="0" parTransId="{A2A6E964-6563-474D-9A1E-4F4E1BD30299}" sibTransId="{79F147E7-CF3A-495B-9436-3A64FCE213B7}"/>
    <dgm:cxn modelId="{4448C7BB-0197-4234-B032-71ADEF117C6E}" type="presOf" srcId="{8CF83719-CF7F-487D-BA2B-0B18F4CA5EEA}" destId="{27C5D1BF-8375-4F2F-8F69-62C5DD498D86}" srcOrd="0" destOrd="0" presId="urn:microsoft.com/office/officeart/2017/3/layout/DropPinTimeline"/>
    <dgm:cxn modelId="{B91937BF-6AEB-40EE-BE3F-3675FFA40B0B}" type="presOf" srcId="{8B88D7A2-C2DF-4500-9143-4D039D03ACD8}" destId="{733C4DBA-1274-416A-BCC8-352957253BAF}" srcOrd="0" destOrd="0" presId="urn:microsoft.com/office/officeart/2017/3/layout/DropPinTimeline"/>
    <dgm:cxn modelId="{A9192DD4-91A4-4241-AECC-05B1BA21FB2F}" srcId="{0D02CEED-0108-44FE-A671-AF753BDBF99E}" destId="{30F50C3E-E689-4749-B2DE-A380B36249A8}" srcOrd="1" destOrd="0" parTransId="{79677494-5720-431C-A698-ACF70BE9A8D5}" sibTransId="{73E9C396-E906-41ED-A398-EE101353F0BC}"/>
    <dgm:cxn modelId="{CC3094D4-91A6-4BD2-9028-DE9E0191AC4E}" type="presOf" srcId="{874EE52E-2A22-4545-94B0-B9726F8F119D}" destId="{A699EEB1-3540-4867-99BC-B957BFEEBA38}" srcOrd="0" destOrd="0" presId="urn:microsoft.com/office/officeart/2017/3/layout/DropPinTimeline"/>
    <dgm:cxn modelId="{0060FBDB-07F0-4E06-A19E-6E02AECD941E}" type="presOf" srcId="{30F50C3E-E689-4749-B2DE-A380B36249A8}" destId="{70F61D89-6BB6-4218-9167-C918FE0DE744}" srcOrd="0" destOrd="0" presId="urn:microsoft.com/office/officeart/2017/3/layout/DropPinTimeline"/>
    <dgm:cxn modelId="{1D7625DE-0A04-480A-B39D-C06CD9603E96}" type="presOf" srcId="{246EDE87-043A-4612-A7BF-7468786F88CF}" destId="{9FAD0447-C579-42AF-9CEF-D4C617799519}" srcOrd="0" destOrd="0" presId="urn:microsoft.com/office/officeart/2017/3/layout/DropPinTimeline"/>
    <dgm:cxn modelId="{E65036E3-1BCC-4BF5-8B37-E080B1B3C825}" type="presOf" srcId="{8995A71E-D61A-4E56-9F91-86016F03DC78}" destId="{F899B51D-C1EA-4D3E-B50E-BDC51632BBFA}" srcOrd="0" destOrd="0" presId="urn:microsoft.com/office/officeart/2017/3/layout/DropPinTimeline"/>
    <dgm:cxn modelId="{7D18D3E4-FE16-4DDE-A884-FA47E1F64A4B}" type="presOf" srcId="{F5013EDC-A2F9-4FE9-B1F1-1403E2C6577A}" destId="{154B02D3-1CDF-4469-B4C7-38635369252C}" srcOrd="0" destOrd="0" presId="urn:microsoft.com/office/officeart/2017/3/layout/DropPinTimeline"/>
    <dgm:cxn modelId="{7AB5F3E5-3E61-4F77-8C6B-8E185F6AEF2D}" srcId="{0D02CEED-0108-44FE-A671-AF753BDBF99E}" destId="{6E58BA53-F355-4967-9B63-A00F41C48057}" srcOrd="2" destOrd="0" parTransId="{866049F6-DEB5-4EF6-9589-E32CA661F227}" sibTransId="{99B84BCA-0ED4-4115-8CDC-E7F06D48D951}"/>
    <dgm:cxn modelId="{F1B75DEE-9215-472B-AC66-18C40059FB11}" type="presOf" srcId="{DFA8BDC1-000A-475E-A75A-BD2BB9C56ACF}" destId="{7BAC1B5F-7FCA-4765-AF5D-DD5BC6F6B2AA}" srcOrd="0" destOrd="0" presId="urn:microsoft.com/office/officeart/2017/3/layout/DropPinTimeline"/>
    <dgm:cxn modelId="{9471B1F0-1126-41A9-AE1C-9E570D0E230C}" type="presOf" srcId="{0D02CEED-0108-44FE-A671-AF753BDBF99E}" destId="{AA5AE18C-5131-48F0-939A-03E97B27110C}" srcOrd="0" destOrd="0" presId="urn:microsoft.com/office/officeart/2017/3/layout/DropPinTimeline"/>
    <dgm:cxn modelId="{761EC77B-87A8-426F-AC38-EB1D58B5F420}" type="presParOf" srcId="{AA5AE18C-5131-48F0-939A-03E97B27110C}" destId="{B8948FD1-18A7-45C2-A481-DD5E0A807A1E}" srcOrd="0" destOrd="0" presId="urn:microsoft.com/office/officeart/2017/3/layout/DropPinTimeline"/>
    <dgm:cxn modelId="{E3200C66-CF02-47C0-933F-23BE94B0EC58}" type="presParOf" srcId="{AA5AE18C-5131-48F0-939A-03E97B27110C}" destId="{700938DD-F76A-4D50-868F-4C8D87440D46}" srcOrd="1" destOrd="0" presId="urn:microsoft.com/office/officeart/2017/3/layout/DropPinTimeline"/>
    <dgm:cxn modelId="{74B9342A-9311-4A5D-B240-BAFE316EF43C}" type="presParOf" srcId="{700938DD-F76A-4D50-868F-4C8D87440D46}" destId="{A1F750BC-9994-45E0-A9CF-86B92D5F7F6C}" srcOrd="0" destOrd="0" presId="urn:microsoft.com/office/officeart/2017/3/layout/DropPinTimeline"/>
    <dgm:cxn modelId="{C18CE77D-1B6D-4D4A-B1D9-175DD4192509}" type="presParOf" srcId="{A1F750BC-9994-45E0-A9CF-86B92D5F7F6C}" destId="{238F01CB-479C-41E3-8900-7314A786B78A}" srcOrd="0" destOrd="0" presId="urn:microsoft.com/office/officeart/2017/3/layout/DropPinTimeline"/>
    <dgm:cxn modelId="{F5DD1450-B294-4F0A-A4B8-75F4A884A5BD}" type="presParOf" srcId="{A1F750BC-9994-45E0-A9CF-86B92D5F7F6C}" destId="{AE6BDCE2-A162-4196-9BB7-9C1308772D59}" srcOrd="1" destOrd="0" presId="urn:microsoft.com/office/officeart/2017/3/layout/DropPinTimeline"/>
    <dgm:cxn modelId="{808CF40A-1702-4CDB-99AD-ECF49C43E447}" type="presParOf" srcId="{AE6BDCE2-A162-4196-9BB7-9C1308772D59}" destId="{167E3E17-B58C-41D1-8499-C06998BF2A76}" srcOrd="0" destOrd="0" presId="urn:microsoft.com/office/officeart/2017/3/layout/DropPinTimeline"/>
    <dgm:cxn modelId="{E9439032-5D36-4EC1-89DA-BABF884FA2C4}" type="presParOf" srcId="{AE6BDCE2-A162-4196-9BB7-9C1308772D59}" destId="{656C4663-7C4C-4A05-9B8E-FBE765EE6C51}" srcOrd="1" destOrd="0" presId="urn:microsoft.com/office/officeart/2017/3/layout/DropPinTimeline"/>
    <dgm:cxn modelId="{50E5584C-E6C8-4F3A-9AA6-37F87A9B8504}" type="presParOf" srcId="{A1F750BC-9994-45E0-A9CF-86B92D5F7F6C}" destId="{A668A97B-124A-45A1-8381-E3227BD85FE8}" srcOrd="2" destOrd="0" presId="urn:microsoft.com/office/officeart/2017/3/layout/DropPinTimeline"/>
    <dgm:cxn modelId="{8DD7F78B-7AA8-45A6-933C-5C6885288396}" type="presParOf" srcId="{A1F750BC-9994-45E0-A9CF-86B92D5F7F6C}" destId="{8ACCE123-C989-46C1-B7FD-FA50ABEC947C}" srcOrd="3" destOrd="0" presId="urn:microsoft.com/office/officeart/2017/3/layout/DropPinTimeline"/>
    <dgm:cxn modelId="{78FB845F-5190-4001-9083-C7FE3CD1FBBF}" type="presParOf" srcId="{A1F750BC-9994-45E0-A9CF-86B92D5F7F6C}" destId="{6B04496D-97D5-4C4A-A362-7B46786429CD}" srcOrd="4" destOrd="0" presId="urn:microsoft.com/office/officeart/2017/3/layout/DropPinTimeline"/>
    <dgm:cxn modelId="{F5490606-5200-4E7B-878F-D72D660A44B6}" type="presParOf" srcId="{A1F750BC-9994-45E0-A9CF-86B92D5F7F6C}" destId="{DC265F4C-AB2A-4F80-98A7-82FC502E49D2}" srcOrd="5" destOrd="0" presId="urn:microsoft.com/office/officeart/2017/3/layout/DropPinTimeline"/>
    <dgm:cxn modelId="{DED1B865-88BD-4928-82F9-35A661A5FD32}" type="presParOf" srcId="{700938DD-F76A-4D50-868F-4C8D87440D46}" destId="{754E7C17-53C2-4829-8008-302721475D49}" srcOrd="1" destOrd="0" presId="urn:microsoft.com/office/officeart/2017/3/layout/DropPinTimeline"/>
    <dgm:cxn modelId="{40FE7D9D-9AF0-47D8-9D4E-149CB637B0EE}" type="presParOf" srcId="{700938DD-F76A-4D50-868F-4C8D87440D46}" destId="{D0F1C883-D090-4B68-9E55-4455ACC389A3}" srcOrd="2" destOrd="0" presId="urn:microsoft.com/office/officeart/2017/3/layout/DropPinTimeline"/>
    <dgm:cxn modelId="{D4174DD4-394D-41FA-87BC-2299C3C90457}" type="presParOf" srcId="{D0F1C883-D090-4B68-9E55-4455ACC389A3}" destId="{2B2928D1-331D-4A9F-A1F9-2C95098F0786}" srcOrd="0" destOrd="0" presId="urn:microsoft.com/office/officeart/2017/3/layout/DropPinTimeline"/>
    <dgm:cxn modelId="{877713CE-4B33-420E-834C-316D0637CC6B}" type="presParOf" srcId="{D0F1C883-D090-4B68-9E55-4455ACC389A3}" destId="{DB44936C-DFAC-455D-B978-61D277C6C060}" srcOrd="1" destOrd="0" presId="urn:microsoft.com/office/officeart/2017/3/layout/DropPinTimeline"/>
    <dgm:cxn modelId="{5D513BFB-A723-4D9B-A654-05A1032254EA}" type="presParOf" srcId="{DB44936C-DFAC-455D-B978-61D277C6C060}" destId="{5B4579F9-026B-48AE-A6CF-911AC4DA134A}" srcOrd="0" destOrd="0" presId="urn:microsoft.com/office/officeart/2017/3/layout/DropPinTimeline"/>
    <dgm:cxn modelId="{CF8EB422-AEF9-4DB5-A9DC-F4587148AA4F}" type="presParOf" srcId="{DB44936C-DFAC-455D-B978-61D277C6C060}" destId="{24F66197-6C48-45AF-BAAB-2D8BE1C9A9BC}" srcOrd="1" destOrd="0" presId="urn:microsoft.com/office/officeart/2017/3/layout/DropPinTimeline"/>
    <dgm:cxn modelId="{2154210F-80AD-4037-96A4-3B6A9ECCED91}" type="presParOf" srcId="{D0F1C883-D090-4B68-9E55-4455ACC389A3}" destId="{7BAC1B5F-7FCA-4765-AF5D-DD5BC6F6B2AA}" srcOrd="2" destOrd="0" presId="urn:microsoft.com/office/officeart/2017/3/layout/DropPinTimeline"/>
    <dgm:cxn modelId="{D771236B-707F-4E5B-BBAD-19F9E8A3493A}" type="presParOf" srcId="{D0F1C883-D090-4B68-9E55-4455ACC389A3}" destId="{70F61D89-6BB6-4218-9167-C918FE0DE744}" srcOrd="3" destOrd="0" presId="urn:microsoft.com/office/officeart/2017/3/layout/DropPinTimeline"/>
    <dgm:cxn modelId="{7070679D-6F50-4BC5-BFA5-508728B9EC55}" type="presParOf" srcId="{D0F1C883-D090-4B68-9E55-4455ACC389A3}" destId="{AD7225F6-4D24-4251-9B85-9788DA7BA9E8}" srcOrd="4" destOrd="0" presId="urn:microsoft.com/office/officeart/2017/3/layout/DropPinTimeline"/>
    <dgm:cxn modelId="{13556A26-2C08-418F-BFFE-0E2C25E3FE3C}" type="presParOf" srcId="{D0F1C883-D090-4B68-9E55-4455ACC389A3}" destId="{6E112FE5-DCFD-429F-9844-F15CBD865E08}" srcOrd="5" destOrd="0" presId="urn:microsoft.com/office/officeart/2017/3/layout/DropPinTimeline"/>
    <dgm:cxn modelId="{EFD91ADD-3B7B-4E2D-88B5-235B4F982198}" type="presParOf" srcId="{700938DD-F76A-4D50-868F-4C8D87440D46}" destId="{5DA9DD93-A953-4CB9-B9A4-BF931E9C12E6}" srcOrd="3" destOrd="0" presId="urn:microsoft.com/office/officeart/2017/3/layout/DropPinTimeline"/>
    <dgm:cxn modelId="{54A2D320-3472-4321-984A-990DE46C5CA9}" type="presParOf" srcId="{700938DD-F76A-4D50-868F-4C8D87440D46}" destId="{D8EB1EAC-BC62-4758-84E0-E82104E83F70}" srcOrd="4" destOrd="0" presId="urn:microsoft.com/office/officeart/2017/3/layout/DropPinTimeline"/>
    <dgm:cxn modelId="{913DA96A-416A-49D1-ADE8-C48457C5F02B}" type="presParOf" srcId="{D8EB1EAC-BC62-4758-84E0-E82104E83F70}" destId="{66F58FA4-B1A2-4296-A653-65832C552FA6}" srcOrd="0" destOrd="0" presId="urn:microsoft.com/office/officeart/2017/3/layout/DropPinTimeline"/>
    <dgm:cxn modelId="{15002F26-B564-481A-A9CD-6CB6AC991AF5}" type="presParOf" srcId="{D8EB1EAC-BC62-4758-84E0-E82104E83F70}" destId="{AC39DCDB-B9E6-4AD7-B175-07B1191197DE}" srcOrd="1" destOrd="0" presId="urn:microsoft.com/office/officeart/2017/3/layout/DropPinTimeline"/>
    <dgm:cxn modelId="{48E32DF5-D971-45C3-A885-38F8890BDAC6}" type="presParOf" srcId="{AC39DCDB-B9E6-4AD7-B175-07B1191197DE}" destId="{4DE32D6A-4F15-4BD8-8A04-E92DEB66879A}" srcOrd="0" destOrd="0" presId="urn:microsoft.com/office/officeart/2017/3/layout/DropPinTimeline"/>
    <dgm:cxn modelId="{B66FF195-1C17-473C-B4F5-AC683A3D6B96}" type="presParOf" srcId="{AC39DCDB-B9E6-4AD7-B175-07B1191197DE}" destId="{EF143EFB-B190-4E5C-A5AE-C4FBCD50B752}" srcOrd="1" destOrd="0" presId="urn:microsoft.com/office/officeart/2017/3/layout/DropPinTimeline"/>
    <dgm:cxn modelId="{345DEEF1-30A4-4DB1-9220-10292F2D4677}" type="presParOf" srcId="{D8EB1EAC-BC62-4758-84E0-E82104E83F70}" destId="{9FAD0447-C579-42AF-9CEF-D4C617799519}" srcOrd="2" destOrd="0" presId="urn:microsoft.com/office/officeart/2017/3/layout/DropPinTimeline"/>
    <dgm:cxn modelId="{A009DB5C-FE1B-47B0-BF4B-6F47BAB13340}" type="presParOf" srcId="{D8EB1EAC-BC62-4758-84E0-E82104E83F70}" destId="{AB197FB0-0F12-4A59-9F3F-1C31859ED54E}" srcOrd="3" destOrd="0" presId="urn:microsoft.com/office/officeart/2017/3/layout/DropPinTimeline"/>
    <dgm:cxn modelId="{B385F700-0A1F-4A47-A6CC-E56D1E1BBDF0}" type="presParOf" srcId="{D8EB1EAC-BC62-4758-84E0-E82104E83F70}" destId="{838DE1A9-11F3-4AAE-80B5-CEC31C2EBA92}" srcOrd="4" destOrd="0" presId="urn:microsoft.com/office/officeart/2017/3/layout/DropPinTimeline"/>
    <dgm:cxn modelId="{F13BAE59-7F00-436D-AB36-264956509256}" type="presParOf" srcId="{D8EB1EAC-BC62-4758-84E0-E82104E83F70}" destId="{33AB1B38-8BC6-42F7-A510-636B61ED7820}" srcOrd="5" destOrd="0" presId="urn:microsoft.com/office/officeart/2017/3/layout/DropPinTimeline"/>
    <dgm:cxn modelId="{7311C61E-CA32-4E19-9F1A-CA62F492F023}" type="presParOf" srcId="{700938DD-F76A-4D50-868F-4C8D87440D46}" destId="{62792BF9-29FD-4D4A-8A65-8D65D1F97700}" srcOrd="5" destOrd="0" presId="urn:microsoft.com/office/officeart/2017/3/layout/DropPinTimeline"/>
    <dgm:cxn modelId="{BD6A1BDB-878E-4BE1-A42F-2642B52EA906}" type="presParOf" srcId="{700938DD-F76A-4D50-868F-4C8D87440D46}" destId="{F82BC95B-14E4-4AFE-AD17-1415B67F5EB0}" srcOrd="6" destOrd="0" presId="urn:microsoft.com/office/officeart/2017/3/layout/DropPinTimeline"/>
    <dgm:cxn modelId="{0661D554-3CCC-4A9F-9097-7AA65AA1DC60}" type="presParOf" srcId="{F82BC95B-14E4-4AFE-AD17-1415B67F5EB0}" destId="{4882ED51-DF7B-418B-AED9-24BC8B93AFC5}" srcOrd="0" destOrd="0" presId="urn:microsoft.com/office/officeart/2017/3/layout/DropPinTimeline"/>
    <dgm:cxn modelId="{A4928184-CFB0-4DF1-8D26-CCDDD613F9AB}" type="presParOf" srcId="{F82BC95B-14E4-4AFE-AD17-1415B67F5EB0}" destId="{6330EC7A-332D-40DD-8E48-E0E442C37C4D}" srcOrd="1" destOrd="0" presId="urn:microsoft.com/office/officeart/2017/3/layout/DropPinTimeline"/>
    <dgm:cxn modelId="{0C13E548-E403-4E03-A845-DB57B969E404}" type="presParOf" srcId="{6330EC7A-332D-40DD-8E48-E0E442C37C4D}" destId="{CF7B6860-6C29-4C93-8B53-A1443FBFD924}" srcOrd="0" destOrd="0" presId="urn:microsoft.com/office/officeart/2017/3/layout/DropPinTimeline"/>
    <dgm:cxn modelId="{0DDDB523-2247-4587-B0D5-9F1C376A2CE6}" type="presParOf" srcId="{6330EC7A-332D-40DD-8E48-E0E442C37C4D}" destId="{C4BB4EC8-1530-4A54-A2A3-DD9B2823FACC}" srcOrd="1" destOrd="0" presId="urn:microsoft.com/office/officeart/2017/3/layout/DropPinTimeline"/>
    <dgm:cxn modelId="{6C1722DA-C5A8-456A-8F46-F6D63555E231}" type="presParOf" srcId="{F82BC95B-14E4-4AFE-AD17-1415B67F5EB0}" destId="{154B02D3-1CDF-4469-B4C7-38635369252C}" srcOrd="2" destOrd="0" presId="urn:microsoft.com/office/officeart/2017/3/layout/DropPinTimeline"/>
    <dgm:cxn modelId="{71CB6544-C386-47DB-B404-727BD098C409}" type="presParOf" srcId="{F82BC95B-14E4-4AFE-AD17-1415B67F5EB0}" destId="{68394D26-8440-41C4-AC42-3F023E27A06C}" srcOrd="3" destOrd="0" presId="urn:microsoft.com/office/officeart/2017/3/layout/DropPinTimeline"/>
    <dgm:cxn modelId="{00904ED8-96E3-45C0-AEA0-875F16C34C41}" type="presParOf" srcId="{F82BC95B-14E4-4AFE-AD17-1415B67F5EB0}" destId="{31D18754-3FB0-480E-B467-70CFFAB18868}" srcOrd="4" destOrd="0" presId="urn:microsoft.com/office/officeart/2017/3/layout/DropPinTimeline"/>
    <dgm:cxn modelId="{16BFF934-E4EE-4AE9-A6AB-16647082BB39}" type="presParOf" srcId="{F82BC95B-14E4-4AFE-AD17-1415B67F5EB0}" destId="{0B25005D-1EC1-4EFB-B23D-F5B77D9B663F}" srcOrd="5" destOrd="0" presId="urn:microsoft.com/office/officeart/2017/3/layout/DropPinTimeline"/>
    <dgm:cxn modelId="{23ED1420-20DF-4D4B-8FCF-2D411E61772F}" type="presParOf" srcId="{700938DD-F76A-4D50-868F-4C8D87440D46}" destId="{026845EA-1148-4825-8A55-80324AC0D262}" srcOrd="7" destOrd="0" presId="urn:microsoft.com/office/officeart/2017/3/layout/DropPinTimeline"/>
    <dgm:cxn modelId="{3CA072A0-55E4-47CC-9F7B-94F77C92A633}" type="presParOf" srcId="{700938DD-F76A-4D50-868F-4C8D87440D46}" destId="{4CBDA321-891C-46CD-9AA1-B2FBD145BFAF}" srcOrd="8" destOrd="0" presId="urn:microsoft.com/office/officeart/2017/3/layout/DropPinTimeline"/>
    <dgm:cxn modelId="{0683AEEC-6A7A-458D-85C9-174ADBAD80B9}" type="presParOf" srcId="{4CBDA321-891C-46CD-9AA1-B2FBD145BFAF}" destId="{C22833B4-9465-41AF-82D4-44B62729B815}" srcOrd="0" destOrd="0" presId="urn:microsoft.com/office/officeart/2017/3/layout/DropPinTimeline"/>
    <dgm:cxn modelId="{1DCB4D79-91C3-4FB9-AEE3-2CEA5CA799B9}" type="presParOf" srcId="{4CBDA321-891C-46CD-9AA1-B2FBD145BFAF}" destId="{69B587A6-E0D0-413B-918D-383E182DD505}" srcOrd="1" destOrd="0" presId="urn:microsoft.com/office/officeart/2017/3/layout/DropPinTimeline"/>
    <dgm:cxn modelId="{813B4FDB-C22F-4067-9084-8DE9AF8EC274}" type="presParOf" srcId="{69B587A6-E0D0-413B-918D-383E182DD505}" destId="{9A98CBEA-4C17-4A96-9670-E14F274BC309}" srcOrd="0" destOrd="0" presId="urn:microsoft.com/office/officeart/2017/3/layout/DropPinTimeline"/>
    <dgm:cxn modelId="{FC42A1C8-D462-443E-9CE3-F284BD050693}" type="presParOf" srcId="{69B587A6-E0D0-413B-918D-383E182DD505}" destId="{8CAF6538-A283-4F1B-8A46-58D31863A555}" srcOrd="1" destOrd="0" presId="urn:microsoft.com/office/officeart/2017/3/layout/DropPinTimeline"/>
    <dgm:cxn modelId="{B53B0DD2-4266-4DF1-8D47-E04A4F0F564F}" type="presParOf" srcId="{4CBDA321-891C-46CD-9AA1-B2FBD145BFAF}" destId="{F899B51D-C1EA-4D3E-B50E-BDC51632BBFA}" srcOrd="2" destOrd="0" presId="urn:microsoft.com/office/officeart/2017/3/layout/DropPinTimeline"/>
    <dgm:cxn modelId="{95F19855-5E5C-478B-948D-8870F506FD40}" type="presParOf" srcId="{4CBDA321-891C-46CD-9AA1-B2FBD145BFAF}" destId="{3CECF23A-E6F6-46C6-907D-BB154266792C}" srcOrd="3" destOrd="0" presId="urn:microsoft.com/office/officeart/2017/3/layout/DropPinTimeline"/>
    <dgm:cxn modelId="{EE0E2763-A755-47C9-BED5-CA5CA3331BB1}" type="presParOf" srcId="{4CBDA321-891C-46CD-9AA1-B2FBD145BFAF}" destId="{4B37F2D2-9961-40C5-BAC9-D2269F0B19F6}" srcOrd="4" destOrd="0" presId="urn:microsoft.com/office/officeart/2017/3/layout/DropPinTimeline"/>
    <dgm:cxn modelId="{859A98C7-8909-4962-A211-03EEB40A7C7D}" type="presParOf" srcId="{4CBDA321-891C-46CD-9AA1-B2FBD145BFAF}" destId="{228BB714-703E-4D7C-B9A9-0A25B8731791}" srcOrd="5" destOrd="0" presId="urn:microsoft.com/office/officeart/2017/3/layout/DropPinTimeline"/>
    <dgm:cxn modelId="{284DA96B-5807-4679-B1CC-5D1B64BC3BF4}" type="presParOf" srcId="{700938DD-F76A-4D50-868F-4C8D87440D46}" destId="{0DE9D098-EABA-4129-B6ED-CF18B57CCAA1}" srcOrd="9" destOrd="0" presId="urn:microsoft.com/office/officeart/2017/3/layout/DropPinTimeline"/>
    <dgm:cxn modelId="{CBB06C0C-CB8A-4C8D-98CF-7428D578500A}" type="presParOf" srcId="{700938DD-F76A-4D50-868F-4C8D87440D46}" destId="{77CCF7C9-8154-44D5-B23C-DB9B0FD7DCA5}" srcOrd="10" destOrd="0" presId="urn:microsoft.com/office/officeart/2017/3/layout/DropPinTimeline"/>
    <dgm:cxn modelId="{9F210A0A-5469-45FE-BC6D-58FF4EDF0632}" type="presParOf" srcId="{77CCF7C9-8154-44D5-B23C-DB9B0FD7DCA5}" destId="{92095B8D-3D85-4FD4-9F2B-78BAF6768072}" srcOrd="0" destOrd="0" presId="urn:microsoft.com/office/officeart/2017/3/layout/DropPinTimeline"/>
    <dgm:cxn modelId="{D1984A8D-B2F7-480F-B884-3BCEDB7F1994}" type="presParOf" srcId="{77CCF7C9-8154-44D5-B23C-DB9B0FD7DCA5}" destId="{B43E8A74-4268-4ACF-BECA-CAF50CCFB602}" srcOrd="1" destOrd="0" presId="urn:microsoft.com/office/officeart/2017/3/layout/DropPinTimeline"/>
    <dgm:cxn modelId="{B5021546-6903-4E31-BB1F-546016612246}" type="presParOf" srcId="{B43E8A74-4268-4ACF-BECA-CAF50CCFB602}" destId="{07518C91-B2D0-4903-A372-7F6DED0409BC}" srcOrd="0" destOrd="0" presId="urn:microsoft.com/office/officeart/2017/3/layout/DropPinTimeline"/>
    <dgm:cxn modelId="{63CC4C38-9297-4EC0-AE60-6031C4526FB0}" type="presParOf" srcId="{B43E8A74-4268-4ACF-BECA-CAF50CCFB602}" destId="{2737BDA6-CDB5-4F9A-A91D-CDEA90DBE6A4}" srcOrd="1" destOrd="0" presId="urn:microsoft.com/office/officeart/2017/3/layout/DropPinTimeline"/>
    <dgm:cxn modelId="{7AB6519D-ACCC-43B6-9AB5-A58A149BC565}" type="presParOf" srcId="{77CCF7C9-8154-44D5-B23C-DB9B0FD7DCA5}" destId="{A699EEB1-3540-4867-99BC-B957BFEEBA38}" srcOrd="2" destOrd="0" presId="urn:microsoft.com/office/officeart/2017/3/layout/DropPinTimeline"/>
    <dgm:cxn modelId="{433485FA-68DE-4F2B-BE61-5379F0C7A636}" type="presParOf" srcId="{77CCF7C9-8154-44D5-B23C-DB9B0FD7DCA5}" destId="{EA538D56-5C65-43EA-81D0-CD1E5CBC9F59}" srcOrd="3" destOrd="0" presId="urn:microsoft.com/office/officeart/2017/3/layout/DropPinTimeline"/>
    <dgm:cxn modelId="{DF61BF66-0D3B-450F-9A33-E1D4092CDCD7}" type="presParOf" srcId="{77CCF7C9-8154-44D5-B23C-DB9B0FD7DCA5}" destId="{ECA352F1-FDE4-445A-939C-CF4C3A4444A0}" srcOrd="4" destOrd="0" presId="urn:microsoft.com/office/officeart/2017/3/layout/DropPinTimeline"/>
    <dgm:cxn modelId="{59A720B0-DE26-42FC-B8DB-52952F747C8B}" type="presParOf" srcId="{77CCF7C9-8154-44D5-B23C-DB9B0FD7DCA5}" destId="{24E1B9BB-F421-479A-91FF-8F38B437BE14}" srcOrd="5" destOrd="0" presId="urn:microsoft.com/office/officeart/2017/3/layout/DropPinTimeline"/>
    <dgm:cxn modelId="{F7DC5318-540E-48B2-B1D8-72641FE0B6AB}" type="presParOf" srcId="{700938DD-F76A-4D50-868F-4C8D87440D46}" destId="{533B7DB3-9B62-4EC9-9116-35F5C6964E06}" srcOrd="11" destOrd="0" presId="urn:microsoft.com/office/officeart/2017/3/layout/DropPinTimeline"/>
    <dgm:cxn modelId="{142A29A9-CBEB-4E8C-875E-1E981AD9F844}" type="presParOf" srcId="{700938DD-F76A-4D50-868F-4C8D87440D46}" destId="{EE5E0515-15F7-43D7-93FD-0AF89C971BD9}" srcOrd="12" destOrd="0" presId="urn:microsoft.com/office/officeart/2017/3/layout/DropPinTimeline"/>
    <dgm:cxn modelId="{EA3F238A-EBA0-460D-B384-24A51BAFC227}" type="presParOf" srcId="{EE5E0515-15F7-43D7-93FD-0AF89C971BD9}" destId="{05EB9770-2809-4C3B-9E53-5C53C82F25D8}" srcOrd="0" destOrd="0" presId="urn:microsoft.com/office/officeart/2017/3/layout/DropPinTimeline"/>
    <dgm:cxn modelId="{A943A846-A03B-451F-9649-FBD4D40DBAE5}" type="presParOf" srcId="{EE5E0515-15F7-43D7-93FD-0AF89C971BD9}" destId="{A8B1F634-B2B0-4AFA-9188-ED9AD5A26CEB}" srcOrd="1" destOrd="0" presId="urn:microsoft.com/office/officeart/2017/3/layout/DropPinTimeline"/>
    <dgm:cxn modelId="{E1030E5F-6501-42B9-BA0D-E850253E8EA2}" type="presParOf" srcId="{A8B1F634-B2B0-4AFA-9188-ED9AD5A26CEB}" destId="{B5AC1D3A-1AFE-48F0-9740-7F7DEAE125D6}" srcOrd="0" destOrd="0" presId="urn:microsoft.com/office/officeart/2017/3/layout/DropPinTimeline"/>
    <dgm:cxn modelId="{C3D4D892-FE00-4169-B38E-B2A7DD67C06C}" type="presParOf" srcId="{A8B1F634-B2B0-4AFA-9188-ED9AD5A26CEB}" destId="{A8B7CFA5-DD90-474A-A36B-395831F4D63F}" srcOrd="1" destOrd="0" presId="urn:microsoft.com/office/officeart/2017/3/layout/DropPinTimeline"/>
    <dgm:cxn modelId="{5AAA3EF2-8330-416C-892A-286D4C50B5CC}" type="presParOf" srcId="{EE5E0515-15F7-43D7-93FD-0AF89C971BD9}" destId="{27C5D1BF-8375-4F2F-8F69-62C5DD498D86}" srcOrd="2" destOrd="0" presId="urn:microsoft.com/office/officeart/2017/3/layout/DropPinTimeline"/>
    <dgm:cxn modelId="{D89785A1-6A84-4373-916A-2ADB28F8ABA0}" type="presParOf" srcId="{EE5E0515-15F7-43D7-93FD-0AF89C971BD9}" destId="{733C4DBA-1274-416A-BCC8-352957253BAF}" srcOrd="3" destOrd="0" presId="urn:microsoft.com/office/officeart/2017/3/layout/DropPinTimeline"/>
    <dgm:cxn modelId="{6B9202AE-D2A1-4614-BD63-7DA8B04F8CA1}" type="presParOf" srcId="{EE5E0515-15F7-43D7-93FD-0AF89C971BD9}" destId="{9DF81F3D-7400-484B-BB6C-DB4BE4FA9774}" srcOrd="4" destOrd="0" presId="urn:microsoft.com/office/officeart/2017/3/layout/DropPinTimeline"/>
    <dgm:cxn modelId="{F40236B4-2451-436C-AF36-771422F91DED}" type="presParOf" srcId="{EE5E0515-15F7-43D7-93FD-0AF89C971BD9}" destId="{D5B6C68E-E469-4661-AD1A-9C848B07625A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48FD1-18A7-45C2-A481-DD5E0A807A1E}">
      <dsp:nvSpPr>
        <dsp:cNvPr id="0" name=""/>
        <dsp:cNvSpPr/>
      </dsp:nvSpPr>
      <dsp:spPr>
        <a:xfrm>
          <a:off x="0" y="2075656"/>
          <a:ext cx="11396134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7E3E17-B58C-41D1-8499-C06998BF2A76}">
      <dsp:nvSpPr>
        <dsp:cNvPr id="0" name=""/>
        <dsp:cNvSpPr/>
      </dsp:nvSpPr>
      <dsp:spPr>
        <a:xfrm rot="8100000">
          <a:off x="63921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6C4663-7C4C-4A05-9B8E-FBE765EE6C51}">
      <dsp:nvSpPr>
        <dsp:cNvPr id="0" name=""/>
        <dsp:cNvSpPr/>
      </dsp:nvSpPr>
      <dsp:spPr>
        <a:xfrm>
          <a:off x="97835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8A97B-124A-45A1-8381-E3227BD85FE8}">
      <dsp:nvSpPr>
        <dsp:cNvPr id="0" name=""/>
        <dsp:cNvSpPr/>
      </dsp:nvSpPr>
      <dsp:spPr>
        <a:xfrm>
          <a:off x="432431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Baseline data collection begins</a:t>
          </a:r>
        </a:p>
      </dsp:txBody>
      <dsp:txXfrm>
        <a:off x="432431" y="846867"/>
        <a:ext cx="2370471" cy="1228788"/>
      </dsp:txXfrm>
    </dsp:sp>
    <dsp:sp modelId="{8ACCE123-C989-46C1-B7FD-FA50ABEC947C}">
      <dsp:nvSpPr>
        <dsp:cNvPr id="0" name=""/>
        <dsp:cNvSpPr/>
      </dsp:nvSpPr>
      <dsp:spPr>
        <a:xfrm>
          <a:off x="432431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Feb - Mar 2021</a:t>
          </a:r>
        </a:p>
      </dsp:txBody>
      <dsp:txXfrm>
        <a:off x="432431" y="415131"/>
        <a:ext cx="2370471" cy="431736"/>
      </dsp:txXfrm>
    </dsp:sp>
    <dsp:sp modelId="{6B04496D-97D5-4C4A-A362-7B46786429CD}">
      <dsp:nvSpPr>
        <dsp:cNvPr id="0" name=""/>
        <dsp:cNvSpPr/>
      </dsp:nvSpPr>
      <dsp:spPr>
        <a:xfrm>
          <a:off x="216563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F01CB-479C-41E3-8900-7314A786B78A}">
      <dsp:nvSpPr>
        <dsp:cNvPr id="0" name=""/>
        <dsp:cNvSpPr/>
      </dsp:nvSpPr>
      <dsp:spPr>
        <a:xfrm>
          <a:off x="177707" y="2036799"/>
          <a:ext cx="77712" cy="7771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579F9-026B-48AE-A6CF-911AC4DA134A}">
      <dsp:nvSpPr>
        <dsp:cNvPr id="0" name=""/>
        <dsp:cNvSpPr/>
      </dsp:nvSpPr>
      <dsp:spPr>
        <a:xfrm rot="18900000">
          <a:off x="1487047" y="3367670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1001784"/>
            <a:satOff val="-4397"/>
            <a:lumOff val="1307"/>
            <a:alphaOff val="0"/>
          </a:schemeClr>
        </a:solidFill>
        <a:ln w="12700" cap="flat" cmpd="sng" algn="ctr">
          <a:solidFill>
            <a:schemeClr val="accent5">
              <a:hueOff val="1001784"/>
              <a:satOff val="-4397"/>
              <a:lumOff val="13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66197-6C48-45AF-BAAB-2D8BE1C9A9BC}">
      <dsp:nvSpPr>
        <dsp:cNvPr id="0" name=""/>
        <dsp:cNvSpPr/>
      </dsp:nvSpPr>
      <dsp:spPr>
        <a:xfrm>
          <a:off x="1520961" y="3401585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AC1B5F-7FCA-4765-AF5D-DD5BC6F6B2AA}">
      <dsp:nvSpPr>
        <dsp:cNvPr id="0" name=""/>
        <dsp:cNvSpPr/>
      </dsp:nvSpPr>
      <dsp:spPr>
        <a:xfrm>
          <a:off x="1855557" y="207565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Initiate site training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Initiate monthly phone calls</a:t>
          </a:r>
        </a:p>
      </dsp:txBody>
      <dsp:txXfrm>
        <a:off x="1855557" y="2075656"/>
        <a:ext cx="2370471" cy="1228788"/>
      </dsp:txXfrm>
    </dsp:sp>
    <dsp:sp modelId="{70F61D89-6BB6-4218-9167-C918FE0DE744}">
      <dsp:nvSpPr>
        <dsp:cNvPr id="0" name=""/>
        <dsp:cNvSpPr/>
      </dsp:nvSpPr>
      <dsp:spPr>
        <a:xfrm>
          <a:off x="1855557" y="3304444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Mar - May 2021</a:t>
          </a:r>
        </a:p>
      </dsp:txBody>
      <dsp:txXfrm>
        <a:off x="1855557" y="3304444"/>
        <a:ext cx="2370471" cy="431736"/>
      </dsp:txXfrm>
    </dsp:sp>
    <dsp:sp modelId="{AD7225F6-4D24-4251-9B85-9788DA7BA9E8}">
      <dsp:nvSpPr>
        <dsp:cNvPr id="0" name=""/>
        <dsp:cNvSpPr/>
      </dsp:nvSpPr>
      <dsp:spPr>
        <a:xfrm>
          <a:off x="1639689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1001784"/>
              <a:satOff val="-4397"/>
              <a:lumOff val="1307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928D1-331D-4A9F-A1F9-2C95098F0786}">
      <dsp:nvSpPr>
        <dsp:cNvPr id="0" name=""/>
        <dsp:cNvSpPr/>
      </dsp:nvSpPr>
      <dsp:spPr>
        <a:xfrm>
          <a:off x="1600832" y="2036799"/>
          <a:ext cx="77712" cy="77712"/>
        </a:xfrm>
        <a:prstGeom prst="ellipse">
          <a:avLst/>
        </a:prstGeom>
        <a:solidFill>
          <a:schemeClr val="accent5">
            <a:hueOff val="1001784"/>
            <a:satOff val="-4397"/>
            <a:lumOff val="130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32D6A-4F15-4BD8-8A04-E92DEB66879A}">
      <dsp:nvSpPr>
        <dsp:cNvPr id="0" name=""/>
        <dsp:cNvSpPr/>
      </dsp:nvSpPr>
      <dsp:spPr>
        <a:xfrm rot="8100000">
          <a:off x="2910172" y="478357"/>
          <a:ext cx="305283" cy="305283"/>
        </a:xfrm>
        <a:prstGeom prst="teardrop">
          <a:avLst>
            <a:gd name="adj" fmla="val 115000"/>
          </a:avLst>
        </a:prstGeom>
        <a:solidFill>
          <a:srgbClr val="9B69BC"/>
        </a:solidFill>
        <a:ln w="12700" cap="flat" cmpd="sng" algn="ctr">
          <a:solidFill>
            <a:srgbClr val="864DA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43EFB-B190-4E5C-A5AE-C4FBCD50B752}">
      <dsp:nvSpPr>
        <dsp:cNvPr id="0" name=""/>
        <dsp:cNvSpPr/>
      </dsp:nvSpPr>
      <dsp:spPr>
        <a:xfrm>
          <a:off x="2944087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D0447-C579-42AF-9CEF-D4C617799519}">
      <dsp:nvSpPr>
        <dsp:cNvPr id="0" name=""/>
        <dsp:cNvSpPr/>
      </dsp:nvSpPr>
      <dsp:spPr>
        <a:xfrm>
          <a:off x="3278683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Complete site training</a:t>
          </a:r>
        </a:p>
      </dsp:txBody>
      <dsp:txXfrm>
        <a:off x="3278683" y="846867"/>
        <a:ext cx="2370471" cy="1228788"/>
      </dsp:txXfrm>
    </dsp:sp>
    <dsp:sp modelId="{AB197FB0-0F12-4A59-9F3F-1C31859ED54E}">
      <dsp:nvSpPr>
        <dsp:cNvPr id="0" name=""/>
        <dsp:cNvSpPr/>
      </dsp:nvSpPr>
      <dsp:spPr>
        <a:xfrm>
          <a:off x="3278683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May - Aug 2021</a:t>
          </a:r>
        </a:p>
      </dsp:txBody>
      <dsp:txXfrm>
        <a:off x="3278683" y="415131"/>
        <a:ext cx="2370471" cy="431736"/>
      </dsp:txXfrm>
    </dsp:sp>
    <dsp:sp modelId="{838DE1A9-11F3-4AAE-80B5-CEC31C2EBA92}">
      <dsp:nvSpPr>
        <dsp:cNvPr id="0" name=""/>
        <dsp:cNvSpPr/>
      </dsp:nvSpPr>
      <dsp:spPr>
        <a:xfrm>
          <a:off x="3062814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2003568"/>
              <a:satOff val="-8793"/>
              <a:lumOff val="2614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58FA4-B1A2-4296-A653-65832C552FA6}">
      <dsp:nvSpPr>
        <dsp:cNvPr id="0" name=""/>
        <dsp:cNvSpPr/>
      </dsp:nvSpPr>
      <dsp:spPr>
        <a:xfrm>
          <a:off x="3023958" y="2036799"/>
          <a:ext cx="77712" cy="77712"/>
        </a:xfrm>
        <a:prstGeom prst="ellipse">
          <a:avLst/>
        </a:prstGeom>
        <a:solidFill>
          <a:schemeClr val="accent5">
            <a:hueOff val="2003568"/>
            <a:satOff val="-8793"/>
            <a:lumOff val="261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B6860-6C29-4C93-8B53-A1443FBFD924}">
      <dsp:nvSpPr>
        <dsp:cNvPr id="0" name=""/>
        <dsp:cNvSpPr/>
      </dsp:nvSpPr>
      <dsp:spPr>
        <a:xfrm rot="18900000">
          <a:off x="4292581" y="3373451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3005351"/>
            <a:satOff val="-13190"/>
            <a:lumOff val="3921"/>
            <a:alphaOff val="0"/>
          </a:schemeClr>
        </a:solidFill>
        <a:ln w="12700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B4EC8-1530-4A54-A2A3-DD9B2823FACC}">
      <dsp:nvSpPr>
        <dsp:cNvPr id="0" name=""/>
        <dsp:cNvSpPr/>
      </dsp:nvSpPr>
      <dsp:spPr>
        <a:xfrm>
          <a:off x="4326496" y="3407366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B02D3-1CDF-4469-B4C7-38635369252C}">
      <dsp:nvSpPr>
        <dsp:cNvPr id="0" name=""/>
        <dsp:cNvSpPr/>
      </dsp:nvSpPr>
      <dsp:spPr>
        <a:xfrm>
          <a:off x="4660064" y="208143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Initiate 18-month implementation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Begin providing monthly feedback reports</a:t>
          </a:r>
        </a:p>
      </dsp:txBody>
      <dsp:txXfrm>
        <a:off x="4660064" y="2081436"/>
        <a:ext cx="2370471" cy="1228788"/>
      </dsp:txXfrm>
    </dsp:sp>
    <dsp:sp modelId="{68394D26-8440-41C4-AC42-3F023E27A06C}">
      <dsp:nvSpPr>
        <dsp:cNvPr id="0" name=""/>
        <dsp:cNvSpPr/>
      </dsp:nvSpPr>
      <dsp:spPr>
        <a:xfrm>
          <a:off x="4660064" y="3310225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Jun 2021 - Feb 2022 </a:t>
          </a:r>
        </a:p>
      </dsp:txBody>
      <dsp:txXfrm>
        <a:off x="4660064" y="3310225"/>
        <a:ext cx="2370471" cy="431736"/>
      </dsp:txXfrm>
    </dsp:sp>
    <dsp:sp modelId="{31D18754-3FB0-480E-B467-70CFFAB18868}">
      <dsp:nvSpPr>
        <dsp:cNvPr id="0" name=""/>
        <dsp:cNvSpPr/>
      </dsp:nvSpPr>
      <dsp:spPr>
        <a:xfrm>
          <a:off x="4429060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82ED51-DF7B-418B-AED9-24BC8B93AFC5}">
      <dsp:nvSpPr>
        <dsp:cNvPr id="0" name=""/>
        <dsp:cNvSpPr/>
      </dsp:nvSpPr>
      <dsp:spPr>
        <a:xfrm>
          <a:off x="4390204" y="2036799"/>
          <a:ext cx="77712" cy="77712"/>
        </a:xfrm>
        <a:prstGeom prst="ellipse">
          <a:avLst/>
        </a:prstGeom>
        <a:solidFill>
          <a:schemeClr val="accent5">
            <a:hueOff val="3005351"/>
            <a:satOff val="-13190"/>
            <a:lumOff val="392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8CBEA-4C17-4A96-9670-E14F274BC309}">
      <dsp:nvSpPr>
        <dsp:cNvPr id="0" name=""/>
        <dsp:cNvSpPr/>
      </dsp:nvSpPr>
      <dsp:spPr>
        <a:xfrm rot="8100000">
          <a:off x="5756424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4007135"/>
            <a:satOff val="-17587"/>
            <a:lumOff val="5229"/>
            <a:alphaOff val="0"/>
          </a:schemeClr>
        </a:solidFill>
        <a:ln w="12700" cap="flat" cmpd="sng" algn="ctr">
          <a:solidFill>
            <a:schemeClr val="accent5">
              <a:hueOff val="4007135"/>
              <a:satOff val="-17587"/>
              <a:lumOff val="52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F6538-A283-4F1B-8A46-58D31863A555}">
      <dsp:nvSpPr>
        <dsp:cNvPr id="0" name=""/>
        <dsp:cNvSpPr/>
      </dsp:nvSpPr>
      <dsp:spPr>
        <a:xfrm>
          <a:off x="5790338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9B51D-C1EA-4D3E-B50E-BDC51632BBFA}">
      <dsp:nvSpPr>
        <dsp:cNvPr id="0" name=""/>
        <dsp:cNvSpPr/>
      </dsp:nvSpPr>
      <dsp:spPr>
        <a:xfrm>
          <a:off x="6124934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Reach</a:t>
          </a:r>
          <a:r>
            <a:rPr lang="en-US" sz="1600" kern="1200" baseline="0" dirty="0">
              <a:latin typeface="Apple Braille"/>
            </a:rPr>
            <a:t> 33% of eligible families</a:t>
          </a:r>
          <a:endParaRPr lang="en-US" sz="1600" kern="1200" dirty="0">
            <a:latin typeface="Apple Braille"/>
          </a:endParaRPr>
        </a:p>
      </dsp:txBody>
      <dsp:txXfrm>
        <a:off x="6124934" y="846867"/>
        <a:ext cx="2370471" cy="1228788"/>
      </dsp:txXfrm>
    </dsp:sp>
    <dsp:sp modelId="{3CECF23A-E6F6-46C6-907D-BB154266792C}">
      <dsp:nvSpPr>
        <dsp:cNvPr id="0" name=""/>
        <dsp:cNvSpPr/>
      </dsp:nvSpPr>
      <dsp:spPr>
        <a:xfrm>
          <a:off x="6124934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Feb - Aug 2022</a:t>
          </a:r>
        </a:p>
      </dsp:txBody>
      <dsp:txXfrm>
        <a:off x="6124934" y="415131"/>
        <a:ext cx="2370471" cy="431736"/>
      </dsp:txXfrm>
    </dsp:sp>
    <dsp:sp modelId="{4B37F2D2-9961-40C5-BAC9-D2269F0B19F6}">
      <dsp:nvSpPr>
        <dsp:cNvPr id="0" name=""/>
        <dsp:cNvSpPr/>
      </dsp:nvSpPr>
      <dsp:spPr>
        <a:xfrm>
          <a:off x="5909066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4007135"/>
              <a:satOff val="-17587"/>
              <a:lumOff val="5229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2833B4-9465-41AF-82D4-44B62729B815}">
      <dsp:nvSpPr>
        <dsp:cNvPr id="0" name=""/>
        <dsp:cNvSpPr/>
      </dsp:nvSpPr>
      <dsp:spPr>
        <a:xfrm>
          <a:off x="5870210" y="2036799"/>
          <a:ext cx="77712" cy="77712"/>
        </a:xfrm>
        <a:prstGeom prst="ellipse">
          <a:avLst/>
        </a:prstGeom>
        <a:solidFill>
          <a:schemeClr val="accent5">
            <a:hueOff val="4007135"/>
            <a:satOff val="-17587"/>
            <a:lumOff val="522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18C91-B2D0-4903-A372-7F6DED0409BC}">
      <dsp:nvSpPr>
        <dsp:cNvPr id="0" name=""/>
        <dsp:cNvSpPr/>
      </dsp:nvSpPr>
      <dsp:spPr>
        <a:xfrm rot="18900000">
          <a:off x="7179550" y="3367670"/>
          <a:ext cx="305283" cy="305283"/>
        </a:xfrm>
        <a:prstGeom prst="teardrop">
          <a:avLst>
            <a:gd name="adj" fmla="val 115000"/>
          </a:avLst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tx2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7BDA6-CDB5-4F9A-A91D-CDEA90DBE6A4}">
      <dsp:nvSpPr>
        <dsp:cNvPr id="0" name=""/>
        <dsp:cNvSpPr/>
      </dsp:nvSpPr>
      <dsp:spPr>
        <a:xfrm>
          <a:off x="7213464" y="3401585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99EEB1-3540-4867-99BC-B957BFEEBA38}">
      <dsp:nvSpPr>
        <dsp:cNvPr id="0" name=""/>
        <dsp:cNvSpPr/>
      </dsp:nvSpPr>
      <dsp:spPr>
        <a:xfrm>
          <a:off x="7548060" y="207565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Reach 66% of eligible families</a:t>
          </a:r>
        </a:p>
      </dsp:txBody>
      <dsp:txXfrm>
        <a:off x="7548060" y="2075656"/>
        <a:ext cx="2370471" cy="1228788"/>
      </dsp:txXfrm>
    </dsp:sp>
    <dsp:sp modelId="{EA538D56-5C65-43EA-81D0-CD1E5CBC9F59}">
      <dsp:nvSpPr>
        <dsp:cNvPr id="0" name=""/>
        <dsp:cNvSpPr/>
      </dsp:nvSpPr>
      <dsp:spPr>
        <a:xfrm>
          <a:off x="7548060" y="3304444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Aug 2022 - Feb 2023</a:t>
          </a:r>
        </a:p>
      </dsp:txBody>
      <dsp:txXfrm>
        <a:off x="7548060" y="3304444"/>
        <a:ext cx="2370471" cy="431736"/>
      </dsp:txXfrm>
    </dsp:sp>
    <dsp:sp modelId="{ECA352F1-FDE4-445A-939C-CF4C3A4444A0}">
      <dsp:nvSpPr>
        <dsp:cNvPr id="0" name=""/>
        <dsp:cNvSpPr/>
      </dsp:nvSpPr>
      <dsp:spPr>
        <a:xfrm>
          <a:off x="7332192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5008919"/>
              <a:satOff val="-21983"/>
              <a:lumOff val="6536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95B8D-3D85-4FD4-9F2B-78BAF6768072}">
      <dsp:nvSpPr>
        <dsp:cNvPr id="0" name=""/>
        <dsp:cNvSpPr/>
      </dsp:nvSpPr>
      <dsp:spPr>
        <a:xfrm>
          <a:off x="7293335" y="2036799"/>
          <a:ext cx="77712" cy="77712"/>
        </a:xfrm>
        <a:prstGeom prst="ellipse">
          <a:avLst/>
        </a:prstGeom>
        <a:solidFill>
          <a:schemeClr val="accent5">
            <a:hueOff val="5008919"/>
            <a:satOff val="-21983"/>
            <a:lumOff val="6536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C1D3A-1AFE-48F0-9740-7F7DEAE125D6}">
      <dsp:nvSpPr>
        <dsp:cNvPr id="0" name=""/>
        <dsp:cNvSpPr/>
      </dsp:nvSpPr>
      <dsp:spPr>
        <a:xfrm rot="8100000">
          <a:off x="8602675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3"/>
        </a:solidFill>
        <a:ln w="12700" cap="flat" cmpd="sng" algn="ctr">
          <a:solidFill>
            <a:schemeClr val="accent3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7CFA5-DD90-474A-A36B-395831F4D63F}">
      <dsp:nvSpPr>
        <dsp:cNvPr id="0" name=""/>
        <dsp:cNvSpPr/>
      </dsp:nvSpPr>
      <dsp:spPr>
        <a:xfrm>
          <a:off x="8636590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5D1BF-8375-4F2F-8F69-62C5DD498D86}">
      <dsp:nvSpPr>
        <dsp:cNvPr id="0" name=""/>
        <dsp:cNvSpPr/>
      </dsp:nvSpPr>
      <dsp:spPr>
        <a:xfrm>
          <a:off x="8971186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Reach 100% of eligible families</a:t>
          </a:r>
        </a:p>
      </dsp:txBody>
      <dsp:txXfrm>
        <a:off x="8971186" y="846867"/>
        <a:ext cx="2370471" cy="1228788"/>
      </dsp:txXfrm>
    </dsp:sp>
    <dsp:sp modelId="{733C4DBA-1274-416A-BCC8-352957253BAF}">
      <dsp:nvSpPr>
        <dsp:cNvPr id="0" name=""/>
        <dsp:cNvSpPr/>
      </dsp:nvSpPr>
      <dsp:spPr>
        <a:xfrm>
          <a:off x="8971186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Feb - Aug 2023</a:t>
          </a:r>
        </a:p>
      </dsp:txBody>
      <dsp:txXfrm>
        <a:off x="8971186" y="415131"/>
        <a:ext cx="2370471" cy="431736"/>
      </dsp:txXfrm>
    </dsp:sp>
    <dsp:sp modelId="{9DF81F3D-7400-484B-BB6C-DB4BE4FA9774}">
      <dsp:nvSpPr>
        <dsp:cNvPr id="0" name=""/>
        <dsp:cNvSpPr/>
      </dsp:nvSpPr>
      <dsp:spPr>
        <a:xfrm>
          <a:off x="8755317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6010703"/>
              <a:satOff val="-26380"/>
              <a:lumOff val="7843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B9770-2809-4C3B-9E53-5C53C82F25D8}">
      <dsp:nvSpPr>
        <dsp:cNvPr id="0" name=""/>
        <dsp:cNvSpPr/>
      </dsp:nvSpPr>
      <dsp:spPr>
        <a:xfrm>
          <a:off x="8716461" y="2036799"/>
          <a:ext cx="77712" cy="77712"/>
        </a:xfrm>
        <a:prstGeom prst="ellipse">
          <a:avLst/>
        </a:prstGeom>
        <a:solidFill>
          <a:schemeClr val="accent5">
            <a:hueOff val="6010703"/>
            <a:satOff val="-26380"/>
            <a:lumOff val="784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image" Target="../media/image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0.21792</cdr:x>
      <cdr:y>0.90266</cdr:y>
    </cdr:from>
    <cdr:to>
      <cdr:x>0.39967</cdr:x>
      <cdr:y>0.92727</cdr:y>
    </cdr:to>
    <cdr:sp macro="" textlink="">
      <cdr:nvSpPr>
        <cdr:cNvPr id="9" name="TextBox 18">
          <a:extLst xmlns:a="http://schemas.openxmlformats.org/drawingml/2006/main">
            <a:ext uri="{FF2B5EF4-FFF2-40B4-BE49-F238E27FC236}">
              <a16:creationId xmlns:a16="http://schemas.microsoft.com/office/drawing/2014/main" id="{E91E2A33-A560-4EAD-88C4-A9A77B8B4E4F}"/>
            </a:ext>
          </a:extLst>
        </cdr:cNvPr>
        <cdr:cNvSpPr txBox="1"/>
      </cdr:nvSpPr>
      <cdr:spPr>
        <a:xfrm xmlns:a="http://schemas.openxmlformats.org/drawingml/2006/main">
          <a:off x="2656895" y="5897229"/>
          <a:ext cx="2215895" cy="16076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100" b="1" dirty="0">
              <a:solidFill>
                <a:sysClr val="windowText" lastClr="000000"/>
              </a:solidFill>
            </a:rPr>
            <a:t>Contract under</a:t>
          </a:r>
          <a:r>
            <a:rPr lang="en-US" sz="1100" b="1" baseline="0" dirty="0">
              <a:solidFill>
                <a:sysClr val="windowText" lastClr="000000"/>
              </a:solidFill>
            </a:rPr>
            <a:t> review at the site</a:t>
          </a:r>
          <a:endParaRPr lang="en-US" sz="11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0.13755</cdr:x>
      <cdr:y>0.37328</cdr:y>
    </cdr:from>
    <cdr:to>
      <cdr:x>0.16115</cdr:x>
      <cdr:y>0.41885</cdr:y>
    </cdr:to>
    <cdr:pic>
      <cdr:nvPicPr>
        <cdr:cNvPr id="6" name="Graphic 9" descr="Checkbox Crossed with solid fill">
          <a:extLst xmlns:a="http://schemas.openxmlformats.org/drawingml/2006/main">
            <a:ext uri="{FF2B5EF4-FFF2-40B4-BE49-F238E27FC236}">
              <a16:creationId xmlns:a16="http://schemas.microsoft.com/office/drawing/2014/main" id="{18FCB23E-6359-41BC-B824-BB1A4748EA01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676965" y="2501903"/>
          <a:ext cx="287794" cy="305460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0.89079</cdr:x>
      <cdr:y>0.06282</cdr:y>
    </cdr:from>
    <cdr:to>
      <cdr:x>0.96989</cdr:x>
      <cdr:y>0.13636</cdr:y>
    </cdr:to>
    <cdr:sp macro="" textlink="">
      <cdr:nvSpPr>
        <cdr:cNvPr id="5" name="Arrow: Up 4">
          <a:extLst xmlns:a="http://schemas.openxmlformats.org/drawingml/2006/main">
            <a:ext uri="{FF2B5EF4-FFF2-40B4-BE49-F238E27FC236}">
              <a16:creationId xmlns:a16="http://schemas.microsoft.com/office/drawing/2014/main" id="{02C3DF24-DCFC-4562-ACB0-59662AD4A897}"/>
            </a:ext>
          </a:extLst>
        </cdr:cNvPr>
        <cdr:cNvSpPr/>
      </cdr:nvSpPr>
      <cdr:spPr>
        <a:xfrm xmlns:a="http://schemas.openxmlformats.org/drawingml/2006/main">
          <a:off x="10860538" y="430822"/>
          <a:ext cx="964317" cy="504360"/>
        </a:xfrm>
        <a:prstGeom xmlns:a="http://schemas.openxmlformats.org/drawingml/2006/main" prst="upArrow">
          <a:avLst>
            <a:gd name="adj1" fmla="val 50000"/>
            <a:gd name="adj2" fmla="val 50000"/>
          </a:avLst>
        </a:prstGeom>
        <a:solidFill xmlns:a="http://schemas.openxmlformats.org/drawingml/2006/main">
          <a:srgbClr val="9B69BC"/>
        </a:solidFill>
        <a:ln xmlns:a="http://schemas.openxmlformats.org/drawingml/2006/main">
          <a:solidFill>
            <a:srgbClr val="7030A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>
            <a:solidFill>
              <a:srgbClr val="9B69BC"/>
            </a:solidFill>
          </a:endParaRPr>
        </a:p>
      </cdr:txBody>
    </cdr:sp>
  </cdr:relSizeAnchor>
  <cdr:relSizeAnchor xmlns:cdr="http://schemas.openxmlformats.org/drawingml/2006/chartDrawing">
    <cdr:from>
      <cdr:x>0.87799</cdr:x>
      <cdr:y>0.08119</cdr:y>
    </cdr:from>
    <cdr:to>
      <cdr:x>0.98196</cdr:x>
      <cdr:y>0.16835</cdr:y>
    </cdr:to>
    <cdr:sp macro="" textlink="">
      <cdr:nvSpPr>
        <cdr:cNvPr id="6" name="TextBox 8">
          <a:extLst xmlns:a="http://schemas.openxmlformats.org/drawingml/2006/main">
            <a:ext uri="{FF2B5EF4-FFF2-40B4-BE49-F238E27FC236}">
              <a16:creationId xmlns:a16="http://schemas.microsoft.com/office/drawing/2014/main" id="{67C8CFF3-B27C-4168-A97D-D87E901063D6}"/>
            </a:ext>
          </a:extLst>
        </cdr:cNvPr>
        <cdr:cNvSpPr txBox="1"/>
      </cdr:nvSpPr>
      <cdr:spPr>
        <a:xfrm xmlns:a="http://schemas.openxmlformats.org/drawingml/2006/main">
          <a:off x="10704409" y="556799"/>
          <a:ext cx="1267602" cy="59774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Goal</a:t>
          </a:r>
        </a:p>
      </cdr:txBody>
    </cdr:sp>
  </cdr:relSizeAnchor>
  <cdr:relSizeAnchor xmlns:cdr="http://schemas.openxmlformats.org/drawingml/2006/chartDrawing">
    <cdr:from>
      <cdr:x>0.10852</cdr:x>
      <cdr:y>0.26278</cdr:y>
    </cdr:from>
    <cdr:to>
      <cdr:x>0.27946</cdr:x>
      <cdr:y>0.32478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583CC572-0F36-4BD3-BBF1-DB6DC8EF52D2}"/>
            </a:ext>
          </a:extLst>
        </cdr:cNvPr>
        <cdr:cNvSpPr txBox="1"/>
      </cdr:nvSpPr>
      <cdr:spPr>
        <a:xfrm xmlns:a="http://schemas.openxmlformats.org/drawingml/2006/main">
          <a:off x="1323109" y="1802111"/>
          <a:ext cx="2084100" cy="4251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/>
            <a:t>GOAL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E1C0B-A3F3-AF48-B158-A340B9EEE66D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601A50-7381-E240-BB84-858C28C35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12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5643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3989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6489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987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059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579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406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456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346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86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039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3152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093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785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96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482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311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598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0239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65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258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380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368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1/10/2022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324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1/10/2022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515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1/10/2022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559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738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80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tif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24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63353" y="5784959"/>
            <a:ext cx="1281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11/4/2021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9507" y="634304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82300" y="5784959"/>
            <a:ext cx="451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951913"/>
            <a:ext cx="1769329" cy="75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 rot="20335130">
            <a:off x="11605573" y="6270132"/>
            <a:ext cx="109106" cy="10501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628489" y="6228720"/>
            <a:ext cx="1033712" cy="477476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3F2ACEF-0CB4-42AE-BCD8-E224EE21F0B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706" y="6245090"/>
            <a:ext cx="2126708" cy="48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442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umassmed.edu/rho-progra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chart" Target="../charts/chart1.xml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31804-C984-8641-9FEE-69EC9C464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0124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22549C"/>
                </a:solidFill>
                <a:latin typeface="Apple Braille"/>
              </a:rPr>
              <a:t>The Recorded Home Oximetry (RHO) Program</a:t>
            </a:r>
            <a:br>
              <a:rPr lang="en-US" dirty="0">
                <a:solidFill>
                  <a:srgbClr val="22549C"/>
                </a:solidFill>
                <a:latin typeface="Apple Braille"/>
              </a:rPr>
            </a:br>
            <a:br>
              <a:rPr lang="en-US" dirty="0">
                <a:solidFill>
                  <a:srgbClr val="22549C"/>
                </a:solidFill>
                <a:latin typeface="Apple Braille"/>
              </a:rPr>
            </a:br>
            <a:r>
              <a:rPr lang="en-US" dirty="0">
                <a:solidFill>
                  <a:srgbClr val="22549C"/>
                </a:solidFill>
                <a:latin typeface="Apple Braille"/>
              </a:rPr>
              <a:t>Monthly Investigator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BDE9F5-0D33-824E-8673-05ED460BA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244510"/>
            <a:ext cx="9144000" cy="493973"/>
          </a:xfrm>
        </p:spPr>
        <p:txBody>
          <a:bodyPr/>
          <a:lstStyle/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January 6, 2021</a:t>
            </a:r>
          </a:p>
        </p:txBody>
      </p:sp>
      <p:sp>
        <p:nvSpPr>
          <p:cNvPr id="5" name="AutoShape 2" descr="UMass Chan Medical School logo">
            <a:extLst>
              <a:ext uri="{FF2B5EF4-FFF2-40B4-BE49-F238E27FC236}">
                <a16:creationId xmlns:a16="http://schemas.microsoft.com/office/drawing/2014/main" id="{4BFAA469-2923-496A-9472-AF4D6DC9E9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28B4055A-E11E-461D-ABC3-8FF1AF9C9A58" descr="Icon&#10;&#10;Description automatically generated with low confidence">
            <a:extLst>
              <a:ext uri="{FF2B5EF4-FFF2-40B4-BE49-F238E27FC236}">
                <a16:creationId xmlns:a16="http://schemas.microsoft.com/office/drawing/2014/main" id="{674E0169-0CD1-4EF4-AF31-8D834030F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52900" y="3934564"/>
            <a:ext cx="4628353" cy="214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2434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C631E-4014-4427-86EB-CFCFDADF2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567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Implementation Related Problems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321347FF-F2DC-4202-B0C1-7EA5BB0989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8538834"/>
              </p:ext>
            </p:extLst>
          </p:nvPr>
        </p:nvGraphicFramePr>
        <p:xfrm>
          <a:off x="0" y="75670"/>
          <a:ext cx="12191999" cy="67823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Arrow: Up 3">
            <a:extLst>
              <a:ext uri="{FF2B5EF4-FFF2-40B4-BE49-F238E27FC236}">
                <a16:creationId xmlns:a16="http://schemas.microsoft.com/office/drawing/2014/main" id="{7BE712DB-0EAB-49B4-831A-A832389E8085}"/>
              </a:ext>
            </a:extLst>
          </p:cNvPr>
          <p:cNvSpPr/>
          <p:nvPr/>
        </p:nvSpPr>
        <p:spPr>
          <a:xfrm rot="10800000">
            <a:off x="10751622" y="75670"/>
            <a:ext cx="1021278" cy="574752"/>
          </a:xfrm>
          <a:prstGeom prst="upArrow">
            <a:avLst/>
          </a:prstGeom>
          <a:solidFill>
            <a:srgbClr val="9B69BC"/>
          </a:solidFill>
          <a:ln>
            <a:solidFill>
              <a:srgbClr val="9B69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B69BC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738ABC-ECB2-44A5-A965-D26AAC1D4C82}"/>
              </a:ext>
            </a:extLst>
          </p:cNvPr>
          <p:cNvSpPr txBox="1"/>
          <p:nvPr/>
        </p:nvSpPr>
        <p:spPr>
          <a:xfrm>
            <a:off x="10989128" y="207270"/>
            <a:ext cx="5462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Goal</a:t>
            </a:r>
          </a:p>
        </p:txBody>
      </p:sp>
    </p:spTree>
    <p:extLst>
      <p:ext uri="{BB962C8B-B14F-4D97-AF65-F5344CB8AC3E}">
        <p14:creationId xmlns:p14="http://schemas.microsoft.com/office/powerpoint/2010/main" val="3991493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B1A09-C106-455D-BE83-785BF443D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2549C"/>
                </a:solidFill>
              </a:rPr>
              <a:t>RAD 97 Configuration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3503F85-2CBD-45A8-8492-59CB523E0E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19429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Please make sure that the light of the wi-fi symbol is </a:t>
            </a:r>
            <a:r>
              <a:rPr lang="en-US" b="1" dirty="0">
                <a:solidFill>
                  <a:srgbClr val="00B050"/>
                </a:solidFill>
              </a:rPr>
              <a:t>green</a:t>
            </a:r>
          </a:p>
          <a:p>
            <a:r>
              <a:rPr lang="en-US" dirty="0"/>
              <a:t>If it is </a:t>
            </a:r>
            <a:r>
              <a:rPr lang="en-US" b="1" dirty="0">
                <a:solidFill>
                  <a:schemeClr val="accent3"/>
                </a:solidFill>
              </a:rPr>
              <a:t>blue</a:t>
            </a:r>
            <a:r>
              <a:rPr lang="en-US" dirty="0"/>
              <a:t>         </a:t>
            </a:r>
            <a:r>
              <a:rPr lang="en-US"/>
              <a:t>, either:</a:t>
            </a:r>
            <a:endParaRPr lang="en-US" dirty="0"/>
          </a:p>
          <a:p>
            <a:pPr lvl="1"/>
            <a:r>
              <a:rPr lang="en-US" dirty="0"/>
              <a:t>the device is not configured to our SafetyNet</a:t>
            </a:r>
          </a:p>
          <a:p>
            <a:pPr lvl="1"/>
            <a:r>
              <a:rPr lang="en-US" dirty="0"/>
              <a:t>the device is connected to Guest Network</a:t>
            </a:r>
          </a:p>
          <a:p>
            <a:pPr lvl="1"/>
            <a:r>
              <a:rPr lang="en-US" dirty="0"/>
              <a:t>the Wi-Fi signal is too low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22549C"/>
                </a:solidFill>
              </a:rPr>
              <a:t>Solution</a:t>
            </a:r>
          </a:p>
          <a:p>
            <a:pPr>
              <a:buFontTx/>
              <a:buChar char="-"/>
            </a:pPr>
            <a:r>
              <a:rPr lang="en-US" dirty="0"/>
              <a:t>The providing homecare company should contact their local Masimo account manager for assistance </a:t>
            </a:r>
          </a:p>
          <a:p>
            <a:pPr>
              <a:buFontTx/>
              <a:buChar char="-"/>
            </a:pPr>
            <a:r>
              <a:rPr lang="en-US" dirty="0"/>
              <a:t>If the issue persists, let the RHO Leadership know and we will contact Masimo’s leadership</a:t>
            </a:r>
          </a:p>
        </p:txBody>
      </p:sp>
      <p:pic>
        <p:nvPicPr>
          <p:cNvPr id="8" name="Graphic 8" descr="Wi Fi">
            <a:extLst>
              <a:ext uri="{FF2B5EF4-FFF2-40B4-BE49-F238E27FC236}">
                <a16:creationId xmlns:a16="http://schemas.microsoft.com/office/drawing/2014/main" id="{7B21833A-740D-4B92-96A7-E5CACA12BA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88534" y="1719147"/>
            <a:ext cx="914400" cy="914400"/>
          </a:xfrm>
          <a:prstGeom prst="rect">
            <a:avLst/>
          </a:prstGeom>
        </p:spPr>
      </p:pic>
      <p:pic>
        <p:nvPicPr>
          <p:cNvPr id="9" name="Graphic 14" descr="Wi Fi">
            <a:extLst>
              <a:ext uri="{FF2B5EF4-FFF2-40B4-BE49-F238E27FC236}">
                <a16:creationId xmlns:a16="http://schemas.microsoft.com/office/drawing/2014/main" id="{9FE251D7-EE7B-4300-B012-EFE821D8A6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67888" y="1287958"/>
            <a:ext cx="914400" cy="9144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C796DD8-5B09-4F2E-92CF-23CB3D3641AB}"/>
              </a:ext>
            </a:extLst>
          </p:cNvPr>
          <p:cNvCxnSpPr>
            <a:cxnSpLocks/>
          </p:cNvCxnSpPr>
          <p:nvPr/>
        </p:nvCxnSpPr>
        <p:spPr>
          <a:xfrm flipH="1">
            <a:off x="2711691" y="1942305"/>
            <a:ext cx="468086" cy="46808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16454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6D044-3902-4CD3-8840-A8A185EA0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2549C"/>
                </a:solidFill>
              </a:rPr>
              <a:t>Troubleshooting Guides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1F60BDE-F651-4CD9-8A32-DBA5D06411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7500" cy="3724275"/>
          </a:xfrm>
        </p:spPr>
        <p:txBody>
          <a:bodyPr/>
          <a:lstStyle/>
          <a:p>
            <a:r>
              <a:rPr lang="en-US" dirty="0"/>
              <a:t>We will disseminate troubleshooting guides for homecare companies and sites following this meeting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AEF725-EEF7-48BC-ACA2-9BC20BDEEE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0656" y="872334"/>
            <a:ext cx="3742830" cy="511333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6574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BB7DE-14C7-4074-B9BB-56F6E3A2E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22549C"/>
                </a:solidFill>
              </a:rPr>
              <a:t>Oxygen Flow Rate Variations Between Sites</a:t>
            </a:r>
          </a:p>
        </p:txBody>
      </p:sp>
      <p:pic>
        <p:nvPicPr>
          <p:cNvPr id="4" name="Content Placeholder 3" descr="Timeline&#10;&#10;Description automatically generated">
            <a:extLst>
              <a:ext uri="{FF2B5EF4-FFF2-40B4-BE49-F238E27FC236}">
                <a16:creationId xmlns:a16="http://schemas.microsoft.com/office/drawing/2014/main" id="{362D5BA7-55E9-40A7-8B21-38AB1AAD883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38200" y="2281237"/>
            <a:ext cx="5181600" cy="2914650"/>
          </a:xfrm>
          <a:prstGeom prst="rect">
            <a:avLst/>
          </a:prstGeom>
          <a:noFill/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9D55AD1F-0D21-4457-9CB1-633CF88485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RHO program at UMass has been operating within set oxygen flow rate parameters</a:t>
            </a:r>
          </a:p>
          <a:p>
            <a:r>
              <a:rPr lang="en-US" dirty="0"/>
              <a:t>Need to decide on the protocol for infants on &lt;125 cc/min flow rate close to discharge:</a:t>
            </a:r>
          </a:p>
          <a:p>
            <a:pPr marL="457200" lvl="1" indent="0">
              <a:buNone/>
            </a:pPr>
            <a:r>
              <a:rPr lang="en-US" b="1" dirty="0"/>
              <a:t>a) </a:t>
            </a:r>
            <a:r>
              <a:rPr lang="en-US" dirty="0"/>
              <a:t>Cannot participate</a:t>
            </a:r>
          </a:p>
          <a:p>
            <a:pPr marL="457200" lvl="1" indent="0">
              <a:buNone/>
            </a:pPr>
            <a:r>
              <a:rPr lang="en-US" b="1" dirty="0"/>
              <a:t>b) </a:t>
            </a:r>
            <a:r>
              <a:rPr lang="en-US" dirty="0"/>
              <a:t>Increase the flow rate to 125 cc/min at discharge</a:t>
            </a:r>
          </a:p>
          <a:p>
            <a:pPr marL="457200" lvl="1" indent="0">
              <a:buNone/>
            </a:pPr>
            <a:r>
              <a:rPr lang="en-US" b="1" dirty="0"/>
              <a:t>c) </a:t>
            </a:r>
            <a:r>
              <a:rPr lang="en-US" dirty="0"/>
              <a:t>Accommodate &lt;125 cc/min flow rate in the protocol</a:t>
            </a:r>
          </a:p>
        </p:txBody>
      </p:sp>
    </p:spTree>
    <p:extLst>
      <p:ext uri="{BB962C8B-B14F-4D97-AF65-F5344CB8AC3E}">
        <p14:creationId xmlns:p14="http://schemas.microsoft.com/office/powerpoint/2010/main" val="8200190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D00AA-C404-4D99-81C7-8B1D9D03E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2549C"/>
                </a:solidFill>
              </a:rPr>
              <a:t>Responses to Bi-Weekly emails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AC5C37-CEDE-45D7-9C8D-94ECF405FD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61292" y="1559169"/>
            <a:ext cx="4771294" cy="4092331"/>
          </a:xfrm>
        </p:spPr>
        <p:txBody>
          <a:bodyPr>
            <a:normAutofit lnSpcReduction="10000"/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you are following the algorithm’s determination, you only need to respond with one letter.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Weaned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Maintained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Increased 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you are not following the algorithm’s determination, please type the appropriate letter and a reason for not following the algorithm’s determination. 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we don’t receive a response we will ask for clarification on the subsequent email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637209-8C24-4D6A-96A4-8C294094A706}"/>
              </a:ext>
            </a:extLst>
          </p:cNvPr>
          <p:cNvSpPr txBox="1"/>
          <p:nvPr/>
        </p:nvSpPr>
        <p:spPr>
          <a:xfrm>
            <a:off x="6274255" y="1374503"/>
            <a:ext cx="2268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Email from UMass: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CF0CB2-FE1C-4B8F-9DEC-E74AC9120E09}"/>
              </a:ext>
            </a:extLst>
          </p:cNvPr>
          <p:cNvSpPr txBox="1"/>
          <p:nvPr/>
        </p:nvSpPr>
        <p:spPr>
          <a:xfrm>
            <a:off x="6274254" y="4581803"/>
            <a:ext cx="2268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Response from a Site: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379F832-6387-4521-ABCC-52ECA045A4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5213" y="1836181"/>
            <a:ext cx="4636161" cy="260304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32BDBFA-F4BF-4662-B210-C035437486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213" y="4951135"/>
            <a:ext cx="2802107" cy="118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622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426785BF-679A-4B4B-A51E-497F39BCFF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3275359"/>
              </p:ext>
            </p:extLst>
          </p:nvPr>
        </p:nvGraphicFramePr>
        <p:xfrm>
          <a:off x="0" y="0"/>
          <a:ext cx="12037325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1234713-A3A7-4FBF-AA5F-81E63AA1A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22549C"/>
                </a:solidFill>
              </a:rPr>
              <a:t>Deviation Types 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A052A3A-1A64-4E08-8518-1C8A8115CB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985870"/>
              </p:ext>
            </p:extLst>
          </p:nvPr>
        </p:nvGraphicFramePr>
        <p:xfrm>
          <a:off x="6348942" y="197597"/>
          <a:ext cx="2263587" cy="979581"/>
        </p:xfrm>
        <a:graphic>
          <a:graphicData uri="http://schemas.openxmlformats.org/drawingml/2006/table">
            <a:tbl>
              <a:tblPr>
                <a:tableStyleId>{85BE263C-DBD7-4A20-BB59-AAB30ACAA65A}</a:tableStyleId>
              </a:tblPr>
              <a:tblGrid>
                <a:gridCol w="1028219">
                  <a:extLst>
                    <a:ext uri="{9D8B030D-6E8A-4147-A177-3AD203B41FA5}">
                      <a16:colId xmlns:a16="http://schemas.microsoft.com/office/drawing/2014/main" val="2303536900"/>
                    </a:ext>
                  </a:extLst>
                </a:gridCol>
                <a:gridCol w="1235368">
                  <a:extLst>
                    <a:ext uri="{9D8B030D-6E8A-4147-A177-3AD203B41FA5}">
                      <a16:colId xmlns:a16="http://schemas.microsoft.com/office/drawing/2014/main" val="3512593492"/>
                    </a:ext>
                  </a:extLst>
                </a:gridCol>
              </a:tblGrid>
              <a:tr h="63698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Reports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ECF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Reports with Deviation(s)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DEC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6728997"/>
                  </a:ext>
                </a:extLst>
              </a:tr>
              <a:tr h="3425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118 (33%)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11893821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36536C37-E21D-4518-AECC-85058CC2DC2D}"/>
              </a:ext>
            </a:extLst>
          </p:cNvPr>
          <p:cNvSpPr/>
          <p:nvPr/>
        </p:nvSpPr>
        <p:spPr>
          <a:xfrm>
            <a:off x="6362590" y="1219200"/>
            <a:ext cx="5401781" cy="3060405"/>
          </a:xfrm>
          <a:prstGeom prst="rect">
            <a:avLst/>
          </a:prstGeom>
          <a:noFill/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E4622D-8146-4BF1-BA47-4DA05A5B7C27}"/>
              </a:ext>
            </a:extLst>
          </p:cNvPr>
          <p:cNvSpPr txBox="1"/>
          <p:nvPr/>
        </p:nvSpPr>
        <p:spPr>
          <a:xfrm>
            <a:off x="5843059" y="1320800"/>
            <a:ext cx="461665" cy="228137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dirty="0"/>
              <a:t>No Data Captured</a:t>
            </a:r>
          </a:p>
        </p:txBody>
      </p:sp>
    </p:spTree>
    <p:extLst>
      <p:ext uri="{BB962C8B-B14F-4D97-AF65-F5344CB8AC3E}">
        <p14:creationId xmlns:p14="http://schemas.microsoft.com/office/powerpoint/2010/main" val="10164228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4979884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918BD65-C8DF-4454-AFF7-DC7C2D308DC6}"/>
              </a:ext>
            </a:extLst>
          </p:cNvPr>
          <p:cNvCxnSpPr>
            <a:cxnSpLocks/>
          </p:cNvCxnSpPr>
          <p:nvPr/>
        </p:nvCxnSpPr>
        <p:spPr>
          <a:xfrm>
            <a:off x="1019735" y="2131074"/>
            <a:ext cx="9840803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00977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B4938-E533-4DCF-BC31-BA3E99148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8564" y="609600"/>
            <a:ext cx="3912583" cy="135636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22549C"/>
                </a:solidFill>
              </a:rPr>
              <a:t>RHO Program 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958BE-5038-4E5A-A5A5-17A1708CC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8564" y="1814732"/>
            <a:ext cx="3912583" cy="4281268"/>
          </a:xfrm>
        </p:spPr>
        <p:txBody>
          <a:bodyPr>
            <a:normAutofit/>
          </a:bodyPr>
          <a:lstStyle/>
          <a:p>
            <a:r>
              <a:rPr lang="en-US" sz="1600" dirty="0"/>
              <a:t>All resources, including training documents, the RHO manual, and other templates can be found on the RHO website at </a:t>
            </a:r>
            <a:r>
              <a:rPr lang="en-US" sz="1600" dirty="0">
                <a:hlinkClick r:id="rId2"/>
              </a:rPr>
              <a:t>www.umassmed.edu/rho-program</a:t>
            </a:r>
            <a:r>
              <a:rPr lang="en-US" sz="1600" dirty="0"/>
              <a:t> </a:t>
            </a:r>
          </a:p>
          <a:p>
            <a:r>
              <a:rPr lang="en-US" sz="1600" dirty="0"/>
              <a:t>Navigate to “Member Login” and log in with the following credentials to access the documents</a:t>
            </a:r>
          </a:p>
          <a:p>
            <a:pPr lvl="1"/>
            <a:r>
              <a:rPr lang="en-US" sz="1600" dirty="0"/>
              <a:t>Username: RHO </a:t>
            </a:r>
          </a:p>
          <a:p>
            <a:pPr lvl="1"/>
            <a:r>
              <a:rPr lang="en-US" sz="1600" dirty="0"/>
              <a:t>Password: Oximetry14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1776E4-28B2-40DC-9E88-74466B3FB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64" y="606462"/>
            <a:ext cx="6045576" cy="290187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5E5655F-BA7F-4EA7-8D34-2FFC279637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64" y="3780810"/>
            <a:ext cx="6044184" cy="1792094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445819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0FCFE-8BF3-47DF-8600-C90A99F2C11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25256" y="483129"/>
            <a:ext cx="49609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 dirty="0">
                <a:solidFill>
                  <a:srgbClr val="22549C"/>
                </a:solidFill>
                <a:latin typeface="Apple Braille"/>
              </a:rPr>
              <a:t>Closing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B2F41-8EC1-4DB4-AD9C-CCB83EC3F3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52244" y="2023533"/>
            <a:ext cx="493395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dirty="0"/>
              <a:t>Questions or Comments?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3306D3-EB66-434D-A8F5-730C5CC83A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39" r="-2" b="18153"/>
          <a:stretch/>
        </p:blipFill>
        <p:spPr>
          <a:xfrm>
            <a:off x="5106573" y="3161897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5083F9-7817-4045-B1AC-6FF596D0D3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605" r="-2" b="39318"/>
          <a:stretch/>
        </p:blipFill>
        <p:spPr>
          <a:xfrm>
            <a:off x="63058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15CBFC-2C8B-4C22-A4C2-EA03F425C07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70" r="13549" b="4"/>
          <a:stretch/>
        </p:blipFill>
        <p:spPr>
          <a:xfrm>
            <a:off x="9933462" y="1825625"/>
            <a:ext cx="2258539" cy="3554668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51812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9331E-9E5C-4691-AD21-C416E784E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22549C"/>
                </a:solidFill>
              </a:rPr>
              <a:t>RHO Program Implementation Timeline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60158E5-B38E-46B3-9ABB-16BDBD114D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2546601"/>
              </p:ext>
            </p:extLst>
          </p:nvPr>
        </p:nvGraphicFramePr>
        <p:xfrm>
          <a:off x="474133" y="1690688"/>
          <a:ext cx="11396134" cy="4151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78594" y="2108384"/>
            <a:ext cx="366384" cy="366384"/>
          </a:xfrm>
          <a:prstGeom prst="rect">
            <a:avLst/>
          </a:prstGeom>
        </p:spPr>
      </p:pic>
      <p:pic>
        <p:nvPicPr>
          <p:cNvPr id="6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39764" y="4984120"/>
            <a:ext cx="366384" cy="366384"/>
          </a:xfrm>
          <a:prstGeom prst="rect">
            <a:avLst/>
          </a:prstGeom>
        </p:spPr>
      </p:pic>
      <p:pic>
        <p:nvPicPr>
          <p:cNvPr id="7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04602" y="4984120"/>
            <a:ext cx="366384" cy="366384"/>
          </a:xfrm>
          <a:prstGeom prst="rect">
            <a:avLst/>
          </a:prstGeom>
        </p:spPr>
      </p:pic>
      <p:pic>
        <p:nvPicPr>
          <p:cNvPr id="8" name="Graphic 6" descr="Checkmark">
            <a:extLst>
              <a:ext uri="{FF2B5EF4-FFF2-40B4-BE49-F238E27FC236}">
                <a16:creationId xmlns:a16="http://schemas.microsoft.com/office/drawing/2014/main" id="{B975234D-A8B2-4E5E-A864-609F42D514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42288" y="2108384"/>
            <a:ext cx="366384" cy="3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813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ACB94A78-3071-4042-BDFD-D0F97279AC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9206221"/>
              </p:ext>
            </p:extLst>
          </p:nvPr>
        </p:nvGraphicFramePr>
        <p:xfrm>
          <a:off x="0" y="155522"/>
          <a:ext cx="12192000" cy="6702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AEE83792-81D0-4D9F-98FF-4AB0FD452E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70008"/>
              </p:ext>
            </p:extLst>
          </p:nvPr>
        </p:nvGraphicFramePr>
        <p:xfrm>
          <a:off x="464060" y="547342"/>
          <a:ext cx="3065444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093">
                  <a:extLst>
                    <a:ext uri="{9D8B030D-6E8A-4147-A177-3AD203B41FA5}">
                      <a16:colId xmlns:a16="http://schemas.microsoft.com/office/drawing/2014/main" val="3954881284"/>
                    </a:ext>
                  </a:extLst>
                </a:gridCol>
                <a:gridCol w="2833351">
                  <a:extLst>
                    <a:ext uri="{9D8B030D-6E8A-4147-A177-3AD203B41FA5}">
                      <a16:colId xmlns:a16="http://schemas.microsoft.com/office/drawing/2014/main" val="843391210"/>
                    </a:ext>
                  </a:extLst>
                </a:gridCol>
              </a:tblGrid>
              <a:tr h="165008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-  Enrolling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80996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-  Activated but not enrolling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1749595"/>
                  </a:ext>
                </a:extLst>
              </a:tr>
              <a:tr h="27962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-  Patient identified, not yet enrolled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37597"/>
                  </a:ext>
                </a:extLst>
              </a:tr>
            </a:tbl>
          </a:graphicData>
        </a:graphic>
      </p:graphicFrame>
      <p:pic>
        <p:nvPicPr>
          <p:cNvPr id="28" name="Graphic 7" descr="Checkbox Checked with solid fill">
            <a:extLst>
              <a:ext uri="{FF2B5EF4-FFF2-40B4-BE49-F238E27FC236}">
                <a16:creationId xmlns:a16="http://schemas.microsoft.com/office/drawing/2014/main" id="{1DD9C7D9-D9D4-4C00-B429-3E8F37F6A2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92432" y="2371716"/>
            <a:ext cx="266700" cy="266700"/>
          </a:xfrm>
          <a:prstGeom prst="rect">
            <a:avLst/>
          </a:prstGeom>
        </p:spPr>
      </p:pic>
      <p:pic>
        <p:nvPicPr>
          <p:cNvPr id="30" name="Graphic 12" descr="Checkbox Checked with solid fill">
            <a:extLst>
              <a:ext uri="{FF2B5EF4-FFF2-40B4-BE49-F238E27FC236}">
                <a16:creationId xmlns:a16="http://schemas.microsoft.com/office/drawing/2014/main" id="{6AE4BF56-367A-4171-B8A0-52FEAFBDA6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32351" y="3946343"/>
            <a:ext cx="266700" cy="266700"/>
          </a:xfrm>
          <a:prstGeom prst="rect">
            <a:avLst/>
          </a:prstGeom>
        </p:spPr>
      </p:pic>
      <p:pic>
        <p:nvPicPr>
          <p:cNvPr id="31" name="Graphic 13" descr="Checkbox Checked with solid fill">
            <a:extLst>
              <a:ext uri="{FF2B5EF4-FFF2-40B4-BE49-F238E27FC236}">
                <a16:creationId xmlns:a16="http://schemas.microsoft.com/office/drawing/2014/main" id="{5CC4421C-E56C-4781-A11C-50449E18B2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15" y="5827378"/>
            <a:ext cx="260350" cy="266700"/>
          </a:xfrm>
          <a:prstGeom prst="rect">
            <a:avLst/>
          </a:prstGeom>
        </p:spPr>
      </p:pic>
      <p:pic>
        <p:nvPicPr>
          <p:cNvPr id="8" name="Graphic 7" descr="Checkbox Checked with solid fill">
            <a:extLst>
              <a:ext uri="{FF2B5EF4-FFF2-40B4-BE49-F238E27FC236}">
                <a16:creationId xmlns:a16="http://schemas.microsoft.com/office/drawing/2014/main" id="{61A98073-96E0-4331-9022-66537A0AE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034" y="573100"/>
            <a:ext cx="266700" cy="266700"/>
          </a:xfrm>
          <a:prstGeom prst="rect">
            <a:avLst/>
          </a:prstGeom>
        </p:spPr>
      </p:pic>
      <p:pic>
        <p:nvPicPr>
          <p:cNvPr id="9" name="Graphic 9" descr="Checkbox Crossed with solid fill">
            <a:extLst>
              <a:ext uri="{FF2B5EF4-FFF2-40B4-BE49-F238E27FC236}">
                <a16:creationId xmlns:a16="http://schemas.microsoft.com/office/drawing/2014/main" id="{DCEBA085-F208-4808-BE39-F31219050E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9819" y="865558"/>
            <a:ext cx="287794" cy="305460"/>
          </a:xfrm>
          <a:prstGeom prst="rect">
            <a:avLst/>
          </a:prstGeom>
        </p:spPr>
      </p:pic>
      <p:pic>
        <p:nvPicPr>
          <p:cNvPr id="10" name="Picture 9" descr="Question free icon">
            <a:extLst>
              <a:ext uri="{FF2B5EF4-FFF2-40B4-BE49-F238E27FC236}">
                <a16:creationId xmlns:a16="http://schemas.microsoft.com/office/drawing/2014/main" id="{170C1A15-F4B9-41E6-A7B8-AA7EA5491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35" y="1233470"/>
            <a:ext cx="146961" cy="152732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raphic 7" descr="Checkbox Checked with solid fill">
            <a:extLst>
              <a:ext uri="{FF2B5EF4-FFF2-40B4-BE49-F238E27FC236}">
                <a16:creationId xmlns:a16="http://schemas.microsoft.com/office/drawing/2014/main" id="{A6047539-A722-4EBD-A68C-ED93C98D2B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5829" y="2049631"/>
            <a:ext cx="266700" cy="266700"/>
          </a:xfrm>
          <a:prstGeom prst="rect">
            <a:avLst/>
          </a:prstGeom>
        </p:spPr>
      </p:pic>
      <p:pic>
        <p:nvPicPr>
          <p:cNvPr id="15" name="Graphic 12" descr="Checkbox Checked with solid fill">
            <a:extLst>
              <a:ext uri="{FF2B5EF4-FFF2-40B4-BE49-F238E27FC236}">
                <a16:creationId xmlns:a16="http://schemas.microsoft.com/office/drawing/2014/main" id="{A8E899ED-A38A-4DA0-8F1B-480FA84F41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97333" y="3633951"/>
            <a:ext cx="266700" cy="266700"/>
          </a:xfrm>
          <a:prstGeom prst="rect">
            <a:avLst/>
          </a:prstGeom>
        </p:spPr>
      </p:pic>
      <p:pic>
        <p:nvPicPr>
          <p:cNvPr id="16" name="Graphic 12" descr="Checkbox Checked with solid fill">
            <a:extLst>
              <a:ext uri="{FF2B5EF4-FFF2-40B4-BE49-F238E27FC236}">
                <a16:creationId xmlns:a16="http://schemas.microsoft.com/office/drawing/2014/main" id="{C3119CA3-3219-4FC0-8CF6-2209D36BEF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85998" y="5213251"/>
            <a:ext cx="266700" cy="266700"/>
          </a:xfrm>
          <a:prstGeom prst="rect">
            <a:avLst/>
          </a:prstGeom>
        </p:spPr>
      </p:pic>
      <p:pic>
        <p:nvPicPr>
          <p:cNvPr id="20" name="Graphic 9" descr="Checkbox Crossed with solid fill">
            <a:extLst>
              <a:ext uri="{FF2B5EF4-FFF2-40B4-BE49-F238E27FC236}">
                <a16:creationId xmlns:a16="http://schemas.microsoft.com/office/drawing/2014/main" id="{18FCB23E-6359-41BC-B824-BB1A4748EA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82146" y="3309482"/>
            <a:ext cx="287794" cy="305460"/>
          </a:xfrm>
          <a:prstGeom prst="rect">
            <a:avLst/>
          </a:prstGeom>
        </p:spPr>
      </p:pic>
      <p:pic>
        <p:nvPicPr>
          <p:cNvPr id="21" name="Graphic 9" descr="Checkbox Crossed with solid fill">
            <a:extLst>
              <a:ext uri="{FF2B5EF4-FFF2-40B4-BE49-F238E27FC236}">
                <a16:creationId xmlns:a16="http://schemas.microsoft.com/office/drawing/2014/main" id="{35DA3A18-9C9E-494B-9F4D-654BD9017E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53436" y="4560364"/>
            <a:ext cx="287794" cy="305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837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C42CD4C-536B-4F41-994D-0C8196A594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1393" y="178306"/>
            <a:ext cx="7744251" cy="658178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4F822A2-E516-4399-9254-C1B6BD85D2AC}"/>
              </a:ext>
            </a:extLst>
          </p:cNvPr>
          <p:cNvSpPr/>
          <p:nvPr/>
        </p:nvSpPr>
        <p:spPr>
          <a:xfrm>
            <a:off x="11117766" y="6467708"/>
            <a:ext cx="312236" cy="37914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F1013D-E96F-4211-A07B-7CC4F7398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8" y="1456006"/>
            <a:ext cx="4065856" cy="268502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22549C"/>
                </a:solidFill>
              </a:rPr>
              <a:t>RHO Implementation Trial Consort Diagram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617F2F-272B-4466-8FD3-828C271522C8}"/>
              </a:ext>
            </a:extLst>
          </p:cNvPr>
          <p:cNvSpPr txBox="1"/>
          <p:nvPr/>
        </p:nvSpPr>
        <p:spPr>
          <a:xfrm>
            <a:off x="9722734" y="6175320"/>
            <a:ext cx="2361236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/>
              <a:t>Average HOT Duration: </a:t>
            </a:r>
            <a:r>
              <a:rPr lang="en-US" sz="1600" dirty="0"/>
              <a:t>52±29</a:t>
            </a:r>
          </a:p>
        </p:txBody>
      </p:sp>
    </p:spTree>
    <p:extLst>
      <p:ext uri="{BB962C8B-B14F-4D97-AF65-F5344CB8AC3E}">
        <p14:creationId xmlns:p14="http://schemas.microsoft.com/office/powerpoint/2010/main" val="1625695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56B49B3-C152-4B4F-93C2-E18B872A99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4837469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Arrow: Up 5">
            <a:extLst>
              <a:ext uri="{FF2B5EF4-FFF2-40B4-BE49-F238E27FC236}">
                <a16:creationId xmlns:a16="http://schemas.microsoft.com/office/drawing/2014/main" id="{FB884758-9E66-4A4B-847C-31833D9022DF}"/>
              </a:ext>
            </a:extLst>
          </p:cNvPr>
          <p:cNvSpPr/>
          <p:nvPr/>
        </p:nvSpPr>
        <p:spPr>
          <a:xfrm>
            <a:off x="10703166" y="176726"/>
            <a:ext cx="1021278" cy="574752"/>
          </a:xfrm>
          <a:prstGeom prst="upArrow">
            <a:avLst/>
          </a:prstGeom>
          <a:solidFill>
            <a:srgbClr val="9B6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549C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544D5A-14B0-49AD-B516-1551CDC9D0FF}"/>
              </a:ext>
            </a:extLst>
          </p:cNvPr>
          <p:cNvSpPr txBox="1"/>
          <p:nvPr/>
        </p:nvSpPr>
        <p:spPr>
          <a:xfrm>
            <a:off x="10940673" y="357938"/>
            <a:ext cx="5462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Goal</a:t>
            </a:r>
          </a:p>
        </p:txBody>
      </p:sp>
    </p:spTree>
    <p:extLst>
      <p:ext uri="{BB962C8B-B14F-4D97-AF65-F5344CB8AC3E}">
        <p14:creationId xmlns:p14="http://schemas.microsoft.com/office/powerpoint/2010/main" val="3770243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6F5DE5-975C-4546-8E14-838F45852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22549C"/>
                </a:solidFill>
              </a:rPr>
              <a:t>Projected vs. Actual Enrollment Into the RHO Program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A200B70-7BCD-4F1F-AC1C-A013F87B93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676652"/>
              </p:ext>
            </p:extLst>
          </p:nvPr>
        </p:nvGraphicFramePr>
        <p:xfrm>
          <a:off x="1598277" y="1856943"/>
          <a:ext cx="8729210" cy="3899620"/>
        </p:xfrm>
        <a:graphic>
          <a:graphicData uri="http://schemas.openxmlformats.org/drawingml/2006/table">
            <a:tbl>
              <a:tblPr/>
              <a:tblGrid>
                <a:gridCol w="2861733">
                  <a:extLst>
                    <a:ext uri="{9D8B030D-6E8A-4147-A177-3AD203B41FA5}">
                      <a16:colId xmlns:a16="http://schemas.microsoft.com/office/drawing/2014/main" val="2766548434"/>
                    </a:ext>
                  </a:extLst>
                </a:gridCol>
                <a:gridCol w="2436695">
                  <a:extLst>
                    <a:ext uri="{9D8B030D-6E8A-4147-A177-3AD203B41FA5}">
                      <a16:colId xmlns:a16="http://schemas.microsoft.com/office/drawing/2014/main" val="2828492376"/>
                    </a:ext>
                  </a:extLst>
                </a:gridCol>
                <a:gridCol w="1804687">
                  <a:extLst>
                    <a:ext uri="{9D8B030D-6E8A-4147-A177-3AD203B41FA5}">
                      <a16:colId xmlns:a16="http://schemas.microsoft.com/office/drawing/2014/main" val="2772231100"/>
                    </a:ext>
                  </a:extLst>
                </a:gridCol>
                <a:gridCol w="1626095">
                  <a:extLst>
                    <a:ext uri="{9D8B030D-6E8A-4147-A177-3AD203B41FA5}">
                      <a16:colId xmlns:a16="http://schemas.microsoft.com/office/drawing/2014/main" val="3577447931"/>
                    </a:ext>
                  </a:extLst>
                </a:gridCol>
              </a:tblGrid>
              <a:tr h="345836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Site Name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Estimate per Year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Estimate per Month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Current per Month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52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859449"/>
                  </a:ext>
                </a:extLst>
              </a:tr>
              <a:tr h="192273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WAVE 1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610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877843"/>
                  </a:ext>
                </a:extLst>
              </a:tr>
              <a:tr h="192273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Boston Children's Hospital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221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4280161"/>
                  </a:ext>
                </a:extLst>
              </a:tr>
              <a:tr h="192273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Dartmouth-Hitchcock 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221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16094"/>
                  </a:ext>
                </a:extLst>
              </a:tr>
              <a:tr h="192273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Maria Fareri Children's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221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9583347"/>
                  </a:ext>
                </a:extLst>
              </a:tr>
              <a:tr h="24877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Massachusetts General Hospital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221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2378312"/>
                  </a:ext>
                </a:extLst>
              </a:tr>
              <a:tr h="192273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University of Maryland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221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8122913"/>
                  </a:ext>
                </a:extLst>
              </a:tr>
              <a:tr h="192273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WAVE 2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610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96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395289"/>
                  </a:ext>
                </a:extLst>
              </a:tr>
              <a:tr h="264616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Arkansas Children's Hospital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221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4.0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2432486"/>
                  </a:ext>
                </a:extLst>
              </a:tr>
              <a:tr h="192273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Children's Hospital of Phil. 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221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321700"/>
                  </a:ext>
                </a:extLst>
              </a:tr>
              <a:tr h="269297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Cincinnati Children's Hospital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221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7120346"/>
                  </a:ext>
                </a:extLst>
              </a:tr>
              <a:tr h="192273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National Jewish Health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221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20.8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7784652"/>
                  </a:ext>
                </a:extLst>
              </a:tr>
              <a:tr h="234310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Nationwide Children's Hospital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221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Not Provided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Not Provided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540476"/>
                  </a:ext>
                </a:extLst>
              </a:tr>
              <a:tr h="259772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Peyton Manning Children's Hospital 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221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459597"/>
                  </a:ext>
                </a:extLst>
              </a:tr>
              <a:tr h="192273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 of California, San Diego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221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5.4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0479209"/>
                  </a:ext>
                </a:extLst>
              </a:tr>
              <a:tr h="288171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U. of Kentucky Children's Hospital</a:t>
                      </a:r>
                      <a:endParaRPr lang="en-US" sz="2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37221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4.2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</a:t>
                      </a:r>
                      <a:endParaRPr lang="en-US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3" marR="7623" marT="7623" marB="0" anchor="ctr">
                    <a:lnL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5B62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5914711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1802B30-29CC-4D41-8419-435DF8AE0708}"/>
              </a:ext>
            </a:extLst>
          </p:cNvPr>
          <p:cNvSpPr txBox="1"/>
          <p:nvPr/>
        </p:nvSpPr>
        <p:spPr>
          <a:xfrm>
            <a:off x="3861955" y="5922818"/>
            <a:ext cx="446809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>*Only showing sites with executed contracts</a:t>
            </a:r>
          </a:p>
        </p:txBody>
      </p:sp>
    </p:spTree>
    <p:extLst>
      <p:ext uri="{BB962C8B-B14F-4D97-AF65-F5344CB8AC3E}">
        <p14:creationId xmlns:p14="http://schemas.microsoft.com/office/powerpoint/2010/main" val="2493656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86C21-C526-4C58-805F-E4AA42D3A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2549C"/>
                </a:solidFill>
              </a:rPr>
              <a:t>Barriers to Enrollment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8570B-8CCA-45E4-A1E9-628A6EC779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151533" cy="3825875"/>
          </a:xfrm>
        </p:spPr>
        <p:txBody>
          <a:bodyPr/>
          <a:lstStyle/>
          <a:p>
            <a:r>
              <a:rPr lang="en-US" dirty="0"/>
              <a:t>What are some of the barriers your teams are facing for enrollment?</a:t>
            </a:r>
          </a:p>
          <a:p>
            <a:r>
              <a:rPr lang="en-US" dirty="0"/>
              <a:t>Has the demographic of infants going home on HOT changed? </a:t>
            </a:r>
          </a:p>
          <a:p>
            <a:r>
              <a:rPr lang="en-US" dirty="0"/>
              <a:t>Screening Logs:</a:t>
            </a:r>
          </a:p>
          <a:p>
            <a:pPr lvl="1"/>
            <a:r>
              <a:rPr lang="en-US" dirty="0"/>
              <a:t>Please ensure your site is screening all potential eligible infants discharged home on respiratory support</a:t>
            </a:r>
          </a:p>
        </p:txBody>
      </p:sp>
    </p:spTree>
    <p:extLst>
      <p:ext uri="{BB962C8B-B14F-4D97-AF65-F5344CB8AC3E}">
        <p14:creationId xmlns:p14="http://schemas.microsoft.com/office/powerpoint/2010/main" val="297489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BCD2A-7766-4C2A-906F-3E289D37A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rgbClr val="22549C"/>
                </a:solidFill>
              </a:rPr>
              <a:t>REDCap</a:t>
            </a:r>
            <a:r>
              <a:rPr lang="en-US" dirty="0">
                <a:solidFill>
                  <a:srgbClr val="22549C"/>
                </a:solidFill>
              </a:rPr>
              <a:t> User Access Groups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CE34BD-33AC-41CB-B4E1-0717F50B70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515599" cy="3825875"/>
          </a:xfrm>
        </p:spPr>
        <p:txBody>
          <a:bodyPr/>
          <a:lstStyle/>
          <a:p>
            <a:r>
              <a:rPr lang="en-US" sz="2800" dirty="0"/>
              <a:t>9/14 sites have access to their Data Access Group (DAG)</a:t>
            </a:r>
          </a:p>
          <a:p>
            <a:r>
              <a:rPr lang="en-US" dirty="0"/>
              <a:t>6/6 enrolling sites have access to their DAG</a:t>
            </a:r>
          </a:p>
          <a:p>
            <a:r>
              <a:rPr lang="en-US" dirty="0"/>
              <a:t>5/6 enrolling sites filled out demographic forms for their patients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F7DFE2-A712-4F12-8C0C-C1E026218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7043" y="3552324"/>
            <a:ext cx="4073340" cy="270696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F5AC539-06C3-4298-9295-421E0CB763B8}"/>
              </a:ext>
            </a:extLst>
          </p:cNvPr>
          <p:cNvCxnSpPr>
            <a:cxnSpLocks/>
          </p:cNvCxnSpPr>
          <p:nvPr/>
        </p:nvCxnSpPr>
        <p:spPr>
          <a:xfrm>
            <a:off x="3014133" y="5024338"/>
            <a:ext cx="693646" cy="0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5637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1336178-E914-4030-9D5D-B4DC0E387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1470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US" dirty="0">
                <a:solidFill>
                  <a:srgbClr val="22549C"/>
                </a:solidFill>
              </a:rPr>
              <a:t>Implementation Related Problems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50794A-5C37-4AE7-91A6-43897BEDE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3025" y="1164221"/>
            <a:ext cx="7644425" cy="569377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E07EBA3-A895-4D6E-BCEB-29947B6116BA}"/>
              </a:ext>
            </a:extLst>
          </p:cNvPr>
          <p:cNvSpPr/>
          <p:nvPr/>
        </p:nvSpPr>
        <p:spPr>
          <a:xfrm>
            <a:off x="2885080" y="3895014"/>
            <a:ext cx="668740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90056C-8E41-4531-91BA-3CB793428D44}"/>
              </a:ext>
            </a:extLst>
          </p:cNvPr>
          <p:cNvSpPr/>
          <p:nvPr/>
        </p:nvSpPr>
        <p:spPr>
          <a:xfrm>
            <a:off x="2875555" y="4993569"/>
            <a:ext cx="668740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3BC9F3F-9741-4E78-9B28-0134F7AA66A1}"/>
              </a:ext>
            </a:extLst>
          </p:cNvPr>
          <p:cNvSpPr/>
          <p:nvPr/>
        </p:nvSpPr>
        <p:spPr>
          <a:xfrm>
            <a:off x="4137547" y="5898107"/>
            <a:ext cx="668740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0F6BE2-BF8C-4FDF-8A04-44D0807DA476}"/>
              </a:ext>
            </a:extLst>
          </p:cNvPr>
          <p:cNvSpPr/>
          <p:nvPr/>
        </p:nvSpPr>
        <p:spPr>
          <a:xfrm>
            <a:off x="4137550" y="4778998"/>
            <a:ext cx="668740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BDDD38-7971-41BA-A0EA-D01ECE91F65F}"/>
              </a:ext>
            </a:extLst>
          </p:cNvPr>
          <p:cNvSpPr/>
          <p:nvPr/>
        </p:nvSpPr>
        <p:spPr>
          <a:xfrm>
            <a:off x="4128022" y="6561470"/>
            <a:ext cx="668740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CFDC028-B269-40C7-9491-A2AE87329190}"/>
              </a:ext>
            </a:extLst>
          </p:cNvPr>
          <p:cNvSpPr/>
          <p:nvPr/>
        </p:nvSpPr>
        <p:spPr>
          <a:xfrm>
            <a:off x="6011343" y="4347665"/>
            <a:ext cx="668740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E8C3D69-B333-477F-BB3C-151EF2B95896}"/>
              </a:ext>
            </a:extLst>
          </p:cNvPr>
          <p:cNvSpPr/>
          <p:nvPr/>
        </p:nvSpPr>
        <p:spPr>
          <a:xfrm>
            <a:off x="6011417" y="5898114"/>
            <a:ext cx="668740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D71C4A2-2C73-475B-A6B2-910CD54D1A44}"/>
              </a:ext>
            </a:extLst>
          </p:cNvPr>
          <p:cNvSpPr/>
          <p:nvPr/>
        </p:nvSpPr>
        <p:spPr>
          <a:xfrm>
            <a:off x="6011343" y="6561469"/>
            <a:ext cx="668740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DF29559-2B39-47B9-B016-719B5DE7C7D8}"/>
              </a:ext>
            </a:extLst>
          </p:cNvPr>
          <p:cNvSpPr/>
          <p:nvPr/>
        </p:nvSpPr>
        <p:spPr>
          <a:xfrm>
            <a:off x="7862106" y="4788523"/>
            <a:ext cx="668740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A269178-DFDC-4667-A7FD-1E4FFCCC1B50}"/>
              </a:ext>
            </a:extLst>
          </p:cNvPr>
          <p:cNvSpPr/>
          <p:nvPr/>
        </p:nvSpPr>
        <p:spPr>
          <a:xfrm>
            <a:off x="7871631" y="5886733"/>
            <a:ext cx="668740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C4297D5-F1CA-4B5F-9151-3053DD11D984}"/>
              </a:ext>
            </a:extLst>
          </p:cNvPr>
          <p:cNvSpPr/>
          <p:nvPr/>
        </p:nvSpPr>
        <p:spPr>
          <a:xfrm>
            <a:off x="9103622" y="5001680"/>
            <a:ext cx="668740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1C9A83F-74DD-45BF-B152-C24EB9E7CCDE}"/>
              </a:ext>
            </a:extLst>
          </p:cNvPr>
          <p:cNvSpPr/>
          <p:nvPr/>
        </p:nvSpPr>
        <p:spPr>
          <a:xfrm>
            <a:off x="9094097" y="3679990"/>
            <a:ext cx="668740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D8D698A-F717-4CDB-BDA4-695A786E9E4B}"/>
              </a:ext>
            </a:extLst>
          </p:cNvPr>
          <p:cNvSpPr/>
          <p:nvPr/>
        </p:nvSpPr>
        <p:spPr>
          <a:xfrm>
            <a:off x="9099499" y="4118596"/>
            <a:ext cx="668740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6B70BA7-A9A5-4D26-BA48-D76A5E647CA6}"/>
              </a:ext>
            </a:extLst>
          </p:cNvPr>
          <p:cNvSpPr/>
          <p:nvPr/>
        </p:nvSpPr>
        <p:spPr>
          <a:xfrm>
            <a:off x="4137547" y="4347019"/>
            <a:ext cx="668740" cy="19106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02547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3F2DAD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MASS Stars" id="{219D4B20-28A3-B846-B947-0ADB79787B4B}" vid="{473A25FD-859A-8E4F-B556-2F95E0657F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3F2DAD"/>
    </a:dk2>
    <a:lt2>
      <a:srgbClr val="ACCBF9"/>
    </a:lt2>
    <a:accent1>
      <a:srgbClr val="4A66AC"/>
    </a:accent1>
    <a:accent2>
      <a:srgbClr val="629DD1"/>
    </a:accent2>
    <a:accent3>
      <a:srgbClr val="297FD5"/>
    </a:accent3>
    <a:accent4>
      <a:srgbClr val="7F8FA9"/>
    </a:accent4>
    <a:accent5>
      <a:srgbClr val="5AA2AE"/>
    </a:accent5>
    <a:accent6>
      <a:srgbClr val="9D90A0"/>
    </a:accent6>
    <a:hlink>
      <a:srgbClr val="9454C3"/>
    </a:hlink>
    <a:folHlink>
      <a:srgbClr val="3EBBF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Custom 3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50B493"/>
    </a:accent1>
    <a:accent2>
      <a:srgbClr val="F3A447"/>
    </a:accent2>
    <a:accent3>
      <a:srgbClr val="E7BC29"/>
    </a:accent3>
    <a:accent4>
      <a:srgbClr val="D092A7"/>
    </a:accent4>
    <a:accent5>
      <a:srgbClr val="7153A0"/>
    </a:accent5>
    <a:accent6>
      <a:srgbClr val="809EC2"/>
    </a:accent6>
    <a:hlink>
      <a:srgbClr val="8E58B6"/>
    </a:hlink>
    <a:folHlink>
      <a:srgbClr val="7F6F6F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3F2DAD"/>
    </a:dk2>
    <a:lt2>
      <a:srgbClr val="ACCBF9"/>
    </a:lt2>
    <a:accent1>
      <a:srgbClr val="4A66AC"/>
    </a:accent1>
    <a:accent2>
      <a:srgbClr val="629DD1"/>
    </a:accent2>
    <a:accent3>
      <a:srgbClr val="297FD5"/>
    </a:accent3>
    <a:accent4>
      <a:srgbClr val="7F8FA9"/>
    </a:accent4>
    <a:accent5>
      <a:srgbClr val="5AA2AE"/>
    </a:accent5>
    <a:accent6>
      <a:srgbClr val="9D90A0"/>
    </a:accent6>
    <a:hlink>
      <a:srgbClr val="9454C3"/>
    </a:hlink>
    <a:folHlink>
      <a:srgbClr val="3EBBF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7788</TotalTime>
  <Words>762</Words>
  <Application>Microsoft Office PowerPoint</Application>
  <PresentationFormat>Widescreen</PresentationFormat>
  <Paragraphs>185</Paragraphs>
  <Slides>18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Apple Braille</vt:lpstr>
      <vt:lpstr>Arial</vt:lpstr>
      <vt:lpstr>Calibri</vt:lpstr>
      <vt:lpstr>Calibri Light</vt:lpstr>
      <vt:lpstr>Century Gothic</vt:lpstr>
      <vt:lpstr>1_Office Theme</vt:lpstr>
      <vt:lpstr>The Recorded Home Oximetry (RHO) Program  Monthly Investigator Meeting</vt:lpstr>
      <vt:lpstr>RHO Program Implementation Timeline</vt:lpstr>
      <vt:lpstr>PowerPoint Presentation</vt:lpstr>
      <vt:lpstr>RHO Implementation Trial Consort Diagram</vt:lpstr>
      <vt:lpstr>PowerPoint Presentation</vt:lpstr>
      <vt:lpstr>Projected vs. Actual Enrollment Into the RHO Program</vt:lpstr>
      <vt:lpstr>Barriers to Enrollment </vt:lpstr>
      <vt:lpstr>REDCap User Access Groups</vt:lpstr>
      <vt:lpstr>Implementation Related Problems</vt:lpstr>
      <vt:lpstr>Implementation Related Problems</vt:lpstr>
      <vt:lpstr>RAD 97 Configuration</vt:lpstr>
      <vt:lpstr>Troubleshooting Guides</vt:lpstr>
      <vt:lpstr>Oxygen Flow Rate Variations Between Sites</vt:lpstr>
      <vt:lpstr>Responses to Bi-Weekly emails</vt:lpstr>
      <vt:lpstr>Deviation Types </vt:lpstr>
      <vt:lpstr>PowerPoint Presentation</vt:lpstr>
      <vt:lpstr>RHO Program Website</vt:lpstr>
      <vt:lpstr>Closing Thoughts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Recorded Home Oximetry (RHO) Program  Monthly Investigator Meeting</dc:title>
  <dc:creator>White, Heather</dc:creator>
  <cp:lastModifiedBy>Crystal</cp:lastModifiedBy>
  <cp:revision>201</cp:revision>
  <dcterms:created xsi:type="dcterms:W3CDTF">2021-03-31T16:28:55Z</dcterms:created>
  <dcterms:modified xsi:type="dcterms:W3CDTF">2022-01-10T16:41:28Z</dcterms:modified>
</cp:coreProperties>
</file>